
<file path=[Content_Types].xml><?xml version="1.0" encoding="utf-8"?>
<Types xmlns="http://schemas.openxmlformats.org/package/2006/content-types">
  <Override PartName="/ppt/slides/slide14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52.xml" ContentType="application/vnd.openxmlformats-officedocument.presentationml.slide+xml"/>
  <Override PartName="/ppt/slides/slide49.xml" ContentType="application/vnd.openxmlformats-officedocument.presentationml.slide+xml"/>
  <Override PartName="/ppt/slides/slide33.xml" ContentType="application/vnd.openxmlformats-officedocument.presentationml.slide+xml"/>
  <Default Extension="bin" ContentType="application/vnd.openxmlformats-officedocument.presentationml.printerSettings"/>
  <Override PartName="/ppt/notesSlides/notesSlide30.xml" ContentType="application/vnd.openxmlformats-officedocument.presentationml.notesSlide+xml"/>
  <Override PartName="/ppt/notesSlides/notesSlide13.xml" ContentType="application/vnd.openxmlformats-officedocument.presentationml.notesSlide+xml"/>
  <Default Extension="wmf" ContentType="image/x-wmf"/>
  <Override PartName="/ppt/notesSlides/notesSlide29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18.xml" ContentType="application/vnd.openxmlformats-officedocument.presentationml.slide+xml"/>
  <Override PartName="/ppt/slides/slide37.xml" ContentType="application/vnd.openxmlformats-officedocument.presentationml.slide+xml"/>
  <Override PartName="/ppt/slides/slide56.xml" ContentType="application/vnd.openxmlformats-officedocument.presentationml.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23.xml" ContentType="application/vnd.openxmlformats-officedocument.presentationml.slide+xml"/>
  <Override PartName="/ppt/slides/slide42.xml" ContentType="application/vnd.openxmlformats-officedocument.presentationml.slide+xml"/>
  <Override PartName="/ppt/slides/slide61.xml" ContentType="application/vnd.openxmlformats-officedocument.presentationml.slide+xml"/>
  <Override PartName="/ppt/theme/theme1.xml" ContentType="application/vnd.openxmlformats-officedocument.theme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notesSlides/notesSlide17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quickStyle1.xml" ContentType="application/vnd.openxmlformats-officedocument.drawingml.diagramStyle+xml"/>
  <Override PartName="/ppt/notesSlides/notesSlide22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27.xml" ContentType="application/vnd.openxmlformats-officedocument.presentationml.slide+xml"/>
  <Override PartName="/ppt/slides/slide11.xml" ContentType="application/vnd.openxmlformats-officedocument.presentationml.slide+xml"/>
  <Override PartName="/ppt/slides/slide46.xml" ContentType="application/vnd.openxmlformats-officedocument.presentationml.slide+xml"/>
  <Override PartName="/ppt/notesSlides/notesSlide8.xml" ContentType="application/vnd.openxmlformats-officedocument.presentationml.notesSlide+xml"/>
  <Override PartName="/ppt/slideLayouts/slideLayout14.xml" ContentType="application/vnd.openxmlformats-officedocument.presentationml.slideLayout+xml"/>
  <Override PartName="/ppt/notesSlides/notesSlide26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slides/slide53.xml" ContentType="application/vnd.openxmlformats-officedocument.presentationml.slide+xml"/>
  <Override PartName="/ppt/slides/slide15.xml" ContentType="application/vnd.openxmlformats-officedocument.presentationml.slide+xml"/>
  <Override PartName="/ppt/notesSlides/notesSlide31.xml" ContentType="application/vnd.openxmlformats-officedocument.presentationml.notes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notesSlides/notesSlide14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19.xml" ContentType="application/vnd.openxmlformats-officedocument.presentationml.slide+xml"/>
  <Override PartName="/ppt/slides/slide38.xml" ContentType="application/vnd.openxmlformats-officedocument.presentationml.slide+xml"/>
  <Override PartName="/ppt/slides/slide57.xml" ContentType="application/vnd.openxmlformats-officedocument.presentationml.slide+xml"/>
  <Override PartName="/ppt/slides/slide4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24.xml" ContentType="application/vnd.openxmlformats-officedocument.presentationml.slide+xml"/>
  <Override PartName="/ppt/slides/slide43.xml" ContentType="application/vnd.openxmlformats-officedocument.presentationml.slide+xml"/>
  <Override PartName="/ppt/slides/slide62.xml" ContentType="application/vnd.openxmlformats-officedocument.presentationml.slide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slideLayouts/slideLayout11.xml" ContentType="application/vnd.openxmlformats-officedocument.presentationml.slideLayout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Default Extension="jpeg" ContentType="image/jpeg"/>
  <Override PartName="/ppt/notesSlides/notesSlide23.xml" ContentType="application/vnd.openxmlformats-officedocument.presentationml.notesSlide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8.xml" ContentType="application/vnd.openxmlformats-officedocument.presentationml.slide+xml"/>
  <Override PartName="/ppt/slides/slide50.xml" ContentType="application/vnd.openxmlformats-officedocument.presentationml.slide+xml"/>
  <Override PartName="/ppt/slides/slide47.xml" ContentType="application/vnd.openxmlformats-officedocument.presentationml.slide+xml"/>
  <Override PartName="/ppt/slides/slide31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Default Extension="rels" ContentType="application/vnd.openxmlformats-package.relationships+xml"/>
  <Override PartName="/ppt/notesSlides/notesSlide27.xml" ContentType="application/vnd.openxmlformats-officedocument.presentationml.notesSlide+xml"/>
  <Override PartName="/ppt/slides/slide16.xml" ContentType="application/vnd.openxmlformats-officedocument.presentationml.slide+xml"/>
  <Override PartName="/ppt/slides/slide35.xml" ContentType="application/vnd.openxmlformats-officedocument.presentationml.slide+xml"/>
  <Override PartName="/ppt/slides/slide54.xml" ContentType="application/vnd.openxmlformats-officedocument.presentationml.slide+xml"/>
  <Override PartName="/ppt/slides/slide1.xml" ContentType="application/vnd.openxmlformats-officedocument.presentationml.slide+xml"/>
  <Override PartName="/ppt/slides/slide21.xml" ContentType="application/vnd.openxmlformats-officedocument.presentationml.slide+xml"/>
  <Override PartName="/ppt/slides/slide40.xml" ContentType="application/vnd.openxmlformats-officedocument.presentationml.slide+xml"/>
  <Override PartName="/ppt/diagrams/drawing1.xml" ContentType="application/vnd.ms-office.drawingml.diagramDrawing+xml"/>
  <Override PartName="/ppt/notesSlides/notesSlide15.xml" ContentType="application/vnd.openxmlformats-officedocument.presentationml.notesSlide+xml"/>
  <Override PartName="/ppt/notesSlides/notesSlide4.xml" ContentType="application/vnd.openxmlformats-officedocument.presentationml.notesSlide+xml"/>
  <Override PartName="/ppt/slides/slide39.xml" ContentType="application/vnd.openxmlformats-officedocument.presentationml.slide+xml"/>
  <Override PartName="/ppt/slides/slide58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s/slide25.xml" ContentType="application/vnd.openxmlformats-officedocument.presentationml.slide+xml"/>
  <Override PartName="/ppt/slides/slide44.xml" ContentType="application/vnd.openxmlformats-officedocument.presentationml.slide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24.xml" ContentType="application/vnd.openxmlformats-officedocument.presentationml.notes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Default Extension="xml" ContentType="application/xml"/>
  <Override PartName="/ppt/tableStyles.xml" ContentType="application/vnd.openxmlformats-officedocument.presentationml.tableStyles+xml"/>
  <Override PartName="/ppt/diagrams/colors1.xml" ContentType="application/vnd.openxmlformats-officedocument.drawingml.diagramColors+xml"/>
  <Override PartName="/ppt/slides/slide51.xml" ContentType="application/vnd.openxmlformats-officedocument.presentationml.slide+xml"/>
  <Override PartName="/ppt/slides/slide48.xml" ContentType="application/vnd.openxmlformats-officedocument.presentationml.slide+xml"/>
  <Override PartName="/ppt/notesSlides/notesSlide10.xml" ContentType="application/vnd.openxmlformats-officedocument.presentationml.notesSlide+xml"/>
  <Override PartName="/ppt/slideLayouts/slideLayout7.xml" ContentType="application/vnd.openxmlformats-officedocument.presentationml.slideLayout+xml"/>
  <Override PartName="/ppt/viewProps.xml" ContentType="application/vnd.openxmlformats-officedocument.presentationml.viewProps+xml"/>
  <Override PartName="/ppt/slides/slide32.xml" ContentType="application/vnd.openxmlformats-officedocument.presentationml.slide+xml"/>
  <Override PartName="/ppt/slides/slide29.xml" ContentType="application/vnd.openxmlformats-officedocument.presentationml.slide+xml"/>
  <Override PartName="/docProps/app.xml" ContentType="application/vnd.openxmlformats-officedocument.extended-properties+xml"/>
  <Override PartName="/ppt/notesMasters/notesMaster1.xml" ContentType="application/vnd.openxmlformats-officedocument.presentationml.notesMaster+xml"/>
  <Override PartName="/ppt/notesSlides/notesSlide12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17.xml" ContentType="application/vnd.openxmlformats-officedocument.presentationml.slide+xml"/>
  <Override PartName="/ppt/slides/slide36.xml" ContentType="application/vnd.openxmlformats-officedocument.presentationml.slide+xml"/>
  <Override PartName="/ppt/slides/slide55.xml" ContentType="application/vnd.openxmlformats-officedocument.presentationml.slide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22.xml" ContentType="application/vnd.openxmlformats-officedocument.presentationml.slide+xml"/>
  <Override PartName="/ppt/slides/slide41.xml" ContentType="application/vnd.openxmlformats-officedocument.presentationml.slide+xml"/>
  <Override PartName="/ppt/slides/slide60.xml" ContentType="application/vnd.openxmlformats-officedocument.presentationml.slide+xml"/>
  <Override PartName="/ppt/notesSlides/notesSlide16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slides/slide59.xml" ContentType="application/vnd.openxmlformats-officedocument.presentationml.slide+xml"/>
  <Override PartName="/ppt/notesSlides/notesSlide21.xml" ContentType="application/vnd.openxmlformats-officedocument.presentationml.notesSlide+xml"/>
  <Override PartName="/ppt/slides/slide6.xml" ContentType="application/vnd.openxmlformats-officedocument.presentationml.slide+xml"/>
  <Override PartName="/ppt/slideMasters/slideMaster2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26.xml" ContentType="application/vnd.openxmlformats-officedocument.presentationml.slide+xml"/>
  <Override PartName="/ppt/slides/slide45.xml" ContentType="application/vnd.openxmlformats-officedocument.presentationml.slide+xml"/>
  <Override PartName="/ppt/theme/theme4.xml" ContentType="application/vnd.openxmlformats-officedocument.theme+xml"/>
  <Override PartName="/ppt/slides/slide10.xml" ContentType="application/vnd.openxmlformats-officedocument.presentationml.slide+xml"/>
  <Override PartName="/ppt/slideLayouts/slideLayout13.xml" ContentType="application/vnd.openxmlformats-officedocument.presentationml.slideLayout+xml"/>
  <Default Extension="png" ContentType="image/png"/>
  <Override PartName="/ppt/notesSlides/notesSlide2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  <p:sldMasterId id="2147483660" r:id="rId2"/>
  </p:sldMasterIdLst>
  <p:notesMasterIdLst>
    <p:notesMasterId r:id="rId65"/>
  </p:notesMasterIdLst>
  <p:handoutMasterIdLst>
    <p:handoutMasterId r:id="rId66"/>
  </p:handoutMasterIdLst>
  <p:sldIdLst>
    <p:sldId id="495" r:id="rId3"/>
    <p:sldId id="451" r:id="rId4"/>
    <p:sldId id="452" r:id="rId5"/>
    <p:sldId id="454" r:id="rId6"/>
    <p:sldId id="455" r:id="rId7"/>
    <p:sldId id="456" r:id="rId8"/>
    <p:sldId id="457" r:id="rId9"/>
    <p:sldId id="458" r:id="rId10"/>
    <p:sldId id="461" r:id="rId11"/>
    <p:sldId id="462" r:id="rId12"/>
    <p:sldId id="463" r:id="rId13"/>
    <p:sldId id="464" r:id="rId14"/>
    <p:sldId id="465" r:id="rId15"/>
    <p:sldId id="466" r:id="rId16"/>
    <p:sldId id="467" r:id="rId17"/>
    <p:sldId id="468" r:id="rId18"/>
    <p:sldId id="469" r:id="rId19"/>
    <p:sldId id="470" r:id="rId20"/>
    <p:sldId id="334" r:id="rId21"/>
    <p:sldId id="381" r:id="rId22"/>
    <p:sldId id="369" r:id="rId23"/>
    <p:sldId id="450" r:id="rId24"/>
    <p:sldId id="434" r:id="rId25"/>
    <p:sldId id="446" r:id="rId26"/>
    <p:sldId id="436" r:id="rId27"/>
    <p:sldId id="439" r:id="rId28"/>
    <p:sldId id="447" r:id="rId29"/>
    <p:sldId id="429" r:id="rId30"/>
    <p:sldId id="430" r:id="rId31"/>
    <p:sldId id="448" r:id="rId32"/>
    <p:sldId id="449" r:id="rId33"/>
    <p:sldId id="414" r:id="rId34"/>
    <p:sldId id="438" r:id="rId35"/>
    <p:sldId id="492" r:id="rId36"/>
    <p:sldId id="445" r:id="rId37"/>
    <p:sldId id="440" r:id="rId38"/>
    <p:sldId id="441" r:id="rId39"/>
    <p:sldId id="368" r:id="rId40"/>
    <p:sldId id="423" r:id="rId41"/>
    <p:sldId id="493" r:id="rId42"/>
    <p:sldId id="471" r:id="rId43"/>
    <p:sldId id="472" r:id="rId44"/>
    <p:sldId id="473" r:id="rId45"/>
    <p:sldId id="474" r:id="rId46"/>
    <p:sldId id="475" r:id="rId47"/>
    <p:sldId id="476" r:id="rId48"/>
    <p:sldId id="477" r:id="rId49"/>
    <p:sldId id="478" r:id="rId50"/>
    <p:sldId id="479" r:id="rId51"/>
    <p:sldId id="480" r:id="rId52"/>
    <p:sldId id="481" r:id="rId53"/>
    <p:sldId id="482" r:id="rId54"/>
    <p:sldId id="483" r:id="rId55"/>
    <p:sldId id="484" r:id="rId56"/>
    <p:sldId id="485" r:id="rId57"/>
    <p:sldId id="486" r:id="rId58"/>
    <p:sldId id="494" r:id="rId59"/>
    <p:sldId id="487" r:id="rId60"/>
    <p:sldId id="488" r:id="rId61"/>
    <p:sldId id="489" r:id="rId62"/>
    <p:sldId id="490" r:id="rId63"/>
    <p:sldId id="491" r:id="rId6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  <p:clrMru>
    <a:srgbClr val="00FF00"/>
    <a:srgbClr val="3333CC"/>
    <a:srgbClr val="0000CC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vertBarState="maximized">
    <p:restoredLeft sz="16584" autoAdjust="0"/>
    <p:restoredTop sz="86916" autoAdjust="0"/>
  </p:normalViewPr>
  <p:slideViewPr>
    <p:cSldViewPr>
      <p:cViewPr>
        <p:scale>
          <a:sx n="100" d="100"/>
          <a:sy n="100" d="100"/>
        </p:scale>
        <p:origin x="-512" y="-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0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63" Type="http://schemas.openxmlformats.org/officeDocument/2006/relationships/slide" Target="slides/slide61.xml"/><Relationship Id="rId64" Type="http://schemas.openxmlformats.org/officeDocument/2006/relationships/slide" Target="slides/slide62.xml"/><Relationship Id="rId65" Type="http://schemas.openxmlformats.org/officeDocument/2006/relationships/notesMaster" Target="notesMasters/notesMaster1.xml"/><Relationship Id="rId66" Type="http://schemas.openxmlformats.org/officeDocument/2006/relationships/handoutMaster" Target="handoutMasters/handoutMaster1.xml"/><Relationship Id="rId67" Type="http://schemas.openxmlformats.org/officeDocument/2006/relationships/printerSettings" Target="printerSettings/printerSettings1.bin"/><Relationship Id="rId68" Type="http://schemas.openxmlformats.org/officeDocument/2006/relationships/presProps" Target="presProps.xml"/><Relationship Id="rId69" Type="http://schemas.openxmlformats.org/officeDocument/2006/relationships/viewProps" Target="viewProps.xml"/><Relationship Id="rId50" Type="http://schemas.openxmlformats.org/officeDocument/2006/relationships/slide" Target="slides/slide48.xml"/><Relationship Id="rId51" Type="http://schemas.openxmlformats.org/officeDocument/2006/relationships/slide" Target="slides/slide49.xml"/><Relationship Id="rId52" Type="http://schemas.openxmlformats.org/officeDocument/2006/relationships/slide" Target="slides/slide50.xml"/><Relationship Id="rId53" Type="http://schemas.openxmlformats.org/officeDocument/2006/relationships/slide" Target="slides/slide51.xml"/><Relationship Id="rId54" Type="http://schemas.openxmlformats.org/officeDocument/2006/relationships/slide" Target="slides/slide52.xml"/><Relationship Id="rId55" Type="http://schemas.openxmlformats.org/officeDocument/2006/relationships/slide" Target="slides/slide53.xml"/><Relationship Id="rId56" Type="http://schemas.openxmlformats.org/officeDocument/2006/relationships/slide" Target="slides/slide54.xml"/><Relationship Id="rId57" Type="http://schemas.openxmlformats.org/officeDocument/2006/relationships/slide" Target="slides/slide55.xml"/><Relationship Id="rId58" Type="http://schemas.openxmlformats.org/officeDocument/2006/relationships/slide" Target="slides/slide56.xml"/><Relationship Id="rId59" Type="http://schemas.openxmlformats.org/officeDocument/2006/relationships/slide" Target="slides/slide57.xml"/><Relationship Id="rId40" Type="http://schemas.openxmlformats.org/officeDocument/2006/relationships/slide" Target="slides/slide38.xml"/><Relationship Id="rId41" Type="http://schemas.openxmlformats.org/officeDocument/2006/relationships/slide" Target="slides/slide39.xml"/><Relationship Id="rId42" Type="http://schemas.openxmlformats.org/officeDocument/2006/relationships/slide" Target="slides/slide40.xml"/><Relationship Id="rId43" Type="http://schemas.openxmlformats.org/officeDocument/2006/relationships/slide" Target="slides/slide41.xml"/><Relationship Id="rId44" Type="http://schemas.openxmlformats.org/officeDocument/2006/relationships/slide" Target="slides/slide42.xml"/><Relationship Id="rId45" Type="http://schemas.openxmlformats.org/officeDocument/2006/relationships/slide" Target="slides/slide43.xml"/><Relationship Id="rId46" Type="http://schemas.openxmlformats.org/officeDocument/2006/relationships/slide" Target="slides/slide44.xml"/><Relationship Id="rId47" Type="http://schemas.openxmlformats.org/officeDocument/2006/relationships/slide" Target="slides/slide45.xml"/><Relationship Id="rId48" Type="http://schemas.openxmlformats.org/officeDocument/2006/relationships/slide" Target="slides/slide46.xml"/><Relationship Id="rId49" Type="http://schemas.openxmlformats.org/officeDocument/2006/relationships/slide" Target="slides/slide4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slide" Target="slides/slide37.xml"/><Relationship Id="rId70" Type="http://schemas.openxmlformats.org/officeDocument/2006/relationships/theme" Target="theme/theme1.xml"/><Relationship Id="rId71" Type="http://schemas.openxmlformats.org/officeDocument/2006/relationships/tableStyles" Target="tableStyles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60" Type="http://schemas.openxmlformats.org/officeDocument/2006/relationships/slide" Target="slides/slide58.xml"/><Relationship Id="rId61" Type="http://schemas.openxmlformats.org/officeDocument/2006/relationships/slide" Target="slides/slide59.xml"/><Relationship Id="rId62" Type="http://schemas.openxmlformats.org/officeDocument/2006/relationships/slide" Target="slides/slide60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4C8DEF-587A-4593-A07F-ABDB1FED0867}" type="doc">
      <dgm:prSet loTypeId="urn:microsoft.com/office/officeart/2005/8/layout/hProcess3" loCatId="process" qsTypeId="urn:microsoft.com/office/officeart/2005/8/quickstyle/simple3" qsCatId="simple" csTypeId="urn:microsoft.com/office/officeart/2005/8/colors/accent1_2#1" csCatId="accent1" phldr="1"/>
      <dgm:spPr/>
    </dgm:pt>
    <dgm:pt modelId="{8F63A0D4-67C8-49D9-B273-D77810535D88}">
      <dgm:prSet phldrT="[Text]" custT="1"/>
      <dgm:spPr/>
      <dgm:t>
        <a:bodyPr/>
        <a:lstStyle/>
        <a:p>
          <a:pPr algn="l"/>
          <a:r>
            <a:rPr lang="en-US" sz="2000" dirty="0" err="1" smtClean="0"/>
            <a:t>aditya’s</a:t>
          </a:r>
          <a:r>
            <a:rPr lang="en-US" sz="2000" dirty="0" smtClean="0"/>
            <a:t> </a:t>
          </a:r>
          <a:r>
            <a:rPr lang="en-US" sz="2000" dirty="0" smtClean="0"/>
            <a:t>most frequently visited web pages</a:t>
          </a:r>
          <a:endParaRPr lang="en-US" sz="2000" dirty="0"/>
        </a:p>
      </dgm:t>
    </dgm:pt>
    <dgm:pt modelId="{68D51BD2-8A3E-4A3A-AEF4-02D62DC5E4C9}" type="parTrans" cxnId="{642A3CD6-D198-425A-BBD6-914878492106}">
      <dgm:prSet/>
      <dgm:spPr/>
      <dgm:t>
        <a:bodyPr/>
        <a:lstStyle/>
        <a:p>
          <a:endParaRPr lang="en-US"/>
        </a:p>
      </dgm:t>
    </dgm:pt>
    <dgm:pt modelId="{A96237B1-9AAB-414A-924C-98C3DC644C4C}" type="sibTrans" cxnId="{642A3CD6-D198-425A-BBD6-914878492106}">
      <dgm:prSet/>
      <dgm:spPr/>
      <dgm:t>
        <a:bodyPr/>
        <a:lstStyle/>
        <a:p>
          <a:endParaRPr lang="en-US"/>
        </a:p>
      </dgm:t>
    </dgm:pt>
    <dgm:pt modelId="{26584289-459E-43DB-BD8D-198646914F83}" type="pres">
      <dgm:prSet presAssocID="{8B4C8DEF-587A-4593-A07F-ABDB1FED0867}" presName="Name0" presStyleCnt="0">
        <dgm:presLayoutVars>
          <dgm:dir/>
          <dgm:animLvl val="lvl"/>
          <dgm:resizeHandles val="exact"/>
        </dgm:presLayoutVars>
      </dgm:prSet>
      <dgm:spPr/>
    </dgm:pt>
    <dgm:pt modelId="{00718F45-71F0-4256-82D9-66A2AC4AB2F9}" type="pres">
      <dgm:prSet presAssocID="{8B4C8DEF-587A-4593-A07F-ABDB1FED0867}" presName="dummy" presStyleCnt="0"/>
      <dgm:spPr/>
    </dgm:pt>
    <dgm:pt modelId="{37DFDE24-F9A3-46BE-8607-432A7CAC3EA2}" type="pres">
      <dgm:prSet presAssocID="{8B4C8DEF-587A-4593-A07F-ABDB1FED0867}" presName="linH" presStyleCnt="0"/>
      <dgm:spPr/>
    </dgm:pt>
    <dgm:pt modelId="{76092041-280D-4001-AA4E-891BC1B6B763}" type="pres">
      <dgm:prSet presAssocID="{8B4C8DEF-587A-4593-A07F-ABDB1FED0867}" presName="padding1" presStyleCnt="0"/>
      <dgm:spPr/>
    </dgm:pt>
    <dgm:pt modelId="{82FCD979-FC87-4CF3-B96F-751AE933CF91}" type="pres">
      <dgm:prSet presAssocID="{8F63A0D4-67C8-49D9-B273-D77810535D88}" presName="linV" presStyleCnt="0"/>
      <dgm:spPr/>
    </dgm:pt>
    <dgm:pt modelId="{4CB18FED-CF38-4A2F-B9E0-BF5B8DBCC359}" type="pres">
      <dgm:prSet presAssocID="{8F63A0D4-67C8-49D9-B273-D77810535D88}" presName="spVertical1" presStyleCnt="0"/>
      <dgm:spPr/>
    </dgm:pt>
    <dgm:pt modelId="{41795B97-6256-4498-8997-762E84FCD1EE}" type="pres">
      <dgm:prSet presAssocID="{8F63A0D4-67C8-49D9-B273-D77810535D88}" presName="parTx" presStyleLbl="revTx" presStyleIdx="0" presStyleCnt="1" custScaleX="210267" custScaleY="145228" custLinFactNeighborX="21027" custLinFactNeighborY="8888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D40521-AFC5-465A-830E-7D83EB7ED196}" type="pres">
      <dgm:prSet presAssocID="{8F63A0D4-67C8-49D9-B273-D77810535D88}" presName="spVertical2" presStyleCnt="0"/>
      <dgm:spPr/>
    </dgm:pt>
    <dgm:pt modelId="{0DFEA752-A433-47D0-9FAF-73CCE79238AF}" type="pres">
      <dgm:prSet presAssocID="{8F63A0D4-67C8-49D9-B273-D77810535D88}" presName="spVertical3" presStyleCnt="0"/>
      <dgm:spPr/>
    </dgm:pt>
    <dgm:pt modelId="{7A5F4BD9-1A4F-4567-8AA6-8A83E9025981}" type="pres">
      <dgm:prSet presAssocID="{8B4C8DEF-587A-4593-A07F-ABDB1FED0867}" presName="padding2" presStyleCnt="0"/>
      <dgm:spPr/>
    </dgm:pt>
    <dgm:pt modelId="{213DCAF0-2A26-4BB8-AA1E-BB1B3603B6FA}" type="pres">
      <dgm:prSet presAssocID="{8B4C8DEF-587A-4593-A07F-ABDB1FED0867}" presName="negArrow" presStyleCnt="0"/>
      <dgm:spPr/>
    </dgm:pt>
    <dgm:pt modelId="{B26382E8-74B5-41D7-BB3E-503D8C1DF41E}" type="pres">
      <dgm:prSet presAssocID="{8B4C8DEF-587A-4593-A07F-ABDB1FED0867}" presName="backgroundArrow" presStyleLbl="node1" presStyleIdx="0" presStyleCnt="1" custAng="10800000" custScaleY="158774"/>
      <dgm:spPr/>
    </dgm:pt>
  </dgm:ptLst>
  <dgm:cxnLst>
    <dgm:cxn modelId="{7A843875-55DD-0547-9180-B54DBED42110}" type="presOf" srcId="{8B4C8DEF-587A-4593-A07F-ABDB1FED0867}" destId="{26584289-459E-43DB-BD8D-198646914F83}" srcOrd="0" destOrd="0" presId="urn:microsoft.com/office/officeart/2005/8/layout/hProcess3"/>
    <dgm:cxn modelId="{A7AF3545-7CDE-044C-826A-F49B1FE4C8BE}" type="presOf" srcId="{8F63A0D4-67C8-49D9-B273-D77810535D88}" destId="{41795B97-6256-4498-8997-762E84FCD1EE}" srcOrd="0" destOrd="0" presId="urn:microsoft.com/office/officeart/2005/8/layout/hProcess3"/>
    <dgm:cxn modelId="{642A3CD6-D198-425A-BBD6-914878492106}" srcId="{8B4C8DEF-587A-4593-A07F-ABDB1FED0867}" destId="{8F63A0D4-67C8-49D9-B273-D77810535D88}" srcOrd="0" destOrd="0" parTransId="{68D51BD2-8A3E-4A3A-AEF4-02D62DC5E4C9}" sibTransId="{A96237B1-9AAB-414A-924C-98C3DC644C4C}"/>
    <dgm:cxn modelId="{CA03018C-1DA3-FD42-8EC0-4A931B2787F5}" type="presParOf" srcId="{26584289-459E-43DB-BD8D-198646914F83}" destId="{00718F45-71F0-4256-82D9-66A2AC4AB2F9}" srcOrd="0" destOrd="0" presId="urn:microsoft.com/office/officeart/2005/8/layout/hProcess3"/>
    <dgm:cxn modelId="{D9B4BA34-2313-C74F-B389-670ED95DC34D}" type="presParOf" srcId="{26584289-459E-43DB-BD8D-198646914F83}" destId="{37DFDE24-F9A3-46BE-8607-432A7CAC3EA2}" srcOrd="1" destOrd="0" presId="urn:microsoft.com/office/officeart/2005/8/layout/hProcess3"/>
    <dgm:cxn modelId="{F06509F5-0897-6947-B119-FF2DC49993A8}" type="presParOf" srcId="{37DFDE24-F9A3-46BE-8607-432A7CAC3EA2}" destId="{76092041-280D-4001-AA4E-891BC1B6B763}" srcOrd="0" destOrd="0" presId="urn:microsoft.com/office/officeart/2005/8/layout/hProcess3"/>
    <dgm:cxn modelId="{2029B622-E8B9-324F-A8A5-BADA28808A9E}" type="presParOf" srcId="{37DFDE24-F9A3-46BE-8607-432A7CAC3EA2}" destId="{82FCD979-FC87-4CF3-B96F-751AE933CF91}" srcOrd="1" destOrd="0" presId="urn:microsoft.com/office/officeart/2005/8/layout/hProcess3"/>
    <dgm:cxn modelId="{0F2D5701-CE48-2F45-BC82-437DB2FC5484}" type="presParOf" srcId="{82FCD979-FC87-4CF3-B96F-751AE933CF91}" destId="{4CB18FED-CF38-4A2F-B9E0-BF5B8DBCC359}" srcOrd="0" destOrd="0" presId="urn:microsoft.com/office/officeart/2005/8/layout/hProcess3"/>
    <dgm:cxn modelId="{AA993FDD-987A-F64B-97CD-9A5E3F9E1C4C}" type="presParOf" srcId="{82FCD979-FC87-4CF3-B96F-751AE933CF91}" destId="{41795B97-6256-4498-8997-762E84FCD1EE}" srcOrd="1" destOrd="0" presId="urn:microsoft.com/office/officeart/2005/8/layout/hProcess3"/>
    <dgm:cxn modelId="{B879EF64-A02D-2146-9AFC-C548EA21CD79}" type="presParOf" srcId="{82FCD979-FC87-4CF3-B96F-751AE933CF91}" destId="{3DD40521-AFC5-465A-830E-7D83EB7ED196}" srcOrd="2" destOrd="0" presId="urn:microsoft.com/office/officeart/2005/8/layout/hProcess3"/>
    <dgm:cxn modelId="{965F9A3F-7B47-1C40-9F90-13B4D2ED454F}" type="presParOf" srcId="{82FCD979-FC87-4CF3-B96F-751AE933CF91}" destId="{0DFEA752-A433-47D0-9FAF-73CCE79238AF}" srcOrd="3" destOrd="0" presId="urn:microsoft.com/office/officeart/2005/8/layout/hProcess3"/>
    <dgm:cxn modelId="{073F99A5-6835-F541-B56F-B33E395C23EC}" type="presParOf" srcId="{37DFDE24-F9A3-46BE-8607-432A7CAC3EA2}" destId="{7A5F4BD9-1A4F-4567-8AA6-8A83E9025981}" srcOrd="2" destOrd="0" presId="urn:microsoft.com/office/officeart/2005/8/layout/hProcess3"/>
    <dgm:cxn modelId="{E4360438-1D26-B940-BAEC-5EC6BC41DD08}" type="presParOf" srcId="{37DFDE24-F9A3-46BE-8607-432A7CAC3EA2}" destId="{213DCAF0-2A26-4BB8-AA1E-BB1B3603B6FA}" srcOrd="3" destOrd="0" presId="urn:microsoft.com/office/officeart/2005/8/layout/hProcess3"/>
    <dgm:cxn modelId="{EDD3FB6D-9FF3-A145-8752-8319943D81F2}" type="presParOf" srcId="{37DFDE24-F9A3-46BE-8607-432A7CAC3EA2}" destId="{B26382E8-74B5-41D7-BB3E-503D8C1DF41E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26382E8-74B5-41D7-BB3E-503D8C1DF41E}">
      <dsp:nvSpPr>
        <dsp:cNvPr id="0" name=""/>
        <dsp:cNvSpPr/>
      </dsp:nvSpPr>
      <dsp:spPr>
        <a:xfrm rot="10800000">
          <a:off x="0" y="6203"/>
          <a:ext cx="2971800" cy="1943393"/>
        </a:xfrm>
        <a:prstGeom prst="rightArrow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1795B97-6256-4498-8997-762E84FCD1EE}">
      <dsp:nvSpPr>
        <dsp:cNvPr id="0" name=""/>
        <dsp:cNvSpPr/>
      </dsp:nvSpPr>
      <dsp:spPr>
        <a:xfrm>
          <a:off x="483301" y="584200"/>
          <a:ext cx="2434801" cy="8887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03200" rIns="0" bIns="203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aditya’s</a:t>
          </a:r>
          <a:r>
            <a:rPr lang="en-US" sz="2000" kern="1200" dirty="0" smtClean="0"/>
            <a:t> </a:t>
          </a:r>
          <a:r>
            <a:rPr lang="en-US" sz="2000" kern="1200" dirty="0" smtClean="0"/>
            <a:t>most frequently visited web pages</a:t>
          </a:r>
          <a:endParaRPr lang="en-US" sz="2000" kern="1200" dirty="0"/>
        </a:p>
      </dsp:txBody>
      <dsp:txXfrm>
        <a:off x="483301" y="584200"/>
        <a:ext cx="2434801" cy="8887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12ACB6-C05E-3B47-9C2E-37A94F0AC628}" type="datetimeFigureOut">
              <a:rPr lang="en-US" smtClean="0"/>
              <a:t>9/21/12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482D40-3E0D-6E4F-8D39-A28357D922E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E4F631-629F-4C28-BFA0-3E1C9008C203}" type="datetimeFigureOut">
              <a:rPr lang="en-US" smtClean="0"/>
              <a:pPr/>
              <a:t>9/21/12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4D5C02-3DBF-4D44-978D-FFD5473EA7C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1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5CBFD0-6D9E-BA4D-A084-92884800112B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078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515DC6-475D-49B5-8A9E-2D33A8D6CB05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D5C02-3DBF-4D44-978D-FFD5473EA7CD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D5C02-3DBF-4D44-978D-FFD5473EA7CD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B7E840-D46B-47CF-ABE3-E28492389B99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D5C02-3DBF-4D44-978D-FFD5473EA7CD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D5C02-3DBF-4D44-978D-FFD5473EA7CD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D5C02-3DBF-4D44-978D-FFD5473EA7CD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D5C02-3DBF-4D44-978D-FFD5473EA7CD}" type="slidenum">
              <a:rPr lang="en-US" smtClean="0"/>
              <a:pPr/>
              <a:t>28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D5C02-3DBF-4D44-978D-FFD5473EA7CD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D5C02-3DBF-4D44-978D-FFD5473EA7CD}" type="slidenum">
              <a:rPr lang="en-US" smtClean="0"/>
              <a:pPr/>
              <a:t>30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B20E04-50D9-2E4B-81F8-AD5CA547B8CF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89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944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8944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94E0621F-6B9C-F24D-AAAE-89044237D94A}" type="slidenum">
              <a:rPr lang="en-US" sz="1200">
                <a:solidFill>
                  <a:prstClr val="black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D5C02-3DBF-4D44-978D-FFD5473EA7CD}" type="slidenum">
              <a:rPr lang="en-US" smtClean="0"/>
              <a:pPr/>
              <a:t>31</a:t>
            </a:fld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D5C02-3DBF-4D44-978D-FFD5473EA7CD}" type="slidenum">
              <a:rPr lang="en-US" smtClean="0"/>
              <a:pPr/>
              <a:t>32</a:t>
            </a:fld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D5C02-3DBF-4D44-978D-FFD5473EA7CD}" type="slidenum">
              <a:rPr lang="en-US" smtClean="0"/>
              <a:pPr/>
              <a:t>33</a:t>
            </a:fld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D5C02-3DBF-4D44-978D-FFD5473EA7CD}" type="slidenum">
              <a:rPr lang="en-US" smtClean="0"/>
              <a:pPr/>
              <a:t>35</a:t>
            </a:fld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B7E840-D46B-47CF-ABE3-E28492389B99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D5C02-3DBF-4D44-978D-FFD5473EA7CD}" type="slidenum">
              <a:rPr lang="en-US" smtClean="0"/>
              <a:pPr/>
              <a:t>38</a:t>
            </a:fld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D5C02-3DBF-4D44-978D-FFD5473EA7CD}" type="slidenum">
              <a:rPr lang="en-US" smtClean="0"/>
              <a:pPr/>
              <a:t>39</a:t>
            </a:fld>
            <a:endParaRPr 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b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5219C-8DA6-4447-A89F-69771CDD5D9F}" type="slidenum">
              <a:rPr lang="en-US" smtClean="0"/>
              <a:pPr/>
              <a:t>58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D5C02-3DBF-4D44-978D-FFD5473EA7CD}" type="slidenum">
              <a:rPr lang="en-US" smtClean="0"/>
              <a:pPr/>
              <a:t>59</a:t>
            </a:fld>
            <a:endParaRPr lang="en-US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D5C02-3DBF-4D44-978D-FFD5473EA7CD}" type="slidenum">
              <a:rPr lang="en-US" smtClean="0"/>
              <a:pPr/>
              <a:t>60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3815EE-E382-6448-B779-3A990AE2B339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1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1491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149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478C3C8A-E346-2A4F-8819-D9A994C35CEE}" type="slidenum">
              <a:rPr lang="en-US" sz="1200">
                <a:solidFill>
                  <a:prstClr val="black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D5C02-3DBF-4D44-978D-FFD5473EA7CD}" type="slidenum">
              <a:rPr lang="en-US" smtClean="0"/>
              <a:pPr/>
              <a:t>61</a:t>
            </a:fld>
            <a:endParaRPr lang="en-US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D5C02-3DBF-4D44-978D-FFD5473EA7CD}" type="slidenum">
              <a:rPr lang="en-US" smtClean="0"/>
              <a:pPr/>
              <a:t>62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B49E72-9C0F-D84F-BE02-8E3561DF7CB2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3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3539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354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781E5FCD-D244-DA40-990A-E7A59E500E9E}" type="slidenum">
              <a:rPr lang="en-US" sz="1200">
                <a:solidFill>
                  <a:prstClr val="black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B6EAF2-5AED-B645-96CE-F4B1B2C8FAD1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5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5587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558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BA45DDF6-E5C7-664F-B0E9-7D5C744CE687}" type="slidenum">
              <a:rPr lang="en-US" sz="1200">
                <a:solidFill>
                  <a:prstClr val="black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51E83B-FFB5-5445-BC34-EB8672978F12}" type="slidenum">
              <a:rPr lang="en-US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617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Let us move back to discussing the graph execution.</a:t>
            </a:r>
          </a:p>
          <a:p>
            <a:r>
              <a:rPr lang="en-US"/>
              <a:t>The Job Manager (JM) handles the scheduling of all the processes in the vertices of the graph.</a:t>
            </a:r>
          </a:p>
          <a:p>
            <a:r>
              <a:rPr lang="en-US"/>
              <a:t>It does this using a topological sort of the graph.</a:t>
            </a:r>
          </a:p>
          <a:p>
            <a:r>
              <a:rPr lang="en-US"/>
              <a:t>When nodes in the graph fail execution, parts of the subgraph may need to be re-executed, because the inputs that are needed may no longer be available.  The vertices that had generated these inputs may have to be re-run.  The JM will attempt to re-execute a minimal part of the graph to recompute the missing data.</a:t>
            </a:r>
          </a:p>
          <a:p>
            <a:r>
              <a:rPr lang="en-US"/>
              <a:t>On executing a vertex, the JM must choose a machine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A7A85F-71D2-8A4F-87B4-21A03878A5DB}" type="slidenum">
              <a:rPr lang="en-US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36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dryad application is composed of a collection of processing vertices (processes).</a:t>
            </a:r>
          </a:p>
          <a:p>
            <a:r>
              <a:rPr lang="en-US"/>
              <a:t>The vertices communicate with each other through channels.</a:t>
            </a:r>
          </a:p>
          <a:p>
            <a:r>
              <a:rPr lang="en-US"/>
              <a:t>The vertices and channels should always compose into a directed acyclic graph.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D5C02-3DBF-4D44-978D-FFD5473EA7CD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D5C02-3DBF-4D44-978D-FFD5473EA7CD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3F02-0925-4685-BC89-3740CF458795}" type="datetimeFigureOut">
              <a:rPr lang="en-US" smtClean="0"/>
              <a:pPr/>
              <a:t>9/21/12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E9CE5-F3D9-4FA8-A7B1-52437A8AD7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3F02-0925-4685-BC89-3740CF458795}" type="datetimeFigureOut">
              <a:rPr lang="en-US" smtClean="0"/>
              <a:pPr/>
              <a:t>9/21/12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E9CE5-F3D9-4FA8-A7B1-52437A8AD7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3F02-0925-4685-BC89-3740CF458795}" type="datetimeFigureOut">
              <a:rPr lang="en-US" smtClean="0"/>
              <a:pPr/>
              <a:t>9/21/12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E9CE5-F3D9-4FA8-A7B1-52437A8AD7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D860474-0604-E643-8B7D-66BEECBEBC3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E664BCD-5856-B343-941B-E97A963A132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E4A1A53-3317-3849-A64D-46F493CF05D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3F02-0925-4685-BC89-3740CF458795}" type="datetimeFigureOut">
              <a:rPr lang="en-US" smtClean="0"/>
              <a:pPr/>
              <a:t>9/21/12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E9CE5-F3D9-4FA8-A7B1-52437A8AD7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3F02-0925-4685-BC89-3740CF458795}" type="datetimeFigureOut">
              <a:rPr lang="en-US" smtClean="0"/>
              <a:pPr/>
              <a:t>9/21/12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E9CE5-F3D9-4FA8-A7B1-52437A8AD7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3F02-0925-4685-BC89-3740CF458795}" type="datetimeFigureOut">
              <a:rPr lang="en-US" smtClean="0"/>
              <a:pPr/>
              <a:t>9/21/12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E9CE5-F3D9-4FA8-A7B1-52437A8AD7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3F02-0925-4685-BC89-3740CF458795}" type="datetimeFigureOut">
              <a:rPr lang="en-US" smtClean="0"/>
              <a:pPr/>
              <a:t>9/21/12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E9CE5-F3D9-4FA8-A7B1-52437A8AD7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3F02-0925-4685-BC89-3740CF458795}" type="datetimeFigureOut">
              <a:rPr lang="en-US" smtClean="0"/>
              <a:pPr/>
              <a:t>9/21/12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E9CE5-F3D9-4FA8-A7B1-52437A8AD7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3F02-0925-4685-BC89-3740CF458795}" type="datetimeFigureOut">
              <a:rPr lang="en-US" smtClean="0"/>
              <a:pPr/>
              <a:t>9/21/12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E9CE5-F3D9-4FA8-A7B1-52437A8AD7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3F02-0925-4685-BC89-3740CF458795}" type="datetimeFigureOut">
              <a:rPr lang="en-US" smtClean="0"/>
              <a:pPr/>
              <a:t>9/21/12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E9CE5-F3D9-4FA8-A7B1-52437A8AD7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3F02-0925-4685-BC89-3740CF458795}" type="datetimeFigureOut">
              <a:rPr lang="en-US" smtClean="0"/>
              <a:pPr/>
              <a:t>9/21/12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E9CE5-F3D9-4FA8-A7B1-52437A8AD7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4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33F02-0925-4685-BC89-3740CF458795}" type="datetimeFigureOut">
              <a:rPr lang="en-US" smtClean="0"/>
              <a:pPr/>
              <a:t>9/21/12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E9CE5-F3D9-4FA8-A7B1-52437A8AD7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latin typeface="+mn-lt"/>
              </a:defRPr>
            </a:lvl1pPr>
          </a:lstStyle>
          <a:p>
            <a:pPr fontAlgn="base"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latin typeface="+mn-lt"/>
              </a:defRPr>
            </a:lvl1pPr>
          </a:lstStyle>
          <a:p>
            <a:pPr fontAlgn="base"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latin typeface="+mn-lt"/>
              </a:defRPr>
            </a:lvl1pPr>
          </a:lstStyle>
          <a:p>
            <a:pPr fontAlgn="base">
              <a:spcAft>
                <a:spcPct val="0"/>
              </a:spcAft>
            </a:pPr>
            <a:fld id="{8735F104-5D0D-7946-AC63-A603EE4D68CE}" type="slidenum">
              <a:rPr lang="en-US">
                <a:solidFill>
                  <a:srgbClr val="000000"/>
                </a:solidFill>
              </a:rPr>
              <a:pPr fontAlgn="base"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83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83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83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83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83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83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83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83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83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83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83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83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83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83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83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83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jpe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8.png"/><Relationship Id="rId12" Type="http://schemas.openxmlformats.org/officeDocument/2006/relationships/image" Target="../media/image19.png"/><Relationship Id="rId13" Type="http://schemas.openxmlformats.org/officeDocument/2006/relationships/image" Target="../media/image20.png"/><Relationship Id="rId14" Type="http://schemas.openxmlformats.org/officeDocument/2006/relationships/image" Target="../media/image21.png"/><Relationship Id="rId15" Type="http://schemas.openxmlformats.org/officeDocument/2006/relationships/image" Target="../media/image22.png"/><Relationship Id="rId16" Type="http://schemas.openxmlformats.org/officeDocument/2006/relationships/image" Target="../media/image23.png"/><Relationship Id="rId17" Type="http://schemas.openxmlformats.org/officeDocument/2006/relationships/image" Target="../media/image24.png"/><Relationship Id="rId18" Type="http://schemas.openxmlformats.org/officeDocument/2006/relationships/image" Target="../media/image25.png"/><Relationship Id="rId19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2.png"/><Relationship Id="rId6" Type="http://schemas.openxmlformats.org/officeDocument/2006/relationships/image" Target="../media/image13.png"/><Relationship Id="rId7" Type="http://schemas.openxmlformats.org/officeDocument/2006/relationships/image" Target="../media/image14.png"/><Relationship Id="rId8" Type="http://schemas.openxmlformats.org/officeDocument/2006/relationships/image" Target="../media/image15.png"/><Relationship Id="rId9" Type="http://schemas.openxmlformats.org/officeDocument/2006/relationships/image" Target="../media/image16.png"/><Relationship Id="rId10" Type="http://schemas.openxmlformats.org/officeDocument/2006/relationships/image" Target="../media/image17.pn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4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0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Dryad and </a:t>
            </a:r>
            <a:r>
              <a:rPr lang="en-US" dirty="0" err="1" smtClean="0"/>
              <a:t>DryadLINQ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Aditya Akella</a:t>
            </a:r>
          </a:p>
          <a:p>
            <a:r>
              <a:rPr lang="en-US" dirty="0" smtClean="0"/>
              <a:t>CS 838: </a:t>
            </a:r>
            <a:r>
              <a:rPr lang="en-US" smtClean="0"/>
              <a:t>Lecture 6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Job = Directed Acyclic Graph</a:t>
            </a:r>
          </a:p>
        </p:txBody>
      </p:sp>
      <p:sp>
        <p:nvSpPr>
          <p:cNvPr id="152605" name="Text Box 29"/>
          <p:cNvSpPr txBox="1">
            <a:spLocks noChangeArrowheads="1"/>
          </p:cNvSpPr>
          <p:nvPr/>
        </p:nvSpPr>
        <p:spPr bwMode="auto">
          <a:xfrm>
            <a:off x="152400" y="2514600"/>
            <a:ext cx="19462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</a:rPr>
              <a:t>Processing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</a:rPr>
              <a:t>vertices</a:t>
            </a:r>
          </a:p>
        </p:txBody>
      </p:sp>
      <p:sp>
        <p:nvSpPr>
          <p:cNvPr id="152607" name="Text Box 31"/>
          <p:cNvSpPr txBox="1">
            <a:spLocks noChangeArrowheads="1"/>
          </p:cNvSpPr>
          <p:nvPr/>
        </p:nvSpPr>
        <p:spPr bwMode="auto">
          <a:xfrm>
            <a:off x="7010400" y="3124200"/>
            <a:ext cx="1728788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</a:rPr>
              <a:t>Channels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</a:rPr>
              <a:t>(file, pipe,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</a:rPr>
              <a:t> shared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</a:rPr>
              <a:t> memory)</a:t>
            </a:r>
          </a:p>
        </p:txBody>
      </p:sp>
      <p:sp>
        <p:nvSpPr>
          <p:cNvPr id="152613" name="Oval 37"/>
          <p:cNvSpPr>
            <a:spLocks noChangeArrowheads="1"/>
          </p:cNvSpPr>
          <p:nvPr/>
        </p:nvSpPr>
        <p:spPr bwMode="auto">
          <a:xfrm>
            <a:off x="914400" y="5943600"/>
            <a:ext cx="381000" cy="3810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52614" name="Oval 38"/>
          <p:cNvSpPr>
            <a:spLocks noChangeArrowheads="1"/>
          </p:cNvSpPr>
          <p:nvPr/>
        </p:nvSpPr>
        <p:spPr bwMode="auto">
          <a:xfrm>
            <a:off x="1676400" y="5943600"/>
            <a:ext cx="381000" cy="3810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52615" name="Oval 39"/>
          <p:cNvSpPr>
            <a:spLocks noChangeArrowheads="1"/>
          </p:cNvSpPr>
          <p:nvPr/>
        </p:nvSpPr>
        <p:spPr bwMode="auto">
          <a:xfrm>
            <a:off x="2514600" y="5943600"/>
            <a:ext cx="381000" cy="3810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52616" name="Oval 40"/>
          <p:cNvSpPr>
            <a:spLocks noChangeArrowheads="1"/>
          </p:cNvSpPr>
          <p:nvPr/>
        </p:nvSpPr>
        <p:spPr bwMode="auto">
          <a:xfrm>
            <a:off x="5257800" y="5943600"/>
            <a:ext cx="381000" cy="3810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52617" name="Oval 41"/>
          <p:cNvSpPr>
            <a:spLocks noChangeArrowheads="1"/>
          </p:cNvSpPr>
          <p:nvPr/>
        </p:nvSpPr>
        <p:spPr bwMode="auto">
          <a:xfrm>
            <a:off x="1905000" y="1447800"/>
            <a:ext cx="381000" cy="381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52618" name="Oval 42"/>
          <p:cNvSpPr>
            <a:spLocks noChangeArrowheads="1"/>
          </p:cNvSpPr>
          <p:nvPr/>
        </p:nvSpPr>
        <p:spPr bwMode="auto">
          <a:xfrm>
            <a:off x="3200400" y="1447800"/>
            <a:ext cx="381000" cy="381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52619" name="Oval 43"/>
          <p:cNvSpPr>
            <a:spLocks noChangeArrowheads="1"/>
          </p:cNvSpPr>
          <p:nvPr/>
        </p:nvSpPr>
        <p:spPr bwMode="auto">
          <a:xfrm>
            <a:off x="4038600" y="1447800"/>
            <a:ext cx="381000" cy="381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52620" name="Oval 44"/>
          <p:cNvSpPr>
            <a:spLocks noChangeArrowheads="1"/>
          </p:cNvSpPr>
          <p:nvPr/>
        </p:nvSpPr>
        <p:spPr bwMode="auto">
          <a:xfrm>
            <a:off x="6248400" y="1447800"/>
            <a:ext cx="381000" cy="381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52621" name="Oval 45"/>
          <p:cNvSpPr>
            <a:spLocks noChangeArrowheads="1"/>
          </p:cNvSpPr>
          <p:nvPr/>
        </p:nvSpPr>
        <p:spPr bwMode="auto">
          <a:xfrm>
            <a:off x="5257800" y="1447800"/>
            <a:ext cx="381000" cy="381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52622" name="Oval 46"/>
          <p:cNvSpPr>
            <a:spLocks noChangeArrowheads="1"/>
          </p:cNvSpPr>
          <p:nvPr/>
        </p:nvSpPr>
        <p:spPr bwMode="auto">
          <a:xfrm>
            <a:off x="2514600" y="5029200"/>
            <a:ext cx="3810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52623" name="Oval 47"/>
          <p:cNvSpPr>
            <a:spLocks noChangeArrowheads="1"/>
          </p:cNvSpPr>
          <p:nvPr/>
        </p:nvSpPr>
        <p:spPr bwMode="auto">
          <a:xfrm>
            <a:off x="1371600" y="4800600"/>
            <a:ext cx="3810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52624" name="Oval 48"/>
          <p:cNvSpPr>
            <a:spLocks noChangeArrowheads="1"/>
          </p:cNvSpPr>
          <p:nvPr/>
        </p:nvSpPr>
        <p:spPr bwMode="auto">
          <a:xfrm>
            <a:off x="2133600" y="3581400"/>
            <a:ext cx="3810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52625" name="Oval 49"/>
          <p:cNvSpPr>
            <a:spLocks noChangeArrowheads="1"/>
          </p:cNvSpPr>
          <p:nvPr/>
        </p:nvSpPr>
        <p:spPr bwMode="auto">
          <a:xfrm>
            <a:off x="3429000" y="4419600"/>
            <a:ext cx="3810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52626" name="Oval 50"/>
          <p:cNvSpPr>
            <a:spLocks noChangeArrowheads="1"/>
          </p:cNvSpPr>
          <p:nvPr/>
        </p:nvSpPr>
        <p:spPr bwMode="auto">
          <a:xfrm>
            <a:off x="5943600" y="5257800"/>
            <a:ext cx="3810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cxnSp>
        <p:nvCxnSpPr>
          <p:cNvPr id="152627" name="AutoShape 51"/>
          <p:cNvCxnSpPr>
            <a:cxnSpLocks noChangeShapeType="1"/>
            <a:stCxn id="152613" idx="0"/>
            <a:endCxn id="152623" idx="3"/>
          </p:cNvCxnSpPr>
          <p:nvPr/>
        </p:nvCxnSpPr>
        <p:spPr bwMode="auto">
          <a:xfrm flipV="1">
            <a:off x="1104900" y="5126038"/>
            <a:ext cx="322263" cy="8175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2628" name="AutoShape 52"/>
          <p:cNvCxnSpPr>
            <a:cxnSpLocks noChangeShapeType="1"/>
            <a:stCxn id="152614" idx="0"/>
            <a:endCxn id="152623" idx="5"/>
          </p:cNvCxnSpPr>
          <p:nvPr/>
        </p:nvCxnSpPr>
        <p:spPr bwMode="auto">
          <a:xfrm flipH="1" flipV="1">
            <a:off x="1697038" y="5126038"/>
            <a:ext cx="169862" cy="8175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2629" name="AutoShape 53"/>
          <p:cNvCxnSpPr>
            <a:cxnSpLocks noChangeShapeType="1"/>
            <a:stCxn id="152615" idx="0"/>
            <a:endCxn id="152622" idx="4"/>
          </p:cNvCxnSpPr>
          <p:nvPr/>
        </p:nvCxnSpPr>
        <p:spPr bwMode="auto">
          <a:xfrm flipV="1">
            <a:off x="2705100" y="5410200"/>
            <a:ext cx="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2630" name="AutoShape 54"/>
          <p:cNvCxnSpPr>
            <a:cxnSpLocks noChangeShapeType="1"/>
            <a:stCxn id="152623" idx="7"/>
            <a:endCxn id="152624" idx="3"/>
          </p:cNvCxnSpPr>
          <p:nvPr/>
        </p:nvCxnSpPr>
        <p:spPr bwMode="auto">
          <a:xfrm flipV="1">
            <a:off x="1697038" y="3906838"/>
            <a:ext cx="492125" cy="949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2631" name="AutoShape 55"/>
          <p:cNvCxnSpPr>
            <a:cxnSpLocks noChangeShapeType="1"/>
            <a:stCxn id="152622" idx="0"/>
            <a:endCxn id="152624" idx="4"/>
          </p:cNvCxnSpPr>
          <p:nvPr/>
        </p:nvCxnSpPr>
        <p:spPr bwMode="auto">
          <a:xfrm flipH="1" flipV="1">
            <a:off x="2324100" y="3962400"/>
            <a:ext cx="381000" cy="1066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2632" name="AutoShape 56"/>
          <p:cNvCxnSpPr>
            <a:cxnSpLocks noChangeShapeType="1"/>
            <a:stCxn id="152622" idx="7"/>
            <a:endCxn id="152625" idx="3"/>
          </p:cNvCxnSpPr>
          <p:nvPr/>
        </p:nvCxnSpPr>
        <p:spPr bwMode="auto">
          <a:xfrm flipV="1">
            <a:off x="2840038" y="4745038"/>
            <a:ext cx="644525" cy="339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2633" name="AutoShape 57"/>
          <p:cNvCxnSpPr>
            <a:cxnSpLocks noChangeShapeType="1"/>
            <a:stCxn id="152616" idx="1"/>
            <a:endCxn id="152625" idx="5"/>
          </p:cNvCxnSpPr>
          <p:nvPr/>
        </p:nvCxnSpPr>
        <p:spPr bwMode="auto">
          <a:xfrm flipH="1" flipV="1">
            <a:off x="3754438" y="4745038"/>
            <a:ext cx="1558925" cy="1254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2634" name="AutoShape 58"/>
          <p:cNvCxnSpPr>
            <a:cxnSpLocks noChangeShapeType="1"/>
            <a:stCxn id="152616" idx="7"/>
            <a:endCxn id="152626" idx="3"/>
          </p:cNvCxnSpPr>
          <p:nvPr/>
        </p:nvCxnSpPr>
        <p:spPr bwMode="auto">
          <a:xfrm flipV="1">
            <a:off x="5583238" y="5583238"/>
            <a:ext cx="415925" cy="415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52635" name="Oval 59"/>
          <p:cNvSpPr>
            <a:spLocks noChangeArrowheads="1"/>
          </p:cNvSpPr>
          <p:nvPr/>
        </p:nvSpPr>
        <p:spPr bwMode="auto">
          <a:xfrm>
            <a:off x="6477000" y="4343400"/>
            <a:ext cx="3810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52636" name="Oval 60"/>
          <p:cNvSpPr>
            <a:spLocks noChangeArrowheads="1"/>
          </p:cNvSpPr>
          <p:nvPr/>
        </p:nvSpPr>
        <p:spPr bwMode="auto">
          <a:xfrm>
            <a:off x="5410200" y="4343400"/>
            <a:ext cx="3810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cxnSp>
        <p:nvCxnSpPr>
          <p:cNvPr id="152637" name="AutoShape 61"/>
          <p:cNvCxnSpPr>
            <a:cxnSpLocks noChangeShapeType="1"/>
            <a:stCxn id="152626" idx="7"/>
            <a:endCxn id="152635" idx="4"/>
          </p:cNvCxnSpPr>
          <p:nvPr/>
        </p:nvCxnSpPr>
        <p:spPr bwMode="auto">
          <a:xfrm flipV="1">
            <a:off x="6269038" y="4724400"/>
            <a:ext cx="398462" cy="5889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2638" name="AutoShape 62"/>
          <p:cNvCxnSpPr>
            <a:cxnSpLocks noChangeShapeType="1"/>
            <a:stCxn id="152626" idx="0"/>
            <a:endCxn id="152635" idx="3"/>
          </p:cNvCxnSpPr>
          <p:nvPr/>
        </p:nvCxnSpPr>
        <p:spPr bwMode="auto">
          <a:xfrm flipV="1">
            <a:off x="6134100" y="4668838"/>
            <a:ext cx="398463" cy="588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2639" name="AutoShape 63"/>
          <p:cNvCxnSpPr>
            <a:cxnSpLocks noChangeShapeType="1"/>
            <a:stCxn id="152626" idx="1"/>
            <a:endCxn id="152636" idx="4"/>
          </p:cNvCxnSpPr>
          <p:nvPr/>
        </p:nvCxnSpPr>
        <p:spPr bwMode="auto">
          <a:xfrm flipH="1" flipV="1">
            <a:off x="5600700" y="4724400"/>
            <a:ext cx="398463" cy="5889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2640" name="AutoShape 64"/>
          <p:cNvCxnSpPr>
            <a:cxnSpLocks noChangeShapeType="1"/>
            <a:stCxn id="152636" idx="2"/>
            <a:endCxn id="152624" idx="5"/>
          </p:cNvCxnSpPr>
          <p:nvPr/>
        </p:nvCxnSpPr>
        <p:spPr bwMode="auto">
          <a:xfrm flipH="1" flipV="1">
            <a:off x="2459038" y="3906838"/>
            <a:ext cx="2951162" cy="6270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52641" name="Oval 65"/>
          <p:cNvSpPr>
            <a:spLocks noChangeArrowheads="1"/>
          </p:cNvSpPr>
          <p:nvPr/>
        </p:nvSpPr>
        <p:spPr bwMode="auto">
          <a:xfrm>
            <a:off x="4419600" y="3810000"/>
            <a:ext cx="3810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52642" name="Oval 66"/>
          <p:cNvSpPr>
            <a:spLocks noChangeArrowheads="1"/>
          </p:cNvSpPr>
          <p:nvPr/>
        </p:nvSpPr>
        <p:spPr bwMode="auto">
          <a:xfrm>
            <a:off x="5257800" y="3276600"/>
            <a:ext cx="3810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52643" name="Oval 67"/>
          <p:cNvSpPr>
            <a:spLocks noChangeArrowheads="1"/>
          </p:cNvSpPr>
          <p:nvPr/>
        </p:nvSpPr>
        <p:spPr bwMode="auto">
          <a:xfrm>
            <a:off x="3276600" y="3124200"/>
            <a:ext cx="3810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52644" name="Oval 68"/>
          <p:cNvSpPr>
            <a:spLocks noChangeArrowheads="1"/>
          </p:cNvSpPr>
          <p:nvPr/>
        </p:nvSpPr>
        <p:spPr bwMode="auto">
          <a:xfrm>
            <a:off x="2514600" y="2286000"/>
            <a:ext cx="3810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52645" name="Oval 69"/>
          <p:cNvSpPr>
            <a:spLocks noChangeArrowheads="1"/>
          </p:cNvSpPr>
          <p:nvPr/>
        </p:nvSpPr>
        <p:spPr bwMode="auto">
          <a:xfrm>
            <a:off x="4038600" y="2286000"/>
            <a:ext cx="3810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52646" name="Oval 70"/>
          <p:cNvSpPr>
            <a:spLocks noChangeArrowheads="1"/>
          </p:cNvSpPr>
          <p:nvPr/>
        </p:nvSpPr>
        <p:spPr bwMode="auto">
          <a:xfrm>
            <a:off x="6096000" y="2286000"/>
            <a:ext cx="3810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cxnSp>
        <p:nvCxnSpPr>
          <p:cNvPr id="152647" name="AutoShape 71"/>
          <p:cNvCxnSpPr>
            <a:cxnSpLocks noChangeShapeType="1"/>
            <a:stCxn id="152625" idx="7"/>
            <a:endCxn id="152641" idx="3"/>
          </p:cNvCxnSpPr>
          <p:nvPr/>
        </p:nvCxnSpPr>
        <p:spPr bwMode="auto">
          <a:xfrm flipV="1">
            <a:off x="3754438" y="4135438"/>
            <a:ext cx="720725" cy="339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2648" name="AutoShape 72"/>
          <p:cNvCxnSpPr>
            <a:cxnSpLocks noChangeShapeType="1"/>
            <a:stCxn id="152636" idx="1"/>
            <a:endCxn id="152641" idx="5"/>
          </p:cNvCxnSpPr>
          <p:nvPr/>
        </p:nvCxnSpPr>
        <p:spPr bwMode="auto">
          <a:xfrm flipH="1" flipV="1">
            <a:off x="4745038" y="4135438"/>
            <a:ext cx="720725" cy="263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2649" name="AutoShape 73"/>
          <p:cNvCxnSpPr>
            <a:cxnSpLocks noChangeShapeType="1"/>
            <a:stCxn id="152624" idx="0"/>
            <a:endCxn id="152644" idx="3"/>
          </p:cNvCxnSpPr>
          <p:nvPr/>
        </p:nvCxnSpPr>
        <p:spPr bwMode="auto">
          <a:xfrm flipV="1">
            <a:off x="2324100" y="2611438"/>
            <a:ext cx="246063" cy="969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2650" name="AutoShape 74"/>
          <p:cNvCxnSpPr>
            <a:cxnSpLocks noChangeShapeType="1"/>
            <a:stCxn id="152643" idx="1"/>
            <a:endCxn id="152644" idx="5"/>
          </p:cNvCxnSpPr>
          <p:nvPr/>
        </p:nvCxnSpPr>
        <p:spPr bwMode="auto">
          <a:xfrm flipH="1" flipV="1">
            <a:off x="2840038" y="2611438"/>
            <a:ext cx="492125" cy="568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2651" name="AutoShape 75"/>
          <p:cNvCxnSpPr>
            <a:cxnSpLocks noChangeShapeType="1"/>
            <a:stCxn id="152641" idx="6"/>
            <a:endCxn id="152642" idx="3"/>
          </p:cNvCxnSpPr>
          <p:nvPr/>
        </p:nvCxnSpPr>
        <p:spPr bwMode="auto">
          <a:xfrm flipV="1">
            <a:off x="4800600" y="3602038"/>
            <a:ext cx="512763" cy="398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52652" name="Oval 76"/>
          <p:cNvSpPr>
            <a:spLocks noChangeArrowheads="1"/>
          </p:cNvSpPr>
          <p:nvPr/>
        </p:nvSpPr>
        <p:spPr bwMode="auto">
          <a:xfrm>
            <a:off x="5257800" y="2590800"/>
            <a:ext cx="3810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cxnSp>
        <p:nvCxnSpPr>
          <p:cNvPr id="152653" name="AutoShape 77"/>
          <p:cNvCxnSpPr>
            <a:cxnSpLocks noChangeShapeType="1"/>
            <a:stCxn id="152641" idx="7"/>
            <a:endCxn id="152652" idx="3"/>
          </p:cNvCxnSpPr>
          <p:nvPr/>
        </p:nvCxnSpPr>
        <p:spPr bwMode="auto">
          <a:xfrm flipV="1">
            <a:off x="4745038" y="2916238"/>
            <a:ext cx="568325" cy="949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2654" name="AutoShape 78"/>
          <p:cNvCxnSpPr>
            <a:cxnSpLocks noChangeShapeType="1"/>
            <a:stCxn id="152636" idx="0"/>
            <a:endCxn id="152646" idx="3"/>
          </p:cNvCxnSpPr>
          <p:nvPr/>
        </p:nvCxnSpPr>
        <p:spPr bwMode="auto">
          <a:xfrm flipV="1">
            <a:off x="5600700" y="2611438"/>
            <a:ext cx="550863" cy="1731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2655" name="AutoShape 79"/>
          <p:cNvCxnSpPr>
            <a:cxnSpLocks noChangeShapeType="1"/>
            <a:stCxn id="152635" idx="0"/>
            <a:endCxn id="152646" idx="4"/>
          </p:cNvCxnSpPr>
          <p:nvPr/>
        </p:nvCxnSpPr>
        <p:spPr bwMode="auto">
          <a:xfrm flipH="1" flipV="1">
            <a:off x="6286500" y="2667000"/>
            <a:ext cx="381000" cy="1676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2656" name="AutoShape 80"/>
          <p:cNvCxnSpPr>
            <a:cxnSpLocks noChangeShapeType="1"/>
            <a:stCxn id="152652" idx="7"/>
            <a:endCxn id="152646" idx="2"/>
          </p:cNvCxnSpPr>
          <p:nvPr/>
        </p:nvCxnSpPr>
        <p:spPr bwMode="auto">
          <a:xfrm flipV="1">
            <a:off x="5583238" y="2476500"/>
            <a:ext cx="512762" cy="1698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2657" name="AutoShape 81"/>
          <p:cNvCxnSpPr>
            <a:cxnSpLocks noChangeShapeType="1"/>
            <a:stCxn id="152646" idx="1"/>
            <a:endCxn id="152621" idx="5"/>
          </p:cNvCxnSpPr>
          <p:nvPr/>
        </p:nvCxnSpPr>
        <p:spPr bwMode="auto">
          <a:xfrm flipH="1" flipV="1">
            <a:off x="5583238" y="1773238"/>
            <a:ext cx="568325" cy="568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2658" name="AutoShape 82"/>
          <p:cNvCxnSpPr>
            <a:cxnSpLocks noChangeShapeType="1"/>
            <a:stCxn id="152646" idx="0"/>
            <a:endCxn id="152620" idx="4"/>
          </p:cNvCxnSpPr>
          <p:nvPr/>
        </p:nvCxnSpPr>
        <p:spPr bwMode="auto">
          <a:xfrm flipV="1">
            <a:off x="6286500" y="1828800"/>
            <a:ext cx="15240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2659" name="AutoShape 83"/>
          <p:cNvCxnSpPr>
            <a:cxnSpLocks noChangeShapeType="1"/>
            <a:stCxn id="152644" idx="1"/>
            <a:endCxn id="152617" idx="5"/>
          </p:cNvCxnSpPr>
          <p:nvPr/>
        </p:nvCxnSpPr>
        <p:spPr bwMode="auto">
          <a:xfrm flipH="1" flipV="1">
            <a:off x="2230438" y="1773238"/>
            <a:ext cx="339725" cy="568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2660" name="AutoShape 84"/>
          <p:cNvCxnSpPr>
            <a:cxnSpLocks noChangeShapeType="1"/>
            <a:stCxn id="152644" idx="7"/>
            <a:endCxn id="152618" idx="3"/>
          </p:cNvCxnSpPr>
          <p:nvPr/>
        </p:nvCxnSpPr>
        <p:spPr bwMode="auto">
          <a:xfrm flipV="1">
            <a:off x="2840038" y="1773238"/>
            <a:ext cx="415925" cy="568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2661" name="AutoShape 85"/>
          <p:cNvCxnSpPr>
            <a:cxnSpLocks noChangeShapeType="1"/>
            <a:stCxn id="152645" idx="0"/>
            <a:endCxn id="152619" idx="4"/>
          </p:cNvCxnSpPr>
          <p:nvPr/>
        </p:nvCxnSpPr>
        <p:spPr bwMode="auto">
          <a:xfrm flipV="1">
            <a:off x="4229100" y="1828800"/>
            <a:ext cx="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2662" name="AutoShape 86"/>
          <p:cNvCxnSpPr>
            <a:cxnSpLocks noChangeShapeType="1"/>
            <a:stCxn id="152643" idx="7"/>
            <a:endCxn id="152645" idx="3"/>
          </p:cNvCxnSpPr>
          <p:nvPr/>
        </p:nvCxnSpPr>
        <p:spPr bwMode="auto">
          <a:xfrm flipV="1">
            <a:off x="3602038" y="2611438"/>
            <a:ext cx="492125" cy="568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2663" name="AutoShape 87"/>
          <p:cNvCxnSpPr>
            <a:cxnSpLocks noChangeShapeType="1"/>
            <a:stCxn id="152641" idx="1"/>
            <a:endCxn id="152645" idx="4"/>
          </p:cNvCxnSpPr>
          <p:nvPr/>
        </p:nvCxnSpPr>
        <p:spPr bwMode="auto">
          <a:xfrm flipH="1" flipV="1">
            <a:off x="4229100" y="2667000"/>
            <a:ext cx="246063" cy="11985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52664" name="Text Box 88"/>
          <p:cNvSpPr txBox="1">
            <a:spLocks noChangeArrowheads="1"/>
          </p:cNvSpPr>
          <p:nvPr/>
        </p:nvSpPr>
        <p:spPr bwMode="auto">
          <a:xfrm>
            <a:off x="3505200" y="6096000"/>
            <a:ext cx="11541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</a:rPr>
              <a:t>Inputs</a:t>
            </a:r>
          </a:p>
        </p:txBody>
      </p:sp>
      <p:sp>
        <p:nvSpPr>
          <p:cNvPr id="152665" name="Text Box 89"/>
          <p:cNvSpPr txBox="1">
            <a:spLocks noChangeArrowheads="1"/>
          </p:cNvSpPr>
          <p:nvPr/>
        </p:nvSpPr>
        <p:spPr bwMode="auto">
          <a:xfrm>
            <a:off x="7239000" y="1905000"/>
            <a:ext cx="14303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</a:rPr>
              <a:t>Outputs</a:t>
            </a:r>
          </a:p>
        </p:txBody>
      </p:sp>
      <p:sp>
        <p:nvSpPr>
          <p:cNvPr id="152666" name="Line 90"/>
          <p:cNvSpPr>
            <a:spLocks noChangeShapeType="1"/>
          </p:cNvSpPr>
          <p:nvPr/>
        </p:nvSpPr>
        <p:spPr bwMode="auto">
          <a:xfrm flipH="1" flipV="1">
            <a:off x="2971800" y="6172200"/>
            <a:ext cx="533400" cy="1524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52667" name="Line 91"/>
          <p:cNvSpPr>
            <a:spLocks noChangeShapeType="1"/>
          </p:cNvSpPr>
          <p:nvPr/>
        </p:nvSpPr>
        <p:spPr bwMode="auto">
          <a:xfrm flipV="1">
            <a:off x="4648200" y="6248400"/>
            <a:ext cx="533400" cy="762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52668" name="Line 92"/>
          <p:cNvSpPr>
            <a:spLocks noChangeShapeType="1"/>
          </p:cNvSpPr>
          <p:nvPr/>
        </p:nvSpPr>
        <p:spPr bwMode="auto">
          <a:xfrm flipH="1" flipV="1">
            <a:off x="6705600" y="1676400"/>
            <a:ext cx="533400" cy="3810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52669" name="Line 93"/>
          <p:cNvSpPr>
            <a:spLocks noChangeShapeType="1"/>
          </p:cNvSpPr>
          <p:nvPr/>
        </p:nvSpPr>
        <p:spPr bwMode="auto">
          <a:xfrm>
            <a:off x="1524000" y="3276600"/>
            <a:ext cx="533400" cy="3810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52670" name="Line 94"/>
          <p:cNvSpPr>
            <a:spLocks noChangeShapeType="1"/>
          </p:cNvSpPr>
          <p:nvPr/>
        </p:nvSpPr>
        <p:spPr bwMode="auto">
          <a:xfrm flipV="1">
            <a:off x="1981200" y="2514600"/>
            <a:ext cx="457200" cy="1524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52671" name="Line 95"/>
          <p:cNvSpPr>
            <a:spLocks noChangeShapeType="1"/>
          </p:cNvSpPr>
          <p:nvPr/>
        </p:nvSpPr>
        <p:spPr bwMode="auto">
          <a:xfrm flipH="1" flipV="1">
            <a:off x="6477000" y="3200400"/>
            <a:ext cx="533400" cy="1524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52672" name="Oval 96"/>
          <p:cNvSpPr>
            <a:spLocks noChangeArrowheads="1"/>
          </p:cNvSpPr>
          <p:nvPr/>
        </p:nvSpPr>
        <p:spPr bwMode="auto">
          <a:xfrm>
            <a:off x="4495800" y="4724400"/>
            <a:ext cx="381000" cy="3810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cxnSp>
        <p:nvCxnSpPr>
          <p:cNvPr id="152673" name="AutoShape 97"/>
          <p:cNvCxnSpPr>
            <a:cxnSpLocks noChangeShapeType="1"/>
            <a:stCxn id="152672" idx="0"/>
            <a:endCxn id="152641" idx="4"/>
          </p:cNvCxnSpPr>
          <p:nvPr/>
        </p:nvCxnSpPr>
        <p:spPr bwMode="auto">
          <a:xfrm flipH="1" flipV="1">
            <a:off x="4610100" y="4191000"/>
            <a:ext cx="7620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52674" name="Oval 98"/>
          <p:cNvSpPr>
            <a:spLocks noChangeArrowheads="1"/>
          </p:cNvSpPr>
          <p:nvPr/>
        </p:nvSpPr>
        <p:spPr bwMode="auto">
          <a:xfrm>
            <a:off x="2667000" y="3124200"/>
            <a:ext cx="381000" cy="381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cxnSp>
        <p:nvCxnSpPr>
          <p:cNvPr id="152675" name="AutoShape 99"/>
          <p:cNvCxnSpPr>
            <a:cxnSpLocks noChangeShapeType="1"/>
            <a:stCxn id="152624" idx="7"/>
            <a:endCxn id="152674" idx="3"/>
          </p:cNvCxnSpPr>
          <p:nvPr/>
        </p:nvCxnSpPr>
        <p:spPr bwMode="auto">
          <a:xfrm flipV="1">
            <a:off x="2459038" y="3449638"/>
            <a:ext cx="263525" cy="187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2676" name="AutoShape 100"/>
          <p:cNvCxnSpPr>
            <a:cxnSpLocks noChangeShapeType="1"/>
            <a:stCxn id="152641" idx="0"/>
            <a:endCxn id="152645" idx="5"/>
          </p:cNvCxnSpPr>
          <p:nvPr/>
        </p:nvCxnSpPr>
        <p:spPr bwMode="auto">
          <a:xfrm flipH="1" flipV="1">
            <a:off x="4364038" y="2611438"/>
            <a:ext cx="246062" cy="11985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2677" name="AutoShape 101"/>
          <p:cNvCxnSpPr>
            <a:cxnSpLocks noChangeShapeType="1"/>
            <a:stCxn id="152643" idx="2"/>
            <a:endCxn id="152644" idx="4"/>
          </p:cNvCxnSpPr>
          <p:nvPr/>
        </p:nvCxnSpPr>
        <p:spPr bwMode="auto">
          <a:xfrm flipH="1" flipV="1">
            <a:off x="2705100" y="2667000"/>
            <a:ext cx="571500" cy="647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2678" name="AutoShape 102"/>
          <p:cNvCxnSpPr>
            <a:cxnSpLocks noChangeShapeType="1"/>
            <a:stCxn id="152643" idx="0"/>
            <a:endCxn id="152644" idx="6"/>
          </p:cNvCxnSpPr>
          <p:nvPr/>
        </p:nvCxnSpPr>
        <p:spPr bwMode="auto">
          <a:xfrm flipH="1" flipV="1">
            <a:off x="2895600" y="2476500"/>
            <a:ext cx="571500" cy="647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What’s wrong with MapReduce?</a:t>
            </a:r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Literally Map then Reduce and that’s it…</a:t>
            </a:r>
          </a:p>
          <a:p>
            <a:pPr lvl="1">
              <a:lnSpc>
                <a:spcPct val="90000"/>
              </a:lnSpc>
            </a:pPr>
            <a:r>
              <a:rPr lang="en-US"/>
              <a:t>Reducers write to replicated storage</a:t>
            </a:r>
          </a:p>
          <a:p>
            <a:pPr>
              <a:lnSpc>
                <a:spcPct val="90000"/>
              </a:lnSpc>
            </a:pPr>
            <a:r>
              <a:rPr lang="en-US"/>
              <a:t>Complex jobs pipeline multiple stages</a:t>
            </a:r>
          </a:p>
          <a:p>
            <a:pPr lvl="1">
              <a:lnSpc>
                <a:spcPct val="90000"/>
              </a:lnSpc>
            </a:pPr>
            <a:r>
              <a:rPr lang="en-US"/>
              <a:t>No fault tolerance between stages</a:t>
            </a:r>
          </a:p>
          <a:p>
            <a:pPr lvl="2">
              <a:lnSpc>
                <a:spcPct val="90000"/>
              </a:lnSpc>
            </a:pPr>
            <a:r>
              <a:rPr lang="en-US"/>
              <a:t>Map assumes its data is always available: simple!</a:t>
            </a:r>
          </a:p>
          <a:p>
            <a:pPr>
              <a:lnSpc>
                <a:spcPct val="90000"/>
              </a:lnSpc>
            </a:pPr>
            <a:r>
              <a:rPr lang="en-US"/>
              <a:t>Output of Reduce: 2 network copies,         3 disks</a:t>
            </a:r>
          </a:p>
          <a:p>
            <a:pPr lvl="1">
              <a:lnSpc>
                <a:spcPct val="90000"/>
              </a:lnSpc>
            </a:pPr>
            <a:r>
              <a:rPr lang="en-US"/>
              <a:t>In Dryad this collapses inside a single process</a:t>
            </a:r>
          </a:p>
          <a:p>
            <a:pPr lvl="1">
              <a:lnSpc>
                <a:spcPct val="90000"/>
              </a:lnSpc>
            </a:pPr>
            <a:r>
              <a:rPr lang="en-US"/>
              <a:t>Big jobs can be more efficient with Dryad</a:t>
            </a:r>
          </a:p>
          <a:p>
            <a:pPr>
              <a:lnSpc>
                <a:spcPct val="90000"/>
              </a:lnSpc>
            </a:pPr>
            <a:endParaRPr lang="en-US" baseline="-25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What’s wrong with Map+Reduce?</a:t>
            </a:r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Join combines inputs of different types</a:t>
            </a:r>
          </a:p>
          <a:p>
            <a:r>
              <a:rPr lang="en-US"/>
              <a:t>“Split” produces outputs of different types</a:t>
            </a:r>
          </a:p>
          <a:p>
            <a:pPr lvl="1"/>
            <a:r>
              <a:rPr lang="en-US"/>
              <a:t>Parse a document, output text and references</a:t>
            </a:r>
          </a:p>
          <a:p>
            <a:r>
              <a:rPr lang="en-US"/>
              <a:t>Can be done with Map+Reduce</a:t>
            </a:r>
          </a:p>
          <a:p>
            <a:pPr lvl="1"/>
            <a:r>
              <a:rPr lang="en-US"/>
              <a:t>Ugly to program</a:t>
            </a:r>
          </a:p>
          <a:p>
            <a:pPr lvl="1"/>
            <a:r>
              <a:rPr lang="en-US"/>
              <a:t>Hard to avoid performance penalty</a:t>
            </a:r>
          </a:p>
          <a:p>
            <a:pPr lvl="1"/>
            <a:r>
              <a:rPr lang="en-US"/>
              <a:t>Some merge joins </a:t>
            </a:r>
            <a:r>
              <a:rPr lang="en-US" i="1"/>
              <a:t>very</a:t>
            </a:r>
            <a:r>
              <a:rPr lang="en-US"/>
              <a:t> expensive</a:t>
            </a:r>
          </a:p>
          <a:p>
            <a:pPr lvl="2"/>
            <a:r>
              <a:rPr lang="en-US"/>
              <a:t>Need to materialize entire cross product to disk</a:t>
            </a:r>
          </a:p>
          <a:p>
            <a:pPr lvl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How about Map+Reduce+Join+…?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“Uniform” stages aren’t really uniform</a:t>
            </a:r>
          </a:p>
        </p:txBody>
      </p:sp>
      <p:sp>
        <p:nvSpPr>
          <p:cNvPr id="201732" name="Oval 4"/>
          <p:cNvSpPr>
            <a:spLocks noChangeArrowheads="1"/>
          </p:cNvSpPr>
          <p:nvPr/>
        </p:nvSpPr>
        <p:spPr bwMode="auto">
          <a:xfrm>
            <a:off x="914400" y="5943600"/>
            <a:ext cx="3810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201733" name="Oval 5"/>
          <p:cNvSpPr>
            <a:spLocks noChangeArrowheads="1"/>
          </p:cNvSpPr>
          <p:nvPr/>
        </p:nvSpPr>
        <p:spPr bwMode="auto">
          <a:xfrm>
            <a:off x="1524000" y="5943600"/>
            <a:ext cx="3810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201734" name="Oval 6"/>
          <p:cNvSpPr>
            <a:spLocks noChangeArrowheads="1"/>
          </p:cNvSpPr>
          <p:nvPr/>
        </p:nvSpPr>
        <p:spPr bwMode="auto">
          <a:xfrm>
            <a:off x="2133600" y="5943600"/>
            <a:ext cx="3810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201735" name="Oval 7"/>
          <p:cNvSpPr>
            <a:spLocks noChangeArrowheads="1"/>
          </p:cNvSpPr>
          <p:nvPr/>
        </p:nvSpPr>
        <p:spPr bwMode="auto">
          <a:xfrm>
            <a:off x="3962400" y="3352800"/>
            <a:ext cx="3810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cxnSp>
        <p:nvCxnSpPr>
          <p:cNvPr id="201736" name="AutoShape 8"/>
          <p:cNvCxnSpPr>
            <a:cxnSpLocks noChangeShapeType="1"/>
            <a:stCxn id="201732" idx="7"/>
            <a:endCxn id="201735" idx="2"/>
          </p:cNvCxnSpPr>
          <p:nvPr/>
        </p:nvCxnSpPr>
        <p:spPr bwMode="auto">
          <a:xfrm flipV="1">
            <a:off x="1239838" y="3543300"/>
            <a:ext cx="2722562" cy="24558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201737" name="AutoShape 9"/>
          <p:cNvCxnSpPr>
            <a:cxnSpLocks noChangeShapeType="1"/>
            <a:stCxn id="201733" idx="0"/>
            <a:endCxn id="201735" idx="2"/>
          </p:cNvCxnSpPr>
          <p:nvPr/>
        </p:nvCxnSpPr>
        <p:spPr bwMode="auto">
          <a:xfrm flipV="1">
            <a:off x="1714500" y="3543300"/>
            <a:ext cx="2247900" cy="24003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201738" name="AutoShape 10"/>
          <p:cNvCxnSpPr>
            <a:cxnSpLocks noChangeShapeType="1"/>
            <a:stCxn id="201734" idx="0"/>
            <a:endCxn id="201735" idx="3"/>
          </p:cNvCxnSpPr>
          <p:nvPr/>
        </p:nvCxnSpPr>
        <p:spPr bwMode="auto">
          <a:xfrm flipV="1">
            <a:off x="2324100" y="3678238"/>
            <a:ext cx="1693863" cy="22653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201739" name="AutoShape 11"/>
          <p:cNvCxnSpPr>
            <a:cxnSpLocks noChangeShapeType="1"/>
            <a:stCxn id="201735" idx="1"/>
          </p:cNvCxnSpPr>
          <p:nvPr/>
        </p:nvCxnSpPr>
        <p:spPr bwMode="auto">
          <a:xfrm flipH="1" flipV="1">
            <a:off x="3733800" y="2667000"/>
            <a:ext cx="284163" cy="741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201740" name="AutoShape 12"/>
          <p:cNvCxnSpPr>
            <a:cxnSpLocks noChangeShapeType="1"/>
            <a:stCxn id="201735" idx="0"/>
          </p:cNvCxnSpPr>
          <p:nvPr/>
        </p:nvCxnSpPr>
        <p:spPr bwMode="auto">
          <a:xfrm flipV="1">
            <a:off x="4152900" y="2667000"/>
            <a:ext cx="38100" cy="6858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201741" name="AutoShape 13"/>
          <p:cNvCxnSpPr>
            <a:cxnSpLocks noChangeShapeType="1"/>
            <a:stCxn id="201735" idx="7"/>
          </p:cNvCxnSpPr>
          <p:nvPr/>
        </p:nvCxnSpPr>
        <p:spPr bwMode="auto">
          <a:xfrm flipV="1">
            <a:off x="4287838" y="2667000"/>
            <a:ext cx="360362" cy="741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sp>
        <p:nvSpPr>
          <p:cNvPr id="201742" name="Oval 14"/>
          <p:cNvSpPr>
            <a:spLocks noChangeArrowheads="1"/>
          </p:cNvSpPr>
          <p:nvPr/>
        </p:nvSpPr>
        <p:spPr bwMode="auto">
          <a:xfrm>
            <a:off x="3352800" y="5943600"/>
            <a:ext cx="3810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201743" name="Oval 15"/>
          <p:cNvSpPr>
            <a:spLocks noChangeArrowheads="1"/>
          </p:cNvSpPr>
          <p:nvPr/>
        </p:nvSpPr>
        <p:spPr bwMode="auto">
          <a:xfrm>
            <a:off x="3962400" y="5943600"/>
            <a:ext cx="3810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201744" name="Oval 16"/>
          <p:cNvSpPr>
            <a:spLocks noChangeArrowheads="1"/>
          </p:cNvSpPr>
          <p:nvPr/>
        </p:nvSpPr>
        <p:spPr bwMode="auto">
          <a:xfrm>
            <a:off x="4572000" y="5943600"/>
            <a:ext cx="3810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cxnSp>
        <p:nvCxnSpPr>
          <p:cNvPr id="201745" name="AutoShape 17"/>
          <p:cNvCxnSpPr>
            <a:cxnSpLocks noChangeShapeType="1"/>
            <a:stCxn id="201744" idx="0"/>
            <a:endCxn id="201735" idx="4"/>
          </p:cNvCxnSpPr>
          <p:nvPr/>
        </p:nvCxnSpPr>
        <p:spPr bwMode="auto">
          <a:xfrm flipH="1" flipV="1">
            <a:off x="4152900" y="3733800"/>
            <a:ext cx="609600" cy="22098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201746" name="AutoShape 18"/>
          <p:cNvCxnSpPr>
            <a:cxnSpLocks noChangeShapeType="1"/>
            <a:stCxn id="201742" idx="0"/>
            <a:endCxn id="201735" idx="4"/>
          </p:cNvCxnSpPr>
          <p:nvPr/>
        </p:nvCxnSpPr>
        <p:spPr bwMode="auto">
          <a:xfrm flipV="1">
            <a:off x="3543300" y="3733800"/>
            <a:ext cx="609600" cy="22098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201747" name="AutoShape 19"/>
          <p:cNvCxnSpPr>
            <a:cxnSpLocks noChangeShapeType="1"/>
            <a:stCxn id="201743" idx="0"/>
            <a:endCxn id="201735" idx="4"/>
          </p:cNvCxnSpPr>
          <p:nvPr/>
        </p:nvCxnSpPr>
        <p:spPr bwMode="auto">
          <a:xfrm flipV="1">
            <a:off x="4152900" y="3733800"/>
            <a:ext cx="0" cy="22098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sp>
        <p:nvSpPr>
          <p:cNvPr id="201748" name="Oval 20"/>
          <p:cNvSpPr>
            <a:spLocks noChangeArrowheads="1"/>
          </p:cNvSpPr>
          <p:nvPr/>
        </p:nvSpPr>
        <p:spPr bwMode="auto">
          <a:xfrm>
            <a:off x="2743200" y="5943600"/>
            <a:ext cx="3810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cxnSp>
        <p:nvCxnSpPr>
          <p:cNvPr id="201749" name="AutoShape 21"/>
          <p:cNvCxnSpPr>
            <a:cxnSpLocks noChangeShapeType="1"/>
            <a:stCxn id="201748" idx="7"/>
            <a:endCxn id="201735" idx="3"/>
          </p:cNvCxnSpPr>
          <p:nvPr/>
        </p:nvCxnSpPr>
        <p:spPr bwMode="auto">
          <a:xfrm flipV="1">
            <a:off x="3068638" y="3678238"/>
            <a:ext cx="949325" cy="23209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sp>
        <p:nvSpPr>
          <p:cNvPr id="201750" name="Oval 22"/>
          <p:cNvSpPr>
            <a:spLocks noChangeArrowheads="1"/>
          </p:cNvSpPr>
          <p:nvPr/>
        </p:nvSpPr>
        <p:spPr bwMode="auto">
          <a:xfrm>
            <a:off x="5181600" y="5943600"/>
            <a:ext cx="3810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201751" name="Oval 23"/>
          <p:cNvSpPr>
            <a:spLocks noChangeArrowheads="1"/>
          </p:cNvSpPr>
          <p:nvPr/>
        </p:nvSpPr>
        <p:spPr bwMode="auto">
          <a:xfrm>
            <a:off x="5791200" y="5943600"/>
            <a:ext cx="3810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201752" name="Oval 24"/>
          <p:cNvSpPr>
            <a:spLocks noChangeArrowheads="1"/>
          </p:cNvSpPr>
          <p:nvPr/>
        </p:nvSpPr>
        <p:spPr bwMode="auto">
          <a:xfrm>
            <a:off x="6400800" y="5943600"/>
            <a:ext cx="3810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cxnSp>
        <p:nvCxnSpPr>
          <p:cNvPr id="201753" name="AutoShape 25"/>
          <p:cNvCxnSpPr>
            <a:cxnSpLocks noChangeShapeType="1"/>
            <a:stCxn id="201750" idx="0"/>
            <a:endCxn id="201735" idx="5"/>
          </p:cNvCxnSpPr>
          <p:nvPr/>
        </p:nvCxnSpPr>
        <p:spPr bwMode="auto">
          <a:xfrm flipH="1" flipV="1">
            <a:off x="4287838" y="3678238"/>
            <a:ext cx="1084262" cy="22653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201754" name="AutoShape 26"/>
          <p:cNvCxnSpPr>
            <a:cxnSpLocks noChangeShapeType="1"/>
            <a:stCxn id="201751" idx="0"/>
            <a:endCxn id="201735" idx="5"/>
          </p:cNvCxnSpPr>
          <p:nvPr/>
        </p:nvCxnSpPr>
        <p:spPr bwMode="auto">
          <a:xfrm flipH="1" flipV="1">
            <a:off x="4287838" y="3678238"/>
            <a:ext cx="1693862" cy="22653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201755" name="AutoShape 27"/>
          <p:cNvCxnSpPr>
            <a:cxnSpLocks noChangeShapeType="1"/>
            <a:stCxn id="201752" idx="0"/>
            <a:endCxn id="201735" idx="6"/>
          </p:cNvCxnSpPr>
          <p:nvPr/>
        </p:nvCxnSpPr>
        <p:spPr bwMode="auto">
          <a:xfrm flipH="1" flipV="1">
            <a:off x="4343400" y="3543300"/>
            <a:ext cx="2247900" cy="24003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sp>
        <p:nvSpPr>
          <p:cNvPr id="201756" name="Oval 28"/>
          <p:cNvSpPr>
            <a:spLocks noChangeArrowheads="1"/>
          </p:cNvSpPr>
          <p:nvPr/>
        </p:nvSpPr>
        <p:spPr bwMode="auto">
          <a:xfrm>
            <a:off x="7010400" y="5943600"/>
            <a:ext cx="3810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cxnSp>
        <p:nvCxnSpPr>
          <p:cNvPr id="201757" name="AutoShape 29"/>
          <p:cNvCxnSpPr>
            <a:cxnSpLocks noChangeShapeType="1"/>
            <a:stCxn id="201756" idx="1"/>
            <a:endCxn id="201735" idx="6"/>
          </p:cNvCxnSpPr>
          <p:nvPr/>
        </p:nvCxnSpPr>
        <p:spPr bwMode="auto">
          <a:xfrm flipH="1" flipV="1">
            <a:off x="4343400" y="3543300"/>
            <a:ext cx="2722563" cy="24558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How about Map+Reduce+Join+…?</a:t>
            </a:r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“Uniform” stages aren’t really uniform</a:t>
            </a:r>
          </a:p>
        </p:txBody>
      </p:sp>
      <p:sp>
        <p:nvSpPr>
          <p:cNvPr id="202756" name="Oval 4"/>
          <p:cNvSpPr>
            <a:spLocks noChangeArrowheads="1"/>
          </p:cNvSpPr>
          <p:nvPr/>
        </p:nvSpPr>
        <p:spPr bwMode="auto">
          <a:xfrm>
            <a:off x="914400" y="5943600"/>
            <a:ext cx="3810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202757" name="Oval 5"/>
          <p:cNvSpPr>
            <a:spLocks noChangeArrowheads="1"/>
          </p:cNvSpPr>
          <p:nvPr/>
        </p:nvSpPr>
        <p:spPr bwMode="auto">
          <a:xfrm>
            <a:off x="1524000" y="5943600"/>
            <a:ext cx="3810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202758" name="Oval 6"/>
          <p:cNvSpPr>
            <a:spLocks noChangeArrowheads="1"/>
          </p:cNvSpPr>
          <p:nvPr/>
        </p:nvSpPr>
        <p:spPr bwMode="auto">
          <a:xfrm>
            <a:off x="2133600" y="5943600"/>
            <a:ext cx="3810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202759" name="Oval 7"/>
          <p:cNvSpPr>
            <a:spLocks noChangeArrowheads="1"/>
          </p:cNvSpPr>
          <p:nvPr/>
        </p:nvSpPr>
        <p:spPr bwMode="auto">
          <a:xfrm>
            <a:off x="3962400" y="3352800"/>
            <a:ext cx="3810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202760" name="Oval 8"/>
          <p:cNvSpPr>
            <a:spLocks noChangeArrowheads="1"/>
          </p:cNvSpPr>
          <p:nvPr/>
        </p:nvSpPr>
        <p:spPr bwMode="auto">
          <a:xfrm>
            <a:off x="1752600" y="5181600"/>
            <a:ext cx="3810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cxnSp>
        <p:nvCxnSpPr>
          <p:cNvPr id="202761" name="AutoShape 9"/>
          <p:cNvCxnSpPr>
            <a:cxnSpLocks noChangeShapeType="1"/>
            <a:stCxn id="202756" idx="7"/>
            <a:endCxn id="202760" idx="3"/>
          </p:cNvCxnSpPr>
          <p:nvPr/>
        </p:nvCxnSpPr>
        <p:spPr bwMode="auto">
          <a:xfrm flipV="1">
            <a:off x="1239838" y="5507038"/>
            <a:ext cx="568325" cy="4921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202762" name="AutoShape 10"/>
          <p:cNvCxnSpPr>
            <a:cxnSpLocks noChangeShapeType="1"/>
            <a:stCxn id="202757" idx="0"/>
            <a:endCxn id="202760" idx="4"/>
          </p:cNvCxnSpPr>
          <p:nvPr/>
        </p:nvCxnSpPr>
        <p:spPr bwMode="auto">
          <a:xfrm flipV="1">
            <a:off x="1714500" y="5562600"/>
            <a:ext cx="228600" cy="3810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202763" name="AutoShape 11"/>
          <p:cNvCxnSpPr>
            <a:cxnSpLocks noChangeShapeType="1"/>
            <a:stCxn id="202758" idx="0"/>
            <a:endCxn id="202760" idx="5"/>
          </p:cNvCxnSpPr>
          <p:nvPr/>
        </p:nvCxnSpPr>
        <p:spPr bwMode="auto">
          <a:xfrm flipH="1" flipV="1">
            <a:off x="2078038" y="5507038"/>
            <a:ext cx="246062" cy="4365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202764" name="AutoShape 12"/>
          <p:cNvCxnSpPr>
            <a:cxnSpLocks noChangeShapeType="1"/>
            <a:stCxn id="202759" idx="1"/>
          </p:cNvCxnSpPr>
          <p:nvPr/>
        </p:nvCxnSpPr>
        <p:spPr bwMode="auto">
          <a:xfrm flipH="1" flipV="1">
            <a:off x="3733800" y="2667000"/>
            <a:ext cx="284163" cy="741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202765" name="AutoShape 13"/>
          <p:cNvCxnSpPr>
            <a:cxnSpLocks noChangeShapeType="1"/>
            <a:stCxn id="202759" idx="0"/>
          </p:cNvCxnSpPr>
          <p:nvPr/>
        </p:nvCxnSpPr>
        <p:spPr bwMode="auto">
          <a:xfrm flipV="1">
            <a:off x="4152900" y="2667000"/>
            <a:ext cx="38100" cy="6858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202766" name="AutoShape 14"/>
          <p:cNvCxnSpPr>
            <a:cxnSpLocks noChangeShapeType="1"/>
            <a:stCxn id="202759" idx="7"/>
          </p:cNvCxnSpPr>
          <p:nvPr/>
        </p:nvCxnSpPr>
        <p:spPr bwMode="auto">
          <a:xfrm flipV="1">
            <a:off x="4287838" y="2667000"/>
            <a:ext cx="360362" cy="741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sp>
        <p:nvSpPr>
          <p:cNvPr id="202767" name="Oval 15"/>
          <p:cNvSpPr>
            <a:spLocks noChangeArrowheads="1"/>
          </p:cNvSpPr>
          <p:nvPr/>
        </p:nvSpPr>
        <p:spPr bwMode="auto">
          <a:xfrm>
            <a:off x="3352800" y="5943600"/>
            <a:ext cx="3810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202768" name="Oval 16"/>
          <p:cNvSpPr>
            <a:spLocks noChangeArrowheads="1"/>
          </p:cNvSpPr>
          <p:nvPr/>
        </p:nvSpPr>
        <p:spPr bwMode="auto">
          <a:xfrm>
            <a:off x="3962400" y="5943600"/>
            <a:ext cx="3810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202769" name="Oval 17"/>
          <p:cNvSpPr>
            <a:spLocks noChangeArrowheads="1"/>
          </p:cNvSpPr>
          <p:nvPr/>
        </p:nvSpPr>
        <p:spPr bwMode="auto">
          <a:xfrm>
            <a:off x="4572000" y="5943600"/>
            <a:ext cx="3810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202770" name="Oval 18"/>
          <p:cNvSpPr>
            <a:spLocks noChangeArrowheads="1"/>
          </p:cNvSpPr>
          <p:nvPr/>
        </p:nvSpPr>
        <p:spPr bwMode="auto">
          <a:xfrm>
            <a:off x="2971800" y="4267200"/>
            <a:ext cx="3810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cxnSp>
        <p:nvCxnSpPr>
          <p:cNvPr id="202771" name="AutoShape 19"/>
          <p:cNvCxnSpPr>
            <a:cxnSpLocks noChangeShapeType="1"/>
            <a:stCxn id="202769" idx="0"/>
            <a:endCxn id="202775" idx="5"/>
          </p:cNvCxnSpPr>
          <p:nvPr/>
        </p:nvCxnSpPr>
        <p:spPr bwMode="auto">
          <a:xfrm flipH="1" flipV="1">
            <a:off x="4211638" y="4897438"/>
            <a:ext cx="550862" cy="10461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202772" name="AutoShape 20"/>
          <p:cNvCxnSpPr>
            <a:cxnSpLocks noChangeShapeType="1"/>
            <a:stCxn id="202767" idx="0"/>
            <a:endCxn id="202770" idx="4"/>
          </p:cNvCxnSpPr>
          <p:nvPr/>
        </p:nvCxnSpPr>
        <p:spPr bwMode="auto">
          <a:xfrm flipH="1" flipV="1">
            <a:off x="3162300" y="4648200"/>
            <a:ext cx="381000" cy="12954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202773" name="AutoShape 21"/>
          <p:cNvCxnSpPr>
            <a:cxnSpLocks noChangeShapeType="1"/>
            <a:stCxn id="202768" idx="0"/>
            <a:endCxn id="202770" idx="5"/>
          </p:cNvCxnSpPr>
          <p:nvPr/>
        </p:nvCxnSpPr>
        <p:spPr bwMode="auto">
          <a:xfrm flipH="1" flipV="1">
            <a:off x="3297238" y="4592638"/>
            <a:ext cx="855662" cy="13509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sp>
        <p:nvSpPr>
          <p:cNvPr id="202774" name="Oval 22"/>
          <p:cNvSpPr>
            <a:spLocks noChangeArrowheads="1"/>
          </p:cNvSpPr>
          <p:nvPr/>
        </p:nvSpPr>
        <p:spPr bwMode="auto">
          <a:xfrm>
            <a:off x="2743200" y="5943600"/>
            <a:ext cx="3810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202775" name="Oval 23"/>
          <p:cNvSpPr>
            <a:spLocks noChangeArrowheads="1"/>
          </p:cNvSpPr>
          <p:nvPr/>
        </p:nvSpPr>
        <p:spPr bwMode="auto">
          <a:xfrm>
            <a:off x="3886200" y="4572000"/>
            <a:ext cx="381000" cy="381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cxnSp>
        <p:nvCxnSpPr>
          <p:cNvPr id="202776" name="AutoShape 24"/>
          <p:cNvCxnSpPr>
            <a:cxnSpLocks noChangeShapeType="1"/>
            <a:stCxn id="202774" idx="7"/>
            <a:endCxn id="202775" idx="3"/>
          </p:cNvCxnSpPr>
          <p:nvPr/>
        </p:nvCxnSpPr>
        <p:spPr bwMode="auto">
          <a:xfrm flipV="1">
            <a:off x="3068638" y="4897438"/>
            <a:ext cx="873125" cy="11017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202777" name="AutoShape 25"/>
          <p:cNvCxnSpPr>
            <a:cxnSpLocks noChangeShapeType="1"/>
            <a:stCxn id="202760" idx="7"/>
            <a:endCxn id="202770" idx="3"/>
          </p:cNvCxnSpPr>
          <p:nvPr/>
        </p:nvCxnSpPr>
        <p:spPr bwMode="auto">
          <a:xfrm flipV="1">
            <a:off x="2078038" y="4592638"/>
            <a:ext cx="949325" cy="6445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sp>
        <p:nvSpPr>
          <p:cNvPr id="202778" name="Oval 26"/>
          <p:cNvSpPr>
            <a:spLocks noChangeArrowheads="1"/>
          </p:cNvSpPr>
          <p:nvPr/>
        </p:nvSpPr>
        <p:spPr bwMode="auto">
          <a:xfrm>
            <a:off x="5181600" y="5943600"/>
            <a:ext cx="3810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202779" name="Oval 27"/>
          <p:cNvSpPr>
            <a:spLocks noChangeArrowheads="1"/>
          </p:cNvSpPr>
          <p:nvPr/>
        </p:nvSpPr>
        <p:spPr bwMode="auto">
          <a:xfrm>
            <a:off x="5791200" y="5943600"/>
            <a:ext cx="3810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202780" name="Oval 28"/>
          <p:cNvSpPr>
            <a:spLocks noChangeArrowheads="1"/>
          </p:cNvSpPr>
          <p:nvPr/>
        </p:nvSpPr>
        <p:spPr bwMode="auto">
          <a:xfrm>
            <a:off x="6400800" y="5943600"/>
            <a:ext cx="3810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202781" name="Oval 29"/>
          <p:cNvSpPr>
            <a:spLocks noChangeArrowheads="1"/>
          </p:cNvSpPr>
          <p:nvPr/>
        </p:nvSpPr>
        <p:spPr bwMode="auto">
          <a:xfrm>
            <a:off x="4953000" y="4267200"/>
            <a:ext cx="3810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cxnSp>
        <p:nvCxnSpPr>
          <p:cNvPr id="202782" name="AutoShape 30"/>
          <p:cNvCxnSpPr>
            <a:cxnSpLocks noChangeShapeType="1"/>
            <a:stCxn id="202778" idx="0"/>
            <a:endCxn id="202781" idx="4"/>
          </p:cNvCxnSpPr>
          <p:nvPr/>
        </p:nvCxnSpPr>
        <p:spPr bwMode="auto">
          <a:xfrm flipH="1" flipV="1">
            <a:off x="5143500" y="4648200"/>
            <a:ext cx="228600" cy="12954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202783" name="AutoShape 31"/>
          <p:cNvCxnSpPr>
            <a:cxnSpLocks noChangeShapeType="1"/>
            <a:stCxn id="202779" idx="0"/>
            <a:endCxn id="202781" idx="5"/>
          </p:cNvCxnSpPr>
          <p:nvPr/>
        </p:nvCxnSpPr>
        <p:spPr bwMode="auto">
          <a:xfrm flipH="1" flipV="1">
            <a:off x="5278438" y="4592638"/>
            <a:ext cx="703262" cy="13509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202784" name="AutoShape 32"/>
          <p:cNvCxnSpPr>
            <a:cxnSpLocks noChangeShapeType="1"/>
            <a:stCxn id="202780" idx="0"/>
            <a:endCxn id="202781" idx="6"/>
          </p:cNvCxnSpPr>
          <p:nvPr/>
        </p:nvCxnSpPr>
        <p:spPr bwMode="auto">
          <a:xfrm flipH="1" flipV="1">
            <a:off x="5334000" y="4457700"/>
            <a:ext cx="1257300" cy="14859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sp>
        <p:nvSpPr>
          <p:cNvPr id="202785" name="Oval 33"/>
          <p:cNvSpPr>
            <a:spLocks noChangeArrowheads="1"/>
          </p:cNvSpPr>
          <p:nvPr/>
        </p:nvSpPr>
        <p:spPr bwMode="auto">
          <a:xfrm>
            <a:off x="7010400" y="5943600"/>
            <a:ext cx="3810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cxnSp>
        <p:nvCxnSpPr>
          <p:cNvPr id="202786" name="AutoShape 34"/>
          <p:cNvCxnSpPr>
            <a:cxnSpLocks noChangeShapeType="1"/>
            <a:stCxn id="202785" idx="1"/>
            <a:endCxn id="202775" idx="6"/>
          </p:cNvCxnSpPr>
          <p:nvPr/>
        </p:nvCxnSpPr>
        <p:spPr bwMode="auto">
          <a:xfrm flipH="1" flipV="1">
            <a:off x="4267200" y="4762500"/>
            <a:ext cx="2798763" cy="12366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202787" name="AutoShape 35"/>
          <p:cNvCxnSpPr>
            <a:cxnSpLocks noChangeShapeType="1"/>
            <a:stCxn id="202770" idx="7"/>
            <a:endCxn id="202759" idx="3"/>
          </p:cNvCxnSpPr>
          <p:nvPr/>
        </p:nvCxnSpPr>
        <p:spPr bwMode="auto">
          <a:xfrm flipV="1">
            <a:off x="3297238" y="3678238"/>
            <a:ext cx="720725" cy="6445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202788" name="AutoShape 36"/>
          <p:cNvCxnSpPr>
            <a:cxnSpLocks noChangeShapeType="1"/>
            <a:stCxn id="202781" idx="1"/>
            <a:endCxn id="202759" idx="5"/>
          </p:cNvCxnSpPr>
          <p:nvPr/>
        </p:nvCxnSpPr>
        <p:spPr bwMode="auto">
          <a:xfrm flipH="1" flipV="1">
            <a:off x="4287838" y="3678238"/>
            <a:ext cx="720725" cy="6445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Graph complexity composes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Non-trees common</a:t>
            </a:r>
          </a:p>
          <a:p>
            <a:r>
              <a:rPr lang="en-US"/>
              <a:t>E.g. data-dependent re-partitioning</a:t>
            </a:r>
          </a:p>
          <a:p>
            <a:pPr lvl="1"/>
            <a:r>
              <a:rPr lang="en-US"/>
              <a:t>Combine this with merge trees etc.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203780" name="Oval 4"/>
          <p:cNvSpPr>
            <a:spLocks noChangeArrowheads="1"/>
          </p:cNvSpPr>
          <p:nvPr/>
        </p:nvSpPr>
        <p:spPr bwMode="auto">
          <a:xfrm>
            <a:off x="4800600" y="5638800"/>
            <a:ext cx="3810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203781" name="Oval 5"/>
          <p:cNvSpPr>
            <a:spLocks noChangeArrowheads="1"/>
          </p:cNvSpPr>
          <p:nvPr/>
        </p:nvSpPr>
        <p:spPr bwMode="auto">
          <a:xfrm>
            <a:off x="5638800" y="5638800"/>
            <a:ext cx="3810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203782" name="Oval 6"/>
          <p:cNvSpPr>
            <a:spLocks noChangeArrowheads="1"/>
          </p:cNvSpPr>
          <p:nvPr/>
        </p:nvSpPr>
        <p:spPr bwMode="auto">
          <a:xfrm>
            <a:off x="7086600" y="5638800"/>
            <a:ext cx="3810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203783" name="Oval 7"/>
          <p:cNvSpPr>
            <a:spLocks noChangeArrowheads="1"/>
          </p:cNvSpPr>
          <p:nvPr/>
        </p:nvSpPr>
        <p:spPr bwMode="auto">
          <a:xfrm>
            <a:off x="4800600" y="4114800"/>
            <a:ext cx="3810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203784" name="Oval 8"/>
          <p:cNvSpPr>
            <a:spLocks noChangeArrowheads="1"/>
          </p:cNvSpPr>
          <p:nvPr/>
        </p:nvSpPr>
        <p:spPr bwMode="auto">
          <a:xfrm>
            <a:off x="5638800" y="4114800"/>
            <a:ext cx="3810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203785" name="Oval 9"/>
          <p:cNvSpPr>
            <a:spLocks noChangeArrowheads="1"/>
          </p:cNvSpPr>
          <p:nvPr/>
        </p:nvSpPr>
        <p:spPr bwMode="auto">
          <a:xfrm>
            <a:off x="7086600" y="4114800"/>
            <a:ext cx="3810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203786" name="Oval 10"/>
          <p:cNvSpPr>
            <a:spLocks noChangeArrowheads="1"/>
          </p:cNvSpPr>
          <p:nvPr/>
        </p:nvSpPr>
        <p:spPr bwMode="auto">
          <a:xfrm>
            <a:off x="6096000" y="4876800"/>
            <a:ext cx="3810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cxnSp>
        <p:nvCxnSpPr>
          <p:cNvPr id="203787" name="AutoShape 11"/>
          <p:cNvCxnSpPr>
            <a:cxnSpLocks noChangeShapeType="1"/>
            <a:stCxn id="203780" idx="0"/>
            <a:endCxn id="203783" idx="4"/>
          </p:cNvCxnSpPr>
          <p:nvPr/>
        </p:nvCxnSpPr>
        <p:spPr bwMode="auto">
          <a:xfrm flipV="1">
            <a:off x="4991100" y="4495800"/>
            <a:ext cx="0" cy="11430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203788" name="AutoShape 12"/>
          <p:cNvCxnSpPr>
            <a:cxnSpLocks noChangeShapeType="1"/>
            <a:stCxn id="203781" idx="0"/>
            <a:endCxn id="203784" idx="4"/>
          </p:cNvCxnSpPr>
          <p:nvPr/>
        </p:nvCxnSpPr>
        <p:spPr bwMode="auto">
          <a:xfrm flipV="1">
            <a:off x="5829300" y="4495800"/>
            <a:ext cx="0" cy="11430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203789" name="AutoShape 13"/>
          <p:cNvCxnSpPr>
            <a:cxnSpLocks noChangeShapeType="1"/>
            <a:stCxn id="203782" idx="0"/>
            <a:endCxn id="203785" idx="4"/>
          </p:cNvCxnSpPr>
          <p:nvPr/>
        </p:nvCxnSpPr>
        <p:spPr bwMode="auto">
          <a:xfrm flipV="1">
            <a:off x="7277100" y="4495800"/>
            <a:ext cx="0" cy="11430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203790" name="AutoShape 14"/>
          <p:cNvCxnSpPr>
            <a:cxnSpLocks noChangeShapeType="1"/>
            <a:stCxn id="203780" idx="7"/>
            <a:endCxn id="203786" idx="3"/>
          </p:cNvCxnSpPr>
          <p:nvPr/>
        </p:nvCxnSpPr>
        <p:spPr bwMode="auto">
          <a:xfrm flipV="1">
            <a:off x="5126038" y="5202238"/>
            <a:ext cx="1025525" cy="4921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203791" name="AutoShape 15"/>
          <p:cNvCxnSpPr>
            <a:cxnSpLocks noChangeShapeType="1"/>
            <a:stCxn id="203781" idx="7"/>
            <a:endCxn id="203786" idx="4"/>
          </p:cNvCxnSpPr>
          <p:nvPr/>
        </p:nvCxnSpPr>
        <p:spPr bwMode="auto">
          <a:xfrm flipV="1">
            <a:off x="5964238" y="5257800"/>
            <a:ext cx="322262" cy="4365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203792" name="AutoShape 16"/>
          <p:cNvCxnSpPr>
            <a:cxnSpLocks noChangeShapeType="1"/>
            <a:stCxn id="203782" idx="1"/>
            <a:endCxn id="203786" idx="5"/>
          </p:cNvCxnSpPr>
          <p:nvPr/>
        </p:nvCxnSpPr>
        <p:spPr bwMode="auto">
          <a:xfrm flipH="1" flipV="1">
            <a:off x="6421438" y="5202238"/>
            <a:ext cx="720725" cy="4921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203793" name="AutoShape 17"/>
          <p:cNvCxnSpPr>
            <a:cxnSpLocks noChangeShapeType="1"/>
            <a:stCxn id="203786" idx="1"/>
            <a:endCxn id="203783" idx="5"/>
          </p:cNvCxnSpPr>
          <p:nvPr/>
        </p:nvCxnSpPr>
        <p:spPr bwMode="auto">
          <a:xfrm flipH="1" flipV="1">
            <a:off x="5126038" y="4440238"/>
            <a:ext cx="1025525" cy="4921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203794" name="AutoShape 18"/>
          <p:cNvCxnSpPr>
            <a:cxnSpLocks noChangeShapeType="1"/>
            <a:stCxn id="203786" idx="0"/>
            <a:endCxn id="203784" idx="5"/>
          </p:cNvCxnSpPr>
          <p:nvPr/>
        </p:nvCxnSpPr>
        <p:spPr bwMode="auto">
          <a:xfrm flipH="1" flipV="1">
            <a:off x="5964238" y="4440238"/>
            <a:ext cx="322262" cy="4365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203795" name="AutoShape 19"/>
          <p:cNvCxnSpPr>
            <a:cxnSpLocks noChangeShapeType="1"/>
            <a:stCxn id="203786" idx="7"/>
            <a:endCxn id="203785" idx="3"/>
          </p:cNvCxnSpPr>
          <p:nvPr/>
        </p:nvCxnSpPr>
        <p:spPr bwMode="auto">
          <a:xfrm flipV="1">
            <a:off x="6421438" y="4440238"/>
            <a:ext cx="720725" cy="4921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203796" name="AutoShape 20"/>
          <p:cNvCxnSpPr>
            <a:cxnSpLocks noChangeShapeType="1"/>
            <a:endCxn id="203786" idx="4"/>
          </p:cNvCxnSpPr>
          <p:nvPr/>
        </p:nvCxnSpPr>
        <p:spPr bwMode="auto">
          <a:xfrm flipH="1" flipV="1">
            <a:off x="6286500" y="5257800"/>
            <a:ext cx="38100" cy="4572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203797" name="AutoShape 21"/>
          <p:cNvCxnSpPr>
            <a:cxnSpLocks noChangeShapeType="1"/>
            <a:endCxn id="203786" idx="4"/>
          </p:cNvCxnSpPr>
          <p:nvPr/>
        </p:nvCxnSpPr>
        <p:spPr bwMode="auto">
          <a:xfrm flipH="1" flipV="1">
            <a:off x="6286500" y="5257800"/>
            <a:ext cx="419100" cy="4572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203798" name="AutoShape 22"/>
          <p:cNvCxnSpPr>
            <a:cxnSpLocks noChangeShapeType="1"/>
            <a:stCxn id="203786" idx="0"/>
          </p:cNvCxnSpPr>
          <p:nvPr/>
        </p:nvCxnSpPr>
        <p:spPr bwMode="auto">
          <a:xfrm flipV="1">
            <a:off x="6286500" y="4419600"/>
            <a:ext cx="38100" cy="4572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203799" name="AutoShape 23"/>
          <p:cNvCxnSpPr>
            <a:cxnSpLocks noChangeShapeType="1"/>
            <a:stCxn id="203786" idx="0"/>
          </p:cNvCxnSpPr>
          <p:nvPr/>
        </p:nvCxnSpPr>
        <p:spPr bwMode="auto">
          <a:xfrm flipV="1">
            <a:off x="6286500" y="4419600"/>
            <a:ext cx="419100" cy="4572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203800" name="AutoShape 24"/>
          <p:cNvCxnSpPr>
            <a:cxnSpLocks noChangeShapeType="1"/>
            <a:stCxn id="203783" idx="0"/>
          </p:cNvCxnSpPr>
          <p:nvPr/>
        </p:nvCxnSpPr>
        <p:spPr bwMode="auto">
          <a:xfrm flipV="1">
            <a:off x="4991100" y="3429000"/>
            <a:ext cx="38100" cy="6858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203801" name="AutoShape 25"/>
          <p:cNvCxnSpPr>
            <a:cxnSpLocks noChangeShapeType="1"/>
            <a:stCxn id="203783" idx="7"/>
          </p:cNvCxnSpPr>
          <p:nvPr/>
        </p:nvCxnSpPr>
        <p:spPr bwMode="auto">
          <a:xfrm flipV="1">
            <a:off x="5126038" y="3429000"/>
            <a:ext cx="284162" cy="741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203802" name="AutoShape 26"/>
          <p:cNvCxnSpPr>
            <a:cxnSpLocks noChangeShapeType="1"/>
            <a:stCxn id="203783" idx="6"/>
          </p:cNvCxnSpPr>
          <p:nvPr/>
        </p:nvCxnSpPr>
        <p:spPr bwMode="auto">
          <a:xfrm flipV="1">
            <a:off x="5181600" y="3429000"/>
            <a:ext cx="609600" cy="8763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203803" name="AutoShape 27"/>
          <p:cNvCxnSpPr>
            <a:cxnSpLocks noChangeShapeType="1"/>
            <a:stCxn id="203785" idx="2"/>
          </p:cNvCxnSpPr>
          <p:nvPr/>
        </p:nvCxnSpPr>
        <p:spPr bwMode="auto">
          <a:xfrm flipH="1" flipV="1">
            <a:off x="6477000" y="3429000"/>
            <a:ext cx="609600" cy="8763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203804" name="AutoShape 28"/>
          <p:cNvCxnSpPr>
            <a:cxnSpLocks noChangeShapeType="1"/>
            <a:stCxn id="203785" idx="1"/>
          </p:cNvCxnSpPr>
          <p:nvPr/>
        </p:nvCxnSpPr>
        <p:spPr bwMode="auto">
          <a:xfrm flipH="1" flipV="1">
            <a:off x="6858000" y="3429000"/>
            <a:ext cx="284163" cy="741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203805" name="AutoShape 29"/>
          <p:cNvCxnSpPr>
            <a:cxnSpLocks noChangeShapeType="1"/>
            <a:stCxn id="203785" idx="0"/>
          </p:cNvCxnSpPr>
          <p:nvPr/>
        </p:nvCxnSpPr>
        <p:spPr bwMode="auto">
          <a:xfrm flipH="1" flipV="1">
            <a:off x="7239000" y="3429000"/>
            <a:ext cx="38100" cy="6858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203806" name="AutoShape 30"/>
          <p:cNvCxnSpPr>
            <a:cxnSpLocks noChangeShapeType="1"/>
            <a:stCxn id="203784" idx="1"/>
          </p:cNvCxnSpPr>
          <p:nvPr/>
        </p:nvCxnSpPr>
        <p:spPr bwMode="auto">
          <a:xfrm flipH="1" flipV="1">
            <a:off x="5410200" y="3429000"/>
            <a:ext cx="284163" cy="741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203807" name="AutoShape 31"/>
          <p:cNvCxnSpPr>
            <a:cxnSpLocks noChangeShapeType="1"/>
            <a:stCxn id="203784" idx="0"/>
          </p:cNvCxnSpPr>
          <p:nvPr/>
        </p:nvCxnSpPr>
        <p:spPr bwMode="auto">
          <a:xfrm flipV="1">
            <a:off x="5829300" y="3429000"/>
            <a:ext cx="38100" cy="6858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203808" name="AutoShape 32"/>
          <p:cNvCxnSpPr>
            <a:cxnSpLocks noChangeShapeType="1"/>
            <a:stCxn id="203784" idx="7"/>
          </p:cNvCxnSpPr>
          <p:nvPr/>
        </p:nvCxnSpPr>
        <p:spPr bwMode="auto">
          <a:xfrm flipV="1">
            <a:off x="5964238" y="3429000"/>
            <a:ext cx="360362" cy="741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sp>
        <p:nvSpPr>
          <p:cNvPr id="203809" name="Text Box 33"/>
          <p:cNvSpPr txBox="1">
            <a:spLocks noChangeArrowheads="1"/>
          </p:cNvSpPr>
          <p:nvPr/>
        </p:nvSpPr>
        <p:spPr bwMode="auto">
          <a:xfrm>
            <a:off x="762000" y="4114800"/>
            <a:ext cx="3733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Distribute to equal-sized ranges</a:t>
            </a:r>
          </a:p>
        </p:txBody>
      </p:sp>
      <p:sp>
        <p:nvSpPr>
          <p:cNvPr id="203810" name="Text Box 34"/>
          <p:cNvSpPr txBox="1">
            <a:spLocks noChangeArrowheads="1"/>
          </p:cNvSpPr>
          <p:nvPr/>
        </p:nvSpPr>
        <p:spPr bwMode="auto">
          <a:xfrm>
            <a:off x="838200" y="4876800"/>
            <a:ext cx="3657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Sample to estimate histogram</a:t>
            </a:r>
          </a:p>
        </p:txBody>
      </p:sp>
      <p:sp>
        <p:nvSpPr>
          <p:cNvPr id="203811" name="Text Box 35"/>
          <p:cNvSpPr txBox="1">
            <a:spLocks noChangeArrowheads="1"/>
          </p:cNvSpPr>
          <p:nvPr/>
        </p:nvSpPr>
        <p:spPr bwMode="auto">
          <a:xfrm>
            <a:off x="1295400" y="5638800"/>
            <a:ext cx="3200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Randomly partitioned inputs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Scheduler state machine</a:t>
            </a:r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Scheduling is independent of semantics</a:t>
            </a:r>
          </a:p>
          <a:p>
            <a:pPr lvl="1"/>
            <a:r>
              <a:rPr lang="en-US"/>
              <a:t>Vertex can run anywhere once all its inputs are ready</a:t>
            </a:r>
          </a:p>
          <a:p>
            <a:pPr lvl="2"/>
            <a:r>
              <a:rPr lang="en-US"/>
              <a:t>Constraints/hints place it near its inputs</a:t>
            </a:r>
          </a:p>
          <a:p>
            <a:pPr lvl="1"/>
            <a:r>
              <a:rPr lang="en-US"/>
              <a:t>Fault tolerance</a:t>
            </a:r>
          </a:p>
          <a:p>
            <a:pPr lvl="2"/>
            <a:r>
              <a:rPr lang="en-US"/>
              <a:t>If A fails, run it again</a:t>
            </a:r>
          </a:p>
          <a:p>
            <a:pPr lvl="2"/>
            <a:r>
              <a:rPr lang="en-US"/>
              <a:t>If A’s inputs are gone, run upstream vertices again (recursively)</a:t>
            </a:r>
          </a:p>
          <a:p>
            <a:pPr lvl="2"/>
            <a:r>
              <a:rPr lang="en-US"/>
              <a:t>If A is slow, run another copy elsewhere and use output from whichever finishes first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Dryad DAG architecture</a:t>
            </a: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Simplicity </a:t>
            </a:r>
            <a:r>
              <a:rPr lang="en-US" i="1" dirty="0"/>
              <a:t>depends</a:t>
            </a:r>
            <a:r>
              <a:rPr lang="en-US" dirty="0"/>
              <a:t> on generality</a:t>
            </a:r>
          </a:p>
          <a:p>
            <a:pPr lvl="1"/>
            <a:r>
              <a:rPr lang="en-US" dirty="0"/>
              <a:t>Front ends only see graph data-structures</a:t>
            </a:r>
          </a:p>
          <a:p>
            <a:pPr lvl="1"/>
            <a:r>
              <a:rPr lang="en-US" dirty="0"/>
              <a:t>Generic scheduler state machine</a:t>
            </a:r>
          </a:p>
          <a:p>
            <a:pPr lvl="2"/>
            <a:r>
              <a:rPr lang="en-US" dirty="0"/>
              <a:t>Software engineering: clean abstraction</a:t>
            </a:r>
            <a:endParaRPr lang="en-US" dirty="0" smtClean="0"/>
          </a:p>
          <a:p>
            <a:pPr lvl="2"/>
            <a:r>
              <a:rPr lang="en-US" dirty="0" smtClean="0"/>
              <a:t>Separates scheduling </a:t>
            </a:r>
            <a:r>
              <a:rPr lang="en-US" dirty="0"/>
              <a:t>logic</a:t>
            </a:r>
            <a:r>
              <a:rPr lang="en-US" dirty="0" smtClean="0"/>
              <a:t> from </a:t>
            </a:r>
            <a:r>
              <a:rPr lang="en-US" dirty="0"/>
              <a:t>execution </a:t>
            </a:r>
            <a:r>
              <a:rPr lang="en-US" dirty="0" smtClean="0"/>
              <a:t>semantics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Case Studies</a:t>
            </a:r>
            <a:br>
              <a:rPr lang="en-US" dirty="0" smtClean="0"/>
            </a:br>
            <a:r>
              <a:rPr lang="en-US" dirty="0" smtClean="0"/>
              <a:t>(Take a peek offline)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81400" y="3200400"/>
            <a:ext cx="2134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Starts at slide 39…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143000"/>
            <a:ext cx="8839200" cy="2514600"/>
          </a:xfrm>
        </p:spPr>
        <p:txBody>
          <a:bodyPr>
            <a:normAutofit/>
          </a:bodyPr>
          <a:lstStyle/>
          <a:p>
            <a:r>
              <a:rPr lang="en-US" sz="5300" dirty="0" smtClean="0"/>
              <a:t>DryadLINQ</a:t>
            </a:r>
            <a:r>
              <a:rPr lang="en-US" sz="6600" dirty="0" smtClean="0"/>
              <a:t/>
            </a:r>
            <a:br>
              <a:rPr lang="en-US" sz="6600" dirty="0" smtClean="0"/>
            </a:br>
            <a:r>
              <a:rPr lang="en-US" sz="4200" dirty="0" smtClean="0"/>
              <a:t>A System for General-Purpose</a:t>
            </a:r>
            <a:br>
              <a:rPr lang="en-US" sz="4200" dirty="0" smtClean="0"/>
            </a:br>
            <a:r>
              <a:rPr lang="en-US" sz="4200" dirty="0" smtClean="0"/>
              <a:t>Distributed Data-Parallel Computing</a:t>
            </a:r>
            <a:endParaRPr lang="en-US" sz="4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4114800"/>
            <a:ext cx="7010400" cy="1828800"/>
          </a:xfrm>
        </p:spPr>
        <p:txBody>
          <a:bodyPr>
            <a:normAutofit fontScale="62500" lnSpcReduction="20000"/>
          </a:bodyPr>
          <a:lstStyle/>
          <a:p>
            <a:pPr eaLnBrk="0" hangingPunct="0"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By</a:t>
            </a:r>
          </a:p>
          <a:p>
            <a:pPr eaLnBrk="0" hangingPunct="0"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Yuan 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Yu, Michael Isard, Dennis Fetterly, Mihai Budiu,</a:t>
            </a:r>
          </a:p>
          <a:p>
            <a:pPr eaLnBrk="0" hangingPunct="0"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Ú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lfar Erlingsson, Pradeep Kumar Gunda, Jon Currey</a:t>
            </a:r>
          </a:p>
          <a:p>
            <a:pPr eaLnBrk="0" hangingPunct="0">
              <a:spcBef>
                <a:spcPct val="0"/>
              </a:spcBef>
            </a:pP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Microsoft Research Silicon </a:t>
            </a:r>
            <a:r>
              <a:rPr lang="en-US" dirty="0" smtClean="0">
                <a:solidFill>
                  <a:schemeClr val="tx1"/>
                </a:solidFill>
              </a:rPr>
              <a:t>Valley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OSDI 2008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914400" y="5334000"/>
            <a:ext cx="75438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 eaLnBrk="0" hangingPunct="0"/>
            <a:endParaRPr lang="en-US" sz="2400" dirty="0" smtClean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470025"/>
          </a:xfrm>
        </p:spPr>
        <p:txBody>
          <a:bodyPr/>
          <a:lstStyle/>
          <a:p>
            <a:r>
              <a:rPr lang="en-US" sz="3600"/>
              <a:t>Distributed Data-Parallel</a:t>
            </a:r>
            <a:br>
              <a:rPr lang="en-US" sz="3600"/>
            </a:br>
            <a:r>
              <a:rPr lang="en-US" sz="3600"/>
              <a:t>Programming using Dryad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3124200"/>
            <a:ext cx="6629400" cy="25146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800" dirty="0" smtClean="0"/>
              <a:t>By</a:t>
            </a:r>
          </a:p>
          <a:p>
            <a:pPr>
              <a:spcBef>
                <a:spcPct val="0"/>
              </a:spcBef>
            </a:pPr>
            <a:r>
              <a:rPr lang="en-US" sz="2800" dirty="0" smtClean="0"/>
              <a:t>Andrew </a:t>
            </a:r>
            <a:r>
              <a:rPr lang="en-US" sz="2800" dirty="0" err="1"/>
              <a:t>Birrell</a:t>
            </a:r>
            <a:r>
              <a:rPr lang="en-US" sz="2800" dirty="0"/>
              <a:t>, </a:t>
            </a:r>
            <a:r>
              <a:rPr lang="en-US" sz="2800" dirty="0" err="1"/>
              <a:t>Mihai</a:t>
            </a:r>
            <a:r>
              <a:rPr lang="en-US" sz="2800" dirty="0"/>
              <a:t> </a:t>
            </a:r>
            <a:r>
              <a:rPr lang="en-US" sz="2800" dirty="0" err="1"/>
              <a:t>Budiu</a:t>
            </a:r>
            <a:r>
              <a:rPr lang="en-US" sz="2800" dirty="0"/>
              <a:t>,</a:t>
            </a:r>
          </a:p>
          <a:p>
            <a:pPr>
              <a:spcBef>
                <a:spcPct val="0"/>
              </a:spcBef>
            </a:pPr>
            <a:r>
              <a:rPr lang="en-US" sz="2800" dirty="0"/>
              <a:t>Dennis </a:t>
            </a:r>
            <a:r>
              <a:rPr lang="en-US" sz="2800" dirty="0" err="1"/>
              <a:t>Fetterly</a:t>
            </a:r>
            <a:r>
              <a:rPr lang="en-US" sz="2800" dirty="0"/>
              <a:t>, Michael </a:t>
            </a:r>
            <a:r>
              <a:rPr lang="en-US" sz="2800" dirty="0" err="1"/>
              <a:t>Isard</a:t>
            </a:r>
            <a:r>
              <a:rPr lang="en-US" sz="2800" dirty="0"/>
              <a:t>, Yuan Yu</a:t>
            </a:r>
          </a:p>
          <a:p>
            <a:r>
              <a:rPr lang="en-US" sz="2800" dirty="0"/>
              <a:t>Microsoft Research Silicon Valley</a:t>
            </a:r>
          </a:p>
          <a:p>
            <a:pPr>
              <a:spcBef>
                <a:spcPct val="0"/>
              </a:spcBef>
            </a:pPr>
            <a:endParaRPr lang="en-US" sz="2800" dirty="0" smtClean="0"/>
          </a:p>
          <a:p>
            <a:pPr>
              <a:spcBef>
                <a:spcPct val="0"/>
              </a:spcBef>
            </a:pPr>
            <a:r>
              <a:rPr lang="en-US" sz="2800" dirty="0" err="1" smtClean="0"/>
              <a:t>EuroSys</a:t>
            </a:r>
            <a:r>
              <a:rPr lang="en-US" sz="2800" dirty="0" smtClean="0"/>
              <a:t> 2007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Distributed Data-Parallel </a:t>
            </a:r>
            <a:r>
              <a:rPr lang="en-US" dirty="0"/>
              <a:t>C</a:t>
            </a:r>
            <a:r>
              <a:rPr lang="en-US" dirty="0" smtClean="0"/>
              <a:t>omputing</a:t>
            </a:r>
            <a:endParaRPr lang="en-US" dirty="0"/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534400" cy="4648200"/>
          </a:xfrm>
        </p:spPr>
        <p:txBody>
          <a:bodyPr>
            <a:normAutofit/>
          </a:bodyPr>
          <a:lstStyle/>
          <a:p>
            <a:r>
              <a:rPr lang="en-US" b="1" dirty="0" smtClean="0"/>
              <a:t>Research problem</a:t>
            </a:r>
            <a:r>
              <a:rPr lang="en-US" dirty="0" smtClean="0"/>
              <a:t>: How to write distributed data-parallel programs for a compute cluster?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b="1" dirty="0" smtClean="0">
                <a:cs typeface="Arial" pitchFamily="34" charset="0"/>
              </a:rPr>
              <a:t>The DryadLINQ programming model</a:t>
            </a:r>
            <a:endParaRPr lang="en-US" b="1" dirty="0">
              <a:cs typeface="Arial" pitchFamily="34" charset="0"/>
            </a:endParaRPr>
          </a:p>
          <a:p>
            <a:pPr lvl="1"/>
            <a:r>
              <a:rPr lang="en-US" sz="2600" dirty="0" smtClean="0">
                <a:cs typeface="Arial" pitchFamily="34" charset="0"/>
              </a:rPr>
              <a:t>Sequential, single machine programming abstraction</a:t>
            </a:r>
          </a:p>
          <a:p>
            <a:pPr lvl="1"/>
            <a:r>
              <a:rPr lang="en-US" sz="2600" dirty="0" smtClean="0"/>
              <a:t>Same program runs on single-core, multi-core, or cluster</a:t>
            </a:r>
            <a:endParaRPr lang="en-US" sz="2600" dirty="0" smtClean="0">
              <a:cs typeface="Arial" pitchFamily="34" charset="0"/>
            </a:endParaRPr>
          </a:p>
          <a:p>
            <a:pPr lvl="1"/>
            <a:r>
              <a:rPr lang="en-US" sz="2600" dirty="0" smtClean="0">
                <a:cs typeface="Arial" pitchFamily="34" charset="0"/>
              </a:rPr>
              <a:t>Familiar programming languages</a:t>
            </a:r>
          </a:p>
          <a:p>
            <a:pPr lvl="1"/>
            <a:r>
              <a:rPr lang="en-US" sz="2600" dirty="0" smtClean="0">
                <a:cs typeface="Arial" pitchFamily="34" charset="0"/>
              </a:rPr>
              <a:t>Familiar development environment</a:t>
            </a:r>
            <a:endParaRPr lang="en-US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Cloud 347"/>
          <p:cNvSpPr/>
          <p:nvPr/>
        </p:nvSpPr>
        <p:spPr>
          <a:xfrm>
            <a:off x="5748869" y="2133600"/>
            <a:ext cx="3166531" cy="3024187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6650" tIns="13326" rIns="26650" bIns="13326" rtlCol="0" anchor="ctr"/>
          <a:lstStyle/>
          <a:p>
            <a:pPr algn="ctr"/>
            <a:endParaRPr lang="en-US"/>
          </a:p>
        </p:txBody>
      </p:sp>
      <p:grpSp>
        <p:nvGrpSpPr>
          <p:cNvPr id="3" name="Group 242"/>
          <p:cNvGrpSpPr/>
          <p:nvPr/>
        </p:nvGrpSpPr>
        <p:grpSpPr>
          <a:xfrm rot="736693">
            <a:off x="4200120" y="3488329"/>
            <a:ext cx="3164060" cy="792883"/>
            <a:chOff x="14558345" y="8060850"/>
            <a:chExt cx="9368455" cy="2607962"/>
          </a:xfrm>
        </p:grpSpPr>
        <p:cxnSp>
          <p:nvCxnSpPr>
            <p:cNvPr id="354" name="Straight Arrow Connector 353"/>
            <p:cNvCxnSpPr/>
            <p:nvPr/>
          </p:nvCxnSpPr>
          <p:spPr>
            <a:xfrm rot="20863307" flipV="1">
              <a:off x="14558345" y="8060850"/>
              <a:ext cx="5831056" cy="1854310"/>
            </a:xfrm>
            <a:prstGeom prst="straightConnector1">
              <a:avLst/>
            </a:prstGeom>
            <a:ln w="3175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5" name="Straight Arrow Connector 354"/>
            <p:cNvCxnSpPr/>
            <p:nvPr/>
          </p:nvCxnSpPr>
          <p:spPr>
            <a:xfrm flipV="1">
              <a:off x="14859000" y="9906812"/>
              <a:ext cx="9067800" cy="762000"/>
            </a:xfrm>
            <a:prstGeom prst="straightConnector1">
              <a:avLst/>
            </a:prstGeom>
            <a:ln w="3175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6" name="Straight Arrow Connector 355"/>
            <p:cNvCxnSpPr/>
            <p:nvPr/>
          </p:nvCxnSpPr>
          <p:spPr>
            <a:xfrm rot="20863307" flipV="1">
              <a:off x="14590455" y="8433950"/>
              <a:ext cx="6329904" cy="1409840"/>
            </a:xfrm>
            <a:prstGeom prst="straightConnector1">
              <a:avLst/>
            </a:prstGeom>
            <a:ln w="3175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7" name="Straight Arrow Connector 356"/>
            <p:cNvCxnSpPr/>
            <p:nvPr/>
          </p:nvCxnSpPr>
          <p:spPr>
            <a:xfrm rot="20863307" flipV="1">
              <a:off x="14805409" y="9084563"/>
              <a:ext cx="6546588" cy="645490"/>
            </a:xfrm>
            <a:prstGeom prst="straightConnector1">
              <a:avLst/>
            </a:prstGeom>
            <a:ln w="3175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8" name="Straight Arrow Connector 357"/>
            <p:cNvCxnSpPr/>
            <p:nvPr/>
          </p:nvCxnSpPr>
          <p:spPr>
            <a:xfrm rot="20863307" flipV="1">
              <a:off x="14852270" y="9629038"/>
              <a:ext cx="7110639" cy="18896"/>
            </a:xfrm>
            <a:prstGeom prst="straightConnector1">
              <a:avLst/>
            </a:prstGeom>
            <a:ln w="3175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9" name="Straight Arrow Connector 358"/>
            <p:cNvCxnSpPr/>
            <p:nvPr/>
          </p:nvCxnSpPr>
          <p:spPr>
            <a:xfrm flipV="1">
              <a:off x="14935200" y="9221012"/>
              <a:ext cx="7924800" cy="1446988"/>
            </a:xfrm>
            <a:prstGeom prst="straightConnector1">
              <a:avLst/>
            </a:prstGeom>
            <a:ln w="3175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4700" b="1" dirty="0" smtClean="0"/>
              <a:t> </a:t>
            </a:r>
            <a:r>
              <a:rPr lang="en-US" sz="4700" dirty="0" smtClean="0"/>
              <a:t>DryadLINQ Overview</a:t>
            </a:r>
            <a:r>
              <a:rPr lang="en-US" sz="3100" b="1" dirty="0" smtClean="0"/>
              <a:t/>
            </a:r>
            <a:br>
              <a:rPr lang="en-US" sz="3100" b="1" dirty="0" smtClean="0"/>
            </a:br>
            <a:endParaRPr lang="en-US" sz="3100" b="1" dirty="0"/>
          </a:p>
        </p:txBody>
      </p:sp>
      <p:sp>
        <p:nvSpPr>
          <p:cNvPr id="352" name="Rounded Rectangle 6"/>
          <p:cNvSpPr/>
          <p:nvPr/>
        </p:nvSpPr>
        <p:spPr>
          <a:xfrm>
            <a:off x="947651" y="3837976"/>
            <a:ext cx="1531866" cy="104412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6442" tIns="126442" rIns="126442" bIns="126442" numCol="1" spcCol="370" anchor="t" anchorCtr="0">
            <a:noAutofit/>
          </a:bodyPr>
          <a:lstStyle/>
          <a:p>
            <a:pPr marL="83283" lvl="1" indent="-83283" defTabSz="790265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en-US" dirty="0"/>
          </a:p>
        </p:txBody>
      </p:sp>
      <p:grpSp>
        <p:nvGrpSpPr>
          <p:cNvPr id="4" name="Group 35"/>
          <p:cNvGrpSpPr/>
          <p:nvPr/>
        </p:nvGrpSpPr>
        <p:grpSpPr>
          <a:xfrm>
            <a:off x="6324600" y="2705100"/>
            <a:ext cx="1863457" cy="1976438"/>
            <a:chOff x="22706178" y="5638800"/>
            <a:chExt cx="6708444" cy="6324600"/>
          </a:xfrm>
        </p:grpSpPr>
        <p:grpSp>
          <p:nvGrpSpPr>
            <p:cNvPr id="5" name="Group 221"/>
            <p:cNvGrpSpPr/>
            <p:nvPr/>
          </p:nvGrpSpPr>
          <p:grpSpPr>
            <a:xfrm>
              <a:off x="27279600" y="5638800"/>
              <a:ext cx="1754022" cy="2286000"/>
              <a:chOff x="19539858" y="8186057"/>
              <a:chExt cx="2171646" cy="2830286"/>
            </a:xfrm>
          </p:grpSpPr>
          <p:sp>
            <p:nvSpPr>
              <p:cNvPr id="642" name="Freeform 8"/>
              <p:cNvSpPr>
                <a:spLocks/>
              </p:cNvSpPr>
              <p:nvPr/>
            </p:nvSpPr>
            <p:spPr bwMode="auto">
              <a:xfrm>
                <a:off x="19578342" y="8219045"/>
                <a:ext cx="1011602" cy="2764312"/>
              </a:xfrm>
              <a:custGeom>
                <a:avLst/>
                <a:gdLst/>
                <a:ahLst/>
                <a:cxnLst>
                  <a:cxn ang="0">
                    <a:pos x="0" y="54"/>
                  </a:cxn>
                  <a:cxn ang="0">
                    <a:pos x="0" y="54"/>
                  </a:cxn>
                  <a:cxn ang="0">
                    <a:pos x="0" y="2386"/>
                  </a:cxn>
                  <a:cxn ang="0">
                    <a:pos x="0" y="2386"/>
                  </a:cxn>
                  <a:cxn ang="0">
                    <a:pos x="0" y="2391"/>
                  </a:cxn>
                  <a:cxn ang="0">
                    <a:pos x="5" y="2400"/>
                  </a:cxn>
                  <a:cxn ang="0">
                    <a:pos x="10" y="2400"/>
                  </a:cxn>
                  <a:cxn ang="0">
                    <a:pos x="10" y="2400"/>
                  </a:cxn>
                  <a:cxn ang="0">
                    <a:pos x="94" y="2425"/>
                  </a:cxn>
                  <a:cxn ang="0">
                    <a:pos x="163" y="2440"/>
                  </a:cxn>
                  <a:cxn ang="0">
                    <a:pos x="252" y="2455"/>
                  </a:cxn>
                  <a:cxn ang="0">
                    <a:pos x="371" y="2475"/>
                  </a:cxn>
                  <a:cxn ang="0">
                    <a:pos x="514" y="2490"/>
                  </a:cxn>
                  <a:cxn ang="0">
                    <a:pos x="693" y="2504"/>
                  </a:cxn>
                  <a:cxn ang="0">
                    <a:pos x="900" y="2514"/>
                  </a:cxn>
                  <a:cxn ang="0">
                    <a:pos x="900" y="2514"/>
                  </a:cxn>
                  <a:cxn ang="0">
                    <a:pos x="920" y="2514"/>
                  </a:cxn>
                  <a:cxn ang="0">
                    <a:pos x="920" y="0"/>
                  </a:cxn>
                  <a:cxn ang="0">
                    <a:pos x="920" y="0"/>
                  </a:cxn>
                  <a:cxn ang="0">
                    <a:pos x="900" y="0"/>
                  </a:cxn>
                  <a:cxn ang="0">
                    <a:pos x="900" y="0"/>
                  </a:cxn>
                  <a:cxn ang="0">
                    <a:pos x="0" y="54"/>
                  </a:cxn>
                  <a:cxn ang="0">
                    <a:pos x="0" y="54"/>
                  </a:cxn>
                </a:cxnLst>
                <a:rect l="0" t="0" r="r" b="b"/>
                <a:pathLst>
                  <a:path w="920" h="2514">
                    <a:moveTo>
                      <a:pt x="0" y="54"/>
                    </a:moveTo>
                    <a:lnTo>
                      <a:pt x="0" y="54"/>
                    </a:lnTo>
                    <a:lnTo>
                      <a:pt x="0" y="2386"/>
                    </a:lnTo>
                    <a:lnTo>
                      <a:pt x="0" y="2386"/>
                    </a:lnTo>
                    <a:lnTo>
                      <a:pt x="0" y="2391"/>
                    </a:lnTo>
                    <a:lnTo>
                      <a:pt x="5" y="2400"/>
                    </a:lnTo>
                    <a:lnTo>
                      <a:pt x="10" y="2400"/>
                    </a:lnTo>
                    <a:lnTo>
                      <a:pt x="10" y="2400"/>
                    </a:lnTo>
                    <a:lnTo>
                      <a:pt x="94" y="2425"/>
                    </a:lnTo>
                    <a:lnTo>
                      <a:pt x="163" y="2440"/>
                    </a:lnTo>
                    <a:lnTo>
                      <a:pt x="252" y="2455"/>
                    </a:lnTo>
                    <a:lnTo>
                      <a:pt x="371" y="2475"/>
                    </a:lnTo>
                    <a:lnTo>
                      <a:pt x="514" y="2490"/>
                    </a:lnTo>
                    <a:lnTo>
                      <a:pt x="693" y="2504"/>
                    </a:lnTo>
                    <a:lnTo>
                      <a:pt x="900" y="2514"/>
                    </a:lnTo>
                    <a:lnTo>
                      <a:pt x="900" y="2514"/>
                    </a:lnTo>
                    <a:lnTo>
                      <a:pt x="920" y="2514"/>
                    </a:lnTo>
                    <a:lnTo>
                      <a:pt x="920" y="0"/>
                    </a:lnTo>
                    <a:lnTo>
                      <a:pt x="920" y="0"/>
                    </a:lnTo>
                    <a:lnTo>
                      <a:pt x="900" y="0"/>
                    </a:lnTo>
                    <a:lnTo>
                      <a:pt x="900" y="0"/>
                    </a:lnTo>
                    <a:lnTo>
                      <a:pt x="0" y="54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8C8C8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3" name="Freeform 9"/>
              <p:cNvSpPr>
                <a:spLocks/>
              </p:cNvSpPr>
              <p:nvPr/>
            </p:nvSpPr>
            <p:spPr bwMode="auto">
              <a:xfrm>
                <a:off x="19599234" y="8224542"/>
                <a:ext cx="985212" cy="2721429"/>
              </a:xfrm>
              <a:custGeom>
                <a:avLst/>
                <a:gdLst/>
                <a:ahLst/>
                <a:cxnLst>
                  <a:cxn ang="0">
                    <a:pos x="0" y="54"/>
                  </a:cxn>
                  <a:cxn ang="0">
                    <a:pos x="0" y="54"/>
                  </a:cxn>
                  <a:cxn ang="0">
                    <a:pos x="0" y="2346"/>
                  </a:cxn>
                  <a:cxn ang="0">
                    <a:pos x="0" y="2346"/>
                  </a:cxn>
                  <a:cxn ang="0">
                    <a:pos x="0" y="2351"/>
                  </a:cxn>
                  <a:cxn ang="0">
                    <a:pos x="5" y="2361"/>
                  </a:cxn>
                  <a:cxn ang="0">
                    <a:pos x="10" y="2361"/>
                  </a:cxn>
                  <a:cxn ang="0">
                    <a:pos x="10" y="2361"/>
                  </a:cxn>
                  <a:cxn ang="0">
                    <a:pos x="90" y="2386"/>
                  </a:cxn>
                  <a:cxn ang="0">
                    <a:pos x="159" y="2400"/>
                  </a:cxn>
                  <a:cxn ang="0">
                    <a:pos x="248" y="2415"/>
                  </a:cxn>
                  <a:cxn ang="0">
                    <a:pos x="362" y="2435"/>
                  </a:cxn>
                  <a:cxn ang="0">
                    <a:pos x="500" y="2450"/>
                  </a:cxn>
                  <a:cxn ang="0">
                    <a:pos x="674" y="2465"/>
                  </a:cxn>
                  <a:cxn ang="0">
                    <a:pos x="881" y="2475"/>
                  </a:cxn>
                  <a:cxn ang="0">
                    <a:pos x="881" y="2475"/>
                  </a:cxn>
                  <a:cxn ang="0">
                    <a:pos x="896" y="2475"/>
                  </a:cxn>
                  <a:cxn ang="0">
                    <a:pos x="896" y="0"/>
                  </a:cxn>
                  <a:cxn ang="0">
                    <a:pos x="896" y="0"/>
                  </a:cxn>
                  <a:cxn ang="0">
                    <a:pos x="0" y="54"/>
                  </a:cxn>
                  <a:cxn ang="0">
                    <a:pos x="0" y="54"/>
                  </a:cxn>
                </a:cxnLst>
                <a:rect l="0" t="0" r="r" b="b"/>
                <a:pathLst>
                  <a:path w="896" h="2475">
                    <a:moveTo>
                      <a:pt x="0" y="54"/>
                    </a:moveTo>
                    <a:lnTo>
                      <a:pt x="0" y="54"/>
                    </a:lnTo>
                    <a:lnTo>
                      <a:pt x="0" y="2346"/>
                    </a:lnTo>
                    <a:lnTo>
                      <a:pt x="0" y="2346"/>
                    </a:lnTo>
                    <a:lnTo>
                      <a:pt x="0" y="2351"/>
                    </a:lnTo>
                    <a:lnTo>
                      <a:pt x="5" y="2361"/>
                    </a:lnTo>
                    <a:lnTo>
                      <a:pt x="10" y="2361"/>
                    </a:lnTo>
                    <a:lnTo>
                      <a:pt x="10" y="2361"/>
                    </a:lnTo>
                    <a:lnTo>
                      <a:pt x="90" y="2386"/>
                    </a:lnTo>
                    <a:lnTo>
                      <a:pt x="159" y="2400"/>
                    </a:lnTo>
                    <a:lnTo>
                      <a:pt x="248" y="2415"/>
                    </a:lnTo>
                    <a:lnTo>
                      <a:pt x="362" y="2435"/>
                    </a:lnTo>
                    <a:lnTo>
                      <a:pt x="500" y="2450"/>
                    </a:lnTo>
                    <a:lnTo>
                      <a:pt x="674" y="2465"/>
                    </a:lnTo>
                    <a:lnTo>
                      <a:pt x="881" y="2475"/>
                    </a:lnTo>
                    <a:lnTo>
                      <a:pt x="881" y="2475"/>
                    </a:lnTo>
                    <a:lnTo>
                      <a:pt x="896" y="2475"/>
                    </a:lnTo>
                    <a:lnTo>
                      <a:pt x="896" y="0"/>
                    </a:lnTo>
                    <a:lnTo>
                      <a:pt x="896" y="0"/>
                    </a:lnTo>
                    <a:lnTo>
                      <a:pt x="0" y="54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B2B2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4" name="Freeform 10"/>
              <p:cNvSpPr>
                <a:spLocks/>
              </p:cNvSpPr>
              <p:nvPr/>
            </p:nvSpPr>
            <p:spPr bwMode="auto">
              <a:xfrm>
                <a:off x="20731788" y="8235538"/>
                <a:ext cx="935732" cy="268844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445"/>
                  </a:cxn>
                  <a:cxn ang="0">
                    <a:pos x="0" y="2445"/>
                  </a:cxn>
                  <a:cxn ang="0">
                    <a:pos x="851" y="2074"/>
                  </a:cxn>
                  <a:cxn ang="0">
                    <a:pos x="851" y="2074"/>
                  </a:cxn>
                  <a:cxn ang="0">
                    <a:pos x="851" y="133"/>
                  </a:cxn>
                  <a:cxn ang="0">
                    <a:pos x="851" y="13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851" h="2445">
                    <a:moveTo>
                      <a:pt x="0" y="0"/>
                    </a:moveTo>
                    <a:lnTo>
                      <a:pt x="0" y="2445"/>
                    </a:lnTo>
                    <a:lnTo>
                      <a:pt x="0" y="2445"/>
                    </a:lnTo>
                    <a:lnTo>
                      <a:pt x="851" y="2074"/>
                    </a:lnTo>
                    <a:lnTo>
                      <a:pt x="851" y="2074"/>
                    </a:lnTo>
                    <a:lnTo>
                      <a:pt x="851" y="133"/>
                    </a:lnTo>
                    <a:lnTo>
                      <a:pt x="851" y="13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5" name="Freeform 11"/>
              <p:cNvSpPr>
                <a:spLocks/>
              </p:cNvSpPr>
              <p:nvPr/>
            </p:nvSpPr>
            <p:spPr bwMode="auto">
              <a:xfrm>
                <a:off x="20731788" y="8354291"/>
                <a:ext cx="935732" cy="2569689"/>
              </a:xfrm>
              <a:custGeom>
                <a:avLst/>
                <a:gdLst/>
                <a:ahLst/>
                <a:cxnLst>
                  <a:cxn ang="0">
                    <a:pos x="698" y="0"/>
                  </a:cxn>
                  <a:cxn ang="0">
                    <a:pos x="698" y="0"/>
                  </a:cxn>
                  <a:cxn ang="0">
                    <a:pos x="851" y="25"/>
                  </a:cxn>
                  <a:cxn ang="0">
                    <a:pos x="851" y="25"/>
                  </a:cxn>
                  <a:cxn ang="0">
                    <a:pos x="851" y="1966"/>
                  </a:cxn>
                  <a:cxn ang="0">
                    <a:pos x="851" y="1966"/>
                  </a:cxn>
                  <a:cxn ang="0">
                    <a:pos x="0" y="2337"/>
                  </a:cxn>
                  <a:cxn ang="0">
                    <a:pos x="0" y="1485"/>
                  </a:cxn>
                  <a:cxn ang="0">
                    <a:pos x="0" y="1485"/>
                  </a:cxn>
                  <a:cxn ang="0">
                    <a:pos x="20" y="1421"/>
                  </a:cxn>
                  <a:cxn ang="0">
                    <a:pos x="44" y="1357"/>
                  </a:cxn>
                  <a:cxn ang="0">
                    <a:pos x="69" y="1302"/>
                  </a:cxn>
                  <a:cxn ang="0">
                    <a:pos x="94" y="1248"/>
                  </a:cxn>
                  <a:cxn ang="0">
                    <a:pos x="119" y="1198"/>
                  </a:cxn>
                  <a:cxn ang="0">
                    <a:pos x="148" y="1154"/>
                  </a:cxn>
                  <a:cxn ang="0">
                    <a:pos x="208" y="1070"/>
                  </a:cxn>
                  <a:cxn ang="0">
                    <a:pos x="272" y="995"/>
                  </a:cxn>
                  <a:cxn ang="0">
                    <a:pos x="336" y="931"/>
                  </a:cxn>
                  <a:cxn ang="0">
                    <a:pos x="465" y="807"/>
                  </a:cxn>
                  <a:cxn ang="0">
                    <a:pos x="525" y="743"/>
                  </a:cxn>
                  <a:cxn ang="0">
                    <a:pos x="579" y="679"/>
                  </a:cxn>
                  <a:cxn ang="0">
                    <a:pos x="604" y="639"/>
                  </a:cxn>
                  <a:cxn ang="0">
                    <a:pos x="628" y="599"/>
                  </a:cxn>
                  <a:cxn ang="0">
                    <a:pos x="648" y="560"/>
                  </a:cxn>
                  <a:cxn ang="0">
                    <a:pos x="663" y="515"/>
                  </a:cxn>
                  <a:cxn ang="0">
                    <a:pos x="683" y="466"/>
                  </a:cxn>
                  <a:cxn ang="0">
                    <a:pos x="693" y="411"/>
                  </a:cxn>
                  <a:cxn ang="0">
                    <a:pos x="703" y="357"/>
                  </a:cxn>
                  <a:cxn ang="0">
                    <a:pos x="708" y="297"/>
                  </a:cxn>
                  <a:cxn ang="0">
                    <a:pos x="713" y="228"/>
                  </a:cxn>
                  <a:cxn ang="0">
                    <a:pos x="713" y="159"/>
                  </a:cxn>
                  <a:cxn ang="0">
                    <a:pos x="708" y="85"/>
                  </a:cxn>
                  <a:cxn ang="0">
                    <a:pos x="698" y="0"/>
                  </a:cxn>
                  <a:cxn ang="0">
                    <a:pos x="698" y="0"/>
                  </a:cxn>
                </a:cxnLst>
                <a:rect l="0" t="0" r="r" b="b"/>
                <a:pathLst>
                  <a:path w="851" h="2337">
                    <a:moveTo>
                      <a:pt x="698" y="0"/>
                    </a:moveTo>
                    <a:lnTo>
                      <a:pt x="698" y="0"/>
                    </a:lnTo>
                    <a:lnTo>
                      <a:pt x="851" y="25"/>
                    </a:lnTo>
                    <a:lnTo>
                      <a:pt x="851" y="25"/>
                    </a:lnTo>
                    <a:lnTo>
                      <a:pt x="851" y="1966"/>
                    </a:lnTo>
                    <a:lnTo>
                      <a:pt x="851" y="1966"/>
                    </a:lnTo>
                    <a:lnTo>
                      <a:pt x="0" y="2337"/>
                    </a:lnTo>
                    <a:lnTo>
                      <a:pt x="0" y="1485"/>
                    </a:lnTo>
                    <a:lnTo>
                      <a:pt x="0" y="1485"/>
                    </a:lnTo>
                    <a:lnTo>
                      <a:pt x="20" y="1421"/>
                    </a:lnTo>
                    <a:lnTo>
                      <a:pt x="44" y="1357"/>
                    </a:lnTo>
                    <a:lnTo>
                      <a:pt x="69" y="1302"/>
                    </a:lnTo>
                    <a:lnTo>
                      <a:pt x="94" y="1248"/>
                    </a:lnTo>
                    <a:lnTo>
                      <a:pt x="119" y="1198"/>
                    </a:lnTo>
                    <a:lnTo>
                      <a:pt x="148" y="1154"/>
                    </a:lnTo>
                    <a:lnTo>
                      <a:pt x="208" y="1070"/>
                    </a:lnTo>
                    <a:lnTo>
                      <a:pt x="272" y="995"/>
                    </a:lnTo>
                    <a:lnTo>
                      <a:pt x="336" y="931"/>
                    </a:lnTo>
                    <a:lnTo>
                      <a:pt x="465" y="807"/>
                    </a:lnTo>
                    <a:lnTo>
                      <a:pt x="525" y="743"/>
                    </a:lnTo>
                    <a:lnTo>
                      <a:pt x="579" y="679"/>
                    </a:lnTo>
                    <a:lnTo>
                      <a:pt x="604" y="639"/>
                    </a:lnTo>
                    <a:lnTo>
                      <a:pt x="628" y="599"/>
                    </a:lnTo>
                    <a:lnTo>
                      <a:pt x="648" y="560"/>
                    </a:lnTo>
                    <a:lnTo>
                      <a:pt x="663" y="515"/>
                    </a:lnTo>
                    <a:lnTo>
                      <a:pt x="683" y="466"/>
                    </a:lnTo>
                    <a:lnTo>
                      <a:pt x="693" y="411"/>
                    </a:lnTo>
                    <a:lnTo>
                      <a:pt x="703" y="357"/>
                    </a:lnTo>
                    <a:lnTo>
                      <a:pt x="708" y="297"/>
                    </a:lnTo>
                    <a:lnTo>
                      <a:pt x="713" y="228"/>
                    </a:lnTo>
                    <a:lnTo>
                      <a:pt x="713" y="159"/>
                    </a:lnTo>
                    <a:lnTo>
                      <a:pt x="708" y="85"/>
                    </a:lnTo>
                    <a:lnTo>
                      <a:pt x="698" y="0"/>
                    </a:lnTo>
                    <a:lnTo>
                      <a:pt x="698" y="0"/>
                    </a:lnTo>
                    <a:close/>
                  </a:path>
                </a:pathLst>
              </a:custGeom>
              <a:solidFill>
                <a:srgbClr val="59595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6" name="Freeform 12"/>
              <p:cNvSpPr>
                <a:spLocks/>
              </p:cNvSpPr>
              <p:nvPr/>
            </p:nvSpPr>
            <p:spPr bwMode="auto">
              <a:xfrm>
                <a:off x="20567953" y="8219045"/>
                <a:ext cx="125351" cy="27643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514"/>
                  </a:cxn>
                  <a:cxn ang="0">
                    <a:pos x="0" y="2514"/>
                  </a:cxn>
                  <a:cxn ang="0">
                    <a:pos x="30" y="2509"/>
                  </a:cxn>
                  <a:cxn ang="0">
                    <a:pos x="30" y="2509"/>
                  </a:cxn>
                  <a:cxn ang="0">
                    <a:pos x="60" y="2499"/>
                  </a:cxn>
                  <a:cxn ang="0">
                    <a:pos x="85" y="2490"/>
                  </a:cxn>
                  <a:cxn ang="0">
                    <a:pos x="114" y="2465"/>
                  </a:cxn>
                  <a:cxn ang="0">
                    <a:pos x="114" y="20"/>
                  </a:cxn>
                  <a:cxn ang="0">
                    <a:pos x="114" y="20"/>
                  </a:cxn>
                  <a:cxn ang="0">
                    <a:pos x="85" y="10"/>
                  </a:cxn>
                  <a:cxn ang="0">
                    <a:pos x="60" y="5"/>
                  </a:cxn>
                  <a:cxn ang="0">
                    <a:pos x="35" y="0"/>
                  </a:cxn>
                  <a:cxn ang="0">
                    <a:pos x="35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4" h="2514">
                    <a:moveTo>
                      <a:pt x="0" y="0"/>
                    </a:moveTo>
                    <a:lnTo>
                      <a:pt x="0" y="2514"/>
                    </a:lnTo>
                    <a:lnTo>
                      <a:pt x="0" y="2514"/>
                    </a:lnTo>
                    <a:lnTo>
                      <a:pt x="30" y="2509"/>
                    </a:lnTo>
                    <a:lnTo>
                      <a:pt x="30" y="2509"/>
                    </a:lnTo>
                    <a:lnTo>
                      <a:pt x="60" y="2499"/>
                    </a:lnTo>
                    <a:lnTo>
                      <a:pt x="85" y="2490"/>
                    </a:lnTo>
                    <a:lnTo>
                      <a:pt x="114" y="2465"/>
                    </a:lnTo>
                    <a:lnTo>
                      <a:pt x="114" y="20"/>
                    </a:lnTo>
                    <a:lnTo>
                      <a:pt x="114" y="20"/>
                    </a:lnTo>
                    <a:lnTo>
                      <a:pt x="85" y="10"/>
                    </a:lnTo>
                    <a:lnTo>
                      <a:pt x="60" y="5"/>
                    </a:lnTo>
                    <a:lnTo>
                      <a:pt x="35" y="0"/>
                    </a:lnTo>
                    <a:lnTo>
                      <a:pt x="35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C8C8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7" name="Freeform 13"/>
              <p:cNvSpPr>
                <a:spLocks/>
              </p:cNvSpPr>
              <p:nvPr/>
            </p:nvSpPr>
            <p:spPr bwMode="auto">
              <a:xfrm>
                <a:off x="19811450" y="8992040"/>
                <a:ext cx="98961" cy="358459"/>
              </a:xfrm>
              <a:custGeom>
                <a:avLst/>
                <a:gdLst/>
                <a:ahLst/>
                <a:cxnLst>
                  <a:cxn ang="0">
                    <a:pos x="90" y="0"/>
                  </a:cxn>
                  <a:cxn ang="0">
                    <a:pos x="9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326"/>
                  </a:cxn>
                  <a:cxn ang="0">
                    <a:pos x="90" y="168"/>
                  </a:cxn>
                  <a:cxn ang="0">
                    <a:pos x="90" y="0"/>
                  </a:cxn>
                </a:cxnLst>
                <a:rect l="0" t="0" r="r" b="b"/>
                <a:pathLst>
                  <a:path w="90" h="326">
                    <a:moveTo>
                      <a:pt x="90" y="0"/>
                    </a:moveTo>
                    <a:lnTo>
                      <a:pt x="9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326"/>
                    </a:lnTo>
                    <a:lnTo>
                      <a:pt x="90" y="168"/>
                    </a:lnTo>
                    <a:lnTo>
                      <a:pt x="90" y="0"/>
                    </a:lnTo>
                    <a:close/>
                  </a:path>
                </a:pathLst>
              </a:custGeom>
              <a:solidFill>
                <a:srgbClr val="59595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8" name="Freeform 14"/>
              <p:cNvSpPr>
                <a:spLocks/>
              </p:cNvSpPr>
              <p:nvPr/>
            </p:nvSpPr>
            <p:spPr bwMode="auto">
              <a:xfrm>
                <a:off x="19827944" y="9012932"/>
                <a:ext cx="86866" cy="332069"/>
              </a:xfrm>
              <a:custGeom>
                <a:avLst/>
                <a:gdLst/>
                <a:ahLst/>
                <a:cxnLst>
                  <a:cxn ang="0">
                    <a:pos x="79" y="0"/>
                  </a:cxn>
                  <a:cxn ang="0">
                    <a:pos x="79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302"/>
                  </a:cxn>
                  <a:cxn ang="0">
                    <a:pos x="79" y="159"/>
                  </a:cxn>
                  <a:cxn ang="0">
                    <a:pos x="79" y="0"/>
                  </a:cxn>
                </a:cxnLst>
                <a:rect l="0" t="0" r="r" b="b"/>
                <a:pathLst>
                  <a:path w="79" h="302">
                    <a:moveTo>
                      <a:pt x="79" y="0"/>
                    </a:moveTo>
                    <a:lnTo>
                      <a:pt x="79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302"/>
                    </a:lnTo>
                    <a:lnTo>
                      <a:pt x="79" y="159"/>
                    </a:lnTo>
                    <a:lnTo>
                      <a:pt x="79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9" name="Freeform 15"/>
              <p:cNvSpPr>
                <a:spLocks/>
              </p:cNvSpPr>
              <p:nvPr/>
            </p:nvSpPr>
            <p:spPr bwMode="auto">
              <a:xfrm>
                <a:off x="19925805" y="8992040"/>
                <a:ext cx="566277" cy="19022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163"/>
                  </a:cxn>
                  <a:cxn ang="0">
                    <a:pos x="0" y="163"/>
                  </a:cxn>
                  <a:cxn ang="0">
                    <a:pos x="515" y="173"/>
                  </a:cxn>
                  <a:cxn ang="0">
                    <a:pos x="515" y="173"/>
                  </a:cxn>
                  <a:cxn ang="0">
                    <a:pos x="515" y="0"/>
                  </a:cxn>
                  <a:cxn ang="0">
                    <a:pos x="515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15" h="173">
                    <a:moveTo>
                      <a:pt x="0" y="0"/>
                    </a:moveTo>
                    <a:lnTo>
                      <a:pt x="0" y="0"/>
                    </a:lnTo>
                    <a:lnTo>
                      <a:pt x="0" y="163"/>
                    </a:lnTo>
                    <a:lnTo>
                      <a:pt x="0" y="163"/>
                    </a:lnTo>
                    <a:lnTo>
                      <a:pt x="515" y="173"/>
                    </a:lnTo>
                    <a:lnTo>
                      <a:pt x="515" y="173"/>
                    </a:lnTo>
                    <a:lnTo>
                      <a:pt x="515" y="0"/>
                    </a:lnTo>
                    <a:lnTo>
                      <a:pt x="515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D4D4D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0" name="Freeform 16"/>
              <p:cNvSpPr>
                <a:spLocks/>
              </p:cNvSpPr>
              <p:nvPr/>
            </p:nvSpPr>
            <p:spPr bwMode="auto">
              <a:xfrm>
                <a:off x="19947797" y="9012932"/>
                <a:ext cx="544286" cy="16933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149"/>
                  </a:cxn>
                  <a:cxn ang="0">
                    <a:pos x="0" y="149"/>
                  </a:cxn>
                  <a:cxn ang="0">
                    <a:pos x="495" y="154"/>
                  </a:cxn>
                  <a:cxn ang="0">
                    <a:pos x="495" y="154"/>
                  </a:cxn>
                  <a:cxn ang="0">
                    <a:pos x="495" y="0"/>
                  </a:cxn>
                  <a:cxn ang="0">
                    <a:pos x="495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95" h="154">
                    <a:moveTo>
                      <a:pt x="0" y="0"/>
                    </a:moveTo>
                    <a:lnTo>
                      <a:pt x="0" y="0"/>
                    </a:lnTo>
                    <a:lnTo>
                      <a:pt x="0" y="149"/>
                    </a:lnTo>
                    <a:lnTo>
                      <a:pt x="0" y="149"/>
                    </a:lnTo>
                    <a:lnTo>
                      <a:pt x="495" y="154"/>
                    </a:lnTo>
                    <a:lnTo>
                      <a:pt x="495" y="154"/>
                    </a:lnTo>
                    <a:lnTo>
                      <a:pt x="495" y="0"/>
                    </a:lnTo>
                    <a:lnTo>
                      <a:pt x="495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1" name="Freeform 17"/>
              <p:cNvSpPr>
                <a:spLocks/>
              </p:cNvSpPr>
              <p:nvPr/>
            </p:nvSpPr>
            <p:spPr bwMode="auto">
              <a:xfrm>
                <a:off x="19811450" y="9187763"/>
                <a:ext cx="680632" cy="212217"/>
              </a:xfrm>
              <a:custGeom>
                <a:avLst/>
                <a:gdLst/>
                <a:ahLst/>
                <a:cxnLst>
                  <a:cxn ang="0">
                    <a:pos x="0" y="173"/>
                  </a:cxn>
                  <a:cxn ang="0">
                    <a:pos x="0" y="173"/>
                  </a:cxn>
                  <a:cxn ang="0">
                    <a:pos x="619" y="193"/>
                  </a:cxn>
                  <a:cxn ang="0">
                    <a:pos x="619" y="193"/>
                  </a:cxn>
                  <a:cxn ang="0">
                    <a:pos x="619" y="10"/>
                  </a:cxn>
                  <a:cxn ang="0">
                    <a:pos x="99" y="0"/>
                  </a:cxn>
                  <a:cxn ang="0">
                    <a:pos x="0" y="173"/>
                  </a:cxn>
                </a:cxnLst>
                <a:rect l="0" t="0" r="r" b="b"/>
                <a:pathLst>
                  <a:path w="619" h="193">
                    <a:moveTo>
                      <a:pt x="0" y="173"/>
                    </a:moveTo>
                    <a:lnTo>
                      <a:pt x="0" y="173"/>
                    </a:lnTo>
                    <a:lnTo>
                      <a:pt x="619" y="193"/>
                    </a:lnTo>
                    <a:lnTo>
                      <a:pt x="619" y="193"/>
                    </a:lnTo>
                    <a:lnTo>
                      <a:pt x="619" y="10"/>
                    </a:lnTo>
                    <a:lnTo>
                      <a:pt x="99" y="0"/>
                    </a:lnTo>
                    <a:lnTo>
                      <a:pt x="0" y="173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2" name="Freeform 18"/>
              <p:cNvSpPr>
                <a:spLocks/>
              </p:cNvSpPr>
              <p:nvPr/>
            </p:nvSpPr>
            <p:spPr bwMode="auto">
              <a:xfrm>
                <a:off x="19648714" y="8305910"/>
                <a:ext cx="848866" cy="609160"/>
              </a:xfrm>
              <a:custGeom>
                <a:avLst/>
                <a:gdLst/>
                <a:ahLst/>
                <a:cxnLst>
                  <a:cxn ang="0">
                    <a:pos x="772" y="554"/>
                  </a:cxn>
                  <a:cxn ang="0">
                    <a:pos x="0" y="554"/>
                  </a:cxn>
                  <a:cxn ang="0">
                    <a:pos x="0" y="40"/>
                  </a:cxn>
                  <a:cxn ang="0">
                    <a:pos x="772" y="0"/>
                  </a:cxn>
                  <a:cxn ang="0">
                    <a:pos x="772" y="554"/>
                  </a:cxn>
                </a:cxnLst>
                <a:rect l="0" t="0" r="r" b="b"/>
                <a:pathLst>
                  <a:path w="772" h="554">
                    <a:moveTo>
                      <a:pt x="772" y="554"/>
                    </a:moveTo>
                    <a:lnTo>
                      <a:pt x="0" y="554"/>
                    </a:lnTo>
                    <a:lnTo>
                      <a:pt x="0" y="40"/>
                    </a:lnTo>
                    <a:lnTo>
                      <a:pt x="772" y="0"/>
                    </a:lnTo>
                    <a:lnTo>
                      <a:pt x="772" y="554"/>
                    </a:lnTo>
                    <a:close/>
                  </a:path>
                </a:pathLst>
              </a:custGeom>
              <a:solidFill>
                <a:srgbClr val="59595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3" name="Freeform 19"/>
              <p:cNvSpPr>
                <a:spLocks/>
              </p:cNvSpPr>
              <p:nvPr/>
            </p:nvSpPr>
            <p:spPr bwMode="auto">
              <a:xfrm>
                <a:off x="19676204" y="8333399"/>
                <a:ext cx="821377" cy="549784"/>
              </a:xfrm>
              <a:custGeom>
                <a:avLst/>
                <a:gdLst/>
                <a:ahLst/>
                <a:cxnLst>
                  <a:cxn ang="0">
                    <a:pos x="747" y="500"/>
                  </a:cxn>
                  <a:cxn ang="0">
                    <a:pos x="0" y="500"/>
                  </a:cxn>
                  <a:cxn ang="0">
                    <a:pos x="0" y="39"/>
                  </a:cxn>
                  <a:cxn ang="0">
                    <a:pos x="747" y="0"/>
                  </a:cxn>
                  <a:cxn ang="0">
                    <a:pos x="747" y="500"/>
                  </a:cxn>
                </a:cxnLst>
                <a:rect l="0" t="0" r="r" b="b"/>
                <a:pathLst>
                  <a:path w="747" h="500">
                    <a:moveTo>
                      <a:pt x="747" y="500"/>
                    </a:moveTo>
                    <a:lnTo>
                      <a:pt x="0" y="500"/>
                    </a:lnTo>
                    <a:lnTo>
                      <a:pt x="0" y="39"/>
                    </a:lnTo>
                    <a:lnTo>
                      <a:pt x="747" y="0"/>
                    </a:lnTo>
                    <a:lnTo>
                      <a:pt x="747" y="50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4" name="Freeform 20"/>
              <p:cNvSpPr>
                <a:spLocks noEditPoints="1"/>
              </p:cNvSpPr>
              <p:nvPr/>
            </p:nvSpPr>
            <p:spPr bwMode="auto">
              <a:xfrm>
                <a:off x="19637719" y="8294914"/>
                <a:ext cx="870857" cy="631152"/>
              </a:xfrm>
              <a:custGeom>
                <a:avLst/>
                <a:gdLst/>
                <a:ahLst/>
                <a:cxnLst>
                  <a:cxn ang="0">
                    <a:pos x="20" y="554"/>
                  </a:cxn>
                  <a:cxn ang="0">
                    <a:pos x="20" y="554"/>
                  </a:cxn>
                  <a:cxn ang="0">
                    <a:pos x="20" y="337"/>
                  </a:cxn>
                  <a:cxn ang="0">
                    <a:pos x="772" y="312"/>
                  </a:cxn>
                  <a:cxn ang="0">
                    <a:pos x="772" y="312"/>
                  </a:cxn>
                  <a:cxn ang="0">
                    <a:pos x="772" y="554"/>
                  </a:cxn>
                  <a:cxn ang="0">
                    <a:pos x="772" y="554"/>
                  </a:cxn>
                  <a:cxn ang="0">
                    <a:pos x="20" y="554"/>
                  </a:cxn>
                  <a:cxn ang="0">
                    <a:pos x="20" y="554"/>
                  </a:cxn>
                  <a:cxn ang="0">
                    <a:pos x="772" y="25"/>
                  </a:cxn>
                  <a:cxn ang="0">
                    <a:pos x="772" y="25"/>
                  </a:cxn>
                  <a:cxn ang="0">
                    <a:pos x="772" y="292"/>
                  </a:cxn>
                  <a:cxn ang="0">
                    <a:pos x="20" y="317"/>
                  </a:cxn>
                  <a:cxn ang="0">
                    <a:pos x="20" y="317"/>
                  </a:cxn>
                  <a:cxn ang="0">
                    <a:pos x="20" y="59"/>
                  </a:cxn>
                  <a:cxn ang="0">
                    <a:pos x="20" y="59"/>
                  </a:cxn>
                  <a:cxn ang="0">
                    <a:pos x="772" y="25"/>
                  </a:cxn>
                  <a:cxn ang="0">
                    <a:pos x="772" y="25"/>
                  </a:cxn>
                  <a:cxn ang="0">
                    <a:pos x="787" y="5"/>
                  </a:cxn>
                  <a:cxn ang="0">
                    <a:pos x="787" y="5"/>
                  </a:cxn>
                  <a:cxn ang="0">
                    <a:pos x="782" y="0"/>
                  </a:cxn>
                  <a:cxn ang="0">
                    <a:pos x="10" y="40"/>
                  </a:cxn>
                  <a:cxn ang="0">
                    <a:pos x="10" y="40"/>
                  </a:cxn>
                  <a:cxn ang="0">
                    <a:pos x="0" y="45"/>
                  </a:cxn>
                  <a:cxn ang="0">
                    <a:pos x="0" y="50"/>
                  </a:cxn>
                  <a:cxn ang="0">
                    <a:pos x="0" y="564"/>
                  </a:cxn>
                  <a:cxn ang="0">
                    <a:pos x="0" y="564"/>
                  </a:cxn>
                  <a:cxn ang="0">
                    <a:pos x="0" y="569"/>
                  </a:cxn>
                  <a:cxn ang="0">
                    <a:pos x="10" y="574"/>
                  </a:cxn>
                  <a:cxn ang="0">
                    <a:pos x="782" y="574"/>
                  </a:cxn>
                  <a:cxn ang="0">
                    <a:pos x="782" y="574"/>
                  </a:cxn>
                  <a:cxn ang="0">
                    <a:pos x="787" y="569"/>
                  </a:cxn>
                  <a:cxn ang="0">
                    <a:pos x="792" y="564"/>
                  </a:cxn>
                  <a:cxn ang="0">
                    <a:pos x="792" y="10"/>
                  </a:cxn>
                  <a:cxn ang="0">
                    <a:pos x="792" y="10"/>
                  </a:cxn>
                  <a:cxn ang="0">
                    <a:pos x="787" y="5"/>
                  </a:cxn>
                  <a:cxn ang="0">
                    <a:pos x="787" y="5"/>
                  </a:cxn>
                </a:cxnLst>
                <a:rect l="0" t="0" r="r" b="b"/>
                <a:pathLst>
                  <a:path w="792" h="574">
                    <a:moveTo>
                      <a:pt x="20" y="554"/>
                    </a:moveTo>
                    <a:lnTo>
                      <a:pt x="20" y="554"/>
                    </a:lnTo>
                    <a:lnTo>
                      <a:pt x="20" y="337"/>
                    </a:lnTo>
                    <a:lnTo>
                      <a:pt x="772" y="312"/>
                    </a:lnTo>
                    <a:lnTo>
                      <a:pt x="772" y="312"/>
                    </a:lnTo>
                    <a:lnTo>
                      <a:pt x="772" y="554"/>
                    </a:lnTo>
                    <a:lnTo>
                      <a:pt x="772" y="554"/>
                    </a:lnTo>
                    <a:lnTo>
                      <a:pt x="20" y="554"/>
                    </a:lnTo>
                    <a:lnTo>
                      <a:pt x="20" y="554"/>
                    </a:lnTo>
                    <a:close/>
                    <a:moveTo>
                      <a:pt x="772" y="25"/>
                    </a:moveTo>
                    <a:lnTo>
                      <a:pt x="772" y="25"/>
                    </a:lnTo>
                    <a:lnTo>
                      <a:pt x="772" y="292"/>
                    </a:lnTo>
                    <a:lnTo>
                      <a:pt x="20" y="317"/>
                    </a:lnTo>
                    <a:lnTo>
                      <a:pt x="20" y="317"/>
                    </a:lnTo>
                    <a:lnTo>
                      <a:pt x="20" y="59"/>
                    </a:lnTo>
                    <a:lnTo>
                      <a:pt x="20" y="59"/>
                    </a:lnTo>
                    <a:lnTo>
                      <a:pt x="772" y="25"/>
                    </a:lnTo>
                    <a:lnTo>
                      <a:pt x="772" y="25"/>
                    </a:lnTo>
                    <a:close/>
                    <a:moveTo>
                      <a:pt x="787" y="5"/>
                    </a:moveTo>
                    <a:lnTo>
                      <a:pt x="787" y="5"/>
                    </a:lnTo>
                    <a:lnTo>
                      <a:pt x="782" y="0"/>
                    </a:lnTo>
                    <a:lnTo>
                      <a:pt x="10" y="40"/>
                    </a:lnTo>
                    <a:lnTo>
                      <a:pt x="10" y="40"/>
                    </a:lnTo>
                    <a:lnTo>
                      <a:pt x="0" y="45"/>
                    </a:lnTo>
                    <a:lnTo>
                      <a:pt x="0" y="50"/>
                    </a:lnTo>
                    <a:lnTo>
                      <a:pt x="0" y="564"/>
                    </a:lnTo>
                    <a:lnTo>
                      <a:pt x="0" y="564"/>
                    </a:lnTo>
                    <a:lnTo>
                      <a:pt x="0" y="569"/>
                    </a:lnTo>
                    <a:lnTo>
                      <a:pt x="10" y="574"/>
                    </a:lnTo>
                    <a:lnTo>
                      <a:pt x="782" y="574"/>
                    </a:lnTo>
                    <a:lnTo>
                      <a:pt x="782" y="574"/>
                    </a:lnTo>
                    <a:lnTo>
                      <a:pt x="787" y="569"/>
                    </a:lnTo>
                    <a:lnTo>
                      <a:pt x="792" y="564"/>
                    </a:lnTo>
                    <a:lnTo>
                      <a:pt x="792" y="10"/>
                    </a:lnTo>
                    <a:lnTo>
                      <a:pt x="792" y="10"/>
                    </a:lnTo>
                    <a:lnTo>
                      <a:pt x="787" y="5"/>
                    </a:lnTo>
                    <a:lnTo>
                      <a:pt x="787" y="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5" name="Freeform 21"/>
              <p:cNvSpPr>
                <a:spLocks/>
              </p:cNvSpPr>
              <p:nvPr/>
            </p:nvSpPr>
            <p:spPr bwMode="auto">
              <a:xfrm>
                <a:off x="19621225" y="8975547"/>
                <a:ext cx="141845" cy="146243"/>
              </a:xfrm>
              <a:custGeom>
                <a:avLst/>
                <a:gdLst/>
                <a:ahLst/>
                <a:cxnLst>
                  <a:cxn ang="0">
                    <a:pos x="129" y="69"/>
                  </a:cxn>
                  <a:cxn ang="0">
                    <a:pos x="129" y="69"/>
                  </a:cxn>
                  <a:cxn ang="0">
                    <a:pos x="124" y="44"/>
                  </a:cxn>
                  <a:cxn ang="0">
                    <a:pos x="109" y="20"/>
                  </a:cxn>
                  <a:cxn ang="0">
                    <a:pos x="89" y="5"/>
                  </a:cxn>
                  <a:cxn ang="0">
                    <a:pos x="65" y="0"/>
                  </a:cxn>
                  <a:cxn ang="0">
                    <a:pos x="65" y="0"/>
                  </a:cxn>
                  <a:cxn ang="0">
                    <a:pos x="40" y="5"/>
                  </a:cxn>
                  <a:cxn ang="0">
                    <a:pos x="20" y="20"/>
                  </a:cxn>
                  <a:cxn ang="0">
                    <a:pos x="5" y="44"/>
                  </a:cxn>
                  <a:cxn ang="0">
                    <a:pos x="0" y="69"/>
                  </a:cxn>
                  <a:cxn ang="0">
                    <a:pos x="0" y="69"/>
                  </a:cxn>
                  <a:cxn ang="0">
                    <a:pos x="5" y="94"/>
                  </a:cxn>
                  <a:cxn ang="0">
                    <a:pos x="20" y="114"/>
                  </a:cxn>
                  <a:cxn ang="0">
                    <a:pos x="40" y="128"/>
                  </a:cxn>
                  <a:cxn ang="0">
                    <a:pos x="65" y="133"/>
                  </a:cxn>
                  <a:cxn ang="0">
                    <a:pos x="65" y="133"/>
                  </a:cxn>
                  <a:cxn ang="0">
                    <a:pos x="89" y="128"/>
                  </a:cxn>
                  <a:cxn ang="0">
                    <a:pos x="109" y="114"/>
                  </a:cxn>
                  <a:cxn ang="0">
                    <a:pos x="124" y="94"/>
                  </a:cxn>
                  <a:cxn ang="0">
                    <a:pos x="129" y="69"/>
                  </a:cxn>
                  <a:cxn ang="0">
                    <a:pos x="129" y="69"/>
                  </a:cxn>
                </a:cxnLst>
                <a:rect l="0" t="0" r="r" b="b"/>
                <a:pathLst>
                  <a:path w="129" h="133">
                    <a:moveTo>
                      <a:pt x="129" y="69"/>
                    </a:moveTo>
                    <a:lnTo>
                      <a:pt x="129" y="69"/>
                    </a:lnTo>
                    <a:lnTo>
                      <a:pt x="124" y="44"/>
                    </a:lnTo>
                    <a:lnTo>
                      <a:pt x="109" y="20"/>
                    </a:lnTo>
                    <a:lnTo>
                      <a:pt x="89" y="5"/>
                    </a:lnTo>
                    <a:lnTo>
                      <a:pt x="65" y="0"/>
                    </a:lnTo>
                    <a:lnTo>
                      <a:pt x="65" y="0"/>
                    </a:lnTo>
                    <a:lnTo>
                      <a:pt x="40" y="5"/>
                    </a:lnTo>
                    <a:lnTo>
                      <a:pt x="20" y="20"/>
                    </a:lnTo>
                    <a:lnTo>
                      <a:pt x="5" y="44"/>
                    </a:lnTo>
                    <a:lnTo>
                      <a:pt x="0" y="69"/>
                    </a:lnTo>
                    <a:lnTo>
                      <a:pt x="0" y="69"/>
                    </a:lnTo>
                    <a:lnTo>
                      <a:pt x="5" y="94"/>
                    </a:lnTo>
                    <a:lnTo>
                      <a:pt x="20" y="114"/>
                    </a:lnTo>
                    <a:lnTo>
                      <a:pt x="40" y="128"/>
                    </a:lnTo>
                    <a:lnTo>
                      <a:pt x="65" y="133"/>
                    </a:lnTo>
                    <a:lnTo>
                      <a:pt x="65" y="133"/>
                    </a:lnTo>
                    <a:lnTo>
                      <a:pt x="89" y="128"/>
                    </a:lnTo>
                    <a:lnTo>
                      <a:pt x="109" y="114"/>
                    </a:lnTo>
                    <a:lnTo>
                      <a:pt x="124" y="94"/>
                    </a:lnTo>
                    <a:lnTo>
                      <a:pt x="129" y="69"/>
                    </a:lnTo>
                    <a:lnTo>
                      <a:pt x="129" y="69"/>
                    </a:lnTo>
                    <a:close/>
                  </a:path>
                </a:pathLst>
              </a:custGeom>
              <a:solidFill>
                <a:srgbClr val="8C8C8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6" name="Freeform 22"/>
              <p:cNvSpPr>
                <a:spLocks/>
              </p:cNvSpPr>
              <p:nvPr/>
            </p:nvSpPr>
            <p:spPr bwMode="auto">
              <a:xfrm>
                <a:off x="19643217" y="9003035"/>
                <a:ext cx="97862" cy="97862"/>
              </a:xfrm>
              <a:custGeom>
                <a:avLst/>
                <a:gdLst/>
                <a:ahLst/>
                <a:cxnLst>
                  <a:cxn ang="0">
                    <a:pos x="89" y="44"/>
                  </a:cxn>
                  <a:cxn ang="0">
                    <a:pos x="89" y="44"/>
                  </a:cxn>
                  <a:cxn ang="0">
                    <a:pos x="84" y="24"/>
                  </a:cxn>
                  <a:cxn ang="0">
                    <a:pos x="74" y="9"/>
                  </a:cxn>
                  <a:cxn ang="0">
                    <a:pos x="59" y="0"/>
                  </a:cxn>
                  <a:cxn ang="0">
                    <a:pos x="45" y="0"/>
                  </a:cxn>
                  <a:cxn ang="0">
                    <a:pos x="45" y="0"/>
                  </a:cxn>
                  <a:cxn ang="0">
                    <a:pos x="30" y="0"/>
                  </a:cxn>
                  <a:cxn ang="0">
                    <a:pos x="15" y="9"/>
                  </a:cxn>
                  <a:cxn ang="0">
                    <a:pos x="5" y="24"/>
                  </a:cxn>
                  <a:cxn ang="0">
                    <a:pos x="0" y="44"/>
                  </a:cxn>
                  <a:cxn ang="0">
                    <a:pos x="0" y="44"/>
                  </a:cxn>
                  <a:cxn ang="0">
                    <a:pos x="5" y="59"/>
                  </a:cxn>
                  <a:cxn ang="0">
                    <a:pos x="15" y="74"/>
                  </a:cxn>
                  <a:cxn ang="0">
                    <a:pos x="30" y="84"/>
                  </a:cxn>
                  <a:cxn ang="0">
                    <a:pos x="45" y="89"/>
                  </a:cxn>
                  <a:cxn ang="0">
                    <a:pos x="45" y="89"/>
                  </a:cxn>
                  <a:cxn ang="0">
                    <a:pos x="59" y="84"/>
                  </a:cxn>
                  <a:cxn ang="0">
                    <a:pos x="74" y="74"/>
                  </a:cxn>
                  <a:cxn ang="0">
                    <a:pos x="84" y="59"/>
                  </a:cxn>
                  <a:cxn ang="0">
                    <a:pos x="89" y="44"/>
                  </a:cxn>
                  <a:cxn ang="0">
                    <a:pos x="89" y="44"/>
                  </a:cxn>
                </a:cxnLst>
                <a:rect l="0" t="0" r="r" b="b"/>
                <a:pathLst>
                  <a:path w="89" h="89">
                    <a:moveTo>
                      <a:pt x="89" y="44"/>
                    </a:moveTo>
                    <a:lnTo>
                      <a:pt x="89" y="44"/>
                    </a:lnTo>
                    <a:lnTo>
                      <a:pt x="84" y="24"/>
                    </a:lnTo>
                    <a:lnTo>
                      <a:pt x="74" y="9"/>
                    </a:lnTo>
                    <a:lnTo>
                      <a:pt x="59" y="0"/>
                    </a:lnTo>
                    <a:lnTo>
                      <a:pt x="45" y="0"/>
                    </a:lnTo>
                    <a:lnTo>
                      <a:pt x="45" y="0"/>
                    </a:lnTo>
                    <a:lnTo>
                      <a:pt x="30" y="0"/>
                    </a:lnTo>
                    <a:lnTo>
                      <a:pt x="15" y="9"/>
                    </a:lnTo>
                    <a:lnTo>
                      <a:pt x="5" y="24"/>
                    </a:lnTo>
                    <a:lnTo>
                      <a:pt x="0" y="44"/>
                    </a:lnTo>
                    <a:lnTo>
                      <a:pt x="0" y="44"/>
                    </a:lnTo>
                    <a:lnTo>
                      <a:pt x="5" y="59"/>
                    </a:lnTo>
                    <a:lnTo>
                      <a:pt x="15" y="74"/>
                    </a:lnTo>
                    <a:lnTo>
                      <a:pt x="30" y="84"/>
                    </a:lnTo>
                    <a:lnTo>
                      <a:pt x="45" y="89"/>
                    </a:lnTo>
                    <a:lnTo>
                      <a:pt x="45" y="89"/>
                    </a:lnTo>
                    <a:lnTo>
                      <a:pt x="59" y="84"/>
                    </a:lnTo>
                    <a:lnTo>
                      <a:pt x="74" y="74"/>
                    </a:lnTo>
                    <a:lnTo>
                      <a:pt x="84" y="59"/>
                    </a:lnTo>
                    <a:lnTo>
                      <a:pt x="89" y="44"/>
                    </a:lnTo>
                    <a:lnTo>
                      <a:pt x="89" y="44"/>
                    </a:lnTo>
                    <a:close/>
                  </a:path>
                </a:pathLst>
              </a:custGeom>
              <a:solidFill>
                <a:srgbClr val="33A02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7" name="Freeform 23"/>
              <p:cNvSpPr>
                <a:spLocks noEditPoints="1"/>
              </p:cNvSpPr>
              <p:nvPr/>
            </p:nvSpPr>
            <p:spPr bwMode="auto">
              <a:xfrm>
                <a:off x="19632221" y="8992040"/>
                <a:ext cx="119853" cy="119853"/>
              </a:xfrm>
              <a:custGeom>
                <a:avLst/>
                <a:gdLst/>
                <a:ahLst/>
                <a:cxnLst>
                  <a:cxn ang="0">
                    <a:pos x="20" y="54"/>
                  </a:cxn>
                  <a:cxn ang="0">
                    <a:pos x="20" y="54"/>
                  </a:cxn>
                  <a:cxn ang="0">
                    <a:pos x="25" y="39"/>
                  </a:cxn>
                  <a:cxn ang="0">
                    <a:pos x="30" y="29"/>
                  </a:cxn>
                  <a:cxn ang="0">
                    <a:pos x="40" y="19"/>
                  </a:cxn>
                  <a:cxn ang="0">
                    <a:pos x="55" y="19"/>
                  </a:cxn>
                  <a:cxn ang="0">
                    <a:pos x="55" y="19"/>
                  </a:cxn>
                  <a:cxn ang="0">
                    <a:pos x="69" y="19"/>
                  </a:cxn>
                  <a:cxn ang="0">
                    <a:pos x="79" y="29"/>
                  </a:cxn>
                  <a:cxn ang="0">
                    <a:pos x="84" y="39"/>
                  </a:cxn>
                  <a:cxn ang="0">
                    <a:pos x="89" y="54"/>
                  </a:cxn>
                  <a:cxn ang="0">
                    <a:pos x="89" y="54"/>
                  </a:cxn>
                  <a:cxn ang="0">
                    <a:pos x="84" y="64"/>
                  </a:cxn>
                  <a:cxn ang="0">
                    <a:pos x="79" y="79"/>
                  </a:cxn>
                  <a:cxn ang="0">
                    <a:pos x="69" y="84"/>
                  </a:cxn>
                  <a:cxn ang="0">
                    <a:pos x="55" y="89"/>
                  </a:cxn>
                  <a:cxn ang="0">
                    <a:pos x="55" y="89"/>
                  </a:cxn>
                  <a:cxn ang="0">
                    <a:pos x="40" y="84"/>
                  </a:cxn>
                  <a:cxn ang="0">
                    <a:pos x="30" y="79"/>
                  </a:cxn>
                  <a:cxn ang="0">
                    <a:pos x="25" y="64"/>
                  </a:cxn>
                  <a:cxn ang="0">
                    <a:pos x="20" y="54"/>
                  </a:cxn>
                  <a:cxn ang="0">
                    <a:pos x="20" y="54"/>
                  </a:cxn>
                  <a:cxn ang="0">
                    <a:pos x="0" y="54"/>
                  </a:cxn>
                  <a:cxn ang="0">
                    <a:pos x="0" y="54"/>
                  </a:cxn>
                  <a:cxn ang="0">
                    <a:pos x="5" y="74"/>
                  </a:cxn>
                  <a:cxn ang="0">
                    <a:pos x="20" y="94"/>
                  </a:cxn>
                  <a:cxn ang="0">
                    <a:pos x="35" y="104"/>
                  </a:cxn>
                  <a:cxn ang="0">
                    <a:pos x="55" y="109"/>
                  </a:cxn>
                  <a:cxn ang="0">
                    <a:pos x="55" y="109"/>
                  </a:cxn>
                  <a:cxn ang="0">
                    <a:pos x="74" y="104"/>
                  </a:cxn>
                  <a:cxn ang="0">
                    <a:pos x="94" y="94"/>
                  </a:cxn>
                  <a:cxn ang="0">
                    <a:pos x="104" y="74"/>
                  </a:cxn>
                  <a:cxn ang="0">
                    <a:pos x="109" y="54"/>
                  </a:cxn>
                  <a:cxn ang="0">
                    <a:pos x="109" y="54"/>
                  </a:cxn>
                  <a:cxn ang="0">
                    <a:pos x="104" y="34"/>
                  </a:cxn>
                  <a:cxn ang="0">
                    <a:pos x="94" y="14"/>
                  </a:cxn>
                  <a:cxn ang="0">
                    <a:pos x="74" y="5"/>
                  </a:cxn>
                  <a:cxn ang="0">
                    <a:pos x="55" y="0"/>
                  </a:cxn>
                  <a:cxn ang="0">
                    <a:pos x="55" y="0"/>
                  </a:cxn>
                  <a:cxn ang="0">
                    <a:pos x="35" y="5"/>
                  </a:cxn>
                  <a:cxn ang="0">
                    <a:pos x="20" y="14"/>
                  </a:cxn>
                  <a:cxn ang="0">
                    <a:pos x="5" y="34"/>
                  </a:cxn>
                  <a:cxn ang="0">
                    <a:pos x="0" y="54"/>
                  </a:cxn>
                  <a:cxn ang="0">
                    <a:pos x="0" y="54"/>
                  </a:cxn>
                </a:cxnLst>
                <a:rect l="0" t="0" r="r" b="b"/>
                <a:pathLst>
                  <a:path w="109" h="109">
                    <a:moveTo>
                      <a:pt x="20" y="54"/>
                    </a:moveTo>
                    <a:lnTo>
                      <a:pt x="20" y="54"/>
                    </a:lnTo>
                    <a:lnTo>
                      <a:pt x="25" y="39"/>
                    </a:lnTo>
                    <a:lnTo>
                      <a:pt x="30" y="29"/>
                    </a:lnTo>
                    <a:lnTo>
                      <a:pt x="40" y="19"/>
                    </a:lnTo>
                    <a:lnTo>
                      <a:pt x="55" y="19"/>
                    </a:lnTo>
                    <a:lnTo>
                      <a:pt x="55" y="19"/>
                    </a:lnTo>
                    <a:lnTo>
                      <a:pt x="69" y="19"/>
                    </a:lnTo>
                    <a:lnTo>
                      <a:pt x="79" y="29"/>
                    </a:lnTo>
                    <a:lnTo>
                      <a:pt x="84" y="39"/>
                    </a:lnTo>
                    <a:lnTo>
                      <a:pt x="89" y="54"/>
                    </a:lnTo>
                    <a:lnTo>
                      <a:pt x="89" y="54"/>
                    </a:lnTo>
                    <a:lnTo>
                      <a:pt x="84" y="64"/>
                    </a:lnTo>
                    <a:lnTo>
                      <a:pt x="79" y="79"/>
                    </a:lnTo>
                    <a:lnTo>
                      <a:pt x="69" y="84"/>
                    </a:lnTo>
                    <a:lnTo>
                      <a:pt x="55" y="89"/>
                    </a:lnTo>
                    <a:lnTo>
                      <a:pt x="55" y="89"/>
                    </a:lnTo>
                    <a:lnTo>
                      <a:pt x="40" y="84"/>
                    </a:lnTo>
                    <a:lnTo>
                      <a:pt x="30" y="79"/>
                    </a:lnTo>
                    <a:lnTo>
                      <a:pt x="25" y="64"/>
                    </a:lnTo>
                    <a:lnTo>
                      <a:pt x="20" y="54"/>
                    </a:lnTo>
                    <a:lnTo>
                      <a:pt x="20" y="54"/>
                    </a:lnTo>
                    <a:close/>
                    <a:moveTo>
                      <a:pt x="0" y="54"/>
                    </a:moveTo>
                    <a:lnTo>
                      <a:pt x="0" y="54"/>
                    </a:lnTo>
                    <a:lnTo>
                      <a:pt x="5" y="74"/>
                    </a:lnTo>
                    <a:lnTo>
                      <a:pt x="20" y="94"/>
                    </a:lnTo>
                    <a:lnTo>
                      <a:pt x="35" y="104"/>
                    </a:lnTo>
                    <a:lnTo>
                      <a:pt x="55" y="109"/>
                    </a:lnTo>
                    <a:lnTo>
                      <a:pt x="55" y="109"/>
                    </a:lnTo>
                    <a:lnTo>
                      <a:pt x="74" y="104"/>
                    </a:lnTo>
                    <a:lnTo>
                      <a:pt x="94" y="94"/>
                    </a:lnTo>
                    <a:lnTo>
                      <a:pt x="104" y="74"/>
                    </a:lnTo>
                    <a:lnTo>
                      <a:pt x="109" y="54"/>
                    </a:lnTo>
                    <a:lnTo>
                      <a:pt x="109" y="54"/>
                    </a:lnTo>
                    <a:lnTo>
                      <a:pt x="104" y="34"/>
                    </a:lnTo>
                    <a:lnTo>
                      <a:pt x="94" y="14"/>
                    </a:lnTo>
                    <a:lnTo>
                      <a:pt x="74" y="5"/>
                    </a:lnTo>
                    <a:lnTo>
                      <a:pt x="55" y="0"/>
                    </a:lnTo>
                    <a:lnTo>
                      <a:pt x="55" y="0"/>
                    </a:lnTo>
                    <a:lnTo>
                      <a:pt x="35" y="5"/>
                    </a:lnTo>
                    <a:lnTo>
                      <a:pt x="20" y="14"/>
                    </a:lnTo>
                    <a:lnTo>
                      <a:pt x="5" y="34"/>
                    </a:lnTo>
                    <a:lnTo>
                      <a:pt x="0" y="54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8" name="Freeform 24"/>
              <p:cNvSpPr>
                <a:spLocks/>
              </p:cNvSpPr>
              <p:nvPr/>
            </p:nvSpPr>
            <p:spPr bwMode="auto">
              <a:xfrm>
                <a:off x="19621225" y="9149278"/>
                <a:ext cx="141845" cy="147342"/>
              </a:xfrm>
              <a:custGeom>
                <a:avLst/>
                <a:gdLst/>
                <a:ahLst/>
                <a:cxnLst>
                  <a:cxn ang="0">
                    <a:pos x="129" y="69"/>
                  </a:cxn>
                  <a:cxn ang="0">
                    <a:pos x="129" y="69"/>
                  </a:cxn>
                  <a:cxn ang="0">
                    <a:pos x="124" y="45"/>
                  </a:cxn>
                  <a:cxn ang="0">
                    <a:pos x="109" y="20"/>
                  </a:cxn>
                  <a:cxn ang="0">
                    <a:pos x="89" y="5"/>
                  </a:cxn>
                  <a:cxn ang="0">
                    <a:pos x="65" y="0"/>
                  </a:cxn>
                  <a:cxn ang="0">
                    <a:pos x="65" y="0"/>
                  </a:cxn>
                  <a:cxn ang="0">
                    <a:pos x="40" y="5"/>
                  </a:cxn>
                  <a:cxn ang="0">
                    <a:pos x="20" y="20"/>
                  </a:cxn>
                  <a:cxn ang="0">
                    <a:pos x="5" y="45"/>
                  </a:cxn>
                  <a:cxn ang="0">
                    <a:pos x="0" y="69"/>
                  </a:cxn>
                  <a:cxn ang="0">
                    <a:pos x="0" y="69"/>
                  </a:cxn>
                  <a:cxn ang="0">
                    <a:pos x="5" y="94"/>
                  </a:cxn>
                  <a:cxn ang="0">
                    <a:pos x="20" y="114"/>
                  </a:cxn>
                  <a:cxn ang="0">
                    <a:pos x="40" y="129"/>
                  </a:cxn>
                  <a:cxn ang="0">
                    <a:pos x="65" y="134"/>
                  </a:cxn>
                  <a:cxn ang="0">
                    <a:pos x="65" y="134"/>
                  </a:cxn>
                  <a:cxn ang="0">
                    <a:pos x="89" y="129"/>
                  </a:cxn>
                  <a:cxn ang="0">
                    <a:pos x="109" y="114"/>
                  </a:cxn>
                  <a:cxn ang="0">
                    <a:pos x="124" y="94"/>
                  </a:cxn>
                  <a:cxn ang="0">
                    <a:pos x="129" y="69"/>
                  </a:cxn>
                  <a:cxn ang="0">
                    <a:pos x="129" y="69"/>
                  </a:cxn>
                </a:cxnLst>
                <a:rect l="0" t="0" r="r" b="b"/>
                <a:pathLst>
                  <a:path w="129" h="134">
                    <a:moveTo>
                      <a:pt x="129" y="69"/>
                    </a:moveTo>
                    <a:lnTo>
                      <a:pt x="129" y="69"/>
                    </a:lnTo>
                    <a:lnTo>
                      <a:pt x="124" y="45"/>
                    </a:lnTo>
                    <a:lnTo>
                      <a:pt x="109" y="20"/>
                    </a:lnTo>
                    <a:lnTo>
                      <a:pt x="89" y="5"/>
                    </a:lnTo>
                    <a:lnTo>
                      <a:pt x="65" y="0"/>
                    </a:lnTo>
                    <a:lnTo>
                      <a:pt x="65" y="0"/>
                    </a:lnTo>
                    <a:lnTo>
                      <a:pt x="40" y="5"/>
                    </a:lnTo>
                    <a:lnTo>
                      <a:pt x="20" y="20"/>
                    </a:lnTo>
                    <a:lnTo>
                      <a:pt x="5" y="45"/>
                    </a:lnTo>
                    <a:lnTo>
                      <a:pt x="0" y="69"/>
                    </a:lnTo>
                    <a:lnTo>
                      <a:pt x="0" y="69"/>
                    </a:lnTo>
                    <a:lnTo>
                      <a:pt x="5" y="94"/>
                    </a:lnTo>
                    <a:lnTo>
                      <a:pt x="20" y="114"/>
                    </a:lnTo>
                    <a:lnTo>
                      <a:pt x="40" y="129"/>
                    </a:lnTo>
                    <a:lnTo>
                      <a:pt x="65" y="134"/>
                    </a:lnTo>
                    <a:lnTo>
                      <a:pt x="65" y="134"/>
                    </a:lnTo>
                    <a:lnTo>
                      <a:pt x="89" y="129"/>
                    </a:lnTo>
                    <a:lnTo>
                      <a:pt x="109" y="114"/>
                    </a:lnTo>
                    <a:lnTo>
                      <a:pt x="124" y="94"/>
                    </a:lnTo>
                    <a:lnTo>
                      <a:pt x="129" y="69"/>
                    </a:lnTo>
                    <a:lnTo>
                      <a:pt x="129" y="69"/>
                    </a:lnTo>
                    <a:close/>
                  </a:path>
                </a:pathLst>
              </a:custGeom>
              <a:solidFill>
                <a:srgbClr val="8C8C8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9" name="Freeform 25"/>
              <p:cNvSpPr>
                <a:spLocks/>
              </p:cNvSpPr>
              <p:nvPr/>
            </p:nvSpPr>
            <p:spPr bwMode="auto">
              <a:xfrm>
                <a:off x="19643217" y="9176767"/>
                <a:ext cx="97862" cy="97862"/>
              </a:xfrm>
              <a:custGeom>
                <a:avLst/>
                <a:gdLst/>
                <a:ahLst/>
                <a:cxnLst>
                  <a:cxn ang="0">
                    <a:pos x="89" y="44"/>
                  </a:cxn>
                  <a:cxn ang="0">
                    <a:pos x="89" y="44"/>
                  </a:cxn>
                  <a:cxn ang="0">
                    <a:pos x="84" y="25"/>
                  </a:cxn>
                  <a:cxn ang="0">
                    <a:pos x="74" y="10"/>
                  </a:cxn>
                  <a:cxn ang="0">
                    <a:pos x="59" y="0"/>
                  </a:cxn>
                  <a:cxn ang="0">
                    <a:pos x="45" y="0"/>
                  </a:cxn>
                  <a:cxn ang="0">
                    <a:pos x="45" y="0"/>
                  </a:cxn>
                  <a:cxn ang="0">
                    <a:pos x="30" y="0"/>
                  </a:cxn>
                  <a:cxn ang="0">
                    <a:pos x="15" y="10"/>
                  </a:cxn>
                  <a:cxn ang="0">
                    <a:pos x="5" y="25"/>
                  </a:cxn>
                  <a:cxn ang="0">
                    <a:pos x="0" y="44"/>
                  </a:cxn>
                  <a:cxn ang="0">
                    <a:pos x="0" y="44"/>
                  </a:cxn>
                  <a:cxn ang="0">
                    <a:pos x="5" y="59"/>
                  </a:cxn>
                  <a:cxn ang="0">
                    <a:pos x="15" y="74"/>
                  </a:cxn>
                  <a:cxn ang="0">
                    <a:pos x="30" y="84"/>
                  </a:cxn>
                  <a:cxn ang="0">
                    <a:pos x="45" y="89"/>
                  </a:cxn>
                  <a:cxn ang="0">
                    <a:pos x="45" y="89"/>
                  </a:cxn>
                  <a:cxn ang="0">
                    <a:pos x="59" y="84"/>
                  </a:cxn>
                  <a:cxn ang="0">
                    <a:pos x="74" y="74"/>
                  </a:cxn>
                  <a:cxn ang="0">
                    <a:pos x="84" y="59"/>
                  </a:cxn>
                  <a:cxn ang="0">
                    <a:pos x="89" y="44"/>
                  </a:cxn>
                  <a:cxn ang="0">
                    <a:pos x="89" y="44"/>
                  </a:cxn>
                </a:cxnLst>
                <a:rect l="0" t="0" r="r" b="b"/>
                <a:pathLst>
                  <a:path w="89" h="89">
                    <a:moveTo>
                      <a:pt x="89" y="44"/>
                    </a:moveTo>
                    <a:lnTo>
                      <a:pt x="89" y="44"/>
                    </a:lnTo>
                    <a:lnTo>
                      <a:pt x="84" y="25"/>
                    </a:lnTo>
                    <a:lnTo>
                      <a:pt x="74" y="10"/>
                    </a:lnTo>
                    <a:lnTo>
                      <a:pt x="59" y="0"/>
                    </a:lnTo>
                    <a:lnTo>
                      <a:pt x="45" y="0"/>
                    </a:lnTo>
                    <a:lnTo>
                      <a:pt x="45" y="0"/>
                    </a:lnTo>
                    <a:lnTo>
                      <a:pt x="30" y="0"/>
                    </a:lnTo>
                    <a:lnTo>
                      <a:pt x="15" y="10"/>
                    </a:lnTo>
                    <a:lnTo>
                      <a:pt x="5" y="25"/>
                    </a:lnTo>
                    <a:lnTo>
                      <a:pt x="0" y="44"/>
                    </a:lnTo>
                    <a:lnTo>
                      <a:pt x="0" y="44"/>
                    </a:lnTo>
                    <a:lnTo>
                      <a:pt x="5" y="59"/>
                    </a:lnTo>
                    <a:lnTo>
                      <a:pt x="15" y="74"/>
                    </a:lnTo>
                    <a:lnTo>
                      <a:pt x="30" y="84"/>
                    </a:lnTo>
                    <a:lnTo>
                      <a:pt x="45" y="89"/>
                    </a:lnTo>
                    <a:lnTo>
                      <a:pt x="45" y="89"/>
                    </a:lnTo>
                    <a:lnTo>
                      <a:pt x="59" y="84"/>
                    </a:lnTo>
                    <a:lnTo>
                      <a:pt x="74" y="74"/>
                    </a:lnTo>
                    <a:lnTo>
                      <a:pt x="84" y="59"/>
                    </a:lnTo>
                    <a:lnTo>
                      <a:pt x="89" y="44"/>
                    </a:lnTo>
                    <a:lnTo>
                      <a:pt x="89" y="44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0" name="Freeform 26"/>
              <p:cNvSpPr>
                <a:spLocks noEditPoints="1"/>
              </p:cNvSpPr>
              <p:nvPr/>
            </p:nvSpPr>
            <p:spPr bwMode="auto">
              <a:xfrm>
                <a:off x="19632221" y="9165771"/>
                <a:ext cx="119853" cy="119853"/>
              </a:xfrm>
              <a:custGeom>
                <a:avLst/>
                <a:gdLst/>
                <a:ahLst/>
                <a:cxnLst>
                  <a:cxn ang="0">
                    <a:pos x="20" y="54"/>
                  </a:cxn>
                  <a:cxn ang="0">
                    <a:pos x="20" y="54"/>
                  </a:cxn>
                  <a:cxn ang="0">
                    <a:pos x="25" y="40"/>
                  </a:cxn>
                  <a:cxn ang="0">
                    <a:pos x="30" y="30"/>
                  </a:cxn>
                  <a:cxn ang="0">
                    <a:pos x="40" y="20"/>
                  </a:cxn>
                  <a:cxn ang="0">
                    <a:pos x="55" y="20"/>
                  </a:cxn>
                  <a:cxn ang="0">
                    <a:pos x="55" y="20"/>
                  </a:cxn>
                  <a:cxn ang="0">
                    <a:pos x="69" y="20"/>
                  </a:cxn>
                  <a:cxn ang="0">
                    <a:pos x="79" y="30"/>
                  </a:cxn>
                  <a:cxn ang="0">
                    <a:pos x="84" y="40"/>
                  </a:cxn>
                  <a:cxn ang="0">
                    <a:pos x="89" y="54"/>
                  </a:cxn>
                  <a:cxn ang="0">
                    <a:pos x="89" y="54"/>
                  </a:cxn>
                  <a:cxn ang="0">
                    <a:pos x="84" y="64"/>
                  </a:cxn>
                  <a:cxn ang="0">
                    <a:pos x="79" y="79"/>
                  </a:cxn>
                  <a:cxn ang="0">
                    <a:pos x="69" y="84"/>
                  </a:cxn>
                  <a:cxn ang="0">
                    <a:pos x="55" y="89"/>
                  </a:cxn>
                  <a:cxn ang="0">
                    <a:pos x="55" y="89"/>
                  </a:cxn>
                  <a:cxn ang="0">
                    <a:pos x="40" y="84"/>
                  </a:cxn>
                  <a:cxn ang="0">
                    <a:pos x="30" y="79"/>
                  </a:cxn>
                  <a:cxn ang="0">
                    <a:pos x="25" y="64"/>
                  </a:cxn>
                  <a:cxn ang="0">
                    <a:pos x="20" y="54"/>
                  </a:cxn>
                  <a:cxn ang="0">
                    <a:pos x="20" y="54"/>
                  </a:cxn>
                  <a:cxn ang="0">
                    <a:pos x="0" y="54"/>
                  </a:cxn>
                  <a:cxn ang="0">
                    <a:pos x="0" y="54"/>
                  </a:cxn>
                  <a:cxn ang="0">
                    <a:pos x="5" y="74"/>
                  </a:cxn>
                  <a:cxn ang="0">
                    <a:pos x="20" y="94"/>
                  </a:cxn>
                  <a:cxn ang="0">
                    <a:pos x="35" y="104"/>
                  </a:cxn>
                  <a:cxn ang="0">
                    <a:pos x="55" y="109"/>
                  </a:cxn>
                  <a:cxn ang="0">
                    <a:pos x="55" y="109"/>
                  </a:cxn>
                  <a:cxn ang="0">
                    <a:pos x="74" y="104"/>
                  </a:cxn>
                  <a:cxn ang="0">
                    <a:pos x="94" y="94"/>
                  </a:cxn>
                  <a:cxn ang="0">
                    <a:pos x="104" y="74"/>
                  </a:cxn>
                  <a:cxn ang="0">
                    <a:pos x="109" y="54"/>
                  </a:cxn>
                  <a:cxn ang="0">
                    <a:pos x="109" y="54"/>
                  </a:cxn>
                  <a:cxn ang="0">
                    <a:pos x="104" y="35"/>
                  </a:cxn>
                  <a:cxn ang="0">
                    <a:pos x="94" y="15"/>
                  </a:cxn>
                  <a:cxn ang="0">
                    <a:pos x="74" y="5"/>
                  </a:cxn>
                  <a:cxn ang="0">
                    <a:pos x="55" y="0"/>
                  </a:cxn>
                  <a:cxn ang="0">
                    <a:pos x="55" y="0"/>
                  </a:cxn>
                  <a:cxn ang="0">
                    <a:pos x="35" y="5"/>
                  </a:cxn>
                  <a:cxn ang="0">
                    <a:pos x="20" y="15"/>
                  </a:cxn>
                  <a:cxn ang="0">
                    <a:pos x="5" y="35"/>
                  </a:cxn>
                  <a:cxn ang="0">
                    <a:pos x="0" y="54"/>
                  </a:cxn>
                  <a:cxn ang="0">
                    <a:pos x="0" y="54"/>
                  </a:cxn>
                </a:cxnLst>
                <a:rect l="0" t="0" r="r" b="b"/>
                <a:pathLst>
                  <a:path w="109" h="109">
                    <a:moveTo>
                      <a:pt x="20" y="54"/>
                    </a:moveTo>
                    <a:lnTo>
                      <a:pt x="20" y="54"/>
                    </a:lnTo>
                    <a:lnTo>
                      <a:pt x="25" y="40"/>
                    </a:lnTo>
                    <a:lnTo>
                      <a:pt x="30" y="30"/>
                    </a:lnTo>
                    <a:lnTo>
                      <a:pt x="40" y="20"/>
                    </a:lnTo>
                    <a:lnTo>
                      <a:pt x="55" y="20"/>
                    </a:lnTo>
                    <a:lnTo>
                      <a:pt x="55" y="20"/>
                    </a:lnTo>
                    <a:lnTo>
                      <a:pt x="69" y="20"/>
                    </a:lnTo>
                    <a:lnTo>
                      <a:pt x="79" y="30"/>
                    </a:lnTo>
                    <a:lnTo>
                      <a:pt x="84" y="40"/>
                    </a:lnTo>
                    <a:lnTo>
                      <a:pt x="89" y="54"/>
                    </a:lnTo>
                    <a:lnTo>
                      <a:pt x="89" y="54"/>
                    </a:lnTo>
                    <a:lnTo>
                      <a:pt x="84" y="64"/>
                    </a:lnTo>
                    <a:lnTo>
                      <a:pt x="79" y="79"/>
                    </a:lnTo>
                    <a:lnTo>
                      <a:pt x="69" y="84"/>
                    </a:lnTo>
                    <a:lnTo>
                      <a:pt x="55" y="89"/>
                    </a:lnTo>
                    <a:lnTo>
                      <a:pt x="55" y="89"/>
                    </a:lnTo>
                    <a:lnTo>
                      <a:pt x="40" y="84"/>
                    </a:lnTo>
                    <a:lnTo>
                      <a:pt x="30" y="79"/>
                    </a:lnTo>
                    <a:lnTo>
                      <a:pt x="25" y="64"/>
                    </a:lnTo>
                    <a:lnTo>
                      <a:pt x="20" y="54"/>
                    </a:lnTo>
                    <a:lnTo>
                      <a:pt x="20" y="54"/>
                    </a:lnTo>
                    <a:close/>
                    <a:moveTo>
                      <a:pt x="0" y="54"/>
                    </a:moveTo>
                    <a:lnTo>
                      <a:pt x="0" y="54"/>
                    </a:lnTo>
                    <a:lnTo>
                      <a:pt x="5" y="74"/>
                    </a:lnTo>
                    <a:lnTo>
                      <a:pt x="20" y="94"/>
                    </a:lnTo>
                    <a:lnTo>
                      <a:pt x="35" y="104"/>
                    </a:lnTo>
                    <a:lnTo>
                      <a:pt x="55" y="109"/>
                    </a:lnTo>
                    <a:lnTo>
                      <a:pt x="55" y="109"/>
                    </a:lnTo>
                    <a:lnTo>
                      <a:pt x="74" y="104"/>
                    </a:lnTo>
                    <a:lnTo>
                      <a:pt x="94" y="94"/>
                    </a:lnTo>
                    <a:lnTo>
                      <a:pt x="104" y="74"/>
                    </a:lnTo>
                    <a:lnTo>
                      <a:pt x="109" y="54"/>
                    </a:lnTo>
                    <a:lnTo>
                      <a:pt x="109" y="54"/>
                    </a:lnTo>
                    <a:lnTo>
                      <a:pt x="104" y="35"/>
                    </a:lnTo>
                    <a:lnTo>
                      <a:pt x="94" y="15"/>
                    </a:lnTo>
                    <a:lnTo>
                      <a:pt x="74" y="5"/>
                    </a:lnTo>
                    <a:lnTo>
                      <a:pt x="55" y="0"/>
                    </a:lnTo>
                    <a:lnTo>
                      <a:pt x="55" y="0"/>
                    </a:lnTo>
                    <a:lnTo>
                      <a:pt x="35" y="5"/>
                    </a:lnTo>
                    <a:lnTo>
                      <a:pt x="20" y="15"/>
                    </a:lnTo>
                    <a:lnTo>
                      <a:pt x="5" y="35"/>
                    </a:lnTo>
                    <a:lnTo>
                      <a:pt x="0" y="54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1" name="Freeform 27"/>
              <p:cNvSpPr>
                <a:spLocks/>
              </p:cNvSpPr>
              <p:nvPr/>
            </p:nvSpPr>
            <p:spPr bwMode="auto">
              <a:xfrm>
                <a:off x="19719087" y="8359789"/>
                <a:ext cx="730113" cy="234208"/>
              </a:xfrm>
              <a:custGeom>
                <a:avLst/>
                <a:gdLst/>
                <a:ahLst/>
                <a:cxnLst>
                  <a:cxn ang="0">
                    <a:pos x="664" y="193"/>
                  </a:cxn>
                  <a:cxn ang="0">
                    <a:pos x="0" y="213"/>
                  </a:cxn>
                  <a:cxn ang="0">
                    <a:pos x="0" y="35"/>
                  </a:cxn>
                  <a:cxn ang="0">
                    <a:pos x="664" y="0"/>
                  </a:cxn>
                  <a:cxn ang="0">
                    <a:pos x="664" y="193"/>
                  </a:cxn>
                </a:cxnLst>
                <a:rect l="0" t="0" r="r" b="b"/>
                <a:pathLst>
                  <a:path w="664" h="213">
                    <a:moveTo>
                      <a:pt x="664" y="193"/>
                    </a:moveTo>
                    <a:lnTo>
                      <a:pt x="0" y="213"/>
                    </a:lnTo>
                    <a:lnTo>
                      <a:pt x="0" y="35"/>
                    </a:lnTo>
                    <a:lnTo>
                      <a:pt x="664" y="0"/>
                    </a:lnTo>
                    <a:lnTo>
                      <a:pt x="664" y="193"/>
                    </a:lnTo>
                    <a:close/>
                  </a:path>
                </a:pathLst>
              </a:custGeom>
              <a:solidFill>
                <a:srgbClr val="B2B2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2" name="Freeform 28"/>
              <p:cNvSpPr>
                <a:spLocks/>
              </p:cNvSpPr>
              <p:nvPr/>
            </p:nvSpPr>
            <p:spPr bwMode="auto">
              <a:xfrm>
                <a:off x="19719087" y="8458750"/>
                <a:ext cx="702624" cy="113256"/>
              </a:xfrm>
              <a:custGeom>
                <a:avLst/>
                <a:gdLst/>
                <a:ahLst/>
                <a:cxnLst>
                  <a:cxn ang="0">
                    <a:pos x="639" y="84"/>
                  </a:cxn>
                  <a:cxn ang="0">
                    <a:pos x="0" y="103"/>
                  </a:cxn>
                  <a:cxn ang="0">
                    <a:pos x="0" y="39"/>
                  </a:cxn>
                  <a:cxn ang="0">
                    <a:pos x="639" y="0"/>
                  </a:cxn>
                  <a:cxn ang="0">
                    <a:pos x="639" y="84"/>
                  </a:cxn>
                </a:cxnLst>
                <a:rect l="0" t="0" r="r" b="b"/>
                <a:pathLst>
                  <a:path w="639" h="103">
                    <a:moveTo>
                      <a:pt x="639" y="84"/>
                    </a:moveTo>
                    <a:lnTo>
                      <a:pt x="0" y="103"/>
                    </a:lnTo>
                    <a:lnTo>
                      <a:pt x="0" y="39"/>
                    </a:lnTo>
                    <a:lnTo>
                      <a:pt x="639" y="0"/>
                    </a:lnTo>
                    <a:lnTo>
                      <a:pt x="639" y="84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3" name="Rectangle 29"/>
              <p:cNvSpPr>
                <a:spLocks noChangeArrowheads="1"/>
              </p:cNvSpPr>
              <p:nvPr/>
            </p:nvSpPr>
            <p:spPr bwMode="auto">
              <a:xfrm>
                <a:off x="19969788" y="9067910"/>
                <a:ext cx="522295" cy="43983"/>
              </a:xfrm>
              <a:prstGeom prst="rect">
                <a:avLst/>
              </a:prstGeom>
              <a:solidFill>
                <a:srgbClr val="7F7F7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4" name="Freeform 30"/>
              <p:cNvSpPr>
                <a:spLocks/>
              </p:cNvSpPr>
              <p:nvPr/>
            </p:nvSpPr>
            <p:spPr bwMode="auto">
              <a:xfrm>
                <a:off x="19969788" y="9045919"/>
                <a:ext cx="522295" cy="49481"/>
              </a:xfrm>
              <a:custGeom>
                <a:avLst/>
                <a:gdLst/>
                <a:ahLst/>
                <a:cxnLst>
                  <a:cxn ang="0">
                    <a:pos x="0" y="40"/>
                  </a:cxn>
                  <a:cxn ang="0">
                    <a:pos x="475" y="45"/>
                  </a:cxn>
                  <a:cxn ang="0">
                    <a:pos x="475" y="5"/>
                  </a:cxn>
                  <a:cxn ang="0">
                    <a:pos x="0" y="0"/>
                  </a:cxn>
                  <a:cxn ang="0">
                    <a:pos x="0" y="40"/>
                  </a:cxn>
                </a:cxnLst>
                <a:rect l="0" t="0" r="r" b="b"/>
                <a:pathLst>
                  <a:path w="475" h="45">
                    <a:moveTo>
                      <a:pt x="0" y="40"/>
                    </a:moveTo>
                    <a:lnTo>
                      <a:pt x="475" y="45"/>
                    </a:lnTo>
                    <a:lnTo>
                      <a:pt x="475" y="5"/>
                    </a:lnTo>
                    <a:lnTo>
                      <a:pt x="0" y="0"/>
                    </a:lnTo>
                    <a:lnTo>
                      <a:pt x="0" y="4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5" name="Freeform 31"/>
              <p:cNvSpPr>
                <a:spLocks/>
              </p:cNvSpPr>
              <p:nvPr/>
            </p:nvSpPr>
            <p:spPr bwMode="auto">
              <a:xfrm>
                <a:off x="21161719" y="9938767"/>
                <a:ext cx="505801" cy="800485"/>
              </a:xfrm>
              <a:custGeom>
                <a:avLst/>
                <a:gdLst/>
                <a:ahLst/>
                <a:cxnLst>
                  <a:cxn ang="0">
                    <a:pos x="460" y="0"/>
                  </a:cxn>
                  <a:cxn ang="0">
                    <a:pos x="460" y="0"/>
                  </a:cxn>
                  <a:cxn ang="0">
                    <a:pos x="460" y="525"/>
                  </a:cxn>
                  <a:cxn ang="0">
                    <a:pos x="460" y="525"/>
                  </a:cxn>
                  <a:cxn ang="0">
                    <a:pos x="0" y="728"/>
                  </a:cxn>
                  <a:cxn ang="0">
                    <a:pos x="0" y="728"/>
                  </a:cxn>
                  <a:cxn ang="0">
                    <a:pos x="5" y="634"/>
                  </a:cxn>
                  <a:cxn ang="0">
                    <a:pos x="20" y="559"/>
                  </a:cxn>
                  <a:cxn ang="0">
                    <a:pos x="40" y="490"/>
                  </a:cxn>
                  <a:cxn ang="0">
                    <a:pos x="64" y="436"/>
                  </a:cxn>
                  <a:cxn ang="0">
                    <a:pos x="94" y="391"/>
                  </a:cxn>
                  <a:cxn ang="0">
                    <a:pos x="129" y="356"/>
                  </a:cxn>
                  <a:cxn ang="0">
                    <a:pos x="163" y="322"/>
                  </a:cxn>
                  <a:cxn ang="0">
                    <a:pos x="203" y="292"/>
                  </a:cxn>
                  <a:cxn ang="0">
                    <a:pos x="277" y="242"/>
                  </a:cxn>
                  <a:cxn ang="0">
                    <a:pos x="317" y="218"/>
                  </a:cxn>
                  <a:cxn ang="0">
                    <a:pos x="351" y="183"/>
                  </a:cxn>
                  <a:cxn ang="0">
                    <a:pos x="386" y="148"/>
                  </a:cxn>
                  <a:cxn ang="0">
                    <a:pos x="416" y="109"/>
                  </a:cxn>
                  <a:cxn ang="0">
                    <a:pos x="440" y="59"/>
                  </a:cxn>
                  <a:cxn ang="0">
                    <a:pos x="460" y="0"/>
                  </a:cxn>
                  <a:cxn ang="0">
                    <a:pos x="460" y="0"/>
                  </a:cxn>
                </a:cxnLst>
                <a:rect l="0" t="0" r="r" b="b"/>
                <a:pathLst>
                  <a:path w="460" h="728">
                    <a:moveTo>
                      <a:pt x="460" y="0"/>
                    </a:moveTo>
                    <a:lnTo>
                      <a:pt x="460" y="0"/>
                    </a:lnTo>
                    <a:lnTo>
                      <a:pt x="460" y="525"/>
                    </a:lnTo>
                    <a:lnTo>
                      <a:pt x="460" y="525"/>
                    </a:lnTo>
                    <a:lnTo>
                      <a:pt x="0" y="728"/>
                    </a:lnTo>
                    <a:lnTo>
                      <a:pt x="0" y="728"/>
                    </a:lnTo>
                    <a:lnTo>
                      <a:pt x="5" y="634"/>
                    </a:lnTo>
                    <a:lnTo>
                      <a:pt x="20" y="559"/>
                    </a:lnTo>
                    <a:lnTo>
                      <a:pt x="40" y="490"/>
                    </a:lnTo>
                    <a:lnTo>
                      <a:pt x="64" y="436"/>
                    </a:lnTo>
                    <a:lnTo>
                      <a:pt x="94" y="391"/>
                    </a:lnTo>
                    <a:lnTo>
                      <a:pt x="129" y="356"/>
                    </a:lnTo>
                    <a:lnTo>
                      <a:pt x="163" y="322"/>
                    </a:lnTo>
                    <a:lnTo>
                      <a:pt x="203" y="292"/>
                    </a:lnTo>
                    <a:lnTo>
                      <a:pt x="277" y="242"/>
                    </a:lnTo>
                    <a:lnTo>
                      <a:pt x="317" y="218"/>
                    </a:lnTo>
                    <a:lnTo>
                      <a:pt x="351" y="183"/>
                    </a:lnTo>
                    <a:lnTo>
                      <a:pt x="386" y="148"/>
                    </a:lnTo>
                    <a:lnTo>
                      <a:pt x="416" y="109"/>
                    </a:lnTo>
                    <a:lnTo>
                      <a:pt x="440" y="59"/>
                    </a:lnTo>
                    <a:lnTo>
                      <a:pt x="460" y="0"/>
                    </a:lnTo>
                    <a:lnTo>
                      <a:pt x="460" y="0"/>
                    </a:lnTo>
                    <a:close/>
                  </a:path>
                </a:pathLst>
              </a:custGeom>
              <a:solidFill>
                <a:srgbClr val="4D4D4D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6" name="Freeform 32"/>
              <p:cNvSpPr>
                <a:spLocks noEditPoints="1"/>
              </p:cNvSpPr>
              <p:nvPr/>
            </p:nvSpPr>
            <p:spPr bwMode="auto">
              <a:xfrm>
                <a:off x="19539858" y="8186057"/>
                <a:ext cx="2171646" cy="2830286"/>
              </a:xfrm>
              <a:custGeom>
                <a:avLst/>
                <a:gdLst/>
                <a:ahLst/>
                <a:cxnLst>
                  <a:cxn ang="0">
                    <a:pos x="1935" y="2109"/>
                  </a:cxn>
                  <a:cxn ang="0">
                    <a:pos x="1089" y="59"/>
                  </a:cxn>
                  <a:cxn ang="0">
                    <a:pos x="1935" y="188"/>
                  </a:cxn>
                  <a:cxn ang="0">
                    <a:pos x="1935" y="2109"/>
                  </a:cxn>
                  <a:cxn ang="0">
                    <a:pos x="995" y="2520"/>
                  </a:cxn>
                  <a:cxn ang="0">
                    <a:pos x="970" y="2529"/>
                  </a:cxn>
                  <a:cxn ang="0">
                    <a:pos x="970" y="40"/>
                  </a:cxn>
                  <a:cxn ang="0">
                    <a:pos x="995" y="45"/>
                  </a:cxn>
                  <a:cxn ang="0">
                    <a:pos x="1049" y="2495"/>
                  </a:cxn>
                  <a:cxn ang="0">
                    <a:pos x="995" y="2520"/>
                  </a:cxn>
                  <a:cxn ang="0">
                    <a:pos x="935" y="2534"/>
                  </a:cxn>
                  <a:cxn ang="0">
                    <a:pos x="723" y="2520"/>
                  </a:cxn>
                  <a:cxn ang="0">
                    <a:pos x="406" y="2490"/>
                  </a:cxn>
                  <a:cxn ang="0">
                    <a:pos x="198" y="2460"/>
                  </a:cxn>
                  <a:cxn ang="0">
                    <a:pos x="49" y="2421"/>
                  </a:cxn>
                  <a:cxn ang="0">
                    <a:pos x="45" y="2416"/>
                  </a:cxn>
                  <a:cxn ang="0">
                    <a:pos x="40" y="2401"/>
                  </a:cxn>
                  <a:cxn ang="0">
                    <a:pos x="40" y="94"/>
                  </a:cxn>
                  <a:cxn ang="0">
                    <a:pos x="930" y="40"/>
                  </a:cxn>
                  <a:cxn ang="0">
                    <a:pos x="950" y="40"/>
                  </a:cxn>
                  <a:cxn ang="0">
                    <a:pos x="950" y="2529"/>
                  </a:cxn>
                  <a:cxn ang="0">
                    <a:pos x="935" y="2534"/>
                  </a:cxn>
                  <a:cxn ang="0">
                    <a:pos x="1000" y="5"/>
                  </a:cxn>
                  <a:cxn ang="0">
                    <a:pos x="950" y="0"/>
                  </a:cxn>
                  <a:cxn ang="0">
                    <a:pos x="930" y="0"/>
                  </a:cxn>
                  <a:cxn ang="0">
                    <a:pos x="15" y="54"/>
                  </a:cxn>
                  <a:cxn ang="0">
                    <a:pos x="0" y="74"/>
                  </a:cxn>
                  <a:cxn ang="0">
                    <a:pos x="0" y="2401"/>
                  </a:cxn>
                  <a:cxn ang="0">
                    <a:pos x="5" y="2430"/>
                  </a:cxn>
                  <a:cxn ang="0">
                    <a:pos x="30" y="2455"/>
                  </a:cxn>
                  <a:cxn ang="0">
                    <a:pos x="35" y="2455"/>
                  </a:cxn>
                  <a:cxn ang="0">
                    <a:pos x="124" y="2480"/>
                  </a:cxn>
                  <a:cxn ang="0">
                    <a:pos x="282" y="2515"/>
                  </a:cxn>
                  <a:cxn ang="0">
                    <a:pos x="544" y="2549"/>
                  </a:cxn>
                  <a:cxn ang="0">
                    <a:pos x="930" y="2574"/>
                  </a:cxn>
                  <a:cxn ang="0">
                    <a:pos x="955" y="2569"/>
                  </a:cxn>
                  <a:cxn ang="0">
                    <a:pos x="1010" y="2559"/>
                  </a:cxn>
                  <a:cxn ang="0">
                    <a:pos x="1960" y="2143"/>
                  </a:cxn>
                  <a:cxn ang="0">
                    <a:pos x="1975" y="2124"/>
                  </a:cxn>
                  <a:cxn ang="0">
                    <a:pos x="1975" y="168"/>
                  </a:cxn>
                  <a:cxn ang="0">
                    <a:pos x="1955" y="149"/>
                  </a:cxn>
                </a:cxnLst>
                <a:rect l="0" t="0" r="r" b="b"/>
                <a:pathLst>
                  <a:path w="1975" h="2574">
                    <a:moveTo>
                      <a:pt x="1935" y="2109"/>
                    </a:moveTo>
                    <a:lnTo>
                      <a:pt x="1935" y="2109"/>
                    </a:lnTo>
                    <a:lnTo>
                      <a:pt x="1089" y="2480"/>
                    </a:lnTo>
                    <a:lnTo>
                      <a:pt x="1089" y="59"/>
                    </a:lnTo>
                    <a:lnTo>
                      <a:pt x="1089" y="59"/>
                    </a:lnTo>
                    <a:lnTo>
                      <a:pt x="1935" y="188"/>
                    </a:lnTo>
                    <a:lnTo>
                      <a:pt x="1935" y="188"/>
                    </a:lnTo>
                    <a:lnTo>
                      <a:pt x="1935" y="2109"/>
                    </a:lnTo>
                    <a:lnTo>
                      <a:pt x="1935" y="2109"/>
                    </a:lnTo>
                    <a:close/>
                    <a:moveTo>
                      <a:pt x="995" y="2520"/>
                    </a:moveTo>
                    <a:lnTo>
                      <a:pt x="995" y="2520"/>
                    </a:lnTo>
                    <a:lnTo>
                      <a:pt x="970" y="2529"/>
                    </a:lnTo>
                    <a:lnTo>
                      <a:pt x="970" y="40"/>
                    </a:lnTo>
                    <a:lnTo>
                      <a:pt x="970" y="40"/>
                    </a:lnTo>
                    <a:lnTo>
                      <a:pt x="995" y="45"/>
                    </a:lnTo>
                    <a:lnTo>
                      <a:pt x="995" y="45"/>
                    </a:lnTo>
                    <a:lnTo>
                      <a:pt x="1049" y="50"/>
                    </a:lnTo>
                    <a:lnTo>
                      <a:pt x="1049" y="2495"/>
                    </a:lnTo>
                    <a:lnTo>
                      <a:pt x="1049" y="2495"/>
                    </a:lnTo>
                    <a:lnTo>
                      <a:pt x="995" y="2520"/>
                    </a:lnTo>
                    <a:lnTo>
                      <a:pt x="995" y="2520"/>
                    </a:lnTo>
                    <a:close/>
                    <a:moveTo>
                      <a:pt x="935" y="2534"/>
                    </a:moveTo>
                    <a:lnTo>
                      <a:pt x="935" y="2534"/>
                    </a:lnTo>
                    <a:lnTo>
                      <a:pt x="723" y="2520"/>
                    </a:lnTo>
                    <a:lnTo>
                      <a:pt x="549" y="2510"/>
                    </a:lnTo>
                    <a:lnTo>
                      <a:pt x="406" y="2490"/>
                    </a:lnTo>
                    <a:lnTo>
                      <a:pt x="292" y="2475"/>
                    </a:lnTo>
                    <a:lnTo>
                      <a:pt x="198" y="2460"/>
                    </a:lnTo>
                    <a:lnTo>
                      <a:pt x="129" y="2440"/>
                    </a:lnTo>
                    <a:lnTo>
                      <a:pt x="49" y="2421"/>
                    </a:lnTo>
                    <a:lnTo>
                      <a:pt x="45" y="2416"/>
                    </a:lnTo>
                    <a:lnTo>
                      <a:pt x="45" y="2416"/>
                    </a:lnTo>
                    <a:lnTo>
                      <a:pt x="40" y="2411"/>
                    </a:lnTo>
                    <a:lnTo>
                      <a:pt x="40" y="2401"/>
                    </a:lnTo>
                    <a:lnTo>
                      <a:pt x="40" y="2401"/>
                    </a:lnTo>
                    <a:lnTo>
                      <a:pt x="40" y="94"/>
                    </a:lnTo>
                    <a:lnTo>
                      <a:pt x="40" y="94"/>
                    </a:lnTo>
                    <a:lnTo>
                      <a:pt x="930" y="40"/>
                    </a:lnTo>
                    <a:lnTo>
                      <a:pt x="930" y="40"/>
                    </a:lnTo>
                    <a:lnTo>
                      <a:pt x="950" y="40"/>
                    </a:lnTo>
                    <a:lnTo>
                      <a:pt x="950" y="2529"/>
                    </a:lnTo>
                    <a:lnTo>
                      <a:pt x="950" y="2529"/>
                    </a:lnTo>
                    <a:lnTo>
                      <a:pt x="935" y="2534"/>
                    </a:lnTo>
                    <a:lnTo>
                      <a:pt x="935" y="2534"/>
                    </a:lnTo>
                    <a:close/>
                    <a:moveTo>
                      <a:pt x="1955" y="149"/>
                    </a:moveTo>
                    <a:lnTo>
                      <a:pt x="1000" y="5"/>
                    </a:lnTo>
                    <a:lnTo>
                      <a:pt x="1000" y="5"/>
                    </a:lnTo>
                    <a:lnTo>
                      <a:pt x="950" y="0"/>
                    </a:lnTo>
                    <a:lnTo>
                      <a:pt x="930" y="0"/>
                    </a:lnTo>
                    <a:lnTo>
                      <a:pt x="930" y="0"/>
                    </a:lnTo>
                    <a:lnTo>
                      <a:pt x="15" y="54"/>
                    </a:lnTo>
                    <a:lnTo>
                      <a:pt x="15" y="54"/>
                    </a:lnTo>
                    <a:lnTo>
                      <a:pt x="5" y="64"/>
                    </a:lnTo>
                    <a:lnTo>
                      <a:pt x="0" y="74"/>
                    </a:lnTo>
                    <a:lnTo>
                      <a:pt x="0" y="2401"/>
                    </a:lnTo>
                    <a:lnTo>
                      <a:pt x="0" y="2401"/>
                    </a:lnTo>
                    <a:lnTo>
                      <a:pt x="0" y="2416"/>
                    </a:lnTo>
                    <a:lnTo>
                      <a:pt x="5" y="2430"/>
                    </a:lnTo>
                    <a:lnTo>
                      <a:pt x="15" y="2445"/>
                    </a:lnTo>
                    <a:lnTo>
                      <a:pt x="30" y="2455"/>
                    </a:lnTo>
                    <a:lnTo>
                      <a:pt x="30" y="2455"/>
                    </a:lnTo>
                    <a:lnTo>
                      <a:pt x="35" y="2455"/>
                    </a:lnTo>
                    <a:lnTo>
                      <a:pt x="35" y="2455"/>
                    </a:lnTo>
                    <a:lnTo>
                      <a:pt x="124" y="2480"/>
                    </a:lnTo>
                    <a:lnTo>
                      <a:pt x="193" y="2500"/>
                    </a:lnTo>
                    <a:lnTo>
                      <a:pt x="282" y="2515"/>
                    </a:lnTo>
                    <a:lnTo>
                      <a:pt x="401" y="2529"/>
                    </a:lnTo>
                    <a:lnTo>
                      <a:pt x="544" y="2549"/>
                    </a:lnTo>
                    <a:lnTo>
                      <a:pt x="723" y="2559"/>
                    </a:lnTo>
                    <a:lnTo>
                      <a:pt x="930" y="2574"/>
                    </a:lnTo>
                    <a:lnTo>
                      <a:pt x="930" y="2574"/>
                    </a:lnTo>
                    <a:lnTo>
                      <a:pt x="955" y="2569"/>
                    </a:lnTo>
                    <a:lnTo>
                      <a:pt x="980" y="2569"/>
                    </a:lnTo>
                    <a:lnTo>
                      <a:pt x="1010" y="2559"/>
                    </a:lnTo>
                    <a:lnTo>
                      <a:pt x="1960" y="2143"/>
                    </a:lnTo>
                    <a:lnTo>
                      <a:pt x="1960" y="2143"/>
                    </a:lnTo>
                    <a:lnTo>
                      <a:pt x="1970" y="2133"/>
                    </a:lnTo>
                    <a:lnTo>
                      <a:pt x="1975" y="2124"/>
                    </a:lnTo>
                    <a:lnTo>
                      <a:pt x="1975" y="168"/>
                    </a:lnTo>
                    <a:lnTo>
                      <a:pt x="1975" y="168"/>
                    </a:lnTo>
                    <a:lnTo>
                      <a:pt x="1970" y="158"/>
                    </a:lnTo>
                    <a:lnTo>
                      <a:pt x="1955" y="149"/>
                    </a:lnTo>
                    <a:lnTo>
                      <a:pt x="1955" y="14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7" name="Freeform 33"/>
              <p:cNvSpPr>
                <a:spLocks/>
              </p:cNvSpPr>
              <p:nvPr/>
            </p:nvSpPr>
            <p:spPr bwMode="auto">
              <a:xfrm>
                <a:off x="19643217" y="9486845"/>
                <a:ext cx="376052" cy="1361264"/>
              </a:xfrm>
              <a:custGeom>
                <a:avLst/>
                <a:gdLst/>
                <a:ahLst/>
                <a:cxnLst>
                  <a:cxn ang="0">
                    <a:pos x="208" y="391"/>
                  </a:cxn>
                  <a:cxn ang="0">
                    <a:pos x="208" y="391"/>
                  </a:cxn>
                  <a:cxn ang="0">
                    <a:pos x="213" y="356"/>
                  </a:cxn>
                  <a:cxn ang="0">
                    <a:pos x="218" y="327"/>
                  </a:cxn>
                  <a:cxn ang="0">
                    <a:pos x="233" y="302"/>
                  </a:cxn>
                  <a:cxn ang="0">
                    <a:pos x="247" y="277"/>
                  </a:cxn>
                  <a:cxn ang="0">
                    <a:pos x="267" y="257"/>
                  </a:cxn>
                  <a:cxn ang="0">
                    <a:pos x="292" y="243"/>
                  </a:cxn>
                  <a:cxn ang="0">
                    <a:pos x="317" y="228"/>
                  </a:cxn>
                  <a:cxn ang="0">
                    <a:pos x="342" y="223"/>
                  </a:cxn>
                  <a:cxn ang="0">
                    <a:pos x="342" y="15"/>
                  </a:cxn>
                  <a:cxn ang="0">
                    <a:pos x="0" y="0"/>
                  </a:cxn>
                  <a:cxn ang="0">
                    <a:pos x="0" y="1173"/>
                  </a:cxn>
                  <a:cxn ang="0">
                    <a:pos x="0" y="1173"/>
                  </a:cxn>
                  <a:cxn ang="0">
                    <a:pos x="94" y="1193"/>
                  </a:cxn>
                  <a:cxn ang="0">
                    <a:pos x="203" y="1218"/>
                  </a:cxn>
                  <a:cxn ang="0">
                    <a:pos x="342" y="1238"/>
                  </a:cxn>
                  <a:cxn ang="0">
                    <a:pos x="342" y="559"/>
                  </a:cxn>
                  <a:cxn ang="0">
                    <a:pos x="342" y="559"/>
                  </a:cxn>
                  <a:cxn ang="0">
                    <a:pos x="317" y="550"/>
                  </a:cxn>
                  <a:cxn ang="0">
                    <a:pos x="292" y="540"/>
                  </a:cxn>
                  <a:cxn ang="0">
                    <a:pos x="267" y="520"/>
                  </a:cxn>
                  <a:cxn ang="0">
                    <a:pos x="247" y="500"/>
                  </a:cxn>
                  <a:cxn ang="0">
                    <a:pos x="233" y="475"/>
                  </a:cxn>
                  <a:cxn ang="0">
                    <a:pos x="218" y="451"/>
                  </a:cxn>
                  <a:cxn ang="0">
                    <a:pos x="213" y="421"/>
                  </a:cxn>
                  <a:cxn ang="0">
                    <a:pos x="208" y="391"/>
                  </a:cxn>
                  <a:cxn ang="0">
                    <a:pos x="208" y="391"/>
                  </a:cxn>
                </a:cxnLst>
                <a:rect l="0" t="0" r="r" b="b"/>
                <a:pathLst>
                  <a:path w="342" h="1238">
                    <a:moveTo>
                      <a:pt x="208" y="391"/>
                    </a:moveTo>
                    <a:lnTo>
                      <a:pt x="208" y="391"/>
                    </a:lnTo>
                    <a:lnTo>
                      <a:pt x="213" y="356"/>
                    </a:lnTo>
                    <a:lnTo>
                      <a:pt x="218" y="327"/>
                    </a:lnTo>
                    <a:lnTo>
                      <a:pt x="233" y="302"/>
                    </a:lnTo>
                    <a:lnTo>
                      <a:pt x="247" y="277"/>
                    </a:lnTo>
                    <a:lnTo>
                      <a:pt x="267" y="257"/>
                    </a:lnTo>
                    <a:lnTo>
                      <a:pt x="292" y="243"/>
                    </a:lnTo>
                    <a:lnTo>
                      <a:pt x="317" y="228"/>
                    </a:lnTo>
                    <a:lnTo>
                      <a:pt x="342" y="223"/>
                    </a:lnTo>
                    <a:lnTo>
                      <a:pt x="342" y="15"/>
                    </a:lnTo>
                    <a:lnTo>
                      <a:pt x="0" y="0"/>
                    </a:lnTo>
                    <a:lnTo>
                      <a:pt x="0" y="1173"/>
                    </a:lnTo>
                    <a:lnTo>
                      <a:pt x="0" y="1173"/>
                    </a:lnTo>
                    <a:lnTo>
                      <a:pt x="94" y="1193"/>
                    </a:lnTo>
                    <a:lnTo>
                      <a:pt x="203" y="1218"/>
                    </a:lnTo>
                    <a:lnTo>
                      <a:pt x="342" y="1238"/>
                    </a:lnTo>
                    <a:lnTo>
                      <a:pt x="342" y="559"/>
                    </a:lnTo>
                    <a:lnTo>
                      <a:pt x="342" y="559"/>
                    </a:lnTo>
                    <a:lnTo>
                      <a:pt x="317" y="550"/>
                    </a:lnTo>
                    <a:lnTo>
                      <a:pt x="292" y="540"/>
                    </a:lnTo>
                    <a:lnTo>
                      <a:pt x="267" y="520"/>
                    </a:lnTo>
                    <a:lnTo>
                      <a:pt x="247" y="500"/>
                    </a:lnTo>
                    <a:lnTo>
                      <a:pt x="233" y="475"/>
                    </a:lnTo>
                    <a:lnTo>
                      <a:pt x="218" y="451"/>
                    </a:lnTo>
                    <a:lnTo>
                      <a:pt x="213" y="421"/>
                    </a:lnTo>
                    <a:lnTo>
                      <a:pt x="208" y="391"/>
                    </a:lnTo>
                    <a:lnTo>
                      <a:pt x="208" y="391"/>
                    </a:lnTo>
                    <a:close/>
                  </a:path>
                </a:pathLst>
              </a:custGeom>
              <a:solidFill>
                <a:srgbClr val="9E9E9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8" name="Freeform 34"/>
              <p:cNvSpPr>
                <a:spLocks/>
              </p:cNvSpPr>
              <p:nvPr/>
            </p:nvSpPr>
            <p:spPr bwMode="auto">
              <a:xfrm>
                <a:off x="20073147" y="9503339"/>
                <a:ext cx="435429" cy="1382156"/>
              </a:xfrm>
              <a:custGeom>
                <a:avLst/>
                <a:gdLst/>
                <a:ahLst/>
                <a:cxnLst>
                  <a:cxn ang="0">
                    <a:pos x="396" y="15"/>
                  </a:cxn>
                  <a:cxn ang="0">
                    <a:pos x="0" y="0"/>
                  </a:cxn>
                  <a:cxn ang="0">
                    <a:pos x="0" y="208"/>
                  </a:cxn>
                  <a:cxn ang="0">
                    <a:pos x="0" y="208"/>
                  </a:cxn>
                  <a:cxn ang="0">
                    <a:pos x="30" y="213"/>
                  </a:cxn>
                  <a:cxn ang="0">
                    <a:pos x="54" y="228"/>
                  </a:cxn>
                  <a:cxn ang="0">
                    <a:pos x="74" y="242"/>
                  </a:cxn>
                  <a:cxn ang="0">
                    <a:pos x="94" y="262"/>
                  </a:cxn>
                  <a:cxn ang="0">
                    <a:pos x="114" y="287"/>
                  </a:cxn>
                  <a:cxn ang="0">
                    <a:pos x="124" y="312"/>
                  </a:cxn>
                  <a:cxn ang="0">
                    <a:pos x="134" y="341"/>
                  </a:cxn>
                  <a:cxn ang="0">
                    <a:pos x="134" y="376"/>
                  </a:cxn>
                  <a:cxn ang="0">
                    <a:pos x="134" y="376"/>
                  </a:cxn>
                  <a:cxn ang="0">
                    <a:pos x="134" y="406"/>
                  </a:cxn>
                  <a:cxn ang="0">
                    <a:pos x="124" y="436"/>
                  </a:cxn>
                  <a:cxn ang="0">
                    <a:pos x="114" y="460"/>
                  </a:cxn>
                  <a:cxn ang="0">
                    <a:pos x="94" y="485"/>
                  </a:cxn>
                  <a:cxn ang="0">
                    <a:pos x="74" y="505"/>
                  </a:cxn>
                  <a:cxn ang="0">
                    <a:pos x="54" y="525"/>
                  </a:cxn>
                  <a:cxn ang="0">
                    <a:pos x="30" y="535"/>
                  </a:cxn>
                  <a:cxn ang="0">
                    <a:pos x="0" y="544"/>
                  </a:cxn>
                  <a:cxn ang="0">
                    <a:pos x="0" y="1228"/>
                  </a:cxn>
                  <a:cxn ang="0">
                    <a:pos x="0" y="1228"/>
                  </a:cxn>
                  <a:cxn ang="0">
                    <a:pos x="188" y="1247"/>
                  </a:cxn>
                  <a:cxn ang="0">
                    <a:pos x="287" y="1252"/>
                  </a:cxn>
                  <a:cxn ang="0">
                    <a:pos x="396" y="1257"/>
                  </a:cxn>
                  <a:cxn ang="0">
                    <a:pos x="396" y="15"/>
                  </a:cxn>
                </a:cxnLst>
                <a:rect l="0" t="0" r="r" b="b"/>
                <a:pathLst>
                  <a:path w="396" h="1257">
                    <a:moveTo>
                      <a:pt x="396" y="15"/>
                    </a:moveTo>
                    <a:lnTo>
                      <a:pt x="0" y="0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30" y="213"/>
                    </a:lnTo>
                    <a:lnTo>
                      <a:pt x="54" y="228"/>
                    </a:lnTo>
                    <a:lnTo>
                      <a:pt x="74" y="242"/>
                    </a:lnTo>
                    <a:lnTo>
                      <a:pt x="94" y="262"/>
                    </a:lnTo>
                    <a:lnTo>
                      <a:pt x="114" y="287"/>
                    </a:lnTo>
                    <a:lnTo>
                      <a:pt x="124" y="312"/>
                    </a:lnTo>
                    <a:lnTo>
                      <a:pt x="134" y="341"/>
                    </a:lnTo>
                    <a:lnTo>
                      <a:pt x="134" y="376"/>
                    </a:lnTo>
                    <a:lnTo>
                      <a:pt x="134" y="376"/>
                    </a:lnTo>
                    <a:lnTo>
                      <a:pt x="134" y="406"/>
                    </a:lnTo>
                    <a:lnTo>
                      <a:pt x="124" y="436"/>
                    </a:lnTo>
                    <a:lnTo>
                      <a:pt x="114" y="460"/>
                    </a:lnTo>
                    <a:lnTo>
                      <a:pt x="94" y="485"/>
                    </a:lnTo>
                    <a:lnTo>
                      <a:pt x="74" y="505"/>
                    </a:lnTo>
                    <a:lnTo>
                      <a:pt x="54" y="525"/>
                    </a:lnTo>
                    <a:lnTo>
                      <a:pt x="30" y="535"/>
                    </a:lnTo>
                    <a:lnTo>
                      <a:pt x="0" y="544"/>
                    </a:lnTo>
                    <a:lnTo>
                      <a:pt x="0" y="1228"/>
                    </a:lnTo>
                    <a:lnTo>
                      <a:pt x="0" y="1228"/>
                    </a:lnTo>
                    <a:lnTo>
                      <a:pt x="188" y="1247"/>
                    </a:lnTo>
                    <a:lnTo>
                      <a:pt x="287" y="1252"/>
                    </a:lnTo>
                    <a:lnTo>
                      <a:pt x="396" y="1257"/>
                    </a:lnTo>
                    <a:lnTo>
                      <a:pt x="396" y="15"/>
                    </a:lnTo>
                    <a:close/>
                  </a:path>
                </a:pathLst>
              </a:custGeom>
              <a:solidFill>
                <a:srgbClr val="9E9E9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9" name="Freeform 35"/>
              <p:cNvSpPr>
                <a:spLocks/>
              </p:cNvSpPr>
              <p:nvPr/>
            </p:nvSpPr>
            <p:spPr bwMode="auto">
              <a:xfrm>
                <a:off x="19925805" y="9785927"/>
                <a:ext cx="239706" cy="256199"/>
              </a:xfrm>
              <a:custGeom>
                <a:avLst/>
                <a:gdLst/>
                <a:ahLst/>
                <a:cxnLst>
                  <a:cxn ang="0">
                    <a:pos x="218" y="119"/>
                  </a:cxn>
                  <a:cxn ang="0">
                    <a:pos x="218" y="119"/>
                  </a:cxn>
                  <a:cxn ang="0">
                    <a:pos x="218" y="94"/>
                  </a:cxn>
                  <a:cxn ang="0">
                    <a:pos x="208" y="75"/>
                  </a:cxn>
                  <a:cxn ang="0">
                    <a:pos x="198" y="55"/>
                  </a:cxn>
                  <a:cxn ang="0">
                    <a:pos x="188" y="35"/>
                  </a:cxn>
                  <a:cxn ang="0">
                    <a:pos x="169" y="20"/>
                  </a:cxn>
                  <a:cxn ang="0">
                    <a:pos x="154" y="10"/>
                  </a:cxn>
                  <a:cxn ang="0">
                    <a:pos x="134" y="5"/>
                  </a:cxn>
                  <a:cxn ang="0">
                    <a:pos x="109" y="0"/>
                  </a:cxn>
                  <a:cxn ang="0">
                    <a:pos x="109" y="0"/>
                  </a:cxn>
                  <a:cxn ang="0">
                    <a:pos x="89" y="5"/>
                  </a:cxn>
                  <a:cxn ang="0">
                    <a:pos x="70" y="10"/>
                  </a:cxn>
                  <a:cxn ang="0">
                    <a:pos x="50" y="20"/>
                  </a:cxn>
                  <a:cxn ang="0">
                    <a:pos x="35" y="35"/>
                  </a:cxn>
                  <a:cxn ang="0">
                    <a:pos x="20" y="55"/>
                  </a:cxn>
                  <a:cxn ang="0">
                    <a:pos x="10" y="75"/>
                  </a:cxn>
                  <a:cxn ang="0">
                    <a:pos x="5" y="94"/>
                  </a:cxn>
                  <a:cxn ang="0">
                    <a:pos x="0" y="119"/>
                  </a:cxn>
                  <a:cxn ang="0">
                    <a:pos x="0" y="119"/>
                  </a:cxn>
                  <a:cxn ang="0">
                    <a:pos x="5" y="139"/>
                  </a:cxn>
                  <a:cxn ang="0">
                    <a:pos x="10" y="164"/>
                  </a:cxn>
                  <a:cxn ang="0">
                    <a:pos x="20" y="183"/>
                  </a:cxn>
                  <a:cxn ang="0">
                    <a:pos x="35" y="198"/>
                  </a:cxn>
                  <a:cxn ang="0">
                    <a:pos x="50" y="213"/>
                  </a:cxn>
                  <a:cxn ang="0">
                    <a:pos x="70" y="223"/>
                  </a:cxn>
                  <a:cxn ang="0">
                    <a:pos x="89" y="233"/>
                  </a:cxn>
                  <a:cxn ang="0">
                    <a:pos x="109" y="233"/>
                  </a:cxn>
                  <a:cxn ang="0">
                    <a:pos x="109" y="233"/>
                  </a:cxn>
                  <a:cxn ang="0">
                    <a:pos x="134" y="233"/>
                  </a:cxn>
                  <a:cxn ang="0">
                    <a:pos x="154" y="223"/>
                  </a:cxn>
                  <a:cxn ang="0">
                    <a:pos x="169" y="213"/>
                  </a:cxn>
                  <a:cxn ang="0">
                    <a:pos x="188" y="198"/>
                  </a:cxn>
                  <a:cxn ang="0">
                    <a:pos x="198" y="183"/>
                  </a:cxn>
                  <a:cxn ang="0">
                    <a:pos x="208" y="164"/>
                  </a:cxn>
                  <a:cxn ang="0">
                    <a:pos x="218" y="139"/>
                  </a:cxn>
                  <a:cxn ang="0">
                    <a:pos x="218" y="119"/>
                  </a:cxn>
                  <a:cxn ang="0">
                    <a:pos x="218" y="119"/>
                  </a:cxn>
                </a:cxnLst>
                <a:rect l="0" t="0" r="r" b="b"/>
                <a:pathLst>
                  <a:path w="218" h="233">
                    <a:moveTo>
                      <a:pt x="218" y="119"/>
                    </a:moveTo>
                    <a:lnTo>
                      <a:pt x="218" y="119"/>
                    </a:lnTo>
                    <a:lnTo>
                      <a:pt x="218" y="94"/>
                    </a:lnTo>
                    <a:lnTo>
                      <a:pt x="208" y="75"/>
                    </a:lnTo>
                    <a:lnTo>
                      <a:pt x="198" y="55"/>
                    </a:lnTo>
                    <a:lnTo>
                      <a:pt x="188" y="35"/>
                    </a:lnTo>
                    <a:lnTo>
                      <a:pt x="169" y="20"/>
                    </a:lnTo>
                    <a:lnTo>
                      <a:pt x="154" y="10"/>
                    </a:lnTo>
                    <a:lnTo>
                      <a:pt x="134" y="5"/>
                    </a:lnTo>
                    <a:lnTo>
                      <a:pt x="109" y="0"/>
                    </a:lnTo>
                    <a:lnTo>
                      <a:pt x="109" y="0"/>
                    </a:lnTo>
                    <a:lnTo>
                      <a:pt x="89" y="5"/>
                    </a:lnTo>
                    <a:lnTo>
                      <a:pt x="70" y="10"/>
                    </a:lnTo>
                    <a:lnTo>
                      <a:pt x="50" y="20"/>
                    </a:lnTo>
                    <a:lnTo>
                      <a:pt x="35" y="35"/>
                    </a:lnTo>
                    <a:lnTo>
                      <a:pt x="20" y="55"/>
                    </a:lnTo>
                    <a:lnTo>
                      <a:pt x="10" y="75"/>
                    </a:lnTo>
                    <a:lnTo>
                      <a:pt x="5" y="94"/>
                    </a:lnTo>
                    <a:lnTo>
                      <a:pt x="0" y="119"/>
                    </a:lnTo>
                    <a:lnTo>
                      <a:pt x="0" y="119"/>
                    </a:lnTo>
                    <a:lnTo>
                      <a:pt x="5" y="139"/>
                    </a:lnTo>
                    <a:lnTo>
                      <a:pt x="10" y="164"/>
                    </a:lnTo>
                    <a:lnTo>
                      <a:pt x="20" y="183"/>
                    </a:lnTo>
                    <a:lnTo>
                      <a:pt x="35" y="198"/>
                    </a:lnTo>
                    <a:lnTo>
                      <a:pt x="50" y="213"/>
                    </a:lnTo>
                    <a:lnTo>
                      <a:pt x="70" y="223"/>
                    </a:lnTo>
                    <a:lnTo>
                      <a:pt x="89" y="233"/>
                    </a:lnTo>
                    <a:lnTo>
                      <a:pt x="109" y="233"/>
                    </a:lnTo>
                    <a:lnTo>
                      <a:pt x="109" y="233"/>
                    </a:lnTo>
                    <a:lnTo>
                      <a:pt x="134" y="233"/>
                    </a:lnTo>
                    <a:lnTo>
                      <a:pt x="154" y="223"/>
                    </a:lnTo>
                    <a:lnTo>
                      <a:pt x="169" y="213"/>
                    </a:lnTo>
                    <a:lnTo>
                      <a:pt x="188" y="198"/>
                    </a:lnTo>
                    <a:lnTo>
                      <a:pt x="198" y="183"/>
                    </a:lnTo>
                    <a:lnTo>
                      <a:pt x="208" y="164"/>
                    </a:lnTo>
                    <a:lnTo>
                      <a:pt x="218" y="139"/>
                    </a:lnTo>
                    <a:lnTo>
                      <a:pt x="218" y="119"/>
                    </a:lnTo>
                    <a:lnTo>
                      <a:pt x="218" y="119"/>
                    </a:lnTo>
                    <a:close/>
                  </a:path>
                </a:pathLst>
              </a:custGeom>
              <a:solidFill>
                <a:srgbClr val="E5E5E5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0" name="Freeform 36"/>
              <p:cNvSpPr>
                <a:spLocks/>
              </p:cNvSpPr>
              <p:nvPr/>
            </p:nvSpPr>
            <p:spPr bwMode="auto">
              <a:xfrm>
                <a:off x="19931303" y="9818914"/>
                <a:ext cx="191325" cy="201221"/>
              </a:xfrm>
              <a:custGeom>
                <a:avLst/>
                <a:gdLst/>
                <a:ahLst/>
                <a:cxnLst>
                  <a:cxn ang="0">
                    <a:pos x="134" y="109"/>
                  </a:cxn>
                  <a:cxn ang="0">
                    <a:pos x="134" y="109"/>
                  </a:cxn>
                  <a:cxn ang="0">
                    <a:pos x="119" y="104"/>
                  </a:cxn>
                  <a:cxn ang="0">
                    <a:pos x="104" y="94"/>
                  </a:cxn>
                  <a:cxn ang="0">
                    <a:pos x="94" y="79"/>
                  </a:cxn>
                  <a:cxn ang="0">
                    <a:pos x="89" y="64"/>
                  </a:cxn>
                  <a:cxn ang="0">
                    <a:pos x="89" y="64"/>
                  </a:cxn>
                  <a:cxn ang="0">
                    <a:pos x="94" y="45"/>
                  </a:cxn>
                  <a:cxn ang="0">
                    <a:pos x="104" y="30"/>
                  </a:cxn>
                  <a:cxn ang="0">
                    <a:pos x="119" y="20"/>
                  </a:cxn>
                  <a:cxn ang="0">
                    <a:pos x="134" y="15"/>
                  </a:cxn>
                  <a:cxn ang="0">
                    <a:pos x="134" y="15"/>
                  </a:cxn>
                  <a:cxn ang="0">
                    <a:pos x="139" y="15"/>
                  </a:cxn>
                  <a:cxn ang="0">
                    <a:pos x="139" y="15"/>
                  </a:cxn>
                  <a:cxn ang="0">
                    <a:pos x="114" y="5"/>
                  </a:cxn>
                  <a:cxn ang="0">
                    <a:pos x="84" y="0"/>
                  </a:cxn>
                  <a:cxn ang="0">
                    <a:pos x="84" y="0"/>
                  </a:cxn>
                  <a:cxn ang="0">
                    <a:pos x="70" y="0"/>
                  </a:cxn>
                  <a:cxn ang="0">
                    <a:pos x="55" y="5"/>
                  </a:cxn>
                  <a:cxn ang="0">
                    <a:pos x="40" y="15"/>
                  </a:cxn>
                  <a:cxn ang="0">
                    <a:pos x="25" y="25"/>
                  </a:cxn>
                  <a:cxn ang="0">
                    <a:pos x="15" y="40"/>
                  </a:cxn>
                  <a:cxn ang="0">
                    <a:pos x="5" y="54"/>
                  </a:cxn>
                  <a:cxn ang="0">
                    <a:pos x="0" y="74"/>
                  </a:cxn>
                  <a:cxn ang="0">
                    <a:pos x="0" y="89"/>
                  </a:cxn>
                  <a:cxn ang="0">
                    <a:pos x="0" y="89"/>
                  </a:cxn>
                  <a:cxn ang="0">
                    <a:pos x="0" y="109"/>
                  </a:cxn>
                  <a:cxn ang="0">
                    <a:pos x="5" y="129"/>
                  </a:cxn>
                  <a:cxn ang="0">
                    <a:pos x="15" y="144"/>
                  </a:cxn>
                  <a:cxn ang="0">
                    <a:pos x="25" y="158"/>
                  </a:cxn>
                  <a:cxn ang="0">
                    <a:pos x="40" y="168"/>
                  </a:cxn>
                  <a:cxn ang="0">
                    <a:pos x="55" y="178"/>
                  </a:cxn>
                  <a:cxn ang="0">
                    <a:pos x="70" y="183"/>
                  </a:cxn>
                  <a:cxn ang="0">
                    <a:pos x="84" y="183"/>
                  </a:cxn>
                  <a:cxn ang="0">
                    <a:pos x="84" y="183"/>
                  </a:cxn>
                  <a:cxn ang="0">
                    <a:pos x="104" y="183"/>
                  </a:cxn>
                  <a:cxn ang="0">
                    <a:pos x="119" y="178"/>
                  </a:cxn>
                  <a:cxn ang="0">
                    <a:pos x="134" y="168"/>
                  </a:cxn>
                  <a:cxn ang="0">
                    <a:pos x="149" y="158"/>
                  </a:cxn>
                  <a:cxn ang="0">
                    <a:pos x="159" y="144"/>
                  </a:cxn>
                  <a:cxn ang="0">
                    <a:pos x="169" y="129"/>
                  </a:cxn>
                  <a:cxn ang="0">
                    <a:pos x="174" y="109"/>
                  </a:cxn>
                  <a:cxn ang="0">
                    <a:pos x="174" y="89"/>
                  </a:cxn>
                  <a:cxn ang="0">
                    <a:pos x="174" y="89"/>
                  </a:cxn>
                  <a:cxn ang="0">
                    <a:pos x="174" y="84"/>
                  </a:cxn>
                  <a:cxn ang="0">
                    <a:pos x="174" y="84"/>
                  </a:cxn>
                  <a:cxn ang="0">
                    <a:pos x="164" y="94"/>
                  </a:cxn>
                  <a:cxn ang="0">
                    <a:pos x="159" y="104"/>
                  </a:cxn>
                  <a:cxn ang="0">
                    <a:pos x="144" y="109"/>
                  </a:cxn>
                  <a:cxn ang="0">
                    <a:pos x="134" y="109"/>
                  </a:cxn>
                  <a:cxn ang="0">
                    <a:pos x="134" y="109"/>
                  </a:cxn>
                </a:cxnLst>
                <a:rect l="0" t="0" r="r" b="b"/>
                <a:pathLst>
                  <a:path w="174" h="183">
                    <a:moveTo>
                      <a:pt x="134" y="109"/>
                    </a:moveTo>
                    <a:lnTo>
                      <a:pt x="134" y="109"/>
                    </a:lnTo>
                    <a:lnTo>
                      <a:pt x="119" y="104"/>
                    </a:lnTo>
                    <a:lnTo>
                      <a:pt x="104" y="94"/>
                    </a:lnTo>
                    <a:lnTo>
                      <a:pt x="94" y="79"/>
                    </a:lnTo>
                    <a:lnTo>
                      <a:pt x="89" y="64"/>
                    </a:lnTo>
                    <a:lnTo>
                      <a:pt x="89" y="64"/>
                    </a:lnTo>
                    <a:lnTo>
                      <a:pt x="94" y="45"/>
                    </a:lnTo>
                    <a:lnTo>
                      <a:pt x="104" y="30"/>
                    </a:lnTo>
                    <a:lnTo>
                      <a:pt x="119" y="20"/>
                    </a:lnTo>
                    <a:lnTo>
                      <a:pt x="134" y="15"/>
                    </a:lnTo>
                    <a:lnTo>
                      <a:pt x="134" y="15"/>
                    </a:lnTo>
                    <a:lnTo>
                      <a:pt x="139" y="15"/>
                    </a:lnTo>
                    <a:lnTo>
                      <a:pt x="139" y="15"/>
                    </a:lnTo>
                    <a:lnTo>
                      <a:pt x="114" y="5"/>
                    </a:lnTo>
                    <a:lnTo>
                      <a:pt x="84" y="0"/>
                    </a:lnTo>
                    <a:lnTo>
                      <a:pt x="84" y="0"/>
                    </a:lnTo>
                    <a:lnTo>
                      <a:pt x="70" y="0"/>
                    </a:lnTo>
                    <a:lnTo>
                      <a:pt x="55" y="5"/>
                    </a:lnTo>
                    <a:lnTo>
                      <a:pt x="40" y="15"/>
                    </a:lnTo>
                    <a:lnTo>
                      <a:pt x="25" y="25"/>
                    </a:lnTo>
                    <a:lnTo>
                      <a:pt x="15" y="40"/>
                    </a:lnTo>
                    <a:lnTo>
                      <a:pt x="5" y="54"/>
                    </a:lnTo>
                    <a:lnTo>
                      <a:pt x="0" y="74"/>
                    </a:lnTo>
                    <a:lnTo>
                      <a:pt x="0" y="89"/>
                    </a:lnTo>
                    <a:lnTo>
                      <a:pt x="0" y="89"/>
                    </a:lnTo>
                    <a:lnTo>
                      <a:pt x="0" y="109"/>
                    </a:lnTo>
                    <a:lnTo>
                      <a:pt x="5" y="129"/>
                    </a:lnTo>
                    <a:lnTo>
                      <a:pt x="15" y="144"/>
                    </a:lnTo>
                    <a:lnTo>
                      <a:pt x="25" y="158"/>
                    </a:lnTo>
                    <a:lnTo>
                      <a:pt x="40" y="168"/>
                    </a:lnTo>
                    <a:lnTo>
                      <a:pt x="55" y="178"/>
                    </a:lnTo>
                    <a:lnTo>
                      <a:pt x="70" y="183"/>
                    </a:lnTo>
                    <a:lnTo>
                      <a:pt x="84" y="183"/>
                    </a:lnTo>
                    <a:lnTo>
                      <a:pt x="84" y="183"/>
                    </a:lnTo>
                    <a:lnTo>
                      <a:pt x="104" y="183"/>
                    </a:lnTo>
                    <a:lnTo>
                      <a:pt x="119" y="178"/>
                    </a:lnTo>
                    <a:lnTo>
                      <a:pt x="134" y="168"/>
                    </a:lnTo>
                    <a:lnTo>
                      <a:pt x="149" y="158"/>
                    </a:lnTo>
                    <a:lnTo>
                      <a:pt x="159" y="144"/>
                    </a:lnTo>
                    <a:lnTo>
                      <a:pt x="169" y="129"/>
                    </a:lnTo>
                    <a:lnTo>
                      <a:pt x="174" y="109"/>
                    </a:lnTo>
                    <a:lnTo>
                      <a:pt x="174" y="89"/>
                    </a:lnTo>
                    <a:lnTo>
                      <a:pt x="174" y="89"/>
                    </a:lnTo>
                    <a:lnTo>
                      <a:pt x="174" y="84"/>
                    </a:lnTo>
                    <a:lnTo>
                      <a:pt x="174" y="84"/>
                    </a:lnTo>
                    <a:lnTo>
                      <a:pt x="164" y="94"/>
                    </a:lnTo>
                    <a:lnTo>
                      <a:pt x="159" y="104"/>
                    </a:lnTo>
                    <a:lnTo>
                      <a:pt x="144" y="109"/>
                    </a:lnTo>
                    <a:lnTo>
                      <a:pt x="134" y="109"/>
                    </a:lnTo>
                    <a:lnTo>
                      <a:pt x="134" y="109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1" name="Freeform 37"/>
              <p:cNvSpPr>
                <a:spLocks/>
              </p:cNvSpPr>
              <p:nvPr/>
            </p:nvSpPr>
            <p:spPr bwMode="auto">
              <a:xfrm>
                <a:off x="19687200" y="9198758"/>
                <a:ext cx="26390" cy="26390"/>
              </a:xfrm>
              <a:custGeom>
                <a:avLst/>
                <a:gdLst/>
                <a:ahLst/>
                <a:cxnLst>
                  <a:cxn ang="0">
                    <a:pos x="24" y="15"/>
                  </a:cxn>
                  <a:cxn ang="0">
                    <a:pos x="24" y="15"/>
                  </a:cxn>
                  <a:cxn ang="0">
                    <a:pos x="19" y="24"/>
                  </a:cxn>
                  <a:cxn ang="0">
                    <a:pos x="10" y="24"/>
                  </a:cxn>
                  <a:cxn ang="0">
                    <a:pos x="10" y="24"/>
                  </a:cxn>
                  <a:cxn ang="0">
                    <a:pos x="0" y="24"/>
                  </a:cxn>
                  <a:cxn ang="0">
                    <a:pos x="0" y="15"/>
                  </a:cxn>
                  <a:cxn ang="0">
                    <a:pos x="0" y="15"/>
                  </a:cxn>
                  <a:cxn ang="0">
                    <a:pos x="0" y="5"/>
                  </a:cxn>
                  <a:cxn ang="0">
                    <a:pos x="10" y="0"/>
                  </a:cxn>
                  <a:cxn ang="0">
                    <a:pos x="10" y="0"/>
                  </a:cxn>
                  <a:cxn ang="0">
                    <a:pos x="19" y="5"/>
                  </a:cxn>
                  <a:cxn ang="0">
                    <a:pos x="24" y="15"/>
                  </a:cxn>
                  <a:cxn ang="0">
                    <a:pos x="24" y="15"/>
                  </a:cxn>
                </a:cxnLst>
                <a:rect l="0" t="0" r="r" b="b"/>
                <a:pathLst>
                  <a:path w="24" h="24">
                    <a:moveTo>
                      <a:pt x="24" y="15"/>
                    </a:moveTo>
                    <a:lnTo>
                      <a:pt x="24" y="15"/>
                    </a:lnTo>
                    <a:lnTo>
                      <a:pt x="19" y="24"/>
                    </a:lnTo>
                    <a:lnTo>
                      <a:pt x="10" y="24"/>
                    </a:lnTo>
                    <a:lnTo>
                      <a:pt x="10" y="24"/>
                    </a:lnTo>
                    <a:lnTo>
                      <a:pt x="0" y="24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0" y="5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9" y="5"/>
                    </a:lnTo>
                    <a:lnTo>
                      <a:pt x="24" y="15"/>
                    </a:lnTo>
                    <a:lnTo>
                      <a:pt x="24" y="15"/>
                    </a:lnTo>
                    <a:close/>
                  </a:path>
                </a:pathLst>
              </a:custGeom>
              <a:solidFill>
                <a:srgbClr val="FB7655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2" name="Freeform 38"/>
              <p:cNvSpPr>
                <a:spLocks/>
              </p:cNvSpPr>
              <p:nvPr/>
            </p:nvSpPr>
            <p:spPr bwMode="auto">
              <a:xfrm>
                <a:off x="19687200" y="9198758"/>
                <a:ext cx="26390" cy="26390"/>
              </a:xfrm>
              <a:custGeom>
                <a:avLst/>
                <a:gdLst/>
                <a:ahLst/>
                <a:cxnLst>
                  <a:cxn ang="0">
                    <a:pos x="24" y="15"/>
                  </a:cxn>
                  <a:cxn ang="0">
                    <a:pos x="24" y="15"/>
                  </a:cxn>
                  <a:cxn ang="0">
                    <a:pos x="19" y="24"/>
                  </a:cxn>
                  <a:cxn ang="0">
                    <a:pos x="10" y="24"/>
                  </a:cxn>
                  <a:cxn ang="0">
                    <a:pos x="10" y="24"/>
                  </a:cxn>
                  <a:cxn ang="0">
                    <a:pos x="0" y="24"/>
                  </a:cxn>
                  <a:cxn ang="0">
                    <a:pos x="0" y="15"/>
                  </a:cxn>
                  <a:cxn ang="0">
                    <a:pos x="0" y="15"/>
                  </a:cxn>
                  <a:cxn ang="0">
                    <a:pos x="0" y="5"/>
                  </a:cxn>
                  <a:cxn ang="0">
                    <a:pos x="10" y="0"/>
                  </a:cxn>
                  <a:cxn ang="0">
                    <a:pos x="10" y="0"/>
                  </a:cxn>
                  <a:cxn ang="0">
                    <a:pos x="19" y="5"/>
                  </a:cxn>
                  <a:cxn ang="0">
                    <a:pos x="24" y="15"/>
                  </a:cxn>
                  <a:cxn ang="0">
                    <a:pos x="24" y="15"/>
                  </a:cxn>
                </a:cxnLst>
                <a:rect l="0" t="0" r="r" b="b"/>
                <a:pathLst>
                  <a:path w="24" h="24">
                    <a:moveTo>
                      <a:pt x="24" y="15"/>
                    </a:moveTo>
                    <a:lnTo>
                      <a:pt x="24" y="15"/>
                    </a:lnTo>
                    <a:lnTo>
                      <a:pt x="19" y="24"/>
                    </a:lnTo>
                    <a:lnTo>
                      <a:pt x="10" y="24"/>
                    </a:lnTo>
                    <a:lnTo>
                      <a:pt x="10" y="24"/>
                    </a:lnTo>
                    <a:lnTo>
                      <a:pt x="0" y="24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0" y="5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9" y="5"/>
                    </a:lnTo>
                    <a:lnTo>
                      <a:pt x="24" y="15"/>
                    </a:lnTo>
                    <a:lnTo>
                      <a:pt x="24" y="15"/>
                    </a:lnTo>
                    <a:close/>
                  </a:path>
                </a:pathLst>
              </a:custGeom>
              <a:solidFill>
                <a:srgbClr val="FB7655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3" name="Freeform 39"/>
              <p:cNvSpPr>
                <a:spLocks/>
              </p:cNvSpPr>
              <p:nvPr/>
            </p:nvSpPr>
            <p:spPr bwMode="auto">
              <a:xfrm>
                <a:off x="19687200" y="9023928"/>
                <a:ext cx="26390" cy="27490"/>
              </a:xfrm>
              <a:custGeom>
                <a:avLst/>
                <a:gdLst/>
                <a:ahLst/>
                <a:cxnLst>
                  <a:cxn ang="0">
                    <a:pos x="24" y="15"/>
                  </a:cxn>
                  <a:cxn ang="0">
                    <a:pos x="24" y="15"/>
                  </a:cxn>
                  <a:cxn ang="0">
                    <a:pos x="19" y="20"/>
                  </a:cxn>
                  <a:cxn ang="0">
                    <a:pos x="10" y="25"/>
                  </a:cxn>
                  <a:cxn ang="0">
                    <a:pos x="10" y="25"/>
                  </a:cxn>
                  <a:cxn ang="0">
                    <a:pos x="0" y="20"/>
                  </a:cxn>
                  <a:cxn ang="0">
                    <a:pos x="0" y="15"/>
                  </a:cxn>
                  <a:cxn ang="0">
                    <a:pos x="0" y="15"/>
                  </a:cxn>
                  <a:cxn ang="0">
                    <a:pos x="0" y="5"/>
                  </a:cxn>
                  <a:cxn ang="0">
                    <a:pos x="10" y="0"/>
                  </a:cxn>
                  <a:cxn ang="0">
                    <a:pos x="10" y="0"/>
                  </a:cxn>
                  <a:cxn ang="0">
                    <a:pos x="19" y="5"/>
                  </a:cxn>
                  <a:cxn ang="0">
                    <a:pos x="24" y="15"/>
                  </a:cxn>
                  <a:cxn ang="0">
                    <a:pos x="24" y="15"/>
                  </a:cxn>
                </a:cxnLst>
                <a:rect l="0" t="0" r="r" b="b"/>
                <a:pathLst>
                  <a:path w="24" h="25">
                    <a:moveTo>
                      <a:pt x="24" y="15"/>
                    </a:moveTo>
                    <a:lnTo>
                      <a:pt x="24" y="15"/>
                    </a:lnTo>
                    <a:lnTo>
                      <a:pt x="19" y="20"/>
                    </a:lnTo>
                    <a:lnTo>
                      <a:pt x="10" y="25"/>
                    </a:lnTo>
                    <a:lnTo>
                      <a:pt x="10" y="25"/>
                    </a:lnTo>
                    <a:lnTo>
                      <a:pt x="0" y="20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0" y="5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9" y="5"/>
                    </a:lnTo>
                    <a:lnTo>
                      <a:pt x="24" y="15"/>
                    </a:lnTo>
                    <a:lnTo>
                      <a:pt x="24" y="15"/>
                    </a:lnTo>
                    <a:close/>
                  </a:path>
                </a:pathLst>
              </a:custGeom>
              <a:solidFill>
                <a:srgbClr val="7EAA5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4" name="Freeform 40"/>
              <p:cNvSpPr>
                <a:spLocks noEditPoints="1"/>
              </p:cNvSpPr>
              <p:nvPr/>
            </p:nvSpPr>
            <p:spPr bwMode="auto">
              <a:xfrm>
                <a:off x="19790559" y="8975547"/>
                <a:ext cx="718018" cy="446424"/>
              </a:xfrm>
              <a:custGeom>
                <a:avLst/>
                <a:gdLst/>
                <a:ahLst/>
                <a:cxnLst>
                  <a:cxn ang="0">
                    <a:pos x="24" y="366"/>
                  </a:cxn>
                  <a:cxn ang="0">
                    <a:pos x="123" y="198"/>
                  </a:cxn>
                  <a:cxn ang="0">
                    <a:pos x="633" y="203"/>
                  </a:cxn>
                  <a:cxn ang="0">
                    <a:pos x="633" y="203"/>
                  </a:cxn>
                  <a:cxn ang="0">
                    <a:pos x="633" y="386"/>
                  </a:cxn>
                  <a:cxn ang="0">
                    <a:pos x="633" y="386"/>
                  </a:cxn>
                  <a:cxn ang="0">
                    <a:pos x="24" y="366"/>
                  </a:cxn>
                  <a:cxn ang="0">
                    <a:pos x="24" y="366"/>
                  </a:cxn>
                  <a:cxn ang="0">
                    <a:pos x="109" y="20"/>
                  </a:cxn>
                  <a:cxn ang="0">
                    <a:pos x="109" y="183"/>
                  </a:cxn>
                  <a:cxn ang="0">
                    <a:pos x="19" y="336"/>
                  </a:cxn>
                  <a:cxn ang="0">
                    <a:pos x="19" y="336"/>
                  </a:cxn>
                  <a:cxn ang="0">
                    <a:pos x="19" y="20"/>
                  </a:cxn>
                  <a:cxn ang="0">
                    <a:pos x="19" y="20"/>
                  </a:cxn>
                  <a:cxn ang="0">
                    <a:pos x="109" y="20"/>
                  </a:cxn>
                  <a:cxn ang="0">
                    <a:pos x="109" y="20"/>
                  </a:cxn>
                  <a:cxn ang="0">
                    <a:pos x="633" y="183"/>
                  </a:cxn>
                  <a:cxn ang="0">
                    <a:pos x="633" y="183"/>
                  </a:cxn>
                  <a:cxn ang="0">
                    <a:pos x="128" y="178"/>
                  </a:cxn>
                  <a:cxn ang="0">
                    <a:pos x="128" y="178"/>
                  </a:cxn>
                  <a:cxn ang="0">
                    <a:pos x="128" y="20"/>
                  </a:cxn>
                  <a:cxn ang="0">
                    <a:pos x="128" y="20"/>
                  </a:cxn>
                  <a:cxn ang="0">
                    <a:pos x="633" y="20"/>
                  </a:cxn>
                  <a:cxn ang="0">
                    <a:pos x="633" y="20"/>
                  </a:cxn>
                  <a:cxn ang="0">
                    <a:pos x="633" y="183"/>
                  </a:cxn>
                  <a:cxn ang="0">
                    <a:pos x="633" y="183"/>
                  </a:cxn>
                  <a:cxn ang="0">
                    <a:pos x="643" y="0"/>
                  </a:cxn>
                  <a:cxn ang="0">
                    <a:pos x="10" y="0"/>
                  </a:cxn>
                  <a:cxn ang="0">
                    <a:pos x="10" y="0"/>
                  </a:cxn>
                  <a:cxn ang="0">
                    <a:pos x="0" y="0"/>
                  </a:cxn>
                  <a:cxn ang="0">
                    <a:pos x="0" y="10"/>
                  </a:cxn>
                  <a:cxn ang="0">
                    <a:pos x="0" y="376"/>
                  </a:cxn>
                  <a:cxn ang="0">
                    <a:pos x="0" y="376"/>
                  </a:cxn>
                  <a:cxn ang="0">
                    <a:pos x="0" y="381"/>
                  </a:cxn>
                  <a:cxn ang="0">
                    <a:pos x="10" y="386"/>
                  </a:cxn>
                  <a:cxn ang="0">
                    <a:pos x="643" y="406"/>
                  </a:cxn>
                  <a:cxn ang="0">
                    <a:pos x="643" y="406"/>
                  </a:cxn>
                  <a:cxn ang="0">
                    <a:pos x="648" y="401"/>
                  </a:cxn>
                  <a:cxn ang="0">
                    <a:pos x="648" y="401"/>
                  </a:cxn>
                  <a:cxn ang="0">
                    <a:pos x="653" y="396"/>
                  </a:cxn>
                  <a:cxn ang="0">
                    <a:pos x="653" y="10"/>
                  </a:cxn>
                  <a:cxn ang="0">
                    <a:pos x="653" y="10"/>
                  </a:cxn>
                  <a:cxn ang="0">
                    <a:pos x="648" y="0"/>
                  </a:cxn>
                  <a:cxn ang="0">
                    <a:pos x="643" y="0"/>
                  </a:cxn>
                  <a:cxn ang="0">
                    <a:pos x="643" y="0"/>
                  </a:cxn>
                </a:cxnLst>
                <a:rect l="0" t="0" r="r" b="b"/>
                <a:pathLst>
                  <a:path w="653" h="406">
                    <a:moveTo>
                      <a:pt x="24" y="366"/>
                    </a:moveTo>
                    <a:lnTo>
                      <a:pt x="123" y="198"/>
                    </a:lnTo>
                    <a:lnTo>
                      <a:pt x="633" y="203"/>
                    </a:lnTo>
                    <a:lnTo>
                      <a:pt x="633" y="203"/>
                    </a:lnTo>
                    <a:lnTo>
                      <a:pt x="633" y="386"/>
                    </a:lnTo>
                    <a:lnTo>
                      <a:pt x="633" y="386"/>
                    </a:lnTo>
                    <a:lnTo>
                      <a:pt x="24" y="366"/>
                    </a:lnTo>
                    <a:lnTo>
                      <a:pt x="24" y="366"/>
                    </a:lnTo>
                    <a:close/>
                    <a:moveTo>
                      <a:pt x="109" y="20"/>
                    </a:moveTo>
                    <a:lnTo>
                      <a:pt x="109" y="183"/>
                    </a:lnTo>
                    <a:lnTo>
                      <a:pt x="19" y="336"/>
                    </a:lnTo>
                    <a:lnTo>
                      <a:pt x="19" y="336"/>
                    </a:lnTo>
                    <a:lnTo>
                      <a:pt x="19" y="20"/>
                    </a:lnTo>
                    <a:lnTo>
                      <a:pt x="19" y="20"/>
                    </a:lnTo>
                    <a:lnTo>
                      <a:pt x="109" y="20"/>
                    </a:lnTo>
                    <a:lnTo>
                      <a:pt x="109" y="20"/>
                    </a:lnTo>
                    <a:close/>
                    <a:moveTo>
                      <a:pt x="633" y="183"/>
                    </a:moveTo>
                    <a:lnTo>
                      <a:pt x="633" y="183"/>
                    </a:lnTo>
                    <a:lnTo>
                      <a:pt x="128" y="178"/>
                    </a:lnTo>
                    <a:lnTo>
                      <a:pt x="128" y="178"/>
                    </a:lnTo>
                    <a:lnTo>
                      <a:pt x="128" y="20"/>
                    </a:lnTo>
                    <a:lnTo>
                      <a:pt x="128" y="20"/>
                    </a:lnTo>
                    <a:lnTo>
                      <a:pt x="633" y="20"/>
                    </a:lnTo>
                    <a:lnTo>
                      <a:pt x="633" y="20"/>
                    </a:lnTo>
                    <a:lnTo>
                      <a:pt x="633" y="183"/>
                    </a:lnTo>
                    <a:lnTo>
                      <a:pt x="633" y="183"/>
                    </a:lnTo>
                    <a:close/>
                    <a:moveTo>
                      <a:pt x="643" y="0"/>
                    </a:moveTo>
                    <a:lnTo>
                      <a:pt x="10" y="0"/>
                    </a:lnTo>
                    <a:lnTo>
                      <a:pt x="10" y="0"/>
                    </a:lnTo>
                    <a:lnTo>
                      <a:pt x="0" y="0"/>
                    </a:lnTo>
                    <a:lnTo>
                      <a:pt x="0" y="10"/>
                    </a:lnTo>
                    <a:lnTo>
                      <a:pt x="0" y="376"/>
                    </a:lnTo>
                    <a:lnTo>
                      <a:pt x="0" y="376"/>
                    </a:lnTo>
                    <a:lnTo>
                      <a:pt x="0" y="381"/>
                    </a:lnTo>
                    <a:lnTo>
                      <a:pt x="10" y="386"/>
                    </a:lnTo>
                    <a:lnTo>
                      <a:pt x="643" y="406"/>
                    </a:lnTo>
                    <a:lnTo>
                      <a:pt x="643" y="406"/>
                    </a:lnTo>
                    <a:lnTo>
                      <a:pt x="648" y="401"/>
                    </a:lnTo>
                    <a:lnTo>
                      <a:pt x="648" y="401"/>
                    </a:lnTo>
                    <a:lnTo>
                      <a:pt x="653" y="396"/>
                    </a:lnTo>
                    <a:lnTo>
                      <a:pt x="653" y="10"/>
                    </a:lnTo>
                    <a:lnTo>
                      <a:pt x="653" y="10"/>
                    </a:lnTo>
                    <a:lnTo>
                      <a:pt x="648" y="0"/>
                    </a:lnTo>
                    <a:lnTo>
                      <a:pt x="643" y="0"/>
                    </a:lnTo>
                    <a:lnTo>
                      <a:pt x="64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5" name="Freeform 41"/>
              <p:cNvSpPr>
                <a:spLocks/>
              </p:cNvSpPr>
              <p:nvPr/>
            </p:nvSpPr>
            <p:spPr bwMode="auto">
              <a:xfrm>
                <a:off x="19719087" y="8359789"/>
                <a:ext cx="702624" cy="119853"/>
              </a:xfrm>
              <a:custGeom>
                <a:avLst/>
                <a:gdLst/>
                <a:ahLst/>
                <a:cxnLst>
                  <a:cxn ang="0">
                    <a:pos x="639" y="70"/>
                  </a:cxn>
                  <a:cxn ang="0">
                    <a:pos x="0" y="109"/>
                  </a:cxn>
                  <a:cxn ang="0">
                    <a:pos x="0" y="35"/>
                  </a:cxn>
                  <a:cxn ang="0">
                    <a:pos x="639" y="0"/>
                  </a:cxn>
                  <a:cxn ang="0">
                    <a:pos x="639" y="70"/>
                  </a:cxn>
                </a:cxnLst>
                <a:rect l="0" t="0" r="r" b="b"/>
                <a:pathLst>
                  <a:path w="639" h="109">
                    <a:moveTo>
                      <a:pt x="639" y="70"/>
                    </a:moveTo>
                    <a:lnTo>
                      <a:pt x="0" y="109"/>
                    </a:lnTo>
                    <a:lnTo>
                      <a:pt x="0" y="35"/>
                    </a:lnTo>
                    <a:lnTo>
                      <a:pt x="639" y="0"/>
                    </a:lnTo>
                    <a:lnTo>
                      <a:pt x="639" y="7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6" name="Freeform 42"/>
              <p:cNvSpPr>
                <a:spLocks noEditPoints="1"/>
              </p:cNvSpPr>
              <p:nvPr/>
            </p:nvSpPr>
            <p:spPr bwMode="auto">
              <a:xfrm>
                <a:off x="19708091" y="8349893"/>
                <a:ext cx="751005" cy="255100"/>
              </a:xfrm>
              <a:custGeom>
                <a:avLst/>
                <a:gdLst/>
                <a:ahLst/>
                <a:cxnLst>
                  <a:cxn ang="0">
                    <a:pos x="20" y="212"/>
                  </a:cxn>
                  <a:cxn ang="0">
                    <a:pos x="20" y="212"/>
                  </a:cxn>
                  <a:cxn ang="0">
                    <a:pos x="20" y="148"/>
                  </a:cxn>
                  <a:cxn ang="0">
                    <a:pos x="664" y="113"/>
                  </a:cxn>
                  <a:cxn ang="0">
                    <a:pos x="664" y="113"/>
                  </a:cxn>
                  <a:cxn ang="0">
                    <a:pos x="664" y="193"/>
                  </a:cxn>
                  <a:cxn ang="0">
                    <a:pos x="664" y="193"/>
                  </a:cxn>
                  <a:cxn ang="0">
                    <a:pos x="20" y="212"/>
                  </a:cxn>
                  <a:cxn ang="0">
                    <a:pos x="20" y="212"/>
                  </a:cxn>
                  <a:cxn ang="0">
                    <a:pos x="664" y="19"/>
                  </a:cxn>
                  <a:cxn ang="0">
                    <a:pos x="664" y="19"/>
                  </a:cxn>
                  <a:cxn ang="0">
                    <a:pos x="664" y="94"/>
                  </a:cxn>
                  <a:cxn ang="0">
                    <a:pos x="20" y="128"/>
                  </a:cxn>
                  <a:cxn ang="0">
                    <a:pos x="20" y="128"/>
                  </a:cxn>
                  <a:cxn ang="0">
                    <a:pos x="20" y="54"/>
                  </a:cxn>
                  <a:cxn ang="0">
                    <a:pos x="20" y="54"/>
                  </a:cxn>
                  <a:cxn ang="0">
                    <a:pos x="664" y="19"/>
                  </a:cxn>
                  <a:cxn ang="0">
                    <a:pos x="664" y="19"/>
                  </a:cxn>
                  <a:cxn ang="0">
                    <a:pos x="678" y="4"/>
                  </a:cxn>
                  <a:cxn ang="0">
                    <a:pos x="678" y="4"/>
                  </a:cxn>
                  <a:cxn ang="0">
                    <a:pos x="674" y="0"/>
                  </a:cxn>
                  <a:cxn ang="0">
                    <a:pos x="10" y="34"/>
                  </a:cxn>
                  <a:cxn ang="0">
                    <a:pos x="10" y="34"/>
                  </a:cxn>
                  <a:cxn ang="0">
                    <a:pos x="5" y="39"/>
                  </a:cxn>
                  <a:cxn ang="0">
                    <a:pos x="0" y="44"/>
                  </a:cxn>
                  <a:cxn ang="0">
                    <a:pos x="0" y="222"/>
                  </a:cxn>
                  <a:cxn ang="0">
                    <a:pos x="0" y="222"/>
                  </a:cxn>
                  <a:cxn ang="0">
                    <a:pos x="5" y="232"/>
                  </a:cxn>
                  <a:cxn ang="0">
                    <a:pos x="5" y="232"/>
                  </a:cxn>
                  <a:cxn ang="0">
                    <a:pos x="10" y="232"/>
                  </a:cxn>
                  <a:cxn ang="0">
                    <a:pos x="674" y="212"/>
                  </a:cxn>
                  <a:cxn ang="0">
                    <a:pos x="674" y="212"/>
                  </a:cxn>
                  <a:cxn ang="0">
                    <a:pos x="683" y="207"/>
                  </a:cxn>
                  <a:cxn ang="0">
                    <a:pos x="683" y="202"/>
                  </a:cxn>
                  <a:cxn ang="0">
                    <a:pos x="683" y="9"/>
                  </a:cxn>
                  <a:cxn ang="0">
                    <a:pos x="683" y="9"/>
                  </a:cxn>
                  <a:cxn ang="0">
                    <a:pos x="678" y="4"/>
                  </a:cxn>
                  <a:cxn ang="0">
                    <a:pos x="678" y="4"/>
                  </a:cxn>
                </a:cxnLst>
                <a:rect l="0" t="0" r="r" b="b"/>
                <a:pathLst>
                  <a:path w="683" h="232">
                    <a:moveTo>
                      <a:pt x="20" y="212"/>
                    </a:moveTo>
                    <a:lnTo>
                      <a:pt x="20" y="212"/>
                    </a:lnTo>
                    <a:lnTo>
                      <a:pt x="20" y="148"/>
                    </a:lnTo>
                    <a:lnTo>
                      <a:pt x="664" y="113"/>
                    </a:lnTo>
                    <a:lnTo>
                      <a:pt x="664" y="113"/>
                    </a:lnTo>
                    <a:lnTo>
                      <a:pt x="664" y="193"/>
                    </a:lnTo>
                    <a:lnTo>
                      <a:pt x="664" y="193"/>
                    </a:lnTo>
                    <a:lnTo>
                      <a:pt x="20" y="212"/>
                    </a:lnTo>
                    <a:lnTo>
                      <a:pt x="20" y="212"/>
                    </a:lnTo>
                    <a:close/>
                    <a:moveTo>
                      <a:pt x="664" y="19"/>
                    </a:moveTo>
                    <a:lnTo>
                      <a:pt x="664" y="19"/>
                    </a:lnTo>
                    <a:lnTo>
                      <a:pt x="664" y="94"/>
                    </a:lnTo>
                    <a:lnTo>
                      <a:pt x="20" y="128"/>
                    </a:lnTo>
                    <a:lnTo>
                      <a:pt x="20" y="128"/>
                    </a:lnTo>
                    <a:lnTo>
                      <a:pt x="20" y="54"/>
                    </a:lnTo>
                    <a:lnTo>
                      <a:pt x="20" y="54"/>
                    </a:lnTo>
                    <a:lnTo>
                      <a:pt x="664" y="19"/>
                    </a:lnTo>
                    <a:lnTo>
                      <a:pt x="664" y="19"/>
                    </a:lnTo>
                    <a:close/>
                    <a:moveTo>
                      <a:pt x="678" y="4"/>
                    </a:moveTo>
                    <a:lnTo>
                      <a:pt x="678" y="4"/>
                    </a:lnTo>
                    <a:lnTo>
                      <a:pt x="674" y="0"/>
                    </a:lnTo>
                    <a:lnTo>
                      <a:pt x="10" y="34"/>
                    </a:lnTo>
                    <a:lnTo>
                      <a:pt x="10" y="34"/>
                    </a:lnTo>
                    <a:lnTo>
                      <a:pt x="5" y="39"/>
                    </a:lnTo>
                    <a:lnTo>
                      <a:pt x="0" y="44"/>
                    </a:lnTo>
                    <a:lnTo>
                      <a:pt x="0" y="222"/>
                    </a:lnTo>
                    <a:lnTo>
                      <a:pt x="0" y="222"/>
                    </a:lnTo>
                    <a:lnTo>
                      <a:pt x="5" y="232"/>
                    </a:lnTo>
                    <a:lnTo>
                      <a:pt x="5" y="232"/>
                    </a:lnTo>
                    <a:lnTo>
                      <a:pt x="10" y="232"/>
                    </a:lnTo>
                    <a:lnTo>
                      <a:pt x="674" y="212"/>
                    </a:lnTo>
                    <a:lnTo>
                      <a:pt x="674" y="212"/>
                    </a:lnTo>
                    <a:lnTo>
                      <a:pt x="683" y="207"/>
                    </a:lnTo>
                    <a:lnTo>
                      <a:pt x="683" y="202"/>
                    </a:lnTo>
                    <a:lnTo>
                      <a:pt x="683" y="9"/>
                    </a:lnTo>
                    <a:lnTo>
                      <a:pt x="683" y="9"/>
                    </a:lnTo>
                    <a:lnTo>
                      <a:pt x="678" y="4"/>
                    </a:lnTo>
                    <a:lnTo>
                      <a:pt x="678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7" name="Freeform 43"/>
              <p:cNvSpPr>
                <a:spLocks/>
              </p:cNvSpPr>
              <p:nvPr/>
            </p:nvSpPr>
            <p:spPr bwMode="auto">
              <a:xfrm>
                <a:off x="20807658" y="8344395"/>
                <a:ext cx="119853" cy="201221"/>
              </a:xfrm>
              <a:custGeom>
                <a:avLst/>
                <a:gdLst/>
                <a:ahLst/>
                <a:cxnLst>
                  <a:cxn ang="0">
                    <a:pos x="109" y="94"/>
                  </a:cxn>
                  <a:cxn ang="0">
                    <a:pos x="109" y="94"/>
                  </a:cxn>
                  <a:cxn ang="0">
                    <a:pos x="104" y="128"/>
                  </a:cxn>
                  <a:cxn ang="0">
                    <a:pos x="94" y="158"/>
                  </a:cxn>
                  <a:cxn ang="0">
                    <a:pos x="74" y="178"/>
                  </a:cxn>
                  <a:cxn ang="0">
                    <a:pos x="65" y="183"/>
                  </a:cxn>
                  <a:cxn ang="0">
                    <a:pos x="55" y="183"/>
                  </a:cxn>
                  <a:cxn ang="0">
                    <a:pos x="55" y="183"/>
                  </a:cxn>
                  <a:cxn ang="0">
                    <a:pos x="45" y="183"/>
                  </a:cxn>
                  <a:cxn ang="0">
                    <a:pos x="35" y="178"/>
                  </a:cxn>
                  <a:cxn ang="0">
                    <a:pos x="15" y="158"/>
                  </a:cxn>
                  <a:cxn ang="0">
                    <a:pos x="5" y="128"/>
                  </a:cxn>
                  <a:cxn ang="0">
                    <a:pos x="0" y="94"/>
                  </a:cxn>
                  <a:cxn ang="0">
                    <a:pos x="0" y="94"/>
                  </a:cxn>
                  <a:cxn ang="0">
                    <a:pos x="5" y="59"/>
                  </a:cxn>
                  <a:cxn ang="0">
                    <a:pos x="15" y="29"/>
                  </a:cxn>
                  <a:cxn ang="0">
                    <a:pos x="35" y="9"/>
                  </a:cxn>
                  <a:cxn ang="0">
                    <a:pos x="45" y="5"/>
                  </a:cxn>
                  <a:cxn ang="0">
                    <a:pos x="55" y="0"/>
                  </a:cxn>
                  <a:cxn ang="0">
                    <a:pos x="55" y="0"/>
                  </a:cxn>
                  <a:cxn ang="0">
                    <a:pos x="65" y="5"/>
                  </a:cxn>
                  <a:cxn ang="0">
                    <a:pos x="74" y="9"/>
                  </a:cxn>
                  <a:cxn ang="0">
                    <a:pos x="94" y="29"/>
                  </a:cxn>
                  <a:cxn ang="0">
                    <a:pos x="104" y="59"/>
                  </a:cxn>
                  <a:cxn ang="0">
                    <a:pos x="109" y="94"/>
                  </a:cxn>
                  <a:cxn ang="0">
                    <a:pos x="109" y="94"/>
                  </a:cxn>
                </a:cxnLst>
                <a:rect l="0" t="0" r="r" b="b"/>
                <a:pathLst>
                  <a:path w="109" h="183">
                    <a:moveTo>
                      <a:pt x="109" y="94"/>
                    </a:moveTo>
                    <a:lnTo>
                      <a:pt x="109" y="94"/>
                    </a:lnTo>
                    <a:lnTo>
                      <a:pt x="104" y="128"/>
                    </a:lnTo>
                    <a:lnTo>
                      <a:pt x="94" y="158"/>
                    </a:lnTo>
                    <a:lnTo>
                      <a:pt x="74" y="178"/>
                    </a:lnTo>
                    <a:lnTo>
                      <a:pt x="65" y="183"/>
                    </a:lnTo>
                    <a:lnTo>
                      <a:pt x="55" y="183"/>
                    </a:lnTo>
                    <a:lnTo>
                      <a:pt x="55" y="183"/>
                    </a:lnTo>
                    <a:lnTo>
                      <a:pt x="45" y="183"/>
                    </a:lnTo>
                    <a:lnTo>
                      <a:pt x="35" y="178"/>
                    </a:lnTo>
                    <a:lnTo>
                      <a:pt x="15" y="158"/>
                    </a:lnTo>
                    <a:lnTo>
                      <a:pt x="5" y="12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" y="59"/>
                    </a:lnTo>
                    <a:lnTo>
                      <a:pt x="15" y="29"/>
                    </a:lnTo>
                    <a:lnTo>
                      <a:pt x="35" y="9"/>
                    </a:lnTo>
                    <a:lnTo>
                      <a:pt x="45" y="5"/>
                    </a:lnTo>
                    <a:lnTo>
                      <a:pt x="55" y="0"/>
                    </a:lnTo>
                    <a:lnTo>
                      <a:pt x="55" y="0"/>
                    </a:lnTo>
                    <a:lnTo>
                      <a:pt x="65" y="5"/>
                    </a:lnTo>
                    <a:lnTo>
                      <a:pt x="74" y="9"/>
                    </a:lnTo>
                    <a:lnTo>
                      <a:pt x="94" y="29"/>
                    </a:lnTo>
                    <a:lnTo>
                      <a:pt x="104" y="59"/>
                    </a:lnTo>
                    <a:lnTo>
                      <a:pt x="109" y="94"/>
                    </a:lnTo>
                    <a:lnTo>
                      <a:pt x="109" y="94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8" name="Freeform 44"/>
              <p:cNvSpPr>
                <a:spLocks/>
              </p:cNvSpPr>
              <p:nvPr/>
            </p:nvSpPr>
            <p:spPr bwMode="auto">
              <a:xfrm>
                <a:off x="20965996" y="8365287"/>
                <a:ext cx="48381" cy="82468"/>
              </a:xfrm>
              <a:custGeom>
                <a:avLst/>
                <a:gdLst/>
                <a:ahLst/>
                <a:cxnLst>
                  <a:cxn ang="0">
                    <a:pos x="44" y="35"/>
                  </a:cxn>
                  <a:cxn ang="0">
                    <a:pos x="44" y="35"/>
                  </a:cxn>
                  <a:cxn ang="0">
                    <a:pos x="44" y="50"/>
                  </a:cxn>
                  <a:cxn ang="0">
                    <a:pos x="39" y="65"/>
                  </a:cxn>
                  <a:cxn ang="0">
                    <a:pos x="29" y="75"/>
                  </a:cxn>
                  <a:cxn ang="0">
                    <a:pos x="24" y="75"/>
                  </a:cxn>
                  <a:cxn ang="0">
                    <a:pos x="24" y="75"/>
                  </a:cxn>
                  <a:cxn ang="0">
                    <a:pos x="15" y="75"/>
                  </a:cxn>
                  <a:cxn ang="0">
                    <a:pos x="10" y="65"/>
                  </a:cxn>
                  <a:cxn ang="0">
                    <a:pos x="5" y="50"/>
                  </a:cxn>
                  <a:cxn ang="0">
                    <a:pos x="0" y="35"/>
                  </a:cxn>
                  <a:cxn ang="0">
                    <a:pos x="0" y="35"/>
                  </a:cxn>
                  <a:cxn ang="0">
                    <a:pos x="5" y="20"/>
                  </a:cxn>
                  <a:cxn ang="0">
                    <a:pos x="10" y="10"/>
                  </a:cxn>
                  <a:cxn ang="0">
                    <a:pos x="15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29" y="0"/>
                  </a:cxn>
                  <a:cxn ang="0">
                    <a:pos x="39" y="10"/>
                  </a:cxn>
                  <a:cxn ang="0">
                    <a:pos x="44" y="20"/>
                  </a:cxn>
                  <a:cxn ang="0">
                    <a:pos x="44" y="35"/>
                  </a:cxn>
                  <a:cxn ang="0">
                    <a:pos x="44" y="35"/>
                  </a:cxn>
                </a:cxnLst>
                <a:rect l="0" t="0" r="r" b="b"/>
                <a:pathLst>
                  <a:path w="44" h="75">
                    <a:moveTo>
                      <a:pt x="44" y="35"/>
                    </a:moveTo>
                    <a:lnTo>
                      <a:pt x="44" y="35"/>
                    </a:lnTo>
                    <a:lnTo>
                      <a:pt x="44" y="50"/>
                    </a:lnTo>
                    <a:lnTo>
                      <a:pt x="39" y="65"/>
                    </a:lnTo>
                    <a:lnTo>
                      <a:pt x="29" y="75"/>
                    </a:lnTo>
                    <a:lnTo>
                      <a:pt x="24" y="75"/>
                    </a:lnTo>
                    <a:lnTo>
                      <a:pt x="24" y="75"/>
                    </a:lnTo>
                    <a:lnTo>
                      <a:pt x="15" y="75"/>
                    </a:lnTo>
                    <a:lnTo>
                      <a:pt x="10" y="65"/>
                    </a:lnTo>
                    <a:lnTo>
                      <a:pt x="5" y="50"/>
                    </a:lnTo>
                    <a:lnTo>
                      <a:pt x="0" y="35"/>
                    </a:lnTo>
                    <a:lnTo>
                      <a:pt x="0" y="35"/>
                    </a:lnTo>
                    <a:lnTo>
                      <a:pt x="5" y="20"/>
                    </a:lnTo>
                    <a:lnTo>
                      <a:pt x="10" y="10"/>
                    </a:lnTo>
                    <a:lnTo>
                      <a:pt x="15" y="0"/>
                    </a:lnTo>
                    <a:lnTo>
                      <a:pt x="24" y="0"/>
                    </a:lnTo>
                    <a:lnTo>
                      <a:pt x="24" y="0"/>
                    </a:lnTo>
                    <a:lnTo>
                      <a:pt x="29" y="0"/>
                    </a:lnTo>
                    <a:lnTo>
                      <a:pt x="39" y="10"/>
                    </a:lnTo>
                    <a:lnTo>
                      <a:pt x="44" y="20"/>
                    </a:lnTo>
                    <a:lnTo>
                      <a:pt x="44" y="35"/>
                    </a:lnTo>
                    <a:lnTo>
                      <a:pt x="44" y="35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9" name="Freeform 51"/>
              <p:cNvSpPr>
                <a:spLocks noEditPoints="1"/>
              </p:cNvSpPr>
              <p:nvPr/>
            </p:nvSpPr>
            <p:spPr bwMode="auto">
              <a:xfrm>
                <a:off x="19904914" y="9765036"/>
                <a:ext cx="282589" cy="299082"/>
              </a:xfrm>
              <a:custGeom>
                <a:avLst/>
                <a:gdLst/>
                <a:ahLst/>
                <a:cxnLst>
                  <a:cxn ang="0">
                    <a:pos x="39" y="138"/>
                  </a:cxn>
                  <a:cxn ang="0">
                    <a:pos x="49" y="99"/>
                  </a:cxn>
                  <a:cxn ang="0">
                    <a:pos x="69" y="69"/>
                  </a:cxn>
                  <a:cxn ang="0">
                    <a:pos x="94" y="49"/>
                  </a:cxn>
                  <a:cxn ang="0">
                    <a:pos x="128" y="39"/>
                  </a:cxn>
                  <a:cxn ang="0">
                    <a:pos x="148" y="44"/>
                  </a:cxn>
                  <a:cxn ang="0">
                    <a:pos x="178" y="59"/>
                  </a:cxn>
                  <a:cxn ang="0">
                    <a:pos x="203" y="84"/>
                  </a:cxn>
                  <a:cxn ang="0">
                    <a:pos x="217" y="118"/>
                  </a:cxn>
                  <a:cxn ang="0">
                    <a:pos x="217" y="138"/>
                  </a:cxn>
                  <a:cxn ang="0">
                    <a:pos x="212" y="173"/>
                  </a:cxn>
                  <a:cxn ang="0">
                    <a:pos x="193" y="202"/>
                  </a:cxn>
                  <a:cxn ang="0">
                    <a:pos x="163" y="227"/>
                  </a:cxn>
                  <a:cxn ang="0">
                    <a:pos x="128" y="232"/>
                  </a:cxn>
                  <a:cxn ang="0">
                    <a:pos x="113" y="232"/>
                  </a:cxn>
                  <a:cxn ang="0">
                    <a:pos x="79" y="217"/>
                  </a:cxn>
                  <a:cxn ang="0">
                    <a:pos x="54" y="188"/>
                  </a:cxn>
                  <a:cxn ang="0">
                    <a:pos x="44" y="158"/>
                  </a:cxn>
                  <a:cxn ang="0">
                    <a:pos x="39" y="138"/>
                  </a:cxn>
                  <a:cxn ang="0">
                    <a:pos x="0" y="138"/>
                  </a:cxn>
                  <a:cxn ang="0">
                    <a:pos x="9" y="188"/>
                  </a:cxn>
                  <a:cxn ang="0">
                    <a:pos x="39" y="232"/>
                  </a:cxn>
                  <a:cxn ang="0">
                    <a:pos x="79" y="262"/>
                  </a:cxn>
                  <a:cxn ang="0">
                    <a:pos x="128" y="272"/>
                  </a:cxn>
                  <a:cxn ang="0">
                    <a:pos x="153" y="267"/>
                  </a:cxn>
                  <a:cxn ang="0">
                    <a:pos x="203" y="247"/>
                  </a:cxn>
                  <a:cxn ang="0">
                    <a:pos x="237" y="212"/>
                  </a:cxn>
                  <a:cxn ang="0">
                    <a:pos x="252" y="163"/>
                  </a:cxn>
                  <a:cxn ang="0">
                    <a:pos x="257" y="138"/>
                  </a:cxn>
                  <a:cxn ang="0">
                    <a:pos x="247" y="84"/>
                  </a:cxn>
                  <a:cxn ang="0">
                    <a:pos x="217" y="39"/>
                  </a:cxn>
                  <a:cxn ang="0">
                    <a:pos x="178" y="9"/>
                  </a:cxn>
                  <a:cxn ang="0">
                    <a:pos x="128" y="0"/>
                  </a:cxn>
                  <a:cxn ang="0">
                    <a:pos x="104" y="4"/>
                  </a:cxn>
                  <a:cxn ang="0">
                    <a:pos x="59" y="24"/>
                  </a:cxn>
                  <a:cxn ang="0">
                    <a:pos x="24" y="59"/>
                  </a:cxn>
                  <a:cxn ang="0">
                    <a:pos x="5" y="108"/>
                  </a:cxn>
                  <a:cxn ang="0">
                    <a:pos x="0" y="138"/>
                  </a:cxn>
                </a:cxnLst>
                <a:rect l="0" t="0" r="r" b="b"/>
                <a:pathLst>
                  <a:path w="257" h="272">
                    <a:moveTo>
                      <a:pt x="39" y="138"/>
                    </a:moveTo>
                    <a:lnTo>
                      <a:pt x="39" y="138"/>
                    </a:lnTo>
                    <a:lnTo>
                      <a:pt x="44" y="118"/>
                    </a:lnTo>
                    <a:lnTo>
                      <a:pt x="49" y="99"/>
                    </a:lnTo>
                    <a:lnTo>
                      <a:pt x="54" y="84"/>
                    </a:lnTo>
                    <a:lnTo>
                      <a:pt x="69" y="69"/>
                    </a:lnTo>
                    <a:lnTo>
                      <a:pt x="79" y="59"/>
                    </a:lnTo>
                    <a:lnTo>
                      <a:pt x="94" y="49"/>
                    </a:lnTo>
                    <a:lnTo>
                      <a:pt x="113" y="44"/>
                    </a:lnTo>
                    <a:lnTo>
                      <a:pt x="128" y="39"/>
                    </a:lnTo>
                    <a:lnTo>
                      <a:pt x="128" y="39"/>
                    </a:lnTo>
                    <a:lnTo>
                      <a:pt x="148" y="44"/>
                    </a:lnTo>
                    <a:lnTo>
                      <a:pt x="163" y="49"/>
                    </a:lnTo>
                    <a:lnTo>
                      <a:pt x="178" y="59"/>
                    </a:lnTo>
                    <a:lnTo>
                      <a:pt x="193" y="69"/>
                    </a:lnTo>
                    <a:lnTo>
                      <a:pt x="203" y="84"/>
                    </a:lnTo>
                    <a:lnTo>
                      <a:pt x="212" y="99"/>
                    </a:lnTo>
                    <a:lnTo>
                      <a:pt x="217" y="118"/>
                    </a:lnTo>
                    <a:lnTo>
                      <a:pt x="217" y="138"/>
                    </a:lnTo>
                    <a:lnTo>
                      <a:pt x="217" y="138"/>
                    </a:lnTo>
                    <a:lnTo>
                      <a:pt x="217" y="158"/>
                    </a:lnTo>
                    <a:lnTo>
                      <a:pt x="212" y="173"/>
                    </a:lnTo>
                    <a:lnTo>
                      <a:pt x="203" y="188"/>
                    </a:lnTo>
                    <a:lnTo>
                      <a:pt x="193" y="202"/>
                    </a:lnTo>
                    <a:lnTo>
                      <a:pt x="178" y="217"/>
                    </a:lnTo>
                    <a:lnTo>
                      <a:pt x="163" y="227"/>
                    </a:lnTo>
                    <a:lnTo>
                      <a:pt x="148" y="232"/>
                    </a:lnTo>
                    <a:lnTo>
                      <a:pt x="128" y="232"/>
                    </a:lnTo>
                    <a:lnTo>
                      <a:pt x="128" y="232"/>
                    </a:lnTo>
                    <a:lnTo>
                      <a:pt x="113" y="232"/>
                    </a:lnTo>
                    <a:lnTo>
                      <a:pt x="94" y="227"/>
                    </a:lnTo>
                    <a:lnTo>
                      <a:pt x="79" y="217"/>
                    </a:lnTo>
                    <a:lnTo>
                      <a:pt x="69" y="202"/>
                    </a:lnTo>
                    <a:lnTo>
                      <a:pt x="54" y="188"/>
                    </a:lnTo>
                    <a:lnTo>
                      <a:pt x="49" y="173"/>
                    </a:lnTo>
                    <a:lnTo>
                      <a:pt x="44" y="158"/>
                    </a:lnTo>
                    <a:lnTo>
                      <a:pt x="39" y="138"/>
                    </a:lnTo>
                    <a:lnTo>
                      <a:pt x="39" y="138"/>
                    </a:lnTo>
                    <a:close/>
                    <a:moveTo>
                      <a:pt x="0" y="138"/>
                    </a:moveTo>
                    <a:lnTo>
                      <a:pt x="0" y="138"/>
                    </a:lnTo>
                    <a:lnTo>
                      <a:pt x="5" y="163"/>
                    </a:lnTo>
                    <a:lnTo>
                      <a:pt x="9" y="188"/>
                    </a:lnTo>
                    <a:lnTo>
                      <a:pt x="24" y="212"/>
                    </a:lnTo>
                    <a:lnTo>
                      <a:pt x="39" y="232"/>
                    </a:lnTo>
                    <a:lnTo>
                      <a:pt x="59" y="247"/>
                    </a:lnTo>
                    <a:lnTo>
                      <a:pt x="79" y="262"/>
                    </a:lnTo>
                    <a:lnTo>
                      <a:pt x="104" y="267"/>
                    </a:lnTo>
                    <a:lnTo>
                      <a:pt x="128" y="272"/>
                    </a:lnTo>
                    <a:lnTo>
                      <a:pt x="128" y="272"/>
                    </a:lnTo>
                    <a:lnTo>
                      <a:pt x="153" y="267"/>
                    </a:lnTo>
                    <a:lnTo>
                      <a:pt x="178" y="262"/>
                    </a:lnTo>
                    <a:lnTo>
                      <a:pt x="203" y="247"/>
                    </a:lnTo>
                    <a:lnTo>
                      <a:pt x="217" y="232"/>
                    </a:lnTo>
                    <a:lnTo>
                      <a:pt x="237" y="212"/>
                    </a:lnTo>
                    <a:lnTo>
                      <a:pt x="247" y="188"/>
                    </a:lnTo>
                    <a:lnTo>
                      <a:pt x="252" y="163"/>
                    </a:lnTo>
                    <a:lnTo>
                      <a:pt x="257" y="138"/>
                    </a:lnTo>
                    <a:lnTo>
                      <a:pt x="257" y="138"/>
                    </a:lnTo>
                    <a:lnTo>
                      <a:pt x="252" y="108"/>
                    </a:lnTo>
                    <a:lnTo>
                      <a:pt x="247" y="84"/>
                    </a:lnTo>
                    <a:lnTo>
                      <a:pt x="237" y="59"/>
                    </a:lnTo>
                    <a:lnTo>
                      <a:pt x="217" y="39"/>
                    </a:lnTo>
                    <a:lnTo>
                      <a:pt x="203" y="24"/>
                    </a:lnTo>
                    <a:lnTo>
                      <a:pt x="178" y="9"/>
                    </a:lnTo>
                    <a:lnTo>
                      <a:pt x="153" y="4"/>
                    </a:lnTo>
                    <a:lnTo>
                      <a:pt x="128" y="0"/>
                    </a:lnTo>
                    <a:lnTo>
                      <a:pt x="128" y="0"/>
                    </a:lnTo>
                    <a:lnTo>
                      <a:pt x="104" y="4"/>
                    </a:lnTo>
                    <a:lnTo>
                      <a:pt x="79" y="9"/>
                    </a:lnTo>
                    <a:lnTo>
                      <a:pt x="59" y="24"/>
                    </a:lnTo>
                    <a:lnTo>
                      <a:pt x="39" y="39"/>
                    </a:lnTo>
                    <a:lnTo>
                      <a:pt x="24" y="59"/>
                    </a:lnTo>
                    <a:lnTo>
                      <a:pt x="9" y="84"/>
                    </a:lnTo>
                    <a:lnTo>
                      <a:pt x="5" y="108"/>
                    </a:lnTo>
                    <a:lnTo>
                      <a:pt x="0" y="138"/>
                    </a:lnTo>
                    <a:lnTo>
                      <a:pt x="0" y="13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" name="Group 260"/>
            <p:cNvGrpSpPr/>
            <p:nvPr/>
          </p:nvGrpSpPr>
          <p:grpSpPr>
            <a:xfrm>
              <a:off x="25677978" y="6477000"/>
              <a:ext cx="1754022" cy="2286000"/>
              <a:chOff x="19539858" y="8186057"/>
              <a:chExt cx="2171646" cy="2830286"/>
            </a:xfrm>
          </p:grpSpPr>
          <p:sp>
            <p:nvSpPr>
              <p:cNvPr id="604" name="Freeform 8"/>
              <p:cNvSpPr>
                <a:spLocks/>
              </p:cNvSpPr>
              <p:nvPr/>
            </p:nvSpPr>
            <p:spPr bwMode="auto">
              <a:xfrm>
                <a:off x="19578342" y="8219045"/>
                <a:ext cx="1011602" cy="2764312"/>
              </a:xfrm>
              <a:custGeom>
                <a:avLst/>
                <a:gdLst/>
                <a:ahLst/>
                <a:cxnLst>
                  <a:cxn ang="0">
                    <a:pos x="0" y="54"/>
                  </a:cxn>
                  <a:cxn ang="0">
                    <a:pos x="0" y="54"/>
                  </a:cxn>
                  <a:cxn ang="0">
                    <a:pos x="0" y="2386"/>
                  </a:cxn>
                  <a:cxn ang="0">
                    <a:pos x="0" y="2386"/>
                  </a:cxn>
                  <a:cxn ang="0">
                    <a:pos x="0" y="2391"/>
                  </a:cxn>
                  <a:cxn ang="0">
                    <a:pos x="5" y="2400"/>
                  </a:cxn>
                  <a:cxn ang="0">
                    <a:pos x="10" y="2400"/>
                  </a:cxn>
                  <a:cxn ang="0">
                    <a:pos x="10" y="2400"/>
                  </a:cxn>
                  <a:cxn ang="0">
                    <a:pos x="94" y="2425"/>
                  </a:cxn>
                  <a:cxn ang="0">
                    <a:pos x="163" y="2440"/>
                  </a:cxn>
                  <a:cxn ang="0">
                    <a:pos x="252" y="2455"/>
                  </a:cxn>
                  <a:cxn ang="0">
                    <a:pos x="371" y="2475"/>
                  </a:cxn>
                  <a:cxn ang="0">
                    <a:pos x="514" y="2490"/>
                  </a:cxn>
                  <a:cxn ang="0">
                    <a:pos x="693" y="2504"/>
                  </a:cxn>
                  <a:cxn ang="0">
                    <a:pos x="900" y="2514"/>
                  </a:cxn>
                  <a:cxn ang="0">
                    <a:pos x="900" y="2514"/>
                  </a:cxn>
                  <a:cxn ang="0">
                    <a:pos x="920" y="2514"/>
                  </a:cxn>
                  <a:cxn ang="0">
                    <a:pos x="920" y="0"/>
                  </a:cxn>
                  <a:cxn ang="0">
                    <a:pos x="920" y="0"/>
                  </a:cxn>
                  <a:cxn ang="0">
                    <a:pos x="900" y="0"/>
                  </a:cxn>
                  <a:cxn ang="0">
                    <a:pos x="900" y="0"/>
                  </a:cxn>
                  <a:cxn ang="0">
                    <a:pos x="0" y="54"/>
                  </a:cxn>
                  <a:cxn ang="0">
                    <a:pos x="0" y="54"/>
                  </a:cxn>
                </a:cxnLst>
                <a:rect l="0" t="0" r="r" b="b"/>
                <a:pathLst>
                  <a:path w="920" h="2514">
                    <a:moveTo>
                      <a:pt x="0" y="54"/>
                    </a:moveTo>
                    <a:lnTo>
                      <a:pt x="0" y="54"/>
                    </a:lnTo>
                    <a:lnTo>
                      <a:pt x="0" y="2386"/>
                    </a:lnTo>
                    <a:lnTo>
                      <a:pt x="0" y="2386"/>
                    </a:lnTo>
                    <a:lnTo>
                      <a:pt x="0" y="2391"/>
                    </a:lnTo>
                    <a:lnTo>
                      <a:pt x="5" y="2400"/>
                    </a:lnTo>
                    <a:lnTo>
                      <a:pt x="10" y="2400"/>
                    </a:lnTo>
                    <a:lnTo>
                      <a:pt x="10" y="2400"/>
                    </a:lnTo>
                    <a:lnTo>
                      <a:pt x="94" y="2425"/>
                    </a:lnTo>
                    <a:lnTo>
                      <a:pt x="163" y="2440"/>
                    </a:lnTo>
                    <a:lnTo>
                      <a:pt x="252" y="2455"/>
                    </a:lnTo>
                    <a:lnTo>
                      <a:pt x="371" y="2475"/>
                    </a:lnTo>
                    <a:lnTo>
                      <a:pt x="514" y="2490"/>
                    </a:lnTo>
                    <a:lnTo>
                      <a:pt x="693" y="2504"/>
                    </a:lnTo>
                    <a:lnTo>
                      <a:pt x="900" y="2514"/>
                    </a:lnTo>
                    <a:lnTo>
                      <a:pt x="900" y="2514"/>
                    </a:lnTo>
                    <a:lnTo>
                      <a:pt x="920" y="2514"/>
                    </a:lnTo>
                    <a:lnTo>
                      <a:pt x="920" y="0"/>
                    </a:lnTo>
                    <a:lnTo>
                      <a:pt x="920" y="0"/>
                    </a:lnTo>
                    <a:lnTo>
                      <a:pt x="900" y="0"/>
                    </a:lnTo>
                    <a:lnTo>
                      <a:pt x="900" y="0"/>
                    </a:lnTo>
                    <a:lnTo>
                      <a:pt x="0" y="54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8C8C8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5" name="Freeform 9"/>
              <p:cNvSpPr>
                <a:spLocks/>
              </p:cNvSpPr>
              <p:nvPr/>
            </p:nvSpPr>
            <p:spPr bwMode="auto">
              <a:xfrm>
                <a:off x="19599234" y="8224542"/>
                <a:ext cx="985212" cy="2721429"/>
              </a:xfrm>
              <a:custGeom>
                <a:avLst/>
                <a:gdLst/>
                <a:ahLst/>
                <a:cxnLst>
                  <a:cxn ang="0">
                    <a:pos x="0" y="54"/>
                  </a:cxn>
                  <a:cxn ang="0">
                    <a:pos x="0" y="54"/>
                  </a:cxn>
                  <a:cxn ang="0">
                    <a:pos x="0" y="2346"/>
                  </a:cxn>
                  <a:cxn ang="0">
                    <a:pos x="0" y="2346"/>
                  </a:cxn>
                  <a:cxn ang="0">
                    <a:pos x="0" y="2351"/>
                  </a:cxn>
                  <a:cxn ang="0">
                    <a:pos x="5" y="2361"/>
                  </a:cxn>
                  <a:cxn ang="0">
                    <a:pos x="10" y="2361"/>
                  </a:cxn>
                  <a:cxn ang="0">
                    <a:pos x="10" y="2361"/>
                  </a:cxn>
                  <a:cxn ang="0">
                    <a:pos x="90" y="2386"/>
                  </a:cxn>
                  <a:cxn ang="0">
                    <a:pos x="159" y="2400"/>
                  </a:cxn>
                  <a:cxn ang="0">
                    <a:pos x="248" y="2415"/>
                  </a:cxn>
                  <a:cxn ang="0">
                    <a:pos x="362" y="2435"/>
                  </a:cxn>
                  <a:cxn ang="0">
                    <a:pos x="500" y="2450"/>
                  </a:cxn>
                  <a:cxn ang="0">
                    <a:pos x="674" y="2465"/>
                  </a:cxn>
                  <a:cxn ang="0">
                    <a:pos x="881" y="2475"/>
                  </a:cxn>
                  <a:cxn ang="0">
                    <a:pos x="881" y="2475"/>
                  </a:cxn>
                  <a:cxn ang="0">
                    <a:pos x="896" y="2475"/>
                  </a:cxn>
                  <a:cxn ang="0">
                    <a:pos x="896" y="0"/>
                  </a:cxn>
                  <a:cxn ang="0">
                    <a:pos x="896" y="0"/>
                  </a:cxn>
                  <a:cxn ang="0">
                    <a:pos x="0" y="54"/>
                  </a:cxn>
                  <a:cxn ang="0">
                    <a:pos x="0" y="54"/>
                  </a:cxn>
                </a:cxnLst>
                <a:rect l="0" t="0" r="r" b="b"/>
                <a:pathLst>
                  <a:path w="896" h="2475">
                    <a:moveTo>
                      <a:pt x="0" y="54"/>
                    </a:moveTo>
                    <a:lnTo>
                      <a:pt x="0" y="54"/>
                    </a:lnTo>
                    <a:lnTo>
                      <a:pt x="0" y="2346"/>
                    </a:lnTo>
                    <a:lnTo>
                      <a:pt x="0" y="2346"/>
                    </a:lnTo>
                    <a:lnTo>
                      <a:pt x="0" y="2351"/>
                    </a:lnTo>
                    <a:lnTo>
                      <a:pt x="5" y="2361"/>
                    </a:lnTo>
                    <a:lnTo>
                      <a:pt x="10" y="2361"/>
                    </a:lnTo>
                    <a:lnTo>
                      <a:pt x="10" y="2361"/>
                    </a:lnTo>
                    <a:lnTo>
                      <a:pt x="90" y="2386"/>
                    </a:lnTo>
                    <a:lnTo>
                      <a:pt x="159" y="2400"/>
                    </a:lnTo>
                    <a:lnTo>
                      <a:pt x="248" y="2415"/>
                    </a:lnTo>
                    <a:lnTo>
                      <a:pt x="362" y="2435"/>
                    </a:lnTo>
                    <a:lnTo>
                      <a:pt x="500" y="2450"/>
                    </a:lnTo>
                    <a:lnTo>
                      <a:pt x="674" y="2465"/>
                    </a:lnTo>
                    <a:lnTo>
                      <a:pt x="881" y="2475"/>
                    </a:lnTo>
                    <a:lnTo>
                      <a:pt x="881" y="2475"/>
                    </a:lnTo>
                    <a:lnTo>
                      <a:pt x="896" y="2475"/>
                    </a:lnTo>
                    <a:lnTo>
                      <a:pt x="896" y="0"/>
                    </a:lnTo>
                    <a:lnTo>
                      <a:pt x="896" y="0"/>
                    </a:lnTo>
                    <a:lnTo>
                      <a:pt x="0" y="54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B2B2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6" name="Freeform 10"/>
              <p:cNvSpPr>
                <a:spLocks/>
              </p:cNvSpPr>
              <p:nvPr/>
            </p:nvSpPr>
            <p:spPr bwMode="auto">
              <a:xfrm>
                <a:off x="20731788" y="8235538"/>
                <a:ext cx="935732" cy="268844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445"/>
                  </a:cxn>
                  <a:cxn ang="0">
                    <a:pos x="0" y="2445"/>
                  </a:cxn>
                  <a:cxn ang="0">
                    <a:pos x="851" y="2074"/>
                  </a:cxn>
                  <a:cxn ang="0">
                    <a:pos x="851" y="2074"/>
                  </a:cxn>
                  <a:cxn ang="0">
                    <a:pos x="851" y="133"/>
                  </a:cxn>
                  <a:cxn ang="0">
                    <a:pos x="851" y="13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851" h="2445">
                    <a:moveTo>
                      <a:pt x="0" y="0"/>
                    </a:moveTo>
                    <a:lnTo>
                      <a:pt x="0" y="2445"/>
                    </a:lnTo>
                    <a:lnTo>
                      <a:pt x="0" y="2445"/>
                    </a:lnTo>
                    <a:lnTo>
                      <a:pt x="851" y="2074"/>
                    </a:lnTo>
                    <a:lnTo>
                      <a:pt x="851" y="2074"/>
                    </a:lnTo>
                    <a:lnTo>
                      <a:pt x="851" y="133"/>
                    </a:lnTo>
                    <a:lnTo>
                      <a:pt x="851" y="13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7" name="Freeform 11"/>
              <p:cNvSpPr>
                <a:spLocks/>
              </p:cNvSpPr>
              <p:nvPr/>
            </p:nvSpPr>
            <p:spPr bwMode="auto">
              <a:xfrm>
                <a:off x="20731788" y="8354291"/>
                <a:ext cx="935732" cy="2569689"/>
              </a:xfrm>
              <a:custGeom>
                <a:avLst/>
                <a:gdLst/>
                <a:ahLst/>
                <a:cxnLst>
                  <a:cxn ang="0">
                    <a:pos x="698" y="0"/>
                  </a:cxn>
                  <a:cxn ang="0">
                    <a:pos x="698" y="0"/>
                  </a:cxn>
                  <a:cxn ang="0">
                    <a:pos x="851" y="25"/>
                  </a:cxn>
                  <a:cxn ang="0">
                    <a:pos x="851" y="25"/>
                  </a:cxn>
                  <a:cxn ang="0">
                    <a:pos x="851" y="1966"/>
                  </a:cxn>
                  <a:cxn ang="0">
                    <a:pos x="851" y="1966"/>
                  </a:cxn>
                  <a:cxn ang="0">
                    <a:pos x="0" y="2337"/>
                  </a:cxn>
                  <a:cxn ang="0">
                    <a:pos x="0" y="1485"/>
                  </a:cxn>
                  <a:cxn ang="0">
                    <a:pos x="0" y="1485"/>
                  </a:cxn>
                  <a:cxn ang="0">
                    <a:pos x="20" y="1421"/>
                  </a:cxn>
                  <a:cxn ang="0">
                    <a:pos x="44" y="1357"/>
                  </a:cxn>
                  <a:cxn ang="0">
                    <a:pos x="69" y="1302"/>
                  </a:cxn>
                  <a:cxn ang="0">
                    <a:pos x="94" y="1248"/>
                  </a:cxn>
                  <a:cxn ang="0">
                    <a:pos x="119" y="1198"/>
                  </a:cxn>
                  <a:cxn ang="0">
                    <a:pos x="148" y="1154"/>
                  </a:cxn>
                  <a:cxn ang="0">
                    <a:pos x="208" y="1070"/>
                  </a:cxn>
                  <a:cxn ang="0">
                    <a:pos x="272" y="995"/>
                  </a:cxn>
                  <a:cxn ang="0">
                    <a:pos x="336" y="931"/>
                  </a:cxn>
                  <a:cxn ang="0">
                    <a:pos x="465" y="807"/>
                  </a:cxn>
                  <a:cxn ang="0">
                    <a:pos x="525" y="743"/>
                  </a:cxn>
                  <a:cxn ang="0">
                    <a:pos x="579" y="679"/>
                  </a:cxn>
                  <a:cxn ang="0">
                    <a:pos x="604" y="639"/>
                  </a:cxn>
                  <a:cxn ang="0">
                    <a:pos x="628" y="599"/>
                  </a:cxn>
                  <a:cxn ang="0">
                    <a:pos x="648" y="560"/>
                  </a:cxn>
                  <a:cxn ang="0">
                    <a:pos x="663" y="515"/>
                  </a:cxn>
                  <a:cxn ang="0">
                    <a:pos x="683" y="466"/>
                  </a:cxn>
                  <a:cxn ang="0">
                    <a:pos x="693" y="411"/>
                  </a:cxn>
                  <a:cxn ang="0">
                    <a:pos x="703" y="357"/>
                  </a:cxn>
                  <a:cxn ang="0">
                    <a:pos x="708" y="297"/>
                  </a:cxn>
                  <a:cxn ang="0">
                    <a:pos x="713" y="228"/>
                  </a:cxn>
                  <a:cxn ang="0">
                    <a:pos x="713" y="159"/>
                  </a:cxn>
                  <a:cxn ang="0">
                    <a:pos x="708" y="85"/>
                  </a:cxn>
                  <a:cxn ang="0">
                    <a:pos x="698" y="0"/>
                  </a:cxn>
                  <a:cxn ang="0">
                    <a:pos x="698" y="0"/>
                  </a:cxn>
                </a:cxnLst>
                <a:rect l="0" t="0" r="r" b="b"/>
                <a:pathLst>
                  <a:path w="851" h="2337">
                    <a:moveTo>
                      <a:pt x="698" y="0"/>
                    </a:moveTo>
                    <a:lnTo>
                      <a:pt x="698" y="0"/>
                    </a:lnTo>
                    <a:lnTo>
                      <a:pt x="851" y="25"/>
                    </a:lnTo>
                    <a:lnTo>
                      <a:pt x="851" y="25"/>
                    </a:lnTo>
                    <a:lnTo>
                      <a:pt x="851" y="1966"/>
                    </a:lnTo>
                    <a:lnTo>
                      <a:pt x="851" y="1966"/>
                    </a:lnTo>
                    <a:lnTo>
                      <a:pt x="0" y="2337"/>
                    </a:lnTo>
                    <a:lnTo>
                      <a:pt x="0" y="1485"/>
                    </a:lnTo>
                    <a:lnTo>
                      <a:pt x="0" y="1485"/>
                    </a:lnTo>
                    <a:lnTo>
                      <a:pt x="20" y="1421"/>
                    </a:lnTo>
                    <a:lnTo>
                      <a:pt x="44" y="1357"/>
                    </a:lnTo>
                    <a:lnTo>
                      <a:pt x="69" y="1302"/>
                    </a:lnTo>
                    <a:lnTo>
                      <a:pt x="94" y="1248"/>
                    </a:lnTo>
                    <a:lnTo>
                      <a:pt x="119" y="1198"/>
                    </a:lnTo>
                    <a:lnTo>
                      <a:pt x="148" y="1154"/>
                    </a:lnTo>
                    <a:lnTo>
                      <a:pt x="208" y="1070"/>
                    </a:lnTo>
                    <a:lnTo>
                      <a:pt x="272" y="995"/>
                    </a:lnTo>
                    <a:lnTo>
                      <a:pt x="336" y="931"/>
                    </a:lnTo>
                    <a:lnTo>
                      <a:pt x="465" y="807"/>
                    </a:lnTo>
                    <a:lnTo>
                      <a:pt x="525" y="743"/>
                    </a:lnTo>
                    <a:lnTo>
                      <a:pt x="579" y="679"/>
                    </a:lnTo>
                    <a:lnTo>
                      <a:pt x="604" y="639"/>
                    </a:lnTo>
                    <a:lnTo>
                      <a:pt x="628" y="599"/>
                    </a:lnTo>
                    <a:lnTo>
                      <a:pt x="648" y="560"/>
                    </a:lnTo>
                    <a:lnTo>
                      <a:pt x="663" y="515"/>
                    </a:lnTo>
                    <a:lnTo>
                      <a:pt x="683" y="466"/>
                    </a:lnTo>
                    <a:lnTo>
                      <a:pt x="693" y="411"/>
                    </a:lnTo>
                    <a:lnTo>
                      <a:pt x="703" y="357"/>
                    </a:lnTo>
                    <a:lnTo>
                      <a:pt x="708" y="297"/>
                    </a:lnTo>
                    <a:lnTo>
                      <a:pt x="713" y="228"/>
                    </a:lnTo>
                    <a:lnTo>
                      <a:pt x="713" y="159"/>
                    </a:lnTo>
                    <a:lnTo>
                      <a:pt x="708" y="85"/>
                    </a:lnTo>
                    <a:lnTo>
                      <a:pt x="698" y="0"/>
                    </a:lnTo>
                    <a:lnTo>
                      <a:pt x="698" y="0"/>
                    </a:lnTo>
                    <a:close/>
                  </a:path>
                </a:pathLst>
              </a:custGeom>
              <a:solidFill>
                <a:srgbClr val="59595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8" name="Freeform 12"/>
              <p:cNvSpPr>
                <a:spLocks/>
              </p:cNvSpPr>
              <p:nvPr/>
            </p:nvSpPr>
            <p:spPr bwMode="auto">
              <a:xfrm>
                <a:off x="20567953" y="8219045"/>
                <a:ext cx="125351" cy="27643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514"/>
                  </a:cxn>
                  <a:cxn ang="0">
                    <a:pos x="0" y="2514"/>
                  </a:cxn>
                  <a:cxn ang="0">
                    <a:pos x="30" y="2509"/>
                  </a:cxn>
                  <a:cxn ang="0">
                    <a:pos x="30" y="2509"/>
                  </a:cxn>
                  <a:cxn ang="0">
                    <a:pos x="60" y="2499"/>
                  </a:cxn>
                  <a:cxn ang="0">
                    <a:pos x="85" y="2490"/>
                  </a:cxn>
                  <a:cxn ang="0">
                    <a:pos x="114" y="2465"/>
                  </a:cxn>
                  <a:cxn ang="0">
                    <a:pos x="114" y="20"/>
                  </a:cxn>
                  <a:cxn ang="0">
                    <a:pos x="114" y="20"/>
                  </a:cxn>
                  <a:cxn ang="0">
                    <a:pos x="85" y="10"/>
                  </a:cxn>
                  <a:cxn ang="0">
                    <a:pos x="60" y="5"/>
                  </a:cxn>
                  <a:cxn ang="0">
                    <a:pos x="35" y="0"/>
                  </a:cxn>
                  <a:cxn ang="0">
                    <a:pos x="35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4" h="2514">
                    <a:moveTo>
                      <a:pt x="0" y="0"/>
                    </a:moveTo>
                    <a:lnTo>
                      <a:pt x="0" y="2514"/>
                    </a:lnTo>
                    <a:lnTo>
                      <a:pt x="0" y="2514"/>
                    </a:lnTo>
                    <a:lnTo>
                      <a:pt x="30" y="2509"/>
                    </a:lnTo>
                    <a:lnTo>
                      <a:pt x="30" y="2509"/>
                    </a:lnTo>
                    <a:lnTo>
                      <a:pt x="60" y="2499"/>
                    </a:lnTo>
                    <a:lnTo>
                      <a:pt x="85" y="2490"/>
                    </a:lnTo>
                    <a:lnTo>
                      <a:pt x="114" y="2465"/>
                    </a:lnTo>
                    <a:lnTo>
                      <a:pt x="114" y="20"/>
                    </a:lnTo>
                    <a:lnTo>
                      <a:pt x="114" y="20"/>
                    </a:lnTo>
                    <a:lnTo>
                      <a:pt x="85" y="10"/>
                    </a:lnTo>
                    <a:lnTo>
                      <a:pt x="60" y="5"/>
                    </a:lnTo>
                    <a:lnTo>
                      <a:pt x="35" y="0"/>
                    </a:lnTo>
                    <a:lnTo>
                      <a:pt x="35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C8C8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9" name="Freeform 13"/>
              <p:cNvSpPr>
                <a:spLocks/>
              </p:cNvSpPr>
              <p:nvPr/>
            </p:nvSpPr>
            <p:spPr bwMode="auto">
              <a:xfrm>
                <a:off x="19811450" y="8992040"/>
                <a:ext cx="98961" cy="358459"/>
              </a:xfrm>
              <a:custGeom>
                <a:avLst/>
                <a:gdLst/>
                <a:ahLst/>
                <a:cxnLst>
                  <a:cxn ang="0">
                    <a:pos x="90" y="0"/>
                  </a:cxn>
                  <a:cxn ang="0">
                    <a:pos x="9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326"/>
                  </a:cxn>
                  <a:cxn ang="0">
                    <a:pos x="90" y="168"/>
                  </a:cxn>
                  <a:cxn ang="0">
                    <a:pos x="90" y="0"/>
                  </a:cxn>
                </a:cxnLst>
                <a:rect l="0" t="0" r="r" b="b"/>
                <a:pathLst>
                  <a:path w="90" h="326">
                    <a:moveTo>
                      <a:pt x="90" y="0"/>
                    </a:moveTo>
                    <a:lnTo>
                      <a:pt x="9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326"/>
                    </a:lnTo>
                    <a:lnTo>
                      <a:pt x="90" y="168"/>
                    </a:lnTo>
                    <a:lnTo>
                      <a:pt x="90" y="0"/>
                    </a:lnTo>
                    <a:close/>
                  </a:path>
                </a:pathLst>
              </a:custGeom>
              <a:solidFill>
                <a:srgbClr val="59595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0" name="Freeform 14"/>
              <p:cNvSpPr>
                <a:spLocks/>
              </p:cNvSpPr>
              <p:nvPr/>
            </p:nvSpPr>
            <p:spPr bwMode="auto">
              <a:xfrm>
                <a:off x="19827944" y="9012932"/>
                <a:ext cx="86866" cy="332069"/>
              </a:xfrm>
              <a:custGeom>
                <a:avLst/>
                <a:gdLst/>
                <a:ahLst/>
                <a:cxnLst>
                  <a:cxn ang="0">
                    <a:pos x="79" y="0"/>
                  </a:cxn>
                  <a:cxn ang="0">
                    <a:pos x="79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302"/>
                  </a:cxn>
                  <a:cxn ang="0">
                    <a:pos x="79" y="159"/>
                  </a:cxn>
                  <a:cxn ang="0">
                    <a:pos x="79" y="0"/>
                  </a:cxn>
                </a:cxnLst>
                <a:rect l="0" t="0" r="r" b="b"/>
                <a:pathLst>
                  <a:path w="79" h="302">
                    <a:moveTo>
                      <a:pt x="79" y="0"/>
                    </a:moveTo>
                    <a:lnTo>
                      <a:pt x="79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302"/>
                    </a:lnTo>
                    <a:lnTo>
                      <a:pt x="79" y="159"/>
                    </a:lnTo>
                    <a:lnTo>
                      <a:pt x="79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1" name="Freeform 15"/>
              <p:cNvSpPr>
                <a:spLocks/>
              </p:cNvSpPr>
              <p:nvPr/>
            </p:nvSpPr>
            <p:spPr bwMode="auto">
              <a:xfrm>
                <a:off x="19925805" y="8992040"/>
                <a:ext cx="566277" cy="19022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163"/>
                  </a:cxn>
                  <a:cxn ang="0">
                    <a:pos x="0" y="163"/>
                  </a:cxn>
                  <a:cxn ang="0">
                    <a:pos x="515" y="173"/>
                  </a:cxn>
                  <a:cxn ang="0">
                    <a:pos x="515" y="173"/>
                  </a:cxn>
                  <a:cxn ang="0">
                    <a:pos x="515" y="0"/>
                  </a:cxn>
                  <a:cxn ang="0">
                    <a:pos x="515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15" h="173">
                    <a:moveTo>
                      <a:pt x="0" y="0"/>
                    </a:moveTo>
                    <a:lnTo>
                      <a:pt x="0" y="0"/>
                    </a:lnTo>
                    <a:lnTo>
                      <a:pt x="0" y="163"/>
                    </a:lnTo>
                    <a:lnTo>
                      <a:pt x="0" y="163"/>
                    </a:lnTo>
                    <a:lnTo>
                      <a:pt x="515" y="173"/>
                    </a:lnTo>
                    <a:lnTo>
                      <a:pt x="515" y="173"/>
                    </a:lnTo>
                    <a:lnTo>
                      <a:pt x="515" y="0"/>
                    </a:lnTo>
                    <a:lnTo>
                      <a:pt x="515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D4D4D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2" name="Freeform 16"/>
              <p:cNvSpPr>
                <a:spLocks/>
              </p:cNvSpPr>
              <p:nvPr/>
            </p:nvSpPr>
            <p:spPr bwMode="auto">
              <a:xfrm>
                <a:off x="19947797" y="9012932"/>
                <a:ext cx="544286" cy="16933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149"/>
                  </a:cxn>
                  <a:cxn ang="0">
                    <a:pos x="0" y="149"/>
                  </a:cxn>
                  <a:cxn ang="0">
                    <a:pos x="495" y="154"/>
                  </a:cxn>
                  <a:cxn ang="0">
                    <a:pos x="495" y="154"/>
                  </a:cxn>
                  <a:cxn ang="0">
                    <a:pos x="495" y="0"/>
                  </a:cxn>
                  <a:cxn ang="0">
                    <a:pos x="495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95" h="154">
                    <a:moveTo>
                      <a:pt x="0" y="0"/>
                    </a:moveTo>
                    <a:lnTo>
                      <a:pt x="0" y="0"/>
                    </a:lnTo>
                    <a:lnTo>
                      <a:pt x="0" y="149"/>
                    </a:lnTo>
                    <a:lnTo>
                      <a:pt x="0" y="149"/>
                    </a:lnTo>
                    <a:lnTo>
                      <a:pt x="495" y="154"/>
                    </a:lnTo>
                    <a:lnTo>
                      <a:pt x="495" y="154"/>
                    </a:lnTo>
                    <a:lnTo>
                      <a:pt x="495" y="0"/>
                    </a:lnTo>
                    <a:lnTo>
                      <a:pt x="495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3" name="Freeform 17"/>
              <p:cNvSpPr>
                <a:spLocks/>
              </p:cNvSpPr>
              <p:nvPr/>
            </p:nvSpPr>
            <p:spPr bwMode="auto">
              <a:xfrm>
                <a:off x="19811450" y="9187763"/>
                <a:ext cx="680632" cy="212217"/>
              </a:xfrm>
              <a:custGeom>
                <a:avLst/>
                <a:gdLst/>
                <a:ahLst/>
                <a:cxnLst>
                  <a:cxn ang="0">
                    <a:pos x="0" y="173"/>
                  </a:cxn>
                  <a:cxn ang="0">
                    <a:pos x="0" y="173"/>
                  </a:cxn>
                  <a:cxn ang="0">
                    <a:pos x="619" y="193"/>
                  </a:cxn>
                  <a:cxn ang="0">
                    <a:pos x="619" y="193"/>
                  </a:cxn>
                  <a:cxn ang="0">
                    <a:pos x="619" y="10"/>
                  </a:cxn>
                  <a:cxn ang="0">
                    <a:pos x="99" y="0"/>
                  </a:cxn>
                  <a:cxn ang="0">
                    <a:pos x="0" y="173"/>
                  </a:cxn>
                </a:cxnLst>
                <a:rect l="0" t="0" r="r" b="b"/>
                <a:pathLst>
                  <a:path w="619" h="193">
                    <a:moveTo>
                      <a:pt x="0" y="173"/>
                    </a:moveTo>
                    <a:lnTo>
                      <a:pt x="0" y="173"/>
                    </a:lnTo>
                    <a:lnTo>
                      <a:pt x="619" y="193"/>
                    </a:lnTo>
                    <a:lnTo>
                      <a:pt x="619" y="193"/>
                    </a:lnTo>
                    <a:lnTo>
                      <a:pt x="619" y="10"/>
                    </a:lnTo>
                    <a:lnTo>
                      <a:pt x="99" y="0"/>
                    </a:lnTo>
                    <a:lnTo>
                      <a:pt x="0" y="173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4" name="Freeform 18"/>
              <p:cNvSpPr>
                <a:spLocks/>
              </p:cNvSpPr>
              <p:nvPr/>
            </p:nvSpPr>
            <p:spPr bwMode="auto">
              <a:xfrm>
                <a:off x="19648714" y="8305910"/>
                <a:ext cx="848866" cy="609160"/>
              </a:xfrm>
              <a:custGeom>
                <a:avLst/>
                <a:gdLst/>
                <a:ahLst/>
                <a:cxnLst>
                  <a:cxn ang="0">
                    <a:pos x="772" y="554"/>
                  </a:cxn>
                  <a:cxn ang="0">
                    <a:pos x="0" y="554"/>
                  </a:cxn>
                  <a:cxn ang="0">
                    <a:pos x="0" y="40"/>
                  </a:cxn>
                  <a:cxn ang="0">
                    <a:pos x="772" y="0"/>
                  </a:cxn>
                  <a:cxn ang="0">
                    <a:pos x="772" y="554"/>
                  </a:cxn>
                </a:cxnLst>
                <a:rect l="0" t="0" r="r" b="b"/>
                <a:pathLst>
                  <a:path w="772" h="554">
                    <a:moveTo>
                      <a:pt x="772" y="554"/>
                    </a:moveTo>
                    <a:lnTo>
                      <a:pt x="0" y="554"/>
                    </a:lnTo>
                    <a:lnTo>
                      <a:pt x="0" y="40"/>
                    </a:lnTo>
                    <a:lnTo>
                      <a:pt x="772" y="0"/>
                    </a:lnTo>
                    <a:lnTo>
                      <a:pt x="772" y="554"/>
                    </a:lnTo>
                    <a:close/>
                  </a:path>
                </a:pathLst>
              </a:custGeom>
              <a:solidFill>
                <a:srgbClr val="59595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5" name="Freeform 19"/>
              <p:cNvSpPr>
                <a:spLocks/>
              </p:cNvSpPr>
              <p:nvPr/>
            </p:nvSpPr>
            <p:spPr bwMode="auto">
              <a:xfrm>
                <a:off x="19676204" y="8333399"/>
                <a:ext cx="821377" cy="549784"/>
              </a:xfrm>
              <a:custGeom>
                <a:avLst/>
                <a:gdLst/>
                <a:ahLst/>
                <a:cxnLst>
                  <a:cxn ang="0">
                    <a:pos x="747" y="500"/>
                  </a:cxn>
                  <a:cxn ang="0">
                    <a:pos x="0" y="500"/>
                  </a:cxn>
                  <a:cxn ang="0">
                    <a:pos x="0" y="39"/>
                  </a:cxn>
                  <a:cxn ang="0">
                    <a:pos x="747" y="0"/>
                  </a:cxn>
                  <a:cxn ang="0">
                    <a:pos x="747" y="500"/>
                  </a:cxn>
                </a:cxnLst>
                <a:rect l="0" t="0" r="r" b="b"/>
                <a:pathLst>
                  <a:path w="747" h="500">
                    <a:moveTo>
                      <a:pt x="747" y="500"/>
                    </a:moveTo>
                    <a:lnTo>
                      <a:pt x="0" y="500"/>
                    </a:lnTo>
                    <a:lnTo>
                      <a:pt x="0" y="39"/>
                    </a:lnTo>
                    <a:lnTo>
                      <a:pt x="747" y="0"/>
                    </a:lnTo>
                    <a:lnTo>
                      <a:pt x="747" y="50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6" name="Freeform 20"/>
              <p:cNvSpPr>
                <a:spLocks noEditPoints="1"/>
              </p:cNvSpPr>
              <p:nvPr/>
            </p:nvSpPr>
            <p:spPr bwMode="auto">
              <a:xfrm>
                <a:off x="19637719" y="8294914"/>
                <a:ext cx="870857" cy="631152"/>
              </a:xfrm>
              <a:custGeom>
                <a:avLst/>
                <a:gdLst/>
                <a:ahLst/>
                <a:cxnLst>
                  <a:cxn ang="0">
                    <a:pos x="20" y="554"/>
                  </a:cxn>
                  <a:cxn ang="0">
                    <a:pos x="20" y="554"/>
                  </a:cxn>
                  <a:cxn ang="0">
                    <a:pos x="20" y="337"/>
                  </a:cxn>
                  <a:cxn ang="0">
                    <a:pos x="772" y="312"/>
                  </a:cxn>
                  <a:cxn ang="0">
                    <a:pos x="772" y="312"/>
                  </a:cxn>
                  <a:cxn ang="0">
                    <a:pos x="772" y="554"/>
                  </a:cxn>
                  <a:cxn ang="0">
                    <a:pos x="772" y="554"/>
                  </a:cxn>
                  <a:cxn ang="0">
                    <a:pos x="20" y="554"/>
                  </a:cxn>
                  <a:cxn ang="0">
                    <a:pos x="20" y="554"/>
                  </a:cxn>
                  <a:cxn ang="0">
                    <a:pos x="772" y="25"/>
                  </a:cxn>
                  <a:cxn ang="0">
                    <a:pos x="772" y="25"/>
                  </a:cxn>
                  <a:cxn ang="0">
                    <a:pos x="772" y="292"/>
                  </a:cxn>
                  <a:cxn ang="0">
                    <a:pos x="20" y="317"/>
                  </a:cxn>
                  <a:cxn ang="0">
                    <a:pos x="20" y="317"/>
                  </a:cxn>
                  <a:cxn ang="0">
                    <a:pos x="20" y="59"/>
                  </a:cxn>
                  <a:cxn ang="0">
                    <a:pos x="20" y="59"/>
                  </a:cxn>
                  <a:cxn ang="0">
                    <a:pos x="772" y="25"/>
                  </a:cxn>
                  <a:cxn ang="0">
                    <a:pos x="772" y="25"/>
                  </a:cxn>
                  <a:cxn ang="0">
                    <a:pos x="787" y="5"/>
                  </a:cxn>
                  <a:cxn ang="0">
                    <a:pos x="787" y="5"/>
                  </a:cxn>
                  <a:cxn ang="0">
                    <a:pos x="782" y="0"/>
                  </a:cxn>
                  <a:cxn ang="0">
                    <a:pos x="10" y="40"/>
                  </a:cxn>
                  <a:cxn ang="0">
                    <a:pos x="10" y="40"/>
                  </a:cxn>
                  <a:cxn ang="0">
                    <a:pos x="0" y="45"/>
                  </a:cxn>
                  <a:cxn ang="0">
                    <a:pos x="0" y="50"/>
                  </a:cxn>
                  <a:cxn ang="0">
                    <a:pos x="0" y="564"/>
                  </a:cxn>
                  <a:cxn ang="0">
                    <a:pos x="0" y="564"/>
                  </a:cxn>
                  <a:cxn ang="0">
                    <a:pos x="0" y="569"/>
                  </a:cxn>
                  <a:cxn ang="0">
                    <a:pos x="10" y="574"/>
                  </a:cxn>
                  <a:cxn ang="0">
                    <a:pos x="782" y="574"/>
                  </a:cxn>
                  <a:cxn ang="0">
                    <a:pos x="782" y="574"/>
                  </a:cxn>
                  <a:cxn ang="0">
                    <a:pos x="787" y="569"/>
                  </a:cxn>
                  <a:cxn ang="0">
                    <a:pos x="792" y="564"/>
                  </a:cxn>
                  <a:cxn ang="0">
                    <a:pos x="792" y="10"/>
                  </a:cxn>
                  <a:cxn ang="0">
                    <a:pos x="792" y="10"/>
                  </a:cxn>
                  <a:cxn ang="0">
                    <a:pos x="787" y="5"/>
                  </a:cxn>
                  <a:cxn ang="0">
                    <a:pos x="787" y="5"/>
                  </a:cxn>
                </a:cxnLst>
                <a:rect l="0" t="0" r="r" b="b"/>
                <a:pathLst>
                  <a:path w="792" h="574">
                    <a:moveTo>
                      <a:pt x="20" y="554"/>
                    </a:moveTo>
                    <a:lnTo>
                      <a:pt x="20" y="554"/>
                    </a:lnTo>
                    <a:lnTo>
                      <a:pt x="20" y="337"/>
                    </a:lnTo>
                    <a:lnTo>
                      <a:pt x="772" y="312"/>
                    </a:lnTo>
                    <a:lnTo>
                      <a:pt x="772" y="312"/>
                    </a:lnTo>
                    <a:lnTo>
                      <a:pt x="772" y="554"/>
                    </a:lnTo>
                    <a:lnTo>
                      <a:pt x="772" y="554"/>
                    </a:lnTo>
                    <a:lnTo>
                      <a:pt x="20" y="554"/>
                    </a:lnTo>
                    <a:lnTo>
                      <a:pt x="20" y="554"/>
                    </a:lnTo>
                    <a:close/>
                    <a:moveTo>
                      <a:pt x="772" y="25"/>
                    </a:moveTo>
                    <a:lnTo>
                      <a:pt x="772" y="25"/>
                    </a:lnTo>
                    <a:lnTo>
                      <a:pt x="772" y="292"/>
                    </a:lnTo>
                    <a:lnTo>
                      <a:pt x="20" y="317"/>
                    </a:lnTo>
                    <a:lnTo>
                      <a:pt x="20" y="317"/>
                    </a:lnTo>
                    <a:lnTo>
                      <a:pt x="20" y="59"/>
                    </a:lnTo>
                    <a:lnTo>
                      <a:pt x="20" y="59"/>
                    </a:lnTo>
                    <a:lnTo>
                      <a:pt x="772" y="25"/>
                    </a:lnTo>
                    <a:lnTo>
                      <a:pt x="772" y="25"/>
                    </a:lnTo>
                    <a:close/>
                    <a:moveTo>
                      <a:pt x="787" y="5"/>
                    </a:moveTo>
                    <a:lnTo>
                      <a:pt x="787" y="5"/>
                    </a:lnTo>
                    <a:lnTo>
                      <a:pt x="782" y="0"/>
                    </a:lnTo>
                    <a:lnTo>
                      <a:pt x="10" y="40"/>
                    </a:lnTo>
                    <a:lnTo>
                      <a:pt x="10" y="40"/>
                    </a:lnTo>
                    <a:lnTo>
                      <a:pt x="0" y="45"/>
                    </a:lnTo>
                    <a:lnTo>
                      <a:pt x="0" y="50"/>
                    </a:lnTo>
                    <a:lnTo>
                      <a:pt x="0" y="564"/>
                    </a:lnTo>
                    <a:lnTo>
                      <a:pt x="0" y="564"/>
                    </a:lnTo>
                    <a:lnTo>
                      <a:pt x="0" y="569"/>
                    </a:lnTo>
                    <a:lnTo>
                      <a:pt x="10" y="574"/>
                    </a:lnTo>
                    <a:lnTo>
                      <a:pt x="782" y="574"/>
                    </a:lnTo>
                    <a:lnTo>
                      <a:pt x="782" y="574"/>
                    </a:lnTo>
                    <a:lnTo>
                      <a:pt x="787" y="569"/>
                    </a:lnTo>
                    <a:lnTo>
                      <a:pt x="792" y="564"/>
                    </a:lnTo>
                    <a:lnTo>
                      <a:pt x="792" y="10"/>
                    </a:lnTo>
                    <a:lnTo>
                      <a:pt x="792" y="10"/>
                    </a:lnTo>
                    <a:lnTo>
                      <a:pt x="787" y="5"/>
                    </a:lnTo>
                    <a:lnTo>
                      <a:pt x="787" y="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7" name="Freeform 21"/>
              <p:cNvSpPr>
                <a:spLocks/>
              </p:cNvSpPr>
              <p:nvPr/>
            </p:nvSpPr>
            <p:spPr bwMode="auto">
              <a:xfrm>
                <a:off x="19621225" y="8975547"/>
                <a:ext cx="141845" cy="146243"/>
              </a:xfrm>
              <a:custGeom>
                <a:avLst/>
                <a:gdLst/>
                <a:ahLst/>
                <a:cxnLst>
                  <a:cxn ang="0">
                    <a:pos x="129" y="69"/>
                  </a:cxn>
                  <a:cxn ang="0">
                    <a:pos x="129" y="69"/>
                  </a:cxn>
                  <a:cxn ang="0">
                    <a:pos x="124" y="44"/>
                  </a:cxn>
                  <a:cxn ang="0">
                    <a:pos x="109" y="20"/>
                  </a:cxn>
                  <a:cxn ang="0">
                    <a:pos x="89" y="5"/>
                  </a:cxn>
                  <a:cxn ang="0">
                    <a:pos x="65" y="0"/>
                  </a:cxn>
                  <a:cxn ang="0">
                    <a:pos x="65" y="0"/>
                  </a:cxn>
                  <a:cxn ang="0">
                    <a:pos x="40" y="5"/>
                  </a:cxn>
                  <a:cxn ang="0">
                    <a:pos x="20" y="20"/>
                  </a:cxn>
                  <a:cxn ang="0">
                    <a:pos x="5" y="44"/>
                  </a:cxn>
                  <a:cxn ang="0">
                    <a:pos x="0" y="69"/>
                  </a:cxn>
                  <a:cxn ang="0">
                    <a:pos x="0" y="69"/>
                  </a:cxn>
                  <a:cxn ang="0">
                    <a:pos x="5" y="94"/>
                  </a:cxn>
                  <a:cxn ang="0">
                    <a:pos x="20" y="114"/>
                  </a:cxn>
                  <a:cxn ang="0">
                    <a:pos x="40" y="128"/>
                  </a:cxn>
                  <a:cxn ang="0">
                    <a:pos x="65" y="133"/>
                  </a:cxn>
                  <a:cxn ang="0">
                    <a:pos x="65" y="133"/>
                  </a:cxn>
                  <a:cxn ang="0">
                    <a:pos x="89" y="128"/>
                  </a:cxn>
                  <a:cxn ang="0">
                    <a:pos x="109" y="114"/>
                  </a:cxn>
                  <a:cxn ang="0">
                    <a:pos x="124" y="94"/>
                  </a:cxn>
                  <a:cxn ang="0">
                    <a:pos x="129" y="69"/>
                  </a:cxn>
                  <a:cxn ang="0">
                    <a:pos x="129" y="69"/>
                  </a:cxn>
                </a:cxnLst>
                <a:rect l="0" t="0" r="r" b="b"/>
                <a:pathLst>
                  <a:path w="129" h="133">
                    <a:moveTo>
                      <a:pt x="129" y="69"/>
                    </a:moveTo>
                    <a:lnTo>
                      <a:pt x="129" y="69"/>
                    </a:lnTo>
                    <a:lnTo>
                      <a:pt x="124" y="44"/>
                    </a:lnTo>
                    <a:lnTo>
                      <a:pt x="109" y="20"/>
                    </a:lnTo>
                    <a:lnTo>
                      <a:pt x="89" y="5"/>
                    </a:lnTo>
                    <a:lnTo>
                      <a:pt x="65" y="0"/>
                    </a:lnTo>
                    <a:lnTo>
                      <a:pt x="65" y="0"/>
                    </a:lnTo>
                    <a:lnTo>
                      <a:pt x="40" y="5"/>
                    </a:lnTo>
                    <a:lnTo>
                      <a:pt x="20" y="20"/>
                    </a:lnTo>
                    <a:lnTo>
                      <a:pt x="5" y="44"/>
                    </a:lnTo>
                    <a:lnTo>
                      <a:pt x="0" y="69"/>
                    </a:lnTo>
                    <a:lnTo>
                      <a:pt x="0" y="69"/>
                    </a:lnTo>
                    <a:lnTo>
                      <a:pt x="5" y="94"/>
                    </a:lnTo>
                    <a:lnTo>
                      <a:pt x="20" y="114"/>
                    </a:lnTo>
                    <a:lnTo>
                      <a:pt x="40" y="128"/>
                    </a:lnTo>
                    <a:lnTo>
                      <a:pt x="65" y="133"/>
                    </a:lnTo>
                    <a:lnTo>
                      <a:pt x="65" y="133"/>
                    </a:lnTo>
                    <a:lnTo>
                      <a:pt x="89" y="128"/>
                    </a:lnTo>
                    <a:lnTo>
                      <a:pt x="109" y="114"/>
                    </a:lnTo>
                    <a:lnTo>
                      <a:pt x="124" y="94"/>
                    </a:lnTo>
                    <a:lnTo>
                      <a:pt x="129" y="69"/>
                    </a:lnTo>
                    <a:lnTo>
                      <a:pt x="129" y="69"/>
                    </a:lnTo>
                    <a:close/>
                  </a:path>
                </a:pathLst>
              </a:custGeom>
              <a:solidFill>
                <a:srgbClr val="8C8C8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8" name="Freeform 22"/>
              <p:cNvSpPr>
                <a:spLocks/>
              </p:cNvSpPr>
              <p:nvPr/>
            </p:nvSpPr>
            <p:spPr bwMode="auto">
              <a:xfrm>
                <a:off x="19643217" y="9003035"/>
                <a:ext cx="97862" cy="97862"/>
              </a:xfrm>
              <a:custGeom>
                <a:avLst/>
                <a:gdLst/>
                <a:ahLst/>
                <a:cxnLst>
                  <a:cxn ang="0">
                    <a:pos x="89" y="44"/>
                  </a:cxn>
                  <a:cxn ang="0">
                    <a:pos x="89" y="44"/>
                  </a:cxn>
                  <a:cxn ang="0">
                    <a:pos x="84" y="24"/>
                  </a:cxn>
                  <a:cxn ang="0">
                    <a:pos x="74" y="9"/>
                  </a:cxn>
                  <a:cxn ang="0">
                    <a:pos x="59" y="0"/>
                  </a:cxn>
                  <a:cxn ang="0">
                    <a:pos x="45" y="0"/>
                  </a:cxn>
                  <a:cxn ang="0">
                    <a:pos x="45" y="0"/>
                  </a:cxn>
                  <a:cxn ang="0">
                    <a:pos x="30" y="0"/>
                  </a:cxn>
                  <a:cxn ang="0">
                    <a:pos x="15" y="9"/>
                  </a:cxn>
                  <a:cxn ang="0">
                    <a:pos x="5" y="24"/>
                  </a:cxn>
                  <a:cxn ang="0">
                    <a:pos x="0" y="44"/>
                  </a:cxn>
                  <a:cxn ang="0">
                    <a:pos x="0" y="44"/>
                  </a:cxn>
                  <a:cxn ang="0">
                    <a:pos x="5" y="59"/>
                  </a:cxn>
                  <a:cxn ang="0">
                    <a:pos x="15" y="74"/>
                  </a:cxn>
                  <a:cxn ang="0">
                    <a:pos x="30" y="84"/>
                  </a:cxn>
                  <a:cxn ang="0">
                    <a:pos x="45" y="89"/>
                  </a:cxn>
                  <a:cxn ang="0">
                    <a:pos x="45" y="89"/>
                  </a:cxn>
                  <a:cxn ang="0">
                    <a:pos x="59" y="84"/>
                  </a:cxn>
                  <a:cxn ang="0">
                    <a:pos x="74" y="74"/>
                  </a:cxn>
                  <a:cxn ang="0">
                    <a:pos x="84" y="59"/>
                  </a:cxn>
                  <a:cxn ang="0">
                    <a:pos x="89" y="44"/>
                  </a:cxn>
                  <a:cxn ang="0">
                    <a:pos x="89" y="44"/>
                  </a:cxn>
                </a:cxnLst>
                <a:rect l="0" t="0" r="r" b="b"/>
                <a:pathLst>
                  <a:path w="89" h="89">
                    <a:moveTo>
                      <a:pt x="89" y="44"/>
                    </a:moveTo>
                    <a:lnTo>
                      <a:pt x="89" y="44"/>
                    </a:lnTo>
                    <a:lnTo>
                      <a:pt x="84" y="24"/>
                    </a:lnTo>
                    <a:lnTo>
                      <a:pt x="74" y="9"/>
                    </a:lnTo>
                    <a:lnTo>
                      <a:pt x="59" y="0"/>
                    </a:lnTo>
                    <a:lnTo>
                      <a:pt x="45" y="0"/>
                    </a:lnTo>
                    <a:lnTo>
                      <a:pt x="45" y="0"/>
                    </a:lnTo>
                    <a:lnTo>
                      <a:pt x="30" y="0"/>
                    </a:lnTo>
                    <a:lnTo>
                      <a:pt x="15" y="9"/>
                    </a:lnTo>
                    <a:lnTo>
                      <a:pt x="5" y="24"/>
                    </a:lnTo>
                    <a:lnTo>
                      <a:pt x="0" y="44"/>
                    </a:lnTo>
                    <a:lnTo>
                      <a:pt x="0" y="44"/>
                    </a:lnTo>
                    <a:lnTo>
                      <a:pt x="5" y="59"/>
                    </a:lnTo>
                    <a:lnTo>
                      <a:pt x="15" y="74"/>
                    </a:lnTo>
                    <a:lnTo>
                      <a:pt x="30" y="84"/>
                    </a:lnTo>
                    <a:lnTo>
                      <a:pt x="45" y="89"/>
                    </a:lnTo>
                    <a:lnTo>
                      <a:pt x="45" y="89"/>
                    </a:lnTo>
                    <a:lnTo>
                      <a:pt x="59" y="84"/>
                    </a:lnTo>
                    <a:lnTo>
                      <a:pt x="74" y="74"/>
                    </a:lnTo>
                    <a:lnTo>
                      <a:pt x="84" y="59"/>
                    </a:lnTo>
                    <a:lnTo>
                      <a:pt x="89" y="44"/>
                    </a:lnTo>
                    <a:lnTo>
                      <a:pt x="89" y="44"/>
                    </a:lnTo>
                    <a:close/>
                  </a:path>
                </a:pathLst>
              </a:custGeom>
              <a:solidFill>
                <a:srgbClr val="33A02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9" name="Freeform 23"/>
              <p:cNvSpPr>
                <a:spLocks noEditPoints="1"/>
              </p:cNvSpPr>
              <p:nvPr/>
            </p:nvSpPr>
            <p:spPr bwMode="auto">
              <a:xfrm>
                <a:off x="19632221" y="8992040"/>
                <a:ext cx="119853" cy="119853"/>
              </a:xfrm>
              <a:custGeom>
                <a:avLst/>
                <a:gdLst/>
                <a:ahLst/>
                <a:cxnLst>
                  <a:cxn ang="0">
                    <a:pos x="20" y="54"/>
                  </a:cxn>
                  <a:cxn ang="0">
                    <a:pos x="20" y="54"/>
                  </a:cxn>
                  <a:cxn ang="0">
                    <a:pos x="25" y="39"/>
                  </a:cxn>
                  <a:cxn ang="0">
                    <a:pos x="30" y="29"/>
                  </a:cxn>
                  <a:cxn ang="0">
                    <a:pos x="40" y="19"/>
                  </a:cxn>
                  <a:cxn ang="0">
                    <a:pos x="55" y="19"/>
                  </a:cxn>
                  <a:cxn ang="0">
                    <a:pos x="55" y="19"/>
                  </a:cxn>
                  <a:cxn ang="0">
                    <a:pos x="69" y="19"/>
                  </a:cxn>
                  <a:cxn ang="0">
                    <a:pos x="79" y="29"/>
                  </a:cxn>
                  <a:cxn ang="0">
                    <a:pos x="84" y="39"/>
                  </a:cxn>
                  <a:cxn ang="0">
                    <a:pos x="89" y="54"/>
                  </a:cxn>
                  <a:cxn ang="0">
                    <a:pos x="89" y="54"/>
                  </a:cxn>
                  <a:cxn ang="0">
                    <a:pos x="84" y="64"/>
                  </a:cxn>
                  <a:cxn ang="0">
                    <a:pos x="79" y="79"/>
                  </a:cxn>
                  <a:cxn ang="0">
                    <a:pos x="69" y="84"/>
                  </a:cxn>
                  <a:cxn ang="0">
                    <a:pos x="55" y="89"/>
                  </a:cxn>
                  <a:cxn ang="0">
                    <a:pos x="55" y="89"/>
                  </a:cxn>
                  <a:cxn ang="0">
                    <a:pos x="40" y="84"/>
                  </a:cxn>
                  <a:cxn ang="0">
                    <a:pos x="30" y="79"/>
                  </a:cxn>
                  <a:cxn ang="0">
                    <a:pos x="25" y="64"/>
                  </a:cxn>
                  <a:cxn ang="0">
                    <a:pos x="20" y="54"/>
                  </a:cxn>
                  <a:cxn ang="0">
                    <a:pos x="20" y="54"/>
                  </a:cxn>
                  <a:cxn ang="0">
                    <a:pos x="0" y="54"/>
                  </a:cxn>
                  <a:cxn ang="0">
                    <a:pos x="0" y="54"/>
                  </a:cxn>
                  <a:cxn ang="0">
                    <a:pos x="5" y="74"/>
                  </a:cxn>
                  <a:cxn ang="0">
                    <a:pos x="20" y="94"/>
                  </a:cxn>
                  <a:cxn ang="0">
                    <a:pos x="35" y="104"/>
                  </a:cxn>
                  <a:cxn ang="0">
                    <a:pos x="55" y="109"/>
                  </a:cxn>
                  <a:cxn ang="0">
                    <a:pos x="55" y="109"/>
                  </a:cxn>
                  <a:cxn ang="0">
                    <a:pos x="74" y="104"/>
                  </a:cxn>
                  <a:cxn ang="0">
                    <a:pos x="94" y="94"/>
                  </a:cxn>
                  <a:cxn ang="0">
                    <a:pos x="104" y="74"/>
                  </a:cxn>
                  <a:cxn ang="0">
                    <a:pos x="109" y="54"/>
                  </a:cxn>
                  <a:cxn ang="0">
                    <a:pos x="109" y="54"/>
                  </a:cxn>
                  <a:cxn ang="0">
                    <a:pos x="104" y="34"/>
                  </a:cxn>
                  <a:cxn ang="0">
                    <a:pos x="94" y="14"/>
                  </a:cxn>
                  <a:cxn ang="0">
                    <a:pos x="74" y="5"/>
                  </a:cxn>
                  <a:cxn ang="0">
                    <a:pos x="55" y="0"/>
                  </a:cxn>
                  <a:cxn ang="0">
                    <a:pos x="55" y="0"/>
                  </a:cxn>
                  <a:cxn ang="0">
                    <a:pos x="35" y="5"/>
                  </a:cxn>
                  <a:cxn ang="0">
                    <a:pos x="20" y="14"/>
                  </a:cxn>
                  <a:cxn ang="0">
                    <a:pos x="5" y="34"/>
                  </a:cxn>
                  <a:cxn ang="0">
                    <a:pos x="0" y="54"/>
                  </a:cxn>
                  <a:cxn ang="0">
                    <a:pos x="0" y="54"/>
                  </a:cxn>
                </a:cxnLst>
                <a:rect l="0" t="0" r="r" b="b"/>
                <a:pathLst>
                  <a:path w="109" h="109">
                    <a:moveTo>
                      <a:pt x="20" y="54"/>
                    </a:moveTo>
                    <a:lnTo>
                      <a:pt x="20" y="54"/>
                    </a:lnTo>
                    <a:lnTo>
                      <a:pt x="25" y="39"/>
                    </a:lnTo>
                    <a:lnTo>
                      <a:pt x="30" y="29"/>
                    </a:lnTo>
                    <a:lnTo>
                      <a:pt x="40" y="19"/>
                    </a:lnTo>
                    <a:lnTo>
                      <a:pt x="55" y="19"/>
                    </a:lnTo>
                    <a:lnTo>
                      <a:pt x="55" y="19"/>
                    </a:lnTo>
                    <a:lnTo>
                      <a:pt x="69" y="19"/>
                    </a:lnTo>
                    <a:lnTo>
                      <a:pt x="79" y="29"/>
                    </a:lnTo>
                    <a:lnTo>
                      <a:pt x="84" y="39"/>
                    </a:lnTo>
                    <a:lnTo>
                      <a:pt x="89" y="54"/>
                    </a:lnTo>
                    <a:lnTo>
                      <a:pt x="89" y="54"/>
                    </a:lnTo>
                    <a:lnTo>
                      <a:pt x="84" y="64"/>
                    </a:lnTo>
                    <a:lnTo>
                      <a:pt x="79" y="79"/>
                    </a:lnTo>
                    <a:lnTo>
                      <a:pt x="69" y="84"/>
                    </a:lnTo>
                    <a:lnTo>
                      <a:pt x="55" y="89"/>
                    </a:lnTo>
                    <a:lnTo>
                      <a:pt x="55" y="89"/>
                    </a:lnTo>
                    <a:lnTo>
                      <a:pt x="40" y="84"/>
                    </a:lnTo>
                    <a:lnTo>
                      <a:pt x="30" y="79"/>
                    </a:lnTo>
                    <a:lnTo>
                      <a:pt x="25" y="64"/>
                    </a:lnTo>
                    <a:lnTo>
                      <a:pt x="20" y="54"/>
                    </a:lnTo>
                    <a:lnTo>
                      <a:pt x="20" y="54"/>
                    </a:lnTo>
                    <a:close/>
                    <a:moveTo>
                      <a:pt x="0" y="54"/>
                    </a:moveTo>
                    <a:lnTo>
                      <a:pt x="0" y="54"/>
                    </a:lnTo>
                    <a:lnTo>
                      <a:pt x="5" y="74"/>
                    </a:lnTo>
                    <a:lnTo>
                      <a:pt x="20" y="94"/>
                    </a:lnTo>
                    <a:lnTo>
                      <a:pt x="35" y="104"/>
                    </a:lnTo>
                    <a:lnTo>
                      <a:pt x="55" y="109"/>
                    </a:lnTo>
                    <a:lnTo>
                      <a:pt x="55" y="109"/>
                    </a:lnTo>
                    <a:lnTo>
                      <a:pt x="74" y="104"/>
                    </a:lnTo>
                    <a:lnTo>
                      <a:pt x="94" y="94"/>
                    </a:lnTo>
                    <a:lnTo>
                      <a:pt x="104" y="74"/>
                    </a:lnTo>
                    <a:lnTo>
                      <a:pt x="109" y="54"/>
                    </a:lnTo>
                    <a:lnTo>
                      <a:pt x="109" y="54"/>
                    </a:lnTo>
                    <a:lnTo>
                      <a:pt x="104" y="34"/>
                    </a:lnTo>
                    <a:lnTo>
                      <a:pt x="94" y="14"/>
                    </a:lnTo>
                    <a:lnTo>
                      <a:pt x="74" y="5"/>
                    </a:lnTo>
                    <a:lnTo>
                      <a:pt x="55" y="0"/>
                    </a:lnTo>
                    <a:lnTo>
                      <a:pt x="55" y="0"/>
                    </a:lnTo>
                    <a:lnTo>
                      <a:pt x="35" y="5"/>
                    </a:lnTo>
                    <a:lnTo>
                      <a:pt x="20" y="14"/>
                    </a:lnTo>
                    <a:lnTo>
                      <a:pt x="5" y="34"/>
                    </a:lnTo>
                    <a:lnTo>
                      <a:pt x="0" y="54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0" name="Freeform 24"/>
              <p:cNvSpPr>
                <a:spLocks/>
              </p:cNvSpPr>
              <p:nvPr/>
            </p:nvSpPr>
            <p:spPr bwMode="auto">
              <a:xfrm>
                <a:off x="19621225" y="9149278"/>
                <a:ext cx="141845" cy="147342"/>
              </a:xfrm>
              <a:custGeom>
                <a:avLst/>
                <a:gdLst/>
                <a:ahLst/>
                <a:cxnLst>
                  <a:cxn ang="0">
                    <a:pos x="129" y="69"/>
                  </a:cxn>
                  <a:cxn ang="0">
                    <a:pos x="129" y="69"/>
                  </a:cxn>
                  <a:cxn ang="0">
                    <a:pos x="124" y="45"/>
                  </a:cxn>
                  <a:cxn ang="0">
                    <a:pos x="109" y="20"/>
                  </a:cxn>
                  <a:cxn ang="0">
                    <a:pos x="89" y="5"/>
                  </a:cxn>
                  <a:cxn ang="0">
                    <a:pos x="65" y="0"/>
                  </a:cxn>
                  <a:cxn ang="0">
                    <a:pos x="65" y="0"/>
                  </a:cxn>
                  <a:cxn ang="0">
                    <a:pos x="40" y="5"/>
                  </a:cxn>
                  <a:cxn ang="0">
                    <a:pos x="20" y="20"/>
                  </a:cxn>
                  <a:cxn ang="0">
                    <a:pos x="5" y="45"/>
                  </a:cxn>
                  <a:cxn ang="0">
                    <a:pos x="0" y="69"/>
                  </a:cxn>
                  <a:cxn ang="0">
                    <a:pos x="0" y="69"/>
                  </a:cxn>
                  <a:cxn ang="0">
                    <a:pos x="5" y="94"/>
                  </a:cxn>
                  <a:cxn ang="0">
                    <a:pos x="20" y="114"/>
                  </a:cxn>
                  <a:cxn ang="0">
                    <a:pos x="40" y="129"/>
                  </a:cxn>
                  <a:cxn ang="0">
                    <a:pos x="65" y="134"/>
                  </a:cxn>
                  <a:cxn ang="0">
                    <a:pos x="65" y="134"/>
                  </a:cxn>
                  <a:cxn ang="0">
                    <a:pos x="89" y="129"/>
                  </a:cxn>
                  <a:cxn ang="0">
                    <a:pos x="109" y="114"/>
                  </a:cxn>
                  <a:cxn ang="0">
                    <a:pos x="124" y="94"/>
                  </a:cxn>
                  <a:cxn ang="0">
                    <a:pos x="129" y="69"/>
                  </a:cxn>
                  <a:cxn ang="0">
                    <a:pos x="129" y="69"/>
                  </a:cxn>
                </a:cxnLst>
                <a:rect l="0" t="0" r="r" b="b"/>
                <a:pathLst>
                  <a:path w="129" h="134">
                    <a:moveTo>
                      <a:pt x="129" y="69"/>
                    </a:moveTo>
                    <a:lnTo>
                      <a:pt x="129" y="69"/>
                    </a:lnTo>
                    <a:lnTo>
                      <a:pt x="124" y="45"/>
                    </a:lnTo>
                    <a:lnTo>
                      <a:pt x="109" y="20"/>
                    </a:lnTo>
                    <a:lnTo>
                      <a:pt x="89" y="5"/>
                    </a:lnTo>
                    <a:lnTo>
                      <a:pt x="65" y="0"/>
                    </a:lnTo>
                    <a:lnTo>
                      <a:pt x="65" y="0"/>
                    </a:lnTo>
                    <a:lnTo>
                      <a:pt x="40" y="5"/>
                    </a:lnTo>
                    <a:lnTo>
                      <a:pt x="20" y="20"/>
                    </a:lnTo>
                    <a:lnTo>
                      <a:pt x="5" y="45"/>
                    </a:lnTo>
                    <a:lnTo>
                      <a:pt x="0" y="69"/>
                    </a:lnTo>
                    <a:lnTo>
                      <a:pt x="0" y="69"/>
                    </a:lnTo>
                    <a:lnTo>
                      <a:pt x="5" y="94"/>
                    </a:lnTo>
                    <a:lnTo>
                      <a:pt x="20" y="114"/>
                    </a:lnTo>
                    <a:lnTo>
                      <a:pt x="40" y="129"/>
                    </a:lnTo>
                    <a:lnTo>
                      <a:pt x="65" y="134"/>
                    </a:lnTo>
                    <a:lnTo>
                      <a:pt x="65" y="134"/>
                    </a:lnTo>
                    <a:lnTo>
                      <a:pt x="89" y="129"/>
                    </a:lnTo>
                    <a:lnTo>
                      <a:pt x="109" y="114"/>
                    </a:lnTo>
                    <a:lnTo>
                      <a:pt x="124" y="94"/>
                    </a:lnTo>
                    <a:lnTo>
                      <a:pt x="129" y="69"/>
                    </a:lnTo>
                    <a:lnTo>
                      <a:pt x="129" y="69"/>
                    </a:lnTo>
                    <a:close/>
                  </a:path>
                </a:pathLst>
              </a:custGeom>
              <a:solidFill>
                <a:srgbClr val="8C8C8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1" name="Freeform 25"/>
              <p:cNvSpPr>
                <a:spLocks/>
              </p:cNvSpPr>
              <p:nvPr/>
            </p:nvSpPr>
            <p:spPr bwMode="auto">
              <a:xfrm>
                <a:off x="19643217" y="9176767"/>
                <a:ext cx="97862" cy="97862"/>
              </a:xfrm>
              <a:custGeom>
                <a:avLst/>
                <a:gdLst/>
                <a:ahLst/>
                <a:cxnLst>
                  <a:cxn ang="0">
                    <a:pos x="89" y="44"/>
                  </a:cxn>
                  <a:cxn ang="0">
                    <a:pos x="89" y="44"/>
                  </a:cxn>
                  <a:cxn ang="0">
                    <a:pos x="84" y="25"/>
                  </a:cxn>
                  <a:cxn ang="0">
                    <a:pos x="74" y="10"/>
                  </a:cxn>
                  <a:cxn ang="0">
                    <a:pos x="59" y="0"/>
                  </a:cxn>
                  <a:cxn ang="0">
                    <a:pos x="45" y="0"/>
                  </a:cxn>
                  <a:cxn ang="0">
                    <a:pos x="45" y="0"/>
                  </a:cxn>
                  <a:cxn ang="0">
                    <a:pos x="30" y="0"/>
                  </a:cxn>
                  <a:cxn ang="0">
                    <a:pos x="15" y="10"/>
                  </a:cxn>
                  <a:cxn ang="0">
                    <a:pos x="5" y="25"/>
                  </a:cxn>
                  <a:cxn ang="0">
                    <a:pos x="0" y="44"/>
                  </a:cxn>
                  <a:cxn ang="0">
                    <a:pos x="0" y="44"/>
                  </a:cxn>
                  <a:cxn ang="0">
                    <a:pos x="5" y="59"/>
                  </a:cxn>
                  <a:cxn ang="0">
                    <a:pos x="15" y="74"/>
                  </a:cxn>
                  <a:cxn ang="0">
                    <a:pos x="30" y="84"/>
                  </a:cxn>
                  <a:cxn ang="0">
                    <a:pos x="45" y="89"/>
                  </a:cxn>
                  <a:cxn ang="0">
                    <a:pos x="45" y="89"/>
                  </a:cxn>
                  <a:cxn ang="0">
                    <a:pos x="59" y="84"/>
                  </a:cxn>
                  <a:cxn ang="0">
                    <a:pos x="74" y="74"/>
                  </a:cxn>
                  <a:cxn ang="0">
                    <a:pos x="84" y="59"/>
                  </a:cxn>
                  <a:cxn ang="0">
                    <a:pos x="89" y="44"/>
                  </a:cxn>
                  <a:cxn ang="0">
                    <a:pos x="89" y="44"/>
                  </a:cxn>
                </a:cxnLst>
                <a:rect l="0" t="0" r="r" b="b"/>
                <a:pathLst>
                  <a:path w="89" h="89">
                    <a:moveTo>
                      <a:pt x="89" y="44"/>
                    </a:moveTo>
                    <a:lnTo>
                      <a:pt x="89" y="44"/>
                    </a:lnTo>
                    <a:lnTo>
                      <a:pt x="84" y="25"/>
                    </a:lnTo>
                    <a:lnTo>
                      <a:pt x="74" y="10"/>
                    </a:lnTo>
                    <a:lnTo>
                      <a:pt x="59" y="0"/>
                    </a:lnTo>
                    <a:lnTo>
                      <a:pt x="45" y="0"/>
                    </a:lnTo>
                    <a:lnTo>
                      <a:pt x="45" y="0"/>
                    </a:lnTo>
                    <a:lnTo>
                      <a:pt x="30" y="0"/>
                    </a:lnTo>
                    <a:lnTo>
                      <a:pt x="15" y="10"/>
                    </a:lnTo>
                    <a:lnTo>
                      <a:pt x="5" y="25"/>
                    </a:lnTo>
                    <a:lnTo>
                      <a:pt x="0" y="44"/>
                    </a:lnTo>
                    <a:lnTo>
                      <a:pt x="0" y="44"/>
                    </a:lnTo>
                    <a:lnTo>
                      <a:pt x="5" y="59"/>
                    </a:lnTo>
                    <a:lnTo>
                      <a:pt x="15" y="74"/>
                    </a:lnTo>
                    <a:lnTo>
                      <a:pt x="30" y="84"/>
                    </a:lnTo>
                    <a:lnTo>
                      <a:pt x="45" y="89"/>
                    </a:lnTo>
                    <a:lnTo>
                      <a:pt x="45" y="89"/>
                    </a:lnTo>
                    <a:lnTo>
                      <a:pt x="59" y="84"/>
                    </a:lnTo>
                    <a:lnTo>
                      <a:pt x="74" y="74"/>
                    </a:lnTo>
                    <a:lnTo>
                      <a:pt x="84" y="59"/>
                    </a:lnTo>
                    <a:lnTo>
                      <a:pt x="89" y="44"/>
                    </a:lnTo>
                    <a:lnTo>
                      <a:pt x="89" y="44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2" name="Freeform 26"/>
              <p:cNvSpPr>
                <a:spLocks noEditPoints="1"/>
              </p:cNvSpPr>
              <p:nvPr/>
            </p:nvSpPr>
            <p:spPr bwMode="auto">
              <a:xfrm>
                <a:off x="19632221" y="9165771"/>
                <a:ext cx="119853" cy="119853"/>
              </a:xfrm>
              <a:custGeom>
                <a:avLst/>
                <a:gdLst/>
                <a:ahLst/>
                <a:cxnLst>
                  <a:cxn ang="0">
                    <a:pos x="20" y="54"/>
                  </a:cxn>
                  <a:cxn ang="0">
                    <a:pos x="20" y="54"/>
                  </a:cxn>
                  <a:cxn ang="0">
                    <a:pos x="25" y="40"/>
                  </a:cxn>
                  <a:cxn ang="0">
                    <a:pos x="30" y="30"/>
                  </a:cxn>
                  <a:cxn ang="0">
                    <a:pos x="40" y="20"/>
                  </a:cxn>
                  <a:cxn ang="0">
                    <a:pos x="55" y="20"/>
                  </a:cxn>
                  <a:cxn ang="0">
                    <a:pos x="55" y="20"/>
                  </a:cxn>
                  <a:cxn ang="0">
                    <a:pos x="69" y="20"/>
                  </a:cxn>
                  <a:cxn ang="0">
                    <a:pos x="79" y="30"/>
                  </a:cxn>
                  <a:cxn ang="0">
                    <a:pos x="84" y="40"/>
                  </a:cxn>
                  <a:cxn ang="0">
                    <a:pos x="89" y="54"/>
                  </a:cxn>
                  <a:cxn ang="0">
                    <a:pos x="89" y="54"/>
                  </a:cxn>
                  <a:cxn ang="0">
                    <a:pos x="84" y="64"/>
                  </a:cxn>
                  <a:cxn ang="0">
                    <a:pos x="79" y="79"/>
                  </a:cxn>
                  <a:cxn ang="0">
                    <a:pos x="69" y="84"/>
                  </a:cxn>
                  <a:cxn ang="0">
                    <a:pos x="55" y="89"/>
                  </a:cxn>
                  <a:cxn ang="0">
                    <a:pos x="55" y="89"/>
                  </a:cxn>
                  <a:cxn ang="0">
                    <a:pos x="40" y="84"/>
                  </a:cxn>
                  <a:cxn ang="0">
                    <a:pos x="30" y="79"/>
                  </a:cxn>
                  <a:cxn ang="0">
                    <a:pos x="25" y="64"/>
                  </a:cxn>
                  <a:cxn ang="0">
                    <a:pos x="20" y="54"/>
                  </a:cxn>
                  <a:cxn ang="0">
                    <a:pos x="20" y="54"/>
                  </a:cxn>
                  <a:cxn ang="0">
                    <a:pos x="0" y="54"/>
                  </a:cxn>
                  <a:cxn ang="0">
                    <a:pos x="0" y="54"/>
                  </a:cxn>
                  <a:cxn ang="0">
                    <a:pos x="5" y="74"/>
                  </a:cxn>
                  <a:cxn ang="0">
                    <a:pos x="20" y="94"/>
                  </a:cxn>
                  <a:cxn ang="0">
                    <a:pos x="35" y="104"/>
                  </a:cxn>
                  <a:cxn ang="0">
                    <a:pos x="55" y="109"/>
                  </a:cxn>
                  <a:cxn ang="0">
                    <a:pos x="55" y="109"/>
                  </a:cxn>
                  <a:cxn ang="0">
                    <a:pos x="74" y="104"/>
                  </a:cxn>
                  <a:cxn ang="0">
                    <a:pos x="94" y="94"/>
                  </a:cxn>
                  <a:cxn ang="0">
                    <a:pos x="104" y="74"/>
                  </a:cxn>
                  <a:cxn ang="0">
                    <a:pos x="109" y="54"/>
                  </a:cxn>
                  <a:cxn ang="0">
                    <a:pos x="109" y="54"/>
                  </a:cxn>
                  <a:cxn ang="0">
                    <a:pos x="104" y="35"/>
                  </a:cxn>
                  <a:cxn ang="0">
                    <a:pos x="94" y="15"/>
                  </a:cxn>
                  <a:cxn ang="0">
                    <a:pos x="74" y="5"/>
                  </a:cxn>
                  <a:cxn ang="0">
                    <a:pos x="55" y="0"/>
                  </a:cxn>
                  <a:cxn ang="0">
                    <a:pos x="55" y="0"/>
                  </a:cxn>
                  <a:cxn ang="0">
                    <a:pos x="35" y="5"/>
                  </a:cxn>
                  <a:cxn ang="0">
                    <a:pos x="20" y="15"/>
                  </a:cxn>
                  <a:cxn ang="0">
                    <a:pos x="5" y="35"/>
                  </a:cxn>
                  <a:cxn ang="0">
                    <a:pos x="0" y="54"/>
                  </a:cxn>
                  <a:cxn ang="0">
                    <a:pos x="0" y="54"/>
                  </a:cxn>
                </a:cxnLst>
                <a:rect l="0" t="0" r="r" b="b"/>
                <a:pathLst>
                  <a:path w="109" h="109">
                    <a:moveTo>
                      <a:pt x="20" y="54"/>
                    </a:moveTo>
                    <a:lnTo>
                      <a:pt x="20" y="54"/>
                    </a:lnTo>
                    <a:lnTo>
                      <a:pt x="25" y="40"/>
                    </a:lnTo>
                    <a:lnTo>
                      <a:pt x="30" y="30"/>
                    </a:lnTo>
                    <a:lnTo>
                      <a:pt x="40" y="20"/>
                    </a:lnTo>
                    <a:lnTo>
                      <a:pt x="55" y="20"/>
                    </a:lnTo>
                    <a:lnTo>
                      <a:pt x="55" y="20"/>
                    </a:lnTo>
                    <a:lnTo>
                      <a:pt x="69" y="20"/>
                    </a:lnTo>
                    <a:lnTo>
                      <a:pt x="79" y="30"/>
                    </a:lnTo>
                    <a:lnTo>
                      <a:pt x="84" y="40"/>
                    </a:lnTo>
                    <a:lnTo>
                      <a:pt x="89" y="54"/>
                    </a:lnTo>
                    <a:lnTo>
                      <a:pt x="89" y="54"/>
                    </a:lnTo>
                    <a:lnTo>
                      <a:pt x="84" y="64"/>
                    </a:lnTo>
                    <a:lnTo>
                      <a:pt x="79" y="79"/>
                    </a:lnTo>
                    <a:lnTo>
                      <a:pt x="69" y="84"/>
                    </a:lnTo>
                    <a:lnTo>
                      <a:pt x="55" y="89"/>
                    </a:lnTo>
                    <a:lnTo>
                      <a:pt x="55" y="89"/>
                    </a:lnTo>
                    <a:lnTo>
                      <a:pt x="40" y="84"/>
                    </a:lnTo>
                    <a:lnTo>
                      <a:pt x="30" y="79"/>
                    </a:lnTo>
                    <a:lnTo>
                      <a:pt x="25" y="64"/>
                    </a:lnTo>
                    <a:lnTo>
                      <a:pt x="20" y="54"/>
                    </a:lnTo>
                    <a:lnTo>
                      <a:pt x="20" y="54"/>
                    </a:lnTo>
                    <a:close/>
                    <a:moveTo>
                      <a:pt x="0" y="54"/>
                    </a:moveTo>
                    <a:lnTo>
                      <a:pt x="0" y="54"/>
                    </a:lnTo>
                    <a:lnTo>
                      <a:pt x="5" y="74"/>
                    </a:lnTo>
                    <a:lnTo>
                      <a:pt x="20" y="94"/>
                    </a:lnTo>
                    <a:lnTo>
                      <a:pt x="35" y="104"/>
                    </a:lnTo>
                    <a:lnTo>
                      <a:pt x="55" y="109"/>
                    </a:lnTo>
                    <a:lnTo>
                      <a:pt x="55" y="109"/>
                    </a:lnTo>
                    <a:lnTo>
                      <a:pt x="74" y="104"/>
                    </a:lnTo>
                    <a:lnTo>
                      <a:pt x="94" y="94"/>
                    </a:lnTo>
                    <a:lnTo>
                      <a:pt x="104" y="74"/>
                    </a:lnTo>
                    <a:lnTo>
                      <a:pt x="109" y="54"/>
                    </a:lnTo>
                    <a:lnTo>
                      <a:pt x="109" y="54"/>
                    </a:lnTo>
                    <a:lnTo>
                      <a:pt x="104" y="35"/>
                    </a:lnTo>
                    <a:lnTo>
                      <a:pt x="94" y="15"/>
                    </a:lnTo>
                    <a:lnTo>
                      <a:pt x="74" y="5"/>
                    </a:lnTo>
                    <a:lnTo>
                      <a:pt x="55" y="0"/>
                    </a:lnTo>
                    <a:lnTo>
                      <a:pt x="55" y="0"/>
                    </a:lnTo>
                    <a:lnTo>
                      <a:pt x="35" y="5"/>
                    </a:lnTo>
                    <a:lnTo>
                      <a:pt x="20" y="15"/>
                    </a:lnTo>
                    <a:lnTo>
                      <a:pt x="5" y="35"/>
                    </a:lnTo>
                    <a:lnTo>
                      <a:pt x="0" y="54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3" name="Freeform 27"/>
              <p:cNvSpPr>
                <a:spLocks/>
              </p:cNvSpPr>
              <p:nvPr/>
            </p:nvSpPr>
            <p:spPr bwMode="auto">
              <a:xfrm>
                <a:off x="19719087" y="8359789"/>
                <a:ext cx="730113" cy="234208"/>
              </a:xfrm>
              <a:custGeom>
                <a:avLst/>
                <a:gdLst/>
                <a:ahLst/>
                <a:cxnLst>
                  <a:cxn ang="0">
                    <a:pos x="664" y="193"/>
                  </a:cxn>
                  <a:cxn ang="0">
                    <a:pos x="0" y="213"/>
                  </a:cxn>
                  <a:cxn ang="0">
                    <a:pos x="0" y="35"/>
                  </a:cxn>
                  <a:cxn ang="0">
                    <a:pos x="664" y="0"/>
                  </a:cxn>
                  <a:cxn ang="0">
                    <a:pos x="664" y="193"/>
                  </a:cxn>
                </a:cxnLst>
                <a:rect l="0" t="0" r="r" b="b"/>
                <a:pathLst>
                  <a:path w="664" h="213">
                    <a:moveTo>
                      <a:pt x="664" y="193"/>
                    </a:moveTo>
                    <a:lnTo>
                      <a:pt x="0" y="213"/>
                    </a:lnTo>
                    <a:lnTo>
                      <a:pt x="0" y="35"/>
                    </a:lnTo>
                    <a:lnTo>
                      <a:pt x="664" y="0"/>
                    </a:lnTo>
                    <a:lnTo>
                      <a:pt x="664" y="193"/>
                    </a:lnTo>
                    <a:close/>
                  </a:path>
                </a:pathLst>
              </a:custGeom>
              <a:solidFill>
                <a:srgbClr val="B2B2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4" name="Freeform 28"/>
              <p:cNvSpPr>
                <a:spLocks/>
              </p:cNvSpPr>
              <p:nvPr/>
            </p:nvSpPr>
            <p:spPr bwMode="auto">
              <a:xfrm>
                <a:off x="19719087" y="8458750"/>
                <a:ext cx="702624" cy="113256"/>
              </a:xfrm>
              <a:custGeom>
                <a:avLst/>
                <a:gdLst/>
                <a:ahLst/>
                <a:cxnLst>
                  <a:cxn ang="0">
                    <a:pos x="639" y="84"/>
                  </a:cxn>
                  <a:cxn ang="0">
                    <a:pos x="0" y="103"/>
                  </a:cxn>
                  <a:cxn ang="0">
                    <a:pos x="0" y="39"/>
                  </a:cxn>
                  <a:cxn ang="0">
                    <a:pos x="639" y="0"/>
                  </a:cxn>
                  <a:cxn ang="0">
                    <a:pos x="639" y="84"/>
                  </a:cxn>
                </a:cxnLst>
                <a:rect l="0" t="0" r="r" b="b"/>
                <a:pathLst>
                  <a:path w="639" h="103">
                    <a:moveTo>
                      <a:pt x="639" y="84"/>
                    </a:moveTo>
                    <a:lnTo>
                      <a:pt x="0" y="103"/>
                    </a:lnTo>
                    <a:lnTo>
                      <a:pt x="0" y="39"/>
                    </a:lnTo>
                    <a:lnTo>
                      <a:pt x="639" y="0"/>
                    </a:lnTo>
                    <a:lnTo>
                      <a:pt x="639" y="84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5" name="Rectangle 29"/>
              <p:cNvSpPr>
                <a:spLocks noChangeArrowheads="1"/>
              </p:cNvSpPr>
              <p:nvPr/>
            </p:nvSpPr>
            <p:spPr bwMode="auto">
              <a:xfrm>
                <a:off x="19969788" y="9067910"/>
                <a:ext cx="522295" cy="43983"/>
              </a:xfrm>
              <a:prstGeom prst="rect">
                <a:avLst/>
              </a:prstGeom>
              <a:solidFill>
                <a:srgbClr val="7F7F7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6" name="Freeform 30"/>
              <p:cNvSpPr>
                <a:spLocks/>
              </p:cNvSpPr>
              <p:nvPr/>
            </p:nvSpPr>
            <p:spPr bwMode="auto">
              <a:xfrm>
                <a:off x="19969788" y="9045919"/>
                <a:ext cx="522295" cy="49481"/>
              </a:xfrm>
              <a:custGeom>
                <a:avLst/>
                <a:gdLst/>
                <a:ahLst/>
                <a:cxnLst>
                  <a:cxn ang="0">
                    <a:pos x="0" y="40"/>
                  </a:cxn>
                  <a:cxn ang="0">
                    <a:pos x="475" y="45"/>
                  </a:cxn>
                  <a:cxn ang="0">
                    <a:pos x="475" y="5"/>
                  </a:cxn>
                  <a:cxn ang="0">
                    <a:pos x="0" y="0"/>
                  </a:cxn>
                  <a:cxn ang="0">
                    <a:pos x="0" y="40"/>
                  </a:cxn>
                </a:cxnLst>
                <a:rect l="0" t="0" r="r" b="b"/>
                <a:pathLst>
                  <a:path w="475" h="45">
                    <a:moveTo>
                      <a:pt x="0" y="40"/>
                    </a:moveTo>
                    <a:lnTo>
                      <a:pt x="475" y="45"/>
                    </a:lnTo>
                    <a:lnTo>
                      <a:pt x="475" y="5"/>
                    </a:lnTo>
                    <a:lnTo>
                      <a:pt x="0" y="0"/>
                    </a:lnTo>
                    <a:lnTo>
                      <a:pt x="0" y="4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7" name="Freeform 31"/>
              <p:cNvSpPr>
                <a:spLocks/>
              </p:cNvSpPr>
              <p:nvPr/>
            </p:nvSpPr>
            <p:spPr bwMode="auto">
              <a:xfrm>
                <a:off x="21161719" y="9938767"/>
                <a:ext cx="505801" cy="800485"/>
              </a:xfrm>
              <a:custGeom>
                <a:avLst/>
                <a:gdLst/>
                <a:ahLst/>
                <a:cxnLst>
                  <a:cxn ang="0">
                    <a:pos x="460" y="0"/>
                  </a:cxn>
                  <a:cxn ang="0">
                    <a:pos x="460" y="0"/>
                  </a:cxn>
                  <a:cxn ang="0">
                    <a:pos x="460" y="525"/>
                  </a:cxn>
                  <a:cxn ang="0">
                    <a:pos x="460" y="525"/>
                  </a:cxn>
                  <a:cxn ang="0">
                    <a:pos x="0" y="728"/>
                  </a:cxn>
                  <a:cxn ang="0">
                    <a:pos x="0" y="728"/>
                  </a:cxn>
                  <a:cxn ang="0">
                    <a:pos x="5" y="634"/>
                  </a:cxn>
                  <a:cxn ang="0">
                    <a:pos x="20" y="559"/>
                  </a:cxn>
                  <a:cxn ang="0">
                    <a:pos x="40" y="490"/>
                  </a:cxn>
                  <a:cxn ang="0">
                    <a:pos x="64" y="436"/>
                  </a:cxn>
                  <a:cxn ang="0">
                    <a:pos x="94" y="391"/>
                  </a:cxn>
                  <a:cxn ang="0">
                    <a:pos x="129" y="356"/>
                  </a:cxn>
                  <a:cxn ang="0">
                    <a:pos x="163" y="322"/>
                  </a:cxn>
                  <a:cxn ang="0">
                    <a:pos x="203" y="292"/>
                  </a:cxn>
                  <a:cxn ang="0">
                    <a:pos x="277" y="242"/>
                  </a:cxn>
                  <a:cxn ang="0">
                    <a:pos x="317" y="218"/>
                  </a:cxn>
                  <a:cxn ang="0">
                    <a:pos x="351" y="183"/>
                  </a:cxn>
                  <a:cxn ang="0">
                    <a:pos x="386" y="148"/>
                  </a:cxn>
                  <a:cxn ang="0">
                    <a:pos x="416" y="109"/>
                  </a:cxn>
                  <a:cxn ang="0">
                    <a:pos x="440" y="59"/>
                  </a:cxn>
                  <a:cxn ang="0">
                    <a:pos x="460" y="0"/>
                  </a:cxn>
                  <a:cxn ang="0">
                    <a:pos x="460" y="0"/>
                  </a:cxn>
                </a:cxnLst>
                <a:rect l="0" t="0" r="r" b="b"/>
                <a:pathLst>
                  <a:path w="460" h="728">
                    <a:moveTo>
                      <a:pt x="460" y="0"/>
                    </a:moveTo>
                    <a:lnTo>
                      <a:pt x="460" y="0"/>
                    </a:lnTo>
                    <a:lnTo>
                      <a:pt x="460" y="525"/>
                    </a:lnTo>
                    <a:lnTo>
                      <a:pt x="460" y="525"/>
                    </a:lnTo>
                    <a:lnTo>
                      <a:pt x="0" y="728"/>
                    </a:lnTo>
                    <a:lnTo>
                      <a:pt x="0" y="728"/>
                    </a:lnTo>
                    <a:lnTo>
                      <a:pt x="5" y="634"/>
                    </a:lnTo>
                    <a:lnTo>
                      <a:pt x="20" y="559"/>
                    </a:lnTo>
                    <a:lnTo>
                      <a:pt x="40" y="490"/>
                    </a:lnTo>
                    <a:lnTo>
                      <a:pt x="64" y="436"/>
                    </a:lnTo>
                    <a:lnTo>
                      <a:pt x="94" y="391"/>
                    </a:lnTo>
                    <a:lnTo>
                      <a:pt x="129" y="356"/>
                    </a:lnTo>
                    <a:lnTo>
                      <a:pt x="163" y="322"/>
                    </a:lnTo>
                    <a:lnTo>
                      <a:pt x="203" y="292"/>
                    </a:lnTo>
                    <a:lnTo>
                      <a:pt x="277" y="242"/>
                    </a:lnTo>
                    <a:lnTo>
                      <a:pt x="317" y="218"/>
                    </a:lnTo>
                    <a:lnTo>
                      <a:pt x="351" y="183"/>
                    </a:lnTo>
                    <a:lnTo>
                      <a:pt x="386" y="148"/>
                    </a:lnTo>
                    <a:lnTo>
                      <a:pt x="416" y="109"/>
                    </a:lnTo>
                    <a:lnTo>
                      <a:pt x="440" y="59"/>
                    </a:lnTo>
                    <a:lnTo>
                      <a:pt x="460" y="0"/>
                    </a:lnTo>
                    <a:lnTo>
                      <a:pt x="460" y="0"/>
                    </a:lnTo>
                    <a:close/>
                  </a:path>
                </a:pathLst>
              </a:custGeom>
              <a:solidFill>
                <a:srgbClr val="4D4D4D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8" name="Freeform 32"/>
              <p:cNvSpPr>
                <a:spLocks noEditPoints="1"/>
              </p:cNvSpPr>
              <p:nvPr/>
            </p:nvSpPr>
            <p:spPr bwMode="auto">
              <a:xfrm>
                <a:off x="19539858" y="8186057"/>
                <a:ext cx="2171646" cy="2830286"/>
              </a:xfrm>
              <a:custGeom>
                <a:avLst/>
                <a:gdLst/>
                <a:ahLst/>
                <a:cxnLst>
                  <a:cxn ang="0">
                    <a:pos x="1935" y="2109"/>
                  </a:cxn>
                  <a:cxn ang="0">
                    <a:pos x="1089" y="59"/>
                  </a:cxn>
                  <a:cxn ang="0">
                    <a:pos x="1935" y="188"/>
                  </a:cxn>
                  <a:cxn ang="0">
                    <a:pos x="1935" y="2109"/>
                  </a:cxn>
                  <a:cxn ang="0">
                    <a:pos x="995" y="2520"/>
                  </a:cxn>
                  <a:cxn ang="0">
                    <a:pos x="970" y="2529"/>
                  </a:cxn>
                  <a:cxn ang="0">
                    <a:pos x="970" y="40"/>
                  </a:cxn>
                  <a:cxn ang="0">
                    <a:pos x="995" y="45"/>
                  </a:cxn>
                  <a:cxn ang="0">
                    <a:pos x="1049" y="2495"/>
                  </a:cxn>
                  <a:cxn ang="0">
                    <a:pos x="995" y="2520"/>
                  </a:cxn>
                  <a:cxn ang="0">
                    <a:pos x="935" y="2534"/>
                  </a:cxn>
                  <a:cxn ang="0">
                    <a:pos x="723" y="2520"/>
                  </a:cxn>
                  <a:cxn ang="0">
                    <a:pos x="406" y="2490"/>
                  </a:cxn>
                  <a:cxn ang="0">
                    <a:pos x="198" y="2460"/>
                  </a:cxn>
                  <a:cxn ang="0">
                    <a:pos x="49" y="2421"/>
                  </a:cxn>
                  <a:cxn ang="0">
                    <a:pos x="45" y="2416"/>
                  </a:cxn>
                  <a:cxn ang="0">
                    <a:pos x="40" y="2401"/>
                  </a:cxn>
                  <a:cxn ang="0">
                    <a:pos x="40" y="94"/>
                  </a:cxn>
                  <a:cxn ang="0">
                    <a:pos x="930" y="40"/>
                  </a:cxn>
                  <a:cxn ang="0">
                    <a:pos x="950" y="40"/>
                  </a:cxn>
                  <a:cxn ang="0">
                    <a:pos x="950" y="2529"/>
                  </a:cxn>
                  <a:cxn ang="0">
                    <a:pos x="935" y="2534"/>
                  </a:cxn>
                  <a:cxn ang="0">
                    <a:pos x="1000" y="5"/>
                  </a:cxn>
                  <a:cxn ang="0">
                    <a:pos x="950" y="0"/>
                  </a:cxn>
                  <a:cxn ang="0">
                    <a:pos x="930" y="0"/>
                  </a:cxn>
                  <a:cxn ang="0">
                    <a:pos x="15" y="54"/>
                  </a:cxn>
                  <a:cxn ang="0">
                    <a:pos x="0" y="74"/>
                  </a:cxn>
                  <a:cxn ang="0">
                    <a:pos x="0" y="2401"/>
                  </a:cxn>
                  <a:cxn ang="0">
                    <a:pos x="5" y="2430"/>
                  </a:cxn>
                  <a:cxn ang="0">
                    <a:pos x="30" y="2455"/>
                  </a:cxn>
                  <a:cxn ang="0">
                    <a:pos x="35" y="2455"/>
                  </a:cxn>
                  <a:cxn ang="0">
                    <a:pos x="124" y="2480"/>
                  </a:cxn>
                  <a:cxn ang="0">
                    <a:pos x="282" y="2515"/>
                  </a:cxn>
                  <a:cxn ang="0">
                    <a:pos x="544" y="2549"/>
                  </a:cxn>
                  <a:cxn ang="0">
                    <a:pos x="930" y="2574"/>
                  </a:cxn>
                  <a:cxn ang="0">
                    <a:pos x="955" y="2569"/>
                  </a:cxn>
                  <a:cxn ang="0">
                    <a:pos x="1010" y="2559"/>
                  </a:cxn>
                  <a:cxn ang="0">
                    <a:pos x="1960" y="2143"/>
                  </a:cxn>
                  <a:cxn ang="0">
                    <a:pos x="1975" y="2124"/>
                  </a:cxn>
                  <a:cxn ang="0">
                    <a:pos x="1975" y="168"/>
                  </a:cxn>
                  <a:cxn ang="0">
                    <a:pos x="1955" y="149"/>
                  </a:cxn>
                </a:cxnLst>
                <a:rect l="0" t="0" r="r" b="b"/>
                <a:pathLst>
                  <a:path w="1975" h="2574">
                    <a:moveTo>
                      <a:pt x="1935" y="2109"/>
                    </a:moveTo>
                    <a:lnTo>
                      <a:pt x="1935" y="2109"/>
                    </a:lnTo>
                    <a:lnTo>
                      <a:pt x="1089" y="2480"/>
                    </a:lnTo>
                    <a:lnTo>
                      <a:pt x="1089" y="59"/>
                    </a:lnTo>
                    <a:lnTo>
                      <a:pt x="1089" y="59"/>
                    </a:lnTo>
                    <a:lnTo>
                      <a:pt x="1935" y="188"/>
                    </a:lnTo>
                    <a:lnTo>
                      <a:pt x="1935" y="188"/>
                    </a:lnTo>
                    <a:lnTo>
                      <a:pt x="1935" y="2109"/>
                    </a:lnTo>
                    <a:lnTo>
                      <a:pt x="1935" y="2109"/>
                    </a:lnTo>
                    <a:close/>
                    <a:moveTo>
                      <a:pt x="995" y="2520"/>
                    </a:moveTo>
                    <a:lnTo>
                      <a:pt x="995" y="2520"/>
                    </a:lnTo>
                    <a:lnTo>
                      <a:pt x="970" y="2529"/>
                    </a:lnTo>
                    <a:lnTo>
                      <a:pt x="970" y="40"/>
                    </a:lnTo>
                    <a:lnTo>
                      <a:pt x="970" y="40"/>
                    </a:lnTo>
                    <a:lnTo>
                      <a:pt x="995" y="45"/>
                    </a:lnTo>
                    <a:lnTo>
                      <a:pt x="995" y="45"/>
                    </a:lnTo>
                    <a:lnTo>
                      <a:pt x="1049" y="50"/>
                    </a:lnTo>
                    <a:lnTo>
                      <a:pt x="1049" y="2495"/>
                    </a:lnTo>
                    <a:lnTo>
                      <a:pt x="1049" y="2495"/>
                    </a:lnTo>
                    <a:lnTo>
                      <a:pt x="995" y="2520"/>
                    </a:lnTo>
                    <a:lnTo>
                      <a:pt x="995" y="2520"/>
                    </a:lnTo>
                    <a:close/>
                    <a:moveTo>
                      <a:pt x="935" y="2534"/>
                    </a:moveTo>
                    <a:lnTo>
                      <a:pt x="935" y="2534"/>
                    </a:lnTo>
                    <a:lnTo>
                      <a:pt x="723" y="2520"/>
                    </a:lnTo>
                    <a:lnTo>
                      <a:pt x="549" y="2510"/>
                    </a:lnTo>
                    <a:lnTo>
                      <a:pt x="406" y="2490"/>
                    </a:lnTo>
                    <a:lnTo>
                      <a:pt x="292" y="2475"/>
                    </a:lnTo>
                    <a:lnTo>
                      <a:pt x="198" y="2460"/>
                    </a:lnTo>
                    <a:lnTo>
                      <a:pt x="129" y="2440"/>
                    </a:lnTo>
                    <a:lnTo>
                      <a:pt x="49" y="2421"/>
                    </a:lnTo>
                    <a:lnTo>
                      <a:pt x="45" y="2416"/>
                    </a:lnTo>
                    <a:lnTo>
                      <a:pt x="45" y="2416"/>
                    </a:lnTo>
                    <a:lnTo>
                      <a:pt x="40" y="2411"/>
                    </a:lnTo>
                    <a:lnTo>
                      <a:pt x="40" y="2401"/>
                    </a:lnTo>
                    <a:lnTo>
                      <a:pt x="40" y="2401"/>
                    </a:lnTo>
                    <a:lnTo>
                      <a:pt x="40" y="94"/>
                    </a:lnTo>
                    <a:lnTo>
                      <a:pt x="40" y="94"/>
                    </a:lnTo>
                    <a:lnTo>
                      <a:pt x="930" y="40"/>
                    </a:lnTo>
                    <a:lnTo>
                      <a:pt x="930" y="40"/>
                    </a:lnTo>
                    <a:lnTo>
                      <a:pt x="950" y="40"/>
                    </a:lnTo>
                    <a:lnTo>
                      <a:pt x="950" y="2529"/>
                    </a:lnTo>
                    <a:lnTo>
                      <a:pt x="950" y="2529"/>
                    </a:lnTo>
                    <a:lnTo>
                      <a:pt x="935" y="2534"/>
                    </a:lnTo>
                    <a:lnTo>
                      <a:pt x="935" y="2534"/>
                    </a:lnTo>
                    <a:close/>
                    <a:moveTo>
                      <a:pt x="1955" y="149"/>
                    </a:moveTo>
                    <a:lnTo>
                      <a:pt x="1000" y="5"/>
                    </a:lnTo>
                    <a:lnTo>
                      <a:pt x="1000" y="5"/>
                    </a:lnTo>
                    <a:lnTo>
                      <a:pt x="950" y="0"/>
                    </a:lnTo>
                    <a:lnTo>
                      <a:pt x="930" y="0"/>
                    </a:lnTo>
                    <a:lnTo>
                      <a:pt x="930" y="0"/>
                    </a:lnTo>
                    <a:lnTo>
                      <a:pt x="15" y="54"/>
                    </a:lnTo>
                    <a:lnTo>
                      <a:pt x="15" y="54"/>
                    </a:lnTo>
                    <a:lnTo>
                      <a:pt x="5" y="64"/>
                    </a:lnTo>
                    <a:lnTo>
                      <a:pt x="0" y="74"/>
                    </a:lnTo>
                    <a:lnTo>
                      <a:pt x="0" y="2401"/>
                    </a:lnTo>
                    <a:lnTo>
                      <a:pt x="0" y="2401"/>
                    </a:lnTo>
                    <a:lnTo>
                      <a:pt x="0" y="2416"/>
                    </a:lnTo>
                    <a:lnTo>
                      <a:pt x="5" y="2430"/>
                    </a:lnTo>
                    <a:lnTo>
                      <a:pt x="15" y="2445"/>
                    </a:lnTo>
                    <a:lnTo>
                      <a:pt x="30" y="2455"/>
                    </a:lnTo>
                    <a:lnTo>
                      <a:pt x="30" y="2455"/>
                    </a:lnTo>
                    <a:lnTo>
                      <a:pt x="35" y="2455"/>
                    </a:lnTo>
                    <a:lnTo>
                      <a:pt x="35" y="2455"/>
                    </a:lnTo>
                    <a:lnTo>
                      <a:pt x="124" y="2480"/>
                    </a:lnTo>
                    <a:lnTo>
                      <a:pt x="193" y="2500"/>
                    </a:lnTo>
                    <a:lnTo>
                      <a:pt x="282" y="2515"/>
                    </a:lnTo>
                    <a:lnTo>
                      <a:pt x="401" y="2529"/>
                    </a:lnTo>
                    <a:lnTo>
                      <a:pt x="544" y="2549"/>
                    </a:lnTo>
                    <a:lnTo>
                      <a:pt x="723" y="2559"/>
                    </a:lnTo>
                    <a:lnTo>
                      <a:pt x="930" y="2574"/>
                    </a:lnTo>
                    <a:lnTo>
                      <a:pt x="930" y="2574"/>
                    </a:lnTo>
                    <a:lnTo>
                      <a:pt x="955" y="2569"/>
                    </a:lnTo>
                    <a:lnTo>
                      <a:pt x="980" y="2569"/>
                    </a:lnTo>
                    <a:lnTo>
                      <a:pt x="1010" y="2559"/>
                    </a:lnTo>
                    <a:lnTo>
                      <a:pt x="1960" y="2143"/>
                    </a:lnTo>
                    <a:lnTo>
                      <a:pt x="1960" y="2143"/>
                    </a:lnTo>
                    <a:lnTo>
                      <a:pt x="1970" y="2133"/>
                    </a:lnTo>
                    <a:lnTo>
                      <a:pt x="1975" y="2124"/>
                    </a:lnTo>
                    <a:lnTo>
                      <a:pt x="1975" y="168"/>
                    </a:lnTo>
                    <a:lnTo>
                      <a:pt x="1975" y="168"/>
                    </a:lnTo>
                    <a:lnTo>
                      <a:pt x="1970" y="158"/>
                    </a:lnTo>
                    <a:lnTo>
                      <a:pt x="1955" y="149"/>
                    </a:lnTo>
                    <a:lnTo>
                      <a:pt x="1955" y="14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9" name="Freeform 33"/>
              <p:cNvSpPr>
                <a:spLocks/>
              </p:cNvSpPr>
              <p:nvPr/>
            </p:nvSpPr>
            <p:spPr bwMode="auto">
              <a:xfrm>
                <a:off x="19643217" y="9486845"/>
                <a:ext cx="376052" cy="1361264"/>
              </a:xfrm>
              <a:custGeom>
                <a:avLst/>
                <a:gdLst/>
                <a:ahLst/>
                <a:cxnLst>
                  <a:cxn ang="0">
                    <a:pos x="208" y="391"/>
                  </a:cxn>
                  <a:cxn ang="0">
                    <a:pos x="208" y="391"/>
                  </a:cxn>
                  <a:cxn ang="0">
                    <a:pos x="213" y="356"/>
                  </a:cxn>
                  <a:cxn ang="0">
                    <a:pos x="218" y="327"/>
                  </a:cxn>
                  <a:cxn ang="0">
                    <a:pos x="233" y="302"/>
                  </a:cxn>
                  <a:cxn ang="0">
                    <a:pos x="247" y="277"/>
                  </a:cxn>
                  <a:cxn ang="0">
                    <a:pos x="267" y="257"/>
                  </a:cxn>
                  <a:cxn ang="0">
                    <a:pos x="292" y="243"/>
                  </a:cxn>
                  <a:cxn ang="0">
                    <a:pos x="317" y="228"/>
                  </a:cxn>
                  <a:cxn ang="0">
                    <a:pos x="342" y="223"/>
                  </a:cxn>
                  <a:cxn ang="0">
                    <a:pos x="342" y="15"/>
                  </a:cxn>
                  <a:cxn ang="0">
                    <a:pos x="0" y="0"/>
                  </a:cxn>
                  <a:cxn ang="0">
                    <a:pos x="0" y="1173"/>
                  </a:cxn>
                  <a:cxn ang="0">
                    <a:pos x="0" y="1173"/>
                  </a:cxn>
                  <a:cxn ang="0">
                    <a:pos x="94" y="1193"/>
                  </a:cxn>
                  <a:cxn ang="0">
                    <a:pos x="203" y="1218"/>
                  </a:cxn>
                  <a:cxn ang="0">
                    <a:pos x="342" y="1238"/>
                  </a:cxn>
                  <a:cxn ang="0">
                    <a:pos x="342" y="559"/>
                  </a:cxn>
                  <a:cxn ang="0">
                    <a:pos x="342" y="559"/>
                  </a:cxn>
                  <a:cxn ang="0">
                    <a:pos x="317" y="550"/>
                  </a:cxn>
                  <a:cxn ang="0">
                    <a:pos x="292" y="540"/>
                  </a:cxn>
                  <a:cxn ang="0">
                    <a:pos x="267" y="520"/>
                  </a:cxn>
                  <a:cxn ang="0">
                    <a:pos x="247" y="500"/>
                  </a:cxn>
                  <a:cxn ang="0">
                    <a:pos x="233" y="475"/>
                  </a:cxn>
                  <a:cxn ang="0">
                    <a:pos x="218" y="451"/>
                  </a:cxn>
                  <a:cxn ang="0">
                    <a:pos x="213" y="421"/>
                  </a:cxn>
                  <a:cxn ang="0">
                    <a:pos x="208" y="391"/>
                  </a:cxn>
                  <a:cxn ang="0">
                    <a:pos x="208" y="391"/>
                  </a:cxn>
                </a:cxnLst>
                <a:rect l="0" t="0" r="r" b="b"/>
                <a:pathLst>
                  <a:path w="342" h="1238">
                    <a:moveTo>
                      <a:pt x="208" y="391"/>
                    </a:moveTo>
                    <a:lnTo>
                      <a:pt x="208" y="391"/>
                    </a:lnTo>
                    <a:lnTo>
                      <a:pt x="213" y="356"/>
                    </a:lnTo>
                    <a:lnTo>
                      <a:pt x="218" y="327"/>
                    </a:lnTo>
                    <a:lnTo>
                      <a:pt x="233" y="302"/>
                    </a:lnTo>
                    <a:lnTo>
                      <a:pt x="247" y="277"/>
                    </a:lnTo>
                    <a:lnTo>
                      <a:pt x="267" y="257"/>
                    </a:lnTo>
                    <a:lnTo>
                      <a:pt x="292" y="243"/>
                    </a:lnTo>
                    <a:lnTo>
                      <a:pt x="317" y="228"/>
                    </a:lnTo>
                    <a:lnTo>
                      <a:pt x="342" y="223"/>
                    </a:lnTo>
                    <a:lnTo>
                      <a:pt x="342" y="15"/>
                    </a:lnTo>
                    <a:lnTo>
                      <a:pt x="0" y="0"/>
                    </a:lnTo>
                    <a:lnTo>
                      <a:pt x="0" y="1173"/>
                    </a:lnTo>
                    <a:lnTo>
                      <a:pt x="0" y="1173"/>
                    </a:lnTo>
                    <a:lnTo>
                      <a:pt x="94" y="1193"/>
                    </a:lnTo>
                    <a:lnTo>
                      <a:pt x="203" y="1218"/>
                    </a:lnTo>
                    <a:lnTo>
                      <a:pt x="342" y="1238"/>
                    </a:lnTo>
                    <a:lnTo>
                      <a:pt x="342" y="559"/>
                    </a:lnTo>
                    <a:lnTo>
                      <a:pt x="342" y="559"/>
                    </a:lnTo>
                    <a:lnTo>
                      <a:pt x="317" y="550"/>
                    </a:lnTo>
                    <a:lnTo>
                      <a:pt x="292" y="540"/>
                    </a:lnTo>
                    <a:lnTo>
                      <a:pt x="267" y="520"/>
                    </a:lnTo>
                    <a:lnTo>
                      <a:pt x="247" y="500"/>
                    </a:lnTo>
                    <a:lnTo>
                      <a:pt x="233" y="475"/>
                    </a:lnTo>
                    <a:lnTo>
                      <a:pt x="218" y="451"/>
                    </a:lnTo>
                    <a:lnTo>
                      <a:pt x="213" y="421"/>
                    </a:lnTo>
                    <a:lnTo>
                      <a:pt x="208" y="391"/>
                    </a:lnTo>
                    <a:lnTo>
                      <a:pt x="208" y="391"/>
                    </a:lnTo>
                    <a:close/>
                  </a:path>
                </a:pathLst>
              </a:custGeom>
              <a:solidFill>
                <a:srgbClr val="9E9E9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0" name="Freeform 34"/>
              <p:cNvSpPr>
                <a:spLocks/>
              </p:cNvSpPr>
              <p:nvPr/>
            </p:nvSpPr>
            <p:spPr bwMode="auto">
              <a:xfrm>
                <a:off x="20073147" y="9503339"/>
                <a:ext cx="435429" cy="1382156"/>
              </a:xfrm>
              <a:custGeom>
                <a:avLst/>
                <a:gdLst/>
                <a:ahLst/>
                <a:cxnLst>
                  <a:cxn ang="0">
                    <a:pos x="396" y="15"/>
                  </a:cxn>
                  <a:cxn ang="0">
                    <a:pos x="0" y="0"/>
                  </a:cxn>
                  <a:cxn ang="0">
                    <a:pos x="0" y="208"/>
                  </a:cxn>
                  <a:cxn ang="0">
                    <a:pos x="0" y="208"/>
                  </a:cxn>
                  <a:cxn ang="0">
                    <a:pos x="30" y="213"/>
                  </a:cxn>
                  <a:cxn ang="0">
                    <a:pos x="54" y="228"/>
                  </a:cxn>
                  <a:cxn ang="0">
                    <a:pos x="74" y="242"/>
                  </a:cxn>
                  <a:cxn ang="0">
                    <a:pos x="94" y="262"/>
                  </a:cxn>
                  <a:cxn ang="0">
                    <a:pos x="114" y="287"/>
                  </a:cxn>
                  <a:cxn ang="0">
                    <a:pos x="124" y="312"/>
                  </a:cxn>
                  <a:cxn ang="0">
                    <a:pos x="134" y="341"/>
                  </a:cxn>
                  <a:cxn ang="0">
                    <a:pos x="134" y="376"/>
                  </a:cxn>
                  <a:cxn ang="0">
                    <a:pos x="134" y="376"/>
                  </a:cxn>
                  <a:cxn ang="0">
                    <a:pos x="134" y="406"/>
                  </a:cxn>
                  <a:cxn ang="0">
                    <a:pos x="124" y="436"/>
                  </a:cxn>
                  <a:cxn ang="0">
                    <a:pos x="114" y="460"/>
                  </a:cxn>
                  <a:cxn ang="0">
                    <a:pos x="94" y="485"/>
                  </a:cxn>
                  <a:cxn ang="0">
                    <a:pos x="74" y="505"/>
                  </a:cxn>
                  <a:cxn ang="0">
                    <a:pos x="54" y="525"/>
                  </a:cxn>
                  <a:cxn ang="0">
                    <a:pos x="30" y="535"/>
                  </a:cxn>
                  <a:cxn ang="0">
                    <a:pos x="0" y="544"/>
                  </a:cxn>
                  <a:cxn ang="0">
                    <a:pos x="0" y="1228"/>
                  </a:cxn>
                  <a:cxn ang="0">
                    <a:pos x="0" y="1228"/>
                  </a:cxn>
                  <a:cxn ang="0">
                    <a:pos x="188" y="1247"/>
                  </a:cxn>
                  <a:cxn ang="0">
                    <a:pos x="287" y="1252"/>
                  </a:cxn>
                  <a:cxn ang="0">
                    <a:pos x="396" y="1257"/>
                  </a:cxn>
                  <a:cxn ang="0">
                    <a:pos x="396" y="15"/>
                  </a:cxn>
                </a:cxnLst>
                <a:rect l="0" t="0" r="r" b="b"/>
                <a:pathLst>
                  <a:path w="396" h="1257">
                    <a:moveTo>
                      <a:pt x="396" y="15"/>
                    </a:moveTo>
                    <a:lnTo>
                      <a:pt x="0" y="0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30" y="213"/>
                    </a:lnTo>
                    <a:lnTo>
                      <a:pt x="54" y="228"/>
                    </a:lnTo>
                    <a:lnTo>
                      <a:pt x="74" y="242"/>
                    </a:lnTo>
                    <a:lnTo>
                      <a:pt x="94" y="262"/>
                    </a:lnTo>
                    <a:lnTo>
                      <a:pt x="114" y="287"/>
                    </a:lnTo>
                    <a:lnTo>
                      <a:pt x="124" y="312"/>
                    </a:lnTo>
                    <a:lnTo>
                      <a:pt x="134" y="341"/>
                    </a:lnTo>
                    <a:lnTo>
                      <a:pt x="134" y="376"/>
                    </a:lnTo>
                    <a:lnTo>
                      <a:pt x="134" y="376"/>
                    </a:lnTo>
                    <a:lnTo>
                      <a:pt x="134" y="406"/>
                    </a:lnTo>
                    <a:lnTo>
                      <a:pt x="124" y="436"/>
                    </a:lnTo>
                    <a:lnTo>
                      <a:pt x="114" y="460"/>
                    </a:lnTo>
                    <a:lnTo>
                      <a:pt x="94" y="485"/>
                    </a:lnTo>
                    <a:lnTo>
                      <a:pt x="74" y="505"/>
                    </a:lnTo>
                    <a:lnTo>
                      <a:pt x="54" y="525"/>
                    </a:lnTo>
                    <a:lnTo>
                      <a:pt x="30" y="535"/>
                    </a:lnTo>
                    <a:lnTo>
                      <a:pt x="0" y="544"/>
                    </a:lnTo>
                    <a:lnTo>
                      <a:pt x="0" y="1228"/>
                    </a:lnTo>
                    <a:lnTo>
                      <a:pt x="0" y="1228"/>
                    </a:lnTo>
                    <a:lnTo>
                      <a:pt x="188" y="1247"/>
                    </a:lnTo>
                    <a:lnTo>
                      <a:pt x="287" y="1252"/>
                    </a:lnTo>
                    <a:lnTo>
                      <a:pt x="396" y="1257"/>
                    </a:lnTo>
                    <a:lnTo>
                      <a:pt x="396" y="15"/>
                    </a:lnTo>
                    <a:close/>
                  </a:path>
                </a:pathLst>
              </a:custGeom>
              <a:solidFill>
                <a:srgbClr val="9E9E9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1" name="Freeform 35"/>
              <p:cNvSpPr>
                <a:spLocks/>
              </p:cNvSpPr>
              <p:nvPr/>
            </p:nvSpPr>
            <p:spPr bwMode="auto">
              <a:xfrm>
                <a:off x="19925805" y="9785927"/>
                <a:ext cx="239706" cy="256199"/>
              </a:xfrm>
              <a:custGeom>
                <a:avLst/>
                <a:gdLst/>
                <a:ahLst/>
                <a:cxnLst>
                  <a:cxn ang="0">
                    <a:pos x="218" y="119"/>
                  </a:cxn>
                  <a:cxn ang="0">
                    <a:pos x="218" y="119"/>
                  </a:cxn>
                  <a:cxn ang="0">
                    <a:pos x="218" y="94"/>
                  </a:cxn>
                  <a:cxn ang="0">
                    <a:pos x="208" y="75"/>
                  </a:cxn>
                  <a:cxn ang="0">
                    <a:pos x="198" y="55"/>
                  </a:cxn>
                  <a:cxn ang="0">
                    <a:pos x="188" y="35"/>
                  </a:cxn>
                  <a:cxn ang="0">
                    <a:pos x="169" y="20"/>
                  </a:cxn>
                  <a:cxn ang="0">
                    <a:pos x="154" y="10"/>
                  </a:cxn>
                  <a:cxn ang="0">
                    <a:pos x="134" y="5"/>
                  </a:cxn>
                  <a:cxn ang="0">
                    <a:pos x="109" y="0"/>
                  </a:cxn>
                  <a:cxn ang="0">
                    <a:pos x="109" y="0"/>
                  </a:cxn>
                  <a:cxn ang="0">
                    <a:pos x="89" y="5"/>
                  </a:cxn>
                  <a:cxn ang="0">
                    <a:pos x="70" y="10"/>
                  </a:cxn>
                  <a:cxn ang="0">
                    <a:pos x="50" y="20"/>
                  </a:cxn>
                  <a:cxn ang="0">
                    <a:pos x="35" y="35"/>
                  </a:cxn>
                  <a:cxn ang="0">
                    <a:pos x="20" y="55"/>
                  </a:cxn>
                  <a:cxn ang="0">
                    <a:pos x="10" y="75"/>
                  </a:cxn>
                  <a:cxn ang="0">
                    <a:pos x="5" y="94"/>
                  </a:cxn>
                  <a:cxn ang="0">
                    <a:pos x="0" y="119"/>
                  </a:cxn>
                  <a:cxn ang="0">
                    <a:pos x="0" y="119"/>
                  </a:cxn>
                  <a:cxn ang="0">
                    <a:pos x="5" y="139"/>
                  </a:cxn>
                  <a:cxn ang="0">
                    <a:pos x="10" y="164"/>
                  </a:cxn>
                  <a:cxn ang="0">
                    <a:pos x="20" y="183"/>
                  </a:cxn>
                  <a:cxn ang="0">
                    <a:pos x="35" y="198"/>
                  </a:cxn>
                  <a:cxn ang="0">
                    <a:pos x="50" y="213"/>
                  </a:cxn>
                  <a:cxn ang="0">
                    <a:pos x="70" y="223"/>
                  </a:cxn>
                  <a:cxn ang="0">
                    <a:pos x="89" y="233"/>
                  </a:cxn>
                  <a:cxn ang="0">
                    <a:pos x="109" y="233"/>
                  </a:cxn>
                  <a:cxn ang="0">
                    <a:pos x="109" y="233"/>
                  </a:cxn>
                  <a:cxn ang="0">
                    <a:pos x="134" y="233"/>
                  </a:cxn>
                  <a:cxn ang="0">
                    <a:pos x="154" y="223"/>
                  </a:cxn>
                  <a:cxn ang="0">
                    <a:pos x="169" y="213"/>
                  </a:cxn>
                  <a:cxn ang="0">
                    <a:pos x="188" y="198"/>
                  </a:cxn>
                  <a:cxn ang="0">
                    <a:pos x="198" y="183"/>
                  </a:cxn>
                  <a:cxn ang="0">
                    <a:pos x="208" y="164"/>
                  </a:cxn>
                  <a:cxn ang="0">
                    <a:pos x="218" y="139"/>
                  </a:cxn>
                  <a:cxn ang="0">
                    <a:pos x="218" y="119"/>
                  </a:cxn>
                  <a:cxn ang="0">
                    <a:pos x="218" y="119"/>
                  </a:cxn>
                </a:cxnLst>
                <a:rect l="0" t="0" r="r" b="b"/>
                <a:pathLst>
                  <a:path w="218" h="233">
                    <a:moveTo>
                      <a:pt x="218" y="119"/>
                    </a:moveTo>
                    <a:lnTo>
                      <a:pt x="218" y="119"/>
                    </a:lnTo>
                    <a:lnTo>
                      <a:pt x="218" y="94"/>
                    </a:lnTo>
                    <a:lnTo>
                      <a:pt x="208" y="75"/>
                    </a:lnTo>
                    <a:lnTo>
                      <a:pt x="198" y="55"/>
                    </a:lnTo>
                    <a:lnTo>
                      <a:pt x="188" y="35"/>
                    </a:lnTo>
                    <a:lnTo>
                      <a:pt x="169" y="20"/>
                    </a:lnTo>
                    <a:lnTo>
                      <a:pt x="154" y="10"/>
                    </a:lnTo>
                    <a:lnTo>
                      <a:pt x="134" y="5"/>
                    </a:lnTo>
                    <a:lnTo>
                      <a:pt x="109" y="0"/>
                    </a:lnTo>
                    <a:lnTo>
                      <a:pt x="109" y="0"/>
                    </a:lnTo>
                    <a:lnTo>
                      <a:pt x="89" y="5"/>
                    </a:lnTo>
                    <a:lnTo>
                      <a:pt x="70" y="10"/>
                    </a:lnTo>
                    <a:lnTo>
                      <a:pt x="50" y="20"/>
                    </a:lnTo>
                    <a:lnTo>
                      <a:pt x="35" y="35"/>
                    </a:lnTo>
                    <a:lnTo>
                      <a:pt x="20" y="55"/>
                    </a:lnTo>
                    <a:lnTo>
                      <a:pt x="10" y="75"/>
                    </a:lnTo>
                    <a:lnTo>
                      <a:pt x="5" y="94"/>
                    </a:lnTo>
                    <a:lnTo>
                      <a:pt x="0" y="119"/>
                    </a:lnTo>
                    <a:lnTo>
                      <a:pt x="0" y="119"/>
                    </a:lnTo>
                    <a:lnTo>
                      <a:pt x="5" y="139"/>
                    </a:lnTo>
                    <a:lnTo>
                      <a:pt x="10" y="164"/>
                    </a:lnTo>
                    <a:lnTo>
                      <a:pt x="20" y="183"/>
                    </a:lnTo>
                    <a:lnTo>
                      <a:pt x="35" y="198"/>
                    </a:lnTo>
                    <a:lnTo>
                      <a:pt x="50" y="213"/>
                    </a:lnTo>
                    <a:lnTo>
                      <a:pt x="70" y="223"/>
                    </a:lnTo>
                    <a:lnTo>
                      <a:pt x="89" y="233"/>
                    </a:lnTo>
                    <a:lnTo>
                      <a:pt x="109" y="233"/>
                    </a:lnTo>
                    <a:lnTo>
                      <a:pt x="109" y="233"/>
                    </a:lnTo>
                    <a:lnTo>
                      <a:pt x="134" y="233"/>
                    </a:lnTo>
                    <a:lnTo>
                      <a:pt x="154" y="223"/>
                    </a:lnTo>
                    <a:lnTo>
                      <a:pt x="169" y="213"/>
                    </a:lnTo>
                    <a:lnTo>
                      <a:pt x="188" y="198"/>
                    </a:lnTo>
                    <a:lnTo>
                      <a:pt x="198" y="183"/>
                    </a:lnTo>
                    <a:lnTo>
                      <a:pt x="208" y="164"/>
                    </a:lnTo>
                    <a:lnTo>
                      <a:pt x="218" y="139"/>
                    </a:lnTo>
                    <a:lnTo>
                      <a:pt x="218" y="119"/>
                    </a:lnTo>
                    <a:lnTo>
                      <a:pt x="218" y="119"/>
                    </a:lnTo>
                    <a:close/>
                  </a:path>
                </a:pathLst>
              </a:custGeom>
              <a:solidFill>
                <a:srgbClr val="E5E5E5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2" name="Freeform 36"/>
              <p:cNvSpPr>
                <a:spLocks/>
              </p:cNvSpPr>
              <p:nvPr/>
            </p:nvSpPr>
            <p:spPr bwMode="auto">
              <a:xfrm>
                <a:off x="19931303" y="9818914"/>
                <a:ext cx="191325" cy="201221"/>
              </a:xfrm>
              <a:custGeom>
                <a:avLst/>
                <a:gdLst/>
                <a:ahLst/>
                <a:cxnLst>
                  <a:cxn ang="0">
                    <a:pos x="134" y="109"/>
                  </a:cxn>
                  <a:cxn ang="0">
                    <a:pos x="134" y="109"/>
                  </a:cxn>
                  <a:cxn ang="0">
                    <a:pos x="119" y="104"/>
                  </a:cxn>
                  <a:cxn ang="0">
                    <a:pos x="104" y="94"/>
                  </a:cxn>
                  <a:cxn ang="0">
                    <a:pos x="94" y="79"/>
                  </a:cxn>
                  <a:cxn ang="0">
                    <a:pos x="89" y="64"/>
                  </a:cxn>
                  <a:cxn ang="0">
                    <a:pos x="89" y="64"/>
                  </a:cxn>
                  <a:cxn ang="0">
                    <a:pos x="94" y="45"/>
                  </a:cxn>
                  <a:cxn ang="0">
                    <a:pos x="104" y="30"/>
                  </a:cxn>
                  <a:cxn ang="0">
                    <a:pos x="119" y="20"/>
                  </a:cxn>
                  <a:cxn ang="0">
                    <a:pos x="134" y="15"/>
                  </a:cxn>
                  <a:cxn ang="0">
                    <a:pos x="134" y="15"/>
                  </a:cxn>
                  <a:cxn ang="0">
                    <a:pos x="139" y="15"/>
                  </a:cxn>
                  <a:cxn ang="0">
                    <a:pos x="139" y="15"/>
                  </a:cxn>
                  <a:cxn ang="0">
                    <a:pos x="114" y="5"/>
                  </a:cxn>
                  <a:cxn ang="0">
                    <a:pos x="84" y="0"/>
                  </a:cxn>
                  <a:cxn ang="0">
                    <a:pos x="84" y="0"/>
                  </a:cxn>
                  <a:cxn ang="0">
                    <a:pos x="70" y="0"/>
                  </a:cxn>
                  <a:cxn ang="0">
                    <a:pos x="55" y="5"/>
                  </a:cxn>
                  <a:cxn ang="0">
                    <a:pos x="40" y="15"/>
                  </a:cxn>
                  <a:cxn ang="0">
                    <a:pos x="25" y="25"/>
                  </a:cxn>
                  <a:cxn ang="0">
                    <a:pos x="15" y="40"/>
                  </a:cxn>
                  <a:cxn ang="0">
                    <a:pos x="5" y="54"/>
                  </a:cxn>
                  <a:cxn ang="0">
                    <a:pos x="0" y="74"/>
                  </a:cxn>
                  <a:cxn ang="0">
                    <a:pos x="0" y="89"/>
                  </a:cxn>
                  <a:cxn ang="0">
                    <a:pos x="0" y="89"/>
                  </a:cxn>
                  <a:cxn ang="0">
                    <a:pos x="0" y="109"/>
                  </a:cxn>
                  <a:cxn ang="0">
                    <a:pos x="5" y="129"/>
                  </a:cxn>
                  <a:cxn ang="0">
                    <a:pos x="15" y="144"/>
                  </a:cxn>
                  <a:cxn ang="0">
                    <a:pos x="25" y="158"/>
                  </a:cxn>
                  <a:cxn ang="0">
                    <a:pos x="40" y="168"/>
                  </a:cxn>
                  <a:cxn ang="0">
                    <a:pos x="55" y="178"/>
                  </a:cxn>
                  <a:cxn ang="0">
                    <a:pos x="70" y="183"/>
                  </a:cxn>
                  <a:cxn ang="0">
                    <a:pos x="84" y="183"/>
                  </a:cxn>
                  <a:cxn ang="0">
                    <a:pos x="84" y="183"/>
                  </a:cxn>
                  <a:cxn ang="0">
                    <a:pos x="104" y="183"/>
                  </a:cxn>
                  <a:cxn ang="0">
                    <a:pos x="119" y="178"/>
                  </a:cxn>
                  <a:cxn ang="0">
                    <a:pos x="134" y="168"/>
                  </a:cxn>
                  <a:cxn ang="0">
                    <a:pos x="149" y="158"/>
                  </a:cxn>
                  <a:cxn ang="0">
                    <a:pos x="159" y="144"/>
                  </a:cxn>
                  <a:cxn ang="0">
                    <a:pos x="169" y="129"/>
                  </a:cxn>
                  <a:cxn ang="0">
                    <a:pos x="174" y="109"/>
                  </a:cxn>
                  <a:cxn ang="0">
                    <a:pos x="174" y="89"/>
                  </a:cxn>
                  <a:cxn ang="0">
                    <a:pos x="174" y="89"/>
                  </a:cxn>
                  <a:cxn ang="0">
                    <a:pos x="174" y="84"/>
                  </a:cxn>
                  <a:cxn ang="0">
                    <a:pos x="174" y="84"/>
                  </a:cxn>
                  <a:cxn ang="0">
                    <a:pos x="164" y="94"/>
                  </a:cxn>
                  <a:cxn ang="0">
                    <a:pos x="159" y="104"/>
                  </a:cxn>
                  <a:cxn ang="0">
                    <a:pos x="144" y="109"/>
                  </a:cxn>
                  <a:cxn ang="0">
                    <a:pos x="134" y="109"/>
                  </a:cxn>
                  <a:cxn ang="0">
                    <a:pos x="134" y="109"/>
                  </a:cxn>
                </a:cxnLst>
                <a:rect l="0" t="0" r="r" b="b"/>
                <a:pathLst>
                  <a:path w="174" h="183">
                    <a:moveTo>
                      <a:pt x="134" y="109"/>
                    </a:moveTo>
                    <a:lnTo>
                      <a:pt x="134" y="109"/>
                    </a:lnTo>
                    <a:lnTo>
                      <a:pt x="119" y="104"/>
                    </a:lnTo>
                    <a:lnTo>
                      <a:pt x="104" y="94"/>
                    </a:lnTo>
                    <a:lnTo>
                      <a:pt x="94" y="79"/>
                    </a:lnTo>
                    <a:lnTo>
                      <a:pt x="89" y="64"/>
                    </a:lnTo>
                    <a:lnTo>
                      <a:pt x="89" y="64"/>
                    </a:lnTo>
                    <a:lnTo>
                      <a:pt x="94" y="45"/>
                    </a:lnTo>
                    <a:lnTo>
                      <a:pt x="104" y="30"/>
                    </a:lnTo>
                    <a:lnTo>
                      <a:pt x="119" y="20"/>
                    </a:lnTo>
                    <a:lnTo>
                      <a:pt x="134" y="15"/>
                    </a:lnTo>
                    <a:lnTo>
                      <a:pt x="134" y="15"/>
                    </a:lnTo>
                    <a:lnTo>
                      <a:pt x="139" y="15"/>
                    </a:lnTo>
                    <a:lnTo>
                      <a:pt x="139" y="15"/>
                    </a:lnTo>
                    <a:lnTo>
                      <a:pt x="114" y="5"/>
                    </a:lnTo>
                    <a:lnTo>
                      <a:pt x="84" y="0"/>
                    </a:lnTo>
                    <a:lnTo>
                      <a:pt x="84" y="0"/>
                    </a:lnTo>
                    <a:lnTo>
                      <a:pt x="70" y="0"/>
                    </a:lnTo>
                    <a:lnTo>
                      <a:pt x="55" y="5"/>
                    </a:lnTo>
                    <a:lnTo>
                      <a:pt x="40" y="15"/>
                    </a:lnTo>
                    <a:lnTo>
                      <a:pt x="25" y="25"/>
                    </a:lnTo>
                    <a:lnTo>
                      <a:pt x="15" y="40"/>
                    </a:lnTo>
                    <a:lnTo>
                      <a:pt x="5" y="54"/>
                    </a:lnTo>
                    <a:lnTo>
                      <a:pt x="0" y="74"/>
                    </a:lnTo>
                    <a:lnTo>
                      <a:pt x="0" y="89"/>
                    </a:lnTo>
                    <a:lnTo>
                      <a:pt x="0" y="89"/>
                    </a:lnTo>
                    <a:lnTo>
                      <a:pt x="0" y="109"/>
                    </a:lnTo>
                    <a:lnTo>
                      <a:pt x="5" y="129"/>
                    </a:lnTo>
                    <a:lnTo>
                      <a:pt x="15" y="144"/>
                    </a:lnTo>
                    <a:lnTo>
                      <a:pt x="25" y="158"/>
                    </a:lnTo>
                    <a:lnTo>
                      <a:pt x="40" y="168"/>
                    </a:lnTo>
                    <a:lnTo>
                      <a:pt x="55" y="178"/>
                    </a:lnTo>
                    <a:lnTo>
                      <a:pt x="70" y="183"/>
                    </a:lnTo>
                    <a:lnTo>
                      <a:pt x="84" y="183"/>
                    </a:lnTo>
                    <a:lnTo>
                      <a:pt x="84" y="183"/>
                    </a:lnTo>
                    <a:lnTo>
                      <a:pt x="104" y="183"/>
                    </a:lnTo>
                    <a:lnTo>
                      <a:pt x="119" y="178"/>
                    </a:lnTo>
                    <a:lnTo>
                      <a:pt x="134" y="168"/>
                    </a:lnTo>
                    <a:lnTo>
                      <a:pt x="149" y="158"/>
                    </a:lnTo>
                    <a:lnTo>
                      <a:pt x="159" y="144"/>
                    </a:lnTo>
                    <a:lnTo>
                      <a:pt x="169" y="129"/>
                    </a:lnTo>
                    <a:lnTo>
                      <a:pt x="174" y="109"/>
                    </a:lnTo>
                    <a:lnTo>
                      <a:pt x="174" y="89"/>
                    </a:lnTo>
                    <a:lnTo>
                      <a:pt x="174" y="89"/>
                    </a:lnTo>
                    <a:lnTo>
                      <a:pt x="174" y="84"/>
                    </a:lnTo>
                    <a:lnTo>
                      <a:pt x="174" y="84"/>
                    </a:lnTo>
                    <a:lnTo>
                      <a:pt x="164" y="94"/>
                    </a:lnTo>
                    <a:lnTo>
                      <a:pt x="159" y="104"/>
                    </a:lnTo>
                    <a:lnTo>
                      <a:pt x="144" y="109"/>
                    </a:lnTo>
                    <a:lnTo>
                      <a:pt x="134" y="109"/>
                    </a:lnTo>
                    <a:lnTo>
                      <a:pt x="134" y="109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3" name="Freeform 37"/>
              <p:cNvSpPr>
                <a:spLocks/>
              </p:cNvSpPr>
              <p:nvPr/>
            </p:nvSpPr>
            <p:spPr bwMode="auto">
              <a:xfrm>
                <a:off x="19687200" y="9198758"/>
                <a:ext cx="26390" cy="26390"/>
              </a:xfrm>
              <a:custGeom>
                <a:avLst/>
                <a:gdLst/>
                <a:ahLst/>
                <a:cxnLst>
                  <a:cxn ang="0">
                    <a:pos x="24" y="15"/>
                  </a:cxn>
                  <a:cxn ang="0">
                    <a:pos x="24" y="15"/>
                  </a:cxn>
                  <a:cxn ang="0">
                    <a:pos x="19" y="24"/>
                  </a:cxn>
                  <a:cxn ang="0">
                    <a:pos x="10" y="24"/>
                  </a:cxn>
                  <a:cxn ang="0">
                    <a:pos x="10" y="24"/>
                  </a:cxn>
                  <a:cxn ang="0">
                    <a:pos x="0" y="24"/>
                  </a:cxn>
                  <a:cxn ang="0">
                    <a:pos x="0" y="15"/>
                  </a:cxn>
                  <a:cxn ang="0">
                    <a:pos x="0" y="15"/>
                  </a:cxn>
                  <a:cxn ang="0">
                    <a:pos x="0" y="5"/>
                  </a:cxn>
                  <a:cxn ang="0">
                    <a:pos x="10" y="0"/>
                  </a:cxn>
                  <a:cxn ang="0">
                    <a:pos x="10" y="0"/>
                  </a:cxn>
                  <a:cxn ang="0">
                    <a:pos x="19" y="5"/>
                  </a:cxn>
                  <a:cxn ang="0">
                    <a:pos x="24" y="15"/>
                  </a:cxn>
                  <a:cxn ang="0">
                    <a:pos x="24" y="15"/>
                  </a:cxn>
                </a:cxnLst>
                <a:rect l="0" t="0" r="r" b="b"/>
                <a:pathLst>
                  <a:path w="24" h="24">
                    <a:moveTo>
                      <a:pt x="24" y="15"/>
                    </a:moveTo>
                    <a:lnTo>
                      <a:pt x="24" y="15"/>
                    </a:lnTo>
                    <a:lnTo>
                      <a:pt x="19" y="24"/>
                    </a:lnTo>
                    <a:lnTo>
                      <a:pt x="10" y="24"/>
                    </a:lnTo>
                    <a:lnTo>
                      <a:pt x="10" y="24"/>
                    </a:lnTo>
                    <a:lnTo>
                      <a:pt x="0" y="24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0" y="5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9" y="5"/>
                    </a:lnTo>
                    <a:lnTo>
                      <a:pt x="24" y="15"/>
                    </a:lnTo>
                    <a:lnTo>
                      <a:pt x="24" y="15"/>
                    </a:lnTo>
                    <a:close/>
                  </a:path>
                </a:pathLst>
              </a:custGeom>
              <a:solidFill>
                <a:srgbClr val="FB7655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4" name="Freeform 38"/>
              <p:cNvSpPr>
                <a:spLocks/>
              </p:cNvSpPr>
              <p:nvPr/>
            </p:nvSpPr>
            <p:spPr bwMode="auto">
              <a:xfrm>
                <a:off x="19687200" y="9198758"/>
                <a:ext cx="26390" cy="26390"/>
              </a:xfrm>
              <a:custGeom>
                <a:avLst/>
                <a:gdLst/>
                <a:ahLst/>
                <a:cxnLst>
                  <a:cxn ang="0">
                    <a:pos x="24" y="15"/>
                  </a:cxn>
                  <a:cxn ang="0">
                    <a:pos x="24" y="15"/>
                  </a:cxn>
                  <a:cxn ang="0">
                    <a:pos x="19" y="24"/>
                  </a:cxn>
                  <a:cxn ang="0">
                    <a:pos x="10" y="24"/>
                  </a:cxn>
                  <a:cxn ang="0">
                    <a:pos x="10" y="24"/>
                  </a:cxn>
                  <a:cxn ang="0">
                    <a:pos x="0" y="24"/>
                  </a:cxn>
                  <a:cxn ang="0">
                    <a:pos x="0" y="15"/>
                  </a:cxn>
                  <a:cxn ang="0">
                    <a:pos x="0" y="15"/>
                  </a:cxn>
                  <a:cxn ang="0">
                    <a:pos x="0" y="5"/>
                  </a:cxn>
                  <a:cxn ang="0">
                    <a:pos x="10" y="0"/>
                  </a:cxn>
                  <a:cxn ang="0">
                    <a:pos x="10" y="0"/>
                  </a:cxn>
                  <a:cxn ang="0">
                    <a:pos x="19" y="5"/>
                  </a:cxn>
                  <a:cxn ang="0">
                    <a:pos x="24" y="15"/>
                  </a:cxn>
                  <a:cxn ang="0">
                    <a:pos x="24" y="15"/>
                  </a:cxn>
                </a:cxnLst>
                <a:rect l="0" t="0" r="r" b="b"/>
                <a:pathLst>
                  <a:path w="24" h="24">
                    <a:moveTo>
                      <a:pt x="24" y="15"/>
                    </a:moveTo>
                    <a:lnTo>
                      <a:pt x="24" y="15"/>
                    </a:lnTo>
                    <a:lnTo>
                      <a:pt x="19" y="24"/>
                    </a:lnTo>
                    <a:lnTo>
                      <a:pt x="10" y="24"/>
                    </a:lnTo>
                    <a:lnTo>
                      <a:pt x="10" y="24"/>
                    </a:lnTo>
                    <a:lnTo>
                      <a:pt x="0" y="24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0" y="5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9" y="5"/>
                    </a:lnTo>
                    <a:lnTo>
                      <a:pt x="24" y="15"/>
                    </a:lnTo>
                    <a:lnTo>
                      <a:pt x="24" y="15"/>
                    </a:lnTo>
                    <a:close/>
                  </a:path>
                </a:pathLst>
              </a:custGeom>
              <a:solidFill>
                <a:srgbClr val="FB7655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" name="Freeform 39"/>
              <p:cNvSpPr>
                <a:spLocks/>
              </p:cNvSpPr>
              <p:nvPr/>
            </p:nvSpPr>
            <p:spPr bwMode="auto">
              <a:xfrm>
                <a:off x="19687200" y="9023928"/>
                <a:ext cx="26390" cy="27490"/>
              </a:xfrm>
              <a:custGeom>
                <a:avLst/>
                <a:gdLst/>
                <a:ahLst/>
                <a:cxnLst>
                  <a:cxn ang="0">
                    <a:pos x="24" y="15"/>
                  </a:cxn>
                  <a:cxn ang="0">
                    <a:pos x="24" y="15"/>
                  </a:cxn>
                  <a:cxn ang="0">
                    <a:pos x="19" y="20"/>
                  </a:cxn>
                  <a:cxn ang="0">
                    <a:pos x="10" y="25"/>
                  </a:cxn>
                  <a:cxn ang="0">
                    <a:pos x="10" y="25"/>
                  </a:cxn>
                  <a:cxn ang="0">
                    <a:pos x="0" y="20"/>
                  </a:cxn>
                  <a:cxn ang="0">
                    <a:pos x="0" y="15"/>
                  </a:cxn>
                  <a:cxn ang="0">
                    <a:pos x="0" y="15"/>
                  </a:cxn>
                  <a:cxn ang="0">
                    <a:pos x="0" y="5"/>
                  </a:cxn>
                  <a:cxn ang="0">
                    <a:pos x="10" y="0"/>
                  </a:cxn>
                  <a:cxn ang="0">
                    <a:pos x="10" y="0"/>
                  </a:cxn>
                  <a:cxn ang="0">
                    <a:pos x="19" y="5"/>
                  </a:cxn>
                  <a:cxn ang="0">
                    <a:pos x="24" y="15"/>
                  </a:cxn>
                  <a:cxn ang="0">
                    <a:pos x="24" y="15"/>
                  </a:cxn>
                </a:cxnLst>
                <a:rect l="0" t="0" r="r" b="b"/>
                <a:pathLst>
                  <a:path w="24" h="25">
                    <a:moveTo>
                      <a:pt x="24" y="15"/>
                    </a:moveTo>
                    <a:lnTo>
                      <a:pt x="24" y="15"/>
                    </a:lnTo>
                    <a:lnTo>
                      <a:pt x="19" y="20"/>
                    </a:lnTo>
                    <a:lnTo>
                      <a:pt x="10" y="25"/>
                    </a:lnTo>
                    <a:lnTo>
                      <a:pt x="10" y="25"/>
                    </a:lnTo>
                    <a:lnTo>
                      <a:pt x="0" y="20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0" y="5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9" y="5"/>
                    </a:lnTo>
                    <a:lnTo>
                      <a:pt x="24" y="15"/>
                    </a:lnTo>
                    <a:lnTo>
                      <a:pt x="24" y="15"/>
                    </a:lnTo>
                    <a:close/>
                  </a:path>
                </a:pathLst>
              </a:custGeom>
              <a:solidFill>
                <a:srgbClr val="7EAA5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6" name="Freeform 40"/>
              <p:cNvSpPr>
                <a:spLocks noEditPoints="1"/>
              </p:cNvSpPr>
              <p:nvPr/>
            </p:nvSpPr>
            <p:spPr bwMode="auto">
              <a:xfrm>
                <a:off x="19790559" y="8975547"/>
                <a:ext cx="718018" cy="446424"/>
              </a:xfrm>
              <a:custGeom>
                <a:avLst/>
                <a:gdLst/>
                <a:ahLst/>
                <a:cxnLst>
                  <a:cxn ang="0">
                    <a:pos x="24" y="366"/>
                  </a:cxn>
                  <a:cxn ang="0">
                    <a:pos x="123" y="198"/>
                  </a:cxn>
                  <a:cxn ang="0">
                    <a:pos x="633" y="203"/>
                  </a:cxn>
                  <a:cxn ang="0">
                    <a:pos x="633" y="203"/>
                  </a:cxn>
                  <a:cxn ang="0">
                    <a:pos x="633" y="386"/>
                  </a:cxn>
                  <a:cxn ang="0">
                    <a:pos x="633" y="386"/>
                  </a:cxn>
                  <a:cxn ang="0">
                    <a:pos x="24" y="366"/>
                  </a:cxn>
                  <a:cxn ang="0">
                    <a:pos x="24" y="366"/>
                  </a:cxn>
                  <a:cxn ang="0">
                    <a:pos x="109" y="20"/>
                  </a:cxn>
                  <a:cxn ang="0">
                    <a:pos x="109" y="183"/>
                  </a:cxn>
                  <a:cxn ang="0">
                    <a:pos x="19" y="336"/>
                  </a:cxn>
                  <a:cxn ang="0">
                    <a:pos x="19" y="336"/>
                  </a:cxn>
                  <a:cxn ang="0">
                    <a:pos x="19" y="20"/>
                  </a:cxn>
                  <a:cxn ang="0">
                    <a:pos x="19" y="20"/>
                  </a:cxn>
                  <a:cxn ang="0">
                    <a:pos x="109" y="20"/>
                  </a:cxn>
                  <a:cxn ang="0">
                    <a:pos x="109" y="20"/>
                  </a:cxn>
                  <a:cxn ang="0">
                    <a:pos x="633" y="183"/>
                  </a:cxn>
                  <a:cxn ang="0">
                    <a:pos x="633" y="183"/>
                  </a:cxn>
                  <a:cxn ang="0">
                    <a:pos x="128" y="178"/>
                  </a:cxn>
                  <a:cxn ang="0">
                    <a:pos x="128" y="178"/>
                  </a:cxn>
                  <a:cxn ang="0">
                    <a:pos x="128" y="20"/>
                  </a:cxn>
                  <a:cxn ang="0">
                    <a:pos x="128" y="20"/>
                  </a:cxn>
                  <a:cxn ang="0">
                    <a:pos x="633" y="20"/>
                  </a:cxn>
                  <a:cxn ang="0">
                    <a:pos x="633" y="20"/>
                  </a:cxn>
                  <a:cxn ang="0">
                    <a:pos x="633" y="183"/>
                  </a:cxn>
                  <a:cxn ang="0">
                    <a:pos x="633" y="183"/>
                  </a:cxn>
                  <a:cxn ang="0">
                    <a:pos x="643" y="0"/>
                  </a:cxn>
                  <a:cxn ang="0">
                    <a:pos x="10" y="0"/>
                  </a:cxn>
                  <a:cxn ang="0">
                    <a:pos x="10" y="0"/>
                  </a:cxn>
                  <a:cxn ang="0">
                    <a:pos x="0" y="0"/>
                  </a:cxn>
                  <a:cxn ang="0">
                    <a:pos x="0" y="10"/>
                  </a:cxn>
                  <a:cxn ang="0">
                    <a:pos x="0" y="376"/>
                  </a:cxn>
                  <a:cxn ang="0">
                    <a:pos x="0" y="376"/>
                  </a:cxn>
                  <a:cxn ang="0">
                    <a:pos x="0" y="381"/>
                  </a:cxn>
                  <a:cxn ang="0">
                    <a:pos x="10" y="386"/>
                  </a:cxn>
                  <a:cxn ang="0">
                    <a:pos x="643" y="406"/>
                  </a:cxn>
                  <a:cxn ang="0">
                    <a:pos x="643" y="406"/>
                  </a:cxn>
                  <a:cxn ang="0">
                    <a:pos x="648" y="401"/>
                  </a:cxn>
                  <a:cxn ang="0">
                    <a:pos x="648" y="401"/>
                  </a:cxn>
                  <a:cxn ang="0">
                    <a:pos x="653" y="396"/>
                  </a:cxn>
                  <a:cxn ang="0">
                    <a:pos x="653" y="10"/>
                  </a:cxn>
                  <a:cxn ang="0">
                    <a:pos x="653" y="10"/>
                  </a:cxn>
                  <a:cxn ang="0">
                    <a:pos x="648" y="0"/>
                  </a:cxn>
                  <a:cxn ang="0">
                    <a:pos x="643" y="0"/>
                  </a:cxn>
                  <a:cxn ang="0">
                    <a:pos x="643" y="0"/>
                  </a:cxn>
                </a:cxnLst>
                <a:rect l="0" t="0" r="r" b="b"/>
                <a:pathLst>
                  <a:path w="653" h="406">
                    <a:moveTo>
                      <a:pt x="24" y="366"/>
                    </a:moveTo>
                    <a:lnTo>
                      <a:pt x="123" y="198"/>
                    </a:lnTo>
                    <a:lnTo>
                      <a:pt x="633" y="203"/>
                    </a:lnTo>
                    <a:lnTo>
                      <a:pt x="633" y="203"/>
                    </a:lnTo>
                    <a:lnTo>
                      <a:pt x="633" y="386"/>
                    </a:lnTo>
                    <a:lnTo>
                      <a:pt x="633" y="386"/>
                    </a:lnTo>
                    <a:lnTo>
                      <a:pt x="24" y="366"/>
                    </a:lnTo>
                    <a:lnTo>
                      <a:pt x="24" y="366"/>
                    </a:lnTo>
                    <a:close/>
                    <a:moveTo>
                      <a:pt x="109" y="20"/>
                    </a:moveTo>
                    <a:lnTo>
                      <a:pt x="109" y="183"/>
                    </a:lnTo>
                    <a:lnTo>
                      <a:pt x="19" y="336"/>
                    </a:lnTo>
                    <a:lnTo>
                      <a:pt x="19" y="336"/>
                    </a:lnTo>
                    <a:lnTo>
                      <a:pt x="19" y="20"/>
                    </a:lnTo>
                    <a:lnTo>
                      <a:pt x="19" y="20"/>
                    </a:lnTo>
                    <a:lnTo>
                      <a:pt x="109" y="20"/>
                    </a:lnTo>
                    <a:lnTo>
                      <a:pt x="109" y="20"/>
                    </a:lnTo>
                    <a:close/>
                    <a:moveTo>
                      <a:pt x="633" y="183"/>
                    </a:moveTo>
                    <a:lnTo>
                      <a:pt x="633" y="183"/>
                    </a:lnTo>
                    <a:lnTo>
                      <a:pt x="128" y="178"/>
                    </a:lnTo>
                    <a:lnTo>
                      <a:pt x="128" y="178"/>
                    </a:lnTo>
                    <a:lnTo>
                      <a:pt x="128" y="20"/>
                    </a:lnTo>
                    <a:lnTo>
                      <a:pt x="128" y="20"/>
                    </a:lnTo>
                    <a:lnTo>
                      <a:pt x="633" y="20"/>
                    </a:lnTo>
                    <a:lnTo>
                      <a:pt x="633" y="20"/>
                    </a:lnTo>
                    <a:lnTo>
                      <a:pt x="633" y="183"/>
                    </a:lnTo>
                    <a:lnTo>
                      <a:pt x="633" y="183"/>
                    </a:lnTo>
                    <a:close/>
                    <a:moveTo>
                      <a:pt x="643" y="0"/>
                    </a:moveTo>
                    <a:lnTo>
                      <a:pt x="10" y="0"/>
                    </a:lnTo>
                    <a:lnTo>
                      <a:pt x="10" y="0"/>
                    </a:lnTo>
                    <a:lnTo>
                      <a:pt x="0" y="0"/>
                    </a:lnTo>
                    <a:lnTo>
                      <a:pt x="0" y="10"/>
                    </a:lnTo>
                    <a:lnTo>
                      <a:pt x="0" y="376"/>
                    </a:lnTo>
                    <a:lnTo>
                      <a:pt x="0" y="376"/>
                    </a:lnTo>
                    <a:lnTo>
                      <a:pt x="0" y="381"/>
                    </a:lnTo>
                    <a:lnTo>
                      <a:pt x="10" y="386"/>
                    </a:lnTo>
                    <a:lnTo>
                      <a:pt x="643" y="406"/>
                    </a:lnTo>
                    <a:lnTo>
                      <a:pt x="643" y="406"/>
                    </a:lnTo>
                    <a:lnTo>
                      <a:pt x="648" y="401"/>
                    </a:lnTo>
                    <a:lnTo>
                      <a:pt x="648" y="401"/>
                    </a:lnTo>
                    <a:lnTo>
                      <a:pt x="653" y="396"/>
                    </a:lnTo>
                    <a:lnTo>
                      <a:pt x="653" y="10"/>
                    </a:lnTo>
                    <a:lnTo>
                      <a:pt x="653" y="10"/>
                    </a:lnTo>
                    <a:lnTo>
                      <a:pt x="648" y="0"/>
                    </a:lnTo>
                    <a:lnTo>
                      <a:pt x="643" y="0"/>
                    </a:lnTo>
                    <a:lnTo>
                      <a:pt x="64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7" name="Freeform 41"/>
              <p:cNvSpPr>
                <a:spLocks/>
              </p:cNvSpPr>
              <p:nvPr/>
            </p:nvSpPr>
            <p:spPr bwMode="auto">
              <a:xfrm>
                <a:off x="19719087" y="8359789"/>
                <a:ext cx="702624" cy="119853"/>
              </a:xfrm>
              <a:custGeom>
                <a:avLst/>
                <a:gdLst/>
                <a:ahLst/>
                <a:cxnLst>
                  <a:cxn ang="0">
                    <a:pos x="639" y="70"/>
                  </a:cxn>
                  <a:cxn ang="0">
                    <a:pos x="0" y="109"/>
                  </a:cxn>
                  <a:cxn ang="0">
                    <a:pos x="0" y="35"/>
                  </a:cxn>
                  <a:cxn ang="0">
                    <a:pos x="639" y="0"/>
                  </a:cxn>
                  <a:cxn ang="0">
                    <a:pos x="639" y="70"/>
                  </a:cxn>
                </a:cxnLst>
                <a:rect l="0" t="0" r="r" b="b"/>
                <a:pathLst>
                  <a:path w="639" h="109">
                    <a:moveTo>
                      <a:pt x="639" y="70"/>
                    </a:moveTo>
                    <a:lnTo>
                      <a:pt x="0" y="109"/>
                    </a:lnTo>
                    <a:lnTo>
                      <a:pt x="0" y="35"/>
                    </a:lnTo>
                    <a:lnTo>
                      <a:pt x="639" y="0"/>
                    </a:lnTo>
                    <a:lnTo>
                      <a:pt x="639" y="7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8" name="Freeform 42"/>
              <p:cNvSpPr>
                <a:spLocks noEditPoints="1"/>
              </p:cNvSpPr>
              <p:nvPr/>
            </p:nvSpPr>
            <p:spPr bwMode="auto">
              <a:xfrm>
                <a:off x="19708091" y="8349893"/>
                <a:ext cx="751005" cy="255100"/>
              </a:xfrm>
              <a:custGeom>
                <a:avLst/>
                <a:gdLst/>
                <a:ahLst/>
                <a:cxnLst>
                  <a:cxn ang="0">
                    <a:pos x="20" y="212"/>
                  </a:cxn>
                  <a:cxn ang="0">
                    <a:pos x="20" y="212"/>
                  </a:cxn>
                  <a:cxn ang="0">
                    <a:pos x="20" y="148"/>
                  </a:cxn>
                  <a:cxn ang="0">
                    <a:pos x="664" y="113"/>
                  </a:cxn>
                  <a:cxn ang="0">
                    <a:pos x="664" y="113"/>
                  </a:cxn>
                  <a:cxn ang="0">
                    <a:pos x="664" y="193"/>
                  </a:cxn>
                  <a:cxn ang="0">
                    <a:pos x="664" y="193"/>
                  </a:cxn>
                  <a:cxn ang="0">
                    <a:pos x="20" y="212"/>
                  </a:cxn>
                  <a:cxn ang="0">
                    <a:pos x="20" y="212"/>
                  </a:cxn>
                  <a:cxn ang="0">
                    <a:pos x="664" y="19"/>
                  </a:cxn>
                  <a:cxn ang="0">
                    <a:pos x="664" y="19"/>
                  </a:cxn>
                  <a:cxn ang="0">
                    <a:pos x="664" y="94"/>
                  </a:cxn>
                  <a:cxn ang="0">
                    <a:pos x="20" y="128"/>
                  </a:cxn>
                  <a:cxn ang="0">
                    <a:pos x="20" y="128"/>
                  </a:cxn>
                  <a:cxn ang="0">
                    <a:pos x="20" y="54"/>
                  </a:cxn>
                  <a:cxn ang="0">
                    <a:pos x="20" y="54"/>
                  </a:cxn>
                  <a:cxn ang="0">
                    <a:pos x="664" y="19"/>
                  </a:cxn>
                  <a:cxn ang="0">
                    <a:pos x="664" y="19"/>
                  </a:cxn>
                  <a:cxn ang="0">
                    <a:pos x="678" y="4"/>
                  </a:cxn>
                  <a:cxn ang="0">
                    <a:pos x="678" y="4"/>
                  </a:cxn>
                  <a:cxn ang="0">
                    <a:pos x="674" y="0"/>
                  </a:cxn>
                  <a:cxn ang="0">
                    <a:pos x="10" y="34"/>
                  </a:cxn>
                  <a:cxn ang="0">
                    <a:pos x="10" y="34"/>
                  </a:cxn>
                  <a:cxn ang="0">
                    <a:pos x="5" y="39"/>
                  </a:cxn>
                  <a:cxn ang="0">
                    <a:pos x="0" y="44"/>
                  </a:cxn>
                  <a:cxn ang="0">
                    <a:pos x="0" y="222"/>
                  </a:cxn>
                  <a:cxn ang="0">
                    <a:pos x="0" y="222"/>
                  </a:cxn>
                  <a:cxn ang="0">
                    <a:pos x="5" y="232"/>
                  </a:cxn>
                  <a:cxn ang="0">
                    <a:pos x="5" y="232"/>
                  </a:cxn>
                  <a:cxn ang="0">
                    <a:pos x="10" y="232"/>
                  </a:cxn>
                  <a:cxn ang="0">
                    <a:pos x="674" y="212"/>
                  </a:cxn>
                  <a:cxn ang="0">
                    <a:pos x="674" y="212"/>
                  </a:cxn>
                  <a:cxn ang="0">
                    <a:pos x="683" y="207"/>
                  </a:cxn>
                  <a:cxn ang="0">
                    <a:pos x="683" y="202"/>
                  </a:cxn>
                  <a:cxn ang="0">
                    <a:pos x="683" y="9"/>
                  </a:cxn>
                  <a:cxn ang="0">
                    <a:pos x="683" y="9"/>
                  </a:cxn>
                  <a:cxn ang="0">
                    <a:pos x="678" y="4"/>
                  </a:cxn>
                  <a:cxn ang="0">
                    <a:pos x="678" y="4"/>
                  </a:cxn>
                </a:cxnLst>
                <a:rect l="0" t="0" r="r" b="b"/>
                <a:pathLst>
                  <a:path w="683" h="232">
                    <a:moveTo>
                      <a:pt x="20" y="212"/>
                    </a:moveTo>
                    <a:lnTo>
                      <a:pt x="20" y="212"/>
                    </a:lnTo>
                    <a:lnTo>
                      <a:pt x="20" y="148"/>
                    </a:lnTo>
                    <a:lnTo>
                      <a:pt x="664" y="113"/>
                    </a:lnTo>
                    <a:lnTo>
                      <a:pt x="664" y="113"/>
                    </a:lnTo>
                    <a:lnTo>
                      <a:pt x="664" y="193"/>
                    </a:lnTo>
                    <a:lnTo>
                      <a:pt x="664" y="193"/>
                    </a:lnTo>
                    <a:lnTo>
                      <a:pt x="20" y="212"/>
                    </a:lnTo>
                    <a:lnTo>
                      <a:pt x="20" y="212"/>
                    </a:lnTo>
                    <a:close/>
                    <a:moveTo>
                      <a:pt x="664" y="19"/>
                    </a:moveTo>
                    <a:lnTo>
                      <a:pt x="664" y="19"/>
                    </a:lnTo>
                    <a:lnTo>
                      <a:pt x="664" y="94"/>
                    </a:lnTo>
                    <a:lnTo>
                      <a:pt x="20" y="128"/>
                    </a:lnTo>
                    <a:lnTo>
                      <a:pt x="20" y="128"/>
                    </a:lnTo>
                    <a:lnTo>
                      <a:pt x="20" y="54"/>
                    </a:lnTo>
                    <a:lnTo>
                      <a:pt x="20" y="54"/>
                    </a:lnTo>
                    <a:lnTo>
                      <a:pt x="664" y="19"/>
                    </a:lnTo>
                    <a:lnTo>
                      <a:pt x="664" y="19"/>
                    </a:lnTo>
                    <a:close/>
                    <a:moveTo>
                      <a:pt x="678" y="4"/>
                    </a:moveTo>
                    <a:lnTo>
                      <a:pt x="678" y="4"/>
                    </a:lnTo>
                    <a:lnTo>
                      <a:pt x="674" y="0"/>
                    </a:lnTo>
                    <a:lnTo>
                      <a:pt x="10" y="34"/>
                    </a:lnTo>
                    <a:lnTo>
                      <a:pt x="10" y="34"/>
                    </a:lnTo>
                    <a:lnTo>
                      <a:pt x="5" y="39"/>
                    </a:lnTo>
                    <a:lnTo>
                      <a:pt x="0" y="44"/>
                    </a:lnTo>
                    <a:lnTo>
                      <a:pt x="0" y="222"/>
                    </a:lnTo>
                    <a:lnTo>
                      <a:pt x="0" y="222"/>
                    </a:lnTo>
                    <a:lnTo>
                      <a:pt x="5" y="232"/>
                    </a:lnTo>
                    <a:lnTo>
                      <a:pt x="5" y="232"/>
                    </a:lnTo>
                    <a:lnTo>
                      <a:pt x="10" y="232"/>
                    </a:lnTo>
                    <a:lnTo>
                      <a:pt x="674" y="212"/>
                    </a:lnTo>
                    <a:lnTo>
                      <a:pt x="674" y="212"/>
                    </a:lnTo>
                    <a:lnTo>
                      <a:pt x="683" y="207"/>
                    </a:lnTo>
                    <a:lnTo>
                      <a:pt x="683" y="202"/>
                    </a:lnTo>
                    <a:lnTo>
                      <a:pt x="683" y="9"/>
                    </a:lnTo>
                    <a:lnTo>
                      <a:pt x="683" y="9"/>
                    </a:lnTo>
                    <a:lnTo>
                      <a:pt x="678" y="4"/>
                    </a:lnTo>
                    <a:lnTo>
                      <a:pt x="678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9" name="Freeform 43"/>
              <p:cNvSpPr>
                <a:spLocks/>
              </p:cNvSpPr>
              <p:nvPr/>
            </p:nvSpPr>
            <p:spPr bwMode="auto">
              <a:xfrm>
                <a:off x="20807658" y="8344395"/>
                <a:ext cx="119853" cy="201221"/>
              </a:xfrm>
              <a:custGeom>
                <a:avLst/>
                <a:gdLst/>
                <a:ahLst/>
                <a:cxnLst>
                  <a:cxn ang="0">
                    <a:pos x="109" y="94"/>
                  </a:cxn>
                  <a:cxn ang="0">
                    <a:pos x="109" y="94"/>
                  </a:cxn>
                  <a:cxn ang="0">
                    <a:pos x="104" y="128"/>
                  </a:cxn>
                  <a:cxn ang="0">
                    <a:pos x="94" y="158"/>
                  </a:cxn>
                  <a:cxn ang="0">
                    <a:pos x="74" y="178"/>
                  </a:cxn>
                  <a:cxn ang="0">
                    <a:pos x="65" y="183"/>
                  </a:cxn>
                  <a:cxn ang="0">
                    <a:pos x="55" y="183"/>
                  </a:cxn>
                  <a:cxn ang="0">
                    <a:pos x="55" y="183"/>
                  </a:cxn>
                  <a:cxn ang="0">
                    <a:pos x="45" y="183"/>
                  </a:cxn>
                  <a:cxn ang="0">
                    <a:pos x="35" y="178"/>
                  </a:cxn>
                  <a:cxn ang="0">
                    <a:pos x="15" y="158"/>
                  </a:cxn>
                  <a:cxn ang="0">
                    <a:pos x="5" y="128"/>
                  </a:cxn>
                  <a:cxn ang="0">
                    <a:pos x="0" y="94"/>
                  </a:cxn>
                  <a:cxn ang="0">
                    <a:pos x="0" y="94"/>
                  </a:cxn>
                  <a:cxn ang="0">
                    <a:pos x="5" y="59"/>
                  </a:cxn>
                  <a:cxn ang="0">
                    <a:pos x="15" y="29"/>
                  </a:cxn>
                  <a:cxn ang="0">
                    <a:pos x="35" y="9"/>
                  </a:cxn>
                  <a:cxn ang="0">
                    <a:pos x="45" y="5"/>
                  </a:cxn>
                  <a:cxn ang="0">
                    <a:pos x="55" y="0"/>
                  </a:cxn>
                  <a:cxn ang="0">
                    <a:pos x="55" y="0"/>
                  </a:cxn>
                  <a:cxn ang="0">
                    <a:pos x="65" y="5"/>
                  </a:cxn>
                  <a:cxn ang="0">
                    <a:pos x="74" y="9"/>
                  </a:cxn>
                  <a:cxn ang="0">
                    <a:pos x="94" y="29"/>
                  </a:cxn>
                  <a:cxn ang="0">
                    <a:pos x="104" y="59"/>
                  </a:cxn>
                  <a:cxn ang="0">
                    <a:pos x="109" y="94"/>
                  </a:cxn>
                  <a:cxn ang="0">
                    <a:pos x="109" y="94"/>
                  </a:cxn>
                </a:cxnLst>
                <a:rect l="0" t="0" r="r" b="b"/>
                <a:pathLst>
                  <a:path w="109" h="183">
                    <a:moveTo>
                      <a:pt x="109" y="94"/>
                    </a:moveTo>
                    <a:lnTo>
                      <a:pt x="109" y="94"/>
                    </a:lnTo>
                    <a:lnTo>
                      <a:pt x="104" y="128"/>
                    </a:lnTo>
                    <a:lnTo>
                      <a:pt x="94" y="158"/>
                    </a:lnTo>
                    <a:lnTo>
                      <a:pt x="74" y="178"/>
                    </a:lnTo>
                    <a:lnTo>
                      <a:pt x="65" y="183"/>
                    </a:lnTo>
                    <a:lnTo>
                      <a:pt x="55" y="183"/>
                    </a:lnTo>
                    <a:lnTo>
                      <a:pt x="55" y="183"/>
                    </a:lnTo>
                    <a:lnTo>
                      <a:pt x="45" y="183"/>
                    </a:lnTo>
                    <a:lnTo>
                      <a:pt x="35" y="178"/>
                    </a:lnTo>
                    <a:lnTo>
                      <a:pt x="15" y="158"/>
                    </a:lnTo>
                    <a:lnTo>
                      <a:pt x="5" y="12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" y="59"/>
                    </a:lnTo>
                    <a:lnTo>
                      <a:pt x="15" y="29"/>
                    </a:lnTo>
                    <a:lnTo>
                      <a:pt x="35" y="9"/>
                    </a:lnTo>
                    <a:lnTo>
                      <a:pt x="45" y="5"/>
                    </a:lnTo>
                    <a:lnTo>
                      <a:pt x="55" y="0"/>
                    </a:lnTo>
                    <a:lnTo>
                      <a:pt x="55" y="0"/>
                    </a:lnTo>
                    <a:lnTo>
                      <a:pt x="65" y="5"/>
                    </a:lnTo>
                    <a:lnTo>
                      <a:pt x="74" y="9"/>
                    </a:lnTo>
                    <a:lnTo>
                      <a:pt x="94" y="29"/>
                    </a:lnTo>
                    <a:lnTo>
                      <a:pt x="104" y="59"/>
                    </a:lnTo>
                    <a:lnTo>
                      <a:pt x="109" y="94"/>
                    </a:lnTo>
                    <a:lnTo>
                      <a:pt x="109" y="94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0" name="Freeform 44"/>
              <p:cNvSpPr>
                <a:spLocks/>
              </p:cNvSpPr>
              <p:nvPr/>
            </p:nvSpPr>
            <p:spPr bwMode="auto">
              <a:xfrm>
                <a:off x="20965996" y="8365287"/>
                <a:ext cx="48381" cy="82468"/>
              </a:xfrm>
              <a:custGeom>
                <a:avLst/>
                <a:gdLst/>
                <a:ahLst/>
                <a:cxnLst>
                  <a:cxn ang="0">
                    <a:pos x="44" y="35"/>
                  </a:cxn>
                  <a:cxn ang="0">
                    <a:pos x="44" y="35"/>
                  </a:cxn>
                  <a:cxn ang="0">
                    <a:pos x="44" y="50"/>
                  </a:cxn>
                  <a:cxn ang="0">
                    <a:pos x="39" y="65"/>
                  </a:cxn>
                  <a:cxn ang="0">
                    <a:pos x="29" y="75"/>
                  </a:cxn>
                  <a:cxn ang="0">
                    <a:pos x="24" y="75"/>
                  </a:cxn>
                  <a:cxn ang="0">
                    <a:pos x="24" y="75"/>
                  </a:cxn>
                  <a:cxn ang="0">
                    <a:pos x="15" y="75"/>
                  </a:cxn>
                  <a:cxn ang="0">
                    <a:pos x="10" y="65"/>
                  </a:cxn>
                  <a:cxn ang="0">
                    <a:pos x="5" y="50"/>
                  </a:cxn>
                  <a:cxn ang="0">
                    <a:pos x="0" y="35"/>
                  </a:cxn>
                  <a:cxn ang="0">
                    <a:pos x="0" y="35"/>
                  </a:cxn>
                  <a:cxn ang="0">
                    <a:pos x="5" y="20"/>
                  </a:cxn>
                  <a:cxn ang="0">
                    <a:pos x="10" y="10"/>
                  </a:cxn>
                  <a:cxn ang="0">
                    <a:pos x="15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29" y="0"/>
                  </a:cxn>
                  <a:cxn ang="0">
                    <a:pos x="39" y="10"/>
                  </a:cxn>
                  <a:cxn ang="0">
                    <a:pos x="44" y="20"/>
                  </a:cxn>
                  <a:cxn ang="0">
                    <a:pos x="44" y="35"/>
                  </a:cxn>
                  <a:cxn ang="0">
                    <a:pos x="44" y="35"/>
                  </a:cxn>
                </a:cxnLst>
                <a:rect l="0" t="0" r="r" b="b"/>
                <a:pathLst>
                  <a:path w="44" h="75">
                    <a:moveTo>
                      <a:pt x="44" y="35"/>
                    </a:moveTo>
                    <a:lnTo>
                      <a:pt x="44" y="35"/>
                    </a:lnTo>
                    <a:lnTo>
                      <a:pt x="44" y="50"/>
                    </a:lnTo>
                    <a:lnTo>
                      <a:pt x="39" y="65"/>
                    </a:lnTo>
                    <a:lnTo>
                      <a:pt x="29" y="75"/>
                    </a:lnTo>
                    <a:lnTo>
                      <a:pt x="24" y="75"/>
                    </a:lnTo>
                    <a:lnTo>
                      <a:pt x="24" y="75"/>
                    </a:lnTo>
                    <a:lnTo>
                      <a:pt x="15" y="75"/>
                    </a:lnTo>
                    <a:lnTo>
                      <a:pt x="10" y="65"/>
                    </a:lnTo>
                    <a:lnTo>
                      <a:pt x="5" y="50"/>
                    </a:lnTo>
                    <a:lnTo>
                      <a:pt x="0" y="35"/>
                    </a:lnTo>
                    <a:lnTo>
                      <a:pt x="0" y="35"/>
                    </a:lnTo>
                    <a:lnTo>
                      <a:pt x="5" y="20"/>
                    </a:lnTo>
                    <a:lnTo>
                      <a:pt x="10" y="10"/>
                    </a:lnTo>
                    <a:lnTo>
                      <a:pt x="15" y="0"/>
                    </a:lnTo>
                    <a:lnTo>
                      <a:pt x="24" y="0"/>
                    </a:lnTo>
                    <a:lnTo>
                      <a:pt x="24" y="0"/>
                    </a:lnTo>
                    <a:lnTo>
                      <a:pt x="29" y="0"/>
                    </a:lnTo>
                    <a:lnTo>
                      <a:pt x="39" y="10"/>
                    </a:lnTo>
                    <a:lnTo>
                      <a:pt x="44" y="20"/>
                    </a:lnTo>
                    <a:lnTo>
                      <a:pt x="44" y="35"/>
                    </a:lnTo>
                    <a:lnTo>
                      <a:pt x="44" y="35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1" name="Freeform 51"/>
              <p:cNvSpPr>
                <a:spLocks noEditPoints="1"/>
              </p:cNvSpPr>
              <p:nvPr/>
            </p:nvSpPr>
            <p:spPr bwMode="auto">
              <a:xfrm>
                <a:off x="19904914" y="9765036"/>
                <a:ext cx="282589" cy="299082"/>
              </a:xfrm>
              <a:custGeom>
                <a:avLst/>
                <a:gdLst/>
                <a:ahLst/>
                <a:cxnLst>
                  <a:cxn ang="0">
                    <a:pos x="39" y="138"/>
                  </a:cxn>
                  <a:cxn ang="0">
                    <a:pos x="49" y="99"/>
                  </a:cxn>
                  <a:cxn ang="0">
                    <a:pos x="69" y="69"/>
                  </a:cxn>
                  <a:cxn ang="0">
                    <a:pos x="94" y="49"/>
                  </a:cxn>
                  <a:cxn ang="0">
                    <a:pos x="128" y="39"/>
                  </a:cxn>
                  <a:cxn ang="0">
                    <a:pos x="148" y="44"/>
                  </a:cxn>
                  <a:cxn ang="0">
                    <a:pos x="178" y="59"/>
                  </a:cxn>
                  <a:cxn ang="0">
                    <a:pos x="203" y="84"/>
                  </a:cxn>
                  <a:cxn ang="0">
                    <a:pos x="217" y="118"/>
                  </a:cxn>
                  <a:cxn ang="0">
                    <a:pos x="217" y="138"/>
                  </a:cxn>
                  <a:cxn ang="0">
                    <a:pos x="212" y="173"/>
                  </a:cxn>
                  <a:cxn ang="0">
                    <a:pos x="193" y="202"/>
                  </a:cxn>
                  <a:cxn ang="0">
                    <a:pos x="163" y="227"/>
                  </a:cxn>
                  <a:cxn ang="0">
                    <a:pos x="128" y="232"/>
                  </a:cxn>
                  <a:cxn ang="0">
                    <a:pos x="113" y="232"/>
                  </a:cxn>
                  <a:cxn ang="0">
                    <a:pos x="79" y="217"/>
                  </a:cxn>
                  <a:cxn ang="0">
                    <a:pos x="54" y="188"/>
                  </a:cxn>
                  <a:cxn ang="0">
                    <a:pos x="44" y="158"/>
                  </a:cxn>
                  <a:cxn ang="0">
                    <a:pos x="39" y="138"/>
                  </a:cxn>
                  <a:cxn ang="0">
                    <a:pos x="0" y="138"/>
                  </a:cxn>
                  <a:cxn ang="0">
                    <a:pos x="9" y="188"/>
                  </a:cxn>
                  <a:cxn ang="0">
                    <a:pos x="39" y="232"/>
                  </a:cxn>
                  <a:cxn ang="0">
                    <a:pos x="79" y="262"/>
                  </a:cxn>
                  <a:cxn ang="0">
                    <a:pos x="128" y="272"/>
                  </a:cxn>
                  <a:cxn ang="0">
                    <a:pos x="153" y="267"/>
                  </a:cxn>
                  <a:cxn ang="0">
                    <a:pos x="203" y="247"/>
                  </a:cxn>
                  <a:cxn ang="0">
                    <a:pos x="237" y="212"/>
                  </a:cxn>
                  <a:cxn ang="0">
                    <a:pos x="252" y="163"/>
                  </a:cxn>
                  <a:cxn ang="0">
                    <a:pos x="257" y="138"/>
                  </a:cxn>
                  <a:cxn ang="0">
                    <a:pos x="247" y="84"/>
                  </a:cxn>
                  <a:cxn ang="0">
                    <a:pos x="217" y="39"/>
                  </a:cxn>
                  <a:cxn ang="0">
                    <a:pos x="178" y="9"/>
                  </a:cxn>
                  <a:cxn ang="0">
                    <a:pos x="128" y="0"/>
                  </a:cxn>
                  <a:cxn ang="0">
                    <a:pos x="104" y="4"/>
                  </a:cxn>
                  <a:cxn ang="0">
                    <a:pos x="59" y="24"/>
                  </a:cxn>
                  <a:cxn ang="0">
                    <a:pos x="24" y="59"/>
                  </a:cxn>
                  <a:cxn ang="0">
                    <a:pos x="5" y="108"/>
                  </a:cxn>
                  <a:cxn ang="0">
                    <a:pos x="0" y="138"/>
                  </a:cxn>
                </a:cxnLst>
                <a:rect l="0" t="0" r="r" b="b"/>
                <a:pathLst>
                  <a:path w="257" h="272">
                    <a:moveTo>
                      <a:pt x="39" y="138"/>
                    </a:moveTo>
                    <a:lnTo>
                      <a:pt x="39" y="138"/>
                    </a:lnTo>
                    <a:lnTo>
                      <a:pt x="44" y="118"/>
                    </a:lnTo>
                    <a:lnTo>
                      <a:pt x="49" y="99"/>
                    </a:lnTo>
                    <a:lnTo>
                      <a:pt x="54" y="84"/>
                    </a:lnTo>
                    <a:lnTo>
                      <a:pt x="69" y="69"/>
                    </a:lnTo>
                    <a:lnTo>
                      <a:pt x="79" y="59"/>
                    </a:lnTo>
                    <a:lnTo>
                      <a:pt x="94" y="49"/>
                    </a:lnTo>
                    <a:lnTo>
                      <a:pt x="113" y="44"/>
                    </a:lnTo>
                    <a:lnTo>
                      <a:pt x="128" y="39"/>
                    </a:lnTo>
                    <a:lnTo>
                      <a:pt x="128" y="39"/>
                    </a:lnTo>
                    <a:lnTo>
                      <a:pt x="148" y="44"/>
                    </a:lnTo>
                    <a:lnTo>
                      <a:pt x="163" y="49"/>
                    </a:lnTo>
                    <a:lnTo>
                      <a:pt x="178" y="59"/>
                    </a:lnTo>
                    <a:lnTo>
                      <a:pt x="193" y="69"/>
                    </a:lnTo>
                    <a:lnTo>
                      <a:pt x="203" y="84"/>
                    </a:lnTo>
                    <a:lnTo>
                      <a:pt x="212" y="99"/>
                    </a:lnTo>
                    <a:lnTo>
                      <a:pt x="217" y="118"/>
                    </a:lnTo>
                    <a:lnTo>
                      <a:pt x="217" y="138"/>
                    </a:lnTo>
                    <a:lnTo>
                      <a:pt x="217" y="138"/>
                    </a:lnTo>
                    <a:lnTo>
                      <a:pt x="217" y="158"/>
                    </a:lnTo>
                    <a:lnTo>
                      <a:pt x="212" y="173"/>
                    </a:lnTo>
                    <a:lnTo>
                      <a:pt x="203" y="188"/>
                    </a:lnTo>
                    <a:lnTo>
                      <a:pt x="193" y="202"/>
                    </a:lnTo>
                    <a:lnTo>
                      <a:pt x="178" y="217"/>
                    </a:lnTo>
                    <a:lnTo>
                      <a:pt x="163" y="227"/>
                    </a:lnTo>
                    <a:lnTo>
                      <a:pt x="148" y="232"/>
                    </a:lnTo>
                    <a:lnTo>
                      <a:pt x="128" y="232"/>
                    </a:lnTo>
                    <a:lnTo>
                      <a:pt x="128" y="232"/>
                    </a:lnTo>
                    <a:lnTo>
                      <a:pt x="113" y="232"/>
                    </a:lnTo>
                    <a:lnTo>
                      <a:pt x="94" y="227"/>
                    </a:lnTo>
                    <a:lnTo>
                      <a:pt x="79" y="217"/>
                    </a:lnTo>
                    <a:lnTo>
                      <a:pt x="69" y="202"/>
                    </a:lnTo>
                    <a:lnTo>
                      <a:pt x="54" y="188"/>
                    </a:lnTo>
                    <a:lnTo>
                      <a:pt x="49" y="173"/>
                    </a:lnTo>
                    <a:lnTo>
                      <a:pt x="44" y="158"/>
                    </a:lnTo>
                    <a:lnTo>
                      <a:pt x="39" y="138"/>
                    </a:lnTo>
                    <a:lnTo>
                      <a:pt x="39" y="138"/>
                    </a:lnTo>
                    <a:close/>
                    <a:moveTo>
                      <a:pt x="0" y="138"/>
                    </a:moveTo>
                    <a:lnTo>
                      <a:pt x="0" y="138"/>
                    </a:lnTo>
                    <a:lnTo>
                      <a:pt x="5" y="163"/>
                    </a:lnTo>
                    <a:lnTo>
                      <a:pt x="9" y="188"/>
                    </a:lnTo>
                    <a:lnTo>
                      <a:pt x="24" y="212"/>
                    </a:lnTo>
                    <a:lnTo>
                      <a:pt x="39" y="232"/>
                    </a:lnTo>
                    <a:lnTo>
                      <a:pt x="59" y="247"/>
                    </a:lnTo>
                    <a:lnTo>
                      <a:pt x="79" y="262"/>
                    </a:lnTo>
                    <a:lnTo>
                      <a:pt x="104" y="267"/>
                    </a:lnTo>
                    <a:lnTo>
                      <a:pt x="128" y="272"/>
                    </a:lnTo>
                    <a:lnTo>
                      <a:pt x="128" y="272"/>
                    </a:lnTo>
                    <a:lnTo>
                      <a:pt x="153" y="267"/>
                    </a:lnTo>
                    <a:lnTo>
                      <a:pt x="178" y="262"/>
                    </a:lnTo>
                    <a:lnTo>
                      <a:pt x="203" y="247"/>
                    </a:lnTo>
                    <a:lnTo>
                      <a:pt x="217" y="232"/>
                    </a:lnTo>
                    <a:lnTo>
                      <a:pt x="237" y="212"/>
                    </a:lnTo>
                    <a:lnTo>
                      <a:pt x="247" y="188"/>
                    </a:lnTo>
                    <a:lnTo>
                      <a:pt x="252" y="163"/>
                    </a:lnTo>
                    <a:lnTo>
                      <a:pt x="257" y="138"/>
                    </a:lnTo>
                    <a:lnTo>
                      <a:pt x="257" y="138"/>
                    </a:lnTo>
                    <a:lnTo>
                      <a:pt x="252" y="108"/>
                    </a:lnTo>
                    <a:lnTo>
                      <a:pt x="247" y="84"/>
                    </a:lnTo>
                    <a:lnTo>
                      <a:pt x="237" y="59"/>
                    </a:lnTo>
                    <a:lnTo>
                      <a:pt x="217" y="39"/>
                    </a:lnTo>
                    <a:lnTo>
                      <a:pt x="203" y="24"/>
                    </a:lnTo>
                    <a:lnTo>
                      <a:pt x="178" y="9"/>
                    </a:lnTo>
                    <a:lnTo>
                      <a:pt x="153" y="4"/>
                    </a:lnTo>
                    <a:lnTo>
                      <a:pt x="128" y="0"/>
                    </a:lnTo>
                    <a:lnTo>
                      <a:pt x="128" y="0"/>
                    </a:lnTo>
                    <a:lnTo>
                      <a:pt x="104" y="4"/>
                    </a:lnTo>
                    <a:lnTo>
                      <a:pt x="79" y="9"/>
                    </a:lnTo>
                    <a:lnTo>
                      <a:pt x="59" y="24"/>
                    </a:lnTo>
                    <a:lnTo>
                      <a:pt x="39" y="39"/>
                    </a:lnTo>
                    <a:lnTo>
                      <a:pt x="24" y="59"/>
                    </a:lnTo>
                    <a:lnTo>
                      <a:pt x="9" y="84"/>
                    </a:lnTo>
                    <a:lnTo>
                      <a:pt x="5" y="108"/>
                    </a:lnTo>
                    <a:lnTo>
                      <a:pt x="0" y="138"/>
                    </a:lnTo>
                    <a:lnTo>
                      <a:pt x="0" y="13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299"/>
            <p:cNvGrpSpPr/>
            <p:nvPr/>
          </p:nvGrpSpPr>
          <p:grpSpPr>
            <a:xfrm>
              <a:off x="27660600" y="7239000"/>
              <a:ext cx="1754022" cy="2286000"/>
              <a:chOff x="19539858" y="8186057"/>
              <a:chExt cx="2171646" cy="2830286"/>
            </a:xfrm>
          </p:grpSpPr>
          <p:sp>
            <p:nvSpPr>
              <p:cNvPr id="566" name="Freeform 8"/>
              <p:cNvSpPr>
                <a:spLocks/>
              </p:cNvSpPr>
              <p:nvPr/>
            </p:nvSpPr>
            <p:spPr bwMode="auto">
              <a:xfrm>
                <a:off x="19578342" y="8219045"/>
                <a:ext cx="1011602" cy="2764312"/>
              </a:xfrm>
              <a:custGeom>
                <a:avLst/>
                <a:gdLst/>
                <a:ahLst/>
                <a:cxnLst>
                  <a:cxn ang="0">
                    <a:pos x="0" y="54"/>
                  </a:cxn>
                  <a:cxn ang="0">
                    <a:pos x="0" y="54"/>
                  </a:cxn>
                  <a:cxn ang="0">
                    <a:pos x="0" y="2386"/>
                  </a:cxn>
                  <a:cxn ang="0">
                    <a:pos x="0" y="2386"/>
                  </a:cxn>
                  <a:cxn ang="0">
                    <a:pos x="0" y="2391"/>
                  </a:cxn>
                  <a:cxn ang="0">
                    <a:pos x="5" y="2400"/>
                  </a:cxn>
                  <a:cxn ang="0">
                    <a:pos x="10" y="2400"/>
                  </a:cxn>
                  <a:cxn ang="0">
                    <a:pos x="10" y="2400"/>
                  </a:cxn>
                  <a:cxn ang="0">
                    <a:pos x="94" y="2425"/>
                  </a:cxn>
                  <a:cxn ang="0">
                    <a:pos x="163" y="2440"/>
                  </a:cxn>
                  <a:cxn ang="0">
                    <a:pos x="252" y="2455"/>
                  </a:cxn>
                  <a:cxn ang="0">
                    <a:pos x="371" y="2475"/>
                  </a:cxn>
                  <a:cxn ang="0">
                    <a:pos x="514" y="2490"/>
                  </a:cxn>
                  <a:cxn ang="0">
                    <a:pos x="693" y="2504"/>
                  </a:cxn>
                  <a:cxn ang="0">
                    <a:pos x="900" y="2514"/>
                  </a:cxn>
                  <a:cxn ang="0">
                    <a:pos x="900" y="2514"/>
                  </a:cxn>
                  <a:cxn ang="0">
                    <a:pos x="920" y="2514"/>
                  </a:cxn>
                  <a:cxn ang="0">
                    <a:pos x="920" y="0"/>
                  </a:cxn>
                  <a:cxn ang="0">
                    <a:pos x="920" y="0"/>
                  </a:cxn>
                  <a:cxn ang="0">
                    <a:pos x="900" y="0"/>
                  </a:cxn>
                  <a:cxn ang="0">
                    <a:pos x="900" y="0"/>
                  </a:cxn>
                  <a:cxn ang="0">
                    <a:pos x="0" y="54"/>
                  </a:cxn>
                  <a:cxn ang="0">
                    <a:pos x="0" y="54"/>
                  </a:cxn>
                </a:cxnLst>
                <a:rect l="0" t="0" r="r" b="b"/>
                <a:pathLst>
                  <a:path w="920" h="2514">
                    <a:moveTo>
                      <a:pt x="0" y="54"/>
                    </a:moveTo>
                    <a:lnTo>
                      <a:pt x="0" y="54"/>
                    </a:lnTo>
                    <a:lnTo>
                      <a:pt x="0" y="2386"/>
                    </a:lnTo>
                    <a:lnTo>
                      <a:pt x="0" y="2386"/>
                    </a:lnTo>
                    <a:lnTo>
                      <a:pt x="0" y="2391"/>
                    </a:lnTo>
                    <a:lnTo>
                      <a:pt x="5" y="2400"/>
                    </a:lnTo>
                    <a:lnTo>
                      <a:pt x="10" y="2400"/>
                    </a:lnTo>
                    <a:lnTo>
                      <a:pt x="10" y="2400"/>
                    </a:lnTo>
                    <a:lnTo>
                      <a:pt x="94" y="2425"/>
                    </a:lnTo>
                    <a:lnTo>
                      <a:pt x="163" y="2440"/>
                    </a:lnTo>
                    <a:lnTo>
                      <a:pt x="252" y="2455"/>
                    </a:lnTo>
                    <a:lnTo>
                      <a:pt x="371" y="2475"/>
                    </a:lnTo>
                    <a:lnTo>
                      <a:pt x="514" y="2490"/>
                    </a:lnTo>
                    <a:lnTo>
                      <a:pt x="693" y="2504"/>
                    </a:lnTo>
                    <a:lnTo>
                      <a:pt x="900" y="2514"/>
                    </a:lnTo>
                    <a:lnTo>
                      <a:pt x="900" y="2514"/>
                    </a:lnTo>
                    <a:lnTo>
                      <a:pt x="920" y="2514"/>
                    </a:lnTo>
                    <a:lnTo>
                      <a:pt x="920" y="0"/>
                    </a:lnTo>
                    <a:lnTo>
                      <a:pt x="920" y="0"/>
                    </a:lnTo>
                    <a:lnTo>
                      <a:pt x="900" y="0"/>
                    </a:lnTo>
                    <a:lnTo>
                      <a:pt x="900" y="0"/>
                    </a:lnTo>
                    <a:lnTo>
                      <a:pt x="0" y="54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8C8C8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7" name="Freeform 9"/>
              <p:cNvSpPr>
                <a:spLocks/>
              </p:cNvSpPr>
              <p:nvPr/>
            </p:nvSpPr>
            <p:spPr bwMode="auto">
              <a:xfrm>
                <a:off x="19599234" y="8224542"/>
                <a:ext cx="985212" cy="2721429"/>
              </a:xfrm>
              <a:custGeom>
                <a:avLst/>
                <a:gdLst/>
                <a:ahLst/>
                <a:cxnLst>
                  <a:cxn ang="0">
                    <a:pos x="0" y="54"/>
                  </a:cxn>
                  <a:cxn ang="0">
                    <a:pos x="0" y="54"/>
                  </a:cxn>
                  <a:cxn ang="0">
                    <a:pos x="0" y="2346"/>
                  </a:cxn>
                  <a:cxn ang="0">
                    <a:pos x="0" y="2346"/>
                  </a:cxn>
                  <a:cxn ang="0">
                    <a:pos x="0" y="2351"/>
                  </a:cxn>
                  <a:cxn ang="0">
                    <a:pos x="5" y="2361"/>
                  </a:cxn>
                  <a:cxn ang="0">
                    <a:pos x="10" y="2361"/>
                  </a:cxn>
                  <a:cxn ang="0">
                    <a:pos x="10" y="2361"/>
                  </a:cxn>
                  <a:cxn ang="0">
                    <a:pos x="90" y="2386"/>
                  </a:cxn>
                  <a:cxn ang="0">
                    <a:pos x="159" y="2400"/>
                  </a:cxn>
                  <a:cxn ang="0">
                    <a:pos x="248" y="2415"/>
                  </a:cxn>
                  <a:cxn ang="0">
                    <a:pos x="362" y="2435"/>
                  </a:cxn>
                  <a:cxn ang="0">
                    <a:pos x="500" y="2450"/>
                  </a:cxn>
                  <a:cxn ang="0">
                    <a:pos x="674" y="2465"/>
                  </a:cxn>
                  <a:cxn ang="0">
                    <a:pos x="881" y="2475"/>
                  </a:cxn>
                  <a:cxn ang="0">
                    <a:pos x="881" y="2475"/>
                  </a:cxn>
                  <a:cxn ang="0">
                    <a:pos x="896" y="2475"/>
                  </a:cxn>
                  <a:cxn ang="0">
                    <a:pos x="896" y="0"/>
                  </a:cxn>
                  <a:cxn ang="0">
                    <a:pos x="896" y="0"/>
                  </a:cxn>
                  <a:cxn ang="0">
                    <a:pos x="0" y="54"/>
                  </a:cxn>
                  <a:cxn ang="0">
                    <a:pos x="0" y="54"/>
                  </a:cxn>
                </a:cxnLst>
                <a:rect l="0" t="0" r="r" b="b"/>
                <a:pathLst>
                  <a:path w="896" h="2475">
                    <a:moveTo>
                      <a:pt x="0" y="54"/>
                    </a:moveTo>
                    <a:lnTo>
                      <a:pt x="0" y="54"/>
                    </a:lnTo>
                    <a:lnTo>
                      <a:pt x="0" y="2346"/>
                    </a:lnTo>
                    <a:lnTo>
                      <a:pt x="0" y="2346"/>
                    </a:lnTo>
                    <a:lnTo>
                      <a:pt x="0" y="2351"/>
                    </a:lnTo>
                    <a:lnTo>
                      <a:pt x="5" y="2361"/>
                    </a:lnTo>
                    <a:lnTo>
                      <a:pt x="10" y="2361"/>
                    </a:lnTo>
                    <a:lnTo>
                      <a:pt x="10" y="2361"/>
                    </a:lnTo>
                    <a:lnTo>
                      <a:pt x="90" y="2386"/>
                    </a:lnTo>
                    <a:lnTo>
                      <a:pt x="159" y="2400"/>
                    </a:lnTo>
                    <a:lnTo>
                      <a:pt x="248" y="2415"/>
                    </a:lnTo>
                    <a:lnTo>
                      <a:pt x="362" y="2435"/>
                    </a:lnTo>
                    <a:lnTo>
                      <a:pt x="500" y="2450"/>
                    </a:lnTo>
                    <a:lnTo>
                      <a:pt x="674" y="2465"/>
                    </a:lnTo>
                    <a:lnTo>
                      <a:pt x="881" y="2475"/>
                    </a:lnTo>
                    <a:lnTo>
                      <a:pt x="881" y="2475"/>
                    </a:lnTo>
                    <a:lnTo>
                      <a:pt x="896" y="2475"/>
                    </a:lnTo>
                    <a:lnTo>
                      <a:pt x="896" y="0"/>
                    </a:lnTo>
                    <a:lnTo>
                      <a:pt x="896" y="0"/>
                    </a:lnTo>
                    <a:lnTo>
                      <a:pt x="0" y="54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B2B2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8" name="Freeform 10"/>
              <p:cNvSpPr>
                <a:spLocks/>
              </p:cNvSpPr>
              <p:nvPr/>
            </p:nvSpPr>
            <p:spPr bwMode="auto">
              <a:xfrm>
                <a:off x="20731788" y="8235538"/>
                <a:ext cx="935732" cy="268844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445"/>
                  </a:cxn>
                  <a:cxn ang="0">
                    <a:pos x="0" y="2445"/>
                  </a:cxn>
                  <a:cxn ang="0">
                    <a:pos x="851" y="2074"/>
                  </a:cxn>
                  <a:cxn ang="0">
                    <a:pos x="851" y="2074"/>
                  </a:cxn>
                  <a:cxn ang="0">
                    <a:pos x="851" y="133"/>
                  </a:cxn>
                  <a:cxn ang="0">
                    <a:pos x="851" y="13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851" h="2445">
                    <a:moveTo>
                      <a:pt x="0" y="0"/>
                    </a:moveTo>
                    <a:lnTo>
                      <a:pt x="0" y="2445"/>
                    </a:lnTo>
                    <a:lnTo>
                      <a:pt x="0" y="2445"/>
                    </a:lnTo>
                    <a:lnTo>
                      <a:pt x="851" y="2074"/>
                    </a:lnTo>
                    <a:lnTo>
                      <a:pt x="851" y="2074"/>
                    </a:lnTo>
                    <a:lnTo>
                      <a:pt x="851" y="133"/>
                    </a:lnTo>
                    <a:lnTo>
                      <a:pt x="851" y="13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9" name="Freeform 11"/>
              <p:cNvSpPr>
                <a:spLocks/>
              </p:cNvSpPr>
              <p:nvPr/>
            </p:nvSpPr>
            <p:spPr bwMode="auto">
              <a:xfrm>
                <a:off x="20731788" y="8354291"/>
                <a:ext cx="935732" cy="2569689"/>
              </a:xfrm>
              <a:custGeom>
                <a:avLst/>
                <a:gdLst/>
                <a:ahLst/>
                <a:cxnLst>
                  <a:cxn ang="0">
                    <a:pos x="698" y="0"/>
                  </a:cxn>
                  <a:cxn ang="0">
                    <a:pos x="698" y="0"/>
                  </a:cxn>
                  <a:cxn ang="0">
                    <a:pos x="851" y="25"/>
                  </a:cxn>
                  <a:cxn ang="0">
                    <a:pos x="851" y="25"/>
                  </a:cxn>
                  <a:cxn ang="0">
                    <a:pos x="851" y="1966"/>
                  </a:cxn>
                  <a:cxn ang="0">
                    <a:pos x="851" y="1966"/>
                  </a:cxn>
                  <a:cxn ang="0">
                    <a:pos x="0" y="2337"/>
                  </a:cxn>
                  <a:cxn ang="0">
                    <a:pos x="0" y="1485"/>
                  </a:cxn>
                  <a:cxn ang="0">
                    <a:pos x="0" y="1485"/>
                  </a:cxn>
                  <a:cxn ang="0">
                    <a:pos x="20" y="1421"/>
                  </a:cxn>
                  <a:cxn ang="0">
                    <a:pos x="44" y="1357"/>
                  </a:cxn>
                  <a:cxn ang="0">
                    <a:pos x="69" y="1302"/>
                  </a:cxn>
                  <a:cxn ang="0">
                    <a:pos x="94" y="1248"/>
                  </a:cxn>
                  <a:cxn ang="0">
                    <a:pos x="119" y="1198"/>
                  </a:cxn>
                  <a:cxn ang="0">
                    <a:pos x="148" y="1154"/>
                  </a:cxn>
                  <a:cxn ang="0">
                    <a:pos x="208" y="1070"/>
                  </a:cxn>
                  <a:cxn ang="0">
                    <a:pos x="272" y="995"/>
                  </a:cxn>
                  <a:cxn ang="0">
                    <a:pos x="336" y="931"/>
                  </a:cxn>
                  <a:cxn ang="0">
                    <a:pos x="465" y="807"/>
                  </a:cxn>
                  <a:cxn ang="0">
                    <a:pos x="525" y="743"/>
                  </a:cxn>
                  <a:cxn ang="0">
                    <a:pos x="579" y="679"/>
                  </a:cxn>
                  <a:cxn ang="0">
                    <a:pos x="604" y="639"/>
                  </a:cxn>
                  <a:cxn ang="0">
                    <a:pos x="628" y="599"/>
                  </a:cxn>
                  <a:cxn ang="0">
                    <a:pos x="648" y="560"/>
                  </a:cxn>
                  <a:cxn ang="0">
                    <a:pos x="663" y="515"/>
                  </a:cxn>
                  <a:cxn ang="0">
                    <a:pos x="683" y="466"/>
                  </a:cxn>
                  <a:cxn ang="0">
                    <a:pos x="693" y="411"/>
                  </a:cxn>
                  <a:cxn ang="0">
                    <a:pos x="703" y="357"/>
                  </a:cxn>
                  <a:cxn ang="0">
                    <a:pos x="708" y="297"/>
                  </a:cxn>
                  <a:cxn ang="0">
                    <a:pos x="713" y="228"/>
                  </a:cxn>
                  <a:cxn ang="0">
                    <a:pos x="713" y="159"/>
                  </a:cxn>
                  <a:cxn ang="0">
                    <a:pos x="708" y="85"/>
                  </a:cxn>
                  <a:cxn ang="0">
                    <a:pos x="698" y="0"/>
                  </a:cxn>
                  <a:cxn ang="0">
                    <a:pos x="698" y="0"/>
                  </a:cxn>
                </a:cxnLst>
                <a:rect l="0" t="0" r="r" b="b"/>
                <a:pathLst>
                  <a:path w="851" h="2337">
                    <a:moveTo>
                      <a:pt x="698" y="0"/>
                    </a:moveTo>
                    <a:lnTo>
                      <a:pt x="698" y="0"/>
                    </a:lnTo>
                    <a:lnTo>
                      <a:pt x="851" y="25"/>
                    </a:lnTo>
                    <a:lnTo>
                      <a:pt x="851" y="25"/>
                    </a:lnTo>
                    <a:lnTo>
                      <a:pt x="851" y="1966"/>
                    </a:lnTo>
                    <a:lnTo>
                      <a:pt x="851" y="1966"/>
                    </a:lnTo>
                    <a:lnTo>
                      <a:pt x="0" y="2337"/>
                    </a:lnTo>
                    <a:lnTo>
                      <a:pt x="0" y="1485"/>
                    </a:lnTo>
                    <a:lnTo>
                      <a:pt x="0" y="1485"/>
                    </a:lnTo>
                    <a:lnTo>
                      <a:pt x="20" y="1421"/>
                    </a:lnTo>
                    <a:lnTo>
                      <a:pt x="44" y="1357"/>
                    </a:lnTo>
                    <a:lnTo>
                      <a:pt x="69" y="1302"/>
                    </a:lnTo>
                    <a:lnTo>
                      <a:pt x="94" y="1248"/>
                    </a:lnTo>
                    <a:lnTo>
                      <a:pt x="119" y="1198"/>
                    </a:lnTo>
                    <a:lnTo>
                      <a:pt x="148" y="1154"/>
                    </a:lnTo>
                    <a:lnTo>
                      <a:pt x="208" y="1070"/>
                    </a:lnTo>
                    <a:lnTo>
                      <a:pt x="272" y="995"/>
                    </a:lnTo>
                    <a:lnTo>
                      <a:pt x="336" y="931"/>
                    </a:lnTo>
                    <a:lnTo>
                      <a:pt x="465" y="807"/>
                    </a:lnTo>
                    <a:lnTo>
                      <a:pt x="525" y="743"/>
                    </a:lnTo>
                    <a:lnTo>
                      <a:pt x="579" y="679"/>
                    </a:lnTo>
                    <a:lnTo>
                      <a:pt x="604" y="639"/>
                    </a:lnTo>
                    <a:lnTo>
                      <a:pt x="628" y="599"/>
                    </a:lnTo>
                    <a:lnTo>
                      <a:pt x="648" y="560"/>
                    </a:lnTo>
                    <a:lnTo>
                      <a:pt x="663" y="515"/>
                    </a:lnTo>
                    <a:lnTo>
                      <a:pt x="683" y="466"/>
                    </a:lnTo>
                    <a:lnTo>
                      <a:pt x="693" y="411"/>
                    </a:lnTo>
                    <a:lnTo>
                      <a:pt x="703" y="357"/>
                    </a:lnTo>
                    <a:lnTo>
                      <a:pt x="708" y="297"/>
                    </a:lnTo>
                    <a:lnTo>
                      <a:pt x="713" y="228"/>
                    </a:lnTo>
                    <a:lnTo>
                      <a:pt x="713" y="159"/>
                    </a:lnTo>
                    <a:lnTo>
                      <a:pt x="708" y="85"/>
                    </a:lnTo>
                    <a:lnTo>
                      <a:pt x="698" y="0"/>
                    </a:lnTo>
                    <a:lnTo>
                      <a:pt x="698" y="0"/>
                    </a:lnTo>
                    <a:close/>
                  </a:path>
                </a:pathLst>
              </a:custGeom>
              <a:solidFill>
                <a:srgbClr val="59595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0" name="Freeform 12"/>
              <p:cNvSpPr>
                <a:spLocks/>
              </p:cNvSpPr>
              <p:nvPr/>
            </p:nvSpPr>
            <p:spPr bwMode="auto">
              <a:xfrm>
                <a:off x="20567953" y="8219045"/>
                <a:ext cx="125351" cy="27643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514"/>
                  </a:cxn>
                  <a:cxn ang="0">
                    <a:pos x="0" y="2514"/>
                  </a:cxn>
                  <a:cxn ang="0">
                    <a:pos x="30" y="2509"/>
                  </a:cxn>
                  <a:cxn ang="0">
                    <a:pos x="30" y="2509"/>
                  </a:cxn>
                  <a:cxn ang="0">
                    <a:pos x="60" y="2499"/>
                  </a:cxn>
                  <a:cxn ang="0">
                    <a:pos x="85" y="2490"/>
                  </a:cxn>
                  <a:cxn ang="0">
                    <a:pos x="114" y="2465"/>
                  </a:cxn>
                  <a:cxn ang="0">
                    <a:pos x="114" y="20"/>
                  </a:cxn>
                  <a:cxn ang="0">
                    <a:pos x="114" y="20"/>
                  </a:cxn>
                  <a:cxn ang="0">
                    <a:pos x="85" y="10"/>
                  </a:cxn>
                  <a:cxn ang="0">
                    <a:pos x="60" y="5"/>
                  </a:cxn>
                  <a:cxn ang="0">
                    <a:pos x="35" y="0"/>
                  </a:cxn>
                  <a:cxn ang="0">
                    <a:pos x="35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4" h="2514">
                    <a:moveTo>
                      <a:pt x="0" y="0"/>
                    </a:moveTo>
                    <a:lnTo>
                      <a:pt x="0" y="2514"/>
                    </a:lnTo>
                    <a:lnTo>
                      <a:pt x="0" y="2514"/>
                    </a:lnTo>
                    <a:lnTo>
                      <a:pt x="30" y="2509"/>
                    </a:lnTo>
                    <a:lnTo>
                      <a:pt x="30" y="2509"/>
                    </a:lnTo>
                    <a:lnTo>
                      <a:pt x="60" y="2499"/>
                    </a:lnTo>
                    <a:lnTo>
                      <a:pt x="85" y="2490"/>
                    </a:lnTo>
                    <a:lnTo>
                      <a:pt x="114" y="2465"/>
                    </a:lnTo>
                    <a:lnTo>
                      <a:pt x="114" y="20"/>
                    </a:lnTo>
                    <a:lnTo>
                      <a:pt x="114" y="20"/>
                    </a:lnTo>
                    <a:lnTo>
                      <a:pt x="85" y="10"/>
                    </a:lnTo>
                    <a:lnTo>
                      <a:pt x="60" y="5"/>
                    </a:lnTo>
                    <a:lnTo>
                      <a:pt x="35" y="0"/>
                    </a:lnTo>
                    <a:lnTo>
                      <a:pt x="35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C8C8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1" name="Freeform 13"/>
              <p:cNvSpPr>
                <a:spLocks/>
              </p:cNvSpPr>
              <p:nvPr/>
            </p:nvSpPr>
            <p:spPr bwMode="auto">
              <a:xfrm>
                <a:off x="19811450" y="8992040"/>
                <a:ext cx="98961" cy="358459"/>
              </a:xfrm>
              <a:custGeom>
                <a:avLst/>
                <a:gdLst/>
                <a:ahLst/>
                <a:cxnLst>
                  <a:cxn ang="0">
                    <a:pos x="90" y="0"/>
                  </a:cxn>
                  <a:cxn ang="0">
                    <a:pos x="9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326"/>
                  </a:cxn>
                  <a:cxn ang="0">
                    <a:pos x="90" y="168"/>
                  </a:cxn>
                  <a:cxn ang="0">
                    <a:pos x="90" y="0"/>
                  </a:cxn>
                </a:cxnLst>
                <a:rect l="0" t="0" r="r" b="b"/>
                <a:pathLst>
                  <a:path w="90" h="326">
                    <a:moveTo>
                      <a:pt x="90" y="0"/>
                    </a:moveTo>
                    <a:lnTo>
                      <a:pt x="9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326"/>
                    </a:lnTo>
                    <a:lnTo>
                      <a:pt x="90" y="168"/>
                    </a:lnTo>
                    <a:lnTo>
                      <a:pt x="90" y="0"/>
                    </a:lnTo>
                    <a:close/>
                  </a:path>
                </a:pathLst>
              </a:custGeom>
              <a:solidFill>
                <a:srgbClr val="59595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2" name="Freeform 14"/>
              <p:cNvSpPr>
                <a:spLocks/>
              </p:cNvSpPr>
              <p:nvPr/>
            </p:nvSpPr>
            <p:spPr bwMode="auto">
              <a:xfrm>
                <a:off x="19827944" y="9012932"/>
                <a:ext cx="86866" cy="332069"/>
              </a:xfrm>
              <a:custGeom>
                <a:avLst/>
                <a:gdLst/>
                <a:ahLst/>
                <a:cxnLst>
                  <a:cxn ang="0">
                    <a:pos x="79" y="0"/>
                  </a:cxn>
                  <a:cxn ang="0">
                    <a:pos x="79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302"/>
                  </a:cxn>
                  <a:cxn ang="0">
                    <a:pos x="79" y="159"/>
                  </a:cxn>
                  <a:cxn ang="0">
                    <a:pos x="79" y="0"/>
                  </a:cxn>
                </a:cxnLst>
                <a:rect l="0" t="0" r="r" b="b"/>
                <a:pathLst>
                  <a:path w="79" h="302">
                    <a:moveTo>
                      <a:pt x="79" y="0"/>
                    </a:moveTo>
                    <a:lnTo>
                      <a:pt x="79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302"/>
                    </a:lnTo>
                    <a:lnTo>
                      <a:pt x="79" y="159"/>
                    </a:lnTo>
                    <a:lnTo>
                      <a:pt x="79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3" name="Freeform 15"/>
              <p:cNvSpPr>
                <a:spLocks/>
              </p:cNvSpPr>
              <p:nvPr/>
            </p:nvSpPr>
            <p:spPr bwMode="auto">
              <a:xfrm>
                <a:off x="19925805" y="8992040"/>
                <a:ext cx="566277" cy="19022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163"/>
                  </a:cxn>
                  <a:cxn ang="0">
                    <a:pos x="0" y="163"/>
                  </a:cxn>
                  <a:cxn ang="0">
                    <a:pos x="515" y="173"/>
                  </a:cxn>
                  <a:cxn ang="0">
                    <a:pos x="515" y="173"/>
                  </a:cxn>
                  <a:cxn ang="0">
                    <a:pos x="515" y="0"/>
                  </a:cxn>
                  <a:cxn ang="0">
                    <a:pos x="515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15" h="173">
                    <a:moveTo>
                      <a:pt x="0" y="0"/>
                    </a:moveTo>
                    <a:lnTo>
                      <a:pt x="0" y="0"/>
                    </a:lnTo>
                    <a:lnTo>
                      <a:pt x="0" y="163"/>
                    </a:lnTo>
                    <a:lnTo>
                      <a:pt x="0" y="163"/>
                    </a:lnTo>
                    <a:lnTo>
                      <a:pt x="515" y="173"/>
                    </a:lnTo>
                    <a:lnTo>
                      <a:pt x="515" y="173"/>
                    </a:lnTo>
                    <a:lnTo>
                      <a:pt x="515" y="0"/>
                    </a:lnTo>
                    <a:lnTo>
                      <a:pt x="515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D4D4D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4" name="Freeform 16"/>
              <p:cNvSpPr>
                <a:spLocks/>
              </p:cNvSpPr>
              <p:nvPr/>
            </p:nvSpPr>
            <p:spPr bwMode="auto">
              <a:xfrm>
                <a:off x="19947797" y="9012932"/>
                <a:ext cx="544286" cy="16933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149"/>
                  </a:cxn>
                  <a:cxn ang="0">
                    <a:pos x="0" y="149"/>
                  </a:cxn>
                  <a:cxn ang="0">
                    <a:pos x="495" y="154"/>
                  </a:cxn>
                  <a:cxn ang="0">
                    <a:pos x="495" y="154"/>
                  </a:cxn>
                  <a:cxn ang="0">
                    <a:pos x="495" y="0"/>
                  </a:cxn>
                  <a:cxn ang="0">
                    <a:pos x="495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95" h="154">
                    <a:moveTo>
                      <a:pt x="0" y="0"/>
                    </a:moveTo>
                    <a:lnTo>
                      <a:pt x="0" y="0"/>
                    </a:lnTo>
                    <a:lnTo>
                      <a:pt x="0" y="149"/>
                    </a:lnTo>
                    <a:lnTo>
                      <a:pt x="0" y="149"/>
                    </a:lnTo>
                    <a:lnTo>
                      <a:pt x="495" y="154"/>
                    </a:lnTo>
                    <a:lnTo>
                      <a:pt x="495" y="154"/>
                    </a:lnTo>
                    <a:lnTo>
                      <a:pt x="495" y="0"/>
                    </a:lnTo>
                    <a:lnTo>
                      <a:pt x="495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5" name="Freeform 17"/>
              <p:cNvSpPr>
                <a:spLocks/>
              </p:cNvSpPr>
              <p:nvPr/>
            </p:nvSpPr>
            <p:spPr bwMode="auto">
              <a:xfrm>
                <a:off x="19811450" y="9187763"/>
                <a:ext cx="680632" cy="212217"/>
              </a:xfrm>
              <a:custGeom>
                <a:avLst/>
                <a:gdLst/>
                <a:ahLst/>
                <a:cxnLst>
                  <a:cxn ang="0">
                    <a:pos x="0" y="173"/>
                  </a:cxn>
                  <a:cxn ang="0">
                    <a:pos x="0" y="173"/>
                  </a:cxn>
                  <a:cxn ang="0">
                    <a:pos x="619" y="193"/>
                  </a:cxn>
                  <a:cxn ang="0">
                    <a:pos x="619" y="193"/>
                  </a:cxn>
                  <a:cxn ang="0">
                    <a:pos x="619" y="10"/>
                  </a:cxn>
                  <a:cxn ang="0">
                    <a:pos x="99" y="0"/>
                  </a:cxn>
                  <a:cxn ang="0">
                    <a:pos x="0" y="173"/>
                  </a:cxn>
                </a:cxnLst>
                <a:rect l="0" t="0" r="r" b="b"/>
                <a:pathLst>
                  <a:path w="619" h="193">
                    <a:moveTo>
                      <a:pt x="0" y="173"/>
                    </a:moveTo>
                    <a:lnTo>
                      <a:pt x="0" y="173"/>
                    </a:lnTo>
                    <a:lnTo>
                      <a:pt x="619" y="193"/>
                    </a:lnTo>
                    <a:lnTo>
                      <a:pt x="619" y="193"/>
                    </a:lnTo>
                    <a:lnTo>
                      <a:pt x="619" y="10"/>
                    </a:lnTo>
                    <a:lnTo>
                      <a:pt x="99" y="0"/>
                    </a:lnTo>
                    <a:lnTo>
                      <a:pt x="0" y="173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6" name="Freeform 18"/>
              <p:cNvSpPr>
                <a:spLocks/>
              </p:cNvSpPr>
              <p:nvPr/>
            </p:nvSpPr>
            <p:spPr bwMode="auto">
              <a:xfrm>
                <a:off x="19648714" y="8305910"/>
                <a:ext cx="848866" cy="609160"/>
              </a:xfrm>
              <a:custGeom>
                <a:avLst/>
                <a:gdLst/>
                <a:ahLst/>
                <a:cxnLst>
                  <a:cxn ang="0">
                    <a:pos x="772" y="554"/>
                  </a:cxn>
                  <a:cxn ang="0">
                    <a:pos x="0" y="554"/>
                  </a:cxn>
                  <a:cxn ang="0">
                    <a:pos x="0" y="40"/>
                  </a:cxn>
                  <a:cxn ang="0">
                    <a:pos x="772" y="0"/>
                  </a:cxn>
                  <a:cxn ang="0">
                    <a:pos x="772" y="554"/>
                  </a:cxn>
                </a:cxnLst>
                <a:rect l="0" t="0" r="r" b="b"/>
                <a:pathLst>
                  <a:path w="772" h="554">
                    <a:moveTo>
                      <a:pt x="772" y="554"/>
                    </a:moveTo>
                    <a:lnTo>
                      <a:pt x="0" y="554"/>
                    </a:lnTo>
                    <a:lnTo>
                      <a:pt x="0" y="40"/>
                    </a:lnTo>
                    <a:lnTo>
                      <a:pt x="772" y="0"/>
                    </a:lnTo>
                    <a:lnTo>
                      <a:pt x="772" y="554"/>
                    </a:lnTo>
                    <a:close/>
                  </a:path>
                </a:pathLst>
              </a:custGeom>
              <a:solidFill>
                <a:srgbClr val="59595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7" name="Freeform 19"/>
              <p:cNvSpPr>
                <a:spLocks/>
              </p:cNvSpPr>
              <p:nvPr/>
            </p:nvSpPr>
            <p:spPr bwMode="auto">
              <a:xfrm>
                <a:off x="19676204" y="8333399"/>
                <a:ext cx="821377" cy="549784"/>
              </a:xfrm>
              <a:custGeom>
                <a:avLst/>
                <a:gdLst/>
                <a:ahLst/>
                <a:cxnLst>
                  <a:cxn ang="0">
                    <a:pos x="747" y="500"/>
                  </a:cxn>
                  <a:cxn ang="0">
                    <a:pos x="0" y="500"/>
                  </a:cxn>
                  <a:cxn ang="0">
                    <a:pos x="0" y="39"/>
                  </a:cxn>
                  <a:cxn ang="0">
                    <a:pos x="747" y="0"/>
                  </a:cxn>
                  <a:cxn ang="0">
                    <a:pos x="747" y="500"/>
                  </a:cxn>
                </a:cxnLst>
                <a:rect l="0" t="0" r="r" b="b"/>
                <a:pathLst>
                  <a:path w="747" h="500">
                    <a:moveTo>
                      <a:pt x="747" y="500"/>
                    </a:moveTo>
                    <a:lnTo>
                      <a:pt x="0" y="500"/>
                    </a:lnTo>
                    <a:lnTo>
                      <a:pt x="0" y="39"/>
                    </a:lnTo>
                    <a:lnTo>
                      <a:pt x="747" y="0"/>
                    </a:lnTo>
                    <a:lnTo>
                      <a:pt x="747" y="50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8" name="Freeform 20"/>
              <p:cNvSpPr>
                <a:spLocks noEditPoints="1"/>
              </p:cNvSpPr>
              <p:nvPr/>
            </p:nvSpPr>
            <p:spPr bwMode="auto">
              <a:xfrm>
                <a:off x="19637719" y="8294914"/>
                <a:ext cx="870857" cy="631152"/>
              </a:xfrm>
              <a:custGeom>
                <a:avLst/>
                <a:gdLst/>
                <a:ahLst/>
                <a:cxnLst>
                  <a:cxn ang="0">
                    <a:pos x="20" y="554"/>
                  </a:cxn>
                  <a:cxn ang="0">
                    <a:pos x="20" y="554"/>
                  </a:cxn>
                  <a:cxn ang="0">
                    <a:pos x="20" y="337"/>
                  </a:cxn>
                  <a:cxn ang="0">
                    <a:pos x="772" y="312"/>
                  </a:cxn>
                  <a:cxn ang="0">
                    <a:pos x="772" y="312"/>
                  </a:cxn>
                  <a:cxn ang="0">
                    <a:pos x="772" y="554"/>
                  </a:cxn>
                  <a:cxn ang="0">
                    <a:pos x="772" y="554"/>
                  </a:cxn>
                  <a:cxn ang="0">
                    <a:pos x="20" y="554"/>
                  </a:cxn>
                  <a:cxn ang="0">
                    <a:pos x="20" y="554"/>
                  </a:cxn>
                  <a:cxn ang="0">
                    <a:pos x="772" y="25"/>
                  </a:cxn>
                  <a:cxn ang="0">
                    <a:pos x="772" y="25"/>
                  </a:cxn>
                  <a:cxn ang="0">
                    <a:pos x="772" y="292"/>
                  </a:cxn>
                  <a:cxn ang="0">
                    <a:pos x="20" y="317"/>
                  </a:cxn>
                  <a:cxn ang="0">
                    <a:pos x="20" y="317"/>
                  </a:cxn>
                  <a:cxn ang="0">
                    <a:pos x="20" y="59"/>
                  </a:cxn>
                  <a:cxn ang="0">
                    <a:pos x="20" y="59"/>
                  </a:cxn>
                  <a:cxn ang="0">
                    <a:pos x="772" y="25"/>
                  </a:cxn>
                  <a:cxn ang="0">
                    <a:pos x="772" y="25"/>
                  </a:cxn>
                  <a:cxn ang="0">
                    <a:pos x="787" y="5"/>
                  </a:cxn>
                  <a:cxn ang="0">
                    <a:pos x="787" y="5"/>
                  </a:cxn>
                  <a:cxn ang="0">
                    <a:pos x="782" y="0"/>
                  </a:cxn>
                  <a:cxn ang="0">
                    <a:pos x="10" y="40"/>
                  </a:cxn>
                  <a:cxn ang="0">
                    <a:pos x="10" y="40"/>
                  </a:cxn>
                  <a:cxn ang="0">
                    <a:pos x="0" y="45"/>
                  </a:cxn>
                  <a:cxn ang="0">
                    <a:pos x="0" y="50"/>
                  </a:cxn>
                  <a:cxn ang="0">
                    <a:pos x="0" y="564"/>
                  </a:cxn>
                  <a:cxn ang="0">
                    <a:pos x="0" y="564"/>
                  </a:cxn>
                  <a:cxn ang="0">
                    <a:pos x="0" y="569"/>
                  </a:cxn>
                  <a:cxn ang="0">
                    <a:pos x="10" y="574"/>
                  </a:cxn>
                  <a:cxn ang="0">
                    <a:pos x="782" y="574"/>
                  </a:cxn>
                  <a:cxn ang="0">
                    <a:pos x="782" y="574"/>
                  </a:cxn>
                  <a:cxn ang="0">
                    <a:pos x="787" y="569"/>
                  </a:cxn>
                  <a:cxn ang="0">
                    <a:pos x="792" y="564"/>
                  </a:cxn>
                  <a:cxn ang="0">
                    <a:pos x="792" y="10"/>
                  </a:cxn>
                  <a:cxn ang="0">
                    <a:pos x="792" y="10"/>
                  </a:cxn>
                  <a:cxn ang="0">
                    <a:pos x="787" y="5"/>
                  </a:cxn>
                  <a:cxn ang="0">
                    <a:pos x="787" y="5"/>
                  </a:cxn>
                </a:cxnLst>
                <a:rect l="0" t="0" r="r" b="b"/>
                <a:pathLst>
                  <a:path w="792" h="574">
                    <a:moveTo>
                      <a:pt x="20" y="554"/>
                    </a:moveTo>
                    <a:lnTo>
                      <a:pt x="20" y="554"/>
                    </a:lnTo>
                    <a:lnTo>
                      <a:pt x="20" y="337"/>
                    </a:lnTo>
                    <a:lnTo>
                      <a:pt x="772" y="312"/>
                    </a:lnTo>
                    <a:lnTo>
                      <a:pt x="772" y="312"/>
                    </a:lnTo>
                    <a:lnTo>
                      <a:pt x="772" y="554"/>
                    </a:lnTo>
                    <a:lnTo>
                      <a:pt x="772" y="554"/>
                    </a:lnTo>
                    <a:lnTo>
                      <a:pt x="20" y="554"/>
                    </a:lnTo>
                    <a:lnTo>
                      <a:pt x="20" y="554"/>
                    </a:lnTo>
                    <a:close/>
                    <a:moveTo>
                      <a:pt x="772" y="25"/>
                    </a:moveTo>
                    <a:lnTo>
                      <a:pt x="772" y="25"/>
                    </a:lnTo>
                    <a:lnTo>
                      <a:pt x="772" y="292"/>
                    </a:lnTo>
                    <a:lnTo>
                      <a:pt x="20" y="317"/>
                    </a:lnTo>
                    <a:lnTo>
                      <a:pt x="20" y="317"/>
                    </a:lnTo>
                    <a:lnTo>
                      <a:pt x="20" y="59"/>
                    </a:lnTo>
                    <a:lnTo>
                      <a:pt x="20" y="59"/>
                    </a:lnTo>
                    <a:lnTo>
                      <a:pt x="772" y="25"/>
                    </a:lnTo>
                    <a:lnTo>
                      <a:pt x="772" y="25"/>
                    </a:lnTo>
                    <a:close/>
                    <a:moveTo>
                      <a:pt x="787" y="5"/>
                    </a:moveTo>
                    <a:lnTo>
                      <a:pt x="787" y="5"/>
                    </a:lnTo>
                    <a:lnTo>
                      <a:pt x="782" y="0"/>
                    </a:lnTo>
                    <a:lnTo>
                      <a:pt x="10" y="40"/>
                    </a:lnTo>
                    <a:lnTo>
                      <a:pt x="10" y="40"/>
                    </a:lnTo>
                    <a:lnTo>
                      <a:pt x="0" y="45"/>
                    </a:lnTo>
                    <a:lnTo>
                      <a:pt x="0" y="50"/>
                    </a:lnTo>
                    <a:lnTo>
                      <a:pt x="0" y="564"/>
                    </a:lnTo>
                    <a:lnTo>
                      <a:pt x="0" y="564"/>
                    </a:lnTo>
                    <a:lnTo>
                      <a:pt x="0" y="569"/>
                    </a:lnTo>
                    <a:lnTo>
                      <a:pt x="10" y="574"/>
                    </a:lnTo>
                    <a:lnTo>
                      <a:pt x="782" y="574"/>
                    </a:lnTo>
                    <a:lnTo>
                      <a:pt x="782" y="574"/>
                    </a:lnTo>
                    <a:lnTo>
                      <a:pt x="787" y="569"/>
                    </a:lnTo>
                    <a:lnTo>
                      <a:pt x="792" y="564"/>
                    </a:lnTo>
                    <a:lnTo>
                      <a:pt x="792" y="10"/>
                    </a:lnTo>
                    <a:lnTo>
                      <a:pt x="792" y="10"/>
                    </a:lnTo>
                    <a:lnTo>
                      <a:pt x="787" y="5"/>
                    </a:lnTo>
                    <a:lnTo>
                      <a:pt x="787" y="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9" name="Freeform 21"/>
              <p:cNvSpPr>
                <a:spLocks/>
              </p:cNvSpPr>
              <p:nvPr/>
            </p:nvSpPr>
            <p:spPr bwMode="auto">
              <a:xfrm>
                <a:off x="19621225" y="8975547"/>
                <a:ext cx="141845" cy="146243"/>
              </a:xfrm>
              <a:custGeom>
                <a:avLst/>
                <a:gdLst/>
                <a:ahLst/>
                <a:cxnLst>
                  <a:cxn ang="0">
                    <a:pos x="129" y="69"/>
                  </a:cxn>
                  <a:cxn ang="0">
                    <a:pos x="129" y="69"/>
                  </a:cxn>
                  <a:cxn ang="0">
                    <a:pos x="124" y="44"/>
                  </a:cxn>
                  <a:cxn ang="0">
                    <a:pos x="109" y="20"/>
                  </a:cxn>
                  <a:cxn ang="0">
                    <a:pos x="89" y="5"/>
                  </a:cxn>
                  <a:cxn ang="0">
                    <a:pos x="65" y="0"/>
                  </a:cxn>
                  <a:cxn ang="0">
                    <a:pos x="65" y="0"/>
                  </a:cxn>
                  <a:cxn ang="0">
                    <a:pos x="40" y="5"/>
                  </a:cxn>
                  <a:cxn ang="0">
                    <a:pos x="20" y="20"/>
                  </a:cxn>
                  <a:cxn ang="0">
                    <a:pos x="5" y="44"/>
                  </a:cxn>
                  <a:cxn ang="0">
                    <a:pos x="0" y="69"/>
                  </a:cxn>
                  <a:cxn ang="0">
                    <a:pos x="0" y="69"/>
                  </a:cxn>
                  <a:cxn ang="0">
                    <a:pos x="5" y="94"/>
                  </a:cxn>
                  <a:cxn ang="0">
                    <a:pos x="20" y="114"/>
                  </a:cxn>
                  <a:cxn ang="0">
                    <a:pos x="40" y="128"/>
                  </a:cxn>
                  <a:cxn ang="0">
                    <a:pos x="65" y="133"/>
                  </a:cxn>
                  <a:cxn ang="0">
                    <a:pos x="65" y="133"/>
                  </a:cxn>
                  <a:cxn ang="0">
                    <a:pos x="89" y="128"/>
                  </a:cxn>
                  <a:cxn ang="0">
                    <a:pos x="109" y="114"/>
                  </a:cxn>
                  <a:cxn ang="0">
                    <a:pos x="124" y="94"/>
                  </a:cxn>
                  <a:cxn ang="0">
                    <a:pos x="129" y="69"/>
                  </a:cxn>
                  <a:cxn ang="0">
                    <a:pos x="129" y="69"/>
                  </a:cxn>
                </a:cxnLst>
                <a:rect l="0" t="0" r="r" b="b"/>
                <a:pathLst>
                  <a:path w="129" h="133">
                    <a:moveTo>
                      <a:pt x="129" y="69"/>
                    </a:moveTo>
                    <a:lnTo>
                      <a:pt x="129" y="69"/>
                    </a:lnTo>
                    <a:lnTo>
                      <a:pt x="124" y="44"/>
                    </a:lnTo>
                    <a:lnTo>
                      <a:pt x="109" y="20"/>
                    </a:lnTo>
                    <a:lnTo>
                      <a:pt x="89" y="5"/>
                    </a:lnTo>
                    <a:lnTo>
                      <a:pt x="65" y="0"/>
                    </a:lnTo>
                    <a:lnTo>
                      <a:pt x="65" y="0"/>
                    </a:lnTo>
                    <a:lnTo>
                      <a:pt x="40" y="5"/>
                    </a:lnTo>
                    <a:lnTo>
                      <a:pt x="20" y="20"/>
                    </a:lnTo>
                    <a:lnTo>
                      <a:pt x="5" y="44"/>
                    </a:lnTo>
                    <a:lnTo>
                      <a:pt x="0" y="69"/>
                    </a:lnTo>
                    <a:lnTo>
                      <a:pt x="0" y="69"/>
                    </a:lnTo>
                    <a:lnTo>
                      <a:pt x="5" y="94"/>
                    </a:lnTo>
                    <a:lnTo>
                      <a:pt x="20" y="114"/>
                    </a:lnTo>
                    <a:lnTo>
                      <a:pt x="40" y="128"/>
                    </a:lnTo>
                    <a:lnTo>
                      <a:pt x="65" y="133"/>
                    </a:lnTo>
                    <a:lnTo>
                      <a:pt x="65" y="133"/>
                    </a:lnTo>
                    <a:lnTo>
                      <a:pt x="89" y="128"/>
                    </a:lnTo>
                    <a:lnTo>
                      <a:pt x="109" y="114"/>
                    </a:lnTo>
                    <a:lnTo>
                      <a:pt x="124" y="94"/>
                    </a:lnTo>
                    <a:lnTo>
                      <a:pt x="129" y="69"/>
                    </a:lnTo>
                    <a:lnTo>
                      <a:pt x="129" y="69"/>
                    </a:lnTo>
                    <a:close/>
                  </a:path>
                </a:pathLst>
              </a:custGeom>
              <a:solidFill>
                <a:srgbClr val="8C8C8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0" name="Freeform 22"/>
              <p:cNvSpPr>
                <a:spLocks/>
              </p:cNvSpPr>
              <p:nvPr/>
            </p:nvSpPr>
            <p:spPr bwMode="auto">
              <a:xfrm>
                <a:off x="19643217" y="9003035"/>
                <a:ext cx="97862" cy="97862"/>
              </a:xfrm>
              <a:custGeom>
                <a:avLst/>
                <a:gdLst/>
                <a:ahLst/>
                <a:cxnLst>
                  <a:cxn ang="0">
                    <a:pos x="89" y="44"/>
                  </a:cxn>
                  <a:cxn ang="0">
                    <a:pos x="89" y="44"/>
                  </a:cxn>
                  <a:cxn ang="0">
                    <a:pos x="84" y="24"/>
                  </a:cxn>
                  <a:cxn ang="0">
                    <a:pos x="74" y="9"/>
                  </a:cxn>
                  <a:cxn ang="0">
                    <a:pos x="59" y="0"/>
                  </a:cxn>
                  <a:cxn ang="0">
                    <a:pos x="45" y="0"/>
                  </a:cxn>
                  <a:cxn ang="0">
                    <a:pos x="45" y="0"/>
                  </a:cxn>
                  <a:cxn ang="0">
                    <a:pos x="30" y="0"/>
                  </a:cxn>
                  <a:cxn ang="0">
                    <a:pos x="15" y="9"/>
                  </a:cxn>
                  <a:cxn ang="0">
                    <a:pos x="5" y="24"/>
                  </a:cxn>
                  <a:cxn ang="0">
                    <a:pos x="0" y="44"/>
                  </a:cxn>
                  <a:cxn ang="0">
                    <a:pos x="0" y="44"/>
                  </a:cxn>
                  <a:cxn ang="0">
                    <a:pos x="5" y="59"/>
                  </a:cxn>
                  <a:cxn ang="0">
                    <a:pos x="15" y="74"/>
                  </a:cxn>
                  <a:cxn ang="0">
                    <a:pos x="30" y="84"/>
                  </a:cxn>
                  <a:cxn ang="0">
                    <a:pos x="45" y="89"/>
                  </a:cxn>
                  <a:cxn ang="0">
                    <a:pos x="45" y="89"/>
                  </a:cxn>
                  <a:cxn ang="0">
                    <a:pos x="59" y="84"/>
                  </a:cxn>
                  <a:cxn ang="0">
                    <a:pos x="74" y="74"/>
                  </a:cxn>
                  <a:cxn ang="0">
                    <a:pos x="84" y="59"/>
                  </a:cxn>
                  <a:cxn ang="0">
                    <a:pos x="89" y="44"/>
                  </a:cxn>
                  <a:cxn ang="0">
                    <a:pos x="89" y="44"/>
                  </a:cxn>
                </a:cxnLst>
                <a:rect l="0" t="0" r="r" b="b"/>
                <a:pathLst>
                  <a:path w="89" h="89">
                    <a:moveTo>
                      <a:pt x="89" y="44"/>
                    </a:moveTo>
                    <a:lnTo>
                      <a:pt x="89" y="44"/>
                    </a:lnTo>
                    <a:lnTo>
                      <a:pt x="84" y="24"/>
                    </a:lnTo>
                    <a:lnTo>
                      <a:pt x="74" y="9"/>
                    </a:lnTo>
                    <a:lnTo>
                      <a:pt x="59" y="0"/>
                    </a:lnTo>
                    <a:lnTo>
                      <a:pt x="45" y="0"/>
                    </a:lnTo>
                    <a:lnTo>
                      <a:pt x="45" y="0"/>
                    </a:lnTo>
                    <a:lnTo>
                      <a:pt x="30" y="0"/>
                    </a:lnTo>
                    <a:lnTo>
                      <a:pt x="15" y="9"/>
                    </a:lnTo>
                    <a:lnTo>
                      <a:pt x="5" y="24"/>
                    </a:lnTo>
                    <a:lnTo>
                      <a:pt x="0" y="44"/>
                    </a:lnTo>
                    <a:lnTo>
                      <a:pt x="0" y="44"/>
                    </a:lnTo>
                    <a:lnTo>
                      <a:pt x="5" y="59"/>
                    </a:lnTo>
                    <a:lnTo>
                      <a:pt x="15" y="74"/>
                    </a:lnTo>
                    <a:lnTo>
                      <a:pt x="30" y="84"/>
                    </a:lnTo>
                    <a:lnTo>
                      <a:pt x="45" y="89"/>
                    </a:lnTo>
                    <a:lnTo>
                      <a:pt x="45" y="89"/>
                    </a:lnTo>
                    <a:lnTo>
                      <a:pt x="59" y="84"/>
                    </a:lnTo>
                    <a:lnTo>
                      <a:pt x="74" y="74"/>
                    </a:lnTo>
                    <a:lnTo>
                      <a:pt x="84" y="59"/>
                    </a:lnTo>
                    <a:lnTo>
                      <a:pt x="89" y="44"/>
                    </a:lnTo>
                    <a:lnTo>
                      <a:pt x="89" y="44"/>
                    </a:lnTo>
                    <a:close/>
                  </a:path>
                </a:pathLst>
              </a:custGeom>
              <a:solidFill>
                <a:srgbClr val="33A02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1" name="Freeform 23"/>
              <p:cNvSpPr>
                <a:spLocks noEditPoints="1"/>
              </p:cNvSpPr>
              <p:nvPr/>
            </p:nvSpPr>
            <p:spPr bwMode="auto">
              <a:xfrm>
                <a:off x="19632221" y="8992040"/>
                <a:ext cx="119853" cy="119853"/>
              </a:xfrm>
              <a:custGeom>
                <a:avLst/>
                <a:gdLst/>
                <a:ahLst/>
                <a:cxnLst>
                  <a:cxn ang="0">
                    <a:pos x="20" y="54"/>
                  </a:cxn>
                  <a:cxn ang="0">
                    <a:pos x="20" y="54"/>
                  </a:cxn>
                  <a:cxn ang="0">
                    <a:pos x="25" y="39"/>
                  </a:cxn>
                  <a:cxn ang="0">
                    <a:pos x="30" y="29"/>
                  </a:cxn>
                  <a:cxn ang="0">
                    <a:pos x="40" y="19"/>
                  </a:cxn>
                  <a:cxn ang="0">
                    <a:pos x="55" y="19"/>
                  </a:cxn>
                  <a:cxn ang="0">
                    <a:pos x="55" y="19"/>
                  </a:cxn>
                  <a:cxn ang="0">
                    <a:pos x="69" y="19"/>
                  </a:cxn>
                  <a:cxn ang="0">
                    <a:pos x="79" y="29"/>
                  </a:cxn>
                  <a:cxn ang="0">
                    <a:pos x="84" y="39"/>
                  </a:cxn>
                  <a:cxn ang="0">
                    <a:pos x="89" y="54"/>
                  </a:cxn>
                  <a:cxn ang="0">
                    <a:pos x="89" y="54"/>
                  </a:cxn>
                  <a:cxn ang="0">
                    <a:pos x="84" y="64"/>
                  </a:cxn>
                  <a:cxn ang="0">
                    <a:pos x="79" y="79"/>
                  </a:cxn>
                  <a:cxn ang="0">
                    <a:pos x="69" y="84"/>
                  </a:cxn>
                  <a:cxn ang="0">
                    <a:pos x="55" y="89"/>
                  </a:cxn>
                  <a:cxn ang="0">
                    <a:pos x="55" y="89"/>
                  </a:cxn>
                  <a:cxn ang="0">
                    <a:pos x="40" y="84"/>
                  </a:cxn>
                  <a:cxn ang="0">
                    <a:pos x="30" y="79"/>
                  </a:cxn>
                  <a:cxn ang="0">
                    <a:pos x="25" y="64"/>
                  </a:cxn>
                  <a:cxn ang="0">
                    <a:pos x="20" y="54"/>
                  </a:cxn>
                  <a:cxn ang="0">
                    <a:pos x="20" y="54"/>
                  </a:cxn>
                  <a:cxn ang="0">
                    <a:pos x="0" y="54"/>
                  </a:cxn>
                  <a:cxn ang="0">
                    <a:pos x="0" y="54"/>
                  </a:cxn>
                  <a:cxn ang="0">
                    <a:pos x="5" y="74"/>
                  </a:cxn>
                  <a:cxn ang="0">
                    <a:pos x="20" y="94"/>
                  </a:cxn>
                  <a:cxn ang="0">
                    <a:pos x="35" y="104"/>
                  </a:cxn>
                  <a:cxn ang="0">
                    <a:pos x="55" y="109"/>
                  </a:cxn>
                  <a:cxn ang="0">
                    <a:pos x="55" y="109"/>
                  </a:cxn>
                  <a:cxn ang="0">
                    <a:pos x="74" y="104"/>
                  </a:cxn>
                  <a:cxn ang="0">
                    <a:pos x="94" y="94"/>
                  </a:cxn>
                  <a:cxn ang="0">
                    <a:pos x="104" y="74"/>
                  </a:cxn>
                  <a:cxn ang="0">
                    <a:pos x="109" y="54"/>
                  </a:cxn>
                  <a:cxn ang="0">
                    <a:pos x="109" y="54"/>
                  </a:cxn>
                  <a:cxn ang="0">
                    <a:pos x="104" y="34"/>
                  </a:cxn>
                  <a:cxn ang="0">
                    <a:pos x="94" y="14"/>
                  </a:cxn>
                  <a:cxn ang="0">
                    <a:pos x="74" y="5"/>
                  </a:cxn>
                  <a:cxn ang="0">
                    <a:pos x="55" y="0"/>
                  </a:cxn>
                  <a:cxn ang="0">
                    <a:pos x="55" y="0"/>
                  </a:cxn>
                  <a:cxn ang="0">
                    <a:pos x="35" y="5"/>
                  </a:cxn>
                  <a:cxn ang="0">
                    <a:pos x="20" y="14"/>
                  </a:cxn>
                  <a:cxn ang="0">
                    <a:pos x="5" y="34"/>
                  </a:cxn>
                  <a:cxn ang="0">
                    <a:pos x="0" y="54"/>
                  </a:cxn>
                  <a:cxn ang="0">
                    <a:pos x="0" y="54"/>
                  </a:cxn>
                </a:cxnLst>
                <a:rect l="0" t="0" r="r" b="b"/>
                <a:pathLst>
                  <a:path w="109" h="109">
                    <a:moveTo>
                      <a:pt x="20" y="54"/>
                    </a:moveTo>
                    <a:lnTo>
                      <a:pt x="20" y="54"/>
                    </a:lnTo>
                    <a:lnTo>
                      <a:pt x="25" y="39"/>
                    </a:lnTo>
                    <a:lnTo>
                      <a:pt x="30" y="29"/>
                    </a:lnTo>
                    <a:lnTo>
                      <a:pt x="40" y="19"/>
                    </a:lnTo>
                    <a:lnTo>
                      <a:pt x="55" y="19"/>
                    </a:lnTo>
                    <a:lnTo>
                      <a:pt x="55" y="19"/>
                    </a:lnTo>
                    <a:lnTo>
                      <a:pt x="69" y="19"/>
                    </a:lnTo>
                    <a:lnTo>
                      <a:pt x="79" y="29"/>
                    </a:lnTo>
                    <a:lnTo>
                      <a:pt x="84" y="39"/>
                    </a:lnTo>
                    <a:lnTo>
                      <a:pt x="89" y="54"/>
                    </a:lnTo>
                    <a:lnTo>
                      <a:pt x="89" y="54"/>
                    </a:lnTo>
                    <a:lnTo>
                      <a:pt x="84" y="64"/>
                    </a:lnTo>
                    <a:lnTo>
                      <a:pt x="79" y="79"/>
                    </a:lnTo>
                    <a:lnTo>
                      <a:pt x="69" y="84"/>
                    </a:lnTo>
                    <a:lnTo>
                      <a:pt x="55" y="89"/>
                    </a:lnTo>
                    <a:lnTo>
                      <a:pt x="55" y="89"/>
                    </a:lnTo>
                    <a:lnTo>
                      <a:pt x="40" y="84"/>
                    </a:lnTo>
                    <a:lnTo>
                      <a:pt x="30" y="79"/>
                    </a:lnTo>
                    <a:lnTo>
                      <a:pt x="25" y="64"/>
                    </a:lnTo>
                    <a:lnTo>
                      <a:pt x="20" y="54"/>
                    </a:lnTo>
                    <a:lnTo>
                      <a:pt x="20" y="54"/>
                    </a:lnTo>
                    <a:close/>
                    <a:moveTo>
                      <a:pt x="0" y="54"/>
                    </a:moveTo>
                    <a:lnTo>
                      <a:pt x="0" y="54"/>
                    </a:lnTo>
                    <a:lnTo>
                      <a:pt x="5" y="74"/>
                    </a:lnTo>
                    <a:lnTo>
                      <a:pt x="20" y="94"/>
                    </a:lnTo>
                    <a:lnTo>
                      <a:pt x="35" y="104"/>
                    </a:lnTo>
                    <a:lnTo>
                      <a:pt x="55" y="109"/>
                    </a:lnTo>
                    <a:lnTo>
                      <a:pt x="55" y="109"/>
                    </a:lnTo>
                    <a:lnTo>
                      <a:pt x="74" y="104"/>
                    </a:lnTo>
                    <a:lnTo>
                      <a:pt x="94" y="94"/>
                    </a:lnTo>
                    <a:lnTo>
                      <a:pt x="104" y="74"/>
                    </a:lnTo>
                    <a:lnTo>
                      <a:pt x="109" y="54"/>
                    </a:lnTo>
                    <a:lnTo>
                      <a:pt x="109" y="54"/>
                    </a:lnTo>
                    <a:lnTo>
                      <a:pt x="104" y="34"/>
                    </a:lnTo>
                    <a:lnTo>
                      <a:pt x="94" y="14"/>
                    </a:lnTo>
                    <a:lnTo>
                      <a:pt x="74" y="5"/>
                    </a:lnTo>
                    <a:lnTo>
                      <a:pt x="55" y="0"/>
                    </a:lnTo>
                    <a:lnTo>
                      <a:pt x="55" y="0"/>
                    </a:lnTo>
                    <a:lnTo>
                      <a:pt x="35" y="5"/>
                    </a:lnTo>
                    <a:lnTo>
                      <a:pt x="20" y="14"/>
                    </a:lnTo>
                    <a:lnTo>
                      <a:pt x="5" y="34"/>
                    </a:lnTo>
                    <a:lnTo>
                      <a:pt x="0" y="54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2" name="Freeform 24"/>
              <p:cNvSpPr>
                <a:spLocks/>
              </p:cNvSpPr>
              <p:nvPr/>
            </p:nvSpPr>
            <p:spPr bwMode="auto">
              <a:xfrm>
                <a:off x="19621225" y="9149278"/>
                <a:ext cx="141845" cy="147342"/>
              </a:xfrm>
              <a:custGeom>
                <a:avLst/>
                <a:gdLst/>
                <a:ahLst/>
                <a:cxnLst>
                  <a:cxn ang="0">
                    <a:pos x="129" y="69"/>
                  </a:cxn>
                  <a:cxn ang="0">
                    <a:pos x="129" y="69"/>
                  </a:cxn>
                  <a:cxn ang="0">
                    <a:pos x="124" y="45"/>
                  </a:cxn>
                  <a:cxn ang="0">
                    <a:pos x="109" y="20"/>
                  </a:cxn>
                  <a:cxn ang="0">
                    <a:pos x="89" y="5"/>
                  </a:cxn>
                  <a:cxn ang="0">
                    <a:pos x="65" y="0"/>
                  </a:cxn>
                  <a:cxn ang="0">
                    <a:pos x="65" y="0"/>
                  </a:cxn>
                  <a:cxn ang="0">
                    <a:pos x="40" y="5"/>
                  </a:cxn>
                  <a:cxn ang="0">
                    <a:pos x="20" y="20"/>
                  </a:cxn>
                  <a:cxn ang="0">
                    <a:pos x="5" y="45"/>
                  </a:cxn>
                  <a:cxn ang="0">
                    <a:pos x="0" y="69"/>
                  </a:cxn>
                  <a:cxn ang="0">
                    <a:pos x="0" y="69"/>
                  </a:cxn>
                  <a:cxn ang="0">
                    <a:pos x="5" y="94"/>
                  </a:cxn>
                  <a:cxn ang="0">
                    <a:pos x="20" y="114"/>
                  </a:cxn>
                  <a:cxn ang="0">
                    <a:pos x="40" y="129"/>
                  </a:cxn>
                  <a:cxn ang="0">
                    <a:pos x="65" y="134"/>
                  </a:cxn>
                  <a:cxn ang="0">
                    <a:pos x="65" y="134"/>
                  </a:cxn>
                  <a:cxn ang="0">
                    <a:pos x="89" y="129"/>
                  </a:cxn>
                  <a:cxn ang="0">
                    <a:pos x="109" y="114"/>
                  </a:cxn>
                  <a:cxn ang="0">
                    <a:pos x="124" y="94"/>
                  </a:cxn>
                  <a:cxn ang="0">
                    <a:pos x="129" y="69"/>
                  </a:cxn>
                  <a:cxn ang="0">
                    <a:pos x="129" y="69"/>
                  </a:cxn>
                </a:cxnLst>
                <a:rect l="0" t="0" r="r" b="b"/>
                <a:pathLst>
                  <a:path w="129" h="134">
                    <a:moveTo>
                      <a:pt x="129" y="69"/>
                    </a:moveTo>
                    <a:lnTo>
                      <a:pt x="129" y="69"/>
                    </a:lnTo>
                    <a:lnTo>
                      <a:pt x="124" y="45"/>
                    </a:lnTo>
                    <a:lnTo>
                      <a:pt x="109" y="20"/>
                    </a:lnTo>
                    <a:lnTo>
                      <a:pt x="89" y="5"/>
                    </a:lnTo>
                    <a:lnTo>
                      <a:pt x="65" y="0"/>
                    </a:lnTo>
                    <a:lnTo>
                      <a:pt x="65" y="0"/>
                    </a:lnTo>
                    <a:lnTo>
                      <a:pt x="40" y="5"/>
                    </a:lnTo>
                    <a:lnTo>
                      <a:pt x="20" y="20"/>
                    </a:lnTo>
                    <a:lnTo>
                      <a:pt x="5" y="45"/>
                    </a:lnTo>
                    <a:lnTo>
                      <a:pt x="0" y="69"/>
                    </a:lnTo>
                    <a:lnTo>
                      <a:pt x="0" y="69"/>
                    </a:lnTo>
                    <a:lnTo>
                      <a:pt x="5" y="94"/>
                    </a:lnTo>
                    <a:lnTo>
                      <a:pt x="20" y="114"/>
                    </a:lnTo>
                    <a:lnTo>
                      <a:pt x="40" y="129"/>
                    </a:lnTo>
                    <a:lnTo>
                      <a:pt x="65" y="134"/>
                    </a:lnTo>
                    <a:lnTo>
                      <a:pt x="65" y="134"/>
                    </a:lnTo>
                    <a:lnTo>
                      <a:pt x="89" y="129"/>
                    </a:lnTo>
                    <a:lnTo>
                      <a:pt x="109" y="114"/>
                    </a:lnTo>
                    <a:lnTo>
                      <a:pt x="124" y="94"/>
                    </a:lnTo>
                    <a:lnTo>
                      <a:pt x="129" y="69"/>
                    </a:lnTo>
                    <a:lnTo>
                      <a:pt x="129" y="69"/>
                    </a:lnTo>
                    <a:close/>
                  </a:path>
                </a:pathLst>
              </a:custGeom>
              <a:solidFill>
                <a:srgbClr val="8C8C8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3" name="Freeform 25"/>
              <p:cNvSpPr>
                <a:spLocks/>
              </p:cNvSpPr>
              <p:nvPr/>
            </p:nvSpPr>
            <p:spPr bwMode="auto">
              <a:xfrm>
                <a:off x="19643217" y="9176767"/>
                <a:ext cx="97862" cy="97862"/>
              </a:xfrm>
              <a:custGeom>
                <a:avLst/>
                <a:gdLst/>
                <a:ahLst/>
                <a:cxnLst>
                  <a:cxn ang="0">
                    <a:pos x="89" y="44"/>
                  </a:cxn>
                  <a:cxn ang="0">
                    <a:pos x="89" y="44"/>
                  </a:cxn>
                  <a:cxn ang="0">
                    <a:pos x="84" y="25"/>
                  </a:cxn>
                  <a:cxn ang="0">
                    <a:pos x="74" y="10"/>
                  </a:cxn>
                  <a:cxn ang="0">
                    <a:pos x="59" y="0"/>
                  </a:cxn>
                  <a:cxn ang="0">
                    <a:pos x="45" y="0"/>
                  </a:cxn>
                  <a:cxn ang="0">
                    <a:pos x="45" y="0"/>
                  </a:cxn>
                  <a:cxn ang="0">
                    <a:pos x="30" y="0"/>
                  </a:cxn>
                  <a:cxn ang="0">
                    <a:pos x="15" y="10"/>
                  </a:cxn>
                  <a:cxn ang="0">
                    <a:pos x="5" y="25"/>
                  </a:cxn>
                  <a:cxn ang="0">
                    <a:pos x="0" y="44"/>
                  </a:cxn>
                  <a:cxn ang="0">
                    <a:pos x="0" y="44"/>
                  </a:cxn>
                  <a:cxn ang="0">
                    <a:pos x="5" y="59"/>
                  </a:cxn>
                  <a:cxn ang="0">
                    <a:pos x="15" y="74"/>
                  </a:cxn>
                  <a:cxn ang="0">
                    <a:pos x="30" y="84"/>
                  </a:cxn>
                  <a:cxn ang="0">
                    <a:pos x="45" y="89"/>
                  </a:cxn>
                  <a:cxn ang="0">
                    <a:pos x="45" y="89"/>
                  </a:cxn>
                  <a:cxn ang="0">
                    <a:pos x="59" y="84"/>
                  </a:cxn>
                  <a:cxn ang="0">
                    <a:pos x="74" y="74"/>
                  </a:cxn>
                  <a:cxn ang="0">
                    <a:pos x="84" y="59"/>
                  </a:cxn>
                  <a:cxn ang="0">
                    <a:pos x="89" y="44"/>
                  </a:cxn>
                  <a:cxn ang="0">
                    <a:pos x="89" y="44"/>
                  </a:cxn>
                </a:cxnLst>
                <a:rect l="0" t="0" r="r" b="b"/>
                <a:pathLst>
                  <a:path w="89" h="89">
                    <a:moveTo>
                      <a:pt x="89" y="44"/>
                    </a:moveTo>
                    <a:lnTo>
                      <a:pt x="89" y="44"/>
                    </a:lnTo>
                    <a:lnTo>
                      <a:pt x="84" y="25"/>
                    </a:lnTo>
                    <a:lnTo>
                      <a:pt x="74" y="10"/>
                    </a:lnTo>
                    <a:lnTo>
                      <a:pt x="59" y="0"/>
                    </a:lnTo>
                    <a:lnTo>
                      <a:pt x="45" y="0"/>
                    </a:lnTo>
                    <a:lnTo>
                      <a:pt x="45" y="0"/>
                    </a:lnTo>
                    <a:lnTo>
                      <a:pt x="30" y="0"/>
                    </a:lnTo>
                    <a:lnTo>
                      <a:pt x="15" y="10"/>
                    </a:lnTo>
                    <a:lnTo>
                      <a:pt x="5" y="25"/>
                    </a:lnTo>
                    <a:lnTo>
                      <a:pt x="0" y="44"/>
                    </a:lnTo>
                    <a:lnTo>
                      <a:pt x="0" y="44"/>
                    </a:lnTo>
                    <a:lnTo>
                      <a:pt x="5" y="59"/>
                    </a:lnTo>
                    <a:lnTo>
                      <a:pt x="15" y="74"/>
                    </a:lnTo>
                    <a:lnTo>
                      <a:pt x="30" y="84"/>
                    </a:lnTo>
                    <a:lnTo>
                      <a:pt x="45" y="89"/>
                    </a:lnTo>
                    <a:lnTo>
                      <a:pt x="45" y="89"/>
                    </a:lnTo>
                    <a:lnTo>
                      <a:pt x="59" y="84"/>
                    </a:lnTo>
                    <a:lnTo>
                      <a:pt x="74" y="74"/>
                    </a:lnTo>
                    <a:lnTo>
                      <a:pt x="84" y="59"/>
                    </a:lnTo>
                    <a:lnTo>
                      <a:pt x="89" y="44"/>
                    </a:lnTo>
                    <a:lnTo>
                      <a:pt x="89" y="44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4" name="Freeform 26"/>
              <p:cNvSpPr>
                <a:spLocks noEditPoints="1"/>
              </p:cNvSpPr>
              <p:nvPr/>
            </p:nvSpPr>
            <p:spPr bwMode="auto">
              <a:xfrm>
                <a:off x="19632221" y="9165771"/>
                <a:ext cx="119853" cy="119853"/>
              </a:xfrm>
              <a:custGeom>
                <a:avLst/>
                <a:gdLst/>
                <a:ahLst/>
                <a:cxnLst>
                  <a:cxn ang="0">
                    <a:pos x="20" y="54"/>
                  </a:cxn>
                  <a:cxn ang="0">
                    <a:pos x="20" y="54"/>
                  </a:cxn>
                  <a:cxn ang="0">
                    <a:pos x="25" y="40"/>
                  </a:cxn>
                  <a:cxn ang="0">
                    <a:pos x="30" y="30"/>
                  </a:cxn>
                  <a:cxn ang="0">
                    <a:pos x="40" y="20"/>
                  </a:cxn>
                  <a:cxn ang="0">
                    <a:pos x="55" y="20"/>
                  </a:cxn>
                  <a:cxn ang="0">
                    <a:pos x="55" y="20"/>
                  </a:cxn>
                  <a:cxn ang="0">
                    <a:pos x="69" y="20"/>
                  </a:cxn>
                  <a:cxn ang="0">
                    <a:pos x="79" y="30"/>
                  </a:cxn>
                  <a:cxn ang="0">
                    <a:pos x="84" y="40"/>
                  </a:cxn>
                  <a:cxn ang="0">
                    <a:pos x="89" y="54"/>
                  </a:cxn>
                  <a:cxn ang="0">
                    <a:pos x="89" y="54"/>
                  </a:cxn>
                  <a:cxn ang="0">
                    <a:pos x="84" y="64"/>
                  </a:cxn>
                  <a:cxn ang="0">
                    <a:pos x="79" y="79"/>
                  </a:cxn>
                  <a:cxn ang="0">
                    <a:pos x="69" y="84"/>
                  </a:cxn>
                  <a:cxn ang="0">
                    <a:pos x="55" y="89"/>
                  </a:cxn>
                  <a:cxn ang="0">
                    <a:pos x="55" y="89"/>
                  </a:cxn>
                  <a:cxn ang="0">
                    <a:pos x="40" y="84"/>
                  </a:cxn>
                  <a:cxn ang="0">
                    <a:pos x="30" y="79"/>
                  </a:cxn>
                  <a:cxn ang="0">
                    <a:pos x="25" y="64"/>
                  </a:cxn>
                  <a:cxn ang="0">
                    <a:pos x="20" y="54"/>
                  </a:cxn>
                  <a:cxn ang="0">
                    <a:pos x="20" y="54"/>
                  </a:cxn>
                  <a:cxn ang="0">
                    <a:pos x="0" y="54"/>
                  </a:cxn>
                  <a:cxn ang="0">
                    <a:pos x="0" y="54"/>
                  </a:cxn>
                  <a:cxn ang="0">
                    <a:pos x="5" y="74"/>
                  </a:cxn>
                  <a:cxn ang="0">
                    <a:pos x="20" y="94"/>
                  </a:cxn>
                  <a:cxn ang="0">
                    <a:pos x="35" y="104"/>
                  </a:cxn>
                  <a:cxn ang="0">
                    <a:pos x="55" y="109"/>
                  </a:cxn>
                  <a:cxn ang="0">
                    <a:pos x="55" y="109"/>
                  </a:cxn>
                  <a:cxn ang="0">
                    <a:pos x="74" y="104"/>
                  </a:cxn>
                  <a:cxn ang="0">
                    <a:pos x="94" y="94"/>
                  </a:cxn>
                  <a:cxn ang="0">
                    <a:pos x="104" y="74"/>
                  </a:cxn>
                  <a:cxn ang="0">
                    <a:pos x="109" y="54"/>
                  </a:cxn>
                  <a:cxn ang="0">
                    <a:pos x="109" y="54"/>
                  </a:cxn>
                  <a:cxn ang="0">
                    <a:pos x="104" y="35"/>
                  </a:cxn>
                  <a:cxn ang="0">
                    <a:pos x="94" y="15"/>
                  </a:cxn>
                  <a:cxn ang="0">
                    <a:pos x="74" y="5"/>
                  </a:cxn>
                  <a:cxn ang="0">
                    <a:pos x="55" y="0"/>
                  </a:cxn>
                  <a:cxn ang="0">
                    <a:pos x="55" y="0"/>
                  </a:cxn>
                  <a:cxn ang="0">
                    <a:pos x="35" y="5"/>
                  </a:cxn>
                  <a:cxn ang="0">
                    <a:pos x="20" y="15"/>
                  </a:cxn>
                  <a:cxn ang="0">
                    <a:pos x="5" y="35"/>
                  </a:cxn>
                  <a:cxn ang="0">
                    <a:pos x="0" y="54"/>
                  </a:cxn>
                  <a:cxn ang="0">
                    <a:pos x="0" y="54"/>
                  </a:cxn>
                </a:cxnLst>
                <a:rect l="0" t="0" r="r" b="b"/>
                <a:pathLst>
                  <a:path w="109" h="109">
                    <a:moveTo>
                      <a:pt x="20" y="54"/>
                    </a:moveTo>
                    <a:lnTo>
                      <a:pt x="20" y="54"/>
                    </a:lnTo>
                    <a:lnTo>
                      <a:pt x="25" y="40"/>
                    </a:lnTo>
                    <a:lnTo>
                      <a:pt x="30" y="30"/>
                    </a:lnTo>
                    <a:lnTo>
                      <a:pt x="40" y="20"/>
                    </a:lnTo>
                    <a:lnTo>
                      <a:pt x="55" y="20"/>
                    </a:lnTo>
                    <a:lnTo>
                      <a:pt x="55" y="20"/>
                    </a:lnTo>
                    <a:lnTo>
                      <a:pt x="69" y="20"/>
                    </a:lnTo>
                    <a:lnTo>
                      <a:pt x="79" y="30"/>
                    </a:lnTo>
                    <a:lnTo>
                      <a:pt x="84" y="40"/>
                    </a:lnTo>
                    <a:lnTo>
                      <a:pt x="89" y="54"/>
                    </a:lnTo>
                    <a:lnTo>
                      <a:pt x="89" y="54"/>
                    </a:lnTo>
                    <a:lnTo>
                      <a:pt x="84" y="64"/>
                    </a:lnTo>
                    <a:lnTo>
                      <a:pt x="79" y="79"/>
                    </a:lnTo>
                    <a:lnTo>
                      <a:pt x="69" y="84"/>
                    </a:lnTo>
                    <a:lnTo>
                      <a:pt x="55" y="89"/>
                    </a:lnTo>
                    <a:lnTo>
                      <a:pt x="55" y="89"/>
                    </a:lnTo>
                    <a:lnTo>
                      <a:pt x="40" y="84"/>
                    </a:lnTo>
                    <a:lnTo>
                      <a:pt x="30" y="79"/>
                    </a:lnTo>
                    <a:lnTo>
                      <a:pt x="25" y="64"/>
                    </a:lnTo>
                    <a:lnTo>
                      <a:pt x="20" y="54"/>
                    </a:lnTo>
                    <a:lnTo>
                      <a:pt x="20" y="54"/>
                    </a:lnTo>
                    <a:close/>
                    <a:moveTo>
                      <a:pt x="0" y="54"/>
                    </a:moveTo>
                    <a:lnTo>
                      <a:pt x="0" y="54"/>
                    </a:lnTo>
                    <a:lnTo>
                      <a:pt x="5" y="74"/>
                    </a:lnTo>
                    <a:lnTo>
                      <a:pt x="20" y="94"/>
                    </a:lnTo>
                    <a:lnTo>
                      <a:pt x="35" y="104"/>
                    </a:lnTo>
                    <a:lnTo>
                      <a:pt x="55" y="109"/>
                    </a:lnTo>
                    <a:lnTo>
                      <a:pt x="55" y="109"/>
                    </a:lnTo>
                    <a:lnTo>
                      <a:pt x="74" y="104"/>
                    </a:lnTo>
                    <a:lnTo>
                      <a:pt x="94" y="94"/>
                    </a:lnTo>
                    <a:lnTo>
                      <a:pt x="104" y="74"/>
                    </a:lnTo>
                    <a:lnTo>
                      <a:pt x="109" y="54"/>
                    </a:lnTo>
                    <a:lnTo>
                      <a:pt x="109" y="54"/>
                    </a:lnTo>
                    <a:lnTo>
                      <a:pt x="104" y="35"/>
                    </a:lnTo>
                    <a:lnTo>
                      <a:pt x="94" y="15"/>
                    </a:lnTo>
                    <a:lnTo>
                      <a:pt x="74" y="5"/>
                    </a:lnTo>
                    <a:lnTo>
                      <a:pt x="55" y="0"/>
                    </a:lnTo>
                    <a:lnTo>
                      <a:pt x="55" y="0"/>
                    </a:lnTo>
                    <a:lnTo>
                      <a:pt x="35" y="5"/>
                    </a:lnTo>
                    <a:lnTo>
                      <a:pt x="20" y="15"/>
                    </a:lnTo>
                    <a:lnTo>
                      <a:pt x="5" y="35"/>
                    </a:lnTo>
                    <a:lnTo>
                      <a:pt x="0" y="54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5" name="Freeform 27"/>
              <p:cNvSpPr>
                <a:spLocks/>
              </p:cNvSpPr>
              <p:nvPr/>
            </p:nvSpPr>
            <p:spPr bwMode="auto">
              <a:xfrm>
                <a:off x="19719087" y="8359789"/>
                <a:ext cx="730113" cy="234208"/>
              </a:xfrm>
              <a:custGeom>
                <a:avLst/>
                <a:gdLst/>
                <a:ahLst/>
                <a:cxnLst>
                  <a:cxn ang="0">
                    <a:pos x="664" y="193"/>
                  </a:cxn>
                  <a:cxn ang="0">
                    <a:pos x="0" y="213"/>
                  </a:cxn>
                  <a:cxn ang="0">
                    <a:pos x="0" y="35"/>
                  </a:cxn>
                  <a:cxn ang="0">
                    <a:pos x="664" y="0"/>
                  </a:cxn>
                  <a:cxn ang="0">
                    <a:pos x="664" y="193"/>
                  </a:cxn>
                </a:cxnLst>
                <a:rect l="0" t="0" r="r" b="b"/>
                <a:pathLst>
                  <a:path w="664" h="213">
                    <a:moveTo>
                      <a:pt x="664" y="193"/>
                    </a:moveTo>
                    <a:lnTo>
                      <a:pt x="0" y="213"/>
                    </a:lnTo>
                    <a:lnTo>
                      <a:pt x="0" y="35"/>
                    </a:lnTo>
                    <a:lnTo>
                      <a:pt x="664" y="0"/>
                    </a:lnTo>
                    <a:lnTo>
                      <a:pt x="664" y="193"/>
                    </a:lnTo>
                    <a:close/>
                  </a:path>
                </a:pathLst>
              </a:custGeom>
              <a:solidFill>
                <a:srgbClr val="B2B2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6" name="Freeform 28"/>
              <p:cNvSpPr>
                <a:spLocks/>
              </p:cNvSpPr>
              <p:nvPr/>
            </p:nvSpPr>
            <p:spPr bwMode="auto">
              <a:xfrm>
                <a:off x="19719087" y="8458750"/>
                <a:ext cx="702624" cy="113256"/>
              </a:xfrm>
              <a:custGeom>
                <a:avLst/>
                <a:gdLst/>
                <a:ahLst/>
                <a:cxnLst>
                  <a:cxn ang="0">
                    <a:pos x="639" y="84"/>
                  </a:cxn>
                  <a:cxn ang="0">
                    <a:pos x="0" y="103"/>
                  </a:cxn>
                  <a:cxn ang="0">
                    <a:pos x="0" y="39"/>
                  </a:cxn>
                  <a:cxn ang="0">
                    <a:pos x="639" y="0"/>
                  </a:cxn>
                  <a:cxn ang="0">
                    <a:pos x="639" y="84"/>
                  </a:cxn>
                </a:cxnLst>
                <a:rect l="0" t="0" r="r" b="b"/>
                <a:pathLst>
                  <a:path w="639" h="103">
                    <a:moveTo>
                      <a:pt x="639" y="84"/>
                    </a:moveTo>
                    <a:lnTo>
                      <a:pt x="0" y="103"/>
                    </a:lnTo>
                    <a:lnTo>
                      <a:pt x="0" y="39"/>
                    </a:lnTo>
                    <a:lnTo>
                      <a:pt x="639" y="0"/>
                    </a:lnTo>
                    <a:lnTo>
                      <a:pt x="639" y="84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7" name="Rectangle 29"/>
              <p:cNvSpPr>
                <a:spLocks noChangeArrowheads="1"/>
              </p:cNvSpPr>
              <p:nvPr/>
            </p:nvSpPr>
            <p:spPr bwMode="auto">
              <a:xfrm>
                <a:off x="19969788" y="9067910"/>
                <a:ext cx="522295" cy="43983"/>
              </a:xfrm>
              <a:prstGeom prst="rect">
                <a:avLst/>
              </a:prstGeom>
              <a:solidFill>
                <a:srgbClr val="7F7F7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8" name="Freeform 30"/>
              <p:cNvSpPr>
                <a:spLocks/>
              </p:cNvSpPr>
              <p:nvPr/>
            </p:nvSpPr>
            <p:spPr bwMode="auto">
              <a:xfrm>
                <a:off x="19969788" y="9045919"/>
                <a:ext cx="522295" cy="49481"/>
              </a:xfrm>
              <a:custGeom>
                <a:avLst/>
                <a:gdLst/>
                <a:ahLst/>
                <a:cxnLst>
                  <a:cxn ang="0">
                    <a:pos x="0" y="40"/>
                  </a:cxn>
                  <a:cxn ang="0">
                    <a:pos x="475" y="45"/>
                  </a:cxn>
                  <a:cxn ang="0">
                    <a:pos x="475" y="5"/>
                  </a:cxn>
                  <a:cxn ang="0">
                    <a:pos x="0" y="0"/>
                  </a:cxn>
                  <a:cxn ang="0">
                    <a:pos x="0" y="40"/>
                  </a:cxn>
                </a:cxnLst>
                <a:rect l="0" t="0" r="r" b="b"/>
                <a:pathLst>
                  <a:path w="475" h="45">
                    <a:moveTo>
                      <a:pt x="0" y="40"/>
                    </a:moveTo>
                    <a:lnTo>
                      <a:pt x="475" y="45"/>
                    </a:lnTo>
                    <a:lnTo>
                      <a:pt x="475" y="5"/>
                    </a:lnTo>
                    <a:lnTo>
                      <a:pt x="0" y="0"/>
                    </a:lnTo>
                    <a:lnTo>
                      <a:pt x="0" y="4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9" name="Freeform 31"/>
              <p:cNvSpPr>
                <a:spLocks/>
              </p:cNvSpPr>
              <p:nvPr/>
            </p:nvSpPr>
            <p:spPr bwMode="auto">
              <a:xfrm>
                <a:off x="21161719" y="9938767"/>
                <a:ext cx="505801" cy="800485"/>
              </a:xfrm>
              <a:custGeom>
                <a:avLst/>
                <a:gdLst/>
                <a:ahLst/>
                <a:cxnLst>
                  <a:cxn ang="0">
                    <a:pos x="460" y="0"/>
                  </a:cxn>
                  <a:cxn ang="0">
                    <a:pos x="460" y="0"/>
                  </a:cxn>
                  <a:cxn ang="0">
                    <a:pos x="460" y="525"/>
                  </a:cxn>
                  <a:cxn ang="0">
                    <a:pos x="460" y="525"/>
                  </a:cxn>
                  <a:cxn ang="0">
                    <a:pos x="0" y="728"/>
                  </a:cxn>
                  <a:cxn ang="0">
                    <a:pos x="0" y="728"/>
                  </a:cxn>
                  <a:cxn ang="0">
                    <a:pos x="5" y="634"/>
                  </a:cxn>
                  <a:cxn ang="0">
                    <a:pos x="20" y="559"/>
                  </a:cxn>
                  <a:cxn ang="0">
                    <a:pos x="40" y="490"/>
                  </a:cxn>
                  <a:cxn ang="0">
                    <a:pos x="64" y="436"/>
                  </a:cxn>
                  <a:cxn ang="0">
                    <a:pos x="94" y="391"/>
                  </a:cxn>
                  <a:cxn ang="0">
                    <a:pos x="129" y="356"/>
                  </a:cxn>
                  <a:cxn ang="0">
                    <a:pos x="163" y="322"/>
                  </a:cxn>
                  <a:cxn ang="0">
                    <a:pos x="203" y="292"/>
                  </a:cxn>
                  <a:cxn ang="0">
                    <a:pos x="277" y="242"/>
                  </a:cxn>
                  <a:cxn ang="0">
                    <a:pos x="317" y="218"/>
                  </a:cxn>
                  <a:cxn ang="0">
                    <a:pos x="351" y="183"/>
                  </a:cxn>
                  <a:cxn ang="0">
                    <a:pos x="386" y="148"/>
                  </a:cxn>
                  <a:cxn ang="0">
                    <a:pos x="416" y="109"/>
                  </a:cxn>
                  <a:cxn ang="0">
                    <a:pos x="440" y="59"/>
                  </a:cxn>
                  <a:cxn ang="0">
                    <a:pos x="460" y="0"/>
                  </a:cxn>
                  <a:cxn ang="0">
                    <a:pos x="460" y="0"/>
                  </a:cxn>
                </a:cxnLst>
                <a:rect l="0" t="0" r="r" b="b"/>
                <a:pathLst>
                  <a:path w="460" h="728">
                    <a:moveTo>
                      <a:pt x="460" y="0"/>
                    </a:moveTo>
                    <a:lnTo>
                      <a:pt x="460" y="0"/>
                    </a:lnTo>
                    <a:lnTo>
                      <a:pt x="460" y="525"/>
                    </a:lnTo>
                    <a:lnTo>
                      <a:pt x="460" y="525"/>
                    </a:lnTo>
                    <a:lnTo>
                      <a:pt x="0" y="728"/>
                    </a:lnTo>
                    <a:lnTo>
                      <a:pt x="0" y="728"/>
                    </a:lnTo>
                    <a:lnTo>
                      <a:pt x="5" y="634"/>
                    </a:lnTo>
                    <a:lnTo>
                      <a:pt x="20" y="559"/>
                    </a:lnTo>
                    <a:lnTo>
                      <a:pt x="40" y="490"/>
                    </a:lnTo>
                    <a:lnTo>
                      <a:pt x="64" y="436"/>
                    </a:lnTo>
                    <a:lnTo>
                      <a:pt x="94" y="391"/>
                    </a:lnTo>
                    <a:lnTo>
                      <a:pt x="129" y="356"/>
                    </a:lnTo>
                    <a:lnTo>
                      <a:pt x="163" y="322"/>
                    </a:lnTo>
                    <a:lnTo>
                      <a:pt x="203" y="292"/>
                    </a:lnTo>
                    <a:lnTo>
                      <a:pt x="277" y="242"/>
                    </a:lnTo>
                    <a:lnTo>
                      <a:pt x="317" y="218"/>
                    </a:lnTo>
                    <a:lnTo>
                      <a:pt x="351" y="183"/>
                    </a:lnTo>
                    <a:lnTo>
                      <a:pt x="386" y="148"/>
                    </a:lnTo>
                    <a:lnTo>
                      <a:pt x="416" y="109"/>
                    </a:lnTo>
                    <a:lnTo>
                      <a:pt x="440" y="59"/>
                    </a:lnTo>
                    <a:lnTo>
                      <a:pt x="460" y="0"/>
                    </a:lnTo>
                    <a:lnTo>
                      <a:pt x="460" y="0"/>
                    </a:lnTo>
                    <a:close/>
                  </a:path>
                </a:pathLst>
              </a:custGeom>
              <a:solidFill>
                <a:srgbClr val="4D4D4D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0" name="Freeform 32"/>
              <p:cNvSpPr>
                <a:spLocks noEditPoints="1"/>
              </p:cNvSpPr>
              <p:nvPr/>
            </p:nvSpPr>
            <p:spPr bwMode="auto">
              <a:xfrm>
                <a:off x="19539858" y="8186057"/>
                <a:ext cx="2171646" cy="2830286"/>
              </a:xfrm>
              <a:custGeom>
                <a:avLst/>
                <a:gdLst/>
                <a:ahLst/>
                <a:cxnLst>
                  <a:cxn ang="0">
                    <a:pos x="1935" y="2109"/>
                  </a:cxn>
                  <a:cxn ang="0">
                    <a:pos x="1089" y="59"/>
                  </a:cxn>
                  <a:cxn ang="0">
                    <a:pos x="1935" y="188"/>
                  </a:cxn>
                  <a:cxn ang="0">
                    <a:pos x="1935" y="2109"/>
                  </a:cxn>
                  <a:cxn ang="0">
                    <a:pos x="995" y="2520"/>
                  </a:cxn>
                  <a:cxn ang="0">
                    <a:pos x="970" y="2529"/>
                  </a:cxn>
                  <a:cxn ang="0">
                    <a:pos x="970" y="40"/>
                  </a:cxn>
                  <a:cxn ang="0">
                    <a:pos x="995" y="45"/>
                  </a:cxn>
                  <a:cxn ang="0">
                    <a:pos x="1049" y="2495"/>
                  </a:cxn>
                  <a:cxn ang="0">
                    <a:pos x="995" y="2520"/>
                  </a:cxn>
                  <a:cxn ang="0">
                    <a:pos x="935" y="2534"/>
                  </a:cxn>
                  <a:cxn ang="0">
                    <a:pos x="723" y="2520"/>
                  </a:cxn>
                  <a:cxn ang="0">
                    <a:pos x="406" y="2490"/>
                  </a:cxn>
                  <a:cxn ang="0">
                    <a:pos x="198" y="2460"/>
                  </a:cxn>
                  <a:cxn ang="0">
                    <a:pos x="49" y="2421"/>
                  </a:cxn>
                  <a:cxn ang="0">
                    <a:pos x="45" y="2416"/>
                  </a:cxn>
                  <a:cxn ang="0">
                    <a:pos x="40" y="2401"/>
                  </a:cxn>
                  <a:cxn ang="0">
                    <a:pos x="40" y="94"/>
                  </a:cxn>
                  <a:cxn ang="0">
                    <a:pos x="930" y="40"/>
                  </a:cxn>
                  <a:cxn ang="0">
                    <a:pos x="950" y="40"/>
                  </a:cxn>
                  <a:cxn ang="0">
                    <a:pos x="950" y="2529"/>
                  </a:cxn>
                  <a:cxn ang="0">
                    <a:pos x="935" y="2534"/>
                  </a:cxn>
                  <a:cxn ang="0">
                    <a:pos x="1000" y="5"/>
                  </a:cxn>
                  <a:cxn ang="0">
                    <a:pos x="950" y="0"/>
                  </a:cxn>
                  <a:cxn ang="0">
                    <a:pos x="930" y="0"/>
                  </a:cxn>
                  <a:cxn ang="0">
                    <a:pos x="15" y="54"/>
                  </a:cxn>
                  <a:cxn ang="0">
                    <a:pos x="0" y="74"/>
                  </a:cxn>
                  <a:cxn ang="0">
                    <a:pos x="0" y="2401"/>
                  </a:cxn>
                  <a:cxn ang="0">
                    <a:pos x="5" y="2430"/>
                  </a:cxn>
                  <a:cxn ang="0">
                    <a:pos x="30" y="2455"/>
                  </a:cxn>
                  <a:cxn ang="0">
                    <a:pos x="35" y="2455"/>
                  </a:cxn>
                  <a:cxn ang="0">
                    <a:pos x="124" y="2480"/>
                  </a:cxn>
                  <a:cxn ang="0">
                    <a:pos x="282" y="2515"/>
                  </a:cxn>
                  <a:cxn ang="0">
                    <a:pos x="544" y="2549"/>
                  </a:cxn>
                  <a:cxn ang="0">
                    <a:pos x="930" y="2574"/>
                  </a:cxn>
                  <a:cxn ang="0">
                    <a:pos x="955" y="2569"/>
                  </a:cxn>
                  <a:cxn ang="0">
                    <a:pos x="1010" y="2559"/>
                  </a:cxn>
                  <a:cxn ang="0">
                    <a:pos x="1960" y="2143"/>
                  </a:cxn>
                  <a:cxn ang="0">
                    <a:pos x="1975" y="2124"/>
                  </a:cxn>
                  <a:cxn ang="0">
                    <a:pos x="1975" y="168"/>
                  </a:cxn>
                  <a:cxn ang="0">
                    <a:pos x="1955" y="149"/>
                  </a:cxn>
                </a:cxnLst>
                <a:rect l="0" t="0" r="r" b="b"/>
                <a:pathLst>
                  <a:path w="1975" h="2574">
                    <a:moveTo>
                      <a:pt x="1935" y="2109"/>
                    </a:moveTo>
                    <a:lnTo>
                      <a:pt x="1935" y="2109"/>
                    </a:lnTo>
                    <a:lnTo>
                      <a:pt x="1089" y="2480"/>
                    </a:lnTo>
                    <a:lnTo>
                      <a:pt x="1089" y="59"/>
                    </a:lnTo>
                    <a:lnTo>
                      <a:pt x="1089" y="59"/>
                    </a:lnTo>
                    <a:lnTo>
                      <a:pt x="1935" y="188"/>
                    </a:lnTo>
                    <a:lnTo>
                      <a:pt x="1935" y="188"/>
                    </a:lnTo>
                    <a:lnTo>
                      <a:pt x="1935" y="2109"/>
                    </a:lnTo>
                    <a:lnTo>
                      <a:pt x="1935" y="2109"/>
                    </a:lnTo>
                    <a:close/>
                    <a:moveTo>
                      <a:pt x="995" y="2520"/>
                    </a:moveTo>
                    <a:lnTo>
                      <a:pt x="995" y="2520"/>
                    </a:lnTo>
                    <a:lnTo>
                      <a:pt x="970" y="2529"/>
                    </a:lnTo>
                    <a:lnTo>
                      <a:pt x="970" y="40"/>
                    </a:lnTo>
                    <a:lnTo>
                      <a:pt x="970" y="40"/>
                    </a:lnTo>
                    <a:lnTo>
                      <a:pt x="995" y="45"/>
                    </a:lnTo>
                    <a:lnTo>
                      <a:pt x="995" y="45"/>
                    </a:lnTo>
                    <a:lnTo>
                      <a:pt x="1049" y="50"/>
                    </a:lnTo>
                    <a:lnTo>
                      <a:pt x="1049" y="2495"/>
                    </a:lnTo>
                    <a:lnTo>
                      <a:pt x="1049" y="2495"/>
                    </a:lnTo>
                    <a:lnTo>
                      <a:pt x="995" y="2520"/>
                    </a:lnTo>
                    <a:lnTo>
                      <a:pt x="995" y="2520"/>
                    </a:lnTo>
                    <a:close/>
                    <a:moveTo>
                      <a:pt x="935" y="2534"/>
                    </a:moveTo>
                    <a:lnTo>
                      <a:pt x="935" y="2534"/>
                    </a:lnTo>
                    <a:lnTo>
                      <a:pt x="723" y="2520"/>
                    </a:lnTo>
                    <a:lnTo>
                      <a:pt x="549" y="2510"/>
                    </a:lnTo>
                    <a:lnTo>
                      <a:pt x="406" y="2490"/>
                    </a:lnTo>
                    <a:lnTo>
                      <a:pt x="292" y="2475"/>
                    </a:lnTo>
                    <a:lnTo>
                      <a:pt x="198" y="2460"/>
                    </a:lnTo>
                    <a:lnTo>
                      <a:pt x="129" y="2440"/>
                    </a:lnTo>
                    <a:lnTo>
                      <a:pt x="49" y="2421"/>
                    </a:lnTo>
                    <a:lnTo>
                      <a:pt x="45" y="2416"/>
                    </a:lnTo>
                    <a:lnTo>
                      <a:pt x="45" y="2416"/>
                    </a:lnTo>
                    <a:lnTo>
                      <a:pt x="40" y="2411"/>
                    </a:lnTo>
                    <a:lnTo>
                      <a:pt x="40" y="2401"/>
                    </a:lnTo>
                    <a:lnTo>
                      <a:pt x="40" y="2401"/>
                    </a:lnTo>
                    <a:lnTo>
                      <a:pt x="40" y="94"/>
                    </a:lnTo>
                    <a:lnTo>
                      <a:pt x="40" y="94"/>
                    </a:lnTo>
                    <a:lnTo>
                      <a:pt x="930" y="40"/>
                    </a:lnTo>
                    <a:lnTo>
                      <a:pt x="930" y="40"/>
                    </a:lnTo>
                    <a:lnTo>
                      <a:pt x="950" y="40"/>
                    </a:lnTo>
                    <a:lnTo>
                      <a:pt x="950" y="2529"/>
                    </a:lnTo>
                    <a:lnTo>
                      <a:pt x="950" y="2529"/>
                    </a:lnTo>
                    <a:lnTo>
                      <a:pt x="935" y="2534"/>
                    </a:lnTo>
                    <a:lnTo>
                      <a:pt x="935" y="2534"/>
                    </a:lnTo>
                    <a:close/>
                    <a:moveTo>
                      <a:pt x="1955" y="149"/>
                    </a:moveTo>
                    <a:lnTo>
                      <a:pt x="1000" y="5"/>
                    </a:lnTo>
                    <a:lnTo>
                      <a:pt x="1000" y="5"/>
                    </a:lnTo>
                    <a:lnTo>
                      <a:pt x="950" y="0"/>
                    </a:lnTo>
                    <a:lnTo>
                      <a:pt x="930" y="0"/>
                    </a:lnTo>
                    <a:lnTo>
                      <a:pt x="930" y="0"/>
                    </a:lnTo>
                    <a:lnTo>
                      <a:pt x="15" y="54"/>
                    </a:lnTo>
                    <a:lnTo>
                      <a:pt x="15" y="54"/>
                    </a:lnTo>
                    <a:lnTo>
                      <a:pt x="5" y="64"/>
                    </a:lnTo>
                    <a:lnTo>
                      <a:pt x="0" y="74"/>
                    </a:lnTo>
                    <a:lnTo>
                      <a:pt x="0" y="2401"/>
                    </a:lnTo>
                    <a:lnTo>
                      <a:pt x="0" y="2401"/>
                    </a:lnTo>
                    <a:lnTo>
                      <a:pt x="0" y="2416"/>
                    </a:lnTo>
                    <a:lnTo>
                      <a:pt x="5" y="2430"/>
                    </a:lnTo>
                    <a:lnTo>
                      <a:pt x="15" y="2445"/>
                    </a:lnTo>
                    <a:lnTo>
                      <a:pt x="30" y="2455"/>
                    </a:lnTo>
                    <a:lnTo>
                      <a:pt x="30" y="2455"/>
                    </a:lnTo>
                    <a:lnTo>
                      <a:pt x="35" y="2455"/>
                    </a:lnTo>
                    <a:lnTo>
                      <a:pt x="35" y="2455"/>
                    </a:lnTo>
                    <a:lnTo>
                      <a:pt x="124" y="2480"/>
                    </a:lnTo>
                    <a:lnTo>
                      <a:pt x="193" y="2500"/>
                    </a:lnTo>
                    <a:lnTo>
                      <a:pt x="282" y="2515"/>
                    </a:lnTo>
                    <a:lnTo>
                      <a:pt x="401" y="2529"/>
                    </a:lnTo>
                    <a:lnTo>
                      <a:pt x="544" y="2549"/>
                    </a:lnTo>
                    <a:lnTo>
                      <a:pt x="723" y="2559"/>
                    </a:lnTo>
                    <a:lnTo>
                      <a:pt x="930" y="2574"/>
                    </a:lnTo>
                    <a:lnTo>
                      <a:pt x="930" y="2574"/>
                    </a:lnTo>
                    <a:lnTo>
                      <a:pt x="955" y="2569"/>
                    </a:lnTo>
                    <a:lnTo>
                      <a:pt x="980" y="2569"/>
                    </a:lnTo>
                    <a:lnTo>
                      <a:pt x="1010" y="2559"/>
                    </a:lnTo>
                    <a:lnTo>
                      <a:pt x="1960" y="2143"/>
                    </a:lnTo>
                    <a:lnTo>
                      <a:pt x="1960" y="2143"/>
                    </a:lnTo>
                    <a:lnTo>
                      <a:pt x="1970" y="2133"/>
                    </a:lnTo>
                    <a:lnTo>
                      <a:pt x="1975" y="2124"/>
                    </a:lnTo>
                    <a:lnTo>
                      <a:pt x="1975" y="168"/>
                    </a:lnTo>
                    <a:lnTo>
                      <a:pt x="1975" y="168"/>
                    </a:lnTo>
                    <a:lnTo>
                      <a:pt x="1970" y="158"/>
                    </a:lnTo>
                    <a:lnTo>
                      <a:pt x="1955" y="149"/>
                    </a:lnTo>
                    <a:lnTo>
                      <a:pt x="1955" y="14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1" name="Freeform 33"/>
              <p:cNvSpPr>
                <a:spLocks/>
              </p:cNvSpPr>
              <p:nvPr/>
            </p:nvSpPr>
            <p:spPr bwMode="auto">
              <a:xfrm>
                <a:off x="19643217" y="9486845"/>
                <a:ext cx="376052" cy="1361264"/>
              </a:xfrm>
              <a:custGeom>
                <a:avLst/>
                <a:gdLst/>
                <a:ahLst/>
                <a:cxnLst>
                  <a:cxn ang="0">
                    <a:pos x="208" y="391"/>
                  </a:cxn>
                  <a:cxn ang="0">
                    <a:pos x="208" y="391"/>
                  </a:cxn>
                  <a:cxn ang="0">
                    <a:pos x="213" y="356"/>
                  </a:cxn>
                  <a:cxn ang="0">
                    <a:pos x="218" y="327"/>
                  </a:cxn>
                  <a:cxn ang="0">
                    <a:pos x="233" y="302"/>
                  </a:cxn>
                  <a:cxn ang="0">
                    <a:pos x="247" y="277"/>
                  </a:cxn>
                  <a:cxn ang="0">
                    <a:pos x="267" y="257"/>
                  </a:cxn>
                  <a:cxn ang="0">
                    <a:pos x="292" y="243"/>
                  </a:cxn>
                  <a:cxn ang="0">
                    <a:pos x="317" y="228"/>
                  </a:cxn>
                  <a:cxn ang="0">
                    <a:pos x="342" y="223"/>
                  </a:cxn>
                  <a:cxn ang="0">
                    <a:pos x="342" y="15"/>
                  </a:cxn>
                  <a:cxn ang="0">
                    <a:pos x="0" y="0"/>
                  </a:cxn>
                  <a:cxn ang="0">
                    <a:pos x="0" y="1173"/>
                  </a:cxn>
                  <a:cxn ang="0">
                    <a:pos x="0" y="1173"/>
                  </a:cxn>
                  <a:cxn ang="0">
                    <a:pos x="94" y="1193"/>
                  </a:cxn>
                  <a:cxn ang="0">
                    <a:pos x="203" y="1218"/>
                  </a:cxn>
                  <a:cxn ang="0">
                    <a:pos x="342" y="1238"/>
                  </a:cxn>
                  <a:cxn ang="0">
                    <a:pos x="342" y="559"/>
                  </a:cxn>
                  <a:cxn ang="0">
                    <a:pos x="342" y="559"/>
                  </a:cxn>
                  <a:cxn ang="0">
                    <a:pos x="317" y="550"/>
                  </a:cxn>
                  <a:cxn ang="0">
                    <a:pos x="292" y="540"/>
                  </a:cxn>
                  <a:cxn ang="0">
                    <a:pos x="267" y="520"/>
                  </a:cxn>
                  <a:cxn ang="0">
                    <a:pos x="247" y="500"/>
                  </a:cxn>
                  <a:cxn ang="0">
                    <a:pos x="233" y="475"/>
                  </a:cxn>
                  <a:cxn ang="0">
                    <a:pos x="218" y="451"/>
                  </a:cxn>
                  <a:cxn ang="0">
                    <a:pos x="213" y="421"/>
                  </a:cxn>
                  <a:cxn ang="0">
                    <a:pos x="208" y="391"/>
                  </a:cxn>
                  <a:cxn ang="0">
                    <a:pos x="208" y="391"/>
                  </a:cxn>
                </a:cxnLst>
                <a:rect l="0" t="0" r="r" b="b"/>
                <a:pathLst>
                  <a:path w="342" h="1238">
                    <a:moveTo>
                      <a:pt x="208" y="391"/>
                    </a:moveTo>
                    <a:lnTo>
                      <a:pt x="208" y="391"/>
                    </a:lnTo>
                    <a:lnTo>
                      <a:pt x="213" y="356"/>
                    </a:lnTo>
                    <a:lnTo>
                      <a:pt x="218" y="327"/>
                    </a:lnTo>
                    <a:lnTo>
                      <a:pt x="233" y="302"/>
                    </a:lnTo>
                    <a:lnTo>
                      <a:pt x="247" y="277"/>
                    </a:lnTo>
                    <a:lnTo>
                      <a:pt x="267" y="257"/>
                    </a:lnTo>
                    <a:lnTo>
                      <a:pt x="292" y="243"/>
                    </a:lnTo>
                    <a:lnTo>
                      <a:pt x="317" y="228"/>
                    </a:lnTo>
                    <a:lnTo>
                      <a:pt x="342" y="223"/>
                    </a:lnTo>
                    <a:lnTo>
                      <a:pt x="342" y="15"/>
                    </a:lnTo>
                    <a:lnTo>
                      <a:pt x="0" y="0"/>
                    </a:lnTo>
                    <a:lnTo>
                      <a:pt x="0" y="1173"/>
                    </a:lnTo>
                    <a:lnTo>
                      <a:pt x="0" y="1173"/>
                    </a:lnTo>
                    <a:lnTo>
                      <a:pt x="94" y="1193"/>
                    </a:lnTo>
                    <a:lnTo>
                      <a:pt x="203" y="1218"/>
                    </a:lnTo>
                    <a:lnTo>
                      <a:pt x="342" y="1238"/>
                    </a:lnTo>
                    <a:lnTo>
                      <a:pt x="342" y="559"/>
                    </a:lnTo>
                    <a:lnTo>
                      <a:pt x="342" y="559"/>
                    </a:lnTo>
                    <a:lnTo>
                      <a:pt x="317" y="550"/>
                    </a:lnTo>
                    <a:lnTo>
                      <a:pt x="292" y="540"/>
                    </a:lnTo>
                    <a:lnTo>
                      <a:pt x="267" y="520"/>
                    </a:lnTo>
                    <a:lnTo>
                      <a:pt x="247" y="500"/>
                    </a:lnTo>
                    <a:lnTo>
                      <a:pt x="233" y="475"/>
                    </a:lnTo>
                    <a:lnTo>
                      <a:pt x="218" y="451"/>
                    </a:lnTo>
                    <a:lnTo>
                      <a:pt x="213" y="421"/>
                    </a:lnTo>
                    <a:lnTo>
                      <a:pt x="208" y="391"/>
                    </a:lnTo>
                    <a:lnTo>
                      <a:pt x="208" y="391"/>
                    </a:lnTo>
                    <a:close/>
                  </a:path>
                </a:pathLst>
              </a:custGeom>
              <a:solidFill>
                <a:srgbClr val="9E9E9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2" name="Freeform 34"/>
              <p:cNvSpPr>
                <a:spLocks/>
              </p:cNvSpPr>
              <p:nvPr/>
            </p:nvSpPr>
            <p:spPr bwMode="auto">
              <a:xfrm>
                <a:off x="20073147" y="9503339"/>
                <a:ext cx="435429" cy="1382156"/>
              </a:xfrm>
              <a:custGeom>
                <a:avLst/>
                <a:gdLst/>
                <a:ahLst/>
                <a:cxnLst>
                  <a:cxn ang="0">
                    <a:pos x="396" y="15"/>
                  </a:cxn>
                  <a:cxn ang="0">
                    <a:pos x="0" y="0"/>
                  </a:cxn>
                  <a:cxn ang="0">
                    <a:pos x="0" y="208"/>
                  </a:cxn>
                  <a:cxn ang="0">
                    <a:pos x="0" y="208"/>
                  </a:cxn>
                  <a:cxn ang="0">
                    <a:pos x="30" y="213"/>
                  </a:cxn>
                  <a:cxn ang="0">
                    <a:pos x="54" y="228"/>
                  </a:cxn>
                  <a:cxn ang="0">
                    <a:pos x="74" y="242"/>
                  </a:cxn>
                  <a:cxn ang="0">
                    <a:pos x="94" y="262"/>
                  </a:cxn>
                  <a:cxn ang="0">
                    <a:pos x="114" y="287"/>
                  </a:cxn>
                  <a:cxn ang="0">
                    <a:pos x="124" y="312"/>
                  </a:cxn>
                  <a:cxn ang="0">
                    <a:pos x="134" y="341"/>
                  </a:cxn>
                  <a:cxn ang="0">
                    <a:pos x="134" y="376"/>
                  </a:cxn>
                  <a:cxn ang="0">
                    <a:pos x="134" y="376"/>
                  </a:cxn>
                  <a:cxn ang="0">
                    <a:pos x="134" y="406"/>
                  </a:cxn>
                  <a:cxn ang="0">
                    <a:pos x="124" y="436"/>
                  </a:cxn>
                  <a:cxn ang="0">
                    <a:pos x="114" y="460"/>
                  </a:cxn>
                  <a:cxn ang="0">
                    <a:pos x="94" y="485"/>
                  </a:cxn>
                  <a:cxn ang="0">
                    <a:pos x="74" y="505"/>
                  </a:cxn>
                  <a:cxn ang="0">
                    <a:pos x="54" y="525"/>
                  </a:cxn>
                  <a:cxn ang="0">
                    <a:pos x="30" y="535"/>
                  </a:cxn>
                  <a:cxn ang="0">
                    <a:pos x="0" y="544"/>
                  </a:cxn>
                  <a:cxn ang="0">
                    <a:pos x="0" y="1228"/>
                  </a:cxn>
                  <a:cxn ang="0">
                    <a:pos x="0" y="1228"/>
                  </a:cxn>
                  <a:cxn ang="0">
                    <a:pos x="188" y="1247"/>
                  </a:cxn>
                  <a:cxn ang="0">
                    <a:pos x="287" y="1252"/>
                  </a:cxn>
                  <a:cxn ang="0">
                    <a:pos x="396" y="1257"/>
                  </a:cxn>
                  <a:cxn ang="0">
                    <a:pos x="396" y="15"/>
                  </a:cxn>
                </a:cxnLst>
                <a:rect l="0" t="0" r="r" b="b"/>
                <a:pathLst>
                  <a:path w="396" h="1257">
                    <a:moveTo>
                      <a:pt x="396" y="15"/>
                    </a:moveTo>
                    <a:lnTo>
                      <a:pt x="0" y="0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30" y="213"/>
                    </a:lnTo>
                    <a:lnTo>
                      <a:pt x="54" y="228"/>
                    </a:lnTo>
                    <a:lnTo>
                      <a:pt x="74" y="242"/>
                    </a:lnTo>
                    <a:lnTo>
                      <a:pt x="94" y="262"/>
                    </a:lnTo>
                    <a:lnTo>
                      <a:pt x="114" y="287"/>
                    </a:lnTo>
                    <a:lnTo>
                      <a:pt x="124" y="312"/>
                    </a:lnTo>
                    <a:lnTo>
                      <a:pt x="134" y="341"/>
                    </a:lnTo>
                    <a:lnTo>
                      <a:pt x="134" y="376"/>
                    </a:lnTo>
                    <a:lnTo>
                      <a:pt x="134" y="376"/>
                    </a:lnTo>
                    <a:lnTo>
                      <a:pt x="134" y="406"/>
                    </a:lnTo>
                    <a:lnTo>
                      <a:pt x="124" y="436"/>
                    </a:lnTo>
                    <a:lnTo>
                      <a:pt x="114" y="460"/>
                    </a:lnTo>
                    <a:lnTo>
                      <a:pt x="94" y="485"/>
                    </a:lnTo>
                    <a:lnTo>
                      <a:pt x="74" y="505"/>
                    </a:lnTo>
                    <a:lnTo>
                      <a:pt x="54" y="525"/>
                    </a:lnTo>
                    <a:lnTo>
                      <a:pt x="30" y="535"/>
                    </a:lnTo>
                    <a:lnTo>
                      <a:pt x="0" y="544"/>
                    </a:lnTo>
                    <a:lnTo>
                      <a:pt x="0" y="1228"/>
                    </a:lnTo>
                    <a:lnTo>
                      <a:pt x="0" y="1228"/>
                    </a:lnTo>
                    <a:lnTo>
                      <a:pt x="188" y="1247"/>
                    </a:lnTo>
                    <a:lnTo>
                      <a:pt x="287" y="1252"/>
                    </a:lnTo>
                    <a:lnTo>
                      <a:pt x="396" y="1257"/>
                    </a:lnTo>
                    <a:lnTo>
                      <a:pt x="396" y="15"/>
                    </a:lnTo>
                    <a:close/>
                  </a:path>
                </a:pathLst>
              </a:custGeom>
              <a:solidFill>
                <a:srgbClr val="9E9E9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3" name="Freeform 35"/>
              <p:cNvSpPr>
                <a:spLocks/>
              </p:cNvSpPr>
              <p:nvPr/>
            </p:nvSpPr>
            <p:spPr bwMode="auto">
              <a:xfrm>
                <a:off x="19925805" y="9785927"/>
                <a:ext cx="239706" cy="256199"/>
              </a:xfrm>
              <a:custGeom>
                <a:avLst/>
                <a:gdLst/>
                <a:ahLst/>
                <a:cxnLst>
                  <a:cxn ang="0">
                    <a:pos x="218" y="119"/>
                  </a:cxn>
                  <a:cxn ang="0">
                    <a:pos x="218" y="119"/>
                  </a:cxn>
                  <a:cxn ang="0">
                    <a:pos x="218" y="94"/>
                  </a:cxn>
                  <a:cxn ang="0">
                    <a:pos x="208" y="75"/>
                  </a:cxn>
                  <a:cxn ang="0">
                    <a:pos x="198" y="55"/>
                  </a:cxn>
                  <a:cxn ang="0">
                    <a:pos x="188" y="35"/>
                  </a:cxn>
                  <a:cxn ang="0">
                    <a:pos x="169" y="20"/>
                  </a:cxn>
                  <a:cxn ang="0">
                    <a:pos x="154" y="10"/>
                  </a:cxn>
                  <a:cxn ang="0">
                    <a:pos x="134" y="5"/>
                  </a:cxn>
                  <a:cxn ang="0">
                    <a:pos x="109" y="0"/>
                  </a:cxn>
                  <a:cxn ang="0">
                    <a:pos x="109" y="0"/>
                  </a:cxn>
                  <a:cxn ang="0">
                    <a:pos x="89" y="5"/>
                  </a:cxn>
                  <a:cxn ang="0">
                    <a:pos x="70" y="10"/>
                  </a:cxn>
                  <a:cxn ang="0">
                    <a:pos x="50" y="20"/>
                  </a:cxn>
                  <a:cxn ang="0">
                    <a:pos x="35" y="35"/>
                  </a:cxn>
                  <a:cxn ang="0">
                    <a:pos x="20" y="55"/>
                  </a:cxn>
                  <a:cxn ang="0">
                    <a:pos x="10" y="75"/>
                  </a:cxn>
                  <a:cxn ang="0">
                    <a:pos x="5" y="94"/>
                  </a:cxn>
                  <a:cxn ang="0">
                    <a:pos x="0" y="119"/>
                  </a:cxn>
                  <a:cxn ang="0">
                    <a:pos x="0" y="119"/>
                  </a:cxn>
                  <a:cxn ang="0">
                    <a:pos x="5" y="139"/>
                  </a:cxn>
                  <a:cxn ang="0">
                    <a:pos x="10" y="164"/>
                  </a:cxn>
                  <a:cxn ang="0">
                    <a:pos x="20" y="183"/>
                  </a:cxn>
                  <a:cxn ang="0">
                    <a:pos x="35" y="198"/>
                  </a:cxn>
                  <a:cxn ang="0">
                    <a:pos x="50" y="213"/>
                  </a:cxn>
                  <a:cxn ang="0">
                    <a:pos x="70" y="223"/>
                  </a:cxn>
                  <a:cxn ang="0">
                    <a:pos x="89" y="233"/>
                  </a:cxn>
                  <a:cxn ang="0">
                    <a:pos x="109" y="233"/>
                  </a:cxn>
                  <a:cxn ang="0">
                    <a:pos x="109" y="233"/>
                  </a:cxn>
                  <a:cxn ang="0">
                    <a:pos x="134" y="233"/>
                  </a:cxn>
                  <a:cxn ang="0">
                    <a:pos x="154" y="223"/>
                  </a:cxn>
                  <a:cxn ang="0">
                    <a:pos x="169" y="213"/>
                  </a:cxn>
                  <a:cxn ang="0">
                    <a:pos x="188" y="198"/>
                  </a:cxn>
                  <a:cxn ang="0">
                    <a:pos x="198" y="183"/>
                  </a:cxn>
                  <a:cxn ang="0">
                    <a:pos x="208" y="164"/>
                  </a:cxn>
                  <a:cxn ang="0">
                    <a:pos x="218" y="139"/>
                  </a:cxn>
                  <a:cxn ang="0">
                    <a:pos x="218" y="119"/>
                  </a:cxn>
                  <a:cxn ang="0">
                    <a:pos x="218" y="119"/>
                  </a:cxn>
                </a:cxnLst>
                <a:rect l="0" t="0" r="r" b="b"/>
                <a:pathLst>
                  <a:path w="218" h="233">
                    <a:moveTo>
                      <a:pt x="218" y="119"/>
                    </a:moveTo>
                    <a:lnTo>
                      <a:pt x="218" y="119"/>
                    </a:lnTo>
                    <a:lnTo>
                      <a:pt x="218" y="94"/>
                    </a:lnTo>
                    <a:lnTo>
                      <a:pt x="208" y="75"/>
                    </a:lnTo>
                    <a:lnTo>
                      <a:pt x="198" y="55"/>
                    </a:lnTo>
                    <a:lnTo>
                      <a:pt x="188" y="35"/>
                    </a:lnTo>
                    <a:lnTo>
                      <a:pt x="169" y="20"/>
                    </a:lnTo>
                    <a:lnTo>
                      <a:pt x="154" y="10"/>
                    </a:lnTo>
                    <a:lnTo>
                      <a:pt x="134" y="5"/>
                    </a:lnTo>
                    <a:lnTo>
                      <a:pt x="109" y="0"/>
                    </a:lnTo>
                    <a:lnTo>
                      <a:pt x="109" y="0"/>
                    </a:lnTo>
                    <a:lnTo>
                      <a:pt x="89" y="5"/>
                    </a:lnTo>
                    <a:lnTo>
                      <a:pt x="70" y="10"/>
                    </a:lnTo>
                    <a:lnTo>
                      <a:pt x="50" y="20"/>
                    </a:lnTo>
                    <a:lnTo>
                      <a:pt x="35" y="35"/>
                    </a:lnTo>
                    <a:lnTo>
                      <a:pt x="20" y="55"/>
                    </a:lnTo>
                    <a:lnTo>
                      <a:pt x="10" y="75"/>
                    </a:lnTo>
                    <a:lnTo>
                      <a:pt x="5" y="94"/>
                    </a:lnTo>
                    <a:lnTo>
                      <a:pt x="0" y="119"/>
                    </a:lnTo>
                    <a:lnTo>
                      <a:pt x="0" y="119"/>
                    </a:lnTo>
                    <a:lnTo>
                      <a:pt x="5" y="139"/>
                    </a:lnTo>
                    <a:lnTo>
                      <a:pt x="10" y="164"/>
                    </a:lnTo>
                    <a:lnTo>
                      <a:pt x="20" y="183"/>
                    </a:lnTo>
                    <a:lnTo>
                      <a:pt x="35" y="198"/>
                    </a:lnTo>
                    <a:lnTo>
                      <a:pt x="50" y="213"/>
                    </a:lnTo>
                    <a:lnTo>
                      <a:pt x="70" y="223"/>
                    </a:lnTo>
                    <a:lnTo>
                      <a:pt x="89" y="233"/>
                    </a:lnTo>
                    <a:lnTo>
                      <a:pt x="109" y="233"/>
                    </a:lnTo>
                    <a:lnTo>
                      <a:pt x="109" y="233"/>
                    </a:lnTo>
                    <a:lnTo>
                      <a:pt x="134" y="233"/>
                    </a:lnTo>
                    <a:lnTo>
                      <a:pt x="154" y="223"/>
                    </a:lnTo>
                    <a:lnTo>
                      <a:pt x="169" y="213"/>
                    </a:lnTo>
                    <a:lnTo>
                      <a:pt x="188" y="198"/>
                    </a:lnTo>
                    <a:lnTo>
                      <a:pt x="198" y="183"/>
                    </a:lnTo>
                    <a:lnTo>
                      <a:pt x="208" y="164"/>
                    </a:lnTo>
                    <a:lnTo>
                      <a:pt x="218" y="139"/>
                    </a:lnTo>
                    <a:lnTo>
                      <a:pt x="218" y="119"/>
                    </a:lnTo>
                    <a:lnTo>
                      <a:pt x="218" y="119"/>
                    </a:lnTo>
                    <a:close/>
                  </a:path>
                </a:pathLst>
              </a:custGeom>
              <a:solidFill>
                <a:srgbClr val="E5E5E5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4" name="Freeform 36"/>
              <p:cNvSpPr>
                <a:spLocks/>
              </p:cNvSpPr>
              <p:nvPr/>
            </p:nvSpPr>
            <p:spPr bwMode="auto">
              <a:xfrm>
                <a:off x="19931303" y="9818914"/>
                <a:ext cx="191325" cy="201221"/>
              </a:xfrm>
              <a:custGeom>
                <a:avLst/>
                <a:gdLst/>
                <a:ahLst/>
                <a:cxnLst>
                  <a:cxn ang="0">
                    <a:pos x="134" y="109"/>
                  </a:cxn>
                  <a:cxn ang="0">
                    <a:pos x="134" y="109"/>
                  </a:cxn>
                  <a:cxn ang="0">
                    <a:pos x="119" y="104"/>
                  </a:cxn>
                  <a:cxn ang="0">
                    <a:pos x="104" y="94"/>
                  </a:cxn>
                  <a:cxn ang="0">
                    <a:pos x="94" y="79"/>
                  </a:cxn>
                  <a:cxn ang="0">
                    <a:pos x="89" y="64"/>
                  </a:cxn>
                  <a:cxn ang="0">
                    <a:pos x="89" y="64"/>
                  </a:cxn>
                  <a:cxn ang="0">
                    <a:pos x="94" y="45"/>
                  </a:cxn>
                  <a:cxn ang="0">
                    <a:pos x="104" y="30"/>
                  </a:cxn>
                  <a:cxn ang="0">
                    <a:pos x="119" y="20"/>
                  </a:cxn>
                  <a:cxn ang="0">
                    <a:pos x="134" y="15"/>
                  </a:cxn>
                  <a:cxn ang="0">
                    <a:pos x="134" y="15"/>
                  </a:cxn>
                  <a:cxn ang="0">
                    <a:pos x="139" y="15"/>
                  </a:cxn>
                  <a:cxn ang="0">
                    <a:pos x="139" y="15"/>
                  </a:cxn>
                  <a:cxn ang="0">
                    <a:pos x="114" y="5"/>
                  </a:cxn>
                  <a:cxn ang="0">
                    <a:pos x="84" y="0"/>
                  </a:cxn>
                  <a:cxn ang="0">
                    <a:pos x="84" y="0"/>
                  </a:cxn>
                  <a:cxn ang="0">
                    <a:pos x="70" y="0"/>
                  </a:cxn>
                  <a:cxn ang="0">
                    <a:pos x="55" y="5"/>
                  </a:cxn>
                  <a:cxn ang="0">
                    <a:pos x="40" y="15"/>
                  </a:cxn>
                  <a:cxn ang="0">
                    <a:pos x="25" y="25"/>
                  </a:cxn>
                  <a:cxn ang="0">
                    <a:pos x="15" y="40"/>
                  </a:cxn>
                  <a:cxn ang="0">
                    <a:pos x="5" y="54"/>
                  </a:cxn>
                  <a:cxn ang="0">
                    <a:pos x="0" y="74"/>
                  </a:cxn>
                  <a:cxn ang="0">
                    <a:pos x="0" y="89"/>
                  </a:cxn>
                  <a:cxn ang="0">
                    <a:pos x="0" y="89"/>
                  </a:cxn>
                  <a:cxn ang="0">
                    <a:pos x="0" y="109"/>
                  </a:cxn>
                  <a:cxn ang="0">
                    <a:pos x="5" y="129"/>
                  </a:cxn>
                  <a:cxn ang="0">
                    <a:pos x="15" y="144"/>
                  </a:cxn>
                  <a:cxn ang="0">
                    <a:pos x="25" y="158"/>
                  </a:cxn>
                  <a:cxn ang="0">
                    <a:pos x="40" y="168"/>
                  </a:cxn>
                  <a:cxn ang="0">
                    <a:pos x="55" y="178"/>
                  </a:cxn>
                  <a:cxn ang="0">
                    <a:pos x="70" y="183"/>
                  </a:cxn>
                  <a:cxn ang="0">
                    <a:pos x="84" y="183"/>
                  </a:cxn>
                  <a:cxn ang="0">
                    <a:pos x="84" y="183"/>
                  </a:cxn>
                  <a:cxn ang="0">
                    <a:pos x="104" y="183"/>
                  </a:cxn>
                  <a:cxn ang="0">
                    <a:pos x="119" y="178"/>
                  </a:cxn>
                  <a:cxn ang="0">
                    <a:pos x="134" y="168"/>
                  </a:cxn>
                  <a:cxn ang="0">
                    <a:pos x="149" y="158"/>
                  </a:cxn>
                  <a:cxn ang="0">
                    <a:pos x="159" y="144"/>
                  </a:cxn>
                  <a:cxn ang="0">
                    <a:pos x="169" y="129"/>
                  </a:cxn>
                  <a:cxn ang="0">
                    <a:pos x="174" y="109"/>
                  </a:cxn>
                  <a:cxn ang="0">
                    <a:pos x="174" y="89"/>
                  </a:cxn>
                  <a:cxn ang="0">
                    <a:pos x="174" y="89"/>
                  </a:cxn>
                  <a:cxn ang="0">
                    <a:pos x="174" y="84"/>
                  </a:cxn>
                  <a:cxn ang="0">
                    <a:pos x="174" y="84"/>
                  </a:cxn>
                  <a:cxn ang="0">
                    <a:pos x="164" y="94"/>
                  </a:cxn>
                  <a:cxn ang="0">
                    <a:pos x="159" y="104"/>
                  </a:cxn>
                  <a:cxn ang="0">
                    <a:pos x="144" y="109"/>
                  </a:cxn>
                  <a:cxn ang="0">
                    <a:pos x="134" y="109"/>
                  </a:cxn>
                  <a:cxn ang="0">
                    <a:pos x="134" y="109"/>
                  </a:cxn>
                </a:cxnLst>
                <a:rect l="0" t="0" r="r" b="b"/>
                <a:pathLst>
                  <a:path w="174" h="183">
                    <a:moveTo>
                      <a:pt x="134" y="109"/>
                    </a:moveTo>
                    <a:lnTo>
                      <a:pt x="134" y="109"/>
                    </a:lnTo>
                    <a:lnTo>
                      <a:pt x="119" y="104"/>
                    </a:lnTo>
                    <a:lnTo>
                      <a:pt x="104" y="94"/>
                    </a:lnTo>
                    <a:lnTo>
                      <a:pt x="94" y="79"/>
                    </a:lnTo>
                    <a:lnTo>
                      <a:pt x="89" y="64"/>
                    </a:lnTo>
                    <a:lnTo>
                      <a:pt x="89" y="64"/>
                    </a:lnTo>
                    <a:lnTo>
                      <a:pt x="94" y="45"/>
                    </a:lnTo>
                    <a:lnTo>
                      <a:pt x="104" y="30"/>
                    </a:lnTo>
                    <a:lnTo>
                      <a:pt x="119" y="20"/>
                    </a:lnTo>
                    <a:lnTo>
                      <a:pt x="134" y="15"/>
                    </a:lnTo>
                    <a:lnTo>
                      <a:pt x="134" y="15"/>
                    </a:lnTo>
                    <a:lnTo>
                      <a:pt x="139" y="15"/>
                    </a:lnTo>
                    <a:lnTo>
                      <a:pt x="139" y="15"/>
                    </a:lnTo>
                    <a:lnTo>
                      <a:pt x="114" y="5"/>
                    </a:lnTo>
                    <a:lnTo>
                      <a:pt x="84" y="0"/>
                    </a:lnTo>
                    <a:lnTo>
                      <a:pt x="84" y="0"/>
                    </a:lnTo>
                    <a:lnTo>
                      <a:pt x="70" y="0"/>
                    </a:lnTo>
                    <a:lnTo>
                      <a:pt x="55" y="5"/>
                    </a:lnTo>
                    <a:lnTo>
                      <a:pt x="40" y="15"/>
                    </a:lnTo>
                    <a:lnTo>
                      <a:pt x="25" y="25"/>
                    </a:lnTo>
                    <a:lnTo>
                      <a:pt x="15" y="40"/>
                    </a:lnTo>
                    <a:lnTo>
                      <a:pt x="5" y="54"/>
                    </a:lnTo>
                    <a:lnTo>
                      <a:pt x="0" y="74"/>
                    </a:lnTo>
                    <a:lnTo>
                      <a:pt x="0" y="89"/>
                    </a:lnTo>
                    <a:lnTo>
                      <a:pt x="0" y="89"/>
                    </a:lnTo>
                    <a:lnTo>
                      <a:pt x="0" y="109"/>
                    </a:lnTo>
                    <a:lnTo>
                      <a:pt x="5" y="129"/>
                    </a:lnTo>
                    <a:lnTo>
                      <a:pt x="15" y="144"/>
                    </a:lnTo>
                    <a:lnTo>
                      <a:pt x="25" y="158"/>
                    </a:lnTo>
                    <a:lnTo>
                      <a:pt x="40" y="168"/>
                    </a:lnTo>
                    <a:lnTo>
                      <a:pt x="55" y="178"/>
                    </a:lnTo>
                    <a:lnTo>
                      <a:pt x="70" y="183"/>
                    </a:lnTo>
                    <a:lnTo>
                      <a:pt x="84" y="183"/>
                    </a:lnTo>
                    <a:lnTo>
                      <a:pt x="84" y="183"/>
                    </a:lnTo>
                    <a:lnTo>
                      <a:pt x="104" y="183"/>
                    </a:lnTo>
                    <a:lnTo>
                      <a:pt x="119" y="178"/>
                    </a:lnTo>
                    <a:lnTo>
                      <a:pt x="134" y="168"/>
                    </a:lnTo>
                    <a:lnTo>
                      <a:pt x="149" y="158"/>
                    </a:lnTo>
                    <a:lnTo>
                      <a:pt x="159" y="144"/>
                    </a:lnTo>
                    <a:lnTo>
                      <a:pt x="169" y="129"/>
                    </a:lnTo>
                    <a:lnTo>
                      <a:pt x="174" y="109"/>
                    </a:lnTo>
                    <a:lnTo>
                      <a:pt x="174" y="89"/>
                    </a:lnTo>
                    <a:lnTo>
                      <a:pt x="174" y="89"/>
                    </a:lnTo>
                    <a:lnTo>
                      <a:pt x="174" y="84"/>
                    </a:lnTo>
                    <a:lnTo>
                      <a:pt x="174" y="84"/>
                    </a:lnTo>
                    <a:lnTo>
                      <a:pt x="164" y="94"/>
                    </a:lnTo>
                    <a:lnTo>
                      <a:pt x="159" y="104"/>
                    </a:lnTo>
                    <a:lnTo>
                      <a:pt x="144" y="109"/>
                    </a:lnTo>
                    <a:lnTo>
                      <a:pt x="134" y="109"/>
                    </a:lnTo>
                    <a:lnTo>
                      <a:pt x="134" y="109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5" name="Freeform 37"/>
              <p:cNvSpPr>
                <a:spLocks/>
              </p:cNvSpPr>
              <p:nvPr/>
            </p:nvSpPr>
            <p:spPr bwMode="auto">
              <a:xfrm>
                <a:off x="19687200" y="9198758"/>
                <a:ext cx="26390" cy="26390"/>
              </a:xfrm>
              <a:custGeom>
                <a:avLst/>
                <a:gdLst/>
                <a:ahLst/>
                <a:cxnLst>
                  <a:cxn ang="0">
                    <a:pos x="24" y="15"/>
                  </a:cxn>
                  <a:cxn ang="0">
                    <a:pos x="24" y="15"/>
                  </a:cxn>
                  <a:cxn ang="0">
                    <a:pos x="19" y="24"/>
                  </a:cxn>
                  <a:cxn ang="0">
                    <a:pos x="10" y="24"/>
                  </a:cxn>
                  <a:cxn ang="0">
                    <a:pos x="10" y="24"/>
                  </a:cxn>
                  <a:cxn ang="0">
                    <a:pos x="0" y="24"/>
                  </a:cxn>
                  <a:cxn ang="0">
                    <a:pos x="0" y="15"/>
                  </a:cxn>
                  <a:cxn ang="0">
                    <a:pos x="0" y="15"/>
                  </a:cxn>
                  <a:cxn ang="0">
                    <a:pos x="0" y="5"/>
                  </a:cxn>
                  <a:cxn ang="0">
                    <a:pos x="10" y="0"/>
                  </a:cxn>
                  <a:cxn ang="0">
                    <a:pos x="10" y="0"/>
                  </a:cxn>
                  <a:cxn ang="0">
                    <a:pos x="19" y="5"/>
                  </a:cxn>
                  <a:cxn ang="0">
                    <a:pos x="24" y="15"/>
                  </a:cxn>
                  <a:cxn ang="0">
                    <a:pos x="24" y="15"/>
                  </a:cxn>
                </a:cxnLst>
                <a:rect l="0" t="0" r="r" b="b"/>
                <a:pathLst>
                  <a:path w="24" h="24">
                    <a:moveTo>
                      <a:pt x="24" y="15"/>
                    </a:moveTo>
                    <a:lnTo>
                      <a:pt x="24" y="15"/>
                    </a:lnTo>
                    <a:lnTo>
                      <a:pt x="19" y="24"/>
                    </a:lnTo>
                    <a:lnTo>
                      <a:pt x="10" y="24"/>
                    </a:lnTo>
                    <a:lnTo>
                      <a:pt x="10" y="24"/>
                    </a:lnTo>
                    <a:lnTo>
                      <a:pt x="0" y="24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0" y="5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9" y="5"/>
                    </a:lnTo>
                    <a:lnTo>
                      <a:pt x="24" y="15"/>
                    </a:lnTo>
                    <a:lnTo>
                      <a:pt x="24" y="15"/>
                    </a:lnTo>
                    <a:close/>
                  </a:path>
                </a:pathLst>
              </a:custGeom>
              <a:solidFill>
                <a:srgbClr val="FB7655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6" name="Freeform 38"/>
              <p:cNvSpPr>
                <a:spLocks/>
              </p:cNvSpPr>
              <p:nvPr/>
            </p:nvSpPr>
            <p:spPr bwMode="auto">
              <a:xfrm>
                <a:off x="19687200" y="9198758"/>
                <a:ext cx="26390" cy="26390"/>
              </a:xfrm>
              <a:custGeom>
                <a:avLst/>
                <a:gdLst/>
                <a:ahLst/>
                <a:cxnLst>
                  <a:cxn ang="0">
                    <a:pos x="24" y="15"/>
                  </a:cxn>
                  <a:cxn ang="0">
                    <a:pos x="24" y="15"/>
                  </a:cxn>
                  <a:cxn ang="0">
                    <a:pos x="19" y="24"/>
                  </a:cxn>
                  <a:cxn ang="0">
                    <a:pos x="10" y="24"/>
                  </a:cxn>
                  <a:cxn ang="0">
                    <a:pos x="10" y="24"/>
                  </a:cxn>
                  <a:cxn ang="0">
                    <a:pos x="0" y="24"/>
                  </a:cxn>
                  <a:cxn ang="0">
                    <a:pos x="0" y="15"/>
                  </a:cxn>
                  <a:cxn ang="0">
                    <a:pos x="0" y="15"/>
                  </a:cxn>
                  <a:cxn ang="0">
                    <a:pos x="0" y="5"/>
                  </a:cxn>
                  <a:cxn ang="0">
                    <a:pos x="10" y="0"/>
                  </a:cxn>
                  <a:cxn ang="0">
                    <a:pos x="10" y="0"/>
                  </a:cxn>
                  <a:cxn ang="0">
                    <a:pos x="19" y="5"/>
                  </a:cxn>
                  <a:cxn ang="0">
                    <a:pos x="24" y="15"/>
                  </a:cxn>
                  <a:cxn ang="0">
                    <a:pos x="24" y="15"/>
                  </a:cxn>
                </a:cxnLst>
                <a:rect l="0" t="0" r="r" b="b"/>
                <a:pathLst>
                  <a:path w="24" h="24">
                    <a:moveTo>
                      <a:pt x="24" y="15"/>
                    </a:moveTo>
                    <a:lnTo>
                      <a:pt x="24" y="15"/>
                    </a:lnTo>
                    <a:lnTo>
                      <a:pt x="19" y="24"/>
                    </a:lnTo>
                    <a:lnTo>
                      <a:pt x="10" y="24"/>
                    </a:lnTo>
                    <a:lnTo>
                      <a:pt x="10" y="24"/>
                    </a:lnTo>
                    <a:lnTo>
                      <a:pt x="0" y="24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0" y="5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9" y="5"/>
                    </a:lnTo>
                    <a:lnTo>
                      <a:pt x="24" y="15"/>
                    </a:lnTo>
                    <a:lnTo>
                      <a:pt x="24" y="15"/>
                    </a:lnTo>
                    <a:close/>
                  </a:path>
                </a:pathLst>
              </a:custGeom>
              <a:solidFill>
                <a:srgbClr val="FB7655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7" name="Freeform 39"/>
              <p:cNvSpPr>
                <a:spLocks/>
              </p:cNvSpPr>
              <p:nvPr/>
            </p:nvSpPr>
            <p:spPr bwMode="auto">
              <a:xfrm>
                <a:off x="19687200" y="9023928"/>
                <a:ext cx="26390" cy="27490"/>
              </a:xfrm>
              <a:custGeom>
                <a:avLst/>
                <a:gdLst/>
                <a:ahLst/>
                <a:cxnLst>
                  <a:cxn ang="0">
                    <a:pos x="24" y="15"/>
                  </a:cxn>
                  <a:cxn ang="0">
                    <a:pos x="24" y="15"/>
                  </a:cxn>
                  <a:cxn ang="0">
                    <a:pos x="19" y="20"/>
                  </a:cxn>
                  <a:cxn ang="0">
                    <a:pos x="10" y="25"/>
                  </a:cxn>
                  <a:cxn ang="0">
                    <a:pos x="10" y="25"/>
                  </a:cxn>
                  <a:cxn ang="0">
                    <a:pos x="0" y="20"/>
                  </a:cxn>
                  <a:cxn ang="0">
                    <a:pos x="0" y="15"/>
                  </a:cxn>
                  <a:cxn ang="0">
                    <a:pos x="0" y="15"/>
                  </a:cxn>
                  <a:cxn ang="0">
                    <a:pos x="0" y="5"/>
                  </a:cxn>
                  <a:cxn ang="0">
                    <a:pos x="10" y="0"/>
                  </a:cxn>
                  <a:cxn ang="0">
                    <a:pos x="10" y="0"/>
                  </a:cxn>
                  <a:cxn ang="0">
                    <a:pos x="19" y="5"/>
                  </a:cxn>
                  <a:cxn ang="0">
                    <a:pos x="24" y="15"/>
                  </a:cxn>
                  <a:cxn ang="0">
                    <a:pos x="24" y="15"/>
                  </a:cxn>
                </a:cxnLst>
                <a:rect l="0" t="0" r="r" b="b"/>
                <a:pathLst>
                  <a:path w="24" h="25">
                    <a:moveTo>
                      <a:pt x="24" y="15"/>
                    </a:moveTo>
                    <a:lnTo>
                      <a:pt x="24" y="15"/>
                    </a:lnTo>
                    <a:lnTo>
                      <a:pt x="19" y="20"/>
                    </a:lnTo>
                    <a:lnTo>
                      <a:pt x="10" y="25"/>
                    </a:lnTo>
                    <a:lnTo>
                      <a:pt x="10" y="25"/>
                    </a:lnTo>
                    <a:lnTo>
                      <a:pt x="0" y="20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0" y="5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9" y="5"/>
                    </a:lnTo>
                    <a:lnTo>
                      <a:pt x="24" y="15"/>
                    </a:lnTo>
                    <a:lnTo>
                      <a:pt x="24" y="15"/>
                    </a:lnTo>
                    <a:close/>
                  </a:path>
                </a:pathLst>
              </a:custGeom>
              <a:solidFill>
                <a:srgbClr val="7EAA5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8" name="Freeform 40"/>
              <p:cNvSpPr>
                <a:spLocks noEditPoints="1"/>
              </p:cNvSpPr>
              <p:nvPr/>
            </p:nvSpPr>
            <p:spPr bwMode="auto">
              <a:xfrm>
                <a:off x="19790559" y="8975547"/>
                <a:ext cx="718018" cy="446424"/>
              </a:xfrm>
              <a:custGeom>
                <a:avLst/>
                <a:gdLst/>
                <a:ahLst/>
                <a:cxnLst>
                  <a:cxn ang="0">
                    <a:pos x="24" y="366"/>
                  </a:cxn>
                  <a:cxn ang="0">
                    <a:pos x="123" y="198"/>
                  </a:cxn>
                  <a:cxn ang="0">
                    <a:pos x="633" y="203"/>
                  </a:cxn>
                  <a:cxn ang="0">
                    <a:pos x="633" y="203"/>
                  </a:cxn>
                  <a:cxn ang="0">
                    <a:pos x="633" y="386"/>
                  </a:cxn>
                  <a:cxn ang="0">
                    <a:pos x="633" y="386"/>
                  </a:cxn>
                  <a:cxn ang="0">
                    <a:pos x="24" y="366"/>
                  </a:cxn>
                  <a:cxn ang="0">
                    <a:pos x="24" y="366"/>
                  </a:cxn>
                  <a:cxn ang="0">
                    <a:pos x="109" y="20"/>
                  </a:cxn>
                  <a:cxn ang="0">
                    <a:pos x="109" y="183"/>
                  </a:cxn>
                  <a:cxn ang="0">
                    <a:pos x="19" y="336"/>
                  </a:cxn>
                  <a:cxn ang="0">
                    <a:pos x="19" y="336"/>
                  </a:cxn>
                  <a:cxn ang="0">
                    <a:pos x="19" y="20"/>
                  </a:cxn>
                  <a:cxn ang="0">
                    <a:pos x="19" y="20"/>
                  </a:cxn>
                  <a:cxn ang="0">
                    <a:pos x="109" y="20"/>
                  </a:cxn>
                  <a:cxn ang="0">
                    <a:pos x="109" y="20"/>
                  </a:cxn>
                  <a:cxn ang="0">
                    <a:pos x="633" y="183"/>
                  </a:cxn>
                  <a:cxn ang="0">
                    <a:pos x="633" y="183"/>
                  </a:cxn>
                  <a:cxn ang="0">
                    <a:pos x="128" y="178"/>
                  </a:cxn>
                  <a:cxn ang="0">
                    <a:pos x="128" y="178"/>
                  </a:cxn>
                  <a:cxn ang="0">
                    <a:pos x="128" y="20"/>
                  </a:cxn>
                  <a:cxn ang="0">
                    <a:pos x="128" y="20"/>
                  </a:cxn>
                  <a:cxn ang="0">
                    <a:pos x="633" y="20"/>
                  </a:cxn>
                  <a:cxn ang="0">
                    <a:pos x="633" y="20"/>
                  </a:cxn>
                  <a:cxn ang="0">
                    <a:pos x="633" y="183"/>
                  </a:cxn>
                  <a:cxn ang="0">
                    <a:pos x="633" y="183"/>
                  </a:cxn>
                  <a:cxn ang="0">
                    <a:pos x="643" y="0"/>
                  </a:cxn>
                  <a:cxn ang="0">
                    <a:pos x="10" y="0"/>
                  </a:cxn>
                  <a:cxn ang="0">
                    <a:pos x="10" y="0"/>
                  </a:cxn>
                  <a:cxn ang="0">
                    <a:pos x="0" y="0"/>
                  </a:cxn>
                  <a:cxn ang="0">
                    <a:pos x="0" y="10"/>
                  </a:cxn>
                  <a:cxn ang="0">
                    <a:pos x="0" y="376"/>
                  </a:cxn>
                  <a:cxn ang="0">
                    <a:pos x="0" y="376"/>
                  </a:cxn>
                  <a:cxn ang="0">
                    <a:pos x="0" y="381"/>
                  </a:cxn>
                  <a:cxn ang="0">
                    <a:pos x="10" y="386"/>
                  </a:cxn>
                  <a:cxn ang="0">
                    <a:pos x="643" y="406"/>
                  </a:cxn>
                  <a:cxn ang="0">
                    <a:pos x="643" y="406"/>
                  </a:cxn>
                  <a:cxn ang="0">
                    <a:pos x="648" y="401"/>
                  </a:cxn>
                  <a:cxn ang="0">
                    <a:pos x="648" y="401"/>
                  </a:cxn>
                  <a:cxn ang="0">
                    <a:pos x="653" y="396"/>
                  </a:cxn>
                  <a:cxn ang="0">
                    <a:pos x="653" y="10"/>
                  </a:cxn>
                  <a:cxn ang="0">
                    <a:pos x="653" y="10"/>
                  </a:cxn>
                  <a:cxn ang="0">
                    <a:pos x="648" y="0"/>
                  </a:cxn>
                  <a:cxn ang="0">
                    <a:pos x="643" y="0"/>
                  </a:cxn>
                  <a:cxn ang="0">
                    <a:pos x="643" y="0"/>
                  </a:cxn>
                </a:cxnLst>
                <a:rect l="0" t="0" r="r" b="b"/>
                <a:pathLst>
                  <a:path w="653" h="406">
                    <a:moveTo>
                      <a:pt x="24" y="366"/>
                    </a:moveTo>
                    <a:lnTo>
                      <a:pt x="123" y="198"/>
                    </a:lnTo>
                    <a:lnTo>
                      <a:pt x="633" y="203"/>
                    </a:lnTo>
                    <a:lnTo>
                      <a:pt x="633" y="203"/>
                    </a:lnTo>
                    <a:lnTo>
                      <a:pt x="633" y="386"/>
                    </a:lnTo>
                    <a:lnTo>
                      <a:pt x="633" y="386"/>
                    </a:lnTo>
                    <a:lnTo>
                      <a:pt x="24" y="366"/>
                    </a:lnTo>
                    <a:lnTo>
                      <a:pt x="24" y="366"/>
                    </a:lnTo>
                    <a:close/>
                    <a:moveTo>
                      <a:pt x="109" y="20"/>
                    </a:moveTo>
                    <a:lnTo>
                      <a:pt x="109" y="183"/>
                    </a:lnTo>
                    <a:lnTo>
                      <a:pt x="19" y="336"/>
                    </a:lnTo>
                    <a:lnTo>
                      <a:pt x="19" y="336"/>
                    </a:lnTo>
                    <a:lnTo>
                      <a:pt x="19" y="20"/>
                    </a:lnTo>
                    <a:lnTo>
                      <a:pt x="19" y="20"/>
                    </a:lnTo>
                    <a:lnTo>
                      <a:pt x="109" y="20"/>
                    </a:lnTo>
                    <a:lnTo>
                      <a:pt x="109" y="20"/>
                    </a:lnTo>
                    <a:close/>
                    <a:moveTo>
                      <a:pt x="633" y="183"/>
                    </a:moveTo>
                    <a:lnTo>
                      <a:pt x="633" y="183"/>
                    </a:lnTo>
                    <a:lnTo>
                      <a:pt x="128" y="178"/>
                    </a:lnTo>
                    <a:lnTo>
                      <a:pt x="128" y="178"/>
                    </a:lnTo>
                    <a:lnTo>
                      <a:pt x="128" y="20"/>
                    </a:lnTo>
                    <a:lnTo>
                      <a:pt x="128" y="20"/>
                    </a:lnTo>
                    <a:lnTo>
                      <a:pt x="633" y="20"/>
                    </a:lnTo>
                    <a:lnTo>
                      <a:pt x="633" y="20"/>
                    </a:lnTo>
                    <a:lnTo>
                      <a:pt x="633" y="183"/>
                    </a:lnTo>
                    <a:lnTo>
                      <a:pt x="633" y="183"/>
                    </a:lnTo>
                    <a:close/>
                    <a:moveTo>
                      <a:pt x="643" y="0"/>
                    </a:moveTo>
                    <a:lnTo>
                      <a:pt x="10" y="0"/>
                    </a:lnTo>
                    <a:lnTo>
                      <a:pt x="10" y="0"/>
                    </a:lnTo>
                    <a:lnTo>
                      <a:pt x="0" y="0"/>
                    </a:lnTo>
                    <a:lnTo>
                      <a:pt x="0" y="10"/>
                    </a:lnTo>
                    <a:lnTo>
                      <a:pt x="0" y="376"/>
                    </a:lnTo>
                    <a:lnTo>
                      <a:pt x="0" y="376"/>
                    </a:lnTo>
                    <a:lnTo>
                      <a:pt x="0" y="381"/>
                    </a:lnTo>
                    <a:lnTo>
                      <a:pt x="10" y="386"/>
                    </a:lnTo>
                    <a:lnTo>
                      <a:pt x="643" y="406"/>
                    </a:lnTo>
                    <a:lnTo>
                      <a:pt x="643" y="406"/>
                    </a:lnTo>
                    <a:lnTo>
                      <a:pt x="648" y="401"/>
                    </a:lnTo>
                    <a:lnTo>
                      <a:pt x="648" y="401"/>
                    </a:lnTo>
                    <a:lnTo>
                      <a:pt x="653" y="396"/>
                    </a:lnTo>
                    <a:lnTo>
                      <a:pt x="653" y="10"/>
                    </a:lnTo>
                    <a:lnTo>
                      <a:pt x="653" y="10"/>
                    </a:lnTo>
                    <a:lnTo>
                      <a:pt x="648" y="0"/>
                    </a:lnTo>
                    <a:lnTo>
                      <a:pt x="643" y="0"/>
                    </a:lnTo>
                    <a:lnTo>
                      <a:pt x="64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9" name="Freeform 41"/>
              <p:cNvSpPr>
                <a:spLocks/>
              </p:cNvSpPr>
              <p:nvPr/>
            </p:nvSpPr>
            <p:spPr bwMode="auto">
              <a:xfrm>
                <a:off x="19719087" y="8359789"/>
                <a:ext cx="702624" cy="119853"/>
              </a:xfrm>
              <a:custGeom>
                <a:avLst/>
                <a:gdLst/>
                <a:ahLst/>
                <a:cxnLst>
                  <a:cxn ang="0">
                    <a:pos x="639" y="70"/>
                  </a:cxn>
                  <a:cxn ang="0">
                    <a:pos x="0" y="109"/>
                  </a:cxn>
                  <a:cxn ang="0">
                    <a:pos x="0" y="35"/>
                  </a:cxn>
                  <a:cxn ang="0">
                    <a:pos x="639" y="0"/>
                  </a:cxn>
                  <a:cxn ang="0">
                    <a:pos x="639" y="70"/>
                  </a:cxn>
                </a:cxnLst>
                <a:rect l="0" t="0" r="r" b="b"/>
                <a:pathLst>
                  <a:path w="639" h="109">
                    <a:moveTo>
                      <a:pt x="639" y="70"/>
                    </a:moveTo>
                    <a:lnTo>
                      <a:pt x="0" y="109"/>
                    </a:lnTo>
                    <a:lnTo>
                      <a:pt x="0" y="35"/>
                    </a:lnTo>
                    <a:lnTo>
                      <a:pt x="639" y="0"/>
                    </a:lnTo>
                    <a:lnTo>
                      <a:pt x="639" y="7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0" name="Freeform 42"/>
              <p:cNvSpPr>
                <a:spLocks noEditPoints="1"/>
              </p:cNvSpPr>
              <p:nvPr/>
            </p:nvSpPr>
            <p:spPr bwMode="auto">
              <a:xfrm>
                <a:off x="19708091" y="8349893"/>
                <a:ext cx="751005" cy="255100"/>
              </a:xfrm>
              <a:custGeom>
                <a:avLst/>
                <a:gdLst/>
                <a:ahLst/>
                <a:cxnLst>
                  <a:cxn ang="0">
                    <a:pos x="20" y="212"/>
                  </a:cxn>
                  <a:cxn ang="0">
                    <a:pos x="20" y="212"/>
                  </a:cxn>
                  <a:cxn ang="0">
                    <a:pos x="20" y="148"/>
                  </a:cxn>
                  <a:cxn ang="0">
                    <a:pos x="664" y="113"/>
                  </a:cxn>
                  <a:cxn ang="0">
                    <a:pos x="664" y="113"/>
                  </a:cxn>
                  <a:cxn ang="0">
                    <a:pos x="664" y="193"/>
                  </a:cxn>
                  <a:cxn ang="0">
                    <a:pos x="664" y="193"/>
                  </a:cxn>
                  <a:cxn ang="0">
                    <a:pos x="20" y="212"/>
                  </a:cxn>
                  <a:cxn ang="0">
                    <a:pos x="20" y="212"/>
                  </a:cxn>
                  <a:cxn ang="0">
                    <a:pos x="664" y="19"/>
                  </a:cxn>
                  <a:cxn ang="0">
                    <a:pos x="664" y="19"/>
                  </a:cxn>
                  <a:cxn ang="0">
                    <a:pos x="664" y="94"/>
                  </a:cxn>
                  <a:cxn ang="0">
                    <a:pos x="20" y="128"/>
                  </a:cxn>
                  <a:cxn ang="0">
                    <a:pos x="20" y="128"/>
                  </a:cxn>
                  <a:cxn ang="0">
                    <a:pos x="20" y="54"/>
                  </a:cxn>
                  <a:cxn ang="0">
                    <a:pos x="20" y="54"/>
                  </a:cxn>
                  <a:cxn ang="0">
                    <a:pos x="664" y="19"/>
                  </a:cxn>
                  <a:cxn ang="0">
                    <a:pos x="664" y="19"/>
                  </a:cxn>
                  <a:cxn ang="0">
                    <a:pos x="678" y="4"/>
                  </a:cxn>
                  <a:cxn ang="0">
                    <a:pos x="678" y="4"/>
                  </a:cxn>
                  <a:cxn ang="0">
                    <a:pos x="674" y="0"/>
                  </a:cxn>
                  <a:cxn ang="0">
                    <a:pos x="10" y="34"/>
                  </a:cxn>
                  <a:cxn ang="0">
                    <a:pos x="10" y="34"/>
                  </a:cxn>
                  <a:cxn ang="0">
                    <a:pos x="5" y="39"/>
                  </a:cxn>
                  <a:cxn ang="0">
                    <a:pos x="0" y="44"/>
                  </a:cxn>
                  <a:cxn ang="0">
                    <a:pos x="0" y="222"/>
                  </a:cxn>
                  <a:cxn ang="0">
                    <a:pos x="0" y="222"/>
                  </a:cxn>
                  <a:cxn ang="0">
                    <a:pos x="5" y="232"/>
                  </a:cxn>
                  <a:cxn ang="0">
                    <a:pos x="5" y="232"/>
                  </a:cxn>
                  <a:cxn ang="0">
                    <a:pos x="10" y="232"/>
                  </a:cxn>
                  <a:cxn ang="0">
                    <a:pos x="674" y="212"/>
                  </a:cxn>
                  <a:cxn ang="0">
                    <a:pos x="674" y="212"/>
                  </a:cxn>
                  <a:cxn ang="0">
                    <a:pos x="683" y="207"/>
                  </a:cxn>
                  <a:cxn ang="0">
                    <a:pos x="683" y="202"/>
                  </a:cxn>
                  <a:cxn ang="0">
                    <a:pos x="683" y="9"/>
                  </a:cxn>
                  <a:cxn ang="0">
                    <a:pos x="683" y="9"/>
                  </a:cxn>
                  <a:cxn ang="0">
                    <a:pos x="678" y="4"/>
                  </a:cxn>
                  <a:cxn ang="0">
                    <a:pos x="678" y="4"/>
                  </a:cxn>
                </a:cxnLst>
                <a:rect l="0" t="0" r="r" b="b"/>
                <a:pathLst>
                  <a:path w="683" h="232">
                    <a:moveTo>
                      <a:pt x="20" y="212"/>
                    </a:moveTo>
                    <a:lnTo>
                      <a:pt x="20" y="212"/>
                    </a:lnTo>
                    <a:lnTo>
                      <a:pt x="20" y="148"/>
                    </a:lnTo>
                    <a:lnTo>
                      <a:pt x="664" y="113"/>
                    </a:lnTo>
                    <a:lnTo>
                      <a:pt x="664" y="113"/>
                    </a:lnTo>
                    <a:lnTo>
                      <a:pt x="664" y="193"/>
                    </a:lnTo>
                    <a:lnTo>
                      <a:pt x="664" y="193"/>
                    </a:lnTo>
                    <a:lnTo>
                      <a:pt x="20" y="212"/>
                    </a:lnTo>
                    <a:lnTo>
                      <a:pt x="20" y="212"/>
                    </a:lnTo>
                    <a:close/>
                    <a:moveTo>
                      <a:pt x="664" y="19"/>
                    </a:moveTo>
                    <a:lnTo>
                      <a:pt x="664" y="19"/>
                    </a:lnTo>
                    <a:lnTo>
                      <a:pt x="664" y="94"/>
                    </a:lnTo>
                    <a:lnTo>
                      <a:pt x="20" y="128"/>
                    </a:lnTo>
                    <a:lnTo>
                      <a:pt x="20" y="128"/>
                    </a:lnTo>
                    <a:lnTo>
                      <a:pt x="20" y="54"/>
                    </a:lnTo>
                    <a:lnTo>
                      <a:pt x="20" y="54"/>
                    </a:lnTo>
                    <a:lnTo>
                      <a:pt x="664" y="19"/>
                    </a:lnTo>
                    <a:lnTo>
                      <a:pt x="664" y="19"/>
                    </a:lnTo>
                    <a:close/>
                    <a:moveTo>
                      <a:pt x="678" y="4"/>
                    </a:moveTo>
                    <a:lnTo>
                      <a:pt x="678" y="4"/>
                    </a:lnTo>
                    <a:lnTo>
                      <a:pt x="674" y="0"/>
                    </a:lnTo>
                    <a:lnTo>
                      <a:pt x="10" y="34"/>
                    </a:lnTo>
                    <a:lnTo>
                      <a:pt x="10" y="34"/>
                    </a:lnTo>
                    <a:lnTo>
                      <a:pt x="5" y="39"/>
                    </a:lnTo>
                    <a:lnTo>
                      <a:pt x="0" y="44"/>
                    </a:lnTo>
                    <a:lnTo>
                      <a:pt x="0" y="222"/>
                    </a:lnTo>
                    <a:lnTo>
                      <a:pt x="0" y="222"/>
                    </a:lnTo>
                    <a:lnTo>
                      <a:pt x="5" y="232"/>
                    </a:lnTo>
                    <a:lnTo>
                      <a:pt x="5" y="232"/>
                    </a:lnTo>
                    <a:lnTo>
                      <a:pt x="10" y="232"/>
                    </a:lnTo>
                    <a:lnTo>
                      <a:pt x="674" y="212"/>
                    </a:lnTo>
                    <a:lnTo>
                      <a:pt x="674" y="212"/>
                    </a:lnTo>
                    <a:lnTo>
                      <a:pt x="683" y="207"/>
                    </a:lnTo>
                    <a:lnTo>
                      <a:pt x="683" y="202"/>
                    </a:lnTo>
                    <a:lnTo>
                      <a:pt x="683" y="9"/>
                    </a:lnTo>
                    <a:lnTo>
                      <a:pt x="683" y="9"/>
                    </a:lnTo>
                    <a:lnTo>
                      <a:pt x="678" y="4"/>
                    </a:lnTo>
                    <a:lnTo>
                      <a:pt x="678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1" name="Freeform 43"/>
              <p:cNvSpPr>
                <a:spLocks/>
              </p:cNvSpPr>
              <p:nvPr/>
            </p:nvSpPr>
            <p:spPr bwMode="auto">
              <a:xfrm>
                <a:off x="20807658" y="8344395"/>
                <a:ext cx="119853" cy="201221"/>
              </a:xfrm>
              <a:custGeom>
                <a:avLst/>
                <a:gdLst/>
                <a:ahLst/>
                <a:cxnLst>
                  <a:cxn ang="0">
                    <a:pos x="109" y="94"/>
                  </a:cxn>
                  <a:cxn ang="0">
                    <a:pos x="109" y="94"/>
                  </a:cxn>
                  <a:cxn ang="0">
                    <a:pos x="104" y="128"/>
                  </a:cxn>
                  <a:cxn ang="0">
                    <a:pos x="94" y="158"/>
                  </a:cxn>
                  <a:cxn ang="0">
                    <a:pos x="74" y="178"/>
                  </a:cxn>
                  <a:cxn ang="0">
                    <a:pos x="65" y="183"/>
                  </a:cxn>
                  <a:cxn ang="0">
                    <a:pos x="55" y="183"/>
                  </a:cxn>
                  <a:cxn ang="0">
                    <a:pos x="55" y="183"/>
                  </a:cxn>
                  <a:cxn ang="0">
                    <a:pos x="45" y="183"/>
                  </a:cxn>
                  <a:cxn ang="0">
                    <a:pos x="35" y="178"/>
                  </a:cxn>
                  <a:cxn ang="0">
                    <a:pos x="15" y="158"/>
                  </a:cxn>
                  <a:cxn ang="0">
                    <a:pos x="5" y="128"/>
                  </a:cxn>
                  <a:cxn ang="0">
                    <a:pos x="0" y="94"/>
                  </a:cxn>
                  <a:cxn ang="0">
                    <a:pos x="0" y="94"/>
                  </a:cxn>
                  <a:cxn ang="0">
                    <a:pos x="5" y="59"/>
                  </a:cxn>
                  <a:cxn ang="0">
                    <a:pos x="15" y="29"/>
                  </a:cxn>
                  <a:cxn ang="0">
                    <a:pos x="35" y="9"/>
                  </a:cxn>
                  <a:cxn ang="0">
                    <a:pos x="45" y="5"/>
                  </a:cxn>
                  <a:cxn ang="0">
                    <a:pos x="55" y="0"/>
                  </a:cxn>
                  <a:cxn ang="0">
                    <a:pos x="55" y="0"/>
                  </a:cxn>
                  <a:cxn ang="0">
                    <a:pos x="65" y="5"/>
                  </a:cxn>
                  <a:cxn ang="0">
                    <a:pos x="74" y="9"/>
                  </a:cxn>
                  <a:cxn ang="0">
                    <a:pos x="94" y="29"/>
                  </a:cxn>
                  <a:cxn ang="0">
                    <a:pos x="104" y="59"/>
                  </a:cxn>
                  <a:cxn ang="0">
                    <a:pos x="109" y="94"/>
                  </a:cxn>
                  <a:cxn ang="0">
                    <a:pos x="109" y="94"/>
                  </a:cxn>
                </a:cxnLst>
                <a:rect l="0" t="0" r="r" b="b"/>
                <a:pathLst>
                  <a:path w="109" h="183">
                    <a:moveTo>
                      <a:pt x="109" y="94"/>
                    </a:moveTo>
                    <a:lnTo>
                      <a:pt x="109" y="94"/>
                    </a:lnTo>
                    <a:lnTo>
                      <a:pt x="104" y="128"/>
                    </a:lnTo>
                    <a:lnTo>
                      <a:pt x="94" y="158"/>
                    </a:lnTo>
                    <a:lnTo>
                      <a:pt x="74" y="178"/>
                    </a:lnTo>
                    <a:lnTo>
                      <a:pt x="65" y="183"/>
                    </a:lnTo>
                    <a:lnTo>
                      <a:pt x="55" y="183"/>
                    </a:lnTo>
                    <a:lnTo>
                      <a:pt x="55" y="183"/>
                    </a:lnTo>
                    <a:lnTo>
                      <a:pt x="45" y="183"/>
                    </a:lnTo>
                    <a:lnTo>
                      <a:pt x="35" y="178"/>
                    </a:lnTo>
                    <a:lnTo>
                      <a:pt x="15" y="158"/>
                    </a:lnTo>
                    <a:lnTo>
                      <a:pt x="5" y="12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" y="59"/>
                    </a:lnTo>
                    <a:lnTo>
                      <a:pt x="15" y="29"/>
                    </a:lnTo>
                    <a:lnTo>
                      <a:pt x="35" y="9"/>
                    </a:lnTo>
                    <a:lnTo>
                      <a:pt x="45" y="5"/>
                    </a:lnTo>
                    <a:lnTo>
                      <a:pt x="55" y="0"/>
                    </a:lnTo>
                    <a:lnTo>
                      <a:pt x="55" y="0"/>
                    </a:lnTo>
                    <a:lnTo>
                      <a:pt x="65" y="5"/>
                    </a:lnTo>
                    <a:lnTo>
                      <a:pt x="74" y="9"/>
                    </a:lnTo>
                    <a:lnTo>
                      <a:pt x="94" y="29"/>
                    </a:lnTo>
                    <a:lnTo>
                      <a:pt x="104" y="59"/>
                    </a:lnTo>
                    <a:lnTo>
                      <a:pt x="109" y="94"/>
                    </a:lnTo>
                    <a:lnTo>
                      <a:pt x="109" y="94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2" name="Freeform 44"/>
              <p:cNvSpPr>
                <a:spLocks/>
              </p:cNvSpPr>
              <p:nvPr/>
            </p:nvSpPr>
            <p:spPr bwMode="auto">
              <a:xfrm>
                <a:off x="20965996" y="8365287"/>
                <a:ext cx="48381" cy="82468"/>
              </a:xfrm>
              <a:custGeom>
                <a:avLst/>
                <a:gdLst/>
                <a:ahLst/>
                <a:cxnLst>
                  <a:cxn ang="0">
                    <a:pos x="44" y="35"/>
                  </a:cxn>
                  <a:cxn ang="0">
                    <a:pos x="44" y="35"/>
                  </a:cxn>
                  <a:cxn ang="0">
                    <a:pos x="44" y="50"/>
                  </a:cxn>
                  <a:cxn ang="0">
                    <a:pos x="39" y="65"/>
                  </a:cxn>
                  <a:cxn ang="0">
                    <a:pos x="29" y="75"/>
                  </a:cxn>
                  <a:cxn ang="0">
                    <a:pos x="24" y="75"/>
                  </a:cxn>
                  <a:cxn ang="0">
                    <a:pos x="24" y="75"/>
                  </a:cxn>
                  <a:cxn ang="0">
                    <a:pos x="15" y="75"/>
                  </a:cxn>
                  <a:cxn ang="0">
                    <a:pos x="10" y="65"/>
                  </a:cxn>
                  <a:cxn ang="0">
                    <a:pos x="5" y="50"/>
                  </a:cxn>
                  <a:cxn ang="0">
                    <a:pos x="0" y="35"/>
                  </a:cxn>
                  <a:cxn ang="0">
                    <a:pos x="0" y="35"/>
                  </a:cxn>
                  <a:cxn ang="0">
                    <a:pos x="5" y="20"/>
                  </a:cxn>
                  <a:cxn ang="0">
                    <a:pos x="10" y="10"/>
                  </a:cxn>
                  <a:cxn ang="0">
                    <a:pos x="15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29" y="0"/>
                  </a:cxn>
                  <a:cxn ang="0">
                    <a:pos x="39" y="10"/>
                  </a:cxn>
                  <a:cxn ang="0">
                    <a:pos x="44" y="20"/>
                  </a:cxn>
                  <a:cxn ang="0">
                    <a:pos x="44" y="35"/>
                  </a:cxn>
                  <a:cxn ang="0">
                    <a:pos x="44" y="35"/>
                  </a:cxn>
                </a:cxnLst>
                <a:rect l="0" t="0" r="r" b="b"/>
                <a:pathLst>
                  <a:path w="44" h="75">
                    <a:moveTo>
                      <a:pt x="44" y="35"/>
                    </a:moveTo>
                    <a:lnTo>
                      <a:pt x="44" y="35"/>
                    </a:lnTo>
                    <a:lnTo>
                      <a:pt x="44" y="50"/>
                    </a:lnTo>
                    <a:lnTo>
                      <a:pt x="39" y="65"/>
                    </a:lnTo>
                    <a:lnTo>
                      <a:pt x="29" y="75"/>
                    </a:lnTo>
                    <a:lnTo>
                      <a:pt x="24" y="75"/>
                    </a:lnTo>
                    <a:lnTo>
                      <a:pt x="24" y="75"/>
                    </a:lnTo>
                    <a:lnTo>
                      <a:pt x="15" y="75"/>
                    </a:lnTo>
                    <a:lnTo>
                      <a:pt x="10" y="65"/>
                    </a:lnTo>
                    <a:lnTo>
                      <a:pt x="5" y="50"/>
                    </a:lnTo>
                    <a:lnTo>
                      <a:pt x="0" y="35"/>
                    </a:lnTo>
                    <a:lnTo>
                      <a:pt x="0" y="35"/>
                    </a:lnTo>
                    <a:lnTo>
                      <a:pt x="5" y="20"/>
                    </a:lnTo>
                    <a:lnTo>
                      <a:pt x="10" y="10"/>
                    </a:lnTo>
                    <a:lnTo>
                      <a:pt x="15" y="0"/>
                    </a:lnTo>
                    <a:lnTo>
                      <a:pt x="24" y="0"/>
                    </a:lnTo>
                    <a:lnTo>
                      <a:pt x="24" y="0"/>
                    </a:lnTo>
                    <a:lnTo>
                      <a:pt x="29" y="0"/>
                    </a:lnTo>
                    <a:lnTo>
                      <a:pt x="39" y="10"/>
                    </a:lnTo>
                    <a:lnTo>
                      <a:pt x="44" y="20"/>
                    </a:lnTo>
                    <a:lnTo>
                      <a:pt x="44" y="35"/>
                    </a:lnTo>
                    <a:lnTo>
                      <a:pt x="44" y="35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3" name="Freeform 51"/>
              <p:cNvSpPr>
                <a:spLocks noEditPoints="1"/>
              </p:cNvSpPr>
              <p:nvPr/>
            </p:nvSpPr>
            <p:spPr bwMode="auto">
              <a:xfrm>
                <a:off x="19904914" y="9765036"/>
                <a:ext cx="282589" cy="299082"/>
              </a:xfrm>
              <a:custGeom>
                <a:avLst/>
                <a:gdLst/>
                <a:ahLst/>
                <a:cxnLst>
                  <a:cxn ang="0">
                    <a:pos x="39" y="138"/>
                  </a:cxn>
                  <a:cxn ang="0">
                    <a:pos x="49" y="99"/>
                  </a:cxn>
                  <a:cxn ang="0">
                    <a:pos x="69" y="69"/>
                  </a:cxn>
                  <a:cxn ang="0">
                    <a:pos x="94" y="49"/>
                  </a:cxn>
                  <a:cxn ang="0">
                    <a:pos x="128" y="39"/>
                  </a:cxn>
                  <a:cxn ang="0">
                    <a:pos x="148" y="44"/>
                  </a:cxn>
                  <a:cxn ang="0">
                    <a:pos x="178" y="59"/>
                  </a:cxn>
                  <a:cxn ang="0">
                    <a:pos x="203" y="84"/>
                  </a:cxn>
                  <a:cxn ang="0">
                    <a:pos x="217" y="118"/>
                  </a:cxn>
                  <a:cxn ang="0">
                    <a:pos x="217" y="138"/>
                  </a:cxn>
                  <a:cxn ang="0">
                    <a:pos x="212" y="173"/>
                  </a:cxn>
                  <a:cxn ang="0">
                    <a:pos x="193" y="202"/>
                  </a:cxn>
                  <a:cxn ang="0">
                    <a:pos x="163" y="227"/>
                  </a:cxn>
                  <a:cxn ang="0">
                    <a:pos x="128" y="232"/>
                  </a:cxn>
                  <a:cxn ang="0">
                    <a:pos x="113" y="232"/>
                  </a:cxn>
                  <a:cxn ang="0">
                    <a:pos x="79" y="217"/>
                  </a:cxn>
                  <a:cxn ang="0">
                    <a:pos x="54" y="188"/>
                  </a:cxn>
                  <a:cxn ang="0">
                    <a:pos x="44" y="158"/>
                  </a:cxn>
                  <a:cxn ang="0">
                    <a:pos x="39" y="138"/>
                  </a:cxn>
                  <a:cxn ang="0">
                    <a:pos x="0" y="138"/>
                  </a:cxn>
                  <a:cxn ang="0">
                    <a:pos x="9" y="188"/>
                  </a:cxn>
                  <a:cxn ang="0">
                    <a:pos x="39" y="232"/>
                  </a:cxn>
                  <a:cxn ang="0">
                    <a:pos x="79" y="262"/>
                  </a:cxn>
                  <a:cxn ang="0">
                    <a:pos x="128" y="272"/>
                  </a:cxn>
                  <a:cxn ang="0">
                    <a:pos x="153" y="267"/>
                  </a:cxn>
                  <a:cxn ang="0">
                    <a:pos x="203" y="247"/>
                  </a:cxn>
                  <a:cxn ang="0">
                    <a:pos x="237" y="212"/>
                  </a:cxn>
                  <a:cxn ang="0">
                    <a:pos x="252" y="163"/>
                  </a:cxn>
                  <a:cxn ang="0">
                    <a:pos x="257" y="138"/>
                  </a:cxn>
                  <a:cxn ang="0">
                    <a:pos x="247" y="84"/>
                  </a:cxn>
                  <a:cxn ang="0">
                    <a:pos x="217" y="39"/>
                  </a:cxn>
                  <a:cxn ang="0">
                    <a:pos x="178" y="9"/>
                  </a:cxn>
                  <a:cxn ang="0">
                    <a:pos x="128" y="0"/>
                  </a:cxn>
                  <a:cxn ang="0">
                    <a:pos x="104" y="4"/>
                  </a:cxn>
                  <a:cxn ang="0">
                    <a:pos x="59" y="24"/>
                  </a:cxn>
                  <a:cxn ang="0">
                    <a:pos x="24" y="59"/>
                  </a:cxn>
                  <a:cxn ang="0">
                    <a:pos x="5" y="108"/>
                  </a:cxn>
                  <a:cxn ang="0">
                    <a:pos x="0" y="138"/>
                  </a:cxn>
                </a:cxnLst>
                <a:rect l="0" t="0" r="r" b="b"/>
                <a:pathLst>
                  <a:path w="257" h="272">
                    <a:moveTo>
                      <a:pt x="39" y="138"/>
                    </a:moveTo>
                    <a:lnTo>
                      <a:pt x="39" y="138"/>
                    </a:lnTo>
                    <a:lnTo>
                      <a:pt x="44" y="118"/>
                    </a:lnTo>
                    <a:lnTo>
                      <a:pt x="49" y="99"/>
                    </a:lnTo>
                    <a:lnTo>
                      <a:pt x="54" y="84"/>
                    </a:lnTo>
                    <a:lnTo>
                      <a:pt x="69" y="69"/>
                    </a:lnTo>
                    <a:lnTo>
                      <a:pt x="79" y="59"/>
                    </a:lnTo>
                    <a:lnTo>
                      <a:pt x="94" y="49"/>
                    </a:lnTo>
                    <a:lnTo>
                      <a:pt x="113" y="44"/>
                    </a:lnTo>
                    <a:lnTo>
                      <a:pt x="128" y="39"/>
                    </a:lnTo>
                    <a:lnTo>
                      <a:pt x="128" y="39"/>
                    </a:lnTo>
                    <a:lnTo>
                      <a:pt x="148" y="44"/>
                    </a:lnTo>
                    <a:lnTo>
                      <a:pt x="163" y="49"/>
                    </a:lnTo>
                    <a:lnTo>
                      <a:pt x="178" y="59"/>
                    </a:lnTo>
                    <a:lnTo>
                      <a:pt x="193" y="69"/>
                    </a:lnTo>
                    <a:lnTo>
                      <a:pt x="203" y="84"/>
                    </a:lnTo>
                    <a:lnTo>
                      <a:pt x="212" y="99"/>
                    </a:lnTo>
                    <a:lnTo>
                      <a:pt x="217" y="118"/>
                    </a:lnTo>
                    <a:lnTo>
                      <a:pt x="217" y="138"/>
                    </a:lnTo>
                    <a:lnTo>
                      <a:pt x="217" y="138"/>
                    </a:lnTo>
                    <a:lnTo>
                      <a:pt x="217" y="158"/>
                    </a:lnTo>
                    <a:lnTo>
                      <a:pt x="212" y="173"/>
                    </a:lnTo>
                    <a:lnTo>
                      <a:pt x="203" y="188"/>
                    </a:lnTo>
                    <a:lnTo>
                      <a:pt x="193" y="202"/>
                    </a:lnTo>
                    <a:lnTo>
                      <a:pt x="178" y="217"/>
                    </a:lnTo>
                    <a:lnTo>
                      <a:pt x="163" y="227"/>
                    </a:lnTo>
                    <a:lnTo>
                      <a:pt x="148" y="232"/>
                    </a:lnTo>
                    <a:lnTo>
                      <a:pt x="128" y="232"/>
                    </a:lnTo>
                    <a:lnTo>
                      <a:pt x="128" y="232"/>
                    </a:lnTo>
                    <a:lnTo>
                      <a:pt x="113" y="232"/>
                    </a:lnTo>
                    <a:lnTo>
                      <a:pt x="94" y="227"/>
                    </a:lnTo>
                    <a:lnTo>
                      <a:pt x="79" y="217"/>
                    </a:lnTo>
                    <a:lnTo>
                      <a:pt x="69" y="202"/>
                    </a:lnTo>
                    <a:lnTo>
                      <a:pt x="54" y="188"/>
                    </a:lnTo>
                    <a:lnTo>
                      <a:pt x="49" y="173"/>
                    </a:lnTo>
                    <a:lnTo>
                      <a:pt x="44" y="158"/>
                    </a:lnTo>
                    <a:lnTo>
                      <a:pt x="39" y="138"/>
                    </a:lnTo>
                    <a:lnTo>
                      <a:pt x="39" y="138"/>
                    </a:lnTo>
                    <a:close/>
                    <a:moveTo>
                      <a:pt x="0" y="138"/>
                    </a:moveTo>
                    <a:lnTo>
                      <a:pt x="0" y="138"/>
                    </a:lnTo>
                    <a:lnTo>
                      <a:pt x="5" y="163"/>
                    </a:lnTo>
                    <a:lnTo>
                      <a:pt x="9" y="188"/>
                    </a:lnTo>
                    <a:lnTo>
                      <a:pt x="24" y="212"/>
                    </a:lnTo>
                    <a:lnTo>
                      <a:pt x="39" y="232"/>
                    </a:lnTo>
                    <a:lnTo>
                      <a:pt x="59" y="247"/>
                    </a:lnTo>
                    <a:lnTo>
                      <a:pt x="79" y="262"/>
                    </a:lnTo>
                    <a:lnTo>
                      <a:pt x="104" y="267"/>
                    </a:lnTo>
                    <a:lnTo>
                      <a:pt x="128" y="272"/>
                    </a:lnTo>
                    <a:lnTo>
                      <a:pt x="128" y="272"/>
                    </a:lnTo>
                    <a:lnTo>
                      <a:pt x="153" y="267"/>
                    </a:lnTo>
                    <a:lnTo>
                      <a:pt x="178" y="262"/>
                    </a:lnTo>
                    <a:lnTo>
                      <a:pt x="203" y="247"/>
                    </a:lnTo>
                    <a:lnTo>
                      <a:pt x="217" y="232"/>
                    </a:lnTo>
                    <a:lnTo>
                      <a:pt x="237" y="212"/>
                    </a:lnTo>
                    <a:lnTo>
                      <a:pt x="247" y="188"/>
                    </a:lnTo>
                    <a:lnTo>
                      <a:pt x="252" y="163"/>
                    </a:lnTo>
                    <a:lnTo>
                      <a:pt x="257" y="138"/>
                    </a:lnTo>
                    <a:lnTo>
                      <a:pt x="257" y="138"/>
                    </a:lnTo>
                    <a:lnTo>
                      <a:pt x="252" y="108"/>
                    </a:lnTo>
                    <a:lnTo>
                      <a:pt x="247" y="84"/>
                    </a:lnTo>
                    <a:lnTo>
                      <a:pt x="237" y="59"/>
                    </a:lnTo>
                    <a:lnTo>
                      <a:pt x="217" y="39"/>
                    </a:lnTo>
                    <a:lnTo>
                      <a:pt x="203" y="24"/>
                    </a:lnTo>
                    <a:lnTo>
                      <a:pt x="178" y="9"/>
                    </a:lnTo>
                    <a:lnTo>
                      <a:pt x="153" y="4"/>
                    </a:lnTo>
                    <a:lnTo>
                      <a:pt x="128" y="0"/>
                    </a:lnTo>
                    <a:lnTo>
                      <a:pt x="128" y="0"/>
                    </a:lnTo>
                    <a:lnTo>
                      <a:pt x="104" y="4"/>
                    </a:lnTo>
                    <a:lnTo>
                      <a:pt x="79" y="9"/>
                    </a:lnTo>
                    <a:lnTo>
                      <a:pt x="59" y="24"/>
                    </a:lnTo>
                    <a:lnTo>
                      <a:pt x="39" y="39"/>
                    </a:lnTo>
                    <a:lnTo>
                      <a:pt x="24" y="59"/>
                    </a:lnTo>
                    <a:lnTo>
                      <a:pt x="9" y="84"/>
                    </a:lnTo>
                    <a:lnTo>
                      <a:pt x="5" y="108"/>
                    </a:lnTo>
                    <a:lnTo>
                      <a:pt x="0" y="138"/>
                    </a:lnTo>
                    <a:lnTo>
                      <a:pt x="0" y="13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8" name="Group 64"/>
            <p:cNvGrpSpPr/>
            <p:nvPr/>
          </p:nvGrpSpPr>
          <p:grpSpPr>
            <a:xfrm>
              <a:off x="22706178" y="5791200"/>
              <a:ext cx="1754022" cy="2286000"/>
              <a:chOff x="19539858" y="8186057"/>
              <a:chExt cx="2171646" cy="2830286"/>
            </a:xfrm>
          </p:grpSpPr>
          <p:sp>
            <p:nvSpPr>
              <p:cNvPr id="528" name="Freeform 8"/>
              <p:cNvSpPr>
                <a:spLocks/>
              </p:cNvSpPr>
              <p:nvPr/>
            </p:nvSpPr>
            <p:spPr bwMode="auto">
              <a:xfrm>
                <a:off x="19578342" y="8219045"/>
                <a:ext cx="1011602" cy="2764312"/>
              </a:xfrm>
              <a:custGeom>
                <a:avLst/>
                <a:gdLst/>
                <a:ahLst/>
                <a:cxnLst>
                  <a:cxn ang="0">
                    <a:pos x="0" y="54"/>
                  </a:cxn>
                  <a:cxn ang="0">
                    <a:pos x="0" y="54"/>
                  </a:cxn>
                  <a:cxn ang="0">
                    <a:pos x="0" y="2386"/>
                  </a:cxn>
                  <a:cxn ang="0">
                    <a:pos x="0" y="2386"/>
                  </a:cxn>
                  <a:cxn ang="0">
                    <a:pos x="0" y="2391"/>
                  </a:cxn>
                  <a:cxn ang="0">
                    <a:pos x="5" y="2400"/>
                  </a:cxn>
                  <a:cxn ang="0">
                    <a:pos x="10" y="2400"/>
                  </a:cxn>
                  <a:cxn ang="0">
                    <a:pos x="10" y="2400"/>
                  </a:cxn>
                  <a:cxn ang="0">
                    <a:pos x="94" y="2425"/>
                  </a:cxn>
                  <a:cxn ang="0">
                    <a:pos x="163" y="2440"/>
                  </a:cxn>
                  <a:cxn ang="0">
                    <a:pos x="252" y="2455"/>
                  </a:cxn>
                  <a:cxn ang="0">
                    <a:pos x="371" y="2475"/>
                  </a:cxn>
                  <a:cxn ang="0">
                    <a:pos x="514" y="2490"/>
                  </a:cxn>
                  <a:cxn ang="0">
                    <a:pos x="693" y="2504"/>
                  </a:cxn>
                  <a:cxn ang="0">
                    <a:pos x="900" y="2514"/>
                  </a:cxn>
                  <a:cxn ang="0">
                    <a:pos x="900" y="2514"/>
                  </a:cxn>
                  <a:cxn ang="0">
                    <a:pos x="920" y="2514"/>
                  </a:cxn>
                  <a:cxn ang="0">
                    <a:pos x="920" y="0"/>
                  </a:cxn>
                  <a:cxn ang="0">
                    <a:pos x="920" y="0"/>
                  </a:cxn>
                  <a:cxn ang="0">
                    <a:pos x="900" y="0"/>
                  </a:cxn>
                  <a:cxn ang="0">
                    <a:pos x="900" y="0"/>
                  </a:cxn>
                  <a:cxn ang="0">
                    <a:pos x="0" y="54"/>
                  </a:cxn>
                  <a:cxn ang="0">
                    <a:pos x="0" y="54"/>
                  </a:cxn>
                </a:cxnLst>
                <a:rect l="0" t="0" r="r" b="b"/>
                <a:pathLst>
                  <a:path w="920" h="2514">
                    <a:moveTo>
                      <a:pt x="0" y="54"/>
                    </a:moveTo>
                    <a:lnTo>
                      <a:pt x="0" y="54"/>
                    </a:lnTo>
                    <a:lnTo>
                      <a:pt x="0" y="2386"/>
                    </a:lnTo>
                    <a:lnTo>
                      <a:pt x="0" y="2386"/>
                    </a:lnTo>
                    <a:lnTo>
                      <a:pt x="0" y="2391"/>
                    </a:lnTo>
                    <a:lnTo>
                      <a:pt x="5" y="2400"/>
                    </a:lnTo>
                    <a:lnTo>
                      <a:pt x="10" y="2400"/>
                    </a:lnTo>
                    <a:lnTo>
                      <a:pt x="10" y="2400"/>
                    </a:lnTo>
                    <a:lnTo>
                      <a:pt x="94" y="2425"/>
                    </a:lnTo>
                    <a:lnTo>
                      <a:pt x="163" y="2440"/>
                    </a:lnTo>
                    <a:lnTo>
                      <a:pt x="252" y="2455"/>
                    </a:lnTo>
                    <a:lnTo>
                      <a:pt x="371" y="2475"/>
                    </a:lnTo>
                    <a:lnTo>
                      <a:pt x="514" y="2490"/>
                    </a:lnTo>
                    <a:lnTo>
                      <a:pt x="693" y="2504"/>
                    </a:lnTo>
                    <a:lnTo>
                      <a:pt x="900" y="2514"/>
                    </a:lnTo>
                    <a:lnTo>
                      <a:pt x="900" y="2514"/>
                    </a:lnTo>
                    <a:lnTo>
                      <a:pt x="920" y="2514"/>
                    </a:lnTo>
                    <a:lnTo>
                      <a:pt x="920" y="0"/>
                    </a:lnTo>
                    <a:lnTo>
                      <a:pt x="920" y="0"/>
                    </a:lnTo>
                    <a:lnTo>
                      <a:pt x="900" y="0"/>
                    </a:lnTo>
                    <a:lnTo>
                      <a:pt x="900" y="0"/>
                    </a:lnTo>
                    <a:lnTo>
                      <a:pt x="0" y="54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8C8C8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9" name="Freeform 9"/>
              <p:cNvSpPr>
                <a:spLocks/>
              </p:cNvSpPr>
              <p:nvPr/>
            </p:nvSpPr>
            <p:spPr bwMode="auto">
              <a:xfrm>
                <a:off x="19599234" y="8224542"/>
                <a:ext cx="985212" cy="2721429"/>
              </a:xfrm>
              <a:custGeom>
                <a:avLst/>
                <a:gdLst/>
                <a:ahLst/>
                <a:cxnLst>
                  <a:cxn ang="0">
                    <a:pos x="0" y="54"/>
                  </a:cxn>
                  <a:cxn ang="0">
                    <a:pos x="0" y="54"/>
                  </a:cxn>
                  <a:cxn ang="0">
                    <a:pos x="0" y="2346"/>
                  </a:cxn>
                  <a:cxn ang="0">
                    <a:pos x="0" y="2346"/>
                  </a:cxn>
                  <a:cxn ang="0">
                    <a:pos x="0" y="2351"/>
                  </a:cxn>
                  <a:cxn ang="0">
                    <a:pos x="5" y="2361"/>
                  </a:cxn>
                  <a:cxn ang="0">
                    <a:pos x="10" y="2361"/>
                  </a:cxn>
                  <a:cxn ang="0">
                    <a:pos x="10" y="2361"/>
                  </a:cxn>
                  <a:cxn ang="0">
                    <a:pos x="90" y="2386"/>
                  </a:cxn>
                  <a:cxn ang="0">
                    <a:pos x="159" y="2400"/>
                  </a:cxn>
                  <a:cxn ang="0">
                    <a:pos x="248" y="2415"/>
                  </a:cxn>
                  <a:cxn ang="0">
                    <a:pos x="362" y="2435"/>
                  </a:cxn>
                  <a:cxn ang="0">
                    <a:pos x="500" y="2450"/>
                  </a:cxn>
                  <a:cxn ang="0">
                    <a:pos x="674" y="2465"/>
                  </a:cxn>
                  <a:cxn ang="0">
                    <a:pos x="881" y="2475"/>
                  </a:cxn>
                  <a:cxn ang="0">
                    <a:pos x="881" y="2475"/>
                  </a:cxn>
                  <a:cxn ang="0">
                    <a:pos x="896" y="2475"/>
                  </a:cxn>
                  <a:cxn ang="0">
                    <a:pos x="896" y="0"/>
                  </a:cxn>
                  <a:cxn ang="0">
                    <a:pos x="896" y="0"/>
                  </a:cxn>
                  <a:cxn ang="0">
                    <a:pos x="0" y="54"/>
                  </a:cxn>
                  <a:cxn ang="0">
                    <a:pos x="0" y="54"/>
                  </a:cxn>
                </a:cxnLst>
                <a:rect l="0" t="0" r="r" b="b"/>
                <a:pathLst>
                  <a:path w="896" h="2475">
                    <a:moveTo>
                      <a:pt x="0" y="54"/>
                    </a:moveTo>
                    <a:lnTo>
                      <a:pt x="0" y="54"/>
                    </a:lnTo>
                    <a:lnTo>
                      <a:pt x="0" y="2346"/>
                    </a:lnTo>
                    <a:lnTo>
                      <a:pt x="0" y="2346"/>
                    </a:lnTo>
                    <a:lnTo>
                      <a:pt x="0" y="2351"/>
                    </a:lnTo>
                    <a:lnTo>
                      <a:pt x="5" y="2361"/>
                    </a:lnTo>
                    <a:lnTo>
                      <a:pt x="10" y="2361"/>
                    </a:lnTo>
                    <a:lnTo>
                      <a:pt x="10" y="2361"/>
                    </a:lnTo>
                    <a:lnTo>
                      <a:pt x="90" y="2386"/>
                    </a:lnTo>
                    <a:lnTo>
                      <a:pt x="159" y="2400"/>
                    </a:lnTo>
                    <a:lnTo>
                      <a:pt x="248" y="2415"/>
                    </a:lnTo>
                    <a:lnTo>
                      <a:pt x="362" y="2435"/>
                    </a:lnTo>
                    <a:lnTo>
                      <a:pt x="500" y="2450"/>
                    </a:lnTo>
                    <a:lnTo>
                      <a:pt x="674" y="2465"/>
                    </a:lnTo>
                    <a:lnTo>
                      <a:pt x="881" y="2475"/>
                    </a:lnTo>
                    <a:lnTo>
                      <a:pt x="881" y="2475"/>
                    </a:lnTo>
                    <a:lnTo>
                      <a:pt x="896" y="2475"/>
                    </a:lnTo>
                    <a:lnTo>
                      <a:pt x="896" y="0"/>
                    </a:lnTo>
                    <a:lnTo>
                      <a:pt x="896" y="0"/>
                    </a:lnTo>
                    <a:lnTo>
                      <a:pt x="0" y="54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B2B2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0" name="Freeform 10"/>
              <p:cNvSpPr>
                <a:spLocks/>
              </p:cNvSpPr>
              <p:nvPr/>
            </p:nvSpPr>
            <p:spPr bwMode="auto">
              <a:xfrm>
                <a:off x="20731788" y="8235538"/>
                <a:ext cx="935732" cy="268844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445"/>
                  </a:cxn>
                  <a:cxn ang="0">
                    <a:pos x="0" y="2445"/>
                  </a:cxn>
                  <a:cxn ang="0">
                    <a:pos x="851" y="2074"/>
                  </a:cxn>
                  <a:cxn ang="0">
                    <a:pos x="851" y="2074"/>
                  </a:cxn>
                  <a:cxn ang="0">
                    <a:pos x="851" y="133"/>
                  </a:cxn>
                  <a:cxn ang="0">
                    <a:pos x="851" y="13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851" h="2445">
                    <a:moveTo>
                      <a:pt x="0" y="0"/>
                    </a:moveTo>
                    <a:lnTo>
                      <a:pt x="0" y="2445"/>
                    </a:lnTo>
                    <a:lnTo>
                      <a:pt x="0" y="2445"/>
                    </a:lnTo>
                    <a:lnTo>
                      <a:pt x="851" y="2074"/>
                    </a:lnTo>
                    <a:lnTo>
                      <a:pt x="851" y="2074"/>
                    </a:lnTo>
                    <a:lnTo>
                      <a:pt x="851" y="133"/>
                    </a:lnTo>
                    <a:lnTo>
                      <a:pt x="851" y="13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1" name="Freeform 11"/>
              <p:cNvSpPr>
                <a:spLocks/>
              </p:cNvSpPr>
              <p:nvPr/>
            </p:nvSpPr>
            <p:spPr bwMode="auto">
              <a:xfrm>
                <a:off x="20731788" y="8354291"/>
                <a:ext cx="935732" cy="2569689"/>
              </a:xfrm>
              <a:custGeom>
                <a:avLst/>
                <a:gdLst/>
                <a:ahLst/>
                <a:cxnLst>
                  <a:cxn ang="0">
                    <a:pos x="698" y="0"/>
                  </a:cxn>
                  <a:cxn ang="0">
                    <a:pos x="698" y="0"/>
                  </a:cxn>
                  <a:cxn ang="0">
                    <a:pos x="851" y="25"/>
                  </a:cxn>
                  <a:cxn ang="0">
                    <a:pos x="851" y="25"/>
                  </a:cxn>
                  <a:cxn ang="0">
                    <a:pos x="851" y="1966"/>
                  </a:cxn>
                  <a:cxn ang="0">
                    <a:pos x="851" y="1966"/>
                  </a:cxn>
                  <a:cxn ang="0">
                    <a:pos x="0" y="2337"/>
                  </a:cxn>
                  <a:cxn ang="0">
                    <a:pos x="0" y="1485"/>
                  </a:cxn>
                  <a:cxn ang="0">
                    <a:pos x="0" y="1485"/>
                  </a:cxn>
                  <a:cxn ang="0">
                    <a:pos x="20" y="1421"/>
                  </a:cxn>
                  <a:cxn ang="0">
                    <a:pos x="44" y="1357"/>
                  </a:cxn>
                  <a:cxn ang="0">
                    <a:pos x="69" y="1302"/>
                  </a:cxn>
                  <a:cxn ang="0">
                    <a:pos x="94" y="1248"/>
                  </a:cxn>
                  <a:cxn ang="0">
                    <a:pos x="119" y="1198"/>
                  </a:cxn>
                  <a:cxn ang="0">
                    <a:pos x="148" y="1154"/>
                  </a:cxn>
                  <a:cxn ang="0">
                    <a:pos x="208" y="1070"/>
                  </a:cxn>
                  <a:cxn ang="0">
                    <a:pos x="272" y="995"/>
                  </a:cxn>
                  <a:cxn ang="0">
                    <a:pos x="336" y="931"/>
                  </a:cxn>
                  <a:cxn ang="0">
                    <a:pos x="465" y="807"/>
                  </a:cxn>
                  <a:cxn ang="0">
                    <a:pos x="525" y="743"/>
                  </a:cxn>
                  <a:cxn ang="0">
                    <a:pos x="579" y="679"/>
                  </a:cxn>
                  <a:cxn ang="0">
                    <a:pos x="604" y="639"/>
                  </a:cxn>
                  <a:cxn ang="0">
                    <a:pos x="628" y="599"/>
                  </a:cxn>
                  <a:cxn ang="0">
                    <a:pos x="648" y="560"/>
                  </a:cxn>
                  <a:cxn ang="0">
                    <a:pos x="663" y="515"/>
                  </a:cxn>
                  <a:cxn ang="0">
                    <a:pos x="683" y="466"/>
                  </a:cxn>
                  <a:cxn ang="0">
                    <a:pos x="693" y="411"/>
                  </a:cxn>
                  <a:cxn ang="0">
                    <a:pos x="703" y="357"/>
                  </a:cxn>
                  <a:cxn ang="0">
                    <a:pos x="708" y="297"/>
                  </a:cxn>
                  <a:cxn ang="0">
                    <a:pos x="713" y="228"/>
                  </a:cxn>
                  <a:cxn ang="0">
                    <a:pos x="713" y="159"/>
                  </a:cxn>
                  <a:cxn ang="0">
                    <a:pos x="708" y="85"/>
                  </a:cxn>
                  <a:cxn ang="0">
                    <a:pos x="698" y="0"/>
                  </a:cxn>
                  <a:cxn ang="0">
                    <a:pos x="698" y="0"/>
                  </a:cxn>
                </a:cxnLst>
                <a:rect l="0" t="0" r="r" b="b"/>
                <a:pathLst>
                  <a:path w="851" h="2337">
                    <a:moveTo>
                      <a:pt x="698" y="0"/>
                    </a:moveTo>
                    <a:lnTo>
                      <a:pt x="698" y="0"/>
                    </a:lnTo>
                    <a:lnTo>
                      <a:pt x="851" y="25"/>
                    </a:lnTo>
                    <a:lnTo>
                      <a:pt x="851" y="25"/>
                    </a:lnTo>
                    <a:lnTo>
                      <a:pt x="851" y="1966"/>
                    </a:lnTo>
                    <a:lnTo>
                      <a:pt x="851" y="1966"/>
                    </a:lnTo>
                    <a:lnTo>
                      <a:pt x="0" y="2337"/>
                    </a:lnTo>
                    <a:lnTo>
                      <a:pt x="0" y="1485"/>
                    </a:lnTo>
                    <a:lnTo>
                      <a:pt x="0" y="1485"/>
                    </a:lnTo>
                    <a:lnTo>
                      <a:pt x="20" y="1421"/>
                    </a:lnTo>
                    <a:lnTo>
                      <a:pt x="44" y="1357"/>
                    </a:lnTo>
                    <a:lnTo>
                      <a:pt x="69" y="1302"/>
                    </a:lnTo>
                    <a:lnTo>
                      <a:pt x="94" y="1248"/>
                    </a:lnTo>
                    <a:lnTo>
                      <a:pt x="119" y="1198"/>
                    </a:lnTo>
                    <a:lnTo>
                      <a:pt x="148" y="1154"/>
                    </a:lnTo>
                    <a:lnTo>
                      <a:pt x="208" y="1070"/>
                    </a:lnTo>
                    <a:lnTo>
                      <a:pt x="272" y="995"/>
                    </a:lnTo>
                    <a:lnTo>
                      <a:pt x="336" y="931"/>
                    </a:lnTo>
                    <a:lnTo>
                      <a:pt x="465" y="807"/>
                    </a:lnTo>
                    <a:lnTo>
                      <a:pt x="525" y="743"/>
                    </a:lnTo>
                    <a:lnTo>
                      <a:pt x="579" y="679"/>
                    </a:lnTo>
                    <a:lnTo>
                      <a:pt x="604" y="639"/>
                    </a:lnTo>
                    <a:lnTo>
                      <a:pt x="628" y="599"/>
                    </a:lnTo>
                    <a:lnTo>
                      <a:pt x="648" y="560"/>
                    </a:lnTo>
                    <a:lnTo>
                      <a:pt x="663" y="515"/>
                    </a:lnTo>
                    <a:lnTo>
                      <a:pt x="683" y="466"/>
                    </a:lnTo>
                    <a:lnTo>
                      <a:pt x="693" y="411"/>
                    </a:lnTo>
                    <a:lnTo>
                      <a:pt x="703" y="357"/>
                    </a:lnTo>
                    <a:lnTo>
                      <a:pt x="708" y="297"/>
                    </a:lnTo>
                    <a:lnTo>
                      <a:pt x="713" y="228"/>
                    </a:lnTo>
                    <a:lnTo>
                      <a:pt x="713" y="159"/>
                    </a:lnTo>
                    <a:lnTo>
                      <a:pt x="708" y="85"/>
                    </a:lnTo>
                    <a:lnTo>
                      <a:pt x="698" y="0"/>
                    </a:lnTo>
                    <a:lnTo>
                      <a:pt x="698" y="0"/>
                    </a:lnTo>
                    <a:close/>
                  </a:path>
                </a:pathLst>
              </a:custGeom>
              <a:solidFill>
                <a:srgbClr val="59595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2" name="Freeform 12"/>
              <p:cNvSpPr>
                <a:spLocks/>
              </p:cNvSpPr>
              <p:nvPr/>
            </p:nvSpPr>
            <p:spPr bwMode="auto">
              <a:xfrm>
                <a:off x="20567953" y="8219045"/>
                <a:ext cx="125351" cy="27643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514"/>
                  </a:cxn>
                  <a:cxn ang="0">
                    <a:pos x="0" y="2514"/>
                  </a:cxn>
                  <a:cxn ang="0">
                    <a:pos x="30" y="2509"/>
                  </a:cxn>
                  <a:cxn ang="0">
                    <a:pos x="30" y="2509"/>
                  </a:cxn>
                  <a:cxn ang="0">
                    <a:pos x="60" y="2499"/>
                  </a:cxn>
                  <a:cxn ang="0">
                    <a:pos x="85" y="2490"/>
                  </a:cxn>
                  <a:cxn ang="0">
                    <a:pos x="114" y="2465"/>
                  </a:cxn>
                  <a:cxn ang="0">
                    <a:pos x="114" y="20"/>
                  </a:cxn>
                  <a:cxn ang="0">
                    <a:pos x="114" y="20"/>
                  </a:cxn>
                  <a:cxn ang="0">
                    <a:pos x="85" y="10"/>
                  </a:cxn>
                  <a:cxn ang="0">
                    <a:pos x="60" y="5"/>
                  </a:cxn>
                  <a:cxn ang="0">
                    <a:pos x="35" y="0"/>
                  </a:cxn>
                  <a:cxn ang="0">
                    <a:pos x="35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4" h="2514">
                    <a:moveTo>
                      <a:pt x="0" y="0"/>
                    </a:moveTo>
                    <a:lnTo>
                      <a:pt x="0" y="2514"/>
                    </a:lnTo>
                    <a:lnTo>
                      <a:pt x="0" y="2514"/>
                    </a:lnTo>
                    <a:lnTo>
                      <a:pt x="30" y="2509"/>
                    </a:lnTo>
                    <a:lnTo>
                      <a:pt x="30" y="2509"/>
                    </a:lnTo>
                    <a:lnTo>
                      <a:pt x="60" y="2499"/>
                    </a:lnTo>
                    <a:lnTo>
                      <a:pt x="85" y="2490"/>
                    </a:lnTo>
                    <a:lnTo>
                      <a:pt x="114" y="2465"/>
                    </a:lnTo>
                    <a:lnTo>
                      <a:pt x="114" y="20"/>
                    </a:lnTo>
                    <a:lnTo>
                      <a:pt x="114" y="20"/>
                    </a:lnTo>
                    <a:lnTo>
                      <a:pt x="85" y="10"/>
                    </a:lnTo>
                    <a:lnTo>
                      <a:pt x="60" y="5"/>
                    </a:lnTo>
                    <a:lnTo>
                      <a:pt x="35" y="0"/>
                    </a:lnTo>
                    <a:lnTo>
                      <a:pt x="35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C8C8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3" name="Freeform 13"/>
              <p:cNvSpPr>
                <a:spLocks/>
              </p:cNvSpPr>
              <p:nvPr/>
            </p:nvSpPr>
            <p:spPr bwMode="auto">
              <a:xfrm>
                <a:off x="19811450" y="8992040"/>
                <a:ext cx="98961" cy="358459"/>
              </a:xfrm>
              <a:custGeom>
                <a:avLst/>
                <a:gdLst/>
                <a:ahLst/>
                <a:cxnLst>
                  <a:cxn ang="0">
                    <a:pos x="90" y="0"/>
                  </a:cxn>
                  <a:cxn ang="0">
                    <a:pos x="9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326"/>
                  </a:cxn>
                  <a:cxn ang="0">
                    <a:pos x="90" y="168"/>
                  </a:cxn>
                  <a:cxn ang="0">
                    <a:pos x="90" y="0"/>
                  </a:cxn>
                </a:cxnLst>
                <a:rect l="0" t="0" r="r" b="b"/>
                <a:pathLst>
                  <a:path w="90" h="326">
                    <a:moveTo>
                      <a:pt x="90" y="0"/>
                    </a:moveTo>
                    <a:lnTo>
                      <a:pt x="9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326"/>
                    </a:lnTo>
                    <a:lnTo>
                      <a:pt x="90" y="168"/>
                    </a:lnTo>
                    <a:lnTo>
                      <a:pt x="90" y="0"/>
                    </a:lnTo>
                    <a:close/>
                  </a:path>
                </a:pathLst>
              </a:custGeom>
              <a:solidFill>
                <a:srgbClr val="59595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4" name="Freeform 14"/>
              <p:cNvSpPr>
                <a:spLocks/>
              </p:cNvSpPr>
              <p:nvPr/>
            </p:nvSpPr>
            <p:spPr bwMode="auto">
              <a:xfrm>
                <a:off x="19827944" y="9012932"/>
                <a:ext cx="86866" cy="332069"/>
              </a:xfrm>
              <a:custGeom>
                <a:avLst/>
                <a:gdLst/>
                <a:ahLst/>
                <a:cxnLst>
                  <a:cxn ang="0">
                    <a:pos x="79" y="0"/>
                  </a:cxn>
                  <a:cxn ang="0">
                    <a:pos x="79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302"/>
                  </a:cxn>
                  <a:cxn ang="0">
                    <a:pos x="79" y="159"/>
                  </a:cxn>
                  <a:cxn ang="0">
                    <a:pos x="79" y="0"/>
                  </a:cxn>
                </a:cxnLst>
                <a:rect l="0" t="0" r="r" b="b"/>
                <a:pathLst>
                  <a:path w="79" h="302">
                    <a:moveTo>
                      <a:pt x="79" y="0"/>
                    </a:moveTo>
                    <a:lnTo>
                      <a:pt x="79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302"/>
                    </a:lnTo>
                    <a:lnTo>
                      <a:pt x="79" y="159"/>
                    </a:lnTo>
                    <a:lnTo>
                      <a:pt x="79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5" name="Freeform 15"/>
              <p:cNvSpPr>
                <a:spLocks/>
              </p:cNvSpPr>
              <p:nvPr/>
            </p:nvSpPr>
            <p:spPr bwMode="auto">
              <a:xfrm>
                <a:off x="19925805" y="8992040"/>
                <a:ext cx="566277" cy="19022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163"/>
                  </a:cxn>
                  <a:cxn ang="0">
                    <a:pos x="0" y="163"/>
                  </a:cxn>
                  <a:cxn ang="0">
                    <a:pos x="515" y="173"/>
                  </a:cxn>
                  <a:cxn ang="0">
                    <a:pos x="515" y="173"/>
                  </a:cxn>
                  <a:cxn ang="0">
                    <a:pos x="515" y="0"/>
                  </a:cxn>
                  <a:cxn ang="0">
                    <a:pos x="515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15" h="173">
                    <a:moveTo>
                      <a:pt x="0" y="0"/>
                    </a:moveTo>
                    <a:lnTo>
                      <a:pt x="0" y="0"/>
                    </a:lnTo>
                    <a:lnTo>
                      <a:pt x="0" y="163"/>
                    </a:lnTo>
                    <a:lnTo>
                      <a:pt x="0" y="163"/>
                    </a:lnTo>
                    <a:lnTo>
                      <a:pt x="515" y="173"/>
                    </a:lnTo>
                    <a:lnTo>
                      <a:pt x="515" y="173"/>
                    </a:lnTo>
                    <a:lnTo>
                      <a:pt x="515" y="0"/>
                    </a:lnTo>
                    <a:lnTo>
                      <a:pt x="515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D4D4D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6" name="Freeform 16"/>
              <p:cNvSpPr>
                <a:spLocks/>
              </p:cNvSpPr>
              <p:nvPr/>
            </p:nvSpPr>
            <p:spPr bwMode="auto">
              <a:xfrm>
                <a:off x="19947797" y="9012932"/>
                <a:ext cx="544286" cy="16933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149"/>
                  </a:cxn>
                  <a:cxn ang="0">
                    <a:pos x="0" y="149"/>
                  </a:cxn>
                  <a:cxn ang="0">
                    <a:pos x="495" y="154"/>
                  </a:cxn>
                  <a:cxn ang="0">
                    <a:pos x="495" y="154"/>
                  </a:cxn>
                  <a:cxn ang="0">
                    <a:pos x="495" y="0"/>
                  </a:cxn>
                  <a:cxn ang="0">
                    <a:pos x="495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95" h="154">
                    <a:moveTo>
                      <a:pt x="0" y="0"/>
                    </a:moveTo>
                    <a:lnTo>
                      <a:pt x="0" y="0"/>
                    </a:lnTo>
                    <a:lnTo>
                      <a:pt x="0" y="149"/>
                    </a:lnTo>
                    <a:lnTo>
                      <a:pt x="0" y="149"/>
                    </a:lnTo>
                    <a:lnTo>
                      <a:pt x="495" y="154"/>
                    </a:lnTo>
                    <a:lnTo>
                      <a:pt x="495" y="154"/>
                    </a:lnTo>
                    <a:lnTo>
                      <a:pt x="495" y="0"/>
                    </a:lnTo>
                    <a:lnTo>
                      <a:pt x="495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7" name="Freeform 17"/>
              <p:cNvSpPr>
                <a:spLocks/>
              </p:cNvSpPr>
              <p:nvPr/>
            </p:nvSpPr>
            <p:spPr bwMode="auto">
              <a:xfrm>
                <a:off x="19811450" y="9187763"/>
                <a:ext cx="680632" cy="212217"/>
              </a:xfrm>
              <a:custGeom>
                <a:avLst/>
                <a:gdLst/>
                <a:ahLst/>
                <a:cxnLst>
                  <a:cxn ang="0">
                    <a:pos x="0" y="173"/>
                  </a:cxn>
                  <a:cxn ang="0">
                    <a:pos x="0" y="173"/>
                  </a:cxn>
                  <a:cxn ang="0">
                    <a:pos x="619" y="193"/>
                  </a:cxn>
                  <a:cxn ang="0">
                    <a:pos x="619" y="193"/>
                  </a:cxn>
                  <a:cxn ang="0">
                    <a:pos x="619" y="10"/>
                  </a:cxn>
                  <a:cxn ang="0">
                    <a:pos x="99" y="0"/>
                  </a:cxn>
                  <a:cxn ang="0">
                    <a:pos x="0" y="173"/>
                  </a:cxn>
                </a:cxnLst>
                <a:rect l="0" t="0" r="r" b="b"/>
                <a:pathLst>
                  <a:path w="619" h="193">
                    <a:moveTo>
                      <a:pt x="0" y="173"/>
                    </a:moveTo>
                    <a:lnTo>
                      <a:pt x="0" y="173"/>
                    </a:lnTo>
                    <a:lnTo>
                      <a:pt x="619" y="193"/>
                    </a:lnTo>
                    <a:lnTo>
                      <a:pt x="619" y="193"/>
                    </a:lnTo>
                    <a:lnTo>
                      <a:pt x="619" y="10"/>
                    </a:lnTo>
                    <a:lnTo>
                      <a:pt x="99" y="0"/>
                    </a:lnTo>
                    <a:lnTo>
                      <a:pt x="0" y="173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8" name="Freeform 18"/>
              <p:cNvSpPr>
                <a:spLocks/>
              </p:cNvSpPr>
              <p:nvPr/>
            </p:nvSpPr>
            <p:spPr bwMode="auto">
              <a:xfrm>
                <a:off x="19648714" y="8305910"/>
                <a:ext cx="848866" cy="609160"/>
              </a:xfrm>
              <a:custGeom>
                <a:avLst/>
                <a:gdLst/>
                <a:ahLst/>
                <a:cxnLst>
                  <a:cxn ang="0">
                    <a:pos x="772" y="554"/>
                  </a:cxn>
                  <a:cxn ang="0">
                    <a:pos x="0" y="554"/>
                  </a:cxn>
                  <a:cxn ang="0">
                    <a:pos x="0" y="40"/>
                  </a:cxn>
                  <a:cxn ang="0">
                    <a:pos x="772" y="0"/>
                  </a:cxn>
                  <a:cxn ang="0">
                    <a:pos x="772" y="554"/>
                  </a:cxn>
                </a:cxnLst>
                <a:rect l="0" t="0" r="r" b="b"/>
                <a:pathLst>
                  <a:path w="772" h="554">
                    <a:moveTo>
                      <a:pt x="772" y="554"/>
                    </a:moveTo>
                    <a:lnTo>
                      <a:pt x="0" y="554"/>
                    </a:lnTo>
                    <a:lnTo>
                      <a:pt x="0" y="40"/>
                    </a:lnTo>
                    <a:lnTo>
                      <a:pt x="772" y="0"/>
                    </a:lnTo>
                    <a:lnTo>
                      <a:pt x="772" y="554"/>
                    </a:lnTo>
                    <a:close/>
                  </a:path>
                </a:pathLst>
              </a:custGeom>
              <a:solidFill>
                <a:srgbClr val="59595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9" name="Freeform 19"/>
              <p:cNvSpPr>
                <a:spLocks/>
              </p:cNvSpPr>
              <p:nvPr/>
            </p:nvSpPr>
            <p:spPr bwMode="auto">
              <a:xfrm>
                <a:off x="19676204" y="8333399"/>
                <a:ext cx="821377" cy="549784"/>
              </a:xfrm>
              <a:custGeom>
                <a:avLst/>
                <a:gdLst/>
                <a:ahLst/>
                <a:cxnLst>
                  <a:cxn ang="0">
                    <a:pos x="747" y="500"/>
                  </a:cxn>
                  <a:cxn ang="0">
                    <a:pos x="0" y="500"/>
                  </a:cxn>
                  <a:cxn ang="0">
                    <a:pos x="0" y="39"/>
                  </a:cxn>
                  <a:cxn ang="0">
                    <a:pos x="747" y="0"/>
                  </a:cxn>
                  <a:cxn ang="0">
                    <a:pos x="747" y="500"/>
                  </a:cxn>
                </a:cxnLst>
                <a:rect l="0" t="0" r="r" b="b"/>
                <a:pathLst>
                  <a:path w="747" h="500">
                    <a:moveTo>
                      <a:pt x="747" y="500"/>
                    </a:moveTo>
                    <a:lnTo>
                      <a:pt x="0" y="500"/>
                    </a:lnTo>
                    <a:lnTo>
                      <a:pt x="0" y="39"/>
                    </a:lnTo>
                    <a:lnTo>
                      <a:pt x="747" y="0"/>
                    </a:lnTo>
                    <a:lnTo>
                      <a:pt x="747" y="50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0" name="Freeform 20"/>
              <p:cNvSpPr>
                <a:spLocks noEditPoints="1"/>
              </p:cNvSpPr>
              <p:nvPr/>
            </p:nvSpPr>
            <p:spPr bwMode="auto">
              <a:xfrm>
                <a:off x="19637719" y="8294914"/>
                <a:ext cx="870857" cy="631152"/>
              </a:xfrm>
              <a:custGeom>
                <a:avLst/>
                <a:gdLst/>
                <a:ahLst/>
                <a:cxnLst>
                  <a:cxn ang="0">
                    <a:pos x="20" y="554"/>
                  </a:cxn>
                  <a:cxn ang="0">
                    <a:pos x="20" y="554"/>
                  </a:cxn>
                  <a:cxn ang="0">
                    <a:pos x="20" y="337"/>
                  </a:cxn>
                  <a:cxn ang="0">
                    <a:pos x="772" y="312"/>
                  </a:cxn>
                  <a:cxn ang="0">
                    <a:pos x="772" y="312"/>
                  </a:cxn>
                  <a:cxn ang="0">
                    <a:pos x="772" y="554"/>
                  </a:cxn>
                  <a:cxn ang="0">
                    <a:pos x="772" y="554"/>
                  </a:cxn>
                  <a:cxn ang="0">
                    <a:pos x="20" y="554"/>
                  </a:cxn>
                  <a:cxn ang="0">
                    <a:pos x="20" y="554"/>
                  </a:cxn>
                  <a:cxn ang="0">
                    <a:pos x="772" y="25"/>
                  </a:cxn>
                  <a:cxn ang="0">
                    <a:pos x="772" y="25"/>
                  </a:cxn>
                  <a:cxn ang="0">
                    <a:pos x="772" y="292"/>
                  </a:cxn>
                  <a:cxn ang="0">
                    <a:pos x="20" y="317"/>
                  </a:cxn>
                  <a:cxn ang="0">
                    <a:pos x="20" y="317"/>
                  </a:cxn>
                  <a:cxn ang="0">
                    <a:pos x="20" y="59"/>
                  </a:cxn>
                  <a:cxn ang="0">
                    <a:pos x="20" y="59"/>
                  </a:cxn>
                  <a:cxn ang="0">
                    <a:pos x="772" y="25"/>
                  </a:cxn>
                  <a:cxn ang="0">
                    <a:pos x="772" y="25"/>
                  </a:cxn>
                  <a:cxn ang="0">
                    <a:pos x="787" y="5"/>
                  </a:cxn>
                  <a:cxn ang="0">
                    <a:pos x="787" y="5"/>
                  </a:cxn>
                  <a:cxn ang="0">
                    <a:pos x="782" y="0"/>
                  </a:cxn>
                  <a:cxn ang="0">
                    <a:pos x="10" y="40"/>
                  </a:cxn>
                  <a:cxn ang="0">
                    <a:pos x="10" y="40"/>
                  </a:cxn>
                  <a:cxn ang="0">
                    <a:pos x="0" y="45"/>
                  </a:cxn>
                  <a:cxn ang="0">
                    <a:pos x="0" y="50"/>
                  </a:cxn>
                  <a:cxn ang="0">
                    <a:pos x="0" y="564"/>
                  </a:cxn>
                  <a:cxn ang="0">
                    <a:pos x="0" y="564"/>
                  </a:cxn>
                  <a:cxn ang="0">
                    <a:pos x="0" y="569"/>
                  </a:cxn>
                  <a:cxn ang="0">
                    <a:pos x="10" y="574"/>
                  </a:cxn>
                  <a:cxn ang="0">
                    <a:pos x="782" y="574"/>
                  </a:cxn>
                  <a:cxn ang="0">
                    <a:pos x="782" y="574"/>
                  </a:cxn>
                  <a:cxn ang="0">
                    <a:pos x="787" y="569"/>
                  </a:cxn>
                  <a:cxn ang="0">
                    <a:pos x="792" y="564"/>
                  </a:cxn>
                  <a:cxn ang="0">
                    <a:pos x="792" y="10"/>
                  </a:cxn>
                  <a:cxn ang="0">
                    <a:pos x="792" y="10"/>
                  </a:cxn>
                  <a:cxn ang="0">
                    <a:pos x="787" y="5"/>
                  </a:cxn>
                  <a:cxn ang="0">
                    <a:pos x="787" y="5"/>
                  </a:cxn>
                </a:cxnLst>
                <a:rect l="0" t="0" r="r" b="b"/>
                <a:pathLst>
                  <a:path w="792" h="574">
                    <a:moveTo>
                      <a:pt x="20" y="554"/>
                    </a:moveTo>
                    <a:lnTo>
                      <a:pt x="20" y="554"/>
                    </a:lnTo>
                    <a:lnTo>
                      <a:pt x="20" y="337"/>
                    </a:lnTo>
                    <a:lnTo>
                      <a:pt x="772" y="312"/>
                    </a:lnTo>
                    <a:lnTo>
                      <a:pt x="772" y="312"/>
                    </a:lnTo>
                    <a:lnTo>
                      <a:pt x="772" y="554"/>
                    </a:lnTo>
                    <a:lnTo>
                      <a:pt x="772" y="554"/>
                    </a:lnTo>
                    <a:lnTo>
                      <a:pt x="20" y="554"/>
                    </a:lnTo>
                    <a:lnTo>
                      <a:pt x="20" y="554"/>
                    </a:lnTo>
                    <a:close/>
                    <a:moveTo>
                      <a:pt x="772" y="25"/>
                    </a:moveTo>
                    <a:lnTo>
                      <a:pt x="772" y="25"/>
                    </a:lnTo>
                    <a:lnTo>
                      <a:pt x="772" y="292"/>
                    </a:lnTo>
                    <a:lnTo>
                      <a:pt x="20" y="317"/>
                    </a:lnTo>
                    <a:lnTo>
                      <a:pt x="20" y="317"/>
                    </a:lnTo>
                    <a:lnTo>
                      <a:pt x="20" y="59"/>
                    </a:lnTo>
                    <a:lnTo>
                      <a:pt x="20" y="59"/>
                    </a:lnTo>
                    <a:lnTo>
                      <a:pt x="772" y="25"/>
                    </a:lnTo>
                    <a:lnTo>
                      <a:pt x="772" y="25"/>
                    </a:lnTo>
                    <a:close/>
                    <a:moveTo>
                      <a:pt x="787" y="5"/>
                    </a:moveTo>
                    <a:lnTo>
                      <a:pt x="787" y="5"/>
                    </a:lnTo>
                    <a:lnTo>
                      <a:pt x="782" y="0"/>
                    </a:lnTo>
                    <a:lnTo>
                      <a:pt x="10" y="40"/>
                    </a:lnTo>
                    <a:lnTo>
                      <a:pt x="10" y="40"/>
                    </a:lnTo>
                    <a:lnTo>
                      <a:pt x="0" y="45"/>
                    </a:lnTo>
                    <a:lnTo>
                      <a:pt x="0" y="50"/>
                    </a:lnTo>
                    <a:lnTo>
                      <a:pt x="0" y="564"/>
                    </a:lnTo>
                    <a:lnTo>
                      <a:pt x="0" y="564"/>
                    </a:lnTo>
                    <a:lnTo>
                      <a:pt x="0" y="569"/>
                    </a:lnTo>
                    <a:lnTo>
                      <a:pt x="10" y="574"/>
                    </a:lnTo>
                    <a:lnTo>
                      <a:pt x="782" y="574"/>
                    </a:lnTo>
                    <a:lnTo>
                      <a:pt x="782" y="574"/>
                    </a:lnTo>
                    <a:lnTo>
                      <a:pt x="787" y="569"/>
                    </a:lnTo>
                    <a:lnTo>
                      <a:pt x="792" y="564"/>
                    </a:lnTo>
                    <a:lnTo>
                      <a:pt x="792" y="10"/>
                    </a:lnTo>
                    <a:lnTo>
                      <a:pt x="792" y="10"/>
                    </a:lnTo>
                    <a:lnTo>
                      <a:pt x="787" y="5"/>
                    </a:lnTo>
                    <a:lnTo>
                      <a:pt x="787" y="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1" name="Freeform 21"/>
              <p:cNvSpPr>
                <a:spLocks/>
              </p:cNvSpPr>
              <p:nvPr/>
            </p:nvSpPr>
            <p:spPr bwMode="auto">
              <a:xfrm>
                <a:off x="19621225" y="8975547"/>
                <a:ext cx="141845" cy="146243"/>
              </a:xfrm>
              <a:custGeom>
                <a:avLst/>
                <a:gdLst/>
                <a:ahLst/>
                <a:cxnLst>
                  <a:cxn ang="0">
                    <a:pos x="129" y="69"/>
                  </a:cxn>
                  <a:cxn ang="0">
                    <a:pos x="129" y="69"/>
                  </a:cxn>
                  <a:cxn ang="0">
                    <a:pos x="124" y="44"/>
                  </a:cxn>
                  <a:cxn ang="0">
                    <a:pos x="109" y="20"/>
                  </a:cxn>
                  <a:cxn ang="0">
                    <a:pos x="89" y="5"/>
                  </a:cxn>
                  <a:cxn ang="0">
                    <a:pos x="65" y="0"/>
                  </a:cxn>
                  <a:cxn ang="0">
                    <a:pos x="65" y="0"/>
                  </a:cxn>
                  <a:cxn ang="0">
                    <a:pos x="40" y="5"/>
                  </a:cxn>
                  <a:cxn ang="0">
                    <a:pos x="20" y="20"/>
                  </a:cxn>
                  <a:cxn ang="0">
                    <a:pos x="5" y="44"/>
                  </a:cxn>
                  <a:cxn ang="0">
                    <a:pos x="0" y="69"/>
                  </a:cxn>
                  <a:cxn ang="0">
                    <a:pos x="0" y="69"/>
                  </a:cxn>
                  <a:cxn ang="0">
                    <a:pos x="5" y="94"/>
                  </a:cxn>
                  <a:cxn ang="0">
                    <a:pos x="20" y="114"/>
                  </a:cxn>
                  <a:cxn ang="0">
                    <a:pos x="40" y="128"/>
                  </a:cxn>
                  <a:cxn ang="0">
                    <a:pos x="65" y="133"/>
                  </a:cxn>
                  <a:cxn ang="0">
                    <a:pos x="65" y="133"/>
                  </a:cxn>
                  <a:cxn ang="0">
                    <a:pos x="89" y="128"/>
                  </a:cxn>
                  <a:cxn ang="0">
                    <a:pos x="109" y="114"/>
                  </a:cxn>
                  <a:cxn ang="0">
                    <a:pos x="124" y="94"/>
                  </a:cxn>
                  <a:cxn ang="0">
                    <a:pos x="129" y="69"/>
                  </a:cxn>
                  <a:cxn ang="0">
                    <a:pos x="129" y="69"/>
                  </a:cxn>
                </a:cxnLst>
                <a:rect l="0" t="0" r="r" b="b"/>
                <a:pathLst>
                  <a:path w="129" h="133">
                    <a:moveTo>
                      <a:pt x="129" y="69"/>
                    </a:moveTo>
                    <a:lnTo>
                      <a:pt x="129" y="69"/>
                    </a:lnTo>
                    <a:lnTo>
                      <a:pt x="124" y="44"/>
                    </a:lnTo>
                    <a:lnTo>
                      <a:pt x="109" y="20"/>
                    </a:lnTo>
                    <a:lnTo>
                      <a:pt x="89" y="5"/>
                    </a:lnTo>
                    <a:lnTo>
                      <a:pt x="65" y="0"/>
                    </a:lnTo>
                    <a:lnTo>
                      <a:pt x="65" y="0"/>
                    </a:lnTo>
                    <a:lnTo>
                      <a:pt x="40" y="5"/>
                    </a:lnTo>
                    <a:lnTo>
                      <a:pt x="20" y="20"/>
                    </a:lnTo>
                    <a:lnTo>
                      <a:pt x="5" y="44"/>
                    </a:lnTo>
                    <a:lnTo>
                      <a:pt x="0" y="69"/>
                    </a:lnTo>
                    <a:lnTo>
                      <a:pt x="0" y="69"/>
                    </a:lnTo>
                    <a:lnTo>
                      <a:pt x="5" y="94"/>
                    </a:lnTo>
                    <a:lnTo>
                      <a:pt x="20" y="114"/>
                    </a:lnTo>
                    <a:lnTo>
                      <a:pt x="40" y="128"/>
                    </a:lnTo>
                    <a:lnTo>
                      <a:pt x="65" y="133"/>
                    </a:lnTo>
                    <a:lnTo>
                      <a:pt x="65" y="133"/>
                    </a:lnTo>
                    <a:lnTo>
                      <a:pt x="89" y="128"/>
                    </a:lnTo>
                    <a:lnTo>
                      <a:pt x="109" y="114"/>
                    </a:lnTo>
                    <a:lnTo>
                      <a:pt x="124" y="94"/>
                    </a:lnTo>
                    <a:lnTo>
                      <a:pt x="129" y="69"/>
                    </a:lnTo>
                    <a:lnTo>
                      <a:pt x="129" y="69"/>
                    </a:lnTo>
                    <a:close/>
                  </a:path>
                </a:pathLst>
              </a:custGeom>
              <a:solidFill>
                <a:srgbClr val="8C8C8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2" name="Freeform 22"/>
              <p:cNvSpPr>
                <a:spLocks/>
              </p:cNvSpPr>
              <p:nvPr/>
            </p:nvSpPr>
            <p:spPr bwMode="auto">
              <a:xfrm>
                <a:off x="19643217" y="9003035"/>
                <a:ext cx="97862" cy="97862"/>
              </a:xfrm>
              <a:custGeom>
                <a:avLst/>
                <a:gdLst/>
                <a:ahLst/>
                <a:cxnLst>
                  <a:cxn ang="0">
                    <a:pos x="89" y="44"/>
                  </a:cxn>
                  <a:cxn ang="0">
                    <a:pos x="89" y="44"/>
                  </a:cxn>
                  <a:cxn ang="0">
                    <a:pos x="84" y="24"/>
                  </a:cxn>
                  <a:cxn ang="0">
                    <a:pos x="74" y="9"/>
                  </a:cxn>
                  <a:cxn ang="0">
                    <a:pos x="59" y="0"/>
                  </a:cxn>
                  <a:cxn ang="0">
                    <a:pos x="45" y="0"/>
                  </a:cxn>
                  <a:cxn ang="0">
                    <a:pos x="45" y="0"/>
                  </a:cxn>
                  <a:cxn ang="0">
                    <a:pos x="30" y="0"/>
                  </a:cxn>
                  <a:cxn ang="0">
                    <a:pos x="15" y="9"/>
                  </a:cxn>
                  <a:cxn ang="0">
                    <a:pos x="5" y="24"/>
                  </a:cxn>
                  <a:cxn ang="0">
                    <a:pos x="0" y="44"/>
                  </a:cxn>
                  <a:cxn ang="0">
                    <a:pos x="0" y="44"/>
                  </a:cxn>
                  <a:cxn ang="0">
                    <a:pos x="5" y="59"/>
                  </a:cxn>
                  <a:cxn ang="0">
                    <a:pos x="15" y="74"/>
                  </a:cxn>
                  <a:cxn ang="0">
                    <a:pos x="30" y="84"/>
                  </a:cxn>
                  <a:cxn ang="0">
                    <a:pos x="45" y="89"/>
                  </a:cxn>
                  <a:cxn ang="0">
                    <a:pos x="45" y="89"/>
                  </a:cxn>
                  <a:cxn ang="0">
                    <a:pos x="59" y="84"/>
                  </a:cxn>
                  <a:cxn ang="0">
                    <a:pos x="74" y="74"/>
                  </a:cxn>
                  <a:cxn ang="0">
                    <a:pos x="84" y="59"/>
                  </a:cxn>
                  <a:cxn ang="0">
                    <a:pos x="89" y="44"/>
                  </a:cxn>
                  <a:cxn ang="0">
                    <a:pos x="89" y="44"/>
                  </a:cxn>
                </a:cxnLst>
                <a:rect l="0" t="0" r="r" b="b"/>
                <a:pathLst>
                  <a:path w="89" h="89">
                    <a:moveTo>
                      <a:pt x="89" y="44"/>
                    </a:moveTo>
                    <a:lnTo>
                      <a:pt x="89" y="44"/>
                    </a:lnTo>
                    <a:lnTo>
                      <a:pt x="84" y="24"/>
                    </a:lnTo>
                    <a:lnTo>
                      <a:pt x="74" y="9"/>
                    </a:lnTo>
                    <a:lnTo>
                      <a:pt x="59" y="0"/>
                    </a:lnTo>
                    <a:lnTo>
                      <a:pt x="45" y="0"/>
                    </a:lnTo>
                    <a:lnTo>
                      <a:pt x="45" y="0"/>
                    </a:lnTo>
                    <a:lnTo>
                      <a:pt x="30" y="0"/>
                    </a:lnTo>
                    <a:lnTo>
                      <a:pt x="15" y="9"/>
                    </a:lnTo>
                    <a:lnTo>
                      <a:pt x="5" y="24"/>
                    </a:lnTo>
                    <a:lnTo>
                      <a:pt x="0" y="44"/>
                    </a:lnTo>
                    <a:lnTo>
                      <a:pt x="0" y="44"/>
                    </a:lnTo>
                    <a:lnTo>
                      <a:pt x="5" y="59"/>
                    </a:lnTo>
                    <a:lnTo>
                      <a:pt x="15" y="74"/>
                    </a:lnTo>
                    <a:lnTo>
                      <a:pt x="30" y="84"/>
                    </a:lnTo>
                    <a:lnTo>
                      <a:pt x="45" y="89"/>
                    </a:lnTo>
                    <a:lnTo>
                      <a:pt x="45" y="89"/>
                    </a:lnTo>
                    <a:lnTo>
                      <a:pt x="59" y="84"/>
                    </a:lnTo>
                    <a:lnTo>
                      <a:pt x="74" y="74"/>
                    </a:lnTo>
                    <a:lnTo>
                      <a:pt x="84" y="59"/>
                    </a:lnTo>
                    <a:lnTo>
                      <a:pt x="89" y="44"/>
                    </a:lnTo>
                    <a:lnTo>
                      <a:pt x="89" y="44"/>
                    </a:lnTo>
                    <a:close/>
                  </a:path>
                </a:pathLst>
              </a:custGeom>
              <a:solidFill>
                <a:srgbClr val="33A02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3" name="Freeform 23"/>
              <p:cNvSpPr>
                <a:spLocks noEditPoints="1"/>
              </p:cNvSpPr>
              <p:nvPr/>
            </p:nvSpPr>
            <p:spPr bwMode="auto">
              <a:xfrm>
                <a:off x="19632221" y="8992040"/>
                <a:ext cx="119853" cy="119853"/>
              </a:xfrm>
              <a:custGeom>
                <a:avLst/>
                <a:gdLst/>
                <a:ahLst/>
                <a:cxnLst>
                  <a:cxn ang="0">
                    <a:pos x="20" y="54"/>
                  </a:cxn>
                  <a:cxn ang="0">
                    <a:pos x="20" y="54"/>
                  </a:cxn>
                  <a:cxn ang="0">
                    <a:pos x="25" y="39"/>
                  </a:cxn>
                  <a:cxn ang="0">
                    <a:pos x="30" y="29"/>
                  </a:cxn>
                  <a:cxn ang="0">
                    <a:pos x="40" y="19"/>
                  </a:cxn>
                  <a:cxn ang="0">
                    <a:pos x="55" y="19"/>
                  </a:cxn>
                  <a:cxn ang="0">
                    <a:pos x="55" y="19"/>
                  </a:cxn>
                  <a:cxn ang="0">
                    <a:pos x="69" y="19"/>
                  </a:cxn>
                  <a:cxn ang="0">
                    <a:pos x="79" y="29"/>
                  </a:cxn>
                  <a:cxn ang="0">
                    <a:pos x="84" y="39"/>
                  </a:cxn>
                  <a:cxn ang="0">
                    <a:pos x="89" y="54"/>
                  </a:cxn>
                  <a:cxn ang="0">
                    <a:pos x="89" y="54"/>
                  </a:cxn>
                  <a:cxn ang="0">
                    <a:pos x="84" y="64"/>
                  </a:cxn>
                  <a:cxn ang="0">
                    <a:pos x="79" y="79"/>
                  </a:cxn>
                  <a:cxn ang="0">
                    <a:pos x="69" y="84"/>
                  </a:cxn>
                  <a:cxn ang="0">
                    <a:pos x="55" y="89"/>
                  </a:cxn>
                  <a:cxn ang="0">
                    <a:pos x="55" y="89"/>
                  </a:cxn>
                  <a:cxn ang="0">
                    <a:pos x="40" y="84"/>
                  </a:cxn>
                  <a:cxn ang="0">
                    <a:pos x="30" y="79"/>
                  </a:cxn>
                  <a:cxn ang="0">
                    <a:pos x="25" y="64"/>
                  </a:cxn>
                  <a:cxn ang="0">
                    <a:pos x="20" y="54"/>
                  </a:cxn>
                  <a:cxn ang="0">
                    <a:pos x="20" y="54"/>
                  </a:cxn>
                  <a:cxn ang="0">
                    <a:pos x="0" y="54"/>
                  </a:cxn>
                  <a:cxn ang="0">
                    <a:pos x="0" y="54"/>
                  </a:cxn>
                  <a:cxn ang="0">
                    <a:pos x="5" y="74"/>
                  </a:cxn>
                  <a:cxn ang="0">
                    <a:pos x="20" y="94"/>
                  </a:cxn>
                  <a:cxn ang="0">
                    <a:pos x="35" y="104"/>
                  </a:cxn>
                  <a:cxn ang="0">
                    <a:pos x="55" y="109"/>
                  </a:cxn>
                  <a:cxn ang="0">
                    <a:pos x="55" y="109"/>
                  </a:cxn>
                  <a:cxn ang="0">
                    <a:pos x="74" y="104"/>
                  </a:cxn>
                  <a:cxn ang="0">
                    <a:pos x="94" y="94"/>
                  </a:cxn>
                  <a:cxn ang="0">
                    <a:pos x="104" y="74"/>
                  </a:cxn>
                  <a:cxn ang="0">
                    <a:pos x="109" y="54"/>
                  </a:cxn>
                  <a:cxn ang="0">
                    <a:pos x="109" y="54"/>
                  </a:cxn>
                  <a:cxn ang="0">
                    <a:pos x="104" y="34"/>
                  </a:cxn>
                  <a:cxn ang="0">
                    <a:pos x="94" y="14"/>
                  </a:cxn>
                  <a:cxn ang="0">
                    <a:pos x="74" y="5"/>
                  </a:cxn>
                  <a:cxn ang="0">
                    <a:pos x="55" y="0"/>
                  </a:cxn>
                  <a:cxn ang="0">
                    <a:pos x="55" y="0"/>
                  </a:cxn>
                  <a:cxn ang="0">
                    <a:pos x="35" y="5"/>
                  </a:cxn>
                  <a:cxn ang="0">
                    <a:pos x="20" y="14"/>
                  </a:cxn>
                  <a:cxn ang="0">
                    <a:pos x="5" y="34"/>
                  </a:cxn>
                  <a:cxn ang="0">
                    <a:pos x="0" y="54"/>
                  </a:cxn>
                  <a:cxn ang="0">
                    <a:pos x="0" y="54"/>
                  </a:cxn>
                </a:cxnLst>
                <a:rect l="0" t="0" r="r" b="b"/>
                <a:pathLst>
                  <a:path w="109" h="109">
                    <a:moveTo>
                      <a:pt x="20" y="54"/>
                    </a:moveTo>
                    <a:lnTo>
                      <a:pt x="20" y="54"/>
                    </a:lnTo>
                    <a:lnTo>
                      <a:pt x="25" y="39"/>
                    </a:lnTo>
                    <a:lnTo>
                      <a:pt x="30" y="29"/>
                    </a:lnTo>
                    <a:lnTo>
                      <a:pt x="40" y="19"/>
                    </a:lnTo>
                    <a:lnTo>
                      <a:pt x="55" y="19"/>
                    </a:lnTo>
                    <a:lnTo>
                      <a:pt x="55" y="19"/>
                    </a:lnTo>
                    <a:lnTo>
                      <a:pt x="69" y="19"/>
                    </a:lnTo>
                    <a:lnTo>
                      <a:pt x="79" y="29"/>
                    </a:lnTo>
                    <a:lnTo>
                      <a:pt x="84" y="39"/>
                    </a:lnTo>
                    <a:lnTo>
                      <a:pt x="89" y="54"/>
                    </a:lnTo>
                    <a:lnTo>
                      <a:pt x="89" y="54"/>
                    </a:lnTo>
                    <a:lnTo>
                      <a:pt x="84" y="64"/>
                    </a:lnTo>
                    <a:lnTo>
                      <a:pt x="79" y="79"/>
                    </a:lnTo>
                    <a:lnTo>
                      <a:pt x="69" y="84"/>
                    </a:lnTo>
                    <a:lnTo>
                      <a:pt x="55" y="89"/>
                    </a:lnTo>
                    <a:lnTo>
                      <a:pt x="55" y="89"/>
                    </a:lnTo>
                    <a:lnTo>
                      <a:pt x="40" y="84"/>
                    </a:lnTo>
                    <a:lnTo>
                      <a:pt x="30" y="79"/>
                    </a:lnTo>
                    <a:lnTo>
                      <a:pt x="25" y="64"/>
                    </a:lnTo>
                    <a:lnTo>
                      <a:pt x="20" y="54"/>
                    </a:lnTo>
                    <a:lnTo>
                      <a:pt x="20" y="54"/>
                    </a:lnTo>
                    <a:close/>
                    <a:moveTo>
                      <a:pt x="0" y="54"/>
                    </a:moveTo>
                    <a:lnTo>
                      <a:pt x="0" y="54"/>
                    </a:lnTo>
                    <a:lnTo>
                      <a:pt x="5" y="74"/>
                    </a:lnTo>
                    <a:lnTo>
                      <a:pt x="20" y="94"/>
                    </a:lnTo>
                    <a:lnTo>
                      <a:pt x="35" y="104"/>
                    </a:lnTo>
                    <a:lnTo>
                      <a:pt x="55" y="109"/>
                    </a:lnTo>
                    <a:lnTo>
                      <a:pt x="55" y="109"/>
                    </a:lnTo>
                    <a:lnTo>
                      <a:pt x="74" y="104"/>
                    </a:lnTo>
                    <a:lnTo>
                      <a:pt x="94" y="94"/>
                    </a:lnTo>
                    <a:lnTo>
                      <a:pt x="104" y="74"/>
                    </a:lnTo>
                    <a:lnTo>
                      <a:pt x="109" y="54"/>
                    </a:lnTo>
                    <a:lnTo>
                      <a:pt x="109" y="54"/>
                    </a:lnTo>
                    <a:lnTo>
                      <a:pt x="104" y="34"/>
                    </a:lnTo>
                    <a:lnTo>
                      <a:pt x="94" y="14"/>
                    </a:lnTo>
                    <a:lnTo>
                      <a:pt x="74" y="5"/>
                    </a:lnTo>
                    <a:lnTo>
                      <a:pt x="55" y="0"/>
                    </a:lnTo>
                    <a:lnTo>
                      <a:pt x="55" y="0"/>
                    </a:lnTo>
                    <a:lnTo>
                      <a:pt x="35" y="5"/>
                    </a:lnTo>
                    <a:lnTo>
                      <a:pt x="20" y="14"/>
                    </a:lnTo>
                    <a:lnTo>
                      <a:pt x="5" y="34"/>
                    </a:lnTo>
                    <a:lnTo>
                      <a:pt x="0" y="54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4" name="Freeform 24"/>
              <p:cNvSpPr>
                <a:spLocks/>
              </p:cNvSpPr>
              <p:nvPr/>
            </p:nvSpPr>
            <p:spPr bwMode="auto">
              <a:xfrm>
                <a:off x="19621225" y="9149278"/>
                <a:ext cx="141845" cy="147342"/>
              </a:xfrm>
              <a:custGeom>
                <a:avLst/>
                <a:gdLst/>
                <a:ahLst/>
                <a:cxnLst>
                  <a:cxn ang="0">
                    <a:pos x="129" y="69"/>
                  </a:cxn>
                  <a:cxn ang="0">
                    <a:pos x="129" y="69"/>
                  </a:cxn>
                  <a:cxn ang="0">
                    <a:pos x="124" y="45"/>
                  </a:cxn>
                  <a:cxn ang="0">
                    <a:pos x="109" y="20"/>
                  </a:cxn>
                  <a:cxn ang="0">
                    <a:pos x="89" y="5"/>
                  </a:cxn>
                  <a:cxn ang="0">
                    <a:pos x="65" y="0"/>
                  </a:cxn>
                  <a:cxn ang="0">
                    <a:pos x="65" y="0"/>
                  </a:cxn>
                  <a:cxn ang="0">
                    <a:pos x="40" y="5"/>
                  </a:cxn>
                  <a:cxn ang="0">
                    <a:pos x="20" y="20"/>
                  </a:cxn>
                  <a:cxn ang="0">
                    <a:pos x="5" y="45"/>
                  </a:cxn>
                  <a:cxn ang="0">
                    <a:pos x="0" y="69"/>
                  </a:cxn>
                  <a:cxn ang="0">
                    <a:pos x="0" y="69"/>
                  </a:cxn>
                  <a:cxn ang="0">
                    <a:pos x="5" y="94"/>
                  </a:cxn>
                  <a:cxn ang="0">
                    <a:pos x="20" y="114"/>
                  </a:cxn>
                  <a:cxn ang="0">
                    <a:pos x="40" y="129"/>
                  </a:cxn>
                  <a:cxn ang="0">
                    <a:pos x="65" y="134"/>
                  </a:cxn>
                  <a:cxn ang="0">
                    <a:pos x="65" y="134"/>
                  </a:cxn>
                  <a:cxn ang="0">
                    <a:pos x="89" y="129"/>
                  </a:cxn>
                  <a:cxn ang="0">
                    <a:pos x="109" y="114"/>
                  </a:cxn>
                  <a:cxn ang="0">
                    <a:pos x="124" y="94"/>
                  </a:cxn>
                  <a:cxn ang="0">
                    <a:pos x="129" y="69"/>
                  </a:cxn>
                  <a:cxn ang="0">
                    <a:pos x="129" y="69"/>
                  </a:cxn>
                </a:cxnLst>
                <a:rect l="0" t="0" r="r" b="b"/>
                <a:pathLst>
                  <a:path w="129" h="134">
                    <a:moveTo>
                      <a:pt x="129" y="69"/>
                    </a:moveTo>
                    <a:lnTo>
                      <a:pt x="129" y="69"/>
                    </a:lnTo>
                    <a:lnTo>
                      <a:pt x="124" y="45"/>
                    </a:lnTo>
                    <a:lnTo>
                      <a:pt x="109" y="20"/>
                    </a:lnTo>
                    <a:lnTo>
                      <a:pt x="89" y="5"/>
                    </a:lnTo>
                    <a:lnTo>
                      <a:pt x="65" y="0"/>
                    </a:lnTo>
                    <a:lnTo>
                      <a:pt x="65" y="0"/>
                    </a:lnTo>
                    <a:lnTo>
                      <a:pt x="40" y="5"/>
                    </a:lnTo>
                    <a:lnTo>
                      <a:pt x="20" y="20"/>
                    </a:lnTo>
                    <a:lnTo>
                      <a:pt x="5" y="45"/>
                    </a:lnTo>
                    <a:lnTo>
                      <a:pt x="0" y="69"/>
                    </a:lnTo>
                    <a:lnTo>
                      <a:pt x="0" y="69"/>
                    </a:lnTo>
                    <a:lnTo>
                      <a:pt x="5" y="94"/>
                    </a:lnTo>
                    <a:lnTo>
                      <a:pt x="20" y="114"/>
                    </a:lnTo>
                    <a:lnTo>
                      <a:pt x="40" y="129"/>
                    </a:lnTo>
                    <a:lnTo>
                      <a:pt x="65" y="134"/>
                    </a:lnTo>
                    <a:lnTo>
                      <a:pt x="65" y="134"/>
                    </a:lnTo>
                    <a:lnTo>
                      <a:pt x="89" y="129"/>
                    </a:lnTo>
                    <a:lnTo>
                      <a:pt x="109" y="114"/>
                    </a:lnTo>
                    <a:lnTo>
                      <a:pt x="124" y="94"/>
                    </a:lnTo>
                    <a:lnTo>
                      <a:pt x="129" y="69"/>
                    </a:lnTo>
                    <a:lnTo>
                      <a:pt x="129" y="69"/>
                    </a:lnTo>
                    <a:close/>
                  </a:path>
                </a:pathLst>
              </a:custGeom>
              <a:solidFill>
                <a:srgbClr val="8C8C8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5" name="Freeform 25"/>
              <p:cNvSpPr>
                <a:spLocks/>
              </p:cNvSpPr>
              <p:nvPr/>
            </p:nvSpPr>
            <p:spPr bwMode="auto">
              <a:xfrm>
                <a:off x="19643217" y="9176767"/>
                <a:ext cx="97862" cy="97862"/>
              </a:xfrm>
              <a:custGeom>
                <a:avLst/>
                <a:gdLst/>
                <a:ahLst/>
                <a:cxnLst>
                  <a:cxn ang="0">
                    <a:pos x="89" y="44"/>
                  </a:cxn>
                  <a:cxn ang="0">
                    <a:pos x="89" y="44"/>
                  </a:cxn>
                  <a:cxn ang="0">
                    <a:pos x="84" y="25"/>
                  </a:cxn>
                  <a:cxn ang="0">
                    <a:pos x="74" y="10"/>
                  </a:cxn>
                  <a:cxn ang="0">
                    <a:pos x="59" y="0"/>
                  </a:cxn>
                  <a:cxn ang="0">
                    <a:pos x="45" y="0"/>
                  </a:cxn>
                  <a:cxn ang="0">
                    <a:pos x="45" y="0"/>
                  </a:cxn>
                  <a:cxn ang="0">
                    <a:pos x="30" y="0"/>
                  </a:cxn>
                  <a:cxn ang="0">
                    <a:pos x="15" y="10"/>
                  </a:cxn>
                  <a:cxn ang="0">
                    <a:pos x="5" y="25"/>
                  </a:cxn>
                  <a:cxn ang="0">
                    <a:pos x="0" y="44"/>
                  </a:cxn>
                  <a:cxn ang="0">
                    <a:pos x="0" y="44"/>
                  </a:cxn>
                  <a:cxn ang="0">
                    <a:pos x="5" y="59"/>
                  </a:cxn>
                  <a:cxn ang="0">
                    <a:pos x="15" y="74"/>
                  </a:cxn>
                  <a:cxn ang="0">
                    <a:pos x="30" y="84"/>
                  </a:cxn>
                  <a:cxn ang="0">
                    <a:pos x="45" y="89"/>
                  </a:cxn>
                  <a:cxn ang="0">
                    <a:pos x="45" y="89"/>
                  </a:cxn>
                  <a:cxn ang="0">
                    <a:pos x="59" y="84"/>
                  </a:cxn>
                  <a:cxn ang="0">
                    <a:pos x="74" y="74"/>
                  </a:cxn>
                  <a:cxn ang="0">
                    <a:pos x="84" y="59"/>
                  </a:cxn>
                  <a:cxn ang="0">
                    <a:pos x="89" y="44"/>
                  </a:cxn>
                  <a:cxn ang="0">
                    <a:pos x="89" y="44"/>
                  </a:cxn>
                </a:cxnLst>
                <a:rect l="0" t="0" r="r" b="b"/>
                <a:pathLst>
                  <a:path w="89" h="89">
                    <a:moveTo>
                      <a:pt x="89" y="44"/>
                    </a:moveTo>
                    <a:lnTo>
                      <a:pt x="89" y="44"/>
                    </a:lnTo>
                    <a:lnTo>
                      <a:pt x="84" y="25"/>
                    </a:lnTo>
                    <a:lnTo>
                      <a:pt x="74" y="10"/>
                    </a:lnTo>
                    <a:lnTo>
                      <a:pt x="59" y="0"/>
                    </a:lnTo>
                    <a:lnTo>
                      <a:pt x="45" y="0"/>
                    </a:lnTo>
                    <a:lnTo>
                      <a:pt x="45" y="0"/>
                    </a:lnTo>
                    <a:lnTo>
                      <a:pt x="30" y="0"/>
                    </a:lnTo>
                    <a:lnTo>
                      <a:pt x="15" y="10"/>
                    </a:lnTo>
                    <a:lnTo>
                      <a:pt x="5" y="25"/>
                    </a:lnTo>
                    <a:lnTo>
                      <a:pt x="0" y="44"/>
                    </a:lnTo>
                    <a:lnTo>
                      <a:pt x="0" y="44"/>
                    </a:lnTo>
                    <a:lnTo>
                      <a:pt x="5" y="59"/>
                    </a:lnTo>
                    <a:lnTo>
                      <a:pt x="15" y="74"/>
                    </a:lnTo>
                    <a:lnTo>
                      <a:pt x="30" y="84"/>
                    </a:lnTo>
                    <a:lnTo>
                      <a:pt x="45" y="89"/>
                    </a:lnTo>
                    <a:lnTo>
                      <a:pt x="45" y="89"/>
                    </a:lnTo>
                    <a:lnTo>
                      <a:pt x="59" y="84"/>
                    </a:lnTo>
                    <a:lnTo>
                      <a:pt x="74" y="74"/>
                    </a:lnTo>
                    <a:lnTo>
                      <a:pt x="84" y="59"/>
                    </a:lnTo>
                    <a:lnTo>
                      <a:pt x="89" y="44"/>
                    </a:lnTo>
                    <a:lnTo>
                      <a:pt x="89" y="44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6" name="Freeform 26"/>
              <p:cNvSpPr>
                <a:spLocks noEditPoints="1"/>
              </p:cNvSpPr>
              <p:nvPr/>
            </p:nvSpPr>
            <p:spPr bwMode="auto">
              <a:xfrm>
                <a:off x="19632221" y="9165771"/>
                <a:ext cx="119853" cy="119853"/>
              </a:xfrm>
              <a:custGeom>
                <a:avLst/>
                <a:gdLst/>
                <a:ahLst/>
                <a:cxnLst>
                  <a:cxn ang="0">
                    <a:pos x="20" y="54"/>
                  </a:cxn>
                  <a:cxn ang="0">
                    <a:pos x="20" y="54"/>
                  </a:cxn>
                  <a:cxn ang="0">
                    <a:pos x="25" y="40"/>
                  </a:cxn>
                  <a:cxn ang="0">
                    <a:pos x="30" y="30"/>
                  </a:cxn>
                  <a:cxn ang="0">
                    <a:pos x="40" y="20"/>
                  </a:cxn>
                  <a:cxn ang="0">
                    <a:pos x="55" y="20"/>
                  </a:cxn>
                  <a:cxn ang="0">
                    <a:pos x="55" y="20"/>
                  </a:cxn>
                  <a:cxn ang="0">
                    <a:pos x="69" y="20"/>
                  </a:cxn>
                  <a:cxn ang="0">
                    <a:pos x="79" y="30"/>
                  </a:cxn>
                  <a:cxn ang="0">
                    <a:pos x="84" y="40"/>
                  </a:cxn>
                  <a:cxn ang="0">
                    <a:pos x="89" y="54"/>
                  </a:cxn>
                  <a:cxn ang="0">
                    <a:pos x="89" y="54"/>
                  </a:cxn>
                  <a:cxn ang="0">
                    <a:pos x="84" y="64"/>
                  </a:cxn>
                  <a:cxn ang="0">
                    <a:pos x="79" y="79"/>
                  </a:cxn>
                  <a:cxn ang="0">
                    <a:pos x="69" y="84"/>
                  </a:cxn>
                  <a:cxn ang="0">
                    <a:pos x="55" y="89"/>
                  </a:cxn>
                  <a:cxn ang="0">
                    <a:pos x="55" y="89"/>
                  </a:cxn>
                  <a:cxn ang="0">
                    <a:pos x="40" y="84"/>
                  </a:cxn>
                  <a:cxn ang="0">
                    <a:pos x="30" y="79"/>
                  </a:cxn>
                  <a:cxn ang="0">
                    <a:pos x="25" y="64"/>
                  </a:cxn>
                  <a:cxn ang="0">
                    <a:pos x="20" y="54"/>
                  </a:cxn>
                  <a:cxn ang="0">
                    <a:pos x="20" y="54"/>
                  </a:cxn>
                  <a:cxn ang="0">
                    <a:pos x="0" y="54"/>
                  </a:cxn>
                  <a:cxn ang="0">
                    <a:pos x="0" y="54"/>
                  </a:cxn>
                  <a:cxn ang="0">
                    <a:pos x="5" y="74"/>
                  </a:cxn>
                  <a:cxn ang="0">
                    <a:pos x="20" y="94"/>
                  </a:cxn>
                  <a:cxn ang="0">
                    <a:pos x="35" y="104"/>
                  </a:cxn>
                  <a:cxn ang="0">
                    <a:pos x="55" y="109"/>
                  </a:cxn>
                  <a:cxn ang="0">
                    <a:pos x="55" y="109"/>
                  </a:cxn>
                  <a:cxn ang="0">
                    <a:pos x="74" y="104"/>
                  </a:cxn>
                  <a:cxn ang="0">
                    <a:pos x="94" y="94"/>
                  </a:cxn>
                  <a:cxn ang="0">
                    <a:pos x="104" y="74"/>
                  </a:cxn>
                  <a:cxn ang="0">
                    <a:pos x="109" y="54"/>
                  </a:cxn>
                  <a:cxn ang="0">
                    <a:pos x="109" y="54"/>
                  </a:cxn>
                  <a:cxn ang="0">
                    <a:pos x="104" y="35"/>
                  </a:cxn>
                  <a:cxn ang="0">
                    <a:pos x="94" y="15"/>
                  </a:cxn>
                  <a:cxn ang="0">
                    <a:pos x="74" y="5"/>
                  </a:cxn>
                  <a:cxn ang="0">
                    <a:pos x="55" y="0"/>
                  </a:cxn>
                  <a:cxn ang="0">
                    <a:pos x="55" y="0"/>
                  </a:cxn>
                  <a:cxn ang="0">
                    <a:pos x="35" y="5"/>
                  </a:cxn>
                  <a:cxn ang="0">
                    <a:pos x="20" y="15"/>
                  </a:cxn>
                  <a:cxn ang="0">
                    <a:pos x="5" y="35"/>
                  </a:cxn>
                  <a:cxn ang="0">
                    <a:pos x="0" y="54"/>
                  </a:cxn>
                  <a:cxn ang="0">
                    <a:pos x="0" y="54"/>
                  </a:cxn>
                </a:cxnLst>
                <a:rect l="0" t="0" r="r" b="b"/>
                <a:pathLst>
                  <a:path w="109" h="109">
                    <a:moveTo>
                      <a:pt x="20" y="54"/>
                    </a:moveTo>
                    <a:lnTo>
                      <a:pt x="20" y="54"/>
                    </a:lnTo>
                    <a:lnTo>
                      <a:pt x="25" y="40"/>
                    </a:lnTo>
                    <a:lnTo>
                      <a:pt x="30" y="30"/>
                    </a:lnTo>
                    <a:lnTo>
                      <a:pt x="40" y="20"/>
                    </a:lnTo>
                    <a:lnTo>
                      <a:pt x="55" y="20"/>
                    </a:lnTo>
                    <a:lnTo>
                      <a:pt x="55" y="20"/>
                    </a:lnTo>
                    <a:lnTo>
                      <a:pt x="69" y="20"/>
                    </a:lnTo>
                    <a:lnTo>
                      <a:pt x="79" y="30"/>
                    </a:lnTo>
                    <a:lnTo>
                      <a:pt x="84" y="40"/>
                    </a:lnTo>
                    <a:lnTo>
                      <a:pt x="89" y="54"/>
                    </a:lnTo>
                    <a:lnTo>
                      <a:pt x="89" y="54"/>
                    </a:lnTo>
                    <a:lnTo>
                      <a:pt x="84" y="64"/>
                    </a:lnTo>
                    <a:lnTo>
                      <a:pt x="79" y="79"/>
                    </a:lnTo>
                    <a:lnTo>
                      <a:pt x="69" y="84"/>
                    </a:lnTo>
                    <a:lnTo>
                      <a:pt x="55" y="89"/>
                    </a:lnTo>
                    <a:lnTo>
                      <a:pt x="55" y="89"/>
                    </a:lnTo>
                    <a:lnTo>
                      <a:pt x="40" y="84"/>
                    </a:lnTo>
                    <a:lnTo>
                      <a:pt x="30" y="79"/>
                    </a:lnTo>
                    <a:lnTo>
                      <a:pt x="25" y="64"/>
                    </a:lnTo>
                    <a:lnTo>
                      <a:pt x="20" y="54"/>
                    </a:lnTo>
                    <a:lnTo>
                      <a:pt x="20" y="54"/>
                    </a:lnTo>
                    <a:close/>
                    <a:moveTo>
                      <a:pt x="0" y="54"/>
                    </a:moveTo>
                    <a:lnTo>
                      <a:pt x="0" y="54"/>
                    </a:lnTo>
                    <a:lnTo>
                      <a:pt x="5" y="74"/>
                    </a:lnTo>
                    <a:lnTo>
                      <a:pt x="20" y="94"/>
                    </a:lnTo>
                    <a:lnTo>
                      <a:pt x="35" y="104"/>
                    </a:lnTo>
                    <a:lnTo>
                      <a:pt x="55" y="109"/>
                    </a:lnTo>
                    <a:lnTo>
                      <a:pt x="55" y="109"/>
                    </a:lnTo>
                    <a:lnTo>
                      <a:pt x="74" y="104"/>
                    </a:lnTo>
                    <a:lnTo>
                      <a:pt x="94" y="94"/>
                    </a:lnTo>
                    <a:lnTo>
                      <a:pt x="104" y="74"/>
                    </a:lnTo>
                    <a:lnTo>
                      <a:pt x="109" y="54"/>
                    </a:lnTo>
                    <a:lnTo>
                      <a:pt x="109" y="54"/>
                    </a:lnTo>
                    <a:lnTo>
                      <a:pt x="104" y="35"/>
                    </a:lnTo>
                    <a:lnTo>
                      <a:pt x="94" y="15"/>
                    </a:lnTo>
                    <a:lnTo>
                      <a:pt x="74" y="5"/>
                    </a:lnTo>
                    <a:lnTo>
                      <a:pt x="55" y="0"/>
                    </a:lnTo>
                    <a:lnTo>
                      <a:pt x="55" y="0"/>
                    </a:lnTo>
                    <a:lnTo>
                      <a:pt x="35" y="5"/>
                    </a:lnTo>
                    <a:lnTo>
                      <a:pt x="20" y="15"/>
                    </a:lnTo>
                    <a:lnTo>
                      <a:pt x="5" y="35"/>
                    </a:lnTo>
                    <a:lnTo>
                      <a:pt x="0" y="54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7" name="Freeform 27"/>
              <p:cNvSpPr>
                <a:spLocks/>
              </p:cNvSpPr>
              <p:nvPr/>
            </p:nvSpPr>
            <p:spPr bwMode="auto">
              <a:xfrm>
                <a:off x="19719087" y="8359789"/>
                <a:ext cx="730113" cy="234208"/>
              </a:xfrm>
              <a:custGeom>
                <a:avLst/>
                <a:gdLst/>
                <a:ahLst/>
                <a:cxnLst>
                  <a:cxn ang="0">
                    <a:pos x="664" y="193"/>
                  </a:cxn>
                  <a:cxn ang="0">
                    <a:pos x="0" y="213"/>
                  </a:cxn>
                  <a:cxn ang="0">
                    <a:pos x="0" y="35"/>
                  </a:cxn>
                  <a:cxn ang="0">
                    <a:pos x="664" y="0"/>
                  </a:cxn>
                  <a:cxn ang="0">
                    <a:pos x="664" y="193"/>
                  </a:cxn>
                </a:cxnLst>
                <a:rect l="0" t="0" r="r" b="b"/>
                <a:pathLst>
                  <a:path w="664" h="213">
                    <a:moveTo>
                      <a:pt x="664" y="193"/>
                    </a:moveTo>
                    <a:lnTo>
                      <a:pt x="0" y="213"/>
                    </a:lnTo>
                    <a:lnTo>
                      <a:pt x="0" y="35"/>
                    </a:lnTo>
                    <a:lnTo>
                      <a:pt x="664" y="0"/>
                    </a:lnTo>
                    <a:lnTo>
                      <a:pt x="664" y="193"/>
                    </a:lnTo>
                    <a:close/>
                  </a:path>
                </a:pathLst>
              </a:custGeom>
              <a:solidFill>
                <a:srgbClr val="B2B2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8" name="Freeform 28"/>
              <p:cNvSpPr>
                <a:spLocks/>
              </p:cNvSpPr>
              <p:nvPr/>
            </p:nvSpPr>
            <p:spPr bwMode="auto">
              <a:xfrm>
                <a:off x="19719087" y="8458750"/>
                <a:ext cx="702624" cy="113256"/>
              </a:xfrm>
              <a:custGeom>
                <a:avLst/>
                <a:gdLst/>
                <a:ahLst/>
                <a:cxnLst>
                  <a:cxn ang="0">
                    <a:pos x="639" y="84"/>
                  </a:cxn>
                  <a:cxn ang="0">
                    <a:pos x="0" y="103"/>
                  </a:cxn>
                  <a:cxn ang="0">
                    <a:pos x="0" y="39"/>
                  </a:cxn>
                  <a:cxn ang="0">
                    <a:pos x="639" y="0"/>
                  </a:cxn>
                  <a:cxn ang="0">
                    <a:pos x="639" y="84"/>
                  </a:cxn>
                </a:cxnLst>
                <a:rect l="0" t="0" r="r" b="b"/>
                <a:pathLst>
                  <a:path w="639" h="103">
                    <a:moveTo>
                      <a:pt x="639" y="84"/>
                    </a:moveTo>
                    <a:lnTo>
                      <a:pt x="0" y="103"/>
                    </a:lnTo>
                    <a:lnTo>
                      <a:pt x="0" y="39"/>
                    </a:lnTo>
                    <a:lnTo>
                      <a:pt x="639" y="0"/>
                    </a:lnTo>
                    <a:lnTo>
                      <a:pt x="639" y="84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9" name="Rectangle 29"/>
              <p:cNvSpPr>
                <a:spLocks noChangeArrowheads="1"/>
              </p:cNvSpPr>
              <p:nvPr/>
            </p:nvSpPr>
            <p:spPr bwMode="auto">
              <a:xfrm>
                <a:off x="19969788" y="9067910"/>
                <a:ext cx="522295" cy="43983"/>
              </a:xfrm>
              <a:prstGeom prst="rect">
                <a:avLst/>
              </a:prstGeom>
              <a:solidFill>
                <a:srgbClr val="7F7F7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0" name="Freeform 30"/>
              <p:cNvSpPr>
                <a:spLocks/>
              </p:cNvSpPr>
              <p:nvPr/>
            </p:nvSpPr>
            <p:spPr bwMode="auto">
              <a:xfrm>
                <a:off x="19969788" y="9045919"/>
                <a:ext cx="522295" cy="49481"/>
              </a:xfrm>
              <a:custGeom>
                <a:avLst/>
                <a:gdLst/>
                <a:ahLst/>
                <a:cxnLst>
                  <a:cxn ang="0">
                    <a:pos x="0" y="40"/>
                  </a:cxn>
                  <a:cxn ang="0">
                    <a:pos x="475" y="45"/>
                  </a:cxn>
                  <a:cxn ang="0">
                    <a:pos x="475" y="5"/>
                  </a:cxn>
                  <a:cxn ang="0">
                    <a:pos x="0" y="0"/>
                  </a:cxn>
                  <a:cxn ang="0">
                    <a:pos x="0" y="40"/>
                  </a:cxn>
                </a:cxnLst>
                <a:rect l="0" t="0" r="r" b="b"/>
                <a:pathLst>
                  <a:path w="475" h="45">
                    <a:moveTo>
                      <a:pt x="0" y="40"/>
                    </a:moveTo>
                    <a:lnTo>
                      <a:pt x="475" y="45"/>
                    </a:lnTo>
                    <a:lnTo>
                      <a:pt x="475" y="5"/>
                    </a:lnTo>
                    <a:lnTo>
                      <a:pt x="0" y="0"/>
                    </a:lnTo>
                    <a:lnTo>
                      <a:pt x="0" y="4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1" name="Freeform 31"/>
              <p:cNvSpPr>
                <a:spLocks/>
              </p:cNvSpPr>
              <p:nvPr/>
            </p:nvSpPr>
            <p:spPr bwMode="auto">
              <a:xfrm>
                <a:off x="21161719" y="9938767"/>
                <a:ext cx="505801" cy="800485"/>
              </a:xfrm>
              <a:custGeom>
                <a:avLst/>
                <a:gdLst/>
                <a:ahLst/>
                <a:cxnLst>
                  <a:cxn ang="0">
                    <a:pos x="460" y="0"/>
                  </a:cxn>
                  <a:cxn ang="0">
                    <a:pos x="460" y="0"/>
                  </a:cxn>
                  <a:cxn ang="0">
                    <a:pos x="460" y="525"/>
                  </a:cxn>
                  <a:cxn ang="0">
                    <a:pos x="460" y="525"/>
                  </a:cxn>
                  <a:cxn ang="0">
                    <a:pos x="0" y="728"/>
                  </a:cxn>
                  <a:cxn ang="0">
                    <a:pos x="0" y="728"/>
                  </a:cxn>
                  <a:cxn ang="0">
                    <a:pos x="5" y="634"/>
                  </a:cxn>
                  <a:cxn ang="0">
                    <a:pos x="20" y="559"/>
                  </a:cxn>
                  <a:cxn ang="0">
                    <a:pos x="40" y="490"/>
                  </a:cxn>
                  <a:cxn ang="0">
                    <a:pos x="64" y="436"/>
                  </a:cxn>
                  <a:cxn ang="0">
                    <a:pos x="94" y="391"/>
                  </a:cxn>
                  <a:cxn ang="0">
                    <a:pos x="129" y="356"/>
                  </a:cxn>
                  <a:cxn ang="0">
                    <a:pos x="163" y="322"/>
                  </a:cxn>
                  <a:cxn ang="0">
                    <a:pos x="203" y="292"/>
                  </a:cxn>
                  <a:cxn ang="0">
                    <a:pos x="277" y="242"/>
                  </a:cxn>
                  <a:cxn ang="0">
                    <a:pos x="317" y="218"/>
                  </a:cxn>
                  <a:cxn ang="0">
                    <a:pos x="351" y="183"/>
                  </a:cxn>
                  <a:cxn ang="0">
                    <a:pos x="386" y="148"/>
                  </a:cxn>
                  <a:cxn ang="0">
                    <a:pos x="416" y="109"/>
                  </a:cxn>
                  <a:cxn ang="0">
                    <a:pos x="440" y="59"/>
                  </a:cxn>
                  <a:cxn ang="0">
                    <a:pos x="460" y="0"/>
                  </a:cxn>
                  <a:cxn ang="0">
                    <a:pos x="460" y="0"/>
                  </a:cxn>
                </a:cxnLst>
                <a:rect l="0" t="0" r="r" b="b"/>
                <a:pathLst>
                  <a:path w="460" h="728">
                    <a:moveTo>
                      <a:pt x="460" y="0"/>
                    </a:moveTo>
                    <a:lnTo>
                      <a:pt x="460" y="0"/>
                    </a:lnTo>
                    <a:lnTo>
                      <a:pt x="460" y="525"/>
                    </a:lnTo>
                    <a:lnTo>
                      <a:pt x="460" y="525"/>
                    </a:lnTo>
                    <a:lnTo>
                      <a:pt x="0" y="728"/>
                    </a:lnTo>
                    <a:lnTo>
                      <a:pt x="0" y="728"/>
                    </a:lnTo>
                    <a:lnTo>
                      <a:pt x="5" y="634"/>
                    </a:lnTo>
                    <a:lnTo>
                      <a:pt x="20" y="559"/>
                    </a:lnTo>
                    <a:lnTo>
                      <a:pt x="40" y="490"/>
                    </a:lnTo>
                    <a:lnTo>
                      <a:pt x="64" y="436"/>
                    </a:lnTo>
                    <a:lnTo>
                      <a:pt x="94" y="391"/>
                    </a:lnTo>
                    <a:lnTo>
                      <a:pt x="129" y="356"/>
                    </a:lnTo>
                    <a:lnTo>
                      <a:pt x="163" y="322"/>
                    </a:lnTo>
                    <a:lnTo>
                      <a:pt x="203" y="292"/>
                    </a:lnTo>
                    <a:lnTo>
                      <a:pt x="277" y="242"/>
                    </a:lnTo>
                    <a:lnTo>
                      <a:pt x="317" y="218"/>
                    </a:lnTo>
                    <a:lnTo>
                      <a:pt x="351" y="183"/>
                    </a:lnTo>
                    <a:lnTo>
                      <a:pt x="386" y="148"/>
                    </a:lnTo>
                    <a:lnTo>
                      <a:pt x="416" y="109"/>
                    </a:lnTo>
                    <a:lnTo>
                      <a:pt x="440" y="59"/>
                    </a:lnTo>
                    <a:lnTo>
                      <a:pt x="460" y="0"/>
                    </a:lnTo>
                    <a:lnTo>
                      <a:pt x="460" y="0"/>
                    </a:lnTo>
                    <a:close/>
                  </a:path>
                </a:pathLst>
              </a:custGeom>
              <a:solidFill>
                <a:srgbClr val="4D4D4D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2" name="Freeform 32"/>
              <p:cNvSpPr>
                <a:spLocks noEditPoints="1"/>
              </p:cNvSpPr>
              <p:nvPr/>
            </p:nvSpPr>
            <p:spPr bwMode="auto">
              <a:xfrm>
                <a:off x="19539858" y="8186057"/>
                <a:ext cx="2171646" cy="2830286"/>
              </a:xfrm>
              <a:custGeom>
                <a:avLst/>
                <a:gdLst/>
                <a:ahLst/>
                <a:cxnLst>
                  <a:cxn ang="0">
                    <a:pos x="1935" y="2109"/>
                  </a:cxn>
                  <a:cxn ang="0">
                    <a:pos x="1089" y="59"/>
                  </a:cxn>
                  <a:cxn ang="0">
                    <a:pos x="1935" y="188"/>
                  </a:cxn>
                  <a:cxn ang="0">
                    <a:pos x="1935" y="2109"/>
                  </a:cxn>
                  <a:cxn ang="0">
                    <a:pos x="995" y="2520"/>
                  </a:cxn>
                  <a:cxn ang="0">
                    <a:pos x="970" y="2529"/>
                  </a:cxn>
                  <a:cxn ang="0">
                    <a:pos x="970" y="40"/>
                  </a:cxn>
                  <a:cxn ang="0">
                    <a:pos x="995" y="45"/>
                  </a:cxn>
                  <a:cxn ang="0">
                    <a:pos x="1049" y="2495"/>
                  </a:cxn>
                  <a:cxn ang="0">
                    <a:pos x="995" y="2520"/>
                  </a:cxn>
                  <a:cxn ang="0">
                    <a:pos x="935" y="2534"/>
                  </a:cxn>
                  <a:cxn ang="0">
                    <a:pos x="723" y="2520"/>
                  </a:cxn>
                  <a:cxn ang="0">
                    <a:pos x="406" y="2490"/>
                  </a:cxn>
                  <a:cxn ang="0">
                    <a:pos x="198" y="2460"/>
                  </a:cxn>
                  <a:cxn ang="0">
                    <a:pos x="49" y="2421"/>
                  </a:cxn>
                  <a:cxn ang="0">
                    <a:pos x="45" y="2416"/>
                  </a:cxn>
                  <a:cxn ang="0">
                    <a:pos x="40" y="2401"/>
                  </a:cxn>
                  <a:cxn ang="0">
                    <a:pos x="40" y="94"/>
                  </a:cxn>
                  <a:cxn ang="0">
                    <a:pos x="930" y="40"/>
                  </a:cxn>
                  <a:cxn ang="0">
                    <a:pos x="950" y="40"/>
                  </a:cxn>
                  <a:cxn ang="0">
                    <a:pos x="950" y="2529"/>
                  </a:cxn>
                  <a:cxn ang="0">
                    <a:pos x="935" y="2534"/>
                  </a:cxn>
                  <a:cxn ang="0">
                    <a:pos x="1000" y="5"/>
                  </a:cxn>
                  <a:cxn ang="0">
                    <a:pos x="950" y="0"/>
                  </a:cxn>
                  <a:cxn ang="0">
                    <a:pos x="930" y="0"/>
                  </a:cxn>
                  <a:cxn ang="0">
                    <a:pos x="15" y="54"/>
                  </a:cxn>
                  <a:cxn ang="0">
                    <a:pos x="0" y="74"/>
                  </a:cxn>
                  <a:cxn ang="0">
                    <a:pos x="0" y="2401"/>
                  </a:cxn>
                  <a:cxn ang="0">
                    <a:pos x="5" y="2430"/>
                  </a:cxn>
                  <a:cxn ang="0">
                    <a:pos x="30" y="2455"/>
                  </a:cxn>
                  <a:cxn ang="0">
                    <a:pos x="35" y="2455"/>
                  </a:cxn>
                  <a:cxn ang="0">
                    <a:pos x="124" y="2480"/>
                  </a:cxn>
                  <a:cxn ang="0">
                    <a:pos x="282" y="2515"/>
                  </a:cxn>
                  <a:cxn ang="0">
                    <a:pos x="544" y="2549"/>
                  </a:cxn>
                  <a:cxn ang="0">
                    <a:pos x="930" y="2574"/>
                  </a:cxn>
                  <a:cxn ang="0">
                    <a:pos x="955" y="2569"/>
                  </a:cxn>
                  <a:cxn ang="0">
                    <a:pos x="1010" y="2559"/>
                  </a:cxn>
                  <a:cxn ang="0">
                    <a:pos x="1960" y="2143"/>
                  </a:cxn>
                  <a:cxn ang="0">
                    <a:pos x="1975" y="2124"/>
                  </a:cxn>
                  <a:cxn ang="0">
                    <a:pos x="1975" y="168"/>
                  </a:cxn>
                  <a:cxn ang="0">
                    <a:pos x="1955" y="149"/>
                  </a:cxn>
                </a:cxnLst>
                <a:rect l="0" t="0" r="r" b="b"/>
                <a:pathLst>
                  <a:path w="1975" h="2574">
                    <a:moveTo>
                      <a:pt x="1935" y="2109"/>
                    </a:moveTo>
                    <a:lnTo>
                      <a:pt x="1935" y="2109"/>
                    </a:lnTo>
                    <a:lnTo>
                      <a:pt x="1089" y="2480"/>
                    </a:lnTo>
                    <a:lnTo>
                      <a:pt x="1089" y="59"/>
                    </a:lnTo>
                    <a:lnTo>
                      <a:pt x="1089" y="59"/>
                    </a:lnTo>
                    <a:lnTo>
                      <a:pt x="1935" y="188"/>
                    </a:lnTo>
                    <a:lnTo>
                      <a:pt x="1935" y="188"/>
                    </a:lnTo>
                    <a:lnTo>
                      <a:pt x="1935" y="2109"/>
                    </a:lnTo>
                    <a:lnTo>
                      <a:pt x="1935" y="2109"/>
                    </a:lnTo>
                    <a:close/>
                    <a:moveTo>
                      <a:pt x="995" y="2520"/>
                    </a:moveTo>
                    <a:lnTo>
                      <a:pt x="995" y="2520"/>
                    </a:lnTo>
                    <a:lnTo>
                      <a:pt x="970" y="2529"/>
                    </a:lnTo>
                    <a:lnTo>
                      <a:pt x="970" y="40"/>
                    </a:lnTo>
                    <a:lnTo>
                      <a:pt x="970" y="40"/>
                    </a:lnTo>
                    <a:lnTo>
                      <a:pt x="995" y="45"/>
                    </a:lnTo>
                    <a:lnTo>
                      <a:pt x="995" y="45"/>
                    </a:lnTo>
                    <a:lnTo>
                      <a:pt x="1049" y="50"/>
                    </a:lnTo>
                    <a:lnTo>
                      <a:pt x="1049" y="2495"/>
                    </a:lnTo>
                    <a:lnTo>
                      <a:pt x="1049" y="2495"/>
                    </a:lnTo>
                    <a:lnTo>
                      <a:pt x="995" y="2520"/>
                    </a:lnTo>
                    <a:lnTo>
                      <a:pt x="995" y="2520"/>
                    </a:lnTo>
                    <a:close/>
                    <a:moveTo>
                      <a:pt x="935" y="2534"/>
                    </a:moveTo>
                    <a:lnTo>
                      <a:pt x="935" y="2534"/>
                    </a:lnTo>
                    <a:lnTo>
                      <a:pt x="723" y="2520"/>
                    </a:lnTo>
                    <a:lnTo>
                      <a:pt x="549" y="2510"/>
                    </a:lnTo>
                    <a:lnTo>
                      <a:pt x="406" y="2490"/>
                    </a:lnTo>
                    <a:lnTo>
                      <a:pt x="292" y="2475"/>
                    </a:lnTo>
                    <a:lnTo>
                      <a:pt x="198" y="2460"/>
                    </a:lnTo>
                    <a:lnTo>
                      <a:pt x="129" y="2440"/>
                    </a:lnTo>
                    <a:lnTo>
                      <a:pt x="49" y="2421"/>
                    </a:lnTo>
                    <a:lnTo>
                      <a:pt x="45" y="2416"/>
                    </a:lnTo>
                    <a:lnTo>
                      <a:pt x="45" y="2416"/>
                    </a:lnTo>
                    <a:lnTo>
                      <a:pt x="40" y="2411"/>
                    </a:lnTo>
                    <a:lnTo>
                      <a:pt x="40" y="2401"/>
                    </a:lnTo>
                    <a:lnTo>
                      <a:pt x="40" y="2401"/>
                    </a:lnTo>
                    <a:lnTo>
                      <a:pt x="40" y="94"/>
                    </a:lnTo>
                    <a:lnTo>
                      <a:pt x="40" y="94"/>
                    </a:lnTo>
                    <a:lnTo>
                      <a:pt x="930" y="40"/>
                    </a:lnTo>
                    <a:lnTo>
                      <a:pt x="930" y="40"/>
                    </a:lnTo>
                    <a:lnTo>
                      <a:pt x="950" y="40"/>
                    </a:lnTo>
                    <a:lnTo>
                      <a:pt x="950" y="2529"/>
                    </a:lnTo>
                    <a:lnTo>
                      <a:pt x="950" y="2529"/>
                    </a:lnTo>
                    <a:lnTo>
                      <a:pt x="935" y="2534"/>
                    </a:lnTo>
                    <a:lnTo>
                      <a:pt x="935" y="2534"/>
                    </a:lnTo>
                    <a:close/>
                    <a:moveTo>
                      <a:pt x="1955" y="149"/>
                    </a:moveTo>
                    <a:lnTo>
                      <a:pt x="1000" y="5"/>
                    </a:lnTo>
                    <a:lnTo>
                      <a:pt x="1000" y="5"/>
                    </a:lnTo>
                    <a:lnTo>
                      <a:pt x="950" y="0"/>
                    </a:lnTo>
                    <a:lnTo>
                      <a:pt x="930" y="0"/>
                    </a:lnTo>
                    <a:lnTo>
                      <a:pt x="930" y="0"/>
                    </a:lnTo>
                    <a:lnTo>
                      <a:pt x="15" y="54"/>
                    </a:lnTo>
                    <a:lnTo>
                      <a:pt x="15" y="54"/>
                    </a:lnTo>
                    <a:lnTo>
                      <a:pt x="5" y="64"/>
                    </a:lnTo>
                    <a:lnTo>
                      <a:pt x="0" y="74"/>
                    </a:lnTo>
                    <a:lnTo>
                      <a:pt x="0" y="2401"/>
                    </a:lnTo>
                    <a:lnTo>
                      <a:pt x="0" y="2401"/>
                    </a:lnTo>
                    <a:lnTo>
                      <a:pt x="0" y="2416"/>
                    </a:lnTo>
                    <a:lnTo>
                      <a:pt x="5" y="2430"/>
                    </a:lnTo>
                    <a:lnTo>
                      <a:pt x="15" y="2445"/>
                    </a:lnTo>
                    <a:lnTo>
                      <a:pt x="30" y="2455"/>
                    </a:lnTo>
                    <a:lnTo>
                      <a:pt x="30" y="2455"/>
                    </a:lnTo>
                    <a:lnTo>
                      <a:pt x="35" y="2455"/>
                    </a:lnTo>
                    <a:lnTo>
                      <a:pt x="35" y="2455"/>
                    </a:lnTo>
                    <a:lnTo>
                      <a:pt x="124" y="2480"/>
                    </a:lnTo>
                    <a:lnTo>
                      <a:pt x="193" y="2500"/>
                    </a:lnTo>
                    <a:lnTo>
                      <a:pt x="282" y="2515"/>
                    </a:lnTo>
                    <a:lnTo>
                      <a:pt x="401" y="2529"/>
                    </a:lnTo>
                    <a:lnTo>
                      <a:pt x="544" y="2549"/>
                    </a:lnTo>
                    <a:lnTo>
                      <a:pt x="723" y="2559"/>
                    </a:lnTo>
                    <a:lnTo>
                      <a:pt x="930" y="2574"/>
                    </a:lnTo>
                    <a:lnTo>
                      <a:pt x="930" y="2574"/>
                    </a:lnTo>
                    <a:lnTo>
                      <a:pt x="955" y="2569"/>
                    </a:lnTo>
                    <a:lnTo>
                      <a:pt x="980" y="2569"/>
                    </a:lnTo>
                    <a:lnTo>
                      <a:pt x="1010" y="2559"/>
                    </a:lnTo>
                    <a:lnTo>
                      <a:pt x="1960" y="2143"/>
                    </a:lnTo>
                    <a:lnTo>
                      <a:pt x="1960" y="2143"/>
                    </a:lnTo>
                    <a:lnTo>
                      <a:pt x="1970" y="2133"/>
                    </a:lnTo>
                    <a:lnTo>
                      <a:pt x="1975" y="2124"/>
                    </a:lnTo>
                    <a:lnTo>
                      <a:pt x="1975" y="168"/>
                    </a:lnTo>
                    <a:lnTo>
                      <a:pt x="1975" y="168"/>
                    </a:lnTo>
                    <a:lnTo>
                      <a:pt x="1970" y="158"/>
                    </a:lnTo>
                    <a:lnTo>
                      <a:pt x="1955" y="149"/>
                    </a:lnTo>
                    <a:lnTo>
                      <a:pt x="1955" y="14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3" name="Freeform 33"/>
              <p:cNvSpPr>
                <a:spLocks/>
              </p:cNvSpPr>
              <p:nvPr/>
            </p:nvSpPr>
            <p:spPr bwMode="auto">
              <a:xfrm>
                <a:off x="19643217" y="9486845"/>
                <a:ext cx="376052" cy="1361264"/>
              </a:xfrm>
              <a:custGeom>
                <a:avLst/>
                <a:gdLst/>
                <a:ahLst/>
                <a:cxnLst>
                  <a:cxn ang="0">
                    <a:pos x="208" y="391"/>
                  </a:cxn>
                  <a:cxn ang="0">
                    <a:pos x="208" y="391"/>
                  </a:cxn>
                  <a:cxn ang="0">
                    <a:pos x="213" y="356"/>
                  </a:cxn>
                  <a:cxn ang="0">
                    <a:pos x="218" y="327"/>
                  </a:cxn>
                  <a:cxn ang="0">
                    <a:pos x="233" y="302"/>
                  </a:cxn>
                  <a:cxn ang="0">
                    <a:pos x="247" y="277"/>
                  </a:cxn>
                  <a:cxn ang="0">
                    <a:pos x="267" y="257"/>
                  </a:cxn>
                  <a:cxn ang="0">
                    <a:pos x="292" y="243"/>
                  </a:cxn>
                  <a:cxn ang="0">
                    <a:pos x="317" y="228"/>
                  </a:cxn>
                  <a:cxn ang="0">
                    <a:pos x="342" y="223"/>
                  </a:cxn>
                  <a:cxn ang="0">
                    <a:pos x="342" y="15"/>
                  </a:cxn>
                  <a:cxn ang="0">
                    <a:pos x="0" y="0"/>
                  </a:cxn>
                  <a:cxn ang="0">
                    <a:pos x="0" y="1173"/>
                  </a:cxn>
                  <a:cxn ang="0">
                    <a:pos x="0" y="1173"/>
                  </a:cxn>
                  <a:cxn ang="0">
                    <a:pos x="94" y="1193"/>
                  </a:cxn>
                  <a:cxn ang="0">
                    <a:pos x="203" y="1218"/>
                  </a:cxn>
                  <a:cxn ang="0">
                    <a:pos x="342" y="1238"/>
                  </a:cxn>
                  <a:cxn ang="0">
                    <a:pos x="342" y="559"/>
                  </a:cxn>
                  <a:cxn ang="0">
                    <a:pos x="342" y="559"/>
                  </a:cxn>
                  <a:cxn ang="0">
                    <a:pos x="317" y="550"/>
                  </a:cxn>
                  <a:cxn ang="0">
                    <a:pos x="292" y="540"/>
                  </a:cxn>
                  <a:cxn ang="0">
                    <a:pos x="267" y="520"/>
                  </a:cxn>
                  <a:cxn ang="0">
                    <a:pos x="247" y="500"/>
                  </a:cxn>
                  <a:cxn ang="0">
                    <a:pos x="233" y="475"/>
                  </a:cxn>
                  <a:cxn ang="0">
                    <a:pos x="218" y="451"/>
                  </a:cxn>
                  <a:cxn ang="0">
                    <a:pos x="213" y="421"/>
                  </a:cxn>
                  <a:cxn ang="0">
                    <a:pos x="208" y="391"/>
                  </a:cxn>
                  <a:cxn ang="0">
                    <a:pos x="208" y="391"/>
                  </a:cxn>
                </a:cxnLst>
                <a:rect l="0" t="0" r="r" b="b"/>
                <a:pathLst>
                  <a:path w="342" h="1238">
                    <a:moveTo>
                      <a:pt x="208" y="391"/>
                    </a:moveTo>
                    <a:lnTo>
                      <a:pt x="208" y="391"/>
                    </a:lnTo>
                    <a:lnTo>
                      <a:pt x="213" y="356"/>
                    </a:lnTo>
                    <a:lnTo>
                      <a:pt x="218" y="327"/>
                    </a:lnTo>
                    <a:lnTo>
                      <a:pt x="233" y="302"/>
                    </a:lnTo>
                    <a:lnTo>
                      <a:pt x="247" y="277"/>
                    </a:lnTo>
                    <a:lnTo>
                      <a:pt x="267" y="257"/>
                    </a:lnTo>
                    <a:lnTo>
                      <a:pt x="292" y="243"/>
                    </a:lnTo>
                    <a:lnTo>
                      <a:pt x="317" y="228"/>
                    </a:lnTo>
                    <a:lnTo>
                      <a:pt x="342" y="223"/>
                    </a:lnTo>
                    <a:lnTo>
                      <a:pt x="342" y="15"/>
                    </a:lnTo>
                    <a:lnTo>
                      <a:pt x="0" y="0"/>
                    </a:lnTo>
                    <a:lnTo>
                      <a:pt x="0" y="1173"/>
                    </a:lnTo>
                    <a:lnTo>
                      <a:pt x="0" y="1173"/>
                    </a:lnTo>
                    <a:lnTo>
                      <a:pt x="94" y="1193"/>
                    </a:lnTo>
                    <a:lnTo>
                      <a:pt x="203" y="1218"/>
                    </a:lnTo>
                    <a:lnTo>
                      <a:pt x="342" y="1238"/>
                    </a:lnTo>
                    <a:lnTo>
                      <a:pt x="342" y="559"/>
                    </a:lnTo>
                    <a:lnTo>
                      <a:pt x="342" y="559"/>
                    </a:lnTo>
                    <a:lnTo>
                      <a:pt x="317" y="550"/>
                    </a:lnTo>
                    <a:lnTo>
                      <a:pt x="292" y="540"/>
                    </a:lnTo>
                    <a:lnTo>
                      <a:pt x="267" y="520"/>
                    </a:lnTo>
                    <a:lnTo>
                      <a:pt x="247" y="500"/>
                    </a:lnTo>
                    <a:lnTo>
                      <a:pt x="233" y="475"/>
                    </a:lnTo>
                    <a:lnTo>
                      <a:pt x="218" y="451"/>
                    </a:lnTo>
                    <a:lnTo>
                      <a:pt x="213" y="421"/>
                    </a:lnTo>
                    <a:lnTo>
                      <a:pt x="208" y="391"/>
                    </a:lnTo>
                    <a:lnTo>
                      <a:pt x="208" y="391"/>
                    </a:lnTo>
                    <a:close/>
                  </a:path>
                </a:pathLst>
              </a:custGeom>
              <a:solidFill>
                <a:srgbClr val="9E9E9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4" name="Freeform 34"/>
              <p:cNvSpPr>
                <a:spLocks/>
              </p:cNvSpPr>
              <p:nvPr/>
            </p:nvSpPr>
            <p:spPr bwMode="auto">
              <a:xfrm>
                <a:off x="20073147" y="9503339"/>
                <a:ext cx="435429" cy="1382156"/>
              </a:xfrm>
              <a:custGeom>
                <a:avLst/>
                <a:gdLst/>
                <a:ahLst/>
                <a:cxnLst>
                  <a:cxn ang="0">
                    <a:pos x="396" y="15"/>
                  </a:cxn>
                  <a:cxn ang="0">
                    <a:pos x="0" y="0"/>
                  </a:cxn>
                  <a:cxn ang="0">
                    <a:pos x="0" y="208"/>
                  </a:cxn>
                  <a:cxn ang="0">
                    <a:pos x="0" y="208"/>
                  </a:cxn>
                  <a:cxn ang="0">
                    <a:pos x="30" y="213"/>
                  </a:cxn>
                  <a:cxn ang="0">
                    <a:pos x="54" y="228"/>
                  </a:cxn>
                  <a:cxn ang="0">
                    <a:pos x="74" y="242"/>
                  </a:cxn>
                  <a:cxn ang="0">
                    <a:pos x="94" y="262"/>
                  </a:cxn>
                  <a:cxn ang="0">
                    <a:pos x="114" y="287"/>
                  </a:cxn>
                  <a:cxn ang="0">
                    <a:pos x="124" y="312"/>
                  </a:cxn>
                  <a:cxn ang="0">
                    <a:pos x="134" y="341"/>
                  </a:cxn>
                  <a:cxn ang="0">
                    <a:pos x="134" y="376"/>
                  </a:cxn>
                  <a:cxn ang="0">
                    <a:pos x="134" y="376"/>
                  </a:cxn>
                  <a:cxn ang="0">
                    <a:pos x="134" y="406"/>
                  </a:cxn>
                  <a:cxn ang="0">
                    <a:pos x="124" y="436"/>
                  </a:cxn>
                  <a:cxn ang="0">
                    <a:pos x="114" y="460"/>
                  </a:cxn>
                  <a:cxn ang="0">
                    <a:pos x="94" y="485"/>
                  </a:cxn>
                  <a:cxn ang="0">
                    <a:pos x="74" y="505"/>
                  </a:cxn>
                  <a:cxn ang="0">
                    <a:pos x="54" y="525"/>
                  </a:cxn>
                  <a:cxn ang="0">
                    <a:pos x="30" y="535"/>
                  </a:cxn>
                  <a:cxn ang="0">
                    <a:pos x="0" y="544"/>
                  </a:cxn>
                  <a:cxn ang="0">
                    <a:pos x="0" y="1228"/>
                  </a:cxn>
                  <a:cxn ang="0">
                    <a:pos x="0" y="1228"/>
                  </a:cxn>
                  <a:cxn ang="0">
                    <a:pos x="188" y="1247"/>
                  </a:cxn>
                  <a:cxn ang="0">
                    <a:pos x="287" y="1252"/>
                  </a:cxn>
                  <a:cxn ang="0">
                    <a:pos x="396" y="1257"/>
                  </a:cxn>
                  <a:cxn ang="0">
                    <a:pos x="396" y="15"/>
                  </a:cxn>
                </a:cxnLst>
                <a:rect l="0" t="0" r="r" b="b"/>
                <a:pathLst>
                  <a:path w="396" h="1257">
                    <a:moveTo>
                      <a:pt x="396" y="15"/>
                    </a:moveTo>
                    <a:lnTo>
                      <a:pt x="0" y="0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30" y="213"/>
                    </a:lnTo>
                    <a:lnTo>
                      <a:pt x="54" y="228"/>
                    </a:lnTo>
                    <a:lnTo>
                      <a:pt x="74" y="242"/>
                    </a:lnTo>
                    <a:lnTo>
                      <a:pt x="94" y="262"/>
                    </a:lnTo>
                    <a:lnTo>
                      <a:pt x="114" y="287"/>
                    </a:lnTo>
                    <a:lnTo>
                      <a:pt x="124" y="312"/>
                    </a:lnTo>
                    <a:lnTo>
                      <a:pt x="134" y="341"/>
                    </a:lnTo>
                    <a:lnTo>
                      <a:pt x="134" y="376"/>
                    </a:lnTo>
                    <a:lnTo>
                      <a:pt x="134" y="376"/>
                    </a:lnTo>
                    <a:lnTo>
                      <a:pt x="134" y="406"/>
                    </a:lnTo>
                    <a:lnTo>
                      <a:pt x="124" y="436"/>
                    </a:lnTo>
                    <a:lnTo>
                      <a:pt x="114" y="460"/>
                    </a:lnTo>
                    <a:lnTo>
                      <a:pt x="94" y="485"/>
                    </a:lnTo>
                    <a:lnTo>
                      <a:pt x="74" y="505"/>
                    </a:lnTo>
                    <a:lnTo>
                      <a:pt x="54" y="525"/>
                    </a:lnTo>
                    <a:lnTo>
                      <a:pt x="30" y="535"/>
                    </a:lnTo>
                    <a:lnTo>
                      <a:pt x="0" y="544"/>
                    </a:lnTo>
                    <a:lnTo>
                      <a:pt x="0" y="1228"/>
                    </a:lnTo>
                    <a:lnTo>
                      <a:pt x="0" y="1228"/>
                    </a:lnTo>
                    <a:lnTo>
                      <a:pt x="188" y="1247"/>
                    </a:lnTo>
                    <a:lnTo>
                      <a:pt x="287" y="1252"/>
                    </a:lnTo>
                    <a:lnTo>
                      <a:pt x="396" y="1257"/>
                    </a:lnTo>
                    <a:lnTo>
                      <a:pt x="396" y="15"/>
                    </a:lnTo>
                    <a:close/>
                  </a:path>
                </a:pathLst>
              </a:custGeom>
              <a:solidFill>
                <a:srgbClr val="9E9E9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5" name="Freeform 35"/>
              <p:cNvSpPr>
                <a:spLocks/>
              </p:cNvSpPr>
              <p:nvPr/>
            </p:nvSpPr>
            <p:spPr bwMode="auto">
              <a:xfrm>
                <a:off x="19925805" y="9785927"/>
                <a:ext cx="239706" cy="256199"/>
              </a:xfrm>
              <a:custGeom>
                <a:avLst/>
                <a:gdLst/>
                <a:ahLst/>
                <a:cxnLst>
                  <a:cxn ang="0">
                    <a:pos x="218" y="119"/>
                  </a:cxn>
                  <a:cxn ang="0">
                    <a:pos x="218" y="119"/>
                  </a:cxn>
                  <a:cxn ang="0">
                    <a:pos x="218" y="94"/>
                  </a:cxn>
                  <a:cxn ang="0">
                    <a:pos x="208" y="75"/>
                  </a:cxn>
                  <a:cxn ang="0">
                    <a:pos x="198" y="55"/>
                  </a:cxn>
                  <a:cxn ang="0">
                    <a:pos x="188" y="35"/>
                  </a:cxn>
                  <a:cxn ang="0">
                    <a:pos x="169" y="20"/>
                  </a:cxn>
                  <a:cxn ang="0">
                    <a:pos x="154" y="10"/>
                  </a:cxn>
                  <a:cxn ang="0">
                    <a:pos x="134" y="5"/>
                  </a:cxn>
                  <a:cxn ang="0">
                    <a:pos x="109" y="0"/>
                  </a:cxn>
                  <a:cxn ang="0">
                    <a:pos x="109" y="0"/>
                  </a:cxn>
                  <a:cxn ang="0">
                    <a:pos x="89" y="5"/>
                  </a:cxn>
                  <a:cxn ang="0">
                    <a:pos x="70" y="10"/>
                  </a:cxn>
                  <a:cxn ang="0">
                    <a:pos x="50" y="20"/>
                  </a:cxn>
                  <a:cxn ang="0">
                    <a:pos x="35" y="35"/>
                  </a:cxn>
                  <a:cxn ang="0">
                    <a:pos x="20" y="55"/>
                  </a:cxn>
                  <a:cxn ang="0">
                    <a:pos x="10" y="75"/>
                  </a:cxn>
                  <a:cxn ang="0">
                    <a:pos x="5" y="94"/>
                  </a:cxn>
                  <a:cxn ang="0">
                    <a:pos x="0" y="119"/>
                  </a:cxn>
                  <a:cxn ang="0">
                    <a:pos x="0" y="119"/>
                  </a:cxn>
                  <a:cxn ang="0">
                    <a:pos x="5" y="139"/>
                  </a:cxn>
                  <a:cxn ang="0">
                    <a:pos x="10" y="164"/>
                  </a:cxn>
                  <a:cxn ang="0">
                    <a:pos x="20" y="183"/>
                  </a:cxn>
                  <a:cxn ang="0">
                    <a:pos x="35" y="198"/>
                  </a:cxn>
                  <a:cxn ang="0">
                    <a:pos x="50" y="213"/>
                  </a:cxn>
                  <a:cxn ang="0">
                    <a:pos x="70" y="223"/>
                  </a:cxn>
                  <a:cxn ang="0">
                    <a:pos x="89" y="233"/>
                  </a:cxn>
                  <a:cxn ang="0">
                    <a:pos x="109" y="233"/>
                  </a:cxn>
                  <a:cxn ang="0">
                    <a:pos x="109" y="233"/>
                  </a:cxn>
                  <a:cxn ang="0">
                    <a:pos x="134" y="233"/>
                  </a:cxn>
                  <a:cxn ang="0">
                    <a:pos x="154" y="223"/>
                  </a:cxn>
                  <a:cxn ang="0">
                    <a:pos x="169" y="213"/>
                  </a:cxn>
                  <a:cxn ang="0">
                    <a:pos x="188" y="198"/>
                  </a:cxn>
                  <a:cxn ang="0">
                    <a:pos x="198" y="183"/>
                  </a:cxn>
                  <a:cxn ang="0">
                    <a:pos x="208" y="164"/>
                  </a:cxn>
                  <a:cxn ang="0">
                    <a:pos x="218" y="139"/>
                  </a:cxn>
                  <a:cxn ang="0">
                    <a:pos x="218" y="119"/>
                  </a:cxn>
                  <a:cxn ang="0">
                    <a:pos x="218" y="119"/>
                  </a:cxn>
                </a:cxnLst>
                <a:rect l="0" t="0" r="r" b="b"/>
                <a:pathLst>
                  <a:path w="218" h="233">
                    <a:moveTo>
                      <a:pt x="218" y="119"/>
                    </a:moveTo>
                    <a:lnTo>
                      <a:pt x="218" y="119"/>
                    </a:lnTo>
                    <a:lnTo>
                      <a:pt x="218" y="94"/>
                    </a:lnTo>
                    <a:lnTo>
                      <a:pt x="208" y="75"/>
                    </a:lnTo>
                    <a:lnTo>
                      <a:pt x="198" y="55"/>
                    </a:lnTo>
                    <a:lnTo>
                      <a:pt x="188" y="35"/>
                    </a:lnTo>
                    <a:lnTo>
                      <a:pt x="169" y="20"/>
                    </a:lnTo>
                    <a:lnTo>
                      <a:pt x="154" y="10"/>
                    </a:lnTo>
                    <a:lnTo>
                      <a:pt x="134" y="5"/>
                    </a:lnTo>
                    <a:lnTo>
                      <a:pt x="109" y="0"/>
                    </a:lnTo>
                    <a:lnTo>
                      <a:pt x="109" y="0"/>
                    </a:lnTo>
                    <a:lnTo>
                      <a:pt x="89" y="5"/>
                    </a:lnTo>
                    <a:lnTo>
                      <a:pt x="70" y="10"/>
                    </a:lnTo>
                    <a:lnTo>
                      <a:pt x="50" y="20"/>
                    </a:lnTo>
                    <a:lnTo>
                      <a:pt x="35" y="35"/>
                    </a:lnTo>
                    <a:lnTo>
                      <a:pt x="20" y="55"/>
                    </a:lnTo>
                    <a:lnTo>
                      <a:pt x="10" y="75"/>
                    </a:lnTo>
                    <a:lnTo>
                      <a:pt x="5" y="94"/>
                    </a:lnTo>
                    <a:lnTo>
                      <a:pt x="0" y="119"/>
                    </a:lnTo>
                    <a:lnTo>
                      <a:pt x="0" y="119"/>
                    </a:lnTo>
                    <a:lnTo>
                      <a:pt x="5" y="139"/>
                    </a:lnTo>
                    <a:lnTo>
                      <a:pt x="10" y="164"/>
                    </a:lnTo>
                    <a:lnTo>
                      <a:pt x="20" y="183"/>
                    </a:lnTo>
                    <a:lnTo>
                      <a:pt x="35" y="198"/>
                    </a:lnTo>
                    <a:lnTo>
                      <a:pt x="50" y="213"/>
                    </a:lnTo>
                    <a:lnTo>
                      <a:pt x="70" y="223"/>
                    </a:lnTo>
                    <a:lnTo>
                      <a:pt x="89" y="233"/>
                    </a:lnTo>
                    <a:lnTo>
                      <a:pt x="109" y="233"/>
                    </a:lnTo>
                    <a:lnTo>
                      <a:pt x="109" y="233"/>
                    </a:lnTo>
                    <a:lnTo>
                      <a:pt x="134" y="233"/>
                    </a:lnTo>
                    <a:lnTo>
                      <a:pt x="154" y="223"/>
                    </a:lnTo>
                    <a:lnTo>
                      <a:pt x="169" y="213"/>
                    </a:lnTo>
                    <a:lnTo>
                      <a:pt x="188" y="198"/>
                    </a:lnTo>
                    <a:lnTo>
                      <a:pt x="198" y="183"/>
                    </a:lnTo>
                    <a:lnTo>
                      <a:pt x="208" y="164"/>
                    </a:lnTo>
                    <a:lnTo>
                      <a:pt x="218" y="139"/>
                    </a:lnTo>
                    <a:lnTo>
                      <a:pt x="218" y="119"/>
                    </a:lnTo>
                    <a:lnTo>
                      <a:pt x="218" y="119"/>
                    </a:lnTo>
                    <a:close/>
                  </a:path>
                </a:pathLst>
              </a:custGeom>
              <a:solidFill>
                <a:srgbClr val="E5E5E5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6" name="Freeform 36"/>
              <p:cNvSpPr>
                <a:spLocks/>
              </p:cNvSpPr>
              <p:nvPr/>
            </p:nvSpPr>
            <p:spPr bwMode="auto">
              <a:xfrm>
                <a:off x="19931303" y="9818914"/>
                <a:ext cx="191325" cy="201221"/>
              </a:xfrm>
              <a:custGeom>
                <a:avLst/>
                <a:gdLst/>
                <a:ahLst/>
                <a:cxnLst>
                  <a:cxn ang="0">
                    <a:pos x="134" y="109"/>
                  </a:cxn>
                  <a:cxn ang="0">
                    <a:pos x="134" y="109"/>
                  </a:cxn>
                  <a:cxn ang="0">
                    <a:pos x="119" y="104"/>
                  </a:cxn>
                  <a:cxn ang="0">
                    <a:pos x="104" y="94"/>
                  </a:cxn>
                  <a:cxn ang="0">
                    <a:pos x="94" y="79"/>
                  </a:cxn>
                  <a:cxn ang="0">
                    <a:pos x="89" y="64"/>
                  </a:cxn>
                  <a:cxn ang="0">
                    <a:pos x="89" y="64"/>
                  </a:cxn>
                  <a:cxn ang="0">
                    <a:pos x="94" y="45"/>
                  </a:cxn>
                  <a:cxn ang="0">
                    <a:pos x="104" y="30"/>
                  </a:cxn>
                  <a:cxn ang="0">
                    <a:pos x="119" y="20"/>
                  </a:cxn>
                  <a:cxn ang="0">
                    <a:pos x="134" y="15"/>
                  </a:cxn>
                  <a:cxn ang="0">
                    <a:pos x="134" y="15"/>
                  </a:cxn>
                  <a:cxn ang="0">
                    <a:pos x="139" y="15"/>
                  </a:cxn>
                  <a:cxn ang="0">
                    <a:pos x="139" y="15"/>
                  </a:cxn>
                  <a:cxn ang="0">
                    <a:pos x="114" y="5"/>
                  </a:cxn>
                  <a:cxn ang="0">
                    <a:pos x="84" y="0"/>
                  </a:cxn>
                  <a:cxn ang="0">
                    <a:pos x="84" y="0"/>
                  </a:cxn>
                  <a:cxn ang="0">
                    <a:pos x="70" y="0"/>
                  </a:cxn>
                  <a:cxn ang="0">
                    <a:pos x="55" y="5"/>
                  </a:cxn>
                  <a:cxn ang="0">
                    <a:pos x="40" y="15"/>
                  </a:cxn>
                  <a:cxn ang="0">
                    <a:pos x="25" y="25"/>
                  </a:cxn>
                  <a:cxn ang="0">
                    <a:pos x="15" y="40"/>
                  </a:cxn>
                  <a:cxn ang="0">
                    <a:pos x="5" y="54"/>
                  </a:cxn>
                  <a:cxn ang="0">
                    <a:pos x="0" y="74"/>
                  </a:cxn>
                  <a:cxn ang="0">
                    <a:pos x="0" y="89"/>
                  </a:cxn>
                  <a:cxn ang="0">
                    <a:pos x="0" y="89"/>
                  </a:cxn>
                  <a:cxn ang="0">
                    <a:pos x="0" y="109"/>
                  </a:cxn>
                  <a:cxn ang="0">
                    <a:pos x="5" y="129"/>
                  </a:cxn>
                  <a:cxn ang="0">
                    <a:pos x="15" y="144"/>
                  </a:cxn>
                  <a:cxn ang="0">
                    <a:pos x="25" y="158"/>
                  </a:cxn>
                  <a:cxn ang="0">
                    <a:pos x="40" y="168"/>
                  </a:cxn>
                  <a:cxn ang="0">
                    <a:pos x="55" y="178"/>
                  </a:cxn>
                  <a:cxn ang="0">
                    <a:pos x="70" y="183"/>
                  </a:cxn>
                  <a:cxn ang="0">
                    <a:pos x="84" y="183"/>
                  </a:cxn>
                  <a:cxn ang="0">
                    <a:pos x="84" y="183"/>
                  </a:cxn>
                  <a:cxn ang="0">
                    <a:pos x="104" y="183"/>
                  </a:cxn>
                  <a:cxn ang="0">
                    <a:pos x="119" y="178"/>
                  </a:cxn>
                  <a:cxn ang="0">
                    <a:pos x="134" y="168"/>
                  </a:cxn>
                  <a:cxn ang="0">
                    <a:pos x="149" y="158"/>
                  </a:cxn>
                  <a:cxn ang="0">
                    <a:pos x="159" y="144"/>
                  </a:cxn>
                  <a:cxn ang="0">
                    <a:pos x="169" y="129"/>
                  </a:cxn>
                  <a:cxn ang="0">
                    <a:pos x="174" y="109"/>
                  </a:cxn>
                  <a:cxn ang="0">
                    <a:pos x="174" y="89"/>
                  </a:cxn>
                  <a:cxn ang="0">
                    <a:pos x="174" y="89"/>
                  </a:cxn>
                  <a:cxn ang="0">
                    <a:pos x="174" y="84"/>
                  </a:cxn>
                  <a:cxn ang="0">
                    <a:pos x="174" y="84"/>
                  </a:cxn>
                  <a:cxn ang="0">
                    <a:pos x="164" y="94"/>
                  </a:cxn>
                  <a:cxn ang="0">
                    <a:pos x="159" y="104"/>
                  </a:cxn>
                  <a:cxn ang="0">
                    <a:pos x="144" y="109"/>
                  </a:cxn>
                  <a:cxn ang="0">
                    <a:pos x="134" y="109"/>
                  </a:cxn>
                  <a:cxn ang="0">
                    <a:pos x="134" y="109"/>
                  </a:cxn>
                </a:cxnLst>
                <a:rect l="0" t="0" r="r" b="b"/>
                <a:pathLst>
                  <a:path w="174" h="183">
                    <a:moveTo>
                      <a:pt x="134" y="109"/>
                    </a:moveTo>
                    <a:lnTo>
                      <a:pt x="134" y="109"/>
                    </a:lnTo>
                    <a:lnTo>
                      <a:pt x="119" y="104"/>
                    </a:lnTo>
                    <a:lnTo>
                      <a:pt x="104" y="94"/>
                    </a:lnTo>
                    <a:lnTo>
                      <a:pt x="94" y="79"/>
                    </a:lnTo>
                    <a:lnTo>
                      <a:pt x="89" y="64"/>
                    </a:lnTo>
                    <a:lnTo>
                      <a:pt x="89" y="64"/>
                    </a:lnTo>
                    <a:lnTo>
                      <a:pt x="94" y="45"/>
                    </a:lnTo>
                    <a:lnTo>
                      <a:pt x="104" y="30"/>
                    </a:lnTo>
                    <a:lnTo>
                      <a:pt x="119" y="20"/>
                    </a:lnTo>
                    <a:lnTo>
                      <a:pt x="134" y="15"/>
                    </a:lnTo>
                    <a:lnTo>
                      <a:pt x="134" y="15"/>
                    </a:lnTo>
                    <a:lnTo>
                      <a:pt x="139" y="15"/>
                    </a:lnTo>
                    <a:lnTo>
                      <a:pt x="139" y="15"/>
                    </a:lnTo>
                    <a:lnTo>
                      <a:pt x="114" y="5"/>
                    </a:lnTo>
                    <a:lnTo>
                      <a:pt x="84" y="0"/>
                    </a:lnTo>
                    <a:lnTo>
                      <a:pt x="84" y="0"/>
                    </a:lnTo>
                    <a:lnTo>
                      <a:pt x="70" y="0"/>
                    </a:lnTo>
                    <a:lnTo>
                      <a:pt x="55" y="5"/>
                    </a:lnTo>
                    <a:lnTo>
                      <a:pt x="40" y="15"/>
                    </a:lnTo>
                    <a:lnTo>
                      <a:pt x="25" y="25"/>
                    </a:lnTo>
                    <a:lnTo>
                      <a:pt x="15" y="40"/>
                    </a:lnTo>
                    <a:lnTo>
                      <a:pt x="5" y="54"/>
                    </a:lnTo>
                    <a:lnTo>
                      <a:pt x="0" y="74"/>
                    </a:lnTo>
                    <a:lnTo>
                      <a:pt x="0" y="89"/>
                    </a:lnTo>
                    <a:lnTo>
                      <a:pt x="0" y="89"/>
                    </a:lnTo>
                    <a:lnTo>
                      <a:pt x="0" y="109"/>
                    </a:lnTo>
                    <a:lnTo>
                      <a:pt x="5" y="129"/>
                    </a:lnTo>
                    <a:lnTo>
                      <a:pt x="15" y="144"/>
                    </a:lnTo>
                    <a:lnTo>
                      <a:pt x="25" y="158"/>
                    </a:lnTo>
                    <a:lnTo>
                      <a:pt x="40" y="168"/>
                    </a:lnTo>
                    <a:lnTo>
                      <a:pt x="55" y="178"/>
                    </a:lnTo>
                    <a:lnTo>
                      <a:pt x="70" y="183"/>
                    </a:lnTo>
                    <a:lnTo>
                      <a:pt x="84" y="183"/>
                    </a:lnTo>
                    <a:lnTo>
                      <a:pt x="84" y="183"/>
                    </a:lnTo>
                    <a:lnTo>
                      <a:pt x="104" y="183"/>
                    </a:lnTo>
                    <a:lnTo>
                      <a:pt x="119" y="178"/>
                    </a:lnTo>
                    <a:lnTo>
                      <a:pt x="134" y="168"/>
                    </a:lnTo>
                    <a:lnTo>
                      <a:pt x="149" y="158"/>
                    </a:lnTo>
                    <a:lnTo>
                      <a:pt x="159" y="144"/>
                    </a:lnTo>
                    <a:lnTo>
                      <a:pt x="169" y="129"/>
                    </a:lnTo>
                    <a:lnTo>
                      <a:pt x="174" y="109"/>
                    </a:lnTo>
                    <a:lnTo>
                      <a:pt x="174" y="89"/>
                    </a:lnTo>
                    <a:lnTo>
                      <a:pt x="174" y="89"/>
                    </a:lnTo>
                    <a:lnTo>
                      <a:pt x="174" y="84"/>
                    </a:lnTo>
                    <a:lnTo>
                      <a:pt x="174" y="84"/>
                    </a:lnTo>
                    <a:lnTo>
                      <a:pt x="164" y="94"/>
                    </a:lnTo>
                    <a:lnTo>
                      <a:pt x="159" y="104"/>
                    </a:lnTo>
                    <a:lnTo>
                      <a:pt x="144" y="109"/>
                    </a:lnTo>
                    <a:lnTo>
                      <a:pt x="134" y="109"/>
                    </a:lnTo>
                    <a:lnTo>
                      <a:pt x="134" y="109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7" name="Freeform 37"/>
              <p:cNvSpPr>
                <a:spLocks/>
              </p:cNvSpPr>
              <p:nvPr/>
            </p:nvSpPr>
            <p:spPr bwMode="auto">
              <a:xfrm>
                <a:off x="19687200" y="9198758"/>
                <a:ext cx="26390" cy="26390"/>
              </a:xfrm>
              <a:custGeom>
                <a:avLst/>
                <a:gdLst/>
                <a:ahLst/>
                <a:cxnLst>
                  <a:cxn ang="0">
                    <a:pos x="24" y="15"/>
                  </a:cxn>
                  <a:cxn ang="0">
                    <a:pos x="24" y="15"/>
                  </a:cxn>
                  <a:cxn ang="0">
                    <a:pos x="19" y="24"/>
                  </a:cxn>
                  <a:cxn ang="0">
                    <a:pos x="10" y="24"/>
                  </a:cxn>
                  <a:cxn ang="0">
                    <a:pos x="10" y="24"/>
                  </a:cxn>
                  <a:cxn ang="0">
                    <a:pos x="0" y="24"/>
                  </a:cxn>
                  <a:cxn ang="0">
                    <a:pos x="0" y="15"/>
                  </a:cxn>
                  <a:cxn ang="0">
                    <a:pos x="0" y="15"/>
                  </a:cxn>
                  <a:cxn ang="0">
                    <a:pos x="0" y="5"/>
                  </a:cxn>
                  <a:cxn ang="0">
                    <a:pos x="10" y="0"/>
                  </a:cxn>
                  <a:cxn ang="0">
                    <a:pos x="10" y="0"/>
                  </a:cxn>
                  <a:cxn ang="0">
                    <a:pos x="19" y="5"/>
                  </a:cxn>
                  <a:cxn ang="0">
                    <a:pos x="24" y="15"/>
                  </a:cxn>
                  <a:cxn ang="0">
                    <a:pos x="24" y="15"/>
                  </a:cxn>
                </a:cxnLst>
                <a:rect l="0" t="0" r="r" b="b"/>
                <a:pathLst>
                  <a:path w="24" h="24">
                    <a:moveTo>
                      <a:pt x="24" y="15"/>
                    </a:moveTo>
                    <a:lnTo>
                      <a:pt x="24" y="15"/>
                    </a:lnTo>
                    <a:lnTo>
                      <a:pt x="19" y="24"/>
                    </a:lnTo>
                    <a:lnTo>
                      <a:pt x="10" y="24"/>
                    </a:lnTo>
                    <a:lnTo>
                      <a:pt x="10" y="24"/>
                    </a:lnTo>
                    <a:lnTo>
                      <a:pt x="0" y="24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0" y="5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9" y="5"/>
                    </a:lnTo>
                    <a:lnTo>
                      <a:pt x="24" y="15"/>
                    </a:lnTo>
                    <a:lnTo>
                      <a:pt x="24" y="15"/>
                    </a:lnTo>
                    <a:close/>
                  </a:path>
                </a:pathLst>
              </a:custGeom>
              <a:solidFill>
                <a:srgbClr val="FB7655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8" name="Freeform 38"/>
              <p:cNvSpPr>
                <a:spLocks/>
              </p:cNvSpPr>
              <p:nvPr/>
            </p:nvSpPr>
            <p:spPr bwMode="auto">
              <a:xfrm>
                <a:off x="19687200" y="9198758"/>
                <a:ext cx="26390" cy="26390"/>
              </a:xfrm>
              <a:custGeom>
                <a:avLst/>
                <a:gdLst/>
                <a:ahLst/>
                <a:cxnLst>
                  <a:cxn ang="0">
                    <a:pos x="24" y="15"/>
                  </a:cxn>
                  <a:cxn ang="0">
                    <a:pos x="24" y="15"/>
                  </a:cxn>
                  <a:cxn ang="0">
                    <a:pos x="19" y="24"/>
                  </a:cxn>
                  <a:cxn ang="0">
                    <a:pos x="10" y="24"/>
                  </a:cxn>
                  <a:cxn ang="0">
                    <a:pos x="10" y="24"/>
                  </a:cxn>
                  <a:cxn ang="0">
                    <a:pos x="0" y="24"/>
                  </a:cxn>
                  <a:cxn ang="0">
                    <a:pos x="0" y="15"/>
                  </a:cxn>
                  <a:cxn ang="0">
                    <a:pos x="0" y="15"/>
                  </a:cxn>
                  <a:cxn ang="0">
                    <a:pos x="0" y="5"/>
                  </a:cxn>
                  <a:cxn ang="0">
                    <a:pos x="10" y="0"/>
                  </a:cxn>
                  <a:cxn ang="0">
                    <a:pos x="10" y="0"/>
                  </a:cxn>
                  <a:cxn ang="0">
                    <a:pos x="19" y="5"/>
                  </a:cxn>
                  <a:cxn ang="0">
                    <a:pos x="24" y="15"/>
                  </a:cxn>
                  <a:cxn ang="0">
                    <a:pos x="24" y="15"/>
                  </a:cxn>
                </a:cxnLst>
                <a:rect l="0" t="0" r="r" b="b"/>
                <a:pathLst>
                  <a:path w="24" h="24">
                    <a:moveTo>
                      <a:pt x="24" y="15"/>
                    </a:moveTo>
                    <a:lnTo>
                      <a:pt x="24" y="15"/>
                    </a:lnTo>
                    <a:lnTo>
                      <a:pt x="19" y="24"/>
                    </a:lnTo>
                    <a:lnTo>
                      <a:pt x="10" y="24"/>
                    </a:lnTo>
                    <a:lnTo>
                      <a:pt x="10" y="24"/>
                    </a:lnTo>
                    <a:lnTo>
                      <a:pt x="0" y="24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0" y="5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9" y="5"/>
                    </a:lnTo>
                    <a:lnTo>
                      <a:pt x="24" y="15"/>
                    </a:lnTo>
                    <a:lnTo>
                      <a:pt x="24" y="15"/>
                    </a:lnTo>
                    <a:close/>
                  </a:path>
                </a:pathLst>
              </a:custGeom>
              <a:solidFill>
                <a:srgbClr val="FB7655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9" name="Freeform 39"/>
              <p:cNvSpPr>
                <a:spLocks/>
              </p:cNvSpPr>
              <p:nvPr/>
            </p:nvSpPr>
            <p:spPr bwMode="auto">
              <a:xfrm>
                <a:off x="19687200" y="9023928"/>
                <a:ext cx="26390" cy="27490"/>
              </a:xfrm>
              <a:custGeom>
                <a:avLst/>
                <a:gdLst/>
                <a:ahLst/>
                <a:cxnLst>
                  <a:cxn ang="0">
                    <a:pos x="24" y="15"/>
                  </a:cxn>
                  <a:cxn ang="0">
                    <a:pos x="24" y="15"/>
                  </a:cxn>
                  <a:cxn ang="0">
                    <a:pos x="19" y="20"/>
                  </a:cxn>
                  <a:cxn ang="0">
                    <a:pos x="10" y="25"/>
                  </a:cxn>
                  <a:cxn ang="0">
                    <a:pos x="10" y="25"/>
                  </a:cxn>
                  <a:cxn ang="0">
                    <a:pos x="0" y="20"/>
                  </a:cxn>
                  <a:cxn ang="0">
                    <a:pos x="0" y="15"/>
                  </a:cxn>
                  <a:cxn ang="0">
                    <a:pos x="0" y="15"/>
                  </a:cxn>
                  <a:cxn ang="0">
                    <a:pos x="0" y="5"/>
                  </a:cxn>
                  <a:cxn ang="0">
                    <a:pos x="10" y="0"/>
                  </a:cxn>
                  <a:cxn ang="0">
                    <a:pos x="10" y="0"/>
                  </a:cxn>
                  <a:cxn ang="0">
                    <a:pos x="19" y="5"/>
                  </a:cxn>
                  <a:cxn ang="0">
                    <a:pos x="24" y="15"/>
                  </a:cxn>
                  <a:cxn ang="0">
                    <a:pos x="24" y="15"/>
                  </a:cxn>
                </a:cxnLst>
                <a:rect l="0" t="0" r="r" b="b"/>
                <a:pathLst>
                  <a:path w="24" h="25">
                    <a:moveTo>
                      <a:pt x="24" y="15"/>
                    </a:moveTo>
                    <a:lnTo>
                      <a:pt x="24" y="15"/>
                    </a:lnTo>
                    <a:lnTo>
                      <a:pt x="19" y="20"/>
                    </a:lnTo>
                    <a:lnTo>
                      <a:pt x="10" y="25"/>
                    </a:lnTo>
                    <a:lnTo>
                      <a:pt x="10" y="25"/>
                    </a:lnTo>
                    <a:lnTo>
                      <a:pt x="0" y="20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0" y="5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9" y="5"/>
                    </a:lnTo>
                    <a:lnTo>
                      <a:pt x="24" y="15"/>
                    </a:lnTo>
                    <a:lnTo>
                      <a:pt x="24" y="15"/>
                    </a:lnTo>
                    <a:close/>
                  </a:path>
                </a:pathLst>
              </a:custGeom>
              <a:solidFill>
                <a:srgbClr val="7EAA5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0" name="Freeform 40"/>
              <p:cNvSpPr>
                <a:spLocks noEditPoints="1"/>
              </p:cNvSpPr>
              <p:nvPr/>
            </p:nvSpPr>
            <p:spPr bwMode="auto">
              <a:xfrm>
                <a:off x="19790559" y="8975547"/>
                <a:ext cx="718018" cy="446424"/>
              </a:xfrm>
              <a:custGeom>
                <a:avLst/>
                <a:gdLst/>
                <a:ahLst/>
                <a:cxnLst>
                  <a:cxn ang="0">
                    <a:pos x="24" y="366"/>
                  </a:cxn>
                  <a:cxn ang="0">
                    <a:pos x="123" y="198"/>
                  </a:cxn>
                  <a:cxn ang="0">
                    <a:pos x="633" y="203"/>
                  </a:cxn>
                  <a:cxn ang="0">
                    <a:pos x="633" y="203"/>
                  </a:cxn>
                  <a:cxn ang="0">
                    <a:pos x="633" y="386"/>
                  </a:cxn>
                  <a:cxn ang="0">
                    <a:pos x="633" y="386"/>
                  </a:cxn>
                  <a:cxn ang="0">
                    <a:pos x="24" y="366"/>
                  </a:cxn>
                  <a:cxn ang="0">
                    <a:pos x="24" y="366"/>
                  </a:cxn>
                  <a:cxn ang="0">
                    <a:pos x="109" y="20"/>
                  </a:cxn>
                  <a:cxn ang="0">
                    <a:pos x="109" y="183"/>
                  </a:cxn>
                  <a:cxn ang="0">
                    <a:pos x="19" y="336"/>
                  </a:cxn>
                  <a:cxn ang="0">
                    <a:pos x="19" y="336"/>
                  </a:cxn>
                  <a:cxn ang="0">
                    <a:pos x="19" y="20"/>
                  </a:cxn>
                  <a:cxn ang="0">
                    <a:pos x="19" y="20"/>
                  </a:cxn>
                  <a:cxn ang="0">
                    <a:pos x="109" y="20"/>
                  </a:cxn>
                  <a:cxn ang="0">
                    <a:pos x="109" y="20"/>
                  </a:cxn>
                  <a:cxn ang="0">
                    <a:pos x="633" y="183"/>
                  </a:cxn>
                  <a:cxn ang="0">
                    <a:pos x="633" y="183"/>
                  </a:cxn>
                  <a:cxn ang="0">
                    <a:pos x="128" y="178"/>
                  </a:cxn>
                  <a:cxn ang="0">
                    <a:pos x="128" y="178"/>
                  </a:cxn>
                  <a:cxn ang="0">
                    <a:pos x="128" y="20"/>
                  </a:cxn>
                  <a:cxn ang="0">
                    <a:pos x="128" y="20"/>
                  </a:cxn>
                  <a:cxn ang="0">
                    <a:pos x="633" y="20"/>
                  </a:cxn>
                  <a:cxn ang="0">
                    <a:pos x="633" y="20"/>
                  </a:cxn>
                  <a:cxn ang="0">
                    <a:pos x="633" y="183"/>
                  </a:cxn>
                  <a:cxn ang="0">
                    <a:pos x="633" y="183"/>
                  </a:cxn>
                  <a:cxn ang="0">
                    <a:pos x="643" y="0"/>
                  </a:cxn>
                  <a:cxn ang="0">
                    <a:pos x="10" y="0"/>
                  </a:cxn>
                  <a:cxn ang="0">
                    <a:pos x="10" y="0"/>
                  </a:cxn>
                  <a:cxn ang="0">
                    <a:pos x="0" y="0"/>
                  </a:cxn>
                  <a:cxn ang="0">
                    <a:pos x="0" y="10"/>
                  </a:cxn>
                  <a:cxn ang="0">
                    <a:pos x="0" y="376"/>
                  </a:cxn>
                  <a:cxn ang="0">
                    <a:pos x="0" y="376"/>
                  </a:cxn>
                  <a:cxn ang="0">
                    <a:pos x="0" y="381"/>
                  </a:cxn>
                  <a:cxn ang="0">
                    <a:pos x="10" y="386"/>
                  </a:cxn>
                  <a:cxn ang="0">
                    <a:pos x="643" y="406"/>
                  </a:cxn>
                  <a:cxn ang="0">
                    <a:pos x="643" y="406"/>
                  </a:cxn>
                  <a:cxn ang="0">
                    <a:pos x="648" y="401"/>
                  </a:cxn>
                  <a:cxn ang="0">
                    <a:pos x="648" y="401"/>
                  </a:cxn>
                  <a:cxn ang="0">
                    <a:pos x="653" y="396"/>
                  </a:cxn>
                  <a:cxn ang="0">
                    <a:pos x="653" y="10"/>
                  </a:cxn>
                  <a:cxn ang="0">
                    <a:pos x="653" y="10"/>
                  </a:cxn>
                  <a:cxn ang="0">
                    <a:pos x="648" y="0"/>
                  </a:cxn>
                  <a:cxn ang="0">
                    <a:pos x="643" y="0"/>
                  </a:cxn>
                  <a:cxn ang="0">
                    <a:pos x="643" y="0"/>
                  </a:cxn>
                </a:cxnLst>
                <a:rect l="0" t="0" r="r" b="b"/>
                <a:pathLst>
                  <a:path w="653" h="406">
                    <a:moveTo>
                      <a:pt x="24" y="366"/>
                    </a:moveTo>
                    <a:lnTo>
                      <a:pt x="123" y="198"/>
                    </a:lnTo>
                    <a:lnTo>
                      <a:pt x="633" y="203"/>
                    </a:lnTo>
                    <a:lnTo>
                      <a:pt x="633" y="203"/>
                    </a:lnTo>
                    <a:lnTo>
                      <a:pt x="633" y="386"/>
                    </a:lnTo>
                    <a:lnTo>
                      <a:pt x="633" y="386"/>
                    </a:lnTo>
                    <a:lnTo>
                      <a:pt x="24" y="366"/>
                    </a:lnTo>
                    <a:lnTo>
                      <a:pt x="24" y="366"/>
                    </a:lnTo>
                    <a:close/>
                    <a:moveTo>
                      <a:pt x="109" y="20"/>
                    </a:moveTo>
                    <a:lnTo>
                      <a:pt x="109" y="183"/>
                    </a:lnTo>
                    <a:lnTo>
                      <a:pt x="19" y="336"/>
                    </a:lnTo>
                    <a:lnTo>
                      <a:pt x="19" y="336"/>
                    </a:lnTo>
                    <a:lnTo>
                      <a:pt x="19" y="20"/>
                    </a:lnTo>
                    <a:lnTo>
                      <a:pt x="19" y="20"/>
                    </a:lnTo>
                    <a:lnTo>
                      <a:pt x="109" y="20"/>
                    </a:lnTo>
                    <a:lnTo>
                      <a:pt x="109" y="20"/>
                    </a:lnTo>
                    <a:close/>
                    <a:moveTo>
                      <a:pt x="633" y="183"/>
                    </a:moveTo>
                    <a:lnTo>
                      <a:pt x="633" y="183"/>
                    </a:lnTo>
                    <a:lnTo>
                      <a:pt x="128" y="178"/>
                    </a:lnTo>
                    <a:lnTo>
                      <a:pt x="128" y="178"/>
                    </a:lnTo>
                    <a:lnTo>
                      <a:pt x="128" y="20"/>
                    </a:lnTo>
                    <a:lnTo>
                      <a:pt x="128" y="20"/>
                    </a:lnTo>
                    <a:lnTo>
                      <a:pt x="633" y="20"/>
                    </a:lnTo>
                    <a:lnTo>
                      <a:pt x="633" y="20"/>
                    </a:lnTo>
                    <a:lnTo>
                      <a:pt x="633" y="183"/>
                    </a:lnTo>
                    <a:lnTo>
                      <a:pt x="633" y="183"/>
                    </a:lnTo>
                    <a:close/>
                    <a:moveTo>
                      <a:pt x="643" y="0"/>
                    </a:moveTo>
                    <a:lnTo>
                      <a:pt x="10" y="0"/>
                    </a:lnTo>
                    <a:lnTo>
                      <a:pt x="10" y="0"/>
                    </a:lnTo>
                    <a:lnTo>
                      <a:pt x="0" y="0"/>
                    </a:lnTo>
                    <a:lnTo>
                      <a:pt x="0" y="10"/>
                    </a:lnTo>
                    <a:lnTo>
                      <a:pt x="0" y="376"/>
                    </a:lnTo>
                    <a:lnTo>
                      <a:pt x="0" y="376"/>
                    </a:lnTo>
                    <a:lnTo>
                      <a:pt x="0" y="381"/>
                    </a:lnTo>
                    <a:lnTo>
                      <a:pt x="10" y="386"/>
                    </a:lnTo>
                    <a:lnTo>
                      <a:pt x="643" y="406"/>
                    </a:lnTo>
                    <a:lnTo>
                      <a:pt x="643" y="406"/>
                    </a:lnTo>
                    <a:lnTo>
                      <a:pt x="648" y="401"/>
                    </a:lnTo>
                    <a:lnTo>
                      <a:pt x="648" y="401"/>
                    </a:lnTo>
                    <a:lnTo>
                      <a:pt x="653" y="396"/>
                    </a:lnTo>
                    <a:lnTo>
                      <a:pt x="653" y="10"/>
                    </a:lnTo>
                    <a:lnTo>
                      <a:pt x="653" y="10"/>
                    </a:lnTo>
                    <a:lnTo>
                      <a:pt x="648" y="0"/>
                    </a:lnTo>
                    <a:lnTo>
                      <a:pt x="643" y="0"/>
                    </a:lnTo>
                    <a:lnTo>
                      <a:pt x="64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1" name="Freeform 41"/>
              <p:cNvSpPr>
                <a:spLocks/>
              </p:cNvSpPr>
              <p:nvPr/>
            </p:nvSpPr>
            <p:spPr bwMode="auto">
              <a:xfrm>
                <a:off x="19719087" y="8359789"/>
                <a:ext cx="702624" cy="119853"/>
              </a:xfrm>
              <a:custGeom>
                <a:avLst/>
                <a:gdLst/>
                <a:ahLst/>
                <a:cxnLst>
                  <a:cxn ang="0">
                    <a:pos x="639" y="70"/>
                  </a:cxn>
                  <a:cxn ang="0">
                    <a:pos x="0" y="109"/>
                  </a:cxn>
                  <a:cxn ang="0">
                    <a:pos x="0" y="35"/>
                  </a:cxn>
                  <a:cxn ang="0">
                    <a:pos x="639" y="0"/>
                  </a:cxn>
                  <a:cxn ang="0">
                    <a:pos x="639" y="70"/>
                  </a:cxn>
                </a:cxnLst>
                <a:rect l="0" t="0" r="r" b="b"/>
                <a:pathLst>
                  <a:path w="639" h="109">
                    <a:moveTo>
                      <a:pt x="639" y="70"/>
                    </a:moveTo>
                    <a:lnTo>
                      <a:pt x="0" y="109"/>
                    </a:lnTo>
                    <a:lnTo>
                      <a:pt x="0" y="35"/>
                    </a:lnTo>
                    <a:lnTo>
                      <a:pt x="639" y="0"/>
                    </a:lnTo>
                    <a:lnTo>
                      <a:pt x="639" y="7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2" name="Freeform 42"/>
              <p:cNvSpPr>
                <a:spLocks noEditPoints="1"/>
              </p:cNvSpPr>
              <p:nvPr/>
            </p:nvSpPr>
            <p:spPr bwMode="auto">
              <a:xfrm>
                <a:off x="19708091" y="8349893"/>
                <a:ext cx="751005" cy="255100"/>
              </a:xfrm>
              <a:custGeom>
                <a:avLst/>
                <a:gdLst/>
                <a:ahLst/>
                <a:cxnLst>
                  <a:cxn ang="0">
                    <a:pos x="20" y="212"/>
                  </a:cxn>
                  <a:cxn ang="0">
                    <a:pos x="20" y="212"/>
                  </a:cxn>
                  <a:cxn ang="0">
                    <a:pos x="20" y="148"/>
                  </a:cxn>
                  <a:cxn ang="0">
                    <a:pos x="664" y="113"/>
                  </a:cxn>
                  <a:cxn ang="0">
                    <a:pos x="664" y="113"/>
                  </a:cxn>
                  <a:cxn ang="0">
                    <a:pos x="664" y="193"/>
                  </a:cxn>
                  <a:cxn ang="0">
                    <a:pos x="664" y="193"/>
                  </a:cxn>
                  <a:cxn ang="0">
                    <a:pos x="20" y="212"/>
                  </a:cxn>
                  <a:cxn ang="0">
                    <a:pos x="20" y="212"/>
                  </a:cxn>
                  <a:cxn ang="0">
                    <a:pos x="664" y="19"/>
                  </a:cxn>
                  <a:cxn ang="0">
                    <a:pos x="664" y="19"/>
                  </a:cxn>
                  <a:cxn ang="0">
                    <a:pos x="664" y="94"/>
                  </a:cxn>
                  <a:cxn ang="0">
                    <a:pos x="20" y="128"/>
                  </a:cxn>
                  <a:cxn ang="0">
                    <a:pos x="20" y="128"/>
                  </a:cxn>
                  <a:cxn ang="0">
                    <a:pos x="20" y="54"/>
                  </a:cxn>
                  <a:cxn ang="0">
                    <a:pos x="20" y="54"/>
                  </a:cxn>
                  <a:cxn ang="0">
                    <a:pos x="664" y="19"/>
                  </a:cxn>
                  <a:cxn ang="0">
                    <a:pos x="664" y="19"/>
                  </a:cxn>
                  <a:cxn ang="0">
                    <a:pos x="678" y="4"/>
                  </a:cxn>
                  <a:cxn ang="0">
                    <a:pos x="678" y="4"/>
                  </a:cxn>
                  <a:cxn ang="0">
                    <a:pos x="674" y="0"/>
                  </a:cxn>
                  <a:cxn ang="0">
                    <a:pos x="10" y="34"/>
                  </a:cxn>
                  <a:cxn ang="0">
                    <a:pos x="10" y="34"/>
                  </a:cxn>
                  <a:cxn ang="0">
                    <a:pos x="5" y="39"/>
                  </a:cxn>
                  <a:cxn ang="0">
                    <a:pos x="0" y="44"/>
                  </a:cxn>
                  <a:cxn ang="0">
                    <a:pos x="0" y="222"/>
                  </a:cxn>
                  <a:cxn ang="0">
                    <a:pos x="0" y="222"/>
                  </a:cxn>
                  <a:cxn ang="0">
                    <a:pos x="5" y="232"/>
                  </a:cxn>
                  <a:cxn ang="0">
                    <a:pos x="5" y="232"/>
                  </a:cxn>
                  <a:cxn ang="0">
                    <a:pos x="10" y="232"/>
                  </a:cxn>
                  <a:cxn ang="0">
                    <a:pos x="674" y="212"/>
                  </a:cxn>
                  <a:cxn ang="0">
                    <a:pos x="674" y="212"/>
                  </a:cxn>
                  <a:cxn ang="0">
                    <a:pos x="683" y="207"/>
                  </a:cxn>
                  <a:cxn ang="0">
                    <a:pos x="683" y="202"/>
                  </a:cxn>
                  <a:cxn ang="0">
                    <a:pos x="683" y="9"/>
                  </a:cxn>
                  <a:cxn ang="0">
                    <a:pos x="683" y="9"/>
                  </a:cxn>
                  <a:cxn ang="0">
                    <a:pos x="678" y="4"/>
                  </a:cxn>
                  <a:cxn ang="0">
                    <a:pos x="678" y="4"/>
                  </a:cxn>
                </a:cxnLst>
                <a:rect l="0" t="0" r="r" b="b"/>
                <a:pathLst>
                  <a:path w="683" h="232">
                    <a:moveTo>
                      <a:pt x="20" y="212"/>
                    </a:moveTo>
                    <a:lnTo>
                      <a:pt x="20" y="212"/>
                    </a:lnTo>
                    <a:lnTo>
                      <a:pt x="20" y="148"/>
                    </a:lnTo>
                    <a:lnTo>
                      <a:pt x="664" y="113"/>
                    </a:lnTo>
                    <a:lnTo>
                      <a:pt x="664" y="113"/>
                    </a:lnTo>
                    <a:lnTo>
                      <a:pt x="664" y="193"/>
                    </a:lnTo>
                    <a:lnTo>
                      <a:pt x="664" y="193"/>
                    </a:lnTo>
                    <a:lnTo>
                      <a:pt x="20" y="212"/>
                    </a:lnTo>
                    <a:lnTo>
                      <a:pt x="20" y="212"/>
                    </a:lnTo>
                    <a:close/>
                    <a:moveTo>
                      <a:pt x="664" y="19"/>
                    </a:moveTo>
                    <a:lnTo>
                      <a:pt x="664" y="19"/>
                    </a:lnTo>
                    <a:lnTo>
                      <a:pt x="664" y="94"/>
                    </a:lnTo>
                    <a:lnTo>
                      <a:pt x="20" y="128"/>
                    </a:lnTo>
                    <a:lnTo>
                      <a:pt x="20" y="128"/>
                    </a:lnTo>
                    <a:lnTo>
                      <a:pt x="20" y="54"/>
                    </a:lnTo>
                    <a:lnTo>
                      <a:pt x="20" y="54"/>
                    </a:lnTo>
                    <a:lnTo>
                      <a:pt x="664" y="19"/>
                    </a:lnTo>
                    <a:lnTo>
                      <a:pt x="664" y="19"/>
                    </a:lnTo>
                    <a:close/>
                    <a:moveTo>
                      <a:pt x="678" y="4"/>
                    </a:moveTo>
                    <a:lnTo>
                      <a:pt x="678" y="4"/>
                    </a:lnTo>
                    <a:lnTo>
                      <a:pt x="674" y="0"/>
                    </a:lnTo>
                    <a:lnTo>
                      <a:pt x="10" y="34"/>
                    </a:lnTo>
                    <a:lnTo>
                      <a:pt x="10" y="34"/>
                    </a:lnTo>
                    <a:lnTo>
                      <a:pt x="5" y="39"/>
                    </a:lnTo>
                    <a:lnTo>
                      <a:pt x="0" y="44"/>
                    </a:lnTo>
                    <a:lnTo>
                      <a:pt x="0" y="222"/>
                    </a:lnTo>
                    <a:lnTo>
                      <a:pt x="0" y="222"/>
                    </a:lnTo>
                    <a:lnTo>
                      <a:pt x="5" y="232"/>
                    </a:lnTo>
                    <a:lnTo>
                      <a:pt x="5" y="232"/>
                    </a:lnTo>
                    <a:lnTo>
                      <a:pt x="10" y="232"/>
                    </a:lnTo>
                    <a:lnTo>
                      <a:pt x="674" y="212"/>
                    </a:lnTo>
                    <a:lnTo>
                      <a:pt x="674" y="212"/>
                    </a:lnTo>
                    <a:lnTo>
                      <a:pt x="683" y="207"/>
                    </a:lnTo>
                    <a:lnTo>
                      <a:pt x="683" y="202"/>
                    </a:lnTo>
                    <a:lnTo>
                      <a:pt x="683" y="9"/>
                    </a:lnTo>
                    <a:lnTo>
                      <a:pt x="683" y="9"/>
                    </a:lnTo>
                    <a:lnTo>
                      <a:pt x="678" y="4"/>
                    </a:lnTo>
                    <a:lnTo>
                      <a:pt x="678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3" name="Freeform 43"/>
              <p:cNvSpPr>
                <a:spLocks/>
              </p:cNvSpPr>
              <p:nvPr/>
            </p:nvSpPr>
            <p:spPr bwMode="auto">
              <a:xfrm>
                <a:off x="20807658" y="8344395"/>
                <a:ext cx="119853" cy="201221"/>
              </a:xfrm>
              <a:custGeom>
                <a:avLst/>
                <a:gdLst/>
                <a:ahLst/>
                <a:cxnLst>
                  <a:cxn ang="0">
                    <a:pos x="109" y="94"/>
                  </a:cxn>
                  <a:cxn ang="0">
                    <a:pos x="109" y="94"/>
                  </a:cxn>
                  <a:cxn ang="0">
                    <a:pos x="104" y="128"/>
                  </a:cxn>
                  <a:cxn ang="0">
                    <a:pos x="94" y="158"/>
                  </a:cxn>
                  <a:cxn ang="0">
                    <a:pos x="74" y="178"/>
                  </a:cxn>
                  <a:cxn ang="0">
                    <a:pos x="65" y="183"/>
                  </a:cxn>
                  <a:cxn ang="0">
                    <a:pos x="55" y="183"/>
                  </a:cxn>
                  <a:cxn ang="0">
                    <a:pos x="55" y="183"/>
                  </a:cxn>
                  <a:cxn ang="0">
                    <a:pos x="45" y="183"/>
                  </a:cxn>
                  <a:cxn ang="0">
                    <a:pos x="35" y="178"/>
                  </a:cxn>
                  <a:cxn ang="0">
                    <a:pos x="15" y="158"/>
                  </a:cxn>
                  <a:cxn ang="0">
                    <a:pos x="5" y="128"/>
                  </a:cxn>
                  <a:cxn ang="0">
                    <a:pos x="0" y="94"/>
                  </a:cxn>
                  <a:cxn ang="0">
                    <a:pos x="0" y="94"/>
                  </a:cxn>
                  <a:cxn ang="0">
                    <a:pos x="5" y="59"/>
                  </a:cxn>
                  <a:cxn ang="0">
                    <a:pos x="15" y="29"/>
                  </a:cxn>
                  <a:cxn ang="0">
                    <a:pos x="35" y="9"/>
                  </a:cxn>
                  <a:cxn ang="0">
                    <a:pos x="45" y="5"/>
                  </a:cxn>
                  <a:cxn ang="0">
                    <a:pos x="55" y="0"/>
                  </a:cxn>
                  <a:cxn ang="0">
                    <a:pos x="55" y="0"/>
                  </a:cxn>
                  <a:cxn ang="0">
                    <a:pos x="65" y="5"/>
                  </a:cxn>
                  <a:cxn ang="0">
                    <a:pos x="74" y="9"/>
                  </a:cxn>
                  <a:cxn ang="0">
                    <a:pos x="94" y="29"/>
                  </a:cxn>
                  <a:cxn ang="0">
                    <a:pos x="104" y="59"/>
                  </a:cxn>
                  <a:cxn ang="0">
                    <a:pos x="109" y="94"/>
                  </a:cxn>
                  <a:cxn ang="0">
                    <a:pos x="109" y="94"/>
                  </a:cxn>
                </a:cxnLst>
                <a:rect l="0" t="0" r="r" b="b"/>
                <a:pathLst>
                  <a:path w="109" h="183">
                    <a:moveTo>
                      <a:pt x="109" y="94"/>
                    </a:moveTo>
                    <a:lnTo>
                      <a:pt x="109" y="94"/>
                    </a:lnTo>
                    <a:lnTo>
                      <a:pt x="104" y="128"/>
                    </a:lnTo>
                    <a:lnTo>
                      <a:pt x="94" y="158"/>
                    </a:lnTo>
                    <a:lnTo>
                      <a:pt x="74" y="178"/>
                    </a:lnTo>
                    <a:lnTo>
                      <a:pt x="65" y="183"/>
                    </a:lnTo>
                    <a:lnTo>
                      <a:pt x="55" y="183"/>
                    </a:lnTo>
                    <a:lnTo>
                      <a:pt x="55" y="183"/>
                    </a:lnTo>
                    <a:lnTo>
                      <a:pt x="45" y="183"/>
                    </a:lnTo>
                    <a:lnTo>
                      <a:pt x="35" y="178"/>
                    </a:lnTo>
                    <a:lnTo>
                      <a:pt x="15" y="158"/>
                    </a:lnTo>
                    <a:lnTo>
                      <a:pt x="5" y="12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" y="59"/>
                    </a:lnTo>
                    <a:lnTo>
                      <a:pt x="15" y="29"/>
                    </a:lnTo>
                    <a:lnTo>
                      <a:pt x="35" y="9"/>
                    </a:lnTo>
                    <a:lnTo>
                      <a:pt x="45" y="5"/>
                    </a:lnTo>
                    <a:lnTo>
                      <a:pt x="55" y="0"/>
                    </a:lnTo>
                    <a:lnTo>
                      <a:pt x="55" y="0"/>
                    </a:lnTo>
                    <a:lnTo>
                      <a:pt x="65" y="5"/>
                    </a:lnTo>
                    <a:lnTo>
                      <a:pt x="74" y="9"/>
                    </a:lnTo>
                    <a:lnTo>
                      <a:pt x="94" y="29"/>
                    </a:lnTo>
                    <a:lnTo>
                      <a:pt x="104" y="59"/>
                    </a:lnTo>
                    <a:lnTo>
                      <a:pt x="109" y="94"/>
                    </a:lnTo>
                    <a:lnTo>
                      <a:pt x="109" y="94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4" name="Freeform 44"/>
              <p:cNvSpPr>
                <a:spLocks/>
              </p:cNvSpPr>
              <p:nvPr/>
            </p:nvSpPr>
            <p:spPr bwMode="auto">
              <a:xfrm>
                <a:off x="20965996" y="8365287"/>
                <a:ext cx="48381" cy="82468"/>
              </a:xfrm>
              <a:custGeom>
                <a:avLst/>
                <a:gdLst/>
                <a:ahLst/>
                <a:cxnLst>
                  <a:cxn ang="0">
                    <a:pos x="44" y="35"/>
                  </a:cxn>
                  <a:cxn ang="0">
                    <a:pos x="44" y="35"/>
                  </a:cxn>
                  <a:cxn ang="0">
                    <a:pos x="44" y="50"/>
                  </a:cxn>
                  <a:cxn ang="0">
                    <a:pos x="39" y="65"/>
                  </a:cxn>
                  <a:cxn ang="0">
                    <a:pos x="29" y="75"/>
                  </a:cxn>
                  <a:cxn ang="0">
                    <a:pos x="24" y="75"/>
                  </a:cxn>
                  <a:cxn ang="0">
                    <a:pos x="24" y="75"/>
                  </a:cxn>
                  <a:cxn ang="0">
                    <a:pos x="15" y="75"/>
                  </a:cxn>
                  <a:cxn ang="0">
                    <a:pos x="10" y="65"/>
                  </a:cxn>
                  <a:cxn ang="0">
                    <a:pos x="5" y="50"/>
                  </a:cxn>
                  <a:cxn ang="0">
                    <a:pos x="0" y="35"/>
                  </a:cxn>
                  <a:cxn ang="0">
                    <a:pos x="0" y="35"/>
                  </a:cxn>
                  <a:cxn ang="0">
                    <a:pos x="5" y="20"/>
                  </a:cxn>
                  <a:cxn ang="0">
                    <a:pos x="10" y="10"/>
                  </a:cxn>
                  <a:cxn ang="0">
                    <a:pos x="15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29" y="0"/>
                  </a:cxn>
                  <a:cxn ang="0">
                    <a:pos x="39" y="10"/>
                  </a:cxn>
                  <a:cxn ang="0">
                    <a:pos x="44" y="20"/>
                  </a:cxn>
                  <a:cxn ang="0">
                    <a:pos x="44" y="35"/>
                  </a:cxn>
                  <a:cxn ang="0">
                    <a:pos x="44" y="35"/>
                  </a:cxn>
                </a:cxnLst>
                <a:rect l="0" t="0" r="r" b="b"/>
                <a:pathLst>
                  <a:path w="44" h="75">
                    <a:moveTo>
                      <a:pt x="44" y="35"/>
                    </a:moveTo>
                    <a:lnTo>
                      <a:pt x="44" y="35"/>
                    </a:lnTo>
                    <a:lnTo>
                      <a:pt x="44" y="50"/>
                    </a:lnTo>
                    <a:lnTo>
                      <a:pt x="39" y="65"/>
                    </a:lnTo>
                    <a:lnTo>
                      <a:pt x="29" y="75"/>
                    </a:lnTo>
                    <a:lnTo>
                      <a:pt x="24" y="75"/>
                    </a:lnTo>
                    <a:lnTo>
                      <a:pt x="24" y="75"/>
                    </a:lnTo>
                    <a:lnTo>
                      <a:pt x="15" y="75"/>
                    </a:lnTo>
                    <a:lnTo>
                      <a:pt x="10" y="65"/>
                    </a:lnTo>
                    <a:lnTo>
                      <a:pt x="5" y="50"/>
                    </a:lnTo>
                    <a:lnTo>
                      <a:pt x="0" y="35"/>
                    </a:lnTo>
                    <a:lnTo>
                      <a:pt x="0" y="35"/>
                    </a:lnTo>
                    <a:lnTo>
                      <a:pt x="5" y="20"/>
                    </a:lnTo>
                    <a:lnTo>
                      <a:pt x="10" y="10"/>
                    </a:lnTo>
                    <a:lnTo>
                      <a:pt x="15" y="0"/>
                    </a:lnTo>
                    <a:lnTo>
                      <a:pt x="24" y="0"/>
                    </a:lnTo>
                    <a:lnTo>
                      <a:pt x="24" y="0"/>
                    </a:lnTo>
                    <a:lnTo>
                      <a:pt x="29" y="0"/>
                    </a:lnTo>
                    <a:lnTo>
                      <a:pt x="39" y="10"/>
                    </a:lnTo>
                    <a:lnTo>
                      <a:pt x="44" y="20"/>
                    </a:lnTo>
                    <a:lnTo>
                      <a:pt x="44" y="35"/>
                    </a:lnTo>
                    <a:lnTo>
                      <a:pt x="44" y="35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5" name="Freeform 51"/>
              <p:cNvSpPr>
                <a:spLocks noEditPoints="1"/>
              </p:cNvSpPr>
              <p:nvPr/>
            </p:nvSpPr>
            <p:spPr bwMode="auto">
              <a:xfrm>
                <a:off x="19904914" y="9765036"/>
                <a:ext cx="282589" cy="299082"/>
              </a:xfrm>
              <a:custGeom>
                <a:avLst/>
                <a:gdLst/>
                <a:ahLst/>
                <a:cxnLst>
                  <a:cxn ang="0">
                    <a:pos x="39" y="138"/>
                  </a:cxn>
                  <a:cxn ang="0">
                    <a:pos x="49" y="99"/>
                  </a:cxn>
                  <a:cxn ang="0">
                    <a:pos x="69" y="69"/>
                  </a:cxn>
                  <a:cxn ang="0">
                    <a:pos x="94" y="49"/>
                  </a:cxn>
                  <a:cxn ang="0">
                    <a:pos x="128" y="39"/>
                  </a:cxn>
                  <a:cxn ang="0">
                    <a:pos x="148" y="44"/>
                  </a:cxn>
                  <a:cxn ang="0">
                    <a:pos x="178" y="59"/>
                  </a:cxn>
                  <a:cxn ang="0">
                    <a:pos x="203" y="84"/>
                  </a:cxn>
                  <a:cxn ang="0">
                    <a:pos x="217" y="118"/>
                  </a:cxn>
                  <a:cxn ang="0">
                    <a:pos x="217" y="138"/>
                  </a:cxn>
                  <a:cxn ang="0">
                    <a:pos x="212" y="173"/>
                  </a:cxn>
                  <a:cxn ang="0">
                    <a:pos x="193" y="202"/>
                  </a:cxn>
                  <a:cxn ang="0">
                    <a:pos x="163" y="227"/>
                  </a:cxn>
                  <a:cxn ang="0">
                    <a:pos x="128" y="232"/>
                  </a:cxn>
                  <a:cxn ang="0">
                    <a:pos x="113" y="232"/>
                  </a:cxn>
                  <a:cxn ang="0">
                    <a:pos x="79" y="217"/>
                  </a:cxn>
                  <a:cxn ang="0">
                    <a:pos x="54" y="188"/>
                  </a:cxn>
                  <a:cxn ang="0">
                    <a:pos x="44" y="158"/>
                  </a:cxn>
                  <a:cxn ang="0">
                    <a:pos x="39" y="138"/>
                  </a:cxn>
                  <a:cxn ang="0">
                    <a:pos x="0" y="138"/>
                  </a:cxn>
                  <a:cxn ang="0">
                    <a:pos x="9" y="188"/>
                  </a:cxn>
                  <a:cxn ang="0">
                    <a:pos x="39" y="232"/>
                  </a:cxn>
                  <a:cxn ang="0">
                    <a:pos x="79" y="262"/>
                  </a:cxn>
                  <a:cxn ang="0">
                    <a:pos x="128" y="272"/>
                  </a:cxn>
                  <a:cxn ang="0">
                    <a:pos x="153" y="267"/>
                  </a:cxn>
                  <a:cxn ang="0">
                    <a:pos x="203" y="247"/>
                  </a:cxn>
                  <a:cxn ang="0">
                    <a:pos x="237" y="212"/>
                  </a:cxn>
                  <a:cxn ang="0">
                    <a:pos x="252" y="163"/>
                  </a:cxn>
                  <a:cxn ang="0">
                    <a:pos x="257" y="138"/>
                  </a:cxn>
                  <a:cxn ang="0">
                    <a:pos x="247" y="84"/>
                  </a:cxn>
                  <a:cxn ang="0">
                    <a:pos x="217" y="39"/>
                  </a:cxn>
                  <a:cxn ang="0">
                    <a:pos x="178" y="9"/>
                  </a:cxn>
                  <a:cxn ang="0">
                    <a:pos x="128" y="0"/>
                  </a:cxn>
                  <a:cxn ang="0">
                    <a:pos x="104" y="4"/>
                  </a:cxn>
                  <a:cxn ang="0">
                    <a:pos x="59" y="24"/>
                  </a:cxn>
                  <a:cxn ang="0">
                    <a:pos x="24" y="59"/>
                  </a:cxn>
                  <a:cxn ang="0">
                    <a:pos x="5" y="108"/>
                  </a:cxn>
                  <a:cxn ang="0">
                    <a:pos x="0" y="138"/>
                  </a:cxn>
                </a:cxnLst>
                <a:rect l="0" t="0" r="r" b="b"/>
                <a:pathLst>
                  <a:path w="257" h="272">
                    <a:moveTo>
                      <a:pt x="39" y="138"/>
                    </a:moveTo>
                    <a:lnTo>
                      <a:pt x="39" y="138"/>
                    </a:lnTo>
                    <a:lnTo>
                      <a:pt x="44" y="118"/>
                    </a:lnTo>
                    <a:lnTo>
                      <a:pt x="49" y="99"/>
                    </a:lnTo>
                    <a:lnTo>
                      <a:pt x="54" y="84"/>
                    </a:lnTo>
                    <a:lnTo>
                      <a:pt x="69" y="69"/>
                    </a:lnTo>
                    <a:lnTo>
                      <a:pt x="79" y="59"/>
                    </a:lnTo>
                    <a:lnTo>
                      <a:pt x="94" y="49"/>
                    </a:lnTo>
                    <a:lnTo>
                      <a:pt x="113" y="44"/>
                    </a:lnTo>
                    <a:lnTo>
                      <a:pt x="128" y="39"/>
                    </a:lnTo>
                    <a:lnTo>
                      <a:pt x="128" y="39"/>
                    </a:lnTo>
                    <a:lnTo>
                      <a:pt x="148" y="44"/>
                    </a:lnTo>
                    <a:lnTo>
                      <a:pt x="163" y="49"/>
                    </a:lnTo>
                    <a:lnTo>
                      <a:pt x="178" y="59"/>
                    </a:lnTo>
                    <a:lnTo>
                      <a:pt x="193" y="69"/>
                    </a:lnTo>
                    <a:lnTo>
                      <a:pt x="203" y="84"/>
                    </a:lnTo>
                    <a:lnTo>
                      <a:pt x="212" y="99"/>
                    </a:lnTo>
                    <a:lnTo>
                      <a:pt x="217" y="118"/>
                    </a:lnTo>
                    <a:lnTo>
                      <a:pt x="217" y="138"/>
                    </a:lnTo>
                    <a:lnTo>
                      <a:pt x="217" y="138"/>
                    </a:lnTo>
                    <a:lnTo>
                      <a:pt x="217" y="158"/>
                    </a:lnTo>
                    <a:lnTo>
                      <a:pt x="212" y="173"/>
                    </a:lnTo>
                    <a:lnTo>
                      <a:pt x="203" y="188"/>
                    </a:lnTo>
                    <a:lnTo>
                      <a:pt x="193" y="202"/>
                    </a:lnTo>
                    <a:lnTo>
                      <a:pt x="178" y="217"/>
                    </a:lnTo>
                    <a:lnTo>
                      <a:pt x="163" y="227"/>
                    </a:lnTo>
                    <a:lnTo>
                      <a:pt x="148" y="232"/>
                    </a:lnTo>
                    <a:lnTo>
                      <a:pt x="128" y="232"/>
                    </a:lnTo>
                    <a:lnTo>
                      <a:pt x="128" y="232"/>
                    </a:lnTo>
                    <a:lnTo>
                      <a:pt x="113" y="232"/>
                    </a:lnTo>
                    <a:lnTo>
                      <a:pt x="94" y="227"/>
                    </a:lnTo>
                    <a:lnTo>
                      <a:pt x="79" y="217"/>
                    </a:lnTo>
                    <a:lnTo>
                      <a:pt x="69" y="202"/>
                    </a:lnTo>
                    <a:lnTo>
                      <a:pt x="54" y="188"/>
                    </a:lnTo>
                    <a:lnTo>
                      <a:pt x="49" y="173"/>
                    </a:lnTo>
                    <a:lnTo>
                      <a:pt x="44" y="158"/>
                    </a:lnTo>
                    <a:lnTo>
                      <a:pt x="39" y="138"/>
                    </a:lnTo>
                    <a:lnTo>
                      <a:pt x="39" y="138"/>
                    </a:lnTo>
                    <a:close/>
                    <a:moveTo>
                      <a:pt x="0" y="138"/>
                    </a:moveTo>
                    <a:lnTo>
                      <a:pt x="0" y="138"/>
                    </a:lnTo>
                    <a:lnTo>
                      <a:pt x="5" y="163"/>
                    </a:lnTo>
                    <a:lnTo>
                      <a:pt x="9" y="188"/>
                    </a:lnTo>
                    <a:lnTo>
                      <a:pt x="24" y="212"/>
                    </a:lnTo>
                    <a:lnTo>
                      <a:pt x="39" y="232"/>
                    </a:lnTo>
                    <a:lnTo>
                      <a:pt x="59" y="247"/>
                    </a:lnTo>
                    <a:lnTo>
                      <a:pt x="79" y="262"/>
                    </a:lnTo>
                    <a:lnTo>
                      <a:pt x="104" y="267"/>
                    </a:lnTo>
                    <a:lnTo>
                      <a:pt x="128" y="272"/>
                    </a:lnTo>
                    <a:lnTo>
                      <a:pt x="128" y="272"/>
                    </a:lnTo>
                    <a:lnTo>
                      <a:pt x="153" y="267"/>
                    </a:lnTo>
                    <a:lnTo>
                      <a:pt x="178" y="262"/>
                    </a:lnTo>
                    <a:lnTo>
                      <a:pt x="203" y="247"/>
                    </a:lnTo>
                    <a:lnTo>
                      <a:pt x="217" y="232"/>
                    </a:lnTo>
                    <a:lnTo>
                      <a:pt x="237" y="212"/>
                    </a:lnTo>
                    <a:lnTo>
                      <a:pt x="247" y="188"/>
                    </a:lnTo>
                    <a:lnTo>
                      <a:pt x="252" y="163"/>
                    </a:lnTo>
                    <a:lnTo>
                      <a:pt x="257" y="138"/>
                    </a:lnTo>
                    <a:lnTo>
                      <a:pt x="257" y="138"/>
                    </a:lnTo>
                    <a:lnTo>
                      <a:pt x="252" y="108"/>
                    </a:lnTo>
                    <a:lnTo>
                      <a:pt x="247" y="84"/>
                    </a:lnTo>
                    <a:lnTo>
                      <a:pt x="237" y="59"/>
                    </a:lnTo>
                    <a:lnTo>
                      <a:pt x="217" y="39"/>
                    </a:lnTo>
                    <a:lnTo>
                      <a:pt x="203" y="24"/>
                    </a:lnTo>
                    <a:lnTo>
                      <a:pt x="178" y="9"/>
                    </a:lnTo>
                    <a:lnTo>
                      <a:pt x="153" y="4"/>
                    </a:lnTo>
                    <a:lnTo>
                      <a:pt x="128" y="0"/>
                    </a:lnTo>
                    <a:lnTo>
                      <a:pt x="128" y="0"/>
                    </a:lnTo>
                    <a:lnTo>
                      <a:pt x="104" y="4"/>
                    </a:lnTo>
                    <a:lnTo>
                      <a:pt x="79" y="9"/>
                    </a:lnTo>
                    <a:lnTo>
                      <a:pt x="59" y="24"/>
                    </a:lnTo>
                    <a:lnTo>
                      <a:pt x="39" y="39"/>
                    </a:lnTo>
                    <a:lnTo>
                      <a:pt x="24" y="59"/>
                    </a:lnTo>
                    <a:lnTo>
                      <a:pt x="9" y="84"/>
                    </a:lnTo>
                    <a:lnTo>
                      <a:pt x="5" y="108"/>
                    </a:lnTo>
                    <a:lnTo>
                      <a:pt x="0" y="138"/>
                    </a:lnTo>
                    <a:lnTo>
                      <a:pt x="0" y="13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9" name="Group 65"/>
            <p:cNvGrpSpPr/>
            <p:nvPr/>
          </p:nvGrpSpPr>
          <p:grpSpPr>
            <a:xfrm>
              <a:off x="23850600" y="6934200"/>
              <a:ext cx="1754022" cy="2286000"/>
              <a:chOff x="19539858" y="8186057"/>
              <a:chExt cx="2171646" cy="2830286"/>
            </a:xfrm>
          </p:grpSpPr>
          <p:sp>
            <p:nvSpPr>
              <p:cNvPr id="490" name="Freeform 8"/>
              <p:cNvSpPr>
                <a:spLocks/>
              </p:cNvSpPr>
              <p:nvPr/>
            </p:nvSpPr>
            <p:spPr bwMode="auto">
              <a:xfrm>
                <a:off x="19578342" y="8219045"/>
                <a:ext cx="1011602" cy="2764312"/>
              </a:xfrm>
              <a:custGeom>
                <a:avLst/>
                <a:gdLst/>
                <a:ahLst/>
                <a:cxnLst>
                  <a:cxn ang="0">
                    <a:pos x="0" y="54"/>
                  </a:cxn>
                  <a:cxn ang="0">
                    <a:pos x="0" y="54"/>
                  </a:cxn>
                  <a:cxn ang="0">
                    <a:pos x="0" y="2386"/>
                  </a:cxn>
                  <a:cxn ang="0">
                    <a:pos x="0" y="2386"/>
                  </a:cxn>
                  <a:cxn ang="0">
                    <a:pos x="0" y="2391"/>
                  </a:cxn>
                  <a:cxn ang="0">
                    <a:pos x="5" y="2400"/>
                  </a:cxn>
                  <a:cxn ang="0">
                    <a:pos x="10" y="2400"/>
                  </a:cxn>
                  <a:cxn ang="0">
                    <a:pos x="10" y="2400"/>
                  </a:cxn>
                  <a:cxn ang="0">
                    <a:pos x="94" y="2425"/>
                  </a:cxn>
                  <a:cxn ang="0">
                    <a:pos x="163" y="2440"/>
                  </a:cxn>
                  <a:cxn ang="0">
                    <a:pos x="252" y="2455"/>
                  </a:cxn>
                  <a:cxn ang="0">
                    <a:pos x="371" y="2475"/>
                  </a:cxn>
                  <a:cxn ang="0">
                    <a:pos x="514" y="2490"/>
                  </a:cxn>
                  <a:cxn ang="0">
                    <a:pos x="693" y="2504"/>
                  </a:cxn>
                  <a:cxn ang="0">
                    <a:pos x="900" y="2514"/>
                  </a:cxn>
                  <a:cxn ang="0">
                    <a:pos x="900" y="2514"/>
                  </a:cxn>
                  <a:cxn ang="0">
                    <a:pos x="920" y="2514"/>
                  </a:cxn>
                  <a:cxn ang="0">
                    <a:pos x="920" y="0"/>
                  </a:cxn>
                  <a:cxn ang="0">
                    <a:pos x="920" y="0"/>
                  </a:cxn>
                  <a:cxn ang="0">
                    <a:pos x="900" y="0"/>
                  </a:cxn>
                  <a:cxn ang="0">
                    <a:pos x="900" y="0"/>
                  </a:cxn>
                  <a:cxn ang="0">
                    <a:pos x="0" y="54"/>
                  </a:cxn>
                  <a:cxn ang="0">
                    <a:pos x="0" y="54"/>
                  </a:cxn>
                </a:cxnLst>
                <a:rect l="0" t="0" r="r" b="b"/>
                <a:pathLst>
                  <a:path w="920" h="2514">
                    <a:moveTo>
                      <a:pt x="0" y="54"/>
                    </a:moveTo>
                    <a:lnTo>
                      <a:pt x="0" y="54"/>
                    </a:lnTo>
                    <a:lnTo>
                      <a:pt x="0" y="2386"/>
                    </a:lnTo>
                    <a:lnTo>
                      <a:pt x="0" y="2386"/>
                    </a:lnTo>
                    <a:lnTo>
                      <a:pt x="0" y="2391"/>
                    </a:lnTo>
                    <a:lnTo>
                      <a:pt x="5" y="2400"/>
                    </a:lnTo>
                    <a:lnTo>
                      <a:pt x="10" y="2400"/>
                    </a:lnTo>
                    <a:lnTo>
                      <a:pt x="10" y="2400"/>
                    </a:lnTo>
                    <a:lnTo>
                      <a:pt x="94" y="2425"/>
                    </a:lnTo>
                    <a:lnTo>
                      <a:pt x="163" y="2440"/>
                    </a:lnTo>
                    <a:lnTo>
                      <a:pt x="252" y="2455"/>
                    </a:lnTo>
                    <a:lnTo>
                      <a:pt x="371" y="2475"/>
                    </a:lnTo>
                    <a:lnTo>
                      <a:pt x="514" y="2490"/>
                    </a:lnTo>
                    <a:lnTo>
                      <a:pt x="693" y="2504"/>
                    </a:lnTo>
                    <a:lnTo>
                      <a:pt x="900" y="2514"/>
                    </a:lnTo>
                    <a:lnTo>
                      <a:pt x="900" y="2514"/>
                    </a:lnTo>
                    <a:lnTo>
                      <a:pt x="920" y="2514"/>
                    </a:lnTo>
                    <a:lnTo>
                      <a:pt x="920" y="0"/>
                    </a:lnTo>
                    <a:lnTo>
                      <a:pt x="920" y="0"/>
                    </a:lnTo>
                    <a:lnTo>
                      <a:pt x="900" y="0"/>
                    </a:lnTo>
                    <a:lnTo>
                      <a:pt x="900" y="0"/>
                    </a:lnTo>
                    <a:lnTo>
                      <a:pt x="0" y="54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8C8C8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1" name="Freeform 9"/>
              <p:cNvSpPr>
                <a:spLocks/>
              </p:cNvSpPr>
              <p:nvPr/>
            </p:nvSpPr>
            <p:spPr bwMode="auto">
              <a:xfrm>
                <a:off x="19599234" y="8224542"/>
                <a:ext cx="985212" cy="2721429"/>
              </a:xfrm>
              <a:custGeom>
                <a:avLst/>
                <a:gdLst/>
                <a:ahLst/>
                <a:cxnLst>
                  <a:cxn ang="0">
                    <a:pos x="0" y="54"/>
                  </a:cxn>
                  <a:cxn ang="0">
                    <a:pos x="0" y="54"/>
                  </a:cxn>
                  <a:cxn ang="0">
                    <a:pos x="0" y="2346"/>
                  </a:cxn>
                  <a:cxn ang="0">
                    <a:pos x="0" y="2346"/>
                  </a:cxn>
                  <a:cxn ang="0">
                    <a:pos x="0" y="2351"/>
                  </a:cxn>
                  <a:cxn ang="0">
                    <a:pos x="5" y="2361"/>
                  </a:cxn>
                  <a:cxn ang="0">
                    <a:pos x="10" y="2361"/>
                  </a:cxn>
                  <a:cxn ang="0">
                    <a:pos x="10" y="2361"/>
                  </a:cxn>
                  <a:cxn ang="0">
                    <a:pos x="90" y="2386"/>
                  </a:cxn>
                  <a:cxn ang="0">
                    <a:pos x="159" y="2400"/>
                  </a:cxn>
                  <a:cxn ang="0">
                    <a:pos x="248" y="2415"/>
                  </a:cxn>
                  <a:cxn ang="0">
                    <a:pos x="362" y="2435"/>
                  </a:cxn>
                  <a:cxn ang="0">
                    <a:pos x="500" y="2450"/>
                  </a:cxn>
                  <a:cxn ang="0">
                    <a:pos x="674" y="2465"/>
                  </a:cxn>
                  <a:cxn ang="0">
                    <a:pos x="881" y="2475"/>
                  </a:cxn>
                  <a:cxn ang="0">
                    <a:pos x="881" y="2475"/>
                  </a:cxn>
                  <a:cxn ang="0">
                    <a:pos x="896" y="2475"/>
                  </a:cxn>
                  <a:cxn ang="0">
                    <a:pos x="896" y="0"/>
                  </a:cxn>
                  <a:cxn ang="0">
                    <a:pos x="896" y="0"/>
                  </a:cxn>
                  <a:cxn ang="0">
                    <a:pos x="0" y="54"/>
                  </a:cxn>
                  <a:cxn ang="0">
                    <a:pos x="0" y="54"/>
                  </a:cxn>
                </a:cxnLst>
                <a:rect l="0" t="0" r="r" b="b"/>
                <a:pathLst>
                  <a:path w="896" h="2475">
                    <a:moveTo>
                      <a:pt x="0" y="54"/>
                    </a:moveTo>
                    <a:lnTo>
                      <a:pt x="0" y="54"/>
                    </a:lnTo>
                    <a:lnTo>
                      <a:pt x="0" y="2346"/>
                    </a:lnTo>
                    <a:lnTo>
                      <a:pt x="0" y="2346"/>
                    </a:lnTo>
                    <a:lnTo>
                      <a:pt x="0" y="2351"/>
                    </a:lnTo>
                    <a:lnTo>
                      <a:pt x="5" y="2361"/>
                    </a:lnTo>
                    <a:lnTo>
                      <a:pt x="10" y="2361"/>
                    </a:lnTo>
                    <a:lnTo>
                      <a:pt x="10" y="2361"/>
                    </a:lnTo>
                    <a:lnTo>
                      <a:pt x="90" y="2386"/>
                    </a:lnTo>
                    <a:lnTo>
                      <a:pt x="159" y="2400"/>
                    </a:lnTo>
                    <a:lnTo>
                      <a:pt x="248" y="2415"/>
                    </a:lnTo>
                    <a:lnTo>
                      <a:pt x="362" y="2435"/>
                    </a:lnTo>
                    <a:lnTo>
                      <a:pt x="500" y="2450"/>
                    </a:lnTo>
                    <a:lnTo>
                      <a:pt x="674" y="2465"/>
                    </a:lnTo>
                    <a:lnTo>
                      <a:pt x="881" y="2475"/>
                    </a:lnTo>
                    <a:lnTo>
                      <a:pt x="881" y="2475"/>
                    </a:lnTo>
                    <a:lnTo>
                      <a:pt x="896" y="2475"/>
                    </a:lnTo>
                    <a:lnTo>
                      <a:pt x="896" y="0"/>
                    </a:lnTo>
                    <a:lnTo>
                      <a:pt x="896" y="0"/>
                    </a:lnTo>
                    <a:lnTo>
                      <a:pt x="0" y="54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B2B2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2" name="Freeform 10"/>
              <p:cNvSpPr>
                <a:spLocks/>
              </p:cNvSpPr>
              <p:nvPr/>
            </p:nvSpPr>
            <p:spPr bwMode="auto">
              <a:xfrm>
                <a:off x="20731788" y="8235538"/>
                <a:ext cx="935732" cy="268844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445"/>
                  </a:cxn>
                  <a:cxn ang="0">
                    <a:pos x="0" y="2445"/>
                  </a:cxn>
                  <a:cxn ang="0">
                    <a:pos x="851" y="2074"/>
                  </a:cxn>
                  <a:cxn ang="0">
                    <a:pos x="851" y="2074"/>
                  </a:cxn>
                  <a:cxn ang="0">
                    <a:pos x="851" y="133"/>
                  </a:cxn>
                  <a:cxn ang="0">
                    <a:pos x="851" y="13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851" h="2445">
                    <a:moveTo>
                      <a:pt x="0" y="0"/>
                    </a:moveTo>
                    <a:lnTo>
                      <a:pt x="0" y="2445"/>
                    </a:lnTo>
                    <a:lnTo>
                      <a:pt x="0" y="2445"/>
                    </a:lnTo>
                    <a:lnTo>
                      <a:pt x="851" y="2074"/>
                    </a:lnTo>
                    <a:lnTo>
                      <a:pt x="851" y="2074"/>
                    </a:lnTo>
                    <a:lnTo>
                      <a:pt x="851" y="133"/>
                    </a:lnTo>
                    <a:lnTo>
                      <a:pt x="851" y="13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3" name="Freeform 11"/>
              <p:cNvSpPr>
                <a:spLocks/>
              </p:cNvSpPr>
              <p:nvPr/>
            </p:nvSpPr>
            <p:spPr bwMode="auto">
              <a:xfrm>
                <a:off x="20731788" y="8354291"/>
                <a:ext cx="935732" cy="2569689"/>
              </a:xfrm>
              <a:custGeom>
                <a:avLst/>
                <a:gdLst/>
                <a:ahLst/>
                <a:cxnLst>
                  <a:cxn ang="0">
                    <a:pos x="698" y="0"/>
                  </a:cxn>
                  <a:cxn ang="0">
                    <a:pos x="698" y="0"/>
                  </a:cxn>
                  <a:cxn ang="0">
                    <a:pos x="851" y="25"/>
                  </a:cxn>
                  <a:cxn ang="0">
                    <a:pos x="851" y="25"/>
                  </a:cxn>
                  <a:cxn ang="0">
                    <a:pos x="851" y="1966"/>
                  </a:cxn>
                  <a:cxn ang="0">
                    <a:pos x="851" y="1966"/>
                  </a:cxn>
                  <a:cxn ang="0">
                    <a:pos x="0" y="2337"/>
                  </a:cxn>
                  <a:cxn ang="0">
                    <a:pos x="0" y="1485"/>
                  </a:cxn>
                  <a:cxn ang="0">
                    <a:pos x="0" y="1485"/>
                  </a:cxn>
                  <a:cxn ang="0">
                    <a:pos x="20" y="1421"/>
                  </a:cxn>
                  <a:cxn ang="0">
                    <a:pos x="44" y="1357"/>
                  </a:cxn>
                  <a:cxn ang="0">
                    <a:pos x="69" y="1302"/>
                  </a:cxn>
                  <a:cxn ang="0">
                    <a:pos x="94" y="1248"/>
                  </a:cxn>
                  <a:cxn ang="0">
                    <a:pos x="119" y="1198"/>
                  </a:cxn>
                  <a:cxn ang="0">
                    <a:pos x="148" y="1154"/>
                  </a:cxn>
                  <a:cxn ang="0">
                    <a:pos x="208" y="1070"/>
                  </a:cxn>
                  <a:cxn ang="0">
                    <a:pos x="272" y="995"/>
                  </a:cxn>
                  <a:cxn ang="0">
                    <a:pos x="336" y="931"/>
                  </a:cxn>
                  <a:cxn ang="0">
                    <a:pos x="465" y="807"/>
                  </a:cxn>
                  <a:cxn ang="0">
                    <a:pos x="525" y="743"/>
                  </a:cxn>
                  <a:cxn ang="0">
                    <a:pos x="579" y="679"/>
                  </a:cxn>
                  <a:cxn ang="0">
                    <a:pos x="604" y="639"/>
                  </a:cxn>
                  <a:cxn ang="0">
                    <a:pos x="628" y="599"/>
                  </a:cxn>
                  <a:cxn ang="0">
                    <a:pos x="648" y="560"/>
                  </a:cxn>
                  <a:cxn ang="0">
                    <a:pos x="663" y="515"/>
                  </a:cxn>
                  <a:cxn ang="0">
                    <a:pos x="683" y="466"/>
                  </a:cxn>
                  <a:cxn ang="0">
                    <a:pos x="693" y="411"/>
                  </a:cxn>
                  <a:cxn ang="0">
                    <a:pos x="703" y="357"/>
                  </a:cxn>
                  <a:cxn ang="0">
                    <a:pos x="708" y="297"/>
                  </a:cxn>
                  <a:cxn ang="0">
                    <a:pos x="713" y="228"/>
                  </a:cxn>
                  <a:cxn ang="0">
                    <a:pos x="713" y="159"/>
                  </a:cxn>
                  <a:cxn ang="0">
                    <a:pos x="708" y="85"/>
                  </a:cxn>
                  <a:cxn ang="0">
                    <a:pos x="698" y="0"/>
                  </a:cxn>
                  <a:cxn ang="0">
                    <a:pos x="698" y="0"/>
                  </a:cxn>
                </a:cxnLst>
                <a:rect l="0" t="0" r="r" b="b"/>
                <a:pathLst>
                  <a:path w="851" h="2337">
                    <a:moveTo>
                      <a:pt x="698" y="0"/>
                    </a:moveTo>
                    <a:lnTo>
                      <a:pt x="698" y="0"/>
                    </a:lnTo>
                    <a:lnTo>
                      <a:pt x="851" y="25"/>
                    </a:lnTo>
                    <a:lnTo>
                      <a:pt x="851" y="25"/>
                    </a:lnTo>
                    <a:lnTo>
                      <a:pt x="851" y="1966"/>
                    </a:lnTo>
                    <a:lnTo>
                      <a:pt x="851" y="1966"/>
                    </a:lnTo>
                    <a:lnTo>
                      <a:pt x="0" y="2337"/>
                    </a:lnTo>
                    <a:lnTo>
                      <a:pt x="0" y="1485"/>
                    </a:lnTo>
                    <a:lnTo>
                      <a:pt x="0" y="1485"/>
                    </a:lnTo>
                    <a:lnTo>
                      <a:pt x="20" y="1421"/>
                    </a:lnTo>
                    <a:lnTo>
                      <a:pt x="44" y="1357"/>
                    </a:lnTo>
                    <a:lnTo>
                      <a:pt x="69" y="1302"/>
                    </a:lnTo>
                    <a:lnTo>
                      <a:pt x="94" y="1248"/>
                    </a:lnTo>
                    <a:lnTo>
                      <a:pt x="119" y="1198"/>
                    </a:lnTo>
                    <a:lnTo>
                      <a:pt x="148" y="1154"/>
                    </a:lnTo>
                    <a:lnTo>
                      <a:pt x="208" y="1070"/>
                    </a:lnTo>
                    <a:lnTo>
                      <a:pt x="272" y="995"/>
                    </a:lnTo>
                    <a:lnTo>
                      <a:pt x="336" y="931"/>
                    </a:lnTo>
                    <a:lnTo>
                      <a:pt x="465" y="807"/>
                    </a:lnTo>
                    <a:lnTo>
                      <a:pt x="525" y="743"/>
                    </a:lnTo>
                    <a:lnTo>
                      <a:pt x="579" y="679"/>
                    </a:lnTo>
                    <a:lnTo>
                      <a:pt x="604" y="639"/>
                    </a:lnTo>
                    <a:lnTo>
                      <a:pt x="628" y="599"/>
                    </a:lnTo>
                    <a:lnTo>
                      <a:pt x="648" y="560"/>
                    </a:lnTo>
                    <a:lnTo>
                      <a:pt x="663" y="515"/>
                    </a:lnTo>
                    <a:lnTo>
                      <a:pt x="683" y="466"/>
                    </a:lnTo>
                    <a:lnTo>
                      <a:pt x="693" y="411"/>
                    </a:lnTo>
                    <a:lnTo>
                      <a:pt x="703" y="357"/>
                    </a:lnTo>
                    <a:lnTo>
                      <a:pt x="708" y="297"/>
                    </a:lnTo>
                    <a:lnTo>
                      <a:pt x="713" y="228"/>
                    </a:lnTo>
                    <a:lnTo>
                      <a:pt x="713" y="159"/>
                    </a:lnTo>
                    <a:lnTo>
                      <a:pt x="708" y="85"/>
                    </a:lnTo>
                    <a:lnTo>
                      <a:pt x="698" y="0"/>
                    </a:lnTo>
                    <a:lnTo>
                      <a:pt x="698" y="0"/>
                    </a:lnTo>
                    <a:close/>
                  </a:path>
                </a:pathLst>
              </a:custGeom>
              <a:solidFill>
                <a:srgbClr val="59595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4" name="Freeform 12"/>
              <p:cNvSpPr>
                <a:spLocks/>
              </p:cNvSpPr>
              <p:nvPr/>
            </p:nvSpPr>
            <p:spPr bwMode="auto">
              <a:xfrm>
                <a:off x="20567953" y="8219045"/>
                <a:ext cx="125351" cy="27643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514"/>
                  </a:cxn>
                  <a:cxn ang="0">
                    <a:pos x="0" y="2514"/>
                  </a:cxn>
                  <a:cxn ang="0">
                    <a:pos x="30" y="2509"/>
                  </a:cxn>
                  <a:cxn ang="0">
                    <a:pos x="30" y="2509"/>
                  </a:cxn>
                  <a:cxn ang="0">
                    <a:pos x="60" y="2499"/>
                  </a:cxn>
                  <a:cxn ang="0">
                    <a:pos x="85" y="2490"/>
                  </a:cxn>
                  <a:cxn ang="0">
                    <a:pos x="114" y="2465"/>
                  </a:cxn>
                  <a:cxn ang="0">
                    <a:pos x="114" y="20"/>
                  </a:cxn>
                  <a:cxn ang="0">
                    <a:pos x="114" y="20"/>
                  </a:cxn>
                  <a:cxn ang="0">
                    <a:pos x="85" y="10"/>
                  </a:cxn>
                  <a:cxn ang="0">
                    <a:pos x="60" y="5"/>
                  </a:cxn>
                  <a:cxn ang="0">
                    <a:pos x="35" y="0"/>
                  </a:cxn>
                  <a:cxn ang="0">
                    <a:pos x="35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4" h="2514">
                    <a:moveTo>
                      <a:pt x="0" y="0"/>
                    </a:moveTo>
                    <a:lnTo>
                      <a:pt x="0" y="2514"/>
                    </a:lnTo>
                    <a:lnTo>
                      <a:pt x="0" y="2514"/>
                    </a:lnTo>
                    <a:lnTo>
                      <a:pt x="30" y="2509"/>
                    </a:lnTo>
                    <a:lnTo>
                      <a:pt x="30" y="2509"/>
                    </a:lnTo>
                    <a:lnTo>
                      <a:pt x="60" y="2499"/>
                    </a:lnTo>
                    <a:lnTo>
                      <a:pt x="85" y="2490"/>
                    </a:lnTo>
                    <a:lnTo>
                      <a:pt x="114" y="2465"/>
                    </a:lnTo>
                    <a:lnTo>
                      <a:pt x="114" y="20"/>
                    </a:lnTo>
                    <a:lnTo>
                      <a:pt x="114" y="20"/>
                    </a:lnTo>
                    <a:lnTo>
                      <a:pt x="85" y="10"/>
                    </a:lnTo>
                    <a:lnTo>
                      <a:pt x="60" y="5"/>
                    </a:lnTo>
                    <a:lnTo>
                      <a:pt x="35" y="0"/>
                    </a:lnTo>
                    <a:lnTo>
                      <a:pt x="35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C8C8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5" name="Freeform 13"/>
              <p:cNvSpPr>
                <a:spLocks/>
              </p:cNvSpPr>
              <p:nvPr/>
            </p:nvSpPr>
            <p:spPr bwMode="auto">
              <a:xfrm>
                <a:off x="19811450" y="8992040"/>
                <a:ext cx="98961" cy="358459"/>
              </a:xfrm>
              <a:custGeom>
                <a:avLst/>
                <a:gdLst/>
                <a:ahLst/>
                <a:cxnLst>
                  <a:cxn ang="0">
                    <a:pos x="90" y="0"/>
                  </a:cxn>
                  <a:cxn ang="0">
                    <a:pos x="9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326"/>
                  </a:cxn>
                  <a:cxn ang="0">
                    <a:pos x="90" y="168"/>
                  </a:cxn>
                  <a:cxn ang="0">
                    <a:pos x="90" y="0"/>
                  </a:cxn>
                </a:cxnLst>
                <a:rect l="0" t="0" r="r" b="b"/>
                <a:pathLst>
                  <a:path w="90" h="326">
                    <a:moveTo>
                      <a:pt x="90" y="0"/>
                    </a:moveTo>
                    <a:lnTo>
                      <a:pt x="9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326"/>
                    </a:lnTo>
                    <a:lnTo>
                      <a:pt x="90" y="168"/>
                    </a:lnTo>
                    <a:lnTo>
                      <a:pt x="90" y="0"/>
                    </a:lnTo>
                    <a:close/>
                  </a:path>
                </a:pathLst>
              </a:custGeom>
              <a:solidFill>
                <a:srgbClr val="59595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6" name="Freeform 14"/>
              <p:cNvSpPr>
                <a:spLocks/>
              </p:cNvSpPr>
              <p:nvPr/>
            </p:nvSpPr>
            <p:spPr bwMode="auto">
              <a:xfrm>
                <a:off x="19827944" y="9012932"/>
                <a:ext cx="86866" cy="332069"/>
              </a:xfrm>
              <a:custGeom>
                <a:avLst/>
                <a:gdLst/>
                <a:ahLst/>
                <a:cxnLst>
                  <a:cxn ang="0">
                    <a:pos x="79" y="0"/>
                  </a:cxn>
                  <a:cxn ang="0">
                    <a:pos x="79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302"/>
                  </a:cxn>
                  <a:cxn ang="0">
                    <a:pos x="79" y="159"/>
                  </a:cxn>
                  <a:cxn ang="0">
                    <a:pos x="79" y="0"/>
                  </a:cxn>
                </a:cxnLst>
                <a:rect l="0" t="0" r="r" b="b"/>
                <a:pathLst>
                  <a:path w="79" h="302">
                    <a:moveTo>
                      <a:pt x="79" y="0"/>
                    </a:moveTo>
                    <a:lnTo>
                      <a:pt x="79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302"/>
                    </a:lnTo>
                    <a:lnTo>
                      <a:pt x="79" y="159"/>
                    </a:lnTo>
                    <a:lnTo>
                      <a:pt x="79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7" name="Freeform 15"/>
              <p:cNvSpPr>
                <a:spLocks/>
              </p:cNvSpPr>
              <p:nvPr/>
            </p:nvSpPr>
            <p:spPr bwMode="auto">
              <a:xfrm>
                <a:off x="19925805" y="8992040"/>
                <a:ext cx="566277" cy="19022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163"/>
                  </a:cxn>
                  <a:cxn ang="0">
                    <a:pos x="0" y="163"/>
                  </a:cxn>
                  <a:cxn ang="0">
                    <a:pos x="515" y="173"/>
                  </a:cxn>
                  <a:cxn ang="0">
                    <a:pos x="515" y="173"/>
                  </a:cxn>
                  <a:cxn ang="0">
                    <a:pos x="515" y="0"/>
                  </a:cxn>
                  <a:cxn ang="0">
                    <a:pos x="515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15" h="173">
                    <a:moveTo>
                      <a:pt x="0" y="0"/>
                    </a:moveTo>
                    <a:lnTo>
                      <a:pt x="0" y="0"/>
                    </a:lnTo>
                    <a:lnTo>
                      <a:pt x="0" y="163"/>
                    </a:lnTo>
                    <a:lnTo>
                      <a:pt x="0" y="163"/>
                    </a:lnTo>
                    <a:lnTo>
                      <a:pt x="515" y="173"/>
                    </a:lnTo>
                    <a:lnTo>
                      <a:pt x="515" y="173"/>
                    </a:lnTo>
                    <a:lnTo>
                      <a:pt x="515" y="0"/>
                    </a:lnTo>
                    <a:lnTo>
                      <a:pt x="515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D4D4D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8" name="Freeform 16"/>
              <p:cNvSpPr>
                <a:spLocks/>
              </p:cNvSpPr>
              <p:nvPr/>
            </p:nvSpPr>
            <p:spPr bwMode="auto">
              <a:xfrm>
                <a:off x="19947797" y="9012932"/>
                <a:ext cx="544286" cy="16933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149"/>
                  </a:cxn>
                  <a:cxn ang="0">
                    <a:pos x="0" y="149"/>
                  </a:cxn>
                  <a:cxn ang="0">
                    <a:pos x="495" y="154"/>
                  </a:cxn>
                  <a:cxn ang="0">
                    <a:pos x="495" y="154"/>
                  </a:cxn>
                  <a:cxn ang="0">
                    <a:pos x="495" y="0"/>
                  </a:cxn>
                  <a:cxn ang="0">
                    <a:pos x="495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95" h="154">
                    <a:moveTo>
                      <a:pt x="0" y="0"/>
                    </a:moveTo>
                    <a:lnTo>
                      <a:pt x="0" y="0"/>
                    </a:lnTo>
                    <a:lnTo>
                      <a:pt x="0" y="149"/>
                    </a:lnTo>
                    <a:lnTo>
                      <a:pt x="0" y="149"/>
                    </a:lnTo>
                    <a:lnTo>
                      <a:pt x="495" y="154"/>
                    </a:lnTo>
                    <a:lnTo>
                      <a:pt x="495" y="154"/>
                    </a:lnTo>
                    <a:lnTo>
                      <a:pt x="495" y="0"/>
                    </a:lnTo>
                    <a:lnTo>
                      <a:pt x="495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9" name="Freeform 17"/>
              <p:cNvSpPr>
                <a:spLocks/>
              </p:cNvSpPr>
              <p:nvPr/>
            </p:nvSpPr>
            <p:spPr bwMode="auto">
              <a:xfrm>
                <a:off x="19811450" y="9187763"/>
                <a:ext cx="680632" cy="212217"/>
              </a:xfrm>
              <a:custGeom>
                <a:avLst/>
                <a:gdLst/>
                <a:ahLst/>
                <a:cxnLst>
                  <a:cxn ang="0">
                    <a:pos x="0" y="173"/>
                  </a:cxn>
                  <a:cxn ang="0">
                    <a:pos x="0" y="173"/>
                  </a:cxn>
                  <a:cxn ang="0">
                    <a:pos x="619" y="193"/>
                  </a:cxn>
                  <a:cxn ang="0">
                    <a:pos x="619" y="193"/>
                  </a:cxn>
                  <a:cxn ang="0">
                    <a:pos x="619" y="10"/>
                  </a:cxn>
                  <a:cxn ang="0">
                    <a:pos x="99" y="0"/>
                  </a:cxn>
                  <a:cxn ang="0">
                    <a:pos x="0" y="173"/>
                  </a:cxn>
                </a:cxnLst>
                <a:rect l="0" t="0" r="r" b="b"/>
                <a:pathLst>
                  <a:path w="619" h="193">
                    <a:moveTo>
                      <a:pt x="0" y="173"/>
                    </a:moveTo>
                    <a:lnTo>
                      <a:pt x="0" y="173"/>
                    </a:lnTo>
                    <a:lnTo>
                      <a:pt x="619" y="193"/>
                    </a:lnTo>
                    <a:lnTo>
                      <a:pt x="619" y="193"/>
                    </a:lnTo>
                    <a:lnTo>
                      <a:pt x="619" y="10"/>
                    </a:lnTo>
                    <a:lnTo>
                      <a:pt x="99" y="0"/>
                    </a:lnTo>
                    <a:lnTo>
                      <a:pt x="0" y="173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0" name="Freeform 18"/>
              <p:cNvSpPr>
                <a:spLocks/>
              </p:cNvSpPr>
              <p:nvPr/>
            </p:nvSpPr>
            <p:spPr bwMode="auto">
              <a:xfrm>
                <a:off x="19648714" y="8305910"/>
                <a:ext cx="848866" cy="609160"/>
              </a:xfrm>
              <a:custGeom>
                <a:avLst/>
                <a:gdLst/>
                <a:ahLst/>
                <a:cxnLst>
                  <a:cxn ang="0">
                    <a:pos x="772" y="554"/>
                  </a:cxn>
                  <a:cxn ang="0">
                    <a:pos x="0" y="554"/>
                  </a:cxn>
                  <a:cxn ang="0">
                    <a:pos x="0" y="40"/>
                  </a:cxn>
                  <a:cxn ang="0">
                    <a:pos x="772" y="0"/>
                  </a:cxn>
                  <a:cxn ang="0">
                    <a:pos x="772" y="554"/>
                  </a:cxn>
                </a:cxnLst>
                <a:rect l="0" t="0" r="r" b="b"/>
                <a:pathLst>
                  <a:path w="772" h="554">
                    <a:moveTo>
                      <a:pt x="772" y="554"/>
                    </a:moveTo>
                    <a:lnTo>
                      <a:pt x="0" y="554"/>
                    </a:lnTo>
                    <a:lnTo>
                      <a:pt x="0" y="40"/>
                    </a:lnTo>
                    <a:lnTo>
                      <a:pt x="772" y="0"/>
                    </a:lnTo>
                    <a:lnTo>
                      <a:pt x="772" y="554"/>
                    </a:lnTo>
                    <a:close/>
                  </a:path>
                </a:pathLst>
              </a:custGeom>
              <a:solidFill>
                <a:srgbClr val="59595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1" name="Freeform 19"/>
              <p:cNvSpPr>
                <a:spLocks/>
              </p:cNvSpPr>
              <p:nvPr/>
            </p:nvSpPr>
            <p:spPr bwMode="auto">
              <a:xfrm>
                <a:off x="19676204" y="8333399"/>
                <a:ext cx="821377" cy="549784"/>
              </a:xfrm>
              <a:custGeom>
                <a:avLst/>
                <a:gdLst/>
                <a:ahLst/>
                <a:cxnLst>
                  <a:cxn ang="0">
                    <a:pos x="747" y="500"/>
                  </a:cxn>
                  <a:cxn ang="0">
                    <a:pos x="0" y="500"/>
                  </a:cxn>
                  <a:cxn ang="0">
                    <a:pos x="0" y="39"/>
                  </a:cxn>
                  <a:cxn ang="0">
                    <a:pos x="747" y="0"/>
                  </a:cxn>
                  <a:cxn ang="0">
                    <a:pos x="747" y="500"/>
                  </a:cxn>
                </a:cxnLst>
                <a:rect l="0" t="0" r="r" b="b"/>
                <a:pathLst>
                  <a:path w="747" h="500">
                    <a:moveTo>
                      <a:pt x="747" y="500"/>
                    </a:moveTo>
                    <a:lnTo>
                      <a:pt x="0" y="500"/>
                    </a:lnTo>
                    <a:lnTo>
                      <a:pt x="0" y="39"/>
                    </a:lnTo>
                    <a:lnTo>
                      <a:pt x="747" y="0"/>
                    </a:lnTo>
                    <a:lnTo>
                      <a:pt x="747" y="50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2" name="Freeform 20"/>
              <p:cNvSpPr>
                <a:spLocks noEditPoints="1"/>
              </p:cNvSpPr>
              <p:nvPr/>
            </p:nvSpPr>
            <p:spPr bwMode="auto">
              <a:xfrm>
                <a:off x="19637719" y="8294914"/>
                <a:ext cx="870857" cy="631152"/>
              </a:xfrm>
              <a:custGeom>
                <a:avLst/>
                <a:gdLst/>
                <a:ahLst/>
                <a:cxnLst>
                  <a:cxn ang="0">
                    <a:pos x="20" y="554"/>
                  </a:cxn>
                  <a:cxn ang="0">
                    <a:pos x="20" y="554"/>
                  </a:cxn>
                  <a:cxn ang="0">
                    <a:pos x="20" y="337"/>
                  </a:cxn>
                  <a:cxn ang="0">
                    <a:pos x="772" y="312"/>
                  </a:cxn>
                  <a:cxn ang="0">
                    <a:pos x="772" y="312"/>
                  </a:cxn>
                  <a:cxn ang="0">
                    <a:pos x="772" y="554"/>
                  </a:cxn>
                  <a:cxn ang="0">
                    <a:pos x="772" y="554"/>
                  </a:cxn>
                  <a:cxn ang="0">
                    <a:pos x="20" y="554"/>
                  </a:cxn>
                  <a:cxn ang="0">
                    <a:pos x="20" y="554"/>
                  </a:cxn>
                  <a:cxn ang="0">
                    <a:pos x="772" y="25"/>
                  </a:cxn>
                  <a:cxn ang="0">
                    <a:pos x="772" y="25"/>
                  </a:cxn>
                  <a:cxn ang="0">
                    <a:pos x="772" y="292"/>
                  </a:cxn>
                  <a:cxn ang="0">
                    <a:pos x="20" y="317"/>
                  </a:cxn>
                  <a:cxn ang="0">
                    <a:pos x="20" y="317"/>
                  </a:cxn>
                  <a:cxn ang="0">
                    <a:pos x="20" y="59"/>
                  </a:cxn>
                  <a:cxn ang="0">
                    <a:pos x="20" y="59"/>
                  </a:cxn>
                  <a:cxn ang="0">
                    <a:pos x="772" y="25"/>
                  </a:cxn>
                  <a:cxn ang="0">
                    <a:pos x="772" y="25"/>
                  </a:cxn>
                  <a:cxn ang="0">
                    <a:pos x="787" y="5"/>
                  </a:cxn>
                  <a:cxn ang="0">
                    <a:pos x="787" y="5"/>
                  </a:cxn>
                  <a:cxn ang="0">
                    <a:pos x="782" y="0"/>
                  </a:cxn>
                  <a:cxn ang="0">
                    <a:pos x="10" y="40"/>
                  </a:cxn>
                  <a:cxn ang="0">
                    <a:pos x="10" y="40"/>
                  </a:cxn>
                  <a:cxn ang="0">
                    <a:pos x="0" y="45"/>
                  </a:cxn>
                  <a:cxn ang="0">
                    <a:pos x="0" y="50"/>
                  </a:cxn>
                  <a:cxn ang="0">
                    <a:pos x="0" y="564"/>
                  </a:cxn>
                  <a:cxn ang="0">
                    <a:pos x="0" y="564"/>
                  </a:cxn>
                  <a:cxn ang="0">
                    <a:pos x="0" y="569"/>
                  </a:cxn>
                  <a:cxn ang="0">
                    <a:pos x="10" y="574"/>
                  </a:cxn>
                  <a:cxn ang="0">
                    <a:pos x="782" y="574"/>
                  </a:cxn>
                  <a:cxn ang="0">
                    <a:pos x="782" y="574"/>
                  </a:cxn>
                  <a:cxn ang="0">
                    <a:pos x="787" y="569"/>
                  </a:cxn>
                  <a:cxn ang="0">
                    <a:pos x="792" y="564"/>
                  </a:cxn>
                  <a:cxn ang="0">
                    <a:pos x="792" y="10"/>
                  </a:cxn>
                  <a:cxn ang="0">
                    <a:pos x="792" y="10"/>
                  </a:cxn>
                  <a:cxn ang="0">
                    <a:pos x="787" y="5"/>
                  </a:cxn>
                  <a:cxn ang="0">
                    <a:pos x="787" y="5"/>
                  </a:cxn>
                </a:cxnLst>
                <a:rect l="0" t="0" r="r" b="b"/>
                <a:pathLst>
                  <a:path w="792" h="574">
                    <a:moveTo>
                      <a:pt x="20" y="554"/>
                    </a:moveTo>
                    <a:lnTo>
                      <a:pt x="20" y="554"/>
                    </a:lnTo>
                    <a:lnTo>
                      <a:pt x="20" y="337"/>
                    </a:lnTo>
                    <a:lnTo>
                      <a:pt x="772" y="312"/>
                    </a:lnTo>
                    <a:lnTo>
                      <a:pt x="772" y="312"/>
                    </a:lnTo>
                    <a:lnTo>
                      <a:pt x="772" y="554"/>
                    </a:lnTo>
                    <a:lnTo>
                      <a:pt x="772" y="554"/>
                    </a:lnTo>
                    <a:lnTo>
                      <a:pt x="20" y="554"/>
                    </a:lnTo>
                    <a:lnTo>
                      <a:pt x="20" y="554"/>
                    </a:lnTo>
                    <a:close/>
                    <a:moveTo>
                      <a:pt x="772" y="25"/>
                    </a:moveTo>
                    <a:lnTo>
                      <a:pt x="772" y="25"/>
                    </a:lnTo>
                    <a:lnTo>
                      <a:pt x="772" y="292"/>
                    </a:lnTo>
                    <a:lnTo>
                      <a:pt x="20" y="317"/>
                    </a:lnTo>
                    <a:lnTo>
                      <a:pt x="20" y="317"/>
                    </a:lnTo>
                    <a:lnTo>
                      <a:pt x="20" y="59"/>
                    </a:lnTo>
                    <a:lnTo>
                      <a:pt x="20" y="59"/>
                    </a:lnTo>
                    <a:lnTo>
                      <a:pt x="772" y="25"/>
                    </a:lnTo>
                    <a:lnTo>
                      <a:pt x="772" y="25"/>
                    </a:lnTo>
                    <a:close/>
                    <a:moveTo>
                      <a:pt x="787" y="5"/>
                    </a:moveTo>
                    <a:lnTo>
                      <a:pt x="787" y="5"/>
                    </a:lnTo>
                    <a:lnTo>
                      <a:pt x="782" y="0"/>
                    </a:lnTo>
                    <a:lnTo>
                      <a:pt x="10" y="40"/>
                    </a:lnTo>
                    <a:lnTo>
                      <a:pt x="10" y="40"/>
                    </a:lnTo>
                    <a:lnTo>
                      <a:pt x="0" y="45"/>
                    </a:lnTo>
                    <a:lnTo>
                      <a:pt x="0" y="50"/>
                    </a:lnTo>
                    <a:lnTo>
                      <a:pt x="0" y="564"/>
                    </a:lnTo>
                    <a:lnTo>
                      <a:pt x="0" y="564"/>
                    </a:lnTo>
                    <a:lnTo>
                      <a:pt x="0" y="569"/>
                    </a:lnTo>
                    <a:lnTo>
                      <a:pt x="10" y="574"/>
                    </a:lnTo>
                    <a:lnTo>
                      <a:pt x="782" y="574"/>
                    </a:lnTo>
                    <a:lnTo>
                      <a:pt x="782" y="574"/>
                    </a:lnTo>
                    <a:lnTo>
                      <a:pt x="787" y="569"/>
                    </a:lnTo>
                    <a:lnTo>
                      <a:pt x="792" y="564"/>
                    </a:lnTo>
                    <a:lnTo>
                      <a:pt x="792" y="10"/>
                    </a:lnTo>
                    <a:lnTo>
                      <a:pt x="792" y="10"/>
                    </a:lnTo>
                    <a:lnTo>
                      <a:pt x="787" y="5"/>
                    </a:lnTo>
                    <a:lnTo>
                      <a:pt x="787" y="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3" name="Freeform 21"/>
              <p:cNvSpPr>
                <a:spLocks/>
              </p:cNvSpPr>
              <p:nvPr/>
            </p:nvSpPr>
            <p:spPr bwMode="auto">
              <a:xfrm>
                <a:off x="19621225" y="8975547"/>
                <a:ext cx="141845" cy="146243"/>
              </a:xfrm>
              <a:custGeom>
                <a:avLst/>
                <a:gdLst/>
                <a:ahLst/>
                <a:cxnLst>
                  <a:cxn ang="0">
                    <a:pos x="129" y="69"/>
                  </a:cxn>
                  <a:cxn ang="0">
                    <a:pos x="129" y="69"/>
                  </a:cxn>
                  <a:cxn ang="0">
                    <a:pos x="124" y="44"/>
                  </a:cxn>
                  <a:cxn ang="0">
                    <a:pos x="109" y="20"/>
                  </a:cxn>
                  <a:cxn ang="0">
                    <a:pos x="89" y="5"/>
                  </a:cxn>
                  <a:cxn ang="0">
                    <a:pos x="65" y="0"/>
                  </a:cxn>
                  <a:cxn ang="0">
                    <a:pos x="65" y="0"/>
                  </a:cxn>
                  <a:cxn ang="0">
                    <a:pos x="40" y="5"/>
                  </a:cxn>
                  <a:cxn ang="0">
                    <a:pos x="20" y="20"/>
                  </a:cxn>
                  <a:cxn ang="0">
                    <a:pos x="5" y="44"/>
                  </a:cxn>
                  <a:cxn ang="0">
                    <a:pos x="0" y="69"/>
                  </a:cxn>
                  <a:cxn ang="0">
                    <a:pos x="0" y="69"/>
                  </a:cxn>
                  <a:cxn ang="0">
                    <a:pos x="5" y="94"/>
                  </a:cxn>
                  <a:cxn ang="0">
                    <a:pos x="20" y="114"/>
                  </a:cxn>
                  <a:cxn ang="0">
                    <a:pos x="40" y="128"/>
                  </a:cxn>
                  <a:cxn ang="0">
                    <a:pos x="65" y="133"/>
                  </a:cxn>
                  <a:cxn ang="0">
                    <a:pos x="65" y="133"/>
                  </a:cxn>
                  <a:cxn ang="0">
                    <a:pos x="89" y="128"/>
                  </a:cxn>
                  <a:cxn ang="0">
                    <a:pos x="109" y="114"/>
                  </a:cxn>
                  <a:cxn ang="0">
                    <a:pos x="124" y="94"/>
                  </a:cxn>
                  <a:cxn ang="0">
                    <a:pos x="129" y="69"/>
                  </a:cxn>
                  <a:cxn ang="0">
                    <a:pos x="129" y="69"/>
                  </a:cxn>
                </a:cxnLst>
                <a:rect l="0" t="0" r="r" b="b"/>
                <a:pathLst>
                  <a:path w="129" h="133">
                    <a:moveTo>
                      <a:pt x="129" y="69"/>
                    </a:moveTo>
                    <a:lnTo>
                      <a:pt x="129" y="69"/>
                    </a:lnTo>
                    <a:lnTo>
                      <a:pt x="124" y="44"/>
                    </a:lnTo>
                    <a:lnTo>
                      <a:pt x="109" y="20"/>
                    </a:lnTo>
                    <a:lnTo>
                      <a:pt x="89" y="5"/>
                    </a:lnTo>
                    <a:lnTo>
                      <a:pt x="65" y="0"/>
                    </a:lnTo>
                    <a:lnTo>
                      <a:pt x="65" y="0"/>
                    </a:lnTo>
                    <a:lnTo>
                      <a:pt x="40" y="5"/>
                    </a:lnTo>
                    <a:lnTo>
                      <a:pt x="20" y="20"/>
                    </a:lnTo>
                    <a:lnTo>
                      <a:pt x="5" y="44"/>
                    </a:lnTo>
                    <a:lnTo>
                      <a:pt x="0" y="69"/>
                    </a:lnTo>
                    <a:lnTo>
                      <a:pt x="0" y="69"/>
                    </a:lnTo>
                    <a:lnTo>
                      <a:pt x="5" y="94"/>
                    </a:lnTo>
                    <a:lnTo>
                      <a:pt x="20" y="114"/>
                    </a:lnTo>
                    <a:lnTo>
                      <a:pt x="40" y="128"/>
                    </a:lnTo>
                    <a:lnTo>
                      <a:pt x="65" y="133"/>
                    </a:lnTo>
                    <a:lnTo>
                      <a:pt x="65" y="133"/>
                    </a:lnTo>
                    <a:lnTo>
                      <a:pt x="89" y="128"/>
                    </a:lnTo>
                    <a:lnTo>
                      <a:pt x="109" y="114"/>
                    </a:lnTo>
                    <a:lnTo>
                      <a:pt x="124" y="94"/>
                    </a:lnTo>
                    <a:lnTo>
                      <a:pt x="129" y="69"/>
                    </a:lnTo>
                    <a:lnTo>
                      <a:pt x="129" y="69"/>
                    </a:lnTo>
                    <a:close/>
                  </a:path>
                </a:pathLst>
              </a:custGeom>
              <a:solidFill>
                <a:srgbClr val="8C8C8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4" name="Freeform 22"/>
              <p:cNvSpPr>
                <a:spLocks/>
              </p:cNvSpPr>
              <p:nvPr/>
            </p:nvSpPr>
            <p:spPr bwMode="auto">
              <a:xfrm>
                <a:off x="19643217" y="9003035"/>
                <a:ext cx="97862" cy="97862"/>
              </a:xfrm>
              <a:custGeom>
                <a:avLst/>
                <a:gdLst/>
                <a:ahLst/>
                <a:cxnLst>
                  <a:cxn ang="0">
                    <a:pos x="89" y="44"/>
                  </a:cxn>
                  <a:cxn ang="0">
                    <a:pos x="89" y="44"/>
                  </a:cxn>
                  <a:cxn ang="0">
                    <a:pos x="84" y="24"/>
                  </a:cxn>
                  <a:cxn ang="0">
                    <a:pos x="74" y="9"/>
                  </a:cxn>
                  <a:cxn ang="0">
                    <a:pos x="59" y="0"/>
                  </a:cxn>
                  <a:cxn ang="0">
                    <a:pos x="45" y="0"/>
                  </a:cxn>
                  <a:cxn ang="0">
                    <a:pos x="45" y="0"/>
                  </a:cxn>
                  <a:cxn ang="0">
                    <a:pos x="30" y="0"/>
                  </a:cxn>
                  <a:cxn ang="0">
                    <a:pos x="15" y="9"/>
                  </a:cxn>
                  <a:cxn ang="0">
                    <a:pos x="5" y="24"/>
                  </a:cxn>
                  <a:cxn ang="0">
                    <a:pos x="0" y="44"/>
                  </a:cxn>
                  <a:cxn ang="0">
                    <a:pos x="0" y="44"/>
                  </a:cxn>
                  <a:cxn ang="0">
                    <a:pos x="5" y="59"/>
                  </a:cxn>
                  <a:cxn ang="0">
                    <a:pos x="15" y="74"/>
                  </a:cxn>
                  <a:cxn ang="0">
                    <a:pos x="30" y="84"/>
                  </a:cxn>
                  <a:cxn ang="0">
                    <a:pos x="45" y="89"/>
                  </a:cxn>
                  <a:cxn ang="0">
                    <a:pos x="45" y="89"/>
                  </a:cxn>
                  <a:cxn ang="0">
                    <a:pos x="59" y="84"/>
                  </a:cxn>
                  <a:cxn ang="0">
                    <a:pos x="74" y="74"/>
                  </a:cxn>
                  <a:cxn ang="0">
                    <a:pos x="84" y="59"/>
                  </a:cxn>
                  <a:cxn ang="0">
                    <a:pos x="89" y="44"/>
                  </a:cxn>
                  <a:cxn ang="0">
                    <a:pos x="89" y="44"/>
                  </a:cxn>
                </a:cxnLst>
                <a:rect l="0" t="0" r="r" b="b"/>
                <a:pathLst>
                  <a:path w="89" h="89">
                    <a:moveTo>
                      <a:pt x="89" y="44"/>
                    </a:moveTo>
                    <a:lnTo>
                      <a:pt x="89" y="44"/>
                    </a:lnTo>
                    <a:lnTo>
                      <a:pt x="84" y="24"/>
                    </a:lnTo>
                    <a:lnTo>
                      <a:pt x="74" y="9"/>
                    </a:lnTo>
                    <a:lnTo>
                      <a:pt x="59" y="0"/>
                    </a:lnTo>
                    <a:lnTo>
                      <a:pt x="45" y="0"/>
                    </a:lnTo>
                    <a:lnTo>
                      <a:pt x="45" y="0"/>
                    </a:lnTo>
                    <a:lnTo>
                      <a:pt x="30" y="0"/>
                    </a:lnTo>
                    <a:lnTo>
                      <a:pt x="15" y="9"/>
                    </a:lnTo>
                    <a:lnTo>
                      <a:pt x="5" y="24"/>
                    </a:lnTo>
                    <a:lnTo>
                      <a:pt x="0" y="44"/>
                    </a:lnTo>
                    <a:lnTo>
                      <a:pt x="0" y="44"/>
                    </a:lnTo>
                    <a:lnTo>
                      <a:pt x="5" y="59"/>
                    </a:lnTo>
                    <a:lnTo>
                      <a:pt x="15" y="74"/>
                    </a:lnTo>
                    <a:lnTo>
                      <a:pt x="30" y="84"/>
                    </a:lnTo>
                    <a:lnTo>
                      <a:pt x="45" y="89"/>
                    </a:lnTo>
                    <a:lnTo>
                      <a:pt x="45" y="89"/>
                    </a:lnTo>
                    <a:lnTo>
                      <a:pt x="59" y="84"/>
                    </a:lnTo>
                    <a:lnTo>
                      <a:pt x="74" y="74"/>
                    </a:lnTo>
                    <a:lnTo>
                      <a:pt x="84" y="59"/>
                    </a:lnTo>
                    <a:lnTo>
                      <a:pt x="89" y="44"/>
                    </a:lnTo>
                    <a:lnTo>
                      <a:pt x="89" y="44"/>
                    </a:lnTo>
                    <a:close/>
                  </a:path>
                </a:pathLst>
              </a:custGeom>
              <a:solidFill>
                <a:srgbClr val="33A02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5" name="Freeform 23"/>
              <p:cNvSpPr>
                <a:spLocks noEditPoints="1"/>
              </p:cNvSpPr>
              <p:nvPr/>
            </p:nvSpPr>
            <p:spPr bwMode="auto">
              <a:xfrm>
                <a:off x="19632221" y="8992040"/>
                <a:ext cx="119853" cy="119853"/>
              </a:xfrm>
              <a:custGeom>
                <a:avLst/>
                <a:gdLst/>
                <a:ahLst/>
                <a:cxnLst>
                  <a:cxn ang="0">
                    <a:pos x="20" y="54"/>
                  </a:cxn>
                  <a:cxn ang="0">
                    <a:pos x="20" y="54"/>
                  </a:cxn>
                  <a:cxn ang="0">
                    <a:pos x="25" y="39"/>
                  </a:cxn>
                  <a:cxn ang="0">
                    <a:pos x="30" y="29"/>
                  </a:cxn>
                  <a:cxn ang="0">
                    <a:pos x="40" y="19"/>
                  </a:cxn>
                  <a:cxn ang="0">
                    <a:pos x="55" y="19"/>
                  </a:cxn>
                  <a:cxn ang="0">
                    <a:pos x="55" y="19"/>
                  </a:cxn>
                  <a:cxn ang="0">
                    <a:pos x="69" y="19"/>
                  </a:cxn>
                  <a:cxn ang="0">
                    <a:pos x="79" y="29"/>
                  </a:cxn>
                  <a:cxn ang="0">
                    <a:pos x="84" y="39"/>
                  </a:cxn>
                  <a:cxn ang="0">
                    <a:pos x="89" y="54"/>
                  </a:cxn>
                  <a:cxn ang="0">
                    <a:pos x="89" y="54"/>
                  </a:cxn>
                  <a:cxn ang="0">
                    <a:pos x="84" y="64"/>
                  </a:cxn>
                  <a:cxn ang="0">
                    <a:pos x="79" y="79"/>
                  </a:cxn>
                  <a:cxn ang="0">
                    <a:pos x="69" y="84"/>
                  </a:cxn>
                  <a:cxn ang="0">
                    <a:pos x="55" y="89"/>
                  </a:cxn>
                  <a:cxn ang="0">
                    <a:pos x="55" y="89"/>
                  </a:cxn>
                  <a:cxn ang="0">
                    <a:pos x="40" y="84"/>
                  </a:cxn>
                  <a:cxn ang="0">
                    <a:pos x="30" y="79"/>
                  </a:cxn>
                  <a:cxn ang="0">
                    <a:pos x="25" y="64"/>
                  </a:cxn>
                  <a:cxn ang="0">
                    <a:pos x="20" y="54"/>
                  </a:cxn>
                  <a:cxn ang="0">
                    <a:pos x="20" y="54"/>
                  </a:cxn>
                  <a:cxn ang="0">
                    <a:pos x="0" y="54"/>
                  </a:cxn>
                  <a:cxn ang="0">
                    <a:pos x="0" y="54"/>
                  </a:cxn>
                  <a:cxn ang="0">
                    <a:pos x="5" y="74"/>
                  </a:cxn>
                  <a:cxn ang="0">
                    <a:pos x="20" y="94"/>
                  </a:cxn>
                  <a:cxn ang="0">
                    <a:pos x="35" y="104"/>
                  </a:cxn>
                  <a:cxn ang="0">
                    <a:pos x="55" y="109"/>
                  </a:cxn>
                  <a:cxn ang="0">
                    <a:pos x="55" y="109"/>
                  </a:cxn>
                  <a:cxn ang="0">
                    <a:pos x="74" y="104"/>
                  </a:cxn>
                  <a:cxn ang="0">
                    <a:pos x="94" y="94"/>
                  </a:cxn>
                  <a:cxn ang="0">
                    <a:pos x="104" y="74"/>
                  </a:cxn>
                  <a:cxn ang="0">
                    <a:pos x="109" y="54"/>
                  </a:cxn>
                  <a:cxn ang="0">
                    <a:pos x="109" y="54"/>
                  </a:cxn>
                  <a:cxn ang="0">
                    <a:pos x="104" y="34"/>
                  </a:cxn>
                  <a:cxn ang="0">
                    <a:pos x="94" y="14"/>
                  </a:cxn>
                  <a:cxn ang="0">
                    <a:pos x="74" y="5"/>
                  </a:cxn>
                  <a:cxn ang="0">
                    <a:pos x="55" y="0"/>
                  </a:cxn>
                  <a:cxn ang="0">
                    <a:pos x="55" y="0"/>
                  </a:cxn>
                  <a:cxn ang="0">
                    <a:pos x="35" y="5"/>
                  </a:cxn>
                  <a:cxn ang="0">
                    <a:pos x="20" y="14"/>
                  </a:cxn>
                  <a:cxn ang="0">
                    <a:pos x="5" y="34"/>
                  </a:cxn>
                  <a:cxn ang="0">
                    <a:pos x="0" y="54"/>
                  </a:cxn>
                  <a:cxn ang="0">
                    <a:pos x="0" y="54"/>
                  </a:cxn>
                </a:cxnLst>
                <a:rect l="0" t="0" r="r" b="b"/>
                <a:pathLst>
                  <a:path w="109" h="109">
                    <a:moveTo>
                      <a:pt x="20" y="54"/>
                    </a:moveTo>
                    <a:lnTo>
                      <a:pt x="20" y="54"/>
                    </a:lnTo>
                    <a:lnTo>
                      <a:pt x="25" y="39"/>
                    </a:lnTo>
                    <a:lnTo>
                      <a:pt x="30" y="29"/>
                    </a:lnTo>
                    <a:lnTo>
                      <a:pt x="40" y="19"/>
                    </a:lnTo>
                    <a:lnTo>
                      <a:pt x="55" y="19"/>
                    </a:lnTo>
                    <a:lnTo>
                      <a:pt x="55" y="19"/>
                    </a:lnTo>
                    <a:lnTo>
                      <a:pt x="69" y="19"/>
                    </a:lnTo>
                    <a:lnTo>
                      <a:pt x="79" y="29"/>
                    </a:lnTo>
                    <a:lnTo>
                      <a:pt x="84" y="39"/>
                    </a:lnTo>
                    <a:lnTo>
                      <a:pt x="89" y="54"/>
                    </a:lnTo>
                    <a:lnTo>
                      <a:pt x="89" y="54"/>
                    </a:lnTo>
                    <a:lnTo>
                      <a:pt x="84" y="64"/>
                    </a:lnTo>
                    <a:lnTo>
                      <a:pt x="79" y="79"/>
                    </a:lnTo>
                    <a:lnTo>
                      <a:pt x="69" y="84"/>
                    </a:lnTo>
                    <a:lnTo>
                      <a:pt x="55" y="89"/>
                    </a:lnTo>
                    <a:lnTo>
                      <a:pt x="55" y="89"/>
                    </a:lnTo>
                    <a:lnTo>
                      <a:pt x="40" y="84"/>
                    </a:lnTo>
                    <a:lnTo>
                      <a:pt x="30" y="79"/>
                    </a:lnTo>
                    <a:lnTo>
                      <a:pt x="25" y="64"/>
                    </a:lnTo>
                    <a:lnTo>
                      <a:pt x="20" y="54"/>
                    </a:lnTo>
                    <a:lnTo>
                      <a:pt x="20" y="54"/>
                    </a:lnTo>
                    <a:close/>
                    <a:moveTo>
                      <a:pt x="0" y="54"/>
                    </a:moveTo>
                    <a:lnTo>
                      <a:pt x="0" y="54"/>
                    </a:lnTo>
                    <a:lnTo>
                      <a:pt x="5" y="74"/>
                    </a:lnTo>
                    <a:lnTo>
                      <a:pt x="20" y="94"/>
                    </a:lnTo>
                    <a:lnTo>
                      <a:pt x="35" y="104"/>
                    </a:lnTo>
                    <a:lnTo>
                      <a:pt x="55" y="109"/>
                    </a:lnTo>
                    <a:lnTo>
                      <a:pt x="55" y="109"/>
                    </a:lnTo>
                    <a:lnTo>
                      <a:pt x="74" y="104"/>
                    </a:lnTo>
                    <a:lnTo>
                      <a:pt x="94" y="94"/>
                    </a:lnTo>
                    <a:lnTo>
                      <a:pt x="104" y="74"/>
                    </a:lnTo>
                    <a:lnTo>
                      <a:pt x="109" y="54"/>
                    </a:lnTo>
                    <a:lnTo>
                      <a:pt x="109" y="54"/>
                    </a:lnTo>
                    <a:lnTo>
                      <a:pt x="104" y="34"/>
                    </a:lnTo>
                    <a:lnTo>
                      <a:pt x="94" y="14"/>
                    </a:lnTo>
                    <a:lnTo>
                      <a:pt x="74" y="5"/>
                    </a:lnTo>
                    <a:lnTo>
                      <a:pt x="55" y="0"/>
                    </a:lnTo>
                    <a:lnTo>
                      <a:pt x="55" y="0"/>
                    </a:lnTo>
                    <a:lnTo>
                      <a:pt x="35" y="5"/>
                    </a:lnTo>
                    <a:lnTo>
                      <a:pt x="20" y="14"/>
                    </a:lnTo>
                    <a:lnTo>
                      <a:pt x="5" y="34"/>
                    </a:lnTo>
                    <a:lnTo>
                      <a:pt x="0" y="54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6" name="Freeform 24"/>
              <p:cNvSpPr>
                <a:spLocks/>
              </p:cNvSpPr>
              <p:nvPr/>
            </p:nvSpPr>
            <p:spPr bwMode="auto">
              <a:xfrm>
                <a:off x="19621225" y="9149278"/>
                <a:ext cx="141845" cy="147342"/>
              </a:xfrm>
              <a:custGeom>
                <a:avLst/>
                <a:gdLst/>
                <a:ahLst/>
                <a:cxnLst>
                  <a:cxn ang="0">
                    <a:pos x="129" y="69"/>
                  </a:cxn>
                  <a:cxn ang="0">
                    <a:pos x="129" y="69"/>
                  </a:cxn>
                  <a:cxn ang="0">
                    <a:pos x="124" y="45"/>
                  </a:cxn>
                  <a:cxn ang="0">
                    <a:pos x="109" y="20"/>
                  </a:cxn>
                  <a:cxn ang="0">
                    <a:pos x="89" y="5"/>
                  </a:cxn>
                  <a:cxn ang="0">
                    <a:pos x="65" y="0"/>
                  </a:cxn>
                  <a:cxn ang="0">
                    <a:pos x="65" y="0"/>
                  </a:cxn>
                  <a:cxn ang="0">
                    <a:pos x="40" y="5"/>
                  </a:cxn>
                  <a:cxn ang="0">
                    <a:pos x="20" y="20"/>
                  </a:cxn>
                  <a:cxn ang="0">
                    <a:pos x="5" y="45"/>
                  </a:cxn>
                  <a:cxn ang="0">
                    <a:pos x="0" y="69"/>
                  </a:cxn>
                  <a:cxn ang="0">
                    <a:pos x="0" y="69"/>
                  </a:cxn>
                  <a:cxn ang="0">
                    <a:pos x="5" y="94"/>
                  </a:cxn>
                  <a:cxn ang="0">
                    <a:pos x="20" y="114"/>
                  </a:cxn>
                  <a:cxn ang="0">
                    <a:pos x="40" y="129"/>
                  </a:cxn>
                  <a:cxn ang="0">
                    <a:pos x="65" y="134"/>
                  </a:cxn>
                  <a:cxn ang="0">
                    <a:pos x="65" y="134"/>
                  </a:cxn>
                  <a:cxn ang="0">
                    <a:pos x="89" y="129"/>
                  </a:cxn>
                  <a:cxn ang="0">
                    <a:pos x="109" y="114"/>
                  </a:cxn>
                  <a:cxn ang="0">
                    <a:pos x="124" y="94"/>
                  </a:cxn>
                  <a:cxn ang="0">
                    <a:pos x="129" y="69"/>
                  </a:cxn>
                  <a:cxn ang="0">
                    <a:pos x="129" y="69"/>
                  </a:cxn>
                </a:cxnLst>
                <a:rect l="0" t="0" r="r" b="b"/>
                <a:pathLst>
                  <a:path w="129" h="134">
                    <a:moveTo>
                      <a:pt x="129" y="69"/>
                    </a:moveTo>
                    <a:lnTo>
                      <a:pt x="129" y="69"/>
                    </a:lnTo>
                    <a:lnTo>
                      <a:pt x="124" y="45"/>
                    </a:lnTo>
                    <a:lnTo>
                      <a:pt x="109" y="20"/>
                    </a:lnTo>
                    <a:lnTo>
                      <a:pt x="89" y="5"/>
                    </a:lnTo>
                    <a:lnTo>
                      <a:pt x="65" y="0"/>
                    </a:lnTo>
                    <a:lnTo>
                      <a:pt x="65" y="0"/>
                    </a:lnTo>
                    <a:lnTo>
                      <a:pt x="40" y="5"/>
                    </a:lnTo>
                    <a:lnTo>
                      <a:pt x="20" y="20"/>
                    </a:lnTo>
                    <a:lnTo>
                      <a:pt x="5" y="45"/>
                    </a:lnTo>
                    <a:lnTo>
                      <a:pt x="0" y="69"/>
                    </a:lnTo>
                    <a:lnTo>
                      <a:pt x="0" y="69"/>
                    </a:lnTo>
                    <a:lnTo>
                      <a:pt x="5" y="94"/>
                    </a:lnTo>
                    <a:lnTo>
                      <a:pt x="20" y="114"/>
                    </a:lnTo>
                    <a:lnTo>
                      <a:pt x="40" y="129"/>
                    </a:lnTo>
                    <a:lnTo>
                      <a:pt x="65" y="134"/>
                    </a:lnTo>
                    <a:lnTo>
                      <a:pt x="65" y="134"/>
                    </a:lnTo>
                    <a:lnTo>
                      <a:pt x="89" y="129"/>
                    </a:lnTo>
                    <a:lnTo>
                      <a:pt x="109" y="114"/>
                    </a:lnTo>
                    <a:lnTo>
                      <a:pt x="124" y="94"/>
                    </a:lnTo>
                    <a:lnTo>
                      <a:pt x="129" y="69"/>
                    </a:lnTo>
                    <a:lnTo>
                      <a:pt x="129" y="69"/>
                    </a:lnTo>
                    <a:close/>
                  </a:path>
                </a:pathLst>
              </a:custGeom>
              <a:solidFill>
                <a:srgbClr val="8C8C8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7" name="Freeform 25"/>
              <p:cNvSpPr>
                <a:spLocks/>
              </p:cNvSpPr>
              <p:nvPr/>
            </p:nvSpPr>
            <p:spPr bwMode="auto">
              <a:xfrm>
                <a:off x="19643217" y="9176767"/>
                <a:ext cx="97862" cy="97862"/>
              </a:xfrm>
              <a:custGeom>
                <a:avLst/>
                <a:gdLst/>
                <a:ahLst/>
                <a:cxnLst>
                  <a:cxn ang="0">
                    <a:pos x="89" y="44"/>
                  </a:cxn>
                  <a:cxn ang="0">
                    <a:pos x="89" y="44"/>
                  </a:cxn>
                  <a:cxn ang="0">
                    <a:pos x="84" y="25"/>
                  </a:cxn>
                  <a:cxn ang="0">
                    <a:pos x="74" y="10"/>
                  </a:cxn>
                  <a:cxn ang="0">
                    <a:pos x="59" y="0"/>
                  </a:cxn>
                  <a:cxn ang="0">
                    <a:pos x="45" y="0"/>
                  </a:cxn>
                  <a:cxn ang="0">
                    <a:pos x="45" y="0"/>
                  </a:cxn>
                  <a:cxn ang="0">
                    <a:pos x="30" y="0"/>
                  </a:cxn>
                  <a:cxn ang="0">
                    <a:pos x="15" y="10"/>
                  </a:cxn>
                  <a:cxn ang="0">
                    <a:pos x="5" y="25"/>
                  </a:cxn>
                  <a:cxn ang="0">
                    <a:pos x="0" y="44"/>
                  </a:cxn>
                  <a:cxn ang="0">
                    <a:pos x="0" y="44"/>
                  </a:cxn>
                  <a:cxn ang="0">
                    <a:pos x="5" y="59"/>
                  </a:cxn>
                  <a:cxn ang="0">
                    <a:pos x="15" y="74"/>
                  </a:cxn>
                  <a:cxn ang="0">
                    <a:pos x="30" y="84"/>
                  </a:cxn>
                  <a:cxn ang="0">
                    <a:pos x="45" y="89"/>
                  </a:cxn>
                  <a:cxn ang="0">
                    <a:pos x="45" y="89"/>
                  </a:cxn>
                  <a:cxn ang="0">
                    <a:pos x="59" y="84"/>
                  </a:cxn>
                  <a:cxn ang="0">
                    <a:pos x="74" y="74"/>
                  </a:cxn>
                  <a:cxn ang="0">
                    <a:pos x="84" y="59"/>
                  </a:cxn>
                  <a:cxn ang="0">
                    <a:pos x="89" y="44"/>
                  </a:cxn>
                  <a:cxn ang="0">
                    <a:pos x="89" y="44"/>
                  </a:cxn>
                </a:cxnLst>
                <a:rect l="0" t="0" r="r" b="b"/>
                <a:pathLst>
                  <a:path w="89" h="89">
                    <a:moveTo>
                      <a:pt x="89" y="44"/>
                    </a:moveTo>
                    <a:lnTo>
                      <a:pt x="89" y="44"/>
                    </a:lnTo>
                    <a:lnTo>
                      <a:pt x="84" y="25"/>
                    </a:lnTo>
                    <a:lnTo>
                      <a:pt x="74" y="10"/>
                    </a:lnTo>
                    <a:lnTo>
                      <a:pt x="59" y="0"/>
                    </a:lnTo>
                    <a:lnTo>
                      <a:pt x="45" y="0"/>
                    </a:lnTo>
                    <a:lnTo>
                      <a:pt x="45" y="0"/>
                    </a:lnTo>
                    <a:lnTo>
                      <a:pt x="30" y="0"/>
                    </a:lnTo>
                    <a:lnTo>
                      <a:pt x="15" y="10"/>
                    </a:lnTo>
                    <a:lnTo>
                      <a:pt x="5" y="25"/>
                    </a:lnTo>
                    <a:lnTo>
                      <a:pt x="0" y="44"/>
                    </a:lnTo>
                    <a:lnTo>
                      <a:pt x="0" y="44"/>
                    </a:lnTo>
                    <a:lnTo>
                      <a:pt x="5" y="59"/>
                    </a:lnTo>
                    <a:lnTo>
                      <a:pt x="15" y="74"/>
                    </a:lnTo>
                    <a:lnTo>
                      <a:pt x="30" y="84"/>
                    </a:lnTo>
                    <a:lnTo>
                      <a:pt x="45" y="89"/>
                    </a:lnTo>
                    <a:lnTo>
                      <a:pt x="45" y="89"/>
                    </a:lnTo>
                    <a:lnTo>
                      <a:pt x="59" y="84"/>
                    </a:lnTo>
                    <a:lnTo>
                      <a:pt x="74" y="74"/>
                    </a:lnTo>
                    <a:lnTo>
                      <a:pt x="84" y="59"/>
                    </a:lnTo>
                    <a:lnTo>
                      <a:pt x="89" y="44"/>
                    </a:lnTo>
                    <a:lnTo>
                      <a:pt x="89" y="44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8" name="Freeform 26"/>
              <p:cNvSpPr>
                <a:spLocks noEditPoints="1"/>
              </p:cNvSpPr>
              <p:nvPr/>
            </p:nvSpPr>
            <p:spPr bwMode="auto">
              <a:xfrm>
                <a:off x="19632221" y="9165771"/>
                <a:ext cx="119853" cy="119853"/>
              </a:xfrm>
              <a:custGeom>
                <a:avLst/>
                <a:gdLst/>
                <a:ahLst/>
                <a:cxnLst>
                  <a:cxn ang="0">
                    <a:pos x="20" y="54"/>
                  </a:cxn>
                  <a:cxn ang="0">
                    <a:pos x="20" y="54"/>
                  </a:cxn>
                  <a:cxn ang="0">
                    <a:pos x="25" y="40"/>
                  </a:cxn>
                  <a:cxn ang="0">
                    <a:pos x="30" y="30"/>
                  </a:cxn>
                  <a:cxn ang="0">
                    <a:pos x="40" y="20"/>
                  </a:cxn>
                  <a:cxn ang="0">
                    <a:pos x="55" y="20"/>
                  </a:cxn>
                  <a:cxn ang="0">
                    <a:pos x="55" y="20"/>
                  </a:cxn>
                  <a:cxn ang="0">
                    <a:pos x="69" y="20"/>
                  </a:cxn>
                  <a:cxn ang="0">
                    <a:pos x="79" y="30"/>
                  </a:cxn>
                  <a:cxn ang="0">
                    <a:pos x="84" y="40"/>
                  </a:cxn>
                  <a:cxn ang="0">
                    <a:pos x="89" y="54"/>
                  </a:cxn>
                  <a:cxn ang="0">
                    <a:pos x="89" y="54"/>
                  </a:cxn>
                  <a:cxn ang="0">
                    <a:pos x="84" y="64"/>
                  </a:cxn>
                  <a:cxn ang="0">
                    <a:pos x="79" y="79"/>
                  </a:cxn>
                  <a:cxn ang="0">
                    <a:pos x="69" y="84"/>
                  </a:cxn>
                  <a:cxn ang="0">
                    <a:pos x="55" y="89"/>
                  </a:cxn>
                  <a:cxn ang="0">
                    <a:pos x="55" y="89"/>
                  </a:cxn>
                  <a:cxn ang="0">
                    <a:pos x="40" y="84"/>
                  </a:cxn>
                  <a:cxn ang="0">
                    <a:pos x="30" y="79"/>
                  </a:cxn>
                  <a:cxn ang="0">
                    <a:pos x="25" y="64"/>
                  </a:cxn>
                  <a:cxn ang="0">
                    <a:pos x="20" y="54"/>
                  </a:cxn>
                  <a:cxn ang="0">
                    <a:pos x="20" y="54"/>
                  </a:cxn>
                  <a:cxn ang="0">
                    <a:pos x="0" y="54"/>
                  </a:cxn>
                  <a:cxn ang="0">
                    <a:pos x="0" y="54"/>
                  </a:cxn>
                  <a:cxn ang="0">
                    <a:pos x="5" y="74"/>
                  </a:cxn>
                  <a:cxn ang="0">
                    <a:pos x="20" y="94"/>
                  </a:cxn>
                  <a:cxn ang="0">
                    <a:pos x="35" y="104"/>
                  </a:cxn>
                  <a:cxn ang="0">
                    <a:pos x="55" y="109"/>
                  </a:cxn>
                  <a:cxn ang="0">
                    <a:pos x="55" y="109"/>
                  </a:cxn>
                  <a:cxn ang="0">
                    <a:pos x="74" y="104"/>
                  </a:cxn>
                  <a:cxn ang="0">
                    <a:pos x="94" y="94"/>
                  </a:cxn>
                  <a:cxn ang="0">
                    <a:pos x="104" y="74"/>
                  </a:cxn>
                  <a:cxn ang="0">
                    <a:pos x="109" y="54"/>
                  </a:cxn>
                  <a:cxn ang="0">
                    <a:pos x="109" y="54"/>
                  </a:cxn>
                  <a:cxn ang="0">
                    <a:pos x="104" y="35"/>
                  </a:cxn>
                  <a:cxn ang="0">
                    <a:pos x="94" y="15"/>
                  </a:cxn>
                  <a:cxn ang="0">
                    <a:pos x="74" y="5"/>
                  </a:cxn>
                  <a:cxn ang="0">
                    <a:pos x="55" y="0"/>
                  </a:cxn>
                  <a:cxn ang="0">
                    <a:pos x="55" y="0"/>
                  </a:cxn>
                  <a:cxn ang="0">
                    <a:pos x="35" y="5"/>
                  </a:cxn>
                  <a:cxn ang="0">
                    <a:pos x="20" y="15"/>
                  </a:cxn>
                  <a:cxn ang="0">
                    <a:pos x="5" y="35"/>
                  </a:cxn>
                  <a:cxn ang="0">
                    <a:pos x="0" y="54"/>
                  </a:cxn>
                  <a:cxn ang="0">
                    <a:pos x="0" y="54"/>
                  </a:cxn>
                </a:cxnLst>
                <a:rect l="0" t="0" r="r" b="b"/>
                <a:pathLst>
                  <a:path w="109" h="109">
                    <a:moveTo>
                      <a:pt x="20" y="54"/>
                    </a:moveTo>
                    <a:lnTo>
                      <a:pt x="20" y="54"/>
                    </a:lnTo>
                    <a:lnTo>
                      <a:pt x="25" y="40"/>
                    </a:lnTo>
                    <a:lnTo>
                      <a:pt x="30" y="30"/>
                    </a:lnTo>
                    <a:lnTo>
                      <a:pt x="40" y="20"/>
                    </a:lnTo>
                    <a:lnTo>
                      <a:pt x="55" y="20"/>
                    </a:lnTo>
                    <a:lnTo>
                      <a:pt x="55" y="20"/>
                    </a:lnTo>
                    <a:lnTo>
                      <a:pt x="69" y="20"/>
                    </a:lnTo>
                    <a:lnTo>
                      <a:pt x="79" y="30"/>
                    </a:lnTo>
                    <a:lnTo>
                      <a:pt x="84" y="40"/>
                    </a:lnTo>
                    <a:lnTo>
                      <a:pt x="89" y="54"/>
                    </a:lnTo>
                    <a:lnTo>
                      <a:pt x="89" y="54"/>
                    </a:lnTo>
                    <a:lnTo>
                      <a:pt x="84" y="64"/>
                    </a:lnTo>
                    <a:lnTo>
                      <a:pt x="79" y="79"/>
                    </a:lnTo>
                    <a:lnTo>
                      <a:pt x="69" y="84"/>
                    </a:lnTo>
                    <a:lnTo>
                      <a:pt x="55" y="89"/>
                    </a:lnTo>
                    <a:lnTo>
                      <a:pt x="55" y="89"/>
                    </a:lnTo>
                    <a:lnTo>
                      <a:pt x="40" y="84"/>
                    </a:lnTo>
                    <a:lnTo>
                      <a:pt x="30" y="79"/>
                    </a:lnTo>
                    <a:lnTo>
                      <a:pt x="25" y="64"/>
                    </a:lnTo>
                    <a:lnTo>
                      <a:pt x="20" y="54"/>
                    </a:lnTo>
                    <a:lnTo>
                      <a:pt x="20" y="54"/>
                    </a:lnTo>
                    <a:close/>
                    <a:moveTo>
                      <a:pt x="0" y="54"/>
                    </a:moveTo>
                    <a:lnTo>
                      <a:pt x="0" y="54"/>
                    </a:lnTo>
                    <a:lnTo>
                      <a:pt x="5" y="74"/>
                    </a:lnTo>
                    <a:lnTo>
                      <a:pt x="20" y="94"/>
                    </a:lnTo>
                    <a:lnTo>
                      <a:pt x="35" y="104"/>
                    </a:lnTo>
                    <a:lnTo>
                      <a:pt x="55" y="109"/>
                    </a:lnTo>
                    <a:lnTo>
                      <a:pt x="55" y="109"/>
                    </a:lnTo>
                    <a:lnTo>
                      <a:pt x="74" y="104"/>
                    </a:lnTo>
                    <a:lnTo>
                      <a:pt x="94" y="94"/>
                    </a:lnTo>
                    <a:lnTo>
                      <a:pt x="104" y="74"/>
                    </a:lnTo>
                    <a:lnTo>
                      <a:pt x="109" y="54"/>
                    </a:lnTo>
                    <a:lnTo>
                      <a:pt x="109" y="54"/>
                    </a:lnTo>
                    <a:lnTo>
                      <a:pt x="104" y="35"/>
                    </a:lnTo>
                    <a:lnTo>
                      <a:pt x="94" y="15"/>
                    </a:lnTo>
                    <a:lnTo>
                      <a:pt x="74" y="5"/>
                    </a:lnTo>
                    <a:lnTo>
                      <a:pt x="55" y="0"/>
                    </a:lnTo>
                    <a:lnTo>
                      <a:pt x="55" y="0"/>
                    </a:lnTo>
                    <a:lnTo>
                      <a:pt x="35" y="5"/>
                    </a:lnTo>
                    <a:lnTo>
                      <a:pt x="20" y="15"/>
                    </a:lnTo>
                    <a:lnTo>
                      <a:pt x="5" y="35"/>
                    </a:lnTo>
                    <a:lnTo>
                      <a:pt x="0" y="54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9" name="Freeform 27"/>
              <p:cNvSpPr>
                <a:spLocks/>
              </p:cNvSpPr>
              <p:nvPr/>
            </p:nvSpPr>
            <p:spPr bwMode="auto">
              <a:xfrm>
                <a:off x="19719087" y="8359789"/>
                <a:ext cx="730113" cy="234208"/>
              </a:xfrm>
              <a:custGeom>
                <a:avLst/>
                <a:gdLst/>
                <a:ahLst/>
                <a:cxnLst>
                  <a:cxn ang="0">
                    <a:pos x="664" y="193"/>
                  </a:cxn>
                  <a:cxn ang="0">
                    <a:pos x="0" y="213"/>
                  </a:cxn>
                  <a:cxn ang="0">
                    <a:pos x="0" y="35"/>
                  </a:cxn>
                  <a:cxn ang="0">
                    <a:pos x="664" y="0"/>
                  </a:cxn>
                  <a:cxn ang="0">
                    <a:pos x="664" y="193"/>
                  </a:cxn>
                </a:cxnLst>
                <a:rect l="0" t="0" r="r" b="b"/>
                <a:pathLst>
                  <a:path w="664" h="213">
                    <a:moveTo>
                      <a:pt x="664" y="193"/>
                    </a:moveTo>
                    <a:lnTo>
                      <a:pt x="0" y="213"/>
                    </a:lnTo>
                    <a:lnTo>
                      <a:pt x="0" y="35"/>
                    </a:lnTo>
                    <a:lnTo>
                      <a:pt x="664" y="0"/>
                    </a:lnTo>
                    <a:lnTo>
                      <a:pt x="664" y="193"/>
                    </a:lnTo>
                    <a:close/>
                  </a:path>
                </a:pathLst>
              </a:custGeom>
              <a:solidFill>
                <a:srgbClr val="B2B2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0" name="Freeform 28"/>
              <p:cNvSpPr>
                <a:spLocks/>
              </p:cNvSpPr>
              <p:nvPr/>
            </p:nvSpPr>
            <p:spPr bwMode="auto">
              <a:xfrm>
                <a:off x="19719087" y="8458750"/>
                <a:ext cx="702624" cy="113256"/>
              </a:xfrm>
              <a:custGeom>
                <a:avLst/>
                <a:gdLst/>
                <a:ahLst/>
                <a:cxnLst>
                  <a:cxn ang="0">
                    <a:pos x="639" y="84"/>
                  </a:cxn>
                  <a:cxn ang="0">
                    <a:pos x="0" y="103"/>
                  </a:cxn>
                  <a:cxn ang="0">
                    <a:pos x="0" y="39"/>
                  </a:cxn>
                  <a:cxn ang="0">
                    <a:pos x="639" y="0"/>
                  </a:cxn>
                  <a:cxn ang="0">
                    <a:pos x="639" y="84"/>
                  </a:cxn>
                </a:cxnLst>
                <a:rect l="0" t="0" r="r" b="b"/>
                <a:pathLst>
                  <a:path w="639" h="103">
                    <a:moveTo>
                      <a:pt x="639" y="84"/>
                    </a:moveTo>
                    <a:lnTo>
                      <a:pt x="0" y="103"/>
                    </a:lnTo>
                    <a:lnTo>
                      <a:pt x="0" y="39"/>
                    </a:lnTo>
                    <a:lnTo>
                      <a:pt x="639" y="0"/>
                    </a:lnTo>
                    <a:lnTo>
                      <a:pt x="639" y="84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1" name="Rectangle 29"/>
              <p:cNvSpPr>
                <a:spLocks noChangeArrowheads="1"/>
              </p:cNvSpPr>
              <p:nvPr/>
            </p:nvSpPr>
            <p:spPr bwMode="auto">
              <a:xfrm>
                <a:off x="19969788" y="9067910"/>
                <a:ext cx="522295" cy="43983"/>
              </a:xfrm>
              <a:prstGeom prst="rect">
                <a:avLst/>
              </a:prstGeom>
              <a:solidFill>
                <a:srgbClr val="7F7F7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2" name="Freeform 30"/>
              <p:cNvSpPr>
                <a:spLocks/>
              </p:cNvSpPr>
              <p:nvPr/>
            </p:nvSpPr>
            <p:spPr bwMode="auto">
              <a:xfrm>
                <a:off x="19969788" y="9045919"/>
                <a:ext cx="522295" cy="49481"/>
              </a:xfrm>
              <a:custGeom>
                <a:avLst/>
                <a:gdLst/>
                <a:ahLst/>
                <a:cxnLst>
                  <a:cxn ang="0">
                    <a:pos x="0" y="40"/>
                  </a:cxn>
                  <a:cxn ang="0">
                    <a:pos x="475" y="45"/>
                  </a:cxn>
                  <a:cxn ang="0">
                    <a:pos x="475" y="5"/>
                  </a:cxn>
                  <a:cxn ang="0">
                    <a:pos x="0" y="0"/>
                  </a:cxn>
                  <a:cxn ang="0">
                    <a:pos x="0" y="40"/>
                  </a:cxn>
                </a:cxnLst>
                <a:rect l="0" t="0" r="r" b="b"/>
                <a:pathLst>
                  <a:path w="475" h="45">
                    <a:moveTo>
                      <a:pt x="0" y="40"/>
                    </a:moveTo>
                    <a:lnTo>
                      <a:pt x="475" y="45"/>
                    </a:lnTo>
                    <a:lnTo>
                      <a:pt x="475" y="5"/>
                    </a:lnTo>
                    <a:lnTo>
                      <a:pt x="0" y="0"/>
                    </a:lnTo>
                    <a:lnTo>
                      <a:pt x="0" y="4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3" name="Freeform 31"/>
              <p:cNvSpPr>
                <a:spLocks/>
              </p:cNvSpPr>
              <p:nvPr/>
            </p:nvSpPr>
            <p:spPr bwMode="auto">
              <a:xfrm>
                <a:off x="21161719" y="9938767"/>
                <a:ext cx="505801" cy="800485"/>
              </a:xfrm>
              <a:custGeom>
                <a:avLst/>
                <a:gdLst/>
                <a:ahLst/>
                <a:cxnLst>
                  <a:cxn ang="0">
                    <a:pos x="460" y="0"/>
                  </a:cxn>
                  <a:cxn ang="0">
                    <a:pos x="460" y="0"/>
                  </a:cxn>
                  <a:cxn ang="0">
                    <a:pos x="460" y="525"/>
                  </a:cxn>
                  <a:cxn ang="0">
                    <a:pos x="460" y="525"/>
                  </a:cxn>
                  <a:cxn ang="0">
                    <a:pos x="0" y="728"/>
                  </a:cxn>
                  <a:cxn ang="0">
                    <a:pos x="0" y="728"/>
                  </a:cxn>
                  <a:cxn ang="0">
                    <a:pos x="5" y="634"/>
                  </a:cxn>
                  <a:cxn ang="0">
                    <a:pos x="20" y="559"/>
                  </a:cxn>
                  <a:cxn ang="0">
                    <a:pos x="40" y="490"/>
                  </a:cxn>
                  <a:cxn ang="0">
                    <a:pos x="64" y="436"/>
                  </a:cxn>
                  <a:cxn ang="0">
                    <a:pos x="94" y="391"/>
                  </a:cxn>
                  <a:cxn ang="0">
                    <a:pos x="129" y="356"/>
                  </a:cxn>
                  <a:cxn ang="0">
                    <a:pos x="163" y="322"/>
                  </a:cxn>
                  <a:cxn ang="0">
                    <a:pos x="203" y="292"/>
                  </a:cxn>
                  <a:cxn ang="0">
                    <a:pos x="277" y="242"/>
                  </a:cxn>
                  <a:cxn ang="0">
                    <a:pos x="317" y="218"/>
                  </a:cxn>
                  <a:cxn ang="0">
                    <a:pos x="351" y="183"/>
                  </a:cxn>
                  <a:cxn ang="0">
                    <a:pos x="386" y="148"/>
                  </a:cxn>
                  <a:cxn ang="0">
                    <a:pos x="416" y="109"/>
                  </a:cxn>
                  <a:cxn ang="0">
                    <a:pos x="440" y="59"/>
                  </a:cxn>
                  <a:cxn ang="0">
                    <a:pos x="460" y="0"/>
                  </a:cxn>
                  <a:cxn ang="0">
                    <a:pos x="460" y="0"/>
                  </a:cxn>
                </a:cxnLst>
                <a:rect l="0" t="0" r="r" b="b"/>
                <a:pathLst>
                  <a:path w="460" h="728">
                    <a:moveTo>
                      <a:pt x="460" y="0"/>
                    </a:moveTo>
                    <a:lnTo>
                      <a:pt x="460" y="0"/>
                    </a:lnTo>
                    <a:lnTo>
                      <a:pt x="460" y="525"/>
                    </a:lnTo>
                    <a:lnTo>
                      <a:pt x="460" y="525"/>
                    </a:lnTo>
                    <a:lnTo>
                      <a:pt x="0" y="728"/>
                    </a:lnTo>
                    <a:lnTo>
                      <a:pt x="0" y="728"/>
                    </a:lnTo>
                    <a:lnTo>
                      <a:pt x="5" y="634"/>
                    </a:lnTo>
                    <a:lnTo>
                      <a:pt x="20" y="559"/>
                    </a:lnTo>
                    <a:lnTo>
                      <a:pt x="40" y="490"/>
                    </a:lnTo>
                    <a:lnTo>
                      <a:pt x="64" y="436"/>
                    </a:lnTo>
                    <a:lnTo>
                      <a:pt x="94" y="391"/>
                    </a:lnTo>
                    <a:lnTo>
                      <a:pt x="129" y="356"/>
                    </a:lnTo>
                    <a:lnTo>
                      <a:pt x="163" y="322"/>
                    </a:lnTo>
                    <a:lnTo>
                      <a:pt x="203" y="292"/>
                    </a:lnTo>
                    <a:lnTo>
                      <a:pt x="277" y="242"/>
                    </a:lnTo>
                    <a:lnTo>
                      <a:pt x="317" y="218"/>
                    </a:lnTo>
                    <a:lnTo>
                      <a:pt x="351" y="183"/>
                    </a:lnTo>
                    <a:lnTo>
                      <a:pt x="386" y="148"/>
                    </a:lnTo>
                    <a:lnTo>
                      <a:pt x="416" y="109"/>
                    </a:lnTo>
                    <a:lnTo>
                      <a:pt x="440" y="59"/>
                    </a:lnTo>
                    <a:lnTo>
                      <a:pt x="460" y="0"/>
                    </a:lnTo>
                    <a:lnTo>
                      <a:pt x="460" y="0"/>
                    </a:lnTo>
                    <a:close/>
                  </a:path>
                </a:pathLst>
              </a:custGeom>
              <a:solidFill>
                <a:srgbClr val="4D4D4D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4" name="Freeform 32"/>
              <p:cNvSpPr>
                <a:spLocks noEditPoints="1"/>
              </p:cNvSpPr>
              <p:nvPr/>
            </p:nvSpPr>
            <p:spPr bwMode="auto">
              <a:xfrm>
                <a:off x="19539858" y="8186057"/>
                <a:ext cx="2171646" cy="2830286"/>
              </a:xfrm>
              <a:custGeom>
                <a:avLst/>
                <a:gdLst/>
                <a:ahLst/>
                <a:cxnLst>
                  <a:cxn ang="0">
                    <a:pos x="1935" y="2109"/>
                  </a:cxn>
                  <a:cxn ang="0">
                    <a:pos x="1089" y="59"/>
                  </a:cxn>
                  <a:cxn ang="0">
                    <a:pos x="1935" y="188"/>
                  </a:cxn>
                  <a:cxn ang="0">
                    <a:pos x="1935" y="2109"/>
                  </a:cxn>
                  <a:cxn ang="0">
                    <a:pos x="995" y="2520"/>
                  </a:cxn>
                  <a:cxn ang="0">
                    <a:pos x="970" y="2529"/>
                  </a:cxn>
                  <a:cxn ang="0">
                    <a:pos x="970" y="40"/>
                  </a:cxn>
                  <a:cxn ang="0">
                    <a:pos x="995" y="45"/>
                  </a:cxn>
                  <a:cxn ang="0">
                    <a:pos x="1049" y="2495"/>
                  </a:cxn>
                  <a:cxn ang="0">
                    <a:pos x="995" y="2520"/>
                  </a:cxn>
                  <a:cxn ang="0">
                    <a:pos x="935" y="2534"/>
                  </a:cxn>
                  <a:cxn ang="0">
                    <a:pos x="723" y="2520"/>
                  </a:cxn>
                  <a:cxn ang="0">
                    <a:pos x="406" y="2490"/>
                  </a:cxn>
                  <a:cxn ang="0">
                    <a:pos x="198" y="2460"/>
                  </a:cxn>
                  <a:cxn ang="0">
                    <a:pos x="49" y="2421"/>
                  </a:cxn>
                  <a:cxn ang="0">
                    <a:pos x="45" y="2416"/>
                  </a:cxn>
                  <a:cxn ang="0">
                    <a:pos x="40" y="2401"/>
                  </a:cxn>
                  <a:cxn ang="0">
                    <a:pos x="40" y="94"/>
                  </a:cxn>
                  <a:cxn ang="0">
                    <a:pos x="930" y="40"/>
                  </a:cxn>
                  <a:cxn ang="0">
                    <a:pos x="950" y="40"/>
                  </a:cxn>
                  <a:cxn ang="0">
                    <a:pos x="950" y="2529"/>
                  </a:cxn>
                  <a:cxn ang="0">
                    <a:pos x="935" y="2534"/>
                  </a:cxn>
                  <a:cxn ang="0">
                    <a:pos x="1000" y="5"/>
                  </a:cxn>
                  <a:cxn ang="0">
                    <a:pos x="950" y="0"/>
                  </a:cxn>
                  <a:cxn ang="0">
                    <a:pos x="930" y="0"/>
                  </a:cxn>
                  <a:cxn ang="0">
                    <a:pos x="15" y="54"/>
                  </a:cxn>
                  <a:cxn ang="0">
                    <a:pos x="0" y="74"/>
                  </a:cxn>
                  <a:cxn ang="0">
                    <a:pos x="0" y="2401"/>
                  </a:cxn>
                  <a:cxn ang="0">
                    <a:pos x="5" y="2430"/>
                  </a:cxn>
                  <a:cxn ang="0">
                    <a:pos x="30" y="2455"/>
                  </a:cxn>
                  <a:cxn ang="0">
                    <a:pos x="35" y="2455"/>
                  </a:cxn>
                  <a:cxn ang="0">
                    <a:pos x="124" y="2480"/>
                  </a:cxn>
                  <a:cxn ang="0">
                    <a:pos x="282" y="2515"/>
                  </a:cxn>
                  <a:cxn ang="0">
                    <a:pos x="544" y="2549"/>
                  </a:cxn>
                  <a:cxn ang="0">
                    <a:pos x="930" y="2574"/>
                  </a:cxn>
                  <a:cxn ang="0">
                    <a:pos x="955" y="2569"/>
                  </a:cxn>
                  <a:cxn ang="0">
                    <a:pos x="1010" y="2559"/>
                  </a:cxn>
                  <a:cxn ang="0">
                    <a:pos x="1960" y="2143"/>
                  </a:cxn>
                  <a:cxn ang="0">
                    <a:pos x="1975" y="2124"/>
                  </a:cxn>
                  <a:cxn ang="0">
                    <a:pos x="1975" y="168"/>
                  </a:cxn>
                  <a:cxn ang="0">
                    <a:pos x="1955" y="149"/>
                  </a:cxn>
                </a:cxnLst>
                <a:rect l="0" t="0" r="r" b="b"/>
                <a:pathLst>
                  <a:path w="1975" h="2574">
                    <a:moveTo>
                      <a:pt x="1935" y="2109"/>
                    </a:moveTo>
                    <a:lnTo>
                      <a:pt x="1935" y="2109"/>
                    </a:lnTo>
                    <a:lnTo>
                      <a:pt x="1089" y="2480"/>
                    </a:lnTo>
                    <a:lnTo>
                      <a:pt x="1089" y="59"/>
                    </a:lnTo>
                    <a:lnTo>
                      <a:pt x="1089" y="59"/>
                    </a:lnTo>
                    <a:lnTo>
                      <a:pt x="1935" y="188"/>
                    </a:lnTo>
                    <a:lnTo>
                      <a:pt x="1935" y="188"/>
                    </a:lnTo>
                    <a:lnTo>
                      <a:pt x="1935" y="2109"/>
                    </a:lnTo>
                    <a:lnTo>
                      <a:pt x="1935" y="2109"/>
                    </a:lnTo>
                    <a:close/>
                    <a:moveTo>
                      <a:pt x="995" y="2520"/>
                    </a:moveTo>
                    <a:lnTo>
                      <a:pt x="995" y="2520"/>
                    </a:lnTo>
                    <a:lnTo>
                      <a:pt x="970" y="2529"/>
                    </a:lnTo>
                    <a:lnTo>
                      <a:pt x="970" y="40"/>
                    </a:lnTo>
                    <a:lnTo>
                      <a:pt x="970" y="40"/>
                    </a:lnTo>
                    <a:lnTo>
                      <a:pt x="995" y="45"/>
                    </a:lnTo>
                    <a:lnTo>
                      <a:pt x="995" y="45"/>
                    </a:lnTo>
                    <a:lnTo>
                      <a:pt x="1049" y="50"/>
                    </a:lnTo>
                    <a:lnTo>
                      <a:pt x="1049" y="2495"/>
                    </a:lnTo>
                    <a:lnTo>
                      <a:pt x="1049" y="2495"/>
                    </a:lnTo>
                    <a:lnTo>
                      <a:pt x="995" y="2520"/>
                    </a:lnTo>
                    <a:lnTo>
                      <a:pt x="995" y="2520"/>
                    </a:lnTo>
                    <a:close/>
                    <a:moveTo>
                      <a:pt x="935" y="2534"/>
                    </a:moveTo>
                    <a:lnTo>
                      <a:pt x="935" y="2534"/>
                    </a:lnTo>
                    <a:lnTo>
                      <a:pt x="723" y="2520"/>
                    </a:lnTo>
                    <a:lnTo>
                      <a:pt x="549" y="2510"/>
                    </a:lnTo>
                    <a:lnTo>
                      <a:pt x="406" y="2490"/>
                    </a:lnTo>
                    <a:lnTo>
                      <a:pt x="292" y="2475"/>
                    </a:lnTo>
                    <a:lnTo>
                      <a:pt x="198" y="2460"/>
                    </a:lnTo>
                    <a:lnTo>
                      <a:pt x="129" y="2440"/>
                    </a:lnTo>
                    <a:lnTo>
                      <a:pt x="49" y="2421"/>
                    </a:lnTo>
                    <a:lnTo>
                      <a:pt x="45" y="2416"/>
                    </a:lnTo>
                    <a:lnTo>
                      <a:pt x="45" y="2416"/>
                    </a:lnTo>
                    <a:lnTo>
                      <a:pt x="40" y="2411"/>
                    </a:lnTo>
                    <a:lnTo>
                      <a:pt x="40" y="2401"/>
                    </a:lnTo>
                    <a:lnTo>
                      <a:pt x="40" y="2401"/>
                    </a:lnTo>
                    <a:lnTo>
                      <a:pt x="40" y="94"/>
                    </a:lnTo>
                    <a:lnTo>
                      <a:pt x="40" y="94"/>
                    </a:lnTo>
                    <a:lnTo>
                      <a:pt x="930" y="40"/>
                    </a:lnTo>
                    <a:lnTo>
                      <a:pt x="930" y="40"/>
                    </a:lnTo>
                    <a:lnTo>
                      <a:pt x="950" y="40"/>
                    </a:lnTo>
                    <a:lnTo>
                      <a:pt x="950" y="2529"/>
                    </a:lnTo>
                    <a:lnTo>
                      <a:pt x="950" y="2529"/>
                    </a:lnTo>
                    <a:lnTo>
                      <a:pt x="935" y="2534"/>
                    </a:lnTo>
                    <a:lnTo>
                      <a:pt x="935" y="2534"/>
                    </a:lnTo>
                    <a:close/>
                    <a:moveTo>
                      <a:pt x="1955" y="149"/>
                    </a:moveTo>
                    <a:lnTo>
                      <a:pt x="1000" y="5"/>
                    </a:lnTo>
                    <a:lnTo>
                      <a:pt x="1000" y="5"/>
                    </a:lnTo>
                    <a:lnTo>
                      <a:pt x="950" y="0"/>
                    </a:lnTo>
                    <a:lnTo>
                      <a:pt x="930" y="0"/>
                    </a:lnTo>
                    <a:lnTo>
                      <a:pt x="930" y="0"/>
                    </a:lnTo>
                    <a:lnTo>
                      <a:pt x="15" y="54"/>
                    </a:lnTo>
                    <a:lnTo>
                      <a:pt x="15" y="54"/>
                    </a:lnTo>
                    <a:lnTo>
                      <a:pt x="5" y="64"/>
                    </a:lnTo>
                    <a:lnTo>
                      <a:pt x="0" y="74"/>
                    </a:lnTo>
                    <a:lnTo>
                      <a:pt x="0" y="2401"/>
                    </a:lnTo>
                    <a:lnTo>
                      <a:pt x="0" y="2401"/>
                    </a:lnTo>
                    <a:lnTo>
                      <a:pt x="0" y="2416"/>
                    </a:lnTo>
                    <a:lnTo>
                      <a:pt x="5" y="2430"/>
                    </a:lnTo>
                    <a:lnTo>
                      <a:pt x="15" y="2445"/>
                    </a:lnTo>
                    <a:lnTo>
                      <a:pt x="30" y="2455"/>
                    </a:lnTo>
                    <a:lnTo>
                      <a:pt x="30" y="2455"/>
                    </a:lnTo>
                    <a:lnTo>
                      <a:pt x="35" y="2455"/>
                    </a:lnTo>
                    <a:lnTo>
                      <a:pt x="35" y="2455"/>
                    </a:lnTo>
                    <a:lnTo>
                      <a:pt x="124" y="2480"/>
                    </a:lnTo>
                    <a:lnTo>
                      <a:pt x="193" y="2500"/>
                    </a:lnTo>
                    <a:lnTo>
                      <a:pt x="282" y="2515"/>
                    </a:lnTo>
                    <a:lnTo>
                      <a:pt x="401" y="2529"/>
                    </a:lnTo>
                    <a:lnTo>
                      <a:pt x="544" y="2549"/>
                    </a:lnTo>
                    <a:lnTo>
                      <a:pt x="723" y="2559"/>
                    </a:lnTo>
                    <a:lnTo>
                      <a:pt x="930" y="2574"/>
                    </a:lnTo>
                    <a:lnTo>
                      <a:pt x="930" y="2574"/>
                    </a:lnTo>
                    <a:lnTo>
                      <a:pt x="955" y="2569"/>
                    </a:lnTo>
                    <a:lnTo>
                      <a:pt x="980" y="2569"/>
                    </a:lnTo>
                    <a:lnTo>
                      <a:pt x="1010" y="2559"/>
                    </a:lnTo>
                    <a:lnTo>
                      <a:pt x="1960" y="2143"/>
                    </a:lnTo>
                    <a:lnTo>
                      <a:pt x="1960" y="2143"/>
                    </a:lnTo>
                    <a:lnTo>
                      <a:pt x="1970" y="2133"/>
                    </a:lnTo>
                    <a:lnTo>
                      <a:pt x="1975" y="2124"/>
                    </a:lnTo>
                    <a:lnTo>
                      <a:pt x="1975" y="168"/>
                    </a:lnTo>
                    <a:lnTo>
                      <a:pt x="1975" y="168"/>
                    </a:lnTo>
                    <a:lnTo>
                      <a:pt x="1970" y="158"/>
                    </a:lnTo>
                    <a:lnTo>
                      <a:pt x="1955" y="149"/>
                    </a:lnTo>
                    <a:lnTo>
                      <a:pt x="1955" y="14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5" name="Freeform 33"/>
              <p:cNvSpPr>
                <a:spLocks/>
              </p:cNvSpPr>
              <p:nvPr/>
            </p:nvSpPr>
            <p:spPr bwMode="auto">
              <a:xfrm>
                <a:off x="19643217" y="9486845"/>
                <a:ext cx="376052" cy="1361264"/>
              </a:xfrm>
              <a:custGeom>
                <a:avLst/>
                <a:gdLst/>
                <a:ahLst/>
                <a:cxnLst>
                  <a:cxn ang="0">
                    <a:pos x="208" y="391"/>
                  </a:cxn>
                  <a:cxn ang="0">
                    <a:pos x="208" y="391"/>
                  </a:cxn>
                  <a:cxn ang="0">
                    <a:pos x="213" y="356"/>
                  </a:cxn>
                  <a:cxn ang="0">
                    <a:pos x="218" y="327"/>
                  </a:cxn>
                  <a:cxn ang="0">
                    <a:pos x="233" y="302"/>
                  </a:cxn>
                  <a:cxn ang="0">
                    <a:pos x="247" y="277"/>
                  </a:cxn>
                  <a:cxn ang="0">
                    <a:pos x="267" y="257"/>
                  </a:cxn>
                  <a:cxn ang="0">
                    <a:pos x="292" y="243"/>
                  </a:cxn>
                  <a:cxn ang="0">
                    <a:pos x="317" y="228"/>
                  </a:cxn>
                  <a:cxn ang="0">
                    <a:pos x="342" y="223"/>
                  </a:cxn>
                  <a:cxn ang="0">
                    <a:pos x="342" y="15"/>
                  </a:cxn>
                  <a:cxn ang="0">
                    <a:pos x="0" y="0"/>
                  </a:cxn>
                  <a:cxn ang="0">
                    <a:pos x="0" y="1173"/>
                  </a:cxn>
                  <a:cxn ang="0">
                    <a:pos x="0" y="1173"/>
                  </a:cxn>
                  <a:cxn ang="0">
                    <a:pos x="94" y="1193"/>
                  </a:cxn>
                  <a:cxn ang="0">
                    <a:pos x="203" y="1218"/>
                  </a:cxn>
                  <a:cxn ang="0">
                    <a:pos x="342" y="1238"/>
                  </a:cxn>
                  <a:cxn ang="0">
                    <a:pos x="342" y="559"/>
                  </a:cxn>
                  <a:cxn ang="0">
                    <a:pos x="342" y="559"/>
                  </a:cxn>
                  <a:cxn ang="0">
                    <a:pos x="317" y="550"/>
                  </a:cxn>
                  <a:cxn ang="0">
                    <a:pos x="292" y="540"/>
                  </a:cxn>
                  <a:cxn ang="0">
                    <a:pos x="267" y="520"/>
                  </a:cxn>
                  <a:cxn ang="0">
                    <a:pos x="247" y="500"/>
                  </a:cxn>
                  <a:cxn ang="0">
                    <a:pos x="233" y="475"/>
                  </a:cxn>
                  <a:cxn ang="0">
                    <a:pos x="218" y="451"/>
                  </a:cxn>
                  <a:cxn ang="0">
                    <a:pos x="213" y="421"/>
                  </a:cxn>
                  <a:cxn ang="0">
                    <a:pos x="208" y="391"/>
                  </a:cxn>
                  <a:cxn ang="0">
                    <a:pos x="208" y="391"/>
                  </a:cxn>
                </a:cxnLst>
                <a:rect l="0" t="0" r="r" b="b"/>
                <a:pathLst>
                  <a:path w="342" h="1238">
                    <a:moveTo>
                      <a:pt x="208" y="391"/>
                    </a:moveTo>
                    <a:lnTo>
                      <a:pt x="208" y="391"/>
                    </a:lnTo>
                    <a:lnTo>
                      <a:pt x="213" y="356"/>
                    </a:lnTo>
                    <a:lnTo>
                      <a:pt x="218" y="327"/>
                    </a:lnTo>
                    <a:lnTo>
                      <a:pt x="233" y="302"/>
                    </a:lnTo>
                    <a:lnTo>
                      <a:pt x="247" y="277"/>
                    </a:lnTo>
                    <a:lnTo>
                      <a:pt x="267" y="257"/>
                    </a:lnTo>
                    <a:lnTo>
                      <a:pt x="292" y="243"/>
                    </a:lnTo>
                    <a:lnTo>
                      <a:pt x="317" y="228"/>
                    </a:lnTo>
                    <a:lnTo>
                      <a:pt x="342" y="223"/>
                    </a:lnTo>
                    <a:lnTo>
                      <a:pt x="342" y="15"/>
                    </a:lnTo>
                    <a:lnTo>
                      <a:pt x="0" y="0"/>
                    </a:lnTo>
                    <a:lnTo>
                      <a:pt x="0" y="1173"/>
                    </a:lnTo>
                    <a:lnTo>
                      <a:pt x="0" y="1173"/>
                    </a:lnTo>
                    <a:lnTo>
                      <a:pt x="94" y="1193"/>
                    </a:lnTo>
                    <a:lnTo>
                      <a:pt x="203" y="1218"/>
                    </a:lnTo>
                    <a:lnTo>
                      <a:pt x="342" y="1238"/>
                    </a:lnTo>
                    <a:lnTo>
                      <a:pt x="342" y="559"/>
                    </a:lnTo>
                    <a:lnTo>
                      <a:pt x="342" y="559"/>
                    </a:lnTo>
                    <a:lnTo>
                      <a:pt x="317" y="550"/>
                    </a:lnTo>
                    <a:lnTo>
                      <a:pt x="292" y="540"/>
                    </a:lnTo>
                    <a:lnTo>
                      <a:pt x="267" y="520"/>
                    </a:lnTo>
                    <a:lnTo>
                      <a:pt x="247" y="500"/>
                    </a:lnTo>
                    <a:lnTo>
                      <a:pt x="233" y="475"/>
                    </a:lnTo>
                    <a:lnTo>
                      <a:pt x="218" y="451"/>
                    </a:lnTo>
                    <a:lnTo>
                      <a:pt x="213" y="421"/>
                    </a:lnTo>
                    <a:lnTo>
                      <a:pt x="208" y="391"/>
                    </a:lnTo>
                    <a:lnTo>
                      <a:pt x="208" y="391"/>
                    </a:lnTo>
                    <a:close/>
                  </a:path>
                </a:pathLst>
              </a:custGeom>
              <a:solidFill>
                <a:srgbClr val="9E9E9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6" name="Freeform 34"/>
              <p:cNvSpPr>
                <a:spLocks/>
              </p:cNvSpPr>
              <p:nvPr/>
            </p:nvSpPr>
            <p:spPr bwMode="auto">
              <a:xfrm>
                <a:off x="20073147" y="9503339"/>
                <a:ext cx="435429" cy="1382156"/>
              </a:xfrm>
              <a:custGeom>
                <a:avLst/>
                <a:gdLst/>
                <a:ahLst/>
                <a:cxnLst>
                  <a:cxn ang="0">
                    <a:pos x="396" y="15"/>
                  </a:cxn>
                  <a:cxn ang="0">
                    <a:pos x="0" y="0"/>
                  </a:cxn>
                  <a:cxn ang="0">
                    <a:pos x="0" y="208"/>
                  </a:cxn>
                  <a:cxn ang="0">
                    <a:pos x="0" y="208"/>
                  </a:cxn>
                  <a:cxn ang="0">
                    <a:pos x="30" y="213"/>
                  </a:cxn>
                  <a:cxn ang="0">
                    <a:pos x="54" y="228"/>
                  </a:cxn>
                  <a:cxn ang="0">
                    <a:pos x="74" y="242"/>
                  </a:cxn>
                  <a:cxn ang="0">
                    <a:pos x="94" y="262"/>
                  </a:cxn>
                  <a:cxn ang="0">
                    <a:pos x="114" y="287"/>
                  </a:cxn>
                  <a:cxn ang="0">
                    <a:pos x="124" y="312"/>
                  </a:cxn>
                  <a:cxn ang="0">
                    <a:pos x="134" y="341"/>
                  </a:cxn>
                  <a:cxn ang="0">
                    <a:pos x="134" y="376"/>
                  </a:cxn>
                  <a:cxn ang="0">
                    <a:pos x="134" y="376"/>
                  </a:cxn>
                  <a:cxn ang="0">
                    <a:pos x="134" y="406"/>
                  </a:cxn>
                  <a:cxn ang="0">
                    <a:pos x="124" y="436"/>
                  </a:cxn>
                  <a:cxn ang="0">
                    <a:pos x="114" y="460"/>
                  </a:cxn>
                  <a:cxn ang="0">
                    <a:pos x="94" y="485"/>
                  </a:cxn>
                  <a:cxn ang="0">
                    <a:pos x="74" y="505"/>
                  </a:cxn>
                  <a:cxn ang="0">
                    <a:pos x="54" y="525"/>
                  </a:cxn>
                  <a:cxn ang="0">
                    <a:pos x="30" y="535"/>
                  </a:cxn>
                  <a:cxn ang="0">
                    <a:pos x="0" y="544"/>
                  </a:cxn>
                  <a:cxn ang="0">
                    <a:pos x="0" y="1228"/>
                  </a:cxn>
                  <a:cxn ang="0">
                    <a:pos x="0" y="1228"/>
                  </a:cxn>
                  <a:cxn ang="0">
                    <a:pos x="188" y="1247"/>
                  </a:cxn>
                  <a:cxn ang="0">
                    <a:pos x="287" y="1252"/>
                  </a:cxn>
                  <a:cxn ang="0">
                    <a:pos x="396" y="1257"/>
                  </a:cxn>
                  <a:cxn ang="0">
                    <a:pos x="396" y="15"/>
                  </a:cxn>
                </a:cxnLst>
                <a:rect l="0" t="0" r="r" b="b"/>
                <a:pathLst>
                  <a:path w="396" h="1257">
                    <a:moveTo>
                      <a:pt x="396" y="15"/>
                    </a:moveTo>
                    <a:lnTo>
                      <a:pt x="0" y="0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30" y="213"/>
                    </a:lnTo>
                    <a:lnTo>
                      <a:pt x="54" y="228"/>
                    </a:lnTo>
                    <a:lnTo>
                      <a:pt x="74" y="242"/>
                    </a:lnTo>
                    <a:lnTo>
                      <a:pt x="94" y="262"/>
                    </a:lnTo>
                    <a:lnTo>
                      <a:pt x="114" y="287"/>
                    </a:lnTo>
                    <a:lnTo>
                      <a:pt x="124" y="312"/>
                    </a:lnTo>
                    <a:lnTo>
                      <a:pt x="134" y="341"/>
                    </a:lnTo>
                    <a:lnTo>
                      <a:pt x="134" y="376"/>
                    </a:lnTo>
                    <a:lnTo>
                      <a:pt x="134" y="376"/>
                    </a:lnTo>
                    <a:lnTo>
                      <a:pt x="134" y="406"/>
                    </a:lnTo>
                    <a:lnTo>
                      <a:pt x="124" y="436"/>
                    </a:lnTo>
                    <a:lnTo>
                      <a:pt x="114" y="460"/>
                    </a:lnTo>
                    <a:lnTo>
                      <a:pt x="94" y="485"/>
                    </a:lnTo>
                    <a:lnTo>
                      <a:pt x="74" y="505"/>
                    </a:lnTo>
                    <a:lnTo>
                      <a:pt x="54" y="525"/>
                    </a:lnTo>
                    <a:lnTo>
                      <a:pt x="30" y="535"/>
                    </a:lnTo>
                    <a:lnTo>
                      <a:pt x="0" y="544"/>
                    </a:lnTo>
                    <a:lnTo>
                      <a:pt x="0" y="1228"/>
                    </a:lnTo>
                    <a:lnTo>
                      <a:pt x="0" y="1228"/>
                    </a:lnTo>
                    <a:lnTo>
                      <a:pt x="188" y="1247"/>
                    </a:lnTo>
                    <a:lnTo>
                      <a:pt x="287" y="1252"/>
                    </a:lnTo>
                    <a:lnTo>
                      <a:pt x="396" y="1257"/>
                    </a:lnTo>
                    <a:lnTo>
                      <a:pt x="396" y="15"/>
                    </a:lnTo>
                    <a:close/>
                  </a:path>
                </a:pathLst>
              </a:custGeom>
              <a:solidFill>
                <a:srgbClr val="9E9E9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7" name="Freeform 35"/>
              <p:cNvSpPr>
                <a:spLocks/>
              </p:cNvSpPr>
              <p:nvPr/>
            </p:nvSpPr>
            <p:spPr bwMode="auto">
              <a:xfrm>
                <a:off x="19925805" y="9785927"/>
                <a:ext cx="239706" cy="256199"/>
              </a:xfrm>
              <a:custGeom>
                <a:avLst/>
                <a:gdLst/>
                <a:ahLst/>
                <a:cxnLst>
                  <a:cxn ang="0">
                    <a:pos x="218" y="119"/>
                  </a:cxn>
                  <a:cxn ang="0">
                    <a:pos x="218" y="119"/>
                  </a:cxn>
                  <a:cxn ang="0">
                    <a:pos x="218" y="94"/>
                  </a:cxn>
                  <a:cxn ang="0">
                    <a:pos x="208" y="75"/>
                  </a:cxn>
                  <a:cxn ang="0">
                    <a:pos x="198" y="55"/>
                  </a:cxn>
                  <a:cxn ang="0">
                    <a:pos x="188" y="35"/>
                  </a:cxn>
                  <a:cxn ang="0">
                    <a:pos x="169" y="20"/>
                  </a:cxn>
                  <a:cxn ang="0">
                    <a:pos x="154" y="10"/>
                  </a:cxn>
                  <a:cxn ang="0">
                    <a:pos x="134" y="5"/>
                  </a:cxn>
                  <a:cxn ang="0">
                    <a:pos x="109" y="0"/>
                  </a:cxn>
                  <a:cxn ang="0">
                    <a:pos x="109" y="0"/>
                  </a:cxn>
                  <a:cxn ang="0">
                    <a:pos x="89" y="5"/>
                  </a:cxn>
                  <a:cxn ang="0">
                    <a:pos x="70" y="10"/>
                  </a:cxn>
                  <a:cxn ang="0">
                    <a:pos x="50" y="20"/>
                  </a:cxn>
                  <a:cxn ang="0">
                    <a:pos x="35" y="35"/>
                  </a:cxn>
                  <a:cxn ang="0">
                    <a:pos x="20" y="55"/>
                  </a:cxn>
                  <a:cxn ang="0">
                    <a:pos x="10" y="75"/>
                  </a:cxn>
                  <a:cxn ang="0">
                    <a:pos x="5" y="94"/>
                  </a:cxn>
                  <a:cxn ang="0">
                    <a:pos x="0" y="119"/>
                  </a:cxn>
                  <a:cxn ang="0">
                    <a:pos x="0" y="119"/>
                  </a:cxn>
                  <a:cxn ang="0">
                    <a:pos x="5" y="139"/>
                  </a:cxn>
                  <a:cxn ang="0">
                    <a:pos x="10" y="164"/>
                  </a:cxn>
                  <a:cxn ang="0">
                    <a:pos x="20" y="183"/>
                  </a:cxn>
                  <a:cxn ang="0">
                    <a:pos x="35" y="198"/>
                  </a:cxn>
                  <a:cxn ang="0">
                    <a:pos x="50" y="213"/>
                  </a:cxn>
                  <a:cxn ang="0">
                    <a:pos x="70" y="223"/>
                  </a:cxn>
                  <a:cxn ang="0">
                    <a:pos x="89" y="233"/>
                  </a:cxn>
                  <a:cxn ang="0">
                    <a:pos x="109" y="233"/>
                  </a:cxn>
                  <a:cxn ang="0">
                    <a:pos x="109" y="233"/>
                  </a:cxn>
                  <a:cxn ang="0">
                    <a:pos x="134" y="233"/>
                  </a:cxn>
                  <a:cxn ang="0">
                    <a:pos x="154" y="223"/>
                  </a:cxn>
                  <a:cxn ang="0">
                    <a:pos x="169" y="213"/>
                  </a:cxn>
                  <a:cxn ang="0">
                    <a:pos x="188" y="198"/>
                  </a:cxn>
                  <a:cxn ang="0">
                    <a:pos x="198" y="183"/>
                  </a:cxn>
                  <a:cxn ang="0">
                    <a:pos x="208" y="164"/>
                  </a:cxn>
                  <a:cxn ang="0">
                    <a:pos x="218" y="139"/>
                  </a:cxn>
                  <a:cxn ang="0">
                    <a:pos x="218" y="119"/>
                  </a:cxn>
                  <a:cxn ang="0">
                    <a:pos x="218" y="119"/>
                  </a:cxn>
                </a:cxnLst>
                <a:rect l="0" t="0" r="r" b="b"/>
                <a:pathLst>
                  <a:path w="218" h="233">
                    <a:moveTo>
                      <a:pt x="218" y="119"/>
                    </a:moveTo>
                    <a:lnTo>
                      <a:pt x="218" y="119"/>
                    </a:lnTo>
                    <a:lnTo>
                      <a:pt x="218" y="94"/>
                    </a:lnTo>
                    <a:lnTo>
                      <a:pt x="208" y="75"/>
                    </a:lnTo>
                    <a:lnTo>
                      <a:pt x="198" y="55"/>
                    </a:lnTo>
                    <a:lnTo>
                      <a:pt x="188" y="35"/>
                    </a:lnTo>
                    <a:lnTo>
                      <a:pt x="169" y="20"/>
                    </a:lnTo>
                    <a:lnTo>
                      <a:pt x="154" y="10"/>
                    </a:lnTo>
                    <a:lnTo>
                      <a:pt x="134" y="5"/>
                    </a:lnTo>
                    <a:lnTo>
                      <a:pt x="109" y="0"/>
                    </a:lnTo>
                    <a:lnTo>
                      <a:pt x="109" y="0"/>
                    </a:lnTo>
                    <a:lnTo>
                      <a:pt x="89" y="5"/>
                    </a:lnTo>
                    <a:lnTo>
                      <a:pt x="70" y="10"/>
                    </a:lnTo>
                    <a:lnTo>
                      <a:pt x="50" y="20"/>
                    </a:lnTo>
                    <a:lnTo>
                      <a:pt x="35" y="35"/>
                    </a:lnTo>
                    <a:lnTo>
                      <a:pt x="20" y="55"/>
                    </a:lnTo>
                    <a:lnTo>
                      <a:pt x="10" y="75"/>
                    </a:lnTo>
                    <a:lnTo>
                      <a:pt x="5" y="94"/>
                    </a:lnTo>
                    <a:lnTo>
                      <a:pt x="0" y="119"/>
                    </a:lnTo>
                    <a:lnTo>
                      <a:pt x="0" y="119"/>
                    </a:lnTo>
                    <a:lnTo>
                      <a:pt x="5" y="139"/>
                    </a:lnTo>
                    <a:lnTo>
                      <a:pt x="10" y="164"/>
                    </a:lnTo>
                    <a:lnTo>
                      <a:pt x="20" y="183"/>
                    </a:lnTo>
                    <a:lnTo>
                      <a:pt x="35" y="198"/>
                    </a:lnTo>
                    <a:lnTo>
                      <a:pt x="50" y="213"/>
                    </a:lnTo>
                    <a:lnTo>
                      <a:pt x="70" y="223"/>
                    </a:lnTo>
                    <a:lnTo>
                      <a:pt x="89" y="233"/>
                    </a:lnTo>
                    <a:lnTo>
                      <a:pt x="109" y="233"/>
                    </a:lnTo>
                    <a:lnTo>
                      <a:pt x="109" y="233"/>
                    </a:lnTo>
                    <a:lnTo>
                      <a:pt x="134" y="233"/>
                    </a:lnTo>
                    <a:lnTo>
                      <a:pt x="154" y="223"/>
                    </a:lnTo>
                    <a:lnTo>
                      <a:pt x="169" y="213"/>
                    </a:lnTo>
                    <a:lnTo>
                      <a:pt x="188" y="198"/>
                    </a:lnTo>
                    <a:lnTo>
                      <a:pt x="198" y="183"/>
                    </a:lnTo>
                    <a:lnTo>
                      <a:pt x="208" y="164"/>
                    </a:lnTo>
                    <a:lnTo>
                      <a:pt x="218" y="139"/>
                    </a:lnTo>
                    <a:lnTo>
                      <a:pt x="218" y="119"/>
                    </a:lnTo>
                    <a:lnTo>
                      <a:pt x="218" y="119"/>
                    </a:lnTo>
                    <a:close/>
                  </a:path>
                </a:pathLst>
              </a:custGeom>
              <a:solidFill>
                <a:srgbClr val="E5E5E5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8" name="Freeform 36"/>
              <p:cNvSpPr>
                <a:spLocks/>
              </p:cNvSpPr>
              <p:nvPr/>
            </p:nvSpPr>
            <p:spPr bwMode="auto">
              <a:xfrm>
                <a:off x="19931303" y="9818914"/>
                <a:ext cx="191325" cy="201221"/>
              </a:xfrm>
              <a:custGeom>
                <a:avLst/>
                <a:gdLst/>
                <a:ahLst/>
                <a:cxnLst>
                  <a:cxn ang="0">
                    <a:pos x="134" y="109"/>
                  </a:cxn>
                  <a:cxn ang="0">
                    <a:pos x="134" y="109"/>
                  </a:cxn>
                  <a:cxn ang="0">
                    <a:pos x="119" y="104"/>
                  </a:cxn>
                  <a:cxn ang="0">
                    <a:pos x="104" y="94"/>
                  </a:cxn>
                  <a:cxn ang="0">
                    <a:pos x="94" y="79"/>
                  </a:cxn>
                  <a:cxn ang="0">
                    <a:pos x="89" y="64"/>
                  </a:cxn>
                  <a:cxn ang="0">
                    <a:pos x="89" y="64"/>
                  </a:cxn>
                  <a:cxn ang="0">
                    <a:pos x="94" y="45"/>
                  </a:cxn>
                  <a:cxn ang="0">
                    <a:pos x="104" y="30"/>
                  </a:cxn>
                  <a:cxn ang="0">
                    <a:pos x="119" y="20"/>
                  </a:cxn>
                  <a:cxn ang="0">
                    <a:pos x="134" y="15"/>
                  </a:cxn>
                  <a:cxn ang="0">
                    <a:pos x="134" y="15"/>
                  </a:cxn>
                  <a:cxn ang="0">
                    <a:pos x="139" y="15"/>
                  </a:cxn>
                  <a:cxn ang="0">
                    <a:pos x="139" y="15"/>
                  </a:cxn>
                  <a:cxn ang="0">
                    <a:pos x="114" y="5"/>
                  </a:cxn>
                  <a:cxn ang="0">
                    <a:pos x="84" y="0"/>
                  </a:cxn>
                  <a:cxn ang="0">
                    <a:pos x="84" y="0"/>
                  </a:cxn>
                  <a:cxn ang="0">
                    <a:pos x="70" y="0"/>
                  </a:cxn>
                  <a:cxn ang="0">
                    <a:pos x="55" y="5"/>
                  </a:cxn>
                  <a:cxn ang="0">
                    <a:pos x="40" y="15"/>
                  </a:cxn>
                  <a:cxn ang="0">
                    <a:pos x="25" y="25"/>
                  </a:cxn>
                  <a:cxn ang="0">
                    <a:pos x="15" y="40"/>
                  </a:cxn>
                  <a:cxn ang="0">
                    <a:pos x="5" y="54"/>
                  </a:cxn>
                  <a:cxn ang="0">
                    <a:pos x="0" y="74"/>
                  </a:cxn>
                  <a:cxn ang="0">
                    <a:pos x="0" y="89"/>
                  </a:cxn>
                  <a:cxn ang="0">
                    <a:pos x="0" y="89"/>
                  </a:cxn>
                  <a:cxn ang="0">
                    <a:pos x="0" y="109"/>
                  </a:cxn>
                  <a:cxn ang="0">
                    <a:pos x="5" y="129"/>
                  </a:cxn>
                  <a:cxn ang="0">
                    <a:pos x="15" y="144"/>
                  </a:cxn>
                  <a:cxn ang="0">
                    <a:pos x="25" y="158"/>
                  </a:cxn>
                  <a:cxn ang="0">
                    <a:pos x="40" y="168"/>
                  </a:cxn>
                  <a:cxn ang="0">
                    <a:pos x="55" y="178"/>
                  </a:cxn>
                  <a:cxn ang="0">
                    <a:pos x="70" y="183"/>
                  </a:cxn>
                  <a:cxn ang="0">
                    <a:pos x="84" y="183"/>
                  </a:cxn>
                  <a:cxn ang="0">
                    <a:pos x="84" y="183"/>
                  </a:cxn>
                  <a:cxn ang="0">
                    <a:pos x="104" y="183"/>
                  </a:cxn>
                  <a:cxn ang="0">
                    <a:pos x="119" y="178"/>
                  </a:cxn>
                  <a:cxn ang="0">
                    <a:pos x="134" y="168"/>
                  </a:cxn>
                  <a:cxn ang="0">
                    <a:pos x="149" y="158"/>
                  </a:cxn>
                  <a:cxn ang="0">
                    <a:pos x="159" y="144"/>
                  </a:cxn>
                  <a:cxn ang="0">
                    <a:pos x="169" y="129"/>
                  </a:cxn>
                  <a:cxn ang="0">
                    <a:pos x="174" y="109"/>
                  </a:cxn>
                  <a:cxn ang="0">
                    <a:pos x="174" y="89"/>
                  </a:cxn>
                  <a:cxn ang="0">
                    <a:pos x="174" y="89"/>
                  </a:cxn>
                  <a:cxn ang="0">
                    <a:pos x="174" y="84"/>
                  </a:cxn>
                  <a:cxn ang="0">
                    <a:pos x="174" y="84"/>
                  </a:cxn>
                  <a:cxn ang="0">
                    <a:pos x="164" y="94"/>
                  </a:cxn>
                  <a:cxn ang="0">
                    <a:pos x="159" y="104"/>
                  </a:cxn>
                  <a:cxn ang="0">
                    <a:pos x="144" y="109"/>
                  </a:cxn>
                  <a:cxn ang="0">
                    <a:pos x="134" y="109"/>
                  </a:cxn>
                  <a:cxn ang="0">
                    <a:pos x="134" y="109"/>
                  </a:cxn>
                </a:cxnLst>
                <a:rect l="0" t="0" r="r" b="b"/>
                <a:pathLst>
                  <a:path w="174" h="183">
                    <a:moveTo>
                      <a:pt x="134" y="109"/>
                    </a:moveTo>
                    <a:lnTo>
                      <a:pt x="134" y="109"/>
                    </a:lnTo>
                    <a:lnTo>
                      <a:pt x="119" y="104"/>
                    </a:lnTo>
                    <a:lnTo>
                      <a:pt x="104" y="94"/>
                    </a:lnTo>
                    <a:lnTo>
                      <a:pt x="94" y="79"/>
                    </a:lnTo>
                    <a:lnTo>
                      <a:pt x="89" y="64"/>
                    </a:lnTo>
                    <a:lnTo>
                      <a:pt x="89" y="64"/>
                    </a:lnTo>
                    <a:lnTo>
                      <a:pt x="94" y="45"/>
                    </a:lnTo>
                    <a:lnTo>
                      <a:pt x="104" y="30"/>
                    </a:lnTo>
                    <a:lnTo>
                      <a:pt x="119" y="20"/>
                    </a:lnTo>
                    <a:lnTo>
                      <a:pt x="134" y="15"/>
                    </a:lnTo>
                    <a:lnTo>
                      <a:pt x="134" y="15"/>
                    </a:lnTo>
                    <a:lnTo>
                      <a:pt x="139" y="15"/>
                    </a:lnTo>
                    <a:lnTo>
                      <a:pt x="139" y="15"/>
                    </a:lnTo>
                    <a:lnTo>
                      <a:pt x="114" y="5"/>
                    </a:lnTo>
                    <a:lnTo>
                      <a:pt x="84" y="0"/>
                    </a:lnTo>
                    <a:lnTo>
                      <a:pt x="84" y="0"/>
                    </a:lnTo>
                    <a:lnTo>
                      <a:pt x="70" y="0"/>
                    </a:lnTo>
                    <a:lnTo>
                      <a:pt x="55" y="5"/>
                    </a:lnTo>
                    <a:lnTo>
                      <a:pt x="40" y="15"/>
                    </a:lnTo>
                    <a:lnTo>
                      <a:pt x="25" y="25"/>
                    </a:lnTo>
                    <a:lnTo>
                      <a:pt x="15" y="40"/>
                    </a:lnTo>
                    <a:lnTo>
                      <a:pt x="5" y="54"/>
                    </a:lnTo>
                    <a:lnTo>
                      <a:pt x="0" y="74"/>
                    </a:lnTo>
                    <a:lnTo>
                      <a:pt x="0" y="89"/>
                    </a:lnTo>
                    <a:lnTo>
                      <a:pt x="0" y="89"/>
                    </a:lnTo>
                    <a:lnTo>
                      <a:pt x="0" y="109"/>
                    </a:lnTo>
                    <a:lnTo>
                      <a:pt x="5" y="129"/>
                    </a:lnTo>
                    <a:lnTo>
                      <a:pt x="15" y="144"/>
                    </a:lnTo>
                    <a:lnTo>
                      <a:pt x="25" y="158"/>
                    </a:lnTo>
                    <a:lnTo>
                      <a:pt x="40" y="168"/>
                    </a:lnTo>
                    <a:lnTo>
                      <a:pt x="55" y="178"/>
                    </a:lnTo>
                    <a:lnTo>
                      <a:pt x="70" y="183"/>
                    </a:lnTo>
                    <a:lnTo>
                      <a:pt x="84" y="183"/>
                    </a:lnTo>
                    <a:lnTo>
                      <a:pt x="84" y="183"/>
                    </a:lnTo>
                    <a:lnTo>
                      <a:pt x="104" y="183"/>
                    </a:lnTo>
                    <a:lnTo>
                      <a:pt x="119" y="178"/>
                    </a:lnTo>
                    <a:lnTo>
                      <a:pt x="134" y="168"/>
                    </a:lnTo>
                    <a:lnTo>
                      <a:pt x="149" y="158"/>
                    </a:lnTo>
                    <a:lnTo>
                      <a:pt x="159" y="144"/>
                    </a:lnTo>
                    <a:lnTo>
                      <a:pt x="169" y="129"/>
                    </a:lnTo>
                    <a:lnTo>
                      <a:pt x="174" y="109"/>
                    </a:lnTo>
                    <a:lnTo>
                      <a:pt x="174" y="89"/>
                    </a:lnTo>
                    <a:lnTo>
                      <a:pt x="174" y="89"/>
                    </a:lnTo>
                    <a:lnTo>
                      <a:pt x="174" y="84"/>
                    </a:lnTo>
                    <a:lnTo>
                      <a:pt x="174" y="84"/>
                    </a:lnTo>
                    <a:lnTo>
                      <a:pt x="164" y="94"/>
                    </a:lnTo>
                    <a:lnTo>
                      <a:pt x="159" y="104"/>
                    </a:lnTo>
                    <a:lnTo>
                      <a:pt x="144" y="109"/>
                    </a:lnTo>
                    <a:lnTo>
                      <a:pt x="134" y="109"/>
                    </a:lnTo>
                    <a:lnTo>
                      <a:pt x="134" y="109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9" name="Freeform 37"/>
              <p:cNvSpPr>
                <a:spLocks/>
              </p:cNvSpPr>
              <p:nvPr/>
            </p:nvSpPr>
            <p:spPr bwMode="auto">
              <a:xfrm>
                <a:off x="19687200" y="9198758"/>
                <a:ext cx="26390" cy="26390"/>
              </a:xfrm>
              <a:custGeom>
                <a:avLst/>
                <a:gdLst/>
                <a:ahLst/>
                <a:cxnLst>
                  <a:cxn ang="0">
                    <a:pos x="24" y="15"/>
                  </a:cxn>
                  <a:cxn ang="0">
                    <a:pos x="24" y="15"/>
                  </a:cxn>
                  <a:cxn ang="0">
                    <a:pos x="19" y="24"/>
                  </a:cxn>
                  <a:cxn ang="0">
                    <a:pos x="10" y="24"/>
                  </a:cxn>
                  <a:cxn ang="0">
                    <a:pos x="10" y="24"/>
                  </a:cxn>
                  <a:cxn ang="0">
                    <a:pos x="0" y="24"/>
                  </a:cxn>
                  <a:cxn ang="0">
                    <a:pos x="0" y="15"/>
                  </a:cxn>
                  <a:cxn ang="0">
                    <a:pos x="0" y="15"/>
                  </a:cxn>
                  <a:cxn ang="0">
                    <a:pos x="0" y="5"/>
                  </a:cxn>
                  <a:cxn ang="0">
                    <a:pos x="10" y="0"/>
                  </a:cxn>
                  <a:cxn ang="0">
                    <a:pos x="10" y="0"/>
                  </a:cxn>
                  <a:cxn ang="0">
                    <a:pos x="19" y="5"/>
                  </a:cxn>
                  <a:cxn ang="0">
                    <a:pos x="24" y="15"/>
                  </a:cxn>
                  <a:cxn ang="0">
                    <a:pos x="24" y="15"/>
                  </a:cxn>
                </a:cxnLst>
                <a:rect l="0" t="0" r="r" b="b"/>
                <a:pathLst>
                  <a:path w="24" h="24">
                    <a:moveTo>
                      <a:pt x="24" y="15"/>
                    </a:moveTo>
                    <a:lnTo>
                      <a:pt x="24" y="15"/>
                    </a:lnTo>
                    <a:lnTo>
                      <a:pt x="19" y="24"/>
                    </a:lnTo>
                    <a:lnTo>
                      <a:pt x="10" y="24"/>
                    </a:lnTo>
                    <a:lnTo>
                      <a:pt x="10" y="24"/>
                    </a:lnTo>
                    <a:lnTo>
                      <a:pt x="0" y="24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0" y="5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9" y="5"/>
                    </a:lnTo>
                    <a:lnTo>
                      <a:pt x="24" y="15"/>
                    </a:lnTo>
                    <a:lnTo>
                      <a:pt x="24" y="15"/>
                    </a:lnTo>
                    <a:close/>
                  </a:path>
                </a:pathLst>
              </a:custGeom>
              <a:solidFill>
                <a:srgbClr val="FB7655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0" name="Freeform 38"/>
              <p:cNvSpPr>
                <a:spLocks/>
              </p:cNvSpPr>
              <p:nvPr/>
            </p:nvSpPr>
            <p:spPr bwMode="auto">
              <a:xfrm>
                <a:off x="19687200" y="9198758"/>
                <a:ext cx="26390" cy="26390"/>
              </a:xfrm>
              <a:custGeom>
                <a:avLst/>
                <a:gdLst/>
                <a:ahLst/>
                <a:cxnLst>
                  <a:cxn ang="0">
                    <a:pos x="24" y="15"/>
                  </a:cxn>
                  <a:cxn ang="0">
                    <a:pos x="24" y="15"/>
                  </a:cxn>
                  <a:cxn ang="0">
                    <a:pos x="19" y="24"/>
                  </a:cxn>
                  <a:cxn ang="0">
                    <a:pos x="10" y="24"/>
                  </a:cxn>
                  <a:cxn ang="0">
                    <a:pos x="10" y="24"/>
                  </a:cxn>
                  <a:cxn ang="0">
                    <a:pos x="0" y="24"/>
                  </a:cxn>
                  <a:cxn ang="0">
                    <a:pos x="0" y="15"/>
                  </a:cxn>
                  <a:cxn ang="0">
                    <a:pos x="0" y="15"/>
                  </a:cxn>
                  <a:cxn ang="0">
                    <a:pos x="0" y="5"/>
                  </a:cxn>
                  <a:cxn ang="0">
                    <a:pos x="10" y="0"/>
                  </a:cxn>
                  <a:cxn ang="0">
                    <a:pos x="10" y="0"/>
                  </a:cxn>
                  <a:cxn ang="0">
                    <a:pos x="19" y="5"/>
                  </a:cxn>
                  <a:cxn ang="0">
                    <a:pos x="24" y="15"/>
                  </a:cxn>
                  <a:cxn ang="0">
                    <a:pos x="24" y="15"/>
                  </a:cxn>
                </a:cxnLst>
                <a:rect l="0" t="0" r="r" b="b"/>
                <a:pathLst>
                  <a:path w="24" h="24">
                    <a:moveTo>
                      <a:pt x="24" y="15"/>
                    </a:moveTo>
                    <a:lnTo>
                      <a:pt x="24" y="15"/>
                    </a:lnTo>
                    <a:lnTo>
                      <a:pt x="19" y="24"/>
                    </a:lnTo>
                    <a:lnTo>
                      <a:pt x="10" y="24"/>
                    </a:lnTo>
                    <a:lnTo>
                      <a:pt x="10" y="24"/>
                    </a:lnTo>
                    <a:lnTo>
                      <a:pt x="0" y="24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0" y="5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9" y="5"/>
                    </a:lnTo>
                    <a:lnTo>
                      <a:pt x="24" y="15"/>
                    </a:lnTo>
                    <a:lnTo>
                      <a:pt x="24" y="15"/>
                    </a:lnTo>
                    <a:close/>
                  </a:path>
                </a:pathLst>
              </a:custGeom>
              <a:solidFill>
                <a:srgbClr val="FB7655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1" name="Freeform 39"/>
              <p:cNvSpPr>
                <a:spLocks/>
              </p:cNvSpPr>
              <p:nvPr/>
            </p:nvSpPr>
            <p:spPr bwMode="auto">
              <a:xfrm>
                <a:off x="19687200" y="9023928"/>
                <a:ext cx="26390" cy="27490"/>
              </a:xfrm>
              <a:custGeom>
                <a:avLst/>
                <a:gdLst/>
                <a:ahLst/>
                <a:cxnLst>
                  <a:cxn ang="0">
                    <a:pos x="24" y="15"/>
                  </a:cxn>
                  <a:cxn ang="0">
                    <a:pos x="24" y="15"/>
                  </a:cxn>
                  <a:cxn ang="0">
                    <a:pos x="19" y="20"/>
                  </a:cxn>
                  <a:cxn ang="0">
                    <a:pos x="10" y="25"/>
                  </a:cxn>
                  <a:cxn ang="0">
                    <a:pos x="10" y="25"/>
                  </a:cxn>
                  <a:cxn ang="0">
                    <a:pos x="0" y="20"/>
                  </a:cxn>
                  <a:cxn ang="0">
                    <a:pos x="0" y="15"/>
                  </a:cxn>
                  <a:cxn ang="0">
                    <a:pos x="0" y="15"/>
                  </a:cxn>
                  <a:cxn ang="0">
                    <a:pos x="0" y="5"/>
                  </a:cxn>
                  <a:cxn ang="0">
                    <a:pos x="10" y="0"/>
                  </a:cxn>
                  <a:cxn ang="0">
                    <a:pos x="10" y="0"/>
                  </a:cxn>
                  <a:cxn ang="0">
                    <a:pos x="19" y="5"/>
                  </a:cxn>
                  <a:cxn ang="0">
                    <a:pos x="24" y="15"/>
                  </a:cxn>
                  <a:cxn ang="0">
                    <a:pos x="24" y="15"/>
                  </a:cxn>
                </a:cxnLst>
                <a:rect l="0" t="0" r="r" b="b"/>
                <a:pathLst>
                  <a:path w="24" h="25">
                    <a:moveTo>
                      <a:pt x="24" y="15"/>
                    </a:moveTo>
                    <a:lnTo>
                      <a:pt x="24" y="15"/>
                    </a:lnTo>
                    <a:lnTo>
                      <a:pt x="19" y="20"/>
                    </a:lnTo>
                    <a:lnTo>
                      <a:pt x="10" y="25"/>
                    </a:lnTo>
                    <a:lnTo>
                      <a:pt x="10" y="25"/>
                    </a:lnTo>
                    <a:lnTo>
                      <a:pt x="0" y="20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0" y="5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9" y="5"/>
                    </a:lnTo>
                    <a:lnTo>
                      <a:pt x="24" y="15"/>
                    </a:lnTo>
                    <a:lnTo>
                      <a:pt x="24" y="15"/>
                    </a:lnTo>
                    <a:close/>
                  </a:path>
                </a:pathLst>
              </a:custGeom>
              <a:solidFill>
                <a:srgbClr val="7EAA5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2" name="Freeform 40"/>
              <p:cNvSpPr>
                <a:spLocks noEditPoints="1"/>
              </p:cNvSpPr>
              <p:nvPr/>
            </p:nvSpPr>
            <p:spPr bwMode="auto">
              <a:xfrm>
                <a:off x="19790559" y="8975547"/>
                <a:ext cx="718018" cy="446424"/>
              </a:xfrm>
              <a:custGeom>
                <a:avLst/>
                <a:gdLst/>
                <a:ahLst/>
                <a:cxnLst>
                  <a:cxn ang="0">
                    <a:pos x="24" y="366"/>
                  </a:cxn>
                  <a:cxn ang="0">
                    <a:pos x="123" y="198"/>
                  </a:cxn>
                  <a:cxn ang="0">
                    <a:pos x="633" y="203"/>
                  </a:cxn>
                  <a:cxn ang="0">
                    <a:pos x="633" y="203"/>
                  </a:cxn>
                  <a:cxn ang="0">
                    <a:pos x="633" y="386"/>
                  </a:cxn>
                  <a:cxn ang="0">
                    <a:pos x="633" y="386"/>
                  </a:cxn>
                  <a:cxn ang="0">
                    <a:pos x="24" y="366"/>
                  </a:cxn>
                  <a:cxn ang="0">
                    <a:pos x="24" y="366"/>
                  </a:cxn>
                  <a:cxn ang="0">
                    <a:pos x="109" y="20"/>
                  </a:cxn>
                  <a:cxn ang="0">
                    <a:pos x="109" y="183"/>
                  </a:cxn>
                  <a:cxn ang="0">
                    <a:pos x="19" y="336"/>
                  </a:cxn>
                  <a:cxn ang="0">
                    <a:pos x="19" y="336"/>
                  </a:cxn>
                  <a:cxn ang="0">
                    <a:pos x="19" y="20"/>
                  </a:cxn>
                  <a:cxn ang="0">
                    <a:pos x="19" y="20"/>
                  </a:cxn>
                  <a:cxn ang="0">
                    <a:pos x="109" y="20"/>
                  </a:cxn>
                  <a:cxn ang="0">
                    <a:pos x="109" y="20"/>
                  </a:cxn>
                  <a:cxn ang="0">
                    <a:pos x="633" y="183"/>
                  </a:cxn>
                  <a:cxn ang="0">
                    <a:pos x="633" y="183"/>
                  </a:cxn>
                  <a:cxn ang="0">
                    <a:pos x="128" y="178"/>
                  </a:cxn>
                  <a:cxn ang="0">
                    <a:pos x="128" y="178"/>
                  </a:cxn>
                  <a:cxn ang="0">
                    <a:pos x="128" y="20"/>
                  </a:cxn>
                  <a:cxn ang="0">
                    <a:pos x="128" y="20"/>
                  </a:cxn>
                  <a:cxn ang="0">
                    <a:pos x="633" y="20"/>
                  </a:cxn>
                  <a:cxn ang="0">
                    <a:pos x="633" y="20"/>
                  </a:cxn>
                  <a:cxn ang="0">
                    <a:pos x="633" y="183"/>
                  </a:cxn>
                  <a:cxn ang="0">
                    <a:pos x="633" y="183"/>
                  </a:cxn>
                  <a:cxn ang="0">
                    <a:pos x="643" y="0"/>
                  </a:cxn>
                  <a:cxn ang="0">
                    <a:pos x="10" y="0"/>
                  </a:cxn>
                  <a:cxn ang="0">
                    <a:pos x="10" y="0"/>
                  </a:cxn>
                  <a:cxn ang="0">
                    <a:pos x="0" y="0"/>
                  </a:cxn>
                  <a:cxn ang="0">
                    <a:pos x="0" y="10"/>
                  </a:cxn>
                  <a:cxn ang="0">
                    <a:pos x="0" y="376"/>
                  </a:cxn>
                  <a:cxn ang="0">
                    <a:pos x="0" y="376"/>
                  </a:cxn>
                  <a:cxn ang="0">
                    <a:pos x="0" y="381"/>
                  </a:cxn>
                  <a:cxn ang="0">
                    <a:pos x="10" y="386"/>
                  </a:cxn>
                  <a:cxn ang="0">
                    <a:pos x="643" y="406"/>
                  </a:cxn>
                  <a:cxn ang="0">
                    <a:pos x="643" y="406"/>
                  </a:cxn>
                  <a:cxn ang="0">
                    <a:pos x="648" y="401"/>
                  </a:cxn>
                  <a:cxn ang="0">
                    <a:pos x="648" y="401"/>
                  </a:cxn>
                  <a:cxn ang="0">
                    <a:pos x="653" y="396"/>
                  </a:cxn>
                  <a:cxn ang="0">
                    <a:pos x="653" y="10"/>
                  </a:cxn>
                  <a:cxn ang="0">
                    <a:pos x="653" y="10"/>
                  </a:cxn>
                  <a:cxn ang="0">
                    <a:pos x="648" y="0"/>
                  </a:cxn>
                  <a:cxn ang="0">
                    <a:pos x="643" y="0"/>
                  </a:cxn>
                  <a:cxn ang="0">
                    <a:pos x="643" y="0"/>
                  </a:cxn>
                </a:cxnLst>
                <a:rect l="0" t="0" r="r" b="b"/>
                <a:pathLst>
                  <a:path w="653" h="406">
                    <a:moveTo>
                      <a:pt x="24" y="366"/>
                    </a:moveTo>
                    <a:lnTo>
                      <a:pt x="123" y="198"/>
                    </a:lnTo>
                    <a:lnTo>
                      <a:pt x="633" y="203"/>
                    </a:lnTo>
                    <a:lnTo>
                      <a:pt x="633" y="203"/>
                    </a:lnTo>
                    <a:lnTo>
                      <a:pt x="633" y="386"/>
                    </a:lnTo>
                    <a:lnTo>
                      <a:pt x="633" y="386"/>
                    </a:lnTo>
                    <a:lnTo>
                      <a:pt x="24" y="366"/>
                    </a:lnTo>
                    <a:lnTo>
                      <a:pt x="24" y="366"/>
                    </a:lnTo>
                    <a:close/>
                    <a:moveTo>
                      <a:pt x="109" y="20"/>
                    </a:moveTo>
                    <a:lnTo>
                      <a:pt x="109" y="183"/>
                    </a:lnTo>
                    <a:lnTo>
                      <a:pt x="19" y="336"/>
                    </a:lnTo>
                    <a:lnTo>
                      <a:pt x="19" y="336"/>
                    </a:lnTo>
                    <a:lnTo>
                      <a:pt x="19" y="20"/>
                    </a:lnTo>
                    <a:lnTo>
                      <a:pt x="19" y="20"/>
                    </a:lnTo>
                    <a:lnTo>
                      <a:pt x="109" y="20"/>
                    </a:lnTo>
                    <a:lnTo>
                      <a:pt x="109" y="20"/>
                    </a:lnTo>
                    <a:close/>
                    <a:moveTo>
                      <a:pt x="633" y="183"/>
                    </a:moveTo>
                    <a:lnTo>
                      <a:pt x="633" y="183"/>
                    </a:lnTo>
                    <a:lnTo>
                      <a:pt x="128" y="178"/>
                    </a:lnTo>
                    <a:lnTo>
                      <a:pt x="128" y="178"/>
                    </a:lnTo>
                    <a:lnTo>
                      <a:pt x="128" y="20"/>
                    </a:lnTo>
                    <a:lnTo>
                      <a:pt x="128" y="20"/>
                    </a:lnTo>
                    <a:lnTo>
                      <a:pt x="633" y="20"/>
                    </a:lnTo>
                    <a:lnTo>
                      <a:pt x="633" y="20"/>
                    </a:lnTo>
                    <a:lnTo>
                      <a:pt x="633" y="183"/>
                    </a:lnTo>
                    <a:lnTo>
                      <a:pt x="633" y="183"/>
                    </a:lnTo>
                    <a:close/>
                    <a:moveTo>
                      <a:pt x="643" y="0"/>
                    </a:moveTo>
                    <a:lnTo>
                      <a:pt x="10" y="0"/>
                    </a:lnTo>
                    <a:lnTo>
                      <a:pt x="10" y="0"/>
                    </a:lnTo>
                    <a:lnTo>
                      <a:pt x="0" y="0"/>
                    </a:lnTo>
                    <a:lnTo>
                      <a:pt x="0" y="10"/>
                    </a:lnTo>
                    <a:lnTo>
                      <a:pt x="0" y="376"/>
                    </a:lnTo>
                    <a:lnTo>
                      <a:pt x="0" y="376"/>
                    </a:lnTo>
                    <a:lnTo>
                      <a:pt x="0" y="381"/>
                    </a:lnTo>
                    <a:lnTo>
                      <a:pt x="10" y="386"/>
                    </a:lnTo>
                    <a:lnTo>
                      <a:pt x="643" y="406"/>
                    </a:lnTo>
                    <a:lnTo>
                      <a:pt x="643" y="406"/>
                    </a:lnTo>
                    <a:lnTo>
                      <a:pt x="648" y="401"/>
                    </a:lnTo>
                    <a:lnTo>
                      <a:pt x="648" y="401"/>
                    </a:lnTo>
                    <a:lnTo>
                      <a:pt x="653" y="396"/>
                    </a:lnTo>
                    <a:lnTo>
                      <a:pt x="653" y="10"/>
                    </a:lnTo>
                    <a:lnTo>
                      <a:pt x="653" y="10"/>
                    </a:lnTo>
                    <a:lnTo>
                      <a:pt x="648" y="0"/>
                    </a:lnTo>
                    <a:lnTo>
                      <a:pt x="643" y="0"/>
                    </a:lnTo>
                    <a:lnTo>
                      <a:pt x="64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3" name="Freeform 41"/>
              <p:cNvSpPr>
                <a:spLocks/>
              </p:cNvSpPr>
              <p:nvPr/>
            </p:nvSpPr>
            <p:spPr bwMode="auto">
              <a:xfrm>
                <a:off x="19719087" y="8359789"/>
                <a:ext cx="702624" cy="119853"/>
              </a:xfrm>
              <a:custGeom>
                <a:avLst/>
                <a:gdLst/>
                <a:ahLst/>
                <a:cxnLst>
                  <a:cxn ang="0">
                    <a:pos x="639" y="70"/>
                  </a:cxn>
                  <a:cxn ang="0">
                    <a:pos x="0" y="109"/>
                  </a:cxn>
                  <a:cxn ang="0">
                    <a:pos x="0" y="35"/>
                  </a:cxn>
                  <a:cxn ang="0">
                    <a:pos x="639" y="0"/>
                  </a:cxn>
                  <a:cxn ang="0">
                    <a:pos x="639" y="70"/>
                  </a:cxn>
                </a:cxnLst>
                <a:rect l="0" t="0" r="r" b="b"/>
                <a:pathLst>
                  <a:path w="639" h="109">
                    <a:moveTo>
                      <a:pt x="639" y="70"/>
                    </a:moveTo>
                    <a:lnTo>
                      <a:pt x="0" y="109"/>
                    </a:lnTo>
                    <a:lnTo>
                      <a:pt x="0" y="35"/>
                    </a:lnTo>
                    <a:lnTo>
                      <a:pt x="639" y="0"/>
                    </a:lnTo>
                    <a:lnTo>
                      <a:pt x="639" y="7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4" name="Freeform 42"/>
              <p:cNvSpPr>
                <a:spLocks noEditPoints="1"/>
              </p:cNvSpPr>
              <p:nvPr/>
            </p:nvSpPr>
            <p:spPr bwMode="auto">
              <a:xfrm>
                <a:off x="19708091" y="8349893"/>
                <a:ext cx="751005" cy="255100"/>
              </a:xfrm>
              <a:custGeom>
                <a:avLst/>
                <a:gdLst/>
                <a:ahLst/>
                <a:cxnLst>
                  <a:cxn ang="0">
                    <a:pos x="20" y="212"/>
                  </a:cxn>
                  <a:cxn ang="0">
                    <a:pos x="20" y="212"/>
                  </a:cxn>
                  <a:cxn ang="0">
                    <a:pos x="20" y="148"/>
                  </a:cxn>
                  <a:cxn ang="0">
                    <a:pos x="664" y="113"/>
                  </a:cxn>
                  <a:cxn ang="0">
                    <a:pos x="664" y="113"/>
                  </a:cxn>
                  <a:cxn ang="0">
                    <a:pos x="664" y="193"/>
                  </a:cxn>
                  <a:cxn ang="0">
                    <a:pos x="664" y="193"/>
                  </a:cxn>
                  <a:cxn ang="0">
                    <a:pos x="20" y="212"/>
                  </a:cxn>
                  <a:cxn ang="0">
                    <a:pos x="20" y="212"/>
                  </a:cxn>
                  <a:cxn ang="0">
                    <a:pos x="664" y="19"/>
                  </a:cxn>
                  <a:cxn ang="0">
                    <a:pos x="664" y="19"/>
                  </a:cxn>
                  <a:cxn ang="0">
                    <a:pos x="664" y="94"/>
                  </a:cxn>
                  <a:cxn ang="0">
                    <a:pos x="20" y="128"/>
                  </a:cxn>
                  <a:cxn ang="0">
                    <a:pos x="20" y="128"/>
                  </a:cxn>
                  <a:cxn ang="0">
                    <a:pos x="20" y="54"/>
                  </a:cxn>
                  <a:cxn ang="0">
                    <a:pos x="20" y="54"/>
                  </a:cxn>
                  <a:cxn ang="0">
                    <a:pos x="664" y="19"/>
                  </a:cxn>
                  <a:cxn ang="0">
                    <a:pos x="664" y="19"/>
                  </a:cxn>
                  <a:cxn ang="0">
                    <a:pos x="678" y="4"/>
                  </a:cxn>
                  <a:cxn ang="0">
                    <a:pos x="678" y="4"/>
                  </a:cxn>
                  <a:cxn ang="0">
                    <a:pos x="674" y="0"/>
                  </a:cxn>
                  <a:cxn ang="0">
                    <a:pos x="10" y="34"/>
                  </a:cxn>
                  <a:cxn ang="0">
                    <a:pos x="10" y="34"/>
                  </a:cxn>
                  <a:cxn ang="0">
                    <a:pos x="5" y="39"/>
                  </a:cxn>
                  <a:cxn ang="0">
                    <a:pos x="0" y="44"/>
                  </a:cxn>
                  <a:cxn ang="0">
                    <a:pos x="0" y="222"/>
                  </a:cxn>
                  <a:cxn ang="0">
                    <a:pos x="0" y="222"/>
                  </a:cxn>
                  <a:cxn ang="0">
                    <a:pos x="5" y="232"/>
                  </a:cxn>
                  <a:cxn ang="0">
                    <a:pos x="5" y="232"/>
                  </a:cxn>
                  <a:cxn ang="0">
                    <a:pos x="10" y="232"/>
                  </a:cxn>
                  <a:cxn ang="0">
                    <a:pos x="674" y="212"/>
                  </a:cxn>
                  <a:cxn ang="0">
                    <a:pos x="674" y="212"/>
                  </a:cxn>
                  <a:cxn ang="0">
                    <a:pos x="683" y="207"/>
                  </a:cxn>
                  <a:cxn ang="0">
                    <a:pos x="683" y="202"/>
                  </a:cxn>
                  <a:cxn ang="0">
                    <a:pos x="683" y="9"/>
                  </a:cxn>
                  <a:cxn ang="0">
                    <a:pos x="683" y="9"/>
                  </a:cxn>
                  <a:cxn ang="0">
                    <a:pos x="678" y="4"/>
                  </a:cxn>
                  <a:cxn ang="0">
                    <a:pos x="678" y="4"/>
                  </a:cxn>
                </a:cxnLst>
                <a:rect l="0" t="0" r="r" b="b"/>
                <a:pathLst>
                  <a:path w="683" h="232">
                    <a:moveTo>
                      <a:pt x="20" y="212"/>
                    </a:moveTo>
                    <a:lnTo>
                      <a:pt x="20" y="212"/>
                    </a:lnTo>
                    <a:lnTo>
                      <a:pt x="20" y="148"/>
                    </a:lnTo>
                    <a:lnTo>
                      <a:pt x="664" y="113"/>
                    </a:lnTo>
                    <a:lnTo>
                      <a:pt x="664" y="113"/>
                    </a:lnTo>
                    <a:lnTo>
                      <a:pt x="664" y="193"/>
                    </a:lnTo>
                    <a:lnTo>
                      <a:pt x="664" y="193"/>
                    </a:lnTo>
                    <a:lnTo>
                      <a:pt x="20" y="212"/>
                    </a:lnTo>
                    <a:lnTo>
                      <a:pt x="20" y="212"/>
                    </a:lnTo>
                    <a:close/>
                    <a:moveTo>
                      <a:pt x="664" y="19"/>
                    </a:moveTo>
                    <a:lnTo>
                      <a:pt x="664" y="19"/>
                    </a:lnTo>
                    <a:lnTo>
                      <a:pt x="664" y="94"/>
                    </a:lnTo>
                    <a:lnTo>
                      <a:pt x="20" y="128"/>
                    </a:lnTo>
                    <a:lnTo>
                      <a:pt x="20" y="128"/>
                    </a:lnTo>
                    <a:lnTo>
                      <a:pt x="20" y="54"/>
                    </a:lnTo>
                    <a:lnTo>
                      <a:pt x="20" y="54"/>
                    </a:lnTo>
                    <a:lnTo>
                      <a:pt x="664" y="19"/>
                    </a:lnTo>
                    <a:lnTo>
                      <a:pt x="664" y="19"/>
                    </a:lnTo>
                    <a:close/>
                    <a:moveTo>
                      <a:pt x="678" y="4"/>
                    </a:moveTo>
                    <a:lnTo>
                      <a:pt x="678" y="4"/>
                    </a:lnTo>
                    <a:lnTo>
                      <a:pt x="674" y="0"/>
                    </a:lnTo>
                    <a:lnTo>
                      <a:pt x="10" y="34"/>
                    </a:lnTo>
                    <a:lnTo>
                      <a:pt x="10" y="34"/>
                    </a:lnTo>
                    <a:lnTo>
                      <a:pt x="5" y="39"/>
                    </a:lnTo>
                    <a:lnTo>
                      <a:pt x="0" y="44"/>
                    </a:lnTo>
                    <a:lnTo>
                      <a:pt x="0" y="222"/>
                    </a:lnTo>
                    <a:lnTo>
                      <a:pt x="0" y="222"/>
                    </a:lnTo>
                    <a:lnTo>
                      <a:pt x="5" y="232"/>
                    </a:lnTo>
                    <a:lnTo>
                      <a:pt x="5" y="232"/>
                    </a:lnTo>
                    <a:lnTo>
                      <a:pt x="10" y="232"/>
                    </a:lnTo>
                    <a:lnTo>
                      <a:pt x="674" y="212"/>
                    </a:lnTo>
                    <a:lnTo>
                      <a:pt x="674" y="212"/>
                    </a:lnTo>
                    <a:lnTo>
                      <a:pt x="683" y="207"/>
                    </a:lnTo>
                    <a:lnTo>
                      <a:pt x="683" y="202"/>
                    </a:lnTo>
                    <a:lnTo>
                      <a:pt x="683" y="9"/>
                    </a:lnTo>
                    <a:lnTo>
                      <a:pt x="683" y="9"/>
                    </a:lnTo>
                    <a:lnTo>
                      <a:pt x="678" y="4"/>
                    </a:lnTo>
                    <a:lnTo>
                      <a:pt x="678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5" name="Freeform 43"/>
              <p:cNvSpPr>
                <a:spLocks/>
              </p:cNvSpPr>
              <p:nvPr/>
            </p:nvSpPr>
            <p:spPr bwMode="auto">
              <a:xfrm>
                <a:off x="20807658" y="8344395"/>
                <a:ext cx="119853" cy="201221"/>
              </a:xfrm>
              <a:custGeom>
                <a:avLst/>
                <a:gdLst/>
                <a:ahLst/>
                <a:cxnLst>
                  <a:cxn ang="0">
                    <a:pos x="109" y="94"/>
                  </a:cxn>
                  <a:cxn ang="0">
                    <a:pos x="109" y="94"/>
                  </a:cxn>
                  <a:cxn ang="0">
                    <a:pos x="104" y="128"/>
                  </a:cxn>
                  <a:cxn ang="0">
                    <a:pos x="94" y="158"/>
                  </a:cxn>
                  <a:cxn ang="0">
                    <a:pos x="74" y="178"/>
                  </a:cxn>
                  <a:cxn ang="0">
                    <a:pos x="65" y="183"/>
                  </a:cxn>
                  <a:cxn ang="0">
                    <a:pos x="55" y="183"/>
                  </a:cxn>
                  <a:cxn ang="0">
                    <a:pos x="55" y="183"/>
                  </a:cxn>
                  <a:cxn ang="0">
                    <a:pos x="45" y="183"/>
                  </a:cxn>
                  <a:cxn ang="0">
                    <a:pos x="35" y="178"/>
                  </a:cxn>
                  <a:cxn ang="0">
                    <a:pos x="15" y="158"/>
                  </a:cxn>
                  <a:cxn ang="0">
                    <a:pos x="5" y="128"/>
                  </a:cxn>
                  <a:cxn ang="0">
                    <a:pos x="0" y="94"/>
                  </a:cxn>
                  <a:cxn ang="0">
                    <a:pos x="0" y="94"/>
                  </a:cxn>
                  <a:cxn ang="0">
                    <a:pos x="5" y="59"/>
                  </a:cxn>
                  <a:cxn ang="0">
                    <a:pos x="15" y="29"/>
                  </a:cxn>
                  <a:cxn ang="0">
                    <a:pos x="35" y="9"/>
                  </a:cxn>
                  <a:cxn ang="0">
                    <a:pos x="45" y="5"/>
                  </a:cxn>
                  <a:cxn ang="0">
                    <a:pos x="55" y="0"/>
                  </a:cxn>
                  <a:cxn ang="0">
                    <a:pos x="55" y="0"/>
                  </a:cxn>
                  <a:cxn ang="0">
                    <a:pos x="65" y="5"/>
                  </a:cxn>
                  <a:cxn ang="0">
                    <a:pos x="74" y="9"/>
                  </a:cxn>
                  <a:cxn ang="0">
                    <a:pos x="94" y="29"/>
                  </a:cxn>
                  <a:cxn ang="0">
                    <a:pos x="104" y="59"/>
                  </a:cxn>
                  <a:cxn ang="0">
                    <a:pos x="109" y="94"/>
                  </a:cxn>
                  <a:cxn ang="0">
                    <a:pos x="109" y="94"/>
                  </a:cxn>
                </a:cxnLst>
                <a:rect l="0" t="0" r="r" b="b"/>
                <a:pathLst>
                  <a:path w="109" h="183">
                    <a:moveTo>
                      <a:pt x="109" y="94"/>
                    </a:moveTo>
                    <a:lnTo>
                      <a:pt x="109" y="94"/>
                    </a:lnTo>
                    <a:lnTo>
                      <a:pt x="104" y="128"/>
                    </a:lnTo>
                    <a:lnTo>
                      <a:pt x="94" y="158"/>
                    </a:lnTo>
                    <a:lnTo>
                      <a:pt x="74" y="178"/>
                    </a:lnTo>
                    <a:lnTo>
                      <a:pt x="65" y="183"/>
                    </a:lnTo>
                    <a:lnTo>
                      <a:pt x="55" y="183"/>
                    </a:lnTo>
                    <a:lnTo>
                      <a:pt x="55" y="183"/>
                    </a:lnTo>
                    <a:lnTo>
                      <a:pt x="45" y="183"/>
                    </a:lnTo>
                    <a:lnTo>
                      <a:pt x="35" y="178"/>
                    </a:lnTo>
                    <a:lnTo>
                      <a:pt x="15" y="158"/>
                    </a:lnTo>
                    <a:lnTo>
                      <a:pt x="5" y="12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" y="59"/>
                    </a:lnTo>
                    <a:lnTo>
                      <a:pt x="15" y="29"/>
                    </a:lnTo>
                    <a:lnTo>
                      <a:pt x="35" y="9"/>
                    </a:lnTo>
                    <a:lnTo>
                      <a:pt x="45" y="5"/>
                    </a:lnTo>
                    <a:lnTo>
                      <a:pt x="55" y="0"/>
                    </a:lnTo>
                    <a:lnTo>
                      <a:pt x="55" y="0"/>
                    </a:lnTo>
                    <a:lnTo>
                      <a:pt x="65" y="5"/>
                    </a:lnTo>
                    <a:lnTo>
                      <a:pt x="74" y="9"/>
                    </a:lnTo>
                    <a:lnTo>
                      <a:pt x="94" y="29"/>
                    </a:lnTo>
                    <a:lnTo>
                      <a:pt x="104" y="59"/>
                    </a:lnTo>
                    <a:lnTo>
                      <a:pt x="109" y="94"/>
                    </a:lnTo>
                    <a:lnTo>
                      <a:pt x="109" y="94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6" name="Freeform 44"/>
              <p:cNvSpPr>
                <a:spLocks/>
              </p:cNvSpPr>
              <p:nvPr/>
            </p:nvSpPr>
            <p:spPr bwMode="auto">
              <a:xfrm>
                <a:off x="20965996" y="8365287"/>
                <a:ext cx="48381" cy="82468"/>
              </a:xfrm>
              <a:custGeom>
                <a:avLst/>
                <a:gdLst/>
                <a:ahLst/>
                <a:cxnLst>
                  <a:cxn ang="0">
                    <a:pos x="44" y="35"/>
                  </a:cxn>
                  <a:cxn ang="0">
                    <a:pos x="44" y="35"/>
                  </a:cxn>
                  <a:cxn ang="0">
                    <a:pos x="44" y="50"/>
                  </a:cxn>
                  <a:cxn ang="0">
                    <a:pos x="39" y="65"/>
                  </a:cxn>
                  <a:cxn ang="0">
                    <a:pos x="29" y="75"/>
                  </a:cxn>
                  <a:cxn ang="0">
                    <a:pos x="24" y="75"/>
                  </a:cxn>
                  <a:cxn ang="0">
                    <a:pos x="24" y="75"/>
                  </a:cxn>
                  <a:cxn ang="0">
                    <a:pos x="15" y="75"/>
                  </a:cxn>
                  <a:cxn ang="0">
                    <a:pos x="10" y="65"/>
                  </a:cxn>
                  <a:cxn ang="0">
                    <a:pos x="5" y="50"/>
                  </a:cxn>
                  <a:cxn ang="0">
                    <a:pos x="0" y="35"/>
                  </a:cxn>
                  <a:cxn ang="0">
                    <a:pos x="0" y="35"/>
                  </a:cxn>
                  <a:cxn ang="0">
                    <a:pos x="5" y="20"/>
                  </a:cxn>
                  <a:cxn ang="0">
                    <a:pos x="10" y="10"/>
                  </a:cxn>
                  <a:cxn ang="0">
                    <a:pos x="15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29" y="0"/>
                  </a:cxn>
                  <a:cxn ang="0">
                    <a:pos x="39" y="10"/>
                  </a:cxn>
                  <a:cxn ang="0">
                    <a:pos x="44" y="20"/>
                  </a:cxn>
                  <a:cxn ang="0">
                    <a:pos x="44" y="35"/>
                  </a:cxn>
                  <a:cxn ang="0">
                    <a:pos x="44" y="35"/>
                  </a:cxn>
                </a:cxnLst>
                <a:rect l="0" t="0" r="r" b="b"/>
                <a:pathLst>
                  <a:path w="44" h="75">
                    <a:moveTo>
                      <a:pt x="44" y="35"/>
                    </a:moveTo>
                    <a:lnTo>
                      <a:pt x="44" y="35"/>
                    </a:lnTo>
                    <a:lnTo>
                      <a:pt x="44" y="50"/>
                    </a:lnTo>
                    <a:lnTo>
                      <a:pt x="39" y="65"/>
                    </a:lnTo>
                    <a:lnTo>
                      <a:pt x="29" y="75"/>
                    </a:lnTo>
                    <a:lnTo>
                      <a:pt x="24" y="75"/>
                    </a:lnTo>
                    <a:lnTo>
                      <a:pt x="24" y="75"/>
                    </a:lnTo>
                    <a:lnTo>
                      <a:pt x="15" y="75"/>
                    </a:lnTo>
                    <a:lnTo>
                      <a:pt x="10" y="65"/>
                    </a:lnTo>
                    <a:lnTo>
                      <a:pt x="5" y="50"/>
                    </a:lnTo>
                    <a:lnTo>
                      <a:pt x="0" y="35"/>
                    </a:lnTo>
                    <a:lnTo>
                      <a:pt x="0" y="35"/>
                    </a:lnTo>
                    <a:lnTo>
                      <a:pt x="5" y="20"/>
                    </a:lnTo>
                    <a:lnTo>
                      <a:pt x="10" y="10"/>
                    </a:lnTo>
                    <a:lnTo>
                      <a:pt x="15" y="0"/>
                    </a:lnTo>
                    <a:lnTo>
                      <a:pt x="24" y="0"/>
                    </a:lnTo>
                    <a:lnTo>
                      <a:pt x="24" y="0"/>
                    </a:lnTo>
                    <a:lnTo>
                      <a:pt x="29" y="0"/>
                    </a:lnTo>
                    <a:lnTo>
                      <a:pt x="39" y="10"/>
                    </a:lnTo>
                    <a:lnTo>
                      <a:pt x="44" y="20"/>
                    </a:lnTo>
                    <a:lnTo>
                      <a:pt x="44" y="35"/>
                    </a:lnTo>
                    <a:lnTo>
                      <a:pt x="44" y="35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7" name="Freeform 51"/>
              <p:cNvSpPr>
                <a:spLocks noEditPoints="1"/>
              </p:cNvSpPr>
              <p:nvPr/>
            </p:nvSpPr>
            <p:spPr bwMode="auto">
              <a:xfrm>
                <a:off x="19904914" y="9765036"/>
                <a:ext cx="282589" cy="299082"/>
              </a:xfrm>
              <a:custGeom>
                <a:avLst/>
                <a:gdLst/>
                <a:ahLst/>
                <a:cxnLst>
                  <a:cxn ang="0">
                    <a:pos x="39" y="138"/>
                  </a:cxn>
                  <a:cxn ang="0">
                    <a:pos x="49" y="99"/>
                  </a:cxn>
                  <a:cxn ang="0">
                    <a:pos x="69" y="69"/>
                  </a:cxn>
                  <a:cxn ang="0">
                    <a:pos x="94" y="49"/>
                  </a:cxn>
                  <a:cxn ang="0">
                    <a:pos x="128" y="39"/>
                  </a:cxn>
                  <a:cxn ang="0">
                    <a:pos x="148" y="44"/>
                  </a:cxn>
                  <a:cxn ang="0">
                    <a:pos x="178" y="59"/>
                  </a:cxn>
                  <a:cxn ang="0">
                    <a:pos x="203" y="84"/>
                  </a:cxn>
                  <a:cxn ang="0">
                    <a:pos x="217" y="118"/>
                  </a:cxn>
                  <a:cxn ang="0">
                    <a:pos x="217" y="138"/>
                  </a:cxn>
                  <a:cxn ang="0">
                    <a:pos x="212" y="173"/>
                  </a:cxn>
                  <a:cxn ang="0">
                    <a:pos x="193" y="202"/>
                  </a:cxn>
                  <a:cxn ang="0">
                    <a:pos x="163" y="227"/>
                  </a:cxn>
                  <a:cxn ang="0">
                    <a:pos x="128" y="232"/>
                  </a:cxn>
                  <a:cxn ang="0">
                    <a:pos x="113" y="232"/>
                  </a:cxn>
                  <a:cxn ang="0">
                    <a:pos x="79" y="217"/>
                  </a:cxn>
                  <a:cxn ang="0">
                    <a:pos x="54" y="188"/>
                  </a:cxn>
                  <a:cxn ang="0">
                    <a:pos x="44" y="158"/>
                  </a:cxn>
                  <a:cxn ang="0">
                    <a:pos x="39" y="138"/>
                  </a:cxn>
                  <a:cxn ang="0">
                    <a:pos x="0" y="138"/>
                  </a:cxn>
                  <a:cxn ang="0">
                    <a:pos x="9" y="188"/>
                  </a:cxn>
                  <a:cxn ang="0">
                    <a:pos x="39" y="232"/>
                  </a:cxn>
                  <a:cxn ang="0">
                    <a:pos x="79" y="262"/>
                  </a:cxn>
                  <a:cxn ang="0">
                    <a:pos x="128" y="272"/>
                  </a:cxn>
                  <a:cxn ang="0">
                    <a:pos x="153" y="267"/>
                  </a:cxn>
                  <a:cxn ang="0">
                    <a:pos x="203" y="247"/>
                  </a:cxn>
                  <a:cxn ang="0">
                    <a:pos x="237" y="212"/>
                  </a:cxn>
                  <a:cxn ang="0">
                    <a:pos x="252" y="163"/>
                  </a:cxn>
                  <a:cxn ang="0">
                    <a:pos x="257" y="138"/>
                  </a:cxn>
                  <a:cxn ang="0">
                    <a:pos x="247" y="84"/>
                  </a:cxn>
                  <a:cxn ang="0">
                    <a:pos x="217" y="39"/>
                  </a:cxn>
                  <a:cxn ang="0">
                    <a:pos x="178" y="9"/>
                  </a:cxn>
                  <a:cxn ang="0">
                    <a:pos x="128" y="0"/>
                  </a:cxn>
                  <a:cxn ang="0">
                    <a:pos x="104" y="4"/>
                  </a:cxn>
                  <a:cxn ang="0">
                    <a:pos x="59" y="24"/>
                  </a:cxn>
                  <a:cxn ang="0">
                    <a:pos x="24" y="59"/>
                  </a:cxn>
                  <a:cxn ang="0">
                    <a:pos x="5" y="108"/>
                  </a:cxn>
                  <a:cxn ang="0">
                    <a:pos x="0" y="138"/>
                  </a:cxn>
                </a:cxnLst>
                <a:rect l="0" t="0" r="r" b="b"/>
                <a:pathLst>
                  <a:path w="257" h="272">
                    <a:moveTo>
                      <a:pt x="39" y="138"/>
                    </a:moveTo>
                    <a:lnTo>
                      <a:pt x="39" y="138"/>
                    </a:lnTo>
                    <a:lnTo>
                      <a:pt x="44" y="118"/>
                    </a:lnTo>
                    <a:lnTo>
                      <a:pt x="49" y="99"/>
                    </a:lnTo>
                    <a:lnTo>
                      <a:pt x="54" y="84"/>
                    </a:lnTo>
                    <a:lnTo>
                      <a:pt x="69" y="69"/>
                    </a:lnTo>
                    <a:lnTo>
                      <a:pt x="79" y="59"/>
                    </a:lnTo>
                    <a:lnTo>
                      <a:pt x="94" y="49"/>
                    </a:lnTo>
                    <a:lnTo>
                      <a:pt x="113" y="44"/>
                    </a:lnTo>
                    <a:lnTo>
                      <a:pt x="128" y="39"/>
                    </a:lnTo>
                    <a:lnTo>
                      <a:pt x="128" y="39"/>
                    </a:lnTo>
                    <a:lnTo>
                      <a:pt x="148" y="44"/>
                    </a:lnTo>
                    <a:lnTo>
                      <a:pt x="163" y="49"/>
                    </a:lnTo>
                    <a:lnTo>
                      <a:pt x="178" y="59"/>
                    </a:lnTo>
                    <a:lnTo>
                      <a:pt x="193" y="69"/>
                    </a:lnTo>
                    <a:lnTo>
                      <a:pt x="203" y="84"/>
                    </a:lnTo>
                    <a:lnTo>
                      <a:pt x="212" y="99"/>
                    </a:lnTo>
                    <a:lnTo>
                      <a:pt x="217" y="118"/>
                    </a:lnTo>
                    <a:lnTo>
                      <a:pt x="217" y="138"/>
                    </a:lnTo>
                    <a:lnTo>
                      <a:pt x="217" y="138"/>
                    </a:lnTo>
                    <a:lnTo>
                      <a:pt x="217" y="158"/>
                    </a:lnTo>
                    <a:lnTo>
                      <a:pt x="212" y="173"/>
                    </a:lnTo>
                    <a:lnTo>
                      <a:pt x="203" y="188"/>
                    </a:lnTo>
                    <a:lnTo>
                      <a:pt x="193" y="202"/>
                    </a:lnTo>
                    <a:lnTo>
                      <a:pt x="178" y="217"/>
                    </a:lnTo>
                    <a:lnTo>
                      <a:pt x="163" y="227"/>
                    </a:lnTo>
                    <a:lnTo>
                      <a:pt x="148" y="232"/>
                    </a:lnTo>
                    <a:lnTo>
                      <a:pt x="128" y="232"/>
                    </a:lnTo>
                    <a:lnTo>
                      <a:pt x="128" y="232"/>
                    </a:lnTo>
                    <a:lnTo>
                      <a:pt x="113" y="232"/>
                    </a:lnTo>
                    <a:lnTo>
                      <a:pt x="94" y="227"/>
                    </a:lnTo>
                    <a:lnTo>
                      <a:pt x="79" y="217"/>
                    </a:lnTo>
                    <a:lnTo>
                      <a:pt x="69" y="202"/>
                    </a:lnTo>
                    <a:lnTo>
                      <a:pt x="54" y="188"/>
                    </a:lnTo>
                    <a:lnTo>
                      <a:pt x="49" y="173"/>
                    </a:lnTo>
                    <a:lnTo>
                      <a:pt x="44" y="158"/>
                    </a:lnTo>
                    <a:lnTo>
                      <a:pt x="39" y="138"/>
                    </a:lnTo>
                    <a:lnTo>
                      <a:pt x="39" y="138"/>
                    </a:lnTo>
                    <a:close/>
                    <a:moveTo>
                      <a:pt x="0" y="138"/>
                    </a:moveTo>
                    <a:lnTo>
                      <a:pt x="0" y="138"/>
                    </a:lnTo>
                    <a:lnTo>
                      <a:pt x="5" y="163"/>
                    </a:lnTo>
                    <a:lnTo>
                      <a:pt x="9" y="188"/>
                    </a:lnTo>
                    <a:lnTo>
                      <a:pt x="24" y="212"/>
                    </a:lnTo>
                    <a:lnTo>
                      <a:pt x="39" y="232"/>
                    </a:lnTo>
                    <a:lnTo>
                      <a:pt x="59" y="247"/>
                    </a:lnTo>
                    <a:lnTo>
                      <a:pt x="79" y="262"/>
                    </a:lnTo>
                    <a:lnTo>
                      <a:pt x="104" y="267"/>
                    </a:lnTo>
                    <a:lnTo>
                      <a:pt x="128" y="272"/>
                    </a:lnTo>
                    <a:lnTo>
                      <a:pt x="128" y="272"/>
                    </a:lnTo>
                    <a:lnTo>
                      <a:pt x="153" y="267"/>
                    </a:lnTo>
                    <a:lnTo>
                      <a:pt x="178" y="262"/>
                    </a:lnTo>
                    <a:lnTo>
                      <a:pt x="203" y="247"/>
                    </a:lnTo>
                    <a:lnTo>
                      <a:pt x="217" y="232"/>
                    </a:lnTo>
                    <a:lnTo>
                      <a:pt x="237" y="212"/>
                    </a:lnTo>
                    <a:lnTo>
                      <a:pt x="247" y="188"/>
                    </a:lnTo>
                    <a:lnTo>
                      <a:pt x="252" y="163"/>
                    </a:lnTo>
                    <a:lnTo>
                      <a:pt x="257" y="138"/>
                    </a:lnTo>
                    <a:lnTo>
                      <a:pt x="257" y="138"/>
                    </a:lnTo>
                    <a:lnTo>
                      <a:pt x="252" y="108"/>
                    </a:lnTo>
                    <a:lnTo>
                      <a:pt x="247" y="84"/>
                    </a:lnTo>
                    <a:lnTo>
                      <a:pt x="237" y="59"/>
                    </a:lnTo>
                    <a:lnTo>
                      <a:pt x="217" y="39"/>
                    </a:lnTo>
                    <a:lnTo>
                      <a:pt x="203" y="24"/>
                    </a:lnTo>
                    <a:lnTo>
                      <a:pt x="178" y="9"/>
                    </a:lnTo>
                    <a:lnTo>
                      <a:pt x="153" y="4"/>
                    </a:lnTo>
                    <a:lnTo>
                      <a:pt x="128" y="0"/>
                    </a:lnTo>
                    <a:lnTo>
                      <a:pt x="128" y="0"/>
                    </a:lnTo>
                    <a:lnTo>
                      <a:pt x="104" y="4"/>
                    </a:lnTo>
                    <a:lnTo>
                      <a:pt x="79" y="9"/>
                    </a:lnTo>
                    <a:lnTo>
                      <a:pt x="59" y="24"/>
                    </a:lnTo>
                    <a:lnTo>
                      <a:pt x="39" y="39"/>
                    </a:lnTo>
                    <a:lnTo>
                      <a:pt x="24" y="59"/>
                    </a:lnTo>
                    <a:lnTo>
                      <a:pt x="9" y="84"/>
                    </a:lnTo>
                    <a:lnTo>
                      <a:pt x="5" y="108"/>
                    </a:lnTo>
                    <a:lnTo>
                      <a:pt x="0" y="138"/>
                    </a:lnTo>
                    <a:lnTo>
                      <a:pt x="0" y="13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" name="Group 104"/>
            <p:cNvGrpSpPr/>
            <p:nvPr/>
          </p:nvGrpSpPr>
          <p:grpSpPr>
            <a:xfrm>
              <a:off x="25069800" y="7848600"/>
              <a:ext cx="1754022" cy="2286000"/>
              <a:chOff x="19539858" y="8186057"/>
              <a:chExt cx="2171646" cy="2830286"/>
            </a:xfrm>
          </p:grpSpPr>
          <p:sp>
            <p:nvSpPr>
              <p:cNvPr id="452" name="Freeform 8"/>
              <p:cNvSpPr>
                <a:spLocks/>
              </p:cNvSpPr>
              <p:nvPr/>
            </p:nvSpPr>
            <p:spPr bwMode="auto">
              <a:xfrm>
                <a:off x="19578342" y="8219045"/>
                <a:ext cx="1011602" cy="2764312"/>
              </a:xfrm>
              <a:custGeom>
                <a:avLst/>
                <a:gdLst/>
                <a:ahLst/>
                <a:cxnLst>
                  <a:cxn ang="0">
                    <a:pos x="0" y="54"/>
                  </a:cxn>
                  <a:cxn ang="0">
                    <a:pos x="0" y="54"/>
                  </a:cxn>
                  <a:cxn ang="0">
                    <a:pos x="0" y="2386"/>
                  </a:cxn>
                  <a:cxn ang="0">
                    <a:pos x="0" y="2386"/>
                  </a:cxn>
                  <a:cxn ang="0">
                    <a:pos x="0" y="2391"/>
                  </a:cxn>
                  <a:cxn ang="0">
                    <a:pos x="5" y="2400"/>
                  </a:cxn>
                  <a:cxn ang="0">
                    <a:pos x="10" y="2400"/>
                  </a:cxn>
                  <a:cxn ang="0">
                    <a:pos x="10" y="2400"/>
                  </a:cxn>
                  <a:cxn ang="0">
                    <a:pos x="94" y="2425"/>
                  </a:cxn>
                  <a:cxn ang="0">
                    <a:pos x="163" y="2440"/>
                  </a:cxn>
                  <a:cxn ang="0">
                    <a:pos x="252" y="2455"/>
                  </a:cxn>
                  <a:cxn ang="0">
                    <a:pos x="371" y="2475"/>
                  </a:cxn>
                  <a:cxn ang="0">
                    <a:pos x="514" y="2490"/>
                  </a:cxn>
                  <a:cxn ang="0">
                    <a:pos x="693" y="2504"/>
                  </a:cxn>
                  <a:cxn ang="0">
                    <a:pos x="900" y="2514"/>
                  </a:cxn>
                  <a:cxn ang="0">
                    <a:pos x="900" y="2514"/>
                  </a:cxn>
                  <a:cxn ang="0">
                    <a:pos x="920" y="2514"/>
                  </a:cxn>
                  <a:cxn ang="0">
                    <a:pos x="920" y="0"/>
                  </a:cxn>
                  <a:cxn ang="0">
                    <a:pos x="920" y="0"/>
                  </a:cxn>
                  <a:cxn ang="0">
                    <a:pos x="900" y="0"/>
                  </a:cxn>
                  <a:cxn ang="0">
                    <a:pos x="900" y="0"/>
                  </a:cxn>
                  <a:cxn ang="0">
                    <a:pos x="0" y="54"/>
                  </a:cxn>
                  <a:cxn ang="0">
                    <a:pos x="0" y="54"/>
                  </a:cxn>
                </a:cxnLst>
                <a:rect l="0" t="0" r="r" b="b"/>
                <a:pathLst>
                  <a:path w="920" h="2514">
                    <a:moveTo>
                      <a:pt x="0" y="54"/>
                    </a:moveTo>
                    <a:lnTo>
                      <a:pt x="0" y="54"/>
                    </a:lnTo>
                    <a:lnTo>
                      <a:pt x="0" y="2386"/>
                    </a:lnTo>
                    <a:lnTo>
                      <a:pt x="0" y="2386"/>
                    </a:lnTo>
                    <a:lnTo>
                      <a:pt x="0" y="2391"/>
                    </a:lnTo>
                    <a:lnTo>
                      <a:pt x="5" y="2400"/>
                    </a:lnTo>
                    <a:lnTo>
                      <a:pt x="10" y="2400"/>
                    </a:lnTo>
                    <a:lnTo>
                      <a:pt x="10" y="2400"/>
                    </a:lnTo>
                    <a:lnTo>
                      <a:pt x="94" y="2425"/>
                    </a:lnTo>
                    <a:lnTo>
                      <a:pt x="163" y="2440"/>
                    </a:lnTo>
                    <a:lnTo>
                      <a:pt x="252" y="2455"/>
                    </a:lnTo>
                    <a:lnTo>
                      <a:pt x="371" y="2475"/>
                    </a:lnTo>
                    <a:lnTo>
                      <a:pt x="514" y="2490"/>
                    </a:lnTo>
                    <a:lnTo>
                      <a:pt x="693" y="2504"/>
                    </a:lnTo>
                    <a:lnTo>
                      <a:pt x="900" y="2514"/>
                    </a:lnTo>
                    <a:lnTo>
                      <a:pt x="900" y="2514"/>
                    </a:lnTo>
                    <a:lnTo>
                      <a:pt x="920" y="2514"/>
                    </a:lnTo>
                    <a:lnTo>
                      <a:pt x="920" y="0"/>
                    </a:lnTo>
                    <a:lnTo>
                      <a:pt x="920" y="0"/>
                    </a:lnTo>
                    <a:lnTo>
                      <a:pt x="900" y="0"/>
                    </a:lnTo>
                    <a:lnTo>
                      <a:pt x="900" y="0"/>
                    </a:lnTo>
                    <a:lnTo>
                      <a:pt x="0" y="54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8C8C8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3" name="Freeform 9"/>
              <p:cNvSpPr>
                <a:spLocks/>
              </p:cNvSpPr>
              <p:nvPr/>
            </p:nvSpPr>
            <p:spPr bwMode="auto">
              <a:xfrm>
                <a:off x="19599234" y="8224542"/>
                <a:ext cx="985212" cy="2721429"/>
              </a:xfrm>
              <a:custGeom>
                <a:avLst/>
                <a:gdLst/>
                <a:ahLst/>
                <a:cxnLst>
                  <a:cxn ang="0">
                    <a:pos x="0" y="54"/>
                  </a:cxn>
                  <a:cxn ang="0">
                    <a:pos x="0" y="54"/>
                  </a:cxn>
                  <a:cxn ang="0">
                    <a:pos x="0" y="2346"/>
                  </a:cxn>
                  <a:cxn ang="0">
                    <a:pos x="0" y="2346"/>
                  </a:cxn>
                  <a:cxn ang="0">
                    <a:pos x="0" y="2351"/>
                  </a:cxn>
                  <a:cxn ang="0">
                    <a:pos x="5" y="2361"/>
                  </a:cxn>
                  <a:cxn ang="0">
                    <a:pos x="10" y="2361"/>
                  </a:cxn>
                  <a:cxn ang="0">
                    <a:pos x="10" y="2361"/>
                  </a:cxn>
                  <a:cxn ang="0">
                    <a:pos x="90" y="2386"/>
                  </a:cxn>
                  <a:cxn ang="0">
                    <a:pos x="159" y="2400"/>
                  </a:cxn>
                  <a:cxn ang="0">
                    <a:pos x="248" y="2415"/>
                  </a:cxn>
                  <a:cxn ang="0">
                    <a:pos x="362" y="2435"/>
                  </a:cxn>
                  <a:cxn ang="0">
                    <a:pos x="500" y="2450"/>
                  </a:cxn>
                  <a:cxn ang="0">
                    <a:pos x="674" y="2465"/>
                  </a:cxn>
                  <a:cxn ang="0">
                    <a:pos x="881" y="2475"/>
                  </a:cxn>
                  <a:cxn ang="0">
                    <a:pos x="881" y="2475"/>
                  </a:cxn>
                  <a:cxn ang="0">
                    <a:pos x="896" y="2475"/>
                  </a:cxn>
                  <a:cxn ang="0">
                    <a:pos x="896" y="0"/>
                  </a:cxn>
                  <a:cxn ang="0">
                    <a:pos x="896" y="0"/>
                  </a:cxn>
                  <a:cxn ang="0">
                    <a:pos x="0" y="54"/>
                  </a:cxn>
                  <a:cxn ang="0">
                    <a:pos x="0" y="54"/>
                  </a:cxn>
                </a:cxnLst>
                <a:rect l="0" t="0" r="r" b="b"/>
                <a:pathLst>
                  <a:path w="896" h="2475">
                    <a:moveTo>
                      <a:pt x="0" y="54"/>
                    </a:moveTo>
                    <a:lnTo>
                      <a:pt x="0" y="54"/>
                    </a:lnTo>
                    <a:lnTo>
                      <a:pt x="0" y="2346"/>
                    </a:lnTo>
                    <a:lnTo>
                      <a:pt x="0" y="2346"/>
                    </a:lnTo>
                    <a:lnTo>
                      <a:pt x="0" y="2351"/>
                    </a:lnTo>
                    <a:lnTo>
                      <a:pt x="5" y="2361"/>
                    </a:lnTo>
                    <a:lnTo>
                      <a:pt x="10" y="2361"/>
                    </a:lnTo>
                    <a:lnTo>
                      <a:pt x="10" y="2361"/>
                    </a:lnTo>
                    <a:lnTo>
                      <a:pt x="90" y="2386"/>
                    </a:lnTo>
                    <a:lnTo>
                      <a:pt x="159" y="2400"/>
                    </a:lnTo>
                    <a:lnTo>
                      <a:pt x="248" y="2415"/>
                    </a:lnTo>
                    <a:lnTo>
                      <a:pt x="362" y="2435"/>
                    </a:lnTo>
                    <a:lnTo>
                      <a:pt x="500" y="2450"/>
                    </a:lnTo>
                    <a:lnTo>
                      <a:pt x="674" y="2465"/>
                    </a:lnTo>
                    <a:lnTo>
                      <a:pt x="881" y="2475"/>
                    </a:lnTo>
                    <a:lnTo>
                      <a:pt x="881" y="2475"/>
                    </a:lnTo>
                    <a:lnTo>
                      <a:pt x="896" y="2475"/>
                    </a:lnTo>
                    <a:lnTo>
                      <a:pt x="896" y="0"/>
                    </a:lnTo>
                    <a:lnTo>
                      <a:pt x="896" y="0"/>
                    </a:lnTo>
                    <a:lnTo>
                      <a:pt x="0" y="54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B2B2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" name="Freeform 10"/>
              <p:cNvSpPr>
                <a:spLocks/>
              </p:cNvSpPr>
              <p:nvPr/>
            </p:nvSpPr>
            <p:spPr bwMode="auto">
              <a:xfrm>
                <a:off x="20731788" y="8235538"/>
                <a:ext cx="935732" cy="268844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445"/>
                  </a:cxn>
                  <a:cxn ang="0">
                    <a:pos x="0" y="2445"/>
                  </a:cxn>
                  <a:cxn ang="0">
                    <a:pos x="851" y="2074"/>
                  </a:cxn>
                  <a:cxn ang="0">
                    <a:pos x="851" y="2074"/>
                  </a:cxn>
                  <a:cxn ang="0">
                    <a:pos x="851" y="133"/>
                  </a:cxn>
                  <a:cxn ang="0">
                    <a:pos x="851" y="13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851" h="2445">
                    <a:moveTo>
                      <a:pt x="0" y="0"/>
                    </a:moveTo>
                    <a:lnTo>
                      <a:pt x="0" y="2445"/>
                    </a:lnTo>
                    <a:lnTo>
                      <a:pt x="0" y="2445"/>
                    </a:lnTo>
                    <a:lnTo>
                      <a:pt x="851" y="2074"/>
                    </a:lnTo>
                    <a:lnTo>
                      <a:pt x="851" y="2074"/>
                    </a:lnTo>
                    <a:lnTo>
                      <a:pt x="851" y="133"/>
                    </a:lnTo>
                    <a:lnTo>
                      <a:pt x="851" y="13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" name="Freeform 11"/>
              <p:cNvSpPr>
                <a:spLocks/>
              </p:cNvSpPr>
              <p:nvPr/>
            </p:nvSpPr>
            <p:spPr bwMode="auto">
              <a:xfrm>
                <a:off x="20731788" y="8354291"/>
                <a:ext cx="935732" cy="2569689"/>
              </a:xfrm>
              <a:custGeom>
                <a:avLst/>
                <a:gdLst/>
                <a:ahLst/>
                <a:cxnLst>
                  <a:cxn ang="0">
                    <a:pos x="698" y="0"/>
                  </a:cxn>
                  <a:cxn ang="0">
                    <a:pos x="698" y="0"/>
                  </a:cxn>
                  <a:cxn ang="0">
                    <a:pos x="851" y="25"/>
                  </a:cxn>
                  <a:cxn ang="0">
                    <a:pos x="851" y="25"/>
                  </a:cxn>
                  <a:cxn ang="0">
                    <a:pos x="851" y="1966"/>
                  </a:cxn>
                  <a:cxn ang="0">
                    <a:pos x="851" y="1966"/>
                  </a:cxn>
                  <a:cxn ang="0">
                    <a:pos x="0" y="2337"/>
                  </a:cxn>
                  <a:cxn ang="0">
                    <a:pos x="0" y="1485"/>
                  </a:cxn>
                  <a:cxn ang="0">
                    <a:pos x="0" y="1485"/>
                  </a:cxn>
                  <a:cxn ang="0">
                    <a:pos x="20" y="1421"/>
                  </a:cxn>
                  <a:cxn ang="0">
                    <a:pos x="44" y="1357"/>
                  </a:cxn>
                  <a:cxn ang="0">
                    <a:pos x="69" y="1302"/>
                  </a:cxn>
                  <a:cxn ang="0">
                    <a:pos x="94" y="1248"/>
                  </a:cxn>
                  <a:cxn ang="0">
                    <a:pos x="119" y="1198"/>
                  </a:cxn>
                  <a:cxn ang="0">
                    <a:pos x="148" y="1154"/>
                  </a:cxn>
                  <a:cxn ang="0">
                    <a:pos x="208" y="1070"/>
                  </a:cxn>
                  <a:cxn ang="0">
                    <a:pos x="272" y="995"/>
                  </a:cxn>
                  <a:cxn ang="0">
                    <a:pos x="336" y="931"/>
                  </a:cxn>
                  <a:cxn ang="0">
                    <a:pos x="465" y="807"/>
                  </a:cxn>
                  <a:cxn ang="0">
                    <a:pos x="525" y="743"/>
                  </a:cxn>
                  <a:cxn ang="0">
                    <a:pos x="579" y="679"/>
                  </a:cxn>
                  <a:cxn ang="0">
                    <a:pos x="604" y="639"/>
                  </a:cxn>
                  <a:cxn ang="0">
                    <a:pos x="628" y="599"/>
                  </a:cxn>
                  <a:cxn ang="0">
                    <a:pos x="648" y="560"/>
                  </a:cxn>
                  <a:cxn ang="0">
                    <a:pos x="663" y="515"/>
                  </a:cxn>
                  <a:cxn ang="0">
                    <a:pos x="683" y="466"/>
                  </a:cxn>
                  <a:cxn ang="0">
                    <a:pos x="693" y="411"/>
                  </a:cxn>
                  <a:cxn ang="0">
                    <a:pos x="703" y="357"/>
                  </a:cxn>
                  <a:cxn ang="0">
                    <a:pos x="708" y="297"/>
                  </a:cxn>
                  <a:cxn ang="0">
                    <a:pos x="713" y="228"/>
                  </a:cxn>
                  <a:cxn ang="0">
                    <a:pos x="713" y="159"/>
                  </a:cxn>
                  <a:cxn ang="0">
                    <a:pos x="708" y="85"/>
                  </a:cxn>
                  <a:cxn ang="0">
                    <a:pos x="698" y="0"/>
                  </a:cxn>
                  <a:cxn ang="0">
                    <a:pos x="698" y="0"/>
                  </a:cxn>
                </a:cxnLst>
                <a:rect l="0" t="0" r="r" b="b"/>
                <a:pathLst>
                  <a:path w="851" h="2337">
                    <a:moveTo>
                      <a:pt x="698" y="0"/>
                    </a:moveTo>
                    <a:lnTo>
                      <a:pt x="698" y="0"/>
                    </a:lnTo>
                    <a:lnTo>
                      <a:pt x="851" y="25"/>
                    </a:lnTo>
                    <a:lnTo>
                      <a:pt x="851" y="25"/>
                    </a:lnTo>
                    <a:lnTo>
                      <a:pt x="851" y="1966"/>
                    </a:lnTo>
                    <a:lnTo>
                      <a:pt x="851" y="1966"/>
                    </a:lnTo>
                    <a:lnTo>
                      <a:pt x="0" y="2337"/>
                    </a:lnTo>
                    <a:lnTo>
                      <a:pt x="0" y="1485"/>
                    </a:lnTo>
                    <a:lnTo>
                      <a:pt x="0" y="1485"/>
                    </a:lnTo>
                    <a:lnTo>
                      <a:pt x="20" y="1421"/>
                    </a:lnTo>
                    <a:lnTo>
                      <a:pt x="44" y="1357"/>
                    </a:lnTo>
                    <a:lnTo>
                      <a:pt x="69" y="1302"/>
                    </a:lnTo>
                    <a:lnTo>
                      <a:pt x="94" y="1248"/>
                    </a:lnTo>
                    <a:lnTo>
                      <a:pt x="119" y="1198"/>
                    </a:lnTo>
                    <a:lnTo>
                      <a:pt x="148" y="1154"/>
                    </a:lnTo>
                    <a:lnTo>
                      <a:pt x="208" y="1070"/>
                    </a:lnTo>
                    <a:lnTo>
                      <a:pt x="272" y="995"/>
                    </a:lnTo>
                    <a:lnTo>
                      <a:pt x="336" y="931"/>
                    </a:lnTo>
                    <a:lnTo>
                      <a:pt x="465" y="807"/>
                    </a:lnTo>
                    <a:lnTo>
                      <a:pt x="525" y="743"/>
                    </a:lnTo>
                    <a:lnTo>
                      <a:pt x="579" y="679"/>
                    </a:lnTo>
                    <a:lnTo>
                      <a:pt x="604" y="639"/>
                    </a:lnTo>
                    <a:lnTo>
                      <a:pt x="628" y="599"/>
                    </a:lnTo>
                    <a:lnTo>
                      <a:pt x="648" y="560"/>
                    </a:lnTo>
                    <a:lnTo>
                      <a:pt x="663" y="515"/>
                    </a:lnTo>
                    <a:lnTo>
                      <a:pt x="683" y="466"/>
                    </a:lnTo>
                    <a:lnTo>
                      <a:pt x="693" y="411"/>
                    </a:lnTo>
                    <a:lnTo>
                      <a:pt x="703" y="357"/>
                    </a:lnTo>
                    <a:lnTo>
                      <a:pt x="708" y="297"/>
                    </a:lnTo>
                    <a:lnTo>
                      <a:pt x="713" y="228"/>
                    </a:lnTo>
                    <a:lnTo>
                      <a:pt x="713" y="159"/>
                    </a:lnTo>
                    <a:lnTo>
                      <a:pt x="708" y="85"/>
                    </a:lnTo>
                    <a:lnTo>
                      <a:pt x="698" y="0"/>
                    </a:lnTo>
                    <a:lnTo>
                      <a:pt x="698" y="0"/>
                    </a:lnTo>
                    <a:close/>
                  </a:path>
                </a:pathLst>
              </a:custGeom>
              <a:solidFill>
                <a:srgbClr val="59595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6" name="Freeform 12"/>
              <p:cNvSpPr>
                <a:spLocks/>
              </p:cNvSpPr>
              <p:nvPr/>
            </p:nvSpPr>
            <p:spPr bwMode="auto">
              <a:xfrm>
                <a:off x="20567953" y="8219045"/>
                <a:ext cx="125351" cy="27643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514"/>
                  </a:cxn>
                  <a:cxn ang="0">
                    <a:pos x="0" y="2514"/>
                  </a:cxn>
                  <a:cxn ang="0">
                    <a:pos x="30" y="2509"/>
                  </a:cxn>
                  <a:cxn ang="0">
                    <a:pos x="30" y="2509"/>
                  </a:cxn>
                  <a:cxn ang="0">
                    <a:pos x="60" y="2499"/>
                  </a:cxn>
                  <a:cxn ang="0">
                    <a:pos x="85" y="2490"/>
                  </a:cxn>
                  <a:cxn ang="0">
                    <a:pos x="114" y="2465"/>
                  </a:cxn>
                  <a:cxn ang="0">
                    <a:pos x="114" y="20"/>
                  </a:cxn>
                  <a:cxn ang="0">
                    <a:pos x="114" y="20"/>
                  </a:cxn>
                  <a:cxn ang="0">
                    <a:pos x="85" y="10"/>
                  </a:cxn>
                  <a:cxn ang="0">
                    <a:pos x="60" y="5"/>
                  </a:cxn>
                  <a:cxn ang="0">
                    <a:pos x="35" y="0"/>
                  </a:cxn>
                  <a:cxn ang="0">
                    <a:pos x="35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4" h="2514">
                    <a:moveTo>
                      <a:pt x="0" y="0"/>
                    </a:moveTo>
                    <a:lnTo>
                      <a:pt x="0" y="2514"/>
                    </a:lnTo>
                    <a:lnTo>
                      <a:pt x="0" y="2514"/>
                    </a:lnTo>
                    <a:lnTo>
                      <a:pt x="30" y="2509"/>
                    </a:lnTo>
                    <a:lnTo>
                      <a:pt x="30" y="2509"/>
                    </a:lnTo>
                    <a:lnTo>
                      <a:pt x="60" y="2499"/>
                    </a:lnTo>
                    <a:lnTo>
                      <a:pt x="85" y="2490"/>
                    </a:lnTo>
                    <a:lnTo>
                      <a:pt x="114" y="2465"/>
                    </a:lnTo>
                    <a:lnTo>
                      <a:pt x="114" y="20"/>
                    </a:lnTo>
                    <a:lnTo>
                      <a:pt x="114" y="20"/>
                    </a:lnTo>
                    <a:lnTo>
                      <a:pt x="85" y="10"/>
                    </a:lnTo>
                    <a:lnTo>
                      <a:pt x="60" y="5"/>
                    </a:lnTo>
                    <a:lnTo>
                      <a:pt x="35" y="0"/>
                    </a:lnTo>
                    <a:lnTo>
                      <a:pt x="35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C8C8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7" name="Freeform 13"/>
              <p:cNvSpPr>
                <a:spLocks/>
              </p:cNvSpPr>
              <p:nvPr/>
            </p:nvSpPr>
            <p:spPr bwMode="auto">
              <a:xfrm>
                <a:off x="19811450" y="8992040"/>
                <a:ext cx="98961" cy="358459"/>
              </a:xfrm>
              <a:custGeom>
                <a:avLst/>
                <a:gdLst/>
                <a:ahLst/>
                <a:cxnLst>
                  <a:cxn ang="0">
                    <a:pos x="90" y="0"/>
                  </a:cxn>
                  <a:cxn ang="0">
                    <a:pos x="9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326"/>
                  </a:cxn>
                  <a:cxn ang="0">
                    <a:pos x="90" y="168"/>
                  </a:cxn>
                  <a:cxn ang="0">
                    <a:pos x="90" y="0"/>
                  </a:cxn>
                </a:cxnLst>
                <a:rect l="0" t="0" r="r" b="b"/>
                <a:pathLst>
                  <a:path w="90" h="326">
                    <a:moveTo>
                      <a:pt x="90" y="0"/>
                    </a:moveTo>
                    <a:lnTo>
                      <a:pt x="9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326"/>
                    </a:lnTo>
                    <a:lnTo>
                      <a:pt x="90" y="168"/>
                    </a:lnTo>
                    <a:lnTo>
                      <a:pt x="90" y="0"/>
                    </a:lnTo>
                    <a:close/>
                  </a:path>
                </a:pathLst>
              </a:custGeom>
              <a:solidFill>
                <a:srgbClr val="59595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8" name="Freeform 14"/>
              <p:cNvSpPr>
                <a:spLocks/>
              </p:cNvSpPr>
              <p:nvPr/>
            </p:nvSpPr>
            <p:spPr bwMode="auto">
              <a:xfrm>
                <a:off x="19827944" y="9012932"/>
                <a:ext cx="86866" cy="332069"/>
              </a:xfrm>
              <a:custGeom>
                <a:avLst/>
                <a:gdLst/>
                <a:ahLst/>
                <a:cxnLst>
                  <a:cxn ang="0">
                    <a:pos x="79" y="0"/>
                  </a:cxn>
                  <a:cxn ang="0">
                    <a:pos x="79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302"/>
                  </a:cxn>
                  <a:cxn ang="0">
                    <a:pos x="79" y="159"/>
                  </a:cxn>
                  <a:cxn ang="0">
                    <a:pos x="79" y="0"/>
                  </a:cxn>
                </a:cxnLst>
                <a:rect l="0" t="0" r="r" b="b"/>
                <a:pathLst>
                  <a:path w="79" h="302">
                    <a:moveTo>
                      <a:pt x="79" y="0"/>
                    </a:moveTo>
                    <a:lnTo>
                      <a:pt x="79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302"/>
                    </a:lnTo>
                    <a:lnTo>
                      <a:pt x="79" y="159"/>
                    </a:lnTo>
                    <a:lnTo>
                      <a:pt x="79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9" name="Freeform 15"/>
              <p:cNvSpPr>
                <a:spLocks/>
              </p:cNvSpPr>
              <p:nvPr/>
            </p:nvSpPr>
            <p:spPr bwMode="auto">
              <a:xfrm>
                <a:off x="19925805" y="8992040"/>
                <a:ext cx="566277" cy="19022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163"/>
                  </a:cxn>
                  <a:cxn ang="0">
                    <a:pos x="0" y="163"/>
                  </a:cxn>
                  <a:cxn ang="0">
                    <a:pos x="515" y="173"/>
                  </a:cxn>
                  <a:cxn ang="0">
                    <a:pos x="515" y="173"/>
                  </a:cxn>
                  <a:cxn ang="0">
                    <a:pos x="515" y="0"/>
                  </a:cxn>
                  <a:cxn ang="0">
                    <a:pos x="515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15" h="173">
                    <a:moveTo>
                      <a:pt x="0" y="0"/>
                    </a:moveTo>
                    <a:lnTo>
                      <a:pt x="0" y="0"/>
                    </a:lnTo>
                    <a:lnTo>
                      <a:pt x="0" y="163"/>
                    </a:lnTo>
                    <a:lnTo>
                      <a:pt x="0" y="163"/>
                    </a:lnTo>
                    <a:lnTo>
                      <a:pt x="515" y="173"/>
                    </a:lnTo>
                    <a:lnTo>
                      <a:pt x="515" y="173"/>
                    </a:lnTo>
                    <a:lnTo>
                      <a:pt x="515" y="0"/>
                    </a:lnTo>
                    <a:lnTo>
                      <a:pt x="515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D4D4D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0" name="Freeform 16"/>
              <p:cNvSpPr>
                <a:spLocks/>
              </p:cNvSpPr>
              <p:nvPr/>
            </p:nvSpPr>
            <p:spPr bwMode="auto">
              <a:xfrm>
                <a:off x="19947797" y="9012932"/>
                <a:ext cx="544286" cy="16933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149"/>
                  </a:cxn>
                  <a:cxn ang="0">
                    <a:pos x="0" y="149"/>
                  </a:cxn>
                  <a:cxn ang="0">
                    <a:pos x="495" y="154"/>
                  </a:cxn>
                  <a:cxn ang="0">
                    <a:pos x="495" y="154"/>
                  </a:cxn>
                  <a:cxn ang="0">
                    <a:pos x="495" y="0"/>
                  </a:cxn>
                  <a:cxn ang="0">
                    <a:pos x="495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95" h="154">
                    <a:moveTo>
                      <a:pt x="0" y="0"/>
                    </a:moveTo>
                    <a:lnTo>
                      <a:pt x="0" y="0"/>
                    </a:lnTo>
                    <a:lnTo>
                      <a:pt x="0" y="149"/>
                    </a:lnTo>
                    <a:lnTo>
                      <a:pt x="0" y="149"/>
                    </a:lnTo>
                    <a:lnTo>
                      <a:pt x="495" y="154"/>
                    </a:lnTo>
                    <a:lnTo>
                      <a:pt x="495" y="154"/>
                    </a:lnTo>
                    <a:lnTo>
                      <a:pt x="495" y="0"/>
                    </a:lnTo>
                    <a:lnTo>
                      <a:pt x="495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1" name="Freeform 17"/>
              <p:cNvSpPr>
                <a:spLocks/>
              </p:cNvSpPr>
              <p:nvPr/>
            </p:nvSpPr>
            <p:spPr bwMode="auto">
              <a:xfrm>
                <a:off x="19811450" y="9187763"/>
                <a:ext cx="680632" cy="212217"/>
              </a:xfrm>
              <a:custGeom>
                <a:avLst/>
                <a:gdLst/>
                <a:ahLst/>
                <a:cxnLst>
                  <a:cxn ang="0">
                    <a:pos x="0" y="173"/>
                  </a:cxn>
                  <a:cxn ang="0">
                    <a:pos x="0" y="173"/>
                  </a:cxn>
                  <a:cxn ang="0">
                    <a:pos x="619" y="193"/>
                  </a:cxn>
                  <a:cxn ang="0">
                    <a:pos x="619" y="193"/>
                  </a:cxn>
                  <a:cxn ang="0">
                    <a:pos x="619" y="10"/>
                  </a:cxn>
                  <a:cxn ang="0">
                    <a:pos x="99" y="0"/>
                  </a:cxn>
                  <a:cxn ang="0">
                    <a:pos x="0" y="173"/>
                  </a:cxn>
                </a:cxnLst>
                <a:rect l="0" t="0" r="r" b="b"/>
                <a:pathLst>
                  <a:path w="619" h="193">
                    <a:moveTo>
                      <a:pt x="0" y="173"/>
                    </a:moveTo>
                    <a:lnTo>
                      <a:pt x="0" y="173"/>
                    </a:lnTo>
                    <a:lnTo>
                      <a:pt x="619" y="193"/>
                    </a:lnTo>
                    <a:lnTo>
                      <a:pt x="619" y="193"/>
                    </a:lnTo>
                    <a:lnTo>
                      <a:pt x="619" y="10"/>
                    </a:lnTo>
                    <a:lnTo>
                      <a:pt x="99" y="0"/>
                    </a:lnTo>
                    <a:lnTo>
                      <a:pt x="0" y="173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2" name="Freeform 18"/>
              <p:cNvSpPr>
                <a:spLocks/>
              </p:cNvSpPr>
              <p:nvPr/>
            </p:nvSpPr>
            <p:spPr bwMode="auto">
              <a:xfrm>
                <a:off x="19648714" y="8305910"/>
                <a:ext cx="848866" cy="609160"/>
              </a:xfrm>
              <a:custGeom>
                <a:avLst/>
                <a:gdLst/>
                <a:ahLst/>
                <a:cxnLst>
                  <a:cxn ang="0">
                    <a:pos x="772" y="554"/>
                  </a:cxn>
                  <a:cxn ang="0">
                    <a:pos x="0" y="554"/>
                  </a:cxn>
                  <a:cxn ang="0">
                    <a:pos x="0" y="40"/>
                  </a:cxn>
                  <a:cxn ang="0">
                    <a:pos x="772" y="0"/>
                  </a:cxn>
                  <a:cxn ang="0">
                    <a:pos x="772" y="554"/>
                  </a:cxn>
                </a:cxnLst>
                <a:rect l="0" t="0" r="r" b="b"/>
                <a:pathLst>
                  <a:path w="772" h="554">
                    <a:moveTo>
                      <a:pt x="772" y="554"/>
                    </a:moveTo>
                    <a:lnTo>
                      <a:pt x="0" y="554"/>
                    </a:lnTo>
                    <a:lnTo>
                      <a:pt x="0" y="40"/>
                    </a:lnTo>
                    <a:lnTo>
                      <a:pt x="772" y="0"/>
                    </a:lnTo>
                    <a:lnTo>
                      <a:pt x="772" y="554"/>
                    </a:lnTo>
                    <a:close/>
                  </a:path>
                </a:pathLst>
              </a:custGeom>
              <a:solidFill>
                <a:srgbClr val="59595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3" name="Freeform 19"/>
              <p:cNvSpPr>
                <a:spLocks/>
              </p:cNvSpPr>
              <p:nvPr/>
            </p:nvSpPr>
            <p:spPr bwMode="auto">
              <a:xfrm>
                <a:off x="19676204" y="8333399"/>
                <a:ext cx="821377" cy="549784"/>
              </a:xfrm>
              <a:custGeom>
                <a:avLst/>
                <a:gdLst/>
                <a:ahLst/>
                <a:cxnLst>
                  <a:cxn ang="0">
                    <a:pos x="747" y="500"/>
                  </a:cxn>
                  <a:cxn ang="0">
                    <a:pos x="0" y="500"/>
                  </a:cxn>
                  <a:cxn ang="0">
                    <a:pos x="0" y="39"/>
                  </a:cxn>
                  <a:cxn ang="0">
                    <a:pos x="747" y="0"/>
                  </a:cxn>
                  <a:cxn ang="0">
                    <a:pos x="747" y="500"/>
                  </a:cxn>
                </a:cxnLst>
                <a:rect l="0" t="0" r="r" b="b"/>
                <a:pathLst>
                  <a:path w="747" h="500">
                    <a:moveTo>
                      <a:pt x="747" y="500"/>
                    </a:moveTo>
                    <a:lnTo>
                      <a:pt x="0" y="500"/>
                    </a:lnTo>
                    <a:lnTo>
                      <a:pt x="0" y="39"/>
                    </a:lnTo>
                    <a:lnTo>
                      <a:pt x="747" y="0"/>
                    </a:lnTo>
                    <a:lnTo>
                      <a:pt x="747" y="50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4" name="Freeform 20"/>
              <p:cNvSpPr>
                <a:spLocks noEditPoints="1"/>
              </p:cNvSpPr>
              <p:nvPr/>
            </p:nvSpPr>
            <p:spPr bwMode="auto">
              <a:xfrm>
                <a:off x="19637719" y="8294914"/>
                <a:ext cx="870857" cy="631152"/>
              </a:xfrm>
              <a:custGeom>
                <a:avLst/>
                <a:gdLst/>
                <a:ahLst/>
                <a:cxnLst>
                  <a:cxn ang="0">
                    <a:pos x="20" y="554"/>
                  </a:cxn>
                  <a:cxn ang="0">
                    <a:pos x="20" y="554"/>
                  </a:cxn>
                  <a:cxn ang="0">
                    <a:pos x="20" y="337"/>
                  </a:cxn>
                  <a:cxn ang="0">
                    <a:pos x="772" y="312"/>
                  </a:cxn>
                  <a:cxn ang="0">
                    <a:pos x="772" y="312"/>
                  </a:cxn>
                  <a:cxn ang="0">
                    <a:pos x="772" y="554"/>
                  </a:cxn>
                  <a:cxn ang="0">
                    <a:pos x="772" y="554"/>
                  </a:cxn>
                  <a:cxn ang="0">
                    <a:pos x="20" y="554"/>
                  </a:cxn>
                  <a:cxn ang="0">
                    <a:pos x="20" y="554"/>
                  </a:cxn>
                  <a:cxn ang="0">
                    <a:pos x="772" y="25"/>
                  </a:cxn>
                  <a:cxn ang="0">
                    <a:pos x="772" y="25"/>
                  </a:cxn>
                  <a:cxn ang="0">
                    <a:pos x="772" y="292"/>
                  </a:cxn>
                  <a:cxn ang="0">
                    <a:pos x="20" y="317"/>
                  </a:cxn>
                  <a:cxn ang="0">
                    <a:pos x="20" y="317"/>
                  </a:cxn>
                  <a:cxn ang="0">
                    <a:pos x="20" y="59"/>
                  </a:cxn>
                  <a:cxn ang="0">
                    <a:pos x="20" y="59"/>
                  </a:cxn>
                  <a:cxn ang="0">
                    <a:pos x="772" y="25"/>
                  </a:cxn>
                  <a:cxn ang="0">
                    <a:pos x="772" y="25"/>
                  </a:cxn>
                  <a:cxn ang="0">
                    <a:pos x="787" y="5"/>
                  </a:cxn>
                  <a:cxn ang="0">
                    <a:pos x="787" y="5"/>
                  </a:cxn>
                  <a:cxn ang="0">
                    <a:pos x="782" y="0"/>
                  </a:cxn>
                  <a:cxn ang="0">
                    <a:pos x="10" y="40"/>
                  </a:cxn>
                  <a:cxn ang="0">
                    <a:pos x="10" y="40"/>
                  </a:cxn>
                  <a:cxn ang="0">
                    <a:pos x="0" y="45"/>
                  </a:cxn>
                  <a:cxn ang="0">
                    <a:pos x="0" y="50"/>
                  </a:cxn>
                  <a:cxn ang="0">
                    <a:pos x="0" y="564"/>
                  </a:cxn>
                  <a:cxn ang="0">
                    <a:pos x="0" y="564"/>
                  </a:cxn>
                  <a:cxn ang="0">
                    <a:pos x="0" y="569"/>
                  </a:cxn>
                  <a:cxn ang="0">
                    <a:pos x="10" y="574"/>
                  </a:cxn>
                  <a:cxn ang="0">
                    <a:pos x="782" y="574"/>
                  </a:cxn>
                  <a:cxn ang="0">
                    <a:pos x="782" y="574"/>
                  </a:cxn>
                  <a:cxn ang="0">
                    <a:pos x="787" y="569"/>
                  </a:cxn>
                  <a:cxn ang="0">
                    <a:pos x="792" y="564"/>
                  </a:cxn>
                  <a:cxn ang="0">
                    <a:pos x="792" y="10"/>
                  </a:cxn>
                  <a:cxn ang="0">
                    <a:pos x="792" y="10"/>
                  </a:cxn>
                  <a:cxn ang="0">
                    <a:pos x="787" y="5"/>
                  </a:cxn>
                  <a:cxn ang="0">
                    <a:pos x="787" y="5"/>
                  </a:cxn>
                </a:cxnLst>
                <a:rect l="0" t="0" r="r" b="b"/>
                <a:pathLst>
                  <a:path w="792" h="574">
                    <a:moveTo>
                      <a:pt x="20" y="554"/>
                    </a:moveTo>
                    <a:lnTo>
                      <a:pt x="20" y="554"/>
                    </a:lnTo>
                    <a:lnTo>
                      <a:pt x="20" y="337"/>
                    </a:lnTo>
                    <a:lnTo>
                      <a:pt x="772" y="312"/>
                    </a:lnTo>
                    <a:lnTo>
                      <a:pt x="772" y="312"/>
                    </a:lnTo>
                    <a:lnTo>
                      <a:pt x="772" y="554"/>
                    </a:lnTo>
                    <a:lnTo>
                      <a:pt x="772" y="554"/>
                    </a:lnTo>
                    <a:lnTo>
                      <a:pt x="20" y="554"/>
                    </a:lnTo>
                    <a:lnTo>
                      <a:pt x="20" y="554"/>
                    </a:lnTo>
                    <a:close/>
                    <a:moveTo>
                      <a:pt x="772" y="25"/>
                    </a:moveTo>
                    <a:lnTo>
                      <a:pt x="772" y="25"/>
                    </a:lnTo>
                    <a:lnTo>
                      <a:pt x="772" y="292"/>
                    </a:lnTo>
                    <a:lnTo>
                      <a:pt x="20" y="317"/>
                    </a:lnTo>
                    <a:lnTo>
                      <a:pt x="20" y="317"/>
                    </a:lnTo>
                    <a:lnTo>
                      <a:pt x="20" y="59"/>
                    </a:lnTo>
                    <a:lnTo>
                      <a:pt x="20" y="59"/>
                    </a:lnTo>
                    <a:lnTo>
                      <a:pt x="772" y="25"/>
                    </a:lnTo>
                    <a:lnTo>
                      <a:pt x="772" y="25"/>
                    </a:lnTo>
                    <a:close/>
                    <a:moveTo>
                      <a:pt x="787" y="5"/>
                    </a:moveTo>
                    <a:lnTo>
                      <a:pt x="787" y="5"/>
                    </a:lnTo>
                    <a:lnTo>
                      <a:pt x="782" y="0"/>
                    </a:lnTo>
                    <a:lnTo>
                      <a:pt x="10" y="40"/>
                    </a:lnTo>
                    <a:lnTo>
                      <a:pt x="10" y="40"/>
                    </a:lnTo>
                    <a:lnTo>
                      <a:pt x="0" y="45"/>
                    </a:lnTo>
                    <a:lnTo>
                      <a:pt x="0" y="50"/>
                    </a:lnTo>
                    <a:lnTo>
                      <a:pt x="0" y="564"/>
                    </a:lnTo>
                    <a:lnTo>
                      <a:pt x="0" y="564"/>
                    </a:lnTo>
                    <a:lnTo>
                      <a:pt x="0" y="569"/>
                    </a:lnTo>
                    <a:lnTo>
                      <a:pt x="10" y="574"/>
                    </a:lnTo>
                    <a:lnTo>
                      <a:pt x="782" y="574"/>
                    </a:lnTo>
                    <a:lnTo>
                      <a:pt x="782" y="574"/>
                    </a:lnTo>
                    <a:lnTo>
                      <a:pt x="787" y="569"/>
                    </a:lnTo>
                    <a:lnTo>
                      <a:pt x="792" y="564"/>
                    </a:lnTo>
                    <a:lnTo>
                      <a:pt x="792" y="10"/>
                    </a:lnTo>
                    <a:lnTo>
                      <a:pt x="792" y="10"/>
                    </a:lnTo>
                    <a:lnTo>
                      <a:pt x="787" y="5"/>
                    </a:lnTo>
                    <a:lnTo>
                      <a:pt x="787" y="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5" name="Freeform 21"/>
              <p:cNvSpPr>
                <a:spLocks/>
              </p:cNvSpPr>
              <p:nvPr/>
            </p:nvSpPr>
            <p:spPr bwMode="auto">
              <a:xfrm>
                <a:off x="19621225" y="8975547"/>
                <a:ext cx="141845" cy="146243"/>
              </a:xfrm>
              <a:custGeom>
                <a:avLst/>
                <a:gdLst/>
                <a:ahLst/>
                <a:cxnLst>
                  <a:cxn ang="0">
                    <a:pos x="129" y="69"/>
                  </a:cxn>
                  <a:cxn ang="0">
                    <a:pos x="129" y="69"/>
                  </a:cxn>
                  <a:cxn ang="0">
                    <a:pos x="124" y="44"/>
                  </a:cxn>
                  <a:cxn ang="0">
                    <a:pos x="109" y="20"/>
                  </a:cxn>
                  <a:cxn ang="0">
                    <a:pos x="89" y="5"/>
                  </a:cxn>
                  <a:cxn ang="0">
                    <a:pos x="65" y="0"/>
                  </a:cxn>
                  <a:cxn ang="0">
                    <a:pos x="65" y="0"/>
                  </a:cxn>
                  <a:cxn ang="0">
                    <a:pos x="40" y="5"/>
                  </a:cxn>
                  <a:cxn ang="0">
                    <a:pos x="20" y="20"/>
                  </a:cxn>
                  <a:cxn ang="0">
                    <a:pos x="5" y="44"/>
                  </a:cxn>
                  <a:cxn ang="0">
                    <a:pos x="0" y="69"/>
                  </a:cxn>
                  <a:cxn ang="0">
                    <a:pos x="0" y="69"/>
                  </a:cxn>
                  <a:cxn ang="0">
                    <a:pos x="5" y="94"/>
                  </a:cxn>
                  <a:cxn ang="0">
                    <a:pos x="20" y="114"/>
                  </a:cxn>
                  <a:cxn ang="0">
                    <a:pos x="40" y="128"/>
                  </a:cxn>
                  <a:cxn ang="0">
                    <a:pos x="65" y="133"/>
                  </a:cxn>
                  <a:cxn ang="0">
                    <a:pos x="65" y="133"/>
                  </a:cxn>
                  <a:cxn ang="0">
                    <a:pos x="89" y="128"/>
                  </a:cxn>
                  <a:cxn ang="0">
                    <a:pos x="109" y="114"/>
                  </a:cxn>
                  <a:cxn ang="0">
                    <a:pos x="124" y="94"/>
                  </a:cxn>
                  <a:cxn ang="0">
                    <a:pos x="129" y="69"/>
                  </a:cxn>
                  <a:cxn ang="0">
                    <a:pos x="129" y="69"/>
                  </a:cxn>
                </a:cxnLst>
                <a:rect l="0" t="0" r="r" b="b"/>
                <a:pathLst>
                  <a:path w="129" h="133">
                    <a:moveTo>
                      <a:pt x="129" y="69"/>
                    </a:moveTo>
                    <a:lnTo>
                      <a:pt x="129" y="69"/>
                    </a:lnTo>
                    <a:lnTo>
                      <a:pt x="124" y="44"/>
                    </a:lnTo>
                    <a:lnTo>
                      <a:pt x="109" y="20"/>
                    </a:lnTo>
                    <a:lnTo>
                      <a:pt x="89" y="5"/>
                    </a:lnTo>
                    <a:lnTo>
                      <a:pt x="65" y="0"/>
                    </a:lnTo>
                    <a:lnTo>
                      <a:pt x="65" y="0"/>
                    </a:lnTo>
                    <a:lnTo>
                      <a:pt x="40" y="5"/>
                    </a:lnTo>
                    <a:lnTo>
                      <a:pt x="20" y="20"/>
                    </a:lnTo>
                    <a:lnTo>
                      <a:pt x="5" y="44"/>
                    </a:lnTo>
                    <a:lnTo>
                      <a:pt x="0" y="69"/>
                    </a:lnTo>
                    <a:lnTo>
                      <a:pt x="0" y="69"/>
                    </a:lnTo>
                    <a:lnTo>
                      <a:pt x="5" y="94"/>
                    </a:lnTo>
                    <a:lnTo>
                      <a:pt x="20" y="114"/>
                    </a:lnTo>
                    <a:lnTo>
                      <a:pt x="40" y="128"/>
                    </a:lnTo>
                    <a:lnTo>
                      <a:pt x="65" y="133"/>
                    </a:lnTo>
                    <a:lnTo>
                      <a:pt x="65" y="133"/>
                    </a:lnTo>
                    <a:lnTo>
                      <a:pt x="89" y="128"/>
                    </a:lnTo>
                    <a:lnTo>
                      <a:pt x="109" y="114"/>
                    </a:lnTo>
                    <a:lnTo>
                      <a:pt x="124" y="94"/>
                    </a:lnTo>
                    <a:lnTo>
                      <a:pt x="129" y="69"/>
                    </a:lnTo>
                    <a:lnTo>
                      <a:pt x="129" y="69"/>
                    </a:lnTo>
                    <a:close/>
                  </a:path>
                </a:pathLst>
              </a:custGeom>
              <a:solidFill>
                <a:srgbClr val="8C8C8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6" name="Freeform 22"/>
              <p:cNvSpPr>
                <a:spLocks/>
              </p:cNvSpPr>
              <p:nvPr/>
            </p:nvSpPr>
            <p:spPr bwMode="auto">
              <a:xfrm>
                <a:off x="19643217" y="9003035"/>
                <a:ext cx="97862" cy="97862"/>
              </a:xfrm>
              <a:custGeom>
                <a:avLst/>
                <a:gdLst/>
                <a:ahLst/>
                <a:cxnLst>
                  <a:cxn ang="0">
                    <a:pos x="89" y="44"/>
                  </a:cxn>
                  <a:cxn ang="0">
                    <a:pos x="89" y="44"/>
                  </a:cxn>
                  <a:cxn ang="0">
                    <a:pos x="84" y="24"/>
                  </a:cxn>
                  <a:cxn ang="0">
                    <a:pos x="74" y="9"/>
                  </a:cxn>
                  <a:cxn ang="0">
                    <a:pos x="59" y="0"/>
                  </a:cxn>
                  <a:cxn ang="0">
                    <a:pos x="45" y="0"/>
                  </a:cxn>
                  <a:cxn ang="0">
                    <a:pos x="45" y="0"/>
                  </a:cxn>
                  <a:cxn ang="0">
                    <a:pos x="30" y="0"/>
                  </a:cxn>
                  <a:cxn ang="0">
                    <a:pos x="15" y="9"/>
                  </a:cxn>
                  <a:cxn ang="0">
                    <a:pos x="5" y="24"/>
                  </a:cxn>
                  <a:cxn ang="0">
                    <a:pos x="0" y="44"/>
                  </a:cxn>
                  <a:cxn ang="0">
                    <a:pos x="0" y="44"/>
                  </a:cxn>
                  <a:cxn ang="0">
                    <a:pos x="5" y="59"/>
                  </a:cxn>
                  <a:cxn ang="0">
                    <a:pos x="15" y="74"/>
                  </a:cxn>
                  <a:cxn ang="0">
                    <a:pos x="30" y="84"/>
                  </a:cxn>
                  <a:cxn ang="0">
                    <a:pos x="45" y="89"/>
                  </a:cxn>
                  <a:cxn ang="0">
                    <a:pos x="45" y="89"/>
                  </a:cxn>
                  <a:cxn ang="0">
                    <a:pos x="59" y="84"/>
                  </a:cxn>
                  <a:cxn ang="0">
                    <a:pos x="74" y="74"/>
                  </a:cxn>
                  <a:cxn ang="0">
                    <a:pos x="84" y="59"/>
                  </a:cxn>
                  <a:cxn ang="0">
                    <a:pos x="89" y="44"/>
                  </a:cxn>
                  <a:cxn ang="0">
                    <a:pos x="89" y="44"/>
                  </a:cxn>
                </a:cxnLst>
                <a:rect l="0" t="0" r="r" b="b"/>
                <a:pathLst>
                  <a:path w="89" h="89">
                    <a:moveTo>
                      <a:pt x="89" y="44"/>
                    </a:moveTo>
                    <a:lnTo>
                      <a:pt x="89" y="44"/>
                    </a:lnTo>
                    <a:lnTo>
                      <a:pt x="84" y="24"/>
                    </a:lnTo>
                    <a:lnTo>
                      <a:pt x="74" y="9"/>
                    </a:lnTo>
                    <a:lnTo>
                      <a:pt x="59" y="0"/>
                    </a:lnTo>
                    <a:lnTo>
                      <a:pt x="45" y="0"/>
                    </a:lnTo>
                    <a:lnTo>
                      <a:pt x="45" y="0"/>
                    </a:lnTo>
                    <a:lnTo>
                      <a:pt x="30" y="0"/>
                    </a:lnTo>
                    <a:lnTo>
                      <a:pt x="15" y="9"/>
                    </a:lnTo>
                    <a:lnTo>
                      <a:pt x="5" y="24"/>
                    </a:lnTo>
                    <a:lnTo>
                      <a:pt x="0" y="44"/>
                    </a:lnTo>
                    <a:lnTo>
                      <a:pt x="0" y="44"/>
                    </a:lnTo>
                    <a:lnTo>
                      <a:pt x="5" y="59"/>
                    </a:lnTo>
                    <a:lnTo>
                      <a:pt x="15" y="74"/>
                    </a:lnTo>
                    <a:lnTo>
                      <a:pt x="30" y="84"/>
                    </a:lnTo>
                    <a:lnTo>
                      <a:pt x="45" y="89"/>
                    </a:lnTo>
                    <a:lnTo>
                      <a:pt x="45" y="89"/>
                    </a:lnTo>
                    <a:lnTo>
                      <a:pt x="59" y="84"/>
                    </a:lnTo>
                    <a:lnTo>
                      <a:pt x="74" y="74"/>
                    </a:lnTo>
                    <a:lnTo>
                      <a:pt x="84" y="59"/>
                    </a:lnTo>
                    <a:lnTo>
                      <a:pt x="89" y="44"/>
                    </a:lnTo>
                    <a:lnTo>
                      <a:pt x="89" y="44"/>
                    </a:lnTo>
                    <a:close/>
                  </a:path>
                </a:pathLst>
              </a:custGeom>
              <a:solidFill>
                <a:srgbClr val="33A02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7" name="Freeform 23"/>
              <p:cNvSpPr>
                <a:spLocks noEditPoints="1"/>
              </p:cNvSpPr>
              <p:nvPr/>
            </p:nvSpPr>
            <p:spPr bwMode="auto">
              <a:xfrm>
                <a:off x="19632221" y="8992040"/>
                <a:ext cx="119853" cy="119853"/>
              </a:xfrm>
              <a:custGeom>
                <a:avLst/>
                <a:gdLst/>
                <a:ahLst/>
                <a:cxnLst>
                  <a:cxn ang="0">
                    <a:pos x="20" y="54"/>
                  </a:cxn>
                  <a:cxn ang="0">
                    <a:pos x="20" y="54"/>
                  </a:cxn>
                  <a:cxn ang="0">
                    <a:pos x="25" y="39"/>
                  </a:cxn>
                  <a:cxn ang="0">
                    <a:pos x="30" y="29"/>
                  </a:cxn>
                  <a:cxn ang="0">
                    <a:pos x="40" y="19"/>
                  </a:cxn>
                  <a:cxn ang="0">
                    <a:pos x="55" y="19"/>
                  </a:cxn>
                  <a:cxn ang="0">
                    <a:pos x="55" y="19"/>
                  </a:cxn>
                  <a:cxn ang="0">
                    <a:pos x="69" y="19"/>
                  </a:cxn>
                  <a:cxn ang="0">
                    <a:pos x="79" y="29"/>
                  </a:cxn>
                  <a:cxn ang="0">
                    <a:pos x="84" y="39"/>
                  </a:cxn>
                  <a:cxn ang="0">
                    <a:pos x="89" y="54"/>
                  </a:cxn>
                  <a:cxn ang="0">
                    <a:pos x="89" y="54"/>
                  </a:cxn>
                  <a:cxn ang="0">
                    <a:pos x="84" y="64"/>
                  </a:cxn>
                  <a:cxn ang="0">
                    <a:pos x="79" y="79"/>
                  </a:cxn>
                  <a:cxn ang="0">
                    <a:pos x="69" y="84"/>
                  </a:cxn>
                  <a:cxn ang="0">
                    <a:pos x="55" y="89"/>
                  </a:cxn>
                  <a:cxn ang="0">
                    <a:pos x="55" y="89"/>
                  </a:cxn>
                  <a:cxn ang="0">
                    <a:pos x="40" y="84"/>
                  </a:cxn>
                  <a:cxn ang="0">
                    <a:pos x="30" y="79"/>
                  </a:cxn>
                  <a:cxn ang="0">
                    <a:pos x="25" y="64"/>
                  </a:cxn>
                  <a:cxn ang="0">
                    <a:pos x="20" y="54"/>
                  </a:cxn>
                  <a:cxn ang="0">
                    <a:pos x="20" y="54"/>
                  </a:cxn>
                  <a:cxn ang="0">
                    <a:pos x="0" y="54"/>
                  </a:cxn>
                  <a:cxn ang="0">
                    <a:pos x="0" y="54"/>
                  </a:cxn>
                  <a:cxn ang="0">
                    <a:pos x="5" y="74"/>
                  </a:cxn>
                  <a:cxn ang="0">
                    <a:pos x="20" y="94"/>
                  </a:cxn>
                  <a:cxn ang="0">
                    <a:pos x="35" y="104"/>
                  </a:cxn>
                  <a:cxn ang="0">
                    <a:pos x="55" y="109"/>
                  </a:cxn>
                  <a:cxn ang="0">
                    <a:pos x="55" y="109"/>
                  </a:cxn>
                  <a:cxn ang="0">
                    <a:pos x="74" y="104"/>
                  </a:cxn>
                  <a:cxn ang="0">
                    <a:pos x="94" y="94"/>
                  </a:cxn>
                  <a:cxn ang="0">
                    <a:pos x="104" y="74"/>
                  </a:cxn>
                  <a:cxn ang="0">
                    <a:pos x="109" y="54"/>
                  </a:cxn>
                  <a:cxn ang="0">
                    <a:pos x="109" y="54"/>
                  </a:cxn>
                  <a:cxn ang="0">
                    <a:pos x="104" y="34"/>
                  </a:cxn>
                  <a:cxn ang="0">
                    <a:pos x="94" y="14"/>
                  </a:cxn>
                  <a:cxn ang="0">
                    <a:pos x="74" y="5"/>
                  </a:cxn>
                  <a:cxn ang="0">
                    <a:pos x="55" y="0"/>
                  </a:cxn>
                  <a:cxn ang="0">
                    <a:pos x="55" y="0"/>
                  </a:cxn>
                  <a:cxn ang="0">
                    <a:pos x="35" y="5"/>
                  </a:cxn>
                  <a:cxn ang="0">
                    <a:pos x="20" y="14"/>
                  </a:cxn>
                  <a:cxn ang="0">
                    <a:pos x="5" y="34"/>
                  </a:cxn>
                  <a:cxn ang="0">
                    <a:pos x="0" y="54"/>
                  </a:cxn>
                  <a:cxn ang="0">
                    <a:pos x="0" y="54"/>
                  </a:cxn>
                </a:cxnLst>
                <a:rect l="0" t="0" r="r" b="b"/>
                <a:pathLst>
                  <a:path w="109" h="109">
                    <a:moveTo>
                      <a:pt x="20" y="54"/>
                    </a:moveTo>
                    <a:lnTo>
                      <a:pt x="20" y="54"/>
                    </a:lnTo>
                    <a:lnTo>
                      <a:pt x="25" y="39"/>
                    </a:lnTo>
                    <a:lnTo>
                      <a:pt x="30" y="29"/>
                    </a:lnTo>
                    <a:lnTo>
                      <a:pt x="40" y="19"/>
                    </a:lnTo>
                    <a:lnTo>
                      <a:pt x="55" y="19"/>
                    </a:lnTo>
                    <a:lnTo>
                      <a:pt x="55" y="19"/>
                    </a:lnTo>
                    <a:lnTo>
                      <a:pt x="69" y="19"/>
                    </a:lnTo>
                    <a:lnTo>
                      <a:pt x="79" y="29"/>
                    </a:lnTo>
                    <a:lnTo>
                      <a:pt x="84" y="39"/>
                    </a:lnTo>
                    <a:lnTo>
                      <a:pt x="89" y="54"/>
                    </a:lnTo>
                    <a:lnTo>
                      <a:pt x="89" y="54"/>
                    </a:lnTo>
                    <a:lnTo>
                      <a:pt x="84" y="64"/>
                    </a:lnTo>
                    <a:lnTo>
                      <a:pt x="79" y="79"/>
                    </a:lnTo>
                    <a:lnTo>
                      <a:pt x="69" y="84"/>
                    </a:lnTo>
                    <a:lnTo>
                      <a:pt x="55" y="89"/>
                    </a:lnTo>
                    <a:lnTo>
                      <a:pt x="55" y="89"/>
                    </a:lnTo>
                    <a:lnTo>
                      <a:pt x="40" y="84"/>
                    </a:lnTo>
                    <a:lnTo>
                      <a:pt x="30" y="79"/>
                    </a:lnTo>
                    <a:lnTo>
                      <a:pt x="25" y="64"/>
                    </a:lnTo>
                    <a:lnTo>
                      <a:pt x="20" y="54"/>
                    </a:lnTo>
                    <a:lnTo>
                      <a:pt x="20" y="54"/>
                    </a:lnTo>
                    <a:close/>
                    <a:moveTo>
                      <a:pt x="0" y="54"/>
                    </a:moveTo>
                    <a:lnTo>
                      <a:pt x="0" y="54"/>
                    </a:lnTo>
                    <a:lnTo>
                      <a:pt x="5" y="74"/>
                    </a:lnTo>
                    <a:lnTo>
                      <a:pt x="20" y="94"/>
                    </a:lnTo>
                    <a:lnTo>
                      <a:pt x="35" y="104"/>
                    </a:lnTo>
                    <a:lnTo>
                      <a:pt x="55" y="109"/>
                    </a:lnTo>
                    <a:lnTo>
                      <a:pt x="55" y="109"/>
                    </a:lnTo>
                    <a:lnTo>
                      <a:pt x="74" y="104"/>
                    </a:lnTo>
                    <a:lnTo>
                      <a:pt x="94" y="94"/>
                    </a:lnTo>
                    <a:lnTo>
                      <a:pt x="104" y="74"/>
                    </a:lnTo>
                    <a:lnTo>
                      <a:pt x="109" y="54"/>
                    </a:lnTo>
                    <a:lnTo>
                      <a:pt x="109" y="54"/>
                    </a:lnTo>
                    <a:lnTo>
                      <a:pt x="104" y="34"/>
                    </a:lnTo>
                    <a:lnTo>
                      <a:pt x="94" y="14"/>
                    </a:lnTo>
                    <a:lnTo>
                      <a:pt x="74" y="5"/>
                    </a:lnTo>
                    <a:lnTo>
                      <a:pt x="55" y="0"/>
                    </a:lnTo>
                    <a:lnTo>
                      <a:pt x="55" y="0"/>
                    </a:lnTo>
                    <a:lnTo>
                      <a:pt x="35" y="5"/>
                    </a:lnTo>
                    <a:lnTo>
                      <a:pt x="20" y="14"/>
                    </a:lnTo>
                    <a:lnTo>
                      <a:pt x="5" y="34"/>
                    </a:lnTo>
                    <a:lnTo>
                      <a:pt x="0" y="54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8" name="Freeform 24"/>
              <p:cNvSpPr>
                <a:spLocks/>
              </p:cNvSpPr>
              <p:nvPr/>
            </p:nvSpPr>
            <p:spPr bwMode="auto">
              <a:xfrm>
                <a:off x="19621225" y="9149278"/>
                <a:ext cx="141845" cy="147342"/>
              </a:xfrm>
              <a:custGeom>
                <a:avLst/>
                <a:gdLst/>
                <a:ahLst/>
                <a:cxnLst>
                  <a:cxn ang="0">
                    <a:pos x="129" y="69"/>
                  </a:cxn>
                  <a:cxn ang="0">
                    <a:pos x="129" y="69"/>
                  </a:cxn>
                  <a:cxn ang="0">
                    <a:pos x="124" y="45"/>
                  </a:cxn>
                  <a:cxn ang="0">
                    <a:pos x="109" y="20"/>
                  </a:cxn>
                  <a:cxn ang="0">
                    <a:pos x="89" y="5"/>
                  </a:cxn>
                  <a:cxn ang="0">
                    <a:pos x="65" y="0"/>
                  </a:cxn>
                  <a:cxn ang="0">
                    <a:pos x="65" y="0"/>
                  </a:cxn>
                  <a:cxn ang="0">
                    <a:pos x="40" y="5"/>
                  </a:cxn>
                  <a:cxn ang="0">
                    <a:pos x="20" y="20"/>
                  </a:cxn>
                  <a:cxn ang="0">
                    <a:pos x="5" y="45"/>
                  </a:cxn>
                  <a:cxn ang="0">
                    <a:pos x="0" y="69"/>
                  </a:cxn>
                  <a:cxn ang="0">
                    <a:pos x="0" y="69"/>
                  </a:cxn>
                  <a:cxn ang="0">
                    <a:pos x="5" y="94"/>
                  </a:cxn>
                  <a:cxn ang="0">
                    <a:pos x="20" y="114"/>
                  </a:cxn>
                  <a:cxn ang="0">
                    <a:pos x="40" y="129"/>
                  </a:cxn>
                  <a:cxn ang="0">
                    <a:pos x="65" y="134"/>
                  </a:cxn>
                  <a:cxn ang="0">
                    <a:pos x="65" y="134"/>
                  </a:cxn>
                  <a:cxn ang="0">
                    <a:pos x="89" y="129"/>
                  </a:cxn>
                  <a:cxn ang="0">
                    <a:pos x="109" y="114"/>
                  </a:cxn>
                  <a:cxn ang="0">
                    <a:pos x="124" y="94"/>
                  </a:cxn>
                  <a:cxn ang="0">
                    <a:pos x="129" y="69"/>
                  </a:cxn>
                  <a:cxn ang="0">
                    <a:pos x="129" y="69"/>
                  </a:cxn>
                </a:cxnLst>
                <a:rect l="0" t="0" r="r" b="b"/>
                <a:pathLst>
                  <a:path w="129" h="134">
                    <a:moveTo>
                      <a:pt x="129" y="69"/>
                    </a:moveTo>
                    <a:lnTo>
                      <a:pt x="129" y="69"/>
                    </a:lnTo>
                    <a:lnTo>
                      <a:pt x="124" y="45"/>
                    </a:lnTo>
                    <a:lnTo>
                      <a:pt x="109" y="20"/>
                    </a:lnTo>
                    <a:lnTo>
                      <a:pt x="89" y="5"/>
                    </a:lnTo>
                    <a:lnTo>
                      <a:pt x="65" y="0"/>
                    </a:lnTo>
                    <a:lnTo>
                      <a:pt x="65" y="0"/>
                    </a:lnTo>
                    <a:lnTo>
                      <a:pt x="40" y="5"/>
                    </a:lnTo>
                    <a:lnTo>
                      <a:pt x="20" y="20"/>
                    </a:lnTo>
                    <a:lnTo>
                      <a:pt x="5" y="45"/>
                    </a:lnTo>
                    <a:lnTo>
                      <a:pt x="0" y="69"/>
                    </a:lnTo>
                    <a:lnTo>
                      <a:pt x="0" y="69"/>
                    </a:lnTo>
                    <a:lnTo>
                      <a:pt x="5" y="94"/>
                    </a:lnTo>
                    <a:lnTo>
                      <a:pt x="20" y="114"/>
                    </a:lnTo>
                    <a:lnTo>
                      <a:pt x="40" y="129"/>
                    </a:lnTo>
                    <a:lnTo>
                      <a:pt x="65" y="134"/>
                    </a:lnTo>
                    <a:lnTo>
                      <a:pt x="65" y="134"/>
                    </a:lnTo>
                    <a:lnTo>
                      <a:pt x="89" y="129"/>
                    </a:lnTo>
                    <a:lnTo>
                      <a:pt x="109" y="114"/>
                    </a:lnTo>
                    <a:lnTo>
                      <a:pt x="124" y="94"/>
                    </a:lnTo>
                    <a:lnTo>
                      <a:pt x="129" y="69"/>
                    </a:lnTo>
                    <a:lnTo>
                      <a:pt x="129" y="69"/>
                    </a:lnTo>
                    <a:close/>
                  </a:path>
                </a:pathLst>
              </a:custGeom>
              <a:solidFill>
                <a:srgbClr val="8C8C8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9" name="Freeform 25"/>
              <p:cNvSpPr>
                <a:spLocks/>
              </p:cNvSpPr>
              <p:nvPr/>
            </p:nvSpPr>
            <p:spPr bwMode="auto">
              <a:xfrm>
                <a:off x="19643217" y="9176767"/>
                <a:ext cx="97862" cy="97862"/>
              </a:xfrm>
              <a:custGeom>
                <a:avLst/>
                <a:gdLst/>
                <a:ahLst/>
                <a:cxnLst>
                  <a:cxn ang="0">
                    <a:pos x="89" y="44"/>
                  </a:cxn>
                  <a:cxn ang="0">
                    <a:pos x="89" y="44"/>
                  </a:cxn>
                  <a:cxn ang="0">
                    <a:pos x="84" y="25"/>
                  </a:cxn>
                  <a:cxn ang="0">
                    <a:pos x="74" y="10"/>
                  </a:cxn>
                  <a:cxn ang="0">
                    <a:pos x="59" y="0"/>
                  </a:cxn>
                  <a:cxn ang="0">
                    <a:pos x="45" y="0"/>
                  </a:cxn>
                  <a:cxn ang="0">
                    <a:pos x="45" y="0"/>
                  </a:cxn>
                  <a:cxn ang="0">
                    <a:pos x="30" y="0"/>
                  </a:cxn>
                  <a:cxn ang="0">
                    <a:pos x="15" y="10"/>
                  </a:cxn>
                  <a:cxn ang="0">
                    <a:pos x="5" y="25"/>
                  </a:cxn>
                  <a:cxn ang="0">
                    <a:pos x="0" y="44"/>
                  </a:cxn>
                  <a:cxn ang="0">
                    <a:pos x="0" y="44"/>
                  </a:cxn>
                  <a:cxn ang="0">
                    <a:pos x="5" y="59"/>
                  </a:cxn>
                  <a:cxn ang="0">
                    <a:pos x="15" y="74"/>
                  </a:cxn>
                  <a:cxn ang="0">
                    <a:pos x="30" y="84"/>
                  </a:cxn>
                  <a:cxn ang="0">
                    <a:pos x="45" y="89"/>
                  </a:cxn>
                  <a:cxn ang="0">
                    <a:pos x="45" y="89"/>
                  </a:cxn>
                  <a:cxn ang="0">
                    <a:pos x="59" y="84"/>
                  </a:cxn>
                  <a:cxn ang="0">
                    <a:pos x="74" y="74"/>
                  </a:cxn>
                  <a:cxn ang="0">
                    <a:pos x="84" y="59"/>
                  </a:cxn>
                  <a:cxn ang="0">
                    <a:pos x="89" y="44"/>
                  </a:cxn>
                  <a:cxn ang="0">
                    <a:pos x="89" y="44"/>
                  </a:cxn>
                </a:cxnLst>
                <a:rect l="0" t="0" r="r" b="b"/>
                <a:pathLst>
                  <a:path w="89" h="89">
                    <a:moveTo>
                      <a:pt x="89" y="44"/>
                    </a:moveTo>
                    <a:lnTo>
                      <a:pt x="89" y="44"/>
                    </a:lnTo>
                    <a:lnTo>
                      <a:pt x="84" y="25"/>
                    </a:lnTo>
                    <a:lnTo>
                      <a:pt x="74" y="10"/>
                    </a:lnTo>
                    <a:lnTo>
                      <a:pt x="59" y="0"/>
                    </a:lnTo>
                    <a:lnTo>
                      <a:pt x="45" y="0"/>
                    </a:lnTo>
                    <a:lnTo>
                      <a:pt x="45" y="0"/>
                    </a:lnTo>
                    <a:lnTo>
                      <a:pt x="30" y="0"/>
                    </a:lnTo>
                    <a:lnTo>
                      <a:pt x="15" y="10"/>
                    </a:lnTo>
                    <a:lnTo>
                      <a:pt x="5" y="25"/>
                    </a:lnTo>
                    <a:lnTo>
                      <a:pt x="0" y="44"/>
                    </a:lnTo>
                    <a:lnTo>
                      <a:pt x="0" y="44"/>
                    </a:lnTo>
                    <a:lnTo>
                      <a:pt x="5" y="59"/>
                    </a:lnTo>
                    <a:lnTo>
                      <a:pt x="15" y="74"/>
                    </a:lnTo>
                    <a:lnTo>
                      <a:pt x="30" y="84"/>
                    </a:lnTo>
                    <a:lnTo>
                      <a:pt x="45" y="89"/>
                    </a:lnTo>
                    <a:lnTo>
                      <a:pt x="45" y="89"/>
                    </a:lnTo>
                    <a:lnTo>
                      <a:pt x="59" y="84"/>
                    </a:lnTo>
                    <a:lnTo>
                      <a:pt x="74" y="74"/>
                    </a:lnTo>
                    <a:lnTo>
                      <a:pt x="84" y="59"/>
                    </a:lnTo>
                    <a:lnTo>
                      <a:pt x="89" y="44"/>
                    </a:lnTo>
                    <a:lnTo>
                      <a:pt x="89" y="44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0" name="Freeform 26"/>
              <p:cNvSpPr>
                <a:spLocks noEditPoints="1"/>
              </p:cNvSpPr>
              <p:nvPr/>
            </p:nvSpPr>
            <p:spPr bwMode="auto">
              <a:xfrm>
                <a:off x="19632221" y="9165771"/>
                <a:ext cx="119853" cy="119853"/>
              </a:xfrm>
              <a:custGeom>
                <a:avLst/>
                <a:gdLst/>
                <a:ahLst/>
                <a:cxnLst>
                  <a:cxn ang="0">
                    <a:pos x="20" y="54"/>
                  </a:cxn>
                  <a:cxn ang="0">
                    <a:pos x="20" y="54"/>
                  </a:cxn>
                  <a:cxn ang="0">
                    <a:pos x="25" y="40"/>
                  </a:cxn>
                  <a:cxn ang="0">
                    <a:pos x="30" y="30"/>
                  </a:cxn>
                  <a:cxn ang="0">
                    <a:pos x="40" y="20"/>
                  </a:cxn>
                  <a:cxn ang="0">
                    <a:pos x="55" y="20"/>
                  </a:cxn>
                  <a:cxn ang="0">
                    <a:pos x="55" y="20"/>
                  </a:cxn>
                  <a:cxn ang="0">
                    <a:pos x="69" y="20"/>
                  </a:cxn>
                  <a:cxn ang="0">
                    <a:pos x="79" y="30"/>
                  </a:cxn>
                  <a:cxn ang="0">
                    <a:pos x="84" y="40"/>
                  </a:cxn>
                  <a:cxn ang="0">
                    <a:pos x="89" y="54"/>
                  </a:cxn>
                  <a:cxn ang="0">
                    <a:pos x="89" y="54"/>
                  </a:cxn>
                  <a:cxn ang="0">
                    <a:pos x="84" y="64"/>
                  </a:cxn>
                  <a:cxn ang="0">
                    <a:pos x="79" y="79"/>
                  </a:cxn>
                  <a:cxn ang="0">
                    <a:pos x="69" y="84"/>
                  </a:cxn>
                  <a:cxn ang="0">
                    <a:pos x="55" y="89"/>
                  </a:cxn>
                  <a:cxn ang="0">
                    <a:pos x="55" y="89"/>
                  </a:cxn>
                  <a:cxn ang="0">
                    <a:pos x="40" y="84"/>
                  </a:cxn>
                  <a:cxn ang="0">
                    <a:pos x="30" y="79"/>
                  </a:cxn>
                  <a:cxn ang="0">
                    <a:pos x="25" y="64"/>
                  </a:cxn>
                  <a:cxn ang="0">
                    <a:pos x="20" y="54"/>
                  </a:cxn>
                  <a:cxn ang="0">
                    <a:pos x="20" y="54"/>
                  </a:cxn>
                  <a:cxn ang="0">
                    <a:pos x="0" y="54"/>
                  </a:cxn>
                  <a:cxn ang="0">
                    <a:pos x="0" y="54"/>
                  </a:cxn>
                  <a:cxn ang="0">
                    <a:pos x="5" y="74"/>
                  </a:cxn>
                  <a:cxn ang="0">
                    <a:pos x="20" y="94"/>
                  </a:cxn>
                  <a:cxn ang="0">
                    <a:pos x="35" y="104"/>
                  </a:cxn>
                  <a:cxn ang="0">
                    <a:pos x="55" y="109"/>
                  </a:cxn>
                  <a:cxn ang="0">
                    <a:pos x="55" y="109"/>
                  </a:cxn>
                  <a:cxn ang="0">
                    <a:pos x="74" y="104"/>
                  </a:cxn>
                  <a:cxn ang="0">
                    <a:pos x="94" y="94"/>
                  </a:cxn>
                  <a:cxn ang="0">
                    <a:pos x="104" y="74"/>
                  </a:cxn>
                  <a:cxn ang="0">
                    <a:pos x="109" y="54"/>
                  </a:cxn>
                  <a:cxn ang="0">
                    <a:pos x="109" y="54"/>
                  </a:cxn>
                  <a:cxn ang="0">
                    <a:pos x="104" y="35"/>
                  </a:cxn>
                  <a:cxn ang="0">
                    <a:pos x="94" y="15"/>
                  </a:cxn>
                  <a:cxn ang="0">
                    <a:pos x="74" y="5"/>
                  </a:cxn>
                  <a:cxn ang="0">
                    <a:pos x="55" y="0"/>
                  </a:cxn>
                  <a:cxn ang="0">
                    <a:pos x="55" y="0"/>
                  </a:cxn>
                  <a:cxn ang="0">
                    <a:pos x="35" y="5"/>
                  </a:cxn>
                  <a:cxn ang="0">
                    <a:pos x="20" y="15"/>
                  </a:cxn>
                  <a:cxn ang="0">
                    <a:pos x="5" y="35"/>
                  </a:cxn>
                  <a:cxn ang="0">
                    <a:pos x="0" y="54"/>
                  </a:cxn>
                  <a:cxn ang="0">
                    <a:pos x="0" y="54"/>
                  </a:cxn>
                </a:cxnLst>
                <a:rect l="0" t="0" r="r" b="b"/>
                <a:pathLst>
                  <a:path w="109" h="109">
                    <a:moveTo>
                      <a:pt x="20" y="54"/>
                    </a:moveTo>
                    <a:lnTo>
                      <a:pt x="20" y="54"/>
                    </a:lnTo>
                    <a:lnTo>
                      <a:pt x="25" y="40"/>
                    </a:lnTo>
                    <a:lnTo>
                      <a:pt x="30" y="30"/>
                    </a:lnTo>
                    <a:lnTo>
                      <a:pt x="40" y="20"/>
                    </a:lnTo>
                    <a:lnTo>
                      <a:pt x="55" y="20"/>
                    </a:lnTo>
                    <a:lnTo>
                      <a:pt x="55" y="20"/>
                    </a:lnTo>
                    <a:lnTo>
                      <a:pt x="69" y="20"/>
                    </a:lnTo>
                    <a:lnTo>
                      <a:pt x="79" y="30"/>
                    </a:lnTo>
                    <a:lnTo>
                      <a:pt x="84" y="40"/>
                    </a:lnTo>
                    <a:lnTo>
                      <a:pt x="89" y="54"/>
                    </a:lnTo>
                    <a:lnTo>
                      <a:pt x="89" y="54"/>
                    </a:lnTo>
                    <a:lnTo>
                      <a:pt x="84" y="64"/>
                    </a:lnTo>
                    <a:lnTo>
                      <a:pt x="79" y="79"/>
                    </a:lnTo>
                    <a:lnTo>
                      <a:pt x="69" y="84"/>
                    </a:lnTo>
                    <a:lnTo>
                      <a:pt x="55" y="89"/>
                    </a:lnTo>
                    <a:lnTo>
                      <a:pt x="55" y="89"/>
                    </a:lnTo>
                    <a:lnTo>
                      <a:pt x="40" y="84"/>
                    </a:lnTo>
                    <a:lnTo>
                      <a:pt x="30" y="79"/>
                    </a:lnTo>
                    <a:lnTo>
                      <a:pt x="25" y="64"/>
                    </a:lnTo>
                    <a:lnTo>
                      <a:pt x="20" y="54"/>
                    </a:lnTo>
                    <a:lnTo>
                      <a:pt x="20" y="54"/>
                    </a:lnTo>
                    <a:close/>
                    <a:moveTo>
                      <a:pt x="0" y="54"/>
                    </a:moveTo>
                    <a:lnTo>
                      <a:pt x="0" y="54"/>
                    </a:lnTo>
                    <a:lnTo>
                      <a:pt x="5" y="74"/>
                    </a:lnTo>
                    <a:lnTo>
                      <a:pt x="20" y="94"/>
                    </a:lnTo>
                    <a:lnTo>
                      <a:pt x="35" y="104"/>
                    </a:lnTo>
                    <a:lnTo>
                      <a:pt x="55" y="109"/>
                    </a:lnTo>
                    <a:lnTo>
                      <a:pt x="55" y="109"/>
                    </a:lnTo>
                    <a:lnTo>
                      <a:pt x="74" y="104"/>
                    </a:lnTo>
                    <a:lnTo>
                      <a:pt x="94" y="94"/>
                    </a:lnTo>
                    <a:lnTo>
                      <a:pt x="104" y="74"/>
                    </a:lnTo>
                    <a:lnTo>
                      <a:pt x="109" y="54"/>
                    </a:lnTo>
                    <a:lnTo>
                      <a:pt x="109" y="54"/>
                    </a:lnTo>
                    <a:lnTo>
                      <a:pt x="104" y="35"/>
                    </a:lnTo>
                    <a:lnTo>
                      <a:pt x="94" y="15"/>
                    </a:lnTo>
                    <a:lnTo>
                      <a:pt x="74" y="5"/>
                    </a:lnTo>
                    <a:lnTo>
                      <a:pt x="55" y="0"/>
                    </a:lnTo>
                    <a:lnTo>
                      <a:pt x="55" y="0"/>
                    </a:lnTo>
                    <a:lnTo>
                      <a:pt x="35" y="5"/>
                    </a:lnTo>
                    <a:lnTo>
                      <a:pt x="20" y="15"/>
                    </a:lnTo>
                    <a:lnTo>
                      <a:pt x="5" y="35"/>
                    </a:lnTo>
                    <a:lnTo>
                      <a:pt x="0" y="54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1" name="Freeform 27"/>
              <p:cNvSpPr>
                <a:spLocks/>
              </p:cNvSpPr>
              <p:nvPr/>
            </p:nvSpPr>
            <p:spPr bwMode="auto">
              <a:xfrm>
                <a:off x="19719087" y="8359789"/>
                <a:ext cx="730113" cy="234208"/>
              </a:xfrm>
              <a:custGeom>
                <a:avLst/>
                <a:gdLst/>
                <a:ahLst/>
                <a:cxnLst>
                  <a:cxn ang="0">
                    <a:pos x="664" y="193"/>
                  </a:cxn>
                  <a:cxn ang="0">
                    <a:pos x="0" y="213"/>
                  </a:cxn>
                  <a:cxn ang="0">
                    <a:pos x="0" y="35"/>
                  </a:cxn>
                  <a:cxn ang="0">
                    <a:pos x="664" y="0"/>
                  </a:cxn>
                  <a:cxn ang="0">
                    <a:pos x="664" y="193"/>
                  </a:cxn>
                </a:cxnLst>
                <a:rect l="0" t="0" r="r" b="b"/>
                <a:pathLst>
                  <a:path w="664" h="213">
                    <a:moveTo>
                      <a:pt x="664" y="193"/>
                    </a:moveTo>
                    <a:lnTo>
                      <a:pt x="0" y="213"/>
                    </a:lnTo>
                    <a:lnTo>
                      <a:pt x="0" y="35"/>
                    </a:lnTo>
                    <a:lnTo>
                      <a:pt x="664" y="0"/>
                    </a:lnTo>
                    <a:lnTo>
                      <a:pt x="664" y="193"/>
                    </a:lnTo>
                    <a:close/>
                  </a:path>
                </a:pathLst>
              </a:custGeom>
              <a:solidFill>
                <a:srgbClr val="B2B2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2" name="Freeform 28"/>
              <p:cNvSpPr>
                <a:spLocks/>
              </p:cNvSpPr>
              <p:nvPr/>
            </p:nvSpPr>
            <p:spPr bwMode="auto">
              <a:xfrm>
                <a:off x="19719087" y="8458750"/>
                <a:ext cx="702624" cy="113256"/>
              </a:xfrm>
              <a:custGeom>
                <a:avLst/>
                <a:gdLst/>
                <a:ahLst/>
                <a:cxnLst>
                  <a:cxn ang="0">
                    <a:pos x="639" y="84"/>
                  </a:cxn>
                  <a:cxn ang="0">
                    <a:pos x="0" y="103"/>
                  </a:cxn>
                  <a:cxn ang="0">
                    <a:pos x="0" y="39"/>
                  </a:cxn>
                  <a:cxn ang="0">
                    <a:pos x="639" y="0"/>
                  </a:cxn>
                  <a:cxn ang="0">
                    <a:pos x="639" y="84"/>
                  </a:cxn>
                </a:cxnLst>
                <a:rect l="0" t="0" r="r" b="b"/>
                <a:pathLst>
                  <a:path w="639" h="103">
                    <a:moveTo>
                      <a:pt x="639" y="84"/>
                    </a:moveTo>
                    <a:lnTo>
                      <a:pt x="0" y="103"/>
                    </a:lnTo>
                    <a:lnTo>
                      <a:pt x="0" y="39"/>
                    </a:lnTo>
                    <a:lnTo>
                      <a:pt x="639" y="0"/>
                    </a:lnTo>
                    <a:lnTo>
                      <a:pt x="639" y="84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3" name="Rectangle 29"/>
              <p:cNvSpPr>
                <a:spLocks noChangeArrowheads="1"/>
              </p:cNvSpPr>
              <p:nvPr/>
            </p:nvSpPr>
            <p:spPr bwMode="auto">
              <a:xfrm>
                <a:off x="19969788" y="9067910"/>
                <a:ext cx="522295" cy="43983"/>
              </a:xfrm>
              <a:prstGeom prst="rect">
                <a:avLst/>
              </a:prstGeom>
              <a:solidFill>
                <a:srgbClr val="7F7F7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4" name="Freeform 30"/>
              <p:cNvSpPr>
                <a:spLocks/>
              </p:cNvSpPr>
              <p:nvPr/>
            </p:nvSpPr>
            <p:spPr bwMode="auto">
              <a:xfrm>
                <a:off x="19969788" y="9045919"/>
                <a:ext cx="522295" cy="49481"/>
              </a:xfrm>
              <a:custGeom>
                <a:avLst/>
                <a:gdLst/>
                <a:ahLst/>
                <a:cxnLst>
                  <a:cxn ang="0">
                    <a:pos x="0" y="40"/>
                  </a:cxn>
                  <a:cxn ang="0">
                    <a:pos x="475" y="45"/>
                  </a:cxn>
                  <a:cxn ang="0">
                    <a:pos x="475" y="5"/>
                  </a:cxn>
                  <a:cxn ang="0">
                    <a:pos x="0" y="0"/>
                  </a:cxn>
                  <a:cxn ang="0">
                    <a:pos x="0" y="40"/>
                  </a:cxn>
                </a:cxnLst>
                <a:rect l="0" t="0" r="r" b="b"/>
                <a:pathLst>
                  <a:path w="475" h="45">
                    <a:moveTo>
                      <a:pt x="0" y="40"/>
                    </a:moveTo>
                    <a:lnTo>
                      <a:pt x="475" y="45"/>
                    </a:lnTo>
                    <a:lnTo>
                      <a:pt x="475" y="5"/>
                    </a:lnTo>
                    <a:lnTo>
                      <a:pt x="0" y="0"/>
                    </a:lnTo>
                    <a:lnTo>
                      <a:pt x="0" y="4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5" name="Freeform 31"/>
              <p:cNvSpPr>
                <a:spLocks/>
              </p:cNvSpPr>
              <p:nvPr/>
            </p:nvSpPr>
            <p:spPr bwMode="auto">
              <a:xfrm>
                <a:off x="21161719" y="9938767"/>
                <a:ext cx="505801" cy="800485"/>
              </a:xfrm>
              <a:custGeom>
                <a:avLst/>
                <a:gdLst/>
                <a:ahLst/>
                <a:cxnLst>
                  <a:cxn ang="0">
                    <a:pos x="460" y="0"/>
                  </a:cxn>
                  <a:cxn ang="0">
                    <a:pos x="460" y="0"/>
                  </a:cxn>
                  <a:cxn ang="0">
                    <a:pos x="460" y="525"/>
                  </a:cxn>
                  <a:cxn ang="0">
                    <a:pos x="460" y="525"/>
                  </a:cxn>
                  <a:cxn ang="0">
                    <a:pos x="0" y="728"/>
                  </a:cxn>
                  <a:cxn ang="0">
                    <a:pos x="0" y="728"/>
                  </a:cxn>
                  <a:cxn ang="0">
                    <a:pos x="5" y="634"/>
                  </a:cxn>
                  <a:cxn ang="0">
                    <a:pos x="20" y="559"/>
                  </a:cxn>
                  <a:cxn ang="0">
                    <a:pos x="40" y="490"/>
                  </a:cxn>
                  <a:cxn ang="0">
                    <a:pos x="64" y="436"/>
                  </a:cxn>
                  <a:cxn ang="0">
                    <a:pos x="94" y="391"/>
                  </a:cxn>
                  <a:cxn ang="0">
                    <a:pos x="129" y="356"/>
                  </a:cxn>
                  <a:cxn ang="0">
                    <a:pos x="163" y="322"/>
                  </a:cxn>
                  <a:cxn ang="0">
                    <a:pos x="203" y="292"/>
                  </a:cxn>
                  <a:cxn ang="0">
                    <a:pos x="277" y="242"/>
                  </a:cxn>
                  <a:cxn ang="0">
                    <a:pos x="317" y="218"/>
                  </a:cxn>
                  <a:cxn ang="0">
                    <a:pos x="351" y="183"/>
                  </a:cxn>
                  <a:cxn ang="0">
                    <a:pos x="386" y="148"/>
                  </a:cxn>
                  <a:cxn ang="0">
                    <a:pos x="416" y="109"/>
                  </a:cxn>
                  <a:cxn ang="0">
                    <a:pos x="440" y="59"/>
                  </a:cxn>
                  <a:cxn ang="0">
                    <a:pos x="460" y="0"/>
                  </a:cxn>
                  <a:cxn ang="0">
                    <a:pos x="460" y="0"/>
                  </a:cxn>
                </a:cxnLst>
                <a:rect l="0" t="0" r="r" b="b"/>
                <a:pathLst>
                  <a:path w="460" h="728">
                    <a:moveTo>
                      <a:pt x="460" y="0"/>
                    </a:moveTo>
                    <a:lnTo>
                      <a:pt x="460" y="0"/>
                    </a:lnTo>
                    <a:lnTo>
                      <a:pt x="460" y="525"/>
                    </a:lnTo>
                    <a:lnTo>
                      <a:pt x="460" y="525"/>
                    </a:lnTo>
                    <a:lnTo>
                      <a:pt x="0" y="728"/>
                    </a:lnTo>
                    <a:lnTo>
                      <a:pt x="0" y="728"/>
                    </a:lnTo>
                    <a:lnTo>
                      <a:pt x="5" y="634"/>
                    </a:lnTo>
                    <a:lnTo>
                      <a:pt x="20" y="559"/>
                    </a:lnTo>
                    <a:lnTo>
                      <a:pt x="40" y="490"/>
                    </a:lnTo>
                    <a:lnTo>
                      <a:pt x="64" y="436"/>
                    </a:lnTo>
                    <a:lnTo>
                      <a:pt x="94" y="391"/>
                    </a:lnTo>
                    <a:lnTo>
                      <a:pt x="129" y="356"/>
                    </a:lnTo>
                    <a:lnTo>
                      <a:pt x="163" y="322"/>
                    </a:lnTo>
                    <a:lnTo>
                      <a:pt x="203" y="292"/>
                    </a:lnTo>
                    <a:lnTo>
                      <a:pt x="277" y="242"/>
                    </a:lnTo>
                    <a:lnTo>
                      <a:pt x="317" y="218"/>
                    </a:lnTo>
                    <a:lnTo>
                      <a:pt x="351" y="183"/>
                    </a:lnTo>
                    <a:lnTo>
                      <a:pt x="386" y="148"/>
                    </a:lnTo>
                    <a:lnTo>
                      <a:pt x="416" y="109"/>
                    </a:lnTo>
                    <a:lnTo>
                      <a:pt x="440" y="59"/>
                    </a:lnTo>
                    <a:lnTo>
                      <a:pt x="460" y="0"/>
                    </a:lnTo>
                    <a:lnTo>
                      <a:pt x="460" y="0"/>
                    </a:lnTo>
                    <a:close/>
                  </a:path>
                </a:pathLst>
              </a:custGeom>
              <a:solidFill>
                <a:srgbClr val="4D4D4D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6" name="Freeform 32"/>
              <p:cNvSpPr>
                <a:spLocks noEditPoints="1"/>
              </p:cNvSpPr>
              <p:nvPr/>
            </p:nvSpPr>
            <p:spPr bwMode="auto">
              <a:xfrm>
                <a:off x="19539858" y="8186057"/>
                <a:ext cx="2171646" cy="2830286"/>
              </a:xfrm>
              <a:custGeom>
                <a:avLst/>
                <a:gdLst/>
                <a:ahLst/>
                <a:cxnLst>
                  <a:cxn ang="0">
                    <a:pos x="1935" y="2109"/>
                  </a:cxn>
                  <a:cxn ang="0">
                    <a:pos x="1089" y="59"/>
                  </a:cxn>
                  <a:cxn ang="0">
                    <a:pos x="1935" y="188"/>
                  </a:cxn>
                  <a:cxn ang="0">
                    <a:pos x="1935" y="2109"/>
                  </a:cxn>
                  <a:cxn ang="0">
                    <a:pos x="995" y="2520"/>
                  </a:cxn>
                  <a:cxn ang="0">
                    <a:pos x="970" y="2529"/>
                  </a:cxn>
                  <a:cxn ang="0">
                    <a:pos x="970" y="40"/>
                  </a:cxn>
                  <a:cxn ang="0">
                    <a:pos x="995" y="45"/>
                  </a:cxn>
                  <a:cxn ang="0">
                    <a:pos x="1049" y="2495"/>
                  </a:cxn>
                  <a:cxn ang="0">
                    <a:pos x="995" y="2520"/>
                  </a:cxn>
                  <a:cxn ang="0">
                    <a:pos x="935" y="2534"/>
                  </a:cxn>
                  <a:cxn ang="0">
                    <a:pos x="723" y="2520"/>
                  </a:cxn>
                  <a:cxn ang="0">
                    <a:pos x="406" y="2490"/>
                  </a:cxn>
                  <a:cxn ang="0">
                    <a:pos x="198" y="2460"/>
                  </a:cxn>
                  <a:cxn ang="0">
                    <a:pos x="49" y="2421"/>
                  </a:cxn>
                  <a:cxn ang="0">
                    <a:pos x="45" y="2416"/>
                  </a:cxn>
                  <a:cxn ang="0">
                    <a:pos x="40" y="2401"/>
                  </a:cxn>
                  <a:cxn ang="0">
                    <a:pos x="40" y="94"/>
                  </a:cxn>
                  <a:cxn ang="0">
                    <a:pos x="930" y="40"/>
                  </a:cxn>
                  <a:cxn ang="0">
                    <a:pos x="950" y="40"/>
                  </a:cxn>
                  <a:cxn ang="0">
                    <a:pos x="950" y="2529"/>
                  </a:cxn>
                  <a:cxn ang="0">
                    <a:pos x="935" y="2534"/>
                  </a:cxn>
                  <a:cxn ang="0">
                    <a:pos x="1000" y="5"/>
                  </a:cxn>
                  <a:cxn ang="0">
                    <a:pos x="950" y="0"/>
                  </a:cxn>
                  <a:cxn ang="0">
                    <a:pos x="930" y="0"/>
                  </a:cxn>
                  <a:cxn ang="0">
                    <a:pos x="15" y="54"/>
                  </a:cxn>
                  <a:cxn ang="0">
                    <a:pos x="0" y="74"/>
                  </a:cxn>
                  <a:cxn ang="0">
                    <a:pos x="0" y="2401"/>
                  </a:cxn>
                  <a:cxn ang="0">
                    <a:pos x="5" y="2430"/>
                  </a:cxn>
                  <a:cxn ang="0">
                    <a:pos x="30" y="2455"/>
                  </a:cxn>
                  <a:cxn ang="0">
                    <a:pos x="35" y="2455"/>
                  </a:cxn>
                  <a:cxn ang="0">
                    <a:pos x="124" y="2480"/>
                  </a:cxn>
                  <a:cxn ang="0">
                    <a:pos x="282" y="2515"/>
                  </a:cxn>
                  <a:cxn ang="0">
                    <a:pos x="544" y="2549"/>
                  </a:cxn>
                  <a:cxn ang="0">
                    <a:pos x="930" y="2574"/>
                  </a:cxn>
                  <a:cxn ang="0">
                    <a:pos x="955" y="2569"/>
                  </a:cxn>
                  <a:cxn ang="0">
                    <a:pos x="1010" y="2559"/>
                  </a:cxn>
                  <a:cxn ang="0">
                    <a:pos x="1960" y="2143"/>
                  </a:cxn>
                  <a:cxn ang="0">
                    <a:pos x="1975" y="2124"/>
                  </a:cxn>
                  <a:cxn ang="0">
                    <a:pos x="1975" y="168"/>
                  </a:cxn>
                  <a:cxn ang="0">
                    <a:pos x="1955" y="149"/>
                  </a:cxn>
                </a:cxnLst>
                <a:rect l="0" t="0" r="r" b="b"/>
                <a:pathLst>
                  <a:path w="1975" h="2574">
                    <a:moveTo>
                      <a:pt x="1935" y="2109"/>
                    </a:moveTo>
                    <a:lnTo>
                      <a:pt x="1935" y="2109"/>
                    </a:lnTo>
                    <a:lnTo>
                      <a:pt x="1089" y="2480"/>
                    </a:lnTo>
                    <a:lnTo>
                      <a:pt x="1089" y="59"/>
                    </a:lnTo>
                    <a:lnTo>
                      <a:pt x="1089" y="59"/>
                    </a:lnTo>
                    <a:lnTo>
                      <a:pt x="1935" y="188"/>
                    </a:lnTo>
                    <a:lnTo>
                      <a:pt x="1935" y="188"/>
                    </a:lnTo>
                    <a:lnTo>
                      <a:pt x="1935" y="2109"/>
                    </a:lnTo>
                    <a:lnTo>
                      <a:pt x="1935" y="2109"/>
                    </a:lnTo>
                    <a:close/>
                    <a:moveTo>
                      <a:pt x="995" y="2520"/>
                    </a:moveTo>
                    <a:lnTo>
                      <a:pt x="995" y="2520"/>
                    </a:lnTo>
                    <a:lnTo>
                      <a:pt x="970" y="2529"/>
                    </a:lnTo>
                    <a:lnTo>
                      <a:pt x="970" y="40"/>
                    </a:lnTo>
                    <a:lnTo>
                      <a:pt x="970" y="40"/>
                    </a:lnTo>
                    <a:lnTo>
                      <a:pt x="995" y="45"/>
                    </a:lnTo>
                    <a:lnTo>
                      <a:pt x="995" y="45"/>
                    </a:lnTo>
                    <a:lnTo>
                      <a:pt x="1049" y="50"/>
                    </a:lnTo>
                    <a:lnTo>
                      <a:pt x="1049" y="2495"/>
                    </a:lnTo>
                    <a:lnTo>
                      <a:pt x="1049" y="2495"/>
                    </a:lnTo>
                    <a:lnTo>
                      <a:pt x="995" y="2520"/>
                    </a:lnTo>
                    <a:lnTo>
                      <a:pt x="995" y="2520"/>
                    </a:lnTo>
                    <a:close/>
                    <a:moveTo>
                      <a:pt x="935" y="2534"/>
                    </a:moveTo>
                    <a:lnTo>
                      <a:pt x="935" y="2534"/>
                    </a:lnTo>
                    <a:lnTo>
                      <a:pt x="723" y="2520"/>
                    </a:lnTo>
                    <a:lnTo>
                      <a:pt x="549" y="2510"/>
                    </a:lnTo>
                    <a:lnTo>
                      <a:pt x="406" y="2490"/>
                    </a:lnTo>
                    <a:lnTo>
                      <a:pt x="292" y="2475"/>
                    </a:lnTo>
                    <a:lnTo>
                      <a:pt x="198" y="2460"/>
                    </a:lnTo>
                    <a:lnTo>
                      <a:pt x="129" y="2440"/>
                    </a:lnTo>
                    <a:lnTo>
                      <a:pt x="49" y="2421"/>
                    </a:lnTo>
                    <a:lnTo>
                      <a:pt x="45" y="2416"/>
                    </a:lnTo>
                    <a:lnTo>
                      <a:pt x="45" y="2416"/>
                    </a:lnTo>
                    <a:lnTo>
                      <a:pt x="40" y="2411"/>
                    </a:lnTo>
                    <a:lnTo>
                      <a:pt x="40" y="2401"/>
                    </a:lnTo>
                    <a:lnTo>
                      <a:pt x="40" y="2401"/>
                    </a:lnTo>
                    <a:lnTo>
                      <a:pt x="40" y="94"/>
                    </a:lnTo>
                    <a:lnTo>
                      <a:pt x="40" y="94"/>
                    </a:lnTo>
                    <a:lnTo>
                      <a:pt x="930" y="40"/>
                    </a:lnTo>
                    <a:lnTo>
                      <a:pt x="930" y="40"/>
                    </a:lnTo>
                    <a:lnTo>
                      <a:pt x="950" y="40"/>
                    </a:lnTo>
                    <a:lnTo>
                      <a:pt x="950" y="2529"/>
                    </a:lnTo>
                    <a:lnTo>
                      <a:pt x="950" y="2529"/>
                    </a:lnTo>
                    <a:lnTo>
                      <a:pt x="935" y="2534"/>
                    </a:lnTo>
                    <a:lnTo>
                      <a:pt x="935" y="2534"/>
                    </a:lnTo>
                    <a:close/>
                    <a:moveTo>
                      <a:pt x="1955" y="149"/>
                    </a:moveTo>
                    <a:lnTo>
                      <a:pt x="1000" y="5"/>
                    </a:lnTo>
                    <a:lnTo>
                      <a:pt x="1000" y="5"/>
                    </a:lnTo>
                    <a:lnTo>
                      <a:pt x="950" y="0"/>
                    </a:lnTo>
                    <a:lnTo>
                      <a:pt x="930" y="0"/>
                    </a:lnTo>
                    <a:lnTo>
                      <a:pt x="930" y="0"/>
                    </a:lnTo>
                    <a:lnTo>
                      <a:pt x="15" y="54"/>
                    </a:lnTo>
                    <a:lnTo>
                      <a:pt x="15" y="54"/>
                    </a:lnTo>
                    <a:lnTo>
                      <a:pt x="5" y="64"/>
                    </a:lnTo>
                    <a:lnTo>
                      <a:pt x="0" y="74"/>
                    </a:lnTo>
                    <a:lnTo>
                      <a:pt x="0" y="2401"/>
                    </a:lnTo>
                    <a:lnTo>
                      <a:pt x="0" y="2401"/>
                    </a:lnTo>
                    <a:lnTo>
                      <a:pt x="0" y="2416"/>
                    </a:lnTo>
                    <a:lnTo>
                      <a:pt x="5" y="2430"/>
                    </a:lnTo>
                    <a:lnTo>
                      <a:pt x="15" y="2445"/>
                    </a:lnTo>
                    <a:lnTo>
                      <a:pt x="30" y="2455"/>
                    </a:lnTo>
                    <a:lnTo>
                      <a:pt x="30" y="2455"/>
                    </a:lnTo>
                    <a:lnTo>
                      <a:pt x="35" y="2455"/>
                    </a:lnTo>
                    <a:lnTo>
                      <a:pt x="35" y="2455"/>
                    </a:lnTo>
                    <a:lnTo>
                      <a:pt x="124" y="2480"/>
                    </a:lnTo>
                    <a:lnTo>
                      <a:pt x="193" y="2500"/>
                    </a:lnTo>
                    <a:lnTo>
                      <a:pt x="282" y="2515"/>
                    </a:lnTo>
                    <a:lnTo>
                      <a:pt x="401" y="2529"/>
                    </a:lnTo>
                    <a:lnTo>
                      <a:pt x="544" y="2549"/>
                    </a:lnTo>
                    <a:lnTo>
                      <a:pt x="723" y="2559"/>
                    </a:lnTo>
                    <a:lnTo>
                      <a:pt x="930" y="2574"/>
                    </a:lnTo>
                    <a:lnTo>
                      <a:pt x="930" y="2574"/>
                    </a:lnTo>
                    <a:lnTo>
                      <a:pt x="955" y="2569"/>
                    </a:lnTo>
                    <a:lnTo>
                      <a:pt x="980" y="2569"/>
                    </a:lnTo>
                    <a:lnTo>
                      <a:pt x="1010" y="2559"/>
                    </a:lnTo>
                    <a:lnTo>
                      <a:pt x="1960" y="2143"/>
                    </a:lnTo>
                    <a:lnTo>
                      <a:pt x="1960" y="2143"/>
                    </a:lnTo>
                    <a:lnTo>
                      <a:pt x="1970" y="2133"/>
                    </a:lnTo>
                    <a:lnTo>
                      <a:pt x="1975" y="2124"/>
                    </a:lnTo>
                    <a:lnTo>
                      <a:pt x="1975" y="168"/>
                    </a:lnTo>
                    <a:lnTo>
                      <a:pt x="1975" y="168"/>
                    </a:lnTo>
                    <a:lnTo>
                      <a:pt x="1970" y="158"/>
                    </a:lnTo>
                    <a:lnTo>
                      <a:pt x="1955" y="149"/>
                    </a:lnTo>
                    <a:lnTo>
                      <a:pt x="1955" y="14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7" name="Freeform 33"/>
              <p:cNvSpPr>
                <a:spLocks/>
              </p:cNvSpPr>
              <p:nvPr/>
            </p:nvSpPr>
            <p:spPr bwMode="auto">
              <a:xfrm>
                <a:off x="19643217" y="9486845"/>
                <a:ext cx="376052" cy="1361264"/>
              </a:xfrm>
              <a:custGeom>
                <a:avLst/>
                <a:gdLst/>
                <a:ahLst/>
                <a:cxnLst>
                  <a:cxn ang="0">
                    <a:pos x="208" y="391"/>
                  </a:cxn>
                  <a:cxn ang="0">
                    <a:pos x="208" y="391"/>
                  </a:cxn>
                  <a:cxn ang="0">
                    <a:pos x="213" y="356"/>
                  </a:cxn>
                  <a:cxn ang="0">
                    <a:pos x="218" y="327"/>
                  </a:cxn>
                  <a:cxn ang="0">
                    <a:pos x="233" y="302"/>
                  </a:cxn>
                  <a:cxn ang="0">
                    <a:pos x="247" y="277"/>
                  </a:cxn>
                  <a:cxn ang="0">
                    <a:pos x="267" y="257"/>
                  </a:cxn>
                  <a:cxn ang="0">
                    <a:pos x="292" y="243"/>
                  </a:cxn>
                  <a:cxn ang="0">
                    <a:pos x="317" y="228"/>
                  </a:cxn>
                  <a:cxn ang="0">
                    <a:pos x="342" y="223"/>
                  </a:cxn>
                  <a:cxn ang="0">
                    <a:pos x="342" y="15"/>
                  </a:cxn>
                  <a:cxn ang="0">
                    <a:pos x="0" y="0"/>
                  </a:cxn>
                  <a:cxn ang="0">
                    <a:pos x="0" y="1173"/>
                  </a:cxn>
                  <a:cxn ang="0">
                    <a:pos x="0" y="1173"/>
                  </a:cxn>
                  <a:cxn ang="0">
                    <a:pos x="94" y="1193"/>
                  </a:cxn>
                  <a:cxn ang="0">
                    <a:pos x="203" y="1218"/>
                  </a:cxn>
                  <a:cxn ang="0">
                    <a:pos x="342" y="1238"/>
                  </a:cxn>
                  <a:cxn ang="0">
                    <a:pos x="342" y="559"/>
                  </a:cxn>
                  <a:cxn ang="0">
                    <a:pos x="342" y="559"/>
                  </a:cxn>
                  <a:cxn ang="0">
                    <a:pos x="317" y="550"/>
                  </a:cxn>
                  <a:cxn ang="0">
                    <a:pos x="292" y="540"/>
                  </a:cxn>
                  <a:cxn ang="0">
                    <a:pos x="267" y="520"/>
                  </a:cxn>
                  <a:cxn ang="0">
                    <a:pos x="247" y="500"/>
                  </a:cxn>
                  <a:cxn ang="0">
                    <a:pos x="233" y="475"/>
                  </a:cxn>
                  <a:cxn ang="0">
                    <a:pos x="218" y="451"/>
                  </a:cxn>
                  <a:cxn ang="0">
                    <a:pos x="213" y="421"/>
                  </a:cxn>
                  <a:cxn ang="0">
                    <a:pos x="208" y="391"/>
                  </a:cxn>
                  <a:cxn ang="0">
                    <a:pos x="208" y="391"/>
                  </a:cxn>
                </a:cxnLst>
                <a:rect l="0" t="0" r="r" b="b"/>
                <a:pathLst>
                  <a:path w="342" h="1238">
                    <a:moveTo>
                      <a:pt x="208" y="391"/>
                    </a:moveTo>
                    <a:lnTo>
                      <a:pt x="208" y="391"/>
                    </a:lnTo>
                    <a:lnTo>
                      <a:pt x="213" y="356"/>
                    </a:lnTo>
                    <a:lnTo>
                      <a:pt x="218" y="327"/>
                    </a:lnTo>
                    <a:lnTo>
                      <a:pt x="233" y="302"/>
                    </a:lnTo>
                    <a:lnTo>
                      <a:pt x="247" y="277"/>
                    </a:lnTo>
                    <a:lnTo>
                      <a:pt x="267" y="257"/>
                    </a:lnTo>
                    <a:lnTo>
                      <a:pt x="292" y="243"/>
                    </a:lnTo>
                    <a:lnTo>
                      <a:pt x="317" y="228"/>
                    </a:lnTo>
                    <a:lnTo>
                      <a:pt x="342" y="223"/>
                    </a:lnTo>
                    <a:lnTo>
                      <a:pt x="342" y="15"/>
                    </a:lnTo>
                    <a:lnTo>
                      <a:pt x="0" y="0"/>
                    </a:lnTo>
                    <a:lnTo>
                      <a:pt x="0" y="1173"/>
                    </a:lnTo>
                    <a:lnTo>
                      <a:pt x="0" y="1173"/>
                    </a:lnTo>
                    <a:lnTo>
                      <a:pt x="94" y="1193"/>
                    </a:lnTo>
                    <a:lnTo>
                      <a:pt x="203" y="1218"/>
                    </a:lnTo>
                    <a:lnTo>
                      <a:pt x="342" y="1238"/>
                    </a:lnTo>
                    <a:lnTo>
                      <a:pt x="342" y="559"/>
                    </a:lnTo>
                    <a:lnTo>
                      <a:pt x="342" y="559"/>
                    </a:lnTo>
                    <a:lnTo>
                      <a:pt x="317" y="550"/>
                    </a:lnTo>
                    <a:lnTo>
                      <a:pt x="292" y="540"/>
                    </a:lnTo>
                    <a:lnTo>
                      <a:pt x="267" y="520"/>
                    </a:lnTo>
                    <a:lnTo>
                      <a:pt x="247" y="500"/>
                    </a:lnTo>
                    <a:lnTo>
                      <a:pt x="233" y="475"/>
                    </a:lnTo>
                    <a:lnTo>
                      <a:pt x="218" y="451"/>
                    </a:lnTo>
                    <a:lnTo>
                      <a:pt x="213" y="421"/>
                    </a:lnTo>
                    <a:lnTo>
                      <a:pt x="208" y="391"/>
                    </a:lnTo>
                    <a:lnTo>
                      <a:pt x="208" y="391"/>
                    </a:lnTo>
                    <a:close/>
                  </a:path>
                </a:pathLst>
              </a:custGeom>
              <a:solidFill>
                <a:srgbClr val="9E9E9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8" name="Freeform 34"/>
              <p:cNvSpPr>
                <a:spLocks/>
              </p:cNvSpPr>
              <p:nvPr/>
            </p:nvSpPr>
            <p:spPr bwMode="auto">
              <a:xfrm>
                <a:off x="20073147" y="9503339"/>
                <a:ext cx="435429" cy="1382156"/>
              </a:xfrm>
              <a:custGeom>
                <a:avLst/>
                <a:gdLst/>
                <a:ahLst/>
                <a:cxnLst>
                  <a:cxn ang="0">
                    <a:pos x="396" y="15"/>
                  </a:cxn>
                  <a:cxn ang="0">
                    <a:pos x="0" y="0"/>
                  </a:cxn>
                  <a:cxn ang="0">
                    <a:pos x="0" y="208"/>
                  </a:cxn>
                  <a:cxn ang="0">
                    <a:pos x="0" y="208"/>
                  </a:cxn>
                  <a:cxn ang="0">
                    <a:pos x="30" y="213"/>
                  </a:cxn>
                  <a:cxn ang="0">
                    <a:pos x="54" y="228"/>
                  </a:cxn>
                  <a:cxn ang="0">
                    <a:pos x="74" y="242"/>
                  </a:cxn>
                  <a:cxn ang="0">
                    <a:pos x="94" y="262"/>
                  </a:cxn>
                  <a:cxn ang="0">
                    <a:pos x="114" y="287"/>
                  </a:cxn>
                  <a:cxn ang="0">
                    <a:pos x="124" y="312"/>
                  </a:cxn>
                  <a:cxn ang="0">
                    <a:pos x="134" y="341"/>
                  </a:cxn>
                  <a:cxn ang="0">
                    <a:pos x="134" y="376"/>
                  </a:cxn>
                  <a:cxn ang="0">
                    <a:pos x="134" y="376"/>
                  </a:cxn>
                  <a:cxn ang="0">
                    <a:pos x="134" y="406"/>
                  </a:cxn>
                  <a:cxn ang="0">
                    <a:pos x="124" y="436"/>
                  </a:cxn>
                  <a:cxn ang="0">
                    <a:pos x="114" y="460"/>
                  </a:cxn>
                  <a:cxn ang="0">
                    <a:pos x="94" y="485"/>
                  </a:cxn>
                  <a:cxn ang="0">
                    <a:pos x="74" y="505"/>
                  </a:cxn>
                  <a:cxn ang="0">
                    <a:pos x="54" y="525"/>
                  </a:cxn>
                  <a:cxn ang="0">
                    <a:pos x="30" y="535"/>
                  </a:cxn>
                  <a:cxn ang="0">
                    <a:pos x="0" y="544"/>
                  </a:cxn>
                  <a:cxn ang="0">
                    <a:pos x="0" y="1228"/>
                  </a:cxn>
                  <a:cxn ang="0">
                    <a:pos x="0" y="1228"/>
                  </a:cxn>
                  <a:cxn ang="0">
                    <a:pos x="188" y="1247"/>
                  </a:cxn>
                  <a:cxn ang="0">
                    <a:pos x="287" y="1252"/>
                  </a:cxn>
                  <a:cxn ang="0">
                    <a:pos x="396" y="1257"/>
                  </a:cxn>
                  <a:cxn ang="0">
                    <a:pos x="396" y="15"/>
                  </a:cxn>
                </a:cxnLst>
                <a:rect l="0" t="0" r="r" b="b"/>
                <a:pathLst>
                  <a:path w="396" h="1257">
                    <a:moveTo>
                      <a:pt x="396" y="15"/>
                    </a:moveTo>
                    <a:lnTo>
                      <a:pt x="0" y="0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30" y="213"/>
                    </a:lnTo>
                    <a:lnTo>
                      <a:pt x="54" y="228"/>
                    </a:lnTo>
                    <a:lnTo>
                      <a:pt x="74" y="242"/>
                    </a:lnTo>
                    <a:lnTo>
                      <a:pt x="94" y="262"/>
                    </a:lnTo>
                    <a:lnTo>
                      <a:pt x="114" y="287"/>
                    </a:lnTo>
                    <a:lnTo>
                      <a:pt x="124" y="312"/>
                    </a:lnTo>
                    <a:lnTo>
                      <a:pt x="134" y="341"/>
                    </a:lnTo>
                    <a:lnTo>
                      <a:pt x="134" y="376"/>
                    </a:lnTo>
                    <a:lnTo>
                      <a:pt x="134" y="376"/>
                    </a:lnTo>
                    <a:lnTo>
                      <a:pt x="134" y="406"/>
                    </a:lnTo>
                    <a:lnTo>
                      <a:pt x="124" y="436"/>
                    </a:lnTo>
                    <a:lnTo>
                      <a:pt x="114" y="460"/>
                    </a:lnTo>
                    <a:lnTo>
                      <a:pt x="94" y="485"/>
                    </a:lnTo>
                    <a:lnTo>
                      <a:pt x="74" y="505"/>
                    </a:lnTo>
                    <a:lnTo>
                      <a:pt x="54" y="525"/>
                    </a:lnTo>
                    <a:lnTo>
                      <a:pt x="30" y="535"/>
                    </a:lnTo>
                    <a:lnTo>
                      <a:pt x="0" y="544"/>
                    </a:lnTo>
                    <a:lnTo>
                      <a:pt x="0" y="1228"/>
                    </a:lnTo>
                    <a:lnTo>
                      <a:pt x="0" y="1228"/>
                    </a:lnTo>
                    <a:lnTo>
                      <a:pt x="188" y="1247"/>
                    </a:lnTo>
                    <a:lnTo>
                      <a:pt x="287" y="1252"/>
                    </a:lnTo>
                    <a:lnTo>
                      <a:pt x="396" y="1257"/>
                    </a:lnTo>
                    <a:lnTo>
                      <a:pt x="396" y="15"/>
                    </a:lnTo>
                    <a:close/>
                  </a:path>
                </a:pathLst>
              </a:custGeom>
              <a:solidFill>
                <a:srgbClr val="9E9E9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9" name="Freeform 35"/>
              <p:cNvSpPr>
                <a:spLocks/>
              </p:cNvSpPr>
              <p:nvPr/>
            </p:nvSpPr>
            <p:spPr bwMode="auto">
              <a:xfrm>
                <a:off x="19925805" y="9785927"/>
                <a:ext cx="239706" cy="256199"/>
              </a:xfrm>
              <a:custGeom>
                <a:avLst/>
                <a:gdLst/>
                <a:ahLst/>
                <a:cxnLst>
                  <a:cxn ang="0">
                    <a:pos x="218" y="119"/>
                  </a:cxn>
                  <a:cxn ang="0">
                    <a:pos x="218" y="119"/>
                  </a:cxn>
                  <a:cxn ang="0">
                    <a:pos x="218" y="94"/>
                  </a:cxn>
                  <a:cxn ang="0">
                    <a:pos x="208" y="75"/>
                  </a:cxn>
                  <a:cxn ang="0">
                    <a:pos x="198" y="55"/>
                  </a:cxn>
                  <a:cxn ang="0">
                    <a:pos x="188" y="35"/>
                  </a:cxn>
                  <a:cxn ang="0">
                    <a:pos x="169" y="20"/>
                  </a:cxn>
                  <a:cxn ang="0">
                    <a:pos x="154" y="10"/>
                  </a:cxn>
                  <a:cxn ang="0">
                    <a:pos x="134" y="5"/>
                  </a:cxn>
                  <a:cxn ang="0">
                    <a:pos x="109" y="0"/>
                  </a:cxn>
                  <a:cxn ang="0">
                    <a:pos x="109" y="0"/>
                  </a:cxn>
                  <a:cxn ang="0">
                    <a:pos x="89" y="5"/>
                  </a:cxn>
                  <a:cxn ang="0">
                    <a:pos x="70" y="10"/>
                  </a:cxn>
                  <a:cxn ang="0">
                    <a:pos x="50" y="20"/>
                  </a:cxn>
                  <a:cxn ang="0">
                    <a:pos x="35" y="35"/>
                  </a:cxn>
                  <a:cxn ang="0">
                    <a:pos x="20" y="55"/>
                  </a:cxn>
                  <a:cxn ang="0">
                    <a:pos x="10" y="75"/>
                  </a:cxn>
                  <a:cxn ang="0">
                    <a:pos x="5" y="94"/>
                  </a:cxn>
                  <a:cxn ang="0">
                    <a:pos x="0" y="119"/>
                  </a:cxn>
                  <a:cxn ang="0">
                    <a:pos x="0" y="119"/>
                  </a:cxn>
                  <a:cxn ang="0">
                    <a:pos x="5" y="139"/>
                  </a:cxn>
                  <a:cxn ang="0">
                    <a:pos x="10" y="164"/>
                  </a:cxn>
                  <a:cxn ang="0">
                    <a:pos x="20" y="183"/>
                  </a:cxn>
                  <a:cxn ang="0">
                    <a:pos x="35" y="198"/>
                  </a:cxn>
                  <a:cxn ang="0">
                    <a:pos x="50" y="213"/>
                  </a:cxn>
                  <a:cxn ang="0">
                    <a:pos x="70" y="223"/>
                  </a:cxn>
                  <a:cxn ang="0">
                    <a:pos x="89" y="233"/>
                  </a:cxn>
                  <a:cxn ang="0">
                    <a:pos x="109" y="233"/>
                  </a:cxn>
                  <a:cxn ang="0">
                    <a:pos x="109" y="233"/>
                  </a:cxn>
                  <a:cxn ang="0">
                    <a:pos x="134" y="233"/>
                  </a:cxn>
                  <a:cxn ang="0">
                    <a:pos x="154" y="223"/>
                  </a:cxn>
                  <a:cxn ang="0">
                    <a:pos x="169" y="213"/>
                  </a:cxn>
                  <a:cxn ang="0">
                    <a:pos x="188" y="198"/>
                  </a:cxn>
                  <a:cxn ang="0">
                    <a:pos x="198" y="183"/>
                  </a:cxn>
                  <a:cxn ang="0">
                    <a:pos x="208" y="164"/>
                  </a:cxn>
                  <a:cxn ang="0">
                    <a:pos x="218" y="139"/>
                  </a:cxn>
                  <a:cxn ang="0">
                    <a:pos x="218" y="119"/>
                  </a:cxn>
                  <a:cxn ang="0">
                    <a:pos x="218" y="119"/>
                  </a:cxn>
                </a:cxnLst>
                <a:rect l="0" t="0" r="r" b="b"/>
                <a:pathLst>
                  <a:path w="218" h="233">
                    <a:moveTo>
                      <a:pt x="218" y="119"/>
                    </a:moveTo>
                    <a:lnTo>
                      <a:pt x="218" y="119"/>
                    </a:lnTo>
                    <a:lnTo>
                      <a:pt x="218" y="94"/>
                    </a:lnTo>
                    <a:lnTo>
                      <a:pt x="208" y="75"/>
                    </a:lnTo>
                    <a:lnTo>
                      <a:pt x="198" y="55"/>
                    </a:lnTo>
                    <a:lnTo>
                      <a:pt x="188" y="35"/>
                    </a:lnTo>
                    <a:lnTo>
                      <a:pt x="169" y="20"/>
                    </a:lnTo>
                    <a:lnTo>
                      <a:pt x="154" y="10"/>
                    </a:lnTo>
                    <a:lnTo>
                      <a:pt x="134" y="5"/>
                    </a:lnTo>
                    <a:lnTo>
                      <a:pt x="109" y="0"/>
                    </a:lnTo>
                    <a:lnTo>
                      <a:pt x="109" y="0"/>
                    </a:lnTo>
                    <a:lnTo>
                      <a:pt x="89" y="5"/>
                    </a:lnTo>
                    <a:lnTo>
                      <a:pt x="70" y="10"/>
                    </a:lnTo>
                    <a:lnTo>
                      <a:pt x="50" y="20"/>
                    </a:lnTo>
                    <a:lnTo>
                      <a:pt x="35" y="35"/>
                    </a:lnTo>
                    <a:lnTo>
                      <a:pt x="20" y="55"/>
                    </a:lnTo>
                    <a:lnTo>
                      <a:pt x="10" y="75"/>
                    </a:lnTo>
                    <a:lnTo>
                      <a:pt x="5" y="94"/>
                    </a:lnTo>
                    <a:lnTo>
                      <a:pt x="0" y="119"/>
                    </a:lnTo>
                    <a:lnTo>
                      <a:pt x="0" y="119"/>
                    </a:lnTo>
                    <a:lnTo>
                      <a:pt x="5" y="139"/>
                    </a:lnTo>
                    <a:lnTo>
                      <a:pt x="10" y="164"/>
                    </a:lnTo>
                    <a:lnTo>
                      <a:pt x="20" y="183"/>
                    </a:lnTo>
                    <a:lnTo>
                      <a:pt x="35" y="198"/>
                    </a:lnTo>
                    <a:lnTo>
                      <a:pt x="50" y="213"/>
                    </a:lnTo>
                    <a:lnTo>
                      <a:pt x="70" y="223"/>
                    </a:lnTo>
                    <a:lnTo>
                      <a:pt x="89" y="233"/>
                    </a:lnTo>
                    <a:lnTo>
                      <a:pt x="109" y="233"/>
                    </a:lnTo>
                    <a:lnTo>
                      <a:pt x="109" y="233"/>
                    </a:lnTo>
                    <a:lnTo>
                      <a:pt x="134" y="233"/>
                    </a:lnTo>
                    <a:lnTo>
                      <a:pt x="154" y="223"/>
                    </a:lnTo>
                    <a:lnTo>
                      <a:pt x="169" y="213"/>
                    </a:lnTo>
                    <a:lnTo>
                      <a:pt x="188" y="198"/>
                    </a:lnTo>
                    <a:lnTo>
                      <a:pt x="198" y="183"/>
                    </a:lnTo>
                    <a:lnTo>
                      <a:pt x="208" y="164"/>
                    </a:lnTo>
                    <a:lnTo>
                      <a:pt x="218" y="139"/>
                    </a:lnTo>
                    <a:lnTo>
                      <a:pt x="218" y="119"/>
                    </a:lnTo>
                    <a:lnTo>
                      <a:pt x="218" y="119"/>
                    </a:lnTo>
                    <a:close/>
                  </a:path>
                </a:pathLst>
              </a:custGeom>
              <a:solidFill>
                <a:srgbClr val="E5E5E5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0" name="Freeform 36"/>
              <p:cNvSpPr>
                <a:spLocks/>
              </p:cNvSpPr>
              <p:nvPr/>
            </p:nvSpPr>
            <p:spPr bwMode="auto">
              <a:xfrm>
                <a:off x="19931303" y="9818914"/>
                <a:ext cx="191325" cy="201221"/>
              </a:xfrm>
              <a:custGeom>
                <a:avLst/>
                <a:gdLst/>
                <a:ahLst/>
                <a:cxnLst>
                  <a:cxn ang="0">
                    <a:pos x="134" y="109"/>
                  </a:cxn>
                  <a:cxn ang="0">
                    <a:pos x="134" y="109"/>
                  </a:cxn>
                  <a:cxn ang="0">
                    <a:pos x="119" y="104"/>
                  </a:cxn>
                  <a:cxn ang="0">
                    <a:pos x="104" y="94"/>
                  </a:cxn>
                  <a:cxn ang="0">
                    <a:pos x="94" y="79"/>
                  </a:cxn>
                  <a:cxn ang="0">
                    <a:pos x="89" y="64"/>
                  </a:cxn>
                  <a:cxn ang="0">
                    <a:pos x="89" y="64"/>
                  </a:cxn>
                  <a:cxn ang="0">
                    <a:pos x="94" y="45"/>
                  </a:cxn>
                  <a:cxn ang="0">
                    <a:pos x="104" y="30"/>
                  </a:cxn>
                  <a:cxn ang="0">
                    <a:pos x="119" y="20"/>
                  </a:cxn>
                  <a:cxn ang="0">
                    <a:pos x="134" y="15"/>
                  </a:cxn>
                  <a:cxn ang="0">
                    <a:pos x="134" y="15"/>
                  </a:cxn>
                  <a:cxn ang="0">
                    <a:pos x="139" y="15"/>
                  </a:cxn>
                  <a:cxn ang="0">
                    <a:pos x="139" y="15"/>
                  </a:cxn>
                  <a:cxn ang="0">
                    <a:pos x="114" y="5"/>
                  </a:cxn>
                  <a:cxn ang="0">
                    <a:pos x="84" y="0"/>
                  </a:cxn>
                  <a:cxn ang="0">
                    <a:pos x="84" y="0"/>
                  </a:cxn>
                  <a:cxn ang="0">
                    <a:pos x="70" y="0"/>
                  </a:cxn>
                  <a:cxn ang="0">
                    <a:pos x="55" y="5"/>
                  </a:cxn>
                  <a:cxn ang="0">
                    <a:pos x="40" y="15"/>
                  </a:cxn>
                  <a:cxn ang="0">
                    <a:pos x="25" y="25"/>
                  </a:cxn>
                  <a:cxn ang="0">
                    <a:pos x="15" y="40"/>
                  </a:cxn>
                  <a:cxn ang="0">
                    <a:pos x="5" y="54"/>
                  </a:cxn>
                  <a:cxn ang="0">
                    <a:pos x="0" y="74"/>
                  </a:cxn>
                  <a:cxn ang="0">
                    <a:pos x="0" y="89"/>
                  </a:cxn>
                  <a:cxn ang="0">
                    <a:pos x="0" y="89"/>
                  </a:cxn>
                  <a:cxn ang="0">
                    <a:pos x="0" y="109"/>
                  </a:cxn>
                  <a:cxn ang="0">
                    <a:pos x="5" y="129"/>
                  </a:cxn>
                  <a:cxn ang="0">
                    <a:pos x="15" y="144"/>
                  </a:cxn>
                  <a:cxn ang="0">
                    <a:pos x="25" y="158"/>
                  </a:cxn>
                  <a:cxn ang="0">
                    <a:pos x="40" y="168"/>
                  </a:cxn>
                  <a:cxn ang="0">
                    <a:pos x="55" y="178"/>
                  </a:cxn>
                  <a:cxn ang="0">
                    <a:pos x="70" y="183"/>
                  </a:cxn>
                  <a:cxn ang="0">
                    <a:pos x="84" y="183"/>
                  </a:cxn>
                  <a:cxn ang="0">
                    <a:pos x="84" y="183"/>
                  </a:cxn>
                  <a:cxn ang="0">
                    <a:pos x="104" y="183"/>
                  </a:cxn>
                  <a:cxn ang="0">
                    <a:pos x="119" y="178"/>
                  </a:cxn>
                  <a:cxn ang="0">
                    <a:pos x="134" y="168"/>
                  </a:cxn>
                  <a:cxn ang="0">
                    <a:pos x="149" y="158"/>
                  </a:cxn>
                  <a:cxn ang="0">
                    <a:pos x="159" y="144"/>
                  </a:cxn>
                  <a:cxn ang="0">
                    <a:pos x="169" y="129"/>
                  </a:cxn>
                  <a:cxn ang="0">
                    <a:pos x="174" y="109"/>
                  </a:cxn>
                  <a:cxn ang="0">
                    <a:pos x="174" y="89"/>
                  </a:cxn>
                  <a:cxn ang="0">
                    <a:pos x="174" y="89"/>
                  </a:cxn>
                  <a:cxn ang="0">
                    <a:pos x="174" y="84"/>
                  </a:cxn>
                  <a:cxn ang="0">
                    <a:pos x="174" y="84"/>
                  </a:cxn>
                  <a:cxn ang="0">
                    <a:pos x="164" y="94"/>
                  </a:cxn>
                  <a:cxn ang="0">
                    <a:pos x="159" y="104"/>
                  </a:cxn>
                  <a:cxn ang="0">
                    <a:pos x="144" y="109"/>
                  </a:cxn>
                  <a:cxn ang="0">
                    <a:pos x="134" y="109"/>
                  </a:cxn>
                  <a:cxn ang="0">
                    <a:pos x="134" y="109"/>
                  </a:cxn>
                </a:cxnLst>
                <a:rect l="0" t="0" r="r" b="b"/>
                <a:pathLst>
                  <a:path w="174" h="183">
                    <a:moveTo>
                      <a:pt x="134" y="109"/>
                    </a:moveTo>
                    <a:lnTo>
                      <a:pt x="134" y="109"/>
                    </a:lnTo>
                    <a:lnTo>
                      <a:pt x="119" y="104"/>
                    </a:lnTo>
                    <a:lnTo>
                      <a:pt x="104" y="94"/>
                    </a:lnTo>
                    <a:lnTo>
                      <a:pt x="94" y="79"/>
                    </a:lnTo>
                    <a:lnTo>
                      <a:pt x="89" y="64"/>
                    </a:lnTo>
                    <a:lnTo>
                      <a:pt x="89" y="64"/>
                    </a:lnTo>
                    <a:lnTo>
                      <a:pt x="94" y="45"/>
                    </a:lnTo>
                    <a:lnTo>
                      <a:pt x="104" y="30"/>
                    </a:lnTo>
                    <a:lnTo>
                      <a:pt x="119" y="20"/>
                    </a:lnTo>
                    <a:lnTo>
                      <a:pt x="134" y="15"/>
                    </a:lnTo>
                    <a:lnTo>
                      <a:pt x="134" y="15"/>
                    </a:lnTo>
                    <a:lnTo>
                      <a:pt x="139" y="15"/>
                    </a:lnTo>
                    <a:lnTo>
                      <a:pt x="139" y="15"/>
                    </a:lnTo>
                    <a:lnTo>
                      <a:pt x="114" y="5"/>
                    </a:lnTo>
                    <a:lnTo>
                      <a:pt x="84" y="0"/>
                    </a:lnTo>
                    <a:lnTo>
                      <a:pt x="84" y="0"/>
                    </a:lnTo>
                    <a:lnTo>
                      <a:pt x="70" y="0"/>
                    </a:lnTo>
                    <a:lnTo>
                      <a:pt x="55" y="5"/>
                    </a:lnTo>
                    <a:lnTo>
                      <a:pt x="40" y="15"/>
                    </a:lnTo>
                    <a:lnTo>
                      <a:pt x="25" y="25"/>
                    </a:lnTo>
                    <a:lnTo>
                      <a:pt x="15" y="40"/>
                    </a:lnTo>
                    <a:lnTo>
                      <a:pt x="5" y="54"/>
                    </a:lnTo>
                    <a:lnTo>
                      <a:pt x="0" y="74"/>
                    </a:lnTo>
                    <a:lnTo>
                      <a:pt x="0" y="89"/>
                    </a:lnTo>
                    <a:lnTo>
                      <a:pt x="0" y="89"/>
                    </a:lnTo>
                    <a:lnTo>
                      <a:pt x="0" y="109"/>
                    </a:lnTo>
                    <a:lnTo>
                      <a:pt x="5" y="129"/>
                    </a:lnTo>
                    <a:lnTo>
                      <a:pt x="15" y="144"/>
                    </a:lnTo>
                    <a:lnTo>
                      <a:pt x="25" y="158"/>
                    </a:lnTo>
                    <a:lnTo>
                      <a:pt x="40" y="168"/>
                    </a:lnTo>
                    <a:lnTo>
                      <a:pt x="55" y="178"/>
                    </a:lnTo>
                    <a:lnTo>
                      <a:pt x="70" y="183"/>
                    </a:lnTo>
                    <a:lnTo>
                      <a:pt x="84" y="183"/>
                    </a:lnTo>
                    <a:lnTo>
                      <a:pt x="84" y="183"/>
                    </a:lnTo>
                    <a:lnTo>
                      <a:pt x="104" y="183"/>
                    </a:lnTo>
                    <a:lnTo>
                      <a:pt x="119" y="178"/>
                    </a:lnTo>
                    <a:lnTo>
                      <a:pt x="134" y="168"/>
                    </a:lnTo>
                    <a:lnTo>
                      <a:pt x="149" y="158"/>
                    </a:lnTo>
                    <a:lnTo>
                      <a:pt x="159" y="144"/>
                    </a:lnTo>
                    <a:lnTo>
                      <a:pt x="169" y="129"/>
                    </a:lnTo>
                    <a:lnTo>
                      <a:pt x="174" y="109"/>
                    </a:lnTo>
                    <a:lnTo>
                      <a:pt x="174" y="89"/>
                    </a:lnTo>
                    <a:lnTo>
                      <a:pt x="174" y="89"/>
                    </a:lnTo>
                    <a:lnTo>
                      <a:pt x="174" y="84"/>
                    </a:lnTo>
                    <a:lnTo>
                      <a:pt x="174" y="84"/>
                    </a:lnTo>
                    <a:lnTo>
                      <a:pt x="164" y="94"/>
                    </a:lnTo>
                    <a:lnTo>
                      <a:pt x="159" y="104"/>
                    </a:lnTo>
                    <a:lnTo>
                      <a:pt x="144" y="109"/>
                    </a:lnTo>
                    <a:lnTo>
                      <a:pt x="134" y="109"/>
                    </a:lnTo>
                    <a:lnTo>
                      <a:pt x="134" y="109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1" name="Freeform 37"/>
              <p:cNvSpPr>
                <a:spLocks/>
              </p:cNvSpPr>
              <p:nvPr/>
            </p:nvSpPr>
            <p:spPr bwMode="auto">
              <a:xfrm>
                <a:off x="19687200" y="9198758"/>
                <a:ext cx="26390" cy="26390"/>
              </a:xfrm>
              <a:custGeom>
                <a:avLst/>
                <a:gdLst/>
                <a:ahLst/>
                <a:cxnLst>
                  <a:cxn ang="0">
                    <a:pos x="24" y="15"/>
                  </a:cxn>
                  <a:cxn ang="0">
                    <a:pos x="24" y="15"/>
                  </a:cxn>
                  <a:cxn ang="0">
                    <a:pos x="19" y="24"/>
                  </a:cxn>
                  <a:cxn ang="0">
                    <a:pos x="10" y="24"/>
                  </a:cxn>
                  <a:cxn ang="0">
                    <a:pos x="10" y="24"/>
                  </a:cxn>
                  <a:cxn ang="0">
                    <a:pos x="0" y="24"/>
                  </a:cxn>
                  <a:cxn ang="0">
                    <a:pos x="0" y="15"/>
                  </a:cxn>
                  <a:cxn ang="0">
                    <a:pos x="0" y="15"/>
                  </a:cxn>
                  <a:cxn ang="0">
                    <a:pos x="0" y="5"/>
                  </a:cxn>
                  <a:cxn ang="0">
                    <a:pos x="10" y="0"/>
                  </a:cxn>
                  <a:cxn ang="0">
                    <a:pos x="10" y="0"/>
                  </a:cxn>
                  <a:cxn ang="0">
                    <a:pos x="19" y="5"/>
                  </a:cxn>
                  <a:cxn ang="0">
                    <a:pos x="24" y="15"/>
                  </a:cxn>
                  <a:cxn ang="0">
                    <a:pos x="24" y="15"/>
                  </a:cxn>
                </a:cxnLst>
                <a:rect l="0" t="0" r="r" b="b"/>
                <a:pathLst>
                  <a:path w="24" h="24">
                    <a:moveTo>
                      <a:pt x="24" y="15"/>
                    </a:moveTo>
                    <a:lnTo>
                      <a:pt x="24" y="15"/>
                    </a:lnTo>
                    <a:lnTo>
                      <a:pt x="19" y="24"/>
                    </a:lnTo>
                    <a:lnTo>
                      <a:pt x="10" y="24"/>
                    </a:lnTo>
                    <a:lnTo>
                      <a:pt x="10" y="24"/>
                    </a:lnTo>
                    <a:lnTo>
                      <a:pt x="0" y="24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0" y="5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9" y="5"/>
                    </a:lnTo>
                    <a:lnTo>
                      <a:pt x="24" y="15"/>
                    </a:lnTo>
                    <a:lnTo>
                      <a:pt x="24" y="15"/>
                    </a:lnTo>
                    <a:close/>
                  </a:path>
                </a:pathLst>
              </a:custGeom>
              <a:solidFill>
                <a:srgbClr val="FB7655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2" name="Freeform 38"/>
              <p:cNvSpPr>
                <a:spLocks/>
              </p:cNvSpPr>
              <p:nvPr/>
            </p:nvSpPr>
            <p:spPr bwMode="auto">
              <a:xfrm>
                <a:off x="19687200" y="9198758"/>
                <a:ext cx="26390" cy="26390"/>
              </a:xfrm>
              <a:custGeom>
                <a:avLst/>
                <a:gdLst/>
                <a:ahLst/>
                <a:cxnLst>
                  <a:cxn ang="0">
                    <a:pos x="24" y="15"/>
                  </a:cxn>
                  <a:cxn ang="0">
                    <a:pos x="24" y="15"/>
                  </a:cxn>
                  <a:cxn ang="0">
                    <a:pos x="19" y="24"/>
                  </a:cxn>
                  <a:cxn ang="0">
                    <a:pos x="10" y="24"/>
                  </a:cxn>
                  <a:cxn ang="0">
                    <a:pos x="10" y="24"/>
                  </a:cxn>
                  <a:cxn ang="0">
                    <a:pos x="0" y="24"/>
                  </a:cxn>
                  <a:cxn ang="0">
                    <a:pos x="0" y="15"/>
                  </a:cxn>
                  <a:cxn ang="0">
                    <a:pos x="0" y="15"/>
                  </a:cxn>
                  <a:cxn ang="0">
                    <a:pos x="0" y="5"/>
                  </a:cxn>
                  <a:cxn ang="0">
                    <a:pos x="10" y="0"/>
                  </a:cxn>
                  <a:cxn ang="0">
                    <a:pos x="10" y="0"/>
                  </a:cxn>
                  <a:cxn ang="0">
                    <a:pos x="19" y="5"/>
                  </a:cxn>
                  <a:cxn ang="0">
                    <a:pos x="24" y="15"/>
                  </a:cxn>
                  <a:cxn ang="0">
                    <a:pos x="24" y="15"/>
                  </a:cxn>
                </a:cxnLst>
                <a:rect l="0" t="0" r="r" b="b"/>
                <a:pathLst>
                  <a:path w="24" h="24">
                    <a:moveTo>
                      <a:pt x="24" y="15"/>
                    </a:moveTo>
                    <a:lnTo>
                      <a:pt x="24" y="15"/>
                    </a:lnTo>
                    <a:lnTo>
                      <a:pt x="19" y="24"/>
                    </a:lnTo>
                    <a:lnTo>
                      <a:pt x="10" y="24"/>
                    </a:lnTo>
                    <a:lnTo>
                      <a:pt x="10" y="24"/>
                    </a:lnTo>
                    <a:lnTo>
                      <a:pt x="0" y="24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0" y="5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9" y="5"/>
                    </a:lnTo>
                    <a:lnTo>
                      <a:pt x="24" y="15"/>
                    </a:lnTo>
                    <a:lnTo>
                      <a:pt x="24" y="15"/>
                    </a:lnTo>
                    <a:close/>
                  </a:path>
                </a:pathLst>
              </a:custGeom>
              <a:solidFill>
                <a:srgbClr val="FB7655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3" name="Freeform 39"/>
              <p:cNvSpPr>
                <a:spLocks/>
              </p:cNvSpPr>
              <p:nvPr/>
            </p:nvSpPr>
            <p:spPr bwMode="auto">
              <a:xfrm>
                <a:off x="19687200" y="9023928"/>
                <a:ext cx="26390" cy="27490"/>
              </a:xfrm>
              <a:custGeom>
                <a:avLst/>
                <a:gdLst/>
                <a:ahLst/>
                <a:cxnLst>
                  <a:cxn ang="0">
                    <a:pos x="24" y="15"/>
                  </a:cxn>
                  <a:cxn ang="0">
                    <a:pos x="24" y="15"/>
                  </a:cxn>
                  <a:cxn ang="0">
                    <a:pos x="19" y="20"/>
                  </a:cxn>
                  <a:cxn ang="0">
                    <a:pos x="10" y="25"/>
                  </a:cxn>
                  <a:cxn ang="0">
                    <a:pos x="10" y="25"/>
                  </a:cxn>
                  <a:cxn ang="0">
                    <a:pos x="0" y="20"/>
                  </a:cxn>
                  <a:cxn ang="0">
                    <a:pos x="0" y="15"/>
                  </a:cxn>
                  <a:cxn ang="0">
                    <a:pos x="0" y="15"/>
                  </a:cxn>
                  <a:cxn ang="0">
                    <a:pos x="0" y="5"/>
                  </a:cxn>
                  <a:cxn ang="0">
                    <a:pos x="10" y="0"/>
                  </a:cxn>
                  <a:cxn ang="0">
                    <a:pos x="10" y="0"/>
                  </a:cxn>
                  <a:cxn ang="0">
                    <a:pos x="19" y="5"/>
                  </a:cxn>
                  <a:cxn ang="0">
                    <a:pos x="24" y="15"/>
                  </a:cxn>
                  <a:cxn ang="0">
                    <a:pos x="24" y="15"/>
                  </a:cxn>
                </a:cxnLst>
                <a:rect l="0" t="0" r="r" b="b"/>
                <a:pathLst>
                  <a:path w="24" h="25">
                    <a:moveTo>
                      <a:pt x="24" y="15"/>
                    </a:moveTo>
                    <a:lnTo>
                      <a:pt x="24" y="15"/>
                    </a:lnTo>
                    <a:lnTo>
                      <a:pt x="19" y="20"/>
                    </a:lnTo>
                    <a:lnTo>
                      <a:pt x="10" y="25"/>
                    </a:lnTo>
                    <a:lnTo>
                      <a:pt x="10" y="25"/>
                    </a:lnTo>
                    <a:lnTo>
                      <a:pt x="0" y="20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0" y="5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9" y="5"/>
                    </a:lnTo>
                    <a:lnTo>
                      <a:pt x="24" y="15"/>
                    </a:lnTo>
                    <a:lnTo>
                      <a:pt x="24" y="15"/>
                    </a:lnTo>
                    <a:close/>
                  </a:path>
                </a:pathLst>
              </a:custGeom>
              <a:solidFill>
                <a:srgbClr val="7EAA5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4" name="Freeform 40"/>
              <p:cNvSpPr>
                <a:spLocks noEditPoints="1"/>
              </p:cNvSpPr>
              <p:nvPr/>
            </p:nvSpPr>
            <p:spPr bwMode="auto">
              <a:xfrm>
                <a:off x="19790559" y="8975547"/>
                <a:ext cx="718018" cy="446424"/>
              </a:xfrm>
              <a:custGeom>
                <a:avLst/>
                <a:gdLst/>
                <a:ahLst/>
                <a:cxnLst>
                  <a:cxn ang="0">
                    <a:pos x="24" y="366"/>
                  </a:cxn>
                  <a:cxn ang="0">
                    <a:pos x="123" y="198"/>
                  </a:cxn>
                  <a:cxn ang="0">
                    <a:pos x="633" y="203"/>
                  </a:cxn>
                  <a:cxn ang="0">
                    <a:pos x="633" y="203"/>
                  </a:cxn>
                  <a:cxn ang="0">
                    <a:pos x="633" y="386"/>
                  </a:cxn>
                  <a:cxn ang="0">
                    <a:pos x="633" y="386"/>
                  </a:cxn>
                  <a:cxn ang="0">
                    <a:pos x="24" y="366"/>
                  </a:cxn>
                  <a:cxn ang="0">
                    <a:pos x="24" y="366"/>
                  </a:cxn>
                  <a:cxn ang="0">
                    <a:pos x="109" y="20"/>
                  </a:cxn>
                  <a:cxn ang="0">
                    <a:pos x="109" y="183"/>
                  </a:cxn>
                  <a:cxn ang="0">
                    <a:pos x="19" y="336"/>
                  </a:cxn>
                  <a:cxn ang="0">
                    <a:pos x="19" y="336"/>
                  </a:cxn>
                  <a:cxn ang="0">
                    <a:pos x="19" y="20"/>
                  </a:cxn>
                  <a:cxn ang="0">
                    <a:pos x="19" y="20"/>
                  </a:cxn>
                  <a:cxn ang="0">
                    <a:pos x="109" y="20"/>
                  </a:cxn>
                  <a:cxn ang="0">
                    <a:pos x="109" y="20"/>
                  </a:cxn>
                  <a:cxn ang="0">
                    <a:pos x="633" y="183"/>
                  </a:cxn>
                  <a:cxn ang="0">
                    <a:pos x="633" y="183"/>
                  </a:cxn>
                  <a:cxn ang="0">
                    <a:pos x="128" y="178"/>
                  </a:cxn>
                  <a:cxn ang="0">
                    <a:pos x="128" y="178"/>
                  </a:cxn>
                  <a:cxn ang="0">
                    <a:pos x="128" y="20"/>
                  </a:cxn>
                  <a:cxn ang="0">
                    <a:pos x="128" y="20"/>
                  </a:cxn>
                  <a:cxn ang="0">
                    <a:pos x="633" y="20"/>
                  </a:cxn>
                  <a:cxn ang="0">
                    <a:pos x="633" y="20"/>
                  </a:cxn>
                  <a:cxn ang="0">
                    <a:pos x="633" y="183"/>
                  </a:cxn>
                  <a:cxn ang="0">
                    <a:pos x="633" y="183"/>
                  </a:cxn>
                  <a:cxn ang="0">
                    <a:pos x="643" y="0"/>
                  </a:cxn>
                  <a:cxn ang="0">
                    <a:pos x="10" y="0"/>
                  </a:cxn>
                  <a:cxn ang="0">
                    <a:pos x="10" y="0"/>
                  </a:cxn>
                  <a:cxn ang="0">
                    <a:pos x="0" y="0"/>
                  </a:cxn>
                  <a:cxn ang="0">
                    <a:pos x="0" y="10"/>
                  </a:cxn>
                  <a:cxn ang="0">
                    <a:pos x="0" y="376"/>
                  </a:cxn>
                  <a:cxn ang="0">
                    <a:pos x="0" y="376"/>
                  </a:cxn>
                  <a:cxn ang="0">
                    <a:pos x="0" y="381"/>
                  </a:cxn>
                  <a:cxn ang="0">
                    <a:pos x="10" y="386"/>
                  </a:cxn>
                  <a:cxn ang="0">
                    <a:pos x="643" y="406"/>
                  </a:cxn>
                  <a:cxn ang="0">
                    <a:pos x="643" y="406"/>
                  </a:cxn>
                  <a:cxn ang="0">
                    <a:pos x="648" y="401"/>
                  </a:cxn>
                  <a:cxn ang="0">
                    <a:pos x="648" y="401"/>
                  </a:cxn>
                  <a:cxn ang="0">
                    <a:pos x="653" y="396"/>
                  </a:cxn>
                  <a:cxn ang="0">
                    <a:pos x="653" y="10"/>
                  </a:cxn>
                  <a:cxn ang="0">
                    <a:pos x="653" y="10"/>
                  </a:cxn>
                  <a:cxn ang="0">
                    <a:pos x="648" y="0"/>
                  </a:cxn>
                  <a:cxn ang="0">
                    <a:pos x="643" y="0"/>
                  </a:cxn>
                  <a:cxn ang="0">
                    <a:pos x="643" y="0"/>
                  </a:cxn>
                </a:cxnLst>
                <a:rect l="0" t="0" r="r" b="b"/>
                <a:pathLst>
                  <a:path w="653" h="406">
                    <a:moveTo>
                      <a:pt x="24" y="366"/>
                    </a:moveTo>
                    <a:lnTo>
                      <a:pt x="123" y="198"/>
                    </a:lnTo>
                    <a:lnTo>
                      <a:pt x="633" y="203"/>
                    </a:lnTo>
                    <a:lnTo>
                      <a:pt x="633" y="203"/>
                    </a:lnTo>
                    <a:lnTo>
                      <a:pt x="633" y="386"/>
                    </a:lnTo>
                    <a:lnTo>
                      <a:pt x="633" y="386"/>
                    </a:lnTo>
                    <a:lnTo>
                      <a:pt x="24" y="366"/>
                    </a:lnTo>
                    <a:lnTo>
                      <a:pt x="24" y="366"/>
                    </a:lnTo>
                    <a:close/>
                    <a:moveTo>
                      <a:pt x="109" y="20"/>
                    </a:moveTo>
                    <a:lnTo>
                      <a:pt x="109" y="183"/>
                    </a:lnTo>
                    <a:lnTo>
                      <a:pt x="19" y="336"/>
                    </a:lnTo>
                    <a:lnTo>
                      <a:pt x="19" y="336"/>
                    </a:lnTo>
                    <a:lnTo>
                      <a:pt x="19" y="20"/>
                    </a:lnTo>
                    <a:lnTo>
                      <a:pt x="19" y="20"/>
                    </a:lnTo>
                    <a:lnTo>
                      <a:pt x="109" y="20"/>
                    </a:lnTo>
                    <a:lnTo>
                      <a:pt x="109" y="20"/>
                    </a:lnTo>
                    <a:close/>
                    <a:moveTo>
                      <a:pt x="633" y="183"/>
                    </a:moveTo>
                    <a:lnTo>
                      <a:pt x="633" y="183"/>
                    </a:lnTo>
                    <a:lnTo>
                      <a:pt x="128" y="178"/>
                    </a:lnTo>
                    <a:lnTo>
                      <a:pt x="128" y="178"/>
                    </a:lnTo>
                    <a:lnTo>
                      <a:pt x="128" y="20"/>
                    </a:lnTo>
                    <a:lnTo>
                      <a:pt x="128" y="20"/>
                    </a:lnTo>
                    <a:lnTo>
                      <a:pt x="633" y="20"/>
                    </a:lnTo>
                    <a:lnTo>
                      <a:pt x="633" y="20"/>
                    </a:lnTo>
                    <a:lnTo>
                      <a:pt x="633" y="183"/>
                    </a:lnTo>
                    <a:lnTo>
                      <a:pt x="633" y="183"/>
                    </a:lnTo>
                    <a:close/>
                    <a:moveTo>
                      <a:pt x="643" y="0"/>
                    </a:moveTo>
                    <a:lnTo>
                      <a:pt x="10" y="0"/>
                    </a:lnTo>
                    <a:lnTo>
                      <a:pt x="10" y="0"/>
                    </a:lnTo>
                    <a:lnTo>
                      <a:pt x="0" y="0"/>
                    </a:lnTo>
                    <a:lnTo>
                      <a:pt x="0" y="10"/>
                    </a:lnTo>
                    <a:lnTo>
                      <a:pt x="0" y="376"/>
                    </a:lnTo>
                    <a:lnTo>
                      <a:pt x="0" y="376"/>
                    </a:lnTo>
                    <a:lnTo>
                      <a:pt x="0" y="381"/>
                    </a:lnTo>
                    <a:lnTo>
                      <a:pt x="10" y="386"/>
                    </a:lnTo>
                    <a:lnTo>
                      <a:pt x="643" y="406"/>
                    </a:lnTo>
                    <a:lnTo>
                      <a:pt x="643" y="406"/>
                    </a:lnTo>
                    <a:lnTo>
                      <a:pt x="648" y="401"/>
                    </a:lnTo>
                    <a:lnTo>
                      <a:pt x="648" y="401"/>
                    </a:lnTo>
                    <a:lnTo>
                      <a:pt x="653" y="396"/>
                    </a:lnTo>
                    <a:lnTo>
                      <a:pt x="653" y="10"/>
                    </a:lnTo>
                    <a:lnTo>
                      <a:pt x="653" y="10"/>
                    </a:lnTo>
                    <a:lnTo>
                      <a:pt x="648" y="0"/>
                    </a:lnTo>
                    <a:lnTo>
                      <a:pt x="643" y="0"/>
                    </a:lnTo>
                    <a:lnTo>
                      <a:pt x="64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5" name="Freeform 41"/>
              <p:cNvSpPr>
                <a:spLocks/>
              </p:cNvSpPr>
              <p:nvPr/>
            </p:nvSpPr>
            <p:spPr bwMode="auto">
              <a:xfrm>
                <a:off x="19719087" y="8359789"/>
                <a:ext cx="702624" cy="119853"/>
              </a:xfrm>
              <a:custGeom>
                <a:avLst/>
                <a:gdLst/>
                <a:ahLst/>
                <a:cxnLst>
                  <a:cxn ang="0">
                    <a:pos x="639" y="70"/>
                  </a:cxn>
                  <a:cxn ang="0">
                    <a:pos x="0" y="109"/>
                  </a:cxn>
                  <a:cxn ang="0">
                    <a:pos x="0" y="35"/>
                  </a:cxn>
                  <a:cxn ang="0">
                    <a:pos x="639" y="0"/>
                  </a:cxn>
                  <a:cxn ang="0">
                    <a:pos x="639" y="70"/>
                  </a:cxn>
                </a:cxnLst>
                <a:rect l="0" t="0" r="r" b="b"/>
                <a:pathLst>
                  <a:path w="639" h="109">
                    <a:moveTo>
                      <a:pt x="639" y="70"/>
                    </a:moveTo>
                    <a:lnTo>
                      <a:pt x="0" y="109"/>
                    </a:lnTo>
                    <a:lnTo>
                      <a:pt x="0" y="35"/>
                    </a:lnTo>
                    <a:lnTo>
                      <a:pt x="639" y="0"/>
                    </a:lnTo>
                    <a:lnTo>
                      <a:pt x="639" y="7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6" name="Freeform 42"/>
              <p:cNvSpPr>
                <a:spLocks noEditPoints="1"/>
              </p:cNvSpPr>
              <p:nvPr/>
            </p:nvSpPr>
            <p:spPr bwMode="auto">
              <a:xfrm>
                <a:off x="19708091" y="8349893"/>
                <a:ext cx="751005" cy="255100"/>
              </a:xfrm>
              <a:custGeom>
                <a:avLst/>
                <a:gdLst/>
                <a:ahLst/>
                <a:cxnLst>
                  <a:cxn ang="0">
                    <a:pos x="20" y="212"/>
                  </a:cxn>
                  <a:cxn ang="0">
                    <a:pos x="20" y="212"/>
                  </a:cxn>
                  <a:cxn ang="0">
                    <a:pos x="20" y="148"/>
                  </a:cxn>
                  <a:cxn ang="0">
                    <a:pos x="664" y="113"/>
                  </a:cxn>
                  <a:cxn ang="0">
                    <a:pos x="664" y="113"/>
                  </a:cxn>
                  <a:cxn ang="0">
                    <a:pos x="664" y="193"/>
                  </a:cxn>
                  <a:cxn ang="0">
                    <a:pos x="664" y="193"/>
                  </a:cxn>
                  <a:cxn ang="0">
                    <a:pos x="20" y="212"/>
                  </a:cxn>
                  <a:cxn ang="0">
                    <a:pos x="20" y="212"/>
                  </a:cxn>
                  <a:cxn ang="0">
                    <a:pos x="664" y="19"/>
                  </a:cxn>
                  <a:cxn ang="0">
                    <a:pos x="664" y="19"/>
                  </a:cxn>
                  <a:cxn ang="0">
                    <a:pos x="664" y="94"/>
                  </a:cxn>
                  <a:cxn ang="0">
                    <a:pos x="20" y="128"/>
                  </a:cxn>
                  <a:cxn ang="0">
                    <a:pos x="20" y="128"/>
                  </a:cxn>
                  <a:cxn ang="0">
                    <a:pos x="20" y="54"/>
                  </a:cxn>
                  <a:cxn ang="0">
                    <a:pos x="20" y="54"/>
                  </a:cxn>
                  <a:cxn ang="0">
                    <a:pos x="664" y="19"/>
                  </a:cxn>
                  <a:cxn ang="0">
                    <a:pos x="664" y="19"/>
                  </a:cxn>
                  <a:cxn ang="0">
                    <a:pos x="678" y="4"/>
                  </a:cxn>
                  <a:cxn ang="0">
                    <a:pos x="678" y="4"/>
                  </a:cxn>
                  <a:cxn ang="0">
                    <a:pos x="674" y="0"/>
                  </a:cxn>
                  <a:cxn ang="0">
                    <a:pos x="10" y="34"/>
                  </a:cxn>
                  <a:cxn ang="0">
                    <a:pos x="10" y="34"/>
                  </a:cxn>
                  <a:cxn ang="0">
                    <a:pos x="5" y="39"/>
                  </a:cxn>
                  <a:cxn ang="0">
                    <a:pos x="0" y="44"/>
                  </a:cxn>
                  <a:cxn ang="0">
                    <a:pos x="0" y="222"/>
                  </a:cxn>
                  <a:cxn ang="0">
                    <a:pos x="0" y="222"/>
                  </a:cxn>
                  <a:cxn ang="0">
                    <a:pos x="5" y="232"/>
                  </a:cxn>
                  <a:cxn ang="0">
                    <a:pos x="5" y="232"/>
                  </a:cxn>
                  <a:cxn ang="0">
                    <a:pos x="10" y="232"/>
                  </a:cxn>
                  <a:cxn ang="0">
                    <a:pos x="674" y="212"/>
                  </a:cxn>
                  <a:cxn ang="0">
                    <a:pos x="674" y="212"/>
                  </a:cxn>
                  <a:cxn ang="0">
                    <a:pos x="683" y="207"/>
                  </a:cxn>
                  <a:cxn ang="0">
                    <a:pos x="683" y="202"/>
                  </a:cxn>
                  <a:cxn ang="0">
                    <a:pos x="683" y="9"/>
                  </a:cxn>
                  <a:cxn ang="0">
                    <a:pos x="683" y="9"/>
                  </a:cxn>
                  <a:cxn ang="0">
                    <a:pos x="678" y="4"/>
                  </a:cxn>
                  <a:cxn ang="0">
                    <a:pos x="678" y="4"/>
                  </a:cxn>
                </a:cxnLst>
                <a:rect l="0" t="0" r="r" b="b"/>
                <a:pathLst>
                  <a:path w="683" h="232">
                    <a:moveTo>
                      <a:pt x="20" y="212"/>
                    </a:moveTo>
                    <a:lnTo>
                      <a:pt x="20" y="212"/>
                    </a:lnTo>
                    <a:lnTo>
                      <a:pt x="20" y="148"/>
                    </a:lnTo>
                    <a:lnTo>
                      <a:pt x="664" y="113"/>
                    </a:lnTo>
                    <a:lnTo>
                      <a:pt x="664" y="113"/>
                    </a:lnTo>
                    <a:lnTo>
                      <a:pt x="664" y="193"/>
                    </a:lnTo>
                    <a:lnTo>
                      <a:pt x="664" y="193"/>
                    </a:lnTo>
                    <a:lnTo>
                      <a:pt x="20" y="212"/>
                    </a:lnTo>
                    <a:lnTo>
                      <a:pt x="20" y="212"/>
                    </a:lnTo>
                    <a:close/>
                    <a:moveTo>
                      <a:pt x="664" y="19"/>
                    </a:moveTo>
                    <a:lnTo>
                      <a:pt x="664" y="19"/>
                    </a:lnTo>
                    <a:lnTo>
                      <a:pt x="664" y="94"/>
                    </a:lnTo>
                    <a:lnTo>
                      <a:pt x="20" y="128"/>
                    </a:lnTo>
                    <a:lnTo>
                      <a:pt x="20" y="128"/>
                    </a:lnTo>
                    <a:lnTo>
                      <a:pt x="20" y="54"/>
                    </a:lnTo>
                    <a:lnTo>
                      <a:pt x="20" y="54"/>
                    </a:lnTo>
                    <a:lnTo>
                      <a:pt x="664" y="19"/>
                    </a:lnTo>
                    <a:lnTo>
                      <a:pt x="664" y="19"/>
                    </a:lnTo>
                    <a:close/>
                    <a:moveTo>
                      <a:pt x="678" y="4"/>
                    </a:moveTo>
                    <a:lnTo>
                      <a:pt x="678" y="4"/>
                    </a:lnTo>
                    <a:lnTo>
                      <a:pt x="674" y="0"/>
                    </a:lnTo>
                    <a:lnTo>
                      <a:pt x="10" y="34"/>
                    </a:lnTo>
                    <a:lnTo>
                      <a:pt x="10" y="34"/>
                    </a:lnTo>
                    <a:lnTo>
                      <a:pt x="5" y="39"/>
                    </a:lnTo>
                    <a:lnTo>
                      <a:pt x="0" y="44"/>
                    </a:lnTo>
                    <a:lnTo>
                      <a:pt x="0" y="222"/>
                    </a:lnTo>
                    <a:lnTo>
                      <a:pt x="0" y="222"/>
                    </a:lnTo>
                    <a:lnTo>
                      <a:pt x="5" y="232"/>
                    </a:lnTo>
                    <a:lnTo>
                      <a:pt x="5" y="232"/>
                    </a:lnTo>
                    <a:lnTo>
                      <a:pt x="10" y="232"/>
                    </a:lnTo>
                    <a:lnTo>
                      <a:pt x="674" y="212"/>
                    </a:lnTo>
                    <a:lnTo>
                      <a:pt x="674" y="212"/>
                    </a:lnTo>
                    <a:lnTo>
                      <a:pt x="683" y="207"/>
                    </a:lnTo>
                    <a:lnTo>
                      <a:pt x="683" y="202"/>
                    </a:lnTo>
                    <a:lnTo>
                      <a:pt x="683" y="9"/>
                    </a:lnTo>
                    <a:lnTo>
                      <a:pt x="683" y="9"/>
                    </a:lnTo>
                    <a:lnTo>
                      <a:pt x="678" y="4"/>
                    </a:lnTo>
                    <a:lnTo>
                      <a:pt x="678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7" name="Freeform 43"/>
              <p:cNvSpPr>
                <a:spLocks/>
              </p:cNvSpPr>
              <p:nvPr/>
            </p:nvSpPr>
            <p:spPr bwMode="auto">
              <a:xfrm>
                <a:off x="20807658" y="8344395"/>
                <a:ext cx="119853" cy="201221"/>
              </a:xfrm>
              <a:custGeom>
                <a:avLst/>
                <a:gdLst/>
                <a:ahLst/>
                <a:cxnLst>
                  <a:cxn ang="0">
                    <a:pos x="109" y="94"/>
                  </a:cxn>
                  <a:cxn ang="0">
                    <a:pos x="109" y="94"/>
                  </a:cxn>
                  <a:cxn ang="0">
                    <a:pos x="104" y="128"/>
                  </a:cxn>
                  <a:cxn ang="0">
                    <a:pos x="94" y="158"/>
                  </a:cxn>
                  <a:cxn ang="0">
                    <a:pos x="74" y="178"/>
                  </a:cxn>
                  <a:cxn ang="0">
                    <a:pos x="65" y="183"/>
                  </a:cxn>
                  <a:cxn ang="0">
                    <a:pos x="55" y="183"/>
                  </a:cxn>
                  <a:cxn ang="0">
                    <a:pos x="55" y="183"/>
                  </a:cxn>
                  <a:cxn ang="0">
                    <a:pos x="45" y="183"/>
                  </a:cxn>
                  <a:cxn ang="0">
                    <a:pos x="35" y="178"/>
                  </a:cxn>
                  <a:cxn ang="0">
                    <a:pos x="15" y="158"/>
                  </a:cxn>
                  <a:cxn ang="0">
                    <a:pos x="5" y="128"/>
                  </a:cxn>
                  <a:cxn ang="0">
                    <a:pos x="0" y="94"/>
                  </a:cxn>
                  <a:cxn ang="0">
                    <a:pos x="0" y="94"/>
                  </a:cxn>
                  <a:cxn ang="0">
                    <a:pos x="5" y="59"/>
                  </a:cxn>
                  <a:cxn ang="0">
                    <a:pos x="15" y="29"/>
                  </a:cxn>
                  <a:cxn ang="0">
                    <a:pos x="35" y="9"/>
                  </a:cxn>
                  <a:cxn ang="0">
                    <a:pos x="45" y="5"/>
                  </a:cxn>
                  <a:cxn ang="0">
                    <a:pos x="55" y="0"/>
                  </a:cxn>
                  <a:cxn ang="0">
                    <a:pos x="55" y="0"/>
                  </a:cxn>
                  <a:cxn ang="0">
                    <a:pos x="65" y="5"/>
                  </a:cxn>
                  <a:cxn ang="0">
                    <a:pos x="74" y="9"/>
                  </a:cxn>
                  <a:cxn ang="0">
                    <a:pos x="94" y="29"/>
                  </a:cxn>
                  <a:cxn ang="0">
                    <a:pos x="104" y="59"/>
                  </a:cxn>
                  <a:cxn ang="0">
                    <a:pos x="109" y="94"/>
                  </a:cxn>
                  <a:cxn ang="0">
                    <a:pos x="109" y="94"/>
                  </a:cxn>
                </a:cxnLst>
                <a:rect l="0" t="0" r="r" b="b"/>
                <a:pathLst>
                  <a:path w="109" h="183">
                    <a:moveTo>
                      <a:pt x="109" y="94"/>
                    </a:moveTo>
                    <a:lnTo>
                      <a:pt x="109" y="94"/>
                    </a:lnTo>
                    <a:lnTo>
                      <a:pt x="104" y="128"/>
                    </a:lnTo>
                    <a:lnTo>
                      <a:pt x="94" y="158"/>
                    </a:lnTo>
                    <a:lnTo>
                      <a:pt x="74" y="178"/>
                    </a:lnTo>
                    <a:lnTo>
                      <a:pt x="65" y="183"/>
                    </a:lnTo>
                    <a:lnTo>
                      <a:pt x="55" y="183"/>
                    </a:lnTo>
                    <a:lnTo>
                      <a:pt x="55" y="183"/>
                    </a:lnTo>
                    <a:lnTo>
                      <a:pt x="45" y="183"/>
                    </a:lnTo>
                    <a:lnTo>
                      <a:pt x="35" y="178"/>
                    </a:lnTo>
                    <a:lnTo>
                      <a:pt x="15" y="158"/>
                    </a:lnTo>
                    <a:lnTo>
                      <a:pt x="5" y="12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" y="59"/>
                    </a:lnTo>
                    <a:lnTo>
                      <a:pt x="15" y="29"/>
                    </a:lnTo>
                    <a:lnTo>
                      <a:pt x="35" y="9"/>
                    </a:lnTo>
                    <a:lnTo>
                      <a:pt x="45" y="5"/>
                    </a:lnTo>
                    <a:lnTo>
                      <a:pt x="55" y="0"/>
                    </a:lnTo>
                    <a:lnTo>
                      <a:pt x="55" y="0"/>
                    </a:lnTo>
                    <a:lnTo>
                      <a:pt x="65" y="5"/>
                    </a:lnTo>
                    <a:lnTo>
                      <a:pt x="74" y="9"/>
                    </a:lnTo>
                    <a:lnTo>
                      <a:pt x="94" y="29"/>
                    </a:lnTo>
                    <a:lnTo>
                      <a:pt x="104" y="59"/>
                    </a:lnTo>
                    <a:lnTo>
                      <a:pt x="109" y="94"/>
                    </a:lnTo>
                    <a:lnTo>
                      <a:pt x="109" y="94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8" name="Freeform 44"/>
              <p:cNvSpPr>
                <a:spLocks/>
              </p:cNvSpPr>
              <p:nvPr/>
            </p:nvSpPr>
            <p:spPr bwMode="auto">
              <a:xfrm>
                <a:off x="20965996" y="8365287"/>
                <a:ext cx="48381" cy="82468"/>
              </a:xfrm>
              <a:custGeom>
                <a:avLst/>
                <a:gdLst/>
                <a:ahLst/>
                <a:cxnLst>
                  <a:cxn ang="0">
                    <a:pos x="44" y="35"/>
                  </a:cxn>
                  <a:cxn ang="0">
                    <a:pos x="44" y="35"/>
                  </a:cxn>
                  <a:cxn ang="0">
                    <a:pos x="44" y="50"/>
                  </a:cxn>
                  <a:cxn ang="0">
                    <a:pos x="39" y="65"/>
                  </a:cxn>
                  <a:cxn ang="0">
                    <a:pos x="29" y="75"/>
                  </a:cxn>
                  <a:cxn ang="0">
                    <a:pos x="24" y="75"/>
                  </a:cxn>
                  <a:cxn ang="0">
                    <a:pos x="24" y="75"/>
                  </a:cxn>
                  <a:cxn ang="0">
                    <a:pos x="15" y="75"/>
                  </a:cxn>
                  <a:cxn ang="0">
                    <a:pos x="10" y="65"/>
                  </a:cxn>
                  <a:cxn ang="0">
                    <a:pos x="5" y="50"/>
                  </a:cxn>
                  <a:cxn ang="0">
                    <a:pos x="0" y="35"/>
                  </a:cxn>
                  <a:cxn ang="0">
                    <a:pos x="0" y="35"/>
                  </a:cxn>
                  <a:cxn ang="0">
                    <a:pos x="5" y="20"/>
                  </a:cxn>
                  <a:cxn ang="0">
                    <a:pos x="10" y="10"/>
                  </a:cxn>
                  <a:cxn ang="0">
                    <a:pos x="15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29" y="0"/>
                  </a:cxn>
                  <a:cxn ang="0">
                    <a:pos x="39" y="10"/>
                  </a:cxn>
                  <a:cxn ang="0">
                    <a:pos x="44" y="20"/>
                  </a:cxn>
                  <a:cxn ang="0">
                    <a:pos x="44" y="35"/>
                  </a:cxn>
                  <a:cxn ang="0">
                    <a:pos x="44" y="35"/>
                  </a:cxn>
                </a:cxnLst>
                <a:rect l="0" t="0" r="r" b="b"/>
                <a:pathLst>
                  <a:path w="44" h="75">
                    <a:moveTo>
                      <a:pt x="44" y="35"/>
                    </a:moveTo>
                    <a:lnTo>
                      <a:pt x="44" y="35"/>
                    </a:lnTo>
                    <a:lnTo>
                      <a:pt x="44" y="50"/>
                    </a:lnTo>
                    <a:lnTo>
                      <a:pt x="39" y="65"/>
                    </a:lnTo>
                    <a:lnTo>
                      <a:pt x="29" y="75"/>
                    </a:lnTo>
                    <a:lnTo>
                      <a:pt x="24" y="75"/>
                    </a:lnTo>
                    <a:lnTo>
                      <a:pt x="24" y="75"/>
                    </a:lnTo>
                    <a:lnTo>
                      <a:pt x="15" y="75"/>
                    </a:lnTo>
                    <a:lnTo>
                      <a:pt x="10" y="65"/>
                    </a:lnTo>
                    <a:lnTo>
                      <a:pt x="5" y="50"/>
                    </a:lnTo>
                    <a:lnTo>
                      <a:pt x="0" y="35"/>
                    </a:lnTo>
                    <a:lnTo>
                      <a:pt x="0" y="35"/>
                    </a:lnTo>
                    <a:lnTo>
                      <a:pt x="5" y="20"/>
                    </a:lnTo>
                    <a:lnTo>
                      <a:pt x="10" y="10"/>
                    </a:lnTo>
                    <a:lnTo>
                      <a:pt x="15" y="0"/>
                    </a:lnTo>
                    <a:lnTo>
                      <a:pt x="24" y="0"/>
                    </a:lnTo>
                    <a:lnTo>
                      <a:pt x="24" y="0"/>
                    </a:lnTo>
                    <a:lnTo>
                      <a:pt x="29" y="0"/>
                    </a:lnTo>
                    <a:lnTo>
                      <a:pt x="39" y="10"/>
                    </a:lnTo>
                    <a:lnTo>
                      <a:pt x="44" y="20"/>
                    </a:lnTo>
                    <a:lnTo>
                      <a:pt x="44" y="35"/>
                    </a:lnTo>
                    <a:lnTo>
                      <a:pt x="44" y="35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9" name="Freeform 51"/>
              <p:cNvSpPr>
                <a:spLocks noEditPoints="1"/>
              </p:cNvSpPr>
              <p:nvPr/>
            </p:nvSpPr>
            <p:spPr bwMode="auto">
              <a:xfrm>
                <a:off x="19904914" y="9765036"/>
                <a:ext cx="282589" cy="299082"/>
              </a:xfrm>
              <a:custGeom>
                <a:avLst/>
                <a:gdLst/>
                <a:ahLst/>
                <a:cxnLst>
                  <a:cxn ang="0">
                    <a:pos x="39" y="138"/>
                  </a:cxn>
                  <a:cxn ang="0">
                    <a:pos x="49" y="99"/>
                  </a:cxn>
                  <a:cxn ang="0">
                    <a:pos x="69" y="69"/>
                  </a:cxn>
                  <a:cxn ang="0">
                    <a:pos x="94" y="49"/>
                  </a:cxn>
                  <a:cxn ang="0">
                    <a:pos x="128" y="39"/>
                  </a:cxn>
                  <a:cxn ang="0">
                    <a:pos x="148" y="44"/>
                  </a:cxn>
                  <a:cxn ang="0">
                    <a:pos x="178" y="59"/>
                  </a:cxn>
                  <a:cxn ang="0">
                    <a:pos x="203" y="84"/>
                  </a:cxn>
                  <a:cxn ang="0">
                    <a:pos x="217" y="118"/>
                  </a:cxn>
                  <a:cxn ang="0">
                    <a:pos x="217" y="138"/>
                  </a:cxn>
                  <a:cxn ang="0">
                    <a:pos x="212" y="173"/>
                  </a:cxn>
                  <a:cxn ang="0">
                    <a:pos x="193" y="202"/>
                  </a:cxn>
                  <a:cxn ang="0">
                    <a:pos x="163" y="227"/>
                  </a:cxn>
                  <a:cxn ang="0">
                    <a:pos x="128" y="232"/>
                  </a:cxn>
                  <a:cxn ang="0">
                    <a:pos x="113" y="232"/>
                  </a:cxn>
                  <a:cxn ang="0">
                    <a:pos x="79" y="217"/>
                  </a:cxn>
                  <a:cxn ang="0">
                    <a:pos x="54" y="188"/>
                  </a:cxn>
                  <a:cxn ang="0">
                    <a:pos x="44" y="158"/>
                  </a:cxn>
                  <a:cxn ang="0">
                    <a:pos x="39" y="138"/>
                  </a:cxn>
                  <a:cxn ang="0">
                    <a:pos x="0" y="138"/>
                  </a:cxn>
                  <a:cxn ang="0">
                    <a:pos x="9" y="188"/>
                  </a:cxn>
                  <a:cxn ang="0">
                    <a:pos x="39" y="232"/>
                  </a:cxn>
                  <a:cxn ang="0">
                    <a:pos x="79" y="262"/>
                  </a:cxn>
                  <a:cxn ang="0">
                    <a:pos x="128" y="272"/>
                  </a:cxn>
                  <a:cxn ang="0">
                    <a:pos x="153" y="267"/>
                  </a:cxn>
                  <a:cxn ang="0">
                    <a:pos x="203" y="247"/>
                  </a:cxn>
                  <a:cxn ang="0">
                    <a:pos x="237" y="212"/>
                  </a:cxn>
                  <a:cxn ang="0">
                    <a:pos x="252" y="163"/>
                  </a:cxn>
                  <a:cxn ang="0">
                    <a:pos x="257" y="138"/>
                  </a:cxn>
                  <a:cxn ang="0">
                    <a:pos x="247" y="84"/>
                  </a:cxn>
                  <a:cxn ang="0">
                    <a:pos x="217" y="39"/>
                  </a:cxn>
                  <a:cxn ang="0">
                    <a:pos x="178" y="9"/>
                  </a:cxn>
                  <a:cxn ang="0">
                    <a:pos x="128" y="0"/>
                  </a:cxn>
                  <a:cxn ang="0">
                    <a:pos x="104" y="4"/>
                  </a:cxn>
                  <a:cxn ang="0">
                    <a:pos x="59" y="24"/>
                  </a:cxn>
                  <a:cxn ang="0">
                    <a:pos x="24" y="59"/>
                  </a:cxn>
                  <a:cxn ang="0">
                    <a:pos x="5" y="108"/>
                  </a:cxn>
                  <a:cxn ang="0">
                    <a:pos x="0" y="138"/>
                  </a:cxn>
                </a:cxnLst>
                <a:rect l="0" t="0" r="r" b="b"/>
                <a:pathLst>
                  <a:path w="257" h="272">
                    <a:moveTo>
                      <a:pt x="39" y="138"/>
                    </a:moveTo>
                    <a:lnTo>
                      <a:pt x="39" y="138"/>
                    </a:lnTo>
                    <a:lnTo>
                      <a:pt x="44" y="118"/>
                    </a:lnTo>
                    <a:lnTo>
                      <a:pt x="49" y="99"/>
                    </a:lnTo>
                    <a:lnTo>
                      <a:pt x="54" y="84"/>
                    </a:lnTo>
                    <a:lnTo>
                      <a:pt x="69" y="69"/>
                    </a:lnTo>
                    <a:lnTo>
                      <a:pt x="79" y="59"/>
                    </a:lnTo>
                    <a:lnTo>
                      <a:pt x="94" y="49"/>
                    </a:lnTo>
                    <a:lnTo>
                      <a:pt x="113" y="44"/>
                    </a:lnTo>
                    <a:lnTo>
                      <a:pt x="128" y="39"/>
                    </a:lnTo>
                    <a:lnTo>
                      <a:pt x="128" y="39"/>
                    </a:lnTo>
                    <a:lnTo>
                      <a:pt x="148" y="44"/>
                    </a:lnTo>
                    <a:lnTo>
                      <a:pt x="163" y="49"/>
                    </a:lnTo>
                    <a:lnTo>
                      <a:pt x="178" y="59"/>
                    </a:lnTo>
                    <a:lnTo>
                      <a:pt x="193" y="69"/>
                    </a:lnTo>
                    <a:lnTo>
                      <a:pt x="203" y="84"/>
                    </a:lnTo>
                    <a:lnTo>
                      <a:pt x="212" y="99"/>
                    </a:lnTo>
                    <a:lnTo>
                      <a:pt x="217" y="118"/>
                    </a:lnTo>
                    <a:lnTo>
                      <a:pt x="217" y="138"/>
                    </a:lnTo>
                    <a:lnTo>
                      <a:pt x="217" y="138"/>
                    </a:lnTo>
                    <a:lnTo>
                      <a:pt x="217" y="158"/>
                    </a:lnTo>
                    <a:lnTo>
                      <a:pt x="212" y="173"/>
                    </a:lnTo>
                    <a:lnTo>
                      <a:pt x="203" y="188"/>
                    </a:lnTo>
                    <a:lnTo>
                      <a:pt x="193" y="202"/>
                    </a:lnTo>
                    <a:lnTo>
                      <a:pt x="178" y="217"/>
                    </a:lnTo>
                    <a:lnTo>
                      <a:pt x="163" y="227"/>
                    </a:lnTo>
                    <a:lnTo>
                      <a:pt x="148" y="232"/>
                    </a:lnTo>
                    <a:lnTo>
                      <a:pt x="128" y="232"/>
                    </a:lnTo>
                    <a:lnTo>
                      <a:pt x="128" y="232"/>
                    </a:lnTo>
                    <a:lnTo>
                      <a:pt x="113" y="232"/>
                    </a:lnTo>
                    <a:lnTo>
                      <a:pt x="94" y="227"/>
                    </a:lnTo>
                    <a:lnTo>
                      <a:pt x="79" y="217"/>
                    </a:lnTo>
                    <a:lnTo>
                      <a:pt x="69" y="202"/>
                    </a:lnTo>
                    <a:lnTo>
                      <a:pt x="54" y="188"/>
                    </a:lnTo>
                    <a:lnTo>
                      <a:pt x="49" y="173"/>
                    </a:lnTo>
                    <a:lnTo>
                      <a:pt x="44" y="158"/>
                    </a:lnTo>
                    <a:lnTo>
                      <a:pt x="39" y="138"/>
                    </a:lnTo>
                    <a:lnTo>
                      <a:pt x="39" y="138"/>
                    </a:lnTo>
                    <a:close/>
                    <a:moveTo>
                      <a:pt x="0" y="138"/>
                    </a:moveTo>
                    <a:lnTo>
                      <a:pt x="0" y="138"/>
                    </a:lnTo>
                    <a:lnTo>
                      <a:pt x="5" y="163"/>
                    </a:lnTo>
                    <a:lnTo>
                      <a:pt x="9" y="188"/>
                    </a:lnTo>
                    <a:lnTo>
                      <a:pt x="24" y="212"/>
                    </a:lnTo>
                    <a:lnTo>
                      <a:pt x="39" y="232"/>
                    </a:lnTo>
                    <a:lnTo>
                      <a:pt x="59" y="247"/>
                    </a:lnTo>
                    <a:lnTo>
                      <a:pt x="79" y="262"/>
                    </a:lnTo>
                    <a:lnTo>
                      <a:pt x="104" y="267"/>
                    </a:lnTo>
                    <a:lnTo>
                      <a:pt x="128" y="272"/>
                    </a:lnTo>
                    <a:lnTo>
                      <a:pt x="128" y="272"/>
                    </a:lnTo>
                    <a:lnTo>
                      <a:pt x="153" y="267"/>
                    </a:lnTo>
                    <a:lnTo>
                      <a:pt x="178" y="262"/>
                    </a:lnTo>
                    <a:lnTo>
                      <a:pt x="203" y="247"/>
                    </a:lnTo>
                    <a:lnTo>
                      <a:pt x="217" y="232"/>
                    </a:lnTo>
                    <a:lnTo>
                      <a:pt x="237" y="212"/>
                    </a:lnTo>
                    <a:lnTo>
                      <a:pt x="247" y="188"/>
                    </a:lnTo>
                    <a:lnTo>
                      <a:pt x="252" y="163"/>
                    </a:lnTo>
                    <a:lnTo>
                      <a:pt x="257" y="138"/>
                    </a:lnTo>
                    <a:lnTo>
                      <a:pt x="257" y="138"/>
                    </a:lnTo>
                    <a:lnTo>
                      <a:pt x="252" y="108"/>
                    </a:lnTo>
                    <a:lnTo>
                      <a:pt x="247" y="84"/>
                    </a:lnTo>
                    <a:lnTo>
                      <a:pt x="237" y="59"/>
                    </a:lnTo>
                    <a:lnTo>
                      <a:pt x="217" y="39"/>
                    </a:lnTo>
                    <a:lnTo>
                      <a:pt x="203" y="24"/>
                    </a:lnTo>
                    <a:lnTo>
                      <a:pt x="178" y="9"/>
                    </a:lnTo>
                    <a:lnTo>
                      <a:pt x="153" y="4"/>
                    </a:lnTo>
                    <a:lnTo>
                      <a:pt x="128" y="0"/>
                    </a:lnTo>
                    <a:lnTo>
                      <a:pt x="128" y="0"/>
                    </a:lnTo>
                    <a:lnTo>
                      <a:pt x="104" y="4"/>
                    </a:lnTo>
                    <a:lnTo>
                      <a:pt x="79" y="9"/>
                    </a:lnTo>
                    <a:lnTo>
                      <a:pt x="59" y="24"/>
                    </a:lnTo>
                    <a:lnTo>
                      <a:pt x="39" y="39"/>
                    </a:lnTo>
                    <a:lnTo>
                      <a:pt x="24" y="59"/>
                    </a:lnTo>
                    <a:lnTo>
                      <a:pt x="9" y="84"/>
                    </a:lnTo>
                    <a:lnTo>
                      <a:pt x="5" y="108"/>
                    </a:lnTo>
                    <a:lnTo>
                      <a:pt x="0" y="138"/>
                    </a:lnTo>
                    <a:lnTo>
                      <a:pt x="0" y="13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" name="Group 143"/>
            <p:cNvGrpSpPr/>
            <p:nvPr/>
          </p:nvGrpSpPr>
          <p:grpSpPr>
            <a:xfrm>
              <a:off x="26136600" y="8839200"/>
              <a:ext cx="1754022" cy="2286000"/>
              <a:chOff x="19539858" y="8186057"/>
              <a:chExt cx="2171646" cy="2830286"/>
            </a:xfrm>
          </p:grpSpPr>
          <p:sp>
            <p:nvSpPr>
              <p:cNvPr id="414" name="Freeform 8"/>
              <p:cNvSpPr>
                <a:spLocks/>
              </p:cNvSpPr>
              <p:nvPr/>
            </p:nvSpPr>
            <p:spPr bwMode="auto">
              <a:xfrm>
                <a:off x="19578342" y="8219045"/>
                <a:ext cx="1011602" cy="2764312"/>
              </a:xfrm>
              <a:custGeom>
                <a:avLst/>
                <a:gdLst/>
                <a:ahLst/>
                <a:cxnLst>
                  <a:cxn ang="0">
                    <a:pos x="0" y="54"/>
                  </a:cxn>
                  <a:cxn ang="0">
                    <a:pos x="0" y="54"/>
                  </a:cxn>
                  <a:cxn ang="0">
                    <a:pos x="0" y="2386"/>
                  </a:cxn>
                  <a:cxn ang="0">
                    <a:pos x="0" y="2386"/>
                  </a:cxn>
                  <a:cxn ang="0">
                    <a:pos x="0" y="2391"/>
                  </a:cxn>
                  <a:cxn ang="0">
                    <a:pos x="5" y="2400"/>
                  </a:cxn>
                  <a:cxn ang="0">
                    <a:pos x="10" y="2400"/>
                  </a:cxn>
                  <a:cxn ang="0">
                    <a:pos x="10" y="2400"/>
                  </a:cxn>
                  <a:cxn ang="0">
                    <a:pos x="94" y="2425"/>
                  </a:cxn>
                  <a:cxn ang="0">
                    <a:pos x="163" y="2440"/>
                  </a:cxn>
                  <a:cxn ang="0">
                    <a:pos x="252" y="2455"/>
                  </a:cxn>
                  <a:cxn ang="0">
                    <a:pos x="371" y="2475"/>
                  </a:cxn>
                  <a:cxn ang="0">
                    <a:pos x="514" y="2490"/>
                  </a:cxn>
                  <a:cxn ang="0">
                    <a:pos x="693" y="2504"/>
                  </a:cxn>
                  <a:cxn ang="0">
                    <a:pos x="900" y="2514"/>
                  </a:cxn>
                  <a:cxn ang="0">
                    <a:pos x="900" y="2514"/>
                  </a:cxn>
                  <a:cxn ang="0">
                    <a:pos x="920" y="2514"/>
                  </a:cxn>
                  <a:cxn ang="0">
                    <a:pos x="920" y="0"/>
                  </a:cxn>
                  <a:cxn ang="0">
                    <a:pos x="920" y="0"/>
                  </a:cxn>
                  <a:cxn ang="0">
                    <a:pos x="900" y="0"/>
                  </a:cxn>
                  <a:cxn ang="0">
                    <a:pos x="900" y="0"/>
                  </a:cxn>
                  <a:cxn ang="0">
                    <a:pos x="0" y="54"/>
                  </a:cxn>
                  <a:cxn ang="0">
                    <a:pos x="0" y="54"/>
                  </a:cxn>
                </a:cxnLst>
                <a:rect l="0" t="0" r="r" b="b"/>
                <a:pathLst>
                  <a:path w="920" h="2514">
                    <a:moveTo>
                      <a:pt x="0" y="54"/>
                    </a:moveTo>
                    <a:lnTo>
                      <a:pt x="0" y="54"/>
                    </a:lnTo>
                    <a:lnTo>
                      <a:pt x="0" y="2386"/>
                    </a:lnTo>
                    <a:lnTo>
                      <a:pt x="0" y="2386"/>
                    </a:lnTo>
                    <a:lnTo>
                      <a:pt x="0" y="2391"/>
                    </a:lnTo>
                    <a:lnTo>
                      <a:pt x="5" y="2400"/>
                    </a:lnTo>
                    <a:lnTo>
                      <a:pt x="10" y="2400"/>
                    </a:lnTo>
                    <a:lnTo>
                      <a:pt x="10" y="2400"/>
                    </a:lnTo>
                    <a:lnTo>
                      <a:pt x="94" y="2425"/>
                    </a:lnTo>
                    <a:lnTo>
                      <a:pt x="163" y="2440"/>
                    </a:lnTo>
                    <a:lnTo>
                      <a:pt x="252" y="2455"/>
                    </a:lnTo>
                    <a:lnTo>
                      <a:pt x="371" y="2475"/>
                    </a:lnTo>
                    <a:lnTo>
                      <a:pt x="514" y="2490"/>
                    </a:lnTo>
                    <a:lnTo>
                      <a:pt x="693" y="2504"/>
                    </a:lnTo>
                    <a:lnTo>
                      <a:pt x="900" y="2514"/>
                    </a:lnTo>
                    <a:lnTo>
                      <a:pt x="900" y="2514"/>
                    </a:lnTo>
                    <a:lnTo>
                      <a:pt x="920" y="2514"/>
                    </a:lnTo>
                    <a:lnTo>
                      <a:pt x="920" y="0"/>
                    </a:lnTo>
                    <a:lnTo>
                      <a:pt x="920" y="0"/>
                    </a:lnTo>
                    <a:lnTo>
                      <a:pt x="900" y="0"/>
                    </a:lnTo>
                    <a:lnTo>
                      <a:pt x="900" y="0"/>
                    </a:lnTo>
                    <a:lnTo>
                      <a:pt x="0" y="54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8C8C8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5" name="Freeform 9"/>
              <p:cNvSpPr>
                <a:spLocks/>
              </p:cNvSpPr>
              <p:nvPr/>
            </p:nvSpPr>
            <p:spPr bwMode="auto">
              <a:xfrm>
                <a:off x="19599234" y="8224542"/>
                <a:ext cx="985212" cy="2721429"/>
              </a:xfrm>
              <a:custGeom>
                <a:avLst/>
                <a:gdLst/>
                <a:ahLst/>
                <a:cxnLst>
                  <a:cxn ang="0">
                    <a:pos x="0" y="54"/>
                  </a:cxn>
                  <a:cxn ang="0">
                    <a:pos x="0" y="54"/>
                  </a:cxn>
                  <a:cxn ang="0">
                    <a:pos x="0" y="2346"/>
                  </a:cxn>
                  <a:cxn ang="0">
                    <a:pos x="0" y="2346"/>
                  </a:cxn>
                  <a:cxn ang="0">
                    <a:pos x="0" y="2351"/>
                  </a:cxn>
                  <a:cxn ang="0">
                    <a:pos x="5" y="2361"/>
                  </a:cxn>
                  <a:cxn ang="0">
                    <a:pos x="10" y="2361"/>
                  </a:cxn>
                  <a:cxn ang="0">
                    <a:pos x="10" y="2361"/>
                  </a:cxn>
                  <a:cxn ang="0">
                    <a:pos x="90" y="2386"/>
                  </a:cxn>
                  <a:cxn ang="0">
                    <a:pos x="159" y="2400"/>
                  </a:cxn>
                  <a:cxn ang="0">
                    <a:pos x="248" y="2415"/>
                  </a:cxn>
                  <a:cxn ang="0">
                    <a:pos x="362" y="2435"/>
                  </a:cxn>
                  <a:cxn ang="0">
                    <a:pos x="500" y="2450"/>
                  </a:cxn>
                  <a:cxn ang="0">
                    <a:pos x="674" y="2465"/>
                  </a:cxn>
                  <a:cxn ang="0">
                    <a:pos x="881" y="2475"/>
                  </a:cxn>
                  <a:cxn ang="0">
                    <a:pos x="881" y="2475"/>
                  </a:cxn>
                  <a:cxn ang="0">
                    <a:pos x="896" y="2475"/>
                  </a:cxn>
                  <a:cxn ang="0">
                    <a:pos x="896" y="0"/>
                  </a:cxn>
                  <a:cxn ang="0">
                    <a:pos x="896" y="0"/>
                  </a:cxn>
                  <a:cxn ang="0">
                    <a:pos x="0" y="54"/>
                  </a:cxn>
                  <a:cxn ang="0">
                    <a:pos x="0" y="54"/>
                  </a:cxn>
                </a:cxnLst>
                <a:rect l="0" t="0" r="r" b="b"/>
                <a:pathLst>
                  <a:path w="896" h="2475">
                    <a:moveTo>
                      <a:pt x="0" y="54"/>
                    </a:moveTo>
                    <a:lnTo>
                      <a:pt x="0" y="54"/>
                    </a:lnTo>
                    <a:lnTo>
                      <a:pt x="0" y="2346"/>
                    </a:lnTo>
                    <a:lnTo>
                      <a:pt x="0" y="2346"/>
                    </a:lnTo>
                    <a:lnTo>
                      <a:pt x="0" y="2351"/>
                    </a:lnTo>
                    <a:lnTo>
                      <a:pt x="5" y="2361"/>
                    </a:lnTo>
                    <a:lnTo>
                      <a:pt x="10" y="2361"/>
                    </a:lnTo>
                    <a:lnTo>
                      <a:pt x="10" y="2361"/>
                    </a:lnTo>
                    <a:lnTo>
                      <a:pt x="90" y="2386"/>
                    </a:lnTo>
                    <a:lnTo>
                      <a:pt x="159" y="2400"/>
                    </a:lnTo>
                    <a:lnTo>
                      <a:pt x="248" y="2415"/>
                    </a:lnTo>
                    <a:lnTo>
                      <a:pt x="362" y="2435"/>
                    </a:lnTo>
                    <a:lnTo>
                      <a:pt x="500" y="2450"/>
                    </a:lnTo>
                    <a:lnTo>
                      <a:pt x="674" y="2465"/>
                    </a:lnTo>
                    <a:lnTo>
                      <a:pt x="881" y="2475"/>
                    </a:lnTo>
                    <a:lnTo>
                      <a:pt x="881" y="2475"/>
                    </a:lnTo>
                    <a:lnTo>
                      <a:pt x="896" y="2475"/>
                    </a:lnTo>
                    <a:lnTo>
                      <a:pt x="896" y="0"/>
                    </a:lnTo>
                    <a:lnTo>
                      <a:pt x="896" y="0"/>
                    </a:lnTo>
                    <a:lnTo>
                      <a:pt x="0" y="54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B2B2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6" name="Freeform 10"/>
              <p:cNvSpPr>
                <a:spLocks/>
              </p:cNvSpPr>
              <p:nvPr/>
            </p:nvSpPr>
            <p:spPr bwMode="auto">
              <a:xfrm>
                <a:off x="20731788" y="8235538"/>
                <a:ext cx="935732" cy="268844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445"/>
                  </a:cxn>
                  <a:cxn ang="0">
                    <a:pos x="0" y="2445"/>
                  </a:cxn>
                  <a:cxn ang="0">
                    <a:pos x="851" y="2074"/>
                  </a:cxn>
                  <a:cxn ang="0">
                    <a:pos x="851" y="2074"/>
                  </a:cxn>
                  <a:cxn ang="0">
                    <a:pos x="851" y="133"/>
                  </a:cxn>
                  <a:cxn ang="0">
                    <a:pos x="851" y="13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851" h="2445">
                    <a:moveTo>
                      <a:pt x="0" y="0"/>
                    </a:moveTo>
                    <a:lnTo>
                      <a:pt x="0" y="2445"/>
                    </a:lnTo>
                    <a:lnTo>
                      <a:pt x="0" y="2445"/>
                    </a:lnTo>
                    <a:lnTo>
                      <a:pt x="851" y="2074"/>
                    </a:lnTo>
                    <a:lnTo>
                      <a:pt x="851" y="2074"/>
                    </a:lnTo>
                    <a:lnTo>
                      <a:pt x="851" y="133"/>
                    </a:lnTo>
                    <a:lnTo>
                      <a:pt x="851" y="13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7" name="Freeform 11"/>
              <p:cNvSpPr>
                <a:spLocks/>
              </p:cNvSpPr>
              <p:nvPr/>
            </p:nvSpPr>
            <p:spPr bwMode="auto">
              <a:xfrm>
                <a:off x="20731788" y="8354291"/>
                <a:ext cx="935732" cy="2569689"/>
              </a:xfrm>
              <a:custGeom>
                <a:avLst/>
                <a:gdLst/>
                <a:ahLst/>
                <a:cxnLst>
                  <a:cxn ang="0">
                    <a:pos x="698" y="0"/>
                  </a:cxn>
                  <a:cxn ang="0">
                    <a:pos x="698" y="0"/>
                  </a:cxn>
                  <a:cxn ang="0">
                    <a:pos x="851" y="25"/>
                  </a:cxn>
                  <a:cxn ang="0">
                    <a:pos x="851" y="25"/>
                  </a:cxn>
                  <a:cxn ang="0">
                    <a:pos x="851" y="1966"/>
                  </a:cxn>
                  <a:cxn ang="0">
                    <a:pos x="851" y="1966"/>
                  </a:cxn>
                  <a:cxn ang="0">
                    <a:pos x="0" y="2337"/>
                  </a:cxn>
                  <a:cxn ang="0">
                    <a:pos x="0" y="1485"/>
                  </a:cxn>
                  <a:cxn ang="0">
                    <a:pos x="0" y="1485"/>
                  </a:cxn>
                  <a:cxn ang="0">
                    <a:pos x="20" y="1421"/>
                  </a:cxn>
                  <a:cxn ang="0">
                    <a:pos x="44" y="1357"/>
                  </a:cxn>
                  <a:cxn ang="0">
                    <a:pos x="69" y="1302"/>
                  </a:cxn>
                  <a:cxn ang="0">
                    <a:pos x="94" y="1248"/>
                  </a:cxn>
                  <a:cxn ang="0">
                    <a:pos x="119" y="1198"/>
                  </a:cxn>
                  <a:cxn ang="0">
                    <a:pos x="148" y="1154"/>
                  </a:cxn>
                  <a:cxn ang="0">
                    <a:pos x="208" y="1070"/>
                  </a:cxn>
                  <a:cxn ang="0">
                    <a:pos x="272" y="995"/>
                  </a:cxn>
                  <a:cxn ang="0">
                    <a:pos x="336" y="931"/>
                  </a:cxn>
                  <a:cxn ang="0">
                    <a:pos x="465" y="807"/>
                  </a:cxn>
                  <a:cxn ang="0">
                    <a:pos x="525" y="743"/>
                  </a:cxn>
                  <a:cxn ang="0">
                    <a:pos x="579" y="679"/>
                  </a:cxn>
                  <a:cxn ang="0">
                    <a:pos x="604" y="639"/>
                  </a:cxn>
                  <a:cxn ang="0">
                    <a:pos x="628" y="599"/>
                  </a:cxn>
                  <a:cxn ang="0">
                    <a:pos x="648" y="560"/>
                  </a:cxn>
                  <a:cxn ang="0">
                    <a:pos x="663" y="515"/>
                  </a:cxn>
                  <a:cxn ang="0">
                    <a:pos x="683" y="466"/>
                  </a:cxn>
                  <a:cxn ang="0">
                    <a:pos x="693" y="411"/>
                  </a:cxn>
                  <a:cxn ang="0">
                    <a:pos x="703" y="357"/>
                  </a:cxn>
                  <a:cxn ang="0">
                    <a:pos x="708" y="297"/>
                  </a:cxn>
                  <a:cxn ang="0">
                    <a:pos x="713" y="228"/>
                  </a:cxn>
                  <a:cxn ang="0">
                    <a:pos x="713" y="159"/>
                  </a:cxn>
                  <a:cxn ang="0">
                    <a:pos x="708" y="85"/>
                  </a:cxn>
                  <a:cxn ang="0">
                    <a:pos x="698" y="0"/>
                  </a:cxn>
                  <a:cxn ang="0">
                    <a:pos x="698" y="0"/>
                  </a:cxn>
                </a:cxnLst>
                <a:rect l="0" t="0" r="r" b="b"/>
                <a:pathLst>
                  <a:path w="851" h="2337">
                    <a:moveTo>
                      <a:pt x="698" y="0"/>
                    </a:moveTo>
                    <a:lnTo>
                      <a:pt x="698" y="0"/>
                    </a:lnTo>
                    <a:lnTo>
                      <a:pt x="851" y="25"/>
                    </a:lnTo>
                    <a:lnTo>
                      <a:pt x="851" y="25"/>
                    </a:lnTo>
                    <a:lnTo>
                      <a:pt x="851" y="1966"/>
                    </a:lnTo>
                    <a:lnTo>
                      <a:pt x="851" y="1966"/>
                    </a:lnTo>
                    <a:lnTo>
                      <a:pt x="0" y="2337"/>
                    </a:lnTo>
                    <a:lnTo>
                      <a:pt x="0" y="1485"/>
                    </a:lnTo>
                    <a:lnTo>
                      <a:pt x="0" y="1485"/>
                    </a:lnTo>
                    <a:lnTo>
                      <a:pt x="20" y="1421"/>
                    </a:lnTo>
                    <a:lnTo>
                      <a:pt x="44" y="1357"/>
                    </a:lnTo>
                    <a:lnTo>
                      <a:pt x="69" y="1302"/>
                    </a:lnTo>
                    <a:lnTo>
                      <a:pt x="94" y="1248"/>
                    </a:lnTo>
                    <a:lnTo>
                      <a:pt x="119" y="1198"/>
                    </a:lnTo>
                    <a:lnTo>
                      <a:pt x="148" y="1154"/>
                    </a:lnTo>
                    <a:lnTo>
                      <a:pt x="208" y="1070"/>
                    </a:lnTo>
                    <a:lnTo>
                      <a:pt x="272" y="995"/>
                    </a:lnTo>
                    <a:lnTo>
                      <a:pt x="336" y="931"/>
                    </a:lnTo>
                    <a:lnTo>
                      <a:pt x="465" y="807"/>
                    </a:lnTo>
                    <a:lnTo>
                      <a:pt x="525" y="743"/>
                    </a:lnTo>
                    <a:lnTo>
                      <a:pt x="579" y="679"/>
                    </a:lnTo>
                    <a:lnTo>
                      <a:pt x="604" y="639"/>
                    </a:lnTo>
                    <a:lnTo>
                      <a:pt x="628" y="599"/>
                    </a:lnTo>
                    <a:lnTo>
                      <a:pt x="648" y="560"/>
                    </a:lnTo>
                    <a:lnTo>
                      <a:pt x="663" y="515"/>
                    </a:lnTo>
                    <a:lnTo>
                      <a:pt x="683" y="466"/>
                    </a:lnTo>
                    <a:lnTo>
                      <a:pt x="693" y="411"/>
                    </a:lnTo>
                    <a:lnTo>
                      <a:pt x="703" y="357"/>
                    </a:lnTo>
                    <a:lnTo>
                      <a:pt x="708" y="297"/>
                    </a:lnTo>
                    <a:lnTo>
                      <a:pt x="713" y="228"/>
                    </a:lnTo>
                    <a:lnTo>
                      <a:pt x="713" y="159"/>
                    </a:lnTo>
                    <a:lnTo>
                      <a:pt x="708" y="85"/>
                    </a:lnTo>
                    <a:lnTo>
                      <a:pt x="698" y="0"/>
                    </a:lnTo>
                    <a:lnTo>
                      <a:pt x="698" y="0"/>
                    </a:lnTo>
                    <a:close/>
                  </a:path>
                </a:pathLst>
              </a:custGeom>
              <a:solidFill>
                <a:srgbClr val="59595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8" name="Freeform 12"/>
              <p:cNvSpPr>
                <a:spLocks/>
              </p:cNvSpPr>
              <p:nvPr/>
            </p:nvSpPr>
            <p:spPr bwMode="auto">
              <a:xfrm>
                <a:off x="20567953" y="8219045"/>
                <a:ext cx="125351" cy="27643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514"/>
                  </a:cxn>
                  <a:cxn ang="0">
                    <a:pos x="0" y="2514"/>
                  </a:cxn>
                  <a:cxn ang="0">
                    <a:pos x="30" y="2509"/>
                  </a:cxn>
                  <a:cxn ang="0">
                    <a:pos x="30" y="2509"/>
                  </a:cxn>
                  <a:cxn ang="0">
                    <a:pos x="60" y="2499"/>
                  </a:cxn>
                  <a:cxn ang="0">
                    <a:pos x="85" y="2490"/>
                  </a:cxn>
                  <a:cxn ang="0">
                    <a:pos x="114" y="2465"/>
                  </a:cxn>
                  <a:cxn ang="0">
                    <a:pos x="114" y="20"/>
                  </a:cxn>
                  <a:cxn ang="0">
                    <a:pos x="114" y="20"/>
                  </a:cxn>
                  <a:cxn ang="0">
                    <a:pos x="85" y="10"/>
                  </a:cxn>
                  <a:cxn ang="0">
                    <a:pos x="60" y="5"/>
                  </a:cxn>
                  <a:cxn ang="0">
                    <a:pos x="35" y="0"/>
                  </a:cxn>
                  <a:cxn ang="0">
                    <a:pos x="35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4" h="2514">
                    <a:moveTo>
                      <a:pt x="0" y="0"/>
                    </a:moveTo>
                    <a:lnTo>
                      <a:pt x="0" y="2514"/>
                    </a:lnTo>
                    <a:lnTo>
                      <a:pt x="0" y="2514"/>
                    </a:lnTo>
                    <a:lnTo>
                      <a:pt x="30" y="2509"/>
                    </a:lnTo>
                    <a:lnTo>
                      <a:pt x="30" y="2509"/>
                    </a:lnTo>
                    <a:lnTo>
                      <a:pt x="60" y="2499"/>
                    </a:lnTo>
                    <a:lnTo>
                      <a:pt x="85" y="2490"/>
                    </a:lnTo>
                    <a:lnTo>
                      <a:pt x="114" y="2465"/>
                    </a:lnTo>
                    <a:lnTo>
                      <a:pt x="114" y="20"/>
                    </a:lnTo>
                    <a:lnTo>
                      <a:pt x="114" y="20"/>
                    </a:lnTo>
                    <a:lnTo>
                      <a:pt x="85" y="10"/>
                    </a:lnTo>
                    <a:lnTo>
                      <a:pt x="60" y="5"/>
                    </a:lnTo>
                    <a:lnTo>
                      <a:pt x="35" y="0"/>
                    </a:lnTo>
                    <a:lnTo>
                      <a:pt x="35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C8C8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9" name="Freeform 13"/>
              <p:cNvSpPr>
                <a:spLocks/>
              </p:cNvSpPr>
              <p:nvPr/>
            </p:nvSpPr>
            <p:spPr bwMode="auto">
              <a:xfrm>
                <a:off x="19811450" y="8992040"/>
                <a:ext cx="98961" cy="358459"/>
              </a:xfrm>
              <a:custGeom>
                <a:avLst/>
                <a:gdLst/>
                <a:ahLst/>
                <a:cxnLst>
                  <a:cxn ang="0">
                    <a:pos x="90" y="0"/>
                  </a:cxn>
                  <a:cxn ang="0">
                    <a:pos x="9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326"/>
                  </a:cxn>
                  <a:cxn ang="0">
                    <a:pos x="90" y="168"/>
                  </a:cxn>
                  <a:cxn ang="0">
                    <a:pos x="90" y="0"/>
                  </a:cxn>
                </a:cxnLst>
                <a:rect l="0" t="0" r="r" b="b"/>
                <a:pathLst>
                  <a:path w="90" h="326">
                    <a:moveTo>
                      <a:pt x="90" y="0"/>
                    </a:moveTo>
                    <a:lnTo>
                      <a:pt x="9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326"/>
                    </a:lnTo>
                    <a:lnTo>
                      <a:pt x="90" y="168"/>
                    </a:lnTo>
                    <a:lnTo>
                      <a:pt x="90" y="0"/>
                    </a:lnTo>
                    <a:close/>
                  </a:path>
                </a:pathLst>
              </a:custGeom>
              <a:solidFill>
                <a:srgbClr val="59595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0" name="Freeform 14"/>
              <p:cNvSpPr>
                <a:spLocks/>
              </p:cNvSpPr>
              <p:nvPr/>
            </p:nvSpPr>
            <p:spPr bwMode="auto">
              <a:xfrm>
                <a:off x="19827944" y="9012932"/>
                <a:ext cx="86866" cy="332069"/>
              </a:xfrm>
              <a:custGeom>
                <a:avLst/>
                <a:gdLst/>
                <a:ahLst/>
                <a:cxnLst>
                  <a:cxn ang="0">
                    <a:pos x="79" y="0"/>
                  </a:cxn>
                  <a:cxn ang="0">
                    <a:pos x="79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302"/>
                  </a:cxn>
                  <a:cxn ang="0">
                    <a:pos x="79" y="159"/>
                  </a:cxn>
                  <a:cxn ang="0">
                    <a:pos x="79" y="0"/>
                  </a:cxn>
                </a:cxnLst>
                <a:rect l="0" t="0" r="r" b="b"/>
                <a:pathLst>
                  <a:path w="79" h="302">
                    <a:moveTo>
                      <a:pt x="79" y="0"/>
                    </a:moveTo>
                    <a:lnTo>
                      <a:pt x="79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302"/>
                    </a:lnTo>
                    <a:lnTo>
                      <a:pt x="79" y="159"/>
                    </a:lnTo>
                    <a:lnTo>
                      <a:pt x="79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1" name="Freeform 15"/>
              <p:cNvSpPr>
                <a:spLocks/>
              </p:cNvSpPr>
              <p:nvPr/>
            </p:nvSpPr>
            <p:spPr bwMode="auto">
              <a:xfrm>
                <a:off x="19925805" y="8992040"/>
                <a:ext cx="566277" cy="19022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163"/>
                  </a:cxn>
                  <a:cxn ang="0">
                    <a:pos x="0" y="163"/>
                  </a:cxn>
                  <a:cxn ang="0">
                    <a:pos x="515" y="173"/>
                  </a:cxn>
                  <a:cxn ang="0">
                    <a:pos x="515" y="173"/>
                  </a:cxn>
                  <a:cxn ang="0">
                    <a:pos x="515" y="0"/>
                  </a:cxn>
                  <a:cxn ang="0">
                    <a:pos x="515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15" h="173">
                    <a:moveTo>
                      <a:pt x="0" y="0"/>
                    </a:moveTo>
                    <a:lnTo>
                      <a:pt x="0" y="0"/>
                    </a:lnTo>
                    <a:lnTo>
                      <a:pt x="0" y="163"/>
                    </a:lnTo>
                    <a:lnTo>
                      <a:pt x="0" y="163"/>
                    </a:lnTo>
                    <a:lnTo>
                      <a:pt x="515" y="173"/>
                    </a:lnTo>
                    <a:lnTo>
                      <a:pt x="515" y="173"/>
                    </a:lnTo>
                    <a:lnTo>
                      <a:pt x="515" y="0"/>
                    </a:lnTo>
                    <a:lnTo>
                      <a:pt x="515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D4D4D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2" name="Freeform 16"/>
              <p:cNvSpPr>
                <a:spLocks/>
              </p:cNvSpPr>
              <p:nvPr/>
            </p:nvSpPr>
            <p:spPr bwMode="auto">
              <a:xfrm>
                <a:off x="19947797" y="9012932"/>
                <a:ext cx="544286" cy="16933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149"/>
                  </a:cxn>
                  <a:cxn ang="0">
                    <a:pos x="0" y="149"/>
                  </a:cxn>
                  <a:cxn ang="0">
                    <a:pos x="495" y="154"/>
                  </a:cxn>
                  <a:cxn ang="0">
                    <a:pos x="495" y="154"/>
                  </a:cxn>
                  <a:cxn ang="0">
                    <a:pos x="495" y="0"/>
                  </a:cxn>
                  <a:cxn ang="0">
                    <a:pos x="495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95" h="154">
                    <a:moveTo>
                      <a:pt x="0" y="0"/>
                    </a:moveTo>
                    <a:lnTo>
                      <a:pt x="0" y="0"/>
                    </a:lnTo>
                    <a:lnTo>
                      <a:pt x="0" y="149"/>
                    </a:lnTo>
                    <a:lnTo>
                      <a:pt x="0" y="149"/>
                    </a:lnTo>
                    <a:lnTo>
                      <a:pt x="495" y="154"/>
                    </a:lnTo>
                    <a:lnTo>
                      <a:pt x="495" y="154"/>
                    </a:lnTo>
                    <a:lnTo>
                      <a:pt x="495" y="0"/>
                    </a:lnTo>
                    <a:lnTo>
                      <a:pt x="495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3" name="Freeform 17"/>
              <p:cNvSpPr>
                <a:spLocks/>
              </p:cNvSpPr>
              <p:nvPr/>
            </p:nvSpPr>
            <p:spPr bwMode="auto">
              <a:xfrm>
                <a:off x="19811450" y="9187763"/>
                <a:ext cx="680632" cy="212217"/>
              </a:xfrm>
              <a:custGeom>
                <a:avLst/>
                <a:gdLst/>
                <a:ahLst/>
                <a:cxnLst>
                  <a:cxn ang="0">
                    <a:pos x="0" y="173"/>
                  </a:cxn>
                  <a:cxn ang="0">
                    <a:pos x="0" y="173"/>
                  </a:cxn>
                  <a:cxn ang="0">
                    <a:pos x="619" y="193"/>
                  </a:cxn>
                  <a:cxn ang="0">
                    <a:pos x="619" y="193"/>
                  </a:cxn>
                  <a:cxn ang="0">
                    <a:pos x="619" y="10"/>
                  </a:cxn>
                  <a:cxn ang="0">
                    <a:pos x="99" y="0"/>
                  </a:cxn>
                  <a:cxn ang="0">
                    <a:pos x="0" y="173"/>
                  </a:cxn>
                </a:cxnLst>
                <a:rect l="0" t="0" r="r" b="b"/>
                <a:pathLst>
                  <a:path w="619" h="193">
                    <a:moveTo>
                      <a:pt x="0" y="173"/>
                    </a:moveTo>
                    <a:lnTo>
                      <a:pt x="0" y="173"/>
                    </a:lnTo>
                    <a:lnTo>
                      <a:pt x="619" y="193"/>
                    </a:lnTo>
                    <a:lnTo>
                      <a:pt x="619" y="193"/>
                    </a:lnTo>
                    <a:lnTo>
                      <a:pt x="619" y="10"/>
                    </a:lnTo>
                    <a:lnTo>
                      <a:pt x="99" y="0"/>
                    </a:lnTo>
                    <a:lnTo>
                      <a:pt x="0" y="173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4" name="Freeform 18"/>
              <p:cNvSpPr>
                <a:spLocks/>
              </p:cNvSpPr>
              <p:nvPr/>
            </p:nvSpPr>
            <p:spPr bwMode="auto">
              <a:xfrm>
                <a:off x="19648714" y="8305910"/>
                <a:ext cx="848866" cy="609160"/>
              </a:xfrm>
              <a:custGeom>
                <a:avLst/>
                <a:gdLst/>
                <a:ahLst/>
                <a:cxnLst>
                  <a:cxn ang="0">
                    <a:pos x="772" y="554"/>
                  </a:cxn>
                  <a:cxn ang="0">
                    <a:pos x="0" y="554"/>
                  </a:cxn>
                  <a:cxn ang="0">
                    <a:pos x="0" y="40"/>
                  </a:cxn>
                  <a:cxn ang="0">
                    <a:pos x="772" y="0"/>
                  </a:cxn>
                  <a:cxn ang="0">
                    <a:pos x="772" y="554"/>
                  </a:cxn>
                </a:cxnLst>
                <a:rect l="0" t="0" r="r" b="b"/>
                <a:pathLst>
                  <a:path w="772" h="554">
                    <a:moveTo>
                      <a:pt x="772" y="554"/>
                    </a:moveTo>
                    <a:lnTo>
                      <a:pt x="0" y="554"/>
                    </a:lnTo>
                    <a:lnTo>
                      <a:pt x="0" y="40"/>
                    </a:lnTo>
                    <a:lnTo>
                      <a:pt x="772" y="0"/>
                    </a:lnTo>
                    <a:lnTo>
                      <a:pt x="772" y="554"/>
                    </a:lnTo>
                    <a:close/>
                  </a:path>
                </a:pathLst>
              </a:custGeom>
              <a:solidFill>
                <a:srgbClr val="59595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5" name="Freeform 19"/>
              <p:cNvSpPr>
                <a:spLocks/>
              </p:cNvSpPr>
              <p:nvPr/>
            </p:nvSpPr>
            <p:spPr bwMode="auto">
              <a:xfrm>
                <a:off x="19676204" y="8333399"/>
                <a:ext cx="821377" cy="549784"/>
              </a:xfrm>
              <a:custGeom>
                <a:avLst/>
                <a:gdLst/>
                <a:ahLst/>
                <a:cxnLst>
                  <a:cxn ang="0">
                    <a:pos x="747" y="500"/>
                  </a:cxn>
                  <a:cxn ang="0">
                    <a:pos x="0" y="500"/>
                  </a:cxn>
                  <a:cxn ang="0">
                    <a:pos x="0" y="39"/>
                  </a:cxn>
                  <a:cxn ang="0">
                    <a:pos x="747" y="0"/>
                  </a:cxn>
                  <a:cxn ang="0">
                    <a:pos x="747" y="500"/>
                  </a:cxn>
                </a:cxnLst>
                <a:rect l="0" t="0" r="r" b="b"/>
                <a:pathLst>
                  <a:path w="747" h="500">
                    <a:moveTo>
                      <a:pt x="747" y="500"/>
                    </a:moveTo>
                    <a:lnTo>
                      <a:pt x="0" y="500"/>
                    </a:lnTo>
                    <a:lnTo>
                      <a:pt x="0" y="39"/>
                    </a:lnTo>
                    <a:lnTo>
                      <a:pt x="747" y="0"/>
                    </a:lnTo>
                    <a:lnTo>
                      <a:pt x="747" y="50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6" name="Freeform 20"/>
              <p:cNvSpPr>
                <a:spLocks noEditPoints="1"/>
              </p:cNvSpPr>
              <p:nvPr/>
            </p:nvSpPr>
            <p:spPr bwMode="auto">
              <a:xfrm>
                <a:off x="19637719" y="8294914"/>
                <a:ext cx="870857" cy="631152"/>
              </a:xfrm>
              <a:custGeom>
                <a:avLst/>
                <a:gdLst/>
                <a:ahLst/>
                <a:cxnLst>
                  <a:cxn ang="0">
                    <a:pos x="20" y="554"/>
                  </a:cxn>
                  <a:cxn ang="0">
                    <a:pos x="20" y="554"/>
                  </a:cxn>
                  <a:cxn ang="0">
                    <a:pos x="20" y="337"/>
                  </a:cxn>
                  <a:cxn ang="0">
                    <a:pos x="772" y="312"/>
                  </a:cxn>
                  <a:cxn ang="0">
                    <a:pos x="772" y="312"/>
                  </a:cxn>
                  <a:cxn ang="0">
                    <a:pos x="772" y="554"/>
                  </a:cxn>
                  <a:cxn ang="0">
                    <a:pos x="772" y="554"/>
                  </a:cxn>
                  <a:cxn ang="0">
                    <a:pos x="20" y="554"/>
                  </a:cxn>
                  <a:cxn ang="0">
                    <a:pos x="20" y="554"/>
                  </a:cxn>
                  <a:cxn ang="0">
                    <a:pos x="772" y="25"/>
                  </a:cxn>
                  <a:cxn ang="0">
                    <a:pos x="772" y="25"/>
                  </a:cxn>
                  <a:cxn ang="0">
                    <a:pos x="772" y="292"/>
                  </a:cxn>
                  <a:cxn ang="0">
                    <a:pos x="20" y="317"/>
                  </a:cxn>
                  <a:cxn ang="0">
                    <a:pos x="20" y="317"/>
                  </a:cxn>
                  <a:cxn ang="0">
                    <a:pos x="20" y="59"/>
                  </a:cxn>
                  <a:cxn ang="0">
                    <a:pos x="20" y="59"/>
                  </a:cxn>
                  <a:cxn ang="0">
                    <a:pos x="772" y="25"/>
                  </a:cxn>
                  <a:cxn ang="0">
                    <a:pos x="772" y="25"/>
                  </a:cxn>
                  <a:cxn ang="0">
                    <a:pos x="787" y="5"/>
                  </a:cxn>
                  <a:cxn ang="0">
                    <a:pos x="787" y="5"/>
                  </a:cxn>
                  <a:cxn ang="0">
                    <a:pos x="782" y="0"/>
                  </a:cxn>
                  <a:cxn ang="0">
                    <a:pos x="10" y="40"/>
                  </a:cxn>
                  <a:cxn ang="0">
                    <a:pos x="10" y="40"/>
                  </a:cxn>
                  <a:cxn ang="0">
                    <a:pos x="0" y="45"/>
                  </a:cxn>
                  <a:cxn ang="0">
                    <a:pos x="0" y="50"/>
                  </a:cxn>
                  <a:cxn ang="0">
                    <a:pos x="0" y="564"/>
                  </a:cxn>
                  <a:cxn ang="0">
                    <a:pos x="0" y="564"/>
                  </a:cxn>
                  <a:cxn ang="0">
                    <a:pos x="0" y="569"/>
                  </a:cxn>
                  <a:cxn ang="0">
                    <a:pos x="10" y="574"/>
                  </a:cxn>
                  <a:cxn ang="0">
                    <a:pos x="782" y="574"/>
                  </a:cxn>
                  <a:cxn ang="0">
                    <a:pos x="782" y="574"/>
                  </a:cxn>
                  <a:cxn ang="0">
                    <a:pos x="787" y="569"/>
                  </a:cxn>
                  <a:cxn ang="0">
                    <a:pos x="792" y="564"/>
                  </a:cxn>
                  <a:cxn ang="0">
                    <a:pos x="792" y="10"/>
                  </a:cxn>
                  <a:cxn ang="0">
                    <a:pos x="792" y="10"/>
                  </a:cxn>
                  <a:cxn ang="0">
                    <a:pos x="787" y="5"/>
                  </a:cxn>
                  <a:cxn ang="0">
                    <a:pos x="787" y="5"/>
                  </a:cxn>
                </a:cxnLst>
                <a:rect l="0" t="0" r="r" b="b"/>
                <a:pathLst>
                  <a:path w="792" h="574">
                    <a:moveTo>
                      <a:pt x="20" y="554"/>
                    </a:moveTo>
                    <a:lnTo>
                      <a:pt x="20" y="554"/>
                    </a:lnTo>
                    <a:lnTo>
                      <a:pt x="20" y="337"/>
                    </a:lnTo>
                    <a:lnTo>
                      <a:pt x="772" y="312"/>
                    </a:lnTo>
                    <a:lnTo>
                      <a:pt x="772" y="312"/>
                    </a:lnTo>
                    <a:lnTo>
                      <a:pt x="772" y="554"/>
                    </a:lnTo>
                    <a:lnTo>
                      <a:pt x="772" y="554"/>
                    </a:lnTo>
                    <a:lnTo>
                      <a:pt x="20" y="554"/>
                    </a:lnTo>
                    <a:lnTo>
                      <a:pt x="20" y="554"/>
                    </a:lnTo>
                    <a:close/>
                    <a:moveTo>
                      <a:pt x="772" y="25"/>
                    </a:moveTo>
                    <a:lnTo>
                      <a:pt x="772" y="25"/>
                    </a:lnTo>
                    <a:lnTo>
                      <a:pt x="772" y="292"/>
                    </a:lnTo>
                    <a:lnTo>
                      <a:pt x="20" y="317"/>
                    </a:lnTo>
                    <a:lnTo>
                      <a:pt x="20" y="317"/>
                    </a:lnTo>
                    <a:lnTo>
                      <a:pt x="20" y="59"/>
                    </a:lnTo>
                    <a:lnTo>
                      <a:pt x="20" y="59"/>
                    </a:lnTo>
                    <a:lnTo>
                      <a:pt x="772" y="25"/>
                    </a:lnTo>
                    <a:lnTo>
                      <a:pt x="772" y="25"/>
                    </a:lnTo>
                    <a:close/>
                    <a:moveTo>
                      <a:pt x="787" y="5"/>
                    </a:moveTo>
                    <a:lnTo>
                      <a:pt x="787" y="5"/>
                    </a:lnTo>
                    <a:lnTo>
                      <a:pt x="782" y="0"/>
                    </a:lnTo>
                    <a:lnTo>
                      <a:pt x="10" y="40"/>
                    </a:lnTo>
                    <a:lnTo>
                      <a:pt x="10" y="40"/>
                    </a:lnTo>
                    <a:lnTo>
                      <a:pt x="0" y="45"/>
                    </a:lnTo>
                    <a:lnTo>
                      <a:pt x="0" y="50"/>
                    </a:lnTo>
                    <a:lnTo>
                      <a:pt x="0" y="564"/>
                    </a:lnTo>
                    <a:lnTo>
                      <a:pt x="0" y="564"/>
                    </a:lnTo>
                    <a:lnTo>
                      <a:pt x="0" y="569"/>
                    </a:lnTo>
                    <a:lnTo>
                      <a:pt x="10" y="574"/>
                    </a:lnTo>
                    <a:lnTo>
                      <a:pt x="782" y="574"/>
                    </a:lnTo>
                    <a:lnTo>
                      <a:pt x="782" y="574"/>
                    </a:lnTo>
                    <a:lnTo>
                      <a:pt x="787" y="569"/>
                    </a:lnTo>
                    <a:lnTo>
                      <a:pt x="792" y="564"/>
                    </a:lnTo>
                    <a:lnTo>
                      <a:pt x="792" y="10"/>
                    </a:lnTo>
                    <a:lnTo>
                      <a:pt x="792" y="10"/>
                    </a:lnTo>
                    <a:lnTo>
                      <a:pt x="787" y="5"/>
                    </a:lnTo>
                    <a:lnTo>
                      <a:pt x="787" y="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7" name="Freeform 21"/>
              <p:cNvSpPr>
                <a:spLocks/>
              </p:cNvSpPr>
              <p:nvPr/>
            </p:nvSpPr>
            <p:spPr bwMode="auto">
              <a:xfrm>
                <a:off x="19621225" y="8975547"/>
                <a:ext cx="141845" cy="146243"/>
              </a:xfrm>
              <a:custGeom>
                <a:avLst/>
                <a:gdLst/>
                <a:ahLst/>
                <a:cxnLst>
                  <a:cxn ang="0">
                    <a:pos x="129" y="69"/>
                  </a:cxn>
                  <a:cxn ang="0">
                    <a:pos x="129" y="69"/>
                  </a:cxn>
                  <a:cxn ang="0">
                    <a:pos x="124" y="44"/>
                  </a:cxn>
                  <a:cxn ang="0">
                    <a:pos x="109" y="20"/>
                  </a:cxn>
                  <a:cxn ang="0">
                    <a:pos x="89" y="5"/>
                  </a:cxn>
                  <a:cxn ang="0">
                    <a:pos x="65" y="0"/>
                  </a:cxn>
                  <a:cxn ang="0">
                    <a:pos x="65" y="0"/>
                  </a:cxn>
                  <a:cxn ang="0">
                    <a:pos x="40" y="5"/>
                  </a:cxn>
                  <a:cxn ang="0">
                    <a:pos x="20" y="20"/>
                  </a:cxn>
                  <a:cxn ang="0">
                    <a:pos x="5" y="44"/>
                  </a:cxn>
                  <a:cxn ang="0">
                    <a:pos x="0" y="69"/>
                  </a:cxn>
                  <a:cxn ang="0">
                    <a:pos x="0" y="69"/>
                  </a:cxn>
                  <a:cxn ang="0">
                    <a:pos x="5" y="94"/>
                  </a:cxn>
                  <a:cxn ang="0">
                    <a:pos x="20" y="114"/>
                  </a:cxn>
                  <a:cxn ang="0">
                    <a:pos x="40" y="128"/>
                  </a:cxn>
                  <a:cxn ang="0">
                    <a:pos x="65" y="133"/>
                  </a:cxn>
                  <a:cxn ang="0">
                    <a:pos x="65" y="133"/>
                  </a:cxn>
                  <a:cxn ang="0">
                    <a:pos x="89" y="128"/>
                  </a:cxn>
                  <a:cxn ang="0">
                    <a:pos x="109" y="114"/>
                  </a:cxn>
                  <a:cxn ang="0">
                    <a:pos x="124" y="94"/>
                  </a:cxn>
                  <a:cxn ang="0">
                    <a:pos x="129" y="69"/>
                  </a:cxn>
                  <a:cxn ang="0">
                    <a:pos x="129" y="69"/>
                  </a:cxn>
                </a:cxnLst>
                <a:rect l="0" t="0" r="r" b="b"/>
                <a:pathLst>
                  <a:path w="129" h="133">
                    <a:moveTo>
                      <a:pt x="129" y="69"/>
                    </a:moveTo>
                    <a:lnTo>
                      <a:pt x="129" y="69"/>
                    </a:lnTo>
                    <a:lnTo>
                      <a:pt x="124" y="44"/>
                    </a:lnTo>
                    <a:lnTo>
                      <a:pt x="109" y="20"/>
                    </a:lnTo>
                    <a:lnTo>
                      <a:pt x="89" y="5"/>
                    </a:lnTo>
                    <a:lnTo>
                      <a:pt x="65" y="0"/>
                    </a:lnTo>
                    <a:lnTo>
                      <a:pt x="65" y="0"/>
                    </a:lnTo>
                    <a:lnTo>
                      <a:pt x="40" y="5"/>
                    </a:lnTo>
                    <a:lnTo>
                      <a:pt x="20" y="20"/>
                    </a:lnTo>
                    <a:lnTo>
                      <a:pt x="5" y="44"/>
                    </a:lnTo>
                    <a:lnTo>
                      <a:pt x="0" y="69"/>
                    </a:lnTo>
                    <a:lnTo>
                      <a:pt x="0" y="69"/>
                    </a:lnTo>
                    <a:lnTo>
                      <a:pt x="5" y="94"/>
                    </a:lnTo>
                    <a:lnTo>
                      <a:pt x="20" y="114"/>
                    </a:lnTo>
                    <a:lnTo>
                      <a:pt x="40" y="128"/>
                    </a:lnTo>
                    <a:lnTo>
                      <a:pt x="65" y="133"/>
                    </a:lnTo>
                    <a:lnTo>
                      <a:pt x="65" y="133"/>
                    </a:lnTo>
                    <a:lnTo>
                      <a:pt x="89" y="128"/>
                    </a:lnTo>
                    <a:lnTo>
                      <a:pt x="109" y="114"/>
                    </a:lnTo>
                    <a:lnTo>
                      <a:pt x="124" y="94"/>
                    </a:lnTo>
                    <a:lnTo>
                      <a:pt x="129" y="69"/>
                    </a:lnTo>
                    <a:lnTo>
                      <a:pt x="129" y="69"/>
                    </a:lnTo>
                    <a:close/>
                  </a:path>
                </a:pathLst>
              </a:custGeom>
              <a:solidFill>
                <a:srgbClr val="8C8C8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8" name="Freeform 22"/>
              <p:cNvSpPr>
                <a:spLocks/>
              </p:cNvSpPr>
              <p:nvPr/>
            </p:nvSpPr>
            <p:spPr bwMode="auto">
              <a:xfrm>
                <a:off x="19643217" y="9003035"/>
                <a:ext cx="97862" cy="97862"/>
              </a:xfrm>
              <a:custGeom>
                <a:avLst/>
                <a:gdLst/>
                <a:ahLst/>
                <a:cxnLst>
                  <a:cxn ang="0">
                    <a:pos x="89" y="44"/>
                  </a:cxn>
                  <a:cxn ang="0">
                    <a:pos x="89" y="44"/>
                  </a:cxn>
                  <a:cxn ang="0">
                    <a:pos x="84" y="24"/>
                  </a:cxn>
                  <a:cxn ang="0">
                    <a:pos x="74" y="9"/>
                  </a:cxn>
                  <a:cxn ang="0">
                    <a:pos x="59" y="0"/>
                  </a:cxn>
                  <a:cxn ang="0">
                    <a:pos x="45" y="0"/>
                  </a:cxn>
                  <a:cxn ang="0">
                    <a:pos x="45" y="0"/>
                  </a:cxn>
                  <a:cxn ang="0">
                    <a:pos x="30" y="0"/>
                  </a:cxn>
                  <a:cxn ang="0">
                    <a:pos x="15" y="9"/>
                  </a:cxn>
                  <a:cxn ang="0">
                    <a:pos x="5" y="24"/>
                  </a:cxn>
                  <a:cxn ang="0">
                    <a:pos x="0" y="44"/>
                  </a:cxn>
                  <a:cxn ang="0">
                    <a:pos x="0" y="44"/>
                  </a:cxn>
                  <a:cxn ang="0">
                    <a:pos x="5" y="59"/>
                  </a:cxn>
                  <a:cxn ang="0">
                    <a:pos x="15" y="74"/>
                  </a:cxn>
                  <a:cxn ang="0">
                    <a:pos x="30" y="84"/>
                  </a:cxn>
                  <a:cxn ang="0">
                    <a:pos x="45" y="89"/>
                  </a:cxn>
                  <a:cxn ang="0">
                    <a:pos x="45" y="89"/>
                  </a:cxn>
                  <a:cxn ang="0">
                    <a:pos x="59" y="84"/>
                  </a:cxn>
                  <a:cxn ang="0">
                    <a:pos x="74" y="74"/>
                  </a:cxn>
                  <a:cxn ang="0">
                    <a:pos x="84" y="59"/>
                  </a:cxn>
                  <a:cxn ang="0">
                    <a:pos x="89" y="44"/>
                  </a:cxn>
                  <a:cxn ang="0">
                    <a:pos x="89" y="44"/>
                  </a:cxn>
                </a:cxnLst>
                <a:rect l="0" t="0" r="r" b="b"/>
                <a:pathLst>
                  <a:path w="89" h="89">
                    <a:moveTo>
                      <a:pt x="89" y="44"/>
                    </a:moveTo>
                    <a:lnTo>
                      <a:pt x="89" y="44"/>
                    </a:lnTo>
                    <a:lnTo>
                      <a:pt x="84" y="24"/>
                    </a:lnTo>
                    <a:lnTo>
                      <a:pt x="74" y="9"/>
                    </a:lnTo>
                    <a:lnTo>
                      <a:pt x="59" y="0"/>
                    </a:lnTo>
                    <a:lnTo>
                      <a:pt x="45" y="0"/>
                    </a:lnTo>
                    <a:lnTo>
                      <a:pt x="45" y="0"/>
                    </a:lnTo>
                    <a:lnTo>
                      <a:pt x="30" y="0"/>
                    </a:lnTo>
                    <a:lnTo>
                      <a:pt x="15" y="9"/>
                    </a:lnTo>
                    <a:lnTo>
                      <a:pt x="5" y="24"/>
                    </a:lnTo>
                    <a:lnTo>
                      <a:pt x="0" y="44"/>
                    </a:lnTo>
                    <a:lnTo>
                      <a:pt x="0" y="44"/>
                    </a:lnTo>
                    <a:lnTo>
                      <a:pt x="5" y="59"/>
                    </a:lnTo>
                    <a:lnTo>
                      <a:pt x="15" y="74"/>
                    </a:lnTo>
                    <a:lnTo>
                      <a:pt x="30" y="84"/>
                    </a:lnTo>
                    <a:lnTo>
                      <a:pt x="45" y="89"/>
                    </a:lnTo>
                    <a:lnTo>
                      <a:pt x="45" y="89"/>
                    </a:lnTo>
                    <a:lnTo>
                      <a:pt x="59" y="84"/>
                    </a:lnTo>
                    <a:lnTo>
                      <a:pt x="74" y="74"/>
                    </a:lnTo>
                    <a:lnTo>
                      <a:pt x="84" y="59"/>
                    </a:lnTo>
                    <a:lnTo>
                      <a:pt x="89" y="44"/>
                    </a:lnTo>
                    <a:lnTo>
                      <a:pt x="89" y="44"/>
                    </a:lnTo>
                    <a:close/>
                  </a:path>
                </a:pathLst>
              </a:custGeom>
              <a:solidFill>
                <a:srgbClr val="33A02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9" name="Freeform 23"/>
              <p:cNvSpPr>
                <a:spLocks noEditPoints="1"/>
              </p:cNvSpPr>
              <p:nvPr/>
            </p:nvSpPr>
            <p:spPr bwMode="auto">
              <a:xfrm>
                <a:off x="19632221" y="8992040"/>
                <a:ext cx="119853" cy="119853"/>
              </a:xfrm>
              <a:custGeom>
                <a:avLst/>
                <a:gdLst/>
                <a:ahLst/>
                <a:cxnLst>
                  <a:cxn ang="0">
                    <a:pos x="20" y="54"/>
                  </a:cxn>
                  <a:cxn ang="0">
                    <a:pos x="20" y="54"/>
                  </a:cxn>
                  <a:cxn ang="0">
                    <a:pos x="25" y="39"/>
                  </a:cxn>
                  <a:cxn ang="0">
                    <a:pos x="30" y="29"/>
                  </a:cxn>
                  <a:cxn ang="0">
                    <a:pos x="40" y="19"/>
                  </a:cxn>
                  <a:cxn ang="0">
                    <a:pos x="55" y="19"/>
                  </a:cxn>
                  <a:cxn ang="0">
                    <a:pos x="55" y="19"/>
                  </a:cxn>
                  <a:cxn ang="0">
                    <a:pos x="69" y="19"/>
                  </a:cxn>
                  <a:cxn ang="0">
                    <a:pos x="79" y="29"/>
                  </a:cxn>
                  <a:cxn ang="0">
                    <a:pos x="84" y="39"/>
                  </a:cxn>
                  <a:cxn ang="0">
                    <a:pos x="89" y="54"/>
                  </a:cxn>
                  <a:cxn ang="0">
                    <a:pos x="89" y="54"/>
                  </a:cxn>
                  <a:cxn ang="0">
                    <a:pos x="84" y="64"/>
                  </a:cxn>
                  <a:cxn ang="0">
                    <a:pos x="79" y="79"/>
                  </a:cxn>
                  <a:cxn ang="0">
                    <a:pos x="69" y="84"/>
                  </a:cxn>
                  <a:cxn ang="0">
                    <a:pos x="55" y="89"/>
                  </a:cxn>
                  <a:cxn ang="0">
                    <a:pos x="55" y="89"/>
                  </a:cxn>
                  <a:cxn ang="0">
                    <a:pos x="40" y="84"/>
                  </a:cxn>
                  <a:cxn ang="0">
                    <a:pos x="30" y="79"/>
                  </a:cxn>
                  <a:cxn ang="0">
                    <a:pos x="25" y="64"/>
                  </a:cxn>
                  <a:cxn ang="0">
                    <a:pos x="20" y="54"/>
                  </a:cxn>
                  <a:cxn ang="0">
                    <a:pos x="20" y="54"/>
                  </a:cxn>
                  <a:cxn ang="0">
                    <a:pos x="0" y="54"/>
                  </a:cxn>
                  <a:cxn ang="0">
                    <a:pos x="0" y="54"/>
                  </a:cxn>
                  <a:cxn ang="0">
                    <a:pos x="5" y="74"/>
                  </a:cxn>
                  <a:cxn ang="0">
                    <a:pos x="20" y="94"/>
                  </a:cxn>
                  <a:cxn ang="0">
                    <a:pos x="35" y="104"/>
                  </a:cxn>
                  <a:cxn ang="0">
                    <a:pos x="55" y="109"/>
                  </a:cxn>
                  <a:cxn ang="0">
                    <a:pos x="55" y="109"/>
                  </a:cxn>
                  <a:cxn ang="0">
                    <a:pos x="74" y="104"/>
                  </a:cxn>
                  <a:cxn ang="0">
                    <a:pos x="94" y="94"/>
                  </a:cxn>
                  <a:cxn ang="0">
                    <a:pos x="104" y="74"/>
                  </a:cxn>
                  <a:cxn ang="0">
                    <a:pos x="109" y="54"/>
                  </a:cxn>
                  <a:cxn ang="0">
                    <a:pos x="109" y="54"/>
                  </a:cxn>
                  <a:cxn ang="0">
                    <a:pos x="104" y="34"/>
                  </a:cxn>
                  <a:cxn ang="0">
                    <a:pos x="94" y="14"/>
                  </a:cxn>
                  <a:cxn ang="0">
                    <a:pos x="74" y="5"/>
                  </a:cxn>
                  <a:cxn ang="0">
                    <a:pos x="55" y="0"/>
                  </a:cxn>
                  <a:cxn ang="0">
                    <a:pos x="55" y="0"/>
                  </a:cxn>
                  <a:cxn ang="0">
                    <a:pos x="35" y="5"/>
                  </a:cxn>
                  <a:cxn ang="0">
                    <a:pos x="20" y="14"/>
                  </a:cxn>
                  <a:cxn ang="0">
                    <a:pos x="5" y="34"/>
                  </a:cxn>
                  <a:cxn ang="0">
                    <a:pos x="0" y="54"/>
                  </a:cxn>
                  <a:cxn ang="0">
                    <a:pos x="0" y="54"/>
                  </a:cxn>
                </a:cxnLst>
                <a:rect l="0" t="0" r="r" b="b"/>
                <a:pathLst>
                  <a:path w="109" h="109">
                    <a:moveTo>
                      <a:pt x="20" y="54"/>
                    </a:moveTo>
                    <a:lnTo>
                      <a:pt x="20" y="54"/>
                    </a:lnTo>
                    <a:lnTo>
                      <a:pt x="25" y="39"/>
                    </a:lnTo>
                    <a:lnTo>
                      <a:pt x="30" y="29"/>
                    </a:lnTo>
                    <a:lnTo>
                      <a:pt x="40" y="19"/>
                    </a:lnTo>
                    <a:lnTo>
                      <a:pt x="55" y="19"/>
                    </a:lnTo>
                    <a:lnTo>
                      <a:pt x="55" y="19"/>
                    </a:lnTo>
                    <a:lnTo>
                      <a:pt x="69" y="19"/>
                    </a:lnTo>
                    <a:lnTo>
                      <a:pt x="79" y="29"/>
                    </a:lnTo>
                    <a:lnTo>
                      <a:pt x="84" y="39"/>
                    </a:lnTo>
                    <a:lnTo>
                      <a:pt x="89" y="54"/>
                    </a:lnTo>
                    <a:lnTo>
                      <a:pt x="89" y="54"/>
                    </a:lnTo>
                    <a:lnTo>
                      <a:pt x="84" y="64"/>
                    </a:lnTo>
                    <a:lnTo>
                      <a:pt x="79" y="79"/>
                    </a:lnTo>
                    <a:lnTo>
                      <a:pt x="69" y="84"/>
                    </a:lnTo>
                    <a:lnTo>
                      <a:pt x="55" y="89"/>
                    </a:lnTo>
                    <a:lnTo>
                      <a:pt x="55" y="89"/>
                    </a:lnTo>
                    <a:lnTo>
                      <a:pt x="40" y="84"/>
                    </a:lnTo>
                    <a:lnTo>
                      <a:pt x="30" y="79"/>
                    </a:lnTo>
                    <a:lnTo>
                      <a:pt x="25" y="64"/>
                    </a:lnTo>
                    <a:lnTo>
                      <a:pt x="20" y="54"/>
                    </a:lnTo>
                    <a:lnTo>
                      <a:pt x="20" y="54"/>
                    </a:lnTo>
                    <a:close/>
                    <a:moveTo>
                      <a:pt x="0" y="54"/>
                    </a:moveTo>
                    <a:lnTo>
                      <a:pt x="0" y="54"/>
                    </a:lnTo>
                    <a:lnTo>
                      <a:pt x="5" y="74"/>
                    </a:lnTo>
                    <a:lnTo>
                      <a:pt x="20" y="94"/>
                    </a:lnTo>
                    <a:lnTo>
                      <a:pt x="35" y="104"/>
                    </a:lnTo>
                    <a:lnTo>
                      <a:pt x="55" y="109"/>
                    </a:lnTo>
                    <a:lnTo>
                      <a:pt x="55" y="109"/>
                    </a:lnTo>
                    <a:lnTo>
                      <a:pt x="74" y="104"/>
                    </a:lnTo>
                    <a:lnTo>
                      <a:pt x="94" y="94"/>
                    </a:lnTo>
                    <a:lnTo>
                      <a:pt x="104" y="74"/>
                    </a:lnTo>
                    <a:lnTo>
                      <a:pt x="109" y="54"/>
                    </a:lnTo>
                    <a:lnTo>
                      <a:pt x="109" y="54"/>
                    </a:lnTo>
                    <a:lnTo>
                      <a:pt x="104" y="34"/>
                    </a:lnTo>
                    <a:lnTo>
                      <a:pt x="94" y="14"/>
                    </a:lnTo>
                    <a:lnTo>
                      <a:pt x="74" y="5"/>
                    </a:lnTo>
                    <a:lnTo>
                      <a:pt x="55" y="0"/>
                    </a:lnTo>
                    <a:lnTo>
                      <a:pt x="55" y="0"/>
                    </a:lnTo>
                    <a:lnTo>
                      <a:pt x="35" y="5"/>
                    </a:lnTo>
                    <a:lnTo>
                      <a:pt x="20" y="14"/>
                    </a:lnTo>
                    <a:lnTo>
                      <a:pt x="5" y="34"/>
                    </a:lnTo>
                    <a:lnTo>
                      <a:pt x="0" y="54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" name="Freeform 24"/>
              <p:cNvSpPr>
                <a:spLocks/>
              </p:cNvSpPr>
              <p:nvPr/>
            </p:nvSpPr>
            <p:spPr bwMode="auto">
              <a:xfrm>
                <a:off x="19621225" y="9149278"/>
                <a:ext cx="141845" cy="147342"/>
              </a:xfrm>
              <a:custGeom>
                <a:avLst/>
                <a:gdLst/>
                <a:ahLst/>
                <a:cxnLst>
                  <a:cxn ang="0">
                    <a:pos x="129" y="69"/>
                  </a:cxn>
                  <a:cxn ang="0">
                    <a:pos x="129" y="69"/>
                  </a:cxn>
                  <a:cxn ang="0">
                    <a:pos x="124" y="45"/>
                  </a:cxn>
                  <a:cxn ang="0">
                    <a:pos x="109" y="20"/>
                  </a:cxn>
                  <a:cxn ang="0">
                    <a:pos x="89" y="5"/>
                  </a:cxn>
                  <a:cxn ang="0">
                    <a:pos x="65" y="0"/>
                  </a:cxn>
                  <a:cxn ang="0">
                    <a:pos x="65" y="0"/>
                  </a:cxn>
                  <a:cxn ang="0">
                    <a:pos x="40" y="5"/>
                  </a:cxn>
                  <a:cxn ang="0">
                    <a:pos x="20" y="20"/>
                  </a:cxn>
                  <a:cxn ang="0">
                    <a:pos x="5" y="45"/>
                  </a:cxn>
                  <a:cxn ang="0">
                    <a:pos x="0" y="69"/>
                  </a:cxn>
                  <a:cxn ang="0">
                    <a:pos x="0" y="69"/>
                  </a:cxn>
                  <a:cxn ang="0">
                    <a:pos x="5" y="94"/>
                  </a:cxn>
                  <a:cxn ang="0">
                    <a:pos x="20" y="114"/>
                  </a:cxn>
                  <a:cxn ang="0">
                    <a:pos x="40" y="129"/>
                  </a:cxn>
                  <a:cxn ang="0">
                    <a:pos x="65" y="134"/>
                  </a:cxn>
                  <a:cxn ang="0">
                    <a:pos x="65" y="134"/>
                  </a:cxn>
                  <a:cxn ang="0">
                    <a:pos x="89" y="129"/>
                  </a:cxn>
                  <a:cxn ang="0">
                    <a:pos x="109" y="114"/>
                  </a:cxn>
                  <a:cxn ang="0">
                    <a:pos x="124" y="94"/>
                  </a:cxn>
                  <a:cxn ang="0">
                    <a:pos x="129" y="69"/>
                  </a:cxn>
                  <a:cxn ang="0">
                    <a:pos x="129" y="69"/>
                  </a:cxn>
                </a:cxnLst>
                <a:rect l="0" t="0" r="r" b="b"/>
                <a:pathLst>
                  <a:path w="129" h="134">
                    <a:moveTo>
                      <a:pt x="129" y="69"/>
                    </a:moveTo>
                    <a:lnTo>
                      <a:pt x="129" y="69"/>
                    </a:lnTo>
                    <a:lnTo>
                      <a:pt x="124" y="45"/>
                    </a:lnTo>
                    <a:lnTo>
                      <a:pt x="109" y="20"/>
                    </a:lnTo>
                    <a:lnTo>
                      <a:pt x="89" y="5"/>
                    </a:lnTo>
                    <a:lnTo>
                      <a:pt x="65" y="0"/>
                    </a:lnTo>
                    <a:lnTo>
                      <a:pt x="65" y="0"/>
                    </a:lnTo>
                    <a:lnTo>
                      <a:pt x="40" y="5"/>
                    </a:lnTo>
                    <a:lnTo>
                      <a:pt x="20" y="20"/>
                    </a:lnTo>
                    <a:lnTo>
                      <a:pt x="5" y="45"/>
                    </a:lnTo>
                    <a:lnTo>
                      <a:pt x="0" y="69"/>
                    </a:lnTo>
                    <a:lnTo>
                      <a:pt x="0" y="69"/>
                    </a:lnTo>
                    <a:lnTo>
                      <a:pt x="5" y="94"/>
                    </a:lnTo>
                    <a:lnTo>
                      <a:pt x="20" y="114"/>
                    </a:lnTo>
                    <a:lnTo>
                      <a:pt x="40" y="129"/>
                    </a:lnTo>
                    <a:lnTo>
                      <a:pt x="65" y="134"/>
                    </a:lnTo>
                    <a:lnTo>
                      <a:pt x="65" y="134"/>
                    </a:lnTo>
                    <a:lnTo>
                      <a:pt x="89" y="129"/>
                    </a:lnTo>
                    <a:lnTo>
                      <a:pt x="109" y="114"/>
                    </a:lnTo>
                    <a:lnTo>
                      <a:pt x="124" y="94"/>
                    </a:lnTo>
                    <a:lnTo>
                      <a:pt x="129" y="69"/>
                    </a:lnTo>
                    <a:lnTo>
                      <a:pt x="129" y="69"/>
                    </a:lnTo>
                    <a:close/>
                  </a:path>
                </a:pathLst>
              </a:custGeom>
              <a:solidFill>
                <a:srgbClr val="8C8C8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" name="Freeform 25"/>
              <p:cNvSpPr>
                <a:spLocks/>
              </p:cNvSpPr>
              <p:nvPr/>
            </p:nvSpPr>
            <p:spPr bwMode="auto">
              <a:xfrm>
                <a:off x="19643217" y="9176767"/>
                <a:ext cx="97862" cy="97862"/>
              </a:xfrm>
              <a:custGeom>
                <a:avLst/>
                <a:gdLst/>
                <a:ahLst/>
                <a:cxnLst>
                  <a:cxn ang="0">
                    <a:pos x="89" y="44"/>
                  </a:cxn>
                  <a:cxn ang="0">
                    <a:pos x="89" y="44"/>
                  </a:cxn>
                  <a:cxn ang="0">
                    <a:pos x="84" y="25"/>
                  </a:cxn>
                  <a:cxn ang="0">
                    <a:pos x="74" y="10"/>
                  </a:cxn>
                  <a:cxn ang="0">
                    <a:pos x="59" y="0"/>
                  </a:cxn>
                  <a:cxn ang="0">
                    <a:pos x="45" y="0"/>
                  </a:cxn>
                  <a:cxn ang="0">
                    <a:pos x="45" y="0"/>
                  </a:cxn>
                  <a:cxn ang="0">
                    <a:pos x="30" y="0"/>
                  </a:cxn>
                  <a:cxn ang="0">
                    <a:pos x="15" y="10"/>
                  </a:cxn>
                  <a:cxn ang="0">
                    <a:pos x="5" y="25"/>
                  </a:cxn>
                  <a:cxn ang="0">
                    <a:pos x="0" y="44"/>
                  </a:cxn>
                  <a:cxn ang="0">
                    <a:pos x="0" y="44"/>
                  </a:cxn>
                  <a:cxn ang="0">
                    <a:pos x="5" y="59"/>
                  </a:cxn>
                  <a:cxn ang="0">
                    <a:pos x="15" y="74"/>
                  </a:cxn>
                  <a:cxn ang="0">
                    <a:pos x="30" y="84"/>
                  </a:cxn>
                  <a:cxn ang="0">
                    <a:pos x="45" y="89"/>
                  </a:cxn>
                  <a:cxn ang="0">
                    <a:pos x="45" y="89"/>
                  </a:cxn>
                  <a:cxn ang="0">
                    <a:pos x="59" y="84"/>
                  </a:cxn>
                  <a:cxn ang="0">
                    <a:pos x="74" y="74"/>
                  </a:cxn>
                  <a:cxn ang="0">
                    <a:pos x="84" y="59"/>
                  </a:cxn>
                  <a:cxn ang="0">
                    <a:pos x="89" y="44"/>
                  </a:cxn>
                  <a:cxn ang="0">
                    <a:pos x="89" y="44"/>
                  </a:cxn>
                </a:cxnLst>
                <a:rect l="0" t="0" r="r" b="b"/>
                <a:pathLst>
                  <a:path w="89" h="89">
                    <a:moveTo>
                      <a:pt x="89" y="44"/>
                    </a:moveTo>
                    <a:lnTo>
                      <a:pt x="89" y="44"/>
                    </a:lnTo>
                    <a:lnTo>
                      <a:pt x="84" y="25"/>
                    </a:lnTo>
                    <a:lnTo>
                      <a:pt x="74" y="10"/>
                    </a:lnTo>
                    <a:lnTo>
                      <a:pt x="59" y="0"/>
                    </a:lnTo>
                    <a:lnTo>
                      <a:pt x="45" y="0"/>
                    </a:lnTo>
                    <a:lnTo>
                      <a:pt x="45" y="0"/>
                    </a:lnTo>
                    <a:lnTo>
                      <a:pt x="30" y="0"/>
                    </a:lnTo>
                    <a:lnTo>
                      <a:pt x="15" y="10"/>
                    </a:lnTo>
                    <a:lnTo>
                      <a:pt x="5" y="25"/>
                    </a:lnTo>
                    <a:lnTo>
                      <a:pt x="0" y="44"/>
                    </a:lnTo>
                    <a:lnTo>
                      <a:pt x="0" y="44"/>
                    </a:lnTo>
                    <a:lnTo>
                      <a:pt x="5" y="59"/>
                    </a:lnTo>
                    <a:lnTo>
                      <a:pt x="15" y="74"/>
                    </a:lnTo>
                    <a:lnTo>
                      <a:pt x="30" y="84"/>
                    </a:lnTo>
                    <a:lnTo>
                      <a:pt x="45" y="89"/>
                    </a:lnTo>
                    <a:lnTo>
                      <a:pt x="45" y="89"/>
                    </a:lnTo>
                    <a:lnTo>
                      <a:pt x="59" y="84"/>
                    </a:lnTo>
                    <a:lnTo>
                      <a:pt x="74" y="74"/>
                    </a:lnTo>
                    <a:lnTo>
                      <a:pt x="84" y="59"/>
                    </a:lnTo>
                    <a:lnTo>
                      <a:pt x="89" y="44"/>
                    </a:lnTo>
                    <a:lnTo>
                      <a:pt x="89" y="44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2" name="Freeform 26"/>
              <p:cNvSpPr>
                <a:spLocks noEditPoints="1"/>
              </p:cNvSpPr>
              <p:nvPr/>
            </p:nvSpPr>
            <p:spPr bwMode="auto">
              <a:xfrm>
                <a:off x="19632221" y="9165771"/>
                <a:ext cx="119853" cy="119853"/>
              </a:xfrm>
              <a:custGeom>
                <a:avLst/>
                <a:gdLst/>
                <a:ahLst/>
                <a:cxnLst>
                  <a:cxn ang="0">
                    <a:pos x="20" y="54"/>
                  </a:cxn>
                  <a:cxn ang="0">
                    <a:pos x="20" y="54"/>
                  </a:cxn>
                  <a:cxn ang="0">
                    <a:pos x="25" y="40"/>
                  </a:cxn>
                  <a:cxn ang="0">
                    <a:pos x="30" y="30"/>
                  </a:cxn>
                  <a:cxn ang="0">
                    <a:pos x="40" y="20"/>
                  </a:cxn>
                  <a:cxn ang="0">
                    <a:pos x="55" y="20"/>
                  </a:cxn>
                  <a:cxn ang="0">
                    <a:pos x="55" y="20"/>
                  </a:cxn>
                  <a:cxn ang="0">
                    <a:pos x="69" y="20"/>
                  </a:cxn>
                  <a:cxn ang="0">
                    <a:pos x="79" y="30"/>
                  </a:cxn>
                  <a:cxn ang="0">
                    <a:pos x="84" y="40"/>
                  </a:cxn>
                  <a:cxn ang="0">
                    <a:pos x="89" y="54"/>
                  </a:cxn>
                  <a:cxn ang="0">
                    <a:pos x="89" y="54"/>
                  </a:cxn>
                  <a:cxn ang="0">
                    <a:pos x="84" y="64"/>
                  </a:cxn>
                  <a:cxn ang="0">
                    <a:pos x="79" y="79"/>
                  </a:cxn>
                  <a:cxn ang="0">
                    <a:pos x="69" y="84"/>
                  </a:cxn>
                  <a:cxn ang="0">
                    <a:pos x="55" y="89"/>
                  </a:cxn>
                  <a:cxn ang="0">
                    <a:pos x="55" y="89"/>
                  </a:cxn>
                  <a:cxn ang="0">
                    <a:pos x="40" y="84"/>
                  </a:cxn>
                  <a:cxn ang="0">
                    <a:pos x="30" y="79"/>
                  </a:cxn>
                  <a:cxn ang="0">
                    <a:pos x="25" y="64"/>
                  </a:cxn>
                  <a:cxn ang="0">
                    <a:pos x="20" y="54"/>
                  </a:cxn>
                  <a:cxn ang="0">
                    <a:pos x="20" y="54"/>
                  </a:cxn>
                  <a:cxn ang="0">
                    <a:pos x="0" y="54"/>
                  </a:cxn>
                  <a:cxn ang="0">
                    <a:pos x="0" y="54"/>
                  </a:cxn>
                  <a:cxn ang="0">
                    <a:pos x="5" y="74"/>
                  </a:cxn>
                  <a:cxn ang="0">
                    <a:pos x="20" y="94"/>
                  </a:cxn>
                  <a:cxn ang="0">
                    <a:pos x="35" y="104"/>
                  </a:cxn>
                  <a:cxn ang="0">
                    <a:pos x="55" y="109"/>
                  </a:cxn>
                  <a:cxn ang="0">
                    <a:pos x="55" y="109"/>
                  </a:cxn>
                  <a:cxn ang="0">
                    <a:pos x="74" y="104"/>
                  </a:cxn>
                  <a:cxn ang="0">
                    <a:pos x="94" y="94"/>
                  </a:cxn>
                  <a:cxn ang="0">
                    <a:pos x="104" y="74"/>
                  </a:cxn>
                  <a:cxn ang="0">
                    <a:pos x="109" y="54"/>
                  </a:cxn>
                  <a:cxn ang="0">
                    <a:pos x="109" y="54"/>
                  </a:cxn>
                  <a:cxn ang="0">
                    <a:pos x="104" y="35"/>
                  </a:cxn>
                  <a:cxn ang="0">
                    <a:pos x="94" y="15"/>
                  </a:cxn>
                  <a:cxn ang="0">
                    <a:pos x="74" y="5"/>
                  </a:cxn>
                  <a:cxn ang="0">
                    <a:pos x="55" y="0"/>
                  </a:cxn>
                  <a:cxn ang="0">
                    <a:pos x="55" y="0"/>
                  </a:cxn>
                  <a:cxn ang="0">
                    <a:pos x="35" y="5"/>
                  </a:cxn>
                  <a:cxn ang="0">
                    <a:pos x="20" y="15"/>
                  </a:cxn>
                  <a:cxn ang="0">
                    <a:pos x="5" y="35"/>
                  </a:cxn>
                  <a:cxn ang="0">
                    <a:pos x="0" y="54"/>
                  </a:cxn>
                  <a:cxn ang="0">
                    <a:pos x="0" y="54"/>
                  </a:cxn>
                </a:cxnLst>
                <a:rect l="0" t="0" r="r" b="b"/>
                <a:pathLst>
                  <a:path w="109" h="109">
                    <a:moveTo>
                      <a:pt x="20" y="54"/>
                    </a:moveTo>
                    <a:lnTo>
                      <a:pt x="20" y="54"/>
                    </a:lnTo>
                    <a:lnTo>
                      <a:pt x="25" y="40"/>
                    </a:lnTo>
                    <a:lnTo>
                      <a:pt x="30" y="30"/>
                    </a:lnTo>
                    <a:lnTo>
                      <a:pt x="40" y="20"/>
                    </a:lnTo>
                    <a:lnTo>
                      <a:pt x="55" y="20"/>
                    </a:lnTo>
                    <a:lnTo>
                      <a:pt x="55" y="20"/>
                    </a:lnTo>
                    <a:lnTo>
                      <a:pt x="69" y="20"/>
                    </a:lnTo>
                    <a:lnTo>
                      <a:pt x="79" y="30"/>
                    </a:lnTo>
                    <a:lnTo>
                      <a:pt x="84" y="40"/>
                    </a:lnTo>
                    <a:lnTo>
                      <a:pt x="89" y="54"/>
                    </a:lnTo>
                    <a:lnTo>
                      <a:pt x="89" y="54"/>
                    </a:lnTo>
                    <a:lnTo>
                      <a:pt x="84" y="64"/>
                    </a:lnTo>
                    <a:lnTo>
                      <a:pt x="79" y="79"/>
                    </a:lnTo>
                    <a:lnTo>
                      <a:pt x="69" y="84"/>
                    </a:lnTo>
                    <a:lnTo>
                      <a:pt x="55" y="89"/>
                    </a:lnTo>
                    <a:lnTo>
                      <a:pt x="55" y="89"/>
                    </a:lnTo>
                    <a:lnTo>
                      <a:pt x="40" y="84"/>
                    </a:lnTo>
                    <a:lnTo>
                      <a:pt x="30" y="79"/>
                    </a:lnTo>
                    <a:lnTo>
                      <a:pt x="25" y="64"/>
                    </a:lnTo>
                    <a:lnTo>
                      <a:pt x="20" y="54"/>
                    </a:lnTo>
                    <a:lnTo>
                      <a:pt x="20" y="54"/>
                    </a:lnTo>
                    <a:close/>
                    <a:moveTo>
                      <a:pt x="0" y="54"/>
                    </a:moveTo>
                    <a:lnTo>
                      <a:pt x="0" y="54"/>
                    </a:lnTo>
                    <a:lnTo>
                      <a:pt x="5" y="74"/>
                    </a:lnTo>
                    <a:lnTo>
                      <a:pt x="20" y="94"/>
                    </a:lnTo>
                    <a:lnTo>
                      <a:pt x="35" y="104"/>
                    </a:lnTo>
                    <a:lnTo>
                      <a:pt x="55" y="109"/>
                    </a:lnTo>
                    <a:lnTo>
                      <a:pt x="55" y="109"/>
                    </a:lnTo>
                    <a:lnTo>
                      <a:pt x="74" y="104"/>
                    </a:lnTo>
                    <a:lnTo>
                      <a:pt x="94" y="94"/>
                    </a:lnTo>
                    <a:lnTo>
                      <a:pt x="104" y="74"/>
                    </a:lnTo>
                    <a:lnTo>
                      <a:pt x="109" y="54"/>
                    </a:lnTo>
                    <a:lnTo>
                      <a:pt x="109" y="54"/>
                    </a:lnTo>
                    <a:lnTo>
                      <a:pt x="104" y="35"/>
                    </a:lnTo>
                    <a:lnTo>
                      <a:pt x="94" y="15"/>
                    </a:lnTo>
                    <a:lnTo>
                      <a:pt x="74" y="5"/>
                    </a:lnTo>
                    <a:lnTo>
                      <a:pt x="55" y="0"/>
                    </a:lnTo>
                    <a:lnTo>
                      <a:pt x="55" y="0"/>
                    </a:lnTo>
                    <a:lnTo>
                      <a:pt x="35" y="5"/>
                    </a:lnTo>
                    <a:lnTo>
                      <a:pt x="20" y="15"/>
                    </a:lnTo>
                    <a:lnTo>
                      <a:pt x="5" y="35"/>
                    </a:lnTo>
                    <a:lnTo>
                      <a:pt x="0" y="54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3" name="Freeform 27"/>
              <p:cNvSpPr>
                <a:spLocks/>
              </p:cNvSpPr>
              <p:nvPr/>
            </p:nvSpPr>
            <p:spPr bwMode="auto">
              <a:xfrm>
                <a:off x="19719087" y="8359789"/>
                <a:ext cx="730113" cy="234208"/>
              </a:xfrm>
              <a:custGeom>
                <a:avLst/>
                <a:gdLst/>
                <a:ahLst/>
                <a:cxnLst>
                  <a:cxn ang="0">
                    <a:pos x="664" y="193"/>
                  </a:cxn>
                  <a:cxn ang="0">
                    <a:pos x="0" y="213"/>
                  </a:cxn>
                  <a:cxn ang="0">
                    <a:pos x="0" y="35"/>
                  </a:cxn>
                  <a:cxn ang="0">
                    <a:pos x="664" y="0"/>
                  </a:cxn>
                  <a:cxn ang="0">
                    <a:pos x="664" y="193"/>
                  </a:cxn>
                </a:cxnLst>
                <a:rect l="0" t="0" r="r" b="b"/>
                <a:pathLst>
                  <a:path w="664" h="213">
                    <a:moveTo>
                      <a:pt x="664" y="193"/>
                    </a:moveTo>
                    <a:lnTo>
                      <a:pt x="0" y="213"/>
                    </a:lnTo>
                    <a:lnTo>
                      <a:pt x="0" y="35"/>
                    </a:lnTo>
                    <a:lnTo>
                      <a:pt x="664" y="0"/>
                    </a:lnTo>
                    <a:lnTo>
                      <a:pt x="664" y="193"/>
                    </a:lnTo>
                    <a:close/>
                  </a:path>
                </a:pathLst>
              </a:custGeom>
              <a:solidFill>
                <a:srgbClr val="B2B2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4" name="Freeform 28"/>
              <p:cNvSpPr>
                <a:spLocks/>
              </p:cNvSpPr>
              <p:nvPr/>
            </p:nvSpPr>
            <p:spPr bwMode="auto">
              <a:xfrm>
                <a:off x="19719087" y="8458750"/>
                <a:ext cx="702624" cy="113256"/>
              </a:xfrm>
              <a:custGeom>
                <a:avLst/>
                <a:gdLst/>
                <a:ahLst/>
                <a:cxnLst>
                  <a:cxn ang="0">
                    <a:pos x="639" y="84"/>
                  </a:cxn>
                  <a:cxn ang="0">
                    <a:pos x="0" y="103"/>
                  </a:cxn>
                  <a:cxn ang="0">
                    <a:pos x="0" y="39"/>
                  </a:cxn>
                  <a:cxn ang="0">
                    <a:pos x="639" y="0"/>
                  </a:cxn>
                  <a:cxn ang="0">
                    <a:pos x="639" y="84"/>
                  </a:cxn>
                </a:cxnLst>
                <a:rect l="0" t="0" r="r" b="b"/>
                <a:pathLst>
                  <a:path w="639" h="103">
                    <a:moveTo>
                      <a:pt x="639" y="84"/>
                    </a:moveTo>
                    <a:lnTo>
                      <a:pt x="0" y="103"/>
                    </a:lnTo>
                    <a:lnTo>
                      <a:pt x="0" y="39"/>
                    </a:lnTo>
                    <a:lnTo>
                      <a:pt x="639" y="0"/>
                    </a:lnTo>
                    <a:lnTo>
                      <a:pt x="639" y="84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5" name="Rectangle 29"/>
              <p:cNvSpPr>
                <a:spLocks noChangeArrowheads="1"/>
              </p:cNvSpPr>
              <p:nvPr/>
            </p:nvSpPr>
            <p:spPr bwMode="auto">
              <a:xfrm>
                <a:off x="19969788" y="9067910"/>
                <a:ext cx="522295" cy="43983"/>
              </a:xfrm>
              <a:prstGeom prst="rect">
                <a:avLst/>
              </a:prstGeom>
              <a:solidFill>
                <a:srgbClr val="7F7F7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6" name="Freeform 30"/>
              <p:cNvSpPr>
                <a:spLocks/>
              </p:cNvSpPr>
              <p:nvPr/>
            </p:nvSpPr>
            <p:spPr bwMode="auto">
              <a:xfrm>
                <a:off x="19969788" y="9045919"/>
                <a:ext cx="522295" cy="49481"/>
              </a:xfrm>
              <a:custGeom>
                <a:avLst/>
                <a:gdLst/>
                <a:ahLst/>
                <a:cxnLst>
                  <a:cxn ang="0">
                    <a:pos x="0" y="40"/>
                  </a:cxn>
                  <a:cxn ang="0">
                    <a:pos x="475" y="45"/>
                  </a:cxn>
                  <a:cxn ang="0">
                    <a:pos x="475" y="5"/>
                  </a:cxn>
                  <a:cxn ang="0">
                    <a:pos x="0" y="0"/>
                  </a:cxn>
                  <a:cxn ang="0">
                    <a:pos x="0" y="40"/>
                  </a:cxn>
                </a:cxnLst>
                <a:rect l="0" t="0" r="r" b="b"/>
                <a:pathLst>
                  <a:path w="475" h="45">
                    <a:moveTo>
                      <a:pt x="0" y="40"/>
                    </a:moveTo>
                    <a:lnTo>
                      <a:pt x="475" y="45"/>
                    </a:lnTo>
                    <a:lnTo>
                      <a:pt x="475" y="5"/>
                    </a:lnTo>
                    <a:lnTo>
                      <a:pt x="0" y="0"/>
                    </a:lnTo>
                    <a:lnTo>
                      <a:pt x="0" y="4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7" name="Freeform 31"/>
              <p:cNvSpPr>
                <a:spLocks/>
              </p:cNvSpPr>
              <p:nvPr/>
            </p:nvSpPr>
            <p:spPr bwMode="auto">
              <a:xfrm>
                <a:off x="21161719" y="9938767"/>
                <a:ext cx="505801" cy="800485"/>
              </a:xfrm>
              <a:custGeom>
                <a:avLst/>
                <a:gdLst/>
                <a:ahLst/>
                <a:cxnLst>
                  <a:cxn ang="0">
                    <a:pos x="460" y="0"/>
                  </a:cxn>
                  <a:cxn ang="0">
                    <a:pos x="460" y="0"/>
                  </a:cxn>
                  <a:cxn ang="0">
                    <a:pos x="460" y="525"/>
                  </a:cxn>
                  <a:cxn ang="0">
                    <a:pos x="460" y="525"/>
                  </a:cxn>
                  <a:cxn ang="0">
                    <a:pos x="0" y="728"/>
                  </a:cxn>
                  <a:cxn ang="0">
                    <a:pos x="0" y="728"/>
                  </a:cxn>
                  <a:cxn ang="0">
                    <a:pos x="5" y="634"/>
                  </a:cxn>
                  <a:cxn ang="0">
                    <a:pos x="20" y="559"/>
                  </a:cxn>
                  <a:cxn ang="0">
                    <a:pos x="40" y="490"/>
                  </a:cxn>
                  <a:cxn ang="0">
                    <a:pos x="64" y="436"/>
                  </a:cxn>
                  <a:cxn ang="0">
                    <a:pos x="94" y="391"/>
                  </a:cxn>
                  <a:cxn ang="0">
                    <a:pos x="129" y="356"/>
                  </a:cxn>
                  <a:cxn ang="0">
                    <a:pos x="163" y="322"/>
                  </a:cxn>
                  <a:cxn ang="0">
                    <a:pos x="203" y="292"/>
                  </a:cxn>
                  <a:cxn ang="0">
                    <a:pos x="277" y="242"/>
                  </a:cxn>
                  <a:cxn ang="0">
                    <a:pos x="317" y="218"/>
                  </a:cxn>
                  <a:cxn ang="0">
                    <a:pos x="351" y="183"/>
                  </a:cxn>
                  <a:cxn ang="0">
                    <a:pos x="386" y="148"/>
                  </a:cxn>
                  <a:cxn ang="0">
                    <a:pos x="416" y="109"/>
                  </a:cxn>
                  <a:cxn ang="0">
                    <a:pos x="440" y="59"/>
                  </a:cxn>
                  <a:cxn ang="0">
                    <a:pos x="460" y="0"/>
                  </a:cxn>
                  <a:cxn ang="0">
                    <a:pos x="460" y="0"/>
                  </a:cxn>
                </a:cxnLst>
                <a:rect l="0" t="0" r="r" b="b"/>
                <a:pathLst>
                  <a:path w="460" h="728">
                    <a:moveTo>
                      <a:pt x="460" y="0"/>
                    </a:moveTo>
                    <a:lnTo>
                      <a:pt x="460" y="0"/>
                    </a:lnTo>
                    <a:lnTo>
                      <a:pt x="460" y="525"/>
                    </a:lnTo>
                    <a:lnTo>
                      <a:pt x="460" y="525"/>
                    </a:lnTo>
                    <a:lnTo>
                      <a:pt x="0" y="728"/>
                    </a:lnTo>
                    <a:lnTo>
                      <a:pt x="0" y="728"/>
                    </a:lnTo>
                    <a:lnTo>
                      <a:pt x="5" y="634"/>
                    </a:lnTo>
                    <a:lnTo>
                      <a:pt x="20" y="559"/>
                    </a:lnTo>
                    <a:lnTo>
                      <a:pt x="40" y="490"/>
                    </a:lnTo>
                    <a:lnTo>
                      <a:pt x="64" y="436"/>
                    </a:lnTo>
                    <a:lnTo>
                      <a:pt x="94" y="391"/>
                    </a:lnTo>
                    <a:lnTo>
                      <a:pt x="129" y="356"/>
                    </a:lnTo>
                    <a:lnTo>
                      <a:pt x="163" y="322"/>
                    </a:lnTo>
                    <a:lnTo>
                      <a:pt x="203" y="292"/>
                    </a:lnTo>
                    <a:lnTo>
                      <a:pt x="277" y="242"/>
                    </a:lnTo>
                    <a:lnTo>
                      <a:pt x="317" y="218"/>
                    </a:lnTo>
                    <a:lnTo>
                      <a:pt x="351" y="183"/>
                    </a:lnTo>
                    <a:lnTo>
                      <a:pt x="386" y="148"/>
                    </a:lnTo>
                    <a:lnTo>
                      <a:pt x="416" y="109"/>
                    </a:lnTo>
                    <a:lnTo>
                      <a:pt x="440" y="59"/>
                    </a:lnTo>
                    <a:lnTo>
                      <a:pt x="460" y="0"/>
                    </a:lnTo>
                    <a:lnTo>
                      <a:pt x="460" y="0"/>
                    </a:lnTo>
                    <a:close/>
                  </a:path>
                </a:pathLst>
              </a:custGeom>
              <a:solidFill>
                <a:srgbClr val="4D4D4D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8" name="Freeform 32"/>
              <p:cNvSpPr>
                <a:spLocks noEditPoints="1"/>
              </p:cNvSpPr>
              <p:nvPr/>
            </p:nvSpPr>
            <p:spPr bwMode="auto">
              <a:xfrm>
                <a:off x="19539858" y="8186057"/>
                <a:ext cx="2171646" cy="2830286"/>
              </a:xfrm>
              <a:custGeom>
                <a:avLst/>
                <a:gdLst/>
                <a:ahLst/>
                <a:cxnLst>
                  <a:cxn ang="0">
                    <a:pos x="1935" y="2109"/>
                  </a:cxn>
                  <a:cxn ang="0">
                    <a:pos x="1089" y="59"/>
                  </a:cxn>
                  <a:cxn ang="0">
                    <a:pos x="1935" y="188"/>
                  </a:cxn>
                  <a:cxn ang="0">
                    <a:pos x="1935" y="2109"/>
                  </a:cxn>
                  <a:cxn ang="0">
                    <a:pos x="995" y="2520"/>
                  </a:cxn>
                  <a:cxn ang="0">
                    <a:pos x="970" y="2529"/>
                  </a:cxn>
                  <a:cxn ang="0">
                    <a:pos x="970" y="40"/>
                  </a:cxn>
                  <a:cxn ang="0">
                    <a:pos x="995" y="45"/>
                  </a:cxn>
                  <a:cxn ang="0">
                    <a:pos x="1049" y="2495"/>
                  </a:cxn>
                  <a:cxn ang="0">
                    <a:pos x="995" y="2520"/>
                  </a:cxn>
                  <a:cxn ang="0">
                    <a:pos x="935" y="2534"/>
                  </a:cxn>
                  <a:cxn ang="0">
                    <a:pos x="723" y="2520"/>
                  </a:cxn>
                  <a:cxn ang="0">
                    <a:pos x="406" y="2490"/>
                  </a:cxn>
                  <a:cxn ang="0">
                    <a:pos x="198" y="2460"/>
                  </a:cxn>
                  <a:cxn ang="0">
                    <a:pos x="49" y="2421"/>
                  </a:cxn>
                  <a:cxn ang="0">
                    <a:pos x="45" y="2416"/>
                  </a:cxn>
                  <a:cxn ang="0">
                    <a:pos x="40" y="2401"/>
                  </a:cxn>
                  <a:cxn ang="0">
                    <a:pos x="40" y="94"/>
                  </a:cxn>
                  <a:cxn ang="0">
                    <a:pos x="930" y="40"/>
                  </a:cxn>
                  <a:cxn ang="0">
                    <a:pos x="950" y="40"/>
                  </a:cxn>
                  <a:cxn ang="0">
                    <a:pos x="950" y="2529"/>
                  </a:cxn>
                  <a:cxn ang="0">
                    <a:pos x="935" y="2534"/>
                  </a:cxn>
                  <a:cxn ang="0">
                    <a:pos x="1000" y="5"/>
                  </a:cxn>
                  <a:cxn ang="0">
                    <a:pos x="950" y="0"/>
                  </a:cxn>
                  <a:cxn ang="0">
                    <a:pos x="930" y="0"/>
                  </a:cxn>
                  <a:cxn ang="0">
                    <a:pos x="15" y="54"/>
                  </a:cxn>
                  <a:cxn ang="0">
                    <a:pos x="0" y="74"/>
                  </a:cxn>
                  <a:cxn ang="0">
                    <a:pos x="0" y="2401"/>
                  </a:cxn>
                  <a:cxn ang="0">
                    <a:pos x="5" y="2430"/>
                  </a:cxn>
                  <a:cxn ang="0">
                    <a:pos x="30" y="2455"/>
                  </a:cxn>
                  <a:cxn ang="0">
                    <a:pos x="35" y="2455"/>
                  </a:cxn>
                  <a:cxn ang="0">
                    <a:pos x="124" y="2480"/>
                  </a:cxn>
                  <a:cxn ang="0">
                    <a:pos x="282" y="2515"/>
                  </a:cxn>
                  <a:cxn ang="0">
                    <a:pos x="544" y="2549"/>
                  </a:cxn>
                  <a:cxn ang="0">
                    <a:pos x="930" y="2574"/>
                  </a:cxn>
                  <a:cxn ang="0">
                    <a:pos x="955" y="2569"/>
                  </a:cxn>
                  <a:cxn ang="0">
                    <a:pos x="1010" y="2559"/>
                  </a:cxn>
                  <a:cxn ang="0">
                    <a:pos x="1960" y="2143"/>
                  </a:cxn>
                  <a:cxn ang="0">
                    <a:pos x="1975" y="2124"/>
                  </a:cxn>
                  <a:cxn ang="0">
                    <a:pos x="1975" y="168"/>
                  </a:cxn>
                  <a:cxn ang="0">
                    <a:pos x="1955" y="149"/>
                  </a:cxn>
                </a:cxnLst>
                <a:rect l="0" t="0" r="r" b="b"/>
                <a:pathLst>
                  <a:path w="1975" h="2574">
                    <a:moveTo>
                      <a:pt x="1935" y="2109"/>
                    </a:moveTo>
                    <a:lnTo>
                      <a:pt x="1935" y="2109"/>
                    </a:lnTo>
                    <a:lnTo>
                      <a:pt x="1089" y="2480"/>
                    </a:lnTo>
                    <a:lnTo>
                      <a:pt x="1089" y="59"/>
                    </a:lnTo>
                    <a:lnTo>
                      <a:pt x="1089" y="59"/>
                    </a:lnTo>
                    <a:lnTo>
                      <a:pt x="1935" y="188"/>
                    </a:lnTo>
                    <a:lnTo>
                      <a:pt x="1935" y="188"/>
                    </a:lnTo>
                    <a:lnTo>
                      <a:pt x="1935" y="2109"/>
                    </a:lnTo>
                    <a:lnTo>
                      <a:pt x="1935" y="2109"/>
                    </a:lnTo>
                    <a:close/>
                    <a:moveTo>
                      <a:pt x="995" y="2520"/>
                    </a:moveTo>
                    <a:lnTo>
                      <a:pt x="995" y="2520"/>
                    </a:lnTo>
                    <a:lnTo>
                      <a:pt x="970" y="2529"/>
                    </a:lnTo>
                    <a:lnTo>
                      <a:pt x="970" y="40"/>
                    </a:lnTo>
                    <a:lnTo>
                      <a:pt x="970" y="40"/>
                    </a:lnTo>
                    <a:lnTo>
                      <a:pt x="995" y="45"/>
                    </a:lnTo>
                    <a:lnTo>
                      <a:pt x="995" y="45"/>
                    </a:lnTo>
                    <a:lnTo>
                      <a:pt x="1049" y="50"/>
                    </a:lnTo>
                    <a:lnTo>
                      <a:pt x="1049" y="2495"/>
                    </a:lnTo>
                    <a:lnTo>
                      <a:pt x="1049" y="2495"/>
                    </a:lnTo>
                    <a:lnTo>
                      <a:pt x="995" y="2520"/>
                    </a:lnTo>
                    <a:lnTo>
                      <a:pt x="995" y="2520"/>
                    </a:lnTo>
                    <a:close/>
                    <a:moveTo>
                      <a:pt x="935" y="2534"/>
                    </a:moveTo>
                    <a:lnTo>
                      <a:pt x="935" y="2534"/>
                    </a:lnTo>
                    <a:lnTo>
                      <a:pt x="723" y="2520"/>
                    </a:lnTo>
                    <a:lnTo>
                      <a:pt x="549" y="2510"/>
                    </a:lnTo>
                    <a:lnTo>
                      <a:pt x="406" y="2490"/>
                    </a:lnTo>
                    <a:lnTo>
                      <a:pt x="292" y="2475"/>
                    </a:lnTo>
                    <a:lnTo>
                      <a:pt x="198" y="2460"/>
                    </a:lnTo>
                    <a:lnTo>
                      <a:pt x="129" y="2440"/>
                    </a:lnTo>
                    <a:lnTo>
                      <a:pt x="49" y="2421"/>
                    </a:lnTo>
                    <a:lnTo>
                      <a:pt x="45" y="2416"/>
                    </a:lnTo>
                    <a:lnTo>
                      <a:pt x="45" y="2416"/>
                    </a:lnTo>
                    <a:lnTo>
                      <a:pt x="40" y="2411"/>
                    </a:lnTo>
                    <a:lnTo>
                      <a:pt x="40" y="2401"/>
                    </a:lnTo>
                    <a:lnTo>
                      <a:pt x="40" y="2401"/>
                    </a:lnTo>
                    <a:lnTo>
                      <a:pt x="40" y="94"/>
                    </a:lnTo>
                    <a:lnTo>
                      <a:pt x="40" y="94"/>
                    </a:lnTo>
                    <a:lnTo>
                      <a:pt x="930" y="40"/>
                    </a:lnTo>
                    <a:lnTo>
                      <a:pt x="930" y="40"/>
                    </a:lnTo>
                    <a:lnTo>
                      <a:pt x="950" y="40"/>
                    </a:lnTo>
                    <a:lnTo>
                      <a:pt x="950" y="2529"/>
                    </a:lnTo>
                    <a:lnTo>
                      <a:pt x="950" y="2529"/>
                    </a:lnTo>
                    <a:lnTo>
                      <a:pt x="935" y="2534"/>
                    </a:lnTo>
                    <a:lnTo>
                      <a:pt x="935" y="2534"/>
                    </a:lnTo>
                    <a:close/>
                    <a:moveTo>
                      <a:pt x="1955" y="149"/>
                    </a:moveTo>
                    <a:lnTo>
                      <a:pt x="1000" y="5"/>
                    </a:lnTo>
                    <a:lnTo>
                      <a:pt x="1000" y="5"/>
                    </a:lnTo>
                    <a:lnTo>
                      <a:pt x="950" y="0"/>
                    </a:lnTo>
                    <a:lnTo>
                      <a:pt x="930" y="0"/>
                    </a:lnTo>
                    <a:lnTo>
                      <a:pt x="930" y="0"/>
                    </a:lnTo>
                    <a:lnTo>
                      <a:pt x="15" y="54"/>
                    </a:lnTo>
                    <a:lnTo>
                      <a:pt x="15" y="54"/>
                    </a:lnTo>
                    <a:lnTo>
                      <a:pt x="5" y="64"/>
                    </a:lnTo>
                    <a:lnTo>
                      <a:pt x="0" y="74"/>
                    </a:lnTo>
                    <a:lnTo>
                      <a:pt x="0" y="2401"/>
                    </a:lnTo>
                    <a:lnTo>
                      <a:pt x="0" y="2401"/>
                    </a:lnTo>
                    <a:lnTo>
                      <a:pt x="0" y="2416"/>
                    </a:lnTo>
                    <a:lnTo>
                      <a:pt x="5" y="2430"/>
                    </a:lnTo>
                    <a:lnTo>
                      <a:pt x="15" y="2445"/>
                    </a:lnTo>
                    <a:lnTo>
                      <a:pt x="30" y="2455"/>
                    </a:lnTo>
                    <a:lnTo>
                      <a:pt x="30" y="2455"/>
                    </a:lnTo>
                    <a:lnTo>
                      <a:pt x="35" y="2455"/>
                    </a:lnTo>
                    <a:lnTo>
                      <a:pt x="35" y="2455"/>
                    </a:lnTo>
                    <a:lnTo>
                      <a:pt x="124" y="2480"/>
                    </a:lnTo>
                    <a:lnTo>
                      <a:pt x="193" y="2500"/>
                    </a:lnTo>
                    <a:lnTo>
                      <a:pt x="282" y="2515"/>
                    </a:lnTo>
                    <a:lnTo>
                      <a:pt x="401" y="2529"/>
                    </a:lnTo>
                    <a:lnTo>
                      <a:pt x="544" y="2549"/>
                    </a:lnTo>
                    <a:lnTo>
                      <a:pt x="723" y="2559"/>
                    </a:lnTo>
                    <a:lnTo>
                      <a:pt x="930" y="2574"/>
                    </a:lnTo>
                    <a:lnTo>
                      <a:pt x="930" y="2574"/>
                    </a:lnTo>
                    <a:lnTo>
                      <a:pt x="955" y="2569"/>
                    </a:lnTo>
                    <a:lnTo>
                      <a:pt x="980" y="2569"/>
                    </a:lnTo>
                    <a:lnTo>
                      <a:pt x="1010" y="2559"/>
                    </a:lnTo>
                    <a:lnTo>
                      <a:pt x="1960" y="2143"/>
                    </a:lnTo>
                    <a:lnTo>
                      <a:pt x="1960" y="2143"/>
                    </a:lnTo>
                    <a:lnTo>
                      <a:pt x="1970" y="2133"/>
                    </a:lnTo>
                    <a:lnTo>
                      <a:pt x="1975" y="2124"/>
                    </a:lnTo>
                    <a:lnTo>
                      <a:pt x="1975" y="168"/>
                    </a:lnTo>
                    <a:lnTo>
                      <a:pt x="1975" y="168"/>
                    </a:lnTo>
                    <a:lnTo>
                      <a:pt x="1970" y="158"/>
                    </a:lnTo>
                    <a:lnTo>
                      <a:pt x="1955" y="149"/>
                    </a:lnTo>
                    <a:lnTo>
                      <a:pt x="1955" y="14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9" name="Freeform 33"/>
              <p:cNvSpPr>
                <a:spLocks/>
              </p:cNvSpPr>
              <p:nvPr/>
            </p:nvSpPr>
            <p:spPr bwMode="auto">
              <a:xfrm>
                <a:off x="19643217" y="9486845"/>
                <a:ext cx="376052" cy="1361264"/>
              </a:xfrm>
              <a:custGeom>
                <a:avLst/>
                <a:gdLst/>
                <a:ahLst/>
                <a:cxnLst>
                  <a:cxn ang="0">
                    <a:pos x="208" y="391"/>
                  </a:cxn>
                  <a:cxn ang="0">
                    <a:pos x="208" y="391"/>
                  </a:cxn>
                  <a:cxn ang="0">
                    <a:pos x="213" y="356"/>
                  </a:cxn>
                  <a:cxn ang="0">
                    <a:pos x="218" y="327"/>
                  </a:cxn>
                  <a:cxn ang="0">
                    <a:pos x="233" y="302"/>
                  </a:cxn>
                  <a:cxn ang="0">
                    <a:pos x="247" y="277"/>
                  </a:cxn>
                  <a:cxn ang="0">
                    <a:pos x="267" y="257"/>
                  </a:cxn>
                  <a:cxn ang="0">
                    <a:pos x="292" y="243"/>
                  </a:cxn>
                  <a:cxn ang="0">
                    <a:pos x="317" y="228"/>
                  </a:cxn>
                  <a:cxn ang="0">
                    <a:pos x="342" y="223"/>
                  </a:cxn>
                  <a:cxn ang="0">
                    <a:pos x="342" y="15"/>
                  </a:cxn>
                  <a:cxn ang="0">
                    <a:pos x="0" y="0"/>
                  </a:cxn>
                  <a:cxn ang="0">
                    <a:pos x="0" y="1173"/>
                  </a:cxn>
                  <a:cxn ang="0">
                    <a:pos x="0" y="1173"/>
                  </a:cxn>
                  <a:cxn ang="0">
                    <a:pos x="94" y="1193"/>
                  </a:cxn>
                  <a:cxn ang="0">
                    <a:pos x="203" y="1218"/>
                  </a:cxn>
                  <a:cxn ang="0">
                    <a:pos x="342" y="1238"/>
                  </a:cxn>
                  <a:cxn ang="0">
                    <a:pos x="342" y="559"/>
                  </a:cxn>
                  <a:cxn ang="0">
                    <a:pos x="342" y="559"/>
                  </a:cxn>
                  <a:cxn ang="0">
                    <a:pos x="317" y="550"/>
                  </a:cxn>
                  <a:cxn ang="0">
                    <a:pos x="292" y="540"/>
                  </a:cxn>
                  <a:cxn ang="0">
                    <a:pos x="267" y="520"/>
                  </a:cxn>
                  <a:cxn ang="0">
                    <a:pos x="247" y="500"/>
                  </a:cxn>
                  <a:cxn ang="0">
                    <a:pos x="233" y="475"/>
                  </a:cxn>
                  <a:cxn ang="0">
                    <a:pos x="218" y="451"/>
                  </a:cxn>
                  <a:cxn ang="0">
                    <a:pos x="213" y="421"/>
                  </a:cxn>
                  <a:cxn ang="0">
                    <a:pos x="208" y="391"/>
                  </a:cxn>
                  <a:cxn ang="0">
                    <a:pos x="208" y="391"/>
                  </a:cxn>
                </a:cxnLst>
                <a:rect l="0" t="0" r="r" b="b"/>
                <a:pathLst>
                  <a:path w="342" h="1238">
                    <a:moveTo>
                      <a:pt x="208" y="391"/>
                    </a:moveTo>
                    <a:lnTo>
                      <a:pt x="208" y="391"/>
                    </a:lnTo>
                    <a:lnTo>
                      <a:pt x="213" y="356"/>
                    </a:lnTo>
                    <a:lnTo>
                      <a:pt x="218" y="327"/>
                    </a:lnTo>
                    <a:lnTo>
                      <a:pt x="233" y="302"/>
                    </a:lnTo>
                    <a:lnTo>
                      <a:pt x="247" y="277"/>
                    </a:lnTo>
                    <a:lnTo>
                      <a:pt x="267" y="257"/>
                    </a:lnTo>
                    <a:lnTo>
                      <a:pt x="292" y="243"/>
                    </a:lnTo>
                    <a:lnTo>
                      <a:pt x="317" y="228"/>
                    </a:lnTo>
                    <a:lnTo>
                      <a:pt x="342" y="223"/>
                    </a:lnTo>
                    <a:lnTo>
                      <a:pt x="342" y="15"/>
                    </a:lnTo>
                    <a:lnTo>
                      <a:pt x="0" y="0"/>
                    </a:lnTo>
                    <a:lnTo>
                      <a:pt x="0" y="1173"/>
                    </a:lnTo>
                    <a:lnTo>
                      <a:pt x="0" y="1173"/>
                    </a:lnTo>
                    <a:lnTo>
                      <a:pt x="94" y="1193"/>
                    </a:lnTo>
                    <a:lnTo>
                      <a:pt x="203" y="1218"/>
                    </a:lnTo>
                    <a:lnTo>
                      <a:pt x="342" y="1238"/>
                    </a:lnTo>
                    <a:lnTo>
                      <a:pt x="342" y="559"/>
                    </a:lnTo>
                    <a:lnTo>
                      <a:pt x="342" y="559"/>
                    </a:lnTo>
                    <a:lnTo>
                      <a:pt x="317" y="550"/>
                    </a:lnTo>
                    <a:lnTo>
                      <a:pt x="292" y="540"/>
                    </a:lnTo>
                    <a:lnTo>
                      <a:pt x="267" y="520"/>
                    </a:lnTo>
                    <a:lnTo>
                      <a:pt x="247" y="500"/>
                    </a:lnTo>
                    <a:lnTo>
                      <a:pt x="233" y="475"/>
                    </a:lnTo>
                    <a:lnTo>
                      <a:pt x="218" y="451"/>
                    </a:lnTo>
                    <a:lnTo>
                      <a:pt x="213" y="421"/>
                    </a:lnTo>
                    <a:lnTo>
                      <a:pt x="208" y="391"/>
                    </a:lnTo>
                    <a:lnTo>
                      <a:pt x="208" y="391"/>
                    </a:lnTo>
                    <a:close/>
                  </a:path>
                </a:pathLst>
              </a:custGeom>
              <a:solidFill>
                <a:srgbClr val="9E9E9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" name="Freeform 34"/>
              <p:cNvSpPr>
                <a:spLocks/>
              </p:cNvSpPr>
              <p:nvPr/>
            </p:nvSpPr>
            <p:spPr bwMode="auto">
              <a:xfrm>
                <a:off x="20073147" y="9503339"/>
                <a:ext cx="435429" cy="1382156"/>
              </a:xfrm>
              <a:custGeom>
                <a:avLst/>
                <a:gdLst/>
                <a:ahLst/>
                <a:cxnLst>
                  <a:cxn ang="0">
                    <a:pos x="396" y="15"/>
                  </a:cxn>
                  <a:cxn ang="0">
                    <a:pos x="0" y="0"/>
                  </a:cxn>
                  <a:cxn ang="0">
                    <a:pos x="0" y="208"/>
                  </a:cxn>
                  <a:cxn ang="0">
                    <a:pos x="0" y="208"/>
                  </a:cxn>
                  <a:cxn ang="0">
                    <a:pos x="30" y="213"/>
                  </a:cxn>
                  <a:cxn ang="0">
                    <a:pos x="54" y="228"/>
                  </a:cxn>
                  <a:cxn ang="0">
                    <a:pos x="74" y="242"/>
                  </a:cxn>
                  <a:cxn ang="0">
                    <a:pos x="94" y="262"/>
                  </a:cxn>
                  <a:cxn ang="0">
                    <a:pos x="114" y="287"/>
                  </a:cxn>
                  <a:cxn ang="0">
                    <a:pos x="124" y="312"/>
                  </a:cxn>
                  <a:cxn ang="0">
                    <a:pos x="134" y="341"/>
                  </a:cxn>
                  <a:cxn ang="0">
                    <a:pos x="134" y="376"/>
                  </a:cxn>
                  <a:cxn ang="0">
                    <a:pos x="134" y="376"/>
                  </a:cxn>
                  <a:cxn ang="0">
                    <a:pos x="134" y="406"/>
                  </a:cxn>
                  <a:cxn ang="0">
                    <a:pos x="124" y="436"/>
                  </a:cxn>
                  <a:cxn ang="0">
                    <a:pos x="114" y="460"/>
                  </a:cxn>
                  <a:cxn ang="0">
                    <a:pos x="94" y="485"/>
                  </a:cxn>
                  <a:cxn ang="0">
                    <a:pos x="74" y="505"/>
                  </a:cxn>
                  <a:cxn ang="0">
                    <a:pos x="54" y="525"/>
                  </a:cxn>
                  <a:cxn ang="0">
                    <a:pos x="30" y="535"/>
                  </a:cxn>
                  <a:cxn ang="0">
                    <a:pos x="0" y="544"/>
                  </a:cxn>
                  <a:cxn ang="0">
                    <a:pos x="0" y="1228"/>
                  </a:cxn>
                  <a:cxn ang="0">
                    <a:pos x="0" y="1228"/>
                  </a:cxn>
                  <a:cxn ang="0">
                    <a:pos x="188" y="1247"/>
                  </a:cxn>
                  <a:cxn ang="0">
                    <a:pos x="287" y="1252"/>
                  </a:cxn>
                  <a:cxn ang="0">
                    <a:pos x="396" y="1257"/>
                  </a:cxn>
                  <a:cxn ang="0">
                    <a:pos x="396" y="15"/>
                  </a:cxn>
                </a:cxnLst>
                <a:rect l="0" t="0" r="r" b="b"/>
                <a:pathLst>
                  <a:path w="396" h="1257">
                    <a:moveTo>
                      <a:pt x="396" y="15"/>
                    </a:moveTo>
                    <a:lnTo>
                      <a:pt x="0" y="0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30" y="213"/>
                    </a:lnTo>
                    <a:lnTo>
                      <a:pt x="54" y="228"/>
                    </a:lnTo>
                    <a:lnTo>
                      <a:pt x="74" y="242"/>
                    </a:lnTo>
                    <a:lnTo>
                      <a:pt x="94" y="262"/>
                    </a:lnTo>
                    <a:lnTo>
                      <a:pt x="114" y="287"/>
                    </a:lnTo>
                    <a:lnTo>
                      <a:pt x="124" y="312"/>
                    </a:lnTo>
                    <a:lnTo>
                      <a:pt x="134" y="341"/>
                    </a:lnTo>
                    <a:lnTo>
                      <a:pt x="134" y="376"/>
                    </a:lnTo>
                    <a:lnTo>
                      <a:pt x="134" y="376"/>
                    </a:lnTo>
                    <a:lnTo>
                      <a:pt x="134" y="406"/>
                    </a:lnTo>
                    <a:lnTo>
                      <a:pt x="124" y="436"/>
                    </a:lnTo>
                    <a:lnTo>
                      <a:pt x="114" y="460"/>
                    </a:lnTo>
                    <a:lnTo>
                      <a:pt x="94" y="485"/>
                    </a:lnTo>
                    <a:lnTo>
                      <a:pt x="74" y="505"/>
                    </a:lnTo>
                    <a:lnTo>
                      <a:pt x="54" y="525"/>
                    </a:lnTo>
                    <a:lnTo>
                      <a:pt x="30" y="535"/>
                    </a:lnTo>
                    <a:lnTo>
                      <a:pt x="0" y="544"/>
                    </a:lnTo>
                    <a:lnTo>
                      <a:pt x="0" y="1228"/>
                    </a:lnTo>
                    <a:lnTo>
                      <a:pt x="0" y="1228"/>
                    </a:lnTo>
                    <a:lnTo>
                      <a:pt x="188" y="1247"/>
                    </a:lnTo>
                    <a:lnTo>
                      <a:pt x="287" y="1252"/>
                    </a:lnTo>
                    <a:lnTo>
                      <a:pt x="396" y="1257"/>
                    </a:lnTo>
                    <a:lnTo>
                      <a:pt x="396" y="15"/>
                    </a:lnTo>
                    <a:close/>
                  </a:path>
                </a:pathLst>
              </a:custGeom>
              <a:solidFill>
                <a:srgbClr val="9E9E9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" name="Freeform 35"/>
              <p:cNvSpPr>
                <a:spLocks/>
              </p:cNvSpPr>
              <p:nvPr/>
            </p:nvSpPr>
            <p:spPr bwMode="auto">
              <a:xfrm>
                <a:off x="19925805" y="9785927"/>
                <a:ext cx="239706" cy="256199"/>
              </a:xfrm>
              <a:custGeom>
                <a:avLst/>
                <a:gdLst/>
                <a:ahLst/>
                <a:cxnLst>
                  <a:cxn ang="0">
                    <a:pos x="218" y="119"/>
                  </a:cxn>
                  <a:cxn ang="0">
                    <a:pos x="218" y="119"/>
                  </a:cxn>
                  <a:cxn ang="0">
                    <a:pos x="218" y="94"/>
                  </a:cxn>
                  <a:cxn ang="0">
                    <a:pos x="208" y="75"/>
                  </a:cxn>
                  <a:cxn ang="0">
                    <a:pos x="198" y="55"/>
                  </a:cxn>
                  <a:cxn ang="0">
                    <a:pos x="188" y="35"/>
                  </a:cxn>
                  <a:cxn ang="0">
                    <a:pos x="169" y="20"/>
                  </a:cxn>
                  <a:cxn ang="0">
                    <a:pos x="154" y="10"/>
                  </a:cxn>
                  <a:cxn ang="0">
                    <a:pos x="134" y="5"/>
                  </a:cxn>
                  <a:cxn ang="0">
                    <a:pos x="109" y="0"/>
                  </a:cxn>
                  <a:cxn ang="0">
                    <a:pos x="109" y="0"/>
                  </a:cxn>
                  <a:cxn ang="0">
                    <a:pos x="89" y="5"/>
                  </a:cxn>
                  <a:cxn ang="0">
                    <a:pos x="70" y="10"/>
                  </a:cxn>
                  <a:cxn ang="0">
                    <a:pos x="50" y="20"/>
                  </a:cxn>
                  <a:cxn ang="0">
                    <a:pos x="35" y="35"/>
                  </a:cxn>
                  <a:cxn ang="0">
                    <a:pos x="20" y="55"/>
                  </a:cxn>
                  <a:cxn ang="0">
                    <a:pos x="10" y="75"/>
                  </a:cxn>
                  <a:cxn ang="0">
                    <a:pos x="5" y="94"/>
                  </a:cxn>
                  <a:cxn ang="0">
                    <a:pos x="0" y="119"/>
                  </a:cxn>
                  <a:cxn ang="0">
                    <a:pos x="0" y="119"/>
                  </a:cxn>
                  <a:cxn ang="0">
                    <a:pos x="5" y="139"/>
                  </a:cxn>
                  <a:cxn ang="0">
                    <a:pos x="10" y="164"/>
                  </a:cxn>
                  <a:cxn ang="0">
                    <a:pos x="20" y="183"/>
                  </a:cxn>
                  <a:cxn ang="0">
                    <a:pos x="35" y="198"/>
                  </a:cxn>
                  <a:cxn ang="0">
                    <a:pos x="50" y="213"/>
                  </a:cxn>
                  <a:cxn ang="0">
                    <a:pos x="70" y="223"/>
                  </a:cxn>
                  <a:cxn ang="0">
                    <a:pos x="89" y="233"/>
                  </a:cxn>
                  <a:cxn ang="0">
                    <a:pos x="109" y="233"/>
                  </a:cxn>
                  <a:cxn ang="0">
                    <a:pos x="109" y="233"/>
                  </a:cxn>
                  <a:cxn ang="0">
                    <a:pos x="134" y="233"/>
                  </a:cxn>
                  <a:cxn ang="0">
                    <a:pos x="154" y="223"/>
                  </a:cxn>
                  <a:cxn ang="0">
                    <a:pos x="169" y="213"/>
                  </a:cxn>
                  <a:cxn ang="0">
                    <a:pos x="188" y="198"/>
                  </a:cxn>
                  <a:cxn ang="0">
                    <a:pos x="198" y="183"/>
                  </a:cxn>
                  <a:cxn ang="0">
                    <a:pos x="208" y="164"/>
                  </a:cxn>
                  <a:cxn ang="0">
                    <a:pos x="218" y="139"/>
                  </a:cxn>
                  <a:cxn ang="0">
                    <a:pos x="218" y="119"/>
                  </a:cxn>
                  <a:cxn ang="0">
                    <a:pos x="218" y="119"/>
                  </a:cxn>
                </a:cxnLst>
                <a:rect l="0" t="0" r="r" b="b"/>
                <a:pathLst>
                  <a:path w="218" h="233">
                    <a:moveTo>
                      <a:pt x="218" y="119"/>
                    </a:moveTo>
                    <a:lnTo>
                      <a:pt x="218" y="119"/>
                    </a:lnTo>
                    <a:lnTo>
                      <a:pt x="218" y="94"/>
                    </a:lnTo>
                    <a:lnTo>
                      <a:pt x="208" y="75"/>
                    </a:lnTo>
                    <a:lnTo>
                      <a:pt x="198" y="55"/>
                    </a:lnTo>
                    <a:lnTo>
                      <a:pt x="188" y="35"/>
                    </a:lnTo>
                    <a:lnTo>
                      <a:pt x="169" y="20"/>
                    </a:lnTo>
                    <a:lnTo>
                      <a:pt x="154" y="10"/>
                    </a:lnTo>
                    <a:lnTo>
                      <a:pt x="134" y="5"/>
                    </a:lnTo>
                    <a:lnTo>
                      <a:pt x="109" y="0"/>
                    </a:lnTo>
                    <a:lnTo>
                      <a:pt x="109" y="0"/>
                    </a:lnTo>
                    <a:lnTo>
                      <a:pt x="89" y="5"/>
                    </a:lnTo>
                    <a:lnTo>
                      <a:pt x="70" y="10"/>
                    </a:lnTo>
                    <a:lnTo>
                      <a:pt x="50" y="20"/>
                    </a:lnTo>
                    <a:lnTo>
                      <a:pt x="35" y="35"/>
                    </a:lnTo>
                    <a:lnTo>
                      <a:pt x="20" y="55"/>
                    </a:lnTo>
                    <a:lnTo>
                      <a:pt x="10" y="75"/>
                    </a:lnTo>
                    <a:lnTo>
                      <a:pt x="5" y="94"/>
                    </a:lnTo>
                    <a:lnTo>
                      <a:pt x="0" y="119"/>
                    </a:lnTo>
                    <a:lnTo>
                      <a:pt x="0" y="119"/>
                    </a:lnTo>
                    <a:lnTo>
                      <a:pt x="5" y="139"/>
                    </a:lnTo>
                    <a:lnTo>
                      <a:pt x="10" y="164"/>
                    </a:lnTo>
                    <a:lnTo>
                      <a:pt x="20" y="183"/>
                    </a:lnTo>
                    <a:lnTo>
                      <a:pt x="35" y="198"/>
                    </a:lnTo>
                    <a:lnTo>
                      <a:pt x="50" y="213"/>
                    </a:lnTo>
                    <a:lnTo>
                      <a:pt x="70" y="223"/>
                    </a:lnTo>
                    <a:lnTo>
                      <a:pt x="89" y="233"/>
                    </a:lnTo>
                    <a:lnTo>
                      <a:pt x="109" y="233"/>
                    </a:lnTo>
                    <a:lnTo>
                      <a:pt x="109" y="233"/>
                    </a:lnTo>
                    <a:lnTo>
                      <a:pt x="134" y="233"/>
                    </a:lnTo>
                    <a:lnTo>
                      <a:pt x="154" y="223"/>
                    </a:lnTo>
                    <a:lnTo>
                      <a:pt x="169" y="213"/>
                    </a:lnTo>
                    <a:lnTo>
                      <a:pt x="188" y="198"/>
                    </a:lnTo>
                    <a:lnTo>
                      <a:pt x="198" y="183"/>
                    </a:lnTo>
                    <a:lnTo>
                      <a:pt x="208" y="164"/>
                    </a:lnTo>
                    <a:lnTo>
                      <a:pt x="218" y="139"/>
                    </a:lnTo>
                    <a:lnTo>
                      <a:pt x="218" y="119"/>
                    </a:lnTo>
                    <a:lnTo>
                      <a:pt x="218" y="119"/>
                    </a:lnTo>
                    <a:close/>
                  </a:path>
                </a:pathLst>
              </a:custGeom>
              <a:solidFill>
                <a:srgbClr val="E5E5E5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2" name="Freeform 36"/>
              <p:cNvSpPr>
                <a:spLocks/>
              </p:cNvSpPr>
              <p:nvPr/>
            </p:nvSpPr>
            <p:spPr bwMode="auto">
              <a:xfrm>
                <a:off x="19931303" y="9818914"/>
                <a:ext cx="191325" cy="201221"/>
              </a:xfrm>
              <a:custGeom>
                <a:avLst/>
                <a:gdLst/>
                <a:ahLst/>
                <a:cxnLst>
                  <a:cxn ang="0">
                    <a:pos x="134" y="109"/>
                  </a:cxn>
                  <a:cxn ang="0">
                    <a:pos x="134" y="109"/>
                  </a:cxn>
                  <a:cxn ang="0">
                    <a:pos x="119" y="104"/>
                  </a:cxn>
                  <a:cxn ang="0">
                    <a:pos x="104" y="94"/>
                  </a:cxn>
                  <a:cxn ang="0">
                    <a:pos x="94" y="79"/>
                  </a:cxn>
                  <a:cxn ang="0">
                    <a:pos x="89" y="64"/>
                  </a:cxn>
                  <a:cxn ang="0">
                    <a:pos x="89" y="64"/>
                  </a:cxn>
                  <a:cxn ang="0">
                    <a:pos x="94" y="45"/>
                  </a:cxn>
                  <a:cxn ang="0">
                    <a:pos x="104" y="30"/>
                  </a:cxn>
                  <a:cxn ang="0">
                    <a:pos x="119" y="20"/>
                  </a:cxn>
                  <a:cxn ang="0">
                    <a:pos x="134" y="15"/>
                  </a:cxn>
                  <a:cxn ang="0">
                    <a:pos x="134" y="15"/>
                  </a:cxn>
                  <a:cxn ang="0">
                    <a:pos x="139" y="15"/>
                  </a:cxn>
                  <a:cxn ang="0">
                    <a:pos x="139" y="15"/>
                  </a:cxn>
                  <a:cxn ang="0">
                    <a:pos x="114" y="5"/>
                  </a:cxn>
                  <a:cxn ang="0">
                    <a:pos x="84" y="0"/>
                  </a:cxn>
                  <a:cxn ang="0">
                    <a:pos x="84" y="0"/>
                  </a:cxn>
                  <a:cxn ang="0">
                    <a:pos x="70" y="0"/>
                  </a:cxn>
                  <a:cxn ang="0">
                    <a:pos x="55" y="5"/>
                  </a:cxn>
                  <a:cxn ang="0">
                    <a:pos x="40" y="15"/>
                  </a:cxn>
                  <a:cxn ang="0">
                    <a:pos x="25" y="25"/>
                  </a:cxn>
                  <a:cxn ang="0">
                    <a:pos x="15" y="40"/>
                  </a:cxn>
                  <a:cxn ang="0">
                    <a:pos x="5" y="54"/>
                  </a:cxn>
                  <a:cxn ang="0">
                    <a:pos x="0" y="74"/>
                  </a:cxn>
                  <a:cxn ang="0">
                    <a:pos x="0" y="89"/>
                  </a:cxn>
                  <a:cxn ang="0">
                    <a:pos x="0" y="89"/>
                  </a:cxn>
                  <a:cxn ang="0">
                    <a:pos x="0" y="109"/>
                  </a:cxn>
                  <a:cxn ang="0">
                    <a:pos x="5" y="129"/>
                  </a:cxn>
                  <a:cxn ang="0">
                    <a:pos x="15" y="144"/>
                  </a:cxn>
                  <a:cxn ang="0">
                    <a:pos x="25" y="158"/>
                  </a:cxn>
                  <a:cxn ang="0">
                    <a:pos x="40" y="168"/>
                  </a:cxn>
                  <a:cxn ang="0">
                    <a:pos x="55" y="178"/>
                  </a:cxn>
                  <a:cxn ang="0">
                    <a:pos x="70" y="183"/>
                  </a:cxn>
                  <a:cxn ang="0">
                    <a:pos x="84" y="183"/>
                  </a:cxn>
                  <a:cxn ang="0">
                    <a:pos x="84" y="183"/>
                  </a:cxn>
                  <a:cxn ang="0">
                    <a:pos x="104" y="183"/>
                  </a:cxn>
                  <a:cxn ang="0">
                    <a:pos x="119" y="178"/>
                  </a:cxn>
                  <a:cxn ang="0">
                    <a:pos x="134" y="168"/>
                  </a:cxn>
                  <a:cxn ang="0">
                    <a:pos x="149" y="158"/>
                  </a:cxn>
                  <a:cxn ang="0">
                    <a:pos x="159" y="144"/>
                  </a:cxn>
                  <a:cxn ang="0">
                    <a:pos x="169" y="129"/>
                  </a:cxn>
                  <a:cxn ang="0">
                    <a:pos x="174" y="109"/>
                  </a:cxn>
                  <a:cxn ang="0">
                    <a:pos x="174" y="89"/>
                  </a:cxn>
                  <a:cxn ang="0">
                    <a:pos x="174" y="89"/>
                  </a:cxn>
                  <a:cxn ang="0">
                    <a:pos x="174" y="84"/>
                  </a:cxn>
                  <a:cxn ang="0">
                    <a:pos x="174" y="84"/>
                  </a:cxn>
                  <a:cxn ang="0">
                    <a:pos x="164" y="94"/>
                  </a:cxn>
                  <a:cxn ang="0">
                    <a:pos x="159" y="104"/>
                  </a:cxn>
                  <a:cxn ang="0">
                    <a:pos x="144" y="109"/>
                  </a:cxn>
                  <a:cxn ang="0">
                    <a:pos x="134" y="109"/>
                  </a:cxn>
                  <a:cxn ang="0">
                    <a:pos x="134" y="109"/>
                  </a:cxn>
                </a:cxnLst>
                <a:rect l="0" t="0" r="r" b="b"/>
                <a:pathLst>
                  <a:path w="174" h="183">
                    <a:moveTo>
                      <a:pt x="134" y="109"/>
                    </a:moveTo>
                    <a:lnTo>
                      <a:pt x="134" y="109"/>
                    </a:lnTo>
                    <a:lnTo>
                      <a:pt x="119" y="104"/>
                    </a:lnTo>
                    <a:lnTo>
                      <a:pt x="104" y="94"/>
                    </a:lnTo>
                    <a:lnTo>
                      <a:pt x="94" y="79"/>
                    </a:lnTo>
                    <a:lnTo>
                      <a:pt x="89" y="64"/>
                    </a:lnTo>
                    <a:lnTo>
                      <a:pt x="89" y="64"/>
                    </a:lnTo>
                    <a:lnTo>
                      <a:pt x="94" y="45"/>
                    </a:lnTo>
                    <a:lnTo>
                      <a:pt x="104" y="30"/>
                    </a:lnTo>
                    <a:lnTo>
                      <a:pt x="119" y="20"/>
                    </a:lnTo>
                    <a:lnTo>
                      <a:pt x="134" y="15"/>
                    </a:lnTo>
                    <a:lnTo>
                      <a:pt x="134" y="15"/>
                    </a:lnTo>
                    <a:lnTo>
                      <a:pt x="139" y="15"/>
                    </a:lnTo>
                    <a:lnTo>
                      <a:pt x="139" y="15"/>
                    </a:lnTo>
                    <a:lnTo>
                      <a:pt x="114" y="5"/>
                    </a:lnTo>
                    <a:lnTo>
                      <a:pt x="84" y="0"/>
                    </a:lnTo>
                    <a:lnTo>
                      <a:pt x="84" y="0"/>
                    </a:lnTo>
                    <a:lnTo>
                      <a:pt x="70" y="0"/>
                    </a:lnTo>
                    <a:lnTo>
                      <a:pt x="55" y="5"/>
                    </a:lnTo>
                    <a:lnTo>
                      <a:pt x="40" y="15"/>
                    </a:lnTo>
                    <a:lnTo>
                      <a:pt x="25" y="25"/>
                    </a:lnTo>
                    <a:lnTo>
                      <a:pt x="15" y="40"/>
                    </a:lnTo>
                    <a:lnTo>
                      <a:pt x="5" y="54"/>
                    </a:lnTo>
                    <a:lnTo>
                      <a:pt x="0" y="74"/>
                    </a:lnTo>
                    <a:lnTo>
                      <a:pt x="0" y="89"/>
                    </a:lnTo>
                    <a:lnTo>
                      <a:pt x="0" y="89"/>
                    </a:lnTo>
                    <a:lnTo>
                      <a:pt x="0" y="109"/>
                    </a:lnTo>
                    <a:lnTo>
                      <a:pt x="5" y="129"/>
                    </a:lnTo>
                    <a:lnTo>
                      <a:pt x="15" y="144"/>
                    </a:lnTo>
                    <a:lnTo>
                      <a:pt x="25" y="158"/>
                    </a:lnTo>
                    <a:lnTo>
                      <a:pt x="40" y="168"/>
                    </a:lnTo>
                    <a:lnTo>
                      <a:pt x="55" y="178"/>
                    </a:lnTo>
                    <a:lnTo>
                      <a:pt x="70" y="183"/>
                    </a:lnTo>
                    <a:lnTo>
                      <a:pt x="84" y="183"/>
                    </a:lnTo>
                    <a:lnTo>
                      <a:pt x="84" y="183"/>
                    </a:lnTo>
                    <a:lnTo>
                      <a:pt x="104" y="183"/>
                    </a:lnTo>
                    <a:lnTo>
                      <a:pt x="119" y="178"/>
                    </a:lnTo>
                    <a:lnTo>
                      <a:pt x="134" y="168"/>
                    </a:lnTo>
                    <a:lnTo>
                      <a:pt x="149" y="158"/>
                    </a:lnTo>
                    <a:lnTo>
                      <a:pt x="159" y="144"/>
                    </a:lnTo>
                    <a:lnTo>
                      <a:pt x="169" y="129"/>
                    </a:lnTo>
                    <a:lnTo>
                      <a:pt x="174" y="109"/>
                    </a:lnTo>
                    <a:lnTo>
                      <a:pt x="174" y="89"/>
                    </a:lnTo>
                    <a:lnTo>
                      <a:pt x="174" y="89"/>
                    </a:lnTo>
                    <a:lnTo>
                      <a:pt x="174" y="84"/>
                    </a:lnTo>
                    <a:lnTo>
                      <a:pt x="174" y="84"/>
                    </a:lnTo>
                    <a:lnTo>
                      <a:pt x="164" y="94"/>
                    </a:lnTo>
                    <a:lnTo>
                      <a:pt x="159" y="104"/>
                    </a:lnTo>
                    <a:lnTo>
                      <a:pt x="144" y="109"/>
                    </a:lnTo>
                    <a:lnTo>
                      <a:pt x="134" y="109"/>
                    </a:lnTo>
                    <a:lnTo>
                      <a:pt x="134" y="109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3" name="Freeform 37"/>
              <p:cNvSpPr>
                <a:spLocks/>
              </p:cNvSpPr>
              <p:nvPr/>
            </p:nvSpPr>
            <p:spPr bwMode="auto">
              <a:xfrm>
                <a:off x="19687200" y="9198758"/>
                <a:ext cx="26390" cy="26390"/>
              </a:xfrm>
              <a:custGeom>
                <a:avLst/>
                <a:gdLst/>
                <a:ahLst/>
                <a:cxnLst>
                  <a:cxn ang="0">
                    <a:pos x="24" y="15"/>
                  </a:cxn>
                  <a:cxn ang="0">
                    <a:pos x="24" y="15"/>
                  </a:cxn>
                  <a:cxn ang="0">
                    <a:pos x="19" y="24"/>
                  </a:cxn>
                  <a:cxn ang="0">
                    <a:pos x="10" y="24"/>
                  </a:cxn>
                  <a:cxn ang="0">
                    <a:pos x="10" y="24"/>
                  </a:cxn>
                  <a:cxn ang="0">
                    <a:pos x="0" y="24"/>
                  </a:cxn>
                  <a:cxn ang="0">
                    <a:pos x="0" y="15"/>
                  </a:cxn>
                  <a:cxn ang="0">
                    <a:pos x="0" y="15"/>
                  </a:cxn>
                  <a:cxn ang="0">
                    <a:pos x="0" y="5"/>
                  </a:cxn>
                  <a:cxn ang="0">
                    <a:pos x="10" y="0"/>
                  </a:cxn>
                  <a:cxn ang="0">
                    <a:pos x="10" y="0"/>
                  </a:cxn>
                  <a:cxn ang="0">
                    <a:pos x="19" y="5"/>
                  </a:cxn>
                  <a:cxn ang="0">
                    <a:pos x="24" y="15"/>
                  </a:cxn>
                  <a:cxn ang="0">
                    <a:pos x="24" y="15"/>
                  </a:cxn>
                </a:cxnLst>
                <a:rect l="0" t="0" r="r" b="b"/>
                <a:pathLst>
                  <a:path w="24" h="24">
                    <a:moveTo>
                      <a:pt x="24" y="15"/>
                    </a:moveTo>
                    <a:lnTo>
                      <a:pt x="24" y="15"/>
                    </a:lnTo>
                    <a:lnTo>
                      <a:pt x="19" y="24"/>
                    </a:lnTo>
                    <a:lnTo>
                      <a:pt x="10" y="24"/>
                    </a:lnTo>
                    <a:lnTo>
                      <a:pt x="10" y="24"/>
                    </a:lnTo>
                    <a:lnTo>
                      <a:pt x="0" y="24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0" y="5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9" y="5"/>
                    </a:lnTo>
                    <a:lnTo>
                      <a:pt x="24" y="15"/>
                    </a:lnTo>
                    <a:lnTo>
                      <a:pt x="24" y="15"/>
                    </a:lnTo>
                    <a:close/>
                  </a:path>
                </a:pathLst>
              </a:custGeom>
              <a:solidFill>
                <a:srgbClr val="FB7655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4" name="Freeform 38"/>
              <p:cNvSpPr>
                <a:spLocks/>
              </p:cNvSpPr>
              <p:nvPr/>
            </p:nvSpPr>
            <p:spPr bwMode="auto">
              <a:xfrm>
                <a:off x="19687200" y="9198758"/>
                <a:ext cx="26390" cy="26390"/>
              </a:xfrm>
              <a:custGeom>
                <a:avLst/>
                <a:gdLst/>
                <a:ahLst/>
                <a:cxnLst>
                  <a:cxn ang="0">
                    <a:pos x="24" y="15"/>
                  </a:cxn>
                  <a:cxn ang="0">
                    <a:pos x="24" y="15"/>
                  </a:cxn>
                  <a:cxn ang="0">
                    <a:pos x="19" y="24"/>
                  </a:cxn>
                  <a:cxn ang="0">
                    <a:pos x="10" y="24"/>
                  </a:cxn>
                  <a:cxn ang="0">
                    <a:pos x="10" y="24"/>
                  </a:cxn>
                  <a:cxn ang="0">
                    <a:pos x="0" y="24"/>
                  </a:cxn>
                  <a:cxn ang="0">
                    <a:pos x="0" y="15"/>
                  </a:cxn>
                  <a:cxn ang="0">
                    <a:pos x="0" y="15"/>
                  </a:cxn>
                  <a:cxn ang="0">
                    <a:pos x="0" y="5"/>
                  </a:cxn>
                  <a:cxn ang="0">
                    <a:pos x="10" y="0"/>
                  </a:cxn>
                  <a:cxn ang="0">
                    <a:pos x="10" y="0"/>
                  </a:cxn>
                  <a:cxn ang="0">
                    <a:pos x="19" y="5"/>
                  </a:cxn>
                  <a:cxn ang="0">
                    <a:pos x="24" y="15"/>
                  </a:cxn>
                  <a:cxn ang="0">
                    <a:pos x="24" y="15"/>
                  </a:cxn>
                </a:cxnLst>
                <a:rect l="0" t="0" r="r" b="b"/>
                <a:pathLst>
                  <a:path w="24" h="24">
                    <a:moveTo>
                      <a:pt x="24" y="15"/>
                    </a:moveTo>
                    <a:lnTo>
                      <a:pt x="24" y="15"/>
                    </a:lnTo>
                    <a:lnTo>
                      <a:pt x="19" y="24"/>
                    </a:lnTo>
                    <a:lnTo>
                      <a:pt x="10" y="24"/>
                    </a:lnTo>
                    <a:lnTo>
                      <a:pt x="10" y="24"/>
                    </a:lnTo>
                    <a:lnTo>
                      <a:pt x="0" y="24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0" y="5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9" y="5"/>
                    </a:lnTo>
                    <a:lnTo>
                      <a:pt x="24" y="15"/>
                    </a:lnTo>
                    <a:lnTo>
                      <a:pt x="24" y="15"/>
                    </a:lnTo>
                    <a:close/>
                  </a:path>
                </a:pathLst>
              </a:custGeom>
              <a:solidFill>
                <a:srgbClr val="FB7655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5" name="Freeform 39"/>
              <p:cNvSpPr>
                <a:spLocks/>
              </p:cNvSpPr>
              <p:nvPr/>
            </p:nvSpPr>
            <p:spPr bwMode="auto">
              <a:xfrm>
                <a:off x="19687200" y="9023928"/>
                <a:ext cx="26390" cy="27490"/>
              </a:xfrm>
              <a:custGeom>
                <a:avLst/>
                <a:gdLst/>
                <a:ahLst/>
                <a:cxnLst>
                  <a:cxn ang="0">
                    <a:pos x="24" y="15"/>
                  </a:cxn>
                  <a:cxn ang="0">
                    <a:pos x="24" y="15"/>
                  </a:cxn>
                  <a:cxn ang="0">
                    <a:pos x="19" y="20"/>
                  </a:cxn>
                  <a:cxn ang="0">
                    <a:pos x="10" y="25"/>
                  </a:cxn>
                  <a:cxn ang="0">
                    <a:pos x="10" y="25"/>
                  </a:cxn>
                  <a:cxn ang="0">
                    <a:pos x="0" y="20"/>
                  </a:cxn>
                  <a:cxn ang="0">
                    <a:pos x="0" y="15"/>
                  </a:cxn>
                  <a:cxn ang="0">
                    <a:pos x="0" y="15"/>
                  </a:cxn>
                  <a:cxn ang="0">
                    <a:pos x="0" y="5"/>
                  </a:cxn>
                  <a:cxn ang="0">
                    <a:pos x="10" y="0"/>
                  </a:cxn>
                  <a:cxn ang="0">
                    <a:pos x="10" y="0"/>
                  </a:cxn>
                  <a:cxn ang="0">
                    <a:pos x="19" y="5"/>
                  </a:cxn>
                  <a:cxn ang="0">
                    <a:pos x="24" y="15"/>
                  </a:cxn>
                  <a:cxn ang="0">
                    <a:pos x="24" y="15"/>
                  </a:cxn>
                </a:cxnLst>
                <a:rect l="0" t="0" r="r" b="b"/>
                <a:pathLst>
                  <a:path w="24" h="25">
                    <a:moveTo>
                      <a:pt x="24" y="15"/>
                    </a:moveTo>
                    <a:lnTo>
                      <a:pt x="24" y="15"/>
                    </a:lnTo>
                    <a:lnTo>
                      <a:pt x="19" y="20"/>
                    </a:lnTo>
                    <a:lnTo>
                      <a:pt x="10" y="25"/>
                    </a:lnTo>
                    <a:lnTo>
                      <a:pt x="10" y="25"/>
                    </a:lnTo>
                    <a:lnTo>
                      <a:pt x="0" y="20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0" y="5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9" y="5"/>
                    </a:lnTo>
                    <a:lnTo>
                      <a:pt x="24" y="15"/>
                    </a:lnTo>
                    <a:lnTo>
                      <a:pt x="24" y="15"/>
                    </a:lnTo>
                    <a:close/>
                  </a:path>
                </a:pathLst>
              </a:custGeom>
              <a:solidFill>
                <a:srgbClr val="7EAA5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6" name="Freeform 40"/>
              <p:cNvSpPr>
                <a:spLocks noEditPoints="1"/>
              </p:cNvSpPr>
              <p:nvPr/>
            </p:nvSpPr>
            <p:spPr bwMode="auto">
              <a:xfrm>
                <a:off x="19790559" y="8975547"/>
                <a:ext cx="718018" cy="446424"/>
              </a:xfrm>
              <a:custGeom>
                <a:avLst/>
                <a:gdLst/>
                <a:ahLst/>
                <a:cxnLst>
                  <a:cxn ang="0">
                    <a:pos x="24" y="366"/>
                  </a:cxn>
                  <a:cxn ang="0">
                    <a:pos x="123" y="198"/>
                  </a:cxn>
                  <a:cxn ang="0">
                    <a:pos x="633" y="203"/>
                  </a:cxn>
                  <a:cxn ang="0">
                    <a:pos x="633" y="203"/>
                  </a:cxn>
                  <a:cxn ang="0">
                    <a:pos x="633" y="386"/>
                  </a:cxn>
                  <a:cxn ang="0">
                    <a:pos x="633" y="386"/>
                  </a:cxn>
                  <a:cxn ang="0">
                    <a:pos x="24" y="366"/>
                  </a:cxn>
                  <a:cxn ang="0">
                    <a:pos x="24" y="366"/>
                  </a:cxn>
                  <a:cxn ang="0">
                    <a:pos x="109" y="20"/>
                  </a:cxn>
                  <a:cxn ang="0">
                    <a:pos x="109" y="183"/>
                  </a:cxn>
                  <a:cxn ang="0">
                    <a:pos x="19" y="336"/>
                  </a:cxn>
                  <a:cxn ang="0">
                    <a:pos x="19" y="336"/>
                  </a:cxn>
                  <a:cxn ang="0">
                    <a:pos x="19" y="20"/>
                  </a:cxn>
                  <a:cxn ang="0">
                    <a:pos x="19" y="20"/>
                  </a:cxn>
                  <a:cxn ang="0">
                    <a:pos x="109" y="20"/>
                  </a:cxn>
                  <a:cxn ang="0">
                    <a:pos x="109" y="20"/>
                  </a:cxn>
                  <a:cxn ang="0">
                    <a:pos x="633" y="183"/>
                  </a:cxn>
                  <a:cxn ang="0">
                    <a:pos x="633" y="183"/>
                  </a:cxn>
                  <a:cxn ang="0">
                    <a:pos x="128" y="178"/>
                  </a:cxn>
                  <a:cxn ang="0">
                    <a:pos x="128" y="178"/>
                  </a:cxn>
                  <a:cxn ang="0">
                    <a:pos x="128" y="20"/>
                  </a:cxn>
                  <a:cxn ang="0">
                    <a:pos x="128" y="20"/>
                  </a:cxn>
                  <a:cxn ang="0">
                    <a:pos x="633" y="20"/>
                  </a:cxn>
                  <a:cxn ang="0">
                    <a:pos x="633" y="20"/>
                  </a:cxn>
                  <a:cxn ang="0">
                    <a:pos x="633" y="183"/>
                  </a:cxn>
                  <a:cxn ang="0">
                    <a:pos x="633" y="183"/>
                  </a:cxn>
                  <a:cxn ang="0">
                    <a:pos x="643" y="0"/>
                  </a:cxn>
                  <a:cxn ang="0">
                    <a:pos x="10" y="0"/>
                  </a:cxn>
                  <a:cxn ang="0">
                    <a:pos x="10" y="0"/>
                  </a:cxn>
                  <a:cxn ang="0">
                    <a:pos x="0" y="0"/>
                  </a:cxn>
                  <a:cxn ang="0">
                    <a:pos x="0" y="10"/>
                  </a:cxn>
                  <a:cxn ang="0">
                    <a:pos x="0" y="376"/>
                  </a:cxn>
                  <a:cxn ang="0">
                    <a:pos x="0" y="376"/>
                  </a:cxn>
                  <a:cxn ang="0">
                    <a:pos x="0" y="381"/>
                  </a:cxn>
                  <a:cxn ang="0">
                    <a:pos x="10" y="386"/>
                  </a:cxn>
                  <a:cxn ang="0">
                    <a:pos x="643" y="406"/>
                  </a:cxn>
                  <a:cxn ang="0">
                    <a:pos x="643" y="406"/>
                  </a:cxn>
                  <a:cxn ang="0">
                    <a:pos x="648" y="401"/>
                  </a:cxn>
                  <a:cxn ang="0">
                    <a:pos x="648" y="401"/>
                  </a:cxn>
                  <a:cxn ang="0">
                    <a:pos x="653" y="396"/>
                  </a:cxn>
                  <a:cxn ang="0">
                    <a:pos x="653" y="10"/>
                  </a:cxn>
                  <a:cxn ang="0">
                    <a:pos x="653" y="10"/>
                  </a:cxn>
                  <a:cxn ang="0">
                    <a:pos x="648" y="0"/>
                  </a:cxn>
                  <a:cxn ang="0">
                    <a:pos x="643" y="0"/>
                  </a:cxn>
                  <a:cxn ang="0">
                    <a:pos x="643" y="0"/>
                  </a:cxn>
                </a:cxnLst>
                <a:rect l="0" t="0" r="r" b="b"/>
                <a:pathLst>
                  <a:path w="653" h="406">
                    <a:moveTo>
                      <a:pt x="24" y="366"/>
                    </a:moveTo>
                    <a:lnTo>
                      <a:pt x="123" y="198"/>
                    </a:lnTo>
                    <a:lnTo>
                      <a:pt x="633" y="203"/>
                    </a:lnTo>
                    <a:lnTo>
                      <a:pt x="633" y="203"/>
                    </a:lnTo>
                    <a:lnTo>
                      <a:pt x="633" y="386"/>
                    </a:lnTo>
                    <a:lnTo>
                      <a:pt x="633" y="386"/>
                    </a:lnTo>
                    <a:lnTo>
                      <a:pt x="24" y="366"/>
                    </a:lnTo>
                    <a:lnTo>
                      <a:pt x="24" y="366"/>
                    </a:lnTo>
                    <a:close/>
                    <a:moveTo>
                      <a:pt x="109" y="20"/>
                    </a:moveTo>
                    <a:lnTo>
                      <a:pt x="109" y="183"/>
                    </a:lnTo>
                    <a:lnTo>
                      <a:pt x="19" y="336"/>
                    </a:lnTo>
                    <a:lnTo>
                      <a:pt x="19" y="336"/>
                    </a:lnTo>
                    <a:lnTo>
                      <a:pt x="19" y="20"/>
                    </a:lnTo>
                    <a:lnTo>
                      <a:pt x="19" y="20"/>
                    </a:lnTo>
                    <a:lnTo>
                      <a:pt x="109" y="20"/>
                    </a:lnTo>
                    <a:lnTo>
                      <a:pt x="109" y="20"/>
                    </a:lnTo>
                    <a:close/>
                    <a:moveTo>
                      <a:pt x="633" y="183"/>
                    </a:moveTo>
                    <a:lnTo>
                      <a:pt x="633" y="183"/>
                    </a:lnTo>
                    <a:lnTo>
                      <a:pt x="128" y="178"/>
                    </a:lnTo>
                    <a:lnTo>
                      <a:pt x="128" y="178"/>
                    </a:lnTo>
                    <a:lnTo>
                      <a:pt x="128" y="20"/>
                    </a:lnTo>
                    <a:lnTo>
                      <a:pt x="128" y="20"/>
                    </a:lnTo>
                    <a:lnTo>
                      <a:pt x="633" y="20"/>
                    </a:lnTo>
                    <a:lnTo>
                      <a:pt x="633" y="20"/>
                    </a:lnTo>
                    <a:lnTo>
                      <a:pt x="633" y="183"/>
                    </a:lnTo>
                    <a:lnTo>
                      <a:pt x="633" y="183"/>
                    </a:lnTo>
                    <a:close/>
                    <a:moveTo>
                      <a:pt x="643" y="0"/>
                    </a:moveTo>
                    <a:lnTo>
                      <a:pt x="10" y="0"/>
                    </a:lnTo>
                    <a:lnTo>
                      <a:pt x="10" y="0"/>
                    </a:lnTo>
                    <a:lnTo>
                      <a:pt x="0" y="0"/>
                    </a:lnTo>
                    <a:lnTo>
                      <a:pt x="0" y="10"/>
                    </a:lnTo>
                    <a:lnTo>
                      <a:pt x="0" y="376"/>
                    </a:lnTo>
                    <a:lnTo>
                      <a:pt x="0" y="376"/>
                    </a:lnTo>
                    <a:lnTo>
                      <a:pt x="0" y="381"/>
                    </a:lnTo>
                    <a:lnTo>
                      <a:pt x="10" y="386"/>
                    </a:lnTo>
                    <a:lnTo>
                      <a:pt x="643" y="406"/>
                    </a:lnTo>
                    <a:lnTo>
                      <a:pt x="643" y="406"/>
                    </a:lnTo>
                    <a:lnTo>
                      <a:pt x="648" y="401"/>
                    </a:lnTo>
                    <a:lnTo>
                      <a:pt x="648" y="401"/>
                    </a:lnTo>
                    <a:lnTo>
                      <a:pt x="653" y="396"/>
                    </a:lnTo>
                    <a:lnTo>
                      <a:pt x="653" y="10"/>
                    </a:lnTo>
                    <a:lnTo>
                      <a:pt x="653" y="10"/>
                    </a:lnTo>
                    <a:lnTo>
                      <a:pt x="648" y="0"/>
                    </a:lnTo>
                    <a:lnTo>
                      <a:pt x="643" y="0"/>
                    </a:lnTo>
                    <a:lnTo>
                      <a:pt x="64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7" name="Freeform 41"/>
              <p:cNvSpPr>
                <a:spLocks/>
              </p:cNvSpPr>
              <p:nvPr/>
            </p:nvSpPr>
            <p:spPr bwMode="auto">
              <a:xfrm>
                <a:off x="19719087" y="8359789"/>
                <a:ext cx="702624" cy="119853"/>
              </a:xfrm>
              <a:custGeom>
                <a:avLst/>
                <a:gdLst/>
                <a:ahLst/>
                <a:cxnLst>
                  <a:cxn ang="0">
                    <a:pos x="639" y="70"/>
                  </a:cxn>
                  <a:cxn ang="0">
                    <a:pos x="0" y="109"/>
                  </a:cxn>
                  <a:cxn ang="0">
                    <a:pos x="0" y="35"/>
                  </a:cxn>
                  <a:cxn ang="0">
                    <a:pos x="639" y="0"/>
                  </a:cxn>
                  <a:cxn ang="0">
                    <a:pos x="639" y="70"/>
                  </a:cxn>
                </a:cxnLst>
                <a:rect l="0" t="0" r="r" b="b"/>
                <a:pathLst>
                  <a:path w="639" h="109">
                    <a:moveTo>
                      <a:pt x="639" y="70"/>
                    </a:moveTo>
                    <a:lnTo>
                      <a:pt x="0" y="109"/>
                    </a:lnTo>
                    <a:lnTo>
                      <a:pt x="0" y="35"/>
                    </a:lnTo>
                    <a:lnTo>
                      <a:pt x="639" y="0"/>
                    </a:lnTo>
                    <a:lnTo>
                      <a:pt x="639" y="7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8" name="Freeform 42"/>
              <p:cNvSpPr>
                <a:spLocks noEditPoints="1"/>
              </p:cNvSpPr>
              <p:nvPr/>
            </p:nvSpPr>
            <p:spPr bwMode="auto">
              <a:xfrm>
                <a:off x="19708091" y="8349893"/>
                <a:ext cx="751005" cy="255100"/>
              </a:xfrm>
              <a:custGeom>
                <a:avLst/>
                <a:gdLst/>
                <a:ahLst/>
                <a:cxnLst>
                  <a:cxn ang="0">
                    <a:pos x="20" y="212"/>
                  </a:cxn>
                  <a:cxn ang="0">
                    <a:pos x="20" y="212"/>
                  </a:cxn>
                  <a:cxn ang="0">
                    <a:pos x="20" y="148"/>
                  </a:cxn>
                  <a:cxn ang="0">
                    <a:pos x="664" y="113"/>
                  </a:cxn>
                  <a:cxn ang="0">
                    <a:pos x="664" y="113"/>
                  </a:cxn>
                  <a:cxn ang="0">
                    <a:pos x="664" y="193"/>
                  </a:cxn>
                  <a:cxn ang="0">
                    <a:pos x="664" y="193"/>
                  </a:cxn>
                  <a:cxn ang="0">
                    <a:pos x="20" y="212"/>
                  </a:cxn>
                  <a:cxn ang="0">
                    <a:pos x="20" y="212"/>
                  </a:cxn>
                  <a:cxn ang="0">
                    <a:pos x="664" y="19"/>
                  </a:cxn>
                  <a:cxn ang="0">
                    <a:pos x="664" y="19"/>
                  </a:cxn>
                  <a:cxn ang="0">
                    <a:pos x="664" y="94"/>
                  </a:cxn>
                  <a:cxn ang="0">
                    <a:pos x="20" y="128"/>
                  </a:cxn>
                  <a:cxn ang="0">
                    <a:pos x="20" y="128"/>
                  </a:cxn>
                  <a:cxn ang="0">
                    <a:pos x="20" y="54"/>
                  </a:cxn>
                  <a:cxn ang="0">
                    <a:pos x="20" y="54"/>
                  </a:cxn>
                  <a:cxn ang="0">
                    <a:pos x="664" y="19"/>
                  </a:cxn>
                  <a:cxn ang="0">
                    <a:pos x="664" y="19"/>
                  </a:cxn>
                  <a:cxn ang="0">
                    <a:pos x="678" y="4"/>
                  </a:cxn>
                  <a:cxn ang="0">
                    <a:pos x="678" y="4"/>
                  </a:cxn>
                  <a:cxn ang="0">
                    <a:pos x="674" y="0"/>
                  </a:cxn>
                  <a:cxn ang="0">
                    <a:pos x="10" y="34"/>
                  </a:cxn>
                  <a:cxn ang="0">
                    <a:pos x="10" y="34"/>
                  </a:cxn>
                  <a:cxn ang="0">
                    <a:pos x="5" y="39"/>
                  </a:cxn>
                  <a:cxn ang="0">
                    <a:pos x="0" y="44"/>
                  </a:cxn>
                  <a:cxn ang="0">
                    <a:pos x="0" y="222"/>
                  </a:cxn>
                  <a:cxn ang="0">
                    <a:pos x="0" y="222"/>
                  </a:cxn>
                  <a:cxn ang="0">
                    <a:pos x="5" y="232"/>
                  </a:cxn>
                  <a:cxn ang="0">
                    <a:pos x="5" y="232"/>
                  </a:cxn>
                  <a:cxn ang="0">
                    <a:pos x="10" y="232"/>
                  </a:cxn>
                  <a:cxn ang="0">
                    <a:pos x="674" y="212"/>
                  </a:cxn>
                  <a:cxn ang="0">
                    <a:pos x="674" y="212"/>
                  </a:cxn>
                  <a:cxn ang="0">
                    <a:pos x="683" y="207"/>
                  </a:cxn>
                  <a:cxn ang="0">
                    <a:pos x="683" y="202"/>
                  </a:cxn>
                  <a:cxn ang="0">
                    <a:pos x="683" y="9"/>
                  </a:cxn>
                  <a:cxn ang="0">
                    <a:pos x="683" y="9"/>
                  </a:cxn>
                  <a:cxn ang="0">
                    <a:pos x="678" y="4"/>
                  </a:cxn>
                  <a:cxn ang="0">
                    <a:pos x="678" y="4"/>
                  </a:cxn>
                </a:cxnLst>
                <a:rect l="0" t="0" r="r" b="b"/>
                <a:pathLst>
                  <a:path w="683" h="232">
                    <a:moveTo>
                      <a:pt x="20" y="212"/>
                    </a:moveTo>
                    <a:lnTo>
                      <a:pt x="20" y="212"/>
                    </a:lnTo>
                    <a:lnTo>
                      <a:pt x="20" y="148"/>
                    </a:lnTo>
                    <a:lnTo>
                      <a:pt x="664" y="113"/>
                    </a:lnTo>
                    <a:lnTo>
                      <a:pt x="664" y="113"/>
                    </a:lnTo>
                    <a:lnTo>
                      <a:pt x="664" y="193"/>
                    </a:lnTo>
                    <a:lnTo>
                      <a:pt x="664" y="193"/>
                    </a:lnTo>
                    <a:lnTo>
                      <a:pt x="20" y="212"/>
                    </a:lnTo>
                    <a:lnTo>
                      <a:pt x="20" y="212"/>
                    </a:lnTo>
                    <a:close/>
                    <a:moveTo>
                      <a:pt x="664" y="19"/>
                    </a:moveTo>
                    <a:lnTo>
                      <a:pt x="664" y="19"/>
                    </a:lnTo>
                    <a:lnTo>
                      <a:pt x="664" y="94"/>
                    </a:lnTo>
                    <a:lnTo>
                      <a:pt x="20" y="128"/>
                    </a:lnTo>
                    <a:lnTo>
                      <a:pt x="20" y="128"/>
                    </a:lnTo>
                    <a:lnTo>
                      <a:pt x="20" y="54"/>
                    </a:lnTo>
                    <a:lnTo>
                      <a:pt x="20" y="54"/>
                    </a:lnTo>
                    <a:lnTo>
                      <a:pt x="664" y="19"/>
                    </a:lnTo>
                    <a:lnTo>
                      <a:pt x="664" y="19"/>
                    </a:lnTo>
                    <a:close/>
                    <a:moveTo>
                      <a:pt x="678" y="4"/>
                    </a:moveTo>
                    <a:lnTo>
                      <a:pt x="678" y="4"/>
                    </a:lnTo>
                    <a:lnTo>
                      <a:pt x="674" y="0"/>
                    </a:lnTo>
                    <a:lnTo>
                      <a:pt x="10" y="34"/>
                    </a:lnTo>
                    <a:lnTo>
                      <a:pt x="10" y="34"/>
                    </a:lnTo>
                    <a:lnTo>
                      <a:pt x="5" y="39"/>
                    </a:lnTo>
                    <a:lnTo>
                      <a:pt x="0" y="44"/>
                    </a:lnTo>
                    <a:lnTo>
                      <a:pt x="0" y="222"/>
                    </a:lnTo>
                    <a:lnTo>
                      <a:pt x="0" y="222"/>
                    </a:lnTo>
                    <a:lnTo>
                      <a:pt x="5" y="232"/>
                    </a:lnTo>
                    <a:lnTo>
                      <a:pt x="5" y="232"/>
                    </a:lnTo>
                    <a:lnTo>
                      <a:pt x="10" y="232"/>
                    </a:lnTo>
                    <a:lnTo>
                      <a:pt x="674" y="212"/>
                    </a:lnTo>
                    <a:lnTo>
                      <a:pt x="674" y="212"/>
                    </a:lnTo>
                    <a:lnTo>
                      <a:pt x="683" y="207"/>
                    </a:lnTo>
                    <a:lnTo>
                      <a:pt x="683" y="202"/>
                    </a:lnTo>
                    <a:lnTo>
                      <a:pt x="683" y="9"/>
                    </a:lnTo>
                    <a:lnTo>
                      <a:pt x="683" y="9"/>
                    </a:lnTo>
                    <a:lnTo>
                      <a:pt x="678" y="4"/>
                    </a:lnTo>
                    <a:lnTo>
                      <a:pt x="678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9" name="Freeform 43"/>
              <p:cNvSpPr>
                <a:spLocks/>
              </p:cNvSpPr>
              <p:nvPr/>
            </p:nvSpPr>
            <p:spPr bwMode="auto">
              <a:xfrm>
                <a:off x="20807658" y="8344395"/>
                <a:ext cx="119853" cy="201221"/>
              </a:xfrm>
              <a:custGeom>
                <a:avLst/>
                <a:gdLst/>
                <a:ahLst/>
                <a:cxnLst>
                  <a:cxn ang="0">
                    <a:pos x="109" y="94"/>
                  </a:cxn>
                  <a:cxn ang="0">
                    <a:pos x="109" y="94"/>
                  </a:cxn>
                  <a:cxn ang="0">
                    <a:pos x="104" y="128"/>
                  </a:cxn>
                  <a:cxn ang="0">
                    <a:pos x="94" y="158"/>
                  </a:cxn>
                  <a:cxn ang="0">
                    <a:pos x="74" y="178"/>
                  </a:cxn>
                  <a:cxn ang="0">
                    <a:pos x="65" y="183"/>
                  </a:cxn>
                  <a:cxn ang="0">
                    <a:pos x="55" y="183"/>
                  </a:cxn>
                  <a:cxn ang="0">
                    <a:pos x="55" y="183"/>
                  </a:cxn>
                  <a:cxn ang="0">
                    <a:pos x="45" y="183"/>
                  </a:cxn>
                  <a:cxn ang="0">
                    <a:pos x="35" y="178"/>
                  </a:cxn>
                  <a:cxn ang="0">
                    <a:pos x="15" y="158"/>
                  </a:cxn>
                  <a:cxn ang="0">
                    <a:pos x="5" y="128"/>
                  </a:cxn>
                  <a:cxn ang="0">
                    <a:pos x="0" y="94"/>
                  </a:cxn>
                  <a:cxn ang="0">
                    <a:pos x="0" y="94"/>
                  </a:cxn>
                  <a:cxn ang="0">
                    <a:pos x="5" y="59"/>
                  </a:cxn>
                  <a:cxn ang="0">
                    <a:pos x="15" y="29"/>
                  </a:cxn>
                  <a:cxn ang="0">
                    <a:pos x="35" y="9"/>
                  </a:cxn>
                  <a:cxn ang="0">
                    <a:pos x="45" y="5"/>
                  </a:cxn>
                  <a:cxn ang="0">
                    <a:pos x="55" y="0"/>
                  </a:cxn>
                  <a:cxn ang="0">
                    <a:pos x="55" y="0"/>
                  </a:cxn>
                  <a:cxn ang="0">
                    <a:pos x="65" y="5"/>
                  </a:cxn>
                  <a:cxn ang="0">
                    <a:pos x="74" y="9"/>
                  </a:cxn>
                  <a:cxn ang="0">
                    <a:pos x="94" y="29"/>
                  </a:cxn>
                  <a:cxn ang="0">
                    <a:pos x="104" y="59"/>
                  </a:cxn>
                  <a:cxn ang="0">
                    <a:pos x="109" y="94"/>
                  </a:cxn>
                  <a:cxn ang="0">
                    <a:pos x="109" y="94"/>
                  </a:cxn>
                </a:cxnLst>
                <a:rect l="0" t="0" r="r" b="b"/>
                <a:pathLst>
                  <a:path w="109" h="183">
                    <a:moveTo>
                      <a:pt x="109" y="94"/>
                    </a:moveTo>
                    <a:lnTo>
                      <a:pt x="109" y="94"/>
                    </a:lnTo>
                    <a:lnTo>
                      <a:pt x="104" y="128"/>
                    </a:lnTo>
                    <a:lnTo>
                      <a:pt x="94" y="158"/>
                    </a:lnTo>
                    <a:lnTo>
                      <a:pt x="74" y="178"/>
                    </a:lnTo>
                    <a:lnTo>
                      <a:pt x="65" y="183"/>
                    </a:lnTo>
                    <a:lnTo>
                      <a:pt x="55" y="183"/>
                    </a:lnTo>
                    <a:lnTo>
                      <a:pt x="55" y="183"/>
                    </a:lnTo>
                    <a:lnTo>
                      <a:pt x="45" y="183"/>
                    </a:lnTo>
                    <a:lnTo>
                      <a:pt x="35" y="178"/>
                    </a:lnTo>
                    <a:lnTo>
                      <a:pt x="15" y="158"/>
                    </a:lnTo>
                    <a:lnTo>
                      <a:pt x="5" y="12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" y="59"/>
                    </a:lnTo>
                    <a:lnTo>
                      <a:pt x="15" y="29"/>
                    </a:lnTo>
                    <a:lnTo>
                      <a:pt x="35" y="9"/>
                    </a:lnTo>
                    <a:lnTo>
                      <a:pt x="45" y="5"/>
                    </a:lnTo>
                    <a:lnTo>
                      <a:pt x="55" y="0"/>
                    </a:lnTo>
                    <a:lnTo>
                      <a:pt x="55" y="0"/>
                    </a:lnTo>
                    <a:lnTo>
                      <a:pt x="65" y="5"/>
                    </a:lnTo>
                    <a:lnTo>
                      <a:pt x="74" y="9"/>
                    </a:lnTo>
                    <a:lnTo>
                      <a:pt x="94" y="29"/>
                    </a:lnTo>
                    <a:lnTo>
                      <a:pt x="104" y="59"/>
                    </a:lnTo>
                    <a:lnTo>
                      <a:pt x="109" y="94"/>
                    </a:lnTo>
                    <a:lnTo>
                      <a:pt x="109" y="94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0" name="Freeform 44"/>
              <p:cNvSpPr>
                <a:spLocks/>
              </p:cNvSpPr>
              <p:nvPr/>
            </p:nvSpPr>
            <p:spPr bwMode="auto">
              <a:xfrm>
                <a:off x="20965996" y="8365287"/>
                <a:ext cx="48381" cy="82468"/>
              </a:xfrm>
              <a:custGeom>
                <a:avLst/>
                <a:gdLst/>
                <a:ahLst/>
                <a:cxnLst>
                  <a:cxn ang="0">
                    <a:pos x="44" y="35"/>
                  </a:cxn>
                  <a:cxn ang="0">
                    <a:pos x="44" y="35"/>
                  </a:cxn>
                  <a:cxn ang="0">
                    <a:pos x="44" y="50"/>
                  </a:cxn>
                  <a:cxn ang="0">
                    <a:pos x="39" y="65"/>
                  </a:cxn>
                  <a:cxn ang="0">
                    <a:pos x="29" y="75"/>
                  </a:cxn>
                  <a:cxn ang="0">
                    <a:pos x="24" y="75"/>
                  </a:cxn>
                  <a:cxn ang="0">
                    <a:pos x="24" y="75"/>
                  </a:cxn>
                  <a:cxn ang="0">
                    <a:pos x="15" y="75"/>
                  </a:cxn>
                  <a:cxn ang="0">
                    <a:pos x="10" y="65"/>
                  </a:cxn>
                  <a:cxn ang="0">
                    <a:pos x="5" y="50"/>
                  </a:cxn>
                  <a:cxn ang="0">
                    <a:pos x="0" y="35"/>
                  </a:cxn>
                  <a:cxn ang="0">
                    <a:pos x="0" y="35"/>
                  </a:cxn>
                  <a:cxn ang="0">
                    <a:pos x="5" y="20"/>
                  </a:cxn>
                  <a:cxn ang="0">
                    <a:pos x="10" y="10"/>
                  </a:cxn>
                  <a:cxn ang="0">
                    <a:pos x="15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29" y="0"/>
                  </a:cxn>
                  <a:cxn ang="0">
                    <a:pos x="39" y="10"/>
                  </a:cxn>
                  <a:cxn ang="0">
                    <a:pos x="44" y="20"/>
                  </a:cxn>
                  <a:cxn ang="0">
                    <a:pos x="44" y="35"/>
                  </a:cxn>
                  <a:cxn ang="0">
                    <a:pos x="44" y="35"/>
                  </a:cxn>
                </a:cxnLst>
                <a:rect l="0" t="0" r="r" b="b"/>
                <a:pathLst>
                  <a:path w="44" h="75">
                    <a:moveTo>
                      <a:pt x="44" y="35"/>
                    </a:moveTo>
                    <a:lnTo>
                      <a:pt x="44" y="35"/>
                    </a:lnTo>
                    <a:lnTo>
                      <a:pt x="44" y="50"/>
                    </a:lnTo>
                    <a:lnTo>
                      <a:pt x="39" y="65"/>
                    </a:lnTo>
                    <a:lnTo>
                      <a:pt x="29" y="75"/>
                    </a:lnTo>
                    <a:lnTo>
                      <a:pt x="24" y="75"/>
                    </a:lnTo>
                    <a:lnTo>
                      <a:pt x="24" y="75"/>
                    </a:lnTo>
                    <a:lnTo>
                      <a:pt x="15" y="75"/>
                    </a:lnTo>
                    <a:lnTo>
                      <a:pt x="10" y="65"/>
                    </a:lnTo>
                    <a:lnTo>
                      <a:pt x="5" y="50"/>
                    </a:lnTo>
                    <a:lnTo>
                      <a:pt x="0" y="35"/>
                    </a:lnTo>
                    <a:lnTo>
                      <a:pt x="0" y="35"/>
                    </a:lnTo>
                    <a:lnTo>
                      <a:pt x="5" y="20"/>
                    </a:lnTo>
                    <a:lnTo>
                      <a:pt x="10" y="10"/>
                    </a:lnTo>
                    <a:lnTo>
                      <a:pt x="15" y="0"/>
                    </a:lnTo>
                    <a:lnTo>
                      <a:pt x="24" y="0"/>
                    </a:lnTo>
                    <a:lnTo>
                      <a:pt x="24" y="0"/>
                    </a:lnTo>
                    <a:lnTo>
                      <a:pt x="29" y="0"/>
                    </a:lnTo>
                    <a:lnTo>
                      <a:pt x="39" y="10"/>
                    </a:lnTo>
                    <a:lnTo>
                      <a:pt x="44" y="20"/>
                    </a:lnTo>
                    <a:lnTo>
                      <a:pt x="44" y="35"/>
                    </a:lnTo>
                    <a:lnTo>
                      <a:pt x="44" y="35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1" name="Freeform 51"/>
              <p:cNvSpPr>
                <a:spLocks noEditPoints="1"/>
              </p:cNvSpPr>
              <p:nvPr/>
            </p:nvSpPr>
            <p:spPr bwMode="auto">
              <a:xfrm>
                <a:off x="19904914" y="9765036"/>
                <a:ext cx="282589" cy="299082"/>
              </a:xfrm>
              <a:custGeom>
                <a:avLst/>
                <a:gdLst/>
                <a:ahLst/>
                <a:cxnLst>
                  <a:cxn ang="0">
                    <a:pos x="39" y="138"/>
                  </a:cxn>
                  <a:cxn ang="0">
                    <a:pos x="49" y="99"/>
                  </a:cxn>
                  <a:cxn ang="0">
                    <a:pos x="69" y="69"/>
                  </a:cxn>
                  <a:cxn ang="0">
                    <a:pos x="94" y="49"/>
                  </a:cxn>
                  <a:cxn ang="0">
                    <a:pos x="128" y="39"/>
                  </a:cxn>
                  <a:cxn ang="0">
                    <a:pos x="148" y="44"/>
                  </a:cxn>
                  <a:cxn ang="0">
                    <a:pos x="178" y="59"/>
                  </a:cxn>
                  <a:cxn ang="0">
                    <a:pos x="203" y="84"/>
                  </a:cxn>
                  <a:cxn ang="0">
                    <a:pos x="217" y="118"/>
                  </a:cxn>
                  <a:cxn ang="0">
                    <a:pos x="217" y="138"/>
                  </a:cxn>
                  <a:cxn ang="0">
                    <a:pos x="212" y="173"/>
                  </a:cxn>
                  <a:cxn ang="0">
                    <a:pos x="193" y="202"/>
                  </a:cxn>
                  <a:cxn ang="0">
                    <a:pos x="163" y="227"/>
                  </a:cxn>
                  <a:cxn ang="0">
                    <a:pos x="128" y="232"/>
                  </a:cxn>
                  <a:cxn ang="0">
                    <a:pos x="113" y="232"/>
                  </a:cxn>
                  <a:cxn ang="0">
                    <a:pos x="79" y="217"/>
                  </a:cxn>
                  <a:cxn ang="0">
                    <a:pos x="54" y="188"/>
                  </a:cxn>
                  <a:cxn ang="0">
                    <a:pos x="44" y="158"/>
                  </a:cxn>
                  <a:cxn ang="0">
                    <a:pos x="39" y="138"/>
                  </a:cxn>
                  <a:cxn ang="0">
                    <a:pos x="0" y="138"/>
                  </a:cxn>
                  <a:cxn ang="0">
                    <a:pos x="9" y="188"/>
                  </a:cxn>
                  <a:cxn ang="0">
                    <a:pos x="39" y="232"/>
                  </a:cxn>
                  <a:cxn ang="0">
                    <a:pos x="79" y="262"/>
                  </a:cxn>
                  <a:cxn ang="0">
                    <a:pos x="128" y="272"/>
                  </a:cxn>
                  <a:cxn ang="0">
                    <a:pos x="153" y="267"/>
                  </a:cxn>
                  <a:cxn ang="0">
                    <a:pos x="203" y="247"/>
                  </a:cxn>
                  <a:cxn ang="0">
                    <a:pos x="237" y="212"/>
                  </a:cxn>
                  <a:cxn ang="0">
                    <a:pos x="252" y="163"/>
                  </a:cxn>
                  <a:cxn ang="0">
                    <a:pos x="257" y="138"/>
                  </a:cxn>
                  <a:cxn ang="0">
                    <a:pos x="247" y="84"/>
                  </a:cxn>
                  <a:cxn ang="0">
                    <a:pos x="217" y="39"/>
                  </a:cxn>
                  <a:cxn ang="0">
                    <a:pos x="178" y="9"/>
                  </a:cxn>
                  <a:cxn ang="0">
                    <a:pos x="128" y="0"/>
                  </a:cxn>
                  <a:cxn ang="0">
                    <a:pos x="104" y="4"/>
                  </a:cxn>
                  <a:cxn ang="0">
                    <a:pos x="59" y="24"/>
                  </a:cxn>
                  <a:cxn ang="0">
                    <a:pos x="24" y="59"/>
                  </a:cxn>
                  <a:cxn ang="0">
                    <a:pos x="5" y="108"/>
                  </a:cxn>
                  <a:cxn ang="0">
                    <a:pos x="0" y="138"/>
                  </a:cxn>
                </a:cxnLst>
                <a:rect l="0" t="0" r="r" b="b"/>
                <a:pathLst>
                  <a:path w="257" h="272">
                    <a:moveTo>
                      <a:pt x="39" y="138"/>
                    </a:moveTo>
                    <a:lnTo>
                      <a:pt x="39" y="138"/>
                    </a:lnTo>
                    <a:lnTo>
                      <a:pt x="44" y="118"/>
                    </a:lnTo>
                    <a:lnTo>
                      <a:pt x="49" y="99"/>
                    </a:lnTo>
                    <a:lnTo>
                      <a:pt x="54" y="84"/>
                    </a:lnTo>
                    <a:lnTo>
                      <a:pt x="69" y="69"/>
                    </a:lnTo>
                    <a:lnTo>
                      <a:pt x="79" y="59"/>
                    </a:lnTo>
                    <a:lnTo>
                      <a:pt x="94" y="49"/>
                    </a:lnTo>
                    <a:lnTo>
                      <a:pt x="113" y="44"/>
                    </a:lnTo>
                    <a:lnTo>
                      <a:pt x="128" y="39"/>
                    </a:lnTo>
                    <a:lnTo>
                      <a:pt x="128" y="39"/>
                    </a:lnTo>
                    <a:lnTo>
                      <a:pt x="148" y="44"/>
                    </a:lnTo>
                    <a:lnTo>
                      <a:pt x="163" y="49"/>
                    </a:lnTo>
                    <a:lnTo>
                      <a:pt x="178" y="59"/>
                    </a:lnTo>
                    <a:lnTo>
                      <a:pt x="193" y="69"/>
                    </a:lnTo>
                    <a:lnTo>
                      <a:pt x="203" y="84"/>
                    </a:lnTo>
                    <a:lnTo>
                      <a:pt x="212" y="99"/>
                    </a:lnTo>
                    <a:lnTo>
                      <a:pt x="217" y="118"/>
                    </a:lnTo>
                    <a:lnTo>
                      <a:pt x="217" y="138"/>
                    </a:lnTo>
                    <a:lnTo>
                      <a:pt x="217" y="138"/>
                    </a:lnTo>
                    <a:lnTo>
                      <a:pt x="217" y="158"/>
                    </a:lnTo>
                    <a:lnTo>
                      <a:pt x="212" y="173"/>
                    </a:lnTo>
                    <a:lnTo>
                      <a:pt x="203" y="188"/>
                    </a:lnTo>
                    <a:lnTo>
                      <a:pt x="193" y="202"/>
                    </a:lnTo>
                    <a:lnTo>
                      <a:pt x="178" y="217"/>
                    </a:lnTo>
                    <a:lnTo>
                      <a:pt x="163" y="227"/>
                    </a:lnTo>
                    <a:lnTo>
                      <a:pt x="148" y="232"/>
                    </a:lnTo>
                    <a:lnTo>
                      <a:pt x="128" y="232"/>
                    </a:lnTo>
                    <a:lnTo>
                      <a:pt x="128" y="232"/>
                    </a:lnTo>
                    <a:lnTo>
                      <a:pt x="113" y="232"/>
                    </a:lnTo>
                    <a:lnTo>
                      <a:pt x="94" y="227"/>
                    </a:lnTo>
                    <a:lnTo>
                      <a:pt x="79" y="217"/>
                    </a:lnTo>
                    <a:lnTo>
                      <a:pt x="69" y="202"/>
                    </a:lnTo>
                    <a:lnTo>
                      <a:pt x="54" y="188"/>
                    </a:lnTo>
                    <a:lnTo>
                      <a:pt x="49" y="173"/>
                    </a:lnTo>
                    <a:lnTo>
                      <a:pt x="44" y="158"/>
                    </a:lnTo>
                    <a:lnTo>
                      <a:pt x="39" y="138"/>
                    </a:lnTo>
                    <a:lnTo>
                      <a:pt x="39" y="138"/>
                    </a:lnTo>
                    <a:close/>
                    <a:moveTo>
                      <a:pt x="0" y="138"/>
                    </a:moveTo>
                    <a:lnTo>
                      <a:pt x="0" y="138"/>
                    </a:lnTo>
                    <a:lnTo>
                      <a:pt x="5" y="163"/>
                    </a:lnTo>
                    <a:lnTo>
                      <a:pt x="9" y="188"/>
                    </a:lnTo>
                    <a:lnTo>
                      <a:pt x="24" y="212"/>
                    </a:lnTo>
                    <a:lnTo>
                      <a:pt x="39" y="232"/>
                    </a:lnTo>
                    <a:lnTo>
                      <a:pt x="59" y="247"/>
                    </a:lnTo>
                    <a:lnTo>
                      <a:pt x="79" y="262"/>
                    </a:lnTo>
                    <a:lnTo>
                      <a:pt x="104" y="267"/>
                    </a:lnTo>
                    <a:lnTo>
                      <a:pt x="128" y="272"/>
                    </a:lnTo>
                    <a:lnTo>
                      <a:pt x="128" y="272"/>
                    </a:lnTo>
                    <a:lnTo>
                      <a:pt x="153" y="267"/>
                    </a:lnTo>
                    <a:lnTo>
                      <a:pt x="178" y="262"/>
                    </a:lnTo>
                    <a:lnTo>
                      <a:pt x="203" y="247"/>
                    </a:lnTo>
                    <a:lnTo>
                      <a:pt x="217" y="232"/>
                    </a:lnTo>
                    <a:lnTo>
                      <a:pt x="237" y="212"/>
                    </a:lnTo>
                    <a:lnTo>
                      <a:pt x="247" y="188"/>
                    </a:lnTo>
                    <a:lnTo>
                      <a:pt x="252" y="163"/>
                    </a:lnTo>
                    <a:lnTo>
                      <a:pt x="257" y="138"/>
                    </a:lnTo>
                    <a:lnTo>
                      <a:pt x="257" y="138"/>
                    </a:lnTo>
                    <a:lnTo>
                      <a:pt x="252" y="108"/>
                    </a:lnTo>
                    <a:lnTo>
                      <a:pt x="247" y="84"/>
                    </a:lnTo>
                    <a:lnTo>
                      <a:pt x="237" y="59"/>
                    </a:lnTo>
                    <a:lnTo>
                      <a:pt x="217" y="39"/>
                    </a:lnTo>
                    <a:lnTo>
                      <a:pt x="203" y="24"/>
                    </a:lnTo>
                    <a:lnTo>
                      <a:pt x="178" y="9"/>
                    </a:lnTo>
                    <a:lnTo>
                      <a:pt x="153" y="4"/>
                    </a:lnTo>
                    <a:lnTo>
                      <a:pt x="128" y="0"/>
                    </a:lnTo>
                    <a:lnTo>
                      <a:pt x="128" y="0"/>
                    </a:lnTo>
                    <a:lnTo>
                      <a:pt x="104" y="4"/>
                    </a:lnTo>
                    <a:lnTo>
                      <a:pt x="79" y="9"/>
                    </a:lnTo>
                    <a:lnTo>
                      <a:pt x="59" y="24"/>
                    </a:lnTo>
                    <a:lnTo>
                      <a:pt x="39" y="39"/>
                    </a:lnTo>
                    <a:lnTo>
                      <a:pt x="24" y="59"/>
                    </a:lnTo>
                    <a:lnTo>
                      <a:pt x="9" y="84"/>
                    </a:lnTo>
                    <a:lnTo>
                      <a:pt x="5" y="108"/>
                    </a:lnTo>
                    <a:lnTo>
                      <a:pt x="0" y="138"/>
                    </a:lnTo>
                    <a:lnTo>
                      <a:pt x="0" y="13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" name="Group 182"/>
            <p:cNvGrpSpPr/>
            <p:nvPr/>
          </p:nvGrpSpPr>
          <p:grpSpPr>
            <a:xfrm>
              <a:off x="27430578" y="9677400"/>
              <a:ext cx="1754022" cy="2286000"/>
              <a:chOff x="19539858" y="8186057"/>
              <a:chExt cx="2171646" cy="2830286"/>
            </a:xfrm>
          </p:grpSpPr>
          <p:sp>
            <p:nvSpPr>
              <p:cNvPr id="376" name="Freeform 8"/>
              <p:cNvSpPr>
                <a:spLocks/>
              </p:cNvSpPr>
              <p:nvPr/>
            </p:nvSpPr>
            <p:spPr bwMode="auto">
              <a:xfrm>
                <a:off x="19578342" y="8219045"/>
                <a:ext cx="1011602" cy="2764312"/>
              </a:xfrm>
              <a:custGeom>
                <a:avLst/>
                <a:gdLst/>
                <a:ahLst/>
                <a:cxnLst>
                  <a:cxn ang="0">
                    <a:pos x="0" y="54"/>
                  </a:cxn>
                  <a:cxn ang="0">
                    <a:pos x="0" y="54"/>
                  </a:cxn>
                  <a:cxn ang="0">
                    <a:pos x="0" y="2386"/>
                  </a:cxn>
                  <a:cxn ang="0">
                    <a:pos x="0" y="2386"/>
                  </a:cxn>
                  <a:cxn ang="0">
                    <a:pos x="0" y="2391"/>
                  </a:cxn>
                  <a:cxn ang="0">
                    <a:pos x="5" y="2400"/>
                  </a:cxn>
                  <a:cxn ang="0">
                    <a:pos x="10" y="2400"/>
                  </a:cxn>
                  <a:cxn ang="0">
                    <a:pos x="10" y="2400"/>
                  </a:cxn>
                  <a:cxn ang="0">
                    <a:pos x="94" y="2425"/>
                  </a:cxn>
                  <a:cxn ang="0">
                    <a:pos x="163" y="2440"/>
                  </a:cxn>
                  <a:cxn ang="0">
                    <a:pos x="252" y="2455"/>
                  </a:cxn>
                  <a:cxn ang="0">
                    <a:pos x="371" y="2475"/>
                  </a:cxn>
                  <a:cxn ang="0">
                    <a:pos x="514" y="2490"/>
                  </a:cxn>
                  <a:cxn ang="0">
                    <a:pos x="693" y="2504"/>
                  </a:cxn>
                  <a:cxn ang="0">
                    <a:pos x="900" y="2514"/>
                  </a:cxn>
                  <a:cxn ang="0">
                    <a:pos x="900" y="2514"/>
                  </a:cxn>
                  <a:cxn ang="0">
                    <a:pos x="920" y="2514"/>
                  </a:cxn>
                  <a:cxn ang="0">
                    <a:pos x="920" y="0"/>
                  </a:cxn>
                  <a:cxn ang="0">
                    <a:pos x="920" y="0"/>
                  </a:cxn>
                  <a:cxn ang="0">
                    <a:pos x="900" y="0"/>
                  </a:cxn>
                  <a:cxn ang="0">
                    <a:pos x="900" y="0"/>
                  </a:cxn>
                  <a:cxn ang="0">
                    <a:pos x="0" y="54"/>
                  </a:cxn>
                  <a:cxn ang="0">
                    <a:pos x="0" y="54"/>
                  </a:cxn>
                </a:cxnLst>
                <a:rect l="0" t="0" r="r" b="b"/>
                <a:pathLst>
                  <a:path w="920" h="2514">
                    <a:moveTo>
                      <a:pt x="0" y="54"/>
                    </a:moveTo>
                    <a:lnTo>
                      <a:pt x="0" y="54"/>
                    </a:lnTo>
                    <a:lnTo>
                      <a:pt x="0" y="2386"/>
                    </a:lnTo>
                    <a:lnTo>
                      <a:pt x="0" y="2386"/>
                    </a:lnTo>
                    <a:lnTo>
                      <a:pt x="0" y="2391"/>
                    </a:lnTo>
                    <a:lnTo>
                      <a:pt x="5" y="2400"/>
                    </a:lnTo>
                    <a:lnTo>
                      <a:pt x="10" y="2400"/>
                    </a:lnTo>
                    <a:lnTo>
                      <a:pt x="10" y="2400"/>
                    </a:lnTo>
                    <a:lnTo>
                      <a:pt x="94" y="2425"/>
                    </a:lnTo>
                    <a:lnTo>
                      <a:pt x="163" y="2440"/>
                    </a:lnTo>
                    <a:lnTo>
                      <a:pt x="252" y="2455"/>
                    </a:lnTo>
                    <a:lnTo>
                      <a:pt x="371" y="2475"/>
                    </a:lnTo>
                    <a:lnTo>
                      <a:pt x="514" y="2490"/>
                    </a:lnTo>
                    <a:lnTo>
                      <a:pt x="693" y="2504"/>
                    </a:lnTo>
                    <a:lnTo>
                      <a:pt x="900" y="2514"/>
                    </a:lnTo>
                    <a:lnTo>
                      <a:pt x="900" y="2514"/>
                    </a:lnTo>
                    <a:lnTo>
                      <a:pt x="920" y="2514"/>
                    </a:lnTo>
                    <a:lnTo>
                      <a:pt x="920" y="0"/>
                    </a:lnTo>
                    <a:lnTo>
                      <a:pt x="920" y="0"/>
                    </a:lnTo>
                    <a:lnTo>
                      <a:pt x="900" y="0"/>
                    </a:lnTo>
                    <a:lnTo>
                      <a:pt x="900" y="0"/>
                    </a:lnTo>
                    <a:lnTo>
                      <a:pt x="0" y="54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8C8C8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7" name="Freeform 9"/>
              <p:cNvSpPr>
                <a:spLocks/>
              </p:cNvSpPr>
              <p:nvPr/>
            </p:nvSpPr>
            <p:spPr bwMode="auto">
              <a:xfrm>
                <a:off x="19599234" y="8224542"/>
                <a:ext cx="985212" cy="2721429"/>
              </a:xfrm>
              <a:custGeom>
                <a:avLst/>
                <a:gdLst/>
                <a:ahLst/>
                <a:cxnLst>
                  <a:cxn ang="0">
                    <a:pos x="0" y="54"/>
                  </a:cxn>
                  <a:cxn ang="0">
                    <a:pos x="0" y="54"/>
                  </a:cxn>
                  <a:cxn ang="0">
                    <a:pos x="0" y="2346"/>
                  </a:cxn>
                  <a:cxn ang="0">
                    <a:pos x="0" y="2346"/>
                  </a:cxn>
                  <a:cxn ang="0">
                    <a:pos x="0" y="2351"/>
                  </a:cxn>
                  <a:cxn ang="0">
                    <a:pos x="5" y="2361"/>
                  </a:cxn>
                  <a:cxn ang="0">
                    <a:pos x="10" y="2361"/>
                  </a:cxn>
                  <a:cxn ang="0">
                    <a:pos x="10" y="2361"/>
                  </a:cxn>
                  <a:cxn ang="0">
                    <a:pos x="90" y="2386"/>
                  </a:cxn>
                  <a:cxn ang="0">
                    <a:pos x="159" y="2400"/>
                  </a:cxn>
                  <a:cxn ang="0">
                    <a:pos x="248" y="2415"/>
                  </a:cxn>
                  <a:cxn ang="0">
                    <a:pos x="362" y="2435"/>
                  </a:cxn>
                  <a:cxn ang="0">
                    <a:pos x="500" y="2450"/>
                  </a:cxn>
                  <a:cxn ang="0">
                    <a:pos x="674" y="2465"/>
                  </a:cxn>
                  <a:cxn ang="0">
                    <a:pos x="881" y="2475"/>
                  </a:cxn>
                  <a:cxn ang="0">
                    <a:pos x="881" y="2475"/>
                  </a:cxn>
                  <a:cxn ang="0">
                    <a:pos x="896" y="2475"/>
                  </a:cxn>
                  <a:cxn ang="0">
                    <a:pos x="896" y="0"/>
                  </a:cxn>
                  <a:cxn ang="0">
                    <a:pos x="896" y="0"/>
                  </a:cxn>
                  <a:cxn ang="0">
                    <a:pos x="0" y="54"/>
                  </a:cxn>
                  <a:cxn ang="0">
                    <a:pos x="0" y="54"/>
                  </a:cxn>
                </a:cxnLst>
                <a:rect l="0" t="0" r="r" b="b"/>
                <a:pathLst>
                  <a:path w="896" h="2475">
                    <a:moveTo>
                      <a:pt x="0" y="54"/>
                    </a:moveTo>
                    <a:lnTo>
                      <a:pt x="0" y="54"/>
                    </a:lnTo>
                    <a:lnTo>
                      <a:pt x="0" y="2346"/>
                    </a:lnTo>
                    <a:lnTo>
                      <a:pt x="0" y="2346"/>
                    </a:lnTo>
                    <a:lnTo>
                      <a:pt x="0" y="2351"/>
                    </a:lnTo>
                    <a:lnTo>
                      <a:pt x="5" y="2361"/>
                    </a:lnTo>
                    <a:lnTo>
                      <a:pt x="10" y="2361"/>
                    </a:lnTo>
                    <a:lnTo>
                      <a:pt x="10" y="2361"/>
                    </a:lnTo>
                    <a:lnTo>
                      <a:pt x="90" y="2386"/>
                    </a:lnTo>
                    <a:lnTo>
                      <a:pt x="159" y="2400"/>
                    </a:lnTo>
                    <a:lnTo>
                      <a:pt x="248" y="2415"/>
                    </a:lnTo>
                    <a:lnTo>
                      <a:pt x="362" y="2435"/>
                    </a:lnTo>
                    <a:lnTo>
                      <a:pt x="500" y="2450"/>
                    </a:lnTo>
                    <a:lnTo>
                      <a:pt x="674" y="2465"/>
                    </a:lnTo>
                    <a:lnTo>
                      <a:pt x="881" y="2475"/>
                    </a:lnTo>
                    <a:lnTo>
                      <a:pt x="881" y="2475"/>
                    </a:lnTo>
                    <a:lnTo>
                      <a:pt x="896" y="2475"/>
                    </a:lnTo>
                    <a:lnTo>
                      <a:pt x="896" y="0"/>
                    </a:lnTo>
                    <a:lnTo>
                      <a:pt x="896" y="0"/>
                    </a:lnTo>
                    <a:lnTo>
                      <a:pt x="0" y="54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B2B2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8" name="Freeform 10"/>
              <p:cNvSpPr>
                <a:spLocks/>
              </p:cNvSpPr>
              <p:nvPr/>
            </p:nvSpPr>
            <p:spPr bwMode="auto">
              <a:xfrm>
                <a:off x="20731788" y="8235538"/>
                <a:ext cx="935732" cy="268844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445"/>
                  </a:cxn>
                  <a:cxn ang="0">
                    <a:pos x="0" y="2445"/>
                  </a:cxn>
                  <a:cxn ang="0">
                    <a:pos x="851" y="2074"/>
                  </a:cxn>
                  <a:cxn ang="0">
                    <a:pos x="851" y="2074"/>
                  </a:cxn>
                  <a:cxn ang="0">
                    <a:pos x="851" y="133"/>
                  </a:cxn>
                  <a:cxn ang="0">
                    <a:pos x="851" y="13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851" h="2445">
                    <a:moveTo>
                      <a:pt x="0" y="0"/>
                    </a:moveTo>
                    <a:lnTo>
                      <a:pt x="0" y="2445"/>
                    </a:lnTo>
                    <a:lnTo>
                      <a:pt x="0" y="2445"/>
                    </a:lnTo>
                    <a:lnTo>
                      <a:pt x="851" y="2074"/>
                    </a:lnTo>
                    <a:lnTo>
                      <a:pt x="851" y="2074"/>
                    </a:lnTo>
                    <a:lnTo>
                      <a:pt x="851" y="133"/>
                    </a:lnTo>
                    <a:lnTo>
                      <a:pt x="851" y="13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" name="Freeform 11"/>
              <p:cNvSpPr>
                <a:spLocks/>
              </p:cNvSpPr>
              <p:nvPr/>
            </p:nvSpPr>
            <p:spPr bwMode="auto">
              <a:xfrm>
                <a:off x="20731788" y="8354291"/>
                <a:ext cx="935732" cy="2569689"/>
              </a:xfrm>
              <a:custGeom>
                <a:avLst/>
                <a:gdLst/>
                <a:ahLst/>
                <a:cxnLst>
                  <a:cxn ang="0">
                    <a:pos x="698" y="0"/>
                  </a:cxn>
                  <a:cxn ang="0">
                    <a:pos x="698" y="0"/>
                  </a:cxn>
                  <a:cxn ang="0">
                    <a:pos x="851" y="25"/>
                  </a:cxn>
                  <a:cxn ang="0">
                    <a:pos x="851" y="25"/>
                  </a:cxn>
                  <a:cxn ang="0">
                    <a:pos x="851" y="1966"/>
                  </a:cxn>
                  <a:cxn ang="0">
                    <a:pos x="851" y="1966"/>
                  </a:cxn>
                  <a:cxn ang="0">
                    <a:pos x="0" y="2337"/>
                  </a:cxn>
                  <a:cxn ang="0">
                    <a:pos x="0" y="1485"/>
                  </a:cxn>
                  <a:cxn ang="0">
                    <a:pos x="0" y="1485"/>
                  </a:cxn>
                  <a:cxn ang="0">
                    <a:pos x="20" y="1421"/>
                  </a:cxn>
                  <a:cxn ang="0">
                    <a:pos x="44" y="1357"/>
                  </a:cxn>
                  <a:cxn ang="0">
                    <a:pos x="69" y="1302"/>
                  </a:cxn>
                  <a:cxn ang="0">
                    <a:pos x="94" y="1248"/>
                  </a:cxn>
                  <a:cxn ang="0">
                    <a:pos x="119" y="1198"/>
                  </a:cxn>
                  <a:cxn ang="0">
                    <a:pos x="148" y="1154"/>
                  </a:cxn>
                  <a:cxn ang="0">
                    <a:pos x="208" y="1070"/>
                  </a:cxn>
                  <a:cxn ang="0">
                    <a:pos x="272" y="995"/>
                  </a:cxn>
                  <a:cxn ang="0">
                    <a:pos x="336" y="931"/>
                  </a:cxn>
                  <a:cxn ang="0">
                    <a:pos x="465" y="807"/>
                  </a:cxn>
                  <a:cxn ang="0">
                    <a:pos x="525" y="743"/>
                  </a:cxn>
                  <a:cxn ang="0">
                    <a:pos x="579" y="679"/>
                  </a:cxn>
                  <a:cxn ang="0">
                    <a:pos x="604" y="639"/>
                  </a:cxn>
                  <a:cxn ang="0">
                    <a:pos x="628" y="599"/>
                  </a:cxn>
                  <a:cxn ang="0">
                    <a:pos x="648" y="560"/>
                  </a:cxn>
                  <a:cxn ang="0">
                    <a:pos x="663" y="515"/>
                  </a:cxn>
                  <a:cxn ang="0">
                    <a:pos x="683" y="466"/>
                  </a:cxn>
                  <a:cxn ang="0">
                    <a:pos x="693" y="411"/>
                  </a:cxn>
                  <a:cxn ang="0">
                    <a:pos x="703" y="357"/>
                  </a:cxn>
                  <a:cxn ang="0">
                    <a:pos x="708" y="297"/>
                  </a:cxn>
                  <a:cxn ang="0">
                    <a:pos x="713" y="228"/>
                  </a:cxn>
                  <a:cxn ang="0">
                    <a:pos x="713" y="159"/>
                  </a:cxn>
                  <a:cxn ang="0">
                    <a:pos x="708" y="85"/>
                  </a:cxn>
                  <a:cxn ang="0">
                    <a:pos x="698" y="0"/>
                  </a:cxn>
                  <a:cxn ang="0">
                    <a:pos x="698" y="0"/>
                  </a:cxn>
                </a:cxnLst>
                <a:rect l="0" t="0" r="r" b="b"/>
                <a:pathLst>
                  <a:path w="851" h="2337">
                    <a:moveTo>
                      <a:pt x="698" y="0"/>
                    </a:moveTo>
                    <a:lnTo>
                      <a:pt x="698" y="0"/>
                    </a:lnTo>
                    <a:lnTo>
                      <a:pt x="851" y="25"/>
                    </a:lnTo>
                    <a:lnTo>
                      <a:pt x="851" y="25"/>
                    </a:lnTo>
                    <a:lnTo>
                      <a:pt x="851" y="1966"/>
                    </a:lnTo>
                    <a:lnTo>
                      <a:pt x="851" y="1966"/>
                    </a:lnTo>
                    <a:lnTo>
                      <a:pt x="0" y="2337"/>
                    </a:lnTo>
                    <a:lnTo>
                      <a:pt x="0" y="1485"/>
                    </a:lnTo>
                    <a:lnTo>
                      <a:pt x="0" y="1485"/>
                    </a:lnTo>
                    <a:lnTo>
                      <a:pt x="20" y="1421"/>
                    </a:lnTo>
                    <a:lnTo>
                      <a:pt x="44" y="1357"/>
                    </a:lnTo>
                    <a:lnTo>
                      <a:pt x="69" y="1302"/>
                    </a:lnTo>
                    <a:lnTo>
                      <a:pt x="94" y="1248"/>
                    </a:lnTo>
                    <a:lnTo>
                      <a:pt x="119" y="1198"/>
                    </a:lnTo>
                    <a:lnTo>
                      <a:pt x="148" y="1154"/>
                    </a:lnTo>
                    <a:lnTo>
                      <a:pt x="208" y="1070"/>
                    </a:lnTo>
                    <a:lnTo>
                      <a:pt x="272" y="995"/>
                    </a:lnTo>
                    <a:lnTo>
                      <a:pt x="336" y="931"/>
                    </a:lnTo>
                    <a:lnTo>
                      <a:pt x="465" y="807"/>
                    </a:lnTo>
                    <a:lnTo>
                      <a:pt x="525" y="743"/>
                    </a:lnTo>
                    <a:lnTo>
                      <a:pt x="579" y="679"/>
                    </a:lnTo>
                    <a:lnTo>
                      <a:pt x="604" y="639"/>
                    </a:lnTo>
                    <a:lnTo>
                      <a:pt x="628" y="599"/>
                    </a:lnTo>
                    <a:lnTo>
                      <a:pt x="648" y="560"/>
                    </a:lnTo>
                    <a:lnTo>
                      <a:pt x="663" y="515"/>
                    </a:lnTo>
                    <a:lnTo>
                      <a:pt x="683" y="466"/>
                    </a:lnTo>
                    <a:lnTo>
                      <a:pt x="693" y="411"/>
                    </a:lnTo>
                    <a:lnTo>
                      <a:pt x="703" y="357"/>
                    </a:lnTo>
                    <a:lnTo>
                      <a:pt x="708" y="297"/>
                    </a:lnTo>
                    <a:lnTo>
                      <a:pt x="713" y="228"/>
                    </a:lnTo>
                    <a:lnTo>
                      <a:pt x="713" y="159"/>
                    </a:lnTo>
                    <a:lnTo>
                      <a:pt x="708" y="85"/>
                    </a:lnTo>
                    <a:lnTo>
                      <a:pt x="698" y="0"/>
                    </a:lnTo>
                    <a:lnTo>
                      <a:pt x="698" y="0"/>
                    </a:lnTo>
                    <a:close/>
                  </a:path>
                </a:pathLst>
              </a:custGeom>
              <a:solidFill>
                <a:srgbClr val="59595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0" name="Freeform 12"/>
              <p:cNvSpPr>
                <a:spLocks/>
              </p:cNvSpPr>
              <p:nvPr/>
            </p:nvSpPr>
            <p:spPr bwMode="auto">
              <a:xfrm>
                <a:off x="20567953" y="8219045"/>
                <a:ext cx="125351" cy="27643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514"/>
                  </a:cxn>
                  <a:cxn ang="0">
                    <a:pos x="0" y="2514"/>
                  </a:cxn>
                  <a:cxn ang="0">
                    <a:pos x="30" y="2509"/>
                  </a:cxn>
                  <a:cxn ang="0">
                    <a:pos x="30" y="2509"/>
                  </a:cxn>
                  <a:cxn ang="0">
                    <a:pos x="60" y="2499"/>
                  </a:cxn>
                  <a:cxn ang="0">
                    <a:pos x="85" y="2490"/>
                  </a:cxn>
                  <a:cxn ang="0">
                    <a:pos x="114" y="2465"/>
                  </a:cxn>
                  <a:cxn ang="0">
                    <a:pos x="114" y="20"/>
                  </a:cxn>
                  <a:cxn ang="0">
                    <a:pos x="114" y="20"/>
                  </a:cxn>
                  <a:cxn ang="0">
                    <a:pos x="85" y="10"/>
                  </a:cxn>
                  <a:cxn ang="0">
                    <a:pos x="60" y="5"/>
                  </a:cxn>
                  <a:cxn ang="0">
                    <a:pos x="35" y="0"/>
                  </a:cxn>
                  <a:cxn ang="0">
                    <a:pos x="35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4" h="2514">
                    <a:moveTo>
                      <a:pt x="0" y="0"/>
                    </a:moveTo>
                    <a:lnTo>
                      <a:pt x="0" y="2514"/>
                    </a:lnTo>
                    <a:lnTo>
                      <a:pt x="0" y="2514"/>
                    </a:lnTo>
                    <a:lnTo>
                      <a:pt x="30" y="2509"/>
                    </a:lnTo>
                    <a:lnTo>
                      <a:pt x="30" y="2509"/>
                    </a:lnTo>
                    <a:lnTo>
                      <a:pt x="60" y="2499"/>
                    </a:lnTo>
                    <a:lnTo>
                      <a:pt x="85" y="2490"/>
                    </a:lnTo>
                    <a:lnTo>
                      <a:pt x="114" y="2465"/>
                    </a:lnTo>
                    <a:lnTo>
                      <a:pt x="114" y="20"/>
                    </a:lnTo>
                    <a:lnTo>
                      <a:pt x="114" y="20"/>
                    </a:lnTo>
                    <a:lnTo>
                      <a:pt x="85" y="10"/>
                    </a:lnTo>
                    <a:lnTo>
                      <a:pt x="60" y="5"/>
                    </a:lnTo>
                    <a:lnTo>
                      <a:pt x="35" y="0"/>
                    </a:lnTo>
                    <a:lnTo>
                      <a:pt x="35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C8C8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1" name="Freeform 13"/>
              <p:cNvSpPr>
                <a:spLocks/>
              </p:cNvSpPr>
              <p:nvPr/>
            </p:nvSpPr>
            <p:spPr bwMode="auto">
              <a:xfrm>
                <a:off x="19811450" y="8992040"/>
                <a:ext cx="98961" cy="358459"/>
              </a:xfrm>
              <a:custGeom>
                <a:avLst/>
                <a:gdLst/>
                <a:ahLst/>
                <a:cxnLst>
                  <a:cxn ang="0">
                    <a:pos x="90" y="0"/>
                  </a:cxn>
                  <a:cxn ang="0">
                    <a:pos x="9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326"/>
                  </a:cxn>
                  <a:cxn ang="0">
                    <a:pos x="90" y="168"/>
                  </a:cxn>
                  <a:cxn ang="0">
                    <a:pos x="90" y="0"/>
                  </a:cxn>
                </a:cxnLst>
                <a:rect l="0" t="0" r="r" b="b"/>
                <a:pathLst>
                  <a:path w="90" h="326">
                    <a:moveTo>
                      <a:pt x="90" y="0"/>
                    </a:moveTo>
                    <a:lnTo>
                      <a:pt x="9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326"/>
                    </a:lnTo>
                    <a:lnTo>
                      <a:pt x="90" y="168"/>
                    </a:lnTo>
                    <a:lnTo>
                      <a:pt x="90" y="0"/>
                    </a:lnTo>
                    <a:close/>
                  </a:path>
                </a:pathLst>
              </a:custGeom>
              <a:solidFill>
                <a:srgbClr val="59595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2" name="Freeform 14"/>
              <p:cNvSpPr>
                <a:spLocks/>
              </p:cNvSpPr>
              <p:nvPr/>
            </p:nvSpPr>
            <p:spPr bwMode="auto">
              <a:xfrm>
                <a:off x="19827944" y="9012932"/>
                <a:ext cx="86866" cy="332069"/>
              </a:xfrm>
              <a:custGeom>
                <a:avLst/>
                <a:gdLst/>
                <a:ahLst/>
                <a:cxnLst>
                  <a:cxn ang="0">
                    <a:pos x="79" y="0"/>
                  </a:cxn>
                  <a:cxn ang="0">
                    <a:pos x="79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302"/>
                  </a:cxn>
                  <a:cxn ang="0">
                    <a:pos x="79" y="159"/>
                  </a:cxn>
                  <a:cxn ang="0">
                    <a:pos x="79" y="0"/>
                  </a:cxn>
                </a:cxnLst>
                <a:rect l="0" t="0" r="r" b="b"/>
                <a:pathLst>
                  <a:path w="79" h="302">
                    <a:moveTo>
                      <a:pt x="79" y="0"/>
                    </a:moveTo>
                    <a:lnTo>
                      <a:pt x="79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302"/>
                    </a:lnTo>
                    <a:lnTo>
                      <a:pt x="79" y="159"/>
                    </a:lnTo>
                    <a:lnTo>
                      <a:pt x="79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3" name="Freeform 15"/>
              <p:cNvSpPr>
                <a:spLocks/>
              </p:cNvSpPr>
              <p:nvPr/>
            </p:nvSpPr>
            <p:spPr bwMode="auto">
              <a:xfrm>
                <a:off x="19925805" y="8992040"/>
                <a:ext cx="566277" cy="19022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163"/>
                  </a:cxn>
                  <a:cxn ang="0">
                    <a:pos x="0" y="163"/>
                  </a:cxn>
                  <a:cxn ang="0">
                    <a:pos x="515" y="173"/>
                  </a:cxn>
                  <a:cxn ang="0">
                    <a:pos x="515" y="173"/>
                  </a:cxn>
                  <a:cxn ang="0">
                    <a:pos x="515" y="0"/>
                  </a:cxn>
                  <a:cxn ang="0">
                    <a:pos x="515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15" h="173">
                    <a:moveTo>
                      <a:pt x="0" y="0"/>
                    </a:moveTo>
                    <a:lnTo>
                      <a:pt x="0" y="0"/>
                    </a:lnTo>
                    <a:lnTo>
                      <a:pt x="0" y="163"/>
                    </a:lnTo>
                    <a:lnTo>
                      <a:pt x="0" y="163"/>
                    </a:lnTo>
                    <a:lnTo>
                      <a:pt x="515" y="173"/>
                    </a:lnTo>
                    <a:lnTo>
                      <a:pt x="515" y="173"/>
                    </a:lnTo>
                    <a:lnTo>
                      <a:pt x="515" y="0"/>
                    </a:lnTo>
                    <a:lnTo>
                      <a:pt x="515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D4D4D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4" name="Freeform 16"/>
              <p:cNvSpPr>
                <a:spLocks/>
              </p:cNvSpPr>
              <p:nvPr/>
            </p:nvSpPr>
            <p:spPr bwMode="auto">
              <a:xfrm>
                <a:off x="19947797" y="9012932"/>
                <a:ext cx="544286" cy="16933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149"/>
                  </a:cxn>
                  <a:cxn ang="0">
                    <a:pos x="0" y="149"/>
                  </a:cxn>
                  <a:cxn ang="0">
                    <a:pos x="495" y="154"/>
                  </a:cxn>
                  <a:cxn ang="0">
                    <a:pos x="495" y="154"/>
                  </a:cxn>
                  <a:cxn ang="0">
                    <a:pos x="495" y="0"/>
                  </a:cxn>
                  <a:cxn ang="0">
                    <a:pos x="495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95" h="154">
                    <a:moveTo>
                      <a:pt x="0" y="0"/>
                    </a:moveTo>
                    <a:lnTo>
                      <a:pt x="0" y="0"/>
                    </a:lnTo>
                    <a:lnTo>
                      <a:pt x="0" y="149"/>
                    </a:lnTo>
                    <a:lnTo>
                      <a:pt x="0" y="149"/>
                    </a:lnTo>
                    <a:lnTo>
                      <a:pt x="495" y="154"/>
                    </a:lnTo>
                    <a:lnTo>
                      <a:pt x="495" y="154"/>
                    </a:lnTo>
                    <a:lnTo>
                      <a:pt x="495" y="0"/>
                    </a:lnTo>
                    <a:lnTo>
                      <a:pt x="495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5" name="Freeform 17"/>
              <p:cNvSpPr>
                <a:spLocks/>
              </p:cNvSpPr>
              <p:nvPr/>
            </p:nvSpPr>
            <p:spPr bwMode="auto">
              <a:xfrm>
                <a:off x="19811450" y="9187763"/>
                <a:ext cx="680632" cy="212217"/>
              </a:xfrm>
              <a:custGeom>
                <a:avLst/>
                <a:gdLst/>
                <a:ahLst/>
                <a:cxnLst>
                  <a:cxn ang="0">
                    <a:pos x="0" y="173"/>
                  </a:cxn>
                  <a:cxn ang="0">
                    <a:pos x="0" y="173"/>
                  </a:cxn>
                  <a:cxn ang="0">
                    <a:pos x="619" y="193"/>
                  </a:cxn>
                  <a:cxn ang="0">
                    <a:pos x="619" y="193"/>
                  </a:cxn>
                  <a:cxn ang="0">
                    <a:pos x="619" y="10"/>
                  </a:cxn>
                  <a:cxn ang="0">
                    <a:pos x="99" y="0"/>
                  </a:cxn>
                  <a:cxn ang="0">
                    <a:pos x="0" y="173"/>
                  </a:cxn>
                </a:cxnLst>
                <a:rect l="0" t="0" r="r" b="b"/>
                <a:pathLst>
                  <a:path w="619" h="193">
                    <a:moveTo>
                      <a:pt x="0" y="173"/>
                    </a:moveTo>
                    <a:lnTo>
                      <a:pt x="0" y="173"/>
                    </a:lnTo>
                    <a:lnTo>
                      <a:pt x="619" y="193"/>
                    </a:lnTo>
                    <a:lnTo>
                      <a:pt x="619" y="193"/>
                    </a:lnTo>
                    <a:lnTo>
                      <a:pt x="619" y="10"/>
                    </a:lnTo>
                    <a:lnTo>
                      <a:pt x="99" y="0"/>
                    </a:lnTo>
                    <a:lnTo>
                      <a:pt x="0" y="173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6" name="Freeform 18"/>
              <p:cNvSpPr>
                <a:spLocks/>
              </p:cNvSpPr>
              <p:nvPr/>
            </p:nvSpPr>
            <p:spPr bwMode="auto">
              <a:xfrm>
                <a:off x="19648714" y="8305910"/>
                <a:ext cx="848866" cy="609160"/>
              </a:xfrm>
              <a:custGeom>
                <a:avLst/>
                <a:gdLst/>
                <a:ahLst/>
                <a:cxnLst>
                  <a:cxn ang="0">
                    <a:pos x="772" y="554"/>
                  </a:cxn>
                  <a:cxn ang="0">
                    <a:pos x="0" y="554"/>
                  </a:cxn>
                  <a:cxn ang="0">
                    <a:pos x="0" y="40"/>
                  </a:cxn>
                  <a:cxn ang="0">
                    <a:pos x="772" y="0"/>
                  </a:cxn>
                  <a:cxn ang="0">
                    <a:pos x="772" y="554"/>
                  </a:cxn>
                </a:cxnLst>
                <a:rect l="0" t="0" r="r" b="b"/>
                <a:pathLst>
                  <a:path w="772" h="554">
                    <a:moveTo>
                      <a:pt x="772" y="554"/>
                    </a:moveTo>
                    <a:lnTo>
                      <a:pt x="0" y="554"/>
                    </a:lnTo>
                    <a:lnTo>
                      <a:pt x="0" y="40"/>
                    </a:lnTo>
                    <a:lnTo>
                      <a:pt x="772" y="0"/>
                    </a:lnTo>
                    <a:lnTo>
                      <a:pt x="772" y="554"/>
                    </a:lnTo>
                    <a:close/>
                  </a:path>
                </a:pathLst>
              </a:custGeom>
              <a:solidFill>
                <a:srgbClr val="59595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7" name="Freeform 19"/>
              <p:cNvSpPr>
                <a:spLocks/>
              </p:cNvSpPr>
              <p:nvPr/>
            </p:nvSpPr>
            <p:spPr bwMode="auto">
              <a:xfrm>
                <a:off x="19676204" y="8333399"/>
                <a:ext cx="821377" cy="549784"/>
              </a:xfrm>
              <a:custGeom>
                <a:avLst/>
                <a:gdLst/>
                <a:ahLst/>
                <a:cxnLst>
                  <a:cxn ang="0">
                    <a:pos x="747" y="500"/>
                  </a:cxn>
                  <a:cxn ang="0">
                    <a:pos x="0" y="500"/>
                  </a:cxn>
                  <a:cxn ang="0">
                    <a:pos x="0" y="39"/>
                  </a:cxn>
                  <a:cxn ang="0">
                    <a:pos x="747" y="0"/>
                  </a:cxn>
                  <a:cxn ang="0">
                    <a:pos x="747" y="500"/>
                  </a:cxn>
                </a:cxnLst>
                <a:rect l="0" t="0" r="r" b="b"/>
                <a:pathLst>
                  <a:path w="747" h="500">
                    <a:moveTo>
                      <a:pt x="747" y="500"/>
                    </a:moveTo>
                    <a:lnTo>
                      <a:pt x="0" y="500"/>
                    </a:lnTo>
                    <a:lnTo>
                      <a:pt x="0" y="39"/>
                    </a:lnTo>
                    <a:lnTo>
                      <a:pt x="747" y="0"/>
                    </a:lnTo>
                    <a:lnTo>
                      <a:pt x="747" y="50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8" name="Freeform 20"/>
              <p:cNvSpPr>
                <a:spLocks noEditPoints="1"/>
              </p:cNvSpPr>
              <p:nvPr/>
            </p:nvSpPr>
            <p:spPr bwMode="auto">
              <a:xfrm>
                <a:off x="19637719" y="8294914"/>
                <a:ext cx="870857" cy="631152"/>
              </a:xfrm>
              <a:custGeom>
                <a:avLst/>
                <a:gdLst/>
                <a:ahLst/>
                <a:cxnLst>
                  <a:cxn ang="0">
                    <a:pos x="20" y="554"/>
                  </a:cxn>
                  <a:cxn ang="0">
                    <a:pos x="20" y="554"/>
                  </a:cxn>
                  <a:cxn ang="0">
                    <a:pos x="20" y="337"/>
                  </a:cxn>
                  <a:cxn ang="0">
                    <a:pos x="772" y="312"/>
                  </a:cxn>
                  <a:cxn ang="0">
                    <a:pos x="772" y="312"/>
                  </a:cxn>
                  <a:cxn ang="0">
                    <a:pos x="772" y="554"/>
                  </a:cxn>
                  <a:cxn ang="0">
                    <a:pos x="772" y="554"/>
                  </a:cxn>
                  <a:cxn ang="0">
                    <a:pos x="20" y="554"/>
                  </a:cxn>
                  <a:cxn ang="0">
                    <a:pos x="20" y="554"/>
                  </a:cxn>
                  <a:cxn ang="0">
                    <a:pos x="772" y="25"/>
                  </a:cxn>
                  <a:cxn ang="0">
                    <a:pos x="772" y="25"/>
                  </a:cxn>
                  <a:cxn ang="0">
                    <a:pos x="772" y="292"/>
                  </a:cxn>
                  <a:cxn ang="0">
                    <a:pos x="20" y="317"/>
                  </a:cxn>
                  <a:cxn ang="0">
                    <a:pos x="20" y="317"/>
                  </a:cxn>
                  <a:cxn ang="0">
                    <a:pos x="20" y="59"/>
                  </a:cxn>
                  <a:cxn ang="0">
                    <a:pos x="20" y="59"/>
                  </a:cxn>
                  <a:cxn ang="0">
                    <a:pos x="772" y="25"/>
                  </a:cxn>
                  <a:cxn ang="0">
                    <a:pos x="772" y="25"/>
                  </a:cxn>
                  <a:cxn ang="0">
                    <a:pos x="787" y="5"/>
                  </a:cxn>
                  <a:cxn ang="0">
                    <a:pos x="787" y="5"/>
                  </a:cxn>
                  <a:cxn ang="0">
                    <a:pos x="782" y="0"/>
                  </a:cxn>
                  <a:cxn ang="0">
                    <a:pos x="10" y="40"/>
                  </a:cxn>
                  <a:cxn ang="0">
                    <a:pos x="10" y="40"/>
                  </a:cxn>
                  <a:cxn ang="0">
                    <a:pos x="0" y="45"/>
                  </a:cxn>
                  <a:cxn ang="0">
                    <a:pos x="0" y="50"/>
                  </a:cxn>
                  <a:cxn ang="0">
                    <a:pos x="0" y="564"/>
                  </a:cxn>
                  <a:cxn ang="0">
                    <a:pos x="0" y="564"/>
                  </a:cxn>
                  <a:cxn ang="0">
                    <a:pos x="0" y="569"/>
                  </a:cxn>
                  <a:cxn ang="0">
                    <a:pos x="10" y="574"/>
                  </a:cxn>
                  <a:cxn ang="0">
                    <a:pos x="782" y="574"/>
                  </a:cxn>
                  <a:cxn ang="0">
                    <a:pos x="782" y="574"/>
                  </a:cxn>
                  <a:cxn ang="0">
                    <a:pos x="787" y="569"/>
                  </a:cxn>
                  <a:cxn ang="0">
                    <a:pos x="792" y="564"/>
                  </a:cxn>
                  <a:cxn ang="0">
                    <a:pos x="792" y="10"/>
                  </a:cxn>
                  <a:cxn ang="0">
                    <a:pos x="792" y="10"/>
                  </a:cxn>
                  <a:cxn ang="0">
                    <a:pos x="787" y="5"/>
                  </a:cxn>
                  <a:cxn ang="0">
                    <a:pos x="787" y="5"/>
                  </a:cxn>
                </a:cxnLst>
                <a:rect l="0" t="0" r="r" b="b"/>
                <a:pathLst>
                  <a:path w="792" h="574">
                    <a:moveTo>
                      <a:pt x="20" y="554"/>
                    </a:moveTo>
                    <a:lnTo>
                      <a:pt x="20" y="554"/>
                    </a:lnTo>
                    <a:lnTo>
                      <a:pt x="20" y="337"/>
                    </a:lnTo>
                    <a:lnTo>
                      <a:pt x="772" y="312"/>
                    </a:lnTo>
                    <a:lnTo>
                      <a:pt x="772" y="312"/>
                    </a:lnTo>
                    <a:lnTo>
                      <a:pt x="772" y="554"/>
                    </a:lnTo>
                    <a:lnTo>
                      <a:pt x="772" y="554"/>
                    </a:lnTo>
                    <a:lnTo>
                      <a:pt x="20" y="554"/>
                    </a:lnTo>
                    <a:lnTo>
                      <a:pt x="20" y="554"/>
                    </a:lnTo>
                    <a:close/>
                    <a:moveTo>
                      <a:pt x="772" y="25"/>
                    </a:moveTo>
                    <a:lnTo>
                      <a:pt x="772" y="25"/>
                    </a:lnTo>
                    <a:lnTo>
                      <a:pt x="772" y="292"/>
                    </a:lnTo>
                    <a:lnTo>
                      <a:pt x="20" y="317"/>
                    </a:lnTo>
                    <a:lnTo>
                      <a:pt x="20" y="317"/>
                    </a:lnTo>
                    <a:lnTo>
                      <a:pt x="20" y="59"/>
                    </a:lnTo>
                    <a:lnTo>
                      <a:pt x="20" y="59"/>
                    </a:lnTo>
                    <a:lnTo>
                      <a:pt x="772" y="25"/>
                    </a:lnTo>
                    <a:lnTo>
                      <a:pt x="772" y="25"/>
                    </a:lnTo>
                    <a:close/>
                    <a:moveTo>
                      <a:pt x="787" y="5"/>
                    </a:moveTo>
                    <a:lnTo>
                      <a:pt x="787" y="5"/>
                    </a:lnTo>
                    <a:lnTo>
                      <a:pt x="782" y="0"/>
                    </a:lnTo>
                    <a:lnTo>
                      <a:pt x="10" y="40"/>
                    </a:lnTo>
                    <a:lnTo>
                      <a:pt x="10" y="40"/>
                    </a:lnTo>
                    <a:lnTo>
                      <a:pt x="0" y="45"/>
                    </a:lnTo>
                    <a:lnTo>
                      <a:pt x="0" y="50"/>
                    </a:lnTo>
                    <a:lnTo>
                      <a:pt x="0" y="564"/>
                    </a:lnTo>
                    <a:lnTo>
                      <a:pt x="0" y="564"/>
                    </a:lnTo>
                    <a:lnTo>
                      <a:pt x="0" y="569"/>
                    </a:lnTo>
                    <a:lnTo>
                      <a:pt x="10" y="574"/>
                    </a:lnTo>
                    <a:lnTo>
                      <a:pt x="782" y="574"/>
                    </a:lnTo>
                    <a:lnTo>
                      <a:pt x="782" y="574"/>
                    </a:lnTo>
                    <a:lnTo>
                      <a:pt x="787" y="569"/>
                    </a:lnTo>
                    <a:lnTo>
                      <a:pt x="792" y="564"/>
                    </a:lnTo>
                    <a:lnTo>
                      <a:pt x="792" y="10"/>
                    </a:lnTo>
                    <a:lnTo>
                      <a:pt x="792" y="10"/>
                    </a:lnTo>
                    <a:lnTo>
                      <a:pt x="787" y="5"/>
                    </a:lnTo>
                    <a:lnTo>
                      <a:pt x="787" y="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9" name="Freeform 21"/>
              <p:cNvSpPr>
                <a:spLocks/>
              </p:cNvSpPr>
              <p:nvPr/>
            </p:nvSpPr>
            <p:spPr bwMode="auto">
              <a:xfrm>
                <a:off x="19621225" y="8975547"/>
                <a:ext cx="141845" cy="146243"/>
              </a:xfrm>
              <a:custGeom>
                <a:avLst/>
                <a:gdLst/>
                <a:ahLst/>
                <a:cxnLst>
                  <a:cxn ang="0">
                    <a:pos x="129" y="69"/>
                  </a:cxn>
                  <a:cxn ang="0">
                    <a:pos x="129" y="69"/>
                  </a:cxn>
                  <a:cxn ang="0">
                    <a:pos x="124" y="44"/>
                  </a:cxn>
                  <a:cxn ang="0">
                    <a:pos x="109" y="20"/>
                  </a:cxn>
                  <a:cxn ang="0">
                    <a:pos x="89" y="5"/>
                  </a:cxn>
                  <a:cxn ang="0">
                    <a:pos x="65" y="0"/>
                  </a:cxn>
                  <a:cxn ang="0">
                    <a:pos x="65" y="0"/>
                  </a:cxn>
                  <a:cxn ang="0">
                    <a:pos x="40" y="5"/>
                  </a:cxn>
                  <a:cxn ang="0">
                    <a:pos x="20" y="20"/>
                  </a:cxn>
                  <a:cxn ang="0">
                    <a:pos x="5" y="44"/>
                  </a:cxn>
                  <a:cxn ang="0">
                    <a:pos x="0" y="69"/>
                  </a:cxn>
                  <a:cxn ang="0">
                    <a:pos x="0" y="69"/>
                  </a:cxn>
                  <a:cxn ang="0">
                    <a:pos x="5" y="94"/>
                  </a:cxn>
                  <a:cxn ang="0">
                    <a:pos x="20" y="114"/>
                  </a:cxn>
                  <a:cxn ang="0">
                    <a:pos x="40" y="128"/>
                  </a:cxn>
                  <a:cxn ang="0">
                    <a:pos x="65" y="133"/>
                  </a:cxn>
                  <a:cxn ang="0">
                    <a:pos x="65" y="133"/>
                  </a:cxn>
                  <a:cxn ang="0">
                    <a:pos x="89" y="128"/>
                  </a:cxn>
                  <a:cxn ang="0">
                    <a:pos x="109" y="114"/>
                  </a:cxn>
                  <a:cxn ang="0">
                    <a:pos x="124" y="94"/>
                  </a:cxn>
                  <a:cxn ang="0">
                    <a:pos x="129" y="69"/>
                  </a:cxn>
                  <a:cxn ang="0">
                    <a:pos x="129" y="69"/>
                  </a:cxn>
                </a:cxnLst>
                <a:rect l="0" t="0" r="r" b="b"/>
                <a:pathLst>
                  <a:path w="129" h="133">
                    <a:moveTo>
                      <a:pt x="129" y="69"/>
                    </a:moveTo>
                    <a:lnTo>
                      <a:pt x="129" y="69"/>
                    </a:lnTo>
                    <a:lnTo>
                      <a:pt x="124" y="44"/>
                    </a:lnTo>
                    <a:lnTo>
                      <a:pt x="109" y="20"/>
                    </a:lnTo>
                    <a:lnTo>
                      <a:pt x="89" y="5"/>
                    </a:lnTo>
                    <a:lnTo>
                      <a:pt x="65" y="0"/>
                    </a:lnTo>
                    <a:lnTo>
                      <a:pt x="65" y="0"/>
                    </a:lnTo>
                    <a:lnTo>
                      <a:pt x="40" y="5"/>
                    </a:lnTo>
                    <a:lnTo>
                      <a:pt x="20" y="20"/>
                    </a:lnTo>
                    <a:lnTo>
                      <a:pt x="5" y="44"/>
                    </a:lnTo>
                    <a:lnTo>
                      <a:pt x="0" y="69"/>
                    </a:lnTo>
                    <a:lnTo>
                      <a:pt x="0" y="69"/>
                    </a:lnTo>
                    <a:lnTo>
                      <a:pt x="5" y="94"/>
                    </a:lnTo>
                    <a:lnTo>
                      <a:pt x="20" y="114"/>
                    </a:lnTo>
                    <a:lnTo>
                      <a:pt x="40" y="128"/>
                    </a:lnTo>
                    <a:lnTo>
                      <a:pt x="65" y="133"/>
                    </a:lnTo>
                    <a:lnTo>
                      <a:pt x="65" y="133"/>
                    </a:lnTo>
                    <a:lnTo>
                      <a:pt x="89" y="128"/>
                    </a:lnTo>
                    <a:lnTo>
                      <a:pt x="109" y="114"/>
                    </a:lnTo>
                    <a:lnTo>
                      <a:pt x="124" y="94"/>
                    </a:lnTo>
                    <a:lnTo>
                      <a:pt x="129" y="69"/>
                    </a:lnTo>
                    <a:lnTo>
                      <a:pt x="129" y="69"/>
                    </a:lnTo>
                    <a:close/>
                  </a:path>
                </a:pathLst>
              </a:custGeom>
              <a:solidFill>
                <a:srgbClr val="8C8C8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0" name="Freeform 22"/>
              <p:cNvSpPr>
                <a:spLocks/>
              </p:cNvSpPr>
              <p:nvPr/>
            </p:nvSpPr>
            <p:spPr bwMode="auto">
              <a:xfrm>
                <a:off x="19643217" y="9003035"/>
                <a:ext cx="97862" cy="97862"/>
              </a:xfrm>
              <a:custGeom>
                <a:avLst/>
                <a:gdLst/>
                <a:ahLst/>
                <a:cxnLst>
                  <a:cxn ang="0">
                    <a:pos x="89" y="44"/>
                  </a:cxn>
                  <a:cxn ang="0">
                    <a:pos x="89" y="44"/>
                  </a:cxn>
                  <a:cxn ang="0">
                    <a:pos x="84" y="24"/>
                  </a:cxn>
                  <a:cxn ang="0">
                    <a:pos x="74" y="9"/>
                  </a:cxn>
                  <a:cxn ang="0">
                    <a:pos x="59" y="0"/>
                  </a:cxn>
                  <a:cxn ang="0">
                    <a:pos x="45" y="0"/>
                  </a:cxn>
                  <a:cxn ang="0">
                    <a:pos x="45" y="0"/>
                  </a:cxn>
                  <a:cxn ang="0">
                    <a:pos x="30" y="0"/>
                  </a:cxn>
                  <a:cxn ang="0">
                    <a:pos x="15" y="9"/>
                  </a:cxn>
                  <a:cxn ang="0">
                    <a:pos x="5" y="24"/>
                  </a:cxn>
                  <a:cxn ang="0">
                    <a:pos x="0" y="44"/>
                  </a:cxn>
                  <a:cxn ang="0">
                    <a:pos x="0" y="44"/>
                  </a:cxn>
                  <a:cxn ang="0">
                    <a:pos x="5" y="59"/>
                  </a:cxn>
                  <a:cxn ang="0">
                    <a:pos x="15" y="74"/>
                  </a:cxn>
                  <a:cxn ang="0">
                    <a:pos x="30" y="84"/>
                  </a:cxn>
                  <a:cxn ang="0">
                    <a:pos x="45" y="89"/>
                  </a:cxn>
                  <a:cxn ang="0">
                    <a:pos x="45" y="89"/>
                  </a:cxn>
                  <a:cxn ang="0">
                    <a:pos x="59" y="84"/>
                  </a:cxn>
                  <a:cxn ang="0">
                    <a:pos x="74" y="74"/>
                  </a:cxn>
                  <a:cxn ang="0">
                    <a:pos x="84" y="59"/>
                  </a:cxn>
                  <a:cxn ang="0">
                    <a:pos x="89" y="44"/>
                  </a:cxn>
                  <a:cxn ang="0">
                    <a:pos x="89" y="44"/>
                  </a:cxn>
                </a:cxnLst>
                <a:rect l="0" t="0" r="r" b="b"/>
                <a:pathLst>
                  <a:path w="89" h="89">
                    <a:moveTo>
                      <a:pt x="89" y="44"/>
                    </a:moveTo>
                    <a:lnTo>
                      <a:pt x="89" y="44"/>
                    </a:lnTo>
                    <a:lnTo>
                      <a:pt x="84" y="24"/>
                    </a:lnTo>
                    <a:lnTo>
                      <a:pt x="74" y="9"/>
                    </a:lnTo>
                    <a:lnTo>
                      <a:pt x="59" y="0"/>
                    </a:lnTo>
                    <a:lnTo>
                      <a:pt x="45" y="0"/>
                    </a:lnTo>
                    <a:lnTo>
                      <a:pt x="45" y="0"/>
                    </a:lnTo>
                    <a:lnTo>
                      <a:pt x="30" y="0"/>
                    </a:lnTo>
                    <a:lnTo>
                      <a:pt x="15" y="9"/>
                    </a:lnTo>
                    <a:lnTo>
                      <a:pt x="5" y="24"/>
                    </a:lnTo>
                    <a:lnTo>
                      <a:pt x="0" y="44"/>
                    </a:lnTo>
                    <a:lnTo>
                      <a:pt x="0" y="44"/>
                    </a:lnTo>
                    <a:lnTo>
                      <a:pt x="5" y="59"/>
                    </a:lnTo>
                    <a:lnTo>
                      <a:pt x="15" y="74"/>
                    </a:lnTo>
                    <a:lnTo>
                      <a:pt x="30" y="84"/>
                    </a:lnTo>
                    <a:lnTo>
                      <a:pt x="45" y="89"/>
                    </a:lnTo>
                    <a:lnTo>
                      <a:pt x="45" y="89"/>
                    </a:lnTo>
                    <a:lnTo>
                      <a:pt x="59" y="84"/>
                    </a:lnTo>
                    <a:lnTo>
                      <a:pt x="74" y="74"/>
                    </a:lnTo>
                    <a:lnTo>
                      <a:pt x="84" y="59"/>
                    </a:lnTo>
                    <a:lnTo>
                      <a:pt x="89" y="44"/>
                    </a:lnTo>
                    <a:lnTo>
                      <a:pt x="89" y="44"/>
                    </a:lnTo>
                    <a:close/>
                  </a:path>
                </a:pathLst>
              </a:custGeom>
              <a:solidFill>
                <a:srgbClr val="33A02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1" name="Freeform 23"/>
              <p:cNvSpPr>
                <a:spLocks noEditPoints="1"/>
              </p:cNvSpPr>
              <p:nvPr/>
            </p:nvSpPr>
            <p:spPr bwMode="auto">
              <a:xfrm>
                <a:off x="19632221" y="8992040"/>
                <a:ext cx="119853" cy="119853"/>
              </a:xfrm>
              <a:custGeom>
                <a:avLst/>
                <a:gdLst/>
                <a:ahLst/>
                <a:cxnLst>
                  <a:cxn ang="0">
                    <a:pos x="20" y="54"/>
                  </a:cxn>
                  <a:cxn ang="0">
                    <a:pos x="20" y="54"/>
                  </a:cxn>
                  <a:cxn ang="0">
                    <a:pos x="25" y="39"/>
                  </a:cxn>
                  <a:cxn ang="0">
                    <a:pos x="30" y="29"/>
                  </a:cxn>
                  <a:cxn ang="0">
                    <a:pos x="40" y="19"/>
                  </a:cxn>
                  <a:cxn ang="0">
                    <a:pos x="55" y="19"/>
                  </a:cxn>
                  <a:cxn ang="0">
                    <a:pos x="55" y="19"/>
                  </a:cxn>
                  <a:cxn ang="0">
                    <a:pos x="69" y="19"/>
                  </a:cxn>
                  <a:cxn ang="0">
                    <a:pos x="79" y="29"/>
                  </a:cxn>
                  <a:cxn ang="0">
                    <a:pos x="84" y="39"/>
                  </a:cxn>
                  <a:cxn ang="0">
                    <a:pos x="89" y="54"/>
                  </a:cxn>
                  <a:cxn ang="0">
                    <a:pos x="89" y="54"/>
                  </a:cxn>
                  <a:cxn ang="0">
                    <a:pos x="84" y="64"/>
                  </a:cxn>
                  <a:cxn ang="0">
                    <a:pos x="79" y="79"/>
                  </a:cxn>
                  <a:cxn ang="0">
                    <a:pos x="69" y="84"/>
                  </a:cxn>
                  <a:cxn ang="0">
                    <a:pos x="55" y="89"/>
                  </a:cxn>
                  <a:cxn ang="0">
                    <a:pos x="55" y="89"/>
                  </a:cxn>
                  <a:cxn ang="0">
                    <a:pos x="40" y="84"/>
                  </a:cxn>
                  <a:cxn ang="0">
                    <a:pos x="30" y="79"/>
                  </a:cxn>
                  <a:cxn ang="0">
                    <a:pos x="25" y="64"/>
                  </a:cxn>
                  <a:cxn ang="0">
                    <a:pos x="20" y="54"/>
                  </a:cxn>
                  <a:cxn ang="0">
                    <a:pos x="20" y="54"/>
                  </a:cxn>
                  <a:cxn ang="0">
                    <a:pos x="0" y="54"/>
                  </a:cxn>
                  <a:cxn ang="0">
                    <a:pos x="0" y="54"/>
                  </a:cxn>
                  <a:cxn ang="0">
                    <a:pos x="5" y="74"/>
                  </a:cxn>
                  <a:cxn ang="0">
                    <a:pos x="20" y="94"/>
                  </a:cxn>
                  <a:cxn ang="0">
                    <a:pos x="35" y="104"/>
                  </a:cxn>
                  <a:cxn ang="0">
                    <a:pos x="55" y="109"/>
                  </a:cxn>
                  <a:cxn ang="0">
                    <a:pos x="55" y="109"/>
                  </a:cxn>
                  <a:cxn ang="0">
                    <a:pos x="74" y="104"/>
                  </a:cxn>
                  <a:cxn ang="0">
                    <a:pos x="94" y="94"/>
                  </a:cxn>
                  <a:cxn ang="0">
                    <a:pos x="104" y="74"/>
                  </a:cxn>
                  <a:cxn ang="0">
                    <a:pos x="109" y="54"/>
                  </a:cxn>
                  <a:cxn ang="0">
                    <a:pos x="109" y="54"/>
                  </a:cxn>
                  <a:cxn ang="0">
                    <a:pos x="104" y="34"/>
                  </a:cxn>
                  <a:cxn ang="0">
                    <a:pos x="94" y="14"/>
                  </a:cxn>
                  <a:cxn ang="0">
                    <a:pos x="74" y="5"/>
                  </a:cxn>
                  <a:cxn ang="0">
                    <a:pos x="55" y="0"/>
                  </a:cxn>
                  <a:cxn ang="0">
                    <a:pos x="55" y="0"/>
                  </a:cxn>
                  <a:cxn ang="0">
                    <a:pos x="35" y="5"/>
                  </a:cxn>
                  <a:cxn ang="0">
                    <a:pos x="20" y="14"/>
                  </a:cxn>
                  <a:cxn ang="0">
                    <a:pos x="5" y="34"/>
                  </a:cxn>
                  <a:cxn ang="0">
                    <a:pos x="0" y="54"/>
                  </a:cxn>
                  <a:cxn ang="0">
                    <a:pos x="0" y="54"/>
                  </a:cxn>
                </a:cxnLst>
                <a:rect l="0" t="0" r="r" b="b"/>
                <a:pathLst>
                  <a:path w="109" h="109">
                    <a:moveTo>
                      <a:pt x="20" y="54"/>
                    </a:moveTo>
                    <a:lnTo>
                      <a:pt x="20" y="54"/>
                    </a:lnTo>
                    <a:lnTo>
                      <a:pt x="25" y="39"/>
                    </a:lnTo>
                    <a:lnTo>
                      <a:pt x="30" y="29"/>
                    </a:lnTo>
                    <a:lnTo>
                      <a:pt x="40" y="19"/>
                    </a:lnTo>
                    <a:lnTo>
                      <a:pt x="55" y="19"/>
                    </a:lnTo>
                    <a:lnTo>
                      <a:pt x="55" y="19"/>
                    </a:lnTo>
                    <a:lnTo>
                      <a:pt x="69" y="19"/>
                    </a:lnTo>
                    <a:lnTo>
                      <a:pt x="79" y="29"/>
                    </a:lnTo>
                    <a:lnTo>
                      <a:pt x="84" y="39"/>
                    </a:lnTo>
                    <a:lnTo>
                      <a:pt x="89" y="54"/>
                    </a:lnTo>
                    <a:lnTo>
                      <a:pt x="89" y="54"/>
                    </a:lnTo>
                    <a:lnTo>
                      <a:pt x="84" y="64"/>
                    </a:lnTo>
                    <a:lnTo>
                      <a:pt x="79" y="79"/>
                    </a:lnTo>
                    <a:lnTo>
                      <a:pt x="69" y="84"/>
                    </a:lnTo>
                    <a:lnTo>
                      <a:pt x="55" y="89"/>
                    </a:lnTo>
                    <a:lnTo>
                      <a:pt x="55" y="89"/>
                    </a:lnTo>
                    <a:lnTo>
                      <a:pt x="40" y="84"/>
                    </a:lnTo>
                    <a:lnTo>
                      <a:pt x="30" y="79"/>
                    </a:lnTo>
                    <a:lnTo>
                      <a:pt x="25" y="64"/>
                    </a:lnTo>
                    <a:lnTo>
                      <a:pt x="20" y="54"/>
                    </a:lnTo>
                    <a:lnTo>
                      <a:pt x="20" y="54"/>
                    </a:lnTo>
                    <a:close/>
                    <a:moveTo>
                      <a:pt x="0" y="54"/>
                    </a:moveTo>
                    <a:lnTo>
                      <a:pt x="0" y="54"/>
                    </a:lnTo>
                    <a:lnTo>
                      <a:pt x="5" y="74"/>
                    </a:lnTo>
                    <a:lnTo>
                      <a:pt x="20" y="94"/>
                    </a:lnTo>
                    <a:lnTo>
                      <a:pt x="35" y="104"/>
                    </a:lnTo>
                    <a:lnTo>
                      <a:pt x="55" y="109"/>
                    </a:lnTo>
                    <a:lnTo>
                      <a:pt x="55" y="109"/>
                    </a:lnTo>
                    <a:lnTo>
                      <a:pt x="74" y="104"/>
                    </a:lnTo>
                    <a:lnTo>
                      <a:pt x="94" y="94"/>
                    </a:lnTo>
                    <a:lnTo>
                      <a:pt x="104" y="74"/>
                    </a:lnTo>
                    <a:lnTo>
                      <a:pt x="109" y="54"/>
                    </a:lnTo>
                    <a:lnTo>
                      <a:pt x="109" y="54"/>
                    </a:lnTo>
                    <a:lnTo>
                      <a:pt x="104" y="34"/>
                    </a:lnTo>
                    <a:lnTo>
                      <a:pt x="94" y="14"/>
                    </a:lnTo>
                    <a:lnTo>
                      <a:pt x="74" y="5"/>
                    </a:lnTo>
                    <a:lnTo>
                      <a:pt x="55" y="0"/>
                    </a:lnTo>
                    <a:lnTo>
                      <a:pt x="55" y="0"/>
                    </a:lnTo>
                    <a:lnTo>
                      <a:pt x="35" y="5"/>
                    </a:lnTo>
                    <a:lnTo>
                      <a:pt x="20" y="14"/>
                    </a:lnTo>
                    <a:lnTo>
                      <a:pt x="5" y="34"/>
                    </a:lnTo>
                    <a:lnTo>
                      <a:pt x="0" y="54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2" name="Freeform 24"/>
              <p:cNvSpPr>
                <a:spLocks/>
              </p:cNvSpPr>
              <p:nvPr/>
            </p:nvSpPr>
            <p:spPr bwMode="auto">
              <a:xfrm>
                <a:off x="19621225" y="9149278"/>
                <a:ext cx="141845" cy="147342"/>
              </a:xfrm>
              <a:custGeom>
                <a:avLst/>
                <a:gdLst/>
                <a:ahLst/>
                <a:cxnLst>
                  <a:cxn ang="0">
                    <a:pos x="129" y="69"/>
                  </a:cxn>
                  <a:cxn ang="0">
                    <a:pos x="129" y="69"/>
                  </a:cxn>
                  <a:cxn ang="0">
                    <a:pos x="124" y="45"/>
                  </a:cxn>
                  <a:cxn ang="0">
                    <a:pos x="109" y="20"/>
                  </a:cxn>
                  <a:cxn ang="0">
                    <a:pos x="89" y="5"/>
                  </a:cxn>
                  <a:cxn ang="0">
                    <a:pos x="65" y="0"/>
                  </a:cxn>
                  <a:cxn ang="0">
                    <a:pos x="65" y="0"/>
                  </a:cxn>
                  <a:cxn ang="0">
                    <a:pos x="40" y="5"/>
                  </a:cxn>
                  <a:cxn ang="0">
                    <a:pos x="20" y="20"/>
                  </a:cxn>
                  <a:cxn ang="0">
                    <a:pos x="5" y="45"/>
                  </a:cxn>
                  <a:cxn ang="0">
                    <a:pos x="0" y="69"/>
                  </a:cxn>
                  <a:cxn ang="0">
                    <a:pos x="0" y="69"/>
                  </a:cxn>
                  <a:cxn ang="0">
                    <a:pos x="5" y="94"/>
                  </a:cxn>
                  <a:cxn ang="0">
                    <a:pos x="20" y="114"/>
                  </a:cxn>
                  <a:cxn ang="0">
                    <a:pos x="40" y="129"/>
                  </a:cxn>
                  <a:cxn ang="0">
                    <a:pos x="65" y="134"/>
                  </a:cxn>
                  <a:cxn ang="0">
                    <a:pos x="65" y="134"/>
                  </a:cxn>
                  <a:cxn ang="0">
                    <a:pos x="89" y="129"/>
                  </a:cxn>
                  <a:cxn ang="0">
                    <a:pos x="109" y="114"/>
                  </a:cxn>
                  <a:cxn ang="0">
                    <a:pos x="124" y="94"/>
                  </a:cxn>
                  <a:cxn ang="0">
                    <a:pos x="129" y="69"/>
                  </a:cxn>
                  <a:cxn ang="0">
                    <a:pos x="129" y="69"/>
                  </a:cxn>
                </a:cxnLst>
                <a:rect l="0" t="0" r="r" b="b"/>
                <a:pathLst>
                  <a:path w="129" h="134">
                    <a:moveTo>
                      <a:pt x="129" y="69"/>
                    </a:moveTo>
                    <a:lnTo>
                      <a:pt x="129" y="69"/>
                    </a:lnTo>
                    <a:lnTo>
                      <a:pt x="124" y="45"/>
                    </a:lnTo>
                    <a:lnTo>
                      <a:pt x="109" y="20"/>
                    </a:lnTo>
                    <a:lnTo>
                      <a:pt x="89" y="5"/>
                    </a:lnTo>
                    <a:lnTo>
                      <a:pt x="65" y="0"/>
                    </a:lnTo>
                    <a:lnTo>
                      <a:pt x="65" y="0"/>
                    </a:lnTo>
                    <a:lnTo>
                      <a:pt x="40" y="5"/>
                    </a:lnTo>
                    <a:lnTo>
                      <a:pt x="20" y="20"/>
                    </a:lnTo>
                    <a:lnTo>
                      <a:pt x="5" y="45"/>
                    </a:lnTo>
                    <a:lnTo>
                      <a:pt x="0" y="69"/>
                    </a:lnTo>
                    <a:lnTo>
                      <a:pt x="0" y="69"/>
                    </a:lnTo>
                    <a:lnTo>
                      <a:pt x="5" y="94"/>
                    </a:lnTo>
                    <a:lnTo>
                      <a:pt x="20" y="114"/>
                    </a:lnTo>
                    <a:lnTo>
                      <a:pt x="40" y="129"/>
                    </a:lnTo>
                    <a:lnTo>
                      <a:pt x="65" y="134"/>
                    </a:lnTo>
                    <a:lnTo>
                      <a:pt x="65" y="134"/>
                    </a:lnTo>
                    <a:lnTo>
                      <a:pt x="89" y="129"/>
                    </a:lnTo>
                    <a:lnTo>
                      <a:pt x="109" y="114"/>
                    </a:lnTo>
                    <a:lnTo>
                      <a:pt x="124" y="94"/>
                    </a:lnTo>
                    <a:lnTo>
                      <a:pt x="129" y="69"/>
                    </a:lnTo>
                    <a:lnTo>
                      <a:pt x="129" y="69"/>
                    </a:lnTo>
                    <a:close/>
                  </a:path>
                </a:pathLst>
              </a:custGeom>
              <a:solidFill>
                <a:srgbClr val="8C8C8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3" name="Freeform 25"/>
              <p:cNvSpPr>
                <a:spLocks/>
              </p:cNvSpPr>
              <p:nvPr/>
            </p:nvSpPr>
            <p:spPr bwMode="auto">
              <a:xfrm>
                <a:off x="19643217" y="9176767"/>
                <a:ext cx="97862" cy="97862"/>
              </a:xfrm>
              <a:custGeom>
                <a:avLst/>
                <a:gdLst/>
                <a:ahLst/>
                <a:cxnLst>
                  <a:cxn ang="0">
                    <a:pos x="89" y="44"/>
                  </a:cxn>
                  <a:cxn ang="0">
                    <a:pos x="89" y="44"/>
                  </a:cxn>
                  <a:cxn ang="0">
                    <a:pos x="84" y="25"/>
                  </a:cxn>
                  <a:cxn ang="0">
                    <a:pos x="74" y="10"/>
                  </a:cxn>
                  <a:cxn ang="0">
                    <a:pos x="59" y="0"/>
                  </a:cxn>
                  <a:cxn ang="0">
                    <a:pos x="45" y="0"/>
                  </a:cxn>
                  <a:cxn ang="0">
                    <a:pos x="45" y="0"/>
                  </a:cxn>
                  <a:cxn ang="0">
                    <a:pos x="30" y="0"/>
                  </a:cxn>
                  <a:cxn ang="0">
                    <a:pos x="15" y="10"/>
                  </a:cxn>
                  <a:cxn ang="0">
                    <a:pos x="5" y="25"/>
                  </a:cxn>
                  <a:cxn ang="0">
                    <a:pos x="0" y="44"/>
                  </a:cxn>
                  <a:cxn ang="0">
                    <a:pos x="0" y="44"/>
                  </a:cxn>
                  <a:cxn ang="0">
                    <a:pos x="5" y="59"/>
                  </a:cxn>
                  <a:cxn ang="0">
                    <a:pos x="15" y="74"/>
                  </a:cxn>
                  <a:cxn ang="0">
                    <a:pos x="30" y="84"/>
                  </a:cxn>
                  <a:cxn ang="0">
                    <a:pos x="45" y="89"/>
                  </a:cxn>
                  <a:cxn ang="0">
                    <a:pos x="45" y="89"/>
                  </a:cxn>
                  <a:cxn ang="0">
                    <a:pos x="59" y="84"/>
                  </a:cxn>
                  <a:cxn ang="0">
                    <a:pos x="74" y="74"/>
                  </a:cxn>
                  <a:cxn ang="0">
                    <a:pos x="84" y="59"/>
                  </a:cxn>
                  <a:cxn ang="0">
                    <a:pos x="89" y="44"/>
                  </a:cxn>
                  <a:cxn ang="0">
                    <a:pos x="89" y="44"/>
                  </a:cxn>
                </a:cxnLst>
                <a:rect l="0" t="0" r="r" b="b"/>
                <a:pathLst>
                  <a:path w="89" h="89">
                    <a:moveTo>
                      <a:pt x="89" y="44"/>
                    </a:moveTo>
                    <a:lnTo>
                      <a:pt x="89" y="44"/>
                    </a:lnTo>
                    <a:lnTo>
                      <a:pt x="84" y="25"/>
                    </a:lnTo>
                    <a:lnTo>
                      <a:pt x="74" y="10"/>
                    </a:lnTo>
                    <a:lnTo>
                      <a:pt x="59" y="0"/>
                    </a:lnTo>
                    <a:lnTo>
                      <a:pt x="45" y="0"/>
                    </a:lnTo>
                    <a:lnTo>
                      <a:pt x="45" y="0"/>
                    </a:lnTo>
                    <a:lnTo>
                      <a:pt x="30" y="0"/>
                    </a:lnTo>
                    <a:lnTo>
                      <a:pt x="15" y="10"/>
                    </a:lnTo>
                    <a:lnTo>
                      <a:pt x="5" y="25"/>
                    </a:lnTo>
                    <a:lnTo>
                      <a:pt x="0" y="44"/>
                    </a:lnTo>
                    <a:lnTo>
                      <a:pt x="0" y="44"/>
                    </a:lnTo>
                    <a:lnTo>
                      <a:pt x="5" y="59"/>
                    </a:lnTo>
                    <a:lnTo>
                      <a:pt x="15" y="74"/>
                    </a:lnTo>
                    <a:lnTo>
                      <a:pt x="30" y="84"/>
                    </a:lnTo>
                    <a:lnTo>
                      <a:pt x="45" y="89"/>
                    </a:lnTo>
                    <a:lnTo>
                      <a:pt x="45" y="89"/>
                    </a:lnTo>
                    <a:lnTo>
                      <a:pt x="59" y="84"/>
                    </a:lnTo>
                    <a:lnTo>
                      <a:pt x="74" y="74"/>
                    </a:lnTo>
                    <a:lnTo>
                      <a:pt x="84" y="59"/>
                    </a:lnTo>
                    <a:lnTo>
                      <a:pt x="89" y="44"/>
                    </a:lnTo>
                    <a:lnTo>
                      <a:pt x="89" y="44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4" name="Freeform 26"/>
              <p:cNvSpPr>
                <a:spLocks noEditPoints="1"/>
              </p:cNvSpPr>
              <p:nvPr/>
            </p:nvSpPr>
            <p:spPr bwMode="auto">
              <a:xfrm>
                <a:off x="19632221" y="9165771"/>
                <a:ext cx="119853" cy="119853"/>
              </a:xfrm>
              <a:custGeom>
                <a:avLst/>
                <a:gdLst/>
                <a:ahLst/>
                <a:cxnLst>
                  <a:cxn ang="0">
                    <a:pos x="20" y="54"/>
                  </a:cxn>
                  <a:cxn ang="0">
                    <a:pos x="20" y="54"/>
                  </a:cxn>
                  <a:cxn ang="0">
                    <a:pos x="25" y="40"/>
                  </a:cxn>
                  <a:cxn ang="0">
                    <a:pos x="30" y="30"/>
                  </a:cxn>
                  <a:cxn ang="0">
                    <a:pos x="40" y="20"/>
                  </a:cxn>
                  <a:cxn ang="0">
                    <a:pos x="55" y="20"/>
                  </a:cxn>
                  <a:cxn ang="0">
                    <a:pos x="55" y="20"/>
                  </a:cxn>
                  <a:cxn ang="0">
                    <a:pos x="69" y="20"/>
                  </a:cxn>
                  <a:cxn ang="0">
                    <a:pos x="79" y="30"/>
                  </a:cxn>
                  <a:cxn ang="0">
                    <a:pos x="84" y="40"/>
                  </a:cxn>
                  <a:cxn ang="0">
                    <a:pos x="89" y="54"/>
                  </a:cxn>
                  <a:cxn ang="0">
                    <a:pos x="89" y="54"/>
                  </a:cxn>
                  <a:cxn ang="0">
                    <a:pos x="84" y="64"/>
                  </a:cxn>
                  <a:cxn ang="0">
                    <a:pos x="79" y="79"/>
                  </a:cxn>
                  <a:cxn ang="0">
                    <a:pos x="69" y="84"/>
                  </a:cxn>
                  <a:cxn ang="0">
                    <a:pos x="55" y="89"/>
                  </a:cxn>
                  <a:cxn ang="0">
                    <a:pos x="55" y="89"/>
                  </a:cxn>
                  <a:cxn ang="0">
                    <a:pos x="40" y="84"/>
                  </a:cxn>
                  <a:cxn ang="0">
                    <a:pos x="30" y="79"/>
                  </a:cxn>
                  <a:cxn ang="0">
                    <a:pos x="25" y="64"/>
                  </a:cxn>
                  <a:cxn ang="0">
                    <a:pos x="20" y="54"/>
                  </a:cxn>
                  <a:cxn ang="0">
                    <a:pos x="20" y="54"/>
                  </a:cxn>
                  <a:cxn ang="0">
                    <a:pos x="0" y="54"/>
                  </a:cxn>
                  <a:cxn ang="0">
                    <a:pos x="0" y="54"/>
                  </a:cxn>
                  <a:cxn ang="0">
                    <a:pos x="5" y="74"/>
                  </a:cxn>
                  <a:cxn ang="0">
                    <a:pos x="20" y="94"/>
                  </a:cxn>
                  <a:cxn ang="0">
                    <a:pos x="35" y="104"/>
                  </a:cxn>
                  <a:cxn ang="0">
                    <a:pos x="55" y="109"/>
                  </a:cxn>
                  <a:cxn ang="0">
                    <a:pos x="55" y="109"/>
                  </a:cxn>
                  <a:cxn ang="0">
                    <a:pos x="74" y="104"/>
                  </a:cxn>
                  <a:cxn ang="0">
                    <a:pos x="94" y="94"/>
                  </a:cxn>
                  <a:cxn ang="0">
                    <a:pos x="104" y="74"/>
                  </a:cxn>
                  <a:cxn ang="0">
                    <a:pos x="109" y="54"/>
                  </a:cxn>
                  <a:cxn ang="0">
                    <a:pos x="109" y="54"/>
                  </a:cxn>
                  <a:cxn ang="0">
                    <a:pos x="104" y="35"/>
                  </a:cxn>
                  <a:cxn ang="0">
                    <a:pos x="94" y="15"/>
                  </a:cxn>
                  <a:cxn ang="0">
                    <a:pos x="74" y="5"/>
                  </a:cxn>
                  <a:cxn ang="0">
                    <a:pos x="55" y="0"/>
                  </a:cxn>
                  <a:cxn ang="0">
                    <a:pos x="55" y="0"/>
                  </a:cxn>
                  <a:cxn ang="0">
                    <a:pos x="35" y="5"/>
                  </a:cxn>
                  <a:cxn ang="0">
                    <a:pos x="20" y="15"/>
                  </a:cxn>
                  <a:cxn ang="0">
                    <a:pos x="5" y="35"/>
                  </a:cxn>
                  <a:cxn ang="0">
                    <a:pos x="0" y="54"/>
                  </a:cxn>
                  <a:cxn ang="0">
                    <a:pos x="0" y="54"/>
                  </a:cxn>
                </a:cxnLst>
                <a:rect l="0" t="0" r="r" b="b"/>
                <a:pathLst>
                  <a:path w="109" h="109">
                    <a:moveTo>
                      <a:pt x="20" y="54"/>
                    </a:moveTo>
                    <a:lnTo>
                      <a:pt x="20" y="54"/>
                    </a:lnTo>
                    <a:lnTo>
                      <a:pt x="25" y="40"/>
                    </a:lnTo>
                    <a:lnTo>
                      <a:pt x="30" y="30"/>
                    </a:lnTo>
                    <a:lnTo>
                      <a:pt x="40" y="20"/>
                    </a:lnTo>
                    <a:lnTo>
                      <a:pt x="55" y="20"/>
                    </a:lnTo>
                    <a:lnTo>
                      <a:pt x="55" y="20"/>
                    </a:lnTo>
                    <a:lnTo>
                      <a:pt x="69" y="20"/>
                    </a:lnTo>
                    <a:lnTo>
                      <a:pt x="79" y="30"/>
                    </a:lnTo>
                    <a:lnTo>
                      <a:pt x="84" y="40"/>
                    </a:lnTo>
                    <a:lnTo>
                      <a:pt x="89" y="54"/>
                    </a:lnTo>
                    <a:lnTo>
                      <a:pt x="89" y="54"/>
                    </a:lnTo>
                    <a:lnTo>
                      <a:pt x="84" y="64"/>
                    </a:lnTo>
                    <a:lnTo>
                      <a:pt x="79" y="79"/>
                    </a:lnTo>
                    <a:lnTo>
                      <a:pt x="69" y="84"/>
                    </a:lnTo>
                    <a:lnTo>
                      <a:pt x="55" y="89"/>
                    </a:lnTo>
                    <a:lnTo>
                      <a:pt x="55" y="89"/>
                    </a:lnTo>
                    <a:lnTo>
                      <a:pt x="40" y="84"/>
                    </a:lnTo>
                    <a:lnTo>
                      <a:pt x="30" y="79"/>
                    </a:lnTo>
                    <a:lnTo>
                      <a:pt x="25" y="64"/>
                    </a:lnTo>
                    <a:lnTo>
                      <a:pt x="20" y="54"/>
                    </a:lnTo>
                    <a:lnTo>
                      <a:pt x="20" y="54"/>
                    </a:lnTo>
                    <a:close/>
                    <a:moveTo>
                      <a:pt x="0" y="54"/>
                    </a:moveTo>
                    <a:lnTo>
                      <a:pt x="0" y="54"/>
                    </a:lnTo>
                    <a:lnTo>
                      <a:pt x="5" y="74"/>
                    </a:lnTo>
                    <a:lnTo>
                      <a:pt x="20" y="94"/>
                    </a:lnTo>
                    <a:lnTo>
                      <a:pt x="35" y="104"/>
                    </a:lnTo>
                    <a:lnTo>
                      <a:pt x="55" y="109"/>
                    </a:lnTo>
                    <a:lnTo>
                      <a:pt x="55" y="109"/>
                    </a:lnTo>
                    <a:lnTo>
                      <a:pt x="74" y="104"/>
                    </a:lnTo>
                    <a:lnTo>
                      <a:pt x="94" y="94"/>
                    </a:lnTo>
                    <a:lnTo>
                      <a:pt x="104" y="74"/>
                    </a:lnTo>
                    <a:lnTo>
                      <a:pt x="109" y="54"/>
                    </a:lnTo>
                    <a:lnTo>
                      <a:pt x="109" y="54"/>
                    </a:lnTo>
                    <a:lnTo>
                      <a:pt x="104" y="35"/>
                    </a:lnTo>
                    <a:lnTo>
                      <a:pt x="94" y="15"/>
                    </a:lnTo>
                    <a:lnTo>
                      <a:pt x="74" y="5"/>
                    </a:lnTo>
                    <a:lnTo>
                      <a:pt x="55" y="0"/>
                    </a:lnTo>
                    <a:lnTo>
                      <a:pt x="55" y="0"/>
                    </a:lnTo>
                    <a:lnTo>
                      <a:pt x="35" y="5"/>
                    </a:lnTo>
                    <a:lnTo>
                      <a:pt x="20" y="15"/>
                    </a:lnTo>
                    <a:lnTo>
                      <a:pt x="5" y="35"/>
                    </a:lnTo>
                    <a:lnTo>
                      <a:pt x="0" y="54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5" name="Freeform 27"/>
              <p:cNvSpPr>
                <a:spLocks/>
              </p:cNvSpPr>
              <p:nvPr/>
            </p:nvSpPr>
            <p:spPr bwMode="auto">
              <a:xfrm>
                <a:off x="19719087" y="8359789"/>
                <a:ext cx="730113" cy="234208"/>
              </a:xfrm>
              <a:custGeom>
                <a:avLst/>
                <a:gdLst/>
                <a:ahLst/>
                <a:cxnLst>
                  <a:cxn ang="0">
                    <a:pos x="664" y="193"/>
                  </a:cxn>
                  <a:cxn ang="0">
                    <a:pos x="0" y="213"/>
                  </a:cxn>
                  <a:cxn ang="0">
                    <a:pos x="0" y="35"/>
                  </a:cxn>
                  <a:cxn ang="0">
                    <a:pos x="664" y="0"/>
                  </a:cxn>
                  <a:cxn ang="0">
                    <a:pos x="664" y="193"/>
                  </a:cxn>
                </a:cxnLst>
                <a:rect l="0" t="0" r="r" b="b"/>
                <a:pathLst>
                  <a:path w="664" h="213">
                    <a:moveTo>
                      <a:pt x="664" y="193"/>
                    </a:moveTo>
                    <a:lnTo>
                      <a:pt x="0" y="213"/>
                    </a:lnTo>
                    <a:lnTo>
                      <a:pt x="0" y="35"/>
                    </a:lnTo>
                    <a:lnTo>
                      <a:pt x="664" y="0"/>
                    </a:lnTo>
                    <a:lnTo>
                      <a:pt x="664" y="193"/>
                    </a:lnTo>
                    <a:close/>
                  </a:path>
                </a:pathLst>
              </a:custGeom>
              <a:solidFill>
                <a:srgbClr val="B2B2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6" name="Freeform 28"/>
              <p:cNvSpPr>
                <a:spLocks/>
              </p:cNvSpPr>
              <p:nvPr/>
            </p:nvSpPr>
            <p:spPr bwMode="auto">
              <a:xfrm>
                <a:off x="19719087" y="8458750"/>
                <a:ext cx="702624" cy="113256"/>
              </a:xfrm>
              <a:custGeom>
                <a:avLst/>
                <a:gdLst/>
                <a:ahLst/>
                <a:cxnLst>
                  <a:cxn ang="0">
                    <a:pos x="639" y="84"/>
                  </a:cxn>
                  <a:cxn ang="0">
                    <a:pos x="0" y="103"/>
                  </a:cxn>
                  <a:cxn ang="0">
                    <a:pos x="0" y="39"/>
                  </a:cxn>
                  <a:cxn ang="0">
                    <a:pos x="639" y="0"/>
                  </a:cxn>
                  <a:cxn ang="0">
                    <a:pos x="639" y="84"/>
                  </a:cxn>
                </a:cxnLst>
                <a:rect l="0" t="0" r="r" b="b"/>
                <a:pathLst>
                  <a:path w="639" h="103">
                    <a:moveTo>
                      <a:pt x="639" y="84"/>
                    </a:moveTo>
                    <a:lnTo>
                      <a:pt x="0" y="103"/>
                    </a:lnTo>
                    <a:lnTo>
                      <a:pt x="0" y="39"/>
                    </a:lnTo>
                    <a:lnTo>
                      <a:pt x="639" y="0"/>
                    </a:lnTo>
                    <a:lnTo>
                      <a:pt x="639" y="84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7" name="Rectangle 29"/>
              <p:cNvSpPr>
                <a:spLocks noChangeArrowheads="1"/>
              </p:cNvSpPr>
              <p:nvPr/>
            </p:nvSpPr>
            <p:spPr bwMode="auto">
              <a:xfrm>
                <a:off x="19969788" y="9067910"/>
                <a:ext cx="522295" cy="43983"/>
              </a:xfrm>
              <a:prstGeom prst="rect">
                <a:avLst/>
              </a:prstGeom>
              <a:solidFill>
                <a:srgbClr val="7F7F7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" name="Freeform 30"/>
              <p:cNvSpPr>
                <a:spLocks/>
              </p:cNvSpPr>
              <p:nvPr/>
            </p:nvSpPr>
            <p:spPr bwMode="auto">
              <a:xfrm>
                <a:off x="19969788" y="9045919"/>
                <a:ext cx="522295" cy="49481"/>
              </a:xfrm>
              <a:custGeom>
                <a:avLst/>
                <a:gdLst/>
                <a:ahLst/>
                <a:cxnLst>
                  <a:cxn ang="0">
                    <a:pos x="0" y="40"/>
                  </a:cxn>
                  <a:cxn ang="0">
                    <a:pos x="475" y="45"/>
                  </a:cxn>
                  <a:cxn ang="0">
                    <a:pos x="475" y="5"/>
                  </a:cxn>
                  <a:cxn ang="0">
                    <a:pos x="0" y="0"/>
                  </a:cxn>
                  <a:cxn ang="0">
                    <a:pos x="0" y="40"/>
                  </a:cxn>
                </a:cxnLst>
                <a:rect l="0" t="0" r="r" b="b"/>
                <a:pathLst>
                  <a:path w="475" h="45">
                    <a:moveTo>
                      <a:pt x="0" y="40"/>
                    </a:moveTo>
                    <a:lnTo>
                      <a:pt x="475" y="45"/>
                    </a:lnTo>
                    <a:lnTo>
                      <a:pt x="475" y="5"/>
                    </a:lnTo>
                    <a:lnTo>
                      <a:pt x="0" y="0"/>
                    </a:lnTo>
                    <a:lnTo>
                      <a:pt x="0" y="4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9" name="Freeform 31"/>
              <p:cNvSpPr>
                <a:spLocks/>
              </p:cNvSpPr>
              <p:nvPr/>
            </p:nvSpPr>
            <p:spPr bwMode="auto">
              <a:xfrm>
                <a:off x="21161719" y="9938767"/>
                <a:ext cx="505801" cy="800485"/>
              </a:xfrm>
              <a:custGeom>
                <a:avLst/>
                <a:gdLst/>
                <a:ahLst/>
                <a:cxnLst>
                  <a:cxn ang="0">
                    <a:pos x="460" y="0"/>
                  </a:cxn>
                  <a:cxn ang="0">
                    <a:pos x="460" y="0"/>
                  </a:cxn>
                  <a:cxn ang="0">
                    <a:pos x="460" y="525"/>
                  </a:cxn>
                  <a:cxn ang="0">
                    <a:pos x="460" y="525"/>
                  </a:cxn>
                  <a:cxn ang="0">
                    <a:pos x="0" y="728"/>
                  </a:cxn>
                  <a:cxn ang="0">
                    <a:pos x="0" y="728"/>
                  </a:cxn>
                  <a:cxn ang="0">
                    <a:pos x="5" y="634"/>
                  </a:cxn>
                  <a:cxn ang="0">
                    <a:pos x="20" y="559"/>
                  </a:cxn>
                  <a:cxn ang="0">
                    <a:pos x="40" y="490"/>
                  </a:cxn>
                  <a:cxn ang="0">
                    <a:pos x="64" y="436"/>
                  </a:cxn>
                  <a:cxn ang="0">
                    <a:pos x="94" y="391"/>
                  </a:cxn>
                  <a:cxn ang="0">
                    <a:pos x="129" y="356"/>
                  </a:cxn>
                  <a:cxn ang="0">
                    <a:pos x="163" y="322"/>
                  </a:cxn>
                  <a:cxn ang="0">
                    <a:pos x="203" y="292"/>
                  </a:cxn>
                  <a:cxn ang="0">
                    <a:pos x="277" y="242"/>
                  </a:cxn>
                  <a:cxn ang="0">
                    <a:pos x="317" y="218"/>
                  </a:cxn>
                  <a:cxn ang="0">
                    <a:pos x="351" y="183"/>
                  </a:cxn>
                  <a:cxn ang="0">
                    <a:pos x="386" y="148"/>
                  </a:cxn>
                  <a:cxn ang="0">
                    <a:pos x="416" y="109"/>
                  </a:cxn>
                  <a:cxn ang="0">
                    <a:pos x="440" y="59"/>
                  </a:cxn>
                  <a:cxn ang="0">
                    <a:pos x="460" y="0"/>
                  </a:cxn>
                  <a:cxn ang="0">
                    <a:pos x="460" y="0"/>
                  </a:cxn>
                </a:cxnLst>
                <a:rect l="0" t="0" r="r" b="b"/>
                <a:pathLst>
                  <a:path w="460" h="728">
                    <a:moveTo>
                      <a:pt x="460" y="0"/>
                    </a:moveTo>
                    <a:lnTo>
                      <a:pt x="460" y="0"/>
                    </a:lnTo>
                    <a:lnTo>
                      <a:pt x="460" y="525"/>
                    </a:lnTo>
                    <a:lnTo>
                      <a:pt x="460" y="525"/>
                    </a:lnTo>
                    <a:lnTo>
                      <a:pt x="0" y="728"/>
                    </a:lnTo>
                    <a:lnTo>
                      <a:pt x="0" y="728"/>
                    </a:lnTo>
                    <a:lnTo>
                      <a:pt x="5" y="634"/>
                    </a:lnTo>
                    <a:lnTo>
                      <a:pt x="20" y="559"/>
                    </a:lnTo>
                    <a:lnTo>
                      <a:pt x="40" y="490"/>
                    </a:lnTo>
                    <a:lnTo>
                      <a:pt x="64" y="436"/>
                    </a:lnTo>
                    <a:lnTo>
                      <a:pt x="94" y="391"/>
                    </a:lnTo>
                    <a:lnTo>
                      <a:pt x="129" y="356"/>
                    </a:lnTo>
                    <a:lnTo>
                      <a:pt x="163" y="322"/>
                    </a:lnTo>
                    <a:lnTo>
                      <a:pt x="203" y="292"/>
                    </a:lnTo>
                    <a:lnTo>
                      <a:pt x="277" y="242"/>
                    </a:lnTo>
                    <a:lnTo>
                      <a:pt x="317" y="218"/>
                    </a:lnTo>
                    <a:lnTo>
                      <a:pt x="351" y="183"/>
                    </a:lnTo>
                    <a:lnTo>
                      <a:pt x="386" y="148"/>
                    </a:lnTo>
                    <a:lnTo>
                      <a:pt x="416" y="109"/>
                    </a:lnTo>
                    <a:lnTo>
                      <a:pt x="440" y="59"/>
                    </a:lnTo>
                    <a:lnTo>
                      <a:pt x="460" y="0"/>
                    </a:lnTo>
                    <a:lnTo>
                      <a:pt x="460" y="0"/>
                    </a:lnTo>
                    <a:close/>
                  </a:path>
                </a:pathLst>
              </a:custGeom>
              <a:solidFill>
                <a:srgbClr val="4D4D4D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0" name="Freeform 32"/>
              <p:cNvSpPr>
                <a:spLocks noEditPoints="1"/>
              </p:cNvSpPr>
              <p:nvPr/>
            </p:nvSpPr>
            <p:spPr bwMode="auto">
              <a:xfrm>
                <a:off x="19539858" y="8186057"/>
                <a:ext cx="2171646" cy="2830286"/>
              </a:xfrm>
              <a:custGeom>
                <a:avLst/>
                <a:gdLst/>
                <a:ahLst/>
                <a:cxnLst>
                  <a:cxn ang="0">
                    <a:pos x="1935" y="2109"/>
                  </a:cxn>
                  <a:cxn ang="0">
                    <a:pos x="1089" y="59"/>
                  </a:cxn>
                  <a:cxn ang="0">
                    <a:pos x="1935" y="188"/>
                  </a:cxn>
                  <a:cxn ang="0">
                    <a:pos x="1935" y="2109"/>
                  </a:cxn>
                  <a:cxn ang="0">
                    <a:pos x="995" y="2520"/>
                  </a:cxn>
                  <a:cxn ang="0">
                    <a:pos x="970" y="2529"/>
                  </a:cxn>
                  <a:cxn ang="0">
                    <a:pos x="970" y="40"/>
                  </a:cxn>
                  <a:cxn ang="0">
                    <a:pos x="995" y="45"/>
                  </a:cxn>
                  <a:cxn ang="0">
                    <a:pos x="1049" y="2495"/>
                  </a:cxn>
                  <a:cxn ang="0">
                    <a:pos x="995" y="2520"/>
                  </a:cxn>
                  <a:cxn ang="0">
                    <a:pos x="935" y="2534"/>
                  </a:cxn>
                  <a:cxn ang="0">
                    <a:pos x="723" y="2520"/>
                  </a:cxn>
                  <a:cxn ang="0">
                    <a:pos x="406" y="2490"/>
                  </a:cxn>
                  <a:cxn ang="0">
                    <a:pos x="198" y="2460"/>
                  </a:cxn>
                  <a:cxn ang="0">
                    <a:pos x="49" y="2421"/>
                  </a:cxn>
                  <a:cxn ang="0">
                    <a:pos x="45" y="2416"/>
                  </a:cxn>
                  <a:cxn ang="0">
                    <a:pos x="40" y="2401"/>
                  </a:cxn>
                  <a:cxn ang="0">
                    <a:pos x="40" y="94"/>
                  </a:cxn>
                  <a:cxn ang="0">
                    <a:pos x="930" y="40"/>
                  </a:cxn>
                  <a:cxn ang="0">
                    <a:pos x="950" y="40"/>
                  </a:cxn>
                  <a:cxn ang="0">
                    <a:pos x="950" y="2529"/>
                  </a:cxn>
                  <a:cxn ang="0">
                    <a:pos x="935" y="2534"/>
                  </a:cxn>
                  <a:cxn ang="0">
                    <a:pos x="1000" y="5"/>
                  </a:cxn>
                  <a:cxn ang="0">
                    <a:pos x="950" y="0"/>
                  </a:cxn>
                  <a:cxn ang="0">
                    <a:pos x="930" y="0"/>
                  </a:cxn>
                  <a:cxn ang="0">
                    <a:pos x="15" y="54"/>
                  </a:cxn>
                  <a:cxn ang="0">
                    <a:pos x="0" y="74"/>
                  </a:cxn>
                  <a:cxn ang="0">
                    <a:pos x="0" y="2401"/>
                  </a:cxn>
                  <a:cxn ang="0">
                    <a:pos x="5" y="2430"/>
                  </a:cxn>
                  <a:cxn ang="0">
                    <a:pos x="30" y="2455"/>
                  </a:cxn>
                  <a:cxn ang="0">
                    <a:pos x="35" y="2455"/>
                  </a:cxn>
                  <a:cxn ang="0">
                    <a:pos x="124" y="2480"/>
                  </a:cxn>
                  <a:cxn ang="0">
                    <a:pos x="282" y="2515"/>
                  </a:cxn>
                  <a:cxn ang="0">
                    <a:pos x="544" y="2549"/>
                  </a:cxn>
                  <a:cxn ang="0">
                    <a:pos x="930" y="2574"/>
                  </a:cxn>
                  <a:cxn ang="0">
                    <a:pos x="955" y="2569"/>
                  </a:cxn>
                  <a:cxn ang="0">
                    <a:pos x="1010" y="2559"/>
                  </a:cxn>
                  <a:cxn ang="0">
                    <a:pos x="1960" y="2143"/>
                  </a:cxn>
                  <a:cxn ang="0">
                    <a:pos x="1975" y="2124"/>
                  </a:cxn>
                  <a:cxn ang="0">
                    <a:pos x="1975" y="168"/>
                  </a:cxn>
                  <a:cxn ang="0">
                    <a:pos x="1955" y="149"/>
                  </a:cxn>
                </a:cxnLst>
                <a:rect l="0" t="0" r="r" b="b"/>
                <a:pathLst>
                  <a:path w="1975" h="2574">
                    <a:moveTo>
                      <a:pt x="1935" y="2109"/>
                    </a:moveTo>
                    <a:lnTo>
                      <a:pt x="1935" y="2109"/>
                    </a:lnTo>
                    <a:lnTo>
                      <a:pt x="1089" y="2480"/>
                    </a:lnTo>
                    <a:lnTo>
                      <a:pt x="1089" y="59"/>
                    </a:lnTo>
                    <a:lnTo>
                      <a:pt x="1089" y="59"/>
                    </a:lnTo>
                    <a:lnTo>
                      <a:pt x="1935" y="188"/>
                    </a:lnTo>
                    <a:lnTo>
                      <a:pt x="1935" y="188"/>
                    </a:lnTo>
                    <a:lnTo>
                      <a:pt x="1935" y="2109"/>
                    </a:lnTo>
                    <a:lnTo>
                      <a:pt x="1935" y="2109"/>
                    </a:lnTo>
                    <a:close/>
                    <a:moveTo>
                      <a:pt x="995" y="2520"/>
                    </a:moveTo>
                    <a:lnTo>
                      <a:pt x="995" y="2520"/>
                    </a:lnTo>
                    <a:lnTo>
                      <a:pt x="970" y="2529"/>
                    </a:lnTo>
                    <a:lnTo>
                      <a:pt x="970" y="40"/>
                    </a:lnTo>
                    <a:lnTo>
                      <a:pt x="970" y="40"/>
                    </a:lnTo>
                    <a:lnTo>
                      <a:pt x="995" y="45"/>
                    </a:lnTo>
                    <a:lnTo>
                      <a:pt x="995" y="45"/>
                    </a:lnTo>
                    <a:lnTo>
                      <a:pt x="1049" y="50"/>
                    </a:lnTo>
                    <a:lnTo>
                      <a:pt x="1049" y="2495"/>
                    </a:lnTo>
                    <a:lnTo>
                      <a:pt x="1049" y="2495"/>
                    </a:lnTo>
                    <a:lnTo>
                      <a:pt x="995" y="2520"/>
                    </a:lnTo>
                    <a:lnTo>
                      <a:pt x="995" y="2520"/>
                    </a:lnTo>
                    <a:close/>
                    <a:moveTo>
                      <a:pt x="935" y="2534"/>
                    </a:moveTo>
                    <a:lnTo>
                      <a:pt x="935" y="2534"/>
                    </a:lnTo>
                    <a:lnTo>
                      <a:pt x="723" y="2520"/>
                    </a:lnTo>
                    <a:lnTo>
                      <a:pt x="549" y="2510"/>
                    </a:lnTo>
                    <a:lnTo>
                      <a:pt x="406" y="2490"/>
                    </a:lnTo>
                    <a:lnTo>
                      <a:pt x="292" y="2475"/>
                    </a:lnTo>
                    <a:lnTo>
                      <a:pt x="198" y="2460"/>
                    </a:lnTo>
                    <a:lnTo>
                      <a:pt x="129" y="2440"/>
                    </a:lnTo>
                    <a:lnTo>
                      <a:pt x="49" y="2421"/>
                    </a:lnTo>
                    <a:lnTo>
                      <a:pt x="45" y="2416"/>
                    </a:lnTo>
                    <a:lnTo>
                      <a:pt x="45" y="2416"/>
                    </a:lnTo>
                    <a:lnTo>
                      <a:pt x="40" y="2411"/>
                    </a:lnTo>
                    <a:lnTo>
                      <a:pt x="40" y="2401"/>
                    </a:lnTo>
                    <a:lnTo>
                      <a:pt x="40" y="2401"/>
                    </a:lnTo>
                    <a:lnTo>
                      <a:pt x="40" y="94"/>
                    </a:lnTo>
                    <a:lnTo>
                      <a:pt x="40" y="94"/>
                    </a:lnTo>
                    <a:lnTo>
                      <a:pt x="930" y="40"/>
                    </a:lnTo>
                    <a:lnTo>
                      <a:pt x="930" y="40"/>
                    </a:lnTo>
                    <a:lnTo>
                      <a:pt x="950" y="40"/>
                    </a:lnTo>
                    <a:lnTo>
                      <a:pt x="950" y="2529"/>
                    </a:lnTo>
                    <a:lnTo>
                      <a:pt x="950" y="2529"/>
                    </a:lnTo>
                    <a:lnTo>
                      <a:pt x="935" y="2534"/>
                    </a:lnTo>
                    <a:lnTo>
                      <a:pt x="935" y="2534"/>
                    </a:lnTo>
                    <a:close/>
                    <a:moveTo>
                      <a:pt x="1955" y="149"/>
                    </a:moveTo>
                    <a:lnTo>
                      <a:pt x="1000" y="5"/>
                    </a:lnTo>
                    <a:lnTo>
                      <a:pt x="1000" y="5"/>
                    </a:lnTo>
                    <a:lnTo>
                      <a:pt x="950" y="0"/>
                    </a:lnTo>
                    <a:lnTo>
                      <a:pt x="930" y="0"/>
                    </a:lnTo>
                    <a:lnTo>
                      <a:pt x="930" y="0"/>
                    </a:lnTo>
                    <a:lnTo>
                      <a:pt x="15" y="54"/>
                    </a:lnTo>
                    <a:lnTo>
                      <a:pt x="15" y="54"/>
                    </a:lnTo>
                    <a:lnTo>
                      <a:pt x="5" y="64"/>
                    </a:lnTo>
                    <a:lnTo>
                      <a:pt x="0" y="74"/>
                    </a:lnTo>
                    <a:lnTo>
                      <a:pt x="0" y="2401"/>
                    </a:lnTo>
                    <a:lnTo>
                      <a:pt x="0" y="2401"/>
                    </a:lnTo>
                    <a:lnTo>
                      <a:pt x="0" y="2416"/>
                    </a:lnTo>
                    <a:lnTo>
                      <a:pt x="5" y="2430"/>
                    </a:lnTo>
                    <a:lnTo>
                      <a:pt x="15" y="2445"/>
                    </a:lnTo>
                    <a:lnTo>
                      <a:pt x="30" y="2455"/>
                    </a:lnTo>
                    <a:lnTo>
                      <a:pt x="30" y="2455"/>
                    </a:lnTo>
                    <a:lnTo>
                      <a:pt x="35" y="2455"/>
                    </a:lnTo>
                    <a:lnTo>
                      <a:pt x="35" y="2455"/>
                    </a:lnTo>
                    <a:lnTo>
                      <a:pt x="124" y="2480"/>
                    </a:lnTo>
                    <a:lnTo>
                      <a:pt x="193" y="2500"/>
                    </a:lnTo>
                    <a:lnTo>
                      <a:pt x="282" y="2515"/>
                    </a:lnTo>
                    <a:lnTo>
                      <a:pt x="401" y="2529"/>
                    </a:lnTo>
                    <a:lnTo>
                      <a:pt x="544" y="2549"/>
                    </a:lnTo>
                    <a:lnTo>
                      <a:pt x="723" y="2559"/>
                    </a:lnTo>
                    <a:lnTo>
                      <a:pt x="930" y="2574"/>
                    </a:lnTo>
                    <a:lnTo>
                      <a:pt x="930" y="2574"/>
                    </a:lnTo>
                    <a:lnTo>
                      <a:pt x="955" y="2569"/>
                    </a:lnTo>
                    <a:lnTo>
                      <a:pt x="980" y="2569"/>
                    </a:lnTo>
                    <a:lnTo>
                      <a:pt x="1010" y="2559"/>
                    </a:lnTo>
                    <a:lnTo>
                      <a:pt x="1960" y="2143"/>
                    </a:lnTo>
                    <a:lnTo>
                      <a:pt x="1960" y="2143"/>
                    </a:lnTo>
                    <a:lnTo>
                      <a:pt x="1970" y="2133"/>
                    </a:lnTo>
                    <a:lnTo>
                      <a:pt x="1975" y="2124"/>
                    </a:lnTo>
                    <a:lnTo>
                      <a:pt x="1975" y="168"/>
                    </a:lnTo>
                    <a:lnTo>
                      <a:pt x="1975" y="168"/>
                    </a:lnTo>
                    <a:lnTo>
                      <a:pt x="1970" y="158"/>
                    </a:lnTo>
                    <a:lnTo>
                      <a:pt x="1955" y="149"/>
                    </a:lnTo>
                    <a:lnTo>
                      <a:pt x="1955" y="14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1" name="Freeform 33"/>
              <p:cNvSpPr>
                <a:spLocks/>
              </p:cNvSpPr>
              <p:nvPr/>
            </p:nvSpPr>
            <p:spPr bwMode="auto">
              <a:xfrm>
                <a:off x="19643217" y="9486845"/>
                <a:ext cx="376052" cy="1361264"/>
              </a:xfrm>
              <a:custGeom>
                <a:avLst/>
                <a:gdLst/>
                <a:ahLst/>
                <a:cxnLst>
                  <a:cxn ang="0">
                    <a:pos x="208" y="391"/>
                  </a:cxn>
                  <a:cxn ang="0">
                    <a:pos x="208" y="391"/>
                  </a:cxn>
                  <a:cxn ang="0">
                    <a:pos x="213" y="356"/>
                  </a:cxn>
                  <a:cxn ang="0">
                    <a:pos x="218" y="327"/>
                  </a:cxn>
                  <a:cxn ang="0">
                    <a:pos x="233" y="302"/>
                  </a:cxn>
                  <a:cxn ang="0">
                    <a:pos x="247" y="277"/>
                  </a:cxn>
                  <a:cxn ang="0">
                    <a:pos x="267" y="257"/>
                  </a:cxn>
                  <a:cxn ang="0">
                    <a:pos x="292" y="243"/>
                  </a:cxn>
                  <a:cxn ang="0">
                    <a:pos x="317" y="228"/>
                  </a:cxn>
                  <a:cxn ang="0">
                    <a:pos x="342" y="223"/>
                  </a:cxn>
                  <a:cxn ang="0">
                    <a:pos x="342" y="15"/>
                  </a:cxn>
                  <a:cxn ang="0">
                    <a:pos x="0" y="0"/>
                  </a:cxn>
                  <a:cxn ang="0">
                    <a:pos x="0" y="1173"/>
                  </a:cxn>
                  <a:cxn ang="0">
                    <a:pos x="0" y="1173"/>
                  </a:cxn>
                  <a:cxn ang="0">
                    <a:pos x="94" y="1193"/>
                  </a:cxn>
                  <a:cxn ang="0">
                    <a:pos x="203" y="1218"/>
                  </a:cxn>
                  <a:cxn ang="0">
                    <a:pos x="342" y="1238"/>
                  </a:cxn>
                  <a:cxn ang="0">
                    <a:pos x="342" y="559"/>
                  </a:cxn>
                  <a:cxn ang="0">
                    <a:pos x="342" y="559"/>
                  </a:cxn>
                  <a:cxn ang="0">
                    <a:pos x="317" y="550"/>
                  </a:cxn>
                  <a:cxn ang="0">
                    <a:pos x="292" y="540"/>
                  </a:cxn>
                  <a:cxn ang="0">
                    <a:pos x="267" y="520"/>
                  </a:cxn>
                  <a:cxn ang="0">
                    <a:pos x="247" y="500"/>
                  </a:cxn>
                  <a:cxn ang="0">
                    <a:pos x="233" y="475"/>
                  </a:cxn>
                  <a:cxn ang="0">
                    <a:pos x="218" y="451"/>
                  </a:cxn>
                  <a:cxn ang="0">
                    <a:pos x="213" y="421"/>
                  </a:cxn>
                  <a:cxn ang="0">
                    <a:pos x="208" y="391"/>
                  </a:cxn>
                  <a:cxn ang="0">
                    <a:pos x="208" y="391"/>
                  </a:cxn>
                </a:cxnLst>
                <a:rect l="0" t="0" r="r" b="b"/>
                <a:pathLst>
                  <a:path w="342" h="1238">
                    <a:moveTo>
                      <a:pt x="208" y="391"/>
                    </a:moveTo>
                    <a:lnTo>
                      <a:pt x="208" y="391"/>
                    </a:lnTo>
                    <a:lnTo>
                      <a:pt x="213" y="356"/>
                    </a:lnTo>
                    <a:lnTo>
                      <a:pt x="218" y="327"/>
                    </a:lnTo>
                    <a:lnTo>
                      <a:pt x="233" y="302"/>
                    </a:lnTo>
                    <a:lnTo>
                      <a:pt x="247" y="277"/>
                    </a:lnTo>
                    <a:lnTo>
                      <a:pt x="267" y="257"/>
                    </a:lnTo>
                    <a:lnTo>
                      <a:pt x="292" y="243"/>
                    </a:lnTo>
                    <a:lnTo>
                      <a:pt x="317" y="228"/>
                    </a:lnTo>
                    <a:lnTo>
                      <a:pt x="342" y="223"/>
                    </a:lnTo>
                    <a:lnTo>
                      <a:pt x="342" y="15"/>
                    </a:lnTo>
                    <a:lnTo>
                      <a:pt x="0" y="0"/>
                    </a:lnTo>
                    <a:lnTo>
                      <a:pt x="0" y="1173"/>
                    </a:lnTo>
                    <a:lnTo>
                      <a:pt x="0" y="1173"/>
                    </a:lnTo>
                    <a:lnTo>
                      <a:pt x="94" y="1193"/>
                    </a:lnTo>
                    <a:lnTo>
                      <a:pt x="203" y="1218"/>
                    </a:lnTo>
                    <a:lnTo>
                      <a:pt x="342" y="1238"/>
                    </a:lnTo>
                    <a:lnTo>
                      <a:pt x="342" y="559"/>
                    </a:lnTo>
                    <a:lnTo>
                      <a:pt x="342" y="559"/>
                    </a:lnTo>
                    <a:lnTo>
                      <a:pt x="317" y="550"/>
                    </a:lnTo>
                    <a:lnTo>
                      <a:pt x="292" y="540"/>
                    </a:lnTo>
                    <a:lnTo>
                      <a:pt x="267" y="520"/>
                    </a:lnTo>
                    <a:lnTo>
                      <a:pt x="247" y="500"/>
                    </a:lnTo>
                    <a:lnTo>
                      <a:pt x="233" y="475"/>
                    </a:lnTo>
                    <a:lnTo>
                      <a:pt x="218" y="451"/>
                    </a:lnTo>
                    <a:lnTo>
                      <a:pt x="213" y="421"/>
                    </a:lnTo>
                    <a:lnTo>
                      <a:pt x="208" y="391"/>
                    </a:lnTo>
                    <a:lnTo>
                      <a:pt x="208" y="391"/>
                    </a:lnTo>
                    <a:close/>
                  </a:path>
                </a:pathLst>
              </a:custGeom>
              <a:solidFill>
                <a:srgbClr val="9E9E9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2" name="Freeform 34"/>
              <p:cNvSpPr>
                <a:spLocks/>
              </p:cNvSpPr>
              <p:nvPr/>
            </p:nvSpPr>
            <p:spPr bwMode="auto">
              <a:xfrm>
                <a:off x="20073147" y="9503339"/>
                <a:ext cx="435429" cy="1382156"/>
              </a:xfrm>
              <a:custGeom>
                <a:avLst/>
                <a:gdLst/>
                <a:ahLst/>
                <a:cxnLst>
                  <a:cxn ang="0">
                    <a:pos x="396" y="15"/>
                  </a:cxn>
                  <a:cxn ang="0">
                    <a:pos x="0" y="0"/>
                  </a:cxn>
                  <a:cxn ang="0">
                    <a:pos x="0" y="208"/>
                  </a:cxn>
                  <a:cxn ang="0">
                    <a:pos x="0" y="208"/>
                  </a:cxn>
                  <a:cxn ang="0">
                    <a:pos x="30" y="213"/>
                  </a:cxn>
                  <a:cxn ang="0">
                    <a:pos x="54" y="228"/>
                  </a:cxn>
                  <a:cxn ang="0">
                    <a:pos x="74" y="242"/>
                  </a:cxn>
                  <a:cxn ang="0">
                    <a:pos x="94" y="262"/>
                  </a:cxn>
                  <a:cxn ang="0">
                    <a:pos x="114" y="287"/>
                  </a:cxn>
                  <a:cxn ang="0">
                    <a:pos x="124" y="312"/>
                  </a:cxn>
                  <a:cxn ang="0">
                    <a:pos x="134" y="341"/>
                  </a:cxn>
                  <a:cxn ang="0">
                    <a:pos x="134" y="376"/>
                  </a:cxn>
                  <a:cxn ang="0">
                    <a:pos x="134" y="376"/>
                  </a:cxn>
                  <a:cxn ang="0">
                    <a:pos x="134" y="406"/>
                  </a:cxn>
                  <a:cxn ang="0">
                    <a:pos x="124" y="436"/>
                  </a:cxn>
                  <a:cxn ang="0">
                    <a:pos x="114" y="460"/>
                  </a:cxn>
                  <a:cxn ang="0">
                    <a:pos x="94" y="485"/>
                  </a:cxn>
                  <a:cxn ang="0">
                    <a:pos x="74" y="505"/>
                  </a:cxn>
                  <a:cxn ang="0">
                    <a:pos x="54" y="525"/>
                  </a:cxn>
                  <a:cxn ang="0">
                    <a:pos x="30" y="535"/>
                  </a:cxn>
                  <a:cxn ang="0">
                    <a:pos x="0" y="544"/>
                  </a:cxn>
                  <a:cxn ang="0">
                    <a:pos x="0" y="1228"/>
                  </a:cxn>
                  <a:cxn ang="0">
                    <a:pos x="0" y="1228"/>
                  </a:cxn>
                  <a:cxn ang="0">
                    <a:pos x="188" y="1247"/>
                  </a:cxn>
                  <a:cxn ang="0">
                    <a:pos x="287" y="1252"/>
                  </a:cxn>
                  <a:cxn ang="0">
                    <a:pos x="396" y="1257"/>
                  </a:cxn>
                  <a:cxn ang="0">
                    <a:pos x="396" y="15"/>
                  </a:cxn>
                </a:cxnLst>
                <a:rect l="0" t="0" r="r" b="b"/>
                <a:pathLst>
                  <a:path w="396" h="1257">
                    <a:moveTo>
                      <a:pt x="396" y="15"/>
                    </a:moveTo>
                    <a:lnTo>
                      <a:pt x="0" y="0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30" y="213"/>
                    </a:lnTo>
                    <a:lnTo>
                      <a:pt x="54" y="228"/>
                    </a:lnTo>
                    <a:lnTo>
                      <a:pt x="74" y="242"/>
                    </a:lnTo>
                    <a:lnTo>
                      <a:pt x="94" y="262"/>
                    </a:lnTo>
                    <a:lnTo>
                      <a:pt x="114" y="287"/>
                    </a:lnTo>
                    <a:lnTo>
                      <a:pt x="124" y="312"/>
                    </a:lnTo>
                    <a:lnTo>
                      <a:pt x="134" y="341"/>
                    </a:lnTo>
                    <a:lnTo>
                      <a:pt x="134" y="376"/>
                    </a:lnTo>
                    <a:lnTo>
                      <a:pt x="134" y="376"/>
                    </a:lnTo>
                    <a:lnTo>
                      <a:pt x="134" y="406"/>
                    </a:lnTo>
                    <a:lnTo>
                      <a:pt x="124" y="436"/>
                    </a:lnTo>
                    <a:lnTo>
                      <a:pt x="114" y="460"/>
                    </a:lnTo>
                    <a:lnTo>
                      <a:pt x="94" y="485"/>
                    </a:lnTo>
                    <a:lnTo>
                      <a:pt x="74" y="505"/>
                    </a:lnTo>
                    <a:lnTo>
                      <a:pt x="54" y="525"/>
                    </a:lnTo>
                    <a:lnTo>
                      <a:pt x="30" y="535"/>
                    </a:lnTo>
                    <a:lnTo>
                      <a:pt x="0" y="544"/>
                    </a:lnTo>
                    <a:lnTo>
                      <a:pt x="0" y="1228"/>
                    </a:lnTo>
                    <a:lnTo>
                      <a:pt x="0" y="1228"/>
                    </a:lnTo>
                    <a:lnTo>
                      <a:pt x="188" y="1247"/>
                    </a:lnTo>
                    <a:lnTo>
                      <a:pt x="287" y="1252"/>
                    </a:lnTo>
                    <a:lnTo>
                      <a:pt x="396" y="1257"/>
                    </a:lnTo>
                    <a:lnTo>
                      <a:pt x="396" y="15"/>
                    </a:lnTo>
                    <a:close/>
                  </a:path>
                </a:pathLst>
              </a:custGeom>
              <a:solidFill>
                <a:srgbClr val="9E9E9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3" name="Freeform 35"/>
              <p:cNvSpPr>
                <a:spLocks/>
              </p:cNvSpPr>
              <p:nvPr/>
            </p:nvSpPr>
            <p:spPr bwMode="auto">
              <a:xfrm>
                <a:off x="19925805" y="9785927"/>
                <a:ext cx="239706" cy="256199"/>
              </a:xfrm>
              <a:custGeom>
                <a:avLst/>
                <a:gdLst/>
                <a:ahLst/>
                <a:cxnLst>
                  <a:cxn ang="0">
                    <a:pos x="218" y="119"/>
                  </a:cxn>
                  <a:cxn ang="0">
                    <a:pos x="218" y="119"/>
                  </a:cxn>
                  <a:cxn ang="0">
                    <a:pos x="218" y="94"/>
                  </a:cxn>
                  <a:cxn ang="0">
                    <a:pos x="208" y="75"/>
                  </a:cxn>
                  <a:cxn ang="0">
                    <a:pos x="198" y="55"/>
                  </a:cxn>
                  <a:cxn ang="0">
                    <a:pos x="188" y="35"/>
                  </a:cxn>
                  <a:cxn ang="0">
                    <a:pos x="169" y="20"/>
                  </a:cxn>
                  <a:cxn ang="0">
                    <a:pos x="154" y="10"/>
                  </a:cxn>
                  <a:cxn ang="0">
                    <a:pos x="134" y="5"/>
                  </a:cxn>
                  <a:cxn ang="0">
                    <a:pos x="109" y="0"/>
                  </a:cxn>
                  <a:cxn ang="0">
                    <a:pos x="109" y="0"/>
                  </a:cxn>
                  <a:cxn ang="0">
                    <a:pos x="89" y="5"/>
                  </a:cxn>
                  <a:cxn ang="0">
                    <a:pos x="70" y="10"/>
                  </a:cxn>
                  <a:cxn ang="0">
                    <a:pos x="50" y="20"/>
                  </a:cxn>
                  <a:cxn ang="0">
                    <a:pos x="35" y="35"/>
                  </a:cxn>
                  <a:cxn ang="0">
                    <a:pos x="20" y="55"/>
                  </a:cxn>
                  <a:cxn ang="0">
                    <a:pos x="10" y="75"/>
                  </a:cxn>
                  <a:cxn ang="0">
                    <a:pos x="5" y="94"/>
                  </a:cxn>
                  <a:cxn ang="0">
                    <a:pos x="0" y="119"/>
                  </a:cxn>
                  <a:cxn ang="0">
                    <a:pos x="0" y="119"/>
                  </a:cxn>
                  <a:cxn ang="0">
                    <a:pos x="5" y="139"/>
                  </a:cxn>
                  <a:cxn ang="0">
                    <a:pos x="10" y="164"/>
                  </a:cxn>
                  <a:cxn ang="0">
                    <a:pos x="20" y="183"/>
                  </a:cxn>
                  <a:cxn ang="0">
                    <a:pos x="35" y="198"/>
                  </a:cxn>
                  <a:cxn ang="0">
                    <a:pos x="50" y="213"/>
                  </a:cxn>
                  <a:cxn ang="0">
                    <a:pos x="70" y="223"/>
                  </a:cxn>
                  <a:cxn ang="0">
                    <a:pos x="89" y="233"/>
                  </a:cxn>
                  <a:cxn ang="0">
                    <a:pos x="109" y="233"/>
                  </a:cxn>
                  <a:cxn ang="0">
                    <a:pos x="109" y="233"/>
                  </a:cxn>
                  <a:cxn ang="0">
                    <a:pos x="134" y="233"/>
                  </a:cxn>
                  <a:cxn ang="0">
                    <a:pos x="154" y="223"/>
                  </a:cxn>
                  <a:cxn ang="0">
                    <a:pos x="169" y="213"/>
                  </a:cxn>
                  <a:cxn ang="0">
                    <a:pos x="188" y="198"/>
                  </a:cxn>
                  <a:cxn ang="0">
                    <a:pos x="198" y="183"/>
                  </a:cxn>
                  <a:cxn ang="0">
                    <a:pos x="208" y="164"/>
                  </a:cxn>
                  <a:cxn ang="0">
                    <a:pos x="218" y="139"/>
                  </a:cxn>
                  <a:cxn ang="0">
                    <a:pos x="218" y="119"/>
                  </a:cxn>
                  <a:cxn ang="0">
                    <a:pos x="218" y="119"/>
                  </a:cxn>
                </a:cxnLst>
                <a:rect l="0" t="0" r="r" b="b"/>
                <a:pathLst>
                  <a:path w="218" h="233">
                    <a:moveTo>
                      <a:pt x="218" y="119"/>
                    </a:moveTo>
                    <a:lnTo>
                      <a:pt x="218" y="119"/>
                    </a:lnTo>
                    <a:lnTo>
                      <a:pt x="218" y="94"/>
                    </a:lnTo>
                    <a:lnTo>
                      <a:pt x="208" y="75"/>
                    </a:lnTo>
                    <a:lnTo>
                      <a:pt x="198" y="55"/>
                    </a:lnTo>
                    <a:lnTo>
                      <a:pt x="188" y="35"/>
                    </a:lnTo>
                    <a:lnTo>
                      <a:pt x="169" y="20"/>
                    </a:lnTo>
                    <a:lnTo>
                      <a:pt x="154" y="10"/>
                    </a:lnTo>
                    <a:lnTo>
                      <a:pt x="134" y="5"/>
                    </a:lnTo>
                    <a:lnTo>
                      <a:pt x="109" y="0"/>
                    </a:lnTo>
                    <a:lnTo>
                      <a:pt x="109" y="0"/>
                    </a:lnTo>
                    <a:lnTo>
                      <a:pt x="89" y="5"/>
                    </a:lnTo>
                    <a:lnTo>
                      <a:pt x="70" y="10"/>
                    </a:lnTo>
                    <a:lnTo>
                      <a:pt x="50" y="20"/>
                    </a:lnTo>
                    <a:lnTo>
                      <a:pt x="35" y="35"/>
                    </a:lnTo>
                    <a:lnTo>
                      <a:pt x="20" y="55"/>
                    </a:lnTo>
                    <a:lnTo>
                      <a:pt x="10" y="75"/>
                    </a:lnTo>
                    <a:lnTo>
                      <a:pt x="5" y="94"/>
                    </a:lnTo>
                    <a:lnTo>
                      <a:pt x="0" y="119"/>
                    </a:lnTo>
                    <a:lnTo>
                      <a:pt x="0" y="119"/>
                    </a:lnTo>
                    <a:lnTo>
                      <a:pt x="5" y="139"/>
                    </a:lnTo>
                    <a:lnTo>
                      <a:pt x="10" y="164"/>
                    </a:lnTo>
                    <a:lnTo>
                      <a:pt x="20" y="183"/>
                    </a:lnTo>
                    <a:lnTo>
                      <a:pt x="35" y="198"/>
                    </a:lnTo>
                    <a:lnTo>
                      <a:pt x="50" y="213"/>
                    </a:lnTo>
                    <a:lnTo>
                      <a:pt x="70" y="223"/>
                    </a:lnTo>
                    <a:lnTo>
                      <a:pt x="89" y="233"/>
                    </a:lnTo>
                    <a:lnTo>
                      <a:pt x="109" y="233"/>
                    </a:lnTo>
                    <a:lnTo>
                      <a:pt x="109" y="233"/>
                    </a:lnTo>
                    <a:lnTo>
                      <a:pt x="134" y="233"/>
                    </a:lnTo>
                    <a:lnTo>
                      <a:pt x="154" y="223"/>
                    </a:lnTo>
                    <a:lnTo>
                      <a:pt x="169" y="213"/>
                    </a:lnTo>
                    <a:lnTo>
                      <a:pt x="188" y="198"/>
                    </a:lnTo>
                    <a:lnTo>
                      <a:pt x="198" y="183"/>
                    </a:lnTo>
                    <a:lnTo>
                      <a:pt x="208" y="164"/>
                    </a:lnTo>
                    <a:lnTo>
                      <a:pt x="218" y="139"/>
                    </a:lnTo>
                    <a:lnTo>
                      <a:pt x="218" y="119"/>
                    </a:lnTo>
                    <a:lnTo>
                      <a:pt x="218" y="119"/>
                    </a:lnTo>
                    <a:close/>
                  </a:path>
                </a:pathLst>
              </a:custGeom>
              <a:solidFill>
                <a:srgbClr val="E5E5E5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4" name="Freeform 36"/>
              <p:cNvSpPr>
                <a:spLocks/>
              </p:cNvSpPr>
              <p:nvPr/>
            </p:nvSpPr>
            <p:spPr bwMode="auto">
              <a:xfrm>
                <a:off x="19931303" y="9818914"/>
                <a:ext cx="191325" cy="201221"/>
              </a:xfrm>
              <a:custGeom>
                <a:avLst/>
                <a:gdLst/>
                <a:ahLst/>
                <a:cxnLst>
                  <a:cxn ang="0">
                    <a:pos x="134" y="109"/>
                  </a:cxn>
                  <a:cxn ang="0">
                    <a:pos x="134" y="109"/>
                  </a:cxn>
                  <a:cxn ang="0">
                    <a:pos x="119" y="104"/>
                  </a:cxn>
                  <a:cxn ang="0">
                    <a:pos x="104" y="94"/>
                  </a:cxn>
                  <a:cxn ang="0">
                    <a:pos x="94" y="79"/>
                  </a:cxn>
                  <a:cxn ang="0">
                    <a:pos x="89" y="64"/>
                  </a:cxn>
                  <a:cxn ang="0">
                    <a:pos x="89" y="64"/>
                  </a:cxn>
                  <a:cxn ang="0">
                    <a:pos x="94" y="45"/>
                  </a:cxn>
                  <a:cxn ang="0">
                    <a:pos x="104" y="30"/>
                  </a:cxn>
                  <a:cxn ang="0">
                    <a:pos x="119" y="20"/>
                  </a:cxn>
                  <a:cxn ang="0">
                    <a:pos x="134" y="15"/>
                  </a:cxn>
                  <a:cxn ang="0">
                    <a:pos x="134" y="15"/>
                  </a:cxn>
                  <a:cxn ang="0">
                    <a:pos x="139" y="15"/>
                  </a:cxn>
                  <a:cxn ang="0">
                    <a:pos x="139" y="15"/>
                  </a:cxn>
                  <a:cxn ang="0">
                    <a:pos x="114" y="5"/>
                  </a:cxn>
                  <a:cxn ang="0">
                    <a:pos x="84" y="0"/>
                  </a:cxn>
                  <a:cxn ang="0">
                    <a:pos x="84" y="0"/>
                  </a:cxn>
                  <a:cxn ang="0">
                    <a:pos x="70" y="0"/>
                  </a:cxn>
                  <a:cxn ang="0">
                    <a:pos x="55" y="5"/>
                  </a:cxn>
                  <a:cxn ang="0">
                    <a:pos x="40" y="15"/>
                  </a:cxn>
                  <a:cxn ang="0">
                    <a:pos x="25" y="25"/>
                  </a:cxn>
                  <a:cxn ang="0">
                    <a:pos x="15" y="40"/>
                  </a:cxn>
                  <a:cxn ang="0">
                    <a:pos x="5" y="54"/>
                  </a:cxn>
                  <a:cxn ang="0">
                    <a:pos x="0" y="74"/>
                  </a:cxn>
                  <a:cxn ang="0">
                    <a:pos x="0" y="89"/>
                  </a:cxn>
                  <a:cxn ang="0">
                    <a:pos x="0" y="89"/>
                  </a:cxn>
                  <a:cxn ang="0">
                    <a:pos x="0" y="109"/>
                  </a:cxn>
                  <a:cxn ang="0">
                    <a:pos x="5" y="129"/>
                  </a:cxn>
                  <a:cxn ang="0">
                    <a:pos x="15" y="144"/>
                  </a:cxn>
                  <a:cxn ang="0">
                    <a:pos x="25" y="158"/>
                  </a:cxn>
                  <a:cxn ang="0">
                    <a:pos x="40" y="168"/>
                  </a:cxn>
                  <a:cxn ang="0">
                    <a:pos x="55" y="178"/>
                  </a:cxn>
                  <a:cxn ang="0">
                    <a:pos x="70" y="183"/>
                  </a:cxn>
                  <a:cxn ang="0">
                    <a:pos x="84" y="183"/>
                  </a:cxn>
                  <a:cxn ang="0">
                    <a:pos x="84" y="183"/>
                  </a:cxn>
                  <a:cxn ang="0">
                    <a:pos x="104" y="183"/>
                  </a:cxn>
                  <a:cxn ang="0">
                    <a:pos x="119" y="178"/>
                  </a:cxn>
                  <a:cxn ang="0">
                    <a:pos x="134" y="168"/>
                  </a:cxn>
                  <a:cxn ang="0">
                    <a:pos x="149" y="158"/>
                  </a:cxn>
                  <a:cxn ang="0">
                    <a:pos x="159" y="144"/>
                  </a:cxn>
                  <a:cxn ang="0">
                    <a:pos x="169" y="129"/>
                  </a:cxn>
                  <a:cxn ang="0">
                    <a:pos x="174" y="109"/>
                  </a:cxn>
                  <a:cxn ang="0">
                    <a:pos x="174" y="89"/>
                  </a:cxn>
                  <a:cxn ang="0">
                    <a:pos x="174" y="89"/>
                  </a:cxn>
                  <a:cxn ang="0">
                    <a:pos x="174" y="84"/>
                  </a:cxn>
                  <a:cxn ang="0">
                    <a:pos x="174" y="84"/>
                  </a:cxn>
                  <a:cxn ang="0">
                    <a:pos x="164" y="94"/>
                  </a:cxn>
                  <a:cxn ang="0">
                    <a:pos x="159" y="104"/>
                  </a:cxn>
                  <a:cxn ang="0">
                    <a:pos x="144" y="109"/>
                  </a:cxn>
                  <a:cxn ang="0">
                    <a:pos x="134" y="109"/>
                  </a:cxn>
                  <a:cxn ang="0">
                    <a:pos x="134" y="109"/>
                  </a:cxn>
                </a:cxnLst>
                <a:rect l="0" t="0" r="r" b="b"/>
                <a:pathLst>
                  <a:path w="174" h="183">
                    <a:moveTo>
                      <a:pt x="134" y="109"/>
                    </a:moveTo>
                    <a:lnTo>
                      <a:pt x="134" y="109"/>
                    </a:lnTo>
                    <a:lnTo>
                      <a:pt x="119" y="104"/>
                    </a:lnTo>
                    <a:lnTo>
                      <a:pt x="104" y="94"/>
                    </a:lnTo>
                    <a:lnTo>
                      <a:pt x="94" y="79"/>
                    </a:lnTo>
                    <a:lnTo>
                      <a:pt x="89" y="64"/>
                    </a:lnTo>
                    <a:lnTo>
                      <a:pt x="89" y="64"/>
                    </a:lnTo>
                    <a:lnTo>
                      <a:pt x="94" y="45"/>
                    </a:lnTo>
                    <a:lnTo>
                      <a:pt x="104" y="30"/>
                    </a:lnTo>
                    <a:lnTo>
                      <a:pt x="119" y="20"/>
                    </a:lnTo>
                    <a:lnTo>
                      <a:pt x="134" y="15"/>
                    </a:lnTo>
                    <a:lnTo>
                      <a:pt x="134" y="15"/>
                    </a:lnTo>
                    <a:lnTo>
                      <a:pt x="139" y="15"/>
                    </a:lnTo>
                    <a:lnTo>
                      <a:pt x="139" y="15"/>
                    </a:lnTo>
                    <a:lnTo>
                      <a:pt x="114" y="5"/>
                    </a:lnTo>
                    <a:lnTo>
                      <a:pt x="84" y="0"/>
                    </a:lnTo>
                    <a:lnTo>
                      <a:pt x="84" y="0"/>
                    </a:lnTo>
                    <a:lnTo>
                      <a:pt x="70" y="0"/>
                    </a:lnTo>
                    <a:lnTo>
                      <a:pt x="55" y="5"/>
                    </a:lnTo>
                    <a:lnTo>
                      <a:pt x="40" y="15"/>
                    </a:lnTo>
                    <a:lnTo>
                      <a:pt x="25" y="25"/>
                    </a:lnTo>
                    <a:lnTo>
                      <a:pt x="15" y="40"/>
                    </a:lnTo>
                    <a:lnTo>
                      <a:pt x="5" y="54"/>
                    </a:lnTo>
                    <a:lnTo>
                      <a:pt x="0" y="74"/>
                    </a:lnTo>
                    <a:lnTo>
                      <a:pt x="0" y="89"/>
                    </a:lnTo>
                    <a:lnTo>
                      <a:pt x="0" y="89"/>
                    </a:lnTo>
                    <a:lnTo>
                      <a:pt x="0" y="109"/>
                    </a:lnTo>
                    <a:lnTo>
                      <a:pt x="5" y="129"/>
                    </a:lnTo>
                    <a:lnTo>
                      <a:pt x="15" y="144"/>
                    </a:lnTo>
                    <a:lnTo>
                      <a:pt x="25" y="158"/>
                    </a:lnTo>
                    <a:lnTo>
                      <a:pt x="40" y="168"/>
                    </a:lnTo>
                    <a:lnTo>
                      <a:pt x="55" y="178"/>
                    </a:lnTo>
                    <a:lnTo>
                      <a:pt x="70" y="183"/>
                    </a:lnTo>
                    <a:lnTo>
                      <a:pt x="84" y="183"/>
                    </a:lnTo>
                    <a:lnTo>
                      <a:pt x="84" y="183"/>
                    </a:lnTo>
                    <a:lnTo>
                      <a:pt x="104" y="183"/>
                    </a:lnTo>
                    <a:lnTo>
                      <a:pt x="119" y="178"/>
                    </a:lnTo>
                    <a:lnTo>
                      <a:pt x="134" y="168"/>
                    </a:lnTo>
                    <a:lnTo>
                      <a:pt x="149" y="158"/>
                    </a:lnTo>
                    <a:lnTo>
                      <a:pt x="159" y="144"/>
                    </a:lnTo>
                    <a:lnTo>
                      <a:pt x="169" y="129"/>
                    </a:lnTo>
                    <a:lnTo>
                      <a:pt x="174" y="109"/>
                    </a:lnTo>
                    <a:lnTo>
                      <a:pt x="174" y="89"/>
                    </a:lnTo>
                    <a:lnTo>
                      <a:pt x="174" y="89"/>
                    </a:lnTo>
                    <a:lnTo>
                      <a:pt x="174" y="84"/>
                    </a:lnTo>
                    <a:lnTo>
                      <a:pt x="174" y="84"/>
                    </a:lnTo>
                    <a:lnTo>
                      <a:pt x="164" y="94"/>
                    </a:lnTo>
                    <a:lnTo>
                      <a:pt x="159" y="104"/>
                    </a:lnTo>
                    <a:lnTo>
                      <a:pt x="144" y="109"/>
                    </a:lnTo>
                    <a:lnTo>
                      <a:pt x="134" y="109"/>
                    </a:lnTo>
                    <a:lnTo>
                      <a:pt x="134" y="109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5" name="Freeform 37"/>
              <p:cNvSpPr>
                <a:spLocks/>
              </p:cNvSpPr>
              <p:nvPr/>
            </p:nvSpPr>
            <p:spPr bwMode="auto">
              <a:xfrm>
                <a:off x="19687200" y="9198758"/>
                <a:ext cx="26390" cy="26390"/>
              </a:xfrm>
              <a:custGeom>
                <a:avLst/>
                <a:gdLst/>
                <a:ahLst/>
                <a:cxnLst>
                  <a:cxn ang="0">
                    <a:pos x="24" y="15"/>
                  </a:cxn>
                  <a:cxn ang="0">
                    <a:pos x="24" y="15"/>
                  </a:cxn>
                  <a:cxn ang="0">
                    <a:pos x="19" y="24"/>
                  </a:cxn>
                  <a:cxn ang="0">
                    <a:pos x="10" y="24"/>
                  </a:cxn>
                  <a:cxn ang="0">
                    <a:pos x="10" y="24"/>
                  </a:cxn>
                  <a:cxn ang="0">
                    <a:pos x="0" y="24"/>
                  </a:cxn>
                  <a:cxn ang="0">
                    <a:pos x="0" y="15"/>
                  </a:cxn>
                  <a:cxn ang="0">
                    <a:pos x="0" y="15"/>
                  </a:cxn>
                  <a:cxn ang="0">
                    <a:pos x="0" y="5"/>
                  </a:cxn>
                  <a:cxn ang="0">
                    <a:pos x="10" y="0"/>
                  </a:cxn>
                  <a:cxn ang="0">
                    <a:pos x="10" y="0"/>
                  </a:cxn>
                  <a:cxn ang="0">
                    <a:pos x="19" y="5"/>
                  </a:cxn>
                  <a:cxn ang="0">
                    <a:pos x="24" y="15"/>
                  </a:cxn>
                  <a:cxn ang="0">
                    <a:pos x="24" y="15"/>
                  </a:cxn>
                </a:cxnLst>
                <a:rect l="0" t="0" r="r" b="b"/>
                <a:pathLst>
                  <a:path w="24" h="24">
                    <a:moveTo>
                      <a:pt x="24" y="15"/>
                    </a:moveTo>
                    <a:lnTo>
                      <a:pt x="24" y="15"/>
                    </a:lnTo>
                    <a:lnTo>
                      <a:pt x="19" y="24"/>
                    </a:lnTo>
                    <a:lnTo>
                      <a:pt x="10" y="24"/>
                    </a:lnTo>
                    <a:lnTo>
                      <a:pt x="10" y="24"/>
                    </a:lnTo>
                    <a:lnTo>
                      <a:pt x="0" y="24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0" y="5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9" y="5"/>
                    </a:lnTo>
                    <a:lnTo>
                      <a:pt x="24" y="15"/>
                    </a:lnTo>
                    <a:lnTo>
                      <a:pt x="24" y="15"/>
                    </a:lnTo>
                    <a:close/>
                  </a:path>
                </a:pathLst>
              </a:custGeom>
              <a:solidFill>
                <a:srgbClr val="FB7655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6" name="Freeform 38"/>
              <p:cNvSpPr>
                <a:spLocks/>
              </p:cNvSpPr>
              <p:nvPr/>
            </p:nvSpPr>
            <p:spPr bwMode="auto">
              <a:xfrm>
                <a:off x="19687200" y="9198758"/>
                <a:ext cx="26390" cy="26390"/>
              </a:xfrm>
              <a:custGeom>
                <a:avLst/>
                <a:gdLst/>
                <a:ahLst/>
                <a:cxnLst>
                  <a:cxn ang="0">
                    <a:pos x="24" y="15"/>
                  </a:cxn>
                  <a:cxn ang="0">
                    <a:pos x="24" y="15"/>
                  </a:cxn>
                  <a:cxn ang="0">
                    <a:pos x="19" y="24"/>
                  </a:cxn>
                  <a:cxn ang="0">
                    <a:pos x="10" y="24"/>
                  </a:cxn>
                  <a:cxn ang="0">
                    <a:pos x="10" y="24"/>
                  </a:cxn>
                  <a:cxn ang="0">
                    <a:pos x="0" y="24"/>
                  </a:cxn>
                  <a:cxn ang="0">
                    <a:pos x="0" y="15"/>
                  </a:cxn>
                  <a:cxn ang="0">
                    <a:pos x="0" y="15"/>
                  </a:cxn>
                  <a:cxn ang="0">
                    <a:pos x="0" y="5"/>
                  </a:cxn>
                  <a:cxn ang="0">
                    <a:pos x="10" y="0"/>
                  </a:cxn>
                  <a:cxn ang="0">
                    <a:pos x="10" y="0"/>
                  </a:cxn>
                  <a:cxn ang="0">
                    <a:pos x="19" y="5"/>
                  </a:cxn>
                  <a:cxn ang="0">
                    <a:pos x="24" y="15"/>
                  </a:cxn>
                  <a:cxn ang="0">
                    <a:pos x="24" y="15"/>
                  </a:cxn>
                </a:cxnLst>
                <a:rect l="0" t="0" r="r" b="b"/>
                <a:pathLst>
                  <a:path w="24" h="24">
                    <a:moveTo>
                      <a:pt x="24" y="15"/>
                    </a:moveTo>
                    <a:lnTo>
                      <a:pt x="24" y="15"/>
                    </a:lnTo>
                    <a:lnTo>
                      <a:pt x="19" y="24"/>
                    </a:lnTo>
                    <a:lnTo>
                      <a:pt x="10" y="24"/>
                    </a:lnTo>
                    <a:lnTo>
                      <a:pt x="10" y="24"/>
                    </a:lnTo>
                    <a:lnTo>
                      <a:pt x="0" y="24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0" y="5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9" y="5"/>
                    </a:lnTo>
                    <a:lnTo>
                      <a:pt x="24" y="15"/>
                    </a:lnTo>
                    <a:lnTo>
                      <a:pt x="24" y="15"/>
                    </a:lnTo>
                    <a:close/>
                  </a:path>
                </a:pathLst>
              </a:custGeom>
              <a:solidFill>
                <a:srgbClr val="FB7655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7" name="Freeform 39"/>
              <p:cNvSpPr>
                <a:spLocks/>
              </p:cNvSpPr>
              <p:nvPr/>
            </p:nvSpPr>
            <p:spPr bwMode="auto">
              <a:xfrm>
                <a:off x="19687200" y="9023928"/>
                <a:ext cx="26390" cy="27490"/>
              </a:xfrm>
              <a:custGeom>
                <a:avLst/>
                <a:gdLst/>
                <a:ahLst/>
                <a:cxnLst>
                  <a:cxn ang="0">
                    <a:pos x="24" y="15"/>
                  </a:cxn>
                  <a:cxn ang="0">
                    <a:pos x="24" y="15"/>
                  </a:cxn>
                  <a:cxn ang="0">
                    <a:pos x="19" y="20"/>
                  </a:cxn>
                  <a:cxn ang="0">
                    <a:pos x="10" y="25"/>
                  </a:cxn>
                  <a:cxn ang="0">
                    <a:pos x="10" y="25"/>
                  </a:cxn>
                  <a:cxn ang="0">
                    <a:pos x="0" y="20"/>
                  </a:cxn>
                  <a:cxn ang="0">
                    <a:pos x="0" y="15"/>
                  </a:cxn>
                  <a:cxn ang="0">
                    <a:pos x="0" y="15"/>
                  </a:cxn>
                  <a:cxn ang="0">
                    <a:pos x="0" y="5"/>
                  </a:cxn>
                  <a:cxn ang="0">
                    <a:pos x="10" y="0"/>
                  </a:cxn>
                  <a:cxn ang="0">
                    <a:pos x="10" y="0"/>
                  </a:cxn>
                  <a:cxn ang="0">
                    <a:pos x="19" y="5"/>
                  </a:cxn>
                  <a:cxn ang="0">
                    <a:pos x="24" y="15"/>
                  </a:cxn>
                  <a:cxn ang="0">
                    <a:pos x="24" y="15"/>
                  </a:cxn>
                </a:cxnLst>
                <a:rect l="0" t="0" r="r" b="b"/>
                <a:pathLst>
                  <a:path w="24" h="25">
                    <a:moveTo>
                      <a:pt x="24" y="15"/>
                    </a:moveTo>
                    <a:lnTo>
                      <a:pt x="24" y="15"/>
                    </a:lnTo>
                    <a:lnTo>
                      <a:pt x="19" y="20"/>
                    </a:lnTo>
                    <a:lnTo>
                      <a:pt x="10" y="25"/>
                    </a:lnTo>
                    <a:lnTo>
                      <a:pt x="10" y="25"/>
                    </a:lnTo>
                    <a:lnTo>
                      <a:pt x="0" y="20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0" y="5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9" y="5"/>
                    </a:lnTo>
                    <a:lnTo>
                      <a:pt x="24" y="15"/>
                    </a:lnTo>
                    <a:lnTo>
                      <a:pt x="24" y="15"/>
                    </a:lnTo>
                    <a:close/>
                  </a:path>
                </a:pathLst>
              </a:custGeom>
              <a:solidFill>
                <a:srgbClr val="7EAA5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8" name="Freeform 40"/>
              <p:cNvSpPr>
                <a:spLocks noEditPoints="1"/>
              </p:cNvSpPr>
              <p:nvPr/>
            </p:nvSpPr>
            <p:spPr bwMode="auto">
              <a:xfrm>
                <a:off x="19790559" y="8975547"/>
                <a:ext cx="718018" cy="446424"/>
              </a:xfrm>
              <a:custGeom>
                <a:avLst/>
                <a:gdLst/>
                <a:ahLst/>
                <a:cxnLst>
                  <a:cxn ang="0">
                    <a:pos x="24" y="366"/>
                  </a:cxn>
                  <a:cxn ang="0">
                    <a:pos x="123" y="198"/>
                  </a:cxn>
                  <a:cxn ang="0">
                    <a:pos x="633" y="203"/>
                  </a:cxn>
                  <a:cxn ang="0">
                    <a:pos x="633" y="203"/>
                  </a:cxn>
                  <a:cxn ang="0">
                    <a:pos x="633" y="386"/>
                  </a:cxn>
                  <a:cxn ang="0">
                    <a:pos x="633" y="386"/>
                  </a:cxn>
                  <a:cxn ang="0">
                    <a:pos x="24" y="366"/>
                  </a:cxn>
                  <a:cxn ang="0">
                    <a:pos x="24" y="366"/>
                  </a:cxn>
                  <a:cxn ang="0">
                    <a:pos x="109" y="20"/>
                  </a:cxn>
                  <a:cxn ang="0">
                    <a:pos x="109" y="183"/>
                  </a:cxn>
                  <a:cxn ang="0">
                    <a:pos x="19" y="336"/>
                  </a:cxn>
                  <a:cxn ang="0">
                    <a:pos x="19" y="336"/>
                  </a:cxn>
                  <a:cxn ang="0">
                    <a:pos x="19" y="20"/>
                  </a:cxn>
                  <a:cxn ang="0">
                    <a:pos x="19" y="20"/>
                  </a:cxn>
                  <a:cxn ang="0">
                    <a:pos x="109" y="20"/>
                  </a:cxn>
                  <a:cxn ang="0">
                    <a:pos x="109" y="20"/>
                  </a:cxn>
                  <a:cxn ang="0">
                    <a:pos x="633" y="183"/>
                  </a:cxn>
                  <a:cxn ang="0">
                    <a:pos x="633" y="183"/>
                  </a:cxn>
                  <a:cxn ang="0">
                    <a:pos x="128" y="178"/>
                  </a:cxn>
                  <a:cxn ang="0">
                    <a:pos x="128" y="178"/>
                  </a:cxn>
                  <a:cxn ang="0">
                    <a:pos x="128" y="20"/>
                  </a:cxn>
                  <a:cxn ang="0">
                    <a:pos x="128" y="20"/>
                  </a:cxn>
                  <a:cxn ang="0">
                    <a:pos x="633" y="20"/>
                  </a:cxn>
                  <a:cxn ang="0">
                    <a:pos x="633" y="20"/>
                  </a:cxn>
                  <a:cxn ang="0">
                    <a:pos x="633" y="183"/>
                  </a:cxn>
                  <a:cxn ang="0">
                    <a:pos x="633" y="183"/>
                  </a:cxn>
                  <a:cxn ang="0">
                    <a:pos x="643" y="0"/>
                  </a:cxn>
                  <a:cxn ang="0">
                    <a:pos x="10" y="0"/>
                  </a:cxn>
                  <a:cxn ang="0">
                    <a:pos x="10" y="0"/>
                  </a:cxn>
                  <a:cxn ang="0">
                    <a:pos x="0" y="0"/>
                  </a:cxn>
                  <a:cxn ang="0">
                    <a:pos x="0" y="10"/>
                  </a:cxn>
                  <a:cxn ang="0">
                    <a:pos x="0" y="376"/>
                  </a:cxn>
                  <a:cxn ang="0">
                    <a:pos x="0" y="376"/>
                  </a:cxn>
                  <a:cxn ang="0">
                    <a:pos x="0" y="381"/>
                  </a:cxn>
                  <a:cxn ang="0">
                    <a:pos x="10" y="386"/>
                  </a:cxn>
                  <a:cxn ang="0">
                    <a:pos x="643" y="406"/>
                  </a:cxn>
                  <a:cxn ang="0">
                    <a:pos x="643" y="406"/>
                  </a:cxn>
                  <a:cxn ang="0">
                    <a:pos x="648" y="401"/>
                  </a:cxn>
                  <a:cxn ang="0">
                    <a:pos x="648" y="401"/>
                  </a:cxn>
                  <a:cxn ang="0">
                    <a:pos x="653" y="396"/>
                  </a:cxn>
                  <a:cxn ang="0">
                    <a:pos x="653" y="10"/>
                  </a:cxn>
                  <a:cxn ang="0">
                    <a:pos x="653" y="10"/>
                  </a:cxn>
                  <a:cxn ang="0">
                    <a:pos x="648" y="0"/>
                  </a:cxn>
                  <a:cxn ang="0">
                    <a:pos x="643" y="0"/>
                  </a:cxn>
                  <a:cxn ang="0">
                    <a:pos x="643" y="0"/>
                  </a:cxn>
                </a:cxnLst>
                <a:rect l="0" t="0" r="r" b="b"/>
                <a:pathLst>
                  <a:path w="653" h="406">
                    <a:moveTo>
                      <a:pt x="24" y="366"/>
                    </a:moveTo>
                    <a:lnTo>
                      <a:pt x="123" y="198"/>
                    </a:lnTo>
                    <a:lnTo>
                      <a:pt x="633" y="203"/>
                    </a:lnTo>
                    <a:lnTo>
                      <a:pt x="633" y="203"/>
                    </a:lnTo>
                    <a:lnTo>
                      <a:pt x="633" y="386"/>
                    </a:lnTo>
                    <a:lnTo>
                      <a:pt x="633" y="386"/>
                    </a:lnTo>
                    <a:lnTo>
                      <a:pt x="24" y="366"/>
                    </a:lnTo>
                    <a:lnTo>
                      <a:pt x="24" y="366"/>
                    </a:lnTo>
                    <a:close/>
                    <a:moveTo>
                      <a:pt x="109" y="20"/>
                    </a:moveTo>
                    <a:lnTo>
                      <a:pt x="109" y="183"/>
                    </a:lnTo>
                    <a:lnTo>
                      <a:pt x="19" y="336"/>
                    </a:lnTo>
                    <a:lnTo>
                      <a:pt x="19" y="336"/>
                    </a:lnTo>
                    <a:lnTo>
                      <a:pt x="19" y="20"/>
                    </a:lnTo>
                    <a:lnTo>
                      <a:pt x="19" y="20"/>
                    </a:lnTo>
                    <a:lnTo>
                      <a:pt x="109" y="20"/>
                    </a:lnTo>
                    <a:lnTo>
                      <a:pt x="109" y="20"/>
                    </a:lnTo>
                    <a:close/>
                    <a:moveTo>
                      <a:pt x="633" y="183"/>
                    </a:moveTo>
                    <a:lnTo>
                      <a:pt x="633" y="183"/>
                    </a:lnTo>
                    <a:lnTo>
                      <a:pt x="128" y="178"/>
                    </a:lnTo>
                    <a:lnTo>
                      <a:pt x="128" y="178"/>
                    </a:lnTo>
                    <a:lnTo>
                      <a:pt x="128" y="20"/>
                    </a:lnTo>
                    <a:lnTo>
                      <a:pt x="128" y="20"/>
                    </a:lnTo>
                    <a:lnTo>
                      <a:pt x="633" y="20"/>
                    </a:lnTo>
                    <a:lnTo>
                      <a:pt x="633" y="20"/>
                    </a:lnTo>
                    <a:lnTo>
                      <a:pt x="633" y="183"/>
                    </a:lnTo>
                    <a:lnTo>
                      <a:pt x="633" y="183"/>
                    </a:lnTo>
                    <a:close/>
                    <a:moveTo>
                      <a:pt x="643" y="0"/>
                    </a:moveTo>
                    <a:lnTo>
                      <a:pt x="10" y="0"/>
                    </a:lnTo>
                    <a:lnTo>
                      <a:pt x="10" y="0"/>
                    </a:lnTo>
                    <a:lnTo>
                      <a:pt x="0" y="0"/>
                    </a:lnTo>
                    <a:lnTo>
                      <a:pt x="0" y="10"/>
                    </a:lnTo>
                    <a:lnTo>
                      <a:pt x="0" y="376"/>
                    </a:lnTo>
                    <a:lnTo>
                      <a:pt x="0" y="376"/>
                    </a:lnTo>
                    <a:lnTo>
                      <a:pt x="0" y="381"/>
                    </a:lnTo>
                    <a:lnTo>
                      <a:pt x="10" y="386"/>
                    </a:lnTo>
                    <a:lnTo>
                      <a:pt x="643" y="406"/>
                    </a:lnTo>
                    <a:lnTo>
                      <a:pt x="643" y="406"/>
                    </a:lnTo>
                    <a:lnTo>
                      <a:pt x="648" y="401"/>
                    </a:lnTo>
                    <a:lnTo>
                      <a:pt x="648" y="401"/>
                    </a:lnTo>
                    <a:lnTo>
                      <a:pt x="653" y="396"/>
                    </a:lnTo>
                    <a:lnTo>
                      <a:pt x="653" y="10"/>
                    </a:lnTo>
                    <a:lnTo>
                      <a:pt x="653" y="10"/>
                    </a:lnTo>
                    <a:lnTo>
                      <a:pt x="648" y="0"/>
                    </a:lnTo>
                    <a:lnTo>
                      <a:pt x="643" y="0"/>
                    </a:lnTo>
                    <a:lnTo>
                      <a:pt x="64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9" name="Freeform 41"/>
              <p:cNvSpPr>
                <a:spLocks/>
              </p:cNvSpPr>
              <p:nvPr/>
            </p:nvSpPr>
            <p:spPr bwMode="auto">
              <a:xfrm>
                <a:off x="19719087" y="8359789"/>
                <a:ext cx="702624" cy="119853"/>
              </a:xfrm>
              <a:custGeom>
                <a:avLst/>
                <a:gdLst/>
                <a:ahLst/>
                <a:cxnLst>
                  <a:cxn ang="0">
                    <a:pos x="639" y="70"/>
                  </a:cxn>
                  <a:cxn ang="0">
                    <a:pos x="0" y="109"/>
                  </a:cxn>
                  <a:cxn ang="0">
                    <a:pos x="0" y="35"/>
                  </a:cxn>
                  <a:cxn ang="0">
                    <a:pos x="639" y="0"/>
                  </a:cxn>
                  <a:cxn ang="0">
                    <a:pos x="639" y="70"/>
                  </a:cxn>
                </a:cxnLst>
                <a:rect l="0" t="0" r="r" b="b"/>
                <a:pathLst>
                  <a:path w="639" h="109">
                    <a:moveTo>
                      <a:pt x="639" y="70"/>
                    </a:moveTo>
                    <a:lnTo>
                      <a:pt x="0" y="109"/>
                    </a:lnTo>
                    <a:lnTo>
                      <a:pt x="0" y="35"/>
                    </a:lnTo>
                    <a:lnTo>
                      <a:pt x="639" y="0"/>
                    </a:lnTo>
                    <a:lnTo>
                      <a:pt x="639" y="7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" name="Freeform 42"/>
              <p:cNvSpPr>
                <a:spLocks noEditPoints="1"/>
              </p:cNvSpPr>
              <p:nvPr/>
            </p:nvSpPr>
            <p:spPr bwMode="auto">
              <a:xfrm>
                <a:off x="19708091" y="8349893"/>
                <a:ext cx="751005" cy="255100"/>
              </a:xfrm>
              <a:custGeom>
                <a:avLst/>
                <a:gdLst/>
                <a:ahLst/>
                <a:cxnLst>
                  <a:cxn ang="0">
                    <a:pos x="20" y="212"/>
                  </a:cxn>
                  <a:cxn ang="0">
                    <a:pos x="20" y="212"/>
                  </a:cxn>
                  <a:cxn ang="0">
                    <a:pos x="20" y="148"/>
                  </a:cxn>
                  <a:cxn ang="0">
                    <a:pos x="664" y="113"/>
                  </a:cxn>
                  <a:cxn ang="0">
                    <a:pos x="664" y="113"/>
                  </a:cxn>
                  <a:cxn ang="0">
                    <a:pos x="664" y="193"/>
                  </a:cxn>
                  <a:cxn ang="0">
                    <a:pos x="664" y="193"/>
                  </a:cxn>
                  <a:cxn ang="0">
                    <a:pos x="20" y="212"/>
                  </a:cxn>
                  <a:cxn ang="0">
                    <a:pos x="20" y="212"/>
                  </a:cxn>
                  <a:cxn ang="0">
                    <a:pos x="664" y="19"/>
                  </a:cxn>
                  <a:cxn ang="0">
                    <a:pos x="664" y="19"/>
                  </a:cxn>
                  <a:cxn ang="0">
                    <a:pos x="664" y="94"/>
                  </a:cxn>
                  <a:cxn ang="0">
                    <a:pos x="20" y="128"/>
                  </a:cxn>
                  <a:cxn ang="0">
                    <a:pos x="20" y="128"/>
                  </a:cxn>
                  <a:cxn ang="0">
                    <a:pos x="20" y="54"/>
                  </a:cxn>
                  <a:cxn ang="0">
                    <a:pos x="20" y="54"/>
                  </a:cxn>
                  <a:cxn ang="0">
                    <a:pos x="664" y="19"/>
                  </a:cxn>
                  <a:cxn ang="0">
                    <a:pos x="664" y="19"/>
                  </a:cxn>
                  <a:cxn ang="0">
                    <a:pos x="678" y="4"/>
                  </a:cxn>
                  <a:cxn ang="0">
                    <a:pos x="678" y="4"/>
                  </a:cxn>
                  <a:cxn ang="0">
                    <a:pos x="674" y="0"/>
                  </a:cxn>
                  <a:cxn ang="0">
                    <a:pos x="10" y="34"/>
                  </a:cxn>
                  <a:cxn ang="0">
                    <a:pos x="10" y="34"/>
                  </a:cxn>
                  <a:cxn ang="0">
                    <a:pos x="5" y="39"/>
                  </a:cxn>
                  <a:cxn ang="0">
                    <a:pos x="0" y="44"/>
                  </a:cxn>
                  <a:cxn ang="0">
                    <a:pos x="0" y="222"/>
                  </a:cxn>
                  <a:cxn ang="0">
                    <a:pos x="0" y="222"/>
                  </a:cxn>
                  <a:cxn ang="0">
                    <a:pos x="5" y="232"/>
                  </a:cxn>
                  <a:cxn ang="0">
                    <a:pos x="5" y="232"/>
                  </a:cxn>
                  <a:cxn ang="0">
                    <a:pos x="10" y="232"/>
                  </a:cxn>
                  <a:cxn ang="0">
                    <a:pos x="674" y="212"/>
                  </a:cxn>
                  <a:cxn ang="0">
                    <a:pos x="674" y="212"/>
                  </a:cxn>
                  <a:cxn ang="0">
                    <a:pos x="683" y="207"/>
                  </a:cxn>
                  <a:cxn ang="0">
                    <a:pos x="683" y="202"/>
                  </a:cxn>
                  <a:cxn ang="0">
                    <a:pos x="683" y="9"/>
                  </a:cxn>
                  <a:cxn ang="0">
                    <a:pos x="683" y="9"/>
                  </a:cxn>
                  <a:cxn ang="0">
                    <a:pos x="678" y="4"/>
                  </a:cxn>
                  <a:cxn ang="0">
                    <a:pos x="678" y="4"/>
                  </a:cxn>
                </a:cxnLst>
                <a:rect l="0" t="0" r="r" b="b"/>
                <a:pathLst>
                  <a:path w="683" h="232">
                    <a:moveTo>
                      <a:pt x="20" y="212"/>
                    </a:moveTo>
                    <a:lnTo>
                      <a:pt x="20" y="212"/>
                    </a:lnTo>
                    <a:lnTo>
                      <a:pt x="20" y="148"/>
                    </a:lnTo>
                    <a:lnTo>
                      <a:pt x="664" y="113"/>
                    </a:lnTo>
                    <a:lnTo>
                      <a:pt x="664" y="113"/>
                    </a:lnTo>
                    <a:lnTo>
                      <a:pt x="664" y="193"/>
                    </a:lnTo>
                    <a:lnTo>
                      <a:pt x="664" y="193"/>
                    </a:lnTo>
                    <a:lnTo>
                      <a:pt x="20" y="212"/>
                    </a:lnTo>
                    <a:lnTo>
                      <a:pt x="20" y="212"/>
                    </a:lnTo>
                    <a:close/>
                    <a:moveTo>
                      <a:pt x="664" y="19"/>
                    </a:moveTo>
                    <a:lnTo>
                      <a:pt x="664" y="19"/>
                    </a:lnTo>
                    <a:lnTo>
                      <a:pt x="664" y="94"/>
                    </a:lnTo>
                    <a:lnTo>
                      <a:pt x="20" y="128"/>
                    </a:lnTo>
                    <a:lnTo>
                      <a:pt x="20" y="128"/>
                    </a:lnTo>
                    <a:lnTo>
                      <a:pt x="20" y="54"/>
                    </a:lnTo>
                    <a:lnTo>
                      <a:pt x="20" y="54"/>
                    </a:lnTo>
                    <a:lnTo>
                      <a:pt x="664" y="19"/>
                    </a:lnTo>
                    <a:lnTo>
                      <a:pt x="664" y="19"/>
                    </a:lnTo>
                    <a:close/>
                    <a:moveTo>
                      <a:pt x="678" y="4"/>
                    </a:moveTo>
                    <a:lnTo>
                      <a:pt x="678" y="4"/>
                    </a:lnTo>
                    <a:lnTo>
                      <a:pt x="674" y="0"/>
                    </a:lnTo>
                    <a:lnTo>
                      <a:pt x="10" y="34"/>
                    </a:lnTo>
                    <a:lnTo>
                      <a:pt x="10" y="34"/>
                    </a:lnTo>
                    <a:lnTo>
                      <a:pt x="5" y="39"/>
                    </a:lnTo>
                    <a:lnTo>
                      <a:pt x="0" y="44"/>
                    </a:lnTo>
                    <a:lnTo>
                      <a:pt x="0" y="222"/>
                    </a:lnTo>
                    <a:lnTo>
                      <a:pt x="0" y="222"/>
                    </a:lnTo>
                    <a:lnTo>
                      <a:pt x="5" y="232"/>
                    </a:lnTo>
                    <a:lnTo>
                      <a:pt x="5" y="232"/>
                    </a:lnTo>
                    <a:lnTo>
                      <a:pt x="10" y="232"/>
                    </a:lnTo>
                    <a:lnTo>
                      <a:pt x="674" y="212"/>
                    </a:lnTo>
                    <a:lnTo>
                      <a:pt x="674" y="212"/>
                    </a:lnTo>
                    <a:lnTo>
                      <a:pt x="683" y="207"/>
                    </a:lnTo>
                    <a:lnTo>
                      <a:pt x="683" y="202"/>
                    </a:lnTo>
                    <a:lnTo>
                      <a:pt x="683" y="9"/>
                    </a:lnTo>
                    <a:lnTo>
                      <a:pt x="683" y="9"/>
                    </a:lnTo>
                    <a:lnTo>
                      <a:pt x="678" y="4"/>
                    </a:lnTo>
                    <a:lnTo>
                      <a:pt x="678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1" name="Freeform 43"/>
              <p:cNvSpPr>
                <a:spLocks/>
              </p:cNvSpPr>
              <p:nvPr/>
            </p:nvSpPr>
            <p:spPr bwMode="auto">
              <a:xfrm>
                <a:off x="20807658" y="8344395"/>
                <a:ext cx="119853" cy="201221"/>
              </a:xfrm>
              <a:custGeom>
                <a:avLst/>
                <a:gdLst/>
                <a:ahLst/>
                <a:cxnLst>
                  <a:cxn ang="0">
                    <a:pos x="109" y="94"/>
                  </a:cxn>
                  <a:cxn ang="0">
                    <a:pos x="109" y="94"/>
                  </a:cxn>
                  <a:cxn ang="0">
                    <a:pos x="104" y="128"/>
                  </a:cxn>
                  <a:cxn ang="0">
                    <a:pos x="94" y="158"/>
                  </a:cxn>
                  <a:cxn ang="0">
                    <a:pos x="74" y="178"/>
                  </a:cxn>
                  <a:cxn ang="0">
                    <a:pos x="65" y="183"/>
                  </a:cxn>
                  <a:cxn ang="0">
                    <a:pos x="55" y="183"/>
                  </a:cxn>
                  <a:cxn ang="0">
                    <a:pos x="55" y="183"/>
                  </a:cxn>
                  <a:cxn ang="0">
                    <a:pos x="45" y="183"/>
                  </a:cxn>
                  <a:cxn ang="0">
                    <a:pos x="35" y="178"/>
                  </a:cxn>
                  <a:cxn ang="0">
                    <a:pos x="15" y="158"/>
                  </a:cxn>
                  <a:cxn ang="0">
                    <a:pos x="5" y="128"/>
                  </a:cxn>
                  <a:cxn ang="0">
                    <a:pos x="0" y="94"/>
                  </a:cxn>
                  <a:cxn ang="0">
                    <a:pos x="0" y="94"/>
                  </a:cxn>
                  <a:cxn ang="0">
                    <a:pos x="5" y="59"/>
                  </a:cxn>
                  <a:cxn ang="0">
                    <a:pos x="15" y="29"/>
                  </a:cxn>
                  <a:cxn ang="0">
                    <a:pos x="35" y="9"/>
                  </a:cxn>
                  <a:cxn ang="0">
                    <a:pos x="45" y="5"/>
                  </a:cxn>
                  <a:cxn ang="0">
                    <a:pos x="55" y="0"/>
                  </a:cxn>
                  <a:cxn ang="0">
                    <a:pos x="55" y="0"/>
                  </a:cxn>
                  <a:cxn ang="0">
                    <a:pos x="65" y="5"/>
                  </a:cxn>
                  <a:cxn ang="0">
                    <a:pos x="74" y="9"/>
                  </a:cxn>
                  <a:cxn ang="0">
                    <a:pos x="94" y="29"/>
                  </a:cxn>
                  <a:cxn ang="0">
                    <a:pos x="104" y="59"/>
                  </a:cxn>
                  <a:cxn ang="0">
                    <a:pos x="109" y="94"/>
                  </a:cxn>
                  <a:cxn ang="0">
                    <a:pos x="109" y="94"/>
                  </a:cxn>
                </a:cxnLst>
                <a:rect l="0" t="0" r="r" b="b"/>
                <a:pathLst>
                  <a:path w="109" h="183">
                    <a:moveTo>
                      <a:pt x="109" y="94"/>
                    </a:moveTo>
                    <a:lnTo>
                      <a:pt x="109" y="94"/>
                    </a:lnTo>
                    <a:lnTo>
                      <a:pt x="104" y="128"/>
                    </a:lnTo>
                    <a:lnTo>
                      <a:pt x="94" y="158"/>
                    </a:lnTo>
                    <a:lnTo>
                      <a:pt x="74" y="178"/>
                    </a:lnTo>
                    <a:lnTo>
                      <a:pt x="65" y="183"/>
                    </a:lnTo>
                    <a:lnTo>
                      <a:pt x="55" y="183"/>
                    </a:lnTo>
                    <a:lnTo>
                      <a:pt x="55" y="183"/>
                    </a:lnTo>
                    <a:lnTo>
                      <a:pt x="45" y="183"/>
                    </a:lnTo>
                    <a:lnTo>
                      <a:pt x="35" y="178"/>
                    </a:lnTo>
                    <a:lnTo>
                      <a:pt x="15" y="158"/>
                    </a:lnTo>
                    <a:lnTo>
                      <a:pt x="5" y="12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" y="59"/>
                    </a:lnTo>
                    <a:lnTo>
                      <a:pt x="15" y="29"/>
                    </a:lnTo>
                    <a:lnTo>
                      <a:pt x="35" y="9"/>
                    </a:lnTo>
                    <a:lnTo>
                      <a:pt x="45" y="5"/>
                    </a:lnTo>
                    <a:lnTo>
                      <a:pt x="55" y="0"/>
                    </a:lnTo>
                    <a:lnTo>
                      <a:pt x="55" y="0"/>
                    </a:lnTo>
                    <a:lnTo>
                      <a:pt x="65" y="5"/>
                    </a:lnTo>
                    <a:lnTo>
                      <a:pt x="74" y="9"/>
                    </a:lnTo>
                    <a:lnTo>
                      <a:pt x="94" y="29"/>
                    </a:lnTo>
                    <a:lnTo>
                      <a:pt x="104" y="59"/>
                    </a:lnTo>
                    <a:lnTo>
                      <a:pt x="109" y="94"/>
                    </a:lnTo>
                    <a:lnTo>
                      <a:pt x="109" y="94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2" name="Freeform 44"/>
              <p:cNvSpPr>
                <a:spLocks/>
              </p:cNvSpPr>
              <p:nvPr/>
            </p:nvSpPr>
            <p:spPr bwMode="auto">
              <a:xfrm>
                <a:off x="20965996" y="8365287"/>
                <a:ext cx="48381" cy="82468"/>
              </a:xfrm>
              <a:custGeom>
                <a:avLst/>
                <a:gdLst/>
                <a:ahLst/>
                <a:cxnLst>
                  <a:cxn ang="0">
                    <a:pos x="44" y="35"/>
                  </a:cxn>
                  <a:cxn ang="0">
                    <a:pos x="44" y="35"/>
                  </a:cxn>
                  <a:cxn ang="0">
                    <a:pos x="44" y="50"/>
                  </a:cxn>
                  <a:cxn ang="0">
                    <a:pos x="39" y="65"/>
                  </a:cxn>
                  <a:cxn ang="0">
                    <a:pos x="29" y="75"/>
                  </a:cxn>
                  <a:cxn ang="0">
                    <a:pos x="24" y="75"/>
                  </a:cxn>
                  <a:cxn ang="0">
                    <a:pos x="24" y="75"/>
                  </a:cxn>
                  <a:cxn ang="0">
                    <a:pos x="15" y="75"/>
                  </a:cxn>
                  <a:cxn ang="0">
                    <a:pos x="10" y="65"/>
                  </a:cxn>
                  <a:cxn ang="0">
                    <a:pos x="5" y="50"/>
                  </a:cxn>
                  <a:cxn ang="0">
                    <a:pos x="0" y="35"/>
                  </a:cxn>
                  <a:cxn ang="0">
                    <a:pos x="0" y="35"/>
                  </a:cxn>
                  <a:cxn ang="0">
                    <a:pos x="5" y="20"/>
                  </a:cxn>
                  <a:cxn ang="0">
                    <a:pos x="10" y="10"/>
                  </a:cxn>
                  <a:cxn ang="0">
                    <a:pos x="15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29" y="0"/>
                  </a:cxn>
                  <a:cxn ang="0">
                    <a:pos x="39" y="10"/>
                  </a:cxn>
                  <a:cxn ang="0">
                    <a:pos x="44" y="20"/>
                  </a:cxn>
                  <a:cxn ang="0">
                    <a:pos x="44" y="35"/>
                  </a:cxn>
                  <a:cxn ang="0">
                    <a:pos x="44" y="35"/>
                  </a:cxn>
                </a:cxnLst>
                <a:rect l="0" t="0" r="r" b="b"/>
                <a:pathLst>
                  <a:path w="44" h="75">
                    <a:moveTo>
                      <a:pt x="44" y="35"/>
                    </a:moveTo>
                    <a:lnTo>
                      <a:pt x="44" y="35"/>
                    </a:lnTo>
                    <a:lnTo>
                      <a:pt x="44" y="50"/>
                    </a:lnTo>
                    <a:lnTo>
                      <a:pt x="39" y="65"/>
                    </a:lnTo>
                    <a:lnTo>
                      <a:pt x="29" y="75"/>
                    </a:lnTo>
                    <a:lnTo>
                      <a:pt x="24" y="75"/>
                    </a:lnTo>
                    <a:lnTo>
                      <a:pt x="24" y="75"/>
                    </a:lnTo>
                    <a:lnTo>
                      <a:pt x="15" y="75"/>
                    </a:lnTo>
                    <a:lnTo>
                      <a:pt x="10" y="65"/>
                    </a:lnTo>
                    <a:lnTo>
                      <a:pt x="5" y="50"/>
                    </a:lnTo>
                    <a:lnTo>
                      <a:pt x="0" y="35"/>
                    </a:lnTo>
                    <a:lnTo>
                      <a:pt x="0" y="35"/>
                    </a:lnTo>
                    <a:lnTo>
                      <a:pt x="5" y="20"/>
                    </a:lnTo>
                    <a:lnTo>
                      <a:pt x="10" y="10"/>
                    </a:lnTo>
                    <a:lnTo>
                      <a:pt x="15" y="0"/>
                    </a:lnTo>
                    <a:lnTo>
                      <a:pt x="24" y="0"/>
                    </a:lnTo>
                    <a:lnTo>
                      <a:pt x="24" y="0"/>
                    </a:lnTo>
                    <a:lnTo>
                      <a:pt x="29" y="0"/>
                    </a:lnTo>
                    <a:lnTo>
                      <a:pt x="39" y="10"/>
                    </a:lnTo>
                    <a:lnTo>
                      <a:pt x="44" y="20"/>
                    </a:lnTo>
                    <a:lnTo>
                      <a:pt x="44" y="35"/>
                    </a:lnTo>
                    <a:lnTo>
                      <a:pt x="44" y="35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3" name="Freeform 51"/>
              <p:cNvSpPr>
                <a:spLocks noEditPoints="1"/>
              </p:cNvSpPr>
              <p:nvPr/>
            </p:nvSpPr>
            <p:spPr bwMode="auto">
              <a:xfrm>
                <a:off x="19904914" y="9765036"/>
                <a:ext cx="282589" cy="299082"/>
              </a:xfrm>
              <a:custGeom>
                <a:avLst/>
                <a:gdLst/>
                <a:ahLst/>
                <a:cxnLst>
                  <a:cxn ang="0">
                    <a:pos x="39" y="138"/>
                  </a:cxn>
                  <a:cxn ang="0">
                    <a:pos x="49" y="99"/>
                  </a:cxn>
                  <a:cxn ang="0">
                    <a:pos x="69" y="69"/>
                  </a:cxn>
                  <a:cxn ang="0">
                    <a:pos x="94" y="49"/>
                  </a:cxn>
                  <a:cxn ang="0">
                    <a:pos x="128" y="39"/>
                  </a:cxn>
                  <a:cxn ang="0">
                    <a:pos x="148" y="44"/>
                  </a:cxn>
                  <a:cxn ang="0">
                    <a:pos x="178" y="59"/>
                  </a:cxn>
                  <a:cxn ang="0">
                    <a:pos x="203" y="84"/>
                  </a:cxn>
                  <a:cxn ang="0">
                    <a:pos x="217" y="118"/>
                  </a:cxn>
                  <a:cxn ang="0">
                    <a:pos x="217" y="138"/>
                  </a:cxn>
                  <a:cxn ang="0">
                    <a:pos x="212" y="173"/>
                  </a:cxn>
                  <a:cxn ang="0">
                    <a:pos x="193" y="202"/>
                  </a:cxn>
                  <a:cxn ang="0">
                    <a:pos x="163" y="227"/>
                  </a:cxn>
                  <a:cxn ang="0">
                    <a:pos x="128" y="232"/>
                  </a:cxn>
                  <a:cxn ang="0">
                    <a:pos x="113" y="232"/>
                  </a:cxn>
                  <a:cxn ang="0">
                    <a:pos x="79" y="217"/>
                  </a:cxn>
                  <a:cxn ang="0">
                    <a:pos x="54" y="188"/>
                  </a:cxn>
                  <a:cxn ang="0">
                    <a:pos x="44" y="158"/>
                  </a:cxn>
                  <a:cxn ang="0">
                    <a:pos x="39" y="138"/>
                  </a:cxn>
                  <a:cxn ang="0">
                    <a:pos x="0" y="138"/>
                  </a:cxn>
                  <a:cxn ang="0">
                    <a:pos x="9" y="188"/>
                  </a:cxn>
                  <a:cxn ang="0">
                    <a:pos x="39" y="232"/>
                  </a:cxn>
                  <a:cxn ang="0">
                    <a:pos x="79" y="262"/>
                  </a:cxn>
                  <a:cxn ang="0">
                    <a:pos x="128" y="272"/>
                  </a:cxn>
                  <a:cxn ang="0">
                    <a:pos x="153" y="267"/>
                  </a:cxn>
                  <a:cxn ang="0">
                    <a:pos x="203" y="247"/>
                  </a:cxn>
                  <a:cxn ang="0">
                    <a:pos x="237" y="212"/>
                  </a:cxn>
                  <a:cxn ang="0">
                    <a:pos x="252" y="163"/>
                  </a:cxn>
                  <a:cxn ang="0">
                    <a:pos x="257" y="138"/>
                  </a:cxn>
                  <a:cxn ang="0">
                    <a:pos x="247" y="84"/>
                  </a:cxn>
                  <a:cxn ang="0">
                    <a:pos x="217" y="39"/>
                  </a:cxn>
                  <a:cxn ang="0">
                    <a:pos x="178" y="9"/>
                  </a:cxn>
                  <a:cxn ang="0">
                    <a:pos x="128" y="0"/>
                  </a:cxn>
                  <a:cxn ang="0">
                    <a:pos x="104" y="4"/>
                  </a:cxn>
                  <a:cxn ang="0">
                    <a:pos x="59" y="24"/>
                  </a:cxn>
                  <a:cxn ang="0">
                    <a:pos x="24" y="59"/>
                  </a:cxn>
                  <a:cxn ang="0">
                    <a:pos x="5" y="108"/>
                  </a:cxn>
                  <a:cxn ang="0">
                    <a:pos x="0" y="138"/>
                  </a:cxn>
                </a:cxnLst>
                <a:rect l="0" t="0" r="r" b="b"/>
                <a:pathLst>
                  <a:path w="257" h="272">
                    <a:moveTo>
                      <a:pt x="39" y="138"/>
                    </a:moveTo>
                    <a:lnTo>
                      <a:pt x="39" y="138"/>
                    </a:lnTo>
                    <a:lnTo>
                      <a:pt x="44" y="118"/>
                    </a:lnTo>
                    <a:lnTo>
                      <a:pt x="49" y="99"/>
                    </a:lnTo>
                    <a:lnTo>
                      <a:pt x="54" y="84"/>
                    </a:lnTo>
                    <a:lnTo>
                      <a:pt x="69" y="69"/>
                    </a:lnTo>
                    <a:lnTo>
                      <a:pt x="79" y="59"/>
                    </a:lnTo>
                    <a:lnTo>
                      <a:pt x="94" y="49"/>
                    </a:lnTo>
                    <a:lnTo>
                      <a:pt x="113" y="44"/>
                    </a:lnTo>
                    <a:lnTo>
                      <a:pt x="128" y="39"/>
                    </a:lnTo>
                    <a:lnTo>
                      <a:pt x="128" y="39"/>
                    </a:lnTo>
                    <a:lnTo>
                      <a:pt x="148" y="44"/>
                    </a:lnTo>
                    <a:lnTo>
                      <a:pt x="163" y="49"/>
                    </a:lnTo>
                    <a:lnTo>
                      <a:pt x="178" y="59"/>
                    </a:lnTo>
                    <a:lnTo>
                      <a:pt x="193" y="69"/>
                    </a:lnTo>
                    <a:lnTo>
                      <a:pt x="203" y="84"/>
                    </a:lnTo>
                    <a:lnTo>
                      <a:pt x="212" y="99"/>
                    </a:lnTo>
                    <a:lnTo>
                      <a:pt x="217" y="118"/>
                    </a:lnTo>
                    <a:lnTo>
                      <a:pt x="217" y="138"/>
                    </a:lnTo>
                    <a:lnTo>
                      <a:pt x="217" y="138"/>
                    </a:lnTo>
                    <a:lnTo>
                      <a:pt x="217" y="158"/>
                    </a:lnTo>
                    <a:lnTo>
                      <a:pt x="212" y="173"/>
                    </a:lnTo>
                    <a:lnTo>
                      <a:pt x="203" y="188"/>
                    </a:lnTo>
                    <a:lnTo>
                      <a:pt x="193" y="202"/>
                    </a:lnTo>
                    <a:lnTo>
                      <a:pt x="178" y="217"/>
                    </a:lnTo>
                    <a:lnTo>
                      <a:pt x="163" y="227"/>
                    </a:lnTo>
                    <a:lnTo>
                      <a:pt x="148" y="232"/>
                    </a:lnTo>
                    <a:lnTo>
                      <a:pt x="128" y="232"/>
                    </a:lnTo>
                    <a:lnTo>
                      <a:pt x="128" y="232"/>
                    </a:lnTo>
                    <a:lnTo>
                      <a:pt x="113" y="232"/>
                    </a:lnTo>
                    <a:lnTo>
                      <a:pt x="94" y="227"/>
                    </a:lnTo>
                    <a:lnTo>
                      <a:pt x="79" y="217"/>
                    </a:lnTo>
                    <a:lnTo>
                      <a:pt x="69" y="202"/>
                    </a:lnTo>
                    <a:lnTo>
                      <a:pt x="54" y="188"/>
                    </a:lnTo>
                    <a:lnTo>
                      <a:pt x="49" y="173"/>
                    </a:lnTo>
                    <a:lnTo>
                      <a:pt x="44" y="158"/>
                    </a:lnTo>
                    <a:lnTo>
                      <a:pt x="39" y="138"/>
                    </a:lnTo>
                    <a:lnTo>
                      <a:pt x="39" y="138"/>
                    </a:lnTo>
                    <a:close/>
                    <a:moveTo>
                      <a:pt x="0" y="138"/>
                    </a:moveTo>
                    <a:lnTo>
                      <a:pt x="0" y="138"/>
                    </a:lnTo>
                    <a:lnTo>
                      <a:pt x="5" y="163"/>
                    </a:lnTo>
                    <a:lnTo>
                      <a:pt x="9" y="188"/>
                    </a:lnTo>
                    <a:lnTo>
                      <a:pt x="24" y="212"/>
                    </a:lnTo>
                    <a:lnTo>
                      <a:pt x="39" y="232"/>
                    </a:lnTo>
                    <a:lnTo>
                      <a:pt x="59" y="247"/>
                    </a:lnTo>
                    <a:lnTo>
                      <a:pt x="79" y="262"/>
                    </a:lnTo>
                    <a:lnTo>
                      <a:pt x="104" y="267"/>
                    </a:lnTo>
                    <a:lnTo>
                      <a:pt x="128" y="272"/>
                    </a:lnTo>
                    <a:lnTo>
                      <a:pt x="128" y="272"/>
                    </a:lnTo>
                    <a:lnTo>
                      <a:pt x="153" y="267"/>
                    </a:lnTo>
                    <a:lnTo>
                      <a:pt x="178" y="262"/>
                    </a:lnTo>
                    <a:lnTo>
                      <a:pt x="203" y="247"/>
                    </a:lnTo>
                    <a:lnTo>
                      <a:pt x="217" y="232"/>
                    </a:lnTo>
                    <a:lnTo>
                      <a:pt x="237" y="212"/>
                    </a:lnTo>
                    <a:lnTo>
                      <a:pt x="247" y="188"/>
                    </a:lnTo>
                    <a:lnTo>
                      <a:pt x="252" y="163"/>
                    </a:lnTo>
                    <a:lnTo>
                      <a:pt x="257" y="138"/>
                    </a:lnTo>
                    <a:lnTo>
                      <a:pt x="257" y="138"/>
                    </a:lnTo>
                    <a:lnTo>
                      <a:pt x="252" y="108"/>
                    </a:lnTo>
                    <a:lnTo>
                      <a:pt x="247" y="84"/>
                    </a:lnTo>
                    <a:lnTo>
                      <a:pt x="237" y="59"/>
                    </a:lnTo>
                    <a:lnTo>
                      <a:pt x="217" y="39"/>
                    </a:lnTo>
                    <a:lnTo>
                      <a:pt x="203" y="24"/>
                    </a:lnTo>
                    <a:lnTo>
                      <a:pt x="178" y="9"/>
                    </a:lnTo>
                    <a:lnTo>
                      <a:pt x="153" y="4"/>
                    </a:lnTo>
                    <a:lnTo>
                      <a:pt x="128" y="0"/>
                    </a:lnTo>
                    <a:lnTo>
                      <a:pt x="128" y="0"/>
                    </a:lnTo>
                    <a:lnTo>
                      <a:pt x="104" y="4"/>
                    </a:lnTo>
                    <a:lnTo>
                      <a:pt x="79" y="9"/>
                    </a:lnTo>
                    <a:lnTo>
                      <a:pt x="59" y="24"/>
                    </a:lnTo>
                    <a:lnTo>
                      <a:pt x="39" y="39"/>
                    </a:lnTo>
                    <a:lnTo>
                      <a:pt x="24" y="59"/>
                    </a:lnTo>
                    <a:lnTo>
                      <a:pt x="9" y="84"/>
                    </a:lnTo>
                    <a:lnTo>
                      <a:pt x="5" y="108"/>
                    </a:lnTo>
                    <a:lnTo>
                      <a:pt x="0" y="138"/>
                    </a:lnTo>
                    <a:lnTo>
                      <a:pt x="0" y="13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1" y="2514600"/>
            <a:ext cx="4419600" cy="4051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9" name="Picture 5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1295400"/>
            <a:ext cx="1355924" cy="1447800"/>
          </a:xfrm>
          <a:prstGeom prst="rect">
            <a:avLst/>
          </a:prstGeom>
          <a:noFill/>
        </p:spPr>
      </p:pic>
      <p:sp>
        <p:nvSpPr>
          <p:cNvPr id="328" name="Rounded Rectangle 327"/>
          <p:cNvSpPr/>
          <p:nvPr/>
        </p:nvSpPr>
        <p:spPr>
          <a:xfrm>
            <a:off x="2438400" y="1500187"/>
            <a:ext cx="4343400" cy="785813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 smtClean="0"/>
              <a:t>Automatic query plan generation by </a:t>
            </a:r>
            <a:r>
              <a:rPr lang="en-US" sz="1600" b="1" dirty="0" err="1" smtClean="0"/>
              <a:t>DryadLINQ</a:t>
            </a:r>
            <a:r>
              <a:rPr lang="en-US" sz="1600" b="1" dirty="0" smtClean="0"/>
              <a:t> </a:t>
            </a:r>
            <a:br>
              <a:rPr lang="en-US" sz="1600" b="1" dirty="0" smtClean="0"/>
            </a:br>
            <a:r>
              <a:rPr lang="en-US" sz="1600" b="1" dirty="0" smtClean="0"/>
              <a:t>Automatic distributed execution by Dryad</a:t>
            </a:r>
            <a:endParaRPr lang="en-US" sz="1600" b="1" dirty="0"/>
          </a:p>
        </p:txBody>
      </p:sp>
      <p:sp>
        <p:nvSpPr>
          <p:cNvPr id="329" name=" 3"/>
          <p:cNvSpPr/>
          <p:nvPr/>
        </p:nvSpPr>
        <p:spPr>
          <a:xfrm rot="16200000" flipH="1" flipV="1">
            <a:off x="4381499" y="2324101"/>
            <a:ext cx="1447800" cy="914399"/>
          </a:xfrm>
          <a:prstGeom prst="swooshArrow">
            <a:avLst>
              <a:gd name="adj1" fmla="val 25000"/>
              <a:gd name="adj2" fmla="val 27419"/>
            </a:avLst>
          </a:prstGeom>
          <a:solidFill>
            <a:schemeClr val="accent6">
              <a:lumMod val="50000"/>
            </a:scheme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" grpId="0" animBg="1"/>
      <p:bldP spid="32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LINQ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Microsoft’s Language </a:t>
            </a:r>
            <a:r>
              <a:rPr lang="en-US" dirty="0" err="1" smtClean="0"/>
              <a:t>INtegrated</a:t>
            </a:r>
            <a:r>
              <a:rPr lang="en-US" dirty="0" smtClean="0"/>
              <a:t> Query</a:t>
            </a:r>
          </a:p>
          <a:p>
            <a:pPr lvl="1"/>
            <a:r>
              <a:rPr lang="en-US" dirty="0" smtClean="0"/>
              <a:t>Available in Visual Studio products</a:t>
            </a:r>
          </a:p>
          <a:p>
            <a:r>
              <a:rPr lang="en-US" dirty="0" smtClean="0"/>
              <a:t>A set of operators to manipulate datasets in .NET</a:t>
            </a:r>
          </a:p>
          <a:p>
            <a:pPr lvl="1"/>
            <a:r>
              <a:rPr lang="en-US" dirty="0" smtClean="0"/>
              <a:t>Support traditional relational operators</a:t>
            </a:r>
          </a:p>
          <a:p>
            <a:pPr lvl="2"/>
            <a:r>
              <a:rPr lang="en-US" dirty="0" smtClean="0"/>
              <a:t>Select, Join, </a:t>
            </a:r>
            <a:r>
              <a:rPr lang="en-US" dirty="0" err="1" smtClean="0"/>
              <a:t>GroupBy</a:t>
            </a:r>
            <a:r>
              <a:rPr lang="en-US" dirty="0" smtClean="0"/>
              <a:t>, Aggregate, etc.</a:t>
            </a:r>
          </a:p>
          <a:p>
            <a:pPr lvl="1"/>
            <a:r>
              <a:rPr lang="en-US" dirty="0" smtClean="0"/>
              <a:t>Integrated into .NET programming languages</a:t>
            </a:r>
          </a:p>
          <a:p>
            <a:pPr lvl="2"/>
            <a:r>
              <a:rPr lang="en-US" dirty="0" smtClean="0"/>
              <a:t>Programs can call operators</a:t>
            </a:r>
          </a:p>
          <a:p>
            <a:pPr lvl="2"/>
            <a:r>
              <a:rPr lang="en-US" dirty="0" smtClean="0"/>
              <a:t>Operators can invoke arbitrary .NET functions</a:t>
            </a:r>
          </a:p>
          <a:p>
            <a:r>
              <a:rPr lang="en-US" dirty="0" smtClean="0"/>
              <a:t>Data model</a:t>
            </a:r>
          </a:p>
          <a:p>
            <a:pPr lvl="1"/>
            <a:r>
              <a:rPr lang="en-US" dirty="0" smtClean="0"/>
              <a:t>Data elements are strongly typed .NET objects</a:t>
            </a:r>
          </a:p>
          <a:p>
            <a:pPr lvl="1"/>
            <a:r>
              <a:rPr lang="en-US" dirty="0" smtClean="0"/>
              <a:t>Much more expressive than SQL tables</a:t>
            </a:r>
          </a:p>
          <a:p>
            <a:r>
              <a:rPr lang="en-US" dirty="0" smtClean="0"/>
              <a:t>Highly extensible</a:t>
            </a:r>
          </a:p>
          <a:p>
            <a:pPr lvl="1"/>
            <a:r>
              <a:rPr lang="en-US" dirty="0" smtClean="0"/>
              <a:t>Add new custom operators</a:t>
            </a:r>
          </a:p>
          <a:p>
            <a:pPr lvl="1"/>
            <a:r>
              <a:rPr lang="en-US" dirty="0" smtClean="0"/>
              <a:t>Add new execution providers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229600" cy="1143000"/>
          </a:xfrm>
        </p:spPr>
        <p:txBody>
          <a:bodyPr/>
          <a:lstStyle/>
          <a:p>
            <a:r>
              <a:rPr lang="en-US" dirty="0" smtClean="0"/>
              <a:t>LINQ System Architecture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533400" y="1981200"/>
            <a:ext cx="3962400" cy="419100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5181600" y="3295650"/>
            <a:ext cx="2057400" cy="68580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PLINQ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6" name="TextBox 30"/>
          <p:cNvSpPr txBox="1"/>
          <p:nvPr/>
        </p:nvSpPr>
        <p:spPr>
          <a:xfrm>
            <a:off x="1676400" y="1600200"/>
            <a:ext cx="19636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i="1" dirty="0" smtClean="0"/>
              <a:t>Local machine</a:t>
            </a:r>
            <a:endParaRPr lang="en-US" sz="2400" i="1" dirty="0"/>
          </a:p>
        </p:txBody>
      </p:sp>
      <p:sp>
        <p:nvSpPr>
          <p:cNvPr id="7" name="Rectangle 6"/>
          <p:cNvSpPr/>
          <p:nvPr/>
        </p:nvSpPr>
        <p:spPr>
          <a:xfrm>
            <a:off x="762000" y="2362200"/>
            <a:ext cx="1371600" cy="3429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.Net</a:t>
            </a: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program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(C#, VB, F#, etc)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TextBox 30"/>
          <p:cNvSpPr txBox="1"/>
          <p:nvPr/>
        </p:nvSpPr>
        <p:spPr>
          <a:xfrm>
            <a:off x="4953000" y="1600200"/>
            <a:ext cx="24177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i="1" dirty="0" smtClean="0"/>
              <a:t>Execution engines</a:t>
            </a:r>
            <a:endParaRPr lang="en-US" sz="2400" i="1" dirty="0"/>
          </a:p>
        </p:txBody>
      </p:sp>
      <p:sp>
        <p:nvSpPr>
          <p:cNvPr id="10" name="Right Arrow 9"/>
          <p:cNvSpPr/>
          <p:nvPr/>
        </p:nvSpPr>
        <p:spPr>
          <a:xfrm>
            <a:off x="2133600" y="2895600"/>
            <a:ext cx="1143000" cy="685800"/>
          </a:xfrm>
          <a:prstGeom prst="rightArrow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Query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ight Arrow 10"/>
          <p:cNvSpPr/>
          <p:nvPr/>
        </p:nvSpPr>
        <p:spPr>
          <a:xfrm flipH="1">
            <a:off x="2133600" y="4648200"/>
            <a:ext cx="1143000" cy="685800"/>
          </a:xfrm>
          <a:prstGeom prst="rightArrow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Objects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Left-Right Arrow 11"/>
          <p:cNvSpPr/>
          <p:nvPr/>
        </p:nvSpPr>
        <p:spPr>
          <a:xfrm>
            <a:off x="3962400" y="2514600"/>
            <a:ext cx="1219200" cy="6858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5181600" y="4087749"/>
            <a:ext cx="2057400" cy="68580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LINQ-to-SQL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181600" y="2514600"/>
            <a:ext cx="2057400" cy="685800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DryadLINQ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0" name="Left-Right Arrow 19"/>
          <p:cNvSpPr/>
          <p:nvPr/>
        </p:nvSpPr>
        <p:spPr>
          <a:xfrm>
            <a:off x="3962400" y="3302000"/>
            <a:ext cx="1219200" cy="6858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Left-Right Arrow 20"/>
          <p:cNvSpPr/>
          <p:nvPr/>
        </p:nvSpPr>
        <p:spPr>
          <a:xfrm>
            <a:off x="3962400" y="4089400"/>
            <a:ext cx="1219200" cy="6858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5181600" y="4876800"/>
            <a:ext cx="2057400" cy="68580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LINQ-to-</a:t>
            </a:r>
            <a:r>
              <a:rPr lang="en-US" sz="2800" dirty="0" err="1" smtClean="0">
                <a:solidFill>
                  <a:schemeClr val="tx1"/>
                </a:solidFill>
              </a:rPr>
              <a:t>Obj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6" name="Left-Right Arrow 25"/>
          <p:cNvSpPr/>
          <p:nvPr/>
        </p:nvSpPr>
        <p:spPr>
          <a:xfrm>
            <a:off x="3962400" y="4876800"/>
            <a:ext cx="1219200" cy="6858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 rot="16200000">
            <a:off x="1905001" y="3733800"/>
            <a:ext cx="3429000" cy="6858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LINQ provider interface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9" name="Down Arrow 18"/>
          <p:cNvSpPr/>
          <p:nvPr/>
        </p:nvSpPr>
        <p:spPr>
          <a:xfrm rot="10800000">
            <a:off x="7467600" y="1981200"/>
            <a:ext cx="1371600" cy="3810000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30"/>
          <p:cNvSpPr txBox="1"/>
          <p:nvPr/>
        </p:nvSpPr>
        <p:spPr>
          <a:xfrm>
            <a:off x="7542485" y="1595735"/>
            <a:ext cx="14491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i="1" dirty="0" smtClean="0"/>
              <a:t>Scalability</a:t>
            </a:r>
            <a:endParaRPr lang="en-US" sz="2400" i="1" dirty="0"/>
          </a:p>
        </p:txBody>
      </p:sp>
      <p:sp>
        <p:nvSpPr>
          <p:cNvPr id="23" name="TextBox 30"/>
          <p:cNvSpPr txBox="1"/>
          <p:nvPr/>
        </p:nvSpPr>
        <p:spPr>
          <a:xfrm>
            <a:off x="7315200" y="4963180"/>
            <a:ext cx="17863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i="1" dirty="0" smtClean="0"/>
              <a:t>Single-core</a:t>
            </a:r>
            <a:endParaRPr lang="en-US" sz="2800" i="1" dirty="0"/>
          </a:p>
        </p:txBody>
      </p:sp>
      <p:sp>
        <p:nvSpPr>
          <p:cNvPr id="24" name="TextBox 30"/>
          <p:cNvSpPr txBox="1"/>
          <p:nvPr/>
        </p:nvSpPr>
        <p:spPr>
          <a:xfrm>
            <a:off x="7315200" y="3653135"/>
            <a:ext cx="16965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i="1" dirty="0" smtClean="0"/>
              <a:t>Multi-core</a:t>
            </a:r>
            <a:endParaRPr lang="en-US" sz="2800" i="1" dirty="0"/>
          </a:p>
        </p:txBody>
      </p:sp>
      <p:sp>
        <p:nvSpPr>
          <p:cNvPr id="28" name="TextBox 30"/>
          <p:cNvSpPr txBox="1"/>
          <p:nvPr/>
        </p:nvSpPr>
        <p:spPr>
          <a:xfrm>
            <a:off x="7543800" y="2590800"/>
            <a:ext cx="11850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i="1" dirty="0" smtClean="0"/>
              <a:t>Cluster</a:t>
            </a:r>
            <a:endParaRPr lang="en-US" sz="2800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Recall: Dryad Architecture</a:t>
            </a:r>
            <a:endParaRPr lang="en-US" dirty="0"/>
          </a:p>
        </p:txBody>
      </p:sp>
      <p:sp>
        <p:nvSpPr>
          <p:cNvPr id="77" name="Slide Number Placeholder 7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F914F-062F-453F-B34B-BB004E9935E0}" type="slidenum">
              <a:rPr lang="en-US" smtClean="0"/>
              <a:pPr/>
              <a:t>24</a:t>
            </a:fld>
            <a:endParaRPr lang="en-US"/>
          </a:p>
        </p:txBody>
      </p:sp>
      <p:grpSp>
        <p:nvGrpSpPr>
          <p:cNvPr id="3" name="Group 80"/>
          <p:cNvGrpSpPr/>
          <p:nvPr/>
        </p:nvGrpSpPr>
        <p:grpSpPr>
          <a:xfrm>
            <a:off x="606640" y="1676400"/>
            <a:ext cx="7851560" cy="4561820"/>
            <a:chOff x="606640" y="1676400"/>
            <a:chExt cx="7851560" cy="4561820"/>
          </a:xfrm>
        </p:grpSpPr>
        <p:pic>
          <p:nvPicPr>
            <p:cNvPr id="71" name="Picture 2" descr="C:\Program Files\Microsoft Resource DVD Artwork\DVD_ART\Artwork_Imagery\HARDWARE_IMAGERY\Illustration - Misc Hardware\XML Icons\Server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276600" y="4694374"/>
              <a:ext cx="691911" cy="1020626"/>
            </a:xfrm>
            <a:prstGeom prst="rect">
              <a:avLst/>
            </a:prstGeom>
            <a:noFill/>
          </p:spPr>
        </p:pic>
        <p:pic>
          <p:nvPicPr>
            <p:cNvPr id="73" name="Picture 2" descr="C:\Program Files\Microsoft Resource DVD Artwork\DVD_ART\Artwork_Imagery\HARDWARE_IMAGERY\Illustration - Misc Hardware\XML Icons\Server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72000" y="4694374"/>
              <a:ext cx="691911" cy="1020626"/>
            </a:xfrm>
            <a:prstGeom prst="rect">
              <a:avLst/>
            </a:prstGeom>
            <a:noFill/>
          </p:spPr>
        </p:pic>
        <p:pic>
          <p:nvPicPr>
            <p:cNvPr id="74" name="Picture 2" descr="C:\Program Files\Microsoft Resource DVD Artwork\DVD_ART\Artwork_Imagery\HARDWARE_IMAGERY\Illustration - Misc Hardware\XML Icons\Server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15000" y="4694374"/>
              <a:ext cx="691911" cy="1020626"/>
            </a:xfrm>
            <a:prstGeom prst="rect">
              <a:avLst/>
            </a:prstGeom>
            <a:noFill/>
          </p:spPr>
        </p:pic>
        <p:pic>
          <p:nvPicPr>
            <p:cNvPr id="78" name="Picture 2" descr="C:\Program Files\Microsoft Resource DVD Artwork\DVD_ART\Artwork_Imagery\HARDWARE_IMAGERY\Illustration - Misc Hardware\XML Icons\Server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858000" y="4694374"/>
              <a:ext cx="691911" cy="1020626"/>
            </a:xfrm>
            <a:prstGeom prst="rect">
              <a:avLst/>
            </a:prstGeom>
            <a:noFill/>
          </p:spPr>
        </p:pic>
        <p:sp>
          <p:nvSpPr>
            <p:cNvPr id="75" name="Freeform 74"/>
            <p:cNvSpPr/>
            <p:nvPr/>
          </p:nvSpPr>
          <p:spPr>
            <a:xfrm>
              <a:off x="606640" y="3151573"/>
              <a:ext cx="7459463" cy="997505"/>
            </a:xfrm>
            <a:custGeom>
              <a:avLst/>
              <a:gdLst>
                <a:gd name="connsiteX0" fmla="*/ 538579 w 7739849"/>
                <a:gd name="connsiteY0" fmla="*/ 328474 h 985421"/>
                <a:gd name="connsiteX1" fmla="*/ 645111 w 7739849"/>
                <a:gd name="connsiteY1" fmla="*/ 168676 h 985421"/>
                <a:gd name="connsiteX2" fmla="*/ 2074416 w 7739849"/>
                <a:gd name="connsiteY2" fmla="*/ 168676 h 985421"/>
                <a:gd name="connsiteX3" fmla="*/ 4071892 w 7739849"/>
                <a:gd name="connsiteY3" fmla="*/ 239697 h 985421"/>
                <a:gd name="connsiteX4" fmla="*/ 7187954 w 7739849"/>
                <a:gd name="connsiteY4" fmla="*/ 62144 h 985421"/>
                <a:gd name="connsiteX5" fmla="*/ 7383263 w 7739849"/>
                <a:gd name="connsiteY5" fmla="*/ 612559 h 985421"/>
                <a:gd name="connsiteX6" fmla="*/ 6051612 w 7739849"/>
                <a:gd name="connsiteY6" fmla="*/ 941033 h 985421"/>
                <a:gd name="connsiteX7" fmla="*/ 3876583 w 7739849"/>
                <a:gd name="connsiteY7" fmla="*/ 878889 h 985421"/>
                <a:gd name="connsiteX8" fmla="*/ 538579 w 7739849"/>
                <a:gd name="connsiteY8" fmla="*/ 328474 h 985421"/>
                <a:gd name="connsiteX0" fmla="*/ 538579 w 7739849"/>
                <a:gd name="connsiteY0" fmla="*/ 328474 h 960021"/>
                <a:gd name="connsiteX1" fmla="*/ 645111 w 7739849"/>
                <a:gd name="connsiteY1" fmla="*/ 168676 h 960021"/>
                <a:gd name="connsiteX2" fmla="*/ 2074416 w 7739849"/>
                <a:gd name="connsiteY2" fmla="*/ 168676 h 960021"/>
                <a:gd name="connsiteX3" fmla="*/ 4071892 w 7739849"/>
                <a:gd name="connsiteY3" fmla="*/ 239697 h 960021"/>
                <a:gd name="connsiteX4" fmla="*/ 7187954 w 7739849"/>
                <a:gd name="connsiteY4" fmla="*/ 62144 h 960021"/>
                <a:gd name="connsiteX5" fmla="*/ 7383263 w 7739849"/>
                <a:gd name="connsiteY5" fmla="*/ 612559 h 960021"/>
                <a:gd name="connsiteX6" fmla="*/ 6051612 w 7739849"/>
                <a:gd name="connsiteY6" fmla="*/ 941033 h 960021"/>
                <a:gd name="connsiteX7" fmla="*/ 3876583 w 7739849"/>
                <a:gd name="connsiteY7" fmla="*/ 726489 h 960021"/>
                <a:gd name="connsiteX8" fmla="*/ 538579 w 7739849"/>
                <a:gd name="connsiteY8" fmla="*/ 328474 h 960021"/>
                <a:gd name="connsiteX0" fmla="*/ 538579 w 7739849"/>
                <a:gd name="connsiteY0" fmla="*/ 328474 h 960021"/>
                <a:gd name="connsiteX1" fmla="*/ 645111 w 7739849"/>
                <a:gd name="connsiteY1" fmla="*/ 168676 h 960021"/>
                <a:gd name="connsiteX2" fmla="*/ 2074416 w 7739849"/>
                <a:gd name="connsiteY2" fmla="*/ 168676 h 960021"/>
                <a:gd name="connsiteX3" fmla="*/ 4071892 w 7739849"/>
                <a:gd name="connsiteY3" fmla="*/ 239697 h 960021"/>
                <a:gd name="connsiteX4" fmla="*/ 7187954 w 7739849"/>
                <a:gd name="connsiteY4" fmla="*/ 62144 h 960021"/>
                <a:gd name="connsiteX5" fmla="*/ 7383263 w 7739849"/>
                <a:gd name="connsiteY5" fmla="*/ 612559 h 960021"/>
                <a:gd name="connsiteX6" fmla="*/ 5899212 w 7739849"/>
                <a:gd name="connsiteY6" fmla="*/ 941033 h 960021"/>
                <a:gd name="connsiteX7" fmla="*/ 3876583 w 7739849"/>
                <a:gd name="connsiteY7" fmla="*/ 726489 h 960021"/>
                <a:gd name="connsiteX8" fmla="*/ 538579 w 7739849"/>
                <a:gd name="connsiteY8" fmla="*/ 328474 h 960021"/>
                <a:gd name="connsiteX0" fmla="*/ 538579 w 7739849"/>
                <a:gd name="connsiteY0" fmla="*/ 328474 h 948924"/>
                <a:gd name="connsiteX1" fmla="*/ 645111 w 7739849"/>
                <a:gd name="connsiteY1" fmla="*/ 168676 h 948924"/>
                <a:gd name="connsiteX2" fmla="*/ 2074416 w 7739849"/>
                <a:gd name="connsiteY2" fmla="*/ 168676 h 948924"/>
                <a:gd name="connsiteX3" fmla="*/ 4071892 w 7739849"/>
                <a:gd name="connsiteY3" fmla="*/ 239697 h 948924"/>
                <a:gd name="connsiteX4" fmla="*/ 7187954 w 7739849"/>
                <a:gd name="connsiteY4" fmla="*/ 62144 h 948924"/>
                <a:gd name="connsiteX5" fmla="*/ 7383263 w 7739849"/>
                <a:gd name="connsiteY5" fmla="*/ 612559 h 948924"/>
                <a:gd name="connsiteX6" fmla="*/ 7374385 w 7739849"/>
                <a:gd name="connsiteY6" fmla="*/ 773837 h 948924"/>
                <a:gd name="connsiteX7" fmla="*/ 5899212 w 7739849"/>
                <a:gd name="connsiteY7" fmla="*/ 941033 h 948924"/>
                <a:gd name="connsiteX8" fmla="*/ 3876583 w 7739849"/>
                <a:gd name="connsiteY8" fmla="*/ 726489 h 948924"/>
                <a:gd name="connsiteX9" fmla="*/ 538579 w 7739849"/>
                <a:gd name="connsiteY9" fmla="*/ 328474 h 948924"/>
                <a:gd name="connsiteX0" fmla="*/ 538579 w 7765249"/>
                <a:gd name="connsiteY0" fmla="*/ 328474 h 948924"/>
                <a:gd name="connsiteX1" fmla="*/ 645111 w 7765249"/>
                <a:gd name="connsiteY1" fmla="*/ 168676 h 948924"/>
                <a:gd name="connsiteX2" fmla="*/ 2074416 w 7765249"/>
                <a:gd name="connsiteY2" fmla="*/ 168676 h 948924"/>
                <a:gd name="connsiteX3" fmla="*/ 4071892 w 7765249"/>
                <a:gd name="connsiteY3" fmla="*/ 239697 h 948924"/>
                <a:gd name="connsiteX4" fmla="*/ 7187954 w 7765249"/>
                <a:gd name="connsiteY4" fmla="*/ 62144 h 948924"/>
                <a:gd name="connsiteX5" fmla="*/ 7535663 w 7765249"/>
                <a:gd name="connsiteY5" fmla="*/ 612559 h 948924"/>
                <a:gd name="connsiteX6" fmla="*/ 7374385 w 7765249"/>
                <a:gd name="connsiteY6" fmla="*/ 773837 h 948924"/>
                <a:gd name="connsiteX7" fmla="*/ 5899212 w 7765249"/>
                <a:gd name="connsiteY7" fmla="*/ 941033 h 948924"/>
                <a:gd name="connsiteX8" fmla="*/ 3876583 w 7765249"/>
                <a:gd name="connsiteY8" fmla="*/ 726489 h 948924"/>
                <a:gd name="connsiteX9" fmla="*/ 538579 w 7765249"/>
                <a:gd name="connsiteY9" fmla="*/ 328474 h 948924"/>
                <a:gd name="connsiteX0" fmla="*/ 538579 w 7765249"/>
                <a:gd name="connsiteY0" fmla="*/ 328474 h 948924"/>
                <a:gd name="connsiteX1" fmla="*/ 645111 w 7765249"/>
                <a:gd name="connsiteY1" fmla="*/ 168676 h 948924"/>
                <a:gd name="connsiteX2" fmla="*/ 2074416 w 7765249"/>
                <a:gd name="connsiteY2" fmla="*/ 168676 h 948924"/>
                <a:gd name="connsiteX3" fmla="*/ 4071892 w 7765249"/>
                <a:gd name="connsiteY3" fmla="*/ 239697 h 948924"/>
                <a:gd name="connsiteX4" fmla="*/ 7187954 w 7765249"/>
                <a:gd name="connsiteY4" fmla="*/ 62144 h 948924"/>
                <a:gd name="connsiteX5" fmla="*/ 7535663 w 7765249"/>
                <a:gd name="connsiteY5" fmla="*/ 612559 h 948924"/>
                <a:gd name="connsiteX6" fmla="*/ 7374385 w 7765249"/>
                <a:gd name="connsiteY6" fmla="*/ 773837 h 948924"/>
                <a:gd name="connsiteX7" fmla="*/ 5899212 w 7765249"/>
                <a:gd name="connsiteY7" fmla="*/ 941033 h 948924"/>
                <a:gd name="connsiteX8" fmla="*/ 3876583 w 7765249"/>
                <a:gd name="connsiteY8" fmla="*/ 726489 h 948924"/>
                <a:gd name="connsiteX9" fmla="*/ 538579 w 7765249"/>
                <a:gd name="connsiteY9" fmla="*/ 328474 h 948924"/>
                <a:gd name="connsiteX0" fmla="*/ 538579 w 7647127"/>
                <a:gd name="connsiteY0" fmla="*/ 328474 h 948924"/>
                <a:gd name="connsiteX1" fmla="*/ 645111 w 7647127"/>
                <a:gd name="connsiteY1" fmla="*/ 168676 h 948924"/>
                <a:gd name="connsiteX2" fmla="*/ 2074416 w 7647127"/>
                <a:gd name="connsiteY2" fmla="*/ 168676 h 948924"/>
                <a:gd name="connsiteX3" fmla="*/ 4071892 w 7647127"/>
                <a:gd name="connsiteY3" fmla="*/ 239697 h 948924"/>
                <a:gd name="connsiteX4" fmla="*/ 6883154 w 7647127"/>
                <a:gd name="connsiteY4" fmla="*/ 62144 h 948924"/>
                <a:gd name="connsiteX5" fmla="*/ 7535663 w 7647127"/>
                <a:gd name="connsiteY5" fmla="*/ 612559 h 948924"/>
                <a:gd name="connsiteX6" fmla="*/ 7374385 w 7647127"/>
                <a:gd name="connsiteY6" fmla="*/ 773837 h 948924"/>
                <a:gd name="connsiteX7" fmla="*/ 5899212 w 7647127"/>
                <a:gd name="connsiteY7" fmla="*/ 941033 h 948924"/>
                <a:gd name="connsiteX8" fmla="*/ 3876583 w 7647127"/>
                <a:gd name="connsiteY8" fmla="*/ 726489 h 948924"/>
                <a:gd name="connsiteX9" fmla="*/ 538579 w 7647127"/>
                <a:gd name="connsiteY9" fmla="*/ 328474 h 948924"/>
                <a:gd name="connsiteX0" fmla="*/ 538579 w 7535663"/>
                <a:gd name="connsiteY0" fmla="*/ 328474 h 960021"/>
                <a:gd name="connsiteX1" fmla="*/ 645111 w 7535663"/>
                <a:gd name="connsiteY1" fmla="*/ 168676 h 960021"/>
                <a:gd name="connsiteX2" fmla="*/ 2074416 w 7535663"/>
                <a:gd name="connsiteY2" fmla="*/ 168676 h 960021"/>
                <a:gd name="connsiteX3" fmla="*/ 4071892 w 7535663"/>
                <a:gd name="connsiteY3" fmla="*/ 239697 h 960021"/>
                <a:gd name="connsiteX4" fmla="*/ 6883154 w 7535663"/>
                <a:gd name="connsiteY4" fmla="*/ 62144 h 960021"/>
                <a:gd name="connsiteX5" fmla="*/ 7535663 w 7535663"/>
                <a:gd name="connsiteY5" fmla="*/ 612559 h 960021"/>
                <a:gd name="connsiteX6" fmla="*/ 5899212 w 7535663"/>
                <a:gd name="connsiteY6" fmla="*/ 941033 h 960021"/>
                <a:gd name="connsiteX7" fmla="*/ 3876583 w 7535663"/>
                <a:gd name="connsiteY7" fmla="*/ 726489 h 960021"/>
                <a:gd name="connsiteX8" fmla="*/ 538579 w 7535663"/>
                <a:gd name="connsiteY8" fmla="*/ 328474 h 960021"/>
                <a:gd name="connsiteX0" fmla="*/ 538579 w 7577709"/>
                <a:gd name="connsiteY0" fmla="*/ 328474 h 972845"/>
                <a:gd name="connsiteX1" fmla="*/ 645111 w 7577709"/>
                <a:gd name="connsiteY1" fmla="*/ 168676 h 972845"/>
                <a:gd name="connsiteX2" fmla="*/ 2074416 w 7577709"/>
                <a:gd name="connsiteY2" fmla="*/ 168676 h 972845"/>
                <a:gd name="connsiteX3" fmla="*/ 4071892 w 7577709"/>
                <a:gd name="connsiteY3" fmla="*/ 239697 h 972845"/>
                <a:gd name="connsiteX4" fmla="*/ 6883154 w 7577709"/>
                <a:gd name="connsiteY4" fmla="*/ 62144 h 972845"/>
                <a:gd name="connsiteX5" fmla="*/ 7535663 w 7577709"/>
                <a:gd name="connsiteY5" fmla="*/ 612559 h 972845"/>
                <a:gd name="connsiteX6" fmla="*/ 7135428 w 7577709"/>
                <a:gd name="connsiteY6" fmla="*/ 917359 h 972845"/>
                <a:gd name="connsiteX7" fmla="*/ 5899212 w 7577709"/>
                <a:gd name="connsiteY7" fmla="*/ 941033 h 972845"/>
                <a:gd name="connsiteX8" fmla="*/ 3876583 w 7577709"/>
                <a:gd name="connsiteY8" fmla="*/ 726489 h 972845"/>
                <a:gd name="connsiteX9" fmla="*/ 538579 w 7577709"/>
                <a:gd name="connsiteY9" fmla="*/ 328474 h 972845"/>
                <a:gd name="connsiteX0" fmla="*/ 538579 w 7577709"/>
                <a:gd name="connsiteY0" fmla="*/ 328474 h 980982"/>
                <a:gd name="connsiteX1" fmla="*/ 645111 w 7577709"/>
                <a:gd name="connsiteY1" fmla="*/ 168676 h 980982"/>
                <a:gd name="connsiteX2" fmla="*/ 2074416 w 7577709"/>
                <a:gd name="connsiteY2" fmla="*/ 168676 h 980982"/>
                <a:gd name="connsiteX3" fmla="*/ 4071892 w 7577709"/>
                <a:gd name="connsiteY3" fmla="*/ 239697 h 980982"/>
                <a:gd name="connsiteX4" fmla="*/ 6883154 w 7577709"/>
                <a:gd name="connsiteY4" fmla="*/ 62144 h 980982"/>
                <a:gd name="connsiteX5" fmla="*/ 7535663 w 7577709"/>
                <a:gd name="connsiteY5" fmla="*/ 612559 h 980982"/>
                <a:gd name="connsiteX6" fmla="*/ 7135428 w 7577709"/>
                <a:gd name="connsiteY6" fmla="*/ 917359 h 980982"/>
                <a:gd name="connsiteX7" fmla="*/ 5899212 w 7577709"/>
                <a:gd name="connsiteY7" fmla="*/ 941033 h 980982"/>
                <a:gd name="connsiteX8" fmla="*/ 3876583 w 7577709"/>
                <a:gd name="connsiteY8" fmla="*/ 878889 h 980982"/>
                <a:gd name="connsiteX9" fmla="*/ 538579 w 7577709"/>
                <a:gd name="connsiteY9" fmla="*/ 328474 h 980982"/>
                <a:gd name="connsiteX0" fmla="*/ 538579 w 7577709"/>
                <a:gd name="connsiteY0" fmla="*/ 328474 h 972105"/>
                <a:gd name="connsiteX1" fmla="*/ 645111 w 7577709"/>
                <a:gd name="connsiteY1" fmla="*/ 168676 h 972105"/>
                <a:gd name="connsiteX2" fmla="*/ 2074416 w 7577709"/>
                <a:gd name="connsiteY2" fmla="*/ 168676 h 972105"/>
                <a:gd name="connsiteX3" fmla="*/ 4071892 w 7577709"/>
                <a:gd name="connsiteY3" fmla="*/ 239697 h 972105"/>
                <a:gd name="connsiteX4" fmla="*/ 6883154 w 7577709"/>
                <a:gd name="connsiteY4" fmla="*/ 62144 h 972105"/>
                <a:gd name="connsiteX5" fmla="*/ 7535663 w 7577709"/>
                <a:gd name="connsiteY5" fmla="*/ 612559 h 972105"/>
                <a:gd name="connsiteX6" fmla="*/ 7135428 w 7577709"/>
                <a:gd name="connsiteY6" fmla="*/ 917359 h 972105"/>
                <a:gd name="connsiteX7" fmla="*/ 5899212 w 7577709"/>
                <a:gd name="connsiteY7" fmla="*/ 941033 h 972105"/>
                <a:gd name="connsiteX8" fmla="*/ 3876583 w 7577709"/>
                <a:gd name="connsiteY8" fmla="*/ 878889 h 972105"/>
                <a:gd name="connsiteX9" fmla="*/ 2243092 w 7577709"/>
                <a:gd name="connsiteY9" fmla="*/ 562991 h 972105"/>
                <a:gd name="connsiteX10" fmla="*/ 538579 w 7577709"/>
                <a:gd name="connsiteY10" fmla="*/ 328474 h 972105"/>
                <a:gd name="connsiteX0" fmla="*/ 538579 w 7577709"/>
                <a:gd name="connsiteY0" fmla="*/ 328474 h 972105"/>
                <a:gd name="connsiteX1" fmla="*/ 645111 w 7577709"/>
                <a:gd name="connsiteY1" fmla="*/ 168676 h 972105"/>
                <a:gd name="connsiteX2" fmla="*/ 2074416 w 7577709"/>
                <a:gd name="connsiteY2" fmla="*/ 168676 h 972105"/>
                <a:gd name="connsiteX3" fmla="*/ 4071892 w 7577709"/>
                <a:gd name="connsiteY3" fmla="*/ 239697 h 972105"/>
                <a:gd name="connsiteX4" fmla="*/ 6883154 w 7577709"/>
                <a:gd name="connsiteY4" fmla="*/ 62144 h 972105"/>
                <a:gd name="connsiteX5" fmla="*/ 7535663 w 7577709"/>
                <a:gd name="connsiteY5" fmla="*/ 612559 h 972105"/>
                <a:gd name="connsiteX6" fmla="*/ 7135428 w 7577709"/>
                <a:gd name="connsiteY6" fmla="*/ 917359 h 972105"/>
                <a:gd name="connsiteX7" fmla="*/ 5899212 w 7577709"/>
                <a:gd name="connsiteY7" fmla="*/ 941033 h 972105"/>
                <a:gd name="connsiteX8" fmla="*/ 3876583 w 7577709"/>
                <a:gd name="connsiteY8" fmla="*/ 878889 h 972105"/>
                <a:gd name="connsiteX9" fmla="*/ 3361678 w 7577709"/>
                <a:gd name="connsiteY9" fmla="*/ 646590 h 972105"/>
                <a:gd name="connsiteX10" fmla="*/ 2243092 w 7577709"/>
                <a:gd name="connsiteY10" fmla="*/ 562991 h 972105"/>
                <a:gd name="connsiteX11" fmla="*/ 538579 w 7577709"/>
                <a:gd name="connsiteY11" fmla="*/ 328474 h 972105"/>
                <a:gd name="connsiteX0" fmla="*/ 538579 w 7577709"/>
                <a:gd name="connsiteY0" fmla="*/ 353874 h 997505"/>
                <a:gd name="connsiteX1" fmla="*/ 645111 w 7577709"/>
                <a:gd name="connsiteY1" fmla="*/ 194076 h 997505"/>
                <a:gd name="connsiteX2" fmla="*/ 2074416 w 7577709"/>
                <a:gd name="connsiteY2" fmla="*/ 194076 h 997505"/>
                <a:gd name="connsiteX3" fmla="*/ 4605292 w 7577709"/>
                <a:gd name="connsiteY3" fmla="*/ 112697 h 997505"/>
                <a:gd name="connsiteX4" fmla="*/ 6883154 w 7577709"/>
                <a:gd name="connsiteY4" fmla="*/ 87544 h 997505"/>
                <a:gd name="connsiteX5" fmla="*/ 7535663 w 7577709"/>
                <a:gd name="connsiteY5" fmla="*/ 637959 h 997505"/>
                <a:gd name="connsiteX6" fmla="*/ 7135428 w 7577709"/>
                <a:gd name="connsiteY6" fmla="*/ 942759 h 997505"/>
                <a:gd name="connsiteX7" fmla="*/ 5899212 w 7577709"/>
                <a:gd name="connsiteY7" fmla="*/ 966433 h 997505"/>
                <a:gd name="connsiteX8" fmla="*/ 3876583 w 7577709"/>
                <a:gd name="connsiteY8" fmla="*/ 904289 h 997505"/>
                <a:gd name="connsiteX9" fmla="*/ 3361678 w 7577709"/>
                <a:gd name="connsiteY9" fmla="*/ 671990 h 997505"/>
                <a:gd name="connsiteX10" fmla="*/ 2243092 w 7577709"/>
                <a:gd name="connsiteY10" fmla="*/ 588391 h 997505"/>
                <a:gd name="connsiteX11" fmla="*/ 538579 w 7577709"/>
                <a:gd name="connsiteY11" fmla="*/ 353874 h 997505"/>
                <a:gd name="connsiteX0" fmla="*/ 538579 w 7577709"/>
                <a:gd name="connsiteY0" fmla="*/ 353874 h 997505"/>
                <a:gd name="connsiteX1" fmla="*/ 645111 w 7577709"/>
                <a:gd name="connsiteY1" fmla="*/ 194076 h 997505"/>
                <a:gd name="connsiteX2" fmla="*/ 2074416 w 7577709"/>
                <a:gd name="connsiteY2" fmla="*/ 194076 h 997505"/>
                <a:gd name="connsiteX3" fmla="*/ 3062057 w 7577709"/>
                <a:gd name="connsiteY3" fmla="*/ 167443 h 997505"/>
                <a:gd name="connsiteX4" fmla="*/ 4605292 w 7577709"/>
                <a:gd name="connsiteY4" fmla="*/ 112697 h 997505"/>
                <a:gd name="connsiteX5" fmla="*/ 6883154 w 7577709"/>
                <a:gd name="connsiteY5" fmla="*/ 87544 h 997505"/>
                <a:gd name="connsiteX6" fmla="*/ 7535663 w 7577709"/>
                <a:gd name="connsiteY6" fmla="*/ 637959 h 997505"/>
                <a:gd name="connsiteX7" fmla="*/ 7135428 w 7577709"/>
                <a:gd name="connsiteY7" fmla="*/ 942759 h 997505"/>
                <a:gd name="connsiteX8" fmla="*/ 5899212 w 7577709"/>
                <a:gd name="connsiteY8" fmla="*/ 966433 h 997505"/>
                <a:gd name="connsiteX9" fmla="*/ 3876583 w 7577709"/>
                <a:gd name="connsiteY9" fmla="*/ 904289 h 997505"/>
                <a:gd name="connsiteX10" fmla="*/ 3361678 w 7577709"/>
                <a:gd name="connsiteY10" fmla="*/ 671990 h 997505"/>
                <a:gd name="connsiteX11" fmla="*/ 2243092 w 7577709"/>
                <a:gd name="connsiteY11" fmla="*/ 588391 h 997505"/>
                <a:gd name="connsiteX12" fmla="*/ 538579 w 7577709"/>
                <a:gd name="connsiteY12" fmla="*/ 353874 h 997505"/>
                <a:gd name="connsiteX0" fmla="*/ 538579 w 7577709"/>
                <a:gd name="connsiteY0" fmla="*/ 353874 h 997505"/>
                <a:gd name="connsiteX1" fmla="*/ 645111 w 7577709"/>
                <a:gd name="connsiteY1" fmla="*/ 194076 h 997505"/>
                <a:gd name="connsiteX2" fmla="*/ 2074416 w 7577709"/>
                <a:gd name="connsiteY2" fmla="*/ 194076 h 997505"/>
                <a:gd name="connsiteX3" fmla="*/ 3062057 w 7577709"/>
                <a:gd name="connsiteY3" fmla="*/ 167443 h 997505"/>
                <a:gd name="connsiteX4" fmla="*/ 4605292 w 7577709"/>
                <a:gd name="connsiteY4" fmla="*/ 112697 h 997505"/>
                <a:gd name="connsiteX5" fmla="*/ 6883154 w 7577709"/>
                <a:gd name="connsiteY5" fmla="*/ 87544 h 997505"/>
                <a:gd name="connsiteX6" fmla="*/ 7535663 w 7577709"/>
                <a:gd name="connsiteY6" fmla="*/ 637959 h 997505"/>
                <a:gd name="connsiteX7" fmla="*/ 7135428 w 7577709"/>
                <a:gd name="connsiteY7" fmla="*/ 942759 h 997505"/>
                <a:gd name="connsiteX8" fmla="*/ 5899212 w 7577709"/>
                <a:gd name="connsiteY8" fmla="*/ 966433 h 997505"/>
                <a:gd name="connsiteX9" fmla="*/ 3876583 w 7577709"/>
                <a:gd name="connsiteY9" fmla="*/ 904289 h 997505"/>
                <a:gd name="connsiteX10" fmla="*/ 3056878 w 7577709"/>
                <a:gd name="connsiteY10" fmla="*/ 519590 h 997505"/>
                <a:gd name="connsiteX11" fmla="*/ 2243092 w 7577709"/>
                <a:gd name="connsiteY11" fmla="*/ 588391 h 997505"/>
                <a:gd name="connsiteX12" fmla="*/ 538579 w 7577709"/>
                <a:gd name="connsiteY12" fmla="*/ 353874 h 997505"/>
                <a:gd name="connsiteX0" fmla="*/ 538579 w 7577709"/>
                <a:gd name="connsiteY0" fmla="*/ 353874 h 997505"/>
                <a:gd name="connsiteX1" fmla="*/ 645111 w 7577709"/>
                <a:gd name="connsiteY1" fmla="*/ 194076 h 997505"/>
                <a:gd name="connsiteX2" fmla="*/ 2074416 w 7577709"/>
                <a:gd name="connsiteY2" fmla="*/ 194076 h 997505"/>
                <a:gd name="connsiteX3" fmla="*/ 3062057 w 7577709"/>
                <a:gd name="connsiteY3" fmla="*/ 167443 h 997505"/>
                <a:gd name="connsiteX4" fmla="*/ 4605292 w 7577709"/>
                <a:gd name="connsiteY4" fmla="*/ 112697 h 997505"/>
                <a:gd name="connsiteX5" fmla="*/ 6883154 w 7577709"/>
                <a:gd name="connsiteY5" fmla="*/ 87544 h 997505"/>
                <a:gd name="connsiteX6" fmla="*/ 7535663 w 7577709"/>
                <a:gd name="connsiteY6" fmla="*/ 637959 h 997505"/>
                <a:gd name="connsiteX7" fmla="*/ 7135428 w 7577709"/>
                <a:gd name="connsiteY7" fmla="*/ 942759 h 997505"/>
                <a:gd name="connsiteX8" fmla="*/ 5899212 w 7577709"/>
                <a:gd name="connsiteY8" fmla="*/ 966433 h 997505"/>
                <a:gd name="connsiteX9" fmla="*/ 3876583 w 7577709"/>
                <a:gd name="connsiteY9" fmla="*/ 904289 h 997505"/>
                <a:gd name="connsiteX10" fmla="*/ 3056878 w 7577709"/>
                <a:gd name="connsiteY10" fmla="*/ 519590 h 997505"/>
                <a:gd name="connsiteX11" fmla="*/ 2243092 w 7577709"/>
                <a:gd name="connsiteY11" fmla="*/ 512191 h 997505"/>
                <a:gd name="connsiteX12" fmla="*/ 538579 w 7577709"/>
                <a:gd name="connsiteY12" fmla="*/ 353874 h 997505"/>
                <a:gd name="connsiteX0" fmla="*/ 538579 w 7577709"/>
                <a:gd name="connsiteY0" fmla="*/ 353874 h 997505"/>
                <a:gd name="connsiteX1" fmla="*/ 645111 w 7577709"/>
                <a:gd name="connsiteY1" fmla="*/ 194076 h 997505"/>
                <a:gd name="connsiteX2" fmla="*/ 2074416 w 7577709"/>
                <a:gd name="connsiteY2" fmla="*/ 194076 h 997505"/>
                <a:gd name="connsiteX3" fmla="*/ 3062057 w 7577709"/>
                <a:gd name="connsiteY3" fmla="*/ 167443 h 997505"/>
                <a:gd name="connsiteX4" fmla="*/ 4605292 w 7577709"/>
                <a:gd name="connsiteY4" fmla="*/ 112697 h 997505"/>
                <a:gd name="connsiteX5" fmla="*/ 6883154 w 7577709"/>
                <a:gd name="connsiteY5" fmla="*/ 87544 h 997505"/>
                <a:gd name="connsiteX6" fmla="*/ 7535663 w 7577709"/>
                <a:gd name="connsiteY6" fmla="*/ 637959 h 997505"/>
                <a:gd name="connsiteX7" fmla="*/ 7135428 w 7577709"/>
                <a:gd name="connsiteY7" fmla="*/ 942759 h 997505"/>
                <a:gd name="connsiteX8" fmla="*/ 5899212 w 7577709"/>
                <a:gd name="connsiteY8" fmla="*/ 966433 h 997505"/>
                <a:gd name="connsiteX9" fmla="*/ 3876583 w 7577709"/>
                <a:gd name="connsiteY9" fmla="*/ 904289 h 997505"/>
                <a:gd name="connsiteX10" fmla="*/ 3056878 w 7577709"/>
                <a:gd name="connsiteY10" fmla="*/ 519590 h 997505"/>
                <a:gd name="connsiteX11" fmla="*/ 2243092 w 7577709"/>
                <a:gd name="connsiteY11" fmla="*/ 512191 h 997505"/>
                <a:gd name="connsiteX12" fmla="*/ 538579 w 7577709"/>
                <a:gd name="connsiteY12" fmla="*/ 353874 h 997505"/>
                <a:gd name="connsiteX0" fmla="*/ 538579 w 7501509"/>
                <a:gd name="connsiteY0" fmla="*/ 328474 h 997505"/>
                <a:gd name="connsiteX1" fmla="*/ 645111 w 7501509"/>
                <a:gd name="connsiteY1" fmla="*/ 168676 h 997505"/>
                <a:gd name="connsiteX2" fmla="*/ 2074416 w 7501509"/>
                <a:gd name="connsiteY2" fmla="*/ 168676 h 997505"/>
                <a:gd name="connsiteX3" fmla="*/ 3062057 w 7501509"/>
                <a:gd name="connsiteY3" fmla="*/ 142043 h 997505"/>
                <a:gd name="connsiteX4" fmla="*/ 4605292 w 7501509"/>
                <a:gd name="connsiteY4" fmla="*/ 87297 h 997505"/>
                <a:gd name="connsiteX5" fmla="*/ 6883154 w 7501509"/>
                <a:gd name="connsiteY5" fmla="*/ 62144 h 997505"/>
                <a:gd name="connsiteX6" fmla="*/ 7459463 w 7501509"/>
                <a:gd name="connsiteY6" fmla="*/ 460159 h 997505"/>
                <a:gd name="connsiteX7" fmla="*/ 7135428 w 7501509"/>
                <a:gd name="connsiteY7" fmla="*/ 917359 h 997505"/>
                <a:gd name="connsiteX8" fmla="*/ 5899212 w 7501509"/>
                <a:gd name="connsiteY8" fmla="*/ 941033 h 997505"/>
                <a:gd name="connsiteX9" fmla="*/ 3876583 w 7501509"/>
                <a:gd name="connsiteY9" fmla="*/ 878889 h 997505"/>
                <a:gd name="connsiteX10" fmla="*/ 3056878 w 7501509"/>
                <a:gd name="connsiteY10" fmla="*/ 494190 h 997505"/>
                <a:gd name="connsiteX11" fmla="*/ 2243092 w 7501509"/>
                <a:gd name="connsiteY11" fmla="*/ 486791 h 997505"/>
                <a:gd name="connsiteX12" fmla="*/ 538579 w 7501509"/>
                <a:gd name="connsiteY12" fmla="*/ 328474 h 997505"/>
                <a:gd name="connsiteX0" fmla="*/ 538579 w 7459463"/>
                <a:gd name="connsiteY0" fmla="*/ 328474 h 997505"/>
                <a:gd name="connsiteX1" fmla="*/ 645111 w 7459463"/>
                <a:gd name="connsiteY1" fmla="*/ 168676 h 997505"/>
                <a:gd name="connsiteX2" fmla="*/ 2074416 w 7459463"/>
                <a:gd name="connsiteY2" fmla="*/ 168676 h 997505"/>
                <a:gd name="connsiteX3" fmla="*/ 3062057 w 7459463"/>
                <a:gd name="connsiteY3" fmla="*/ 142043 h 997505"/>
                <a:gd name="connsiteX4" fmla="*/ 4605292 w 7459463"/>
                <a:gd name="connsiteY4" fmla="*/ 87297 h 997505"/>
                <a:gd name="connsiteX5" fmla="*/ 6883154 w 7459463"/>
                <a:gd name="connsiteY5" fmla="*/ 62144 h 997505"/>
                <a:gd name="connsiteX6" fmla="*/ 7459463 w 7459463"/>
                <a:gd name="connsiteY6" fmla="*/ 460159 h 997505"/>
                <a:gd name="connsiteX7" fmla="*/ 7135428 w 7459463"/>
                <a:gd name="connsiteY7" fmla="*/ 917359 h 997505"/>
                <a:gd name="connsiteX8" fmla="*/ 5899212 w 7459463"/>
                <a:gd name="connsiteY8" fmla="*/ 941033 h 997505"/>
                <a:gd name="connsiteX9" fmla="*/ 3876583 w 7459463"/>
                <a:gd name="connsiteY9" fmla="*/ 878889 h 997505"/>
                <a:gd name="connsiteX10" fmla="*/ 3056878 w 7459463"/>
                <a:gd name="connsiteY10" fmla="*/ 494190 h 997505"/>
                <a:gd name="connsiteX11" fmla="*/ 2243092 w 7459463"/>
                <a:gd name="connsiteY11" fmla="*/ 486791 h 997505"/>
                <a:gd name="connsiteX12" fmla="*/ 538579 w 7459463"/>
                <a:gd name="connsiteY12" fmla="*/ 328474 h 997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459463" h="997505">
                  <a:moveTo>
                    <a:pt x="538579" y="328474"/>
                  </a:moveTo>
                  <a:cubicBezTo>
                    <a:pt x="0" y="210105"/>
                    <a:pt x="389138" y="195309"/>
                    <a:pt x="645111" y="168676"/>
                  </a:cubicBezTo>
                  <a:cubicBezTo>
                    <a:pt x="901084" y="142043"/>
                    <a:pt x="1671592" y="173115"/>
                    <a:pt x="2074416" y="168676"/>
                  </a:cubicBezTo>
                  <a:cubicBezTo>
                    <a:pt x="2477240" y="164237"/>
                    <a:pt x="2640244" y="155606"/>
                    <a:pt x="3062057" y="142043"/>
                  </a:cubicBezTo>
                  <a:cubicBezTo>
                    <a:pt x="3483870" y="128480"/>
                    <a:pt x="3968443" y="100613"/>
                    <a:pt x="4605292" y="87297"/>
                  </a:cubicBezTo>
                  <a:cubicBezTo>
                    <a:pt x="5242141" y="73981"/>
                    <a:pt x="6407459" y="0"/>
                    <a:pt x="6883154" y="62144"/>
                  </a:cubicBezTo>
                  <a:cubicBezTo>
                    <a:pt x="7358849" y="124288"/>
                    <a:pt x="7417417" y="317623"/>
                    <a:pt x="7459463" y="460159"/>
                  </a:cubicBezTo>
                  <a:cubicBezTo>
                    <a:pt x="7458600" y="641905"/>
                    <a:pt x="7395470" y="837213"/>
                    <a:pt x="7135428" y="917359"/>
                  </a:cubicBezTo>
                  <a:cubicBezTo>
                    <a:pt x="6875386" y="997505"/>
                    <a:pt x="6442353" y="947445"/>
                    <a:pt x="5899212" y="941033"/>
                  </a:cubicBezTo>
                  <a:cubicBezTo>
                    <a:pt x="5356071" y="934621"/>
                    <a:pt x="4350305" y="953363"/>
                    <a:pt x="3876583" y="878889"/>
                  </a:cubicBezTo>
                  <a:cubicBezTo>
                    <a:pt x="3402861" y="804415"/>
                    <a:pt x="3329126" y="559540"/>
                    <a:pt x="3056878" y="494190"/>
                  </a:cubicBezTo>
                  <a:cubicBezTo>
                    <a:pt x="2784630" y="428840"/>
                    <a:pt x="2644314" y="478899"/>
                    <a:pt x="2243092" y="486791"/>
                  </a:cubicBezTo>
                  <a:cubicBezTo>
                    <a:pt x="1823376" y="459172"/>
                    <a:pt x="804909" y="406893"/>
                    <a:pt x="538579" y="32847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Line 73"/>
            <p:cNvSpPr>
              <a:spLocks noChangeShapeType="1"/>
            </p:cNvSpPr>
            <p:nvPr/>
          </p:nvSpPr>
          <p:spPr bwMode="auto">
            <a:xfrm>
              <a:off x="7543800" y="5053836"/>
              <a:ext cx="0" cy="65027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3200"/>
            </a:p>
          </p:txBody>
        </p:sp>
        <p:sp>
          <p:nvSpPr>
            <p:cNvPr id="4" name="Rectangle 4"/>
            <p:cNvSpPr>
              <a:spLocks noChangeArrowheads="1"/>
            </p:cNvSpPr>
            <p:nvPr/>
          </p:nvSpPr>
          <p:spPr bwMode="auto">
            <a:xfrm>
              <a:off x="3602556" y="2197768"/>
              <a:ext cx="4671820" cy="584391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800" dirty="0" smtClean="0"/>
                <a:t>Files, TCP, FIFO, Network</a:t>
              </a:r>
              <a:endParaRPr lang="en-US" sz="2800" dirty="0"/>
            </a:p>
          </p:txBody>
        </p:sp>
        <p:sp>
          <p:nvSpPr>
            <p:cNvPr id="5" name="Rectangle 24"/>
            <p:cNvSpPr>
              <a:spLocks noChangeArrowheads="1"/>
            </p:cNvSpPr>
            <p:nvPr/>
          </p:nvSpPr>
          <p:spPr bwMode="auto">
            <a:xfrm>
              <a:off x="694016" y="2521476"/>
              <a:ext cx="2353984" cy="3345924"/>
            </a:xfrm>
            <a:prstGeom prst="rect">
              <a:avLst/>
            </a:prstGeom>
            <a:noFill/>
            <a:ln w="28575" cap="rnd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3200"/>
            </a:p>
          </p:txBody>
        </p:sp>
        <p:sp>
          <p:nvSpPr>
            <p:cNvPr id="6" name="Oval 25"/>
            <p:cNvSpPr>
              <a:spLocks noChangeArrowheads="1"/>
            </p:cNvSpPr>
            <p:nvPr/>
          </p:nvSpPr>
          <p:spPr bwMode="auto">
            <a:xfrm>
              <a:off x="1088573" y="2976956"/>
              <a:ext cx="237432" cy="194797"/>
            </a:xfrm>
            <a:prstGeom prst="ellipse">
              <a:avLst/>
            </a:prstGeom>
            <a:solidFill>
              <a:srgbClr val="66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3200"/>
            </a:p>
          </p:txBody>
        </p:sp>
        <p:sp>
          <p:nvSpPr>
            <p:cNvPr id="7" name="Oval 26"/>
            <p:cNvSpPr>
              <a:spLocks noChangeArrowheads="1"/>
            </p:cNvSpPr>
            <p:nvPr/>
          </p:nvSpPr>
          <p:spPr bwMode="auto">
            <a:xfrm>
              <a:off x="1563436" y="2976956"/>
              <a:ext cx="237432" cy="194797"/>
            </a:xfrm>
            <a:prstGeom prst="ellipse">
              <a:avLst/>
            </a:prstGeom>
            <a:solidFill>
              <a:srgbClr val="66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3200"/>
            </a:p>
          </p:txBody>
        </p:sp>
        <p:sp>
          <p:nvSpPr>
            <p:cNvPr id="8" name="Oval 27"/>
            <p:cNvSpPr>
              <a:spLocks noChangeArrowheads="1"/>
            </p:cNvSpPr>
            <p:nvPr/>
          </p:nvSpPr>
          <p:spPr bwMode="auto">
            <a:xfrm>
              <a:off x="2038300" y="2976956"/>
              <a:ext cx="237432" cy="194797"/>
            </a:xfrm>
            <a:prstGeom prst="ellipse">
              <a:avLst/>
            </a:prstGeom>
            <a:solidFill>
              <a:srgbClr val="66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3200"/>
            </a:p>
          </p:txBody>
        </p:sp>
        <p:sp>
          <p:nvSpPr>
            <p:cNvPr id="9" name="Oval 28"/>
            <p:cNvSpPr>
              <a:spLocks noChangeArrowheads="1"/>
            </p:cNvSpPr>
            <p:nvPr/>
          </p:nvSpPr>
          <p:spPr bwMode="auto">
            <a:xfrm>
              <a:off x="1326004" y="3366550"/>
              <a:ext cx="237432" cy="194797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3200"/>
            </a:p>
          </p:txBody>
        </p:sp>
        <p:sp>
          <p:nvSpPr>
            <p:cNvPr id="10" name="Oval 29"/>
            <p:cNvSpPr>
              <a:spLocks noChangeArrowheads="1"/>
            </p:cNvSpPr>
            <p:nvPr/>
          </p:nvSpPr>
          <p:spPr bwMode="auto">
            <a:xfrm>
              <a:off x="1800868" y="3366550"/>
              <a:ext cx="237432" cy="194797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3200"/>
            </a:p>
          </p:txBody>
        </p:sp>
        <p:sp>
          <p:nvSpPr>
            <p:cNvPr id="11" name="Oval 30"/>
            <p:cNvSpPr>
              <a:spLocks noChangeArrowheads="1"/>
            </p:cNvSpPr>
            <p:nvPr/>
          </p:nvSpPr>
          <p:spPr bwMode="auto">
            <a:xfrm>
              <a:off x="2275732" y="3366550"/>
              <a:ext cx="237432" cy="194797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3200"/>
            </a:p>
          </p:txBody>
        </p:sp>
        <p:sp>
          <p:nvSpPr>
            <p:cNvPr id="12" name="Oval 31"/>
            <p:cNvSpPr>
              <a:spLocks noChangeArrowheads="1"/>
            </p:cNvSpPr>
            <p:nvPr/>
          </p:nvSpPr>
          <p:spPr bwMode="auto">
            <a:xfrm>
              <a:off x="2516654" y="2976956"/>
              <a:ext cx="237432" cy="194797"/>
            </a:xfrm>
            <a:prstGeom prst="ellipse">
              <a:avLst/>
            </a:prstGeom>
            <a:solidFill>
              <a:srgbClr val="66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3200"/>
            </a:p>
          </p:txBody>
        </p:sp>
        <p:sp>
          <p:nvSpPr>
            <p:cNvPr id="13" name="Oval 32"/>
            <p:cNvSpPr>
              <a:spLocks noChangeArrowheads="1"/>
            </p:cNvSpPr>
            <p:nvPr/>
          </p:nvSpPr>
          <p:spPr bwMode="auto">
            <a:xfrm>
              <a:off x="2038300" y="3690258"/>
              <a:ext cx="237432" cy="194797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3200"/>
            </a:p>
          </p:txBody>
        </p:sp>
        <p:sp>
          <p:nvSpPr>
            <p:cNvPr id="14" name="Oval 33"/>
            <p:cNvSpPr>
              <a:spLocks noChangeArrowheads="1"/>
            </p:cNvSpPr>
            <p:nvPr/>
          </p:nvSpPr>
          <p:spPr bwMode="auto">
            <a:xfrm>
              <a:off x="1563436" y="3690258"/>
              <a:ext cx="237432" cy="194797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3200"/>
            </a:p>
          </p:txBody>
        </p:sp>
        <p:sp>
          <p:nvSpPr>
            <p:cNvPr id="15" name="Oval 34"/>
            <p:cNvSpPr>
              <a:spLocks noChangeArrowheads="1"/>
            </p:cNvSpPr>
            <p:nvPr/>
          </p:nvSpPr>
          <p:spPr bwMode="auto">
            <a:xfrm>
              <a:off x="1011756" y="3690258"/>
              <a:ext cx="237432" cy="194797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3200"/>
            </a:p>
          </p:txBody>
        </p:sp>
        <p:sp>
          <p:nvSpPr>
            <p:cNvPr id="16" name="Oval 35"/>
            <p:cNvSpPr>
              <a:spLocks noChangeArrowheads="1"/>
            </p:cNvSpPr>
            <p:nvPr/>
          </p:nvSpPr>
          <p:spPr bwMode="auto">
            <a:xfrm>
              <a:off x="1326004" y="3950941"/>
              <a:ext cx="237432" cy="194797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3200"/>
            </a:p>
          </p:txBody>
        </p:sp>
        <p:sp>
          <p:nvSpPr>
            <p:cNvPr id="17" name="Oval 36"/>
            <p:cNvSpPr>
              <a:spLocks noChangeArrowheads="1"/>
            </p:cNvSpPr>
            <p:nvPr/>
          </p:nvSpPr>
          <p:spPr bwMode="auto">
            <a:xfrm>
              <a:off x="1800868" y="3950941"/>
              <a:ext cx="237432" cy="194797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3200"/>
            </a:p>
          </p:txBody>
        </p:sp>
        <p:sp>
          <p:nvSpPr>
            <p:cNvPr id="18" name="Oval 37"/>
            <p:cNvSpPr>
              <a:spLocks noChangeArrowheads="1"/>
            </p:cNvSpPr>
            <p:nvPr/>
          </p:nvSpPr>
          <p:spPr bwMode="auto">
            <a:xfrm>
              <a:off x="2275732" y="3950941"/>
              <a:ext cx="237432" cy="194797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3200"/>
            </a:p>
          </p:txBody>
        </p:sp>
        <p:cxnSp>
          <p:nvCxnSpPr>
            <p:cNvPr id="19" name="AutoShape 38"/>
            <p:cNvCxnSpPr>
              <a:cxnSpLocks noChangeShapeType="1"/>
              <a:stCxn id="6" idx="4"/>
              <a:endCxn id="9" idx="1"/>
            </p:cNvCxnSpPr>
            <p:nvPr/>
          </p:nvCxnSpPr>
          <p:spPr bwMode="auto">
            <a:xfrm rot="16200000" flipH="1">
              <a:off x="1172371" y="3206671"/>
              <a:ext cx="223324" cy="1534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0" name="AutoShape 39"/>
            <p:cNvCxnSpPr>
              <a:cxnSpLocks noChangeShapeType="1"/>
              <a:stCxn id="7" idx="3"/>
              <a:endCxn id="9" idx="7"/>
            </p:cNvCxnSpPr>
            <p:nvPr/>
          </p:nvCxnSpPr>
          <p:spPr bwMode="auto">
            <a:xfrm rot="5400000">
              <a:off x="1437511" y="3234380"/>
              <a:ext cx="251851" cy="695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1" name="AutoShape 40"/>
            <p:cNvCxnSpPr>
              <a:cxnSpLocks noChangeShapeType="1"/>
              <a:stCxn id="7" idx="5"/>
              <a:endCxn id="10" idx="1"/>
            </p:cNvCxnSpPr>
            <p:nvPr/>
          </p:nvCxnSpPr>
          <p:spPr bwMode="auto">
            <a:xfrm rot="16200000" flipH="1">
              <a:off x="1674942" y="3234380"/>
              <a:ext cx="251852" cy="6954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2" name="AutoShape 41"/>
            <p:cNvCxnSpPr>
              <a:cxnSpLocks noChangeShapeType="1"/>
              <a:stCxn id="8" idx="3"/>
              <a:endCxn id="10" idx="0"/>
            </p:cNvCxnSpPr>
            <p:nvPr/>
          </p:nvCxnSpPr>
          <p:spPr bwMode="auto">
            <a:xfrm rot="5400000">
              <a:off x="1884666" y="3178145"/>
              <a:ext cx="223324" cy="1534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3" name="AutoShape 42"/>
            <p:cNvCxnSpPr>
              <a:cxnSpLocks noChangeShapeType="1"/>
              <a:stCxn id="8" idx="5"/>
              <a:endCxn id="11" idx="0"/>
            </p:cNvCxnSpPr>
            <p:nvPr/>
          </p:nvCxnSpPr>
          <p:spPr bwMode="auto">
            <a:xfrm rot="16200000" flipH="1">
              <a:off x="2206042" y="3178144"/>
              <a:ext cx="223324" cy="1534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4" name="AutoShape 43"/>
            <p:cNvCxnSpPr>
              <a:cxnSpLocks noChangeShapeType="1"/>
              <a:stCxn id="12" idx="4"/>
              <a:endCxn id="11" idx="7"/>
            </p:cNvCxnSpPr>
            <p:nvPr/>
          </p:nvCxnSpPr>
          <p:spPr bwMode="auto">
            <a:xfrm rot="5400000">
              <a:off x="2445220" y="3204927"/>
              <a:ext cx="223324" cy="15697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5" name="AutoShape 45"/>
            <p:cNvCxnSpPr>
              <a:cxnSpLocks noChangeShapeType="1"/>
              <a:stCxn id="10" idx="4"/>
              <a:endCxn id="13" idx="1"/>
            </p:cNvCxnSpPr>
            <p:nvPr/>
          </p:nvCxnSpPr>
          <p:spPr bwMode="auto">
            <a:xfrm rot="16200000" flipH="1">
              <a:off x="1917609" y="3563322"/>
              <a:ext cx="157438" cy="1534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6" name="AutoShape 46"/>
            <p:cNvCxnSpPr>
              <a:cxnSpLocks noChangeShapeType="1"/>
              <a:stCxn id="10" idx="4"/>
              <a:endCxn id="14" idx="7"/>
            </p:cNvCxnSpPr>
            <p:nvPr/>
          </p:nvCxnSpPr>
          <p:spPr bwMode="auto">
            <a:xfrm rot="5400000">
              <a:off x="1764122" y="3563323"/>
              <a:ext cx="157438" cy="1534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7" name="AutoShape 47"/>
            <p:cNvCxnSpPr>
              <a:cxnSpLocks noChangeShapeType="1"/>
              <a:stCxn id="9" idx="4"/>
              <a:endCxn id="15" idx="7"/>
            </p:cNvCxnSpPr>
            <p:nvPr/>
          </p:nvCxnSpPr>
          <p:spPr bwMode="auto">
            <a:xfrm rot="5400000">
              <a:off x="1250852" y="3524914"/>
              <a:ext cx="157438" cy="23030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8" name="AutoShape 48"/>
            <p:cNvCxnSpPr>
              <a:cxnSpLocks noChangeShapeType="1"/>
              <a:stCxn id="9" idx="4"/>
              <a:endCxn id="14" idx="1"/>
            </p:cNvCxnSpPr>
            <p:nvPr/>
          </p:nvCxnSpPr>
          <p:spPr bwMode="auto">
            <a:xfrm rot="16200000" flipH="1">
              <a:off x="1442746" y="3563322"/>
              <a:ext cx="157438" cy="1534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9" name="AutoShape 51"/>
            <p:cNvCxnSpPr>
              <a:cxnSpLocks noChangeShapeType="1"/>
              <a:stCxn id="14" idx="5"/>
              <a:endCxn id="17" idx="1"/>
            </p:cNvCxnSpPr>
            <p:nvPr/>
          </p:nvCxnSpPr>
          <p:spPr bwMode="auto">
            <a:xfrm rot="16200000" flipH="1">
              <a:off x="1739397" y="3883226"/>
              <a:ext cx="122941" cy="6954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1" name="AutoShape 53"/>
            <p:cNvCxnSpPr>
              <a:cxnSpLocks noChangeShapeType="1"/>
              <a:stCxn id="13" idx="3"/>
              <a:endCxn id="17" idx="0"/>
            </p:cNvCxnSpPr>
            <p:nvPr/>
          </p:nvCxnSpPr>
          <p:spPr bwMode="auto">
            <a:xfrm rot="5400000">
              <a:off x="1949122" y="3826989"/>
              <a:ext cx="94414" cy="1534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2" name="AutoShape 54"/>
            <p:cNvCxnSpPr>
              <a:cxnSpLocks noChangeShapeType="1"/>
              <a:stCxn id="14" idx="3"/>
              <a:endCxn id="16" idx="7"/>
            </p:cNvCxnSpPr>
            <p:nvPr/>
          </p:nvCxnSpPr>
          <p:spPr bwMode="auto">
            <a:xfrm rot="5400000">
              <a:off x="1501965" y="3883226"/>
              <a:ext cx="122941" cy="6954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3" name="AutoShape 55"/>
            <p:cNvCxnSpPr>
              <a:cxnSpLocks noChangeShapeType="1"/>
              <a:stCxn id="15" idx="5"/>
              <a:endCxn id="16" idx="1"/>
            </p:cNvCxnSpPr>
            <p:nvPr/>
          </p:nvCxnSpPr>
          <p:spPr bwMode="auto">
            <a:xfrm rot="16200000" flipH="1">
              <a:off x="1226126" y="3844819"/>
              <a:ext cx="122940" cy="1463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4" name="AutoShape 56"/>
            <p:cNvCxnSpPr>
              <a:cxnSpLocks noChangeShapeType="1"/>
              <a:stCxn id="13" idx="5"/>
              <a:endCxn id="18" idx="1"/>
            </p:cNvCxnSpPr>
            <p:nvPr/>
          </p:nvCxnSpPr>
          <p:spPr bwMode="auto">
            <a:xfrm rot="16200000" flipH="1">
              <a:off x="2214261" y="3883226"/>
              <a:ext cx="122941" cy="6954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5" name="Text Box 57"/>
            <p:cNvSpPr txBox="1">
              <a:spLocks noChangeArrowheads="1"/>
            </p:cNvSpPr>
            <p:nvPr/>
          </p:nvSpPr>
          <p:spPr bwMode="auto">
            <a:xfrm>
              <a:off x="914401" y="2514600"/>
              <a:ext cx="19050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400" i="1" dirty="0"/>
                <a:t>job schedule</a:t>
              </a:r>
            </a:p>
          </p:txBody>
        </p:sp>
        <p:sp>
          <p:nvSpPr>
            <p:cNvPr id="37" name="Line 68"/>
            <p:cNvSpPr>
              <a:spLocks noChangeShapeType="1"/>
            </p:cNvSpPr>
            <p:nvPr/>
          </p:nvSpPr>
          <p:spPr bwMode="auto">
            <a:xfrm>
              <a:off x="990806" y="5704113"/>
              <a:ext cx="689250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3200"/>
            </a:p>
          </p:txBody>
        </p:sp>
        <p:sp>
          <p:nvSpPr>
            <p:cNvPr id="38" name="Line 69"/>
            <p:cNvSpPr>
              <a:spLocks noChangeShapeType="1"/>
            </p:cNvSpPr>
            <p:nvPr/>
          </p:nvSpPr>
          <p:spPr bwMode="auto">
            <a:xfrm>
              <a:off x="1957991" y="5446294"/>
              <a:ext cx="0" cy="25781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3200"/>
            </a:p>
          </p:txBody>
        </p:sp>
        <p:sp>
          <p:nvSpPr>
            <p:cNvPr id="39" name="Line 70"/>
            <p:cNvSpPr>
              <a:spLocks noChangeShapeType="1"/>
            </p:cNvSpPr>
            <p:nvPr/>
          </p:nvSpPr>
          <p:spPr bwMode="auto">
            <a:xfrm>
              <a:off x="4000604" y="5053836"/>
              <a:ext cx="0" cy="65027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3200"/>
            </a:p>
          </p:txBody>
        </p:sp>
        <p:sp>
          <p:nvSpPr>
            <p:cNvPr id="40" name="Line 72"/>
            <p:cNvSpPr>
              <a:spLocks noChangeShapeType="1"/>
            </p:cNvSpPr>
            <p:nvPr/>
          </p:nvSpPr>
          <p:spPr bwMode="auto">
            <a:xfrm>
              <a:off x="5344886" y="5053836"/>
              <a:ext cx="0" cy="65027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3200"/>
            </a:p>
          </p:txBody>
        </p:sp>
        <p:sp>
          <p:nvSpPr>
            <p:cNvPr id="41" name="Line 73"/>
            <p:cNvSpPr>
              <a:spLocks noChangeShapeType="1"/>
            </p:cNvSpPr>
            <p:nvPr/>
          </p:nvSpPr>
          <p:spPr bwMode="auto">
            <a:xfrm>
              <a:off x="6374922" y="5053836"/>
              <a:ext cx="0" cy="65027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3200"/>
            </a:p>
          </p:txBody>
        </p:sp>
        <p:sp>
          <p:nvSpPr>
            <p:cNvPr id="43" name="Oval 76"/>
            <p:cNvSpPr>
              <a:spLocks noChangeArrowheads="1"/>
            </p:cNvSpPr>
            <p:nvPr/>
          </p:nvSpPr>
          <p:spPr bwMode="auto">
            <a:xfrm>
              <a:off x="1881175" y="5641091"/>
              <a:ext cx="157125" cy="12891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3200"/>
            </a:p>
          </p:txBody>
        </p:sp>
        <p:sp>
          <p:nvSpPr>
            <p:cNvPr id="44" name="Oval 77"/>
            <p:cNvSpPr>
              <a:spLocks noChangeArrowheads="1"/>
            </p:cNvSpPr>
            <p:nvPr/>
          </p:nvSpPr>
          <p:spPr bwMode="auto">
            <a:xfrm>
              <a:off x="3920295" y="5641091"/>
              <a:ext cx="157125" cy="12891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3200"/>
            </a:p>
          </p:txBody>
        </p:sp>
        <p:sp>
          <p:nvSpPr>
            <p:cNvPr id="45" name="Oval 78"/>
            <p:cNvSpPr>
              <a:spLocks noChangeArrowheads="1"/>
            </p:cNvSpPr>
            <p:nvPr/>
          </p:nvSpPr>
          <p:spPr bwMode="auto">
            <a:xfrm>
              <a:off x="5264579" y="5641091"/>
              <a:ext cx="157123" cy="12891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3200"/>
            </a:p>
          </p:txBody>
        </p:sp>
        <p:sp>
          <p:nvSpPr>
            <p:cNvPr id="46" name="Oval 79"/>
            <p:cNvSpPr>
              <a:spLocks noChangeArrowheads="1"/>
            </p:cNvSpPr>
            <p:nvPr/>
          </p:nvSpPr>
          <p:spPr bwMode="auto">
            <a:xfrm>
              <a:off x="6294613" y="5641091"/>
              <a:ext cx="157125" cy="12891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3200"/>
            </a:p>
          </p:txBody>
        </p:sp>
        <p:sp>
          <p:nvSpPr>
            <p:cNvPr id="47" name="Oval 80"/>
            <p:cNvSpPr>
              <a:spLocks noChangeArrowheads="1"/>
            </p:cNvSpPr>
            <p:nvPr/>
          </p:nvSpPr>
          <p:spPr bwMode="auto">
            <a:xfrm>
              <a:off x="7467600" y="5638800"/>
              <a:ext cx="157123" cy="12891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3200"/>
            </a:p>
          </p:txBody>
        </p:sp>
        <p:sp>
          <p:nvSpPr>
            <p:cNvPr id="48" name="Text Box 83"/>
            <p:cNvSpPr txBox="1">
              <a:spLocks noChangeArrowheads="1"/>
            </p:cNvSpPr>
            <p:nvPr/>
          </p:nvSpPr>
          <p:spPr bwMode="auto">
            <a:xfrm>
              <a:off x="5344886" y="1676400"/>
              <a:ext cx="2489543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800"/>
                <a:t>data plane</a:t>
              </a:r>
            </a:p>
          </p:txBody>
        </p:sp>
        <p:sp>
          <p:nvSpPr>
            <p:cNvPr id="49" name="Text Box 84"/>
            <p:cNvSpPr txBox="1">
              <a:spLocks noChangeArrowheads="1"/>
            </p:cNvSpPr>
            <p:nvPr/>
          </p:nvSpPr>
          <p:spPr bwMode="auto">
            <a:xfrm>
              <a:off x="2895600" y="5715000"/>
              <a:ext cx="296091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800" dirty="0"/>
                <a:t>control plane</a:t>
              </a:r>
            </a:p>
          </p:txBody>
        </p:sp>
        <p:cxnSp>
          <p:nvCxnSpPr>
            <p:cNvPr id="52" name="AutoShape 88"/>
            <p:cNvCxnSpPr>
              <a:cxnSpLocks noChangeShapeType="1"/>
              <a:stCxn id="11" idx="3"/>
              <a:endCxn id="13" idx="7"/>
            </p:cNvCxnSpPr>
            <p:nvPr/>
          </p:nvCxnSpPr>
          <p:spPr bwMode="auto">
            <a:xfrm rot="5400000">
              <a:off x="2182750" y="3591031"/>
              <a:ext cx="185965" cy="695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3" name="AutoShape 89"/>
            <p:cNvCxnSpPr>
              <a:cxnSpLocks noChangeShapeType="1"/>
              <a:stCxn id="11" idx="4"/>
              <a:endCxn id="18" idx="7"/>
            </p:cNvCxnSpPr>
            <p:nvPr/>
          </p:nvCxnSpPr>
          <p:spPr bwMode="auto">
            <a:xfrm rot="16200000" flipH="1">
              <a:off x="2227360" y="3728434"/>
              <a:ext cx="418121" cy="8394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54" name="Rectangle 7"/>
            <p:cNvSpPr>
              <a:spLocks noChangeArrowheads="1"/>
            </p:cNvSpPr>
            <p:nvPr/>
          </p:nvSpPr>
          <p:spPr bwMode="auto">
            <a:xfrm>
              <a:off x="3525740" y="4340535"/>
              <a:ext cx="949727" cy="910962"/>
            </a:xfrm>
            <a:prstGeom prst="rect">
              <a:avLst/>
            </a:prstGeom>
            <a:solidFill>
              <a:srgbClr val="66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3200" dirty="0"/>
                <a:t>NS</a:t>
              </a:r>
            </a:p>
          </p:txBody>
        </p:sp>
        <p:sp>
          <p:nvSpPr>
            <p:cNvPr id="55" name="Rectangle 8"/>
            <p:cNvSpPr>
              <a:spLocks noChangeArrowheads="1"/>
            </p:cNvSpPr>
            <p:nvPr/>
          </p:nvSpPr>
          <p:spPr bwMode="auto">
            <a:xfrm>
              <a:off x="4800189" y="4340535"/>
              <a:ext cx="949727" cy="910962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3200"/>
                <a:t>PD</a:t>
              </a:r>
            </a:p>
          </p:txBody>
        </p:sp>
        <p:sp>
          <p:nvSpPr>
            <p:cNvPr id="56" name="Rectangle 9"/>
            <p:cNvSpPr>
              <a:spLocks noChangeArrowheads="1"/>
            </p:cNvSpPr>
            <p:nvPr/>
          </p:nvSpPr>
          <p:spPr bwMode="auto">
            <a:xfrm>
              <a:off x="7013892" y="4340535"/>
              <a:ext cx="949727" cy="910962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3200"/>
                <a:t>PD</a:t>
              </a:r>
            </a:p>
          </p:txBody>
        </p:sp>
        <p:sp>
          <p:nvSpPr>
            <p:cNvPr id="57" name="Rectangle 13"/>
            <p:cNvSpPr>
              <a:spLocks noChangeArrowheads="1"/>
            </p:cNvSpPr>
            <p:nvPr/>
          </p:nvSpPr>
          <p:spPr bwMode="auto">
            <a:xfrm>
              <a:off x="5907042" y="4340535"/>
              <a:ext cx="949727" cy="910962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3200"/>
                <a:t>PD</a:t>
              </a:r>
            </a:p>
          </p:txBody>
        </p:sp>
        <p:sp>
          <p:nvSpPr>
            <p:cNvPr id="58" name="computr3"/>
            <p:cNvSpPr>
              <a:spLocks noEditPoints="1" noChangeArrowheads="1"/>
            </p:cNvSpPr>
            <p:nvPr/>
          </p:nvSpPr>
          <p:spPr bwMode="auto">
            <a:xfrm>
              <a:off x="990600" y="4267200"/>
              <a:ext cx="1819146" cy="1140135"/>
            </a:xfrm>
            <a:custGeom>
              <a:avLst/>
              <a:gdLst>
                <a:gd name="T0" fmla="*/ 0 w 21600"/>
                <a:gd name="T1" fmla="*/ 10800 h 21600"/>
                <a:gd name="T2" fmla="*/ 10800 w 21600"/>
                <a:gd name="T3" fmla="*/ 0 h 21600"/>
                <a:gd name="T4" fmla="*/ 10800 w 21600"/>
                <a:gd name="T5" fmla="*/ 21600 h 21600"/>
                <a:gd name="T6" fmla="*/ 18135 w 21600"/>
                <a:gd name="T7" fmla="*/ 10800 h 21600"/>
                <a:gd name="T8" fmla="*/ 7811 w 21600"/>
                <a:gd name="T9" fmla="*/ 2584 h 21600"/>
                <a:gd name="T10" fmla="*/ 16359 w 21600"/>
                <a:gd name="T11" fmla="*/ 1176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8250" y="17743"/>
                  </a:moveTo>
                  <a:lnTo>
                    <a:pt x="17557" y="16971"/>
                  </a:lnTo>
                  <a:lnTo>
                    <a:pt x="5429" y="16971"/>
                  </a:lnTo>
                  <a:lnTo>
                    <a:pt x="4736" y="17743"/>
                  </a:lnTo>
                  <a:lnTo>
                    <a:pt x="18250" y="17743"/>
                  </a:lnTo>
                  <a:close/>
                </a:path>
                <a:path w="21600" h="21600" extrusionOk="0">
                  <a:moveTo>
                    <a:pt x="18250" y="17743"/>
                  </a:moveTo>
                  <a:moveTo>
                    <a:pt x="19405" y="19131"/>
                  </a:moveTo>
                  <a:lnTo>
                    <a:pt x="18712" y="18360"/>
                  </a:lnTo>
                  <a:lnTo>
                    <a:pt x="4274" y="18360"/>
                  </a:lnTo>
                  <a:lnTo>
                    <a:pt x="3581" y="19131"/>
                  </a:lnTo>
                  <a:lnTo>
                    <a:pt x="19405" y="19131"/>
                  </a:lnTo>
                  <a:close/>
                </a:path>
                <a:path w="21600" h="21600" extrusionOk="0">
                  <a:moveTo>
                    <a:pt x="19405" y="19131"/>
                  </a:moveTo>
                  <a:moveTo>
                    <a:pt x="20560" y="20520"/>
                  </a:moveTo>
                  <a:lnTo>
                    <a:pt x="19867" y="19749"/>
                  </a:lnTo>
                  <a:lnTo>
                    <a:pt x="3119" y="19749"/>
                  </a:lnTo>
                  <a:lnTo>
                    <a:pt x="2426" y="20520"/>
                  </a:lnTo>
                  <a:lnTo>
                    <a:pt x="20560" y="20520"/>
                  </a:lnTo>
                  <a:close/>
                </a:path>
                <a:path w="21600" h="21600" extrusionOk="0">
                  <a:moveTo>
                    <a:pt x="20560" y="20520"/>
                  </a:moveTo>
                  <a:moveTo>
                    <a:pt x="4620" y="16971"/>
                  </a:moveTo>
                  <a:lnTo>
                    <a:pt x="5313" y="16200"/>
                  </a:lnTo>
                  <a:lnTo>
                    <a:pt x="7624" y="16200"/>
                  </a:lnTo>
                  <a:lnTo>
                    <a:pt x="7624" y="14194"/>
                  </a:lnTo>
                  <a:lnTo>
                    <a:pt x="5891" y="14194"/>
                  </a:lnTo>
                  <a:lnTo>
                    <a:pt x="5891" y="0"/>
                  </a:lnTo>
                  <a:lnTo>
                    <a:pt x="12013" y="0"/>
                  </a:lnTo>
                  <a:lnTo>
                    <a:pt x="18135" y="0"/>
                  </a:lnTo>
                  <a:lnTo>
                    <a:pt x="18135" y="10800"/>
                  </a:lnTo>
                  <a:lnTo>
                    <a:pt x="18135" y="14194"/>
                  </a:lnTo>
                  <a:lnTo>
                    <a:pt x="16402" y="14194"/>
                  </a:lnTo>
                  <a:lnTo>
                    <a:pt x="16402" y="16200"/>
                  </a:lnTo>
                  <a:lnTo>
                    <a:pt x="17788" y="16200"/>
                  </a:lnTo>
                  <a:lnTo>
                    <a:pt x="19059" y="17743"/>
                  </a:lnTo>
                  <a:lnTo>
                    <a:pt x="21022" y="19903"/>
                  </a:lnTo>
                  <a:lnTo>
                    <a:pt x="21253" y="20057"/>
                  </a:lnTo>
                  <a:lnTo>
                    <a:pt x="21369" y="20366"/>
                  </a:lnTo>
                  <a:lnTo>
                    <a:pt x="21600" y="20674"/>
                  </a:lnTo>
                  <a:lnTo>
                    <a:pt x="21600" y="20829"/>
                  </a:lnTo>
                  <a:lnTo>
                    <a:pt x="21600" y="20983"/>
                  </a:lnTo>
                  <a:lnTo>
                    <a:pt x="21600" y="21137"/>
                  </a:lnTo>
                  <a:lnTo>
                    <a:pt x="21600" y="21291"/>
                  </a:lnTo>
                  <a:lnTo>
                    <a:pt x="21484" y="21446"/>
                  </a:lnTo>
                  <a:lnTo>
                    <a:pt x="21369" y="21446"/>
                  </a:lnTo>
                  <a:lnTo>
                    <a:pt x="21138" y="21600"/>
                  </a:lnTo>
                  <a:lnTo>
                    <a:pt x="21022" y="21600"/>
                  </a:lnTo>
                  <a:lnTo>
                    <a:pt x="10973" y="21600"/>
                  </a:lnTo>
                  <a:lnTo>
                    <a:pt x="2079" y="21600"/>
                  </a:lnTo>
                  <a:lnTo>
                    <a:pt x="1848" y="21600"/>
                  </a:lnTo>
                  <a:lnTo>
                    <a:pt x="1733" y="21446"/>
                  </a:lnTo>
                  <a:lnTo>
                    <a:pt x="1617" y="21446"/>
                  </a:lnTo>
                  <a:lnTo>
                    <a:pt x="1502" y="21291"/>
                  </a:lnTo>
                  <a:lnTo>
                    <a:pt x="1386" y="21291"/>
                  </a:lnTo>
                  <a:lnTo>
                    <a:pt x="1386" y="21137"/>
                  </a:lnTo>
                  <a:lnTo>
                    <a:pt x="1386" y="20983"/>
                  </a:lnTo>
                  <a:lnTo>
                    <a:pt x="1386" y="20829"/>
                  </a:lnTo>
                  <a:lnTo>
                    <a:pt x="1502" y="20674"/>
                  </a:lnTo>
                  <a:lnTo>
                    <a:pt x="1617" y="20366"/>
                  </a:lnTo>
                  <a:lnTo>
                    <a:pt x="1733" y="20057"/>
                  </a:lnTo>
                  <a:lnTo>
                    <a:pt x="1964" y="19903"/>
                  </a:lnTo>
                  <a:lnTo>
                    <a:pt x="0" y="19903"/>
                  </a:lnTo>
                  <a:lnTo>
                    <a:pt x="0" y="10800"/>
                  </a:lnTo>
                  <a:lnTo>
                    <a:pt x="0" y="2777"/>
                  </a:lnTo>
                  <a:lnTo>
                    <a:pt x="4620" y="2777"/>
                  </a:lnTo>
                  <a:lnTo>
                    <a:pt x="4620" y="16971"/>
                  </a:lnTo>
                  <a:moveTo>
                    <a:pt x="4620" y="16971"/>
                  </a:moveTo>
                  <a:moveTo>
                    <a:pt x="4620" y="16971"/>
                  </a:moveTo>
                  <a:lnTo>
                    <a:pt x="4158" y="17434"/>
                  </a:lnTo>
                  <a:lnTo>
                    <a:pt x="2541" y="19286"/>
                  </a:lnTo>
                  <a:lnTo>
                    <a:pt x="1964" y="19903"/>
                  </a:lnTo>
                  <a:lnTo>
                    <a:pt x="4620" y="16971"/>
                  </a:lnTo>
                  <a:close/>
                </a:path>
                <a:path w="21600" h="21600" extrusionOk="0">
                  <a:moveTo>
                    <a:pt x="7624" y="2314"/>
                  </a:moveTo>
                  <a:moveTo>
                    <a:pt x="16402" y="2314"/>
                  </a:moveTo>
                  <a:lnTo>
                    <a:pt x="16402" y="11880"/>
                  </a:lnTo>
                  <a:lnTo>
                    <a:pt x="7624" y="11880"/>
                  </a:lnTo>
                  <a:lnTo>
                    <a:pt x="7624" y="2314"/>
                  </a:lnTo>
                  <a:close/>
                </a:path>
                <a:path w="21600" h="21600" extrusionOk="0">
                  <a:moveTo>
                    <a:pt x="578" y="4011"/>
                  </a:moveTo>
                  <a:moveTo>
                    <a:pt x="4043" y="4011"/>
                  </a:moveTo>
                  <a:lnTo>
                    <a:pt x="4043" y="4320"/>
                  </a:lnTo>
                  <a:lnTo>
                    <a:pt x="578" y="4320"/>
                  </a:lnTo>
                  <a:lnTo>
                    <a:pt x="578" y="4011"/>
                  </a:lnTo>
                  <a:close/>
                  <a:moveTo>
                    <a:pt x="7624" y="14194"/>
                  </a:moveTo>
                  <a:lnTo>
                    <a:pt x="16402" y="14194"/>
                  </a:lnTo>
                  <a:lnTo>
                    <a:pt x="16402" y="16200"/>
                  </a:lnTo>
                  <a:lnTo>
                    <a:pt x="7624" y="16200"/>
                  </a:lnTo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2400" dirty="0"/>
            </a:p>
          </p:txBody>
        </p:sp>
        <p:sp>
          <p:nvSpPr>
            <p:cNvPr id="59" name="Line 91"/>
            <p:cNvSpPr>
              <a:spLocks noChangeShapeType="1"/>
            </p:cNvSpPr>
            <p:nvPr/>
          </p:nvSpPr>
          <p:spPr bwMode="auto">
            <a:xfrm flipV="1">
              <a:off x="5425195" y="2782159"/>
              <a:ext cx="398047" cy="650279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sz="3200"/>
            </a:p>
          </p:txBody>
        </p:sp>
        <p:sp>
          <p:nvSpPr>
            <p:cNvPr id="60" name="Line 92"/>
            <p:cNvSpPr>
              <a:spLocks noChangeShapeType="1"/>
            </p:cNvSpPr>
            <p:nvPr/>
          </p:nvSpPr>
          <p:spPr bwMode="auto">
            <a:xfrm>
              <a:off x="6294613" y="2782159"/>
              <a:ext cx="80309" cy="584391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sz="3200"/>
            </a:p>
          </p:txBody>
        </p:sp>
        <p:sp>
          <p:nvSpPr>
            <p:cNvPr id="61" name="Line 93"/>
            <p:cNvSpPr>
              <a:spLocks noChangeShapeType="1"/>
            </p:cNvSpPr>
            <p:nvPr/>
          </p:nvSpPr>
          <p:spPr bwMode="auto">
            <a:xfrm>
              <a:off x="7324649" y="2782159"/>
              <a:ext cx="80307" cy="584391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sz="3200"/>
            </a:p>
          </p:txBody>
        </p:sp>
        <p:sp>
          <p:nvSpPr>
            <p:cNvPr id="62" name="Line 94"/>
            <p:cNvSpPr>
              <a:spLocks noChangeShapeType="1"/>
            </p:cNvSpPr>
            <p:nvPr/>
          </p:nvSpPr>
          <p:spPr bwMode="auto">
            <a:xfrm>
              <a:off x="5027147" y="2782159"/>
              <a:ext cx="160616" cy="584391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sz="3200"/>
            </a:p>
          </p:txBody>
        </p:sp>
        <p:sp>
          <p:nvSpPr>
            <p:cNvPr id="63" name="Line 97"/>
            <p:cNvSpPr>
              <a:spLocks noChangeShapeType="1"/>
            </p:cNvSpPr>
            <p:nvPr/>
          </p:nvSpPr>
          <p:spPr bwMode="auto">
            <a:xfrm flipV="1">
              <a:off x="6532045" y="2782159"/>
              <a:ext cx="398047" cy="650279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sz="3200"/>
            </a:p>
          </p:txBody>
        </p:sp>
        <p:sp>
          <p:nvSpPr>
            <p:cNvPr id="64" name="Line 98"/>
            <p:cNvSpPr>
              <a:spLocks noChangeShapeType="1"/>
            </p:cNvSpPr>
            <p:nvPr/>
          </p:nvSpPr>
          <p:spPr bwMode="auto">
            <a:xfrm flipV="1">
              <a:off x="7562081" y="2782159"/>
              <a:ext cx="398047" cy="650279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sz="3200"/>
            </a:p>
          </p:txBody>
        </p:sp>
        <p:sp>
          <p:nvSpPr>
            <p:cNvPr id="65" name="Line 99"/>
            <p:cNvSpPr>
              <a:spLocks noChangeShapeType="1"/>
            </p:cNvSpPr>
            <p:nvPr/>
          </p:nvSpPr>
          <p:spPr bwMode="auto">
            <a:xfrm>
              <a:off x="5264579" y="3950941"/>
              <a:ext cx="0" cy="38959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sz="3200"/>
            </a:p>
          </p:txBody>
        </p:sp>
        <p:sp>
          <p:nvSpPr>
            <p:cNvPr id="66" name="Line 101"/>
            <p:cNvSpPr>
              <a:spLocks noChangeShapeType="1"/>
            </p:cNvSpPr>
            <p:nvPr/>
          </p:nvSpPr>
          <p:spPr bwMode="auto">
            <a:xfrm>
              <a:off x="6374922" y="3950941"/>
              <a:ext cx="0" cy="38959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sz="3200"/>
            </a:p>
          </p:txBody>
        </p:sp>
        <p:sp>
          <p:nvSpPr>
            <p:cNvPr id="67" name="Line 102"/>
            <p:cNvSpPr>
              <a:spLocks noChangeShapeType="1"/>
            </p:cNvSpPr>
            <p:nvPr/>
          </p:nvSpPr>
          <p:spPr bwMode="auto">
            <a:xfrm>
              <a:off x="7481772" y="3950941"/>
              <a:ext cx="0" cy="38959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sz="3200"/>
            </a:p>
          </p:txBody>
        </p:sp>
        <p:sp>
          <p:nvSpPr>
            <p:cNvPr id="68" name="Oval 58"/>
            <p:cNvSpPr>
              <a:spLocks noChangeArrowheads="1"/>
            </p:cNvSpPr>
            <p:nvPr/>
          </p:nvSpPr>
          <p:spPr bwMode="auto">
            <a:xfrm>
              <a:off x="4870022" y="3363686"/>
              <a:ext cx="789112" cy="584391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3200"/>
                <a:t>V</a:t>
              </a:r>
            </a:p>
          </p:txBody>
        </p:sp>
        <p:sp>
          <p:nvSpPr>
            <p:cNvPr id="69" name="Oval 59"/>
            <p:cNvSpPr>
              <a:spLocks noChangeArrowheads="1"/>
            </p:cNvSpPr>
            <p:nvPr/>
          </p:nvSpPr>
          <p:spPr bwMode="auto">
            <a:xfrm>
              <a:off x="5980365" y="3366550"/>
              <a:ext cx="789112" cy="584391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3200"/>
                <a:t>V</a:t>
              </a:r>
            </a:p>
          </p:txBody>
        </p:sp>
        <p:sp>
          <p:nvSpPr>
            <p:cNvPr id="70" name="Oval 60"/>
            <p:cNvSpPr>
              <a:spLocks noChangeArrowheads="1"/>
            </p:cNvSpPr>
            <p:nvPr/>
          </p:nvSpPr>
          <p:spPr bwMode="auto">
            <a:xfrm>
              <a:off x="7090708" y="3366550"/>
              <a:ext cx="789112" cy="584391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3200" dirty="0"/>
                <a:t>V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1219200" y="5867400"/>
              <a:ext cx="13849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Job manager</a:t>
              </a:r>
              <a:endParaRPr lang="en-US" dirty="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5334000" y="5867400"/>
              <a:ext cx="8143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cluster</a:t>
              </a:r>
              <a:endParaRPr lang="en-US" dirty="0"/>
            </a:p>
          </p:txBody>
        </p:sp>
        <p:sp>
          <p:nvSpPr>
            <p:cNvPr id="80" name="Rectangle 24"/>
            <p:cNvSpPr>
              <a:spLocks noChangeArrowheads="1"/>
            </p:cNvSpPr>
            <p:nvPr/>
          </p:nvSpPr>
          <p:spPr bwMode="auto">
            <a:xfrm>
              <a:off x="3200400" y="1752600"/>
              <a:ext cx="5257800" cy="4114800"/>
            </a:xfrm>
            <a:prstGeom prst="rect">
              <a:avLst/>
            </a:prstGeom>
            <a:noFill/>
            <a:ln w="28575" cap="rnd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320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Simple LINQ Example: Word Count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1752600"/>
            <a:ext cx="8534400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cs typeface="Courier New" pitchFamily="49" charset="0"/>
              </a:rPr>
              <a:t>Count word frequency in a set of documents:</a:t>
            </a:r>
          </a:p>
          <a:p>
            <a:endParaRPr lang="en-US" sz="2400" dirty="0" smtClean="0">
              <a:solidFill>
                <a:schemeClr val="tx2">
                  <a:lumMod val="60000"/>
                  <a:lumOff val="40000"/>
                </a:schemeClr>
              </a:solidFill>
              <a:cs typeface="Courier New" pitchFamily="49" charset="0"/>
            </a:endParaRPr>
          </a:p>
          <a:p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cs typeface="Courier New" pitchFamily="49" charset="0"/>
              </a:rPr>
              <a:t>var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Courier New" pitchFamily="49" charset="0"/>
              </a:rPr>
              <a:t> </a:t>
            </a:r>
            <a:r>
              <a:rPr lang="en-US" sz="2400" dirty="0" smtClean="0"/>
              <a:t>docs = </a:t>
            </a:r>
            <a:r>
              <a:rPr lang="en-US" sz="2400" dirty="0" smtClean="0">
                <a:solidFill>
                  <a:srgbClr val="C00000"/>
                </a:solidFill>
              </a:rPr>
              <a:t>[A collection of documents]</a:t>
            </a:r>
            <a:r>
              <a:rPr lang="en-US" sz="2400" dirty="0" smtClean="0"/>
              <a:t>;</a:t>
            </a:r>
          </a:p>
          <a:p>
            <a:pPr>
              <a:buNone/>
            </a:pP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cs typeface="Courier New" pitchFamily="49" charset="0"/>
              </a:rPr>
              <a:t>var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Courier New" pitchFamily="49" charset="0"/>
              </a:rPr>
              <a:t> </a:t>
            </a:r>
            <a:r>
              <a:rPr lang="en-US" sz="2400" dirty="0" smtClean="0">
                <a:cs typeface="Courier New" pitchFamily="49" charset="0"/>
              </a:rPr>
              <a:t>words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Courier New" pitchFamily="49" charset="0"/>
              </a:rPr>
              <a:t> </a:t>
            </a:r>
            <a:r>
              <a:rPr lang="en-US" sz="2400" dirty="0" smtClean="0">
                <a:cs typeface="Courier New" pitchFamily="49" charset="0"/>
              </a:rPr>
              <a:t>=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Courier New" pitchFamily="49" charset="0"/>
              </a:rPr>
              <a:t> </a:t>
            </a:r>
            <a:r>
              <a:rPr lang="en-US" sz="2400" dirty="0" err="1" smtClean="0">
                <a:cs typeface="Courier New" pitchFamily="49" charset="0"/>
              </a:rPr>
              <a:t>docs.</a:t>
            </a:r>
            <a:r>
              <a:rPr lang="en-US" sz="2400" b="1" dirty="0" err="1" smtClean="0">
                <a:cs typeface="Courier New" pitchFamily="49" charset="0"/>
              </a:rPr>
              <a:t>SelectMany</a:t>
            </a:r>
            <a:r>
              <a:rPr lang="en-US" sz="2400" dirty="0" smtClean="0">
                <a:cs typeface="Courier New" pitchFamily="49" charset="0"/>
              </a:rPr>
              <a:t>(doc =&gt; </a:t>
            </a:r>
            <a:r>
              <a:rPr lang="en-US" sz="2400" dirty="0" err="1" smtClean="0">
                <a:cs typeface="Courier New" pitchFamily="49" charset="0"/>
              </a:rPr>
              <a:t>doc.words</a:t>
            </a:r>
            <a:r>
              <a:rPr lang="en-US" sz="2400" dirty="0" smtClean="0"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cs typeface="Courier New" pitchFamily="49" charset="0"/>
              </a:rPr>
              <a:t>var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Courier New" pitchFamily="49" charset="0"/>
              </a:rPr>
              <a:t> </a:t>
            </a:r>
            <a:r>
              <a:rPr lang="en-US" sz="2400" dirty="0" smtClean="0">
                <a:cs typeface="Courier New" pitchFamily="49" charset="0"/>
              </a:rPr>
              <a:t>groups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Courier New" pitchFamily="49" charset="0"/>
              </a:rPr>
              <a:t> </a:t>
            </a:r>
            <a:r>
              <a:rPr lang="en-US" sz="2400" dirty="0" smtClean="0">
                <a:cs typeface="Courier New" pitchFamily="49" charset="0"/>
              </a:rPr>
              <a:t>=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Courier New" pitchFamily="49" charset="0"/>
              </a:rPr>
              <a:t> </a:t>
            </a:r>
            <a:r>
              <a:rPr lang="en-US" sz="2400" dirty="0" err="1" smtClean="0">
                <a:cs typeface="Courier New" pitchFamily="49" charset="0"/>
              </a:rPr>
              <a:t>words.</a:t>
            </a:r>
            <a:r>
              <a:rPr lang="en-US" sz="2400" b="1" dirty="0" err="1" smtClean="0">
                <a:cs typeface="Courier New" pitchFamily="49" charset="0"/>
              </a:rPr>
              <a:t>GroupBy</a:t>
            </a:r>
            <a:r>
              <a:rPr lang="en-US" sz="2400" dirty="0" smtClean="0">
                <a:cs typeface="Courier New" pitchFamily="49" charset="0"/>
              </a:rPr>
              <a:t>(word =&gt; word);</a:t>
            </a:r>
            <a:endParaRPr lang="en-US" sz="2400" dirty="0" smtClean="0">
              <a:solidFill>
                <a:schemeClr val="tx2">
                  <a:lumMod val="60000"/>
                  <a:lumOff val="40000"/>
                </a:schemeClr>
              </a:solidFill>
              <a:cs typeface="Courier New" pitchFamily="49" charset="0"/>
            </a:endParaRPr>
          </a:p>
          <a:p>
            <a:pPr>
              <a:buNone/>
            </a:pP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cs typeface="Courier New" pitchFamily="49" charset="0"/>
              </a:rPr>
              <a:t>var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Courier New" pitchFamily="49" charset="0"/>
              </a:rPr>
              <a:t> </a:t>
            </a:r>
            <a:r>
              <a:rPr lang="en-US" sz="2400" dirty="0" smtClean="0">
                <a:cs typeface="Courier New" pitchFamily="49" charset="0"/>
              </a:rPr>
              <a:t>counts = </a:t>
            </a:r>
            <a:r>
              <a:rPr lang="en-US" sz="2400" dirty="0" err="1" smtClean="0">
                <a:cs typeface="Courier New" pitchFamily="49" charset="0"/>
              </a:rPr>
              <a:t>groups.</a:t>
            </a:r>
            <a:r>
              <a:rPr lang="en-US" sz="2400" b="1" dirty="0" err="1" smtClean="0">
                <a:cs typeface="Courier New" pitchFamily="49" charset="0"/>
              </a:rPr>
              <a:t>Select</a:t>
            </a:r>
            <a:r>
              <a:rPr lang="en-US" sz="2400" dirty="0" smtClean="0">
                <a:cs typeface="Courier New" pitchFamily="49" charset="0"/>
              </a:rPr>
              <a:t>(g =&gt; new </a:t>
            </a:r>
            <a:r>
              <a:rPr lang="en-US" sz="2400" dirty="0" err="1" smtClean="0">
                <a:solidFill>
                  <a:srgbClr val="0000FF"/>
                </a:solidFill>
                <a:cs typeface="Courier New" pitchFamily="49" charset="0"/>
              </a:rPr>
              <a:t>WordCount</a:t>
            </a:r>
            <a:r>
              <a:rPr lang="en-US" sz="2400" dirty="0" smtClean="0">
                <a:cs typeface="Courier New" pitchFamily="49" charset="0"/>
              </a:rPr>
              <a:t>(</a:t>
            </a:r>
            <a:r>
              <a:rPr lang="en-US" sz="2400" dirty="0" err="1" smtClean="0">
                <a:cs typeface="Courier New" pitchFamily="49" charset="0"/>
              </a:rPr>
              <a:t>g.Key</a:t>
            </a:r>
            <a:r>
              <a:rPr lang="en-US" sz="2400" dirty="0" smtClean="0">
                <a:cs typeface="Courier New" pitchFamily="49" charset="0"/>
              </a:rPr>
              <a:t>, </a:t>
            </a:r>
            <a:r>
              <a:rPr lang="en-US" sz="2400" dirty="0" err="1" smtClean="0">
                <a:cs typeface="Courier New" pitchFamily="49" charset="0"/>
              </a:rPr>
              <a:t>g.Count</a:t>
            </a:r>
            <a:r>
              <a:rPr lang="en-US" sz="2400" dirty="0" smtClean="0">
                <a:cs typeface="Courier New" pitchFamily="49" charset="0"/>
              </a:rPr>
              <a:t>()));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Count in DryadLINQ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1752600"/>
            <a:ext cx="85344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cs typeface="Courier New" pitchFamily="49" charset="0"/>
              </a:rPr>
              <a:t>Count word frequency in a set of documents:</a:t>
            </a:r>
          </a:p>
          <a:p>
            <a:endParaRPr lang="en-US" sz="2400" dirty="0" smtClean="0">
              <a:solidFill>
                <a:schemeClr val="tx2">
                  <a:lumMod val="60000"/>
                  <a:lumOff val="40000"/>
                </a:schemeClr>
              </a:solidFill>
              <a:cs typeface="Courier New" pitchFamily="49" charset="0"/>
            </a:endParaRPr>
          </a:p>
          <a:p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cs typeface="Courier New" pitchFamily="49" charset="0"/>
              </a:rPr>
              <a:t>var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Courier New" pitchFamily="49" charset="0"/>
              </a:rPr>
              <a:t> </a:t>
            </a:r>
            <a:r>
              <a:rPr lang="en-US" sz="2400" dirty="0" smtClean="0"/>
              <a:t>docs = </a:t>
            </a:r>
            <a:r>
              <a:rPr lang="en-US" sz="2400" dirty="0" err="1" smtClean="0">
                <a:cs typeface="Courier New" pitchFamily="49" charset="0"/>
              </a:rPr>
              <a:t>DryadLinq.</a:t>
            </a:r>
            <a:r>
              <a:rPr lang="en-US" sz="2400" b="1" dirty="0" err="1" smtClean="0">
                <a:cs typeface="Courier New" pitchFamily="49" charset="0"/>
              </a:rPr>
              <a:t>GetTable</a:t>
            </a:r>
            <a:r>
              <a:rPr lang="en-US" sz="2400" dirty="0" smtClean="0">
                <a:cs typeface="Courier New" pitchFamily="49" charset="0"/>
              </a:rPr>
              <a:t>&lt;</a:t>
            </a:r>
            <a:r>
              <a:rPr lang="en-US" sz="2400" dirty="0" smtClean="0">
                <a:solidFill>
                  <a:srgbClr val="0000FF"/>
                </a:solidFill>
                <a:cs typeface="Courier New" pitchFamily="49" charset="0"/>
              </a:rPr>
              <a:t>Doc</a:t>
            </a:r>
            <a:r>
              <a:rPr lang="en-US" sz="2400" dirty="0" smtClean="0">
                <a:cs typeface="Courier New" pitchFamily="49" charset="0"/>
              </a:rPr>
              <a:t>&gt;(</a:t>
            </a:r>
            <a:r>
              <a:rPr lang="en-US" sz="2400" dirty="0" smtClean="0">
                <a:solidFill>
                  <a:srgbClr val="C00000"/>
                </a:solidFill>
                <a:cs typeface="Courier New" pitchFamily="49" charset="0"/>
              </a:rPr>
              <a:t>“file://docs.txt”</a:t>
            </a:r>
            <a:r>
              <a:rPr lang="en-US" sz="2400" dirty="0" smtClean="0">
                <a:cs typeface="Courier New" pitchFamily="49" charset="0"/>
              </a:rPr>
              <a:t>);</a:t>
            </a:r>
            <a:endParaRPr lang="en-US" sz="2400" dirty="0" smtClean="0"/>
          </a:p>
          <a:p>
            <a:pPr>
              <a:buNone/>
            </a:pP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cs typeface="Courier New" pitchFamily="49" charset="0"/>
              </a:rPr>
              <a:t>var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Courier New" pitchFamily="49" charset="0"/>
              </a:rPr>
              <a:t> </a:t>
            </a:r>
            <a:r>
              <a:rPr lang="en-US" sz="2400" dirty="0" smtClean="0">
                <a:cs typeface="Courier New" pitchFamily="49" charset="0"/>
              </a:rPr>
              <a:t>words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Courier New" pitchFamily="49" charset="0"/>
              </a:rPr>
              <a:t> </a:t>
            </a:r>
            <a:r>
              <a:rPr lang="en-US" sz="2400" dirty="0" smtClean="0">
                <a:cs typeface="Courier New" pitchFamily="49" charset="0"/>
              </a:rPr>
              <a:t>=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Courier New" pitchFamily="49" charset="0"/>
              </a:rPr>
              <a:t> </a:t>
            </a:r>
            <a:r>
              <a:rPr lang="en-US" sz="2400" dirty="0" err="1" smtClean="0">
                <a:cs typeface="Courier New" pitchFamily="49" charset="0"/>
              </a:rPr>
              <a:t>docs.</a:t>
            </a:r>
            <a:r>
              <a:rPr lang="en-US" sz="2400" b="1" dirty="0" err="1" smtClean="0">
                <a:cs typeface="Courier New" pitchFamily="49" charset="0"/>
              </a:rPr>
              <a:t>SelectMany</a:t>
            </a:r>
            <a:r>
              <a:rPr lang="en-US" sz="2400" dirty="0" smtClean="0">
                <a:cs typeface="Courier New" pitchFamily="49" charset="0"/>
              </a:rPr>
              <a:t>(doc =&gt; </a:t>
            </a:r>
            <a:r>
              <a:rPr lang="en-US" sz="2400" dirty="0" err="1" smtClean="0">
                <a:cs typeface="Courier New" pitchFamily="49" charset="0"/>
              </a:rPr>
              <a:t>doc.words</a:t>
            </a:r>
            <a:r>
              <a:rPr lang="en-US" sz="2400" dirty="0" smtClean="0"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cs typeface="Courier New" pitchFamily="49" charset="0"/>
              </a:rPr>
              <a:t>var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Courier New" pitchFamily="49" charset="0"/>
              </a:rPr>
              <a:t> </a:t>
            </a:r>
            <a:r>
              <a:rPr lang="en-US" sz="2400" dirty="0" smtClean="0">
                <a:cs typeface="Courier New" pitchFamily="49" charset="0"/>
              </a:rPr>
              <a:t>groups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Courier New" pitchFamily="49" charset="0"/>
              </a:rPr>
              <a:t> </a:t>
            </a:r>
            <a:r>
              <a:rPr lang="en-US" sz="2400" dirty="0" smtClean="0">
                <a:cs typeface="Courier New" pitchFamily="49" charset="0"/>
              </a:rPr>
              <a:t>=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Courier New" pitchFamily="49" charset="0"/>
              </a:rPr>
              <a:t> </a:t>
            </a:r>
            <a:r>
              <a:rPr lang="en-US" sz="2400" dirty="0" err="1" smtClean="0">
                <a:cs typeface="Courier New" pitchFamily="49" charset="0"/>
              </a:rPr>
              <a:t>words.</a:t>
            </a:r>
            <a:r>
              <a:rPr lang="en-US" sz="2400" b="1" dirty="0" err="1" smtClean="0">
                <a:cs typeface="Courier New" pitchFamily="49" charset="0"/>
              </a:rPr>
              <a:t>GroupBy</a:t>
            </a:r>
            <a:r>
              <a:rPr lang="en-US" sz="2400" dirty="0" smtClean="0">
                <a:cs typeface="Courier New" pitchFamily="49" charset="0"/>
              </a:rPr>
              <a:t>(word =&gt; word);</a:t>
            </a:r>
            <a:endParaRPr lang="en-US" sz="2400" dirty="0" smtClean="0">
              <a:solidFill>
                <a:schemeClr val="tx2">
                  <a:lumMod val="60000"/>
                  <a:lumOff val="40000"/>
                </a:schemeClr>
              </a:solidFill>
              <a:cs typeface="Courier New" pitchFamily="49" charset="0"/>
            </a:endParaRPr>
          </a:p>
          <a:p>
            <a:pPr>
              <a:buNone/>
            </a:pP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cs typeface="Courier New" pitchFamily="49" charset="0"/>
              </a:rPr>
              <a:t>var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Courier New" pitchFamily="49" charset="0"/>
              </a:rPr>
              <a:t> </a:t>
            </a:r>
            <a:r>
              <a:rPr lang="en-US" sz="2400" dirty="0" smtClean="0">
                <a:cs typeface="Courier New" pitchFamily="49" charset="0"/>
              </a:rPr>
              <a:t>counts = </a:t>
            </a:r>
            <a:r>
              <a:rPr lang="en-US" sz="2400" dirty="0" err="1" smtClean="0">
                <a:cs typeface="Courier New" pitchFamily="49" charset="0"/>
              </a:rPr>
              <a:t>groups.</a:t>
            </a:r>
            <a:r>
              <a:rPr lang="en-US" sz="2400" b="1" dirty="0" err="1" smtClean="0">
                <a:cs typeface="Courier New" pitchFamily="49" charset="0"/>
              </a:rPr>
              <a:t>Select</a:t>
            </a:r>
            <a:r>
              <a:rPr lang="en-US" sz="2400" dirty="0" smtClean="0">
                <a:cs typeface="Courier New" pitchFamily="49" charset="0"/>
              </a:rPr>
              <a:t>(g =&gt; new </a:t>
            </a:r>
            <a:r>
              <a:rPr lang="en-US" sz="2400" dirty="0" err="1" smtClean="0">
                <a:solidFill>
                  <a:srgbClr val="0000FF"/>
                </a:solidFill>
                <a:cs typeface="Courier New" pitchFamily="49" charset="0"/>
              </a:rPr>
              <a:t>WordCount</a:t>
            </a:r>
            <a:r>
              <a:rPr lang="en-US" sz="2400" dirty="0" smtClean="0">
                <a:cs typeface="Courier New" pitchFamily="49" charset="0"/>
              </a:rPr>
              <a:t>(</a:t>
            </a:r>
            <a:r>
              <a:rPr lang="en-US" sz="2400" dirty="0" err="1" smtClean="0">
                <a:cs typeface="Courier New" pitchFamily="49" charset="0"/>
              </a:rPr>
              <a:t>g.Key</a:t>
            </a:r>
            <a:r>
              <a:rPr lang="en-US" sz="2400" dirty="0" smtClean="0">
                <a:cs typeface="Courier New" pitchFamily="49" charset="0"/>
              </a:rPr>
              <a:t>, </a:t>
            </a:r>
            <a:r>
              <a:rPr lang="en-US" sz="2400" dirty="0" err="1" smtClean="0">
                <a:cs typeface="Courier New" pitchFamily="49" charset="0"/>
              </a:rPr>
              <a:t>g.Count</a:t>
            </a:r>
            <a:r>
              <a:rPr lang="en-US" sz="2400" dirty="0" smtClean="0">
                <a:cs typeface="Courier New" pitchFamily="49" charset="0"/>
              </a:rPr>
              <a:t>()));</a:t>
            </a:r>
          </a:p>
          <a:p>
            <a:pPr>
              <a:buNone/>
            </a:pPr>
            <a:endParaRPr lang="en-US" sz="2400" dirty="0" smtClean="0">
              <a:cs typeface="Courier New" pitchFamily="49" charset="0"/>
            </a:endParaRPr>
          </a:p>
          <a:p>
            <a:pPr>
              <a:buNone/>
            </a:pPr>
            <a:r>
              <a:rPr lang="en-US" sz="2400" dirty="0" err="1" smtClean="0">
                <a:cs typeface="Courier New" pitchFamily="49" charset="0"/>
              </a:rPr>
              <a:t>counts.ToDryadTable</a:t>
            </a:r>
            <a:r>
              <a:rPr lang="en-US" sz="2400" dirty="0" smtClean="0">
                <a:cs typeface="Courier New" pitchFamily="49" charset="0"/>
              </a:rPr>
              <a:t>(</a:t>
            </a:r>
            <a:r>
              <a:rPr lang="en-US" sz="2400" dirty="0" smtClean="0">
                <a:solidFill>
                  <a:srgbClr val="C00000"/>
                </a:solidFill>
                <a:cs typeface="Courier New" pitchFamily="49" charset="0"/>
              </a:rPr>
              <a:t>“counts.txt”</a:t>
            </a:r>
            <a:r>
              <a:rPr lang="en-US" sz="2400" dirty="0" smtClean="0">
                <a:cs typeface="Courier New" pitchFamily="49" charset="0"/>
              </a:rPr>
              <a:t>);</a:t>
            </a:r>
          </a:p>
          <a:p>
            <a:endParaRPr lang="en-US" sz="2400" dirty="0"/>
          </a:p>
        </p:txBody>
      </p:sp>
      <p:sp>
        <p:nvSpPr>
          <p:cNvPr id="108" name="Text Box 7"/>
          <p:cNvSpPr txBox="1">
            <a:spLocks noChangeArrowheads="1"/>
          </p:cNvSpPr>
          <p:nvPr/>
        </p:nvSpPr>
        <p:spPr bwMode="auto">
          <a:xfrm>
            <a:off x="1676400" y="2590800"/>
            <a:ext cx="5638800" cy="369332"/>
          </a:xfrm>
          <a:prstGeom prst="rect">
            <a:avLst/>
          </a:prstGeom>
          <a:solidFill>
            <a:srgbClr val="FFCC00">
              <a:alpha val="30000"/>
            </a:srgb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Distributed Execution of Word Count</a:t>
            </a:r>
            <a:endParaRPr lang="en-US" dirty="0"/>
          </a:p>
        </p:txBody>
      </p:sp>
      <p:grpSp>
        <p:nvGrpSpPr>
          <p:cNvPr id="213" name="Group 15"/>
          <p:cNvGrpSpPr>
            <a:grpSpLocks/>
          </p:cNvGrpSpPr>
          <p:nvPr/>
        </p:nvGrpSpPr>
        <p:grpSpPr bwMode="auto">
          <a:xfrm>
            <a:off x="5029200" y="3200400"/>
            <a:ext cx="2590800" cy="304800"/>
            <a:chOff x="3600" y="1056"/>
            <a:chExt cx="1632" cy="192"/>
          </a:xfrm>
        </p:grpSpPr>
        <p:sp>
          <p:nvSpPr>
            <p:cNvPr id="214" name="Oval 16"/>
            <p:cNvSpPr>
              <a:spLocks noChangeArrowheads="1"/>
            </p:cNvSpPr>
            <p:nvPr/>
          </p:nvSpPr>
          <p:spPr bwMode="auto">
            <a:xfrm>
              <a:off x="3600" y="1056"/>
              <a:ext cx="192" cy="192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15" name="Oval 17"/>
            <p:cNvSpPr>
              <a:spLocks noChangeArrowheads="1"/>
            </p:cNvSpPr>
            <p:nvPr/>
          </p:nvSpPr>
          <p:spPr bwMode="auto">
            <a:xfrm>
              <a:off x="4176" y="1056"/>
              <a:ext cx="192" cy="192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16" name="Oval 18"/>
            <p:cNvSpPr>
              <a:spLocks noChangeArrowheads="1"/>
            </p:cNvSpPr>
            <p:nvPr/>
          </p:nvSpPr>
          <p:spPr bwMode="auto">
            <a:xfrm>
              <a:off x="4464" y="1056"/>
              <a:ext cx="192" cy="192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17" name="Oval 19"/>
            <p:cNvSpPr>
              <a:spLocks noChangeArrowheads="1"/>
            </p:cNvSpPr>
            <p:nvPr/>
          </p:nvSpPr>
          <p:spPr bwMode="auto">
            <a:xfrm>
              <a:off x="4752" y="1056"/>
              <a:ext cx="192" cy="192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18" name="Oval 20"/>
            <p:cNvSpPr>
              <a:spLocks noChangeArrowheads="1"/>
            </p:cNvSpPr>
            <p:nvPr/>
          </p:nvSpPr>
          <p:spPr bwMode="auto">
            <a:xfrm>
              <a:off x="3888" y="1056"/>
              <a:ext cx="192" cy="192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19" name="Oval 21"/>
            <p:cNvSpPr>
              <a:spLocks noChangeArrowheads="1"/>
            </p:cNvSpPr>
            <p:nvPr/>
          </p:nvSpPr>
          <p:spPr bwMode="auto">
            <a:xfrm>
              <a:off x="5040" y="1056"/>
              <a:ext cx="192" cy="192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220" name="Group 29"/>
          <p:cNvGrpSpPr>
            <a:grpSpLocks/>
          </p:cNvGrpSpPr>
          <p:nvPr/>
        </p:nvGrpSpPr>
        <p:grpSpPr bwMode="auto">
          <a:xfrm>
            <a:off x="5486400" y="4953000"/>
            <a:ext cx="1676400" cy="304800"/>
            <a:chOff x="3600" y="2880"/>
            <a:chExt cx="1056" cy="192"/>
          </a:xfrm>
        </p:grpSpPr>
        <p:sp>
          <p:nvSpPr>
            <p:cNvPr id="221" name="Oval 23"/>
            <p:cNvSpPr>
              <a:spLocks noChangeArrowheads="1"/>
            </p:cNvSpPr>
            <p:nvPr/>
          </p:nvSpPr>
          <p:spPr bwMode="auto">
            <a:xfrm>
              <a:off x="3600" y="2880"/>
              <a:ext cx="192" cy="192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22" name="Oval 24"/>
            <p:cNvSpPr>
              <a:spLocks noChangeArrowheads="1"/>
            </p:cNvSpPr>
            <p:nvPr/>
          </p:nvSpPr>
          <p:spPr bwMode="auto">
            <a:xfrm>
              <a:off x="4176" y="2880"/>
              <a:ext cx="192" cy="192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23" name="Oval 25"/>
            <p:cNvSpPr>
              <a:spLocks noChangeArrowheads="1"/>
            </p:cNvSpPr>
            <p:nvPr/>
          </p:nvSpPr>
          <p:spPr bwMode="auto">
            <a:xfrm>
              <a:off x="4464" y="2880"/>
              <a:ext cx="192" cy="192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24" name="Oval 27"/>
            <p:cNvSpPr>
              <a:spLocks noChangeArrowheads="1"/>
            </p:cNvSpPr>
            <p:nvPr/>
          </p:nvSpPr>
          <p:spPr bwMode="auto">
            <a:xfrm>
              <a:off x="3888" y="2880"/>
              <a:ext cx="192" cy="192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230" name="Group 84"/>
          <p:cNvGrpSpPr>
            <a:grpSpLocks/>
          </p:cNvGrpSpPr>
          <p:nvPr/>
        </p:nvGrpSpPr>
        <p:grpSpPr bwMode="auto">
          <a:xfrm>
            <a:off x="5181600" y="2590800"/>
            <a:ext cx="2286000" cy="609600"/>
            <a:chOff x="3696" y="1392"/>
            <a:chExt cx="1440" cy="384"/>
          </a:xfrm>
        </p:grpSpPr>
        <p:sp>
          <p:nvSpPr>
            <p:cNvPr id="231" name="Line 35"/>
            <p:cNvSpPr>
              <a:spLocks noChangeShapeType="1"/>
            </p:cNvSpPr>
            <p:nvPr/>
          </p:nvSpPr>
          <p:spPr bwMode="auto">
            <a:xfrm>
              <a:off x="3696" y="1392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32" name="Line 36"/>
            <p:cNvSpPr>
              <a:spLocks noChangeShapeType="1"/>
            </p:cNvSpPr>
            <p:nvPr/>
          </p:nvSpPr>
          <p:spPr bwMode="auto">
            <a:xfrm>
              <a:off x="3984" y="1392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33" name="Line 37"/>
            <p:cNvSpPr>
              <a:spLocks noChangeShapeType="1"/>
            </p:cNvSpPr>
            <p:nvPr/>
          </p:nvSpPr>
          <p:spPr bwMode="auto">
            <a:xfrm>
              <a:off x="4272" y="1392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34" name="Line 38"/>
            <p:cNvSpPr>
              <a:spLocks noChangeShapeType="1"/>
            </p:cNvSpPr>
            <p:nvPr/>
          </p:nvSpPr>
          <p:spPr bwMode="auto">
            <a:xfrm>
              <a:off x="4560" y="1392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35" name="Line 39"/>
            <p:cNvSpPr>
              <a:spLocks noChangeShapeType="1"/>
            </p:cNvSpPr>
            <p:nvPr/>
          </p:nvSpPr>
          <p:spPr bwMode="auto">
            <a:xfrm>
              <a:off x="4848" y="1392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36" name="Line 40"/>
            <p:cNvSpPr>
              <a:spLocks noChangeShapeType="1"/>
            </p:cNvSpPr>
            <p:nvPr/>
          </p:nvSpPr>
          <p:spPr bwMode="auto">
            <a:xfrm>
              <a:off x="5136" y="1392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237" name="Group 66"/>
          <p:cNvGrpSpPr>
            <a:grpSpLocks/>
          </p:cNvGrpSpPr>
          <p:nvPr/>
        </p:nvGrpSpPr>
        <p:grpSpPr bwMode="auto">
          <a:xfrm>
            <a:off x="5181600" y="3505200"/>
            <a:ext cx="2286000" cy="1447800"/>
            <a:chOff x="3696" y="1968"/>
            <a:chExt cx="1440" cy="912"/>
          </a:xfrm>
        </p:grpSpPr>
        <p:sp>
          <p:nvSpPr>
            <p:cNvPr id="238" name="Line 42"/>
            <p:cNvSpPr>
              <a:spLocks noChangeShapeType="1"/>
            </p:cNvSpPr>
            <p:nvPr/>
          </p:nvSpPr>
          <p:spPr bwMode="auto">
            <a:xfrm>
              <a:off x="3696" y="1968"/>
              <a:ext cx="288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39" name="Line 43"/>
            <p:cNvSpPr>
              <a:spLocks noChangeShapeType="1"/>
            </p:cNvSpPr>
            <p:nvPr/>
          </p:nvSpPr>
          <p:spPr bwMode="auto">
            <a:xfrm>
              <a:off x="3696" y="1968"/>
              <a:ext cx="576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40" name="Line 44"/>
            <p:cNvSpPr>
              <a:spLocks noChangeShapeType="1"/>
            </p:cNvSpPr>
            <p:nvPr/>
          </p:nvSpPr>
          <p:spPr bwMode="auto">
            <a:xfrm>
              <a:off x="3696" y="1968"/>
              <a:ext cx="864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41" name="Line 45"/>
            <p:cNvSpPr>
              <a:spLocks noChangeShapeType="1"/>
            </p:cNvSpPr>
            <p:nvPr/>
          </p:nvSpPr>
          <p:spPr bwMode="auto">
            <a:xfrm>
              <a:off x="3696" y="1968"/>
              <a:ext cx="1152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42" name="Line 46"/>
            <p:cNvSpPr>
              <a:spLocks noChangeShapeType="1"/>
            </p:cNvSpPr>
            <p:nvPr/>
          </p:nvSpPr>
          <p:spPr bwMode="auto">
            <a:xfrm>
              <a:off x="3984" y="1968"/>
              <a:ext cx="0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43" name="Line 47"/>
            <p:cNvSpPr>
              <a:spLocks noChangeShapeType="1"/>
            </p:cNvSpPr>
            <p:nvPr/>
          </p:nvSpPr>
          <p:spPr bwMode="auto">
            <a:xfrm>
              <a:off x="3984" y="1968"/>
              <a:ext cx="288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44" name="Line 48"/>
            <p:cNvSpPr>
              <a:spLocks noChangeShapeType="1"/>
            </p:cNvSpPr>
            <p:nvPr/>
          </p:nvSpPr>
          <p:spPr bwMode="auto">
            <a:xfrm>
              <a:off x="3984" y="1968"/>
              <a:ext cx="576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45" name="Line 49"/>
            <p:cNvSpPr>
              <a:spLocks noChangeShapeType="1"/>
            </p:cNvSpPr>
            <p:nvPr/>
          </p:nvSpPr>
          <p:spPr bwMode="auto">
            <a:xfrm>
              <a:off x="3984" y="1968"/>
              <a:ext cx="864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46" name="Line 50"/>
            <p:cNvSpPr>
              <a:spLocks noChangeShapeType="1"/>
            </p:cNvSpPr>
            <p:nvPr/>
          </p:nvSpPr>
          <p:spPr bwMode="auto">
            <a:xfrm flipH="1">
              <a:off x="3984" y="1968"/>
              <a:ext cx="288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47" name="Line 51"/>
            <p:cNvSpPr>
              <a:spLocks noChangeShapeType="1"/>
            </p:cNvSpPr>
            <p:nvPr/>
          </p:nvSpPr>
          <p:spPr bwMode="auto">
            <a:xfrm>
              <a:off x="4272" y="1968"/>
              <a:ext cx="0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48" name="Line 52"/>
            <p:cNvSpPr>
              <a:spLocks noChangeShapeType="1"/>
            </p:cNvSpPr>
            <p:nvPr/>
          </p:nvSpPr>
          <p:spPr bwMode="auto">
            <a:xfrm>
              <a:off x="4272" y="1968"/>
              <a:ext cx="288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49" name="Line 53"/>
            <p:cNvSpPr>
              <a:spLocks noChangeShapeType="1"/>
            </p:cNvSpPr>
            <p:nvPr/>
          </p:nvSpPr>
          <p:spPr bwMode="auto">
            <a:xfrm>
              <a:off x="4272" y="1968"/>
              <a:ext cx="576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50" name="Line 54"/>
            <p:cNvSpPr>
              <a:spLocks noChangeShapeType="1"/>
            </p:cNvSpPr>
            <p:nvPr/>
          </p:nvSpPr>
          <p:spPr bwMode="auto">
            <a:xfrm flipH="1">
              <a:off x="3984" y="1968"/>
              <a:ext cx="576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51" name="Line 55"/>
            <p:cNvSpPr>
              <a:spLocks noChangeShapeType="1"/>
            </p:cNvSpPr>
            <p:nvPr/>
          </p:nvSpPr>
          <p:spPr bwMode="auto">
            <a:xfrm flipH="1">
              <a:off x="4272" y="1968"/>
              <a:ext cx="288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52" name="Line 56"/>
            <p:cNvSpPr>
              <a:spLocks noChangeShapeType="1"/>
            </p:cNvSpPr>
            <p:nvPr/>
          </p:nvSpPr>
          <p:spPr bwMode="auto">
            <a:xfrm>
              <a:off x="4560" y="1968"/>
              <a:ext cx="0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53" name="Line 57"/>
            <p:cNvSpPr>
              <a:spLocks noChangeShapeType="1"/>
            </p:cNvSpPr>
            <p:nvPr/>
          </p:nvSpPr>
          <p:spPr bwMode="auto">
            <a:xfrm>
              <a:off x="4560" y="1968"/>
              <a:ext cx="288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54" name="Line 58"/>
            <p:cNvSpPr>
              <a:spLocks noChangeShapeType="1"/>
            </p:cNvSpPr>
            <p:nvPr/>
          </p:nvSpPr>
          <p:spPr bwMode="auto">
            <a:xfrm flipH="1">
              <a:off x="3984" y="1968"/>
              <a:ext cx="864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55" name="Line 59"/>
            <p:cNvSpPr>
              <a:spLocks noChangeShapeType="1"/>
            </p:cNvSpPr>
            <p:nvPr/>
          </p:nvSpPr>
          <p:spPr bwMode="auto">
            <a:xfrm flipH="1">
              <a:off x="4272" y="1968"/>
              <a:ext cx="576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56" name="Line 60"/>
            <p:cNvSpPr>
              <a:spLocks noChangeShapeType="1"/>
            </p:cNvSpPr>
            <p:nvPr/>
          </p:nvSpPr>
          <p:spPr bwMode="auto">
            <a:xfrm flipH="1">
              <a:off x="4560" y="1968"/>
              <a:ext cx="288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57" name="Line 61"/>
            <p:cNvSpPr>
              <a:spLocks noChangeShapeType="1"/>
            </p:cNvSpPr>
            <p:nvPr/>
          </p:nvSpPr>
          <p:spPr bwMode="auto">
            <a:xfrm>
              <a:off x="4848" y="1968"/>
              <a:ext cx="0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58" name="Line 62"/>
            <p:cNvSpPr>
              <a:spLocks noChangeShapeType="1"/>
            </p:cNvSpPr>
            <p:nvPr/>
          </p:nvSpPr>
          <p:spPr bwMode="auto">
            <a:xfrm flipH="1">
              <a:off x="3984" y="1968"/>
              <a:ext cx="1152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59" name="Line 63"/>
            <p:cNvSpPr>
              <a:spLocks noChangeShapeType="1"/>
            </p:cNvSpPr>
            <p:nvPr/>
          </p:nvSpPr>
          <p:spPr bwMode="auto">
            <a:xfrm flipH="1">
              <a:off x="4272" y="1968"/>
              <a:ext cx="864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60" name="Line 64"/>
            <p:cNvSpPr>
              <a:spLocks noChangeShapeType="1"/>
            </p:cNvSpPr>
            <p:nvPr/>
          </p:nvSpPr>
          <p:spPr bwMode="auto">
            <a:xfrm flipH="1">
              <a:off x="4560" y="1968"/>
              <a:ext cx="576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61" name="Line 65"/>
            <p:cNvSpPr>
              <a:spLocks noChangeShapeType="1"/>
            </p:cNvSpPr>
            <p:nvPr/>
          </p:nvSpPr>
          <p:spPr bwMode="auto">
            <a:xfrm flipH="1">
              <a:off x="4848" y="1968"/>
              <a:ext cx="288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279" name="Group 85"/>
          <p:cNvGrpSpPr>
            <a:grpSpLocks/>
          </p:cNvGrpSpPr>
          <p:nvPr/>
        </p:nvGrpSpPr>
        <p:grpSpPr bwMode="auto">
          <a:xfrm>
            <a:off x="5029200" y="2286000"/>
            <a:ext cx="2590800" cy="304800"/>
            <a:chOff x="3600" y="1056"/>
            <a:chExt cx="1632" cy="192"/>
          </a:xfrm>
        </p:grpSpPr>
        <p:sp>
          <p:nvSpPr>
            <p:cNvPr id="280" name="Oval 86"/>
            <p:cNvSpPr>
              <a:spLocks noChangeArrowheads="1"/>
            </p:cNvSpPr>
            <p:nvPr/>
          </p:nvSpPr>
          <p:spPr bwMode="auto">
            <a:xfrm>
              <a:off x="3600" y="1056"/>
              <a:ext cx="192" cy="192"/>
            </a:xfrm>
            <a:prstGeom prst="ellipse">
              <a:avLst/>
            </a:prstGeom>
            <a:solidFill>
              <a:srgbClr val="00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81" name="Oval 87"/>
            <p:cNvSpPr>
              <a:spLocks noChangeArrowheads="1"/>
            </p:cNvSpPr>
            <p:nvPr/>
          </p:nvSpPr>
          <p:spPr bwMode="auto">
            <a:xfrm>
              <a:off x="4176" y="1056"/>
              <a:ext cx="192" cy="192"/>
            </a:xfrm>
            <a:prstGeom prst="ellipse">
              <a:avLst/>
            </a:prstGeom>
            <a:solidFill>
              <a:srgbClr val="00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82" name="Oval 88"/>
            <p:cNvSpPr>
              <a:spLocks noChangeArrowheads="1"/>
            </p:cNvSpPr>
            <p:nvPr/>
          </p:nvSpPr>
          <p:spPr bwMode="auto">
            <a:xfrm>
              <a:off x="4464" y="1056"/>
              <a:ext cx="192" cy="192"/>
            </a:xfrm>
            <a:prstGeom prst="ellipse">
              <a:avLst/>
            </a:prstGeom>
            <a:solidFill>
              <a:srgbClr val="00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83" name="Oval 89"/>
            <p:cNvSpPr>
              <a:spLocks noChangeArrowheads="1"/>
            </p:cNvSpPr>
            <p:nvPr/>
          </p:nvSpPr>
          <p:spPr bwMode="auto">
            <a:xfrm>
              <a:off x="4752" y="1056"/>
              <a:ext cx="192" cy="192"/>
            </a:xfrm>
            <a:prstGeom prst="ellipse">
              <a:avLst/>
            </a:prstGeom>
            <a:solidFill>
              <a:srgbClr val="00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84" name="Oval 90"/>
            <p:cNvSpPr>
              <a:spLocks noChangeArrowheads="1"/>
            </p:cNvSpPr>
            <p:nvPr/>
          </p:nvSpPr>
          <p:spPr bwMode="auto">
            <a:xfrm>
              <a:off x="3888" y="1056"/>
              <a:ext cx="192" cy="192"/>
            </a:xfrm>
            <a:prstGeom prst="ellipse">
              <a:avLst/>
            </a:prstGeom>
            <a:solidFill>
              <a:srgbClr val="00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85" name="Oval 91"/>
            <p:cNvSpPr>
              <a:spLocks noChangeArrowheads="1"/>
            </p:cNvSpPr>
            <p:nvPr/>
          </p:nvSpPr>
          <p:spPr bwMode="auto">
            <a:xfrm>
              <a:off x="5040" y="1056"/>
              <a:ext cx="192" cy="192"/>
            </a:xfrm>
            <a:prstGeom prst="ellipse">
              <a:avLst/>
            </a:prstGeom>
            <a:solidFill>
              <a:srgbClr val="00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293" name="Group 107"/>
          <p:cNvGrpSpPr>
            <a:grpSpLocks/>
          </p:cNvGrpSpPr>
          <p:nvPr/>
        </p:nvGrpSpPr>
        <p:grpSpPr bwMode="auto">
          <a:xfrm>
            <a:off x="5638800" y="5257800"/>
            <a:ext cx="1371600" cy="381000"/>
            <a:chOff x="3984" y="3648"/>
            <a:chExt cx="864" cy="240"/>
          </a:xfrm>
        </p:grpSpPr>
        <p:sp>
          <p:nvSpPr>
            <p:cNvPr id="294" name="Line 103"/>
            <p:cNvSpPr>
              <a:spLocks noChangeShapeType="1"/>
            </p:cNvSpPr>
            <p:nvPr/>
          </p:nvSpPr>
          <p:spPr bwMode="auto">
            <a:xfrm>
              <a:off x="3984" y="364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95" name="Line 104"/>
            <p:cNvSpPr>
              <a:spLocks noChangeShapeType="1"/>
            </p:cNvSpPr>
            <p:nvPr/>
          </p:nvSpPr>
          <p:spPr bwMode="auto">
            <a:xfrm>
              <a:off x="4272" y="364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96" name="Line 105"/>
            <p:cNvSpPr>
              <a:spLocks noChangeShapeType="1"/>
            </p:cNvSpPr>
            <p:nvPr/>
          </p:nvSpPr>
          <p:spPr bwMode="auto">
            <a:xfrm>
              <a:off x="4560" y="364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97" name="Line 106"/>
            <p:cNvSpPr>
              <a:spLocks noChangeShapeType="1"/>
            </p:cNvSpPr>
            <p:nvPr/>
          </p:nvSpPr>
          <p:spPr bwMode="auto">
            <a:xfrm>
              <a:off x="4848" y="364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298" name="Group 108"/>
          <p:cNvGrpSpPr>
            <a:grpSpLocks/>
          </p:cNvGrpSpPr>
          <p:nvPr/>
        </p:nvGrpSpPr>
        <p:grpSpPr bwMode="auto">
          <a:xfrm>
            <a:off x="5486400" y="5638800"/>
            <a:ext cx="1676400" cy="304800"/>
            <a:chOff x="3600" y="2880"/>
            <a:chExt cx="1056" cy="192"/>
          </a:xfrm>
        </p:grpSpPr>
        <p:sp>
          <p:nvSpPr>
            <p:cNvPr id="299" name="Oval 109"/>
            <p:cNvSpPr>
              <a:spLocks noChangeArrowheads="1"/>
            </p:cNvSpPr>
            <p:nvPr/>
          </p:nvSpPr>
          <p:spPr bwMode="auto">
            <a:xfrm>
              <a:off x="3600" y="2880"/>
              <a:ext cx="192" cy="192"/>
            </a:xfrm>
            <a:prstGeom prst="ellipse">
              <a:avLst/>
            </a:prstGeom>
            <a:solidFill>
              <a:srgbClr val="FF00FF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00" name="Oval 110"/>
            <p:cNvSpPr>
              <a:spLocks noChangeArrowheads="1"/>
            </p:cNvSpPr>
            <p:nvPr/>
          </p:nvSpPr>
          <p:spPr bwMode="auto">
            <a:xfrm>
              <a:off x="4176" y="2880"/>
              <a:ext cx="192" cy="192"/>
            </a:xfrm>
            <a:prstGeom prst="ellipse">
              <a:avLst/>
            </a:prstGeom>
            <a:solidFill>
              <a:srgbClr val="FF00FF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01" name="Oval 111"/>
            <p:cNvSpPr>
              <a:spLocks noChangeArrowheads="1"/>
            </p:cNvSpPr>
            <p:nvPr/>
          </p:nvSpPr>
          <p:spPr bwMode="auto">
            <a:xfrm>
              <a:off x="4464" y="2880"/>
              <a:ext cx="192" cy="192"/>
            </a:xfrm>
            <a:prstGeom prst="ellipse">
              <a:avLst/>
            </a:prstGeom>
            <a:solidFill>
              <a:srgbClr val="FF00FF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02" name="Oval 112"/>
            <p:cNvSpPr>
              <a:spLocks noChangeArrowheads="1"/>
            </p:cNvSpPr>
            <p:nvPr/>
          </p:nvSpPr>
          <p:spPr bwMode="auto">
            <a:xfrm>
              <a:off x="3888" y="2880"/>
              <a:ext cx="192" cy="192"/>
            </a:xfrm>
            <a:prstGeom prst="ellipse">
              <a:avLst/>
            </a:prstGeom>
            <a:solidFill>
              <a:srgbClr val="FF00FF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307" name="Rounded Rectangle 306"/>
          <p:cNvSpPr/>
          <p:nvPr/>
        </p:nvSpPr>
        <p:spPr>
          <a:xfrm>
            <a:off x="1600200" y="3077844"/>
            <a:ext cx="609600" cy="33591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SM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308" name="Straight Arrow Connector 307"/>
          <p:cNvCxnSpPr>
            <a:stCxn id="307" idx="2"/>
            <a:endCxn id="319" idx="0"/>
          </p:cNvCxnSpPr>
          <p:nvPr/>
        </p:nvCxnSpPr>
        <p:spPr>
          <a:xfrm rot="5400000">
            <a:off x="1744980" y="3573779"/>
            <a:ext cx="320041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Straight Arrow Connector 311"/>
          <p:cNvCxnSpPr/>
          <p:nvPr/>
        </p:nvCxnSpPr>
        <p:spPr>
          <a:xfrm rot="5400000">
            <a:off x="1736566" y="2910046"/>
            <a:ext cx="33528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4" name="Right Arrow 313"/>
          <p:cNvSpPr/>
          <p:nvPr/>
        </p:nvSpPr>
        <p:spPr>
          <a:xfrm>
            <a:off x="2819400" y="3276600"/>
            <a:ext cx="1828800" cy="1066800"/>
          </a:xfrm>
          <a:prstGeom prst="rightArrow">
            <a:avLst/>
          </a:prstGeom>
          <a:solidFill>
            <a:srgbClr val="C0000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/>
              <a:t>DryadLINQ</a:t>
            </a:r>
            <a:endParaRPr lang="en-US" sz="2400" dirty="0"/>
          </a:p>
        </p:txBody>
      </p:sp>
      <p:sp>
        <p:nvSpPr>
          <p:cNvPr id="319" name="Rounded Rectangle 318"/>
          <p:cNvSpPr/>
          <p:nvPr/>
        </p:nvSpPr>
        <p:spPr>
          <a:xfrm>
            <a:off x="1600200" y="3733800"/>
            <a:ext cx="609600" cy="33591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GB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24" name="Rounded Rectangle 323"/>
          <p:cNvSpPr/>
          <p:nvPr/>
        </p:nvSpPr>
        <p:spPr>
          <a:xfrm>
            <a:off x="1600200" y="4419600"/>
            <a:ext cx="609600" cy="33591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325" name="Straight Arrow Connector 324"/>
          <p:cNvCxnSpPr>
            <a:stCxn id="319" idx="2"/>
            <a:endCxn id="324" idx="0"/>
          </p:cNvCxnSpPr>
          <p:nvPr/>
        </p:nvCxnSpPr>
        <p:spPr>
          <a:xfrm rot="5400000">
            <a:off x="1730058" y="4244657"/>
            <a:ext cx="349885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9" name="Straight Arrow Connector 328"/>
          <p:cNvCxnSpPr/>
          <p:nvPr/>
        </p:nvCxnSpPr>
        <p:spPr>
          <a:xfrm rot="5400000">
            <a:off x="1730852" y="4929663"/>
            <a:ext cx="349885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2" name="TextBox 331"/>
          <p:cNvSpPr txBox="1"/>
          <p:nvPr/>
        </p:nvSpPr>
        <p:spPr>
          <a:xfrm>
            <a:off x="914400" y="1595735"/>
            <a:ext cx="23180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LINQ expression 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333" name="Rounded Rectangle 332"/>
          <p:cNvSpPr/>
          <p:nvPr/>
        </p:nvSpPr>
        <p:spPr>
          <a:xfrm>
            <a:off x="1600200" y="2407285"/>
            <a:ext cx="609600" cy="33591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IN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34" name="Rounded Rectangle 333"/>
          <p:cNvSpPr/>
          <p:nvPr/>
        </p:nvSpPr>
        <p:spPr>
          <a:xfrm>
            <a:off x="1600200" y="5105400"/>
            <a:ext cx="609600" cy="33591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OUT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35" name="TextBox 334"/>
          <p:cNvSpPr txBox="1"/>
          <p:nvPr/>
        </p:nvSpPr>
        <p:spPr>
          <a:xfrm>
            <a:off x="5073393" y="1600200"/>
            <a:ext cx="2331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Dryad execution </a:t>
            </a:r>
            <a:endParaRPr lang="en-US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DryadLINQ System Architecture</a:t>
            </a:r>
            <a:endParaRPr lang="en-US" sz="4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400800" y="6127750"/>
            <a:ext cx="2133600" cy="365125"/>
          </a:xfrm>
        </p:spPr>
        <p:txBody>
          <a:bodyPr/>
          <a:lstStyle/>
          <a:p>
            <a:fld id="{FC7F914F-062F-453F-B34B-BB004E9935E0}" type="slidenum">
              <a:rPr lang="en-US" sz="1400" smtClean="0"/>
              <a:pPr/>
              <a:t>28</a:t>
            </a:fld>
            <a:endParaRPr lang="en-US" sz="1400"/>
          </a:p>
        </p:txBody>
      </p:sp>
      <p:sp>
        <p:nvSpPr>
          <p:cNvPr id="4" name="Rectangle 3"/>
          <p:cNvSpPr/>
          <p:nvPr/>
        </p:nvSpPr>
        <p:spPr>
          <a:xfrm>
            <a:off x="5295900" y="2819400"/>
            <a:ext cx="3162300" cy="3048000"/>
          </a:xfrm>
          <a:prstGeom prst="rect">
            <a:avLst/>
          </a:prstGeom>
          <a:solidFill>
            <a:srgbClr val="F8F8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000"/>
          </a:p>
        </p:txBody>
      </p:sp>
      <p:sp>
        <p:nvSpPr>
          <p:cNvPr id="5" name="Rectangle 4"/>
          <p:cNvSpPr/>
          <p:nvPr/>
        </p:nvSpPr>
        <p:spPr>
          <a:xfrm>
            <a:off x="457200" y="2362200"/>
            <a:ext cx="4495800" cy="3505200"/>
          </a:xfrm>
          <a:prstGeom prst="rect">
            <a:avLst/>
          </a:prstGeom>
          <a:solidFill>
            <a:srgbClr val="F8F8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000"/>
          </a:p>
        </p:txBody>
      </p:sp>
      <p:sp>
        <p:nvSpPr>
          <p:cNvPr id="6" name="Rounded Rectangle 5"/>
          <p:cNvSpPr/>
          <p:nvPr/>
        </p:nvSpPr>
        <p:spPr>
          <a:xfrm>
            <a:off x="2971800" y="2438400"/>
            <a:ext cx="1828800" cy="32766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000" dirty="0" smtClean="0">
              <a:solidFill>
                <a:schemeClr val="tx1"/>
              </a:solidFill>
            </a:endParaRPr>
          </a:p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DryadLINQ</a:t>
            </a:r>
            <a:endParaRPr lang="en-US" sz="2000" dirty="0" smtClean="0">
              <a:solidFill>
                <a:schemeClr val="tx1"/>
              </a:solidFill>
            </a:endParaRPr>
          </a:p>
          <a:p>
            <a:pPr algn="ctr"/>
            <a:endParaRPr lang="en-US" sz="2000" dirty="0" smtClean="0">
              <a:solidFill>
                <a:schemeClr val="tx1"/>
              </a:solidFill>
            </a:endParaRPr>
          </a:p>
          <a:p>
            <a:pPr algn="ctr"/>
            <a:endParaRPr lang="en-US" sz="2000" dirty="0">
              <a:solidFill>
                <a:schemeClr val="tx1"/>
              </a:solidFill>
            </a:endParaRPr>
          </a:p>
          <a:p>
            <a:pPr algn="ctr"/>
            <a:endParaRPr lang="en-US" sz="2000" dirty="0" smtClean="0">
              <a:solidFill>
                <a:schemeClr val="tx1"/>
              </a:solidFill>
            </a:endParaRPr>
          </a:p>
          <a:p>
            <a:pPr algn="ctr"/>
            <a:endParaRPr lang="en-US" sz="2000" dirty="0">
              <a:solidFill>
                <a:schemeClr val="tx1"/>
              </a:solidFill>
            </a:endParaRPr>
          </a:p>
          <a:p>
            <a:pPr algn="ctr"/>
            <a:endParaRPr lang="en-US" sz="2000" dirty="0" smtClean="0">
              <a:solidFill>
                <a:schemeClr val="tx1"/>
              </a:solidFill>
            </a:endParaRPr>
          </a:p>
          <a:p>
            <a:pPr algn="ctr"/>
            <a:endParaRPr lang="en-US" sz="2000" dirty="0">
              <a:solidFill>
                <a:schemeClr val="tx1"/>
              </a:solidFill>
            </a:endParaRPr>
          </a:p>
          <a:p>
            <a:pPr algn="ctr"/>
            <a:endParaRPr lang="en-US" sz="2000" dirty="0" smtClean="0">
              <a:solidFill>
                <a:schemeClr val="tx1"/>
              </a:solidFill>
            </a:endParaRPr>
          </a:p>
          <a:p>
            <a:pPr algn="ctr"/>
            <a:endParaRPr lang="en-US" sz="2000" dirty="0">
              <a:solidFill>
                <a:schemeClr val="tx1"/>
              </a:solidFill>
            </a:endParaRPr>
          </a:p>
          <a:p>
            <a:pPr algn="ctr"/>
            <a:endParaRPr lang="en-US" sz="2000" dirty="0" smtClean="0">
              <a:solidFill>
                <a:schemeClr val="tx1"/>
              </a:solidFill>
            </a:endParaRPr>
          </a:p>
          <a:p>
            <a:pPr algn="ctr"/>
            <a:endParaRPr lang="en-US" sz="2000" dirty="0">
              <a:solidFill>
                <a:schemeClr val="tx1"/>
              </a:solidFill>
            </a:endParaRPr>
          </a:p>
          <a:p>
            <a:pPr algn="ctr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7391400" y="4696968"/>
            <a:ext cx="457200" cy="256032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000"/>
          </a:p>
        </p:txBody>
      </p:sp>
      <p:sp>
        <p:nvSpPr>
          <p:cNvPr id="8" name="TextBox 30"/>
          <p:cNvSpPr txBox="1"/>
          <p:nvPr/>
        </p:nvSpPr>
        <p:spPr>
          <a:xfrm>
            <a:off x="2057400" y="2057400"/>
            <a:ext cx="17194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i="1" dirty="0" smtClean="0"/>
              <a:t>Client machine</a:t>
            </a:r>
            <a:endParaRPr lang="en-US" sz="2000" i="1" dirty="0"/>
          </a:p>
        </p:txBody>
      </p:sp>
      <p:sp>
        <p:nvSpPr>
          <p:cNvPr id="10" name="TextBox 36"/>
          <p:cNvSpPr txBox="1"/>
          <p:nvPr/>
        </p:nvSpPr>
        <p:spPr>
          <a:xfrm>
            <a:off x="3581400" y="4991100"/>
            <a:ext cx="6014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(11)</a:t>
            </a:r>
            <a:endParaRPr lang="en-US" sz="2000" dirty="0"/>
          </a:p>
        </p:txBody>
      </p:sp>
      <p:sp>
        <p:nvSpPr>
          <p:cNvPr id="11" name="Rectangle 10"/>
          <p:cNvSpPr/>
          <p:nvPr/>
        </p:nvSpPr>
        <p:spPr>
          <a:xfrm>
            <a:off x="3352800" y="2933700"/>
            <a:ext cx="1143000" cy="1181100"/>
          </a:xfrm>
          <a:prstGeom prst="rect">
            <a:avLst/>
          </a:prstGeom>
          <a:solidFill>
            <a:srgbClr val="FFCCF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Distributed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query plan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9600" y="2514600"/>
            <a:ext cx="1676400" cy="3124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4572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.NET program</a:t>
            </a:r>
          </a:p>
          <a:p>
            <a:endParaRPr lang="en-US" sz="12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sz="1400" dirty="0" smtClean="0">
              <a:solidFill>
                <a:schemeClr val="tx1"/>
              </a:solidFill>
            </a:endParaRPr>
          </a:p>
        </p:txBody>
      </p:sp>
      <p:sp>
        <p:nvSpPr>
          <p:cNvPr id="15" name="Right Arrow 14"/>
          <p:cNvSpPr/>
          <p:nvPr/>
        </p:nvSpPr>
        <p:spPr>
          <a:xfrm>
            <a:off x="2095500" y="3124200"/>
            <a:ext cx="1257300" cy="762000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Query </a:t>
            </a:r>
            <a:r>
              <a:rPr lang="en-US" dirty="0" err="1" smtClean="0">
                <a:solidFill>
                  <a:schemeClr val="tx1"/>
                </a:solidFill>
              </a:rPr>
              <a:t>Expr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TextBox 39"/>
          <p:cNvSpPr txBox="1"/>
          <p:nvPr/>
        </p:nvSpPr>
        <p:spPr>
          <a:xfrm>
            <a:off x="6248400" y="2514600"/>
            <a:ext cx="13957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i="1" dirty="0" smtClean="0"/>
              <a:t>Data center</a:t>
            </a:r>
            <a:endParaRPr lang="en-US" sz="2000" i="1" dirty="0"/>
          </a:p>
        </p:txBody>
      </p:sp>
      <p:sp>
        <p:nvSpPr>
          <p:cNvPr id="17" name="Rectangle 16"/>
          <p:cNvSpPr/>
          <p:nvPr/>
        </p:nvSpPr>
        <p:spPr>
          <a:xfrm>
            <a:off x="5600700" y="4953000"/>
            <a:ext cx="2705100" cy="4953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Output Tables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Left Arrow 18"/>
          <p:cNvSpPr/>
          <p:nvPr/>
        </p:nvSpPr>
        <p:spPr>
          <a:xfrm>
            <a:off x="4520184" y="4800600"/>
            <a:ext cx="1080516" cy="762000"/>
          </a:xfrm>
          <a:prstGeom prst="lef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Results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086600" y="3200400"/>
            <a:ext cx="1219200" cy="5334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Input Tables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Down Arrow 20"/>
          <p:cNvSpPr/>
          <p:nvPr/>
        </p:nvSpPr>
        <p:spPr>
          <a:xfrm>
            <a:off x="7467600" y="3733800"/>
            <a:ext cx="457200" cy="304800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000"/>
          </a:p>
        </p:txBody>
      </p:sp>
      <p:sp>
        <p:nvSpPr>
          <p:cNvPr id="22" name="Right Arrow 21"/>
          <p:cNvSpPr/>
          <p:nvPr/>
        </p:nvSpPr>
        <p:spPr>
          <a:xfrm>
            <a:off x="4520184" y="3112532"/>
            <a:ext cx="1080516" cy="762000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Invoke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Double Wave 22"/>
          <p:cNvSpPr/>
          <p:nvPr/>
        </p:nvSpPr>
        <p:spPr>
          <a:xfrm>
            <a:off x="5600700" y="3124200"/>
            <a:ext cx="609600" cy="609600"/>
          </a:xfrm>
          <a:prstGeom prst="doubleWav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Query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Down Arrow 23"/>
          <p:cNvSpPr/>
          <p:nvPr/>
        </p:nvSpPr>
        <p:spPr>
          <a:xfrm>
            <a:off x="5753100" y="3733800"/>
            <a:ext cx="457200" cy="304800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000"/>
          </a:p>
        </p:txBody>
      </p:sp>
      <p:sp>
        <p:nvSpPr>
          <p:cNvPr id="25" name="Rectangle 24"/>
          <p:cNvSpPr/>
          <p:nvPr/>
        </p:nvSpPr>
        <p:spPr>
          <a:xfrm>
            <a:off x="3352800" y="4724400"/>
            <a:ext cx="1143000" cy="838200"/>
          </a:xfrm>
          <a:prstGeom prst="rect">
            <a:avLst/>
          </a:prstGeom>
          <a:solidFill>
            <a:srgbClr val="FFCCF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Output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err="1" smtClean="0">
                <a:solidFill>
                  <a:schemeClr val="tx1"/>
                </a:solidFill>
              </a:rPr>
              <a:t>DryadTable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858000" y="4038600"/>
            <a:ext cx="1447800" cy="647700"/>
          </a:xfrm>
          <a:prstGeom prst="rect">
            <a:avLst/>
          </a:prstGeom>
          <a:solidFill>
            <a:srgbClr val="CCFFCC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Dryad Execution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Left Arrow 30"/>
          <p:cNvSpPr/>
          <p:nvPr/>
        </p:nvSpPr>
        <p:spPr>
          <a:xfrm>
            <a:off x="1981200" y="4800600"/>
            <a:ext cx="1371600" cy="762000"/>
          </a:xfrm>
          <a:prstGeom prst="lef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.Net</a:t>
            </a:r>
            <a:r>
              <a:rPr lang="en-US" dirty="0" smtClean="0">
                <a:solidFill>
                  <a:schemeClr val="tx1"/>
                </a:solidFill>
              </a:rPr>
              <a:t> Objects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448300" y="4038600"/>
            <a:ext cx="952500" cy="609600"/>
          </a:xfrm>
          <a:prstGeom prst="rect">
            <a:avLst/>
          </a:prstGeom>
          <a:solidFill>
            <a:srgbClr val="CCFFCC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JM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Down Arrow 32"/>
          <p:cNvSpPr/>
          <p:nvPr/>
        </p:nvSpPr>
        <p:spPr>
          <a:xfrm rot="16200000">
            <a:off x="6400800" y="4191000"/>
            <a:ext cx="457200" cy="457200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000"/>
          </a:p>
        </p:txBody>
      </p:sp>
      <p:sp>
        <p:nvSpPr>
          <p:cNvPr id="35" name="TextBox 44"/>
          <p:cNvSpPr txBox="1"/>
          <p:nvPr/>
        </p:nvSpPr>
        <p:spPr>
          <a:xfrm>
            <a:off x="914400" y="3352800"/>
            <a:ext cx="9721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err="1" smtClean="0"/>
              <a:t>ToTable</a:t>
            </a:r>
            <a:endParaRPr lang="en-US" sz="2000" dirty="0"/>
          </a:p>
        </p:txBody>
      </p:sp>
      <p:sp>
        <p:nvSpPr>
          <p:cNvPr id="36" name="TextBox 45"/>
          <p:cNvSpPr txBox="1"/>
          <p:nvPr/>
        </p:nvSpPr>
        <p:spPr>
          <a:xfrm>
            <a:off x="914400" y="5040868"/>
            <a:ext cx="9741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err="1" smtClean="0"/>
              <a:t>foreach</a:t>
            </a:r>
            <a:endParaRPr lang="en-US" sz="2000" dirty="0"/>
          </a:p>
        </p:txBody>
      </p:sp>
      <p:sp>
        <p:nvSpPr>
          <p:cNvPr id="28" name="Rectangle 27"/>
          <p:cNvSpPr/>
          <p:nvPr/>
        </p:nvSpPr>
        <p:spPr>
          <a:xfrm>
            <a:off x="6248400" y="3124200"/>
            <a:ext cx="685800" cy="647700"/>
          </a:xfrm>
          <a:prstGeom prst="rect">
            <a:avLst/>
          </a:prstGeom>
          <a:solidFill>
            <a:srgbClr val="CCFFCC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Vertex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code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Down Arrow 29"/>
          <p:cNvSpPr/>
          <p:nvPr/>
        </p:nvSpPr>
        <p:spPr>
          <a:xfrm rot="19214695">
            <a:off x="6667500" y="3733800"/>
            <a:ext cx="457200" cy="304800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DryadLINQ Internals</a:t>
            </a:r>
            <a:endParaRPr lang="en-US" dirty="0"/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82000" cy="53340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Distributed execution plan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Static optimizations: pipelining</a:t>
            </a:r>
            <a:r>
              <a:rPr lang="en-US" dirty="0"/>
              <a:t>, </a:t>
            </a:r>
            <a:r>
              <a:rPr lang="en-US" dirty="0" smtClean="0"/>
              <a:t>eager aggregation, </a:t>
            </a:r>
            <a:r>
              <a:rPr lang="en-US" dirty="0"/>
              <a:t>etc</a:t>
            </a:r>
            <a:r>
              <a:rPr lang="en-US" dirty="0" smtClean="0"/>
              <a:t>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Dynamic optimizations: data-dependent partitioning, dynamic aggregation, etc.</a:t>
            </a:r>
            <a:endParaRPr lang="en-US" dirty="0"/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dirty="0" smtClean="0"/>
              <a:t>Automatic code generation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Vertex code that runs on vertices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Channel serialization code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Callback code for runtime optimizations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Automatically distributed to cluster machines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dirty="0" smtClean="0"/>
              <a:t>Separate LINQ query from its local context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Distribute referenced objects to cluster machines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Distribute application DLLs to cluster machines 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Dryad goals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General-purpose execution environment for distributed, data-parallel applications</a:t>
            </a:r>
          </a:p>
          <a:p>
            <a:pPr lvl="1"/>
            <a:r>
              <a:rPr lang="en-US" dirty="0"/>
              <a:t>Concentrates on throughput not latency</a:t>
            </a:r>
          </a:p>
          <a:p>
            <a:pPr lvl="1"/>
            <a:r>
              <a:rPr lang="en-US" dirty="0"/>
              <a:t>Assumes private data center</a:t>
            </a:r>
          </a:p>
          <a:p>
            <a:r>
              <a:rPr lang="en-US" dirty="0"/>
              <a:t>Automatic management of scheduling, distribution, fault tolerance,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Rounded Rectangle 230"/>
          <p:cNvSpPr/>
          <p:nvPr/>
        </p:nvSpPr>
        <p:spPr>
          <a:xfrm>
            <a:off x="2270126" y="4663440"/>
            <a:ext cx="838200" cy="173736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tailEnd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20" name="Rounded Rectangle 219"/>
          <p:cNvSpPr/>
          <p:nvPr/>
        </p:nvSpPr>
        <p:spPr>
          <a:xfrm>
            <a:off x="2279651" y="1443990"/>
            <a:ext cx="838200" cy="288036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tailEnd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Execution Plan for Word Count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F914F-062F-453F-B34B-BB004E9935E0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34" name="Right Arrow 33"/>
          <p:cNvSpPr/>
          <p:nvPr/>
        </p:nvSpPr>
        <p:spPr>
          <a:xfrm>
            <a:off x="1631951" y="3209734"/>
            <a:ext cx="381000" cy="304800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5" name="TextBox 218"/>
          <p:cNvSpPr txBox="1"/>
          <p:nvPr/>
        </p:nvSpPr>
        <p:spPr>
          <a:xfrm>
            <a:off x="1555751" y="3514534"/>
            <a:ext cx="442750" cy="2954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(1)</a:t>
            </a:r>
            <a:endParaRPr lang="en-US" dirty="0"/>
          </a:p>
        </p:txBody>
      </p:sp>
      <p:sp>
        <p:nvSpPr>
          <p:cNvPr id="195" name="Rounded Rectangle 194"/>
          <p:cNvSpPr/>
          <p:nvPr/>
        </p:nvSpPr>
        <p:spPr>
          <a:xfrm>
            <a:off x="793751" y="2544444"/>
            <a:ext cx="609600" cy="33591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SM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96" name="Straight Arrow Connector 195"/>
          <p:cNvCxnSpPr>
            <a:stCxn id="195" idx="2"/>
            <a:endCxn id="198" idx="0"/>
          </p:cNvCxnSpPr>
          <p:nvPr/>
        </p:nvCxnSpPr>
        <p:spPr>
          <a:xfrm rot="5400000">
            <a:off x="938531" y="3040379"/>
            <a:ext cx="320041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Arrow Connector 196"/>
          <p:cNvCxnSpPr/>
          <p:nvPr/>
        </p:nvCxnSpPr>
        <p:spPr>
          <a:xfrm rot="5400000">
            <a:off x="930117" y="2376646"/>
            <a:ext cx="33528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8" name="Rounded Rectangle 197"/>
          <p:cNvSpPr/>
          <p:nvPr/>
        </p:nvSpPr>
        <p:spPr>
          <a:xfrm>
            <a:off x="793751" y="3200400"/>
            <a:ext cx="609600" cy="33591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GB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99" name="Rounded Rectangle 198"/>
          <p:cNvSpPr/>
          <p:nvPr/>
        </p:nvSpPr>
        <p:spPr>
          <a:xfrm>
            <a:off x="793751" y="3855085"/>
            <a:ext cx="609600" cy="33591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200" name="Straight Arrow Connector 199"/>
          <p:cNvCxnSpPr>
            <a:stCxn id="198" idx="2"/>
            <a:endCxn id="199" idx="0"/>
          </p:cNvCxnSpPr>
          <p:nvPr/>
        </p:nvCxnSpPr>
        <p:spPr>
          <a:xfrm rot="5400000">
            <a:off x="939166" y="3695700"/>
            <a:ext cx="31877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Arrow Connector 200"/>
          <p:cNvCxnSpPr/>
          <p:nvPr/>
        </p:nvCxnSpPr>
        <p:spPr>
          <a:xfrm rot="5400000">
            <a:off x="924403" y="4377213"/>
            <a:ext cx="349885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Rounded Rectangle 201"/>
          <p:cNvSpPr/>
          <p:nvPr/>
        </p:nvSpPr>
        <p:spPr>
          <a:xfrm>
            <a:off x="2393951" y="1553844"/>
            <a:ext cx="609600" cy="33591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SM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203" name="Straight Arrow Connector 202"/>
          <p:cNvCxnSpPr>
            <a:stCxn id="202" idx="2"/>
            <a:endCxn id="205" idx="0"/>
          </p:cNvCxnSpPr>
          <p:nvPr/>
        </p:nvCxnSpPr>
        <p:spPr>
          <a:xfrm rot="5400000">
            <a:off x="2576831" y="2011679"/>
            <a:ext cx="243841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Arrow Connector 203"/>
          <p:cNvCxnSpPr/>
          <p:nvPr/>
        </p:nvCxnSpPr>
        <p:spPr>
          <a:xfrm rot="5400000">
            <a:off x="2530317" y="1386046"/>
            <a:ext cx="33528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" name="Rounded Rectangle 204"/>
          <p:cNvSpPr/>
          <p:nvPr/>
        </p:nvSpPr>
        <p:spPr>
          <a:xfrm>
            <a:off x="2393951" y="2133600"/>
            <a:ext cx="609600" cy="33591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Q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06" name="Rounded Rectangle 205"/>
          <p:cNvSpPr/>
          <p:nvPr/>
        </p:nvSpPr>
        <p:spPr>
          <a:xfrm>
            <a:off x="2393951" y="2712085"/>
            <a:ext cx="609600" cy="33591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GB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207" name="Straight Arrow Connector 206"/>
          <p:cNvCxnSpPr>
            <a:stCxn id="205" idx="2"/>
            <a:endCxn id="206" idx="0"/>
          </p:cNvCxnSpPr>
          <p:nvPr/>
        </p:nvCxnSpPr>
        <p:spPr>
          <a:xfrm rot="5400000">
            <a:off x="2577466" y="2590800"/>
            <a:ext cx="24257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Arrow Connector 207"/>
          <p:cNvCxnSpPr>
            <a:stCxn id="206" idx="2"/>
            <a:endCxn id="209" idx="0"/>
          </p:cNvCxnSpPr>
          <p:nvPr/>
        </p:nvCxnSpPr>
        <p:spPr>
          <a:xfrm rot="5400000">
            <a:off x="2584451" y="3162300"/>
            <a:ext cx="2286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" name="Rounded Rectangle 208"/>
          <p:cNvSpPr/>
          <p:nvPr/>
        </p:nvSpPr>
        <p:spPr>
          <a:xfrm>
            <a:off x="2393951" y="3276600"/>
            <a:ext cx="609600" cy="33591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16" name="Rounded Rectangle 215"/>
          <p:cNvSpPr/>
          <p:nvPr/>
        </p:nvSpPr>
        <p:spPr>
          <a:xfrm>
            <a:off x="2393951" y="3855085"/>
            <a:ext cx="609600" cy="33591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217" name="Straight Arrow Connector 216"/>
          <p:cNvCxnSpPr>
            <a:stCxn id="209" idx="2"/>
            <a:endCxn id="216" idx="0"/>
          </p:cNvCxnSpPr>
          <p:nvPr/>
        </p:nvCxnSpPr>
        <p:spPr>
          <a:xfrm rot="5400000">
            <a:off x="2577466" y="3733800"/>
            <a:ext cx="24257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Straight Arrow Connector 220"/>
          <p:cNvCxnSpPr>
            <a:stCxn id="216" idx="2"/>
          </p:cNvCxnSpPr>
          <p:nvPr/>
        </p:nvCxnSpPr>
        <p:spPr>
          <a:xfrm rot="5400000">
            <a:off x="2409509" y="4480242"/>
            <a:ext cx="578485" cy="1588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" name="Rounded Rectangle 225"/>
          <p:cNvSpPr/>
          <p:nvPr/>
        </p:nvSpPr>
        <p:spPr>
          <a:xfrm>
            <a:off x="2393951" y="4772025"/>
            <a:ext cx="609600" cy="33591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MS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227" name="Straight Arrow Connector 226"/>
          <p:cNvCxnSpPr>
            <a:stCxn id="226" idx="2"/>
            <a:endCxn id="228" idx="0"/>
          </p:cNvCxnSpPr>
          <p:nvPr/>
        </p:nvCxnSpPr>
        <p:spPr>
          <a:xfrm rot="5400000">
            <a:off x="2576831" y="5229860"/>
            <a:ext cx="243841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8" name="Rounded Rectangle 227"/>
          <p:cNvSpPr/>
          <p:nvPr/>
        </p:nvSpPr>
        <p:spPr>
          <a:xfrm>
            <a:off x="2393951" y="5351781"/>
            <a:ext cx="609600" cy="33591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GB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29" name="Rounded Rectangle 228"/>
          <p:cNvSpPr/>
          <p:nvPr/>
        </p:nvSpPr>
        <p:spPr>
          <a:xfrm>
            <a:off x="2393951" y="5930266"/>
            <a:ext cx="609600" cy="33591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Sum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230" name="Straight Arrow Connector 229"/>
          <p:cNvCxnSpPr>
            <a:stCxn id="228" idx="2"/>
            <a:endCxn id="229" idx="0"/>
          </p:cNvCxnSpPr>
          <p:nvPr/>
        </p:nvCxnSpPr>
        <p:spPr>
          <a:xfrm rot="5400000">
            <a:off x="2577466" y="5808981"/>
            <a:ext cx="24257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2" name="TextBox 844"/>
          <p:cNvSpPr txBox="1"/>
          <p:nvPr/>
        </p:nvSpPr>
        <p:spPr>
          <a:xfrm>
            <a:off x="3689351" y="1524000"/>
            <a:ext cx="11475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i="1" dirty="0" err="1" smtClean="0"/>
              <a:t>SelectMany</a:t>
            </a:r>
            <a:endParaRPr lang="en-US" sz="1600" i="1" dirty="0"/>
          </a:p>
        </p:txBody>
      </p:sp>
      <p:sp>
        <p:nvSpPr>
          <p:cNvPr id="233" name="TextBox 845"/>
          <p:cNvSpPr txBox="1"/>
          <p:nvPr/>
        </p:nvSpPr>
        <p:spPr>
          <a:xfrm>
            <a:off x="3689351" y="2099846"/>
            <a:ext cx="5100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i="1" dirty="0" smtClean="0"/>
              <a:t>sort</a:t>
            </a:r>
            <a:endParaRPr lang="en-US" sz="1600" i="1" dirty="0"/>
          </a:p>
        </p:txBody>
      </p:sp>
      <p:sp>
        <p:nvSpPr>
          <p:cNvPr id="234" name="TextBox 846"/>
          <p:cNvSpPr txBox="1"/>
          <p:nvPr/>
        </p:nvSpPr>
        <p:spPr>
          <a:xfrm>
            <a:off x="3689351" y="2709446"/>
            <a:ext cx="8745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i="1" dirty="0" err="1" smtClean="0"/>
              <a:t>groupby</a:t>
            </a:r>
            <a:endParaRPr lang="en-US" sz="1600" i="1" dirty="0"/>
          </a:p>
        </p:txBody>
      </p:sp>
      <p:sp>
        <p:nvSpPr>
          <p:cNvPr id="235" name="TextBox 847"/>
          <p:cNvSpPr txBox="1"/>
          <p:nvPr/>
        </p:nvSpPr>
        <p:spPr>
          <a:xfrm>
            <a:off x="3689351" y="3276600"/>
            <a:ext cx="6522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i="1" dirty="0" smtClean="0"/>
              <a:t>count</a:t>
            </a:r>
            <a:endParaRPr lang="en-US" sz="1600" i="1" dirty="0"/>
          </a:p>
        </p:txBody>
      </p:sp>
      <p:sp>
        <p:nvSpPr>
          <p:cNvPr id="236" name="TextBox 848"/>
          <p:cNvSpPr txBox="1"/>
          <p:nvPr/>
        </p:nvSpPr>
        <p:spPr>
          <a:xfrm>
            <a:off x="3689351" y="3852446"/>
            <a:ext cx="9768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i="1" dirty="0" smtClean="0"/>
              <a:t>distribute</a:t>
            </a:r>
            <a:endParaRPr lang="en-US" sz="1600" i="1" dirty="0"/>
          </a:p>
        </p:txBody>
      </p:sp>
      <p:sp>
        <p:nvSpPr>
          <p:cNvPr id="237" name="TextBox 852"/>
          <p:cNvSpPr txBox="1"/>
          <p:nvPr/>
        </p:nvSpPr>
        <p:spPr>
          <a:xfrm>
            <a:off x="3689351" y="4747796"/>
            <a:ext cx="1043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i="1" dirty="0" err="1" smtClean="0"/>
              <a:t>mergesort</a:t>
            </a:r>
            <a:endParaRPr lang="en-US" sz="1600" i="1" dirty="0"/>
          </a:p>
        </p:txBody>
      </p:sp>
      <p:sp>
        <p:nvSpPr>
          <p:cNvPr id="238" name="TextBox 853"/>
          <p:cNvSpPr txBox="1"/>
          <p:nvPr/>
        </p:nvSpPr>
        <p:spPr>
          <a:xfrm>
            <a:off x="3689351" y="5376446"/>
            <a:ext cx="8745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i="1" dirty="0" err="1" smtClean="0"/>
              <a:t>groupby</a:t>
            </a:r>
            <a:endParaRPr lang="en-US" sz="1600" i="1" dirty="0"/>
          </a:p>
        </p:txBody>
      </p:sp>
      <p:sp>
        <p:nvSpPr>
          <p:cNvPr id="239" name="TextBox 854"/>
          <p:cNvSpPr txBox="1"/>
          <p:nvPr/>
        </p:nvSpPr>
        <p:spPr>
          <a:xfrm>
            <a:off x="3689351" y="5943600"/>
            <a:ext cx="5453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i="1" dirty="0" smtClean="0"/>
              <a:t>Sum</a:t>
            </a:r>
            <a:endParaRPr lang="en-US" sz="1600" i="1" dirty="0"/>
          </a:p>
        </p:txBody>
      </p:sp>
      <p:sp>
        <p:nvSpPr>
          <p:cNvPr id="241" name="Right Brace 240"/>
          <p:cNvSpPr/>
          <p:nvPr/>
        </p:nvSpPr>
        <p:spPr>
          <a:xfrm>
            <a:off x="4832351" y="1600200"/>
            <a:ext cx="228600" cy="2514600"/>
          </a:xfrm>
          <a:prstGeom prst="rightBrace">
            <a:avLst>
              <a:gd name="adj1" fmla="val 50956"/>
              <a:gd name="adj2" fmla="val 500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42" name="Right Brace 241"/>
          <p:cNvSpPr/>
          <p:nvPr/>
        </p:nvSpPr>
        <p:spPr>
          <a:xfrm>
            <a:off x="4832351" y="4572000"/>
            <a:ext cx="228600" cy="1752600"/>
          </a:xfrm>
          <a:prstGeom prst="rightBrace">
            <a:avLst>
              <a:gd name="adj1" fmla="val 50956"/>
              <a:gd name="adj2" fmla="val 500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43" name="TextBox 859"/>
          <p:cNvSpPr txBox="1"/>
          <p:nvPr/>
        </p:nvSpPr>
        <p:spPr>
          <a:xfrm>
            <a:off x="5108664" y="2667000"/>
            <a:ext cx="9428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i="1" dirty="0" smtClean="0"/>
              <a:t>pipelined</a:t>
            </a:r>
            <a:endParaRPr lang="en-US" sz="1600" i="1" dirty="0"/>
          </a:p>
        </p:txBody>
      </p:sp>
      <p:sp>
        <p:nvSpPr>
          <p:cNvPr id="244" name="TextBox 861"/>
          <p:cNvSpPr txBox="1"/>
          <p:nvPr/>
        </p:nvSpPr>
        <p:spPr>
          <a:xfrm>
            <a:off x="5153113" y="5262146"/>
            <a:ext cx="9428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i="1" dirty="0" smtClean="0"/>
              <a:t>pipelined</a:t>
            </a:r>
            <a:endParaRPr lang="en-US" sz="1600" i="1" dirty="0"/>
          </a:p>
        </p:txBody>
      </p:sp>
      <p:cxnSp>
        <p:nvCxnSpPr>
          <p:cNvPr id="245" name="Straight Arrow Connector 244"/>
          <p:cNvCxnSpPr/>
          <p:nvPr/>
        </p:nvCxnSpPr>
        <p:spPr>
          <a:xfrm rot="5400000">
            <a:off x="2523014" y="6453663"/>
            <a:ext cx="349885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Rounded Rectangle 230"/>
          <p:cNvSpPr/>
          <p:nvPr/>
        </p:nvSpPr>
        <p:spPr>
          <a:xfrm>
            <a:off x="2270126" y="4663440"/>
            <a:ext cx="838200" cy="173736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tailEnd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20" name="Rounded Rectangle 219"/>
          <p:cNvSpPr/>
          <p:nvPr/>
        </p:nvSpPr>
        <p:spPr>
          <a:xfrm>
            <a:off x="2279651" y="1443990"/>
            <a:ext cx="838200" cy="288036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tailEnd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Execution Plan for Word Count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F914F-062F-453F-B34B-BB004E9935E0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34" name="Right Arrow 33"/>
          <p:cNvSpPr/>
          <p:nvPr/>
        </p:nvSpPr>
        <p:spPr>
          <a:xfrm>
            <a:off x="1631951" y="3209734"/>
            <a:ext cx="381000" cy="304800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5" name="TextBox 218"/>
          <p:cNvSpPr txBox="1"/>
          <p:nvPr/>
        </p:nvSpPr>
        <p:spPr>
          <a:xfrm>
            <a:off x="1555751" y="3514534"/>
            <a:ext cx="442750" cy="2954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(1)</a:t>
            </a:r>
            <a:endParaRPr lang="en-US" dirty="0"/>
          </a:p>
        </p:txBody>
      </p:sp>
      <p:sp>
        <p:nvSpPr>
          <p:cNvPr id="195" name="Rounded Rectangle 194"/>
          <p:cNvSpPr/>
          <p:nvPr/>
        </p:nvSpPr>
        <p:spPr>
          <a:xfrm>
            <a:off x="793751" y="2544444"/>
            <a:ext cx="609600" cy="33591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SM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96" name="Straight Arrow Connector 195"/>
          <p:cNvCxnSpPr>
            <a:stCxn id="195" idx="2"/>
            <a:endCxn id="198" idx="0"/>
          </p:cNvCxnSpPr>
          <p:nvPr/>
        </p:nvCxnSpPr>
        <p:spPr>
          <a:xfrm rot="5400000">
            <a:off x="938531" y="3040379"/>
            <a:ext cx="320041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Arrow Connector 196"/>
          <p:cNvCxnSpPr/>
          <p:nvPr/>
        </p:nvCxnSpPr>
        <p:spPr>
          <a:xfrm rot="5400000">
            <a:off x="930117" y="2376646"/>
            <a:ext cx="33528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8" name="Rounded Rectangle 197"/>
          <p:cNvSpPr/>
          <p:nvPr/>
        </p:nvSpPr>
        <p:spPr>
          <a:xfrm>
            <a:off x="793751" y="3200400"/>
            <a:ext cx="609600" cy="33591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GB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99" name="Rounded Rectangle 198"/>
          <p:cNvSpPr/>
          <p:nvPr/>
        </p:nvSpPr>
        <p:spPr>
          <a:xfrm>
            <a:off x="793751" y="3855085"/>
            <a:ext cx="609600" cy="33591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200" name="Straight Arrow Connector 199"/>
          <p:cNvCxnSpPr>
            <a:stCxn id="198" idx="2"/>
            <a:endCxn id="199" idx="0"/>
          </p:cNvCxnSpPr>
          <p:nvPr/>
        </p:nvCxnSpPr>
        <p:spPr>
          <a:xfrm rot="5400000">
            <a:off x="939166" y="3695700"/>
            <a:ext cx="31877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Arrow Connector 200"/>
          <p:cNvCxnSpPr/>
          <p:nvPr/>
        </p:nvCxnSpPr>
        <p:spPr>
          <a:xfrm rot="5400000">
            <a:off x="924403" y="4377213"/>
            <a:ext cx="349885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Rounded Rectangle 201"/>
          <p:cNvSpPr/>
          <p:nvPr/>
        </p:nvSpPr>
        <p:spPr>
          <a:xfrm>
            <a:off x="2393951" y="1553844"/>
            <a:ext cx="609600" cy="33591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SM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203" name="Straight Arrow Connector 202"/>
          <p:cNvCxnSpPr>
            <a:stCxn id="202" idx="2"/>
            <a:endCxn id="205" idx="0"/>
          </p:cNvCxnSpPr>
          <p:nvPr/>
        </p:nvCxnSpPr>
        <p:spPr>
          <a:xfrm rot="5400000">
            <a:off x="2576831" y="2011679"/>
            <a:ext cx="243841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Arrow Connector 203"/>
          <p:cNvCxnSpPr/>
          <p:nvPr/>
        </p:nvCxnSpPr>
        <p:spPr>
          <a:xfrm rot="5400000">
            <a:off x="2530317" y="1386046"/>
            <a:ext cx="33528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" name="Rounded Rectangle 204"/>
          <p:cNvSpPr/>
          <p:nvPr/>
        </p:nvSpPr>
        <p:spPr>
          <a:xfrm>
            <a:off x="2393951" y="2133600"/>
            <a:ext cx="609600" cy="33591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Q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06" name="Rounded Rectangle 205"/>
          <p:cNvSpPr/>
          <p:nvPr/>
        </p:nvSpPr>
        <p:spPr>
          <a:xfrm>
            <a:off x="2393951" y="2712085"/>
            <a:ext cx="609600" cy="33591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GB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207" name="Straight Arrow Connector 206"/>
          <p:cNvCxnSpPr>
            <a:stCxn id="205" idx="2"/>
            <a:endCxn id="206" idx="0"/>
          </p:cNvCxnSpPr>
          <p:nvPr/>
        </p:nvCxnSpPr>
        <p:spPr>
          <a:xfrm rot="5400000">
            <a:off x="2577466" y="2590800"/>
            <a:ext cx="24257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Arrow Connector 207"/>
          <p:cNvCxnSpPr>
            <a:stCxn id="206" idx="2"/>
            <a:endCxn id="209" idx="0"/>
          </p:cNvCxnSpPr>
          <p:nvPr/>
        </p:nvCxnSpPr>
        <p:spPr>
          <a:xfrm rot="5400000">
            <a:off x="2584451" y="3162300"/>
            <a:ext cx="2286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" name="Rounded Rectangle 208"/>
          <p:cNvSpPr/>
          <p:nvPr/>
        </p:nvSpPr>
        <p:spPr>
          <a:xfrm>
            <a:off x="2393951" y="3276600"/>
            <a:ext cx="609600" cy="33591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16" name="Rounded Rectangle 215"/>
          <p:cNvSpPr/>
          <p:nvPr/>
        </p:nvSpPr>
        <p:spPr>
          <a:xfrm>
            <a:off x="2393951" y="3855085"/>
            <a:ext cx="609600" cy="33591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217" name="Straight Arrow Connector 216"/>
          <p:cNvCxnSpPr>
            <a:stCxn id="209" idx="2"/>
            <a:endCxn id="216" idx="0"/>
          </p:cNvCxnSpPr>
          <p:nvPr/>
        </p:nvCxnSpPr>
        <p:spPr>
          <a:xfrm rot="5400000">
            <a:off x="2577466" y="3733800"/>
            <a:ext cx="24257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Straight Arrow Connector 220"/>
          <p:cNvCxnSpPr>
            <a:stCxn id="216" idx="2"/>
          </p:cNvCxnSpPr>
          <p:nvPr/>
        </p:nvCxnSpPr>
        <p:spPr>
          <a:xfrm rot="5400000">
            <a:off x="2409509" y="4480242"/>
            <a:ext cx="578485" cy="1588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" name="Rounded Rectangle 225"/>
          <p:cNvSpPr/>
          <p:nvPr/>
        </p:nvSpPr>
        <p:spPr>
          <a:xfrm>
            <a:off x="2393951" y="4772025"/>
            <a:ext cx="609600" cy="33591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MS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227" name="Straight Arrow Connector 226"/>
          <p:cNvCxnSpPr>
            <a:stCxn id="226" idx="2"/>
            <a:endCxn id="228" idx="0"/>
          </p:cNvCxnSpPr>
          <p:nvPr/>
        </p:nvCxnSpPr>
        <p:spPr>
          <a:xfrm rot="5400000">
            <a:off x="2576831" y="5229860"/>
            <a:ext cx="243841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8" name="Rounded Rectangle 227"/>
          <p:cNvSpPr/>
          <p:nvPr/>
        </p:nvSpPr>
        <p:spPr>
          <a:xfrm>
            <a:off x="2393951" y="5351781"/>
            <a:ext cx="609600" cy="33591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GB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29" name="Rounded Rectangle 228"/>
          <p:cNvSpPr/>
          <p:nvPr/>
        </p:nvSpPr>
        <p:spPr>
          <a:xfrm>
            <a:off x="2393951" y="5930266"/>
            <a:ext cx="609600" cy="33591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Sum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230" name="Straight Arrow Connector 229"/>
          <p:cNvCxnSpPr>
            <a:stCxn id="228" idx="2"/>
            <a:endCxn id="229" idx="0"/>
          </p:cNvCxnSpPr>
          <p:nvPr/>
        </p:nvCxnSpPr>
        <p:spPr>
          <a:xfrm rot="5400000">
            <a:off x="2577466" y="5808981"/>
            <a:ext cx="24257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Straight Arrow Connector 244"/>
          <p:cNvCxnSpPr/>
          <p:nvPr/>
        </p:nvCxnSpPr>
        <p:spPr>
          <a:xfrm rot="5400000">
            <a:off x="2523014" y="6453663"/>
            <a:ext cx="349885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ight Arrow 43"/>
          <p:cNvSpPr/>
          <p:nvPr/>
        </p:nvSpPr>
        <p:spPr>
          <a:xfrm>
            <a:off x="3505200" y="3200400"/>
            <a:ext cx="381000" cy="304800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5" name="TextBox 218"/>
          <p:cNvSpPr txBox="1"/>
          <p:nvPr/>
        </p:nvSpPr>
        <p:spPr>
          <a:xfrm>
            <a:off x="3429000" y="3505200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46" name="Rounded Rectangle 45"/>
          <p:cNvSpPr/>
          <p:nvPr/>
        </p:nvSpPr>
        <p:spPr>
          <a:xfrm>
            <a:off x="4410075" y="4663440"/>
            <a:ext cx="838200" cy="173736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tailEnd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7" name="Rounded Rectangle 46"/>
          <p:cNvSpPr/>
          <p:nvPr/>
        </p:nvSpPr>
        <p:spPr>
          <a:xfrm>
            <a:off x="4419600" y="1443990"/>
            <a:ext cx="838200" cy="288036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tailEnd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8" name="Rounded Rectangle 47"/>
          <p:cNvSpPr/>
          <p:nvPr/>
        </p:nvSpPr>
        <p:spPr>
          <a:xfrm>
            <a:off x="4533900" y="1553844"/>
            <a:ext cx="609600" cy="33591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SM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49" name="Straight Arrow Connector 48"/>
          <p:cNvCxnSpPr>
            <a:stCxn id="48" idx="2"/>
            <a:endCxn id="51" idx="0"/>
          </p:cNvCxnSpPr>
          <p:nvPr/>
        </p:nvCxnSpPr>
        <p:spPr>
          <a:xfrm rot="5400000">
            <a:off x="4716780" y="2011679"/>
            <a:ext cx="243841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rot="5400000">
            <a:off x="4670266" y="1386046"/>
            <a:ext cx="33528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ounded Rectangle 50"/>
          <p:cNvSpPr/>
          <p:nvPr/>
        </p:nvSpPr>
        <p:spPr>
          <a:xfrm>
            <a:off x="4533900" y="2133600"/>
            <a:ext cx="609600" cy="33591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Q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4533900" y="2712085"/>
            <a:ext cx="609600" cy="33591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GB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53" name="Straight Arrow Connector 52"/>
          <p:cNvCxnSpPr>
            <a:stCxn id="51" idx="2"/>
            <a:endCxn id="52" idx="0"/>
          </p:cNvCxnSpPr>
          <p:nvPr/>
        </p:nvCxnSpPr>
        <p:spPr>
          <a:xfrm rot="5400000">
            <a:off x="4717415" y="2590800"/>
            <a:ext cx="24257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52" idx="2"/>
            <a:endCxn id="55" idx="0"/>
          </p:cNvCxnSpPr>
          <p:nvPr/>
        </p:nvCxnSpPr>
        <p:spPr>
          <a:xfrm rot="5400000">
            <a:off x="4724400" y="3162300"/>
            <a:ext cx="2286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ounded Rectangle 54"/>
          <p:cNvSpPr/>
          <p:nvPr/>
        </p:nvSpPr>
        <p:spPr>
          <a:xfrm>
            <a:off x="4533900" y="3276600"/>
            <a:ext cx="609600" cy="33591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4533900" y="3855085"/>
            <a:ext cx="609600" cy="33591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57" name="Straight Arrow Connector 56"/>
          <p:cNvCxnSpPr>
            <a:stCxn id="55" idx="2"/>
            <a:endCxn id="56" idx="0"/>
          </p:cNvCxnSpPr>
          <p:nvPr/>
        </p:nvCxnSpPr>
        <p:spPr>
          <a:xfrm rot="5400000">
            <a:off x="4717415" y="3733800"/>
            <a:ext cx="24257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ounded Rectangle 58"/>
          <p:cNvSpPr/>
          <p:nvPr/>
        </p:nvSpPr>
        <p:spPr>
          <a:xfrm>
            <a:off x="4533900" y="4772025"/>
            <a:ext cx="609600" cy="33591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MS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60" name="Straight Arrow Connector 59"/>
          <p:cNvCxnSpPr>
            <a:stCxn id="59" idx="2"/>
            <a:endCxn id="61" idx="0"/>
          </p:cNvCxnSpPr>
          <p:nvPr/>
        </p:nvCxnSpPr>
        <p:spPr>
          <a:xfrm rot="5400000">
            <a:off x="4716780" y="5229860"/>
            <a:ext cx="243841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ounded Rectangle 60"/>
          <p:cNvSpPr/>
          <p:nvPr/>
        </p:nvSpPr>
        <p:spPr>
          <a:xfrm>
            <a:off x="4533900" y="5351781"/>
            <a:ext cx="609600" cy="33591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GB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2" name="Rounded Rectangle 61"/>
          <p:cNvSpPr/>
          <p:nvPr/>
        </p:nvSpPr>
        <p:spPr>
          <a:xfrm>
            <a:off x="4533900" y="5930266"/>
            <a:ext cx="609600" cy="33591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Sum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63" name="Straight Arrow Connector 62"/>
          <p:cNvCxnSpPr>
            <a:stCxn id="61" idx="2"/>
            <a:endCxn id="62" idx="0"/>
          </p:cNvCxnSpPr>
          <p:nvPr/>
        </p:nvCxnSpPr>
        <p:spPr>
          <a:xfrm rot="5400000">
            <a:off x="4717415" y="5808981"/>
            <a:ext cx="24257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rot="5400000">
            <a:off x="4662963" y="6453663"/>
            <a:ext cx="349885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ounded Rectangle 64"/>
          <p:cNvSpPr/>
          <p:nvPr/>
        </p:nvSpPr>
        <p:spPr>
          <a:xfrm>
            <a:off x="5638800" y="4663440"/>
            <a:ext cx="838200" cy="173736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tailEnd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6" name="Rounded Rectangle 65"/>
          <p:cNvSpPr/>
          <p:nvPr/>
        </p:nvSpPr>
        <p:spPr>
          <a:xfrm>
            <a:off x="5648325" y="1443990"/>
            <a:ext cx="838200" cy="288036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tailEnd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7" name="Rounded Rectangle 66"/>
          <p:cNvSpPr/>
          <p:nvPr/>
        </p:nvSpPr>
        <p:spPr>
          <a:xfrm>
            <a:off x="5762625" y="1553844"/>
            <a:ext cx="609600" cy="33591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SM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68" name="Straight Arrow Connector 67"/>
          <p:cNvCxnSpPr>
            <a:stCxn id="67" idx="2"/>
            <a:endCxn id="70" idx="0"/>
          </p:cNvCxnSpPr>
          <p:nvPr/>
        </p:nvCxnSpPr>
        <p:spPr>
          <a:xfrm rot="5400000">
            <a:off x="5945505" y="2011679"/>
            <a:ext cx="243841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rot="5400000">
            <a:off x="5898991" y="1386046"/>
            <a:ext cx="33528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ounded Rectangle 69"/>
          <p:cNvSpPr/>
          <p:nvPr/>
        </p:nvSpPr>
        <p:spPr>
          <a:xfrm>
            <a:off x="5762625" y="2133600"/>
            <a:ext cx="609600" cy="33591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Q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1" name="Rounded Rectangle 70"/>
          <p:cNvSpPr/>
          <p:nvPr/>
        </p:nvSpPr>
        <p:spPr>
          <a:xfrm>
            <a:off x="5762625" y="2712085"/>
            <a:ext cx="609600" cy="33591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GB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72" name="Straight Arrow Connector 71"/>
          <p:cNvCxnSpPr>
            <a:stCxn id="70" idx="2"/>
            <a:endCxn id="71" idx="0"/>
          </p:cNvCxnSpPr>
          <p:nvPr/>
        </p:nvCxnSpPr>
        <p:spPr>
          <a:xfrm rot="5400000">
            <a:off x="5946140" y="2590800"/>
            <a:ext cx="24257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71" idx="2"/>
            <a:endCxn id="74" idx="0"/>
          </p:cNvCxnSpPr>
          <p:nvPr/>
        </p:nvCxnSpPr>
        <p:spPr>
          <a:xfrm rot="5400000">
            <a:off x="5953125" y="3162300"/>
            <a:ext cx="2286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ounded Rectangle 73"/>
          <p:cNvSpPr/>
          <p:nvPr/>
        </p:nvSpPr>
        <p:spPr>
          <a:xfrm>
            <a:off x="5762625" y="3276600"/>
            <a:ext cx="609600" cy="33591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5" name="Rounded Rectangle 74"/>
          <p:cNvSpPr/>
          <p:nvPr/>
        </p:nvSpPr>
        <p:spPr>
          <a:xfrm>
            <a:off x="5762625" y="3855085"/>
            <a:ext cx="609600" cy="33591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76" name="Straight Arrow Connector 75"/>
          <p:cNvCxnSpPr>
            <a:stCxn id="74" idx="2"/>
            <a:endCxn id="75" idx="0"/>
          </p:cNvCxnSpPr>
          <p:nvPr/>
        </p:nvCxnSpPr>
        <p:spPr>
          <a:xfrm rot="5400000">
            <a:off x="5946140" y="3733800"/>
            <a:ext cx="24257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ounded Rectangle 77"/>
          <p:cNvSpPr/>
          <p:nvPr/>
        </p:nvSpPr>
        <p:spPr>
          <a:xfrm>
            <a:off x="5762625" y="4772025"/>
            <a:ext cx="609600" cy="33591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MS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79" name="Straight Arrow Connector 78"/>
          <p:cNvCxnSpPr>
            <a:stCxn id="78" idx="2"/>
            <a:endCxn id="80" idx="0"/>
          </p:cNvCxnSpPr>
          <p:nvPr/>
        </p:nvCxnSpPr>
        <p:spPr>
          <a:xfrm rot="5400000">
            <a:off x="5945505" y="5229860"/>
            <a:ext cx="243841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ounded Rectangle 79"/>
          <p:cNvSpPr/>
          <p:nvPr/>
        </p:nvSpPr>
        <p:spPr>
          <a:xfrm>
            <a:off x="5762625" y="5351781"/>
            <a:ext cx="609600" cy="33591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GB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1" name="Rounded Rectangle 80"/>
          <p:cNvSpPr/>
          <p:nvPr/>
        </p:nvSpPr>
        <p:spPr>
          <a:xfrm>
            <a:off x="5762625" y="5930266"/>
            <a:ext cx="609600" cy="33591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Sum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82" name="Straight Arrow Connector 81"/>
          <p:cNvCxnSpPr>
            <a:stCxn id="80" idx="2"/>
            <a:endCxn id="81" idx="0"/>
          </p:cNvCxnSpPr>
          <p:nvPr/>
        </p:nvCxnSpPr>
        <p:spPr>
          <a:xfrm rot="5400000">
            <a:off x="5946140" y="5808981"/>
            <a:ext cx="24257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 rot="5400000">
            <a:off x="5891688" y="6453663"/>
            <a:ext cx="349885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Rounded Rectangle 83"/>
          <p:cNvSpPr/>
          <p:nvPr/>
        </p:nvSpPr>
        <p:spPr>
          <a:xfrm>
            <a:off x="6858000" y="4663440"/>
            <a:ext cx="838200" cy="173736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tailEnd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85" name="Rounded Rectangle 84"/>
          <p:cNvSpPr/>
          <p:nvPr/>
        </p:nvSpPr>
        <p:spPr>
          <a:xfrm>
            <a:off x="6867525" y="1443990"/>
            <a:ext cx="838200" cy="288036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tailEnd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86" name="Rounded Rectangle 85"/>
          <p:cNvSpPr/>
          <p:nvPr/>
        </p:nvSpPr>
        <p:spPr>
          <a:xfrm>
            <a:off x="6981825" y="1553844"/>
            <a:ext cx="609600" cy="33591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SM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87" name="Straight Arrow Connector 86"/>
          <p:cNvCxnSpPr>
            <a:stCxn id="86" idx="2"/>
            <a:endCxn id="89" idx="0"/>
          </p:cNvCxnSpPr>
          <p:nvPr/>
        </p:nvCxnSpPr>
        <p:spPr>
          <a:xfrm rot="5400000">
            <a:off x="7164705" y="2011679"/>
            <a:ext cx="243841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rot="5400000">
            <a:off x="7118191" y="1386046"/>
            <a:ext cx="33528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Rounded Rectangle 88"/>
          <p:cNvSpPr/>
          <p:nvPr/>
        </p:nvSpPr>
        <p:spPr>
          <a:xfrm>
            <a:off x="6981825" y="2133600"/>
            <a:ext cx="609600" cy="33591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Q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0" name="Rounded Rectangle 89"/>
          <p:cNvSpPr/>
          <p:nvPr/>
        </p:nvSpPr>
        <p:spPr>
          <a:xfrm>
            <a:off x="6981825" y="2712085"/>
            <a:ext cx="609600" cy="33591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GB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91" name="Straight Arrow Connector 90"/>
          <p:cNvCxnSpPr>
            <a:stCxn id="89" idx="2"/>
            <a:endCxn id="90" idx="0"/>
          </p:cNvCxnSpPr>
          <p:nvPr/>
        </p:nvCxnSpPr>
        <p:spPr>
          <a:xfrm rot="5400000">
            <a:off x="7165340" y="2590800"/>
            <a:ext cx="24257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90" idx="2"/>
            <a:endCxn id="93" idx="0"/>
          </p:cNvCxnSpPr>
          <p:nvPr/>
        </p:nvCxnSpPr>
        <p:spPr>
          <a:xfrm rot="5400000">
            <a:off x="7172325" y="3162300"/>
            <a:ext cx="2286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ounded Rectangle 92"/>
          <p:cNvSpPr/>
          <p:nvPr/>
        </p:nvSpPr>
        <p:spPr>
          <a:xfrm>
            <a:off x="6981825" y="3276600"/>
            <a:ext cx="609600" cy="33591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4" name="Rounded Rectangle 93"/>
          <p:cNvSpPr/>
          <p:nvPr/>
        </p:nvSpPr>
        <p:spPr>
          <a:xfrm>
            <a:off x="6981825" y="3855085"/>
            <a:ext cx="609600" cy="33591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95" name="Straight Arrow Connector 94"/>
          <p:cNvCxnSpPr>
            <a:stCxn id="93" idx="2"/>
            <a:endCxn id="94" idx="0"/>
          </p:cNvCxnSpPr>
          <p:nvPr/>
        </p:nvCxnSpPr>
        <p:spPr>
          <a:xfrm rot="5400000">
            <a:off x="7165340" y="3733800"/>
            <a:ext cx="24257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Rounded Rectangle 96"/>
          <p:cNvSpPr/>
          <p:nvPr/>
        </p:nvSpPr>
        <p:spPr>
          <a:xfrm>
            <a:off x="6981825" y="4772025"/>
            <a:ext cx="609600" cy="33591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MS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98" name="Straight Arrow Connector 97"/>
          <p:cNvCxnSpPr>
            <a:stCxn id="97" idx="2"/>
            <a:endCxn id="99" idx="0"/>
          </p:cNvCxnSpPr>
          <p:nvPr/>
        </p:nvCxnSpPr>
        <p:spPr>
          <a:xfrm rot="5400000">
            <a:off x="7164705" y="5229860"/>
            <a:ext cx="243841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Rounded Rectangle 98"/>
          <p:cNvSpPr/>
          <p:nvPr/>
        </p:nvSpPr>
        <p:spPr>
          <a:xfrm>
            <a:off x="6981825" y="5351781"/>
            <a:ext cx="609600" cy="33591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GB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0" name="Rounded Rectangle 99"/>
          <p:cNvSpPr/>
          <p:nvPr/>
        </p:nvSpPr>
        <p:spPr>
          <a:xfrm>
            <a:off x="6981825" y="5930266"/>
            <a:ext cx="609600" cy="33591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Sum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01" name="Straight Arrow Connector 100"/>
          <p:cNvCxnSpPr>
            <a:stCxn id="99" idx="2"/>
            <a:endCxn id="100" idx="0"/>
          </p:cNvCxnSpPr>
          <p:nvPr/>
        </p:nvCxnSpPr>
        <p:spPr>
          <a:xfrm rot="5400000">
            <a:off x="7165340" y="5808981"/>
            <a:ext cx="24257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>
          <a:xfrm rot="5400000">
            <a:off x="7110888" y="6453663"/>
            <a:ext cx="349885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>
            <a:stCxn id="56" idx="2"/>
            <a:endCxn id="59" idx="0"/>
          </p:cNvCxnSpPr>
          <p:nvPr/>
        </p:nvCxnSpPr>
        <p:spPr>
          <a:xfrm rot="5400000">
            <a:off x="4548188" y="4481512"/>
            <a:ext cx="581025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>
            <a:stCxn id="75" idx="2"/>
            <a:endCxn id="78" idx="0"/>
          </p:cNvCxnSpPr>
          <p:nvPr/>
        </p:nvCxnSpPr>
        <p:spPr>
          <a:xfrm rot="5400000">
            <a:off x="5776913" y="4481512"/>
            <a:ext cx="581025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>
            <a:stCxn id="94" idx="2"/>
            <a:endCxn id="97" idx="0"/>
          </p:cNvCxnSpPr>
          <p:nvPr/>
        </p:nvCxnSpPr>
        <p:spPr>
          <a:xfrm rot="5400000">
            <a:off x="6996113" y="4481512"/>
            <a:ext cx="581025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>
            <a:stCxn id="56" idx="2"/>
            <a:endCxn id="78" idx="0"/>
          </p:cNvCxnSpPr>
          <p:nvPr/>
        </p:nvCxnSpPr>
        <p:spPr>
          <a:xfrm rot="16200000" flipH="1">
            <a:off x="5162550" y="3867149"/>
            <a:ext cx="581025" cy="1228725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stCxn id="56" idx="2"/>
            <a:endCxn id="97" idx="0"/>
          </p:cNvCxnSpPr>
          <p:nvPr/>
        </p:nvCxnSpPr>
        <p:spPr>
          <a:xfrm rot="16200000" flipH="1">
            <a:off x="5772150" y="3257549"/>
            <a:ext cx="581025" cy="2447925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>
            <a:stCxn id="75" idx="2"/>
            <a:endCxn id="59" idx="0"/>
          </p:cNvCxnSpPr>
          <p:nvPr/>
        </p:nvCxnSpPr>
        <p:spPr>
          <a:xfrm rot="5400000">
            <a:off x="5162551" y="3867150"/>
            <a:ext cx="581025" cy="1228725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>
            <a:stCxn id="75" idx="2"/>
            <a:endCxn id="97" idx="0"/>
          </p:cNvCxnSpPr>
          <p:nvPr/>
        </p:nvCxnSpPr>
        <p:spPr>
          <a:xfrm rot="16200000" flipH="1">
            <a:off x="6386513" y="3871912"/>
            <a:ext cx="581025" cy="121920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>
            <a:stCxn id="94" idx="2"/>
            <a:endCxn id="59" idx="0"/>
          </p:cNvCxnSpPr>
          <p:nvPr/>
        </p:nvCxnSpPr>
        <p:spPr>
          <a:xfrm rot="5400000">
            <a:off x="5772151" y="3257550"/>
            <a:ext cx="581025" cy="2447925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>
            <a:stCxn id="94" idx="2"/>
            <a:endCxn id="78" idx="0"/>
          </p:cNvCxnSpPr>
          <p:nvPr/>
        </p:nvCxnSpPr>
        <p:spPr>
          <a:xfrm rot="5400000">
            <a:off x="6386513" y="3871912"/>
            <a:ext cx="581025" cy="121920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7038"/>
            <a:ext cx="8229600" cy="792162"/>
          </a:xfrm>
        </p:spPr>
        <p:txBody>
          <a:bodyPr/>
          <a:lstStyle/>
          <a:p>
            <a:r>
              <a:rPr lang="en-US" dirty="0" err="1" smtClean="0"/>
              <a:t>MapReduce</a:t>
            </a:r>
            <a:r>
              <a:rPr lang="en-US" dirty="0" smtClean="0"/>
              <a:t> in DryadLINQ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F914F-062F-453F-B34B-BB004E9935E0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219200" y="1853148"/>
            <a:ext cx="6781800" cy="3785652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MapReduce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(source,               </a:t>
            </a:r>
            <a:r>
              <a:rPr lang="en-US" sz="2400" dirty="0" smtClean="0">
                <a:solidFill>
                  <a:srgbClr val="008000"/>
                </a:solidFill>
              </a:rPr>
              <a:t>// sequence of Ts</a:t>
            </a:r>
            <a:endParaRPr lang="en-US" sz="2400" dirty="0" smtClean="0"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                  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mapper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             </a:t>
            </a:r>
            <a:r>
              <a:rPr lang="en-US" sz="2400" dirty="0" smtClean="0">
                <a:solidFill>
                  <a:srgbClr val="008000"/>
                </a:solidFill>
              </a:rPr>
              <a:t>// T -&gt; Ms</a:t>
            </a:r>
            <a:endParaRPr lang="en-US" sz="2400" dirty="0" smtClean="0"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                  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keySelector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      </a:t>
            </a:r>
            <a:r>
              <a:rPr lang="en-US" sz="2400" dirty="0" smtClean="0">
                <a:solidFill>
                  <a:srgbClr val="008000"/>
                </a:solidFill>
              </a:rPr>
              <a:t>// M -&gt; K</a:t>
            </a:r>
            <a:endParaRPr lang="en-US" sz="24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                    reducer)              </a:t>
            </a:r>
            <a:r>
              <a:rPr lang="en-US" sz="2400" dirty="0" smtClean="0">
                <a:solidFill>
                  <a:srgbClr val="008000"/>
                </a:solidFill>
              </a:rPr>
              <a:t>// (K, Ms) -&gt; Rs</a:t>
            </a:r>
            <a:endParaRPr lang="en-US" sz="24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{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map =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source.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SelectMany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mapper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);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group =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map.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GroupBy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keySelector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);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result =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group.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SelectMany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(reducer);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    return result;      </a:t>
            </a:r>
            <a:r>
              <a:rPr lang="en-US" sz="2400" dirty="0" smtClean="0">
                <a:solidFill>
                  <a:srgbClr val="008000"/>
                </a:solidFill>
              </a:rPr>
              <a:t>// sequence of Rs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}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Map-Reduce Plan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(When reduce is combiner-enabled)</a:t>
            </a:r>
            <a:endParaRPr lang="en-US" sz="3600" dirty="0"/>
          </a:p>
        </p:txBody>
      </p:sp>
      <p:sp>
        <p:nvSpPr>
          <p:cNvPr id="4" name="Rounded Rectangle 3"/>
          <p:cNvSpPr/>
          <p:nvPr/>
        </p:nvSpPr>
        <p:spPr>
          <a:xfrm>
            <a:off x="3505200" y="3800475"/>
            <a:ext cx="533400" cy="13716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191000" y="3800475"/>
            <a:ext cx="533400" cy="13716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6" name="Rounded Rectangle 105"/>
          <p:cNvSpPr/>
          <p:nvPr/>
        </p:nvSpPr>
        <p:spPr>
          <a:xfrm>
            <a:off x="2819400" y="1407795"/>
            <a:ext cx="533400" cy="219456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tailEnd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7" name="Rounded Rectangle 106"/>
          <p:cNvSpPr/>
          <p:nvPr/>
        </p:nvSpPr>
        <p:spPr>
          <a:xfrm>
            <a:off x="3124200" y="5324475"/>
            <a:ext cx="533400" cy="128016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8" name="Rounded Rectangle 107"/>
          <p:cNvSpPr/>
          <p:nvPr/>
        </p:nvSpPr>
        <p:spPr>
          <a:xfrm>
            <a:off x="2905991" y="1529715"/>
            <a:ext cx="360218" cy="304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tailEnd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9" name="Rounded Rectangle 108"/>
          <p:cNvSpPr/>
          <p:nvPr/>
        </p:nvSpPr>
        <p:spPr>
          <a:xfrm>
            <a:off x="2905991" y="1956435"/>
            <a:ext cx="360218" cy="304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tailEnd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Q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0" name="Rounded Rectangle 109"/>
          <p:cNvSpPr/>
          <p:nvPr/>
        </p:nvSpPr>
        <p:spPr>
          <a:xfrm>
            <a:off x="2905991" y="2383155"/>
            <a:ext cx="360218" cy="304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tailEnd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G</a:t>
            </a:r>
            <a:r>
              <a:rPr lang="en-US" baseline="-25000" dirty="0" smtClean="0">
                <a:solidFill>
                  <a:schemeClr val="tx1"/>
                </a:solidFill>
              </a:rPr>
              <a:t>1</a:t>
            </a:r>
            <a:endParaRPr lang="en-US" baseline="30000" dirty="0">
              <a:solidFill>
                <a:schemeClr val="tx1"/>
              </a:solidFill>
            </a:endParaRPr>
          </a:p>
        </p:txBody>
      </p:sp>
      <p:sp>
        <p:nvSpPr>
          <p:cNvPr id="111" name="Rounded Rectangle 110"/>
          <p:cNvSpPr/>
          <p:nvPr/>
        </p:nvSpPr>
        <p:spPr>
          <a:xfrm>
            <a:off x="2905991" y="2809875"/>
            <a:ext cx="360218" cy="304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tailEnd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2" name="Rounded Rectangle 111"/>
          <p:cNvSpPr/>
          <p:nvPr/>
        </p:nvSpPr>
        <p:spPr>
          <a:xfrm>
            <a:off x="2905991" y="3236595"/>
            <a:ext cx="360218" cy="304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tailEnd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D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13" name="Straight Arrow Connector 112"/>
          <p:cNvCxnSpPr>
            <a:endCxn id="108" idx="0"/>
          </p:cNvCxnSpPr>
          <p:nvPr/>
        </p:nvCxnSpPr>
        <p:spPr>
          <a:xfrm rot="5400000">
            <a:off x="2964180" y="1407636"/>
            <a:ext cx="24384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>
            <a:stCxn id="108" idx="2"/>
            <a:endCxn id="109" idx="0"/>
          </p:cNvCxnSpPr>
          <p:nvPr/>
        </p:nvCxnSpPr>
        <p:spPr>
          <a:xfrm rot="5400000">
            <a:off x="3025140" y="1895316"/>
            <a:ext cx="12192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>
            <a:stCxn id="109" idx="2"/>
            <a:endCxn id="110" idx="0"/>
          </p:cNvCxnSpPr>
          <p:nvPr/>
        </p:nvCxnSpPr>
        <p:spPr>
          <a:xfrm rot="5400000">
            <a:off x="3025140" y="2322036"/>
            <a:ext cx="12192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>
            <a:stCxn id="110" idx="2"/>
            <a:endCxn id="111" idx="0"/>
          </p:cNvCxnSpPr>
          <p:nvPr/>
        </p:nvCxnSpPr>
        <p:spPr>
          <a:xfrm rot="5400000">
            <a:off x="3025140" y="2748756"/>
            <a:ext cx="12192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>
            <a:stCxn id="111" idx="2"/>
            <a:endCxn id="112" idx="0"/>
          </p:cNvCxnSpPr>
          <p:nvPr/>
        </p:nvCxnSpPr>
        <p:spPr>
          <a:xfrm rot="5400000">
            <a:off x="3025140" y="3175476"/>
            <a:ext cx="12192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Rounded Rectangle 117"/>
          <p:cNvSpPr/>
          <p:nvPr/>
        </p:nvSpPr>
        <p:spPr>
          <a:xfrm>
            <a:off x="3210791" y="5385435"/>
            <a:ext cx="360218" cy="304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MS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9" name="Rounded Rectangle 118"/>
          <p:cNvSpPr/>
          <p:nvPr/>
        </p:nvSpPr>
        <p:spPr>
          <a:xfrm>
            <a:off x="3210791" y="5812155"/>
            <a:ext cx="360218" cy="304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tailEnd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G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0" name="Rounded Rectangle 119"/>
          <p:cNvSpPr/>
          <p:nvPr/>
        </p:nvSpPr>
        <p:spPr>
          <a:xfrm>
            <a:off x="3210791" y="6238875"/>
            <a:ext cx="360218" cy="304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tailEnd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R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21" name="Straight Arrow Connector 120"/>
          <p:cNvCxnSpPr>
            <a:stCxn id="118" idx="2"/>
            <a:endCxn id="119" idx="0"/>
          </p:cNvCxnSpPr>
          <p:nvPr/>
        </p:nvCxnSpPr>
        <p:spPr>
          <a:xfrm rot="5400000">
            <a:off x="3329940" y="5751036"/>
            <a:ext cx="12192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>
            <a:stCxn id="119" idx="2"/>
            <a:endCxn id="120" idx="0"/>
          </p:cNvCxnSpPr>
          <p:nvPr/>
        </p:nvCxnSpPr>
        <p:spPr>
          <a:xfrm rot="5400000">
            <a:off x="3329940" y="6177756"/>
            <a:ext cx="12192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/>
          <p:nvPr/>
        </p:nvCxnSpPr>
        <p:spPr>
          <a:xfrm rot="16200000" flipH="1">
            <a:off x="3268980" y="6657282"/>
            <a:ext cx="243840" cy="5196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Rounded Rectangle 126"/>
          <p:cNvSpPr/>
          <p:nvPr/>
        </p:nvSpPr>
        <p:spPr>
          <a:xfrm>
            <a:off x="3505200" y="1407795"/>
            <a:ext cx="533400" cy="219456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tailEnd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28" name="Rounded Rectangle 127"/>
          <p:cNvSpPr/>
          <p:nvPr/>
        </p:nvSpPr>
        <p:spPr>
          <a:xfrm>
            <a:off x="3810000" y="5324475"/>
            <a:ext cx="533400" cy="128016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29" name="Rounded Rectangle 128"/>
          <p:cNvSpPr/>
          <p:nvPr/>
        </p:nvSpPr>
        <p:spPr>
          <a:xfrm>
            <a:off x="3591791" y="1529715"/>
            <a:ext cx="360218" cy="304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tailEnd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0" name="Rounded Rectangle 129"/>
          <p:cNvSpPr/>
          <p:nvPr/>
        </p:nvSpPr>
        <p:spPr>
          <a:xfrm>
            <a:off x="3591791" y="1956435"/>
            <a:ext cx="360218" cy="304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tailEnd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Q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1" name="Rounded Rectangle 130"/>
          <p:cNvSpPr/>
          <p:nvPr/>
        </p:nvSpPr>
        <p:spPr>
          <a:xfrm>
            <a:off x="3591791" y="2383155"/>
            <a:ext cx="360218" cy="304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tailEnd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G</a:t>
            </a:r>
            <a:r>
              <a:rPr lang="en-US" baseline="-25000" dirty="0" smtClean="0">
                <a:solidFill>
                  <a:schemeClr val="tx1"/>
                </a:solidFill>
              </a:rPr>
              <a:t>1</a:t>
            </a:r>
            <a:endParaRPr lang="en-US" baseline="30000" dirty="0">
              <a:solidFill>
                <a:schemeClr val="tx1"/>
              </a:solidFill>
            </a:endParaRPr>
          </a:p>
        </p:txBody>
      </p:sp>
      <p:sp>
        <p:nvSpPr>
          <p:cNvPr id="132" name="Rounded Rectangle 131"/>
          <p:cNvSpPr/>
          <p:nvPr/>
        </p:nvSpPr>
        <p:spPr>
          <a:xfrm>
            <a:off x="3591791" y="2809875"/>
            <a:ext cx="360218" cy="304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tailEnd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3" name="Rounded Rectangle 132"/>
          <p:cNvSpPr/>
          <p:nvPr/>
        </p:nvSpPr>
        <p:spPr>
          <a:xfrm>
            <a:off x="3591791" y="3236595"/>
            <a:ext cx="360218" cy="304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tailEnd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D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34" name="Straight Arrow Connector 133"/>
          <p:cNvCxnSpPr>
            <a:endCxn id="129" idx="0"/>
          </p:cNvCxnSpPr>
          <p:nvPr/>
        </p:nvCxnSpPr>
        <p:spPr>
          <a:xfrm rot="5400000">
            <a:off x="3649980" y="1407636"/>
            <a:ext cx="24384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>
            <a:stCxn id="129" idx="2"/>
            <a:endCxn id="130" idx="0"/>
          </p:cNvCxnSpPr>
          <p:nvPr/>
        </p:nvCxnSpPr>
        <p:spPr>
          <a:xfrm rot="5400000">
            <a:off x="3710940" y="1895316"/>
            <a:ext cx="12192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/>
          <p:cNvCxnSpPr>
            <a:stCxn id="130" idx="2"/>
            <a:endCxn id="131" idx="0"/>
          </p:cNvCxnSpPr>
          <p:nvPr/>
        </p:nvCxnSpPr>
        <p:spPr>
          <a:xfrm rot="5400000">
            <a:off x="3710940" y="2322036"/>
            <a:ext cx="12192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/>
          <p:cNvCxnSpPr>
            <a:stCxn id="131" idx="2"/>
            <a:endCxn id="132" idx="0"/>
          </p:cNvCxnSpPr>
          <p:nvPr/>
        </p:nvCxnSpPr>
        <p:spPr>
          <a:xfrm rot="5400000">
            <a:off x="3710940" y="2748756"/>
            <a:ext cx="12192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/>
          <p:cNvCxnSpPr>
            <a:stCxn id="132" idx="2"/>
            <a:endCxn id="133" idx="0"/>
          </p:cNvCxnSpPr>
          <p:nvPr/>
        </p:nvCxnSpPr>
        <p:spPr>
          <a:xfrm rot="5400000">
            <a:off x="3710940" y="3175476"/>
            <a:ext cx="12192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Rounded Rectangle 138"/>
          <p:cNvSpPr/>
          <p:nvPr/>
        </p:nvSpPr>
        <p:spPr>
          <a:xfrm>
            <a:off x="3896591" y="5385435"/>
            <a:ext cx="360218" cy="304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MS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0" name="Rounded Rectangle 139"/>
          <p:cNvSpPr/>
          <p:nvPr/>
        </p:nvSpPr>
        <p:spPr>
          <a:xfrm>
            <a:off x="3896591" y="5812155"/>
            <a:ext cx="360218" cy="304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tailEnd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G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1" name="Rounded Rectangle 140"/>
          <p:cNvSpPr/>
          <p:nvPr/>
        </p:nvSpPr>
        <p:spPr>
          <a:xfrm>
            <a:off x="3896591" y="6238875"/>
            <a:ext cx="360218" cy="304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tailEnd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R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42" name="Straight Arrow Connector 141"/>
          <p:cNvCxnSpPr>
            <a:stCxn id="139" idx="2"/>
            <a:endCxn id="140" idx="0"/>
          </p:cNvCxnSpPr>
          <p:nvPr/>
        </p:nvCxnSpPr>
        <p:spPr>
          <a:xfrm rot="5400000">
            <a:off x="4015740" y="5751036"/>
            <a:ext cx="12192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Arrow Connector 142"/>
          <p:cNvCxnSpPr>
            <a:stCxn id="140" idx="2"/>
            <a:endCxn id="141" idx="0"/>
          </p:cNvCxnSpPr>
          <p:nvPr/>
        </p:nvCxnSpPr>
        <p:spPr>
          <a:xfrm rot="5400000">
            <a:off x="4015740" y="6177756"/>
            <a:ext cx="12192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Arrow Connector 145"/>
          <p:cNvCxnSpPr/>
          <p:nvPr/>
        </p:nvCxnSpPr>
        <p:spPr>
          <a:xfrm rot="16200000" flipH="1">
            <a:off x="3954780" y="6657282"/>
            <a:ext cx="243840" cy="5196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Rounded Rectangle 147"/>
          <p:cNvSpPr/>
          <p:nvPr/>
        </p:nvSpPr>
        <p:spPr>
          <a:xfrm>
            <a:off x="4191000" y="1407795"/>
            <a:ext cx="533400" cy="219456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tailEnd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49" name="Rounded Rectangle 148"/>
          <p:cNvSpPr/>
          <p:nvPr/>
        </p:nvSpPr>
        <p:spPr>
          <a:xfrm>
            <a:off x="4277591" y="1529715"/>
            <a:ext cx="360218" cy="304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tailEnd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0" name="Rounded Rectangle 149"/>
          <p:cNvSpPr/>
          <p:nvPr/>
        </p:nvSpPr>
        <p:spPr>
          <a:xfrm>
            <a:off x="4277591" y="1956435"/>
            <a:ext cx="360218" cy="304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tailEnd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Q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1" name="Rounded Rectangle 150"/>
          <p:cNvSpPr/>
          <p:nvPr/>
        </p:nvSpPr>
        <p:spPr>
          <a:xfrm>
            <a:off x="4277591" y="2383155"/>
            <a:ext cx="360218" cy="304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tailEnd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G</a:t>
            </a:r>
            <a:r>
              <a:rPr lang="en-US" baseline="-25000" dirty="0" smtClean="0">
                <a:solidFill>
                  <a:schemeClr val="tx1"/>
                </a:solidFill>
              </a:rPr>
              <a:t>1</a:t>
            </a:r>
            <a:endParaRPr lang="en-US" baseline="30000" dirty="0">
              <a:solidFill>
                <a:schemeClr val="tx1"/>
              </a:solidFill>
            </a:endParaRPr>
          </a:p>
        </p:txBody>
      </p:sp>
      <p:sp>
        <p:nvSpPr>
          <p:cNvPr id="152" name="Rounded Rectangle 151"/>
          <p:cNvSpPr/>
          <p:nvPr/>
        </p:nvSpPr>
        <p:spPr>
          <a:xfrm>
            <a:off x="4277591" y="2809875"/>
            <a:ext cx="360218" cy="304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tailEnd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3" name="Rounded Rectangle 152"/>
          <p:cNvSpPr/>
          <p:nvPr/>
        </p:nvSpPr>
        <p:spPr>
          <a:xfrm>
            <a:off x="4277591" y="3236595"/>
            <a:ext cx="360218" cy="304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tailEnd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D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54" name="Straight Arrow Connector 153"/>
          <p:cNvCxnSpPr>
            <a:endCxn id="149" idx="0"/>
          </p:cNvCxnSpPr>
          <p:nvPr/>
        </p:nvCxnSpPr>
        <p:spPr>
          <a:xfrm rot="5400000">
            <a:off x="4335780" y="1407636"/>
            <a:ext cx="24384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Arrow Connector 154"/>
          <p:cNvCxnSpPr>
            <a:stCxn id="149" idx="2"/>
            <a:endCxn id="150" idx="0"/>
          </p:cNvCxnSpPr>
          <p:nvPr/>
        </p:nvCxnSpPr>
        <p:spPr>
          <a:xfrm rot="5400000">
            <a:off x="4396740" y="1895316"/>
            <a:ext cx="12192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Arrow Connector 155"/>
          <p:cNvCxnSpPr>
            <a:stCxn id="150" idx="2"/>
            <a:endCxn id="151" idx="0"/>
          </p:cNvCxnSpPr>
          <p:nvPr/>
        </p:nvCxnSpPr>
        <p:spPr>
          <a:xfrm rot="5400000">
            <a:off x="4396740" y="2322036"/>
            <a:ext cx="12192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/>
          <p:cNvCxnSpPr>
            <a:stCxn id="151" idx="2"/>
            <a:endCxn id="152" idx="0"/>
          </p:cNvCxnSpPr>
          <p:nvPr/>
        </p:nvCxnSpPr>
        <p:spPr>
          <a:xfrm rot="5400000">
            <a:off x="4396740" y="2748756"/>
            <a:ext cx="12192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Arrow Connector 157"/>
          <p:cNvCxnSpPr>
            <a:stCxn id="152" idx="2"/>
            <a:endCxn id="153" idx="0"/>
          </p:cNvCxnSpPr>
          <p:nvPr/>
        </p:nvCxnSpPr>
        <p:spPr>
          <a:xfrm rot="5400000">
            <a:off x="4396740" y="3175476"/>
            <a:ext cx="12192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Arrow Connector 158"/>
          <p:cNvCxnSpPr>
            <a:stCxn id="153" idx="2"/>
            <a:endCxn id="169" idx="0"/>
          </p:cNvCxnSpPr>
          <p:nvPr/>
        </p:nvCxnSpPr>
        <p:spPr>
          <a:xfrm rot="5400000">
            <a:off x="3931920" y="3381375"/>
            <a:ext cx="365760" cy="68580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Arrow Connector 159"/>
          <p:cNvCxnSpPr>
            <a:stCxn id="133" idx="2"/>
            <a:endCxn id="163" idx="0"/>
          </p:cNvCxnSpPr>
          <p:nvPr/>
        </p:nvCxnSpPr>
        <p:spPr>
          <a:xfrm rot="16200000" flipH="1">
            <a:off x="3931920" y="3381375"/>
            <a:ext cx="365760" cy="68580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Arrow Connector 160"/>
          <p:cNvCxnSpPr>
            <a:stCxn id="153" idx="2"/>
            <a:endCxn id="163" idx="0"/>
          </p:cNvCxnSpPr>
          <p:nvPr/>
        </p:nvCxnSpPr>
        <p:spPr>
          <a:xfrm rot="5400000">
            <a:off x="4274820" y="3724275"/>
            <a:ext cx="36576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Arrow Connector 161"/>
          <p:cNvCxnSpPr>
            <a:stCxn id="133" idx="2"/>
            <a:endCxn id="169" idx="0"/>
          </p:cNvCxnSpPr>
          <p:nvPr/>
        </p:nvCxnSpPr>
        <p:spPr>
          <a:xfrm rot="5400000">
            <a:off x="3589020" y="3724275"/>
            <a:ext cx="36576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Rounded Rectangle 162"/>
          <p:cNvSpPr/>
          <p:nvPr/>
        </p:nvSpPr>
        <p:spPr>
          <a:xfrm>
            <a:off x="4277591" y="3907155"/>
            <a:ext cx="360218" cy="304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MS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4" name="Rounded Rectangle 163"/>
          <p:cNvSpPr/>
          <p:nvPr/>
        </p:nvSpPr>
        <p:spPr>
          <a:xfrm>
            <a:off x="4277591" y="4333875"/>
            <a:ext cx="360218" cy="304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tailEnd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G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5" name="Rounded Rectangle 164"/>
          <p:cNvSpPr/>
          <p:nvPr/>
        </p:nvSpPr>
        <p:spPr>
          <a:xfrm>
            <a:off x="4277591" y="4760595"/>
            <a:ext cx="360218" cy="304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tailEnd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R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66" name="Straight Arrow Connector 165"/>
          <p:cNvCxnSpPr/>
          <p:nvPr/>
        </p:nvCxnSpPr>
        <p:spPr>
          <a:xfrm rot="5400000">
            <a:off x="4396740" y="4272915"/>
            <a:ext cx="12192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Arrow Connector 166"/>
          <p:cNvCxnSpPr/>
          <p:nvPr/>
        </p:nvCxnSpPr>
        <p:spPr>
          <a:xfrm rot="5400000">
            <a:off x="4396740" y="4699635"/>
            <a:ext cx="12192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Arrow Connector 167"/>
          <p:cNvCxnSpPr>
            <a:stCxn id="165" idx="2"/>
            <a:endCxn id="139" idx="0"/>
          </p:cNvCxnSpPr>
          <p:nvPr/>
        </p:nvCxnSpPr>
        <p:spPr>
          <a:xfrm rot="5400000">
            <a:off x="4107180" y="5034915"/>
            <a:ext cx="320040" cy="38100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Rounded Rectangle 168"/>
          <p:cNvSpPr/>
          <p:nvPr/>
        </p:nvSpPr>
        <p:spPr>
          <a:xfrm>
            <a:off x="3591791" y="3907155"/>
            <a:ext cx="360218" cy="304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MS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0" name="Rounded Rectangle 169"/>
          <p:cNvSpPr/>
          <p:nvPr/>
        </p:nvSpPr>
        <p:spPr>
          <a:xfrm>
            <a:off x="3591791" y="4333875"/>
            <a:ext cx="360218" cy="304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tailEnd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G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1" name="Rounded Rectangle 170"/>
          <p:cNvSpPr/>
          <p:nvPr/>
        </p:nvSpPr>
        <p:spPr>
          <a:xfrm>
            <a:off x="3591791" y="4760595"/>
            <a:ext cx="360218" cy="304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tailEnd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R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72" name="Straight Arrow Connector 171"/>
          <p:cNvCxnSpPr/>
          <p:nvPr/>
        </p:nvCxnSpPr>
        <p:spPr>
          <a:xfrm rot="5400000">
            <a:off x="3710940" y="4272915"/>
            <a:ext cx="12192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Arrow Connector 172"/>
          <p:cNvCxnSpPr/>
          <p:nvPr/>
        </p:nvCxnSpPr>
        <p:spPr>
          <a:xfrm rot="5400000">
            <a:off x="3710940" y="4699635"/>
            <a:ext cx="12192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Arrow Connector 173"/>
          <p:cNvCxnSpPr>
            <a:stCxn id="171" idx="2"/>
            <a:endCxn id="118" idx="0"/>
          </p:cNvCxnSpPr>
          <p:nvPr/>
        </p:nvCxnSpPr>
        <p:spPr>
          <a:xfrm rot="5400000">
            <a:off x="3421380" y="5034915"/>
            <a:ext cx="320040" cy="38100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Freeform 174"/>
          <p:cNvSpPr/>
          <p:nvPr/>
        </p:nvSpPr>
        <p:spPr>
          <a:xfrm>
            <a:off x="3162371" y="3544393"/>
            <a:ext cx="723829" cy="1843790"/>
          </a:xfrm>
          <a:custGeom>
            <a:avLst/>
            <a:gdLst>
              <a:gd name="connsiteX0" fmla="*/ 41223 w 296056"/>
              <a:gd name="connsiteY0" fmla="*/ 0 h 1993692"/>
              <a:gd name="connsiteX1" fmla="*/ 26233 w 296056"/>
              <a:gd name="connsiteY1" fmla="*/ 1244184 h 1993692"/>
              <a:gd name="connsiteX2" fmla="*/ 198619 w 296056"/>
              <a:gd name="connsiteY2" fmla="*/ 1723869 h 1993692"/>
              <a:gd name="connsiteX3" fmla="*/ 296056 w 296056"/>
              <a:gd name="connsiteY3" fmla="*/ 1993692 h 1993692"/>
              <a:gd name="connsiteX0" fmla="*/ 41223 w 296056"/>
              <a:gd name="connsiteY0" fmla="*/ 0 h 1993692"/>
              <a:gd name="connsiteX1" fmla="*/ 26233 w 296056"/>
              <a:gd name="connsiteY1" fmla="*/ 1244184 h 1993692"/>
              <a:gd name="connsiteX2" fmla="*/ 198619 w 296056"/>
              <a:gd name="connsiteY2" fmla="*/ 1723869 h 1993692"/>
              <a:gd name="connsiteX3" fmla="*/ 296056 w 296056"/>
              <a:gd name="connsiteY3" fmla="*/ 1993692 h 1993692"/>
              <a:gd name="connsiteX0" fmla="*/ 41223 w 296056"/>
              <a:gd name="connsiteY0" fmla="*/ 0 h 1993692"/>
              <a:gd name="connsiteX1" fmla="*/ 26233 w 296056"/>
              <a:gd name="connsiteY1" fmla="*/ 1244184 h 1993692"/>
              <a:gd name="connsiteX2" fmla="*/ 198619 w 296056"/>
              <a:gd name="connsiteY2" fmla="*/ 1723869 h 1993692"/>
              <a:gd name="connsiteX3" fmla="*/ 296056 w 296056"/>
              <a:gd name="connsiteY3" fmla="*/ 1993692 h 1993692"/>
              <a:gd name="connsiteX0" fmla="*/ 41223 w 296056"/>
              <a:gd name="connsiteY0" fmla="*/ 0 h 1993692"/>
              <a:gd name="connsiteX1" fmla="*/ 26233 w 296056"/>
              <a:gd name="connsiteY1" fmla="*/ 1244184 h 1993692"/>
              <a:gd name="connsiteX2" fmla="*/ 198619 w 296056"/>
              <a:gd name="connsiteY2" fmla="*/ 1800069 h 1993692"/>
              <a:gd name="connsiteX3" fmla="*/ 296056 w 296056"/>
              <a:gd name="connsiteY3" fmla="*/ 1993692 h 1993692"/>
              <a:gd name="connsiteX0" fmla="*/ 20612 w 329193"/>
              <a:gd name="connsiteY0" fmla="*/ 0 h 1993692"/>
              <a:gd name="connsiteX1" fmla="*/ 59370 w 329193"/>
              <a:gd name="connsiteY1" fmla="*/ 1244184 h 1993692"/>
              <a:gd name="connsiteX2" fmla="*/ 231756 w 329193"/>
              <a:gd name="connsiteY2" fmla="*/ 1800069 h 1993692"/>
              <a:gd name="connsiteX3" fmla="*/ 329193 w 329193"/>
              <a:gd name="connsiteY3" fmla="*/ 1993692 h 1993692"/>
              <a:gd name="connsiteX0" fmla="*/ 20612 w 370342"/>
              <a:gd name="connsiteY0" fmla="*/ 0 h 1993692"/>
              <a:gd name="connsiteX1" fmla="*/ 100519 w 370342"/>
              <a:gd name="connsiteY1" fmla="*/ 1244184 h 1993692"/>
              <a:gd name="connsiteX2" fmla="*/ 272905 w 370342"/>
              <a:gd name="connsiteY2" fmla="*/ 1800069 h 1993692"/>
              <a:gd name="connsiteX3" fmla="*/ 370342 w 370342"/>
              <a:gd name="connsiteY3" fmla="*/ 1993692 h 1993692"/>
              <a:gd name="connsiteX0" fmla="*/ 5097 w 354827"/>
              <a:gd name="connsiteY0" fmla="*/ 0 h 1993692"/>
              <a:gd name="connsiteX1" fmla="*/ 85004 w 354827"/>
              <a:gd name="connsiteY1" fmla="*/ 1244184 h 1993692"/>
              <a:gd name="connsiteX2" fmla="*/ 257390 w 354827"/>
              <a:gd name="connsiteY2" fmla="*/ 1800069 h 1993692"/>
              <a:gd name="connsiteX3" fmla="*/ 354827 w 354827"/>
              <a:gd name="connsiteY3" fmla="*/ 1993692 h 1993692"/>
              <a:gd name="connsiteX0" fmla="*/ 5097 w 395976"/>
              <a:gd name="connsiteY0" fmla="*/ 0 h 1993692"/>
              <a:gd name="connsiteX1" fmla="*/ 126153 w 395976"/>
              <a:gd name="connsiteY1" fmla="*/ 1244184 h 1993692"/>
              <a:gd name="connsiteX2" fmla="*/ 298539 w 395976"/>
              <a:gd name="connsiteY2" fmla="*/ 1800069 h 1993692"/>
              <a:gd name="connsiteX3" fmla="*/ 395976 w 395976"/>
              <a:gd name="connsiteY3" fmla="*/ 1993692 h 1993692"/>
              <a:gd name="connsiteX0" fmla="*/ 0 w 390879"/>
              <a:gd name="connsiteY0" fmla="*/ 0 h 1993692"/>
              <a:gd name="connsiteX1" fmla="*/ 121056 w 390879"/>
              <a:gd name="connsiteY1" fmla="*/ 1244184 h 1993692"/>
              <a:gd name="connsiteX2" fmla="*/ 293442 w 390879"/>
              <a:gd name="connsiteY2" fmla="*/ 1800069 h 1993692"/>
              <a:gd name="connsiteX3" fmla="*/ 390879 w 390879"/>
              <a:gd name="connsiteY3" fmla="*/ 1993692 h 1993692"/>
              <a:gd name="connsiteX0" fmla="*/ 0 w 390879"/>
              <a:gd name="connsiteY0" fmla="*/ 0 h 1993692"/>
              <a:gd name="connsiteX1" fmla="*/ 121056 w 390879"/>
              <a:gd name="connsiteY1" fmla="*/ 1244184 h 1993692"/>
              <a:gd name="connsiteX2" fmla="*/ 169995 w 390879"/>
              <a:gd name="connsiteY2" fmla="*/ 1800069 h 1993692"/>
              <a:gd name="connsiteX3" fmla="*/ 390879 w 390879"/>
              <a:gd name="connsiteY3" fmla="*/ 1993692 h 1993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0879" h="1993692">
                <a:moveTo>
                  <a:pt x="0" y="0"/>
                </a:moveTo>
                <a:cubicBezTo>
                  <a:pt x="35378" y="525711"/>
                  <a:pt x="92724" y="944173"/>
                  <a:pt x="121056" y="1244184"/>
                </a:cubicBezTo>
                <a:cubicBezTo>
                  <a:pt x="149388" y="1544195"/>
                  <a:pt x="169995" y="1800069"/>
                  <a:pt x="169995" y="1800069"/>
                </a:cubicBezTo>
                <a:lnTo>
                  <a:pt x="390879" y="1993692"/>
                </a:lnTo>
              </a:path>
            </a:pathLst>
          </a:custGeom>
          <a:ln w="38100">
            <a:solidFill>
              <a:schemeClr val="tx1"/>
            </a:solidFill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76" name="TextBox 844"/>
          <p:cNvSpPr txBox="1"/>
          <p:nvPr/>
        </p:nvSpPr>
        <p:spPr>
          <a:xfrm>
            <a:off x="5142053" y="1514475"/>
            <a:ext cx="5581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i="1" dirty="0" smtClean="0"/>
              <a:t>map</a:t>
            </a:r>
            <a:endParaRPr lang="en-US" sz="1600" i="1" dirty="0"/>
          </a:p>
        </p:txBody>
      </p:sp>
      <p:sp>
        <p:nvSpPr>
          <p:cNvPr id="177" name="TextBox 845"/>
          <p:cNvSpPr txBox="1"/>
          <p:nvPr/>
        </p:nvSpPr>
        <p:spPr>
          <a:xfrm>
            <a:off x="5142053" y="1971675"/>
            <a:ext cx="5100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i="1" dirty="0" smtClean="0"/>
              <a:t>sort</a:t>
            </a:r>
            <a:endParaRPr lang="en-US" sz="1600" i="1" dirty="0"/>
          </a:p>
        </p:txBody>
      </p:sp>
      <p:sp>
        <p:nvSpPr>
          <p:cNvPr id="178" name="TextBox 846"/>
          <p:cNvSpPr txBox="1"/>
          <p:nvPr/>
        </p:nvSpPr>
        <p:spPr>
          <a:xfrm>
            <a:off x="5142053" y="2352675"/>
            <a:ext cx="8745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i="1" dirty="0" err="1" smtClean="0"/>
              <a:t>groupby</a:t>
            </a:r>
            <a:endParaRPr lang="en-US" sz="1600" i="1" dirty="0"/>
          </a:p>
        </p:txBody>
      </p:sp>
      <p:sp>
        <p:nvSpPr>
          <p:cNvPr id="179" name="TextBox 847"/>
          <p:cNvSpPr txBox="1"/>
          <p:nvPr/>
        </p:nvSpPr>
        <p:spPr>
          <a:xfrm>
            <a:off x="5142053" y="2809875"/>
            <a:ext cx="8914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i="1" dirty="0" smtClean="0"/>
              <a:t>combine</a:t>
            </a:r>
            <a:endParaRPr lang="en-US" sz="1600" i="1" dirty="0"/>
          </a:p>
        </p:txBody>
      </p:sp>
      <p:sp>
        <p:nvSpPr>
          <p:cNvPr id="180" name="TextBox 848"/>
          <p:cNvSpPr txBox="1"/>
          <p:nvPr/>
        </p:nvSpPr>
        <p:spPr>
          <a:xfrm>
            <a:off x="5142053" y="3190875"/>
            <a:ext cx="9768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i="1" dirty="0" smtClean="0"/>
              <a:t>distribute</a:t>
            </a:r>
            <a:endParaRPr lang="en-US" sz="1600" i="1" dirty="0"/>
          </a:p>
        </p:txBody>
      </p:sp>
      <p:sp>
        <p:nvSpPr>
          <p:cNvPr id="181" name="TextBox 849"/>
          <p:cNvSpPr txBox="1"/>
          <p:nvPr/>
        </p:nvSpPr>
        <p:spPr>
          <a:xfrm>
            <a:off x="5142053" y="3876675"/>
            <a:ext cx="1043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i="1" dirty="0" err="1" smtClean="0"/>
              <a:t>mergesort</a:t>
            </a:r>
            <a:endParaRPr lang="en-US" sz="1600" i="1" dirty="0"/>
          </a:p>
        </p:txBody>
      </p:sp>
      <p:sp>
        <p:nvSpPr>
          <p:cNvPr id="182" name="TextBox 850"/>
          <p:cNvSpPr txBox="1"/>
          <p:nvPr/>
        </p:nvSpPr>
        <p:spPr>
          <a:xfrm>
            <a:off x="5142053" y="4257675"/>
            <a:ext cx="8745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i="1" dirty="0" err="1" smtClean="0"/>
              <a:t>groupby</a:t>
            </a:r>
            <a:endParaRPr lang="en-US" sz="1600" i="1" dirty="0"/>
          </a:p>
        </p:txBody>
      </p:sp>
      <p:sp>
        <p:nvSpPr>
          <p:cNvPr id="183" name="TextBox 851"/>
          <p:cNvSpPr txBox="1"/>
          <p:nvPr/>
        </p:nvSpPr>
        <p:spPr>
          <a:xfrm>
            <a:off x="5142053" y="4714875"/>
            <a:ext cx="7460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i="1" dirty="0" smtClean="0"/>
              <a:t>reduce</a:t>
            </a:r>
            <a:endParaRPr lang="en-US" sz="1600" i="1" dirty="0"/>
          </a:p>
        </p:txBody>
      </p:sp>
      <p:sp>
        <p:nvSpPr>
          <p:cNvPr id="184" name="TextBox 852"/>
          <p:cNvSpPr txBox="1"/>
          <p:nvPr/>
        </p:nvSpPr>
        <p:spPr>
          <a:xfrm>
            <a:off x="5142053" y="5324475"/>
            <a:ext cx="1043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i="1" dirty="0" err="1" smtClean="0"/>
              <a:t>mergesort</a:t>
            </a:r>
            <a:endParaRPr lang="en-US" sz="1600" i="1" dirty="0"/>
          </a:p>
        </p:txBody>
      </p:sp>
      <p:sp>
        <p:nvSpPr>
          <p:cNvPr id="185" name="TextBox 853"/>
          <p:cNvSpPr txBox="1"/>
          <p:nvPr/>
        </p:nvSpPr>
        <p:spPr>
          <a:xfrm>
            <a:off x="5142053" y="5781675"/>
            <a:ext cx="8745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i="1" dirty="0" err="1" smtClean="0"/>
              <a:t>groupby</a:t>
            </a:r>
            <a:endParaRPr lang="en-US" sz="1600" i="1" dirty="0"/>
          </a:p>
        </p:txBody>
      </p:sp>
      <p:sp>
        <p:nvSpPr>
          <p:cNvPr id="186" name="TextBox 854"/>
          <p:cNvSpPr txBox="1"/>
          <p:nvPr/>
        </p:nvSpPr>
        <p:spPr>
          <a:xfrm>
            <a:off x="5142053" y="6238875"/>
            <a:ext cx="7460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i="1" dirty="0" smtClean="0"/>
              <a:t>reduce</a:t>
            </a:r>
            <a:endParaRPr lang="en-US" sz="1600" i="1" dirty="0"/>
          </a:p>
        </p:txBody>
      </p:sp>
      <p:sp>
        <p:nvSpPr>
          <p:cNvPr id="188" name="Right Brace 187"/>
          <p:cNvSpPr/>
          <p:nvPr/>
        </p:nvSpPr>
        <p:spPr>
          <a:xfrm>
            <a:off x="6056453" y="1438275"/>
            <a:ext cx="228600" cy="2209800"/>
          </a:xfrm>
          <a:prstGeom prst="rightBrace">
            <a:avLst>
              <a:gd name="adj1" fmla="val 50956"/>
              <a:gd name="adj2" fmla="val 500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89" name="Right Brace 188"/>
          <p:cNvSpPr/>
          <p:nvPr/>
        </p:nvSpPr>
        <p:spPr>
          <a:xfrm>
            <a:off x="6056452" y="5248275"/>
            <a:ext cx="268147" cy="1356360"/>
          </a:xfrm>
          <a:prstGeom prst="rightBrace">
            <a:avLst>
              <a:gd name="adj1" fmla="val 50956"/>
              <a:gd name="adj2" fmla="val 500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90" name="Right Brace 189"/>
          <p:cNvSpPr/>
          <p:nvPr/>
        </p:nvSpPr>
        <p:spPr>
          <a:xfrm>
            <a:off x="6056453" y="3724275"/>
            <a:ext cx="228600" cy="1447800"/>
          </a:xfrm>
          <a:prstGeom prst="rightBrace">
            <a:avLst>
              <a:gd name="adj1" fmla="val 50956"/>
              <a:gd name="adj2" fmla="val 500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91" name="TextBox 859"/>
          <p:cNvSpPr txBox="1"/>
          <p:nvPr/>
        </p:nvSpPr>
        <p:spPr>
          <a:xfrm rot="16200000">
            <a:off x="6189605" y="2428875"/>
            <a:ext cx="5581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i="1" dirty="0" smtClean="0"/>
              <a:t>map</a:t>
            </a:r>
            <a:endParaRPr lang="en-US" sz="1600" i="1" dirty="0"/>
          </a:p>
        </p:txBody>
      </p:sp>
      <p:sp>
        <p:nvSpPr>
          <p:cNvPr id="192" name="TextBox 860"/>
          <p:cNvSpPr txBox="1"/>
          <p:nvPr/>
        </p:nvSpPr>
        <p:spPr>
          <a:xfrm rot="16200000">
            <a:off x="5547109" y="4248937"/>
            <a:ext cx="19784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i="1" dirty="0" smtClean="0"/>
              <a:t>Dynamic aggregation</a:t>
            </a:r>
            <a:endParaRPr lang="en-US" sz="1600" i="1" dirty="0"/>
          </a:p>
        </p:txBody>
      </p:sp>
      <p:sp>
        <p:nvSpPr>
          <p:cNvPr id="193" name="TextBox 861"/>
          <p:cNvSpPr txBox="1"/>
          <p:nvPr/>
        </p:nvSpPr>
        <p:spPr>
          <a:xfrm rot="16200000">
            <a:off x="6163304" y="5741578"/>
            <a:ext cx="7460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i="1" dirty="0" smtClean="0"/>
              <a:t>reduce</a:t>
            </a:r>
            <a:endParaRPr lang="en-US" sz="1600" i="1" dirty="0"/>
          </a:p>
        </p:txBody>
      </p:sp>
      <p:cxnSp>
        <p:nvCxnSpPr>
          <p:cNvPr id="194" name="Straight Arrow Connector 193"/>
          <p:cNvCxnSpPr>
            <a:stCxn id="112" idx="2"/>
            <a:endCxn id="118" idx="0"/>
          </p:cNvCxnSpPr>
          <p:nvPr/>
        </p:nvCxnSpPr>
        <p:spPr>
          <a:xfrm rot="16200000" flipH="1">
            <a:off x="2316480" y="4311015"/>
            <a:ext cx="1844040" cy="30480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PageRank</a:t>
            </a:r>
            <a:r>
              <a:rPr lang="en-US" dirty="0" smtClean="0"/>
              <a:t>: A more complex example</a:t>
            </a:r>
            <a:br>
              <a:rPr lang="en-US" dirty="0" smtClean="0"/>
            </a:br>
            <a:r>
              <a:rPr lang="en-US" dirty="0" smtClean="0"/>
              <a:t>(Take a peek offline)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657600" y="3505200"/>
            <a:ext cx="1907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Starts at slide 56…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229600" cy="1143000"/>
          </a:xfrm>
        </p:spPr>
        <p:txBody>
          <a:bodyPr/>
          <a:lstStyle/>
          <a:p>
            <a:r>
              <a:rPr lang="en-US" dirty="0" smtClean="0"/>
              <a:t>LINQ System Architecture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533400" y="1981200"/>
            <a:ext cx="3962400" cy="419100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5181600" y="3295650"/>
            <a:ext cx="2057400" cy="68580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PLINQ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6" name="TextBox 30"/>
          <p:cNvSpPr txBox="1"/>
          <p:nvPr/>
        </p:nvSpPr>
        <p:spPr>
          <a:xfrm>
            <a:off x="1676400" y="1600200"/>
            <a:ext cx="19636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i="1" dirty="0" smtClean="0"/>
              <a:t>Local machine</a:t>
            </a:r>
            <a:endParaRPr lang="en-US" sz="2400" i="1" dirty="0"/>
          </a:p>
        </p:txBody>
      </p:sp>
      <p:sp>
        <p:nvSpPr>
          <p:cNvPr id="7" name="Rectangle 6"/>
          <p:cNvSpPr/>
          <p:nvPr/>
        </p:nvSpPr>
        <p:spPr>
          <a:xfrm>
            <a:off x="762000" y="2362200"/>
            <a:ext cx="1371600" cy="3429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.Net</a:t>
            </a: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program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(C#, VB, F#, etc)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TextBox 30"/>
          <p:cNvSpPr txBox="1"/>
          <p:nvPr/>
        </p:nvSpPr>
        <p:spPr>
          <a:xfrm>
            <a:off x="4953000" y="1600200"/>
            <a:ext cx="24177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i="1" dirty="0" smtClean="0"/>
              <a:t>Execution engines</a:t>
            </a:r>
            <a:endParaRPr lang="en-US" sz="2400" i="1" dirty="0"/>
          </a:p>
        </p:txBody>
      </p:sp>
      <p:sp>
        <p:nvSpPr>
          <p:cNvPr id="10" name="Right Arrow 9"/>
          <p:cNvSpPr/>
          <p:nvPr/>
        </p:nvSpPr>
        <p:spPr>
          <a:xfrm>
            <a:off x="2133600" y="2895600"/>
            <a:ext cx="1143000" cy="685800"/>
          </a:xfrm>
          <a:prstGeom prst="rightArrow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Query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ight Arrow 10"/>
          <p:cNvSpPr/>
          <p:nvPr/>
        </p:nvSpPr>
        <p:spPr>
          <a:xfrm flipH="1">
            <a:off x="2133600" y="4648200"/>
            <a:ext cx="1143000" cy="685800"/>
          </a:xfrm>
          <a:prstGeom prst="rightArrow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Objects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Left-Right Arrow 11"/>
          <p:cNvSpPr/>
          <p:nvPr/>
        </p:nvSpPr>
        <p:spPr>
          <a:xfrm>
            <a:off x="3962400" y="2514600"/>
            <a:ext cx="1219200" cy="6858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5181600" y="4087749"/>
            <a:ext cx="2057400" cy="68580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LINQ-to-SQL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181600" y="2514600"/>
            <a:ext cx="2057400" cy="685800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DryadLINQ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0" name="Left-Right Arrow 19"/>
          <p:cNvSpPr/>
          <p:nvPr/>
        </p:nvSpPr>
        <p:spPr>
          <a:xfrm>
            <a:off x="3962400" y="3302000"/>
            <a:ext cx="1219200" cy="6858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Left-Right Arrow 20"/>
          <p:cNvSpPr/>
          <p:nvPr/>
        </p:nvSpPr>
        <p:spPr>
          <a:xfrm>
            <a:off x="3962400" y="4089400"/>
            <a:ext cx="1219200" cy="6858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5181600" y="4876800"/>
            <a:ext cx="2057400" cy="68580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LINQ-to-</a:t>
            </a:r>
            <a:r>
              <a:rPr lang="en-US" sz="2800" dirty="0" err="1" smtClean="0">
                <a:solidFill>
                  <a:schemeClr val="tx1"/>
                </a:solidFill>
              </a:rPr>
              <a:t>Obj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6" name="Left-Right Arrow 25"/>
          <p:cNvSpPr/>
          <p:nvPr/>
        </p:nvSpPr>
        <p:spPr>
          <a:xfrm>
            <a:off x="3962400" y="4876800"/>
            <a:ext cx="1219200" cy="6858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 rot="16200000">
            <a:off x="1905001" y="3733800"/>
            <a:ext cx="3429000" cy="6858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LINQ provider interface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9" name="Down Arrow 18"/>
          <p:cNvSpPr/>
          <p:nvPr/>
        </p:nvSpPr>
        <p:spPr>
          <a:xfrm rot="10800000">
            <a:off x="7467600" y="1981200"/>
            <a:ext cx="1371600" cy="3810000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30"/>
          <p:cNvSpPr txBox="1"/>
          <p:nvPr/>
        </p:nvSpPr>
        <p:spPr>
          <a:xfrm>
            <a:off x="7542485" y="1595735"/>
            <a:ext cx="14491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i="1" dirty="0" smtClean="0"/>
              <a:t>Scalability</a:t>
            </a:r>
            <a:endParaRPr lang="en-US" sz="2400" i="1" dirty="0"/>
          </a:p>
        </p:txBody>
      </p:sp>
      <p:sp>
        <p:nvSpPr>
          <p:cNvPr id="23" name="TextBox 30"/>
          <p:cNvSpPr txBox="1"/>
          <p:nvPr/>
        </p:nvSpPr>
        <p:spPr>
          <a:xfrm>
            <a:off x="7315200" y="4963180"/>
            <a:ext cx="17863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i="1" dirty="0" smtClean="0"/>
              <a:t>Single-core</a:t>
            </a:r>
            <a:endParaRPr lang="en-US" sz="2800" i="1" dirty="0"/>
          </a:p>
        </p:txBody>
      </p:sp>
      <p:sp>
        <p:nvSpPr>
          <p:cNvPr id="24" name="TextBox 30"/>
          <p:cNvSpPr txBox="1"/>
          <p:nvPr/>
        </p:nvSpPr>
        <p:spPr>
          <a:xfrm>
            <a:off x="7315200" y="3653135"/>
            <a:ext cx="16965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i="1" dirty="0" smtClean="0"/>
              <a:t>Multi-core</a:t>
            </a:r>
            <a:endParaRPr lang="en-US" sz="2800" i="1" dirty="0"/>
          </a:p>
        </p:txBody>
      </p:sp>
      <p:sp>
        <p:nvSpPr>
          <p:cNvPr id="28" name="TextBox 30"/>
          <p:cNvSpPr txBox="1"/>
          <p:nvPr/>
        </p:nvSpPr>
        <p:spPr>
          <a:xfrm>
            <a:off x="7543800" y="2590800"/>
            <a:ext cx="11850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i="1" dirty="0" smtClean="0"/>
              <a:t>Cluster</a:t>
            </a:r>
            <a:endParaRPr lang="en-US" sz="2800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5344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Combining with PLINQ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F914F-062F-453F-B34B-BB004E9935E0}" type="slidenum">
              <a:rPr lang="en-US" smtClean="0"/>
              <a:pPr/>
              <a:t>36</a:t>
            </a:fld>
            <a:endParaRPr lang="en-US" dirty="0"/>
          </a:p>
        </p:txBody>
      </p:sp>
      <p:pic>
        <p:nvPicPr>
          <p:cNvPr id="80901" name="Picture 5" descr="C:\Users\mbudiu\Pictures\TaskManag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2743200"/>
            <a:ext cx="3962400" cy="1018327"/>
          </a:xfrm>
          <a:prstGeom prst="rect">
            <a:avLst/>
          </a:prstGeom>
          <a:noFill/>
        </p:spPr>
      </p:pic>
      <p:sp>
        <p:nvSpPr>
          <p:cNvPr id="11" name="Down Arrow 10"/>
          <p:cNvSpPr/>
          <p:nvPr/>
        </p:nvSpPr>
        <p:spPr>
          <a:xfrm>
            <a:off x="6781800" y="3810000"/>
            <a:ext cx="609600" cy="381000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1922" name="Picture 2" descr="C:\Users\mbudiu\Pictures\TaskManager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29200" y="4267200"/>
            <a:ext cx="3914775" cy="942975"/>
          </a:xfrm>
          <a:prstGeom prst="rect">
            <a:avLst/>
          </a:prstGeom>
          <a:noFill/>
        </p:spPr>
      </p:pic>
      <p:pic>
        <p:nvPicPr>
          <p:cNvPr id="149506" name="Picture 2" descr="C:\Users\mbudiu\AppData\Local\Microsoft\Windows\Temporary Internet Files\Content.IE5\CEUDYJIA\MCj04339050000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" y="5581650"/>
            <a:ext cx="838200" cy="838200"/>
          </a:xfrm>
          <a:prstGeom prst="rect">
            <a:avLst/>
          </a:prstGeom>
          <a:noFill/>
        </p:spPr>
      </p:pic>
      <p:pic>
        <p:nvPicPr>
          <p:cNvPr id="12" name="Picture 2" descr="C:\Users\mbudiu\AppData\Local\Microsoft\Windows\Temporary Internet Files\Content.IE5\CEUDYJIA\MCj04339050000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8200" y="5581650"/>
            <a:ext cx="838200" cy="838200"/>
          </a:xfrm>
          <a:prstGeom prst="rect">
            <a:avLst/>
          </a:prstGeom>
          <a:noFill/>
        </p:spPr>
      </p:pic>
      <p:pic>
        <p:nvPicPr>
          <p:cNvPr id="13" name="Picture 2" descr="C:\Users\mbudiu\AppData\Local\Microsoft\Windows\Temporary Internet Files\Content.IE5\CEUDYJIA\MCj04339050000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71600" y="5581650"/>
            <a:ext cx="838200" cy="838200"/>
          </a:xfrm>
          <a:prstGeom prst="rect">
            <a:avLst/>
          </a:prstGeom>
          <a:noFill/>
        </p:spPr>
      </p:pic>
      <p:pic>
        <p:nvPicPr>
          <p:cNvPr id="14" name="Picture 2" descr="C:\Users\mbudiu\AppData\Local\Microsoft\Windows\Temporary Internet Files\Content.IE5\CEUDYJIA\MCj04339050000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5000" y="5581650"/>
            <a:ext cx="838200" cy="838200"/>
          </a:xfrm>
          <a:prstGeom prst="rect">
            <a:avLst/>
          </a:prstGeom>
          <a:noFill/>
        </p:spPr>
      </p:pic>
      <p:pic>
        <p:nvPicPr>
          <p:cNvPr id="15" name="Picture 2" descr="C:\Program Files\Microsoft Resource DVD Artwork\DVD_ART\Artwork_Imagery\HARDWARE_IMAGERY\Illustration - Misc Hardware\XML Icons\Server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47078" y="3367668"/>
            <a:ext cx="72231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" descr="C:\Program Files\Microsoft Resource DVD Artwork\DVD_ART\Artwork_Imagery\HARDWARE_IMAGERY\Illustration - Misc Hardware\XML Icons\Server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38400" y="3352800"/>
            <a:ext cx="72231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" descr="C:\Program Files\Microsoft Resource DVD Artwork\DVD_ART\Artwork_Imagery\HARDWARE_IMAGERY\Illustration - Misc Hardware\XML Icons\Server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33800" y="3352800"/>
            <a:ext cx="72231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ounded Rectangle 17"/>
          <p:cNvSpPr/>
          <p:nvPr/>
        </p:nvSpPr>
        <p:spPr>
          <a:xfrm>
            <a:off x="2057400" y="1219200"/>
            <a:ext cx="1447800" cy="6096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Query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143000" y="2209800"/>
            <a:ext cx="3276600" cy="457200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DryadLINQ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38200" y="4895850"/>
            <a:ext cx="1524000" cy="457200"/>
          </a:xfrm>
          <a:prstGeom prst="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PLINQ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>
            <a:stCxn id="18" idx="2"/>
            <a:endCxn id="19" idx="0"/>
          </p:cNvCxnSpPr>
          <p:nvPr/>
        </p:nvCxnSpPr>
        <p:spPr>
          <a:xfrm rot="5400000">
            <a:off x="2590800" y="2019300"/>
            <a:ext cx="381000" cy="1588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9" idx="2"/>
            <a:endCxn id="15" idx="0"/>
          </p:cNvCxnSpPr>
          <p:nvPr/>
        </p:nvCxnSpPr>
        <p:spPr>
          <a:xfrm rot="5400000">
            <a:off x="1844433" y="2430801"/>
            <a:ext cx="700668" cy="1173066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9" idx="2"/>
            <a:endCxn id="16" idx="0"/>
          </p:cNvCxnSpPr>
          <p:nvPr/>
        </p:nvCxnSpPr>
        <p:spPr>
          <a:xfrm rot="16200000" flipH="1">
            <a:off x="2447528" y="3000772"/>
            <a:ext cx="685800" cy="18256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9" idx="2"/>
            <a:endCxn id="17" idx="0"/>
          </p:cNvCxnSpPr>
          <p:nvPr/>
        </p:nvCxnSpPr>
        <p:spPr>
          <a:xfrm rot="16200000" flipH="1">
            <a:off x="3095228" y="2353072"/>
            <a:ext cx="685800" cy="1313656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0" idx="2"/>
          </p:cNvCxnSpPr>
          <p:nvPr/>
        </p:nvCxnSpPr>
        <p:spPr>
          <a:xfrm rot="5400000">
            <a:off x="831699" y="5268489"/>
            <a:ext cx="683941" cy="853062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20" idx="2"/>
          </p:cNvCxnSpPr>
          <p:nvPr/>
        </p:nvCxnSpPr>
        <p:spPr>
          <a:xfrm rot="5400000">
            <a:off x="1104900" y="5543550"/>
            <a:ext cx="685800" cy="304800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20" idx="2"/>
          </p:cNvCxnSpPr>
          <p:nvPr/>
        </p:nvCxnSpPr>
        <p:spPr>
          <a:xfrm rot="16200000" flipH="1">
            <a:off x="1371600" y="5581650"/>
            <a:ext cx="685800" cy="228600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20" idx="2"/>
          </p:cNvCxnSpPr>
          <p:nvPr/>
        </p:nvCxnSpPr>
        <p:spPr>
          <a:xfrm rot="16200000" flipH="1">
            <a:off x="1638300" y="5314950"/>
            <a:ext cx="685800" cy="762000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ounded Rectangle 52"/>
          <p:cNvSpPr/>
          <p:nvPr/>
        </p:nvSpPr>
        <p:spPr>
          <a:xfrm>
            <a:off x="838200" y="4114800"/>
            <a:ext cx="1524000" cy="4572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subquery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55" name="Straight Arrow Connector 54"/>
          <p:cNvCxnSpPr>
            <a:stCxn id="53" idx="2"/>
            <a:endCxn id="20" idx="0"/>
          </p:cNvCxnSpPr>
          <p:nvPr/>
        </p:nvCxnSpPr>
        <p:spPr>
          <a:xfrm rot="5400000">
            <a:off x="1438275" y="4733925"/>
            <a:ext cx="323850" cy="1588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0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dirty="0" smtClean="0"/>
              <a:t>Combining with LINQ-to-SQL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F914F-062F-453F-B34B-BB004E9935E0}" type="slidenum">
              <a:rPr lang="en-US" smtClean="0"/>
              <a:pPr/>
              <a:t>37</a:t>
            </a:fld>
            <a:endParaRPr lang="en-US"/>
          </a:p>
        </p:txBody>
      </p:sp>
      <p:pic>
        <p:nvPicPr>
          <p:cNvPr id="5" name="Picture 2" descr="C:\Program Files\Microsoft Resource DVD Artwork\DVD_ART\Artwork_Imagery\HARDWARE_IMAGERY\Illustration - Misc Hardware\XML Icons\Serv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810000"/>
            <a:ext cx="72231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C:\Program Files\Microsoft Resource DVD Artwork\DVD_ART\Artwork_Imagery\HARDWARE_IMAGERY\Illustration - Misc Hardware\XML Icons\Serv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73288" y="3810000"/>
            <a:ext cx="72231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C:\Program Files\Microsoft Resource DVD Artwork\DVD_ART\Artwork_Imagery\HARDWARE_IMAGERY\Illustration - Misc Hardware\XML Icons\Serv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3810000"/>
            <a:ext cx="72231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 descr="C:\Program Files\Microsoft Resource DVD Artwork\DVD_ART\Artwork_Imagery\HARDWARE_IMAGERY\Illustration - Misc Hardware\XML Icons\Serv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68888" y="3810000"/>
            <a:ext cx="72231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 descr="C:\Program Files\Microsoft Resource DVD Artwork\DVD_ART\Artwork_Imagery\HARDWARE_IMAGERY\Illustration - Misc Hardware\XML Icons\Serv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9088" y="3810000"/>
            <a:ext cx="72231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0530" name="Picture 2" descr="http://marcelolopezblog.net/wp-content/uploads/2007/08/logo_sql_2008_microsoft_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5791200"/>
            <a:ext cx="1551755" cy="381000"/>
          </a:xfrm>
          <a:prstGeom prst="rect">
            <a:avLst/>
          </a:prstGeom>
          <a:noFill/>
        </p:spPr>
      </p:pic>
      <p:pic>
        <p:nvPicPr>
          <p:cNvPr id="15" name="Picture 2" descr="http://marcelolopezblog.net/wp-content/uploads/2007/08/logo_sql_2008_microsoft_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5791200"/>
            <a:ext cx="1551755" cy="381000"/>
          </a:xfrm>
          <a:prstGeom prst="rect">
            <a:avLst/>
          </a:prstGeom>
          <a:noFill/>
        </p:spPr>
      </p:pic>
      <p:sp>
        <p:nvSpPr>
          <p:cNvPr id="17" name="Rectangle 16"/>
          <p:cNvSpPr/>
          <p:nvPr/>
        </p:nvSpPr>
        <p:spPr>
          <a:xfrm>
            <a:off x="2971800" y="2362200"/>
            <a:ext cx="3276600" cy="457200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DryadLINQ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>
            <a:endCxn id="17" idx="0"/>
          </p:cNvCxnSpPr>
          <p:nvPr/>
        </p:nvCxnSpPr>
        <p:spPr>
          <a:xfrm rot="5400000">
            <a:off x="4419600" y="2171700"/>
            <a:ext cx="381000" cy="1588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7" idx="2"/>
            <a:endCxn id="7" idx="0"/>
          </p:cNvCxnSpPr>
          <p:nvPr/>
        </p:nvCxnSpPr>
        <p:spPr>
          <a:xfrm rot="5400000">
            <a:off x="3819128" y="3019028"/>
            <a:ext cx="990600" cy="591344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7" idx="2"/>
            <a:endCxn id="11" idx="0"/>
          </p:cNvCxnSpPr>
          <p:nvPr/>
        </p:nvCxnSpPr>
        <p:spPr>
          <a:xfrm rot="16200000" flipH="1">
            <a:off x="4524772" y="2904728"/>
            <a:ext cx="990600" cy="819944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7" idx="2"/>
            <a:endCxn id="12" idx="0"/>
          </p:cNvCxnSpPr>
          <p:nvPr/>
        </p:nvCxnSpPr>
        <p:spPr>
          <a:xfrm rot="16200000" flipH="1">
            <a:off x="5324872" y="2104628"/>
            <a:ext cx="990600" cy="2420144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7" idx="2"/>
            <a:endCxn id="5" idx="0"/>
          </p:cNvCxnSpPr>
          <p:nvPr/>
        </p:nvCxnSpPr>
        <p:spPr>
          <a:xfrm rot="5400000">
            <a:off x="2333228" y="1533128"/>
            <a:ext cx="990600" cy="3563144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7" idx="2"/>
            <a:endCxn id="6" idx="0"/>
          </p:cNvCxnSpPr>
          <p:nvPr/>
        </p:nvCxnSpPr>
        <p:spPr>
          <a:xfrm rot="5400000">
            <a:off x="3076972" y="2276872"/>
            <a:ext cx="990600" cy="2075656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ounded Rectangle 33"/>
          <p:cNvSpPr/>
          <p:nvPr/>
        </p:nvSpPr>
        <p:spPr>
          <a:xfrm>
            <a:off x="990600" y="4343400"/>
            <a:ext cx="1066800" cy="457200"/>
          </a:xfrm>
          <a:prstGeom prst="roundRect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</a:rPr>
              <a:t>Subquery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2514600" y="4343400"/>
            <a:ext cx="1066800" cy="457200"/>
          </a:xfrm>
          <a:prstGeom prst="roundRect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</a:rPr>
              <a:t>Subquery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3962400" y="4343400"/>
            <a:ext cx="1066800" cy="457200"/>
          </a:xfrm>
          <a:prstGeom prst="roundRect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</a:rPr>
              <a:t>Subquery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5410200" y="4343400"/>
            <a:ext cx="1066800" cy="457200"/>
          </a:xfrm>
          <a:prstGeom prst="roundRect">
            <a:avLst/>
          </a:prstGeom>
          <a:solidFill>
            <a:srgbClr val="66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</a:rPr>
              <a:t>Subquery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7010400" y="4343400"/>
            <a:ext cx="1066800" cy="457200"/>
          </a:xfrm>
          <a:prstGeom prst="roundRect">
            <a:avLst/>
          </a:prstGeom>
          <a:solidFill>
            <a:srgbClr val="66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</a:rPr>
              <a:t>Subquery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56" name="Straight Arrow Connector 55"/>
          <p:cNvCxnSpPr/>
          <p:nvPr/>
        </p:nvCxnSpPr>
        <p:spPr>
          <a:xfrm rot="5400000">
            <a:off x="5791200" y="4953000"/>
            <a:ext cx="304800" cy="1588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ounded Rectangle 30"/>
          <p:cNvSpPr/>
          <p:nvPr/>
        </p:nvSpPr>
        <p:spPr>
          <a:xfrm>
            <a:off x="3886200" y="1371600"/>
            <a:ext cx="1447800" cy="6096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Query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334000" y="5105400"/>
            <a:ext cx="1295400" cy="381000"/>
          </a:xfrm>
          <a:prstGeom prst="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LINQ-to-SQL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51" name="Straight Arrow Connector 50"/>
          <p:cNvCxnSpPr/>
          <p:nvPr/>
        </p:nvCxnSpPr>
        <p:spPr>
          <a:xfrm rot="5400000">
            <a:off x="7391400" y="4952206"/>
            <a:ext cx="304800" cy="1588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6934200" y="5104606"/>
            <a:ext cx="1295400" cy="381000"/>
          </a:xfrm>
          <a:prstGeom prst="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LINQ-to-SQL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54" name="Straight Arrow Connector 53"/>
          <p:cNvCxnSpPr/>
          <p:nvPr/>
        </p:nvCxnSpPr>
        <p:spPr>
          <a:xfrm rot="5400000">
            <a:off x="5791994" y="5638006"/>
            <a:ext cx="304800" cy="1588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rot="5400000">
            <a:off x="7392194" y="5638006"/>
            <a:ext cx="304800" cy="1588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52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>
          <a:xfrm>
            <a:off x="2133600" y="1941731"/>
            <a:ext cx="1143000" cy="685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Image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Processing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629400" y="4227731"/>
            <a:ext cx="16764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Cosmos DFS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819400" y="4227731"/>
            <a:ext cx="16764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SQL Servers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Software Stack</a:t>
            </a: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F914F-062F-453F-B34B-BB004E9935E0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914400" y="5294531"/>
            <a:ext cx="1600200" cy="685800"/>
          </a:xfrm>
          <a:prstGeom prst="rect">
            <a:avLst/>
          </a:prstGeom>
          <a:solidFill>
            <a:srgbClr val="FFFF99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Windows Server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4761131"/>
            <a:ext cx="7391400" cy="381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Cluster Services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724400" y="4227731"/>
            <a:ext cx="16764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Azure Platform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3694331"/>
            <a:ext cx="7391400" cy="381000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Dryad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" y="3160931"/>
            <a:ext cx="5181600" cy="381000"/>
          </a:xfrm>
          <a:prstGeom prst="rect">
            <a:avLst/>
          </a:prstGeom>
          <a:solidFill>
            <a:srgbClr val="C00000"/>
          </a:solidFill>
          <a:ln>
            <a:solidFill>
              <a:srgbClr val="FF99FF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DryadLINQ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819400" y="5294531"/>
            <a:ext cx="1600200" cy="685800"/>
          </a:xfrm>
          <a:prstGeom prst="rect">
            <a:avLst/>
          </a:prstGeom>
          <a:solidFill>
            <a:srgbClr val="FFFF99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Windows Server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724400" y="5294531"/>
            <a:ext cx="1600200" cy="685800"/>
          </a:xfrm>
          <a:prstGeom prst="rect">
            <a:avLst/>
          </a:prstGeom>
          <a:solidFill>
            <a:srgbClr val="FFFF99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Windows Server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705600" y="5294531"/>
            <a:ext cx="1600200" cy="685800"/>
          </a:xfrm>
          <a:prstGeom prst="rect">
            <a:avLst/>
          </a:prstGeom>
          <a:solidFill>
            <a:srgbClr val="FFFF99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Windows Server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248400" y="3160931"/>
            <a:ext cx="20574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Other Languages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914400" y="4227731"/>
            <a:ext cx="16764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CIFS/NTFS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914400" y="1941731"/>
            <a:ext cx="1143000" cy="685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Machine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Learning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343275" y="1941731"/>
            <a:ext cx="1143000" cy="685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Graph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Analysis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953000" y="1941731"/>
            <a:ext cx="1143000" cy="685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Data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Mining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914400" y="2627531"/>
            <a:ext cx="51816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Applications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486275" y="1828800"/>
            <a:ext cx="5036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…</a:t>
            </a:r>
            <a:endParaRPr lang="en-US" sz="3600" dirty="0"/>
          </a:p>
        </p:txBody>
      </p:sp>
      <p:sp>
        <p:nvSpPr>
          <p:cNvPr id="22" name="Rectangle 21"/>
          <p:cNvSpPr/>
          <p:nvPr/>
        </p:nvSpPr>
        <p:spPr>
          <a:xfrm>
            <a:off x="6248400" y="2628900"/>
            <a:ext cx="20574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Other Applications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Future 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5181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Goal: Use a cluster as if it is a single computer</a:t>
            </a:r>
          </a:p>
          <a:p>
            <a:pPr lvl="1"/>
            <a:r>
              <a:rPr lang="en-US" dirty="0" smtClean="0"/>
              <a:t>Dryad/DryadLINQ represent a modest step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On-going research</a:t>
            </a:r>
          </a:p>
          <a:p>
            <a:pPr lvl="1"/>
            <a:r>
              <a:rPr lang="en-US" dirty="0" smtClean="0"/>
              <a:t>What can we write with DryadLINQ?</a:t>
            </a:r>
          </a:p>
          <a:p>
            <a:pPr lvl="2"/>
            <a:r>
              <a:rPr lang="en-US" dirty="0" smtClean="0"/>
              <a:t>Where and how to generalize the programming model?</a:t>
            </a:r>
          </a:p>
          <a:p>
            <a:pPr lvl="1"/>
            <a:r>
              <a:rPr lang="en-US" dirty="0" smtClean="0"/>
              <a:t>Performance, usability, etc.</a:t>
            </a:r>
          </a:p>
          <a:p>
            <a:pPr lvl="2"/>
            <a:r>
              <a:rPr lang="en-US" dirty="0" smtClean="0"/>
              <a:t>How to debug/profile/analyze DryadLINQ apps?</a:t>
            </a:r>
          </a:p>
          <a:p>
            <a:pPr lvl="1"/>
            <a:r>
              <a:rPr lang="en-US" dirty="0" smtClean="0"/>
              <a:t>Job scheduling</a:t>
            </a:r>
          </a:p>
          <a:p>
            <a:pPr lvl="2"/>
            <a:r>
              <a:rPr lang="en-US" dirty="0" smtClean="0"/>
              <a:t>How to schedule/execute N concurrent jobs?</a:t>
            </a:r>
          </a:p>
          <a:p>
            <a:pPr lvl="1"/>
            <a:r>
              <a:rPr lang="en-US" dirty="0" smtClean="0"/>
              <a:t>Caching and incremental computation</a:t>
            </a:r>
          </a:p>
          <a:p>
            <a:pPr lvl="2"/>
            <a:r>
              <a:rPr lang="en-US" dirty="0" smtClean="0"/>
              <a:t>How to reuse previously computed results?</a:t>
            </a:r>
          </a:p>
          <a:p>
            <a:pPr lvl="1"/>
            <a:r>
              <a:rPr lang="en-US" dirty="0" smtClean="0"/>
              <a:t>Static program checking</a:t>
            </a:r>
          </a:p>
          <a:p>
            <a:pPr lvl="2"/>
            <a:r>
              <a:rPr lang="en-US" dirty="0" smtClean="0"/>
              <a:t>A very compelling case for program analysis?</a:t>
            </a:r>
          </a:p>
          <a:p>
            <a:pPr lvl="2"/>
            <a:r>
              <a:rPr lang="en-US" dirty="0" smtClean="0"/>
              <a:t>Better catch bugs statically than fighting them in the cloud?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A typical data-intensive </a:t>
            </a:r>
            <a:r>
              <a:rPr lang="en-US" dirty="0" smtClean="0"/>
              <a:t>query</a:t>
            </a:r>
            <a:br>
              <a:rPr lang="en-US" dirty="0" smtClean="0"/>
            </a:br>
            <a:r>
              <a:rPr lang="en-US" dirty="0" smtClean="0"/>
              <a:t>(Quick Skim)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62000" y="1366838"/>
            <a:ext cx="7620000" cy="5047535"/>
          </a:xfrm>
          <a:prstGeom prst="rect">
            <a:avLst/>
          </a:prstGeom>
        </p:spPr>
        <p:txBody>
          <a:bodyPr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700" dirty="0" err="1">
                <a:solidFill>
                  <a:srgbClr val="558ED5"/>
                </a:solidFill>
                <a:latin typeface="Calibri" pitchFamily="-83" charset="0"/>
              </a:rPr>
              <a:t>var</a:t>
            </a: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</a:t>
            </a:r>
            <a:r>
              <a:rPr lang="en-US" sz="1700" dirty="0" err="1">
                <a:solidFill>
                  <a:srgbClr val="000000"/>
                </a:solidFill>
                <a:latin typeface="Calibri" pitchFamily="-83" charset="0"/>
              </a:rPr>
              <a:t>logentries</a:t>
            </a: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=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700" dirty="0">
                <a:solidFill>
                  <a:srgbClr val="558ED5"/>
                </a:solidFill>
                <a:latin typeface="Calibri" pitchFamily="-83" charset="0"/>
              </a:rPr>
              <a:t>        from</a:t>
            </a: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line </a:t>
            </a:r>
            <a:r>
              <a:rPr lang="en-US" sz="1700" dirty="0">
                <a:solidFill>
                  <a:srgbClr val="558ED5"/>
                </a:solidFill>
                <a:latin typeface="Calibri" pitchFamily="-83" charset="0"/>
              </a:rPr>
              <a:t>in</a:t>
            </a: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logs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       </a:t>
            </a:r>
            <a:r>
              <a:rPr lang="en-US" sz="1700" dirty="0">
                <a:solidFill>
                  <a:srgbClr val="558ED5"/>
                </a:solidFill>
                <a:latin typeface="Calibri" pitchFamily="-83" charset="0"/>
              </a:rPr>
              <a:t>where</a:t>
            </a: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!</a:t>
            </a:r>
            <a:r>
              <a:rPr lang="en-US" sz="1700" dirty="0" err="1">
                <a:solidFill>
                  <a:srgbClr val="000000"/>
                </a:solidFill>
                <a:latin typeface="Calibri" pitchFamily="-83" charset="0"/>
              </a:rPr>
              <a:t>line.StartsWith</a:t>
            </a: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("#")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       </a:t>
            </a:r>
            <a:r>
              <a:rPr lang="en-US" sz="1700" dirty="0">
                <a:solidFill>
                  <a:srgbClr val="558ED5"/>
                </a:solidFill>
                <a:latin typeface="Calibri" pitchFamily="-83" charset="0"/>
              </a:rPr>
              <a:t>select</a:t>
            </a: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new </a:t>
            </a:r>
            <a:r>
              <a:rPr lang="en-US" sz="1700" dirty="0" err="1">
                <a:solidFill>
                  <a:srgbClr val="0000FF"/>
                </a:solidFill>
                <a:latin typeface="Calibri" pitchFamily="-83" charset="0"/>
              </a:rPr>
              <a:t>LogEntry</a:t>
            </a:r>
            <a:r>
              <a:rPr lang="en-US" sz="1700" dirty="0" err="1">
                <a:solidFill>
                  <a:srgbClr val="000000"/>
                </a:solidFill>
                <a:latin typeface="Calibri" pitchFamily="-83" charset="0"/>
              </a:rPr>
              <a:t>(line</a:t>
            </a: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);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700" dirty="0" err="1">
                <a:solidFill>
                  <a:srgbClr val="558ED5"/>
                </a:solidFill>
                <a:latin typeface="Calibri" pitchFamily="-83" charset="0"/>
              </a:rPr>
              <a:t>var</a:t>
            </a: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user =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700" dirty="0">
                <a:solidFill>
                  <a:srgbClr val="558ED5"/>
                </a:solidFill>
                <a:latin typeface="Calibri" pitchFamily="-83" charset="0"/>
              </a:rPr>
              <a:t>        from</a:t>
            </a: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access </a:t>
            </a:r>
            <a:r>
              <a:rPr lang="en-US" sz="1700" dirty="0">
                <a:solidFill>
                  <a:srgbClr val="558ED5"/>
                </a:solidFill>
                <a:latin typeface="Calibri" pitchFamily="-83" charset="0"/>
              </a:rPr>
              <a:t>in</a:t>
            </a: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</a:t>
            </a:r>
            <a:r>
              <a:rPr lang="en-US" sz="1700" dirty="0" err="1">
                <a:solidFill>
                  <a:srgbClr val="000000"/>
                </a:solidFill>
                <a:latin typeface="Calibri" pitchFamily="-83" charset="0"/>
              </a:rPr>
              <a:t>logentries</a:t>
            </a:r>
            <a:endParaRPr lang="en-US" sz="1700" dirty="0">
              <a:solidFill>
                <a:srgbClr val="000000"/>
              </a:solidFill>
              <a:latin typeface="Calibri" pitchFamily="-83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       </a:t>
            </a:r>
            <a:r>
              <a:rPr lang="en-US" sz="1700" dirty="0">
                <a:solidFill>
                  <a:srgbClr val="558ED5"/>
                </a:solidFill>
                <a:latin typeface="Calibri" pitchFamily="-83" charset="0"/>
              </a:rPr>
              <a:t>where</a:t>
            </a: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</a:t>
            </a:r>
            <a:r>
              <a:rPr lang="en-US" sz="1700" dirty="0" err="1">
                <a:solidFill>
                  <a:srgbClr val="000000"/>
                </a:solidFill>
                <a:latin typeface="Calibri" pitchFamily="-83" charset="0"/>
              </a:rPr>
              <a:t>access.user.EndsWith(@"</a:t>
            </a:r>
            <a:r>
              <a:rPr lang="en-US" sz="1700" dirty="0" err="1" smtClean="0">
                <a:solidFill>
                  <a:srgbClr val="000000"/>
                </a:solidFill>
                <a:latin typeface="Calibri" pitchFamily="-83" charset="0"/>
              </a:rPr>
              <a:t>\aditya</a:t>
            </a:r>
            <a:r>
              <a:rPr lang="en-US" sz="1700" dirty="0" smtClean="0">
                <a:solidFill>
                  <a:srgbClr val="000000"/>
                </a:solidFill>
                <a:latin typeface="Calibri" pitchFamily="-83" charset="0"/>
              </a:rPr>
              <a:t>"</a:t>
            </a: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       </a:t>
            </a:r>
            <a:r>
              <a:rPr lang="en-US" sz="1700" dirty="0">
                <a:solidFill>
                  <a:srgbClr val="558ED5"/>
                </a:solidFill>
                <a:latin typeface="Calibri" pitchFamily="-83" charset="0"/>
              </a:rPr>
              <a:t>select</a:t>
            </a: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access;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700" dirty="0" err="1">
                <a:solidFill>
                  <a:srgbClr val="558ED5"/>
                </a:solidFill>
                <a:latin typeface="Calibri" pitchFamily="-83" charset="0"/>
              </a:rPr>
              <a:t>var</a:t>
            </a: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accesses =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       </a:t>
            </a:r>
            <a:r>
              <a:rPr lang="en-US" sz="1700" dirty="0">
                <a:solidFill>
                  <a:srgbClr val="558ED5"/>
                </a:solidFill>
                <a:latin typeface="Calibri" pitchFamily="-83" charset="0"/>
              </a:rPr>
              <a:t>from</a:t>
            </a: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access </a:t>
            </a:r>
            <a:r>
              <a:rPr lang="en-US" sz="1700" dirty="0">
                <a:solidFill>
                  <a:srgbClr val="558ED5"/>
                </a:solidFill>
                <a:latin typeface="Calibri" pitchFamily="-83" charset="0"/>
              </a:rPr>
              <a:t>in</a:t>
            </a: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user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       </a:t>
            </a:r>
            <a:r>
              <a:rPr lang="en-US" sz="1700" dirty="0">
                <a:solidFill>
                  <a:srgbClr val="558ED5"/>
                </a:solidFill>
                <a:latin typeface="Calibri" pitchFamily="-83" charset="0"/>
              </a:rPr>
              <a:t>group</a:t>
            </a: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access </a:t>
            </a:r>
            <a:r>
              <a:rPr lang="en-US" sz="1700" dirty="0">
                <a:solidFill>
                  <a:srgbClr val="558ED5"/>
                </a:solidFill>
                <a:latin typeface="Calibri" pitchFamily="-83" charset="0"/>
              </a:rPr>
              <a:t>by</a:t>
            </a: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</a:t>
            </a:r>
            <a:r>
              <a:rPr lang="en-US" sz="1700" dirty="0" err="1">
                <a:solidFill>
                  <a:srgbClr val="000000"/>
                </a:solidFill>
                <a:latin typeface="Calibri" pitchFamily="-83" charset="0"/>
              </a:rPr>
              <a:t>access.page</a:t>
            </a: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</a:t>
            </a:r>
            <a:r>
              <a:rPr lang="en-US" sz="1700" dirty="0">
                <a:solidFill>
                  <a:srgbClr val="558ED5"/>
                </a:solidFill>
                <a:latin typeface="Calibri" pitchFamily="-83" charset="0"/>
              </a:rPr>
              <a:t>into</a:t>
            </a: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pages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       </a:t>
            </a:r>
            <a:r>
              <a:rPr lang="en-US" sz="1700" dirty="0">
                <a:solidFill>
                  <a:srgbClr val="558ED5"/>
                </a:solidFill>
                <a:latin typeface="Calibri" pitchFamily="-83" charset="0"/>
              </a:rPr>
              <a:t>select</a:t>
            </a: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new </a:t>
            </a:r>
            <a:r>
              <a:rPr lang="en-US" sz="1700" dirty="0" err="1">
                <a:solidFill>
                  <a:srgbClr val="0000FF"/>
                </a:solidFill>
                <a:latin typeface="Calibri" pitchFamily="-83" charset="0"/>
              </a:rPr>
              <a:t>UserPageCount</a:t>
            </a:r>
            <a:r>
              <a:rPr lang="en-US" sz="1700" dirty="0" err="1">
                <a:solidFill>
                  <a:srgbClr val="000000"/>
                </a:solidFill>
                <a:latin typeface="Calibri" pitchFamily="-83" charset="0"/>
              </a:rPr>
              <a:t>(</a:t>
            </a:r>
            <a:r>
              <a:rPr lang="en-US" sz="1700" dirty="0" err="1" smtClean="0">
                <a:solidFill>
                  <a:srgbClr val="000000"/>
                </a:solidFill>
                <a:latin typeface="Calibri" pitchFamily="-83" charset="0"/>
              </a:rPr>
              <a:t>"aditya</a:t>
            </a:r>
            <a:r>
              <a:rPr lang="en-US" sz="1700" dirty="0" smtClean="0">
                <a:solidFill>
                  <a:srgbClr val="000000"/>
                </a:solidFill>
                <a:latin typeface="Calibri" pitchFamily="-83" charset="0"/>
              </a:rPr>
              <a:t>"</a:t>
            </a: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, </a:t>
            </a:r>
            <a:r>
              <a:rPr lang="en-US" sz="1700" dirty="0" err="1">
                <a:solidFill>
                  <a:srgbClr val="000000"/>
                </a:solidFill>
                <a:latin typeface="Calibri" pitchFamily="-83" charset="0"/>
              </a:rPr>
              <a:t>pages.Key</a:t>
            </a: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, </a:t>
            </a:r>
            <a:r>
              <a:rPr lang="en-US" sz="1700" dirty="0" err="1">
                <a:solidFill>
                  <a:srgbClr val="000000"/>
                </a:solidFill>
                <a:latin typeface="Calibri" pitchFamily="-83" charset="0"/>
              </a:rPr>
              <a:t>pages.Count</a:t>
            </a: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());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700" dirty="0" err="1">
                <a:solidFill>
                  <a:srgbClr val="558ED5"/>
                </a:solidFill>
                <a:latin typeface="Calibri" pitchFamily="-83" charset="0"/>
              </a:rPr>
              <a:t>var</a:t>
            </a: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</a:t>
            </a:r>
            <a:r>
              <a:rPr lang="en-US" sz="1700" dirty="0" err="1">
                <a:solidFill>
                  <a:srgbClr val="000000"/>
                </a:solidFill>
                <a:latin typeface="Calibri" pitchFamily="-83" charset="0"/>
              </a:rPr>
              <a:t>htmAccesses</a:t>
            </a: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=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       </a:t>
            </a:r>
            <a:r>
              <a:rPr lang="en-US" sz="1700" dirty="0">
                <a:solidFill>
                  <a:srgbClr val="558ED5"/>
                </a:solidFill>
                <a:latin typeface="Calibri" pitchFamily="-83" charset="0"/>
              </a:rPr>
              <a:t>from</a:t>
            </a: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access </a:t>
            </a:r>
            <a:r>
              <a:rPr lang="en-US" sz="1700" dirty="0">
                <a:solidFill>
                  <a:srgbClr val="558ED5"/>
                </a:solidFill>
                <a:latin typeface="Calibri" pitchFamily="-83" charset="0"/>
              </a:rPr>
              <a:t>in</a:t>
            </a: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accesses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       </a:t>
            </a:r>
            <a:r>
              <a:rPr lang="en-US" sz="1700" dirty="0">
                <a:solidFill>
                  <a:srgbClr val="558ED5"/>
                </a:solidFill>
                <a:latin typeface="Calibri" pitchFamily="-83" charset="0"/>
              </a:rPr>
              <a:t>where</a:t>
            </a: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</a:t>
            </a:r>
            <a:r>
              <a:rPr lang="en-US" sz="1700" dirty="0" err="1">
                <a:solidFill>
                  <a:srgbClr val="000000"/>
                </a:solidFill>
                <a:latin typeface="Calibri" pitchFamily="-83" charset="0"/>
              </a:rPr>
              <a:t>access.page.EndsWith(".htm</a:t>
            </a: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")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       </a:t>
            </a:r>
            <a:r>
              <a:rPr lang="en-US" sz="1700" dirty="0" err="1">
                <a:solidFill>
                  <a:srgbClr val="558ED5"/>
                </a:solidFill>
                <a:latin typeface="Calibri" pitchFamily="-83" charset="0"/>
              </a:rPr>
              <a:t>orderby</a:t>
            </a: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</a:t>
            </a:r>
            <a:r>
              <a:rPr lang="en-US" sz="1700" dirty="0" err="1">
                <a:solidFill>
                  <a:srgbClr val="000000"/>
                </a:solidFill>
                <a:latin typeface="Calibri" pitchFamily="-83" charset="0"/>
              </a:rPr>
              <a:t>access.count</a:t>
            </a: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</a:t>
            </a:r>
            <a:r>
              <a:rPr lang="en-US" sz="1700" dirty="0">
                <a:solidFill>
                  <a:srgbClr val="558ED5"/>
                </a:solidFill>
                <a:latin typeface="Calibri" pitchFamily="-83" charset="0"/>
              </a:rPr>
              <a:t>descending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       </a:t>
            </a:r>
            <a:r>
              <a:rPr lang="en-US" sz="1700" dirty="0">
                <a:solidFill>
                  <a:srgbClr val="558ED5"/>
                </a:solidFill>
                <a:latin typeface="Calibri" pitchFamily="-83" charset="0"/>
              </a:rPr>
              <a:t>select</a:t>
            </a: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access; </a:t>
            </a:r>
            <a:endParaRPr lang="en-US" sz="1700" dirty="0">
              <a:solidFill>
                <a:srgbClr val="C00000"/>
              </a:solidFill>
              <a:latin typeface="Calibri" pitchFamily="-83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700" dirty="0">
              <a:solidFill>
                <a:srgbClr val="000000"/>
              </a:solidFill>
              <a:latin typeface="Calibri" pitchFamily="-83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  <a:latin typeface="Calibri" pitchFamily="-83" charset="0"/>
            </a:endParaRPr>
          </a:p>
        </p:txBody>
      </p:sp>
      <p:graphicFrame>
        <p:nvGraphicFramePr>
          <p:cNvPr id="6" name="Diagram 5"/>
          <p:cNvGraphicFramePr/>
          <p:nvPr/>
        </p:nvGraphicFramePr>
        <p:xfrm>
          <a:off x="5391150" y="2238375"/>
          <a:ext cx="2971800" cy="19558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Dryad Case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SkyServer DB Query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3-way join to find gravitational lens effect</a:t>
            </a:r>
          </a:p>
          <a:p>
            <a:pPr>
              <a:lnSpc>
                <a:spcPct val="90000"/>
              </a:lnSpc>
            </a:pPr>
            <a:r>
              <a:rPr lang="en-US"/>
              <a:t>Table U: (objId, color) 11.8GB</a:t>
            </a:r>
          </a:p>
          <a:p>
            <a:pPr>
              <a:lnSpc>
                <a:spcPct val="90000"/>
              </a:lnSpc>
            </a:pPr>
            <a:r>
              <a:rPr lang="en-US"/>
              <a:t>Table N: (objId, neighborId) 41.8GB</a:t>
            </a:r>
          </a:p>
          <a:p>
            <a:pPr>
              <a:lnSpc>
                <a:spcPct val="90000"/>
              </a:lnSpc>
            </a:pPr>
            <a:r>
              <a:rPr lang="en-US"/>
              <a:t>Find neighboring stars with similar colors:</a:t>
            </a:r>
          </a:p>
          <a:p>
            <a:pPr lvl="1">
              <a:lnSpc>
                <a:spcPct val="90000"/>
              </a:lnSpc>
            </a:pPr>
            <a:r>
              <a:rPr lang="en-US"/>
              <a:t>Join U+N to find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/>
              <a:t>T = U.color,N.neighborId where U.objId = N.objId</a:t>
            </a:r>
          </a:p>
          <a:p>
            <a:pPr lvl="1">
              <a:lnSpc>
                <a:spcPct val="90000"/>
              </a:lnSpc>
            </a:pPr>
            <a:r>
              <a:rPr lang="en-US"/>
              <a:t>Join U+T to find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/>
              <a:t>U.objId where U.objId = T.neighborID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/>
              <a:t>			  and U.color </a:t>
            </a:r>
            <a:r>
              <a:rPr lang="en-US">
                <a:ea typeface="Arial" pitchFamily="-83" charset="0"/>
                <a:cs typeface="Arial" pitchFamily="-83" charset="0"/>
              </a:rPr>
              <a:t>≈ </a:t>
            </a:r>
            <a:r>
              <a:rPr lang="en-US"/>
              <a:t>T.color</a:t>
            </a:r>
          </a:p>
          <a:p>
            <a:pPr lvl="1"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81"/>
          <p:cNvGrpSpPr>
            <a:grpSpLocks/>
          </p:cNvGrpSpPr>
          <p:nvPr/>
        </p:nvGrpSpPr>
        <p:grpSpPr bwMode="auto">
          <a:xfrm>
            <a:off x="6248400" y="152400"/>
            <a:ext cx="2794000" cy="6445250"/>
            <a:chOff x="3936" y="96"/>
            <a:chExt cx="1760" cy="4060"/>
          </a:xfrm>
        </p:grpSpPr>
        <p:sp>
          <p:nvSpPr>
            <p:cNvPr id="90142" name="AutoShape 7"/>
            <p:cNvSpPr>
              <a:spLocks noChangeAspect="1" noChangeArrowheads="1" noTextEdit="1"/>
            </p:cNvSpPr>
            <p:nvPr/>
          </p:nvSpPr>
          <p:spPr bwMode="auto">
            <a:xfrm>
              <a:off x="4032" y="144"/>
              <a:ext cx="1640" cy="39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144" name="Line 9"/>
            <p:cNvSpPr>
              <a:spLocks noChangeShapeType="1"/>
            </p:cNvSpPr>
            <p:nvPr/>
          </p:nvSpPr>
          <p:spPr bwMode="auto">
            <a:xfrm flipH="1" flipV="1">
              <a:off x="4605" y="2663"/>
              <a:ext cx="534" cy="453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145" name="Freeform 10"/>
            <p:cNvSpPr>
              <a:spLocks/>
            </p:cNvSpPr>
            <p:nvPr/>
          </p:nvSpPr>
          <p:spPr bwMode="auto">
            <a:xfrm>
              <a:off x="4525" y="2598"/>
              <a:ext cx="123" cy="110"/>
            </a:xfrm>
            <a:custGeom>
              <a:avLst/>
              <a:gdLst>
                <a:gd name="T0" fmla="*/ 44 w 130"/>
                <a:gd name="T1" fmla="*/ 58 h 118"/>
                <a:gd name="T2" fmla="*/ 44 w 130"/>
                <a:gd name="T3" fmla="*/ 58 h 118"/>
                <a:gd name="T4" fmla="*/ 62 w 130"/>
                <a:gd name="T5" fmla="*/ 90 h 118"/>
                <a:gd name="T6" fmla="*/ 78 w 130"/>
                <a:gd name="T7" fmla="*/ 118 h 118"/>
                <a:gd name="T8" fmla="*/ 130 w 130"/>
                <a:gd name="T9" fmla="*/ 58 h 118"/>
                <a:gd name="T10" fmla="*/ 130 w 130"/>
                <a:gd name="T11" fmla="*/ 58 h 118"/>
                <a:gd name="T12" fmla="*/ 104 w 130"/>
                <a:gd name="T13" fmla="*/ 48 h 118"/>
                <a:gd name="T14" fmla="*/ 66 w 130"/>
                <a:gd name="T15" fmla="*/ 34 h 118"/>
                <a:gd name="T16" fmla="*/ 66 w 130"/>
                <a:gd name="T17" fmla="*/ 34 h 118"/>
                <a:gd name="T18" fmla="*/ 28 w 130"/>
                <a:gd name="T19" fmla="*/ 16 h 118"/>
                <a:gd name="T20" fmla="*/ 0 w 130"/>
                <a:gd name="T21" fmla="*/ 0 h 118"/>
                <a:gd name="T22" fmla="*/ 0 w 130"/>
                <a:gd name="T23" fmla="*/ 0 h 118"/>
                <a:gd name="T24" fmla="*/ 20 w 130"/>
                <a:gd name="T25" fmla="*/ 24 h 118"/>
                <a:gd name="T26" fmla="*/ 44 w 130"/>
                <a:gd name="T27" fmla="*/ 58 h 118"/>
                <a:gd name="T28" fmla="*/ 44 w 130"/>
                <a:gd name="T29" fmla="*/ 58 h 11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30"/>
                <a:gd name="T46" fmla="*/ 0 h 118"/>
                <a:gd name="T47" fmla="*/ 130 w 130"/>
                <a:gd name="T48" fmla="*/ 118 h 118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30" h="118">
                  <a:moveTo>
                    <a:pt x="44" y="58"/>
                  </a:moveTo>
                  <a:lnTo>
                    <a:pt x="44" y="58"/>
                  </a:lnTo>
                  <a:lnTo>
                    <a:pt x="62" y="90"/>
                  </a:lnTo>
                  <a:lnTo>
                    <a:pt x="78" y="118"/>
                  </a:lnTo>
                  <a:lnTo>
                    <a:pt x="130" y="58"/>
                  </a:lnTo>
                  <a:lnTo>
                    <a:pt x="104" y="48"/>
                  </a:lnTo>
                  <a:lnTo>
                    <a:pt x="66" y="34"/>
                  </a:lnTo>
                  <a:lnTo>
                    <a:pt x="28" y="16"/>
                  </a:lnTo>
                  <a:lnTo>
                    <a:pt x="0" y="0"/>
                  </a:lnTo>
                  <a:lnTo>
                    <a:pt x="20" y="24"/>
                  </a:lnTo>
                  <a:lnTo>
                    <a:pt x="44" y="5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0146" name="Line 11"/>
            <p:cNvSpPr>
              <a:spLocks noChangeShapeType="1"/>
            </p:cNvSpPr>
            <p:nvPr/>
          </p:nvSpPr>
          <p:spPr bwMode="auto">
            <a:xfrm flipH="1" flipV="1">
              <a:off x="4809" y="2581"/>
              <a:ext cx="360" cy="498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147" name="Freeform 12"/>
            <p:cNvSpPr>
              <a:spLocks/>
            </p:cNvSpPr>
            <p:nvPr/>
          </p:nvSpPr>
          <p:spPr bwMode="auto">
            <a:xfrm>
              <a:off x="4748" y="2499"/>
              <a:ext cx="106" cy="125"/>
            </a:xfrm>
            <a:custGeom>
              <a:avLst/>
              <a:gdLst>
                <a:gd name="T0" fmla="*/ 28 w 112"/>
                <a:gd name="T1" fmla="*/ 68 h 134"/>
                <a:gd name="T2" fmla="*/ 28 w 112"/>
                <a:gd name="T3" fmla="*/ 68 h 134"/>
                <a:gd name="T4" fmla="*/ 38 w 112"/>
                <a:gd name="T5" fmla="*/ 102 h 134"/>
                <a:gd name="T6" fmla="*/ 46 w 112"/>
                <a:gd name="T7" fmla="*/ 134 h 134"/>
                <a:gd name="T8" fmla="*/ 112 w 112"/>
                <a:gd name="T9" fmla="*/ 86 h 134"/>
                <a:gd name="T10" fmla="*/ 112 w 112"/>
                <a:gd name="T11" fmla="*/ 86 h 134"/>
                <a:gd name="T12" fmla="*/ 88 w 112"/>
                <a:gd name="T13" fmla="*/ 72 h 134"/>
                <a:gd name="T14" fmla="*/ 54 w 112"/>
                <a:gd name="T15" fmla="*/ 48 h 134"/>
                <a:gd name="T16" fmla="*/ 54 w 112"/>
                <a:gd name="T17" fmla="*/ 48 h 134"/>
                <a:gd name="T18" fmla="*/ 22 w 112"/>
                <a:gd name="T19" fmla="*/ 22 h 134"/>
                <a:gd name="T20" fmla="*/ 0 w 112"/>
                <a:gd name="T21" fmla="*/ 0 h 134"/>
                <a:gd name="T22" fmla="*/ 0 w 112"/>
                <a:gd name="T23" fmla="*/ 0 h 134"/>
                <a:gd name="T24" fmla="*/ 14 w 112"/>
                <a:gd name="T25" fmla="*/ 28 h 134"/>
                <a:gd name="T26" fmla="*/ 28 w 112"/>
                <a:gd name="T27" fmla="*/ 68 h 134"/>
                <a:gd name="T28" fmla="*/ 28 w 112"/>
                <a:gd name="T29" fmla="*/ 68 h 13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2"/>
                <a:gd name="T46" fmla="*/ 0 h 134"/>
                <a:gd name="T47" fmla="*/ 112 w 112"/>
                <a:gd name="T48" fmla="*/ 134 h 13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2" h="134">
                  <a:moveTo>
                    <a:pt x="28" y="68"/>
                  </a:moveTo>
                  <a:lnTo>
                    <a:pt x="28" y="68"/>
                  </a:lnTo>
                  <a:lnTo>
                    <a:pt x="38" y="102"/>
                  </a:lnTo>
                  <a:lnTo>
                    <a:pt x="46" y="134"/>
                  </a:lnTo>
                  <a:lnTo>
                    <a:pt x="112" y="86"/>
                  </a:lnTo>
                  <a:lnTo>
                    <a:pt x="88" y="72"/>
                  </a:lnTo>
                  <a:lnTo>
                    <a:pt x="54" y="48"/>
                  </a:lnTo>
                  <a:lnTo>
                    <a:pt x="22" y="22"/>
                  </a:lnTo>
                  <a:lnTo>
                    <a:pt x="0" y="0"/>
                  </a:lnTo>
                  <a:lnTo>
                    <a:pt x="14" y="28"/>
                  </a:lnTo>
                  <a:lnTo>
                    <a:pt x="28" y="6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0148" name="Line 13"/>
            <p:cNvSpPr>
              <a:spLocks noChangeShapeType="1"/>
            </p:cNvSpPr>
            <p:nvPr/>
          </p:nvSpPr>
          <p:spPr bwMode="auto">
            <a:xfrm flipH="1" flipV="1">
              <a:off x="5005" y="2589"/>
              <a:ext cx="217" cy="453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149" name="Freeform 14"/>
            <p:cNvSpPr>
              <a:spLocks/>
            </p:cNvSpPr>
            <p:nvPr/>
          </p:nvSpPr>
          <p:spPr bwMode="auto">
            <a:xfrm>
              <a:off x="4960" y="2497"/>
              <a:ext cx="90" cy="131"/>
            </a:xfrm>
            <a:custGeom>
              <a:avLst/>
              <a:gdLst>
                <a:gd name="T0" fmla="*/ 16 w 96"/>
                <a:gd name="T1" fmla="*/ 72 h 140"/>
                <a:gd name="T2" fmla="*/ 16 w 96"/>
                <a:gd name="T3" fmla="*/ 72 h 140"/>
                <a:gd name="T4" fmla="*/ 20 w 96"/>
                <a:gd name="T5" fmla="*/ 108 h 140"/>
                <a:gd name="T6" fmla="*/ 22 w 96"/>
                <a:gd name="T7" fmla="*/ 140 h 140"/>
                <a:gd name="T8" fmla="*/ 96 w 96"/>
                <a:gd name="T9" fmla="*/ 106 h 140"/>
                <a:gd name="T10" fmla="*/ 96 w 96"/>
                <a:gd name="T11" fmla="*/ 106 h 140"/>
                <a:gd name="T12" fmla="*/ 74 w 96"/>
                <a:gd name="T13" fmla="*/ 88 h 140"/>
                <a:gd name="T14" fmla="*/ 46 w 96"/>
                <a:gd name="T15" fmla="*/ 58 h 140"/>
                <a:gd name="T16" fmla="*/ 46 w 96"/>
                <a:gd name="T17" fmla="*/ 58 h 140"/>
                <a:gd name="T18" fmla="*/ 20 w 96"/>
                <a:gd name="T19" fmla="*/ 26 h 140"/>
                <a:gd name="T20" fmla="*/ 0 w 96"/>
                <a:gd name="T21" fmla="*/ 0 h 140"/>
                <a:gd name="T22" fmla="*/ 0 w 96"/>
                <a:gd name="T23" fmla="*/ 0 h 140"/>
                <a:gd name="T24" fmla="*/ 8 w 96"/>
                <a:gd name="T25" fmla="*/ 30 h 140"/>
                <a:gd name="T26" fmla="*/ 16 w 96"/>
                <a:gd name="T27" fmla="*/ 72 h 140"/>
                <a:gd name="T28" fmla="*/ 16 w 96"/>
                <a:gd name="T29" fmla="*/ 72 h 14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96"/>
                <a:gd name="T46" fmla="*/ 0 h 140"/>
                <a:gd name="T47" fmla="*/ 96 w 96"/>
                <a:gd name="T48" fmla="*/ 140 h 14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96" h="140">
                  <a:moveTo>
                    <a:pt x="16" y="72"/>
                  </a:moveTo>
                  <a:lnTo>
                    <a:pt x="16" y="72"/>
                  </a:lnTo>
                  <a:lnTo>
                    <a:pt x="20" y="108"/>
                  </a:lnTo>
                  <a:lnTo>
                    <a:pt x="22" y="140"/>
                  </a:lnTo>
                  <a:lnTo>
                    <a:pt x="96" y="106"/>
                  </a:lnTo>
                  <a:lnTo>
                    <a:pt x="74" y="88"/>
                  </a:lnTo>
                  <a:lnTo>
                    <a:pt x="46" y="58"/>
                  </a:lnTo>
                  <a:lnTo>
                    <a:pt x="20" y="26"/>
                  </a:lnTo>
                  <a:lnTo>
                    <a:pt x="0" y="0"/>
                  </a:lnTo>
                  <a:lnTo>
                    <a:pt x="8" y="30"/>
                  </a:lnTo>
                  <a:lnTo>
                    <a:pt x="16" y="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0150" name="Line 15"/>
            <p:cNvSpPr>
              <a:spLocks noChangeShapeType="1"/>
            </p:cNvSpPr>
            <p:nvPr/>
          </p:nvSpPr>
          <p:spPr bwMode="auto">
            <a:xfrm flipV="1">
              <a:off x="5260" y="2732"/>
              <a:ext cx="1" cy="302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151" name="Freeform 16"/>
            <p:cNvSpPr>
              <a:spLocks/>
            </p:cNvSpPr>
            <p:nvPr/>
          </p:nvSpPr>
          <p:spPr bwMode="auto">
            <a:xfrm>
              <a:off x="5222" y="2631"/>
              <a:ext cx="76" cy="127"/>
            </a:xfrm>
            <a:custGeom>
              <a:avLst/>
              <a:gdLst>
                <a:gd name="T0" fmla="*/ 24 w 80"/>
                <a:gd name="T1" fmla="*/ 72 h 136"/>
                <a:gd name="T2" fmla="*/ 24 w 80"/>
                <a:gd name="T3" fmla="*/ 72 h 136"/>
                <a:gd name="T4" fmla="*/ 12 w 80"/>
                <a:gd name="T5" fmla="*/ 106 h 136"/>
                <a:gd name="T6" fmla="*/ 0 w 80"/>
                <a:gd name="T7" fmla="*/ 136 h 136"/>
                <a:gd name="T8" fmla="*/ 80 w 80"/>
                <a:gd name="T9" fmla="*/ 136 h 136"/>
                <a:gd name="T10" fmla="*/ 80 w 80"/>
                <a:gd name="T11" fmla="*/ 136 h 136"/>
                <a:gd name="T12" fmla="*/ 70 w 80"/>
                <a:gd name="T13" fmla="*/ 110 h 136"/>
                <a:gd name="T14" fmla="*/ 56 w 80"/>
                <a:gd name="T15" fmla="*/ 72 h 136"/>
                <a:gd name="T16" fmla="*/ 56 w 80"/>
                <a:gd name="T17" fmla="*/ 72 h 136"/>
                <a:gd name="T18" fmla="*/ 46 w 80"/>
                <a:gd name="T19" fmla="*/ 32 h 136"/>
                <a:gd name="T20" fmla="*/ 40 w 80"/>
                <a:gd name="T21" fmla="*/ 0 h 136"/>
                <a:gd name="T22" fmla="*/ 40 w 80"/>
                <a:gd name="T23" fmla="*/ 0 h 136"/>
                <a:gd name="T24" fmla="*/ 34 w 80"/>
                <a:gd name="T25" fmla="*/ 32 h 136"/>
                <a:gd name="T26" fmla="*/ 24 w 80"/>
                <a:gd name="T27" fmla="*/ 72 h 136"/>
                <a:gd name="T28" fmla="*/ 24 w 80"/>
                <a:gd name="T29" fmla="*/ 72 h 1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0"/>
                <a:gd name="T46" fmla="*/ 0 h 136"/>
                <a:gd name="T47" fmla="*/ 80 w 80"/>
                <a:gd name="T48" fmla="*/ 136 h 1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0" h="136">
                  <a:moveTo>
                    <a:pt x="24" y="72"/>
                  </a:moveTo>
                  <a:lnTo>
                    <a:pt x="24" y="72"/>
                  </a:lnTo>
                  <a:lnTo>
                    <a:pt x="12" y="106"/>
                  </a:lnTo>
                  <a:lnTo>
                    <a:pt x="0" y="136"/>
                  </a:lnTo>
                  <a:lnTo>
                    <a:pt x="80" y="136"/>
                  </a:lnTo>
                  <a:lnTo>
                    <a:pt x="70" y="110"/>
                  </a:lnTo>
                  <a:lnTo>
                    <a:pt x="56" y="72"/>
                  </a:lnTo>
                  <a:lnTo>
                    <a:pt x="46" y="32"/>
                  </a:lnTo>
                  <a:lnTo>
                    <a:pt x="40" y="0"/>
                  </a:lnTo>
                  <a:lnTo>
                    <a:pt x="34" y="32"/>
                  </a:lnTo>
                  <a:lnTo>
                    <a:pt x="24" y="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0152" name="Line 17"/>
            <p:cNvSpPr>
              <a:spLocks noChangeShapeType="1"/>
            </p:cNvSpPr>
            <p:nvPr/>
          </p:nvSpPr>
          <p:spPr bwMode="auto">
            <a:xfrm flipV="1">
              <a:off x="4559" y="2663"/>
              <a:ext cx="535" cy="453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153" name="Freeform 18"/>
            <p:cNvSpPr>
              <a:spLocks/>
            </p:cNvSpPr>
            <p:nvPr/>
          </p:nvSpPr>
          <p:spPr bwMode="auto">
            <a:xfrm>
              <a:off x="5050" y="2598"/>
              <a:ext cx="121" cy="110"/>
            </a:xfrm>
            <a:custGeom>
              <a:avLst/>
              <a:gdLst>
                <a:gd name="T0" fmla="*/ 64 w 128"/>
                <a:gd name="T1" fmla="*/ 34 h 118"/>
                <a:gd name="T2" fmla="*/ 64 w 128"/>
                <a:gd name="T3" fmla="*/ 34 h 118"/>
                <a:gd name="T4" fmla="*/ 30 w 128"/>
                <a:gd name="T5" fmla="*/ 46 h 118"/>
                <a:gd name="T6" fmla="*/ 0 w 128"/>
                <a:gd name="T7" fmla="*/ 58 h 118"/>
                <a:gd name="T8" fmla="*/ 52 w 128"/>
                <a:gd name="T9" fmla="*/ 118 h 118"/>
                <a:gd name="T10" fmla="*/ 52 w 128"/>
                <a:gd name="T11" fmla="*/ 118 h 118"/>
                <a:gd name="T12" fmla="*/ 64 w 128"/>
                <a:gd name="T13" fmla="*/ 94 h 118"/>
                <a:gd name="T14" fmla="*/ 86 w 128"/>
                <a:gd name="T15" fmla="*/ 58 h 118"/>
                <a:gd name="T16" fmla="*/ 86 w 128"/>
                <a:gd name="T17" fmla="*/ 58 h 118"/>
                <a:gd name="T18" fmla="*/ 108 w 128"/>
                <a:gd name="T19" fmla="*/ 24 h 118"/>
                <a:gd name="T20" fmla="*/ 128 w 128"/>
                <a:gd name="T21" fmla="*/ 0 h 118"/>
                <a:gd name="T22" fmla="*/ 128 w 128"/>
                <a:gd name="T23" fmla="*/ 0 h 118"/>
                <a:gd name="T24" fmla="*/ 102 w 128"/>
                <a:gd name="T25" fmla="*/ 16 h 118"/>
                <a:gd name="T26" fmla="*/ 64 w 128"/>
                <a:gd name="T27" fmla="*/ 34 h 118"/>
                <a:gd name="T28" fmla="*/ 64 w 128"/>
                <a:gd name="T29" fmla="*/ 34 h 11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28"/>
                <a:gd name="T46" fmla="*/ 0 h 118"/>
                <a:gd name="T47" fmla="*/ 128 w 128"/>
                <a:gd name="T48" fmla="*/ 118 h 118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28" h="118">
                  <a:moveTo>
                    <a:pt x="64" y="34"/>
                  </a:moveTo>
                  <a:lnTo>
                    <a:pt x="64" y="34"/>
                  </a:lnTo>
                  <a:lnTo>
                    <a:pt x="30" y="46"/>
                  </a:lnTo>
                  <a:lnTo>
                    <a:pt x="0" y="58"/>
                  </a:lnTo>
                  <a:lnTo>
                    <a:pt x="52" y="118"/>
                  </a:lnTo>
                  <a:lnTo>
                    <a:pt x="64" y="94"/>
                  </a:lnTo>
                  <a:lnTo>
                    <a:pt x="86" y="58"/>
                  </a:lnTo>
                  <a:lnTo>
                    <a:pt x="108" y="24"/>
                  </a:lnTo>
                  <a:lnTo>
                    <a:pt x="128" y="0"/>
                  </a:lnTo>
                  <a:lnTo>
                    <a:pt x="102" y="16"/>
                  </a:lnTo>
                  <a:lnTo>
                    <a:pt x="64" y="3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0154" name="Line 19"/>
            <p:cNvSpPr>
              <a:spLocks noChangeShapeType="1"/>
            </p:cNvSpPr>
            <p:nvPr/>
          </p:nvSpPr>
          <p:spPr bwMode="auto">
            <a:xfrm flipV="1">
              <a:off x="4537" y="2581"/>
              <a:ext cx="353" cy="490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155" name="Freeform 20"/>
            <p:cNvSpPr>
              <a:spLocks/>
            </p:cNvSpPr>
            <p:nvPr/>
          </p:nvSpPr>
          <p:spPr bwMode="auto">
            <a:xfrm>
              <a:off x="4844" y="2499"/>
              <a:ext cx="106" cy="125"/>
            </a:xfrm>
            <a:custGeom>
              <a:avLst/>
              <a:gdLst>
                <a:gd name="T0" fmla="*/ 56 w 112"/>
                <a:gd name="T1" fmla="*/ 48 h 134"/>
                <a:gd name="T2" fmla="*/ 56 w 112"/>
                <a:gd name="T3" fmla="*/ 48 h 134"/>
                <a:gd name="T4" fmla="*/ 28 w 112"/>
                <a:gd name="T5" fmla="*/ 70 h 134"/>
                <a:gd name="T6" fmla="*/ 0 w 112"/>
                <a:gd name="T7" fmla="*/ 88 h 134"/>
                <a:gd name="T8" fmla="*/ 66 w 112"/>
                <a:gd name="T9" fmla="*/ 134 h 134"/>
                <a:gd name="T10" fmla="*/ 66 w 112"/>
                <a:gd name="T11" fmla="*/ 134 h 134"/>
                <a:gd name="T12" fmla="*/ 72 w 112"/>
                <a:gd name="T13" fmla="*/ 108 h 134"/>
                <a:gd name="T14" fmla="*/ 84 w 112"/>
                <a:gd name="T15" fmla="*/ 68 h 134"/>
                <a:gd name="T16" fmla="*/ 84 w 112"/>
                <a:gd name="T17" fmla="*/ 68 h 134"/>
                <a:gd name="T18" fmla="*/ 98 w 112"/>
                <a:gd name="T19" fmla="*/ 28 h 134"/>
                <a:gd name="T20" fmla="*/ 112 w 112"/>
                <a:gd name="T21" fmla="*/ 0 h 134"/>
                <a:gd name="T22" fmla="*/ 112 w 112"/>
                <a:gd name="T23" fmla="*/ 0 h 134"/>
                <a:gd name="T24" fmla="*/ 88 w 112"/>
                <a:gd name="T25" fmla="*/ 22 h 134"/>
                <a:gd name="T26" fmla="*/ 56 w 112"/>
                <a:gd name="T27" fmla="*/ 48 h 134"/>
                <a:gd name="T28" fmla="*/ 56 w 112"/>
                <a:gd name="T29" fmla="*/ 48 h 13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2"/>
                <a:gd name="T46" fmla="*/ 0 h 134"/>
                <a:gd name="T47" fmla="*/ 112 w 112"/>
                <a:gd name="T48" fmla="*/ 134 h 13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2" h="134">
                  <a:moveTo>
                    <a:pt x="56" y="48"/>
                  </a:moveTo>
                  <a:lnTo>
                    <a:pt x="56" y="48"/>
                  </a:lnTo>
                  <a:lnTo>
                    <a:pt x="28" y="70"/>
                  </a:lnTo>
                  <a:lnTo>
                    <a:pt x="0" y="88"/>
                  </a:lnTo>
                  <a:lnTo>
                    <a:pt x="66" y="134"/>
                  </a:lnTo>
                  <a:lnTo>
                    <a:pt x="72" y="108"/>
                  </a:lnTo>
                  <a:lnTo>
                    <a:pt x="84" y="68"/>
                  </a:lnTo>
                  <a:lnTo>
                    <a:pt x="98" y="28"/>
                  </a:lnTo>
                  <a:lnTo>
                    <a:pt x="112" y="0"/>
                  </a:lnTo>
                  <a:lnTo>
                    <a:pt x="88" y="22"/>
                  </a:lnTo>
                  <a:lnTo>
                    <a:pt x="56" y="4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0156" name="Line 21"/>
            <p:cNvSpPr>
              <a:spLocks noChangeShapeType="1"/>
            </p:cNvSpPr>
            <p:nvPr/>
          </p:nvSpPr>
          <p:spPr bwMode="auto">
            <a:xfrm flipV="1">
              <a:off x="4476" y="2589"/>
              <a:ext cx="217" cy="453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157" name="Freeform 22"/>
            <p:cNvSpPr>
              <a:spLocks/>
            </p:cNvSpPr>
            <p:nvPr/>
          </p:nvSpPr>
          <p:spPr bwMode="auto">
            <a:xfrm>
              <a:off x="4648" y="2497"/>
              <a:ext cx="89" cy="131"/>
            </a:xfrm>
            <a:custGeom>
              <a:avLst/>
              <a:gdLst>
                <a:gd name="T0" fmla="*/ 50 w 94"/>
                <a:gd name="T1" fmla="*/ 58 h 140"/>
                <a:gd name="T2" fmla="*/ 50 w 94"/>
                <a:gd name="T3" fmla="*/ 58 h 140"/>
                <a:gd name="T4" fmla="*/ 24 w 94"/>
                <a:gd name="T5" fmla="*/ 84 h 140"/>
                <a:gd name="T6" fmla="*/ 0 w 94"/>
                <a:gd name="T7" fmla="*/ 106 h 140"/>
                <a:gd name="T8" fmla="*/ 72 w 94"/>
                <a:gd name="T9" fmla="*/ 140 h 140"/>
                <a:gd name="T10" fmla="*/ 72 w 94"/>
                <a:gd name="T11" fmla="*/ 140 h 140"/>
                <a:gd name="T12" fmla="*/ 74 w 94"/>
                <a:gd name="T13" fmla="*/ 114 h 140"/>
                <a:gd name="T14" fmla="*/ 80 w 94"/>
                <a:gd name="T15" fmla="*/ 72 h 140"/>
                <a:gd name="T16" fmla="*/ 80 w 94"/>
                <a:gd name="T17" fmla="*/ 72 h 140"/>
                <a:gd name="T18" fmla="*/ 86 w 94"/>
                <a:gd name="T19" fmla="*/ 32 h 140"/>
                <a:gd name="T20" fmla="*/ 94 w 94"/>
                <a:gd name="T21" fmla="*/ 0 h 140"/>
                <a:gd name="T22" fmla="*/ 94 w 94"/>
                <a:gd name="T23" fmla="*/ 0 h 140"/>
                <a:gd name="T24" fmla="*/ 76 w 94"/>
                <a:gd name="T25" fmla="*/ 26 h 140"/>
                <a:gd name="T26" fmla="*/ 50 w 94"/>
                <a:gd name="T27" fmla="*/ 58 h 140"/>
                <a:gd name="T28" fmla="*/ 50 w 94"/>
                <a:gd name="T29" fmla="*/ 58 h 14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94"/>
                <a:gd name="T46" fmla="*/ 0 h 140"/>
                <a:gd name="T47" fmla="*/ 94 w 94"/>
                <a:gd name="T48" fmla="*/ 140 h 14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94" h="140">
                  <a:moveTo>
                    <a:pt x="50" y="58"/>
                  </a:moveTo>
                  <a:lnTo>
                    <a:pt x="50" y="58"/>
                  </a:lnTo>
                  <a:lnTo>
                    <a:pt x="24" y="84"/>
                  </a:lnTo>
                  <a:lnTo>
                    <a:pt x="0" y="106"/>
                  </a:lnTo>
                  <a:lnTo>
                    <a:pt x="72" y="140"/>
                  </a:lnTo>
                  <a:lnTo>
                    <a:pt x="74" y="114"/>
                  </a:lnTo>
                  <a:lnTo>
                    <a:pt x="80" y="72"/>
                  </a:lnTo>
                  <a:lnTo>
                    <a:pt x="86" y="32"/>
                  </a:lnTo>
                  <a:lnTo>
                    <a:pt x="94" y="0"/>
                  </a:lnTo>
                  <a:lnTo>
                    <a:pt x="76" y="26"/>
                  </a:lnTo>
                  <a:lnTo>
                    <a:pt x="50" y="5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0158" name="Line 23"/>
            <p:cNvSpPr>
              <a:spLocks noChangeShapeType="1"/>
            </p:cNvSpPr>
            <p:nvPr/>
          </p:nvSpPr>
          <p:spPr bwMode="auto">
            <a:xfrm flipV="1">
              <a:off x="4446" y="2732"/>
              <a:ext cx="1" cy="302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159" name="Freeform 24"/>
            <p:cNvSpPr>
              <a:spLocks/>
            </p:cNvSpPr>
            <p:nvPr/>
          </p:nvSpPr>
          <p:spPr bwMode="auto">
            <a:xfrm>
              <a:off x="4406" y="2631"/>
              <a:ext cx="78" cy="127"/>
            </a:xfrm>
            <a:custGeom>
              <a:avLst/>
              <a:gdLst>
                <a:gd name="T0" fmla="*/ 24 w 82"/>
                <a:gd name="T1" fmla="*/ 72 h 136"/>
                <a:gd name="T2" fmla="*/ 24 w 82"/>
                <a:gd name="T3" fmla="*/ 72 h 136"/>
                <a:gd name="T4" fmla="*/ 12 w 82"/>
                <a:gd name="T5" fmla="*/ 106 h 136"/>
                <a:gd name="T6" fmla="*/ 0 w 82"/>
                <a:gd name="T7" fmla="*/ 136 h 136"/>
                <a:gd name="T8" fmla="*/ 82 w 82"/>
                <a:gd name="T9" fmla="*/ 136 h 136"/>
                <a:gd name="T10" fmla="*/ 82 w 82"/>
                <a:gd name="T11" fmla="*/ 136 h 136"/>
                <a:gd name="T12" fmla="*/ 72 w 82"/>
                <a:gd name="T13" fmla="*/ 110 h 136"/>
                <a:gd name="T14" fmla="*/ 58 w 82"/>
                <a:gd name="T15" fmla="*/ 72 h 136"/>
                <a:gd name="T16" fmla="*/ 58 w 82"/>
                <a:gd name="T17" fmla="*/ 72 h 136"/>
                <a:gd name="T18" fmla="*/ 46 w 82"/>
                <a:gd name="T19" fmla="*/ 32 h 136"/>
                <a:gd name="T20" fmla="*/ 42 w 82"/>
                <a:gd name="T21" fmla="*/ 0 h 136"/>
                <a:gd name="T22" fmla="*/ 42 w 82"/>
                <a:gd name="T23" fmla="*/ 0 h 136"/>
                <a:gd name="T24" fmla="*/ 36 w 82"/>
                <a:gd name="T25" fmla="*/ 32 h 136"/>
                <a:gd name="T26" fmla="*/ 24 w 82"/>
                <a:gd name="T27" fmla="*/ 72 h 136"/>
                <a:gd name="T28" fmla="*/ 24 w 82"/>
                <a:gd name="T29" fmla="*/ 72 h 1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2"/>
                <a:gd name="T46" fmla="*/ 0 h 136"/>
                <a:gd name="T47" fmla="*/ 82 w 82"/>
                <a:gd name="T48" fmla="*/ 136 h 1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2" h="136">
                  <a:moveTo>
                    <a:pt x="24" y="72"/>
                  </a:moveTo>
                  <a:lnTo>
                    <a:pt x="24" y="72"/>
                  </a:lnTo>
                  <a:lnTo>
                    <a:pt x="12" y="106"/>
                  </a:lnTo>
                  <a:lnTo>
                    <a:pt x="0" y="136"/>
                  </a:lnTo>
                  <a:lnTo>
                    <a:pt x="82" y="136"/>
                  </a:lnTo>
                  <a:lnTo>
                    <a:pt x="72" y="110"/>
                  </a:lnTo>
                  <a:lnTo>
                    <a:pt x="58" y="72"/>
                  </a:lnTo>
                  <a:lnTo>
                    <a:pt x="46" y="32"/>
                  </a:lnTo>
                  <a:lnTo>
                    <a:pt x="42" y="0"/>
                  </a:lnTo>
                  <a:lnTo>
                    <a:pt x="36" y="32"/>
                  </a:lnTo>
                  <a:lnTo>
                    <a:pt x="24" y="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0160" name="Line 25"/>
            <p:cNvSpPr>
              <a:spLocks noChangeShapeType="1"/>
            </p:cNvSpPr>
            <p:nvPr/>
          </p:nvSpPr>
          <p:spPr bwMode="auto">
            <a:xfrm flipV="1">
              <a:off x="4852" y="450"/>
              <a:ext cx="1" cy="101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161" name="Freeform 26"/>
            <p:cNvSpPr>
              <a:spLocks/>
            </p:cNvSpPr>
            <p:nvPr/>
          </p:nvSpPr>
          <p:spPr bwMode="auto">
            <a:xfrm>
              <a:off x="4814" y="349"/>
              <a:ext cx="76" cy="127"/>
            </a:xfrm>
            <a:custGeom>
              <a:avLst/>
              <a:gdLst>
                <a:gd name="T0" fmla="*/ 24 w 80"/>
                <a:gd name="T1" fmla="*/ 72 h 136"/>
                <a:gd name="T2" fmla="*/ 24 w 80"/>
                <a:gd name="T3" fmla="*/ 72 h 136"/>
                <a:gd name="T4" fmla="*/ 12 w 80"/>
                <a:gd name="T5" fmla="*/ 106 h 136"/>
                <a:gd name="T6" fmla="*/ 0 w 80"/>
                <a:gd name="T7" fmla="*/ 136 h 136"/>
                <a:gd name="T8" fmla="*/ 80 w 80"/>
                <a:gd name="T9" fmla="*/ 136 h 136"/>
                <a:gd name="T10" fmla="*/ 80 w 80"/>
                <a:gd name="T11" fmla="*/ 136 h 136"/>
                <a:gd name="T12" fmla="*/ 70 w 80"/>
                <a:gd name="T13" fmla="*/ 110 h 136"/>
                <a:gd name="T14" fmla="*/ 56 w 80"/>
                <a:gd name="T15" fmla="*/ 72 h 136"/>
                <a:gd name="T16" fmla="*/ 56 w 80"/>
                <a:gd name="T17" fmla="*/ 72 h 136"/>
                <a:gd name="T18" fmla="*/ 46 w 80"/>
                <a:gd name="T19" fmla="*/ 32 h 136"/>
                <a:gd name="T20" fmla="*/ 40 w 80"/>
                <a:gd name="T21" fmla="*/ 0 h 136"/>
                <a:gd name="T22" fmla="*/ 40 w 80"/>
                <a:gd name="T23" fmla="*/ 0 h 136"/>
                <a:gd name="T24" fmla="*/ 34 w 80"/>
                <a:gd name="T25" fmla="*/ 32 h 136"/>
                <a:gd name="T26" fmla="*/ 24 w 80"/>
                <a:gd name="T27" fmla="*/ 72 h 136"/>
                <a:gd name="T28" fmla="*/ 24 w 80"/>
                <a:gd name="T29" fmla="*/ 72 h 1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0"/>
                <a:gd name="T46" fmla="*/ 0 h 136"/>
                <a:gd name="T47" fmla="*/ 80 w 80"/>
                <a:gd name="T48" fmla="*/ 136 h 1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0" h="136">
                  <a:moveTo>
                    <a:pt x="24" y="72"/>
                  </a:moveTo>
                  <a:lnTo>
                    <a:pt x="24" y="72"/>
                  </a:lnTo>
                  <a:lnTo>
                    <a:pt x="12" y="106"/>
                  </a:lnTo>
                  <a:lnTo>
                    <a:pt x="0" y="136"/>
                  </a:lnTo>
                  <a:lnTo>
                    <a:pt x="80" y="136"/>
                  </a:lnTo>
                  <a:lnTo>
                    <a:pt x="70" y="110"/>
                  </a:lnTo>
                  <a:lnTo>
                    <a:pt x="56" y="72"/>
                  </a:lnTo>
                  <a:lnTo>
                    <a:pt x="46" y="32"/>
                  </a:lnTo>
                  <a:lnTo>
                    <a:pt x="40" y="0"/>
                  </a:lnTo>
                  <a:lnTo>
                    <a:pt x="34" y="32"/>
                  </a:lnTo>
                  <a:lnTo>
                    <a:pt x="24" y="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0162" name="Line 27"/>
            <p:cNvSpPr>
              <a:spLocks noChangeShapeType="1"/>
            </p:cNvSpPr>
            <p:nvPr/>
          </p:nvSpPr>
          <p:spPr bwMode="auto">
            <a:xfrm flipV="1">
              <a:off x="4164" y="1515"/>
              <a:ext cx="106" cy="117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163" name="Freeform 28"/>
            <p:cNvSpPr>
              <a:spLocks/>
            </p:cNvSpPr>
            <p:nvPr/>
          </p:nvSpPr>
          <p:spPr bwMode="auto">
            <a:xfrm>
              <a:off x="4225" y="1440"/>
              <a:ext cx="113" cy="119"/>
            </a:xfrm>
            <a:custGeom>
              <a:avLst/>
              <a:gdLst>
                <a:gd name="T0" fmla="*/ 60 w 120"/>
                <a:gd name="T1" fmla="*/ 42 h 128"/>
                <a:gd name="T2" fmla="*/ 60 w 120"/>
                <a:gd name="T3" fmla="*/ 42 h 128"/>
                <a:gd name="T4" fmla="*/ 30 w 120"/>
                <a:gd name="T5" fmla="*/ 60 h 128"/>
                <a:gd name="T6" fmla="*/ 0 w 120"/>
                <a:gd name="T7" fmla="*/ 74 h 128"/>
                <a:gd name="T8" fmla="*/ 60 w 120"/>
                <a:gd name="T9" fmla="*/ 128 h 128"/>
                <a:gd name="T10" fmla="*/ 60 w 120"/>
                <a:gd name="T11" fmla="*/ 128 h 128"/>
                <a:gd name="T12" fmla="*/ 70 w 120"/>
                <a:gd name="T13" fmla="*/ 102 h 128"/>
                <a:gd name="T14" fmla="*/ 86 w 120"/>
                <a:gd name="T15" fmla="*/ 64 h 128"/>
                <a:gd name="T16" fmla="*/ 86 w 120"/>
                <a:gd name="T17" fmla="*/ 64 h 128"/>
                <a:gd name="T18" fmla="*/ 104 w 120"/>
                <a:gd name="T19" fmla="*/ 26 h 128"/>
                <a:gd name="T20" fmla="*/ 120 w 120"/>
                <a:gd name="T21" fmla="*/ 0 h 128"/>
                <a:gd name="T22" fmla="*/ 120 w 120"/>
                <a:gd name="T23" fmla="*/ 0 h 128"/>
                <a:gd name="T24" fmla="*/ 96 w 120"/>
                <a:gd name="T25" fmla="*/ 18 h 128"/>
                <a:gd name="T26" fmla="*/ 60 w 120"/>
                <a:gd name="T27" fmla="*/ 42 h 128"/>
                <a:gd name="T28" fmla="*/ 60 w 120"/>
                <a:gd name="T29" fmla="*/ 42 h 12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20"/>
                <a:gd name="T46" fmla="*/ 0 h 128"/>
                <a:gd name="T47" fmla="*/ 120 w 120"/>
                <a:gd name="T48" fmla="*/ 128 h 128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20" h="128">
                  <a:moveTo>
                    <a:pt x="60" y="42"/>
                  </a:moveTo>
                  <a:lnTo>
                    <a:pt x="60" y="42"/>
                  </a:lnTo>
                  <a:lnTo>
                    <a:pt x="30" y="60"/>
                  </a:lnTo>
                  <a:lnTo>
                    <a:pt x="0" y="74"/>
                  </a:lnTo>
                  <a:lnTo>
                    <a:pt x="60" y="128"/>
                  </a:lnTo>
                  <a:lnTo>
                    <a:pt x="70" y="102"/>
                  </a:lnTo>
                  <a:lnTo>
                    <a:pt x="86" y="64"/>
                  </a:lnTo>
                  <a:lnTo>
                    <a:pt x="104" y="26"/>
                  </a:lnTo>
                  <a:lnTo>
                    <a:pt x="120" y="0"/>
                  </a:lnTo>
                  <a:lnTo>
                    <a:pt x="96" y="18"/>
                  </a:lnTo>
                  <a:lnTo>
                    <a:pt x="60" y="4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0164" name="Line 29"/>
            <p:cNvSpPr>
              <a:spLocks noChangeShapeType="1"/>
            </p:cNvSpPr>
            <p:nvPr/>
          </p:nvSpPr>
          <p:spPr bwMode="auto">
            <a:xfrm flipH="1" flipV="1">
              <a:off x="5432" y="1515"/>
              <a:ext cx="108" cy="117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165" name="Freeform 30"/>
            <p:cNvSpPr>
              <a:spLocks/>
            </p:cNvSpPr>
            <p:nvPr/>
          </p:nvSpPr>
          <p:spPr bwMode="auto">
            <a:xfrm>
              <a:off x="5362" y="1440"/>
              <a:ext cx="115" cy="119"/>
            </a:xfrm>
            <a:custGeom>
              <a:avLst/>
              <a:gdLst>
                <a:gd name="T0" fmla="*/ 36 w 122"/>
                <a:gd name="T1" fmla="*/ 64 h 128"/>
                <a:gd name="T2" fmla="*/ 36 w 122"/>
                <a:gd name="T3" fmla="*/ 64 h 128"/>
                <a:gd name="T4" fmla="*/ 50 w 122"/>
                <a:gd name="T5" fmla="*/ 96 h 128"/>
                <a:gd name="T6" fmla="*/ 62 w 122"/>
                <a:gd name="T7" fmla="*/ 128 h 128"/>
                <a:gd name="T8" fmla="*/ 122 w 122"/>
                <a:gd name="T9" fmla="*/ 74 h 128"/>
                <a:gd name="T10" fmla="*/ 122 w 122"/>
                <a:gd name="T11" fmla="*/ 74 h 128"/>
                <a:gd name="T12" fmla="*/ 96 w 122"/>
                <a:gd name="T13" fmla="*/ 62 h 128"/>
                <a:gd name="T14" fmla="*/ 60 w 122"/>
                <a:gd name="T15" fmla="*/ 42 h 128"/>
                <a:gd name="T16" fmla="*/ 60 w 122"/>
                <a:gd name="T17" fmla="*/ 42 h 128"/>
                <a:gd name="T18" fmla="*/ 26 w 122"/>
                <a:gd name="T19" fmla="*/ 20 h 128"/>
                <a:gd name="T20" fmla="*/ 0 w 122"/>
                <a:gd name="T21" fmla="*/ 0 h 128"/>
                <a:gd name="T22" fmla="*/ 0 w 122"/>
                <a:gd name="T23" fmla="*/ 0 h 128"/>
                <a:gd name="T24" fmla="*/ 16 w 122"/>
                <a:gd name="T25" fmla="*/ 26 h 128"/>
                <a:gd name="T26" fmla="*/ 36 w 122"/>
                <a:gd name="T27" fmla="*/ 64 h 128"/>
                <a:gd name="T28" fmla="*/ 36 w 122"/>
                <a:gd name="T29" fmla="*/ 64 h 12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22"/>
                <a:gd name="T46" fmla="*/ 0 h 128"/>
                <a:gd name="T47" fmla="*/ 122 w 122"/>
                <a:gd name="T48" fmla="*/ 128 h 128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22" h="128">
                  <a:moveTo>
                    <a:pt x="36" y="64"/>
                  </a:moveTo>
                  <a:lnTo>
                    <a:pt x="36" y="64"/>
                  </a:lnTo>
                  <a:lnTo>
                    <a:pt x="50" y="96"/>
                  </a:lnTo>
                  <a:lnTo>
                    <a:pt x="62" y="128"/>
                  </a:lnTo>
                  <a:lnTo>
                    <a:pt x="122" y="74"/>
                  </a:lnTo>
                  <a:lnTo>
                    <a:pt x="96" y="62"/>
                  </a:lnTo>
                  <a:lnTo>
                    <a:pt x="60" y="42"/>
                  </a:lnTo>
                  <a:lnTo>
                    <a:pt x="26" y="20"/>
                  </a:lnTo>
                  <a:lnTo>
                    <a:pt x="0" y="0"/>
                  </a:lnTo>
                  <a:lnTo>
                    <a:pt x="16" y="26"/>
                  </a:lnTo>
                  <a:lnTo>
                    <a:pt x="36" y="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0166" name="Line 31"/>
            <p:cNvSpPr>
              <a:spLocks noChangeShapeType="1"/>
            </p:cNvSpPr>
            <p:nvPr/>
          </p:nvSpPr>
          <p:spPr bwMode="auto">
            <a:xfrm flipV="1">
              <a:off x="4164" y="3786"/>
              <a:ext cx="106" cy="128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167" name="Freeform 32"/>
            <p:cNvSpPr>
              <a:spLocks/>
            </p:cNvSpPr>
            <p:nvPr/>
          </p:nvSpPr>
          <p:spPr bwMode="auto">
            <a:xfrm>
              <a:off x="4225" y="3707"/>
              <a:ext cx="109" cy="121"/>
            </a:xfrm>
            <a:custGeom>
              <a:avLst/>
              <a:gdLst>
                <a:gd name="T0" fmla="*/ 60 w 116"/>
                <a:gd name="T1" fmla="*/ 44 h 130"/>
                <a:gd name="T2" fmla="*/ 60 w 116"/>
                <a:gd name="T3" fmla="*/ 44 h 130"/>
                <a:gd name="T4" fmla="*/ 28 w 116"/>
                <a:gd name="T5" fmla="*/ 64 h 130"/>
                <a:gd name="T6" fmla="*/ 0 w 116"/>
                <a:gd name="T7" fmla="*/ 80 h 130"/>
                <a:gd name="T8" fmla="*/ 62 w 116"/>
                <a:gd name="T9" fmla="*/ 130 h 130"/>
                <a:gd name="T10" fmla="*/ 62 w 116"/>
                <a:gd name="T11" fmla="*/ 130 h 130"/>
                <a:gd name="T12" fmla="*/ 70 w 116"/>
                <a:gd name="T13" fmla="*/ 104 h 130"/>
                <a:gd name="T14" fmla="*/ 84 w 116"/>
                <a:gd name="T15" fmla="*/ 66 h 130"/>
                <a:gd name="T16" fmla="*/ 84 w 116"/>
                <a:gd name="T17" fmla="*/ 66 h 130"/>
                <a:gd name="T18" fmla="*/ 102 w 116"/>
                <a:gd name="T19" fmla="*/ 28 h 130"/>
                <a:gd name="T20" fmla="*/ 116 w 116"/>
                <a:gd name="T21" fmla="*/ 0 h 130"/>
                <a:gd name="T22" fmla="*/ 116 w 116"/>
                <a:gd name="T23" fmla="*/ 0 h 130"/>
                <a:gd name="T24" fmla="*/ 92 w 116"/>
                <a:gd name="T25" fmla="*/ 20 h 130"/>
                <a:gd name="T26" fmla="*/ 60 w 116"/>
                <a:gd name="T27" fmla="*/ 44 h 130"/>
                <a:gd name="T28" fmla="*/ 60 w 116"/>
                <a:gd name="T29" fmla="*/ 44 h 13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6"/>
                <a:gd name="T46" fmla="*/ 0 h 130"/>
                <a:gd name="T47" fmla="*/ 116 w 116"/>
                <a:gd name="T48" fmla="*/ 130 h 13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6" h="130">
                  <a:moveTo>
                    <a:pt x="60" y="44"/>
                  </a:moveTo>
                  <a:lnTo>
                    <a:pt x="60" y="44"/>
                  </a:lnTo>
                  <a:lnTo>
                    <a:pt x="28" y="64"/>
                  </a:lnTo>
                  <a:lnTo>
                    <a:pt x="0" y="80"/>
                  </a:lnTo>
                  <a:lnTo>
                    <a:pt x="62" y="130"/>
                  </a:lnTo>
                  <a:lnTo>
                    <a:pt x="70" y="104"/>
                  </a:lnTo>
                  <a:lnTo>
                    <a:pt x="84" y="66"/>
                  </a:lnTo>
                  <a:lnTo>
                    <a:pt x="102" y="28"/>
                  </a:lnTo>
                  <a:lnTo>
                    <a:pt x="116" y="0"/>
                  </a:lnTo>
                  <a:lnTo>
                    <a:pt x="92" y="20"/>
                  </a:lnTo>
                  <a:lnTo>
                    <a:pt x="60" y="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0168" name="Line 33"/>
            <p:cNvSpPr>
              <a:spLocks noChangeShapeType="1"/>
            </p:cNvSpPr>
            <p:nvPr/>
          </p:nvSpPr>
          <p:spPr bwMode="auto">
            <a:xfrm flipV="1">
              <a:off x="4980" y="3786"/>
              <a:ext cx="106" cy="128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169" name="Freeform 34"/>
            <p:cNvSpPr>
              <a:spLocks/>
            </p:cNvSpPr>
            <p:nvPr/>
          </p:nvSpPr>
          <p:spPr bwMode="auto">
            <a:xfrm>
              <a:off x="5041" y="3707"/>
              <a:ext cx="109" cy="121"/>
            </a:xfrm>
            <a:custGeom>
              <a:avLst/>
              <a:gdLst>
                <a:gd name="T0" fmla="*/ 60 w 116"/>
                <a:gd name="T1" fmla="*/ 44 h 130"/>
                <a:gd name="T2" fmla="*/ 60 w 116"/>
                <a:gd name="T3" fmla="*/ 44 h 130"/>
                <a:gd name="T4" fmla="*/ 28 w 116"/>
                <a:gd name="T5" fmla="*/ 64 h 130"/>
                <a:gd name="T6" fmla="*/ 0 w 116"/>
                <a:gd name="T7" fmla="*/ 80 h 130"/>
                <a:gd name="T8" fmla="*/ 62 w 116"/>
                <a:gd name="T9" fmla="*/ 130 h 130"/>
                <a:gd name="T10" fmla="*/ 62 w 116"/>
                <a:gd name="T11" fmla="*/ 130 h 130"/>
                <a:gd name="T12" fmla="*/ 70 w 116"/>
                <a:gd name="T13" fmla="*/ 104 h 130"/>
                <a:gd name="T14" fmla="*/ 84 w 116"/>
                <a:gd name="T15" fmla="*/ 66 h 130"/>
                <a:gd name="T16" fmla="*/ 84 w 116"/>
                <a:gd name="T17" fmla="*/ 66 h 130"/>
                <a:gd name="T18" fmla="*/ 102 w 116"/>
                <a:gd name="T19" fmla="*/ 28 h 130"/>
                <a:gd name="T20" fmla="*/ 116 w 116"/>
                <a:gd name="T21" fmla="*/ 0 h 130"/>
                <a:gd name="T22" fmla="*/ 116 w 116"/>
                <a:gd name="T23" fmla="*/ 0 h 130"/>
                <a:gd name="T24" fmla="*/ 92 w 116"/>
                <a:gd name="T25" fmla="*/ 20 h 130"/>
                <a:gd name="T26" fmla="*/ 60 w 116"/>
                <a:gd name="T27" fmla="*/ 44 h 130"/>
                <a:gd name="T28" fmla="*/ 60 w 116"/>
                <a:gd name="T29" fmla="*/ 44 h 13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6"/>
                <a:gd name="T46" fmla="*/ 0 h 130"/>
                <a:gd name="T47" fmla="*/ 116 w 116"/>
                <a:gd name="T48" fmla="*/ 130 h 13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6" h="130">
                  <a:moveTo>
                    <a:pt x="60" y="44"/>
                  </a:moveTo>
                  <a:lnTo>
                    <a:pt x="60" y="44"/>
                  </a:lnTo>
                  <a:lnTo>
                    <a:pt x="28" y="64"/>
                  </a:lnTo>
                  <a:lnTo>
                    <a:pt x="0" y="80"/>
                  </a:lnTo>
                  <a:lnTo>
                    <a:pt x="62" y="130"/>
                  </a:lnTo>
                  <a:lnTo>
                    <a:pt x="70" y="104"/>
                  </a:lnTo>
                  <a:lnTo>
                    <a:pt x="84" y="66"/>
                  </a:lnTo>
                  <a:lnTo>
                    <a:pt x="102" y="28"/>
                  </a:lnTo>
                  <a:lnTo>
                    <a:pt x="116" y="0"/>
                  </a:lnTo>
                  <a:lnTo>
                    <a:pt x="92" y="20"/>
                  </a:lnTo>
                  <a:lnTo>
                    <a:pt x="60" y="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0170" name="Line 35"/>
            <p:cNvSpPr>
              <a:spLocks noChangeShapeType="1"/>
            </p:cNvSpPr>
            <p:nvPr/>
          </p:nvSpPr>
          <p:spPr bwMode="auto">
            <a:xfrm flipH="1" flipV="1">
              <a:off x="5432" y="3786"/>
              <a:ext cx="108" cy="128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171" name="Freeform 36"/>
            <p:cNvSpPr>
              <a:spLocks/>
            </p:cNvSpPr>
            <p:nvPr/>
          </p:nvSpPr>
          <p:spPr bwMode="auto">
            <a:xfrm>
              <a:off x="5366" y="3707"/>
              <a:ext cx="111" cy="121"/>
            </a:xfrm>
            <a:custGeom>
              <a:avLst/>
              <a:gdLst>
                <a:gd name="T0" fmla="*/ 32 w 118"/>
                <a:gd name="T1" fmla="*/ 66 h 130"/>
                <a:gd name="T2" fmla="*/ 32 w 118"/>
                <a:gd name="T3" fmla="*/ 66 h 130"/>
                <a:gd name="T4" fmla="*/ 46 w 118"/>
                <a:gd name="T5" fmla="*/ 100 h 130"/>
                <a:gd name="T6" fmla="*/ 56 w 118"/>
                <a:gd name="T7" fmla="*/ 130 h 130"/>
                <a:gd name="T8" fmla="*/ 118 w 118"/>
                <a:gd name="T9" fmla="*/ 80 h 130"/>
                <a:gd name="T10" fmla="*/ 118 w 118"/>
                <a:gd name="T11" fmla="*/ 80 h 130"/>
                <a:gd name="T12" fmla="*/ 94 w 118"/>
                <a:gd name="T13" fmla="*/ 66 h 130"/>
                <a:gd name="T14" fmla="*/ 58 w 118"/>
                <a:gd name="T15" fmla="*/ 44 h 130"/>
                <a:gd name="T16" fmla="*/ 58 w 118"/>
                <a:gd name="T17" fmla="*/ 44 h 130"/>
                <a:gd name="T18" fmla="*/ 24 w 118"/>
                <a:gd name="T19" fmla="*/ 20 h 130"/>
                <a:gd name="T20" fmla="*/ 0 w 118"/>
                <a:gd name="T21" fmla="*/ 0 h 130"/>
                <a:gd name="T22" fmla="*/ 0 w 118"/>
                <a:gd name="T23" fmla="*/ 0 h 130"/>
                <a:gd name="T24" fmla="*/ 16 w 118"/>
                <a:gd name="T25" fmla="*/ 28 h 130"/>
                <a:gd name="T26" fmla="*/ 32 w 118"/>
                <a:gd name="T27" fmla="*/ 66 h 130"/>
                <a:gd name="T28" fmla="*/ 32 w 118"/>
                <a:gd name="T29" fmla="*/ 66 h 13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8"/>
                <a:gd name="T46" fmla="*/ 0 h 130"/>
                <a:gd name="T47" fmla="*/ 118 w 118"/>
                <a:gd name="T48" fmla="*/ 130 h 13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8" h="130">
                  <a:moveTo>
                    <a:pt x="32" y="66"/>
                  </a:moveTo>
                  <a:lnTo>
                    <a:pt x="32" y="66"/>
                  </a:lnTo>
                  <a:lnTo>
                    <a:pt x="46" y="100"/>
                  </a:lnTo>
                  <a:lnTo>
                    <a:pt x="56" y="130"/>
                  </a:lnTo>
                  <a:lnTo>
                    <a:pt x="118" y="80"/>
                  </a:lnTo>
                  <a:lnTo>
                    <a:pt x="94" y="66"/>
                  </a:lnTo>
                  <a:lnTo>
                    <a:pt x="58" y="44"/>
                  </a:lnTo>
                  <a:lnTo>
                    <a:pt x="24" y="20"/>
                  </a:lnTo>
                  <a:lnTo>
                    <a:pt x="0" y="0"/>
                  </a:lnTo>
                  <a:lnTo>
                    <a:pt x="16" y="28"/>
                  </a:lnTo>
                  <a:lnTo>
                    <a:pt x="32" y="6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0172" name="Line 37"/>
            <p:cNvSpPr>
              <a:spLocks noChangeShapeType="1"/>
            </p:cNvSpPr>
            <p:nvPr/>
          </p:nvSpPr>
          <p:spPr bwMode="auto">
            <a:xfrm flipH="1" flipV="1">
              <a:off x="4616" y="3786"/>
              <a:ext cx="108" cy="128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173" name="Freeform 38"/>
            <p:cNvSpPr>
              <a:spLocks/>
            </p:cNvSpPr>
            <p:nvPr/>
          </p:nvSpPr>
          <p:spPr bwMode="auto">
            <a:xfrm>
              <a:off x="4550" y="3707"/>
              <a:ext cx="111" cy="121"/>
            </a:xfrm>
            <a:custGeom>
              <a:avLst/>
              <a:gdLst>
                <a:gd name="T0" fmla="*/ 32 w 118"/>
                <a:gd name="T1" fmla="*/ 66 h 130"/>
                <a:gd name="T2" fmla="*/ 32 w 118"/>
                <a:gd name="T3" fmla="*/ 66 h 130"/>
                <a:gd name="T4" fmla="*/ 46 w 118"/>
                <a:gd name="T5" fmla="*/ 100 h 130"/>
                <a:gd name="T6" fmla="*/ 56 w 118"/>
                <a:gd name="T7" fmla="*/ 130 h 130"/>
                <a:gd name="T8" fmla="*/ 118 w 118"/>
                <a:gd name="T9" fmla="*/ 80 h 130"/>
                <a:gd name="T10" fmla="*/ 118 w 118"/>
                <a:gd name="T11" fmla="*/ 80 h 130"/>
                <a:gd name="T12" fmla="*/ 94 w 118"/>
                <a:gd name="T13" fmla="*/ 66 h 130"/>
                <a:gd name="T14" fmla="*/ 58 w 118"/>
                <a:gd name="T15" fmla="*/ 44 h 130"/>
                <a:gd name="T16" fmla="*/ 58 w 118"/>
                <a:gd name="T17" fmla="*/ 44 h 130"/>
                <a:gd name="T18" fmla="*/ 24 w 118"/>
                <a:gd name="T19" fmla="*/ 20 h 130"/>
                <a:gd name="T20" fmla="*/ 0 w 118"/>
                <a:gd name="T21" fmla="*/ 0 h 130"/>
                <a:gd name="T22" fmla="*/ 0 w 118"/>
                <a:gd name="T23" fmla="*/ 0 h 130"/>
                <a:gd name="T24" fmla="*/ 16 w 118"/>
                <a:gd name="T25" fmla="*/ 28 h 130"/>
                <a:gd name="T26" fmla="*/ 32 w 118"/>
                <a:gd name="T27" fmla="*/ 66 h 130"/>
                <a:gd name="T28" fmla="*/ 32 w 118"/>
                <a:gd name="T29" fmla="*/ 66 h 13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8"/>
                <a:gd name="T46" fmla="*/ 0 h 130"/>
                <a:gd name="T47" fmla="*/ 118 w 118"/>
                <a:gd name="T48" fmla="*/ 130 h 13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8" h="130">
                  <a:moveTo>
                    <a:pt x="32" y="66"/>
                  </a:moveTo>
                  <a:lnTo>
                    <a:pt x="32" y="66"/>
                  </a:lnTo>
                  <a:lnTo>
                    <a:pt x="46" y="100"/>
                  </a:lnTo>
                  <a:lnTo>
                    <a:pt x="56" y="130"/>
                  </a:lnTo>
                  <a:lnTo>
                    <a:pt x="118" y="80"/>
                  </a:lnTo>
                  <a:lnTo>
                    <a:pt x="94" y="66"/>
                  </a:lnTo>
                  <a:lnTo>
                    <a:pt x="58" y="44"/>
                  </a:lnTo>
                  <a:lnTo>
                    <a:pt x="24" y="20"/>
                  </a:lnTo>
                  <a:lnTo>
                    <a:pt x="0" y="0"/>
                  </a:lnTo>
                  <a:lnTo>
                    <a:pt x="16" y="28"/>
                  </a:lnTo>
                  <a:lnTo>
                    <a:pt x="32" y="6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0174" name="Line 39"/>
            <p:cNvSpPr>
              <a:spLocks noChangeShapeType="1"/>
            </p:cNvSpPr>
            <p:nvPr/>
          </p:nvSpPr>
          <p:spPr bwMode="auto">
            <a:xfrm flipV="1">
              <a:off x="4444" y="1591"/>
              <a:ext cx="1" cy="302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175" name="Freeform 40"/>
            <p:cNvSpPr>
              <a:spLocks/>
            </p:cNvSpPr>
            <p:nvPr/>
          </p:nvSpPr>
          <p:spPr bwMode="auto">
            <a:xfrm>
              <a:off x="4406" y="1490"/>
              <a:ext cx="76" cy="127"/>
            </a:xfrm>
            <a:custGeom>
              <a:avLst/>
              <a:gdLst>
                <a:gd name="T0" fmla="*/ 24 w 80"/>
                <a:gd name="T1" fmla="*/ 72 h 136"/>
                <a:gd name="T2" fmla="*/ 24 w 80"/>
                <a:gd name="T3" fmla="*/ 72 h 136"/>
                <a:gd name="T4" fmla="*/ 12 w 80"/>
                <a:gd name="T5" fmla="*/ 106 h 136"/>
                <a:gd name="T6" fmla="*/ 0 w 80"/>
                <a:gd name="T7" fmla="*/ 136 h 136"/>
                <a:gd name="T8" fmla="*/ 80 w 80"/>
                <a:gd name="T9" fmla="*/ 136 h 136"/>
                <a:gd name="T10" fmla="*/ 80 w 80"/>
                <a:gd name="T11" fmla="*/ 136 h 136"/>
                <a:gd name="T12" fmla="*/ 70 w 80"/>
                <a:gd name="T13" fmla="*/ 110 h 136"/>
                <a:gd name="T14" fmla="*/ 56 w 80"/>
                <a:gd name="T15" fmla="*/ 72 h 136"/>
                <a:gd name="T16" fmla="*/ 56 w 80"/>
                <a:gd name="T17" fmla="*/ 72 h 136"/>
                <a:gd name="T18" fmla="*/ 46 w 80"/>
                <a:gd name="T19" fmla="*/ 32 h 136"/>
                <a:gd name="T20" fmla="*/ 40 w 80"/>
                <a:gd name="T21" fmla="*/ 0 h 136"/>
                <a:gd name="T22" fmla="*/ 40 w 80"/>
                <a:gd name="T23" fmla="*/ 0 h 136"/>
                <a:gd name="T24" fmla="*/ 34 w 80"/>
                <a:gd name="T25" fmla="*/ 32 h 136"/>
                <a:gd name="T26" fmla="*/ 24 w 80"/>
                <a:gd name="T27" fmla="*/ 72 h 136"/>
                <a:gd name="T28" fmla="*/ 24 w 80"/>
                <a:gd name="T29" fmla="*/ 72 h 1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0"/>
                <a:gd name="T46" fmla="*/ 0 h 136"/>
                <a:gd name="T47" fmla="*/ 80 w 80"/>
                <a:gd name="T48" fmla="*/ 136 h 1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0" h="136">
                  <a:moveTo>
                    <a:pt x="24" y="72"/>
                  </a:moveTo>
                  <a:lnTo>
                    <a:pt x="24" y="72"/>
                  </a:lnTo>
                  <a:lnTo>
                    <a:pt x="12" y="106"/>
                  </a:lnTo>
                  <a:lnTo>
                    <a:pt x="0" y="136"/>
                  </a:lnTo>
                  <a:lnTo>
                    <a:pt x="80" y="136"/>
                  </a:lnTo>
                  <a:lnTo>
                    <a:pt x="70" y="110"/>
                  </a:lnTo>
                  <a:lnTo>
                    <a:pt x="56" y="72"/>
                  </a:lnTo>
                  <a:lnTo>
                    <a:pt x="46" y="32"/>
                  </a:lnTo>
                  <a:lnTo>
                    <a:pt x="40" y="0"/>
                  </a:lnTo>
                  <a:lnTo>
                    <a:pt x="34" y="32"/>
                  </a:lnTo>
                  <a:lnTo>
                    <a:pt x="24" y="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0176" name="Line 41"/>
            <p:cNvSpPr>
              <a:spLocks noChangeShapeType="1"/>
            </p:cNvSpPr>
            <p:nvPr/>
          </p:nvSpPr>
          <p:spPr bwMode="auto">
            <a:xfrm flipV="1">
              <a:off x="5260" y="2262"/>
              <a:ext cx="1" cy="101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177" name="Freeform 42"/>
            <p:cNvSpPr>
              <a:spLocks/>
            </p:cNvSpPr>
            <p:nvPr/>
          </p:nvSpPr>
          <p:spPr bwMode="auto">
            <a:xfrm>
              <a:off x="5222" y="2162"/>
              <a:ext cx="76" cy="126"/>
            </a:xfrm>
            <a:custGeom>
              <a:avLst/>
              <a:gdLst>
                <a:gd name="T0" fmla="*/ 24 w 80"/>
                <a:gd name="T1" fmla="*/ 72 h 136"/>
                <a:gd name="T2" fmla="*/ 24 w 80"/>
                <a:gd name="T3" fmla="*/ 72 h 136"/>
                <a:gd name="T4" fmla="*/ 12 w 80"/>
                <a:gd name="T5" fmla="*/ 106 h 136"/>
                <a:gd name="T6" fmla="*/ 0 w 80"/>
                <a:gd name="T7" fmla="*/ 136 h 136"/>
                <a:gd name="T8" fmla="*/ 80 w 80"/>
                <a:gd name="T9" fmla="*/ 136 h 136"/>
                <a:gd name="T10" fmla="*/ 80 w 80"/>
                <a:gd name="T11" fmla="*/ 136 h 136"/>
                <a:gd name="T12" fmla="*/ 70 w 80"/>
                <a:gd name="T13" fmla="*/ 110 h 136"/>
                <a:gd name="T14" fmla="*/ 56 w 80"/>
                <a:gd name="T15" fmla="*/ 72 h 136"/>
                <a:gd name="T16" fmla="*/ 56 w 80"/>
                <a:gd name="T17" fmla="*/ 72 h 136"/>
                <a:gd name="T18" fmla="*/ 46 w 80"/>
                <a:gd name="T19" fmla="*/ 32 h 136"/>
                <a:gd name="T20" fmla="*/ 40 w 80"/>
                <a:gd name="T21" fmla="*/ 0 h 136"/>
                <a:gd name="T22" fmla="*/ 40 w 80"/>
                <a:gd name="T23" fmla="*/ 0 h 136"/>
                <a:gd name="T24" fmla="*/ 34 w 80"/>
                <a:gd name="T25" fmla="*/ 32 h 136"/>
                <a:gd name="T26" fmla="*/ 24 w 80"/>
                <a:gd name="T27" fmla="*/ 72 h 136"/>
                <a:gd name="T28" fmla="*/ 24 w 80"/>
                <a:gd name="T29" fmla="*/ 72 h 1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0"/>
                <a:gd name="T46" fmla="*/ 0 h 136"/>
                <a:gd name="T47" fmla="*/ 80 w 80"/>
                <a:gd name="T48" fmla="*/ 136 h 1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0" h="136">
                  <a:moveTo>
                    <a:pt x="24" y="72"/>
                  </a:moveTo>
                  <a:lnTo>
                    <a:pt x="24" y="72"/>
                  </a:lnTo>
                  <a:lnTo>
                    <a:pt x="12" y="106"/>
                  </a:lnTo>
                  <a:lnTo>
                    <a:pt x="0" y="136"/>
                  </a:lnTo>
                  <a:lnTo>
                    <a:pt x="80" y="136"/>
                  </a:lnTo>
                  <a:lnTo>
                    <a:pt x="70" y="110"/>
                  </a:lnTo>
                  <a:lnTo>
                    <a:pt x="56" y="72"/>
                  </a:lnTo>
                  <a:lnTo>
                    <a:pt x="46" y="32"/>
                  </a:lnTo>
                  <a:lnTo>
                    <a:pt x="40" y="0"/>
                  </a:lnTo>
                  <a:lnTo>
                    <a:pt x="34" y="32"/>
                  </a:lnTo>
                  <a:lnTo>
                    <a:pt x="24" y="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0178" name="Line 43"/>
            <p:cNvSpPr>
              <a:spLocks noChangeShapeType="1"/>
            </p:cNvSpPr>
            <p:nvPr/>
          </p:nvSpPr>
          <p:spPr bwMode="auto">
            <a:xfrm flipV="1">
              <a:off x="4444" y="2262"/>
              <a:ext cx="1" cy="101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179" name="Freeform 44"/>
            <p:cNvSpPr>
              <a:spLocks/>
            </p:cNvSpPr>
            <p:nvPr/>
          </p:nvSpPr>
          <p:spPr bwMode="auto">
            <a:xfrm>
              <a:off x="4406" y="2162"/>
              <a:ext cx="76" cy="126"/>
            </a:xfrm>
            <a:custGeom>
              <a:avLst/>
              <a:gdLst>
                <a:gd name="T0" fmla="*/ 24 w 80"/>
                <a:gd name="T1" fmla="*/ 72 h 136"/>
                <a:gd name="T2" fmla="*/ 24 w 80"/>
                <a:gd name="T3" fmla="*/ 72 h 136"/>
                <a:gd name="T4" fmla="*/ 12 w 80"/>
                <a:gd name="T5" fmla="*/ 106 h 136"/>
                <a:gd name="T6" fmla="*/ 0 w 80"/>
                <a:gd name="T7" fmla="*/ 136 h 136"/>
                <a:gd name="T8" fmla="*/ 80 w 80"/>
                <a:gd name="T9" fmla="*/ 136 h 136"/>
                <a:gd name="T10" fmla="*/ 80 w 80"/>
                <a:gd name="T11" fmla="*/ 136 h 136"/>
                <a:gd name="T12" fmla="*/ 70 w 80"/>
                <a:gd name="T13" fmla="*/ 110 h 136"/>
                <a:gd name="T14" fmla="*/ 56 w 80"/>
                <a:gd name="T15" fmla="*/ 72 h 136"/>
                <a:gd name="T16" fmla="*/ 56 w 80"/>
                <a:gd name="T17" fmla="*/ 72 h 136"/>
                <a:gd name="T18" fmla="*/ 46 w 80"/>
                <a:gd name="T19" fmla="*/ 32 h 136"/>
                <a:gd name="T20" fmla="*/ 40 w 80"/>
                <a:gd name="T21" fmla="*/ 0 h 136"/>
                <a:gd name="T22" fmla="*/ 40 w 80"/>
                <a:gd name="T23" fmla="*/ 0 h 136"/>
                <a:gd name="T24" fmla="*/ 34 w 80"/>
                <a:gd name="T25" fmla="*/ 32 h 136"/>
                <a:gd name="T26" fmla="*/ 24 w 80"/>
                <a:gd name="T27" fmla="*/ 72 h 136"/>
                <a:gd name="T28" fmla="*/ 24 w 80"/>
                <a:gd name="T29" fmla="*/ 72 h 1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0"/>
                <a:gd name="T46" fmla="*/ 0 h 136"/>
                <a:gd name="T47" fmla="*/ 80 w 80"/>
                <a:gd name="T48" fmla="*/ 136 h 1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0" h="136">
                  <a:moveTo>
                    <a:pt x="24" y="72"/>
                  </a:moveTo>
                  <a:lnTo>
                    <a:pt x="24" y="72"/>
                  </a:lnTo>
                  <a:lnTo>
                    <a:pt x="12" y="106"/>
                  </a:lnTo>
                  <a:lnTo>
                    <a:pt x="0" y="136"/>
                  </a:lnTo>
                  <a:lnTo>
                    <a:pt x="80" y="136"/>
                  </a:lnTo>
                  <a:lnTo>
                    <a:pt x="70" y="110"/>
                  </a:lnTo>
                  <a:lnTo>
                    <a:pt x="56" y="72"/>
                  </a:lnTo>
                  <a:lnTo>
                    <a:pt x="46" y="32"/>
                  </a:lnTo>
                  <a:lnTo>
                    <a:pt x="40" y="0"/>
                  </a:lnTo>
                  <a:lnTo>
                    <a:pt x="34" y="32"/>
                  </a:lnTo>
                  <a:lnTo>
                    <a:pt x="24" y="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0180" name="Line 45"/>
            <p:cNvSpPr>
              <a:spLocks noChangeShapeType="1"/>
            </p:cNvSpPr>
            <p:nvPr/>
          </p:nvSpPr>
          <p:spPr bwMode="auto">
            <a:xfrm flipV="1">
              <a:off x="5260" y="3400"/>
              <a:ext cx="1" cy="108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181" name="Freeform 46"/>
            <p:cNvSpPr>
              <a:spLocks/>
            </p:cNvSpPr>
            <p:nvPr/>
          </p:nvSpPr>
          <p:spPr bwMode="auto">
            <a:xfrm>
              <a:off x="5222" y="3299"/>
              <a:ext cx="76" cy="127"/>
            </a:xfrm>
            <a:custGeom>
              <a:avLst/>
              <a:gdLst>
                <a:gd name="T0" fmla="*/ 24 w 80"/>
                <a:gd name="T1" fmla="*/ 70 h 136"/>
                <a:gd name="T2" fmla="*/ 24 w 80"/>
                <a:gd name="T3" fmla="*/ 70 h 136"/>
                <a:gd name="T4" fmla="*/ 12 w 80"/>
                <a:gd name="T5" fmla="*/ 106 h 136"/>
                <a:gd name="T6" fmla="*/ 0 w 80"/>
                <a:gd name="T7" fmla="*/ 136 h 136"/>
                <a:gd name="T8" fmla="*/ 80 w 80"/>
                <a:gd name="T9" fmla="*/ 136 h 136"/>
                <a:gd name="T10" fmla="*/ 80 w 80"/>
                <a:gd name="T11" fmla="*/ 136 h 136"/>
                <a:gd name="T12" fmla="*/ 70 w 80"/>
                <a:gd name="T13" fmla="*/ 110 h 136"/>
                <a:gd name="T14" fmla="*/ 56 w 80"/>
                <a:gd name="T15" fmla="*/ 70 h 136"/>
                <a:gd name="T16" fmla="*/ 56 w 80"/>
                <a:gd name="T17" fmla="*/ 70 h 136"/>
                <a:gd name="T18" fmla="*/ 46 w 80"/>
                <a:gd name="T19" fmla="*/ 32 h 136"/>
                <a:gd name="T20" fmla="*/ 40 w 80"/>
                <a:gd name="T21" fmla="*/ 0 h 136"/>
                <a:gd name="T22" fmla="*/ 40 w 80"/>
                <a:gd name="T23" fmla="*/ 0 h 136"/>
                <a:gd name="T24" fmla="*/ 34 w 80"/>
                <a:gd name="T25" fmla="*/ 32 h 136"/>
                <a:gd name="T26" fmla="*/ 24 w 80"/>
                <a:gd name="T27" fmla="*/ 70 h 136"/>
                <a:gd name="T28" fmla="*/ 24 w 80"/>
                <a:gd name="T29" fmla="*/ 70 h 1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0"/>
                <a:gd name="T46" fmla="*/ 0 h 136"/>
                <a:gd name="T47" fmla="*/ 80 w 80"/>
                <a:gd name="T48" fmla="*/ 136 h 1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0" h="136">
                  <a:moveTo>
                    <a:pt x="24" y="70"/>
                  </a:moveTo>
                  <a:lnTo>
                    <a:pt x="24" y="70"/>
                  </a:lnTo>
                  <a:lnTo>
                    <a:pt x="12" y="106"/>
                  </a:lnTo>
                  <a:lnTo>
                    <a:pt x="0" y="136"/>
                  </a:lnTo>
                  <a:lnTo>
                    <a:pt x="80" y="136"/>
                  </a:lnTo>
                  <a:lnTo>
                    <a:pt x="70" y="110"/>
                  </a:lnTo>
                  <a:lnTo>
                    <a:pt x="56" y="70"/>
                  </a:lnTo>
                  <a:lnTo>
                    <a:pt x="46" y="32"/>
                  </a:lnTo>
                  <a:lnTo>
                    <a:pt x="40" y="0"/>
                  </a:lnTo>
                  <a:lnTo>
                    <a:pt x="34" y="32"/>
                  </a:lnTo>
                  <a:lnTo>
                    <a:pt x="24" y="7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0182" name="Line 47"/>
            <p:cNvSpPr>
              <a:spLocks noChangeShapeType="1"/>
            </p:cNvSpPr>
            <p:nvPr/>
          </p:nvSpPr>
          <p:spPr bwMode="auto">
            <a:xfrm flipV="1">
              <a:off x="4444" y="3400"/>
              <a:ext cx="1" cy="93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183" name="Freeform 48"/>
            <p:cNvSpPr>
              <a:spLocks/>
            </p:cNvSpPr>
            <p:nvPr/>
          </p:nvSpPr>
          <p:spPr bwMode="auto">
            <a:xfrm>
              <a:off x="4406" y="3299"/>
              <a:ext cx="76" cy="127"/>
            </a:xfrm>
            <a:custGeom>
              <a:avLst/>
              <a:gdLst>
                <a:gd name="T0" fmla="*/ 24 w 80"/>
                <a:gd name="T1" fmla="*/ 70 h 136"/>
                <a:gd name="T2" fmla="*/ 24 w 80"/>
                <a:gd name="T3" fmla="*/ 70 h 136"/>
                <a:gd name="T4" fmla="*/ 12 w 80"/>
                <a:gd name="T5" fmla="*/ 106 h 136"/>
                <a:gd name="T6" fmla="*/ 0 w 80"/>
                <a:gd name="T7" fmla="*/ 136 h 136"/>
                <a:gd name="T8" fmla="*/ 80 w 80"/>
                <a:gd name="T9" fmla="*/ 136 h 136"/>
                <a:gd name="T10" fmla="*/ 80 w 80"/>
                <a:gd name="T11" fmla="*/ 136 h 136"/>
                <a:gd name="T12" fmla="*/ 70 w 80"/>
                <a:gd name="T13" fmla="*/ 110 h 136"/>
                <a:gd name="T14" fmla="*/ 56 w 80"/>
                <a:gd name="T15" fmla="*/ 70 h 136"/>
                <a:gd name="T16" fmla="*/ 56 w 80"/>
                <a:gd name="T17" fmla="*/ 70 h 136"/>
                <a:gd name="T18" fmla="*/ 46 w 80"/>
                <a:gd name="T19" fmla="*/ 32 h 136"/>
                <a:gd name="T20" fmla="*/ 40 w 80"/>
                <a:gd name="T21" fmla="*/ 0 h 136"/>
                <a:gd name="T22" fmla="*/ 40 w 80"/>
                <a:gd name="T23" fmla="*/ 0 h 136"/>
                <a:gd name="T24" fmla="*/ 34 w 80"/>
                <a:gd name="T25" fmla="*/ 32 h 136"/>
                <a:gd name="T26" fmla="*/ 24 w 80"/>
                <a:gd name="T27" fmla="*/ 70 h 136"/>
                <a:gd name="T28" fmla="*/ 24 w 80"/>
                <a:gd name="T29" fmla="*/ 70 h 1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0"/>
                <a:gd name="T46" fmla="*/ 0 h 136"/>
                <a:gd name="T47" fmla="*/ 80 w 80"/>
                <a:gd name="T48" fmla="*/ 136 h 1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0" h="136">
                  <a:moveTo>
                    <a:pt x="24" y="70"/>
                  </a:moveTo>
                  <a:lnTo>
                    <a:pt x="24" y="70"/>
                  </a:lnTo>
                  <a:lnTo>
                    <a:pt x="12" y="106"/>
                  </a:lnTo>
                  <a:lnTo>
                    <a:pt x="0" y="136"/>
                  </a:lnTo>
                  <a:lnTo>
                    <a:pt x="80" y="136"/>
                  </a:lnTo>
                  <a:lnTo>
                    <a:pt x="70" y="110"/>
                  </a:lnTo>
                  <a:lnTo>
                    <a:pt x="56" y="70"/>
                  </a:lnTo>
                  <a:lnTo>
                    <a:pt x="46" y="32"/>
                  </a:lnTo>
                  <a:lnTo>
                    <a:pt x="40" y="0"/>
                  </a:lnTo>
                  <a:lnTo>
                    <a:pt x="34" y="32"/>
                  </a:lnTo>
                  <a:lnTo>
                    <a:pt x="24" y="7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0184" name="Line 49"/>
            <p:cNvSpPr>
              <a:spLocks noChangeShapeType="1"/>
            </p:cNvSpPr>
            <p:nvPr/>
          </p:nvSpPr>
          <p:spPr bwMode="auto">
            <a:xfrm flipV="1">
              <a:off x="4438" y="879"/>
              <a:ext cx="278" cy="350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185" name="Freeform 50"/>
            <p:cNvSpPr>
              <a:spLocks/>
            </p:cNvSpPr>
            <p:nvPr/>
          </p:nvSpPr>
          <p:spPr bwMode="auto">
            <a:xfrm>
              <a:off x="4671" y="799"/>
              <a:ext cx="107" cy="123"/>
            </a:xfrm>
            <a:custGeom>
              <a:avLst/>
              <a:gdLst>
                <a:gd name="T0" fmla="*/ 58 w 114"/>
                <a:gd name="T1" fmla="*/ 46 h 132"/>
                <a:gd name="T2" fmla="*/ 58 w 114"/>
                <a:gd name="T3" fmla="*/ 46 h 132"/>
                <a:gd name="T4" fmla="*/ 28 w 114"/>
                <a:gd name="T5" fmla="*/ 66 h 132"/>
                <a:gd name="T6" fmla="*/ 0 w 114"/>
                <a:gd name="T7" fmla="*/ 82 h 132"/>
                <a:gd name="T8" fmla="*/ 64 w 114"/>
                <a:gd name="T9" fmla="*/ 132 h 132"/>
                <a:gd name="T10" fmla="*/ 64 w 114"/>
                <a:gd name="T11" fmla="*/ 132 h 132"/>
                <a:gd name="T12" fmla="*/ 70 w 114"/>
                <a:gd name="T13" fmla="*/ 106 h 132"/>
                <a:gd name="T14" fmla="*/ 84 w 114"/>
                <a:gd name="T15" fmla="*/ 66 h 132"/>
                <a:gd name="T16" fmla="*/ 84 w 114"/>
                <a:gd name="T17" fmla="*/ 66 h 132"/>
                <a:gd name="T18" fmla="*/ 100 w 114"/>
                <a:gd name="T19" fmla="*/ 28 h 132"/>
                <a:gd name="T20" fmla="*/ 114 w 114"/>
                <a:gd name="T21" fmla="*/ 0 h 132"/>
                <a:gd name="T22" fmla="*/ 114 w 114"/>
                <a:gd name="T23" fmla="*/ 0 h 132"/>
                <a:gd name="T24" fmla="*/ 92 w 114"/>
                <a:gd name="T25" fmla="*/ 22 h 132"/>
                <a:gd name="T26" fmla="*/ 58 w 114"/>
                <a:gd name="T27" fmla="*/ 46 h 132"/>
                <a:gd name="T28" fmla="*/ 58 w 114"/>
                <a:gd name="T29" fmla="*/ 46 h 13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4"/>
                <a:gd name="T46" fmla="*/ 0 h 132"/>
                <a:gd name="T47" fmla="*/ 114 w 114"/>
                <a:gd name="T48" fmla="*/ 132 h 13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4" h="132">
                  <a:moveTo>
                    <a:pt x="58" y="46"/>
                  </a:moveTo>
                  <a:lnTo>
                    <a:pt x="58" y="46"/>
                  </a:lnTo>
                  <a:lnTo>
                    <a:pt x="28" y="66"/>
                  </a:lnTo>
                  <a:lnTo>
                    <a:pt x="0" y="82"/>
                  </a:lnTo>
                  <a:lnTo>
                    <a:pt x="64" y="132"/>
                  </a:lnTo>
                  <a:lnTo>
                    <a:pt x="70" y="106"/>
                  </a:lnTo>
                  <a:lnTo>
                    <a:pt x="84" y="66"/>
                  </a:lnTo>
                  <a:lnTo>
                    <a:pt x="100" y="28"/>
                  </a:lnTo>
                  <a:lnTo>
                    <a:pt x="114" y="0"/>
                  </a:lnTo>
                  <a:lnTo>
                    <a:pt x="92" y="22"/>
                  </a:lnTo>
                  <a:lnTo>
                    <a:pt x="58" y="4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0186" name="Line 51"/>
            <p:cNvSpPr>
              <a:spLocks noChangeShapeType="1"/>
            </p:cNvSpPr>
            <p:nvPr/>
          </p:nvSpPr>
          <p:spPr bwMode="auto">
            <a:xfrm flipH="1" flipV="1">
              <a:off x="4988" y="879"/>
              <a:ext cx="281" cy="350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187" name="Freeform 52"/>
            <p:cNvSpPr>
              <a:spLocks/>
            </p:cNvSpPr>
            <p:nvPr/>
          </p:nvSpPr>
          <p:spPr bwMode="auto">
            <a:xfrm>
              <a:off x="4924" y="799"/>
              <a:ext cx="109" cy="123"/>
            </a:xfrm>
            <a:custGeom>
              <a:avLst/>
              <a:gdLst>
                <a:gd name="T0" fmla="*/ 32 w 116"/>
                <a:gd name="T1" fmla="*/ 66 h 132"/>
                <a:gd name="T2" fmla="*/ 32 w 116"/>
                <a:gd name="T3" fmla="*/ 66 h 132"/>
                <a:gd name="T4" fmla="*/ 44 w 116"/>
                <a:gd name="T5" fmla="*/ 100 h 132"/>
                <a:gd name="T6" fmla="*/ 54 w 116"/>
                <a:gd name="T7" fmla="*/ 132 h 132"/>
                <a:gd name="T8" fmla="*/ 116 w 116"/>
                <a:gd name="T9" fmla="*/ 82 h 132"/>
                <a:gd name="T10" fmla="*/ 116 w 116"/>
                <a:gd name="T11" fmla="*/ 82 h 132"/>
                <a:gd name="T12" fmla="*/ 92 w 116"/>
                <a:gd name="T13" fmla="*/ 68 h 132"/>
                <a:gd name="T14" fmla="*/ 58 w 116"/>
                <a:gd name="T15" fmla="*/ 46 h 132"/>
                <a:gd name="T16" fmla="*/ 58 w 116"/>
                <a:gd name="T17" fmla="*/ 46 h 132"/>
                <a:gd name="T18" fmla="*/ 24 w 116"/>
                <a:gd name="T19" fmla="*/ 22 h 132"/>
                <a:gd name="T20" fmla="*/ 0 w 116"/>
                <a:gd name="T21" fmla="*/ 0 h 132"/>
                <a:gd name="T22" fmla="*/ 0 w 116"/>
                <a:gd name="T23" fmla="*/ 0 h 132"/>
                <a:gd name="T24" fmla="*/ 16 w 116"/>
                <a:gd name="T25" fmla="*/ 28 h 132"/>
                <a:gd name="T26" fmla="*/ 32 w 116"/>
                <a:gd name="T27" fmla="*/ 66 h 132"/>
                <a:gd name="T28" fmla="*/ 32 w 116"/>
                <a:gd name="T29" fmla="*/ 66 h 13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6"/>
                <a:gd name="T46" fmla="*/ 0 h 132"/>
                <a:gd name="T47" fmla="*/ 116 w 116"/>
                <a:gd name="T48" fmla="*/ 132 h 13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6" h="132">
                  <a:moveTo>
                    <a:pt x="32" y="66"/>
                  </a:moveTo>
                  <a:lnTo>
                    <a:pt x="32" y="66"/>
                  </a:lnTo>
                  <a:lnTo>
                    <a:pt x="44" y="100"/>
                  </a:lnTo>
                  <a:lnTo>
                    <a:pt x="54" y="132"/>
                  </a:lnTo>
                  <a:lnTo>
                    <a:pt x="116" y="82"/>
                  </a:lnTo>
                  <a:lnTo>
                    <a:pt x="92" y="68"/>
                  </a:lnTo>
                  <a:lnTo>
                    <a:pt x="58" y="46"/>
                  </a:lnTo>
                  <a:lnTo>
                    <a:pt x="24" y="22"/>
                  </a:lnTo>
                  <a:lnTo>
                    <a:pt x="0" y="0"/>
                  </a:lnTo>
                  <a:lnTo>
                    <a:pt x="16" y="28"/>
                  </a:lnTo>
                  <a:lnTo>
                    <a:pt x="32" y="6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0188" name="Line 53"/>
            <p:cNvSpPr>
              <a:spLocks noChangeShapeType="1"/>
            </p:cNvSpPr>
            <p:nvPr/>
          </p:nvSpPr>
          <p:spPr bwMode="auto">
            <a:xfrm flipH="1" flipV="1">
              <a:off x="4512" y="1572"/>
              <a:ext cx="25" cy="97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189" name="Freeform 54"/>
            <p:cNvSpPr>
              <a:spLocks/>
            </p:cNvSpPr>
            <p:nvPr/>
          </p:nvSpPr>
          <p:spPr bwMode="auto">
            <a:xfrm>
              <a:off x="4482" y="1474"/>
              <a:ext cx="73" cy="132"/>
            </a:xfrm>
            <a:custGeom>
              <a:avLst/>
              <a:gdLst>
                <a:gd name="T0" fmla="*/ 8 w 78"/>
                <a:gd name="T1" fmla="*/ 74 h 142"/>
                <a:gd name="T2" fmla="*/ 8 w 78"/>
                <a:gd name="T3" fmla="*/ 74 h 142"/>
                <a:gd name="T4" fmla="*/ 4 w 78"/>
                <a:gd name="T5" fmla="*/ 110 h 142"/>
                <a:gd name="T6" fmla="*/ 0 w 78"/>
                <a:gd name="T7" fmla="*/ 142 h 142"/>
                <a:gd name="T8" fmla="*/ 78 w 78"/>
                <a:gd name="T9" fmla="*/ 122 h 142"/>
                <a:gd name="T10" fmla="*/ 78 w 78"/>
                <a:gd name="T11" fmla="*/ 122 h 142"/>
                <a:gd name="T12" fmla="*/ 62 w 78"/>
                <a:gd name="T13" fmla="*/ 100 h 142"/>
                <a:gd name="T14" fmla="*/ 40 w 78"/>
                <a:gd name="T15" fmla="*/ 66 h 142"/>
                <a:gd name="T16" fmla="*/ 40 w 78"/>
                <a:gd name="T17" fmla="*/ 66 h 142"/>
                <a:gd name="T18" fmla="*/ 20 w 78"/>
                <a:gd name="T19" fmla="*/ 30 h 142"/>
                <a:gd name="T20" fmla="*/ 6 w 78"/>
                <a:gd name="T21" fmla="*/ 0 h 142"/>
                <a:gd name="T22" fmla="*/ 6 w 78"/>
                <a:gd name="T23" fmla="*/ 0 h 142"/>
                <a:gd name="T24" fmla="*/ 8 w 78"/>
                <a:gd name="T25" fmla="*/ 32 h 142"/>
                <a:gd name="T26" fmla="*/ 8 w 78"/>
                <a:gd name="T27" fmla="*/ 74 h 142"/>
                <a:gd name="T28" fmla="*/ 8 w 78"/>
                <a:gd name="T29" fmla="*/ 74 h 14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78"/>
                <a:gd name="T46" fmla="*/ 0 h 142"/>
                <a:gd name="T47" fmla="*/ 78 w 78"/>
                <a:gd name="T48" fmla="*/ 142 h 14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78" h="142">
                  <a:moveTo>
                    <a:pt x="8" y="74"/>
                  </a:moveTo>
                  <a:lnTo>
                    <a:pt x="8" y="74"/>
                  </a:lnTo>
                  <a:lnTo>
                    <a:pt x="4" y="110"/>
                  </a:lnTo>
                  <a:lnTo>
                    <a:pt x="0" y="142"/>
                  </a:lnTo>
                  <a:lnTo>
                    <a:pt x="78" y="122"/>
                  </a:lnTo>
                  <a:lnTo>
                    <a:pt x="62" y="100"/>
                  </a:lnTo>
                  <a:lnTo>
                    <a:pt x="40" y="66"/>
                  </a:lnTo>
                  <a:lnTo>
                    <a:pt x="20" y="30"/>
                  </a:lnTo>
                  <a:lnTo>
                    <a:pt x="6" y="0"/>
                  </a:lnTo>
                  <a:lnTo>
                    <a:pt x="8" y="32"/>
                  </a:lnTo>
                  <a:lnTo>
                    <a:pt x="8" y="7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0190" name="Line 55"/>
            <p:cNvSpPr>
              <a:spLocks noChangeShapeType="1"/>
            </p:cNvSpPr>
            <p:nvPr/>
          </p:nvSpPr>
          <p:spPr bwMode="auto">
            <a:xfrm flipV="1">
              <a:off x="4338" y="1572"/>
              <a:ext cx="40" cy="97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191" name="Freeform 56"/>
            <p:cNvSpPr>
              <a:spLocks/>
            </p:cNvSpPr>
            <p:nvPr/>
          </p:nvSpPr>
          <p:spPr bwMode="auto">
            <a:xfrm>
              <a:off x="4333" y="1479"/>
              <a:ext cx="81" cy="131"/>
            </a:xfrm>
            <a:custGeom>
              <a:avLst/>
              <a:gdLst>
                <a:gd name="T0" fmla="*/ 46 w 86"/>
                <a:gd name="T1" fmla="*/ 58 h 140"/>
                <a:gd name="T2" fmla="*/ 46 w 86"/>
                <a:gd name="T3" fmla="*/ 58 h 140"/>
                <a:gd name="T4" fmla="*/ 22 w 86"/>
                <a:gd name="T5" fmla="*/ 86 h 140"/>
                <a:gd name="T6" fmla="*/ 0 w 86"/>
                <a:gd name="T7" fmla="*/ 110 h 140"/>
                <a:gd name="T8" fmla="*/ 74 w 86"/>
                <a:gd name="T9" fmla="*/ 140 h 140"/>
                <a:gd name="T10" fmla="*/ 74 w 86"/>
                <a:gd name="T11" fmla="*/ 140 h 140"/>
                <a:gd name="T12" fmla="*/ 74 w 86"/>
                <a:gd name="T13" fmla="*/ 112 h 140"/>
                <a:gd name="T14" fmla="*/ 76 w 86"/>
                <a:gd name="T15" fmla="*/ 70 h 140"/>
                <a:gd name="T16" fmla="*/ 76 w 86"/>
                <a:gd name="T17" fmla="*/ 70 h 140"/>
                <a:gd name="T18" fmla="*/ 80 w 86"/>
                <a:gd name="T19" fmla="*/ 30 h 140"/>
                <a:gd name="T20" fmla="*/ 86 w 86"/>
                <a:gd name="T21" fmla="*/ 0 h 140"/>
                <a:gd name="T22" fmla="*/ 86 w 86"/>
                <a:gd name="T23" fmla="*/ 0 h 140"/>
                <a:gd name="T24" fmla="*/ 70 w 86"/>
                <a:gd name="T25" fmla="*/ 26 h 140"/>
                <a:gd name="T26" fmla="*/ 46 w 86"/>
                <a:gd name="T27" fmla="*/ 58 h 140"/>
                <a:gd name="T28" fmla="*/ 46 w 86"/>
                <a:gd name="T29" fmla="*/ 58 h 14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6"/>
                <a:gd name="T46" fmla="*/ 0 h 140"/>
                <a:gd name="T47" fmla="*/ 86 w 86"/>
                <a:gd name="T48" fmla="*/ 140 h 14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6" h="140">
                  <a:moveTo>
                    <a:pt x="46" y="58"/>
                  </a:moveTo>
                  <a:lnTo>
                    <a:pt x="46" y="58"/>
                  </a:lnTo>
                  <a:lnTo>
                    <a:pt x="22" y="86"/>
                  </a:lnTo>
                  <a:lnTo>
                    <a:pt x="0" y="110"/>
                  </a:lnTo>
                  <a:lnTo>
                    <a:pt x="74" y="140"/>
                  </a:lnTo>
                  <a:lnTo>
                    <a:pt x="74" y="112"/>
                  </a:lnTo>
                  <a:lnTo>
                    <a:pt x="76" y="70"/>
                  </a:lnTo>
                  <a:lnTo>
                    <a:pt x="80" y="30"/>
                  </a:lnTo>
                  <a:lnTo>
                    <a:pt x="86" y="0"/>
                  </a:lnTo>
                  <a:lnTo>
                    <a:pt x="70" y="26"/>
                  </a:lnTo>
                  <a:lnTo>
                    <a:pt x="46" y="5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0192" name="Line 57"/>
            <p:cNvSpPr>
              <a:spLocks noChangeShapeType="1"/>
            </p:cNvSpPr>
            <p:nvPr/>
          </p:nvSpPr>
          <p:spPr bwMode="auto">
            <a:xfrm flipH="1" flipV="1">
              <a:off x="4584" y="1541"/>
              <a:ext cx="53" cy="82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193" name="Freeform 58"/>
            <p:cNvSpPr>
              <a:spLocks/>
            </p:cNvSpPr>
            <p:nvPr/>
          </p:nvSpPr>
          <p:spPr bwMode="auto">
            <a:xfrm>
              <a:off x="4527" y="1455"/>
              <a:ext cx="102" cy="127"/>
            </a:xfrm>
            <a:custGeom>
              <a:avLst/>
              <a:gdLst>
                <a:gd name="T0" fmla="*/ 24 w 108"/>
                <a:gd name="T1" fmla="*/ 68 h 136"/>
                <a:gd name="T2" fmla="*/ 24 w 108"/>
                <a:gd name="T3" fmla="*/ 68 h 136"/>
                <a:gd name="T4" fmla="*/ 34 w 108"/>
                <a:gd name="T5" fmla="*/ 104 h 136"/>
                <a:gd name="T6" fmla="*/ 40 w 108"/>
                <a:gd name="T7" fmla="*/ 136 h 136"/>
                <a:gd name="T8" fmla="*/ 108 w 108"/>
                <a:gd name="T9" fmla="*/ 92 h 136"/>
                <a:gd name="T10" fmla="*/ 108 w 108"/>
                <a:gd name="T11" fmla="*/ 92 h 136"/>
                <a:gd name="T12" fmla="*/ 86 w 108"/>
                <a:gd name="T13" fmla="*/ 76 h 136"/>
                <a:gd name="T14" fmla="*/ 52 w 108"/>
                <a:gd name="T15" fmla="*/ 50 h 136"/>
                <a:gd name="T16" fmla="*/ 52 w 108"/>
                <a:gd name="T17" fmla="*/ 50 h 136"/>
                <a:gd name="T18" fmla="*/ 22 w 108"/>
                <a:gd name="T19" fmla="*/ 22 h 136"/>
                <a:gd name="T20" fmla="*/ 0 w 108"/>
                <a:gd name="T21" fmla="*/ 0 h 136"/>
                <a:gd name="T22" fmla="*/ 0 w 108"/>
                <a:gd name="T23" fmla="*/ 0 h 136"/>
                <a:gd name="T24" fmla="*/ 12 w 108"/>
                <a:gd name="T25" fmla="*/ 30 h 136"/>
                <a:gd name="T26" fmla="*/ 24 w 108"/>
                <a:gd name="T27" fmla="*/ 68 h 136"/>
                <a:gd name="T28" fmla="*/ 24 w 108"/>
                <a:gd name="T29" fmla="*/ 68 h 1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08"/>
                <a:gd name="T46" fmla="*/ 0 h 136"/>
                <a:gd name="T47" fmla="*/ 108 w 108"/>
                <a:gd name="T48" fmla="*/ 136 h 1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08" h="136">
                  <a:moveTo>
                    <a:pt x="24" y="68"/>
                  </a:moveTo>
                  <a:lnTo>
                    <a:pt x="24" y="68"/>
                  </a:lnTo>
                  <a:lnTo>
                    <a:pt x="34" y="104"/>
                  </a:lnTo>
                  <a:lnTo>
                    <a:pt x="40" y="136"/>
                  </a:lnTo>
                  <a:lnTo>
                    <a:pt x="108" y="92"/>
                  </a:lnTo>
                  <a:lnTo>
                    <a:pt x="86" y="76"/>
                  </a:lnTo>
                  <a:lnTo>
                    <a:pt x="52" y="50"/>
                  </a:lnTo>
                  <a:lnTo>
                    <a:pt x="22" y="22"/>
                  </a:lnTo>
                  <a:lnTo>
                    <a:pt x="0" y="0"/>
                  </a:lnTo>
                  <a:lnTo>
                    <a:pt x="12" y="30"/>
                  </a:lnTo>
                  <a:lnTo>
                    <a:pt x="24" y="6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0194" name="Line 59"/>
            <p:cNvSpPr>
              <a:spLocks noChangeShapeType="1"/>
            </p:cNvSpPr>
            <p:nvPr/>
          </p:nvSpPr>
          <p:spPr bwMode="auto">
            <a:xfrm flipV="1">
              <a:off x="5260" y="1591"/>
              <a:ext cx="1" cy="302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195" name="Freeform 60"/>
            <p:cNvSpPr>
              <a:spLocks/>
            </p:cNvSpPr>
            <p:nvPr/>
          </p:nvSpPr>
          <p:spPr bwMode="auto">
            <a:xfrm>
              <a:off x="5222" y="1490"/>
              <a:ext cx="76" cy="127"/>
            </a:xfrm>
            <a:custGeom>
              <a:avLst/>
              <a:gdLst>
                <a:gd name="T0" fmla="*/ 24 w 80"/>
                <a:gd name="T1" fmla="*/ 72 h 136"/>
                <a:gd name="T2" fmla="*/ 24 w 80"/>
                <a:gd name="T3" fmla="*/ 72 h 136"/>
                <a:gd name="T4" fmla="*/ 12 w 80"/>
                <a:gd name="T5" fmla="*/ 106 h 136"/>
                <a:gd name="T6" fmla="*/ 0 w 80"/>
                <a:gd name="T7" fmla="*/ 136 h 136"/>
                <a:gd name="T8" fmla="*/ 80 w 80"/>
                <a:gd name="T9" fmla="*/ 136 h 136"/>
                <a:gd name="T10" fmla="*/ 80 w 80"/>
                <a:gd name="T11" fmla="*/ 136 h 136"/>
                <a:gd name="T12" fmla="*/ 70 w 80"/>
                <a:gd name="T13" fmla="*/ 110 h 136"/>
                <a:gd name="T14" fmla="*/ 56 w 80"/>
                <a:gd name="T15" fmla="*/ 72 h 136"/>
                <a:gd name="T16" fmla="*/ 56 w 80"/>
                <a:gd name="T17" fmla="*/ 72 h 136"/>
                <a:gd name="T18" fmla="*/ 46 w 80"/>
                <a:gd name="T19" fmla="*/ 32 h 136"/>
                <a:gd name="T20" fmla="*/ 40 w 80"/>
                <a:gd name="T21" fmla="*/ 0 h 136"/>
                <a:gd name="T22" fmla="*/ 40 w 80"/>
                <a:gd name="T23" fmla="*/ 0 h 136"/>
                <a:gd name="T24" fmla="*/ 34 w 80"/>
                <a:gd name="T25" fmla="*/ 32 h 136"/>
                <a:gd name="T26" fmla="*/ 24 w 80"/>
                <a:gd name="T27" fmla="*/ 72 h 136"/>
                <a:gd name="T28" fmla="*/ 24 w 80"/>
                <a:gd name="T29" fmla="*/ 72 h 1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0"/>
                <a:gd name="T46" fmla="*/ 0 h 136"/>
                <a:gd name="T47" fmla="*/ 80 w 80"/>
                <a:gd name="T48" fmla="*/ 136 h 1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0" h="136">
                  <a:moveTo>
                    <a:pt x="24" y="72"/>
                  </a:moveTo>
                  <a:lnTo>
                    <a:pt x="24" y="72"/>
                  </a:lnTo>
                  <a:lnTo>
                    <a:pt x="12" y="106"/>
                  </a:lnTo>
                  <a:lnTo>
                    <a:pt x="0" y="136"/>
                  </a:lnTo>
                  <a:lnTo>
                    <a:pt x="80" y="136"/>
                  </a:lnTo>
                  <a:lnTo>
                    <a:pt x="70" y="110"/>
                  </a:lnTo>
                  <a:lnTo>
                    <a:pt x="56" y="72"/>
                  </a:lnTo>
                  <a:lnTo>
                    <a:pt x="46" y="32"/>
                  </a:lnTo>
                  <a:lnTo>
                    <a:pt x="40" y="0"/>
                  </a:lnTo>
                  <a:lnTo>
                    <a:pt x="34" y="32"/>
                  </a:lnTo>
                  <a:lnTo>
                    <a:pt x="24" y="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0196" name="Line 61"/>
            <p:cNvSpPr>
              <a:spLocks noChangeShapeType="1"/>
            </p:cNvSpPr>
            <p:nvPr/>
          </p:nvSpPr>
          <p:spPr bwMode="auto">
            <a:xfrm flipV="1">
              <a:off x="5167" y="1572"/>
              <a:ext cx="25" cy="97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197" name="Freeform 62"/>
            <p:cNvSpPr>
              <a:spLocks/>
            </p:cNvSpPr>
            <p:nvPr/>
          </p:nvSpPr>
          <p:spPr bwMode="auto">
            <a:xfrm>
              <a:off x="5149" y="1474"/>
              <a:ext cx="73" cy="132"/>
            </a:xfrm>
            <a:custGeom>
              <a:avLst/>
              <a:gdLst>
                <a:gd name="T0" fmla="*/ 38 w 78"/>
                <a:gd name="T1" fmla="*/ 66 h 142"/>
                <a:gd name="T2" fmla="*/ 38 w 78"/>
                <a:gd name="T3" fmla="*/ 66 h 142"/>
                <a:gd name="T4" fmla="*/ 20 w 78"/>
                <a:gd name="T5" fmla="*/ 96 h 142"/>
                <a:gd name="T6" fmla="*/ 0 w 78"/>
                <a:gd name="T7" fmla="*/ 122 h 142"/>
                <a:gd name="T8" fmla="*/ 78 w 78"/>
                <a:gd name="T9" fmla="*/ 142 h 142"/>
                <a:gd name="T10" fmla="*/ 78 w 78"/>
                <a:gd name="T11" fmla="*/ 142 h 142"/>
                <a:gd name="T12" fmla="*/ 74 w 78"/>
                <a:gd name="T13" fmla="*/ 114 h 142"/>
                <a:gd name="T14" fmla="*/ 70 w 78"/>
                <a:gd name="T15" fmla="*/ 74 h 142"/>
                <a:gd name="T16" fmla="*/ 70 w 78"/>
                <a:gd name="T17" fmla="*/ 74 h 142"/>
                <a:gd name="T18" fmla="*/ 70 w 78"/>
                <a:gd name="T19" fmla="*/ 32 h 142"/>
                <a:gd name="T20" fmla="*/ 72 w 78"/>
                <a:gd name="T21" fmla="*/ 0 h 142"/>
                <a:gd name="T22" fmla="*/ 72 w 78"/>
                <a:gd name="T23" fmla="*/ 0 h 142"/>
                <a:gd name="T24" fmla="*/ 58 w 78"/>
                <a:gd name="T25" fmla="*/ 30 h 142"/>
                <a:gd name="T26" fmla="*/ 38 w 78"/>
                <a:gd name="T27" fmla="*/ 66 h 142"/>
                <a:gd name="T28" fmla="*/ 38 w 78"/>
                <a:gd name="T29" fmla="*/ 66 h 14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78"/>
                <a:gd name="T46" fmla="*/ 0 h 142"/>
                <a:gd name="T47" fmla="*/ 78 w 78"/>
                <a:gd name="T48" fmla="*/ 142 h 14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78" h="142">
                  <a:moveTo>
                    <a:pt x="38" y="66"/>
                  </a:moveTo>
                  <a:lnTo>
                    <a:pt x="38" y="66"/>
                  </a:lnTo>
                  <a:lnTo>
                    <a:pt x="20" y="96"/>
                  </a:lnTo>
                  <a:lnTo>
                    <a:pt x="0" y="122"/>
                  </a:lnTo>
                  <a:lnTo>
                    <a:pt x="78" y="142"/>
                  </a:lnTo>
                  <a:lnTo>
                    <a:pt x="74" y="114"/>
                  </a:lnTo>
                  <a:lnTo>
                    <a:pt x="70" y="74"/>
                  </a:lnTo>
                  <a:lnTo>
                    <a:pt x="70" y="32"/>
                  </a:lnTo>
                  <a:lnTo>
                    <a:pt x="72" y="0"/>
                  </a:lnTo>
                  <a:lnTo>
                    <a:pt x="58" y="30"/>
                  </a:lnTo>
                  <a:lnTo>
                    <a:pt x="38" y="6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0198" name="Line 63"/>
            <p:cNvSpPr>
              <a:spLocks noChangeShapeType="1"/>
            </p:cNvSpPr>
            <p:nvPr/>
          </p:nvSpPr>
          <p:spPr bwMode="auto">
            <a:xfrm flipH="1" flipV="1">
              <a:off x="5326" y="1572"/>
              <a:ext cx="40" cy="97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199" name="Freeform 64"/>
            <p:cNvSpPr>
              <a:spLocks/>
            </p:cNvSpPr>
            <p:nvPr/>
          </p:nvSpPr>
          <p:spPr bwMode="auto">
            <a:xfrm>
              <a:off x="5290" y="1479"/>
              <a:ext cx="81" cy="131"/>
            </a:xfrm>
            <a:custGeom>
              <a:avLst/>
              <a:gdLst>
                <a:gd name="T0" fmla="*/ 10 w 86"/>
                <a:gd name="T1" fmla="*/ 70 h 140"/>
                <a:gd name="T2" fmla="*/ 10 w 86"/>
                <a:gd name="T3" fmla="*/ 70 h 140"/>
                <a:gd name="T4" fmla="*/ 12 w 86"/>
                <a:gd name="T5" fmla="*/ 108 h 140"/>
                <a:gd name="T6" fmla="*/ 12 w 86"/>
                <a:gd name="T7" fmla="*/ 140 h 140"/>
                <a:gd name="T8" fmla="*/ 86 w 86"/>
                <a:gd name="T9" fmla="*/ 110 h 140"/>
                <a:gd name="T10" fmla="*/ 86 w 86"/>
                <a:gd name="T11" fmla="*/ 110 h 140"/>
                <a:gd name="T12" fmla="*/ 68 w 86"/>
                <a:gd name="T13" fmla="*/ 90 h 140"/>
                <a:gd name="T14" fmla="*/ 40 w 86"/>
                <a:gd name="T15" fmla="*/ 58 h 140"/>
                <a:gd name="T16" fmla="*/ 40 w 86"/>
                <a:gd name="T17" fmla="*/ 58 h 140"/>
                <a:gd name="T18" fmla="*/ 16 w 86"/>
                <a:gd name="T19" fmla="*/ 26 h 140"/>
                <a:gd name="T20" fmla="*/ 0 w 86"/>
                <a:gd name="T21" fmla="*/ 0 h 140"/>
                <a:gd name="T22" fmla="*/ 0 w 86"/>
                <a:gd name="T23" fmla="*/ 0 h 140"/>
                <a:gd name="T24" fmla="*/ 6 w 86"/>
                <a:gd name="T25" fmla="*/ 30 h 140"/>
                <a:gd name="T26" fmla="*/ 10 w 86"/>
                <a:gd name="T27" fmla="*/ 70 h 140"/>
                <a:gd name="T28" fmla="*/ 10 w 86"/>
                <a:gd name="T29" fmla="*/ 70 h 14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6"/>
                <a:gd name="T46" fmla="*/ 0 h 140"/>
                <a:gd name="T47" fmla="*/ 86 w 86"/>
                <a:gd name="T48" fmla="*/ 140 h 14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6" h="140">
                  <a:moveTo>
                    <a:pt x="10" y="70"/>
                  </a:moveTo>
                  <a:lnTo>
                    <a:pt x="10" y="70"/>
                  </a:lnTo>
                  <a:lnTo>
                    <a:pt x="12" y="108"/>
                  </a:lnTo>
                  <a:lnTo>
                    <a:pt x="12" y="140"/>
                  </a:lnTo>
                  <a:lnTo>
                    <a:pt x="86" y="110"/>
                  </a:lnTo>
                  <a:lnTo>
                    <a:pt x="68" y="90"/>
                  </a:lnTo>
                  <a:lnTo>
                    <a:pt x="40" y="58"/>
                  </a:lnTo>
                  <a:lnTo>
                    <a:pt x="16" y="26"/>
                  </a:lnTo>
                  <a:lnTo>
                    <a:pt x="0" y="0"/>
                  </a:lnTo>
                  <a:lnTo>
                    <a:pt x="6" y="30"/>
                  </a:lnTo>
                  <a:lnTo>
                    <a:pt x="10" y="7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0200" name="Line 65"/>
            <p:cNvSpPr>
              <a:spLocks noChangeShapeType="1"/>
            </p:cNvSpPr>
            <p:nvPr/>
          </p:nvSpPr>
          <p:spPr bwMode="auto">
            <a:xfrm flipV="1">
              <a:off x="5067" y="1541"/>
              <a:ext cx="53" cy="82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201" name="Freeform 66"/>
            <p:cNvSpPr>
              <a:spLocks/>
            </p:cNvSpPr>
            <p:nvPr/>
          </p:nvSpPr>
          <p:spPr bwMode="auto">
            <a:xfrm>
              <a:off x="5075" y="1455"/>
              <a:ext cx="102" cy="127"/>
            </a:xfrm>
            <a:custGeom>
              <a:avLst/>
              <a:gdLst>
                <a:gd name="T0" fmla="*/ 56 w 108"/>
                <a:gd name="T1" fmla="*/ 50 h 136"/>
                <a:gd name="T2" fmla="*/ 56 w 108"/>
                <a:gd name="T3" fmla="*/ 50 h 136"/>
                <a:gd name="T4" fmla="*/ 26 w 108"/>
                <a:gd name="T5" fmla="*/ 74 h 136"/>
                <a:gd name="T6" fmla="*/ 0 w 108"/>
                <a:gd name="T7" fmla="*/ 92 h 136"/>
                <a:gd name="T8" fmla="*/ 68 w 108"/>
                <a:gd name="T9" fmla="*/ 136 h 136"/>
                <a:gd name="T10" fmla="*/ 68 w 108"/>
                <a:gd name="T11" fmla="*/ 136 h 136"/>
                <a:gd name="T12" fmla="*/ 74 w 108"/>
                <a:gd name="T13" fmla="*/ 110 h 136"/>
                <a:gd name="T14" fmla="*/ 84 w 108"/>
                <a:gd name="T15" fmla="*/ 68 h 136"/>
                <a:gd name="T16" fmla="*/ 84 w 108"/>
                <a:gd name="T17" fmla="*/ 68 h 136"/>
                <a:gd name="T18" fmla="*/ 96 w 108"/>
                <a:gd name="T19" fmla="*/ 30 h 136"/>
                <a:gd name="T20" fmla="*/ 108 w 108"/>
                <a:gd name="T21" fmla="*/ 0 h 136"/>
                <a:gd name="T22" fmla="*/ 108 w 108"/>
                <a:gd name="T23" fmla="*/ 0 h 136"/>
                <a:gd name="T24" fmla="*/ 86 w 108"/>
                <a:gd name="T25" fmla="*/ 24 h 136"/>
                <a:gd name="T26" fmla="*/ 56 w 108"/>
                <a:gd name="T27" fmla="*/ 50 h 136"/>
                <a:gd name="T28" fmla="*/ 56 w 108"/>
                <a:gd name="T29" fmla="*/ 50 h 1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08"/>
                <a:gd name="T46" fmla="*/ 0 h 136"/>
                <a:gd name="T47" fmla="*/ 108 w 108"/>
                <a:gd name="T48" fmla="*/ 136 h 1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08" h="136">
                  <a:moveTo>
                    <a:pt x="56" y="50"/>
                  </a:moveTo>
                  <a:lnTo>
                    <a:pt x="56" y="50"/>
                  </a:lnTo>
                  <a:lnTo>
                    <a:pt x="26" y="74"/>
                  </a:lnTo>
                  <a:lnTo>
                    <a:pt x="0" y="92"/>
                  </a:lnTo>
                  <a:lnTo>
                    <a:pt x="68" y="136"/>
                  </a:lnTo>
                  <a:lnTo>
                    <a:pt x="74" y="110"/>
                  </a:lnTo>
                  <a:lnTo>
                    <a:pt x="84" y="68"/>
                  </a:lnTo>
                  <a:lnTo>
                    <a:pt x="96" y="30"/>
                  </a:lnTo>
                  <a:lnTo>
                    <a:pt x="108" y="0"/>
                  </a:lnTo>
                  <a:lnTo>
                    <a:pt x="86" y="24"/>
                  </a:lnTo>
                  <a:lnTo>
                    <a:pt x="56" y="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0202" name="Freeform 67"/>
            <p:cNvSpPr>
              <a:spLocks/>
            </p:cNvSpPr>
            <p:nvPr/>
          </p:nvSpPr>
          <p:spPr bwMode="auto">
            <a:xfrm>
              <a:off x="4308" y="3034"/>
              <a:ext cx="272" cy="269"/>
            </a:xfrm>
            <a:custGeom>
              <a:avLst/>
              <a:gdLst>
                <a:gd name="T0" fmla="*/ 288 w 288"/>
                <a:gd name="T1" fmla="*/ 144 h 288"/>
                <a:gd name="T2" fmla="*/ 286 w 288"/>
                <a:gd name="T3" fmla="*/ 174 h 288"/>
                <a:gd name="T4" fmla="*/ 276 w 288"/>
                <a:gd name="T5" fmla="*/ 200 h 288"/>
                <a:gd name="T6" fmla="*/ 264 w 288"/>
                <a:gd name="T7" fmla="*/ 224 h 288"/>
                <a:gd name="T8" fmla="*/ 246 w 288"/>
                <a:gd name="T9" fmla="*/ 246 h 288"/>
                <a:gd name="T10" fmla="*/ 224 w 288"/>
                <a:gd name="T11" fmla="*/ 264 h 288"/>
                <a:gd name="T12" fmla="*/ 200 w 288"/>
                <a:gd name="T13" fmla="*/ 276 h 288"/>
                <a:gd name="T14" fmla="*/ 174 w 288"/>
                <a:gd name="T15" fmla="*/ 286 h 288"/>
                <a:gd name="T16" fmla="*/ 144 w 288"/>
                <a:gd name="T17" fmla="*/ 288 h 288"/>
                <a:gd name="T18" fmla="*/ 130 w 288"/>
                <a:gd name="T19" fmla="*/ 288 h 288"/>
                <a:gd name="T20" fmla="*/ 102 w 288"/>
                <a:gd name="T21" fmla="*/ 282 h 288"/>
                <a:gd name="T22" fmla="*/ 76 w 288"/>
                <a:gd name="T23" fmla="*/ 270 h 288"/>
                <a:gd name="T24" fmla="*/ 52 w 288"/>
                <a:gd name="T25" fmla="*/ 256 h 288"/>
                <a:gd name="T26" fmla="*/ 32 w 288"/>
                <a:gd name="T27" fmla="*/ 236 h 288"/>
                <a:gd name="T28" fmla="*/ 18 w 288"/>
                <a:gd name="T29" fmla="*/ 212 h 288"/>
                <a:gd name="T30" fmla="*/ 6 w 288"/>
                <a:gd name="T31" fmla="*/ 186 h 288"/>
                <a:gd name="T32" fmla="*/ 0 w 288"/>
                <a:gd name="T33" fmla="*/ 158 h 288"/>
                <a:gd name="T34" fmla="*/ 0 w 288"/>
                <a:gd name="T35" fmla="*/ 144 h 288"/>
                <a:gd name="T36" fmla="*/ 2 w 288"/>
                <a:gd name="T37" fmla="*/ 114 h 288"/>
                <a:gd name="T38" fmla="*/ 12 w 288"/>
                <a:gd name="T39" fmla="*/ 88 h 288"/>
                <a:gd name="T40" fmla="*/ 24 w 288"/>
                <a:gd name="T41" fmla="*/ 64 h 288"/>
                <a:gd name="T42" fmla="*/ 42 w 288"/>
                <a:gd name="T43" fmla="*/ 42 h 288"/>
                <a:gd name="T44" fmla="*/ 64 w 288"/>
                <a:gd name="T45" fmla="*/ 24 h 288"/>
                <a:gd name="T46" fmla="*/ 88 w 288"/>
                <a:gd name="T47" fmla="*/ 12 h 288"/>
                <a:gd name="T48" fmla="*/ 114 w 288"/>
                <a:gd name="T49" fmla="*/ 2 h 288"/>
                <a:gd name="T50" fmla="*/ 144 w 288"/>
                <a:gd name="T51" fmla="*/ 0 h 288"/>
                <a:gd name="T52" fmla="*/ 158 w 288"/>
                <a:gd name="T53" fmla="*/ 0 h 288"/>
                <a:gd name="T54" fmla="*/ 186 w 288"/>
                <a:gd name="T55" fmla="*/ 6 h 288"/>
                <a:gd name="T56" fmla="*/ 212 w 288"/>
                <a:gd name="T57" fmla="*/ 18 h 288"/>
                <a:gd name="T58" fmla="*/ 236 w 288"/>
                <a:gd name="T59" fmla="*/ 32 h 288"/>
                <a:gd name="T60" fmla="*/ 256 w 288"/>
                <a:gd name="T61" fmla="*/ 52 h 288"/>
                <a:gd name="T62" fmla="*/ 270 w 288"/>
                <a:gd name="T63" fmla="*/ 76 h 288"/>
                <a:gd name="T64" fmla="*/ 282 w 288"/>
                <a:gd name="T65" fmla="*/ 102 h 288"/>
                <a:gd name="T66" fmla="*/ 288 w 288"/>
                <a:gd name="T67" fmla="*/ 130 h 288"/>
                <a:gd name="T68" fmla="*/ 288 w 288"/>
                <a:gd name="T69" fmla="*/ 144 h 28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88"/>
                <a:gd name="T106" fmla="*/ 0 h 288"/>
                <a:gd name="T107" fmla="*/ 288 w 288"/>
                <a:gd name="T108" fmla="*/ 288 h 28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88" h="288">
                  <a:moveTo>
                    <a:pt x="288" y="144"/>
                  </a:moveTo>
                  <a:lnTo>
                    <a:pt x="288" y="144"/>
                  </a:lnTo>
                  <a:lnTo>
                    <a:pt x="288" y="158"/>
                  </a:lnTo>
                  <a:lnTo>
                    <a:pt x="286" y="174"/>
                  </a:lnTo>
                  <a:lnTo>
                    <a:pt x="282" y="186"/>
                  </a:lnTo>
                  <a:lnTo>
                    <a:pt x="276" y="200"/>
                  </a:lnTo>
                  <a:lnTo>
                    <a:pt x="270" y="212"/>
                  </a:lnTo>
                  <a:lnTo>
                    <a:pt x="264" y="224"/>
                  </a:lnTo>
                  <a:lnTo>
                    <a:pt x="256" y="236"/>
                  </a:lnTo>
                  <a:lnTo>
                    <a:pt x="246" y="246"/>
                  </a:lnTo>
                  <a:lnTo>
                    <a:pt x="236" y="256"/>
                  </a:lnTo>
                  <a:lnTo>
                    <a:pt x="224" y="264"/>
                  </a:lnTo>
                  <a:lnTo>
                    <a:pt x="212" y="270"/>
                  </a:lnTo>
                  <a:lnTo>
                    <a:pt x="200" y="276"/>
                  </a:lnTo>
                  <a:lnTo>
                    <a:pt x="186" y="282"/>
                  </a:lnTo>
                  <a:lnTo>
                    <a:pt x="174" y="286"/>
                  </a:lnTo>
                  <a:lnTo>
                    <a:pt x="158" y="288"/>
                  </a:lnTo>
                  <a:lnTo>
                    <a:pt x="144" y="288"/>
                  </a:lnTo>
                  <a:lnTo>
                    <a:pt x="130" y="288"/>
                  </a:lnTo>
                  <a:lnTo>
                    <a:pt x="114" y="286"/>
                  </a:lnTo>
                  <a:lnTo>
                    <a:pt x="102" y="282"/>
                  </a:lnTo>
                  <a:lnTo>
                    <a:pt x="88" y="276"/>
                  </a:lnTo>
                  <a:lnTo>
                    <a:pt x="76" y="270"/>
                  </a:lnTo>
                  <a:lnTo>
                    <a:pt x="64" y="264"/>
                  </a:lnTo>
                  <a:lnTo>
                    <a:pt x="52" y="256"/>
                  </a:lnTo>
                  <a:lnTo>
                    <a:pt x="42" y="246"/>
                  </a:lnTo>
                  <a:lnTo>
                    <a:pt x="32" y="236"/>
                  </a:lnTo>
                  <a:lnTo>
                    <a:pt x="24" y="224"/>
                  </a:lnTo>
                  <a:lnTo>
                    <a:pt x="18" y="212"/>
                  </a:lnTo>
                  <a:lnTo>
                    <a:pt x="12" y="200"/>
                  </a:lnTo>
                  <a:lnTo>
                    <a:pt x="6" y="186"/>
                  </a:lnTo>
                  <a:lnTo>
                    <a:pt x="2" y="174"/>
                  </a:lnTo>
                  <a:lnTo>
                    <a:pt x="0" y="158"/>
                  </a:lnTo>
                  <a:lnTo>
                    <a:pt x="0" y="144"/>
                  </a:lnTo>
                  <a:lnTo>
                    <a:pt x="0" y="130"/>
                  </a:lnTo>
                  <a:lnTo>
                    <a:pt x="2" y="114"/>
                  </a:lnTo>
                  <a:lnTo>
                    <a:pt x="6" y="102"/>
                  </a:lnTo>
                  <a:lnTo>
                    <a:pt x="12" y="88"/>
                  </a:lnTo>
                  <a:lnTo>
                    <a:pt x="18" y="76"/>
                  </a:lnTo>
                  <a:lnTo>
                    <a:pt x="24" y="64"/>
                  </a:lnTo>
                  <a:lnTo>
                    <a:pt x="32" y="52"/>
                  </a:lnTo>
                  <a:lnTo>
                    <a:pt x="42" y="42"/>
                  </a:lnTo>
                  <a:lnTo>
                    <a:pt x="52" y="32"/>
                  </a:lnTo>
                  <a:lnTo>
                    <a:pt x="64" y="24"/>
                  </a:lnTo>
                  <a:lnTo>
                    <a:pt x="76" y="18"/>
                  </a:lnTo>
                  <a:lnTo>
                    <a:pt x="88" y="12"/>
                  </a:lnTo>
                  <a:lnTo>
                    <a:pt x="102" y="6"/>
                  </a:lnTo>
                  <a:lnTo>
                    <a:pt x="114" y="2"/>
                  </a:lnTo>
                  <a:lnTo>
                    <a:pt x="130" y="0"/>
                  </a:lnTo>
                  <a:lnTo>
                    <a:pt x="144" y="0"/>
                  </a:lnTo>
                  <a:lnTo>
                    <a:pt x="158" y="0"/>
                  </a:lnTo>
                  <a:lnTo>
                    <a:pt x="174" y="2"/>
                  </a:lnTo>
                  <a:lnTo>
                    <a:pt x="186" y="6"/>
                  </a:lnTo>
                  <a:lnTo>
                    <a:pt x="200" y="12"/>
                  </a:lnTo>
                  <a:lnTo>
                    <a:pt x="212" y="18"/>
                  </a:lnTo>
                  <a:lnTo>
                    <a:pt x="224" y="24"/>
                  </a:lnTo>
                  <a:lnTo>
                    <a:pt x="236" y="32"/>
                  </a:lnTo>
                  <a:lnTo>
                    <a:pt x="246" y="42"/>
                  </a:lnTo>
                  <a:lnTo>
                    <a:pt x="256" y="52"/>
                  </a:lnTo>
                  <a:lnTo>
                    <a:pt x="264" y="64"/>
                  </a:lnTo>
                  <a:lnTo>
                    <a:pt x="270" y="76"/>
                  </a:lnTo>
                  <a:lnTo>
                    <a:pt x="276" y="88"/>
                  </a:lnTo>
                  <a:lnTo>
                    <a:pt x="282" y="102"/>
                  </a:lnTo>
                  <a:lnTo>
                    <a:pt x="286" y="114"/>
                  </a:lnTo>
                  <a:lnTo>
                    <a:pt x="288" y="130"/>
                  </a:lnTo>
                  <a:lnTo>
                    <a:pt x="288" y="144"/>
                  </a:lnTo>
                  <a:close/>
                </a:path>
              </a:pathLst>
            </a:custGeom>
            <a:solidFill>
              <a:srgbClr val="FFFF00"/>
            </a:solidFill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0203" name="Rectangle 68"/>
            <p:cNvSpPr>
              <a:spLocks noChangeArrowheads="1"/>
            </p:cNvSpPr>
            <p:nvPr/>
          </p:nvSpPr>
          <p:spPr bwMode="auto">
            <a:xfrm>
              <a:off x="4395" y="3088"/>
              <a:ext cx="10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Helvetica" pitchFamily="-83" charset="0"/>
                </a:rPr>
                <a:t>D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0204" name="Freeform 69"/>
            <p:cNvSpPr>
              <a:spLocks/>
            </p:cNvSpPr>
            <p:nvPr/>
          </p:nvSpPr>
          <p:spPr bwMode="auto">
            <a:xfrm>
              <a:off x="5124" y="3034"/>
              <a:ext cx="272" cy="269"/>
            </a:xfrm>
            <a:custGeom>
              <a:avLst/>
              <a:gdLst>
                <a:gd name="T0" fmla="*/ 288 w 288"/>
                <a:gd name="T1" fmla="*/ 144 h 288"/>
                <a:gd name="T2" fmla="*/ 286 w 288"/>
                <a:gd name="T3" fmla="*/ 174 h 288"/>
                <a:gd name="T4" fmla="*/ 276 w 288"/>
                <a:gd name="T5" fmla="*/ 200 h 288"/>
                <a:gd name="T6" fmla="*/ 264 w 288"/>
                <a:gd name="T7" fmla="*/ 224 h 288"/>
                <a:gd name="T8" fmla="*/ 246 w 288"/>
                <a:gd name="T9" fmla="*/ 246 h 288"/>
                <a:gd name="T10" fmla="*/ 224 w 288"/>
                <a:gd name="T11" fmla="*/ 264 h 288"/>
                <a:gd name="T12" fmla="*/ 200 w 288"/>
                <a:gd name="T13" fmla="*/ 276 h 288"/>
                <a:gd name="T14" fmla="*/ 174 w 288"/>
                <a:gd name="T15" fmla="*/ 286 h 288"/>
                <a:gd name="T16" fmla="*/ 144 w 288"/>
                <a:gd name="T17" fmla="*/ 288 h 288"/>
                <a:gd name="T18" fmla="*/ 130 w 288"/>
                <a:gd name="T19" fmla="*/ 288 h 288"/>
                <a:gd name="T20" fmla="*/ 102 w 288"/>
                <a:gd name="T21" fmla="*/ 282 h 288"/>
                <a:gd name="T22" fmla="*/ 76 w 288"/>
                <a:gd name="T23" fmla="*/ 270 h 288"/>
                <a:gd name="T24" fmla="*/ 52 w 288"/>
                <a:gd name="T25" fmla="*/ 256 h 288"/>
                <a:gd name="T26" fmla="*/ 32 w 288"/>
                <a:gd name="T27" fmla="*/ 236 h 288"/>
                <a:gd name="T28" fmla="*/ 18 w 288"/>
                <a:gd name="T29" fmla="*/ 212 h 288"/>
                <a:gd name="T30" fmla="*/ 6 w 288"/>
                <a:gd name="T31" fmla="*/ 186 h 288"/>
                <a:gd name="T32" fmla="*/ 0 w 288"/>
                <a:gd name="T33" fmla="*/ 158 h 288"/>
                <a:gd name="T34" fmla="*/ 0 w 288"/>
                <a:gd name="T35" fmla="*/ 144 h 288"/>
                <a:gd name="T36" fmla="*/ 2 w 288"/>
                <a:gd name="T37" fmla="*/ 114 h 288"/>
                <a:gd name="T38" fmla="*/ 12 w 288"/>
                <a:gd name="T39" fmla="*/ 88 h 288"/>
                <a:gd name="T40" fmla="*/ 24 w 288"/>
                <a:gd name="T41" fmla="*/ 64 h 288"/>
                <a:gd name="T42" fmla="*/ 42 w 288"/>
                <a:gd name="T43" fmla="*/ 42 h 288"/>
                <a:gd name="T44" fmla="*/ 64 w 288"/>
                <a:gd name="T45" fmla="*/ 24 h 288"/>
                <a:gd name="T46" fmla="*/ 88 w 288"/>
                <a:gd name="T47" fmla="*/ 12 h 288"/>
                <a:gd name="T48" fmla="*/ 114 w 288"/>
                <a:gd name="T49" fmla="*/ 2 h 288"/>
                <a:gd name="T50" fmla="*/ 144 w 288"/>
                <a:gd name="T51" fmla="*/ 0 h 288"/>
                <a:gd name="T52" fmla="*/ 158 w 288"/>
                <a:gd name="T53" fmla="*/ 0 h 288"/>
                <a:gd name="T54" fmla="*/ 186 w 288"/>
                <a:gd name="T55" fmla="*/ 6 h 288"/>
                <a:gd name="T56" fmla="*/ 212 w 288"/>
                <a:gd name="T57" fmla="*/ 18 h 288"/>
                <a:gd name="T58" fmla="*/ 236 w 288"/>
                <a:gd name="T59" fmla="*/ 32 h 288"/>
                <a:gd name="T60" fmla="*/ 256 w 288"/>
                <a:gd name="T61" fmla="*/ 52 h 288"/>
                <a:gd name="T62" fmla="*/ 270 w 288"/>
                <a:gd name="T63" fmla="*/ 76 h 288"/>
                <a:gd name="T64" fmla="*/ 282 w 288"/>
                <a:gd name="T65" fmla="*/ 102 h 288"/>
                <a:gd name="T66" fmla="*/ 288 w 288"/>
                <a:gd name="T67" fmla="*/ 130 h 288"/>
                <a:gd name="T68" fmla="*/ 288 w 288"/>
                <a:gd name="T69" fmla="*/ 144 h 28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88"/>
                <a:gd name="T106" fmla="*/ 0 h 288"/>
                <a:gd name="T107" fmla="*/ 288 w 288"/>
                <a:gd name="T108" fmla="*/ 288 h 28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88" h="288">
                  <a:moveTo>
                    <a:pt x="288" y="144"/>
                  </a:moveTo>
                  <a:lnTo>
                    <a:pt x="288" y="144"/>
                  </a:lnTo>
                  <a:lnTo>
                    <a:pt x="288" y="158"/>
                  </a:lnTo>
                  <a:lnTo>
                    <a:pt x="286" y="174"/>
                  </a:lnTo>
                  <a:lnTo>
                    <a:pt x="282" y="186"/>
                  </a:lnTo>
                  <a:lnTo>
                    <a:pt x="276" y="200"/>
                  </a:lnTo>
                  <a:lnTo>
                    <a:pt x="270" y="212"/>
                  </a:lnTo>
                  <a:lnTo>
                    <a:pt x="264" y="224"/>
                  </a:lnTo>
                  <a:lnTo>
                    <a:pt x="256" y="236"/>
                  </a:lnTo>
                  <a:lnTo>
                    <a:pt x="246" y="246"/>
                  </a:lnTo>
                  <a:lnTo>
                    <a:pt x="236" y="256"/>
                  </a:lnTo>
                  <a:lnTo>
                    <a:pt x="224" y="264"/>
                  </a:lnTo>
                  <a:lnTo>
                    <a:pt x="212" y="270"/>
                  </a:lnTo>
                  <a:lnTo>
                    <a:pt x="200" y="276"/>
                  </a:lnTo>
                  <a:lnTo>
                    <a:pt x="186" y="282"/>
                  </a:lnTo>
                  <a:lnTo>
                    <a:pt x="174" y="286"/>
                  </a:lnTo>
                  <a:lnTo>
                    <a:pt x="158" y="288"/>
                  </a:lnTo>
                  <a:lnTo>
                    <a:pt x="144" y="288"/>
                  </a:lnTo>
                  <a:lnTo>
                    <a:pt x="130" y="288"/>
                  </a:lnTo>
                  <a:lnTo>
                    <a:pt x="114" y="286"/>
                  </a:lnTo>
                  <a:lnTo>
                    <a:pt x="102" y="282"/>
                  </a:lnTo>
                  <a:lnTo>
                    <a:pt x="88" y="276"/>
                  </a:lnTo>
                  <a:lnTo>
                    <a:pt x="76" y="270"/>
                  </a:lnTo>
                  <a:lnTo>
                    <a:pt x="64" y="264"/>
                  </a:lnTo>
                  <a:lnTo>
                    <a:pt x="52" y="256"/>
                  </a:lnTo>
                  <a:lnTo>
                    <a:pt x="42" y="246"/>
                  </a:lnTo>
                  <a:lnTo>
                    <a:pt x="32" y="236"/>
                  </a:lnTo>
                  <a:lnTo>
                    <a:pt x="24" y="224"/>
                  </a:lnTo>
                  <a:lnTo>
                    <a:pt x="18" y="212"/>
                  </a:lnTo>
                  <a:lnTo>
                    <a:pt x="12" y="200"/>
                  </a:lnTo>
                  <a:lnTo>
                    <a:pt x="6" y="186"/>
                  </a:lnTo>
                  <a:lnTo>
                    <a:pt x="2" y="174"/>
                  </a:lnTo>
                  <a:lnTo>
                    <a:pt x="0" y="158"/>
                  </a:lnTo>
                  <a:lnTo>
                    <a:pt x="0" y="144"/>
                  </a:lnTo>
                  <a:lnTo>
                    <a:pt x="0" y="130"/>
                  </a:lnTo>
                  <a:lnTo>
                    <a:pt x="2" y="114"/>
                  </a:lnTo>
                  <a:lnTo>
                    <a:pt x="6" y="102"/>
                  </a:lnTo>
                  <a:lnTo>
                    <a:pt x="12" y="88"/>
                  </a:lnTo>
                  <a:lnTo>
                    <a:pt x="18" y="76"/>
                  </a:lnTo>
                  <a:lnTo>
                    <a:pt x="24" y="64"/>
                  </a:lnTo>
                  <a:lnTo>
                    <a:pt x="32" y="52"/>
                  </a:lnTo>
                  <a:lnTo>
                    <a:pt x="42" y="42"/>
                  </a:lnTo>
                  <a:lnTo>
                    <a:pt x="52" y="32"/>
                  </a:lnTo>
                  <a:lnTo>
                    <a:pt x="64" y="24"/>
                  </a:lnTo>
                  <a:lnTo>
                    <a:pt x="76" y="18"/>
                  </a:lnTo>
                  <a:lnTo>
                    <a:pt x="88" y="12"/>
                  </a:lnTo>
                  <a:lnTo>
                    <a:pt x="102" y="6"/>
                  </a:lnTo>
                  <a:lnTo>
                    <a:pt x="114" y="2"/>
                  </a:lnTo>
                  <a:lnTo>
                    <a:pt x="130" y="0"/>
                  </a:lnTo>
                  <a:lnTo>
                    <a:pt x="144" y="0"/>
                  </a:lnTo>
                  <a:lnTo>
                    <a:pt x="158" y="0"/>
                  </a:lnTo>
                  <a:lnTo>
                    <a:pt x="174" y="2"/>
                  </a:lnTo>
                  <a:lnTo>
                    <a:pt x="186" y="6"/>
                  </a:lnTo>
                  <a:lnTo>
                    <a:pt x="200" y="12"/>
                  </a:lnTo>
                  <a:lnTo>
                    <a:pt x="212" y="18"/>
                  </a:lnTo>
                  <a:lnTo>
                    <a:pt x="224" y="24"/>
                  </a:lnTo>
                  <a:lnTo>
                    <a:pt x="236" y="32"/>
                  </a:lnTo>
                  <a:lnTo>
                    <a:pt x="246" y="42"/>
                  </a:lnTo>
                  <a:lnTo>
                    <a:pt x="256" y="52"/>
                  </a:lnTo>
                  <a:lnTo>
                    <a:pt x="264" y="64"/>
                  </a:lnTo>
                  <a:lnTo>
                    <a:pt x="270" y="76"/>
                  </a:lnTo>
                  <a:lnTo>
                    <a:pt x="276" y="88"/>
                  </a:lnTo>
                  <a:lnTo>
                    <a:pt x="282" y="102"/>
                  </a:lnTo>
                  <a:lnTo>
                    <a:pt x="286" y="114"/>
                  </a:lnTo>
                  <a:lnTo>
                    <a:pt x="288" y="130"/>
                  </a:lnTo>
                  <a:lnTo>
                    <a:pt x="288" y="144"/>
                  </a:lnTo>
                  <a:close/>
                </a:path>
              </a:pathLst>
            </a:custGeom>
            <a:solidFill>
              <a:srgbClr val="FFFF00"/>
            </a:solidFill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0205" name="Rectangle 70"/>
            <p:cNvSpPr>
              <a:spLocks noChangeArrowheads="1"/>
            </p:cNvSpPr>
            <p:nvPr/>
          </p:nvSpPr>
          <p:spPr bwMode="auto">
            <a:xfrm>
              <a:off x="5211" y="3088"/>
              <a:ext cx="10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Helvetica" pitchFamily="-83" charset="0"/>
                </a:rPr>
                <a:t>D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0206" name="Freeform 71"/>
            <p:cNvSpPr>
              <a:spLocks/>
            </p:cNvSpPr>
            <p:nvPr/>
          </p:nvSpPr>
          <p:spPr bwMode="auto">
            <a:xfrm>
              <a:off x="5124" y="2363"/>
              <a:ext cx="272" cy="268"/>
            </a:xfrm>
            <a:custGeom>
              <a:avLst/>
              <a:gdLst>
                <a:gd name="T0" fmla="*/ 288 w 288"/>
                <a:gd name="T1" fmla="*/ 144 h 288"/>
                <a:gd name="T2" fmla="*/ 286 w 288"/>
                <a:gd name="T3" fmla="*/ 174 h 288"/>
                <a:gd name="T4" fmla="*/ 276 w 288"/>
                <a:gd name="T5" fmla="*/ 200 h 288"/>
                <a:gd name="T6" fmla="*/ 264 w 288"/>
                <a:gd name="T7" fmla="*/ 224 h 288"/>
                <a:gd name="T8" fmla="*/ 246 w 288"/>
                <a:gd name="T9" fmla="*/ 246 h 288"/>
                <a:gd name="T10" fmla="*/ 224 w 288"/>
                <a:gd name="T11" fmla="*/ 264 h 288"/>
                <a:gd name="T12" fmla="*/ 200 w 288"/>
                <a:gd name="T13" fmla="*/ 276 h 288"/>
                <a:gd name="T14" fmla="*/ 174 w 288"/>
                <a:gd name="T15" fmla="*/ 286 h 288"/>
                <a:gd name="T16" fmla="*/ 144 w 288"/>
                <a:gd name="T17" fmla="*/ 288 h 288"/>
                <a:gd name="T18" fmla="*/ 130 w 288"/>
                <a:gd name="T19" fmla="*/ 288 h 288"/>
                <a:gd name="T20" fmla="*/ 102 w 288"/>
                <a:gd name="T21" fmla="*/ 282 h 288"/>
                <a:gd name="T22" fmla="*/ 76 w 288"/>
                <a:gd name="T23" fmla="*/ 270 h 288"/>
                <a:gd name="T24" fmla="*/ 52 w 288"/>
                <a:gd name="T25" fmla="*/ 256 h 288"/>
                <a:gd name="T26" fmla="*/ 32 w 288"/>
                <a:gd name="T27" fmla="*/ 236 h 288"/>
                <a:gd name="T28" fmla="*/ 18 w 288"/>
                <a:gd name="T29" fmla="*/ 212 h 288"/>
                <a:gd name="T30" fmla="*/ 6 w 288"/>
                <a:gd name="T31" fmla="*/ 186 h 288"/>
                <a:gd name="T32" fmla="*/ 0 w 288"/>
                <a:gd name="T33" fmla="*/ 158 h 288"/>
                <a:gd name="T34" fmla="*/ 0 w 288"/>
                <a:gd name="T35" fmla="*/ 144 h 288"/>
                <a:gd name="T36" fmla="*/ 2 w 288"/>
                <a:gd name="T37" fmla="*/ 114 h 288"/>
                <a:gd name="T38" fmla="*/ 12 w 288"/>
                <a:gd name="T39" fmla="*/ 88 h 288"/>
                <a:gd name="T40" fmla="*/ 24 w 288"/>
                <a:gd name="T41" fmla="*/ 64 h 288"/>
                <a:gd name="T42" fmla="*/ 42 w 288"/>
                <a:gd name="T43" fmla="*/ 42 h 288"/>
                <a:gd name="T44" fmla="*/ 64 w 288"/>
                <a:gd name="T45" fmla="*/ 24 h 288"/>
                <a:gd name="T46" fmla="*/ 88 w 288"/>
                <a:gd name="T47" fmla="*/ 12 h 288"/>
                <a:gd name="T48" fmla="*/ 114 w 288"/>
                <a:gd name="T49" fmla="*/ 2 h 288"/>
                <a:gd name="T50" fmla="*/ 144 w 288"/>
                <a:gd name="T51" fmla="*/ 0 h 288"/>
                <a:gd name="T52" fmla="*/ 158 w 288"/>
                <a:gd name="T53" fmla="*/ 0 h 288"/>
                <a:gd name="T54" fmla="*/ 186 w 288"/>
                <a:gd name="T55" fmla="*/ 6 h 288"/>
                <a:gd name="T56" fmla="*/ 212 w 288"/>
                <a:gd name="T57" fmla="*/ 18 h 288"/>
                <a:gd name="T58" fmla="*/ 236 w 288"/>
                <a:gd name="T59" fmla="*/ 32 h 288"/>
                <a:gd name="T60" fmla="*/ 256 w 288"/>
                <a:gd name="T61" fmla="*/ 52 h 288"/>
                <a:gd name="T62" fmla="*/ 270 w 288"/>
                <a:gd name="T63" fmla="*/ 76 h 288"/>
                <a:gd name="T64" fmla="*/ 282 w 288"/>
                <a:gd name="T65" fmla="*/ 102 h 288"/>
                <a:gd name="T66" fmla="*/ 288 w 288"/>
                <a:gd name="T67" fmla="*/ 130 h 288"/>
                <a:gd name="T68" fmla="*/ 288 w 288"/>
                <a:gd name="T69" fmla="*/ 144 h 28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88"/>
                <a:gd name="T106" fmla="*/ 0 h 288"/>
                <a:gd name="T107" fmla="*/ 288 w 288"/>
                <a:gd name="T108" fmla="*/ 288 h 28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88" h="288">
                  <a:moveTo>
                    <a:pt x="288" y="144"/>
                  </a:moveTo>
                  <a:lnTo>
                    <a:pt x="288" y="144"/>
                  </a:lnTo>
                  <a:lnTo>
                    <a:pt x="288" y="158"/>
                  </a:lnTo>
                  <a:lnTo>
                    <a:pt x="286" y="174"/>
                  </a:lnTo>
                  <a:lnTo>
                    <a:pt x="282" y="186"/>
                  </a:lnTo>
                  <a:lnTo>
                    <a:pt x="276" y="200"/>
                  </a:lnTo>
                  <a:lnTo>
                    <a:pt x="270" y="212"/>
                  </a:lnTo>
                  <a:lnTo>
                    <a:pt x="264" y="224"/>
                  </a:lnTo>
                  <a:lnTo>
                    <a:pt x="256" y="236"/>
                  </a:lnTo>
                  <a:lnTo>
                    <a:pt x="246" y="246"/>
                  </a:lnTo>
                  <a:lnTo>
                    <a:pt x="236" y="256"/>
                  </a:lnTo>
                  <a:lnTo>
                    <a:pt x="224" y="264"/>
                  </a:lnTo>
                  <a:lnTo>
                    <a:pt x="212" y="270"/>
                  </a:lnTo>
                  <a:lnTo>
                    <a:pt x="200" y="276"/>
                  </a:lnTo>
                  <a:lnTo>
                    <a:pt x="186" y="282"/>
                  </a:lnTo>
                  <a:lnTo>
                    <a:pt x="174" y="286"/>
                  </a:lnTo>
                  <a:lnTo>
                    <a:pt x="158" y="288"/>
                  </a:lnTo>
                  <a:lnTo>
                    <a:pt x="144" y="288"/>
                  </a:lnTo>
                  <a:lnTo>
                    <a:pt x="130" y="288"/>
                  </a:lnTo>
                  <a:lnTo>
                    <a:pt x="114" y="286"/>
                  </a:lnTo>
                  <a:lnTo>
                    <a:pt x="102" y="282"/>
                  </a:lnTo>
                  <a:lnTo>
                    <a:pt x="88" y="276"/>
                  </a:lnTo>
                  <a:lnTo>
                    <a:pt x="76" y="270"/>
                  </a:lnTo>
                  <a:lnTo>
                    <a:pt x="64" y="264"/>
                  </a:lnTo>
                  <a:lnTo>
                    <a:pt x="52" y="256"/>
                  </a:lnTo>
                  <a:lnTo>
                    <a:pt x="42" y="246"/>
                  </a:lnTo>
                  <a:lnTo>
                    <a:pt x="32" y="236"/>
                  </a:lnTo>
                  <a:lnTo>
                    <a:pt x="24" y="224"/>
                  </a:lnTo>
                  <a:lnTo>
                    <a:pt x="18" y="212"/>
                  </a:lnTo>
                  <a:lnTo>
                    <a:pt x="12" y="200"/>
                  </a:lnTo>
                  <a:lnTo>
                    <a:pt x="6" y="186"/>
                  </a:lnTo>
                  <a:lnTo>
                    <a:pt x="2" y="174"/>
                  </a:lnTo>
                  <a:lnTo>
                    <a:pt x="0" y="158"/>
                  </a:lnTo>
                  <a:lnTo>
                    <a:pt x="0" y="144"/>
                  </a:lnTo>
                  <a:lnTo>
                    <a:pt x="0" y="130"/>
                  </a:lnTo>
                  <a:lnTo>
                    <a:pt x="2" y="114"/>
                  </a:lnTo>
                  <a:lnTo>
                    <a:pt x="6" y="102"/>
                  </a:lnTo>
                  <a:lnTo>
                    <a:pt x="12" y="88"/>
                  </a:lnTo>
                  <a:lnTo>
                    <a:pt x="18" y="76"/>
                  </a:lnTo>
                  <a:lnTo>
                    <a:pt x="24" y="64"/>
                  </a:lnTo>
                  <a:lnTo>
                    <a:pt x="32" y="52"/>
                  </a:lnTo>
                  <a:lnTo>
                    <a:pt x="42" y="42"/>
                  </a:lnTo>
                  <a:lnTo>
                    <a:pt x="52" y="32"/>
                  </a:lnTo>
                  <a:lnTo>
                    <a:pt x="64" y="24"/>
                  </a:lnTo>
                  <a:lnTo>
                    <a:pt x="76" y="18"/>
                  </a:lnTo>
                  <a:lnTo>
                    <a:pt x="88" y="12"/>
                  </a:lnTo>
                  <a:lnTo>
                    <a:pt x="102" y="6"/>
                  </a:lnTo>
                  <a:lnTo>
                    <a:pt x="114" y="2"/>
                  </a:lnTo>
                  <a:lnTo>
                    <a:pt x="130" y="0"/>
                  </a:lnTo>
                  <a:lnTo>
                    <a:pt x="144" y="0"/>
                  </a:lnTo>
                  <a:lnTo>
                    <a:pt x="158" y="0"/>
                  </a:lnTo>
                  <a:lnTo>
                    <a:pt x="174" y="2"/>
                  </a:lnTo>
                  <a:lnTo>
                    <a:pt x="186" y="6"/>
                  </a:lnTo>
                  <a:lnTo>
                    <a:pt x="200" y="12"/>
                  </a:lnTo>
                  <a:lnTo>
                    <a:pt x="212" y="18"/>
                  </a:lnTo>
                  <a:lnTo>
                    <a:pt x="224" y="24"/>
                  </a:lnTo>
                  <a:lnTo>
                    <a:pt x="236" y="32"/>
                  </a:lnTo>
                  <a:lnTo>
                    <a:pt x="246" y="42"/>
                  </a:lnTo>
                  <a:lnTo>
                    <a:pt x="256" y="52"/>
                  </a:lnTo>
                  <a:lnTo>
                    <a:pt x="264" y="64"/>
                  </a:lnTo>
                  <a:lnTo>
                    <a:pt x="270" y="76"/>
                  </a:lnTo>
                  <a:lnTo>
                    <a:pt x="276" y="88"/>
                  </a:lnTo>
                  <a:lnTo>
                    <a:pt x="282" y="102"/>
                  </a:lnTo>
                  <a:lnTo>
                    <a:pt x="286" y="114"/>
                  </a:lnTo>
                  <a:lnTo>
                    <a:pt x="288" y="130"/>
                  </a:lnTo>
                  <a:lnTo>
                    <a:pt x="288" y="144"/>
                  </a:lnTo>
                  <a:close/>
                </a:path>
              </a:pathLst>
            </a:custGeom>
            <a:solidFill>
              <a:srgbClr val="FFFF00"/>
            </a:solidFill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0207" name="Rectangle 72"/>
            <p:cNvSpPr>
              <a:spLocks noChangeArrowheads="1"/>
            </p:cNvSpPr>
            <p:nvPr/>
          </p:nvSpPr>
          <p:spPr bwMode="auto">
            <a:xfrm>
              <a:off x="5203" y="2417"/>
              <a:ext cx="12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Helvetica" pitchFamily="-83" charset="0"/>
                </a:rPr>
                <a:t>M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0208" name="Freeform 73"/>
            <p:cNvSpPr>
              <a:spLocks/>
            </p:cNvSpPr>
            <p:nvPr/>
          </p:nvSpPr>
          <p:spPr bwMode="auto">
            <a:xfrm>
              <a:off x="4308" y="2363"/>
              <a:ext cx="272" cy="268"/>
            </a:xfrm>
            <a:custGeom>
              <a:avLst/>
              <a:gdLst>
                <a:gd name="T0" fmla="*/ 288 w 288"/>
                <a:gd name="T1" fmla="*/ 144 h 288"/>
                <a:gd name="T2" fmla="*/ 286 w 288"/>
                <a:gd name="T3" fmla="*/ 174 h 288"/>
                <a:gd name="T4" fmla="*/ 276 w 288"/>
                <a:gd name="T5" fmla="*/ 200 h 288"/>
                <a:gd name="T6" fmla="*/ 264 w 288"/>
                <a:gd name="T7" fmla="*/ 224 h 288"/>
                <a:gd name="T8" fmla="*/ 246 w 288"/>
                <a:gd name="T9" fmla="*/ 246 h 288"/>
                <a:gd name="T10" fmla="*/ 224 w 288"/>
                <a:gd name="T11" fmla="*/ 264 h 288"/>
                <a:gd name="T12" fmla="*/ 200 w 288"/>
                <a:gd name="T13" fmla="*/ 276 h 288"/>
                <a:gd name="T14" fmla="*/ 174 w 288"/>
                <a:gd name="T15" fmla="*/ 286 h 288"/>
                <a:gd name="T16" fmla="*/ 144 w 288"/>
                <a:gd name="T17" fmla="*/ 288 h 288"/>
                <a:gd name="T18" fmla="*/ 130 w 288"/>
                <a:gd name="T19" fmla="*/ 288 h 288"/>
                <a:gd name="T20" fmla="*/ 102 w 288"/>
                <a:gd name="T21" fmla="*/ 282 h 288"/>
                <a:gd name="T22" fmla="*/ 76 w 288"/>
                <a:gd name="T23" fmla="*/ 270 h 288"/>
                <a:gd name="T24" fmla="*/ 52 w 288"/>
                <a:gd name="T25" fmla="*/ 256 h 288"/>
                <a:gd name="T26" fmla="*/ 32 w 288"/>
                <a:gd name="T27" fmla="*/ 236 h 288"/>
                <a:gd name="T28" fmla="*/ 18 w 288"/>
                <a:gd name="T29" fmla="*/ 212 h 288"/>
                <a:gd name="T30" fmla="*/ 6 w 288"/>
                <a:gd name="T31" fmla="*/ 186 h 288"/>
                <a:gd name="T32" fmla="*/ 0 w 288"/>
                <a:gd name="T33" fmla="*/ 158 h 288"/>
                <a:gd name="T34" fmla="*/ 0 w 288"/>
                <a:gd name="T35" fmla="*/ 144 h 288"/>
                <a:gd name="T36" fmla="*/ 2 w 288"/>
                <a:gd name="T37" fmla="*/ 114 h 288"/>
                <a:gd name="T38" fmla="*/ 12 w 288"/>
                <a:gd name="T39" fmla="*/ 88 h 288"/>
                <a:gd name="T40" fmla="*/ 24 w 288"/>
                <a:gd name="T41" fmla="*/ 64 h 288"/>
                <a:gd name="T42" fmla="*/ 42 w 288"/>
                <a:gd name="T43" fmla="*/ 42 h 288"/>
                <a:gd name="T44" fmla="*/ 64 w 288"/>
                <a:gd name="T45" fmla="*/ 24 h 288"/>
                <a:gd name="T46" fmla="*/ 88 w 288"/>
                <a:gd name="T47" fmla="*/ 12 h 288"/>
                <a:gd name="T48" fmla="*/ 114 w 288"/>
                <a:gd name="T49" fmla="*/ 2 h 288"/>
                <a:gd name="T50" fmla="*/ 144 w 288"/>
                <a:gd name="T51" fmla="*/ 0 h 288"/>
                <a:gd name="T52" fmla="*/ 158 w 288"/>
                <a:gd name="T53" fmla="*/ 0 h 288"/>
                <a:gd name="T54" fmla="*/ 186 w 288"/>
                <a:gd name="T55" fmla="*/ 6 h 288"/>
                <a:gd name="T56" fmla="*/ 212 w 288"/>
                <a:gd name="T57" fmla="*/ 18 h 288"/>
                <a:gd name="T58" fmla="*/ 236 w 288"/>
                <a:gd name="T59" fmla="*/ 32 h 288"/>
                <a:gd name="T60" fmla="*/ 256 w 288"/>
                <a:gd name="T61" fmla="*/ 52 h 288"/>
                <a:gd name="T62" fmla="*/ 270 w 288"/>
                <a:gd name="T63" fmla="*/ 76 h 288"/>
                <a:gd name="T64" fmla="*/ 282 w 288"/>
                <a:gd name="T65" fmla="*/ 102 h 288"/>
                <a:gd name="T66" fmla="*/ 288 w 288"/>
                <a:gd name="T67" fmla="*/ 130 h 288"/>
                <a:gd name="T68" fmla="*/ 288 w 288"/>
                <a:gd name="T69" fmla="*/ 144 h 28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88"/>
                <a:gd name="T106" fmla="*/ 0 h 288"/>
                <a:gd name="T107" fmla="*/ 288 w 288"/>
                <a:gd name="T108" fmla="*/ 288 h 28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88" h="288">
                  <a:moveTo>
                    <a:pt x="288" y="144"/>
                  </a:moveTo>
                  <a:lnTo>
                    <a:pt x="288" y="144"/>
                  </a:lnTo>
                  <a:lnTo>
                    <a:pt x="288" y="158"/>
                  </a:lnTo>
                  <a:lnTo>
                    <a:pt x="286" y="174"/>
                  </a:lnTo>
                  <a:lnTo>
                    <a:pt x="282" y="186"/>
                  </a:lnTo>
                  <a:lnTo>
                    <a:pt x="276" y="200"/>
                  </a:lnTo>
                  <a:lnTo>
                    <a:pt x="270" y="212"/>
                  </a:lnTo>
                  <a:lnTo>
                    <a:pt x="264" y="224"/>
                  </a:lnTo>
                  <a:lnTo>
                    <a:pt x="256" y="236"/>
                  </a:lnTo>
                  <a:lnTo>
                    <a:pt x="246" y="246"/>
                  </a:lnTo>
                  <a:lnTo>
                    <a:pt x="236" y="256"/>
                  </a:lnTo>
                  <a:lnTo>
                    <a:pt x="224" y="264"/>
                  </a:lnTo>
                  <a:lnTo>
                    <a:pt x="212" y="270"/>
                  </a:lnTo>
                  <a:lnTo>
                    <a:pt x="200" y="276"/>
                  </a:lnTo>
                  <a:lnTo>
                    <a:pt x="186" y="282"/>
                  </a:lnTo>
                  <a:lnTo>
                    <a:pt x="174" y="286"/>
                  </a:lnTo>
                  <a:lnTo>
                    <a:pt x="158" y="288"/>
                  </a:lnTo>
                  <a:lnTo>
                    <a:pt x="144" y="288"/>
                  </a:lnTo>
                  <a:lnTo>
                    <a:pt x="130" y="288"/>
                  </a:lnTo>
                  <a:lnTo>
                    <a:pt x="114" y="286"/>
                  </a:lnTo>
                  <a:lnTo>
                    <a:pt x="102" y="282"/>
                  </a:lnTo>
                  <a:lnTo>
                    <a:pt x="88" y="276"/>
                  </a:lnTo>
                  <a:lnTo>
                    <a:pt x="76" y="270"/>
                  </a:lnTo>
                  <a:lnTo>
                    <a:pt x="64" y="264"/>
                  </a:lnTo>
                  <a:lnTo>
                    <a:pt x="52" y="256"/>
                  </a:lnTo>
                  <a:lnTo>
                    <a:pt x="42" y="246"/>
                  </a:lnTo>
                  <a:lnTo>
                    <a:pt x="32" y="236"/>
                  </a:lnTo>
                  <a:lnTo>
                    <a:pt x="24" y="224"/>
                  </a:lnTo>
                  <a:lnTo>
                    <a:pt x="18" y="212"/>
                  </a:lnTo>
                  <a:lnTo>
                    <a:pt x="12" y="200"/>
                  </a:lnTo>
                  <a:lnTo>
                    <a:pt x="6" y="186"/>
                  </a:lnTo>
                  <a:lnTo>
                    <a:pt x="2" y="174"/>
                  </a:lnTo>
                  <a:lnTo>
                    <a:pt x="0" y="158"/>
                  </a:lnTo>
                  <a:lnTo>
                    <a:pt x="0" y="144"/>
                  </a:lnTo>
                  <a:lnTo>
                    <a:pt x="0" y="130"/>
                  </a:lnTo>
                  <a:lnTo>
                    <a:pt x="2" y="114"/>
                  </a:lnTo>
                  <a:lnTo>
                    <a:pt x="6" y="102"/>
                  </a:lnTo>
                  <a:lnTo>
                    <a:pt x="12" y="88"/>
                  </a:lnTo>
                  <a:lnTo>
                    <a:pt x="18" y="76"/>
                  </a:lnTo>
                  <a:lnTo>
                    <a:pt x="24" y="64"/>
                  </a:lnTo>
                  <a:lnTo>
                    <a:pt x="32" y="52"/>
                  </a:lnTo>
                  <a:lnTo>
                    <a:pt x="42" y="42"/>
                  </a:lnTo>
                  <a:lnTo>
                    <a:pt x="52" y="32"/>
                  </a:lnTo>
                  <a:lnTo>
                    <a:pt x="64" y="24"/>
                  </a:lnTo>
                  <a:lnTo>
                    <a:pt x="76" y="18"/>
                  </a:lnTo>
                  <a:lnTo>
                    <a:pt x="88" y="12"/>
                  </a:lnTo>
                  <a:lnTo>
                    <a:pt x="102" y="6"/>
                  </a:lnTo>
                  <a:lnTo>
                    <a:pt x="114" y="2"/>
                  </a:lnTo>
                  <a:lnTo>
                    <a:pt x="130" y="0"/>
                  </a:lnTo>
                  <a:lnTo>
                    <a:pt x="144" y="0"/>
                  </a:lnTo>
                  <a:lnTo>
                    <a:pt x="158" y="0"/>
                  </a:lnTo>
                  <a:lnTo>
                    <a:pt x="174" y="2"/>
                  </a:lnTo>
                  <a:lnTo>
                    <a:pt x="186" y="6"/>
                  </a:lnTo>
                  <a:lnTo>
                    <a:pt x="200" y="12"/>
                  </a:lnTo>
                  <a:lnTo>
                    <a:pt x="212" y="18"/>
                  </a:lnTo>
                  <a:lnTo>
                    <a:pt x="224" y="24"/>
                  </a:lnTo>
                  <a:lnTo>
                    <a:pt x="236" y="32"/>
                  </a:lnTo>
                  <a:lnTo>
                    <a:pt x="246" y="42"/>
                  </a:lnTo>
                  <a:lnTo>
                    <a:pt x="256" y="52"/>
                  </a:lnTo>
                  <a:lnTo>
                    <a:pt x="264" y="64"/>
                  </a:lnTo>
                  <a:lnTo>
                    <a:pt x="270" y="76"/>
                  </a:lnTo>
                  <a:lnTo>
                    <a:pt x="276" y="88"/>
                  </a:lnTo>
                  <a:lnTo>
                    <a:pt x="282" y="102"/>
                  </a:lnTo>
                  <a:lnTo>
                    <a:pt x="286" y="114"/>
                  </a:lnTo>
                  <a:lnTo>
                    <a:pt x="288" y="130"/>
                  </a:lnTo>
                  <a:lnTo>
                    <a:pt x="288" y="144"/>
                  </a:lnTo>
                  <a:close/>
                </a:path>
              </a:pathLst>
            </a:custGeom>
            <a:solidFill>
              <a:srgbClr val="FFFF00"/>
            </a:solidFill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0209" name="Rectangle 74"/>
            <p:cNvSpPr>
              <a:spLocks noChangeArrowheads="1"/>
            </p:cNvSpPr>
            <p:nvPr/>
          </p:nvSpPr>
          <p:spPr bwMode="auto">
            <a:xfrm>
              <a:off x="4387" y="2417"/>
              <a:ext cx="12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Helvetica" pitchFamily="-83" charset="0"/>
                </a:rPr>
                <a:t>M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0210" name="Line 75"/>
            <p:cNvSpPr>
              <a:spLocks noChangeShapeType="1"/>
            </p:cNvSpPr>
            <p:nvPr/>
          </p:nvSpPr>
          <p:spPr bwMode="auto">
            <a:xfrm>
              <a:off x="4618" y="249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211" name="Line 76"/>
            <p:cNvSpPr>
              <a:spLocks noChangeShapeType="1"/>
            </p:cNvSpPr>
            <p:nvPr/>
          </p:nvSpPr>
          <p:spPr bwMode="auto">
            <a:xfrm>
              <a:off x="4633" y="249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212" name="Line 77"/>
            <p:cNvSpPr>
              <a:spLocks noChangeShapeType="1"/>
            </p:cNvSpPr>
            <p:nvPr/>
          </p:nvSpPr>
          <p:spPr bwMode="auto">
            <a:xfrm>
              <a:off x="4640" y="249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213" name="Line 78"/>
            <p:cNvSpPr>
              <a:spLocks noChangeShapeType="1"/>
            </p:cNvSpPr>
            <p:nvPr/>
          </p:nvSpPr>
          <p:spPr bwMode="auto">
            <a:xfrm>
              <a:off x="4648" y="249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214" name="Line 79"/>
            <p:cNvSpPr>
              <a:spLocks noChangeShapeType="1"/>
            </p:cNvSpPr>
            <p:nvPr/>
          </p:nvSpPr>
          <p:spPr bwMode="auto">
            <a:xfrm>
              <a:off x="4663" y="249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215" name="Line 80"/>
            <p:cNvSpPr>
              <a:spLocks noChangeShapeType="1"/>
            </p:cNvSpPr>
            <p:nvPr/>
          </p:nvSpPr>
          <p:spPr bwMode="auto">
            <a:xfrm>
              <a:off x="4671" y="249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216" name="Line 81"/>
            <p:cNvSpPr>
              <a:spLocks noChangeShapeType="1"/>
            </p:cNvSpPr>
            <p:nvPr/>
          </p:nvSpPr>
          <p:spPr bwMode="auto">
            <a:xfrm>
              <a:off x="4678" y="249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217" name="Line 82"/>
            <p:cNvSpPr>
              <a:spLocks noChangeShapeType="1"/>
            </p:cNvSpPr>
            <p:nvPr/>
          </p:nvSpPr>
          <p:spPr bwMode="auto">
            <a:xfrm>
              <a:off x="4693" y="249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218" name="Line 83"/>
            <p:cNvSpPr>
              <a:spLocks noChangeShapeType="1"/>
            </p:cNvSpPr>
            <p:nvPr/>
          </p:nvSpPr>
          <p:spPr bwMode="auto">
            <a:xfrm>
              <a:off x="4701" y="249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219" name="Line 84"/>
            <p:cNvSpPr>
              <a:spLocks noChangeShapeType="1"/>
            </p:cNvSpPr>
            <p:nvPr/>
          </p:nvSpPr>
          <p:spPr bwMode="auto">
            <a:xfrm>
              <a:off x="4708" y="249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220" name="Line 85"/>
            <p:cNvSpPr>
              <a:spLocks noChangeShapeType="1"/>
            </p:cNvSpPr>
            <p:nvPr/>
          </p:nvSpPr>
          <p:spPr bwMode="auto">
            <a:xfrm>
              <a:off x="4724" y="249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221" name="Line 86"/>
            <p:cNvSpPr>
              <a:spLocks noChangeShapeType="1"/>
            </p:cNvSpPr>
            <p:nvPr/>
          </p:nvSpPr>
          <p:spPr bwMode="auto">
            <a:xfrm>
              <a:off x="4731" y="249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222" name="Line 87"/>
            <p:cNvSpPr>
              <a:spLocks noChangeShapeType="1"/>
            </p:cNvSpPr>
            <p:nvPr/>
          </p:nvSpPr>
          <p:spPr bwMode="auto">
            <a:xfrm>
              <a:off x="4739" y="249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223" name="Line 88"/>
            <p:cNvSpPr>
              <a:spLocks noChangeShapeType="1"/>
            </p:cNvSpPr>
            <p:nvPr/>
          </p:nvSpPr>
          <p:spPr bwMode="auto">
            <a:xfrm>
              <a:off x="4754" y="249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224" name="Line 89"/>
            <p:cNvSpPr>
              <a:spLocks noChangeShapeType="1"/>
            </p:cNvSpPr>
            <p:nvPr/>
          </p:nvSpPr>
          <p:spPr bwMode="auto">
            <a:xfrm>
              <a:off x="4761" y="249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225" name="Line 90"/>
            <p:cNvSpPr>
              <a:spLocks noChangeShapeType="1"/>
            </p:cNvSpPr>
            <p:nvPr/>
          </p:nvSpPr>
          <p:spPr bwMode="auto">
            <a:xfrm>
              <a:off x="4769" y="249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226" name="Line 91"/>
            <p:cNvSpPr>
              <a:spLocks noChangeShapeType="1"/>
            </p:cNvSpPr>
            <p:nvPr/>
          </p:nvSpPr>
          <p:spPr bwMode="auto">
            <a:xfrm>
              <a:off x="4784" y="249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227" name="Line 92"/>
            <p:cNvSpPr>
              <a:spLocks noChangeShapeType="1"/>
            </p:cNvSpPr>
            <p:nvPr/>
          </p:nvSpPr>
          <p:spPr bwMode="auto">
            <a:xfrm>
              <a:off x="4792" y="249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228" name="Line 93"/>
            <p:cNvSpPr>
              <a:spLocks noChangeShapeType="1"/>
            </p:cNvSpPr>
            <p:nvPr/>
          </p:nvSpPr>
          <p:spPr bwMode="auto">
            <a:xfrm>
              <a:off x="4799" y="249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229" name="Line 94"/>
            <p:cNvSpPr>
              <a:spLocks noChangeShapeType="1"/>
            </p:cNvSpPr>
            <p:nvPr/>
          </p:nvSpPr>
          <p:spPr bwMode="auto">
            <a:xfrm>
              <a:off x="4814" y="249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230" name="Line 95"/>
            <p:cNvSpPr>
              <a:spLocks noChangeShapeType="1"/>
            </p:cNvSpPr>
            <p:nvPr/>
          </p:nvSpPr>
          <p:spPr bwMode="auto">
            <a:xfrm>
              <a:off x="4822" y="249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231" name="Line 96"/>
            <p:cNvSpPr>
              <a:spLocks noChangeShapeType="1"/>
            </p:cNvSpPr>
            <p:nvPr/>
          </p:nvSpPr>
          <p:spPr bwMode="auto">
            <a:xfrm>
              <a:off x="4829" y="249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232" name="Line 97"/>
            <p:cNvSpPr>
              <a:spLocks noChangeShapeType="1"/>
            </p:cNvSpPr>
            <p:nvPr/>
          </p:nvSpPr>
          <p:spPr bwMode="auto">
            <a:xfrm>
              <a:off x="4844" y="249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233" name="Line 98"/>
            <p:cNvSpPr>
              <a:spLocks noChangeShapeType="1"/>
            </p:cNvSpPr>
            <p:nvPr/>
          </p:nvSpPr>
          <p:spPr bwMode="auto">
            <a:xfrm>
              <a:off x="4852" y="249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234" name="Line 99"/>
            <p:cNvSpPr>
              <a:spLocks noChangeShapeType="1"/>
            </p:cNvSpPr>
            <p:nvPr/>
          </p:nvSpPr>
          <p:spPr bwMode="auto">
            <a:xfrm>
              <a:off x="4860" y="249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235" name="Line 100"/>
            <p:cNvSpPr>
              <a:spLocks noChangeShapeType="1"/>
            </p:cNvSpPr>
            <p:nvPr/>
          </p:nvSpPr>
          <p:spPr bwMode="auto">
            <a:xfrm>
              <a:off x="4875" y="249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236" name="Line 101"/>
            <p:cNvSpPr>
              <a:spLocks noChangeShapeType="1"/>
            </p:cNvSpPr>
            <p:nvPr/>
          </p:nvSpPr>
          <p:spPr bwMode="auto">
            <a:xfrm>
              <a:off x="4882" y="249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237" name="Line 102"/>
            <p:cNvSpPr>
              <a:spLocks noChangeShapeType="1"/>
            </p:cNvSpPr>
            <p:nvPr/>
          </p:nvSpPr>
          <p:spPr bwMode="auto">
            <a:xfrm>
              <a:off x="4890" y="249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238" name="Line 103"/>
            <p:cNvSpPr>
              <a:spLocks noChangeShapeType="1"/>
            </p:cNvSpPr>
            <p:nvPr/>
          </p:nvSpPr>
          <p:spPr bwMode="auto">
            <a:xfrm>
              <a:off x="4905" y="249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239" name="Line 104"/>
            <p:cNvSpPr>
              <a:spLocks noChangeShapeType="1"/>
            </p:cNvSpPr>
            <p:nvPr/>
          </p:nvSpPr>
          <p:spPr bwMode="auto">
            <a:xfrm>
              <a:off x="4912" y="249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240" name="Line 105"/>
            <p:cNvSpPr>
              <a:spLocks noChangeShapeType="1"/>
            </p:cNvSpPr>
            <p:nvPr/>
          </p:nvSpPr>
          <p:spPr bwMode="auto">
            <a:xfrm>
              <a:off x="4920" y="249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241" name="Line 106"/>
            <p:cNvSpPr>
              <a:spLocks noChangeShapeType="1"/>
            </p:cNvSpPr>
            <p:nvPr/>
          </p:nvSpPr>
          <p:spPr bwMode="auto">
            <a:xfrm>
              <a:off x="4935" y="249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242" name="Line 107"/>
            <p:cNvSpPr>
              <a:spLocks noChangeShapeType="1"/>
            </p:cNvSpPr>
            <p:nvPr/>
          </p:nvSpPr>
          <p:spPr bwMode="auto">
            <a:xfrm>
              <a:off x="4943" y="249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243" name="Line 108"/>
            <p:cNvSpPr>
              <a:spLocks noChangeShapeType="1"/>
            </p:cNvSpPr>
            <p:nvPr/>
          </p:nvSpPr>
          <p:spPr bwMode="auto">
            <a:xfrm>
              <a:off x="4950" y="249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244" name="Line 109"/>
            <p:cNvSpPr>
              <a:spLocks noChangeShapeType="1"/>
            </p:cNvSpPr>
            <p:nvPr/>
          </p:nvSpPr>
          <p:spPr bwMode="auto">
            <a:xfrm>
              <a:off x="4965" y="249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245" name="Line 110"/>
            <p:cNvSpPr>
              <a:spLocks noChangeShapeType="1"/>
            </p:cNvSpPr>
            <p:nvPr/>
          </p:nvSpPr>
          <p:spPr bwMode="auto">
            <a:xfrm>
              <a:off x="4973" y="249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246" name="Line 111"/>
            <p:cNvSpPr>
              <a:spLocks noChangeShapeType="1"/>
            </p:cNvSpPr>
            <p:nvPr/>
          </p:nvSpPr>
          <p:spPr bwMode="auto">
            <a:xfrm>
              <a:off x="4980" y="249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247" name="Line 112"/>
            <p:cNvSpPr>
              <a:spLocks noChangeShapeType="1"/>
            </p:cNvSpPr>
            <p:nvPr/>
          </p:nvSpPr>
          <p:spPr bwMode="auto">
            <a:xfrm>
              <a:off x="4996" y="249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248" name="Line 113"/>
            <p:cNvSpPr>
              <a:spLocks noChangeShapeType="1"/>
            </p:cNvSpPr>
            <p:nvPr/>
          </p:nvSpPr>
          <p:spPr bwMode="auto">
            <a:xfrm>
              <a:off x="5003" y="249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249" name="Line 114"/>
            <p:cNvSpPr>
              <a:spLocks noChangeShapeType="1"/>
            </p:cNvSpPr>
            <p:nvPr/>
          </p:nvSpPr>
          <p:spPr bwMode="auto">
            <a:xfrm>
              <a:off x="5011" y="249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250" name="Line 115"/>
            <p:cNvSpPr>
              <a:spLocks noChangeShapeType="1"/>
            </p:cNvSpPr>
            <p:nvPr/>
          </p:nvSpPr>
          <p:spPr bwMode="auto">
            <a:xfrm>
              <a:off x="5026" y="249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251" name="Line 116"/>
            <p:cNvSpPr>
              <a:spLocks noChangeShapeType="1"/>
            </p:cNvSpPr>
            <p:nvPr/>
          </p:nvSpPr>
          <p:spPr bwMode="auto">
            <a:xfrm>
              <a:off x="5033" y="249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252" name="Line 117"/>
            <p:cNvSpPr>
              <a:spLocks noChangeShapeType="1"/>
            </p:cNvSpPr>
            <p:nvPr/>
          </p:nvSpPr>
          <p:spPr bwMode="auto">
            <a:xfrm>
              <a:off x="5041" y="249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253" name="Line 118"/>
            <p:cNvSpPr>
              <a:spLocks noChangeShapeType="1"/>
            </p:cNvSpPr>
            <p:nvPr/>
          </p:nvSpPr>
          <p:spPr bwMode="auto">
            <a:xfrm>
              <a:off x="5056" y="249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254" name="Line 119"/>
            <p:cNvSpPr>
              <a:spLocks noChangeShapeType="1"/>
            </p:cNvSpPr>
            <p:nvPr/>
          </p:nvSpPr>
          <p:spPr bwMode="auto">
            <a:xfrm>
              <a:off x="5064" y="249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255" name="Line 120"/>
            <p:cNvSpPr>
              <a:spLocks noChangeShapeType="1"/>
            </p:cNvSpPr>
            <p:nvPr/>
          </p:nvSpPr>
          <p:spPr bwMode="auto">
            <a:xfrm>
              <a:off x="5071" y="249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256" name="Line 121"/>
            <p:cNvSpPr>
              <a:spLocks noChangeShapeType="1"/>
            </p:cNvSpPr>
            <p:nvPr/>
          </p:nvSpPr>
          <p:spPr bwMode="auto">
            <a:xfrm>
              <a:off x="5086" y="249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257" name="Rectangle 122"/>
            <p:cNvSpPr>
              <a:spLocks noChangeArrowheads="1"/>
            </p:cNvSpPr>
            <p:nvPr/>
          </p:nvSpPr>
          <p:spPr bwMode="auto">
            <a:xfrm>
              <a:off x="4775" y="2350"/>
              <a:ext cx="16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Helvetica" pitchFamily="-83" charset="0"/>
                </a:rPr>
                <a:t>4n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0258" name="Freeform 123"/>
            <p:cNvSpPr>
              <a:spLocks/>
            </p:cNvSpPr>
            <p:nvPr/>
          </p:nvSpPr>
          <p:spPr bwMode="auto">
            <a:xfrm>
              <a:off x="5124" y="1893"/>
              <a:ext cx="272" cy="269"/>
            </a:xfrm>
            <a:custGeom>
              <a:avLst/>
              <a:gdLst>
                <a:gd name="T0" fmla="*/ 288 w 288"/>
                <a:gd name="T1" fmla="*/ 144 h 288"/>
                <a:gd name="T2" fmla="*/ 286 w 288"/>
                <a:gd name="T3" fmla="*/ 174 h 288"/>
                <a:gd name="T4" fmla="*/ 276 w 288"/>
                <a:gd name="T5" fmla="*/ 200 h 288"/>
                <a:gd name="T6" fmla="*/ 264 w 288"/>
                <a:gd name="T7" fmla="*/ 224 h 288"/>
                <a:gd name="T8" fmla="*/ 246 w 288"/>
                <a:gd name="T9" fmla="*/ 246 h 288"/>
                <a:gd name="T10" fmla="*/ 224 w 288"/>
                <a:gd name="T11" fmla="*/ 264 h 288"/>
                <a:gd name="T12" fmla="*/ 200 w 288"/>
                <a:gd name="T13" fmla="*/ 276 h 288"/>
                <a:gd name="T14" fmla="*/ 174 w 288"/>
                <a:gd name="T15" fmla="*/ 286 h 288"/>
                <a:gd name="T16" fmla="*/ 144 w 288"/>
                <a:gd name="T17" fmla="*/ 288 h 288"/>
                <a:gd name="T18" fmla="*/ 130 w 288"/>
                <a:gd name="T19" fmla="*/ 288 h 288"/>
                <a:gd name="T20" fmla="*/ 102 w 288"/>
                <a:gd name="T21" fmla="*/ 282 h 288"/>
                <a:gd name="T22" fmla="*/ 76 w 288"/>
                <a:gd name="T23" fmla="*/ 270 h 288"/>
                <a:gd name="T24" fmla="*/ 52 w 288"/>
                <a:gd name="T25" fmla="*/ 256 h 288"/>
                <a:gd name="T26" fmla="*/ 32 w 288"/>
                <a:gd name="T27" fmla="*/ 236 h 288"/>
                <a:gd name="T28" fmla="*/ 18 w 288"/>
                <a:gd name="T29" fmla="*/ 212 h 288"/>
                <a:gd name="T30" fmla="*/ 6 w 288"/>
                <a:gd name="T31" fmla="*/ 186 h 288"/>
                <a:gd name="T32" fmla="*/ 0 w 288"/>
                <a:gd name="T33" fmla="*/ 158 h 288"/>
                <a:gd name="T34" fmla="*/ 0 w 288"/>
                <a:gd name="T35" fmla="*/ 144 h 288"/>
                <a:gd name="T36" fmla="*/ 2 w 288"/>
                <a:gd name="T37" fmla="*/ 114 h 288"/>
                <a:gd name="T38" fmla="*/ 12 w 288"/>
                <a:gd name="T39" fmla="*/ 88 h 288"/>
                <a:gd name="T40" fmla="*/ 24 w 288"/>
                <a:gd name="T41" fmla="*/ 64 h 288"/>
                <a:gd name="T42" fmla="*/ 42 w 288"/>
                <a:gd name="T43" fmla="*/ 42 h 288"/>
                <a:gd name="T44" fmla="*/ 64 w 288"/>
                <a:gd name="T45" fmla="*/ 24 h 288"/>
                <a:gd name="T46" fmla="*/ 88 w 288"/>
                <a:gd name="T47" fmla="*/ 12 h 288"/>
                <a:gd name="T48" fmla="*/ 114 w 288"/>
                <a:gd name="T49" fmla="*/ 2 h 288"/>
                <a:gd name="T50" fmla="*/ 144 w 288"/>
                <a:gd name="T51" fmla="*/ 0 h 288"/>
                <a:gd name="T52" fmla="*/ 158 w 288"/>
                <a:gd name="T53" fmla="*/ 0 h 288"/>
                <a:gd name="T54" fmla="*/ 186 w 288"/>
                <a:gd name="T55" fmla="*/ 6 h 288"/>
                <a:gd name="T56" fmla="*/ 212 w 288"/>
                <a:gd name="T57" fmla="*/ 18 h 288"/>
                <a:gd name="T58" fmla="*/ 236 w 288"/>
                <a:gd name="T59" fmla="*/ 32 h 288"/>
                <a:gd name="T60" fmla="*/ 256 w 288"/>
                <a:gd name="T61" fmla="*/ 52 h 288"/>
                <a:gd name="T62" fmla="*/ 270 w 288"/>
                <a:gd name="T63" fmla="*/ 76 h 288"/>
                <a:gd name="T64" fmla="*/ 282 w 288"/>
                <a:gd name="T65" fmla="*/ 102 h 288"/>
                <a:gd name="T66" fmla="*/ 288 w 288"/>
                <a:gd name="T67" fmla="*/ 130 h 288"/>
                <a:gd name="T68" fmla="*/ 288 w 288"/>
                <a:gd name="T69" fmla="*/ 144 h 28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88"/>
                <a:gd name="T106" fmla="*/ 0 h 288"/>
                <a:gd name="T107" fmla="*/ 288 w 288"/>
                <a:gd name="T108" fmla="*/ 288 h 28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88" h="288">
                  <a:moveTo>
                    <a:pt x="288" y="144"/>
                  </a:moveTo>
                  <a:lnTo>
                    <a:pt x="288" y="144"/>
                  </a:lnTo>
                  <a:lnTo>
                    <a:pt x="288" y="158"/>
                  </a:lnTo>
                  <a:lnTo>
                    <a:pt x="286" y="174"/>
                  </a:lnTo>
                  <a:lnTo>
                    <a:pt x="282" y="186"/>
                  </a:lnTo>
                  <a:lnTo>
                    <a:pt x="276" y="200"/>
                  </a:lnTo>
                  <a:lnTo>
                    <a:pt x="270" y="212"/>
                  </a:lnTo>
                  <a:lnTo>
                    <a:pt x="264" y="224"/>
                  </a:lnTo>
                  <a:lnTo>
                    <a:pt x="256" y="236"/>
                  </a:lnTo>
                  <a:lnTo>
                    <a:pt x="246" y="246"/>
                  </a:lnTo>
                  <a:lnTo>
                    <a:pt x="236" y="256"/>
                  </a:lnTo>
                  <a:lnTo>
                    <a:pt x="224" y="264"/>
                  </a:lnTo>
                  <a:lnTo>
                    <a:pt x="212" y="270"/>
                  </a:lnTo>
                  <a:lnTo>
                    <a:pt x="200" y="276"/>
                  </a:lnTo>
                  <a:lnTo>
                    <a:pt x="186" y="282"/>
                  </a:lnTo>
                  <a:lnTo>
                    <a:pt x="174" y="286"/>
                  </a:lnTo>
                  <a:lnTo>
                    <a:pt x="158" y="288"/>
                  </a:lnTo>
                  <a:lnTo>
                    <a:pt x="144" y="288"/>
                  </a:lnTo>
                  <a:lnTo>
                    <a:pt x="130" y="288"/>
                  </a:lnTo>
                  <a:lnTo>
                    <a:pt x="114" y="286"/>
                  </a:lnTo>
                  <a:lnTo>
                    <a:pt x="102" y="282"/>
                  </a:lnTo>
                  <a:lnTo>
                    <a:pt x="88" y="276"/>
                  </a:lnTo>
                  <a:lnTo>
                    <a:pt x="76" y="270"/>
                  </a:lnTo>
                  <a:lnTo>
                    <a:pt x="64" y="264"/>
                  </a:lnTo>
                  <a:lnTo>
                    <a:pt x="52" y="256"/>
                  </a:lnTo>
                  <a:lnTo>
                    <a:pt x="42" y="246"/>
                  </a:lnTo>
                  <a:lnTo>
                    <a:pt x="32" y="236"/>
                  </a:lnTo>
                  <a:lnTo>
                    <a:pt x="24" y="224"/>
                  </a:lnTo>
                  <a:lnTo>
                    <a:pt x="18" y="212"/>
                  </a:lnTo>
                  <a:lnTo>
                    <a:pt x="12" y="200"/>
                  </a:lnTo>
                  <a:lnTo>
                    <a:pt x="6" y="186"/>
                  </a:lnTo>
                  <a:lnTo>
                    <a:pt x="2" y="174"/>
                  </a:lnTo>
                  <a:lnTo>
                    <a:pt x="0" y="158"/>
                  </a:lnTo>
                  <a:lnTo>
                    <a:pt x="0" y="144"/>
                  </a:lnTo>
                  <a:lnTo>
                    <a:pt x="0" y="130"/>
                  </a:lnTo>
                  <a:lnTo>
                    <a:pt x="2" y="114"/>
                  </a:lnTo>
                  <a:lnTo>
                    <a:pt x="6" y="102"/>
                  </a:lnTo>
                  <a:lnTo>
                    <a:pt x="12" y="88"/>
                  </a:lnTo>
                  <a:lnTo>
                    <a:pt x="18" y="76"/>
                  </a:lnTo>
                  <a:lnTo>
                    <a:pt x="24" y="64"/>
                  </a:lnTo>
                  <a:lnTo>
                    <a:pt x="32" y="52"/>
                  </a:lnTo>
                  <a:lnTo>
                    <a:pt x="42" y="42"/>
                  </a:lnTo>
                  <a:lnTo>
                    <a:pt x="52" y="32"/>
                  </a:lnTo>
                  <a:lnTo>
                    <a:pt x="64" y="24"/>
                  </a:lnTo>
                  <a:lnTo>
                    <a:pt x="76" y="18"/>
                  </a:lnTo>
                  <a:lnTo>
                    <a:pt x="88" y="12"/>
                  </a:lnTo>
                  <a:lnTo>
                    <a:pt x="102" y="6"/>
                  </a:lnTo>
                  <a:lnTo>
                    <a:pt x="114" y="2"/>
                  </a:lnTo>
                  <a:lnTo>
                    <a:pt x="130" y="0"/>
                  </a:lnTo>
                  <a:lnTo>
                    <a:pt x="144" y="0"/>
                  </a:lnTo>
                  <a:lnTo>
                    <a:pt x="158" y="0"/>
                  </a:lnTo>
                  <a:lnTo>
                    <a:pt x="174" y="2"/>
                  </a:lnTo>
                  <a:lnTo>
                    <a:pt x="186" y="6"/>
                  </a:lnTo>
                  <a:lnTo>
                    <a:pt x="200" y="12"/>
                  </a:lnTo>
                  <a:lnTo>
                    <a:pt x="212" y="18"/>
                  </a:lnTo>
                  <a:lnTo>
                    <a:pt x="224" y="24"/>
                  </a:lnTo>
                  <a:lnTo>
                    <a:pt x="236" y="32"/>
                  </a:lnTo>
                  <a:lnTo>
                    <a:pt x="246" y="42"/>
                  </a:lnTo>
                  <a:lnTo>
                    <a:pt x="256" y="52"/>
                  </a:lnTo>
                  <a:lnTo>
                    <a:pt x="264" y="64"/>
                  </a:lnTo>
                  <a:lnTo>
                    <a:pt x="270" y="76"/>
                  </a:lnTo>
                  <a:lnTo>
                    <a:pt x="276" y="88"/>
                  </a:lnTo>
                  <a:lnTo>
                    <a:pt x="282" y="102"/>
                  </a:lnTo>
                  <a:lnTo>
                    <a:pt x="286" y="114"/>
                  </a:lnTo>
                  <a:lnTo>
                    <a:pt x="288" y="130"/>
                  </a:lnTo>
                  <a:lnTo>
                    <a:pt x="288" y="144"/>
                  </a:lnTo>
                  <a:close/>
                </a:path>
              </a:pathLst>
            </a:custGeom>
            <a:solidFill>
              <a:srgbClr val="FFFF00"/>
            </a:solidFill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0259" name="Rectangle 124"/>
            <p:cNvSpPr>
              <a:spLocks noChangeArrowheads="1"/>
            </p:cNvSpPr>
            <p:nvPr/>
          </p:nvSpPr>
          <p:spPr bwMode="auto">
            <a:xfrm>
              <a:off x="5213" y="1947"/>
              <a:ext cx="9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Helvetica" pitchFamily="-83" charset="0"/>
                </a:rPr>
                <a:t>S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0260" name="Freeform 125"/>
            <p:cNvSpPr>
              <a:spLocks/>
            </p:cNvSpPr>
            <p:nvPr/>
          </p:nvSpPr>
          <p:spPr bwMode="auto">
            <a:xfrm>
              <a:off x="4308" y="1893"/>
              <a:ext cx="272" cy="269"/>
            </a:xfrm>
            <a:custGeom>
              <a:avLst/>
              <a:gdLst>
                <a:gd name="T0" fmla="*/ 288 w 288"/>
                <a:gd name="T1" fmla="*/ 144 h 288"/>
                <a:gd name="T2" fmla="*/ 286 w 288"/>
                <a:gd name="T3" fmla="*/ 174 h 288"/>
                <a:gd name="T4" fmla="*/ 276 w 288"/>
                <a:gd name="T5" fmla="*/ 200 h 288"/>
                <a:gd name="T6" fmla="*/ 264 w 288"/>
                <a:gd name="T7" fmla="*/ 224 h 288"/>
                <a:gd name="T8" fmla="*/ 246 w 288"/>
                <a:gd name="T9" fmla="*/ 246 h 288"/>
                <a:gd name="T10" fmla="*/ 224 w 288"/>
                <a:gd name="T11" fmla="*/ 264 h 288"/>
                <a:gd name="T12" fmla="*/ 200 w 288"/>
                <a:gd name="T13" fmla="*/ 276 h 288"/>
                <a:gd name="T14" fmla="*/ 174 w 288"/>
                <a:gd name="T15" fmla="*/ 286 h 288"/>
                <a:gd name="T16" fmla="*/ 144 w 288"/>
                <a:gd name="T17" fmla="*/ 288 h 288"/>
                <a:gd name="T18" fmla="*/ 130 w 288"/>
                <a:gd name="T19" fmla="*/ 288 h 288"/>
                <a:gd name="T20" fmla="*/ 102 w 288"/>
                <a:gd name="T21" fmla="*/ 282 h 288"/>
                <a:gd name="T22" fmla="*/ 76 w 288"/>
                <a:gd name="T23" fmla="*/ 270 h 288"/>
                <a:gd name="T24" fmla="*/ 52 w 288"/>
                <a:gd name="T25" fmla="*/ 256 h 288"/>
                <a:gd name="T26" fmla="*/ 32 w 288"/>
                <a:gd name="T27" fmla="*/ 236 h 288"/>
                <a:gd name="T28" fmla="*/ 18 w 288"/>
                <a:gd name="T29" fmla="*/ 212 h 288"/>
                <a:gd name="T30" fmla="*/ 6 w 288"/>
                <a:gd name="T31" fmla="*/ 186 h 288"/>
                <a:gd name="T32" fmla="*/ 0 w 288"/>
                <a:gd name="T33" fmla="*/ 158 h 288"/>
                <a:gd name="T34" fmla="*/ 0 w 288"/>
                <a:gd name="T35" fmla="*/ 144 h 288"/>
                <a:gd name="T36" fmla="*/ 2 w 288"/>
                <a:gd name="T37" fmla="*/ 114 h 288"/>
                <a:gd name="T38" fmla="*/ 12 w 288"/>
                <a:gd name="T39" fmla="*/ 88 h 288"/>
                <a:gd name="T40" fmla="*/ 24 w 288"/>
                <a:gd name="T41" fmla="*/ 64 h 288"/>
                <a:gd name="T42" fmla="*/ 42 w 288"/>
                <a:gd name="T43" fmla="*/ 42 h 288"/>
                <a:gd name="T44" fmla="*/ 64 w 288"/>
                <a:gd name="T45" fmla="*/ 24 h 288"/>
                <a:gd name="T46" fmla="*/ 88 w 288"/>
                <a:gd name="T47" fmla="*/ 12 h 288"/>
                <a:gd name="T48" fmla="*/ 114 w 288"/>
                <a:gd name="T49" fmla="*/ 2 h 288"/>
                <a:gd name="T50" fmla="*/ 144 w 288"/>
                <a:gd name="T51" fmla="*/ 0 h 288"/>
                <a:gd name="T52" fmla="*/ 158 w 288"/>
                <a:gd name="T53" fmla="*/ 0 h 288"/>
                <a:gd name="T54" fmla="*/ 186 w 288"/>
                <a:gd name="T55" fmla="*/ 6 h 288"/>
                <a:gd name="T56" fmla="*/ 212 w 288"/>
                <a:gd name="T57" fmla="*/ 18 h 288"/>
                <a:gd name="T58" fmla="*/ 236 w 288"/>
                <a:gd name="T59" fmla="*/ 32 h 288"/>
                <a:gd name="T60" fmla="*/ 256 w 288"/>
                <a:gd name="T61" fmla="*/ 52 h 288"/>
                <a:gd name="T62" fmla="*/ 270 w 288"/>
                <a:gd name="T63" fmla="*/ 76 h 288"/>
                <a:gd name="T64" fmla="*/ 282 w 288"/>
                <a:gd name="T65" fmla="*/ 102 h 288"/>
                <a:gd name="T66" fmla="*/ 288 w 288"/>
                <a:gd name="T67" fmla="*/ 130 h 288"/>
                <a:gd name="T68" fmla="*/ 288 w 288"/>
                <a:gd name="T69" fmla="*/ 144 h 28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88"/>
                <a:gd name="T106" fmla="*/ 0 h 288"/>
                <a:gd name="T107" fmla="*/ 288 w 288"/>
                <a:gd name="T108" fmla="*/ 288 h 28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88" h="288">
                  <a:moveTo>
                    <a:pt x="288" y="144"/>
                  </a:moveTo>
                  <a:lnTo>
                    <a:pt x="288" y="144"/>
                  </a:lnTo>
                  <a:lnTo>
                    <a:pt x="288" y="158"/>
                  </a:lnTo>
                  <a:lnTo>
                    <a:pt x="286" y="174"/>
                  </a:lnTo>
                  <a:lnTo>
                    <a:pt x="282" y="186"/>
                  </a:lnTo>
                  <a:lnTo>
                    <a:pt x="276" y="200"/>
                  </a:lnTo>
                  <a:lnTo>
                    <a:pt x="270" y="212"/>
                  </a:lnTo>
                  <a:lnTo>
                    <a:pt x="264" y="224"/>
                  </a:lnTo>
                  <a:lnTo>
                    <a:pt x="256" y="236"/>
                  </a:lnTo>
                  <a:lnTo>
                    <a:pt x="246" y="246"/>
                  </a:lnTo>
                  <a:lnTo>
                    <a:pt x="236" y="256"/>
                  </a:lnTo>
                  <a:lnTo>
                    <a:pt x="224" y="264"/>
                  </a:lnTo>
                  <a:lnTo>
                    <a:pt x="212" y="270"/>
                  </a:lnTo>
                  <a:lnTo>
                    <a:pt x="200" y="276"/>
                  </a:lnTo>
                  <a:lnTo>
                    <a:pt x="186" y="282"/>
                  </a:lnTo>
                  <a:lnTo>
                    <a:pt x="174" y="286"/>
                  </a:lnTo>
                  <a:lnTo>
                    <a:pt x="158" y="288"/>
                  </a:lnTo>
                  <a:lnTo>
                    <a:pt x="144" y="288"/>
                  </a:lnTo>
                  <a:lnTo>
                    <a:pt x="130" y="288"/>
                  </a:lnTo>
                  <a:lnTo>
                    <a:pt x="114" y="286"/>
                  </a:lnTo>
                  <a:lnTo>
                    <a:pt x="102" y="282"/>
                  </a:lnTo>
                  <a:lnTo>
                    <a:pt x="88" y="276"/>
                  </a:lnTo>
                  <a:lnTo>
                    <a:pt x="76" y="270"/>
                  </a:lnTo>
                  <a:lnTo>
                    <a:pt x="64" y="264"/>
                  </a:lnTo>
                  <a:lnTo>
                    <a:pt x="52" y="256"/>
                  </a:lnTo>
                  <a:lnTo>
                    <a:pt x="42" y="246"/>
                  </a:lnTo>
                  <a:lnTo>
                    <a:pt x="32" y="236"/>
                  </a:lnTo>
                  <a:lnTo>
                    <a:pt x="24" y="224"/>
                  </a:lnTo>
                  <a:lnTo>
                    <a:pt x="18" y="212"/>
                  </a:lnTo>
                  <a:lnTo>
                    <a:pt x="12" y="200"/>
                  </a:lnTo>
                  <a:lnTo>
                    <a:pt x="6" y="186"/>
                  </a:lnTo>
                  <a:lnTo>
                    <a:pt x="2" y="174"/>
                  </a:lnTo>
                  <a:lnTo>
                    <a:pt x="0" y="158"/>
                  </a:lnTo>
                  <a:lnTo>
                    <a:pt x="0" y="144"/>
                  </a:lnTo>
                  <a:lnTo>
                    <a:pt x="0" y="130"/>
                  </a:lnTo>
                  <a:lnTo>
                    <a:pt x="2" y="114"/>
                  </a:lnTo>
                  <a:lnTo>
                    <a:pt x="6" y="102"/>
                  </a:lnTo>
                  <a:lnTo>
                    <a:pt x="12" y="88"/>
                  </a:lnTo>
                  <a:lnTo>
                    <a:pt x="18" y="76"/>
                  </a:lnTo>
                  <a:lnTo>
                    <a:pt x="24" y="64"/>
                  </a:lnTo>
                  <a:lnTo>
                    <a:pt x="32" y="52"/>
                  </a:lnTo>
                  <a:lnTo>
                    <a:pt x="42" y="42"/>
                  </a:lnTo>
                  <a:lnTo>
                    <a:pt x="52" y="32"/>
                  </a:lnTo>
                  <a:lnTo>
                    <a:pt x="64" y="24"/>
                  </a:lnTo>
                  <a:lnTo>
                    <a:pt x="76" y="18"/>
                  </a:lnTo>
                  <a:lnTo>
                    <a:pt x="88" y="12"/>
                  </a:lnTo>
                  <a:lnTo>
                    <a:pt x="102" y="6"/>
                  </a:lnTo>
                  <a:lnTo>
                    <a:pt x="114" y="2"/>
                  </a:lnTo>
                  <a:lnTo>
                    <a:pt x="130" y="0"/>
                  </a:lnTo>
                  <a:lnTo>
                    <a:pt x="144" y="0"/>
                  </a:lnTo>
                  <a:lnTo>
                    <a:pt x="158" y="0"/>
                  </a:lnTo>
                  <a:lnTo>
                    <a:pt x="174" y="2"/>
                  </a:lnTo>
                  <a:lnTo>
                    <a:pt x="186" y="6"/>
                  </a:lnTo>
                  <a:lnTo>
                    <a:pt x="200" y="12"/>
                  </a:lnTo>
                  <a:lnTo>
                    <a:pt x="212" y="18"/>
                  </a:lnTo>
                  <a:lnTo>
                    <a:pt x="224" y="24"/>
                  </a:lnTo>
                  <a:lnTo>
                    <a:pt x="236" y="32"/>
                  </a:lnTo>
                  <a:lnTo>
                    <a:pt x="246" y="42"/>
                  </a:lnTo>
                  <a:lnTo>
                    <a:pt x="256" y="52"/>
                  </a:lnTo>
                  <a:lnTo>
                    <a:pt x="264" y="64"/>
                  </a:lnTo>
                  <a:lnTo>
                    <a:pt x="270" y="76"/>
                  </a:lnTo>
                  <a:lnTo>
                    <a:pt x="276" y="88"/>
                  </a:lnTo>
                  <a:lnTo>
                    <a:pt x="282" y="102"/>
                  </a:lnTo>
                  <a:lnTo>
                    <a:pt x="286" y="114"/>
                  </a:lnTo>
                  <a:lnTo>
                    <a:pt x="288" y="130"/>
                  </a:lnTo>
                  <a:lnTo>
                    <a:pt x="288" y="144"/>
                  </a:lnTo>
                  <a:close/>
                </a:path>
              </a:pathLst>
            </a:custGeom>
            <a:solidFill>
              <a:srgbClr val="FFFF00"/>
            </a:solidFill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0261" name="Rectangle 126"/>
            <p:cNvSpPr>
              <a:spLocks noChangeArrowheads="1"/>
            </p:cNvSpPr>
            <p:nvPr/>
          </p:nvSpPr>
          <p:spPr bwMode="auto">
            <a:xfrm>
              <a:off x="4397" y="1947"/>
              <a:ext cx="9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Helvetica" pitchFamily="-83" charset="0"/>
                </a:rPr>
                <a:t>S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0262" name="Line 127"/>
            <p:cNvSpPr>
              <a:spLocks noChangeShapeType="1"/>
            </p:cNvSpPr>
            <p:nvPr/>
          </p:nvSpPr>
          <p:spPr bwMode="auto">
            <a:xfrm>
              <a:off x="4618" y="202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263" name="Line 128"/>
            <p:cNvSpPr>
              <a:spLocks noChangeShapeType="1"/>
            </p:cNvSpPr>
            <p:nvPr/>
          </p:nvSpPr>
          <p:spPr bwMode="auto">
            <a:xfrm>
              <a:off x="4633" y="20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264" name="Line 129"/>
            <p:cNvSpPr>
              <a:spLocks noChangeShapeType="1"/>
            </p:cNvSpPr>
            <p:nvPr/>
          </p:nvSpPr>
          <p:spPr bwMode="auto">
            <a:xfrm>
              <a:off x="4640" y="20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265" name="Line 130"/>
            <p:cNvSpPr>
              <a:spLocks noChangeShapeType="1"/>
            </p:cNvSpPr>
            <p:nvPr/>
          </p:nvSpPr>
          <p:spPr bwMode="auto">
            <a:xfrm>
              <a:off x="4648" y="20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266" name="Line 131"/>
            <p:cNvSpPr>
              <a:spLocks noChangeShapeType="1"/>
            </p:cNvSpPr>
            <p:nvPr/>
          </p:nvSpPr>
          <p:spPr bwMode="auto">
            <a:xfrm>
              <a:off x="4663" y="20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267" name="Line 132"/>
            <p:cNvSpPr>
              <a:spLocks noChangeShapeType="1"/>
            </p:cNvSpPr>
            <p:nvPr/>
          </p:nvSpPr>
          <p:spPr bwMode="auto">
            <a:xfrm>
              <a:off x="4671" y="202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268" name="Line 133"/>
            <p:cNvSpPr>
              <a:spLocks noChangeShapeType="1"/>
            </p:cNvSpPr>
            <p:nvPr/>
          </p:nvSpPr>
          <p:spPr bwMode="auto">
            <a:xfrm>
              <a:off x="4678" y="20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269" name="Line 134"/>
            <p:cNvSpPr>
              <a:spLocks noChangeShapeType="1"/>
            </p:cNvSpPr>
            <p:nvPr/>
          </p:nvSpPr>
          <p:spPr bwMode="auto">
            <a:xfrm>
              <a:off x="4693" y="20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270" name="Line 135"/>
            <p:cNvSpPr>
              <a:spLocks noChangeShapeType="1"/>
            </p:cNvSpPr>
            <p:nvPr/>
          </p:nvSpPr>
          <p:spPr bwMode="auto">
            <a:xfrm>
              <a:off x="4701" y="202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271" name="Line 136"/>
            <p:cNvSpPr>
              <a:spLocks noChangeShapeType="1"/>
            </p:cNvSpPr>
            <p:nvPr/>
          </p:nvSpPr>
          <p:spPr bwMode="auto">
            <a:xfrm>
              <a:off x="4708" y="20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272" name="Line 137"/>
            <p:cNvSpPr>
              <a:spLocks noChangeShapeType="1"/>
            </p:cNvSpPr>
            <p:nvPr/>
          </p:nvSpPr>
          <p:spPr bwMode="auto">
            <a:xfrm>
              <a:off x="4724" y="20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273" name="Line 138"/>
            <p:cNvSpPr>
              <a:spLocks noChangeShapeType="1"/>
            </p:cNvSpPr>
            <p:nvPr/>
          </p:nvSpPr>
          <p:spPr bwMode="auto">
            <a:xfrm>
              <a:off x="4731" y="20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274" name="Line 139"/>
            <p:cNvSpPr>
              <a:spLocks noChangeShapeType="1"/>
            </p:cNvSpPr>
            <p:nvPr/>
          </p:nvSpPr>
          <p:spPr bwMode="auto">
            <a:xfrm>
              <a:off x="4739" y="202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275" name="Line 140"/>
            <p:cNvSpPr>
              <a:spLocks noChangeShapeType="1"/>
            </p:cNvSpPr>
            <p:nvPr/>
          </p:nvSpPr>
          <p:spPr bwMode="auto">
            <a:xfrm>
              <a:off x="4754" y="20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276" name="Line 141"/>
            <p:cNvSpPr>
              <a:spLocks noChangeShapeType="1"/>
            </p:cNvSpPr>
            <p:nvPr/>
          </p:nvSpPr>
          <p:spPr bwMode="auto">
            <a:xfrm>
              <a:off x="4761" y="20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277" name="Line 142"/>
            <p:cNvSpPr>
              <a:spLocks noChangeShapeType="1"/>
            </p:cNvSpPr>
            <p:nvPr/>
          </p:nvSpPr>
          <p:spPr bwMode="auto">
            <a:xfrm>
              <a:off x="4769" y="202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278" name="Line 143"/>
            <p:cNvSpPr>
              <a:spLocks noChangeShapeType="1"/>
            </p:cNvSpPr>
            <p:nvPr/>
          </p:nvSpPr>
          <p:spPr bwMode="auto">
            <a:xfrm>
              <a:off x="4784" y="20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279" name="Line 144"/>
            <p:cNvSpPr>
              <a:spLocks noChangeShapeType="1"/>
            </p:cNvSpPr>
            <p:nvPr/>
          </p:nvSpPr>
          <p:spPr bwMode="auto">
            <a:xfrm>
              <a:off x="4792" y="202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280" name="Line 145"/>
            <p:cNvSpPr>
              <a:spLocks noChangeShapeType="1"/>
            </p:cNvSpPr>
            <p:nvPr/>
          </p:nvSpPr>
          <p:spPr bwMode="auto">
            <a:xfrm>
              <a:off x="4799" y="20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281" name="Line 146"/>
            <p:cNvSpPr>
              <a:spLocks noChangeShapeType="1"/>
            </p:cNvSpPr>
            <p:nvPr/>
          </p:nvSpPr>
          <p:spPr bwMode="auto">
            <a:xfrm>
              <a:off x="4814" y="20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282" name="Line 147"/>
            <p:cNvSpPr>
              <a:spLocks noChangeShapeType="1"/>
            </p:cNvSpPr>
            <p:nvPr/>
          </p:nvSpPr>
          <p:spPr bwMode="auto">
            <a:xfrm>
              <a:off x="4822" y="202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283" name="Line 148"/>
            <p:cNvSpPr>
              <a:spLocks noChangeShapeType="1"/>
            </p:cNvSpPr>
            <p:nvPr/>
          </p:nvSpPr>
          <p:spPr bwMode="auto">
            <a:xfrm>
              <a:off x="4829" y="20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284" name="Line 149"/>
            <p:cNvSpPr>
              <a:spLocks noChangeShapeType="1"/>
            </p:cNvSpPr>
            <p:nvPr/>
          </p:nvSpPr>
          <p:spPr bwMode="auto">
            <a:xfrm>
              <a:off x="4844" y="20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285" name="Line 150"/>
            <p:cNvSpPr>
              <a:spLocks noChangeShapeType="1"/>
            </p:cNvSpPr>
            <p:nvPr/>
          </p:nvSpPr>
          <p:spPr bwMode="auto">
            <a:xfrm>
              <a:off x="4852" y="20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286" name="Line 151"/>
            <p:cNvSpPr>
              <a:spLocks noChangeShapeType="1"/>
            </p:cNvSpPr>
            <p:nvPr/>
          </p:nvSpPr>
          <p:spPr bwMode="auto">
            <a:xfrm>
              <a:off x="4860" y="202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287" name="Line 152"/>
            <p:cNvSpPr>
              <a:spLocks noChangeShapeType="1"/>
            </p:cNvSpPr>
            <p:nvPr/>
          </p:nvSpPr>
          <p:spPr bwMode="auto">
            <a:xfrm>
              <a:off x="4875" y="20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288" name="Line 153"/>
            <p:cNvSpPr>
              <a:spLocks noChangeShapeType="1"/>
            </p:cNvSpPr>
            <p:nvPr/>
          </p:nvSpPr>
          <p:spPr bwMode="auto">
            <a:xfrm>
              <a:off x="4882" y="20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289" name="Line 154"/>
            <p:cNvSpPr>
              <a:spLocks noChangeShapeType="1"/>
            </p:cNvSpPr>
            <p:nvPr/>
          </p:nvSpPr>
          <p:spPr bwMode="auto">
            <a:xfrm>
              <a:off x="4890" y="202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290" name="Line 155"/>
            <p:cNvSpPr>
              <a:spLocks noChangeShapeType="1"/>
            </p:cNvSpPr>
            <p:nvPr/>
          </p:nvSpPr>
          <p:spPr bwMode="auto">
            <a:xfrm>
              <a:off x="4905" y="20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291" name="Line 156"/>
            <p:cNvSpPr>
              <a:spLocks noChangeShapeType="1"/>
            </p:cNvSpPr>
            <p:nvPr/>
          </p:nvSpPr>
          <p:spPr bwMode="auto">
            <a:xfrm>
              <a:off x="4912" y="20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292" name="Line 157"/>
            <p:cNvSpPr>
              <a:spLocks noChangeShapeType="1"/>
            </p:cNvSpPr>
            <p:nvPr/>
          </p:nvSpPr>
          <p:spPr bwMode="auto">
            <a:xfrm>
              <a:off x="4920" y="20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293" name="Line 158"/>
            <p:cNvSpPr>
              <a:spLocks noChangeShapeType="1"/>
            </p:cNvSpPr>
            <p:nvPr/>
          </p:nvSpPr>
          <p:spPr bwMode="auto">
            <a:xfrm>
              <a:off x="4935" y="20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294" name="Line 159"/>
            <p:cNvSpPr>
              <a:spLocks noChangeShapeType="1"/>
            </p:cNvSpPr>
            <p:nvPr/>
          </p:nvSpPr>
          <p:spPr bwMode="auto">
            <a:xfrm>
              <a:off x="4943" y="202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295" name="Line 160"/>
            <p:cNvSpPr>
              <a:spLocks noChangeShapeType="1"/>
            </p:cNvSpPr>
            <p:nvPr/>
          </p:nvSpPr>
          <p:spPr bwMode="auto">
            <a:xfrm>
              <a:off x="4950" y="20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296" name="Line 161"/>
            <p:cNvSpPr>
              <a:spLocks noChangeShapeType="1"/>
            </p:cNvSpPr>
            <p:nvPr/>
          </p:nvSpPr>
          <p:spPr bwMode="auto">
            <a:xfrm>
              <a:off x="4965" y="20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297" name="Line 162"/>
            <p:cNvSpPr>
              <a:spLocks noChangeShapeType="1"/>
            </p:cNvSpPr>
            <p:nvPr/>
          </p:nvSpPr>
          <p:spPr bwMode="auto">
            <a:xfrm>
              <a:off x="4973" y="202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298" name="Line 163"/>
            <p:cNvSpPr>
              <a:spLocks noChangeShapeType="1"/>
            </p:cNvSpPr>
            <p:nvPr/>
          </p:nvSpPr>
          <p:spPr bwMode="auto">
            <a:xfrm>
              <a:off x="4980" y="20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299" name="Line 164"/>
            <p:cNvSpPr>
              <a:spLocks noChangeShapeType="1"/>
            </p:cNvSpPr>
            <p:nvPr/>
          </p:nvSpPr>
          <p:spPr bwMode="auto">
            <a:xfrm>
              <a:off x="4996" y="20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300" name="Line 165"/>
            <p:cNvSpPr>
              <a:spLocks noChangeShapeType="1"/>
            </p:cNvSpPr>
            <p:nvPr/>
          </p:nvSpPr>
          <p:spPr bwMode="auto">
            <a:xfrm>
              <a:off x="5003" y="20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301" name="Line 166"/>
            <p:cNvSpPr>
              <a:spLocks noChangeShapeType="1"/>
            </p:cNvSpPr>
            <p:nvPr/>
          </p:nvSpPr>
          <p:spPr bwMode="auto">
            <a:xfrm>
              <a:off x="5011" y="202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302" name="Line 167"/>
            <p:cNvSpPr>
              <a:spLocks noChangeShapeType="1"/>
            </p:cNvSpPr>
            <p:nvPr/>
          </p:nvSpPr>
          <p:spPr bwMode="auto">
            <a:xfrm>
              <a:off x="5026" y="20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303" name="Line 168"/>
            <p:cNvSpPr>
              <a:spLocks noChangeShapeType="1"/>
            </p:cNvSpPr>
            <p:nvPr/>
          </p:nvSpPr>
          <p:spPr bwMode="auto">
            <a:xfrm>
              <a:off x="5033" y="20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304" name="Line 169"/>
            <p:cNvSpPr>
              <a:spLocks noChangeShapeType="1"/>
            </p:cNvSpPr>
            <p:nvPr/>
          </p:nvSpPr>
          <p:spPr bwMode="auto">
            <a:xfrm>
              <a:off x="5041" y="202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305" name="Line 170"/>
            <p:cNvSpPr>
              <a:spLocks noChangeShapeType="1"/>
            </p:cNvSpPr>
            <p:nvPr/>
          </p:nvSpPr>
          <p:spPr bwMode="auto">
            <a:xfrm>
              <a:off x="5056" y="20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306" name="Line 171"/>
            <p:cNvSpPr>
              <a:spLocks noChangeShapeType="1"/>
            </p:cNvSpPr>
            <p:nvPr/>
          </p:nvSpPr>
          <p:spPr bwMode="auto">
            <a:xfrm>
              <a:off x="5064" y="202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307" name="Line 172"/>
            <p:cNvSpPr>
              <a:spLocks noChangeShapeType="1"/>
            </p:cNvSpPr>
            <p:nvPr/>
          </p:nvSpPr>
          <p:spPr bwMode="auto">
            <a:xfrm>
              <a:off x="5071" y="20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308" name="Line 173"/>
            <p:cNvSpPr>
              <a:spLocks noChangeShapeType="1"/>
            </p:cNvSpPr>
            <p:nvPr/>
          </p:nvSpPr>
          <p:spPr bwMode="auto">
            <a:xfrm>
              <a:off x="5086" y="20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309" name="Rectangle 174"/>
            <p:cNvSpPr>
              <a:spLocks noChangeArrowheads="1"/>
            </p:cNvSpPr>
            <p:nvPr/>
          </p:nvSpPr>
          <p:spPr bwMode="auto">
            <a:xfrm>
              <a:off x="4775" y="1880"/>
              <a:ext cx="16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Helvetica" pitchFamily="-83" charset="0"/>
                </a:rPr>
                <a:t>4n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0310" name="Freeform 175"/>
            <p:cNvSpPr>
              <a:spLocks/>
            </p:cNvSpPr>
            <p:nvPr/>
          </p:nvSpPr>
          <p:spPr bwMode="auto">
            <a:xfrm>
              <a:off x="5124" y="1222"/>
              <a:ext cx="272" cy="268"/>
            </a:xfrm>
            <a:custGeom>
              <a:avLst/>
              <a:gdLst>
                <a:gd name="T0" fmla="*/ 288 w 288"/>
                <a:gd name="T1" fmla="*/ 144 h 288"/>
                <a:gd name="T2" fmla="*/ 286 w 288"/>
                <a:gd name="T3" fmla="*/ 174 h 288"/>
                <a:gd name="T4" fmla="*/ 276 w 288"/>
                <a:gd name="T5" fmla="*/ 200 h 288"/>
                <a:gd name="T6" fmla="*/ 264 w 288"/>
                <a:gd name="T7" fmla="*/ 224 h 288"/>
                <a:gd name="T8" fmla="*/ 246 w 288"/>
                <a:gd name="T9" fmla="*/ 246 h 288"/>
                <a:gd name="T10" fmla="*/ 224 w 288"/>
                <a:gd name="T11" fmla="*/ 264 h 288"/>
                <a:gd name="T12" fmla="*/ 200 w 288"/>
                <a:gd name="T13" fmla="*/ 276 h 288"/>
                <a:gd name="T14" fmla="*/ 174 w 288"/>
                <a:gd name="T15" fmla="*/ 286 h 288"/>
                <a:gd name="T16" fmla="*/ 144 w 288"/>
                <a:gd name="T17" fmla="*/ 288 h 288"/>
                <a:gd name="T18" fmla="*/ 130 w 288"/>
                <a:gd name="T19" fmla="*/ 288 h 288"/>
                <a:gd name="T20" fmla="*/ 102 w 288"/>
                <a:gd name="T21" fmla="*/ 282 h 288"/>
                <a:gd name="T22" fmla="*/ 76 w 288"/>
                <a:gd name="T23" fmla="*/ 270 h 288"/>
                <a:gd name="T24" fmla="*/ 52 w 288"/>
                <a:gd name="T25" fmla="*/ 256 h 288"/>
                <a:gd name="T26" fmla="*/ 32 w 288"/>
                <a:gd name="T27" fmla="*/ 236 h 288"/>
                <a:gd name="T28" fmla="*/ 18 w 288"/>
                <a:gd name="T29" fmla="*/ 212 h 288"/>
                <a:gd name="T30" fmla="*/ 6 w 288"/>
                <a:gd name="T31" fmla="*/ 186 h 288"/>
                <a:gd name="T32" fmla="*/ 0 w 288"/>
                <a:gd name="T33" fmla="*/ 158 h 288"/>
                <a:gd name="T34" fmla="*/ 0 w 288"/>
                <a:gd name="T35" fmla="*/ 144 h 288"/>
                <a:gd name="T36" fmla="*/ 2 w 288"/>
                <a:gd name="T37" fmla="*/ 114 h 288"/>
                <a:gd name="T38" fmla="*/ 12 w 288"/>
                <a:gd name="T39" fmla="*/ 88 h 288"/>
                <a:gd name="T40" fmla="*/ 24 w 288"/>
                <a:gd name="T41" fmla="*/ 64 h 288"/>
                <a:gd name="T42" fmla="*/ 42 w 288"/>
                <a:gd name="T43" fmla="*/ 42 h 288"/>
                <a:gd name="T44" fmla="*/ 64 w 288"/>
                <a:gd name="T45" fmla="*/ 24 h 288"/>
                <a:gd name="T46" fmla="*/ 88 w 288"/>
                <a:gd name="T47" fmla="*/ 12 h 288"/>
                <a:gd name="T48" fmla="*/ 114 w 288"/>
                <a:gd name="T49" fmla="*/ 2 h 288"/>
                <a:gd name="T50" fmla="*/ 144 w 288"/>
                <a:gd name="T51" fmla="*/ 0 h 288"/>
                <a:gd name="T52" fmla="*/ 158 w 288"/>
                <a:gd name="T53" fmla="*/ 0 h 288"/>
                <a:gd name="T54" fmla="*/ 186 w 288"/>
                <a:gd name="T55" fmla="*/ 6 h 288"/>
                <a:gd name="T56" fmla="*/ 212 w 288"/>
                <a:gd name="T57" fmla="*/ 18 h 288"/>
                <a:gd name="T58" fmla="*/ 236 w 288"/>
                <a:gd name="T59" fmla="*/ 32 h 288"/>
                <a:gd name="T60" fmla="*/ 256 w 288"/>
                <a:gd name="T61" fmla="*/ 52 h 288"/>
                <a:gd name="T62" fmla="*/ 270 w 288"/>
                <a:gd name="T63" fmla="*/ 76 h 288"/>
                <a:gd name="T64" fmla="*/ 282 w 288"/>
                <a:gd name="T65" fmla="*/ 102 h 288"/>
                <a:gd name="T66" fmla="*/ 288 w 288"/>
                <a:gd name="T67" fmla="*/ 130 h 288"/>
                <a:gd name="T68" fmla="*/ 288 w 288"/>
                <a:gd name="T69" fmla="*/ 144 h 28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88"/>
                <a:gd name="T106" fmla="*/ 0 h 288"/>
                <a:gd name="T107" fmla="*/ 288 w 288"/>
                <a:gd name="T108" fmla="*/ 288 h 28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88" h="288">
                  <a:moveTo>
                    <a:pt x="288" y="144"/>
                  </a:moveTo>
                  <a:lnTo>
                    <a:pt x="288" y="144"/>
                  </a:lnTo>
                  <a:lnTo>
                    <a:pt x="288" y="158"/>
                  </a:lnTo>
                  <a:lnTo>
                    <a:pt x="286" y="174"/>
                  </a:lnTo>
                  <a:lnTo>
                    <a:pt x="282" y="186"/>
                  </a:lnTo>
                  <a:lnTo>
                    <a:pt x="276" y="200"/>
                  </a:lnTo>
                  <a:lnTo>
                    <a:pt x="270" y="212"/>
                  </a:lnTo>
                  <a:lnTo>
                    <a:pt x="264" y="224"/>
                  </a:lnTo>
                  <a:lnTo>
                    <a:pt x="256" y="236"/>
                  </a:lnTo>
                  <a:lnTo>
                    <a:pt x="246" y="246"/>
                  </a:lnTo>
                  <a:lnTo>
                    <a:pt x="236" y="256"/>
                  </a:lnTo>
                  <a:lnTo>
                    <a:pt x="224" y="264"/>
                  </a:lnTo>
                  <a:lnTo>
                    <a:pt x="212" y="270"/>
                  </a:lnTo>
                  <a:lnTo>
                    <a:pt x="200" y="276"/>
                  </a:lnTo>
                  <a:lnTo>
                    <a:pt x="186" y="282"/>
                  </a:lnTo>
                  <a:lnTo>
                    <a:pt x="174" y="286"/>
                  </a:lnTo>
                  <a:lnTo>
                    <a:pt x="158" y="288"/>
                  </a:lnTo>
                  <a:lnTo>
                    <a:pt x="144" y="288"/>
                  </a:lnTo>
                  <a:lnTo>
                    <a:pt x="130" y="288"/>
                  </a:lnTo>
                  <a:lnTo>
                    <a:pt x="114" y="286"/>
                  </a:lnTo>
                  <a:lnTo>
                    <a:pt x="102" y="282"/>
                  </a:lnTo>
                  <a:lnTo>
                    <a:pt x="88" y="276"/>
                  </a:lnTo>
                  <a:lnTo>
                    <a:pt x="76" y="270"/>
                  </a:lnTo>
                  <a:lnTo>
                    <a:pt x="64" y="264"/>
                  </a:lnTo>
                  <a:lnTo>
                    <a:pt x="52" y="256"/>
                  </a:lnTo>
                  <a:lnTo>
                    <a:pt x="42" y="246"/>
                  </a:lnTo>
                  <a:lnTo>
                    <a:pt x="32" y="236"/>
                  </a:lnTo>
                  <a:lnTo>
                    <a:pt x="24" y="224"/>
                  </a:lnTo>
                  <a:lnTo>
                    <a:pt x="18" y="212"/>
                  </a:lnTo>
                  <a:lnTo>
                    <a:pt x="12" y="200"/>
                  </a:lnTo>
                  <a:lnTo>
                    <a:pt x="6" y="186"/>
                  </a:lnTo>
                  <a:lnTo>
                    <a:pt x="2" y="174"/>
                  </a:lnTo>
                  <a:lnTo>
                    <a:pt x="0" y="158"/>
                  </a:lnTo>
                  <a:lnTo>
                    <a:pt x="0" y="144"/>
                  </a:lnTo>
                  <a:lnTo>
                    <a:pt x="0" y="130"/>
                  </a:lnTo>
                  <a:lnTo>
                    <a:pt x="2" y="114"/>
                  </a:lnTo>
                  <a:lnTo>
                    <a:pt x="6" y="102"/>
                  </a:lnTo>
                  <a:lnTo>
                    <a:pt x="12" y="88"/>
                  </a:lnTo>
                  <a:lnTo>
                    <a:pt x="18" y="76"/>
                  </a:lnTo>
                  <a:lnTo>
                    <a:pt x="24" y="64"/>
                  </a:lnTo>
                  <a:lnTo>
                    <a:pt x="32" y="52"/>
                  </a:lnTo>
                  <a:lnTo>
                    <a:pt x="42" y="42"/>
                  </a:lnTo>
                  <a:lnTo>
                    <a:pt x="52" y="32"/>
                  </a:lnTo>
                  <a:lnTo>
                    <a:pt x="64" y="24"/>
                  </a:lnTo>
                  <a:lnTo>
                    <a:pt x="76" y="18"/>
                  </a:lnTo>
                  <a:lnTo>
                    <a:pt x="88" y="12"/>
                  </a:lnTo>
                  <a:lnTo>
                    <a:pt x="102" y="6"/>
                  </a:lnTo>
                  <a:lnTo>
                    <a:pt x="114" y="2"/>
                  </a:lnTo>
                  <a:lnTo>
                    <a:pt x="130" y="0"/>
                  </a:lnTo>
                  <a:lnTo>
                    <a:pt x="144" y="0"/>
                  </a:lnTo>
                  <a:lnTo>
                    <a:pt x="158" y="0"/>
                  </a:lnTo>
                  <a:lnTo>
                    <a:pt x="174" y="2"/>
                  </a:lnTo>
                  <a:lnTo>
                    <a:pt x="186" y="6"/>
                  </a:lnTo>
                  <a:lnTo>
                    <a:pt x="200" y="12"/>
                  </a:lnTo>
                  <a:lnTo>
                    <a:pt x="212" y="18"/>
                  </a:lnTo>
                  <a:lnTo>
                    <a:pt x="224" y="24"/>
                  </a:lnTo>
                  <a:lnTo>
                    <a:pt x="236" y="32"/>
                  </a:lnTo>
                  <a:lnTo>
                    <a:pt x="246" y="42"/>
                  </a:lnTo>
                  <a:lnTo>
                    <a:pt x="256" y="52"/>
                  </a:lnTo>
                  <a:lnTo>
                    <a:pt x="264" y="64"/>
                  </a:lnTo>
                  <a:lnTo>
                    <a:pt x="270" y="76"/>
                  </a:lnTo>
                  <a:lnTo>
                    <a:pt x="276" y="88"/>
                  </a:lnTo>
                  <a:lnTo>
                    <a:pt x="282" y="102"/>
                  </a:lnTo>
                  <a:lnTo>
                    <a:pt x="286" y="114"/>
                  </a:lnTo>
                  <a:lnTo>
                    <a:pt x="288" y="130"/>
                  </a:lnTo>
                  <a:lnTo>
                    <a:pt x="288" y="144"/>
                  </a:lnTo>
                  <a:close/>
                </a:path>
              </a:pathLst>
            </a:custGeom>
            <a:solidFill>
              <a:srgbClr val="FFFF00"/>
            </a:solidFill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0311" name="Rectangle 176"/>
            <p:cNvSpPr>
              <a:spLocks noChangeArrowheads="1"/>
            </p:cNvSpPr>
            <p:nvPr/>
          </p:nvSpPr>
          <p:spPr bwMode="auto">
            <a:xfrm>
              <a:off x="5213" y="1276"/>
              <a:ext cx="9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Helvetica" pitchFamily="-83" charset="0"/>
                </a:rPr>
                <a:t>Y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0312" name="Freeform 177"/>
            <p:cNvSpPr>
              <a:spLocks/>
            </p:cNvSpPr>
            <p:nvPr/>
          </p:nvSpPr>
          <p:spPr bwMode="auto">
            <a:xfrm>
              <a:off x="4308" y="1222"/>
              <a:ext cx="272" cy="268"/>
            </a:xfrm>
            <a:custGeom>
              <a:avLst/>
              <a:gdLst>
                <a:gd name="T0" fmla="*/ 288 w 288"/>
                <a:gd name="T1" fmla="*/ 144 h 288"/>
                <a:gd name="T2" fmla="*/ 286 w 288"/>
                <a:gd name="T3" fmla="*/ 174 h 288"/>
                <a:gd name="T4" fmla="*/ 276 w 288"/>
                <a:gd name="T5" fmla="*/ 200 h 288"/>
                <a:gd name="T6" fmla="*/ 264 w 288"/>
                <a:gd name="T7" fmla="*/ 224 h 288"/>
                <a:gd name="T8" fmla="*/ 246 w 288"/>
                <a:gd name="T9" fmla="*/ 246 h 288"/>
                <a:gd name="T10" fmla="*/ 224 w 288"/>
                <a:gd name="T11" fmla="*/ 264 h 288"/>
                <a:gd name="T12" fmla="*/ 200 w 288"/>
                <a:gd name="T13" fmla="*/ 276 h 288"/>
                <a:gd name="T14" fmla="*/ 174 w 288"/>
                <a:gd name="T15" fmla="*/ 286 h 288"/>
                <a:gd name="T16" fmla="*/ 144 w 288"/>
                <a:gd name="T17" fmla="*/ 288 h 288"/>
                <a:gd name="T18" fmla="*/ 130 w 288"/>
                <a:gd name="T19" fmla="*/ 288 h 288"/>
                <a:gd name="T20" fmla="*/ 102 w 288"/>
                <a:gd name="T21" fmla="*/ 282 h 288"/>
                <a:gd name="T22" fmla="*/ 76 w 288"/>
                <a:gd name="T23" fmla="*/ 270 h 288"/>
                <a:gd name="T24" fmla="*/ 52 w 288"/>
                <a:gd name="T25" fmla="*/ 256 h 288"/>
                <a:gd name="T26" fmla="*/ 32 w 288"/>
                <a:gd name="T27" fmla="*/ 236 h 288"/>
                <a:gd name="T28" fmla="*/ 18 w 288"/>
                <a:gd name="T29" fmla="*/ 212 h 288"/>
                <a:gd name="T30" fmla="*/ 6 w 288"/>
                <a:gd name="T31" fmla="*/ 186 h 288"/>
                <a:gd name="T32" fmla="*/ 0 w 288"/>
                <a:gd name="T33" fmla="*/ 158 h 288"/>
                <a:gd name="T34" fmla="*/ 0 w 288"/>
                <a:gd name="T35" fmla="*/ 144 h 288"/>
                <a:gd name="T36" fmla="*/ 2 w 288"/>
                <a:gd name="T37" fmla="*/ 114 h 288"/>
                <a:gd name="T38" fmla="*/ 12 w 288"/>
                <a:gd name="T39" fmla="*/ 88 h 288"/>
                <a:gd name="T40" fmla="*/ 24 w 288"/>
                <a:gd name="T41" fmla="*/ 64 h 288"/>
                <a:gd name="T42" fmla="*/ 42 w 288"/>
                <a:gd name="T43" fmla="*/ 42 h 288"/>
                <a:gd name="T44" fmla="*/ 64 w 288"/>
                <a:gd name="T45" fmla="*/ 24 h 288"/>
                <a:gd name="T46" fmla="*/ 88 w 288"/>
                <a:gd name="T47" fmla="*/ 12 h 288"/>
                <a:gd name="T48" fmla="*/ 114 w 288"/>
                <a:gd name="T49" fmla="*/ 2 h 288"/>
                <a:gd name="T50" fmla="*/ 144 w 288"/>
                <a:gd name="T51" fmla="*/ 0 h 288"/>
                <a:gd name="T52" fmla="*/ 158 w 288"/>
                <a:gd name="T53" fmla="*/ 0 h 288"/>
                <a:gd name="T54" fmla="*/ 186 w 288"/>
                <a:gd name="T55" fmla="*/ 6 h 288"/>
                <a:gd name="T56" fmla="*/ 212 w 288"/>
                <a:gd name="T57" fmla="*/ 18 h 288"/>
                <a:gd name="T58" fmla="*/ 236 w 288"/>
                <a:gd name="T59" fmla="*/ 32 h 288"/>
                <a:gd name="T60" fmla="*/ 256 w 288"/>
                <a:gd name="T61" fmla="*/ 52 h 288"/>
                <a:gd name="T62" fmla="*/ 270 w 288"/>
                <a:gd name="T63" fmla="*/ 76 h 288"/>
                <a:gd name="T64" fmla="*/ 282 w 288"/>
                <a:gd name="T65" fmla="*/ 102 h 288"/>
                <a:gd name="T66" fmla="*/ 288 w 288"/>
                <a:gd name="T67" fmla="*/ 130 h 288"/>
                <a:gd name="T68" fmla="*/ 288 w 288"/>
                <a:gd name="T69" fmla="*/ 144 h 28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88"/>
                <a:gd name="T106" fmla="*/ 0 h 288"/>
                <a:gd name="T107" fmla="*/ 288 w 288"/>
                <a:gd name="T108" fmla="*/ 288 h 28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88" h="288">
                  <a:moveTo>
                    <a:pt x="288" y="144"/>
                  </a:moveTo>
                  <a:lnTo>
                    <a:pt x="288" y="144"/>
                  </a:lnTo>
                  <a:lnTo>
                    <a:pt x="288" y="158"/>
                  </a:lnTo>
                  <a:lnTo>
                    <a:pt x="286" y="174"/>
                  </a:lnTo>
                  <a:lnTo>
                    <a:pt x="282" y="186"/>
                  </a:lnTo>
                  <a:lnTo>
                    <a:pt x="276" y="200"/>
                  </a:lnTo>
                  <a:lnTo>
                    <a:pt x="270" y="212"/>
                  </a:lnTo>
                  <a:lnTo>
                    <a:pt x="264" y="224"/>
                  </a:lnTo>
                  <a:lnTo>
                    <a:pt x="256" y="236"/>
                  </a:lnTo>
                  <a:lnTo>
                    <a:pt x="246" y="246"/>
                  </a:lnTo>
                  <a:lnTo>
                    <a:pt x="236" y="256"/>
                  </a:lnTo>
                  <a:lnTo>
                    <a:pt x="224" y="264"/>
                  </a:lnTo>
                  <a:lnTo>
                    <a:pt x="212" y="270"/>
                  </a:lnTo>
                  <a:lnTo>
                    <a:pt x="200" y="276"/>
                  </a:lnTo>
                  <a:lnTo>
                    <a:pt x="186" y="282"/>
                  </a:lnTo>
                  <a:lnTo>
                    <a:pt x="174" y="286"/>
                  </a:lnTo>
                  <a:lnTo>
                    <a:pt x="158" y="288"/>
                  </a:lnTo>
                  <a:lnTo>
                    <a:pt x="144" y="288"/>
                  </a:lnTo>
                  <a:lnTo>
                    <a:pt x="130" y="288"/>
                  </a:lnTo>
                  <a:lnTo>
                    <a:pt x="114" y="286"/>
                  </a:lnTo>
                  <a:lnTo>
                    <a:pt x="102" y="282"/>
                  </a:lnTo>
                  <a:lnTo>
                    <a:pt x="88" y="276"/>
                  </a:lnTo>
                  <a:lnTo>
                    <a:pt x="76" y="270"/>
                  </a:lnTo>
                  <a:lnTo>
                    <a:pt x="64" y="264"/>
                  </a:lnTo>
                  <a:lnTo>
                    <a:pt x="52" y="256"/>
                  </a:lnTo>
                  <a:lnTo>
                    <a:pt x="42" y="246"/>
                  </a:lnTo>
                  <a:lnTo>
                    <a:pt x="32" y="236"/>
                  </a:lnTo>
                  <a:lnTo>
                    <a:pt x="24" y="224"/>
                  </a:lnTo>
                  <a:lnTo>
                    <a:pt x="18" y="212"/>
                  </a:lnTo>
                  <a:lnTo>
                    <a:pt x="12" y="200"/>
                  </a:lnTo>
                  <a:lnTo>
                    <a:pt x="6" y="186"/>
                  </a:lnTo>
                  <a:lnTo>
                    <a:pt x="2" y="174"/>
                  </a:lnTo>
                  <a:lnTo>
                    <a:pt x="0" y="158"/>
                  </a:lnTo>
                  <a:lnTo>
                    <a:pt x="0" y="144"/>
                  </a:lnTo>
                  <a:lnTo>
                    <a:pt x="0" y="130"/>
                  </a:lnTo>
                  <a:lnTo>
                    <a:pt x="2" y="114"/>
                  </a:lnTo>
                  <a:lnTo>
                    <a:pt x="6" y="102"/>
                  </a:lnTo>
                  <a:lnTo>
                    <a:pt x="12" y="88"/>
                  </a:lnTo>
                  <a:lnTo>
                    <a:pt x="18" y="76"/>
                  </a:lnTo>
                  <a:lnTo>
                    <a:pt x="24" y="64"/>
                  </a:lnTo>
                  <a:lnTo>
                    <a:pt x="32" y="52"/>
                  </a:lnTo>
                  <a:lnTo>
                    <a:pt x="42" y="42"/>
                  </a:lnTo>
                  <a:lnTo>
                    <a:pt x="52" y="32"/>
                  </a:lnTo>
                  <a:lnTo>
                    <a:pt x="64" y="24"/>
                  </a:lnTo>
                  <a:lnTo>
                    <a:pt x="76" y="18"/>
                  </a:lnTo>
                  <a:lnTo>
                    <a:pt x="88" y="12"/>
                  </a:lnTo>
                  <a:lnTo>
                    <a:pt x="102" y="6"/>
                  </a:lnTo>
                  <a:lnTo>
                    <a:pt x="114" y="2"/>
                  </a:lnTo>
                  <a:lnTo>
                    <a:pt x="130" y="0"/>
                  </a:lnTo>
                  <a:lnTo>
                    <a:pt x="144" y="0"/>
                  </a:lnTo>
                  <a:lnTo>
                    <a:pt x="158" y="0"/>
                  </a:lnTo>
                  <a:lnTo>
                    <a:pt x="174" y="2"/>
                  </a:lnTo>
                  <a:lnTo>
                    <a:pt x="186" y="6"/>
                  </a:lnTo>
                  <a:lnTo>
                    <a:pt x="200" y="12"/>
                  </a:lnTo>
                  <a:lnTo>
                    <a:pt x="212" y="18"/>
                  </a:lnTo>
                  <a:lnTo>
                    <a:pt x="224" y="24"/>
                  </a:lnTo>
                  <a:lnTo>
                    <a:pt x="236" y="32"/>
                  </a:lnTo>
                  <a:lnTo>
                    <a:pt x="246" y="42"/>
                  </a:lnTo>
                  <a:lnTo>
                    <a:pt x="256" y="52"/>
                  </a:lnTo>
                  <a:lnTo>
                    <a:pt x="264" y="64"/>
                  </a:lnTo>
                  <a:lnTo>
                    <a:pt x="270" y="76"/>
                  </a:lnTo>
                  <a:lnTo>
                    <a:pt x="276" y="88"/>
                  </a:lnTo>
                  <a:lnTo>
                    <a:pt x="282" y="102"/>
                  </a:lnTo>
                  <a:lnTo>
                    <a:pt x="286" y="114"/>
                  </a:lnTo>
                  <a:lnTo>
                    <a:pt x="288" y="130"/>
                  </a:lnTo>
                  <a:lnTo>
                    <a:pt x="288" y="144"/>
                  </a:lnTo>
                  <a:close/>
                </a:path>
              </a:pathLst>
            </a:custGeom>
            <a:solidFill>
              <a:srgbClr val="FFFF00"/>
            </a:solidFill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0313" name="Rectangle 178"/>
            <p:cNvSpPr>
              <a:spLocks noChangeArrowheads="1"/>
            </p:cNvSpPr>
            <p:nvPr/>
          </p:nvSpPr>
          <p:spPr bwMode="auto">
            <a:xfrm>
              <a:off x="4397" y="1276"/>
              <a:ext cx="9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Helvetica" pitchFamily="-83" charset="0"/>
                </a:rPr>
                <a:t>Y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0327" name="Freeform 192"/>
            <p:cNvSpPr>
              <a:spLocks/>
            </p:cNvSpPr>
            <p:nvPr/>
          </p:nvSpPr>
          <p:spPr bwMode="auto">
            <a:xfrm>
              <a:off x="4716" y="551"/>
              <a:ext cx="272" cy="268"/>
            </a:xfrm>
            <a:custGeom>
              <a:avLst/>
              <a:gdLst>
                <a:gd name="T0" fmla="*/ 288 w 288"/>
                <a:gd name="T1" fmla="*/ 144 h 288"/>
                <a:gd name="T2" fmla="*/ 286 w 288"/>
                <a:gd name="T3" fmla="*/ 174 h 288"/>
                <a:gd name="T4" fmla="*/ 276 w 288"/>
                <a:gd name="T5" fmla="*/ 200 h 288"/>
                <a:gd name="T6" fmla="*/ 264 w 288"/>
                <a:gd name="T7" fmla="*/ 224 h 288"/>
                <a:gd name="T8" fmla="*/ 246 w 288"/>
                <a:gd name="T9" fmla="*/ 246 h 288"/>
                <a:gd name="T10" fmla="*/ 224 w 288"/>
                <a:gd name="T11" fmla="*/ 264 h 288"/>
                <a:gd name="T12" fmla="*/ 200 w 288"/>
                <a:gd name="T13" fmla="*/ 276 h 288"/>
                <a:gd name="T14" fmla="*/ 174 w 288"/>
                <a:gd name="T15" fmla="*/ 286 h 288"/>
                <a:gd name="T16" fmla="*/ 144 w 288"/>
                <a:gd name="T17" fmla="*/ 288 h 288"/>
                <a:gd name="T18" fmla="*/ 130 w 288"/>
                <a:gd name="T19" fmla="*/ 288 h 288"/>
                <a:gd name="T20" fmla="*/ 102 w 288"/>
                <a:gd name="T21" fmla="*/ 282 h 288"/>
                <a:gd name="T22" fmla="*/ 76 w 288"/>
                <a:gd name="T23" fmla="*/ 270 h 288"/>
                <a:gd name="T24" fmla="*/ 52 w 288"/>
                <a:gd name="T25" fmla="*/ 256 h 288"/>
                <a:gd name="T26" fmla="*/ 32 w 288"/>
                <a:gd name="T27" fmla="*/ 236 h 288"/>
                <a:gd name="T28" fmla="*/ 18 w 288"/>
                <a:gd name="T29" fmla="*/ 212 h 288"/>
                <a:gd name="T30" fmla="*/ 6 w 288"/>
                <a:gd name="T31" fmla="*/ 186 h 288"/>
                <a:gd name="T32" fmla="*/ 0 w 288"/>
                <a:gd name="T33" fmla="*/ 158 h 288"/>
                <a:gd name="T34" fmla="*/ 0 w 288"/>
                <a:gd name="T35" fmla="*/ 144 h 288"/>
                <a:gd name="T36" fmla="*/ 2 w 288"/>
                <a:gd name="T37" fmla="*/ 114 h 288"/>
                <a:gd name="T38" fmla="*/ 12 w 288"/>
                <a:gd name="T39" fmla="*/ 88 h 288"/>
                <a:gd name="T40" fmla="*/ 24 w 288"/>
                <a:gd name="T41" fmla="*/ 64 h 288"/>
                <a:gd name="T42" fmla="*/ 42 w 288"/>
                <a:gd name="T43" fmla="*/ 42 h 288"/>
                <a:gd name="T44" fmla="*/ 64 w 288"/>
                <a:gd name="T45" fmla="*/ 24 h 288"/>
                <a:gd name="T46" fmla="*/ 88 w 288"/>
                <a:gd name="T47" fmla="*/ 12 h 288"/>
                <a:gd name="T48" fmla="*/ 114 w 288"/>
                <a:gd name="T49" fmla="*/ 2 h 288"/>
                <a:gd name="T50" fmla="*/ 144 w 288"/>
                <a:gd name="T51" fmla="*/ 0 h 288"/>
                <a:gd name="T52" fmla="*/ 158 w 288"/>
                <a:gd name="T53" fmla="*/ 0 h 288"/>
                <a:gd name="T54" fmla="*/ 186 w 288"/>
                <a:gd name="T55" fmla="*/ 6 h 288"/>
                <a:gd name="T56" fmla="*/ 212 w 288"/>
                <a:gd name="T57" fmla="*/ 18 h 288"/>
                <a:gd name="T58" fmla="*/ 236 w 288"/>
                <a:gd name="T59" fmla="*/ 32 h 288"/>
                <a:gd name="T60" fmla="*/ 256 w 288"/>
                <a:gd name="T61" fmla="*/ 52 h 288"/>
                <a:gd name="T62" fmla="*/ 270 w 288"/>
                <a:gd name="T63" fmla="*/ 76 h 288"/>
                <a:gd name="T64" fmla="*/ 282 w 288"/>
                <a:gd name="T65" fmla="*/ 102 h 288"/>
                <a:gd name="T66" fmla="*/ 288 w 288"/>
                <a:gd name="T67" fmla="*/ 130 h 288"/>
                <a:gd name="T68" fmla="*/ 288 w 288"/>
                <a:gd name="T69" fmla="*/ 144 h 28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88"/>
                <a:gd name="T106" fmla="*/ 0 h 288"/>
                <a:gd name="T107" fmla="*/ 288 w 288"/>
                <a:gd name="T108" fmla="*/ 288 h 28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88" h="288">
                  <a:moveTo>
                    <a:pt x="288" y="144"/>
                  </a:moveTo>
                  <a:lnTo>
                    <a:pt x="288" y="144"/>
                  </a:lnTo>
                  <a:lnTo>
                    <a:pt x="288" y="158"/>
                  </a:lnTo>
                  <a:lnTo>
                    <a:pt x="286" y="174"/>
                  </a:lnTo>
                  <a:lnTo>
                    <a:pt x="282" y="186"/>
                  </a:lnTo>
                  <a:lnTo>
                    <a:pt x="276" y="200"/>
                  </a:lnTo>
                  <a:lnTo>
                    <a:pt x="270" y="212"/>
                  </a:lnTo>
                  <a:lnTo>
                    <a:pt x="264" y="224"/>
                  </a:lnTo>
                  <a:lnTo>
                    <a:pt x="256" y="236"/>
                  </a:lnTo>
                  <a:lnTo>
                    <a:pt x="246" y="246"/>
                  </a:lnTo>
                  <a:lnTo>
                    <a:pt x="236" y="256"/>
                  </a:lnTo>
                  <a:lnTo>
                    <a:pt x="224" y="264"/>
                  </a:lnTo>
                  <a:lnTo>
                    <a:pt x="212" y="270"/>
                  </a:lnTo>
                  <a:lnTo>
                    <a:pt x="200" y="276"/>
                  </a:lnTo>
                  <a:lnTo>
                    <a:pt x="186" y="282"/>
                  </a:lnTo>
                  <a:lnTo>
                    <a:pt x="174" y="286"/>
                  </a:lnTo>
                  <a:lnTo>
                    <a:pt x="158" y="288"/>
                  </a:lnTo>
                  <a:lnTo>
                    <a:pt x="144" y="288"/>
                  </a:lnTo>
                  <a:lnTo>
                    <a:pt x="130" y="288"/>
                  </a:lnTo>
                  <a:lnTo>
                    <a:pt x="114" y="286"/>
                  </a:lnTo>
                  <a:lnTo>
                    <a:pt x="102" y="282"/>
                  </a:lnTo>
                  <a:lnTo>
                    <a:pt x="88" y="276"/>
                  </a:lnTo>
                  <a:lnTo>
                    <a:pt x="76" y="270"/>
                  </a:lnTo>
                  <a:lnTo>
                    <a:pt x="64" y="264"/>
                  </a:lnTo>
                  <a:lnTo>
                    <a:pt x="52" y="256"/>
                  </a:lnTo>
                  <a:lnTo>
                    <a:pt x="42" y="246"/>
                  </a:lnTo>
                  <a:lnTo>
                    <a:pt x="32" y="236"/>
                  </a:lnTo>
                  <a:lnTo>
                    <a:pt x="24" y="224"/>
                  </a:lnTo>
                  <a:lnTo>
                    <a:pt x="18" y="212"/>
                  </a:lnTo>
                  <a:lnTo>
                    <a:pt x="12" y="200"/>
                  </a:lnTo>
                  <a:lnTo>
                    <a:pt x="6" y="186"/>
                  </a:lnTo>
                  <a:lnTo>
                    <a:pt x="2" y="174"/>
                  </a:lnTo>
                  <a:lnTo>
                    <a:pt x="0" y="158"/>
                  </a:lnTo>
                  <a:lnTo>
                    <a:pt x="0" y="144"/>
                  </a:lnTo>
                  <a:lnTo>
                    <a:pt x="0" y="130"/>
                  </a:lnTo>
                  <a:lnTo>
                    <a:pt x="2" y="114"/>
                  </a:lnTo>
                  <a:lnTo>
                    <a:pt x="6" y="102"/>
                  </a:lnTo>
                  <a:lnTo>
                    <a:pt x="12" y="88"/>
                  </a:lnTo>
                  <a:lnTo>
                    <a:pt x="18" y="76"/>
                  </a:lnTo>
                  <a:lnTo>
                    <a:pt x="24" y="64"/>
                  </a:lnTo>
                  <a:lnTo>
                    <a:pt x="32" y="52"/>
                  </a:lnTo>
                  <a:lnTo>
                    <a:pt x="42" y="42"/>
                  </a:lnTo>
                  <a:lnTo>
                    <a:pt x="52" y="32"/>
                  </a:lnTo>
                  <a:lnTo>
                    <a:pt x="64" y="24"/>
                  </a:lnTo>
                  <a:lnTo>
                    <a:pt x="76" y="18"/>
                  </a:lnTo>
                  <a:lnTo>
                    <a:pt x="88" y="12"/>
                  </a:lnTo>
                  <a:lnTo>
                    <a:pt x="102" y="6"/>
                  </a:lnTo>
                  <a:lnTo>
                    <a:pt x="114" y="2"/>
                  </a:lnTo>
                  <a:lnTo>
                    <a:pt x="130" y="0"/>
                  </a:lnTo>
                  <a:lnTo>
                    <a:pt x="144" y="0"/>
                  </a:lnTo>
                  <a:lnTo>
                    <a:pt x="158" y="0"/>
                  </a:lnTo>
                  <a:lnTo>
                    <a:pt x="174" y="2"/>
                  </a:lnTo>
                  <a:lnTo>
                    <a:pt x="186" y="6"/>
                  </a:lnTo>
                  <a:lnTo>
                    <a:pt x="200" y="12"/>
                  </a:lnTo>
                  <a:lnTo>
                    <a:pt x="212" y="18"/>
                  </a:lnTo>
                  <a:lnTo>
                    <a:pt x="224" y="24"/>
                  </a:lnTo>
                  <a:lnTo>
                    <a:pt x="236" y="32"/>
                  </a:lnTo>
                  <a:lnTo>
                    <a:pt x="246" y="42"/>
                  </a:lnTo>
                  <a:lnTo>
                    <a:pt x="256" y="52"/>
                  </a:lnTo>
                  <a:lnTo>
                    <a:pt x="264" y="64"/>
                  </a:lnTo>
                  <a:lnTo>
                    <a:pt x="270" y="76"/>
                  </a:lnTo>
                  <a:lnTo>
                    <a:pt x="276" y="88"/>
                  </a:lnTo>
                  <a:lnTo>
                    <a:pt x="282" y="102"/>
                  </a:lnTo>
                  <a:lnTo>
                    <a:pt x="286" y="114"/>
                  </a:lnTo>
                  <a:lnTo>
                    <a:pt x="288" y="130"/>
                  </a:lnTo>
                  <a:lnTo>
                    <a:pt x="288" y="144"/>
                  </a:lnTo>
                  <a:close/>
                </a:path>
              </a:pathLst>
            </a:custGeom>
            <a:solidFill>
              <a:srgbClr val="FFFF00"/>
            </a:solidFill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0328" name="Rectangle 193"/>
            <p:cNvSpPr>
              <a:spLocks noChangeArrowheads="1"/>
            </p:cNvSpPr>
            <p:nvPr/>
          </p:nvSpPr>
          <p:spPr bwMode="auto">
            <a:xfrm>
              <a:off x="4803" y="605"/>
              <a:ext cx="10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Helvetica" pitchFamily="-83" charset="0"/>
                </a:rPr>
                <a:t>H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0329" name="Line 194"/>
            <p:cNvSpPr>
              <a:spLocks noChangeShapeType="1"/>
            </p:cNvSpPr>
            <p:nvPr/>
          </p:nvSpPr>
          <p:spPr bwMode="auto">
            <a:xfrm>
              <a:off x="4618" y="1356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330" name="Line 195"/>
            <p:cNvSpPr>
              <a:spLocks noChangeShapeType="1"/>
            </p:cNvSpPr>
            <p:nvPr/>
          </p:nvSpPr>
          <p:spPr bwMode="auto">
            <a:xfrm>
              <a:off x="4633" y="1356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331" name="Line 196"/>
            <p:cNvSpPr>
              <a:spLocks noChangeShapeType="1"/>
            </p:cNvSpPr>
            <p:nvPr/>
          </p:nvSpPr>
          <p:spPr bwMode="auto">
            <a:xfrm>
              <a:off x="4640" y="135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332" name="Line 197"/>
            <p:cNvSpPr>
              <a:spLocks noChangeShapeType="1"/>
            </p:cNvSpPr>
            <p:nvPr/>
          </p:nvSpPr>
          <p:spPr bwMode="auto">
            <a:xfrm>
              <a:off x="4648" y="135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333" name="Line 198"/>
            <p:cNvSpPr>
              <a:spLocks noChangeShapeType="1"/>
            </p:cNvSpPr>
            <p:nvPr/>
          </p:nvSpPr>
          <p:spPr bwMode="auto">
            <a:xfrm>
              <a:off x="4663" y="1356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334" name="Line 199"/>
            <p:cNvSpPr>
              <a:spLocks noChangeShapeType="1"/>
            </p:cNvSpPr>
            <p:nvPr/>
          </p:nvSpPr>
          <p:spPr bwMode="auto">
            <a:xfrm>
              <a:off x="4671" y="1356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335" name="Line 200"/>
            <p:cNvSpPr>
              <a:spLocks noChangeShapeType="1"/>
            </p:cNvSpPr>
            <p:nvPr/>
          </p:nvSpPr>
          <p:spPr bwMode="auto">
            <a:xfrm>
              <a:off x="4678" y="135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336" name="Line 201"/>
            <p:cNvSpPr>
              <a:spLocks noChangeShapeType="1"/>
            </p:cNvSpPr>
            <p:nvPr/>
          </p:nvSpPr>
          <p:spPr bwMode="auto">
            <a:xfrm>
              <a:off x="4693" y="1356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337" name="Line 202"/>
            <p:cNvSpPr>
              <a:spLocks noChangeShapeType="1"/>
            </p:cNvSpPr>
            <p:nvPr/>
          </p:nvSpPr>
          <p:spPr bwMode="auto">
            <a:xfrm>
              <a:off x="4701" y="1356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338" name="Line 203"/>
            <p:cNvSpPr>
              <a:spLocks noChangeShapeType="1"/>
            </p:cNvSpPr>
            <p:nvPr/>
          </p:nvSpPr>
          <p:spPr bwMode="auto">
            <a:xfrm>
              <a:off x="4708" y="135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339" name="Line 204"/>
            <p:cNvSpPr>
              <a:spLocks noChangeShapeType="1"/>
            </p:cNvSpPr>
            <p:nvPr/>
          </p:nvSpPr>
          <p:spPr bwMode="auto">
            <a:xfrm>
              <a:off x="4724" y="1356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340" name="Line 205"/>
            <p:cNvSpPr>
              <a:spLocks noChangeShapeType="1"/>
            </p:cNvSpPr>
            <p:nvPr/>
          </p:nvSpPr>
          <p:spPr bwMode="auto">
            <a:xfrm>
              <a:off x="4731" y="135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341" name="Line 206"/>
            <p:cNvSpPr>
              <a:spLocks noChangeShapeType="1"/>
            </p:cNvSpPr>
            <p:nvPr/>
          </p:nvSpPr>
          <p:spPr bwMode="auto">
            <a:xfrm>
              <a:off x="4739" y="1356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342" name="Line 207"/>
            <p:cNvSpPr>
              <a:spLocks noChangeShapeType="1"/>
            </p:cNvSpPr>
            <p:nvPr/>
          </p:nvSpPr>
          <p:spPr bwMode="auto">
            <a:xfrm>
              <a:off x="4754" y="1356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343" name="Line 208"/>
            <p:cNvSpPr>
              <a:spLocks noChangeShapeType="1"/>
            </p:cNvSpPr>
            <p:nvPr/>
          </p:nvSpPr>
          <p:spPr bwMode="auto">
            <a:xfrm>
              <a:off x="4761" y="135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344" name="Line 210"/>
            <p:cNvSpPr>
              <a:spLocks noChangeShapeType="1"/>
            </p:cNvSpPr>
            <p:nvPr/>
          </p:nvSpPr>
          <p:spPr bwMode="auto">
            <a:xfrm>
              <a:off x="4769" y="1356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345" name="Line 211"/>
            <p:cNvSpPr>
              <a:spLocks noChangeShapeType="1"/>
            </p:cNvSpPr>
            <p:nvPr/>
          </p:nvSpPr>
          <p:spPr bwMode="auto">
            <a:xfrm>
              <a:off x="4784" y="1356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346" name="Line 212"/>
            <p:cNvSpPr>
              <a:spLocks noChangeShapeType="1"/>
            </p:cNvSpPr>
            <p:nvPr/>
          </p:nvSpPr>
          <p:spPr bwMode="auto">
            <a:xfrm>
              <a:off x="4792" y="1356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347" name="Line 213"/>
            <p:cNvSpPr>
              <a:spLocks noChangeShapeType="1"/>
            </p:cNvSpPr>
            <p:nvPr/>
          </p:nvSpPr>
          <p:spPr bwMode="auto">
            <a:xfrm>
              <a:off x="4799" y="135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348" name="Line 214"/>
            <p:cNvSpPr>
              <a:spLocks noChangeShapeType="1"/>
            </p:cNvSpPr>
            <p:nvPr/>
          </p:nvSpPr>
          <p:spPr bwMode="auto">
            <a:xfrm>
              <a:off x="4814" y="1356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349" name="Line 215"/>
            <p:cNvSpPr>
              <a:spLocks noChangeShapeType="1"/>
            </p:cNvSpPr>
            <p:nvPr/>
          </p:nvSpPr>
          <p:spPr bwMode="auto">
            <a:xfrm>
              <a:off x="4822" y="1356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350" name="Line 216"/>
            <p:cNvSpPr>
              <a:spLocks noChangeShapeType="1"/>
            </p:cNvSpPr>
            <p:nvPr/>
          </p:nvSpPr>
          <p:spPr bwMode="auto">
            <a:xfrm>
              <a:off x="4829" y="135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351" name="Line 217"/>
            <p:cNvSpPr>
              <a:spLocks noChangeShapeType="1"/>
            </p:cNvSpPr>
            <p:nvPr/>
          </p:nvSpPr>
          <p:spPr bwMode="auto">
            <a:xfrm>
              <a:off x="4844" y="1356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352" name="Line 218"/>
            <p:cNvSpPr>
              <a:spLocks noChangeShapeType="1"/>
            </p:cNvSpPr>
            <p:nvPr/>
          </p:nvSpPr>
          <p:spPr bwMode="auto">
            <a:xfrm>
              <a:off x="4852" y="135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353" name="Line 219"/>
            <p:cNvSpPr>
              <a:spLocks noChangeShapeType="1"/>
            </p:cNvSpPr>
            <p:nvPr/>
          </p:nvSpPr>
          <p:spPr bwMode="auto">
            <a:xfrm>
              <a:off x="4860" y="1356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354" name="Line 220"/>
            <p:cNvSpPr>
              <a:spLocks noChangeShapeType="1"/>
            </p:cNvSpPr>
            <p:nvPr/>
          </p:nvSpPr>
          <p:spPr bwMode="auto">
            <a:xfrm>
              <a:off x="4875" y="1356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355" name="Line 221"/>
            <p:cNvSpPr>
              <a:spLocks noChangeShapeType="1"/>
            </p:cNvSpPr>
            <p:nvPr/>
          </p:nvSpPr>
          <p:spPr bwMode="auto">
            <a:xfrm>
              <a:off x="4882" y="135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356" name="Line 222"/>
            <p:cNvSpPr>
              <a:spLocks noChangeShapeType="1"/>
            </p:cNvSpPr>
            <p:nvPr/>
          </p:nvSpPr>
          <p:spPr bwMode="auto">
            <a:xfrm>
              <a:off x="4890" y="1356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357" name="Line 223"/>
            <p:cNvSpPr>
              <a:spLocks noChangeShapeType="1"/>
            </p:cNvSpPr>
            <p:nvPr/>
          </p:nvSpPr>
          <p:spPr bwMode="auto">
            <a:xfrm>
              <a:off x="4905" y="1356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358" name="Line 224"/>
            <p:cNvSpPr>
              <a:spLocks noChangeShapeType="1"/>
            </p:cNvSpPr>
            <p:nvPr/>
          </p:nvSpPr>
          <p:spPr bwMode="auto">
            <a:xfrm>
              <a:off x="4912" y="135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359" name="Line 225"/>
            <p:cNvSpPr>
              <a:spLocks noChangeShapeType="1"/>
            </p:cNvSpPr>
            <p:nvPr/>
          </p:nvSpPr>
          <p:spPr bwMode="auto">
            <a:xfrm>
              <a:off x="4920" y="135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360" name="Line 226"/>
            <p:cNvSpPr>
              <a:spLocks noChangeShapeType="1"/>
            </p:cNvSpPr>
            <p:nvPr/>
          </p:nvSpPr>
          <p:spPr bwMode="auto">
            <a:xfrm>
              <a:off x="4935" y="1356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361" name="Line 227"/>
            <p:cNvSpPr>
              <a:spLocks noChangeShapeType="1"/>
            </p:cNvSpPr>
            <p:nvPr/>
          </p:nvSpPr>
          <p:spPr bwMode="auto">
            <a:xfrm>
              <a:off x="4943" y="1356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362" name="Line 228"/>
            <p:cNvSpPr>
              <a:spLocks noChangeShapeType="1"/>
            </p:cNvSpPr>
            <p:nvPr/>
          </p:nvSpPr>
          <p:spPr bwMode="auto">
            <a:xfrm>
              <a:off x="4950" y="135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363" name="Line 229"/>
            <p:cNvSpPr>
              <a:spLocks noChangeShapeType="1"/>
            </p:cNvSpPr>
            <p:nvPr/>
          </p:nvSpPr>
          <p:spPr bwMode="auto">
            <a:xfrm>
              <a:off x="4965" y="1356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364" name="Line 230"/>
            <p:cNvSpPr>
              <a:spLocks noChangeShapeType="1"/>
            </p:cNvSpPr>
            <p:nvPr/>
          </p:nvSpPr>
          <p:spPr bwMode="auto">
            <a:xfrm>
              <a:off x="4973" y="1356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365" name="Line 231"/>
            <p:cNvSpPr>
              <a:spLocks noChangeShapeType="1"/>
            </p:cNvSpPr>
            <p:nvPr/>
          </p:nvSpPr>
          <p:spPr bwMode="auto">
            <a:xfrm>
              <a:off x="4980" y="135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366" name="Line 232"/>
            <p:cNvSpPr>
              <a:spLocks noChangeShapeType="1"/>
            </p:cNvSpPr>
            <p:nvPr/>
          </p:nvSpPr>
          <p:spPr bwMode="auto">
            <a:xfrm>
              <a:off x="4996" y="1356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367" name="Line 233"/>
            <p:cNvSpPr>
              <a:spLocks noChangeShapeType="1"/>
            </p:cNvSpPr>
            <p:nvPr/>
          </p:nvSpPr>
          <p:spPr bwMode="auto">
            <a:xfrm>
              <a:off x="5003" y="135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368" name="Line 234"/>
            <p:cNvSpPr>
              <a:spLocks noChangeShapeType="1"/>
            </p:cNvSpPr>
            <p:nvPr/>
          </p:nvSpPr>
          <p:spPr bwMode="auto">
            <a:xfrm>
              <a:off x="5011" y="1356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369" name="Line 235"/>
            <p:cNvSpPr>
              <a:spLocks noChangeShapeType="1"/>
            </p:cNvSpPr>
            <p:nvPr/>
          </p:nvSpPr>
          <p:spPr bwMode="auto">
            <a:xfrm>
              <a:off x="5026" y="1356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370" name="Line 236"/>
            <p:cNvSpPr>
              <a:spLocks noChangeShapeType="1"/>
            </p:cNvSpPr>
            <p:nvPr/>
          </p:nvSpPr>
          <p:spPr bwMode="auto">
            <a:xfrm>
              <a:off x="5033" y="135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371" name="Line 237"/>
            <p:cNvSpPr>
              <a:spLocks noChangeShapeType="1"/>
            </p:cNvSpPr>
            <p:nvPr/>
          </p:nvSpPr>
          <p:spPr bwMode="auto">
            <a:xfrm>
              <a:off x="5041" y="1356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372" name="Line 238"/>
            <p:cNvSpPr>
              <a:spLocks noChangeShapeType="1"/>
            </p:cNvSpPr>
            <p:nvPr/>
          </p:nvSpPr>
          <p:spPr bwMode="auto">
            <a:xfrm>
              <a:off x="5056" y="1356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373" name="Line 239"/>
            <p:cNvSpPr>
              <a:spLocks noChangeShapeType="1"/>
            </p:cNvSpPr>
            <p:nvPr/>
          </p:nvSpPr>
          <p:spPr bwMode="auto">
            <a:xfrm>
              <a:off x="5064" y="1356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374" name="Line 240"/>
            <p:cNvSpPr>
              <a:spLocks noChangeShapeType="1"/>
            </p:cNvSpPr>
            <p:nvPr/>
          </p:nvSpPr>
          <p:spPr bwMode="auto">
            <a:xfrm>
              <a:off x="5071" y="135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375" name="Line 241"/>
            <p:cNvSpPr>
              <a:spLocks noChangeShapeType="1"/>
            </p:cNvSpPr>
            <p:nvPr/>
          </p:nvSpPr>
          <p:spPr bwMode="auto">
            <a:xfrm>
              <a:off x="5086" y="1356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376" name="Rectangle 242"/>
            <p:cNvSpPr>
              <a:spLocks noChangeArrowheads="1"/>
            </p:cNvSpPr>
            <p:nvPr/>
          </p:nvSpPr>
          <p:spPr bwMode="auto">
            <a:xfrm>
              <a:off x="4812" y="1209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Helvetica" pitchFamily="-83" charset="0"/>
                </a:rPr>
                <a:t>n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0377" name="Line 243"/>
            <p:cNvSpPr>
              <a:spLocks noChangeShapeType="1"/>
            </p:cNvSpPr>
            <p:nvPr/>
          </p:nvSpPr>
          <p:spPr bwMode="auto">
            <a:xfrm>
              <a:off x="4618" y="3168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378" name="Line 244"/>
            <p:cNvSpPr>
              <a:spLocks noChangeShapeType="1"/>
            </p:cNvSpPr>
            <p:nvPr/>
          </p:nvSpPr>
          <p:spPr bwMode="auto">
            <a:xfrm>
              <a:off x="4633" y="3168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379" name="Line 245"/>
            <p:cNvSpPr>
              <a:spLocks noChangeShapeType="1"/>
            </p:cNvSpPr>
            <p:nvPr/>
          </p:nvSpPr>
          <p:spPr bwMode="auto">
            <a:xfrm>
              <a:off x="4640" y="3168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380" name="Line 246"/>
            <p:cNvSpPr>
              <a:spLocks noChangeShapeType="1"/>
            </p:cNvSpPr>
            <p:nvPr/>
          </p:nvSpPr>
          <p:spPr bwMode="auto">
            <a:xfrm>
              <a:off x="4648" y="3168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381" name="Line 247"/>
            <p:cNvSpPr>
              <a:spLocks noChangeShapeType="1"/>
            </p:cNvSpPr>
            <p:nvPr/>
          </p:nvSpPr>
          <p:spPr bwMode="auto">
            <a:xfrm>
              <a:off x="4663" y="3168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382" name="Line 248"/>
            <p:cNvSpPr>
              <a:spLocks noChangeShapeType="1"/>
            </p:cNvSpPr>
            <p:nvPr/>
          </p:nvSpPr>
          <p:spPr bwMode="auto">
            <a:xfrm>
              <a:off x="4671" y="3168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383" name="Line 249"/>
            <p:cNvSpPr>
              <a:spLocks noChangeShapeType="1"/>
            </p:cNvSpPr>
            <p:nvPr/>
          </p:nvSpPr>
          <p:spPr bwMode="auto">
            <a:xfrm>
              <a:off x="4678" y="3168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384" name="Line 250"/>
            <p:cNvSpPr>
              <a:spLocks noChangeShapeType="1"/>
            </p:cNvSpPr>
            <p:nvPr/>
          </p:nvSpPr>
          <p:spPr bwMode="auto">
            <a:xfrm>
              <a:off x="4693" y="3168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385" name="Line 251"/>
            <p:cNvSpPr>
              <a:spLocks noChangeShapeType="1"/>
            </p:cNvSpPr>
            <p:nvPr/>
          </p:nvSpPr>
          <p:spPr bwMode="auto">
            <a:xfrm>
              <a:off x="4701" y="3168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386" name="Line 252"/>
            <p:cNvSpPr>
              <a:spLocks noChangeShapeType="1"/>
            </p:cNvSpPr>
            <p:nvPr/>
          </p:nvSpPr>
          <p:spPr bwMode="auto">
            <a:xfrm>
              <a:off x="4708" y="3168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387" name="Line 253"/>
            <p:cNvSpPr>
              <a:spLocks noChangeShapeType="1"/>
            </p:cNvSpPr>
            <p:nvPr/>
          </p:nvSpPr>
          <p:spPr bwMode="auto">
            <a:xfrm>
              <a:off x="4724" y="3168"/>
              <a:ext cx="0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388" name="Line 254"/>
            <p:cNvSpPr>
              <a:spLocks noChangeShapeType="1"/>
            </p:cNvSpPr>
            <p:nvPr/>
          </p:nvSpPr>
          <p:spPr bwMode="auto">
            <a:xfrm>
              <a:off x="4731" y="3168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389" name="Line 255"/>
            <p:cNvSpPr>
              <a:spLocks noChangeShapeType="1"/>
            </p:cNvSpPr>
            <p:nvPr/>
          </p:nvSpPr>
          <p:spPr bwMode="auto">
            <a:xfrm>
              <a:off x="4739" y="3168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390" name="Line 256"/>
            <p:cNvSpPr>
              <a:spLocks noChangeShapeType="1"/>
            </p:cNvSpPr>
            <p:nvPr/>
          </p:nvSpPr>
          <p:spPr bwMode="auto">
            <a:xfrm>
              <a:off x="4754" y="3168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391" name="Line 257"/>
            <p:cNvSpPr>
              <a:spLocks noChangeShapeType="1"/>
            </p:cNvSpPr>
            <p:nvPr/>
          </p:nvSpPr>
          <p:spPr bwMode="auto">
            <a:xfrm>
              <a:off x="4761" y="3168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392" name="Line 258"/>
            <p:cNvSpPr>
              <a:spLocks noChangeShapeType="1"/>
            </p:cNvSpPr>
            <p:nvPr/>
          </p:nvSpPr>
          <p:spPr bwMode="auto">
            <a:xfrm>
              <a:off x="4769" y="3168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393" name="Line 259"/>
            <p:cNvSpPr>
              <a:spLocks noChangeShapeType="1"/>
            </p:cNvSpPr>
            <p:nvPr/>
          </p:nvSpPr>
          <p:spPr bwMode="auto">
            <a:xfrm>
              <a:off x="4784" y="3168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394" name="Line 260"/>
            <p:cNvSpPr>
              <a:spLocks noChangeShapeType="1"/>
            </p:cNvSpPr>
            <p:nvPr/>
          </p:nvSpPr>
          <p:spPr bwMode="auto">
            <a:xfrm>
              <a:off x="4792" y="3168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395" name="Line 261"/>
            <p:cNvSpPr>
              <a:spLocks noChangeShapeType="1"/>
            </p:cNvSpPr>
            <p:nvPr/>
          </p:nvSpPr>
          <p:spPr bwMode="auto">
            <a:xfrm>
              <a:off x="4799" y="3168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396" name="Line 262"/>
            <p:cNvSpPr>
              <a:spLocks noChangeShapeType="1"/>
            </p:cNvSpPr>
            <p:nvPr/>
          </p:nvSpPr>
          <p:spPr bwMode="auto">
            <a:xfrm>
              <a:off x="4814" y="3168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397" name="Line 263"/>
            <p:cNvSpPr>
              <a:spLocks noChangeShapeType="1"/>
            </p:cNvSpPr>
            <p:nvPr/>
          </p:nvSpPr>
          <p:spPr bwMode="auto">
            <a:xfrm>
              <a:off x="4822" y="3168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398" name="Line 264"/>
            <p:cNvSpPr>
              <a:spLocks noChangeShapeType="1"/>
            </p:cNvSpPr>
            <p:nvPr/>
          </p:nvSpPr>
          <p:spPr bwMode="auto">
            <a:xfrm>
              <a:off x="4829" y="3168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399" name="Line 265"/>
            <p:cNvSpPr>
              <a:spLocks noChangeShapeType="1"/>
            </p:cNvSpPr>
            <p:nvPr/>
          </p:nvSpPr>
          <p:spPr bwMode="auto">
            <a:xfrm>
              <a:off x="4844" y="3168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400" name="Line 266"/>
            <p:cNvSpPr>
              <a:spLocks noChangeShapeType="1"/>
            </p:cNvSpPr>
            <p:nvPr/>
          </p:nvSpPr>
          <p:spPr bwMode="auto">
            <a:xfrm>
              <a:off x="4852" y="3168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401" name="Line 267"/>
            <p:cNvSpPr>
              <a:spLocks noChangeShapeType="1"/>
            </p:cNvSpPr>
            <p:nvPr/>
          </p:nvSpPr>
          <p:spPr bwMode="auto">
            <a:xfrm>
              <a:off x="4860" y="3168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402" name="Line 268"/>
            <p:cNvSpPr>
              <a:spLocks noChangeShapeType="1"/>
            </p:cNvSpPr>
            <p:nvPr/>
          </p:nvSpPr>
          <p:spPr bwMode="auto">
            <a:xfrm>
              <a:off x="4875" y="3168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403" name="Line 269"/>
            <p:cNvSpPr>
              <a:spLocks noChangeShapeType="1"/>
            </p:cNvSpPr>
            <p:nvPr/>
          </p:nvSpPr>
          <p:spPr bwMode="auto">
            <a:xfrm>
              <a:off x="4882" y="3168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404" name="Line 270"/>
            <p:cNvSpPr>
              <a:spLocks noChangeShapeType="1"/>
            </p:cNvSpPr>
            <p:nvPr/>
          </p:nvSpPr>
          <p:spPr bwMode="auto">
            <a:xfrm>
              <a:off x="4890" y="3168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405" name="Line 271"/>
            <p:cNvSpPr>
              <a:spLocks noChangeShapeType="1"/>
            </p:cNvSpPr>
            <p:nvPr/>
          </p:nvSpPr>
          <p:spPr bwMode="auto">
            <a:xfrm>
              <a:off x="4905" y="3168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406" name="Line 272"/>
            <p:cNvSpPr>
              <a:spLocks noChangeShapeType="1"/>
            </p:cNvSpPr>
            <p:nvPr/>
          </p:nvSpPr>
          <p:spPr bwMode="auto">
            <a:xfrm>
              <a:off x="4912" y="3168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407" name="Line 273"/>
            <p:cNvSpPr>
              <a:spLocks noChangeShapeType="1"/>
            </p:cNvSpPr>
            <p:nvPr/>
          </p:nvSpPr>
          <p:spPr bwMode="auto">
            <a:xfrm>
              <a:off x="4920" y="3168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408" name="Line 274"/>
            <p:cNvSpPr>
              <a:spLocks noChangeShapeType="1"/>
            </p:cNvSpPr>
            <p:nvPr/>
          </p:nvSpPr>
          <p:spPr bwMode="auto">
            <a:xfrm>
              <a:off x="4935" y="3168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409" name="Line 275"/>
            <p:cNvSpPr>
              <a:spLocks noChangeShapeType="1"/>
            </p:cNvSpPr>
            <p:nvPr/>
          </p:nvSpPr>
          <p:spPr bwMode="auto">
            <a:xfrm>
              <a:off x="4943" y="3168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410" name="Line 276"/>
            <p:cNvSpPr>
              <a:spLocks noChangeShapeType="1"/>
            </p:cNvSpPr>
            <p:nvPr/>
          </p:nvSpPr>
          <p:spPr bwMode="auto">
            <a:xfrm>
              <a:off x="4950" y="3168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411" name="Line 277"/>
            <p:cNvSpPr>
              <a:spLocks noChangeShapeType="1"/>
            </p:cNvSpPr>
            <p:nvPr/>
          </p:nvSpPr>
          <p:spPr bwMode="auto">
            <a:xfrm>
              <a:off x="4965" y="3168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412" name="Line 278"/>
            <p:cNvSpPr>
              <a:spLocks noChangeShapeType="1"/>
            </p:cNvSpPr>
            <p:nvPr/>
          </p:nvSpPr>
          <p:spPr bwMode="auto">
            <a:xfrm>
              <a:off x="4973" y="3168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413" name="Line 279"/>
            <p:cNvSpPr>
              <a:spLocks noChangeShapeType="1"/>
            </p:cNvSpPr>
            <p:nvPr/>
          </p:nvSpPr>
          <p:spPr bwMode="auto">
            <a:xfrm>
              <a:off x="4980" y="3168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414" name="Line 280"/>
            <p:cNvSpPr>
              <a:spLocks noChangeShapeType="1"/>
            </p:cNvSpPr>
            <p:nvPr/>
          </p:nvSpPr>
          <p:spPr bwMode="auto">
            <a:xfrm>
              <a:off x="4996" y="3168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415" name="Line 281"/>
            <p:cNvSpPr>
              <a:spLocks noChangeShapeType="1"/>
            </p:cNvSpPr>
            <p:nvPr/>
          </p:nvSpPr>
          <p:spPr bwMode="auto">
            <a:xfrm>
              <a:off x="5003" y="3168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416" name="Line 282"/>
            <p:cNvSpPr>
              <a:spLocks noChangeShapeType="1"/>
            </p:cNvSpPr>
            <p:nvPr/>
          </p:nvSpPr>
          <p:spPr bwMode="auto">
            <a:xfrm>
              <a:off x="5011" y="3168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417" name="Line 283"/>
            <p:cNvSpPr>
              <a:spLocks noChangeShapeType="1"/>
            </p:cNvSpPr>
            <p:nvPr/>
          </p:nvSpPr>
          <p:spPr bwMode="auto">
            <a:xfrm>
              <a:off x="5026" y="3168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418" name="Line 284"/>
            <p:cNvSpPr>
              <a:spLocks noChangeShapeType="1"/>
            </p:cNvSpPr>
            <p:nvPr/>
          </p:nvSpPr>
          <p:spPr bwMode="auto">
            <a:xfrm>
              <a:off x="5033" y="3168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419" name="Line 285"/>
            <p:cNvSpPr>
              <a:spLocks noChangeShapeType="1"/>
            </p:cNvSpPr>
            <p:nvPr/>
          </p:nvSpPr>
          <p:spPr bwMode="auto">
            <a:xfrm>
              <a:off x="5041" y="3168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420" name="Line 286"/>
            <p:cNvSpPr>
              <a:spLocks noChangeShapeType="1"/>
            </p:cNvSpPr>
            <p:nvPr/>
          </p:nvSpPr>
          <p:spPr bwMode="auto">
            <a:xfrm>
              <a:off x="5056" y="3168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421" name="Line 287"/>
            <p:cNvSpPr>
              <a:spLocks noChangeShapeType="1"/>
            </p:cNvSpPr>
            <p:nvPr/>
          </p:nvSpPr>
          <p:spPr bwMode="auto">
            <a:xfrm>
              <a:off x="5064" y="3168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422" name="Line 288"/>
            <p:cNvSpPr>
              <a:spLocks noChangeShapeType="1"/>
            </p:cNvSpPr>
            <p:nvPr/>
          </p:nvSpPr>
          <p:spPr bwMode="auto">
            <a:xfrm>
              <a:off x="5071" y="3168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423" name="Line 289"/>
            <p:cNvSpPr>
              <a:spLocks noChangeShapeType="1"/>
            </p:cNvSpPr>
            <p:nvPr/>
          </p:nvSpPr>
          <p:spPr bwMode="auto">
            <a:xfrm>
              <a:off x="5086" y="3168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424" name="Rectangle 290"/>
            <p:cNvSpPr>
              <a:spLocks noChangeArrowheads="1"/>
            </p:cNvSpPr>
            <p:nvPr/>
          </p:nvSpPr>
          <p:spPr bwMode="auto">
            <a:xfrm>
              <a:off x="4812" y="3029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Helvetica" pitchFamily="-83" charset="0"/>
                </a:rPr>
                <a:t>n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0425" name="Freeform 291"/>
            <p:cNvSpPr>
              <a:spLocks/>
            </p:cNvSpPr>
            <p:nvPr/>
          </p:nvSpPr>
          <p:spPr bwMode="auto">
            <a:xfrm>
              <a:off x="4308" y="3493"/>
              <a:ext cx="272" cy="268"/>
            </a:xfrm>
            <a:custGeom>
              <a:avLst/>
              <a:gdLst>
                <a:gd name="T0" fmla="*/ 288 w 288"/>
                <a:gd name="T1" fmla="*/ 144 h 288"/>
                <a:gd name="T2" fmla="*/ 286 w 288"/>
                <a:gd name="T3" fmla="*/ 172 h 288"/>
                <a:gd name="T4" fmla="*/ 276 w 288"/>
                <a:gd name="T5" fmla="*/ 200 h 288"/>
                <a:gd name="T6" fmla="*/ 264 w 288"/>
                <a:gd name="T7" fmla="*/ 224 h 288"/>
                <a:gd name="T8" fmla="*/ 246 w 288"/>
                <a:gd name="T9" fmla="*/ 246 h 288"/>
                <a:gd name="T10" fmla="*/ 224 w 288"/>
                <a:gd name="T11" fmla="*/ 264 h 288"/>
                <a:gd name="T12" fmla="*/ 200 w 288"/>
                <a:gd name="T13" fmla="*/ 276 h 288"/>
                <a:gd name="T14" fmla="*/ 174 w 288"/>
                <a:gd name="T15" fmla="*/ 284 h 288"/>
                <a:gd name="T16" fmla="*/ 144 w 288"/>
                <a:gd name="T17" fmla="*/ 288 h 288"/>
                <a:gd name="T18" fmla="*/ 130 w 288"/>
                <a:gd name="T19" fmla="*/ 288 h 288"/>
                <a:gd name="T20" fmla="*/ 102 w 288"/>
                <a:gd name="T21" fmla="*/ 282 h 288"/>
                <a:gd name="T22" fmla="*/ 76 w 288"/>
                <a:gd name="T23" fmla="*/ 270 h 288"/>
                <a:gd name="T24" fmla="*/ 52 w 288"/>
                <a:gd name="T25" fmla="*/ 254 h 288"/>
                <a:gd name="T26" fmla="*/ 32 w 288"/>
                <a:gd name="T27" fmla="*/ 236 h 288"/>
                <a:gd name="T28" fmla="*/ 18 w 288"/>
                <a:gd name="T29" fmla="*/ 212 h 288"/>
                <a:gd name="T30" fmla="*/ 6 w 288"/>
                <a:gd name="T31" fmla="*/ 186 h 288"/>
                <a:gd name="T32" fmla="*/ 0 w 288"/>
                <a:gd name="T33" fmla="*/ 158 h 288"/>
                <a:gd name="T34" fmla="*/ 0 w 288"/>
                <a:gd name="T35" fmla="*/ 144 h 288"/>
                <a:gd name="T36" fmla="*/ 2 w 288"/>
                <a:gd name="T37" fmla="*/ 114 h 288"/>
                <a:gd name="T38" fmla="*/ 12 w 288"/>
                <a:gd name="T39" fmla="*/ 88 h 288"/>
                <a:gd name="T40" fmla="*/ 24 w 288"/>
                <a:gd name="T41" fmla="*/ 64 h 288"/>
                <a:gd name="T42" fmla="*/ 42 w 288"/>
                <a:gd name="T43" fmla="*/ 42 h 288"/>
                <a:gd name="T44" fmla="*/ 64 w 288"/>
                <a:gd name="T45" fmla="*/ 24 h 288"/>
                <a:gd name="T46" fmla="*/ 88 w 288"/>
                <a:gd name="T47" fmla="*/ 12 h 288"/>
                <a:gd name="T48" fmla="*/ 114 w 288"/>
                <a:gd name="T49" fmla="*/ 2 h 288"/>
                <a:gd name="T50" fmla="*/ 144 w 288"/>
                <a:gd name="T51" fmla="*/ 0 h 288"/>
                <a:gd name="T52" fmla="*/ 158 w 288"/>
                <a:gd name="T53" fmla="*/ 0 h 288"/>
                <a:gd name="T54" fmla="*/ 186 w 288"/>
                <a:gd name="T55" fmla="*/ 6 h 288"/>
                <a:gd name="T56" fmla="*/ 212 w 288"/>
                <a:gd name="T57" fmla="*/ 18 h 288"/>
                <a:gd name="T58" fmla="*/ 236 w 288"/>
                <a:gd name="T59" fmla="*/ 32 h 288"/>
                <a:gd name="T60" fmla="*/ 256 w 288"/>
                <a:gd name="T61" fmla="*/ 52 h 288"/>
                <a:gd name="T62" fmla="*/ 270 w 288"/>
                <a:gd name="T63" fmla="*/ 76 h 288"/>
                <a:gd name="T64" fmla="*/ 282 w 288"/>
                <a:gd name="T65" fmla="*/ 100 h 288"/>
                <a:gd name="T66" fmla="*/ 288 w 288"/>
                <a:gd name="T67" fmla="*/ 130 h 288"/>
                <a:gd name="T68" fmla="*/ 288 w 288"/>
                <a:gd name="T69" fmla="*/ 144 h 28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88"/>
                <a:gd name="T106" fmla="*/ 0 h 288"/>
                <a:gd name="T107" fmla="*/ 288 w 288"/>
                <a:gd name="T108" fmla="*/ 288 h 28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88" h="288">
                  <a:moveTo>
                    <a:pt x="288" y="144"/>
                  </a:moveTo>
                  <a:lnTo>
                    <a:pt x="288" y="144"/>
                  </a:lnTo>
                  <a:lnTo>
                    <a:pt x="288" y="158"/>
                  </a:lnTo>
                  <a:lnTo>
                    <a:pt x="286" y="172"/>
                  </a:lnTo>
                  <a:lnTo>
                    <a:pt x="282" y="186"/>
                  </a:lnTo>
                  <a:lnTo>
                    <a:pt x="276" y="200"/>
                  </a:lnTo>
                  <a:lnTo>
                    <a:pt x="270" y="212"/>
                  </a:lnTo>
                  <a:lnTo>
                    <a:pt x="264" y="224"/>
                  </a:lnTo>
                  <a:lnTo>
                    <a:pt x="256" y="236"/>
                  </a:lnTo>
                  <a:lnTo>
                    <a:pt x="246" y="246"/>
                  </a:lnTo>
                  <a:lnTo>
                    <a:pt x="236" y="254"/>
                  </a:lnTo>
                  <a:lnTo>
                    <a:pt x="224" y="264"/>
                  </a:lnTo>
                  <a:lnTo>
                    <a:pt x="212" y="270"/>
                  </a:lnTo>
                  <a:lnTo>
                    <a:pt x="200" y="276"/>
                  </a:lnTo>
                  <a:lnTo>
                    <a:pt x="186" y="282"/>
                  </a:lnTo>
                  <a:lnTo>
                    <a:pt x="174" y="284"/>
                  </a:lnTo>
                  <a:lnTo>
                    <a:pt x="158" y="288"/>
                  </a:lnTo>
                  <a:lnTo>
                    <a:pt x="144" y="288"/>
                  </a:lnTo>
                  <a:lnTo>
                    <a:pt x="130" y="288"/>
                  </a:lnTo>
                  <a:lnTo>
                    <a:pt x="114" y="284"/>
                  </a:lnTo>
                  <a:lnTo>
                    <a:pt x="102" y="282"/>
                  </a:lnTo>
                  <a:lnTo>
                    <a:pt x="88" y="276"/>
                  </a:lnTo>
                  <a:lnTo>
                    <a:pt x="76" y="270"/>
                  </a:lnTo>
                  <a:lnTo>
                    <a:pt x="64" y="264"/>
                  </a:lnTo>
                  <a:lnTo>
                    <a:pt x="52" y="254"/>
                  </a:lnTo>
                  <a:lnTo>
                    <a:pt x="42" y="246"/>
                  </a:lnTo>
                  <a:lnTo>
                    <a:pt x="32" y="236"/>
                  </a:lnTo>
                  <a:lnTo>
                    <a:pt x="24" y="224"/>
                  </a:lnTo>
                  <a:lnTo>
                    <a:pt x="18" y="212"/>
                  </a:lnTo>
                  <a:lnTo>
                    <a:pt x="12" y="200"/>
                  </a:lnTo>
                  <a:lnTo>
                    <a:pt x="6" y="186"/>
                  </a:lnTo>
                  <a:lnTo>
                    <a:pt x="2" y="172"/>
                  </a:lnTo>
                  <a:lnTo>
                    <a:pt x="0" y="158"/>
                  </a:lnTo>
                  <a:lnTo>
                    <a:pt x="0" y="144"/>
                  </a:lnTo>
                  <a:lnTo>
                    <a:pt x="0" y="130"/>
                  </a:lnTo>
                  <a:lnTo>
                    <a:pt x="2" y="114"/>
                  </a:lnTo>
                  <a:lnTo>
                    <a:pt x="6" y="100"/>
                  </a:lnTo>
                  <a:lnTo>
                    <a:pt x="12" y="88"/>
                  </a:lnTo>
                  <a:lnTo>
                    <a:pt x="18" y="76"/>
                  </a:lnTo>
                  <a:lnTo>
                    <a:pt x="24" y="64"/>
                  </a:lnTo>
                  <a:lnTo>
                    <a:pt x="32" y="52"/>
                  </a:lnTo>
                  <a:lnTo>
                    <a:pt x="42" y="42"/>
                  </a:lnTo>
                  <a:lnTo>
                    <a:pt x="52" y="32"/>
                  </a:lnTo>
                  <a:lnTo>
                    <a:pt x="64" y="24"/>
                  </a:lnTo>
                  <a:lnTo>
                    <a:pt x="76" y="18"/>
                  </a:lnTo>
                  <a:lnTo>
                    <a:pt x="88" y="12"/>
                  </a:lnTo>
                  <a:lnTo>
                    <a:pt x="102" y="6"/>
                  </a:lnTo>
                  <a:lnTo>
                    <a:pt x="114" y="2"/>
                  </a:lnTo>
                  <a:lnTo>
                    <a:pt x="130" y="0"/>
                  </a:lnTo>
                  <a:lnTo>
                    <a:pt x="144" y="0"/>
                  </a:lnTo>
                  <a:lnTo>
                    <a:pt x="158" y="0"/>
                  </a:lnTo>
                  <a:lnTo>
                    <a:pt x="174" y="2"/>
                  </a:lnTo>
                  <a:lnTo>
                    <a:pt x="186" y="6"/>
                  </a:lnTo>
                  <a:lnTo>
                    <a:pt x="200" y="12"/>
                  </a:lnTo>
                  <a:lnTo>
                    <a:pt x="212" y="18"/>
                  </a:lnTo>
                  <a:lnTo>
                    <a:pt x="224" y="24"/>
                  </a:lnTo>
                  <a:lnTo>
                    <a:pt x="236" y="32"/>
                  </a:lnTo>
                  <a:lnTo>
                    <a:pt x="246" y="42"/>
                  </a:lnTo>
                  <a:lnTo>
                    <a:pt x="256" y="52"/>
                  </a:lnTo>
                  <a:lnTo>
                    <a:pt x="264" y="64"/>
                  </a:lnTo>
                  <a:lnTo>
                    <a:pt x="270" y="76"/>
                  </a:lnTo>
                  <a:lnTo>
                    <a:pt x="276" y="88"/>
                  </a:lnTo>
                  <a:lnTo>
                    <a:pt x="282" y="100"/>
                  </a:lnTo>
                  <a:lnTo>
                    <a:pt x="286" y="114"/>
                  </a:lnTo>
                  <a:lnTo>
                    <a:pt x="288" y="130"/>
                  </a:lnTo>
                  <a:lnTo>
                    <a:pt x="288" y="144"/>
                  </a:lnTo>
                  <a:close/>
                </a:path>
              </a:pathLst>
            </a:custGeom>
            <a:solidFill>
              <a:srgbClr val="FFFF00"/>
            </a:solidFill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0426" name="Rectangle 292"/>
            <p:cNvSpPr>
              <a:spLocks noChangeArrowheads="1"/>
            </p:cNvSpPr>
            <p:nvPr/>
          </p:nvSpPr>
          <p:spPr bwMode="auto">
            <a:xfrm>
              <a:off x="4397" y="3547"/>
              <a:ext cx="9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Helvetica" pitchFamily="-83" charset="0"/>
                </a:rPr>
                <a:t>X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0427" name="Freeform 293"/>
            <p:cNvSpPr>
              <a:spLocks/>
            </p:cNvSpPr>
            <p:nvPr/>
          </p:nvSpPr>
          <p:spPr bwMode="auto">
            <a:xfrm>
              <a:off x="5124" y="3504"/>
              <a:ext cx="272" cy="269"/>
            </a:xfrm>
            <a:custGeom>
              <a:avLst/>
              <a:gdLst>
                <a:gd name="T0" fmla="*/ 288 w 288"/>
                <a:gd name="T1" fmla="*/ 144 h 288"/>
                <a:gd name="T2" fmla="*/ 286 w 288"/>
                <a:gd name="T3" fmla="*/ 174 h 288"/>
                <a:gd name="T4" fmla="*/ 276 w 288"/>
                <a:gd name="T5" fmla="*/ 200 h 288"/>
                <a:gd name="T6" fmla="*/ 264 w 288"/>
                <a:gd name="T7" fmla="*/ 224 h 288"/>
                <a:gd name="T8" fmla="*/ 246 w 288"/>
                <a:gd name="T9" fmla="*/ 246 h 288"/>
                <a:gd name="T10" fmla="*/ 224 w 288"/>
                <a:gd name="T11" fmla="*/ 264 h 288"/>
                <a:gd name="T12" fmla="*/ 200 w 288"/>
                <a:gd name="T13" fmla="*/ 276 h 288"/>
                <a:gd name="T14" fmla="*/ 174 w 288"/>
                <a:gd name="T15" fmla="*/ 286 h 288"/>
                <a:gd name="T16" fmla="*/ 144 w 288"/>
                <a:gd name="T17" fmla="*/ 288 h 288"/>
                <a:gd name="T18" fmla="*/ 130 w 288"/>
                <a:gd name="T19" fmla="*/ 288 h 288"/>
                <a:gd name="T20" fmla="*/ 102 w 288"/>
                <a:gd name="T21" fmla="*/ 282 h 288"/>
                <a:gd name="T22" fmla="*/ 76 w 288"/>
                <a:gd name="T23" fmla="*/ 270 h 288"/>
                <a:gd name="T24" fmla="*/ 52 w 288"/>
                <a:gd name="T25" fmla="*/ 256 h 288"/>
                <a:gd name="T26" fmla="*/ 32 w 288"/>
                <a:gd name="T27" fmla="*/ 236 h 288"/>
                <a:gd name="T28" fmla="*/ 18 w 288"/>
                <a:gd name="T29" fmla="*/ 212 h 288"/>
                <a:gd name="T30" fmla="*/ 6 w 288"/>
                <a:gd name="T31" fmla="*/ 186 h 288"/>
                <a:gd name="T32" fmla="*/ 0 w 288"/>
                <a:gd name="T33" fmla="*/ 158 h 288"/>
                <a:gd name="T34" fmla="*/ 0 w 288"/>
                <a:gd name="T35" fmla="*/ 144 h 288"/>
                <a:gd name="T36" fmla="*/ 2 w 288"/>
                <a:gd name="T37" fmla="*/ 114 h 288"/>
                <a:gd name="T38" fmla="*/ 12 w 288"/>
                <a:gd name="T39" fmla="*/ 88 h 288"/>
                <a:gd name="T40" fmla="*/ 24 w 288"/>
                <a:gd name="T41" fmla="*/ 64 h 288"/>
                <a:gd name="T42" fmla="*/ 42 w 288"/>
                <a:gd name="T43" fmla="*/ 42 h 288"/>
                <a:gd name="T44" fmla="*/ 64 w 288"/>
                <a:gd name="T45" fmla="*/ 24 h 288"/>
                <a:gd name="T46" fmla="*/ 88 w 288"/>
                <a:gd name="T47" fmla="*/ 12 h 288"/>
                <a:gd name="T48" fmla="*/ 114 w 288"/>
                <a:gd name="T49" fmla="*/ 2 h 288"/>
                <a:gd name="T50" fmla="*/ 144 w 288"/>
                <a:gd name="T51" fmla="*/ 0 h 288"/>
                <a:gd name="T52" fmla="*/ 158 w 288"/>
                <a:gd name="T53" fmla="*/ 0 h 288"/>
                <a:gd name="T54" fmla="*/ 186 w 288"/>
                <a:gd name="T55" fmla="*/ 6 h 288"/>
                <a:gd name="T56" fmla="*/ 212 w 288"/>
                <a:gd name="T57" fmla="*/ 18 h 288"/>
                <a:gd name="T58" fmla="*/ 236 w 288"/>
                <a:gd name="T59" fmla="*/ 32 h 288"/>
                <a:gd name="T60" fmla="*/ 256 w 288"/>
                <a:gd name="T61" fmla="*/ 52 h 288"/>
                <a:gd name="T62" fmla="*/ 270 w 288"/>
                <a:gd name="T63" fmla="*/ 76 h 288"/>
                <a:gd name="T64" fmla="*/ 282 w 288"/>
                <a:gd name="T65" fmla="*/ 102 h 288"/>
                <a:gd name="T66" fmla="*/ 288 w 288"/>
                <a:gd name="T67" fmla="*/ 130 h 288"/>
                <a:gd name="T68" fmla="*/ 288 w 288"/>
                <a:gd name="T69" fmla="*/ 144 h 28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88"/>
                <a:gd name="T106" fmla="*/ 0 h 288"/>
                <a:gd name="T107" fmla="*/ 288 w 288"/>
                <a:gd name="T108" fmla="*/ 288 h 28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88" h="288">
                  <a:moveTo>
                    <a:pt x="288" y="144"/>
                  </a:moveTo>
                  <a:lnTo>
                    <a:pt x="288" y="144"/>
                  </a:lnTo>
                  <a:lnTo>
                    <a:pt x="288" y="158"/>
                  </a:lnTo>
                  <a:lnTo>
                    <a:pt x="286" y="174"/>
                  </a:lnTo>
                  <a:lnTo>
                    <a:pt x="282" y="186"/>
                  </a:lnTo>
                  <a:lnTo>
                    <a:pt x="276" y="200"/>
                  </a:lnTo>
                  <a:lnTo>
                    <a:pt x="270" y="212"/>
                  </a:lnTo>
                  <a:lnTo>
                    <a:pt x="264" y="224"/>
                  </a:lnTo>
                  <a:lnTo>
                    <a:pt x="256" y="236"/>
                  </a:lnTo>
                  <a:lnTo>
                    <a:pt x="246" y="246"/>
                  </a:lnTo>
                  <a:lnTo>
                    <a:pt x="236" y="256"/>
                  </a:lnTo>
                  <a:lnTo>
                    <a:pt x="224" y="264"/>
                  </a:lnTo>
                  <a:lnTo>
                    <a:pt x="212" y="270"/>
                  </a:lnTo>
                  <a:lnTo>
                    <a:pt x="200" y="276"/>
                  </a:lnTo>
                  <a:lnTo>
                    <a:pt x="186" y="282"/>
                  </a:lnTo>
                  <a:lnTo>
                    <a:pt x="174" y="286"/>
                  </a:lnTo>
                  <a:lnTo>
                    <a:pt x="158" y="288"/>
                  </a:lnTo>
                  <a:lnTo>
                    <a:pt x="144" y="288"/>
                  </a:lnTo>
                  <a:lnTo>
                    <a:pt x="130" y="288"/>
                  </a:lnTo>
                  <a:lnTo>
                    <a:pt x="114" y="286"/>
                  </a:lnTo>
                  <a:lnTo>
                    <a:pt x="102" y="282"/>
                  </a:lnTo>
                  <a:lnTo>
                    <a:pt x="88" y="276"/>
                  </a:lnTo>
                  <a:lnTo>
                    <a:pt x="76" y="270"/>
                  </a:lnTo>
                  <a:lnTo>
                    <a:pt x="64" y="264"/>
                  </a:lnTo>
                  <a:lnTo>
                    <a:pt x="52" y="256"/>
                  </a:lnTo>
                  <a:lnTo>
                    <a:pt x="42" y="246"/>
                  </a:lnTo>
                  <a:lnTo>
                    <a:pt x="32" y="236"/>
                  </a:lnTo>
                  <a:lnTo>
                    <a:pt x="24" y="224"/>
                  </a:lnTo>
                  <a:lnTo>
                    <a:pt x="18" y="212"/>
                  </a:lnTo>
                  <a:lnTo>
                    <a:pt x="12" y="200"/>
                  </a:lnTo>
                  <a:lnTo>
                    <a:pt x="6" y="186"/>
                  </a:lnTo>
                  <a:lnTo>
                    <a:pt x="2" y="174"/>
                  </a:lnTo>
                  <a:lnTo>
                    <a:pt x="0" y="158"/>
                  </a:lnTo>
                  <a:lnTo>
                    <a:pt x="0" y="144"/>
                  </a:lnTo>
                  <a:lnTo>
                    <a:pt x="0" y="130"/>
                  </a:lnTo>
                  <a:lnTo>
                    <a:pt x="2" y="114"/>
                  </a:lnTo>
                  <a:lnTo>
                    <a:pt x="6" y="102"/>
                  </a:lnTo>
                  <a:lnTo>
                    <a:pt x="12" y="88"/>
                  </a:lnTo>
                  <a:lnTo>
                    <a:pt x="18" y="76"/>
                  </a:lnTo>
                  <a:lnTo>
                    <a:pt x="24" y="64"/>
                  </a:lnTo>
                  <a:lnTo>
                    <a:pt x="32" y="52"/>
                  </a:lnTo>
                  <a:lnTo>
                    <a:pt x="42" y="42"/>
                  </a:lnTo>
                  <a:lnTo>
                    <a:pt x="52" y="32"/>
                  </a:lnTo>
                  <a:lnTo>
                    <a:pt x="64" y="24"/>
                  </a:lnTo>
                  <a:lnTo>
                    <a:pt x="76" y="18"/>
                  </a:lnTo>
                  <a:lnTo>
                    <a:pt x="88" y="12"/>
                  </a:lnTo>
                  <a:lnTo>
                    <a:pt x="102" y="6"/>
                  </a:lnTo>
                  <a:lnTo>
                    <a:pt x="114" y="2"/>
                  </a:lnTo>
                  <a:lnTo>
                    <a:pt x="130" y="0"/>
                  </a:lnTo>
                  <a:lnTo>
                    <a:pt x="144" y="0"/>
                  </a:lnTo>
                  <a:lnTo>
                    <a:pt x="158" y="0"/>
                  </a:lnTo>
                  <a:lnTo>
                    <a:pt x="174" y="2"/>
                  </a:lnTo>
                  <a:lnTo>
                    <a:pt x="186" y="6"/>
                  </a:lnTo>
                  <a:lnTo>
                    <a:pt x="200" y="12"/>
                  </a:lnTo>
                  <a:lnTo>
                    <a:pt x="212" y="18"/>
                  </a:lnTo>
                  <a:lnTo>
                    <a:pt x="224" y="24"/>
                  </a:lnTo>
                  <a:lnTo>
                    <a:pt x="236" y="32"/>
                  </a:lnTo>
                  <a:lnTo>
                    <a:pt x="246" y="42"/>
                  </a:lnTo>
                  <a:lnTo>
                    <a:pt x="256" y="52"/>
                  </a:lnTo>
                  <a:lnTo>
                    <a:pt x="264" y="64"/>
                  </a:lnTo>
                  <a:lnTo>
                    <a:pt x="270" y="76"/>
                  </a:lnTo>
                  <a:lnTo>
                    <a:pt x="276" y="88"/>
                  </a:lnTo>
                  <a:lnTo>
                    <a:pt x="282" y="102"/>
                  </a:lnTo>
                  <a:lnTo>
                    <a:pt x="286" y="114"/>
                  </a:lnTo>
                  <a:lnTo>
                    <a:pt x="288" y="130"/>
                  </a:lnTo>
                  <a:lnTo>
                    <a:pt x="288" y="144"/>
                  </a:lnTo>
                  <a:close/>
                </a:path>
              </a:pathLst>
            </a:custGeom>
            <a:solidFill>
              <a:srgbClr val="FFFF00"/>
            </a:solidFill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0428" name="Rectangle 294"/>
            <p:cNvSpPr>
              <a:spLocks noChangeArrowheads="1"/>
            </p:cNvSpPr>
            <p:nvPr/>
          </p:nvSpPr>
          <p:spPr bwMode="auto">
            <a:xfrm>
              <a:off x="5213" y="3547"/>
              <a:ext cx="9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Helvetica" pitchFamily="-83" charset="0"/>
                </a:rPr>
                <a:t>X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0429" name="Line 295"/>
            <p:cNvSpPr>
              <a:spLocks noChangeShapeType="1"/>
            </p:cNvSpPr>
            <p:nvPr/>
          </p:nvSpPr>
          <p:spPr bwMode="auto">
            <a:xfrm>
              <a:off x="4618" y="362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430" name="Line 296"/>
            <p:cNvSpPr>
              <a:spLocks noChangeShapeType="1"/>
            </p:cNvSpPr>
            <p:nvPr/>
          </p:nvSpPr>
          <p:spPr bwMode="auto">
            <a:xfrm>
              <a:off x="4633" y="36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431" name="Line 297"/>
            <p:cNvSpPr>
              <a:spLocks noChangeShapeType="1"/>
            </p:cNvSpPr>
            <p:nvPr/>
          </p:nvSpPr>
          <p:spPr bwMode="auto">
            <a:xfrm>
              <a:off x="4640" y="36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432" name="Line 298"/>
            <p:cNvSpPr>
              <a:spLocks noChangeShapeType="1"/>
            </p:cNvSpPr>
            <p:nvPr/>
          </p:nvSpPr>
          <p:spPr bwMode="auto">
            <a:xfrm>
              <a:off x="4648" y="36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433" name="Line 299"/>
            <p:cNvSpPr>
              <a:spLocks noChangeShapeType="1"/>
            </p:cNvSpPr>
            <p:nvPr/>
          </p:nvSpPr>
          <p:spPr bwMode="auto">
            <a:xfrm>
              <a:off x="4663" y="36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434" name="Line 300"/>
            <p:cNvSpPr>
              <a:spLocks noChangeShapeType="1"/>
            </p:cNvSpPr>
            <p:nvPr/>
          </p:nvSpPr>
          <p:spPr bwMode="auto">
            <a:xfrm>
              <a:off x="4671" y="362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435" name="Line 301"/>
            <p:cNvSpPr>
              <a:spLocks noChangeShapeType="1"/>
            </p:cNvSpPr>
            <p:nvPr/>
          </p:nvSpPr>
          <p:spPr bwMode="auto">
            <a:xfrm>
              <a:off x="4678" y="36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436" name="Line 302"/>
            <p:cNvSpPr>
              <a:spLocks noChangeShapeType="1"/>
            </p:cNvSpPr>
            <p:nvPr/>
          </p:nvSpPr>
          <p:spPr bwMode="auto">
            <a:xfrm>
              <a:off x="4693" y="36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437" name="Line 303"/>
            <p:cNvSpPr>
              <a:spLocks noChangeShapeType="1"/>
            </p:cNvSpPr>
            <p:nvPr/>
          </p:nvSpPr>
          <p:spPr bwMode="auto">
            <a:xfrm>
              <a:off x="4701" y="362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438" name="Line 304"/>
            <p:cNvSpPr>
              <a:spLocks noChangeShapeType="1"/>
            </p:cNvSpPr>
            <p:nvPr/>
          </p:nvSpPr>
          <p:spPr bwMode="auto">
            <a:xfrm>
              <a:off x="4708" y="36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439" name="Line 305"/>
            <p:cNvSpPr>
              <a:spLocks noChangeShapeType="1"/>
            </p:cNvSpPr>
            <p:nvPr/>
          </p:nvSpPr>
          <p:spPr bwMode="auto">
            <a:xfrm>
              <a:off x="4724" y="3627"/>
              <a:ext cx="0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440" name="Line 306"/>
            <p:cNvSpPr>
              <a:spLocks noChangeShapeType="1"/>
            </p:cNvSpPr>
            <p:nvPr/>
          </p:nvSpPr>
          <p:spPr bwMode="auto">
            <a:xfrm>
              <a:off x="4731" y="36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441" name="Line 307"/>
            <p:cNvSpPr>
              <a:spLocks noChangeShapeType="1"/>
            </p:cNvSpPr>
            <p:nvPr/>
          </p:nvSpPr>
          <p:spPr bwMode="auto">
            <a:xfrm>
              <a:off x="4739" y="362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442" name="Line 308"/>
            <p:cNvSpPr>
              <a:spLocks noChangeShapeType="1"/>
            </p:cNvSpPr>
            <p:nvPr/>
          </p:nvSpPr>
          <p:spPr bwMode="auto">
            <a:xfrm>
              <a:off x="4754" y="36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443" name="Line 309"/>
            <p:cNvSpPr>
              <a:spLocks noChangeShapeType="1"/>
            </p:cNvSpPr>
            <p:nvPr/>
          </p:nvSpPr>
          <p:spPr bwMode="auto">
            <a:xfrm>
              <a:off x="4761" y="36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444" name="Line 310"/>
            <p:cNvSpPr>
              <a:spLocks noChangeShapeType="1"/>
            </p:cNvSpPr>
            <p:nvPr/>
          </p:nvSpPr>
          <p:spPr bwMode="auto">
            <a:xfrm>
              <a:off x="4769" y="362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445" name="Line 311"/>
            <p:cNvSpPr>
              <a:spLocks noChangeShapeType="1"/>
            </p:cNvSpPr>
            <p:nvPr/>
          </p:nvSpPr>
          <p:spPr bwMode="auto">
            <a:xfrm>
              <a:off x="4784" y="36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446" name="Line 312"/>
            <p:cNvSpPr>
              <a:spLocks noChangeShapeType="1"/>
            </p:cNvSpPr>
            <p:nvPr/>
          </p:nvSpPr>
          <p:spPr bwMode="auto">
            <a:xfrm>
              <a:off x="4792" y="362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447" name="Line 313"/>
            <p:cNvSpPr>
              <a:spLocks noChangeShapeType="1"/>
            </p:cNvSpPr>
            <p:nvPr/>
          </p:nvSpPr>
          <p:spPr bwMode="auto">
            <a:xfrm>
              <a:off x="4799" y="36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448" name="Line 314"/>
            <p:cNvSpPr>
              <a:spLocks noChangeShapeType="1"/>
            </p:cNvSpPr>
            <p:nvPr/>
          </p:nvSpPr>
          <p:spPr bwMode="auto">
            <a:xfrm>
              <a:off x="4814" y="36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449" name="Line 315"/>
            <p:cNvSpPr>
              <a:spLocks noChangeShapeType="1"/>
            </p:cNvSpPr>
            <p:nvPr/>
          </p:nvSpPr>
          <p:spPr bwMode="auto">
            <a:xfrm>
              <a:off x="4822" y="362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450" name="Line 316"/>
            <p:cNvSpPr>
              <a:spLocks noChangeShapeType="1"/>
            </p:cNvSpPr>
            <p:nvPr/>
          </p:nvSpPr>
          <p:spPr bwMode="auto">
            <a:xfrm>
              <a:off x="4829" y="36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451" name="Line 317"/>
            <p:cNvSpPr>
              <a:spLocks noChangeShapeType="1"/>
            </p:cNvSpPr>
            <p:nvPr/>
          </p:nvSpPr>
          <p:spPr bwMode="auto">
            <a:xfrm>
              <a:off x="4844" y="36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452" name="Line 318"/>
            <p:cNvSpPr>
              <a:spLocks noChangeShapeType="1"/>
            </p:cNvSpPr>
            <p:nvPr/>
          </p:nvSpPr>
          <p:spPr bwMode="auto">
            <a:xfrm>
              <a:off x="4852" y="36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453" name="Line 319"/>
            <p:cNvSpPr>
              <a:spLocks noChangeShapeType="1"/>
            </p:cNvSpPr>
            <p:nvPr/>
          </p:nvSpPr>
          <p:spPr bwMode="auto">
            <a:xfrm>
              <a:off x="4860" y="362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454" name="Line 320"/>
            <p:cNvSpPr>
              <a:spLocks noChangeShapeType="1"/>
            </p:cNvSpPr>
            <p:nvPr/>
          </p:nvSpPr>
          <p:spPr bwMode="auto">
            <a:xfrm>
              <a:off x="4875" y="36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455" name="Line 321"/>
            <p:cNvSpPr>
              <a:spLocks noChangeShapeType="1"/>
            </p:cNvSpPr>
            <p:nvPr/>
          </p:nvSpPr>
          <p:spPr bwMode="auto">
            <a:xfrm>
              <a:off x="4882" y="36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456" name="Line 322"/>
            <p:cNvSpPr>
              <a:spLocks noChangeShapeType="1"/>
            </p:cNvSpPr>
            <p:nvPr/>
          </p:nvSpPr>
          <p:spPr bwMode="auto">
            <a:xfrm>
              <a:off x="4890" y="362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457" name="Line 323"/>
            <p:cNvSpPr>
              <a:spLocks noChangeShapeType="1"/>
            </p:cNvSpPr>
            <p:nvPr/>
          </p:nvSpPr>
          <p:spPr bwMode="auto">
            <a:xfrm>
              <a:off x="4905" y="36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458" name="Line 324"/>
            <p:cNvSpPr>
              <a:spLocks noChangeShapeType="1"/>
            </p:cNvSpPr>
            <p:nvPr/>
          </p:nvSpPr>
          <p:spPr bwMode="auto">
            <a:xfrm>
              <a:off x="4912" y="36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459" name="Line 325"/>
            <p:cNvSpPr>
              <a:spLocks noChangeShapeType="1"/>
            </p:cNvSpPr>
            <p:nvPr/>
          </p:nvSpPr>
          <p:spPr bwMode="auto">
            <a:xfrm>
              <a:off x="4920" y="36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460" name="Line 326"/>
            <p:cNvSpPr>
              <a:spLocks noChangeShapeType="1"/>
            </p:cNvSpPr>
            <p:nvPr/>
          </p:nvSpPr>
          <p:spPr bwMode="auto">
            <a:xfrm>
              <a:off x="4935" y="36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461" name="Line 327"/>
            <p:cNvSpPr>
              <a:spLocks noChangeShapeType="1"/>
            </p:cNvSpPr>
            <p:nvPr/>
          </p:nvSpPr>
          <p:spPr bwMode="auto">
            <a:xfrm>
              <a:off x="4943" y="362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462" name="Line 328"/>
            <p:cNvSpPr>
              <a:spLocks noChangeShapeType="1"/>
            </p:cNvSpPr>
            <p:nvPr/>
          </p:nvSpPr>
          <p:spPr bwMode="auto">
            <a:xfrm>
              <a:off x="4950" y="36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463" name="Line 329"/>
            <p:cNvSpPr>
              <a:spLocks noChangeShapeType="1"/>
            </p:cNvSpPr>
            <p:nvPr/>
          </p:nvSpPr>
          <p:spPr bwMode="auto">
            <a:xfrm>
              <a:off x="4965" y="36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464" name="Line 330"/>
            <p:cNvSpPr>
              <a:spLocks noChangeShapeType="1"/>
            </p:cNvSpPr>
            <p:nvPr/>
          </p:nvSpPr>
          <p:spPr bwMode="auto">
            <a:xfrm>
              <a:off x="4973" y="362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465" name="Line 331"/>
            <p:cNvSpPr>
              <a:spLocks noChangeShapeType="1"/>
            </p:cNvSpPr>
            <p:nvPr/>
          </p:nvSpPr>
          <p:spPr bwMode="auto">
            <a:xfrm>
              <a:off x="4980" y="36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466" name="Line 332"/>
            <p:cNvSpPr>
              <a:spLocks noChangeShapeType="1"/>
            </p:cNvSpPr>
            <p:nvPr/>
          </p:nvSpPr>
          <p:spPr bwMode="auto">
            <a:xfrm>
              <a:off x="4996" y="36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467" name="Line 333"/>
            <p:cNvSpPr>
              <a:spLocks noChangeShapeType="1"/>
            </p:cNvSpPr>
            <p:nvPr/>
          </p:nvSpPr>
          <p:spPr bwMode="auto">
            <a:xfrm>
              <a:off x="5003" y="36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468" name="Line 334"/>
            <p:cNvSpPr>
              <a:spLocks noChangeShapeType="1"/>
            </p:cNvSpPr>
            <p:nvPr/>
          </p:nvSpPr>
          <p:spPr bwMode="auto">
            <a:xfrm>
              <a:off x="5011" y="362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469" name="Line 335"/>
            <p:cNvSpPr>
              <a:spLocks noChangeShapeType="1"/>
            </p:cNvSpPr>
            <p:nvPr/>
          </p:nvSpPr>
          <p:spPr bwMode="auto">
            <a:xfrm>
              <a:off x="5026" y="36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470" name="Line 336"/>
            <p:cNvSpPr>
              <a:spLocks noChangeShapeType="1"/>
            </p:cNvSpPr>
            <p:nvPr/>
          </p:nvSpPr>
          <p:spPr bwMode="auto">
            <a:xfrm>
              <a:off x="5033" y="36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471" name="Line 337"/>
            <p:cNvSpPr>
              <a:spLocks noChangeShapeType="1"/>
            </p:cNvSpPr>
            <p:nvPr/>
          </p:nvSpPr>
          <p:spPr bwMode="auto">
            <a:xfrm>
              <a:off x="5041" y="362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472" name="Line 338"/>
            <p:cNvSpPr>
              <a:spLocks noChangeShapeType="1"/>
            </p:cNvSpPr>
            <p:nvPr/>
          </p:nvSpPr>
          <p:spPr bwMode="auto">
            <a:xfrm>
              <a:off x="5056" y="36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473" name="Line 339"/>
            <p:cNvSpPr>
              <a:spLocks noChangeShapeType="1"/>
            </p:cNvSpPr>
            <p:nvPr/>
          </p:nvSpPr>
          <p:spPr bwMode="auto">
            <a:xfrm>
              <a:off x="5064" y="362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474" name="Line 340"/>
            <p:cNvSpPr>
              <a:spLocks noChangeShapeType="1"/>
            </p:cNvSpPr>
            <p:nvPr/>
          </p:nvSpPr>
          <p:spPr bwMode="auto">
            <a:xfrm>
              <a:off x="5071" y="36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475" name="Line 341"/>
            <p:cNvSpPr>
              <a:spLocks noChangeShapeType="1"/>
            </p:cNvSpPr>
            <p:nvPr/>
          </p:nvSpPr>
          <p:spPr bwMode="auto">
            <a:xfrm>
              <a:off x="5086" y="36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476" name="Rectangle 342"/>
            <p:cNvSpPr>
              <a:spLocks noChangeArrowheads="1"/>
            </p:cNvSpPr>
            <p:nvPr/>
          </p:nvSpPr>
          <p:spPr bwMode="auto">
            <a:xfrm>
              <a:off x="4812" y="3487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Helvetica" pitchFamily="-83" charset="0"/>
                </a:rPr>
                <a:t>n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0478" name="Freeform 192"/>
            <p:cNvSpPr>
              <a:spLocks/>
            </p:cNvSpPr>
            <p:nvPr/>
          </p:nvSpPr>
          <p:spPr bwMode="auto">
            <a:xfrm>
              <a:off x="4715" y="96"/>
              <a:ext cx="272" cy="268"/>
            </a:xfrm>
            <a:custGeom>
              <a:avLst/>
              <a:gdLst>
                <a:gd name="T0" fmla="*/ 288 w 288"/>
                <a:gd name="T1" fmla="*/ 144 h 288"/>
                <a:gd name="T2" fmla="*/ 286 w 288"/>
                <a:gd name="T3" fmla="*/ 174 h 288"/>
                <a:gd name="T4" fmla="*/ 276 w 288"/>
                <a:gd name="T5" fmla="*/ 200 h 288"/>
                <a:gd name="T6" fmla="*/ 264 w 288"/>
                <a:gd name="T7" fmla="*/ 224 h 288"/>
                <a:gd name="T8" fmla="*/ 246 w 288"/>
                <a:gd name="T9" fmla="*/ 246 h 288"/>
                <a:gd name="T10" fmla="*/ 224 w 288"/>
                <a:gd name="T11" fmla="*/ 264 h 288"/>
                <a:gd name="T12" fmla="*/ 200 w 288"/>
                <a:gd name="T13" fmla="*/ 276 h 288"/>
                <a:gd name="T14" fmla="*/ 174 w 288"/>
                <a:gd name="T15" fmla="*/ 286 h 288"/>
                <a:gd name="T16" fmla="*/ 144 w 288"/>
                <a:gd name="T17" fmla="*/ 288 h 288"/>
                <a:gd name="T18" fmla="*/ 130 w 288"/>
                <a:gd name="T19" fmla="*/ 288 h 288"/>
                <a:gd name="T20" fmla="*/ 102 w 288"/>
                <a:gd name="T21" fmla="*/ 282 h 288"/>
                <a:gd name="T22" fmla="*/ 76 w 288"/>
                <a:gd name="T23" fmla="*/ 270 h 288"/>
                <a:gd name="T24" fmla="*/ 52 w 288"/>
                <a:gd name="T25" fmla="*/ 256 h 288"/>
                <a:gd name="T26" fmla="*/ 32 w 288"/>
                <a:gd name="T27" fmla="*/ 236 h 288"/>
                <a:gd name="T28" fmla="*/ 18 w 288"/>
                <a:gd name="T29" fmla="*/ 212 h 288"/>
                <a:gd name="T30" fmla="*/ 6 w 288"/>
                <a:gd name="T31" fmla="*/ 186 h 288"/>
                <a:gd name="T32" fmla="*/ 0 w 288"/>
                <a:gd name="T33" fmla="*/ 158 h 288"/>
                <a:gd name="T34" fmla="*/ 0 w 288"/>
                <a:gd name="T35" fmla="*/ 144 h 288"/>
                <a:gd name="T36" fmla="*/ 2 w 288"/>
                <a:gd name="T37" fmla="*/ 114 h 288"/>
                <a:gd name="T38" fmla="*/ 12 w 288"/>
                <a:gd name="T39" fmla="*/ 88 h 288"/>
                <a:gd name="T40" fmla="*/ 24 w 288"/>
                <a:gd name="T41" fmla="*/ 64 h 288"/>
                <a:gd name="T42" fmla="*/ 42 w 288"/>
                <a:gd name="T43" fmla="*/ 42 h 288"/>
                <a:gd name="T44" fmla="*/ 64 w 288"/>
                <a:gd name="T45" fmla="*/ 24 h 288"/>
                <a:gd name="T46" fmla="*/ 88 w 288"/>
                <a:gd name="T47" fmla="*/ 12 h 288"/>
                <a:gd name="T48" fmla="*/ 114 w 288"/>
                <a:gd name="T49" fmla="*/ 2 h 288"/>
                <a:gd name="T50" fmla="*/ 144 w 288"/>
                <a:gd name="T51" fmla="*/ 0 h 288"/>
                <a:gd name="T52" fmla="*/ 158 w 288"/>
                <a:gd name="T53" fmla="*/ 0 h 288"/>
                <a:gd name="T54" fmla="*/ 186 w 288"/>
                <a:gd name="T55" fmla="*/ 6 h 288"/>
                <a:gd name="T56" fmla="*/ 212 w 288"/>
                <a:gd name="T57" fmla="*/ 18 h 288"/>
                <a:gd name="T58" fmla="*/ 236 w 288"/>
                <a:gd name="T59" fmla="*/ 32 h 288"/>
                <a:gd name="T60" fmla="*/ 256 w 288"/>
                <a:gd name="T61" fmla="*/ 52 h 288"/>
                <a:gd name="T62" fmla="*/ 270 w 288"/>
                <a:gd name="T63" fmla="*/ 76 h 288"/>
                <a:gd name="T64" fmla="*/ 282 w 288"/>
                <a:gd name="T65" fmla="*/ 102 h 288"/>
                <a:gd name="T66" fmla="*/ 288 w 288"/>
                <a:gd name="T67" fmla="*/ 130 h 288"/>
                <a:gd name="T68" fmla="*/ 288 w 288"/>
                <a:gd name="T69" fmla="*/ 144 h 28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88"/>
                <a:gd name="T106" fmla="*/ 0 h 288"/>
                <a:gd name="T107" fmla="*/ 288 w 288"/>
                <a:gd name="T108" fmla="*/ 288 h 28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88" h="288">
                  <a:moveTo>
                    <a:pt x="288" y="144"/>
                  </a:moveTo>
                  <a:lnTo>
                    <a:pt x="288" y="144"/>
                  </a:lnTo>
                  <a:lnTo>
                    <a:pt x="288" y="158"/>
                  </a:lnTo>
                  <a:lnTo>
                    <a:pt x="286" y="174"/>
                  </a:lnTo>
                  <a:lnTo>
                    <a:pt x="282" y="186"/>
                  </a:lnTo>
                  <a:lnTo>
                    <a:pt x="276" y="200"/>
                  </a:lnTo>
                  <a:lnTo>
                    <a:pt x="270" y="212"/>
                  </a:lnTo>
                  <a:lnTo>
                    <a:pt x="264" y="224"/>
                  </a:lnTo>
                  <a:lnTo>
                    <a:pt x="256" y="236"/>
                  </a:lnTo>
                  <a:lnTo>
                    <a:pt x="246" y="246"/>
                  </a:lnTo>
                  <a:lnTo>
                    <a:pt x="236" y="256"/>
                  </a:lnTo>
                  <a:lnTo>
                    <a:pt x="224" y="264"/>
                  </a:lnTo>
                  <a:lnTo>
                    <a:pt x="212" y="270"/>
                  </a:lnTo>
                  <a:lnTo>
                    <a:pt x="200" y="276"/>
                  </a:lnTo>
                  <a:lnTo>
                    <a:pt x="186" y="282"/>
                  </a:lnTo>
                  <a:lnTo>
                    <a:pt x="174" y="286"/>
                  </a:lnTo>
                  <a:lnTo>
                    <a:pt x="158" y="288"/>
                  </a:lnTo>
                  <a:lnTo>
                    <a:pt x="144" y="288"/>
                  </a:lnTo>
                  <a:lnTo>
                    <a:pt x="130" y="288"/>
                  </a:lnTo>
                  <a:lnTo>
                    <a:pt x="114" y="286"/>
                  </a:lnTo>
                  <a:lnTo>
                    <a:pt x="102" y="282"/>
                  </a:lnTo>
                  <a:lnTo>
                    <a:pt x="88" y="276"/>
                  </a:lnTo>
                  <a:lnTo>
                    <a:pt x="76" y="270"/>
                  </a:lnTo>
                  <a:lnTo>
                    <a:pt x="64" y="264"/>
                  </a:lnTo>
                  <a:lnTo>
                    <a:pt x="52" y="256"/>
                  </a:lnTo>
                  <a:lnTo>
                    <a:pt x="42" y="246"/>
                  </a:lnTo>
                  <a:lnTo>
                    <a:pt x="32" y="236"/>
                  </a:lnTo>
                  <a:lnTo>
                    <a:pt x="24" y="224"/>
                  </a:lnTo>
                  <a:lnTo>
                    <a:pt x="18" y="212"/>
                  </a:lnTo>
                  <a:lnTo>
                    <a:pt x="12" y="200"/>
                  </a:lnTo>
                  <a:lnTo>
                    <a:pt x="6" y="186"/>
                  </a:lnTo>
                  <a:lnTo>
                    <a:pt x="2" y="174"/>
                  </a:lnTo>
                  <a:lnTo>
                    <a:pt x="0" y="158"/>
                  </a:lnTo>
                  <a:lnTo>
                    <a:pt x="0" y="144"/>
                  </a:lnTo>
                  <a:lnTo>
                    <a:pt x="0" y="130"/>
                  </a:lnTo>
                  <a:lnTo>
                    <a:pt x="2" y="114"/>
                  </a:lnTo>
                  <a:lnTo>
                    <a:pt x="6" y="102"/>
                  </a:lnTo>
                  <a:lnTo>
                    <a:pt x="12" y="88"/>
                  </a:lnTo>
                  <a:lnTo>
                    <a:pt x="18" y="76"/>
                  </a:lnTo>
                  <a:lnTo>
                    <a:pt x="24" y="64"/>
                  </a:lnTo>
                  <a:lnTo>
                    <a:pt x="32" y="52"/>
                  </a:lnTo>
                  <a:lnTo>
                    <a:pt x="42" y="42"/>
                  </a:lnTo>
                  <a:lnTo>
                    <a:pt x="52" y="32"/>
                  </a:lnTo>
                  <a:lnTo>
                    <a:pt x="64" y="24"/>
                  </a:lnTo>
                  <a:lnTo>
                    <a:pt x="76" y="18"/>
                  </a:lnTo>
                  <a:lnTo>
                    <a:pt x="88" y="12"/>
                  </a:lnTo>
                  <a:lnTo>
                    <a:pt x="102" y="6"/>
                  </a:lnTo>
                  <a:lnTo>
                    <a:pt x="114" y="2"/>
                  </a:lnTo>
                  <a:lnTo>
                    <a:pt x="130" y="0"/>
                  </a:lnTo>
                  <a:lnTo>
                    <a:pt x="144" y="0"/>
                  </a:lnTo>
                  <a:lnTo>
                    <a:pt x="158" y="0"/>
                  </a:lnTo>
                  <a:lnTo>
                    <a:pt x="174" y="2"/>
                  </a:lnTo>
                  <a:lnTo>
                    <a:pt x="186" y="6"/>
                  </a:lnTo>
                  <a:lnTo>
                    <a:pt x="200" y="12"/>
                  </a:lnTo>
                  <a:lnTo>
                    <a:pt x="212" y="18"/>
                  </a:lnTo>
                  <a:lnTo>
                    <a:pt x="224" y="24"/>
                  </a:lnTo>
                  <a:lnTo>
                    <a:pt x="236" y="32"/>
                  </a:lnTo>
                  <a:lnTo>
                    <a:pt x="246" y="42"/>
                  </a:lnTo>
                  <a:lnTo>
                    <a:pt x="256" y="52"/>
                  </a:lnTo>
                  <a:lnTo>
                    <a:pt x="264" y="64"/>
                  </a:lnTo>
                  <a:lnTo>
                    <a:pt x="270" y="76"/>
                  </a:lnTo>
                  <a:lnTo>
                    <a:pt x="276" y="88"/>
                  </a:lnTo>
                  <a:lnTo>
                    <a:pt x="282" y="102"/>
                  </a:lnTo>
                  <a:lnTo>
                    <a:pt x="286" y="114"/>
                  </a:lnTo>
                  <a:lnTo>
                    <a:pt x="288" y="130"/>
                  </a:lnTo>
                  <a:lnTo>
                    <a:pt x="288" y="144"/>
                  </a:lnTo>
                  <a:close/>
                </a:path>
              </a:pathLst>
            </a:custGeom>
            <a:solidFill>
              <a:srgbClr val="FF00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0479" name="Freeform 291"/>
            <p:cNvSpPr>
              <a:spLocks/>
            </p:cNvSpPr>
            <p:nvPr/>
          </p:nvSpPr>
          <p:spPr bwMode="auto">
            <a:xfrm>
              <a:off x="4032" y="3888"/>
              <a:ext cx="272" cy="268"/>
            </a:xfrm>
            <a:custGeom>
              <a:avLst/>
              <a:gdLst>
                <a:gd name="T0" fmla="*/ 288 w 288"/>
                <a:gd name="T1" fmla="*/ 144 h 288"/>
                <a:gd name="T2" fmla="*/ 286 w 288"/>
                <a:gd name="T3" fmla="*/ 172 h 288"/>
                <a:gd name="T4" fmla="*/ 276 w 288"/>
                <a:gd name="T5" fmla="*/ 200 h 288"/>
                <a:gd name="T6" fmla="*/ 264 w 288"/>
                <a:gd name="T7" fmla="*/ 224 h 288"/>
                <a:gd name="T8" fmla="*/ 246 w 288"/>
                <a:gd name="T9" fmla="*/ 246 h 288"/>
                <a:gd name="T10" fmla="*/ 224 w 288"/>
                <a:gd name="T11" fmla="*/ 264 h 288"/>
                <a:gd name="T12" fmla="*/ 200 w 288"/>
                <a:gd name="T13" fmla="*/ 276 h 288"/>
                <a:gd name="T14" fmla="*/ 174 w 288"/>
                <a:gd name="T15" fmla="*/ 284 h 288"/>
                <a:gd name="T16" fmla="*/ 144 w 288"/>
                <a:gd name="T17" fmla="*/ 288 h 288"/>
                <a:gd name="T18" fmla="*/ 130 w 288"/>
                <a:gd name="T19" fmla="*/ 288 h 288"/>
                <a:gd name="T20" fmla="*/ 102 w 288"/>
                <a:gd name="T21" fmla="*/ 282 h 288"/>
                <a:gd name="T22" fmla="*/ 76 w 288"/>
                <a:gd name="T23" fmla="*/ 270 h 288"/>
                <a:gd name="T24" fmla="*/ 52 w 288"/>
                <a:gd name="T25" fmla="*/ 254 h 288"/>
                <a:gd name="T26" fmla="*/ 32 w 288"/>
                <a:gd name="T27" fmla="*/ 236 h 288"/>
                <a:gd name="T28" fmla="*/ 18 w 288"/>
                <a:gd name="T29" fmla="*/ 212 h 288"/>
                <a:gd name="T30" fmla="*/ 6 w 288"/>
                <a:gd name="T31" fmla="*/ 186 h 288"/>
                <a:gd name="T32" fmla="*/ 0 w 288"/>
                <a:gd name="T33" fmla="*/ 158 h 288"/>
                <a:gd name="T34" fmla="*/ 0 w 288"/>
                <a:gd name="T35" fmla="*/ 144 h 288"/>
                <a:gd name="T36" fmla="*/ 2 w 288"/>
                <a:gd name="T37" fmla="*/ 114 h 288"/>
                <a:gd name="T38" fmla="*/ 12 w 288"/>
                <a:gd name="T39" fmla="*/ 88 h 288"/>
                <a:gd name="T40" fmla="*/ 24 w 288"/>
                <a:gd name="T41" fmla="*/ 64 h 288"/>
                <a:gd name="T42" fmla="*/ 42 w 288"/>
                <a:gd name="T43" fmla="*/ 42 h 288"/>
                <a:gd name="T44" fmla="*/ 64 w 288"/>
                <a:gd name="T45" fmla="*/ 24 h 288"/>
                <a:gd name="T46" fmla="*/ 88 w 288"/>
                <a:gd name="T47" fmla="*/ 12 h 288"/>
                <a:gd name="T48" fmla="*/ 114 w 288"/>
                <a:gd name="T49" fmla="*/ 2 h 288"/>
                <a:gd name="T50" fmla="*/ 144 w 288"/>
                <a:gd name="T51" fmla="*/ 0 h 288"/>
                <a:gd name="T52" fmla="*/ 158 w 288"/>
                <a:gd name="T53" fmla="*/ 0 h 288"/>
                <a:gd name="T54" fmla="*/ 186 w 288"/>
                <a:gd name="T55" fmla="*/ 6 h 288"/>
                <a:gd name="T56" fmla="*/ 212 w 288"/>
                <a:gd name="T57" fmla="*/ 18 h 288"/>
                <a:gd name="T58" fmla="*/ 236 w 288"/>
                <a:gd name="T59" fmla="*/ 32 h 288"/>
                <a:gd name="T60" fmla="*/ 256 w 288"/>
                <a:gd name="T61" fmla="*/ 52 h 288"/>
                <a:gd name="T62" fmla="*/ 270 w 288"/>
                <a:gd name="T63" fmla="*/ 76 h 288"/>
                <a:gd name="T64" fmla="*/ 282 w 288"/>
                <a:gd name="T65" fmla="*/ 100 h 288"/>
                <a:gd name="T66" fmla="*/ 288 w 288"/>
                <a:gd name="T67" fmla="*/ 130 h 288"/>
                <a:gd name="T68" fmla="*/ 288 w 288"/>
                <a:gd name="T69" fmla="*/ 144 h 28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88"/>
                <a:gd name="T106" fmla="*/ 0 h 288"/>
                <a:gd name="T107" fmla="*/ 288 w 288"/>
                <a:gd name="T108" fmla="*/ 288 h 28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88" h="288">
                  <a:moveTo>
                    <a:pt x="288" y="144"/>
                  </a:moveTo>
                  <a:lnTo>
                    <a:pt x="288" y="144"/>
                  </a:lnTo>
                  <a:lnTo>
                    <a:pt x="288" y="158"/>
                  </a:lnTo>
                  <a:lnTo>
                    <a:pt x="286" y="172"/>
                  </a:lnTo>
                  <a:lnTo>
                    <a:pt x="282" y="186"/>
                  </a:lnTo>
                  <a:lnTo>
                    <a:pt x="276" y="200"/>
                  </a:lnTo>
                  <a:lnTo>
                    <a:pt x="270" y="212"/>
                  </a:lnTo>
                  <a:lnTo>
                    <a:pt x="264" y="224"/>
                  </a:lnTo>
                  <a:lnTo>
                    <a:pt x="256" y="236"/>
                  </a:lnTo>
                  <a:lnTo>
                    <a:pt x="246" y="246"/>
                  </a:lnTo>
                  <a:lnTo>
                    <a:pt x="236" y="254"/>
                  </a:lnTo>
                  <a:lnTo>
                    <a:pt x="224" y="264"/>
                  </a:lnTo>
                  <a:lnTo>
                    <a:pt x="212" y="270"/>
                  </a:lnTo>
                  <a:lnTo>
                    <a:pt x="200" y="276"/>
                  </a:lnTo>
                  <a:lnTo>
                    <a:pt x="186" y="282"/>
                  </a:lnTo>
                  <a:lnTo>
                    <a:pt x="174" y="284"/>
                  </a:lnTo>
                  <a:lnTo>
                    <a:pt x="158" y="288"/>
                  </a:lnTo>
                  <a:lnTo>
                    <a:pt x="144" y="288"/>
                  </a:lnTo>
                  <a:lnTo>
                    <a:pt x="130" y="288"/>
                  </a:lnTo>
                  <a:lnTo>
                    <a:pt x="114" y="284"/>
                  </a:lnTo>
                  <a:lnTo>
                    <a:pt x="102" y="282"/>
                  </a:lnTo>
                  <a:lnTo>
                    <a:pt x="88" y="276"/>
                  </a:lnTo>
                  <a:lnTo>
                    <a:pt x="76" y="270"/>
                  </a:lnTo>
                  <a:lnTo>
                    <a:pt x="64" y="264"/>
                  </a:lnTo>
                  <a:lnTo>
                    <a:pt x="52" y="254"/>
                  </a:lnTo>
                  <a:lnTo>
                    <a:pt x="42" y="246"/>
                  </a:lnTo>
                  <a:lnTo>
                    <a:pt x="32" y="236"/>
                  </a:lnTo>
                  <a:lnTo>
                    <a:pt x="24" y="224"/>
                  </a:lnTo>
                  <a:lnTo>
                    <a:pt x="18" y="212"/>
                  </a:lnTo>
                  <a:lnTo>
                    <a:pt x="12" y="200"/>
                  </a:lnTo>
                  <a:lnTo>
                    <a:pt x="6" y="186"/>
                  </a:lnTo>
                  <a:lnTo>
                    <a:pt x="2" y="172"/>
                  </a:lnTo>
                  <a:lnTo>
                    <a:pt x="0" y="158"/>
                  </a:lnTo>
                  <a:lnTo>
                    <a:pt x="0" y="144"/>
                  </a:lnTo>
                  <a:lnTo>
                    <a:pt x="0" y="130"/>
                  </a:lnTo>
                  <a:lnTo>
                    <a:pt x="2" y="114"/>
                  </a:lnTo>
                  <a:lnTo>
                    <a:pt x="6" y="100"/>
                  </a:lnTo>
                  <a:lnTo>
                    <a:pt x="12" y="88"/>
                  </a:lnTo>
                  <a:lnTo>
                    <a:pt x="18" y="76"/>
                  </a:lnTo>
                  <a:lnTo>
                    <a:pt x="24" y="64"/>
                  </a:lnTo>
                  <a:lnTo>
                    <a:pt x="32" y="52"/>
                  </a:lnTo>
                  <a:lnTo>
                    <a:pt x="42" y="42"/>
                  </a:lnTo>
                  <a:lnTo>
                    <a:pt x="52" y="32"/>
                  </a:lnTo>
                  <a:lnTo>
                    <a:pt x="64" y="24"/>
                  </a:lnTo>
                  <a:lnTo>
                    <a:pt x="76" y="18"/>
                  </a:lnTo>
                  <a:lnTo>
                    <a:pt x="88" y="12"/>
                  </a:lnTo>
                  <a:lnTo>
                    <a:pt x="102" y="6"/>
                  </a:lnTo>
                  <a:lnTo>
                    <a:pt x="114" y="2"/>
                  </a:lnTo>
                  <a:lnTo>
                    <a:pt x="130" y="0"/>
                  </a:lnTo>
                  <a:lnTo>
                    <a:pt x="144" y="0"/>
                  </a:lnTo>
                  <a:lnTo>
                    <a:pt x="158" y="0"/>
                  </a:lnTo>
                  <a:lnTo>
                    <a:pt x="174" y="2"/>
                  </a:lnTo>
                  <a:lnTo>
                    <a:pt x="186" y="6"/>
                  </a:lnTo>
                  <a:lnTo>
                    <a:pt x="200" y="12"/>
                  </a:lnTo>
                  <a:lnTo>
                    <a:pt x="212" y="18"/>
                  </a:lnTo>
                  <a:lnTo>
                    <a:pt x="224" y="24"/>
                  </a:lnTo>
                  <a:lnTo>
                    <a:pt x="236" y="32"/>
                  </a:lnTo>
                  <a:lnTo>
                    <a:pt x="246" y="42"/>
                  </a:lnTo>
                  <a:lnTo>
                    <a:pt x="256" y="52"/>
                  </a:lnTo>
                  <a:lnTo>
                    <a:pt x="264" y="64"/>
                  </a:lnTo>
                  <a:lnTo>
                    <a:pt x="270" y="76"/>
                  </a:lnTo>
                  <a:lnTo>
                    <a:pt x="276" y="88"/>
                  </a:lnTo>
                  <a:lnTo>
                    <a:pt x="282" y="100"/>
                  </a:lnTo>
                  <a:lnTo>
                    <a:pt x="286" y="114"/>
                  </a:lnTo>
                  <a:lnTo>
                    <a:pt x="288" y="130"/>
                  </a:lnTo>
                  <a:lnTo>
                    <a:pt x="288" y="144"/>
                  </a:lnTo>
                  <a:close/>
                </a:path>
              </a:pathLst>
            </a:custGeom>
            <a:solidFill>
              <a:srgbClr val="00FF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0480" name="Rectangle 292"/>
            <p:cNvSpPr>
              <a:spLocks noChangeArrowheads="1"/>
            </p:cNvSpPr>
            <p:nvPr/>
          </p:nvSpPr>
          <p:spPr bwMode="auto">
            <a:xfrm>
              <a:off x="4121" y="3942"/>
              <a:ext cx="10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Helvetica" pitchFamily="-83" charset="0"/>
                </a:rPr>
                <a:t>U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0481" name="Freeform 291"/>
            <p:cNvSpPr>
              <a:spLocks/>
            </p:cNvSpPr>
            <p:nvPr/>
          </p:nvSpPr>
          <p:spPr bwMode="auto">
            <a:xfrm>
              <a:off x="4848" y="3888"/>
              <a:ext cx="272" cy="268"/>
            </a:xfrm>
            <a:custGeom>
              <a:avLst/>
              <a:gdLst>
                <a:gd name="T0" fmla="*/ 288 w 288"/>
                <a:gd name="T1" fmla="*/ 144 h 288"/>
                <a:gd name="T2" fmla="*/ 286 w 288"/>
                <a:gd name="T3" fmla="*/ 172 h 288"/>
                <a:gd name="T4" fmla="*/ 276 w 288"/>
                <a:gd name="T5" fmla="*/ 200 h 288"/>
                <a:gd name="T6" fmla="*/ 264 w 288"/>
                <a:gd name="T7" fmla="*/ 224 h 288"/>
                <a:gd name="T8" fmla="*/ 246 w 288"/>
                <a:gd name="T9" fmla="*/ 246 h 288"/>
                <a:gd name="T10" fmla="*/ 224 w 288"/>
                <a:gd name="T11" fmla="*/ 264 h 288"/>
                <a:gd name="T12" fmla="*/ 200 w 288"/>
                <a:gd name="T13" fmla="*/ 276 h 288"/>
                <a:gd name="T14" fmla="*/ 174 w 288"/>
                <a:gd name="T15" fmla="*/ 284 h 288"/>
                <a:gd name="T16" fmla="*/ 144 w 288"/>
                <a:gd name="T17" fmla="*/ 288 h 288"/>
                <a:gd name="T18" fmla="*/ 130 w 288"/>
                <a:gd name="T19" fmla="*/ 288 h 288"/>
                <a:gd name="T20" fmla="*/ 102 w 288"/>
                <a:gd name="T21" fmla="*/ 282 h 288"/>
                <a:gd name="T22" fmla="*/ 76 w 288"/>
                <a:gd name="T23" fmla="*/ 270 h 288"/>
                <a:gd name="T24" fmla="*/ 52 w 288"/>
                <a:gd name="T25" fmla="*/ 254 h 288"/>
                <a:gd name="T26" fmla="*/ 32 w 288"/>
                <a:gd name="T27" fmla="*/ 236 h 288"/>
                <a:gd name="T28" fmla="*/ 18 w 288"/>
                <a:gd name="T29" fmla="*/ 212 h 288"/>
                <a:gd name="T30" fmla="*/ 6 w 288"/>
                <a:gd name="T31" fmla="*/ 186 h 288"/>
                <a:gd name="T32" fmla="*/ 0 w 288"/>
                <a:gd name="T33" fmla="*/ 158 h 288"/>
                <a:gd name="T34" fmla="*/ 0 w 288"/>
                <a:gd name="T35" fmla="*/ 144 h 288"/>
                <a:gd name="T36" fmla="*/ 2 w 288"/>
                <a:gd name="T37" fmla="*/ 114 h 288"/>
                <a:gd name="T38" fmla="*/ 12 w 288"/>
                <a:gd name="T39" fmla="*/ 88 h 288"/>
                <a:gd name="T40" fmla="*/ 24 w 288"/>
                <a:gd name="T41" fmla="*/ 64 h 288"/>
                <a:gd name="T42" fmla="*/ 42 w 288"/>
                <a:gd name="T43" fmla="*/ 42 h 288"/>
                <a:gd name="T44" fmla="*/ 64 w 288"/>
                <a:gd name="T45" fmla="*/ 24 h 288"/>
                <a:gd name="T46" fmla="*/ 88 w 288"/>
                <a:gd name="T47" fmla="*/ 12 h 288"/>
                <a:gd name="T48" fmla="*/ 114 w 288"/>
                <a:gd name="T49" fmla="*/ 2 h 288"/>
                <a:gd name="T50" fmla="*/ 144 w 288"/>
                <a:gd name="T51" fmla="*/ 0 h 288"/>
                <a:gd name="T52" fmla="*/ 158 w 288"/>
                <a:gd name="T53" fmla="*/ 0 h 288"/>
                <a:gd name="T54" fmla="*/ 186 w 288"/>
                <a:gd name="T55" fmla="*/ 6 h 288"/>
                <a:gd name="T56" fmla="*/ 212 w 288"/>
                <a:gd name="T57" fmla="*/ 18 h 288"/>
                <a:gd name="T58" fmla="*/ 236 w 288"/>
                <a:gd name="T59" fmla="*/ 32 h 288"/>
                <a:gd name="T60" fmla="*/ 256 w 288"/>
                <a:gd name="T61" fmla="*/ 52 h 288"/>
                <a:gd name="T62" fmla="*/ 270 w 288"/>
                <a:gd name="T63" fmla="*/ 76 h 288"/>
                <a:gd name="T64" fmla="*/ 282 w 288"/>
                <a:gd name="T65" fmla="*/ 100 h 288"/>
                <a:gd name="T66" fmla="*/ 288 w 288"/>
                <a:gd name="T67" fmla="*/ 130 h 288"/>
                <a:gd name="T68" fmla="*/ 288 w 288"/>
                <a:gd name="T69" fmla="*/ 144 h 28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88"/>
                <a:gd name="T106" fmla="*/ 0 h 288"/>
                <a:gd name="T107" fmla="*/ 288 w 288"/>
                <a:gd name="T108" fmla="*/ 288 h 28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88" h="288">
                  <a:moveTo>
                    <a:pt x="288" y="144"/>
                  </a:moveTo>
                  <a:lnTo>
                    <a:pt x="288" y="144"/>
                  </a:lnTo>
                  <a:lnTo>
                    <a:pt x="288" y="158"/>
                  </a:lnTo>
                  <a:lnTo>
                    <a:pt x="286" y="172"/>
                  </a:lnTo>
                  <a:lnTo>
                    <a:pt x="282" y="186"/>
                  </a:lnTo>
                  <a:lnTo>
                    <a:pt x="276" y="200"/>
                  </a:lnTo>
                  <a:lnTo>
                    <a:pt x="270" y="212"/>
                  </a:lnTo>
                  <a:lnTo>
                    <a:pt x="264" y="224"/>
                  </a:lnTo>
                  <a:lnTo>
                    <a:pt x="256" y="236"/>
                  </a:lnTo>
                  <a:lnTo>
                    <a:pt x="246" y="246"/>
                  </a:lnTo>
                  <a:lnTo>
                    <a:pt x="236" y="254"/>
                  </a:lnTo>
                  <a:lnTo>
                    <a:pt x="224" y="264"/>
                  </a:lnTo>
                  <a:lnTo>
                    <a:pt x="212" y="270"/>
                  </a:lnTo>
                  <a:lnTo>
                    <a:pt x="200" y="276"/>
                  </a:lnTo>
                  <a:lnTo>
                    <a:pt x="186" y="282"/>
                  </a:lnTo>
                  <a:lnTo>
                    <a:pt x="174" y="284"/>
                  </a:lnTo>
                  <a:lnTo>
                    <a:pt x="158" y="288"/>
                  </a:lnTo>
                  <a:lnTo>
                    <a:pt x="144" y="288"/>
                  </a:lnTo>
                  <a:lnTo>
                    <a:pt x="130" y="288"/>
                  </a:lnTo>
                  <a:lnTo>
                    <a:pt x="114" y="284"/>
                  </a:lnTo>
                  <a:lnTo>
                    <a:pt x="102" y="282"/>
                  </a:lnTo>
                  <a:lnTo>
                    <a:pt x="88" y="276"/>
                  </a:lnTo>
                  <a:lnTo>
                    <a:pt x="76" y="270"/>
                  </a:lnTo>
                  <a:lnTo>
                    <a:pt x="64" y="264"/>
                  </a:lnTo>
                  <a:lnTo>
                    <a:pt x="52" y="254"/>
                  </a:lnTo>
                  <a:lnTo>
                    <a:pt x="42" y="246"/>
                  </a:lnTo>
                  <a:lnTo>
                    <a:pt x="32" y="236"/>
                  </a:lnTo>
                  <a:lnTo>
                    <a:pt x="24" y="224"/>
                  </a:lnTo>
                  <a:lnTo>
                    <a:pt x="18" y="212"/>
                  </a:lnTo>
                  <a:lnTo>
                    <a:pt x="12" y="200"/>
                  </a:lnTo>
                  <a:lnTo>
                    <a:pt x="6" y="186"/>
                  </a:lnTo>
                  <a:lnTo>
                    <a:pt x="2" y="172"/>
                  </a:lnTo>
                  <a:lnTo>
                    <a:pt x="0" y="158"/>
                  </a:lnTo>
                  <a:lnTo>
                    <a:pt x="0" y="144"/>
                  </a:lnTo>
                  <a:lnTo>
                    <a:pt x="0" y="130"/>
                  </a:lnTo>
                  <a:lnTo>
                    <a:pt x="2" y="114"/>
                  </a:lnTo>
                  <a:lnTo>
                    <a:pt x="6" y="100"/>
                  </a:lnTo>
                  <a:lnTo>
                    <a:pt x="12" y="88"/>
                  </a:lnTo>
                  <a:lnTo>
                    <a:pt x="18" y="76"/>
                  </a:lnTo>
                  <a:lnTo>
                    <a:pt x="24" y="64"/>
                  </a:lnTo>
                  <a:lnTo>
                    <a:pt x="32" y="52"/>
                  </a:lnTo>
                  <a:lnTo>
                    <a:pt x="42" y="42"/>
                  </a:lnTo>
                  <a:lnTo>
                    <a:pt x="52" y="32"/>
                  </a:lnTo>
                  <a:lnTo>
                    <a:pt x="64" y="24"/>
                  </a:lnTo>
                  <a:lnTo>
                    <a:pt x="76" y="18"/>
                  </a:lnTo>
                  <a:lnTo>
                    <a:pt x="88" y="12"/>
                  </a:lnTo>
                  <a:lnTo>
                    <a:pt x="102" y="6"/>
                  </a:lnTo>
                  <a:lnTo>
                    <a:pt x="114" y="2"/>
                  </a:lnTo>
                  <a:lnTo>
                    <a:pt x="130" y="0"/>
                  </a:lnTo>
                  <a:lnTo>
                    <a:pt x="144" y="0"/>
                  </a:lnTo>
                  <a:lnTo>
                    <a:pt x="158" y="0"/>
                  </a:lnTo>
                  <a:lnTo>
                    <a:pt x="174" y="2"/>
                  </a:lnTo>
                  <a:lnTo>
                    <a:pt x="186" y="6"/>
                  </a:lnTo>
                  <a:lnTo>
                    <a:pt x="200" y="12"/>
                  </a:lnTo>
                  <a:lnTo>
                    <a:pt x="212" y="18"/>
                  </a:lnTo>
                  <a:lnTo>
                    <a:pt x="224" y="24"/>
                  </a:lnTo>
                  <a:lnTo>
                    <a:pt x="236" y="32"/>
                  </a:lnTo>
                  <a:lnTo>
                    <a:pt x="246" y="42"/>
                  </a:lnTo>
                  <a:lnTo>
                    <a:pt x="256" y="52"/>
                  </a:lnTo>
                  <a:lnTo>
                    <a:pt x="264" y="64"/>
                  </a:lnTo>
                  <a:lnTo>
                    <a:pt x="270" y="76"/>
                  </a:lnTo>
                  <a:lnTo>
                    <a:pt x="276" y="88"/>
                  </a:lnTo>
                  <a:lnTo>
                    <a:pt x="282" y="100"/>
                  </a:lnTo>
                  <a:lnTo>
                    <a:pt x="286" y="114"/>
                  </a:lnTo>
                  <a:lnTo>
                    <a:pt x="288" y="130"/>
                  </a:lnTo>
                  <a:lnTo>
                    <a:pt x="288" y="144"/>
                  </a:lnTo>
                  <a:close/>
                </a:path>
              </a:pathLst>
            </a:custGeom>
            <a:solidFill>
              <a:srgbClr val="00FF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0482" name="Rectangle 292"/>
            <p:cNvSpPr>
              <a:spLocks noChangeArrowheads="1"/>
            </p:cNvSpPr>
            <p:nvPr/>
          </p:nvSpPr>
          <p:spPr bwMode="auto">
            <a:xfrm>
              <a:off x="4937" y="3942"/>
              <a:ext cx="10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Helvetica" pitchFamily="-83" charset="0"/>
                </a:rPr>
                <a:t>U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0483" name="Freeform 291"/>
            <p:cNvSpPr>
              <a:spLocks/>
            </p:cNvSpPr>
            <p:nvPr/>
          </p:nvSpPr>
          <p:spPr bwMode="auto">
            <a:xfrm>
              <a:off x="4560" y="3888"/>
              <a:ext cx="272" cy="268"/>
            </a:xfrm>
            <a:custGeom>
              <a:avLst/>
              <a:gdLst>
                <a:gd name="T0" fmla="*/ 288 w 288"/>
                <a:gd name="T1" fmla="*/ 144 h 288"/>
                <a:gd name="T2" fmla="*/ 286 w 288"/>
                <a:gd name="T3" fmla="*/ 172 h 288"/>
                <a:gd name="T4" fmla="*/ 276 w 288"/>
                <a:gd name="T5" fmla="*/ 200 h 288"/>
                <a:gd name="T6" fmla="*/ 264 w 288"/>
                <a:gd name="T7" fmla="*/ 224 h 288"/>
                <a:gd name="T8" fmla="*/ 246 w 288"/>
                <a:gd name="T9" fmla="*/ 246 h 288"/>
                <a:gd name="T10" fmla="*/ 224 w 288"/>
                <a:gd name="T11" fmla="*/ 264 h 288"/>
                <a:gd name="T12" fmla="*/ 200 w 288"/>
                <a:gd name="T13" fmla="*/ 276 h 288"/>
                <a:gd name="T14" fmla="*/ 174 w 288"/>
                <a:gd name="T15" fmla="*/ 284 h 288"/>
                <a:gd name="T16" fmla="*/ 144 w 288"/>
                <a:gd name="T17" fmla="*/ 288 h 288"/>
                <a:gd name="T18" fmla="*/ 130 w 288"/>
                <a:gd name="T19" fmla="*/ 288 h 288"/>
                <a:gd name="T20" fmla="*/ 102 w 288"/>
                <a:gd name="T21" fmla="*/ 282 h 288"/>
                <a:gd name="T22" fmla="*/ 76 w 288"/>
                <a:gd name="T23" fmla="*/ 270 h 288"/>
                <a:gd name="T24" fmla="*/ 52 w 288"/>
                <a:gd name="T25" fmla="*/ 254 h 288"/>
                <a:gd name="T26" fmla="*/ 32 w 288"/>
                <a:gd name="T27" fmla="*/ 236 h 288"/>
                <a:gd name="T28" fmla="*/ 18 w 288"/>
                <a:gd name="T29" fmla="*/ 212 h 288"/>
                <a:gd name="T30" fmla="*/ 6 w 288"/>
                <a:gd name="T31" fmla="*/ 186 h 288"/>
                <a:gd name="T32" fmla="*/ 0 w 288"/>
                <a:gd name="T33" fmla="*/ 158 h 288"/>
                <a:gd name="T34" fmla="*/ 0 w 288"/>
                <a:gd name="T35" fmla="*/ 144 h 288"/>
                <a:gd name="T36" fmla="*/ 2 w 288"/>
                <a:gd name="T37" fmla="*/ 114 h 288"/>
                <a:gd name="T38" fmla="*/ 12 w 288"/>
                <a:gd name="T39" fmla="*/ 88 h 288"/>
                <a:gd name="T40" fmla="*/ 24 w 288"/>
                <a:gd name="T41" fmla="*/ 64 h 288"/>
                <a:gd name="T42" fmla="*/ 42 w 288"/>
                <a:gd name="T43" fmla="*/ 42 h 288"/>
                <a:gd name="T44" fmla="*/ 64 w 288"/>
                <a:gd name="T45" fmla="*/ 24 h 288"/>
                <a:gd name="T46" fmla="*/ 88 w 288"/>
                <a:gd name="T47" fmla="*/ 12 h 288"/>
                <a:gd name="T48" fmla="*/ 114 w 288"/>
                <a:gd name="T49" fmla="*/ 2 h 288"/>
                <a:gd name="T50" fmla="*/ 144 w 288"/>
                <a:gd name="T51" fmla="*/ 0 h 288"/>
                <a:gd name="T52" fmla="*/ 158 w 288"/>
                <a:gd name="T53" fmla="*/ 0 h 288"/>
                <a:gd name="T54" fmla="*/ 186 w 288"/>
                <a:gd name="T55" fmla="*/ 6 h 288"/>
                <a:gd name="T56" fmla="*/ 212 w 288"/>
                <a:gd name="T57" fmla="*/ 18 h 288"/>
                <a:gd name="T58" fmla="*/ 236 w 288"/>
                <a:gd name="T59" fmla="*/ 32 h 288"/>
                <a:gd name="T60" fmla="*/ 256 w 288"/>
                <a:gd name="T61" fmla="*/ 52 h 288"/>
                <a:gd name="T62" fmla="*/ 270 w 288"/>
                <a:gd name="T63" fmla="*/ 76 h 288"/>
                <a:gd name="T64" fmla="*/ 282 w 288"/>
                <a:gd name="T65" fmla="*/ 100 h 288"/>
                <a:gd name="T66" fmla="*/ 288 w 288"/>
                <a:gd name="T67" fmla="*/ 130 h 288"/>
                <a:gd name="T68" fmla="*/ 288 w 288"/>
                <a:gd name="T69" fmla="*/ 144 h 28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88"/>
                <a:gd name="T106" fmla="*/ 0 h 288"/>
                <a:gd name="T107" fmla="*/ 288 w 288"/>
                <a:gd name="T108" fmla="*/ 288 h 28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88" h="288">
                  <a:moveTo>
                    <a:pt x="288" y="144"/>
                  </a:moveTo>
                  <a:lnTo>
                    <a:pt x="288" y="144"/>
                  </a:lnTo>
                  <a:lnTo>
                    <a:pt x="288" y="158"/>
                  </a:lnTo>
                  <a:lnTo>
                    <a:pt x="286" y="172"/>
                  </a:lnTo>
                  <a:lnTo>
                    <a:pt x="282" y="186"/>
                  </a:lnTo>
                  <a:lnTo>
                    <a:pt x="276" y="200"/>
                  </a:lnTo>
                  <a:lnTo>
                    <a:pt x="270" y="212"/>
                  </a:lnTo>
                  <a:lnTo>
                    <a:pt x="264" y="224"/>
                  </a:lnTo>
                  <a:lnTo>
                    <a:pt x="256" y="236"/>
                  </a:lnTo>
                  <a:lnTo>
                    <a:pt x="246" y="246"/>
                  </a:lnTo>
                  <a:lnTo>
                    <a:pt x="236" y="254"/>
                  </a:lnTo>
                  <a:lnTo>
                    <a:pt x="224" y="264"/>
                  </a:lnTo>
                  <a:lnTo>
                    <a:pt x="212" y="270"/>
                  </a:lnTo>
                  <a:lnTo>
                    <a:pt x="200" y="276"/>
                  </a:lnTo>
                  <a:lnTo>
                    <a:pt x="186" y="282"/>
                  </a:lnTo>
                  <a:lnTo>
                    <a:pt x="174" y="284"/>
                  </a:lnTo>
                  <a:lnTo>
                    <a:pt x="158" y="288"/>
                  </a:lnTo>
                  <a:lnTo>
                    <a:pt x="144" y="288"/>
                  </a:lnTo>
                  <a:lnTo>
                    <a:pt x="130" y="288"/>
                  </a:lnTo>
                  <a:lnTo>
                    <a:pt x="114" y="284"/>
                  </a:lnTo>
                  <a:lnTo>
                    <a:pt x="102" y="282"/>
                  </a:lnTo>
                  <a:lnTo>
                    <a:pt x="88" y="276"/>
                  </a:lnTo>
                  <a:lnTo>
                    <a:pt x="76" y="270"/>
                  </a:lnTo>
                  <a:lnTo>
                    <a:pt x="64" y="264"/>
                  </a:lnTo>
                  <a:lnTo>
                    <a:pt x="52" y="254"/>
                  </a:lnTo>
                  <a:lnTo>
                    <a:pt x="42" y="246"/>
                  </a:lnTo>
                  <a:lnTo>
                    <a:pt x="32" y="236"/>
                  </a:lnTo>
                  <a:lnTo>
                    <a:pt x="24" y="224"/>
                  </a:lnTo>
                  <a:lnTo>
                    <a:pt x="18" y="212"/>
                  </a:lnTo>
                  <a:lnTo>
                    <a:pt x="12" y="200"/>
                  </a:lnTo>
                  <a:lnTo>
                    <a:pt x="6" y="186"/>
                  </a:lnTo>
                  <a:lnTo>
                    <a:pt x="2" y="172"/>
                  </a:lnTo>
                  <a:lnTo>
                    <a:pt x="0" y="158"/>
                  </a:lnTo>
                  <a:lnTo>
                    <a:pt x="0" y="144"/>
                  </a:lnTo>
                  <a:lnTo>
                    <a:pt x="0" y="130"/>
                  </a:lnTo>
                  <a:lnTo>
                    <a:pt x="2" y="114"/>
                  </a:lnTo>
                  <a:lnTo>
                    <a:pt x="6" y="100"/>
                  </a:lnTo>
                  <a:lnTo>
                    <a:pt x="12" y="88"/>
                  </a:lnTo>
                  <a:lnTo>
                    <a:pt x="18" y="76"/>
                  </a:lnTo>
                  <a:lnTo>
                    <a:pt x="24" y="64"/>
                  </a:lnTo>
                  <a:lnTo>
                    <a:pt x="32" y="52"/>
                  </a:lnTo>
                  <a:lnTo>
                    <a:pt x="42" y="42"/>
                  </a:lnTo>
                  <a:lnTo>
                    <a:pt x="52" y="32"/>
                  </a:lnTo>
                  <a:lnTo>
                    <a:pt x="64" y="24"/>
                  </a:lnTo>
                  <a:lnTo>
                    <a:pt x="76" y="18"/>
                  </a:lnTo>
                  <a:lnTo>
                    <a:pt x="88" y="12"/>
                  </a:lnTo>
                  <a:lnTo>
                    <a:pt x="102" y="6"/>
                  </a:lnTo>
                  <a:lnTo>
                    <a:pt x="114" y="2"/>
                  </a:lnTo>
                  <a:lnTo>
                    <a:pt x="130" y="0"/>
                  </a:lnTo>
                  <a:lnTo>
                    <a:pt x="144" y="0"/>
                  </a:lnTo>
                  <a:lnTo>
                    <a:pt x="158" y="0"/>
                  </a:lnTo>
                  <a:lnTo>
                    <a:pt x="174" y="2"/>
                  </a:lnTo>
                  <a:lnTo>
                    <a:pt x="186" y="6"/>
                  </a:lnTo>
                  <a:lnTo>
                    <a:pt x="200" y="12"/>
                  </a:lnTo>
                  <a:lnTo>
                    <a:pt x="212" y="18"/>
                  </a:lnTo>
                  <a:lnTo>
                    <a:pt x="224" y="24"/>
                  </a:lnTo>
                  <a:lnTo>
                    <a:pt x="236" y="32"/>
                  </a:lnTo>
                  <a:lnTo>
                    <a:pt x="246" y="42"/>
                  </a:lnTo>
                  <a:lnTo>
                    <a:pt x="256" y="52"/>
                  </a:lnTo>
                  <a:lnTo>
                    <a:pt x="264" y="64"/>
                  </a:lnTo>
                  <a:lnTo>
                    <a:pt x="270" y="76"/>
                  </a:lnTo>
                  <a:lnTo>
                    <a:pt x="276" y="88"/>
                  </a:lnTo>
                  <a:lnTo>
                    <a:pt x="282" y="100"/>
                  </a:lnTo>
                  <a:lnTo>
                    <a:pt x="286" y="114"/>
                  </a:lnTo>
                  <a:lnTo>
                    <a:pt x="288" y="130"/>
                  </a:lnTo>
                  <a:lnTo>
                    <a:pt x="288" y="144"/>
                  </a:lnTo>
                  <a:close/>
                </a:path>
              </a:pathLst>
            </a:custGeom>
            <a:solidFill>
              <a:srgbClr val="00FF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0484" name="Rectangle 292"/>
            <p:cNvSpPr>
              <a:spLocks noChangeArrowheads="1"/>
            </p:cNvSpPr>
            <p:nvPr/>
          </p:nvSpPr>
          <p:spPr bwMode="auto">
            <a:xfrm>
              <a:off x="4649" y="3942"/>
              <a:ext cx="10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Helvetica" pitchFamily="-83" charset="0"/>
                </a:rPr>
                <a:t>N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0485" name="Freeform 291"/>
            <p:cNvSpPr>
              <a:spLocks/>
            </p:cNvSpPr>
            <p:nvPr/>
          </p:nvSpPr>
          <p:spPr bwMode="auto">
            <a:xfrm>
              <a:off x="5376" y="3888"/>
              <a:ext cx="272" cy="268"/>
            </a:xfrm>
            <a:custGeom>
              <a:avLst/>
              <a:gdLst>
                <a:gd name="T0" fmla="*/ 288 w 288"/>
                <a:gd name="T1" fmla="*/ 144 h 288"/>
                <a:gd name="T2" fmla="*/ 286 w 288"/>
                <a:gd name="T3" fmla="*/ 172 h 288"/>
                <a:gd name="T4" fmla="*/ 276 w 288"/>
                <a:gd name="T5" fmla="*/ 200 h 288"/>
                <a:gd name="T6" fmla="*/ 264 w 288"/>
                <a:gd name="T7" fmla="*/ 224 h 288"/>
                <a:gd name="T8" fmla="*/ 246 w 288"/>
                <a:gd name="T9" fmla="*/ 246 h 288"/>
                <a:gd name="T10" fmla="*/ 224 w 288"/>
                <a:gd name="T11" fmla="*/ 264 h 288"/>
                <a:gd name="T12" fmla="*/ 200 w 288"/>
                <a:gd name="T13" fmla="*/ 276 h 288"/>
                <a:gd name="T14" fmla="*/ 174 w 288"/>
                <a:gd name="T15" fmla="*/ 284 h 288"/>
                <a:gd name="T16" fmla="*/ 144 w 288"/>
                <a:gd name="T17" fmla="*/ 288 h 288"/>
                <a:gd name="T18" fmla="*/ 130 w 288"/>
                <a:gd name="T19" fmla="*/ 288 h 288"/>
                <a:gd name="T20" fmla="*/ 102 w 288"/>
                <a:gd name="T21" fmla="*/ 282 h 288"/>
                <a:gd name="T22" fmla="*/ 76 w 288"/>
                <a:gd name="T23" fmla="*/ 270 h 288"/>
                <a:gd name="T24" fmla="*/ 52 w 288"/>
                <a:gd name="T25" fmla="*/ 254 h 288"/>
                <a:gd name="T26" fmla="*/ 32 w 288"/>
                <a:gd name="T27" fmla="*/ 236 h 288"/>
                <a:gd name="T28" fmla="*/ 18 w 288"/>
                <a:gd name="T29" fmla="*/ 212 h 288"/>
                <a:gd name="T30" fmla="*/ 6 w 288"/>
                <a:gd name="T31" fmla="*/ 186 h 288"/>
                <a:gd name="T32" fmla="*/ 0 w 288"/>
                <a:gd name="T33" fmla="*/ 158 h 288"/>
                <a:gd name="T34" fmla="*/ 0 w 288"/>
                <a:gd name="T35" fmla="*/ 144 h 288"/>
                <a:gd name="T36" fmla="*/ 2 w 288"/>
                <a:gd name="T37" fmla="*/ 114 h 288"/>
                <a:gd name="T38" fmla="*/ 12 w 288"/>
                <a:gd name="T39" fmla="*/ 88 h 288"/>
                <a:gd name="T40" fmla="*/ 24 w 288"/>
                <a:gd name="T41" fmla="*/ 64 h 288"/>
                <a:gd name="T42" fmla="*/ 42 w 288"/>
                <a:gd name="T43" fmla="*/ 42 h 288"/>
                <a:gd name="T44" fmla="*/ 64 w 288"/>
                <a:gd name="T45" fmla="*/ 24 h 288"/>
                <a:gd name="T46" fmla="*/ 88 w 288"/>
                <a:gd name="T47" fmla="*/ 12 h 288"/>
                <a:gd name="T48" fmla="*/ 114 w 288"/>
                <a:gd name="T49" fmla="*/ 2 h 288"/>
                <a:gd name="T50" fmla="*/ 144 w 288"/>
                <a:gd name="T51" fmla="*/ 0 h 288"/>
                <a:gd name="T52" fmla="*/ 158 w 288"/>
                <a:gd name="T53" fmla="*/ 0 h 288"/>
                <a:gd name="T54" fmla="*/ 186 w 288"/>
                <a:gd name="T55" fmla="*/ 6 h 288"/>
                <a:gd name="T56" fmla="*/ 212 w 288"/>
                <a:gd name="T57" fmla="*/ 18 h 288"/>
                <a:gd name="T58" fmla="*/ 236 w 288"/>
                <a:gd name="T59" fmla="*/ 32 h 288"/>
                <a:gd name="T60" fmla="*/ 256 w 288"/>
                <a:gd name="T61" fmla="*/ 52 h 288"/>
                <a:gd name="T62" fmla="*/ 270 w 288"/>
                <a:gd name="T63" fmla="*/ 76 h 288"/>
                <a:gd name="T64" fmla="*/ 282 w 288"/>
                <a:gd name="T65" fmla="*/ 100 h 288"/>
                <a:gd name="T66" fmla="*/ 288 w 288"/>
                <a:gd name="T67" fmla="*/ 130 h 288"/>
                <a:gd name="T68" fmla="*/ 288 w 288"/>
                <a:gd name="T69" fmla="*/ 144 h 28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88"/>
                <a:gd name="T106" fmla="*/ 0 h 288"/>
                <a:gd name="T107" fmla="*/ 288 w 288"/>
                <a:gd name="T108" fmla="*/ 288 h 28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88" h="288">
                  <a:moveTo>
                    <a:pt x="288" y="144"/>
                  </a:moveTo>
                  <a:lnTo>
                    <a:pt x="288" y="144"/>
                  </a:lnTo>
                  <a:lnTo>
                    <a:pt x="288" y="158"/>
                  </a:lnTo>
                  <a:lnTo>
                    <a:pt x="286" y="172"/>
                  </a:lnTo>
                  <a:lnTo>
                    <a:pt x="282" y="186"/>
                  </a:lnTo>
                  <a:lnTo>
                    <a:pt x="276" y="200"/>
                  </a:lnTo>
                  <a:lnTo>
                    <a:pt x="270" y="212"/>
                  </a:lnTo>
                  <a:lnTo>
                    <a:pt x="264" y="224"/>
                  </a:lnTo>
                  <a:lnTo>
                    <a:pt x="256" y="236"/>
                  </a:lnTo>
                  <a:lnTo>
                    <a:pt x="246" y="246"/>
                  </a:lnTo>
                  <a:lnTo>
                    <a:pt x="236" y="254"/>
                  </a:lnTo>
                  <a:lnTo>
                    <a:pt x="224" y="264"/>
                  </a:lnTo>
                  <a:lnTo>
                    <a:pt x="212" y="270"/>
                  </a:lnTo>
                  <a:lnTo>
                    <a:pt x="200" y="276"/>
                  </a:lnTo>
                  <a:lnTo>
                    <a:pt x="186" y="282"/>
                  </a:lnTo>
                  <a:lnTo>
                    <a:pt x="174" y="284"/>
                  </a:lnTo>
                  <a:lnTo>
                    <a:pt x="158" y="288"/>
                  </a:lnTo>
                  <a:lnTo>
                    <a:pt x="144" y="288"/>
                  </a:lnTo>
                  <a:lnTo>
                    <a:pt x="130" y="288"/>
                  </a:lnTo>
                  <a:lnTo>
                    <a:pt x="114" y="284"/>
                  </a:lnTo>
                  <a:lnTo>
                    <a:pt x="102" y="282"/>
                  </a:lnTo>
                  <a:lnTo>
                    <a:pt x="88" y="276"/>
                  </a:lnTo>
                  <a:lnTo>
                    <a:pt x="76" y="270"/>
                  </a:lnTo>
                  <a:lnTo>
                    <a:pt x="64" y="264"/>
                  </a:lnTo>
                  <a:lnTo>
                    <a:pt x="52" y="254"/>
                  </a:lnTo>
                  <a:lnTo>
                    <a:pt x="42" y="246"/>
                  </a:lnTo>
                  <a:lnTo>
                    <a:pt x="32" y="236"/>
                  </a:lnTo>
                  <a:lnTo>
                    <a:pt x="24" y="224"/>
                  </a:lnTo>
                  <a:lnTo>
                    <a:pt x="18" y="212"/>
                  </a:lnTo>
                  <a:lnTo>
                    <a:pt x="12" y="200"/>
                  </a:lnTo>
                  <a:lnTo>
                    <a:pt x="6" y="186"/>
                  </a:lnTo>
                  <a:lnTo>
                    <a:pt x="2" y="172"/>
                  </a:lnTo>
                  <a:lnTo>
                    <a:pt x="0" y="158"/>
                  </a:lnTo>
                  <a:lnTo>
                    <a:pt x="0" y="144"/>
                  </a:lnTo>
                  <a:lnTo>
                    <a:pt x="0" y="130"/>
                  </a:lnTo>
                  <a:lnTo>
                    <a:pt x="2" y="114"/>
                  </a:lnTo>
                  <a:lnTo>
                    <a:pt x="6" y="100"/>
                  </a:lnTo>
                  <a:lnTo>
                    <a:pt x="12" y="88"/>
                  </a:lnTo>
                  <a:lnTo>
                    <a:pt x="18" y="76"/>
                  </a:lnTo>
                  <a:lnTo>
                    <a:pt x="24" y="64"/>
                  </a:lnTo>
                  <a:lnTo>
                    <a:pt x="32" y="52"/>
                  </a:lnTo>
                  <a:lnTo>
                    <a:pt x="42" y="42"/>
                  </a:lnTo>
                  <a:lnTo>
                    <a:pt x="52" y="32"/>
                  </a:lnTo>
                  <a:lnTo>
                    <a:pt x="64" y="24"/>
                  </a:lnTo>
                  <a:lnTo>
                    <a:pt x="76" y="18"/>
                  </a:lnTo>
                  <a:lnTo>
                    <a:pt x="88" y="12"/>
                  </a:lnTo>
                  <a:lnTo>
                    <a:pt x="102" y="6"/>
                  </a:lnTo>
                  <a:lnTo>
                    <a:pt x="114" y="2"/>
                  </a:lnTo>
                  <a:lnTo>
                    <a:pt x="130" y="0"/>
                  </a:lnTo>
                  <a:lnTo>
                    <a:pt x="144" y="0"/>
                  </a:lnTo>
                  <a:lnTo>
                    <a:pt x="158" y="0"/>
                  </a:lnTo>
                  <a:lnTo>
                    <a:pt x="174" y="2"/>
                  </a:lnTo>
                  <a:lnTo>
                    <a:pt x="186" y="6"/>
                  </a:lnTo>
                  <a:lnTo>
                    <a:pt x="200" y="12"/>
                  </a:lnTo>
                  <a:lnTo>
                    <a:pt x="212" y="18"/>
                  </a:lnTo>
                  <a:lnTo>
                    <a:pt x="224" y="24"/>
                  </a:lnTo>
                  <a:lnTo>
                    <a:pt x="236" y="32"/>
                  </a:lnTo>
                  <a:lnTo>
                    <a:pt x="246" y="42"/>
                  </a:lnTo>
                  <a:lnTo>
                    <a:pt x="256" y="52"/>
                  </a:lnTo>
                  <a:lnTo>
                    <a:pt x="264" y="64"/>
                  </a:lnTo>
                  <a:lnTo>
                    <a:pt x="270" y="76"/>
                  </a:lnTo>
                  <a:lnTo>
                    <a:pt x="276" y="88"/>
                  </a:lnTo>
                  <a:lnTo>
                    <a:pt x="282" y="100"/>
                  </a:lnTo>
                  <a:lnTo>
                    <a:pt x="286" y="114"/>
                  </a:lnTo>
                  <a:lnTo>
                    <a:pt x="288" y="130"/>
                  </a:lnTo>
                  <a:lnTo>
                    <a:pt x="288" y="144"/>
                  </a:lnTo>
                  <a:close/>
                </a:path>
              </a:pathLst>
            </a:custGeom>
            <a:solidFill>
              <a:srgbClr val="00FF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0486" name="Rectangle 292"/>
            <p:cNvSpPr>
              <a:spLocks noChangeArrowheads="1"/>
            </p:cNvSpPr>
            <p:nvPr/>
          </p:nvSpPr>
          <p:spPr bwMode="auto">
            <a:xfrm>
              <a:off x="5465" y="3942"/>
              <a:ext cx="10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Helvetica" pitchFamily="-83" charset="0"/>
                </a:rPr>
                <a:t>N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0487" name="Freeform 291"/>
            <p:cNvSpPr>
              <a:spLocks/>
            </p:cNvSpPr>
            <p:nvPr/>
          </p:nvSpPr>
          <p:spPr bwMode="auto">
            <a:xfrm>
              <a:off x="3936" y="1584"/>
              <a:ext cx="272" cy="268"/>
            </a:xfrm>
            <a:custGeom>
              <a:avLst/>
              <a:gdLst>
                <a:gd name="T0" fmla="*/ 288 w 288"/>
                <a:gd name="T1" fmla="*/ 144 h 288"/>
                <a:gd name="T2" fmla="*/ 286 w 288"/>
                <a:gd name="T3" fmla="*/ 172 h 288"/>
                <a:gd name="T4" fmla="*/ 276 w 288"/>
                <a:gd name="T5" fmla="*/ 200 h 288"/>
                <a:gd name="T6" fmla="*/ 264 w 288"/>
                <a:gd name="T7" fmla="*/ 224 h 288"/>
                <a:gd name="T8" fmla="*/ 246 w 288"/>
                <a:gd name="T9" fmla="*/ 246 h 288"/>
                <a:gd name="T10" fmla="*/ 224 w 288"/>
                <a:gd name="T11" fmla="*/ 264 h 288"/>
                <a:gd name="T12" fmla="*/ 200 w 288"/>
                <a:gd name="T13" fmla="*/ 276 h 288"/>
                <a:gd name="T14" fmla="*/ 174 w 288"/>
                <a:gd name="T15" fmla="*/ 284 h 288"/>
                <a:gd name="T16" fmla="*/ 144 w 288"/>
                <a:gd name="T17" fmla="*/ 288 h 288"/>
                <a:gd name="T18" fmla="*/ 130 w 288"/>
                <a:gd name="T19" fmla="*/ 288 h 288"/>
                <a:gd name="T20" fmla="*/ 102 w 288"/>
                <a:gd name="T21" fmla="*/ 282 h 288"/>
                <a:gd name="T22" fmla="*/ 76 w 288"/>
                <a:gd name="T23" fmla="*/ 270 h 288"/>
                <a:gd name="T24" fmla="*/ 52 w 288"/>
                <a:gd name="T25" fmla="*/ 254 h 288"/>
                <a:gd name="T26" fmla="*/ 32 w 288"/>
                <a:gd name="T27" fmla="*/ 236 h 288"/>
                <a:gd name="T28" fmla="*/ 18 w 288"/>
                <a:gd name="T29" fmla="*/ 212 h 288"/>
                <a:gd name="T30" fmla="*/ 6 w 288"/>
                <a:gd name="T31" fmla="*/ 186 h 288"/>
                <a:gd name="T32" fmla="*/ 0 w 288"/>
                <a:gd name="T33" fmla="*/ 158 h 288"/>
                <a:gd name="T34" fmla="*/ 0 w 288"/>
                <a:gd name="T35" fmla="*/ 144 h 288"/>
                <a:gd name="T36" fmla="*/ 2 w 288"/>
                <a:gd name="T37" fmla="*/ 114 h 288"/>
                <a:gd name="T38" fmla="*/ 12 w 288"/>
                <a:gd name="T39" fmla="*/ 88 h 288"/>
                <a:gd name="T40" fmla="*/ 24 w 288"/>
                <a:gd name="T41" fmla="*/ 64 h 288"/>
                <a:gd name="T42" fmla="*/ 42 w 288"/>
                <a:gd name="T43" fmla="*/ 42 h 288"/>
                <a:gd name="T44" fmla="*/ 64 w 288"/>
                <a:gd name="T45" fmla="*/ 24 h 288"/>
                <a:gd name="T46" fmla="*/ 88 w 288"/>
                <a:gd name="T47" fmla="*/ 12 h 288"/>
                <a:gd name="T48" fmla="*/ 114 w 288"/>
                <a:gd name="T49" fmla="*/ 2 h 288"/>
                <a:gd name="T50" fmla="*/ 144 w 288"/>
                <a:gd name="T51" fmla="*/ 0 h 288"/>
                <a:gd name="T52" fmla="*/ 158 w 288"/>
                <a:gd name="T53" fmla="*/ 0 h 288"/>
                <a:gd name="T54" fmla="*/ 186 w 288"/>
                <a:gd name="T55" fmla="*/ 6 h 288"/>
                <a:gd name="T56" fmla="*/ 212 w 288"/>
                <a:gd name="T57" fmla="*/ 18 h 288"/>
                <a:gd name="T58" fmla="*/ 236 w 288"/>
                <a:gd name="T59" fmla="*/ 32 h 288"/>
                <a:gd name="T60" fmla="*/ 256 w 288"/>
                <a:gd name="T61" fmla="*/ 52 h 288"/>
                <a:gd name="T62" fmla="*/ 270 w 288"/>
                <a:gd name="T63" fmla="*/ 76 h 288"/>
                <a:gd name="T64" fmla="*/ 282 w 288"/>
                <a:gd name="T65" fmla="*/ 100 h 288"/>
                <a:gd name="T66" fmla="*/ 288 w 288"/>
                <a:gd name="T67" fmla="*/ 130 h 288"/>
                <a:gd name="T68" fmla="*/ 288 w 288"/>
                <a:gd name="T69" fmla="*/ 144 h 28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88"/>
                <a:gd name="T106" fmla="*/ 0 h 288"/>
                <a:gd name="T107" fmla="*/ 288 w 288"/>
                <a:gd name="T108" fmla="*/ 288 h 28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88" h="288">
                  <a:moveTo>
                    <a:pt x="288" y="144"/>
                  </a:moveTo>
                  <a:lnTo>
                    <a:pt x="288" y="144"/>
                  </a:lnTo>
                  <a:lnTo>
                    <a:pt x="288" y="158"/>
                  </a:lnTo>
                  <a:lnTo>
                    <a:pt x="286" y="172"/>
                  </a:lnTo>
                  <a:lnTo>
                    <a:pt x="282" y="186"/>
                  </a:lnTo>
                  <a:lnTo>
                    <a:pt x="276" y="200"/>
                  </a:lnTo>
                  <a:lnTo>
                    <a:pt x="270" y="212"/>
                  </a:lnTo>
                  <a:lnTo>
                    <a:pt x="264" y="224"/>
                  </a:lnTo>
                  <a:lnTo>
                    <a:pt x="256" y="236"/>
                  </a:lnTo>
                  <a:lnTo>
                    <a:pt x="246" y="246"/>
                  </a:lnTo>
                  <a:lnTo>
                    <a:pt x="236" y="254"/>
                  </a:lnTo>
                  <a:lnTo>
                    <a:pt x="224" y="264"/>
                  </a:lnTo>
                  <a:lnTo>
                    <a:pt x="212" y="270"/>
                  </a:lnTo>
                  <a:lnTo>
                    <a:pt x="200" y="276"/>
                  </a:lnTo>
                  <a:lnTo>
                    <a:pt x="186" y="282"/>
                  </a:lnTo>
                  <a:lnTo>
                    <a:pt x="174" y="284"/>
                  </a:lnTo>
                  <a:lnTo>
                    <a:pt x="158" y="288"/>
                  </a:lnTo>
                  <a:lnTo>
                    <a:pt x="144" y="288"/>
                  </a:lnTo>
                  <a:lnTo>
                    <a:pt x="130" y="288"/>
                  </a:lnTo>
                  <a:lnTo>
                    <a:pt x="114" y="284"/>
                  </a:lnTo>
                  <a:lnTo>
                    <a:pt x="102" y="282"/>
                  </a:lnTo>
                  <a:lnTo>
                    <a:pt x="88" y="276"/>
                  </a:lnTo>
                  <a:lnTo>
                    <a:pt x="76" y="270"/>
                  </a:lnTo>
                  <a:lnTo>
                    <a:pt x="64" y="264"/>
                  </a:lnTo>
                  <a:lnTo>
                    <a:pt x="52" y="254"/>
                  </a:lnTo>
                  <a:lnTo>
                    <a:pt x="42" y="246"/>
                  </a:lnTo>
                  <a:lnTo>
                    <a:pt x="32" y="236"/>
                  </a:lnTo>
                  <a:lnTo>
                    <a:pt x="24" y="224"/>
                  </a:lnTo>
                  <a:lnTo>
                    <a:pt x="18" y="212"/>
                  </a:lnTo>
                  <a:lnTo>
                    <a:pt x="12" y="200"/>
                  </a:lnTo>
                  <a:lnTo>
                    <a:pt x="6" y="186"/>
                  </a:lnTo>
                  <a:lnTo>
                    <a:pt x="2" y="172"/>
                  </a:lnTo>
                  <a:lnTo>
                    <a:pt x="0" y="158"/>
                  </a:lnTo>
                  <a:lnTo>
                    <a:pt x="0" y="144"/>
                  </a:lnTo>
                  <a:lnTo>
                    <a:pt x="0" y="130"/>
                  </a:lnTo>
                  <a:lnTo>
                    <a:pt x="2" y="114"/>
                  </a:lnTo>
                  <a:lnTo>
                    <a:pt x="6" y="100"/>
                  </a:lnTo>
                  <a:lnTo>
                    <a:pt x="12" y="88"/>
                  </a:lnTo>
                  <a:lnTo>
                    <a:pt x="18" y="76"/>
                  </a:lnTo>
                  <a:lnTo>
                    <a:pt x="24" y="64"/>
                  </a:lnTo>
                  <a:lnTo>
                    <a:pt x="32" y="52"/>
                  </a:lnTo>
                  <a:lnTo>
                    <a:pt x="42" y="42"/>
                  </a:lnTo>
                  <a:lnTo>
                    <a:pt x="52" y="32"/>
                  </a:lnTo>
                  <a:lnTo>
                    <a:pt x="64" y="24"/>
                  </a:lnTo>
                  <a:lnTo>
                    <a:pt x="76" y="18"/>
                  </a:lnTo>
                  <a:lnTo>
                    <a:pt x="88" y="12"/>
                  </a:lnTo>
                  <a:lnTo>
                    <a:pt x="102" y="6"/>
                  </a:lnTo>
                  <a:lnTo>
                    <a:pt x="114" y="2"/>
                  </a:lnTo>
                  <a:lnTo>
                    <a:pt x="130" y="0"/>
                  </a:lnTo>
                  <a:lnTo>
                    <a:pt x="144" y="0"/>
                  </a:lnTo>
                  <a:lnTo>
                    <a:pt x="158" y="0"/>
                  </a:lnTo>
                  <a:lnTo>
                    <a:pt x="174" y="2"/>
                  </a:lnTo>
                  <a:lnTo>
                    <a:pt x="186" y="6"/>
                  </a:lnTo>
                  <a:lnTo>
                    <a:pt x="200" y="12"/>
                  </a:lnTo>
                  <a:lnTo>
                    <a:pt x="212" y="18"/>
                  </a:lnTo>
                  <a:lnTo>
                    <a:pt x="224" y="24"/>
                  </a:lnTo>
                  <a:lnTo>
                    <a:pt x="236" y="32"/>
                  </a:lnTo>
                  <a:lnTo>
                    <a:pt x="246" y="42"/>
                  </a:lnTo>
                  <a:lnTo>
                    <a:pt x="256" y="52"/>
                  </a:lnTo>
                  <a:lnTo>
                    <a:pt x="264" y="64"/>
                  </a:lnTo>
                  <a:lnTo>
                    <a:pt x="270" y="76"/>
                  </a:lnTo>
                  <a:lnTo>
                    <a:pt x="276" y="88"/>
                  </a:lnTo>
                  <a:lnTo>
                    <a:pt x="282" y="100"/>
                  </a:lnTo>
                  <a:lnTo>
                    <a:pt x="286" y="114"/>
                  </a:lnTo>
                  <a:lnTo>
                    <a:pt x="288" y="130"/>
                  </a:lnTo>
                  <a:lnTo>
                    <a:pt x="288" y="144"/>
                  </a:lnTo>
                  <a:close/>
                </a:path>
              </a:pathLst>
            </a:custGeom>
            <a:solidFill>
              <a:srgbClr val="00FF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0488" name="Rectangle 292"/>
            <p:cNvSpPr>
              <a:spLocks noChangeArrowheads="1"/>
            </p:cNvSpPr>
            <p:nvPr/>
          </p:nvSpPr>
          <p:spPr bwMode="auto">
            <a:xfrm>
              <a:off x="4025" y="1638"/>
              <a:ext cx="10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Helvetica" pitchFamily="-83" charset="0"/>
                </a:rPr>
                <a:t>U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0489" name="Freeform 291"/>
            <p:cNvSpPr>
              <a:spLocks/>
            </p:cNvSpPr>
            <p:nvPr/>
          </p:nvSpPr>
          <p:spPr bwMode="auto">
            <a:xfrm>
              <a:off x="5424" y="1584"/>
              <a:ext cx="272" cy="268"/>
            </a:xfrm>
            <a:custGeom>
              <a:avLst/>
              <a:gdLst>
                <a:gd name="T0" fmla="*/ 288 w 288"/>
                <a:gd name="T1" fmla="*/ 144 h 288"/>
                <a:gd name="T2" fmla="*/ 286 w 288"/>
                <a:gd name="T3" fmla="*/ 172 h 288"/>
                <a:gd name="T4" fmla="*/ 276 w 288"/>
                <a:gd name="T5" fmla="*/ 200 h 288"/>
                <a:gd name="T6" fmla="*/ 264 w 288"/>
                <a:gd name="T7" fmla="*/ 224 h 288"/>
                <a:gd name="T8" fmla="*/ 246 w 288"/>
                <a:gd name="T9" fmla="*/ 246 h 288"/>
                <a:gd name="T10" fmla="*/ 224 w 288"/>
                <a:gd name="T11" fmla="*/ 264 h 288"/>
                <a:gd name="T12" fmla="*/ 200 w 288"/>
                <a:gd name="T13" fmla="*/ 276 h 288"/>
                <a:gd name="T14" fmla="*/ 174 w 288"/>
                <a:gd name="T15" fmla="*/ 284 h 288"/>
                <a:gd name="T16" fmla="*/ 144 w 288"/>
                <a:gd name="T17" fmla="*/ 288 h 288"/>
                <a:gd name="T18" fmla="*/ 130 w 288"/>
                <a:gd name="T19" fmla="*/ 288 h 288"/>
                <a:gd name="T20" fmla="*/ 102 w 288"/>
                <a:gd name="T21" fmla="*/ 282 h 288"/>
                <a:gd name="T22" fmla="*/ 76 w 288"/>
                <a:gd name="T23" fmla="*/ 270 h 288"/>
                <a:gd name="T24" fmla="*/ 52 w 288"/>
                <a:gd name="T25" fmla="*/ 254 h 288"/>
                <a:gd name="T26" fmla="*/ 32 w 288"/>
                <a:gd name="T27" fmla="*/ 236 h 288"/>
                <a:gd name="T28" fmla="*/ 18 w 288"/>
                <a:gd name="T29" fmla="*/ 212 h 288"/>
                <a:gd name="T30" fmla="*/ 6 w 288"/>
                <a:gd name="T31" fmla="*/ 186 h 288"/>
                <a:gd name="T32" fmla="*/ 0 w 288"/>
                <a:gd name="T33" fmla="*/ 158 h 288"/>
                <a:gd name="T34" fmla="*/ 0 w 288"/>
                <a:gd name="T35" fmla="*/ 144 h 288"/>
                <a:gd name="T36" fmla="*/ 2 w 288"/>
                <a:gd name="T37" fmla="*/ 114 h 288"/>
                <a:gd name="T38" fmla="*/ 12 w 288"/>
                <a:gd name="T39" fmla="*/ 88 h 288"/>
                <a:gd name="T40" fmla="*/ 24 w 288"/>
                <a:gd name="T41" fmla="*/ 64 h 288"/>
                <a:gd name="T42" fmla="*/ 42 w 288"/>
                <a:gd name="T43" fmla="*/ 42 h 288"/>
                <a:gd name="T44" fmla="*/ 64 w 288"/>
                <a:gd name="T45" fmla="*/ 24 h 288"/>
                <a:gd name="T46" fmla="*/ 88 w 288"/>
                <a:gd name="T47" fmla="*/ 12 h 288"/>
                <a:gd name="T48" fmla="*/ 114 w 288"/>
                <a:gd name="T49" fmla="*/ 2 h 288"/>
                <a:gd name="T50" fmla="*/ 144 w 288"/>
                <a:gd name="T51" fmla="*/ 0 h 288"/>
                <a:gd name="T52" fmla="*/ 158 w 288"/>
                <a:gd name="T53" fmla="*/ 0 h 288"/>
                <a:gd name="T54" fmla="*/ 186 w 288"/>
                <a:gd name="T55" fmla="*/ 6 h 288"/>
                <a:gd name="T56" fmla="*/ 212 w 288"/>
                <a:gd name="T57" fmla="*/ 18 h 288"/>
                <a:gd name="T58" fmla="*/ 236 w 288"/>
                <a:gd name="T59" fmla="*/ 32 h 288"/>
                <a:gd name="T60" fmla="*/ 256 w 288"/>
                <a:gd name="T61" fmla="*/ 52 h 288"/>
                <a:gd name="T62" fmla="*/ 270 w 288"/>
                <a:gd name="T63" fmla="*/ 76 h 288"/>
                <a:gd name="T64" fmla="*/ 282 w 288"/>
                <a:gd name="T65" fmla="*/ 100 h 288"/>
                <a:gd name="T66" fmla="*/ 288 w 288"/>
                <a:gd name="T67" fmla="*/ 130 h 288"/>
                <a:gd name="T68" fmla="*/ 288 w 288"/>
                <a:gd name="T69" fmla="*/ 144 h 28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88"/>
                <a:gd name="T106" fmla="*/ 0 h 288"/>
                <a:gd name="T107" fmla="*/ 288 w 288"/>
                <a:gd name="T108" fmla="*/ 288 h 28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88" h="288">
                  <a:moveTo>
                    <a:pt x="288" y="144"/>
                  </a:moveTo>
                  <a:lnTo>
                    <a:pt x="288" y="144"/>
                  </a:lnTo>
                  <a:lnTo>
                    <a:pt x="288" y="158"/>
                  </a:lnTo>
                  <a:lnTo>
                    <a:pt x="286" y="172"/>
                  </a:lnTo>
                  <a:lnTo>
                    <a:pt x="282" y="186"/>
                  </a:lnTo>
                  <a:lnTo>
                    <a:pt x="276" y="200"/>
                  </a:lnTo>
                  <a:lnTo>
                    <a:pt x="270" y="212"/>
                  </a:lnTo>
                  <a:lnTo>
                    <a:pt x="264" y="224"/>
                  </a:lnTo>
                  <a:lnTo>
                    <a:pt x="256" y="236"/>
                  </a:lnTo>
                  <a:lnTo>
                    <a:pt x="246" y="246"/>
                  </a:lnTo>
                  <a:lnTo>
                    <a:pt x="236" y="254"/>
                  </a:lnTo>
                  <a:lnTo>
                    <a:pt x="224" y="264"/>
                  </a:lnTo>
                  <a:lnTo>
                    <a:pt x="212" y="270"/>
                  </a:lnTo>
                  <a:lnTo>
                    <a:pt x="200" y="276"/>
                  </a:lnTo>
                  <a:lnTo>
                    <a:pt x="186" y="282"/>
                  </a:lnTo>
                  <a:lnTo>
                    <a:pt x="174" y="284"/>
                  </a:lnTo>
                  <a:lnTo>
                    <a:pt x="158" y="288"/>
                  </a:lnTo>
                  <a:lnTo>
                    <a:pt x="144" y="288"/>
                  </a:lnTo>
                  <a:lnTo>
                    <a:pt x="130" y="288"/>
                  </a:lnTo>
                  <a:lnTo>
                    <a:pt x="114" y="284"/>
                  </a:lnTo>
                  <a:lnTo>
                    <a:pt x="102" y="282"/>
                  </a:lnTo>
                  <a:lnTo>
                    <a:pt x="88" y="276"/>
                  </a:lnTo>
                  <a:lnTo>
                    <a:pt x="76" y="270"/>
                  </a:lnTo>
                  <a:lnTo>
                    <a:pt x="64" y="264"/>
                  </a:lnTo>
                  <a:lnTo>
                    <a:pt x="52" y="254"/>
                  </a:lnTo>
                  <a:lnTo>
                    <a:pt x="42" y="246"/>
                  </a:lnTo>
                  <a:lnTo>
                    <a:pt x="32" y="236"/>
                  </a:lnTo>
                  <a:lnTo>
                    <a:pt x="24" y="224"/>
                  </a:lnTo>
                  <a:lnTo>
                    <a:pt x="18" y="212"/>
                  </a:lnTo>
                  <a:lnTo>
                    <a:pt x="12" y="200"/>
                  </a:lnTo>
                  <a:lnTo>
                    <a:pt x="6" y="186"/>
                  </a:lnTo>
                  <a:lnTo>
                    <a:pt x="2" y="172"/>
                  </a:lnTo>
                  <a:lnTo>
                    <a:pt x="0" y="158"/>
                  </a:lnTo>
                  <a:lnTo>
                    <a:pt x="0" y="144"/>
                  </a:lnTo>
                  <a:lnTo>
                    <a:pt x="0" y="130"/>
                  </a:lnTo>
                  <a:lnTo>
                    <a:pt x="2" y="114"/>
                  </a:lnTo>
                  <a:lnTo>
                    <a:pt x="6" y="100"/>
                  </a:lnTo>
                  <a:lnTo>
                    <a:pt x="12" y="88"/>
                  </a:lnTo>
                  <a:lnTo>
                    <a:pt x="18" y="76"/>
                  </a:lnTo>
                  <a:lnTo>
                    <a:pt x="24" y="64"/>
                  </a:lnTo>
                  <a:lnTo>
                    <a:pt x="32" y="52"/>
                  </a:lnTo>
                  <a:lnTo>
                    <a:pt x="42" y="42"/>
                  </a:lnTo>
                  <a:lnTo>
                    <a:pt x="52" y="32"/>
                  </a:lnTo>
                  <a:lnTo>
                    <a:pt x="64" y="24"/>
                  </a:lnTo>
                  <a:lnTo>
                    <a:pt x="76" y="18"/>
                  </a:lnTo>
                  <a:lnTo>
                    <a:pt x="88" y="12"/>
                  </a:lnTo>
                  <a:lnTo>
                    <a:pt x="102" y="6"/>
                  </a:lnTo>
                  <a:lnTo>
                    <a:pt x="114" y="2"/>
                  </a:lnTo>
                  <a:lnTo>
                    <a:pt x="130" y="0"/>
                  </a:lnTo>
                  <a:lnTo>
                    <a:pt x="144" y="0"/>
                  </a:lnTo>
                  <a:lnTo>
                    <a:pt x="158" y="0"/>
                  </a:lnTo>
                  <a:lnTo>
                    <a:pt x="174" y="2"/>
                  </a:lnTo>
                  <a:lnTo>
                    <a:pt x="186" y="6"/>
                  </a:lnTo>
                  <a:lnTo>
                    <a:pt x="200" y="12"/>
                  </a:lnTo>
                  <a:lnTo>
                    <a:pt x="212" y="18"/>
                  </a:lnTo>
                  <a:lnTo>
                    <a:pt x="224" y="24"/>
                  </a:lnTo>
                  <a:lnTo>
                    <a:pt x="236" y="32"/>
                  </a:lnTo>
                  <a:lnTo>
                    <a:pt x="246" y="42"/>
                  </a:lnTo>
                  <a:lnTo>
                    <a:pt x="256" y="52"/>
                  </a:lnTo>
                  <a:lnTo>
                    <a:pt x="264" y="64"/>
                  </a:lnTo>
                  <a:lnTo>
                    <a:pt x="270" y="76"/>
                  </a:lnTo>
                  <a:lnTo>
                    <a:pt x="276" y="88"/>
                  </a:lnTo>
                  <a:lnTo>
                    <a:pt x="282" y="100"/>
                  </a:lnTo>
                  <a:lnTo>
                    <a:pt x="286" y="114"/>
                  </a:lnTo>
                  <a:lnTo>
                    <a:pt x="288" y="130"/>
                  </a:lnTo>
                  <a:lnTo>
                    <a:pt x="288" y="144"/>
                  </a:lnTo>
                  <a:close/>
                </a:path>
              </a:pathLst>
            </a:custGeom>
            <a:solidFill>
              <a:srgbClr val="00FF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0490" name="Rectangle 292"/>
            <p:cNvSpPr>
              <a:spLocks noChangeArrowheads="1"/>
            </p:cNvSpPr>
            <p:nvPr/>
          </p:nvSpPr>
          <p:spPr bwMode="auto">
            <a:xfrm>
              <a:off x="5513" y="1638"/>
              <a:ext cx="10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Helvetica" pitchFamily="-83" charset="0"/>
                </a:rPr>
                <a:t>U</a:t>
              </a:r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715000" cy="4525963"/>
          </a:xfrm>
        </p:spPr>
        <p:txBody>
          <a:bodyPr/>
          <a:lstStyle/>
          <a:p>
            <a:r>
              <a:rPr lang="en-US"/>
              <a:t>Took SQL plan</a:t>
            </a:r>
          </a:p>
          <a:p>
            <a:r>
              <a:rPr lang="en-US"/>
              <a:t>Manually coded in Dryad</a:t>
            </a:r>
          </a:p>
          <a:p>
            <a:r>
              <a:rPr lang="en-US"/>
              <a:t>Manually partitioned data</a:t>
            </a:r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6019800" cy="1143000"/>
          </a:xfrm>
        </p:spPr>
        <p:txBody>
          <a:bodyPr/>
          <a:lstStyle/>
          <a:p>
            <a:r>
              <a:rPr lang="en-US"/>
              <a:t>SkyServer DB query</a:t>
            </a:r>
          </a:p>
        </p:txBody>
      </p:sp>
      <p:sp>
        <p:nvSpPr>
          <p:cNvPr id="90120" name="Line 8"/>
          <p:cNvSpPr>
            <a:spLocks noChangeShapeType="1"/>
          </p:cNvSpPr>
          <p:nvPr/>
        </p:nvSpPr>
        <p:spPr bwMode="auto">
          <a:xfrm>
            <a:off x="5257800" y="4419600"/>
            <a:ext cx="1524000" cy="1143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90125" name="Line 13"/>
          <p:cNvSpPr>
            <a:spLocks noChangeShapeType="1"/>
          </p:cNvSpPr>
          <p:nvPr/>
        </p:nvSpPr>
        <p:spPr bwMode="auto">
          <a:xfrm>
            <a:off x="5486400" y="4572000"/>
            <a:ext cx="1066800" cy="1524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90127" name="Line 15"/>
          <p:cNvSpPr>
            <a:spLocks noChangeShapeType="1"/>
          </p:cNvSpPr>
          <p:nvPr/>
        </p:nvSpPr>
        <p:spPr bwMode="auto">
          <a:xfrm>
            <a:off x="5486400" y="4572000"/>
            <a:ext cx="1828800" cy="1600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90131" name="Line 19"/>
          <p:cNvSpPr>
            <a:spLocks noChangeShapeType="1"/>
          </p:cNvSpPr>
          <p:nvPr/>
        </p:nvSpPr>
        <p:spPr bwMode="auto">
          <a:xfrm>
            <a:off x="5638800" y="2971800"/>
            <a:ext cx="990600" cy="914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90140" name="Line 28"/>
          <p:cNvSpPr>
            <a:spLocks noChangeShapeType="1"/>
          </p:cNvSpPr>
          <p:nvPr/>
        </p:nvSpPr>
        <p:spPr bwMode="auto">
          <a:xfrm flipV="1">
            <a:off x="5334000" y="1219200"/>
            <a:ext cx="2057400" cy="762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90136" name="Line 24"/>
          <p:cNvSpPr>
            <a:spLocks noChangeShapeType="1"/>
          </p:cNvSpPr>
          <p:nvPr/>
        </p:nvSpPr>
        <p:spPr bwMode="auto">
          <a:xfrm flipV="1">
            <a:off x="5410200" y="2133600"/>
            <a:ext cx="1371600" cy="1219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90132" name="AutoShape 20"/>
          <p:cNvSpPr>
            <a:spLocks noChangeArrowheads="1"/>
          </p:cNvSpPr>
          <p:nvPr/>
        </p:nvSpPr>
        <p:spPr bwMode="auto">
          <a:xfrm>
            <a:off x="6705600" y="2895600"/>
            <a:ext cx="1981200" cy="24384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914400" y="3505200"/>
            <a:ext cx="4724400" cy="1752600"/>
            <a:chOff x="576" y="1584"/>
            <a:chExt cx="2976" cy="864"/>
          </a:xfrm>
        </p:grpSpPr>
        <p:sp>
          <p:nvSpPr>
            <p:cNvPr id="90123" name="AutoShape 11"/>
            <p:cNvSpPr>
              <a:spLocks noChangeArrowheads="1"/>
            </p:cNvSpPr>
            <p:nvPr/>
          </p:nvSpPr>
          <p:spPr bwMode="auto">
            <a:xfrm>
              <a:off x="576" y="1584"/>
              <a:ext cx="2976" cy="86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124" name="Text Box 12"/>
            <p:cNvSpPr txBox="1">
              <a:spLocks noChangeArrowheads="1"/>
            </p:cNvSpPr>
            <p:nvPr/>
          </p:nvSpPr>
          <p:spPr bwMode="auto">
            <a:xfrm>
              <a:off x="720" y="1728"/>
              <a:ext cx="2736" cy="5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1700" b="1">
                  <a:solidFill>
                    <a:srgbClr val="000000"/>
                  </a:solidFill>
                  <a:latin typeface="Courier New" pitchFamily="-83" charset="0"/>
                </a:rPr>
                <a:t>u: objid, color</a:t>
              </a:r>
            </a:p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1700" b="1">
                  <a:solidFill>
                    <a:srgbClr val="000000"/>
                  </a:solidFill>
                  <a:latin typeface="Courier New" pitchFamily="-83" charset="0"/>
                </a:rPr>
                <a:t>n: objid, neighborobjid</a:t>
              </a:r>
            </a:p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1700" b="1">
                  <a:solidFill>
                    <a:srgbClr val="000000"/>
                  </a:solidFill>
                  <a:latin typeface="Courier New" pitchFamily="-83" charset="0"/>
                </a:rPr>
                <a:t>[partition by objid]</a:t>
              </a:r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762000" y="2362200"/>
            <a:ext cx="4724400" cy="2590800"/>
            <a:chOff x="480" y="1488"/>
            <a:chExt cx="2976" cy="1584"/>
          </a:xfrm>
        </p:grpSpPr>
        <p:sp>
          <p:nvSpPr>
            <p:cNvPr id="90118" name="AutoShape 6"/>
            <p:cNvSpPr>
              <a:spLocks noChangeArrowheads="1"/>
            </p:cNvSpPr>
            <p:nvPr/>
          </p:nvSpPr>
          <p:spPr bwMode="auto">
            <a:xfrm>
              <a:off x="480" y="1488"/>
              <a:ext cx="2976" cy="15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117" name="Text Box 5"/>
            <p:cNvSpPr txBox="1">
              <a:spLocks noChangeArrowheads="1"/>
            </p:cNvSpPr>
            <p:nvPr/>
          </p:nvSpPr>
          <p:spPr bwMode="auto">
            <a:xfrm>
              <a:off x="624" y="1632"/>
              <a:ext cx="2736" cy="1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1700" b="1">
                  <a:solidFill>
                    <a:srgbClr val="000000"/>
                  </a:solidFill>
                  <a:latin typeface="Courier New" pitchFamily="-83" charset="0"/>
                </a:rPr>
                <a:t>select</a:t>
              </a:r>
            </a:p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1700" b="1">
                  <a:solidFill>
                    <a:srgbClr val="000000"/>
                  </a:solidFill>
                  <a:latin typeface="Courier New" pitchFamily="-83" charset="0"/>
                </a:rPr>
                <a:t>  u.color,n.neighborobjid</a:t>
              </a:r>
            </a:p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1700" b="1">
                  <a:solidFill>
                    <a:srgbClr val="000000"/>
                  </a:solidFill>
                  <a:latin typeface="Courier New" pitchFamily="-83" charset="0"/>
                </a:rPr>
                <a:t>from u join n</a:t>
              </a:r>
            </a:p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1700" b="1">
                  <a:solidFill>
                    <a:srgbClr val="000000"/>
                  </a:solidFill>
                  <a:latin typeface="Courier New" pitchFamily="-83" charset="0"/>
                </a:rPr>
                <a:t>where</a:t>
              </a:r>
            </a:p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1700" b="1">
                  <a:solidFill>
                    <a:srgbClr val="000000"/>
                  </a:solidFill>
                  <a:latin typeface="Courier New" pitchFamily="-83" charset="0"/>
                </a:rPr>
                <a:t>  u.objid = n.objid</a:t>
              </a:r>
            </a:p>
          </p:txBody>
        </p:sp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990600" y="1524000"/>
            <a:ext cx="4724400" cy="1935163"/>
            <a:chOff x="480" y="1488"/>
            <a:chExt cx="2976" cy="1752"/>
          </a:xfrm>
        </p:grpSpPr>
        <p:sp>
          <p:nvSpPr>
            <p:cNvPr id="90129" name="AutoShape 17"/>
            <p:cNvSpPr>
              <a:spLocks noChangeArrowheads="1"/>
            </p:cNvSpPr>
            <p:nvPr/>
          </p:nvSpPr>
          <p:spPr bwMode="auto">
            <a:xfrm>
              <a:off x="480" y="1488"/>
              <a:ext cx="2976" cy="15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130" name="Text Box 18"/>
            <p:cNvSpPr txBox="1">
              <a:spLocks noChangeArrowheads="1"/>
            </p:cNvSpPr>
            <p:nvPr/>
          </p:nvSpPr>
          <p:spPr bwMode="auto">
            <a:xfrm>
              <a:off x="624" y="1632"/>
              <a:ext cx="2736" cy="16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1700" b="1">
                  <a:solidFill>
                    <a:srgbClr val="000000"/>
                  </a:solidFill>
                  <a:latin typeface="Courier New" pitchFamily="-83" charset="0"/>
                </a:rPr>
                <a:t>(u.color,n.neighborobjid)</a:t>
              </a:r>
            </a:p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1700" b="1">
                  <a:solidFill>
                    <a:srgbClr val="000000"/>
                  </a:solidFill>
                  <a:latin typeface="Courier New" pitchFamily="-83" charset="0"/>
                </a:rPr>
                <a:t>[re-partition by n.neighborobjid]</a:t>
              </a:r>
            </a:p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1700" b="1">
                  <a:solidFill>
                    <a:srgbClr val="000000"/>
                  </a:solidFill>
                  <a:latin typeface="Courier New" pitchFamily="-83" charset="0"/>
                </a:rPr>
                <a:t>[order by n.neighborobjid]</a:t>
              </a:r>
            </a:p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1700" b="1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</p:grpSp>
      <p:grpSp>
        <p:nvGrpSpPr>
          <p:cNvPr id="6" name="Group 25"/>
          <p:cNvGrpSpPr>
            <a:grpSpLocks/>
          </p:cNvGrpSpPr>
          <p:nvPr/>
        </p:nvGrpSpPr>
        <p:grpSpPr bwMode="auto">
          <a:xfrm>
            <a:off x="838200" y="1524000"/>
            <a:ext cx="4724400" cy="1066800"/>
            <a:chOff x="480" y="1488"/>
            <a:chExt cx="2976" cy="1584"/>
          </a:xfrm>
        </p:grpSpPr>
        <p:sp>
          <p:nvSpPr>
            <p:cNvPr id="90138" name="AutoShape 26"/>
            <p:cNvSpPr>
              <a:spLocks noChangeArrowheads="1"/>
            </p:cNvSpPr>
            <p:nvPr/>
          </p:nvSpPr>
          <p:spPr bwMode="auto">
            <a:xfrm>
              <a:off x="480" y="1488"/>
              <a:ext cx="2976" cy="15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139" name="Text Box 27"/>
            <p:cNvSpPr txBox="1">
              <a:spLocks noChangeArrowheads="1"/>
            </p:cNvSpPr>
            <p:nvPr/>
          </p:nvSpPr>
          <p:spPr bwMode="auto">
            <a:xfrm>
              <a:off x="624" y="1632"/>
              <a:ext cx="2736" cy="10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1700" b="1">
                  <a:solidFill>
                    <a:srgbClr val="000000"/>
                  </a:solidFill>
                  <a:latin typeface="Courier New" pitchFamily="-83" charset="0"/>
                </a:rPr>
                <a:t>[distinct]</a:t>
              </a:r>
            </a:p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1700" b="1">
                  <a:solidFill>
                    <a:srgbClr val="000000"/>
                  </a:solidFill>
                  <a:latin typeface="Courier New" pitchFamily="-83" charset="0"/>
                </a:rPr>
                <a:t>[merge outputs]</a:t>
              </a:r>
            </a:p>
          </p:txBody>
        </p:sp>
      </p:grpSp>
      <p:grpSp>
        <p:nvGrpSpPr>
          <p:cNvPr id="7" name="Group 21"/>
          <p:cNvGrpSpPr>
            <a:grpSpLocks/>
          </p:cNvGrpSpPr>
          <p:nvPr/>
        </p:nvGrpSpPr>
        <p:grpSpPr bwMode="auto">
          <a:xfrm>
            <a:off x="914400" y="2514600"/>
            <a:ext cx="4724400" cy="3200400"/>
            <a:chOff x="480" y="1488"/>
            <a:chExt cx="2976" cy="1584"/>
          </a:xfrm>
        </p:grpSpPr>
        <p:sp>
          <p:nvSpPr>
            <p:cNvPr id="90134" name="AutoShape 22"/>
            <p:cNvSpPr>
              <a:spLocks noChangeArrowheads="1"/>
            </p:cNvSpPr>
            <p:nvPr/>
          </p:nvSpPr>
          <p:spPr bwMode="auto">
            <a:xfrm>
              <a:off x="480" y="1488"/>
              <a:ext cx="2976" cy="15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90135" name="Text Box 23"/>
            <p:cNvSpPr txBox="1">
              <a:spLocks noChangeArrowheads="1"/>
            </p:cNvSpPr>
            <p:nvPr/>
          </p:nvSpPr>
          <p:spPr bwMode="auto">
            <a:xfrm>
              <a:off x="624" y="1632"/>
              <a:ext cx="2736" cy="1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1700" b="1">
                  <a:solidFill>
                    <a:srgbClr val="000000"/>
                  </a:solidFill>
                  <a:latin typeface="Courier New" pitchFamily="-83" charset="0"/>
                </a:rPr>
                <a:t>select</a:t>
              </a:r>
            </a:p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1700" b="1">
                  <a:solidFill>
                    <a:srgbClr val="000000"/>
                  </a:solidFill>
                  <a:latin typeface="Courier New" pitchFamily="-83" charset="0"/>
                </a:rPr>
                <a:t>  u.objid</a:t>
              </a:r>
            </a:p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1700" b="1">
                  <a:solidFill>
                    <a:srgbClr val="000000"/>
                  </a:solidFill>
                  <a:latin typeface="Courier New" pitchFamily="-83" charset="0"/>
                </a:rPr>
                <a:t>from u join &lt;temp&gt;</a:t>
              </a:r>
            </a:p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1700" b="1">
                  <a:solidFill>
                    <a:srgbClr val="000000"/>
                  </a:solidFill>
                  <a:latin typeface="Courier New" pitchFamily="-83" charset="0"/>
                </a:rPr>
                <a:t>where</a:t>
              </a:r>
            </a:p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1700" b="1">
                  <a:solidFill>
                    <a:srgbClr val="000000"/>
                  </a:solidFill>
                  <a:latin typeface="Courier New" pitchFamily="-83" charset="0"/>
                </a:rPr>
                <a:t>  u.objid = &lt;temp&gt;.neighborobjid and</a:t>
              </a:r>
            </a:p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1700" b="1">
                  <a:solidFill>
                    <a:srgbClr val="000000"/>
                  </a:solidFill>
                  <a:latin typeface="Courier New" pitchFamily="-83" charset="0"/>
                </a:rPr>
                <a:t>  |u.color - &lt;temp&gt;.color| &lt; d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20" grpId="0" animBg="1"/>
      <p:bldP spid="90120" grpId="1" animBg="1"/>
      <p:bldP spid="90125" grpId="0" animBg="1"/>
      <p:bldP spid="90125" grpId="1" animBg="1"/>
      <p:bldP spid="90127" grpId="0" animBg="1"/>
      <p:bldP spid="90127" grpId="1" animBg="1"/>
      <p:bldP spid="90131" grpId="0" animBg="1"/>
      <p:bldP spid="90131" grpId="1" animBg="1"/>
      <p:bldP spid="90140" grpId="0" animBg="1"/>
      <p:bldP spid="90136" grpId="0" animBg="1"/>
      <p:bldP spid="90136" grpId="1" animBg="1"/>
      <p:bldP spid="90132" grpId="0" animBg="1"/>
      <p:bldP spid="90132" grpId="1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22" name="Rectangle 6"/>
          <p:cNvSpPr>
            <a:spLocks noChangeArrowheads="1"/>
          </p:cNvSpPr>
          <p:nvPr/>
        </p:nvSpPr>
        <p:spPr bwMode="auto">
          <a:xfrm>
            <a:off x="457200" y="0"/>
            <a:ext cx="6019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4400">
                <a:solidFill>
                  <a:srgbClr val="000000"/>
                </a:solidFill>
              </a:rPr>
              <a:t>Optimization</a:t>
            </a:r>
          </a:p>
        </p:txBody>
      </p:sp>
      <p:sp>
        <p:nvSpPr>
          <p:cNvPr id="162884" name="Freeform 67"/>
          <p:cNvSpPr>
            <a:spLocks/>
          </p:cNvSpPr>
          <p:nvPr/>
        </p:nvSpPr>
        <p:spPr bwMode="auto">
          <a:xfrm>
            <a:off x="3962400" y="4876800"/>
            <a:ext cx="431800" cy="427038"/>
          </a:xfrm>
          <a:custGeom>
            <a:avLst/>
            <a:gdLst>
              <a:gd name="T0" fmla="*/ 288 w 288"/>
              <a:gd name="T1" fmla="*/ 144 h 288"/>
              <a:gd name="T2" fmla="*/ 286 w 288"/>
              <a:gd name="T3" fmla="*/ 174 h 288"/>
              <a:gd name="T4" fmla="*/ 276 w 288"/>
              <a:gd name="T5" fmla="*/ 200 h 288"/>
              <a:gd name="T6" fmla="*/ 264 w 288"/>
              <a:gd name="T7" fmla="*/ 224 h 288"/>
              <a:gd name="T8" fmla="*/ 246 w 288"/>
              <a:gd name="T9" fmla="*/ 246 h 288"/>
              <a:gd name="T10" fmla="*/ 224 w 288"/>
              <a:gd name="T11" fmla="*/ 264 h 288"/>
              <a:gd name="T12" fmla="*/ 200 w 288"/>
              <a:gd name="T13" fmla="*/ 276 h 288"/>
              <a:gd name="T14" fmla="*/ 174 w 288"/>
              <a:gd name="T15" fmla="*/ 286 h 288"/>
              <a:gd name="T16" fmla="*/ 144 w 288"/>
              <a:gd name="T17" fmla="*/ 288 h 288"/>
              <a:gd name="T18" fmla="*/ 130 w 288"/>
              <a:gd name="T19" fmla="*/ 288 h 288"/>
              <a:gd name="T20" fmla="*/ 102 w 288"/>
              <a:gd name="T21" fmla="*/ 282 h 288"/>
              <a:gd name="T22" fmla="*/ 76 w 288"/>
              <a:gd name="T23" fmla="*/ 270 h 288"/>
              <a:gd name="T24" fmla="*/ 52 w 288"/>
              <a:gd name="T25" fmla="*/ 256 h 288"/>
              <a:gd name="T26" fmla="*/ 32 w 288"/>
              <a:gd name="T27" fmla="*/ 236 h 288"/>
              <a:gd name="T28" fmla="*/ 18 w 288"/>
              <a:gd name="T29" fmla="*/ 212 h 288"/>
              <a:gd name="T30" fmla="*/ 6 w 288"/>
              <a:gd name="T31" fmla="*/ 186 h 288"/>
              <a:gd name="T32" fmla="*/ 0 w 288"/>
              <a:gd name="T33" fmla="*/ 158 h 288"/>
              <a:gd name="T34" fmla="*/ 0 w 288"/>
              <a:gd name="T35" fmla="*/ 144 h 288"/>
              <a:gd name="T36" fmla="*/ 2 w 288"/>
              <a:gd name="T37" fmla="*/ 114 h 288"/>
              <a:gd name="T38" fmla="*/ 12 w 288"/>
              <a:gd name="T39" fmla="*/ 88 h 288"/>
              <a:gd name="T40" fmla="*/ 24 w 288"/>
              <a:gd name="T41" fmla="*/ 64 h 288"/>
              <a:gd name="T42" fmla="*/ 42 w 288"/>
              <a:gd name="T43" fmla="*/ 42 h 288"/>
              <a:gd name="T44" fmla="*/ 64 w 288"/>
              <a:gd name="T45" fmla="*/ 24 h 288"/>
              <a:gd name="T46" fmla="*/ 88 w 288"/>
              <a:gd name="T47" fmla="*/ 12 h 288"/>
              <a:gd name="T48" fmla="*/ 114 w 288"/>
              <a:gd name="T49" fmla="*/ 2 h 288"/>
              <a:gd name="T50" fmla="*/ 144 w 288"/>
              <a:gd name="T51" fmla="*/ 0 h 288"/>
              <a:gd name="T52" fmla="*/ 158 w 288"/>
              <a:gd name="T53" fmla="*/ 0 h 288"/>
              <a:gd name="T54" fmla="*/ 186 w 288"/>
              <a:gd name="T55" fmla="*/ 6 h 288"/>
              <a:gd name="T56" fmla="*/ 212 w 288"/>
              <a:gd name="T57" fmla="*/ 18 h 288"/>
              <a:gd name="T58" fmla="*/ 236 w 288"/>
              <a:gd name="T59" fmla="*/ 32 h 288"/>
              <a:gd name="T60" fmla="*/ 256 w 288"/>
              <a:gd name="T61" fmla="*/ 52 h 288"/>
              <a:gd name="T62" fmla="*/ 270 w 288"/>
              <a:gd name="T63" fmla="*/ 76 h 288"/>
              <a:gd name="T64" fmla="*/ 282 w 288"/>
              <a:gd name="T65" fmla="*/ 102 h 288"/>
              <a:gd name="T66" fmla="*/ 288 w 288"/>
              <a:gd name="T67" fmla="*/ 130 h 288"/>
              <a:gd name="T68" fmla="*/ 288 w 288"/>
              <a:gd name="T69" fmla="*/ 144 h 28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88"/>
              <a:gd name="T106" fmla="*/ 0 h 288"/>
              <a:gd name="T107" fmla="*/ 288 w 288"/>
              <a:gd name="T108" fmla="*/ 288 h 288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88" h="288">
                <a:moveTo>
                  <a:pt x="288" y="144"/>
                </a:moveTo>
                <a:lnTo>
                  <a:pt x="288" y="144"/>
                </a:lnTo>
                <a:lnTo>
                  <a:pt x="288" y="158"/>
                </a:lnTo>
                <a:lnTo>
                  <a:pt x="286" y="174"/>
                </a:lnTo>
                <a:lnTo>
                  <a:pt x="282" y="186"/>
                </a:lnTo>
                <a:lnTo>
                  <a:pt x="276" y="200"/>
                </a:lnTo>
                <a:lnTo>
                  <a:pt x="270" y="212"/>
                </a:lnTo>
                <a:lnTo>
                  <a:pt x="264" y="224"/>
                </a:lnTo>
                <a:lnTo>
                  <a:pt x="256" y="236"/>
                </a:lnTo>
                <a:lnTo>
                  <a:pt x="246" y="246"/>
                </a:lnTo>
                <a:lnTo>
                  <a:pt x="236" y="256"/>
                </a:lnTo>
                <a:lnTo>
                  <a:pt x="224" y="264"/>
                </a:lnTo>
                <a:lnTo>
                  <a:pt x="212" y="270"/>
                </a:lnTo>
                <a:lnTo>
                  <a:pt x="200" y="276"/>
                </a:lnTo>
                <a:lnTo>
                  <a:pt x="186" y="282"/>
                </a:lnTo>
                <a:lnTo>
                  <a:pt x="174" y="286"/>
                </a:lnTo>
                <a:lnTo>
                  <a:pt x="158" y="288"/>
                </a:lnTo>
                <a:lnTo>
                  <a:pt x="144" y="288"/>
                </a:lnTo>
                <a:lnTo>
                  <a:pt x="130" y="288"/>
                </a:lnTo>
                <a:lnTo>
                  <a:pt x="114" y="286"/>
                </a:lnTo>
                <a:lnTo>
                  <a:pt x="102" y="282"/>
                </a:lnTo>
                <a:lnTo>
                  <a:pt x="88" y="276"/>
                </a:lnTo>
                <a:lnTo>
                  <a:pt x="76" y="270"/>
                </a:lnTo>
                <a:lnTo>
                  <a:pt x="64" y="264"/>
                </a:lnTo>
                <a:lnTo>
                  <a:pt x="52" y="256"/>
                </a:lnTo>
                <a:lnTo>
                  <a:pt x="42" y="246"/>
                </a:lnTo>
                <a:lnTo>
                  <a:pt x="32" y="236"/>
                </a:lnTo>
                <a:lnTo>
                  <a:pt x="24" y="224"/>
                </a:lnTo>
                <a:lnTo>
                  <a:pt x="18" y="212"/>
                </a:lnTo>
                <a:lnTo>
                  <a:pt x="12" y="200"/>
                </a:lnTo>
                <a:lnTo>
                  <a:pt x="6" y="186"/>
                </a:lnTo>
                <a:lnTo>
                  <a:pt x="2" y="174"/>
                </a:lnTo>
                <a:lnTo>
                  <a:pt x="0" y="158"/>
                </a:lnTo>
                <a:lnTo>
                  <a:pt x="0" y="144"/>
                </a:lnTo>
                <a:lnTo>
                  <a:pt x="0" y="130"/>
                </a:lnTo>
                <a:lnTo>
                  <a:pt x="2" y="114"/>
                </a:lnTo>
                <a:lnTo>
                  <a:pt x="6" y="102"/>
                </a:lnTo>
                <a:lnTo>
                  <a:pt x="12" y="88"/>
                </a:lnTo>
                <a:lnTo>
                  <a:pt x="18" y="76"/>
                </a:lnTo>
                <a:lnTo>
                  <a:pt x="24" y="64"/>
                </a:lnTo>
                <a:lnTo>
                  <a:pt x="32" y="52"/>
                </a:lnTo>
                <a:lnTo>
                  <a:pt x="42" y="42"/>
                </a:lnTo>
                <a:lnTo>
                  <a:pt x="52" y="32"/>
                </a:lnTo>
                <a:lnTo>
                  <a:pt x="64" y="24"/>
                </a:lnTo>
                <a:lnTo>
                  <a:pt x="76" y="18"/>
                </a:lnTo>
                <a:lnTo>
                  <a:pt x="88" y="12"/>
                </a:lnTo>
                <a:lnTo>
                  <a:pt x="102" y="6"/>
                </a:lnTo>
                <a:lnTo>
                  <a:pt x="114" y="2"/>
                </a:lnTo>
                <a:lnTo>
                  <a:pt x="130" y="0"/>
                </a:lnTo>
                <a:lnTo>
                  <a:pt x="144" y="0"/>
                </a:lnTo>
                <a:lnTo>
                  <a:pt x="158" y="0"/>
                </a:lnTo>
                <a:lnTo>
                  <a:pt x="174" y="2"/>
                </a:lnTo>
                <a:lnTo>
                  <a:pt x="186" y="6"/>
                </a:lnTo>
                <a:lnTo>
                  <a:pt x="200" y="12"/>
                </a:lnTo>
                <a:lnTo>
                  <a:pt x="212" y="18"/>
                </a:lnTo>
                <a:lnTo>
                  <a:pt x="224" y="24"/>
                </a:lnTo>
                <a:lnTo>
                  <a:pt x="236" y="32"/>
                </a:lnTo>
                <a:lnTo>
                  <a:pt x="246" y="42"/>
                </a:lnTo>
                <a:lnTo>
                  <a:pt x="256" y="52"/>
                </a:lnTo>
                <a:lnTo>
                  <a:pt x="264" y="64"/>
                </a:lnTo>
                <a:lnTo>
                  <a:pt x="270" y="76"/>
                </a:lnTo>
                <a:lnTo>
                  <a:pt x="276" y="88"/>
                </a:lnTo>
                <a:lnTo>
                  <a:pt x="282" y="102"/>
                </a:lnTo>
                <a:lnTo>
                  <a:pt x="286" y="114"/>
                </a:lnTo>
                <a:lnTo>
                  <a:pt x="288" y="130"/>
                </a:lnTo>
                <a:lnTo>
                  <a:pt x="288" y="144"/>
                </a:lnTo>
                <a:close/>
              </a:path>
            </a:pathLst>
          </a:custGeom>
          <a:solidFill>
            <a:srgbClr val="FFFF00"/>
          </a:solidFill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62885" name="Rectangle 68"/>
          <p:cNvSpPr>
            <a:spLocks noChangeArrowheads="1"/>
          </p:cNvSpPr>
          <p:nvPr/>
        </p:nvSpPr>
        <p:spPr bwMode="auto">
          <a:xfrm>
            <a:off x="4100513" y="4962525"/>
            <a:ext cx="1651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Helvetica" pitchFamily="-83" charset="0"/>
              </a:rPr>
              <a:t>D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62890" name="Freeform 73"/>
          <p:cNvSpPr>
            <a:spLocks/>
          </p:cNvSpPr>
          <p:nvPr/>
        </p:nvSpPr>
        <p:spPr bwMode="auto">
          <a:xfrm>
            <a:off x="3124200" y="3962400"/>
            <a:ext cx="431800" cy="425450"/>
          </a:xfrm>
          <a:custGeom>
            <a:avLst/>
            <a:gdLst>
              <a:gd name="T0" fmla="*/ 288 w 288"/>
              <a:gd name="T1" fmla="*/ 144 h 288"/>
              <a:gd name="T2" fmla="*/ 286 w 288"/>
              <a:gd name="T3" fmla="*/ 174 h 288"/>
              <a:gd name="T4" fmla="*/ 276 w 288"/>
              <a:gd name="T5" fmla="*/ 200 h 288"/>
              <a:gd name="T6" fmla="*/ 264 w 288"/>
              <a:gd name="T7" fmla="*/ 224 h 288"/>
              <a:gd name="T8" fmla="*/ 246 w 288"/>
              <a:gd name="T9" fmla="*/ 246 h 288"/>
              <a:gd name="T10" fmla="*/ 224 w 288"/>
              <a:gd name="T11" fmla="*/ 264 h 288"/>
              <a:gd name="T12" fmla="*/ 200 w 288"/>
              <a:gd name="T13" fmla="*/ 276 h 288"/>
              <a:gd name="T14" fmla="*/ 174 w 288"/>
              <a:gd name="T15" fmla="*/ 286 h 288"/>
              <a:gd name="T16" fmla="*/ 144 w 288"/>
              <a:gd name="T17" fmla="*/ 288 h 288"/>
              <a:gd name="T18" fmla="*/ 130 w 288"/>
              <a:gd name="T19" fmla="*/ 288 h 288"/>
              <a:gd name="T20" fmla="*/ 102 w 288"/>
              <a:gd name="T21" fmla="*/ 282 h 288"/>
              <a:gd name="T22" fmla="*/ 76 w 288"/>
              <a:gd name="T23" fmla="*/ 270 h 288"/>
              <a:gd name="T24" fmla="*/ 52 w 288"/>
              <a:gd name="T25" fmla="*/ 256 h 288"/>
              <a:gd name="T26" fmla="*/ 32 w 288"/>
              <a:gd name="T27" fmla="*/ 236 h 288"/>
              <a:gd name="T28" fmla="*/ 18 w 288"/>
              <a:gd name="T29" fmla="*/ 212 h 288"/>
              <a:gd name="T30" fmla="*/ 6 w 288"/>
              <a:gd name="T31" fmla="*/ 186 h 288"/>
              <a:gd name="T32" fmla="*/ 0 w 288"/>
              <a:gd name="T33" fmla="*/ 158 h 288"/>
              <a:gd name="T34" fmla="*/ 0 w 288"/>
              <a:gd name="T35" fmla="*/ 144 h 288"/>
              <a:gd name="T36" fmla="*/ 2 w 288"/>
              <a:gd name="T37" fmla="*/ 114 h 288"/>
              <a:gd name="T38" fmla="*/ 12 w 288"/>
              <a:gd name="T39" fmla="*/ 88 h 288"/>
              <a:gd name="T40" fmla="*/ 24 w 288"/>
              <a:gd name="T41" fmla="*/ 64 h 288"/>
              <a:gd name="T42" fmla="*/ 42 w 288"/>
              <a:gd name="T43" fmla="*/ 42 h 288"/>
              <a:gd name="T44" fmla="*/ 64 w 288"/>
              <a:gd name="T45" fmla="*/ 24 h 288"/>
              <a:gd name="T46" fmla="*/ 88 w 288"/>
              <a:gd name="T47" fmla="*/ 12 h 288"/>
              <a:gd name="T48" fmla="*/ 114 w 288"/>
              <a:gd name="T49" fmla="*/ 2 h 288"/>
              <a:gd name="T50" fmla="*/ 144 w 288"/>
              <a:gd name="T51" fmla="*/ 0 h 288"/>
              <a:gd name="T52" fmla="*/ 158 w 288"/>
              <a:gd name="T53" fmla="*/ 0 h 288"/>
              <a:gd name="T54" fmla="*/ 186 w 288"/>
              <a:gd name="T55" fmla="*/ 6 h 288"/>
              <a:gd name="T56" fmla="*/ 212 w 288"/>
              <a:gd name="T57" fmla="*/ 18 h 288"/>
              <a:gd name="T58" fmla="*/ 236 w 288"/>
              <a:gd name="T59" fmla="*/ 32 h 288"/>
              <a:gd name="T60" fmla="*/ 256 w 288"/>
              <a:gd name="T61" fmla="*/ 52 h 288"/>
              <a:gd name="T62" fmla="*/ 270 w 288"/>
              <a:gd name="T63" fmla="*/ 76 h 288"/>
              <a:gd name="T64" fmla="*/ 282 w 288"/>
              <a:gd name="T65" fmla="*/ 102 h 288"/>
              <a:gd name="T66" fmla="*/ 288 w 288"/>
              <a:gd name="T67" fmla="*/ 130 h 288"/>
              <a:gd name="T68" fmla="*/ 288 w 288"/>
              <a:gd name="T69" fmla="*/ 144 h 28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88"/>
              <a:gd name="T106" fmla="*/ 0 h 288"/>
              <a:gd name="T107" fmla="*/ 288 w 288"/>
              <a:gd name="T108" fmla="*/ 288 h 288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88" h="288">
                <a:moveTo>
                  <a:pt x="288" y="144"/>
                </a:moveTo>
                <a:lnTo>
                  <a:pt x="288" y="144"/>
                </a:lnTo>
                <a:lnTo>
                  <a:pt x="288" y="158"/>
                </a:lnTo>
                <a:lnTo>
                  <a:pt x="286" y="174"/>
                </a:lnTo>
                <a:lnTo>
                  <a:pt x="282" y="186"/>
                </a:lnTo>
                <a:lnTo>
                  <a:pt x="276" y="200"/>
                </a:lnTo>
                <a:lnTo>
                  <a:pt x="270" y="212"/>
                </a:lnTo>
                <a:lnTo>
                  <a:pt x="264" y="224"/>
                </a:lnTo>
                <a:lnTo>
                  <a:pt x="256" y="236"/>
                </a:lnTo>
                <a:lnTo>
                  <a:pt x="246" y="246"/>
                </a:lnTo>
                <a:lnTo>
                  <a:pt x="236" y="256"/>
                </a:lnTo>
                <a:lnTo>
                  <a:pt x="224" y="264"/>
                </a:lnTo>
                <a:lnTo>
                  <a:pt x="212" y="270"/>
                </a:lnTo>
                <a:lnTo>
                  <a:pt x="200" y="276"/>
                </a:lnTo>
                <a:lnTo>
                  <a:pt x="186" y="282"/>
                </a:lnTo>
                <a:lnTo>
                  <a:pt x="174" y="286"/>
                </a:lnTo>
                <a:lnTo>
                  <a:pt x="158" y="288"/>
                </a:lnTo>
                <a:lnTo>
                  <a:pt x="144" y="288"/>
                </a:lnTo>
                <a:lnTo>
                  <a:pt x="130" y="288"/>
                </a:lnTo>
                <a:lnTo>
                  <a:pt x="114" y="286"/>
                </a:lnTo>
                <a:lnTo>
                  <a:pt x="102" y="282"/>
                </a:lnTo>
                <a:lnTo>
                  <a:pt x="88" y="276"/>
                </a:lnTo>
                <a:lnTo>
                  <a:pt x="76" y="270"/>
                </a:lnTo>
                <a:lnTo>
                  <a:pt x="64" y="264"/>
                </a:lnTo>
                <a:lnTo>
                  <a:pt x="52" y="256"/>
                </a:lnTo>
                <a:lnTo>
                  <a:pt x="42" y="246"/>
                </a:lnTo>
                <a:lnTo>
                  <a:pt x="32" y="236"/>
                </a:lnTo>
                <a:lnTo>
                  <a:pt x="24" y="224"/>
                </a:lnTo>
                <a:lnTo>
                  <a:pt x="18" y="212"/>
                </a:lnTo>
                <a:lnTo>
                  <a:pt x="12" y="200"/>
                </a:lnTo>
                <a:lnTo>
                  <a:pt x="6" y="186"/>
                </a:lnTo>
                <a:lnTo>
                  <a:pt x="2" y="174"/>
                </a:lnTo>
                <a:lnTo>
                  <a:pt x="0" y="158"/>
                </a:lnTo>
                <a:lnTo>
                  <a:pt x="0" y="144"/>
                </a:lnTo>
                <a:lnTo>
                  <a:pt x="0" y="130"/>
                </a:lnTo>
                <a:lnTo>
                  <a:pt x="2" y="114"/>
                </a:lnTo>
                <a:lnTo>
                  <a:pt x="6" y="102"/>
                </a:lnTo>
                <a:lnTo>
                  <a:pt x="12" y="88"/>
                </a:lnTo>
                <a:lnTo>
                  <a:pt x="18" y="76"/>
                </a:lnTo>
                <a:lnTo>
                  <a:pt x="24" y="64"/>
                </a:lnTo>
                <a:lnTo>
                  <a:pt x="32" y="52"/>
                </a:lnTo>
                <a:lnTo>
                  <a:pt x="42" y="42"/>
                </a:lnTo>
                <a:lnTo>
                  <a:pt x="52" y="32"/>
                </a:lnTo>
                <a:lnTo>
                  <a:pt x="64" y="24"/>
                </a:lnTo>
                <a:lnTo>
                  <a:pt x="76" y="18"/>
                </a:lnTo>
                <a:lnTo>
                  <a:pt x="88" y="12"/>
                </a:lnTo>
                <a:lnTo>
                  <a:pt x="102" y="6"/>
                </a:lnTo>
                <a:lnTo>
                  <a:pt x="114" y="2"/>
                </a:lnTo>
                <a:lnTo>
                  <a:pt x="130" y="0"/>
                </a:lnTo>
                <a:lnTo>
                  <a:pt x="144" y="0"/>
                </a:lnTo>
                <a:lnTo>
                  <a:pt x="158" y="0"/>
                </a:lnTo>
                <a:lnTo>
                  <a:pt x="174" y="2"/>
                </a:lnTo>
                <a:lnTo>
                  <a:pt x="186" y="6"/>
                </a:lnTo>
                <a:lnTo>
                  <a:pt x="200" y="12"/>
                </a:lnTo>
                <a:lnTo>
                  <a:pt x="212" y="18"/>
                </a:lnTo>
                <a:lnTo>
                  <a:pt x="224" y="24"/>
                </a:lnTo>
                <a:lnTo>
                  <a:pt x="236" y="32"/>
                </a:lnTo>
                <a:lnTo>
                  <a:pt x="246" y="42"/>
                </a:lnTo>
                <a:lnTo>
                  <a:pt x="256" y="52"/>
                </a:lnTo>
                <a:lnTo>
                  <a:pt x="264" y="64"/>
                </a:lnTo>
                <a:lnTo>
                  <a:pt x="270" y="76"/>
                </a:lnTo>
                <a:lnTo>
                  <a:pt x="276" y="88"/>
                </a:lnTo>
                <a:lnTo>
                  <a:pt x="282" y="102"/>
                </a:lnTo>
                <a:lnTo>
                  <a:pt x="286" y="114"/>
                </a:lnTo>
                <a:lnTo>
                  <a:pt x="288" y="130"/>
                </a:lnTo>
                <a:lnTo>
                  <a:pt x="288" y="144"/>
                </a:lnTo>
                <a:close/>
              </a:path>
            </a:pathLst>
          </a:custGeom>
          <a:solidFill>
            <a:srgbClr val="FFFF00"/>
          </a:solidFill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62891" name="Rectangle 74"/>
          <p:cNvSpPr>
            <a:spLocks noChangeArrowheads="1"/>
          </p:cNvSpPr>
          <p:nvPr/>
        </p:nvSpPr>
        <p:spPr bwMode="auto">
          <a:xfrm>
            <a:off x="3249613" y="4048125"/>
            <a:ext cx="1905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Helvetica" pitchFamily="-83" charset="0"/>
              </a:rPr>
              <a:t>M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62942" name="Freeform 125"/>
          <p:cNvSpPr>
            <a:spLocks/>
          </p:cNvSpPr>
          <p:nvPr/>
        </p:nvSpPr>
        <p:spPr bwMode="auto">
          <a:xfrm>
            <a:off x="3124200" y="2209800"/>
            <a:ext cx="431800" cy="427038"/>
          </a:xfrm>
          <a:custGeom>
            <a:avLst/>
            <a:gdLst>
              <a:gd name="T0" fmla="*/ 288 w 288"/>
              <a:gd name="T1" fmla="*/ 144 h 288"/>
              <a:gd name="T2" fmla="*/ 286 w 288"/>
              <a:gd name="T3" fmla="*/ 174 h 288"/>
              <a:gd name="T4" fmla="*/ 276 w 288"/>
              <a:gd name="T5" fmla="*/ 200 h 288"/>
              <a:gd name="T6" fmla="*/ 264 w 288"/>
              <a:gd name="T7" fmla="*/ 224 h 288"/>
              <a:gd name="T8" fmla="*/ 246 w 288"/>
              <a:gd name="T9" fmla="*/ 246 h 288"/>
              <a:gd name="T10" fmla="*/ 224 w 288"/>
              <a:gd name="T11" fmla="*/ 264 h 288"/>
              <a:gd name="T12" fmla="*/ 200 w 288"/>
              <a:gd name="T13" fmla="*/ 276 h 288"/>
              <a:gd name="T14" fmla="*/ 174 w 288"/>
              <a:gd name="T15" fmla="*/ 286 h 288"/>
              <a:gd name="T16" fmla="*/ 144 w 288"/>
              <a:gd name="T17" fmla="*/ 288 h 288"/>
              <a:gd name="T18" fmla="*/ 130 w 288"/>
              <a:gd name="T19" fmla="*/ 288 h 288"/>
              <a:gd name="T20" fmla="*/ 102 w 288"/>
              <a:gd name="T21" fmla="*/ 282 h 288"/>
              <a:gd name="T22" fmla="*/ 76 w 288"/>
              <a:gd name="T23" fmla="*/ 270 h 288"/>
              <a:gd name="T24" fmla="*/ 52 w 288"/>
              <a:gd name="T25" fmla="*/ 256 h 288"/>
              <a:gd name="T26" fmla="*/ 32 w 288"/>
              <a:gd name="T27" fmla="*/ 236 h 288"/>
              <a:gd name="T28" fmla="*/ 18 w 288"/>
              <a:gd name="T29" fmla="*/ 212 h 288"/>
              <a:gd name="T30" fmla="*/ 6 w 288"/>
              <a:gd name="T31" fmla="*/ 186 h 288"/>
              <a:gd name="T32" fmla="*/ 0 w 288"/>
              <a:gd name="T33" fmla="*/ 158 h 288"/>
              <a:gd name="T34" fmla="*/ 0 w 288"/>
              <a:gd name="T35" fmla="*/ 144 h 288"/>
              <a:gd name="T36" fmla="*/ 2 w 288"/>
              <a:gd name="T37" fmla="*/ 114 h 288"/>
              <a:gd name="T38" fmla="*/ 12 w 288"/>
              <a:gd name="T39" fmla="*/ 88 h 288"/>
              <a:gd name="T40" fmla="*/ 24 w 288"/>
              <a:gd name="T41" fmla="*/ 64 h 288"/>
              <a:gd name="T42" fmla="*/ 42 w 288"/>
              <a:gd name="T43" fmla="*/ 42 h 288"/>
              <a:gd name="T44" fmla="*/ 64 w 288"/>
              <a:gd name="T45" fmla="*/ 24 h 288"/>
              <a:gd name="T46" fmla="*/ 88 w 288"/>
              <a:gd name="T47" fmla="*/ 12 h 288"/>
              <a:gd name="T48" fmla="*/ 114 w 288"/>
              <a:gd name="T49" fmla="*/ 2 h 288"/>
              <a:gd name="T50" fmla="*/ 144 w 288"/>
              <a:gd name="T51" fmla="*/ 0 h 288"/>
              <a:gd name="T52" fmla="*/ 158 w 288"/>
              <a:gd name="T53" fmla="*/ 0 h 288"/>
              <a:gd name="T54" fmla="*/ 186 w 288"/>
              <a:gd name="T55" fmla="*/ 6 h 288"/>
              <a:gd name="T56" fmla="*/ 212 w 288"/>
              <a:gd name="T57" fmla="*/ 18 h 288"/>
              <a:gd name="T58" fmla="*/ 236 w 288"/>
              <a:gd name="T59" fmla="*/ 32 h 288"/>
              <a:gd name="T60" fmla="*/ 256 w 288"/>
              <a:gd name="T61" fmla="*/ 52 h 288"/>
              <a:gd name="T62" fmla="*/ 270 w 288"/>
              <a:gd name="T63" fmla="*/ 76 h 288"/>
              <a:gd name="T64" fmla="*/ 282 w 288"/>
              <a:gd name="T65" fmla="*/ 102 h 288"/>
              <a:gd name="T66" fmla="*/ 288 w 288"/>
              <a:gd name="T67" fmla="*/ 130 h 288"/>
              <a:gd name="T68" fmla="*/ 288 w 288"/>
              <a:gd name="T69" fmla="*/ 144 h 28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88"/>
              <a:gd name="T106" fmla="*/ 0 h 288"/>
              <a:gd name="T107" fmla="*/ 288 w 288"/>
              <a:gd name="T108" fmla="*/ 288 h 288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88" h="288">
                <a:moveTo>
                  <a:pt x="288" y="144"/>
                </a:moveTo>
                <a:lnTo>
                  <a:pt x="288" y="144"/>
                </a:lnTo>
                <a:lnTo>
                  <a:pt x="288" y="158"/>
                </a:lnTo>
                <a:lnTo>
                  <a:pt x="286" y="174"/>
                </a:lnTo>
                <a:lnTo>
                  <a:pt x="282" y="186"/>
                </a:lnTo>
                <a:lnTo>
                  <a:pt x="276" y="200"/>
                </a:lnTo>
                <a:lnTo>
                  <a:pt x="270" y="212"/>
                </a:lnTo>
                <a:lnTo>
                  <a:pt x="264" y="224"/>
                </a:lnTo>
                <a:lnTo>
                  <a:pt x="256" y="236"/>
                </a:lnTo>
                <a:lnTo>
                  <a:pt x="246" y="246"/>
                </a:lnTo>
                <a:lnTo>
                  <a:pt x="236" y="256"/>
                </a:lnTo>
                <a:lnTo>
                  <a:pt x="224" y="264"/>
                </a:lnTo>
                <a:lnTo>
                  <a:pt x="212" y="270"/>
                </a:lnTo>
                <a:lnTo>
                  <a:pt x="200" y="276"/>
                </a:lnTo>
                <a:lnTo>
                  <a:pt x="186" y="282"/>
                </a:lnTo>
                <a:lnTo>
                  <a:pt x="174" y="286"/>
                </a:lnTo>
                <a:lnTo>
                  <a:pt x="158" y="288"/>
                </a:lnTo>
                <a:lnTo>
                  <a:pt x="144" y="288"/>
                </a:lnTo>
                <a:lnTo>
                  <a:pt x="130" y="288"/>
                </a:lnTo>
                <a:lnTo>
                  <a:pt x="114" y="286"/>
                </a:lnTo>
                <a:lnTo>
                  <a:pt x="102" y="282"/>
                </a:lnTo>
                <a:lnTo>
                  <a:pt x="88" y="276"/>
                </a:lnTo>
                <a:lnTo>
                  <a:pt x="76" y="270"/>
                </a:lnTo>
                <a:lnTo>
                  <a:pt x="64" y="264"/>
                </a:lnTo>
                <a:lnTo>
                  <a:pt x="52" y="256"/>
                </a:lnTo>
                <a:lnTo>
                  <a:pt x="42" y="246"/>
                </a:lnTo>
                <a:lnTo>
                  <a:pt x="32" y="236"/>
                </a:lnTo>
                <a:lnTo>
                  <a:pt x="24" y="224"/>
                </a:lnTo>
                <a:lnTo>
                  <a:pt x="18" y="212"/>
                </a:lnTo>
                <a:lnTo>
                  <a:pt x="12" y="200"/>
                </a:lnTo>
                <a:lnTo>
                  <a:pt x="6" y="186"/>
                </a:lnTo>
                <a:lnTo>
                  <a:pt x="2" y="174"/>
                </a:lnTo>
                <a:lnTo>
                  <a:pt x="0" y="158"/>
                </a:lnTo>
                <a:lnTo>
                  <a:pt x="0" y="144"/>
                </a:lnTo>
                <a:lnTo>
                  <a:pt x="0" y="130"/>
                </a:lnTo>
                <a:lnTo>
                  <a:pt x="2" y="114"/>
                </a:lnTo>
                <a:lnTo>
                  <a:pt x="6" y="102"/>
                </a:lnTo>
                <a:lnTo>
                  <a:pt x="12" y="88"/>
                </a:lnTo>
                <a:lnTo>
                  <a:pt x="18" y="76"/>
                </a:lnTo>
                <a:lnTo>
                  <a:pt x="24" y="64"/>
                </a:lnTo>
                <a:lnTo>
                  <a:pt x="32" y="52"/>
                </a:lnTo>
                <a:lnTo>
                  <a:pt x="42" y="42"/>
                </a:lnTo>
                <a:lnTo>
                  <a:pt x="52" y="32"/>
                </a:lnTo>
                <a:lnTo>
                  <a:pt x="64" y="24"/>
                </a:lnTo>
                <a:lnTo>
                  <a:pt x="76" y="18"/>
                </a:lnTo>
                <a:lnTo>
                  <a:pt x="88" y="12"/>
                </a:lnTo>
                <a:lnTo>
                  <a:pt x="102" y="6"/>
                </a:lnTo>
                <a:lnTo>
                  <a:pt x="114" y="2"/>
                </a:lnTo>
                <a:lnTo>
                  <a:pt x="130" y="0"/>
                </a:lnTo>
                <a:lnTo>
                  <a:pt x="144" y="0"/>
                </a:lnTo>
                <a:lnTo>
                  <a:pt x="158" y="0"/>
                </a:lnTo>
                <a:lnTo>
                  <a:pt x="174" y="2"/>
                </a:lnTo>
                <a:lnTo>
                  <a:pt x="186" y="6"/>
                </a:lnTo>
                <a:lnTo>
                  <a:pt x="200" y="12"/>
                </a:lnTo>
                <a:lnTo>
                  <a:pt x="212" y="18"/>
                </a:lnTo>
                <a:lnTo>
                  <a:pt x="224" y="24"/>
                </a:lnTo>
                <a:lnTo>
                  <a:pt x="236" y="32"/>
                </a:lnTo>
                <a:lnTo>
                  <a:pt x="246" y="42"/>
                </a:lnTo>
                <a:lnTo>
                  <a:pt x="256" y="52"/>
                </a:lnTo>
                <a:lnTo>
                  <a:pt x="264" y="64"/>
                </a:lnTo>
                <a:lnTo>
                  <a:pt x="270" y="76"/>
                </a:lnTo>
                <a:lnTo>
                  <a:pt x="276" y="88"/>
                </a:lnTo>
                <a:lnTo>
                  <a:pt x="282" y="102"/>
                </a:lnTo>
                <a:lnTo>
                  <a:pt x="286" y="114"/>
                </a:lnTo>
                <a:lnTo>
                  <a:pt x="288" y="130"/>
                </a:lnTo>
                <a:lnTo>
                  <a:pt x="288" y="144"/>
                </a:lnTo>
                <a:close/>
              </a:path>
            </a:pathLst>
          </a:custGeom>
          <a:solidFill>
            <a:srgbClr val="FFFF00"/>
          </a:solidFill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62943" name="Rectangle 126"/>
          <p:cNvSpPr>
            <a:spLocks noChangeArrowheads="1"/>
          </p:cNvSpPr>
          <p:nvPr/>
        </p:nvSpPr>
        <p:spPr bwMode="auto">
          <a:xfrm>
            <a:off x="3265488" y="2295525"/>
            <a:ext cx="152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Helvetica" pitchFamily="-83" charset="0"/>
              </a:rPr>
              <a:t>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62994" name="Freeform 177"/>
          <p:cNvSpPr>
            <a:spLocks/>
          </p:cNvSpPr>
          <p:nvPr/>
        </p:nvSpPr>
        <p:spPr bwMode="auto">
          <a:xfrm>
            <a:off x="3886200" y="1295400"/>
            <a:ext cx="431800" cy="425450"/>
          </a:xfrm>
          <a:custGeom>
            <a:avLst/>
            <a:gdLst>
              <a:gd name="T0" fmla="*/ 288 w 288"/>
              <a:gd name="T1" fmla="*/ 144 h 288"/>
              <a:gd name="T2" fmla="*/ 286 w 288"/>
              <a:gd name="T3" fmla="*/ 174 h 288"/>
              <a:gd name="T4" fmla="*/ 276 w 288"/>
              <a:gd name="T5" fmla="*/ 200 h 288"/>
              <a:gd name="T6" fmla="*/ 264 w 288"/>
              <a:gd name="T7" fmla="*/ 224 h 288"/>
              <a:gd name="T8" fmla="*/ 246 w 288"/>
              <a:gd name="T9" fmla="*/ 246 h 288"/>
              <a:gd name="T10" fmla="*/ 224 w 288"/>
              <a:gd name="T11" fmla="*/ 264 h 288"/>
              <a:gd name="T12" fmla="*/ 200 w 288"/>
              <a:gd name="T13" fmla="*/ 276 h 288"/>
              <a:gd name="T14" fmla="*/ 174 w 288"/>
              <a:gd name="T15" fmla="*/ 286 h 288"/>
              <a:gd name="T16" fmla="*/ 144 w 288"/>
              <a:gd name="T17" fmla="*/ 288 h 288"/>
              <a:gd name="T18" fmla="*/ 130 w 288"/>
              <a:gd name="T19" fmla="*/ 288 h 288"/>
              <a:gd name="T20" fmla="*/ 102 w 288"/>
              <a:gd name="T21" fmla="*/ 282 h 288"/>
              <a:gd name="T22" fmla="*/ 76 w 288"/>
              <a:gd name="T23" fmla="*/ 270 h 288"/>
              <a:gd name="T24" fmla="*/ 52 w 288"/>
              <a:gd name="T25" fmla="*/ 256 h 288"/>
              <a:gd name="T26" fmla="*/ 32 w 288"/>
              <a:gd name="T27" fmla="*/ 236 h 288"/>
              <a:gd name="T28" fmla="*/ 18 w 288"/>
              <a:gd name="T29" fmla="*/ 212 h 288"/>
              <a:gd name="T30" fmla="*/ 6 w 288"/>
              <a:gd name="T31" fmla="*/ 186 h 288"/>
              <a:gd name="T32" fmla="*/ 0 w 288"/>
              <a:gd name="T33" fmla="*/ 158 h 288"/>
              <a:gd name="T34" fmla="*/ 0 w 288"/>
              <a:gd name="T35" fmla="*/ 144 h 288"/>
              <a:gd name="T36" fmla="*/ 2 w 288"/>
              <a:gd name="T37" fmla="*/ 114 h 288"/>
              <a:gd name="T38" fmla="*/ 12 w 288"/>
              <a:gd name="T39" fmla="*/ 88 h 288"/>
              <a:gd name="T40" fmla="*/ 24 w 288"/>
              <a:gd name="T41" fmla="*/ 64 h 288"/>
              <a:gd name="T42" fmla="*/ 42 w 288"/>
              <a:gd name="T43" fmla="*/ 42 h 288"/>
              <a:gd name="T44" fmla="*/ 64 w 288"/>
              <a:gd name="T45" fmla="*/ 24 h 288"/>
              <a:gd name="T46" fmla="*/ 88 w 288"/>
              <a:gd name="T47" fmla="*/ 12 h 288"/>
              <a:gd name="T48" fmla="*/ 114 w 288"/>
              <a:gd name="T49" fmla="*/ 2 h 288"/>
              <a:gd name="T50" fmla="*/ 144 w 288"/>
              <a:gd name="T51" fmla="*/ 0 h 288"/>
              <a:gd name="T52" fmla="*/ 158 w 288"/>
              <a:gd name="T53" fmla="*/ 0 h 288"/>
              <a:gd name="T54" fmla="*/ 186 w 288"/>
              <a:gd name="T55" fmla="*/ 6 h 288"/>
              <a:gd name="T56" fmla="*/ 212 w 288"/>
              <a:gd name="T57" fmla="*/ 18 h 288"/>
              <a:gd name="T58" fmla="*/ 236 w 288"/>
              <a:gd name="T59" fmla="*/ 32 h 288"/>
              <a:gd name="T60" fmla="*/ 256 w 288"/>
              <a:gd name="T61" fmla="*/ 52 h 288"/>
              <a:gd name="T62" fmla="*/ 270 w 288"/>
              <a:gd name="T63" fmla="*/ 76 h 288"/>
              <a:gd name="T64" fmla="*/ 282 w 288"/>
              <a:gd name="T65" fmla="*/ 102 h 288"/>
              <a:gd name="T66" fmla="*/ 288 w 288"/>
              <a:gd name="T67" fmla="*/ 130 h 288"/>
              <a:gd name="T68" fmla="*/ 288 w 288"/>
              <a:gd name="T69" fmla="*/ 144 h 28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88"/>
              <a:gd name="T106" fmla="*/ 0 h 288"/>
              <a:gd name="T107" fmla="*/ 288 w 288"/>
              <a:gd name="T108" fmla="*/ 288 h 288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88" h="288">
                <a:moveTo>
                  <a:pt x="288" y="144"/>
                </a:moveTo>
                <a:lnTo>
                  <a:pt x="288" y="144"/>
                </a:lnTo>
                <a:lnTo>
                  <a:pt x="288" y="158"/>
                </a:lnTo>
                <a:lnTo>
                  <a:pt x="286" y="174"/>
                </a:lnTo>
                <a:lnTo>
                  <a:pt x="282" y="186"/>
                </a:lnTo>
                <a:lnTo>
                  <a:pt x="276" y="200"/>
                </a:lnTo>
                <a:lnTo>
                  <a:pt x="270" y="212"/>
                </a:lnTo>
                <a:lnTo>
                  <a:pt x="264" y="224"/>
                </a:lnTo>
                <a:lnTo>
                  <a:pt x="256" y="236"/>
                </a:lnTo>
                <a:lnTo>
                  <a:pt x="246" y="246"/>
                </a:lnTo>
                <a:lnTo>
                  <a:pt x="236" y="256"/>
                </a:lnTo>
                <a:lnTo>
                  <a:pt x="224" y="264"/>
                </a:lnTo>
                <a:lnTo>
                  <a:pt x="212" y="270"/>
                </a:lnTo>
                <a:lnTo>
                  <a:pt x="200" y="276"/>
                </a:lnTo>
                <a:lnTo>
                  <a:pt x="186" y="282"/>
                </a:lnTo>
                <a:lnTo>
                  <a:pt x="174" y="286"/>
                </a:lnTo>
                <a:lnTo>
                  <a:pt x="158" y="288"/>
                </a:lnTo>
                <a:lnTo>
                  <a:pt x="144" y="288"/>
                </a:lnTo>
                <a:lnTo>
                  <a:pt x="130" y="288"/>
                </a:lnTo>
                <a:lnTo>
                  <a:pt x="114" y="286"/>
                </a:lnTo>
                <a:lnTo>
                  <a:pt x="102" y="282"/>
                </a:lnTo>
                <a:lnTo>
                  <a:pt x="88" y="276"/>
                </a:lnTo>
                <a:lnTo>
                  <a:pt x="76" y="270"/>
                </a:lnTo>
                <a:lnTo>
                  <a:pt x="64" y="264"/>
                </a:lnTo>
                <a:lnTo>
                  <a:pt x="52" y="256"/>
                </a:lnTo>
                <a:lnTo>
                  <a:pt x="42" y="246"/>
                </a:lnTo>
                <a:lnTo>
                  <a:pt x="32" y="236"/>
                </a:lnTo>
                <a:lnTo>
                  <a:pt x="24" y="224"/>
                </a:lnTo>
                <a:lnTo>
                  <a:pt x="18" y="212"/>
                </a:lnTo>
                <a:lnTo>
                  <a:pt x="12" y="200"/>
                </a:lnTo>
                <a:lnTo>
                  <a:pt x="6" y="186"/>
                </a:lnTo>
                <a:lnTo>
                  <a:pt x="2" y="174"/>
                </a:lnTo>
                <a:lnTo>
                  <a:pt x="0" y="158"/>
                </a:lnTo>
                <a:lnTo>
                  <a:pt x="0" y="144"/>
                </a:lnTo>
                <a:lnTo>
                  <a:pt x="0" y="130"/>
                </a:lnTo>
                <a:lnTo>
                  <a:pt x="2" y="114"/>
                </a:lnTo>
                <a:lnTo>
                  <a:pt x="6" y="102"/>
                </a:lnTo>
                <a:lnTo>
                  <a:pt x="12" y="88"/>
                </a:lnTo>
                <a:lnTo>
                  <a:pt x="18" y="76"/>
                </a:lnTo>
                <a:lnTo>
                  <a:pt x="24" y="64"/>
                </a:lnTo>
                <a:lnTo>
                  <a:pt x="32" y="52"/>
                </a:lnTo>
                <a:lnTo>
                  <a:pt x="42" y="42"/>
                </a:lnTo>
                <a:lnTo>
                  <a:pt x="52" y="32"/>
                </a:lnTo>
                <a:lnTo>
                  <a:pt x="64" y="24"/>
                </a:lnTo>
                <a:lnTo>
                  <a:pt x="76" y="18"/>
                </a:lnTo>
                <a:lnTo>
                  <a:pt x="88" y="12"/>
                </a:lnTo>
                <a:lnTo>
                  <a:pt x="102" y="6"/>
                </a:lnTo>
                <a:lnTo>
                  <a:pt x="114" y="2"/>
                </a:lnTo>
                <a:lnTo>
                  <a:pt x="130" y="0"/>
                </a:lnTo>
                <a:lnTo>
                  <a:pt x="144" y="0"/>
                </a:lnTo>
                <a:lnTo>
                  <a:pt x="158" y="0"/>
                </a:lnTo>
                <a:lnTo>
                  <a:pt x="174" y="2"/>
                </a:lnTo>
                <a:lnTo>
                  <a:pt x="186" y="6"/>
                </a:lnTo>
                <a:lnTo>
                  <a:pt x="200" y="12"/>
                </a:lnTo>
                <a:lnTo>
                  <a:pt x="212" y="18"/>
                </a:lnTo>
                <a:lnTo>
                  <a:pt x="224" y="24"/>
                </a:lnTo>
                <a:lnTo>
                  <a:pt x="236" y="32"/>
                </a:lnTo>
                <a:lnTo>
                  <a:pt x="246" y="42"/>
                </a:lnTo>
                <a:lnTo>
                  <a:pt x="256" y="52"/>
                </a:lnTo>
                <a:lnTo>
                  <a:pt x="264" y="64"/>
                </a:lnTo>
                <a:lnTo>
                  <a:pt x="270" y="76"/>
                </a:lnTo>
                <a:lnTo>
                  <a:pt x="276" y="88"/>
                </a:lnTo>
                <a:lnTo>
                  <a:pt x="282" y="102"/>
                </a:lnTo>
                <a:lnTo>
                  <a:pt x="286" y="114"/>
                </a:lnTo>
                <a:lnTo>
                  <a:pt x="288" y="130"/>
                </a:lnTo>
                <a:lnTo>
                  <a:pt x="288" y="144"/>
                </a:lnTo>
                <a:close/>
              </a:path>
            </a:pathLst>
          </a:custGeom>
          <a:solidFill>
            <a:srgbClr val="FFFF00"/>
          </a:solidFill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62995" name="Rectangle 178"/>
          <p:cNvSpPr>
            <a:spLocks noChangeArrowheads="1"/>
          </p:cNvSpPr>
          <p:nvPr/>
        </p:nvSpPr>
        <p:spPr bwMode="auto">
          <a:xfrm>
            <a:off x="4027488" y="1381125"/>
            <a:ext cx="1492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Helvetica" pitchFamily="-83" charset="0"/>
              </a:rPr>
              <a:t>Y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63107" name="Freeform 291"/>
          <p:cNvSpPr>
            <a:spLocks/>
          </p:cNvSpPr>
          <p:nvPr/>
        </p:nvSpPr>
        <p:spPr bwMode="auto">
          <a:xfrm>
            <a:off x="3962400" y="5605463"/>
            <a:ext cx="431800" cy="425450"/>
          </a:xfrm>
          <a:custGeom>
            <a:avLst/>
            <a:gdLst>
              <a:gd name="T0" fmla="*/ 288 w 288"/>
              <a:gd name="T1" fmla="*/ 144 h 288"/>
              <a:gd name="T2" fmla="*/ 286 w 288"/>
              <a:gd name="T3" fmla="*/ 172 h 288"/>
              <a:gd name="T4" fmla="*/ 276 w 288"/>
              <a:gd name="T5" fmla="*/ 200 h 288"/>
              <a:gd name="T6" fmla="*/ 264 w 288"/>
              <a:gd name="T7" fmla="*/ 224 h 288"/>
              <a:gd name="T8" fmla="*/ 246 w 288"/>
              <a:gd name="T9" fmla="*/ 246 h 288"/>
              <a:gd name="T10" fmla="*/ 224 w 288"/>
              <a:gd name="T11" fmla="*/ 264 h 288"/>
              <a:gd name="T12" fmla="*/ 200 w 288"/>
              <a:gd name="T13" fmla="*/ 276 h 288"/>
              <a:gd name="T14" fmla="*/ 174 w 288"/>
              <a:gd name="T15" fmla="*/ 284 h 288"/>
              <a:gd name="T16" fmla="*/ 144 w 288"/>
              <a:gd name="T17" fmla="*/ 288 h 288"/>
              <a:gd name="T18" fmla="*/ 130 w 288"/>
              <a:gd name="T19" fmla="*/ 288 h 288"/>
              <a:gd name="T20" fmla="*/ 102 w 288"/>
              <a:gd name="T21" fmla="*/ 282 h 288"/>
              <a:gd name="T22" fmla="*/ 76 w 288"/>
              <a:gd name="T23" fmla="*/ 270 h 288"/>
              <a:gd name="T24" fmla="*/ 52 w 288"/>
              <a:gd name="T25" fmla="*/ 254 h 288"/>
              <a:gd name="T26" fmla="*/ 32 w 288"/>
              <a:gd name="T27" fmla="*/ 236 h 288"/>
              <a:gd name="T28" fmla="*/ 18 w 288"/>
              <a:gd name="T29" fmla="*/ 212 h 288"/>
              <a:gd name="T30" fmla="*/ 6 w 288"/>
              <a:gd name="T31" fmla="*/ 186 h 288"/>
              <a:gd name="T32" fmla="*/ 0 w 288"/>
              <a:gd name="T33" fmla="*/ 158 h 288"/>
              <a:gd name="T34" fmla="*/ 0 w 288"/>
              <a:gd name="T35" fmla="*/ 144 h 288"/>
              <a:gd name="T36" fmla="*/ 2 w 288"/>
              <a:gd name="T37" fmla="*/ 114 h 288"/>
              <a:gd name="T38" fmla="*/ 12 w 288"/>
              <a:gd name="T39" fmla="*/ 88 h 288"/>
              <a:gd name="T40" fmla="*/ 24 w 288"/>
              <a:gd name="T41" fmla="*/ 64 h 288"/>
              <a:gd name="T42" fmla="*/ 42 w 288"/>
              <a:gd name="T43" fmla="*/ 42 h 288"/>
              <a:gd name="T44" fmla="*/ 64 w 288"/>
              <a:gd name="T45" fmla="*/ 24 h 288"/>
              <a:gd name="T46" fmla="*/ 88 w 288"/>
              <a:gd name="T47" fmla="*/ 12 h 288"/>
              <a:gd name="T48" fmla="*/ 114 w 288"/>
              <a:gd name="T49" fmla="*/ 2 h 288"/>
              <a:gd name="T50" fmla="*/ 144 w 288"/>
              <a:gd name="T51" fmla="*/ 0 h 288"/>
              <a:gd name="T52" fmla="*/ 158 w 288"/>
              <a:gd name="T53" fmla="*/ 0 h 288"/>
              <a:gd name="T54" fmla="*/ 186 w 288"/>
              <a:gd name="T55" fmla="*/ 6 h 288"/>
              <a:gd name="T56" fmla="*/ 212 w 288"/>
              <a:gd name="T57" fmla="*/ 18 h 288"/>
              <a:gd name="T58" fmla="*/ 236 w 288"/>
              <a:gd name="T59" fmla="*/ 32 h 288"/>
              <a:gd name="T60" fmla="*/ 256 w 288"/>
              <a:gd name="T61" fmla="*/ 52 h 288"/>
              <a:gd name="T62" fmla="*/ 270 w 288"/>
              <a:gd name="T63" fmla="*/ 76 h 288"/>
              <a:gd name="T64" fmla="*/ 282 w 288"/>
              <a:gd name="T65" fmla="*/ 100 h 288"/>
              <a:gd name="T66" fmla="*/ 288 w 288"/>
              <a:gd name="T67" fmla="*/ 130 h 288"/>
              <a:gd name="T68" fmla="*/ 288 w 288"/>
              <a:gd name="T69" fmla="*/ 144 h 28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88"/>
              <a:gd name="T106" fmla="*/ 0 h 288"/>
              <a:gd name="T107" fmla="*/ 288 w 288"/>
              <a:gd name="T108" fmla="*/ 288 h 288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88" h="288">
                <a:moveTo>
                  <a:pt x="288" y="144"/>
                </a:moveTo>
                <a:lnTo>
                  <a:pt x="288" y="144"/>
                </a:lnTo>
                <a:lnTo>
                  <a:pt x="288" y="158"/>
                </a:lnTo>
                <a:lnTo>
                  <a:pt x="286" y="172"/>
                </a:lnTo>
                <a:lnTo>
                  <a:pt x="282" y="186"/>
                </a:lnTo>
                <a:lnTo>
                  <a:pt x="276" y="200"/>
                </a:lnTo>
                <a:lnTo>
                  <a:pt x="270" y="212"/>
                </a:lnTo>
                <a:lnTo>
                  <a:pt x="264" y="224"/>
                </a:lnTo>
                <a:lnTo>
                  <a:pt x="256" y="236"/>
                </a:lnTo>
                <a:lnTo>
                  <a:pt x="246" y="246"/>
                </a:lnTo>
                <a:lnTo>
                  <a:pt x="236" y="254"/>
                </a:lnTo>
                <a:lnTo>
                  <a:pt x="224" y="264"/>
                </a:lnTo>
                <a:lnTo>
                  <a:pt x="212" y="270"/>
                </a:lnTo>
                <a:lnTo>
                  <a:pt x="200" y="276"/>
                </a:lnTo>
                <a:lnTo>
                  <a:pt x="186" y="282"/>
                </a:lnTo>
                <a:lnTo>
                  <a:pt x="174" y="284"/>
                </a:lnTo>
                <a:lnTo>
                  <a:pt x="158" y="288"/>
                </a:lnTo>
                <a:lnTo>
                  <a:pt x="144" y="288"/>
                </a:lnTo>
                <a:lnTo>
                  <a:pt x="130" y="288"/>
                </a:lnTo>
                <a:lnTo>
                  <a:pt x="114" y="284"/>
                </a:lnTo>
                <a:lnTo>
                  <a:pt x="102" y="282"/>
                </a:lnTo>
                <a:lnTo>
                  <a:pt x="88" y="276"/>
                </a:lnTo>
                <a:lnTo>
                  <a:pt x="76" y="270"/>
                </a:lnTo>
                <a:lnTo>
                  <a:pt x="64" y="264"/>
                </a:lnTo>
                <a:lnTo>
                  <a:pt x="52" y="254"/>
                </a:lnTo>
                <a:lnTo>
                  <a:pt x="42" y="246"/>
                </a:lnTo>
                <a:lnTo>
                  <a:pt x="32" y="236"/>
                </a:lnTo>
                <a:lnTo>
                  <a:pt x="24" y="224"/>
                </a:lnTo>
                <a:lnTo>
                  <a:pt x="18" y="212"/>
                </a:lnTo>
                <a:lnTo>
                  <a:pt x="12" y="200"/>
                </a:lnTo>
                <a:lnTo>
                  <a:pt x="6" y="186"/>
                </a:lnTo>
                <a:lnTo>
                  <a:pt x="2" y="172"/>
                </a:lnTo>
                <a:lnTo>
                  <a:pt x="0" y="158"/>
                </a:lnTo>
                <a:lnTo>
                  <a:pt x="0" y="144"/>
                </a:lnTo>
                <a:lnTo>
                  <a:pt x="0" y="130"/>
                </a:lnTo>
                <a:lnTo>
                  <a:pt x="2" y="114"/>
                </a:lnTo>
                <a:lnTo>
                  <a:pt x="6" y="100"/>
                </a:lnTo>
                <a:lnTo>
                  <a:pt x="12" y="88"/>
                </a:lnTo>
                <a:lnTo>
                  <a:pt x="18" y="76"/>
                </a:lnTo>
                <a:lnTo>
                  <a:pt x="24" y="64"/>
                </a:lnTo>
                <a:lnTo>
                  <a:pt x="32" y="52"/>
                </a:lnTo>
                <a:lnTo>
                  <a:pt x="42" y="42"/>
                </a:lnTo>
                <a:lnTo>
                  <a:pt x="52" y="32"/>
                </a:lnTo>
                <a:lnTo>
                  <a:pt x="64" y="24"/>
                </a:lnTo>
                <a:lnTo>
                  <a:pt x="76" y="18"/>
                </a:lnTo>
                <a:lnTo>
                  <a:pt x="88" y="12"/>
                </a:lnTo>
                <a:lnTo>
                  <a:pt x="102" y="6"/>
                </a:lnTo>
                <a:lnTo>
                  <a:pt x="114" y="2"/>
                </a:lnTo>
                <a:lnTo>
                  <a:pt x="130" y="0"/>
                </a:lnTo>
                <a:lnTo>
                  <a:pt x="144" y="0"/>
                </a:lnTo>
                <a:lnTo>
                  <a:pt x="158" y="0"/>
                </a:lnTo>
                <a:lnTo>
                  <a:pt x="174" y="2"/>
                </a:lnTo>
                <a:lnTo>
                  <a:pt x="186" y="6"/>
                </a:lnTo>
                <a:lnTo>
                  <a:pt x="200" y="12"/>
                </a:lnTo>
                <a:lnTo>
                  <a:pt x="212" y="18"/>
                </a:lnTo>
                <a:lnTo>
                  <a:pt x="224" y="24"/>
                </a:lnTo>
                <a:lnTo>
                  <a:pt x="236" y="32"/>
                </a:lnTo>
                <a:lnTo>
                  <a:pt x="246" y="42"/>
                </a:lnTo>
                <a:lnTo>
                  <a:pt x="256" y="52"/>
                </a:lnTo>
                <a:lnTo>
                  <a:pt x="264" y="64"/>
                </a:lnTo>
                <a:lnTo>
                  <a:pt x="270" y="76"/>
                </a:lnTo>
                <a:lnTo>
                  <a:pt x="276" y="88"/>
                </a:lnTo>
                <a:lnTo>
                  <a:pt x="282" y="100"/>
                </a:lnTo>
                <a:lnTo>
                  <a:pt x="286" y="114"/>
                </a:lnTo>
                <a:lnTo>
                  <a:pt x="288" y="130"/>
                </a:lnTo>
                <a:lnTo>
                  <a:pt x="288" y="144"/>
                </a:lnTo>
                <a:close/>
              </a:path>
            </a:pathLst>
          </a:custGeom>
          <a:solidFill>
            <a:srgbClr val="FFFF00"/>
          </a:solidFill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63108" name="Rectangle 292"/>
          <p:cNvSpPr>
            <a:spLocks noChangeArrowheads="1"/>
          </p:cNvSpPr>
          <p:nvPr/>
        </p:nvSpPr>
        <p:spPr bwMode="auto">
          <a:xfrm>
            <a:off x="4103688" y="5691188"/>
            <a:ext cx="15081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Helvetica" pitchFamily="-83" charset="0"/>
              </a:rPr>
              <a:t>X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63162" name="Freeform 73"/>
          <p:cNvSpPr>
            <a:spLocks/>
          </p:cNvSpPr>
          <p:nvPr/>
        </p:nvSpPr>
        <p:spPr bwMode="auto">
          <a:xfrm>
            <a:off x="3657600" y="3581400"/>
            <a:ext cx="431800" cy="425450"/>
          </a:xfrm>
          <a:custGeom>
            <a:avLst/>
            <a:gdLst>
              <a:gd name="T0" fmla="*/ 288 w 288"/>
              <a:gd name="T1" fmla="*/ 144 h 288"/>
              <a:gd name="T2" fmla="*/ 286 w 288"/>
              <a:gd name="T3" fmla="*/ 174 h 288"/>
              <a:gd name="T4" fmla="*/ 276 w 288"/>
              <a:gd name="T5" fmla="*/ 200 h 288"/>
              <a:gd name="T6" fmla="*/ 264 w 288"/>
              <a:gd name="T7" fmla="*/ 224 h 288"/>
              <a:gd name="T8" fmla="*/ 246 w 288"/>
              <a:gd name="T9" fmla="*/ 246 h 288"/>
              <a:gd name="T10" fmla="*/ 224 w 288"/>
              <a:gd name="T11" fmla="*/ 264 h 288"/>
              <a:gd name="T12" fmla="*/ 200 w 288"/>
              <a:gd name="T13" fmla="*/ 276 h 288"/>
              <a:gd name="T14" fmla="*/ 174 w 288"/>
              <a:gd name="T15" fmla="*/ 286 h 288"/>
              <a:gd name="T16" fmla="*/ 144 w 288"/>
              <a:gd name="T17" fmla="*/ 288 h 288"/>
              <a:gd name="T18" fmla="*/ 130 w 288"/>
              <a:gd name="T19" fmla="*/ 288 h 288"/>
              <a:gd name="T20" fmla="*/ 102 w 288"/>
              <a:gd name="T21" fmla="*/ 282 h 288"/>
              <a:gd name="T22" fmla="*/ 76 w 288"/>
              <a:gd name="T23" fmla="*/ 270 h 288"/>
              <a:gd name="T24" fmla="*/ 52 w 288"/>
              <a:gd name="T25" fmla="*/ 256 h 288"/>
              <a:gd name="T26" fmla="*/ 32 w 288"/>
              <a:gd name="T27" fmla="*/ 236 h 288"/>
              <a:gd name="T28" fmla="*/ 18 w 288"/>
              <a:gd name="T29" fmla="*/ 212 h 288"/>
              <a:gd name="T30" fmla="*/ 6 w 288"/>
              <a:gd name="T31" fmla="*/ 186 h 288"/>
              <a:gd name="T32" fmla="*/ 0 w 288"/>
              <a:gd name="T33" fmla="*/ 158 h 288"/>
              <a:gd name="T34" fmla="*/ 0 w 288"/>
              <a:gd name="T35" fmla="*/ 144 h 288"/>
              <a:gd name="T36" fmla="*/ 2 w 288"/>
              <a:gd name="T37" fmla="*/ 114 h 288"/>
              <a:gd name="T38" fmla="*/ 12 w 288"/>
              <a:gd name="T39" fmla="*/ 88 h 288"/>
              <a:gd name="T40" fmla="*/ 24 w 288"/>
              <a:gd name="T41" fmla="*/ 64 h 288"/>
              <a:gd name="T42" fmla="*/ 42 w 288"/>
              <a:gd name="T43" fmla="*/ 42 h 288"/>
              <a:gd name="T44" fmla="*/ 64 w 288"/>
              <a:gd name="T45" fmla="*/ 24 h 288"/>
              <a:gd name="T46" fmla="*/ 88 w 288"/>
              <a:gd name="T47" fmla="*/ 12 h 288"/>
              <a:gd name="T48" fmla="*/ 114 w 288"/>
              <a:gd name="T49" fmla="*/ 2 h 288"/>
              <a:gd name="T50" fmla="*/ 144 w 288"/>
              <a:gd name="T51" fmla="*/ 0 h 288"/>
              <a:gd name="T52" fmla="*/ 158 w 288"/>
              <a:gd name="T53" fmla="*/ 0 h 288"/>
              <a:gd name="T54" fmla="*/ 186 w 288"/>
              <a:gd name="T55" fmla="*/ 6 h 288"/>
              <a:gd name="T56" fmla="*/ 212 w 288"/>
              <a:gd name="T57" fmla="*/ 18 h 288"/>
              <a:gd name="T58" fmla="*/ 236 w 288"/>
              <a:gd name="T59" fmla="*/ 32 h 288"/>
              <a:gd name="T60" fmla="*/ 256 w 288"/>
              <a:gd name="T61" fmla="*/ 52 h 288"/>
              <a:gd name="T62" fmla="*/ 270 w 288"/>
              <a:gd name="T63" fmla="*/ 76 h 288"/>
              <a:gd name="T64" fmla="*/ 282 w 288"/>
              <a:gd name="T65" fmla="*/ 102 h 288"/>
              <a:gd name="T66" fmla="*/ 288 w 288"/>
              <a:gd name="T67" fmla="*/ 130 h 288"/>
              <a:gd name="T68" fmla="*/ 288 w 288"/>
              <a:gd name="T69" fmla="*/ 144 h 28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88"/>
              <a:gd name="T106" fmla="*/ 0 h 288"/>
              <a:gd name="T107" fmla="*/ 288 w 288"/>
              <a:gd name="T108" fmla="*/ 288 h 288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88" h="288">
                <a:moveTo>
                  <a:pt x="288" y="144"/>
                </a:moveTo>
                <a:lnTo>
                  <a:pt x="288" y="144"/>
                </a:lnTo>
                <a:lnTo>
                  <a:pt x="288" y="158"/>
                </a:lnTo>
                <a:lnTo>
                  <a:pt x="286" y="174"/>
                </a:lnTo>
                <a:lnTo>
                  <a:pt x="282" y="186"/>
                </a:lnTo>
                <a:lnTo>
                  <a:pt x="276" y="200"/>
                </a:lnTo>
                <a:lnTo>
                  <a:pt x="270" y="212"/>
                </a:lnTo>
                <a:lnTo>
                  <a:pt x="264" y="224"/>
                </a:lnTo>
                <a:lnTo>
                  <a:pt x="256" y="236"/>
                </a:lnTo>
                <a:lnTo>
                  <a:pt x="246" y="246"/>
                </a:lnTo>
                <a:lnTo>
                  <a:pt x="236" y="256"/>
                </a:lnTo>
                <a:lnTo>
                  <a:pt x="224" y="264"/>
                </a:lnTo>
                <a:lnTo>
                  <a:pt x="212" y="270"/>
                </a:lnTo>
                <a:lnTo>
                  <a:pt x="200" y="276"/>
                </a:lnTo>
                <a:lnTo>
                  <a:pt x="186" y="282"/>
                </a:lnTo>
                <a:lnTo>
                  <a:pt x="174" y="286"/>
                </a:lnTo>
                <a:lnTo>
                  <a:pt x="158" y="288"/>
                </a:lnTo>
                <a:lnTo>
                  <a:pt x="144" y="288"/>
                </a:lnTo>
                <a:lnTo>
                  <a:pt x="130" y="288"/>
                </a:lnTo>
                <a:lnTo>
                  <a:pt x="114" y="286"/>
                </a:lnTo>
                <a:lnTo>
                  <a:pt x="102" y="282"/>
                </a:lnTo>
                <a:lnTo>
                  <a:pt x="88" y="276"/>
                </a:lnTo>
                <a:lnTo>
                  <a:pt x="76" y="270"/>
                </a:lnTo>
                <a:lnTo>
                  <a:pt x="64" y="264"/>
                </a:lnTo>
                <a:lnTo>
                  <a:pt x="52" y="256"/>
                </a:lnTo>
                <a:lnTo>
                  <a:pt x="42" y="246"/>
                </a:lnTo>
                <a:lnTo>
                  <a:pt x="32" y="236"/>
                </a:lnTo>
                <a:lnTo>
                  <a:pt x="24" y="224"/>
                </a:lnTo>
                <a:lnTo>
                  <a:pt x="18" y="212"/>
                </a:lnTo>
                <a:lnTo>
                  <a:pt x="12" y="200"/>
                </a:lnTo>
                <a:lnTo>
                  <a:pt x="6" y="186"/>
                </a:lnTo>
                <a:lnTo>
                  <a:pt x="2" y="174"/>
                </a:lnTo>
                <a:lnTo>
                  <a:pt x="0" y="158"/>
                </a:lnTo>
                <a:lnTo>
                  <a:pt x="0" y="144"/>
                </a:lnTo>
                <a:lnTo>
                  <a:pt x="0" y="130"/>
                </a:lnTo>
                <a:lnTo>
                  <a:pt x="2" y="114"/>
                </a:lnTo>
                <a:lnTo>
                  <a:pt x="6" y="102"/>
                </a:lnTo>
                <a:lnTo>
                  <a:pt x="12" y="88"/>
                </a:lnTo>
                <a:lnTo>
                  <a:pt x="18" y="76"/>
                </a:lnTo>
                <a:lnTo>
                  <a:pt x="24" y="64"/>
                </a:lnTo>
                <a:lnTo>
                  <a:pt x="32" y="52"/>
                </a:lnTo>
                <a:lnTo>
                  <a:pt x="42" y="42"/>
                </a:lnTo>
                <a:lnTo>
                  <a:pt x="52" y="32"/>
                </a:lnTo>
                <a:lnTo>
                  <a:pt x="64" y="24"/>
                </a:lnTo>
                <a:lnTo>
                  <a:pt x="76" y="18"/>
                </a:lnTo>
                <a:lnTo>
                  <a:pt x="88" y="12"/>
                </a:lnTo>
                <a:lnTo>
                  <a:pt x="102" y="6"/>
                </a:lnTo>
                <a:lnTo>
                  <a:pt x="114" y="2"/>
                </a:lnTo>
                <a:lnTo>
                  <a:pt x="130" y="0"/>
                </a:lnTo>
                <a:lnTo>
                  <a:pt x="144" y="0"/>
                </a:lnTo>
                <a:lnTo>
                  <a:pt x="158" y="0"/>
                </a:lnTo>
                <a:lnTo>
                  <a:pt x="174" y="2"/>
                </a:lnTo>
                <a:lnTo>
                  <a:pt x="186" y="6"/>
                </a:lnTo>
                <a:lnTo>
                  <a:pt x="200" y="12"/>
                </a:lnTo>
                <a:lnTo>
                  <a:pt x="212" y="18"/>
                </a:lnTo>
                <a:lnTo>
                  <a:pt x="224" y="24"/>
                </a:lnTo>
                <a:lnTo>
                  <a:pt x="236" y="32"/>
                </a:lnTo>
                <a:lnTo>
                  <a:pt x="246" y="42"/>
                </a:lnTo>
                <a:lnTo>
                  <a:pt x="256" y="52"/>
                </a:lnTo>
                <a:lnTo>
                  <a:pt x="264" y="64"/>
                </a:lnTo>
                <a:lnTo>
                  <a:pt x="270" y="76"/>
                </a:lnTo>
                <a:lnTo>
                  <a:pt x="276" y="88"/>
                </a:lnTo>
                <a:lnTo>
                  <a:pt x="282" y="102"/>
                </a:lnTo>
                <a:lnTo>
                  <a:pt x="286" y="114"/>
                </a:lnTo>
                <a:lnTo>
                  <a:pt x="288" y="130"/>
                </a:lnTo>
                <a:lnTo>
                  <a:pt x="288" y="144"/>
                </a:lnTo>
                <a:close/>
              </a:path>
            </a:pathLst>
          </a:custGeom>
          <a:solidFill>
            <a:srgbClr val="FFFF00"/>
          </a:solidFill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63163" name="Rectangle 74"/>
          <p:cNvSpPr>
            <a:spLocks noChangeArrowheads="1"/>
          </p:cNvSpPr>
          <p:nvPr/>
        </p:nvSpPr>
        <p:spPr bwMode="auto">
          <a:xfrm>
            <a:off x="3783013" y="3667125"/>
            <a:ext cx="1905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Helvetica" pitchFamily="-83" charset="0"/>
              </a:rPr>
              <a:t>M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63164" name="Freeform 125"/>
          <p:cNvSpPr>
            <a:spLocks/>
          </p:cNvSpPr>
          <p:nvPr/>
        </p:nvSpPr>
        <p:spPr bwMode="auto">
          <a:xfrm>
            <a:off x="3657600" y="2209800"/>
            <a:ext cx="431800" cy="427038"/>
          </a:xfrm>
          <a:custGeom>
            <a:avLst/>
            <a:gdLst>
              <a:gd name="T0" fmla="*/ 288 w 288"/>
              <a:gd name="T1" fmla="*/ 144 h 288"/>
              <a:gd name="T2" fmla="*/ 286 w 288"/>
              <a:gd name="T3" fmla="*/ 174 h 288"/>
              <a:gd name="T4" fmla="*/ 276 w 288"/>
              <a:gd name="T5" fmla="*/ 200 h 288"/>
              <a:gd name="T6" fmla="*/ 264 w 288"/>
              <a:gd name="T7" fmla="*/ 224 h 288"/>
              <a:gd name="T8" fmla="*/ 246 w 288"/>
              <a:gd name="T9" fmla="*/ 246 h 288"/>
              <a:gd name="T10" fmla="*/ 224 w 288"/>
              <a:gd name="T11" fmla="*/ 264 h 288"/>
              <a:gd name="T12" fmla="*/ 200 w 288"/>
              <a:gd name="T13" fmla="*/ 276 h 288"/>
              <a:gd name="T14" fmla="*/ 174 w 288"/>
              <a:gd name="T15" fmla="*/ 286 h 288"/>
              <a:gd name="T16" fmla="*/ 144 w 288"/>
              <a:gd name="T17" fmla="*/ 288 h 288"/>
              <a:gd name="T18" fmla="*/ 130 w 288"/>
              <a:gd name="T19" fmla="*/ 288 h 288"/>
              <a:gd name="T20" fmla="*/ 102 w 288"/>
              <a:gd name="T21" fmla="*/ 282 h 288"/>
              <a:gd name="T22" fmla="*/ 76 w 288"/>
              <a:gd name="T23" fmla="*/ 270 h 288"/>
              <a:gd name="T24" fmla="*/ 52 w 288"/>
              <a:gd name="T25" fmla="*/ 256 h 288"/>
              <a:gd name="T26" fmla="*/ 32 w 288"/>
              <a:gd name="T27" fmla="*/ 236 h 288"/>
              <a:gd name="T28" fmla="*/ 18 w 288"/>
              <a:gd name="T29" fmla="*/ 212 h 288"/>
              <a:gd name="T30" fmla="*/ 6 w 288"/>
              <a:gd name="T31" fmla="*/ 186 h 288"/>
              <a:gd name="T32" fmla="*/ 0 w 288"/>
              <a:gd name="T33" fmla="*/ 158 h 288"/>
              <a:gd name="T34" fmla="*/ 0 w 288"/>
              <a:gd name="T35" fmla="*/ 144 h 288"/>
              <a:gd name="T36" fmla="*/ 2 w 288"/>
              <a:gd name="T37" fmla="*/ 114 h 288"/>
              <a:gd name="T38" fmla="*/ 12 w 288"/>
              <a:gd name="T39" fmla="*/ 88 h 288"/>
              <a:gd name="T40" fmla="*/ 24 w 288"/>
              <a:gd name="T41" fmla="*/ 64 h 288"/>
              <a:gd name="T42" fmla="*/ 42 w 288"/>
              <a:gd name="T43" fmla="*/ 42 h 288"/>
              <a:gd name="T44" fmla="*/ 64 w 288"/>
              <a:gd name="T45" fmla="*/ 24 h 288"/>
              <a:gd name="T46" fmla="*/ 88 w 288"/>
              <a:gd name="T47" fmla="*/ 12 h 288"/>
              <a:gd name="T48" fmla="*/ 114 w 288"/>
              <a:gd name="T49" fmla="*/ 2 h 288"/>
              <a:gd name="T50" fmla="*/ 144 w 288"/>
              <a:gd name="T51" fmla="*/ 0 h 288"/>
              <a:gd name="T52" fmla="*/ 158 w 288"/>
              <a:gd name="T53" fmla="*/ 0 h 288"/>
              <a:gd name="T54" fmla="*/ 186 w 288"/>
              <a:gd name="T55" fmla="*/ 6 h 288"/>
              <a:gd name="T56" fmla="*/ 212 w 288"/>
              <a:gd name="T57" fmla="*/ 18 h 288"/>
              <a:gd name="T58" fmla="*/ 236 w 288"/>
              <a:gd name="T59" fmla="*/ 32 h 288"/>
              <a:gd name="T60" fmla="*/ 256 w 288"/>
              <a:gd name="T61" fmla="*/ 52 h 288"/>
              <a:gd name="T62" fmla="*/ 270 w 288"/>
              <a:gd name="T63" fmla="*/ 76 h 288"/>
              <a:gd name="T64" fmla="*/ 282 w 288"/>
              <a:gd name="T65" fmla="*/ 102 h 288"/>
              <a:gd name="T66" fmla="*/ 288 w 288"/>
              <a:gd name="T67" fmla="*/ 130 h 288"/>
              <a:gd name="T68" fmla="*/ 288 w 288"/>
              <a:gd name="T69" fmla="*/ 144 h 28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88"/>
              <a:gd name="T106" fmla="*/ 0 h 288"/>
              <a:gd name="T107" fmla="*/ 288 w 288"/>
              <a:gd name="T108" fmla="*/ 288 h 288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88" h="288">
                <a:moveTo>
                  <a:pt x="288" y="144"/>
                </a:moveTo>
                <a:lnTo>
                  <a:pt x="288" y="144"/>
                </a:lnTo>
                <a:lnTo>
                  <a:pt x="288" y="158"/>
                </a:lnTo>
                <a:lnTo>
                  <a:pt x="286" y="174"/>
                </a:lnTo>
                <a:lnTo>
                  <a:pt x="282" y="186"/>
                </a:lnTo>
                <a:lnTo>
                  <a:pt x="276" y="200"/>
                </a:lnTo>
                <a:lnTo>
                  <a:pt x="270" y="212"/>
                </a:lnTo>
                <a:lnTo>
                  <a:pt x="264" y="224"/>
                </a:lnTo>
                <a:lnTo>
                  <a:pt x="256" y="236"/>
                </a:lnTo>
                <a:lnTo>
                  <a:pt x="246" y="246"/>
                </a:lnTo>
                <a:lnTo>
                  <a:pt x="236" y="256"/>
                </a:lnTo>
                <a:lnTo>
                  <a:pt x="224" y="264"/>
                </a:lnTo>
                <a:lnTo>
                  <a:pt x="212" y="270"/>
                </a:lnTo>
                <a:lnTo>
                  <a:pt x="200" y="276"/>
                </a:lnTo>
                <a:lnTo>
                  <a:pt x="186" y="282"/>
                </a:lnTo>
                <a:lnTo>
                  <a:pt x="174" y="286"/>
                </a:lnTo>
                <a:lnTo>
                  <a:pt x="158" y="288"/>
                </a:lnTo>
                <a:lnTo>
                  <a:pt x="144" y="288"/>
                </a:lnTo>
                <a:lnTo>
                  <a:pt x="130" y="288"/>
                </a:lnTo>
                <a:lnTo>
                  <a:pt x="114" y="286"/>
                </a:lnTo>
                <a:lnTo>
                  <a:pt x="102" y="282"/>
                </a:lnTo>
                <a:lnTo>
                  <a:pt x="88" y="276"/>
                </a:lnTo>
                <a:lnTo>
                  <a:pt x="76" y="270"/>
                </a:lnTo>
                <a:lnTo>
                  <a:pt x="64" y="264"/>
                </a:lnTo>
                <a:lnTo>
                  <a:pt x="52" y="256"/>
                </a:lnTo>
                <a:lnTo>
                  <a:pt x="42" y="246"/>
                </a:lnTo>
                <a:lnTo>
                  <a:pt x="32" y="236"/>
                </a:lnTo>
                <a:lnTo>
                  <a:pt x="24" y="224"/>
                </a:lnTo>
                <a:lnTo>
                  <a:pt x="18" y="212"/>
                </a:lnTo>
                <a:lnTo>
                  <a:pt x="12" y="200"/>
                </a:lnTo>
                <a:lnTo>
                  <a:pt x="6" y="186"/>
                </a:lnTo>
                <a:lnTo>
                  <a:pt x="2" y="174"/>
                </a:lnTo>
                <a:lnTo>
                  <a:pt x="0" y="158"/>
                </a:lnTo>
                <a:lnTo>
                  <a:pt x="0" y="144"/>
                </a:lnTo>
                <a:lnTo>
                  <a:pt x="0" y="130"/>
                </a:lnTo>
                <a:lnTo>
                  <a:pt x="2" y="114"/>
                </a:lnTo>
                <a:lnTo>
                  <a:pt x="6" y="102"/>
                </a:lnTo>
                <a:lnTo>
                  <a:pt x="12" y="88"/>
                </a:lnTo>
                <a:lnTo>
                  <a:pt x="18" y="76"/>
                </a:lnTo>
                <a:lnTo>
                  <a:pt x="24" y="64"/>
                </a:lnTo>
                <a:lnTo>
                  <a:pt x="32" y="52"/>
                </a:lnTo>
                <a:lnTo>
                  <a:pt x="42" y="42"/>
                </a:lnTo>
                <a:lnTo>
                  <a:pt x="52" y="32"/>
                </a:lnTo>
                <a:lnTo>
                  <a:pt x="64" y="24"/>
                </a:lnTo>
                <a:lnTo>
                  <a:pt x="76" y="18"/>
                </a:lnTo>
                <a:lnTo>
                  <a:pt x="88" y="12"/>
                </a:lnTo>
                <a:lnTo>
                  <a:pt x="102" y="6"/>
                </a:lnTo>
                <a:lnTo>
                  <a:pt x="114" y="2"/>
                </a:lnTo>
                <a:lnTo>
                  <a:pt x="130" y="0"/>
                </a:lnTo>
                <a:lnTo>
                  <a:pt x="144" y="0"/>
                </a:lnTo>
                <a:lnTo>
                  <a:pt x="158" y="0"/>
                </a:lnTo>
                <a:lnTo>
                  <a:pt x="174" y="2"/>
                </a:lnTo>
                <a:lnTo>
                  <a:pt x="186" y="6"/>
                </a:lnTo>
                <a:lnTo>
                  <a:pt x="200" y="12"/>
                </a:lnTo>
                <a:lnTo>
                  <a:pt x="212" y="18"/>
                </a:lnTo>
                <a:lnTo>
                  <a:pt x="224" y="24"/>
                </a:lnTo>
                <a:lnTo>
                  <a:pt x="236" y="32"/>
                </a:lnTo>
                <a:lnTo>
                  <a:pt x="246" y="42"/>
                </a:lnTo>
                <a:lnTo>
                  <a:pt x="256" y="52"/>
                </a:lnTo>
                <a:lnTo>
                  <a:pt x="264" y="64"/>
                </a:lnTo>
                <a:lnTo>
                  <a:pt x="270" y="76"/>
                </a:lnTo>
                <a:lnTo>
                  <a:pt x="276" y="88"/>
                </a:lnTo>
                <a:lnTo>
                  <a:pt x="282" y="102"/>
                </a:lnTo>
                <a:lnTo>
                  <a:pt x="286" y="114"/>
                </a:lnTo>
                <a:lnTo>
                  <a:pt x="288" y="130"/>
                </a:lnTo>
                <a:lnTo>
                  <a:pt x="288" y="144"/>
                </a:lnTo>
                <a:close/>
              </a:path>
            </a:pathLst>
          </a:custGeom>
          <a:solidFill>
            <a:srgbClr val="FFFF00"/>
          </a:solidFill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63165" name="Rectangle 126"/>
          <p:cNvSpPr>
            <a:spLocks noChangeArrowheads="1"/>
          </p:cNvSpPr>
          <p:nvPr/>
        </p:nvSpPr>
        <p:spPr bwMode="auto">
          <a:xfrm>
            <a:off x="3798888" y="2295525"/>
            <a:ext cx="152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Helvetica" pitchFamily="-83" charset="0"/>
              </a:rPr>
              <a:t>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63170" name="Freeform 73"/>
          <p:cNvSpPr>
            <a:spLocks/>
          </p:cNvSpPr>
          <p:nvPr/>
        </p:nvSpPr>
        <p:spPr bwMode="auto">
          <a:xfrm>
            <a:off x="4191000" y="3200400"/>
            <a:ext cx="431800" cy="425450"/>
          </a:xfrm>
          <a:custGeom>
            <a:avLst/>
            <a:gdLst>
              <a:gd name="T0" fmla="*/ 288 w 288"/>
              <a:gd name="T1" fmla="*/ 144 h 288"/>
              <a:gd name="T2" fmla="*/ 286 w 288"/>
              <a:gd name="T3" fmla="*/ 174 h 288"/>
              <a:gd name="T4" fmla="*/ 276 w 288"/>
              <a:gd name="T5" fmla="*/ 200 h 288"/>
              <a:gd name="T6" fmla="*/ 264 w 288"/>
              <a:gd name="T7" fmla="*/ 224 h 288"/>
              <a:gd name="T8" fmla="*/ 246 w 288"/>
              <a:gd name="T9" fmla="*/ 246 h 288"/>
              <a:gd name="T10" fmla="*/ 224 w 288"/>
              <a:gd name="T11" fmla="*/ 264 h 288"/>
              <a:gd name="T12" fmla="*/ 200 w 288"/>
              <a:gd name="T13" fmla="*/ 276 h 288"/>
              <a:gd name="T14" fmla="*/ 174 w 288"/>
              <a:gd name="T15" fmla="*/ 286 h 288"/>
              <a:gd name="T16" fmla="*/ 144 w 288"/>
              <a:gd name="T17" fmla="*/ 288 h 288"/>
              <a:gd name="T18" fmla="*/ 130 w 288"/>
              <a:gd name="T19" fmla="*/ 288 h 288"/>
              <a:gd name="T20" fmla="*/ 102 w 288"/>
              <a:gd name="T21" fmla="*/ 282 h 288"/>
              <a:gd name="T22" fmla="*/ 76 w 288"/>
              <a:gd name="T23" fmla="*/ 270 h 288"/>
              <a:gd name="T24" fmla="*/ 52 w 288"/>
              <a:gd name="T25" fmla="*/ 256 h 288"/>
              <a:gd name="T26" fmla="*/ 32 w 288"/>
              <a:gd name="T27" fmla="*/ 236 h 288"/>
              <a:gd name="T28" fmla="*/ 18 w 288"/>
              <a:gd name="T29" fmla="*/ 212 h 288"/>
              <a:gd name="T30" fmla="*/ 6 w 288"/>
              <a:gd name="T31" fmla="*/ 186 h 288"/>
              <a:gd name="T32" fmla="*/ 0 w 288"/>
              <a:gd name="T33" fmla="*/ 158 h 288"/>
              <a:gd name="T34" fmla="*/ 0 w 288"/>
              <a:gd name="T35" fmla="*/ 144 h 288"/>
              <a:gd name="T36" fmla="*/ 2 w 288"/>
              <a:gd name="T37" fmla="*/ 114 h 288"/>
              <a:gd name="T38" fmla="*/ 12 w 288"/>
              <a:gd name="T39" fmla="*/ 88 h 288"/>
              <a:gd name="T40" fmla="*/ 24 w 288"/>
              <a:gd name="T41" fmla="*/ 64 h 288"/>
              <a:gd name="T42" fmla="*/ 42 w 288"/>
              <a:gd name="T43" fmla="*/ 42 h 288"/>
              <a:gd name="T44" fmla="*/ 64 w 288"/>
              <a:gd name="T45" fmla="*/ 24 h 288"/>
              <a:gd name="T46" fmla="*/ 88 w 288"/>
              <a:gd name="T47" fmla="*/ 12 h 288"/>
              <a:gd name="T48" fmla="*/ 114 w 288"/>
              <a:gd name="T49" fmla="*/ 2 h 288"/>
              <a:gd name="T50" fmla="*/ 144 w 288"/>
              <a:gd name="T51" fmla="*/ 0 h 288"/>
              <a:gd name="T52" fmla="*/ 158 w 288"/>
              <a:gd name="T53" fmla="*/ 0 h 288"/>
              <a:gd name="T54" fmla="*/ 186 w 288"/>
              <a:gd name="T55" fmla="*/ 6 h 288"/>
              <a:gd name="T56" fmla="*/ 212 w 288"/>
              <a:gd name="T57" fmla="*/ 18 h 288"/>
              <a:gd name="T58" fmla="*/ 236 w 288"/>
              <a:gd name="T59" fmla="*/ 32 h 288"/>
              <a:gd name="T60" fmla="*/ 256 w 288"/>
              <a:gd name="T61" fmla="*/ 52 h 288"/>
              <a:gd name="T62" fmla="*/ 270 w 288"/>
              <a:gd name="T63" fmla="*/ 76 h 288"/>
              <a:gd name="T64" fmla="*/ 282 w 288"/>
              <a:gd name="T65" fmla="*/ 102 h 288"/>
              <a:gd name="T66" fmla="*/ 288 w 288"/>
              <a:gd name="T67" fmla="*/ 130 h 288"/>
              <a:gd name="T68" fmla="*/ 288 w 288"/>
              <a:gd name="T69" fmla="*/ 144 h 28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88"/>
              <a:gd name="T106" fmla="*/ 0 h 288"/>
              <a:gd name="T107" fmla="*/ 288 w 288"/>
              <a:gd name="T108" fmla="*/ 288 h 288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88" h="288">
                <a:moveTo>
                  <a:pt x="288" y="144"/>
                </a:moveTo>
                <a:lnTo>
                  <a:pt x="288" y="144"/>
                </a:lnTo>
                <a:lnTo>
                  <a:pt x="288" y="158"/>
                </a:lnTo>
                <a:lnTo>
                  <a:pt x="286" y="174"/>
                </a:lnTo>
                <a:lnTo>
                  <a:pt x="282" y="186"/>
                </a:lnTo>
                <a:lnTo>
                  <a:pt x="276" y="200"/>
                </a:lnTo>
                <a:lnTo>
                  <a:pt x="270" y="212"/>
                </a:lnTo>
                <a:lnTo>
                  <a:pt x="264" y="224"/>
                </a:lnTo>
                <a:lnTo>
                  <a:pt x="256" y="236"/>
                </a:lnTo>
                <a:lnTo>
                  <a:pt x="246" y="246"/>
                </a:lnTo>
                <a:lnTo>
                  <a:pt x="236" y="256"/>
                </a:lnTo>
                <a:lnTo>
                  <a:pt x="224" y="264"/>
                </a:lnTo>
                <a:lnTo>
                  <a:pt x="212" y="270"/>
                </a:lnTo>
                <a:lnTo>
                  <a:pt x="200" y="276"/>
                </a:lnTo>
                <a:lnTo>
                  <a:pt x="186" y="282"/>
                </a:lnTo>
                <a:lnTo>
                  <a:pt x="174" y="286"/>
                </a:lnTo>
                <a:lnTo>
                  <a:pt x="158" y="288"/>
                </a:lnTo>
                <a:lnTo>
                  <a:pt x="144" y="288"/>
                </a:lnTo>
                <a:lnTo>
                  <a:pt x="130" y="288"/>
                </a:lnTo>
                <a:lnTo>
                  <a:pt x="114" y="286"/>
                </a:lnTo>
                <a:lnTo>
                  <a:pt x="102" y="282"/>
                </a:lnTo>
                <a:lnTo>
                  <a:pt x="88" y="276"/>
                </a:lnTo>
                <a:lnTo>
                  <a:pt x="76" y="270"/>
                </a:lnTo>
                <a:lnTo>
                  <a:pt x="64" y="264"/>
                </a:lnTo>
                <a:lnTo>
                  <a:pt x="52" y="256"/>
                </a:lnTo>
                <a:lnTo>
                  <a:pt x="42" y="246"/>
                </a:lnTo>
                <a:lnTo>
                  <a:pt x="32" y="236"/>
                </a:lnTo>
                <a:lnTo>
                  <a:pt x="24" y="224"/>
                </a:lnTo>
                <a:lnTo>
                  <a:pt x="18" y="212"/>
                </a:lnTo>
                <a:lnTo>
                  <a:pt x="12" y="200"/>
                </a:lnTo>
                <a:lnTo>
                  <a:pt x="6" y="186"/>
                </a:lnTo>
                <a:lnTo>
                  <a:pt x="2" y="174"/>
                </a:lnTo>
                <a:lnTo>
                  <a:pt x="0" y="158"/>
                </a:lnTo>
                <a:lnTo>
                  <a:pt x="0" y="144"/>
                </a:lnTo>
                <a:lnTo>
                  <a:pt x="0" y="130"/>
                </a:lnTo>
                <a:lnTo>
                  <a:pt x="2" y="114"/>
                </a:lnTo>
                <a:lnTo>
                  <a:pt x="6" y="102"/>
                </a:lnTo>
                <a:lnTo>
                  <a:pt x="12" y="88"/>
                </a:lnTo>
                <a:lnTo>
                  <a:pt x="18" y="76"/>
                </a:lnTo>
                <a:lnTo>
                  <a:pt x="24" y="64"/>
                </a:lnTo>
                <a:lnTo>
                  <a:pt x="32" y="52"/>
                </a:lnTo>
                <a:lnTo>
                  <a:pt x="42" y="42"/>
                </a:lnTo>
                <a:lnTo>
                  <a:pt x="52" y="32"/>
                </a:lnTo>
                <a:lnTo>
                  <a:pt x="64" y="24"/>
                </a:lnTo>
                <a:lnTo>
                  <a:pt x="76" y="18"/>
                </a:lnTo>
                <a:lnTo>
                  <a:pt x="88" y="12"/>
                </a:lnTo>
                <a:lnTo>
                  <a:pt x="102" y="6"/>
                </a:lnTo>
                <a:lnTo>
                  <a:pt x="114" y="2"/>
                </a:lnTo>
                <a:lnTo>
                  <a:pt x="130" y="0"/>
                </a:lnTo>
                <a:lnTo>
                  <a:pt x="144" y="0"/>
                </a:lnTo>
                <a:lnTo>
                  <a:pt x="158" y="0"/>
                </a:lnTo>
                <a:lnTo>
                  <a:pt x="174" y="2"/>
                </a:lnTo>
                <a:lnTo>
                  <a:pt x="186" y="6"/>
                </a:lnTo>
                <a:lnTo>
                  <a:pt x="200" y="12"/>
                </a:lnTo>
                <a:lnTo>
                  <a:pt x="212" y="18"/>
                </a:lnTo>
                <a:lnTo>
                  <a:pt x="224" y="24"/>
                </a:lnTo>
                <a:lnTo>
                  <a:pt x="236" y="32"/>
                </a:lnTo>
                <a:lnTo>
                  <a:pt x="246" y="42"/>
                </a:lnTo>
                <a:lnTo>
                  <a:pt x="256" y="52"/>
                </a:lnTo>
                <a:lnTo>
                  <a:pt x="264" y="64"/>
                </a:lnTo>
                <a:lnTo>
                  <a:pt x="270" y="76"/>
                </a:lnTo>
                <a:lnTo>
                  <a:pt x="276" y="88"/>
                </a:lnTo>
                <a:lnTo>
                  <a:pt x="282" y="102"/>
                </a:lnTo>
                <a:lnTo>
                  <a:pt x="286" y="114"/>
                </a:lnTo>
                <a:lnTo>
                  <a:pt x="288" y="130"/>
                </a:lnTo>
                <a:lnTo>
                  <a:pt x="288" y="144"/>
                </a:lnTo>
                <a:close/>
              </a:path>
            </a:pathLst>
          </a:custGeom>
          <a:solidFill>
            <a:srgbClr val="FFFF00"/>
          </a:solidFill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63171" name="Rectangle 74"/>
          <p:cNvSpPr>
            <a:spLocks noChangeArrowheads="1"/>
          </p:cNvSpPr>
          <p:nvPr/>
        </p:nvSpPr>
        <p:spPr bwMode="auto">
          <a:xfrm>
            <a:off x="4316413" y="3286125"/>
            <a:ext cx="1905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Helvetica" pitchFamily="-83" charset="0"/>
              </a:rPr>
              <a:t>M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63172" name="Freeform 125"/>
          <p:cNvSpPr>
            <a:spLocks/>
          </p:cNvSpPr>
          <p:nvPr/>
        </p:nvSpPr>
        <p:spPr bwMode="auto">
          <a:xfrm>
            <a:off x="4191000" y="2209800"/>
            <a:ext cx="431800" cy="427038"/>
          </a:xfrm>
          <a:custGeom>
            <a:avLst/>
            <a:gdLst>
              <a:gd name="T0" fmla="*/ 288 w 288"/>
              <a:gd name="T1" fmla="*/ 144 h 288"/>
              <a:gd name="T2" fmla="*/ 286 w 288"/>
              <a:gd name="T3" fmla="*/ 174 h 288"/>
              <a:gd name="T4" fmla="*/ 276 w 288"/>
              <a:gd name="T5" fmla="*/ 200 h 288"/>
              <a:gd name="T6" fmla="*/ 264 w 288"/>
              <a:gd name="T7" fmla="*/ 224 h 288"/>
              <a:gd name="T8" fmla="*/ 246 w 288"/>
              <a:gd name="T9" fmla="*/ 246 h 288"/>
              <a:gd name="T10" fmla="*/ 224 w 288"/>
              <a:gd name="T11" fmla="*/ 264 h 288"/>
              <a:gd name="T12" fmla="*/ 200 w 288"/>
              <a:gd name="T13" fmla="*/ 276 h 288"/>
              <a:gd name="T14" fmla="*/ 174 w 288"/>
              <a:gd name="T15" fmla="*/ 286 h 288"/>
              <a:gd name="T16" fmla="*/ 144 w 288"/>
              <a:gd name="T17" fmla="*/ 288 h 288"/>
              <a:gd name="T18" fmla="*/ 130 w 288"/>
              <a:gd name="T19" fmla="*/ 288 h 288"/>
              <a:gd name="T20" fmla="*/ 102 w 288"/>
              <a:gd name="T21" fmla="*/ 282 h 288"/>
              <a:gd name="T22" fmla="*/ 76 w 288"/>
              <a:gd name="T23" fmla="*/ 270 h 288"/>
              <a:gd name="T24" fmla="*/ 52 w 288"/>
              <a:gd name="T25" fmla="*/ 256 h 288"/>
              <a:gd name="T26" fmla="*/ 32 w 288"/>
              <a:gd name="T27" fmla="*/ 236 h 288"/>
              <a:gd name="T28" fmla="*/ 18 w 288"/>
              <a:gd name="T29" fmla="*/ 212 h 288"/>
              <a:gd name="T30" fmla="*/ 6 w 288"/>
              <a:gd name="T31" fmla="*/ 186 h 288"/>
              <a:gd name="T32" fmla="*/ 0 w 288"/>
              <a:gd name="T33" fmla="*/ 158 h 288"/>
              <a:gd name="T34" fmla="*/ 0 w 288"/>
              <a:gd name="T35" fmla="*/ 144 h 288"/>
              <a:gd name="T36" fmla="*/ 2 w 288"/>
              <a:gd name="T37" fmla="*/ 114 h 288"/>
              <a:gd name="T38" fmla="*/ 12 w 288"/>
              <a:gd name="T39" fmla="*/ 88 h 288"/>
              <a:gd name="T40" fmla="*/ 24 w 288"/>
              <a:gd name="T41" fmla="*/ 64 h 288"/>
              <a:gd name="T42" fmla="*/ 42 w 288"/>
              <a:gd name="T43" fmla="*/ 42 h 288"/>
              <a:gd name="T44" fmla="*/ 64 w 288"/>
              <a:gd name="T45" fmla="*/ 24 h 288"/>
              <a:gd name="T46" fmla="*/ 88 w 288"/>
              <a:gd name="T47" fmla="*/ 12 h 288"/>
              <a:gd name="T48" fmla="*/ 114 w 288"/>
              <a:gd name="T49" fmla="*/ 2 h 288"/>
              <a:gd name="T50" fmla="*/ 144 w 288"/>
              <a:gd name="T51" fmla="*/ 0 h 288"/>
              <a:gd name="T52" fmla="*/ 158 w 288"/>
              <a:gd name="T53" fmla="*/ 0 h 288"/>
              <a:gd name="T54" fmla="*/ 186 w 288"/>
              <a:gd name="T55" fmla="*/ 6 h 288"/>
              <a:gd name="T56" fmla="*/ 212 w 288"/>
              <a:gd name="T57" fmla="*/ 18 h 288"/>
              <a:gd name="T58" fmla="*/ 236 w 288"/>
              <a:gd name="T59" fmla="*/ 32 h 288"/>
              <a:gd name="T60" fmla="*/ 256 w 288"/>
              <a:gd name="T61" fmla="*/ 52 h 288"/>
              <a:gd name="T62" fmla="*/ 270 w 288"/>
              <a:gd name="T63" fmla="*/ 76 h 288"/>
              <a:gd name="T64" fmla="*/ 282 w 288"/>
              <a:gd name="T65" fmla="*/ 102 h 288"/>
              <a:gd name="T66" fmla="*/ 288 w 288"/>
              <a:gd name="T67" fmla="*/ 130 h 288"/>
              <a:gd name="T68" fmla="*/ 288 w 288"/>
              <a:gd name="T69" fmla="*/ 144 h 28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88"/>
              <a:gd name="T106" fmla="*/ 0 h 288"/>
              <a:gd name="T107" fmla="*/ 288 w 288"/>
              <a:gd name="T108" fmla="*/ 288 h 288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88" h="288">
                <a:moveTo>
                  <a:pt x="288" y="144"/>
                </a:moveTo>
                <a:lnTo>
                  <a:pt x="288" y="144"/>
                </a:lnTo>
                <a:lnTo>
                  <a:pt x="288" y="158"/>
                </a:lnTo>
                <a:lnTo>
                  <a:pt x="286" y="174"/>
                </a:lnTo>
                <a:lnTo>
                  <a:pt x="282" y="186"/>
                </a:lnTo>
                <a:lnTo>
                  <a:pt x="276" y="200"/>
                </a:lnTo>
                <a:lnTo>
                  <a:pt x="270" y="212"/>
                </a:lnTo>
                <a:lnTo>
                  <a:pt x="264" y="224"/>
                </a:lnTo>
                <a:lnTo>
                  <a:pt x="256" y="236"/>
                </a:lnTo>
                <a:lnTo>
                  <a:pt x="246" y="246"/>
                </a:lnTo>
                <a:lnTo>
                  <a:pt x="236" y="256"/>
                </a:lnTo>
                <a:lnTo>
                  <a:pt x="224" y="264"/>
                </a:lnTo>
                <a:lnTo>
                  <a:pt x="212" y="270"/>
                </a:lnTo>
                <a:lnTo>
                  <a:pt x="200" y="276"/>
                </a:lnTo>
                <a:lnTo>
                  <a:pt x="186" y="282"/>
                </a:lnTo>
                <a:lnTo>
                  <a:pt x="174" y="286"/>
                </a:lnTo>
                <a:lnTo>
                  <a:pt x="158" y="288"/>
                </a:lnTo>
                <a:lnTo>
                  <a:pt x="144" y="288"/>
                </a:lnTo>
                <a:lnTo>
                  <a:pt x="130" y="288"/>
                </a:lnTo>
                <a:lnTo>
                  <a:pt x="114" y="286"/>
                </a:lnTo>
                <a:lnTo>
                  <a:pt x="102" y="282"/>
                </a:lnTo>
                <a:lnTo>
                  <a:pt x="88" y="276"/>
                </a:lnTo>
                <a:lnTo>
                  <a:pt x="76" y="270"/>
                </a:lnTo>
                <a:lnTo>
                  <a:pt x="64" y="264"/>
                </a:lnTo>
                <a:lnTo>
                  <a:pt x="52" y="256"/>
                </a:lnTo>
                <a:lnTo>
                  <a:pt x="42" y="246"/>
                </a:lnTo>
                <a:lnTo>
                  <a:pt x="32" y="236"/>
                </a:lnTo>
                <a:lnTo>
                  <a:pt x="24" y="224"/>
                </a:lnTo>
                <a:lnTo>
                  <a:pt x="18" y="212"/>
                </a:lnTo>
                <a:lnTo>
                  <a:pt x="12" y="200"/>
                </a:lnTo>
                <a:lnTo>
                  <a:pt x="6" y="186"/>
                </a:lnTo>
                <a:lnTo>
                  <a:pt x="2" y="174"/>
                </a:lnTo>
                <a:lnTo>
                  <a:pt x="0" y="158"/>
                </a:lnTo>
                <a:lnTo>
                  <a:pt x="0" y="144"/>
                </a:lnTo>
                <a:lnTo>
                  <a:pt x="0" y="130"/>
                </a:lnTo>
                <a:lnTo>
                  <a:pt x="2" y="114"/>
                </a:lnTo>
                <a:lnTo>
                  <a:pt x="6" y="102"/>
                </a:lnTo>
                <a:lnTo>
                  <a:pt x="12" y="88"/>
                </a:lnTo>
                <a:lnTo>
                  <a:pt x="18" y="76"/>
                </a:lnTo>
                <a:lnTo>
                  <a:pt x="24" y="64"/>
                </a:lnTo>
                <a:lnTo>
                  <a:pt x="32" y="52"/>
                </a:lnTo>
                <a:lnTo>
                  <a:pt x="42" y="42"/>
                </a:lnTo>
                <a:lnTo>
                  <a:pt x="52" y="32"/>
                </a:lnTo>
                <a:lnTo>
                  <a:pt x="64" y="24"/>
                </a:lnTo>
                <a:lnTo>
                  <a:pt x="76" y="18"/>
                </a:lnTo>
                <a:lnTo>
                  <a:pt x="88" y="12"/>
                </a:lnTo>
                <a:lnTo>
                  <a:pt x="102" y="6"/>
                </a:lnTo>
                <a:lnTo>
                  <a:pt x="114" y="2"/>
                </a:lnTo>
                <a:lnTo>
                  <a:pt x="130" y="0"/>
                </a:lnTo>
                <a:lnTo>
                  <a:pt x="144" y="0"/>
                </a:lnTo>
                <a:lnTo>
                  <a:pt x="158" y="0"/>
                </a:lnTo>
                <a:lnTo>
                  <a:pt x="174" y="2"/>
                </a:lnTo>
                <a:lnTo>
                  <a:pt x="186" y="6"/>
                </a:lnTo>
                <a:lnTo>
                  <a:pt x="200" y="12"/>
                </a:lnTo>
                <a:lnTo>
                  <a:pt x="212" y="18"/>
                </a:lnTo>
                <a:lnTo>
                  <a:pt x="224" y="24"/>
                </a:lnTo>
                <a:lnTo>
                  <a:pt x="236" y="32"/>
                </a:lnTo>
                <a:lnTo>
                  <a:pt x="246" y="42"/>
                </a:lnTo>
                <a:lnTo>
                  <a:pt x="256" y="52"/>
                </a:lnTo>
                <a:lnTo>
                  <a:pt x="264" y="64"/>
                </a:lnTo>
                <a:lnTo>
                  <a:pt x="270" y="76"/>
                </a:lnTo>
                <a:lnTo>
                  <a:pt x="276" y="88"/>
                </a:lnTo>
                <a:lnTo>
                  <a:pt x="282" y="102"/>
                </a:lnTo>
                <a:lnTo>
                  <a:pt x="286" y="114"/>
                </a:lnTo>
                <a:lnTo>
                  <a:pt x="288" y="130"/>
                </a:lnTo>
                <a:lnTo>
                  <a:pt x="288" y="144"/>
                </a:lnTo>
                <a:close/>
              </a:path>
            </a:pathLst>
          </a:custGeom>
          <a:solidFill>
            <a:srgbClr val="FFFF00"/>
          </a:solidFill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63173" name="Rectangle 126"/>
          <p:cNvSpPr>
            <a:spLocks noChangeArrowheads="1"/>
          </p:cNvSpPr>
          <p:nvPr/>
        </p:nvSpPr>
        <p:spPr bwMode="auto">
          <a:xfrm>
            <a:off x="4332288" y="2295525"/>
            <a:ext cx="152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Helvetica" pitchFamily="-83" charset="0"/>
              </a:rPr>
              <a:t>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63178" name="Freeform 73"/>
          <p:cNvSpPr>
            <a:spLocks/>
          </p:cNvSpPr>
          <p:nvPr/>
        </p:nvSpPr>
        <p:spPr bwMode="auto">
          <a:xfrm>
            <a:off x="4724400" y="2819400"/>
            <a:ext cx="431800" cy="425450"/>
          </a:xfrm>
          <a:custGeom>
            <a:avLst/>
            <a:gdLst>
              <a:gd name="T0" fmla="*/ 288 w 288"/>
              <a:gd name="T1" fmla="*/ 144 h 288"/>
              <a:gd name="T2" fmla="*/ 286 w 288"/>
              <a:gd name="T3" fmla="*/ 174 h 288"/>
              <a:gd name="T4" fmla="*/ 276 w 288"/>
              <a:gd name="T5" fmla="*/ 200 h 288"/>
              <a:gd name="T6" fmla="*/ 264 w 288"/>
              <a:gd name="T7" fmla="*/ 224 h 288"/>
              <a:gd name="T8" fmla="*/ 246 w 288"/>
              <a:gd name="T9" fmla="*/ 246 h 288"/>
              <a:gd name="T10" fmla="*/ 224 w 288"/>
              <a:gd name="T11" fmla="*/ 264 h 288"/>
              <a:gd name="T12" fmla="*/ 200 w 288"/>
              <a:gd name="T13" fmla="*/ 276 h 288"/>
              <a:gd name="T14" fmla="*/ 174 w 288"/>
              <a:gd name="T15" fmla="*/ 286 h 288"/>
              <a:gd name="T16" fmla="*/ 144 w 288"/>
              <a:gd name="T17" fmla="*/ 288 h 288"/>
              <a:gd name="T18" fmla="*/ 130 w 288"/>
              <a:gd name="T19" fmla="*/ 288 h 288"/>
              <a:gd name="T20" fmla="*/ 102 w 288"/>
              <a:gd name="T21" fmla="*/ 282 h 288"/>
              <a:gd name="T22" fmla="*/ 76 w 288"/>
              <a:gd name="T23" fmla="*/ 270 h 288"/>
              <a:gd name="T24" fmla="*/ 52 w 288"/>
              <a:gd name="T25" fmla="*/ 256 h 288"/>
              <a:gd name="T26" fmla="*/ 32 w 288"/>
              <a:gd name="T27" fmla="*/ 236 h 288"/>
              <a:gd name="T28" fmla="*/ 18 w 288"/>
              <a:gd name="T29" fmla="*/ 212 h 288"/>
              <a:gd name="T30" fmla="*/ 6 w 288"/>
              <a:gd name="T31" fmla="*/ 186 h 288"/>
              <a:gd name="T32" fmla="*/ 0 w 288"/>
              <a:gd name="T33" fmla="*/ 158 h 288"/>
              <a:gd name="T34" fmla="*/ 0 w 288"/>
              <a:gd name="T35" fmla="*/ 144 h 288"/>
              <a:gd name="T36" fmla="*/ 2 w 288"/>
              <a:gd name="T37" fmla="*/ 114 h 288"/>
              <a:gd name="T38" fmla="*/ 12 w 288"/>
              <a:gd name="T39" fmla="*/ 88 h 288"/>
              <a:gd name="T40" fmla="*/ 24 w 288"/>
              <a:gd name="T41" fmla="*/ 64 h 288"/>
              <a:gd name="T42" fmla="*/ 42 w 288"/>
              <a:gd name="T43" fmla="*/ 42 h 288"/>
              <a:gd name="T44" fmla="*/ 64 w 288"/>
              <a:gd name="T45" fmla="*/ 24 h 288"/>
              <a:gd name="T46" fmla="*/ 88 w 288"/>
              <a:gd name="T47" fmla="*/ 12 h 288"/>
              <a:gd name="T48" fmla="*/ 114 w 288"/>
              <a:gd name="T49" fmla="*/ 2 h 288"/>
              <a:gd name="T50" fmla="*/ 144 w 288"/>
              <a:gd name="T51" fmla="*/ 0 h 288"/>
              <a:gd name="T52" fmla="*/ 158 w 288"/>
              <a:gd name="T53" fmla="*/ 0 h 288"/>
              <a:gd name="T54" fmla="*/ 186 w 288"/>
              <a:gd name="T55" fmla="*/ 6 h 288"/>
              <a:gd name="T56" fmla="*/ 212 w 288"/>
              <a:gd name="T57" fmla="*/ 18 h 288"/>
              <a:gd name="T58" fmla="*/ 236 w 288"/>
              <a:gd name="T59" fmla="*/ 32 h 288"/>
              <a:gd name="T60" fmla="*/ 256 w 288"/>
              <a:gd name="T61" fmla="*/ 52 h 288"/>
              <a:gd name="T62" fmla="*/ 270 w 288"/>
              <a:gd name="T63" fmla="*/ 76 h 288"/>
              <a:gd name="T64" fmla="*/ 282 w 288"/>
              <a:gd name="T65" fmla="*/ 102 h 288"/>
              <a:gd name="T66" fmla="*/ 288 w 288"/>
              <a:gd name="T67" fmla="*/ 130 h 288"/>
              <a:gd name="T68" fmla="*/ 288 w 288"/>
              <a:gd name="T69" fmla="*/ 144 h 28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88"/>
              <a:gd name="T106" fmla="*/ 0 h 288"/>
              <a:gd name="T107" fmla="*/ 288 w 288"/>
              <a:gd name="T108" fmla="*/ 288 h 288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88" h="288">
                <a:moveTo>
                  <a:pt x="288" y="144"/>
                </a:moveTo>
                <a:lnTo>
                  <a:pt x="288" y="144"/>
                </a:lnTo>
                <a:lnTo>
                  <a:pt x="288" y="158"/>
                </a:lnTo>
                <a:lnTo>
                  <a:pt x="286" y="174"/>
                </a:lnTo>
                <a:lnTo>
                  <a:pt x="282" y="186"/>
                </a:lnTo>
                <a:lnTo>
                  <a:pt x="276" y="200"/>
                </a:lnTo>
                <a:lnTo>
                  <a:pt x="270" y="212"/>
                </a:lnTo>
                <a:lnTo>
                  <a:pt x="264" y="224"/>
                </a:lnTo>
                <a:lnTo>
                  <a:pt x="256" y="236"/>
                </a:lnTo>
                <a:lnTo>
                  <a:pt x="246" y="246"/>
                </a:lnTo>
                <a:lnTo>
                  <a:pt x="236" y="256"/>
                </a:lnTo>
                <a:lnTo>
                  <a:pt x="224" y="264"/>
                </a:lnTo>
                <a:lnTo>
                  <a:pt x="212" y="270"/>
                </a:lnTo>
                <a:lnTo>
                  <a:pt x="200" y="276"/>
                </a:lnTo>
                <a:lnTo>
                  <a:pt x="186" y="282"/>
                </a:lnTo>
                <a:lnTo>
                  <a:pt x="174" y="286"/>
                </a:lnTo>
                <a:lnTo>
                  <a:pt x="158" y="288"/>
                </a:lnTo>
                <a:lnTo>
                  <a:pt x="144" y="288"/>
                </a:lnTo>
                <a:lnTo>
                  <a:pt x="130" y="288"/>
                </a:lnTo>
                <a:lnTo>
                  <a:pt x="114" y="286"/>
                </a:lnTo>
                <a:lnTo>
                  <a:pt x="102" y="282"/>
                </a:lnTo>
                <a:lnTo>
                  <a:pt x="88" y="276"/>
                </a:lnTo>
                <a:lnTo>
                  <a:pt x="76" y="270"/>
                </a:lnTo>
                <a:lnTo>
                  <a:pt x="64" y="264"/>
                </a:lnTo>
                <a:lnTo>
                  <a:pt x="52" y="256"/>
                </a:lnTo>
                <a:lnTo>
                  <a:pt x="42" y="246"/>
                </a:lnTo>
                <a:lnTo>
                  <a:pt x="32" y="236"/>
                </a:lnTo>
                <a:lnTo>
                  <a:pt x="24" y="224"/>
                </a:lnTo>
                <a:lnTo>
                  <a:pt x="18" y="212"/>
                </a:lnTo>
                <a:lnTo>
                  <a:pt x="12" y="200"/>
                </a:lnTo>
                <a:lnTo>
                  <a:pt x="6" y="186"/>
                </a:lnTo>
                <a:lnTo>
                  <a:pt x="2" y="174"/>
                </a:lnTo>
                <a:lnTo>
                  <a:pt x="0" y="158"/>
                </a:lnTo>
                <a:lnTo>
                  <a:pt x="0" y="144"/>
                </a:lnTo>
                <a:lnTo>
                  <a:pt x="0" y="130"/>
                </a:lnTo>
                <a:lnTo>
                  <a:pt x="2" y="114"/>
                </a:lnTo>
                <a:lnTo>
                  <a:pt x="6" y="102"/>
                </a:lnTo>
                <a:lnTo>
                  <a:pt x="12" y="88"/>
                </a:lnTo>
                <a:lnTo>
                  <a:pt x="18" y="76"/>
                </a:lnTo>
                <a:lnTo>
                  <a:pt x="24" y="64"/>
                </a:lnTo>
                <a:lnTo>
                  <a:pt x="32" y="52"/>
                </a:lnTo>
                <a:lnTo>
                  <a:pt x="42" y="42"/>
                </a:lnTo>
                <a:lnTo>
                  <a:pt x="52" y="32"/>
                </a:lnTo>
                <a:lnTo>
                  <a:pt x="64" y="24"/>
                </a:lnTo>
                <a:lnTo>
                  <a:pt x="76" y="18"/>
                </a:lnTo>
                <a:lnTo>
                  <a:pt x="88" y="12"/>
                </a:lnTo>
                <a:lnTo>
                  <a:pt x="102" y="6"/>
                </a:lnTo>
                <a:lnTo>
                  <a:pt x="114" y="2"/>
                </a:lnTo>
                <a:lnTo>
                  <a:pt x="130" y="0"/>
                </a:lnTo>
                <a:lnTo>
                  <a:pt x="144" y="0"/>
                </a:lnTo>
                <a:lnTo>
                  <a:pt x="158" y="0"/>
                </a:lnTo>
                <a:lnTo>
                  <a:pt x="174" y="2"/>
                </a:lnTo>
                <a:lnTo>
                  <a:pt x="186" y="6"/>
                </a:lnTo>
                <a:lnTo>
                  <a:pt x="200" y="12"/>
                </a:lnTo>
                <a:lnTo>
                  <a:pt x="212" y="18"/>
                </a:lnTo>
                <a:lnTo>
                  <a:pt x="224" y="24"/>
                </a:lnTo>
                <a:lnTo>
                  <a:pt x="236" y="32"/>
                </a:lnTo>
                <a:lnTo>
                  <a:pt x="246" y="42"/>
                </a:lnTo>
                <a:lnTo>
                  <a:pt x="256" y="52"/>
                </a:lnTo>
                <a:lnTo>
                  <a:pt x="264" y="64"/>
                </a:lnTo>
                <a:lnTo>
                  <a:pt x="270" y="76"/>
                </a:lnTo>
                <a:lnTo>
                  <a:pt x="276" y="88"/>
                </a:lnTo>
                <a:lnTo>
                  <a:pt x="282" y="102"/>
                </a:lnTo>
                <a:lnTo>
                  <a:pt x="286" y="114"/>
                </a:lnTo>
                <a:lnTo>
                  <a:pt x="288" y="130"/>
                </a:lnTo>
                <a:lnTo>
                  <a:pt x="288" y="144"/>
                </a:lnTo>
                <a:close/>
              </a:path>
            </a:pathLst>
          </a:custGeom>
          <a:solidFill>
            <a:srgbClr val="FFFF00"/>
          </a:solidFill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63179" name="Rectangle 74"/>
          <p:cNvSpPr>
            <a:spLocks noChangeArrowheads="1"/>
          </p:cNvSpPr>
          <p:nvPr/>
        </p:nvSpPr>
        <p:spPr bwMode="auto">
          <a:xfrm>
            <a:off x="4849813" y="2905125"/>
            <a:ext cx="1905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Helvetica" pitchFamily="-83" charset="0"/>
              </a:rPr>
              <a:t>M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63180" name="Freeform 125"/>
          <p:cNvSpPr>
            <a:spLocks/>
          </p:cNvSpPr>
          <p:nvPr/>
        </p:nvSpPr>
        <p:spPr bwMode="auto">
          <a:xfrm>
            <a:off x="4724400" y="2209800"/>
            <a:ext cx="431800" cy="427038"/>
          </a:xfrm>
          <a:custGeom>
            <a:avLst/>
            <a:gdLst>
              <a:gd name="T0" fmla="*/ 288 w 288"/>
              <a:gd name="T1" fmla="*/ 144 h 288"/>
              <a:gd name="T2" fmla="*/ 286 w 288"/>
              <a:gd name="T3" fmla="*/ 174 h 288"/>
              <a:gd name="T4" fmla="*/ 276 w 288"/>
              <a:gd name="T5" fmla="*/ 200 h 288"/>
              <a:gd name="T6" fmla="*/ 264 w 288"/>
              <a:gd name="T7" fmla="*/ 224 h 288"/>
              <a:gd name="T8" fmla="*/ 246 w 288"/>
              <a:gd name="T9" fmla="*/ 246 h 288"/>
              <a:gd name="T10" fmla="*/ 224 w 288"/>
              <a:gd name="T11" fmla="*/ 264 h 288"/>
              <a:gd name="T12" fmla="*/ 200 w 288"/>
              <a:gd name="T13" fmla="*/ 276 h 288"/>
              <a:gd name="T14" fmla="*/ 174 w 288"/>
              <a:gd name="T15" fmla="*/ 286 h 288"/>
              <a:gd name="T16" fmla="*/ 144 w 288"/>
              <a:gd name="T17" fmla="*/ 288 h 288"/>
              <a:gd name="T18" fmla="*/ 130 w 288"/>
              <a:gd name="T19" fmla="*/ 288 h 288"/>
              <a:gd name="T20" fmla="*/ 102 w 288"/>
              <a:gd name="T21" fmla="*/ 282 h 288"/>
              <a:gd name="T22" fmla="*/ 76 w 288"/>
              <a:gd name="T23" fmla="*/ 270 h 288"/>
              <a:gd name="T24" fmla="*/ 52 w 288"/>
              <a:gd name="T25" fmla="*/ 256 h 288"/>
              <a:gd name="T26" fmla="*/ 32 w 288"/>
              <a:gd name="T27" fmla="*/ 236 h 288"/>
              <a:gd name="T28" fmla="*/ 18 w 288"/>
              <a:gd name="T29" fmla="*/ 212 h 288"/>
              <a:gd name="T30" fmla="*/ 6 w 288"/>
              <a:gd name="T31" fmla="*/ 186 h 288"/>
              <a:gd name="T32" fmla="*/ 0 w 288"/>
              <a:gd name="T33" fmla="*/ 158 h 288"/>
              <a:gd name="T34" fmla="*/ 0 w 288"/>
              <a:gd name="T35" fmla="*/ 144 h 288"/>
              <a:gd name="T36" fmla="*/ 2 w 288"/>
              <a:gd name="T37" fmla="*/ 114 h 288"/>
              <a:gd name="T38" fmla="*/ 12 w 288"/>
              <a:gd name="T39" fmla="*/ 88 h 288"/>
              <a:gd name="T40" fmla="*/ 24 w 288"/>
              <a:gd name="T41" fmla="*/ 64 h 288"/>
              <a:gd name="T42" fmla="*/ 42 w 288"/>
              <a:gd name="T43" fmla="*/ 42 h 288"/>
              <a:gd name="T44" fmla="*/ 64 w 288"/>
              <a:gd name="T45" fmla="*/ 24 h 288"/>
              <a:gd name="T46" fmla="*/ 88 w 288"/>
              <a:gd name="T47" fmla="*/ 12 h 288"/>
              <a:gd name="T48" fmla="*/ 114 w 288"/>
              <a:gd name="T49" fmla="*/ 2 h 288"/>
              <a:gd name="T50" fmla="*/ 144 w 288"/>
              <a:gd name="T51" fmla="*/ 0 h 288"/>
              <a:gd name="T52" fmla="*/ 158 w 288"/>
              <a:gd name="T53" fmla="*/ 0 h 288"/>
              <a:gd name="T54" fmla="*/ 186 w 288"/>
              <a:gd name="T55" fmla="*/ 6 h 288"/>
              <a:gd name="T56" fmla="*/ 212 w 288"/>
              <a:gd name="T57" fmla="*/ 18 h 288"/>
              <a:gd name="T58" fmla="*/ 236 w 288"/>
              <a:gd name="T59" fmla="*/ 32 h 288"/>
              <a:gd name="T60" fmla="*/ 256 w 288"/>
              <a:gd name="T61" fmla="*/ 52 h 288"/>
              <a:gd name="T62" fmla="*/ 270 w 288"/>
              <a:gd name="T63" fmla="*/ 76 h 288"/>
              <a:gd name="T64" fmla="*/ 282 w 288"/>
              <a:gd name="T65" fmla="*/ 102 h 288"/>
              <a:gd name="T66" fmla="*/ 288 w 288"/>
              <a:gd name="T67" fmla="*/ 130 h 288"/>
              <a:gd name="T68" fmla="*/ 288 w 288"/>
              <a:gd name="T69" fmla="*/ 144 h 28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88"/>
              <a:gd name="T106" fmla="*/ 0 h 288"/>
              <a:gd name="T107" fmla="*/ 288 w 288"/>
              <a:gd name="T108" fmla="*/ 288 h 288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88" h="288">
                <a:moveTo>
                  <a:pt x="288" y="144"/>
                </a:moveTo>
                <a:lnTo>
                  <a:pt x="288" y="144"/>
                </a:lnTo>
                <a:lnTo>
                  <a:pt x="288" y="158"/>
                </a:lnTo>
                <a:lnTo>
                  <a:pt x="286" y="174"/>
                </a:lnTo>
                <a:lnTo>
                  <a:pt x="282" y="186"/>
                </a:lnTo>
                <a:lnTo>
                  <a:pt x="276" y="200"/>
                </a:lnTo>
                <a:lnTo>
                  <a:pt x="270" y="212"/>
                </a:lnTo>
                <a:lnTo>
                  <a:pt x="264" y="224"/>
                </a:lnTo>
                <a:lnTo>
                  <a:pt x="256" y="236"/>
                </a:lnTo>
                <a:lnTo>
                  <a:pt x="246" y="246"/>
                </a:lnTo>
                <a:lnTo>
                  <a:pt x="236" y="256"/>
                </a:lnTo>
                <a:lnTo>
                  <a:pt x="224" y="264"/>
                </a:lnTo>
                <a:lnTo>
                  <a:pt x="212" y="270"/>
                </a:lnTo>
                <a:lnTo>
                  <a:pt x="200" y="276"/>
                </a:lnTo>
                <a:lnTo>
                  <a:pt x="186" y="282"/>
                </a:lnTo>
                <a:lnTo>
                  <a:pt x="174" y="286"/>
                </a:lnTo>
                <a:lnTo>
                  <a:pt x="158" y="288"/>
                </a:lnTo>
                <a:lnTo>
                  <a:pt x="144" y="288"/>
                </a:lnTo>
                <a:lnTo>
                  <a:pt x="130" y="288"/>
                </a:lnTo>
                <a:lnTo>
                  <a:pt x="114" y="286"/>
                </a:lnTo>
                <a:lnTo>
                  <a:pt x="102" y="282"/>
                </a:lnTo>
                <a:lnTo>
                  <a:pt x="88" y="276"/>
                </a:lnTo>
                <a:lnTo>
                  <a:pt x="76" y="270"/>
                </a:lnTo>
                <a:lnTo>
                  <a:pt x="64" y="264"/>
                </a:lnTo>
                <a:lnTo>
                  <a:pt x="52" y="256"/>
                </a:lnTo>
                <a:lnTo>
                  <a:pt x="42" y="246"/>
                </a:lnTo>
                <a:lnTo>
                  <a:pt x="32" y="236"/>
                </a:lnTo>
                <a:lnTo>
                  <a:pt x="24" y="224"/>
                </a:lnTo>
                <a:lnTo>
                  <a:pt x="18" y="212"/>
                </a:lnTo>
                <a:lnTo>
                  <a:pt x="12" y="200"/>
                </a:lnTo>
                <a:lnTo>
                  <a:pt x="6" y="186"/>
                </a:lnTo>
                <a:lnTo>
                  <a:pt x="2" y="174"/>
                </a:lnTo>
                <a:lnTo>
                  <a:pt x="0" y="158"/>
                </a:lnTo>
                <a:lnTo>
                  <a:pt x="0" y="144"/>
                </a:lnTo>
                <a:lnTo>
                  <a:pt x="0" y="130"/>
                </a:lnTo>
                <a:lnTo>
                  <a:pt x="2" y="114"/>
                </a:lnTo>
                <a:lnTo>
                  <a:pt x="6" y="102"/>
                </a:lnTo>
                <a:lnTo>
                  <a:pt x="12" y="88"/>
                </a:lnTo>
                <a:lnTo>
                  <a:pt x="18" y="76"/>
                </a:lnTo>
                <a:lnTo>
                  <a:pt x="24" y="64"/>
                </a:lnTo>
                <a:lnTo>
                  <a:pt x="32" y="52"/>
                </a:lnTo>
                <a:lnTo>
                  <a:pt x="42" y="42"/>
                </a:lnTo>
                <a:lnTo>
                  <a:pt x="52" y="32"/>
                </a:lnTo>
                <a:lnTo>
                  <a:pt x="64" y="24"/>
                </a:lnTo>
                <a:lnTo>
                  <a:pt x="76" y="18"/>
                </a:lnTo>
                <a:lnTo>
                  <a:pt x="88" y="12"/>
                </a:lnTo>
                <a:lnTo>
                  <a:pt x="102" y="6"/>
                </a:lnTo>
                <a:lnTo>
                  <a:pt x="114" y="2"/>
                </a:lnTo>
                <a:lnTo>
                  <a:pt x="130" y="0"/>
                </a:lnTo>
                <a:lnTo>
                  <a:pt x="144" y="0"/>
                </a:lnTo>
                <a:lnTo>
                  <a:pt x="158" y="0"/>
                </a:lnTo>
                <a:lnTo>
                  <a:pt x="174" y="2"/>
                </a:lnTo>
                <a:lnTo>
                  <a:pt x="186" y="6"/>
                </a:lnTo>
                <a:lnTo>
                  <a:pt x="200" y="12"/>
                </a:lnTo>
                <a:lnTo>
                  <a:pt x="212" y="18"/>
                </a:lnTo>
                <a:lnTo>
                  <a:pt x="224" y="24"/>
                </a:lnTo>
                <a:lnTo>
                  <a:pt x="236" y="32"/>
                </a:lnTo>
                <a:lnTo>
                  <a:pt x="246" y="42"/>
                </a:lnTo>
                <a:lnTo>
                  <a:pt x="256" y="52"/>
                </a:lnTo>
                <a:lnTo>
                  <a:pt x="264" y="64"/>
                </a:lnTo>
                <a:lnTo>
                  <a:pt x="270" y="76"/>
                </a:lnTo>
                <a:lnTo>
                  <a:pt x="276" y="88"/>
                </a:lnTo>
                <a:lnTo>
                  <a:pt x="282" y="102"/>
                </a:lnTo>
                <a:lnTo>
                  <a:pt x="286" y="114"/>
                </a:lnTo>
                <a:lnTo>
                  <a:pt x="288" y="130"/>
                </a:lnTo>
                <a:lnTo>
                  <a:pt x="288" y="144"/>
                </a:lnTo>
                <a:close/>
              </a:path>
            </a:pathLst>
          </a:custGeom>
          <a:solidFill>
            <a:srgbClr val="FFFF00"/>
          </a:solidFill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63181" name="Rectangle 126"/>
          <p:cNvSpPr>
            <a:spLocks noChangeArrowheads="1"/>
          </p:cNvSpPr>
          <p:nvPr/>
        </p:nvSpPr>
        <p:spPr bwMode="auto">
          <a:xfrm>
            <a:off x="4865688" y="2295525"/>
            <a:ext cx="152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Helvetica" pitchFamily="-83" charset="0"/>
              </a:rPr>
              <a:t>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63183" name="Freeform 291"/>
          <p:cNvSpPr>
            <a:spLocks/>
          </p:cNvSpPr>
          <p:nvPr/>
        </p:nvSpPr>
        <p:spPr bwMode="auto">
          <a:xfrm>
            <a:off x="3584575" y="6142038"/>
            <a:ext cx="431800" cy="425450"/>
          </a:xfrm>
          <a:custGeom>
            <a:avLst/>
            <a:gdLst>
              <a:gd name="T0" fmla="*/ 288 w 288"/>
              <a:gd name="T1" fmla="*/ 144 h 288"/>
              <a:gd name="T2" fmla="*/ 286 w 288"/>
              <a:gd name="T3" fmla="*/ 172 h 288"/>
              <a:gd name="T4" fmla="*/ 276 w 288"/>
              <a:gd name="T5" fmla="*/ 200 h 288"/>
              <a:gd name="T6" fmla="*/ 264 w 288"/>
              <a:gd name="T7" fmla="*/ 224 h 288"/>
              <a:gd name="T8" fmla="*/ 246 w 288"/>
              <a:gd name="T9" fmla="*/ 246 h 288"/>
              <a:gd name="T10" fmla="*/ 224 w 288"/>
              <a:gd name="T11" fmla="*/ 264 h 288"/>
              <a:gd name="T12" fmla="*/ 200 w 288"/>
              <a:gd name="T13" fmla="*/ 276 h 288"/>
              <a:gd name="T14" fmla="*/ 174 w 288"/>
              <a:gd name="T15" fmla="*/ 284 h 288"/>
              <a:gd name="T16" fmla="*/ 144 w 288"/>
              <a:gd name="T17" fmla="*/ 288 h 288"/>
              <a:gd name="T18" fmla="*/ 130 w 288"/>
              <a:gd name="T19" fmla="*/ 288 h 288"/>
              <a:gd name="T20" fmla="*/ 102 w 288"/>
              <a:gd name="T21" fmla="*/ 282 h 288"/>
              <a:gd name="T22" fmla="*/ 76 w 288"/>
              <a:gd name="T23" fmla="*/ 270 h 288"/>
              <a:gd name="T24" fmla="*/ 52 w 288"/>
              <a:gd name="T25" fmla="*/ 254 h 288"/>
              <a:gd name="T26" fmla="*/ 32 w 288"/>
              <a:gd name="T27" fmla="*/ 236 h 288"/>
              <a:gd name="T28" fmla="*/ 18 w 288"/>
              <a:gd name="T29" fmla="*/ 212 h 288"/>
              <a:gd name="T30" fmla="*/ 6 w 288"/>
              <a:gd name="T31" fmla="*/ 186 h 288"/>
              <a:gd name="T32" fmla="*/ 0 w 288"/>
              <a:gd name="T33" fmla="*/ 158 h 288"/>
              <a:gd name="T34" fmla="*/ 0 w 288"/>
              <a:gd name="T35" fmla="*/ 144 h 288"/>
              <a:gd name="T36" fmla="*/ 2 w 288"/>
              <a:gd name="T37" fmla="*/ 114 h 288"/>
              <a:gd name="T38" fmla="*/ 12 w 288"/>
              <a:gd name="T39" fmla="*/ 88 h 288"/>
              <a:gd name="T40" fmla="*/ 24 w 288"/>
              <a:gd name="T41" fmla="*/ 64 h 288"/>
              <a:gd name="T42" fmla="*/ 42 w 288"/>
              <a:gd name="T43" fmla="*/ 42 h 288"/>
              <a:gd name="T44" fmla="*/ 64 w 288"/>
              <a:gd name="T45" fmla="*/ 24 h 288"/>
              <a:gd name="T46" fmla="*/ 88 w 288"/>
              <a:gd name="T47" fmla="*/ 12 h 288"/>
              <a:gd name="T48" fmla="*/ 114 w 288"/>
              <a:gd name="T49" fmla="*/ 2 h 288"/>
              <a:gd name="T50" fmla="*/ 144 w 288"/>
              <a:gd name="T51" fmla="*/ 0 h 288"/>
              <a:gd name="T52" fmla="*/ 158 w 288"/>
              <a:gd name="T53" fmla="*/ 0 h 288"/>
              <a:gd name="T54" fmla="*/ 186 w 288"/>
              <a:gd name="T55" fmla="*/ 6 h 288"/>
              <a:gd name="T56" fmla="*/ 212 w 288"/>
              <a:gd name="T57" fmla="*/ 18 h 288"/>
              <a:gd name="T58" fmla="*/ 236 w 288"/>
              <a:gd name="T59" fmla="*/ 32 h 288"/>
              <a:gd name="T60" fmla="*/ 256 w 288"/>
              <a:gd name="T61" fmla="*/ 52 h 288"/>
              <a:gd name="T62" fmla="*/ 270 w 288"/>
              <a:gd name="T63" fmla="*/ 76 h 288"/>
              <a:gd name="T64" fmla="*/ 282 w 288"/>
              <a:gd name="T65" fmla="*/ 100 h 288"/>
              <a:gd name="T66" fmla="*/ 288 w 288"/>
              <a:gd name="T67" fmla="*/ 130 h 288"/>
              <a:gd name="T68" fmla="*/ 288 w 288"/>
              <a:gd name="T69" fmla="*/ 144 h 28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88"/>
              <a:gd name="T106" fmla="*/ 0 h 288"/>
              <a:gd name="T107" fmla="*/ 288 w 288"/>
              <a:gd name="T108" fmla="*/ 288 h 288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88" h="288">
                <a:moveTo>
                  <a:pt x="288" y="144"/>
                </a:moveTo>
                <a:lnTo>
                  <a:pt x="288" y="144"/>
                </a:lnTo>
                <a:lnTo>
                  <a:pt x="288" y="158"/>
                </a:lnTo>
                <a:lnTo>
                  <a:pt x="286" y="172"/>
                </a:lnTo>
                <a:lnTo>
                  <a:pt x="282" y="186"/>
                </a:lnTo>
                <a:lnTo>
                  <a:pt x="276" y="200"/>
                </a:lnTo>
                <a:lnTo>
                  <a:pt x="270" y="212"/>
                </a:lnTo>
                <a:lnTo>
                  <a:pt x="264" y="224"/>
                </a:lnTo>
                <a:lnTo>
                  <a:pt x="256" y="236"/>
                </a:lnTo>
                <a:lnTo>
                  <a:pt x="246" y="246"/>
                </a:lnTo>
                <a:lnTo>
                  <a:pt x="236" y="254"/>
                </a:lnTo>
                <a:lnTo>
                  <a:pt x="224" y="264"/>
                </a:lnTo>
                <a:lnTo>
                  <a:pt x="212" y="270"/>
                </a:lnTo>
                <a:lnTo>
                  <a:pt x="200" y="276"/>
                </a:lnTo>
                <a:lnTo>
                  <a:pt x="186" y="282"/>
                </a:lnTo>
                <a:lnTo>
                  <a:pt x="174" y="284"/>
                </a:lnTo>
                <a:lnTo>
                  <a:pt x="158" y="288"/>
                </a:lnTo>
                <a:lnTo>
                  <a:pt x="144" y="288"/>
                </a:lnTo>
                <a:lnTo>
                  <a:pt x="130" y="288"/>
                </a:lnTo>
                <a:lnTo>
                  <a:pt x="114" y="284"/>
                </a:lnTo>
                <a:lnTo>
                  <a:pt x="102" y="282"/>
                </a:lnTo>
                <a:lnTo>
                  <a:pt x="88" y="276"/>
                </a:lnTo>
                <a:lnTo>
                  <a:pt x="76" y="270"/>
                </a:lnTo>
                <a:lnTo>
                  <a:pt x="64" y="264"/>
                </a:lnTo>
                <a:lnTo>
                  <a:pt x="52" y="254"/>
                </a:lnTo>
                <a:lnTo>
                  <a:pt x="42" y="246"/>
                </a:lnTo>
                <a:lnTo>
                  <a:pt x="32" y="236"/>
                </a:lnTo>
                <a:lnTo>
                  <a:pt x="24" y="224"/>
                </a:lnTo>
                <a:lnTo>
                  <a:pt x="18" y="212"/>
                </a:lnTo>
                <a:lnTo>
                  <a:pt x="12" y="200"/>
                </a:lnTo>
                <a:lnTo>
                  <a:pt x="6" y="186"/>
                </a:lnTo>
                <a:lnTo>
                  <a:pt x="2" y="172"/>
                </a:lnTo>
                <a:lnTo>
                  <a:pt x="0" y="158"/>
                </a:lnTo>
                <a:lnTo>
                  <a:pt x="0" y="144"/>
                </a:lnTo>
                <a:lnTo>
                  <a:pt x="0" y="130"/>
                </a:lnTo>
                <a:lnTo>
                  <a:pt x="2" y="114"/>
                </a:lnTo>
                <a:lnTo>
                  <a:pt x="6" y="100"/>
                </a:lnTo>
                <a:lnTo>
                  <a:pt x="12" y="88"/>
                </a:lnTo>
                <a:lnTo>
                  <a:pt x="18" y="76"/>
                </a:lnTo>
                <a:lnTo>
                  <a:pt x="24" y="64"/>
                </a:lnTo>
                <a:lnTo>
                  <a:pt x="32" y="52"/>
                </a:lnTo>
                <a:lnTo>
                  <a:pt x="42" y="42"/>
                </a:lnTo>
                <a:lnTo>
                  <a:pt x="52" y="32"/>
                </a:lnTo>
                <a:lnTo>
                  <a:pt x="64" y="24"/>
                </a:lnTo>
                <a:lnTo>
                  <a:pt x="76" y="18"/>
                </a:lnTo>
                <a:lnTo>
                  <a:pt x="88" y="12"/>
                </a:lnTo>
                <a:lnTo>
                  <a:pt x="102" y="6"/>
                </a:lnTo>
                <a:lnTo>
                  <a:pt x="114" y="2"/>
                </a:lnTo>
                <a:lnTo>
                  <a:pt x="130" y="0"/>
                </a:lnTo>
                <a:lnTo>
                  <a:pt x="144" y="0"/>
                </a:lnTo>
                <a:lnTo>
                  <a:pt x="158" y="0"/>
                </a:lnTo>
                <a:lnTo>
                  <a:pt x="174" y="2"/>
                </a:lnTo>
                <a:lnTo>
                  <a:pt x="186" y="6"/>
                </a:lnTo>
                <a:lnTo>
                  <a:pt x="200" y="12"/>
                </a:lnTo>
                <a:lnTo>
                  <a:pt x="212" y="18"/>
                </a:lnTo>
                <a:lnTo>
                  <a:pt x="224" y="24"/>
                </a:lnTo>
                <a:lnTo>
                  <a:pt x="236" y="32"/>
                </a:lnTo>
                <a:lnTo>
                  <a:pt x="246" y="42"/>
                </a:lnTo>
                <a:lnTo>
                  <a:pt x="256" y="52"/>
                </a:lnTo>
                <a:lnTo>
                  <a:pt x="264" y="64"/>
                </a:lnTo>
                <a:lnTo>
                  <a:pt x="270" y="76"/>
                </a:lnTo>
                <a:lnTo>
                  <a:pt x="276" y="88"/>
                </a:lnTo>
                <a:lnTo>
                  <a:pt x="282" y="100"/>
                </a:lnTo>
                <a:lnTo>
                  <a:pt x="286" y="114"/>
                </a:lnTo>
                <a:lnTo>
                  <a:pt x="288" y="130"/>
                </a:lnTo>
                <a:lnTo>
                  <a:pt x="288" y="144"/>
                </a:lnTo>
                <a:close/>
              </a:path>
            </a:pathLst>
          </a:custGeom>
          <a:solidFill>
            <a:srgbClr val="00FF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63184" name="Rectangle 292"/>
          <p:cNvSpPr>
            <a:spLocks noChangeArrowheads="1"/>
          </p:cNvSpPr>
          <p:nvPr/>
        </p:nvSpPr>
        <p:spPr bwMode="auto">
          <a:xfrm>
            <a:off x="3725863" y="6227763"/>
            <a:ext cx="1651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Helvetica" pitchFamily="-83" charset="0"/>
              </a:rPr>
              <a:t>U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63185" name="Freeform 291"/>
          <p:cNvSpPr>
            <a:spLocks/>
          </p:cNvSpPr>
          <p:nvPr/>
        </p:nvSpPr>
        <p:spPr bwMode="auto">
          <a:xfrm>
            <a:off x="4346575" y="6142038"/>
            <a:ext cx="431800" cy="425450"/>
          </a:xfrm>
          <a:custGeom>
            <a:avLst/>
            <a:gdLst>
              <a:gd name="T0" fmla="*/ 288 w 288"/>
              <a:gd name="T1" fmla="*/ 144 h 288"/>
              <a:gd name="T2" fmla="*/ 286 w 288"/>
              <a:gd name="T3" fmla="*/ 172 h 288"/>
              <a:gd name="T4" fmla="*/ 276 w 288"/>
              <a:gd name="T5" fmla="*/ 200 h 288"/>
              <a:gd name="T6" fmla="*/ 264 w 288"/>
              <a:gd name="T7" fmla="*/ 224 h 288"/>
              <a:gd name="T8" fmla="*/ 246 w 288"/>
              <a:gd name="T9" fmla="*/ 246 h 288"/>
              <a:gd name="T10" fmla="*/ 224 w 288"/>
              <a:gd name="T11" fmla="*/ 264 h 288"/>
              <a:gd name="T12" fmla="*/ 200 w 288"/>
              <a:gd name="T13" fmla="*/ 276 h 288"/>
              <a:gd name="T14" fmla="*/ 174 w 288"/>
              <a:gd name="T15" fmla="*/ 284 h 288"/>
              <a:gd name="T16" fmla="*/ 144 w 288"/>
              <a:gd name="T17" fmla="*/ 288 h 288"/>
              <a:gd name="T18" fmla="*/ 130 w 288"/>
              <a:gd name="T19" fmla="*/ 288 h 288"/>
              <a:gd name="T20" fmla="*/ 102 w 288"/>
              <a:gd name="T21" fmla="*/ 282 h 288"/>
              <a:gd name="T22" fmla="*/ 76 w 288"/>
              <a:gd name="T23" fmla="*/ 270 h 288"/>
              <a:gd name="T24" fmla="*/ 52 w 288"/>
              <a:gd name="T25" fmla="*/ 254 h 288"/>
              <a:gd name="T26" fmla="*/ 32 w 288"/>
              <a:gd name="T27" fmla="*/ 236 h 288"/>
              <a:gd name="T28" fmla="*/ 18 w 288"/>
              <a:gd name="T29" fmla="*/ 212 h 288"/>
              <a:gd name="T30" fmla="*/ 6 w 288"/>
              <a:gd name="T31" fmla="*/ 186 h 288"/>
              <a:gd name="T32" fmla="*/ 0 w 288"/>
              <a:gd name="T33" fmla="*/ 158 h 288"/>
              <a:gd name="T34" fmla="*/ 0 w 288"/>
              <a:gd name="T35" fmla="*/ 144 h 288"/>
              <a:gd name="T36" fmla="*/ 2 w 288"/>
              <a:gd name="T37" fmla="*/ 114 h 288"/>
              <a:gd name="T38" fmla="*/ 12 w 288"/>
              <a:gd name="T39" fmla="*/ 88 h 288"/>
              <a:gd name="T40" fmla="*/ 24 w 288"/>
              <a:gd name="T41" fmla="*/ 64 h 288"/>
              <a:gd name="T42" fmla="*/ 42 w 288"/>
              <a:gd name="T43" fmla="*/ 42 h 288"/>
              <a:gd name="T44" fmla="*/ 64 w 288"/>
              <a:gd name="T45" fmla="*/ 24 h 288"/>
              <a:gd name="T46" fmla="*/ 88 w 288"/>
              <a:gd name="T47" fmla="*/ 12 h 288"/>
              <a:gd name="T48" fmla="*/ 114 w 288"/>
              <a:gd name="T49" fmla="*/ 2 h 288"/>
              <a:gd name="T50" fmla="*/ 144 w 288"/>
              <a:gd name="T51" fmla="*/ 0 h 288"/>
              <a:gd name="T52" fmla="*/ 158 w 288"/>
              <a:gd name="T53" fmla="*/ 0 h 288"/>
              <a:gd name="T54" fmla="*/ 186 w 288"/>
              <a:gd name="T55" fmla="*/ 6 h 288"/>
              <a:gd name="T56" fmla="*/ 212 w 288"/>
              <a:gd name="T57" fmla="*/ 18 h 288"/>
              <a:gd name="T58" fmla="*/ 236 w 288"/>
              <a:gd name="T59" fmla="*/ 32 h 288"/>
              <a:gd name="T60" fmla="*/ 256 w 288"/>
              <a:gd name="T61" fmla="*/ 52 h 288"/>
              <a:gd name="T62" fmla="*/ 270 w 288"/>
              <a:gd name="T63" fmla="*/ 76 h 288"/>
              <a:gd name="T64" fmla="*/ 282 w 288"/>
              <a:gd name="T65" fmla="*/ 100 h 288"/>
              <a:gd name="T66" fmla="*/ 288 w 288"/>
              <a:gd name="T67" fmla="*/ 130 h 288"/>
              <a:gd name="T68" fmla="*/ 288 w 288"/>
              <a:gd name="T69" fmla="*/ 144 h 28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88"/>
              <a:gd name="T106" fmla="*/ 0 h 288"/>
              <a:gd name="T107" fmla="*/ 288 w 288"/>
              <a:gd name="T108" fmla="*/ 288 h 288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88" h="288">
                <a:moveTo>
                  <a:pt x="288" y="144"/>
                </a:moveTo>
                <a:lnTo>
                  <a:pt x="288" y="144"/>
                </a:lnTo>
                <a:lnTo>
                  <a:pt x="288" y="158"/>
                </a:lnTo>
                <a:lnTo>
                  <a:pt x="286" y="172"/>
                </a:lnTo>
                <a:lnTo>
                  <a:pt x="282" y="186"/>
                </a:lnTo>
                <a:lnTo>
                  <a:pt x="276" y="200"/>
                </a:lnTo>
                <a:lnTo>
                  <a:pt x="270" y="212"/>
                </a:lnTo>
                <a:lnTo>
                  <a:pt x="264" y="224"/>
                </a:lnTo>
                <a:lnTo>
                  <a:pt x="256" y="236"/>
                </a:lnTo>
                <a:lnTo>
                  <a:pt x="246" y="246"/>
                </a:lnTo>
                <a:lnTo>
                  <a:pt x="236" y="254"/>
                </a:lnTo>
                <a:lnTo>
                  <a:pt x="224" y="264"/>
                </a:lnTo>
                <a:lnTo>
                  <a:pt x="212" y="270"/>
                </a:lnTo>
                <a:lnTo>
                  <a:pt x="200" y="276"/>
                </a:lnTo>
                <a:lnTo>
                  <a:pt x="186" y="282"/>
                </a:lnTo>
                <a:lnTo>
                  <a:pt x="174" y="284"/>
                </a:lnTo>
                <a:lnTo>
                  <a:pt x="158" y="288"/>
                </a:lnTo>
                <a:lnTo>
                  <a:pt x="144" y="288"/>
                </a:lnTo>
                <a:lnTo>
                  <a:pt x="130" y="288"/>
                </a:lnTo>
                <a:lnTo>
                  <a:pt x="114" y="284"/>
                </a:lnTo>
                <a:lnTo>
                  <a:pt x="102" y="282"/>
                </a:lnTo>
                <a:lnTo>
                  <a:pt x="88" y="276"/>
                </a:lnTo>
                <a:lnTo>
                  <a:pt x="76" y="270"/>
                </a:lnTo>
                <a:lnTo>
                  <a:pt x="64" y="264"/>
                </a:lnTo>
                <a:lnTo>
                  <a:pt x="52" y="254"/>
                </a:lnTo>
                <a:lnTo>
                  <a:pt x="42" y="246"/>
                </a:lnTo>
                <a:lnTo>
                  <a:pt x="32" y="236"/>
                </a:lnTo>
                <a:lnTo>
                  <a:pt x="24" y="224"/>
                </a:lnTo>
                <a:lnTo>
                  <a:pt x="18" y="212"/>
                </a:lnTo>
                <a:lnTo>
                  <a:pt x="12" y="200"/>
                </a:lnTo>
                <a:lnTo>
                  <a:pt x="6" y="186"/>
                </a:lnTo>
                <a:lnTo>
                  <a:pt x="2" y="172"/>
                </a:lnTo>
                <a:lnTo>
                  <a:pt x="0" y="158"/>
                </a:lnTo>
                <a:lnTo>
                  <a:pt x="0" y="144"/>
                </a:lnTo>
                <a:lnTo>
                  <a:pt x="0" y="130"/>
                </a:lnTo>
                <a:lnTo>
                  <a:pt x="2" y="114"/>
                </a:lnTo>
                <a:lnTo>
                  <a:pt x="6" y="100"/>
                </a:lnTo>
                <a:lnTo>
                  <a:pt x="12" y="88"/>
                </a:lnTo>
                <a:lnTo>
                  <a:pt x="18" y="76"/>
                </a:lnTo>
                <a:lnTo>
                  <a:pt x="24" y="64"/>
                </a:lnTo>
                <a:lnTo>
                  <a:pt x="32" y="52"/>
                </a:lnTo>
                <a:lnTo>
                  <a:pt x="42" y="42"/>
                </a:lnTo>
                <a:lnTo>
                  <a:pt x="52" y="32"/>
                </a:lnTo>
                <a:lnTo>
                  <a:pt x="64" y="24"/>
                </a:lnTo>
                <a:lnTo>
                  <a:pt x="76" y="18"/>
                </a:lnTo>
                <a:lnTo>
                  <a:pt x="88" y="12"/>
                </a:lnTo>
                <a:lnTo>
                  <a:pt x="102" y="6"/>
                </a:lnTo>
                <a:lnTo>
                  <a:pt x="114" y="2"/>
                </a:lnTo>
                <a:lnTo>
                  <a:pt x="130" y="0"/>
                </a:lnTo>
                <a:lnTo>
                  <a:pt x="144" y="0"/>
                </a:lnTo>
                <a:lnTo>
                  <a:pt x="158" y="0"/>
                </a:lnTo>
                <a:lnTo>
                  <a:pt x="174" y="2"/>
                </a:lnTo>
                <a:lnTo>
                  <a:pt x="186" y="6"/>
                </a:lnTo>
                <a:lnTo>
                  <a:pt x="200" y="12"/>
                </a:lnTo>
                <a:lnTo>
                  <a:pt x="212" y="18"/>
                </a:lnTo>
                <a:lnTo>
                  <a:pt x="224" y="24"/>
                </a:lnTo>
                <a:lnTo>
                  <a:pt x="236" y="32"/>
                </a:lnTo>
                <a:lnTo>
                  <a:pt x="246" y="42"/>
                </a:lnTo>
                <a:lnTo>
                  <a:pt x="256" y="52"/>
                </a:lnTo>
                <a:lnTo>
                  <a:pt x="264" y="64"/>
                </a:lnTo>
                <a:lnTo>
                  <a:pt x="270" y="76"/>
                </a:lnTo>
                <a:lnTo>
                  <a:pt x="276" y="88"/>
                </a:lnTo>
                <a:lnTo>
                  <a:pt x="282" y="100"/>
                </a:lnTo>
                <a:lnTo>
                  <a:pt x="286" y="114"/>
                </a:lnTo>
                <a:lnTo>
                  <a:pt x="288" y="130"/>
                </a:lnTo>
                <a:lnTo>
                  <a:pt x="288" y="144"/>
                </a:lnTo>
                <a:close/>
              </a:path>
            </a:pathLst>
          </a:custGeom>
          <a:solidFill>
            <a:srgbClr val="00FF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63186" name="Rectangle 292"/>
          <p:cNvSpPr>
            <a:spLocks noChangeArrowheads="1"/>
          </p:cNvSpPr>
          <p:nvPr/>
        </p:nvSpPr>
        <p:spPr bwMode="auto">
          <a:xfrm>
            <a:off x="4487863" y="6227763"/>
            <a:ext cx="1651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Helvetica" pitchFamily="-83" charset="0"/>
              </a:rPr>
              <a:t>N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63187" name="Freeform 291"/>
          <p:cNvSpPr>
            <a:spLocks/>
          </p:cNvSpPr>
          <p:nvPr/>
        </p:nvSpPr>
        <p:spPr bwMode="auto">
          <a:xfrm>
            <a:off x="2819400" y="1524000"/>
            <a:ext cx="431800" cy="425450"/>
          </a:xfrm>
          <a:custGeom>
            <a:avLst/>
            <a:gdLst>
              <a:gd name="T0" fmla="*/ 288 w 288"/>
              <a:gd name="T1" fmla="*/ 144 h 288"/>
              <a:gd name="T2" fmla="*/ 286 w 288"/>
              <a:gd name="T3" fmla="*/ 172 h 288"/>
              <a:gd name="T4" fmla="*/ 276 w 288"/>
              <a:gd name="T5" fmla="*/ 200 h 288"/>
              <a:gd name="T6" fmla="*/ 264 w 288"/>
              <a:gd name="T7" fmla="*/ 224 h 288"/>
              <a:gd name="T8" fmla="*/ 246 w 288"/>
              <a:gd name="T9" fmla="*/ 246 h 288"/>
              <a:gd name="T10" fmla="*/ 224 w 288"/>
              <a:gd name="T11" fmla="*/ 264 h 288"/>
              <a:gd name="T12" fmla="*/ 200 w 288"/>
              <a:gd name="T13" fmla="*/ 276 h 288"/>
              <a:gd name="T14" fmla="*/ 174 w 288"/>
              <a:gd name="T15" fmla="*/ 284 h 288"/>
              <a:gd name="T16" fmla="*/ 144 w 288"/>
              <a:gd name="T17" fmla="*/ 288 h 288"/>
              <a:gd name="T18" fmla="*/ 130 w 288"/>
              <a:gd name="T19" fmla="*/ 288 h 288"/>
              <a:gd name="T20" fmla="*/ 102 w 288"/>
              <a:gd name="T21" fmla="*/ 282 h 288"/>
              <a:gd name="T22" fmla="*/ 76 w 288"/>
              <a:gd name="T23" fmla="*/ 270 h 288"/>
              <a:gd name="T24" fmla="*/ 52 w 288"/>
              <a:gd name="T25" fmla="*/ 254 h 288"/>
              <a:gd name="T26" fmla="*/ 32 w 288"/>
              <a:gd name="T27" fmla="*/ 236 h 288"/>
              <a:gd name="T28" fmla="*/ 18 w 288"/>
              <a:gd name="T29" fmla="*/ 212 h 288"/>
              <a:gd name="T30" fmla="*/ 6 w 288"/>
              <a:gd name="T31" fmla="*/ 186 h 288"/>
              <a:gd name="T32" fmla="*/ 0 w 288"/>
              <a:gd name="T33" fmla="*/ 158 h 288"/>
              <a:gd name="T34" fmla="*/ 0 w 288"/>
              <a:gd name="T35" fmla="*/ 144 h 288"/>
              <a:gd name="T36" fmla="*/ 2 w 288"/>
              <a:gd name="T37" fmla="*/ 114 h 288"/>
              <a:gd name="T38" fmla="*/ 12 w 288"/>
              <a:gd name="T39" fmla="*/ 88 h 288"/>
              <a:gd name="T40" fmla="*/ 24 w 288"/>
              <a:gd name="T41" fmla="*/ 64 h 288"/>
              <a:gd name="T42" fmla="*/ 42 w 288"/>
              <a:gd name="T43" fmla="*/ 42 h 288"/>
              <a:gd name="T44" fmla="*/ 64 w 288"/>
              <a:gd name="T45" fmla="*/ 24 h 288"/>
              <a:gd name="T46" fmla="*/ 88 w 288"/>
              <a:gd name="T47" fmla="*/ 12 h 288"/>
              <a:gd name="T48" fmla="*/ 114 w 288"/>
              <a:gd name="T49" fmla="*/ 2 h 288"/>
              <a:gd name="T50" fmla="*/ 144 w 288"/>
              <a:gd name="T51" fmla="*/ 0 h 288"/>
              <a:gd name="T52" fmla="*/ 158 w 288"/>
              <a:gd name="T53" fmla="*/ 0 h 288"/>
              <a:gd name="T54" fmla="*/ 186 w 288"/>
              <a:gd name="T55" fmla="*/ 6 h 288"/>
              <a:gd name="T56" fmla="*/ 212 w 288"/>
              <a:gd name="T57" fmla="*/ 18 h 288"/>
              <a:gd name="T58" fmla="*/ 236 w 288"/>
              <a:gd name="T59" fmla="*/ 32 h 288"/>
              <a:gd name="T60" fmla="*/ 256 w 288"/>
              <a:gd name="T61" fmla="*/ 52 h 288"/>
              <a:gd name="T62" fmla="*/ 270 w 288"/>
              <a:gd name="T63" fmla="*/ 76 h 288"/>
              <a:gd name="T64" fmla="*/ 282 w 288"/>
              <a:gd name="T65" fmla="*/ 100 h 288"/>
              <a:gd name="T66" fmla="*/ 288 w 288"/>
              <a:gd name="T67" fmla="*/ 130 h 288"/>
              <a:gd name="T68" fmla="*/ 288 w 288"/>
              <a:gd name="T69" fmla="*/ 144 h 28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88"/>
              <a:gd name="T106" fmla="*/ 0 h 288"/>
              <a:gd name="T107" fmla="*/ 288 w 288"/>
              <a:gd name="T108" fmla="*/ 288 h 288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88" h="288">
                <a:moveTo>
                  <a:pt x="288" y="144"/>
                </a:moveTo>
                <a:lnTo>
                  <a:pt x="288" y="144"/>
                </a:lnTo>
                <a:lnTo>
                  <a:pt x="288" y="158"/>
                </a:lnTo>
                <a:lnTo>
                  <a:pt x="286" y="172"/>
                </a:lnTo>
                <a:lnTo>
                  <a:pt x="282" y="186"/>
                </a:lnTo>
                <a:lnTo>
                  <a:pt x="276" y="200"/>
                </a:lnTo>
                <a:lnTo>
                  <a:pt x="270" y="212"/>
                </a:lnTo>
                <a:lnTo>
                  <a:pt x="264" y="224"/>
                </a:lnTo>
                <a:lnTo>
                  <a:pt x="256" y="236"/>
                </a:lnTo>
                <a:lnTo>
                  <a:pt x="246" y="246"/>
                </a:lnTo>
                <a:lnTo>
                  <a:pt x="236" y="254"/>
                </a:lnTo>
                <a:lnTo>
                  <a:pt x="224" y="264"/>
                </a:lnTo>
                <a:lnTo>
                  <a:pt x="212" y="270"/>
                </a:lnTo>
                <a:lnTo>
                  <a:pt x="200" y="276"/>
                </a:lnTo>
                <a:lnTo>
                  <a:pt x="186" y="282"/>
                </a:lnTo>
                <a:lnTo>
                  <a:pt x="174" y="284"/>
                </a:lnTo>
                <a:lnTo>
                  <a:pt x="158" y="288"/>
                </a:lnTo>
                <a:lnTo>
                  <a:pt x="144" y="288"/>
                </a:lnTo>
                <a:lnTo>
                  <a:pt x="130" y="288"/>
                </a:lnTo>
                <a:lnTo>
                  <a:pt x="114" y="284"/>
                </a:lnTo>
                <a:lnTo>
                  <a:pt x="102" y="282"/>
                </a:lnTo>
                <a:lnTo>
                  <a:pt x="88" y="276"/>
                </a:lnTo>
                <a:lnTo>
                  <a:pt x="76" y="270"/>
                </a:lnTo>
                <a:lnTo>
                  <a:pt x="64" y="264"/>
                </a:lnTo>
                <a:lnTo>
                  <a:pt x="52" y="254"/>
                </a:lnTo>
                <a:lnTo>
                  <a:pt x="42" y="246"/>
                </a:lnTo>
                <a:lnTo>
                  <a:pt x="32" y="236"/>
                </a:lnTo>
                <a:lnTo>
                  <a:pt x="24" y="224"/>
                </a:lnTo>
                <a:lnTo>
                  <a:pt x="18" y="212"/>
                </a:lnTo>
                <a:lnTo>
                  <a:pt x="12" y="200"/>
                </a:lnTo>
                <a:lnTo>
                  <a:pt x="6" y="186"/>
                </a:lnTo>
                <a:lnTo>
                  <a:pt x="2" y="172"/>
                </a:lnTo>
                <a:lnTo>
                  <a:pt x="0" y="158"/>
                </a:lnTo>
                <a:lnTo>
                  <a:pt x="0" y="144"/>
                </a:lnTo>
                <a:lnTo>
                  <a:pt x="0" y="130"/>
                </a:lnTo>
                <a:lnTo>
                  <a:pt x="2" y="114"/>
                </a:lnTo>
                <a:lnTo>
                  <a:pt x="6" y="100"/>
                </a:lnTo>
                <a:lnTo>
                  <a:pt x="12" y="88"/>
                </a:lnTo>
                <a:lnTo>
                  <a:pt x="18" y="76"/>
                </a:lnTo>
                <a:lnTo>
                  <a:pt x="24" y="64"/>
                </a:lnTo>
                <a:lnTo>
                  <a:pt x="32" y="52"/>
                </a:lnTo>
                <a:lnTo>
                  <a:pt x="42" y="42"/>
                </a:lnTo>
                <a:lnTo>
                  <a:pt x="52" y="32"/>
                </a:lnTo>
                <a:lnTo>
                  <a:pt x="64" y="24"/>
                </a:lnTo>
                <a:lnTo>
                  <a:pt x="76" y="18"/>
                </a:lnTo>
                <a:lnTo>
                  <a:pt x="88" y="12"/>
                </a:lnTo>
                <a:lnTo>
                  <a:pt x="102" y="6"/>
                </a:lnTo>
                <a:lnTo>
                  <a:pt x="114" y="2"/>
                </a:lnTo>
                <a:lnTo>
                  <a:pt x="130" y="0"/>
                </a:lnTo>
                <a:lnTo>
                  <a:pt x="144" y="0"/>
                </a:lnTo>
                <a:lnTo>
                  <a:pt x="158" y="0"/>
                </a:lnTo>
                <a:lnTo>
                  <a:pt x="174" y="2"/>
                </a:lnTo>
                <a:lnTo>
                  <a:pt x="186" y="6"/>
                </a:lnTo>
                <a:lnTo>
                  <a:pt x="200" y="12"/>
                </a:lnTo>
                <a:lnTo>
                  <a:pt x="212" y="18"/>
                </a:lnTo>
                <a:lnTo>
                  <a:pt x="224" y="24"/>
                </a:lnTo>
                <a:lnTo>
                  <a:pt x="236" y="32"/>
                </a:lnTo>
                <a:lnTo>
                  <a:pt x="246" y="42"/>
                </a:lnTo>
                <a:lnTo>
                  <a:pt x="256" y="52"/>
                </a:lnTo>
                <a:lnTo>
                  <a:pt x="264" y="64"/>
                </a:lnTo>
                <a:lnTo>
                  <a:pt x="270" y="76"/>
                </a:lnTo>
                <a:lnTo>
                  <a:pt x="276" y="88"/>
                </a:lnTo>
                <a:lnTo>
                  <a:pt x="282" y="100"/>
                </a:lnTo>
                <a:lnTo>
                  <a:pt x="286" y="114"/>
                </a:lnTo>
                <a:lnTo>
                  <a:pt x="288" y="130"/>
                </a:lnTo>
                <a:lnTo>
                  <a:pt x="288" y="144"/>
                </a:lnTo>
                <a:close/>
              </a:path>
            </a:pathLst>
          </a:custGeom>
          <a:solidFill>
            <a:srgbClr val="00FF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63188" name="Rectangle 292"/>
          <p:cNvSpPr>
            <a:spLocks noChangeArrowheads="1"/>
          </p:cNvSpPr>
          <p:nvPr/>
        </p:nvSpPr>
        <p:spPr bwMode="auto">
          <a:xfrm>
            <a:off x="2960688" y="1609725"/>
            <a:ext cx="1651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Helvetica" pitchFamily="-83" charset="0"/>
              </a:rPr>
              <a:t>U</a:t>
            </a:r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163189" name="AutoShape 373"/>
          <p:cNvCxnSpPr>
            <a:cxnSpLocks noChangeShapeType="1"/>
            <a:stCxn id="162884" idx="22"/>
            <a:endCxn id="162890" idx="8"/>
          </p:cNvCxnSpPr>
          <p:nvPr/>
        </p:nvCxnSpPr>
        <p:spPr bwMode="auto">
          <a:xfrm flipH="1" flipV="1">
            <a:off x="3340100" y="4387850"/>
            <a:ext cx="717550" cy="523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63190" name="AutoShape 374"/>
          <p:cNvCxnSpPr>
            <a:cxnSpLocks noChangeShapeType="1"/>
            <a:stCxn id="162884" idx="24"/>
            <a:endCxn id="163162" idx="8"/>
          </p:cNvCxnSpPr>
          <p:nvPr/>
        </p:nvCxnSpPr>
        <p:spPr bwMode="auto">
          <a:xfrm flipH="1" flipV="1">
            <a:off x="3873500" y="4006850"/>
            <a:ext cx="260350" cy="873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63191" name="AutoShape 375"/>
          <p:cNvCxnSpPr>
            <a:cxnSpLocks noChangeShapeType="1"/>
            <a:stCxn id="162884" idx="27"/>
            <a:endCxn id="163170" idx="8"/>
          </p:cNvCxnSpPr>
          <p:nvPr/>
        </p:nvCxnSpPr>
        <p:spPr bwMode="auto">
          <a:xfrm flipV="1">
            <a:off x="4241800" y="3625850"/>
            <a:ext cx="165100" cy="1260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63192" name="AutoShape 376"/>
          <p:cNvCxnSpPr>
            <a:cxnSpLocks noChangeShapeType="1"/>
            <a:stCxn id="162884" idx="29"/>
            <a:endCxn id="163178" idx="8"/>
          </p:cNvCxnSpPr>
          <p:nvPr/>
        </p:nvCxnSpPr>
        <p:spPr bwMode="auto">
          <a:xfrm flipV="1">
            <a:off x="4316413" y="3244850"/>
            <a:ext cx="623887" cy="1679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63194" name="AutoShape 378"/>
          <p:cNvCxnSpPr>
            <a:cxnSpLocks noChangeShapeType="1"/>
            <a:stCxn id="162884" idx="32"/>
          </p:cNvCxnSpPr>
          <p:nvPr/>
        </p:nvCxnSpPr>
        <p:spPr bwMode="auto">
          <a:xfrm flipV="1">
            <a:off x="4384675" y="4876800"/>
            <a:ext cx="1177925" cy="1508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63195" name="AutoShape 379"/>
          <p:cNvCxnSpPr>
            <a:cxnSpLocks noChangeShapeType="1"/>
            <a:stCxn id="162884" idx="33"/>
          </p:cNvCxnSpPr>
          <p:nvPr/>
        </p:nvCxnSpPr>
        <p:spPr bwMode="auto">
          <a:xfrm flipV="1">
            <a:off x="4394200" y="4953000"/>
            <a:ext cx="1168400" cy="1158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63196" name="AutoShape 380"/>
          <p:cNvCxnSpPr>
            <a:cxnSpLocks noChangeShapeType="1"/>
            <a:stCxn id="162884" idx="1"/>
          </p:cNvCxnSpPr>
          <p:nvPr/>
        </p:nvCxnSpPr>
        <p:spPr bwMode="auto">
          <a:xfrm flipV="1">
            <a:off x="4391025" y="5105400"/>
            <a:ext cx="1171575" cy="301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63197" name="AutoShape 381"/>
          <p:cNvCxnSpPr>
            <a:cxnSpLocks noChangeShapeType="1"/>
            <a:stCxn id="162884" idx="34"/>
          </p:cNvCxnSpPr>
          <p:nvPr/>
        </p:nvCxnSpPr>
        <p:spPr bwMode="auto">
          <a:xfrm flipV="1">
            <a:off x="4394200" y="5029200"/>
            <a:ext cx="1168400" cy="61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63198" name="AutoShape 382"/>
          <p:cNvCxnSpPr>
            <a:cxnSpLocks noChangeShapeType="1"/>
            <a:stCxn id="163107" idx="25"/>
            <a:endCxn id="162884" idx="8"/>
          </p:cNvCxnSpPr>
          <p:nvPr/>
        </p:nvCxnSpPr>
        <p:spPr bwMode="auto">
          <a:xfrm flipV="1">
            <a:off x="4178300" y="5303838"/>
            <a:ext cx="0" cy="301625"/>
          </a:xfrm>
          <a:prstGeom prst="straightConnector1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63199" name="AutoShape 383"/>
          <p:cNvCxnSpPr>
            <a:cxnSpLocks noChangeShapeType="1"/>
            <a:stCxn id="163183" idx="29"/>
            <a:endCxn id="163107" idx="11"/>
          </p:cNvCxnSpPr>
          <p:nvPr/>
        </p:nvCxnSpPr>
        <p:spPr bwMode="auto">
          <a:xfrm flipV="1">
            <a:off x="3938588" y="6003925"/>
            <a:ext cx="138112" cy="1857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63200" name="AutoShape 384"/>
          <p:cNvCxnSpPr>
            <a:cxnSpLocks noChangeShapeType="1"/>
            <a:stCxn id="163185" idx="21"/>
            <a:endCxn id="163107" idx="5"/>
          </p:cNvCxnSpPr>
          <p:nvPr/>
        </p:nvCxnSpPr>
        <p:spPr bwMode="auto">
          <a:xfrm flipH="1" flipV="1">
            <a:off x="4298950" y="5995988"/>
            <a:ext cx="111125" cy="207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63201" name="AutoShape 385"/>
          <p:cNvCxnSpPr>
            <a:cxnSpLocks noChangeShapeType="1"/>
            <a:stCxn id="162890" idx="25"/>
            <a:endCxn id="162942" idx="8"/>
          </p:cNvCxnSpPr>
          <p:nvPr/>
        </p:nvCxnSpPr>
        <p:spPr bwMode="auto">
          <a:xfrm flipV="1">
            <a:off x="3340100" y="2636838"/>
            <a:ext cx="0" cy="1325562"/>
          </a:xfrm>
          <a:prstGeom prst="straightConnector1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63202" name="AutoShape 386"/>
          <p:cNvCxnSpPr>
            <a:cxnSpLocks noChangeShapeType="1"/>
            <a:stCxn id="163178" idx="25"/>
            <a:endCxn id="163180" idx="8"/>
          </p:cNvCxnSpPr>
          <p:nvPr/>
        </p:nvCxnSpPr>
        <p:spPr bwMode="auto">
          <a:xfrm flipV="1">
            <a:off x="4940300" y="2636838"/>
            <a:ext cx="0" cy="182562"/>
          </a:xfrm>
          <a:prstGeom prst="straightConnector1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63203" name="AutoShape 387"/>
          <p:cNvCxnSpPr>
            <a:cxnSpLocks noChangeShapeType="1"/>
            <a:stCxn id="163170" idx="25"/>
            <a:endCxn id="163172" idx="8"/>
          </p:cNvCxnSpPr>
          <p:nvPr/>
        </p:nvCxnSpPr>
        <p:spPr bwMode="auto">
          <a:xfrm flipV="1">
            <a:off x="4406900" y="2636838"/>
            <a:ext cx="0" cy="563562"/>
          </a:xfrm>
          <a:prstGeom prst="straightConnector1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63204" name="AutoShape 388"/>
          <p:cNvCxnSpPr>
            <a:cxnSpLocks noChangeShapeType="1"/>
            <a:stCxn id="163162" idx="25"/>
            <a:endCxn id="163164" idx="8"/>
          </p:cNvCxnSpPr>
          <p:nvPr/>
        </p:nvCxnSpPr>
        <p:spPr bwMode="auto">
          <a:xfrm flipV="1">
            <a:off x="3873500" y="2636838"/>
            <a:ext cx="0" cy="944562"/>
          </a:xfrm>
          <a:prstGeom prst="straightConnector1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63205" name="AutoShape 389"/>
          <p:cNvCxnSpPr>
            <a:cxnSpLocks noChangeShapeType="1"/>
            <a:endCxn id="162890" idx="3"/>
          </p:cNvCxnSpPr>
          <p:nvPr/>
        </p:nvCxnSpPr>
        <p:spPr bwMode="auto">
          <a:xfrm flipH="1" flipV="1">
            <a:off x="3519488" y="4292600"/>
            <a:ext cx="2043112" cy="127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63206" name="AutoShape 390"/>
          <p:cNvCxnSpPr>
            <a:cxnSpLocks noChangeShapeType="1"/>
            <a:endCxn id="162890" idx="32"/>
          </p:cNvCxnSpPr>
          <p:nvPr/>
        </p:nvCxnSpPr>
        <p:spPr bwMode="auto">
          <a:xfrm flipH="1" flipV="1">
            <a:off x="3546475" y="4113213"/>
            <a:ext cx="2016125" cy="77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63207" name="AutoShape 391"/>
          <p:cNvCxnSpPr>
            <a:cxnSpLocks noChangeShapeType="1"/>
            <a:endCxn id="162890" idx="34"/>
          </p:cNvCxnSpPr>
          <p:nvPr/>
        </p:nvCxnSpPr>
        <p:spPr bwMode="auto">
          <a:xfrm flipH="1" flipV="1">
            <a:off x="3556000" y="4175125"/>
            <a:ext cx="2006600" cy="92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63208" name="AutoShape 392"/>
          <p:cNvCxnSpPr>
            <a:cxnSpLocks noChangeShapeType="1"/>
            <a:endCxn id="162890" idx="1"/>
          </p:cNvCxnSpPr>
          <p:nvPr/>
        </p:nvCxnSpPr>
        <p:spPr bwMode="auto">
          <a:xfrm flipH="1" flipV="1">
            <a:off x="3552825" y="4219575"/>
            <a:ext cx="2009775" cy="123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63209" name="AutoShape 393"/>
          <p:cNvCxnSpPr>
            <a:cxnSpLocks noChangeShapeType="1"/>
            <a:endCxn id="163162" idx="3"/>
          </p:cNvCxnSpPr>
          <p:nvPr/>
        </p:nvCxnSpPr>
        <p:spPr bwMode="auto">
          <a:xfrm flipH="1" flipV="1">
            <a:off x="4052888" y="3911600"/>
            <a:ext cx="1509712" cy="127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63210" name="AutoShape 394"/>
          <p:cNvCxnSpPr>
            <a:cxnSpLocks noChangeShapeType="1"/>
            <a:endCxn id="163162" idx="32"/>
          </p:cNvCxnSpPr>
          <p:nvPr/>
        </p:nvCxnSpPr>
        <p:spPr bwMode="auto">
          <a:xfrm flipH="1" flipV="1">
            <a:off x="4079875" y="3732213"/>
            <a:ext cx="1482725" cy="77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63211" name="AutoShape 395"/>
          <p:cNvCxnSpPr>
            <a:cxnSpLocks noChangeShapeType="1"/>
            <a:endCxn id="163162" idx="33"/>
          </p:cNvCxnSpPr>
          <p:nvPr/>
        </p:nvCxnSpPr>
        <p:spPr bwMode="auto">
          <a:xfrm flipH="1" flipV="1">
            <a:off x="4089400" y="3773488"/>
            <a:ext cx="1473200" cy="112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63212" name="AutoShape 396"/>
          <p:cNvCxnSpPr>
            <a:cxnSpLocks noChangeShapeType="1"/>
            <a:endCxn id="163162" idx="1"/>
          </p:cNvCxnSpPr>
          <p:nvPr/>
        </p:nvCxnSpPr>
        <p:spPr bwMode="auto">
          <a:xfrm flipH="1" flipV="1">
            <a:off x="4086225" y="3838575"/>
            <a:ext cx="1476375" cy="123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63213" name="AutoShape 397"/>
          <p:cNvCxnSpPr>
            <a:cxnSpLocks noChangeShapeType="1"/>
            <a:endCxn id="163170" idx="3"/>
          </p:cNvCxnSpPr>
          <p:nvPr/>
        </p:nvCxnSpPr>
        <p:spPr bwMode="auto">
          <a:xfrm flipH="1" flipV="1">
            <a:off x="4586288" y="3530600"/>
            <a:ext cx="976312" cy="50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63214" name="AutoShape 398"/>
          <p:cNvCxnSpPr>
            <a:cxnSpLocks noChangeShapeType="1"/>
            <a:endCxn id="163170" idx="32"/>
          </p:cNvCxnSpPr>
          <p:nvPr/>
        </p:nvCxnSpPr>
        <p:spPr bwMode="auto">
          <a:xfrm flipH="1" flipV="1">
            <a:off x="4613275" y="3351213"/>
            <a:ext cx="949325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63215" name="AutoShape 399"/>
          <p:cNvCxnSpPr>
            <a:cxnSpLocks noChangeShapeType="1"/>
            <a:endCxn id="163170" idx="33"/>
          </p:cNvCxnSpPr>
          <p:nvPr/>
        </p:nvCxnSpPr>
        <p:spPr bwMode="auto">
          <a:xfrm flipH="1" flipV="1">
            <a:off x="4622800" y="3392488"/>
            <a:ext cx="939800" cy="365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63216" name="AutoShape 400"/>
          <p:cNvCxnSpPr>
            <a:cxnSpLocks noChangeShapeType="1"/>
            <a:endCxn id="163170" idx="1"/>
          </p:cNvCxnSpPr>
          <p:nvPr/>
        </p:nvCxnSpPr>
        <p:spPr bwMode="auto">
          <a:xfrm flipH="1" flipV="1">
            <a:off x="4619625" y="3457575"/>
            <a:ext cx="942975" cy="47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63217" name="AutoShape 401"/>
          <p:cNvCxnSpPr>
            <a:cxnSpLocks noChangeShapeType="1"/>
            <a:endCxn id="163178" idx="3"/>
          </p:cNvCxnSpPr>
          <p:nvPr/>
        </p:nvCxnSpPr>
        <p:spPr bwMode="auto">
          <a:xfrm flipH="1" flipV="1">
            <a:off x="5119688" y="3149600"/>
            <a:ext cx="442912" cy="50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63218" name="AutoShape 402"/>
          <p:cNvCxnSpPr>
            <a:cxnSpLocks noChangeShapeType="1"/>
            <a:endCxn id="163178" idx="32"/>
          </p:cNvCxnSpPr>
          <p:nvPr/>
        </p:nvCxnSpPr>
        <p:spPr bwMode="auto">
          <a:xfrm flipH="1" flipV="1">
            <a:off x="5146675" y="2970213"/>
            <a:ext cx="415925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63219" name="AutoShape 403"/>
          <p:cNvCxnSpPr>
            <a:cxnSpLocks noChangeShapeType="1"/>
            <a:endCxn id="163178" idx="33"/>
          </p:cNvCxnSpPr>
          <p:nvPr/>
        </p:nvCxnSpPr>
        <p:spPr bwMode="auto">
          <a:xfrm flipH="1" flipV="1">
            <a:off x="5156200" y="3011488"/>
            <a:ext cx="406400" cy="365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63220" name="AutoShape 404"/>
          <p:cNvCxnSpPr>
            <a:cxnSpLocks noChangeShapeType="1"/>
            <a:endCxn id="163178" idx="1"/>
          </p:cNvCxnSpPr>
          <p:nvPr/>
        </p:nvCxnSpPr>
        <p:spPr bwMode="auto">
          <a:xfrm flipH="1" flipV="1">
            <a:off x="5153025" y="3076575"/>
            <a:ext cx="409575" cy="47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63221" name="AutoShape 405"/>
          <p:cNvCxnSpPr>
            <a:cxnSpLocks noChangeShapeType="1"/>
            <a:stCxn id="163187" idx="32"/>
            <a:endCxn id="162994" idx="17"/>
          </p:cNvCxnSpPr>
          <p:nvPr/>
        </p:nvCxnSpPr>
        <p:spPr bwMode="auto">
          <a:xfrm flipV="1">
            <a:off x="3241675" y="1508125"/>
            <a:ext cx="644525" cy="163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63222" name="AutoShape 406"/>
          <p:cNvCxnSpPr>
            <a:cxnSpLocks noChangeShapeType="1"/>
            <a:stCxn id="162942" idx="26"/>
            <a:endCxn id="162994" idx="12"/>
          </p:cNvCxnSpPr>
          <p:nvPr/>
        </p:nvCxnSpPr>
        <p:spPr bwMode="auto">
          <a:xfrm flipV="1">
            <a:off x="3360738" y="1673225"/>
            <a:ext cx="603250" cy="536575"/>
          </a:xfrm>
          <a:prstGeom prst="straightConnector1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63223" name="AutoShape 407"/>
          <p:cNvCxnSpPr>
            <a:cxnSpLocks noChangeShapeType="1"/>
            <a:stCxn id="163164" idx="25"/>
            <a:endCxn id="162994" idx="10"/>
          </p:cNvCxnSpPr>
          <p:nvPr/>
        </p:nvCxnSpPr>
        <p:spPr bwMode="auto">
          <a:xfrm flipV="1">
            <a:off x="3873500" y="1711325"/>
            <a:ext cx="165100" cy="498475"/>
          </a:xfrm>
          <a:prstGeom prst="straightConnector1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63224" name="AutoShape 408"/>
          <p:cNvCxnSpPr>
            <a:cxnSpLocks noChangeShapeType="1"/>
            <a:stCxn id="163172" idx="25"/>
            <a:endCxn id="162994" idx="7"/>
          </p:cNvCxnSpPr>
          <p:nvPr/>
        </p:nvCxnSpPr>
        <p:spPr bwMode="auto">
          <a:xfrm flipH="1" flipV="1">
            <a:off x="4146550" y="1717675"/>
            <a:ext cx="260350" cy="492125"/>
          </a:xfrm>
          <a:prstGeom prst="straightConnector1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63225" name="AutoShape 409"/>
          <p:cNvCxnSpPr>
            <a:cxnSpLocks noChangeShapeType="1"/>
            <a:stCxn id="163180" idx="25"/>
            <a:endCxn id="162994" idx="5"/>
          </p:cNvCxnSpPr>
          <p:nvPr/>
        </p:nvCxnSpPr>
        <p:spPr bwMode="auto">
          <a:xfrm flipH="1" flipV="1">
            <a:off x="4222750" y="1685925"/>
            <a:ext cx="717550" cy="523875"/>
          </a:xfrm>
          <a:prstGeom prst="straightConnector1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63226" name="AutoShape 410"/>
          <p:cNvCxnSpPr>
            <a:cxnSpLocks noChangeShapeType="1"/>
            <a:stCxn id="162994" idx="27"/>
          </p:cNvCxnSpPr>
          <p:nvPr/>
        </p:nvCxnSpPr>
        <p:spPr bwMode="auto">
          <a:xfrm flipV="1">
            <a:off x="4165600" y="914400"/>
            <a:ext cx="330200" cy="390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63227" name="AutoShape 411"/>
          <p:cNvSpPr>
            <a:spLocks noChangeArrowheads="1"/>
          </p:cNvSpPr>
          <p:nvPr/>
        </p:nvSpPr>
        <p:spPr bwMode="auto">
          <a:xfrm>
            <a:off x="3810000" y="4648200"/>
            <a:ext cx="762000" cy="1600200"/>
          </a:xfrm>
          <a:prstGeom prst="roundRect">
            <a:avLst>
              <a:gd name="adj" fmla="val 16667"/>
            </a:avLst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63228" name="AutoShape 412"/>
          <p:cNvSpPr>
            <a:spLocks noChangeArrowheads="1"/>
          </p:cNvSpPr>
          <p:nvPr/>
        </p:nvSpPr>
        <p:spPr bwMode="auto">
          <a:xfrm>
            <a:off x="2971800" y="1143000"/>
            <a:ext cx="2362200" cy="3429000"/>
          </a:xfrm>
          <a:prstGeom prst="roundRect">
            <a:avLst>
              <a:gd name="adj" fmla="val 16667"/>
            </a:avLst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grpSp>
        <p:nvGrpSpPr>
          <p:cNvPr id="2" name="Group 1422"/>
          <p:cNvGrpSpPr>
            <a:grpSpLocks/>
          </p:cNvGrpSpPr>
          <p:nvPr/>
        </p:nvGrpSpPr>
        <p:grpSpPr bwMode="auto">
          <a:xfrm>
            <a:off x="6248400" y="152400"/>
            <a:ext cx="2794000" cy="6445250"/>
            <a:chOff x="3936" y="96"/>
            <a:chExt cx="1760" cy="4060"/>
          </a:xfrm>
        </p:grpSpPr>
        <p:sp>
          <p:nvSpPr>
            <p:cNvPr id="165263" name="AutoShape 7"/>
            <p:cNvSpPr>
              <a:spLocks noChangeAspect="1" noChangeArrowheads="1" noTextEdit="1"/>
            </p:cNvSpPr>
            <p:nvPr/>
          </p:nvSpPr>
          <p:spPr bwMode="auto">
            <a:xfrm>
              <a:off x="4032" y="144"/>
              <a:ext cx="1640" cy="39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264" name="Line 9"/>
            <p:cNvSpPr>
              <a:spLocks noChangeShapeType="1"/>
            </p:cNvSpPr>
            <p:nvPr/>
          </p:nvSpPr>
          <p:spPr bwMode="auto">
            <a:xfrm flipH="1" flipV="1">
              <a:off x="4605" y="2663"/>
              <a:ext cx="534" cy="453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265" name="Freeform 10"/>
            <p:cNvSpPr>
              <a:spLocks/>
            </p:cNvSpPr>
            <p:nvPr/>
          </p:nvSpPr>
          <p:spPr bwMode="auto">
            <a:xfrm>
              <a:off x="4525" y="2598"/>
              <a:ext cx="123" cy="110"/>
            </a:xfrm>
            <a:custGeom>
              <a:avLst/>
              <a:gdLst>
                <a:gd name="T0" fmla="*/ 44 w 130"/>
                <a:gd name="T1" fmla="*/ 58 h 118"/>
                <a:gd name="T2" fmla="*/ 44 w 130"/>
                <a:gd name="T3" fmla="*/ 58 h 118"/>
                <a:gd name="T4" fmla="*/ 62 w 130"/>
                <a:gd name="T5" fmla="*/ 90 h 118"/>
                <a:gd name="T6" fmla="*/ 78 w 130"/>
                <a:gd name="T7" fmla="*/ 118 h 118"/>
                <a:gd name="T8" fmla="*/ 130 w 130"/>
                <a:gd name="T9" fmla="*/ 58 h 118"/>
                <a:gd name="T10" fmla="*/ 130 w 130"/>
                <a:gd name="T11" fmla="*/ 58 h 118"/>
                <a:gd name="T12" fmla="*/ 104 w 130"/>
                <a:gd name="T13" fmla="*/ 48 h 118"/>
                <a:gd name="T14" fmla="*/ 66 w 130"/>
                <a:gd name="T15" fmla="*/ 34 h 118"/>
                <a:gd name="T16" fmla="*/ 66 w 130"/>
                <a:gd name="T17" fmla="*/ 34 h 118"/>
                <a:gd name="T18" fmla="*/ 28 w 130"/>
                <a:gd name="T19" fmla="*/ 16 h 118"/>
                <a:gd name="T20" fmla="*/ 0 w 130"/>
                <a:gd name="T21" fmla="*/ 0 h 118"/>
                <a:gd name="T22" fmla="*/ 0 w 130"/>
                <a:gd name="T23" fmla="*/ 0 h 118"/>
                <a:gd name="T24" fmla="*/ 20 w 130"/>
                <a:gd name="T25" fmla="*/ 24 h 118"/>
                <a:gd name="T26" fmla="*/ 44 w 130"/>
                <a:gd name="T27" fmla="*/ 58 h 118"/>
                <a:gd name="T28" fmla="*/ 44 w 130"/>
                <a:gd name="T29" fmla="*/ 58 h 11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30"/>
                <a:gd name="T46" fmla="*/ 0 h 118"/>
                <a:gd name="T47" fmla="*/ 130 w 130"/>
                <a:gd name="T48" fmla="*/ 118 h 118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30" h="118">
                  <a:moveTo>
                    <a:pt x="44" y="58"/>
                  </a:moveTo>
                  <a:lnTo>
                    <a:pt x="44" y="58"/>
                  </a:lnTo>
                  <a:lnTo>
                    <a:pt x="62" y="90"/>
                  </a:lnTo>
                  <a:lnTo>
                    <a:pt x="78" y="118"/>
                  </a:lnTo>
                  <a:lnTo>
                    <a:pt x="130" y="58"/>
                  </a:lnTo>
                  <a:lnTo>
                    <a:pt x="104" y="48"/>
                  </a:lnTo>
                  <a:lnTo>
                    <a:pt x="66" y="34"/>
                  </a:lnTo>
                  <a:lnTo>
                    <a:pt x="28" y="16"/>
                  </a:lnTo>
                  <a:lnTo>
                    <a:pt x="0" y="0"/>
                  </a:lnTo>
                  <a:lnTo>
                    <a:pt x="20" y="24"/>
                  </a:lnTo>
                  <a:lnTo>
                    <a:pt x="44" y="5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5266" name="Line 11"/>
            <p:cNvSpPr>
              <a:spLocks noChangeShapeType="1"/>
            </p:cNvSpPr>
            <p:nvPr/>
          </p:nvSpPr>
          <p:spPr bwMode="auto">
            <a:xfrm flipH="1" flipV="1">
              <a:off x="4809" y="2581"/>
              <a:ext cx="360" cy="498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267" name="Freeform 12"/>
            <p:cNvSpPr>
              <a:spLocks/>
            </p:cNvSpPr>
            <p:nvPr/>
          </p:nvSpPr>
          <p:spPr bwMode="auto">
            <a:xfrm>
              <a:off x="4748" y="2499"/>
              <a:ext cx="106" cy="125"/>
            </a:xfrm>
            <a:custGeom>
              <a:avLst/>
              <a:gdLst>
                <a:gd name="T0" fmla="*/ 28 w 112"/>
                <a:gd name="T1" fmla="*/ 68 h 134"/>
                <a:gd name="T2" fmla="*/ 28 w 112"/>
                <a:gd name="T3" fmla="*/ 68 h 134"/>
                <a:gd name="T4" fmla="*/ 38 w 112"/>
                <a:gd name="T5" fmla="*/ 102 h 134"/>
                <a:gd name="T6" fmla="*/ 46 w 112"/>
                <a:gd name="T7" fmla="*/ 134 h 134"/>
                <a:gd name="T8" fmla="*/ 112 w 112"/>
                <a:gd name="T9" fmla="*/ 86 h 134"/>
                <a:gd name="T10" fmla="*/ 112 w 112"/>
                <a:gd name="T11" fmla="*/ 86 h 134"/>
                <a:gd name="T12" fmla="*/ 88 w 112"/>
                <a:gd name="T13" fmla="*/ 72 h 134"/>
                <a:gd name="T14" fmla="*/ 54 w 112"/>
                <a:gd name="T15" fmla="*/ 48 h 134"/>
                <a:gd name="T16" fmla="*/ 54 w 112"/>
                <a:gd name="T17" fmla="*/ 48 h 134"/>
                <a:gd name="T18" fmla="*/ 22 w 112"/>
                <a:gd name="T19" fmla="*/ 22 h 134"/>
                <a:gd name="T20" fmla="*/ 0 w 112"/>
                <a:gd name="T21" fmla="*/ 0 h 134"/>
                <a:gd name="T22" fmla="*/ 0 w 112"/>
                <a:gd name="T23" fmla="*/ 0 h 134"/>
                <a:gd name="T24" fmla="*/ 14 w 112"/>
                <a:gd name="T25" fmla="*/ 28 h 134"/>
                <a:gd name="T26" fmla="*/ 28 w 112"/>
                <a:gd name="T27" fmla="*/ 68 h 134"/>
                <a:gd name="T28" fmla="*/ 28 w 112"/>
                <a:gd name="T29" fmla="*/ 68 h 13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2"/>
                <a:gd name="T46" fmla="*/ 0 h 134"/>
                <a:gd name="T47" fmla="*/ 112 w 112"/>
                <a:gd name="T48" fmla="*/ 134 h 13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2" h="134">
                  <a:moveTo>
                    <a:pt x="28" y="68"/>
                  </a:moveTo>
                  <a:lnTo>
                    <a:pt x="28" y="68"/>
                  </a:lnTo>
                  <a:lnTo>
                    <a:pt x="38" y="102"/>
                  </a:lnTo>
                  <a:lnTo>
                    <a:pt x="46" y="134"/>
                  </a:lnTo>
                  <a:lnTo>
                    <a:pt x="112" y="86"/>
                  </a:lnTo>
                  <a:lnTo>
                    <a:pt x="88" y="72"/>
                  </a:lnTo>
                  <a:lnTo>
                    <a:pt x="54" y="48"/>
                  </a:lnTo>
                  <a:lnTo>
                    <a:pt x="22" y="22"/>
                  </a:lnTo>
                  <a:lnTo>
                    <a:pt x="0" y="0"/>
                  </a:lnTo>
                  <a:lnTo>
                    <a:pt x="14" y="28"/>
                  </a:lnTo>
                  <a:lnTo>
                    <a:pt x="28" y="6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5268" name="Line 13"/>
            <p:cNvSpPr>
              <a:spLocks noChangeShapeType="1"/>
            </p:cNvSpPr>
            <p:nvPr/>
          </p:nvSpPr>
          <p:spPr bwMode="auto">
            <a:xfrm flipH="1" flipV="1">
              <a:off x="5005" y="2589"/>
              <a:ext cx="217" cy="453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269" name="Freeform 14"/>
            <p:cNvSpPr>
              <a:spLocks/>
            </p:cNvSpPr>
            <p:nvPr/>
          </p:nvSpPr>
          <p:spPr bwMode="auto">
            <a:xfrm>
              <a:off x="4960" y="2497"/>
              <a:ext cx="90" cy="131"/>
            </a:xfrm>
            <a:custGeom>
              <a:avLst/>
              <a:gdLst>
                <a:gd name="T0" fmla="*/ 16 w 96"/>
                <a:gd name="T1" fmla="*/ 72 h 140"/>
                <a:gd name="T2" fmla="*/ 16 w 96"/>
                <a:gd name="T3" fmla="*/ 72 h 140"/>
                <a:gd name="T4" fmla="*/ 20 w 96"/>
                <a:gd name="T5" fmla="*/ 108 h 140"/>
                <a:gd name="T6" fmla="*/ 22 w 96"/>
                <a:gd name="T7" fmla="*/ 140 h 140"/>
                <a:gd name="T8" fmla="*/ 96 w 96"/>
                <a:gd name="T9" fmla="*/ 106 h 140"/>
                <a:gd name="T10" fmla="*/ 96 w 96"/>
                <a:gd name="T11" fmla="*/ 106 h 140"/>
                <a:gd name="T12" fmla="*/ 74 w 96"/>
                <a:gd name="T13" fmla="*/ 88 h 140"/>
                <a:gd name="T14" fmla="*/ 46 w 96"/>
                <a:gd name="T15" fmla="*/ 58 h 140"/>
                <a:gd name="T16" fmla="*/ 46 w 96"/>
                <a:gd name="T17" fmla="*/ 58 h 140"/>
                <a:gd name="T18" fmla="*/ 20 w 96"/>
                <a:gd name="T19" fmla="*/ 26 h 140"/>
                <a:gd name="T20" fmla="*/ 0 w 96"/>
                <a:gd name="T21" fmla="*/ 0 h 140"/>
                <a:gd name="T22" fmla="*/ 0 w 96"/>
                <a:gd name="T23" fmla="*/ 0 h 140"/>
                <a:gd name="T24" fmla="*/ 8 w 96"/>
                <a:gd name="T25" fmla="*/ 30 h 140"/>
                <a:gd name="T26" fmla="*/ 16 w 96"/>
                <a:gd name="T27" fmla="*/ 72 h 140"/>
                <a:gd name="T28" fmla="*/ 16 w 96"/>
                <a:gd name="T29" fmla="*/ 72 h 14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96"/>
                <a:gd name="T46" fmla="*/ 0 h 140"/>
                <a:gd name="T47" fmla="*/ 96 w 96"/>
                <a:gd name="T48" fmla="*/ 140 h 14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96" h="140">
                  <a:moveTo>
                    <a:pt x="16" y="72"/>
                  </a:moveTo>
                  <a:lnTo>
                    <a:pt x="16" y="72"/>
                  </a:lnTo>
                  <a:lnTo>
                    <a:pt x="20" y="108"/>
                  </a:lnTo>
                  <a:lnTo>
                    <a:pt x="22" y="140"/>
                  </a:lnTo>
                  <a:lnTo>
                    <a:pt x="96" y="106"/>
                  </a:lnTo>
                  <a:lnTo>
                    <a:pt x="74" y="88"/>
                  </a:lnTo>
                  <a:lnTo>
                    <a:pt x="46" y="58"/>
                  </a:lnTo>
                  <a:lnTo>
                    <a:pt x="20" y="26"/>
                  </a:lnTo>
                  <a:lnTo>
                    <a:pt x="0" y="0"/>
                  </a:lnTo>
                  <a:lnTo>
                    <a:pt x="8" y="30"/>
                  </a:lnTo>
                  <a:lnTo>
                    <a:pt x="16" y="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5270" name="Line 15"/>
            <p:cNvSpPr>
              <a:spLocks noChangeShapeType="1"/>
            </p:cNvSpPr>
            <p:nvPr/>
          </p:nvSpPr>
          <p:spPr bwMode="auto">
            <a:xfrm flipV="1">
              <a:off x="5260" y="2732"/>
              <a:ext cx="1" cy="302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271" name="Freeform 16"/>
            <p:cNvSpPr>
              <a:spLocks/>
            </p:cNvSpPr>
            <p:nvPr/>
          </p:nvSpPr>
          <p:spPr bwMode="auto">
            <a:xfrm>
              <a:off x="5222" y="2631"/>
              <a:ext cx="76" cy="127"/>
            </a:xfrm>
            <a:custGeom>
              <a:avLst/>
              <a:gdLst>
                <a:gd name="T0" fmla="*/ 24 w 80"/>
                <a:gd name="T1" fmla="*/ 72 h 136"/>
                <a:gd name="T2" fmla="*/ 24 w 80"/>
                <a:gd name="T3" fmla="*/ 72 h 136"/>
                <a:gd name="T4" fmla="*/ 12 w 80"/>
                <a:gd name="T5" fmla="*/ 106 h 136"/>
                <a:gd name="T6" fmla="*/ 0 w 80"/>
                <a:gd name="T7" fmla="*/ 136 h 136"/>
                <a:gd name="T8" fmla="*/ 80 w 80"/>
                <a:gd name="T9" fmla="*/ 136 h 136"/>
                <a:gd name="T10" fmla="*/ 80 w 80"/>
                <a:gd name="T11" fmla="*/ 136 h 136"/>
                <a:gd name="T12" fmla="*/ 70 w 80"/>
                <a:gd name="T13" fmla="*/ 110 h 136"/>
                <a:gd name="T14" fmla="*/ 56 w 80"/>
                <a:gd name="T15" fmla="*/ 72 h 136"/>
                <a:gd name="T16" fmla="*/ 56 w 80"/>
                <a:gd name="T17" fmla="*/ 72 h 136"/>
                <a:gd name="T18" fmla="*/ 46 w 80"/>
                <a:gd name="T19" fmla="*/ 32 h 136"/>
                <a:gd name="T20" fmla="*/ 40 w 80"/>
                <a:gd name="T21" fmla="*/ 0 h 136"/>
                <a:gd name="T22" fmla="*/ 40 w 80"/>
                <a:gd name="T23" fmla="*/ 0 h 136"/>
                <a:gd name="T24" fmla="*/ 34 w 80"/>
                <a:gd name="T25" fmla="*/ 32 h 136"/>
                <a:gd name="T26" fmla="*/ 24 w 80"/>
                <a:gd name="T27" fmla="*/ 72 h 136"/>
                <a:gd name="T28" fmla="*/ 24 w 80"/>
                <a:gd name="T29" fmla="*/ 72 h 1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0"/>
                <a:gd name="T46" fmla="*/ 0 h 136"/>
                <a:gd name="T47" fmla="*/ 80 w 80"/>
                <a:gd name="T48" fmla="*/ 136 h 1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0" h="136">
                  <a:moveTo>
                    <a:pt x="24" y="72"/>
                  </a:moveTo>
                  <a:lnTo>
                    <a:pt x="24" y="72"/>
                  </a:lnTo>
                  <a:lnTo>
                    <a:pt x="12" y="106"/>
                  </a:lnTo>
                  <a:lnTo>
                    <a:pt x="0" y="136"/>
                  </a:lnTo>
                  <a:lnTo>
                    <a:pt x="80" y="136"/>
                  </a:lnTo>
                  <a:lnTo>
                    <a:pt x="70" y="110"/>
                  </a:lnTo>
                  <a:lnTo>
                    <a:pt x="56" y="72"/>
                  </a:lnTo>
                  <a:lnTo>
                    <a:pt x="46" y="32"/>
                  </a:lnTo>
                  <a:lnTo>
                    <a:pt x="40" y="0"/>
                  </a:lnTo>
                  <a:lnTo>
                    <a:pt x="34" y="32"/>
                  </a:lnTo>
                  <a:lnTo>
                    <a:pt x="24" y="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5272" name="Line 17"/>
            <p:cNvSpPr>
              <a:spLocks noChangeShapeType="1"/>
            </p:cNvSpPr>
            <p:nvPr/>
          </p:nvSpPr>
          <p:spPr bwMode="auto">
            <a:xfrm flipV="1">
              <a:off x="4559" y="2663"/>
              <a:ext cx="535" cy="453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273" name="Freeform 18"/>
            <p:cNvSpPr>
              <a:spLocks/>
            </p:cNvSpPr>
            <p:nvPr/>
          </p:nvSpPr>
          <p:spPr bwMode="auto">
            <a:xfrm>
              <a:off x="5050" y="2598"/>
              <a:ext cx="121" cy="110"/>
            </a:xfrm>
            <a:custGeom>
              <a:avLst/>
              <a:gdLst>
                <a:gd name="T0" fmla="*/ 64 w 128"/>
                <a:gd name="T1" fmla="*/ 34 h 118"/>
                <a:gd name="T2" fmla="*/ 64 w 128"/>
                <a:gd name="T3" fmla="*/ 34 h 118"/>
                <a:gd name="T4" fmla="*/ 30 w 128"/>
                <a:gd name="T5" fmla="*/ 46 h 118"/>
                <a:gd name="T6" fmla="*/ 0 w 128"/>
                <a:gd name="T7" fmla="*/ 58 h 118"/>
                <a:gd name="T8" fmla="*/ 52 w 128"/>
                <a:gd name="T9" fmla="*/ 118 h 118"/>
                <a:gd name="T10" fmla="*/ 52 w 128"/>
                <a:gd name="T11" fmla="*/ 118 h 118"/>
                <a:gd name="T12" fmla="*/ 64 w 128"/>
                <a:gd name="T13" fmla="*/ 94 h 118"/>
                <a:gd name="T14" fmla="*/ 86 w 128"/>
                <a:gd name="T15" fmla="*/ 58 h 118"/>
                <a:gd name="T16" fmla="*/ 86 w 128"/>
                <a:gd name="T17" fmla="*/ 58 h 118"/>
                <a:gd name="T18" fmla="*/ 108 w 128"/>
                <a:gd name="T19" fmla="*/ 24 h 118"/>
                <a:gd name="T20" fmla="*/ 128 w 128"/>
                <a:gd name="T21" fmla="*/ 0 h 118"/>
                <a:gd name="T22" fmla="*/ 128 w 128"/>
                <a:gd name="T23" fmla="*/ 0 h 118"/>
                <a:gd name="T24" fmla="*/ 102 w 128"/>
                <a:gd name="T25" fmla="*/ 16 h 118"/>
                <a:gd name="T26" fmla="*/ 64 w 128"/>
                <a:gd name="T27" fmla="*/ 34 h 118"/>
                <a:gd name="T28" fmla="*/ 64 w 128"/>
                <a:gd name="T29" fmla="*/ 34 h 11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28"/>
                <a:gd name="T46" fmla="*/ 0 h 118"/>
                <a:gd name="T47" fmla="*/ 128 w 128"/>
                <a:gd name="T48" fmla="*/ 118 h 118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28" h="118">
                  <a:moveTo>
                    <a:pt x="64" y="34"/>
                  </a:moveTo>
                  <a:lnTo>
                    <a:pt x="64" y="34"/>
                  </a:lnTo>
                  <a:lnTo>
                    <a:pt x="30" y="46"/>
                  </a:lnTo>
                  <a:lnTo>
                    <a:pt x="0" y="58"/>
                  </a:lnTo>
                  <a:lnTo>
                    <a:pt x="52" y="118"/>
                  </a:lnTo>
                  <a:lnTo>
                    <a:pt x="64" y="94"/>
                  </a:lnTo>
                  <a:lnTo>
                    <a:pt x="86" y="58"/>
                  </a:lnTo>
                  <a:lnTo>
                    <a:pt x="108" y="24"/>
                  </a:lnTo>
                  <a:lnTo>
                    <a:pt x="128" y="0"/>
                  </a:lnTo>
                  <a:lnTo>
                    <a:pt x="102" y="16"/>
                  </a:lnTo>
                  <a:lnTo>
                    <a:pt x="64" y="3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5274" name="Line 19"/>
            <p:cNvSpPr>
              <a:spLocks noChangeShapeType="1"/>
            </p:cNvSpPr>
            <p:nvPr/>
          </p:nvSpPr>
          <p:spPr bwMode="auto">
            <a:xfrm flipV="1">
              <a:off x="4537" y="2581"/>
              <a:ext cx="353" cy="490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275" name="Freeform 20"/>
            <p:cNvSpPr>
              <a:spLocks/>
            </p:cNvSpPr>
            <p:nvPr/>
          </p:nvSpPr>
          <p:spPr bwMode="auto">
            <a:xfrm>
              <a:off x="4844" y="2499"/>
              <a:ext cx="106" cy="125"/>
            </a:xfrm>
            <a:custGeom>
              <a:avLst/>
              <a:gdLst>
                <a:gd name="T0" fmla="*/ 56 w 112"/>
                <a:gd name="T1" fmla="*/ 48 h 134"/>
                <a:gd name="T2" fmla="*/ 56 w 112"/>
                <a:gd name="T3" fmla="*/ 48 h 134"/>
                <a:gd name="T4" fmla="*/ 28 w 112"/>
                <a:gd name="T5" fmla="*/ 70 h 134"/>
                <a:gd name="T6" fmla="*/ 0 w 112"/>
                <a:gd name="T7" fmla="*/ 88 h 134"/>
                <a:gd name="T8" fmla="*/ 66 w 112"/>
                <a:gd name="T9" fmla="*/ 134 h 134"/>
                <a:gd name="T10" fmla="*/ 66 w 112"/>
                <a:gd name="T11" fmla="*/ 134 h 134"/>
                <a:gd name="T12" fmla="*/ 72 w 112"/>
                <a:gd name="T13" fmla="*/ 108 h 134"/>
                <a:gd name="T14" fmla="*/ 84 w 112"/>
                <a:gd name="T15" fmla="*/ 68 h 134"/>
                <a:gd name="T16" fmla="*/ 84 w 112"/>
                <a:gd name="T17" fmla="*/ 68 h 134"/>
                <a:gd name="T18" fmla="*/ 98 w 112"/>
                <a:gd name="T19" fmla="*/ 28 h 134"/>
                <a:gd name="T20" fmla="*/ 112 w 112"/>
                <a:gd name="T21" fmla="*/ 0 h 134"/>
                <a:gd name="T22" fmla="*/ 112 w 112"/>
                <a:gd name="T23" fmla="*/ 0 h 134"/>
                <a:gd name="T24" fmla="*/ 88 w 112"/>
                <a:gd name="T25" fmla="*/ 22 h 134"/>
                <a:gd name="T26" fmla="*/ 56 w 112"/>
                <a:gd name="T27" fmla="*/ 48 h 134"/>
                <a:gd name="T28" fmla="*/ 56 w 112"/>
                <a:gd name="T29" fmla="*/ 48 h 13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2"/>
                <a:gd name="T46" fmla="*/ 0 h 134"/>
                <a:gd name="T47" fmla="*/ 112 w 112"/>
                <a:gd name="T48" fmla="*/ 134 h 13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2" h="134">
                  <a:moveTo>
                    <a:pt x="56" y="48"/>
                  </a:moveTo>
                  <a:lnTo>
                    <a:pt x="56" y="48"/>
                  </a:lnTo>
                  <a:lnTo>
                    <a:pt x="28" y="70"/>
                  </a:lnTo>
                  <a:lnTo>
                    <a:pt x="0" y="88"/>
                  </a:lnTo>
                  <a:lnTo>
                    <a:pt x="66" y="134"/>
                  </a:lnTo>
                  <a:lnTo>
                    <a:pt x="72" y="108"/>
                  </a:lnTo>
                  <a:lnTo>
                    <a:pt x="84" y="68"/>
                  </a:lnTo>
                  <a:lnTo>
                    <a:pt x="98" y="28"/>
                  </a:lnTo>
                  <a:lnTo>
                    <a:pt x="112" y="0"/>
                  </a:lnTo>
                  <a:lnTo>
                    <a:pt x="88" y="22"/>
                  </a:lnTo>
                  <a:lnTo>
                    <a:pt x="56" y="4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5276" name="Line 21"/>
            <p:cNvSpPr>
              <a:spLocks noChangeShapeType="1"/>
            </p:cNvSpPr>
            <p:nvPr/>
          </p:nvSpPr>
          <p:spPr bwMode="auto">
            <a:xfrm flipV="1">
              <a:off x="4476" y="2589"/>
              <a:ext cx="217" cy="453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277" name="Freeform 22"/>
            <p:cNvSpPr>
              <a:spLocks/>
            </p:cNvSpPr>
            <p:nvPr/>
          </p:nvSpPr>
          <p:spPr bwMode="auto">
            <a:xfrm>
              <a:off x="4648" y="2497"/>
              <a:ext cx="89" cy="131"/>
            </a:xfrm>
            <a:custGeom>
              <a:avLst/>
              <a:gdLst>
                <a:gd name="T0" fmla="*/ 50 w 94"/>
                <a:gd name="T1" fmla="*/ 58 h 140"/>
                <a:gd name="T2" fmla="*/ 50 w 94"/>
                <a:gd name="T3" fmla="*/ 58 h 140"/>
                <a:gd name="T4" fmla="*/ 24 w 94"/>
                <a:gd name="T5" fmla="*/ 84 h 140"/>
                <a:gd name="T6" fmla="*/ 0 w 94"/>
                <a:gd name="T7" fmla="*/ 106 h 140"/>
                <a:gd name="T8" fmla="*/ 72 w 94"/>
                <a:gd name="T9" fmla="*/ 140 h 140"/>
                <a:gd name="T10" fmla="*/ 72 w 94"/>
                <a:gd name="T11" fmla="*/ 140 h 140"/>
                <a:gd name="T12" fmla="*/ 74 w 94"/>
                <a:gd name="T13" fmla="*/ 114 h 140"/>
                <a:gd name="T14" fmla="*/ 80 w 94"/>
                <a:gd name="T15" fmla="*/ 72 h 140"/>
                <a:gd name="T16" fmla="*/ 80 w 94"/>
                <a:gd name="T17" fmla="*/ 72 h 140"/>
                <a:gd name="T18" fmla="*/ 86 w 94"/>
                <a:gd name="T19" fmla="*/ 32 h 140"/>
                <a:gd name="T20" fmla="*/ 94 w 94"/>
                <a:gd name="T21" fmla="*/ 0 h 140"/>
                <a:gd name="T22" fmla="*/ 94 w 94"/>
                <a:gd name="T23" fmla="*/ 0 h 140"/>
                <a:gd name="T24" fmla="*/ 76 w 94"/>
                <a:gd name="T25" fmla="*/ 26 h 140"/>
                <a:gd name="T26" fmla="*/ 50 w 94"/>
                <a:gd name="T27" fmla="*/ 58 h 140"/>
                <a:gd name="T28" fmla="*/ 50 w 94"/>
                <a:gd name="T29" fmla="*/ 58 h 14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94"/>
                <a:gd name="T46" fmla="*/ 0 h 140"/>
                <a:gd name="T47" fmla="*/ 94 w 94"/>
                <a:gd name="T48" fmla="*/ 140 h 14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94" h="140">
                  <a:moveTo>
                    <a:pt x="50" y="58"/>
                  </a:moveTo>
                  <a:lnTo>
                    <a:pt x="50" y="58"/>
                  </a:lnTo>
                  <a:lnTo>
                    <a:pt x="24" y="84"/>
                  </a:lnTo>
                  <a:lnTo>
                    <a:pt x="0" y="106"/>
                  </a:lnTo>
                  <a:lnTo>
                    <a:pt x="72" y="140"/>
                  </a:lnTo>
                  <a:lnTo>
                    <a:pt x="74" y="114"/>
                  </a:lnTo>
                  <a:lnTo>
                    <a:pt x="80" y="72"/>
                  </a:lnTo>
                  <a:lnTo>
                    <a:pt x="86" y="32"/>
                  </a:lnTo>
                  <a:lnTo>
                    <a:pt x="94" y="0"/>
                  </a:lnTo>
                  <a:lnTo>
                    <a:pt x="76" y="26"/>
                  </a:lnTo>
                  <a:lnTo>
                    <a:pt x="50" y="5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5278" name="Line 23"/>
            <p:cNvSpPr>
              <a:spLocks noChangeShapeType="1"/>
            </p:cNvSpPr>
            <p:nvPr/>
          </p:nvSpPr>
          <p:spPr bwMode="auto">
            <a:xfrm flipV="1">
              <a:off x="4446" y="2732"/>
              <a:ext cx="1" cy="302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279" name="Freeform 24"/>
            <p:cNvSpPr>
              <a:spLocks/>
            </p:cNvSpPr>
            <p:nvPr/>
          </p:nvSpPr>
          <p:spPr bwMode="auto">
            <a:xfrm>
              <a:off x="4406" y="2631"/>
              <a:ext cx="78" cy="127"/>
            </a:xfrm>
            <a:custGeom>
              <a:avLst/>
              <a:gdLst>
                <a:gd name="T0" fmla="*/ 24 w 82"/>
                <a:gd name="T1" fmla="*/ 72 h 136"/>
                <a:gd name="T2" fmla="*/ 24 w 82"/>
                <a:gd name="T3" fmla="*/ 72 h 136"/>
                <a:gd name="T4" fmla="*/ 12 w 82"/>
                <a:gd name="T5" fmla="*/ 106 h 136"/>
                <a:gd name="T6" fmla="*/ 0 w 82"/>
                <a:gd name="T7" fmla="*/ 136 h 136"/>
                <a:gd name="T8" fmla="*/ 82 w 82"/>
                <a:gd name="T9" fmla="*/ 136 h 136"/>
                <a:gd name="T10" fmla="*/ 82 w 82"/>
                <a:gd name="T11" fmla="*/ 136 h 136"/>
                <a:gd name="T12" fmla="*/ 72 w 82"/>
                <a:gd name="T13" fmla="*/ 110 h 136"/>
                <a:gd name="T14" fmla="*/ 58 w 82"/>
                <a:gd name="T15" fmla="*/ 72 h 136"/>
                <a:gd name="T16" fmla="*/ 58 w 82"/>
                <a:gd name="T17" fmla="*/ 72 h 136"/>
                <a:gd name="T18" fmla="*/ 46 w 82"/>
                <a:gd name="T19" fmla="*/ 32 h 136"/>
                <a:gd name="T20" fmla="*/ 42 w 82"/>
                <a:gd name="T21" fmla="*/ 0 h 136"/>
                <a:gd name="T22" fmla="*/ 42 w 82"/>
                <a:gd name="T23" fmla="*/ 0 h 136"/>
                <a:gd name="T24" fmla="*/ 36 w 82"/>
                <a:gd name="T25" fmla="*/ 32 h 136"/>
                <a:gd name="T26" fmla="*/ 24 w 82"/>
                <a:gd name="T27" fmla="*/ 72 h 136"/>
                <a:gd name="T28" fmla="*/ 24 w 82"/>
                <a:gd name="T29" fmla="*/ 72 h 1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2"/>
                <a:gd name="T46" fmla="*/ 0 h 136"/>
                <a:gd name="T47" fmla="*/ 82 w 82"/>
                <a:gd name="T48" fmla="*/ 136 h 1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2" h="136">
                  <a:moveTo>
                    <a:pt x="24" y="72"/>
                  </a:moveTo>
                  <a:lnTo>
                    <a:pt x="24" y="72"/>
                  </a:lnTo>
                  <a:lnTo>
                    <a:pt x="12" y="106"/>
                  </a:lnTo>
                  <a:lnTo>
                    <a:pt x="0" y="136"/>
                  </a:lnTo>
                  <a:lnTo>
                    <a:pt x="82" y="136"/>
                  </a:lnTo>
                  <a:lnTo>
                    <a:pt x="72" y="110"/>
                  </a:lnTo>
                  <a:lnTo>
                    <a:pt x="58" y="72"/>
                  </a:lnTo>
                  <a:lnTo>
                    <a:pt x="46" y="32"/>
                  </a:lnTo>
                  <a:lnTo>
                    <a:pt x="42" y="0"/>
                  </a:lnTo>
                  <a:lnTo>
                    <a:pt x="36" y="32"/>
                  </a:lnTo>
                  <a:lnTo>
                    <a:pt x="24" y="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5280" name="Line 25"/>
            <p:cNvSpPr>
              <a:spLocks noChangeShapeType="1"/>
            </p:cNvSpPr>
            <p:nvPr/>
          </p:nvSpPr>
          <p:spPr bwMode="auto">
            <a:xfrm flipV="1">
              <a:off x="4852" y="450"/>
              <a:ext cx="1" cy="101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281" name="Freeform 26"/>
            <p:cNvSpPr>
              <a:spLocks/>
            </p:cNvSpPr>
            <p:nvPr/>
          </p:nvSpPr>
          <p:spPr bwMode="auto">
            <a:xfrm>
              <a:off x="4814" y="349"/>
              <a:ext cx="76" cy="127"/>
            </a:xfrm>
            <a:custGeom>
              <a:avLst/>
              <a:gdLst>
                <a:gd name="T0" fmla="*/ 24 w 80"/>
                <a:gd name="T1" fmla="*/ 72 h 136"/>
                <a:gd name="T2" fmla="*/ 24 w 80"/>
                <a:gd name="T3" fmla="*/ 72 h 136"/>
                <a:gd name="T4" fmla="*/ 12 w 80"/>
                <a:gd name="T5" fmla="*/ 106 h 136"/>
                <a:gd name="T6" fmla="*/ 0 w 80"/>
                <a:gd name="T7" fmla="*/ 136 h 136"/>
                <a:gd name="T8" fmla="*/ 80 w 80"/>
                <a:gd name="T9" fmla="*/ 136 h 136"/>
                <a:gd name="T10" fmla="*/ 80 w 80"/>
                <a:gd name="T11" fmla="*/ 136 h 136"/>
                <a:gd name="T12" fmla="*/ 70 w 80"/>
                <a:gd name="T13" fmla="*/ 110 h 136"/>
                <a:gd name="T14" fmla="*/ 56 w 80"/>
                <a:gd name="T15" fmla="*/ 72 h 136"/>
                <a:gd name="T16" fmla="*/ 56 w 80"/>
                <a:gd name="T17" fmla="*/ 72 h 136"/>
                <a:gd name="T18" fmla="*/ 46 w 80"/>
                <a:gd name="T19" fmla="*/ 32 h 136"/>
                <a:gd name="T20" fmla="*/ 40 w 80"/>
                <a:gd name="T21" fmla="*/ 0 h 136"/>
                <a:gd name="T22" fmla="*/ 40 w 80"/>
                <a:gd name="T23" fmla="*/ 0 h 136"/>
                <a:gd name="T24" fmla="*/ 34 w 80"/>
                <a:gd name="T25" fmla="*/ 32 h 136"/>
                <a:gd name="T26" fmla="*/ 24 w 80"/>
                <a:gd name="T27" fmla="*/ 72 h 136"/>
                <a:gd name="T28" fmla="*/ 24 w 80"/>
                <a:gd name="T29" fmla="*/ 72 h 1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0"/>
                <a:gd name="T46" fmla="*/ 0 h 136"/>
                <a:gd name="T47" fmla="*/ 80 w 80"/>
                <a:gd name="T48" fmla="*/ 136 h 1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0" h="136">
                  <a:moveTo>
                    <a:pt x="24" y="72"/>
                  </a:moveTo>
                  <a:lnTo>
                    <a:pt x="24" y="72"/>
                  </a:lnTo>
                  <a:lnTo>
                    <a:pt x="12" y="106"/>
                  </a:lnTo>
                  <a:lnTo>
                    <a:pt x="0" y="136"/>
                  </a:lnTo>
                  <a:lnTo>
                    <a:pt x="80" y="136"/>
                  </a:lnTo>
                  <a:lnTo>
                    <a:pt x="70" y="110"/>
                  </a:lnTo>
                  <a:lnTo>
                    <a:pt x="56" y="72"/>
                  </a:lnTo>
                  <a:lnTo>
                    <a:pt x="46" y="32"/>
                  </a:lnTo>
                  <a:lnTo>
                    <a:pt x="40" y="0"/>
                  </a:lnTo>
                  <a:lnTo>
                    <a:pt x="34" y="32"/>
                  </a:lnTo>
                  <a:lnTo>
                    <a:pt x="24" y="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5282" name="Line 27"/>
            <p:cNvSpPr>
              <a:spLocks noChangeShapeType="1"/>
            </p:cNvSpPr>
            <p:nvPr/>
          </p:nvSpPr>
          <p:spPr bwMode="auto">
            <a:xfrm flipV="1">
              <a:off x="4164" y="1515"/>
              <a:ext cx="106" cy="117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283" name="Freeform 28"/>
            <p:cNvSpPr>
              <a:spLocks/>
            </p:cNvSpPr>
            <p:nvPr/>
          </p:nvSpPr>
          <p:spPr bwMode="auto">
            <a:xfrm>
              <a:off x="4225" y="1440"/>
              <a:ext cx="113" cy="119"/>
            </a:xfrm>
            <a:custGeom>
              <a:avLst/>
              <a:gdLst>
                <a:gd name="T0" fmla="*/ 60 w 120"/>
                <a:gd name="T1" fmla="*/ 42 h 128"/>
                <a:gd name="T2" fmla="*/ 60 w 120"/>
                <a:gd name="T3" fmla="*/ 42 h 128"/>
                <a:gd name="T4" fmla="*/ 30 w 120"/>
                <a:gd name="T5" fmla="*/ 60 h 128"/>
                <a:gd name="T6" fmla="*/ 0 w 120"/>
                <a:gd name="T7" fmla="*/ 74 h 128"/>
                <a:gd name="T8" fmla="*/ 60 w 120"/>
                <a:gd name="T9" fmla="*/ 128 h 128"/>
                <a:gd name="T10" fmla="*/ 60 w 120"/>
                <a:gd name="T11" fmla="*/ 128 h 128"/>
                <a:gd name="T12" fmla="*/ 70 w 120"/>
                <a:gd name="T13" fmla="*/ 102 h 128"/>
                <a:gd name="T14" fmla="*/ 86 w 120"/>
                <a:gd name="T15" fmla="*/ 64 h 128"/>
                <a:gd name="T16" fmla="*/ 86 w 120"/>
                <a:gd name="T17" fmla="*/ 64 h 128"/>
                <a:gd name="T18" fmla="*/ 104 w 120"/>
                <a:gd name="T19" fmla="*/ 26 h 128"/>
                <a:gd name="T20" fmla="*/ 120 w 120"/>
                <a:gd name="T21" fmla="*/ 0 h 128"/>
                <a:gd name="T22" fmla="*/ 120 w 120"/>
                <a:gd name="T23" fmla="*/ 0 h 128"/>
                <a:gd name="T24" fmla="*/ 96 w 120"/>
                <a:gd name="T25" fmla="*/ 18 h 128"/>
                <a:gd name="T26" fmla="*/ 60 w 120"/>
                <a:gd name="T27" fmla="*/ 42 h 128"/>
                <a:gd name="T28" fmla="*/ 60 w 120"/>
                <a:gd name="T29" fmla="*/ 42 h 12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20"/>
                <a:gd name="T46" fmla="*/ 0 h 128"/>
                <a:gd name="T47" fmla="*/ 120 w 120"/>
                <a:gd name="T48" fmla="*/ 128 h 128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20" h="128">
                  <a:moveTo>
                    <a:pt x="60" y="42"/>
                  </a:moveTo>
                  <a:lnTo>
                    <a:pt x="60" y="42"/>
                  </a:lnTo>
                  <a:lnTo>
                    <a:pt x="30" y="60"/>
                  </a:lnTo>
                  <a:lnTo>
                    <a:pt x="0" y="74"/>
                  </a:lnTo>
                  <a:lnTo>
                    <a:pt x="60" y="128"/>
                  </a:lnTo>
                  <a:lnTo>
                    <a:pt x="70" y="102"/>
                  </a:lnTo>
                  <a:lnTo>
                    <a:pt x="86" y="64"/>
                  </a:lnTo>
                  <a:lnTo>
                    <a:pt x="104" y="26"/>
                  </a:lnTo>
                  <a:lnTo>
                    <a:pt x="120" y="0"/>
                  </a:lnTo>
                  <a:lnTo>
                    <a:pt x="96" y="18"/>
                  </a:lnTo>
                  <a:lnTo>
                    <a:pt x="60" y="4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5284" name="Line 29"/>
            <p:cNvSpPr>
              <a:spLocks noChangeShapeType="1"/>
            </p:cNvSpPr>
            <p:nvPr/>
          </p:nvSpPr>
          <p:spPr bwMode="auto">
            <a:xfrm flipH="1" flipV="1">
              <a:off x="5432" y="1515"/>
              <a:ext cx="108" cy="117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285" name="Freeform 30"/>
            <p:cNvSpPr>
              <a:spLocks/>
            </p:cNvSpPr>
            <p:nvPr/>
          </p:nvSpPr>
          <p:spPr bwMode="auto">
            <a:xfrm>
              <a:off x="5362" y="1440"/>
              <a:ext cx="115" cy="119"/>
            </a:xfrm>
            <a:custGeom>
              <a:avLst/>
              <a:gdLst>
                <a:gd name="T0" fmla="*/ 36 w 122"/>
                <a:gd name="T1" fmla="*/ 64 h 128"/>
                <a:gd name="T2" fmla="*/ 36 w 122"/>
                <a:gd name="T3" fmla="*/ 64 h 128"/>
                <a:gd name="T4" fmla="*/ 50 w 122"/>
                <a:gd name="T5" fmla="*/ 96 h 128"/>
                <a:gd name="T6" fmla="*/ 62 w 122"/>
                <a:gd name="T7" fmla="*/ 128 h 128"/>
                <a:gd name="T8" fmla="*/ 122 w 122"/>
                <a:gd name="T9" fmla="*/ 74 h 128"/>
                <a:gd name="T10" fmla="*/ 122 w 122"/>
                <a:gd name="T11" fmla="*/ 74 h 128"/>
                <a:gd name="T12" fmla="*/ 96 w 122"/>
                <a:gd name="T13" fmla="*/ 62 h 128"/>
                <a:gd name="T14" fmla="*/ 60 w 122"/>
                <a:gd name="T15" fmla="*/ 42 h 128"/>
                <a:gd name="T16" fmla="*/ 60 w 122"/>
                <a:gd name="T17" fmla="*/ 42 h 128"/>
                <a:gd name="T18" fmla="*/ 26 w 122"/>
                <a:gd name="T19" fmla="*/ 20 h 128"/>
                <a:gd name="T20" fmla="*/ 0 w 122"/>
                <a:gd name="T21" fmla="*/ 0 h 128"/>
                <a:gd name="T22" fmla="*/ 0 w 122"/>
                <a:gd name="T23" fmla="*/ 0 h 128"/>
                <a:gd name="T24" fmla="*/ 16 w 122"/>
                <a:gd name="T25" fmla="*/ 26 h 128"/>
                <a:gd name="T26" fmla="*/ 36 w 122"/>
                <a:gd name="T27" fmla="*/ 64 h 128"/>
                <a:gd name="T28" fmla="*/ 36 w 122"/>
                <a:gd name="T29" fmla="*/ 64 h 12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22"/>
                <a:gd name="T46" fmla="*/ 0 h 128"/>
                <a:gd name="T47" fmla="*/ 122 w 122"/>
                <a:gd name="T48" fmla="*/ 128 h 128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22" h="128">
                  <a:moveTo>
                    <a:pt x="36" y="64"/>
                  </a:moveTo>
                  <a:lnTo>
                    <a:pt x="36" y="64"/>
                  </a:lnTo>
                  <a:lnTo>
                    <a:pt x="50" y="96"/>
                  </a:lnTo>
                  <a:lnTo>
                    <a:pt x="62" y="128"/>
                  </a:lnTo>
                  <a:lnTo>
                    <a:pt x="122" y="74"/>
                  </a:lnTo>
                  <a:lnTo>
                    <a:pt x="96" y="62"/>
                  </a:lnTo>
                  <a:lnTo>
                    <a:pt x="60" y="42"/>
                  </a:lnTo>
                  <a:lnTo>
                    <a:pt x="26" y="20"/>
                  </a:lnTo>
                  <a:lnTo>
                    <a:pt x="0" y="0"/>
                  </a:lnTo>
                  <a:lnTo>
                    <a:pt x="16" y="26"/>
                  </a:lnTo>
                  <a:lnTo>
                    <a:pt x="36" y="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5286" name="Line 31"/>
            <p:cNvSpPr>
              <a:spLocks noChangeShapeType="1"/>
            </p:cNvSpPr>
            <p:nvPr/>
          </p:nvSpPr>
          <p:spPr bwMode="auto">
            <a:xfrm flipV="1">
              <a:off x="4164" y="3786"/>
              <a:ext cx="106" cy="128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287" name="Freeform 32"/>
            <p:cNvSpPr>
              <a:spLocks/>
            </p:cNvSpPr>
            <p:nvPr/>
          </p:nvSpPr>
          <p:spPr bwMode="auto">
            <a:xfrm>
              <a:off x="4225" y="3707"/>
              <a:ext cx="109" cy="121"/>
            </a:xfrm>
            <a:custGeom>
              <a:avLst/>
              <a:gdLst>
                <a:gd name="T0" fmla="*/ 60 w 116"/>
                <a:gd name="T1" fmla="*/ 44 h 130"/>
                <a:gd name="T2" fmla="*/ 60 w 116"/>
                <a:gd name="T3" fmla="*/ 44 h 130"/>
                <a:gd name="T4" fmla="*/ 28 w 116"/>
                <a:gd name="T5" fmla="*/ 64 h 130"/>
                <a:gd name="T6" fmla="*/ 0 w 116"/>
                <a:gd name="T7" fmla="*/ 80 h 130"/>
                <a:gd name="T8" fmla="*/ 62 w 116"/>
                <a:gd name="T9" fmla="*/ 130 h 130"/>
                <a:gd name="T10" fmla="*/ 62 w 116"/>
                <a:gd name="T11" fmla="*/ 130 h 130"/>
                <a:gd name="T12" fmla="*/ 70 w 116"/>
                <a:gd name="T13" fmla="*/ 104 h 130"/>
                <a:gd name="T14" fmla="*/ 84 w 116"/>
                <a:gd name="T15" fmla="*/ 66 h 130"/>
                <a:gd name="T16" fmla="*/ 84 w 116"/>
                <a:gd name="T17" fmla="*/ 66 h 130"/>
                <a:gd name="T18" fmla="*/ 102 w 116"/>
                <a:gd name="T19" fmla="*/ 28 h 130"/>
                <a:gd name="T20" fmla="*/ 116 w 116"/>
                <a:gd name="T21" fmla="*/ 0 h 130"/>
                <a:gd name="T22" fmla="*/ 116 w 116"/>
                <a:gd name="T23" fmla="*/ 0 h 130"/>
                <a:gd name="T24" fmla="*/ 92 w 116"/>
                <a:gd name="T25" fmla="*/ 20 h 130"/>
                <a:gd name="T26" fmla="*/ 60 w 116"/>
                <a:gd name="T27" fmla="*/ 44 h 130"/>
                <a:gd name="T28" fmla="*/ 60 w 116"/>
                <a:gd name="T29" fmla="*/ 44 h 13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6"/>
                <a:gd name="T46" fmla="*/ 0 h 130"/>
                <a:gd name="T47" fmla="*/ 116 w 116"/>
                <a:gd name="T48" fmla="*/ 130 h 13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6" h="130">
                  <a:moveTo>
                    <a:pt x="60" y="44"/>
                  </a:moveTo>
                  <a:lnTo>
                    <a:pt x="60" y="44"/>
                  </a:lnTo>
                  <a:lnTo>
                    <a:pt x="28" y="64"/>
                  </a:lnTo>
                  <a:lnTo>
                    <a:pt x="0" y="80"/>
                  </a:lnTo>
                  <a:lnTo>
                    <a:pt x="62" y="130"/>
                  </a:lnTo>
                  <a:lnTo>
                    <a:pt x="70" y="104"/>
                  </a:lnTo>
                  <a:lnTo>
                    <a:pt x="84" y="66"/>
                  </a:lnTo>
                  <a:lnTo>
                    <a:pt x="102" y="28"/>
                  </a:lnTo>
                  <a:lnTo>
                    <a:pt x="116" y="0"/>
                  </a:lnTo>
                  <a:lnTo>
                    <a:pt x="92" y="20"/>
                  </a:lnTo>
                  <a:lnTo>
                    <a:pt x="60" y="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5288" name="Line 33"/>
            <p:cNvSpPr>
              <a:spLocks noChangeShapeType="1"/>
            </p:cNvSpPr>
            <p:nvPr/>
          </p:nvSpPr>
          <p:spPr bwMode="auto">
            <a:xfrm flipV="1">
              <a:off x="4980" y="3786"/>
              <a:ext cx="106" cy="128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289" name="Freeform 34"/>
            <p:cNvSpPr>
              <a:spLocks/>
            </p:cNvSpPr>
            <p:nvPr/>
          </p:nvSpPr>
          <p:spPr bwMode="auto">
            <a:xfrm>
              <a:off x="5041" y="3707"/>
              <a:ext cx="109" cy="121"/>
            </a:xfrm>
            <a:custGeom>
              <a:avLst/>
              <a:gdLst>
                <a:gd name="T0" fmla="*/ 60 w 116"/>
                <a:gd name="T1" fmla="*/ 44 h 130"/>
                <a:gd name="T2" fmla="*/ 60 w 116"/>
                <a:gd name="T3" fmla="*/ 44 h 130"/>
                <a:gd name="T4" fmla="*/ 28 w 116"/>
                <a:gd name="T5" fmla="*/ 64 h 130"/>
                <a:gd name="T6" fmla="*/ 0 w 116"/>
                <a:gd name="T7" fmla="*/ 80 h 130"/>
                <a:gd name="T8" fmla="*/ 62 w 116"/>
                <a:gd name="T9" fmla="*/ 130 h 130"/>
                <a:gd name="T10" fmla="*/ 62 w 116"/>
                <a:gd name="T11" fmla="*/ 130 h 130"/>
                <a:gd name="T12" fmla="*/ 70 w 116"/>
                <a:gd name="T13" fmla="*/ 104 h 130"/>
                <a:gd name="T14" fmla="*/ 84 w 116"/>
                <a:gd name="T15" fmla="*/ 66 h 130"/>
                <a:gd name="T16" fmla="*/ 84 w 116"/>
                <a:gd name="T17" fmla="*/ 66 h 130"/>
                <a:gd name="T18" fmla="*/ 102 w 116"/>
                <a:gd name="T19" fmla="*/ 28 h 130"/>
                <a:gd name="T20" fmla="*/ 116 w 116"/>
                <a:gd name="T21" fmla="*/ 0 h 130"/>
                <a:gd name="T22" fmla="*/ 116 w 116"/>
                <a:gd name="T23" fmla="*/ 0 h 130"/>
                <a:gd name="T24" fmla="*/ 92 w 116"/>
                <a:gd name="T25" fmla="*/ 20 h 130"/>
                <a:gd name="T26" fmla="*/ 60 w 116"/>
                <a:gd name="T27" fmla="*/ 44 h 130"/>
                <a:gd name="T28" fmla="*/ 60 w 116"/>
                <a:gd name="T29" fmla="*/ 44 h 13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6"/>
                <a:gd name="T46" fmla="*/ 0 h 130"/>
                <a:gd name="T47" fmla="*/ 116 w 116"/>
                <a:gd name="T48" fmla="*/ 130 h 13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6" h="130">
                  <a:moveTo>
                    <a:pt x="60" y="44"/>
                  </a:moveTo>
                  <a:lnTo>
                    <a:pt x="60" y="44"/>
                  </a:lnTo>
                  <a:lnTo>
                    <a:pt x="28" y="64"/>
                  </a:lnTo>
                  <a:lnTo>
                    <a:pt x="0" y="80"/>
                  </a:lnTo>
                  <a:lnTo>
                    <a:pt x="62" y="130"/>
                  </a:lnTo>
                  <a:lnTo>
                    <a:pt x="70" y="104"/>
                  </a:lnTo>
                  <a:lnTo>
                    <a:pt x="84" y="66"/>
                  </a:lnTo>
                  <a:lnTo>
                    <a:pt x="102" y="28"/>
                  </a:lnTo>
                  <a:lnTo>
                    <a:pt x="116" y="0"/>
                  </a:lnTo>
                  <a:lnTo>
                    <a:pt x="92" y="20"/>
                  </a:lnTo>
                  <a:lnTo>
                    <a:pt x="60" y="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5290" name="Line 35"/>
            <p:cNvSpPr>
              <a:spLocks noChangeShapeType="1"/>
            </p:cNvSpPr>
            <p:nvPr/>
          </p:nvSpPr>
          <p:spPr bwMode="auto">
            <a:xfrm flipH="1" flipV="1">
              <a:off x="5432" y="3786"/>
              <a:ext cx="108" cy="128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291" name="Freeform 36"/>
            <p:cNvSpPr>
              <a:spLocks/>
            </p:cNvSpPr>
            <p:nvPr/>
          </p:nvSpPr>
          <p:spPr bwMode="auto">
            <a:xfrm>
              <a:off x="5366" y="3707"/>
              <a:ext cx="111" cy="121"/>
            </a:xfrm>
            <a:custGeom>
              <a:avLst/>
              <a:gdLst>
                <a:gd name="T0" fmla="*/ 32 w 118"/>
                <a:gd name="T1" fmla="*/ 66 h 130"/>
                <a:gd name="T2" fmla="*/ 32 w 118"/>
                <a:gd name="T3" fmla="*/ 66 h 130"/>
                <a:gd name="T4" fmla="*/ 46 w 118"/>
                <a:gd name="T5" fmla="*/ 100 h 130"/>
                <a:gd name="T6" fmla="*/ 56 w 118"/>
                <a:gd name="T7" fmla="*/ 130 h 130"/>
                <a:gd name="T8" fmla="*/ 118 w 118"/>
                <a:gd name="T9" fmla="*/ 80 h 130"/>
                <a:gd name="T10" fmla="*/ 118 w 118"/>
                <a:gd name="T11" fmla="*/ 80 h 130"/>
                <a:gd name="T12" fmla="*/ 94 w 118"/>
                <a:gd name="T13" fmla="*/ 66 h 130"/>
                <a:gd name="T14" fmla="*/ 58 w 118"/>
                <a:gd name="T15" fmla="*/ 44 h 130"/>
                <a:gd name="T16" fmla="*/ 58 w 118"/>
                <a:gd name="T17" fmla="*/ 44 h 130"/>
                <a:gd name="T18" fmla="*/ 24 w 118"/>
                <a:gd name="T19" fmla="*/ 20 h 130"/>
                <a:gd name="T20" fmla="*/ 0 w 118"/>
                <a:gd name="T21" fmla="*/ 0 h 130"/>
                <a:gd name="T22" fmla="*/ 0 w 118"/>
                <a:gd name="T23" fmla="*/ 0 h 130"/>
                <a:gd name="T24" fmla="*/ 16 w 118"/>
                <a:gd name="T25" fmla="*/ 28 h 130"/>
                <a:gd name="T26" fmla="*/ 32 w 118"/>
                <a:gd name="T27" fmla="*/ 66 h 130"/>
                <a:gd name="T28" fmla="*/ 32 w 118"/>
                <a:gd name="T29" fmla="*/ 66 h 13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8"/>
                <a:gd name="T46" fmla="*/ 0 h 130"/>
                <a:gd name="T47" fmla="*/ 118 w 118"/>
                <a:gd name="T48" fmla="*/ 130 h 13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8" h="130">
                  <a:moveTo>
                    <a:pt x="32" y="66"/>
                  </a:moveTo>
                  <a:lnTo>
                    <a:pt x="32" y="66"/>
                  </a:lnTo>
                  <a:lnTo>
                    <a:pt x="46" y="100"/>
                  </a:lnTo>
                  <a:lnTo>
                    <a:pt x="56" y="130"/>
                  </a:lnTo>
                  <a:lnTo>
                    <a:pt x="118" y="80"/>
                  </a:lnTo>
                  <a:lnTo>
                    <a:pt x="94" y="66"/>
                  </a:lnTo>
                  <a:lnTo>
                    <a:pt x="58" y="44"/>
                  </a:lnTo>
                  <a:lnTo>
                    <a:pt x="24" y="20"/>
                  </a:lnTo>
                  <a:lnTo>
                    <a:pt x="0" y="0"/>
                  </a:lnTo>
                  <a:lnTo>
                    <a:pt x="16" y="28"/>
                  </a:lnTo>
                  <a:lnTo>
                    <a:pt x="32" y="6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5292" name="Line 37"/>
            <p:cNvSpPr>
              <a:spLocks noChangeShapeType="1"/>
            </p:cNvSpPr>
            <p:nvPr/>
          </p:nvSpPr>
          <p:spPr bwMode="auto">
            <a:xfrm flipH="1" flipV="1">
              <a:off x="4616" y="3786"/>
              <a:ext cx="108" cy="128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293" name="Freeform 38"/>
            <p:cNvSpPr>
              <a:spLocks/>
            </p:cNvSpPr>
            <p:nvPr/>
          </p:nvSpPr>
          <p:spPr bwMode="auto">
            <a:xfrm>
              <a:off x="4550" y="3707"/>
              <a:ext cx="111" cy="121"/>
            </a:xfrm>
            <a:custGeom>
              <a:avLst/>
              <a:gdLst>
                <a:gd name="T0" fmla="*/ 32 w 118"/>
                <a:gd name="T1" fmla="*/ 66 h 130"/>
                <a:gd name="T2" fmla="*/ 32 w 118"/>
                <a:gd name="T3" fmla="*/ 66 h 130"/>
                <a:gd name="T4" fmla="*/ 46 w 118"/>
                <a:gd name="T5" fmla="*/ 100 h 130"/>
                <a:gd name="T6" fmla="*/ 56 w 118"/>
                <a:gd name="T7" fmla="*/ 130 h 130"/>
                <a:gd name="T8" fmla="*/ 118 w 118"/>
                <a:gd name="T9" fmla="*/ 80 h 130"/>
                <a:gd name="T10" fmla="*/ 118 w 118"/>
                <a:gd name="T11" fmla="*/ 80 h 130"/>
                <a:gd name="T12" fmla="*/ 94 w 118"/>
                <a:gd name="T13" fmla="*/ 66 h 130"/>
                <a:gd name="T14" fmla="*/ 58 w 118"/>
                <a:gd name="T15" fmla="*/ 44 h 130"/>
                <a:gd name="T16" fmla="*/ 58 w 118"/>
                <a:gd name="T17" fmla="*/ 44 h 130"/>
                <a:gd name="T18" fmla="*/ 24 w 118"/>
                <a:gd name="T19" fmla="*/ 20 h 130"/>
                <a:gd name="T20" fmla="*/ 0 w 118"/>
                <a:gd name="T21" fmla="*/ 0 h 130"/>
                <a:gd name="T22" fmla="*/ 0 w 118"/>
                <a:gd name="T23" fmla="*/ 0 h 130"/>
                <a:gd name="T24" fmla="*/ 16 w 118"/>
                <a:gd name="T25" fmla="*/ 28 h 130"/>
                <a:gd name="T26" fmla="*/ 32 w 118"/>
                <a:gd name="T27" fmla="*/ 66 h 130"/>
                <a:gd name="T28" fmla="*/ 32 w 118"/>
                <a:gd name="T29" fmla="*/ 66 h 13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8"/>
                <a:gd name="T46" fmla="*/ 0 h 130"/>
                <a:gd name="T47" fmla="*/ 118 w 118"/>
                <a:gd name="T48" fmla="*/ 130 h 13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8" h="130">
                  <a:moveTo>
                    <a:pt x="32" y="66"/>
                  </a:moveTo>
                  <a:lnTo>
                    <a:pt x="32" y="66"/>
                  </a:lnTo>
                  <a:lnTo>
                    <a:pt x="46" y="100"/>
                  </a:lnTo>
                  <a:lnTo>
                    <a:pt x="56" y="130"/>
                  </a:lnTo>
                  <a:lnTo>
                    <a:pt x="118" y="80"/>
                  </a:lnTo>
                  <a:lnTo>
                    <a:pt x="94" y="66"/>
                  </a:lnTo>
                  <a:lnTo>
                    <a:pt x="58" y="44"/>
                  </a:lnTo>
                  <a:lnTo>
                    <a:pt x="24" y="20"/>
                  </a:lnTo>
                  <a:lnTo>
                    <a:pt x="0" y="0"/>
                  </a:lnTo>
                  <a:lnTo>
                    <a:pt x="16" y="28"/>
                  </a:lnTo>
                  <a:lnTo>
                    <a:pt x="32" y="6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5294" name="Line 39"/>
            <p:cNvSpPr>
              <a:spLocks noChangeShapeType="1"/>
            </p:cNvSpPr>
            <p:nvPr/>
          </p:nvSpPr>
          <p:spPr bwMode="auto">
            <a:xfrm flipV="1">
              <a:off x="4444" y="1591"/>
              <a:ext cx="1" cy="302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295" name="Freeform 40"/>
            <p:cNvSpPr>
              <a:spLocks/>
            </p:cNvSpPr>
            <p:nvPr/>
          </p:nvSpPr>
          <p:spPr bwMode="auto">
            <a:xfrm>
              <a:off x="4406" y="1490"/>
              <a:ext cx="76" cy="127"/>
            </a:xfrm>
            <a:custGeom>
              <a:avLst/>
              <a:gdLst>
                <a:gd name="T0" fmla="*/ 24 w 80"/>
                <a:gd name="T1" fmla="*/ 72 h 136"/>
                <a:gd name="T2" fmla="*/ 24 w 80"/>
                <a:gd name="T3" fmla="*/ 72 h 136"/>
                <a:gd name="T4" fmla="*/ 12 w 80"/>
                <a:gd name="T5" fmla="*/ 106 h 136"/>
                <a:gd name="T6" fmla="*/ 0 w 80"/>
                <a:gd name="T7" fmla="*/ 136 h 136"/>
                <a:gd name="T8" fmla="*/ 80 w 80"/>
                <a:gd name="T9" fmla="*/ 136 h 136"/>
                <a:gd name="T10" fmla="*/ 80 w 80"/>
                <a:gd name="T11" fmla="*/ 136 h 136"/>
                <a:gd name="T12" fmla="*/ 70 w 80"/>
                <a:gd name="T13" fmla="*/ 110 h 136"/>
                <a:gd name="T14" fmla="*/ 56 w 80"/>
                <a:gd name="T15" fmla="*/ 72 h 136"/>
                <a:gd name="T16" fmla="*/ 56 w 80"/>
                <a:gd name="T17" fmla="*/ 72 h 136"/>
                <a:gd name="T18" fmla="*/ 46 w 80"/>
                <a:gd name="T19" fmla="*/ 32 h 136"/>
                <a:gd name="T20" fmla="*/ 40 w 80"/>
                <a:gd name="T21" fmla="*/ 0 h 136"/>
                <a:gd name="T22" fmla="*/ 40 w 80"/>
                <a:gd name="T23" fmla="*/ 0 h 136"/>
                <a:gd name="T24" fmla="*/ 34 w 80"/>
                <a:gd name="T25" fmla="*/ 32 h 136"/>
                <a:gd name="T26" fmla="*/ 24 w 80"/>
                <a:gd name="T27" fmla="*/ 72 h 136"/>
                <a:gd name="T28" fmla="*/ 24 w 80"/>
                <a:gd name="T29" fmla="*/ 72 h 1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0"/>
                <a:gd name="T46" fmla="*/ 0 h 136"/>
                <a:gd name="T47" fmla="*/ 80 w 80"/>
                <a:gd name="T48" fmla="*/ 136 h 1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0" h="136">
                  <a:moveTo>
                    <a:pt x="24" y="72"/>
                  </a:moveTo>
                  <a:lnTo>
                    <a:pt x="24" y="72"/>
                  </a:lnTo>
                  <a:lnTo>
                    <a:pt x="12" y="106"/>
                  </a:lnTo>
                  <a:lnTo>
                    <a:pt x="0" y="136"/>
                  </a:lnTo>
                  <a:lnTo>
                    <a:pt x="80" y="136"/>
                  </a:lnTo>
                  <a:lnTo>
                    <a:pt x="70" y="110"/>
                  </a:lnTo>
                  <a:lnTo>
                    <a:pt x="56" y="72"/>
                  </a:lnTo>
                  <a:lnTo>
                    <a:pt x="46" y="32"/>
                  </a:lnTo>
                  <a:lnTo>
                    <a:pt x="40" y="0"/>
                  </a:lnTo>
                  <a:lnTo>
                    <a:pt x="34" y="32"/>
                  </a:lnTo>
                  <a:lnTo>
                    <a:pt x="24" y="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5296" name="Line 41"/>
            <p:cNvSpPr>
              <a:spLocks noChangeShapeType="1"/>
            </p:cNvSpPr>
            <p:nvPr/>
          </p:nvSpPr>
          <p:spPr bwMode="auto">
            <a:xfrm flipV="1">
              <a:off x="5260" y="2262"/>
              <a:ext cx="1" cy="101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297" name="Freeform 42"/>
            <p:cNvSpPr>
              <a:spLocks/>
            </p:cNvSpPr>
            <p:nvPr/>
          </p:nvSpPr>
          <p:spPr bwMode="auto">
            <a:xfrm>
              <a:off x="5222" y="2162"/>
              <a:ext cx="76" cy="126"/>
            </a:xfrm>
            <a:custGeom>
              <a:avLst/>
              <a:gdLst>
                <a:gd name="T0" fmla="*/ 24 w 80"/>
                <a:gd name="T1" fmla="*/ 72 h 136"/>
                <a:gd name="T2" fmla="*/ 24 w 80"/>
                <a:gd name="T3" fmla="*/ 72 h 136"/>
                <a:gd name="T4" fmla="*/ 12 w 80"/>
                <a:gd name="T5" fmla="*/ 106 h 136"/>
                <a:gd name="T6" fmla="*/ 0 w 80"/>
                <a:gd name="T7" fmla="*/ 136 h 136"/>
                <a:gd name="T8" fmla="*/ 80 w 80"/>
                <a:gd name="T9" fmla="*/ 136 h 136"/>
                <a:gd name="T10" fmla="*/ 80 w 80"/>
                <a:gd name="T11" fmla="*/ 136 h 136"/>
                <a:gd name="T12" fmla="*/ 70 w 80"/>
                <a:gd name="T13" fmla="*/ 110 h 136"/>
                <a:gd name="T14" fmla="*/ 56 w 80"/>
                <a:gd name="T15" fmla="*/ 72 h 136"/>
                <a:gd name="T16" fmla="*/ 56 w 80"/>
                <a:gd name="T17" fmla="*/ 72 h 136"/>
                <a:gd name="T18" fmla="*/ 46 w 80"/>
                <a:gd name="T19" fmla="*/ 32 h 136"/>
                <a:gd name="T20" fmla="*/ 40 w 80"/>
                <a:gd name="T21" fmla="*/ 0 h 136"/>
                <a:gd name="T22" fmla="*/ 40 w 80"/>
                <a:gd name="T23" fmla="*/ 0 h 136"/>
                <a:gd name="T24" fmla="*/ 34 w 80"/>
                <a:gd name="T25" fmla="*/ 32 h 136"/>
                <a:gd name="T26" fmla="*/ 24 w 80"/>
                <a:gd name="T27" fmla="*/ 72 h 136"/>
                <a:gd name="T28" fmla="*/ 24 w 80"/>
                <a:gd name="T29" fmla="*/ 72 h 1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0"/>
                <a:gd name="T46" fmla="*/ 0 h 136"/>
                <a:gd name="T47" fmla="*/ 80 w 80"/>
                <a:gd name="T48" fmla="*/ 136 h 1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0" h="136">
                  <a:moveTo>
                    <a:pt x="24" y="72"/>
                  </a:moveTo>
                  <a:lnTo>
                    <a:pt x="24" y="72"/>
                  </a:lnTo>
                  <a:lnTo>
                    <a:pt x="12" y="106"/>
                  </a:lnTo>
                  <a:lnTo>
                    <a:pt x="0" y="136"/>
                  </a:lnTo>
                  <a:lnTo>
                    <a:pt x="80" y="136"/>
                  </a:lnTo>
                  <a:lnTo>
                    <a:pt x="70" y="110"/>
                  </a:lnTo>
                  <a:lnTo>
                    <a:pt x="56" y="72"/>
                  </a:lnTo>
                  <a:lnTo>
                    <a:pt x="46" y="32"/>
                  </a:lnTo>
                  <a:lnTo>
                    <a:pt x="40" y="0"/>
                  </a:lnTo>
                  <a:lnTo>
                    <a:pt x="34" y="32"/>
                  </a:lnTo>
                  <a:lnTo>
                    <a:pt x="24" y="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5298" name="Line 43"/>
            <p:cNvSpPr>
              <a:spLocks noChangeShapeType="1"/>
            </p:cNvSpPr>
            <p:nvPr/>
          </p:nvSpPr>
          <p:spPr bwMode="auto">
            <a:xfrm flipV="1">
              <a:off x="4444" y="2262"/>
              <a:ext cx="1" cy="101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299" name="Freeform 44"/>
            <p:cNvSpPr>
              <a:spLocks/>
            </p:cNvSpPr>
            <p:nvPr/>
          </p:nvSpPr>
          <p:spPr bwMode="auto">
            <a:xfrm>
              <a:off x="4406" y="2162"/>
              <a:ext cx="76" cy="126"/>
            </a:xfrm>
            <a:custGeom>
              <a:avLst/>
              <a:gdLst>
                <a:gd name="T0" fmla="*/ 24 w 80"/>
                <a:gd name="T1" fmla="*/ 72 h 136"/>
                <a:gd name="T2" fmla="*/ 24 w 80"/>
                <a:gd name="T3" fmla="*/ 72 h 136"/>
                <a:gd name="T4" fmla="*/ 12 w 80"/>
                <a:gd name="T5" fmla="*/ 106 h 136"/>
                <a:gd name="T6" fmla="*/ 0 w 80"/>
                <a:gd name="T7" fmla="*/ 136 h 136"/>
                <a:gd name="T8" fmla="*/ 80 w 80"/>
                <a:gd name="T9" fmla="*/ 136 h 136"/>
                <a:gd name="T10" fmla="*/ 80 w 80"/>
                <a:gd name="T11" fmla="*/ 136 h 136"/>
                <a:gd name="T12" fmla="*/ 70 w 80"/>
                <a:gd name="T13" fmla="*/ 110 h 136"/>
                <a:gd name="T14" fmla="*/ 56 w 80"/>
                <a:gd name="T15" fmla="*/ 72 h 136"/>
                <a:gd name="T16" fmla="*/ 56 w 80"/>
                <a:gd name="T17" fmla="*/ 72 h 136"/>
                <a:gd name="T18" fmla="*/ 46 w 80"/>
                <a:gd name="T19" fmla="*/ 32 h 136"/>
                <a:gd name="T20" fmla="*/ 40 w 80"/>
                <a:gd name="T21" fmla="*/ 0 h 136"/>
                <a:gd name="T22" fmla="*/ 40 w 80"/>
                <a:gd name="T23" fmla="*/ 0 h 136"/>
                <a:gd name="T24" fmla="*/ 34 w 80"/>
                <a:gd name="T25" fmla="*/ 32 h 136"/>
                <a:gd name="T26" fmla="*/ 24 w 80"/>
                <a:gd name="T27" fmla="*/ 72 h 136"/>
                <a:gd name="T28" fmla="*/ 24 w 80"/>
                <a:gd name="T29" fmla="*/ 72 h 1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0"/>
                <a:gd name="T46" fmla="*/ 0 h 136"/>
                <a:gd name="T47" fmla="*/ 80 w 80"/>
                <a:gd name="T48" fmla="*/ 136 h 1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0" h="136">
                  <a:moveTo>
                    <a:pt x="24" y="72"/>
                  </a:moveTo>
                  <a:lnTo>
                    <a:pt x="24" y="72"/>
                  </a:lnTo>
                  <a:lnTo>
                    <a:pt x="12" y="106"/>
                  </a:lnTo>
                  <a:lnTo>
                    <a:pt x="0" y="136"/>
                  </a:lnTo>
                  <a:lnTo>
                    <a:pt x="80" y="136"/>
                  </a:lnTo>
                  <a:lnTo>
                    <a:pt x="70" y="110"/>
                  </a:lnTo>
                  <a:lnTo>
                    <a:pt x="56" y="72"/>
                  </a:lnTo>
                  <a:lnTo>
                    <a:pt x="46" y="32"/>
                  </a:lnTo>
                  <a:lnTo>
                    <a:pt x="40" y="0"/>
                  </a:lnTo>
                  <a:lnTo>
                    <a:pt x="34" y="32"/>
                  </a:lnTo>
                  <a:lnTo>
                    <a:pt x="24" y="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5300" name="Line 45"/>
            <p:cNvSpPr>
              <a:spLocks noChangeShapeType="1"/>
            </p:cNvSpPr>
            <p:nvPr/>
          </p:nvSpPr>
          <p:spPr bwMode="auto">
            <a:xfrm flipV="1">
              <a:off x="5260" y="3400"/>
              <a:ext cx="1" cy="108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301" name="Freeform 46"/>
            <p:cNvSpPr>
              <a:spLocks/>
            </p:cNvSpPr>
            <p:nvPr/>
          </p:nvSpPr>
          <p:spPr bwMode="auto">
            <a:xfrm>
              <a:off x="5222" y="3299"/>
              <a:ext cx="76" cy="127"/>
            </a:xfrm>
            <a:custGeom>
              <a:avLst/>
              <a:gdLst>
                <a:gd name="T0" fmla="*/ 24 w 80"/>
                <a:gd name="T1" fmla="*/ 70 h 136"/>
                <a:gd name="T2" fmla="*/ 24 w 80"/>
                <a:gd name="T3" fmla="*/ 70 h 136"/>
                <a:gd name="T4" fmla="*/ 12 w 80"/>
                <a:gd name="T5" fmla="*/ 106 h 136"/>
                <a:gd name="T6" fmla="*/ 0 w 80"/>
                <a:gd name="T7" fmla="*/ 136 h 136"/>
                <a:gd name="T8" fmla="*/ 80 w 80"/>
                <a:gd name="T9" fmla="*/ 136 h 136"/>
                <a:gd name="T10" fmla="*/ 80 w 80"/>
                <a:gd name="T11" fmla="*/ 136 h 136"/>
                <a:gd name="T12" fmla="*/ 70 w 80"/>
                <a:gd name="T13" fmla="*/ 110 h 136"/>
                <a:gd name="T14" fmla="*/ 56 w 80"/>
                <a:gd name="T15" fmla="*/ 70 h 136"/>
                <a:gd name="T16" fmla="*/ 56 w 80"/>
                <a:gd name="T17" fmla="*/ 70 h 136"/>
                <a:gd name="T18" fmla="*/ 46 w 80"/>
                <a:gd name="T19" fmla="*/ 32 h 136"/>
                <a:gd name="T20" fmla="*/ 40 w 80"/>
                <a:gd name="T21" fmla="*/ 0 h 136"/>
                <a:gd name="T22" fmla="*/ 40 w 80"/>
                <a:gd name="T23" fmla="*/ 0 h 136"/>
                <a:gd name="T24" fmla="*/ 34 w 80"/>
                <a:gd name="T25" fmla="*/ 32 h 136"/>
                <a:gd name="T26" fmla="*/ 24 w 80"/>
                <a:gd name="T27" fmla="*/ 70 h 136"/>
                <a:gd name="T28" fmla="*/ 24 w 80"/>
                <a:gd name="T29" fmla="*/ 70 h 1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0"/>
                <a:gd name="T46" fmla="*/ 0 h 136"/>
                <a:gd name="T47" fmla="*/ 80 w 80"/>
                <a:gd name="T48" fmla="*/ 136 h 1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0" h="136">
                  <a:moveTo>
                    <a:pt x="24" y="70"/>
                  </a:moveTo>
                  <a:lnTo>
                    <a:pt x="24" y="70"/>
                  </a:lnTo>
                  <a:lnTo>
                    <a:pt x="12" y="106"/>
                  </a:lnTo>
                  <a:lnTo>
                    <a:pt x="0" y="136"/>
                  </a:lnTo>
                  <a:lnTo>
                    <a:pt x="80" y="136"/>
                  </a:lnTo>
                  <a:lnTo>
                    <a:pt x="70" y="110"/>
                  </a:lnTo>
                  <a:lnTo>
                    <a:pt x="56" y="70"/>
                  </a:lnTo>
                  <a:lnTo>
                    <a:pt x="46" y="32"/>
                  </a:lnTo>
                  <a:lnTo>
                    <a:pt x="40" y="0"/>
                  </a:lnTo>
                  <a:lnTo>
                    <a:pt x="34" y="32"/>
                  </a:lnTo>
                  <a:lnTo>
                    <a:pt x="24" y="7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5302" name="Line 47"/>
            <p:cNvSpPr>
              <a:spLocks noChangeShapeType="1"/>
            </p:cNvSpPr>
            <p:nvPr/>
          </p:nvSpPr>
          <p:spPr bwMode="auto">
            <a:xfrm flipV="1">
              <a:off x="4444" y="3400"/>
              <a:ext cx="1" cy="93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303" name="Freeform 48"/>
            <p:cNvSpPr>
              <a:spLocks/>
            </p:cNvSpPr>
            <p:nvPr/>
          </p:nvSpPr>
          <p:spPr bwMode="auto">
            <a:xfrm>
              <a:off x="4406" y="3299"/>
              <a:ext cx="76" cy="127"/>
            </a:xfrm>
            <a:custGeom>
              <a:avLst/>
              <a:gdLst>
                <a:gd name="T0" fmla="*/ 24 w 80"/>
                <a:gd name="T1" fmla="*/ 70 h 136"/>
                <a:gd name="T2" fmla="*/ 24 w 80"/>
                <a:gd name="T3" fmla="*/ 70 h 136"/>
                <a:gd name="T4" fmla="*/ 12 w 80"/>
                <a:gd name="T5" fmla="*/ 106 h 136"/>
                <a:gd name="T6" fmla="*/ 0 w 80"/>
                <a:gd name="T7" fmla="*/ 136 h 136"/>
                <a:gd name="T8" fmla="*/ 80 w 80"/>
                <a:gd name="T9" fmla="*/ 136 h 136"/>
                <a:gd name="T10" fmla="*/ 80 w 80"/>
                <a:gd name="T11" fmla="*/ 136 h 136"/>
                <a:gd name="T12" fmla="*/ 70 w 80"/>
                <a:gd name="T13" fmla="*/ 110 h 136"/>
                <a:gd name="T14" fmla="*/ 56 w 80"/>
                <a:gd name="T15" fmla="*/ 70 h 136"/>
                <a:gd name="T16" fmla="*/ 56 w 80"/>
                <a:gd name="T17" fmla="*/ 70 h 136"/>
                <a:gd name="T18" fmla="*/ 46 w 80"/>
                <a:gd name="T19" fmla="*/ 32 h 136"/>
                <a:gd name="T20" fmla="*/ 40 w 80"/>
                <a:gd name="T21" fmla="*/ 0 h 136"/>
                <a:gd name="T22" fmla="*/ 40 w 80"/>
                <a:gd name="T23" fmla="*/ 0 h 136"/>
                <a:gd name="T24" fmla="*/ 34 w 80"/>
                <a:gd name="T25" fmla="*/ 32 h 136"/>
                <a:gd name="T26" fmla="*/ 24 w 80"/>
                <a:gd name="T27" fmla="*/ 70 h 136"/>
                <a:gd name="T28" fmla="*/ 24 w 80"/>
                <a:gd name="T29" fmla="*/ 70 h 1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0"/>
                <a:gd name="T46" fmla="*/ 0 h 136"/>
                <a:gd name="T47" fmla="*/ 80 w 80"/>
                <a:gd name="T48" fmla="*/ 136 h 1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0" h="136">
                  <a:moveTo>
                    <a:pt x="24" y="70"/>
                  </a:moveTo>
                  <a:lnTo>
                    <a:pt x="24" y="70"/>
                  </a:lnTo>
                  <a:lnTo>
                    <a:pt x="12" y="106"/>
                  </a:lnTo>
                  <a:lnTo>
                    <a:pt x="0" y="136"/>
                  </a:lnTo>
                  <a:lnTo>
                    <a:pt x="80" y="136"/>
                  </a:lnTo>
                  <a:lnTo>
                    <a:pt x="70" y="110"/>
                  </a:lnTo>
                  <a:lnTo>
                    <a:pt x="56" y="70"/>
                  </a:lnTo>
                  <a:lnTo>
                    <a:pt x="46" y="32"/>
                  </a:lnTo>
                  <a:lnTo>
                    <a:pt x="40" y="0"/>
                  </a:lnTo>
                  <a:lnTo>
                    <a:pt x="34" y="32"/>
                  </a:lnTo>
                  <a:lnTo>
                    <a:pt x="24" y="7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5304" name="Line 49"/>
            <p:cNvSpPr>
              <a:spLocks noChangeShapeType="1"/>
            </p:cNvSpPr>
            <p:nvPr/>
          </p:nvSpPr>
          <p:spPr bwMode="auto">
            <a:xfrm flipV="1">
              <a:off x="4438" y="879"/>
              <a:ext cx="278" cy="350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305" name="Freeform 50"/>
            <p:cNvSpPr>
              <a:spLocks/>
            </p:cNvSpPr>
            <p:nvPr/>
          </p:nvSpPr>
          <p:spPr bwMode="auto">
            <a:xfrm>
              <a:off x="4671" y="799"/>
              <a:ext cx="107" cy="123"/>
            </a:xfrm>
            <a:custGeom>
              <a:avLst/>
              <a:gdLst>
                <a:gd name="T0" fmla="*/ 58 w 114"/>
                <a:gd name="T1" fmla="*/ 46 h 132"/>
                <a:gd name="T2" fmla="*/ 58 w 114"/>
                <a:gd name="T3" fmla="*/ 46 h 132"/>
                <a:gd name="T4" fmla="*/ 28 w 114"/>
                <a:gd name="T5" fmla="*/ 66 h 132"/>
                <a:gd name="T6" fmla="*/ 0 w 114"/>
                <a:gd name="T7" fmla="*/ 82 h 132"/>
                <a:gd name="T8" fmla="*/ 64 w 114"/>
                <a:gd name="T9" fmla="*/ 132 h 132"/>
                <a:gd name="T10" fmla="*/ 64 w 114"/>
                <a:gd name="T11" fmla="*/ 132 h 132"/>
                <a:gd name="T12" fmla="*/ 70 w 114"/>
                <a:gd name="T13" fmla="*/ 106 h 132"/>
                <a:gd name="T14" fmla="*/ 84 w 114"/>
                <a:gd name="T15" fmla="*/ 66 h 132"/>
                <a:gd name="T16" fmla="*/ 84 w 114"/>
                <a:gd name="T17" fmla="*/ 66 h 132"/>
                <a:gd name="T18" fmla="*/ 100 w 114"/>
                <a:gd name="T19" fmla="*/ 28 h 132"/>
                <a:gd name="T20" fmla="*/ 114 w 114"/>
                <a:gd name="T21" fmla="*/ 0 h 132"/>
                <a:gd name="T22" fmla="*/ 114 w 114"/>
                <a:gd name="T23" fmla="*/ 0 h 132"/>
                <a:gd name="T24" fmla="*/ 92 w 114"/>
                <a:gd name="T25" fmla="*/ 22 h 132"/>
                <a:gd name="T26" fmla="*/ 58 w 114"/>
                <a:gd name="T27" fmla="*/ 46 h 132"/>
                <a:gd name="T28" fmla="*/ 58 w 114"/>
                <a:gd name="T29" fmla="*/ 46 h 13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4"/>
                <a:gd name="T46" fmla="*/ 0 h 132"/>
                <a:gd name="T47" fmla="*/ 114 w 114"/>
                <a:gd name="T48" fmla="*/ 132 h 13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4" h="132">
                  <a:moveTo>
                    <a:pt x="58" y="46"/>
                  </a:moveTo>
                  <a:lnTo>
                    <a:pt x="58" y="46"/>
                  </a:lnTo>
                  <a:lnTo>
                    <a:pt x="28" y="66"/>
                  </a:lnTo>
                  <a:lnTo>
                    <a:pt x="0" y="82"/>
                  </a:lnTo>
                  <a:lnTo>
                    <a:pt x="64" y="132"/>
                  </a:lnTo>
                  <a:lnTo>
                    <a:pt x="70" y="106"/>
                  </a:lnTo>
                  <a:lnTo>
                    <a:pt x="84" y="66"/>
                  </a:lnTo>
                  <a:lnTo>
                    <a:pt x="100" y="28"/>
                  </a:lnTo>
                  <a:lnTo>
                    <a:pt x="114" y="0"/>
                  </a:lnTo>
                  <a:lnTo>
                    <a:pt x="92" y="22"/>
                  </a:lnTo>
                  <a:lnTo>
                    <a:pt x="58" y="4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5306" name="Line 51"/>
            <p:cNvSpPr>
              <a:spLocks noChangeShapeType="1"/>
            </p:cNvSpPr>
            <p:nvPr/>
          </p:nvSpPr>
          <p:spPr bwMode="auto">
            <a:xfrm flipH="1" flipV="1">
              <a:off x="4988" y="879"/>
              <a:ext cx="281" cy="350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307" name="Freeform 52"/>
            <p:cNvSpPr>
              <a:spLocks/>
            </p:cNvSpPr>
            <p:nvPr/>
          </p:nvSpPr>
          <p:spPr bwMode="auto">
            <a:xfrm>
              <a:off x="4924" y="799"/>
              <a:ext cx="109" cy="123"/>
            </a:xfrm>
            <a:custGeom>
              <a:avLst/>
              <a:gdLst>
                <a:gd name="T0" fmla="*/ 32 w 116"/>
                <a:gd name="T1" fmla="*/ 66 h 132"/>
                <a:gd name="T2" fmla="*/ 32 w 116"/>
                <a:gd name="T3" fmla="*/ 66 h 132"/>
                <a:gd name="T4" fmla="*/ 44 w 116"/>
                <a:gd name="T5" fmla="*/ 100 h 132"/>
                <a:gd name="T6" fmla="*/ 54 w 116"/>
                <a:gd name="T7" fmla="*/ 132 h 132"/>
                <a:gd name="T8" fmla="*/ 116 w 116"/>
                <a:gd name="T9" fmla="*/ 82 h 132"/>
                <a:gd name="T10" fmla="*/ 116 w 116"/>
                <a:gd name="T11" fmla="*/ 82 h 132"/>
                <a:gd name="T12" fmla="*/ 92 w 116"/>
                <a:gd name="T13" fmla="*/ 68 h 132"/>
                <a:gd name="T14" fmla="*/ 58 w 116"/>
                <a:gd name="T15" fmla="*/ 46 h 132"/>
                <a:gd name="T16" fmla="*/ 58 w 116"/>
                <a:gd name="T17" fmla="*/ 46 h 132"/>
                <a:gd name="T18" fmla="*/ 24 w 116"/>
                <a:gd name="T19" fmla="*/ 22 h 132"/>
                <a:gd name="T20" fmla="*/ 0 w 116"/>
                <a:gd name="T21" fmla="*/ 0 h 132"/>
                <a:gd name="T22" fmla="*/ 0 w 116"/>
                <a:gd name="T23" fmla="*/ 0 h 132"/>
                <a:gd name="T24" fmla="*/ 16 w 116"/>
                <a:gd name="T25" fmla="*/ 28 h 132"/>
                <a:gd name="T26" fmla="*/ 32 w 116"/>
                <a:gd name="T27" fmla="*/ 66 h 132"/>
                <a:gd name="T28" fmla="*/ 32 w 116"/>
                <a:gd name="T29" fmla="*/ 66 h 13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6"/>
                <a:gd name="T46" fmla="*/ 0 h 132"/>
                <a:gd name="T47" fmla="*/ 116 w 116"/>
                <a:gd name="T48" fmla="*/ 132 h 13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6" h="132">
                  <a:moveTo>
                    <a:pt x="32" y="66"/>
                  </a:moveTo>
                  <a:lnTo>
                    <a:pt x="32" y="66"/>
                  </a:lnTo>
                  <a:lnTo>
                    <a:pt x="44" y="100"/>
                  </a:lnTo>
                  <a:lnTo>
                    <a:pt x="54" y="132"/>
                  </a:lnTo>
                  <a:lnTo>
                    <a:pt x="116" y="82"/>
                  </a:lnTo>
                  <a:lnTo>
                    <a:pt x="92" y="68"/>
                  </a:lnTo>
                  <a:lnTo>
                    <a:pt x="58" y="46"/>
                  </a:lnTo>
                  <a:lnTo>
                    <a:pt x="24" y="22"/>
                  </a:lnTo>
                  <a:lnTo>
                    <a:pt x="0" y="0"/>
                  </a:lnTo>
                  <a:lnTo>
                    <a:pt x="16" y="28"/>
                  </a:lnTo>
                  <a:lnTo>
                    <a:pt x="32" y="6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5308" name="Line 53"/>
            <p:cNvSpPr>
              <a:spLocks noChangeShapeType="1"/>
            </p:cNvSpPr>
            <p:nvPr/>
          </p:nvSpPr>
          <p:spPr bwMode="auto">
            <a:xfrm flipH="1" flipV="1">
              <a:off x="4512" y="1572"/>
              <a:ext cx="25" cy="97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309" name="Freeform 54"/>
            <p:cNvSpPr>
              <a:spLocks/>
            </p:cNvSpPr>
            <p:nvPr/>
          </p:nvSpPr>
          <p:spPr bwMode="auto">
            <a:xfrm>
              <a:off x="4482" y="1474"/>
              <a:ext cx="73" cy="132"/>
            </a:xfrm>
            <a:custGeom>
              <a:avLst/>
              <a:gdLst>
                <a:gd name="T0" fmla="*/ 8 w 78"/>
                <a:gd name="T1" fmla="*/ 74 h 142"/>
                <a:gd name="T2" fmla="*/ 8 w 78"/>
                <a:gd name="T3" fmla="*/ 74 h 142"/>
                <a:gd name="T4" fmla="*/ 4 w 78"/>
                <a:gd name="T5" fmla="*/ 110 h 142"/>
                <a:gd name="T6" fmla="*/ 0 w 78"/>
                <a:gd name="T7" fmla="*/ 142 h 142"/>
                <a:gd name="T8" fmla="*/ 78 w 78"/>
                <a:gd name="T9" fmla="*/ 122 h 142"/>
                <a:gd name="T10" fmla="*/ 78 w 78"/>
                <a:gd name="T11" fmla="*/ 122 h 142"/>
                <a:gd name="T12" fmla="*/ 62 w 78"/>
                <a:gd name="T13" fmla="*/ 100 h 142"/>
                <a:gd name="T14" fmla="*/ 40 w 78"/>
                <a:gd name="T15" fmla="*/ 66 h 142"/>
                <a:gd name="T16" fmla="*/ 40 w 78"/>
                <a:gd name="T17" fmla="*/ 66 h 142"/>
                <a:gd name="T18" fmla="*/ 20 w 78"/>
                <a:gd name="T19" fmla="*/ 30 h 142"/>
                <a:gd name="T20" fmla="*/ 6 w 78"/>
                <a:gd name="T21" fmla="*/ 0 h 142"/>
                <a:gd name="T22" fmla="*/ 6 w 78"/>
                <a:gd name="T23" fmla="*/ 0 h 142"/>
                <a:gd name="T24" fmla="*/ 8 w 78"/>
                <a:gd name="T25" fmla="*/ 32 h 142"/>
                <a:gd name="T26" fmla="*/ 8 w 78"/>
                <a:gd name="T27" fmla="*/ 74 h 142"/>
                <a:gd name="T28" fmla="*/ 8 w 78"/>
                <a:gd name="T29" fmla="*/ 74 h 14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78"/>
                <a:gd name="T46" fmla="*/ 0 h 142"/>
                <a:gd name="T47" fmla="*/ 78 w 78"/>
                <a:gd name="T48" fmla="*/ 142 h 14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78" h="142">
                  <a:moveTo>
                    <a:pt x="8" y="74"/>
                  </a:moveTo>
                  <a:lnTo>
                    <a:pt x="8" y="74"/>
                  </a:lnTo>
                  <a:lnTo>
                    <a:pt x="4" y="110"/>
                  </a:lnTo>
                  <a:lnTo>
                    <a:pt x="0" y="142"/>
                  </a:lnTo>
                  <a:lnTo>
                    <a:pt x="78" y="122"/>
                  </a:lnTo>
                  <a:lnTo>
                    <a:pt x="62" y="100"/>
                  </a:lnTo>
                  <a:lnTo>
                    <a:pt x="40" y="66"/>
                  </a:lnTo>
                  <a:lnTo>
                    <a:pt x="20" y="30"/>
                  </a:lnTo>
                  <a:lnTo>
                    <a:pt x="6" y="0"/>
                  </a:lnTo>
                  <a:lnTo>
                    <a:pt x="8" y="32"/>
                  </a:lnTo>
                  <a:lnTo>
                    <a:pt x="8" y="7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5310" name="Line 55"/>
            <p:cNvSpPr>
              <a:spLocks noChangeShapeType="1"/>
            </p:cNvSpPr>
            <p:nvPr/>
          </p:nvSpPr>
          <p:spPr bwMode="auto">
            <a:xfrm flipV="1">
              <a:off x="4338" y="1572"/>
              <a:ext cx="40" cy="97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311" name="Freeform 56"/>
            <p:cNvSpPr>
              <a:spLocks/>
            </p:cNvSpPr>
            <p:nvPr/>
          </p:nvSpPr>
          <p:spPr bwMode="auto">
            <a:xfrm>
              <a:off x="4333" y="1479"/>
              <a:ext cx="81" cy="131"/>
            </a:xfrm>
            <a:custGeom>
              <a:avLst/>
              <a:gdLst>
                <a:gd name="T0" fmla="*/ 46 w 86"/>
                <a:gd name="T1" fmla="*/ 58 h 140"/>
                <a:gd name="T2" fmla="*/ 46 w 86"/>
                <a:gd name="T3" fmla="*/ 58 h 140"/>
                <a:gd name="T4" fmla="*/ 22 w 86"/>
                <a:gd name="T5" fmla="*/ 86 h 140"/>
                <a:gd name="T6" fmla="*/ 0 w 86"/>
                <a:gd name="T7" fmla="*/ 110 h 140"/>
                <a:gd name="T8" fmla="*/ 74 w 86"/>
                <a:gd name="T9" fmla="*/ 140 h 140"/>
                <a:gd name="T10" fmla="*/ 74 w 86"/>
                <a:gd name="T11" fmla="*/ 140 h 140"/>
                <a:gd name="T12" fmla="*/ 74 w 86"/>
                <a:gd name="T13" fmla="*/ 112 h 140"/>
                <a:gd name="T14" fmla="*/ 76 w 86"/>
                <a:gd name="T15" fmla="*/ 70 h 140"/>
                <a:gd name="T16" fmla="*/ 76 w 86"/>
                <a:gd name="T17" fmla="*/ 70 h 140"/>
                <a:gd name="T18" fmla="*/ 80 w 86"/>
                <a:gd name="T19" fmla="*/ 30 h 140"/>
                <a:gd name="T20" fmla="*/ 86 w 86"/>
                <a:gd name="T21" fmla="*/ 0 h 140"/>
                <a:gd name="T22" fmla="*/ 86 w 86"/>
                <a:gd name="T23" fmla="*/ 0 h 140"/>
                <a:gd name="T24" fmla="*/ 70 w 86"/>
                <a:gd name="T25" fmla="*/ 26 h 140"/>
                <a:gd name="T26" fmla="*/ 46 w 86"/>
                <a:gd name="T27" fmla="*/ 58 h 140"/>
                <a:gd name="T28" fmla="*/ 46 w 86"/>
                <a:gd name="T29" fmla="*/ 58 h 14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6"/>
                <a:gd name="T46" fmla="*/ 0 h 140"/>
                <a:gd name="T47" fmla="*/ 86 w 86"/>
                <a:gd name="T48" fmla="*/ 140 h 14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6" h="140">
                  <a:moveTo>
                    <a:pt x="46" y="58"/>
                  </a:moveTo>
                  <a:lnTo>
                    <a:pt x="46" y="58"/>
                  </a:lnTo>
                  <a:lnTo>
                    <a:pt x="22" y="86"/>
                  </a:lnTo>
                  <a:lnTo>
                    <a:pt x="0" y="110"/>
                  </a:lnTo>
                  <a:lnTo>
                    <a:pt x="74" y="140"/>
                  </a:lnTo>
                  <a:lnTo>
                    <a:pt x="74" y="112"/>
                  </a:lnTo>
                  <a:lnTo>
                    <a:pt x="76" y="70"/>
                  </a:lnTo>
                  <a:lnTo>
                    <a:pt x="80" y="30"/>
                  </a:lnTo>
                  <a:lnTo>
                    <a:pt x="86" y="0"/>
                  </a:lnTo>
                  <a:lnTo>
                    <a:pt x="70" y="26"/>
                  </a:lnTo>
                  <a:lnTo>
                    <a:pt x="46" y="5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5312" name="Line 57"/>
            <p:cNvSpPr>
              <a:spLocks noChangeShapeType="1"/>
            </p:cNvSpPr>
            <p:nvPr/>
          </p:nvSpPr>
          <p:spPr bwMode="auto">
            <a:xfrm flipH="1" flipV="1">
              <a:off x="4584" y="1541"/>
              <a:ext cx="53" cy="82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313" name="Freeform 58"/>
            <p:cNvSpPr>
              <a:spLocks/>
            </p:cNvSpPr>
            <p:nvPr/>
          </p:nvSpPr>
          <p:spPr bwMode="auto">
            <a:xfrm>
              <a:off x="4527" y="1455"/>
              <a:ext cx="102" cy="127"/>
            </a:xfrm>
            <a:custGeom>
              <a:avLst/>
              <a:gdLst>
                <a:gd name="T0" fmla="*/ 24 w 108"/>
                <a:gd name="T1" fmla="*/ 68 h 136"/>
                <a:gd name="T2" fmla="*/ 24 w 108"/>
                <a:gd name="T3" fmla="*/ 68 h 136"/>
                <a:gd name="T4" fmla="*/ 34 w 108"/>
                <a:gd name="T5" fmla="*/ 104 h 136"/>
                <a:gd name="T6" fmla="*/ 40 w 108"/>
                <a:gd name="T7" fmla="*/ 136 h 136"/>
                <a:gd name="T8" fmla="*/ 108 w 108"/>
                <a:gd name="T9" fmla="*/ 92 h 136"/>
                <a:gd name="T10" fmla="*/ 108 w 108"/>
                <a:gd name="T11" fmla="*/ 92 h 136"/>
                <a:gd name="T12" fmla="*/ 86 w 108"/>
                <a:gd name="T13" fmla="*/ 76 h 136"/>
                <a:gd name="T14" fmla="*/ 52 w 108"/>
                <a:gd name="T15" fmla="*/ 50 h 136"/>
                <a:gd name="T16" fmla="*/ 52 w 108"/>
                <a:gd name="T17" fmla="*/ 50 h 136"/>
                <a:gd name="T18" fmla="*/ 22 w 108"/>
                <a:gd name="T19" fmla="*/ 22 h 136"/>
                <a:gd name="T20" fmla="*/ 0 w 108"/>
                <a:gd name="T21" fmla="*/ 0 h 136"/>
                <a:gd name="T22" fmla="*/ 0 w 108"/>
                <a:gd name="T23" fmla="*/ 0 h 136"/>
                <a:gd name="T24" fmla="*/ 12 w 108"/>
                <a:gd name="T25" fmla="*/ 30 h 136"/>
                <a:gd name="T26" fmla="*/ 24 w 108"/>
                <a:gd name="T27" fmla="*/ 68 h 136"/>
                <a:gd name="T28" fmla="*/ 24 w 108"/>
                <a:gd name="T29" fmla="*/ 68 h 1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08"/>
                <a:gd name="T46" fmla="*/ 0 h 136"/>
                <a:gd name="T47" fmla="*/ 108 w 108"/>
                <a:gd name="T48" fmla="*/ 136 h 1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08" h="136">
                  <a:moveTo>
                    <a:pt x="24" y="68"/>
                  </a:moveTo>
                  <a:lnTo>
                    <a:pt x="24" y="68"/>
                  </a:lnTo>
                  <a:lnTo>
                    <a:pt x="34" y="104"/>
                  </a:lnTo>
                  <a:lnTo>
                    <a:pt x="40" y="136"/>
                  </a:lnTo>
                  <a:lnTo>
                    <a:pt x="108" y="92"/>
                  </a:lnTo>
                  <a:lnTo>
                    <a:pt x="86" y="76"/>
                  </a:lnTo>
                  <a:lnTo>
                    <a:pt x="52" y="50"/>
                  </a:lnTo>
                  <a:lnTo>
                    <a:pt x="22" y="22"/>
                  </a:lnTo>
                  <a:lnTo>
                    <a:pt x="0" y="0"/>
                  </a:lnTo>
                  <a:lnTo>
                    <a:pt x="12" y="30"/>
                  </a:lnTo>
                  <a:lnTo>
                    <a:pt x="24" y="6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5314" name="Line 59"/>
            <p:cNvSpPr>
              <a:spLocks noChangeShapeType="1"/>
            </p:cNvSpPr>
            <p:nvPr/>
          </p:nvSpPr>
          <p:spPr bwMode="auto">
            <a:xfrm flipV="1">
              <a:off x="5260" y="1591"/>
              <a:ext cx="1" cy="302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315" name="Freeform 60"/>
            <p:cNvSpPr>
              <a:spLocks/>
            </p:cNvSpPr>
            <p:nvPr/>
          </p:nvSpPr>
          <p:spPr bwMode="auto">
            <a:xfrm>
              <a:off x="5222" y="1490"/>
              <a:ext cx="76" cy="127"/>
            </a:xfrm>
            <a:custGeom>
              <a:avLst/>
              <a:gdLst>
                <a:gd name="T0" fmla="*/ 24 w 80"/>
                <a:gd name="T1" fmla="*/ 72 h 136"/>
                <a:gd name="T2" fmla="*/ 24 w 80"/>
                <a:gd name="T3" fmla="*/ 72 h 136"/>
                <a:gd name="T4" fmla="*/ 12 w 80"/>
                <a:gd name="T5" fmla="*/ 106 h 136"/>
                <a:gd name="T6" fmla="*/ 0 w 80"/>
                <a:gd name="T7" fmla="*/ 136 h 136"/>
                <a:gd name="T8" fmla="*/ 80 w 80"/>
                <a:gd name="T9" fmla="*/ 136 h 136"/>
                <a:gd name="T10" fmla="*/ 80 w 80"/>
                <a:gd name="T11" fmla="*/ 136 h 136"/>
                <a:gd name="T12" fmla="*/ 70 w 80"/>
                <a:gd name="T13" fmla="*/ 110 h 136"/>
                <a:gd name="T14" fmla="*/ 56 w 80"/>
                <a:gd name="T15" fmla="*/ 72 h 136"/>
                <a:gd name="T16" fmla="*/ 56 w 80"/>
                <a:gd name="T17" fmla="*/ 72 h 136"/>
                <a:gd name="T18" fmla="*/ 46 w 80"/>
                <a:gd name="T19" fmla="*/ 32 h 136"/>
                <a:gd name="T20" fmla="*/ 40 w 80"/>
                <a:gd name="T21" fmla="*/ 0 h 136"/>
                <a:gd name="T22" fmla="*/ 40 w 80"/>
                <a:gd name="T23" fmla="*/ 0 h 136"/>
                <a:gd name="T24" fmla="*/ 34 w 80"/>
                <a:gd name="T25" fmla="*/ 32 h 136"/>
                <a:gd name="T26" fmla="*/ 24 w 80"/>
                <a:gd name="T27" fmla="*/ 72 h 136"/>
                <a:gd name="T28" fmla="*/ 24 w 80"/>
                <a:gd name="T29" fmla="*/ 72 h 1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0"/>
                <a:gd name="T46" fmla="*/ 0 h 136"/>
                <a:gd name="T47" fmla="*/ 80 w 80"/>
                <a:gd name="T48" fmla="*/ 136 h 1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0" h="136">
                  <a:moveTo>
                    <a:pt x="24" y="72"/>
                  </a:moveTo>
                  <a:lnTo>
                    <a:pt x="24" y="72"/>
                  </a:lnTo>
                  <a:lnTo>
                    <a:pt x="12" y="106"/>
                  </a:lnTo>
                  <a:lnTo>
                    <a:pt x="0" y="136"/>
                  </a:lnTo>
                  <a:lnTo>
                    <a:pt x="80" y="136"/>
                  </a:lnTo>
                  <a:lnTo>
                    <a:pt x="70" y="110"/>
                  </a:lnTo>
                  <a:lnTo>
                    <a:pt x="56" y="72"/>
                  </a:lnTo>
                  <a:lnTo>
                    <a:pt x="46" y="32"/>
                  </a:lnTo>
                  <a:lnTo>
                    <a:pt x="40" y="0"/>
                  </a:lnTo>
                  <a:lnTo>
                    <a:pt x="34" y="32"/>
                  </a:lnTo>
                  <a:lnTo>
                    <a:pt x="24" y="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5316" name="Line 61"/>
            <p:cNvSpPr>
              <a:spLocks noChangeShapeType="1"/>
            </p:cNvSpPr>
            <p:nvPr/>
          </p:nvSpPr>
          <p:spPr bwMode="auto">
            <a:xfrm flipV="1">
              <a:off x="5167" y="1572"/>
              <a:ext cx="25" cy="97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317" name="Freeform 62"/>
            <p:cNvSpPr>
              <a:spLocks/>
            </p:cNvSpPr>
            <p:nvPr/>
          </p:nvSpPr>
          <p:spPr bwMode="auto">
            <a:xfrm>
              <a:off x="5149" y="1474"/>
              <a:ext cx="73" cy="132"/>
            </a:xfrm>
            <a:custGeom>
              <a:avLst/>
              <a:gdLst>
                <a:gd name="T0" fmla="*/ 38 w 78"/>
                <a:gd name="T1" fmla="*/ 66 h 142"/>
                <a:gd name="T2" fmla="*/ 38 w 78"/>
                <a:gd name="T3" fmla="*/ 66 h 142"/>
                <a:gd name="T4" fmla="*/ 20 w 78"/>
                <a:gd name="T5" fmla="*/ 96 h 142"/>
                <a:gd name="T6" fmla="*/ 0 w 78"/>
                <a:gd name="T7" fmla="*/ 122 h 142"/>
                <a:gd name="T8" fmla="*/ 78 w 78"/>
                <a:gd name="T9" fmla="*/ 142 h 142"/>
                <a:gd name="T10" fmla="*/ 78 w 78"/>
                <a:gd name="T11" fmla="*/ 142 h 142"/>
                <a:gd name="T12" fmla="*/ 74 w 78"/>
                <a:gd name="T13" fmla="*/ 114 h 142"/>
                <a:gd name="T14" fmla="*/ 70 w 78"/>
                <a:gd name="T15" fmla="*/ 74 h 142"/>
                <a:gd name="T16" fmla="*/ 70 w 78"/>
                <a:gd name="T17" fmla="*/ 74 h 142"/>
                <a:gd name="T18" fmla="*/ 70 w 78"/>
                <a:gd name="T19" fmla="*/ 32 h 142"/>
                <a:gd name="T20" fmla="*/ 72 w 78"/>
                <a:gd name="T21" fmla="*/ 0 h 142"/>
                <a:gd name="T22" fmla="*/ 72 w 78"/>
                <a:gd name="T23" fmla="*/ 0 h 142"/>
                <a:gd name="T24" fmla="*/ 58 w 78"/>
                <a:gd name="T25" fmla="*/ 30 h 142"/>
                <a:gd name="T26" fmla="*/ 38 w 78"/>
                <a:gd name="T27" fmla="*/ 66 h 142"/>
                <a:gd name="T28" fmla="*/ 38 w 78"/>
                <a:gd name="T29" fmla="*/ 66 h 14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78"/>
                <a:gd name="T46" fmla="*/ 0 h 142"/>
                <a:gd name="T47" fmla="*/ 78 w 78"/>
                <a:gd name="T48" fmla="*/ 142 h 14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78" h="142">
                  <a:moveTo>
                    <a:pt x="38" y="66"/>
                  </a:moveTo>
                  <a:lnTo>
                    <a:pt x="38" y="66"/>
                  </a:lnTo>
                  <a:lnTo>
                    <a:pt x="20" y="96"/>
                  </a:lnTo>
                  <a:lnTo>
                    <a:pt x="0" y="122"/>
                  </a:lnTo>
                  <a:lnTo>
                    <a:pt x="78" y="142"/>
                  </a:lnTo>
                  <a:lnTo>
                    <a:pt x="74" y="114"/>
                  </a:lnTo>
                  <a:lnTo>
                    <a:pt x="70" y="74"/>
                  </a:lnTo>
                  <a:lnTo>
                    <a:pt x="70" y="32"/>
                  </a:lnTo>
                  <a:lnTo>
                    <a:pt x="72" y="0"/>
                  </a:lnTo>
                  <a:lnTo>
                    <a:pt x="58" y="30"/>
                  </a:lnTo>
                  <a:lnTo>
                    <a:pt x="38" y="6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5318" name="Line 63"/>
            <p:cNvSpPr>
              <a:spLocks noChangeShapeType="1"/>
            </p:cNvSpPr>
            <p:nvPr/>
          </p:nvSpPr>
          <p:spPr bwMode="auto">
            <a:xfrm flipH="1" flipV="1">
              <a:off x="5326" y="1572"/>
              <a:ext cx="40" cy="97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319" name="Freeform 64"/>
            <p:cNvSpPr>
              <a:spLocks/>
            </p:cNvSpPr>
            <p:nvPr/>
          </p:nvSpPr>
          <p:spPr bwMode="auto">
            <a:xfrm>
              <a:off x="5290" y="1479"/>
              <a:ext cx="81" cy="131"/>
            </a:xfrm>
            <a:custGeom>
              <a:avLst/>
              <a:gdLst>
                <a:gd name="T0" fmla="*/ 10 w 86"/>
                <a:gd name="T1" fmla="*/ 70 h 140"/>
                <a:gd name="T2" fmla="*/ 10 w 86"/>
                <a:gd name="T3" fmla="*/ 70 h 140"/>
                <a:gd name="T4" fmla="*/ 12 w 86"/>
                <a:gd name="T5" fmla="*/ 108 h 140"/>
                <a:gd name="T6" fmla="*/ 12 w 86"/>
                <a:gd name="T7" fmla="*/ 140 h 140"/>
                <a:gd name="T8" fmla="*/ 86 w 86"/>
                <a:gd name="T9" fmla="*/ 110 h 140"/>
                <a:gd name="T10" fmla="*/ 86 w 86"/>
                <a:gd name="T11" fmla="*/ 110 h 140"/>
                <a:gd name="T12" fmla="*/ 68 w 86"/>
                <a:gd name="T13" fmla="*/ 90 h 140"/>
                <a:gd name="T14" fmla="*/ 40 w 86"/>
                <a:gd name="T15" fmla="*/ 58 h 140"/>
                <a:gd name="T16" fmla="*/ 40 w 86"/>
                <a:gd name="T17" fmla="*/ 58 h 140"/>
                <a:gd name="T18" fmla="*/ 16 w 86"/>
                <a:gd name="T19" fmla="*/ 26 h 140"/>
                <a:gd name="T20" fmla="*/ 0 w 86"/>
                <a:gd name="T21" fmla="*/ 0 h 140"/>
                <a:gd name="T22" fmla="*/ 0 w 86"/>
                <a:gd name="T23" fmla="*/ 0 h 140"/>
                <a:gd name="T24" fmla="*/ 6 w 86"/>
                <a:gd name="T25" fmla="*/ 30 h 140"/>
                <a:gd name="T26" fmla="*/ 10 w 86"/>
                <a:gd name="T27" fmla="*/ 70 h 140"/>
                <a:gd name="T28" fmla="*/ 10 w 86"/>
                <a:gd name="T29" fmla="*/ 70 h 14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6"/>
                <a:gd name="T46" fmla="*/ 0 h 140"/>
                <a:gd name="T47" fmla="*/ 86 w 86"/>
                <a:gd name="T48" fmla="*/ 140 h 14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6" h="140">
                  <a:moveTo>
                    <a:pt x="10" y="70"/>
                  </a:moveTo>
                  <a:lnTo>
                    <a:pt x="10" y="70"/>
                  </a:lnTo>
                  <a:lnTo>
                    <a:pt x="12" y="108"/>
                  </a:lnTo>
                  <a:lnTo>
                    <a:pt x="12" y="140"/>
                  </a:lnTo>
                  <a:lnTo>
                    <a:pt x="86" y="110"/>
                  </a:lnTo>
                  <a:lnTo>
                    <a:pt x="68" y="90"/>
                  </a:lnTo>
                  <a:lnTo>
                    <a:pt x="40" y="58"/>
                  </a:lnTo>
                  <a:lnTo>
                    <a:pt x="16" y="26"/>
                  </a:lnTo>
                  <a:lnTo>
                    <a:pt x="0" y="0"/>
                  </a:lnTo>
                  <a:lnTo>
                    <a:pt x="6" y="30"/>
                  </a:lnTo>
                  <a:lnTo>
                    <a:pt x="10" y="7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5320" name="Line 65"/>
            <p:cNvSpPr>
              <a:spLocks noChangeShapeType="1"/>
            </p:cNvSpPr>
            <p:nvPr/>
          </p:nvSpPr>
          <p:spPr bwMode="auto">
            <a:xfrm flipV="1">
              <a:off x="5067" y="1541"/>
              <a:ext cx="53" cy="82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321" name="Freeform 66"/>
            <p:cNvSpPr>
              <a:spLocks/>
            </p:cNvSpPr>
            <p:nvPr/>
          </p:nvSpPr>
          <p:spPr bwMode="auto">
            <a:xfrm>
              <a:off x="5075" y="1455"/>
              <a:ext cx="102" cy="127"/>
            </a:xfrm>
            <a:custGeom>
              <a:avLst/>
              <a:gdLst>
                <a:gd name="T0" fmla="*/ 56 w 108"/>
                <a:gd name="T1" fmla="*/ 50 h 136"/>
                <a:gd name="T2" fmla="*/ 56 w 108"/>
                <a:gd name="T3" fmla="*/ 50 h 136"/>
                <a:gd name="T4" fmla="*/ 26 w 108"/>
                <a:gd name="T5" fmla="*/ 74 h 136"/>
                <a:gd name="T6" fmla="*/ 0 w 108"/>
                <a:gd name="T7" fmla="*/ 92 h 136"/>
                <a:gd name="T8" fmla="*/ 68 w 108"/>
                <a:gd name="T9" fmla="*/ 136 h 136"/>
                <a:gd name="T10" fmla="*/ 68 w 108"/>
                <a:gd name="T11" fmla="*/ 136 h 136"/>
                <a:gd name="T12" fmla="*/ 74 w 108"/>
                <a:gd name="T13" fmla="*/ 110 h 136"/>
                <a:gd name="T14" fmla="*/ 84 w 108"/>
                <a:gd name="T15" fmla="*/ 68 h 136"/>
                <a:gd name="T16" fmla="*/ 84 w 108"/>
                <a:gd name="T17" fmla="*/ 68 h 136"/>
                <a:gd name="T18" fmla="*/ 96 w 108"/>
                <a:gd name="T19" fmla="*/ 30 h 136"/>
                <a:gd name="T20" fmla="*/ 108 w 108"/>
                <a:gd name="T21" fmla="*/ 0 h 136"/>
                <a:gd name="T22" fmla="*/ 108 w 108"/>
                <a:gd name="T23" fmla="*/ 0 h 136"/>
                <a:gd name="T24" fmla="*/ 86 w 108"/>
                <a:gd name="T25" fmla="*/ 24 h 136"/>
                <a:gd name="T26" fmla="*/ 56 w 108"/>
                <a:gd name="T27" fmla="*/ 50 h 136"/>
                <a:gd name="T28" fmla="*/ 56 w 108"/>
                <a:gd name="T29" fmla="*/ 50 h 1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08"/>
                <a:gd name="T46" fmla="*/ 0 h 136"/>
                <a:gd name="T47" fmla="*/ 108 w 108"/>
                <a:gd name="T48" fmla="*/ 136 h 1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08" h="136">
                  <a:moveTo>
                    <a:pt x="56" y="50"/>
                  </a:moveTo>
                  <a:lnTo>
                    <a:pt x="56" y="50"/>
                  </a:lnTo>
                  <a:lnTo>
                    <a:pt x="26" y="74"/>
                  </a:lnTo>
                  <a:lnTo>
                    <a:pt x="0" y="92"/>
                  </a:lnTo>
                  <a:lnTo>
                    <a:pt x="68" y="136"/>
                  </a:lnTo>
                  <a:lnTo>
                    <a:pt x="74" y="110"/>
                  </a:lnTo>
                  <a:lnTo>
                    <a:pt x="84" y="68"/>
                  </a:lnTo>
                  <a:lnTo>
                    <a:pt x="96" y="30"/>
                  </a:lnTo>
                  <a:lnTo>
                    <a:pt x="108" y="0"/>
                  </a:lnTo>
                  <a:lnTo>
                    <a:pt x="86" y="24"/>
                  </a:lnTo>
                  <a:lnTo>
                    <a:pt x="56" y="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5322" name="Freeform 67"/>
            <p:cNvSpPr>
              <a:spLocks/>
            </p:cNvSpPr>
            <p:nvPr/>
          </p:nvSpPr>
          <p:spPr bwMode="auto">
            <a:xfrm>
              <a:off x="4308" y="3034"/>
              <a:ext cx="272" cy="269"/>
            </a:xfrm>
            <a:custGeom>
              <a:avLst/>
              <a:gdLst>
                <a:gd name="T0" fmla="*/ 288 w 288"/>
                <a:gd name="T1" fmla="*/ 144 h 288"/>
                <a:gd name="T2" fmla="*/ 286 w 288"/>
                <a:gd name="T3" fmla="*/ 174 h 288"/>
                <a:gd name="T4" fmla="*/ 276 w 288"/>
                <a:gd name="T5" fmla="*/ 200 h 288"/>
                <a:gd name="T6" fmla="*/ 264 w 288"/>
                <a:gd name="T7" fmla="*/ 224 h 288"/>
                <a:gd name="T8" fmla="*/ 246 w 288"/>
                <a:gd name="T9" fmla="*/ 246 h 288"/>
                <a:gd name="T10" fmla="*/ 224 w 288"/>
                <a:gd name="T11" fmla="*/ 264 h 288"/>
                <a:gd name="T12" fmla="*/ 200 w 288"/>
                <a:gd name="T13" fmla="*/ 276 h 288"/>
                <a:gd name="T14" fmla="*/ 174 w 288"/>
                <a:gd name="T15" fmla="*/ 286 h 288"/>
                <a:gd name="T16" fmla="*/ 144 w 288"/>
                <a:gd name="T17" fmla="*/ 288 h 288"/>
                <a:gd name="T18" fmla="*/ 130 w 288"/>
                <a:gd name="T19" fmla="*/ 288 h 288"/>
                <a:gd name="T20" fmla="*/ 102 w 288"/>
                <a:gd name="T21" fmla="*/ 282 h 288"/>
                <a:gd name="T22" fmla="*/ 76 w 288"/>
                <a:gd name="T23" fmla="*/ 270 h 288"/>
                <a:gd name="T24" fmla="*/ 52 w 288"/>
                <a:gd name="T25" fmla="*/ 256 h 288"/>
                <a:gd name="T26" fmla="*/ 32 w 288"/>
                <a:gd name="T27" fmla="*/ 236 h 288"/>
                <a:gd name="T28" fmla="*/ 18 w 288"/>
                <a:gd name="T29" fmla="*/ 212 h 288"/>
                <a:gd name="T30" fmla="*/ 6 w 288"/>
                <a:gd name="T31" fmla="*/ 186 h 288"/>
                <a:gd name="T32" fmla="*/ 0 w 288"/>
                <a:gd name="T33" fmla="*/ 158 h 288"/>
                <a:gd name="T34" fmla="*/ 0 w 288"/>
                <a:gd name="T35" fmla="*/ 144 h 288"/>
                <a:gd name="T36" fmla="*/ 2 w 288"/>
                <a:gd name="T37" fmla="*/ 114 h 288"/>
                <a:gd name="T38" fmla="*/ 12 w 288"/>
                <a:gd name="T39" fmla="*/ 88 h 288"/>
                <a:gd name="T40" fmla="*/ 24 w 288"/>
                <a:gd name="T41" fmla="*/ 64 h 288"/>
                <a:gd name="T42" fmla="*/ 42 w 288"/>
                <a:gd name="T43" fmla="*/ 42 h 288"/>
                <a:gd name="T44" fmla="*/ 64 w 288"/>
                <a:gd name="T45" fmla="*/ 24 h 288"/>
                <a:gd name="T46" fmla="*/ 88 w 288"/>
                <a:gd name="T47" fmla="*/ 12 h 288"/>
                <a:gd name="T48" fmla="*/ 114 w 288"/>
                <a:gd name="T49" fmla="*/ 2 h 288"/>
                <a:gd name="T50" fmla="*/ 144 w 288"/>
                <a:gd name="T51" fmla="*/ 0 h 288"/>
                <a:gd name="T52" fmla="*/ 158 w 288"/>
                <a:gd name="T53" fmla="*/ 0 h 288"/>
                <a:gd name="T54" fmla="*/ 186 w 288"/>
                <a:gd name="T55" fmla="*/ 6 h 288"/>
                <a:gd name="T56" fmla="*/ 212 w 288"/>
                <a:gd name="T57" fmla="*/ 18 h 288"/>
                <a:gd name="T58" fmla="*/ 236 w 288"/>
                <a:gd name="T59" fmla="*/ 32 h 288"/>
                <a:gd name="T60" fmla="*/ 256 w 288"/>
                <a:gd name="T61" fmla="*/ 52 h 288"/>
                <a:gd name="T62" fmla="*/ 270 w 288"/>
                <a:gd name="T63" fmla="*/ 76 h 288"/>
                <a:gd name="T64" fmla="*/ 282 w 288"/>
                <a:gd name="T65" fmla="*/ 102 h 288"/>
                <a:gd name="T66" fmla="*/ 288 w 288"/>
                <a:gd name="T67" fmla="*/ 130 h 288"/>
                <a:gd name="T68" fmla="*/ 288 w 288"/>
                <a:gd name="T69" fmla="*/ 144 h 28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88"/>
                <a:gd name="T106" fmla="*/ 0 h 288"/>
                <a:gd name="T107" fmla="*/ 288 w 288"/>
                <a:gd name="T108" fmla="*/ 288 h 28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88" h="288">
                  <a:moveTo>
                    <a:pt x="288" y="144"/>
                  </a:moveTo>
                  <a:lnTo>
                    <a:pt x="288" y="144"/>
                  </a:lnTo>
                  <a:lnTo>
                    <a:pt x="288" y="158"/>
                  </a:lnTo>
                  <a:lnTo>
                    <a:pt x="286" y="174"/>
                  </a:lnTo>
                  <a:lnTo>
                    <a:pt x="282" y="186"/>
                  </a:lnTo>
                  <a:lnTo>
                    <a:pt x="276" y="200"/>
                  </a:lnTo>
                  <a:lnTo>
                    <a:pt x="270" y="212"/>
                  </a:lnTo>
                  <a:lnTo>
                    <a:pt x="264" y="224"/>
                  </a:lnTo>
                  <a:lnTo>
                    <a:pt x="256" y="236"/>
                  </a:lnTo>
                  <a:lnTo>
                    <a:pt x="246" y="246"/>
                  </a:lnTo>
                  <a:lnTo>
                    <a:pt x="236" y="256"/>
                  </a:lnTo>
                  <a:lnTo>
                    <a:pt x="224" y="264"/>
                  </a:lnTo>
                  <a:lnTo>
                    <a:pt x="212" y="270"/>
                  </a:lnTo>
                  <a:lnTo>
                    <a:pt x="200" y="276"/>
                  </a:lnTo>
                  <a:lnTo>
                    <a:pt x="186" y="282"/>
                  </a:lnTo>
                  <a:lnTo>
                    <a:pt x="174" y="286"/>
                  </a:lnTo>
                  <a:lnTo>
                    <a:pt x="158" y="288"/>
                  </a:lnTo>
                  <a:lnTo>
                    <a:pt x="144" y="288"/>
                  </a:lnTo>
                  <a:lnTo>
                    <a:pt x="130" y="288"/>
                  </a:lnTo>
                  <a:lnTo>
                    <a:pt x="114" y="286"/>
                  </a:lnTo>
                  <a:lnTo>
                    <a:pt x="102" y="282"/>
                  </a:lnTo>
                  <a:lnTo>
                    <a:pt x="88" y="276"/>
                  </a:lnTo>
                  <a:lnTo>
                    <a:pt x="76" y="270"/>
                  </a:lnTo>
                  <a:lnTo>
                    <a:pt x="64" y="264"/>
                  </a:lnTo>
                  <a:lnTo>
                    <a:pt x="52" y="256"/>
                  </a:lnTo>
                  <a:lnTo>
                    <a:pt x="42" y="246"/>
                  </a:lnTo>
                  <a:lnTo>
                    <a:pt x="32" y="236"/>
                  </a:lnTo>
                  <a:lnTo>
                    <a:pt x="24" y="224"/>
                  </a:lnTo>
                  <a:lnTo>
                    <a:pt x="18" y="212"/>
                  </a:lnTo>
                  <a:lnTo>
                    <a:pt x="12" y="200"/>
                  </a:lnTo>
                  <a:lnTo>
                    <a:pt x="6" y="186"/>
                  </a:lnTo>
                  <a:lnTo>
                    <a:pt x="2" y="174"/>
                  </a:lnTo>
                  <a:lnTo>
                    <a:pt x="0" y="158"/>
                  </a:lnTo>
                  <a:lnTo>
                    <a:pt x="0" y="144"/>
                  </a:lnTo>
                  <a:lnTo>
                    <a:pt x="0" y="130"/>
                  </a:lnTo>
                  <a:lnTo>
                    <a:pt x="2" y="114"/>
                  </a:lnTo>
                  <a:lnTo>
                    <a:pt x="6" y="102"/>
                  </a:lnTo>
                  <a:lnTo>
                    <a:pt x="12" y="88"/>
                  </a:lnTo>
                  <a:lnTo>
                    <a:pt x="18" y="76"/>
                  </a:lnTo>
                  <a:lnTo>
                    <a:pt x="24" y="64"/>
                  </a:lnTo>
                  <a:lnTo>
                    <a:pt x="32" y="52"/>
                  </a:lnTo>
                  <a:lnTo>
                    <a:pt x="42" y="42"/>
                  </a:lnTo>
                  <a:lnTo>
                    <a:pt x="52" y="32"/>
                  </a:lnTo>
                  <a:lnTo>
                    <a:pt x="64" y="24"/>
                  </a:lnTo>
                  <a:lnTo>
                    <a:pt x="76" y="18"/>
                  </a:lnTo>
                  <a:lnTo>
                    <a:pt x="88" y="12"/>
                  </a:lnTo>
                  <a:lnTo>
                    <a:pt x="102" y="6"/>
                  </a:lnTo>
                  <a:lnTo>
                    <a:pt x="114" y="2"/>
                  </a:lnTo>
                  <a:lnTo>
                    <a:pt x="130" y="0"/>
                  </a:lnTo>
                  <a:lnTo>
                    <a:pt x="144" y="0"/>
                  </a:lnTo>
                  <a:lnTo>
                    <a:pt x="158" y="0"/>
                  </a:lnTo>
                  <a:lnTo>
                    <a:pt x="174" y="2"/>
                  </a:lnTo>
                  <a:lnTo>
                    <a:pt x="186" y="6"/>
                  </a:lnTo>
                  <a:lnTo>
                    <a:pt x="200" y="12"/>
                  </a:lnTo>
                  <a:lnTo>
                    <a:pt x="212" y="18"/>
                  </a:lnTo>
                  <a:lnTo>
                    <a:pt x="224" y="24"/>
                  </a:lnTo>
                  <a:lnTo>
                    <a:pt x="236" y="32"/>
                  </a:lnTo>
                  <a:lnTo>
                    <a:pt x="246" y="42"/>
                  </a:lnTo>
                  <a:lnTo>
                    <a:pt x="256" y="52"/>
                  </a:lnTo>
                  <a:lnTo>
                    <a:pt x="264" y="64"/>
                  </a:lnTo>
                  <a:lnTo>
                    <a:pt x="270" y="76"/>
                  </a:lnTo>
                  <a:lnTo>
                    <a:pt x="276" y="88"/>
                  </a:lnTo>
                  <a:lnTo>
                    <a:pt x="282" y="102"/>
                  </a:lnTo>
                  <a:lnTo>
                    <a:pt x="286" y="114"/>
                  </a:lnTo>
                  <a:lnTo>
                    <a:pt x="288" y="130"/>
                  </a:lnTo>
                  <a:lnTo>
                    <a:pt x="288" y="144"/>
                  </a:lnTo>
                  <a:close/>
                </a:path>
              </a:pathLst>
            </a:custGeom>
            <a:solidFill>
              <a:srgbClr val="FFFF00"/>
            </a:solidFill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5323" name="Rectangle 68"/>
            <p:cNvSpPr>
              <a:spLocks noChangeArrowheads="1"/>
            </p:cNvSpPr>
            <p:nvPr/>
          </p:nvSpPr>
          <p:spPr bwMode="auto">
            <a:xfrm>
              <a:off x="4395" y="3088"/>
              <a:ext cx="10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Helvetica" pitchFamily="-83" charset="0"/>
                </a:rPr>
                <a:t>D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5324" name="Freeform 69"/>
            <p:cNvSpPr>
              <a:spLocks/>
            </p:cNvSpPr>
            <p:nvPr/>
          </p:nvSpPr>
          <p:spPr bwMode="auto">
            <a:xfrm>
              <a:off x="5124" y="3034"/>
              <a:ext cx="272" cy="269"/>
            </a:xfrm>
            <a:custGeom>
              <a:avLst/>
              <a:gdLst>
                <a:gd name="T0" fmla="*/ 288 w 288"/>
                <a:gd name="T1" fmla="*/ 144 h 288"/>
                <a:gd name="T2" fmla="*/ 286 w 288"/>
                <a:gd name="T3" fmla="*/ 174 h 288"/>
                <a:gd name="T4" fmla="*/ 276 w 288"/>
                <a:gd name="T5" fmla="*/ 200 h 288"/>
                <a:gd name="T6" fmla="*/ 264 w 288"/>
                <a:gd name="T7" fmla="*/ 224 h 288"/>
                <a:gd name="T8" fmla="*/ 246 w 288"/>
                <a:gd name="T9" fmla="*/ 246 h 288"/>
                <a:gd name="T10" fmla="*/ 224 w 288"/>
                <a:gd name="T11" fmla="*/ 264 h 288"/>
                <a:gd name="T12" fmla="*/ 200 w 288"/>
                <a:gd name="T13" fmla="*/ 276 h 288"/>
                <a:gd name="T14" fmla="*/ 174 w 288"/>
                <a:gd name="T15" fmla="*/ 286 h 288"/>
                <a:gd name="T16" fmla="*/ 144 w 288"/>
                <a:gd name="T17" fmla="*/ 288 h 288"/>
                <a:gd name="T18" fmla="*/ 130 w 288"/>
                <a:gd name="T19" fmla="*/ 288 h 288"/>
                <a:gd name="T20" fmla="*/ 102 w 288"/>
                <a:gd name="T21" fmla="*/ 282 h 288"/>
                <a:gd name="T22" fmla="*/ 76 w 288"/>
                <a:gd name="T23" fmla="*/ 270 h 288"/>
                <a:gd name="T24" fmla="*/ 52 w 288"/>
                <a:gd name="T25" fmla="*/ 256 h 288"/>
                <a:gd name="T26" fmla="*/ 32 w 288"/>
                <a:gd name="T27" fmla="*/ 236 h 288"/>
                <a:gd name="T28" fmla="*/ 18 w 288"/>
                <a:gd name="T29" fmla="*/ 212 h 288"/>
                <a:gd name="T30" fmla="*/ 6 w 288"/>
                <a:gd name="T31" fmla="*/ 186 h 288"/>
                <a:gd name="T32" fmla="*/ 0 w 288"/>
                <a:gd name="T33" fmla="*/ 158 h 288"/>
                <a:gd name="T34" fmla="*/ 0 w 288"/>
                <a:gd name="T35" fmla="*/ 144 h 288"/>
                <a:gd name="T36" fmla="*/ 2 w 288"/>
                <a:gd name="T37" fmla="*/ 114 h 288"/>
                <a:gd name="T38" fmla="*/ 12 w 288"/>
                <a:gd name="T39" fmla="*/ 88 h 288"/>
                <a:gd name="T40" fmla="*/ 24 w 288"/>
                <a:gd name="T41" fmla="*/ 64 h 288"/>
                <a:gd name="T42" fmla="*/ 42 w 288"/>
                <a:gd name="T43" fmla="*/ 42 h 288"/>
                <a:gd name="T44" fmla="*/ 64 w 288"/>
                <a:gd name="T45" fmla="*/ 24 h 288"/>
                <a:gd name="T46" fmla="*/ 88 w 288"/>
                <a:gd name="T47" fmla="*/ 12 h 288"/>
                <a:gd name="T48" fmla="*/ 114 w 288"/>
                <a:gd name="T49" fmla="*/ 2 h 288"/>
                <a:gd name="T50" fmla="*/ 144 w 288"/>
                <a:gd name="T51" fmla="*/ 0 h 288"/>
                <a:gd name="T52" fmla="*/ 158 w 288"/>
                <a:gd name="T53" fmla="*/ 0 h 288"/>
                <a:gd name="T54" fmla="*/ 186 w 288"/>
                <a:gd name="T55" fmla="*/ 6 h 288"/>
                <a:gd name="T56" fmla="*/ 212 w 288"/>
                <a:gd name="T57" fmla="*/ 18 h 288"/>
                <a:gd name="T58" fmla="*/ 236 w 288"/>
                <a:gd name="T59" fmla="*/ 32 h 288"/>
                <a:gd name="T60" fmla="*/ 256 w 288"/>
                <a:gd name="T61" fmla="*/ 52 h 288"/>
                <a:gd name="T62" fmla="*/ 270 w 288"/>
                <a:gd name="T63" fmla="*/ 76 h 288"/>
                <a:gd name="T64" fmla="*/ 282 w 288"/>
                <a:gd name="T65" fmla="*/ 102 h 288"/>
                <a:gd name="T66" fmla="*/ 288 w 288"/>
                <a:gd name="T67" fmla="*/ 130 h 288"/>
                <a:gd name="T68" fmla="*/ 288 w 288"/>
                <a:gd name="T69" fmla="*/ 144 h 28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88"/>
                <a:gd name="T106" fmla="*/ 0 h 288"/>
                <a:gd name="T107" fmla="*/ 288 w 288"/>
                <a:gd name="T108" fmla="*/ 288 h 28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88" h="288">
                  <a:moveTo>
                    <a:pt x="288" y="144"/>
                  </a:moveTo>
                  <a:lnTo>
                    <a:pt x="288" y="144"/>
                  </a:lnTo>
                  <a:lnTo>
                    <a:pt x="288" y="158"/>
                  </a:lnTo>
                  <a:lnTo>
                    <a:pt x="286" y="174"/>
                  </a:lnTo>
                  <a:lnTo>
                    <a:pt x="282" y="186"/>
                  </a:lnTo>
                  <a:lnTo>
                    <a:pt x="276" y="200"/>
                  </a:lnTo>
                  <a:lnTo>
                    <a:pt x="270" y="212"/>
                  </a:lnTo>
                  <a:lnTo>
                    <a:pt x="264" y="224"/>
                  </a:lnTo>
                  <a:lnTo>
                    <a:pt x="256" y="236"/>
                  </a:lnTo>
                  <a:lnTo>
                    <a:pt x="246" y="246"/>
                  </a:lnTo>
                  <a:lnTo>
                    <a:pt x="236" y="256"/>
                  </a:lnTo>
                  <a:lnTo>
                    <a:pt x="224" y="264"/>
                  </a:lnTo>
                  <a:lnTo>
                    <a:pt x="212" y="270"/>
                  </a:lnTo>
                  <a:lnTo>
                    <a:pt x="200" y="276"/>
                  </a:lnTo>
                  <a:lnTo>
                    <a:pt x="186" y="282"/>
                  </a:lnTo>
                  <a:lnTo>
                    <a:pt x="174" y="286"/>
                  </a:lnTo>
                  <a:lnTo>
                    <a:pt x="158" y="288"/>
                  </a:lnTo>
                  <a:lnTo>
                    <a:pt x="144" y="288"/>
                  </a:lnTo>
                  <a:lnTo>
                    <a:pt x="130" y="288"/>
                  </a:lnTo>
                  <a:lnTo>
                    <a:pt x="114" y="286"/>
                  </a:lnTo>
                  <a:lnTo>
                    <a:pt x="102" y="282"/>
                  </a:lnTo>
                  <a:lnTo>
                    <a:pt x="88" y="276"/>
                  </a:lnTo>
                  <a:lnTo>
                    <a:pt x="76" y="270"/>
                  </a:lnTo>
                  <a:lnTo>
                    <a:pt x="64" y="264"/>
                  </a:lnTo>
                  <a:lnTo>
                    <a:pt x="52" y="256"/>
                  </a:lnTo>
                  <a:lnTo>
                    <a:pt x="42" y="246"/>
                  </a:lnTo>
                  <a:lnTo>
                    <a:pt x="32" y="236"/>
                  </a:lnTo>
                  <a:lnTo>
                    <a:pt x="24" y="224"/>
                  </a:lnTo>
                  <a:lnTo>
                    <a:pt x="18" y="212"/>
                  </a:lnTo>
                  <a:lnTo>
                    <a:pt x="12" y="200"/>
                  </a:lnTo>
                  <a:lnTo>
                    <a:pt x="6" y="186"/>
                  </a:lnTo>
                  <a:lnTo>
                    <a:pt x="2" y="174"/>
                  </a:lnTo>
                  <a:lnTo>
                    <a:pt x="0" y="158"/>
                  </a:lnTo>
                  <a:lnTo>
                    <a:pt x="0" y="144"/>
                  </a:lnTo>
                  <a:lnTo>
                    <a:pt x="0" y="130"/>
                  </a:lnTo>
                  <a:lnTo>
                    <a:pt x="2" y="114"/>
                  </a:lnTo>
                  <a:lnTo>
                    <a:pt x="6" y="102"/>
                  </a:lnTo>
                  <a:lnTo>
                    <a:pt x="12" y="88"/>
                  </a:lnTo>
                  <a:lnTo>
                    <a:pt x="18" y="76"/>
                  </a:lnTo>
                  <a:lnTo>
                    <a:pt x="24" y="64"/>
                  </a:lnTo>
                  <a:lnTo>
                    <a:pt x="32" y="52"/>
                  </a:lnTo>
                  <a:lnTo>
                    <a:pt x="42" y="42"/>
                  </a:lnTo>
                  <a:lnTo>
                    <a:pt x="52" y="32"/>
                  </a:lnTo>
                  <a:lnTo>
                    <a:pt x="64" y="24"/>
                  </a:lnTo>
                  <a:lnTo>
                    <a:pt x="76" y="18"/>
                  </a:lnTo>
                  <a:lnTo>
                    <a:pt x="88" y="12"/>
                  </a:lnTo>
                  <a:lnTo>
                    <a:pt x="102" y="6"/>
                  </a:lnTo>
                  <a:lnTo>
                    <a:pt x="114" y="2"/>
                  </a:lnTo>
                  <a:lnTo>
                    <a:pt x="130" y="0"/>
                  </a:lnTo>
                  <a:lnTo>
                    <a:pt x="144" y="0"/>
                  </a:lnTo>
                  <a:lnTo>
                    <a:pt x="158" y="0"/>
                  </a:lnTo>
                  <a:lnTo>
                    <a:pt x="174" y="2"/>
                  </a:lnTo>
                  <a:lnTo>
                    <a:pt x="186" y="6"/>
                  </a:lnTo>
                  <a:lnTo>
                    <a:pt x="200" y="12"/>
                  </a:lnTo>
                  <a:lnTo>
                    <a:pt x="212" y="18"/>
                  </a:lnTo>
                  <a:lnTo>
                    <a:pt x="224" y="24"/>
                  </a:lnTo>
                  <a:lnTo>
                    <a:pt x="236" y="32"/>
                  </a:lnTo>
                  <a:lnTo>
                    <a:pt x="246" y="42"/>
                  </a:lnTo>
                  <a:lnTo>
                    <a:pt x="256" y="52"/>
                  </a:lnTo>
                  <a:lnTo>
                    <a:pt x="264" y="64"/>
                  </a:lnTo>
                  <a:lnTo>
                    <a:pt x="270" y="76"/>
                  </a:lnTo>
                  <a:lnTo>
                    <a:pt x="276" y="88"/>
                  </a:lnTo>
                  <a:lnTo>
                    <a:pt x="282" y="102"/>
                  </a:lnTo>
                  <a:lnTo>
                    <a:pt x="286" y="114"/>
                  </a:lnTo>
                  <a:lnTo>
                    <a:pt x="288" y="130"/>
                  </a:lnTo>
                  <a:lnTo>
                    <a:pt x="288" y="144"/>
                  </a:lnTo>
                  <a:close/>
                </a:path>
              </a:pathLst>
            </a:custGeom>
            <a:solidFill>
              <a:srgbClr val="FFFF00"/>
            </a:solidFill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5325" name="Rectangle 70"/>
            <p:cNvSpPr>
              <a:spLocks noChangeArrowheads="1"/>
            </p:cNvSpPr>
            <p:nvPr/>
          </p:nvSpPr>
          <p:spPr bwMode="auto">
            <a:xfrm>
              <a:off x="5211" y="3088"/>
              <a:ext cx="10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Helvetica" pitchFamily="-83" charset="0"/>
                </a:rPr>
                <a:t>D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5326" name="Freeform 71"/>
            <p:cNvSpPr>
              <a:spLocks/>
            </p:cNvSpPr>
            <p:nvPr/>
          </p:nvSpPr>
          <p:spPr bwMode="auto">
            <a:xfrm>
              <a:off x="5124" y="2363"/>
              <a:ext cx="272" cy="268"/>
            </a:xfrm>
            <a:custGeom>
              <a:avLst/>
              <a:gdLst>
                <a:gd name="T0" fmla="*/ 288 w 288"/>
                <a:gd name="T1" fmla="*/ 144 h 288"/>
                <a:gd name="T2" fmla="*/ 286 w 288"/>
                <a:gd name="T3" fmla="*/ 174 h 288"/>
                <a:gd name="T4" fmla="*/ 276 w 288"/>
                <a:gd name="T5" fmla="*/ 200 h 288"/>
                <a:gd name="T6" fmla="*/ 264 w 288"/>
                <a:gd name="T7" fmla="*/ 224 h 288"/>
                <a:gd name="T8" fmla="*/ 246 w 288"/>
                <a:gd name="T9" fmla="*/ 246 h 288"/>
                <a:gd name="T10" fmla="*/ 224 w 288"/>
                <a:gd name="T11" fmla="*/ 264 h 288"/>
                <a:gd name="T12" fmla="*/ 200 w 288"/>
                <a:gd name="T13" fmla="*/ 276 h 288"/>
                <a:gd name="T14" fmla="*/ 174 w 288"/>
                <a:gd name="T15" fmla="*/ 286 h 288"/>
                <a:gd name="T16" fmla="*/ 144 w 288"/>
                <a:gd name="T17" fmla="*/ 288 h 288"/>
                <a:gd name="T18" fmla="*/ 130 w 288"/>
                <a:gd name="T19" fmla="*/ 288 h 288"/>
                <a:gd name="T20" fmla="*/ 102 w 288"/>
                <a:gd name="T21" fmla="*/ 282 h 288"/>
                <a:gd name="T22" fmla="*/ 76 w 288"/>
                <a:gd name="T23" fmla="*/ 270 h 288"/>
                <a:gd name="T24" fmla="*/ 52 w 288"/>
                <a:gd name="T25" fmla="*/ 256 h 288"/>
                <a:gd name="T26" fmla="*/ 32 w 288"/>
                <a:gd name="T27" fmla="*/ 236 h 288"/>
                <a:gd name="T28" fmla="*/ 18 w 288"/>
                <a:gd name="T29" fmla="*/ 212 h 288"/>
                <a:gd name="T30" fmla="*/ 6 w 288"/>
                <a:gd name="T31" fmla="*/ 186 h 288"/>
                <a:gd name="T32" fmla="*/ 0 w 288"/>
                <a:gd name="T33" fmla="*/ 158 h 288"/>
                <a:gd name="T34" fmla="*/ 0 w 288"/>
                <a:gd name="T35" fmla="*/ 144 h 288"/>
                <a:gd name="T36" fmla="*/ 2 w 288"/>
                <a:gd name="T37" fmla="*/ 114 h 288"/>
                <a:gd name="T38" fmla="*/ 12 w 288"/>
                <a:gd name="T39" fmla="*/ 88 h 288"/>
                <a:gd name="T40" fmla="*/ 24 w 288"/>
                <a:gd name="T41" fmla="*/ 64 h 288"/>
                <a:gd name="T42" fmla="*/ 42 w 288"/>
                <a:gd name="T43" fmla="*/ 42 h 288"/>
                <a:gd name="T44" fmla="*/ 64 w 288"/>
                <a:gd name="T45" fmla="*/ 24 h 288"/>
                <a:gd name="T46" fmla="*/ 88 w 288"/>
                <a:gd name="T47" fmla="*/ 12 h 288"/>
                <a:gd name="T48" fmla="*/ 114 w 288"/>
                <a:gd name="T49" fmla="*/ 2 h 288"/>
                <a:gd name="T50" fmla="*/ 144 w 288"/>
                <a:gd name="T51" fmla="*/ 0 h 288"/>
                <a:gd name="T52" fmla="*/ 158 w 288"/>
                <a:gd name="T53" fmla="*/ 0 h 288"/>
                <a:gd name="T54" fmla="*/ 186 w 288"/>
                <a:gd name="T55" fmla="*/ 6 h 288"/>
                <a:gd name="T56" fmla="*/ 212 w 288"/>
                <a:gd name="T57" fmla="*/ 18 h 288"/>
                <a:gd name="T58" fmla="*/ 236 w 288"/>
                <a:gd name="T59" fmla="*/ 32 h 288"/>
                <a:gd name="T60" fmla="*/ 256 w 288"/>
                <a:gd name="T61" fmla="*/ 52 h 288"/>
                <a:gd name="T62" fmla="*/ 270 w 288"/>
                <a:gd name="T63" fmla="*/ 76 h 288"/>
                <a:gd name="T64" fmla="*/ 282 w 288"/>
                <a:gd name="T65" fmla="*/ 102 h 288"/>
                <a:gd name="T66" fmla="*/ 288 w 288"/>
                <a:gd name="T67" fmla="*/ 130 h 288"/>
                <a:gd name="T68" fmla="*/ 288 w 288"/>
                <a:gd name="T69" fmla="*/ 144 h 28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88"/>
                <a:gd name="T106" fmla="*/ 0 h 288"/>
                <a:gd name="T107" fmla="*/ 288 w 288"/>
                <a:gd name="T108" fmla="*/ 288 h 28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88" h="288">
                  <a:moveTo>
                    <a:pt x="288" y="144"/>
                  </a:moveTo>
                  <a:lnTo>
                    <a:pt x="288" y="144"/>
                  </a:lnTo>
                  <a:lnTo>
                    <a:pt x="288" y="158"/>
                  </a:lnTo>
                  <a:lnTo>
                    <a:pt x="286" y="174"/>
                  </a:lnTo>
                  <a:lnTo>
                    <a:pt x="282" y="186"/>
                  </a:lnTo>
                  <a:lnTo>
                    <a:pt x="276" y="200"/>
                  </a:lnTo>
                  <a:lnTo>
                    <a:pt x="270" y="212"/>
                  </a:lnTo>
                  <a:lnTo>
                    <a:pt x="264" y="224"/>
                  </a:lnTo>
                  <a:lnTo>
                    <a:pt x="256" y="236"/>
                  </a:lnTo>
                  <a:lnTo>
                    <a:pt x="246" y="246"/>
                  </a:lnTo>
                  <a:lnTo>
                    <a:pt x="236" y="256"/>
                  </a:lnTo>
                  <a:lnTo>
                    <a:pt x="224" y="264"/>
                  </a:lnTo>
                  <a:lnTo>
                    <a:pt x="212" y="270"/>
                  </a:lnTo>
                  <a:lnTo>
                    <a:pt x="200" y="276"/>
                  </a:lnTo>
                  <a:lnTo>
                    <a:pt x="186" y="282"/>
                  </a:lnTo>
                  <a:lnTo>
                    <a:pt x="174" y="286"/>
                  </a:lnTo>
                  <a:lnTo>
                    <a:pt x="158" y="288"/>
                  </a:lnTo>
                  <a:lnTo>
                    <a:pt x="144" y="288"/>
                  </a:lnTo>
                  <a:lnTo>
                    <a:pt x="130" y="288"/>
                  </a:lnTo>
                  <a:lnTo>
                    <a:pt x="114" y="286"/>
                  </a:lnTo>
                  <a:lnTo>
                    <a:pt x="102" y="282"/>
                  </a:lnTo>
                  <a:lnTo>
                    <a:pt x="88" y="276"/>
                  </a:lnTo>
                  <a:lnTo>
                    <a:pt x="76" y="270"/>
                  </a:lnTo>
                  <a:lnTo>
                    <a:pt x="64" y="264"/>
                  </a:lnTo>
                  <a:lnTo>
                    <a:pt x="52" y="256"/>
                  </a:lnTo>
                  <a:lnTo>
                    <a:pt x="42" y="246"/>
                  </a:lnTo>
                  <a:lnTo>
                    <a:pt x="32" y="236"/>
                  </a:lnTo>
                  <a:lnTo>
                    <a:pt x="24" y="224"/>
                  </a:lnTo>
                  <a:lnTo>
                    <a:pt x="18" y="212"/>
                  </a:lnTo>
                  <a:lnTo>
                    <a:pt x="12" y="200"/>
                  </a:lnTo>
                  <a:lnTo>
                    <a:pt x="6" y="186"/>
                  </a:lnTo>
                  <a:lnTo>
                    <a:pt x="2" y="174"/>
                  </a:lnTo>
                  <a:lnTo>
                    <a:pt x="0" y="158"/>
                  </a:lnTo>
                  <a:lnTo>
                    <a:pt x="0" y="144"/>
                  </a:lnTo>
                  <a:lnTo>
                    <a:pt x="0" y="130"/>
                  </a:lnTo>
                  <a:lnTo>
                    <a:pt x="2" y="114"/>
                  </a:lnTo>
                  <a:lnTo>
                    <a:pt x="6" y="102"/>
                  </a:lnTo>
                  <a:lnTo>
                    <a:pt x="12" y="88"/>
                  </a:lnTo>
                  <a:lnTo>
                    <a:pt x="18" y="76"/>
                  </a:lnTo>
                  <a:lnTo>
                    <a:pt x="24" y="64"/>
                  </a:lnTo>
                  <a:lnTo>
                    <a:pt x="32" y="52"/>
                  </a:lnTo>
                  <a:lnTo>
                    <a:pt x="42" y="42"/>
                  </a:lnTo>
                  <a:lnTo>
                    <a:pt x="52" y="32"/>
                  </a:lnTo>
                  <a:lnTo>
                    <a:pt x="64" y="24"/>
                  </a:lnTo>
                  <a:lnTo>
                    <a:pt x="76" y="18"/>
                  </a:lnTo>
                  <a:lnTo>
                    <a:pt x="88" y="12"/>
                  </a:lnTo>
                  <a:lnTo>
                    <a:pt x="102" y="6"/>
                  </a:lnTo>
                  <a:lnTo>
                    <a:pt x="114" y="2"/>
                  </a:lnTo>
                  <a:lnTo>
                    <a:pt x="130" y="0"/>
                  </a:lnTo>
                  <a:lnTo>
                    <a:pt x="144" y="0"/>
                  </a:lnTo>
                  <a:lnTo>
                    <a:pt x="158" y="0"/>
                  </a:lnTo>
                  <a:lnTo>
                    <a:pt x="174" y="2"/>
                  </a:lnTo>
                  <a:lnTo>
                    <a:pt x="186" y="6"/>
                  </a:lnTo>
                  <a:lnTo>
                    <a:pt x="200" y="12"/>
                  </a:lnTo>
                  <a:lnTo>
                    <a:pt x="212" y="18"/>
                  </a:lnTo>
                  <a:lnTo>
                    <a:pt x="224" y="24"/>
                  </a:lnTo>
                  <a:lnTo>
                    <a:pt x="236" y="32"/>
                  </a:lnTo>
                  <a:lnTo>
                    <a:pt x="246" y="42"/>
                  </a:lnTo>
                  <a:lnTo>
                    <a:pt x="256" y="52"/>
                  </a:lnTo>
                  <a:lnTo>
                    <a:pt x="264" y="64"/>
                  </a:lnTo>
                  <a:lnTo>
                    <a:pt x="270" y="76"/>
                  </a:lnTo>
                  <a:lnTo>
                    <a:pt x="276" y="88"/>
                  </a:lnTo>
                  <a:lnTo>
                    <a:pt x="282" y="102"/>
                  </a:lnTo>
                  <a:lnTo>
                    <a:pt x="286" y="114"/>
                  </a:lnTo>
                  <a:lnTo>
                    <a:pt x="288" y="130"/>
                  </a:lnTo>
                  <a:lnTo>
                    <a:pt x="288" y="144"/>
                  </a:lnTo>
                  <a:close/>
                </a:path>
              </a:pathLst>
            </a:custGeom>
            <a:solidFill>
              <a:srgbClr val="FFFF00"/>
            </a:solidFill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5327" name="Rectangle 72"/>
            <p:cNvSpPr>
              <a:spLocks noChangeArrowheads="1"/>
            </p:cNvSpPr>
            <p:nvPr/>
          </p:nvSpPr>
          <p:spPr bwMode="auto">
            <a:xfrm>
              <a:off x="5203" y="2417"/>
              <a:ext cx="12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Helvetica" pitchFamily="-83" charset="0"/>
                </a:rPr>
                <a:t>M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5328" name="Freeform 73"/>
            <p:cNvSpPr>
              <a:spLocks/>
            </p:cNvSpPr>
            <p:nvPr/>
          </p:nvSpPr>
          <p:spPr bwMode="auto">
            <a:xfrm>
              <a:off x="4308" y="2363"/>
              <a:ext cx="272" cy="268"/>
            </a:xfrm>
            <a:custGeom>
              <a:avLst/>
              <a:gdLst>
                <a:gd name="T0" fmla="*/ 288 w 288"/>
                <a:gd name="T1" fmla="*/ 144 h 288"/>
                <a:gd name="T2" fmla="*/ 286 w 288"/>
                <a:gd name="T3" fmla="*/ 174 h 288"/>
                <a:gd name="T4" fmla="*/ 276 w 288"/>
                <a:gd name="T5" fmla="*/ 200 h 288"/>
                <a:gd name="T6" fmla="*/ 264 w 288"/>
                <a:gd name="T7" fmla="*/ 224 h 288"/>
                <a:gd name="T8" fmla="*/ 246 w 288"/>
                <a:gd name="T9" fmla="*/ 246 h 288"/>
                <a:gd name="T10" fmla="*/ 224 w 288"/>
                <a:gd name="T11" fmla="*/ 264 h 288"/>
                <a:gd name="T12" fmla="*/ 200 w 288"/>
                <a:gd name="T13" fmla="*/ 276 h 288"/>
                <a:gd name="T14" fmla="*/ 174 w 288"/>
                <a:gd name="T15" fmla="*/ 286 h 288"/>
                <a:gd name="T16" fmla="*/ 144 w 288"/>
                <a:gd name="T17" fmla="*/ 288 h 288"/>
                <a:gd name="T18" fmla="*/ 130 w 288"/>
                <a:gd name="T19" fmla="*/ 288 h 288"/>
                <a:gd name="T20" fmla="*/ 102 w 288"/>
                <a:gd name="T21" fmla="*/ 282 h 288"/>
                <a:gd name="T22" fmla="*/ 76 w 288"/>
                <a:gd name="T23" fmla="*/ 270 h 288"/>
                <a:gd name="T24" fmla="*/ 52 w 288"/>
                <a:gd name="T25" fmla="*/ 256 h 288"/>
                <a:gd name="T26" fmla="*/ 32 w 288"/>
                <a:gd name="T27" fmla="*/ 236 h 288"/>
                <a:gd name="T28" fmla="*/ 18 w 288"/>
                <a:gd name="T29" fmla="*/ 212 h 288"/>
                <a:gd name="T30" fmla="*/ 6 w 288"/>
                <a:gd name="T31" fmla="*/ 186 h 288"/>
                <a:gd name="T32" fmla="*/ 0 w 288"/>
                <a:gd name="T33" fmla="*/ 158 h 288"/>
                <a:gd name="T34" fmla="*/ 0 w 288"/>
                <a:gd name="T35" fmla="*/ 144 h 288"/>
                <a:gd name="T36" fmla="*/ 2 w 288"/>
                <a:gd name="T37" fmla="*/ 114 h 288"/>
                <a:gd name="T38" fmla="*/ 12 w 288"/>
                <a:gd name="T39" fmla="*/ 88 h 288"/>
                <a:gd name="T40" fmla="*/ 24 w 288"/>
                <a:gd name="T41" fmla="*/ 64 h 288"/>
                <a:gd name="T42" fmla="*/ 42 w 288"/>
                <a:gd name="T43" fmla="*/ 42 h 288"/>
                <a:gd name="T44" fmla="*/ 64 w 288"/>
                <a:gd name="T45" fmla="*/ 24 h 288"/>
                <a:gd name="T46" fmla="*/ 88 w 288"/>
                <a:gd name="T47" fmla="*/ 12 h 288"/>
                <a:gd name="T48" fmla="*/ 114 w 288"/>
                <a:gd name="T49" fmla="*/ 2 h 288"/>
                <a:gd name="T50" fmla="*/ 144 w 288"/>
                <a:gd name="T51" fmla="*/ 0 h 288"/>
                <a:gd name="T52" fmla="*/ 158 w 288"/>
                <a:gd name="T53" fmla="*/ 0 h 288"/>
                <a:gd name="T54" fmla="*/ 186 w 288"/>
                <a:gd name="T55" fmla="*/ 6 h 288"/>
                <a:gd name="T56" fmla="*/ 212 w 288"/>
                <a:gd name="T57" fmla="*/ 18 h 288"/>
                <a:gd name="T58" fmla="*/ 236 w 288"/>
                <a:gd name="T59" fmla="*/ 32 h 288"/>
                <a:gd name="T60" fmla="*/ 256 w 288"/>
                <a:gd name="T61" fmla="*/ 52 h 288"/>
                <a:gd name="T62" fmla="*/ 270 w 288"/>
                <a:gd name="T63" fmla="*/ 76 h 288"/>
                <a:gd name="T64" fmla="*/ 282 w 288"/>
                <a:gd name="T65" fmla="*/ 102 h 288"/>
                <a:gd name="T66" fmla="*/ 288 w 288"/>
                <a:gd name="T67" fmla="*/ 130 h 288"/>
                <a:gd name="T68" fmla="*/ 288 w 288"/>
                <a:gd name="T69" fmla="*/ 144 h 28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88"/>
                <a:gd name="T106" fmla="*/ 0 h 288"/>
                <a:gd name="T107" fmla="*/ 288 w 288"/>
                <a:gd name="T108" fmla="*/ 288 h 28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88" h="288">
                  <a:moveTo>
                    <a:pt x="288" y="144"/>
                  </a:moveTo>
                  <a:lnTo>
                    <a:pt x="288" y="144"/>
                  </a:lnTo>
                  <a:lnTo>
                    <a:pt x="288" y="158"/>
                  </a:lnTo>
                  <a:lnTo>
                    <a:pt x="286" y="174"/>
                  </a:lnTo>
                  <a:lnTo>
                    <a:pt x="282" y="186"/>
                  </a:lnTo>
                  <a:lnTo>
                    <a:pt x="276" y="200"/>
                  </a:lnTo>
                  <a:lnTo>
                    <a:pt x="270" y="212"/>
                  </a:lnTo>
                  <a:lnTo>
                    <a:pt x="264" y="224"/>
                  </a:lnTo>
                  <a:lnTo>
                    <a:pt x="256" y="236"/>
                  </a:lnTo>
                  <a:lnTo>
                    <a:pt x="246" y="246"/>
                  </a:lnTo>
                  <a:lnTo>
                    <a:pt x="236" y="256"/>
                  </a:lnTo>
                  <a:lnTo>
                    <a:pt x="224" y="264"/>
                  </a:lnTo>
                  <a:lnTo>
                    <a:pt x="212" y="270"/>
                  </a:lnTo>
                  <a:lnTo>
                    <a:pt x="200" y="276"/>
                  </a:lnTo>
                  <a:lnTo>
                    <a:pt x="186" y="282"/>
                  </a:lnTo>
                  <a:lnTo>
                    <a:pt x="174" y="286"/>
                  </a:lnTo>
                  <a:lnTo>
                    <a:pt x="158" y="288"/>
                  </a:lnTo>
                  <a:lnTo>
                    <a:pt x="144" y="288"/>
                  </a:lnTo>
                  <a:lnTo>
                    <a:pt x="130" y="288"/>
                  </a:lnTo>
                  <a:lnTo>
                    <a:pt x="114" y="286"/>
                  </a:lnTo>
                  <a:lnTo>
                    <a:pt x="102" y="282"/>
                  </a:lnTo>
                  <a:lnTo>
                    <a:pt x="88" y="276"/>
                  </a:lnTo>
                  <a:lnTo>
                    <a:pt x="76" y="270"/>
                  </a:lnTo>
                  <a:lnTo>
                    <a:pt x="64" y="264"/>
                  </a:lnTo>
                  <a:lnTo>
                    <a:pt x="52" y="256"/>
                  </a:lnTo>
                  <a:lnTo>
                    <a:pt x="42" y="246"/>
                  </a:lnTo>
                  <a:lnTo>
                    <a:pt x="32" y="236"/>
                  </a:lnTo>
                  <a:lnTo>
                    <a:pt x="24" y="224"/>
                  </a:lnTo>
                  <a:lnTo>
                    <a:pt x="18" y="212"/>
                  </a:lnTo>
                  <a:lnTo>
                    <a:pt x="12" y="200"/>
                  </a:lnTo>
                  <a:lnTo>
                    <a:pt x="6" y="186"/>
                  </a:lnTo>
                  <a:lnTo>
                    <a:pt x="2" y="174"/>
                  </a:lnTo>
                  <a:lnTo>
                    <a:pt x="0" y="158"/>
                  </a:lnTo>
                  <a:lnTo>
                    <a:pt x="0" y="144"/>
                  </a:lnTo>
                  <a:lnTo>
                    <a:pt x="0" y="130"/>
                  </a:lnTo>
                  <a:lnTo>
                    <a:pt x="2" y="114"/>
                  </a:lnTo>
                  <a:lnTo>
                    <a:pt x="6" y="102"/>
                  </a:lnTo>
                  <a:lnTo>
                    <a:pt x="12" y="88"/>
                  </a:lnTo>
                  <a:lnTo>
                    <a:pt x="18" y="76"/>
                  </a:lnTo>
                  <a:lnTo>
                    <a:pt x="24" y="64"/>
                  </a:lnTo>
                  <a:lnTo>
                    <a:pt x="32" y="52"/>
                  </a:lnTo>
                  <a:lnTo>
                    <a:pt x="42" y="42"/>
                  </a:lnTo>
                  <a:lnTo>
                    <a:pt x="52" y="32"/>
                  </a:lnTo>
                  <a:lnTo>
                    <a:pt x="64" y="24"/>
                  </a:lnTo>
                  <a:lnTo>
                    <a:pt x="76" y="18"/>
                  </a:lnTo>
                  <a:lnTo>
                    <a:pt x="88" y="12"/>
                  </a:lnTo>
                  <a:lnTo>
                    <a:pt x="102" y="6"/>
                  </a:lnTo>
                  <a:lnTo>
                    <a:pt x="114" y="2"/>
                  </a:lnTo>
                  <a:lnTo>
                    <a:pt x="130" y="0"/>
                  </a:lnTo>
                  <a:lnTo>
                    <a:pt x="144" y="0"/>
                  </a:lnTo>
                  <a:lnTo>
                    <a:pt x="158" y="0"/>
                  </a:lnTo>
                  <a:lnTo>
                    <a:pt x="174" y="2"/>
                  </a:lnTo>
                  <a:lnTo>
                    <a:pt x="186" y="6"/>
                  </a:lnTo>
                  <a:lnTo>
                    <a:pt x="200" y="12"/>
                  </a:lnTo>
                  <a:lnTo>
                    <a:pt x="212" y="18"/>
                  </a:lnTo>
                  <a:lnTo>
                    <a:pt x="224" y="24"/>
                  </a:lnTo>
                  <a:lnTo>
                    <a:pt x="236" y="32"/>
                  </a:lnTo>
                  <a:lnTo>
                    <a:pt x="246" y="42"/>
                  </a:lnTo>
                  <a:lnTo>
                    <a:pt x="256" y="52"/>
                  </a:lnTo>
                  <a:lnTo>
                    <a:pt x="264" y="64"/>
                  </a:lnTo>
                  <a:lnTo>
                    <a:pt x="270" y="76"/>
                  </a:lnTo>
                  <a:lnTo>
                    <a:pt x="276" y="88"/>
                  </a:lnTo>
                  <a:lnTo>
                    <a:pt x="282" y="102"/>
                  </a:lnTo>
                  <a:lnTo>
                    <a:pt x="286" y="114"/>
                  </a:lnTo>
                  <a:lnTo>
                    <a:pt x="288" y="130"/>
                  </a:lnTo>
                  <a:lnTo>
                    <a:pt x="288" y="144"/>
                  </a:lnTo>
                  <a:close/>
                </a:path>
              </a:pathLst>
            </a:custGeom>
            <a:solidFill>
              <a:srgbClr val="FFFF00"/>
            </a:solidFill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5329" name="Rectangle 74"/>
            <p:cNvSpPr>
              <a:spLocks noChangeArrowheads="1"/>
            </p:cNvSpPr>
            <p:nvPr/>
          </p:nvSpPr>
          <p:spPr bwMode="auto">
            <a:xfrm>
              <a:off x="4387" y="2417"/>
              <a:ext cx="12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Helvetica" pitchFamily="-83" charset="0"/>
                </a:rPr>
                <a:t>M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5330" name="Line 75"/>
            <p:cNvSpPr>
              <a:spLocks noChangeShapeType="1"/>
            </p:cNvSpPr>
            <p:nvPr/>
          </p:nvSpPr>
          <p:spPr bwMode="auto">
            <a:xfrm>
              <a:off x="4618" y="249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331" name="Line 76"/>
            <p:cNvSpPr>
              <a:spLocks noChangeShapeType="1"/>
            </p:cNvSpPr>
            <p:nvPr/>
          </p:nvSpPr>
          <p:spPr bwMode="auto">
            <a:xfrm>
              <a:off x="4633" y="249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332" name="Line 77"/>
            <p:cNvSpPr>
              <a:spLocks noChangeShapeType="1"/>
            </p:cNvSpPr>
            <p:nvPr/>
          </p:nvSpPr>
          <p:spPr bwMode="auto">
            <a:xfrm>
              <a:off x="4640" y="249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333" name="Line 78"/>
            <p:cNvSpPr>
              <a:spLocks noChangeShapeType="1"/>
            </p:cNvSpPr>
            <p:nvPr/>
          </p:nvSpPr>
          <p:spPr bwMode="auto">
            <a:xfrm>
              <a:off x="4648" y="249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334" name="Line 79"/>
            <p:cNvSpPr>
              <a:spLocks noChangeShapeType="1"/>
            </p:cNvSpPr>
            <p:nvPr/>
          </p:nvSpPr>
          <p:spPr bwMode="auto">
            <a:xfrm>
              <a:off x="4663" y="249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335" name="Line 80"/>
            <p:cNvSpPr>
              <a:spLocks noChangeShapeType="1"/>
            </p:cNvSpPr>
            <p:nvPr/>
          </p:nvSpPr>
          <p:spPr bwMode="auto">
            <a:xfrm>
              <a:off x="4671" y="249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336" name="Line 81"/>
            <p:cNvSpPr>
              <a:spLocks noChangeShapeType="1"/>
            </p:cNvSpPr>
            <p:nvPr/>
          </p:nvSpPr>
          <p:spPr bwMode="auto">
            <a:xfrm>
              <a:off x="4678" y="249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337" name="Line 82"/>
            <p:cNvSpPr>
              <a:spLocks noChangeShapeType="1"/>
            </p:cNvSpPr>
            <p:nvPr/>
          </p:nvSpPr>
          <p:spPr bwMode="auto">
            <a:xfrm>
              <a:off x="4693" y="249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338" name="Line 83"/>
            <p:cNvSpPr>
              <a:spLocks noChangeShapeType="1"/>
            </p:cNvSpPr>
            <p:nvPr/>
          </p:nvSpPr>
          <p:spPr bwMode="auto">
            <a:xfrm>
              <a:off x="4701" y="249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339" name="Line 84"/>
            <p:cNvSpPr>
              <a:spLocks noChangeShapeType="1"/>
            </p:cNvSpPr>
            <p:nvPr/>
          </p:nvSpPr>
          <p:spPr bwMode="auto">
            <a:xfrm>
              <a:off x="4708" y="249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340" name="Line 85"/>
            <p:cNvSpPr>
              <a:spLocks noChangeShapeType="1"/>
            </p:cNvSpPr>
            <p:nvPr/>
          </p:nvSpPr>
          <p:spPr bwMode="auto">
            <a:xfrm>
              <a:off x="4724" y="249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341" name="Line 86"/>
            <p:cNvSpPr>
              <a:spLocks noChangeShapeType="1"/>
            </p:cNvSpPr>
            <p:nvPr/>
          </p:nvSpPr>
          <p:spPr bwMode="auto">
            <a:xfrm>
              <a:off x="4731" y="249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342" name="Line 87"/>
            <p:cNvSpPr>
              <a:spLocks noChangeShapeType="1"/>
            </p:cNvSpPr>
            <p:nvPr/>
          </p:nvSpPr>
          <p:spPr bwMode="auto">
            <a:xfrm>
              <a:off x="4739" y="249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343" name="Line 88"/>
            <p:cNvSpPr>
              <a:spLocks noChangeShapeType="1"/>
            </p:cNvSpPr>
            <p:nvPr/>
          </p:nvSpPr>
          <p:spPr bwMode="auto">
            <a:xfrm>
              <a:off x="4754" y="249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344" name="Line 89"/>
            <p:cNvSpPr>
              <a:spLocks noChangeShapeType="1"/>
            </p:cNvSpPr>
            <p:nvPr/>
          </p:nvSpPr>
          <p:spPr bwMode="auto">
            <a:xfrm>
              <a:off x="4761" y="249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345" name="Line 90"/>
            <p:cNvSpPr>
              <a:spLocks noChangeShapeType="1"/>
            </p:cNvSpPr>
            <p:nvPr/>
          </p:nvSpPr>
          <p:spPr bwMode="auto">
            <a:xfrm>
              <a:off x="4769" y="249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346" name="Line 91"/>
            <p:cNvSpPr>
              <a:spLocks noChangeShapeType="1"/>
            </p:cNvSpPr>
            <p:nvPr/>
          </p:nvSpPr>
          <p:spPr bwMode="auto">
            <a:xfrm>
              <a:off x="4784" y="249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347" name="Line 92"/>
            <p:cNvSpPr>
              <a:spLocks noChangeShapeType="1"/>
            </p:cNvSpPr>
            <p:nvPr/>
          </p:nvSpPr>
          <p:spPr bwMode="auto">
            <a:xfrm>
              <a:off x="4792" y="249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348" name="Line 93"/>
            <p:cNvSpPr>
              <a:spLocks noChangeShapeType="1"/>
            </p:cNvSpPr>
            <p:nvPr/>
          </p:nvSpPr>
          <p:spPr bwMode="auto">
            <a:xfrm>
              <a:off x="4799" y="249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349" name="Line 94"/>
            <p:cNvSpPr>
              <a:spLocks noChangeShapeType="1"/>
            </p:cNvSpPr>
            <p:nvPr/>
          </p:nvSpPr>
          <p:spPr bwMode="auto">
            <a:xfrm>
              <a:off x="4814" y="249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350" name="Line 95"/>
            <p:cNvSpPr>
              <a:spLocks noChangeShapeType="1"/>
            </p:cNvSpPr>
            <p:nvPr/>
          </p:nvSpPr>
          <p:spPr bwMode="auto">
            <a:xfrm>
              <a:off x="4822" y="249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351" name="Line 96"/>
            <p:cNvSpPr>
              <a:spLocks noChangeShapeType="1"/>
            </p:cNvSpPr>
            <p:nvPr/>
          </p:nvSpPr>
          <p:spPr bwMode="auto">
            <a:xfrm>
              <a:off x="4829" y="249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352" name="Line 97"/>
            <p:cNvSpPr>
              <a:spLocks noChangeShapeType="1"/>
            </p:cNvSpPr>
            <p:nvPr/>
          </p:nvSpPr>
          <p:spPr bwMode="auto">
            <a:xfrm>
              <a:off x="4844" y="249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353" name="Line 98"/>
            <p:cNvSpPr>
              <a:spLocks noChangeShapeType="1"/>
            </p:cNvSpPr>
            <p:nvPr/>
          </p:nvSpPr>
          <p:spPr bwMode="auto">
            <a:xfrm>
              <a:off x="4852" y="249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354" name="Line 99"/>
            <p:cNvSpPr>
              <a:spLocks noChangeShapeType="1"/>
            </p:cNvSpPr>
            <p:nvPr/>
          </p:nvSpPr>
          <p:spPr bwMode="auto">
            <a:xfrm>
              <a:off x="4860" y="249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355" name="Line 100"/>
            <p:cNvSpPr>
              <a:spLocks noChangeShapeType="1"/>
            </p:cNvSpPr>
            <p:nvPr/>
          </p:nvSpPr>
          <p:spPr bwMode="auto">
            <a:xfrm>
              <a:off x="4875" y="249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356" name="Line 101"/>
            <p:cNvSpPr>
              <a:spLocks noChangeShapeType="1"/>
            </p:cNvSpPr>
            <p:nvPr/>
          </p:nvSpPr>
          <p:spPr bwMode="auto">
            <a:xfrm>
              <a:off x="4882" y="249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357" name="Line 102"/>
            <p:cNvSpPr>
              <a:spLocks noChangeShapeType="1"/>
            </p:cNvSpPr>
            <p:nvPr/>
          </p:nvSpPr>
          <p:spPr bwMode="auto">
            <a:xfrm>
              <a:off x="4890" y="249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358" name="Line 103"/>
            <p:cNvSpPr>
              <a:spLocks noChangeShapeType="1"/>
            </p:cNvSpPr>
            <p:nvPr/>
          </p:nvSpPr>
          <p:spPr bwMode="auto">
            <a:xfrm>
              <a:off x="4905" y="249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359" name="Line 104"/>
            <p:cNvSpPr>
              <a:spLocks noChangeShapeType="1"/>
            </p:cNvSpPr>
            <p:nvPr/>
          </p:nvSpPr>
          <p:spPr bwMode="auto">
            <a:xfrm>
              <a:off x="4912" y="249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360" name="Line 105"/>
            <p:cNvSpPr>
              <a:spLocks noChangeShapeType="1"/>
            </p:cNvSpPr>
            <p:nvPr/>
          </p:nvSpPr>
          <p:spPr bwMode="auto">
            <a:xfrm>
              <a:off x="4920" y="249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361" name="Line 106"/>
            <p:cNvSpPr>
              <a:spLocks noChangeShapeType="1"/>
            </p:cNvSpPr>
            <p:nvPr/>
          </p:nvSpPr>
          <p:spPr bwMode="auto">
            <a:xfrm>
              <a:off x="4935" y="249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362" name="Line 107"/>
            <p:cNvSpPr>
              <a:spLocks noChangeShapeType="1"/>
            </p:cNvSpPr>
            <p:nvPr/>
          </p:nvSpPr>
          <p:spPr bwMode="auto">
            <a:xfrm>
              <a:off x="4943" y="249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363" name="Line 108"/>
            <p:cNvSpPr>
              <a:spLocks noChangeShapeType="1"/>
            </p:cNvSpPr>
            <p:nvPr/>
          </p:nvSpPr>
          <p:spPr bwMode="auto">
            <a:xfrm>
              <a:off x="4950" y="249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364" name="Line 109"/>
            <p:cNvSpPr>
              <a:spLocks noChangeShapeType="1"/>
            </p:cNvSpPr>
            <p:nvPr/>
          </p:nvSpPr>
          <p:spPr bwMode="auto">
            <a:xfrm>
              <a:off x="4965" y="249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365" name="Line 110"/>
            <p:cNvSpPr>
              <a:spLocks noChangeShapeType="1"/>
            </p:cNvSpPr>
            <p:nvPr/>
          </p:nvSpPr>
          <p:spPr bwMode="auto">
            <a:xfrm>
              <a:off x="4973" y="249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366" name="Line 111"/>
            <p:cNvSpPr>
              <a:spLocks noChangeShapeType="1"/>
            </p:cNvSpPr>
            <p:nvPr/>
          </p:nvSpPr>
          <p:spPr bwMode="auto">
            <a:xfrm>
              <a:off x="4980" y="249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367" name="Line 112"/>
            <p:cNvSpPr>
              <a:spLocks noChangeShapeType="1"/>
            </p:cNvSpPr>
            <p:nvPr/>
          </p:nvSpPr>
          <p:spPr bwMode="auto">
            <a:xfrm>
              <a:off x="4996" y="249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368" name="Line 113"/>
            <p:cNvSpPr>
              <a:spLocks noChangeShapeType="1"/>
            </p:cNvSpPr>
            <p:nvPr/>
          </p:nvSpPr>
          <p:spPr bwMode="auto">
            <a:xfrm>
              <a:off x="5003" y="249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369" name="Line 114"/>
            <p:cNvSpPr>
              <a:spLocks noChangeShapeType="1"/>
            </p:cNvSpPr>
            <p:nvPr/>
          </p:nvSpPr>
          <p:spPr bwMode="auto">
            <a:xfrm>
              <a:off x="5011" y="249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370" name="Line 115"/>
            <p:cNvSpPr>
              <a:spLocks noChangeShapeType="1"/>
            </p:cNvSpPr>
            <p:nvPr/>
          </p:nvSpPr>
          <p:spPr bwMode="auto">
            <a:xfrm>
              <a:off x="5026" y="249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371" name="Line 116"/>
            <p:cNvSpPr>
              <a:spLocks noChangeShapeType="1"/>
            </p:cNvSpPr>
            <p:nvPr/>
          </p:nvSpPr>
          <p:spPr bwMode="auto">
            <a:xfrm>
              <a:off x="5033" y="249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372" name="Line 117"/>
            <p:cNvSpPr>
              <a:spLocks noChangeShapeType="1"/>
            </p:cNvSpPr>
            <p:nvPr/>
          </p:nvSpPr>
          <p:spPr bwMode="auto">
            <a:xfrm>
              <a:off x="5041" y="249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373" name="Line 118"/>
            <p:cNvSpPr>
              <a:spLocks noChangeShapeType="1"/>
            </p:cNvSpPr>
            <p:nvPr/>
          </p:nvSpPr>
          <p:spPr bwMode="auto">
            <a:xfrm>
              <a:off x="5056" y="249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374" name="Line 119"/>
            <p:cNvSpPr>
              <a:spLocks noChangeShapeType="1"/>
            </p:cNvSpPr>
            <p:nvPr/>
          </p:nvSpPr>
          <p:spPr bwMode="auto">
            <a:xfrm>
              <a:off x="5064" y="249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375" name="Line 120"/>
            <p:cNvSpPr>
              <a:spLocks noChangeShapeType="1"/>
            </p:cNvSpPr>
            <p:nvPr/>
          </p:nvSpPr>
          <p:spPr bwMode="auto">
            <a:xfrm>
              <a:off x="5071" y="249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376" name="Line 121"/>
            <p:cNvSpPr>
              <a:spLocks noChangeShapeType="1"/>
            </p:cNvSpPr>
            <p:nvPr/>
          </p:nvSpPr>
          <p:spPr bwMode="auto">
            <a:xfrm>
              <a:off x="5086" y="249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377" name="Rectangle 122"/>
            <p:cNvSpPr>
              <a:spLocks noChangeArrowheads="1"/>
            </p:cNvSpPr>
            <p:nvPr/>
          </p:nvSpPr>
          <p:spPr bwMode="auto">
            <a:xfrm>
              <a:off x="4775" y="2350"/>
              <a:ext cx="16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Helvetica" pitchFamily="-83" charset="0"/>
                </a:rPr>
                <a:t>4n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5378" name="Freeform 123"/>
            <p:cNvSpPr>
              <a:spLocks/>
            </p:cNvSpPr>
            <p:nvPr/>
          </p:nvSpPr>
          <p:spPr bwMode="auto">
            <a:xfrm>
              <a:off x="5124" y="1893"/>
              <a:ext cx="272" cy="269"/>
            </a:xfrm>
            <a:custGeom>
              <a:avLst/>
              <a:gdLst>
                <a:gd name="T0" fmla="*/ 288 w 288"/>
                <a:gd name="T1" fmla="*/ 144 h 288"/>
                <a:gd name="T2" fmla="*/ 286 w 288"/>
                <a:gd name="T3" fmla="*/ 174 h 288"/>
                <a:gd name="T4" fmla="*/ 276 w 288"/>
                <a:gd name="T5" fmla="*/ 200 h 288"/>
                <a:gd name="T6" fmla="*/ 264 w 288"/>
                <a:gd name="T7" fmla="*/ 224 h 288"/>
                <a:gd name="T8" fmla="*/ 246 w 288"/>
                <a:gd name="T9" fmla="*/ 246 h 288"/>
                <a:gd name="T10" fmla="*/ 224 w 288"/>
                <a:gd name="T11" fmla="*/ 264 h 288"/>
                <a:gd name="T12" fmla="*/ 200 w 288"/>
                <a:gd name="T13" fmla="*/ 276 h 288"/>
                <a:gd name="T14" fmla="*/ 174 w 288"/>
                <a:gd name="T15" fmla="*/ 286 h 288"/>
                <a:gd name="T16" fmla="*/ 144 w 288"/>
                <a:gd name="T17" fmla="*/ 288 h 288"/>
                <a:gd name="T18" fmla="*/ 130 w 288"/>
                <a:gd name="T19" fmla="*/ 288 h 288"/>
                <a:gd name="T20" fmla="*/ 102 w 288"/>
                <a:gd name="T21" fmla="*/ 282 h 288"/>
                <a:gd name="T22" fmla="*/ 76 w 288"/>
                <a:gd name="T23" fmla="*/ 270 h 288"/>
                <a:gd name="T24" fmla="*/ 52 w 288"/>
                <a:gd name="T25" fmla="*/ 256 h 288"/>
                <a:gd name="T26" fmla="*/ 32 w 288"/>
                <a:gd name="T27" fmla="*/ 236 h 288"/>
                <a:gd name="T28" fmla="*/ 18 w 288"/>
                <a:gd name="T29" fmla="*/ 212 h 288"/>
                <a:gd name="T30" fmla="*/ 6 w 288"/>
                <a:gd name="T31" fmla="*/ 186 h 288"/>
                <a:gd name="T32" fmla="*/ 0 w 288"/>
                <a:gd name="T33" fmla="*/ 158 h 288"/>
                <a:gd name="T34" fmla="*/ 0 w 288"/>
                <a:gd name="T35" fmla="*/ 144 h 288"/>
                <a:gd name="T36" fmla="*/ 2 w 288"/>
                <a:gd name="T37" fmla="*/ 114 h 288"/>
                <a:gd name="T38" fmla="*/ 12 w 288"/>
                <a:gd name="T39" fmla="*/ 88 h 288"/>
                <a:gd name="T40" fmla="*/ 24 w 288"/>
                <a:gd name="T41" fmla="*/ 64 h 288"/>
                <a:gd name="T42" fmla="*/ 42 w 288"/>
                <a:gd name="T43" fmla="*/ 42 h 288"/>
                <a:gd name="T44" fmla="*/ 64 w 288"/>
                <a:gd name="T45" fmla="*/ 24 h 288"/>
                <a:gd name="T46" fmla="*/ 88 w 288"/>
                <a:gd name="T47" fmla="*/ 12 h 288"/>
                <a:gd name="T48" fmla="*/ 114 w 288"/>
                <a:gd name="T49" fmla="*/ 2 h 288"/>
                <a:gd name="T50" fmla="*/ 144 w 288"/>
                <a:gd name="T51" fmla="*/ 0 h 288"/>
                <a:gd name="T52" fmla="*/ 158 w 288"/>
                <a:gd name="T53" fmla="*/ 0 h 288"/>
                <a:gd name="T54" fmla="*/ 186 w 288"/>
                <a:gd name="T55" fmla="*/ 6 h 288"/>
                <a:gd name="T56" fmla="*/ 212 w 288"/>
                <a:gd name="T57" fmla="*/ 18 h 288"/>
                <a:gd name="T58" fmla="*/ 236 w 288"/>
                <a:gd name="T59" fmla="*/ 32 h 288"/>
                <a:gd name="T60" fmla="*/ 256 w 288"/>
                <a:gd name="T61" fmla="*/ 52 h 288"/>
                <a:gd name="T62" fmla="*/ 270 w 288"/>
                <a:gd name="T63" fmla="*/ 76 h 288"/>
                <a:gd name="T64" fmla="*/ 282 w 288"/>
                <a:gd name="T65" fmla="*/ 102 h 288"/>
                <a:gd name="T66" fmla="*/ 288 w 288"/>
                <a:gd name="T67" fmla="*/ 130 h 288"/>
                <a:gd name="T68" fmla="*/ 288 w 288"/>
                <a:gd name="T69" fmla="*/ 144 h 28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88"/>
                <a:gd name="T106" fmla="*/ 0 h 288"/>
                <a:gd name="T107" fmla="*/ 288 w 288"/>
                <a:gd name="T108" fmla="*/ 288 h 28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88" h="288">
                  <a:moveTo>
                    <a:pt x="288" y="144"/>
                  </a:moveTo>
                  <a:lnTo>
                    <a:pt x="288" y="144"/>
                  </a:lnTo>
                  <a:lnTo>
                    <a:pt x="288" y="158"/>
                  </a:lnTo>
                  <a:lnTo>
                    <a:pt x="286" y="174"/>
                  </a:lnTo>
                  <a:lnTo>
                    <a:pt x="282" y="186"/>
                  </a:lnTo>
                  <a:lnTo>
                    <a:pt x="276" y="200"/>
                  </a:lnTo>
                  <a:lnTo>
                    <a:pt x="270" y="212"/>
                  </a:lnTo>
                  <a:lnTo>
                    <a:pt x="264" y="224"/>
                  </a:lnTo>
                  <a:lnTo>
                    <a:pt x="256" y="236"/>
                  </a:lnTo>
                  <a:lnTo>
                    <a:pt x="246" y="246"/>
                  </a:lnTo>
                  <a:lnTo>
                    <a:pt x="236" y="256"/>
                  </a:lnTo>
                  <a:lnTo>
                    <a:pt x="224" y="264"/>
                  </a:lnTo>
                  <a:lnTo>
                    <a:pt x="212" y="270"/>
                  </a:lnTo>
                  <a:lnTo>
                    <a:pt x="200" y="276"/>
                  </a:lnTo>
                  <a:lnTo>
                    <a:pt x="186" y="282"/>
                  </a:lnTo>
                  <a:lnTo>
                    <a:pt x="174" y="286"/>
                  </a:lnTo>
                  <a:lnTo>
                    <a:pt x="158" y="288"/>
                  </a:lnTo>
                  <a:lnTo>
                    <a:pt x="144" y="288"/>
                  </a:lnTo>
                  <a:lnTo>
                    <a:pt x="130" y="288"/>
                  </a:lnTo>
                  <a:lnTo>
                    <a:pt x="114" y="286"/>
                  </a:lnTo>
                  <a:lnTo>
                    <a:pt x="102" y="282"/>
                  </a:lnTo>
                  <a:lnTo>
                    <a:pt x="88" y="276"/>
                  </a:lnTo>
                  <a:lnTo>
                    <a:pt x="76" y="270"/>
                  </a:lnTo>
                  <a:lnTo>
                    <a:pt x="64" y="264"/>
                  </a:lnTo>
                  <a:lnTo>
                    <a:pt x="52" y="256"/>
                  </a:lnTo>
                  <a:lnTo>
                    <a:pt x="42" y="246"/>
                  </a:lnTo>
                  <a:lnTo>
                    <a:pt x="32" y="236"/>
                  </a:lnTo>
                  <a:lnTo>
                    <a:pt x="24" y="224"/>
                  </a:lnTo>
                  <a:lnTo>
                    <a:pt x="18" y="212"/>
                  </a:lnTo>
                  <a:lnTo>
                    <a:pt x="12" y="200"/>
                  </a:lnTo>
                  <a:lnTo>
                    <a:pt x="6" y="186"/>
                  </a:lnTo>
                  <a:lnTo>
                    <a:pt x="2" y="174"/>
                  </a:lnTo>
                  <a:lnTo>
                    <a:pt x="0" y="158"/>
                  </a:lnTo>
                  <a:lnTo>
                    <a:pt x="0" y="144"/>
                  </a:lnTo>
                  <a:lnTo>
                    <a:pt x="0" y="130"/>
                  </a:lnTo>
                  <a:lnTo>
                    <a:pt x="2" y="114"/>
                  </a:lnTo>
                  <a:lnTo>
                    <a:pt x="6" y="102"/>
                  </a:lnTo>
                  <a:lnTo>
                    <a:pt x="12" y="88"/>
                  </a:lnTo>
                  <a:lnTo>
                    <a:pt x="18" y="76"/>
                  </a:lnTo>
                  <a:lnTo>
                    <a:pt x="24" y="64"/>
                  </a:lnTo>
                  <a:lnTo>
                    <a:pt x="32" y="52"/>
                  </a:lnTo>
                  <a:lnTo>
                    <a:pt x="42" y="42"/>
                  </a:lnTo>
                  <a:lnTo>
                    <a:pt x="52" y="32"/>
                  </a:lnTo>
                  <a:lnTo>
                    <a:pt x="64" y="24"/>
                  </a:lnTo>
                  <a:lnTo>
                    <a:pt x="76" y="18"/>
                  </a:lnTo>
                  <a:lnTo>
                    <a:pt x="88" y="12"/>
                  </a:lnTo>
                  <a:lnTo>
                    <a:pt x="102" y="6"/>
                  </a:lnTo>
                  <a:lnTo>
                    <a:pt x="114" y="2"/>
                  </a:lnTo>
                  <a:lnTo>
                    <a:pt x="130" y="0"/>
                  </a:lnTo>
                  <a:lnTo>
                    <a:pt x="144" y="0"/>
                  </a:lnTo>
                  <a:lnTo>
                    <a:pt x="158" y="0"/>
                  </a:lnTo>
                  <a:lnTo>
                    <a:pt x="174" y="2"/>
                  </a:lnTo>
                  <a:lnTo>
                    <a:pt x="186" y="6"/>
                  </a:lnTo>
                  <a:lnTo>
                    <a:pt x="200" y="12"/>
                  </a:lnTo>
                  <a:lnTo>
                    <a:pt x="212" y="18"/>
                  </a:lnTo>
                  <a:lnTo>
                    <a:pt x="224" y="24"/>
                  </a:lnTo>
                  <a:lnTo>
                    <a:pt x="236" y="32"/>
                  </a:lnTo>
                  <a:lnTo>
                    <a:pt x="246" y="42"/>
                  </a:lnTo>
                  <a:lnTo>
                    <a:pt x="256" y="52"/>
                  </a:lnTo>
                  <a:lnTo>
                    <a:pt x="264" y="64"/>
                  </a:lnTo>
                  <a:lnTo>
                    <a:pt x="270" y="76"/>
                  </a:lnTo>
                  <a:lnTo>
                    <a:pt x="276" y="88"/>
                  </a:lnTo>
                  <a:lnTo>
                    <a:pt x="282" y="102"/>
                  </a:lnTo>
                  <a:lnTo>
                    <a:pt x="286" y="114"/>
                  </a:lnTo>
                  <a:lnTo>
                    <a:pt x="288" y="130"/>
                  </a:lnTo>
                  <a:lnTo>
                    <a:pt x="288" y="144"/>
                  </a:lnTo>
                  <a:close/>
                </a:path>
              </a:pathLst>
            </a:custGeom>
            <a:solidFill>
              <a:srgbClr val="FFFF00"/>
            </a:solidFill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5379" name="Rectangle 124"/>
            <p:cNvSpPr>
              <a:spLocks noChangeArrowheads="1"/>
            </p:cNvSpPr>
            <p:nvPr/>
          </p:nvSpPr>
          <p:spPr bwMode="auto">
            <a:xfrm>
              <a:off x="5213" y="1947"/>
              <a:ext cx="9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Helvetica" pitchFamily="-83" charset="0"/>
                </a:rPr>
                <a:t>S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5380" name="Freeform 125"/>
            <p:cNvSpPr>
              <a:spLocks/>
            </p:cNvSpPr>
            <p:nvPr/>
          </p:nvSpPr>
          <p:spPr bwMode="auto">
            <a:xfrm>
              <a:off x="4308" y="1893"/>
              <a:ext cx="272" cy="269"/>
            </a:xfrm>
            <a:custGeom>
              <a:avLst/>
              <a:gdLst>
                <a:gd name="T0" fmla="*/ 288 w 288"/>
                <a:gd name="T1" fmla="*/ 144 h 288"/>
                <a:gd name="T2" fmla="*/ 286 w 288"/>
                <a:gd name="T3" fmla="*/ 174 h 288"/>
                <a:gd name="T4" fmla="*/ 276 w 288"/>
                <a:gd name="T5" fmla="*/ 200 h 288"/>
                <a:gd name="T6" fmla="*/ 264 w 288"/>
                <a:gd name="T7" fmla="*/ 224 h 288"/>
                <a:gd name="T8" fmla="*/ 246 w 288"/>
                <a:gd name="T9" fmla="*/ 246 h 288"/>
                <a:gd name="T10" fmla="*/ 224 w 288"/>
                <a:gd name="T11" fmla="*/ 264 h 288"/>
                <a:gd name="T12" fmla="*/ 200 w 288"/>
                <a:gd name="T13" fmla="*/ 276 h 288"/>
                <a:gd name="T14" fmla="*/ 174 w 288"/>
                <a:gd name="T15" fmla="*/ 286 h 288"/>
                <a:gd name="T16" fmla="*/ 144 w 288"/>
                <a:gd name="T17" fmla="*/ 288 h 288"/>
                <a:gd name="T18" fmla="*/ 130 w 288"/>
                <a:gd name="T19" fmla="*/ 288 h 288"/>
                <a:gd name="T20" fmla="*/ 102 w 288"/>
                <a:gd name="T21" fmla="*/ 282 h 288"/>
                <a:gd name="T22" fmla="*/ 76 w 288"/>
                <a:gd name="T23" fmla="*/ 270 h 288"/>
                <a:gd name="T24" fmla="*/ 52 w 288"/>
                <a:gd name="T25" fmla="*/ 256 h 288"/>
                <a:gd name="T26" fmla="*/ 32 w 288"/>
                <a:gd name="T27" fmla="*/ 236 h 288"/>
                <a:gd name="T28" fmla="*/ 18 w 288"/>
                <a:gd name="T29" fmla="*/ 212 h 288"/>
                <a:gd name="T30" fmla="*/ 6 w 288"/>
                <a:gd name="T31" fmla="*/ 186 h 288"/>
                <a:gd name="T32" fmla="*/ 0 w 288"/>
                <a:gd name="T33" fmla="*/ 158 h 288"/>
                <a:gd name="T34" fmla="*/ 0 w 288"/>
                <a:gd name="T35" fmla="*/ 144 h 288"/>
                <a:gd name="T36" fmla="*/ 2 w 288"/>
                <a:gd name="T37" fmla="*/ 114 h 288"/>
                <a:gd name="T38" fmla="*/ 12 w 288"/>
                <a:gd name="T39" fmla="*/ 88 h 288"/>
                <a:gd name="T40" fmla="*/ 24 w 288"/>
                <a:gd name="T41" fmla="*/ 64 h 288"/>
                <a:gd name="T42" fmla="*/ 42 w 288"/>
                <a:gd name="T43" fmla="*/ 42 h 288"/>
                <a:gd name="T44" fmla="*/ 64 w 288"/>
                <a:gd name="T45" fmla="*/ 24 h 288"/>
                <a:gd name="T46" fmla="*/ 88 w 288"/>
                <a:gd name="T47" fmla="*/ 12 h 288"/>
                <a:gd name="T48" fmla="*/ 114 w 288"/>
                <a:gd name="T49" fmla="*/ 2 h 288"/>
                <a:gd name="T50" fmla="*/ 144 w 288"/>
                <a:gd name="T51" fmla="*/ 0 h 288"/>
                <a:gd name="T52" fmla="*/ 158 w 288"/>
                <a:gd name="T53" fmla="*/ 0 h 288"/>
                <a:gd name="T54" fmla="*/ 186 w 288"/>
                <a:gd name="T55" fmla="*/ 6 h 288"/>
                <a:gd name="T56" fmla="*/ 212 w 288"/>
                <a:gd name="T57" fmla="*/ 18 h 288"/>
                <a:gd name="T58" fmla="*/ 236 w 288"/>
                <a:gd name="T59" fmla="*/ 32 h 288"/>
                <a:gd name="T60" fmla="*/ 256 w 288"/>
                <a:gd name="T61" fmla="*/ 52 h 288"/>
                <a:gd name="T62" fmla="*/ 270 w 288"/>
                <a:gd name="T63" fmla="*/ 76 h 288"/>
                <a:gd name="T64" fmla="*/ 282 w 288"/>
                <a:gd name="T65" fmla="*/ 102 h 288"/>
                <a:gd name="T66" fmla="*/ 288 w 288"/>
                <a:gd name="T67" fmla="*/ 130 h 288"/>
                <a:gd name="T68" fmla="*/ 288 w 288"/>
                <a:gd name="T69" fmla="*/ 144 h 28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88"/>
                <a:gd name="T106" fmla="*/ 0 h 288"/>
                <a:gd name="T107" fmla="*/ 288 w 288"/>
                <a:gd name="T108" fmla="*/ 288 h 28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88" h="288">
                  <a:moveTo>
                    <a:pt x="288" y="144"/>
                  </a:moveTo>
                  <a:lnTo>
                    <a:pt x="288" y="144"/>
                  </a:lnTo>
                  <a:lnTo>
                    <a:pt x="288" y="158"/>
                  </a:lnTo>
                  <a:lnTo>
                    <a:pt x="286" y="174"/>
                  </a:lnTo>
                  <a:lnTo>
                    <a:pt x="282" y="186"/>
                  </a:lnTo>
                  <a:lnTo>
                    <a:pt x="276" y="200"/>
                  </a:lnTo>
                  <a:lnTo>
                    <a:pt x="270" y="212"/>
                  </a:lnTo>
                  <a:lnTo>
                    <a:pt x="264" y="224"/>
                  </a:lnTo>
                  <a:lnTo>
                    <a:pt x="256" y="236"/>
                  </a:lnTo>
                  <a:lnTo>
                    <a:pt x="246" y="246"/>
                  </a:lnTo>
                  <a:lnTo>
                    <a:pt x="236" y="256"/>
                  </a:lnTo>
                  <a:lnTo>
                    <a:pt x="224" y="264"/>
                  </a:lnTo>
                  <a:lnTo>
                    <a:pt x="212" y="270"/>
                  </a:lnTo>
                  <a:lnTo>
                    <a:pt x="200" y="276"/>
                  </a:lnTo>
                  <a:lnTo>
                    <a:pt x="186" y="282"/>
                  </a:lnTo>
                  <a:lnTo>
                    <a:pt x="174" y="286"/>
                  </a:lnTo>
                  <a:lnTo>
                    <a:pt x="158" y="288"/>
                  </a:lnTo>
                  <a:lnTo>
                    <a:pt x="144" y="288"/>
                  </a:lnTo>
                  <a:lnTo>
                    <a:pt x="130" y="288"/>
                  </a:lnTo>
                  <a:lnTo>
                    <a:pt x="114" y="286"/>
                  </a:lnTo>
                  <a:lnTo>
                    <a:pt x="102" y="282"/>
                  </a:lnTo>
                  <a:lnTo>
                    <a:pt x="88" y="276"/>
                  </a:lnTo>
                  <a:lnTo>
                    <a:pt x="76" y="270"/>
                  </a:lnTo>
                  <a:lnTo>
                    <a:pt x="64" y="264"/>
                  </a:lnTo>
                  <a:lnTo>
                    <a:pt x="52" y="256"/>
                  </a:lnTo>
                  <a:lnTo>
                    <a:pt x="42" y="246"/>
                  </a:lnTo>
                  <a:lnTo>
                    <a:pt x="32" y="236"/>
                  </a:lnTo>
                  <a:lnTo>
                    <a:pt x="24" y="224"/>
                  </a:lnTo>
                  <a:lnTo>
                    <a:pt x="18" y="212"/>
                  </a:lnTo>
                  <a:lnTo>
                    <a:pt x="12" y="200"/>
                  </a:lnTo>
                  <a:lnTo>
                    <a:pt x="6" y="186"/>
                  </a:lnTo>
                  <a:lnTo>
                    <a:pt x="2" y="174"/>
                  </a:lnTo>
                  <a:lnTo>
                    <a:pt x="0" y="158"/>
                  </a:lnTo>
                  <a:lnTo>
                    <a:pt x="0" y="144"/>
                  </a:lnTo>
                  <a:lnTo>
                    <a:pt x="0" y="130"/>
                  </a:lnTo>
                  <a:lnTo>
                    <a:pt x="2" y="114"/>
                  </a:lnTo>
                  <a:lnTo>
                    <a:pt x="6" y="102"/>
                  </a:lnTo>
                  <a:lnTo>
                    <a:pt x="12" y="88"/>
                  </a:lnTo>
                  <a:lnTo>
                    <a:pt x="18" y="76"/>
                  </a:lnTo>
                  <a:lnTo>
                    <a:pt x="24" y="64"/>
                  </a:lnTo>
                  <a:lnTo>
                    <a:pt x="32" y="52"/>
                  </a:lnTo>
                  <a:lnTo>
                    <a:pt x="42" y="42"/>
                  </a:lnTo>
                  <a:lnTo>
                    <a:pt x="52" y="32"/>
                  </a:lnTo>
                  <a:lnTo>
                    <a:pt x="64" y="24"/>
                  </a:lnTo>
                  <a:lnTo>
                    <a:pt x="76" y="18"/>
                  </a:lnTo>
                  <a:lnTo>
                    <a:pt x="88" y="12"/>
                  </a:lnTo>
                  <a:lnTo>
                    <a:pt x="102" y="6"/>
                  </a:lnTo>
                  <a:lnTo>
                    <a:pt x="114" y="2"/>
                  </a:lnTo>
                  <a:lnTo>
                    <a:pt x="130" y="0"/>
                  </a:lnTo>
                  <a:lnTo>
                    <a:pt x="144" y="0"/>
                  </a:lnTo>
                  <a:lnTo>
                    <a:pt x="158" y="0"/>
                  </a:lnTo>
                  <a:lnTo>
                    <a:pt x="174" y="2"/>
                  </a:lnTo>
                  <a:lnTo>
                    <a:pt x="186" y="6"/>
                  </a:lnTo>
                  <a:lnTo>
                    <a:pt x="200" y="12"/>
                  </a:lnTo>
                  <a:lnTo>
                    <a:pt x="212" y="18"/>
                  </a:lnTo>
                  <a:lnTo>
                    <a:pt x="224" y="24"/>
                  </a:lnTo>
                  <a:lnTo>
                    <a:pt x="236" y="32"/>
                  </a:lnTo>
                  <a:lnTo>
                    <a:pt x="246" y="42"/>
                  </a:lnTo>
                  <a:lnTo>
                    <a:pt x="256" y="52"/>
                  </a:lnTo>
                  <a:lnTo>
                    <a:pt x="264" y="64"/>
                  </a:lnTo>
                  <a:lnTo>
                    <a:pt x="270" y="76"/>
                  </a:lnTo>
                  <a:lnTo>
                    <a:pt x="276" y="88"/>
                  </a:lnTo>
                  <a:lnTo>
                    <a:pt x="282" y="102"/>
                  </a:lnTo>
                  <a:lnTo>
                    <a:pt x="286" y="114"/>
                  </a:lnTo>
                  <a:lnTo>
                    <a:pt x="288" y="130"/>
                  </a:lnTo>
                  <a:lnTo>
                    <a:pt x="288" y="144"/>
                  </a:lnTo>
                  <a:close/>
                </a:path>
              </a:pathLst>
            </a:custGeom>
            <a:solidFill>
              <a:srgbClr val="FFFF00"/>
            </a:solidFill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5381" name="Rectangle 126"/>
            <p:cNvSpPr>
              <a:spLocks noChangeArrowheads="1"/>
            </p:cNvSpPr>
            <p:nvPr/>
          </p:nvSpPr>
          <p:spPr bwMode="auto">
            <a:xfrm>
              <a:off x="4397" y="1947"/>
              <a:ext cx="9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Helvetica" pitchFamily="-83" charset="0"/>
                </a:rPr>
                <a:t>S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5382" name="Line 127"/>
            <p:cNvSpPr>
              <a:spLocks noChangeShapeType="1"/>
            </p:cNvSpPr>
            <p:nvPr/>
          </p:nvSpPr>
          <p:spPr bwMode="auto">
            <a:xfrm>
              <a:off x="4618" y="202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383" name="Line 128"/>
            <p:cNvSpPr>
              <a:spLocks noChangeShapeType="1"/>
            </p:cNvSpPr>
            <p:nvPr/>
          </p:nvSpPr>
          <p:spPr bwMode="auto">
            <a:xfrm>
              <a:off x="4633" y="20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384" name="Line 129"/>
            <p:cNvSpPr>
              <a:spLocks noChangeShapeType="1"/>
            </p:cNvSpPr>
            <p:nvPr/>
          </p:nvSpPr>
          <p:spPr bwMode="auto">
            <a:xfrm>
              <a:off x="4640" y="20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385" name="Line 130"/>
            <p:cNvSpPr>
              <a:spLocks noChangeShapeType="1"/>
            </p:cNvSpPr>
            <p:nvPr/>
          </p:nvSpPr>
          <p:spPr bwMode="auto">
            <a:xfrm>
              <a:off x="4648" y="20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386" name="Line 131"/>
            <p:cNvSpPr>
              <a:spLocks noChangeShapeType="1"/>
            </p:cNvSpPr>
            <p:nvPr/>
          </p:nvSpPr>
          <p:spPr bwMode="auto">
            <a:xfrm>
              <a:off x="4663" y="20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387" name="Line 132"/>
            <p:cNvSpPr>
              <a:spLocks noChangeShapeType="1"/>
            </p:cNvSpPr>
            <p:nvPr/>
          </p:nvSpPr>
          <p:spPr bwMode="auto">
            <a:xfrm>
              <a:off x="4671" y="202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388" name="Line 133"/>
            <p:cNvSpPr>
              <a:spLocks noChangeShapeType="1"/>
            </p:cNvSpPr>
            <p:nvPr/>
          </p:nvSpPr>
          <p:spPr bwMode="auto">
            <a:xfrm>
              <a:off x="4678" y="20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389" name="Line 134"/>
            <p:cNvSpPr>
              <a:spLocks noChangeShapeType="1"/>
            </p:cNvSpPr>
            <p:nvPr/>
          </p:nvSpPr>
          <p:spPr bwMode="auto">
            <a:xfrm>
              <a:off x="4693" y="20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390" name="Line 135"/>
            <p:cNvSpPr>
              <a:spLocks noChangeShapeType="1"/>
            </p:cNvSpPr>
            <p:nvPr/>
          </p:nvSpPr>
          <p:spPr bwMode="auto">
            <a:xfrm>
              <a:off x="4701" y="202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391" name="Line 136"/>
            <p:cNvSpPr>
              <a:spLocks noChangeShapeType="1"/>
            </p:cNvSpPr>
            <p:nvPr/>
          </p:nvSpPr>
          <p:spPr bwMode="auto">
            <a:xfrm>
              <a:off x="4708" y="20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392" name="Line 137"/>
            <p:cNvSpPr>
              <a:spLocks noChangeShapeType="1"/>
            </p:cNvSpPr>
            <p:nvPr/>
          </p:nvSpPr>
          <p:spPr bwMode="auto">
            <a:xfrm>
              <a:off x="4724" y="20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393" name="Line 138"/>
            <p:cNvSpPr>
              <a:spLocks noChangeShapeType="1"/>
            </p:cNvSpPr>
            <p:nvPr/>
          </p:nvSpPr>
          <p:spPr bwMode="auto">
            <a:xfrm>
              <a:off x="4731" y="20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394" name="Line 139"/>
            <p:cNvSpPr>
              <a:spLocks noChangeShapeType="1"/>
            </p:cNvSpPr>
            <p:nvPr/>
          </p:nvSpPr>
          <p:spPr bwMode="auto">
            <a:xfrm>
              <a:off x="4739" y="202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395" name="Line 140"/>
            <p:cNvSpPr>
              <a:spLocks noChangeShapeType="1"/>
            </p:cNvSpPr>
            <p:nvPr/>
          </p:nvSpPr>
          <p:spPr bwMode="auto">
            <a:xfrm>
              <a:off x="4754" y="20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396" name="Line 141"/>
            <p:cNvSpPr>
              <a:spLocks noChangeShapeType="1"/>
            </p:cNvSpPr>
            <p:nvPr/>
          </p:nvSpPr>
          <p:spPr bwMode="auto">
            <a:xfrm>
              <a:off x="4761" y="20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397" name="Line 142"/>
            <p:cNvSpPr>
              <a:spLocks noChangeShapeType="1"/>
            </p:cNvSpPr>
            <p:nvPr/>
          </p:nvSpPr>
          <p:spPr bwMode="auto">
            <a:xfrm>
              <a:off x="4769" y="202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398" name="Line 143"/>
            <p:cNvSpPr>
              <a:spLocks noChangeShapeType="1"/>
            </p:cNvSpPr>
            <p:nvPr/>
          </p:nvSpPr>
          <p:spPr bwMode="auto">
            <a:xfrm>
              <a:off x="4784" y="20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399" name="Line 144"/>
            <p:cNvSpPr>
              <a:spLocks noChangeShapeType="1"/>
            </p:cNvSpPr>
            <p:nvPr/>
          </p:nvSpPr>
          <p:spPr bwMode="auto">
            <a:xfrm>
              <a:off x="4792" y="202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400" name="Line 145"/>
            <p:cNvSpPr>
              <a:spLocks noChangeShapeType="1"/>
            </p:cNvSpPr>
            <p:nvPr/>
          </p:nvSpPr>
          <p:spPr bwMode="auto">
            <a:xfrm>
              <a:off x="4799" y="20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401" name="Line 146"/>
            <p:cNvSpPr>
              <a:spLocks noChangeShapeType="1"/>
            </p:cNvSpPr>
            <p:nvPr/>
          </p:nvSpPr>
          <p:spPr bwMode="auto">
            <a:xfrm>
              <a:off x="4814" y="20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402" name="Line 147"/>
            <p:cNvSpPr>
              <a:spLocks noChangeShapeType="1"/>
            </p:cNvSpPr>
            <p:nvPr/>
          </p:nvSpPr>
          <p:spPr bwMode="auto">
            <a:xfrm>
              <a:off x="4822" y="202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403" name="Line 148"/>
            <p:cNvSpPr>
              <a:spLocks noChangeShapeType="1"/>
            </p:cNvSpPr>
            <p:nvPr/>
          </p:nvSpPr>
          <p:spPr bwMode="auto">
            <a:xfrm>
              <a:off x="4829" y="20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404" name="Line 149"/>
            <p:cNvSpPr>
              <a:spLocks noChangeShapeType="1"/>
            </p:cNvSpPr>
            <p:nvPr/>
          </p:nvSpPr>
          <p:spPr bwMode="auto">
            <a:xfrm>
              <a:off x="4844" y="20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405" name="Line 150"/>
            <p:cNvSpPr>
              <a:spLocks noChangeShapeType="1"/>
            </p:cNvSpPr>
            <p:nvPr/>
          </p:nvSpPr>
          <p:spPr bwMode="auto">
            <a:xfrm>
              <a:off x="4852" y="20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406" name="Line 151"/>
            <p:cNvSpPr>
              <a:spLocks noChangeShapeType="1"/>
            </p:cNvSpPr>
            <p:nvPr/>
          </p:nvSpPr>
          <p:spPr bwMode="auto">
            <a:xfrm>
              <a:off x="4860" y="202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407" name="Line 152"/>
            <p:cNvSpPr>
              <a:spLocks noChangeShapeType="1"/>
            </p:cNvSpPr>
            <p:nvPr/>
          </p:nvSpPr>
          <p:spPr bwMode="auto">
            <a:xfrm>
              <a:off x="4875" y="20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408" name="Line 153"/>
            <p:cNvSpPr>
              <a:spLocks noChangeShapeType="1"/>
            </p:cNvSpPr>
            <p:nvPr/>
          </p:nvSpPr>
          <p:spPr bwMode="auto">
            <a:xfrm>
              <a:off x="4882" y="20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409" name="Line 154"/>
            <p:cNvSpPr>
              <a:spLocks noChangeShapeType="1"/>
            </p:cNvSpPr>
            <p:nvPr/>
          </p:nvSpPr>
          <p:spPr bwMode="auto">
            <a:xfrm>
              <a:off x="4890" y="202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410" name="Line 155"/>
            <p:cNvSpPr>
              <a:spLocks noChangeShapeType="1"/>
            </p:cNvSpPr>
            <p:nvPr/>
          </p:nvSpPr>
          <p:spPr bwMode="auto">
            <a:xfrm>
              <a:off x="4905" y="20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411" name="Line 156"/>
            <p:cNvSpPr>
              <a:spLocks noChangeShapeType="1"/>
            </p:cNvSpPr>
            <p:nvPr/>
          </p:nvSpPr>
          <p:spPr bwMode="auto">
            <a:xfrm>
              <a:off x="4912" y="20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412" name="Line 157"/>
            <p:cNvSpPr>
              <a:spLocks noChangeShapeType="1"/>
            </p:cNvSpPr>
            <p:nvPr/>
          </p:nvSpPr>
          <p:spPr bwMode="auto">
            <a:xfrm>
              <a:off x="4920" y="20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413" name="Line 158"/>
            <p:cNvSpPr>
              <a:spLocks noChangeShapeType="1"/>
            </p:cNvSpPr>
            <p:nvPr/>
          </p:nvSpPr>
          <p:spPr bwMode="auto">
            <a:xfrm>
              <a:off x="4935" y="20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414" name="Line 159"/>
            <p:cNvSpPr>
              <a:spLocks noChangeShapeType="1"/>
            </p:cNvSpPr>
            <p:nvPr/>
          </p:nvSpPr>
          <p:spPr bwMode="auto">
            <a:xfrm>
              <a:off x="4943" y="202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415" name="Line 160"/>
            <p:cNvSpPr>
              <a:spLocks noChangeShapeType="1"/>
            </p:cNvSpPr>
            <p:nvPr/>
          </p:nvSpPr>
          <p:spPr bwMode="auto">
            <a:xfrm>
              <a:off x="4950" y="20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416" name="Line 161"/>
            <p:cNvSpPr>
              <a:spLocks noChangeShapeType="1"/>
            </p:cNvSpPr>
            <p:nvPr/>
          </p:nvSpPr>
          <p:spPr bwMode="auto">
            <a:xfrm>
              <a:off x="4965" y="20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417" name="Line 162"/>
            <p:cNvSpPr>
              <a:spLocks noChangeShapeType="1"/>
            </p:cNvSpPr>
            <p:nvPr/>
          </p:nvSpPr>
          <p:spPr bwMode="auto">
            <a:xfrm>
              <a:off x="4973" y="202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418" name="Line 163"/>
            <p:cNvSpPr>
              <a:spLocks noChangeShapeType="1"/>
            </p:cNvSpPr>
            <p:nvPr/>
          </p:nvSpPr>
          <p:spPr bwMode="auto">
            <a:xfrm>
              <a:off x="4980" y="20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419" name="Line 164"/>
            <p:cNvSpPr>
              <a:spLocks noChangeShapeType="1"/>
            </p:cNvSpPr>
            <p:nvPr/>
          </p:nvSpPr>
          <p:spPr bwMode="auto">
            <a:xfrm>
              <a:off x="4996" y="20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420" name="Line 165"/>
            <p:cNvSpPr>
              <a:spLocks noChangeShapeType="1"/>
            </p:cNvSpPr>
            <p:nvPr/>
          </p:nvSpPr>
          <p:spPr bwMode="auto">
            <a:xfrm>
              <a:off x="5003" y="20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421" name="Line 166"/>
            <p:cNvSpPr>
              <a:spLocks noChangeShapeType="1"/>
            </p:cNvSpPr>
            <p:nvPr/>
          </p:nvSpPr>
          <p:spPr bwMode="auto">
            <a:xfrm>
              <a:off x="5011" y="202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422" name="Line 167"/>
            <p:cNvSpPr>
              <a:spLocks noChangeShapeType="1"/>
            </p:cNvSpPr>
            <p:nvPr/>
          </p:nvSpPr>
          <p:spPr bwMode="auto">
            <a:xfrm>
              <a:off x="5026" y="20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423" name="Line 168"/>
            <p:cNvSpPr>
              <a:spLocks noChangeShapeType="1"/>
            </p:cNvSpPr>
            <p:nvPr/>
          </p:nvSpPr>
          <p:spPr bwMode="auto">
            <a:xfrm>
              <a:off x="5033" y="20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424" name="Line 169"/>
            <p:cNvSpPr>
              <a:spLocks noChangeShapeType="1"/>
            </p:cNvSpPr>
            <p:nvPr/>
          </p:nvSpPr>
          <p:spPr bwMode="auto">
            <a:xfrm>
              <a:off x="5041" y="202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425" name="Line 170"/>
            <p:cNvSpPr>
              <a:spLocks noChangeShapeType="1"/>
            </p:cNvSpPr>
            <p:nvPr/>
          </p:nvSpPr>
          <p:spPr bwMode="auto">
            <a:xfrm>
              <a:off x="5056" y="20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426" name="Line 171"/>
            <p:cNvSpPr>
              <a:spLocks noChangeShapeType="1"/>
            </p:cNvSpPr>
            <p:nvPr/>
          </p:nvSpPr>
          <p:spPr bwMode="auto">
            <a:xfrm>
              <a:off x="5064" y="202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427" name="Line 172"/>
            <p:cNvSpPr>
              <a:spLocks noChangeShapeType="1"/>
            </p:cNvSpPr>
            <p:nvPr/>
          </p:nvSpPr>
          <p:spPr bwMode="auto">
            <a:xfrm>
              <a:off x="5071" y="20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428" name="Line 173"/>
            <p:cNvSpPr>
              <a:spLocks noChangeShapeType="1"/>
            </p:cNvSpPr>
            <p:nvPr/>
          </p:nvSpPr>
          <p:spPr bwMode="auto">
            <a:xfrm>
              <a:off x="5086" y="20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429" name="Rectangle 174"/>
            <p:cNvSpPr>
              <a:spLocks noChangeArrowheads="1"/>
            </p:cNvSpPr>
            <p:nvPr/>
          </p:nvSpPr>
          <p:spPr bwMode="auto">
            <a:xfrm>
              <a:off x="4775" y="1880"/>
              <a:ext cx="16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Helvetica" pitchFamily="-83" charset="0"/>
                </a:rPr>
                <a:t>4n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5430" name="Freeform 175"/>
            <p:cNvSpPr>
              <a:spLocks/>
            </p:cNvSpPr>
            <p:nvPr/>
          </p:nvSpPr>
          <p:spPr bwMode="auto">
            <a:xfrm>
              <a:off x="5124" y="1222"/>
              <a:ext cx="272" cy="268"/>
            </a:xfrm>
            <a:custGeom>
              <a:avLst/>
              <a:gdLst>
                <a:gd name="T0" fmla="*/ 288 w 288"/>
                <a:gd name="T1" fmla="*/ 144 h 288"/>
                <a:gd name="T2" fmla="*/ 286 w 288"/>
                <a:gd name="T3" fmla="*/ 174 h 288"/>
                <a:gd name="T4" fmla="*/ 276 w 288"/>
                <a:gd name="T5" fmla="*/ 200 h 288"/>
                <a:gd name="T6" fmla="*/ 264 w 288"/>
                <a:gd name="T7" fmla="*/ 224 h 288"/>
                <a:gd name="T8" fmla="*/ 246 w 288"/>
                <a:gd name="T9" fmla="*/ 246 h 288"/>
                <a:gd name="T10" fmla="*/ 224 w 288"/>
                <a:gd name="T11" fmla="*/ 264 h 288"/>
                <a:gd name="T12" fmla="*/ 200 w 288"/>
                <a:gd name="T13" fmla="*/ 276 h 288"/>
                <a:gd name="T14" fmla="*/ 174 w 288"/>
                <a:gd name="T15" fmla="*/ 286 h 288"/>
                <a:gd name="T16" fmla="*/ 144 w 288"/>
                <a:gd name="T17" fmla="*/ 288 h 288"/>
                <a:gd name="T18" fmla="*/ 130 w 288"/>
                <a:gd name="T19" fmla="*/ 288 h 288"/>
                <a:gd name="T20" fmla="*/ 102 w 288"/>
                <a:gd name="T21" fmla="*/ 282 h 288"/>
                <a:gd name="T22" fmla="*/ 76 w 288"/>
                <a:gd name="T23" fmla="*/ 270 h 288"/>
                <a:gd name="T24" fmla="*/ 52 w 288"/>
                <a:gd name="T25" fmla="*/ 256 h 288"/>
                <a:gd name="T26" fmla="*/ 32 w 288"/>
                <a:gd name="T27" fmla="*/ 236 h 288"/>
                <a:gd name="T28" fmla="*/ 18 w 288"/>
                <a:gd name="T29" fmla="*/ 212 h 288"/>
                <a:gd name="T30" fmla="*/ 6 w 288"/>
                <a:gd name="T31" fmla="*/ 186 h 288"/>
                <a:gd name="T32" fmla="*/ 0 w 288"/>
                <a:gd name="T33" fmla="*/ 158 h 288"/>
                <a:gd name="T34" fmla="*/ 0 w 288"/>
                <a:gd name="T35" fmla="*/ 144 h 288"/>
                <a:gd name="T36" fmla="*/ 2 w 288"/>
                <a:gd name="T37" fmla="*/ 114 h 288"/>
                <a:gd name="T38" fmla="*/ 12 w 288"/>
                <a:gd name="T39" fmla="*/ 88 h 288"/>
                <a:gd name="T40" fmla="*/ 24 w 288"/>
                <a:gd name="T41" fmla="*/ 64 h 288"/>
                <a:gd name="T42" fmla="*/ 42 w 288"/>
                <a:gd name="T43" fmla="*/ 42 h 288"/>
                <a:gd name="T44" fmla="*/ 64 w 288"/>
                <a:gd name="T45" fmla="*/ 24 h 288"/>
                <a:gd name="T46" fmla="*/ 88 w 288"/>
                <a:gd name="T47" fmla="*/ 12 h 288"/>
                <a:gd name="T48" fmla="*/ 114 w 288"/>
                <a:gd name="T49" fmla="*/ 2 h 288"/>
                <a:gd name="T50" fmla="*/ 144 w 288"/>
                <a:gd name="T51" fmla="*/ 0 h 288"/>
                <a:gd name="T52" fmla="*/ 158 w 288"/>
                <a:gd name="T53" fmla="*/ 0 h 288"/>
                <a:gd name="T54" fmla="*/ 186 w 288"/>
                <a:gd name="T55" fmla="*/ 6 h 288"/>
                <a:gd name="T56" fmla="*/ 212 w 288"/>
                <a:gd name="T57" fmla="*/ 18 h 288"/>
                <a:gd name="T58" fmla="*/ 236 w 288"/>
                <a:gd name="T59" fmla="*/ 32 h 288"/>
                <a:gd name="T60" fmla="*/ 256 w 288"/>
                <a:gd name="T61" fmla="*/ 52 h 288"/>
                <a:gd name="T62" fmla="*/ 270 w 288"/>
                <a:gd name="T63" fmla="*/ 76 h 288"/>
                <a:gd name="T64" fmla="*/ 282 w 288"/>
                <a:gd name="T65" fmla="*/ 102 h 288"/>
                <a:gd name="T66" fmla="*/ 288 w 288"/>
                <a:gd name="T67" fmla="*/ 130 h 288"/>
                <a:gd name="T68" fmla="*/ 288 w 288"/>
                <a:gd name="T69" fmla="*/ 144 h 28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88"/>
                <a:gd name="T106" fmla="*/ 0 h 288"/>
                <a:gd name="T107" fmla="*/ 288 w 288"/>
                <a:gd name="T108" fmla="*/ 288 h 28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88" h="288">
                  <a:moveTo>
                    <a:pt x="288" y="144"/>
                  </a:moveTo>
                  <a:lnTo>
                    <a:pt x="288" y="144"/>
                  </a:lnTo>
                  <a:lnTo>
                    <a:pt x="288" y="158"/>
                  </a:lnTo>
                  <a:lnTo>
                    <a:pt x="286" y="174"/>
                  </a:lnTo>
                  <a:lnTo>
                    <a:pt x="282" y="186"/>
                  </a:lnTo>
                  <a:lnTo>
                    <a:pt x="276" y="200"/>
                  </a:lnTo>
                  <a:lnTo>
                    <a:pt x="270" y="212"/>
                  </a:lnTo>
                  <a:lnTo>
                    <a:pt x="264" y="224"/>
                  </a:lnTo>
                  <a:lnTo>
                    <a:pt x="256" y="236"/>
                  </a:lnTo>
                  <a:lnTo>
                    <a:pt x="246" y="246"/>
                  </a:lnTo>
                  <a:lnTo>
                    <a:pt x="236" y="256"/>
                  </a:lnTo>
                  <a:lnTo>
                    <a:pt x="224" y="264"/>
                  </a:lnTo>
                  <a:lnTo>
                    <a:pt x="212" y="270"/>
                  </a:lnTo>
                  <a:lnTo>
                    <a:pt x="200" y="276"/>
                  </a:lnTo>
                  <a:lnTo>
                    <a:pt x="186" y="282"/>
                  </a:lnTo>
                  <a:lnTo>
                    <a:pt x="174" y="286"/>
                  </a:lnTo>
                  <a:lnTo>
                    <a:pt x="158" y="288"/>
                  </a:lnTo>
                  <a:lnTo>
                    <a:pt x="144" y="288"/>
                  </a:lnTo>
                  <a:lnTo>
                    <a:pt x="130" y="288"/>
                  </a:lnTo>
                  <a:lnTo>
                    <a:pt x="114" y="286"/>
                  </a:lnTo>
                  <a:lnTo>
                    <a:pt x="102" y="282"/>
                  </a:lnTo>
                  <a:lnTo>
                    <a:pt x="88" y="276"/>
                  </a:lnTo>
                  <a:lnTo>
                    <a:pt x="76" y="270"/>
                  </a:lnTo>
                  <a:lnTo>
                    <a:pt x="64" y="264"/>
                  </a:lnTo>
                  <a:lnTo>
                    <a:pt x="52" y="256"/>
                  </a:lnTo>
                  <a:lnTo>
                    <a:pt x="42" y="246"/>
                  </a:lnTo>
                  <a:lnTo>
                    <a:pt x="32" y="236"/>
                  </a:lnTo>
                  <a:lnTo>
                    <a:pt x="24" y="224"/>
                  </a:lnTo>
                  <a:lnTo>
                    <a:pt x="18" y="212"/>
                  </a:lnTo>
                  <a:lnTo>
                    <a:pt x="12" y="200"/>
                  </a:lnTo>
                  <a:lnTo>
                    <a:pt x="6" y="186"/>
                  </a:lnTo>
                  <a:lnTo>
                    <a:pt x="2" y="174"/>
                  </a:lnTo>
                  <a:lnTo>
                    <a:pt x="0" y="158"/>
                  </a:lnTo>
                  <a:lnTo>
                    <a:pt x="0" y="144"/>
                  </a:lnTo>
                  <a:lnTo>
                    <a:pt x="0" y="130"/>
                  </a:lnTo>
                  <a:lnTo>
                    <a:pt x="2" y="114"/>
                  </a:lnTo>
                  <a:lnTo>
                    <a:pt x="6" y="102"/>
                  </a:lnTo>
                  <a:lnTo>
                    <a:pt x="12" y="88"/>
                  </a:lnTo>
                  <a:lnTo>
                    <a:pt x="18" y="76"/>
                  </a:lnTo>
                  <a:lnTo>
                    <a:pt x="24" y="64"/>
                  </a:lnTo>
                  <a:lnTo>
                    <a:pt x="32" y="52"/>
                  </a:lnTo>
                  <a:lnTo>
                    <a:pt x="42" y="42"/>
                  </a:lnTo>
                  <a:lnTo>
                    <a:pt x="52" y="32"/>
                  </a:lnTo>
                  <a:lnTo>
                    <a:pt x="64" y="24"/>
                  </a:lnTo>
                  <a:lnTo>
                    <a:pt x="76" y="18"/>
                  </a:lnTo>
                  <a:lnTo>
                    <a:pt x="88" y="12"/>
                  </a:lnTo>
                  <a:lnTo>
                    <a:pt x="102" y="6"/>
                  </a:lnTo>
                  <a:lnTo>
                    <a:pt x="114" y="2"/>
                  </a:lnTo>
                  <a:lnTo>
                    <a:pt x="130" y="0"/>
                  </a:lnTo>
                  <a:lnTo>
                    <a:pt x="144" y="0"/>
                  </a:lnTo>
                  <a:lnTo>
                    <a:pt x="158" y="0"/>
                  </a:lnTo>
                  <a:lnTo>
                    <a:pt x="174" y="2"/>
                  </a:lnTo>
                  <a:lnTo>
                    <a:pt x="186" y="6"/>
                  </a:lnTo>
                  <a:lnTo>
                    <a:pt x="200" y="12"/>
                  </a:lnTo>
                  <a:lnTo>
                    <a:pt x="212" y="18"/>
                  </a:lnTo>
                  <a:lnTo>
                    <a:pt x="224" y="24"/>
                  </a:lnTo>
                  <a:lnTo>
                    <a:pt x="236" y="32"/>
                  </a:lnTo>
                  <a:lnTo>
                    <a:pt x="246" y="42"/>
                  </a:lnTo>
                  <a:lnTo>
                    <a:pt x="256" y="52"/>
                  </a:lnTo>
                  <a:lnTo>
                    <a:pt x="264" y="64"/>
                  </a:lnTo>
                  <a:lnTo>
                    <a:pt x="270" y="76"/>
                  </a:lnTo>
                  <a:lnTo>
                    <a:pt x="276" y="88"/>
                  </a:lnTo>
                  <a:lnTo>
                    <a:pt x="282" y="102"/>
                  </a:lnTo>
                  <a:lnTo>
                    <a:pt x="286" y="114"/>
                  </a:lnTo>
                  <a:lnTo>
                    <a:pt x="288" y="130"/>
                  </a:lnTo>
                  <a:lnTo>
                    <a:pt x="288" y="144"/>
                  </a:lnTo>
                  <a:close/>
                </a:path>
              </a:pathLst>
            </a:custGeom>
            <a:solidFill>
              <a:srgbClr val="FFFF00"/>
            </a:solidFill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5431" name="Rectangle 176"/>
            <p:cNvSpPr>
              <a:spLocks noChangeArrowheads="1"/>
            </p:cNvSpPr>
            <p:nvPr/>
          </p:nvSpPr>
          <p:spPr bwMode="auto">
            <a:xfrm>
              <a:off x="5213" y="1276"/>
              <a:ext cx="9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Helvetica" pitchFamily="-83" charset="0"/>
                </a:rPr>
                <a:t>Y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5432" name="Freeform 177"/>
            <p:cNvSpPr>
              <a:spLocks/>
            </p:cNvSpPr>
            <p:nvPr/>
          </p:nvSpPr>
          <p:spPr bwMode="auto">
            <a:xfrm>
              <a:off x="4308" y="1222"/>
              <a:ext cx="272" cy="268"/>
            </a:xfrm>
            <a:custGeom>
              <a:avLst/>
              <a:gdLst>
                <a:gd name="T0" fmla="*/ 288 w 288"/>
                <a:gd name="T1" fmla="*/ 144 h 288"/>
                <a:gd name="T2" fmla="*/ 286 w 288"/>
                <a:gd name="T3" fmla="*/ 174 h 288"/>
                <a:gd name="T4" fmla="*/ 276 w 288"/>
                <a:gd name="T5" fmla="*/ 200 h 288"/>
                <a:gd name="T6" fmla="*/ 264 w 288"/>
                <a:gd name="T7" fmla="*/ 224 h 288"/>
                <a:gd name="T8" fmla="*/ 246 w 288"/>
                <a:gd name="T9" fmla="*/ 246 h 288"/>
                <a:gd name="T10" fmla="*/ 224 w 288"/>
                <a:gd name="T11" fmla="*/ 264 h 288"/>
                <a:gd name="T12" fmla="*/ 200 w 288"/>
                <a:gd name="T13" fmla="*/ 276 h 288"/>
                <a:gd name="T14" fmla="*/ 174 w 288"/>
                <a:gd name="T15" fmla="*/ 286 h 288"/>
                <a:gd name="T16" fmla="*/ 144 w 288"/>
                <a:gd name="T17" fmla="*/ 288 h 288"/>
                <a:gd name="T18" fmla="*/ 130 w 288"/>
                <a:gd name="T19" fmla="*/ 288 h 288"/>
                <a:gd name="T20" fmla="*/ 102 w 288"/>
                <a:gd name="T21" fmla="*/ 282 h 288"/>
                <a:gd name="T22" fmla="*/ 76 w 288"/>
                <a:gd name="T23" fmla="*/ 270 h 288"/>
                <a:gd name="T24" fmla="*/ 52 w 288"/>
                <a:gd name="T25" fmla="*/ 256 h 288"/>
                <a:gd name="T26" fmla="*/ 32 w 288"/>
                <a:gd name="T27" fmla="*/ 236 h 288"/>
                <a:gd name="T28" fmla="*/ 18 w 288"/>
                <a:gd name="T29" fmla="*/ 212 h 288"/>
                <a:gd name="T30" fmla="*/ 6 w 288"/>
                <a:gd name="T31" fmla="*/ 186 h 288"/>
                <a:gd name="T32" fmla="*/ 0 w 288"/>
                <a:gd name="T33" fmla="*/ 158 h 288"/>
                <a:gd name="T34" fmla="*/ 0 w 288"/>
                <a:gd name="T35" fmla="*/ 144 h 288"/>
                <a:gd name="T36" fmla="*/ 2 w 288"/>
                <a:gd name="T37" fmla="*/ 114 h 288"/>
                <a:gd name="T38" fmla="*/ 12 w 288"/>
                <a:gd name="T39" fmla="*/ 88 h 288"/>
                <a:gd name="T40" fmla="*/ 24 w 288"/>
                <a:gd name="T41" fmla="*/ 64 h 288"/>
                <a:gd name="T42" fmla="*/ 42 w 288"/>
                <a:gd name="T43" fmla="*/ 42 h 288"/>
                <a:gd name="T44" fmla="*/ 64 w 288"/>
                <a:gd name="T45" fmla="*/ 24 h 288"/>
                <a:gd name="T46" fmla="*/ 88 w 288"/>
                <a:gd name="T47" fmla="*/ 12 h 288"/>
                <a:gd name="T48" fmla="*/ 114 w 288"/>
                <a:gd name="T49" fmla="*/ 2 h 288"/>
                <a:gd name="T50" fmla="*/ 144 w 288"/>
                <a:gd name="T51" fmla="*/ 0 h 288"/>
                <a:gd name="T52" fmla="*/ 158 w 288"/>
                <a:gd name="T53" fmla="*/ 0 h 288"/>
                <a:gd name="T54" fmla="*/ 186 w 288"/>
                <a:gd name="T55" fmla="*/ 6 h 288"/>
                <a:gd name="T56" fmla="*/ 212 w 288"/>
                <a:gd name="T57" fmla="*/ 18 h 288"/>
                <a:gd name="T58" fmla="*/ 236 w 288"/>
                <a:gd name="T59" fmla="*/ 32 h 288"/>
                <a:gd name="T60" fmla="*/ 256 w 288"/>
                <a:gd name="T61" fmla="*/ 52 h 288"/>
                <a:gd name="T62" fmla="*/ 270 w 288"/>
                <a:gd name="T63" fmla="*/ 76 h 288"/>
                <a:gd name="T64" fmla="*/ 282 w 288"/>
                <a:gd name="T65" fmla="*/ 102 h 288"/>
                <a:gd name="T66" fmla="*/ 288 w 288"/>
                <a:gd name="T67" fmla="*/ 130 h 288"/>
                <a:gd name="T68" fmla="*/ 288 w 288"/>
                <a:gd name="T69" fmla="*/ 144 h 28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88"/>
                <a:gd name="T106" fmla="*/ 0 h 288"/>
                <a:gd name="T107" fmla="*/ 288 w 288"/>
                <a:gd name="T108" fmla="*/ 288 h 28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88" h="288">
                  <a:moveTo>
                    <a:pt x="288" y="144"/>
                  </a:moveTo>
                  <a:lnTo>
                    <a:pt x="288" y="144"/>
                  </a:lnTo>
                  <a:lnTo>
                    <a:pt x="288" y="158"/>
                  </a:lnTo>
                  <a:lnTo>
                    <a:pt x="286" y="174"/>
                  </a:lnTo>
                  <a:lnTo>
                    <a:pt x="282" y="186"/>
                  </a:lnTo>
                  <a:lnTo>
                    <a:pt x="276" y="200"/>
                  </a:lnTo>
                  <a:lnTo>
                    <a:pt x="270" y="212"/>
                  </a:lnTo>
                  <a:lnTo>
                    <a:pt x="264" y="224"/>
                  </a:lnTo>
                  <a:lnTo>
                    <a:pt x="256" y="236"/>
                  </a:lnTo>
                  <a:lnTo>
                    <a:pt x="246" y="246"/>
                  </a:lnTo>
                  <a:lnTo>
                    <a:pt x="236" y="256"/>
                  </a:lnTo>
                  <a:lnTo>
                    <a:pt x="224" y="264"/>
                  </a:lnTo>
                  <a:lnTo>
                    <a:pt x="212" y="270"/>
                  </a:lnTo>
                  <a:lnTo>
                    <a:pt x="200" y="276"/>
                  </a:lnTo>
                  <a:lnTo>
                    <a:pt x="186" y="282"/>
                  </a:lnTo>
                  <a:lnTo>
                    <a:pt x="174" y="286"/>
                  </a:lnTo>
                  <a:lnTo>
                    <a:pt x="158" y="288"/>
                  </a:lnTo>
                  <a:lnTo>
                    <a:pt x="144" y="288"/>
                  </a:lnTo>
                  <a:lnTo>
                    <a:pt x="130" y="288"/>
                  </a:lnTo>
                  <a:lnTo>
                    <a:pt x="114" y="286"/>
                  </a:lnTo>
                  <a:lnTo>
                    <a:pt x="102" y="282"/>
                  </a:lnTo>
                  <a:lnTo>
                    <a:pt x="88" y="276"/>
                  </a:lnTo>
                  <a:lnTo>
                    <a:pt x="76" y="270"/>
                  </a:lnTo>
                  <a:lnTo>
                    <a:pt x="64" y="264"/>
                  </a:lnTo>
                  <a:lnTo>
                    <a:pt x="52" y="256"/>
                  </a:lnTo>
                  <a:lnTo>
                    <a:pt x="42" y="246"/>
                  </a:lnTo>
                  <a:lnTo>
                    <a:pt x="32" y="236"/>
                  </a:lnTo>
                  <a:lnTo>
                    <a:pt x="24" y="224"/>
                  </a:lnTo>
                  <a:lnTo>
                    <a:pt x="18" y="212"/>
                  </a:lnTo>
                  <a:lnTo>
                    <a:pt x="12" y="200"/>
                  </a:lnTo>
                  <a:lnTo>
                    <a:pt x="6" y="186"/>
                  </a:lnTo>
                  <a:lnTo>
                    <a:pt x="2" y="174"/>
                  </a:lnTo>
                  <a:lnTo>
                    <a:pt x="0" y="158"/>
                  </a:lnTo>
                  <a:lnTo>
                    <a:pt x="0" y="144"/>
                  </a:lnTo>
                  <a:lnTo>
                    <a:pt x="0" y="130"/>
                  </a:lnTo>
                  <a:lnTo>
                    <a:pt x="2" y="114"/>
                  </a:lnTo>
                  <a:lnTo>
                    <a:pt x="6" y="102"/>
                  </a:lnTo>
                  <a:lnTo>
                    <a:pt x="12" y="88"/>
                  </a:lnTo>
                  <a:lnTo>
                    <a:pt x="18" y="76"/>
                  </a:lnTo>
                  <a:lnTo>
                    <a:pt x="24" y="64"/>
                  </a:lnTo>
                  <a:lnTo>
                    <a:pt x="32" y="52"/>
                  </a:lnTo>
                  <a:lnTo>
                    <a:pt x="42" y="42"/>
                  </a:lnTo>
                  <a:lnTo>
                    <a:pt x="52" y="32"/>
                  </a:lnTo>
                  <a:lnTo>
                    <a:pt x="64" y="24"/>
                  </a:lnTo>
                  <a:lnTo>
                    <a:pt x="76" y="18"/>
                  </a:lnTo>
                  <a:lnTo>
                    <a:pt x="88" y="12"/>
                  </a:lnTo>
                  <a:lnTo>
                    <a:pt x="102" y="6"/>
                  </a:lnTo>
                  <a:lnTo>
                    <a:pt x="114" y="2"/>
                  </a:lnTo>
                  <a:lnTo>
                    <a:pt x="130" y="0"/>
                  </a:lnTo>
                  <a:lnTo>
                    <a:pt x="144" y="0"/>
                  </a:lnTo>
                  <a:lnTo>
                    <a:pt x="158" y="0"/>
                  </a:lnTo>
                  <a:lnTo>
                    <a:pt x="174" y="2"/>
                  </a:lnTo>
                  <a:lnTo>
                    <a:pt x="186" y="6"/>
                  </a:lnTo>
                  <a:lnTo>
                    <a:pt x="200" y="12"/>
                  </a:lnTo>
                  <a:lnTo>
                    <a:pt x="212" y="18"/>
                  </a:lnTo>
                  <a:lnTo>
                    <a:pt x="224" y="24"/>
                  </a:lnTo>
                  <a:lnTo>
                    <a:pt x="236" y="32"/>
                  </a:lnTo>
                  <a:lnTo>
                    <a:pt x="246" y="42"/>
                  </a:lnTo>
                  <a:lnTo>
                    <a:pt x="256" y="52"/>
                  </a:lnTo>
                  <a:lnTo>
                    <a:pt x="264" y="64"/>
                  </a:lnTo>
                  <a:lnTo>
                    <a:pt x="270" y="76"/>
                  </a:lnTo>
                  <a:lnTo>
                    <a:pt x="276" y="88"/>
                  </a:lnTo>
                  <a:lnTo>
                    <a:pt x="282" y="102"/>
                  </a:lnTo>
                  <a:lnTo>
                    <a:pt x="286" y="114"/>
                  </a:lnTo>
                  <a:lnTo>
                    <a:pt x="288" y="130"/>
                  </a:lnTo>
                  <a:lnTo>
                    <a:pt x="288" y="144"/>
                  </a:lnTo>
                  <a:close/>
                </a:path>
              </a:pathLst>
            </a:custGeom>
            <a:solidFill>
              <a:srgbClr val="FFFF00"/>
            </a:solidFill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5433" name="Rectangle 178"/>
            <p:cNvSpPr>
              <a:spLocks noChangeArrowheads="1"/>
            </p:cNvSpPr>
            <p:nvPr/>
          </p:nvSpPr>
          <p:spPr bwMode="auto">
            <a:xfrm>
              <a:off x="4397" y="1276"/>
              <a:ext cx="9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Helvetica" pitchFamily="-83" charset="0"/>
                </a:rPr>
                <a:t>Y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5434" name="Freeform 192"/>
            <p:cNvSpPr>
              <a:spLocks/>
            </p:cNvSpPr>
            <p:nvPr/>
          </p:nvSpPr>
          <p:spPr bwMode="auto">
            <a:xfrm>
              <a:off x="4716" y="551"/>
              <a:ext cx="272" cy="268"/>
            </a:xfrm>
            <a:custGeom>
              <a:avLst/>
              <a:gdLst>
                <a:gd name="T0" fmla="*/ 288 w 288"/>
                <a:gd name="T1" fmla="*/ 144 h 288"/>
                <a:gd name="T2" fmla="*/ 286 w 288"/>
                <a:gd name="T3" fmla="*/ 174 h 288"/>
                <a:gd name="T4" fmla="*/ 276 w 288"/>
                <a:gd name="T5" fmla="*/ 200 h 288"/>
                <a:gd name="T6" fmla="*/ 264 w 288"/>
                <a:gd name="T7" fmla="*/ 224 h 288"/>
                <a:gd name="T8" fmla="*/ 246 w 288"/>
                <a:gd name="T9" fmla="*/ 246 h 288"/>
                <a:gd name="T10" fmla="*/ 224 w 288"/>
                <a:gd name="T11" fmla="*/ 264 h 288"/>
                <a:gd name="T12" fmla="*/ 200 w 288"/>
                <a:gd name="T13" fmla="*/ 276 h 288"/>
                <a:gd name="T14" fmla="*/ 174 w 288"/>
                <a:gd name="T15" fmla="*/ 286 h 288"/>
                <a:gd name="T16" fmla="*/ 144 w 288"/>
                <a:gd name="T17" fmla="*/ 288 h 288"/>
                <a:gd name="T18" fmla="*/ 130 w 288"/>
                <a:gd name="T19" fmla="*/ 288 h 288"/>
                <a:gd name="T20" fmla="*/ 102 w 288"/>
                <a:gd name="T21" fmla="*/ 282 h 288"/>
                <a:gd name="T22" fmla="*/ 76 w 288"/>
                <a:gd name="T23" fmla="*/ 270 h 288"/>
                <a:gd name="T24" fmla="*/ 52 w 288"/>
                <a:gd name="T25" fmla="*/ 256 h 288"/>
                <a:gd name="T26" fmla="*/ 32 w 288"/>
                <a:gd name="T27" fmla="*/ 236 h 288"/>
                <a:gd name="T28" fmla="*/ 18 w 288"/>
                <a:gd name="T29" fmla="*/ 212 h 288"/>
                <a:gd name="T30" fmla="*/ 6 w 288"/>
                <a:gd name="T31" fmla="*/ 186 h 288"/>
                <a:gd name="T32" fmla="*/ 0 w 288"/>
                <a:gd name="T33" fmla="*/ 158 h 288"/>
                <a:gd name="T34" fmla="*/ 0 w 288"/>
                <a:gd name="T35" fmla="*/ 144 h 288"/>
                <a:gd name="T36" fmla="*/ 2 w 288"/>
                <a:gd name="T37" fmla="*/ 114 h 288"/>
                <a:gd name="T38" fmla="*/ 12 w 288"/>
                <a:gd name="T39" fmla="*/ 88 h 288"/>
                <a:gd name="T40" fmla="*/ 24 w 288"/>
                <a:gd name="T41" fmla="*/ 64 h 288"/>
                <a:gd name="T42" fmla="*/ 42 w 288"/>
                <a:gd name="T43" fmla="*/ 42 h 288"/>
                <a:gd name="T44" fmla="*/ 64 w 288"/>
                <a:gd name="T45" fmla="*/ 24 h 288"/>
                <a:gd name="T46" fmla="*/ 88 w 288"/>
                <a:gd name="T47" fmla="*/ 12 h 288"/>
                <a:gd name="T48" fmla="*/ 114 w 288"/>
                <a:gd name="T49" fmla="*/ 2 h 288"/>
                <a:gd name="T50" fmla="*/ 144 w 288"/>
                <a:gd name="T51" fmla="*/ 0 h 288"/>
                <a:gd name="T52" fmla="*/ 158 w 288"/>
                <a:gd name="T53" fmla="*/ 0 h 288"/>
                <a:gd name="T54" fmla="*/ 186 w 288"/>
                <a:gd name="T55" fmla="*/ 6 h 288"/>
                <a:gd name="T56" fmla="*/ 212 w 288"/>
                <a:gd name="T57" fmla="*/ 18 h 288"/>
                <a:gd name="T58" fmla="*/ 236 w 288"/>
                <a:gd name="T59" fmla="*/ 32 h 288"/>
                <a:gd name="T60" fmla="*/ 256 w 288"/>
                <a:gd name="T61" fmla="*/ 52 h 288"/>
                <a:gd name="T62" fmla="*/ 270 w 288"/>
                <a:gd name="T63" fmla="*/ 76 h 288"/>
                <a:gd name="T64" fmla="*/ 282 w 288"/>
                <a:gd name="T65" fmla="*/ 102 h 288"/>
                <a:gd name="T66" fmla="*/ 288 w 288"/>
                <a:gd name="T67" fmla="*/ 130 h 288"/>
                <a:gd name="T68" fmla="*/ 288 w 288"/>
                <a:gd name="T69" fmla="*/ 144 h 28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88"/>
                <a:gd name="T106" fmla="*/ 0 h 288"/>
                <a:gd name="T107" fmla="*/ 288 w 288"/>
                <a:gd name="T108" fmla="*/ 288 h 28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88" h="288">
                  <a:moveTo>
                    <a:pt x="288" y="144"/>
                  </a:moveTo>
                  <a:lnTo>
                    <a:pt x="288" y="144"/>
                  </a:lnTo>
                  <a:lnTo>
                    <a:pt x="288" y="158"/>
                  </a:lnTo>
                  <a:lnTo>
                    <a:pt x="286" y="174"/>
                  </a:lnTo>
                  <a:lnTo>
                    <a:pt x="282" y="186"/>
                  </a:lnTo>
                  <a:lnTo>
                    <a:pt x="276" y="200"/>
                  </a:lnTo>
                  <a:lnTo>
                    <a:pt x="270" y="212"/>
                  </a:lnTo>
                  <a:lnTo>
                    <a:pt x="264" y="224"/>
                  </a:lnTo>
                  <a:lnTo>
                    <a:pt x="256" y="236"/>
                  </a:lnTo>
                  <a:lnTo>
                    <a:pt x="246" y="246"/>
                  </a:lnTo>
                  <a:lnTo>
                    <a:pt x="236" y="256"/>
                  </a:lnTo>
                  <a:lnTo>
                    <a:pt x="224" y="264"/>
                  </a:lnTo>
                  <a:lnTo>
                    <a:pt x="212" y="270"/>
                  </a:lnTo>
                  <a:lnTo>
                    <a:pt x="200" y="276"/>
                  </a:lnTo>
                  <a:lnTo>
                    <a:pt x="186" y="282"/>
                  </a:lnTo>
                  <a:lnTo>
                    <a:pt x="174" y="286"/>
                  </a:lnTo>
                  <a:lnTo>
                    <a:pt x="158" y="288"/>
                  </a:lnTo>
                  <a:lnTo>
                    <a:pt x="144" y="288"/>
                  </a:lnTo>
                  <a:lnTo>
                    <a:pt x="130" y="288"/>
                  </a:lnTo>
                  <a:lnTo>
                    <a:pt x="114" y="286"/>
                  </a:lnTo>
                  <a:lnTo>
                    <a:pt x="102" y="282"/>
                  </a:lnTo>
                  <a:lnTo>
                    <a:pt x="88" y="276"/>
                  </a:lnTo>
                  <a:lnTo>
                    <a:pt x="76" y="270"/>
                  </a:lnTo>
                  <a:lnTo>
                    <a:pt x="64" y="264"/>
                  </a:lnTo>
                  <a:lnTo>
                    <a:pt x="52" y="256"/>
                  </a:lnTo>
                  <a:lnTo>
                    <a:pt x="42" y="246"/>
                  </a:lnTo>
                  <a:lnTo>
                    <a:pt x="32" y="236"/>
                  </a:lnTo>
                  <a:lnTo>
                    <a:pt x="24" y="224"/>
                  </a:lnTo>
                  <a:lnTo>
                    <a:pt x="18" y="212"/>
                  </a:lnTo>
                  <a:lnTo>
                    <a:pt x="12" y="200"/>
                  </a:lnTo>
                  <a:lnTo>
                    <a:pt x="6" y="186"/>
                  </a:lnTo>
                  <a:lnTo>
                    <a:pt x="2" y="174"/>
                  </a:lnTo>
                  <a:lnTo>
                    <a:pt x="0" y="158"/>
                  </a:lnTo>
                  <a:lnTo>
                    <a:pt x="0" y="144"/>
                  </a:lnTo>
                  <a:lnTo>
                    <a:pt x="0" y="130"/>
                  </a:lnTo>
                  <a:lnTo>
                    <a:pt x="2" y="114"/>
                  </a:lnTo>
                  <a:lnTo>
                    <a:pt x="6" y="102"/>
                  </a:lnTo>
                  <a:lnTo>
                    <a:pt x="12" y="88"/>
                  </a:lnTo>
                  <a:lnTo>
                    <a:pt x="18" y="76"/>
                  </a:lnTo>
                  <a:lnTo>
                    <a:pt x="24" y="64"/>
                  </a:lnTo>
                  <a:lnTo>
                    <a:pt x="32" y="52"/>
                  </a:lnTo>
                  <a:lnTo>
                    <a:pt x="42" y="42"/>
                  </a:lnTo>
                  <a:lnTo>
                    <a:pt x="52" y="32"/>
                  </a:lnTo>
                  <a:lnTo>
                    <a:pt x="64" y="24"/>
                  </a:lnTo>
                  <a:lnTo>
                    <a:pt x="76" y="18"/>
                  </a:lnTo>
                  <a:lnTo>
                    <a:pt x="88" y="12"/>
                  </a:lnTo>
                  <a:lnTo>
                    <a:pt x="102" y="6"/>
                  </a:lnTo>
                  <a:lnTo>
                    <a:pt x="114" y="2"/>
                  </a:lnTo>
                  <a:lnTo>
                    <a:pt x="130" y="0"/>
                  </a:lnTo>
                  <a:lnTo>
                    <a:pt x="144" y="0"/>
                  </a:lnTo>
                  <a:lnTo>
                    <a:pt x="158" y="0"/>
                  </a:lnTo>
                  <a:lnTo>
                    <a:pt x="174" y="2"/>
                  </a:lnTo>
                  <a:lnTo>
                    <a:pt x="186" y="6"/>
                  </a:lnTo>
                  <a:lnTo>
                    <a:pt x="200" y="12"/>
                  </a:lnTo>
                  <a:lnTo>
                    <a:pt x="212" y="18"/>
                  </a:lnTo>
                  <a:lnTo>
                    <a:pt x="224" y="24"/>
                  </a:lnTo>
                  <a:lnTo>
                    <a:pt x="236" y="32"/>
                  </a:lnTo>
                  <a:lnTo>
                    <a:pt x="246" y="42"/>
                  </a:lnTo>
                  <a:lnTo>
                    <a:pt x="256" y="52"/>
                  </a:lnTo>
                  <a:lnTo>
                    <a:pt x="264" y="64"/>
                  </a:lnTo>
                  <a:lnTo>
                    <a:pt x="270" y="76"/>
                  </a:lnTo>
                  <a:lnTo>
                    <a:pt x="276" y="88"/>
                  </a:lnTo>
                  <a:lnTo>
                    <a:pt x="282" y="102"/>
                  </a:lnTo>
                  <a:lnTo>
                    <a:pt x="286" y="114"/>
                  </a:lnTo>
                  <a:lnTo>
                    <a:pt x="288" y="130"/>
                  </a:lnTo>
                  <a:lnTo>
                    <a:pt x="288" y="144"/>
                  </a:lnTo>
                  <a:close/>
                </a:path>
              </a:pathLst>
            </a:custGeom>
            <a:solidFill>
              <a:srgbClr val="FFFF00"/>
            </a:solidFill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5435" name="Rectangle 193"/>
            <p:cNvSpPr>
              <a:spLocks noChangeArrowheads="1"/>
            </p:cNvSpPr>
            <p:nvPr/>
          </p:nvSpPr>
          <p:spPr bwMode="auto">
            <a:xfrm>
              <a:off x="4803" y="605"/>
              <a:ext cx="10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Helvetica" pitchFamily="-83" charset="0"/>
                </a:rPr>
                <a:t>H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5436" name="Line 194"/>
            <p:cNvSpPr>
              <a:spLocks noChangeShapeType="1"/>
            </p:cNvSpPr>
            <p:nvPr/>
          </p:nvSpPr>
          <p:spPr bwMode="auto">
            <a:xfrm>
              <a:off x="4618" y="1356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437" name="Line 195"/>
            <p:cNvSpPr>
              <a:spLocks noChangeShapeType="1"/>
            </p:cNvSpPr>
            <p:nvPr/>
          </p:nvSpPr>
          <p:spPr bwMode="auto">
            <a:xfrm>
              <a:off x="4633" y="1356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438" name="Line 196"/>
            <p:cNvSpPr>
              <a:spLocks noChangeShapeType="1"/>
            </p:cNvSpPr>
            <p:nvPr/>
          </p:nvSpPr>
          <p:spPr bwMode="auto">
            <a:xfrm>
              <a:off x="4640" y="135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439" name="Line 197"/>
            <p:cNvSpPr>
              <a:spLocks noChangeShapeType="1"/>
            </p:cNvSpPr>
            <p:nvPr/>
          </p:nvSpPr>
          <p:spPr bwMode="auto">
            <a:xfrm>
              <a:off x="4648" y="135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440" name="Line 198"/>
            <p:cNvSpPr>
              <a:spLocks noChangeShapeType="1"/>
            </p:cNvSpPr>
            <p:nvPr/>
          </p:nvSpPr>
          <p:spPr bwMode="auto">
            <a:xfrm>
              <a:off x="4663" y="1356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441" name="Line 199"/>
            <p:cNvSpPr>
              <a:spLocks noChangeShapeType="1"/>
            </p:cNvSpPr>
            <p:nvPr/>
          </p:nvSpPr>
          <p:spPr bwMode="auto">
            <a:xfrm>
              <a:off x="4671" y="1356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442" name="Line 200"/>
            <p:cNvSpPr>
              <a:spLocks noChangeShapeType="1"/>
            </p:cNvSpPr>
            <p:nvPr/>
          </p:nvSpPr>
          <p:spPr bwMode="auto">
            <a:xfrm>
              <a:off x="4678" y="135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443" name="Line 201"/>
            <p:cNvSpPr>
              <a:spLocks noChangeShapeType="1"/>
            </p:cNvSpPr>
            <p:nvPr/>
          </p:nvSpPr>
          <p:spPr bwMode="auto">
            <a:xfrm>
              <a:off x="4693" y="1356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444" name="Line 202"/>
            <p:cNvSpPr>
              <a:spLocks noChangeShapeType="1"/>
            </p:cNvSpPr>
            <p:nvPr/>
          </p:nvSpPr>
          <p:spPr bwMode="auto">
            <a:xfrm>
              <a:off x="4701" y="1356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445" name="Line 203"/>
            <p:cNvSpPr>
              <a:spLocks noChangeShapeType="1"/>
            </p:cNvSpPr>
            <p:nvPr/>
          </p:nvSpPr>
          <p:spPr bwMode="auto">
            <a:xfrm>
              <a:off x="4708" y="135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446" name="Line 204"/>
            <p:cNvSpPr>
              <a:spLocks noChangeShapeType="1"/>
            </p:cNvSpPr>
            <p:nvPr/>
          </p:nvSpPr>
          <p:spPr bwMode="auto">
            <a:xfrm>
              <a:off x="4724" y="1356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447" name="Line 205"/>
            <p:cNvSpPr>
              <a:spLocks noChangeShapeType="1"/>
            </p:cNvSpPr>
            <p:nvPr/>
          </p:nvSpPr>
          <p:spPr bwMode="auto">
            <a:xfrm>
              <a:off x="4731" y="135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448" name="Line 206"/>
            <p:cNvSpPr>
              <a:spLocks noChangeShapeType="1"/>
            </p:cNvSpPr>
            <p:nvPr/>
          </p:nvSpPr>
          <p:spPr bwMode="auto">
            <a:xfrm>
              <a:off x="4739" y="1356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449" name="Line 207"/>
            <p:cNvSpPr>
              <a:spLocks noChangeShapeType="1"/>
            </p:cNvSpPr>
            <p:nvPr/>
          </p:nvSpPr>
          <p:spPr bwMode="auto">
            <a:xfrm>
              <a:off x="4754" y="1356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450" name="Line 208"/>
            <p:cNvSpPr>
              <a:spLocks noChangeShapeType="1"/>
            </p:cNvSpPr>
            <p:nvPr/>
          </p:nvSpPr>
          <p:spPr bwMode="auto">
            <a:xfrm>
              <a:off x="4761" y="135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451" name="Line 210"/>
            <p:cNvSpPr>
              <a:spLocks noChangeShapeType="1"/>
            </p:cNvSpPr>
            <p:nvPr/>
          </p:nvSpPr>
          <p:spPr bwMode="auto">
            <a:xfrm>
              <a:off x="4769" y="1356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452" name="Line 211"/>
            <p:cNvSpPr>
              <a:spLocks noChangeShapeType="1"/>
            </p:cNvSpPr>
            <p:nvPr/>
          </p:nvSpPr>
          <p:spPr bwMode="auto">
            <a:xfrm>
              <a:off x="4784" y="1356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453" name="Line 212"/>
            <p:cNvSpPr>
              <a:spLocks noChangeShapeType="1"/>
            </p:cNvSpPr>
            <p:nvPr/>
          </p:nvSpPr>
          <p:spPr bwMode="auto">
            <a:xfrm>
              <a:off x="4792" y="1356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454" name="Line 213"/>
            <p:cNvSpPr>
              <a:spLocks noChangeShapeType="1"/>
            </p:cNvSpPr>
            <p:nvPr/>
          </p:nvSpPr>
          <p:spPr bwMode="auto">
            <a:xfrm>
              <a:off x="4799" y="135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455" name="Line 214"/>
            <p:cNvSpPr>
              <a:spLocks noChangeShapeType="1"/>
            </p:cNvSpPr>
            <p:nvPr/>
          </p:nvSpPr>
          <p:spPr bwMode="auto">
            <a:xfrm>
              <a:off x="4814" y="1356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456" name="Line 215"/>
            <p:cNvSpPr>
              <a:spLocks noChangeShapeType="1"/>
            </p:cNvSpPr>
            <p:nvPr/>
          </p:nvSpPr>
          <p:spPr bwMode="auto">
            <a:xfrm>
              <a:off x="4822" y="1356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457" name="Line 216"/>
            <p:cNvSpPr>
              <a:spLocks noChangeShapeType="1"/>
            </p:cNvSpPr>
            <p:nvPr/>
          </p:nvSpPr>
          <p:spPr bwMode="auto">
            <a:xfrm>
              <a:off x="4829" y="135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458" name="Line 217"/>
            <p:cNvSpPr>
              <a:spLocks noChangeShapeType="1"/>
            </p:cNvSpPr>
            <p:nvPr/>
          </p:nvSpPr>
          <p:spPr bwMode="auto">
            <a:xfrm>
              <a:off x="4844" y="1356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459" name="Line 218"/>
            <p:cNvSpPr>
              <a:spLocks noChangeShapeType="1"/>
            </p:cNvSpPr>
            <p:nvPr/>
          </p:nvSpPr>
          <p:spPr bwMode="auto">
            <a:xfrm>
              <a:off x="4852" y="135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460" name="Line 219"/>
            <p:cNvSpPr>
              <a:spLocks noChangeShapeType="1"/>
            </p:cNvSpPr>
            <p:nvPr/>
          </p:nvSpPr>
          <p:spPr bwMode="auto">
            <a:xfrm>
              <a:off x="4860" y="1356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461" name="Line 220"/>
            <p:cNvSpPr>
              <a:spLocks noChangeShapeType="1"/>
            </p:cNvSpPr>
            <p:nvPr/>
          </p:nvSpPr>
          <p:spPr bwMode="auto">
            <a:xfrm>
              <a:off x="4875" y="1356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462" name="Line 221"/>
            <p:cNvSpPr>
              <a:spLocks noChangeShapeType="1"/>
            </p:cNvSpPr>
            <p:nvPr/>
          </p:nvSpPr>
          <p:spPr bwMode="auto">
            <a:xfrm>
              <a:off x="4882" y="135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463" name="Line 222"/>
            <p:cNvSpPr>
              <a:spLocks noChangeShapeType="1"/>
            </p:cNvSpPr>
            <p:nvPr/>
          </p:nvSpPr>
          <p:spPr bwMode="auto">
            <a:xfrm>
              <a:off x="4890" y="1356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464" name="Line 223"/>
            <p:cNvSpPr>
              <a:spLocks noChangeShapeType="1"/>
            </p:cNvSpPr>
            <p:nvPr/>
          </p:nvSpPr>
          <p:spPr bwMode="auto">
            <a:xfrm>
              <a:off x="4905" y="1356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465" name="Line 224"/>
            <p:cNvSpPr>
              <a:spLocks noChangeShapeType="1"/>
            </p:cNvSpPr>
            <p:nvPr/>
          </p:nvSpPr>
          <p:spPr bwMode="auto">
            <a:xfrm>
              <a:off x="4912" y="135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466" name="Line 225"/>
            <p:cNvSpPr>
              <a:spLocks noChangeShapeType="1"/>
            </p:cNvSpPr>
            <p:nvPr/>
          </p:nvSpPr>
          <p:spPr bwMode="auto">
            <a:xfrm>
              <a:off x="4920" y="135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467" name="Line 226"/>
            <p:cNvSpPr>
              <a:spLocks noChangeShapeType="1"/>
            </p:cNvSpPr>
            <p:nvPr/>
          </p:nvSpPr>
          <p:spPr bwMode="auto">
            <a:xfrm>
              <a:off x="4935" y="1356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468" name="Line 227"/>
            <p:cNvSpPr>
              <a:spLocks noChangeShapeType="1"/>
            </p:cNvSpPr>
            <p:nvPr/>
          </p:nvSpPr>
          <p:spPr bwMode="auto">
            <a:xfrm>
              <a:off x="4943" y="1356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469" name="Line 228"/>
            <p:cNvSpPr>
              <a:spLocks noChangeShapeType="1"/>
            </p:cNvSpPr>
            <p:nvPr/>
          </p:nvSpPr>
          <p:spPr bwMode="auto">
            <a:xfrm>
              <a:off x="4950" y="135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470" name="Line 229"/>
            <p:cNvSpPr>
              <a:spLocks noChangeShapeType="1"/>
            </p:cNvSpPr>
            <p:nvPr/>
          </p:nvSpPr>
          <p:spPr bwMode="auto">
            <a:xfrm>
              <a:off x="4965" y="1356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471" name="Line 230"/>
            <p:cNvSpPr>
              <a:spLocks noChangeShapeType="1"/>
            </p:cNvSpPr>
            <p:nvPr/>
          </p:nvSpPr>
          <p:spPr bwMode="auto">
            <a:xfrm>
              <a:off x="4973" y="1356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472" name="Line 231"/>
            <p:cNvSpPr>
              <a:spLocks noChangeShapeType="1"/>
            </p:cNvSpPr>
            <p:nvPr/>
          </p:nvSpPr>
          <p:spPr bwMode="auto">
            <a:xfrm>
              <a:off x="4980" y="135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473" name="Line 232"/>
            <p:cNvSpPr>
              <a:spLocks noChangeShapeType="1"/>
            </p:cNvSpPr>
            <p:nvPr/>
          </p:nvSpPr>
          <p:spPr bwMode="auto">
            <a:xfrm>
              <a:off x="4996" y="1356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474" name="Line 233"/>
            <p:cNvSpPr>
              <a:spLocks noChangeShapeType="1"/>
            </p:cNvSpPr>
            <p:nvPr/>
          </p:nvSpPr>
          <p:spPr bwMode="auto">
            <a:xfrm>
              <a:off x="5003" y="135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475" name="Line 234"/>
            <p:cNvSpPr>
              <a:spLocks noChangeShapeType="1"/>
            </p:cNvSpPr>
            <p:nvPr/>
          </p:nvSpPr>
          <p:spPr bwMode="auto">
            <a:xfrm>
              <a:off x="5011" y="1356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476" name="Line 235"/>
            <p:cNvSpPr>
              <a:spLocks noChangeShapeType="1"/>
            </p:cNvSpPr>
            <p:nvPr/>
          </p:nvSpPr>
          <p:spPr bwMode="auto">
            <a:xfrm>
              <a:off x="5026" y="1356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477" name="Line 236"/>
            <p:cNvSpPr>
              <a:spLocks noChangeShapeType="1"/>
            </p:cNvSpPr>
            <p:nvPr/>
          </p:nvSpPr>
          <p:spPr bwMode="auto">
            <a:xfrm>
              <a:off x="5033" y="135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478" name="Line 237"/>
            <p:cNvSpPr>
              <a:spLocks noChangeShapeType="1"/>
            </p:cNvSpPr>
            <p:nvPr/>
          </p:nvSpPr>
          <p:spPr bwMode="auto">
            <a:xfrm>
              <a:off x="5041" y="1356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479" name="Line 238"/>
            <p:cNvSpPr>
              <a:spLocks noChangeShapeType="1"/>
            </p:cNvSpPr>
            <p:nvPr/>
          </p:nvSpPr>
          <p:spPr bwMode="auto">
            <a:xfrm>
              <a:off x="5056" y="1356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480" name="Line 239"/>
            <p:cNvSpPr>
              <a:spLocks noChangeShapeType="1"/>
            </p:cNvSpPr>
            <p:nvPr/>
          </p:nvSpPr>
          <p:spPr bwMode="auto">
            <a:xfrm>
              <a:off x="5064" y="1356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481" name="Line 240"/>
            <p:cNvSpPr>
              <a:spLocks noChangeShapeType="1"/>
            </p:cNvSpPr>
            <p:nvPr/>
          </p:nvSpPr>
          <p:spPr bwMode="auto">
            <a:xfrm>
              <a:off x="5071" y="135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482" name="Line 241"/>
            <p:cNvSpPr>
              <a:spLocks noChangeShapeType="1"/>
            </p:cNvSpPr>
            <p:nvPr/>
          </p:nvSpPr>
          <p:spPr bwMode="auto">
            <a:xfrm>
              <a:off x="5086" y="1356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483" name="Rectangle 242"/>
            <p:cNvSpPr>
              <a:spLocks noChangeArrowheads="1"/>
            </p:cNvSpPr>
            <p:nvPr/>
          </p:nvSpPr>
          <p:spPr bwMode="auto">
            <a:xfrm>
              <a:off x="4812" y="1209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Helvetica" pitchFamily="-83" charset="0"/>
                </a:rPr>
                <a:t>n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5484" name="Line 243"/>
            <p:cNvSpPr>
              <a:spLocks noChangeShapeType="1"/>
            </p:cNvSpPr>
            <p:nvPr/>
          </p:nvSpPr>
          <p:spPr bwMode="auto">
            <a:xfrm>
              <a:off x="4618" y="3168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485" name="Line 244"/>
            <p:cNvSpPr>
              <a:spLocks noChangeShapeType="1"/>
            </p:cNvSpPr>
            <p:nvPr/>
          </p:nvSpPr>
          <p:spPr bwMode="auto">
            <a:xfrm>
              <a:off x="4633" y="3168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486" name="Line 245"/>
            <p:cNvSpPr>
              <a:spLocks noChangeShapeType="1"/>
            </p:cNvSpPr>
            <p:nvPr/>
          </p:nvSpPr>
          <p:spPr bwMode="auto">
            <a:xfrm>
              <a:off x="4640" y="3168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487" name="Line 246"/>
            <p:cNvSpPr>
              <a:spLocks noChangeShapeType="1"/>
            </p:cNvSpPr>
            <p:nvPr/>
          </p:nvSpPr>
          <p:spPr bwMode="auto">
            <a:xfrm>
              <a:off x="4648" y="3168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488" name="Line 247"/>
            <p:cNvSpPr>
              <a:spLocks noChangeShapeType="1"/>
            </p:cNvSpPr>
            <p:nvPr/>
          </p:nvSpPr>
          <p:spPr bwMode="auto">
            <a:xfrm>
              <a:off x="4663" y="3168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489" name="Line 248"/>
            <p:cNvSpPr>
              <a:spLocks noChangeShapeType="1"/>
            </p:cNvSpPr>
            <p:nvPr/>
          </p:nvSpPr>
          <p:spPr bwMode="auto">
            <a:xfrm>
              <a:off x="4671" y="3168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490" name="Line 249"/>
            <p:cNvSpPr>
              <a:spLocks noChangeShapeType="1"/>
            </p:cNvSpPr>
            <p:nvPr/>
          </p:nvSpPr>
          <p:spPr bwMode="auto">
            <a:xfrm>
              <a:off x="4678" y="3168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491" name="Line 250"/>
            <p:cNvSpPr>
              <a:spLocks noChangeShapeType="1"/>
            </p:cNvSpPr>
            <p:nvPr/>
          </p:nvSpPr>
          <p:spPr bwMode="auto">
            <a:xfrm>
              <a:off x="4693" y="3168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492" name="Line 251"/>
            <p:cNvSpPr>
              <a:spLocks noChangeShapeType="1"/>
            </p:cNvSpPr>
            <p:nvPr/>
          </p:nvSpPr>
          <p:spPr bwMode="auto">
            <a:xfrm>
              <a:off x="4701" y="3168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493" name="Line 252"/>
            <p:cNvSpPr>
              <a:spLocks noChangeShapeType="1"/>
            </p:cNvSpPr>
            <p:nvPr/>
          </p:nvSpPr>
          <p:spPr bwMode="auto">
            <a:xfrm>
              <a:off x="4708" y="3168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494" name="Line 253"/>
            <p:cNvSpPr>
              <a:spLocks noChangeShapeType="1"/>
            </p:cNvSpPr>
            <p:nvPr/>
          </p:nvSpPr>
          <p:spPr bwMode="auto">
            <a:xfrm>
              <a:off x="4724" y="3168"/>
              <a:ext cx="0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495" name="Line 254"/>
            <p:cNvSpPr>
              <a:spLocks noChangeShapeType="1"/>
            </p:cNvSpPr>
            <p:nvPr/>
          </p:nvSpPr>
          <p:spPr bwMode="auto">
            <a:xfrm>
              <a:off x="4731" y="3168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496" name="Line 255"/>
            <p:cNvSpPr>
              <a:spLocks noChangeShapeType="1"/>
            </p:cNvSpPr>
            <p:nvPr/>
          </p:nvSpPr>
          <p:spPr bwMode="auto">
            <a:xfrm>
              <a:off x="4739" y="3168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497" name="Line 256"/>
            <p:cNvSpPr>
              <a:spLocks noChangeShapeType="1"/>
            </p:cNvSpPr>
            <p:nvPr/>
          </p:nvSpPr>
          <p:spPr bwMode="auto">
            <a:xfrm>
              <a:off x="4754" y="3168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498" name="Line 257"/>
            <p:cNvSpPr>
              <a:spLocks noChangeShapeType="1"/>
            </p:cNvSpPr>
            <p:nvPr/>
          </p:nvSpPr>
          <p:spPr bwMode="auto">
            <a:xfrm>
              <a:off x="4761" y="3168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499" name="Line 258"/>
            <p:cNvSpPr>
              <a:spLocks noChangeShapeType="1"/>
            </p:cNvSpPr>
            <p:nvPr/>
          </p:nvSpPr>
          <p:spPr bwMode="auto">
            <a:xfrm>
              <a:off x="4769" y="3168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500" name="Line 259"/>
            <p:cNvSpPr>
              <a:spLocks noChangeShapeType="1"/>
            </p:cNvSpPr>
            <p:nvPr/>
          </p:nvSpPr>
          <p:spPr bwMode="auto">
            <a:xfrm>
              <a:off x="4784" y="3168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501" name="Line 260"/>
            <p:cNvSpPr>
              <a:spLocks noChangeShapeType="1"/>
            </p:cNvSpPr>
            <p:nvPr/>
          </p:nvSpPr>
          <p:spPr bwMode="auto">
            <a:xfrm>
              <a:off x="4792" y="3168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502" name="Line 261"/>
            <p:cNvSpPr>
              <a:spLocks noChangeShapeType="1"/>
            </p:cNvSpPr>
            <p:nvPr/>
          </p:nvSpPr>
          <p:spPr bwMode="auto">
            <a:xfrm>
              <a:off x="4799" y="3168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503" name="Line 262"/>
            <p:cNvSpPr>
              <a:spLocks noChangeShapeType="1"/>
            </p:cNvSpPr>
            <p:nvPr/>
          </p:nvSpPr>
          <p:spPr bwMode="auto">
            <a:xfrm>
              <a:off x="4814" y="3168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504" name="Line 263"/>
            <p:cNvSpPr>
              <a:spLocks noChangeShapeType="1"/>
            </p:cNvSpPr>
            <p:nvPr/>
          </p:nvSpPr>
          <p:spPr bwMode="auto">
            <a:xfrm>
              <a:off x="4822" y="3168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505" name="Line 264"/>
            <p:cNvSpPr>
              <a:spLocks noChangeShapeType="1"/>
            </p:cNvSpPr>
            <p:nvPr/>
          </p:nvSpPr>
          <p:spPr bwMode="auto">
            <a:xfrm>
              <a:off x="4829" y="3168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506" name="Line 265"/>
            <p:cNvSpPr>
              <a:spLocks noChangeShapeType="1"/>
            </p:cNvSpPr>
            <p:nvPr/>
          </p:nvSpPr>
          <p:spPr bwMode="auto">
            <a:xfrm>
              <a:off x="4844" y="3168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507" name="Line 266"/>
            <p:cNvSpPr>
              <a:spLocks noChangeShapeType="1"/>
            </p:cNvSpPr>
            <p:nvPr/>
          </p:nvSpPr>
          <p:spPr bwMode="auto">
            <a:xfrm>
              <a:off x="4852" y="3168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508" name="Line 267"/>
            <p:cNvSpPr>
              <a:spLocks noChangeShapeType="1"/>
            </p:cNvSpPr>
            <p:nvPr/>
          </p:nvSpPr>
          <p:spPr bwMode="auto">
            <a:xfrm>
              <a:off x="4860" y="3168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509" name="Line 268"/>
            <p:cNvSpPr>
              <a:spLocks noChangeShapeType="1"/>
            </p:cNvSpPr>
            <p:nvPr/>
          </p:nvSpPr>
          <p:spPr bwMode="auto">
            <a:xfrm>
              <a:off x="4875" y="3168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510" name="Line 269"/>
            <p:cNvSpPr>
              <a:spLocks noChangeShapeType="1"/>
            </p:cNvSpPr>
            <p:nvPr/>
          </p:nvSpPr>
          <p:spPr bwMode="auto">
            <a:xfrm>
              <a:off x="4882" y="3168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511" name="Line 270"/>
            <p:cNvSpPr>
              <a:spLocks noChangeShapeType="1"/>
            </p:cNvSpPr>
            <p:nvPr/>
          </p:nvSpPr>
          <p:spPr bwMode="auto">
            <a:xfrm>
              <a:off x="4890" y="3168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512" name="Line 271"/>
            <p:cNvSpPr>
              <a:spLocks noChangeShapeType="1"/>
            </p:cNvSpPr>
            <p:nvPr/>
          </p:nvSpPr>
          <p:spPr bwMode="auto">
            <a:xfrm>
              <a:off x="4905" y="3168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513" name="Line 272"/>
            <p:cNvSpPr>
              <a:spLocks noChangeShapeType="1"/>
            </p:cNvSpPr>
            <p:nvPr/>
          </p:nvSpPr>
          <p:spPr bwMode="auto">
            <a:xfrm>
              <a:off x="4912" y="3168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514" name="Line 273"/>
            <p:cNvSpPr>
              <a:spLocks noChangeShapeType="1"/>
            </p:cNvSpPr>
            <p:nvPr/>
          </p:nvSpPr>
          <p:spPr bwMode="auto">
            <a:xfrm>
              <a:off x="4920" y="3168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515" name="Line 274"/>
            <p:cNvSpPr>
              <a:spLocks noChangeShapeType="1"/>
            </p:cNvSpPr>
            <p:nvPr/>
          </p:nvSpPr>
          <p:spPr bwMode="auto">
            <a:xfrm>
              <a:off x="4935" y="3168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516" name="Line 275"/>
            <p:cNvSpPr>
              <a:spLocks noChangeShapeType="1"/>
            </p:cNvSpPr>
            <p:nvPr/>
          </p:nvSpPr>
          <p:spPr bwMode="auto">
            <a:xfrm>
              <a:off x="4943" y="3168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517" name="Line 276"/>
            <p:cNvSpPr>
              <a:spLocks noChangeShapeType="1"/>
            </p:cNvSpPr>
            <p:nvPr/>
          </p:nvSpPr>
          <p:spPr bwMode="auto">
            <a:xfrm>
              <a:off x="4950" y="3168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518" name="Line 277"/>
            <p:cNvSpPr>
              <a:spLocks noChangeShapeType="1"/>
            </p:cNvSpPr>
            <p:nvPr/>
          </p:nvSpPr>
          <p:spPr bwMode="auto">
            <a:xfrm>
              <a:off x="4965" y="3168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519" name="Line 278"/>
            <p:cNvSpPr>
              <a:spLocks noChangeShapeType="1"/>
            </p:cNvSpPr>
            <p:nvPr/>
          </p:nvSpPr>
          <p:spPr bwMode="auto">
            <a:xfrm>
              <a:off x="4973" y="3168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520" name="Line 279"/>
            <p:cNvSpPr>
              <a:spLocks noChangeShapeType="1"/>
            </p:cNvSpPr>
            <p:nvPr/>
          </p:nvSpPr>
          <p:spPr bwMode="auto">
            <a:xfrm>
              <a:off x="4980" y="3168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521" name="Line 280"/>
            <p:cNvSpPr>
              <a:spLocks noChangeShapeType="1"/>
            </p:cNvSpPr>
            <p:nvPr/>
          </p:nvSpPr>
          <p:spPr bwMode="auto">
            <a:xfrm>
              <a:off x="4996" y="3168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522" name="Line 281"/>
            <p:cNvSpPr>
              <a:spLocks noChangeShapeType="1"/>
            </p:cNvSpPr>
            <p:nvPr/>
          </p:nvSpPr>
          <p:spPr bwMode="auto">
            <a:xfrm>
              <a:off x="5003" y="3168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523" name="Line 282"/>
            <p:cNvSpPr>
              <a:spLocks noChangeShapeType="1"/>
            </p:cNvSpPr>
            <p:nvPr/>
          </p:nvSpPr>
          <p:spPr bwMode="auto">
            <a:xfrm>
              <a:off x="5011" y="3168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524" name="Line 283"/>
            <p:cNvSpPr>
              <a:spLocks noChangeShapeType="1"/>
            </p:cNvSpPr>
            <p:nvPr/>
          </p:nvSpPr>
          <p:spPr bwMode="auto">
            <a:xfrm>
              <a:off x="5026" y="3168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525" name="Line 284"/>
            <p:cNvSpPr>
              <a:spLocks noChangeShapeType="1"/>
            </p:cNvSpPr>
            <p:nvPr/>
          </p:nvSpPr>
          <p:spPr bwMode="auto">
            <a:xfrm>
              <a:off x="5033" y="3168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526" name="Line 285"/>
            <p:cNvSpPr>
              <a:spLocks noChangeShapeType="1"/>
            </p:cNvSpPr>
            <p:nvPr/>
          </p:nvSpPr>
          <p:spPr bwMode="auto">
            <a:xfrm>
              <a:off x="5041" y="3168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527" name="Line 286"/>
            <p:cNvSpPr>
              <a:spLocks noChangeShapeType="1"/>
            </p:cNvSpPr>
            <p:nvPr/>
          </p:nvSpPr>
          <p:spPr bwMode="auto">
            <a:xfrm>
              <a:off x="5056" y="3168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528" name="Line 287"/>
            <p:cNvSpPr>
              <a:spLocks noChangeShapeType="1"/>
            </p:cNvSpPr>
            <p:nvPr/>
          </p:nvSpPr>
          <p:spPr bwMode="auto">
            <a:xfrm>
              <a:off x="5064" y="3168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529" name="Line 288"/>
            <p:cNvSpPr>
              <a:spLocks noChangeShapeType="1"/>
            </p:cNvSpPr>
            <p:nvPr/>
          </p:nvSpPr>
          <p:spPr bwMode="auto">
            <a:xfrm>
              <a:off x="5071" y="3168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530" name="Line 289"/>
            <p:cNvSpPr>
              <a:spLocks noChangeShapeType="1"/>
            </p:cNvSpPr>
            <p:nvPr/>
          </p:nvSpPr>
          <p:spPr bwMode="auto">
            <a:xfrm>
              <a:off x="5086" y="3168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531" name="Rectangle 290"/>
            <p:cNvSpPr>
              <a:spLocks noChangeArrowheads="1"/>
            </p:cNvSpPr>
            <p:nvPr/>
          </p:nvSpPr>
          <p:spPr bwMode="auto">
            <a:xfrm>
              <a:off x="4812" y="3029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Helvetica" pitchFamily="-83" charset="0"/>
                </a:rPr>
                <a:t>n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5532" name="Freeform 291"/>
            <p:cNvSpPr>
              <a:spLocks/>
            </p:cNvSpPr>
            <p:nvPr/>
          </p:nvSpPr>
          <p:spPr bwMode="auto">
            <a:xfrm>
              <a:off x="4308" y="3493"/>
              <a:ext cx="272" cy="268"/>
            </a:xfrm>
            <a:custGeom>
              <a:avLst/>
              <a:gdLst>
                <a:gd name="T0" fmla="*/ 288 w 288"/>
                <a:gd name="T1" fmla="*/ 144 h 288"/>
                <a:gd name="T2" fmla="*/ 286 w 288"/>
                <a:gd name="T3" fmla="*/ 172 h 288"/>
                <a:gd name="T4" fmla="*/ 276 w 288"/>
                <a:gd name="T5" fmla="*/ 200 h 288"/>
                <a:gd name="T6" fmla="*/ 264 w 288"/>
                <a:gd name="T7" fmla="*/ 224 h 288"/>
                <a:gd name="T8" fmla="*/ 246 w 288"/>
                <a:gd name="T9" fmla="*/ 246 h 288"/>
                <a:gd name="T10" fmla="*/ 224 w 288"/>
                <a:gd name="T11" fmla="*/ 264 h 288"/>
                <a:gd name="T12" fmla="*/ 200 w 288"/>
                <a:gd name="T13" fmla="*/ 276 h 288"/>
                <a:gd name="T14" fmla="*/ 174 w 288"/>
                <a:gd name="T15" fmla="*/ 284 h 288"/>
                <a:gd name="T16" fmla="*/ 144 w 288"/>
                <a:gd name="T17" fmla="*/ 288 h 288"/>
                <a:gd name="T18" fmla="*/ 130 w 288"/>
                <a:gd name="T19" fmla="*/ 288 h 288"/>
                <a:gd name="T20" fmla="*/ 102 w 288"/>
                <a:gd name="T21" fmla="*/ 282 h 288"/>
                <a:gd name="T22" fmla="*/ 76 w 288"/>
                <a:gd name="T23" fmla="*/ 270 h 288"/>
                <a:gd name="T24" fmla="*/ 52 w 288"/>
                <a:gd name="T25" fmla="*/ 254 h 288"/>
                <a:gd name="T26" fmla="*/ 32 w 288"/>
                <a:gd name="T27" fmla="*/ 236 h 288"/>
                <a:gd name="T28" fmla="*/ 18 w 288"/>
                <a:gd name="T29" fmla="*/ 212 h 288"/>
                <a:gd name="T30" fmla="*/ 6 w 288"/>
                <a:gd name="T31" fmla="*/ 186 h 288"/>
                <a:gd name="T32" fmla="*/ 0 w 288"/>
                <a:gd name="T33" fmla="*/ 158 h 288"/>
                <a:gd name="T34" fmla="*/ 0 w 288"/>
                <a:gd name="T35" fmla="*/ 144 h 288"/>
                <a:gd name="T36" fmla="*/ 2 w 288"/>
                <a:gd name="T37" fmla="*/ 114 h 288"/>
                <a:gd name="T38" fmla="*/ 12 w 288"/>
                <a:gd name="T39" fmla="*/ 88 h 288"/>
                <a:gd name="T40" fmla="*/ 24 w 288"/>
                <a:gd name="T41" fmla="*/ 64 h 288"/>
                <a:gd name="T42" fmla="*/ 42 w 288"/>
                <a:gd name="T43" fmla="*/ 42 h 288"/>
                <a:gd name="T44" fmla="*/ 64 w 288"/>
                <a:gd name="T45" fmla="*/ 24 h 288"/>
                <a:gd name="T46" fmla="*/ 88 w 288"/>
                <a:gd name="T47" fmla="*/ 12 h 288"/>
                <a:gd name="T48" fmla="*/ 114 w 288"/>
                <a:gd name="T49" fmla="*/ 2 h 288"/>
                <a:gd name="T50" fmla="*/ 144 w 288"/>
                <a:gd name="T51" fmla="*/ 0 h 288"/>
                <a:gd name="T52" fmla="*/ 158 w 288"/>
                <a:gd name="T53" fmla="*/ 0 h 288"/>
                <a:gd name="T54" fmla="*/ 186 w 288"/>
                <a:gd name="T55" fmla="*/ 6 h 288"/>
                <a:gd name="T56" fmla="*/ 212 w 288"/>
                <a:gd name="T57" fmla="*/ 18 h 288"/>
                <a:gd name="T58" fmla="*/ 236 w 288"/>
                <a:gd name="T59" fmla="*/ 32 h 288"/>
                <a:gd name="T60" fmla="*/ 256 w 288"/>
                <a:gd name="T61" fmla="*/ 52 h 288"/>
                <a:gd name="T62" fmla="*/ 270 w 288"/>
                <a:gd name="T63" fmla="*/ 76 h 288"/>
                <a:gd name="T64" fmla="*/ 282 w 288"/>
                <a:gd name="T65" fmla="*/ 100 h 288"/>
                <a:gd name="T66" fmla="*/ 288 w 288"/>
                <a:gd name="T67" fmla="*/ 130 h 288"/>
                <a:gd name="T68" fmla="*/ 288 w 288"/>
                <a:gd name="T69" fmla="*/ 144 h 28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88"/>
                <a:gd name="T106" fmla="*/ 0 h 288"/>
                <a:gd name="T107" fmla="*/ 288 w 288"/>
                <a:gd name="T108" fmla="*/ 288 h 28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88" h="288">
                  <a:moveTo>
                    <a:pt x="288" y="144"/>
                  </a:moveTo>
                  <a:lnTo>
                    <a:pt x="288" y="144"/>
                  </a:lnTo>
                  <a:lnTo>
                    <a:pt x="288" y="158"/>
                  </a:lnTo>
                  <a:lnTo>
                    <a:pt x="286" y="172"/>
                  </a:lnTo>
                  <a:lnTo>
                    <a:pt x="282" y="186"/>
                  </a:lnTo>
                  <a:lnTo>
                    <a:pt x="276" y="200"/>
                  </a:lnTo>
                  <a:lnTo>
                    <a:pt x="270" y="212"/>
                  </a:lnTo>
                  <a:lnTo>
                    <a:pt x="264" y="224"/>
                  </a:lnTo>
                  <a:lnTo>
                    <a:pt x="256" y="236"/>
                  </a:lnTo>
                  <a:lnTo>
                    <a:pt x="246" y="246"/>
                  </a:lnTo>
                  <a:lnTo>
                    <a:pt x="236" y="254"/>
                  </a:lnTo>
                  <a:lnTo>
                    <a:pt x="224" y="264"/>
                  </a:lnTo>
                  <a:lnTo>
                    <a:pt x="212" y="270"/>
                  </a:lnTo>
                  <a:lnTo>
                    <a:pt x="200" y="276"/>
                  </a:lnTo>
                  <a:lnTo>
                    <a:pt x="186" y="282"/>
                  </a:lnTo>
                  <a:lnTo>
                    <a:pt x="174" y="284"/>
                  </a:lnTo>
                  <a:lnTo>
                    <a:pt x="158" y="288"/>
                  </a:lnTo>
                  <a:lnTo>
                    <a:pt x="144" y="288"/>
                  </a:lnTo>
                  <a:lnTo>
                    <a:pt x="130" y="288"/>
                  </a:lnTo>
                  <a:lnTo>
                    <a:pt x="114" y="284"/>
                  </a:lnTo>
                  <a:lnTo>
                    <a:pt x="102" y="282"/>
                  </a:lnTo>
                  <a:lnTo>
                    <a:pt x="88" y="276"/>
                  </a:lnTo>
                  <a:lnTo>
                    <a:pt x="76" y="270"/>
                  </a:lnTo>
                  <a:lnTo>
                    <a:pt x="64" y="264"/>
                  </a:lnTo>
                  <a:lnTo>
                    <a:pt x="52" y="254"/>
                  </a:lnTo>
                  <a:lnTo>
                    <a:pt x="42" y="246"/>
                  </a:lnTo>
                  <a:lnTo>
                    <a:pt x="32" y="236"/>
                  </a:lnTo>
                  <a:lnTo>
                    <a:pt x="24" y="224"/>
                  </a:lnTo>
                  <a:lnTo>
                    <a:pt x="18" y="212"/>
                  </a:lnTo>
                  <a:lnTo>
                    <a:pt x="12" y="200"/>
                  </a:lnTo>
                  <a:lnTo>
                    <a:pt x="6" y="186"/>
                  </a:lnTo>
                  <a:lnTo>
                    <a:pt x="2" y="172"/>
                  </a:lnTo>
                  <a:lnTo>
                    <a:pt x="0" y="158"/>
                  </a:lnTo>
                  <a:lnTo>
                    <a:pt x="0" y="144"/>
                  </a:lnTo>
                  <a:lnTo>
                    <a:pt x="0" y="130"/>
                  </a:lnTo>
                  <a:lnTo>
                    <a:pt x="2" y="114"/>
                  </a:lnTo>
                  <a:lnTo>
                    <a:pt x="6" y="100"/>
                  </a:lnTo>
                  <a:lnTo>
                    <a:pt x="12" y="88"/>
                  </a:lnTo>
                  <a:lnTo>
                    <a:pt x="18" y="76"/>
                  </a:lnTo>
                  <a:lnTo>
                    <a:pt x="24" y="64"/>
                  </a:lnTo>
                  <a:lnTo>
                    <a:pt x="32" y="52"/>
                  </a:lnTo>
                  <a:lnTo>
                    <a:pt x="42" y="42"/>
                  </a:lnTo>
                  <a:lnTo>
                    <a:pt x="52" y="32"/>
                  </a:lnTo>
                  <a:lnTo>
                    <a:pt x="64" y="24"/>
                  </a:lnTo>
                  <a:lnTo>
                    <a:pt x="76" y="18"/>
                  </a:lnTo>
                  <a:lnTo>
                    <a:pt x="88" y="12"/>
                  </a:lnTo>
                  <a:lnTo>
                    <a:pt x="102" y="6"/>
                  </a:lnTo>
                  <a:lnTo>
                    <a:pt x="114" y="2"/>
                  </a:lnTo>
                  <a:lnTo>
                    <a:pt x="130" y="0"/>
                  </a:lnTo>
                  <a:lnTo>
                    <a:pt x="144" y="0"/>
                  </a:lnTo>
                  <a:lnTo>
                    <a:pt x="158" y="0"/>
                  </a:lnTo>
                  <a:lnTo>
                    <a:pt x="174" y="2"/>
                  </a:lnTo>
                  <a:lnTo>
                    <a:pt x="186" y="6"/>
                  </a:lnTo>
                  <a:lnTo>
                    <a:pt x="200" y="12"/>
                  </a:lnTo>
                  <a:lnTo>
                    <a:pt x="212" y="18"/>
                  </a:lnTo>
                  <a:lnTo>
                    <a:pt x="224" y="24"/>
                  </a:lnTo>
                  <a:lnTo>
                    <a:pt x="236" y="32"/>
                  </a:lnTo>
                  <a:lnTo>
                    <a:pt x="246" y="42"/>
                  </a:lnTo>
                  <a:lnTo>
                    <a:pt x="256" y="52"/>
                  </a:lnTo>
                  <a:lnTo>
                    <a:pt x="264" y="64"/>
                  </a:lnTo>
                  <a:lnTo>
                    <a:pt x="270" y="76"/>
                  </a:lnTo>
                  <a:lnTo>
                    <a:pt x="276" y="88"/>
                  </a:lnTo>
                  <a:lnTo>
                    <a:pt x="282" y="100"/>
                  </a:lnTo>
                  <a:lnTo>
                    <a:pt x="286" y="114"/>
                  </a:lnTo>
                  <a:lnTo>
                    <a:pt x="288" y="130"/>
                  </a:lnTo>
                  <a:lnTo>
                    <a:pt x="288" y="144"/>
                  </a:lnTo>
                  <a:close/>
                </a:path>
              </a:pathLst>
            </a:custGeom>
            <a:solidFill>
              <a:srgbClr val="FFFF00"/>
            </a:solidFill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5533" name="Rectangle 292"/>
            <p:cNvSpPr>
              <a:spLocks noChangeArrowheads="1"/>
            </p:cNvSpPr>
            <p:nvPr/>
          </p:nvSpPr>
          <p:spPr bwMode="auto">
            <a:xfrm>
              <a:off x="4397" y="3547"/>
              <a:ext cx="9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Helvetica" pitchFamily="-83" charset="0"/>
                </a:rPr>
                <a:t>X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5534" name="Freeform 293"/>
            <p:cNvSpPr>
              <a:spLocks/>
            </p:cNvSpPr>
            <p:nvPr/>
          </p:nvSpPr>
          <p:spPr bwMode="auto">
            <a:xfrm>
              <a:off x="5124" y="3504"/>
              <a:ext cx="272" cy="269"/>
            </a:xfrm>
            <a:custGeom>
              <a:avLst/>
              <a:gdLst>
                <a:gd name="T0" fmla="*/ 288 w 288"/>
                <a:gd name="T1" fmla="*/ 144 h 288"/>
                <a:gd name="T2" fmla="*/ 286 w 288"/>
                <a:gd name="T3" fmla="*/ 174 h 288"/>
                <a:gd name="T4" fmla="*/ 276 w 288"/>
                <a:gd name="T5" fmla="*/ 200 h 288"/>
                <a:gd name="T6" fmla="*/ 264 w 288"/>
                <a:gd name="T7" fmla="*/ 224 h 288"/>
                <a:gd name="T8" fmla="*/ 246 w 288"/>
                <a:gd name="T9" fmla="*/ 246 h 288"/>
                <a:gd name="T10" fmla="*/ 224 w 288"/>
                <a:gd name="T11" fmla="*/ 264 h 288"/>
                <a:gd name="T12" fmla="*/ 200 w 288"/>
                <a:gd name="T13" fmla="*/ 276 h 288"/>
                <a:gd name="T14" fmla="*/ 174 w 288"/>
                <a:gd name="T15" fmla="*/ 286 h 288"/>
                <a:gd name="T16" fmla="*/ 144 w 288"/>
                <a:gd name="T17" fmla="*/ 288 h 288"/>
                <a:gd name="T18" fmla="*/ 130 w 288"/>
                <a:gd name="T19" fmla="*/ 288 h 288"/>
                <a:gd name="T20" fmla="*/ 102 w 288"/>
                <a:gd name="T21" fmla="*/ 282 h 288"/>
                <a:gd name="T22" fmla="*/ 76 w 288"/>
                <a:gd name="T23" fmla="*/ 270 h 288"/>
                <a:gd name="T24" fmla="*/ 52 w 288"/>
                <a:gd name="T25" fmla="*/ 256 h 288"/>
                <a:gd name="T26" fmla="*/ 32 w 288"/>
                <a:gd name="T27" fmla="*/ 236 h 288"/>
                <a:gd name="T28" fmla="*/ 18 w 288"/>
                <a:gd name="T29" fmla="*/ 212 h 288"/>
                <a:gd name="T30" fmla="*/ 6 w 288"/>
                <a:gd name="T31" fmla="*/ 186 h 288"/>
                <a:gd name="T32" fmla="*/ 0 w 288"/>
                <a:gd name="T33" fmla="*/ 158 h 288"/>
                <a:gd name="T34" fmla="*/ 0 w 288"/>
                <a:gd name="T35" fmla="*/ 144 h 288"/>
                <a:gd name="T36" fmla="*/ 2 w 288"/>
                <a:gd name="T37" fmla="*/ 114 h 288"/>
                <a:gd name="T38" fmla="*/ 12 w 288"/>
                <a:gd name="T39" fmla="*/ 88 h 288"/>
                <a:gd name="T40" fmla="*/ 24 w 288"/>
                <a:gd name="T41" fmla="*/ 64 h 288"/>
                <a:gd name="T42" fmla="*/ 42 w 288"/>
                <a:gd name="T43" fmla="*/ 42 h 288"/>
                <a:gd name="T44" fmla="*/ 64 w 288"/>
                <a:gd name="T45" fmla="*/ 24 h 288"/>
                <a:gd name="T46" fmla="*/ 88 w 288"/>
                <a:gd name="T47" fmla="*/ 12 h 288"/>
                <a:gd name="T48" fmla="*/ 114 w 288"/>
                <a:gd name="T49" fmla="*/ 2 h 288"/>
                <a:gd name="T50" fmla="*/ 144 w 288"/>
                <a:gd name="T51" fmla="*/ 0 h 288"/>
                <a:gd name="T52" fmla="*/ 158 w 288"/>
                <a:gd name="T53" fmla="*/ 0 h 288"/>
                <a:gd name="T54" fmla="*/ 186 w 288"/>
                <a:gd name="T55" fmla="*/ 6 h 288"/>
                <a:gd name="T56" fmla="*/ 212 w 288"/>
                <a:gd name="T57" fmla="*/ 18 h 288"/>
                <a:gd name="T58" fmla="*/ 236 w 288"/>
                <a:gd name="T59" fmla="*/ 32 h 288"/>
                <a:gd name="T60" fmla="*/ 256 w 288"/>
                <a:gd name="T61" fmla="*/ 52 h 288"/>
                <a:gd name="T62" fmla="*/ 270 w 288"/>
                <a:gd name="T63" fmla="*/ 76 h 288"/>
                <a:gd name="T64" fmla="*/ 282 w 288"/>
                <a:gd name="T65" fmla="*/ 102 h 288"/>
                <a:gd name="T66" fmla="*/ 288 w 288"/>
                <a:gd name="T67" fmla="*/ 130 h 288"/>
                <a:gd name="T68" fmla="*/ 288 w 288"/>
                <a:gd name="T69" fmla="*/ 144 h 28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88"/>
                <a:gd name="T106" fmla="*/ 0 h 288"/>
                <a:gd name="T107" fmla="*/ 288 w 288"/>
                <a:gd name="T108" fmla="*/ 288 h 28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88" h="288">
                  <a:moveTo>
                    <a:pt x="288" y="144"/>
                  </a:moveTo>
                  <a:lnTo>
                    <a:pt x="288" y="144"/>
                  </a:lnTo>
                  <a:lnTo>
                    <a:pt x="288" y="158"/>
                  </a:lnTo>
                  <a:lnTo>
                    <a:pt x="286" y="174"/>
                  </a:lnTo>
                  <a:lnTo>
                    <a:pt x="282" y="186"/>
                  </a:lnTo>
                  <a:lnTo>
                    <a:pt x="276" y="200"/>
                  </a:lnTo>
                  <a:lnTo>
                    <a:pt x="270" y="212"/>
                  </a:lnTo>
                  <a:lnTo>
                    <a:pt x="264" y="224"/>
                  </a:lnTo>
                  <a:lnTo>
                    <a:pt x="256" y="236"/>
                  </a:lnTo>
                  <a:lnTo>
                    <a:pt x="246" y="246"/>
                  </a:lnTo>
                  <a:lnTo>
                    <a:pt x="236" y="256"/>
                  </a:lnTo>
                  <a:lnTo>
                    <a:pt x="224" y="264"/>
                  </a:lnTo>
                  <a:lnTo>
                    <a:pt x="212" y="270"/>
                  </a:lnTo>
                  <a:lnTo>
                    <a:pt x="200" y="276"/>
                  </a:lnTo>
                  <a:lnTo>
                    <a:pt x="186" y="282"/>
                  </a:lnTo>
                  <a:lnTo>
                    <a:pt x="174" y="286"/>
                  </a:lnTo>
                  <a:lnTo>
                    <a:pt x="158" y="288"/>
                  </a:lnTo>
                  <a:lnTo>
                    <a:pt x="144" y="288"/>
                  </a:lnTo>
                  <a:lnTo>
                    <a:pt x="130" y="288"/>
                  </a:lnTo>
                  <a:lnTo>
                    <a:pt x="114" y="286"/>
                  </a:lnTo>
                  <a:lnTo>
                    <a:pt x="102" y="282"/>
                  </a:lnTo>
                  <a:lnTo>
                    <a:pt x="88" y="276"/>
                  </a:lnTo>
                  <a:lnTo>
                    <a:pt x="76" y="270"/>
                  </a:lnTo>
                  <a:lnTo>
                    <a:pt x="64" y="264"/>
                  </a:lnTo>
                  <a:lnTo>
                    <a:pt x="52" y="256"/>
                  </a:lnTo>
                  <a:lnTo>
                    <a:pt x="42" y="246"/>
                  </a:lnTo>
                  <a:lnTo>
                    <a:pt x="32" y="236"/>
                  </a:lnTo>
                  <a:lnTo>
                    <a:pt x="24" y="224"/>
                  </a:lnTo>
                  <a:lnTo>
                    <a:pt x="18" y="212"/>
                  </a:lnTo>
                  <a:lnTo>
                    <a:pt x="12" y="200"/>
                  </a:lnTo>
                  <a:lnTo>
                    <a:pt x="6" y="186"/>
                  </a:lnTo>
                  <a:lnTo>
                    <a:pt x="2" y="174"/>
                  </a:lnTo>
                  <a:lnTo>
                    <a:pt x="0" y="158"/>
                  </a:lnTo>
                  <a:lnTo>
                    <a:pt x="0" y="144"/>
                  </a:lnTo>
                  <a:lnTo>
                    <a:pt x="0" y="130"/>
                  </a:lnTo>
                  <a:lnTo>
                    <a:pt x="2" y="114"/>
                  </a:lnTo>
                  <a:lnTo>
                    <a:pt x="6" y="102"/>
                  </a:lnTo>
                  <a:lnTo>
                    <a:pt x="12" y="88"/>
                  </a:lnTo>
                  <a:lnTo>
                    <a:pt x="18" y="76"/>
                  </a:lnTo>
                  <a:lnTo>
                    <a:pt x="24" y="64"/>
                  </a:lnTo>
                  <a:lnTo>
                    <a:pt x="32" y="52"/>
                  </a:lnTo>
                  <a:lnTo>
                    <a:pt x="42" y="42"/>
                  </a:lnTo>
                  <a:lnTo>
                    <a:pt x="52" y="32"/>
                  </a:lnTo>
                  <a:lnTo>
                    <a:pt x="64" y="24"/>
                  </a:lnTo>
                  <a:lnTo>
                    <a:pt x="76" y="18"/>
                  </a:lnTo>
                  <a:lnTo>
                    <a:pt x="88" y="12"/>
                  </a:lnTo>
                  <a:lnTo>
                    <a:pt x="102" y="6"/>
                  </a:lnTo>
                  <a:lnTo>
                    <a:pt x="114" y="2"/>
                  </a:lnTo>
                  <a:lnTo>
                    <a:pt x="130" y="0"/>
                  </a:lnTo>
                  <a:lnTo>
                    <a:pt x="144" y="0"/>
                  </a:lnTo>
                  <a:lnTo>
                    <a:pt x="158" y="0"/>
                  </a:lnTo>
                  <a:lnTo>
                    <a:pt x="174" y="2"/>
                  </a:lnTo>
                  <a:lnTo>
                    <a:pt x="186" y="6"/>
                  </a:lnTo>
                  <a:lnTo>
                    <a:pt x="200" y="12"/>
                  </a:lnTo>
                  <a:lnTo>
                    <a:pt x="212" y="18"/>
                  </a:lnTo>
                  <a:lnTo>
                    <a:pt x="224" y="24"/>
                  </a:lnTo>
                  <a:lnTo>
                    <a:pt x="236" y="32"/>
                  </a:lnTo>
                  <a:lnTo>
                    <a:pt x="246" y="42"/>
                  </a:lnTo>
                  <a:lnTo>
                    <a:pt x="256" y="52"/>
                  </a:lnTo>
                  <a:lnTo>
                    <a:pt x="264" y="64"/>
                  </a:lnTo>
                  <a:lnTo>
                    <a:pt x="270" y="76"/>
                  </a:lnTo>
                  <a:lnTo>
                    <a:pt x="276" y="88"/>
                  </a:lnTo>
                  <a:lnTo>
                    <a:pt x="282" y="102"/>
                  </a:lnTo>
                  <a:lnTo>
                    <a:pt x="286" y="114"/>
                  </a:lnTo>
                  <a:lnTo>
                    <a:pt x="288" y="130"/>
                  </a:lnTo>
                  <a:lnTo>
                    <a:pt x="288" y="144"/>
                  </a:lnTo>
                  <a:close/>
                </a:path>
              </a:pathLst>
            </a:custGeom>
            <a:solidFill>
              <a:srgbClr val="FFFF00"/>
            </a:solidFill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5535" name="Rectangle 294"/>
            <p:cNvSpPr>
              <a:spLocks noChangeArrowheads="1"/>
            </p:cNvSpPr>
            <p:nvPr/>
          </p:nvSpPr>
          <p:spPr bwMode="auto">
            <a:xfrm>
              <a:off x="5213" y="3547"/>
              <a:ext cx="9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Helvetica" pitchFamily="-83" charset="0"/>
                </a:rPr>
                <a:t>X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5536" name="Line 295"/>
            <p:cNvSpPr>
              <a:spLocks noChangeShapeType="1"/>
            </p:cNvSpPr>
            <p:nvPr/>
          </p:nvSpPr>
          <p:spPr bwMode="auto">
            <a:xfrm>
              <a:off x="4618" y="362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537" name="Line 296"/>
            <p:cNvSpPr>
              <a:spLocks noChangeShapeType="1"/>
            </p:cNvSpPr>
            <p:nvPr/>
          </p:nvSpPr>
          <p:spPr bwMode="auto">
            <a:xfrm>
              <a:off x="4633" y="36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538" name="Line 297"/>
            <p:cNvSpPr>
              <a:spLocks noChangeShapeType="1"/>
            </p:cNvSpPr>
            <p:nvPr/>
          </p:nvSpPr>
          <p:spPr bwMode="auto">
            <a:xfrm>
              <a:off x="4640" y="36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539" name="Line 298"/>
            <p:cNvSpPr>
              <a:spLocks noChangeShapeType="1"/>
            </p:cNvSpPr>
            <p:nvPr/>
          </p:nvSpPr>
          <p:spPr bwMode="auto">
            <a:xfrm>
              <a:off x="4648" y="36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540" name="Line 299"/>
            <p:cNvSpPr>
              <a:spLocks noChangeShapeType="1"/>
            </p:cNvSpPr>
            <p:nvPr/>
          </p:nvSpPr>
          <p:spPr bwMode="auto">
            <a:xfrm>
              <a:off x="4663" y="36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541" name="Line 300"/>
            <p:cNvSpPr>
              <a:spLocks noChangeShapeType="1"/>
            </p:cNvSpPr>
            <p:nvPr/>
          </p:nvSpPr>
          <p:spPr bwMode="auto">
            <a:xfrm>
              <a:off x="4671" y="362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542" name="Line 301"/>
            <p:cNvSpPr>
              <a:spLocks noChangeShapeType="1"/>
            </p:cNvSpPr>
            <p:nvPr/>
          </p:nvSpPr>
          <p:spPr bwMode="auto">
            <a:xfrm>
              <a:off x="4678" y="36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543" name="Line 302"/>
            <p:cNvSpPr>
              <a:spLocks noChangeShapeType="1"/>
            </p:cNvSpPr>
            <p:nvPr/>
          </p:nvSpPr>
          <p:spPr bwMode="auto">
            <a:xfrm>
              <a:off x="4693" y="36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544" name="Line 303"/>
            <p:cNvSpPr>
              <a:spLocks noChangeShapeType="1"/>
            </p:cNvSpPr>
            <p:nvPr/>
          </p:nvSpPr>
          <p:spPr bwMode="auto">
            <a:xfrm>
              <a:off x="4701" y="362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545" name="Line 304"/>
            <p:cNvSpPr>
              <a:spLocks noChangeShapeType="1"/>
            </p:cNvSpPr>
            <p:nvPr/>
          </p:nvSpPr>
          <p:spPr bwMode="auto">
            <a:xfrm>
              <a:off x="4708" y="36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546" name="Line 305"/>
            <p:cNvSpPr>
              <a:spLocks noChangeShapeType="1"/>
            </p:cNvSpPr>
            <p:nvPr/>
          </p:nvSpPr>
          <p:spPr bwMode="auto">
            <a:xfrm>
              <a:off x="4724" y="3627"/>
              <a:ext cx="0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547" name="Line 306"/>
            <p:cNvSpPr>
              <a:spLocks noChangeShapeType="1"/>
            </p:cNvSpPr>
            <p:nvPr/>
          </p:nvSpPr>
          <p:spPr bwMode="auto">
            <a:xfrm>
              <a:off x="4731" y="36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548" name="Line 307"/>
            <p:cNvSpPr>
              <a:spLocks noChangeShapeType="1"/>
            </p:cNvSpPr>
            <p:nvPr/>
          </p:nvSpPr>
          <p:spPr bwMode="auto">
            <a:xfrm>
              <a:off x="4739" y="362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549" name="Line 308"/>
            <p:cNvSpPr>
              <a:spLocks noChangeShapeType="1"/>
            </p:cNvSpPr>
            <p:nvPr/>
          </p:nvSpPr>
          <p:spPr bwMode="auto">
            <a:xfrm>
              <a:off x="4754" y="36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550" name="Line 309"/>
            <p:cNvSpPr>
              <a:spLocks noChangeShapeType="1"/>
            </p:cNvSpPr>
            <p:nvPr/>
          </p:nvSpPr>
          <p:spPr bwMode="auto">
            <a:xfrm>
              <a:off x="4761" y="36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551" name="Line 310"/>
            <p:cNvSpPr>
              <a:spLocks noChangeShapeType="1"/>
            </p:cNvSpPr>
            <p:nvPr/>
          </p:nvSpPr>
          <p:spPr bwMode="auto">
            <a:xfrm>
              <a:off x="4769" y="362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552" name="Line 311"/>
            <p:cNvSpPr>
              <a:spLocks noChangeShapeType="1"/>
            </p:cNvSpPr>
            <p:nvPr/>
          </p:nvSpPr>
          <p:spPr bwMode="auto">
            <a:xfrm>
              <a:off x="4784" y="36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553" name="Line 312"/>
            <p:cNvSpPr>
              <a:spLocks noChangeShapeType="1"/>
            </p:cNvSpPr>
            <p:nvPr/>
          </p:nvSpPr>
          <p:spPr bwMode="auto">
            <a:xfrm>
              <a:off x="4792" y="362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554" name="Line 313"/>
            <p:cNvSpPr>
              <a:spLocks noChangeShapeType="1"/>
            </p:cNvSpPr>
            <p:nvPr/>
          </p:nvSpPr>
          <p:spPr bwMode="auto">
            <a:xfrm>
              <a:off x="4799" y="36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555" name="Line 314"/>
            <p:cNvSpPr>
              <a:spLocks noChangeShapeType="1"/>
            </p:cNvSpPr>
            <p:nvPr/>
          </p:nvSpPr>
          <p:spPr bwMode="auto">
            <a:xfrm>
              <a:off x="4814" y="36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556" name="Line 315"/>
            <p:cNvSpPr>
              <a:spLocks noChangeShapeType="1"/>
            </p:cNvSpPr>
            <p:nvPr/>
          </p:nvSpPr>
          <p:spPr bwMode="auto">
            <a:xfrm>
              <a:off x="4822" y="362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557" name="Line 316"/>
            <p:cNvSpPr>
              <a:spLocks noChangeShapeType="1"/>
            </p:cNvSpPr>
            <p:nvPr/>
          </p:nvSpPr>
          <p:spPr bwMode="auto">
            <a:xfrm>
              <a:off x="4829" y="36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558" name="Line 317"/>
            <p:cNvSpPr>
              <a:spLocks noChangeShapeType="1"/>
            </p:cNvSpPr>
            <p:nvPr/>
          </p:nvSpPr>
          <p:spPr bwMode="auto">
            <a:xfrm>
              <a:off x="4844" y="36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559" name="Line 318"/>
            <p:cNvSpPr>
              <a:spLocks noChangeShapeType="1"/>
            </p:cNvSpPr>
            <p:nvPr/>
          </p:nvSpPr>
          <p:spPr bwMode="auto">
            <a:xfrm>
              <a:off x="4852" y="36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560" name="Line 319"/>
            <p:cNvSpPr>
              <a:spLocks noChangeShapeType="1"/>
            </p:cNvSpPr>
            <p:nvPr/>
          </p:nvSpPr>
          <p:spPr bwMode="auto">
            <a:xfrm>
              <a:off x="4860" y="362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561" name="Line 320"/>
            <p:cNvSpPr>
              <a:spLocks noChangeShapeType="1"/>
            </p:cNvSpPr>
            <p:nvPr/>
          </p:nvSpPr>
          <p:spPr bwMode="auto">
            <a:xfrm>
              <a:off x="4875" y="36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562" name="Line 321"/>
            <p:cNvSpPr>
              <a:spLocks noChangeShapeType="1"/>
            </p:cNvSpPr>
            <p:nvPr/>
          </p:nvSpPr>
          <p:spPr bwMode="auto">
            <a:xfrm>
              <a:off x="4882" y="36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563" name="Line 322"/>
            <p:cNvSpPr>
              <a:spLocks noChangeShapeType="1"/>
            </p:cNvSpPr>
            <p:nvPr/>
          </p:nvSpPr>
          <p:spPr bwMode="auto">
            <a:xfrm>
              <a:off x="4890" y="362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564" name="Line 323"/>
            <p:cNvSpPr>
              <a:spLocks noChangeShapeType="1"/>
            </p:cNvSpPr>
            <p:nvPr/>
          </p:nvSpPr>
          <p:spPr bwMode="auto">
            <a:xfrm>
              <a:off x="4905" y="36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565" name="Line 324"/>
            <p:cNvSpPr>
              <a:spLocks noChangeShapeType="1"/>
            </p:cNvSpPr>
            <p:nvPr/>
          </p:nvSpPr>
          <p:spPr bwMode="auto">
            <a:xfrm>
              <a:off x="4912" y="36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566" name="Line 325"/>
            <p:cNvSpPr>
              <a:spLocks noChangeShapeType="1"/>
            </p:cNvSpPr>
            <p:nvPr/>
          </p:nvSpPr>
          <p:spPr bwMode="auto">
            <a:xfrm>
              <a:off x="4920" y="36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567" name="Line 326"/>
            <p:cNvSpPr>
              <a:spLocks noChangeShapeType="1"/>
            </p:cNvSpPr>
            <p:nvPr/>
          </p:nvSpPr>
          <p:spPr bwMode="auto">
            <a:xfrm>
              <a:off x="4935" y="36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568" name="Line 327"/>
            <p:cNvSpPr>
              <a:spLocks noChangeShapeType="1"/>
            </p:cNvSpPr>
            <p:nvPr/>
          </p:nvSpPr>
          <p:spPr bwMode="auto">
            <a:xfrm>
              <a:off x="4943" y="362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569" name="Line 328"/>
            <p:cNvSpPr>
              <a:spLocks noChangeShapeType="1"/>
            </p:cNvSpPr>
            <p:nvPr/>
          </p:nvSpPr>
          <p:spPr bwMode="auto">
            <a:xfrm>
              <a:off x="4950" y="36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570" name="Line 329"/>
            <p:cNvSpPr>
              <a:spLocks noChangeShapeType="1"/>
            </p:cNvSpPr>
            <p:nvPr/>
          </p:nvSpPr>
          <p:spPr bwMode="auto">
            <a:xfrm>
              <a:off x="4965" y="36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571" name="Line 330"/>
            <p:cNvSpPr>
              <a:spLocks noChangeShapeType="1"/>
            </p:cNvSpPr>
            <p:nvPr/>
          </p:nvSpPr>
          <p:spPr bwMode="auto">
            <a:xfrm>
              <a:off x="4973" y="362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572" name="Line 331"/>
            <p:cNvSpPr>
              <a:spLocks noChangeShapeType="1"/>
            </p:cNvSpPr>
            <p:nvPr/>
          </p:nvSpPr>
          <p:spPr bwMode="auto">
            <a:xfrm>
              <a:off x="4980" y="36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573" name="Line 332"/>
            <p:cNvSpPr>
              <a:spLocks noChangeShapeType="1"/>
            </p:cNvSpPr>
            <p:nvPr/>
          </p:nvSpPr>
          <p:spPr bwMode="auto">
            <a:xfrm>
              <a:off x="4996" y="36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574" name="Line 333"/>
            <p:cNvSpPr>
              <a:spLocks noChangeShapeType="1"/>
            </p:cNvSpPr>
            <p:nvPr/>
          </p:nvSpPr>
          <p:spPr bwMode="auto">
            <a:xfrm>
              <a:off x="5003" y="36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575" name="Line 334"/>
            <p:cNvSpPr>
              <a:spLocks noChangeShapeType="1"/>
            </p:cNvSpPr>
            <p:nvPr/>
          </p:nvSpPr>
          <p:spPr bwMode="auto">
            <a:xfrm>
              <a:off x="5011" y="362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576" name="Line 335"/>
            <p:cNvSpPr>
              <a:spLocks noChangeShapeType="1"/>
            </p:cNvSpPr>
            <p:nvPr/>
          </p:nvSpPr>
          <p:spPr bwMode="auto">
            <a:xfrm>
              <a:off x="5026" y="36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577" name="Line 336"/>
            <p:cNvSpPr>
              <a:spLocks noChangeShapeType="1"/>
            </p:cNvSpPr>
            <p:nvPr/>
          </p:nvSpPr>
          <p:spPr bwMode="auto">
            <a:xfrm>
              <a:off x="5033" y="36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578" name="Line 337"/>
            <p:cNvSpPr>
              <a:spLocks noChangeShapeType="1"/>
            </p:cNvSpPr>
            <p:nvPr/>
          </p:nvSpPr>
          <p:spPr bwMode="auto">
            <a:xfrm>
              <a:off x="5041" y="362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579" name="Line 338"/>
            <p:cNvSpPr>
              <a:spLocks noChangeShapeType="1"/>
            </p:cNvSpPr>
            <p:nvPr/>
          </p:nvSpPr>
          <p:spPr bwMode="auto">
            <a:xfrm>
              <a:off x="5056" y="36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580" name="Line 339"/>
            <p:cNvSpPr>
              <a:spLocks noChangeShapeType="1"/>
            </p:cNvSpPr>
            <p:nvPr/>
          </p:nvSpPr>
          <p:spPr bwMode="auto">
            <a:xfrm>
              <a:off x="5064" y="362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581" name="Line 340"/>
            <p:cNvSpPr>
              <a:spLocks noChangeShapeType="1"/>
            </p:cNvSpPr>
            <p:nvPr/>
          </p:nvSpPr>
          <p:spPr bwMode="auto">
            <a:xfrm>
              <a:off x="5071" y="36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582" name="Line 341"/>
            <p:cNvSpPr>
              <a:spLocks noChangeShapeType="1"/>
            </p:cNvSpPr>
            <p:nvPr/>
          </p:nvSpPr>
          <p:spPr bwMode="auto">
            <a:xfrm>
              <a:off x="5086" y="36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583" name="Rectangle 342"/>
            <p:cNvSpPr>
              <a:spLocks noChangeArrowheads="1"/>
            </p:cNvSpPr>
            <p:nvPr/>
          </p:nvSpPr>
          <p:spPr bwMode="auto">
            <a:xfrm>
              <a:off x="4812" y="3487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Helvetica" pitchFamily="-83" charset="0"/>
                </a:rPr>
                <a:t>n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5584" name="Freeform 192"/>
            <p:cNvSpPr>
              <a:spLocks/>
            </p:cNvSpPr>
            <p:nvPr/>
          </p:nvSpPr>
          <p:spPr bwMode="auto">
            <a:xfrm>
              <a:off x="4715" y="96"/>
              <a:ext cx="272" cy="268"/>
            </a:xfrm>
            <a:custGeom>
              <a:avLst/>
              <a:gdLst>
                <a:gd name="T0" fmla="*/ 288 w 288"/>
                <a:gd name="T1" fmla="*/ 144 h 288"/>
                <a:gd name="T2" fmla="*/ 286 w 288"/>
                <a:gd name="T3" fmla="*/ 174 h 288"/>
                <a:gd name="T4" fmla="*/ 276 w 288"/>
                <a:gd name="T5" fmla="*/ 200 h 288"/>
                <a:gd name="T6" fmla="*/ 264 w 288"/>
                <a:gd name="T7" fmla="*/ 224 h 288"/>
                <a:gd name="T8" fmla="*/ 246 w 288"/>
                <a:gd name="T9" fmla="*/ 246 h 288"/>
                <a:gd name="T10" fmla="*/ 224 w 288"/>
                <a:gd name="T11" fmla="*/ 264 h 288"/>
                <a:gd name="T12" fmla="*/ 200 w 288"/>
                <a:gd name="T13" fmla="*/ 276 h 288"/>
                <a:gd name="T14" fmla="*/ 174 w 288"/>
                <a:gd name="T15" fmla="*/ 286 h 288"/>
                <a:gd name="T16" fmla="*/ 144 w 288"/>
                <a:gd name="T17" fmla="*/ 288 h 288"/>
                <a:gd name="T18" fmla="*/ 130 w 288"/>
                <a:gd name="T19" fmla="*/ 288 h 288"/>
                <a:gd name="T20" fmla="*/ 102 w 288"/>
                <a:gd name="T21" fmla="*/ 282 h 288"/>
                <a:gd name="T22" fmla="*/ 76 w 288"/>
                <a:gd name="T23" fmla="*/ 270 h 288"/>
                <a:gd name="T24" fmla="*/ 52 w 288"/>
                <a:gd name="T25" fmla="*/ 256 h 288"/>
                <a:gd name="T26" fmla="*/ 32 w 288"/>
                <a:gd name="T27" fmla="*/ 236 h 288"/>
                <a:gd name="T28" fmla="*/ 18 w 288"/>
                <a:gd name="T29" fmla="*/ 212 h 288"/>
                <a:gd name="T30" fmla="*/ 6 w 288"/>
                <a:gd name="T31" fmla="*/ 186 h 288"/>
                <a:gd name="T32" fmla="*/ 0 w 288"/>
                <a:gd name="T33" fmla="*/ 158 h 288"/>
                <a:gd name="T34" fmla="*/ 0 w 288"/>
                <a:gd name="T35" fmla="*/ 144 h 288"/>
                <a:gd name="T36" fmla="*/ 2 w 288"/>
                <a:gd name="T37" fmla="*/ 114 h 288"/>
                <a:gd name="T38" fmla="*/ 12 w 288"/>
                <a:gd name="T39" fmla="*/ 88 h 288"/>
                <a:gd name="T40" fmla="*/ 24 w 288"/>
                <a:gd name="T41" fmla="*/ 64 h 288"/>
                <a:gd name="T42" fmla="*/ 42 w 288"/>
                <a:gd name="T43" fmla="*/ 42 h 288"/>
                <a:gd name="T44" fmla="*/ 64 w 288"/>
                <a:gd name="T45" fmla="*/ 24 h 288"/>
                <a:gd name="T46" fmla="*/ 88 w 288"/>
                <a:gd name="T47" fmla="*/ 12 h 288"/>
                <a:gd name="T48" fmla="*/ 114 w 288"/>
                <a:gd name="T49" fmla="*/ 2 h 288"/>
                <a:gd name="T50" fmla="*/ 144 w 288"/>
                <a:gd name="T51" fmla="*/ 0 h 288"/>
                <a:gd name="T52" fmla="*/ 158 w 288"/>
                <a:gd name="T53" fmla="*/ 0 h 288"/>
                <a:gd name="T54" fmla="*/ 186 w 288"/>
                <a:gd name="T55" fmla="*/ 6 h 288"/>
                <a:gd name="T56" fmla="*/ 212 w 288"/>
                <a:gd name="T57" fmla="*/ 18 h 288"/>
                <a:gd name="T58" fmla="*/ 236 w 288"/>
                <a:gd name="T59" fmla="*/ 32 h 288"/>
                <a:gd name="T60" fmla="*/ 256 w 288"/>
                <a:gd name="T61" fmla="*/ 52 h 288"/>
                <a:gd name="T62" fmla="*/ 270 w 288"/>
                <a:gd name="T63" fmla="*/ 76 h 288"/>
                <a:gd name="T64" fmla="*/ 282 w 288"/>
                <a:gd name="T65" fmla="*/ 102 h 288"/>
                <a:gd name="T66" fmla="*/ 288 w 288"/>
                <a:gd name="T67" fmla="*/ 130 h 288"/>
                <a:gd name="T68" fmla="*/ 288 w 288"/>
                <a:gd name="T69" fmla="*/ 144 h 28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88"/>
                <a:gd name="T106" fmla="*/ 0 h 288"/>
                <a:gd name="T107" fmla="*/ 288 w 288"/>
                <a:gd name="T108" fmla="*/ 288 h 28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88" h="288">
                  <a:moveTo>
                    <a:pt x="288" y="144"/>
                  </a:moveTo>
                  <a:lnTo>
                    <a:pt x="288" y="144"/>
                  </a:lnTo>
                  <a:lnTo>
                    <a:pt x="288" y="158"/>
                  </a:lnTo>
                  <a:lnTo>
                    <a:pt x="286" y="174"/>
                  </a:lnTo>
                  <a:lnTo>
                    <a:pt x="282" y="186"/>
                  </a:lnTo>
                  <a:lnTo>
                    <a:pt x="276" y="200"/>
                  </a:lnTo>
                  <a:lnTo>
                    <a:pt x="270" y="212"/>
                  </a:lnTo>
                  <a:lnTo>
                    <a:pt x="264" y="224"/>
                  </a:lnTo>
                  <a:lnTo>
                    <a:pt x="256" y="236"/>
                  </a:lnTo>
                  <a:lnTo>
                    <a:pt x="246" y="246"/>
                  </a:lnTo>
                  <a:lnTo>
                    <a:pt x="236" y="256"/>
                  </a:lnTo>
                  <a:lnTo>
                    <a:pt x="224" y="264"/>
                  </a:lnTo>
                  <a:lnTo>
                    <a:pt x="212" y="270"/>
                  </a:lnTo>
                  <a:lnTo>
                    <a:pt x="200" y="276"/>
                  </a:lnTo>
                  <a:lnTo>
                    <a:pt x="186" y="282"/>
                  </a:lnTo>
                  <a:lnTo>
                    <a:pt x="174" y="286"/>
                  </a:lnTo>
                  <a:lnTo>
                    <a:pt x="158" y="288"/>
                  </a:lnTo>
                  <a:lnTo>
                    <a:pt x="144" y="288"/>
                  </a:lnTo>
                  <a:lnTo>
                    <a:pt x="130" y="288"/>
                  </a:lnTo>
                  <a:lnTo>
                    <a:pt x="114" y="286"/>
                  </a:lnTo>
                  <a:lnTo>
                    <a:pt x="102" y="282"/>
                  </a:lnTo>
                  <a:lnTo>
                    <a:pt x="88" y="276"/>
                  </a:lnTo>
                  <a:lnTo>
                    <a:pt x="76" y="270"/>
                  </a:lnTo>
                  <a:lnTo>
                    <a:pt x="64" y="264"/>
                  </a:lnTo>
                  <a:lnTo>
                    <a:pt x="52" y="256"/>
                  </a:lnTo>
                  <a:lnTo>
                    <a:pt x="42" y="246"/>
                  </a:lnTo>
                  <a:lnTo>
                    <a:pt x="32" y="236"/>
                  </a:lnTo>
                  <a:lnTo>
                    <a:pt x="24" y="224"/>
                  </a:lnTo>
                  <a:lnTo>
                    <a:pt x="18" y="212"/>
                  </a:lnTo>
                  <a:lnTo>
                    <a:pt x="12" y="200"/>
                  </a:lnTo>
                  <a:lnTo>
                    <a:pt x="6" y="186"/>
                  </a:lnTo>
                  <a:lnTo>
                    <a:pt x="2" y="174"/>
                  </a:lnTo>
                  <a:lnTo>
                    <a:pt x="0" y="158"/>
                  </a:lnTo>
                  <a:lnTo>
                    <a:pt x="0" y="144"/>
                  </a:lnTo>
                  <a:lnTo>
                    <a:pt x="0" y="130"/>
                  </a:lnTo>
                  <a:lnTo>
                    <a:pt x="2" y="114"/>
                  </a:lnTo>
                  <a:lnTo>
                    <a:pt x="6" y="102"/>
                  </a:lnTo>
                  <a:lnTo>
                    <a:pt x="12" y="88"/>
                  </a:lnTo>
                  <a:lnTo>
                    <a:pt x="18" y="76"/>
                  </a:lnTo>
                  <a:lnTo>
                    <a:pt x="24" y="64"/>
                  </a:lnTo>
                  <a:lnTo>
                    <a:pt x="32" y="52"/>
                  </a:lnTo>
                  <a:lnTo>
                    <a:pt x="42" y="42"/>
                  </a:lnTo>
                  <a:lnTo>
                    <a:pt x="52" y="32"/>
                  </a:lnTo>
                  <a:lnTo>
                    <a:pt x="64" y="24"/>
                  </a:lnTo>
                  <a:lnTo>
                    <a:pt x="76" y="18"/>
                  </a:lnTo>
                  <a:lnTo>
                    <a:pt x="88" y="12"/>
                  </a:lnTo>
                  <a:lnTo>
                    <a:pt x="102" y="6"/>
                  </a:lnTo>
                  <a:lnTo>
                    <a:pt x="114" y="2"/>
                  </a:lnTo>
                  <a:lnTo>
                    <a:pt x="130" y="0"/>
                  </a:lnTo>
                  <a:lnTo>
                    <a:pt x="144" y="0"/>
                  </a:lnTo>
                  <a:lnTo>
                    <a:pt x="158" y="0"/>
                  </a:lnTo>
                  <a:lnTo>
                    <a:pt x="174" y="2"/>
                  </a:lnTo>
                  <a:lnTo>
                    <a:pt x="186" y="6"/>
                  </a:lnTo>
                  <a:lnTo>
                    <a:pt x="200" y="12"/>
                  </a:lnTo>
                  <a:lnTo>
                    <a:pt x="212" y="18"/>
                  </a:lnTo>
                  <a:lnTo>
                    <a:pt x="224" y="24"/>
                  </a:lnTo>
                  <a:lnTo>
                    <a:pt x="236" y="32"/>
                  </a:lnTo>
                  <a:lnTo>
                    <a:pt x="246" y="42"/>
                  </a:lnTo>
                  <a:lnTo>
                    <a:pt x="256" y="52"/>
                  </a:lnTo>
                  <a:lnTo>
                    <a:pt x="264" y="64"/>
                  </a:lnTo>
                  <a:lnTo>
                    <a:pt x="270" y="76"/>
                  </a:lnTo>
                  <a:lnTo>
                    <a:pt x="276" y="88"/>
                  </a:lnTo>
                  <a:lnTo>
                    <a:pt x="282" y="102"/>
                  </a:lnTo>
                  <a:lnTo>
                    <a:pt x="286" y="114"/>
                  </a:lnTo>
                  <a:lnTo>
                    <a:pt x="288" y="130"/>
                  </a:lnTo>
                  <a:lnTo>
                    <a:pt x="288" y="144"/>
                  </a:lnTo>
                  <a:close/>
                </a:path>
              </a:pathLst>
            </a:custGeom>
            <a:solidFill>
              <a:srgbClr val="FF00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5585" name="Freeform 291"/>
            <p:cNvSpPr>
              <a:spLocks/>
            </p:cNvSpPr>
            <p:nvPr/>
          </p:nvSpPr>
          <p:spPr bwMode="auto">
            <a:xfrm>
              <a:off x="4032" y="3888"/>
              <a:ext cx="272" cy="268"/>
            </a:xfrm>
            <a:custGeom>
              <a:avLst/>
              <a:gdLst>
                <a:gd name="T0" fmla="*/ 288 w 288"/>
                <a:gd name="T1" fmla="*/ 144 h 288"/>
                <a:gd name="T2" fmla="*/ 286 w 288"/>
                <a:gd name="T3" fmla="*/ 172 h 288"/>
                <a:gd name="T4" fmla="*/ 276 w 288"/>
                <a:gd name="T5" fmla="*/ 200 h 288"/>
                <a:gd name="T6" fmla="*/ 264 w 288"/>
                <a:gd name="T7" fmla="*/ 224 h 288"/>
                <a:gd name="T8" fmla="*/ 246 w 288"/>
                <a:gd name="T9" fmla="*/ 246 h 288"/>
                <a:gd name="T10" fmla="*/ 224 w 288"/>
                <a:gd name="T11" fmla="*/ 264 h 288"/>
                <a:gd name="T12" fmla="*/ 200 w 288"/>
                <a:gd name="T13" fmla="*/ 276 h 288"/>
                <a:gd name="T14" fmla="*/ 174 w 288"/>
                <a:gd name="T15" fmla="*/ 284 h 288"/>
                <a:gd name="T16" fmla="*/ 144 w 288"/>
                <a:gd name="T17" fmla="*/ 288 h 288"/>
                <a:gd name="T18" fmla="*/ 130 w 288"/>
                <a:gd name="T19" fmla="*/ 288 h 288"/>
                <a:gd name="T20" fmla="*/ 102 w 288"/>
                <a:gd name="T21" fmla="*/ 282 h 288"/>
                <a:gd name="T22" fmla="*/ 76 w 288"/>
                <a:gd name="T23" fmla="*/ 270 h 288"/>
                <a:gd name="T24" fmla="*/ 52 w 288"/>
                <a:gd name="T25" fmla="*/ 254 h 288"/>
                <a:gd name="T26" fmla="*/ 32 w 288"/>
                <a:gd name="T27" fmla="*/ 236 h 288"/>
                <a:gd name="T28" fmla="*/ 18 w 288"/>
                <a:gd name="T29" fmla="*/ 212 h 288"/>
                <a:gd name="T30" fmla="*/ 6 w 288"/>
                <a:gd name="T31" fmla="*/ 186 h 288"/>
                <a:gd name="T32" fmla="*/ 0 w 288"/>
                <a:gd name="T33" fmla="*/ 158 h 288"/>
                <a:gd name="T34" fmla="*/ 0 w 288"/>
                <a:gd name="T35" fmla="*/ 144 h 288"/>
                <a:gd name="T36" fmla="*/ 2 w 288"/>
                <a:gd name="T37" fmla="*/ 114 h 288"/>
                <a:gd name="T38" fmla="*/ 12 w 288"/>
                <a:gd name="T39" fmla="*/ 88 h 288"/>
                <a:gd name="T40" fmla="*/ 24 w 288"/>
                <a:gd name="T41" fmla="*/ 64 h 288"/>
                <a:gd name="T42" fmla="*/ 42 w 288"/>
                <a:gd name="T43" fmla="*/ 42 h 288"/>
                <a:gd name="T44" fmla="*/ 64 w 288"/>
                <a:gd name="T45" fmla="*/ 24 h 288"/>
                <a:gd name="T46" fmla="*/ 88 w 288"/>
                <a:gd name="T47" fmla="*/ 12 h 288"/>
                <a:gd name="T48" fmla="*/ 114 w 288"/>
                <a:gd name="T49" fmla="*/ 2 h 288"/>
                <a:gd name="T50" fmla="*/ 144 w 288"/>
                <a:gd name="T51" fmla="*/ 0 h 288"/>
                <a:gd name="T52" fmla="*/ 158 w 288"/>
                <a:gd name="T53" fmla="*/ 0 h 288"/>
                <a:gd name="T54" fmla="*/ 186 w 288"/>
                <a:gd name="T55" fmla="*/ 6 h 288"/>
                <a:gd name="T56" fmla="*/ 212 w 288"/>
                <a:gd name="T57" fmla="*/ 18 h 288"/>
                <a:gd name="T58" fmla="*/ 236 w 288"/>
                <a:gd name="T59" fmla="*/ 32 h 288"/>
                <a:gd name="T60" fmla="*/ 256 w 288"/>
                <a:gd name="T61" fmla="*/ 52 h 288"/>
                <a:gd name="T62" fmla="*/ 270 w 288"/>
                <a:gd name="T63" fmla="*/ 76 h 288"/>
                <a:gd name="T64" fmla="*/ 282 w 288"/>
                <a:gd name="T65" fmla="*/ 100 h 288"/>
                <a:gd name="T66" fmla="*/ 288 w 288"/>
                <a:gd name="T67" fmla="*/ 130 h 288"/>
                <a:gd name="T68" fmla="*/ 288 w 288"/>
                <a:gd name="T69" fmla="*/ 144 h 28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88"/>
                <a:gd name="T106" fmla="*/ 0 h 288"/>
                <a:gd name="T107" fmla="*/ 288 w 288"/>
                <a:gd name="T108" fmla="*/ 288 h 28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88" h="288">
                  <a:moveTo>
                    <a:pt x="288" y="144"/>
                  </a:moveTo>
                  <a:lnTo>
                    <a:pt x="288" y="144"/>
                  </a:lnTo>
                  <a:lnTo>
                    <a:pt x="288" y="158"/>
                  </a:lnTo>
                  <a:lnTo>
                    <a:pt x="286" y="172"/>
                  </a:lnTo>
                  <a:lnTo>
                    <a:pt x="282" y="186"/>
                  </a:lnTo>
                  <a:lnTo>
                    <a:pt x="276" y="200"/>
                  </a:lnTo>
                  <a:lnTo>
                    <a:pt x="270" y="212"/>
                  </a:lnTo>
                  <a:lnTo>
                    <a:pt x="264" y="224"/>
                  </a:lnTo>
                  <a:lnTo>
                    <a:pt x="256" y="236"/>
                  </a:lnTo>
                  <a:lnTo>
                    <a:pt x="246" y="246"/>
                  </a:lnTo>
                  <a:lnTo>
                    <a:pt x="236" y="254"/>
                  </a:lnTo>
                  <a:lnTo>
                    <a:pt x="224" y="264"/>
                  </a:lnTo>
                  <a:lnTo>
                    <a:pt x="212" y="270"/>
                  </a:lnTo>
                  <a:lnTo>
                    <a:pt x="200" y="276"/>
                  </a:lnTo>
                  <a:lnTo>
                    <a:pt x="186" y="282"/>
                  </a:lnTo>
                  <a:lnTo>
                    <a:pt x="174" y="284"/>
                  </a:lnTo>
                  <a:lnTo>
                    <a:pt x="158" y="288"/>
                  </a:lnTo>
                  <a:lnTo>
                    <a:pt x="144" y="288"/>
                  </a:lnTo>
                  <a:lnTo>
                    <a:pt x="130" y="288"/>
                  </a:lnTo>
                  <a:lnTo>
                    <a:pt x="114" y="284"/>
                  </a:lnTo>
                  <a:lnTo>
                    <a:pt x="102" y="282"/>
                  </a:lnTo>
                  <a:lnTo>
                    <a:pt x="88" y="276"/>
                  </a:lnTo>
                  <a:lnTo>
                    <a:pt x="76" y="270"/>
                  </a:lnTo>
                  <a:lnTo>
                    <a:pt x="64" y="264"/>
                  </a:lnTo>
                  <a:lnTo>
                    <a:pt x="52" y="254"/>
                  </a:lnTo>
                  <a:lnTo>
                    <a:pt x="42" y="246"/>
                  </a:lnTo>
                  <a:lnTo>
                    <a:pt x="32" y="236"/>
                  </a:lnTo>
                  <a:lnTo>
                    <a:pt x="24" y="224"/>
                  </a:lnTo>
                  <a:lnTo>
                    <a:pt x="18" y="212"/>
                  </a:lnTo>
                  <a:lnTo>
                    <a:pt x="12" y="200"/>
                  </a:lnTo>
                  <a:lnTo>
                    <a:pt x="6" y="186"/>
                  </a:lnTo>
                  <a:lnTo>
                    <a:pt x="2" y="172"/>
                  </a:lnTo>
                  <a:lnTo>
                    <a:pt x="0" y="158"/>
                  </a:lnTo>
                  <a:lnTo>
                    <a:pt x="0" y="144"/>
                  </a:lnTo>
                  <a:lnTo>
                    <a:pt x="0" y="130"/>
                  </a:lnTo>
                  <a:lnTo>
                    <a:pt x="2" y="114"/>
                  </a:lnTo>
                  <a:lnTo>
                    <a:pt x="6" y="100"/>
                  </a:lnTo>
                  <a:lnTo>
                    <a:pt x="12" y="88"/>
                  </a:lnTo>
                  <a:lnTo>
                    <a:pt x="18" y="76"/>
                  </a:lnTo>
                  <a:lnTo>
                    <a:pt x="24" y="64"/>
                  </a:lnTo>
                  <a:lnTo>
                    <a:pt x="32" y="52"/>
                  </a:lnTo>
                  <a:lnTo>
                    <a:pt x="42" y="42"/>
                  </a:lnTo>
                  <a:lnTo>
                    <a:pt x="52" y="32"/>
                  </a:lnTo>
                  <a:lnTo>
                    <a:pt x="64" y="24"/>
                  </a:lnTo>
                  <a:lnTo>
                    <a:pt x="76" y="18"/>
                  </a:lnTo>
                  <a:lnTo>
                    <a:pt x="88" y="12"/>
                  </a:lnTo>
                  <a:lnTo>
                    <a:pt x="102" y="6"/>
                  </a:lnTo>
                  <a:lnTo>
                    <a:pt x="114" y="2"/>
                  </a:lnTo>
                  <a:lnTo>
                    <a:pt x="130" y="0"/>
                  </a:lnTo>
                  <a:lnTo>
                    <a:pt x="144" y="0"/>
                  </a:lnTo>
                  <a:lnTo>
                    <a:pt x="158" y="0"/>
                  </a:lnTo>
                  <a:lnTo>
                    <a:pt x="174" y="2"/>
                  </a:lnTo>
                  <a:lnTo>
                    <a:pt x="186" y="6"/>
                  </a:lnTo>
                  <a:lnTo>
                    <a:pt x="200" y="12"/>
                  </a:lnTo>
                  <a:lnTo>
                    <a:pt x="212" y="18"/>
                  </a:lnTo>
                  <a:lnTo>
                    <a:pt x="224" y="24"/>
                  </a:lnTo>
                  <a:lnTo>
                    <a:pt x="236" y="32"/>
                  </a:lnTo>
                  <a:lnTo>
                    <a:pt x="246" y="42"/>
                  </a:lnTo>
                  <a:lnTo>
                    <a:pt x="256" y="52"/>
                  </a:lnTo>
                  <a:lnTo>
                    <a:pt x="264" y="64"/>
                  </a:lnTo>
                  <a:lnTo>
                    <a:pt x="270" y="76"/>
                  </a:lnTo>
                  <a:lnTo>
                    <a:pt x="276" y="88"/>
                  </a:lnTo>
                  <a:lnTo>
                    <a:pt x="282" y="100"/>
                  </a:lnTo>
                  <a:lnTo>
                    <a:pt x="286" y="114"/>
                  </a:lnTo>
                  <a:lnTo>
                    <a:pt x="288" y="130"/>
                  </a:lnTo>
                  <a:lnTo>
                    <a:pt x="288" y="144"/>
                  </a:lnTo>
                  <a:close/>
                </a:path>
              </a:pathLst>
            </a:custGeom>
            <a:solidFill>
              <a:srgbClr val="00FF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5586" name="Rectangle 292"/>
            <p:cNvSpPr>
              <a:spLocks noChangeArrowheads="1"/>
            </p:cNvSpPr>
            <p:nvPr/>
          </p:nvSpPr>
          <p:spPr bwMode="auto">
            <a:xfrm>
              <a:off x="4121" y="3942"/>
              <a:ext cx="10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Helvetica" pitchFamily="-83" charset="0"/>
                </a:rPr>
                <a:t>U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5587" name="Freeform 291"/>
            <p:cNvSpPr>
              <a:spLocks/>
            </p:cNvSpPr>
            <p:nvPr/>
          </p:nvSpPr>
          <p:spPr bwMode="auto">
            <a:xfrm>
              <a:off x="4848" y="3888"/>
              <a:ext cx="272" cy="268"/>
            </a:xfrm>
            <a:custGeom>
              <a:avLst/>
              <a:gdLst>
                <a:gd name="T0" fmla="*/ 288 w 288"/>
                <a:gd name="T1" fmla="*/ 144 h 288"/>
                <a:gd name="T2" fmla="*/ 286 w 288"/>
                <a:gd name="T3" fmla="*/ 172 h 288"/>
                <a:gd name="T4" fmla="*/ 276 w 288"/>
                <a:gd name="T5" fmla="*/ 200 h 288"/>
                <a:gd name="T6" fmla="*/ 264 w 288"/>
                <a:gd name="T7" fmla="*/ 224 h 288"/>
                <a:gd name="T8" fmla="*/ 246 w 288"/>
                <a:gd name="T9" fmla="*/ 246 h 288"/>
                <a:gd name="T10" fmla="*/ 224 w 288"/>
                <a:gd name="T11" fmla="*/ 264 h 288"/>
                <a:gd name="T12" fmla="*/ 200 w 288"/>
                <a:gd name="T13" fmla="*/ 276 h 288"/>
                <a:gd name="T14" fmla="*/ 174 w 288"/>
                <a:gd name="T15" fmla="*/ 284 h 288"/>
                <a:gd name="T16" fmla="*/ 144 w 288"/>
                <a:gd name="T17" fmla="*/ 288 h 288"/>
                <a:gd name="T18" fmla="*/ 130 w 288"/>
                <a:gd name="T19" fmla="*/ 288 h 288"/>
                <a:gd name="T20" fmla="*/ 102 w 288"/>
                <a:gd name="T21" fmla="*/ 282 h 288"/>
                <a:gd name="T22" fmla="*/ 76 w 288"/>
                <a:gd name="T23" fmla="*/ 270 h 288"/>
                <a:gd name="T24" fmla="*/ 52 w 288"/>
                <a:gd name="T25" fmla="*/ 254 h 288"/>
                <a:gd name="T26" fmla="*/ 32 w 288"/>
                <a:gd name="T27" fmla="*/ 236 h 288"/>
                <a:gd name="T28" fmla="*/ 18 w 288"/>
                <a:gd name="T29" fmla="*/ 212 h 288"/>
                <a:gd name="T30" fmla="*/ 6 w 288"/>
                <a:gd name="T31" fmla="*/ 186 h 288"/>
                <a:gd name="T32" fmla="*/ 0 w 288"/>
                <a:gd name="T33" fmla="*/ 158 h 288"/>
                <a:gd name="T34" fmla="*/ 0 w 288"/>
                <a:gd name="T35" fmla="*/ 144 h 288"/>
                <a:gd name="T36" fmla="*/ 2 w 288"/>
                <a:gd name="T37" fmla="*/ 114 h 288"/>
                <a:gd name="T38" fmla="*/ 12 w 288"/>
                <a:gd name="T39" fmla="*/ 88 h 288"/>
                <a:gd name="T40" fmla="*/ 24 w 288"/>
                <a:gd name="T41" fmla="*/ 64 h 288"/>
                <a:gd name="T42" fmla="*/ 42 w 288"/>
                <a:gd name="T43" fmla="*/ 42 h 288"/>
                <a:gd name="T44" fmla="*/ 64 w 288"/>
                <a:gd name="T45" fmla="*/ 24 h 288"/>
                <a:gd name="T46" fmla="*/ 88 w 288"/>
                <a:gd name="T47" fmla="*/ 12 h 288"/>
                <a:gd name="T48" fmla="*/ 114 w 288"/>
                <a:gd name="T49" fmla="*/ 2 h 288"/>
                <a:gd name="T50" fmla="*/ 144 w 288"/>
                <a:gd name="T51" fmla="*/ 0 h 288"/>
                <a:gd name="T52" fmla="*/ 158 w 288"/>
                <a:gd name="T53" fmla="*/ 0 h 288"/>
                <a:gd name="T54" fmla="*/ 186 w 288"/>
                <a:gd name="T55" fmla="*/ 6 h 288"/>
                <a:gd name="T56" fmla="*/ 212 w 288"/>
                <a:gd name="T57" fmla="*/ 18 h 288"/>
                <a:gd name="T58" fmla="*/ 236 w 288"/>
                <a:gd name="T59" fmla="*/ 32 h 288"/>
                <a:gd name="T60" fmla="*/ 256 w 288"/>
                <a:gd name="T61" fmla="*/ 52 h 288"/>
                <a:gd name="T62" fmla="*/ 270 w 288"/>
                <a:gd name="T63" fmla="*/ 76 h 288"/>
                <a:gd name="T64" fmla="*/ 282 w 288"/>
                <a:gd name="T65" fmla="*/ 100 h 288"/>
                <a:gd name="T66" fmla="*/ 288 w 288"/>
                <a:gd name="T67" fmla="*/ 130 h 288"/>
                <a:gd name="T68" fmla="*/ 288 w 288"/>
                <a:gd name="T69" fmla="*/ 144 h 28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88"/>
                <a:gd name="T106" fmla="*/ 0 h 288"/>
                <a:gd name="T107" fmla="*/ 288 w 288"/>
                <a:gd name="T108" fmla="*/ 288 h 28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88" h="288">
                  <a:moveTo>
                    <a:pt x="288" y="144"/>
                  </a:moveTo>
                  <a:lnTo>
                    <a:pt x="288" y="144"/>
                  </a:lnTo>
                  <a:lnTo>
                    <a:pt x="288" y="158"/>
                  </a:lnTo>
                  <a:lnTo>
                    <a:pt x="286" y="172"/>
                  </a:lnTo>
                  <a:lnTo>
                    <a:pt x="282" y="186"/>
                  </a:lnTo>
                  <a:lnTo>
                    <a:pt x="276" y="200"/>
                  </a:lnTo>
                  <a:lnTo>
                    <a:pt x="270" y="212"/>
                  </a:lnTo>
                  <a:lnTo>
                    <a:pt x="264" y="224"/>
                  </a:lnTo>
                  <a:lnTo>
                    <a:pt x="256" y="236"/>
                  </a:lnTo>
                  <a:lnTo>
                    <a:pt x="246" y="246"/>
                  </a:lnTo>
                  <a:lnTo>
                    <a:pt x="236" y="254"/>
                  </a:lnTo>
                  <a:lnTo>
                    <a:pt x="224" y="264"/>
                  </a:lnTo>
                  <a:lnTo>
                    <a:pt x="212" y="270"/>
                  </a:lnTo>
                  <a:lnTo>
                    <a:pt x="200" y="276"/>
                  </a:lnTo>
                  <a:lnTo>
                    <a:pt x="186" y="282"/>
                  </a:lnTo>
                  <a:lnTo>
                    <a:pt x="174" y="284"/>
                  </a:lnTo>
                  <a:lnTo>
                    <a:pt x="158" y="288"/>
                  </a:lnTo>
                  <a:lnTo>
                    <a:pt x="144" y="288"/>
                  </a:lnTo>
                  <a:lnTo>
                    <a:pt x="130" y="288"/>
                  </a:lnTo>
                  <a:lnTo>
                    <a:pt x="114" y="284"/>
                  </a:lnTo>
                  <a:lnTo>
                    <a:pt x="102" y="282"/>
                  </a:lnTo>
                  <a:lnTo>
                    <a:pt x="88" y="276"/>
                  </a:lnTo>
                  <a:lnTo>
                    <a:pt x="76" y="270"/>
                  </a:lnTo>
                  <a:lnTo>
                    <a:pt x="64" y="264"/>
                  </a:lnTo>
                  <a:lnTo>
                    <a:pt x="52" y="254"/>
                  </a:lnTo>
                  <a:lnTo>
                    <a:pt x="42" y="246"/>
                  </a:lnTo>
                  <a:lnTo>
                    <a:pt x="32" y="236"/>
                  </a:lnTo>
                  <a:lnTo>
                    <a:pt x="24" y="224"/>
                  </a:lnTo>
                  <a:lnTo>
                    <a:pt x="18" y="212"/>
                  </a:lnTo>
                  <a:lnTo>
                    <a:pt x="12" y="200"/>
                  </a:lnTo>
                  <a:lnTo>
                    <a:pt x="6" y="186"/>
                  </a:lnTo>
                  <a:lnTo>
                    <a:pt x="2" y="172"/>
                  </a:lnTo>
                  <a:lnTo>
                    <a:pt x="0" y="158"/>
                  </a:lnTo>
                  <a:lnTo>
                    <a:pt x="0" y="144"/>
                  </a:lnTo>
                  <a:lnTo>
                    <a:pt x="0" y="130"/>
                  </a:lnTo>
                  <a:lnTo>
                    <a:pt x="2" y="114"/>
                  </a:lnTo>
                  <a:lnTo>
                    <a:pt x="6" y="100"/>
                  </a:lnTo>
                  <a:lnTo>
                    <a:pt x="12" y="88"/>
                  </a:lnTo>
                  <a:lnTo>
                    <a:pt x="18" y="76"/>
                  </a:lnTo>
                  <a:lnTo>
                    <a:pt x="24" y="64"/>
                  </a:lnTo>
                  <a:lnTo>
                    <a:pt x="32" y="52"/>
                  </a:lnTo>
                  <a:lnTo>
                    <a:pt x="42" y="42"/>
                  </a:lnTo>
                  <a:lnTo>
                    <a:pt x="52" y="32"/>
                  </a:lnTo>
                  <a:lnTo>
                    <a:pt x="64" y="24"/>
                  </a:lnTo>
                  <a:lnTo>
                    <a:pt x="76" y="18"/>
                  </a:lnTo>
                  <a:lnTo>
                    <a:pt x="88" y="12"/>
                  </a:lnTo>
                  <a:lnTo>
                    <a:pt x="102" y="6"/>
                  </a:lnTo>
                  <a:lnTo>
                    <a:pt x="114" y="2"/>
                  </a:lnTo>
                  <a:lnTo>
                    <a:pt x="130" y="0"/>
                  </a:lnTo>
                  <a:lnTo>
                    <a:pt x="144" y="0"/>
                  </a:lnTo>
                  <a:lnTo>
                    <a:pt x="158" y="0"/>
                  </a:lnTo>
                  <a:lnTo>
                    <a:pt x="174" y="2"/>
                  </a:lnTo>
                  <a:lnTo>
                    <a:pt x="186" y="6"/>
                  </a:lnTo>
                  <a:lnTo>
                    <a:pt x="200" y="12"/>
                  </a:lnTo>
                  <a:lnTo>
                    <a:pt x="212" y="18"/>
                  </a:lnTo>
                  <a:lnTo>
                    <a:pt x="224" y="24"/>
                  </a:lnTo>
                  <a:lnTo>
                    <a:pt x="236" y="32"/>
                  </a:lnTo>
                  <a:lnTo>
                    <a:pt x="246" y="42"/>
                  </a:lnTo>
                  <a:lnTo>
                    <a:pt x="256" y="52"/>
                  </a:lnTo>
                  <a:lnTo>
                    <a:pt x="264" y="64"/>
                  </a:lnTo>
                  <a:lnTo>
                    <a:pt x="270" y="76"/>
                  </a:lnTo>
                  <a:lnTo>
                    <a:pt x="276" y="88"/>
                  </a:lnTo>
                  <a:lnTo>
                    <a:pt x="282" y="100"/>
                  </a:lnTo>
                  <a:lnTo>
                    <a:pt x="286" y="114"/>
                  </a:lnTo>
                  <a:lnTo>
                    <a:pt x="288" y="130"/>
                  </a:lnTo>
                  <a:lnTo>
                    <a:pt x="288" y="144"/>
                  </a:lnTo>
                  <a:close/>
                </a:path>
              </a:pathLst>
            </a:custGeom>
            <a:solidFill>
              <a:srgbClr val="00FF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5588" name="Rectangle 292"/>
            <p:cNvSpPr>
              <a:spLocks noChangeArrowheads="1"/>
            </p:cNvSpPr>
            <p:nvPr/>
          </p:nvSpPr>
          <p:spPr bwMode="auto">
            <a:xfrm>
              <a:off x="4937" y="3942"/>
              <a:ext cx="10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Helvetica" pitchFamily="-83" charset="0"/>
                </a:rPr>
                <a:t>U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5589" name="Freeform 291"/>
            <p:cNvSpPr>
              <a:spLocks/>
            </p:cNvSpPr>
            <p:nvPr/>
          </p:nvSpPr>
          <p:spPr bwMode="auto">
            <a:xfrm>
              <a:off x="4560" y="3888"/>
              <a:ext cx="272" cy="268"/>
            </a:xfrm>
            <a:custGeom>
              <a:avLst/>
              <a:gdLst>
                <a:gd name="T0" fmla="*/ 288 w 288"/>
                <a:gd name="T1" fmla="*/ 144 h 288"/>
                <a:gd name="T2" fmla="*/ 286 w 288"/>
                <a:gd name="T3" fmla="*/ 172 h 288"/>
                <a:gd name="T4" fmla="*/ 276 w 288"/>
                <a:gd name="T5" fmla="*/ 200 h 288"/>
                <a:gd name="T6" fmla="*/ 264 w 288"/>
                <a:gd name="T7" fmla="*/ 224 h 288"/>
                <a:gd name="T8" fmla="*/ 246 w 288"/>
                <a:gd name="T9" fmla="*/ 246 h 288"/>
                <a:gd name="T10" fmla="*/ 224 w 288"/>
                <a:gd name="T11" fmla="*/ 264 h 288"/>
                <a:gd name="T12" fmla="*/ 200 w 288"/>
                <a:gd name="T13" fmla="*/ 276 h 288"/>
                <a:gd name="T14" fmla="*/ 174 w 288"/>
                <a:gd name="T15" fmla="*/ 284 h 288"/>
                <a:gd name="T16" fmla="*/ 144 w 288"/>
                <a:gd name="T17" fmla="*/ 288 h 288"/>
                <a:gd name="T18" fmla="*/ 130 w 288"/>
                <a:gd name="T19" fmla="*/ 288 h 288"/>
                <a:gd name="T20" fmla="*/ 102 w 288"/>
                <a:gd name="T21" fmla="*/ 282 h 288"/>
                <a:gd name="T22" fmla="*/ 76 w 288"/>
                <a:gd name="T23" fmla="*/ 270 h 288"/>
                <a:gd name="T24" fmla="*/ 52 w 288"/>
                <a:gd name="T25" fmla="*/ 254 h 288"/>
                <a:gd name="T26" fmla="*/ 32 w 288"/>
                <a:gd name="T27" fmla="*/ 236 h 288"/>
                <a:gd name="T28" fmla="*/ 18 w 288"/>
                <a:gd name="T29" fmla="*/ 212 h 288"/>
                <a:gd name="T30" fmla="*/ 6 w 288"/>
                <a:gd name="T31" fmla="*/ 186 h 288"/>
                <a:gd name="T32" fmla="*/ 0 w 288"/>
                <a:gd name="T33" fmla="*/ 158 h 288"/>
                <a:gd name="T34" fmla="*/ 0 w 288"/>
                <a:gd name="T35" fmla="*/ 144 h 288"/>
                <a:gd name="T36" fmla="*/ 2 w 288"/>
                <a:gd name="T37" fmla="*/ 114 h 288"/>
                <a:gd name="T38" fmla="*/ 12 w 288"/>
                <a:gd name="T39" fmla="*/ 88 h 288"/>
                <a:gd name="T40" fmla="*/ 24 w 288"/>
                <a:gd name="T41" fmla="*/ 64 h 288"/>
                <a:gd name="T42" fmla="*/ 42 w 288"/>
                <a:gd name="T43" fmla="*/ 42 h 288"/>
                <a:gd name="T44" fmla="*/ 64 w 288"/>
                <a:gd name="T45" fmla="*/ 24 h 288"/>
                <a:gd name="T46" fmla="*/ 88 w 288"/>
                <a:gd name="T47" fmla="*/ 12 h 288"/>
                <a:gd name="T48" fmla="*/ 114 w 288"/>
                <a:gd name="T49" fmla="*/ 2 h 288"/>
                <a:gd name="T50" fmla="*/ 144 w 288"/>
                <a:gd name="T51" fmla="*/ 0 h 288"/>
                <a:gd name="T52" fmla="*/ 158 w 288"/>
                <a:gd name="T53" fmla="*/ 0 h 288"/>
                <a:gd name="T54" fmla="*/ 186 w 288"/>
                <a:gd name="T55" fmla="*/ 6 h 288"/>
                <a:gd name="T56" fmla="*/ 212 w 288"/>
                <a:gd name="T57" fmla="*/ 18 h 288"/>
                <a:gd name="T58" fmla="*/ 236 w 288"/>
                <a:gd name="T59" fmla="*/ 32 h 288"/>
                <a:gd name="T60" fmla="*/ 256 w 288"/>
                <a:gd name="T61" fmla="*/ 52 h 288"/>
                <a:gd name="T62" fmla="*/ 270 w 288"/>
                <a:gd name="T63" fmla="*/ 76 h 288"/>
                <a:gd name="T64" fmla="*/ 282 w 288"/>
                <a:gd name="T65" fmla="*/ 100 h 288"/>
                <a:gd name="T66" fmla="*/ 288 w 288"/>
                <a:gd name="T67" fmla="*/ 130 h 288"/>
                <a:gd name="T68" fmla="*/ 288 w 288"/>
                <a:gd name="T69" fmla="*/ 144 h 28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88"/>
                <a:gd name="T106" fmla="*/ 0 h 288"/>
                <a:gd name="T107" fmla="*/ 288 w 288"/>
                <a:gd name="T108" fmla="*/ 288 h 28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88" h="288">
                  <a:moveTo>
                    <a:pt x="288" y="144"/>
                  </a:moveTo>
                  <a:lnTo>
                    <a:pt x="288" y="144"/>
                  </a:lnTo>
                  <a:lnTo>
                    <a:pt x="288" y="158"/>
                  </a:lnTo>
                  <a:lnTo>
                    <a:pt x="286" y="172"/>
                  </a:lnTo>
                  <a:lnTo>
                    <a:pt x="282" y="186"/>
                  </a:lnTo>
                  <a:lnTo>
                    <a:pt x="276" y="200"/>
                  </a:lnTo>
                  <a:lnTo>
                    <a:pt x="270" y="212"/>
                  </a:lnTo>
                  <a:lnTo>
                    <a:pt x="264" y="224"/>
                  </a:lnTo>
                  <a:lnTo>
                    <a:pt x="256" y="236"/>
                  </a:lnTo>
                  <a:lnTo>
                    <a:pt x="246" y="246"/>
                  </a:lnTo>
                  <a:lnTo>
                    <a:pt x="236" y="254"/>
                  </a:lnTo>
                  <a:lnTo>
                    <a:pt x="224" y="264"/>
                  </a:lnTo>
                  <a:lnTo>
                    <a:pt x="212" y="270"/>
                  </a:lnTo>
                  <a:lnTo>
                    <a:pt x="200" y="276"/>
                  </a:lnTo>
                  <a:lnTo>
                    <a:pt x="186" y="282"/>
                  </a:lnTo>
                  <a:lnTo>
                    <a:pt x="174" y="284"/>
                  </a:lnTo>
                  <a:lnTo>
                    <a:pt x="158" y="288"/>
                  </a:lnTo>
                  <a:lnTo>
                    <a:pt x="144" y="288"/>
                  </a:lnTo>
                  <a:lnTo>
                    <a:pt x="130" y="288"/>
                  </a:lnTo>
                  <a:lnTo>
                    <a:pt x="114" y="284"/>
                  </a:lnTo>
                  <a:lnTo>
                    <a:pt x="102" y="282"/>
                  </a:lnTo>
                  <a:lnTo>
                    <a:pt x="88" y="276"/>
                  </a:lnTo>
                  <a:lnTo>
                    <a:pt x="76" y="270"/>
                  </a:lnTo>
                  <a:lnTo>
                    <a:pt x="64" y="264"/>
                  </a:lnTo>
                  <a:lnTo>
                    <a:pt x="52" y="254"/>
                  </a:lnTo>
                  <a:lnTo>
                    <a:pt x="42" y="246"/>
                  </a:lnTo>
                  <a:lnTo>
                    <a:pt x="32" y="236"/>
                  </a:lnTo>
                  <a:lnTo>
                    <a:pt x="24" y="224"/>
                  </a:lnTo>
                  <a:lnTo>
                    <a:pt x="18" y="212"/>
                  </a:lnTo>
                  <a:lnTo>
                    <a:pt x="12" y="200"/>
                  </a:lnTo>
                  <a:lnTo>
                    <a:pt x="6" y="186"/>
                  </a:lnTo>
                  <a:lnTo>
                    <a:pt x="2" y="172"/>
                  </a:lnTo>
                  <a:lnTo>
                    <a:pt x="0" y="158"/>
                  </a:lnTo>
                  <a:lnTo>
                    <a:pt x="0" y="144"/>
                  </a:lnTo>
                  <a:lnTo>
                    <a:pt x="0" y="130"/>
                  </a:lnTo>
                  <a:lnTo>
                    <a:pt x="2" y="114"/>
                  </a:lnTo>
                  <a:lnTo>
                    <a:pt x="6" y="100"/>
                  </a:lnTo>
                  <a:lnTo>
                    <a:pt x="12" y="88"/>
                  </a:lnTo>
                  <a:lnTo>
                    <a:pt x="18" y="76"/>
                  </a:lnTo>
                  <a:lnTo>
                    <a:pt x="24" y="64"/>
                  </a:lnTo>
                  <a:lnTo>
                    <a:pt x="32" y="52"/>
                  </a:lnTo>
                  <a:lnTo>
                    <a:pt x="42" y="42"/>
                  </a:lnTo>
                  <a:lnTo>
                    <a:pt x="52" y="32"/>
                  </a:lnTo>
                  <a:lnTo>
                    <a:pt x="64" y="24"/>
                  </a:lnTo>
                  <a:lnTo>
                    <a:pt x="76" y="18"/>
                  </a:lnTo>
                  <a:lnTo>
                    <a:pt x="88" y="12"/>
                  </a:lnTo>
                  <a:lnTo>
                    <a:pt x="102" y="6"/>
                  </a:lnTo>
                  <a:lnTo>
                    <a:pt x="114" y="2"/>
                  </a:lnTo>
                  <a:lnTo>
                    <a:pt x="130" y="0"/>
                  </a:lnTo>
                  <a:lnTo>
                    <a:pt x="144" y="0"/>
                  </a:lnTo>
                  <a:lnTo>
                    <a:pt x="158" y="0"/>
                  </a:lnTo>
                  <a:lnTo>
                    <a:pt x="174" y="2"/>
                  </a:lnTo>
                  <a:lnTo>
                    <a:pt x="186" y="6"/>
                  </a:lnTo>
                  <a:lnTo>
                    <a:pt x="200" y="12"/>
                  </a:lnTo>
                  <a:lnTo>
                    <a:pt x="212" y="18"/>
                  </a:lnTo>
                  <a:lnTo>
                    <a:pt x="224" y="24"/>
                  </a:lnTo>
                  <a:lnTo>
                    <a:pt x="236" y="32"/>
                  </a:lnTo>
                  <a:lnTo>
                    <a:pt x="246" y="42"/>
                  </a:lnTo>
                  <a:lnTo>
                    <a:pt x="256" y="52"/>
                  </a:lnTo>
                  <a:lnTo>
                    <a:pt x="264" y="64"/>
                  </a:lnTo>
                  <a:lnTo>
                    <a:pt x="270" y="76"/>
                  </a:lnTo>
                  <a:lnTo>
                    <a:pt x="276" y="88"/>
                  </a:lnTo>
                  <a:lnTo>
                    <a:pt x="282" y="100"/>
                  </a:lnTo>
                  <a:lnTo>
                    <a:pt x="286" y="114"/>
                  </a:lnTo>
                  <a:lnTo>
                    <a:pt x="288" y="130"/>
                  </a:lnTo>
                  <a:lnTo>
                    <a:pt x="288" y="144"/>
                  </a:lnTo>
                  <a:close/>
                </a:path>
              </a:pathLst>
            </a:custGeom>
            <a:solidFill>
              <a:srgbClr val="00FF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5590" name="Rectangle 292"/>
            <p:cNvSpPr>
              <a:spLocks noChangeArrowheads="1"/>
            </p:cNvSpPr>
            <p:nvPr/>
          </p:nvSpPr>
          <p:spPr bwMode="auto">
            <a:xfrm>
              <a:off x="4649" y="3942"/>
              <a:ext cx="10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Helvetica" pitchFamily="-83" charset="0"/>
                </a:rPr>
                <a:t>N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5591" name="Freeform 291"/>
            <p:cNvSpPr>
              <a:spLocks/>
            </p:cNvSpPr>
            <p:nvPr/>
          </p:nvSpPr>
          <p:spPr bwMode="auto">
            <a:xfrm>
              <a:off x="5376" y="3888"/>
              <a:ext cx="272" cy="268"/>
            </a:xfrm>
            <a:custGeom>
              <a:avLst/>
              <a:gdLst>
                <a:gd name="T0" fmla="*/ 288 w 288"/>
                <a:gd name="T1" fmla="*/ 144 h 288"/>
                <a:gd name="T2" fmla="*/ 286 w 288"/>
                <a:gd name="T3" fmla="*/ 172 h 288"/>
                <a:gd name="T4" fmla="*/ 276 w 288"/>
                <a:gd name="T5" fmla="*/ 200 h 288"/>
                <a:gd name="T6" fmla="*/ 264 w 288"/>
                <a:gd name="T7" fmla="*/ 224 h 288"/>
                <a:gd name="T8" fmla="*/ 246 w 288"/>
                <a:gd name="T9" fmla="*/ 246 h 288"/>
                <a:gd name="T10" fmla="*/ 224 w 288"/>
                <a:gd name="T11" fmla="*/ 264 h 288"/>
                <a:gd name="T12" fmla="*/ 200 w 288"/>
                <a:gd name="T13" fmla="*/ 276 h 288"/>
                <a:gd name="T14" fmla="*/ 174 w 288"/>
                <a:gd name="T15" fmla="*/ 284 h 288"/>
                <a:gd name="T16" fmla="*/ 144 w 288"/>
                <a:gd name="T17" fmla="*/ 288 h 288"/>
                <a:gd name="T18" fmla="*/ 130 w 288"/>
                <a:gd name="T19" fmla="*/ 288 h 288"/>
                <a:gd name="T20" fmla="*/ 102 w 288"/>
                <a:gd name="T21" fmla="*/ 282 h 288"/>
                <a:gd name="T22" fmla="*/ 76 w 288"/>
                <a:gd name="T23" fmla="*/ 270 h 288"/>
                <a:gd name="T24" fmla="*/ 52 w 288"/>
                <a:gd name="T25" fmla="*/ 254 h 288"/>
                <a:gd name="T26" fmla="*/ 32 w 288"/>
                <a:gd name="T27" fmla="*/ 236 h 288"/>
                <a:gd name="T28" fmla="*/ 18 w 288"/>
                <a:gd name="T29" fmla="*/ 212 h 288"/>
                <a:gd name="T30" fmla="*/ 6 w 288"/>
                <a:gd name="T31" fmla="*/ 186 h 288"/>
                <a:gd name="T32" fmla="*/ 0 w 288"/>
                <a:gd name="T33" fmla="*/ 158 h 288"/>
                <a:gd name="T34" fmla="*/ 0 w 288"/>
                <a:gd name="T35" fmla="*/ 144 h 288"/>
                <a:gd name="T36" fmla="*/ 2 w 288"/>
                <a:gd name="T37" fmla="*/ 114 h 288"/>
                <a:gd name="T38" fmla="*/ 12 w 288"/>
                <a:gd name="T39" fmla="*/ 88 h 288"/>
                <a:gd name="T40" fmla="*/ 24 w 288"/>
                <a:gd name="T41" fmla="*/ 64 h 288"/>
                <a:gd name="T42" fmla="*/ 42 w 288"/>
                <a:gd name="T43" fmla="*/ 42 h 288"/>
                <a:gd name="T44" fmla="*/ 64 w 288"/>
                <a:gd name="T45" fmla="*/ 24 h 288"/>
                <a:gd name="T46" fmla="*/ 88 w 288"/>
                <a:gd name="T47" fmla="*/ 12 h 288"/>
                <a:gd name="T48" fmla="*/ 114 w 288"/>
                <a:gd name="T49" fmla="*/ 2 h 288"/>
                <a:gd name="T50" fmla="*/ 144 w 288"/>
                <a:gd name="T51" fmla="*/ 0 h 288"/>
                <a:gd name="T52" fmla="*/ 158 w 288"/>
                <a:gd name="T53" fmla="*/ 0 h 288"/>
                <a:gd name="T54" fmla="*/ 186 w 288"/>
                <a:gd name="T55" fmla="*/ 6 h 288"/>
                <a:gd name="T56" fmla="*/ 212 w 288"/>
                <a:gd name="T57" fmla="*/ 18 h 288"/>
                <a:gd name="T58" fmla="*/ 236 w 288"/>
                <a:gd name="T59" fmla="*/ 32 h 288"/>
                <a:gd name="T60" fmla="*/ 256 w 288"/>
                <a:gd name="T61" fmla="*/ 52 h 288"/>
                <a:gd name="T62" fmla="*/ 270 w 288"/>
                <a:gd name="T63" fmla="*/ 76 h 288"/>
                <a:gd name="T64" fmla="*/ 282 w 288"/>
                <a:gd name="T65" fmla="*/ 100 h 288"/>
                <a:gd name="T66" fmla="*/ 288 w 288"/>
                <a:gd name="T67" fmla="*/ 130 h 288"/>
                <a:gd name="T68" fmla="*/ 288 w 288"/>
                <a:gd name="T69" fmla="*/ 144 h 28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88"/>
                <a:gd name="T106" fmla="*/ 0 h 288"/>
                <a:gd name="T107" fmla="*/ 288 w 288"/>
                <a:gd name="T108" fmla="*/ 288 h 28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88" h="288">
                  <a:moveTo>
                    <a:pt x="288" y="144"/>
                  </a:moveTo>
                  <a:lnTo>
                    <a:pt x="288" y="144"/>
                  </a:lnTo>
                  <a:lnTo>
                    <a:pt x="288" y="158"/>
                  </a:lnTo>
                  <a:lnTo>
                    <a:pt x="286" y="172"/>
                  </a:lnTo>
                  <a:lnTo>
                    <a:pt x="282" y="186"/>
                  </a:lnTo>
                  <a:lnTo>
                    <a:pt x="276" y="200"/>
                  </a:lnTo>
                  <a:lnTo>
                    <a:pt x="270" y="212"/>
                  </a:lnTo>
                  <a:lnTo>
                    <a:pt x="264" y="224"/>
                  </a:lnTo>
                  <a:lnTo>
                    <a:pt x="256" y="236"/>
                  </a:lnTo>
                  <a:lnTo>
                    <a:pt x="246" y="246"/>
                  </a:lnTo>
                  <a:lnTo>
                    <a:pt x="236" y="254"/>
                  </a:lnTo>
                  <a:lnTo>
                    <a:pt x="224" y="264"/>
                  </a:lnTo>
                  <a:lnTo>
                    <a:pt x="212" y="270"/>
                  </a:lnTo>
                  <a:lnTo>
                    <a:pt x="200" y="276"/>
                  </a:lnTo>
                  <a:lnTo>
                    <a:pt x="186" y="282"/>
                  </a:lnTo>
                  <a:lnTo>
                    <a:pt x="174" y="284"/>
                  </a:lnTo>
                  <a:lnTo>
                    <a:pt x="158" y="288"/>
                  </a:lnTo>
                  <a:lnTo>
                    <a:pt x="144" y="288"/>
                  </a:lnTo>
                  <a:lnTo>
                    <a:pt x="130" y="288"/>
                  </a:lnTo>
                  <a:lnTo>
                    <a:pt x="114" y="284"/>
                  </a:lnTo>
                  <a:lnTo>
                    <a:pt x="102" y="282"/>
                  </a:lnTo>
                  <a:lnTo>
                    <a:pt x="88" y="276"/>
                  </a:lnTo>
                  <a:lnTo>
                    <a:pt x="76" y="270"/>
                  </a:lnTo>
                  <a:lnTo>
                    <a:pt x="64" y="264"/>
                  </a:lnTo>
                  <a:lnTo>
                    <a:pt x="52" y="254"/>
                  </a:lnTo>
                  <a:lnTo>
                    <a:pt x="42" y="246"/>
                  </a:lnTo>
                  <a:lnTo>
                    <a:pt x="32" y="236"/>
                  </a:lnTo>
                  <a:lnTo>
                    <a:pt x="24" y="224"/>
                  </a:lnTo>
                  <a:lnTo>
                    <a:pt x="18" y="212"/>
                  </a:lnTo>
                  <a:lnTo>
                    <a:pt x="12" y="200"/>
                  </a:lnTo>
                  <a:lnTo>
                    <a:pt x="6" y="186"/>
                  </a:lnTo>
                  <a:lnTo>
                    <a:pt x="2" y="172"/>
                  </a:lnTo>
                  <a:lnTo>
                    <a:pt x="0" y="158"/>
                  </a:lnTo>
                  <a:lnTo>
                    <a:pt x="0" y="144"/>
                  </a:lnTo>
                  <a:lnTo>
                    <a:pt x="0" y="130"/>
                  </a:lnTo>
                  <a:lnTo>
                    <a:pt x="2" y="114"/>
                  </a:lnTo>
                  <a:lnTo>
                    <a:pt x="6" y="100"/>
                  </a:lnTo>
                  <a:lnTo>
                    <a:pt x="12" y="88"/>
                  </a:lnTo>
                  <a:lnTo>
                    <a:pt x="18" y="76"/>
                  </a:lnTo>
                  <a:lnTo>
                    <a:pt x="24" y="64"/>
                  </a:lnTo>
                  <a:lnTo>
                    <a:pt x="32" y="52"/>
                  </a:lnTo>
                  <a:lnTo>
                    <a:pt x="42" y="42"/>
                  </a:lnTo>
                  <a:lnTo>
                    <a:pt x="52" y="32"/>
                  </a:lnTo>
                  <a:lnTo>
                    <a:pt x="64" y="24"/>
                  </a:lnTo>
                  <a:lnTo>
                    <a:pt x="76" y="18"/>
                  </a:lnTo>
                  <a:lnTo>
                    <a:pt x="88" y="12"/>
                  </a:lnTo>
                  <a:lnTo>
                    <a:pt x="102" y="6"/>
                  </a:lnTo>
                  <a:lnTo>
                    <a:pt x="114" y="2"/>
                  </a:lnTo>
                  <a:lnTo>
                    <a:pt x="130" y="0"/>
                  </a:lnTo>
                  <a:lnTo>
                    <a:pt x="144" y="0"/>
                  </a:lnTo>
                  <a:lnTo>
                    <a:pt x="158" y="0"/>
                  </a:lnTo>
                  <a:lnTo>
                    <a:pt x="174" y="2"/>
                  </a:lnTo>
                  <a:lnTo>
                    <a:pt x="186" y="6"/>
                  </a:lnTo>
                  <a:lnTo>
                    <a:pt x="200" y="12"/>
                  </a:lnTo>
                  <a:lnTo>
                    <a:pt x="212" y="18"/>
                  </a:lnTo>
                  <a:lnTo>
                    <a:pt x="224" y="24"/>
                  </a:lnTo>
                  <a:lnTo>
                    <a:pt x="236" y="32"/>
                  </a:lnTo>
                  <a:lnTo>
                    <a:pt x="246" y="42"/>
                  </a:lnTo>
                  <a:lnTo>
                    <a:pt x="256" y="52"/>
                  </a:lnTo>
                  <a:lnTo>
                    <a:pt x="264" y="64"/>
                  </a:lnTo>
                  <a:lnTo>
                    <a:pt x="270" y="76"/>
                  </a:lnTo>
                  <a:lnTo>
                    <a:pt x="276" y="88"/>
                  </a:lnTo>
                  <a:lnTo>
                    <a:pt x="282" y="100"/>
                  </a:lnTo>
                  <a:lnTo>
                    <a:pt x="286" y="114"/>
                  </a:lnTo>
                  <a:lnTo>
                    <a:pt x="288" y="130"/>
                  </a:lnTo>
                  <a:lnTo>
                    <a:pt x="288" y="144"/>
                  </a:lnTo>
                  <a:close/>
                </a:path>
              </a:pathLst>
            </a:custGeom>
            <a:solidFill>
              <a:srgbClr val="00FF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5592" name="Rectangle 292"/>
            <p:cNvSpPr>
              <a:spLocks noChangeArrowheads="1"/>
            </p:cNvSpPr>
            <p:nvPr/>
          </p:nvSpPr>
          <p:spPr bwMode="auto">
            <a:xfrm>
              <a:off x="5465" y="3942"/>
              <a:ext cx="10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Helvetica" pitchFamily="-83" charset="0"/>
                </a:rPr>
                <a:t>N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5593" name="Freeform 291"/>
            <p:cNvSpPr>
              <a:spLocks/>
            </p:cNvSpPr>
            <p:nvPr/>
          </p:nvSpPr>
          <p:spPr bwMode="auto">
            <a:xfrm>
              <a:off x="3936" y="1584"/>
              <a:ext cx="272" cy="268"/>
            </a:xfrm>
            <a:custGeom>
              <a:avLst/>
              <a:gdLst>
                <a:gd name="T0" fmla="*/ 288 w 288"/>
                <a:gd name="T1" fmla="*/ 144 h 288"/>
                <a:gd name="T2" fmla="*/ 286 w 288"/>
                <a:gd name="T3" fmla="*/ 172 h 288"/>
                <a:gd name="T4" fmla="*/ 276 w 288"/>
                <a:gd name="T5" fmla="*/ 200 h 288"/>
                <a:gd name="T6" fmla="*/ 264 w 288"/>
                <a:gd name="T7" fmla="*/ 224 h 288"/>
                <a:gd name="T8" fmla="*/ 246 w 288"/>
                <a:gd name="T9" fmla="*/ 246 h 288"/>
                <a:gd name="T10" fmla="*/ 224 w 288"/>
                <a:gd name="T11" fmla="*/ 264 h 288"/>
                <a:gd name="T12" fmla="*/ 200 w 288"/>
                <a:gd name="T13" fmla="*/ 276 h 288"/>
                <a:gd name="T14" fmla="*/ 174 w 288"/>
                <a:gd name="T15" fmla="*/ 284 h 288"/>
                <a:gd name="T16" fmla="*/ 144 w 288"/>
                <a:gd name="T17" fmla="*/ 288 h 288"/>
                <a:gd name="T18" fmla="*/ 130 w 288"/>
                <a:gd name="T19" fmla="*/ 288 h 288"/>
                <a:gd name="T20" fmla="*/ 102 w 288"/>
                <a:gd name="T21" fmla="*/ 282 h 288"/>
                <a:gd name="T22" fmla="*/ 76 w 288"/>
                <a:gd name="T23" fmla="*/ 270 h 288"/>
                <a:gd name="T24" fmla="*/ 52 w 288"/>
                <a:gd name="T25" fmla="*/ 254 h 288"/>
                <a:gd name="T26" fmla="*/ 32 w 288"/>
                <a:gd name="T27" fmla="*/ 236 h 288"/>
                <a:gd name="T28" fmla="*/ 18 w 288"/>
                <a:gd name="T29" fmla="*/ 212 h 288"/>
                <a:gd name="T30" fmla="*/ 6 w 288"/>
                <a:gd name="T31" fmla="*/ 186 h 288"/>
                <a:gd name="T32" fmla="*/ 0 w 288"/>
                <a:gd name="T33" fmla="*/ 158 h 288"/>
                <a:gd name="T34" fmla="*/ 0 w 288"/>
                <a:gd name="T35" fmla="*/ 144 h 288"/>
                <a:gd name="T36" fmla="*/ 2 w 288"/>
                <a:gd name="T37" fmla="*/ 114 h 288"/>
                <a:gd name="T38" fmla="*/ 12 w 288"/>
                <a:gd name="T39" fmla="*/ 88 h 288"/>
                <a:gd name="T40" fmla="*/ 24 w 288"/>
                <a:gd name="T41" fmla="*/ 64 h 288"/>
                <a:gd name="T42" fmla="*/ 42 w 288"/>
                <a:gd name="T43" fmla="*/ 42 h 288"/>
                <a:gd name="T44" fmla="*/ 64 w 288"/>
                <a:gd name="T45" fmla="*/ 24 h 288"/>
                <a:gd name="T46" fmla="*/ 88 w 288"/>
                <a:gd name="T47" fmla="*/ 12 h 288"/>
                <a:gd name="T48" fmla="*/ 114 w 288"/>
                <a:gd name="T49" fmla="*/ 2 h 288"/>
                <a:gd name="T50" fmla="*/ 144 w 288"/>
                <a:gd name="T51" fmla="*/ 0 h 288"/>
                <a:gd name="T52" fmla="*/ 158 w 288"/>
                <a:gd name="T53" fmla="*/ 0 h 288"/>
                <a:gd name="T54" fmla="*/ 186 w 288"/>
                <a:gd name="T55" fmla="*/ 6 h 288"/>
                <a:gd name="T56" fmla="*/ 212 w 288"/>
                <a:gd name="T57" fmla="*/ 18 h 288"/>
                <a:gd name="T58" fmla="*/ 236 w 288"/>
                <a:gd name="T59" fmla="*/ 32 h 288"/>
                <a:gd name="T60" fmla="*/ 256 w 288"/>
                <a:gd name="T61" fmla="*/ 52 h 288"/>
                <a:gd name="T62" fmla="*/ 270 w 288"/>
                <a:gd name="T63" fmla="*/ 76 h 288"/>
                <a:gd name="T64" fmla="*/ 282 w 288"/>
                <a:gd name="T65" fmla="*/ 100 h 288"/>
                <a:gd name="T66" fmla="*/ 288 w 288"/>
                <a:gd name="T67" fmla="*/ 130 h 288"/>
                <a:gd name="T68" fmla="*/ 288 w 288"/>
                <a:gd name="T69" fmla="*/ 144 h 28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88"/>
                <a:gd name="T106" fmla="*/ 0 h 288"/>
                <a:gd name="T107" fmla="*/ 288 w 288"/>
                <a:gd name="T108" fmla="*/ 288 h 28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88" h="288">
                  <a:moveTo>
                    <a:pt x="288" y="144"/>
                  </a:moveTo>
                  <a:lnTo>
                    <a:pt x="288" y="144"/>
                  </a:lnTo>
                  <a:lnTo>
                    <a:pt x="288" y="158"/>
                  </a:lnTo>
                  <a:lnTo>
                    <a:pt x="286" y="172"/>
                  </a:lnTo>
                  <a:lnTo>
                    <a:pt x="282" y="186"/>
                  </a:lnTo>
                  <a:lnTo>
                    <a:pt x="276" y="200"/>
                  </a:lnTo>
                  <a:lnTo>
                    <a:pt x="270" y="212"/>
                  </a:lnTo>
                  <a:lnTo>
                    <a:pt x="264" y="224"/>
                  </a:lnTo>
                  <a:lnTo>
                    <a:pt x="256" y="236"/>
                  </a:lnTo>
                  <a:lnTo>
                    <a:pt x="246" y="246"/>
                  </a:lnTo>
                  <a:lnTo>
                    <a:pt x="236" y="254"/>
                  </a:lnTo>
                  <a:lnTo>
                    <a:pt x="224" y="264"/>
                  </a:lnTo>
                  <a:lnTo>
                    <a:pt x="212" y="270"/>
                  </a:lnTo>
                  <a:lnTo>
                    <a:pt x="200" y="276"/>
                  </a:lnTo>
                  <a:lnTo>
                    <a:pt x="186" y="282"/>
                  </a:lnTo>
                  <a:lnTo>
                    <a:pt x="174" y="284"/>
                  </a:lnTo>
                  <a:lnTo>
                    <a:pt x="158" y="288"/>
                  </a:lnTo>
                  <a:lnTo>
                    <a:pt x="144" y="288"/>
                  </a:lnTo>
                  <a:lnTo>
                    <a:pt x="130" y="288"/>
                  </a:lnTo>
                  <a:lnTo>
                    <a:pt x="114" y="284"/>
                  </a:lnTo>
                  <a:lnTo>
                    <a:pt x="102" y="282"/>
                  </a:lnTo>
                  <a:lnTo>
                    <a:pt x="88" y="276"/>
                  </a:lnTo>
                  <a:lnTo>
                    <a:pt x="76" y="270"/>
                  </a:lnTo>
                  <a:lnTo>
                    <a:pt x="64" y="264"/>
                  </a:lnTo>
                  <a:lnTo>
                    <a:pt x="52" y="254"/>
                  </a:lnTo>
                  <a:lnTo>
                    <a:pt x="42" y="246"/>
                  </a:lnTo>
                  <a:lnTo>
                    <a:pt x="32" y="236"/>
                  </a:lnTo>
                  <a:lnTo>
                    <a:pt x="24" y="224"/>
                  </a:lnTo>
                  <a:lnTo>
                    <a:pt x="18" y="212"/>
                  </a:lnTo>
                  <a:lnTo>
                    <a:pt x="12" y="200"/>
                  </a:lnTo>
                  <a:lnTo>
                    <a:pt x="6" y="186"/>
                  </a:lnTo>
                  <a:lnTo>
                    <a:pt x="2" y="172"/>
                  </a:lnTo>
                  <a:lnTo>
                    <a:pt x="0" y="158"/>
                  </a:lnTo>
                  <a:lnTo>
                    <a:pt x="0" y="144"/>
                  </a:lnTo>
                  <a:lnTo>
                    <a:pt x="0" y="130"/>
                  </a:lnTo>
                  <a:lnTo>
                    <a:pt x="2" y="114"/>
                  </a:lnTo>
                  <a:lnTo>
                    <a:pt x="6" y="100"/>
                  </a:lnTo>
                  <a:lnTo>
                    <a:pt x="12" y="88"/>
                  </a:lnTo>
                  <a:lnTo>
                    <a:pt x="18" y="76"/>
                  </a:lnTo>
                  <a:lnTo>
                    <a:pt x="24" y="64"/>
                  </a:lnTo>
                  <a:lnTo>
                    <a:pt x="32" y="52"/>
                  </a:lnTo>
                  <a:lnTo>
                    <a:pt x="42" y="42"/>
                  </a:lnTo>
                  <a:lnTo>
                    <a:pt x="52" y="32"/>
                  </a:lnTo>
                  <a:lnTo>
                    <a:pt x="64" y="24"/>
                  </a:lnTo>
                  <a:lnTo>
                    <a:pt x="76" y="18"/>
                  </a:lnTo>
                  <a:lnTo>
                    <a:pt x="88" y="12"/>
                  </a:lnTo>
                  <a:lnTo>
                    <a:pt x="102" y="6"/>
                  </a:lnTo>
                  <a:lnTo>
                    <a:pt x="114" y="2"/>
                  </a:lnTo>
                  <a:lnTo>
                    <a:pt x="130" y="0"/>
                  </a:lnTo>
                  <a:lnTo>
                    <a:pt x="144" y="0"/>
                  </a:lnTo>
                  <a:lnTo>
                    <a:pt x="158" y="0"/>
                  </a:lnTo>
                  <a:lnTo>
                    <a:pt x="174" y="2"/>
                  </a:lnTo>
                  <a:lnTo>
                    <a:pt x="186" y="6"/>
                  </a:lnTo>
                  <a:lnTo>
                    <a:pt x="200" y="12"/>
                  </a:lnTo>
                  <a:lnTo>
                    <a:pt x="212" y="18"/>
                  </a:lnTo>
                  <a:lnTo>
                    <a:pt x="224" y="24"/>
                  </a:lnTo>
                  <a:lnTo>
                    <a:pt x="236" y="32"/>
                  </a:lnTo>
                  <a:lnTo>
                    <a:pt x="246" y="42"/>
                  </a:lnTo>
                  <a:lnTo>
                    <a:pt x="256" y="52"/>
                  </a:lnTo>
                  <a:lnTo>
                    <a:pt x="264" y="64"/>
                  </a:lnTo>
                  <a:lnTo>
                    <a:pt x="270" y="76"/>
                  </a:lnTo>
                  <a:lnTo>
                    <a:pt x="276" y="88"/>
                  </a:lnTo>
                  <a:lnTo>
                    <a:pt x="282" y="100"/>
                  </a:lnTo>
                  <a:lnTo>
                    <a:pt x="286" y="114"/>
                  </a:lnTo>
                  <a:lnTo>
                    <a:pt x="288" y="130"/>
                  </a:lnTo>
                  <a:lnTo>
                    <a:pt x="288" y="144"/>
                  </a:lnTo>
                  <a:close/>
                </a:path>
              </a:pathLst>
            </a:custGeom>
            <a:solidFill>
              <a:srgbClr val="00FF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5594" name="Rectangle 292"/>
            <p:cNvSpPr>
              <a:spLocks noChangeArrowheads="1"/>
            </p:cNvSpPr>
            <p:nvPr/>
          </p:nvSpPr>
          <p:spPr bwMode="auto">
            <a:xfrm>
              <a:off x="4025" y="1638"/>
              <a:ext cx="10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Helvetica" pitchFamily="-83" charset="0"/>
                </a:rPr>
                <a:t>U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5595" name="Freeform 291"/>
            <p:cNvSpPr>
              <a:spLocks/>
            </p:cNvSpPr>
            <p:nvPr/>
          </p:nvSpPr>
          <p:spPr bwMode="auto">
            <a:xfrm>
              <a:off x="5424" y="1584"/>
              <a:ext cx="272" cy="268"/>
            </a:xfrm>
            <a:custGeom>
              <a:avLst/>
              <a:gdLst>
                <a:gd name="T0" fmla="*/ 288 w 288"/>
                <a:gd name="T1" fmla="*/ 144 h 288"/>
                <a:gd name="T2" fmla="*/ 286 w 288"/>
                <a:gd name="T3" fmla="*/ 172 h 288"/>
                <a:gd name="T4" fmla="*/ 276 w 288"/>
                <a:gd name="T5" fmla="*/ 200 h 288"/>
                <a:gd name="T6" fmla="*/ 264 w 288"/>
                <a:gd name="T7" fmla="*/ 224 h 288"/>
                <a:gd name="T8" fmla="*/ 246 w 288"/>
                <a:gd name="T9" fmla="*/ 246 h 288"/>
                <a:gd name="T10" fmla="*/ 224 w 288"/>
                <a:gd name="T11" fmla="*/ 264 h 288"/>
                <a:gd name="T12" fmla="*/ 200 w 288"/>
                <a:gd name="T13" fmla="*/ 276 h 288"/>
                <a:gd name="T14" fmla="*/ 174 w 288"/>
                <a:gd name="T15" fmla="*/ 284 h 288"/>
                <a:gd name="T16" fmla="*/ 144 w 288"/>
                <a:gd name="T17" fmla="*/ 288 h 288"/>
                <a:gd name="T18" fmla="*/ 130 w 288"/>
                <a:gd name="T19" fmla="*/ 288 h 288"/>
                <a:gd name="T20" fmla="*/ 102 w 288"/>
                <a:gd name="T21" fmla="*/ 282 h 288"/>
                <a:gd name="T22" fmla="*/ 76 w 288"/>
                <a:gd name="T23" fmla="*/ 270 h 288"/>
                <a:gd name="T24" fmla="*/ 52 w 288"/>
                <a:gd name="T25" fmla="*/ 254 h 288"/>
                <a:gd name="T26" fmla="*/ 32 w 288"/>
                <a:gd name="T27" fmla="*/ 236 h 288"/>
                <a:gd name="T28" fmla="*/ 18 w 288"/>
                <a:gd name="T29" fmla="*/ 212 h 288"/>
                <a:gd name="T30" fmla="*/ 6 w 288"/>
                <a:gd name="T31" fmla="*/ 186 h 288"/>
                <a:gd name="T32" fmla="*/ 0 w 288"/>
                <a:gd name="T33" fmla="*/ 158 h 288"/>
                <a:gd name="T34" fmla="*/ 0 w 288"/>
                <a:gd name="T35" fmla="*/ 144 h 288"/>
                <a:gd name="T36" fmla="*/ 2 w 288"/>
                <a:gd name="T37" fmla="*/ 114 h 288"/>
                <a:gd name="T38" fmla="*/ 12 w 288"/>
                <a:gd name="T39" fmla="*/ 88 h 288"/>
                <a:gd name="T40" fmla="*/ 24 w 288"/>
                <a:gd name="T41" fmla="*/ 64 h 288"/>
                <a:gd name="T42" fmla="*/ 42 w 288"/>
                <a:gd name="T43" fmla="*/ 42 h 288"/>
                <a:gd name="T44" fmla="*/ 64 w 288"/>
                <a:gd name="T45" fmla="*/ 24 h 288"/>
                <a:gd name="T46" fmla="*/ 88 w 288"/>
                <a:gd name="T47" fmla="*/ 12 h 288"/>
                <a:gd name="T48" fmla="*/ 114 w 288"/>
                <a:gd name="T49" fmla="*/ 2 h 288"/>
                <a:gd name="T50" fmla="*/ 144 w 288"/>
                <a:gd name="T51" fmla="*/ 0 h 288"/>
                <a:gd name="T52" fmla="*/ 158 w 288"/>
                <a:gd name="T53" fmla="*/ 0 h 288"/>
                <a:gd name="T54" fmla="*/ 186 w 288"/>
                <a:gd name="T55" fmla="*/ 6 h 288"/>
                <a:gd name="T56" fmla="*/ 212 w 288"/>
                <a:gd name="T57" fmla="*/ 18 h 288"/>
                <a:gd name="T58" fmla="*/ 236 w 288"/>
                <a:gd name="T59" fmla="*/ 32 h 288"/>
                <a:gd name="T60" fmla="*/ 256 w 288"/>
                <a:gd name="T61" fmla="*/ 52 h 288"/>
                <a:gd name="T62" fmla="*/ 270 w 288"/>
                <a:gd name="T63" fmla="*/ 76 h 288"/>
                <a:gd name="T64" fmla="*/ 282 w 288"/>
                <a:gd name="T65" fmla="*/ 100 h 288"/>
                <a:gd name="T66" fmla="*/ 288 w 288"/>
                <a:gd name="T67" fmla="*/ 130 h 288"/>
                <a:gd name="T68" fmla="*/ 288 w 288"/>
                <a:gd name="T69" fmla="*/ 144 h 28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88"/>
                <a:gd name="T106" fmla="*/ 0 h 288"/>
                <a:gd name="T107" fmla="*/ 288 w 288"/>
                <a:gd name="T108" fmla="*/ 288 h 28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88" h="288">
                  <a:moveTo>
                    <a:pt x="288" y="144"/>
                  </a:moveTo>
                  <a:lnTo>
                    <a:pt x="288" y="144"/>
                  </a:lnTo>
                  <a:lnTo>
                    <a:pt x="288" y="158"/>
                  </a:lnTo>
                  <a:lnTo>
                    <a:pt x="286" y="172"/>
                  </a:lnTo>
                  <a:lnTo>
                    <a:pt x="282" y="186"/>
                  </a:lnTo>
                  <a:lnTo>
                    <a:pt x="276" y="200"/>
                  </a:lnTo>
                  <a:lnTo>
                    <a:pt x="270" y="212"/>
                  </a:lnTo>
                  <a:lnTo>
                    <a:pt x="264" y="224"/>
                  </a:lnTo>
                  <a:lnTo>
                    <a:pt x="256" y="236"/>
                  </a:lnTo>
                  <a:lnTo>
                    <a:pt x="246" y="246"/>
                  </a:lnTo>
                  <a:lnTo>
                    <a:pt x="236" y="254"/>
                  </a:lnTo>
                  <a:lnTo>
                    <a:pt x="224" y="264"/>
                  </a:lnTo>
                  <a:lnTo>
                    <a:pt x="212" y="270"/>
                  </a:lnTo>
                  <a:lnTo>
                    <a:pt x="200" y="276"/>
                  </a:lnTo>
                  <a:lnTo>
                    <a:pt x="186" y="282"/>
                  </a:lnTo>
                  <a:lnTo>
                    <a:pt x="174" y="284"/>
                  </a:lnTo>
                  <a:lnTo>
                    <a:pt x="158" y="288"/>
                  </a:lnTo>
                  <a:lnTo>
                    <a:pt x="144" y="288"/>
                  </a:lnTo>
                  <a:lnTo>
                    <a:pt x="130" y="288"/>
                  </a:lnTo>
                  <a:lnTo>
                    <a:pt x="114" y="284"/>
                  </a:lnTo>
                  <a:lnTo>
                    <a:pt x="102" y="282"/>
                  </a:lnTo>
                  <a:lnTo>
                    <a:pt x="88" y="276"/>
                  </a:lnTo>
                  <a:lnTo>
                    <a:pt x="76" y="270"/>
                  </a:lnTo>
                  <a:lnTo>
                    <a:pt x="64" y="264"/>
                  </a:lnTo>
                  <a:lnTo>
                    <a:pt x="52" y="254"/>
                  </a:lnTo>
                  <a:lnTo>
                    <a:pt x="42" y="246"/>
                  </a:lnTo>
                  <a:lnTo>
                    <a:pt x="32" y="236"/>
                  </a:lnTo>
                  <a:lnTo>
                    <a:pt x="24" y="224"/>
                  </a:lnTo>
                  <a:lnTo>
                    <a:pt x="18" y="212"/>
                  </a:lnTo>
                  <a:lnTo>
                    <a:pt x="12" y="200"/>
                  </a:lnTo>
                  <a:lnTo>
                    <a:pt x="6" y="186"/>
                  </a:lnTo>
                  <a:lnTo>
                    <a:pt x="2" y="172"/>
                  </a:lnTo>
                  <a:lnTo>
                    <a:pt x="0" y="158"/>
                  </a:lnTo>
                  <a:lnTo>
                    <a:pt x="0" y="144"/>
                  </a:lnTo>
                  <a:lnTo>
                    <a:pt x="0" y="130"/>
                  </a:lnTo>
                  <a:lnTo>
                    <a:pt x="2" y="114"/>
                  </a:lnTo>
                  <a:lnTo>
                    <a:pt x="6" y="100"/>
                  </a:lnTo>
                  <a:lnTo>
                    <a:pt x="12" y="88"/>
                  </a:lnTo>
                  <a:lnTo>
                    <a:pt x="18" y="76"/>
                  </a:lnTo>
                  <a:lnTo>
                    <a:pt x="24" y="64"/>
                  </a:lnTo>
                  <a:lnTo>
                    <a:pt x="32" y="52"/>
                  </a:lnTo>
                  <a:lnTo>
                    <a:pt x="42" y="42"/>
                  </a:lnTo>
                  <a:lnTo>
                    <a:pt x="52" y="32"/>
                  </a:lnTo>
                  <a:lnTo>
                    <a:pt x="64" y="24"/>
                  </a:lnTo>
                  <a:lnTo>
                    <a:pt x="76" y="18"/>
                  </a:lnTo>
                  <a:lnTo>
                    <a:pt x="88" y="12"/>
                  </a:lnTo>
                  <a:lnTo>
                    <a:pt x="102" y="6"/>
                  </a:lnTo>
                  <a:lnTo>
                    <a:pt x="114" y="2"/>
                  </a:lnTo>
                  <a:lnTo>
                    <a:pt x="130" y="0"/>
                  </a:lnTo>
                  <a:lnTo>
                    <a:pt x="144" y="0"/>
                  </a:lnTo>
                  <a:lnTo>
                    <a:pt x="158" y="0"/>
                  </a:lnTo>
                  <a:lnTo>
                    <a:pt x="174" y="2"/>
                  </a:lnTo>
                  <a:lnTo>
                    <a:pt x="186" y="6"/>
                  </a:lnTo>
                  <a:lnTo>
                    <a:pt x="200" y="12"/>
                  </a:lnTo>
                  <a:lnTo>
                    <a:pt x="212" y="18"/>
                  </a:lnTo>
                  <a:lnTo>
                    <a:pt x="224" y="24"/>
                  </a:lnTo>
                  <a:lnTo>
                    <a:pt x="236" y="32"/>
                  </a:lnTo>
                  <a:lnTo>
                    <a:pt x="246" y="42"/>
                  </a:lnTo>
                  <a:lnTo>
                    <a:pt x="256" y="52"/>
                  </a:lnTo>
                  <a:lnTo>
                    <a:pt x="264" y="64"/>
                  </a:lnTo>
                  <a:lnTo>
                    <a:pt x="270" y="76"/>
                  </a:lnTo>
                  <a:lnTo>
                    <a:pt x="276" y="88"/>
                  </a:lnTo>
                  <a:lnTo>
                    <a:pt x="282" y="100"/>
                  </a:lnTo>
                  <a:lnTo>
                    <a:pt x="286" y="114"/>
                  </a:lnTo>
                  <a:lnTo>
                    <a:pt x="288" y="130"/>
                  </a:lnTo>
                  <a:lnTo>
                    <a:pt x="288" y="144"/>
                  </a:lnTo>
                  <a:close/>
                </a:path>
              </a:pathLst>
            </a:custGeom>
            <a:solidFill>
              <a:srgbClr val="00FF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5596" name="Rectangle 292"/>
            <p:cNvSpPr>
              <a:spLocks noChangeArrowheads="1"/>
            </p:cNvSpPr>
            <p:nvPr/>
          </p:nvSpPr>
          <p:spPr bwMode="auto">
            <a:xfrm>
              <a:off x="5513" y="1638"/>
              <a:ext cx="10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Helvetica" pitchFamily="-83" charset="0"/>
                </a:rPr>
                <a:t>U</a:t>
              </a:r>
              <a:endParaRPr lang="en-US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227" grpId="0" animBg="1"/>
      <p:bldP spid="163227" grpId="1" animBg="1"/>
      <p:bldP spid="163228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4" name="Rectangle 4"/>
          <p:cNvSpPr>
            <a:spLocks noChangeArrowheads="1"/>
          </p:cNvSpPr>
          <p:nvPr/>
        </p:nvSpPr>
        <p:spPr bwMode="auto">
          <a:xfrm>
            <a:off x="457200" y="0"/>
            <a:ext cx="6019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4400">
                <a:solidFill>
                  <a:srgbClr val="000000"/>
                </a:solidFill>
              </a:rPr>
              <a:t>Optimization</a:t>
            </a:r>
          </a:p>
        </p:txBody>
      </p:sp>
      <p:sp>
        <p:nvSpPr>
          <p:cNvPr id="163845" name="Freeform 67"/>
          <p:cNvSpPr>
            <a:spLocks/>
          </p:cNvSpPr>
          <p:nvPr/>
        </p:nvSpPr>
        <p:spPr bwMode="auto">
          <a:xfrm>
            <a:off x="3962400" y="4876800"/>
            <a:ext cx="431800" cy="427038"/>
          </a:xfrm>
          <a:custGeom>
            <a:avLst/>
            <a:gdLst>
              <a:gd name="T0" fmla="*/ 288 w 288"/>
              <a:gd name="T1" fmla="*/ 144 h 288"/>
              <a:gd name="T2" fmla="*/ 286 w 288"/>
              <a:gd name="T3" fmla="*/ 174 h 288"/>
              <a:gd name="T4" fmla="*/ 276 w 288"/>
              <a:gd name="T5" fmla="*/ 200 h 288"/>
              <a:gd name="T6" fmla="*/ 264 w 288"/>
              <a:gd name="T7" fmla="*/ 224 h 288"/>
              <a:gd name="T8" fmla="*/ 246 w 288"/>
              <a:gd name="T9" fmla="*/ 246 h 288"/>
              <a:gd name="T10" fmla="*/ 224 w 288"/>
              <a:gd name="T11" fmla="*/ 264 h 288"/>
              <a:gd name="T12" fmla="*/ 200 w 288"/>
              <a:gd name="T13" fmla="*/ 276 h 288"/>
              <a:gd name="T14" fmla="*/ 174 w 288"/>
              <a:gd name="T15" fmla="*/ 286 h 288"/>
              <a:gd name="T16" fmla="*/ 144 w 288"/>
              <a:gd name="T17" fmla="*/ 288 h 288"/>
              <a:gd name="T18" fmla="*/ 130 w 288"/>
              <a:gd name="T19" fmla="*/ 288 h 288"/>
              <a:gd name="T20" fmla="*/ 102 w 288"/>
              <a:gd name="T21" fmla="*/ 282 h 288"/>
              <a:gd name="T22" fmla="*/ 76 w 288"/>
              <a:gd name="T23" fmla="*/ 270 h 288"/>
              <a:gd name="T24" fmla="*/ 52 w 288"/>
              <a:gd name="T25" fmla="*/ 256 h 288"/>
              <a:gd name="T26" fmla="*/ 32 w 288"/>
              <a:gd name="T27" fmla="*/ 236 h 288"/>
              <a:gd name="T28" fmla="*/ 18 w 288"/>
              <a:gd name="T29" fmla="*/ 212 h 288"/>
              <a:gd name="T30" fmla="*/ 6 w 288"/>
              <a:gd name="T31" fmla="*/ 186 h 288"/>
              <a:gd name="T32" fmla="*/ 0 w 288"/>
              <a:gd name="T33" fmla="*/ 158 h 288"/>
              <a:gd name="T34" fmla="*/ 0 w 288"/>
              <a:gd name="T35" fmla="*/ 144 h 288"/>
              <a:gd name="T36" fmla="*/ 2 w 288"/>
              <a:gd name="T37" fmla="*/ 114 h 288"/>
              <a:gd name="T38" fmla="*/ 12 w 288"/>
              <a:gd name="T39" fmla="*/ 88 h 288"/>
              <a:gd name="T40" fmla="*/ 24 w 288"/>
              <a:gd name="T41" fmla="*/ 64 h 288"/>
              <a:gd name="T42" fmla="*/ 42 w 288"/>
              <a:gd name="T43" fmla="*/ 42 h 288"/>
              <a:gd name="T44" fmla="*/ 64 w 288"/>
              <a:gd name="T45" fmla="*/ 24 h 288"/>
              <a:gd name="T46" fmla="*/ 88 w 288"/>
              <a:gd name="T47" fmla="*/ 12 h 288"/>
              <a:gd name="T48" fmla="*/ 114 w 288"/>
              <a:gd name="T49" fmla="*/ 2 h 288"/>
              <a:gd name="T50" fmla="*/ 144 w 288"/>
              <a:gd name="T51" fmla="*/ 0 h 288"/>
              <a:gd name="T52" fmla="*/ 158 w 288"/>
              <a:gd name="T53" fmla="*/ 0 h 288"/>
              <a:gd name="T54" fmla="*/ 186 w 288"/>
              <a:gd name="T55" fmla="*/ 6 h 288"/>
              <a:gd name="T56" fmla="*/ 212 w 288"/>
              <a:gd name="T57" fmla="*/ 18 h 288"/>
              <a:gd name="T58" fmla="*/ 236 w 288"/>
              <a:gd name="T59" fmla="*/ 32 h 288"/>
              <a:gd name="T60" fmla="*/ 256 w 288"/>
              <a:gd name="T61" fmla="*/ 52 h 288"/>
              <a:gd name="T62" fmla="*/ 270 w 288"/>
              <a:gd name="T63" fmla="*/ 76 h 288"/>
              <a:gd name="T64" fmla="*/ 282 w 288"/>
              <a:gd name="T65" fmla="*/ 102 h 288"/>
              <a:gd name="T66" fmla="*/ 288 w 288"/>
              <a:gd name="T67" fmla="*/ 130 h 288"/>
              <a:gd name="T68" fmla="*/ 288 w 288"/>
              <a:gd name="T69" fmla="*/ 144 h 28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88"/>
              <a:gd name="T106" fmla="*/ 0 h 288"/>
              <a:gd name="T107" fmla="*/ 288 w 288"/>
              <a:gd name="T108" fmla="*/ 288 h 288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88" h="288">
                <a:moveTo>
                  <a:pt x="288" y="144"/>
                </a:moveTo>
                <a:lnTo>
                  <a:pt x="288" y="144"/>
                </a:lnTo>
                <a:lnTo>
                  <a:pt x="288" y="158"/>
                </a:lnTo>
                <a:lnTo>
                  <a:pt x="286" y="174"/>
                </a:lnTo>
                <a:lnTo>
                  <a:pt x="282" y="186"/>
                </a:lnTo>
                <a:lnTo>
                  <a:pt x="276" y="200"/>
                </a:lnTo>
                <a:lnTo>
                  <a:pt x="270" y="212"/>
                </a:lnTo>
                <a:lnTo>
                  <a:pt x="264" y="224"/>
                </a:lnTo>
                <a:lnTo>
                  <a:pt x="256" y="236"/>
                </a:lnTo>
                <a:lnTo>
                  <a:pt x="246" y="246"/>
                </a:lnTo>
                <a:lnTo>
                  <a:pt x="236" y="256"/>
                </a:lnTo>
                <a:lnTo>
                  <a:pt x="224" y="264"/>
                </a:lnTo>
                <a:lnTo>
                  <a:pt x="212" y="270"/>
                </a:lnTo>
                <a:lnTo>
                  <a:pt x="200" y="276"/>
                </a:lnTo>
                <a:lnTo>
                  <a:pt x="186" y="282"/>
                </a:lnTo>
                <a:lnTo>
                  <a:pt x="174" y="286"/>
                </a:lnTo>
                <a:lnTo>
                  <a:pt x="158" y="288"/>
                </a:lnTo>
                <a:lnTo>
                  <a:pt x="144" y="288"/>
                </a:lnTo>
                <a:lnTo>
                  <a:pt x="130" y="288"/>
                </a:lnTo>
                <a:lnTo>
                  <a:pt x="114" y="286"/>
                </a:lnTo>
                <a:lnTo>
                  <a:pt x="102" y="282"/>
                </a:lnTo>
                <a:lnTo>
                  <a:pt x="88" y="276"/>
                </a:lnTo>
                <a:lnTo>
                  <a:pt x="76" y="270"/>
                </a:lnTo>
                <a:lnTo>
                  <a:pt x="64" y="264"/>
                </a:lnTo>
                <a:lnTo>
                  <a:pt x="52" y="256"/>
                </a:lnTo>
                <a:lnTo>
                  <a:pt x="42" y="246"/>
                </a:lnTo>
                <a:lnTo>
                  <a:pt x="32" y="236"/>
                </a:lnTo>
                <a:lnTo>
                  <a:pt x="24" y="224"/>
                </a:lnTo>
                <a:lnTo>
                  <a:pt x="18" y="212"/>
                </a:lnTo>
                <a:lnTo>
                  <a:pt x="12" y="200"/>
                </a:lnTo>
                <a:lnTo>
                  <a:pt x="6" y="186"/>
                </a:lnTo>
                <a:lnTo>
                  <a:pt x="2" y="174"/>
                </a:lnTo>
                <a:lnTo>
                  <a:pt x="0" y="158"/>
                </a:lnTo>
                <a:lnTo>
                  <a:pt x="0" y="144"/>
                </a:lnTo>
                <a:lnTo>
                  <a:pt x="0" y="130"/>
                </a:lnTo>
                <a:lnTo>
                  <a:pt x="2" y="114"/>
                </a:lnTo>
                <a:lnTo>
                  <a:pt x="6" y="102"/>
                </a:lnTo>
                <a:lnTo>
                  <a:pt x="12" y="88"/>
                </a:lnTo>
                <a:lnTo>
                  <a:pt x="18" y="76"/>
                </a:lnTo>
                <a:lnTo>
                  <a:pt x="24" y="64"/>
                </a:lnTo>
                <a:lnTo>
                  <a:pt x="32" y="52"/>
                </a:lnTo>
                <a:lnTo>
                  <a:pt x="42" y="42"/>
                </a:lnTo>
                <a:lnTo>
                  <a:pt x="52" y="32"/>
                </a:lnTo>
                <a:lnTo>
                  <a:pt x="64" y="24"/>
                </a:lnTo>
                <a:lnTo>
                  <a:pt x="76" y="18"/>
                </a:lnTo>
                <a:lnTo>
                  <a:pt x="88" y="12"/>
                </a:lnTo>
                <a:lnTo>
                  <a:pt x="102" y="6"/>
                </a:lnTo>
                <a:lnTo>
                  <a:pt x="114" y="2"/>
                </a:lnTo>
                <a:lnTo>
                  <a:pt x="130" y="0"/>
                </a:lnTo>
                <a:lnTo>
                  <a:pt x="144" y="0"/>
                </a:lnTo>
                <a:lnTo>
                  <a:pt x="158" y="0"/>
                </a:lnTo>
                <a:lnTo>
                  <a:pt x="174" y="2"/>
                </a:lnTo>
                <a:lnTo>
                  <a:pt x="186" y="6"/>
                </a:lnTo>
                <a:lnTo>
                  <a:pt x="200" y="12"/>
                </a:lnTo>
                <a:lnTo>
                  <a:pt x="212" y="18"/>
                </a:lnTo>
                <a:lnTo>
                  <a:pt x="224" y="24"/>
                </a:lnTo>
                <a:lnTo>
                  <a:pt x="236" y="32"/>
                </a:lnTo>
                <a:lnTo>
                  <a:pt x="246" y="42"/>
                </a:lnTo>
                <a:lnTo>
                  <a:pt x="256" y="52"/>
                </a:lnTo>
                <a:lnTo>
                  <a:pt x="264" y="64"/>
                </a:lnTo>
                <a:lnTo>
                  <a:pt x="270" y="76"/>
                </a:lnTo>
                <a:lnTo>
                  <a:pt x="276" y="88"/>
                </a:lnTo>
                <a:lnTo>
                  <a:pt x="282" y="102"/>
                </a:lnTo>
                <a:lnTo>
                  <a:pt x="286" y="114"/>
                </a:lnTo>
                <a:lnTo>
                  <a:pt x="288" y="130"/>
                </a:lnTo>
                <a:lnTo>
                  <a:pt x="288" y="144"/>
                </a:lnTo>
                <a:close/>
              </a:path>
            </a:pathLst>
          </a:custGeom>
          <a:solidFill>
            <a:srgbClr val="FFFF00"/>
          </a:solidFill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63846" name="Rectangle 68"/>
          <p:cNvSpPr>
            <a:spLocks noChangeArrowheads="1"/>
          </p:cNvSpPr>
          <p:nvPr/>
        </p:nvSpPr>
        <p:spPr bwMode="auto">
          <a:xfrm>
            <a:off x="4100513" y="4962525"/>
            <a:ext cx="1651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Helvetica" pitchFamily="-83" charset="0"/>
              </a:rPr>
              <a:t>D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63847" name="Freeform 73"/>
          <p:cNvSpPr>
            <a:spLocks/>
          </p:cNvSpPr>
          <p:nvPr/>
        </p:nvSpPr>
        <p:spPr bwMode="auto">
          <a:xfrm>
            <a:off x="3124200" y="3962400"/>
            <a:ext cx="431800" cy="425450"/>
          </a:xfrm>
          <a:custGeom>
            <a:avLst/>
            <a:gdLst>
              <a:gd name="T0" fmla="*/ 288 w 288"/>
              <a:gd name="T1" fmla="*/ 144 h 288"/>
              <a:gd name="T2" fmla="*/ 286 w 288"/>
              <a:gd name="T3" fmla="*/ 174 h 288"/>
              <a:gd name="T4" fmla="*/ 276 w 288"/>
              <a:gd name="T5" fmla="*/ 200 h 288"/>
              <a:gd name="T6" fmla="*/ 264 w 288"/>
              <a:gd name="T7" fmla="*/ 224 h 288"/>
              <a:gd name="T8" fmla="*/ 246 w 288"/>
              <a:gd name="T9" fmla="*/ 246 h 288"/>
              <a:gd name="T10" fmla="*/ 224 w 288"/>
              <a:gd name="T11" fmla="*/ 264 h 288"/>
              <a:gd name="T12" fmla="*/ 200 w 288"/>
              <a:gd name="T13" fmla="*/ 276 h 288"/>
              <a:gd name="T14" fmla="*/ 174 w 288"/>
              <a:gd name="T15" fmla="*/ 286 h 288"/>
              <a:gd name="T16" fmla="*/ 144 w 288"/>
              <a:gd name="T17" fmla="*/ 288 h 288"/>
              <a:gd name="T18" fmla="*/ 130 w 288"/>
              <a:gd name="T19" fmla="*/ 288 h 288"/>
              <a:gd name="T20" fmla="*/ 102 w 288"/>
              <a:gd name="T21" fmla="*/ 282 h 288"/>
              <a:gd name="T22" fmla="*/ 76 w 288"/>
              <a:gd name="T23" fmla="*/ 270 h 288"/>
              <a:gd name="T24" fmla="*/ 52 w 288"/>
              <a:gd name="T25" fmla="*/ 256 h 288"/>
              <a:gd name="T26" fmla="*/ 32 w 288"/>
              <a:gd name="T27" fmla="*/ 236 h 288"/>
              <a:gd name="T28" fmla="*/ 18 w 288"/>
              <a:gd name="T29" fmla="*/ 212 h 288"/>
              <a:gd name="T30" fmla="*/ 6 w 288"/>
              <a:gd name="T31" fmla="*/ 186 h 288"/>
              <a:gd name="T32" fmla="*/ 0 w 288"/>
              <a:gd name="T33" fmla="*/ 158 h 288"/>
              <a:gd name="T34" fmla="*/ 0 w 288"/>
              <a:gd name="T35" fmla="*/ 144 h 288"/>
              <a:gd name="T36" fmla="*/ 2 w 288"/>
              <a:gd name="T37" fmla="*/ 114 h 288"/>
              <a:gd name="T38" fmla="*/ 12 w 288"/>
              <a:gd name="T39" fmla="*/ 88 h 288"/>
              <a:gd name="T40" fmla="*/ 24 w 288"/>
              <a:gd name="T41" fmla="*/ 64 h 288"/>
              <a:gd name="T42" fmla="*/ 42 w 288"/>
              <a:gd name="T43" fmla="*/ 42 h 288"/>
              <a:gd name="T44" fmla="*/ 64 w 288"/>
              <a:gd name="T45" fmla="*/ 24 h 288"/>
              <a:gd name="T46" fmla="*/ 88 w 288"/>
              <a:gd name="T47" fmla="*/ 12 h 288"/>
              <a:gd name="T48" fmla="*/ 114 w 288"/>
              <a:gd name="T49" fmla="*/ 2 h 288"/>
              <a:gd name="T50" fmla="*/ 144 w 288"/>
              <a:gd name="T51" fmla="*/ 0 h 288"/>
              <a:gd name="T52" fmla="*/ 158 w 288"/>
              <a:gd name="T53" fmla="*/ 0 h 288"/>
              <a:gd name="T54" fmla="*/ 186 w 288"/>
              <a:gd name="T55" fmla="*/ 6 h 288"/>
              <a:gd name="T56" fmla="*/ 212 w 288"/>
              <a:gd name="T57" fmla="*/ 18 h 288"/>
              <a:gd name="T58" fmla="*/ 236 w 288"/>
              <a:gd name="T59" fmla="*/ 32 h 288"/>
              <a:gd name="T60" fmla="*/ 256 w 288"/>
              <a:gd name="T61" fmla="*/ 52 h 288"/>
              <a:gd name="T62" fmla="*/ 270 w 288"/>
              <a:gd name="T63" fmla="*/ 76 h 288"/>
              <a:gd name="T64" fmla="*/ 282 w 288"/>
              <a:gd name="T65" fmla="*/ 102 h 288"/>
              <a:gd name="T66" fmla="*/ 288 w 288"/>
              <a:gd name="T67" fmla="*/ 130 h 288"/>
              <a:gd name="T68" fmla="*/ 288 w 288"/>
              <a:gd name="T69" fmla="*/ 144 h 28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88"/>
              <a:gd name="T106" fmla="*/ 0 h 288"/>
              <a:gd name="T107" fmla="*/ 288 w 288"/>
              <a:gd name="T108" fmla="*/ 288 h 288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88" h="288">
                <a:moveTo>
                  <a:pt x="288" y="144"/>
                </a:moveTo>
                <a:lnTo>
                  <a:pt x="288" y="144"/>
                </a:lnTo>
                <a:lnTo>
                  <a:pt x="288" y="158"/>
                </a:lnTo>
                <a:lnTo>
                  <a:pt x="286" y="174"/>
                </a:lnTo>
                <a:lnTo>
                  <a:pt x="282" y="186"/>
                </a:lnTo>
                <a:lnTo>
                  <a:pt x="276" y="200"/>
                </a:lnTo>
                <a:lnTo>
                  <a:pt x="270" y="212"/>
                </a:lnTo>
                <a:lnTo>
                  <a:pt x="264" y="224"/>
                </a:lnTo>
                <a:lnTo>
                  <a:pt x="256" y="236"/>
                </a:lnTo>
                <a:lnTo>
                  <a:pt x="246" y="246"/>
                </a:lnTo>
                <a:lnTo>
                  <a:pt x="236" y="256"/>
                </a:lnTo>
                <a:lnTo>
                  <a:pt x="224" y="264"/>
                </a:lnTo>
                <a:lnTo>
                  <a:pt x="212" y="270"/>
                </a:lnTo>
                <a:lnTo>
                  <a:pt x="200" y="276"/>
                </a:lnTo>
                <a:lnTo>
                  <a:pt x="186" y="282"/>
                </a:lnTo>
                <a:lnTo>
                  <a:pt x="174" y="286"/>
                </a:lnTo>
                <a:lnTo>
                  <a:pt x="158" y="288"/>
                </a:lnTo>
                <a:lnTo>
                  <a:pt x="144" y="288"/>
                </a:lnTo>
                <a:lnTo>
                  <a:pt x="130" y="288"/>
                </a:lnTo>
                <a:lnTo>
                  <a:pt x="114" y="286"/>
                </a:lnTo>
                <a:lnTo>
                  <a:pt x="102" y="282"/>
                </a:lnTo>
                <a:lnTo>
                  <a:pt x="88" y="276"/>
                </a:lnTo>
                <a:lnTo>
                  <a:pt x="76" y="270"/>
                </a:lnTo>
                <a:lnTo>
                  <a:pt x="64" y="264"/>
                </a:lnTo>
                <a:lnTo>
                  <a:pt x="52" y="256"/>
                </a:lnTo>
                <a:lnTo>
                  <a:pt x="42" y="246"/>
                </a:lnTo>
                <a:lnTo>
                  <a:pt x="32" y="236"/>
                </a:lnTo>
                <a:lnTo>
                  <a:pt x="24" y="224"/>
                </a:lnTo>
                <a:lnTo>
                  <a:pt x="18" y="212"/>
                </a:lnTo>
                <a:lnTo>
                  <a:pt x="12" y="200"/>
                </a:lnTo>
                <a:lnTo>
                  <a:pt x="6" y="186"/>
                </a:lnTo>
                <a:lnTo>
                  <a:pt x="2" y="174"/>
                </a:lnTo>
                <a:lnTo>
                  <a:pt x="0" y="158"/>
                </a:lnTo>
                <a:lnTo>
                  <a:pt x="0" y="144"/>
                </a:lnTo>
                <a:lnTo>
                  <a:pt x="0" y="130"/>
                </a:lnTo>
                <a:lnTo>
                  <a:pt x="2" y="114"/>
                </a:lnTo>
                <a:lnTo>
                  <a:pt x="6" y="102"/>
                </a:lnTo>
                <a:lnTo>
                  <a:pt x="12" y="88"/>
                </a:lnTo>
                <a:lnTo>
                  <a:pt x="18" y="76"/>
                </a:lnTo>
                <a:lnTo>
                  <a:pt x="24" y="64"/>
                </a:lnTo>
                <a:lnTo>
                  <a:pt x="32" y="52"/>
                </a:lnTo>
                <a:lnTo>
                  <a:pt x="42" y="42"/>
                </a:lnTo>
                <a:lnTo>
                  <a:pt x="52" y="32"/>
                </a:lnTo>
                <a:lnTo>
                  <a:pt x="64" y="24"/>
                </a:lnTo>
                <a:lnTo>
                  <a:pt x="76" y="18"/>
                </a:lnTo>
                <a:lnTo>
                  <a:pt x="88" y="12"/>
                </a:lnTo>
                <a:lnTo>
                  <a:pt x="102" y="6"/>
                </a:lnTo>
                <a:lnTo>
                  <a:pt x="114" y="2"/>
                </a:lnTo>
                <a:lnTo>
                  <a:pt x="130" y="0"/>
                </a:lnTo>
                <a:lnTo>
                  <a:pt x="144" y="0"/>
                </a:lnTo>
                <a:lnTo>
                  <a:pt x="158" y="0"/>
                </a:lnTo>
                <a:lnTo>
                  <a:pt x="174" y="2"/>
                </a:lnTo>
                <a:lnTo>
                  <a:pt x="186" y="6"/>
                </a:lnTo>
                <a:lnTo>
                  <a:pt x="200" y="12"/>
                </a:lnTo>
                <a:lnTo>
                  <a:pt x="212" y="18"/>
                </a:lnTo>
                <a:lnTo>
                  <a:pt x="224" y="24"/>
                </a:lnTo>
                <a:lnTo>
                  <a:pt x="236" y="32"/>
                </a:lnTo>
                <a:lnTo>
                  <a:pt x="246" y="42"/>
                </a:lnTo>
                <a:lnTo>
                  <a:pt x="256" y="52"/>
                </a:lnTo>
                <a:lnTo>
                  <a:pt x="264" y="64"/>
                </a:lnTo>
                <a:lnTo>
                  <a:pt x="270" y="76"/>
                </a:lnTo>
                <a:lnTo>
                  <a:pt x="276" y="88"/>
                </a:lnTo>
                <a:lnTo>
                  <a:pt x="282" y="102"/>
                </a:lnTo>
                <a:lnTo>
                  <a:pt x="286" y="114"/>
                </a:lnTo>
                <a:lnTo>
                  <a:pt x="288" y="130"/>
                </a:lnTo>
                <a:lnTo>
                  <a:pt x="288" y="144"/>
                </a:lnTo>
                <a:close/>
              </a:path>
            </a:pathLst>
          </a:custGeom>
          <a:solidFill>
            <a:srgbClr val="FFFF00"/>
          </a:solidFill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63848" name="Rectangle 74"/>
          <p:cNvSpPr>
            <a:spLocks noChangeArrowheads="1"/>
          </p:cNvSpPr>
          <p:nvPr/>
        </p:nvSpPr>
        <p:spPr bwMode="auto">
          <a:xfrm>
            <a:off x="3249613" y="4048125"/>
            <a:ext cx="1905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Helvetica" pitchFamily="-83" charset="0"/>
              </a:rPr>
              <a:t>M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63849" name="Freeform 125"/>
          <p:cNvSpPr>
            <a:spLocks/>
          </p:cNvSpPr>
          <p:nvPr/>
        </p:nvSpPr>
        <p:spPr bwMode="auto">
          <a:xfrm>
            <a:off x="3124200" y="2209800"/>
            <a:ext cx="431800" cy="427038"/>
          </a:xfrm>
          <a:custGeom>
            <a:avLst/>
            <a:gdLst>
              <a:gd name="T0" fmla="*/ 288 w 288"/>
              <a:gd name="T1" fmla="*/ 144 h 288"/>
              <a:gd name="T2" fmla="*/ 286 w 288"/>
              <a:gd name="T3" fmla="*/ 174 h 288"/>
              <a:gd name="T4" fmla="*/ 276 w 288"/>
              <a:gd name="T5" fmla="*/ 200 h 288"/>
              <a:gd name="T6" fmla="*/ 264 w 288"/>
              <a:gd name="T7" fmla="*/ 224 h 288"/>
              <a:gd name="T8" fmla="*/ 246 w 288"/>
              <a:gd name="T9" fmla="*/ 246 h 288"/>
              <a:gd name="T10" fmla="*/ 224 w 288"/>
              <a:gd name="T11" fmla="*/ 264 h 288"/>
              <a:gd name="T12" fmla="*/ 200 w 288"/>
              <a:gd name="T13" fmla="*/ 276 h 288"/>
              <a:gd name="T14" fmla="*/ 174 w 288"/>
              <a:gd name="T15" fmla="*/ 286 h 288"/>
              <a:gd name="T16" fmla="*/ 144 w 288"/>
              <a:gd name="T17" fmla="*/ 288 h 288"/>
              <a:gd name="T18" fmla="*/ 130 w 288"/>
              <a:gd name="T19" fmla="*/ 288 h 288"/>
              <a:gd name="T20" fmla="*/ 102 w 288"/>
              <a:gd name="T21" fmla="*/ 282 h 288"/>
              <a:gd name="T22" fmla="*/ 76 w 288"/>
              <a:gd name="T23" fmla="*/ 270 h 288"/>
              <a:gd name="T24" fmla="*/ 52 w 288"/>
              <a:gd name="T25" fmla="*/ 256 h 288"/>
              <a:gd name="T26" fmla="*/ 32 w 288"/>
              <a:gd name="T27" fmla="*/ 236 h 288"/>
              <a:gd name="T28" fmla="*/ 18 w 288"/>
              <a:gd name="T29" fmla="*/ 212 h 288"/>
              <a:gd name="T30" fmla="*/ 6 w 288"/>
              <a:gd name="T31" fmla="*/ 186 h 288"/>
              <a:gd name="T32" fmla="*/ 0 w 288"/>
              <a:gd name="T33" fmla="*/ 158 h 288"/>
              <a:gd name="T34" fmla="*/ 0 w 288"/>
              <a:gd name="T35" fmla="*/ 144 h 288"/>
              <a:gd name="T36" fmla="*/ 2 w 288"/>
              <a:gd name="T37" fmla="*/ 114 h 288"/>
              <a:gd name="T38" fmla="*/ 12 w 288"/>
              <a:gd name="T39" fmla="*/ 88 h 288"/>
              <a:gd name="T40" fmla="*/ 24 w 288"/>
              <a:gd name="T41" fmla="*/ 64 h 288"/>
              <a:gd name="T42" fmla="*/ 42 w 288"/>
              <a:gd name="T43" fmla="*/ 42 h 288"/>
              <a:gd name="T44" fmla="*/ 64 w 288"/>
              <a:gd name="T45" fmla="*/ 24 h 288"/>
              <a:gd name="T46" fmla="*/ 88 w 288"/>
              <a:gd name="T47" fmla="*/ 12 h 288"/>
              <a:gd name="T48" fmla="*/ 114 w 288"/>
              <a:gd name="T49" fmla="*/ 2 h 288"/>
              <a:gd name="T50" fmla="*/ 144 w 288"/>
              <a:gd name="T51" fmla="*/ 0 h 288"/>
              <a:gd name="T52" fmla="*/ 158 w 288"/>
              <a:gd name="T53" fmla="*/ 0 h 288"/>
              <a:gd name="T54" fmla="*/ 186 w 288"/>
              <a:gd name="T55" fmla="*/ 6 h 288"/>
              <a:gd name="T56" fmla="*/ 212 w 288"/>
              <a:gd name="T57" fmla="*/ 18 h 288"/>
              <a:gd name="T58" fmla="*/ 236 w 288"/>
              <a:gd name="T59" fmla="*/ 32 h 288"/>
              <a:gd name="T60" fmla="*/ 256 w 288"/>
              <a:gd name="T61" fmla="*/ 52 h 288"/>
              <a:gd name="T62" fmla="*/ 270 w 288"/>
              <a:gd name="T63" fmla="*/ 76 h 288"/>
              <a:gd name="T64" fmla="*/ 282 w 288"/>
              <a:gd name="T65" fmla="*/ 102 h 288"/>
              <a:gd name="T66" fmla="*/ 288 w 288"/>
              <a:gd name="T67" fmla="*/ 130 h 288"/>
              <a:gd name="T68" fmla="*/ 288 w 288"/>
              <a:gd name="T69" fmla="*/ 144 h 28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88"/>
              <a:gd name="T106" fmla="*/ 0 h 288"/>
              <a:gd name="T107" fmla="*/ 288 w 288"/>
              <a:gd name="T108" fmla="*/ 288 h 288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88" h="288">
                <a:moveTo>
                  <a:pt x="288" y="144"/>
                </a:moveTo>
                <a:lnTo>
                  <a:pt x="288" y="144"/>
                </a:lnTo>
                <a:lnTo>
                  <a:pt x="288" y="158"/>
                </a:lnTo>
                <a:lnTo>
                  <a:pt x="286" y="174"/>
                </a:lnTo>
                <a:lnTo>
                  <a:pt x="282" y="186"/>
                </a:lnTo>
                <a:lnTo>
                  <a:pt x="276" y="200"/>
                </a:lnTo>
                <a:lnTo>
                  <a:pt x="270" y="212"/>
                </a:lnTo>
                <a:lnTo>
                  <a:pt x="264" y="224"/>
                </a:lnTo>
                <a:lnTo>
                  <a:pt x="256" y="236"/>
                </a:lnTo>
                <a:lnTo>
                  <a:pt x="246" y="246"/>
                </a:lnTo>
                <a:lnTo>
                  <a:pt x="236" y="256"/>
                </a:lnTo>
                <a:lnTo>
                  <a:pt x="224" y="264"/>
                </a:lnTo>
                <a:lnTo>
                  <a:pt x="212" y="270"/>
                </a:lnTo>
                <a:lnTo>
                  <a:pt x="200" y="276"/>
                </a:lnTo>
                <a:lnTo>
                  <a:pt x="186" y="282"/>
                </a:lnTo>
                <a:lnTo>
                  <a:pt x="174" y="286"/>
                </a:lnTo>
                <a:lnTo>
                  <a:pt x="158" y="288"/>
                </a:lnTo>
                <a:lnTo>
                  <a:pt x="144" y="288"/>
                </a:lnTo>
                <a:lnTo>
                  <a:pt x="130" y="288"/>
                </a:lnTo>
                <a:lnTo>
                  <a:pt x="114" y="286"/>
                </a:lnTo>
                <a:lnTo>
                  <a:pt x="102" y="282"/>
                </a:lnTo>
                <a:lnTo>
                  <a:pt x="88" y="276"/>
                </a:lnTo>
                <a:lnTo>
                  <a:pt x="76" y="270"/>
                </a:lnTo>
                <a:lnTo>
                  <a:pt x="64" y="264"/>
                </a:lnTo>
                <a:lnTo>
                  <a:pt x="52" y="256"/>
                </a:lnTo>
                <a:lnTo>
                  <a:pt x="42" y="246"/>
                </a:lnTo>
                <a:lnTo>
                  <a:pt x="32" y="236"/>
                </a:lnTo>
                <a:lnTo>
                  <a:pt x="24" y="224"/>
                </a:lnTo>
                <a:lnTo>
                  <a:pt x="18" y="212"/>
                </a:lnTo>
                <a:lnTo>
                  <a:pt x="12" y="200"/>
                </a:lnTo>
                <a:lnTo>
                  <a:pt x="6" y="186"/>
                </a:lnTo>
                <a:lnTo>
                  <a:pt x="2" y="174"/>
                </a:lnTo>
                <a:lnTo>
                  <a:pt x="0" y="158"/>
                </a:lnTo>
                <a:lnTo>
                  <a:pt x="0" y="144"/>
                </a:lnTo>
                <a:lnTo>
                  <a:pt x="0" y="130"/>
                </a:lnTo>
                <a:lnTo>
                  <a:pt x="2" y="114"/>
                </a:lnTo>
                <a:lnTo>
                  <a:pt x="6" y="102"/>
                </a:lnTo>
                <a:lnTo>
                  <a:pt x="12" y="88"/>
                </a:lnTo>
                <a:lnTo>
                  <a:pt x="18" y="76"/>
                </a:lnTo>
                <a:lnTo>
                  <a:pt x="24" y="64"/>
                </a:lnTo>
                <a:lnTo>
                  <a:pt x="32" y="52"/>
                </a:lnTo>
                <a:lnTo>
                  <a:pt x="42" y="42"/>
                </a:lnTo>
                <a:lnTo>
                  <a:pt x="52" y="32"/>
                </a:lnTo>
                <a:lnTo>
                  <a:pt x="64" y="24"/>
                </a:lnTo>
                <a:lnTo>
                  <a:pt x="76" y="18"/>
                </a:lnTo>
                <a:lnTo>
                  <a:pt x="88" y="12"/>
                </a:lnTo>
                <a:lnTo>
                  <a:pt x="102" y="6"/>
                </a:lnTo>
                <a:lnTo>
                  <a:pt x="114" y="2"/>
                </a:lnTo>
                <a:lnTo>
                  <a:pt x="130" y="0"/>
                </a:lnTo>
                <a:lnTo>
                  <a:pt x="144" y="0"/>
                </a:lnTo>
                <a:lnTo>
                  <a:pt x="158" y="0"/>
                </a:lnTo>
                <a:lnTo>
                  <a:pt x="174" y="2"/>
                </a:lnTo>
                <a:lnTo>
                  <a:pt x="186" y="6"/>
                </a:lnTo>
                <a:lnTo>
                  <a:pt x="200" y="12"/>
                </a:lnTo>
                <a:lnTo>
                  <a:pt x="212" y="18"/>
                </a:lnTo>
                <a:lnTo>
                  <a:pt x="224" y="24"/>
                </a:lnTo>
                <a:lnTo>
                  <a:pt x="236" y="32"/>
                </a:lnTo>
                <a:lnTo>
                  <a:pt x="246" y="42"/>
                </a:lnTo>
                <a:lnTo>
                  <a:pt x="256" y="52"/>
                </a:lnTo>
                <a:lnTo>
                  <a:pt x="264" y="64"/>
                </a:lnTo>
                <a:lnTo>
                  <a:pt x="270" y="76"/>
                </a:lnTo>
                <a:lnTo>
                  <a:pt x="276" y="88"/>
                </a:lnTo>
                <a:lnTo>
                  <a:pt x="282" y="102"/>
                </a:lnTo>
                <a:lnTo>
                  <a:pt x="286" y="114"/>
                </a:lnTo>
                <a:lnTo>
                  <a:pt x="288" y="130"/>
                </a:lnTo>
                <a:lnTo>
                  <a:pt x="288" y="144"/>
                </a:lnTo>
                <a:close/>
              </a:path>
            </a:pathLst>
          </a:custGeom>
          <a:solidFill>
            <a:srgbClr val="FFFF00"/>
          </a:solidFill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63850" name="Rectangle 126"/>
          <p:cNvSpPr>
            <a:spLocks noChangeArrowheads="1"/>
          </p:cNvSpPr>
          <p:nvPr/>
        </p:nvSpPr>
        <p:spPr bwMode="auto">
          <a:xfrm>
            <a:off x="3265488" y="2295525"/>
            <a:ext cx="152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Helvetica" pitchFamily="-83" charset="0"/>
              </a:rPr>
              <a:t>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63851" name="Freeform 177"/>
          <p:cNvSpPr>
            <a:spLocks/>
          </p:cNvSpPr>
          <p:nvPr/>
        </p:nvSpPr>
        <p:spPr bwMode="auto">
          <a:xfrm>
            <a:off x="3886200" y="1295400"/>
            <a:ext cx="431800" cy="425450"/>
          </a:xfrm>
          <a:custGeom>
            <a:avLst/>
            <a:gdLst>
              <a:gd name="T0" fmla="*/ 288 w 288"/>
              <a:gd name="T1" fmla="*/ 144 h 288"/>
              <a:gd name="T2" fmla="*/ 286 w 288"/>
              <a:gd name="T3" fmla="*/ 174 h 288"/>
              <a:gd name="T4" fmla="*/ 276 w 288"/>
              <a:gd name="T5" fmla="*/ 200 h 288"/>
              <a:gd name="T6" fmla="*/ 264 w 288"/>
              <a:gd name="T7" fmla="*/ 224 h 288"/>
              <a:gd name="T8" fmla="*/ 246 w 288"/>
              <a:gd name="T9" fmla="*/ 246 h 288"/>
              <a:gd name="T10" fmla="*/ 224 w 288"/>
              <a:gd name="T11" fmla="*/ 264 h 288"/>
              <a:gd name="T12" fmla="*/ 200 w 288"/>
              <a:gd name="T13" fmla="*/ 276 h 288"/>
              <a:gd name="T14" fmla="*/ 174 w 288"/>
              <a:gd name="T15" fmla="*/ 286 h 288"/>
              <a:gd name="T16" fmla="*/ 144 w 288"/>
              <a:gd name="T17" fmla="*/ 288 h 288"/>
              <a:gd name="T18" fmla="*/ 130 w 288"/>
              <a:gd name="T19" fmla="*/ 288 h 288"/>
              <a:gd name="T20" fmla="*/ 102 w 288"/>
              <a:gd name="T21" fmla="*/ 282 h 288"/>
              <a:gd name="T22" fmla="*/ 76 w 288"/>
              <a:gd name="T23" fmla="*/ 270 h 288"/>
              <a:gd name="T24" fmla="*/ 52 w 288"/>
              <a:gd name="T25" fmla="*/ 256 h 288"/>
              <a:gd name="T26" fmla="*/ 32 w 288"/>
              <a:gd name="T27" fmla="*/ 236 h 288"/>
              <a:gd name="T28" fmla="*/ 18 w 288"/>
              <a:gd name="T29" fmla="*/ 212 h 288"/>
              <a:gd name="T30" fmla="*/ 6 w 288"/>
              <a:gd name="T31" fmla="*/ 186 h 288"/>
              <a:gd name="T32" fmla="*/ 0 w 288"/>
              <a:gd name="T33" fmla="*/ 158 h 288"/>
              <a:gd name="T34" fmla="*/ 0 w 288"/>
              <a:gd name="T35" fmla="*/ 144 h 288"/>
              <a:gd name="T36" fmla="*/ 2 w 288"/>
              <a:gd name="T37" fmla="*/ 114 h 288"/>
              <a:gd name="T38" fmla="*/ 12 w 288"/>
              <a:gd name="T39" fmla="*/ 88 h 288"/>
              <a:gd name="T40" fmla="*/ 24 w 288"/>
              <a:gd name="T41" fmla="*/ 64 h 288"/>
              <a:gd name="T42" fmla="*/ 42 w 288"/>
              <a:gd name="T43" fmla="*/ 42 h 288"/>
              <a:gd name="T44" fmla="*/ 64 w 288"/>
              <a:gd name="T45" fmla="*/ 24 h 288"/>
              <a:gd name="T46" fmla="*/ 88 w 288"/>
              <a:gd name="T47" fmla="*/ 12 h 288"/>
              <a:gd name="T48" fmla="*/ 114 w 288"/>
              <a:gd name="T49" fmla="*/ 2 h 288"/>
              <a:gd name="T50" fmla="*/ 144 w 288"/>
              <a:gd name="T51" fmla="*/ 0 h 288"/>
              <a:gd name="T52" fmla="*/ 158 w 288"/>
              <a:gd name="T53" fmla="*/ 0 h 288"/>
              <a:gd name="T54" fmla="*/ 186 w 288"/>
              <a:gd name="T55" fmla="*/ 6 h 288"/>
              <a:gd name="T56" fmla="*/ 212 w 288"/>
              <a:gd name="T57" fmla="*/ 18 h 288"/>
              <a:gd name="T58" fmla="*/ 236 w 288"/>
              <a:gd name="T59" fmla="*/ 32 h 288"/>
              <a:gd name="T60" fmla="*/ 256 w 288"/>
              <a:gd name="T61" fmla="*/ 52 h 288"/>
              <a:gd name="T62" fmla="*/ 270 w 288"/>
              <a:gd name="T63" fmla="*/ 76 h 288"/>
              <a:gd name="T64" fmla="*/ 282 w 288"/>
              <a:gd name="T65" fmla="*/ 102 h 288"/>
              <a:gd name="T66" fmla="*/ 288 w 288"/>
              <a:gd name="T67" fmla="*/ 130 h 288"/>
              <a:gd name="T68" fmla="*/ 288 w 288"/>
              <a:gd name="T69" fmla="*/ 144 h 28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88"/>
              <a:gd name="T106" fmla="*/ 0 h 288"/>
              <a:gd name="T107" fmla="*/ 288 w 288"/>
              <a:gd name="T108" fmla="*/ 288 h 288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88" h="288">
                <a:moveTo>
                  <a:pt x="288" y="144"/>
                </a:moveTo>
                <a:lnTo>
                  <a:pt x="288" y="144"/>
                </a:lnTo>
                <a:lnTo>
                  <a:pt x="288" y="158"/>
                </a:lnTo>
                <a:lnTo>
                  <a:pt x="286" y="174"/>
                </a:lnTo>
                <a:lnTo>
                  <a:pt x="282" y="186"/>
                </a:lnTo>
                <a:lnTo>
                  <a:pt x="276" y="200"/>
                </a:lnTo>
                <a:lnTo>
                  <a:pt x="270" y="212"/>
                </a:lnTo>
                <a:lnTo>
                  <a:pt x="264" y="224"/>
                </a:lnTo>
                <a:lnTo>
                  <a:pt x="256" y="236"/>
                </a:lnTo>
                <a:lnTo>
                  <a:pt x="246" y="246"/>
                </a:lnTo>
                <a:lnTo>
                  <a:pt x="236" y="256"/>
                </a:lnTo>
                <a:lnTo>
                  <a:pt x="224" y="264"/>
                </a:lnTo>
                <a:lnTo>
                  <a:pt x="212" y="270"/>
                </a:lnTo>
                <a:lnTo>
                  <a:pt x="200" y="276"/>
                </a:lnTo>
                <a:lnTo>
                  <a:pt x="186" y="282"/>
                </a:lnTo>
                <a:lnTo>
                  <a:pt x="174" y="286"/>
                </a:lnTo>
                <a:lnTo>
                  <a:pt x="158" y="288"/>
                </a:lnTo>
                <a:lnTo>
                  <a:pt x="144" y="288"/>
                </a:lnTo>
                <a:lnTo>
                  <a:pt x="130" y="288"/>
                </a:lnTo>
                <a:lnTo>
                  <a:pt x="114" y="286"/>
                </a:lnTo>
                <a:lnTo>
                  <a:pt x="102" y="282"/>
                </a:lnTo>
                <a:lnTo>
                  <a:pt x="88" y="276"/>
                </a:lnTo>
                <a:lnTo>
                  <a:pt x="76" y="270"/>
                </a:lnTo>
                <a:lnTo>
                  <a:pt x="64" y="264"/>
                </a:lnTo>
                <a:lnTo>
                  <a:pt x="52" y="256"/>
                </a:lnTo>
                <a:lnTo>
                  <a:pt x="42" y="246"/>
                </a:lnTo>
                <a:lnTo>
                  <a:pt x="32" y="236"/>
                </a:lnTo>
                <a:lnTo>
                  <a:pt x="24" y="224"/>
                </a:lnTo>
                <a:lnTo>
                  <a:pt x="18" y="212"/>
                </a:lnTo>
                <a:lnTo>
                  <a:pt x="12" y="200"/>
                </a:lnTo>
                <a:lnTo>
                  <a:pt x="6" y="186"/>
                </a:lnTo>
                <a:lnTo>
                  <a:pt x="2" y="174"/>
                </a:lnTo>
                <a:lnTo>
                  <a:pt x="0" y="158"/>
                </a:lnTo>
                <a:lnTo>
                  <a:pt x="0" y="144"/>
                </a:lnTo>
                <a:lnTo>
                  <a:pt x="0" y="130"/>
                </a:lnTo>
                <a:lnTo>
                  <a:pt x="2" y="114"/>
                </a:lnTo>
                <a:lnTo>
                  <a:pt x="6" y="102"/>
                </a:lnTo>
                <a:lnTo>
                  <a:pt x="12" y="88"/>
                </a:lnTo>
                <a:lnTo>
                  <a:pt x="18" y="76"/>
                </a:lnTo>
                <a:lnTo>
                  <a:pt x="24" y="64"/>
                </a:lnTo>
                <a:lnTo>
                  <a:pt x="32" y="52"/>
                </a:lnTo>
                <a:lnTo>
                  <a:pt x="42" y="42"/>
                </a:lnTo>
                <a:lnTo>
                  <a:pt x="52" y="32"/>
                </a:lnTo>
                <a:lnTo>
                  <a:pt x="64" y="24"/>
                </a:lnTo>
                <a:lnTo>
                  <a:pt x="76" y="18"/>
                </a:lnTo>
                <a:lnTo>
                  <a:pt x="88" y="12"/>
                </a:lnTo>
                <a:lnTo>
                  <a:pt x="102" y="6"/>
                </a:lnTo>
                <a:lnTo>
                  <a:pt x="114" y="2"/>
                </a:lnTo>
                <a:lnTo>
                  <a:pt x="130" y="0"/>
                </a:lnTo>
                <a:lnTo>
                  <a:pt x="144" y="0"/>
                </a:lnTo>
                <a:lnTo>
                  <a:pt x="158" y="0"/>
                </a:lnTo>
                <a:lnTo>
                  <a:pt x="174" y="2"/>
                </a:lnTo>
                <a:lnTo>
                  <a:pt x="186" y="6"/>
                </a:lnTo>
                <a:lnTo>
                  <a:pt x="200" y="12"/>
                </a:lnTo>
                <a:lnTo>
                  <a:pt x="212" y="18"/>
                </a:lnTo>
                <a:lnTo>
                  <a:pt x="224" y="24"/>
                </a:lnTo>
                <a:lnTo>
                  <a:pt x="236" y="32"/>
                </a:lnTo>
                <a:lnTo>
                  <a:pt x="246" y="42"/>
                </a:lnTo>
                <a:lnTo>
                  <a:pt x="256" y="52"/>
                </a:lnTo>
                <a:lnTo>
                  <a:pt x="264" y="64"/>
                </a:lnTo>
                <a:lnTo>
                  <a:pt x="270" y="76"/>
                </a:lnTo>
                <a:lnTo>
                  <a:pt x="276" y="88"/>
                </a:lnTo>
                <a:lnTo>
                  <a:pt x="282" y="102"/>
                </a:lnTo>
                <a:lnTo>
                  <a:pt x="286" y="114"/>
                </a:lnTo>
                <a:lnTo>
                  <a:pt x="288" y="130"/>
                </a:lnTo>
                <a:lnTo>
                  <a:pt x="288" y="144"/>
                </a:lnTo>
                <a:close/>
              </a:path>
            </a:pathLst>
          </a:custGeom>
          <a:solidFill>
            <a:srgbClr val="FFFF00"/>
          </a:solidFill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63852" name="Rectangle 178"/>
          <p:cNvSpPr>
            <a:spLocks noChangeArrowheads="1"/>
          </p:cNvSpPr>
          <p:nvPr/>
        </p:nvSpPr>
        <p:spPr bwMode="auto">
          <a:xfrm>
            <a:off x="4027488" y="1381125"/>
            <a:ext cx="1492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Helvetica" pitchFamily="-83" charset="0"/>
              </a:rPr>
              <a:t>Y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63853" name="Freeform 291"/>
          <p:cNvSpPr>
            <a:spLocks/>
          </p:cNvSpPr>
          <p:nvPr/>
        </p:nvSpPr>
        <p:spPr bwMode="auto">
          <a:xfrm>
            <a:off x="3962400" y="5605463"/>
            <a:ext cx="431800" cy="425450"/>
          </a:xfrm>
          <a:custGeom>
            <a:avLst/>
            <a:gdLst>
              <a:gd name="T0" fmla="*/ 288 w 288"/>
              <a:gd name="T1" fmla="*/ 144 h 288"/>
              <a:gd name="T2" fmla="*/ 286 w 288"/>
              <a:gd name="T3" fmla="*/ 172 h 288"/>
              <a:gd name="T4" fmla="*/ 276 w 288"/>
              <a:gd name="T5" fmla="*/ 200 h 288"/>
              <a:gd name="T6" fmla="*/ 264 w 288"/>
              <a:gd name="T7" fmla="*/ 224 h 288"/>
              <a:gd name="T8" fmla="*/ 246 w 288"/>
              <a:gd name="T9" fmla="*/ 246 h 288"/>
              <a:gd name="T10" fmla="*/ 224 w 288"/>
              <a:gd name="T11" fmla="*/ 264 h 288"/>
              <a:gd name="T12" fmla="*/ 200 w 288"/>
              <a:gd name="T13" fmla="*/ 276 h 288"/>
              <a:gd name="T14" fmla="*/ 174 w 288"/>
              <a:gd name="T15" fmla="*/ 284 h 288"/>
              <a:gd name="T16" fmla="*/ 144 w 288"/>
              <a:gd name="T17" fmla="*/ 288 h 288"/>
              <a:gd name="T18" fmla="*/ 130 w 288"/>
              <a:gd name="T19" fmla="*/ 288 h 288"/>
              <a:gd name="T20" fmla="*/ 102 w 288"/>
              <a:gd name="T21" fmla="*/ 282 h 288"/>
              <a:gd name="T22" fmla="*/ 76 w 288"/>
              <a:gd name="T23" fmla="*/ 270 h 288"/>
              <a:gd name="T24" fmla="*/ 52 w 288"/>
              <a:gd name="T25" fmla="*/ 254 h 288"/>
              <a:gd name="T26" fmla="*/ 32 w 288"/>
              <a:gd name="T27" fmla="*/ 236 h 288"/>
              <a:gd name="T28" fmla="*/ 18 w 288"/>
              <a:gd name="T29" fmla="*/ 212 h 288"/>
              <a:gd name="T30" fmla="*/ 6 w 288"/>
              <a:gd name="T31" fmla="*/ 186 h 288"/>
              <a:gd name="T32" fmla="*/ 0 w 288"/>
              <a:gd name="T33" fmla="*/ 158 h 288"/>
              <a:gd name="T34" fmla="*/ 0 w 288"/>
              <a:gd name="T35" fmla="*/ 144 h 288"/>
              <a:gd name="T36" fmla="*/ 2 w 288"/>
              <a:gd name="T37" fmla="*/ 114 h 288"/>
              <a:gd name="T38" fmla="*/ 12 w 288"/>
              <a:gd name="T39" fmla="*/ 88 h 288"/>
              <a:gd name="T40" fmla="*/ 24 w 288"/>
              <a:gd name="T41" fmla="*/ 64 h 288"/>
              <a:gd name="T42" fmla="*/ 42 w 288"/>
              <a:gd name="T43" fmla="*/ 42 h 288"/>
              <a:gd name="T44" fmla="*/ 64 w 288"/>
              <a:gd name="T45" fmla="*/ 24 h 288"/>
              <a:gd name="T46" fmla="*/ 88 w 288"/>
              <a:gd name="T47" fmla="*/ 12 h 288"/>
              <a:gd name="T48" fmla="*/ 114 w 288"/>
              <a:gd name="T49" fmla="*/ 2 h 288"/>
              <a:gd name="T50" fmla="*/ 144 w 288"/>
              <a:gd name="T51" fmla="*/ 0 h 288"/>
              <a:gd name="T52" fmla="*/ 158 w 288"/>
              <a:gd name="T53" fmla="*/ 0 h 288"/>
              <a:gd name="T54" fmla="*/ 186 w 288"/>
              <a:gd name="T55" fmla="*/ 6 h 288"/>
              <a:gd name="T56" fmla="*/ 212 w 288"/>
              <a:gd name="T57" fmla="*/ 18 h 288"/>
              <a:gd name="T58" fmla="*/ 236 w 288"/>
              <a:gd name="T59" fmla="*/ 32 h 288"/>
              <a:gd name="T60" fmla="*/ 256 w 288"/>
              <a:gd name="T61" fmla="*/ 52 h 288"/>
              <a:gd name="T62" fmla="*/ 270 w 288"/>
              <a:gd name="T63" fmla="*/ 76 h 288"/>
              <a:gd name="T64" fmla="*/ 282 w 288"/>
              <a:gd name="T65" fmla="*/ 100 h 288"/>
              <a:gd name="T66" fmla="*/ 288 w 288"/>
              <a:gd name="T67" fmla="*/ 130 h 288"/>
              <a:gd name="T68" fmla="*/ 288 w 288"/>
              <a:gd name="T69" fmla="*/ 144 h 28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88"/>
              <a:gd name="T106" fmla="*/ 0 h 288"/>
              <a:gd name="T107" fmla="*/ 288 w 288"/>
              <a:gd name="T108" fmla="*/ 288 h 288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88" h="288">
                <a:moveTo>
                  <a:pt x="288" y="144"/>
                </a:moveTo>
                <a:lnTo>
                  <a:pt x="288" y="144"/>
                </a:lnTo>
                <a:lnTo>
                  <a:pt x="288" y="158"/>
                </a:lnTo>
                <a:lnTo>
                  <a:pt x="286" y="172"/>
                </a:lnTo>
                <a:lnTo>
                  <a:pt x="282" y="186"/>
                </a:lnTo>
                <a:lnTo>
                  <a:pt x="276" y="200"/>
                </a:lnTo>
                <a:lnTo>
                  <a:pt x="270" y="212"/>
                </a:lnTo>
                <a:lnTo>
                  <a:pt x="264" y="224"/>
                </a:lnTo>
                <a:lnTo>
                  <a:pt x="256" y="236"/>
                </a:lnTo>
                <a:lnTo>
                  <a:pt x="246" y="246"/>
                </a:lnTo>
                <a:lnTo>
                  <a:pt x="236" y="254"/>
                </a:lnTo>
                <a:lnTo>
                  <a:pt x="224" y="264"/>
                </a:lnTo>
                <a:lnTo>
                  <a:pt x="212" y="270"/>
                </a:lnTo>
                <a:lnTo>
                  <a:pt x="200" y="276"/>
                </a:lnTo>
                <a:lnTo>
                  <a:pt x="186" y="282"/>
                </a:lnTo>
                <a:lnTo>
                  <a:pt x="174" y="284"/>
                </a:lnTo>
                <a:lnTo>
                  <a:pt x="158" y="288"/>
                </a:lnTo>
                <a:lnTo>
                  <a:pt x="144" y="288"/>
                </a:lnTo>
                <a:lnTo>
                  <a:pt x="130" y="288"/>
                </a:lnTo>
                <a:lnTo>
                  <a:pt x="114" y="284"/>
                </a:lnTo>
                <a:lnTo>
                  <a:pt x="102" y="282"/>
                </a:lnTo>
                <a:lnTo>
                  <a:pt x="88" y="276"/>
                </a:lnTo>
                <a:lnTo>
                  <a:pt x="76" y="270"/>
                </a:lnTo>
                <a:lnTo>
                  <a:pt x="64" y="264"/>
                </a:lnTo>
                <a:lnTo>
                  <a:pt x="52" y="254"/>
                </a:lnTo>
                <a:lnTo>
                  <a:pt x="42" y="246"/>
                </a:lnTo>
                <a:lnTo>
                  <a:pt x="32" y="236"/>
                </a:lnTo>
                <a:lnTo>
                  <a:pt x="24" y="224"/>
                </a:lnTo>
                <a:lnTo>
                  <a:pt x="18" y="212"/>
                </a:lnTo>
                <a:lnTo>
                  <a:pt x="12" y="200"/>
                </a:lnTo>
                <a:lnTo>
                  <a:pt x="6" y="186"/>
                </a:lnTo>
                <a:lnTo>
                  <a:pt x="2" y="172"/>
                </a:lnTo>
                <a:lnTo>
                  <a:pt x="0" y="158"/>
                </a:lnTo>
                <a:lnTo>
                  <a:pt x="0" y="144"/>
                </a:lnTo>
                <a:lnTo>
                  <a:pt x="0" y="130"/>
                </a:lnTo>
                <a:lnTo>
                  <a:pt x="2" y="114"/>
                </a:lnTo>
                <a:lnTo>
                  <a:pt x="6" y="100"/>
                </a:lnTo>
                <a:lnTo>
                  <a:pt x="12" y="88"/>
                </a:lnTo>
                <a:lnTo>
                  <a:pt x="18" y="76"/>
                </a:lnTo>
                <a:lnTo>
                  <a:pt x="24" y="64"/>
                </a:lnTo>
                <a:lnTo>
                  <a:pt x="32" y="52"/>
                </a:lnTo>
                <a:lnTo>
                  <a:pt x="42" y="42"/>
                </a:lnTo>
                <a:lnTo>
                  <a:pt x="52" y="32"/>
                </a:lnTo>
                <a:lnTo>
                  <a:pt x="64" y="24"/>
                </a:lnTo>
                <a:lnTo>
                  <a:pt x="76" y="18"/>
                </a:lnTo>
                <a:lnTo>
                  <a:pt x="88" y="12"/>
                </a:lnTo>
                <a:lnTo>
                  <a:pt x="102" y="6"/>
                </a:lnTo>
                <a:lnTo>
                  <a:pt x="114" y="2"/>
                </a:lnTo>
                <a:lnTo>
                  <a:pt x="130" y="0"/>
                </a:lnTo>
                <a:lnTo>
                  <a:pt x="144" y="0"/>
                </a:lnTo>
                <a:lnTo>
                  <a:pt x="158" y="0"/>
                </a:lnTo>
                <a:lnTo>
                  <a:pt x="174" y="2"/>
                </a:lnTo>
                <a:lnTo>
                  <a:pt x="186" y="6"/>
                </a:lnTo>
                <a:lnTo>
                  <a:pt x="200" y="12"/>
                </a:lnTo>
                <a:lnTo>
                  <a:pt x="212" y="18"/>
                </a:lnTo>
                <a:lnTo>
                  <a:pt x="224" y="24"/>
                </a:lnTo>
                <a:lnTo>
                  <a:pt x="236" y="32"/>
                </a:lnTo>
                <a:lnTo>
                  <a:pt x="246" y="42"/>
                </a:lnTo>
                <a:lnTo>
                  <a:pt x="256" y="52"/>
                </a:lnTo>
                <a:lnTo>
                  <a:pt x="264" y="64"/>
                </a:lnTo>
                <a:lnTo>
                  <a:pt x="270" y="76"/>
                </a:lnTo>
                <a:lnTo>
                  <a:pt x="276" y="88"/>
                </a:lnTo>
                <a:lnTo>
                  <a:pt x="282" y="100"/>
                </a:lnTo>
                <a:lnTo>
                  <a:pt x="286" y="114"/>
                </a:lnTo>
                <a:lnTo>
                  <a:pt x="288" y="130"/>
                </a:lnTo>
                <a:lnTo>
                  <a:pt x="288" y="144"/>
                </a:lnTo>
                <a:close/>
              </a:path>
            </a:pathLst>
          </a:custGeom>
          <a:solidFill>
            <a:srgbClr val="FFFF00"/>
          </a:solidFill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63854" name="Rectangle 292"/>
          <p:cNvSpPr>
            <a:spLocks noChangeArrowheads="1"/>
          </p:cNvSpPr>
          <p:nvPr/>
        </p:nvSpPr>
        <p:spPr bwMode="auto">
          <a:xfrm>
            <a:off x="4103688" y="5691188"/>
            <a:ext cx="15081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Helvetica" pitchFamily="-83" charset="0"/>
              </a:rPr>
              <a:t>X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63855" name="Freeform 73"/>
          <p:cNvSpPr>
            <a:spLocks/>
          </p:cNvSpPr>
          <p:nvPr/>
        </p:nvSpPr>
        <p:spPr bwMode="auto">
          <a:xfrm>
            <a:off x="3657600" y="3581400"/>
            <a:ext cx="431800" cy="425450"/>
          </a:xfrm>
          <a:custGeom>
            <a:avLst/>
            <a:gdLst>
              <a:gd name="T0" fmla="*/ 288 w 288"/>
              <a:gd name="T1" fmla="*/ 144 h 288"/>
              <a:gd name="T2" fmla="*/ 286 w 288"/>
              <a:gd name="T3" fmla="*/ 174 h 288"/>
              <a:gd name="T4" fmla="*/ 276 w 288"/>
              <a:gd name="T5" fmla="*/ 200 h 288"/>
              <a:gd name="T6" fmla="*/ 264 w 288"/>
              <a:gd name="T7" fmla="*/ 224 h 288"/>
              <a:gd name="T8" fmla="*/ 246 w 288"/>
              <a:gd name="T9" fmla="*/ 246 h 288"/>
              <a:gd name="T10" fmla="*/ 224 w 288"/>
              <a:gd name="T11" fmla="*/ 264 h 288"/>
              <a:gd name="T12" fmla="*/ 200 w 288"/>
              <a:gd name="T13" fmla="*/ 276 h 288"/>
              <a:gd name="T14" fmla="*/ 174 w 288"/>
              <a:gd name="T15" fmla="*/ 286 h 288"/>
              <a:gd name="T16" fmla="*/ 144 w 288"/>
              <a:gd name="T17" fmla="*/ 288 h 288"/>
              <a:gd name="T18" fmla="*/ 130 w 288"/>
              <a:gd name="T19" fmla="*/ 288 h 288"/>
              <a:gd name="T20" fmla="*/ 102 w 288"/>
              <a:gd name="T21" fmla="*/ 282 h 288"/>
              <a:gd name="T22" fmla="*/ 76 w 288"/>
              <a:gd name="T23" fmla="*/ 270 h 288"/>
              <a:gd name="T24" fmla="*/ 52 w 288"/>
              <a:gd name="T25" fmla="*/ 256 h 288"/>
              <a:gd name="T26" fmla="*/ 32 w 288"/>
              <a:gd name="T27" fmla="*/ 236 h 288"/>
              <a:gd name="T28" fmla="*/ 18 w 288"/>
              <a:gd name="T29" fmla="*/ 212 h 288"/>
              <a:gd name="T30" fmla="*/ 6 w 288"/>
              <a:gd name="T31" fmla="*/ 186 h 288"/>
              <a:gd name="T32" fmla="*/ 0 w 288"/>
              <a:gd name="T33" fmla="*/ 158 h 288"/>
              <a:gd name="T34" fmla="*/ 0 w 288"/>
              <a:gd name="T35" fmla="*/ 144 h 288"/>
              <a:gd name="T36" fmla="*/ 2 w 288"/>
              <a:gd name="T37" fmla="*/ 114 h 288"/>
              <a:gd name="T38" fmla="*/ 12 w 288"/>
              <a:gd name="T39" fmla="*/ 88 h 288"/>
              <a:gd name="T40" fmla="*/ 24 w 288"/>
              <a:gd name="T41" fmla="*/ 64 h 288"/>
              <a:gd name="T42" fmla="*/ 42 w 288"/>
              <a:gd name="T43" fmla="*/ 42 h 288"/>
              <a:gd name="T44" fmla="*/ 64 w 288"/>
              <a:gd name="T45" fmla="*/ 24 h 288"/>
              <a:gd name="T46" fmla="*/ 88 w 288"/>
              <a:gd name="T47" fmla="*/ 12 h 288"/>
              <a:gd name="T48" fmla="*/ 114 w 288"/>
              <a:gd name="T49" fmla="*/ 2 h 288"/>
              <a:gd name="T50" fmla="*/ 144 w 288"/>
              <a:gd name="T51" fmla="*/ 0 h 288"/>
              <a:gd name="T52" fmla="*/ 158 w 288"/>
              <a:gd name="T53" fmla="*/ 0 h 288"/>
              <a:gd name="T54" fmla="*/ 186 w 288"/>
              <a:gd name="T55" fmla="*/ 6 h 288"/>
              <a:gd name="T56" fmla="*/ 212 w 288"/>
              <a:gd name="T57" fmla="*/ 18 h 288"/>
              <a:gd name="T58" fmla="*/ 236 w 288"/>
              <a:gd name="T59" fmla="*/ 32 h 288"/>
              <a:gd name="T60" fmla="*/ 256 w 288"/>
              <a:gd name="T61" fmla="*/ 52 h 288"/>
              <a:gd name="T62" fmla="*/ 270 w 288"/>
              <a:gd name="T63" fmla="*/ 76 h 288"/>
              <a:gd name="T64" fmla="*/ 282 w 288"/>
              <a:gd name="T65" fmla="*/ 102 h 288"/>
              <a:gd name="T66" fmla="*/ 288 w 288"/>
              <a:gd name="T67" fmla="*/ 130 h 288"/>
              <a:gd name="T68" fmla="*/ 288 w 288"/>
              <a:gd name="T69" fmla="*/ 144 h 28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88"/>
              <a:gd name="T106" fmla="*/ 0 h 288"/>
              <a:gd name="T107" fmla="*/ 288 w 288"/>
              <a:gd name="T108" fmla="*/ 288 h 288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88" h="288">
                <a:moveTo>
                  <a:pt x="288" y="144"/>
                </a:moveTo>
                <a:lnTo>
                  <a:pt x="288" y="144"/>
                </a:lnTo>
                <a:lnTo>
                  <a:pt x="288" y="158"/>
                </a:lnTo>
                <a:lnTo>
                  <a:pt x="286" y="174"/>
                </a:lnTo>
                <a:lnTo>
                  <a:pt x="282" y="186"/>
                </a:lnTo>
                <a:lnTo>
                  <a:pt x="276" y="200"/>
                </a:lnTo>
                <a:lnTo>
                  <a:pt x="270" y="212"/>
                </a:lnTo>
                <a:lnTo>
                  <a:pt x="264" y="224"/>
                </a:lnTo>
                <a:lnTo>
                  <a:pt x="256" y="236"/>
                </a:lnTo>
                <a:lnTo>
                  <a:pt x="246" y="246"/>
                </a:lnTo>
                <a:lnTo>
                  <a:pt x="236" y="256"/>
                </a:lnTo>
                <a:lnTo>
                  <a:pt x="224" y="264"/>
                </a:lnTo>
                <a:lnTo>
                  <a:pt x="212" y="270"/>
                </a:lnTo>
                <a:lnTo>
                  <a:pt x="200" y="276"/>
                </a:lnTo>
                <a:lnTo>
                  <a:pt x="186" y="282"/>
                </a:lnTo>
                <a:lnTo>
                  <a:pt x="174" y="286"/>
                </a:lnTo>
                <a:lnTo>
                  <a:pt x="158" y="288"/>
                </a:lnTo>
                <a:lnTo>
                  <a:pt x="144" y="288"/>
                </a:lnTo>
                <a:lnTo>
                  <a:pt x="130" y="288"/>
                </a:lnTo>
                <a:lnTo>
                  <a:pt x="114" y="286"/>
                </a:lnTo>
                <a:lnTo>
                  <a:pt x="102" y="282"/>
                </a:lnTo>
                <a:lnTo>
                  <a:pt x="88" y="276"/>
                </a:lnTo>
                <a:lnTo>
                  <a:pt x="76" y="270"/>
                </a:lnTo>
                <a:lnTo>
                  <a:pt x="64" y="264"/>
                </a:lnTo>
                <a:lnTo>
                  <a:pt x="52" y="256"/>
                </a:lnTo>
                <a:lnTo>
                  <a:pt x="42" y="246"/>
                </a:lnTo>
                <a:lnTo>
                  <a:pt x="32" y="236"/>
                </a:lnTo>
                <a:lnTo>
                  <a:pt x="24" y="224"/>
                </a:lnTo>
                <a:lnTo>
                  <a:pt x="18" y="212"/>
                </a:lnTo>
                <a:lnTo>
                  <a:pt x="12" y="200"/>
                </a:lnTo>
                <a:lnTo>
                  <a:pt x="6" y="186"/>
                </a:lnTo>
                <a:lnTo>
                  <a:pt x="2" y="174"/>
                </a:lnTo>
                <a:lnTo>
                  <a:pt x="0" y="158"/>
                </a:lnTo>
                <a:lnTo>
                  <a:pt x="0" y="144"/>
                </a:lnTo>
                <a:lnTo>
                  <a:pt x="0" y="130"/>
                </a:lnTo>
                <a:lnTo>
                  <a:pt x="2" y="114"/>
                </a:lnTo>
                <a:lnTo>
                  <a:pt x="6" y="102"/>
                </a:lnTo>
                <a:lnTo>
                  <a:pt x="12" y="88"/>
                </a:lnTo>
                <a:lnTo>
                  <a:pt x="18" y="76"/>
                </a:lnTo>
                <a:lnTo>
                  <a:pt x="24" y="64"/>
                </a:lnTo>
                <a:lnTo>
                  <a:pt x="32" y="52"/>
                </a:lnTo>
                <a:lnTo>
                  <a:pt x="42" y="42"/>
                </a:lnTo>
                <a:lnTo>
                  <a:pt x="52" y="32"/>
                </a:lnTo>
                <a:lnTo>
                  <a:pt x="64" y="24"/>
                </a:lnTo>
                <a:lnTo>
                  <a:pt x="76" y="18"/>
                </a:lnTo>
                <a:lnTo>
                  <a:pt x="88" y="12"/>
                </a:lnTo>
                <a:lnTo>
                  <a:pt x="102" y="6"/>
                </a:lnTo>
                <a:lnTo>
                  <a:pt x="114" y="2"/>
                </a:lnTo>
                <a:lnTo>
                  <a:pt x="130" y="0"/>
                </a:lnTo>
                <a:lnTo>
                  <a:pt x="144" y="0"/>
                </a:lnTo>
                <a:lnTo>
                  <a:pt x="158" y="0"/>
                </a:lnTo>
                <a:lnTo>
                  <a:pt x="174" y="2"/>
                </a:lnTo>
                <a:lnTo>
                  <a:pt x="186" y="6"/>
                </a:lnTo>
                <a:lnTo>
                  <a:pt x="200" y="12"/>
                </a:lnTo>
                <a:lnTo>
                  <a:pt x="212" y="18"/>
                </a:lnTo>
                <a:lnTo>
                  <a:pt x="224" y="24"/>
                </a:lnTo>
                <a:lnTo>
                  <a:pt x="236" y="32"/>
                </a:lnTo>
                <a:lnTo>
                  <a:pt x="246" y="42"/>
                </a:lnTo>
                <a:lnTo>
                  <a:pt x="256" y="52"/>
                </a:lnTo>
                <a:lnTo>
                  <a:pt x="264" y="64"/>
                </a:lnTo>
                <a:lnTo>
                  <a:pt x="270" y="76"/>
                </a:lnTo>
                <a:lnTo>
                  <a:pt x="276" y="88"/>
                </a:lnTo>
                <a:lnTo>
                  <a:pt x="282" y="102"/>
                </a:lnTo>
                <a:lnTo>
                  <a:pt x="286" y="114"/>
                </a:lnTo>
                <a:lnTo>
                  <a:pt x="288" y="130"/>
                </a:lnTo>
                <a:lnTo>
                  <a:pt x="288" y="144"/>
                </a:lnTo>
                <a:close/>
              </a:path>
            </a:pathLst>
          </a:custGeom>
          <a:solidFill>
            <a:srgbClr val="FFFF00"/>
          </a:solidFill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63856" name="Rectangle 74"/>
          <p:cNvSpPr>
            <a:spLocks noChangeArrowheads="1"/>
          </p:cNvSpPr>
          <p:nvPr/>
        </p:nvSpPr>
        <p:spPr bwMode="auto">
          <a:xfrm>
            <a:off x="3783013" y="3667125"/>
            <a:ext cx="1905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Helvetica" pitchFamily="-83" charset="0"/>
              </a:rPr>
              <a:t>M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63857" name="Freeform 125"/>
          <p:cNvSpPr>
            <a:spLocks/>
          </p:cNvSpPr>
          <p:nvPr/>
        </p:nvSpPr>
        <p:spPr bwMode="auto">
          <a:xfrm>
            <a:off x="3657600" y="2209800"/>
            <a:ext cx="431800" cy="427038"/>
          </a:xfrm>
          <a:custGeom>
            <a:avLst/>
            <a:gdLst>
              <a:gd name="T0" fmla="*/ 288 w 288"/>
              <a:gd name="T1" fmla="*/ 144 h 288"/>
              <a:gd name="T2" fmla="*/ 286 w 288"/>
              <a:gd name="T3" fmla="*/ 174 h 288"/>
              <a:gd name="T4" fmla="*/ 276 w 288"/>
              <a:gd name="T5" fmla="*/ 200 h 288"/>
              <a:gd name="T6" fmla="*/ 264 w 288"/>
              <a:gd name="T7" fmla="*/ 224 h 288"/>
              <a:gd name="T8" fmla="*/ 246 w 288"/>
              <a:gd name="T9" fmla="*/ 246 h 288"/>
              <a:gd name="T10" fmla="*/ 224 w 288"/>
              <a:gd name="T11" fmla="*/ 264 h 288"/>
              <a:gd name="T12" fmla="*/ 200 w 288"/>
              <a:gd name="T13" fmla="*/ 276 h 288"/>
              <a:gd name="T14" fmla="*/ 174 w 288"/>
              <a:gd name="T15" fmla="*/ 286 h 288"/>
              <a:gd name="T16" fmla="*/ 144 w 288"/>
              <a:gd name="T17" fmla="*/ 288 h 288"/>
              <a:gd name="T18" fmla="*/ 130 w 288"/>
              <a:gd name="T19" fmla="*/ 288 h 288"/>
              <a:gd name="T20" fmla="*/ 102 w 288"/>
              <a:gd name="T21" fmla="*/ 282 h 288"/>
              <a:gd name="T22" fmla="*/ 76 w 288"/>
              <a:gd name="T23" fmla="*/ 270 h 288"/>
              <a:gd name="T24" fmla="*/ 52 w 288"/>
              <a:gd name="T25" fmla="*/ 256 h 288"/>
              <a:gd name="T26" fmla="*/ 32 w 288"/>
              <a:gd name="T27" fmla="*/ 236 h 288"/>
              <a:gd name="T28" fmla="*/ 18 w 288"/>
              <a:gd name="T29" fmla="*/ 212 h 288"/>
              <a:gd name="T30" fmla="*/ 6 w 288"/>
              <a:gd name="T31" fmla="*/ 186 h 288"/>
              <a:gd name="T32" fmla="*/ 0 w 288"/>
              <a:gd name="T33" fmla="*/ 158 h 288"/>
              <a:gd name="T34" fmla="*/ 0 w 288"/>
              <a:gd name="T35" fmla="*/ 144 h 288"/>
              <a:gd name="T36" fmla="*/ 2 w 288"/>
              <a:gd name="T37" fmla="*/ 114 h 288"/>
              <a:gd name="T38" fmla="*/ 12 w 288"/>
              <a:gd name="T39" fmla="*/ 88 h 288"/>
              <a:gd name="T40" fmla="*/ 24 w 288"/>
              <a:gd name="T41" fmla="*/ 64 h 288"/>
              <a:gd name="T42" fmla="*/ 42 w 288"/>
              <a:gd name="T43" fmla="*/ 42 h 288"/>
              <a:gd name="T44" fmla="*/ 64 w 288"/>
              <a:gd name="T45" fmla="*/ 24 h 288"/>
              <a:gd name="T46" fmla="*/ 88 w 288"/>
              <a:gd name="T47" fmla="*/ 12 h 288"/>
              <a:gd name="T48" fmla="*/ 114 w 288"/>
              <a:gd name="T49" fmla="*/ 2 h 288"/>
              <a:gd name="T50" fmla="*/ 144 w 288"/>
              <a:gd name="T51" fmla="*/ 0 h 288"/>
              <a:gd name="T52" fmla="*/ 158 w 288"/>
              <a:gd name="T53" fmla="*/ 0 h 288"/>
              <a:gd name="T54" fmla="*/ 186 w 288"/>
              <a:gd name="T55" fmla="*/ 6 h 288"/>
              <a:gd name="T56" fmla="*/ 212 w 288"/>
              <a:gd name="T57" fmla="*/ 18 h 288"/>
              <a:gd name="T58" fmla="*/ 236 w 288"/>
              <a:gd name="T59" fmla="*/ 32 h 288"/>
              <a:gd name="T60" fmla="*/ 256 w 288"/>
              <a:gd name="T61" fmla="*/ 52 h 288"/>
              <a:gd name="T62" fmla="*/ 270 w 288"/>
              <a:gd name="T63" fmla="*/ 76 h 288"/>
              <a:gd name="T64" fmla="*/ 282 w 288"/>
              <a:gd name="T65" fmla="*/ 102 h 288"/>
              <a:gd name="T66" fmla="*/ 288 w 288"/>
              <a:gd name="T67" fmla="*/ 130 h 288"/>
              <a:gd name="T68" fmla="*/ 288 w 288"/>
              <a:gd name="T69" fmla="*/ 144 h 28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88"/>
              <a:gd name="T106" fmla="*/ 0 h 288"/>
              <a:gd name="T107" fmla="*/ 288 w 288"/>
              <a:gd name="T108" fmla="*/ 288 h 288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88" h="288">
                <a:moveTo>
                  <a:pt x="288" y="144"/>
                </a:moveTo>
                <a:lnTo>
                  <a:pt x="288" y="144"/>
                </a:lnTo>
                <a:lnTo>
                  <a:pt x="288" y="158"/>
                </a:lnTo>
                <a:lnTo>
                  <a:pt x="286" y="174"/>
                </a:lnTo>
                <a:lnTo>
                  <a:pt x="282" y="186"/>
                </a:lnTo>
                <a:lnTo>
                  <a:pt x="276" y="200"/>
                </a:lnTo>
                <a:lnTo>
                  <a:pt x="270" y="212"/>
                </a:lnTo>
                <a:lnTo>
                  <a:pt x="264" y="224"/>
                </a:lnTo>
                <a:lnTo>
                  <a:pt x="256" y="236"/>
                </a:lnTo>
                <a:lnTo>
                  <a:pt x="246" y="246"/>
                </a:lnTo>
                <a:lnTo>
                  <a:pt x="236" y="256"/>
                </a:lnTo>
                <a:lnTo>
                  <a:pt x="224" y="264"/>
                </a:lnTo>
                <a:lnTo>
                  <a:pt x="212" y="270"/>
                </a:lnTo>
                <a:lnTo>
                  <a:pt x="200" y="276"/>
                </a:lnTo>
                <a:lnTo>
                  <a:pt x="186" y="282"/>
                </a:lnTo>
                <a:lnTo>
                  <a:pt x="174" y="286"/>
                </a:lnTo>
                <a:lnTo>
                  <a:pt x="158" y="288"/>
                </a:lnTo>
                <a:lnTo>
                  <a:pt x="144" y="288"/>
                </a:lnTo>
                <a:lnTo>
                  <a:pt x="130" y="288"/>
                </a:lnTo>
                <a:lnTo>
                  <a:pt x="114" y="286"/>
                </a:lnTo>
                <a:lnTo>
                  <a:pt x="102" y="282"/>
                </a:lnTo>
                <a:lnTo>
                  <a:pt x="88" y="276"/>
                </a:lnTo>
                <a:lnTo>
                  <a:pt x="76" y="270"/>
                </a:lnTo>
                <a:lnTo>
                  <a:pt x="64" y="264"/>
                </a:lnTo>
                <a:lnTo>
                  <a:pt x="52" y="256"/>
                </a:lnTo>
                <a:lnTo>
                  <a:pt x="42" y="246"/>
                </a:lnTo>
                <a:lnTo>
                  <a:pt x="32" y="236"/>
                </a:lnTo>
                <a:lnTo>
                  <a:pt x="24" y="224"/>
                </a:lnTo>
                <a:lnTo>
                  <a:pt x="18" y="212"/>
                </a:lnTo>
                <a:lnTo>
                  <a:pt x="12" y="200"/>
                </a:lnTo>
                <a:lnTo>
                  <a:pt x="6" y="186"/>
                </a:lnTo>
                <a:lnTo>
                  <a:pt x="2" y="174"/>
                </a:lnTo>
                <a:lnTo>
                  <a:pt x="0" y="158"/>
                </a:lnTo>
                <a:lnTo>
                  <a:pt x="0" y="144"/>
                </a:lnTo>
                <a:lnTo>
                  <a:pt x="0" y="130"/>
                </a:lnTo>
                <a:lnTo>
                  <a:pt x="2" y="114"/>
                </a:lnTo>
                <a:lnTo>
                  <a:pt x="6" y="102"/>
                </a:lnTo>
                <a:lnTo>
                  <a:pt x="12" y="88"/>
                </a:lnTo>
                <a:lnTo>
                  <a:pt x="18" y="76"/>
                </a:lnTo>
                <a:lnTo>
                  <a:pt x="24" y="64"/>
                </a:lnTo>
                <a:lnTo>
                  <a:pt x="32" y="52"/>
                </a:lnTo>
                <a:lnTo>
                  <a:pt x="42" y="42"/>
                </a:lnTo>
                <a:lnTo>
                  <a:pt x="52" y="32"/>
                </a:lnTo>
                <a:lnTo>
                  <a:pt x="64" y="24"/>
                </a:lnTo>
                <a:lnTo>
                  <a:pt x="76" y="18"/>
                </a:lnTo>
                <a:lnTo>
                  <a:pt x="88" y="12"/>
                </a:lnTo>
                <a:lnTo>
                  <a:pt x="102" y="6"/>
                </a:lnTo>
                <a:lnTo>
                  <a:pt x="114" y="2"/>
                </a:lnTo>
                <a:lnTo>
                  <a:pt x="130" y="0"/>
                </a:lnTo>
                <a:lnTo>
                  <a:pt x="144" y="0"/>
                </a:lnTo>
                <a:lnTo>
                  <a:pt x="158" y="0"/>
                </a:lnTo>
                <a:lnTo>
                  <a:pt x="174" y="2"/>
                </a:lnTo>
                <a:lnTo>
                  <a:pt x="186" y="6"/>
                </a:lnTo>
                <a:lnTo>
                  <a:pt x="200" y="12"/>
                </a:lnTo>
                <a:lnTo>
                  <a:pt x="212" y="18"/>
                </a:lnTo>
                <a:lnTo>
                  <a:pt x="224" y="24"/>
                </a:lnTo>
                <a:lnTo>
                  <a:pt x="236" y="32"/>
                </a:lnTo>
                <a:lnTo>
                  <a:pt x="246" y="42"/>
                </a:lnTo>
                <a:lnTo>
                  <a:pt x="256" y="52"/>
                </a:lnTo>
                <a:lnTo>
                  <a:pt x="264" y="64"/>
                </a:lnTo>
                <a:lnTo>
                  <a:pt x="270" y="76"/>
                </a:lnTo>
                <a:lnTo>
                  <a:pt x="276" y="88"/>
                </a:lnTo>
                <a:lnTo>
                  <a:pt x="282" y="102"/>
                </a:lnTo>
                <a:lnTo>
                  <a:pt x="286" y="114"/>
                </a:lnTo>
                <a:lnTo>
                  <a:pt x="288" y="130"/>
                </a:lnTo>
                <a:lnTo>
                  <a:pt x="288" y="144"/>
                </a:lnTo>
                <a:close/>
              </a:path>
            </a:pathLst>
          </a:custGeom>
          <a:solidFill>
            <a:srgbClr val="FFFF00"/>
          </a:solidFill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63858" name="Rectangle 126"/>
          <p:cNvSpPr>
            <a:spLocks noChangeArrowheads="1"/>
          </p:cNvSpPr>
          <p:nvPr/>
        </p:nvSpPr>
        <p:spPr bwMode="auto">
          <a:xfrm>
            <a:off x="3798888" y="2295525"/>
            <a:ext cx="152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Helvetica" pitchFamily="-83" charset="0"/>
              </a:rPr>
              <a:t>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63859" name="Freeform 73"/>
          <p:cNvSpPr>
            <a:spLocks/>
          </p:cNvSpPr>
          <p:nvPr/>
        </p:nvSpPr>
        <p:spPr bwMode="auto">
          <a:xfrm>
            <a:off x="4191000" y="3200400"/>
            <a:ext cx="431800" cy="425450"/>
          </a:xfrm>
          <a:custGeom>
            <a:avLst/>
            <a:gdLst>
              <a:gd name="T0" fmla="*/ 288 w 288"/>
              <a:gd name="T1" fmla="*/ 144 h 288"/>
              <a:gd name="T2" fmla="*/ 286 w 288"/>
              <a:gd name="T3" fmla="*/ 174 h 288"/>
              <a:gd name="T4" fmla="*/ 276 w 288"/>
              <a:gd name="T5" fmla="*/ 200 h 288"/>
              <a:gd name="T6" fmla="*/ 264 w 288"/>
              <a:gd name="T7" fmla="*/ 224 h 288"/>
              <a:gd name="T8" fmla="*/ 246 w 288"/>
              <a:gd name="T9" fmla="*/ 246 h 288"/>
              <a:gd name="T10" fmla="*/ 224 w 288"/>
              <a:gd name="T11" fmla="*/ 264 h 288"/>
              <a:gd name="T12" fmla="*/ 200 w 288"/>
              <a:gd name="T13" fmla="*/ 276 h 288"/>
              <a:gd name="T14" fmla="*/ 174 w 288"/>
              <a:gd name="T15" fmla="*/ 286 h 288"/>
              <a:gd name="T16" fmla="*/ 144 w 288"/>
              <a:gd name="T17" fmla="*/ 288 h 288"/>
              <a:gd name="T18" fmla="*/ 130 w 288"/>
              <a:gd name="T19" fmla="*/ 288 h 288"/>
              <a:gd name="T20" fmla="*/ 102 w 288"/>
              <a:gd name="T21" fmla="*/ 282 h 288"/>
              <a:gd name="T22" fmla="*/ 76 w 288"/>
              <a:gd name="T23" fmla="*/ 270 h 288"/>
              <a:gd name="T24" fmla="*/ 52 w 288"/>
              <a:gd name="T25" fmla="*/ 256 h 288"/>
              <a:gd name="T26" fmla="*/ 32 w 288"/>
              <a:gd name="T27" fmla="*/ 236 h 288"/>
              <a:gd name="T28" fmla="*/ 18 w 288"/>
              <a:gd name="T29" fmla="*/ 212 h 288"/>
              <a:gd name="T30" fmla="*/ 6 w 288"/>
              <a:gd name="T31" fmla="*/ 186 h 288"/>
              <a:gd name="T32" fmla="*/ 0 w 288"/>
              <a:gd name="T33" fmla="*/ 158 h 288"/>
              <a:gd name="T34" fmla="*/ 0 w 288"/>
              <a:gd name="T35" fmla="*/ 144 h 288"/>
              <a:gd name="T36" fmla="*/ 2 w 288"/>
              <a:gd name="T37" fmla="*/ 114 h 288"/>
              <a:gd name="T38" fmla="*/ 12 w 288"/>
              <a:gd name="T39" fmla="*/ 88 h 288"/>
              <a:gd name="T40" fmla="*/ 24 w 288"/>
              <a:gd name="T41" fmla="*/ 64 h 288"/>
              <a:gd name="T42" fmla="*/ 42 w 288"/>
              <a:gd name="T43" fmla="*/ 42 h 288"/>
              <a:gd name="T44" fmla="*/ 64 w 288"/>
              <a:gd name="T45" fmla="*/ 24 h 288"/>
              <a:gd name="T46" fmla="*/ 88 w 288"/>
              <a:gd name="T47" fmla="*/ 12 h 288"/>
              <a:gd name="T48" fmla="*/ 114 w 288"/>
              <a:gd name="T49" fmla="*/ 2 h 288"/>
              <a:gd name="T50" fmla="*/ 144 w 288"/>
              <a:gd name="T51" fmla="*/ 0 h 288"/>
              <a:gd name="T52" fmla="*/ 158 w 288"/>
              <a:gd name="T53" fmla="*/ 0 h 288"/>
              <a:gd name="T54" fmla="*/ 186 w 288"/>
              <a:gd name="T55" fmla="*/ 6 h 288"/>
              <a:gd name="T56" fmla="*/ 212 w 288"/>
              <a:gd name="T57" fmla="*/ 18 h 288"/>
              <a:gd name="T58" fmla="*/ 236 w 288"/>
              <a:gd name="T59" fmla="*/ 32 h 288"/>
              <a:gd name="T60" fmla="*/ 256 w 288"/>
              <a:gd name="T61" fmla="*/ 52 h 288"/>
              <a:gd name="T62" fmla="*/ 270 w 288"/>
              <a:gd name="T63" fmla="*/ 76 h 288"/>
              <a:gd name="T64" fmla="*/ 282 w 288"/>
              <a:gd name="T65" fmla="*/ 102 h 288"/>
              <a:gd name="T66" fmla="*/ 288 w 288"/>
              <a:gd name="T67" fmla="*/ 130 h 288"/>
              <a:gd name="T68" fmla="*/ 288 w 288"/>
              <a:gd name="T69" fmla="*/ 144 h 28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88"/>
              <a:gd name="T106" fmla="*/ 0 h 288"/>
              <a:gd name="T107" fmla="*/ 288 w 288"/>
              <a:gd name="T108" fmla="*/ 288 h 288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88" h="288">
                <a:moveTo>
                  <a:pt x="288" y="144"/>
                </a:moveTo>
                <a:lnTo>
                  <a:pt x="288" y="144"/>
                </a:lnTo>
                <a:lnTo>
                  <a:pt x="288" y="158"/>
                </a:lnTo>
                <a:lnTo>
                  <a:pt x="286" y="174"/>
                </a:lnTo>
                <a:lnTo>
                  <a:pt x="282" y="186"/>
                </a:lnTo>
                <a:lnTo>
                  <a:pt x="276" y="200"/>
                </a:lnTo>
                <a:lnTo>
                  <a:pt x="270" y="212"/>
                </a:lnTo>
                <a:lnTo>
                  <a:pt x="264" y="224"/>
                </a:lnTo>
                <a:lnTo>
                  <a:pt x="256" y="236"/>
                </a:lnTo>
                <a:lnTo>
                  <a:pt x="246" y="246"/>
                </a:lnTo>
                <a:lnTo>
                  <a:pt x="236" y="256"/>
                </a:lnTo>
                <a:lnTo>
                  <a:pt x="224" y="264"/>
                </a:lnTo>
                <a:lnTo>
                  <a:pt x="212" y="270"/>
                </a:lnTo>
                <a:lnTo>
                  <a:pt x="200" y="276"/>
                </a:lnTo>
                <a:lnTo>
                  <a:pt x="186" y="282"/>
                </a:lnTo>
                <a:lnTo>
                  <a:pt x="174" y="286"/>
                </a:lnTo>
                <a:lnTo>
                  <a:pt x="158" y="288"/>
                </a:lnTo>
                <a:lnTo>
                  <a:pt x="144" y="288"/>
                </a:lnTo>
                <a:lnTo>
                  <a:pt x="130" y="288"/>
                </a:lnTo>
                <a:lnTo>
                  <a:pt x="114" y="286"/>
                </a:lnTo>
                <a:lnTo>
                  <a:pt x="102" y="282"/>
                </a:lnTo>
                <a:lnTo>
                  <a:pt x="88" y="276"/>
                </a:lnTo>
                <a:lnTo>
                  <a:pt x="76" y="270"/>
                </a:lnTo>
                <a:lnTo>
                  <a:pt x="64" y="264"/>
                </a:lnTo>
                <a:lnTo>
                  <a:pt x="52" y="256"/>
                </a:lnTo>
                <a:lnTo>
                  <a:pt x="42" y="246"/>
                </a:lnTo>
                <a:lnTo>
                  <a:pt x="32" y="236"/>
                </a:lnTo>
                <a:lnTo>
                  <a:pt x="24" y="224"/>
                </a:lnTo>
                <a:lnTo>
                  <a:pt x="18" y="212"/>
                </a:lnTo>
                <a:lnTo>
                  <a:pt x="12" y="200"/>
                </a:lnTo>
                <a:lnTo>
                  <a:pt x="6" y="186"/>
                </a:lnTo>
                <a:lnTo>
                  <a:pt x="2" y="174"/>
                </a:lnTo>
                <a:lnTo>
                  <a:pt x="0" y="158"/>
                </a:lnTo>
                <a:lnTo>
                  <a:pt x="0" y="144"/>
                </a:lnTo>
                <a:lnTo>
                  <a:pt x="0" y="130"/>
                </a:lnTo>
                <a:lnTo>
                  <a:pt x="2" y="114"/>
                </a:lnTo>
                <a:lnTo>
                  <a:pt x="6" y="102"/>
                </a:lnTo>
                <a:lnTo>
                  <a:pt x="12" y="88"/>
                </a:lnTo>
                <a:lnTo>
                  <a:pt x="18" y="76"/>
                </a:lnTo>
                <a:lnTo>
                  <a:pt x="24" y="64"/>
                </a:lnTo>
                <a:lnTo>
                  <a:pt x="32" y="52"/>
                </a:lnTo>
                <a:lnTo>
                  <a:pt x="42" y="42"/>
                </a:lnTo>
                <a:lnTo>
                  <a:pt x="52" y="32"/>
                </a:lnTo>
                <a:lnTo>
                  <a:pt x="64" y="24"/>
                </a:lnTo>
                <a:lnTo>
                  <a:pt x="76" y="18"/>
                </a:lnTo>
                <a:lnTo>
                  <a:pt x="88" y="12"/>
                </a:lnTo>
                <a:lnTo>
                  <a:pt x="102" y="6"/>
                </a:lnTo>
                <a:lnTo>
                  <a:pt x="114" y="2"/>
                </a:lnTo>
                <a:lnTo>
                  <a:pt x="130" y="0"/>
                </a:lnTo>
                <a:lnTo>
                  <a:pt x="144" y="0"/>
                </a:lnTo>
                <a:lnTo>
                  <a:pt x="158" y="0"/>
                </a:lnTo>
                <a:lnTo>
                  <a:pt x="174" y="2"/>
                </a:lnTo>
                <a:lnTo>
                  <a:pt x="186" y="6"/>
                </a:lnTo>
                <a:lnTo>
                  <a:pt x="200" y="12"/>
                </a:lnTo>
                <a:lnTo>
                  <a:pt x="212" y="18"/>
                </a:lnTo>
                <a:lnTo>
                  <a:pt x="224" y="24"/>
                </a:lnTo>
                <a:lnTo>
                  <a:pt x="236" y="32"/>
                </a:lnTo>
                <a:lnTo>
                  <a:pt x="246" y="42"/>
                </a:lnTo>
                <a:lnTo>
                  <a:pt x="256" y="52"/>
                </a:lnTo>
                <a:lnTo>
                  <a:pt x="264" y="64"/>
                </a:lnTo>
                <a:lnTo>
                  <a:pt x="270" y="76"/>
                </a:lnTo>
                <a:lnTo>
                  <a:pt x="276" y="88"/>
                </a:lnTo>
                <a:lnTo>
                  <a:pt x="282" y="102"/>
                </a:lnTo>
                <a:lnTo>
                  <a:pt x="286" y="114"/>
                </a:lnTo>
                <a:lnTo>
                  <a:pt x="288" y="130"/>
                </a:lnTo>
                <a:lnTo>
                  <a:pt x="288" y="144"/>
                </a:lnTo>
                <a:close/>
              </a:path>
            </a:pathLst>
          </a:custGeom>
          <a:solidFill>
            <a:srgbClr val="FFFF00"/>
          </a:solidFill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63860" name="Rectangle 74"/>
          <p:cNvSpPr>
            <a:spLocks noChangeArrowheads="1"/>
          </p:cNvSpPr>
          <p:nvPr/>
        </p:nvSpPr>
        <p:spPr bwMode="auto">
          <a:xfrm>
            <a:off x="4316413" y="3286125"/>
            <a:ext cx="1905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Helvetica" pitchFamily="-83" charset="0"/>
              </a:rPr>
              <a:t>M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63861" name="Freeform 125"/>
          <p:cNvSpPr>
            <a:spLocks/>
          </p:cNvSpPr>
          <p:nvPr/>
        </p:nvSpPr>
        <p:spPr bwMode="auto">
          <a:xfrm>
            <a:off x="4191000" y="2209800"/>
            <a:ext cx="431800" cy="427038"/>
          </a:xfrm>
          <a:custGeom>
            <a:avLst/>
            <a:gdLst>
              <a:gd name="T0" fmla="*/ 288 w 288"/>
              <a:gd name="T1" fmla="*/ 144 h 288"/>
              <a:gd name="T2" fmla="*/ 286 w 288"/>
              <a:gd name="T3" fmla="*/ 174 h 288"/>
              <a:gd name="T4" fmla="*/ 276 w 288"/>
              <a:gd name="T5" fmla="*/ 200 h 288"/>
              <a:gd name="T6" fmla="*/ 264 w 288"/>
              <a:gd name="T7" fmla="*/ 224 h 288"/>
              <a:gd name="T8" fmla="*/ 246 w 288"/>
              <a:gd name="T9" fmla="*/ 246 h 288"/>
              <a:gd name="T10" fmla="*/ 224 w 288"/>
              <a:gd name="T11" fmla="*/ 264 h 288"/>
              <a:gd name="T12" fmla="*/ 200 w 288"/>
              <a:gd name="T13" fmla="*/ 276 h 288"/>
              <a:gd name="T14" fmla="*/ 174 w 288"/>
              <a:gd name="T15" fmla="*/ 286 h 288"/>
              <a:gd name="T16" fmla="*/ 144 w 288"/>
              <a:gd name="T17" fmla="*/ 288 h 288"/>
              <a:gd name="T18" fmla="*/ 130 w 288"/>
              <a:gd name="T19" fmla="*/ 288 h 288"/>
              <a:gd name="T20" fmla="*/ 102 w 288"/>
              <a:gd name="T21" fmla="*/ 282 h 288"/>
              <a:gd name="T22" fmla="*/ 76 w 288"/>
              <a:gd name="T23" fmla="*/ 270 h 288"/>
              <a:gd name="T24" fmla="*/ 52 w 288"/>
              <a:gd name="T25" fmla="*/ 256 h 288"/>
              <a:gd name="T26" fmla="*/ 32 w 288"/>
              <a:gd name="T27" fmla="*/ 236 h 288"/>
              <a:gd name="T28" fmla="*/ 18 w 288"/>
              <a:gd name="T29" fmla="*/ 212 h 288"/>
              <a:gd name="T30" fmla="*/ 6 w 288"/>
              <a:gd name="T31" fmla="*/ 186 h 288"/>
              <a:gd name="T32" fmla="*/ 0 w 288"/>
              <a:gd name="T33" fmla="*/ 158 h 288"/>
              <a:gd name="T34" fmla="*/ 0 w 288"/>
              <a:gd name="T35" fmla="*/ 144 h 288"/>
              <a:gd name="T36" fmla="*/ 2 w 288"/>
              <a:gd name="T37" fmla="*/ 114 h 288"/>
              <a:gd name="T38" fmla="*/ 12 w 288"/>
              <a:gd name="T39" fmla="*/ 88 h 288"/>
              <a:gd name="T40" fmla="*/ 24 w 288"/>
              <a:gd name="T41" fmla="*/ 64 h 288"/>
              <a:gd name="T42" fmla="*/ 42 w 288"/>
              <a:gd name="T43" fmla="*/ 42 h 288"/>
              <a:gd name="T44" fmla="*/ 64 w 288"/>
              <a:gd name="T45" fmla="*/ 24 h 288"/>
              <a:gd name="T46" fmla="*/ 88 w 288"/>
              <a:gd name="T47" fmla="*/ 12 h 288"/>
              <a:gd name="T48" fmla="*/ 114 w 288"/>
              <a:gd name="T49" fmla="*/ 2 h 288"/>
              <a:gd name="T50" fmla="*/ 144 w 288"/>
              <a:gd name="T51" fmla="*/ 0 h 288"/>
              <a:gd name="T52" fmla="*/ 158 w 288"/>
              <a:gd name="T53" fmla="*/ 0 h 288"/>
              <a:gd name="T54" fmla="*/ 186 w 288"/>
              <a:gd name="T55" fmla="*/ 6 h 288"/>
              <a:gd name="T56" fmla="*/ 212 w 288"/>
              <a:gd name="T57" fmla="*/ 18 h 288"/>
              <a:gd name="T58" fmla="*/ 236 w 288"/>
              <a:gd name="T59" fmla="*/ 32 h 288"/>
              <a:gd name="T60" fmla="*/ 256 w 288"/>
              <a:gd name="T61" fmla="*/ 52 h 288"/>
              <a:gd name="T62" fmla="*/ 270 w 288"/>
              <a:gd name="T63" fmla="*/ 76 h 288"/>
              <a:gd name="T64" fmla="*/ 282 w 288"/>
              <a:gd name="T65" fmla="*/ 102 h 288"/>
              <a:gd name="T66" fmla="*/ 288 w 288"/>
              <a:gd name="T67" fmla="*/ 130 h 288"/>
              <a:gd name="T68" fmla="*/ 288 w 288"/>
              <a:gd name="T69" fmla="*/ 144 h 28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88"/>
              <a:gd name="T106" fmla="*/ 0 h 288"/>
              <a:gd name="T107" fmla="*/ 288 w 288"/>
              <a:gd name="T108" fmla="*/ 288 h 288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88" h="288">
                <a:moveTo>
                  <a:pt x="288" y="144"/>
                </a:moveTo>
                <a:lnTo>
                  <a:pt x="288" y="144"/>
                </a:lnTo>
                <a:lnTo>
                  <a:pt x="288" y="158"/>
                </a:lnTo>
                <a:lnTo>
                  <a:pt x="286" y="174"/>
                </a:lnTo>
                <a:lnTo>
                  <a:pt x="282" y="186"/>
                </a:lnTo>
                <a:lnTo>
                  <a:pt x="276" y="200"/>
                </a:lnTo>
                <a:lnTo>
                  <a:pt x="270" y="212"/>
                </a:lnTo>
                <a:lnTo>
                  <a:pt x="264" y="224"/>
                </a:lnTo>
                <a:lnTo>
                  <a:pt x="256" y="236"/>
                </a:lnTo>
                <a:lnTo>
                  <a:pt x="246" y="246"/>
                </a:lnTo>
                <a:lnTo>
                  <a:pt x="236" y="256"/>
                </a:lnTo>
                <a:lnTo>
                  <a:pt x="224" y="264"/>
                </a:lnTo>
                <a:lnTo>
                  <a:pt x="212" y="270"/>
                </a:lnTo>
                <a:lnTo>
                  <a:pt x="200" y="276"/>
                </a:lnTo>
                <a:lnTo>
                  <a:pt x="186" y="282"/>
                </a:lnTo>
                <a:lnTo>
                  <a:pt x="174" y="286"/>
                </a:lnTo>
                <a:lnTo>
                  <a:pt x="158" y="288"/>
                </a:lnTo>
                <a:lnTo>
                  <a:pt x="144" y="288"/>
                </a:lnTo>
                <a:lnTo>
                  <a:pt x="130" y="288"/>
                </a:lnTo>
                <a:lnTo>
                  <a:pt x="114" y="286"/>
                </a:lnTo>
                <a:lnTo>
                  <a:pt x="102" y="282"/>
                </a:lnTo>
                <a:lnTo>
                  <a:pt x="88" y="276"/>
                </a:lnTo>
                <a:lnTo>
                  <a:pt x="76" y="270"/>
                </a:lnTo>
                <a:lnTo>
                  <a:pt x="64" y="264"/>
                </a:lnTo>
                <a:lnTo>
                  <a:pt x="52" y="256"/>
                </a:lnTo>
                <a:lnTo>
                  <a:pt x="42" y="246"/>
                </a:lnTo>
                <a:lnTo>
                  <a:pt x="32" y="236"/>
                </a:lnTo>
                <a:lnTo>
                  <a:pt x="24" y="224"/>
                </a:lnTo>
                <a:lnTo>
                  <a:pt x="18" y="212"/>
                </a:lnTo>
                <a:lnTo>
                  <a:pt x="12" y="200"/>
                </a:lnTo>
                <a:lnTo>
                  <a:pt x="6" y="186"/>
                </a:lnTo>
                <a:lnTo>
                  <a:pt x="2" y="174"/>
                </a:lnTo>
                <a:lnTo>
                  <a:pt x="0" y="158"/>
                </a:lnTo>
                <a:lnTo>
                  <a:pt x="0" y="144"/>
                </a:lnTo>
                <a:lnTo>
                  <a:pt x="0" y="130"/>
                </a:lnTo>
                <a:lnTo>
                  <a:pt x="2" y="114"/>
                </a:lnTo>
                <a:lnTo>
                  <a:pt x="6" y="102"/>
                </a:lnTo>
                <a:lnTo>
                  <a:pt x="12" y="88"/>
                </a:lnTo>
                <a:lnTo>
                  <a:pt x="18" y="76"/>
                </a:lnTo>
                <a:lnTo>
                  <a:pt x="24" y="64"/>
                </a:lnTo>
                <a:lnTo>
                  <a:pt x="32" y="52"/>
                </a:lnTo>
                <a:lnTo>
                  <a:pt x="42" y="42"/>
                </a:lnTo>
                <a:lnTo>
                  <a:pt x="52" y="32"/>
                </a:lnTo>
                <a:lnTo>
                  <a:pt x="64" y="24"/>
                </a:lnTo>
                <a:lnTo>
                  <a:pt x="76" y="18"/>
                </a:lnTo>
                <a:lnTo>
                  <a:pt x="88" y="12"/>
                </a:lnTo>
                <a:lnTo>
                  <a:pt x="102" y="6"/>
                </a:lnTo>
                <a:lnTo>
                  <a:pt x="114" y="2"/>
                </a:lnTo>
                <a:lnTo>
                  <a:pt x="130" y="0"/>
                </a:lnTo>
                <a:lnTo>
                  <a:pt x="144" y="0"/>
                </a:lnTo>
                <a:lnTo>
                  <a:pt x="158" y="0"/>
                </a:lnTo>
                <a:lnTo>
                  <a:pt x="174" y="2"/>
                </a:lnTo>
                <a:lnTo>
                  <a:pt x="186" y="6"/>
                </a:lnTo>
                <a:lnTo>
                  <a:pt x="200" y="12"/>
                </a:lnTo>
                <a:lnTo>
                  <a:pt x="212" y="18"/>
                </a:lnTo>
                <a:lnTo>
                  <a:pt x="224" y="24"/>
                </a:lnTo>
                <a:lnTo>
                  <a:pt x="236" y="32"/>
                </a:lnTo>
                <a:lnTo>
                  <a:pt x="246" y="42"/>
                </a:lnTo>
                <a:lnTo>
                  <a:pt x="256" y="52"/>
                </a:lnTo>
                <a:lnTo>
                  <a:pt x="264" y="64"/>
                </a:lnTo>
                <a:lnTo>
                  <a:pt x="270" y="76"/>
                </a:lnTo>
                <a:lnTo>
                  <a:pt x="276" y="88"/>
                </a:lnTo>
                <a:lnTo>
                  <a:pt x="282" y="102"/>
                </a:lnTo>
                <a:lnTo>
                  <a:pt x="286" y="114"/>
                </a:lnTo>
                <a:lnTo>
                  <a:pt x="288" y="130"/>
                </a:lnTo>
                <a:lnTo>
                  <a:pt x="288" y="144"/>
                </a:lnTo>
                <a:close/>
              </a:path>
            </a:pathLst>
          </a:custGeom>
          <a:solidFill>
            <a:srgbClr val="FFFF00"/>
          </a:solidFill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63862" name="Rectangle 126"/>
          <p:cNvSpPr>
            <a:spLocks noChangeArrowheads="1"/>
          </p:cNvSpPr>
          <p:nvPr/>
        </p:nvSpPr>
        <p:spPr bwMode="auto">
          <a:xfrm>
            <a:off x="4332288" y="2295525"/>
            <a:ext cx="152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Helvetica" pitchFamily="-83" charset="0"/>
              </a:rPr>
              <a:t>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63863" name="Freeform 73"/>
          <p:cNvSpPr>
            <a:spLocks/>
          </p:cNvSpPr>
          <p:nvPr/>
        </p:nvSpPr>
        <p:spPr bwMode="auto">
          <a:xfrm>
            <a:off x="4724400" y="2819400"/>
            <a:ext cx="431800" cy="425450"/>
          </a:xfrm>
          <a:custGeom>
            <a:avLst/>
            <a:gdLst>
              <a:gd name="T0" fmla="*/ 288 w 288"/>
              <a:gd name="T1" fmla="*/ 144 h 288"/>
              <a:gd name="T2" fmla="*/ 286 w 288"/>
              <a:gd name="T3" fmla="*/ 174 h 288"/>
              <a:gd name="T4" fmla="*/ 276 w 288"/>
              <a:gd name="T5" fmla="*/ 200 h 288"/>
              <a:gd name="T6" fmla="*/ 264 w 288"/>
              <a:gd name="T7" fmla="*/ 224 h 288"/>
              <a:gd name="T8" fmla="*/ 246 w 288"/>
              <a:gd name="T9" fmla="*/ 246 h 288"/>
              <a:gd name="T10" fmla="*/ 224 w 288"/>
              <a:gd name="T11" fmla="*/ 264 h 288"/>
              <a:gd name="T12" fmla="*/ 200 w 288"/>
              <a:gd name="T13" fmla="*/ 276 h 288"/>
              <a:gd name="T14" fmla="*/ 174 w 288"/>
              <a:gd name="T15" fmla="*/ 286 h 288"/>
              <a:gd name="T16" fmla="*/ 144 w 288"/>
              <a:gd name="T17" fmla="*/ 288 h 288"/>
              <a:gd name="T18" fmla="*/ 130 w 288"/>
              <a:gd name="T19" fmla="*/ 288 h 288"/>
              <a:gd name="T20" fmla="*/ 102 w 288"/>
              <a:gd name="T21" fmla="*/ 282 h 288"/>
              <a:gd name="T22" fmla="*/ 76 w 288"/>
              <a:gd name="T23" fmla="*/ 270 h 288"/>
              <a:gd name="T24" fmla="*/ 52 w 288"/>
              <a:gd name="T25" fmla="*/ 256 h 288"/>
              <a:gd name="T26" fmla="*/ 32 w 288"/>
              <a:gd name="T27" fmla="*/ 236 h 288"/>
              <a:gd name="T28" fmla="*/ 18 w 288"/>
              <a:gd name="T29" fmla="*/ 212 h 288"/>
              <a:gd name="T30" fmla="*/ 6 w 288"/>
              <a:gd name="T31" fmla="*/ 186 h 288"/>
              <a:gd name="T32" fmla="*/ 0 w 288"/>
              <a:gd name="T33" fmla="*/ 158 h 288"/>
              <a:gd name="T34" fmla="*/ 0 w 288"/>
              <a:gd name="T35" fmla="*/ 144 h 288"/>
              <a:gd name="T36" fmla="*/ 2 w 288"/>
              <a:gd name="T37" fmla="*/ 114 h 288"/>
              <a:gd name="T38" fmla="*/ 12 w 288"/>
              <a:gd name="T39" fmla="*/ 88 h 288"/>
              <a:gd name="T40" fmla="*/ 24 w 288"/>
              <a:gd name="T41" fmla="*/ 64 h 288"/>
              <a:gd name="T42" fmla="*/ 42 w 288"/>
              <a:gd name="T43" fmla="*/ 42 h 288"/>
              <a:gd name="T44" fmla="*/ 64 w 288"/>
              <a:gd name="T45" fmla="*/ 24 h 288"/>
              <a:gd name="T46" fmla="*/ 88 w 288"/>
              <a:gd name="T47" fmla="*/ 12 h 288"/>
              <a:gd name="T48" fmla="*/ 114 w 288"/>
              <a:gd name="T49" fmla="*/ 2 h 288"/>
              <a:gd name="T50" fmla="*/ 144 w 288"/>
              <a:gd name="T51" fmla="*/ 0 h 288"/>
              <a:gd name="T52" fmla="*/ 158 w 288"/>
              <a:gd name="T53" fmla="*/ 0 h 288"/>
              <a:gd name="T54" fmla="*/ 186 w 288"/>
              <a:gd name="T55" fmla="*/ 6 h 288"/>
              <a:gd name="T56" fmla="*/ 212 w 288"/>
              <a:gd name="T57" fmla="*/ 18 h 288"/>
              <a:gd name="T58" fmla="*/ 236 w 288"/>
              <a:gd name="T59" fmla="*/ 32 h 288"/>
              <a:gd name="T60" fmla="*/ 256 w 288"/>
              <a:gd name="T61" fmla="*/ 52 h 288"/>
              <a:gd name="T62" fmla="*/ 270 w 288"/>
              <a:gd name="T63" fmla="*/ 76 h 288"/>
              <a:gd name="T64" fmla="*/ 282 w 288"/>
              <a:gd name="T65" fmla="*/ 102 h 288"/>
              <a:gd name="T66" fmla="*/ 288 w 288"/>
              <a:gd name="T67" fmla="*/ 130 h 288"/>
              <a:gd name="T68" fmla="*/ 288 w 288"/>
              <a:gd name="T69" fmla="*/ 144 h 28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88"/>
              <a:gd name="T106" fmla="*/ 0 h 288"/>
              <a:gd name="T107" fmla="*/ 288 w 288"/>
              <a:gd name="T108" fmla="*/ 288 h 288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88" h="288">
                <a:moveTo>
                  <a:pt x="288" y="144"/>
                </a:moveTo>
                <a:lnTo>
                  <a:pt x="288" y="144"/>
                </a:lnTo>
                <a:lnTo>
                  <a:pt x="288" y="158"/>
                </a:lnTo>
                <a:lnTo>
                  <a:pt x="286" y="174"/>
                </a:lnTo>
                <a:lnTo>
                  <a:pt x="282" y="186"/>
                </a:lnTo>
                <a:lnTo>
                  <a:pt x="276" y="200"/>
                </a:lnTo>
                <a:lnTo>
                  <a:pt x="270" y="212"/>
                </a:lnTo>
                <a:lnTo>
                  <a:pt x="264" y="224"/>
                </a:lnTo>
                <a:lnTo>
                  <a:pt x="256" y="236"/>
                </a:lnTo>
                <a:lnTo>
                  <a:pt x="246" y="246"/>
                </a:lnTo>
                <a:lnTo>
                  <a:pt x="236" y="256"/>
                </a:lnTo>
                <a:lnTo>
                  <a:pt x="224" y="264"/>
                </a:lnTo>
                <a:lnTo>
                  <a:pt x="212" y="270"/>
                </a:lnTo>
                <a:lnTo>
                  <a:pt x="200" y="276"/>
                </a:lnTo>
                <a:lnTo>
                  <a:pt x="186" y="282"/>
                </a:lnTo>
                <a:lnTo>
                  <a:pt x="174" y="286"/>
                </a:lnTo>
                <a:lnTo>
                  <a:pt x="158" y="288"/>
                </a:lnTo>
                <a:lnTo>
                  <a:pt x="144" y="288"/>
                </a:lnTo>
                <a:lnTo>
                  <a:pt x="130" y="288"/>
                </a:lnTo>
                <a:lnTo>
                  <a:pt x="114" y="286"/>
                </a:lnTo>
                <a:lnTo>
                  <a:pt x="102" y="282"/>
                </a:lnTo>
                <a:lnTo>
                  <a:pt x="88" y="276"/>
                </a:lnTo>
                <a:lnTo>
                  <a:pt x="76" y="270"/>
                </a:lnTo>
                <a:lnTo>
                  <a:pt x="64" y="264"/>
                </a:lnTo>
                <a:lnTo>
                  <a:pt x="52" y="256"/>
                </a:lnTo>
                <a:lnTo>
                  <a:pt x="42" y="246"/>
                </a:lnTo>
                <a:lnTo>
                  <a:pt x="32" y="236"/>
                </a:lnTo>
                <a:lnTo>
                  <a:pt x="24" y="224"/>
                </a:lnTo>
                <a:lnTo>
                  <a:pt x="18" y="212"/>
                </a:lnTo>
                <a:lnTo>
                  <a:pt x="12" y="200"/>
                </a:lnTo>
                <a:lnTo>
                  <a:pt x="6" y="186"/>
                </a:lnTo>
                <a:lnTo>
                  <a:pt x="2" y="174"/>
                </a:lnTo>
                <a:lnTo>
                  <a:pt x="0" y="158"/>
                </a:lnTo>
                <a:lnTo>
                  <a:pt x="0" y="144"/>
                </a:lnTo>
                <a:lnTo>
                  <a:pt x="0" y="130"/>
                </a:lnTo>
                <a:lnTo>
                  <a:pt x="2" y="114"/>
                </a:lnTo>
                <a:lnTo>
                  <a:pt x="6" y="102"/>
                </a:lnTo>
                <a:lnTo>
                  <a:pt x="12" y="88"/>
                </a:lnTo>
                <a:lnTo>
                  <a:pt x="18" y="76"/>
                </a:lnTo>
                <a:lnTo>
                  <a:pt x="24" y="64"/>
                </a:lnTo>
                <a:lnTo>
                  <a:pt x="32" y="52"/>
                </a:lnTo>
                <a:lnTo>
                  <a:pt x="42" y="42"/>
                </a:lnTo>
                <a:lnTo>
                  <a:pt x="52" y="32"/>
                </a:lnTo>
                <a:lnTo>
                  <a:pt x="64" y="24"/>
                </a:lnTo>
                <a:lnTo>
                  <a:pt x="76" y="18"/>
                </a:lnTo>
                <a:lnTo>
                  <a:pt x="88" y="12"/>
                </a:lnTo>
                <a:lnTo>
                  <a:pt x="102" y="6"/>
                </a:lnTo>
                <a:lnTo>
                  <a:pt x="114" y="2"/>
                </a:lnTo>
                <a:lnTo>
                  <a:pt x="130" y="0"/>
                </a:lnTo>
                <a:lnTo>
                  <a:pt x="144" y="0"/>
                </a:lnTo>
                <a:lnTo>
                  <a:pt x="158" y="0"/>
                </a:lnTo>
                <a:lnTo>
                  <a:pt x="174" y="2"/>
                </a:lnTo>
                <a:lnTo>
                  <a:pt x="186" y="6"/>
                </a:lnTo>
                <a:lnTo>
                  <a:pt x="200" y="12"/>
                </a:lnTo>
                <a:lnTo>
                  <a:pt x="212" y="18"/>
                </a:lnTo>
                <a:lnTo>
                  <a:pt x="224" y="24"/>
                </a:lnTo>
                <a:lnTo>
                  <a:pt x="236" y="32"/>
                </a:lnTo>
                <a:lnTo>
                  <a:pt x="246" y="42"/>
                </a:lnTo>
                <a:lnTo>
                  <a:pt x="256" y="52"/>
                </a:lnTo>
                <a:lnTo>
                  <a:pt x="264" y="64"/>
                </a:lnTo>
                <a:lnTo>
                  <a:pt x="270" y="76"/>
                </a:lnTo>
                <a:lnTo>
                  <a:pt x="276" y="88"/>
                </a:lnTo>
                <a:lnTo>
                  <a:pt x="282" y="102"/>
                </a:lnTo>
                <a:lnTo>
                  <a:pt x="286" y="114"/>
                </a:lnTo>
                <a:lnTo>
                  <a:pt x="288" y="130"/>
                </a:lnTo>
                <a:lnTo>
                  <a:pt x="288" y="144"/>
                </a:lnTo>
                <a:close/>
              </a:path>
            </a:pathLst>
          </a:custGeom>
          <a:solidFill>
            <a:srgbClr val="FFFF00"/>
          </a:solidFill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63864" name="Rectangle 74"/>
          <p:cNvSpPr>
            <a:spLocks noChangeArrowheads="1"/>
          </p:cNvSpPr>
          <p:nvPr/>
        </p:nvSpPr>
        <p:spPr bwMode="auto">
          <a:xfrm>
            <a:off x="4849813" y="2905125"/>
            <a:ext cx="1905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Helvetica" pitchFamily="-83" charset="0"/>
              </a:rPr>
              <a:t>M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63865" name="Freeform 125"/>
          <p:cNvSpPr>
            <a:spLocks/>
          </p:cNvSpPr>
          <p:nvPr/>
        </p:nvSpPr>
        <p:spPr bwMode="auto">
          <a:xfrm>
            <a:off x="4724400" y="2209800"/>
            <a:ext cx="431800" cy="427038"/>
          </a:xfrm>
          <a:custGeom>
            <a:avLst/>
            <a:gdLst>
              <a:gd name="T0" fmla="*/ 288 w 288"/>
              <a:gd name="T1" fmla="*/ 144 h 288"/>
              <a:gd name="T2" fmla="*/ 286 w 288"/>
              <a:gd name="T3" fmla="*/ 174 h 288"/>
              <a:gd name="T4" fmla="*/ 276 w 288"/>
              <a:gd name="T5" fmla="*/ 200 h 288"/>
              <a:gd name="T6" fmla="*/ 264 w 288"/>
              <a:gd name="T7" fmla="*/ 224 h 288"/>
              <a:gd name="T8" fmla="*/ 246 w 288"/>
              <a:gd name="T9" fmla="*/ 246 h 288"/>
              <a:gd name="T10" fmla="*/ 224 w 288"/>
              <a:gd name="T11" fmla="*/ 264 h 288"/>
              <a:gd name="T12" fmla="*/ 200 w 288"/>
              <a:gd name="T13" fmla="*/ 276 h 288"/>
              <a:gd name="T14" fmla="*/ 174 w 288"/>
              <a:gd name="T15" fmla="*/ 286 h 288"/>
              <a:gd name="T16" fmla="*/ 144 w 288"/>
              <a:gd name="T17" fmla="*/ 288 h 288"/>
              <a:gd name="T18" fmla="*/ 130 w 288"/>
              <a:gd name="T19" fmla="*/ 288 h 288"/>
              <a:gd name="T20" fmla="*/ 102 w 288"/>
              <a:gd name="T21" fmla="*/ 282 h 288"/>
              <a:gd name="T22" fmla="*/ 76 w 288"/>
              <a:gd name="T23" fmla="*/ 270 h 288"/>
              <a:gd name="T24" fmla="*/ 52 w 288"/>
              <a:gd name="T25" fmla="*/ 256 h 288"/>
              <a:gd name="T26" fmla="*/ 32 w 288"/>
              <a:gd name="T27" fmla="*/ 236 h 288"/>
              <a:gd name="T28" fmla="*/ 18 w 288"/>
              <a:gd name="T29" fmla="*/ 212 h 288"/>
              <a:gd name="T30" fmla="*/ 6 w 288"/>
              <a:gd name="T31" fmla="*/ 186 h 288"/>
              <a:gd name="T32" fmla="*/ 0 w 288"/>
              <a:gd name="T33" fmla="*/ 158 h 288"/>
              <a:gd name="T34" fmla="*/ 0 w 288"/>
              <a:gd name="T35" fmla="*/ 144 h 288"/>
              <a:gd name="T36" fmla="*/ 2 w 288"/>
              <a:gd name="T37" fmla="*/ 114 h 288"/>
              <a:gd name="T38" fmla="*/ 12 w 288"/>
              <a:gd name="T39" fmla="*/ 88 h 288"/>
              <a:gd name="T40" fmla="*/ 24 w 288"/>
              <a:gd name="T41" fmla="*/ 64 h 288"/>
              <a:gd name="T42" fmla="*/ 42 w 288"/>
              <a:gd name="T43" fmla="*/ 42 h 288"/>
              <a:gd name="T44" fmla="*/ 64 w 288"/>
              <a:gd name="T45" fmla="*/ 24 h 288"/>
              <a:gd name="T46" fmla="*/ 88 w 288"/>
              <a:gd name="T47" fmla="*/ 12 h 288"/>
              <a:gd name="T48" fmla="*/ 114 w 288"/>
              <a:gd name="T49" fmla="*/ 2 h 288"/>
              <a:gd name="T50" fmla="*/ 144 w 288"/>
              <a:gd name="T51" fmla="*/ 0 h 288"/>
              <a:gd name="T52" fmla="*/ 158 w 288"/>
              <a:gd name="T53" fmla="*/ 0 h 288"/>
              <a:gd name="T54" fmla="*/ 186 w 288"/>
              <a:gd name="T55" fmla="*/ 6 h 288"/>
              <a:gd name="T56" fmla="*/ 212 w 288"/>
              <a:gd name="T57" fmla="*/ 18 h 288"/>
              <a:gd name="T58" fmla="*/ 236 w 288"/>
              <a:gd name="T59" fmla="*/ 32 h 288"/>
              <a:gd name="T60" fmla="*/ 256 w 288"/>
              <a:gd name="T61" fmla="*/ 52 h 288"/>
              <a:gd name="T62" fmla="*/ 270 w 288"/>
              <a:gd name="T63" fmla="*/ 76 h 288"/>
              <a:gd name="T64" fmla="*/ 282 w 288"/>
              <a:gd name="T65" fmla="*/ 102 h 288"/>
              <a:gd name="T66" fmla="*/ 288 w 288"/>
              <a:gd name="T67" fmla="*/ 130 h 288"/>
              <a:gd name="T68" fmla="*/ 288 w 288"/>
              <a:gd name="T69" fmla="*/ 144 h 28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88"/>
              <a:gd name="T106" fmla="*/ 0 h 288"/>
              <a:gd name="T107" fmla="*/ 288 w 288"/>
              <a:gd name="T108" fmla="*/ 288 h 288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88" h="288">
                <a:moveTo>
                  <a:pt x="288" y="144"/>
                </a:moveTo>
                <a:lnTo>
                  <a:pt x="288" y="144"/>
                </a:lnTo>
                <a:lnTo>
                  <a:pt x="288" y="158"/>
                </a:lnTo>
                <a:lnTo>
                  <a:pt x="286" y="174"/>
                </a:lnTo>
                <a:lnTo>
                  <a:pt x="282" y="186"/>
                </a:lnTo>
                <a:lnTo>
                  <a:pt x="276" y="200"/>
                </a:lnTo>
                <a:lnTo>
                  <a:pt x="270" y="212"/>
                </a:lnTo>
                <a:lnTo>
                  <a:pt x="264" y="224"/>
                </a:lnTo>
                <a:lnTo>
                  <a:pt x="256" y="236"/>
                </a:lnTo>
                <a:lnTo>
                  <a:pt x="246" y="246"/>
                </a:lnTo>
                <a:lnTo>
                  <a:pt x="236" y="256"/>
                </a:lnTo>
                <a:lnTo>
                  <a:pt x="224" y="264"/>
                </a:lnTo>
                <a:lnTo>
                  <a:pt x="212" y="270"/>
                </a:lnTo>
                <a:lnTo>
                  <a:pt x="200" y="276"/>
                </a:lnTo>
                <a:lnTo>
                  <a:pt x="186" y="282"/>
                </a:lnTo>
                <a:lnTo>
                  <a:pt x="174" y="286"/>
                </a:lnTo>
                <a:lnTo>
                  <a:pt x="158" y="288"/>
                </a:lnTo>
                <a:lnTo>
                  <a:pt x="144" y="288"/>
                </a:lnTo>
                <a:lnTo>
                  <a:pt x="130" y="288"/>
                </a:lnTo>
                <a:lnTo>
                  <a:pt x="114" y="286"/>
                </a:lnTo>
                <a:lnTo>
                  <a:pt x="102" y="282"/>
                </a:lnTo>
                <a:lnTo>
                  <a:pt x="88" y="276"/>
                </a:lnTo>
                <a:lnTo>
                  <a:pt x="76" y="270"/>
                </a:lnTo>
                <a:lnTo>
                  <a:pt x="64" y="264"/>
                </a:lnTo>
                <a:lnTo>
                  <a:pt x="52" y="256"/>
                </a:lnTo>
                <a:lnTo>
                  <a:pt x="42" y="246"/>
                </a:lnTo>
                <a:lnTo>
                  <a:pt x="32" y="236"/>
                </a:lnTo>
                <a:lnTo>
                  <a:pt x="24" y="224"/>
                </a:lnTo>
                <a:lnTo>
                  <a:pt x="18" y="212"/>
                </a:lnTo>
                <a:lnTo>
                  <a:pt x="12" y="200"/>
                </a:lnTo>
                <a:lnTo>
                  <a:pt x="6" y="186"/>
                </a:lnTo>
                <a:lnTo>
                  <a:pt x="2" y="174"/>
                </a:lnTo>
                <a:lnTo>
                  <a:pt x="0" y="158"/>
                </a:lnTo>
                <a:lnTo>
                  <a:pt x="0" y="144"/>
                </a:lnTo>
                <a:lnTo>
                  <a:pt x="0" y="130"/>
                </a:lnTo>
                <a:lnTo>
                  <a:pt x="2" y="114"/>
                </a:lnTo>
                <a:lnTo>
                  <a:pt x="6" y="102"/>
                </a:lnTo>
                <a:lnTo>
                  <a:pt x="12" y="88"/>
                </a:lnTo>
                <a:lnTo>
                  <a:pt x="18" y="76"/>
                </a:lnTo>
                <a:lnTo>
                  <a:pt x="24" y="64"/>
                </a:lnTo>
                <a:lnTo>
                  <a:pt x="32" y="52"/>
                </a:lnTo>
                <a:lnTo>
                  <a:pt x="42" y="42"/>
                </a:lnTo>
                <a:lnTo>
                  <a:pt x="52" y="32"/>
                </a:lnTo>
                <a:lnTo>
                  <a:pt x="64" y="24"/>
                </a:lnTo>
                <a:lnTo>
                  <a:pt x="76" y="18"/>
                </a:lnTo>
                <a:lnTo>
                  <a:pt x="88" y="12"/>
                </a:lnTo>
                <a:lnTo>
                  <a:pt x="102" y="6"/>
                </a:lnTo>
                <a:lnTo>
                  <a:pt x="114" y="2"/>
                </a:lnTo>
                <a:lnTo>
                  <a:pt x="130" y="0"/>
                </a:lnTo>
                <a:lnTo>
                  <a:pt x="144" y="0"/>
                </a:lnTo>
                <a:lnTo>
                  <a:pt x="158" y="0"/>
                </a:lnTo>
                <a:lnTo>
                  <a:pt x="174" y="2"/>
                </a:lnTo>
                <a:lnTo>
                  <a:pt x="186" y="6"/>
                </a:lnTo>
                <a:lnTo>
                  <a:pt x="200" y="12"/>
                </a:lnTo>
                <a:lnTo>
                  <a:pt x="212" y="18"/>
                </a:lnTo>
                <a:lnTo>
                  <a:pt x="224" y="24"/>
                </a:lnTo>
                <a:lnTo>
                  <a:pt x="236" y="32"/>
                </a:lnTo>
                <a:lnTo>
                  <a:pt x="246" y="42"/>
                </a:lnTo>
                <a:lnTo>
                  <a:pt x="256" y="52"/>
                </a:lnTo>
                <a:lnTo>
                  <a:pt x="264" y="64"/>
                </a:lnTo>
                <a:lnTo>
                  <a:pt x="270" y="76"/>
                </a:lnTo>
                <a:lnTo>
                  <a:pt x="276" y="88"/>
                </a:lnTo>
                <a:lnTo>
                  <a:pt x="282" y="102"/>
                </a:lnTo>
                <a:lnTo>
                  <a:pt x="286" y="114"/>
                </a:lnTo>
                <a:lnTo>
                  <a:pt x="288" y="130"/>
                </a:lnTo>
                <a:lnTo>
                  <a:pt x="288" y="144"/>
                </a:lnTo>
                <a:close/>
              </a:path>
            </a:pathLst>
          </a:custGeom>
          <a:solidFill>
            <a:srgbClr val="FFFF00"/>
          </a:solidFill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63866" name="Rectangle 126"/>
          <p:cNvSpPr>
            <a:spLocks noChangeArrowheads="1"/>
          </p:cNvSpPr>
          <p:nvPr/>
        </p:nvSpPr>
        <p:spPr bwMode="auto">
          <a:xfrm>
            <a:off x="4865688" y="2295525"/>
            <a:ext cx="152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Helvetica" pitchFamily="-83" charset="0"/>
              </a:rPr>
              <a:t>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63867" name="Freeform 291"/>
          <p:cNvSpPr>
            <a:spLocks/>
          </p:cNvSpPr>
          <p:nvPr/>
        </p:nvSpPr>
        <p:spPr bwMode="auto">
          <a:xfrm>
            <a:off x="3584575" y="6142038"/>
            <a:ext cx="431800" cy="425450"/>
          </a:xfrm>
          <a:custGeom>
            <a:avLst/>
            <a:gdLst>
              <a:gd name="T0" fmla="*/ 288 w 288"/>
              <a:gd name="T1" fmla="*/ 144 h 288"/>
              <a:gd name="T2" fmla="*/ 286 w 288"/>
              <a:gd name="T3" fmla="*/ 172 h 288"/>
              <a:gd name="T4" fmla="*/ 276 w 288"/>
              <a:gd name="T5" fmla="*/ 200 h 288"/>
              <a:gd name="T6" fmla="*/ 264 w 288"/>
              <a:gd name="T7" fmla="*/ 224 h 288"/>
              <a:gd name="T8" fmla="*/ 246 w 288"/>
              <a:gd name="T9" fmla="*/ 246 h 288"/>
              <a:gd name="T10" fmla="*/ 224 w 288"/>
              <a:gd name="T11" fmla="*/ 264 h 288"/>
              <a:gd name="T12" fmla="*/ 200 w 288"/>
              <a:gd name="T13" fmla="*/ 276 h 288"/>
              <a:gd name="T14" fmla="*/ 174 w 288"/>
              <a:gd name="T15" fmla="*/ 284 h 288"/>
              <a:gd name="T16" fmla="*/ 144 w 288"/>
              <a:gd name="T17" fmla="*/ 288 h 288"/>
              <a:gd name="T18" fmla="*/ 130 w 288"/>
              <a:gd name="T19" fmla="*/ 288 h 288"/>
              <a:gd name="T20" fmla="*/ 102 w 288"/>
              <a:gd name="T21" fmla="*/ 282 h 288"/>
              <a:gd name="T22" fmla="*/ 76 w 288"/>
              <a:gd name="T23" fmla="*/ 270 h 288"/>
              <a:gd name="T24" fmla="*/ 52 w 288"/>
              <a:gd name="T25" fmla="*/ 254 h 288"/>
              <a:gd name="T26" fmla="*/ 32 w 288"/>
              <a:gd name="T27" fmla="*/ 236 h 288"/>
              <a:gd name="T28" fmla="*/ 18 w 288"/>
              <a:gd name="T29" fmla="*/ 212 h 288"/>
              <a:gd name="T30" fmla="*/ 6 w 288"/>
              <a:gd name="T31" fmla="*/ 186 h 288"/>
              <a:gd name="T32" fmla="*/ 0 w 288"/>
              <a:gd name="T33" fmla="*/ 158 h 288"/>
              <a:gd name="T34" fmla="*/ 0 w 288"/>
              <a:gd name="T35" fmla="*/ 144 h 288"/>
              <a:gd name="T36" fmla="*/ 2 w 288"/>
              <a:gd name="T37" fmla="*/ 114 h 288"/>
              <a:gd name="T38" fmla="*/ 12 w 288"/>
              <a:gd name="T39" fmla="*/ 88 h 288"/>
              <a:gd name="T40" fmla="*/ 24 w 288"/>
              <a:gd name="T41" fmla="*/ 64 h 288"/>
              <a:gd name="T42" fmla="*/ 42 w 288"/>
              <a:gd name="T43" fmla="*/ 42 h 288"/>
              <a:gd name="T44" fmla="*/ 64 w 288"/>
              <a:gd name="T45" fmla="*/ 24 h 288"/>
              <a:gd name="T46" fmla="*/ 88 w 288"/>
              <a:gd name="T47" fmla="*/ 12 h 288"/>
              <a:gd name="T48" fmla="*/ 114 w 288"/>
              <a:gd name="T49" fmla="*/ 2 h 288"/>
              <a:gd name="T50" fmla="*/ 144 w 288"/>
              <a:gd name="T51" fmla="*/ 0 h 288"/>
              <a:gd name="T52" fmla="*/ 158 w 288"/>
              <a:gd name="T53" fmla="*/ 0 h 288"/>
              <a:gd name="T54" fmla="*/ 186 w 288"/>
              <a:gd name="T55" fmla="*/ 6 h 288"/>
              <a:gd name="T56" fmla="*/ 212 w 288"/>
              <a:gd name="T57" fmla="*/ 18 h 288"/>
              <a:gd name="T58" fmla="*/ 236 w 288"/>
              <a:gd name="T59" fmla="*/ 32 h 288"/>
              <a:gd name="T60" fmla="*/ 256 w 288"/>
              <a:gd name="T61" fmla="*/ 52 h 288"/>
              <a:gd name="T62" fmla="*/ 270 w 288"/>
              <a:gd name="T63" fmla="*/ 76 h 288"/>
              <a:gd name="T64" fmla="*/ 282 w 288"/>
              <a:gd name="T65" fmla="*/ 100 h 288"/>
              <a:gd name="T66" fmla="*/ 288 w 288"/>
              <a:gd name="T67" fmla="*/ 130 h 288"/>
              <a:gd name="T68" fmla="*/ 288 w 288"/>
              <a:gd name="T69" fmla="*/ 144 h 28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88"/>
              <a:gd name="T106" fmla="*/ 0 h 288"/>
              <a:gd name="T107" fmla="*/ 288 w 288"/>
              <a:gd name="T108" fmla="*/ 288 h 288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88" h="288">
                <a:moveTo>
                  <a:pt x="288" y="144"/>
                </a:moveTo>
                <a:lnTo>
                  <a:pt x="288" y="144"/>
                </a:lnTo>
                <a:lnTo>
                  <a:pt x="288" y="158"/>
                </a:lnTo>
                <a:lnTo>
                  <a:pt x="286" y="172"/>
                </a:lnTo>
                <a:lnTo>
                  <a:pt x="282" y="186"/>
                </a:lnTo>
                <a:lnTo>
                  <a:pt x="276" y="200"/>
                </a:lnTo>
                <a:lnTo>
                  <a:pt x="270" y="212"/>
                </a:lnTo>
                <a:lnTo>
                  <a:pt x="264" y="224"/>
                </a:lnTo>
                <a:lnTo>
                  <a:pt x="256" y="236"/>
                </a:lnTo>
                <a:lnTo>
                  <a:pt x="246" y="246"/>
                </a:lnTo>
                <a:lnTo>
                  <a:pt x="236" y="254"/>
                </a:lnTo>
                <a:lnTo>
                  <a:pt x="224" y="264"/>
                </a:lnTo>
                <a:lnTo>
                  <a:pt x="212" y="270"/>
                </a:lnTo>
                <a:lnTo>
                  <a:pt x="200" y="276"/>
                </a:lnTo>
                <a:lnTo>
                  <a:pt x="186" y="282"/>
                </a:lnTo>
                <a:lnTo>
                  <a:pt x="174" y="284"/>
                </a:lnTo>
                <a:lnTo>
                  <a:pt x="158" y="288"/>
                </a:lnTo>
                <a:lnTo>
                  <a:pt x="144" y="288"/>
                </a:lnTo>
                <a:lnTo>
                  <a:pt x="130" y="288"/>
                </a:lnTo>
                <a:lnTo>
                  <a:pt x="114" y="284"/>
                </a:lnTo>
                <a:lnTo>
                  <a:pt x="102" y="282"/>
                </a:lnTo>
                <a:lnTo>
                  <a:pt x="88" y="276"/>
                </a:lnTo>
                <a:lnTo>
                  <a:pt x="76" y="270"/>
                </a:lnTo>
                <a:lnTo>
                  <a:pt x="64" y="264"/>
                </a:lnTo>
                <a:lnTo>
                  <a:pt x="52" y="254"/>
                </a:lnTo>
                <a:lnTo>
                  <a:pt x="42" y="246"/>
                </a:lnTo>
                <a:lnTo>
                  <a:pt x="32" y="236"/>
                </a:lnTo>
                <a:lnTo>
                  <a:pt x="24" y="224"/>
                </a:lnTo>
                <a:lnTo>
                  <a:pt x="18" y="212"/>
                </a:lnTo>
                <a:lnTo>
                  <a:pt x="12" y="200"/>
                </a:lnTo>
                <a:lnTo>
                  <a:pt x="6" y="186"/>
                </a:lnTo>
                <a:lnTo>
                  <a:pt x="2" y="172"/>
                </a:lnTo>
                <a:lnTo>
                  <a:pt x="0" y="158"/>
                </a:lnTo>
                <a:lnTo>
                  <a:pt x="0" y="144"/>
                </a:lnTo>
                <a:lnTo>
                  <a:pt x="0" y="130"/>
                </a:lnTo>
                <a:lnTo>
                  <a:pt x="2" y="114"/>
                </a:lnTo>
                <a:lnTo>
                  <a:pt x="6" y="100"/>
                </a:lnTo>
                <a:lnTo>
                  <a:pt x="12" y="88"/>
                </a:lnTo>
                <a:lnTo>
                  <a:pt x="18" y="76"/>
                </a:lnTo>
                <a:lnTo>
                  <a:pt x="24" y="64"/>
                </a:lnTo>
                <a:lnTo>
                  <a:pt x="32" y="52"/>
                </a:lnTo>
                <a:lnTo>
                  <a:pt x="42" y="42"/>
                </a:lnTo>
                <a:lnTo>
                  <a:pt x="52" y="32"/>
                </a:lnTo>
                <a:lnTo>
                  <a:pt x="64" y="24"/>
                </a:lnTo>
                <a:lnTo>
                  <a:pt x="76" y="18"/>
                </a:lnTo>
                <a:lnTo>
                  <a:pt x="88" y="12"/>
                </a:lnTo>
                <a:lnTo>
                  <a:pt x="102" y="6"/>
                </a:lnTo>
                <a:lnTo>
                  <a:pt x="114" y="2"/>
                </a:lnTo>
                <a:lnTo>
                  <a:pt x="130" y="0"/>
                </a:lnTo>
                <a:lnTo>
                  <a:pt x="144" y="0"/>
                </a:lnTo>
                <a:lnTo>
                  <a:pt x="158" y="0"/>
                </a:lnTo>
                <a:lnTo>
                  <a:pt x="174" y="2"/>
                </a:lnTo>
                <a:lnTo>
                  <a:pt x="186" y="6"/>
                </a:lnTo>
                <a:lnTo>
                  <a:pt x="200" y="12"/>
                </a:lnTo>
                <a:lnTo>
                  <a:pt x="212" y="18"/>
                </a:lnTo>
                <a:lnTo>
                  <a:pt x="224" y="24"/>
                </a:lnTo>
                <a:lnTo>
                  <a:pt x="236" y="32"/>
                </a:lnTo>
                <a:lnTo>
                  <a:pt x="246" y="42"/>
                </a:lnTo>
                <a:lnTo>
                  <a:pt x="256" y="52"/>
                </a:lnTo>
                <a:lnTo>
                  <a:pt x="264" y="64"/>
                </a:lnTo>
                <a:lnTo>
                  <a:pt x="270" y="76"/>
                </a:lnTo>
                <a:lnTo>
                  <a:pt x="276" y="88"/>
                </a:lnTo>
                <a:lnTo>
                  <a:pt x="282" y="100"/>
                </a:lnTo>
                <a:lnTo>
                  <a:pt x="286" y="114"/>
                </a:lnTo>
                <a:lnTo>
                  <a:pt x="288" y="130"/>
                </a:lnTo>
                <a:lnTo>
                  <a:pt x="288" y="144"/>
                </a:lnTo>
                <a:close/>
              </a:path>
            </a:pathLst>
          </a:custGeom>
          <a:solidFill>
            <a:srgbClr val="00FF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63868" name="Rectangle 292"/>
          <p:cNvSpPr>
            <a:spLocks noChangeArrowheads="1"/>
          </p:cNvSpPr>
          <p:nvPr/>
        </p:nvSpPr>
        <p:spPr bwMode="auto">
          <a:xfrm>
            <a:off x="3725863" y="6227763"/>
            <a:ext cx="1651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Helvetica" pitchFamily="-83" charset="0"/>
              </a:rPr>
              <a:t>U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63869" name="Freeform 291"/>
          <p:cNvSpPr>
            <a:spLocks/>
          </p:cNvSpPr>
          <p:nvPr/>
        </p:nvSpPr>
        <p:spPr bwMode="auto">
          <a:xfrm>
            <a:off x="4346575" y="6142038"/>
            <a:ext cx="431800" cy="425450"/>
          </a:xfrm>
          <a:custGeom>
            <a:avLst/>
            <a:gdLst>
              <a:gd name="T0" fmla="*/ 288 w 288"/>
              <a:gd name="T1" fmla="*/ 144 h 288"/>
              <a:gd name="T2" fmla="*/ 286 w 288"/>
              <a:gd name="T3" fmla="*/ 172 h 288"/>
              <a:gd name="T4" fmla="*/ 276 w 288"/>
              <a:gd name="T5" fmla="*/ 200 h 288"/>
              <a:gd name="T6" fmla="*/ 264 w 288"/>
              <a:gd name="T7" fmla="*/ 224 h 288"/>
              <a:gd name="T8" fmla="*/ 246 w 288"/>
              <a:gd name="T9" fmla="*/ 246 h 288"/>
              <a:gd name="T10" fmla="*/ 224 w 288"/>
              <a:gd name="T11" fmla="*/ 264 h 288"/>
              <a:gd name="T12" fmla="*/ 200 w 288"/>
              <a:gd name="T13" fmla="*/ 276 h 288"/>
              <a:gd name="T14" fmla="*/ 174 w 288"/>
              <a:gd name="T15" fmla="*/ 284 h 288"/>
              <a:gd name="T16" fmla="*/ 144 w 288"/>
              <a:gd name="T17" fmla="*/ 288 h 288"/>
              <a:gd name="T18" fmla="*/ 130 w 288"/>
              <a:gd name="T19" fmla="*/ 288 h 288"/>
              <a:gd name="T20" fmla="*/ 102 w 288"/>
              <a:gd name="T21" fmla="*/ 282 h 288"/>
              <a:gd name="T22" fmla="*/ 76 w 288"/>
              <a:gd name="T23" fmla="*/ 270 h 288"/>
              <a:gd name="T24" fmla="*/ 52 w 288"/>
              <a:gd name="T25" fmla="*/ 254 h 288"/>
              <a:gd name="T26" fmla="*/ 32 w 288"/>
              <a:gd name="T27" fmla="*/ 236 h 288"/>
              <a:gd name="T28" fmla="*/ 18 w 288"/>
              <a:gd name="T29" fmla="*/ 212 h 288"/>
              <a:gd name="T30" fmla="*/ 6 w 288"/>
              <a:gd name="T31" fmla="*/ 186 h 288"/>
              <a:gd name="T32" fmla="*/ 0 w 288"/>
              <a:gd name="T33" fmla="*/ 158 h 288"/>
              <a:gd name="T34" fmla="*/ 0 w 288"/>
              <a:gd name="T35" fmla="*/ 144 h 288"/>
              <a:gd name="T36" fmla="*/ 2 w 288"/>
              <a:gd name="T37" fmla="*/ 114 h 288"/>
              <a:gd name="T38" fmla="*/ 12 w 288"/>
              <a:gd name="T39" fmla="*/ 88 h 288"/>
              <a:gd name="T40" fmla="*/ 24 w 288"/>
              <a:gd name="T41" fmla="*/ 64 h 288"/>
              <a:gd name="T42" fmla="*/ 42 w 288"/>
              <a:gd name="T43" fmla="*/ 42 h 288"/>
              <a:gd name="T44" fmla="*/ 64 w 288"/>
              <a:gd name="T45" fmla="*/ 24 h 288"/>
              <a:gd name="T46" fmla="*/ 88 w 288"/>
              <a:gd name="T47" fmla="*/ 12 h 288"/>
              <a:gd name="T48" fmla="*/ 114 w 288"/>
              <a:gd name="T49" fmla="*/ 2 h 288"/>
              <a:gd name="T50" fmla="*/ 144 w 288"/>
              <a:gd name="T51" fmla="*/ 0 h 288"/>
              <a:gd name="T52" fmla="*/ 158 w 288"/>
              <a:gd name="T53" fmla="*/ 0 h 288"/>
              <a:gd name="T54" fmla="*/ 186 w 288"/>
              <a:gd name="T55" fmla="*/ 6 h 288"/>
              <a:gd name="T56" fmla="*/ 212 w 288"/>
              <a:gd name="T57" fmla="*/ 18 h 288"/>
              <a:gd name="T58" fmla="*/ 236 w 288"/>
              <a:gd name="T59" fmla="*/ 32 h 288"/>
              <a:gd name="T60" fmla="*/ 256 w 288"/>
              <a:gd name="T61" fmla="*/ 52 h 288"/>
              <a:gd name="T62" fmla="*/ 270 w 288"/>
              <a:gd name="T63" fmla="*/ 76 h 288"/>
              <a:gd name="T64" fmla="*/ 282 w 288"/>
              <a:gd name="T65" fmla="*/ 100 h 288"/>
              <a:gd name="T66" fmla="*/ 288 w 288"/>
              <a:gd name="T67" fmla="*/ 130 h 288"/>
              <a:gd name="T68" fmla="*/ 288 w 288"/>
              <a:gd name="T69" fmla="*/ 144 h 28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88"/>
              <a:gd name="T106" fmla="*/ 0 h 288"/>
              <a:gd name="T107" fmla="*/ 288 w 288"/>
              <a:gd name="T108" fmla="*/ 288 h 288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88" h="288">
                <a:moveTo>
                  <a:pt x="288" y="144"/>
                </a:moveTo>
                <a:lnTo>
                  <a:pt x="288" y="144"/>
                </a:lnTo>
                <a:lnTo>
                  <a:pt x="288" y="158"/>
                </a:lnTo>
                <a:lnTo>
                  <a:pt x="286" y="172"/>
                </a:lnTo>
                <a:lnTo>
                  <a:pt x="282" y="186"/>
                </a:lnTo>
                <a:lnTo>
                  <a:pt x="276" y="200"/>
                </a:lnTo>
                <a:lnTo>
                  <a:pt x="270" y="212"/>
                </a:lnTo>
                <a:lnTo>
                  <a:pt x="264" y="224"/>
                </a:lnTo>
                <a:lnTo>
                  <a:pt x="256" y="236"/>
                </a:lnTo>
                <a:lnTo>
                  <a:pt x="246" y="246"/>
                </a:lnTo>
                <a:lnTo>
                  <a:pt x="236" y="254"/>
                </a:lnTo>
                <a:lnTo>
                  <a:pt x="224" y="264"/>
                </a:lnTo>
                <a:lnTo>
                  <a:pt x="212" y="270"/>
                </a:lnTo>
                <a:lnTo>
                  <a:pt x="200" y="276"/>
                </a:lnTo>
                <a:lnTo>
                  <a:pt x="186" y="282"/>
                </a:lnTo>
                <a:lnTo>
                  <a:pt x="174" y="284"/>
                </a:lnTo>
                <a:lnTo>
                  <a:pt x="158" y="288"/>
                </a:lnTo>
                <a:lnTo>
                  <a:pt x="144" y="288"/>
                </a:lnTo>
                <a:lnTo>
                  <a:pt x="130" y="288"/>
                </a:lnTo>
                <a:lnTo>
                  <a:pt x="114" y="284"/>
                </a:lnTo>
                <a:lnTo>
                  <a:pt x="102" y="282"/>
                </a:lnTo>
                <a:lnTo>
                  <a:pt x="88" y="276"/>
                </a:lnTo>
                <a:lnTo>
                  <a:pt x="76" y="270"/>
                </a:lnTo>
                <a:lnTo>
                  <a:pt x="64" y="264"/>
                </a:lnTo>
                <a:lnTo>
                  <a:pt x="52" y="254"/>
                </a:lnTo>
                <a:lnTo>
                  <a:pt x="42" y="246"/>
                </a:lnTo>
                <a:lnTo>
                  <a:pt x="32" y="236"/>
                </a:lnTo>
                <a:lnTo>
                  <a:pt x="24" y="224"/>
                </a:lnTo>
                <a:lnTo>
                  <a:pt x="18" y="212"/>
                </a:lnTo>
                <a:lnTo>
                  <a:pt x="12" y="200"/>
                </a:lnTo>
                <a:lnTo>
                  <a:pt x="6" y="186"/>
                </a:lnTo>
                <a:lnTo>
                  <a:pt x="2" y="172"/>
                </a:lnTo>
                <a:lnTo>
                  <a:pt x="0" y="158"/>
                </a:lnTo>
                <a:lnTo>
                  <a:pt x="0" y="144"/>
                </a:lnTo>
                <a:lnTo>
                  <a:pt x="0" y="130"/>
                </a:lnTo>
                <a:lnTo>
                  <a:pt x="2" y="114"/>
                </a:lnTo>
                <a:lnTo>
                  <a:pt x="6" y="100"/>
                </a:lnTo>
                <a:lnTo>
                  <a:pt x="12" y="88"/>
                </a:lnTo>
                <a:lnTo>
                  <a:pt x="18" y="76"/>
                </a:lnTo>
                <a:lnTo>
                  <a:pt x="24" y="64"/>
                </a:lnTo>
                <a:lnTo>
                  <a:pt x="32" y="52"/>
                </a:lnTo>
                <a:lnTo>
                  <a:pt x="42" y="42"/>
                </a:lnTo>
                <a:lnTo>
                  <a:pt x="52" y="32"/>
                </a:lnTo>
                <a:lnTo>
                  <a:pt x="64" y="24"/>
                </a:lnTo>
                <a:lnTo>
                  <a:pt x="76" y="18"/>
                </a:lnTo>
                <a:lnTo>
                  <a:pt x="88" y="12"/>
                </a:lnTo>
                <a:lnTo>
                  <a:pt x="102" y="6"/>
                </a:lnTo>
                <a:lnTo>
                  <a:pt x="114" y="2"/>
                </a:lnTo>
                <a:lnTo>
                  <a:pt x="130" y="0"/>
                </a:lnTo>
                <a:lnTo>
                  <a:pt x="144" y="0"/>
                </a:lnTo>
                <a:lnTo>
                  <a:pt x="158" y="0"/>
                </a:lnTo>
                <a:lnTo>
                  <a:pt x="174" y="2"/>
                </a:lnTo>
                <a:lnTo>
                  <a:pt x="186" y="6"/>
                </a:lnTo>
                <a:lnTo>
                  <a:pt x="200" y="12"/>
                </a:lnTo>
                <a:lnTo>
                  <a:pt x="212" y="18"/>
                </a:lnTo>
                <a:lnTo>
                  <a:pt x="224" y="24"/>
                </a:lnTo>
                <a:lnTo>
                  <a:pt x="236" y="32"/>
                </a:lnTo>
                <a:lnTo>
                  <a:pt x="246" y="42"/>
                </a:lnTo>
                <a:lnTo>
                  <a:pt x="256" y="52"/>
                </a:lnTo>
                <a:lnTo>
                  <a:pt x="264" y="64"/>
                </a:lnTo>
                <a:lnTo>
                  <a:pt x="270" y="76"/>
                </a:lnTo>
                <a:lnTo>
                  <a:pt x="276" y="88"/>
                </a:lnTo>
                <a:lnTo>
                  <a:pt x="282" y="100"/>
                </a:lnTo>
                <a:lnTo>
                  <a:pt x="286" y="114"/>
                </a:lnTo>
                <a:lnTo>
                  <a:pt x="288" y="130"/>
                </a:lnTo>
                <a:lnTo>
                  <a:pt x="288" y="144"/>
                </a:lnTo>
                <a:close/>
              </a:path>
            </a:pathLst>
          </a:custGeom>
          <a:solidFill>
            <a:srgbClr val="00FF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63870" name="Rectangle 292"/>
          <p:cNvSpPr>
            <a:spLocks noChangeArrowheads="1"/>
          </p:cNvSpPr>
          <p:nvPr/>
        </p:nvSpPr>
        <p:spPr bwMode="auto">
          <a:xfrm>
            <a:off x="4487863" y="6227763"/>
            <a:ext cx="1651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Helvetica" pitchFamily="-83" charset="0"/>
              </a:rPr>
              <a:t>N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63871" name="Freeform 291"/>
          <p:cNvSpPr>
            <a:spLocks/>
          </p:cNvSpPr>
          <p:nvPr/>
        </p:nvSpPr>
        <p:spPr bwMode="auto">
          <a:xfrm>
            <a:off x="2819400" y="1524000"/>
            <a:ext cx="431800" cy="425450"/>
          </a:xfrm>
          <a:custGeom>
            <a:avLst/>
            <a:gdLst>
              <a:gd name="T0" fmla="*/ 288 w 288"/>
              <a:gd name="T1" fmla="*/ 144 h 288"/>
              <a:gd name="T2" fmla="*/ 286 w 288"/>
              <a:gd name="T3" fmla="*/ 172 h 288"/>
              <a:gd name="T4" fmla="*/ 276 w 288"/>
              <a:gd name="T5" fmla="*/ 200 h 288"/>
              <a:gd name="T6" fmla="*/ 264 w 288"/>
              <a:gd name="T7" fmla="*/ 224 h 288"/>
              <a:gd name="T8" fmla="*/ 246 w 288"/>
              <a:gd name="T9" fmla="*/ 246 h 288"/>
              <a:gd name="T10" fmla="*/ 224 w 288"/>
              <a:gd name="T11" fmla="*/ 264 h 288"/>
              <a:gd name="T12" fmla="*/ 200 w 288"/>
              <a:gd name="T13" fmla="*/ 276 h 288"/>
              <a:gd name="T14" fmla="*/ 174 w 288"/>
              <a:gd name="T15" fmla="*/ 284 h 288"/>
              <a:gd name="T16" fmla="*/ 144 w 288"/>
              <a:gd name="T17" fmla="*/ 288 h 288"/>
              <a:gd name="T18" fmla="*/ 130 w 288"/>
              <a:gd name="T19" fmla="*/ 288 h 288"/>
              <a:gd name="T20" fmla="*/ 102 w 288"/>
              <a:gd name="T21" fmla="*/ 282 h 288"/>
              <a:gd name="T22" fmla="*/ 76 w 288"/>
              <a:gd name="T23" fmla="*/ 270 h 288"/>
              <a:gd name="T24" fmla="*/ 52 w 288"/>
              <a:gd name="T25" fmla="*/ 254 h 288"/>
              <a:gd name="T26" fmla="*/ 32 w 288"/>
              <a:gd name="T27" fmla="*/ 236 h 288"/>
              <a:gd name="T28" fmla="*/ 18 w 288"/>
              <a:gd name="T29" fmla="*/ 212 h 288"/>
              <a:gd name="T30" fmla="*/ 6 w 288"/>
              <a:gd name="T31" fmla="*/ 186 h 288"/>
              <a:gd name="T32" fmla="*/ 0 w 288"/>
              <a:gd name="T33" fmla="*/ 158 h 288"/>
              <a:gd name="T34" fmla="*/ 0 w 288"/>
              <a:gd name="T35" fmla="*/ 144 h 288"/>
              <a:gd name="T36" fmla="*/ 2 w 288"/>
              <a:gd name="T37" fmla="*/ 114 h 288"/>
              <a:gd name="T38" fmla="*/ 12 w 288"/>
              <a:gd name="T39" fmla="*/ 88 h 288"/>
              <a:gd name="T40" fmla="*/ 24 w 288"/>
              <a:gd name="T41" fmla="*/ 64 h 288"/>
              <a:gd name="T42" fmla="*/ 42 w 288"/>
              <a:gd name="T43" fmla="*/ 42 h 288"/>
              <a:gd name="T44" fmla="*/ 64 w 288"/>
              <a:gd name="T45" fmla="*/ 24 h 288"/>
              <a:gd name="T46" fmla="*/ 88 w 288"/>
              <a:gd name="T47" fmla="*/ 12 h 288"/>
              <a:gd name="T48" fmla="*/ 114 w 288"/>
              <a:gd name="T49" fmla="*/ 2 h 288"/>
              <a:gd name="T50" fmla="*/ 144 w 288"/>
              <a:gd name="T51" fmla="*/ 0 h 288"/>
              <a:gd name="T52" fmla="*/ 158 w 288"/>
              <a:gd name="T53" fmla="*/ 0 h 288"/>
              <a:gd name="T54" fmla="*/ 186 w 288"/>
              <a:gd name="T55" fmla="*/ 6 h 288"/>
              <a:gd name="T56" fmla="*/ 212 w 288"/>
              <a:gd name="T57" fmla="*/ 18 h 288"/>
              <a:gd name="T58" fmla="*/ 236 w 288"/>
              <a:gd name="T59" fmla="*/ 32 h 288"/>
              <a:gd name="T60" fmla="*/ 256 w 288"/>
              <a:gd name="T61" fmla="*/ 52 h 288"/>
              <a:gd name="T62" fmla="*/ 270 w 288"/>
              <a:gd name="T63" fmla="*/ 76 h 288"/>
              <a:gd name="T64" fmla="*/ 282 w 288"/>
              <a:gd name="T65" fmla="*/ 100 h 288"/>
              <a:gd name="T66" fmla="*/ 288 w 288"/>
              <a:gd name="T67" fmla="*/ 130 h 288"/>
              <a:gd name="T68" fmla="*/ 288 w 288"/>
              <a:gd name="T69" fmla="*/ 144 h 28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88"/>
              <a:gd name="T106" fmla="*/ 0 h 288"/>
              <a:gd name="T107" fmla="*/ 288 w 288"/>
              <a:gd name="T108" fmla="*/ 288 h 288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88" h="288">
                <a:moveTo>
                  <a:pt x="288" y="144"/>
                </a:moveTo>
                <a:lnTo>
                  <a:pt x="288" y="144"/>
                </a:lnTo>
                <a:lnTo>
                  <a:pt x="288" y="158"/>
                </a:lnTo>
                <a:lnTo>
                  <a:pt x="286" y="172"/>
                </a:lnTo>
                <a:lnTo>
                  <a:pt x="282" y="186"/>
                </a:lnTo>
                <a:lnTo>
                  <a:pt x="276" y="200"/>
                </a:lnTo>
                <a:lnTo>
                  <a:pt x="270" y="212"/>
                </a:lnTo>
                <a:lnTo>
                  <a:pt x="264" y="224"/>
                </a:lnTo>
                <a:lnTo>
                  <a:pt x="256" y="236"/>
                </a:lnTo>
                <a:lnTo>
                  <a:pt x="246" y="246"/>
                </a:lnTo>
                <a:lnTo>
                  <a:pt x="236" y="254"/>
                </a:lnTo>
                <a:lnTo>
                  <a:pt x="224" y="264"/>
                </a:lnTo>
                <a:lnTo>
                  <a:pt x="212" y="270"/>
                </a:lnTo>
                <a:lnTo>
                  <a:pt x="200" y="276"/>
                </a:lnTo>
                <a:lnTo>
                  <a:pt x="186" y="282"/>
                </a:lnTo>
                <a:lnTo>
                  <a:pt x="174" y="284"/>
                </a:lnTo>
                <a:lnTo>
                  <a:pt x="158" y="288"/>
                </a:lnTo>
                <a:lnTo>
                  <a:pt x="144" y="288"/>
                </a:lnTo>
                <a:lnTo>
                  <a:pt x="130" y="288"/>
                </a:lnTo>
                <a:lnTo>
                  <a:pt x="114" y="284"/>
                </a:lnTo>
                <a:lnTo>
                  <a:pt x="102" y="282"/>
                </a:lnTo>
                <a:lnTo>
                  <a:pt x="88" y="276"/>
                </a:lnTo>
                <a:lnTo>
                  <a:pt x="76" y="270"/>
                </a:lnTo>
                <a:lnTo>
                  <a:pt x="64" y="264"/>
                </a:lnTo>
                <a:lnTo>
                  <a:pt x="52" y="254"/>
                </a:lnTo>
                <a:lnTo>
                  <a:pt x="42" y="246"/>
                </a:lnTo>
                <a:lnTo>
                  <a:pt x="32" y="236"/>
                </a:lnTo>
                <a:lnTo>
                  <a:pt x="24" y="224"/>
                </a:lnTo>
                <a:lnTo>
                  <a:pt x="18" y="212"/>
                </a:lnTo>
                <a:lnTo>
                  <a:pt x="12" y="200"/>
                </a:lnTo>
                <a:lnTo>
                  <a:pt x="6" y="186"/>
                </a:lnTo>
                <a:lnTo>
                  <a:pt x="2" y="172"/>
                </a:lnTo>
                <a:lnTo>
                  <a:pt x="0" y="158"/>
                </a:lnTo>
                <a:lnTo>
                  <a:pt x="0" y="144"/>
                </a:lnTo>
                <a:lnTo>
                  <a:pt x="0" y="130"/>
                </a:lnTo>
                <a:lnTo>
                  <a:pt x="2" y="114"/>
                </a:lnTo>
                <a:lnTo>
                  <a:pt x="6" y="100"/>
                </a:lnTo>
                <a:lnTo>
                  <a:pt x="12" y="88"/>
                </a:lnTo>
                <a:lnTo>
                  <a:pt x="18" y="76"/>
                </a:lnTo>
                <a:lnTo>
                  <a:pt x="24" y="64"/>
                </a:lnTo>
                <a:lnTo>
                  <a:pt x="32" y="52"/>
                </a:lnTo>
                <a:lnTo>
                  <a:pt x="42" y="42"/>
                </a:lnTo>
                <a:lnTo>
                  <a:pt x="52" y="32"/>
                </a:lnTo>
                <a:lnTo>
                  <a:pt x="64" y="24"/>
                </a:lnTo>
                <a:lnTo>
                  <a:pt x="76" y="18"/>
                </a:lnTo>
                <a:lnTo>
                  <a:pt x="88" y="12"/>
                </a:lnTo>
                <a:lnTo>
                  <a:pt x="102" y="6"/>
                </a:lnTo>
                <a:lnTo>
                  <a:pt x="114" y="2"/>
                </a:lnTo>
                <a:lnTo>
                  <a:pt x="130" y="0"/>
                </a:lnTo>
                <a:lnTo>
                  <a:pt x="144" y="0"/>
                </a:lnTo>
                <a:lnTo>
                  <a:pt x="158" y="0"/>
                </a:lnTo>
                <a:lnTo>
                  <a:pt x="174" y="2"/>
                </a:lnTo>
                <a:lnTo>
                  <a:pt x="186" y="6"/>
                </a:lnTo>
                <a:lnTo>
                  <a:pt x="200" y="12"/>
                </a:lnTo>
                <a:lnTo>
                  <a:pt x="212" y="18"/>
                </a:lnTo>
                <a:lnTo>
                  <a:pt x="224" y="24"/>
                </a:lnTo>
                <a:lnTo>
                  <a:pt x="236" y="32"/>
                </a:lnTo>
                <a:lnTo>
                  <a:pt x="246" y="42"/>
                </a:lnTo>
                <a:lnTo>
                  <a:pt x="256" y="52"/>
                </a:lnTo>
                <a:lnTo>
                  <a:pt x="264" y="64"/>
                </a:lnTo>
                <a:lnTo>
                  <a:pt x="270" y="76"/>
                </a:lnTo>
                <a:lnTo>
                  <a:pt x="276" y="88"/>
                </a:lnTo>
                <a:lnTo>
                  <a:pt x="282" y="100"/>
                </a:lnTo>
                <a:lnTo>
                  <a:pt x="286" y="114"/>
                </a:lnTo>
                <a:lnTo>
                  <a:pt x="288" y="130"/>
                </a:lnTo>
                <a:lnTo>
                  <a:pt x="288" y="144"/>
                </a:lnTo>
                <a:close/>
              </a:path>
            </a:pathLst>
          </a:custGeom>
          <a:solidFill>
            <a:srgbClr val="00FF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63872" name="Rectangle 292"/>
          <p:cNvSpPr>
            <a:spLocks noChangeArrowheads="1"/>
          </p:cNvSpPr>
          <p:nvPr/>
        </p:nvSpPr>
        <p:spPr bwMode="auto">
          <a:xfrm>
            <a:off x="2960688" y="1609725"/>
            <a:ext cx="1651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Helvetica" pitchFamily="-83" charset="0"/>
              </a:rPr>
              <a:t>U</a:t>
            </a:r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163873" name="AutoShape 33"/>
          <p:cNvCxnSpPr>
            <a:cxnSpLocks noChangeShapeType="1"/>
            <a:stCxn id="163845" idx="22"/>
            <a:endCxn id="163847" idx="8"/>
          </p:cNvCxnSpPr>
          <p:nvPr/>
        </p:nvCxnSpPr>
        <p:spPr bwMode="auto">
          <a:xfrm flipH="1" flipV="1">
            <a:off x="3340100" y="4387850"/>
            <a:ext cx="717550" cy="523875"/>
          </a:xfrm>
          <a:prstGeom prst="straightConnector1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63874" name="AutoShape 34"/>
          <p:cNvCxnSpPr>
            <a:cxnSpLocks noChangeShapeType="1"/>
            <a:stCxn id="163845" idx="24"/>
            <a:endCxn id="163855" idx="8"/>
          </p:cNvCxnSpPr>
          <p:nvPr/>
        </p:nvCxnSpPr>
        <p:spPr bwMode="auto">
          <a:xfrm flipH="1" flipV="1">
            <a:off x="3873500" y="4006850"/>
            <a:ext cx="260350" cy="873125"/>
          </a:xfrm>
          <a:prstGeom prst="straightConnector1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63875" name="AutoShape 35"/>
          <p:cNvCxnSpPr>
            <a:cxnSpLocks noChangeShapeType="1"/>
            <a:stCxn id="163845" idx="27"/>
            <a:endCxn id="163859" idx="8"/>
          </p:cNvCxnSpPr>
          <p:nvPr/>
        </p:nvCxnSpPr>
        <p:spPr bwMode="auto">
          <a:xfrm flipV="1">
            <a:off x="4241800" y="3625850"/>
            <a:ext cx="165100" cy="1260475"/>
          </a:xfrm>
          <a:prstGeom prst="straightConnector1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63876" name="AutoShape 36"/>
          <p:cNvCxnSpPr>
            <a:cxnSpLocks noChangeShapeType="1"/>
            <a:stCxn id="163845" idx="29"/>
            <a:endCxn id="163863" idx="8"/>
          </p:cNvCxnSpPr>
          <p:nvPr/>
        </p:nvCxnSpPr>
        <p:spPr bwMode="auto">
          <a:xfrm flipV="1">
            <a:off x="4316413" y="3244850"/>
            <a:ext cx="623887" cy="1679575"/>
          </a:xfrm>
          <a:prstGeom prst="straightConnector1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63877" name="AutoShape 37"/>
          <p:cNvCxnSpPr>
            <a:cxnSpLocks noChangeShapeType="1"/>
            <a:stCxn id="163845" idx="32"/>
          </p:cNvCxnSpPr>
          <p:nvPr/>
        </p:nvCxnSpPr>
        <p:spPr bwMode="auto">
          <a:xfrm flipV="1">
            <a:off x="4384675" y="4876800"/>
            <a:ext cx="1177925" cy="150813"/>
          </a:xfrm>
          <a:prstGeom prst="straightConnector1">
            <a:avLst/>
          </a:prstGeom>
          <a:noFill/>
          <a:ln w="12700">
            <a:solidFill>
              <a:srgbClr val="0000FF"/>
            </a:solidFill>
            <a:round/>
            <a:headEnd/>
            <a:tailEnd type="triangle" w="med" len="med"/>
          </a:ln>
          <a:effectLst/>
        </p:spPr>
      </p:cxnSp>
      <p:cxnSp>
        <p:nvCxnSpPr>
          <p:cNvPr id="163878" name="AutoShape 38"/>
          <p:cNvCxnSpPr>
            <a:cxnSpLocks noChangeShapeType="1"/>
            <a:stCxn id="163845" idx="33"/>
          </p:cNvCxnSpPr>
          <p:nvPr/>
        </p:nvCxnSpPr>
        <p:spPr bwMode="auto">
          <a:xfrm flipV="1">
            <a:off x="4394200" y="4953000"/>
            <a:ext cx="1168400" cy="115888"/>
          </a:xfrm>
          <a:prstGeom prst="straightConnector1">
            <a:avLst/>
          </a:prstGeom>
          <a:noFill/>
          <a:ln w="12700">
            <a:solidFill>
              <a:srgbClr val="0000FF"/>
            </a:solidFill>
            <a:round/>
            <a:headEnd/>
            <a:tailEnd type="triangle" w="med" len="med"/>
          </a:ln>
          <a:effectLst/>
        </p:spPr>
      </p:cxnSp>
      <p:cxnSp>
        <p:nvCxnSpPr>
          <p:cNvPr id="163879" name="AutoShape 39"/>
          <p:cNvCxnSpPr>
            <a:cxnSpLocks noChangeShapeType="1"/>
            <a:stCxn id="163845" idx="1"/>
          </p:cNvCxnSpPr>
          <p:nvPr/>
        </p:nvCxnSpPr>
        <p:spPr bwMode="auto">
          <a:xfrm flipV="1">
            <a:off x="4391025" y="5105400"/>
            <a:ext cx="1171575" cy="30163"/>
          </a:xfrm>
          <a:prstGeom prst="straightConnector1">
            <a:avLst/>
          </a:prstGeom>
          <a:noFill/>
          <a:ln w="12700">
            <a:solidFill>
              <a:srgbClr val="0000FF"/>
            </a:solidFill>
            <a:round/>
            <a:headEnd/>
            <a:tailEnd type="triangle" w="med" len="med"/>
          </a:ln>
          <a:effectLst/>
        </p:spPr>
      </p:cxnSp>
      <p:cxnSp>
        <p:nvCxnSpPr>
          <p:cNvPr id="163880" name="AutoShape 40"/>
          <p:cNvCxnSpPr>
            <a:cxnSpLocks noChangeShapeType="1"/>
            <a:stCxn id="163845" idx="34"/>
          </p:cNvCxnSpPr>
          <p:nvPr/>
        </p:nvCxnSpPr>
        <p:spPr bwMode="auto">
          <a:xfrm flipV="1">
            <a:off x="4394200" y="5029200"/>
            <a:ext cx="1168400" cy="61913"/>
          </a:xfrm>
          <a:prstGeom prst="straightConnector1">
            <a:avLst/>
          </a:prstGeom>
          <a:noFill/>
          <a:ln w="12700">
            <a:solidFill>
              <a:srgbClr val="0000FF"/>
            </a:solidFill>
            <a:round/>
            <a:headEnd/>
            <a:tailEnd type="triangle" w="med" len="med"/>
          </a:ln>
          <a:effectLst/>
        </p:spPr>
      </p:cxnSp>
      <p:cxnSp>
        <p:nvCxnSpPr>
          <p:cNvPr id="163881" name="AutoShape 41"/>
          <p:cNvCxnSpPr>
            <a:cxnSpLocks noChangeShapeType="1"/>
            <a:stCxn id="163853" idx="25"/>
            <a:endCxn id="163845" idx="8"/>
          </p:cNvCxnSpPr>
          <p:nvPr/>
        </p:nvCxnSpPr>
        <p:spPr bwMode="auto">
          <a:xfrm flipV="1">
            <a:off x="4178300" y="5303838"/>
            <a:ext cx="0" cy="301625"/>
          </a:xfrm>
          <a:prstGeom prst="straightConnector1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63882" name="AutoShape 42"/>
          <p:cNvCxnSpPr>
            <a:cxnSpLocks noChangeShapeType="1"/>
            <a:stCxn id="163867" idx="29"/>
            <a:endCxn id="163853" idx="11"/>
          </p:cNvCxnSpPr>
          <p:nvPr/>
        </p:nvCxnSpPr>
        <p:spPr bwMode="auto">
          <a:xfrm flipV="1">
            <a:off x="3938588" y="6003925"/>
            <a:ext cx="138112" cy="1857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63883" name="AutoShape 43"/>
          <p:cNvCxnSpPr>
            <a:cxnSpLocks noChangeShapeType="1"/>
            <a:stCxn id="163869" idx="21"/>
            <a:endCxn id="163853" idx="5"/>
          </p:cNvCxnSpPr>
          <p:nvPr/>
        </p:nvCxnSpPr>
        <p:spPr bwMode="auto">
          <a:xfrm flipH="1" flipV="1">
            <a:off x="4298950" y="5995988"/>
            <a:ext cx="111125" cy="207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63884" name="AutoShape 44"/>
          <p:cNvCxnSpPr>
            <a:cxnSpLocks noChangeShapeType="1"/>
            <a:stCxn id="163847" idx="25"/>
            <a:endCxn id="163849" idx="8"/>
          </p:cNvCxnSpPr>
          <p:nvPr/>
        </p:nvCxnSpPr>
        <p:spPr bwMode="auto">
          <a:xfrm flipV="1">
            <a:off x="3340100" y="2636838"/>
            <a:ext cx="0" cy="1325562"/>
          </a:xfrm>
          <a:prstGeom prst="straightConnector1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63885" name="AutoShape 45"/>
          <p:cNvCxnSpPr>
            <a:cxnSpLocks noChangeShapeType="1"/>
            <a:stCxn id="163863" idx="25"/>
            <a:endCxn id="163865" idx="8"/>
          </p:cNvCxnSpPr>
          <p:nvPr/>
        </p:nvCxnSpPr>
        <p:spPr bwMode="auto">
          <a:xfrm flipV="1">
            <a:off x="4940300" y="2636838"/>
            <a:ext cx="0" cy="182562"/>
          </a:xfrm>
          <a:prstGeom prst="straightConnector1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63886" name="AutoShape 46"/>
          <p:cNvCxnSpPr>
            <a:cxnSpLocks noChangeShapeType="1"/>
            <a:stCxn id="163859" idx="25"/>
            <a:endCxn id="163861" idx="8"/>
          </p:cNvCxnSpPr>
          <p:nvPr/>
        </p:nvCxnSpPr>
        <p:spPr bwMode="auto">
          <a:xfrm flipV="1">
            <a:off x="4406900" y="2636838"/>
            <a:ext cx="0" cy="563562"/>
          </a:xfrm>
          <a:prstGeom prst="straightConnector1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63887" name="AutoShape 47"/>
          <p:cNvCxnSpPr>
            <a:cxnSpLocks noChangeShapeType="1"/>
            <a:stCxn id="163855" idx="25"/>
            <a:endCxn id="163857" idx="8"/>
          </p:cNvCxnSpPr>
          <p:nvPr/>
        </p:nvCxnSpPr>
        <p:spPr bwMode="auto">
          <a:xfrm flipV="1">
            <a:off x="3873500" y="2636838"/>
            <a:ext cx="0" cy="944562"/>
          </a:xfrm>
          <a:prstGeom prst="straightConnector1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63888" name="AutoShape 48"/>
          <p:cNvCxnSpPr>
            <a:cxnSpLocks noChangeShapeType="1"/>
            <a:endCxn id="163847" idx="3"/>
          </p:cNvCxnSpPr>
          <p:nvPr/>
        </p:nvCxnSpPr>
        <p:spPr bwMode="auto">
          <a:xfrm flipH="1" flipV="1">
            <a:off x="3519488" y="4292600"/>
            <a:ext cx="2043112" cy="127000"/>
          </a:xfrm>
          <a:prstGeom prst="straightConnector1">
            <a:avLst/>
          </a:prstGeom>
          <a:noFill/>
          <a:ln w="12700">
            <a:solidFill>
              <a:srgbClr val="0000FF"/>
            </a:solidFill>
            <a:round/>
            <a:headEnd/>
            <a:tailEnd type="triangle" w="med" len="med"/>
          </a:ln>
          <a:effectLst/>
        </p:spPr>
      </p:cxnSp>
      <p:cxnSp>
        <p:nvCxnSpPr>
          <p:cNvPr id="163889" name="AutoShape 49"/>
          <p:cNvCxnSpPr>
            <a:cxnSpLocks noChangeShapeType="1"/>
            <a:endCxn id="163847" idx="32"/>
          </p:cNvCxnSpPr>
          <p:nvPr/>
        </p:nvCxnSpPr>
        <p:spPr bwMode="auto">
          <a:xfrm flipH="1" flipV="1">
            <a:off x="3546475" y="4113213"/>
            <a:ext cx="2016125" cy="77787"/>
          </a:xfrm>
          <a:prstGeom prst="straightConnector1">
            <a:avLst/>
          </a:prstGeom>
          <a:noFill/>
          <a:ln w="12700">
            <a:solidFill>
              <a:srgbClr val="0000FF"/>
            </a:solidFill>
            <a:round/>
            <a:headEnd/>
            <a:tailEnd type="triangle" w="med" len="med"/>
          </a:ln>
          <a:effectLst/>
        </p:spPr>
      </p:cxnSp>
      <p:cxnSp>
        <p:nvCxnSpPr>
          <p:cNvPr id="163890" name="AutoShape 50"/>
          <p:cNvCxnSpPr>
            <a:cxnSpLocks noChangeShapeType="1"/>
            <a:endCxn id="163847" idx="34"/>
          </p:cNvCxnSpPr>
          <p:nvPr/>
        </p:nvCxnSpPr>
        <p:spPr bwMode="auto">
          <a:xfrm flipH="1" flipV="1">
            <a:off x="3556000" y="4175125"/>
            <a:ext cx="2006600" cy="92075"/>
          </a:xfrm>
          <a:prstGeom prst="straightConnector1">
            <a:avLst/>
          </a:prstGeom>
          <a:noFill/>
          <a:ln w="12700">
            <a:solidFill>
              <a:srgbClr val="0000FF"/>
            </a:solidFill>
            <a:round/>
            <a:headEnd/>
            <a:tailEnd type="triangle" w="med" len="med"/>
          </a:ln>
          <a:effectLst/>
        </p:spPr>
      </p:cxnSp>
      <p:cxnSp>
        <p:nvCxnSpPr>
          <p:cNvPr id="163891" name="AutoShape 51"/>
          <p:cNvCxnSpPr>
            <a:cxnSpLocks noChangeShapeType="1"/>
            <a:endCxn id="163847" idx="1"/>
          </p:cNvCxnSpPr>
          <p:nvPr/>
        </p:nvCxnSpPr>
        <p:spPr bwMode="auto">
          <a:xfrm flipH="1" flipV="1">
            <a:off x="3552825" y="4219575"/>
            <a:ext cx="2009775" cy="123825"/>
          </a:xfrm>
          <a:prstGeom prst="straightConnector1">
            <a:avLst/>
          </a:prstGeom>
          <a:noFill/>
          <a:ln w="12700">
            <a:solidFill>
              <a:srgbClr val="0000FF"/>
            </a:solidFill>
            <a:round/>
            <a:headEnd/>
            <a:tailEnd type="triangle" w="med" len="med"/>
          </a:ln>
          <a:effectLst/>
        </p:spPr>
      </p:cxnSp>
      <p:cxnSp>
        <p:nvCxnSpPr>
          <p:cNvPr id="163892" name="AutoShape 52"/>
          <p:cNvCxnSpPr>
            <a:cxnSpLocks noChangeShapeType="1"/>
            <a:endCxn id="163855" idx="3"/>
          </p:cNvCxnSpPr>
          <p:nvPr/>
        </p:nvCxnSpPr>
        <p:spPr bwMode="auto">
          <a:xfrm flipH="1" flipV="1">
            <a:off x="4052888" y="3911600"/>
            <a:ext cx="1509712" cy="127000"/>
          </a:xfrm>
          <a:prstGeom prst="straightConnector1">
            <a:avLst/>
          </a:prstGeom>
          <a:noFill/>
          <a:ln w="12700">
            <a:solidFill>
              <a:srgbClr val="0000FF"/>
            </a:solidFill>
            <a:round/>
            <a:headEnd/>
            <a:tailEnd type="triangle" w="med" len="med"/>
          </a:ln>
          <a:effectLst/>
        </p:spPr>
      </p:cxnSp>
      <p:cxnSp>
        <p:nvCxnSpPr>
          <p:cNvPr id="163893" name="AutoShape 53"/>
          <p:cNvCxnSpPr>
            <a:cxnSpLocks noChangeShapeType="1"/>
            <a:endCxn id="163855" idx="32"/>
          </p:cNvCxnSpPr>
          <p:nvPr/>
        </p:nvCxnSpPr>
        <p:spPr bwMode="auto">
          <a:xfrm flipH="1" flipV="1">
            <a:off x="4079875" y="3732213"/>
            <a:ext cx="1482725" cy="77787"/>
          </a:xfrm>
          <a:prstGeom prst="straightConnector1">
            <a:avLst/>
          </a:prstGeom>
          <a:noFill/>
          <a:ln w="12700">
            <a:solidFill>
              <a:srgbClr val="0000FF"/>
            </a:solidFill>
            <a:round/>
            <a:headEnd/>
            <a:tailEnd type="triangle" w="med" len="med"/>
          </a:ln>
          <a:effectLst/>
        </p:spPr>
      </p:cxnSp>
      <p:cxnSp>
        <p:nvCxnSpPr>
          <p:cNvPr id="163894" name="AutoShape 54"/>
          <p:cNvCxnSpPr>
            <a:cxnSpLocks noChangeShapeType="1"/>
            <a:endCxn id="163855" idx="33"/>
          </p:cNvCxnSpPr>
          <p:nvPr/>
        </p:nvCxnSpPr>
        <p:spPr bwMode="auto">
          <a:xfrm flipH="1" flipV="1">
            <a:off x="4089400" y="3773488"/>
            <a:ext cx="1473200" cy="112712"/>
          </a:xfrm>
          <a:prstGeom prst="straightConnector1">
            <a:avLst/>
          </a:prstGeom>
          <a:noFill/>
          <a:ln w="12700">
            <a:solidFill>
              <a:srgbClr val="0000FF"/>
            </a:solidFill>
            <a:round/>
            <a:headEnd/>
            <a:tailEnd type="triangle" w="med" len="med"/>
          </a:ln>
          <a:effectLst/>
        </p:spPr>
      </p:cxnSp>
      <p:cxnSp>
        <p:nvCxnSpPr>
          <p:cNvPr id="163895" name="AutoShape 55"/>
          <p:cNvCxnSpPr>
            <a:cxnSpLocks noChangeShapeType="1"/>
            <a:endCxn id="163855" idx="1"/>
          </p:cNvCxnSpPr>
          <p:nvPr/>
        </p:nvCxnSpPr>
        <p:spPr bwMode="auto">
          <a:xfrm flipH="1" flipV="1">
            <a:off x="4086225" y="3838575"/>
            <a:ext cx="1476375" cy="123825"/>
          </a:xfrm>
          <a:prstGeom prst="straightConnector1">
            <a:avLst/>
          </a:prstGeom>
          <a:noFill/>
          <a:ln w="12700">
            <a:solidFill>
              <a:srgbClr val="0000FF"/>
            </a:solidFill>
            <a:round/>
            <a:headEnd/>
            <a:tailEnd type="triangle" w="med" len="med"/>
          </a:ln>
          <a:effectLst/>
        </p:spPr>
      </p:cxnSp>
      <p:cxnSp>
        <p:nvCxnSpPr>
          <p:cNvPr id="163896" name="AutoShape 56"/>
          <p:cNvCxnSpPr>
            <a:cxnSpLocks noChangeShapeType="1"/>
            <a:endCxn id="163859" idx="3"/>
          </p:cNvCxnSpPr>
          <p:nvPr/>
        </p:nvCxnSpPr>
        <p:spPr bwMode="auto">
          <a:xfrm flipH="1" flipV="1">
            <a:off x="4586288" y="3530600"/>
            <a:ext cx="976312" cy="50800"/>
          </a:xfrm>
          <a:prstGeom prst="straightConnector1">
            <a:avLst/>
          </a:prstGeom>
          <a:noFill/>
          <a:ln w="12700">
            <a:solidFill>
              <a:srgbClr val="0000FF"/>
            </a:solidFill>
            <a:round/>
            <a:headEnd/>
            <a:tailEnd type="triangle" w="med" len="med"/>
          </a:ln>
          <a:effectLst/>
        </p:spPr>
      </p:cxnSp>
      <p:cxnSp>
        <p:nvCxnSpPr>
          <p:cNvPr id="163897" name="AutoShape 57"/>
          <p:cNvCxnSpPr>
            <a:cxnSpLocks noChangeShapeType="1"/>
            <a:endCxn id="163859" idx="32"/>
          </p:cNvCxnSpPr>
          <p:nvPr/>
        </p:nvCxnSpPr>
        <p:spPr bwMode="auto">
          <a:xfrm flipH="1" flipV="1">
            <a:off x="4613275" y="3351213"/>
            <a:ext cx="949325" cy="1587"/>
          </a:xfrm>
          <a:prstGeom prst="straightConnector1">
            <a:avLst/>
          </a:prstGeom>
          <a:noFill/>
          <a:ln w="12700">
            <a:solidFill>
              <a:srgbClr val="0000FF"/>
            </a:solidFill>
            <a:round/>
            <a:headEnd/>
            <a:tailEnd type="triangle" w="med" len="med"/>
          </a:ln>
          <a:effectLst/>
        </p:spPr>
      </p:cxnSp>
      <p:cxnSp>
        <p:nvCxnSpPr>
          <p:cNvPr id="163898" name="AutoShape 58"/>
          <p:cNvCxnSpPr>
            <a:cxnSpLocks noChangeShapeType="1"/>
            <a:endCxn id="163859" idx="33"/>
          </p:cNvCxnSpPr>
          <p:nvPr/>
        </p:nvCxnSpPr>
        <p:spPr bwMode="auto">
          <a:xfrm flipH="1" flipV="1">
            <a:off x="4622800" y="3392488"/>
            <a:ext cx="939800" cy="36512"/>
          </a:xfrm>
          <a:prstGeom prst="straightConnector1">
            <a:avLst/>
          </a:prstGeom>
          <a:noFill/>
          <a:ln w="12700">
            <a:solidFill>
              <a:srgbClr val="0000FF"/>
            </a:solidFill>
            <a:round/>
            <a:headEnd/>
            <a:tailEnd type="triangle" w="med" len="med"/>
          </a:ln>
          <a:effectLst/>
        </p:spPr>
      </p:cxnSp>
      <p:cxnSp>
        <p:nvCxnSpPr>
          <p:cNvPr id="163899" name="AutoShape 59"/>
          <p:cNvCxnSpPr>
            <a:cxnSpLocks noChangeShapeType="1"/>
            <a:endCxn id="163859" idx="1"/>
          </p:cNvCxnSpPr>
          <p:nvPr/>
        </p:nvCxnSpPr>
        <p:spPr bwMode="auto">
          <a:xfrm flipH="1" flipV="1">
            <a:off x="4619625" y="3457575"/>
            <a:ext cx="942975" cy="47625"/>
          </a:xfrm>
          <a:prstGeom prst="straightConnector1">
            <a:avLst/>
          </a:prstGeom>
          <a:noFill/>
          <a:ln w="12700">
            <a:solidFill>
              <a:srgbClr val="0000FF"/>
            </a:solidFill>
            <a:round/>
            <a:headEnd/>
            <a:tailEnd type="triangle" w="med" len="med"/>
          </a:ln>
          <a:effectLst/>
        </p:spPr>
      </p:cxnSp>
      <p:cxnSp>
        <p:nvCxnSpPr>
          <p:cNvPr id="163900" name="AutoShape 60"/>
          <p:cNvCxnSpPr>
            <a:cxnSpLocks noChangeShapeType="1"/>
            <a:endCxn id="163863" idx="3"/>
          </p:cNvCxnSpPr>
          <p:nvPr/>
        </p:nvCxnSpPr>
        <p:spPr bwMode="auto">
          <a:xfrm flipH="1" flipV="1">
            <a:off x="5119688" y="3149600"/>
            <a:ext cx="442912" cy="50800"/>
          </a:xfrm>
          <a:prstGeom prst="straightConnector1">
            <a:avLst/>
          </a:prstGeom>
          <a:noFill/>
          <a:ln w="12700">
            <a:solidFill>
              <a:srgbClr val="0000FF"/>
            </a:solidFill>
            <a:round/>
            <a:headEnd/>
            <a:tailEnd type="triangle" w="med" len="med"/>
          </a:ln>
          <a:effectLst/>
        </p:spPr>
      </p:cxnSp>
      <p:cxnSp>
        <p:nvCxnSpPr>
          <p:cNvPr id="163901" name="AutoShape 61"/>
          <p:cNvCxnSpPr>
            <a:cxnSpLocks noChangeShapeType="1"/>
            <a:endCxn id="163863" idx="32"/>
          </p:cNvCxnSpPr>
          <p:nvPr/>
        </p:nvCxnSpPr>
        <p:spPr bwMode="auto">
          <a:xfrm flipH="1" flipV="1">
            <a:off x="5146675" y="2970213"/>
            <a:ext cx="415925" cy="1587"/>
          </a:xfrm>
          <a:prstGeom prst="straightConnector1">
            <a:avLst/>
          </a:prstGeom>
          <a:noFill/>
          <a:ln w="12700">
            <a:solidFill>
              <a:srgbClr val="0000FF"/>
            </a:solidFill>
            <a:round/>
            <a:headEnd/>
            <a:tailEnd type="triangle" w="med" len="med"/>
          </a:ln>
          <a:effectLst/>
        </p:spPr>
      </p:cxnSp>
      <p:cxnSp>
        <p:nvCxnSpPr>
          <p:cNvPr id="163902" name="AutoShape 62"/>
          <p:cNvCxnSpPr>
            <a:cxnSpLocks noChangeShapeType="1"/>
            <a:endCxn id="163863" idx="33"/>
          </p:cNvCxnSpPr>
          <p:nvPr/>
        </p:nvCxnSpPr>
        <p:spPr bwMode="auto">
          <a:xfrm flipH="1" flipV="1">
            <a:off x="5156200" y="3011488"/>
            <a:ext cx="406400" cy="36512"/>
          </a:xfrm>
          <a:prstGeom prst="straightConnector1">
            <a:avLst/>
          </a:prstGeom>
          <a:noFill/>
          <a:ln w="12700">
            <a:solidFill>
              <a:srgbClr val="0000FF"/>
            </a:solidFill>
            <a:round/>
            <a:headEnd/>
            <a:tailEnd type="triangle" w="med" len="med"/>
          </a:ln>
          <a:effectLst/>
        </p:spPr>
      </p:cxnSp>
      <p:cxnSp>
        <p:nvCxnSpPr>
          <p:cNvPr id="163903" name="AutoShape 63"/>
          <p:cNvCxnSpPr>
            <a:cxnSpLocks noChangeShapeType="1"/>
            <a:endCxn id="163863" idx="1"/>
          </p:cNvCxnSpPr>
          <p:nvPr/>
        </p:nvCxnSpPr>
        <p:spPr bwMode="auto">
          <a:xfrm flipH="1" flipV="1">
            <a:off x="5153025" y="3076575"/>
            <a:ext cx="409575" cy="47625"/>
          </a:xfrm>
          <a:prstGeom prst="straightConnector1">
            <a:avLst/>
          </a:prstGeom>
          <a:noFill/>
          <a:ln w="12700">
            <a:solidFill>
              <a:srgbClr val="0000FF"/>
            </a:solidFill>
            <a:round/>
            <a:headEnd/>
            <a:tailEnd type="triangle" w="med" len="med"/>
          </a:ln>
          <a:effectLst/>
        </p:spPr>
      </p:cxnSp>
      <p:cxnSp>
        <p:nvCxnSpPr>
          <p:cNvPr id="163904" name="AutoShape 64"/>
          <p:cNvCxnSpPr>
            <a:cxnSpLocks noChangeShapeType="1"/>
            <a:stCxn id="163871" idx="32"/>
            <a:endCxn id="163851" idx="17"/>
          </p:cNvCxnSpPr>
          <p:nvPr/>
        </p:nvCxnSpPr>
        <p:spPr bwMode="auto">
          <a:xfrm flipV="1">
            <a:off x="3241675" y="1508125"/>
            <a:ext cx="644525" cy="163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63905" name="AutoShape 65"/>
          <p:cNvCxnSpPr>
            <a:cxnSpLocks noChangeShapeType="1"/>
            <a:stCxn id="163849" idx="26"/>
            <a:endCxn id="163851" idx="12"/>
          </p:cNvCxnSpPr>
          <p:nvPr/>
        </p:nvCxnSpPr>
        <p:spPr bwMode="auto">
          <a:xfrm flipV="1">
            <a:off x="3360738" y="1673225"/>
            <a:ext cx="603250" cy="536575"/>
          </a:xfrm>
          <a:prstGeom prst="straightConnector1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63906" name="AutoShape 66"/>
          <p:cNvCxnSpPr>
            <a:cxnSpLocks noChangeShapeType="1"/>
            <a:stCxn id="163857" idx="25"/>
            <a:endCxn id="163851" idx="10"/>
          </p:cNvCxnSpPr>
          <p:nvPr/>
        </p:nvCxnSpPr>
        <p:spPr bwMode="auto">
          <a:xfrm flipV="1">
            <a:off x="3873500" y="1711325"/>
            <a:ext cx="165100" cy="498475"/>
          </a:xfrm>
          <a:prstGeom prst="straightConnector1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63907" name="AutoShape 67"/>
          <p:cNvCxnSpPr>
            <a:cxnSpLocks noChangeShapeType="1"/>
            <a:stCxn id="163861" idx="25"/>
            <a:endCxn id="163851" idx="7"/>
          </p:cNvCxnSpPr>
          <p:nvPr/>
        </p:nvCxnSpPr>
        <p:spPr bwMode="auto">
          <a:xfrm flipH="1" flipV="1">
            <a:off x="4146550" y="1717675"/>
            <a:ext cx="260350" cy="492125"/>
          </a:xfrm>
          <a:prstGeom prst="straightConnector1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63908" name="AutoShape 68"/>
          <p:cNvCxnSpPr>
            <a:cxnSpLocks noChangeShapeType="1"/>
            <a:stCxn id="163865" idx="25"/>
            <a:endCxn id="163851" idx="5"/>
          </p:cNvCxnSpPr>
          <p:nvPr/>
        </p:nvCxnSpPr>
        <p:spPr bwMode="auto">
          <a:xfrm flipH="1" flipV="1">
            <a:off x="4222750" y="1685925"/>
            <a:ext cx="717550" cy="523875"/>
          </a:xfrm>
          <a:prstGeom prst="straightConnector1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63909" name="AutoShape 69"/>
          <p:cNvCxnSpPr>
            <a:cxnSpLocks noChangeShapeType="1"/>
            <a:stCxn id="163851" idx="27"/>
          </p:cNvCxnSpPr>
          <p:nvPr/>
        </p:nvCxnSpPr>
        <p:spPr bwMode="auto">
          <a:xfrm flipV="1">
            <a:off x="4165600" y="914400"/>
            <a:ext cx="330200" cy="390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63910" name="AutoShape 70"/>
          <p:cNvSpPr>
            <a:spLocks noChangeArrowheads="1"/>
          </p:cNvSpPr>
          <p:nvPr/>
        </p:nvSpPr>
        <p:spPr bwMode="auto">
          <a:xfrm>
            <a:off x="2971800" y="1143000"/>
            <a:ext cx="2362200" cy="5105400"/>
          </a:xfrm>
          <a:prstGeom prst="roundRect">
            <a:avLst>
              <a:gd name="adj" fmla="val 16667"/>
            </a:avLst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grpSp>
        <p:nvGrpSpPr>
          <p:cNvPr id="2" name="Group 744"/>
          <p:cNvGrpSpPr>
            <a:grpSpLocks/>
          </p:cNvGrpSpPr>
          <p:nvPr/>
        </p:nvGrpSpPr>
        <p:grpSpPr bwMode="auto">
          <a:xfrm>
            <a:off x="6248400" y="152400"/>
            <a:ext cx="2794000" cy="6445250"/>
            <a:chOff x="3936" y="96"/>
            <a:chExt cx="1760" cy="4060"/>
          </a:xfrm>
        </p:grpSpPr>
        <p:sp>
          <p:nvSpPr>
            <p:cNvPr id="164585" name="AutoShape 7"/>
            <p:cNvSpPr>
              <a:spLocks noChangeAspect="1" noChangeArrowheads="1" noTextEdit="1"/>
            </p:cNvSpPr>
            <p:nvPr/>
          </p:nvSpPr>
          <p:spPr bwMode="auto">
            <a:xfrm>
              <a:off x="4032" y="144"/>
              <a:ext cx="1640" cy="39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586" name="Line 9"/>
            <p:cNvSpPr>
              <a:spLocks noChangeShapeType="1"/>
            </p:cNvSpPr>
            <p:nvPr/>
          </p:nvSpPr>
          <p:spPr bwMode="auto">
            <a:xfrm flipH="1" flipV="1">
              <a:off x="4605" y="2663"/>
              <a:ext cx="534" cy="453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587" name="Freeform 10"/>
            <p:cNvSpPr>
              <a:spLocks/>
            </p:cNvSpPr>
            <p:nvPr/>
          </p:nvSpPr>
          <p:spPr bwMode="auto">
            <a:xfrm>
              <a:off x="4525" y="2598"/>
              <a:ext cx="123" cy="110"/>
            </a:xfrm>
            <a:custGeom>
              <a:avLst/>
              <a:gdLst>
                <a:gd name="T0" fmla="*/ 44 w 130"/>
                <a:gd name="T1" fmla="*/ 58 h 118"/>
                <a:gd name="T2" fmla="*/ 44 w 130"/>
                <a:gd name="T3" fmla="*/ 58 h 118"/>
                <a:gd name="T4" fmla="*/ 62 w 130"/>
                <a:gd name="T5" fmla="*/ 90 h 118"/>
                <a:gd name="T6" fmla="*/ 78 w 130"/>
                <a:gd name="T7" fmla="*/ 118 h 118"/>
                <a:gd name="T8" fmla="*/ 130 w 130"/>
                <a:gd name="T9" fmla="*/ 58 h 118"/>
                <a:gd name="T10" fmla="*/ 130 w 130"/>
                <a:gd name="T11" fmla="*/ 58 h 118"/>
                <a:gd name="T12" fmla="*/ 104 w 130"/>
                <a:gd name="T13" fmla="*/ 48 h 118"/>
                <a:gd name="T14" fmla="*/ 66 w 130"/>
                <a:gd name="T15" fmla="*/ 34 h 118"/>
                <a:gd name="T16" fmla="*/ 66 w 130"/>
                <a:gd name="T17" fmla="*/ 34 h 118"/>
                <a:gd name="T18" fmla="*/ 28 w 130"/>
                <a:gd name="T19" fmla="*/ 16 h 118"/>
                <a:gd name="T20" fmla="*/ 0 w 130"/>
                <a:gd name="T21" fmla="*/ 0 h 118"/>
                <a:gd name="T22" fmla="*/ 0 w 130"/>
                <a:gd name="T23" fmla="*/ 0 h 118"/>
                <a:gd name="T24" fmla="*/ 20 w 130"/>
                <a:gd name="T25" fmla="*/ 24 h 118"/>
                <a:gd name="T26" fmla="*/ 44 w 130"/>
                <a:gd name="T27" fmla="*/ 58 h 118"/>
                <a:gd name="T28" fmla="*/ 44 w 130"/>
                <a:gd name="T29" fmla="*/ 58 h 11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30"/>
                <a:gd name="T46" fmla="*/ 0 h 118"/>
                <a:gd name="T47" fmla="*/ 130 w 130"/>
                <a:gd name="T48" fmla="*/ 118 h 118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30" h="118">
                  <a:moveTo>
                    <a:pt x="44" y="58"/>
                  </a:moveTo>
                  <a:lnTo>
                    <a:pt x="44" y="58"/>
                  </a:lnTo>
                  <a:lnTo>
                    <a:pt x="62" y="90"/>
                  </a:lnTo>
                  <a:lnTo>
                    <a:pt x="78" y="118"/>
                  </a:lnTo>
                  <a:lnTo>
                    <a:pt x="130" y="58"/>
                  </a:lnTo>
                  <a:lnTo>
                    <a:pt x="104" y="48"/>
                  </a:lnTo>
                  <a:lnTo>
                    <a:pt x="66" y="34"/>
                  </a:lnTo>
                  <a:lnTo>
                    <a:pt x="28" y="16"/>
                  </a:lnTo>
                  <a:lnTo>
                    <a:pt x="0" y="0"/>
                  </a:lnTo>
                  <a:lnTo>
                    <a:pt x="20" y="24"/>
                  </a:lnTo>
                  <a:lnTo>
                    <a:pt x="44" y="5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588" name="Line 11"/>
            <p:cNvSpPr>
              <a:spLocks noChangeShapeType="1"/>
            </p:cNvSpPr>
            <p:nvPr/>
          </p:nvSpPr>
          <p:spPr bwMode="auto">
            <a:xfrm flipH="1" flipV="1">
              <a:off x="4809" y="2581"/>
              <a:ext cx="360" cy="498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589" name="Freeform 12"/>
            <p:cNvSpPr>
              <a:spLocks/>
            </p:cNvSpPr>
            <p:nvPr/>
          </p:nvSpPr>
          <p:spPr bwMode="auto">
            <a:xfrm>
              <a:off x="4748" y="2499"/>
              <a:ext cx="106" cy="125"/>
            </a:xfrm>
            <a:custGeom>
              <a:avLst/>
              <a:gdLst>
                <a:gd name="T0" fmla="*/ 28 w 112"/>
                <a:gd name="T1" fmla="*/ 68 h 134"/>
                <a:gd name="T2" fmla="*/ 28 w 112"/>
                <a:gd name="T3" fmla="*/ 68 h 134"/>
                <a:gd name="T4" fmla="*/ 38 w 112"/>
                <a:gd name="T5" fmla="*/ 102 h 134"/>
                <a:gd name="T6" fmla="*/ 46 w 112"/>
                <a:gd name="T7" fmla="*/ 134 h 134"/>
                <a:gd name="T8" fmla="*/ 112 w 112"/>
                <a:gd name="T9" fmla="*/ 86 h 134"/>
                <a:gd name="T10" fmla="*/ 112 w 112"/>
                <a:gd name="T11" fmla="*/ 86 h 134"/>
                <a:gd name="T12" fmla="*/ 88 w 112"/>
                <a:gd name="T13" fmla="*/ 72 h 134"/>
                <a:gd name="T14" fmla="*/ 54 w 112"/>
                <a:gd name="T15" fmla="*/ 48 h 134"/>
                <a:gd name="T16" fmla="*/ 54 w 112"/>
                <a:gd name="T17" fmla="*/ 48 h 134"/>
                <a:gd name="T18" fmla="*/ 22 w 112"/>
                <a:gd name="T19" fmla="*/ 22 h 134"/>
                <a:gd name="T20" fmla="*/ 0 w 112"/>
                <a:gd name="T21" fmla="*/ 0 h 134"/>
                <a:gd name="T22" fmla="*/ 0 w 112"/>
                <a:gd name="T23" fmla="*/ 0 h 134"/>
                <a:gd name="T24" fmla="*/ 14 w 112"/>
                <a:gd name="T25" fmla="*/ 28 h 134"/>
                <a:gd name="T26" fmla="*/ 28 w 112"/>
                <a:gd name="T27" fmla="*/ 68 h 134"/>
                <a:gd name="T28" fmla="*/ 28 w 112"/>
                <a:gd name="T29" fmla="*/ 68 h 13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2"/>
                <a:gd name="T46" fmla="*/ 0 h 134"/>
                <a:gd name="T47" fmla="*/ 112 w 112"/>
                <a:gd name="T48" fmla="*/ 134 h 13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2" h="134">
                  <a:moveTo>
                    <a:pt x="28" y="68"/>
                  </a:moveTo>
                  <a:lnTo>
                    <a:pt x="28" y="68"/>
                  </a:lnTo>
                  <a:lnTo>
                    <a:pt x="38" y="102"/>
                  </a:lnTo>
                  <a:lnTo>
                    <a:pt x="46" y="134"/>
                  </a:lnTo>
                  <a:lnTo>
                    <a:pt x="112" y="86"/>
                  </a:lnTo>
                  <a:lnTo>
                    <a:pt x="88" y="72"/>
                  </a:lnTo>
                  <a:lnTo>
                    <a:pt x="54" y="48"/>
                  </a:lnTo>
                  <a:lnTo>
                    <a:pt x="22" y="22"/>
                  </a:lnTo>
                  <a:lnTo>
                    <a:pt x="0" y="0"/>
                  </a:lnTo>
                  <a:lnTo>
                    <a:pt x="14" y="28"/>
                  </a:lnTo>
                  <a:lnTo>
                    <a:pt x="28" y="6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590" name="Line 13"/>
            <p:cNvSpPr>
              <a:spLocks noChangeShapeType="1"/>
            </p:cNvSpPr>
            <p:nvPr/>
          </p:nvSpPr>
          <p:spPr bwMode="auto">
            <a:xfrm flipH="1" flipV="1">
              <a:off x="5005" y="2589"/>
              <a:ext cx="217" cy="453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591" name="Freeform 14"/>
            <p:cNvSpPr>
              <a:spLocks/>
            </p:cNvSpPr>
            <p:nvPr/>
          </p:nvSpPr>
          <p:spPr bwMode="auto">
            <a:xfrm>
              <a:off x="4960" y="2497"/>
              <a:ext cx="90" cy="131"/>
            </a:xfrm>
            <a:custGeom>
              <a:avLst/>
              <a:gdLst>
                <a:gd name="T0" fmla="*/ 16 w 96"/>
                <a:gd name="T1" fmla="*/ 72 h 140"/>
                <a:gd name="T2" fmla="*/ 16 w 96"/>
                <a:gd name="T3" fmla="*/ 72 h 140"/>
                <a:gd name="T4" fmla="*/ 20 w 96"/>
                <a:gd name="T5" fmla="*/ 108 h 140"/>
                <a:gd name="T6" fmla="*/ 22 w 96"/>
                <a:gd name="T7" fmla="*/ 140 h 140"/>
                <a:gd name="T8" fmla="*/ 96 w 96"/>
                <a:gd name="T9" fmla="*/ 106 h 140"/>
                <a:gd name="T10" fmla="*/ 96 w 96"/>
                <a:gd name="T11" fmla="*/ 106 h 140"/>
                <a:gd name="T12" fmla="*/ 74 w 96"/>
                <a:gd name="T13" fmla="*/ 88 h 140"/>
                <a:gd name="T14" fmla="*/ 46 w 96"/>
                <a:gd name="T15" fmla="*/ 58 h 140"/>
                <a:gd name="T16" fmla="*/ 46 w 96"/>
                <a:gd name="T17" fmla="*/ 58 h 140"/>
                <a:gd name="T18" fmla="*/ 20 w 96"/>
                <a:gd name="T19" fmla="*/ 26 h 140"/>
                <a:gd name="T20" fmla="*/ 0 w 96"/>
                <a:gd name="T21" fmla="*/ 0 h 140"/>
                <a:gd name="T22" fmla="*/ 0 w 96"/>
                <a:gd name="T23" fmla="*/ 0 h 140"/>
                <a:gd name="T24" fmla="*/ 8 w 96"/>
                <a:gd name="T25" fmla="*/ 30 h 140"/>
                <a:gd name="T26" fmla="*/ 16 w 96"/>
                <a:gd name="T27" fmla="*/ 72 h 140"/>
                <a:gd name="T28" fmla="*/ 16 w 96"/>
                <a:gd name="T29" fmla="*/ 72 h 14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96"/>
                <a:gd name="T46" fmla="*/ 0 h 140"/>
                <a:gd name="T47" fmla="*/ 96 w 96"/>
                <a:gd name="T48" fmla="*/ 140 h 14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96" h="140">
                  <a:moveTo>
                    <a:pt x="16" y="72"/>
                  </a:moveTo>
                  <a:lnTo>
                    <a:pt x="16" y="72"/>
                  </a:lnTo>
                  <a:lnTo>
                    <a:pt x="20" y="108"/>
                  </a:lnTo>
                  <a:lnTo>
                    <a:pt x="22" y="140"/>
                  </a:lnTo>
                  <a:lnTo>
                    <a:pt x="96" y="106"/>
                  </a:lnTo>
                  <a:lnTo>
                    <a:pt x="74" y="88"/>
                  </a:lnTo>
                  <a:lnTo>
                    <a:pt x="46" y="58"/>
                  </a:lnTo>
                  <a:lnTo>
                    <a:pt x="20" y="26"/>
                  </a:lnTo>
                  <a:lnTo>
                    <a:pt x="0" y="0"/>
                  </a:lnTo>
                  <a:lnTo>
                    <a:pt x="8" y="30"/>
                  </a:lnTo>
                  <a:lnTo>
                    <a:pt x="16" y="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592" name="Line 15"/>
            <p:cNvSpPr>
              <a:spLocks noChangeShapeType="1"/>
            </p:cNvSpPr>
            <p:nvPr/>
          </p:nvSpPr>
          <p:spPr bwMode="auto">
            <a:xfrm flipV="1">
              <a:off x="5260" y="2732"/>
              <a:ext cx="1" cy="302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593" name="Freeform 16"/>
            <p:cNvSpPr>
              <a:spLocks/>
            </p:cNvSpPr>
            <p:nvPr/>
          </p:nvSpPr>
          <p:spPr bwMode="auto">
            <a:xfrm>
              <a:off x="5222" y="2631"/>
              <a:ext cx="76" cy="127"/>
            </a:xfrm>
            <a:custGeom>
              <a:avLst/>
              <a:gdLst>
                <a:gd name="T0" fmla="*/ 24 w 80"/>
                <a:gd name="T1" fmla="*/ 72 h 136"/>
                <a:gd name="T2" fmla="*/ 24 w 80"/>
                <a:gd name="T3" fmla="*/ 72 h 136"/>
                <a:gd name="T4" fmla="*/ 12 w 80"/>
                <a:gd name="T5" fmla="*/ 106 h 136"/>
                <a:gd name="T6" fmla="*/ 0 w 80"/>
                <a:gd name="T7" fmla="*/ 136 h 136"/>
                <a:gd name="T8" fmla="*/ 80 w 80"/>
                <a:gd name="T9" fmla="*/ 136 h 136"/>
                <a:gd name="T10" fmla="*/ 80 w 80"/>
                <a:gd name="T11" fmla="*/ 136 h 136"/>
                <a:gd name="T12" fmla="*/ 70 w 80"/>
                <a:gd name="T13" fmla="*/ 110 h 136"/>
                <a:gd name="T14" fmla="*/ 56 w 80"/>
                <a:gd name="T15" fmla="*/ 72 h 136"/>
                <a:gd name="T16" fmla="*/ 56 w 80"/>
                <a:gd name="T17" fmla="*/ 72 h 136"/>
                <a:gd name="T18" fmla="*/ 46 w 80"/>
                <a:gd name="T19" fmla="*/ 32 h 136"/>
                <a:gd name="T20" fmla="*/ 40 w 80"/>
                <a:gd name="T21" fmla="*/ 0 h 136"/>
                <a:gd name="T22" fmla="*/ 40 w 80"/>
                <a:gd name="T23" fmla="*/ 0 h 136"/>
                <a:gd name="T24" fmla="*/ 34 w 80"/>
                <a:gd name="T25" fmla="*/ 32 h 136"/>
                <a:gd name="T26" fmla="*/ 24 w 80"/>
                <a:gd name="T27" fmla="*/ 72 h 136"/>
                <a:gd name="T28" fmla="*/ 24 w 80"/>
                <a:gd name="T29" fmla="*/ 72 h 1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0"/>
                <a:gd name="T46" fmla="*/ 0 h 136"/>
                <a:gd name="T47" fmla="*/ 80 w 80"/>
                <a:gd name="T48" fmla="*/ 136 h 1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0" h="136">
                  <a:moveTo>
                    <a:pt x="24" y="72"/>
                  </a:moveTo>
                  <a:lnTo>
                    <a:pt x="24" y="72"/>
                  </a:lnTo>
                  <a:lnTo>
                    <a:pt x="12" y="106"/>
                  </a:lnTo>
                  <a:lnTo>
                    <a:pt x="0" y="136"/>
                  </a:lnTo>
                  <a:lnTo>
                    <a:pt x="80" y="136"/>
                  </a:lnTo>
                  <a:lnTo>
                    <a:pt x="70" y="110"/>
                  </a:lnTo>
                  <a:lnTo>
                    <a:pt x="56" y="72"/>
                  </a:lnTo>
                  <a:lnTo>
                    <a:pt x="46" y="32"/>
                  </a:lnTo>
                  <a:lnTo>
                    <a:pt x="40" y="0"/>
                  </a:lnTo>
                  <a:lnTo>
                    <a:pt x="34" y="32"/>
                  </a:lnTo>
                  <a:lnTo>
                    <a:pt x="24" y="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594" name="Line 17"/>
            <p:cNvSpPr>
              <a:spLocks noChangeShapeType="1"/>
            </p:cNvSpPr>
            <p:nvPr/>
          </p:nvSpPr>
          <p:spPr bwMode="auto">
            <a:xfrm flipV="1">
              <a:off x="4559" y="2663"/>
              <a:ext cx="535" cy="453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595" name="Freeform 18"/>
            <p:cNvSpPr>
              <a:spLocks/>
            </p:cNvSpPr>
            <p:nvPr/>
          </p:nvSpPr>
          <p:spPr bwMode="auto">
            <a:xfrm>
              <a:off x="5050" y="2598"/>
              <a:ext cx="121" cy="110"/>
            </a:xfrm>
            <a:custGeom>
              <a:avLst/>
              <a:gdLst>
                <a:gd name="T0" fmla="*/ 64 w 128"/>
                <a:gd name="T1" fmla="*/ 34 h 118"/>
                <a:gd name="T2" fmla="*/ 64 w 128"/>
                <a:gd name="T3" fmla="*/ 34 h 118"/>
                <a:gd name="T4" fmla="*/ 30 w 128"/>
                <a:gd name="T5" fmla="*/ 46 h 118"/>
                <a:gd name="T6" fmla="*/ 0 w 128"/>
                <a:gd name="T7" fmla="*/ 58 h 118"/>
                <a:gd name="T8" fmla="*/ 52 w 128"/>
                <a:gd name="T9" fmla="*/ 118 h 118"/>
                <a:gd name="T10" fmla="*/ 52 w 128"/>
                <a:gd name="T11" fmla="*/ 118 h 118"/>
                <a:gd name="T12" fmla="*/ 64 w 128"/>
                <a:gd name="T13" fmla="*/ 94 h 118"/>
                <a:gd name="T14" fmla="*/ 86 w 128"/>
                <a:gd name="T15" fmla="*/ 58 h 118"/>
                <a:gd name="T16" fmla="*/ 86 w 128"/>
                <a:gd name="T17" fmla="*/ 58 h 118"/>
                <a:gd name="T18" fmla="*/ 108 w 128"/>
                <a:gd name="T19" fmla="*/ 24 h 118"/>
                <a:gd name="T20" fmla="*/ 128 w 128"/>
                <a:gd name="T21" fmla="*/ 0 h 118"/>
                <a:gd name="T22" fmla="*/ 128 w 128"/>
                <a:gd name="T23" fmla="*/ 0 h 118"/>
                <a:gd name="T24" fmla="*/ 102 w 128"/>
                <a:gd name="T25" fmla="*/ 16 h 118"/>
                <a:gd name="T26" fmla="*/ 64 w 128"/>
                <a:gd name="T27" fmla="*/ 34 h 118"/>
                <a:gd name="T28" fmla="*/ 64 w 128"/>
                <a:gd name="T29" fmla="*/ 34 h 11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28"/>
                <a:gd name="T46" fmla="*/ 0 h 118"/>
                <a:gd name="T47" fmla="*/ 128 w 128"/>
                <a:gd name="T48" fmla="*/ 118 h 118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28" h="118">
                  <a:moveTo>
                    <a:pt x="64" y="34"/>
                  </a:moveTo>
                  <a:lnTo>
                    <a:pt x="64" y="34"/>
                  </a:lnTo>
                  <a:lnTo>
                    <a:pt x="30" y="46"/>
                  </a:lnTo>
                  <a:lnTo>
                    <a:pt x="0" y="58"/>
                  </a:lnTo>
                  <a:lnTo>
                    <a:pt x="52" y="118"/>
                  </a:lnTo>
                  <a:lnTo>
                    <a:pt x="64" y="94"/>
                  </a:lnTo>
                  <a:lnTo>
                    <a:pt x="86" y="58"/>
                  </a:lnTo>
                  <a:lnTo>
                    <a:pt x="108" y="24"/>
                  </a:lnTo>
                  <a:lnTo>
                    <a:pt x="128" y="0"/>
                  </a:lnTo>
                  <a:lnTo>
                    <a:pt x="102" y="16"/>
                  </a:lnTo>
                  <a:lnTo>
                    <a:pt x="64" y="3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596" name="Line 19"/>
            <p:cNvSpPr>
              <a:spLocks noChangeShapeType="1"/>
            </p:cNvSpPr>
            <p:nvPr/>
          </p:nvSpPr>
          <p:spPr bwMode="auto">
            <a:xfrm flipV="1">
              <a:off x="4537" y="2581"/>
              <a:ext cx="353" cy="490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597" name="Freeform 20"/>
            <p:cNvSpPr>
              <a:spLocks/>
            </p:cNvSpPr>
            <p:nvPr/>
          </p:nvSpPr>
          <p:spPr bwMode="auto">
            <a:xfrm>
              <a:off x="4844" y="2499"/>
              <a:ext cx="106" cy="125"/>
            </a:xfrm>
            <a:custGeom>
              <a:avLst/>
              <a:gdLst>
                <a:gd name="T0" fmla="*/ 56 w 112"/>
                <a:gd name="T1" fmla="*/ 48 h 134"/>
                <a:gd name="T2" fmla="*/ 56 w 112"/>
                <a:gd name="T3" fmla="*/ 48 h 134"/>
                <a:gd name="T4" fmla="*/ 28 w 112"/>
                <a:gd name="T5" fmla="*/ 70 h 134"/>
                <a:gd name="T6" fmla="*/ 0 w 112"/>
                <a:gd name="T7" fmla="*/ 88 h 134"/>
                <a:gd name="T8" fmla="*/ 66 w 112"/>
                <a:gd name="T9" fmla="*/ 134 h 134"/>
                <a:gd name="T10" fmla="*/ 66 w 112"/>
                <a:gd name="T11" fmla="*/ 134 h 134"/>
                <a:gd name="T12" fmla="*/ 72 w 112"/>
                <a:gd name="T13" fmla="*/ 108 h 134"/>
                <a:gd name="T14" fmla="*/ 84 w 112"/>
                <a:gd name="T15" fmla="*/ 68 h 134"/>
                <a:gd name="T16" fmla="*/ 84 w 112"/>
                <a:gd name="T17" fmla="*/ 68 h 134"/>
                <a:gd name="T18" fmla="*/ 98 w 112"/>
                <a:gd name="T19" fmla="*/ 28 h 134"/>
                <a:gd name="T20" fmla="*/ 112 w 112"/>
                <a:gd name="T21" fmla="*/ 0 h 134"/>
                <a:gd name="T22" fmla="*/ 112 w 112"/>
                <a:gd name="T23" fmla="*/ 0 h 134"/>
                <a:gd name="T24" fmla="*/ 88 w 112"/>
                <a:gd name="T25" fmla="*/ 22 h 134"/>
                <a:gd name="T26" fmla="*/ 56 w 112"/>
                <a:gd name="T27" fmla="*/ 48 h 134"/>
                <a:gd name="T28" fmla="*/ 56 w 112"/>
                <a:gd name="T29" fmla="*/ 48 h 13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2"/>
                <a:gd name="T46" fmla="*/ 0 h 134"/>
                <a:gd name="T47" fmla="*/ 112 w 112"/>
                <a:gd name="T48" fmla="*/ 134 h 13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2" h="134">
                  <a:moveTo>
                    <a:pt x="56" y="48"/>
                  </a:moveTo>
                  <a:lnTo>
                    <a:pt x="56" y="48"/>
                  </a:lnTo>
                  <a:lnTo>
                    <a:pt x="28" y="70"/>
                  </a:lnTo>
                  <a:lnTo>
                    <a:pt x="0" y="88"/>
                  </a:lnTo>
                  <a:lnTo>
                    <a:pt x="66" y="134"/>
                  </a:lnTo>
                  <a:lnTo>
                    <a:pt x="72" y="108"/>
                  </a:lnTo>
                  <a:lnTo>
                    <a:pt x="84" y="68"/>
                  </a:lnTo>
                  <a:lnTo>
                    <a:pt x="98" y="28"/>
                  </a:lnTo>
                  <a:lnTo>
                    <a:pt x="112" y="0"/>
                  </a:lnTo>
                  <a:lnTo>
                    <a:pt x="88" y="22"/>
                  </a:lnTo>
                  <a:lnTo>
                    <a:pt x="56" y="4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598" name="Line 21"/>
            <p:cNvSpPr>
              <a:spLocks noChangeShapeType="1"/>
            </p:cNvSpPr>
            <p:nvPr/>
          </p:nvSpPr>
          <p:spPr bwMode="auto">
            <a:xfrm flipV="1">
              <a:off x="4476" y="2589"/>
              <a:ext cx="217" cy="453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599" name="Freeform 22"/>
            <p:cNvSpPr>
              <a:spLocks/>
            </p:cNvSpPr>
            <p:nvPr/>
          </p:nvSpPr>
          <p:spPr bwMode="auto">
            <a:xfrm>
              <a:off x="4648" y="2497"/>
              <a:ext cx="89" cy="131"/>
            </a:xfrm>
            <a:custGeom>
              <a:avLst/>
              <a:gdLst>
                <a:gd name="T0" fmla="*/ 50 w 94"/>
                <a:gd name="T1" fmla="*/ 58 h 140"/>
                <a:gd name="T2" fmla="*/ 50 w 94"/>
                <a:gd name="T3" fmla="*/ 58 h 140"/>
                <a:gd name="T4" fmla="*/ 24 w 94"/>
                <a:gd name="T5" fmla="*/ 84 h 140"/>
                <a:gd name="T6" fmla="*/ 0 w 94"/>
                <a:gd name="T7" fmla="*/ 106 h 140"/>
                <a:gd name="T8" fmla="*/ 72 w 94"/>
                <a:gd name="T9" fmla="*/ 140 h 140"/>
                <a:gd name="T10" fmla="*/ 72 w 94"/>
                <a:gd name="T11" fmla="*/ 140 h 140"/>
                <a:gd name="T12" fmla="*/ 74 w 94"/>
                <a:gd name="T13" fmla="*/ 114 h 140"/>
                <a:gd name="T14" fmla="*/ 80 w 94"/>
                <a:gd name="T15" fmla="*/ 72 h 140"/>
                <a:gd name="T16" fmla="*/ 80 w 94"/>
                <a:gd name="T17" fmla="*/ 72 h 140"/>
                <a:gd name="T18" fmla="*/ 86 w 94"/>
                <a:gd name="T19" fmla="*/ 32 h 140"/>
                <a:gd name="T20" fmla="*/ 94 w 94"/>
                <a:gd name="T21" fmla="*/ 0 h 140"/>
                <a:gd name="T22" fmla="*/ 94 w 94"/>
                <a:gd name="T23" fmla="*/ 0 h 140"/>
                <a:gd name="T24" fmla="*/ 76 w 94"/>
                <a:gd name="T25" fmla="*/ 26 h 140"/>
                <a:gd name="T26" fmla="*/ 50 w 94"/>
                <a:gd name="T27" fmla="*/ 58 h 140"/>
                <a:gd name="T28" fmla="*/ 50 w 94"/>
                <a:gd name="T29" fmla="*/ 58 h 14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94"/>
                <a:gd name="T46" fmla="*/ 0 h 140"/>
                <a:gd name="T47" fmla="*/ 94 w 94"/>
                <a:gd name="T48" fmla="*/ 140 h 14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94" h="140">
                  <a:moveTo>
                    <a:pt x="50" y="58"/>
                  </a:moveTo>
                  <a:lnTo>
                    <a:pt x="50" y="58"/>
                  </a:lnTo>
                  <a:lnTo>
                    <a:pt x="24" y="84"/>
                  </a:lnTo>
                  <a:lnTo>
                    <a:pt x="0" y="106"/>
                  </a:lnTo>
                  <a:lnTo>
                    <a:pt x="72" y="140"/>
                  </a:lnTo>
                  <a:lnTo>
                    <a:pt x="74" y="114"/>
                  </a:lnTo>
                  <a:lnTo>
                    <a:pt x="80" y="72"/>
                  </a:lnTo>
                  <a:lnTo>
                    <a:pt x="86" y="32"/>
                  </a:lnTo>
                  <a:lnTo>
                    <a:pt x="94" y="0"/>
                  </a:lnTo>
                  <a:lnTo>
                    <a:pt x="76" y="26"/>
                  </a:lnTo>
                  <a:lnTo>
                    <a:pt x="50" y="5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600" name="Line 23"/>
            <p:cNvSpPr>
              <a:spLocks noChangeShapeType="1"/>
            </p:cNvSpPr>
            <p:nvPr/>
          </p:nvSpPr>
          <p:spPr bwMode="auto">
            <a:xfrm flipV="1">
              <a:off x="4446" y="2732"/>
              <a:ext cx="1" cy="302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601" name="Freeform 24"/>
            <p:cNvSpPr>
              <a:spLocks/>
            </p:cNvSpPr>
            <p:nvPr/>
          </p:nvSpPr>
          <p:spPr bwMode="auto">
            <a:xfrm>
              <a:off x="4406" y="2631"/>
              <a:ext cx="78" cy="127"/>
            </a:xfrm>
            <a:custGeom>
              <a:avLst/>
              <a:gdLst>
                <a:gd name="T0" fmla="*/ 24 w 82"/>
                <a:gd name="T1" fmla="*/ 72 h 136"/>
                <a:gd name="T2" fmla="*/ 24 w 82"/>
                <a:gd name="T3" fmla="*/ 72 h 136"/>
                <a:gd name="T4" fmla="*/ 12 w 82"/>
                <a:gd name="T5" fmla="*/ 106 h 136"/>
                <a:gd name="T6" fmla="*/ 0 w 82"/>
                <a:gd name="T7" fmla="*/ 136 h 136"/>
                <a:gd name="T8" fmla="*/ 82 w 82"/>
                <a:gd name="T9" fmla="*/ 136 h 136"/>
                <a:gd name="T10" fmla="*/ 82 w 82"/>
                <a:gd name="T11" fmla="*/ 136 h 136"/>
                <a:gd name="T12" fmla="*/ 72 w 82"/>
                <a:gd name="T13" fmla="*/ 110 h 136"/>
                <a:gd name="T14" fmla="*/ 58 w 82"/>
                <a:gd name="T15" fmla="*/ 72 h 136"/>
                <a:gd name="T16" fmla="*/ 58 w 82"/>
                <a:gd name="T17" fmla="*/ 72 h 136"/>
                <a:gd name="T18" fmla="*/ 46 w 82"/>
                <a:gd name="T19" fmla="*/ 32 h 136"/>
                <a:gd name="T20" fmla="*/ 42 w 82"/>
                <a:gd name="T21" fmla="*/ 0 h 136"/>
                <a:gd name="T22" fmla="*/ 42 w 82"/>
                <a:gd name="T23" fmla="*/ 0 h 136"/>
                <a:gd name="T24" fmla="*/ 36 w 82"/>
                <a:gd name="T25" fmla="*/ 32 h 136"/>
                <a:gd name="T26" fmla="*/ 24 w 82"/>
                <a:gd name="T27" fmla="*/ 72 h 136"/>
                <a:gd name="T28" fmla="*/ 24 w 82"/>
                <a:gd name="T29" fmla="*/ 72 h 1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2"/>
                <a:gd name="T46" fmla="*/ 0 h 136"/>
                <a:gd name="T47" fmla="*/ 82 w 82"/>
                <a:gd name="T48" fmla="*/ 136 h 1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2" h="136">
                  <a:moveTo>
                    <a:pt x="24" y="72"/>
                  </a:moveTo>
                  <a:lnTo>
                    <a:pt x="24" y="72"/>
                  </a:lnTo>
                  <a:lnTo>
                    <a:pt x="12" y="106"/>
                  </a:lnTo>
                  <a:lnTo>
                    <a:pt x="0" y="136"/>
                  </a:lnTo>
                  <a:lnTo>
                    <a:pt x="82" y="136"/>
                  </a:lnTo>
                  <a:lnTo>
                    <a:pt x="72" y="110"/>
                  </a:lnTo>
                  <a:lnTo>
                    <a:pt x="58" y="72"/>
                  </a:lnTo>
                  <a:lnTo>
                    <a:pt x="46" y="32"/>
                  </a:lnTo>
                  <a:lnTo>
                    <a:pt x="42" y="0"/>
                  </a:lnTo>
                  <a:lnTo>
                    <a:pt x="36" y="32"/>
                  </a:lnTo>
                  <a:lnTo>
                    <a:pt x="24" y="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602" name="Line 25"/>
            <p:cNvSpPr>
              <a:spLocks noChangeShapeType="1"/>
            </p:cNvSpPr>
            <p:nvPr/>
          </p:nvSpPr>
          <p:spPr bwMode="auto">
            <a:xfrm flipV="1">
              <a:off x="4852" y="450"/>
              <a:ext cx="1" cy="101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603" name="Freeform 26"/>
            <p:cNvSpPr>
              <a:spLocks/>
            </p:cNvSpPr>
            <p:nvPr/>
          </p:nvSpPr>
          <p:spPr bwMode="auto">
            <a:xfrm>
              <a:off x="4814" y="349"/>
              <a:ext cx="76" cy="127"/>
            </a:xfrm>
            <a:custGeom>
              <a:avLst/>
              <a:gdLst>
                <a:gd name="T0" fmla="*/ 24 w 80"/>
                <a:gd name="T1" fmla="*/ 72 h 136"/>
                <a:gd name="T2" fmla="*/ 24 w 80"/>
                <a:gd name="T3" fmla="*/ 72 h 136"/>
                <a:gd name="T4" fmla="*/ 12 w 80"/>
                <a:gd name="T5" fmla="*/ 106 h 136"/>
                <a:gd name="T6" fmla="*/ 0 w 80"/>
                <a:gd name="T7" fmla="*/ 136 h 136"/>
                <a:gd name="T8" fmla="*/ 80 w 80"/>
                <a:gd name="T9" fmla="*/ 136 h 136"/>
                <a:gd name="T10" fmla="*/ 80 w 80"/>
                <a:gd name="T11" fmla="*/ 136 h 136"/>
                <a:gd name="T12" fmla="*/ 70 w 80"/>
                <a:gd name="T13" fmla="*/ 110 h 136"/>
                <a:gd name="T14" fmla="*/ 56 w 80"/>
                <a:gd name="T15" fmla="*/ 72 h 136"/>
                <a:gd name="T16" fmla="*/ 56 w 80"/>
                <a:gd name="T17" fmla="*/ 72 h 136"/>
                <a:gd name="T18" fmla="*/ 46 w 80"/>
                <a:gd name="T19" fmla="*/ 32 h 136"/>
                <a:gd name="T20" fmla="*/ 40 w 80"/>
                <a:gd name="T21" fmla="*/ 0 h 136"/>
                <a:gd name="T22" fmla="*/ 40 w 80"/>
                <a:gd name="T23" fmla="*/ 0 h 136"/>
                <a:gd name="T24" fmla="*/ 34 w 80"/>
                <a:gd name="T25" fmla="*/ 32 h 136"/>
                <a:gd name="T26" fmla="*/ 24 w 80"/>
                <a:gd name="T27" fmla="*/ 72 h 136"/>
                <a:gd name="T28" fmla="*/ 24 w 80"/>
                <a:gd name="T29" fmla="*/ 72 h 1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0"/>
                <a:gd name="T46" fmla="*/ 0 h 136"/>
                <a:gd name="T47" fmla="*/ 80 w 80"/>
                <a:gd name="T48" fmla="*/ 136 h 1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0" h="136">
                  <a:moveTo>
                    <a:pt x="24" y="72"/>
                  </a:moveTo>
                  <a:lnTo>
                    <a:pt x="24" y="72"/>
                  </a:lnTo>
                  <a:lnTo>
                    <a:pt x="12" y="106"/>
                  </a:lnTo>
                  <a:lnTo>
                    <a:pt x="0" y="136"/>
                  </a:lnTo>
                  <a:lnTo>
                    <a:pt x="80" y="136"/>
                  </a:lnTo>
                  <a:lnTo>
                    <a:pt x="70" y="110"/>
                  </a:lnTo>
                  <a:lnTo>
                    <a:pt x="56" y="72"/>
                  </a:lnTo>
                  <a:lnTo>
                    <a:pt x="46" y="32"/>
                  </a:lnTo>
                  <a:lnTo>
                    <a:pt x="40" y="0"/>
                  </a:lnTo>
                  <a:lnTo>
                    <a:pt x="34" y="32"/>
                  </a:lnTo>
                  <a:lnTo>
                    <a:pt x="24" y="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604" name="Line 27"/>
            <p:cNvSpPr>
              <a:spLocks noChangeShapeType="1"/>
            </p:cNvSpPr>
            <p:nvPr/>
          </p:nvSpPr>
          <p:spPr bwMode="auto">
            <a:xfrm flipV="1">
              <a:off x="4164" y="1515"/>
              <a:ext cx="106" cy="117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605" name="Freeform 28"/>
            <p:cNvSpPr>
              <a:spLocks/>
            </p:cNvSpPr>
            <p:nvPr/>
          </p:nvSpPr>
          <p:spPr bwMode="auto">
            <a:xfrm>
              <a:off x="4225" y="1440"/>
              <a:ext cx="113" cy="119"/>
            </a:xfrm>
            <a:custGeom>
              <a:avLst/>
              <a:gdLst>
                <a:gd name="T0" fmla="*/ 60 w 120"/>
                <a:gd name="T1" fmla="*/ 42 h 128"/>
                <a:gd name="T2" fmla="*/ 60 w 120"/>
                <a:gd name="T3" fmla="*/ 42 h 128"/>
                <a:gd name="T4" fmla="*/ 30 w 120"/>
                <a:gd name="T5" fmla="*/ 60 h 128"/>
                <a:gd name="T6" fmla="*/ 0 w 120"/>
                <a:gd name="T7" fmla="*/ 74 h 128"/>
                <a:gd name="T8" fmla="*/ 60 w 120"/>
                <a:gd name="T9" fmla="*/ 128 h 128"/>
                <a:gd name="T10" fmla="*/ 60 w 120"/>
                <a:gd name="T11" fmla="*/ 128 h 128"/>
                <a:gd name="T12" fmla="*/ 70 w 120"/>
                <a:gd name="T13" fmla="*/ 102 h 128"/>
                <a:gd name="T14" fmla="*/ 86 w 120"/>
                <a:gd name="T15" fmla="*/ 64 h 128"/>
                <a:gd name="T16" fmla="*/ 86 w 120"/>
                <a:gd name="T17" fmla="*/ 64 h 128"/>
                <a:gd name="T18" fmla="*/ 104 w 120"/>
                <a:gd name="T19" fmla="*/ 26 h 128"/>
                <a:gd name="T20" fmla="*/ 120 w 120"/>
                <a:gd name="T21" fmla="*/ 0 h 128"/>
                <a:gd name="T22" fmla="*/ 120 w 120"/>
                <a:gd name="T23" fmla="*/ 0 h 128"/>
                <a:gd name="T24" fmla="*/ 96 w 120"/>
                <a:gd name="T25" fmla="*/ 18 h 128"/>
                <a:gd name="T26" fmla="*/ 60 w 120"/>
                <a:gd name="T27" fmla="*/ 42 h 128"/>
                <a:gd name="T28" fmla="*/ 60 w 120"/>
                <a:gd name="T29" fmla="*/ 42 h 12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20"/>
                <a:gd name="T46" fmla="*/ 0 h 128"/>
                <a:gd name="T47" fmla="*/ 120 w 120"/>
                <a:gd name="T48" fmla="*/ 128 h 128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20" h="128">
                  <a:moveTo>
                    <a:pt x="60" y="42"/>
                  </a:moveTo>
                  <a:lnTo>
                    <a:pt x="60" y="42"/>
                  </a:lnTo>
                  <a:lnTo>
                    <a:pt x="30" y="60"/>
                  </a:lnTo>
                  <a:lnTo>
                    <a:pt x="0" y="74"/>
                  </a:lnTo>
                  <a:lnTo>
                    <a:pt x="60" y="128"/>
                  </a:lnTo>
                  <a:lnTo>
                    <a:pt x="70" y="102"/>
                  </a:lnTo>
                  <a:lnTo>
                    <a:pt x="86" y="64"/>
                  </a:lnTo>
                  <a:lnTo>
                    <a:pt x="104" y="26"/>
                  </a:lnTo>
                  <a:lnTo>
                    <a:pt x="120" y="0"/>
                  </a:lnTo>
                  <a:lnTo>
                    <a:pt x="96" y="18"/>
                  </a:lnTo>
                  <a:lnTo>
                    <a:pt x="60" y="4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606" name="Line 29"/>
            <p:cNvSpPr>
              <a:spLocks noChangeShapeType="1"/>
            </p:cNvSpPr>
            <p:nvPr/>
          </p:nvSpPr>
          <p:spPr bwMode="auto">
            <a:xfrm flipH="1" flipV="1">
              <a:off x="5432" y="1515"/>
              <a:ext cx="108" cy="117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607" name="Freeform 30"/>
            <p:cNvSpPr>
              <a:spLocks/>
            </p:cNvSpPr>
            <p:nvPr/>
          </p:nvSpPr>
          <p:spPr bwMode="auto">
            <a:xfrm>
              <a:off x="5362" y="1440"/>
              <a:ext cx="115" cy="119"/>
            </a:xfrm>
            <a:custGeom>
              <a:avLst/>
              <a:gdLst>
                <a:gd name="T0" fmla="*/ 36 w 122"/>
                <a:gd name="T1" fmla="*/ 64 h 128"/>
                <a:gd name="T2" fmla="*/ 36 w 122"/>
                <a:gd name="T3" fmla="*/ 64 h 128"/>
                <a:gd name="T4" fmla="*/ 50 w 122"/>
                <a:gd name="T5" fmla="*/ 96 h 128"/>
                <a:gd name="T6" fmla="*/ 62 w 122"/>
                <a:gd name="T7" fmla="*/ 128 h 128"/>
                <a:gd name="T8" fmla="*/ 122 w 122"/>
                <a:gd name="T9" fmla="*/ 74 h 128"/>
                <a:gd name="T10" fmla="*/ 122 w 122"/>
                <a:gd name="T11" fmla="*/ 74 h 128"/>
                <a:gd name="T12" fmla="*/ 96 w 122"/>
                <a:gd name="T13" fmla="*/ 62 h 128"/>
                <a:gd name="T14" fmla="*/ 60 w 122"/>
                <a:gd name="T15" fmla="*/ 42 h 128"/>
                <a:gd name="T16" fmla="*/ 60 w 122"/>
                <a:gd name="T17" fmla="*/ 42 h 128"/>
                <a:gd name="T18" fmla="*/ 26 w 122"/>
                <a:gd name="T19" fmla="*/ 20 h 128"/>
                <a:gd name="T20" fmla="*/ 0 w 122"/>
                <a:gd name="T21" fmla="*/ 0 h 128"/>
                <a:gd name="T22" fmla="*/ 0 w 122"/>
                <a:gd name="T23" fmla="*/ 0 h 128"/>
                <a:gd name="T24" fmla="*/ 16 w 122"/>
                <a:gd name="T25" fmla="*/ 26 h 128"/>
                <a:gd name="T26" fmla="*/ 36 w 122"/>
                <a:gd name="T27" fmla="*/ 64 h 128"/>
                <a:gd name="T28" fmla="*/ 36 w 122"/>
                <a:gd name="T29" fmla="*/ 64 h 12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22"/>
                <a:gd name="T46" fmla="*/ 0 h 128"/>
                <a:gd name="T47" fmla="*/ 122 w 122"/>
                <a:gd name="T48" fmla="*/ 128 h 128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22" h="128">
                  <a:moveTo>
                    <a:pt x="36" y="64"/>
                  </a:moveTo>
                  <a:lnTo>
                    <a:pt x="36" y="64"/>
                  </a:lnTo>
                  <a:lnTo>
                    <a:pt x="50" y="96"/>
                  </a:lnTo>
                  <a:lnTo>
                    <a:pt x="62" y="128"/>
                  </a:lnTo>
                  <a:lnTo>
                    <a:pt x="122" y="74"/>
                  </a:lnTo>
                  <a:lnTo>
                    <a:pt x="96" y="62"/>
                  </a:lnTo>
                  <a:lnTo>
                    <a:pt x="60" y="42"/>
                  </a:lnTo>
                  <a:lnTo>
                    <a:pt x="26" y="20"/>
                  </a:lnTo>
                  <a:lnTo>
                    <a:pt x="0" y="0"/>
                  </a:lnTo>
                  <a:lnTo>
                    <a:pt x="16" y="26"/>
                  </a:lnTo>
                  <a:lnTo>
                    <a:pt x="36" y="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608" name="Line 31"/>
            <p:cNvSpPr>
              <a:spLocks noChangeShapeType="1"/>
            </p:cNvSpPr>
            <p:nvPr/>
          </p:nvSpPr>
          <p:spPr bwMode="auto">
            <a:xfrm flipV="1">
              <a:off x="4164" y="3786"/>
              <a:ext cx="106" cy="128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609" name="Freeform 32"/>
            <p:cNvSpPr>
              <a:spLocks/>
            </p:cNvSpPr>
            <p:nvPr/>
          </p:nvSpPr>
          <p:spPr bwMode="auto">
            <a:xfrm>
              <a:off x="4225" y="3707"/>
              <a:ext cx="109" cy="121"/>
            </a:xfrm>
            <a:custGeom>
              <a:avLst/>
              <a:gdLst>
                <a:gd name="T0" fmla="*/ 60 w 116"/>
                <a:gd name="T1" fmla="*/ 44 h 130"/>
                <a:gd name="T2" fmla="*/ 60 w 116"/>
                <a:gd name="T3" fmla="*/ 44 h 130"/>
                <a:gd name="T4" fmla="*/ 28 w 116"/>
                <a:gd name="T5" fmla="*/ 64 h 130"/>
                <a:gd name="T6" fmla="*/ 0 w 116"/>
                <a:gd name="T7" fmla="*/ 80 h 130"/>
                <a:gd name="T8" fmla="*/ 62 w 116"/>
                <a:gd name="T9" fmla="*/ 130 h 130"/>
                <a:gd name="T10" fmla="*/ 62 w 116"/>
                <a:gd name="T11" fmla="*/ 130 h 130"/>
                <a:gd name="T12" fmla="*/ 70 w 116"/>
                <a:gd name="T13" fmla="*/ 104 h 130"/>
                <a:gd name="T14" fmla="*/ 84 w 116"/>
                <a:gd name="T15" fmla="*/ 66 h 130"/>
                <a:gd name="T16" fmla="*/ 84 w 116"/>
                <a:gd name="T17" fmla="*/ 66 h 130"/>
                <a:gd name="T18" fmla="*/ 102 w 116"/>
                <a:gd name="T19" fmla="*/ 28 h 130"/>
                <a:gd name="T20" fmla="*/ 116 w 116"/>
                <a:gd name="T21" fmla="*/ 0 h 130"/>
                <a:gd name="T22" fmla="*/ 116 w 116"/>
                <a:gd name="T23" fmla="*/ 0 h 130"/>
                <a:gd name="T24" fmla="*/ 92 w 116"/>
                <a:gd name="T25" fmla="*/ 20 h 130"/>
                <a:gd name="T26" fmla="*/ 60 w 116"/>
                <a:gd name="T27" fmla="*/ 44 h 130"/>
                <a:gd name="T28" fmla="*/ 60 w 116"/>
                <a:gd name="T29" fmla="*/ 44 h 13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6"/>
                <a:gd name="T46" fmla="*/ 0 h 130"/>
                <a:gd name="T47" fmla="*/ 116 w 116"/>
                <a:gd name="T48" fmla="*/ 130 h 13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6" h="130">
                  <a:moveTo>
                    <a:pt x="60" y="44"/>
                  </a:moveTo>
                  <a:lnTo>
                    <a:pt x="60" y="44"/>
                  </a:lnTo>
                  <a:lnTo>
                    <a:pt x="28" y="64"/>
                  </a:lnTo>
                  <a:lnTo>
                    <a:pt x="0" y="80"/>
                  </a:lnTo>
                  <a:lnTo>
                    <a:pt x="62" y="130"/>
                  </a:lnTo>
                  <a:lnTo>
                    <a:pt x="70" y="104"/>
                  </a:lnTo>
                  <a:lnTo>
                    <a:pt x="84" y="66"/>
                  </a:lnTo>
                  <a:lnTo>
                    <a:pt x="102" y="28"/>
                  </a:lnTo>
                  <a:lnTo>
                    <a:pt x="116" y="0"/>
                  </a:lnTo>
                  <a:lnTo>
                    <a:pt x="92" y="20"/>
                  </a:lnTo>
                  <a:lnTo>
                    <a:pt x="60" y="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610" name="Line 33"/>
            <p:cNvSpPr>
              <a:spLocks noChangeShapeType="1"/>
            </p:cNvSpPr>
            <p:nvPr/>
          </p:nvSpPr>
          <p:spPr bwMode="auto">
            <a:xfrm flipV="1">
              <a:off x="4980" y="3786"/>
              <a:ext cx="106" cy="128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611" name="Freeform 34"/>
            <p:cNvSpPr>
              <a:spLocks/>
            </p:cNvSpPr>
            <p:nvPr/>
          </p:nvSpPr>
          <p:spPr bwMode="auto">
            <a:xfrm>
              <a:off x="5041" y="3707"/>
              <a:ext cx="109" cy="121"/>
            </a:xfrm>
            <a:custGeom>
              <a:avLst/>
              <a:gdLst>
                <a:gd name="T0" fmla="*/ 60 w 116"/>
                <a:gd name="T1" fmla="*/ 44 h 130"/>
                <a:gd name="T2" fmla="*/ 60 w 116"/>
                <a:gd name="T3" fmla="*/ 44 h 130"/>
                <a:gd name="T4" fmla="*/ 28 w 116"/>
                <a:gd name="T5" fmla="*/ 64 h 130"/>
                <a:gd name="T6" fmla="*/ 0 w 116"/>
                <a:gd name="T7" fmla="*/ 80 h 130"/>
                <a:gd name="T8" fmla="*/ 62 w 116"/>
                <a:gd name="T9" fmla="*/ 130 h 130"/>
                <a:gd name="T10" fmla="*/ 62 w 116"/>
                <a:gd name="T11" fmla="*/ 130 h 130"/>
                <a:gd name="T12" fmla="*/ 70 w 116"/>
                <a:gd name="T13" fmla="*/ 104 h 130"/>
                <a:gd name="T14" fmla="*/ 84 w 116"/>
                <a:gd name="T15" fmla="*/ 66 h 130"/>
                <a:gd name="T16" fmla="*/ 84 w 116"/>
                <a:gd name="T17" fmla="*/ 66 h 130"/>
                <a:gd name="T18" fmla="*/ 102 w 116"/>
                <a:gd name="T19" fmla="*/ 28 h 130"/>
                <a:gd name="T20" fmla="*/ 116 w 116"/>
                <a:gd name="T21" fmla="*/ 0 h 130"/>
                <a:gd name="T22" fmla="*/ 116 w 116"/>
                <a:gd name="T23" fmla="*/ 0 h 130"/>
                <a:gd name="T24" fmla="*/ 92 w 116"/>
                <a:gd name="T25" fmla="*/ 20 h 130"/>
                <a:gd name="T26" fmla="*/ 60 w 116"/>
                <a:gd name="T27" fmla="*/ 44 h 130"/>
                <a:gd name="T28" fmla="*/ 60 w 116"/>
                <a:gd name="T29" fmla="*/ 44 h 13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6"/>
                <a:gd name="T46" fmla="*/ 0 h 130"/>
                <a:gd name="T47" fmla="*/ 116 w 116"/>
                <a:gd name="T48" fmla="*/ 130 h 13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6" h="130">
                  <a:moveTo>
                    <a:pt x="60" y="44"/>
                  </a:moveTo>
                  <a:lnTo>
                    <a:pt x="60" y="44"/>
                  </a:lnTo>
                  <a:lnTo>
                    <a:pt x="28" y="64"/>
                  </a:lnTo>
                  <a:lnTo>
                    <a:pt x="0" y="80"/>
                  </a:lnTo>
                  <a:lnTo>
                    <a:pt x="62" y="130"/>
                  </a:lnTo>
                  <a:lnTo>
                    <a:pt x="70" y="104"/>
                  </a:lnTo>
                  <a:lnTo>
                    <a:pt x="84" y="66"/>
                  </a:lnTo>
                  <a:lnTo>
                    <a:pt x="102" y="28"/>
                  </a:lnTo>
                  <a:lnTo>
                    <a:pt x="116" y="0"/>
                  </a:lnTo>
                  <a:lnTo>
                    <a:pt x="92" y="20"/>
                  </a:lnTo>
                  <a:lnTo>
                    <a:pt x="60" y="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612" name="Line 35"/>
            <p:cNvSpPr>
              <a:spLocks noChangeShapeType="1"/>
            </p:cNvSpPr>
            <p:nvPr/>
          </p:nvSpPr>
          <p:spPr bwMode="auto">
            <a:xfrm flipH="1" flipV="1">
              <a:off x="5432" y="3786"/>
              <a:ext cx="108" cy="128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613" name="Freeform 36"/>
            <p:cNvSpPr>
              <a:spLocks/>
            </p:cNvSpPr>
            <p:nvPr/>
          </p:nvSpPr>
          <p:spPr bwMode="auto">
            <a:xfrm>
              <a:off x="5366" y="3707"/>
              <a:ext cx="111" cy="121"/>
            </a:xfrm>
            <a:custGeom>
              <a:avLst/>
              <a:gdLst>
                <a:gd name="T0" fmla="*/ 32 w 118"/>
                <a:gd name="T1" fmla="*/ 66 h 130"/>
                <a:gd name="T2" fmla="*/ 32 w 118"/>
                <a:gd name="T3" fmla="*/ 66 h 130"/>
                <a:gd name="T4" fmla="*/ 46 w 118"/>
                <a:gd name="T5" fmla="*/ 100 h 130"/>
                <a:gd name="T6" fmla="*/ 56 w 118"/>
                <a:gd name="T7" fmla="*/ 130 h 130"/>
                <a:gd name="T8" fmla="*/ 118 w 118"/>
                <a:gd name="T9" fmla="*/ 80 h 130"/>
                <a:gd name="T10" fmla="*/ 118 w 118"/>
                <a:gd name="T11" fmla="*/ 80 h 130"/>
                <a:gd name="T12" fmla="*/ 94 w 118"/>
                <a:gd name="T13" fmla="*/ 66 h 130"/>
                <a:gd name="T14" fmla="*/ 58 w 118"/>
                <a:gd name="T15" fmla="*/ 44 h 130"/>
                <a:gd name="T16" fmla="*/ 58 w 118"/>
                <a:gd name="T17" fmla="*/ 44 h 130"/>
                <a:gd name="T18" fmla="*/ 24 w 118"/>
                <a:gd name="T19" fmla="*/ 20 h 130"/>
                <a:gd name="T20" fmla="*/ 0 w 118"/>
                <a:gd name="T21" fmla="*/ 0 h 130"/>
                <a:gd name="T22" fmla="*/ 0 w 118"/>
                <a:gd name="T23" fmla="*/ 0 h 130"/>
                <a:gd name="T24" fmla="*/ 16 w 118"/>
                <a:gd name="T25" fmla="*/ 28 h 130"/>
                <a:gd name="T26" fmla="*/ 32 w 118"/>
                <a:gd name="T27" fmla="*/ 66 h 130"/>
                <a:gd name="T28" fmla="*/ 32 w 118"/>
                <a:gd name="T29" fmla="*/ 66 h 13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8"/>
                <a:gd name="T46" fmla="*/ 0 h 130"/>
                <a:gd name="T47" fmla="*/ 118 w 118"/>
                <a:gd name="T48" fmla="*/ 130 h 13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8" h="130">
                  <a:moveTo>
                    <a:pt x="32" y="66"/>
                  </a:moveTo>
                  <a:lnTo>
                    <a:pt x="32" y="66"/>
                  </a:lnTo>
                  <a:lnTo>
                    <a:pt x="46" y="100"/>
                  </a:lnTo>
                  <a:lnTo>
                    <a:pt x="56" y="130"/>
                  </a:lnTo>
                  <a:lnTo>
                    <a:pt x="118" y="80"/>
                  </a:lnTo>
                  <a:lnTo>
                    <a:pt x="94" y="66"/>
                  </a:lnTo>
                  <a:lnTo>
                    <a:pt x="58" y="44"/>
                  </a:lnTo>
                  <a:lnTo>
                    <a:pt x="24" y="20"/>
                  </a:lnTo>
                  <a:lnTo>
                    <a:pt x="0" y="0"/>
                  </a:lnTo>
                  <a:lnTo>
                    <a:pt x="16" y="28"/>
                  </a:lnTo>
                  <a:lnTo>
                    <a:pt x="32" y="6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614" name="Line 37"/>
            <p:cNvSpPr>
              <a:spLocks noChangeShapeType="1"/>
            </p:cNvSpPr>
            <p:nvPr/>
          </p:nvSpPr>
          <p:spPr bwMode="auto">
            <a:xfrm flipH="1" flipV="1">
              <a:off x="4616" y="3786"/>
              <a:ext cx="108" cy="128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615" name="Freeform 38"/>
            <p:cNvSpPr>
              <a:spLocks/>
            </p:cNvSpPr>
            <p:nvPr/>
          </p:nvSpPr>
          <p:spPr bwMode="auto">
            <a:xfrm>
              <a:off x="4550" y="3707"/>
              <a:ext cx="111" cy="121"/>
            </a:xfrm>
            <a:custGeom>
              <a:avLst/>
              <a:gdLst>
                <a:gd name="T0" fmla="*/ 32 w 118"/>
                <a:gd name="T1" fmla="*/ 66 h 130"/>
                <a:gd name="T2" fmla="*/ 32 w 118"/>
                <a:gd name="T3" fmla="*/ 66 h 130"/>
                <a:gd name="T4" fmla="*/ 46 w 118"/>
                <a:gd name="T5" fmla="*/ 100 h 130"/>
                <a:gd name="T6" fmla="*/ 56 w 118"/>
                <a:gd name="T7" fmla="*/ 130 h 130"/>
                <a:gd name="T8" fmla="*/ 118 w 118"/>
                <a:gd name="T9" fmla="*/ 80 h 130"/>
                <a:gd name="T10" fmla="*/ 118 w 118"/>
                <a:gd name="T11" fmla="*/ 80 h 130"/>
                <a:gd name="T12" fmla="*/ 94 w 118"/>
                <a:gd name="T13" fmla="*/ 66 h 130"/>
                <a:gd name="T14" fmla="*/ 58 w 118"/>
                <a:gd name="T15" fmla="*/ 44 h 130"/>
                <a:gd name="T16" fmla="*/ 58 w 118"/>
                <a:gd name="T17" fmla="*/ 44 h 130"/>
                <a:gd name="T18" fmla="*/ 24 w 118"/>
                <a:gd name="T19" fmla="*/ 20 h 130"/>
                <a:gd name="T20" fmla="*/ 0 w 118"/>
                <a:gd name="T21" fmla="*/ 0 h 130"/>
                <a:gd name="T22" fmla="*/ 0 w 118"/>
                <a:gd name="T23" fmla="*/ 0 h 130"/>
                <a:gd name="T24" fmla="*/ 16 w 118"/>
                <a:gd name="T25" fmla="*/ 28 h 130"/>
                <a:gd name="T26" fmla="*/ 32 w 118"/>
                <a:gd name="T27" fmla="*/ 66 h 130"/>
                <a:gd name="T28" fmla="*/ 32 w 118"/>
                <a:gd name="T29" fmla="*/ 66 h 13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8"/>
                <a:gd name="T46" fmla="*/ 0 h 130"/>
                <a:gd name="T47" fmla="*/ 118 w 118"/>
                <a:gd name="T48" fmla="*/ 130 h 13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8" h="130">
                  <a:moveTo>
                    <a:pt x="32" y="66"/>
                  </a:moveTo>
                  <a:lnTo>
                    <a:pt x="32" y="66"/>
                  </a:lnTo>
                  <a:lnTo>
                    <a:pt x="46" y="100"/>
                  </a:lnTo>
                  <a:lnTo>
                    <a:pt x="56" y="130"/>
                  </a:lnTo>
                  <a:lnTo>
                    <a:pt x="118" y="80"/>
                  </a:lnTo>
                  <a:lnTo>
                    <a:pt x="94" y="66"/>
                  </a:lnTo>
                  <a:lnTo>
                    <a:pt x="58" y="44"/>
                  </a:lnTo>
                  <a:lnTo>
                    <a:pt x="24" y="20"/>
                  </a:lnTo>
                  <a:lnTo>
                    <a:pt x="0" y="0"/>
                  </a:lnTo>
                  <a:lnTo>
                    <a:pt x="16" y="28"/>
                  </a:lnTo>
                  <a:lnTo>
                    <a:pt x="32" y="6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616" name="Line 39"/>
            <p:cNvSpPr>
              <a:spLocks noChangeShapeType="1"/>
            </p:cNvSpPr>
            <p:nvPr/>
          </p:nvSpPr>
          <p:spPr bwMode="auto">
            <a:xfrm flipV="1">
              <a:off x="4444" y="1591"/>
              <a:ext cx="1" cy="302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617" name="Freeform 40"/>
            <p:cNvSpPr>
              <a:spLocks/>
            </p:cNvSpPr>
            <p:nvPr/>
          </p:nvSpPr>
          <p:spPr bwMode="auto">
            <a:xfrm>
              <a:off x="4406" y="1490"/>
              <a:ext cx="76" cy="127"/>
            </a:xfrm>
            <a:custGeom>
              <a:avLst/>
              <a:gdLst>
                <a:gd name="T0" fmla="*/ 24 w 80"/>
                <a:gd name="T1" fmla="*/ 72 h 136"/>
                <a:gd name="T2" fmla="*/ 24 w 80"/>
                <a:gd name="T3" fmla="*/ 72 h 136"/>
                <a:gd name="T4" fmla="*/ 12 w 80"/>
                <a:gd name="T5" fmla="*/ 106 h 136"/>
                <a:gd name="T6" fmla="*/ 0 w 80"/>
                <a:gd name="T7" fmla="*/ 136 h 136"/>
                <a:gd name="T8" fmla="*/ 80 w 80"/>
                <a:gd name="T9" fmla="*/ 136 h 136"/>
                <a:gd name="T10" fmla="*/ 80 w 80"/>
                <a:gd name="T11" fmla="*/ 136 h 136"/>
                <a:gd name="T12" fmla="*/ 70 w 80"/>
                <a:gd name="T13" fmla="*/ 110 h 136"/>
                <a:gd name="T14" fmla="*/ 56 w 80"/>
                <a:gd name="T15" fmla="*/ 72 h 136"/>
                <a:gd name="T16" fmla="*/ 56 w 80"/>
                <a:gd name="T17" fmla="*/ 72 h 136"/>
                <a:gd name="T18" fmla="*/ 46 w 80"/>
                <a:gd name="T19" fmla="*/ 32 h 136"/>
                <a:gd name="T20" fmla="*/ 40 w 80"/>
                <a:gd name="T21" fmla="*/ 0 h 136"/>
                <a:gd name="T22" fmla="*/ 40 w 80"/>
                <a:gd name="T23" fmla="*/ 0 h 136"/>
                <a:gd name="T24" fmla="*/ 34 w 80"/>
                <a:gd name="T25" fmla="*/ 32 h 136"/>
                <a:gd name="T26" fmla="*/ 24 w 80"/>
                <a:gd name="T27" fmla="*/ 72 h 136"/>
                <a:gd name="T28" fmla="*/ 24 w 80"/>
                <a:gd name="T29" fmla="*/ 72 h 1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0"/>
                <a:gd name="T46" fmla="*/ 0 h 136"/>
                <a:gd name="T47" fmla="*/ 80 w 80"/>
                <a:gd name="T48" fmla="*/ 136 h 1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0" h="136">
                  <a:moveTo>
                    <a:pt x="24" y="72"/>
                  </a:moveTo>
                  <a:lnTo>
                    <a:pt x="24" y="72"/>
                  </a:lnTo>
                  <a:lnTo>
                    <a:pt x="12" y="106"/>
                  </a:lnTo>
                  <a:lnTo>
                    <a:pt x="0" y="136"/>
                  </a:lnTo>
                  <a:lnTo>
                    <a:pt x="80" y="136"/>
                  </a:lnTo>
                  <a:lnTo>
                    <a:pt x="70" y="110"/>
                  </a:lnTo>
                  <a:lnTo>
                    <a:pt x="56" y="72"/>
                  </a:lnTo>
                  <a:lnTo>
                    <a:pt x="46" y="32"/>
                  </a:lnTo>
                  <a:lnTo>
                    <a:pt x="40" y="0"/>
                  </a:lnTo>
                  <a:lnTo>
                    <a:pt x="34" y="32"/>
                  </a:lnTo>
                  <a:lnTo>
                    <a:pt x="24" y="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618" name="Line 41"/>
            <p:cNvSpPr>
              <a:spLocks noChangeShapeType="1"/>
            </p:cNvSpPr>
            <p:nvPr/>
          </p:nvSpPr>
          <p:spPr bwMode="auto">
            <a:xfrm flipV="1">
              <a:off x="5260" y="2262"/>
              <a:ext cx="1" cy="101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619" name="Freeform 42"/>
            <p:cNvSpPr>
              <a:spLocks/>
            </p:cNvSpPr>
            <p:nvPr/>
          </p:nvSpPr>
          <p:spPr bwMode="auto">
            <a:xfrm>
              <a:off x="5222" y="2162"/>
              <a:ext cx="76" cy="126"/>
            </a:xfrm>
            <a:custGeom>
              <a:avLst/>
              <a:gdLst>
                <a:gd name="T0" fmla="*/ 24 w 80"/>
                <a:gd name="T1" fmla="*/ 72 h 136"/>
                <a:gd name="T2" fmla="*/ 24 w 80"/>
                <a:gd name="T3" fmla="*/ 72 h 136"/>
                <a:gd name="T4" fmla="*/ 12 w 80"/>
                <a:gd name="T5" fmla="*/ 106 h 136"/>
                <a:gd name="T6" fmla="*/ 0 w 80"/>
                <a:gd name="T7" fmla="*/ 136 h 136"/>
                <a:gd name="T8" fmla="*/ 80 w 80"/>
                <a:gd name="T9" fmla="*/ 136 h 136"/>
                <a:gd name="T10" fmla="*/ 80 w 80"/>
                <a:gd name="T11" fmla="*/ 136 h 136"/>
                <a:gd name="T12" fmla="*/ 70 w 80"/>
                <a:gd name="T13" fmla="*/ 110 h 136"/>
                <a:gd name="T14" fmla="*/ 56 w 80"/>
                <a:gd name="T15" fmla="*/ 72 h 136"/>
                <a:gd name="T16" fmla="*/ 56 w 80"/>
                <a:gd name="T17" fmla="*/ 72 h 136"/>
                <a:gd name="T18" fmla="*/ 46 w 80"/>
                <a:gd name="T19" fmla="*/ 32 h 136"/>
                <a:gd name="T20" fmla="*/ 40 w 80"/>
                <a:gd name="T21" fmla="*/ 0 h 136"/>
                <a:gd name="T22" fmla="*/ 40 w 80"/>
                <a:gd name="T23" fmla="*/ 0 h 136"/>
                <a:gd name="T24" fmla="*/ 34 w 80"/>
                <a:gd name="T25" fmla="*/ 32 h 136"/>
                <a:gd name="T26" fmla="*/ 24 w 80"/>
                <a:gd name="T27" fmla="*/ 72 h 136"/>
                <a:gd name="T28" fmla="*/ 24 w 80"/>
                <a:gd name="T29" fmla="*/ 72 h 1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0"/>
                <a:gd name="T46" fmla="*/ 0 h 136"/>
                <a:gd name="T47" fmla="*/ 80 w 80"/>
                <a:gd name="T48" fmla="*/ 136 h 1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0" h="136">
                  <a:moveTo>
                    <a:pt x="24" y="72"/>
                  </a:moveTo>
                  <a:lnTo>
                    <a:pt x="24" y="72"/>
                  </a:lnTo>
                  <a:lnTo>
                    <a:pt x="12" y="106"/>
                  </a:lnTo>
                  <a:lnTo>
                    <a:pt x="0" y="136"/>
                  </a:lnTo>
                  <a:lnTo>
                    <a:pt x="80" y="136"/>
                  </a:lnTo>
                  <a:lnTo>
                    <a:pt x="70" y="110"/>
                  </a:lnTo>
                  <a:lnTo>
                    <a:pt x="56" y="72"/>
                  </a:lnTo>
                  <a:lnTo>
                    <a:pt x="46" y="32"/>
                  </a:lnTo>
                  <a:lnTo>
                    <a:pt x="40" y="0"/>
                  </a:lnTo>
                  <a:lnTo>
                    <a:pt x="34" y="32"/>
                  </a:lnTo>
                  <a:lnTo>
                    <a:pt x="24" y="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620" name="Line 43"/>
            <p:cNvSpPr>
              <a:spLocks noChangeShapeType="1"/>
            </p:cNvSpPr>
            <p:nvPr/>
          </p:nvSpPr>
          <p:spPr bwMode="auto">
            <a:xfrm flipV="1">
              <a:off x="4444" y="2262"/>
              <a:ext cx="1" cy="101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621" name="Freeform 44"/>
            <p:cNvSpPr>
              <a:spLocks/>
            </p:cNvSpPr>
            <p:nvPr/>
          </p:nvSpPr>
          <p:spPr bwMode="auto">
            <a:xfrm>
              <a:off x="4406" y="2162"/>
              <a:ext cx="76" cy="126"/>
            </a:xfrm>
            <a:custGeom>
              <a:avLst/>
              <a:gdLst>
                <a:gd name="T0" fmla="*/ 24 w 80"/>
                <a:gd name="T1" fmla="*/ 72 h 136"/>
                <a:gd name="T2" fmla="*/ 24 w 80"/>
                <a:gd name="T3" fmla="*/ 72 h 136"/>
                <a:gd name="T4" fmla="*/ 12 w 80"/>
                <a:gd name="T5" fmla="*/ 106 h 136"/>
                <a:gd name="T6" fmla="*/ 0 w 80"/>
                <a:gd name="T7" fmla="*/ 136 h 136"/>
                <a:gd name="T8" fmla="*/ 80 w 80"/>
                <a:gd name="T9" fmla="*/ 136 h 136"/>
                <a:gd name="T10" fmla="*/ 80 w 80"/>
                <a:gd name="T11" fmla="*/ 136 h 136"/>
                <a:gd name="T12" fmla="*/ 70 w 80"/>
                <a:gd name="T13" fmla="*/ 110 h 136"/>
                <a:gd name="T14" fmla="*/ 56 w 80"/>
                <a:gd name="T15" fmla="*/ 72 h 136"/>
                <a:gd name="T16" fmla="*/ 56 w 80"/>
                <a:gd name="T17" fmla="*/ 72 h 136"/>
                <a:gd name="T18" fmla="*/ 46 w 80"/>
                <a:gd name="T19" fmla="*/ 32 h 136"/>
                <a:gd name="T20" fmla="*/ 40 w 80"/>
                <a:gd name="T21" fmla="*/ 0 h 136"/>
                <a:gd name="T22" fmla="*/ 40 w 80"/>
                <a:gd name="T23" fmla="*/ 0 h 136"/>
                <a:gd name="T24" fmla="*/ 34 w 80"/>
                <a:gd name="T25" fmla="*/ 32 h 136"/>
                <a:gd name="T26" fmla="*/ 24 w 80"/>
                <a:gd name="T27" fmla="*/ 72 h 136"/>
                <a:gd name="T28" fmla="*/ 24 w 80"/>
                <a:gd name="T29" fmla="*/ 72 h 1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0"/>
                <a:gd name="T46" fmla="*/ 0 h 136"/>
                <a:gd name="T47" fmla="*/ 80 w 80"/>
                <a:gd name="T48" fmla="*/ 136 h 1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0" h="136">
                  <a:moveTo>
                    <a:pt x="24" y="72"/>
                  </a:moveTo>
                  <a:lnTo>
                    <a:pt x="24" y="72"/>
                  </a:lnTo>
                  <a:lnTo>
                    <a:pt x="12" y="106"/>
                  </a:lnTo>
                  <a:lnTo>
                    <a:pt x="0" y="136"/>
                  </a:lnTo>
                  <a:lnTo>
                    <a:pt x="80" y="136"/>
                  </a:lnTo>
                  <a:lnTo>
                    <a:pt x="70" y="110"/>
                  </a:lnTo>
                  <a:lnTo>
                    <a:pt x="56" y="72"/>
                  </a:lnTo>
                  <a:lnTo>
                    <a:pt x="46" y="32"/>
                  </a:lnTo>
                  <a:lnTo>
                    <a:pt x="40" y="0"/>
                  </a:lnTo>
                  <a:lnTo>
                    <a:pt x="34" y="32"/>
                  </a:lnTo>
                  <a:lnTo>
                    <a:pt x="24" y="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622" name="Line 45"/>
            <p:cNvSpPr>
              <a:spLocks noChangeShapeType="1"/>
            </p:cNvSpPr>
            <p:nvPr/>
          </p:nvSpPr>
          <p:spPr bwMode="auto">
            <a:xfrm flipV="1">
              <a:off x="5260" y="3400"/>
              <a:ext cx="1" cy="108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623" name="Freeform 46"/>
            <p:cNvSpPr>
              <a:spLocks/>
            </p:cNvSpPr>
            <p:nvPr/>
          </p:nvSpPr>
          <p:spPr bwMode="auto">
            <a:xfrm>
              <a:off x="5222" y="3299"/>
              <a:ext cx="76" cy="127"/>
            </a:xfrm>
            <a:custGeom>
              <a:avLst/>
              <a:gdLst>
                <a:gd name="T0" fmla="*/ 24 w 80"/>
                <a:gd name="T1" fmla="*/ 70 h 136"/>
                <a:gd name="T2" fmla="*/ 24 w 80"/>
                <a:gd name="T3" fmla="*/ 70 h 136"/>
                <a:gd name="T4" fmla="*/ 12 w 80"/>
                <a:gd name="T5" fmla="*/ 106 h 136"/>
                <a:gd name="T6" fmla="*/ 0 w 80"/>
                <a:gd name="T7" fmla="*/ 136 h 136"/>
                <a:gd name="T8" fmla="*/ 80 w 80"/>
                <a:gd name="T9" fmla="*/ 136 h 136"/>
                <a:gd name="T10" fmla="*/ 80 w 80"/>
                <a:gd name="T11" fmla="*/ 136 h 136"/>
                <a:gd name="T12" fmla="*/ 70 w 80"/>
                <a:gd name="T13" fmla="*/ 110 h 136"/>
                <a:gd name="T14" fmla="*/ 56 w 80"/>
                <a:gd name="T15" fmla="*/ 70 h 136"/>
                <a:gd name="T16" fmla="*/ 56 w 80"/>
                <a:gd name="T17" fmla="*/ 70 h 136"/>
                <a:gd name="T18" fmla="*/ 46 w 80"/>
                <a:gd name="T19" fmla="*/ 32 h 136"/>
                <a:gd name="T20" fmla="*/ 40 w 80"/>
                <a:gd name="T21" fmla="*/ 0 h 136"/>
                <a:gd name="T22" fmla="*/ 40 w 80"/>
                <a:gd name="T23" fmla="*/ 0 h 136"/>
                <a:gd name="T24" fmla="*/ 34 w 80"/>
                <a:gd name="T25" fmla="*/ 32 h 136"/>
                <a:gd name="T26" fmla="*/ 24 w 80"/>
                <a:gd name="T27" fmla="*/ 70 h 136"/>
                <a:gd name="T28" fmla="*/ 24 w 80"/>
                <a:gd name="T29" fmla="*/ 70 h 1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0"/>
                <a:gd name="T46" fmla="*/ 0 h 136"/>
                <a:gd name="T47" fmla="*/ 80 w 80"/>
                <a:gd name="T48" fmla="*/ 136 h 1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0" h="136">
                  <a:moveTo>
                    <a:pt x="24" y="70"/>
                  </a:moveTo>
                  <a:lnTo>
                    <a:pt x="24" y="70"/>
                  </a:lnTo>
                  <a:lnTo>
                    <a:pt x="12" y="106"/>
                  </a:lnTo>
                  <a:lnTo>
                    <a:pt x="0" y="136"/>
                  </a:lnTo>
                  <a:lnTo>
                    <a:pt x="80" y="136"/>
                  </a:lnTo>
                  <a:lnTo>
                    <a:pt x="70" y="110"/>
                  </a:lnTo>
                  <a:lnTo>
                    <a:pt x="56" y="70"/>
                  </a:lnTo>
                  <a:lnTo>
                    <a:pt x="46" y="32"/>
                  </a:lnTo>
                  <a:lnTo>
                    <a:pt x="40" y="0"/>
                  </a:lnTo>
                  <a:lnTo>
                    <a:pt x="34" y="32"/>
                  </a:lnTo>
                  <a:lnTo>
                    <a:pt x="24" y="7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624" name="Line 47"/>
            <p:cNvSpPr>
              <a:spLocks noChangeShapeType="1"/>
            </p:cNvSpPr>
            <p:nvPr/>
          </p:nvSpPr>
          <p:spPr bwMode="auto">
            <a:xfrm flipV="1">
              <a:off x="4444" y="3400"/>
              <a:ext cx="1" cy="93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625" name="Freeform 48"/>
            <p:cNvSpPr>
              <a:spLocks/>
            </p:cNvSpPr>
            <p:nvPr/>
          </p:nvSpPr>
          <p:spPr bwMode="auto">
            <a:xfrm>
              <a:off x="4406" y="3299"/>
              <a:ext cx="76" cy="127"/>
            </a:xfrm>
            <a:custGeom>
              <a:avLst/>
              <a:gdLst>
                <a:gd name="T0" fmla="*/ 24 w 80"/>
                <a:gd name="T1" fmla="*/ 70 h 136"/>
                <a:gd name="T2" fmla="*/ 24 w 80"/>
                <a:gd name="T3" fmla="*/ 70 h 136"/>
                <a:gd name="T4" fmla="*/ 12 w 80"/>
                <a:gd name="T5" fmla="*/ 106 h 136"/>
                <a:gd name="T6" fmla="*/ 0 w 80"/>
                <a:gd name="T7" fmla="*/ 136 h 136"/>
                <a:gd name="T8" fmla="*/ 80 w 80"/>
                <a:gd name="T9" fmla="*/ 136 h 136"/>
                <a:gd name="T10" fmla="*/ 80 w 80"/>
                <a:gd name="T11" fmla="*/ 136 h 136"/>
                <a:gd name="T12" fmla="*/ 70 w 80"/>
                <a:gd name="T13" fmla="*/ 110 h 136"/>
                <a:gd name="T14" fmla="*/ 56 w 80"/>
                <a:gd name="T15" fmla="*/ 70 h 136"/>
                <a:gd name="T16" fmla="*/ 56 w 80"/>
                <a:gd name="T17" fmla="*/ 70 h 136"/>
                <a:gd name="T18" fmla="*/ 46 w 80"/>
                <a:gd name="T19" fmla="*/ 32 h 136"/>
                <a:gd name="T20" fmla="*/ 40 w 80"/>
                <a:gd name="T21" fmla="*/ 0 h 136"/>
                <a:gd name="T22" fmla="*/ 40 w 80"/>
                <a:gd name="T23" fmla="*/ 0 h 136"/>
                <a:gd name="T24" fmla="*/ 34 w 80"/>
                <a:gd name="T25" fmla="*/ 32 h 136"/>
                <a:gd name="T26" fmla="*/ 24 w 80"/>
                <a:gd name="T27" fmla="*/ 70 h 136"/>
                <a:gd name="T28" fmla="*/ 24 w 80"/>
                <a:gd name="T29" fmla="*/ 70 h 1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0"/>
                <a:gd name="T46" fmla="*/ 0 h 136"/>
                <a:gd name="T47" fmla="*/ 80 w 80"/>
                <a:gd name="T48" fmla="*/ 136 h 1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0" h="136">
                  <a:moveTo>
                    <a:pt x="24" y="70"/>
                  </a:moveTo>
                  <a:lnTo>
                    <a:pt x="24" y="70"/>
                  </a:lnTo>
                  <a:lnTo>
                    <a:pt x="12" y="106"/>
                  </a:lnTo>
                  <a:lnTo>
                    <a:pt x="0" y="136"/>
                  </a:lnTo>
                  <a:lnTo>
                    <a:pt x="80" y="136"/>
                  </a:lnTo>
                  <a:lnTo>
                    <a:pt x="70" y="110"/>
                  </a:lnTo>
                  <a:lnTo>
                    <a:pt x="56" y="70"/>
                  </a:lnTo>
                  <a:lnTo>
                    <a:pt x="46" y="32"/>
                  </a:lnTo>
                  <a:lnTo>
                    <a:pt x="40" y="0"/>
                  </a:lnTo>
                  <a:lnTo>
                    <a:pt x="34" y="32"/>
                  </a:lnTo>
                  <a:lnTo>
                    <a:pt x="24" y="7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626" name="Line 49"/>
            <p:cNvSpPr>
              <a:spLocks noChangeShapeType="1"/>
            </p:cNvSpPr>
            <p:nvPr/>
          </p:nvSpPr>
          <p:spPr bwMode="auto">
            <a:xfrm flipV="1">
              <a:off x="4438" y="879"/>
              <a:ext cx="278" cy="350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627" name="Freeform 50"/>
            <p:cNvSpPr>
              <a:spLocks/>
            </p:cNvSpPr>
            <p:nvPr/>
          </p:nvSpPr>
          <p:spPr bwMode="auto">
            <a:xfrm>
              <a:off x="4671" y="799"/>
              <a:ext cx="107" cy="123"/>
            </a:xfrm>
            <a:custGeom>
              <a:avLst/>
              <a:gdLst>
                <a:gd name="T0" fmla="*/ 58 w 114"/>
                <a:gd name="T1" fmla="*/ 46 h 132"/>
                <a:gd name="T2" fmla="*/ 58 w 114"/>
                <a:gd name="T3" fmla="*/ 46 h 132"/>
                <a:gd name="T4" fmla="*/ 28 w 114"/>
                <a:gd name="T5" fmla="*/ 66 h 132"/>
                <a:gd name="T6" fmla="*/ 0 w 114"/>
                <a:gd name="T7" fmla="*/ 82 h 132"/>
                <a:gd name="T8" fmla="*/ 64 w 114"/>
                <a:gd name="T9" fmla="*/ 132 h 132"/>
                <a:gd name="T10" fmla="*/ 64 w 114"/>
                <a:gd name="T11" fmla="*/ 132 h 132"/>
                <a:gd name="T12" fmla="*/ 70 w 114"/>
                <a:gd name="T13" fmla="*/ 106 h 132"/>
                <a:gd name="T14" fmla="*/ 84 w 114"/>
                <a:gd name="T15" fmla="*/ 66 h 132"/>
                <a:gd name="T16" fmla="*/ 84 w 114"/>
                <a:gd name="T17" fmla="*/ 66 h 132"/>
                <a:gd name="T18" fmla="*/ 100 w 114"/>
                <a:gd name="T19" fmla="*/ 28 h 132"/>
                <a:gd name="T20" fmla="*/ 114 w 114"/>
                <a:gd name="T21" fmla="*/ 0 h 132"/>
                <a:gd name="T22" fmla="*/ 114 w 114"/>
                <a:gd name="T23" fmla="*/ 0 h 132"/>
                <a:gd name="T24" fmla="*/ 92 w 114"/>
                <a:gd name="T25" fmla="*/ 22 h 132"/>
                <a:gd name="T26" fmla="*/ 58 w 114"/>
                <a:gd name="T27" fmla="*/ 46 h 132"/>
                <a:gd name="T28" fmla="*/ 58 w 114"/>
                <a:gd name="T29" fmla="*/ 46 h 13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4"/>
                <a:gd name="T46" fmla="*/ 0 h 132"/>
                <a:gd name="T47" fmla="*/ 114 w 114"/>
                <a:gd name="T48" fmla="*/ 132 h 13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4" h="132">
                  <a:moveTo>
                    <a:pt x="58" y="46"/>
                  </a:moveTo>
                  <a:lnTo>
                    <a:pt x="58" y="46"/>
                  </a:lnTo>
                  <a:lnTo>
                    <a:pt x="28" y="66"/>
                  </a:lnTo>
                  <a:lnTo>
                    <a:pt x="0" y="82"/>
                  </a:lnTo>
                  <a:lnTo>
                    <a:pt x="64" y="132"/>
                  </a:lnTo>
                  <a:lnTo>
                    <a:pt x="70" y="106"/>
                  </a:lnTo>
                  <a:lnTo>
                    <a:pt x="84" y="66"/>
                  </a:lnTo>
                  <a:lnTo>
                    <a:pt x="100" y="28"/>
                  </a:lnTo>
                  <a:lnTo>
                    <a:pt x="114" y="0"/>
                  </a:lnTo>
                  <a:lnTo>
                    <a:pt x="92" y="22"/>
                  </a:lnTo>
                  <a:lnTo>
                    <a:pt x="58" y="4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628" name="Line 51"/>
            <p:cNvSpPr>
              <a:spLocks noChangeShapeType="1"/>
            </p:cNvSpPr>
            <p:nvPr/>
          </p:nvSpPr>
          <p:spPr bwMode="auto">
            <a:xfrm flipH="1" flipV="1">
              <a:off x="4988" y="879"/>
              <a:ext cx="281" cy="350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629" name="Freeform 52"/>
            <p:cNvSpPr>
              <a:spLocks/>
            </p:cNvSpPr>
            <p:nvPr/>
          </p:nvSpPr>
          <p:spPr bwMode="auto">
            <a:xfrm>
              <a:off x="4924" y="799"/>
              <a:ext cx="109" cy="123"/>
            </a:xfrm>
            <a:custGeom>
              <a:avLst/>
              <a:gdLst>
                <a:gd name="T0" fmla="*/ 32 w 116"/>
                <a:gd name="T1" fmla="*/ 66 h 132"/>
                <a:gd name="T2" fmla="*/ 32 w 116"/>
                <a:gd name="T3" fmla="*/ 66 h 132"/>
                <a:gd name="T4" fmla="*/ 44 w 116"/>
                <a:gd name="T5" fmla="*/ 100 h 132"/>
                <a:gd name="T6" fmla="*/ 54 w 116"/>
                <a:gd name="T7" fmla="*/ 132 h 132"/>
                <a:gd name="T8" fmla="*/ 116 w 116"/>
                <a:gd name="T9" fmla="*/ 82 h 132"/>
                <a:gd name="T10" fmla="*/ 116 w 116"/>
                <a:gd name="T11" fmla="*/ 82 h 132"/>
                <a:gd name="T12" fmla="*/ 92 w 116"/>
                <a:gd name="T13" fmla="*/ 68 h 132"/>
                <a:gd name="T14" fmla="*/ 58 w 116"/>
                <a:gd name="T15" fmla="*/ 46 h 132"/>
                <a:gd name="T16" fmla="*/ 58 w 116"/>
                <a:gd name="T17" fmla="*/ 46 h 132"/>
                <a:gd name="T18" fmla="*/ 24 w 116"/>
                <a:gd name="T19" fmla="*/ 22 h 132"/>
                <a:gd name="T20" fmla="*/ 0 w 116"/>
                <a:gd name="T21" fmla="*/ 0 h 132"/>
                <a:gd name="T22" fmla="*/ 0 w 116"/>
                <a:gd name="T23" fmla="*/ 0 h 132"/>
                <a:gd name="T24" fmla="*/ 16 w 116"/>
                <a:gd name="T25" fmla="*/ 28 h 132"/>
                <a:gd name="T26" fmla="*/ 32 w 116"/>
                <a:gd name="T27" fmla="*/ 66 h 132"/>
                <a:gd name="T28" fmla="*/ 32 w 116"/>
                <a:gd name="T29" fmla="*/ 66 h 13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6"/>
                <a:gd name="T46" fmla="*/ 0 h 132"/>
                <a:gd name="T47" fmla="*/ 116 w 116"/>
                <a:gd name="T48" fmla="*/ 132 h 13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6" h="132">
                  <a:moveTo>
                    <a:pt x="32" y="66"/>
                  </a:moveTo>
                  <a:lnTo>
                    <a:pt x="32" y="66"/>
                  </a:lnTo>
                  <a:lnTo>
                    <a:pt x="44" y="100"/>
                  </a:lnTo>
                  <a:lnTo>
                    <a:pt x="54" y="132"/>
                  </a:lnTo>
                  <a:lnTo>
                    <a:pt x="116" y="82"/>
                  </a:lnTo>
                  <a:lnTo>
                    <a:pt x="92" y="68"/>
                  </a:lnTo>
                  <a:lnTo>
                    <a:pt x="58" y="46"/>
                  </a:lnTo>
                  <a:lnTo>
                    <a:pt x="24" y="22"/>
                  </a:lnTo>
                  <a:lnTo>
                    <a:pt x="0" y="0"/>
                  </a:lnTo>
                  <a:lnTo>
                    <a:pt x="16" y="28"/>
                  </a:lnTo>
                  <a:lnTo>
                    <a:pt x="32" y="6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630" name="Line 53"/>
            <p:cNvSpPr>
              <a:spLocks noChangeShapeType="1"/>
            </p:cNvSpPr>
            <p:nvPr/>
          </p:nvSpPr>
          <p:spPr bwMode="auto">
            <a:xfrm flipH="1" flipV="1">
              <a:off x="4512" y="1572"/>
              <a:ext cx="25" cy="97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631" name="Freeform 54"/>
            <p:cNvSpPr>
              <a:spLocks/>
            </p:cNvSpPr>
            <p:nvPr/>
          </p:nvSpPr>
          <p:spPr bwMode="auto">
            <a:xfrm>
              <a:off x="4482" y="1474"/>
              <a:ext cx="73" cy="132"/>
            </a:xfrm>
            <a:custGeom>
              <a:avLst/>
              <a:gdLst>
                <a:gd name="T0" fmla="*/ 8 w 78"/>
                <a:gd name="T1" fmla="*/ 74 h 142"/>
                <a:gd name="T2" fmla="*/ 8 w 78"/>
                <a:gd name="T3" fmla="*/ 74 h 142"/>
                <a:gd name="T4" fmla="*/ 4 w 78"/>
                <a:gd name="T5" fmla="*/ 110 h 142"/>
                <a:gd name="T6" fmla="*/ 0 w 78"/>
                <a:gd name="T7" fmla="*/ 142 h 142"/>
                <a:gd name="T8" fmla="*/ 78 w 78"/>
                <a:gd name="T9" fmla="*/ 122 h 142"/>
                <a:gd name="T10" fmla="*/ 78 w 78"/>
                <a:gd name="T11" fmla="*/ 122 h 142"/>
                <a:gd name="T12" fmla="*/ 62 w 78"/>
                <a:gd name="T13" fmla="*/ 100 h 142"/>
                <a:gd name="T14" fmla="*/ 40 w 78"/>
                <a:gd name="T15" fmla="*/ 66 h 142"/>
                <a:gd name="T16" fmla="*/ 40 w 78"/>
                <a:gd name="T17" fmla="*/ 66 h 142"/>
                <a:gd name="T18" fmla="*/ 20 w 78"/>
                <a:gd name="T19" fmla="*/ 30 h 142"/>
                <a:gd name="T20" fmla="*/ 6 w 78"/>
                <a:gd name="T21" fmla="*/ 0 h 142"/>
                <a:gd name="T22" fmla="*/ 6 w 78"/>
                <a:gd name="T23" fmla="*/ 0 h 142"/>
                <a:gd name="T24" fmla="*/ 8 w 78"/>
                <a:gd name="T25" fmla="*/ 32 h 142"/>
                <a:gd name="T26" fmla="*/ 8 w 78"/>
                <a:gd name="T27" fmla="*/ 74 h 142"/>
                <a:gd name="T28" fmla="*/ 8 w 78"/>
                <a:gd name="T29" fmla="*/ 74 h 14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78"/>
                <a:gd name="T46" fmla="*/ 0 h 142"/>
                <a:gd name="T47" fmla="*/ 78 w 78"/>
                <a:gd name="T48" fmla="*/ 142 h 14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78" h="142">
                  <a:moveTo>
                    <a:pt x="8" y="74"/>
                  </a:moveTo>
                  <a:lnTo>
                    <a:pt x="8" y="74"/>
                  </a:lnTo>
                  <a:lnTo>
                    <a:pt x="4" y="110"/>
                  </a:lnTo>
                  <a:lnTo>
                    <a:pt x="0" y="142"/>
                  </a:lnTo>
                  <a:lnTo>
                    <a:pt x="78" y="122"/>
                  </a:lnTo>
                  <a:lnTo>
                    <a:pt x="62" y="100"/>
                  </a:lnTo>
                  <a:lnTo>
                    <a:pt x="40" y="66"/>
                  </a:lnTo>
                  <a:lnTo>
                    <a:pt x="20" y="30"/>
                  </a:lnTo>
                  <a:lnTo>
                    <a:pt x="6" y="0"/>
                  </a:lnTo>
                  <a:lnTo>
                    <a:pt x="8" y="32"/>
                  </a:lnTo>
                  <a:lnTo>
                    <a:pt x="8" y="7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632" name="Line 55"/>
            <p:cNvSpPr>
              <a:spLocks noChangeShapeType="1"/>
            </p:cNvSpPr>
            <p:nvPr/>
          </p:nvSpPr>
          <p:spPr bwMode="auto">
            <a:xfrm flipV="1">
              <a:off x="4338" y="1572"/>
              <a:ext cx="40" cy="97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633" name="Freeform 56"/>
            <p:cNvSpPr>
              <a:spLocks/>
            </p:cNvSpPr>
            <p:nvPr/>
          </p:nvSpPr>
          <p:spPr bwMode="auto">
            <a:xfrm>
              <a:off x="4333" y="1479"/>
              <a:ext cx="81" cy="131"/>
            </a:xfrm>
            <a:custGeom>
              <a:avLst/>
              <a:gdLst>
                <a:gd name="T0" fmla="*/ 46 w 86"/>
                <a:gd name="T1" fmla="*/ 58 h 140"/>
                <a:gd name="T2" fmla="*/ 46 w 86"/>
                <a:gd name="T3" fmla="*/ 58 h 140"/>
                <a:gd name="T4" fmla="*/ 22 w 86"/>
                <a:gd name="T5" fmla="*/ 86 h 140"/>
                <a:gd name="T6" fmla="*/ 0 w 86"/>
                <a:gd name="T7" fmla="*/ 110 h 140"/>
                <a:gd name="T8" fmla="*/ 74 w 86"/>
                <a:gd name="T9" fmla="*/ 140 h 140"/>
                <a:gd name="T10" fmla="*/ 74 w 86"/>
                <a:gd name="T11" fmla="*/ 140 h 140"/>
                <a:gd name="T12" fmla="*/ 74 w 86"/>
                <a:gd name="T13" fmla="*/ 112 h 140"/>
                <a:gd name="T14" fmla="*/ 76 w 86"/>
                <a:gd name="T15" fmla="*/ 70 h 140"/>
                <a:gd name="T16" fmla="*/ 76 w 86"/>
                <a:gd name="T17" fmla="*/ 70 h 140"/>
                <a:gd name="T18" fmla="*/ 80 w 86"/>
                <a:gd name="T19" fmla="*/ 30 h 140"/>
                <a:gd name="T20" fmla="*/ 86 w 86"/>
                <a:gd name="T21" fmla="*/ 0 h 140"/>
                <a:gd name="T22" fmla="*/ 86 w 86"/>
                <a:gd name="T23" fmla="*/ 0 h 140"/>
                <a:gd name="T24" fmla="*/ 70 w 86"/>
                <a:gd name="T25" fmla="*/ 26 h 140"/>
                <a:gd name="T26" fmla="*/ 46 w 86"/>
                <a:gd name="T27" fmla="*/ 58 h 140"/>
                <a:gd name="T28" fmla="*/ 46 w 86"/>
                <a:gd name="T29" fmla="*/ 58 h 14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6"/>
                <a:gd name="T46" fmla="*/ 0 h 140"/>
                <a:gd name="T47" fmla="*/ 86 w 86"/>
                <a:gd name="T48" fmla="*/ 140 h 14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6" h="140">
                  <a:moveTo>
                    <a:pt x="46" y="58"/>
                  </a:moveTo>
                  <a:lnTo>
                    <a:pt x="46" y="58"/>
                  </a:lnTo>
                  <a:lnTo>
                    <a:pt x="22" y="86"/>
                  </a:lnTo>
                  <a:lnTo>
                    <a:pt x="0" y="110"/>
                  </a:lnTo>
                  <a:lnTo>
                    <a:pt x="74" y="140"/>
                  </a:lnTo>
                  <a:lnTo>
                    <a:pt x="74" y="112"/>
                  </a:lnTo>
                  <a:lnTo>
                    <a:pt x="76" y="70"/>
                  </a:lnTo>
                  <a:lnTo>
                    <a:pt x="80" y="30"/>
                  </a:lnTo>
                  <a:lnTo>
                    <a:pt x="86" y="0"/>
                  </a:lnTo>
                  <a:lnTo>
                    <a:pt x="70" y="26"/>
                  </a:lnTo>
                  <a:lnTo>
                    <a:pt x="46" y="5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634" name="Line 57"/>
            <p:cNvSpPr>
              <a:spLocks noChangeShapeType="1"/>
            </p:cNvSpPr>
            <p:nvPr/>
          </p:nvSpPr>
          <p:spPr bwMode="auto">
            <a:xfrm flipH="1" flipV="1">
              <a:off x="4584" y="1541"/>
              <a:ext cx="53" cy="82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635" name="Freeform 58"/>
            <p:cNvSpPr>
              <a:spLocks/>
            </p:cNvSpPr>
            <p:nvPr/>
          </p:nvSpPr>
          <p:spPr bwMode="auto">
            <a:xfrm>
              <a:off x="4527" y="1455"/>
              <a:ext cx="102" cy="127"/>
            </a:xfrm>
            <a:custGeom>
              <a:avLst/>
              <a:gdLst>
                <a:gd name="T0" fmla="*/ 24 w 108"/>
                <a:gd name="T1" fmla="*/ 68 h 136"/>
                <a:gd name="T2" fmla="*/ 24 w 108"/>
                <a:gd name="T3" fmla="*/ 68 h 136"/>
                <a:gd name="T4" fmla="*/ 34 w 108"/>
                <a:gd name="T5" fmla="*/ 104 h 136"/>
                <a:gd name="T6" fmla="*/ 40 w 108"/>
                <a:gd name="T7" fmla="*/ 136 h 136"/>
                <a:gd name="T8" fmla="*/ 108 w 108"/>
                <a:gd name="T9" fmla="*/ 92 h 136"/>
                <a:gd name="T10" fmla="*/ 108 w 108"/>
                <a:gd name="T11" fmla="*/ 92 h 136"/>
                <a:gd name="T12" fmla="*/ 86 w 108"/>
                <a:gd name="T13" fmla="*/ 76 h 136"/>
                <a:gd name="T14" fmla="*/ 52 w 108"/>
                <a:gd name="T15" fmla="*/ 50 h 136"/>
                <a:gd name="T16" fmla="*/ 52 w 108"/>
                <a:gd name="T17" fmla="*/ 50 h 136"/>
                <a:gd name="T18" fmla="*/ 22 w 108"/>
                <a:gd name="T19" fmla="*/ 22 h 136"/>
                <a:gd name="T20" fmla="*/ 0 w 108"/>
                <a:gd name="T21" fmla="*/ 0 h 136"/>
                <a:gd name="T22" fmla="*/ 0 w 108"/>
                <a:gd name="T23" fmla="*/ 0 h 136"/>
                <a:gd name="T24" fmla="*/ 12 w 108"/>
                <a:gd name="T25" fmla="*/ 30 h 136"/>
                <a:gd name="T26" fmla="*/ 24 w 108"/>
                <a:gd name="T27" fmla="*/ 68 h 136"/>
                <a:gd name="T28" fmla="*/ 24 w 108"/>
                <a:gd name="T29" fmla="*/ 68 h 1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08"/>
                <a:gd name="T46" fmla="*/ 0 h 136"/>
                <a:gd name="T47" fmla="*/ 108 w 108"/>
                <a:gd name="T48" fmla="*/ 136 h 1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08" h="136">
                  <a:moveTo>
                    <a:pt x="24" y="68"/>
                  </a:moveTo>
                  <a:lnTo>
                    <a:pt x="24" y="68"/>
                  </a:lnTo>
                  <a:lnTo>
                    <a:pt x="34" y="104"/>
                  </a:lnTo>
                  <a:lnTo>
                    <a:pt x="40" y="136"/>
                  </a:lnTo>
                  <a:lnTo>
                    <a:pt x="108" y="92"/>
                  </a:lnTo>
                  <a:lnTo>
                    <a:pt x="86" y="76"/>
                  </a:lnTo>
                  <a:lnTo>
                    <a:pt x="52" y="50"/>
                  </a:lnTo>
                  <a:lnTo>
                    <a:pt x="22" y="22"/>
                  </a:lnTo>
                  <a:lnTo>
                    <a:pt x="0" y="0"/>
                  </a:lnTo>
                  <a:lnTo>
                    <a:pt x="12" y="30"/>
                  </a:lnTo>
                  <a:lnTo>
                    <a:pt x="24" y="6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636" name="Line 59"/>
            <p:cNvSpPr>
              <a:spLocks noChangeShapeType="1"/>
            </p:cNvSpPr>
            <p:nvPr/>
          </p:nvSpPr>
          <p:spPr bwMode="auto">
            <a:xfrm flipV="1">
              <a:off x="5260" y="1591"/>
              <a:ext cx="1" cy="302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637" name="Freeform 60"/>
            <p:cNvSpPr>
              <a:spLocks/>
            </p:cNvSpPr>
            <p:nvPr/>
          </p:nvSpPr>
          <p:spPr bwMode="auto">
            <a:xfrm>
              <a:off x="5222" y="1490"/>
              <a:ext cx="76" cy="127"/>
            </a:xfrm>
            <a:custGeom>
              <a:avLst/>
              <a:gdLst>
                <a:gd name="T0" fmla="*/ 24 w 80"/>
                <a:gd name="T1" fmla="*/ 72 h 136"/>
                <a:gd name="T2" fmla="*/ 24 w 80"/>
                <a:gd name="T3" fmla="*/ 72 h 136"/>
                <a:gd name="T4" fmla="*/ 12 w 80"/>
                <a:gd name="T5" fmla="*/ 106 h 136"/>
                <a:gd name="T6" fmla="*/ 0 w 80"/>
                <a:gd name="T7" fmla="*/ 136 h 136"/>
                <a:gd name="T8" fmla="*/ 80 w 80"/>
                <a:gd name="T9" fmla="*/ 136 h 136"/>
                <a:gd name="T10" fmla="*/ 80 w 80"/>
                <a:gd name="T11" fmla="*/ 136 h 136"/>
                <a:gd name="T12" fmla="*/ 70 w 80"/>
                <a:gd name="T13" fmla="*/ 110 h 136"/>
                <a:gd name="T14" fmla="*/ 56 w 80"/>
                <a:gd name="T15" fmla="*/ 72 h 136"/>
                <a:gd name="T16" fmla="*/ 56 w 80"/>
                <a:gd name="T17" fmla="*/ 72 h 136"/>
                <a:gd name="T18" fmla="*/ 46 w 80"/>
                <a:gd name="T19" fmla="*/ 32 h 136"/>
                <a:gd name="T20" fmla="*/ 40 w 80"/>
                <a:gd name="T21" fmla="*/ 0 h 136"/>
                <a:gd name="T22" fmla="*/ 40 w 80"/>
                <a:gd name="T23" fmla="*/ 0 h 136"/>
                <a:gd name="T24" fmla="*/ 34 w 80"/>
                <a:gd name="T25" fmla="*/ 32 h 136"/>
                <a:gd name="T26" fmla="*/ 24 w 80"/>
                <a:gd name="T27" fmla="*/ 72 h 136"/>
                <a:gd name="T28" fmla="*/ 24 w 80"/>
                <a:gd name="T29" fmla="*/ 72 h 1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0"/>
                <a:gd name="T46" fmla="*/ 0 h 136"/>
                <a:gd name="T47" fmla="*/ 80 w 80"/>
                <a:gd name="T48" fmla="*/ 136 h 1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0" h="136">
                  <a:moveTo>
                    <a:pt x="24" y="72"/>
                  </a:moveTo>
                  <a:lnTo>
                    <a:pt x="24" y="72"/>
                  </a:lnTo>
                  <a:lnTo>
                    <a:pt x="12" y="106"/>
                  </a:lnTo>
                  <a:lnTo>
                    <a:pt x="0" y="136"/>
                  </a:lnTo>
                  <a:lnTo>
                    <a:pt x="80" y="136"/>
                  </a:lnTo>
                  <a:lnTo>
                    <a:pt x="70" y="110"/>
                  </a:lnTo>
                  <a:lnTo>
                    <a:pt x="56" y="72"/>
                  </a:lnTo>
                  <a:lnTo>
                    <a:pt x="46" y="32"/>
                  </a:lnTo>
                  <a:lnTo>
                    <a:pt x="40" y="0"/>
                  </a:lnTo>
                  <a:lnTo>
                    <a:pt x="34" y="32"/>
                  </a:lnTo>
                  <a:lnTo>
                    <a:pt x="24" y="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638" name="Line 61"/>
            <p:cNvSpPr>
              <a:spLocks noChangeShapeType="1"/>
            </p:cNvSpPr>
            <p:nvPr/>
          </p:nvSpPr>
          <p:spPr bwMode="auto">
            <a:xfrm flipV="1">
              <a:off x="5167" y="1572"/>
              <a:ext cx="25" cy="97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639" name="Freeform 62"/>
            <p:cNvSpPr>
              <a:spLocks/>
            </p:cNvSpPr>
            <p:nvPr/>
          </p:nvSpPr>
          <p:spPr bwMode="auto">
            <a:xfrm>
              <a:off x="5149" y="1474"/>
              <a:ext cx="73" cy="132"/>
            </a:xfrm>
            <a:custGeom>
              <a:avLst/>
              <a:gdLst>
                <a:gd name="T0" fmla="*/ 38 w 78"/>
                <a:gd name="T1" fmla="*/ 66 h 142"/>
                <a:gd name="T2" fmla="*/ 38 w 78"/>
                <a:gd name="T3" fmla="*/ 66 h 142"/>
                <a:gd name="T4" fmla="*/ 20 w 78"/>
                <a:gd name="T5" fmla="*/ 96 h 142"/>
                <a:gd name="T6" fmla="*/ 0 w 78"/>
                <a:gd name="T7" fmla="*/ 122 h 142"/>
                <a:gd name="T8" fmla="*/ 78 w 78"/>
                <a:gd name="T9" fmla="*/ 142 h 142"/>
                <a:gd name="T10" fmla="*/ 78 w 78"/>
                <a:gd name="T11" fmla="*/ 142 h 142"/>
                <a:gd name="T12" fmla="*/ 74 w 78"/>
                <a:gd name="T13" fmla="*/ 114 h 142"/>
                <a:gd name="T14" fmla="*/ 70 w 78"/>
                <a:gd name="T15" fmla="*/ 74 h 142"/>
                <a:gd name="T16" fmla="*/ 70 w 78"/>
                <a:gd name="T17" fmla="*/ 74 h 142"/>
                <a:gd name="T18" fmla="*/ 70 w 78"/>
                <a:gd name="T19" fmla="*/ 32 h 142"/>
                <a:gd name="T20" fmla="*/ 72 w 78"/>
                <a:gd name="T21" fmla="*/ 0 h 142"/>
                <a:gd name="T22" fmla="*/ 72 w 78"/>
                <a:gd name="T23" fmla="*/ 0 h 142"/>
                <a:gd name="T24" fmla="*/ 58 w 78"/>
                <a:gd name="T25" fmla="*/ 30 h 142"/>
                <a:gd name="T26" fmla="*/ 38 w 78"/>
                <a:gd name="T27" fmla="*/ 66 h 142"/>
                <a:gd name="T28" fmla="*/ 38 w 78"/>
                <a:gd name="T29" fmla="*/ 66 h 14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78"/>
                <a:gd name="T46" fmla="*/ 0 h 142"/>
                <a:gd name="T47" fmla="*/ 78 w 78"/>
                <a:gd name="T48" fmla="*/ 142 h 14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78" h="142">
                  <a:moveTo>
                    <a:pt x="38" y="66"/>
                  </a:moveTo>
                  <a:lnTo>
                    <a:pt x="38" y="66"/>
                  </a:lnTo>
                  <a:lnTo>
                    <a:pt x="20" y="96"/>
                  </a:lnTo>
                  <a:lnTo>
                    <a:pt x="0" y="122"/>
                  </a:lnTo>
                  <a:lnTo>
                    <a:pt x="78" y="142"/>
                  </a:lnTo>
                  <a:lnTo>
                    <a:pt x="74" y="114"/>
                  </a:lnTo>
                  <a:lnTo>
                    <a:pt x="70" y="74"/>
                  </a:lnTo>
                  <a:lnTo>
                    <a:pt x="70" y="32"/>
                  </a:lnTo>
                  <a:lnTo>
                    <a:pt x="72" y="0"/>
                  </a:lnTo>
                  <a:lnTo>
                    <a:pt x="58" y="30"/>
                  </a:lnTo>
                  <a:lnTo>
                    <a:pt x="38" y="6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640" name="Line 63"/>
            <p:cNvSpPr>
              <a:spLocks noChangeShapeType="1"/>
            </p:cNvSpPr>
            <p:nvPr/>
          </p:nvSpPr>
          <p:spPr bwMode="auto">
            <a:xfrm flipH="1" flipV="1">
              <a:off x="5326" y="1572"/>
              <a:ext cx="40" cy="97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641" name="Freeform 64"/>
            <p:cNvSpPr>
              <a:spLocks/>
            </p:cNvSpPr>
            <p:nvPr/>
          </p:nvSpPr>
          <p:spPr bwMode="auto">
            <a:xfrm>
              <a:off x="5290" y="1479"/>
              <a:ext cx="81" cy="131"/>
            </a:xfrm>
            <a:custGeom>
              <a:avLst/>
              <a:gdLst>
                <a:gd name="T0" fmla="*/ 10 w 86"/>
                <a:gd name="T1" fmla="*/ 70 h 140"/>
                <a:gd name="T2" fmla="*/ 10 w 86"/>
                <a:gd name="T3" fmla="*/ 70 h 140"/>
                <a:gd name="T4" fmla="*/ 12 w 86"/>
                <a:gd name="T5" fmla="*/ 108 h 140"/>
                <a:gd name="T6" fmla="*/ 12 w 86"/>
                <a:gd name="T7" fmla="*/ 140 h 140"/>
                <a:gd name="T8" fmla="*/ 86 w 86"/>
                <a:gd name="T9" fmla="*/ 110 h 140"/>
                <a:gd name="T10" fmla="*/ 86 w 86"/>
                <a:gd name="T11" fmla="*/ 110 h 140"/>
                <a:gd name="T12" fmla="*/ 68 w 86"/>
                <a:gd name="T13" fmla="*/ 90 h 140"/>
                <a:gd name="T14" fmla="*/ 40 w 86"/>
                <a:gd name="T15" fmla="*/ 58 h 140"/>
                <a:gd name="T16" fmla="*/ 40 w 86"/>
                <a:gd name="T17" fmla="*/ 58 h 140"/>
                <a:gd name="T18" fmla="*/ 16 w 86"/>
                <a:gd name="T19" fmla="*/ 26 h 140"/>
                <a:gd name="T20" fmla="*/ 0 w 86"/>
                <a:gd name="T21" fmla="*/ 0 h 140"/>
                <a:gd name="T22" fmla="*/ 0 w 86"/>
                <a:gd name="T23" fmla="*/ 0 h 140"/>
                <a:gd name="T24" fmla="*/ 6 w 86"/>
                <a:gd name="T25" fmla="*/ 30 h 140"/>
                <a:gd name="T26" fmla="*/ 10 w 86"/>
                <a:gd name="T27" fmla="*/ 70 h 140"/>
                <a:gd name="T28" fmla="*/ 10 w 86"/>
                <a:gd name="T29" fmla="*/ 70 h 14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6"/>
                <a:gd name="T46" fmla="*/ 0 h 140"/>
                <a:gd name="T47" fmla="*/ 86 w 86"/>
                <a:gd name="T48" fmla="*/ 140 h 14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6" h="140">
                  <a:moveTo>
                    <a:pt x="10" y="70"/>
                  </a:moveTo>
                  <a:lnTo>
                    <a:pt x="10" y="70"/>
                  </a:lnTo>
                  <a:lnTo>
                    <a:pt x="12" y="108"/>
                  </a:lnTo>
                  <a:lnTo>
                    <a:pt x="12" y="140"/>
                  </a:lnTo>
                  <a:lnTo>
                    <a:pt x="86" y="110"/>
                  </a:lnTo>
                  <a:lnTo>
                    <a:pt x="68" y="90"/>
                  </a:lnTo>
                  <a:lnTo>
                    <a:pt x="40" y="58"/>
                  </a:lnTo>
                  <a:lnTo>
                    <a:pt x="16" y="26"/>
                  </a:lnTo>
                  <a:lnTo>
                    <a:pt x="0" y="0"/>
                  </a:lnTo>
                  <a:lnTo>
                    <a:pt x="6" y="30"/>
                  </a:lnTo>
                  <a:lnTo>
                    <a:pt x="10" y="7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642" name="Line 65"/>
            <p:cNvSpPr>
              <a:spLocks noChangeShapeType="1"/>
            </p:cNvSpPr>
            <p:nvPr/>
          </p:nvSpPr>
          <p:spPr bwMode="auto">
            <a:xfrm flipV="1">
              <a:off x="5067" y="1541"/>
              <a:ext cx="53" cy="82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643" name="Freeform 66"/>
            <p:cNvSpPr>
              <a:spLocks/>
            </p:cNvSpPr>
            <p:nvPr/>
          </p:nvSpPr>
          <p:spPr bwMode="auto">
            <a:xfrm>
              <a:off x="5075" y="1455"/>
              <a:ext cx="102" cy="127"/>
            </a:xfrm>
            <a:custGeom>
              <a:avLst/>
              <a:gdLst>
                <a:gd name="T0" fmla="*/ 56 w 108"/>
                <a:gd name="T1" fmla="*/ 50 h 136"/>
                <a:gd name="T2" fmla="*/ 56 w 108"/>
                <a:gd name="T3" fmla="*/ 50 h 136"/>
                <a:gd name="T4" fmla="*/ 26 w 108"/>
                <a:gd name="T5" fmla="*/ 74 h 136"/>
                <a:gd name="T6" fmla="*/ 0 w 108"/>
                <a:gd name="T7" fmla="*/ 92 h 136"/>
                <a:gd name="T8" fmla="*/ 68 w 108"/>
                <a:gd name="T9" fmla="*/ 136 h 136"/>
                <a:gd name="T10" fmla="*/ 68 w 108"/>
                <a:gd name="T11" fmla="*/ 136 h 136"/>
                <a:gd name="T12" fmla="*/ 74 w 108"/>
                <a:gd name="T13" fmla="*/ 110 h 136"/>
                <a:gd name="T14" fmla="*/ 84 w 108"/>
                <a:gd name="T15" fmla="*/ 68 h 136"/>
                <a:gd name="T16" fmla="*/ 84 w 108"/>
                <a:gd name="T17" fmla="*/ 68 h 136"/>
                <a:gd name="T18" fmla="*/ 96 w 108"/>
                <a:gd name="T19" fmla="*/ 30 h 136"/>
                <a:gd name="T20" fmla="*/ 108 w 108"/>
                <a:gd name="T21" fmla="*/ 0 h 136"/>
                <a:gd name="T22" fmla="*/ 108 w 108"/>
                <a:gd name="T23" fmla="*/ 0 h 136"/>
                <a:gd name="T24" fmla="*/ 86 w 108"/>
                <a:gd name="T25" fmla="*/ 24 h 136"/>
                <a:gd name="T26" fmla="*/ 56 w 108"/>
                <a:gd name="T27" fmla="*/ 50 h 136"/>
                <a:gd name="T28" fmla="*/ 56 w 108"/>
                <a:gd name="T29" fmla="*/ 50 h 1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08"/>
                <a:gd name="T46" fmla="*/ 0 h 136"/>
                <a:gd name="T47" fmla="*/ 108 w 108"/>
                <a:gd name="T48" fmla="*/ 136 h 1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08" h="136">
                  <a:moveTo>
                    <a:pt x="56" y="50"/>
                  </a:moveTo>
                  <a:lnTo>
                    <a:pt x="56" y="50"/>
                  </a:lnTo>
                  <a:lnTo>
                    <a:pt x="26" y="74"/>
                  </a:lnTo>
                  <a:lnTo>
                    <a:pt x="0" y="92"/>
                  </a:lnTo>
                  <a:lnTo>
                    <a:pt x="68" y="136"/>
                  </a:lnTo>
                  <a:lnTo>
                    <a:pt x="74" y="110"/>
                  </a:lnTo>
                  <a:lnTo>
                    <a:pt x="84" y="68"/>
                  </a:lnTo>
                  <a:lnTo>
                    <a:pt x="96" y="30"/>
                  </a:lnTo>
                  <a:lnTo>
                    <a:pt x="108" y="0"/>
                  </a:lnTo>
                  <a:lnTo>
                    <a:pt x="86" y="24"/>
                  </a:lnTo>
                  <a:lnTo>
                    <a:pt x="56" y="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644" name="Freeform 67"/>
            <p:cNvSpPr>
              <a:spLocks/>
            </p:cNvSpPr>
            <p:nvPr/>
          </p:nvSpPr>
          <p:spPr bwMode="auto">
            <a:xfrm>
              <a:off x="4308" y="3034"/>
              <a:ext cx="272" cy="269"/>
            </a:xfrm>
            <a:custGeom>
              <a:avLst/>
              <a:gdLst>
                <a:gd name="T0" fmla="*/ 288 w 288"/>
                <a:gd name="T1" fmla="*/ 144 h 288"/>
                <a:gd name="T2" fmla="*/ 286 w 288"/>
                <a:gd name="T3" fmla="*/ 174 h 288"/>
                <a:gd name="T4" fmla="*/ 276 w 288"/>
                <a:gd name="T5" fmla="*/ 200 h 288"/>
                <a:gd name="T6" fmla="*/ 264 w 288"/>
                <a:gd name="T7" fmla="*/ 224 h 288"/>
                <a:gd name="T8" fmla="*/ 246 w 288"/>
                <a:gd name="T9" fmla="*/ 246 h 288"/>
                <a:gd name="T10" fmla="*/ 224 w 288"/>
                <a:gd name="T11" fmla="*/ 264 h 288"/>
                <a:gd name="T12" fmla="*/ 200 w 288"/>
                <a:gd name="T13" fmla="*/ 276 h 288"/>
                <a:gd name="T14" fmla="*/ 174 w 288"/>
                <a:gd name="T15" fmla="*/ 286 h 288"/>
                <a:gd name="T16" fmla="*/ 144 w 288"/>
                <a:gd name="T17" fmla="*/ 288 h 288"/>
                <a:gd name="T18" fmla="*/ 130 w 288"/>
                <a:gd name="T19" fmla="*/ 288 h 288"/>
                <a:gd name="T20" fmla="*/ 102 w 288"/>
                <a:gd name="T21" fmla="*/ 282 h 288"/>
                <a:gd name="T22" fmla="*/ 76 w 288"/>
                <a:gd name="T23" fmla="*/ 270 h 288"/>
                <a:gd name="T24" fmla="*/ 52 w 288"/>
                <a:gd name="T25" fmla="*/ 256 h 288"/>
                <a:gd name="T26" fmla="*/ 32 w 288"/>
                <a:gd name="T27" fmla="*/ 236 h 288"/>
                <a:gd name="T28" fmla="*/ 18 w 288"/>
                <a:gd name="T29" fmla="*/ 212 h 288"/>
                <a:gd name="T30" fmla="*/ 6 w 288"/>
                <a:gd name="T31" fmla="*/ 186 h 288"/>
                <a:gd name="T32" fmla="*/ 0 w 288"/>
                <a:gd name="T33" fmla="*/ 158 h 288"/>
                <a:gd name="T34" fmla="*/ 0 w 288"/>
                <a:gd name="T35" fmla="*/ 144 h 288"/>
                <a:gd name="T36" fmla="*/ 2 w 288"/>
                <a:gd name="T37" fmla="*/ 114 h 288"/>
                <a:gd name="T38" fmla="*/ 12 w 288"/>
                <a:gd name="T39" fmla="*/ 88 h 288"/>
                <a:gd name="T40" fmla="*/ 24 w 288"/>
                <a:gd name="T41" fmla="*/ 64 h 288"/>
                <a:gd name="T42" fmla="*/ 42 w 288"/>
                <a:gd name="T43" fmla="*/ 42 h 288"/>
                <a:gd name="T44" fmla="*/ 64 w 288"/>
                <a:gd name="T45" fmla="*/ 24 h 288"/>
                <a:gd name="T46" fmla="*/ 88 w 288"/>
                <a:gd name="T47" fmla="*/ 12 h 288"/>
                <a:gd name="T48" fmla="*/ 114 w 288"/>
                <a:gd name="T49" fmla="*/ 2 h 288"/>
                <a:gd name="T50" fmla="*/ 144 w 288"/>
                <a:gd name="T51" fmla="*/ 0 h 288"/>
                <a:gd name="T52" fmla="*/ 158 w 288"/>
                <a:gd name="T53" fmla="*/ 0 h 288"/>
                <a:gd name="T54" fmla="*/ 186 w 288"/>
                <a:gd name="T55" fmla="*/ 6 h 288"/>
                <a:gd name="T56" fmla="*/ 212 w 288"/>
                <a:gd name="T57" fmla="*/ 18 h 288"/>
                <a:gd name="T58" fmla="*/ 236 w 288"/>
                <a:gd name="T59" fmla="*/ 32 h 288"/>
                <a:gd name="T60" fmla="*/ 256 w 288"/>
                <a:gd name="T61" fmla="*/ 52 h 288"/>
                <a:gd name="T62" fmla="*/ 270 w 288"/>
                <a:gd name="T63" fmla="*/ 76 h 288"/>
                <a:gd name="T64" fmla="*/ 282 w 288"/>
                <a:gd name="T65" fmla="*/ 102 h 288"/>
                <a:gd name="T66" fmla="*/ 288 w 288"/>
                <a:gd name="T67" fmla="*/ 130 h 288"/>
                <a:gd name="T68" fmla="*/ 288 w 288"/>
                <a:gd name="T69" fmla="*/ 144 h 28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88"/>
                <a:gd name="T106" fmla="*/ 0 h 288"/>
                <a:gd name="T107" fmla="*/ 288 w 288"/>
                <a:gd name="T108" fmla="*/ 288 h 28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88" h="288">
                  <a:moveTo>
                    <a:pt x="288" y="144"/>
                  </a:moveTo>
                  <a:lnTo>
                    <a:pt x="288" y="144"/>
                  </a:lnTo>
                  <a:lnTo>
                    <a:pt x="288" y="158"/>
                  </a:lnTo>
                  <a:lnTo>
                    <a:pt x="286" y="174"/>
                  </a:lnTo>
                  <a:lnTo>
                    <a:pt x="282" y="186"/>
                  </a:lnTo>
                  <a:lnTo>
                    <a:pt x="276" y="200"/>
                  </a:lnTo>
                  <a:lnTo>
                    <a:pt x="270" y="212"/>
                  </a:lnTo>
                  <a:lnTo>
                    <a:pt x="264" y="224"/>
                  </a:lnTo>
                  <a:lnTo>
                    <a:pt x="256" y="236"/>
                  </a:lnTo>
                  <a:lnTo>
                    <a:pt x="246" y="246"/>
                  </a:lnTo>
                  <a:lnTo>
                    <a:pt x="236" y="256"/>
                  </a:lnTo>
                  <a:lnTo>
                    <a:pt x="224" y="264"/>
                  </a:lnTo>
                  <a:lnTo>
                    <a:pt x="212" y="270"/>
                  </a:lnTo>
                  <a:lnTo>
                    <a:pt x="200" y="276"/>
                  </a:lnTo>
                  <a:lnTo>
                    <a:pt x="186" y="282"/>
                  </a:lnTo>
                  <a:lnTo>
                    <a:pt x="174" y="286"/>
                  </a:lnTo>
                  <a:lnTo>
                    <a:pt x="158" y="288"/>
                  </a:lnTo>
                  <a:lnTo>
                    <a:pt x="144" y="288"/>
                  </a:lnTo>
                  <a:lnTo>
                    <a:pt x="130" y="288"/>
                  </a:lnTo>
                  <a:lnTo>
                    <a:pt x="114" y="286"/>
                  </a:lnTo>
                  <a:lnTo>
                    <a:pt x="102" y="282"/>
                  </a:lnTo>
                  <a:lnTo>
                    <a:pt x="88" y="276"/>
                  </a:lnTo>
                  <a:lnTo>
                    <a:pt x="76" y="270"/>
                  </a:lnTo>
                  <a:lnTo>
                    <a:pt x="64" y="264"/>
                  </a:lnTo>
                  <a:lnTo>
                    <a:pt x="52" y="256"/>
                  </a:lnTo>
                  <a:lnTo>
                    <a:pt x="42" y="246"/>
                  </a:lnTo>
                  <a:lnTo>
                    <a:pt x="32" y="236"/>
                  </a:lnTo>
                  <a:lnTo>
                    <a:pt x="24" y="224"/>
                  </a:lnTo>
                  <a:lnTo>
                    <a:pt x="18" y="212"/>
                  </a:lnTo>
                  <a:lnTo>
                    <a:pt x="12" y="200"/>
                  </a:lnTo>
                  <a:lnTo>
                    <a:pt x="6" y="186"/>
                  </a:lnTo>
                  <a:lnTo>
                    <a:pt x="2" y="174"/>
                  </a:lnTo>
                  <a:lnTo>
                    <a:pt x="0" y="158"/>
                  </a:lnTo>
                  <a:lnTo>
                    <a:pt x="0" y="144"/>
                  </a:lnTo>
                  <a:lnTo>
                    <a:pt x="0" y="130"/>
                  </a:lnTo>
                  <a:lnTo>
                    <a:pt x="2" y="114"/>
                  </a:lnTo>
                  <a:lnTo>
                    <a:pt x="6" y="102"/>
                  </a:lnTo>
                  <a:lnTo>
                    <a:pt x="12" y="88"/>
                  </a:lnTo>
                  <a:lnTo>
                    <a:pt x="18" y="76"/>
                  </a:lnTo>
                  <a:lnTo>
                    <a:pt x="24" y="64"/>
                  </a:lnTo>
                  <a:lnTo>
                    <a:pt x="32" y="52"/>
                  </a:lnTo>
                  <a:lnTo>
                    <a:pt x="42" y="42"/>
                  </a:lnTo>
                  <a:lnTo>
                    <a:pt x="52" y="32"/>
                  </a:lnTo>
                  <a:lnTo>
                    <a:pt x="64" y="24"/>
                  </a:lnTo>
                  <a:lnTo>
                    <a:pt x="76" y="18"/>
                  </a:lnTo>
                  <a:lnTo>
                    <a:pt x="88" y="12"/>
                  </a:lnTo>
                  <a:lnTo>
                    <a:pt x="102" y="6"/>
                  </a:lnTo>
                  <a:lnTo>
                    <a:pt x="114" y="2"/>
                  </a:lnTo>
                  <a:lnTo>
                    <a:pt x="130" y="0"/>
                  </a:lnTo>
                  <a:lnTo>
                    <a:pt x="144" y="0"/>
                  </a:lnTo>
                  <a:lnTo>
                    <a:pt x="158" y="0"/>
                  </a:lnTo>
                  <a:lnTo>
                    <a:pt x="174" y="2"/>
                  </a:lnTo>
                  <a:lnTo>
                    <a:pt x="186" y="6"/>
                  </a:lnTo>
                  <a:lnTo>
                    <a:pt x="200" y="12"/>
                  </a:lnTo>
                  <a:lnTo>
                    <a:pt x="212" y="18"/>
                  </a:lnTo>
                  <a:lnTo>
                    <a:pt x="224" y="24"/>
                  </a:lnTo>
                  <a:lnTo>
                    <a:pt x="236" y="32"/>
                  </a:lnTo>
                  <a:lnTo>
                    <a:pt x="246" y="42"/>
                  </a:lnTo>
                  <a:lnTo>
                    <a:pt x="256" y="52"/>
                  </a:lnTo>
                  <a:lnTo>
                    <a:pt x="264" y="64"/>
                  </a:lnTo>
                  <a:lnTo>
                    <a:pt x="270" y="76"/>
                  </a:lnTo>
                  <a:lnTo>
                    <a:pt x="276" y="88"/>
                  </a:lnTo>
                  <a:lnTo>
                    <a:pt x="282" y="102"/>
                  </a:lnTo>
                  <a:lnTo>
                    <a:pt x="286" y="114"/>
                  </a:lnTo>
                  <a:lnTo>
                    <a:pt x="288" y="130"/>
                  </a:lnTo>
                  <a:lnTo>
                    <a:pt x="288" y="144"/>
                  </a:lnTo>
                  <a:close/>
                </a:path>
              </a:pathLst>
            </a:custGeom>
            <a:solidFill>
              <a:srgbClr val="FFFF00"/>
            </a:solidFill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645" name="Rectangle 68"/>
            <p:cNvSpPr>
              <a:spLocks noChangeArrowheads="1"/>
            </p:cNvSpPr>
            <p:nvPr/>
          </p:nvSpPr>
          <p:spPr bwMode="auto">
            <a:xfrm>
              <a:off x="4395" y="3088"/>
              <a:ext cx="10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Helvetica" pitchFamily="-83" charset="0"/>
                </a:rPr>
                <a:t>D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646" name="Freeform 69"/>
            <p:cNvSpPr>
              <a:spLocks/>
            </p:cNvSpPr>
            <p:nvPr/>
          </p:nvSpPr>
          <p:spPr bwMode="auto">
            <a:xfrm>
              <a:off x="5124" y="3034"/>
              <a:ext cx="272" cy="269"/>
            </a:xfrm>
            <a:custGeom>
              <a:avLst/>
              <a:gdLst>
                <a:gd name="T0" fmla="*/ 288 w 288"/>
                <a:gd name="T1" fmla="*/ 144 h 288"/>
                <a:gd name="T2" fmla="*/ 286 w 288"/>
                <a:gd name="T3" fmla="*/ 174 h 288"/>
                <a:gd name="T4" fmla="*/ 276 w 288"/>
                <a:gd name="T5" fmla="*/ 200 h 288"/>
                <a:gd name="T6" fmla="*/ 264 w 288"/>
                <a:gd name="T7" fmla="*/ 224 h 288"/>
                <a:gd name="T8" fmla="*/ 246 w 288"/>
                <a:gd name="T9" fmla="*/ 246 h 288"/>
                <a:gd name="T10" fmla="*/ 224 w 288"/>
                <a:gd name="T11" fmla="*/ 264 h 288"/>
                <a:gd name="T12" fmla="*/ 200 w 288"/>
                <a:gd name="T13" fmla="*/ 276 h 288"/>
                <a:gd name="T14" fmla="*/ 174 w 288"/>
                <a:gd name="T15" fmla="*/ 286 h 288"/>
                <a:gd name="T16" fmla="*/ 144 w 288"/>
                <a:gd name="T17" fmla="*/ 288 h 288"/>
                <a:gd name="T18" fmla="*/ 130 w 288"/>
                <a:gd name="T19" fmla="*/ 288 h 288"/>
                <a:gd name="T20" fmla="*/ 102 w 288"/>
                <a:gd name="T21" fmla="*/ 282 h 288"/>
                <a:gd name="T22" fmla="*/ 76 w 288"/>
                <a:gd name="T23" fmla="*/ 270 h 288"/>
                <a:gd name="T24" fmla="*/ 52 w 288"/>
                <a:gd name="T25" fmla="*/ 256 h 288"/>
                <a:gd name="T26" fmla="*/ 32 w 288"/>
                <a:gd name="T27" fmla="*/ 236 h 288"/>
                <a:gd name="T28" fmla="*/ 18 w 288"/>
                <a:gd name="T29" fmla="*/ 212 h 288"/>
                <a:gd name="T30" fmla="*/ 6 w 288"/>
                <a:gd name="T31" fmla="*/ 186 h 288"/>
                <a:gd name="T32" fmla="*/ 0 w 288"/>
                <a:gd name="T33" fmla="*/ 158 h 288"/>
                <a:gd name="T34" fmla="*/ 0 w 288"/>
                <a:gd name="T35" fmla="*/ 144 h 288"/>
                <a:gd name="T36" fmla="*/ 2 w 288"/>
                <a:gd name="T37" fmla="*/ 114 h 288"/>
                <a:gd name="T38" fmla="*/ 12 w 288"/>
                <a:gd name="T39" fmla="*/ 88 h 288"/>
                <a:gd name="T40" fmla="*/ 24 w 288"/>
                <a:gd name="T41" fmla="*/ 64 h 288"/>
                <a:gd name="T42" fmla="*/ 42 w 288"/>
                <a:gd name="T43" fmla="*/ 42 h 288"/>
                <a:gd name="T44" fmla="*/ 64 w 288"/>
                <a:gd name="T45" fmla="*/ 24 h 288"/>
                <a:gd name="T46" fmla="*/ 88 w 288"/>
                <a:gd name="T47" fmla="*/ 12 h 288"/>
                <a:gd name="T48" fmla="*/ 114 w 288"/>
                <a:gd name="T49" fmla="*/ 2 h 288"/>
                <a:gd name="T50" fmla="*/ 144 w 288"/>
                <a:gd name="T51" fmla="*/ 0 h 288"/>
                <a:gd name="T52" fmla="*/ 158 w 288"/>
                <a:gd name="T53" fmla="*/ 0 h 288"/>
                <a:gd name="T54" fmla="*/ 186 w 288"/>
                <a:gd name="T55" fmla="*/ 6 h 288"/>
                <a:gd name="T56" fmla="*/ 212 w 288"/>
                <a:gd name="T57" fmla="*/ 18 h 288"/>
                <a:gd name="T58" fmla="*/ 236 w 288"/>
                <a:gd name="T59" fmla="*/ 32 h 288"/>
                <a:gd name="T60" fmla="*/ 256 w 288"/>
                <a:gd name="T61" fmla="*/ 52 h 288"/>
                <a:gd name="T62" fmla="*/ 270 w 288"/>
                <a:gd name="T63" fmla="*/ 76 h 288"/>
                <a:gd name="T64" fmla="*/ 282 w 288"/>
                <a:gd name="T65" fmla="*/ 102 h 288"/>
                <a:gd name="T66" fmla="*/ 288 w 288"/>
                <a:gd name="T67" fmla="*/ 130 h 288"/>
                <a:gd name="T68" fmla="*/ 288 w 288"/>
                <a:gd name="T69" fmla="*/ 144 h 28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88"/>
                <a:gd name="T106" fmla="*/ 0 h 288"/>
                <a:gd name="T107" fmla="*/ 288 w 288"/>
                <a:gd name="T108" fmla="*/ 288 h 28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88" h="288">
                  <a:moveTo>
                    <a:pt x="288" y="144"/>
                  </a:moveTo>
                  <a:lnTo>
                    <a:pt x="288" y="144"/>
                  </a:lnTo>
                  <a:lnTo>
                    <a:pt x="288" y="158"/>
                  </a:lnTo>
                  <a:lnTo>
                    <a:pt x="286" y="174"/>
                  </a:lnTo>
                  <a:lnTo>
                    <a:pt x="282" y="186"/>
                  </a:lnTo>
                  <a:lnTo>
                    <a:pt x="276" y="200"/>
                  </a:lnTo>
                  <a:lnTo>
                    <a:pt x="270" y="212"/>
                  </a:lnTo>
                  <a:lnTo>
                    <a:pt x="264" y="224"/>
                  </a:lnTo>
                  <a:lnTo>
                    <a:pt x="256" y="236"/>
                  </a:lnTo>
                  <a:lnTo>
                    <a:pt x="246" y="246"/>
                  </a:lnTo>
                  <a:lnTo>
                    <a:pt x="236" y="256"/>
                  </a:lnTo>
                  <a:lnTo>
                    <a:pt x="224" y="264"/>
                  </a:lnTo>
                  <a:lnTo>
                    <a:pt x="212" y="270"/>
                  </a:lnTo>
                  <a:lnTo>
                    <a:pt x="200" y="276"/>
                  </a:lnTo>
                  <a:lnTo>
                    <a:pt x="186" y="282"/>
                  </a:lnTo>
                  <a:lnTo>
                    <a:pt x="174" y="286"/>
                  </a:lnTo>
                  <a:lnTo>
                    <a:pt x="158" y="288"/>
                  </a:lnTo>
                  <a:lnTo>
                    <a:pt x="144" y="288"/>
                  </a:lnTo>
                  <a:lnTo>
                    <a:pt x="130" y="288"/>
                  </a:lnTo>
                  <a:lnTo>
                    <a:pt x="114" y="286"/>
                  </a:lnTo>
                  <a:lnTo>
                    <a:pt x="102" y="282"/>
                  </a:lnTo>
                  <a:lnTo>
                    <a:pt x="88" y="276"/>
                  </a:lnTo>
                  <a:lnTo>
                    <a:pt x="76" y="270"/>
                  </a:lnTo>
                  <a:lnTo>
                    <a:pt x="64" y="264"/>
                  </a:lnTo>
                  <a:lnTo>
                    <a:pt x="52" y="256"/>
                  </a:lnTo>
                  <a:lnTo>
                    <a:pt x="42" y="246"/>
                  </a:lnTo>
                  <a:lnTo>
                    <a:pt x="32" y="236"/>
                  </a:lnTo>
                  <a:lnTo>
                    <a:pt x="24" y="224"/>
                  </a:lnTo>
                  <a:lnTo>
                    <a:pt x="18" y="212"/>
                  </a:lnTo>
                  <a:lnTo>
                    <a:pt x="12" y="200"/>
                  </a:lnTo>
                  <a:lnTo>
                    <a:pt x="6" y="186"/>
                  </a:lnTo>
                  <a:lnTo>
                    <a:pt x="2" y="174"/>
                  </a:lnTo>
                  <a:lnTo>
                    <a:pt x="0" y="158"/>
                  </a:lnTo>
                  <a:lnTo>
                    <a:pt x="0" y="144"/>
                  </a:lnTo>
                  <a:lnTo>
                    <a:pt x="0" y="130"/>
                  </a:lnTo>
                  <a:lnTo>
                    <a:pt x="2" y="114"/>
                  </a:lnTo>
                  <a:lnTo>
                    <a:pt x="6" y="102"/>
                  </a:lnTo>
                  <a:lnTo>
                    <a:pt x="12" y="88"/>
                  </a:lnTo>
                  <a:lnTo>
                    <a:pt x="18" y="76"/>
                  </a:lnTo>
                  <a:lnTo>
                    <a:pt x="24" y="64"/>
                  </a:lnTo>
                  <a:lnTo>
                    <a:pt x="32" y="52"/>
                  </a:lnTo>
                  <a:lnTo>
                    <a:pt x="42" y="42"/>
                  </a:lnTo>
                  <a:lnTo>
                    <a:pt x="52" y="32"/>
                  </a:lnTo>
                  <a:lnTo>
                    <a:pt x="64" y="24"/>
                  </a:lnTo>
                  <a:lnTo>
                    <a:pt x="76" y="18"/>
                  </a:lnTo>
                  <a:lnTo>
                    <a:pt x="88" y="12"/>
                  </a:lnTo>
                  <a:lnTo>
                    <a:pt x="102" y="6"/>
                  </a:lnTo>
                  <a:lnTo>
                    <a:pt x="114" y="2"/>
                  </a:lnTo>
                  <a:lnTo>
                    <a:pt x="130" y="0"/>
                  </a:lnTo>
                  <a:lnTo>
                    <a:pt x="144" y="0"/>
                  </a:lnTo>
                  <a:lnTo>
                    <a:pt x="158" y="0"/>
                  </a:lnTo>
                  <a:lnTo>
                    <a:pt x="174" y="2"/>
                  </a:lnTo>
                  <a:lnTo>
                    <a:pt x="186" y="6"/>
                  </a:lnTo>
                  <a:lnTo>
                    <a:pt x="200" y="12"/>
                  </a:lnTo>
                  <a:lnTo>
                    <a:pt x="212" y="18"/>
                  </a:lnTo>
                  <a:lnTo>
                    <a:pt x="224" y="24"/>
                  </a:lnTo>
                  <a:lnTo>
                    <a:pt x="236" y="32"/>
                  </a:lnTo>
                  <a:lnTo>
                    <a:pt x="246" y="42"/>
                  </a:lnTo>
                  <a:lnTo>
                    <a:pt x="256" y="52"/>
                  </a:lnTo>
                  <a:lnTo>
                    <a:pt x="264" y="64"/>
                  </a:lnTo>
                  <a:lnTo>
                    <a:pt x="270" y="76"/>
                  </a:lnTo>
                  <a:lnTo>
                    <a:pt x="276" y="88"/>
                  </a:lnTo>
                  <a:lnTo>
                    <a:pt x="282" y="102"/>
                  </a:lnTo>
                  <a:lnTo>
                    <a:pt x="286" y="114"/>
                  </a:lnTo>
                  <a:lnTo>
                    <a:pt x="288" y="130"/>
                  </a:lnTo>
                  <a:lnTo>
                    <a:pt x="288" y="144"/>
                  </a:lnTo>
                  <a:close/>
                </a:path>
              </a:pathLst>
            </a:custGeom>
            <a:solidFill>
              <a:srgbClr val="FFFF00"/>
            </a:solidFill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647" name="Rectangle 70"/>
            <p:cNvSpPr>
              <a:spLocks noChangeArrowheads="1"/>
            </p:cNvSpPr>
            <p:nvPr/>
          </p:nvSpPr>
          <p:spPr bwMode="auto">
            <a:xfrm>
              <a:off x="5211" y="3088"/>
              <a:ext cx="10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Helvetica" pitchFamily="-83" charset="0"/>
                </a:rPr>
                <a:t>D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648" name="Freeform 71"/>
            <p:cNvSpPr>
              <a:spLocks/>
            </p:cNvSpPr>
            <p:nvPr/>
          </p:nvSpPr>
          <p:spPr bwMode="auto">
            <a:xfrm>
              <a:off x="5124" y="2363"/>
              <a:ext cx="272" cy="268"/>
            </a:xfrm>
            <a:custGeom>
              <a:avLst/>
              <a:gdLst>
                <a:gd name="T0" fmla="*/ 288 w 288"/>
                <a:gd name="T1" fmla="*/ 144 h 288"/>
                <a:gd name="T2" fmla="*/ 286 w 288"/>
                <a:gd name="T3" fmla="*/ 174 h 288"/>
                <a:gd name="T4" fmla="*/ 276 w 288"/>
                <a:gd name="T5" fmla="*/ 200 h 288"/>
                <a:gd name="T6" fmla="*/ 264 w 288"/>
                <a:gd name="T7" fmla="*/ 224 h 288"/>
                <a:gd name="T8" fmla="*/ 246 w 288"/>
                <a:gd name="T9" fmla="*/ 246 h 288"/>
                <a:gd name="T10" fmla="*/ 224 w 288"/>
                <a:gd name="T11" fmla="*/ 264 h 288"/>
                <a:gd name="T12" fmla="*/ 200 w 288"/>
                <a:gd name="T13" fmla="*/ 276 h 288"/>
                <a:gd name="T14" fmla="*/ 174 w 288"/>
                <a:gd name="T15" fmla="*/ 286 h 288"/>
                <a:gd name="T16" fmla="*/ 144 w 288"/>
                <a:gd name="T17" fmla="*/ 288 h 288"/>
                <a:gd name="T18" fmla="*/ 130 w 288"/>
                <a:gd name="T19" fmla="*/ 288 h 288"/>
                <a:gd name="T20" fmla="*/ 102 w 288"/>
                <a:gd name="T21" fmla="*/ 282 h 288"/>
                <a:gd name="T22" fmla="*/ 76 w 288"/>
                <a:gd name="T23" fmla="*/ 270 h 288"/>
                <a:gd name="T24" fmla="*/ 52 w 288"/>
                <a:gd name="T25" fmla="*/ 256 h 288"/>
                <a:gd name="T26" fmla="*/ 32 w 288"/>
                <a:gd name="T27" fmla="*/ 236 h 288"/>
                <a:gd name="T28" fmla="*/ 18 w 288"/>
                <a:gd name="T29" fmla="*/ 212 h 288"/>
                <a:gd name="T30" fmla="*/ 6 w 288"/>
                <a:gd name="T31" fmla="*/ 186 h 288"/>
                <a:gd name="T32" fmla="*/ 0 w 288"/>
                <a:gd name="T33" fmla="*/ 158 h 288"/>
                <a:gd name="T34" fmla="*/ 0 w 288"/>
                <a:gd name="T35" fmla="*/ 144 h 288"/>
                <a:gd name="T36" fmla="*/ 2 w 288"/>
                <a:gd name="T37" fmla="*/ 114 h 288"/>
                <a:gd name="T38" fmla="*/ 12 w 288"/>
                <a:gd name="T39" fmla="*/ 88 h 288"/>
                <a:gd name="T40" fmla="*/ 24 w 288"/>
                <a:gd name="T41" fmla="*/ 64 h 288"/>
                <a:gd name="T42" fmla="*/ 42 w 288"/>
                <a:gd name="T43" fmla="*/ 42 h 288"/>
                <a:gd name="T44" fmla="*/ 64 w 288"/>
                <a:gd name="T45" fmla="*/ 24 h 288"/>
                <a:gd name="T46" fmla="*/ 88 w 288"/>
                <a:gd name="T47" fmla="*/ 12 h 288"/>
                <a:gd name="T48" fmla="*/ 114 w 288"/>
                <a:gd name="T49" fmla="*/ 2 h 288"/>
                <a:gd name="T50" fmla="*/ 144 w 288"/>
                <a:gd name="T51" fmla="*/ 0 h 288"/>
                <a:gd name="T52" fmla="*/ 158 w 288"/>
                <a:gd name="T53" fmla="*/ 0 h 288"/>
                <a:gd name="T54" fmla="*/ 186 w 288"/>
                <a:gd name="T55" fmla="*/ 6 h 288"/>
                <a:gd name="T56" fmla="*/ 212 w 288"/>
                <a:gd name="T57" fmla="*/ 18 h 288"/>
                <a:gd name="T58" fmla="*/ 236 w 288"/>
                <a:gd name="T59" fmla="*/ 32 h 288"/>
                <a:gd name="T60" fmla="*/ 256 w 288"/>
                <a:gd name="T61" fmla="*/ 52 h 288"/>
                <a:gd name="T62" fmla="*/ 270 w 288"/>
                <a:gd name="T63" fmla="*/ 76 h 288"/>
                <a:gd name="T64" fmla="*/ 282 w 288"/>
                <a:gd name="T65" fmla="*/ 102 h 288"/>
                <a:gd name="T66" fmla="*/ 288 w 288"/>
                <a:gd name="T67" fmla="*/ 130 h 288"/>
                <a:gd name="T68" fmla="*/ 288 w 288"/>
                <a:gd name="T69" fmla="*/ 144 h 28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88"/>
                <a:gd name="T106" fmla="*/ 0 h 288"/>
                <a:gd name="T107" fmla="*/ 288 w 288"/>
                <a:gd name="T108" fmla="*/ 288 h 28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88" h="288">
                  <a:moveTo>
                    <a:pt x="288" y="144"/>
                  </a:moveTo>
                  <a:lnTo>
                    <a:pt x="288" y="144"/>
                  </a:lnTo>
                  <a:lnTo>
                    <a:pt x="288" y="158"/>
                  </a:lnTo>
                  <a:lnTo>
                    <a:pt x="286" y="174"/>
                  </a:lnTo>
                  <a:lnTo>
                    <a:pt x="282" y="186"/>
                  </a:lnTo>
                  <a:lnTo>
                    <a:pt x="276" y="200"/>
                  </a:lnTo>
                  <a:lnTo>
                    <a:pt x="270" y="212"/>
                  </a:lnTo>
                  <a:lnTo>
                    <a:pt x="264" y="224"/>
                  </a:lnTo>
                  <a:lnTo>
                    <a:pt x="256" y="236"/>
                  </a:lnTo>
                  <a:lnTo>
                    <a:pt x="246" y="246"/>
                  </a:lnTo>
                  <a:lnTo>
                    <a:pt x="236" y="256"/>
                  </a:lnTo>
                  <a:lnTo>
                    <a:pt x="224" y="264"/>
                  </a:lnTo>
                  <a:lnTo>
                    <a:pt x="212" y="270"/>
                  </a:lnTo>
                  <a:lnTo>
                    <a:pt x="200" y="276"/>
                  </a:lnTo>
                  <a:lnTo>
                    <a:pt x="186" y="282"/>
                  </a:lnTo>
                  <a:lnTo>
                    <a:pt x="174" y="286"/>
                  </a:lnTo>
                  <a:lnTo>
                    <a:pt x="158" y="288"/>
                  </a:lnTo>
                  <a:lnTo>
                    <a:pt x="144" y="288"/>
                  </a:lnTo>
                  <a:lnTo>
                    <a:pt x="130" y="288"/>
                  </a:lnTo>
                  <a:lnTo>
                    <a:pt x="114" y="286"/>
                  </a:lnTo>
                  <a:lnTo>
                    <a:pt x="102" y="282"/>
                  </a:lnTo>
                  <a:lnTo>
                    <a:pt x="88" y="276"/>
                  </a:lnTo>
                  <a:lnTo>
                    <a:pt x="76" y="270"/>
                  </a:lnTo>
                  <a:lnTo>
                    <a:pt x="64" y="264"/>
                  </a:lnTo>
                  <a:lnTo>
                    <a:pt x="52" y="256"/>
                  </a:lnTo>
                  <a:lnTo>
                    <a:pt x="42" y="246"/>
                  </a:lnTo>
                  <a:lnTo>
                    <a:pt x="32" y="236"/>
                  </a:lnTo>
                  <a:lnTo>
                    <a:pt x="24" y="224"/>
                  </a:lnTo>
                  <a:lnTo>
                    <a:pt x="18" y="212"/>
                  </a:lnTo>
                  <a:lnTo>
                    <a:pt x="12" y="200"/>
                  </a:lnTo>
                  <a:lnTo>
                    <a:pt x="6" y="186"/>
                  </a:lnTo>
                  <a:lnTo>
                    <a:pt x="2" y="174"/>
                  </a:lnTo>
                  <a:lnTo>
                    <a:pt x="0" y="158"/>
                  </a:lnTo>
                  <a:lnTo>
                    <a:pt x="0" y="144"/>
                  </a:lnTo>
                  <a:lnTo>
                    <a:pt x="0" y="130"/>
                  </a:lnTo>
                  <a:lnTo>
                    <a:pt x="2" y="114"/>
                  </a:lnTo>
                  <a:lnTo>
                    <a:pt x="6" y="102"/>
                  </a:lnTo>
                  <a:lnTo>
                    <a:pt x="12" y="88"/>
                  </a:lnTo>
                  <a:lnTo>
                    <a:pt x="18" y="76"/>
                  </a:lnTo>
                  <a:lnTo>
                    <a:pt x="24" y="64"/>
                  </a:lnTo>
                  <a:lnTo>
                    <a:pt x="32" y="52"/>
                  </a:lnTo>
                  <a:lnTo>
                    <a:pt x="42" y="42"/>
                  </a:lnTo>
                  <a:lnTo>
                    <a:pt x="52" y="32"/>
                  </a:lnTo>
                  <a:lnTo>
                    <a:pt x="64" y="24"/>
                  </a:lnTo>
                  <a:lnTo>
                    <a:pt x="76" y="18"/>
                  </a:lnTo>
                  <a:lnTo>
                    <a:pt x="88" y="12"/>
                  </a:lnTo>
                  <a:lnTo>
                    <a:pt x="102" y="6"/>
                  </a:lnTo>
                  <a:lnTo>
                    <a:pt x="114" y="2"/>
                  </a:lnTo>
                  <a:lnTo>
                    <a:pt x="130" y="0"/>
                  </a:lnTo>
                  <a:lnTo>
                    <a:pt x="144" y="0"/>
                  </a:lnTo>
                  <a:lnTo>
                    <a:pt x="158" y="0"/>
                  </a:lnTo>
                  <a:lnTo>
                    <a:pt x="174" y="2"/>
                  </a:lnTo>
                  <a:lnTo>
                    <a:pt x="186" y="6"/>
                  </a:lnTo>
                  <a:lnTo>
                    <a:pt x="200" y="12"/>
                  </a:lnTo>
                  <a:lnTo>
                    <a:pt x="212" y="18"/>
                  </a:lnTo>
                  <a:lnTo>
                    <a:pt x="224" y="24"/>
                  </a:lnTo>
                  <a:lnTo>
                    <a:pt x="236" y="32"/>
                  </a:lnTo>
                  <a:lnTo>
                    <a:pt x="246" y="42"/>
                  </a:lnTo>
                  <a:lnTo>
                    <a:pt x="256" y="52"/>
                  </a:lnTo>
                  <a:lnTo>
                    <a:pt x="264" y="64"/>
                  </a:lnTo>
                  <a:lnTo>
                    <a:pt x="270" y="76"/>
                  </a:lnTo>
                  <a:lnTo>
                    <a:pt x="276" y="88"/>
                  </a:lnTo>
                  <a:lnTo>
                    <a:pt x="282" y="102"/>
                  </a:lnTo>
                  <a:lnTo>
                    <a:pt x="286" y="114"/>
                  </a:lnTo>
                  <a:lnTo>
                    <a:pt x="288" y="130"/>
                  </a:lnTo>
                  <a:lnTo>
                    <a:pt x="288" y="144"/>
                  </a:lnTo>
                  <a:close/>
                </a:path>
              </a:pathLst>
            </a:custGeom>
            <a:solidFill>
              <a:srgbClr val="FFFF00"/>
            </a:solidFill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649" name="Rectangle 72"/>
            <p:cNvSpPr>
              <a:spLocks noChangeArrowheads="1"/>
            </p:cNvSpPr>
            <p:nvPr/>
          </p:nvSpPr>
          <p:spPr bwMode="auto">
            <a:xfrm>
              <a:off x="5203" y="2417"/>
              <a:ext cx="12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Helvetica" pitchFamily="-83" charset="0"/>
                </a:rPr>
                <a:t>M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650" name="Freeform 73"/>
            <p:cNvSpPr>
              <a:spLocks/>
            </p:cNvSpPr>
            <p:nvPr/>
          </p:nvSpPr>
          <p:spPr bwMode="auto">
            <a:xfrm>
              <a:off x="4308" y="2363"/>
              <a:ext cx="272" cy="268"/>
            </a:xfrm>
            <a:custGeom>
              <a:avLst/>
              <a:gdLst>
                <a:gd name="T0" fmla="*/ 288 w 288"/>
                <a:gd name="T1" fmla="*/ 144 h 288"/>
                <a:gd name="T2" fmla="*/ 286 w 288"/>
                <a:gd name="T3" fmla="*/ 174 h 288"/>
                <a:gd name="T4" fmla="*/ 276 w 288"/>
                <a:gd name="T5" fmla="*/ 200 h 288"/>
                <a:gd name="T6" fmla="*/ 264 w 288"/>
                <a:gd name="T7" fmla="*/ 224 h 288"/>
                <a:gd name="T8" fmla="*/ 246 w 288"/>
                <a:gd name="T9" fmla="*/ 246 h 288"/>
                <a:gd name="T10" fmla="*/ 224 w 288"/>
                <a:gd name="T11" fmla="*/ 264 h 288"/>
                <a:gd name="T12" fmla="*/ 200 w 288"/>
                <a:gd name="T13" fmla="*/ 276 h 288"/>
                <a:gd name="T14" fmla="*/ 174 w 288"/>
                <a:gd name="T15" fmla="*/ 286 h 288"/>
                <a:gd name="T16" fmla="*/ 144 w 288"/>
                <a:gd name="T17" fmla="*/ 288 h 288"/>
                <a:gd name="T18" fmla="*/ 130 w 288"/>
                <a:gd name="T19" fmla="*/ 288 h 288"/>
                <a:gd name="T20" fmla="*/ 102 w 288"/>
                <a:gd name="T21" fmla="*/ 282 h 288"/>
                <a:gd name="T22" fmla="*/ 76 w 288"/>
                <a:gd name="T23" fmla="*/ 270 h 288"/>
                <a:gd name="T24" fmla="*/ 52 w 288"/>
                <a:gd name="T25" fmla="*/ 256 h 288"/>
                <a:gd name="T26" fmla="*/ 32 w 288"/>
                <a:gd name="T27" fmla="*/ 236 h 288"/>
                <a:gd name="T28" fmla="*/ 18 w 288"/>
                <a:gd name="T29" fmla="*/ 212 h 288"/>
                <a:gd name="T30" fmla="*/ 6 w 288"/>
                <a:gd name="T31" fmla="*/ 186 h 288"/>
                <a:gd name="T32" fmla="*/ 0 w 288"/>
                <a:gd name="T33" fmla="*/ 158 h 288"/>
                <a:gd name="T34" fmla="*/ 0 w 288"/>
                <a:gd name="T35" fmla="*/ 144 h 288"/>
                <a:gd name="T36" fmla="*/ 2 w 288"/>
                <a:gd name="T37" fmla="*/ 114 h 288"/>
                <a:gd name="T38" fmla="*/ 12 w 288"/>
                <a:gd name="T39" fmla="*/ 88 h 288"/>
                <a:gd name="T40" fmla="*/ 24 w 288"/>
                <a:gd name="T41" fmla="*/ 64 h 288"/>
                <a:gd name="T42" fmla="*/ 42 w 288"/>
                <a:gd name="T43" fmla="*/ 42 h 288"/>
                <a:gd name="T44" fmla="*/ 64 w 288"/>
                <a:gd name="T45" fmla="*/ 24 h 288"/>
                <a:gd name="T46" fmla="*/ 88 w 288"/>
                <a:gd name="T47" fmla="*/ 12 h 288"/>
                <a:gd name="T48" fmla="*/ 114 w 288"/>
                <a:gd name="T49" fmla="*/ 2 h 288"/>
                <a:gd name="T50" fmla="*/ 144 w 288"/>
                <a:gd name="T51" fmla="*/ 0 h 288"/>
                <a:gd name="T52" fmla="*/ 158 w 288"/>
                <a:gd name="T53" fmla="*/ 0 h 288"/>
                <a:gd name="T54" fmla="*/ 186 w 288"/>
                <a:gd name="T55" fmla="*/ 6 h 288"/>
                <a:gd name="T56" fmla="*/ 212 w 288"/>
                <a:gd name="T57" fmla="*/ 18 h 288"/>
                <a:gd name="T58" fmla="*/ 236 w 288"/>
                <a:gd name="T59" fmla="*/ 32 h 288"/>
                <a:gd name="T60" fmla="*/ 256 w 288"/>
                <a:gd name="T61" fmla="*/ 52 h 288"/>
                <a:gd name="T62" fmla="*/ 270 w 288"/>
                <a:gd name="T63" fmla="*/ 76 h 288"/>
                <a:gd name="T64" fmla="*/ 282 w 288"/>
                <a:gd name="T65" fmla="*/ 102 h 288"/>
                <a:gd name="T66" fmla="*/ 288 w 288"/>
                <a:gd name="T67" fmla="*/ 130 h 288"/>
                <a:gd name="T68" fmla="*/ 288 w 288"/>
                <a:gd name="T69" fmla="*/ 144 h 28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88"/>
                <a:gd name="T106" fmla="*/ 0 h 288"/>
                <a:gd name="T107" fmla="*/ 288 w 288"/>
                <a:gd name="T108" fmla="*/ 288 h 28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88" h="288">
                  <a:moveTo>
                    <a:pt x="288" y="144"/>
                  </a:moveTo>
                  <a:lnTo>
                    <a:pt x="288" y="144"/>
                  </a:lnTo>
                  <a:lnTo>
                    <a:pt x="288" y="158"/>
                  </a:lnTo>
                  <a:lnTo>
                    <a:pt x="286" y="174"/>
                  </a:lnTo>
                  <a:lnTo>
                    <a:pt x="282" y="186"/>
                  </a:lnTo>
                  <a:lnTo>
                    <a:pt x="276" y="200"/>
                  </a:lnTo>
                  <a:lnTo>
                    <a:pt x="270" y="212"/>
                  </a:lnTo>
                  <a:lnTo>
                    <a:pt x="264" y="224"/>
                  </a:lnTo>
                  <a:lnTo>
                    <a:pt x="256" y="236"/>
                  </a:lnTo>
                  <a:lnTo>
                    <a:pt x="246" y="246"/>
                  </a:lnTo>
                  <a:lnTo>
                    <a:pt x="236" y="256"/>
                  </a:lnTo>
                  <a:lnTo>
                    <a:pt x="224" y="264"/>
                  </a:lnTo>
                  <a:lnTo>
                    <a:pt x="212" y="270"/>
                  </a:lnTo>
                  <a:lnTo>
                    <a:pt x="200" y="276"/>
                  </a:lnTo>
                  <a:lnTo>
                    <a:pt x="186" y="282"/>
                  </a:lnTo>
                  <a:lnTo>
                    <a:pt x="174" y="286"/>
                  </a:lnTo>
                  <a:lnTo>
                    <a:pt x="158" y="288"/>
                  </a:lnTo>
                  <a:lnTo>
                    <a:pt x="144" y="288"/>
                  </a:lnTo>
                  <a:lnTo>
                    <a:pt x="130" y="288"/>
                  </a:lnTo>
                  <a:lnTo>
                    <a:pt x="114" y="286"/>
                  </a:lnTo>
                  <a:lnTo>
                    <a:pt x="102" y="282"/>
                  </a:lnTo>
                  <a:lnTo>
                    <a:pt x="88" y="276"/>
                  </a:lnTo>
                  <a:lnTo>
                    <a:pt x="76" y="270"/>
                  </a:lnTo>
                  <a:lnTo>
                    <a:pt x="64" y="264"/>
                  </a:lnTo>
                  <a:lnTo>
                    <a:pt x="52" y="256"/>
                  </a:lnTo>
                  <a:lnTo>
                    <a:pt x="42" y="246"/>
                  </a:lnTo>
                  <a:lnTo>
                    <a:pt x="32" y="236"/>
                  </a:lnTo>
                  <a:lnTo>
                    <a:pt x="24" y="224"/>
                  </a:lnTo>
                  <a:lnTo>
                    <a:pt x="18" y="212"/>
                  </a:lnTo>
                  <a:lnTo>
                    <a:pt x="12" y="200"/>
                  </a:lnTo>
                  <a:lnTo>
                    <a:pt x="6" y="186"/>
                  </a:lnTo>
                  <a:lnTo>
                    <a:pt x="2" y="174"/>
                  </a:lnTo>
                  <a:lnTo>
                    <a:pt x="0" y="158"/>
                  </a:lnTo>
                  <a:lnTo>
                    <a:pt x="0" y="144"/>
                  </a:lnTo>
                  <a:lnTo>
                    <a:pt x="0" y="130"/>
                  </a:lnTo>
                  <a:lnTo>
                    <a:pt x="2" y="114"/>
                  </a:lnTo>
                  <a:lnTo>
                    <a:pt x="6" y="102"/>
                  </a:lnTo>
                  <a:lnTo>
                    <a:pt x="12" y="88"/>
                  </a:lnTo>
                  <a:lnTo>
                    <a:pt x="18" y="76"/>
                  </a:lnTo>
                  <a:lnTo>
                    <a:pt x="24" y="64"/>
                  </a:lnTo>
                  <a:lnTo>
                    <a:pt x="32" y="52"/>
                  </a:lnTo>
                  <a:lnTo>
                    <a:pt x="42" y="42"/>
                  </a:lnTo>
                  <a:lnTo>
                    <a:pt x="52" y="32"/>
                  </a:lnTo>
                  <a:lnTo>
                    <a:pt x="64" y="24"/>
                  </a:lnTo>
                  <a:lnTo>
                    <a:pt x="76" y="18"/>
                  </a:lnTo>
                  <a:lnTo>
                    <a:pt x="88" y="12"/>
                  </a:lnTo>
                  <a:lnTo>
                    <a:pt x="102" y="6"/>
                  </a:lnTo>
                  <a:lnTo>
                    <a:pt x="114" y="2"/>
                  </a:lnTo>
                  <a:lnTo>
                    <a:pt x="130" y="0"/>
                  </a:lnTo>
                  <a:lnTo>
                    <a:pt x="144" y="0"/>
                  </a:lnTo>
                  <a:lnTo>
                    <a:pt x="158" y="0"/>
                  </a:lnTo>
                  <a:lnTo>
                    <a:pt x="174" y="2"/>
                  </a:lnTo>
                  <a:lnTo>
                    <a:pt x="186" y="6"/>
                  </a:lnTo>
                  <a:lnTo>
                    <a:pt x="200" y="12"/>
                  </a:lnTo>
                  <a:lnTo>
                    <a:pt x="212" y="18"/>
                  </a:lnTo>
                  <a:lnTo>
                    <a:pt x="224" y="24"/>
                  </a:lnTo>
                  <a:lnTo>
                    <a:pt x="236" y="32"/>
                  </a:lnTo>
                  <a:lnTo>
                    <a:pt x="246" y="42"/>
                  </a:lnTo>
                  <a:lnTo>
                    <a:pt x="256" y="52"/>
                  </a:lnTo>
                  <a:lnTo>
                    <a:pt x="264" y="64"/>
                  </a:lnTo>
                  <a:lnTo>
                    <a:pt x="270" y="76"/>
                  </a:lnTo>
                  <a:lnTo>
                    <a:pt x="276" y="88"/>
                  </a:lnTo>
                  <a:lnTo>
                    <a:pt x="282" y="102"/>
                  </a:lnTo>
                  <a:lnTo>
                    <a:pt x="286" y="114"/>
                  </a:lnTo>
                  <a:lnTo>
                    <a:pt x="288" y="130"/>
                  </a:lnTo>
                  <a:lnTo>
                    <a:pt x="288" y="144"/>
                  </a:lnTo>
                  <a:close/>
                </a:path>
              </a:pathLst>
            </a:custGeom>
            <a:solidFill>
              <a:srgbClr val="FFFF00"/>
            </a:solidFill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651" name="Rectangle 74"/>
            <p:cNvSpPr>
              <a:spLocks noChangeArrowheads="1"/>
            </p:cNvSpPr>
            <p:nvPr/>
          </p:nvSpPr>
          <p:spPr bwMode="auto">
            <a:xfrm>
              <a:off x="4387" y="2417"/>
              <a:ext cx="12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Helvetica" pitchFamily="-83" charset="0"/>
                </a:rPr>
                <a:t>M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652" name="Line 75"/>
            <p:cNvSpPr>
              <a:spLocks noChangeShapeType="1"/>
            </p:cNvSpPr>
            <p:nvPr/>
          </p:nvSpPr>
          <p:spPr bwMode="auto">
            <a:xfrm>
              <a:off x="4618" y="249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653" name="Line 76"/>
            <p:cNvSpPr>
              <a:spLocks noChangeShapeType="1"/>
            </p:cNvSpPr>
            <p:nvPr/>
          </p:nvSpPr>
          <p:spPr bwMode="auto">
            <a:xfrm>
              <a:off x="4633" y="249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654" name="Line 77"/>
            <p:cNvSpPr>
              <a:spLocks noChangeShapeType="1"/>
            </p:cNvSpPr>
            <p:nvPr/>
          </p:nvSpPr>
          <p:spPr bwMode="auto">
            <a:xfrm>
              <a:off x="4640" y="249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655" name="Line 78"/>
            <p:cNvSpPr>
              <a:spLocks noChangeShapeType="1"/>
            </p:cNvSpPr>
            <p:nvPr/>
          </p:nvSpPr>
          <p:spPr bwMode="auto">
            <a:xfrm>
              <a:off x="4648" y="249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656" name="Line 79"/>
            <p:cNvSpPr>
              <a:spLocks noChangeShapeType="1"/>
            </p:cNvSpPr>
            <p:nvPr/>
          </p:nvSpPr>
          <p:spPr bwMode="auto">
            <a:xfrm>
              <a:off x="4663" y="249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657" name="Line 80"/>
            <p:cNvSpPr>
              <a:spLocks noChangeShapeType="1"/>
            </p:cNvSpPr>
            <p:nvPr/>
          </p:nvSpPr>
          <p:spPr bwMode="auto">
            <a:xfrm>
              <a:off x="4671" y="249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658" name="Line 81"/>
            <p:cNvSpPr>
              <a:spLocks noChangeShapeType="1"/>
            </p:cNvSpPr>
            <p:nvPr/>
          </p:nvSpPr>
          <p:spPr bwMode="auto">
            <a:xfrm>
              <a:off x="4678" y="249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659" name="Line 82"/>
            <p:cNvSpPr>
              <a:spLocks noChangeShapeType="1"/>
            </p:cNvSpPr>
            <p:nvPr/>
          </p:nvSpPr>
          <p:spPr bwMode="auto">
            <a:xfrm>
              <a:off x="4693" y="249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660" name="Line 83"/>
            <p:cNvSpPr>
              <a:spLocks noChangeShapeType="1"/>
            </p:cNvSpPr>
            <p:nvPr/>
          </p:nvSpPr>
          <p:spPr bwMode="auto">
            <a:xfrm>
              <a:off x="4701" y="249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661" name="Line 84"/>
            <p:cNvSpPr>
              <a:spLocks noChangeShapeType="1"/>
            </p:cNvSpPr>
            <p:nvPr/>
          </p:nvSpPr>
          <p:spPr bwMode="auto">
            <a:xfrm>
              <a:off x="4708" y="249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662" name="Line 85"/>
            <p:cNvSpPr>
              <a:spLocks noChangeShapeType="1"/>
            </p:cNvSpPr>
            <p:nvPr/>
          </p:nvSpPr>
          <p:spPr bwMode="auto">
            <a:xfrm>
              <a:off x="4724" y="249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663" name="Line 86"/>
            <p:cNvSpPr>
              <a:spLocks noChangeShapeType="1"/>
            </p:cNvSpPr>
            <p:nvPr/>
          </p:nvSpPr>
          <p:spPr bwMode="auto">
            <a:xfrm>
              <a:off x="4731" y="249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664" name="Line 87"/>
            <p:cNvSpPr>
              <a:spLocks noChangeShapeType="1"/>
            </p:cNvSpPr>
            <p:nvPr/>
          </p:nvSpPr>
          <p:spPr bwMode="auto">
            <a:xfrm>
              <a:off x="4739" y="249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665" name="Line 88"/>
            <p:cNvSpPr>
              <a:spLocks noChangeShapeType="1"/>
            </p:cNvSpPr>
            <p:nvPr/>
          </p:nvSpPr>
          <p:spPr bwMode="auto">
            <a:xfrm>
              <a:off x="4754" y="249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666" name="Line 89"/>
            <p:cNvSpPr>
              <a:spLocks noChangeShapeType="1"/>
            </p:cNvSpPr>
            <p:nvPr/>
          </p:nvSpPr>
          <p:spPr bwMode="auto">
            <a:xfrm>
              <a:off x="4761" y="249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667" name="Line 90"/>
            <p:cNvSpPr>
              <a:spLocks noChangeShapeType="1"/>
            </p:cNvSpPr>
            <p:nvPr/>
          </p:nvSpPr>
          <p:spPr bwMode="auto">
            <a:xfrm>
              <a:off x="4769" y="249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668" name="Line 91"/>
            <p:cNvSpPr>
              <a:spLocks noChangeShapeType="1"/>
            </p:cNvSpPr>
            <p:nvPr/>
          </p:nvSpPr>
          <p:spPr bwMode="auto">
            <a:xfrm>
              <a:off x="4784" y="249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669" name="Line 92"/>
            <p:cNvSpPr>
              <a:spLocks noChangeShapeType="1"/>
            </p:cNvSpPr>
            <p:nvPr/>
          </p:nvSpPr>
          <p:spPr bwMode="auto">
            <a:xfrm>
              <a:off x="4792" y="249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670" name="Line 93"/>
            <p:cNvSpPr>
              <a:spLocks noChangeShapeType="1"/>
            </p:cNvSpPr>
            <p:nvPr/>
          </p:nvSpPr>
          <p:spPr bwMode="auto">
            <a:xfrm>
              <a:off x="4799" y="249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671" name="Line 94"/>
            <p:cNvSpPr>
              <a:spLocks noChangeShapeType="1"/>
            </p:cNvSpPr>
            <p:nvPr/>
          </p:nvSpPr>
          <p:spPr bwMode="auto">
            <a:xfrm>
              <a:off x="4814" y="249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672" name="Line 95"/>
            <p:cNvSpPr>
              <a:spLocks noChangeShapeType="1"/>
            </p:cNvSpPr>
            <p:nvPr/>
          </p:nvSpPr>
          <p:spPr bwMode="auto">
            <a:xfrm>
              <a:off x="4822" y="249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673" name="Line 96"/>
            <p:cNvSpPr>
              <a:spLocks noChangeShapeType="1"/>
            </p:cNvSpPr>
            <p:nvPr/>
          </p:nvSpPr>
          <p:spPr bwMode="auto">
            <a:xfrm>
              <a:off x="4829" y="249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674" name="Line 97"/>
            <p:cNvSpPr>
              <a:spLocks noChangeShapeType="1"/>
            </p:cNvSpPr>
            <p:nvPr/>
          </p:nvSpPr>
          <p:spPr bwMode="auto">
            <a:xfrm>
              <a:off x="4844" y="249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675" name="Line 98"/>
            <p:cNvSpPr>
              <a:spLocks noChangeShapeType="1"/>
            </p:cNvSpPr>
            <p:nvPr/>
          </p:nvSpPr>
          <p:spPr bwMode="auto">
            <a:xfrm>
              <a:off x="4852" y="249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676" name="Line 99"/>
            <p:cNvSpPr>
              <a:spLocks noChangeShapeType="1"/>
            </p:cNvSpPr>
            <p:nvPr/>
          </p:nvSpPr>
          <p:spPr bwMode="auto">
            <a:xfrm>
              <a:off x="4860" y="249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677" name="Line 100"/>
            <p:cNvSpPr>
              <a:spLocks noChangeShapeType="1"/>
            </p:cNvSpPr>
            <p:nvPr/>
          </p:nvSpPr>
          <p:spPr bwMode="auto">
            <a:xfrm>
              <a:off x="4875" y="249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678" name="Line 101"/>
            <p:cNvSpPr>
              <a:spLocks noChangeShapeType="1"/>
            </p:cNvSpPr>
            <p:nvPr/>
          </p:nvSpPr>
          <p:spPr bwMode="auto">
            <a:xfrm>
              <a:off x="4882" y="249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679" name="Line 102"/>
            <p:cNvSpPr>
              <a:spLocks noChangeShapeType="1"/>
            </p:cNvSpPr>
            <p:nvPr/>
          </p:nvSpPr>
          <p:spPr bwMode="auto">
            <a:xfrm>
              <a:off x="4890" y="249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680" name="Line 103"/>
            <p:cNvSpPr>
              <a:spLocks noChangeShapeType="1"/>
            </p:cNvSpPr>
            <p:nvPr/>
          </p:nvSpPr>
          <p:spPr bwMode="auto">
            <a:xfrm>
              <a:off x="4905" y="249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681" name="Line 104"/>
            <p:cNvSpPr>
              <a:spLocks noChangeShapeType="1"/>
            </p:cNvSpPr>
            <p:nvPr/>
          </p:nvSpPr>
          <p:spPr bwMode="auto">
            <a:xfrm>
              <a:off x="4912" y="249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682" name="Line 105"/>
            <p:cNvSpPr>
              <a:spLocks noChangeShapeType="1"/>
            </p:cNvSpPr>
            <p:nvPr/>
          </p:nvSpPr>
          <p:spPr bwMode="auto">
            <a:xfrm>
              <a:off x="4920" y="249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683" name="Line 106"/>
            <p:cNvSpPr>
              <a:spLocks noChangeShapeType="1"/>
            </p:cNvSpPr>
            <p:nvPr/>
          </p:nvSpPr>
          <p:spPr bwMode="auto">
            <a:xfrm>
              <a:off x="4935" y="249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684" name="Line 107"/>
            <p:cNvSpPr>
              <a:spLocks noChangeShapeType="1"/>
            </p:cNvSpPr>
            <p:nvPr/>
          </p:nvSpPr>
          <p:spPr bwMode="auto">
            <a:xfrm>
              <a:off x="4943" y="249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685" name="Line 108"/>
            <p:cNvSpPr>
              <a:spLocks noChangeShapeType="1"/>
            </p:cNvSpPr>
            <p:nvPr/>
          </p:nvSpPr>
          <p:spPr bwMode="auto">
            <a:xfrm>
              <a:off x="4950" y="249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686" name="Line 109"/>
            <p:cNvSpPr>
              <a:spLocks noChangeShapeType="1"/>
            </p:cNvSpPr>
            <p:nvPr/>
          </p:nvSpPr>
          <p:spPr bwMode="auto">
            <a:xfrm>
              <a:off x="4965" y="249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687" name="Line 110"/>
            <p:cNvSpPr>
              <a:spLocks noChangeShapeType="1"/>
            </p:cNvSpPr>
            <p:nvPr/>
          </p:nvSpPr>
          <p:spPr bwMode="auto">
            <a:xfrm>
              <a:off x="4973" y="249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688" name="Line 111"/>
            <p:cNvSpPr>
              <a:spLocks noChangeShapeType="1"/>
            </p:cNvSpPr>
            <p:nvPr/>
          </p:nvSpPr>
          <p:spPr bwMode="auto">
            <a:xfrm>
              <a:off x="4980" y="249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689" name="Line 112"/>
            <p:cNvSpPr>
              <a:spLocks noChangeShapeType="1"/>
            </p:cNvSpPr>
            <p:nvPr/>
          </p:nvSpPr>
          <p:spPr bwMode="auto">
            <a:xfrm>
              <a:off x="4996" y="249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690" name="Line 113"/>
            <p:cNvSpPr>
              <a:spLocks noChangeShapeType="1"/>
            </p:cNvSpPr>
            <p:nvPr/>
          </p:nvSpPr>
          <p:spPr bwMode="auto">
            <a:xfrm>
              <a:off x="5003" y="249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691" name="Line 114"/>
            <p:cNvSpPr>
              <a:spLocks noChangeShapeType="1"/>
            </p:cNvSpPr>
            <p:nvPr/>
          </p:nvSpPr>
          <p:spPr bwMode="auto">
            <a:xfrm>
              <a:off x="5011" y="249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692" name="Line 115"/>
            <p:cNvSpPr>
              <a:spLocks noChangeShapeType="1"/>
            </p:cNvSpPr>
            <p:nvPr/>
          </p:nvSpPr>
          <p:spPr bwMode="auto">
            <a:xfrm>
              <a:off x="5026" y="249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693" name="Line 116"/>
            <p:cNvSpPr>
              <a:spLocks noChangeShapeType="1"/>
            </p:cNvSpPr>
            <p:nvPr/>
          </p:nvSpPr>
          <p:spPr bwMode="auto">
            <a:xfrm>
              <a:off x="5033" y="249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694" name="Line 117"/>
            <p:cNvSpPr>
              <a:spLocks noChangeShapeType="1"/>
            </p:cNvSpPr>
            <p:nvPr/>
          </p:nvSpPr>
          <p:spPr bwMode="auto">
            <a:xfrm>
              <a:off x="5041" y="249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695" name="Line 118"/>
            <p:cNvSpPr>
              <a:spLocks noChangeShapeType="1"/>
            </p:cNvSpPr>
            <p:nvPr/>
          </p:nvSpPr>
          <p:spPr bwMode="auto">
            <a:xfrm>
              <a:off x="5056" y="249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696" name="Line 119"/>
            <p:cNvSpPr>
              <a:spLocks noChangeShapeType="1"/>
            </p:cNvSpPr>
            <p:nvPr/>
          </p:nvSpPr>
          <p:spPr bwMode="auto">
            <a:xfrm>
              <a:off x="5064" y="249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697" name="Line 120"/>
            <p:cNvSpPr>
              <a:spLocks noChangeShapeType="1"/>
            </p:cNvSpPr>
            <p:nvPr/>
          </p:nvSpPr>
          <p:spPr bwMode="auto">
            <a:xfrm>
              <a:off x="5071" y="249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698" name="Line 121"/>
            <p:cNvSpPr>
              <a:spLocks noChangeShapeType="1"/>
            </p:cNvSpPr>
            <p:nvPr/>
          </p:nvSpPr>
          <p:spPr bwMode="auto">
            <a:xfrm>
              <a:off x="5086" y="249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699" name="Rectangle 122"/>
            <p:cNvSpPr>
              <a:spLocks noChangeArrowheads="1"/>
            </p:cNvSpPr>
            <p:nvPr/>
          </p:nvSpPr>
          <p:spPr bwMode="auto">
            <a:xfrm>
              <a:off x="4775" y="2350"/>
              <a:ext cx="16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Helvetica" pitchFamily="-83" charset="0"/>
                </a:rPr>
                <a:t>4n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700" name="Freeform 123"/>
            <p:cNvSpPr>
              <a:spLocks/>
            </p:cNvSpPr>
            <p:nvPr/>
          </p:nvSpPr>
          <p:spPr bwMode="auto">
            <a:xfrm>
              <a:off x="5124" y="1893"/>
              <a:ext cx="272" cy="269"/>
            </a:xfrm>
            <a:custGeom>
              <a:avLst/>
              <a:gdLst>
                <a:gd name="T0" fmla="*/ 288 w 288"/>
                <a:gd name="T1" fmla="*/ 144 h 288"/>
                <a:gd name="T2" fmla="*/ 286 w 288"/>
                <a:gd name="T3" fmla="*/ 174 h 288"/>
                <a:gd name="T4" fmla="*/ 276 w 288"/>
                <a:gd name="T5" fmla="*/ 200 h 288"/>
                <a:gd name="T6" fmla="*/ 264 w 288"/>
                <a:gd name="T7" fmla="*/ 224 h 288"/>
                <a:gd name="T8" fmla="*/ 246 w 288"/>
                <a:gd name="T9" fmla="*/ 246 h 288"/>
                <a:gd name="T10" fmla="*/ 224 w 288"/>
                <a:gd name="T11" fmla="*/ 264 h 288"/>
                <a:gd name="T12" fmla="*/ 200 w 288"/>
                <a:gd name="T13" fmla="*/ 276 h 288"/>
                <a:gd name="T14" fmla="*/ 174 w 288"/>
                <a:gd name="T15" fmla="*/ 286 h 288"/>
                <a:gd name="T16" fmla="*/ 144 w 288"/>
                <a:gd name="T17" fmla="*/ 288 h 288"/>
                <a:gd name="T18" fmla="*/ 130 w 288"/>
                <a:gd name="T19" fmla="*/ 288 h 288"/>
                <a:gd name="T20" fmla="*/ 102 w 288"/>
                <a:gd name="T21" fmla="*/ 282 h 288"/>
                <a:gd name="T22" fmla="*/ 76 w 288"/>
                <a:gd name="T23" fmla="*/ 270 h 288"/>
                <a:gd name="T24" fmla="*/ 52 w 288"/>
                <a:gd name="T25" fmla="*/ 256 h 288"/>
                <a:gd name="T26" fmla="*/ 32 w 288"/>
                <a:gd name="T27" fmla="*/ 236 h 288"/>
                <a:gd name="T28" fmla="*/ 18 w 288"/>
                <a:gd name="T29" fmla="*/ 212 h 288"/>
                <a:gd name="T30" fmla="*/ 6 w 288"/>
                <a:gd name="T31" fmla="*/ 186 h 288"/>
                <a:gd name="T32" fmla="*/ 0 w 288"/>
                <a:gd name="T33" fmla="*/ 158 h 288"/>
                <a:gd name="T34" fmla="*/ 0 w 288"/>
                <a:gd name="T35" fmla="*/ 144 h 288"/>
                <a:gd name="T36" fmla="*/ 2 w 288"/>
                <a:gd name="T37" fmla="*/ 114 h 288"/>
                <a:gd name="T38" fmla="*/ 12 w 288"/>
                <a:gd name="T39" fmla="*/ 88 h 288"/>
                <a:gd name="T40" fmla="*/ 24 w 288"/>
                <a:gd name="T41" fmla="*/ 64 h 288"/>
                <a:gd name="T42" fmla="*/ 42 w 288"/>
                <a:gd name="T43" fmla="*/ 42 h 288"/>
                <a:gd name="T44" fmla="*/ 64 w 288"/>
                <a:gd name="T45" fmla="*/ 24 h 288"/>
                <a:gd name="T46" fmla="*/ 88 w 288"/>
                <a:gd name="T47" fmla="*/ 12 h 288"/>
                <a:gd name="T48" fmla="*/ 114 w 288"/>
                <a:gd name="T49" fmla="*/ 2 h 288"/>
                <a:gd name="T50" fmla="*/ 144 w 288"/>
                <a:gd name="T51" fmla="*/ 0 h 288"/>
                <a:gd name="T52" fmla="*/ 158 w 288"/>
                <a:gd name="T53" fmla="*/ 0 h 288"/>
                <a:gd name="T54" fmla="*/ 186 w 288"/>
                <a:gd name="T55" fmla="*/ 6 h 288"/>
                <a:gd name="T56" fmla="*/ 212 w 288"/>
                <a:gd name="T57" fmla="*/ 18 h 288"/>
                <a:gd name="T58" fmla="*/ 236 w 288"/>
                <a:gd name="T59" fmla="*/ 32 h 288"/>
                <a:gd name="T60" fmla="*/ 256 w 288"/>
                <a:gd name="T61" fmla="*/ 52 h 288"/>
                <a:gd name="T62" fmla="*/ 270 w 288"/>
                <a:gd name="T63" fmla="*/ 76 h 288"/>
                <a:gd name="T64" fmla="*/ 282 w 288"/>
                <a:gd name="T65" fmla="*/ 102 h 288"/>
                <a:gd name="T66" fmla="*/ 288 w 288"/>
                <a:gd name="T67" fmla="*/ 130 h 288"/>
                <a:gd name="T68" fmla="*/ 288 w 288"/>
                <a:gd name="T69" fmla="*/ 144 h 28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88"/>
                <a:gd name="T106" fmla="*/ 0 h 288"/>
                <a:gd name="T107" fmla="*/ 288 w 288"/>
                <a:gd name="T108" fmla="*/ 288 h 28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88" h="288">
                  <a:moveTo>
                    <a:pt x="288" y="144"/>
                  </a:moveTo>
                  <a:lnTo>
                    <a:pt x="288" y="144"/>
                  </a:lnTo>
                  <a:lnTo>
                    <a:pt x="288" y="158"/>
                  </a:lnTo>
                  <a:lnTo>
                    <a:pt x="286" y="174"/>
                  </a:lnTo>
                  <a:lnTo>
                    <a:pt x="282" y="186"/>
                  </a:lnTo>
                  <a:lnTo>
                    <a:pt x="276" y="200"/>
                  </a:lnTo>
                  <a:lnTo>
                    <a:pt x="270" y="212"/>
                  </a:lnTo>
                  <a:lnTo>
                    <a:pt x="264" y="224"/>
                  </a:lnTo>
                  <a:lnTo>
                    <a:pt x="256" y="236"/>
                  </a:lnTo>
                  <a:lnTo>
                    <a:pt x="246" y="246"/>
                  </a:lnTo>
                  <a:lnTo>
                    <a:pt x="236" y="256"/>
                  </a:lnTo>
                  <a:lnTo>
                    <a:pt x="224" y="264"/>
                  </a:lnTo>
                  <a:lnTo>
                    <a:pt x="212" y="270"/>
                  </a:lnTo>
                  <a:lnTo>
                    <a:pt x="200" y="276"/>
                  </a:lnTo>
                  <a:lnTo>
                    <a:pt x="186" y="282"/>
                  </a:lnTo>
                  <a:lnTo>
                    <a:pt x="174" y="286"/>
                  </a:lnTo>
                  <a:lnTo>
                    <a:pt x="158" y="288"/>
                  </a:lnTo>
                  <a:lnTo>
                    <a:pt x="144" y="288"/>
                  </a:lnTo>
                  <a:lnTo>
                    <a:pt x="130" y="288"/>
                  </a:lnTo>
                  <a:lnTo>
                    <a:pt x="114" y="286"/>
                  </a:lnTo>
                  <a:lnTo>
                    <a:pt x="102" y="282"/>
                  </a:lnTo>
                  <a:lnTo>
                    <a:pt x="88" y="276"/>
                  </a:lnTo>
                  <a:lnTo>
                    <a:pt x="76" y="270"/>
                  </a:lnTo>
                  <a:lnTo>
                    <a:pt x="64" y="264"/>
                  </a:lnTo>
                  <a:lnTo>
                    <a:pt x="52" y="256"/>
                  </a:lnTo>
                  <a:lnTo>
                    <a:pt x="42" y="246"/>
                  </a:lnTo>
                  <a:lnTo>
                    <a:pt x="32" y="236"/>
                  </a:lnTo>
                  <a:lnTo>
                    <a:pt x="24" y="224"/>
                  </a:lnTo>
                  <a:lnTo>
                    <a:pt x="18" y="212"/>
                  </a:lnTo>
                  <a:lnTo>
                    <a:pt x="12" y="200"/>
                  </a:lnTo>
                  <a:lnTo>
                    <a:pt x="6" y="186"/>
                  </a:lnTo>
                  <a:lnTo>
                    <a:pt x="2" y="174"/>
                  </a:lnTo>
                  <a:lnTo>
                    <a:pt x="0" y="158"/>
                  </a:lnTo>
                  <a:lnTo>
                    <a:pt x="0" y="144"/>
                  </a:lnTo>
                  <a:lnTo>
                    <a:pt x="0" y="130"/>
                  </a:lnTo>
                  <a:lnTo>
                    <a:pt x="2" y="114"/>
                  </a:lnTo>
                  <a:lnTo>
                    <a:pt x="6" y="102"/>
                  </a:lnTo>
                  <a:lnTo>
                    <a:pt x="12" y="88"/>
                  </a:lnTo>
                  <a:lnTo>
                    <a:pt x="18" y="76"/>
                  </a:lnTo>
                  <a:lnTo>
                    <a:pt x="24" y="64"/>
                  </a:lnTo>
                  <a:lnTo>
                    <a:pt x="32" y="52"/>
                  </a:lnTo>
                  <a:lnTo>
                    <a:pt x="42" y="42"/>
                  </a:lnTo>
                  <a:lnTo>
                    <a:pt x="52" y="32"/>
                  </a:lnTo>
                  <a:lnTo>
                    <a:pt x="64" y="24"/>
                  </a:lnTo>
                  <a:lnTo>
                    <a:pt x="76" y="18"/>
                  </a:lnTo>
                  <a:lnTo>
                    <a:pt x="88" y="12"/>
                  </a:lnTo>
                  <a:lnTo>
                    <a:pt x="102" y="6"/>
                  </a:lnTo>
                  <a:lnTo>
                    <a:pt x="114" y="2"/>
                  </a:lnTo>
                  <a:lnTo>
                    <a:pt x="130" y="0"/>
                  </a:lnTo>
                  <a:lnTo>
                    <a:pt x="144" y="0"/>
                  </a:lnTo>
                  <a:lnTo>
                    <a:pt x="158" y="0"/>
                  </a:lnTo>
                  <a:lnTo>
                    <a:pt x="174" y="2"/>
                  </a:lnTo>
                  <a:lnTo>
                    <a:pt x="186" y="6"/>
                  </a:lnTo>
                  <a:lnTo>
                    <a:pt x="200" y="12"/>
                  </a:lnTo>
                  <a:lnTo>
                    <a:pt x="212" y="18"/>
                  </a:lnTo>
                  <a:lnTo>
                    <a:pt x="224" y="24"/>
                  </a:lnTo>
                  <a:lnTo>
                    <a:pt x="236" y="32"/>
                  </a:lnTo>
                  <a:lnTo>
                    <a:pt x="246" y="42"/>
                  </a:lnTo>
                  <a:lnTo>
                    <a:pt x="256" y="52"/>
                  </a:lnTo>
                  <a:lnTo>
                    <a:pt x="264" y="64"/>
                  </a:lnTo>
                  <a:lnTo>
                    <a:pt x="270" y="76"/>
                  </a:lnTo>
                  <a:lnTo>
                    <a:pt x="276" y="88"/>
                  </a:lnTo>
                  <a:lnTo>
                    <a:pt x="282" y="102"/>
                  </a:lnTo>
                  <a:lnTo>
                    <a:pt x="286" y="114"/>
                  </a:lnTo>
                  <a:lnTo>
                    <a:pt x="288" y="130"/>
                  </a:lnTo>
                  <a:lnTo>
                    <a:pt x="288" y="144"/>
                  </a:lnTo>
                  <a:close/>
                </a:path>
              </a:pathLst>
            </a:custGeom>
            <a:solidFill>
              <a:srgbClr val="FFFF00"/>
            </a:solidFill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701" name="Rectangle 124"/>
            <p:cNvSpPr>
              <a:spLocks noChangeArrowheads="1"/>
            </p:cNvSpPr>
            <p:nvPr/>
          </p:nvSpPr>
          <p:spPr bwMode="auto">
            <a:xfrm>
              <a:off x="5213" y="1947"/>
              <a:ext cx="9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Helvetica" pitchFamily="-83" charset="0"/>
                </a:rPr>
                <a:t>S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702" name="Freeform 125"/>
            <p:cNvSpPr>
              <a:spLocks/>
            </p:cNvSpPr>
            <p:nvPr/>
          </p:nvSpPr>
          <p:spPr bwMode="auto">
            <a:xfrm>
              <a:off x="4308" y="1893"/>
              <a:ext cx="272" cy="269"/>
            </a:xfrm>
            <a:custGeom>
              <a:avLst/>
              <a:gdLst>
                <a:gd name="T0" fmla="*/ 288 w 288"/>
                <a:gd name="T1" fmla="*/ 144 h 288"/>
                <a:gd name="T2" fmla="*/ 286 w 288"/>
                <a:gd name="T3" fmla="*/ 174 h 288"/>
                <a:gd name="T4" fmla="*/ 276 w 288"/>
                <a:gd name="T5" fmla="*/ 200 h 288"/>
                <a:gd name="T6" fmla="*/ 264 w 288"/>
                <a:gd name="T7" fmla="*/ 224 h 288"/>
                <a:gd name="T8" fmla="*/ 246 w 288"/>
                <a:gd name="T9" fmla="*/ 246 h 288"/>
                <a:gd name="T10" fmla="*/ 224 w 288"/>
                <a:gd name="T11" fmla="*/ 264 h 288"/>
                <a:gd name="T12" fmla="*/ 200 w 288"/>
                <a:gd name="T13" fmla="*/ 276 h 288"/>
                <a:gd name="T14" fmla="*/ 174 w 288"/>
                <a:gd name="T15" fmla="*/ 286 h 288"/>
                <a:gd name="T16" fmla="*/ 144 w 288"/>
                <a:gd name="T17" fmla="*/ 288 h 288"/>
                <a:gd name="T18" fmla="*/ 130 w 288"/>
                <a:gd name="T19" fmla="*/ 288 h 288"/>
                <a:gd name="T20" fmla="*/ 102 w 288"/>
                <a:gd name="T21" fmla="*/ 282 h 288"/>
                <a:gd name="T22" fmla="*/ 76 w 288"/>
                <a:gd name="T23" fmla="*/ 270 h 288"/>
                <a:gd name="T24" fmla="*/ 52 w 288"/>
                <a:gd name="T25" fmla="*/ 256 h 288"/>
                <a:gd name="T26" fmla="*/ 32 w 288"/>
                <a:gd name="T27" fmla="*/ 236 h 288"/>
                <a:gd name="T28" fmla="*/ 18 w 288"/>
                <a:gd name="T29" fmla="*/ 212 h 288"/>
                <a:gd name="T30" fmla="*/ 6 w 288"/>
                <a:gd name="T31" fmla="*/ 186 h 288"/>
                <a:gd name="T32" fmla="*/ 0 w 288"/>
                <a:gd name="T33" fmla="*/ 158 h 288"/>
                <a:gd name="T34" fmla="*/ 0 w 288"/>
                <a:gd name="T35" fmla="*/ 144 h 288"/>
                <a:gd name="T36" fmla="*/ 2 w 288"/>
                <a:gd name="T37" fmla="*/ 114 h 288"/>
                <a:gd name="T38" fmla="*/ 12 w 288"/>
                <a:gd name="T39" fmla="*/ 88 h 288"/>
                <a:gd name="T40" fmla="*/ 24 w 288"/>
                <a:gd name="T41" fmla="*/ 64 h 288"/>
                <a:gd name="T42" fmla="*/ 42 w 288"/>
                <a:gd name="T43" fmla="*/ 42 h 288"/>
                <a:gd name="T44" fmla="*/ 64 w 288"/>
                <a:gd name="T45" fmla="*/ 24 h 288"/>
                <a:gd name="T46" fmla="*/ 88 w 288"/>
                <a:gd name="T47" fmla="*/ 12 h 288"/>
                <a:gd name="T48" fmla="*/ 114 w 288"/>
                <a:gd name="T49" fmla="*/ 2 h 288"/>
                <a:gd name="T50" fmla="*/ 144 w 288"/>
                <a:gd name="T51" fmla="*/ 0 h 288"/>
                <a:gd name="T52" fmla="*/ 158 w 288"/>
                <a:gd name="T53" fmla="*/ 0 h 288"/>
                <a:gd name="T54" fmla="*/ 186 w 288"/>
                <a:gd name="T55" fmla="*/ 6 h 288"/>
                <a:gd name="T56" fmla="*/ 212 w 288"/>
                <a:gd name="T57" fmla="*/ 18 h 288"/>
                <a:gd name="T58" fmla="*/ 236 w 288"/>
                <a:gd name="T59" fmla="*/ 32 h 288"/>
                <a:gd name="T60" fmla="*/ 256 w 288"/>
                <a:gd name="T61" fmla="*/ 52 h 288"/>
                <a:gd name="T62" fmla="*/ 270 w 288"/>
                <a:gd name="T63" fmla="*/ 76 h 288"/>
                <a:gd name="T64" fmla="*/ 282 w 288"/>
                <a:gd name="T65" fmla="*/ 102 h 288"/>
                <a:gd name="T66" fmla="*/ 288 w 288"/>
                <a:gd name="T67" fmla="*/ 130 h 288"/>
                <a:gd name="T68" fmla="*/ 288 w 288"/>
                <a:gd name="T69" fmla="*/ 144 h 28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88"/>
                <a:gd name="T106" fmla="*/ 0 h 288"/>
                <a:gd name="T107" fmla="*/ 288 w 288"/>
                <a:gd name="T108" fmla="*/ 288 h 28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88" h="288">
                  <a:moveTo>
                    <a:pt x="288" y="144"/>
                  </a:moveTo>
                  <a:lnTo>
                    <a:pt x="288" y="144"/>
                  </a:lnTo>
                  <a:lnTo>
                    <a:pt x="288" y="158"/>
                  </a:lnTo>
                  <a:lnTo>
                    <a:pt x="286" y="174"/>
                  </a:lnTo>
                  <a:lnTo>
                    <a:pt x="282" y="186"/>
                  </a:lnTo>
                  <a:lnTo>
                    <a:pt x="276" y="200"/>
                  </a:lnTo>
                  <a:lnTo>
                    <a:pt x="270" y="212"/>
                  </a:lnTo>
                  <a:lnTo>
                    <a:pt x="264" y="224"/>
                  </a:lnTo>
                  <a:lnTo>
                    <a:pt x="256" y="236"/>
                  </a:lnTo>
                  <a:lnTo>
                    <a:pt x="246" y="246"/>
                  </a:lnTo>
                  <a:lnTo>
                    <a:pt x="236" y="256"/>
                  </a:lnTo>
                  <a:lnTo>
                    <a:pt x="224" y="264"/>
                  </a:lnTo>
                  <a:lnTo>
                    <a:pt x="212" y="270"/>
                  </a:lnTo>
                  <a:lnTo>
                    <a:pt x="200" y="276"/>
                  </a:lnTo>
                  <a:lnTo>
                    <a:pt x="186" y="282"/>
                  </a:lnTo>
                  <a:lnTo>
                    <a:pt x="174" y="286"/>
                  </a:lnTo>
                  <a:lnTo>
                    <a:pt x="158" y="288"/>
                  </a:lnTo>
                  <a:lnTo>
                    <a:pt x="144" y="288"/>
                  </a:lnTo>
                  <a:lnTo>
                    <a:pt x="130" y="288"/>
                  </a:lnTo>
                  <a:lnTo>
                    <a:pt x="114" y="286"/>
                  </a:lnTo>
                  <a:lnTo>
                    <a:pt x="102" y="282"/>
                  </a:lnTo>
                  <a:lnTo>
                    <a:pt x="88" y="276"/>
                  </a:lnTo>
                  <a:lnTo>
                    <a:pt x="76" y="270"/>
                  </a:lnTo>
                  <a:lnTo>
                    <a:pt x="64" y="264"/>
                  </a:lnTo>
                  <a:lnTo>
                    <a:pt x="52" y="256"/>
                  </a:lnTo>
                  <a:lnTo>
                    <a:pt x="42" y="246"/>
                  </a:lnTo>
                  <a:lnTo>
                    <a:pt x="32" y="236"/>
                  </a:lnTo>
                  <a:lnTo>
                    <a:pt x="24" y="224"/>
                  </a:lnTo>
                  <a:lnTo>
                    <a:pt x="18" y="212"/>
                  </a:lnTo>
                  <a:lnTo>
                    <a:pt x="12" y="200"/>
                  </a:lnTo>
                  <a:lnTo>
                    <a:pt x="6" y="186"/>
                  </a:lnTo>
                  <a:lnTo>
                    <a:pt x="2" y="174"/>
                  </a:lnTo>
                  <a:lnTo>
                    <a:pt x="0" y="158"/>
                  </a:lnTo>
                  <a:lnTo>
                    <a:pt x="0" y="144"/>
                  </a:lnTo>
                  <a:lnTo>
                    <a:pt x="0" y="130"/>
                  </a:lnTo>
                  <a:lnTo>
                    <a:pt x="2" y="114"/>
                  </a:lnTo>
                  <a:lnTo>
                    <a:pt x="6" y="102"/>
                  </a:lnTo>
                  <a:lnTo>
                    <a:pt x="12" y="88"/>
                  </a:lnTo>
                  <a:lnTo>
                    <a:pt x="18" y="76"/>
                  </a:lnTo>
                  <a:lnTo>
                    <a:pt x="24" y="64"/>
                  </a:lnTo>
                  <a:lnTo>
                    <a:pt x="32" y="52"/>
                  </a:lnTo>
                  <a:lnTo>
                    <a:pt x="42" y="42"/>
                  </a:lnTo>
                  <a:lnTo>
                    <a:pt x="52" y="32"/>
                  </a:lnTo>
                  <a:lnTo>
                    <a:pt x="64" y="24"/>
                  </a:lnTo>
                  <a:lnTo>
                    <a:pt x="76" y="18"/>
                  </a:lnTo>
                  <a:lnTo>
                    <a:pt x="88" y="12"/>
                  </a:lnTo>
                  <a:lnTo>
                    <a:pt x="102" y="6"/>
                  </a:lnTo>
                  <a:lnTo>
                    <a:pt x="114" y="2"/>
                  </a:lnTo>
                  <a:lnTo>
                    <a:pt x="130" y="0"/>
                  </a:lnTo>
                  <a:lnTo>
                    <a:pt x="144" y="0"/>
                  </a:lnTo>
                  <a:lnTo>
                    <a:pt x="158" y="0"/>
                  </a:lnTo>
                  <a:lnTo>
                    <a:pt x="174" y="2"/>
                  </a:lnTo>
                  <a:lnTo>
                    <a:pt x="186" y="6"/>
                  </a:lnTo>
                  <a:lnTo>
                    <a:pt x="200" y="12"/>
                  </a:lnTo>
                  <a:lnTo>
                    <a:pt x="212" y="18"/>
                  </a:lnTo>
                  <a:lnTo>
                    <a:pt x="224" y="24"/>
                  </a:lnTo>
                  <a:lnTo>
                    <a:pt x="236" y="32"/>
                  </a:lnTo>
                  <a:lnTo>
                    <a:pt x="246" y="42"/>
                  </a:lnTo>
                  <a:lnTo>
                    <a:pt x="256" y="52"/>
                  </a:lnTo>
                  <a:lnTo>
                    <a:pt x="264" y="64"/>
                  </a:lnTo>
                  <a:lnTo>
                    <a:pt x="270" y="76"/>
                  </a:lnTo>
                  <a:lnTo>
                    <a:pt x="276" y="88"/>
                  </a:lnTo>
                  <a:lnTo>
                    <a:pt x="282" y="102"/>
                  </a:lnTo>
                  <a:lnTo>
                    <a:pt x="286" y="114"/>
                  </a:lnTo>
                  <a:lnTo>
                    <a:pt x="288" y="130"/>
                  </a:lnTo>
                  <a:lnTo>
                    <a:pt x="288" y="144"/>
                  </a:lnTo>
                  <a:close/>
                </a:path>
              </a:pathLst>
            </a:custGeom>
            <a:solidFill>
              <a:srgbClr val="FFFF00"/>
            </a:solidFill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703" name="Rectangle 126"/>
            <p:cNvSpPr>
              <a:spLocks noChangeArrowheads="1"/>
            </p:cNvSpPr>
            <p:nvPr/>
          </p:nvSpPr>
          <p:spPr bwMode="auto">
            <a:xfrm>
              <a:off x="4397" y="1947"/>
              <a:ext cx="9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Helvetica" pitchFamily="-83" charset="0"/>
                </a:rPr>
                <a:t>S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704" name="Line 127"/>
            <p:cNvSpPr>
              <a:spLocks noChangeShapeType="1"/>
            </p:cNvSpPr>
            <p:nvPr/>
          </p:nvSpPr>
          <p:spPr bwMode="auto">
            <a:xfrm>
              <a:off x="4618" y="202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705" name="Line 128"/>
            <p:cNvSpPr>
              <a:spLocks noChangeShapeType="1"/>
            </p:cNvSpPr>
            <p:nvPr/>
          </p:nvSpPr>
          <p:spPr bwMode="auto">
            <a:xfrm>
              <a:off x="4633" y="20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706" name="Line 129"/>
            <p:cNvSpPr>
              <a:spLocks noChangeShapeType="1"/>
            </p:cNvSpPr>
            <p:nvPr/>
          </p:nvSpPr>
          <p:spPr bwMode="auto">
            <a:xfrm>
              <a:off x="4640" y="20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707" name="Line 130"/>
            <p:cNvSpPr>
              <a:spLocks noChangeShapeType="1"/>
            </p:cNvSpPr>
            <p:nvPr/>
          </p:nvSpPr>
          <p:spPr bwMode="auto">
            <a:xfrm>
              <a:off x="4648" y="20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708" name="Line 131"/>
            <p:cNvSpPr>
              <a:spLocks noChangeShapeType="1"/>
            </p:cNvSpPr>
            <p:nvPr/>
          </p:nvSpPr>
          <p:spPr bwMode="auto">
            <a:xfrm>
              <a:off x="4663" y="20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709" name="Line 132"/>
            <p:cNvSpPr>
              <a:spLocks noChangeShapeType="1"/>
            </p:cNvSpPr>
            <p:nvPr/>
          </p:nvSpPr>
          <p:spPr bwMode="auto">
            <a:xfrm>
              <a:off x="4671" y="202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710" name="Line 133"/>
            <p:cNvSpPr>
              <a:spLocks noChangeShapeType="1"/>
            </p:cNvSpPr>
            <p:nvPr/>
          </p:nvSpPr>
          <p:spPr bwMode="auto">
            <a:xfrm>
              <a:off x="4678" y="20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711" name="Line 134"/>
            <p:cNvSpPr>
              <a:spLocks noChangeShapeType="1"/>
            </p:cNvSpPr>
            <p:nvPr/>
          </p:nvSpPr>
          <p:spPr bwMode="auto">
            <a:xfrm>
              <a:off x="4693" y="20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712" name="Line 135"/>
            <p:cNvSpPr>
              <a:spLocks noChangeShapeType="1"/>
            </p:cNvSpPr>
            <p:nvPr/>
          </p:nvSpPr>
          <p:spPr bwMode="auto">
            <a:xfrm>
              <a:off x="4701" y="202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713" name="Line 136"/>
            <p:cNvSpPr>
              <a:spLocks noChangeShapeType="1"/>
            </p:cNvSpPr>
            <p:nvPr/>
          </p:nvSpPr>
          <p:spPr bwMode="auto">
            <a:xfrm>
              <a:off x="4708" y="20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714" name="Line 137"/>
            <p:cNvSpPr>
              <a:spLocks noChangeShapeType="1"/>
            </p:cNvSpPr>
            <p:nvPr/>
          </p:nvSpPr>
          <p:spPr bwMode="auto">
            <a:xfrm>
              <a:off x="4724" y="20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715" name="Line 138"/>
            <p:cNvSpPr>
              <a:spLocks noChangeShapeType="1"/>
            </p:cNvSpPr>
            <p:nvPr/>
          </p:nvSpPr>
          <p:spPr bwMode="auto">
            <a:xfrm>
              <a:off x="4731" y="20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716" name="Line 139"/>
            <p:cNvSpPr>
              <a:spLocks noChangeShapeType="1"/>
            </p:cNvSpPr>
            <p:nvPr/>
          </p:nvSpPr>
          <p:spPr bwMode="auto">
            <a:xfrm>
              <a:off x="4739" y="202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717" name="Line 140"/>
            <p:cNvSpPr>
              <a:spLocks noChangeShapeType="1"/>
            </p:cNvSpPr>
            <p:nvPr/>
          </p:nvSpPr>
          <p:spPr bwMode="auto">
            <a:xfrm>
              <a:off x="4754" y="20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718" name="Line 141"/>
            <p:cNvSpPr>
              <a:spLocks noChangeShapeType="1"/>
            </p:cNvSpPr>
            <p:nvPr/>
          </p:nvSpPr>
          <p:spPr bwMode="auto">
            <a:xfrm>
              <a:off x="4761" y="20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719" name="Line 142"/>
            <p:cNvSpPr>
              <a:spLocks noChangeShapeType="1"/>
            </p:cNvSpPr>
            <p:nvPr/>
          </p:nvSpPr>
          <p:spPr bwMode="auto">
            <a:xfrm>
              <a:off x="4769" y="202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720" name="Line 143"/>
            <p:cNvSpPr>
              <a:spLocks noChangeShapeType="1"/>
            </p:cNvSpPr>
            <p:nvPr/>
          </p:nvSpPr>
          <p:spPr bwMode="auto">
            <a:xfrm>
              <a:off x="4784" y="20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721" name="Line 144"/>
            <p:cNvSpPr>
              <a:spLocks noChangeShapeType="1"/>
            </p:cNvSpPr>
            <p:nvPr/>
          </p:nvSpPr>
          <p:spPr bwMode="auto">
            <a:xfrm>
              <a:off x="4792" y="202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722" name="Line 145"/>
            <p:cNvSpPr>
              <a:spLocks noChangeShapeType="1"/>
            </p:cNvSpPr>
            <p:nvPr/>
          </p:nvSpPr>
          <p:spPr bwMode="auto">
            <a:xfrm>
              <a:off x="4799" y="20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723" name="Line 146"/>
            <p:cNvSpPr>
              <a:spLocks noChangeShapeType="1"/>
            </p:cNvSpPr>
            <p:nvPr/>
          </p:nvSpPr>
          <p:spPr bwMode="auto">
            <a:xfrm>
              <a:off x="4814" y="20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724" name="Line 147"/>
            <p:cNvSpPr>
              <a:spLocks noChangeShapeType="1"/>
            </p:cNvSpPr>
            <p:nvPr/>
          </p:nvSpPr>
          <p:spPr bwMode="auto">
            <a:xfrm>
              <a:off x="4822" y="202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725" name="Line 148"/>
            <p:cNvSpPr>
              <a:spLocks noChangeShapeType="1"/>
            </p:cNvSpPr>
            <p:nvPr/>
          </p:nvSpPr>
          <p:spPr bwMode="auto">
            <a:xfrm>
              <a:off x="4829" y="20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726" name="Line 149"/>
            <p:cNvSpPr>
              <a:spLocks noChangeShapeType="1"/>
            </p:cNvSpPr>
            <p:nvPr/>
          </p:nvSpPr>
          <p:spPr bwMode="auto">
            <a:xfrm>
              <a:off x="4844" y="20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727" name="Line 150"/>
            <p:cNvSpPr>
              <a:spLocks noChangeShapeType="1"/>
            </p:cNvSpPr>
            <p:nvPr/>
          </p:nvSpPr>
          <p:spPr bwMode="auto">
            <a:xfrm>
              <a:off x="4852" y="20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728" name="Line 151"/>
            <p:cNvSpPr>
              <a:spLocks noChangeShapeType="1"/>
            </p:cNvSpPr>
            <p:nvPr/>
          </p:nvSpPr>
          <p:spPr bwMode="auto">
            <a:xfrm>
              <a:off x="4860" y="202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729" name="Line 152"/>
            <p:cNvSpPr>
              <a:spLocks noChangeShapeType="1"/>
            </p:cNvSpPr>
            <p:nvPr/>
          </p:nvSpPr>
          <p:spPr bwMode="auto">
            <a:xfrm>
              <a:off x="4875" y="20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730" name="Line 153"/>
            <p:cNvSpPr>
              <a:spLocks noChangeShapeType="1"/>
            </p:cNvSpPr>
            <p:nvPr/>
          </p:nvSpPr>
          <p:spPr bwMode="auto">
            <a:xfrm>
              <a:off x="4882" y="20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731" name="Line 154"/>
            <p:cNvSpPr>
              <a:spLocks noChangeShapeType="1"/>
            </p:cNvSpPr>
            <p:nvPr/>
          </p:nvSpPr>
          <p:spPr bwMode="auto">
            <a:xfrm>
              <a:off x="4890" y="202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732" name="Line 155"/>
            <p:cNvSpPr>
              <a:spLocks noChangeShapeType="1"/>
            </p:cNvSpPr>
            <p:nvPr/>
          </p:nvSpPr>
          <p:spPr bwMode="auto">
            <a:xfrm>
              <a:off x="4905" y="20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733" name="Line 156"/>
            <p:cNvSpPr>
              <a:spLocks noChangeShapeType="1"/>
            </p:cNvSpPr>
            <p:nvPr/>
          </p:nvSpPr>
          <p:spPr bwMode="auto">
            <a:xfrm>
              <a:off x="4912" y="20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734" name="Line 157"/>
            <p:cNvSpPr>
              <a:spLocks noChangeShapeType="1"/>
            </p:cNvSpPr>
            <p:nvPr/>
          </p:nvSpPr>
          <p:spPr bwMode="auto">
            <a:xfrm>
              <a:off x="4920" y="20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735" name="Line 158"/>
            <p:cNvSpPr>
              <a:spLocks noChangeShapeType="1"/>
            </p:cNvSpPr>
            <p:nvPr/>
          </p:nvSpPr>
          <p:spPr bwMode="auto">
            <a:xfrm>
              <a:off x="4935" y="20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736" name="Line 159"/>
            <p:cNvSpPr>
              <a:spLocks noChangeShapeType="1"/>
            </p:cNvSpPr>
            <p:nvPr/>
          </p:nvSpPr>
          <p:spPr bwMode="auto">
            <a:xfrm>
              <a:off x="4943" y="202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737" name="Line 160"/>
            <p:cNvSpPr>
              <a:spLocks noChangeShapeType="1"/>
            </p:cNvSpPr>
            <p:nvPr/>
          </p:nvSpPr>
          <p:spPr bwMode="auto">
            <a:xfrm>
              <a:off x="4950" y="20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738" name="Line 161"/>
            <p:cNvSpPr>
              <a:spLocks noChangeShapeType="1"/>
            </p:cNvSpPr>
            <p:nvPr/>
          </p:nvSpPr>
          <p:spPr bwMode="auto">
            <a:xfrm>
              <a:off x="4965" y="20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739" name="Line 162"/>
            <p:cNvSpPr>
              <a:spLocks noChangeShapeType="1"/>
            </p:cNvSpPr>
            <p:nvPr/>
          </p:nvSpPr>
          <p:spPr bwMode="auto">
            <a:xfrm>
              <a:off x="4973" y="202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740" name="Line 163"/>
            <p:cNvSpPr>
              <a:spLocks noChangeShapeType="1"/>
            </p:cNvSpPr>
            <p:nvPr/>
          </p:nvSpPr>
          <p:spPr bwMode="auto">
            <a:xfrm>
              <a:off x="4980" y="20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741" name="Line 164"/>
            <p:cNvSpPr>
              <a:spLocks noChangeShapeType="1"/>
            </p:cNvSpPr>
            <p:nvPr/>
          </p:nvSpPr>
          <p:spPr bwMode="auto">
            <a:xfrm>
              <a:off x="4996" y="20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742" name="Line 165"/>
            <p:cNvSpPr>
              <a:spLocks noChangeShapeType="1"/>
            </p:cNvSpPr>
            <p:nvPr/>
          </p:nvSpPr>
          <p:spPr bwMode="auto">
            <a:xfrm>
              <a:off x="5003" y="20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743" name="Line 166"/>
            <p:cNvSpPr>
              <a:spLocks noChangeShapeType="1"/>
            </p:cNvSpPr>
            <p:nvPr/>
          </p:nvSpPr>
          <p:spPr bwMode="auto">
            <a:xfrm>
              <a:off x="5011" y="202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744" name="Line 167"/>
            <p:cNvSpPr>
              <a:spLocks noChangeShapeType="1"/>
            </p:cNvSpPr>
            <p:nvPr/>
          </p:nvSpPr>
          <p:spPr bwMode="auto">
            <a:xfrm>
              <a:off x="5026" y="20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745" name="Line 168"/>
            <p:cNvSpPr>
              <a:spLocks noChangeShapeType="1"/>
            </p:cNvSpPr>
            <p:nvPr/>
          </p:nvSpPr>
          <p:spPr bwMode="auto">
            <a:xfrm>
              <a:off x="5033" y="20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746" name="Line 169"/>
            <p:cNvSpPr>
              <a:spLocks noChangeShapeType="1"/>
            </p:cNvSpPr>
            <p:nvPr/>
          </p:nvSpPr>
          <p:spPr bwMode="auto">
            <a:xfrm>
              <a:off x="5041" y="202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747" name="Line 170"/>
            <p:cNvSpPr>
              <a:spLocks noChangeShapeType="1"/>
            </p:cNvSpPr>
            <p:nvPr/>
          </p:nvSpPr>
          <p:spPr bwMode="auto">
            <a:xfrm>
              <a:off x="5056" y="20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748" name="Line 171"/>
            <p:cNvSpPr>
              <a:spLocks noChangeShapeType="1"/>
            </p:cNvSpPr>
            <p:nvPr/>
          </p:nvSpPr>
          <p:spPr bwMode="auto">
            <a:xfrm>
              <a:off x="5064" y="202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749" name="Line 172"/>
            <p:cNvSpPr>
              <a:spLocks noChangeShapeType="1"/>
            </p:cNvSpPr>
            <p:nvPr/>
          </p:nvSpPr>
          <p:spPr bwMode="auto">
            <a:xfrm>
              <a:off x="5071" y="20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750" name="Line 173"/>
            <p:cNvSpPr>
              <a:spLocks noChangeShapeType="1"/>
            </p:cNvSpPr>
            <p:nvPr/>
          </p:nvSpPr>
          <p:spPr bwMode="auto">
            <a:xfrm>
              <a:off x="5086" y="20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751" name="Rectangle 174"/>
            <p:cNvSpPr>
              <a:spLocks noChangeArrowheads="1"/>
            </p:cNvSpPr>
            <p:nvPr/>
          </p:nvSpPr>
          <p:spPr bwMode="auto">
            <a:xfrm>
              <a:off x="4775" y="1880"/>
              <a:ext cx="16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Helvetica" pitchFamily="-83" charset="0"/>
                </a:rPr>
                <a:t>4n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752" name="Freeform 175"/>
            <p:cNvSpPr>
              <a:spLocks/>
            </p:cNvSpPr>
            <p:nvPr/>
          </p:nvSpPr>
          <p:spPr bwMode="auto">
            <a:xfrm>
              <a:off x="5124" y="1222"/>
              <a:ext cx="272" cy="268"/>
            </a:xfrm>
            <a:custGeom>
              <a:avLst/>
              <a:gdLst>
                <a:gd name="T0" fmla="*/ 288 w 288"/>
                <a:gd name="T1" fmla="*/ 144 h 288"/>
                <a:gd name="T2" fmla="*/ 286 w 288"/>
                <a:gd name="T3" fmla="*/ 174 h 288"/>
                <a:gd name="T4" fmla="*/ 276 w 288"/>
                <a:gd name="T5" fmla="*/ 200 h 288"/>
                <a:gd name="T6" fmla="*/ 264 w 288"/>
                <a:gd name="T7" fmla="*/ 224 h 288"/>
                <a:gd name="T8" fmla="*/ 246 w 288"/>
                <a:gd name="T9" fmla="*/ 246 h 288"/>
                <a:gd name="T10" fmla="*/ 224 w 288"/>
                <a:gd name="T11" fmla="*/ 264 h 288"/>
                <a:gd name="T12" fmla="*/ 200 w 288"/>
                <a:gd name="T13" fmla="*/ 276 h 288"/>
                <a:gd name="T14" fmla="*/ 174 w 288"/>
                <a:gd name="T15" fmla="*/ 286 h 288"/>
                <a:gd name="T16" fmla="*/ 144 w 288"/>
                <a:gd name="T17" fmla="*/ 288 h 288"/>
                <a:gd name="T18" fmla="*/ 130 w 288"/>
                <a:gd name="T19" fmla="*/ 288 h 288"/>
                <a:gd name="T20" fmla="*/ 102 w 288"/>
                <a:gd name="T21" fmla="*/ 282 h 288"/>
                <a:gd name="T22" fmla="*/ 76 w 288"/>
                <a:gd name="T23" fmla="*/ 270 h 288"/>
                <a:gd name="T24" fmla="*/ 52 w 288"/>
                <a:gd name="T25" fmla="*/ 256 h 288"/>
                <a:gd name="T26" fmla="*/ 32 w 288"/>
                <a:gd name="T27" fmla="*/ 236 h 288"/>
                <a:gd name="T28" fmla="*/ 18 w 288"/>
                <a:gd name="T29" fmla="*/ 212 h 288"/>
                <a:gd name="T30" fmla="*/ 6 w 288"/>
                <a:gd name="T31" fmla="*/ 186 h 288"/>
                <a:gd name="T32" fmla="*/ 0 w 288"/>
                <a:gd name="T33" fmla="*/ 158 h 288"/>
                <a:gd name="T34" fmla="*/ 0 w 288"/>
                <a:gd name="T35" fmla="*/ 144 h 288"/>
                <a:gd name="T36" fmla="*/ 2 w 288"/>
                <a:gd name="T37" fmla="*/ 114 h 288"/>
                <a:gd name="T38" fmla="*/ 12 w 288"/>
                <a:gd name="T39" fmla="*/ 88 h 288"/>
                <a:gd name="T40" fmla="*/ 24 w 288"/>
                <a:gd name="T41" fmla="*/ 64 h 288"/>
                <a:gd name="T42" fmla="*/ 42 w 288"/>
                <a:gd name="T43" fmla="*/ 42 h 288"/>
                <a:gd name="T44" fmla="*/ 64 w 288"/>
                <a:gd name="T45" fmla="*/ 24 h 288"/>
                <a:gd name="T46" fmla="*/ 88 w 288"/>
                <a:gd name="T47" fmla="*/ 12 h 288"/>
                <a:gd name="T48" fmla="*/ 114 w 288"/>
                <a:gd name="T49" fmla="*/ 2 h 288"/>
                <a:gd name="T50" fmla="*/ 144 w 288"/>
                <a:gd name="T51" fmla="*/ 0 h 288"/>
                <a:gd name="T52" fmla="*/ 158 w 288"/>
                <a:gd name="T53" fmla="*/ 0 h 288"/>
                <a:gd name="T54" fmla="*/ 186 w 288"/>
                <a:gd name="T55" fmla="*/ 6 h 288"/>
                <a:gd name="T56" fmla="*/ 212 w 288"/>
                <a:gd name="T57" fmla="*/ 18 h 288"/>
                <a:gd name="T58" fmla="*/ 236 w 288"/>
                <a:gd name="T59" fmla="*/ 32 h 288"/>
                <a:gd name="T60" fmla="*/ 256 w 288"/>
                <a:gd name="T61" fmla="*/ 52 h 288"/>
                <a:gd name="T62" fmla="*/ 270 w 288"/>
                <a:gd name="T63" fmla="*/ 76 h 288"/>
                <a:gd name="T64" fmla="*/ 282 w 288"/>
                <a:gd name="T65" fmla="*/ 102 h 288"/>
                <a:gd name="T66" fmla="*/ 288 w 288"/>
                <a:gd name="T67" fmla="*/ 130 h 288"/>
                <a:gd name="T68" fmla="*/ 288 w 288"/>
                <a:gd name="T69" fmla="*/ 144 h 28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88"/>
                <a:gd name="T106" fmla="*/ 0 h 288"/>
                <a:gd name="T107" fmla="*/ 288 w 288"/>
                <a:gd name="T108" fmla="*/ 288 h 28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88" h="288">
                  <a:moveTo>
                    <a:pt x="288" y="144"/>
                  </a:moveTo>
                  <a:lnTo>
                    <a:pt x="288" y="144"/>
                  </a:lnTo>
                  <a:lnTo>
                    <a:pt x="288" y="158"/>
                  </a:lnTo>
                  <a:lnTo>
                    <a:pt x="286" y="174"/>
                  </a:lnTo>
                  <a:lnTo>
                    <a:pt x="282" y="186"/>
                  </a:lnTo>
                  <a:lnTo>
                    <a:pt x="276" y="200"/>
                  </a:lnTo>
                  <a:lnTo>
                    <a:pt x="270" y="212"/>
                  </a:lnTo>
                  <a:lnTo>
                    <a:pt x="264" y="224"/>
                  </a:lnTo>
                  <a:lnTo>
                    <a:pt x="256" y="236"/>
                  </a:lnTo>
                  <a:lnTo>
                    <a:pt x="246" y="246"/>
                  </a:lnTo>
                  <a:lnTo>
                    <a:pt x="236" y="256"/>
                  </a:lnTo>
                  <a:lnTo>
                    <a:pt x="224" y="264"/>
                  </a:lnTo>
                  <a:lnTo>
                    <a:pt x="212" y="270"/>
                  </a:lnTo>
                  <a:lnTo>
                    <a:pt x="200" y="276"/>
                  </a:lnTo>
                  <a:lnTo>
                    <a:pt x="186" y="282"/>
                  </a:lnTo>
                  <a:lnTo>
                    <a:pt x="174" y="286"/>
                  </a:lnTo>
                  <a:lnTo>
                    <a:pt x="158" y="288"/>
                  </a:lnTo>
                  <a:lnTo>
                    <a:pt x="144" y="288"/>
                  </a:lnTo>
                  <a:lnTo>
                    <a:pt x="130" y="288"/>
                  </a:lnTo>
                  <a:lnTo>
                    <a:pt x="114" y="286"/>
                  </a:lnTo>
                  <a:lnTo>
                    <a:pt x="102" y="282"/>
                  </a:lnTo>
                  <a:lnTo>
                    <a:pt x="88" y="276"/>
                  </a:lnTo>
                  <a:lnTo>
                    <a:pt x="76" y="270"/>
                  </a:lnTo>
                  <a:lnTo>
                    <a:pt x="64" y="264"/>
                  </a:lnTo>
                  <a:lnTo>
                    <a:pt x="52" y="256"/>
                  </a:lnTo>
                  <a:lnTo>
                    <a:pt x="42" y="246"/>
                  </a:lnTo>
                  <a:lnTo>
                    <a:pt x="32" y="236"/>
                  </a:lnTo>
                  <a:lnTo>
                    <a:pt x="24" y="224"/>
                  </a:lnTo>
                  <a:lnTo>
                    <a:pt x="18" y="212"/>
                  </a:lnTo>
                  <a:lnTo>
                    <a:pt x="12" y="200"/>
                  </a:lnTo>
                  <a:lnTo>
                    <a:pt x="6" y="186"/>
                  </a:lnTo>
                  <a:lnTo>
                    <a:pt x="2" y="174"/>
                  </a:lnTo>
                  <a:lnTo>
                    <a:pt x="0" y="158"/>
                  </a:lnTo>
                  <a:lnTo>
                    <a:pt x="0" y="144"/>
                  </a:lnTo>
                  <a:lnTo>
                    <a:pt x="0" y="130"/>
                  </a:lnTo>
                  <a:lnTo>
                    <a:pt x="2" y="114"/>
                  </a:lnTo>
                  <a:lnTo>
                    <a:pt x="6" y="102"/>
                  </a:lnTo>
                  <a:lnTo>
                    <a:pt x="12" y="88"/>
                  </a:lnTo>
                  <a:lnTo>
                    <a:pt x="18" y="76"/>
                  </a:lnTo>
                  <a:lnTo>
                    <a:pt x="24" y="64"/>
                  </a:lnTo>
                  <a:lnTo>
                    <a:pt x="32" y="52"/>
                  </a:lnTo>
                  <a:lnTo>
                    <a:pt x="42" y="42"/>
                  </a:lnTo>
                  <a:lnTo>
                    <a:pt x="52" y="32"/>
                  </a:lnTo>
                  <a:lnTo>
                    <a:pt x="64" y="24"/>
                  </a:lnTo>
                  <a:lnTo>
                    <a:pt x="76" y="18"/>
                  </a:lnTo>
                  <a:lnTo>
                    <a:pt x="88" y="12"/>
                  </a:lnTo>
                  <a:lnTo>
                    <a:pt x="102" y="6"/>
                  </a:lnTo>
                  <a:lnTo>
                    <a:pt x="114" y="2"/>
                  </a:lnTo>
                  <a:lnTo>
                    <a:pt x="130" y="0"/>
                  </a:lnTo>
                  <a:lnTo>
                    <a:pt x="144" y="0"/>
                  </a:lnTo>
                  <a:lnTo>
                    <a:pt x="158" y="0"/>
                  </a:lnTo>
                  <a:lnTo>
                    <a:pt x="174" y="2"/>
                  </a:lnTo>
                  <a:lnTo>
                    <a:pt x="186" y="6"/>
                  </a:lnTo>
                  <a:lnTo>
                    <a:pt x="200" y="12"/>
                  </a:lnTo>
                  <a:lnTo>
                    <a:pt x="212" y="18"/>
                  </a:lnTo>
                  <a:lnTo>
                    <a:pt x="224" y="24"/>
                  </a:lnTo>
                  <a:lnTo>
                    <a:pt x="236" y="32"/>
                  </a:lnTo>
                  <a:lnTo>
                    <a:pt x="246" y="42"/>
                  </a:lnTo>
                  <a:lnTo>
                    <a:pt x="256" y="52"/>
                  </a:lnTo>
                  <a:lnTo>
                    <a:pt x="264" y="64"/>
                  </a:lnTo>
                  <a:lnTo>
                    <a:pt x="270" y="76"/>
                  </a:lnTo>
                  <a:lnTo>
                    <a:pt x="276" y="88"/>
                  </a:lnTo>
                  <a:lnTo>
                    <a:pt x="282" y="102"/>
                  </a:lnTo>
                  <a:lnTo>
                    <a:pt x="286" y="114"/>
                  </a:lnTo>
                  <a:lnTo>
                    <a:pt x="288" y="130"/>
                  </a:lnTo>
                  <a:lnTo>
                    <a:pt x="288" y="144"/>
                  </a:lnTo>
                  <a:close/>
                </a:path>
              </a:pathLst>
            </a:custGeom>
            <a:solidFill>
              <a:srgbClr val="FFFF00"/>
            </a:solidFill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753" name="Rectangle 176"/>
            <p:cNvSpPr>
              <a:spLocks noChangeArrowheads="1"/>
            </p:cNvSpPr>
            <p:nvPr/>
          </p:nvSpPr>
          <p:spPr bwMode="auto">
            <a:xfrm>
              <a:off x="5213" y="1276"/>
              <a:ext cx="9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Helvetica" pitchFamily="-83" charset="0"/>
                </a:rPr>
                <a:t>Y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754" name="Freeform 177"/>
            <p:cNvSpPr>
              <a:spLocks/>
            </p:cNvSpPr>
            <p:nvPr/>
          </p:nvSpPr>
          <p:spPr bwMode="auto">
            <a:xfrm>
              <a:off x="4308" y="1222"/>
              <a:ext cx="272" cy="268"/>
            </a:xfrm>
            <a:custGeom>
              <a:avLst/>
              <a:gdLst>
                <a:gd name="T0" fmla="*/ 288 w 288"/>
                <a:gd name="T1" fmla="*/ 144 h 288"/>
                <a:gd name="T2" fmla="*/ 286 w 288"/>
                <a:gd name="T3" fmla="*/ 174 h 288"/>
                <a:gd name="T4" fmla="*/ 276 w 288"/>
                <a:gd name="T5" fmla="*/ 200 h 288"/>
                <a:gd name="T6" fmla="*/ 264 w 288"/>
                <a:gd name="T7" fmla="*/ 224 h 288"/>
                <a:gd name="T8" fmla="*/ 246 w 288"/>
                <a:gd name="T9" fmla="*/ 246 h 288"/>
                <a:gd name="T10" fmla="*/ 224 w 288"/>
                <a:gd name="T11" fmla="*/ 264 h 288"/>
                <a:gd name="T12" fmla="*/ 200 w 288"/>
                <a:gd name="T13" fmla="*/ 276 h 288"/>
                <a:gd name="T14" fmla="*/ 174 w 288"/>
                <a:gd name="T15" fmla="*/ 286 h 288"/>
                <a:gd name="T16" fmla="*/ 144 w 288"/>
                <a:gd name="T17" fmla="*/ 288 h 288"/>
                <a:gd name="T18" fmla="*/ 130 w 288"/>
                <a:gd name="T19" fmla="*/ 288 h 288"/>
                <a:gd name="T20" fmla="*/ 102 w 288"/>
                <a:gd name="T21" fmla="*/ 282 h 288"/>
                <a:gd name="T22" fmla="*/ 76 w 288"/>
                <a:gd name="T23" fmla="*/ 270 h 288"/>
                <a:gd name="T24" fmla="*/ 52 w 288"/>
                <a:gd name="T25" fmla="*/ 256 h 288"/>
                <a:gd name="T26" fmla="*/ 32 w 288"/>
                <a:gd name="T27" fmla="*/ 236 h 288"/>
                <a:gd name="T28" fmla="*/ 18 w 288"/>
                <a:gd name="T29" fmla="*/ 212 h 288"/>
                <a:gd name="T30" fmla="*/ 6 w 288"/>
                <a:gd name="T31" fmla="*/ 186 h 288"/>
                <a:gd name="T32" fmla="*/ 0 w 288"/>
                <a:gd name="T33" fmla="*/ 158 h 288"/>
                <a:gd name="T34" fmla="*/ 0 w 288"/>
                <a:gd name="T35" fmla="*/ 144 h 288"/>
                <a:gd name="T36" fmla="*/ 2 w 288"/>
                <a:gd name="T37" fmla="*/ 114 h 288"/>
                <a:gd name="T38" fmla="*/ 12 w 288"/>
                <a:gd name="T39" fmla="*/ 88 h 288"/>
                <a:gd name="T40" fmla="*/ 24 w 288"/>
                <a:gd name="T41" fmla="*/ 64 h 288"/>
                <a:gd name="T42" fmla="*/ 42 w 288"/>
                <a:gd name="T43" fmla="*/ 42 h 288"/>
                <a:gd name="T44" fmla="*/ 64 w 288"/>
                <a:gd name="T45" fmla="*/ 24 h 288"/>
                <a:gd name="T46" fmla="*/ 88 w 288"/>
                <a:gd name="T47" fmla="*/ 12 h 288"/>
                <a:gd name="T48" fmla="*/ 114 w 288"/>
                <a:gd name="T49" fmla="*/ 2 h 288"/>
                <a:gd name="T50" fmla="*/ 144 w 288"/>
                <a:gd name="T51" fmla="*/ 0 h 288"/>
                <a:gd name="T52" fmla="*/ 158 w 288"/>
                <a:gd name="T53" fmla="*/ 0 h 288"/>
                <a:gd name="T54" fmla="*/ 186 w 288"/>
                <a:gd name="T55" fmla="*/ 6 h 288"/>
                <a:gd name="T56" fmla="*/ 212 w 288"/>
                <a:gd name="T57" fmla="*/ 18 h 288"/>
                <a:gd name="T58" fmla="*/ 236 w 288"/>
                <a:gd name="T59" fmla="*/ 32 h 288"/>
                <a:gd name="T60" fmla="*/ 256 w 288"/>
                <a:gd name="T61" fmla="*/ 52 h 288"/>
                <a:gd name="T62" fmla="*/ 270 w 288"/>
                <a:gd name="T63" fmla="*/ 76 h 288"/>
                <a:gd name="T64" fmla="*/ 282 w 288"/>
                <a:gd name="T65" fmla="*/ 102 h 288"/>
                <a:gd name="T66" fmla="*/ 288 w 288"/>
                <a:gd name="T67" fmla="*/ 130 h 288"/>
                <a:gd name="T68" fmla="*/ 288 w 288"/>
                <a:gd name="T69" fmla="*/ 144 h 28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88"/>
                <a:gd name="T106" fmla="*/ 0 h 288"/>
                <a:gd name="T107" fmla="*/ 288 w 288"/>
                <a:gd name="T108" fmla="*/ 288 h 28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88" h="288">
                  <a:moveTo>
                    <a:pt x="288" y="144"/>
                  </a:moveTo>
                  <a:lnTo>
                    <a:pt x="288" y="144"/>
                  </a:lnTo>
                  <a:lnTo>
                    <a:pt x="288" y="158"/>
                  </a:lnTo>
                  <a:lnTo>
                    <a:pt x="286" y="174"/>
                  </a:lnTo>
                  <a:lnTo>
                    <a:pt x="282" y="186"/>
                  </a:lnTo>
                  <a:lnTo>
                    <a:pt x="276" y="200"/>
                  </a:lnTo>
                  <a:lnTo>
                    <a:pt x="270" y="212"/>
                  </a:lnTo>
                  <a:lnTo>
                    <a:pt x="264" y="224"/>
                  </a:lnTo>
                  <a:lnTo>
                    <a:pt x="256" y="236"/>
                  </a:lnTo>
                  <a:lnTo>
                    <a:pt x="246" y="246"/>
                  </a:lnTo>
                  <a:lnTo>
                    <a:pt x="236" y="256"/>
                  </a:lnTo>
                  <a:lnTo>
                    <a:pt x="224" y="264"/>
                  </a:lnTo>
                  <a:lnTo>
                    <a:pt x="212" y="270"/>
                  </a:lnTo>
                  <a:lnTo>
                    <a:pt x="200" y="276"/>
                  </a:lnTo>
                  <a:lnTo>
                    <a:pt x="186" y="282"/>
                  </a:lnTo>
                  <a:lnTo>
                    <a:pt x="174" y="286"/>
                  </a:lnTo>
                  <a:lnTo>
                    <a:pt x="158" y="288"/>
                  </a:lnTo>
                  <a:lnTo>
                    <a:pt x="144" y="288"/>
                  </a:lnTo>
                  <a:lnTo>
                    <a:pt x="130" y="288"/>
                  </a:lnTo>
                  <a:lnTo>
                    <a:pt x="114" y="286"/>
                  </a:lnTo>
                  <a:lnTo>
                    <a:pt x="102" y="282"/>
                  </a:lnTo>
                  <a:lnTo>
                    <a:pt x="88" y="276"/>
                  </a:lnTo>
                  <a:lnTo>
                    <a:pt x="76" y="270"/>
                  </a:lnTo>
                  <a:lnTo>
                    <a:pt x="64" y="264"/>
                  </a:lnTo>
                  <a:lnTo>
                    <a:pt x="52" y="256"/>
                  </a:lnTo>
                  <a:lnTo>
                    <a:pt x="42" y="246"/>
                  </a:lnTo>
                  <a:lnTo>
                    <a:pt x="32" y="236"/>
                  </a:lnTo>
                  <a:lnTo>
                    <a:pt x="24" y="224"/>
                  </a:lnTo>
                  <a:lnTo>
                    <a:pt x="18" y="212"/>
                  </a:lnTo>
                  <a:lnTo>
                    <a:pt x="12" y="200"/>
                  </a:lnTo>
                  <a:lnTo>
                    <a:pt x="6" y="186"/>
                  </a:lnTo>
                  <a:lnTo>
                    <a:pt x="2" y="174"/>
                  </a:lnTo>
                  <a:lnTo>
                    <a:pt x="0" y="158"/>
                  </a:lnTo>
                  <a:lnTo>
                    <a:pt x="0" y="144"/>
                  </a:lnTo>
                  <a:lnTo>
                    <a:pt x="0" y="130"/>
                  </a:lnTo>
                  <a:lnTo>
                    <a:pt x="2" y="114"/>
                  </a:lnTo>
                  <a:lnTo>
                    <a:pt x="6" y="102"/>
                  </a:lnTo>
                  <a:lnTo>
                    <a:pt x="12" y="88"/>
                  </a:lnTo>
                  <a:lnTo>
                    <a:pt x="18" y="76"/>
                  </a:lnTo>
                  <a:lnTo>
                    <a:pt x="24" y="64"/>
                  </a:lnTo>
                  <a:lnTo>
                    <a:pt x="32" y="52"/>
                  </a:lnTo>
                  <a:lnTo>
                    <a:pt x="42" y="42"/>
                  </a:lnTo>
                  <a:lnTo>
                    <a:pt x="52" y="32"/>
                  </a:lnTo>
                  <a:lnTo>
                    <a:pt x="64" y="24"/>
                  </a:lnTo>
                  <a:lnTo>
                    <a:pt x="76" y="18"/>
                  </a:lnTo>
                  <a:lnTo>
                    <a:pt x="88" y="12"/>
                  </a:lnTo>
                  <a:lnTo>
                    <a:pt x="102" y="6"/>
                  </a:lnTo>
                  <a:lnTo>
                    <a:pt x="114" y="2"/>
                  </a:lnTo>
                  <a:lnTo>
                    <a:pt x="130" y="0"/>
                  </a:lnTo>
                  <a:lnTo>
                    <a:pt x="144" y="0"/>
                  </a:lnTo>
                  <a:lnTo>
                    <a:pt x="158" y="0"/>
                  </a:lnTo>
                  <a:lnTo>
                    <a:pt x="174" y="2"/>
                  </a:lnTo>
                  <a:lnTo>
                    <a:pt x="186" y="6"/>
                  </a:lnTo>
                  <a:lnTo>
                    <a:pt x="200" y="12"/>
                  </a:lnTo>
                  <a:lnTo>
                    <a:pt x="212" y="18"/>
                  </a:lnTo>
                  <a:lnTo>
                    <a:pt x="224" y="24"/>
                  </a:lnTo>
                  <a:lnTo>
                    <a:pt x="236" y="32"/>
                  </a:lnTo>
                  <a:lnTo>
                    <a:pt x="246" y="42"/>
                  </a:lnTo>
                  <a:lnTo>
                    <a:pt x="256" y="52"/>
                  </a:lnTo>
                  <a:lnTo>
                    <a:pt x="264" y="64"/>
                  </a:lnTo>
                  <a:lnTo>
                    <a:pt x="270" y="76"/>
                  </a:lnTo>
                  <a:lnTo>
                    <a:pt x="276" y="88"/>
                  </a:lnTo>
                  <a:lnTo>
                    <a:pt x="282" y="102"/>
                  </a:lnTo>
                  <a:lnTo>
                    <a:pt x="286" y="114"/>
                  </a:lnTo>
                  <a:lnTo>
                    <a:pt x="288" y="130"/>
                  </a:lnTo>
                  <a:lnTo>
                    <a:pt x="288" y="144"/>
                  </a:lnTo>
                  <a:close/>
                </a:path>
              </a:pathLst>
            </a:custGeom>
            <a:solidFill>
              <a:srgbClr val="FFFF00"/>
            </a:solidFill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755" name="Rectangle 178"/>
            <p:cNvSpPr>
              <a:spLocks noChangeArrowheads="1"/>
            </p:cNvSpPr>
            <p:nvPr/>
          </p:nvSpPr>
          <p:spPr bwMode="auto">
            <a:xfrm>
              <a:off x="4397" y="1276"/>
              <a:ext cx="9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Helvetica" pitchFamily="-83" charset="0"/>
                </a:rPr>
                <a:t>Y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756" name="Freeform 192"/>
            <p:cNvSpPr>
              <a:spLocks/>
            </p:cNvSpPr>
            <p:nvPr/>
          </p:nvSpPr>
          <p:spPr bwMode="auto">
            <a:xfrm>
              <a:off x="4716" y="551"/>
              <a:ext cx="272" cy="268"/>
            </a:xfrm>
            <a:custGeom>
              <a:avLst/>
              <a:gdLst>
                <a:gd name="T0" fmla="*/ 288 w 288"/>
                <a:gd name="T1" fmla="*/ 144 h 288"/>
                <a:gd name="T2" fmla="*/ 286 w 288"/>
                <a:gd name="T3" fmla="*/ 174 h 288"/>
                <a:gd name="T4" fmla="*/ 276 w 288"/>
                <a:gd name="T5" fmla="*/ 200 h 288"/>
                <a:gd name="T6" fmla="*/ 264 w 288"/>
                <a:gd name="T7" fmla="*/ 224 h 288"/>
                <a:gd name="T8" fmla="*/ 246 w 288"/>
                <a:gd name="T9" fmla="*/ 246 h 288"/>
                <a:gd name="T10" fmla="*/ 224 w 288"/>
                <a:gd name="T11" fmla="*/ 264 h 288"/>
                <a:gd name="T12" fmla="*/ 200 w 288"/>
                <a:gd name="T13" fmla="*/ 276 h 288"/>
                <a:gd name="T14" fmla="*/ 174 w 288"/>
                <a:gd name="T15" fmla="*/ 286 h 288"/>
                <a:gd name="T16" fmla="*/ 144 w 288"/>
                <a:gd name="T17" fmla="*/ 288 h 288"/>
                <a:gd name="T18" fmla="*/ 130 w 288"/>
                <a:gd name="T19" fmla="*/ 288 h 288"/>
                <a:gd name="T20" fmla="*/ 102 w 288"/>
                <a:gd name="T21" fmla="*/ 282 h 288"/>
                <a:gd name="T22" fmla="*/ 76 w 288"/>
                <a:gd name="T23" fmla="*/ 270 h 288"/>
                <a:gd name="T24" fmla="*/ 52 w 288"/>
                <a:gd name="T25" fmla="*/ 256 h 288"/>
                <a:gd name="T26" fmla="*/ 32 w 288"/>
                <a:gd name="T27" fmla="*/ 236 h 288"/>
                <a:gd name="T28" fmla="*/ 18 w 288"/>
                <a:gd name="T29" fmla="*/ 212 h 288"/>
                <a:gd name="T30" fmla="*/ 6 w 288"/>
                <a:gd name="T31" fmla="*/ 186 h 288"/>
                <a:gd name="T32" fmla="*/ 0 w 288"/>
                <a:gd name="T33" fmla="*/ 158 h 288"/>
                <a:gd name="T34" fmla="*/ 0 w 288"/>
                <a:gd name="T35" fmla="*/ 144 h 288"/>
                <a:gd name="T36" fmla="*/ 2 w 288"/>
                <a:gd name="T37" fmla="*/ 114 h 288"/>
                <a:gd name="T38" fmla="*/ 12 w 288"/>
                <a:gd name="T39" fmla="*/ 88 h 288"/>
                <a:gd name="T40" fmla="*/ 24 w 288"/>
                <a:gd name="T41" fmla="*/ 64 h 288"/>
                <a:gd name="T42" fmla="*/ 42 w 288"/>
                <a:gd name="T43" fmla="*/ 42 h 288"/>
                <a:gd name="T44" fmla="*/ 64 w 288"/>
                <a:gd name="T45" fmla="*/ 24 h 288"/>
                <a:gd name="T46" fmla="*/ 88 w 288"/>
                <a:gd name="T47" fmla="*/ 12 h 288"/>
                <a:gd name="T48" fmla="*/ 114 w 288"/>
                <a:gd name="T49" fmla="*/ 2 h 288"/>
                <a:gd name="T50" fmla="*/ 144 w 288"/>
                <a:gd name="T51" fmla="*/ 0 h 288"/>
                <a:gd name="T52" fmla="*/ 158 w 288"/>
                <a:gd name="T53" fmla="*/ 0 h 288"/>
                <a:gd name="T54" fmla="*/ 186 w 288"/>
                <a:gd name="T55" fmla="*/ 6 h 288"/>
                <a:gd name="T56" fmla="*/ 212 w 288"/>
                <a:gd name="T57" fmla="*/ 18 h 288"/>
                <a:gd name="T58" fmla="*/ 236 w 288"/>
                <a:gd name="T59" fmla="*/ 32 h 288"/>
                <a:gd name="T60" fmla="*/ 256 w 288"/>
                <a:gd name="T61" fmla="*/ 52 h 288"/>
                <a:gd name="T62" fmla="*/ 270 w 288"/>
                <a:gd name="T63" fmla="*/ 76 h 288"/>
                <a:gd name="T64" fmla="*/ 282 w 288"/>
                <a:gd name="T65" fmla="*/ 102 h 288"/>
                <a:gd name="T66" fmla="*/ 288 w 288"/>
                <a:gd name="T67" fmla="*/ 130 h 288"/>
                <a:gd name="T68" fmla="*/ 288 w 288"/>
                <a:gd name="T69" fmla="*/ 144 h 28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88"/>
                <a:gd name="T106" fmla="*/ 0 h 288"/>
                <a:gd name="T107" fmla="*/ 288 w 288"/>
                <a:gd name="T108" fmla="*/ 288 h 28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88" h="288">
                  <a:moveTo>
                    <a:pt x="288" y="144"/>
                  </a:moveTo>
                  <a:lnTo>
                    <a:pt x="288" y="144"/>
                  </a:lnTo>
                  <a:lnTo>
                    <a:pt x="288" y="158"/>
                  </a:lnTo>
                  <a:lnTo>
                    <a:pt x="286" y="174"/>
                  </a:lnTo>
                  <a:lnTo>
                    <a:pt x="282" y="186"/>
                  </a:lnTo>
                  <a:lnTo>
                    <a:pt x="276" y="200"/>
                  </a:lnTo>
                  <a:lnTo>
                    <a:pt x="270" y="212"/>
                  </a:lnTo>
                  <a:lnTo>
                    <a:pt x="264" y="224"/>
                  </a:lnTo>
                  <a:lnTo>
                    <a:pt x="256" y="236"/>
                  </a:lnTo>
                  <a:lnTo>
                    <a:pt x="246" y="246"/>
                  </a:lnTo>
                  <a:lnTo>
                    <a:pt x="236" y="256"/>
                  </a:lnTo>
                  <a:lnTo>
                    <a:pt x="224" y="264"/>
                  </a:lnTo>
                  <a:lnTo>
                    <a:pt x="212" y="270"/>
                  </a:lnTo>
                  <a:lnTo>
                    <a:pt x="200" y="276"/>
                  </a:lnTo>
                  <a:lnTo>
                    <a:pt x="186" y="282"/>
                  </a:lnTo>
                  <a:lnTo>
                    <a:pt x="174" y="286"/>
                  </a:lnTo>
                  <a:lnTo>
                    <a:pt x="158" y="288"/>
                  </a:lnTo>
                  <a:lnTo>
                    <a:pt x="144" y="288"/>
                  </a:lnTo>
                  <a:lnTo>
                    <a:pt x="130" y="288"/>
                  </a:lnTo>
                  <a:lnTo>
                    <a:pt x="114" y="286"/>
                  </a:lnTo>
                  <a:lnTo>
                    <a:pt x="102" y="282"/>
                  </a:lnTo>
                  <a:lnTo>
                    <a:pt x="88" y="276"/>
                  </a:lnTo>
                  <a:lnTo>
                    <a:pt x="76" y="270"/>
                  </a:lnTo>
                  <a:lnTo>
                    <a:pt x="64" y="264"/>
                  </a:lnTo>
                  <a:lnTo>
                    <a:pt x="52" y="256"/>
                  </a:lnTo>
                  <a:lnTo>
                    <a:pt x="42" y="246"/>
                  </a:lnTo>
                  <a:lnTo>
                    <a:pt x="32" y="236"/>
                  </a:lnTo>
                  <a:lnTo>
                    <a:pt x="24" y="224"/>
                  </a:lnTo>
                  <a:lnTo>
                    <a:pt x="18" y="212"/>
                  </a:lnTo>
                  <a:lnTo>
                    <a:pt x="12" y="200"/>
                  </a:lnTo>
                  <a:lnTo>
                    <a:pt x="6" y="186"/>
                  </a:lnTo>
                  <a:lnTo>
                    <a:pt x="2" y="174"/>
                  </a:lnTo>
                  <a:lnTo>
                    <a:pt x="0" y="158"/>
                  </a:lnTo>
                  <a:lnTo>
                    <a:pt x="0" y="144"/>
                  </a:lnTo>
                  <a:lnTo>
                    <a:pt x="0" y="130"/>
                  </a:lnTo>
                  <a:lnTo>
                    <a:pt x="2" y="114"/>
                  </a:lnTo>
                  <a:lnTo>
                    <a:pt x="6" y="102"/>
                  </a:lnTo>
                  <a:lnTo>
                    <a:pt x="12" y="88"/>
                  </a:lnTo>
                  <a:lnTo>
                    <a:pt x="18" y="76"/>
                  </a:lnTo>
                  <a:lnTo>
                    <a:pt x="24" y="64"/>
                  </a:lnTo>
                  <a:lnTo>
                    <a:pt x="32" y="52"/>
                  </a:lnTo>
                  <a:lnTo>
                    <a:pt x="42" y="42"/>
                  </a:lnTo>
                  <a:lnTo>
                    <a:pt x="52" y="32"/>
                  </a:lnTo>
                  <a:lnTo>
                    <a:pt x="64" y="24"/>
                  </a:lnTo>
                  <a:lnTo>
                    <a:pt x="76" y="18"/>
                  </a:lnTo>
                  <a:lnTo>
                    <a:pt x="88" y="12"/>
                  </a:lnTo>
                  <a:lnTo>
                    <a:pt x="102" y="6"/>
                  </a:lnTo>
                  <a:lnTo>
                    <a:pt x="114" y="2"/>
                  </a:lnTo>
                  <a:lnTo>
                    <a:pt x="130" y="0"/>
                  </a:lnTo>
                  <a:lnTo>
                    <a:pt x="144" y="0"/>
                  </a:lnTo>
                  <a:lnTo>
                    <a:pt x="158" y="0"/>
                  </a:lnTo>
                  <a:lnTo>
                    <a:pt x="174" y="2"/>
                  </a:lnTo>
                  <a:lnTo>
                    <a:pt x="186" y="6"/>
                  </a:lnTo>
                  <a:lnTo>
                    <a:pt x="200" y="12"/>
                  </a:lnTo>
                  <a:lnTo>
                    <a:pt x="212" y="18"/>
                  </a:lnTo>
                  <a:lnTo>
                    <a:pt x="224" y="24"/>
                  </a:lnTo>
                  <a:lnTo>
                    <a:pt x="236" y="32"/>
                  </a:lnTo>
                  <a:lnTo>
                    <a:pt x="246" y="42"/>
                  </a:lnTo>
                  <a:lnTo>
                    <a:pt x="256" y="52"/>
                  </a:lnTo>
                  <a:lnTo>
                    <a:pt x="264" y="64"/>
                  </a:lnTo>
                  <a:lnTo>
                    <a:pt x="270" y="76"/>
                  </a:lnTo>
                  <a:lnTo>
                    <a:pt x="276" y="88"/>
                  </a:lnTo>
                  <a:lnTo>
                    <a:pt x="282" y="102"/>
                  </a:lnTo>
                  <a:lnTo>
                    <a:pt x="286" y="114"/>
                  </a:lnTo>
                  <a:lnTo>
                    <a:pt x="288" y="130"/>
                  </a:lnTo>
                  <a:lnTo>
                    <a:pt x="288" y="144"/>
                  </a:lnTo>
                  <a:close/>
                </a:path>
              </a:pathLst>
            </a:custGeom>
            <a:solidFill>
              <a:srgbClr val="FFFF00"/>
            </a:solidFill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757" name="Rectangle 193"/>
            <p:cNvSpPr>
              <a:spLocks noChangeArrowheads="1"/>
            </p:cNvSpPr>
            <p:nvPr/>
          </p:nvSpPr>
          <p:spPr bwMode="auto">
            <a:xfrm>
              <a:off x="4803" y="605"/>
              <a:ext cx="10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Helvetica" pitchFamily="-83" charset="0"/>
                </a:rPr>
                <a:t>H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758" name="Line 194"/>
            <p:cNvSpPr>
              <a:spLocks noChangeShapeType="1"/>
            </p:cNvSpPr>
            <p:nvPr/>
          </p:nvSpPr>
          <p:spPr bwMode="auto">
            <a:xfrm>
              <a:off x="4618" y="1356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759" name="Line 195"/>
            <p:cNvSpPr>
              <a:spLocks noChangeShapeType="1"/>
            </p:cNvSpPr>
            <p:nvPr/>
          </p:nvSpPr>
          <p:spPr bwMode="auto">
            <a:xfrm>
              <a:off x="4633" y="1356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760" name="Line 196"/>
            <p:cNvSpPr>
              <a:spLocks noChangeShapeType="1"/>
            </p:cNvSpPr>
            <p:nvPr/>
          </p:nvSpPr>
          <p:spPr bwMode="auto">
            <a:xfrm>
              <a:off x="4640" y="135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761" name="Line 197"/>
            <p:cNvSpPr>
              <a:spLocks noChangeShapeType="1"/>
            </p:cNvSpPr>
            <p:nvPr/>
          </p:nvSpPr>
          <p:spPr bwMode="auto">
            <a:xfrm>
              <a:off x="4648" y="135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762" name="Line 198"/>
            <p:cNvSpPr>
              <a:spLocks noChangeShapeType="1"/>
            </p:cNvSpPr>
            <p:nvPr/>
          </p:nvSpPr>
          <p:spPr bwMode="auto">
            <a:xfrm>
              <a:off x="4663" y="1356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763" name="Line 199"/>
            <p:cNvSpPr>
              <a:spLocks noChangeShapeType="1"/>
            </p:cNvSpPr>
            <p:nvPr/>
          </p:nvSpPr>
          <p:spPr bwMode="auto">
            <a:xfrm>
              <a:off x="4671" y="1356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764" name="Line 200"/>
            <p:cNvSpPr>
              <a:spLocks noChangeShapeType="1"/>
            </p:cNvSpPr>
            <p:nvPr/>
          </p:nvSpPr>
          <p:spPr bwMode="auto">
            <a:xfrm>
              <a:off x="4678" y="135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765" name="Line 201"/>
            <p:cNvSpPr>
              <a:spLocks noChangeShapeType="1"/>
            </p:cNvSpPr>
            <p:nvPr/>
          </p:nvSpPr>
          <p:spPr bwMode="auto">
            <a:xfrm>
              <a:off x="4693" y="1356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766" name="Line 202"/>
            <p:cNvSpPr>
              <a:spLocks noChangeShapeType="1"/>
            </p:cNvSpPr>
            <p:nvPr/>
          </p:nvSpPr>
          <p:spPr bwMode="auto">
            <a:xfrm>
              <a:off x="4701" y="1356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767" name="Line 203"/>
            <p:cNvSpPr>
              <a:spLocks noChangeShapeType="1"/>
            </p:cNvSpPr>
            <p:nvPr/>
          </p:nvSpPr>
          <p:spPr bwMode="auto">
            <a:xfrm>
              <a:off x="4708" y="135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768" name="Line 204"/>
            <p:cNvSpPr>
              <a:spLocks noChangeShapeType="1"/>
            </p:cNvSpPr>
            <p:nvPr/>
          </p:nvSpPr>
          <p:spPr bwMode="auto">
            <a:xfrm>
              <a:off x="4724" y="1356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769" name="Line 205"/>
            <p:cNvSpPr>
              <a:spLocks noChangeShapeType="1"/>
            </p:cNvSpPr>
            <p:nvPr/>
          </p:nvSpPr>
          <p:spPr bwMode="auto">
            <a:xfrm>
              <a:off x="4731" y="135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770" name="Line 206"/>
            <p:cNvSpPr>
              <a:spLocks noChangeShapeType="1"/>
            </p:cNvSpPr>
            <p:nvPr/>
          </p:nvSpPr>
          <p:spPr bwMode="auto">
            <a:xfrm>
              <a:off x="4739" y="1356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771" name="Line 207"/>
            <p:cNvSpPr>
              <a:spLocks noChangeShapeType="1"/>
            </p:cNvSpPr>
            <p:nvPr/>
          </p:nvSpPr>
          <p:spPr bwMode="auto">
            <a:xfrm>
              <a:off x="4754" y="1356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772" name="Line 208"/>
            <p:cNvSpPr>
              <a:spLocks noChangeShapeType="1"/>
            </p:cNvSpPr>
            <p:nvPr/>
          </p:nvSpPr>
          <p:spPr bwMode="auto">
            <a:xfrm>
              <a:off x="4761" y="135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773" name="Line 210"/>
            <p:cNvSpPr>
              <a:spLocks noChangeShapeType="1"/>
            </p:cNvSpPr>
            <p:nvPr/>
          </p:nvSpPr>
          <p:spPr bwMode="auto">
            <a:xfrm>
              <a:off x="4769" y="1356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774" name="Line 211"/>
            <p:cNvSpPr>
              <a:spLocks noChangeShapeType="1"/>
            </p:cNvSpPr>
            <p:nvPr/>
          </p:nvSpPr>
          <p:spPr bwMode="auto">
            <a:xfrm>
              <a:off x="4784" y="1356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775" name="Line 212"/>
            <p:cNvSpPr>
              <a:spLocks noChangeShapeType="1"/>
            </p:cNvSpPr>
            <p:nvPr/>
          </p:nvSpPr>
          <p:spPr bwMode="auto">
            <a:xfrm>
              <a:off x="4792" y="1356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776" name="Line 213"/>
            <p:cNvSpPr>
              <a:spLocks noChangeShapeType="1"/>
            </p:cNvSpPr>
            <p:nvPr/>
          </p:nvSpPr>
          <p:spPr bwMode="auto">
            <a:xfrm>
              <a:off x="4799" y="135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777" name="Line 214"/>
            <p:cNvSpPr>
              <a:spLocks noChangeShapeType="1"/>
            </p:cNvSpPr>
            <p:nvPr/>
          </p:nvSpPr>
          <p:spPr bwMode="auto">
            <a:xfrm>
              <a:off x="4814" y="1356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778" name="Line 215"/>
            <p:cNvSpPr>
              <a:spLocks noChangeShapeType="1"/>
            </p:cNvSpPr>
            <p:nvPr/>
          </p:nvSpPr>
          <p:spPr bwMode="auto">
            <a:xfrm>
              <a:off x="4822" y="1356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779" name="Line 216"/>
            <p:cNvSpPr>
              <a:spLocks noChangeShapeType="1"/>
            </p:cNvSpPr>
            <p:nvPr/>
          </p:nvSpPr>
          <p:spPr bwMode="auto">
            <a:xfrm>
              <a:off x="4829" y="135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780" name="Line 217"/>
            <p:cNvSpPr>
              <a:spLocks noChangeShapeType="1"/>
            </p:cNvSpPr>
            <p:nvPr/>
          </p:nvSpPr>
          <p:spPr bwMode="auto">
            <a:xfrm>
              <a:off x="4844" y="1356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781" name="Line 218"/>
            <p:cNvSpPr>
              <a:spLocks noChangeShapeType="1"/>
            </p:cNvSpPr>
            <p:nvPr/>
          </p:nvSpPr>
          <p:spPr bwMode="auto">
            <a:xfrm>
              <a:off x="4852" y="135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782" name="Line 219"/>
            <p:cNvSpPr>
              <a:spLocks noChangeShapeType="1"/>
            </p:cNvSpPr>
            <p:nvPr/>
          </p:nvSpPr>
          <p:spPr bwMode="auto">
            <a:xfrm>
              <a:off x="4860" y="1356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783" name="Line 220"/>
            <p:cNvSpPr>
              <a:spLocks noChangeShapeType="1"/>
            </p:cNvSpPr>
            <p:nvPr/>
          </p:nvSpPr>
          <p:spPr bwMode="auto">
            <a:xfrm>
              <a:off x="4875" y="1356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784" name="Line 221"/>
            <p:cNvSpPr>
              <a:spLocks noChangeShapeType="1"/>
            </p:cNvSpPr>
            <p:nvPr/>
          </p:nvSpPr>
          <p:spPr bwMode="auto">
            <a:xfrm>
              <a:off x="4882" y="135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785" name="Line 222"/>
            <p:cNvSpPr>
              <a:spLocks noChangeShapeType="1"/>
            </p:cNvSpPr>
            <p:nvPr/>
          </p:nvSpPr>
          <p:spPr bwMode="auto">
            <a:xfrm>
              <a:off x="4890" y="1356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786" name="Line 223"/>
            <p:cNvSpPr>
              <a:spLocks noChangeShapeType="1"/>
            </p:cNvSpPr>
            <p:nvPr/>
          </p:nvSpPr>
          <p:spPr bwMode="auto">
            <a:xfrm>
              <a:off x="4905" y="1356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787" name="Line 224"/>
            <p:cNvSpPr>
              <a:spLocks noChangeShapeType="1"/>
            </p:cNvSpPr>
            <p:nvPr/>
          </p:nvSpPr>
          <p:spPr bwMode="auto">
            <a:xfrm>
              <a:off x="4912" y="135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788" name="Line 225"/>
            <p:cNvSpPr>
              <a:spLocks noChangeShapeType="1"/>
            </p:cNvSpPr>
            <p:nvPr/>
          </p:nvSpPr>
          <p:spPr bwMode="auto">
            <a:xfrm>
              <a:off x="4920" y="135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789" name="Line 226"/>
            <p:cNvSpPr>
              <a:spLocks noChangeShapeType="1"/>
            </p:cNvSpPr>
            <p:nvPr/>
          </p:nvSpPr>
          <p:spPr bwMode="auto">
            <a:xfrm>
              <a:off x="4935" y="1356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790" name="Line 227"/>
            <p:cNvSpPr>
              <a:spLocks noChangeShapeType="1"/>
            </p:cNvSpPr>
            <p:nvPr/>
          </p:nvSpPr>
          <p:spPr bwMode="auto">
            <a:xfrm>
              <a:off x="4943" y="1356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791" name="Line 228"/>
            <p:cNvSpPr>
              <a:spLocks noChangeShapeType="1"/>
            </p:cNvSpPr>
            <p:nvPr/>
          </p:nvSpPr>
          <p:spPr bwMode="auto">
            <a:xfrm>
              <a:off x="4950" y="135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792" name="Line 229"/>
            <p:cNvSpPr>
              <a:spLocks noChangeShapeType="1"/>
            </p:cNvSpPr>
            <p:nvPr/>
          </p:nvSpPr>
          <p:spPr bwMode="auto">
            <a:xfrm>
              <a:off x="4965" y="1356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793" name="Line 230"/>
            <p:cNvSpPr>
              <a:spLocks noChangeShapeType="1"/>
            </p:cNvSpPr>
            <p:nvPr/>
          </p:nvSpPr>
          <p:spPr bwMode="auto">
            <a:xfrm>
              <a:off x="4973" y="1356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794" name="Line 231"/>
            <p:cNvSpPr>
              <a:spLocks noChangeShapeType="1"/>
            </p:cNvSpPr>
            <p:nvPr/>
          </p:nvSpPr>
          <p:spPr bwMode="auto">
            <a:xfrm>
              <a:off x="4980" y="135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795" name="Line 232"/>
            <p:cNvSpPr>
              <a:spLocks noChangeShapeType="1"/>
            </p:cNvSpPr>
            <p:nvPr/>
          </p:nvSpPr>
          <p:spPr bwMode="auto">
            <a:xfrm>
              <a:off x="4996" y="1356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796" name="Line 233"/>
            <p:cNvSpPr>
              <a:spLocks noChangeShapeType="1"/>
            </p:cNvSpPr>
            <p:nvPr/>
          </p:nvSpPr>
          <p:spPr bwMode="auto">
            <a:xfrm>
              <a:off x="5003" y="135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797" name="Line 234"/>
            <p:cNvSpPr>
              <a:spLocks noChangeShapeType="1"/>
            </p:cNvSpPr>
            <p:nvPr/>
          </p:nvSpPr>
          <p:spPr bwMode="auto">
            <a:xfrm>
              <a:off x="5011" y="1356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798" name="Line 235"/>
            <p:cNvSpPr>
              <a:spLocks noChangeShapeType="1"/>
            </p:cNvSpPr>
            <p:nvPr/>
          </p:nvSpPr>
          <p:spPr bwMode="auto">
            <a:xfrm>
              <a:off x="5026" y="1356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799" name="Line 236"/>
            <p:cNvSpPr>
              <a:spLocks noChangeShapeType="1"/>
            </p:cNvSpPr>
            <p:nvPr/>
          </p:nvSpPr>
          <p:spPr bwMode="auto">
            <a:xfrm>
              <a:off x="5033" y="135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800" name="Line 237"/>
            <p:cNvSpPr>
              <a:spLocks noChangeShapeType="1"/>
            </p:cNvSpPr>
            <p:nvPr/>
          </p:nvSpPr>
          <p:spPr bwMode="auto">
            <a:xfrm>
              <a:off x="5041" y="1356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801" name="Line 238"/>
            <p:cNvSpPr>
              <a:spLocks noChangeShapeType="1"/>
            </p:cNvSpPr>
            <p:nvPr/>
          </p:nvSpPr>
          <p:spPr bwMode="auto">
            <a:xfrm>
              <a:off x="5056" y="1356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802" name="Line 239"/>
            <p:cNvSpPr>
              <a:spLocks noChangeShapeType="1"/>
            </p:cNvSpPr>
            <p:nvPr/>
          </p:nvSpPr>
          <p:spPr bwMode="auto">
            <a:xfrm>
              <a:off x="5064" y="1356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803" name="Line 240"/>
            <p:cNvSpPr>
              <a:spLocks noChangeShapeType="1"/>
            </p:cNvSpPr>
            <p:nvPr/>
          </p:nvSpPr>
          <p:spPr bwMode="auto">
            <a:xfrm>
              <a:off x="5071" y="135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804" name="Line 241"/>
            <p:cNvSpPr>
              <a:spLocks noChangeShapeType="1"/>
            </p:cNvSpPr>
            <p:nvPr/>
          </p:nvSpPr>
          <p:spPr bwMode="auto">
            <a:xfrm>
              <a:off x="5086" y="1356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805" name="Rectangle 242"/>
            <p:cNvSpPr>
              <a:spLocks noChangeArrowheads="1"/>
            </p:cNvSpPr>
            <p:nvPr/>
          </p:nvSpPr>
          <p:spPr bwMode="auto">
            <a:xfrm>
              <a:off x="4812" y="1209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Helvetica" pitchFamily="-83" charset="0"/>
                </a:rPr>
                <a:t>n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806" name="Line 243"/>
            <p:cNvSpPr>
              <a:spLocks noChangeShapeType="1"/>
            </p:cNvSpPr>
            <p:nvPr/>
          </p:nvSpPr>
          <p:spPr bwMode="auto">
            <a:xfrm>
              <a:off x="4618" y="3168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807" name="Line 244"/>
            <p:cNvSpPr>
              <a:spLocks noChangeShapeType="1"/>
            </p:cNvSpPr>
            <p:nvPr/>
          </p:nvSpPr>
          <p:spPr bwMode="auto">
            <a:xfrm>
              <a:off x="4633" y="3168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808" name="Line 245"/>
            <p:cNvSpPr>
              <a:spLocks noChangeShapeType="1"/>
            </p:cNvSpPr>
            <p:nvPr/>
          </p:nvSpPr>
          <p:spPr bwMode="auto">
            <a:xfrm>
              <a:off x="4640" y="3168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809" name="Line 246"/>
            <p:cNvSpPr>
              <a:spLocks noChangeShapeType="1"/>
            </p:cNvSpPr>
            <p:nvPr/>
          </p:nvSpPr>
          <p:spPr bwMode="auto">
            <a:xfrm>
              <a:off x="4648" y="3168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810" name="Line 247"/>
            <p:cNvSpPr>
              <a:spLocks noChangeShapeType="1"/>
            </p:cNvSpPr>
            <p:nvPr/>
          </p:nvSpPr>
          <p:spPr bwMode="auto">
            <a:xfrm>
              <a:off x="4663" y="3168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811" name="Line 248"/>
            <p:cNvSpPr>
              <a:spLocks noChangeShapeType="1"/>
            </p:cNvSpPr>
            <p:nvPr/>
          </p:nvSpPr>
          <p:spPr bwMode="auto">
            <a:xfrm>
              <a:off x="4671" y="3168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812" name="Line 249"/>
            <p:cNvSpPr>
              <a:spLocks noChangeShapeType="1"/>
            </p:cNvSpPr>
            <p:nvPr/>
          </p:nvSpPr>
          <p:spPr bwMode="auto">
            <a:xfrm>
              <a:off x="4678" y="3168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813" name="Line 250"/>
            <p:cNvSpPr>
              <a:spLocks noChangeShapeType="1"/>
            </p:cNvSpPr>
            <p:nvPr/>
          </p:nvSpPr>
          <p:spPr bwMode="auto">
            <a:xfrm>
              <a:off x="4693" y="3168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814" name="Line 251"/>
            <p:cNvSpPr>
              <a:spLocks noChangeShapeType="1"/>
            </p:cNvSpPr>
            <p:nvPr/>
          </p:nvSpPr>
          <p:spPr bwMode="auto">
            <a:xfrm>
              <a:off x="4701" y="3168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815" name="Line 252"/>
            <p:cNvSpPr>
              <a:spLocks noChangeShapeType="1"/>
            </p:cNvSpPr>
            <p:nvPr/>
          </p:nvSpPr>
          <p:spPr bwMode="auto">
            <a:xfrm>
              <a:off x="4708" y="3168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816" name="Line 253"/>
            <p:cNvSpPr>
              <a:spLocks noChangeShapeType="1"/>
            </p:cNvSpPr>
            <p:nvPr/>
          </p:nvSpPr>
          <p:spPr bwMode="auto">
            <a:xfrm>
              <a:off x="4724" y="3168"/>
              <a:ext cx="0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817" name="Line 254"/>
            <p:cNvSpPr>
              <a:spLocks noChangeShapeType="1"/>
            </p:cNvSpPr>
            <p:nvPr/>
          </p:nvSpPr>
          <p:spPr bwMode="auto">
            <a:xfrm>
              <a:off x="4731" y="3168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818" name="Line 255"/>
            <p:cNvSpPr>
              <a:spLocks noChangeShapeType="1"/>
            </p:cNvSpPr>
            <p:nvPr/>
          </p:nvSpPr>
          <p:spPr bwMode="auto">
            <a:xfrm>
              <a:off x="4739" y="3168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819" name="Line 256"/>
            <p:cNvSpPr>
              <a:spLocks noChangeShapeType="1"/>
            </p:cNvSpPr>
            <p:nvPr/>
          </p:nvSpPr>
          <p:spPr bwMode="auto">
            <a:xfrm>
              <a:off x="4754" y="3168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820" name="Line 257"/>
            <p:cNvSpPr>
              <a:spLocks noChangeShapeType="1"/>
            </p:cNvSpPr>
            <p:nvPr/>
          </p:nvSpPr>
          <p:spPr bwMode="auto">
            <a:xfrm>
              <a:off x="4761" y="3168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821" name="Line 258"/>
            <p:cNvSpPr>
              <a:spLocks noChangeShapeType="1"/>
            </p:cNvSpPr>
            <p:nvPr/>
          </p:nvSpPr>
          <p:spPr bwMode="auto">
            <a:xfrm>
              <a:off x="4769" y="3168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822" name="Line 259"/>
            <p:cNvSpPr>
              <a:spLocks noChangeShapeType="1"/>
            </p:cNvSpPr>
            <p:nvPr/>
          </p:nvSpPr>
          <p:spPr bwMode="auto">
            <a:xfrm>
              <a:off x="4784" y="3168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823" name="Line 260"/>
            <p:cNvSpPr>
              <a:spLocks noChangeShapeType="1"/>
            </p:cNvSpPr>
            <p:nvPr/>
          </p:nvSpPr>
          <p:spPr bwMode="auto">
            <a:xfrm>
              <a:off x="4792" y="3168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824" name="Line 261"/>
            <p:cNvSpPr>
              <a:spLocks noChangeShapeType="1"/>
            </p:cNvSpPr>
            <p:nvPr/>
          </p:nvSpPr>
          <p:spPr bwMode="auto">
            <a:xfrm>
              <a:off x="4799" y="3168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825" name="Line 262"/>
            <p:cNvSpPr>
              <a:spLocks noChangeShapeType="1"/>
            </p:cNvSpPr>
            <p:nvPr/>
          </p:nvSpPr>
          <p:spPr bwMode="auto">
            <a:xfrm>
              <a:off x="4814" y="3168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826" name="Line 263"/>
            <p:cNvSpPr>
              <a:spLocks noChangeShapeType="1"/>
            </p:cNvSpPr>
            <p:nvPr/>
          </p:nvSpPr>
          <p:spPr bwMode="auto">
            <a:xfrm>
              <a:off x="4822" y="3168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827" name="Line 264"/>
            <p:cNvSpPr>
              <a:spLocks noChangeShapeType="1"/>
            </p:cNvSpPr>
            <p:nvPr/>
          </p:nvSpPr>
          <p:spPr bwMode="auto">
            <a:xfrm>
              <a:off x="4829" y="3168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828" name="Line 265"/>
            <p:cNvSpPr>
              <a:spLocks noChangeShapeType="1"/>
            </p:cNvSpPr>
            <p:nvPr/>
          </p:nvSpPr>
          <p:spPr bwMode="auto">
            <a:xfrm>
              <a:off x="4844" y="3168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829" name="Line 266"/>
            <p:cNvSpPr>
              <a:spLocks noChangeShapeType="1"/>
            </p:cNvSpPr>
            <p:nvPr/>
          </p:nvSpPr>
          <p:spPr bwMode="auto">
            <a:xfrm>
              <a:off x="4852" y="3168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830" name="Line 267"/>
            <p:cNvSpPr>
              <a:spLocks noChangeShapeType="1"/>
            </p:cNvSpPr>
            <p:nvPr/>
          </p:nvSpPr>
          <p:spPr bwMode="auto">
            <a:xfrm>
              <a:off x="4860" y="3168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831" name="Line 268"/>
            <p:cNvSpPr>
              <a:spLocks noChangeShapeType="1"/>
            </p:cNvSpPr>
            <p:nvPr/>
          </p:nvSpPr>
          <p:spPr bwMode="auto">
            <a:xfrm>
              <a:off x="4875" y="3168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832" name="Line 269"/>
            <p:cNvSpPr>
              <a:spLocks noChangeShapeType="1"/>
            </p:cNvSpPr>
            <p:nvPr/>
          </p:nvSpPr>
          <p:spPr bwMode="auto">
            <a:xfrm>
              <a:off x="4882" y="3168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833" name="Line 270"/>
            <p:cNvSpPr>
              <a:spLocks noChangeShapeType="1"/>
            </p:cNvSpPr>
            <p:nvPr/>
          </p:nvSpPr>
          <p:spPr bwMode="auto">
            <a:xfrm>
              <a:off x="4890" y="3168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834" name="Line 271"/>
            <p:cNvSpPr>
              <a:spLocks noChangeShapeType="1"/>
            </p:cNvSpPr>
            <p:nvPr/>
          </p:nvSpPr>
          <p:spPr bwMode="auto">
            <a:xfrm>
              <a:off x="4905" y="3168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835" name="Line 272"/>
            <p:cNvSpPr>
              <a:spLocks noChangeShapeType="1"/>
            </p:cNvSpPr>
            <p:nvPr/>
          </p:nvSpPr>
          <p:spPr bwMode="auto">
            <a:xfrm>
              <a:off x="4912" y="3168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836" name="Line 273"/>
            <p:cNvSpPr>
              <a:spLocks noChangeShapeType="1"/>
            </p:cNvSpPr>
            <p:nvPr/>
          </p:nvSpPr>
          <p:spPr bwMode="auto">
            <a:xfrm>
              <a:off x="4920" y="3168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837" name="Line 274"/>
            <p:cNvSpPr>
              <a:spLocks noChangeShapeType="1"/>
            </p:cNvSpPr>
            <p:nvPr/>
          </p:nvSpPr>
          <p:spPr bwMode="auto">
            <a:xfrm>
              <a:off x="4935" y="3168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838" name="Line 275"/>
            <p:cNvSpPr>
              <a:spLocks noChangeShapeType="1"/>
            </p:cNvSpPr>
            <p:nvPr/>
          </p:nvSpPr>
          <p:spPr bwMode="auto">
            <a:xfrm>
              <a:off x="4943" y="3168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839" name="Line 276"/>
            <p:cNvSpPr>
              <a:spLocks noChangeShapeType="1"/>
            </p:cNvSpPr>
            <p:nvPr/>
          </p:nvSpPr>
          <p:spPr bwMode="auto">
            <a:xfrm>
              <a:off x="4950" y="3168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840" name="Line 277"/>
            <p:cNvSpPr>
              <a:spLocks noChangeShapeType="1"/>
            </p:cNvSpPr>
            <p:nvPr/>
          </p:nvSpPr>
          <p:spPr bwMode="auto">
            <a:xfrm>
              <a:off x="4965" y="3168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841" name="Line 278"/>
            <p:cNvSpPr>
              <a:spLocks noChangeShapeType="1"/>
            </p:cNvSpPr>
            <p:nvPr/>
          </p:nvSpPr>
          <p:spPr bwMode="auto">
            <a:xfrm>
              <a:off x="4973" y="3168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842" name="Line 279"/>
            <p:cNvSpPr>
              <a:spLocks noChangeShapeType="1"/>
            </p:cNvSpPr>
            <p:nvPr/>
          </p:nvSpPr>
          <p:spPr bwMode="auto">
            <a:xfrm>
              <a:off x="4980" y="3168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843" name="Line 280"/>
            <p:cNvSpPr>
              <a:spLocks noChangeShapeType="1"/>
            </p:cNvSpPr>
            <p:nvPr/>
          </p:nvSpPr>
          <p:spPr bwMode="auto">
            <a:xfrm>
              <a:off x="4996" y="3168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844" name="Line 281"/>
            <p:cNvSpPr>
              <a:spLocks noChangeShapeType="1"/>
            </p:cNvSpPr>
            <p:nvPr/>
          </p:nvSpPr>
          <p:spPr bwMode="auto">
            <a:xfrm>
              <a:off x="5003" y="3168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845" name="Line 282"/>
            <p:cNvSpPr>
              <a:spLocks noChangeShapeType="1"/>
            </p:cNvSpPr>
            <p:nvPr/>
          </p:nvSpPr>
          <p:spPr bwMode="auto">
            <a:xfrm>
              <a:off x="5011" y="3168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846" name="Line 283"/>
            <p:cNvSpPr>
              <a:spLocks noChangeShapeType="1"/>
            </p:cNvSpPr>
            <p:nvPr/>
          </p:nvSpPr>
          <p:spPr bwMode="auto">
            <a:xfrm>
              <a:off x="5026" y="3168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847" name="Line 284"/>
            <p:cNvSpPr>
              <a:spLocks noChangeShapeType="1"/>
            </p:cNvSpPr>
            <p:nvPr/>
          </p:nvSpPr>
          <p:spPr bwMode="auto">
            <a:xfrm>
              <a:off x="5033" y="3168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848" name="Line 285"/>
            <p:cNvSpPr>
              <a:spLocks noChangeShapeType="1"/>
            </p:cNvSpPr>
            <p:nvPr/>
          </p:nvSpPr>
          <p:spPr bwMode="auto">
            <a:xfrm>
              <a:off x="5041" y="3168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849" name="Line 286"/>
            <p:cNvSpPr>
              <a:spLocks noChangeShapeType="1"/>
            </p:cNvSpPr>
            <p:nvPr/>
          </p:nvSpPr>
          <p:spPr bwMode="auto">
            <a:xfrm>
              <a:off x="5056" y="3168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850" name="Line 287"/>
            <p:cNvSpPr>
              <a:spLocks noChangeShapeType="1"/>
            </p:cNvSpPr>
            <p:nvPr/>
          </p:nvSpPr>
          <p:spPr bwMode="auto">
            <a:xfrm>
              <a:off x="5064" y="3168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851" name="Line 288"/>
            <p:cNvSpPr>
              <a:spLocks noChangeShapeType="1"/>
            </p:cNvSpPr>
            <p:nvPr/>
          </p:nvSpPr>
          <p:spPr bwMode="auto">
            <a:xfrm>
              <a:off x="5071" y="3168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852" name="Line 289"/>
            <p:cNvSpPr>
              <a:spLocks noChangeShapeType="1"/>
            </p:cNvSpPr>
            <p:nvPr/>
          </p:nvSpPr>
          <p:spPr bwMode="auto">
            <a:xfrm>
              <a:off x="5086" y="3168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853" name="Rectangle 290"/>
            <p:cNvSpPr>
              <a:spLocks noChangeArrowheads="1"/>
            </p:cNvSpPr>
            <p:nvPr/>
          </p:nvSpPr>
          <p:spPr bwMode="auto">
            <a:xfrm>
              <a:off x="4812" y="3029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Helvetica" pitchFamily="-83" charset="0"/>
                </a:rPr>
                <a:t>n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854" name="Freeform 291"/>
            <p:cNvSpPr>
              <a:spLocks/>
            </p:cNvSpPr>
            <p:nvPr/>
          </p:nvSpPr>
          <p:spPr bwMode="auto">
            <a:xfrm>
              <a:off x="4308" y="3493"/>
              <a:ext cx="272" cy="268"/>
            </a:xfrm>
            <a:custGeom>
              <a:avLst/>
              <a:gdLst>
                <a:gd name="T0" fmla="*/ 288 w 288"/>
                <a:gd name="T1" fmla="*/ 144 h 288"/>
                <a:gd name="T2" fmla="*/ 286 w 288"/>
                <a:gd name="T3" fmla="*/ 172 h 288"/>
                <a:gd name="T4" fmla="*/ 276 w 288"/>
                <a:gd name="T5" fmla="*/ 200 h 288"/>
                <a:gd name="T6" fmla="*/ 264 w 288"/>
                <a:gd name="T7" fmla="*/ 224 h 288"/>
                <a:gd name="T8" fmla="*/ 246 w 288"/>
                <a:gd name="T9" fmla="*/ 246 h 288"/>
                <a:gd name="T10" fmla="*/ 224 w 288"/>
                <a:gd name="T11" fmla="*/ 264 h 288"/>
                <a:gd name="T12" fmla="*/ 200 w 288"/>
                <a:gd name="T13" fmla="*/ 276 h 288"/>
                <a:gd name="T14" fmla="*/ 174 w 288"/>
                <a:gd name="T15" fmla="*/ 284 h 288"/>
                <a:gd name="T16" fmla="*/ 144 w 288"/>
                <a:gd name="T17" fmla="*/ 288 h 288"/>
                <a:gd name="T18" fmla="*/ 130 w 288"/>
                <a:gd name="T19" fmla="*/ 288 h 288"/>
                <a:gd name="T20" fmla="*/ 102 w 288"/>
                <a:gd name="T21" fmla="*/ 282 h 288"/>
                <a:gd name="T22" fmla="*/ 76 w 288"/>
                <a:gd name="T23" fmla="*/ 270 h 288"/>
                <a:gd name="T24" fmla="*/ 52 w 288"/>
                <a:gd name="T25" fmla="*/ 254 h 288"/>
                <a:gd name="T26" fmla="*/ 32 w 288"/>
                <a:gd name="T27" fmla="*/ 236 h 288"/>
                <a:gd name="T28" fmla="*/ 18 w 288"/>
                <a:gd name="T29" fmla="*/ 212 h 288"/>
                <a:gd name="T30" fmla="*/ 6 w 288"/>
                <a:gd name="T31" fmla="*/ 186 h 288"/>
                <a:gd name="T32" fmla="*/ 0 w 288"/>
                <a:gd name="T33" fmla="*/ 158 h 288"/>
                <a:gd name="T34" fmla="*/ 0 w 288"/>
                <a:gd name="T35" fmla="*/ 144 h 288"/>
                <a:gd name="T36" fmla="*/ 2 w 288"/>
                <a:gd name="T37" fmla="*/ 114 h 288"/>
                <a:gd name="T38" fmla="*/ 12 w 288"/>
                <a:gd name="T39" fmla="*/ 88 h 288"/>
                <a:gd name="T40" fmla="*/ 24 w 288"/>
                <a:gd name="T41" fmla="*/ 64 h 288"/>
                <a:gd name="T42" fmla="*/ 42 w 288"/>
                <a:gd name="T43" fmla="*/ 42 h 288"/>
                <a:gd name="T44" fmla="*/ 64 w 288"/>
                <a:gd name="T45" fmla="*/ 24 h 288"/>
                <a:gd name="T46" fmla="*/ 88 w 288"/>
                <a:gd name="T47" fmla="*/ 12 h 288"/>
                <a:gd name="T48" fmla="*/ 114 w 288"/>
                <a:gd name="T49" fmla="*/ 2 h 288"/>
                <a:gd name="T50" fmla="*/ 144 w 288"/>
                <a:gd name="T51" fmla="*/ 0 h 288"/>
                <a:gd name="T52" fmla="*/ 158 w 288"/>
                <a:gd name="T53" fmla="*/ 0 h 288"/>
                <a:gd name="T54" fmla="*/ 186 w 288"/>
                <a:gd name="T55" fmla="*/ 6 h 288"/>
                <a:gd name="T56" fmla="*/ 212 w 288"/>
                <a:gd name="T57" fmla="*/ 18 h 288"/>
                <a:gd name="T58" fmla="*/ 236 w 288"/>
                <a:gd name="T59" fmla="*/ 32 h 288"/>
                <a:gd name="T60" fmla="*/ 256 w 288"/>
                <a:gd name="T61" fmla="*/ 52 h 288"/>
                <a:gd name="T62" fmla="*/ 270 w 288"/>
                <a:gd name="T63" fmla="*/ 76 h 288"/>
                <a:gd name="T64" fmla="*/ 282 w 288"/>
                <a:gd name="T65" fmla="*/ 100 h 288"/>
                <a:gd name="T66" fmla="*/ 288 w 288"/>
                <a:gd name="T67" fmla="*/ 130 h 288"/>
                <a:gd name="T68" fmla="*/ 288 w 288"/>
                <a:gd name="T69" fmla="*/ 144 h 28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88"/>
                <a:gd name="T106" fmla="*/ 0 h 288"/>
                <a:gd name="T107" fmla="*/ 288 w 288"/>
                <a:gd name="T108" fmla="*/ 288 h 28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88" h="288">
                  <a:moveTo>
                    <a:pt x="288" y="144"/>
                  </a:moveTo>
                  <a:lnTo>
                    <a:pt x="288" y="144"/>
                  </a:lnTo>
                  <a:lnTo>
                    <a:pt x="288" y="158"/>
                  </a:lnTo>
                  <a:lnTo>
                    <a:pt x="286" y="172"/>
                  </a:lnTo>
                  <a:lnTo>
                    <a:pt x="282" y="186"/>
                  </a:lnTo>
                  <a:lnTo>
                    <a:pt x="276" y="200"/>
                  </a:lnTo>
                  <a:lnTo>
                    <a:pt x="270" y="212"/>
                  </a:lnTo>
                  <a:lnTo>
                    <a:pt x="264" y="224"/>
                  </a:lnTo>
                  <a:lnTo>
                    <a:pt x="256" y="236"/>
                  </a:lnTo>
                  <a:lnTo>
                    <a:pt x="246" y="246"/>
                  </a:lnTo>
                  <a:lnTo>
                    <a:pt x="236" y="254"/>
                  </a:lnTo>
                  <a:lnTo>
                    <a:pt x="224" y="264"/>
                  </a:lnTo>
                  <a:lnTo>
                    <a:pt x="212" y="270"/>
                  </a:lnTo>
                  <a:lnTo>
                    <a:pt x="200" y="276"/>
                  </a:lnTo>
                  <a:lnTo>
                    <a:pt x="186" y="282"/>
                  </a:lnTo>
                  <a:lnTo>
                    <a:pt x="174" y="284"/>
                  </a:lnTo>
                  <a:lnTo>
                    <a:pt x="158" y="288"/>
                  </a:lnTo>
                  <a:lnTo>
                    <a:pt x="144" y="288"/>
                  </a:lnTo>
                  <a:lnTo>
                    <a:pt x="130" y="288"/>
                  </a:lnTo>
                  <a:lnTo>
                    <a:pt x="114" y="284"/>
                  </a:lnTo>
                  <a:lnTo>
                    <a:pt x="102" y="282"/>
                  </a:lnTo>
                  <a:lnTo>
                    <a:pt x="88" y="276"/>
                  </a:lnTo>
                  <a:lnTo>
                    <a:pt x="76" y="270"/>
                  </a:lnTo>
                  <a:lnTo>
                    <a:pt x="64" y="264"/>
                  </a:lnTo>
                  <a:lnTo>
                    <a:pt x="52" y="254"/>
                  </a:lnTo>
                  <a:lnTo>
                    <a:pt x="42" y="246"/>
                  </a:lnTo>
                  <a:lnTo>
                    <a:pt x="32" y="236"/>
                  </a:lnTo>
                  <a:lnTo>
                    <a:pt x="24" y="224"/>
                  </a:lnTo>
                  <a:lnTo>
                    <a:pt x="18" y="212"/>
                  </a:lnTo>
                  <a:lnTo>
                    <a:pt x="12" y="200"/>
                  </a:lnTo>
                  <a:lnTo>
                    <a:pt x="6" y="186"/>
                  </a:lnTo>
                  <a:lnTo>
                    <a:pt x="2" y="172"/>
                  </a:lnTo>
                  <a:lnTo>
                    <a:pt x="0" y="158"/>
                  </a:lnTo>
                  <a:lnTo>
                    <a:pt x="0" y="144"/>
                  </a:lnTo>
                  <a:lnTo>
                    <a:pt x="0" y="130"/>
                  </a:lnTo>
                  <a:lnTo>
                    <a:pt x="2" y="114"/>
                  </a:lnTo>
                  <a:lnTo>
                    <a:pt x="6" y="100"/>
                  </a:lnTo>
                  <a:lnTo>
                    <a:pt x="12" y="88"/>
                  </a:lnTo>
                  <a:lnTo>
                    <a:pt x="18" y="76"/>
                  </a:lnTo>
                  <a:lnTo>
                    <a:pt x="24" y="64"/>
                  </a:lnTo>
                  <a:lnTo>
                    <a:pt x="32" y="52"/>
                  </a:lnTo>
                  <a:lnTo>
                    <a:pt x="42" y="42"/>
                  </a:lnTo>
                  <a:lnTo>
                    <a:pt x="52" y="32"/>
                  </a:lnTo>
                  <a:lnTo>
                    <a:pt x="64" y="24"/>
                  </a:lnTo>
                  <a:lnTo>
                    <a:pt x="76" y="18"/>
                  </a:lnTo>
                  <a:lnTo>
                    <a:pt x="88" y="12"/>
                  </a:lnTo>
                  <a:lnTo>
                    <a:pt x="102" y="6"/>
                  </a:lnTo>
                  <a:lnTo>
                    <a:pt x="114" y="2"/>
                  </a:lnTo>
                  <a:lnTo>
                    <a:pt x="130" y="0"/>
                  </a:lnTo>
                  <a:lnTo>
                    <a:pt x="144" y="0"/>
                  </a:lnTo>
                  <a:lnTo>
                    <a:pt x="158" y="0"/>
                  </a:lnTo>
                  <a:lnTo>
                    <a:pt x="174" y="2"/>
                  </a:lnTo>
                  <a:lnTo>
                    <a:pt x="186" y="6"/>
                  </a:lnTo>
                  <a:lnTo>
                    <a:pt x="200" y="12"/>
                  </a:lnTo>
                  <a:lnTo>
                    <a:pt x="212" y="18"/>
                  </a:lnTo>
                  <a:lnTo>
                    <a:pt x="224" y="24"/>
                  </a:lnTo>
                  <a:lnTo>
                    <a:pt x="236" y="32"/>
                  </a:lnTo>
                  <a:lnTo>
                    <a:pt x="246" y="42"/>
                  </a:lnTo>
                  <a:lnTo>
                    <a:pt x="256" y="52"/>
                  </a:lnTo>
                  <a:lnTo>
                    <a:pt x="264" y="64"/>
                  </a:lnTo>
                  <a:lnTo>
                    <a:pt x="270" y="76"/>
                  </a:lnTo>
                  <a:lnTo>
                    <a:pt x="276" y="88"/>
                  </a:lnTo>
                  <a:lnTo>
                    <a:pt x="282" y="100"/>
                  </a:lnTo>
                  <a:lnTo>
                    <a:pt x="286" y="114"/>
                  </a:lnTo>
                  <a:lnTo>
                    <a:pt x="288" y="130"/>
                  </a:lnTo>
                  <a:lnTo>
                    <a:pt x="288" y="144"/>
                  </a:lnTo>
                  <a:close/>
                </a:path>
              </a:pathLst>
            </a:custGeom>
            <a:solidFill>
              <a:srgbClr val="FFFF00"/>
            </a:solidFill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855" name="Rectangle 292"/>
            <p:cNvSpPr>
              <a:spLocks noChangeArrowheads="1"/>
            </p:cNvSpPr>
            <p:nvPr/>
          </p:nvSpPr>
          <p:spPr bwMode="auto">
            <a:xfrm>
              <a:off x="4397" y="3547"/>
              <a:ext cx="9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Helvetica" pitchFamily="-83" charset="0"/>
                </a:rPr>
                <a:t>X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856" name="Freeform 293"/>
            <p:cNvSpPr>
              <a:spLocks/>
            </p:cNvSpPr>
            <p:nvPr/>
          </p:nvSpPr>
          <p:spPr bwMode="auto">
            <a:xfrm>
              <a:off x="5124" y="3504"/>
              <a:ext cx="272" cy="269"/>
            </a:xfrm>
            <a:custGeom>
              <a:avLst/>
              <a:gdLst>
                <a:gd name="T0" fmla="*/ 288 w 288"/>
                <a:gd name="T1" fmla="*/ 144 h 288"/>
                <a:gd name="T2" fmla="*/ 286 w 288"/>
                <a:gd name="T3" fmla="*/ 174 h 288"/>
                <a:gd name="T4" fmla="*/ 276 w 288"/>
                <a:gd name="T5" fmla="*/ 200 h 288"/>
                <a:gd name="T6" fmla="*/ 264 w 288"/>
                <a:gd name="T7" fmla="*/ 224 h 288"/>
                <a:gd name="T8" fmla="*/ 246 w 288"/>
                <a:gd name="T9" fmla="*/ 246 h 288"/>
                <a:gd name="T10" fmla="*/ 224 w 288"/>
                <a:gd name="T11" fmla="*/ 264 h 288"/>
                <a:gd name="T12" fmla="*/ 200 w 288"/>
                <a:gd name="T13" fmla="*/ 276 h 288"/>
                <a:gd name="T14" fmla="*/ 174 w 288"/>
                <a:gd name="T15" fmla="*/ 286 h 288"/>
                <a:gd name="T16" fmla="*/ 144 w 288"/>
                <a:gd name="T17" fmla="*/ 288 h 288"/>
                <a:gd name="T18" fmla="*/ 130 w 288"/>
                <a:gd name="T19" fmla="*/ 288 h 288"/>
                <a:gd name="T20" fmla="*/ 102 w 288"/>
                <a:gd name="T21" fmla="*/ 282 h 288"/>
                <a:gd name="T22" fmla="*/ 76 w 288"/>
                <a:gd name="T23" fmla="*/ 270 h 288"/>
                <a:gd name="T24" fmla="*/ 52 w 288"/>
                <a:gd name="T25" fmla="*/ 256 h 288"/>
                <a:gd name="T26" fmla="*/ 32 w 288"/>
                <a:gd name="T27" fmla="*/ 236 h 288"/>
                <a:gd name="T28" fmla="*/ 18 w 288"/>
                <a:gd name="T29" fmla="*/ 212 h 288"/>
                <a:gd name="T30" fmla="*/ 6 w 288"/>
                <a:gd name="T31" fmla="*/ 186 h 288"/>
                <a:gd name="T32" fmla="*/ 0 w 288"/>
                <a:gd name="T33" fmla="*/ 158 h 288"/>
                <a:gd name="T34" fmla="*/ 0 w 288"/>
                <a:gd name="T35" fmla="*/ 144 h 288"/>
                <a:gd name="T36" fmla="*/ 2 w 288"/>
                <a:gd name="T37" fmla="*/ 114 h 288"/>
                <a:gd name="T38" fmla="*/ 12 w 288"/>
                <a:gd name="T39" fmla="*/ 88 h 288"/>
                <a:gd name="T40" fmla="*/ 24 w 288"/>
                <a:gd name="T41" fmla="*/ 64 h 288"/>
                <a:gd name="T42" fmla="*/ 42 w 288"/>
                <a:gd name="T43" fmla="*/ 42 h 288"/>
                <a:gd name="T44" fmla="*/ 64 w 288"/>
                <a:gd name="T45" fmla="*/ 24 h 288"/>
                <a:gd name="T46" fmla="*/ 88 w 288"/>
                <a:gd name="T47" fmla="*/ 12 h 288"/>
                <a:gd name="T48" fmla="*/ 114 w 288"/>
                <a:gd name="T49" fmla="*/ 2 h 288"/>
                <a:gd name="T50" fmla="*/ 144 w 288"/>
                <a:gd name="T51" fmla="*/ 0 h 288"/>
                <a:gd name="T52" fmla="*/ 158 w 288"/>
                <a:gd name="T53" fmla="*/ 0 h 288"/>
                <a:gd name="T54" fmla="*/ 186 w 288"/>
                <a:gd name="T55" fmla="*/ 6 h 288"/>
                <a:gd name="T56" fmla="*/ 212 w 288"/>
                <a:gd name="T57" fmla="*/ 18 h 288"/>
                <a:gd name="T58" fmla="*/ 236 w 288"/>
                <a:gd name="T59" fmla="*/ 32 h 288"/>
                <a:gd name="T60" fmla="*/ 256 w 288"/>
                <a:gd name="T61" fmla="*/ 52 h 288"/>
                <a:gd name="T62" fmla="*/ 270 w 288"/>
                <a:gd name="T63" fmla="*/ 76 h 288"/>
                <a:gd name="T64" fmla="*/ 282 w 288"/>
                <a:gd name="T65" fmla="*/ 102 h 288"/>
                <a:gd name="T66" fmla="*/ 288 w 288"/>
                <a:gd name="T67" fmla="*/ 130 h 288"/>
                <a:gd name="T68" fmla="*/ 288 w 288"/>
                <a:gd name="T69" fmla="*/ 144 h 28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88"/>
                <a:gd name="T106" fmla="*/ 0 h 288"/>
                <a:gd name="T107" fmla="*/ 288 w 288"/>
                <a:gd name="T108" fmla="*/ 288 h 28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88" h="288">
                  <a:moveTo>
                    <a:pt x="288" y="144"/>
                  </a:moveTo>
                  <a:lnTo>
                    <a:pt x="288" y="144"/>
                  </a:lnTo>
                  <a:lnTo>
                    <a:pt x="288" y="158"/>
                  </a:lnTo>
                  <a:lnTo>
                    <a:pt x="286" y="174"/>
                  </a:lnTo>
                  <a:lnTo>
                    <a:pt x="282" y="186"/>
                  </a:lnTo>
                  <a:lnTo>
                    <a:pt x="276" y="200"/>
                  </a:lnTo>
                  <a:lnTo>
                    <a:pt x="270" y="212"/>
                  </a:lnTo>
                  <a:lnTo>
                    <a:pt x="264" y="224"/>
                  </a:lnTo>
                  <a:lnTo>
                    <a:pt x="256" y="236"/>
                  </a:lnTo>
                  <a:lnTo>
                    <a:pt x="246" y="246"/>
                  </a:lnTo>
                  <a:lnTo>
                    <a:pt x="236" y="256"/>
                  </a:lnTo>
                  <a:lnTo>
                    <a:pt x="224" y="264"/>
                  </a:lnTo>
                  <a:lnTo>
                    <a:pt x="212" y="270"/>
                  </a:lnTo>
                  <a:lnTo>
                    <a:pt x="200" y="276"/>
                  </a:lnTo>
                  <a:lnTo>
                    <a:pt x="186" y="282"/>
                  </a:lnTo>
                  <a:lnTo>
                    <a:pt x="174" y="286"/>
                  </a:lnTo>
                  <a:lnTo>
                    <a:pt x="158" y="288"/>
                  </a:lnTo>
                  <a:lnTo>
                    <a:pt x="144" y="288"/>
                  </a:lnTo>
                  <a:lnTo>
                    <a:pt x="130" y="288"/>
                  </a:lnTo>
                  <a:lnTo>
                    <a:pt x="114" y="286"/>
                  </a:lnTo>
                  <a:lnTo>
                    <a:pt x="102" y="282"/>
                  </a:lnTo>
                  <a:lnTo>
                    <a:pt x="88" y="276"/>
                  </a:lnTo>
                  <a:lnTo>
                    <a:pt x="76" y="270"/>
                  </a:lnTo>
                  <a:lnTo>
                    <a:pt x="64" y="264"/>
                  </a:lnTo>
                  <a:lnTo>
                    <a:pt x="52" y="256"/>
                  </a:lnTo>
                  <a:lnTo>
                    <a:pt x="42" y="246"/>
                  </a:lnTo>
                  <a:lnTo>
                    <a:pt x="32" y="236"/>
                  </a:lnTo>
                  <a:lnTo>
                    <a:pt x="24" y="224"/>
                  </a:lnTo>
                  <a:lnTo>
                    <a:pt x="18" y="212"/>
                  </a:lnTo>
                  <a:lnTo>
                    <a:pt x="12" y="200"/>
                  </a:lnTo>
                  <a:lnTo>
                    <a:pt x="6" y="186"/>
                  </a:lnTo>
                  <a:lnTo>
                    <a:pt x="2" y="174"/>
                  </a:lnTo>
                  <a:lnTo>
                    <a:pt x="0" y="158"/>
                  </a:lnTo>
                  <a:lnTo>
                    <a:pt x="0" y="144"/>
                  </a:lnTo>
                  <a:lnTo>
                    <a:pt x="0" y="130"/>
                  </a:lnTo>
                  <a:lnTo>
                    <a:pt x="2" y="114"/>
                  </a:lnTo>
                  <a:lnTo>
                    <a:pt x="6" y="102"/>
                  </a:lnTo>
                  <a:lnTo>
                    <a:pt x="12" y="88"/>
                  </a:lnTo>
                  <a:lnTo>
                    <a:pt x="18" y="76"/>
                  </a:lnTo>
                  <a:lnTo>
                    <a:pt x="24" y="64"/>
                  </a:lnTo>
                  <a:lnTo>
                    <a:pt x="32" y="52"/>
                  </a:lnTo>
                  <a:lnTo>
                    <a:pt x="42" y="42"/>
                  </a:lnTo>
                  <a:lnTo>
                    <a:pt x="52" y="32"/>
                  </a:lnTo>
                  <a:lnTo>
                    <a:pt x="64" y="24"/>
                  </a:lnTo>
                  <a:lnTo>
                    <a:pt x="76" y="18"/>
                  </a:lnTo>
                  <a:lnTo>
                    <a:pt x="88" y="12"/>
                  </a:lnTo>
                  <a:lnTo>
                    <a:pt x="102" y="6"/>
                  </a:lnTo>
                  <a:lnTo>
                    <a:pt x="114" y="2"/>
                  </a:lnTo>
                  <a:lnTo>
                    <a:pt x="130" y="0"/>
                  </a:lnTo>
                  <a:lnTo>
                    <a:pt x="144" y="0"/>
                  </a:lnTo>
                  <a:lnTo>
                    <a:pt x="158" y="0"/>
                  </a:lnTo>
                  <a:lnTo>
                    <a:pt x="174" y="2"/>
                  </a:lnTo>
                  <a:lnTo>
                    <a:pt x="186" y="6"/>
                  </a:lnTo>
                  <a:lnTo>
                    <a:pt x="200" y="12"/>
                  </a:lnTo>
                  <a:lnTo>
                    <a:pt x="212" y="18"/>
                  </a:lnTo>
                  <a:lnTo>
                    <a:pt x="224" y="24"/>
                  </a:lnTo>
                  <a:lnTo>
                    <a:pt x="236" y="32"/>
                  </a:lnTo>
                  <a:lnTo>
                    <a:pt x="246" y="42"/>
                  </a:lnTo>
                  <a:lnTo>
                    <a:pt x="256" y="52"/>
                  </a:lnTo>
                  <a:lnTo>
                    <a:pt x="264" y="64"/>
                  </a:lnTo>
                  <a:lnTo>
                    <a:pt x="270" y="76"/>
                  </a:lnTo>
                  <a:lnTo>
                    <a:pt x="276" y="88"/>
                  </a:lnTo>
                  <a:lnTo>
                    <a:pt x="282" y="102"/>
                  </a:lnTo>
                  <a:lnTo>
                    <a:pt x="286" y="114"/>
                  </a:lnTo>
                  <a:lnTo>
                    <a:pt x="288" y="130"/>
                  </a:lnTo>
                  <a:lnTo>
                    <a:pt x="288" y="144"/>
                  </a:lnTo>
                  <a:close/>
                </a:path>
              </a:pathLst>
            </a:custGeom>
            <a:solidFill>
              <a:srgbClr val="FFFF00"/>
            </a:solidFill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857" name="Rectangle 294"/>
            <p:cNvSpPr>
              <a:spLocks noChangeArrowheads="1"/>
            </p:cNvSpPr>
            <p:nvPr/>
          </p:nvSpPr>
          <p:spPr bwMode="auto">
            <a:xfrm>
              <a:off x="5213" y="3547"/>
              <a:ext cx="9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Helvetica" pitchFamily="-83" charset="0"/>
                </a:rPr>
                <a:t>X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858" name="Line 295"/>
            <p:cNvSpPr>
              <a:spLocks noChangeShapeType="1"/>
            </p:cNvSpPr>
            <p:nvPr/>
          </p:nvSpPr>
          <p:spPr bwMode="auto">
            <a:xfrm>
              <a:off x="4618" y="362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859" name="Line 296"/>
            <p:cNvSpPr>
              <a:spLocks noChangeShapeType="1"/>
            </p:cNvSpPr>
            <p:nvPr/>
          </p:nvSpPr>
          <p:spPr bwMode="auto">
            <a:xfrm>
              <a:off x="4633" y="36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860" name="Line 297"/>
            <p:cNvSpPr>
              <a:spLocks noChangeShapeType="1"/>
            </p:cNvSpPr>
            <p:nvPr/>
          </p:nvSpPr>
          <p:spPr bwMode="auto">
            <a:xfrm>
              <a:off x="4640" y="36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861" name="Line 298"/>
            <p:cNvSpPr>
              <a:spLocks noChangeShapeType="1"/>
            </p:cNvSpPr>
            <p:nvPr/>
          </p:nvSpPr>
          <p:spPr bwMode="auto">
            <a:xfrm>
              <a:off x="4648" y="36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862" name="Line 299"/>
            <p:cNvSpPr>
              <a:spLocks noChangeShapeType="1"/>
            </p:cNvSpPr>
            <p:nvPr/>
          </p:nvSpPr>
          <p:spPr bwMode="auto">
            <a:xfrm>
              <a:off x="4663" y="36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4863" name="Line 300"/>
            <p:cNvSpPr>
              <a:spLocks noChangeShapeType="1"/>
            </p:cNvSpPr>
            <p:nvPr/>
          </p:nvSpPr>
          <p:spPr bwMode="auto">
            <a:xfrm>
              <a:off x="4671" y="362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888" name="Line 301"/>
            <p:cNvSpPr>
              <a:spLocks noChangeShapeType="1"/>
            </p:cNvSpPr>
            <p:nvPr/>
          </p:nvSpPr>
          <p:spPr bwMode="auto">
            <a:xfrm>
              <a:off x="4678" y="36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889" name="Line 302"/>
            <p:cNvSpPr>
              <a:spLocks noChangeShapeType="1"/>
            </p:cNvSpPr>
            <p:nvPr/>
          </p:nvSpPr>
          <p:spPr bwMode="auto">
            <a:xfrm>
              <a:off x="4693" y="36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890" name="Line 303"/>
            <p:cNvSpPr>
              <a:spLocks noChangeShapeType="1"/>
            </p:cNvSpPr>
            <p:nvPr/>
          </p:nvSpPr>
          <p:spPr bwMode="auto">
            <a:xfrm>
              <a:off x="4701" y="362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891" name="Line 304"/>
            <p:cNvSpPr>
              <a:spLocks noChangeShapeType="1"/>
            </p:cNvSpPr>
            <p:nvPr/>
          </p:nvSpPr>
          <p:spPr bwMode="auto">
            <a:xfrm>
              <a:off x="4708" y="36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892" name="Line 305"/>
            <p:cNvSpPr>
              <a:spLocks noChangeShapeType="1"/>
            </p:cNvSpPr>
            <p:nvPr/>
          </p:nvSpPr>
          <p:spPr bwMode="auto">
            <a:xfrm>
              <a:off x="4724" y="3627"/>
              <a:ext cx="0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893" name="Line 306"/>
            <p:cNvSpPr>
              <a:spLocks noChangeShapeType="1"/>
            </p:cNvSpPr>
            <p:nvPr/>
          </p:nvSpPr>
          <p:spPr bwMode="auto">
            <a:xfrm>
              <a:off x="4731" y="36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894" name="Line 307"/>
            <p:cNvSpPr>
              <a:spLocks noChangeShapeType="1"/>
            </p:cNvSpPr>
            <p:nvPr/>
          </p:nvSpPr>
          <p:spPr bwMode="auto">
            <a:xfrm>
              <a:off x="4739" y="362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895" name="Line 308"/>
            <p:cNvSpPr>
              <a:spLocks noChangeShapeType="1"/>
            </p:cNvSpPr>
            <p:nvPr/>
          </p:nvSpPr>
          <p:spPr bwMode="auto">
            <a:xfrm>
              <a:off x="4754" y="36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896" name="Line 309"/>
            <p:cNvSpPr>
              <a:spLocks noChangeShapeType="1"/>
            </p:cNvSpPr>
            <p:nvPr/>
          </p:nvSpPr>
          <p:spPr bwMode="auto">
            <a:xfrm>
              <a:off x="4761" y="36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897" name="Line 310"/>
            <p:cNvSpPr>
              <a:spLocks noChangeShapeType="1"/>
            </p:cNvSpPr>
            <p:nvPr/>
          </p:nvSpPr>
          <p:spPr bwMode="auto">
            <a:xfrm>
              <a:off x="4769" y="362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898" name="Line 311"/>
            <p:cNvSpPr>
              <a:spLocks noChangeShapeType="1"/>
            </p:cNvSpPr>
            <p:nvPr/>
          </p:nvSpPr>
          <p:spPr bwMode="auto">
            <a:xfrm>
              <a:off x="4784" y="36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899" name="Line 312"/>
            <p:cNvSpPr>
              <a:spLocks noChangeShapeType="1"/>
            </p:cNvSpPr>
            <p:nvPr/>
          </p:nvSpPr>
          <p:spPr bwMode="auto">
            <a:xfrm>
              <a:off x="4792" y="362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900" name="Line 313"/>
            <p:cNvSpPr>
              <a:spLocks noChangeShapeType="1"/>
            </p:cNvSpPr>
            <p:nvPr/>
          </p:nvSpPr>
          <p:spPr bwMode="auto">
            <a:xfrm>
              <a:off x="4799" y="36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901" name="Line 314"/>
            <p:cNvSpPr>
              <a:spLocks noChangeShapeType="1"/>
            </p:cNvSpPr>
            <p:nvPr/>
          </p:nvSpPr>
          <p:spPr bwMode="auto">
            <a:xfrm>
              <a:off x="4814" y="36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902" name="Line 315"/>
            <p:cNvSpPr>
              <a:spLocks noChangeShapeType="1"/>
            </p:cNvSpPr>
            <p:nvPr/>
          </p:nvSpPr>
          <p:spPr bwMode="auto">
            <a:xfrm>
              <a:off x="4822" y="362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903" name="Line 316"/>
            <p:cNvSpPr>
              <a:spLocks noChangeShapeType="1"/>
            </p:cNvSpPr>
            <p:nvPr/>
          </p:nvSpPr>
          <p:spPr bwMode="auto">
            <a:xfrm>
              <a:off x="4829" y="36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904" name="Line 317"/>
            <p:cNvSpPr>
              <a:spLocks noChangeShapeType="1"/>
            </p:cNvSpPr>
            <p:nvPr/>
          </p:nvSpPr>
          <p:spPr bwMode="auto">
            <a:xfrm>
              <a:off x="4844" y="36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905" name="Line 318"/>
            <p:cNvSpPr>
              <a:spLocks noChangeShapeType="1"/>
            </p:cNvSpPr>
            <p:nvPr/>
          </p:nvSpPr>
          <p:spPr bwMode="auto">
            <a:xfrm>
              <a:off x="4852" y="36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906" name="Line 319"/>
            <p:cNvSpPr>
              <a:spLocks noChangeShapeType="1"/>
            </p:cNvSpPr>
            <p:nvPr/>
          </p:nvSpPr>
          <p:spPr bwMode="auto">
            <a:xfrm>
              <a:off x="4860" y="362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907" name="Line 320"/>
            <p:cNvSpPr>
              <a:spLocks noChangeShapeType="1"/>
            </p:cNvSpPr>
            <p:nvPr/>
          </p:nvSpPr>
          <p:spPr bwMode="auto">
            <a:xfrm>
              <a:off x="4875" y="36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908" name="Line 321"/>
            <p:cNvSpPr>
              <a:spLocks noChangeShapeType="1"/>
            </p:cNvSpPr>
            <p:nvPr/>
          </p:nvSpPr>
          <p:spPr bwMode="auto">
            <a:xfrm>
              <a:off x="4882" y="36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909" name="Line 322"/>
            <p:cNvSpPr>
              <a:spLocks noChangeShapeType="1"/>
            </p:cNvSpPr>
            <p:nvPr/>
          </p:nvSpPr>
          <p:spPr bwMode="auto">
            <a:xfrm>
              <a:off x="4890" y="362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910" name="Line 323"/>
            <p:cNvSpPr>
              <a:spLocks noChangeShapeType="1"/>
            </p:cNvSpPr>
            <p:nvPr/>
          </p:nvSpPr>
          <p:spPr bwMode="auto">
            <a:xfrm>
              <a:off x="4905" y="36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911" name="Line 324"/>
            <p:cNvSpPr>
              <a:spLocks noChangeShapeType="1"/>
            </p:cNvSpPr>
            <p:nvPr/>
          </p:nvSpPr>
          <p:spPr bwMode="auto">
            <a:xfrm>
              <a:off x="4912" y="36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912" name="Line 325"/>
            <p:cNvSpPr>
              <a:spLocks noChangeShapeType="1"/>
            </p:cNvSpPr>
            <p:nvPr/>
          </p:nvSpPr>
          <p:spPr bwMode="auto">
            <a:xfrm>
              <a:off x="4920" y="36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913" name="Line 326"/>
            <p:cNvSpPr>
              <a:spLocks noChangeShapeType="1"/>
            </p:cNvSpPr>
            <p:nvPr/>
          </p:nvSpPr>
          <p:spPr bwMode="auto">
            <a:xfrm>
              <a:off x="4935" y="36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914" name="Line 327"/>
            <p:cNvSpPr>
              <a:spLocks noChangeShapeType="1"/>
            </p:cNvSpPr>
            <p:nvPr/>
          </p:nvSpPr>
          <p:spPr bwMode="auto">
            <a:xfrm>
              <a:off x="4943" y="362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915" name="Line 328"/>
            <p:cNvSpPr>
              <a:spLocks noChangeShapeType="1"/>
            </p:cNvSpPr>
            <p:nvPr/>
          </p:nvSpPr>
          <p:spPr bwMode="auto">
            <a:xfrm>
              <a:off x="4950" y="36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916" name="Line 329"/>
            <p:cNvSpPr>
              <a:spLocks noChangeShapeType="1"/>
            </p:cNvSpPr>
            <p:nvPr/>
          </p:nvSpPr>
          <p:spPr bwMode="auto">
            <a:xfrm>
              <a:off x="4965" y="36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917" name="Line 330"/>
            <p:cNvSpPr>
              <a:spLocks noChangeShapeType="1"/>
            </p:cNvSpPr>
            <p:nvPr/>
          </p:nvSpPr>
          <p:spPr bwMode="auto">
            <a:xfrm>
              <a:off x="4973" y="362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918" name="Line 331"/>
            <p:cNvSpPr>
              <a:spLocks noChangeShapeType="1"/>
            </p:cNvSpPr>
            <p:nvPr/>
          </p:nvSpPr>
          <p:spPr bwMode="auto">
            <a:xfrm>
              <a:off x="4980" y="36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919" name="Line 332"/>
            <p:cNvSpPr>
              <a:spLocks noChangeShapeType="1"/>
            </p:cNvSpPr>
            <p:nvPr/>
          </p:nvSpPr>
          <p:spPr bwMode="auto">
            <a:xfrm>
              <a:off x="4996" y="36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920" name="Line 333"/>
            <p:cNvSpPr>
              <a:spLocks noChangeShapeType="1"/>
            </p:cNvSpPr>
            <p:nvPr/>
          </p:nvSpPr>
          <p:spPr bwMode="auto">
            <a:xfrm>
              <a:off x="5003" y="36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921" name="Line 334"/>
            <p:cNvSpPr>
              <a:spLocks noChangeShapeType="1"/>
            </p:cNvSpPr>
            <p:nvPr/>
          </p:nvSpPr>
          <p:spPr bwMode="auto">
            <a:xfrm>
              <a:off x="5011" y="362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922" name="Line 335"/>
            <p:cNvSpPr>
              <a:spLocks noChangeShapeType="1"/>
            </p:cNvSpPr>
            <p:nvPr/>
          </p:nvSpPr>
          <p:spPr bwMode="auto">
            <a:xfrm>
              <a:off x="5026" y="36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923" name="Line 336"/>
            <p:cNvSpPr>
              <a:spLocks noChangeShapeType="1"/>
            </p:cNvSpPr>
            <p:nvPr/>
          </p:nvSpPr>
          <p:spPr bwMode="auto">
            <a:xfrm>
              <a:off x="5033" y="36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924" name="Line 337"/>
            <p:cNvSpPr>
              <a:spLocks noChangeShapeType="1"/>
            </p:cNvSpPr>
            <p:nvPr/>
          </p:nvSpPr>
          <p:spPr bwMode="auto">
            <a:xfrm>
              <a:off x="5041" y="362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925" name="Line 338"/>
            <p:cNvSpPr>
              <a:spLocks noChangeShapeType="1"/>
            </p:cNvSpPr>
            <p:nvPr/>
          </p:nvSpPr>
          <p:spPr bwMode="auto">
            <a:xfrm>
              <a:off x="5056" y="36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926" name="Line 339"/>
            <p:cNvSpPr>
              <a:spLocks noChangeShapeType="1"/>
            </p:cNvSpPr>
            <p:nvPr/>
          </p:nvSpPr>
          <p:spPr bwMode="auto">
            <a:xfrm>
              <a:off x="5064" y="362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927" name="Line 340"/>
            <p:cNvSpPr>
              <a:spLocks noChangeShapeType="1"/>
            </p:cNvSpPr>
            <p:nvPr/>
          </p:nvSpPr>
          <p:spPr bwMode="auto">
            <a:xfrm>
              <a:off x="5071" y="36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928" name="Line 341"/>
            <p:cNvSpPr>
              <a:spLocks noChangeShapeType="1"/>
            </p:cNvSpPr>
            <p:nvPr/>
          </p:nvSpPr>
          <p:spPr bwMode="auto">
            <a:xfrm>
              <a:off x="5086" y="36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5929" name="Rectangle 342"/>
            <p:cNvSpPr>
              <a:spLocks noChangeArrowheads="1"/>
            </p:cNvSpPr>
            <p:nvPr/>
          </p:nvSpPr>
          <p:spPr bwMode="auto">
            <a:xfrm>
              <a:off x="4812" y="3487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Helvetica" pitchFamily="-83" charset="0"/>
                </a:rPr>
                <a:t>n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5930" name="Freeform 192"/>
            <p:cNvSpPr>
              <a:spLocks/>
            </p:cNvSpPr>
            <p:nvPr/>
          </p:nvSpPr>
          <p:spPr bwMode="auto">
            <a:xfrm>
              <a:off x="4715" y="96"/>
              <a:ext cx="272" cy="268"/>
            </a:xfrm>
            <a:custGeom>
              <a:avLst/>
              <a:gdLst>
                <a:gd name="T0" fmla="*/ 288 w 288"/>
                <a:gd name="T1" fmla="*/ 144 h 288"/>
                <a:gd name="T2" fmla="*/ 286 w 288"/>
                <a:gd name="T3" fmla="*/ 174 h 288"/>
                <a:gd name="T4" fmla="*/ 276 w 288"/>
                <a:gd name="T5" fmla="*/ 200 h 288"/>
                <a:gd name="T6" fmla="*/ 264 w 288"/>
                <a:gd name="T7" fmla="*/ 224 h 288"/>
                <a:gd name="T8" fmla="*/ 246 w 288"/>
                <a:gd name="T9" fmla="*/ 246 h 288"/>
                <a:gd name="T10" fmla="*/ 224 w 288"/>
                <a:gd name="T11" fmla="*/ 264 h 288"/>
                <a:gd name="T12" fmla="*/ 200 w 288"/>
                <a:gd name="T13" fmla="*/ 276 h 288"/>
                <a:gd name="T14" fmla="*/ 174 w 288"/>
                <a:gd name="T15" fmla="*/ 286 h 288"/>
                <a:gd name="T16" fmla="*/ 144 w 288"/>
                <a:gd name="T17" fmla="*/ 288 h 288"/>
                <a:gd name="T18" fmla="*/ 130 w 288"/>
                <a:gd name="T19" fmla="*/ 288 h 288"/>
                <a:gd name="T20" fmla="*/ 102 w 288"/>
                <a:gd name="T21" fmla="*/ 282 h 288"/>
                <a:gd name="T22" fmla="*/ 76 w 288"/>
                <a:gd name="T23" fmla="*/ 270 h 288"/>
                <a:gd name="T24" fmla="*/ 52 w 288"/>
                <a:gd name="T25" fmla="*/ 256 h 288"/>
                <a:gd name="T26" fmla="*/ 32 w 288"/>
                <a:gd name="T27" fmla="*/ 236 h 288"/>
                <a:gd name="T28" fmla="*/ 18 w 288"/>
                <a:gd name="T29" fmla="*/ 212 h 288"/>
                <a:gd name="T30" fmla="*/ 6 w 288"/>
                <a:gd name="T31" fmla="*/ 186 h 288"/>
                <a:gd name="T32" fmla="*/ 0 w 288"/>
                <a:gd name="T33" fmla="*/ 158 h 288"/>
                <a:gd name="T34" fmla="*/ 0 w 288"/>
                <a:gd name="T35" fmla="*/ 144 h 288"/>
                <a:gd name="T36" fmla="*/ 2 w 288"/>
                <a:gd name="T37" fmla="*/ 114 h 288"/>
                <a:gd name="T38" fmla="*/ 12 w 288"/>
                <a:gd name="T39" fmla="*/ 88 h 288"/>
                <a:gd name="T40" fmla="*/ 24 w 288"/>
                <a:gd name="T41" fmla="*/ 64 h 288"/>
                <a:gd name="T42" fmla="*/ 42 w 288"/>
                <a:gd name="T43" fmla="*/ 42 h 288"/>
                <a:gd name="T44" fmla="*/ 64 w 288"/>
                <a:gd name="T45" fmla="*/ 24 h 288"/>
                <a:gd name="T46" fmla="*/ 88 w 288"/>
                <a:gd name="T47" fmla="*/ 12 h 288"/>
                <a:gd name="T48" fmla="*/ 114 w 288"/>
                <a:gd name="T49" fmla="*/ 2 h 288"/>
                <a:gd name="T50" fmla="*/ 144 w 288"/>
                <a:gd name="T51" fmla="*/ 0 h 288"/>
                <a:gd name="T52" fmla="*/ 158 w 288"/>
                <a:gd name="T53" fmla="*/ 0 h 288"/>
                <a:gd name="T54" fmla="*/ 186 w 288"/>
                <a:gd name="T55" fmla="*/ 6 h 288"/>
                <a:gd name="T56" fmla="*/ 212 w 288"/>
                <a:gd name="T57" fmla="*/ 18 h 288"/>
                <a:gd name="T58" fmla="*/ 236 w 288"/>
                <a:gd name="T59" fmla="*/ 32 h 288"/>
                <a:gd name="T60" fmla="*/ 256 w 288"/>
                <a:gd name="T61" fmla="*/ 52 h 288"/>
                <a:gd name="T62" fmla="*/ 270 w 288"/>
                <a:gd name="T63" fmla="*/ 76 h 288"/>
                <a:gd name="T64" fmla="*/ 282 w 288"/>
                <a:gd name="T65" fmla="*/ 102 h 288"/>
                <a:gd name="T66" fmla="*/ 288 w 288"/>
                <a:gd name="T67" fmla="*/ 130 h 288"/>
                <a:gd name="T68" fmla="*/ 288 w 288"/>
                <a:gd name="T69" fmla="*/ 144 h 28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88"/>
                <a:gd name="T106" fmla="*/ 0 h 288"/>
                <a:gd name="T107" fmla="*/ 288 w 288"/>
                <a:gd name="T108" fmla="*/ 288 h 28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88" h="288">
                  <a:moveTo>
                    <a:pt x="288" y="144"/>
                  </a:moveTo>
                  <a:lnTo>
                    <a:pt x="288" y="144"/>
                  </a:lnTo>
                  <a:lnTo>
                    <a:pt x="288" y="158"/>
                  </a:lnTo>
                  <a:lnTo>
                    <a:pt x="286" y="174"/>
                  </a:lnTo>
                  <a:lnTo>
                    <a:pt x="282" y="186"/>
                  </a:lnTo>
                  <a:lnTo>
                    <a:pt x="276" y="200"/>
                  </a:lnTo>
                  <a:lnTo>
                    <a:pt x="270" y="212"/>
                  </a:lnTo>
                  <a:lnTo>
                    <a:pt x="264" y="224"/>
                  </a:lnTo>
                  <a:lnTo>
                    <a:pt x="256" y="236"/>
                  </a:lnTo>
                  <a:lnTo>
                    <a:pt x="246" y="246"/>
                  </a:lnTo>
                  <a:lnTo>
                    <a:pt x="236" y="256"/>
                  </a:lnTo>
                  <a:lnTo>
                    <a:pt x="224" y="264"/>
                  </a:lnTo>
                  <a:lnTo>
                    <a:pt x="212" y="270"/>
                  </a:lnTo>
                  <a:lnTo>
                    <a:pt x="200" y="276"/>
                  </a:lnTo>
                  <a:lnTo>
                    <a:pt x="186" y="282"/>
                  </a:lnTo>
                  <a:lnTo>
                    <a:pt x="174" y="286"/>
                  </a:lnTo>
                  <a:lnTo>
                    <a:pt x="158" y="288"/>
                  </a:lnTo>
                  <a:lnTo>
                    <a:pt x="144" y="288"/>
                  </a:lnTo>
                  <a:lnTo>
                    <a:pt x="130" y="288"/>
                  </a:lnTo>
                  <a:lnTo>
                    <a:pt x="114" y="286"/>
                  </a:lnTo>
                  <a:lnTo>
                    <a:pt x="102" y="282"/>
                  </a:lnTo>
                  <a:lnTo>
                    <a:pt x="88" y="276"/>
                  </a:lnTo>
                  <a:lnTo>
                    <a:pt x="76" y="270"/>
                  </a:lnTo>
                  <a:lnTo>
                    <a:pt x="64" y="264"/>
                  </a:lnTo>
                  <a:lnTo>
                    <a:pt x="52" y="256"/>
                  </a:lnTo>
                  <a:lnTo>
                    <a:pt x="42" y="246"/>
                  </a:lnTo>
                  <a:lnTo>
                    <a:pt x="32" y="236"/>
                  </a:lnTo>
                  <a:lnTo>
                    <a:pt x="24" y="224"/>
                  </a:lnTo>
                  <a:lnTo>
                    <a:pt x="18" y="212"/>
                  </a:lnTo>
                  <a:lnTo>
                    <a:pt x="12" y="200"/>
                  </a:lnTo>
                  <a:lnTo>
                    <a:pt x="6" y="186"/>
                  </a:lnTo>
                  <a:lnTo>
                    <a:pt x="2" y="174"/>
                  </a:lnTo>
                  <a:lnTo>
                    <a:pt x="0" y="158"/>
                  </a:lnTo>
                  <a:lnTo>
                    <a:pt x="0" y="144"/>
                  </a:lnTo>
                  <a:lnTo>
                    <a:pt x="0" y="130"/>
                  </a:lnTo>
                  <a:lnTo>
                    <a:pt x="2" y="114"/>
                  </a:lnTo>
                  <a:lnTo>
                    <a:pt x="6" y="102"/>
                  </a:lnTo>
                  <a:lnTo>
                    <a:pt x="12" y="88"/>
                  </a:lnTo>
                  <a:lnTo>
                    <a:pt x="18" y="76"/>
                  </a:lnTo>
                  <a:lnTo>
                    <a:pt x="24" y="64"/>
                  </a:lnTo>
                  <a:lnTo>
                    <a:pt x="32" y="52"/>
                  </a:lnTo>
                  <a:lnTo>
                    <a:pt x="42" y="42"/>
                  </a:lnTo>
                  <a:lnTo>
                    <a:pt x="52" y="32"/>
                  </a:lnTo>
                  <a:lnTo>
                    <a:pt x="64" y="24"/>
                  </a:lnTo>
                  <a:lnTo>
                    <a:pt x="76" y="18"/>
                  </a:lnTo>
                  <a:lnTo>
                    <a:pt x="88" y="12"/>
                  </a:lnTo>
                  <a:lnTo>
                    <a:pt x="102" y="6"/>
                  </a:lnTo>
                  <a:lnTo>
                    <a:pt x="114" y="2"/>
                  </a:lnTo>
                  <a:lnTo>
                    <a:pt x="130" y="0"/>
                  </a:lnTo>
                  <a:lnTo>
                    <a:pt x="144" y="0"/>
                  </a:lnTo>
                  <a:lnTo>
                    <a:pt x="158" y="0"/>
                  </a:lnTo>
                  <a:lnTo>
                    <a:pt x="174" y="2"/>
                  </a:lnTo>
                  <a:lnTo>
                    <a:pt x="186" y="6"/>
                  </a:lnTo>
                  <a:lnTo>
                    <a:pt x="200" y="12"/>
                  </a:lnTo>
                  <a:lnTo>
                    <a:pt x="212" y="18"/>
                  </a:lnTo>
                  <a:lnTo>
                    <a:pt x="224" y="24"/>
                  </a:lnTo>
                  <a:lnTo>
                    <a:pt x="236" y="32"/>
                  </a:lnTo>
                  <a:lnTo>
                    <a:pt x="246" y="42"/>
                  </a:lnTo>
                  <a:lnTo>
                    <a:pt x="256" y="52"/>
                  </a:lnTo>
                  <a:lnTo>
                    <a:pt x="264" y="64"/>
                  </a:lnTo>
                  <a:lnTo>
                    <a:pt x="270" y="76"/>
                  </a:lnTo>
                  <a:lnTo>
                    <a:pt x="276" y="88"/>
                  </a:lnTo>
                  <a:lnTo>
                    <a:pt x="282" y="102"/>
                  </a:lnTo>
                  <a:lnTo>
                    <a:pt x="286" y="114"/>
                  </a:lnTo>
                  <a:lnTo>
                    <a:pt x="288" y="130"/>
                  </a:lnTo>
                  <a:lnTo>
                    <a:pt x="288" y="144"/>
                  </a:lnTo>
                  <a:close/>
                </a:path>
              </a:pathLst>
            </a:custGeom>
            <a:solidFill>
              <a:srgbClr val="FF00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5931" name="Freeform 291"/>
            <p:cNvSpPr>
              <a:spLocks/>
            </p:cNvSpPr>
            <p:nvPr/>
          </p:nvSpPr>
          <p:spPr bwMode="auto">
            <a:xfrm>
              <a:off x="4032" y="3888"/>
              <a:ext cx="272" cy="268"/>
            </a:xfrm>
            <a:custGeom>
              <a:avLst/>
              <a:gdLst>
                <a:gd name="T0" fmla="*/ 288 w 288"/>
                <a:gd name="T1" fmla="*/ 144 h 288"/>
                <a:gd name="T2" fmla="*/ 286 w 288"/>
                <a:gd name="T3" fmla="*/ 172 h 288"/>
                <a:gd name="T4" fmla="*/ 276 w 288"/>
                <a:gd name="T5" fmla="*/ 200 h 288"/>
                <a:gd name="T6" fmla="*/ 264 w 288"/>
                <a:gd name="T7" fmla="*/ 224 h 288"/>
                <a:gd name="T8" fmla="*/ 246 w 288"/>
                <a:gd name="T9" fmla="*/ 246 h 288"/>
                <a:gd name="T10" fmla="*/ 224 w 288"/>
                <a:gd name="T11" fmla="*/ 264 h 288"/>
                <a:gd name="T12" fmla="*/ 200 w 288"/>
                <a:gd name="T13" fmla="*/ 276 h 288"/>
                <a:gd name="T14" fmla="*/ 174 w 288"/>
                <a:gd name="T15" fmla="*/ 284 h 288"/>
                <a:gd name="T16" fmla="*/ 144 w 288"/>
                <a:gd name="T17" fmla="*/ 288 h 288"/>
                <a:gd name="T18" fmla="*/ 130 w 288"/>
                <a:gd name="T19" fmla="*/ 288 h 288"/>
                <a:gd name="T20" fmla="*/ 102 w 288"/>
                <a:gd name="T21" fmla="*/ 282 h 288"/>
                <a:gd name="T22" fmla="*/ 76 w 288"/>
                <a:gd name="T23" fmla="*/ 270 h 288"/>
                <a:gd name="T24" fmla="*/ 52 w 288"/>
                <a:gd name="T25" fmla="*/ 254 h 288"/>
                <a:gd name="T26" fmla="*/ 32 w 288"/>
                <a:gd name="T27" fmla="*/ 236 h 288"/>
                <a:gd name="T28" fmla="*/ 18 w 288"/>
                <a:gd name="T29" fmla="*/ 212 h 288"/>
                <a:gd name="T30" fmla="*/ 6 w 288"/>
                <a:gd name="T31" fmla="*/ 186 h 288"/>
                <a:gd name="T32" fmla="*/ 0 w 288"/>
                <a:gd name="T33" fmla="*/ 158 h 288"/>
                <a:gd name="T34" fmla="*/ 0 w 288"/>
                <a:gd name="T35" fmla="*/ 144 h 288"/>
                <a:gd name="T36" fmla="*/ 2 w 288"/>
                <a:gd name="T37" fmla="*/ 114 h 288"/>
                <a:gd name="T38" fmla="*/ 12 w 288"/>
                <a:gd name="T39" fmla="*/ 88 h 288"/>
                <a:gd name="T40" fmla="*/ 24 w 288"/>
                <a:gd name="T41" fmla="*/ 64 h 288"/>
                <a:gd name="T42" fmla="*/ 42 w 288"/>
                <a:gd name="T43" fmla="*/ 42 h 288"/>
                <a:gd name="T44" fmla="*/ 64 w 288"/>
                <a:gd name="T45" fmla="*/ 24 h 288"/>
                <a:gd name="T46" fmla="*/ 88 w 288"/>
                <a:gd name="T47" fmla="*/ 12 h 288"/>
                <a:gd name="T48" fmla="*/ 114 w 288"/>
                <a:gd name="T49" fmla="*/ 2 h 288"/>
                <a:gd name="T50" fmla="*/ 144 w 288"/>
                <a:gd name="T51" fmla="*/ 0 h 288"/>
                <a:gd name="T52" fmla="*/ 158 w 288"/>
                <a:gd name="T53" fmla="*/ 0 h 288"/>
                <a:gd name="T54" fmla="*/ 186 w 288"/>
                <a:gd name="T55" fmla="*/ 6 h 288"/>
                <a:gd name="T56" fmla="*/ 212 w 288"/>
                <a:gd name="T57" fmla="*/ 18 h 288"/>
                <a:gd name="T58" fmla="*/ 236 w 288"/>
                <a:gd name="T59" fmla="*/ 32 h 288"/>
                <a:gd name="T60" fmla="*/ 256 w 288"/>
                <a:gd name="T61" fmla="*/ 52 h 288"/>
                <a:gd name="T62" fmla="*/ 270 w 288"/>
                <a:gd name="T63" fmla="*/ 76 h 288"/>
                <a:gd name="T64" fmla="*/ 282 w 288"/>
                <a:gd name="T65" fmla="*/ 100 h 288"/>
                <a:gd name="T66" fmla="*/ 288 w 288"/>
                <a:gd name="T67" fmla="*/ 130 h 288"/>
                <a:gd name="T68" fmla="*/ 288 w 288"/>
                <a:gd name="T69" fmla="*/ 144 h 28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88"/>
                <a:gd name="T106" fmla="*/ 0 h 288"/>
                <a:gd name="T107" fmla="*/ 288 w 288"/>
                <a:gd name="T108" fmla="*/ 288 h 28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88" h="288">
                  <a:moveTo>
                    <a:pt x="288" y="144"/>
                  </a:moveTo>
                  <a:lnTo>
                    <a:pt x="288" y="144"/>
                  </a:lnTo>
                  <a:lnTo>
                    <a:pt x="288" y="158"/>
                  </a:lnTo>
                  <a:lnTo>
                    <a:pt x="286" y="172"/>
                  </a:lnTo>
                  <a:lnTo>
                    <a:pt x="282" y="186"/>
                  </a:lnTo>
                  <a:lnTo>
                    <a:pt x="276" y="200"/>
                  </a:lnTo>
                  <a:lnTo>
                    <a:pt x="270" y="212"/>
                  </a:lnTo>
                  <a:lnTo>
                    <a:pt x="264" y="224"/>
                  </a:lnTo>
                  <a:lnTo>
                    <a:pt x="256" y="236"/>
                  </a:lnTo>
                  <a:lnTo>
                    <a:pt x="246" y="246"/>
                  </a:lnTo>
                  <a:lnTo>
                    <a:pt x="236" y="254"/>
                  </a:lnTo>
                  <a:lnTo>
                    <a:pt x="224" y="264"/>
                  </a:lnTo>
                  <a:lnTo>
                    <a:pt x="212" y="270"/>
                  </a:lnTo>
                  <a:lnTo>
                    <a:pt x="200" y="276"/>
                  </a:lnTo>
                  <a:lnTo>
                    <a:pt x="186" y="282"/>
                  </a:lnTo>
                  <a:lnTo>
                    <a:pt x="174" y="284"/>
                  </a:lnTo>
                  <a:lnTo>
                    <a:pt x="158" y="288"/>
                  </a:lnTo>
                  <a:lnTo>
                    <a:pt x="144" y="288"/>
                  </a:lnTo>
                  <a:lnTo>
                    <a:pt x="130" y="288"/>
                  </a:lnTo>
                  <a:lnTo>
                    <a:pt x="114" y="284"/>
                  </a:lnTo>
                  <a:lnTo>
                    <a:pt x="102" y="282"/>
                  </a:lnTo>
                  <a:lnTo>
                    <a:pt x="88" y="276"/>
                  </a:lnTo>
                  <a:lnTo>
                    <a:pt x="76" y="270"/>
                  </a:lnTo>
                  <a:lnTo>
                    <a:pt x="64" y="264"/>
                  </a:lnTo>
                  <a:lnTo>
                    <a:pt x="52" y="254"/>
                  </a:lnTo>
                  <a:lnTo>
                    <a:pt x="42" y="246"/>
                  </a:lnTo>
                  <a:lnTo>
                    <a:pt x="32" y="236"/>
                  </a:lnTo>
                  <a:lnTo>
                    <a:pt x="24" y="224"/>
                  </a:lnTo>
                  <a:lnTo>
                    <a:pt x="18" y="212"/>
                  </a:lnTo>
                  <a:lnTo>
                    <a:pt x="12" y="200"/>
                  </a:lnTo>
                  <a:lnTo>
                    <a:pt x="6" y="186"/>
                  </a:lnTo>
                  <a:lnTo>
                    <a:pt x="2" y="172"/>
                  </a:lnTo>
                  <a:lnTo>
                    <a:pt x="0" y="158"/>
                  </a:lnTo>
                  <a:lnTo>
                    <a:pt x="0" y="144"/>
                  </a:lnTo>
                  <a:lnTo>
                    <a:pt x="0" y="130"/>
                  </a:lnTo>
                  <a:lnTo>
                    <a:pt x="2" y="114"/>
                  </a:lnTo>
                  <a:lnTo>
                    <a:pt x="6" y="100"/>
                  </a:lnTo>
                  <a:lnTo>
                    <a:pt x="12" y="88"/>
                  </a:lnTo>
                  <a:lnTo>
                    <a:pt x="18" y="76"/>
                  </a:lnTo>
                  <a:lnTo>
                    <a:pt x="24" y="64"/>
                  </a:lnTo>
                  <a:lnTo>
                    <a:pt x="32" y="52"/>
                  </a:lnTo>
                  <a:lnTo>
                    <a:pt x="42" y="42"/>
                  </a:lnTo>
                  <a:lnTo>
                    <a:pt x="52" y="32"/>
                  </a:lnTo>
                  <a:lnTo>
                    <a:pt x="64" y="24"/>
                  </a:lnTo>
                  <a:lnTo>
                    <a:pt x="76" y="18"/>
                  </a:lnTo>
                  <a:lnTo>
                    <a:pt x="88" y="12"/>
                  </a:lnTo>
                  <a:lnTo>
                    <a:pt x="102" y="6"/>
                  </a:lnTo>
                  <a:lnTo>
                    <a:pt x="114" y="2"/>
                  </a:lnTo>
                  <a:lnTo>
                    <a:pt x="130" y="0"/>
                  </a:lnTo>
                  <a:lnTo>
                    <a:pt x="144" y="0"/>
                  </a:lnTo>
                  <a:lnTo>
                    <a:pt x="158" y="0"/>
                  </a:lnTo>
                  <a:lnTo>
                    <a:pt x="174" y="2"/>
                  </a:lnTo>
                  <a:lnTo>
                    <a:pt x="186" y="6"/>
                  </a:lnTo>
                  <a:lnTo>
                    <a:pt x="200" y="12"/>
                  </a:lnTo>
                  <a:lnTo>
                    <a:pt x="212" y="18"/>
                  </a:lnTo>
                  <a:lnTo>
                    <a:pt x="224" y="24"/>
                  </a:lnTo>
                  <a:lnTo>
                    <a:pt x="236" y="32"/>
                  </a:lnTo>
                  <a:lnTo>
                    <a:pt x="246" y="42"/>
                  </a:lnTo>
                  <a:lnTo>
                    <a:pt x="256" y="52"/>
                  </a:lnTo>
                  <a:lnTo>
                    <a:pt x="264" y="64"/>
                  </a:lnTo>
                  <a:lnTo>
                    <a:pt x="270" y="76"/>
                  </a:lnTo>
                  <a:lnTo>
                    <a:pt x="276" y="88"/>
                  </a:lnTo>
                  <a:lnTo>
                    <a:pt x="282" y="100"/>
                  </a:lnTo>
                  <a:lnTo>
                    <a:pt x="286" y="114"/>
                  </a:lnTo>
                  <a:lnTo>
                    <a:pt x="288" y="130"/>
                  </a:lnTo>
                  <a:lnTo>
                    <a:pt x="288" y="144"/>
                  </a:lnTo>
                  <a:close/>
                </a:path>
              </a:pathLst>
            </a:custGeom>
            <a:solidFill>
              <a:srgbClr val="00FF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5932" name="Rectangle 292"/>
            <p:cNvSpPr>
              <a:spLocks noChangeArrowheads="1"/>
            </p:cNvSpPr>
            <p:nvPr/>
          </p:nvSpPr>
          <p:spPr bwMode="auto">
            <a:xfrm>
              <a:off x="4121" y="3942"/>
              <a:ext cx="10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Helvetica" pitchFamily="-83" charset="0"/>
                </a:rPr>
                <a:t>U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5933" name="Freeform 291"/>
            <p:cNvSpPr>
              <a:spLocks/>
            </p:cNvSpPr>
            <p:nvPr/>
          </p:nvSpPr>
          <p:spPr bwMode="auto">
            <a:xfrm>
              <a:off x="4848" y="3888"/>
              <a:ext cx="272" cy="268"/>
            </a:xfrm>
            <a:custGeom>
              <a:avLst/>
              <a:gdLst>
                <a:gd name="T0" fmla="*/ 288 w 288"/>
                <a:gd name="T1" fmla="*/ 144 h 288"/>
                <a:gd name="T2" fmla="*/ 286 w 288"/>
                <a:gd name="T3" fmla="*/ 172 h 288"/>
                <a:gd name="T4" fmla="*/ 276 w 288"/>
                <a:gd name="T5" fmla="*/ 200 h 288"/>
                <a:gd name="T6" fmla="*/ 264 w 288"/>
                <a:gd name="T7" fmla="*/ 224 h 288"/>
                <a:gd name="T8" fmla="*/ 246 w 288"/>
                <a:gd name="T9" fmla="*/ 246 h 288"/>
                <a:gd name="T10" fmla="*/ 224 w 288"/>
                <a:gd name="T11" fmla="*/ 264 h 288"/>
                <a:gd name="T12" fmla="*/ 200 w 288"/>
                <a:gd name="T13" fmla="*/ 276 h 288"/>
                <a:gd name="T14" fmla="*/ 174 w 288"/>
                <a:gd name="T15" fmla="*/ 284 h 288"/>
                <a:gd name="T16" fmla="*/ 144 w 288"/>
                <a:gd name="T17" fmla="*/ 288 h 288"/>
                <a:gd name="T18" fmla="*/ 130 w 288"/>
                <a:gd name="T19" fmla="*/ 288 h 288"/>
                <a:gd name="T20" fmla="*/ 102 w 288"/>
                <a:gd name="T21" fmla="*/ 282 h 288"/>
                <a:gd name="T22" fmla="*/ 76 w 288"/>
                <a:gd name="T23" fmla="*/ 270 h 288"/>
                <a:gd name="T24" fmla="*/ 52 w 288"/>
                <a:gd name="T25" fmla="*/ 254 h 288"/>
                <a:gd name="T26" fmla="*/ 32 w 288"/>
                <a:gd name="T27" fmla="*/ 236 h 288"/>
                <a:gd name="T28" fmla="*/ 18 w 288"/>
                <a:gd name="T29" fmla="*/ 212 h 288"/>
                <a:gd name="T30" fmla="*/ 6 w 288"/>
                <a:gd name="T31" fmla="*/ 186 h 288"/>
                <a:gd name="T32" fmla="*/ 0 w 288"/>
                <a:gd name="T33" fmla="*/ 158 h 288"/>
                <a:gd name="T34" fmla="*/ 0 w 288"/>
                <a:gd name="T35" fmla="*/ 144 h 288"/>
                <a:gd name="T36" fmla="*/ 2 w 288"/>
                <a:gd name="T37" fmla="*/ 114 h 288"/>
                <a:gd name="T38" fmla="*/ 12 w 288"/>
                <a:gd name="T39" fmla="*/ 88 h 288"/>
                <a:gd name="T40" fmla="*/ 24 w 288"/>
                <a:gd name="T41" fmla="*/ 64 h 288"/>
                <a:gd name="T42" fmla="*/ 42 w 288"/>
                <a:gd name="T43" fmla="*/ 42 h 288"/>
                <a:gd name="T44" fmla="*/ 64 w 288"/>
                <a:gd name="T45" fmla="*/ 24 h 288"/>
                <a:gd name="T46" fmla="*/ 88 w 288"/>
                <a:gd name="T47" fmla="*/ 12 h 288"/>
                <a:gd name="T48" fmla="*/ 114 w 288"/>
                <a:gd name="T49" fmla="*/ 2 h 288"/>
                <a:gd name="T50" fmla="*/ 144 w 288"/>
                <a:gd name="T51" fmla="*/ 0 h 288"/>
                <a:gd name="T52" fmla="*/ 158 w 288"/>
                <a:gd name="T53" fmla="*/ 0 h 288"/>
                <a:gd name="T54" fmla="*/ 186 w 288"/>
                <a:gd name="T55" fmla="*/ 6 h 288"/>
                <a:gd name="T56" fmla="*/ 212 w 288"/>
                <a:gd name="T57" fmla="*/ 18 h 288"/>
                <a:gd name="T58" fmla="*/ 236 w 288"/>
                <a:gd name="T59" fmla="*/ 32 h 288"/>
                <a:gd name="T60" fmla="*/ 256 w 288"/>
                <a:gd name="T61" fmla="*/ 52 h 288"/>
                <a:gd name="T62" fmla="*/ 270 w 288"/>
                <a:gd name="T63" fmla="*/ 76 h 288"/>
                <a:gd name="T64" fmla="*/ 282 w 288"/>
                <a:gd name="T65" fmla="*/ 100 h 288"/>
                <a:gd name="T66" fmla="*/ 288 w 288"/>
                <a:gd name="T67" fmla="*/ 130 h 288"/>
                <a:gd name="T68" fmla="*/ 288 w 288"/>
                <a:gd name="T69" fmla="*/ 144 h 28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88"/>
                <a:gd name="T106" fmla="*/ 0 h 288"/>
                <a:gd name="T107" fmla="*/ 288 w 288"/>
                <a:gd name="T108" fmla="*/ 288 h 28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88" h="288">
                  <a:moveTo>
                    <a:pt x="288" y="144"/>
                  </a:moveTo>
                  <a:lnTo>
                    <a:pt x="288" y="144"/>
                  </a:lnTo>
                  <a:lnTo>
                    <a:pt x="288" y="158"/>
                  </a:lnTo>
                  <a:lnTo>
                    <a:pt x="286" y="172"/>
                  </a:lnTo>
                  <a:lnTo>
                    <a:pt x="282" y="186"/>
                  </a:lnTo>
                  <a:lnTo>
                    <a:pt x="276" y="200"/>
                  </a:lnTo>
                  <a:lnTo>
                    <a:pt x="270" y="212"/>
                  </a:lnTo>
                  <a:lnTo>
                    <a:pt x="264" y="224"/>
                  </a:lnTo>
                  <a:lnTo>
                    <a:pt x="256" y="236"/>
                  </a:lnTo>
                  <a:lnTo>
                    <a:pt x="246" y="246"/>
                  </a:lnTo>
                  <a:lnTo>
                    <a:pt x="236" y="254"/>
                  </a:lnTo>
                  <a:lnTo>
                    <a:pt x="224" y="264"/>
                  </a:lnTo>
                  <a:lnTo>
                    <a:pt x="212" y="270"/>
                  </a:lnTo>
                  <a:lnTo>
                    <a:pt x="200" y="276"/>
                  </a:lnTo>
                  <a:lnTo>
                    <a:pt x="186" y="282"/>
                  </a:lnTo>
                  <a:lnTo>
                    <a:pt x="174" y="284"/>
                  </a:lnTo>
                  <a:lnTo>
                    <a:pt x="158" y="288"/>
                  </a:lnTo>
                  <a:lnTo>
                    <a:pt x="144" y="288"/>
                  </a:lnTo>
                  <a:lnTo>
                    <a:pt x="130" y="288"/>
                  </a:lnTo>
                  <a:lnTo>
                    <a:pt x="114" y="284"/>
                  </a:lnTo>
                  <a:lnTo>
                    <a:pt x="102" y="282"/>
                  </a:lnTo>
                  <a:lnTo>
                    <a:pt x="88" y="276"/>
                  </a:lnTo>
                  <a:lnTo>
                    <a:pt x="76" y="270"/>
                  </a:lnTo>
                  <a:lnTo>
                    <a:pt x="64" y="264"/>
                  </a:lnTo>
                  <a:lnTo>
                    <a:pt x="52" y="254"/>
                  </a:lnTo>
                  <a:lnTo>
                    <a:pt x="42" y="246"/>
                  </a:lnTo>
                  <a:lnTo>
                    <a:pt x="32" y="236"/>
                  </a:lnTo>
                  <a:lnTo>
                    <a:pt x="24" y="224"/>
                  </a:lnTo>
                  <a:lnTo>
                    <a:pt x="18" y="212"/>
                  </a:lnTo>
                  <a:lnTo>
                    <a:pt x="12" y="200"/>
                  </a:lnTo>
                  <a:lnTo>
                    <a:pt x="6" y="186"/>
                  </a:lnTo>
                  <a:lnTo>
                    <a:pt x="2" y="172"/>
                  </a:lnTo>
                  <a:lnTo>
                    <a:pt x="0" y="158"/>
                  </a:lnTo>
                  <a:lnTo>
                    <a:pt x="0" y="144"/>
                  </a:lnTo>
                  <a:lnTo>
                    <a:pt x="0" y="130"/>
                  </a:lnTo>
                  <a:lnTo>
                    <a:pt x="2" y="114"/>
                  </a:lnTo>
                  <a:lnTo>
                    <a:pt x="6" y="100"/>
                  </a:lnTo>
                  <a:lnTo>
                    <a:pt x="12" y="88"/>
                  </a:lnTo>
                  <a:lnTo>
                    <a:pt x="18" y="76"/>
                  </a:lnTo>
                  <a:lnTo>
                    <a:pt x="24" y="64"/>
                  </a:lnTo>
                  <a:lnTo>
                    <a:pt x="32" y="52"/>
                  </a:lnTo>
                  <a:lnTo>
                    <a:pt x="42" y="42"/>
                  </a:lnTo>
                  <a:lnTo>
                    <a:pt x="52" y="32"/>
                  </a:lnTo>
                  <a:lnTo>
                    <a:pt x="64" y="24"/>
                  </a:lnTo>
                  <a:lnTo>
                    <a:pt x="76" y="18"/>
                  </a:lnTo>
                  <a:lnTo>
                    <a:pt x="88" y="12"/>
                  </a:lnTo>
                  <a:lnTo>
                    <a:pt x="102" y="6"/>
                  </a:lnTo>
                  <a:lnTo>
                    <a:pt x="114" y="2"/>
                  </a:lnTo>
                  <a:lnTo>
                    <a:pt x="130" y="0"/>
                  </a:lnTo>
                  <a:lnTo>
                    <a:pt x="144" y="0"/>
                  </a:lnTo>
                  <a:lnTo>
                    <a:pt x="158" y="0"/>
                  </a:lnTo>
                  <a:lnTo>
                    <a:pt x="174" y="2"/>
                  </a:lnTo>
                  <a:lnTo>
                    <a:pt x="186" y="6"/>
                  </a:lnTo>
                  <a:lnTo>
                    <a:pt x="200" y="12"/>
                  </a:lnTo>
                  <a:lnTo>
                    <a:pt x="212" y="18"/>
                  </a:lnTo>
                  <a:lnTo>
                    <a:pt x="224" y="24"/>
                  </a:lnTo>
                  <a:lnTo>
                    <a:pt x="236" y="32"/>
                  </a:lnTo>
                  <a:lnTo>
                    <a:pt x="246" y="42"/>
                  </a:lnTo>
                  <a:lnTo>
                    <a:pt x="256" y="52"/>
                  </a:lnTo>
                  <a:lnTo>
                    <a:pt x="264" y="64"/>
                  </a:lnTo>
                  <a:lnTo>
                    <a:pt x="270" y="76"/>
                  </a:lnTo>
                  <a:lnTo>
                    <a:pt x="276" y="88"/>
                  </a:lnTo>
                  <a:lnTo>
                    <a:pt x="282" y="100"/>
                  </a:lnTo>
                  <a:lnTo>
                    <a:pt x="286" y="114"/>
                  </a:lnTo>
                  <a:lnTo>
                    <a:pt x="288" y="130"/>
                  </a:lnTo>
                  <a:lnTo>
                    <a:pt x="288" y="144"/>
                  </a:lnTo>
                  <a:close/>
                </a:path>
              </a:pathLst>
            </a:custGeom>
            <a:solidFill>
              <a:srgbClr val="00FF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5934" name="Rectangle 292"/>
            <p:cNvSpPr>
              <a:spLocks noChangeArrowheads="1"/>
            </p:cNvSpPr>
            <p:nvPr/>
          </p:nvSpPr>
          <p:spPr bwMode="auto">
            <a:xfrm>
              <a:off x="4937" y="3942"/>
              <a:ext cx="10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Helvetica" pitchFamily="-83" charset="0"/>
                </a:rPr>
                <a:t>U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5935" name="Freeform 291"/>
            <p:cNvSpPr>
              <a:spLocks/>
            </p:cNvSpPr>
            <p:nvPr/>
          </p:nvSpPr>
          <p:spPr bwMode="auto">
            <a:xfrm>
              <a:off x="4560" y="3888"/>
              <a:ext cx="272" cy="268"/>
            </a:xfrm>
            <a:custGeom>
              <a:avLst/>
              <a:gdLst>
                <a:gd name="T0" fmla="*/ 288 w 288"/>
                <a:gd name="T1" fmla="*/ 144 h 288"/>
                <a:gd name="T2" fmla="*/ 286 w 288"/>
                <a:gd name="T3" fmla="*/ 172 h 288"/>
                <a:gd name="T4" fmla="*/ 276 w 288"/>
                <a:gd name="T5" fmla="*/ 200 h 288"/>
                <a:gd name="T6" fmla="*/ 264 w 288"/>
                <a:gd name="T7" fmla="*/ 224 h 288"/>
                <a:gd name="T8" fmla="*/ 246 w 288"/>
                <a:gd name="T9" fmla="*/ 246 h 288"/>
                <a:gd name="T10" fmla="*/ 224 w 288"/>
                <a:gd name="T11" fmla="*/ 264 h 288"/>
                <a:gd name="T12" fmla="*/ 200 w 288"/>
                <a:gd name="T13" fmla="*/ 276 h 288"/>
                <a:gd name="T14" fmla="*/ 174 w 288"/>
                <a:gd name="T15" fmla="*/ 284 h 288"/>
                <a:gd name="T16" fmla="*/ 144 w 288"/>
                <a:gd name="T17" fmla="*/ 288 h 288"/>
                <a:gd name="T18" fmla="*/ 130 w 288"/>
                <a:gd name="T19" fmla="*/ 288 h 288"/>
                <a:gd name="T20" fmla="*/ 102 w 288"/>
                <a:gd name="T21" fmla="*/ 282 h 288"/>
                <a:gd name="T22" fmla="*/ 76 w 288"/>
                <a:gd name="T23" fmla="*/ 270 h 288"/>
                <a:gd name="T24" fmla="*/ 52 w 288"/>
                <a:gd name="T25" fmla="*/ 254 h 288"/>
                <a:gd name="T26" fmla="*/ 32 w 288"/>
                <a:gd name="T27" fmla="*/ 236 h 288"/>
                <a:gd name="T28" fmla="*/ 18 w 288"/>
                <a:gd name="T29" fmla="*/ 212 h 288"/>
                <a:gd name="T30" fmla="*/ 6 w 288"/>
                <a:gd name="T31" fmla="*/ 186 h 288"/>
                <a:gd name="T32" fmla="*/ 0 w 288"/>
                <a:gd name="T33" fmla="*/ 158 h 288"/>
                <a:gd name="T34" fmla="*/ 0 w 288"/>
                <a:gd name="T35" fmla="*/ 144 h 288"/>
                <a:gd name="T36" fmla="*/ 2 w 288"/>
                <a:gd name="T37" fmla="*/ 114 h 288"/>
                <a:gd name="T38" fmla="*/ 12 w 288"/>
                <a:gd name="T39" fmla="*/ 88 h 288"/>
                <a:gd name="T40" fmla="*/ 24 w 288"/>
                <a:gd name="T41" fmla="*/ 64 h 288"/>
                <a:gd name="T42" fmla="*/ 42 w 288"/>
                <a:gd name="T43" fmla="*/ 42 h 288"/>
                <a:gd name="T44" fmla="*/ 64 w 288"/>
                <a:gd name="T45" fmla="*/ 24 h 288"/>
                <a:gd name="T46" fmla="*/ 88 w 288"/>
                <a:gd name="T47" fmla="*/ 12 h 288"/>
                <a:gd name="T48" fmla="*/ 114 w 288"/>
                <a:gd name="T49" fmla="*/ 2 h 288"/>
                <a:gd name="T50" fmla="*/ 144 w 288"/>
                <a:gd name="T51" fmla="*/ 0 h 288"/>
                <a:gd name="T52" fmla="*/ 158 w 288"/>
                <a:gd name="T53" fmla="*/ 0 h 288"/>
                <a:gd name="T54" fmla="*/ 186 w 288"/>
                <a:gd name="T55" fmla="*/ 6 h 288"/>
                <a:gd name="T56" fmla="*/ 212 w 288"/>
                <a:gd name="T57" fmla="*/ 18 h 288"/>
                <a:gd name="T58" fmla="*/ 236 w 288"/>
                <a:gd name="T59" fmla="*/ 32 h 288"/>
                <a:gd name="T60" fmla="*/ 256 w 288"/>
                <a:gd name="T61" fmla="*/ 52 h 288"/>
                <a:gd name="T62" fmla="*/ 270 w 288"/>
                <a:gd name="T63" fmla="*/ 76 h 288"/>
                <a:gd name="T64" fmla="*/ 282 w 288"/>
                <a:gd name="T65" fmla="*/ 100 h 288"/>
                <a:gd name="T66" fmla="*/ 288 w 288"/>
                <a:gd name="T67" fmla="*/ 130 h 288"/>
                <a:gd name="T68" fmla="*/ 288 w 288"/>
                <a:gd name="T69" fmla="*/ 144 h 28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88"/>
                <a:gd name="T106" fmla="*/ 0 h 288"/>
                <a:gd name="T107" fmla="*/ 288 w 288"/>
                <a:gd name="T108" fmla="*/ 288 h 28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88" h="288">
                  <a:moveTo>
                    <a:pt x="288" y="144"/>
                  </a:moveTo>
                  <a:lnTo>
                    <a:pt x="288" y="144"/>
                  </a:lnTo>
                  <a:lnTo>
                    <a:pt x="288" y="158"/>
                  </a:lnTo>
                  <a:lnTo>
                    <a:pt x="286" y="172"/>
                  </a:lnTo>
                  <a:lnTo>
                    <a:pt x="282" y="186"/>
                  </a:lnTo>
                  <a:lnTo>
                    <a:pt x="276" y="200"/>
                  </a:lnTo>
                  <a:lnTo>
                    <a:pt x="270" y="212"/>
                  </a:lnTo>
                  <a:lnTo>
                    <a:pt x="264" y="224"/>
                  </a:lnTo>
                  <a:lnTo>
                    <a:pt x="256" y="236"/>
                  </a:lnTo>
                  <a:lnTo>
                    <a:pt x="246" y="246"/>
                  </a:lnTo>
                  <a:lnTo>
                    <a:pt x="236" y="254"/>
                  </a:lnTo>
                  <a:lnTo>
                    <a:pt x="224" y="264"/>
                  </a:lnTo>
                  <a:lnTo>
                    <a:pt x="212" y="270"/>
                  </a:lnTo>
                  <a:lnTo>
                    <a:pt x="200" y="276"/>
                  </a:lnTo>
                  <a:lnTo>
                    <a:pt x="186" y="282"/>
                  </a:lnTo>
                  <a:lnTo>
                    <a:pt x="174" y="284"/>
                  </a:lnTo>
                  <a:lnTo>
                    <a:pt x="158" y="288"/>
                  </a:lnTo>
                  <a:lnTo>
                    <a:pt x="144" y="288"/>
                  </a:lnTo>
                  <a:lnTo>
                    <a:pt x="130" y="288"/>
                  </a:lnTo>
                  <a:lnTo>
                    <a:pt x="114" y="284"/>
                  </a:lnTo>
                  <a:lnTo>
                    <a:pt x="102" y="282"/>
                  </a:lnTo>
                  <a:lnTo>
                    <a:pt x="88" y="276"/>
                  </a:lnTo>
                  <a:lnTo>
                    <a:pt x="76" y="270"/>
                  </a:lnTo>
                  <a:lnTo>
                    <a:pt x="64" y="264"/>
                  </a:lnTo>
                  <a:lnTo>
                    <a:pt x="52" y="254"/>
                  </a:lnTo>
                  <a:lnTo>
                    <a:pt x="42" y="246"/>
                  </a:lnTo>
                  <a:lnTo>
                    <a:pt x="32" y="236"/>
                  </a:lnTo>
                  <a:lnTo>
                    <a:pt x="24" y="224"/>
                  </a:lnTo>
                  <a:lnTo>
                    <a:pt x="18" y="212"/>
                  </a:lnTo>
                  <a:lnTo>
                    <a:pt x="12" y="200"/>
                  </a:lnTo>
                  <a:lnTo>
                    <a:pt x="6" y="186"/>
                  </a:lnTo>
                  <a:lnTo>
                    <a:pt x="2" y="172"/>
                  </a:lnTo>
                  <a:lnTo>
                    <a:pt x="0" y="158"/>
                  </a:lnTo>
                  <a:lnTo>
                    <a:pt x="0" y="144"/>
                  </a:lnTo>
                  <a:lnTo>
                    <a:pt x="0" y="130"/>
                  </a:lnTo>
                  <a:lnTo>
                    <a:pt x="2" y="114"/>
                  </a:lnTo>
                  <a:lnTo>
                    <a:pt x="6" y="100"/>
                  </a:lnTo>
                  <a:lnTo>
                    <a:pt x="12" y="88"/>
                  </a:lnTo>
                  <a:lnTo>
                    <a:pt x="18" y="76"/>
                  </a:lnTo>
                  <a:lnTo>
                    <a:pt x="24" y="64"/>
                  </a:lnTo>
                  <a:lnTo>
                    <a:pt x="32" y="52"/>
                  </a:lnTo>
                  <a:lnTo>
                    <a:pt x="42" y="42"/>
                  </a:lnTo>
                  <a:lnTo>
                    <a:pt x="52" y="32"/>
                  </a:lnTo>
                  <a:lnTo>
                    <a:pt x="64" y="24"/>
                  </a:lnTo>
                  <a:lnTo>
                    <a:pt x="76" y="18"/>
                  </a:lnTo>
                  <a:lnTo>
                    <a:pt x="88" y="12"/>
                  </a:lnTo>
                  <a:lnTo>
                    <a:pt x="102" y="6"/>
                  </a:lnTo>
                  <a:lnTo>
                    <a:pt x="114" y="2"/>
                  </a:lnTo>
                  <a:lnTo>
                    <a:pt x="130" y="0"/>
                  </a:lnTo>
                  <a:lnTo>
                    <a:pt x="144" y="0"/>
                  </a:lnTo>
                  <a:lnTo>
                    <a:pt x="158" y="0"/>
                  </a:lnTo>
                  <a:lnTo>
                    <a:pt x="174" y="2"/>
                  </a:lnTo>
                  <a:lnTo>
                    <a:pt x="186" y="6"/>
                  </a:lnTo>
                  <a:lnTo>
                    <a:pt x="200" y="12"/>
                  </a:lnTo>
                  <a:lnTo>
                    <a:pt x="212" y="18"/>
                  </a:lnTo>
                  <a:lnTo>
                    <a:pt x="224" y="24"/>
                  </a:lnTo>
                  <a:lnTo>
                    <a:pt x="236" y="32"/>
                  </a:lnTo>
                  <a:lnTo>
                    <a:pt x="246" y="42"/>
                  </a:lnTo>
                  <a:lnTo>
                    <a:pt x="256" y="52"/>
                  </a:lnTo>
                  <a:lnTo>
                    <a:pt x="264" y="64"/>
                  </a:lnTo>
                  <a:lnTo>
                    <a:pt x="270" y="76"/>
                  </a:lnTo>
                  <a:lnTo>
                    <a:pt x="276" y="88"/>
                  </a:lnTo>
                  <a:lnTo>
                    <a:pt x="282" y="100"/>
                  </a:lnTo>
                  <a:lnTo>
                    <a:pt x="286" y="114"/>
                  </a:lnTo>
                  <a:lnTo>
                    <a:pt x="288" y="130"/>
                  </a:lnTo>
                  <a:lnTo>
                    <a:pt x="288" y="144"/>
                  </a:lnTo>
                  <a:close/>
                </a:path>
              </a:pathLst>
            </a:custGeom>
            <a:solidFill>
              <a:srgbClr val="00FF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5936" name="Rectangle 292"/>
            <p:cNvSpPr>
              <a:spLocks noChangeArrowheads="1"/>
            </p:cNvSpPr>
            <p:nvPr/>
          </p:nvSpPr>
          <p:spPr bwMode="auto">
            <a:xfrm>
              <a:off x="4649" y="3942"/>
              <a:ext cx="10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Helvetica" pitchFamily="-83" charset="0"/>
                </a:rPr>
                <a:t>N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5937" name="Freeform 291"/>
            <p:cNvSpPr>
              <a:spLocks/>
            </p:cNvSpPr>
            <p:nvPr/>
          </p:nvSpPr>
          <p:spPr bwMode="auto">
            <a:xfrm>
              <a:off x="5376" y="3888"/>
              <a:ext cx="272" cy="268"/>
            </a:xfrm>
            <a:custGeom>
              <a:avLst/>
              <a:gdLst>
                <a:gd name="T0" fmla="*/ 288 w 288"/>
                <a:gd name="T1" fmla="*/ 144 h 288"/>
                <a:gd name="T2" fmla="*/ 286 w 288"/>
                <a:gd name="T3" fmla="*/ 172 h 288"/>
                <a:gd name="T4" fmla="*/ 276 w 288"/>
                <a:gd name="T5" fmla="*/ 200 h 288"/>
                <a:gd name="T6" fmla="*/ 264 w 288"/>
                <a:gd name="T7" fmla="*/ 224 h 288"/>
                <a:gd name="T8" fmla="*/ 246 w 288"/>
                <a:gd name="T9" fmla="*/ 246 h 288"/>
                <a:gd name="T10" fmla="*/ 224 w 288"/>
                <a:gd name="T11" fmla="*/ 264 h 288"/>
                <a:gd name="T12" fmla="*/ 200 w 288"/>
                <a:gd name="T13" fmla="*/ 276 h 288"/>
                <a:gd name="T14" fmla="*/ 174 w 288"/>
                <a:gd name="T15" fmla="*/ 284 h 288"/>
                <a:gd name="T16" fmla="*/ 144 w 288"/>
                <a:gd name="T17" fmla="*/ 288 h 288"/>
                <a:gd name="T18" fmla="*/ 130 w 288"/>
                <a:gd name="T19" fmla="*/ 288 h 288"/>
                <a:gd name="T20" fmla="*/ 102 w 288"/>
                <a:gd name="T21" fmla="*/ 282 h 288"/>
                <a:gd name="T22" fmla="*/ 76 w 288"/>
                <a:gd name="T23" fmla="*/ 270 h 288"/>
                <a:gd name="T24" fmla="*/ 52 w 288"/>
                <a:gd name="T25" fmla="*/ 254 h 288"/>
                <a:gd name="T26" fmla="*/ 32 w 288"/>
                <a:gd name="T27" fmla="*/ 236 h 288"/>
                <a:gd name="T28" fmla="*/ 18 w 288"/>
                <a:gd name="T29" fmla="*/ 212 h 288"/>
                <a:gd name="T30" fmla="*/ 6 w 288"/>
                <a:gd name="T31" fmla="*/ 186 h 288"/>
                <a:gd name="T32" fmla="*/ 0 w 288"/>
                <a:gd name="T33" fmla="*/ 158 h 288"/>
                <a:gd name="T34" fmla="*/ 0 w 288"/>
                <a:gd name="T35" fmla="*/ 144 h 288"/>
                <a:gd name="T36" fmla="*/ 2 w 288"/>
                <a:gd name="T37" fmla="*/ 114 h 288"/>
                <a:gd name="T38" fmla="*/ 12 w 288"/>
                <a:gd name="T39" fmla="*/ 88 h 288"/>
                <a:gd name="T40" fmla="*/ 24 w 288"/>
                <a:gd name="T41" fmla="*/ 64 h 288"/>
                <a:gd name="T42" fmla="*/ 42 w 288"/>
                <a:gd name="T43" fmla="*/ 42 h 288"/>
                <a:gd name="T44" fmla="*/ 64 w 288"/>
                <a:gd name="T45" fmla="*/ 24 h 288"/>
                <a:gd name="T46" fmla="*/ 88 w 288"/>
                <a:gd name="T47" fmla="*/ 12 h 288"/>
                <a:gd name="T48" fmla="*/ 114 w 288"/>
                <a:gd name="T49" fmla="*/ 2 h 288"/>
                <a:gd name="T50" fmla="*/ 144 w 288"/>
                <a:gd name="T51" fmla="*/ 0 h 288"/>
                <a:gd name="T52" fmla="*/ 158 w 288"/>
                <a:gd name="T53" fmla="*/ 0 h 288"/>
                <a:gd name="T54" fmla="*/ 186 w 288"/>
                <a:gd name="T55" fmla="*/ 6 h 288"/>
                <a:gd name="T56" fmla="*/ 212 w 288"/>
                <a:gd name="T57" fmla="*/ 18 h 288"/>
                <a:gd name="T58" fmla="*/ 236 w 288"/>
                <a:gd name="T59" fmla="*/ 32 h 288"/>
                <a:gd name="T60" fmla="*/ 256 w 288"/>
                <a:gd name="T61" fmla="*/ 52 h 288"/>
                <a:gd name="T62" fmla="*/ 270 w 288"/>
                <a:gd name="T63" fmla="*/ 76 h 288"/>
                <a:gd name="T64" fmla="*/ 282 w 288"/>
                <a:gd name="T65" fmla="*/ 100 h 288"/>
                <a:gd name="T66" fmla="*/ 288 w 288"/>
                <a:gd name="T67" fmla="*/ 130 h 288"/>
                <a:gd name="T68" fmla="*/ 288 w 288"/>
                <a:gd name="T69" fmla="*/ 144 h 28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88"/>
                <a:gd name="T106" fmla="*/ 0 h 288"/>
                <a:gd name="T107" fmla="*/ 288 w 288"/>
                <a:gd name="T108" fmla="*/ 288 h 28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88" h="288">
                  <a:moveTo>
                    <a:pt x="288" y="144"/>
                  </a:moveTo>
                  <a:lnTo>
                    <a:pt x="288" y="144"/>
                  </a:lnTo>
                  <a:lnTo>
                    <a:pt x="288" y="158"/>
                  </a:lnTo>
                  <a:lnTo>
                    <a:pt x="286" y="172"/>
                  </a:lnTo>
                  <a:lnTo>
                    <a:pt x="282" y="186"/>
                  </a:lnTo>
                  <a:lnTo>
                    <a:pt x="276" y="200"/>
                  </a:lnTo>
                  <a:lnTo>
                    <a:pt x="270" y="212"/>
                  </a:lnTo>
                  <a:lnTo>
                    <a:pt x="264" y="224"/>
                  </a:lnTo>
                  <a:lnTo>
                    <a:pt x="256" y="236"/>
                  </a:lnTo>
                  <a:lnTo>
                    <a:pt x="246" y="246"/>
                  </a:lnTo>
                  <a:lnTo>
                    <a:pt x="236" y="254"/>
                  </a:lnTo>
                  <a:lnTo>
                    <a:pt x="224" y="264"/>
                  </a:lnTo>
                  <a:lnTo>
                    <a:pt x="212" y="270"/>
                  </a:lnTo>
                  <a:lnTo>
                    <a:pt x="200" y="276"/>
                  </a:lnTo>
                  <a:lnTo>
                    <a:pt x="186" y="282"/>
                  </a:lnTo>
                  <a:lnTo>
                    <a:pt x="174" y="284"/>
                  </a:lnTo>
                  <a:lnTo>
                    <a:pt x="158" y="288"/>
                  </a:lnTo>
                  <a:lnTo>
                    <a:pt x="144" y="288"/>
                  </a:lnTo>
                  <a:lnTo>
                    <a:pt x="130" y="288"/>
                  </a:lnTo>
                  <a:lnTo>
                    <a:pt x="114" y="284"/>
                  </a:lnTo>
                  <a:lnTo>
                    <a:pt x="102" y="282"/>
                  </a:lnTo>
                  <a:lnTo>
                    <a:pt x="88" y="276"/>
                  </a:lnTo>
                  <a:lnTo>
                    <a:pt x="76" y="270"/>
                  </a:lnTo>
                  <a:lnTo>
                    <a:pt x="64" y="264"/>
                  </a:lnTo>
                  <a:lnTo>
                    <a:pt x="52" y="254"/>
                  </a:lnTo>
                  <a:lnTo>
                    <a:pt x="42" y="246"/>
                  </a:lnTo>
                  <a:lnTo>
                    <a:pt x="32" y="236"/>
                  </a:lnTo>
                  <a:lnTo>
                    <a:pt x="24" y="224"/>
                  </a:lnTo>
                  <a:lnTo>
                    <a:pt x="18" y="212"/>
                  </a:lnTo>
                  <a:lnTo>
                    <a:pt x="12" y="200"/>
                  </a:lnTo>
                  <a:lnTo>
                    <a:pt x="6" y="186"/>
                  </a:lnTo>
                  <a:lnTo>
                    <a:pt x="2" y="172"/>
                  </a:lnTo>
                  <a:lnTo>
                    <a:pt x="0" y="158"/>
                  </a:lnTo>
                  <a:lnTo>
                    <a:pt x="0" y="144"/>
                  </a:lnTo>
                  <a:lnTo>
                    <a:pt x="0" y="130"/>
                  </a:lnTo>
                  <a:lnTo>
                    <a:pt x="2" y="114"/>
                  </a:lnTo>
                  <a:lnTo>
                    <a:pt x="6" y="100"/>
                  </a:lnTo>
                  <a:lnTo>
                    <a:pt x="12" y="88"/>
                  </a:lnTo>
                  <a:lnTo>
                    <a:pt x="18" y="76"/>
                  </a:lnTo>
                  <a:lnTo>
                    <a:pt x="24" y="64"/>
                  </a:lnTo>
                  <a:lnTo>
                    <a:pt x="32" y="52"/>
                  </a:lnTo>
                  <a:lnTo>
                    <a:pt x="42" y="42"/>
                  </a:lnTo>
                  <a:lnTo>
                    <a:pt x="52" y="32"/>
                  </a:lnTo>
                  <a:lnTo>
                    <a:pt x="64" y="24"/>
                  </a:lnTo>
                  <a:lnTo>
                    <a:pt x="76" y="18"/>
                  </a:lnTo>
                  <a:lnTo>
                    <a:pt x="88" y="12"/>
                  </a:lnTo>
                  <a:lnTo>
                    <a:pt x="102" y="6"/>
                  </a:lnTo>
                  <a:lnTo>
                    <a:pt x="114" y="2"/>
                  </a:lnTo>
                  <a:lnTo>
                    <a:pt x="130" y="0"/>
                  </a:lnTo>
                  <a:lnTo>
                    <a:pt x="144" y="0"/>
                  </a:lnTo>
                  <a:lnTo>
                    <a:pt x="158" y="0"/>
                  </a:lnTo>
                  <a:lnTo>
                    <a:pt x="174" y="2"/>
                  </a:lnTo>
                  <a:lnTo>
                    <a:pt x="186" y="6"/>
                  </a:lnTo>
                  <a:lnTo>
                    <a:pt x="200" y="12"/>
                  </a:lnTo>
                  <a:lnTo>
                    <a:pt x="212" y="18"/>
                  </a:lnTo>
                  <a:lnTo>
                    <a:pt x="224" y="24"/>
                  </a:lnTo>
                  <a:lnTo>
                    <a:pt x="236" y="32"/>
                  </a:lnTo>
                  <a:lnTo>
                    <a:pt x="246" y="42"/>
                  </a:lnTo>
                  <a:lnTo>
                    <a:pt x="256" y="52"/>
                  </a:lnTo>
                  <a:lnTo>
                    <a:pt x="264" y="64"/>
                  </a:lnTo>
                  <a:lnTo>
                    <a:pt x="270" y="76"/>
                  </a:lnTo>
                  <a:lnTo>
                    <a:pt x="276" y="88"/>
                  </a:lnTo>
                  <a:lnTo>
                    <a:pt x="282" y="100"/>
                  </a:lnTo>
                  <a:lnTo>
                    <a:pt x="286" y="114"/>
                  </a:lnTo>
                  <a:lnTo>
                    <a:pt x="288" y="130"/>
                  </a:lnTo>
                  <a:lnTo>
                    <a:pt x="288" y="144"/>
                  </a:lnTo>
                  <a:close/>
                </a:path>
              </a:pathLst>
            </a:custGeom>
            <a:solidFill>
              <a:srgbClr val="00FF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5938" name="Rectangle 292"/>
            <p:cNvSpPr>
              <a:spLocks noChangeArrowheads="1"/>
            </p:cNvSpPr>
            <p:nvPr/>
          </p:nvSpPr>
          <p:spPr bwMode="auto">
            <a:xfrm>
              <a:off x="5465" y="3942"/>
              <a:ext cx="10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Helvetica" pitchFamily="-83" charset="0"/>
                </a:rPr>
                <a:t>N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5939" name="Freeform 291"/>
            <p:cNvSpPr>
              <a:spLocks/>
            </p:cNvSpPr>
            <p:nvPr/>
          </p:nvSpPr>
          <p:spPr bwMode="auto">
            <a:xfrm>
              <a:off x="3936" y="1584"/>
              <a:ext cx="272" cy="268"/>
            </a:xfrm>
            <a:custGeom>
              <a:avLst/>
              <a:gdLst>
                <a:gd name="T0" fmla="*/ 288 w 288"/>
                <a:gd name="T1" fmla="*/ 144 h 288"/>
                <a:gd name="T2" fmla="*/ 286 w 288"/>
                <a:gd name="T3" fmla="*/ 172 h 288"/>
                <a:gd name="T4" fmla="*/ 276 w 288"/>
                <a:gd name="T5" fmla="*/ 200 h 288"/>
                <a:gd name="T6" fmla="*/ 264 w 288"/>
                <a:gd name="T7" fmla="*/ 224 h 288"/>
                <a:gd name="T8" fmla="*/ 246 w 288"/>
                <a:gd name="T9" fmla="*/ 246 h 288"/>
                <a:gd name="T10" fmla="*/ 224 w 288"/>
                <a:gd name="T11" fmla="*/ 264 h 288"/>
                <a:gd name="T12" fmla="*/ 200 w 288"/>
                <a:gd name="T13" fmla="*/ 276 h 288"/>
                <a:gd name="T14" fmla="*/ 174 w 288"/>
                <a:gd name="T15" fmla="*/ 284 h 288"/>
                <a:gd name="T16" fmla="*/ 144 w 288"/>
                <a:gd name="T17" fmla="*/ 288 h 288"/>
                <a:gd name="T18" fmla="*/ 130 w 288"/>
                <a:gd name="T19" fmla="*/ 288 h 288"/>
                <a:gd name="T20" fmla="*/ 102 w 288"/>
                <a:gd name="T21" fmla="*/ 282 h 288"/>
                <a:gd name="T22" fmla="*/ 76 w 288"/>
                <a:gd name="T23" fmla="*/ 270 h 288"/>
                <a:gd name="T24" fmla="*/ 52 w 288"/>
                <a:gd name="T25" fmla="*/ 254 h 288"/>
                <a:gd name="T26" fmla="*/ 32 w 288"/>
                <a:gd name="T27" fmla="*/ 236 h 288"/>
                <a:gd name="T28" fmla="*/ 18 w 288"/>
                <a:gd name="T29" fmla="*/ 212 h 288"/>
                <a:gd name="T30" fmla="*/ 6 w 288"/>
                <a:gd name="T31" fmla="*/ 186 h 288"/>
                <a:gd name="T32" fmla="*/ 0 w 288"/>
                <a:gd name="T33" fmla="*/ 158 h 288"/>
                <a:gd name="T34" fmla="*/ 0 w 288"/>
                <a:gd name="T35" fmla="*/ 144 h 288"/>
                <a:gd name="T36" fmla="*/ 2 w 288"/>
                <a:gd name="T37" fmla="*/ 114 h 288"/>
                <a:gd name="T38" fmla="*/ 12 w 288"/>
                <a:gd name="T39" fmla="*/ 88 h 288"/>
                <a:gd name="T40" fmla="*/ 24 w 288"/>
                <a:gd name="T41" fmla="*/ 64 h 288"/>
                <a:gd name="T42" fmla="*/ 42 w 288"/>
                <a:gd name="T43" fmla="*/ 42 h 288"/>
                <a:gd name="T44" fmla="*/ 64 w 288"/>
                <a:gd name="T45" fmla="*/ 24 h 288"/>
                <a:gd name="T46" fmla="*/ 88 w 288"/>
                <a:gd name="T47" fmla="*/ 12 h 288"/>
                <a:gd name="T48" fmla="*/ 114 w 288"/>
                <a:gd name="T49" fmla="*/ 2 h 288"/>
                <a:gd name="T50" fmla="*/ 144 w 288"/>
                <a:gd name="T51" fmla="*/ 0 h 288"/>
                <a:gd name="T52" fmla="*/ 158 w 288"/>
                <a:gd name="T53" fmla="*/ 0 h 288"/>
                <a:gd name="T54" fmla="*/ 186 w 288"/>
                <a:gd name="T55" fmla="*/ 6 h 288"/>
                <a:gd name="T56" fmla="*/ 212 w 288"/>
                <a:gd name="T57" fmla="*/ 18 h 288"/>
                <a:gd name="T58" fmla="*/ 236 w 288"/>
                <a:gd name="T59" fmla="*/ 32 h 288"/>
                <a:gd name="T60" fmla="*/ 256 w 288"/>
                <a:gd name="T61" fmla="*/ 52 h 288"/>
                <a:gd name="T62" fmla="*/ 270 w 288"/>
                <a:gd name="T63" fmla="*/ 76 h 288"/>
                <a:gd name="T64" fmla="*/ 282 w 288"/>
                <a:gd name="T65" fmla="*/ 100 h 288"/>
                <a:gd name="T66" fmla="*/ 288 w 288"/>
                <a:gd name="T67" fmla="*/ 130 h 288"/>
                <a:gd name="T68" fmla="*/ 288 w 288"/>
                <a:gd name="T69" fmla="*/ 144 h 28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88"/>
                <a:gd name="T106" fmla="*/ 0 h 288"/>
                <a:gd name="T107" fmla="*/ 288 w 288"/>
                <a:gd name="T108" fmla="*/ 288 h 28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88" h="288">
                  <a:moveTo>
                    <a:pt x="288" y="144"/>
                  </a:moveTo>
                  <a:lnTo>
                    <a:pt x="288" y="144"/>
                  </a:lnTo>
                  <a:lnTo>
                    <a:pt x="288" y="158"/>
                  </a:lnTo>
                  <a:lnTo>
                    <a:pt x="286" y="172"/>
                  </a:lnTo>
                  <a:lnTo>
                    <a:pt x="282" y="186"/>
                  </a:lnTo>
                  <a:lnTo>
                    <a:pt x="276" y="200"/>
                  </a:lnTo>
                  <a:lnTo>
                    <a:pt x="270" y="212"/>
                  </a:lnTo>
                  <a:lnTo>
                    <a:pt x="264" y="224"/>
                  </a:lnTo>
                  <a:lnTo>
                    <a:pt x="256" y="236"/>
                  </a:lnTo>
                  <a:lnTo>
                    <a:pt x="246" y="246"/>
                  </a:lnTo>
                  <a:lnTo>
                    <a:pt x="236" y="254"/>
                  </a:lnTo>
                  <a:lnTo>
                    <a:pt x="224" y="264"/>
                  </a:lnTo>
                  <a:lnTo>
                    <a:pt x="212" y="270"/>
                  </a:lnTo>
                  <a:lnTo>
                    <a:pt x="200" y="276"/>
                  </a:lnTo>
                  <a:lnTo>
                    <a:pt x="186" y="282"/>
                  </a:lnTo>
                  <a:lnTo>
                    <a:pt x="174" y="284"/>
                  </a:lnTo>
                  <a:lnTo>
                    <a:pt x="158" y="288"/>
                  </a:lnTo>
                  <a:lnTo>
                    <a:pt x="144" y="288"/>
                  </a:lnTo>
                  <a:lnTo>
                    <a:pt x="130" y="288"/>
                  </a:lnTo>
                  <a:lnTo>
                    <a:pt x="114" y="284"/>
                  </a:lnTo>
                  <a:lnTo>
                    <a:pt x="102" y="282"/>
                  </a:lnTo>
                  <a:lnTo>
                    <a:pt x="88" y="276"/>
                  </a:lnTo>
                  <a:lnTo>
                    <a:pt x="76" y="270"/>
                  </a:lnTo>
                  <a:lnTo>
                    <a:pt x="64" y="264"/>
                  </a:lnTo>
                  <a:lnTo>
                    <a:pt x="52" y="254"/>
                  </a:lnTo>
                  <a:lnTo>
                    <a:pt x="42" y="246"/>
                  </a:lnTo>
                  <a:lnTo>
                    <a:pt x="32" y="236"/>
                  </a:lnTo>
                  <a:lnTo>
                    <a:pt x="24" y="224"/>
                  </a:lnTo>
                  <a:lnTo>
                    <a:pt x="18" y="212"/>
                  </a:lnTo>
                  <a:lnTo>
                    <a:pt x="12" y="200"/>
                  </a:lnTo>
                  <a:lnTo>
                    <a:pt x="6" y="186"/>
                  </a:lnTo>
                  <a:lnTo>
                    <a:pt x="2" y="172"/>
                  </a:lnTo>
                  <a:lnTo>
                    <a:pt x="0" y="158"/>
                  </a:lnTo>
                  <a:lnTo>
                    <a:pt x="0" y="144"/>
                  </a:lnTo>
                  <a:lnTo>
                    <a:pt x="0" y="130"/>
                  </a:lnTo>
                  <a:lnTo>
                    <a:pt x="2" y="114"/>
                  </a:lnTo>
                  <a:lnTo>
                    <a:pt x="6" y="100"/>
                  </a:lnTo>
                  <a:lnTo>
                    <a:pt x="12" y="88"/>
                  </a:lnTo>
                  <a:lnTo>
                    <a:pt x="18" y="76"/>
                  </a:lnTo>
                  <a:lnTo>
                    <a:pt x="24" y="64"/>
                  </a:lnTo>
                  <a:lnTo>
                    <a:pt x="32" y="52"/>
                  </a:lnTo>
                  <a:lnTo>
                    <a:pt x="42" y="42"/>
                  </a:lnTo>
                  <a:lnTo>
                    <a:pt x="52" y="32"/>
                  </a:lnTo>
                  <a:lnTo>
                    <a:pt x="64" y="24"/>
                  </a:lnTo>
                  <a:lnTo>
                    <a:pt x="76" y="18"/>
                  </a:lnTo>
                  <a:lnTo>
                    <a:pt x="88" y="12"/>
                  </a:lnTo>
                  <a:lnTo>
                    <a:pt x="102" y="6"/>
                  </a:lnTo>
                  <a:lnTo>
                    <a:pt x="114" y="2"/>
                  </a:lnTo>
                  <a:lnTo>
                    <a:pt x="130" y="0"/>
                  </a:lnTo>
                  <a:lnTo>
                    <a:pt x="144" y="0"/>
                  </a:lnTo>
                  <a:lnTo>
                    <a:pt x="158" y="0"/>
                  </a:lnTo>
                  <a:lnTo>
                    <a:pt x="174" y="2"/>
                  </a:lnTo>
                  <a:lnTo>
                    <a:pt x="186" y="6"/>
                  </a:lnTo>
                  <a:lnTo>
                    <a:pt x="200" y="12"/>
                  </a:lnTo>
                  <a:lnTo>
                    <a:pt x="212" y="18"/>
                  </a:lnTo>
                  <a:lnTo>
                    <a:pt x="224" y="24"/>
                  </a:lnTo>
                  <a:lnTo>
                    <a:pt x="236" y="32"/>
                  </a:lnTo>
                  <a:lnTo>
                    <a:pt x="246" y="42"/>
                  </a:lnTo>
                  <a:lnTo>
                    <a:pt x="256" y="52"/>
                  </a:lnTo>
                  <a:lnTo>
                    <a:pt x="264" y="64"/>
                  </a:lnTo>
                  <a:lnTo>
                    <a:pt x="270" y="76"/>
                  </a:lnTo>
                  <a:lnTo>
                    <a:pt x="276" y="88"/>
                  </a:lnTo>
                  <a:lnTo>
                    <a:pt x="282" y="100"/>
                  </a:lnTo>
                  <a:lnTo>
                    <a:pt x="286" y="114"/>
                  </a:lnTo>
                  <a:lnTo>
                    <a:pt x="288" y="130"/>
                  </a:lnTo>
                  <a:lnTo>
                    <a:pt x="288" y="144"/>
                  </a:lnTo>
                  <a:close/>
                </a:path>
              </a:pathLst>
            </a:custGeom>
            <a:solidFill>
              <a:srgbClr val="00FF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5940" name="Rectangle 292"/>
            <p:cNvSpPr>
              <a:spLocks noChangeArrowheads="1"/>
            </p:cNvSpPr>
            <p:nvPr/>
          </p:nvSpPr>
          <p:spPr bwMode="auto">
            <a:xfrm>
              <a:off x="4025" y="1638"/>
              <a:ext cx="10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Helvetica" pitchFamily="-83" charset="0"/>
                </a:rPr>
                <a:t>U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5941" name="Freeform 291"/>
            <p:cNvSpPr>
              <a:spLocks/>
            </p:cNvSpPr>
            <p:nvPr/>
          </p:nvSpPr>
          <p:spPr bwMode="auto">
            <a:xfrm>
              <a:off x="5424" y="1584"/>
              <a:ext cx="272" cy="268"/>
            </a:xfrm>
            <a:custGeom>
              <a:avLst/>
              <a:gdLst>
                <a:gd name="T0" fmla="*/ 288 w 288"/>
                <a:gd name="T1" fmla="*/ 144 h 288"/>
                <a:gd name="T2" fmla="*/ 286 w 288"/>
                <a:gd name="T3" fmla="*/ 172 h 288"/>
                <a:gd name="T4" fmla="*/ 276 w 288"/>
                <a:gd name="T5" fmla="*/ 200 h 288"/>
                <a:gd name="T6" fmla="*/ 264 w 288"/>
                <a:gd name="T7" fmla="*/ 224 h 288"/>
                <a:gd name="T8" fmla="*/ 246 w 288"/>
                <a:gd name="T9" fmla="*/ 246 h 288"/>
                <a:gd name="T10" fmla="*/ 224 w 288"/>
                <a:gd name="T11" fmla="*/ 264 h 288"/>
                <a:gd name="T12" fmla="*/ 200 w 288"/>
                <a:gd name="T13" fmla="*/ 276 h 288"/>
                <a:gd name="T14" fmla="*/ 174 w 288"/>
                <a:gd name="T15" fmla="*/ 284 h 288"/>
                <a:gd name="T16" fmla="*/ 144 w 288"/>
                <a:gd name="T17" fmla="*/ 288 h 288"/>
                <a:gd name="T18" fmla="*/ 130 w 288"/>
                <a:gd name="T19" fmla="*/ 288 h 288"/>
                <a:gd name="T20" fmla="*/ 102 w 288"/>
                <a:gd name="T21" fmla="*/ 282 h 288"/>
                <a:gd name="T22" fmla="*/ 76 w 288"/>
                <a:gd name="T23" fmla="*/ 270 h 288"/>
                <a:gd name="T24" fmla="*/ 52 w 288"/>
                <a:gd name="T25" fmla="*/ 254 h 288"/>
                <a:gd name="T26" fmla="*/ 32 w 288"/>
                <a:gd name="T27" fmla="*/ 236 h 288"/>
                <a:gd name="T28" fmla="*/ 18 w 288"/>
                <a:gd name="T29" fmla="*/ 212 h 288"/>
                <a:gd name="T30" fmla="*/ 6 w 288"/>
                <a:gd name="T31" fmla="*/ 186 h 288"/>
                <a:gd name="T32" fmla="*/ 0 w 288"/>
                <a:gd name="T33" fmla="*/ 158 h 288"/>
                <a:gd name="T34" fmla="*/ 0 w 288"/>
                <a:gd name="T35" fmla="*/ 144 h 288"/>
                <a:gd name="T36" fmla="*/ 2 w 288"/>
                <a:gd name="T37" fmla="*/ 114 h 288"/>
                <a:gd name="T38" fmla="*/ 12 w 288"/>
                <a:gd name="T39" fmla="*/ 88 h 288"/>
                <a:gd name="T40" fmla="*/ 24 w 288"/>
                <a:gd name="T41" fmla="*/ 64 h 288"/>
                <a:gd name="T42" fmla="*/ 42 w 288"/>
                <a:gd name="T43" fmla="*/ 42 h 288"/>
                <a:gd name="T44" fmla="*/ 64 w 288"/>
                <a:gd name="T45" fmla="*/ 24 h 288"/>
                <a:gd name="T46" fmla="*/ 88 w 288"/>
                <a:gd name="T47" fmla="*/ 12 h 288"/>
                <a:gd name="T48" fmla="*/ 114 w 288"/>
                <a:gd name="T49" fmla="*/ 2 h 288"/>
                <a:gd name="T50" fmla="*/ 144 w 288"/>
                <a:gd name="T51" fmla="*/ 0 h 288"/>
                <a:gd name="T52" fmla="*/ 158 w 288"/>
                <a:gd name="T53" fmla="*/ 0 h 288"/>
                <a:gd name="T54" fmla="*/ 186 w 288"/>
                <a:gd name="T55" fmla="*/ 6 h 288"/>
                <a:gd name="T56" fmla="*/ 212 w 288"/>
                <a:gd name="T57" fmla="*/ 18 h 288"/>
                <a:gd name="T58" fmla="*/ 236 w 288"/>
                <a:gd name="T59" fmla="*/ 32 h 288"/>
                <a:gd name="T60" fmla="*/ 256 w 288"/>
                <a:gd name="T61" fmla="*/ 52 h 288"/>
                <a:gd name="T62" fmla="*/ 270 w 288"/>
                <a:gd name="T63" fmla="*/ 76 h 288"/>
                <a:gd name="T64" fmla="*/ 282 w 288"/>
                <a:gd name="T65" fmla="*/ 100 h 288"/>
                <a:gd name="T66" fmla="*/ 288 w 288"/>
                <a:gd name="T67" fmla="*/ 130 h 288"/>
                <a:gd name="T68" fmla="*/ 288 w 288"/>
                <a:gd name="T69" fmla="*/ 144 h 28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88"/>
                <a:gd name="T106" fmla="*/ 0 h 288"/>
                <a:gd name="T107" fmla="*/ 288 w 288"/>
                <a:gd name="T108" fmla="*/ 288 h 28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88" h="288">
                  <a:moveTo>
                    <a:pt x="288" y="144"/>
                  </a:moveTo>
                  <a:lnTo>
                    <a:pt x="288" y="144"/>
                  </a:lnTo>
                  <a:lnTo>
                    <a:pt x="288" y="158"/>
                  </a:lnTo>
                  <a:lnTo>
                    <a:pt x="286" y="172"/>
                  </a:lnTo>
                  <a:lnTo>
                    <a:pt x="282" y="186"/>
                  </a:lnTo>
                  <a:lnTo>
                    <a:pt x="276" y="200"/>
                  </a:lnTo>
                  <a:lnTo>
                    <a:pt x="270" y="212"/>
                  </a:lnTo>
                  <a:lnTo>
                    <a:pt x="264" y="224"/>
                  </a:lnTo>
                  <a:lnTo>
                    <a:pt x="256" y="236"/>
                  </a:lnTo>
                  <a:lnTo>
                    <a:pt x="246" y="246"/>
                  </a:lnTo>
                  <a:lnTo>
                    <a:pt x="236" y="254"/>
                  </a:lnTo>
                  <a:lnTo>
                    <a:pt x="224" y="264"/>
                  </a:lnTo>
                  <a:lnTo>
                    <a:pt x="212" y="270"/>
                  </a:lnTo>
                  <a:lnTo>
                    <a:pt x="200" y="276"/>
                  </a:lnTo>
                  <a:lnTo>
                    <a:pt x="186" y="282"/>
                  </a:lnTo>
                  <a:lnTo>
                    <a:pt x="174" y="284"/>
                  </a:lnTo>
                  <a:lnTo>
                    <a:pt x="158" y="288"/>
                  </a:lnTo>
                  <a:lnTo>
                    <a:pt x="144" y="288"/>
                  </a:lnTo>
                  <a:lnTo>
                    <a:pt x="130" y="288"/>
                  </a:lnTo>
                  <a:lnTo>
                    <a:pt x="114" y="284"/>
                  </a:lnTo>
                  <a:lnTo>
                    <a:pt x="102" y="282"/>
                  </a:lnTo>
                  <a:lnTo>
                    <a:pt x="88" y="276"/>
                  </a:lnTo>
                  <a:lnTo>
                    <a:pt x="76" y="270"/>
                  </a:lnTo>
                  <a:lnTo>
                    <a:pt x="64" y="264"/>
                  </a:lnTo>
                  <a:lnTo>
                    <a:pt x="52" y="254"/>
                  </a:lnTo>
                  <a:lnTo>
                    <a:pt x="42" y="246"/>
                  </a:lnTo>
                  <a:lnTo>
                    <a:pt x="32" y="236"/>
                  </a:lnTo>
                  <a:lnTo>
                    <a:pt x="24" y="224"/>
                  </a:lnTo>
                  <a:lnTo>
                    <a:pt x="18" y="212"/>
                  </a:lnTo>
                  <a:lnTo>
                    <a:pt x="12" y="200"/>
                  </a:lnTo>
                  <a:lnTo>
                    <a:pt x="6" y="186"/>
                  </a:lnTo>
                  <a:lnTo>
                    <a:pt x="2" y="172"/>
                  </a:lnTo>
                  <a:lnTo>
                    <a:pt x="0" y="158"/>
                  </a:lnTo>
                  <a:lnTo>
                    <a:pt x="0" y="144"/>
                  </a:lnTo>
                  <a:lnTo>
                    <a:pt x="0" y="130"/>
                  </a:lnTo>
                  <a:lnTo>
                    <a:pt x="2" y="114"/>
                  </a:lnTo>
                  <a:lnTo>
                    <a:pt x="6" y="100"/>
                  </a:lnTo>
                  <a:lnTo>
                    <a:pt x="12" y="88"/>
                  </a:lnTo>
                  <a:lnTo>
                    <a:pt x="18" y="76"/>
                  </a:lnTo>
                  <a:lnTo>
                    <a:pt x="24" y="64"/>
                  </a:lnTo>
                  <a:lnTo>
                    <a:pt x="32" y="52"/>
                  </a:lnTo>
                  <a:lnTo>
                    <a:pt x="42" y="42"/>
                  </a:lnTo>
                  <a:lnTo>
                    <a:pt x="52" y="32"/>
                  </a:lnTo>
                  <a:lnTo>
                    <a:pt x="64" y="24"/>
                  </a:lnTo>
                  <a:lnTo>
                    <a:pt x="76" y="18"/>
                  </a:lnTo>
                  <a:lnTo>
                    <a:pt x="88" y="12"/>
                  </a:lnTo>
                  <a:lnTo>
                    <a:pt x="102" y="6"/>
                  </a:lnTo>
                  <a:lnTo>
                    <a:pt x="114" y="2"/>
                  </a:lnTo>
                  <a:lnTo>
                    <a:pt x="130" y="0"/>
                  </a:lnTo>
                  <a:lnTo>
                    <a:pt x="144" y="0"/>
                  </a:lnTo>
                  <a:lnTo>
                    <a:pt x="158" y="0"/>
                  </a:lnTo>
                  <a:lnTo>
                    <a:pt x="174" y="2"/>
                  </a:lnTo>
                  <a:lnTo>
                    <a:pt x="186" y="6"/>
                  </a:lnTo>
                  <a:lnTo>
                    <a:pt x="200" y="12"/>
                  </a:lnTo>
                  <a:lnTo>
                    <a:pt x="212" y="18"/>
                  </a:lnTo>
                  <a:lnTo>
                    <a:pt x="224" y="24"/>
                  </a:lnTo>
                  <a:lnTo>
                    <a:pt x="236" y="32"/>
                  </a:lnTo>
                  <a:lnTo>
                    <a:pt x="246" y="42"/>
                  </a:lnTo>
                  <a:lnTo>
                    <a:pt x="256" y="52"/>
                  </a:lnTo>
                  <a:lnTo>
                    <a:pt x="264" y="64"/>
                  </a:lnTo>
                  <a:lnTo>
                    <a:pt x="270" y="76"/>
                  </a:lnTo>
                  <a:lnTo>
                    <a:pt x="276" y="88"/>
                  </a:lnTo>
                  <a:lnTo>
                    <a:pt x="282" y="100"/>
                  </a:lnTo>
                  <a:lnTo>
                    <a:pt x="286" y="114"/>
                  </a:lnTo>
                  <a:lnTo>
                    <a:pt x="288" y="130"/>
                  </a:lnTo>
                  <a:lnTo>
                    <a:pt x="288" y="144"/>
                  </a:lnTo>
                  <a:close/>
                </a:path>
              </a:pathLst>
            </a:custGeom>
            <a:solidFill>
              <a:srgbClr val="00FF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5942" name="Rectangle 292"/>
            <p:cNvSpPr>
              <a:spLocks noChangeArrowheads="1"/>
            </p:cNvSpPr>
            <p:nvPr/>
          </p:nvSpPr>
          <p:spPr bwMode="auto">
            <a:xfrm>
              <a:off x="5513" y="1638"/>
              <a:ext cx="10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Helvetica" pitchFamily="-83" charset="0"/>
                </a:rPr>
                <a:t>U</a:t>
              </a:r>
              <a:endParaRPr lang="en-US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10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919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8475" y="576263"/>
            <a:ext cx="6556375" cy="479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6920" name="Line 10"/>
          <p:cNvSpPr>
            <a:spLocks noChangeShapeType="1"/>
          </p:cNvSpPr>
          <p:nvPr/>
        </p:nvSpPr>
        <p:spPr bwMode="auto">
          <a:xfrm>
            <a:off x="1790700" y="682625"/>
            <a:ext cx="6513513" cy="3175"/>
          </a:xfrm>
          <a:prstGeom prst="line">
            <a:avLst/>
          </a:prstGeom>
          <a:noFill/>
          <a:ln w="6">
            <a:solidFill>
              <a:srgbClr val="80808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66921" name="Line 11"/>
          <p:cNvSpPr>
            <a:spLocks noChangeShapeType="1"/>
          </p:cNvSpPr>
          <p:nvPr/>
        </p:nvSpPr>
        <p:spPr bwMode="auto">
          <a:xfrm>
            <a:off x="8304213" y="682625"/>
            <a:ext cx="1587" cy="4576763"/>
          </a:xfrm>
          <a:prstGeom prst="line">
            <a:avLst/>
          </a:prstGeom>
          <a:noFill/>
          <a:ln w="6">
            <a:solidFill>
              <a:srgbClr val="80808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66922" name="Line 12"/>
          <p:cNvSpPr>
            <a:spLocks noChangeShapeType="1"/>
          </p:cNvSpPr>
          <p:nvPr/>
        </p:nvSpPr>
        <p:spPr bwMode="auto">
          <a:xfrm flipH="1">
            <a:off x="1790700" y="5259388"/>
            <a:ext cx="6513513" cy="3175"/>
          </a:xfrm>
          <a:prstGeom prst="line">
            <a:avLst/>
          </a:prstGeom>
          <a:noFill/>
          <a:ln w="6">
            <a:solidFill>
              <a:srgbClr val="80808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66923" name="Line 13"/>
          <p:cNvSpPr>
            <a:spLocks noChangeShapeType="1"/>
          </p:cNvSpPr>
          <p:nvPr/>
        </p:nvSpPr>
        <p:spPr bwMode="auto">
          <a:xfrm flipV="1">
            <a:off x="1790700" y="682625"/>
            <a:ext cx="1588" cy="4576763"/>
          </a:xfrm>
          <a:prstGeom prst="line">
            <a:avLst/>
          </a:prstGeom>
          <a:noFill/>
          <a:ln w="6">
            <a:solidFill>
              <a:srgbClr val="80808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66924" name="Line 14"/>
          <p:cNvSpPr>
            <a:spLocks noChangeShapeType="1"/>
          </p:cNvSpPr>
          <p:nvPr/>
        </p:nvSpPr>
        <p:spPr bwMode="auto">
          <a:xfrm>
            <a:off x="1790700" y="682625"/>
            <a:ext cx="1588" cy="45767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66925" name="Line 15"/>
          <p:cNvSpPr>
            <a:spLocks noChangeShapeType="1"/>
          </p:cNvSpPr>
          <p:nvPr/>
        </p:nvSpPr>
        <p:spPr bwMode="auto">
          <a:xfrm>
            <a:off x="1727200" y="5259388"/>
            <a:ext cx="63500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66926" name="Line 16"/>
          <p:cNvSpPr>
            <a:spLocks noChangeShapeType="1"/>
          </p:cNvSpPr>
          <p:nvPr/>
        </p:nvSpPr>
        <p:spPr bwMode="auto">
          <a:xfrm>
            <a:off x="1727200" y="4684713"/>
            <a:ext cx="6350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66927" name="Line 17"/>
          <p:cNvSpPr>
            <a:spLocks noChangeShapeType="1"/>
          </p:cNvSpPr>
          <p:nvPr/>
        </p:nvSpPr>
        <p:spPr bwMode="auto">
          <a:xfrm>
            <a:off x="1727200" y="4129088"/>
            <a:ext cx="63500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66928" name="Line 18"/>
          <p:cNvSpPr>
            <a:spLocks noChangeShapeType="1"/>
          </p:cNvSpPr>
          <p:nvPr/>
        </p:nvSpPr>
        <p:spPr bwMode="auto">
          <a:xfrm>
            <a:off x="1727200" y="3549650"/>
            <a:ext cx="6350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66929" name="Line 19"/>
          <p:cNvSpPr>
            <a:spLocks noChangeShapeType="1"/>
          </p:cNvSpPr>
          <p:nvPr/>
        </p:nvSpPr>
        <p:spPr bwMode="auto">
          <a:xfrm>
            <a:off x="1727200" y="2973388"/>
            <a:ext cx="63500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66930" name="Line 20"/>
          <p:cNvSpPr>
            <a:spLocks noChangeShapeType="1"/>
          </p:cNvSpPr>
          <p:nvPr/>
        </p:nvSpPr>
        <p:spPr bwMode="auto">
          <a:xfrm>
            <a:off x="1727200" y="2392363"/>
            <a:ext cx="63500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66931" name="Line 21"/>
          <p:cNvSpPr>
            <a:spLocks noChangeShapeType="1"/>
          </p:cNvSpPr>
          <p:nvPr/>
        </p:nvSpPr>
        <p:spPr bwMode="auto">
          <a:xfrm>
            <a:off x="1727200" y="1838325"/>
            <a:ext cx="63500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66932" name="Line 22"/>
          <p:cNvSpPr>
            <a:spLocks noChangeShapeType="1"/>
          </p:cNvSpPr>
          <p:nvPr/>
        </p:nvSpPr>
        <p:spPr bwMode="auto">
          <a:xfrm>
            <a:off x="1727200" y="1263650"/>
            <a:ext cx="6350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66933" name="Line 23"/>
          <p:cNvSpPr>
            <a:spLocks noChangeShapeType="1"/>
          </p:cNvSpPr>
          <p:nvPr/>
        </p:nvSpPr>
        <p:spPr bwMode="auto">
          <a:xfrm>
            <a:off x="1727200" y="682625"/>
            <a:ext cx="63500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66934" name="Line 24"/>
          <p:cNvSpPr>
            <a:spLocks noChangeShapeType="1"/>
          </p:cNvSpPr>
          <p:nvPr/>
        </p:nvSpPr>
        <p:spPr bwMode="auto">
          <a:xfrm>
            <a:off x="1790700" y="5259388"/>
            <a:ext cx="6513513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66935" name="Line 25"/>
          <p:cNvSpPr>
            <a:spLocks noChangeShapeType="1"/>
          </p:cNvSpPr>
          <p:nvPr/>
        </p:nvSpPr>
        <p:spPr bwMode="auto">
          <a:xfrm flipV="1">
            <a:off x="1790700" y="5259388"/>
            <a:ext cx="1588" cy="6826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66936" name="Line 26"/>
          <p:cNvSpPr>
            <a:spLocks noChangeShapeType="1"/>
          </p:cNvSpPr>
          <p:nvPr/>
        </p:nvSpPr>
        <p:spPr bwMode="auto">
          <a:xfrm flipV="1">
            <a:off x="3105150" y="5259388"/>
            <a:ext cx="1588" cy="6826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66937" name="Line 27"/>
          <p:cNvSpPr>
            <a:spLocks noChangeShapeType="1"/>
          </p:cNvSpPr>
          <p:nvPr/>
        </p:nvSpPr>
        <p:spPr bwMode="auto">
          <a:xfrm flipV="1">
            <a:off x="4392613" y="5259388"/>
            <a:ext cx="3175" cy="6826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66938" name="Line 28"/>
          <p:cNvSpPr>
            <a:spLocks noChangeShapeType="1"/>
          </p:cNvSpPr>
          <p:nvPr/>
        </p:nvSpPr>
        <p:spPr bwMode="auto">
          <a:xfrm flipV="1">
            <a:off x="5702300" y="5259388"/>
            <a:ext cx="1588" cy="6826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66939" name="Line 29"/>
          <p:cNvSpPr>
            <a:spLocks noChangeShapeType="1"/>
          </p:cNvSpPr>
          <p:nvPr/>
        </p:nvSpPr>
        <p:spPr bwMode="auto">
          <a:xfrm flipV="1">
            <a:off x="6989763" y="5259388"/>
            <a:ext cx="1587" cy="6826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66940" name="Line 30"/>
          <p:cNvSpPr>
            <a:spLocks noChangeShapeType="1"/>
          </p:cNvSpPr>
          <p:nvPr/>
        </p:nvSpPr>
        <p:spPr bwMode="auto">
          <a:xfrm flipV="1">
            <a:off x="8304213" y="5259388"/>
            <a:ext cx="1587" cy="6826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pic>
        <p:nvPicPr>
          <p:cNvPr id="166941" name="Picture 3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00213" y="603250"/>
            <a:ext cx="6715125" cy="475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6942" name="Picture 3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00213" y="603250"/>
            <a:ext cx="6715125" cy="475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6943" name="Picture 3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00213" y="603250"/>
            <a:ext cx="6715125" cy="475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6944" name="Picture 3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700213" y="603250"/>
            <a:ext cx="6715125" cy="475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6945" name="Picture 3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700213" y="603250"/>
            <a:ext cx="6715125" cy="475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6946" name="Picture 36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700213" y="603250"/>
            <a:ext cx="6715125" cy="475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6947" name="Picture 37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700213" y="603250"/>
            <a:ext cx="6715125" cy="475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6948" name="Picture 38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700213" y="603250"/>
            <a:ext cx="6715125" cy="475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6949" name="Picture 39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1700213" y="603250"/>
            <a:ext cx="6715125" cy="475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6950" name="Picture 40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1700213" y="603250"/>
            <a:ext cx="6715125" cy="475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6951" name="Picture 41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700213" y="603250"/>
            <a:ext cx="6715125" cy="475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6952" name="Picture 42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700213" y="603250"/>
            <a:ext cx="6715125" cy="475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6953" name="Picture 43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1700213" y="603250"/>
            <a:ext cx="6715125" cy="475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6954" name="Picture 44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1700213" y="603250"/>
            <a:ext cx="6715125" cy="475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6955" name="Rectangle 45"/>
          <p:cNvSpPr>
            <a:spLocks noChangeArrowheads="1"/>
          </p:cNvSpPr>
          <p:nvPr/>
        </p:nvSpPr>
        <p:spPr bwMode="auto">
          <a:xfrm>
            <a:off x="1277938" y="5122863"/>
            <a:ext cx="3175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Helvetica" pitchFamily="-83" charset="0"/>
              </a:rPr>
              <a:t>0.0</a:t>
            </a:r>
          </a:p>
        </p:txBody>
      </p:sp>
      <p:sp>
        <p:nvSpPr>
          <p:cNvPr id="166956" name="Rectangle 46"/>
          <p:cNvSpPr>
            <a:spLocks noChangeArrowheads="1"/>
          </p:cNvSpPr>
          <p:nvPr/>
        </p:nvSpPr>
        <p:spPr bwMode="auto">
          <a:xfrm>
            <a:off x="1277938" y="4546600"/>
            <a:ext cx="3175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Helvetica" pitchFamily="-83" charset="0"/>
              </a:rPr>
              <a:t>2.0</a:t>
            </a:r>
          </a:p>
        </p:txBody>
      </p:sp>
      <p:sp>
        <p:nvSpPr>
          <p:cNvPr id="166957" name="Rectangle 47"/>
          <p:cNvSpPr>
            <a:spLocks noChangeArrowheads="1"/>
          </p:cNvSpPr>
          <p:nvPr/>
        </p:nvSpPr>
        <p:spPr bwMode="auto">
          <a:xfrm>
            <a:off x="1277938" y="3987800"/>
            <a:ext cx="3175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Helvetica" pitchFamily="-83" charset="0"/>
              </a:rPr>
              <a:t>4.0</a:t>
            </a:r>
          </a:p>
        </p:txBody>
      </p:sp>
      <p:sp>
        <p:nvSpPr>
          <p:cNvPr id="166958" name="Rectangle 48"/>
          <p:cNvSpPr>
            <a:spLocks noChangeArrowheads="1"/>
          </p:cNvSpPr>
          <p:nvPr/>
        </p:nvSpPr>
        <p:spPr bwMode="auto">
          <a:xfrm>
            <a:off x="1277938" y="3411538"/>
            <a:ext cx="3175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Helvetica" pitchFamily="-83" charset="0"/>
              </a:rPr>
              <a:t>6.0</a:t>
            </a:r>
          </a:p>
        </p:txBody>
      </p:sp>
      <p:sp>
        <p:nvSpPr>
          <p:cNvPr id="166959" name="Rectangle 49"/>
          <p:cNvSpPr>
            <a:spLocks noChangeArrowheads="1"/>
          </p:cNvSpPr>
          <p:nvPr/>
        </p:nvSpPr>
        <p:spPr bwMode="auto">
          <a:xfrm>
            <a:off x="1277938" y="2830513"/>
            <a:ext cx="3175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Helvetica" pitchFamily="-83" charset="0"/>
              </a:rPr>
              <a:t>8.0</a:t>
            </a:r>
          </a:p>
        </p:txBody>
      </p:sp>
      <p:sp>
        <p:nvSpPr>
          <p:cNvPr id="166960" name="Rectangle 50"/>
          <p:cNvSpPr>
            <a:spLocks noChangeArrowheads="1"/>
          </p:cNvSpPr>
          <p:nvPr/>
        </p:nvSpPr>
        <p:spPr bwMode="auto">
          <a:xfrm>
            <a:off x="1146175" y="2255838"/>
            <a:ext cx="4445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Helvetica" pitchFamily="-83" charset="0"/>
              </a:rPr>
              <a:t>10.0</a:t>
            </a:r>
          </a:p>
        </p:txBody>
      </p:sp>
      <p:sp>
        <p:nvSpPr>
          <p:cNvPr id="166961" name="Rectangle 51"/>
          <p:cNvSpPr>
            <a:spLocks noChangeArrowheads="1"/>
          </p:cNvSpPr>
          <p:nvPr/>
        </p:nvSpPr>
        <p:spPr bwMode="auto">
          <a:xfrm>
            <a:off x="1146175" y="1701800"/>
            <a:ext cx="4445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Helvetica" pitchFamily="-83" charset="0"/>
              </a:rPr>
              <a:t>12.0</a:t>
            </a:r>
          </a:p>
        </p:txBody>
      </p:sp>
      <p:sp>
        <p:nvSpPr>
          <p:cNvPr id="166962" name="Rectangle 52"/>
          <p:cNvSpPr>
            <a:spLocks noChangeArrowheads="1"/>
          </p:cNvSpPr>
          <p:nvPr/>
        </p:nvSpPr>
        <p:spPr bwMode="auto">
          <a:xfrm>
            <a:off x="1146175" y="1120775"/>
            <a:ext cx="4445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Helvetica" pitchFamily="-83" charset="0"/>
              </a:rPr>
              <a:t>14.0</a:t>
            </a:r>
          </a:p>
        </p:txBody>
      </p:sp>
      <p:sp>
        <p:nvSpPr>
          <p:cNvPr id="166963" name="Rectangle 53"/>
          <p:cNvSpPr>
            <a:spLocks noChangeArrowheads="1"/>
          </p:cNvSpPr>
          <p:nvPr/>
        </p:nvSpPr>
        <p:spPr bwMode="auto">
          <a:xfrm>
            <a:off x="1146175" y="546100"/>
            <a:ext cx="4445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Helvetica" pitchFamily="-83" charset="0"/>
              </a:rPr>
              <a:t>16.0</a:t>
            </a:r>
          </a:p>
        </p:txBody>
      </p:sp>
      <p:sp>
        <p:nvSpPr>
          <p:cNvPr id="166964" name="Rectangle 54"/>
          <p:cNvSpPr>
            <a:spLocks noChangeArrowheads="1"/>
          </p:cNvSpPr>
          <p:nvPr/>
        </p:nvSpPr>
        <p:spPr bwMode="auto">
          <a:xfrm>
            <a:off x="1722438" y="5475288"/>
            <a:ext cx="127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Helvetica" pitchFamily="-83" charset="0"/>
              </a:rPr>
              <a:t>0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66965" name="Rectangle 55"/>
          <p:cNvSpPr>
            <a:spLocks noChangeArrowheads="1"/>
          </p:cNvSpPr>
          <p:nvPr/>
        </p:nvSpPr>
        <p:spPr bwMode="auto">
          <a:xfrm>
            <a:off x="3030538" y="5475288"/>
            <a:ext cx="127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Helvetica" pitchFamily="-83" charset="0"/>
              </a:rPr>
              <a:t>2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66966" name="Rectangle 56"/>
          <p:cNvSpPr>
            <a:spLocks noChangeArrowheads="1"/>
          </p:cNvSpPr>
          <p:nvPr/>
        </p:nvSpPr>
        <p:spPr bwMode="auto">
          <a:xfrm>
            <a:off x="4324350" y="5475288"/>
            <a:ext cx="127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Helvetica" pitchFamily="-83" charset="0"/>
              </a:rPr>
              <a:t>4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66967" name="Rectangle 57"/>
          <p:cNvSpPr>
            <a:spLocks noChangeArrowheads="1"/>
          </p:cNvSpPr>
          <p:nvPr/>
        </p:nvSpPr>
        <p:spPr bwMode="auto">
          <a:xfrm>
            <a:off x="5632450" y="5475288"/>
            <a:ext cx="127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Helvetica" pitchFamily="-83" charset="0"/>
              </a:rPr>
              <a:t>6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66968" name="Rectangle 58"/>
          <p:cNvSpPr>
            <a:spLocks noChangeArrowheads="1"/>
          </p:cNvSpPr>
          <p:nvPr/>
        </p:nvSpPr>
        <p:spPr bwMode="auto">
          <a:xfrm>
            <a:off x="6921500" y="5475288"/>
            <a:ext cx="127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Helvetica" pitchFamily="-83" charset="0"/>
              </a:rPr>
              <a:t>8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66969" name="Rectangle 59"/>
          <p:cNvSpPr>
            <a:spLocks noChangeArrowheads="1"/>
          </p:cNvSpPr>
          <p:nvPr/>
        </p:nvSpPr>
        <p:spPr bwMode="auto">
          <a:xfrm>
            <a:off x="8166100" y="5475288"/>
            <a:ext cx="254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Helvetica" pitchFamily="-83" charset="0"/>
              </a:rPr>
              <a:t>10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66970" name="Rectangle 60"/>
          <p:cNvSpPr>
            <a:spLocks noChangeArrowheads="1"/>
          </p:cNvSpPr>
          <p:nvPr/>
        </p:nvSpPr>
        <p:spPr bwMode="auto">
          <a:xfrm>
            <a:off x="3652838" y="5813425"/>
            <a:ext cx="30003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Helvetica" pitchFamily="-83" charset="0"/>
              </a:rPr>
              <a:t>Number of Computers</a:t>
            </a: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66979" name="Rectangle 69"/>
          <p:cNvSpPr>
            <a:spLocks noChangeArrowheads="1"/>
          </p:cNvSpPr>
          <p:nvPr/>
        </p:nvSpPr>
        <p:spPr bwMode="auto">
          <a:xfrm>
            <a:off x="2058988" y="930275"/>
            <a:ext cx="2744787" cy="1262063"/>
          </a:xfrm>
          <a:prstGeom prst="rect">
            <a:avLst/>
          </a:prstGeom>
          <a:solidFill>
            <a:srgbClr val="FFFFFF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pic>
        <p:nvPicPr>
          <p:cNvPr id="166980" name="Picture 70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2054225" y="930275"/>
            <a:ext cx="2771775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6981" name="Picture 71"/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2054225" y="930275"/>
            <a:ext cx="2771775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6982" name="Picture 72"/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2054225" y="930275"/>
            <a:ext cx="2771775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6983" name="Text Box 71"/>
          <p:cNvSpPr txBox="1">
            <a:spLocks noChangeArrowheads="1"/>
          </p:cNvSpPr>
          <p:nvPr/>
        </p:nvSpPr>
        <p:spPr bwMode="auto">
          <a:xfrm rot="16200000">
            <a:off x="-114300" y="25527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Helvetica" pitchFamily="-83" charset="0"/>
              </a:rPr>
              <a:t>Speed-up</a:t>
            </a:r>
          </a:p>
        </p:txBody>
      </p:sp>
      <p:sp>
        <p:nvSpPr>
          <p:cNvPr id="166985" name="Rectangle 73"/>
          <p:cNvSpPr>
            <a:spLocks noChangeArrowheads="1"/>
          </p:cNvSpPr>
          <p:nvPr/>
        </p:nvSpPr>
        <p:spPr bwMode="auto">
          <a:xfrm>
            <a:off x="2819400" y="990600"/>
            <a:ext cx="1905000" cy="1143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66984" name="Text Box 72"/>
          <p:cNvSpPr txBox="1">
            <a:spLocks noChangeArrowheads="1"/>
          </p:cNvSpPr>
          <p:nvPr/>
        </p:nvSpPr>
        <p:spPr bwMode="auto">
          <a:xfrm>
            <a:off x="2695575" y="949325"/>
            <a:ext cx="2438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Helvetica" pitchFamily="-83" charset="0"/>
              </a:rPr>
              <a:t>Dryad In-Memory</a:t>
            </a:r>
          </a:p>
        </p:txBody>
      </p:sp>
      <p:sp>
        <p:nvSpPr>
          <p:cNvPr id="166986" name="Text Box 74"/>
          <p:cNvSpPr txBox="1">
            <a:spLocks noChangeArrowheads="1"/>
          </p:cNvSpPr>
          <p:nvPr/>
        </p:nvSpPr>
        <p:spPr bwMode="auto">
          <a:xfrm>
            <a:off x="2695575" y="1371600"/>
            <a:ext cx="2438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Helvetica" pitchFamily="-83" charset="0"/>
              </a:rPr>
              <a:t>Dryad Two-pass</a:t>
            </a:r>
          </a:p>
        </p:txBody>
      </p:sp>
      <p:sp>
        <p:nvSpPr>
          <p:cNvPr id="166987" name="Text Box 75"/>
          <p:cNvSpPr txBox="1">
            <a:spLocks noChangeArrowheads="1"/>
          </p:cNvSpPr>
          <p:nvPr/>
        </p:nvSpPr>
        <p:spPr bwMode="auto">
          <a:xfrm>
            <a:off x="2695575" y="1790700"/>
            <a:ext cx="2438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Helvetica" pitchFamily="-83" charset="0"/>
              </a:rPr>
              <a:t>SQLServer 2005</a:t>
            </a:r>
          </a:p>
        </p:txBody>
      </p:sp>
      <p:sp>
        <p:nvSpPr>
          <p:cNvPr id="166988" name="Rectangle 76"/>
          <p:cNvSpPr>
            <a:spLocks noChangeArrowheads="1"/>
          </p:cNvSpPr>
          <p:nvPr/>
        </p:nvSpPr>
        <p:spPr bwMode="auto">
          <a:xfrm>
            <a:off x="2057400" y="922338"/>
            <a:ext cx="2743200" cy="1295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Query histogram computation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Input: log file (n partitions)</a:t>
            </a:r>
          </a:p>
          <a:p>
            <a:r>
              <a:rPr lang="en-US"/>
              <a:t>Extract queries from log partitions</a:t>
            </a:r>
          </a:p>
          <a:p>
            <a:r>
              <a:rPr lang="en-US"/>
              <a:t>Re-partition by hash of query (k buckets)</a:t>
            </a:r>
          </a:p>
          <a:p>
            <a:r>
              <a:rPr lang="en-US"/>
              <a:t>Compute histogram within each bucket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800" name="Rectangle 328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Naïve histogram topology</a:t>
            </a:r>
          </a:p>
        </p:txBody>
      </p:sp>
      <p:grpSp>
        <p:nvGrpSpPr>
          <p:cNvPr id="2" name="Group 339"/>
          <p:cNvGrpSpPr>
            <a:grpSpLocks/>
          </p:cNvGrpSpPr>
          <p:nvPr/>
        </p:nvGrpSpPr>
        <p:grpSpPr bwMode="auto">
          <a:xfrm>
            <a:off x="3886200" y="1524000"/>
            <a:ext cx="5041900" cy="4127500"/>
            <a:chOff x="2448" y="960"/>
            <a:chExt cx="3176" cy="2600"/>
          </a:xfrm>
        </p:grpSpPr>
        <p:sp>
          <p:nvSpPr>
            <p:cNvPr id="105478" name="AutoShape 6"/>
            <p:cNvSpPr>
              <a:spLocks noChangeAspect="1" noChangeArrowheads="1" noTextEdit="1"/>
            </p:cNvSpPr>
            <p:nvPr/>
          </p:nvSpPr>
          <p:spPr bwMode="auto">
            <a:xfrm>
              <a:off x="2448" y="960"/>
              <a:ext cx="3176" cy="2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480" name="Line 8"/>
            <p:cNvSpPr>
              <a:spLocks noChangeShapeType="1"/>
            </p:cNvSpPr>
            <p:nvPr/>
          </p:nvSpPr>
          <p:spPr bwMode="auto">
            <a:xfrm flipH="1" flipV="1">
              <a:off x="2910" y="2222"/>
              <a:ext cx="590" cy="582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481" name="Freeform 9"/>
            <p:cNvSpPr>
              <a:spLocks/>
            </p:cNvSpPr>
            <p:nvPr/>
          </p:nvSpPr>
          <p:spPr bwMode="auto">
            <a:xfrm>
              <a:off x="2832" y="2146"/>
              <a:ext cx="124" cy="124"/>
            </a:xfrm>
            <a:custGeom>
              <a:avLst/>
              <a:gdLst>
                <a:gd name="T0" fmla="*/ 38 w 124"/>
                <a:gd name="T1" fmla="*/ 62 h 124"/>
                <a:gd name="T2" fmla="*/ 38 w 124"/>
                <a:gd name="T3" fmla="*/ 62 h 124"/>
                <a:gd name="T4" fmla="*/ 54 w 124"/>
                <a:gd name="T5" fmla="*/ 94 h 124"/>
                <a:gd name="T6" fmla="*/ 68 w 124"/>
                <a:gd name="T7" fmla="*/ 124 h 124"/>
                <a:gd name="T8" fmla="*/ 124 w 124"/>
                <a:gd name="T9" fmla="*/ 66 h 124"/>
                <a:gd name="T10" fmla="*/ 124 w 124"/>
                <a:gd name="T11" fmla="*/ 66 h 124"/>
                <a:gd name="T12" fmla="*/ 100 w 124"/>
                <a:gd name="T13" fmla="*/ 56 h 124"/>
                <a:gd name="T14" fmla="*/ 62 w 124"/>
                <a:gd name="T15" fmla="*/ 38 h 124"/>
                <a:gd name="T16" fmla="*/ 62 w 124"/>
                <a:gd name="T17" fmla="*/ 38 h 124"/>
                <a:gd name="T18" fmla="*/ 26 w 124"/>
                <a:gd name="T19" fmla="*/ 18 h 124"/>
                <a:gd name="T20" fmla="*/ 0 w 124"/>
                <a:gd name="T21" fmla="*/ 0 h 124"/>
                <a:gd name="T22" fmla="*/ 0 w 124"/>
                <a:gd name="T23" fmla="*/ 0 h 124"/>
                <a:gd name="T24" fmla="*/ 18 w 124"/>
                <a:gd name="T25" fmla="*/ 26 h 124"/>
                <a:gd name="T26" fmla="*/ 38 w 124"/>
                <a:gd name="T27" fmla="*/ 62 h 124"/>
                <a:gd name="T28" fmla="*/ 38 w 124"/>
                <a:gd name="T29" fmla="*/ 62 h 12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24"/>
                <a:gd name="T46" fmla="*/ 0 h 124"/>
                <a:gd name="T47" fmla="*/ 124 w 124"/>
                <a:gd name="T48" fmla="*/ 124 h 12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24" h="124">
                  <a:moveTo>
                    <a:pt x="38" y="62"/>
                  </a:moveTo>
                  <a:lnTo>
                    <a:pt x="38" y="62"/>
                  </a:lnTo>
                  <a:lnTo>
                    <a:pt x="54" y="94"/>
                  </a:lnTo>
                  <a:lnTo>
                    <a:pt x="68" y="124"/>
                  </a:lnTo>
                  <a:lnTo>
                    <a:pt x="124" y="66"/>
                  </a:lnTo>
                  <a:lnTo>
                    <a:pt x="100" y="56"/>
                  </a:lnTo>
                  <a:lnTo>
                    <a:pt x="62" y="38"/>
                  </a:lnTo>
                  <a:lnTo>
                    <a:pt x="26" y="18"/>
                  </a:lnTo>
                  <a:lnTo>
                    <a:pt x="0" y="0"/>
                  </a:lnTo>
                  <a:lnTo>
                    <a:pt x="18" y="26"/>
                  </a:lnTo>
                  <a:lnTo>
                    <a:pt x="38" y="6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5482" name="Line 10"/>
            <p:cNvSpPr>
              <a:spLocks noChangeShapeType="1"/>
            </p:cNvSpPr>
            <p:nvPr/>
          </p:nvSpPr>
          <p:spPr bwMode="auto">
            <a:xfrm flipH="1" flipV="1">
              <a:off x="3126" y="2134"/>
              <a:ext cx="406" cy="638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483" name="Freeform 11"/>
            <p:cNvSpPr>
              <a:spLocks/>
            </p:cNvSpPr>
            <p:nvPr/>
          </p:nvSpPr>
          <p:spPr bwMode="auto">
            <a:xfrm>
              <a:off x="3066" y="2044"/>
              <a:ext cx="108" cy="134"/>
            </a:xfrm>
            <a:custGeom>
              <a:avLst/>
              <a:gdLst>
                <a:gd name="T0" fmla="*/ 24 w 108"/>
                <a:gd name="T1" fmla="*/ 68 h 134"/>
                <a:gd name="T2" fmla="*/ 24 w 108"/>
                <a:gd name="T3" fmla="*/ 68 h 134"/>
                <a:gd name="T4" fmla="*/ 34 w 108"/>
                <a:gd name="T5" fmla="*/ 102 h 134"/>
                <a:gd name="T6" fmla="*/ 40 w 108"/>
                <a:gd name="T7" fmla="*/ 134 h 134"/>
                <a:gd name="T8" fmla="*/ 108 w 108"/>
                <a:gd name="T9" fmla="*/ 92 h 134"/>
                <a:gd name="T10" fmla="*/ 108 w 108"/>
                <a:gd name="T11" fmla="*/ 92 h 134"/>
                <a:gd name="T12" fmla="*/ 86 w 108"/>
                <a:gd name="T13" fmla="*/ 76 h 134"/>
                <a:gd name="T14" fmla="*/ 52 w 108"/>
                <a:gd name="T15" fmla="*/ 50 h 134"/>
                <a:gd name="T16" fmla="*/ 52 w 108"/>
                <a:gd name="T17" fmla="*/ 50 h 134"/>
                <a:gd name="T18" fmla="*/ 22 w 108"/>
                <a:gd name="T19" fmla="*/ 22 h 134"/>
                <a:gd name="T20" fmla="*/ 0 w 108"/>
                <a:gd name="T21" fmla="*/ 0 h 134"/>
                <a:gd name="T22" fmla="*/ 0 w 108"/>
                <a:gd name="T23" fmla="*/ 0 h 134"/>
                <a:gd name="T24" fmla="*/ 12 w 108"/>
                <a:gd name="T25" fmla="*/ 28 h 134"/>
                <a:gd name="T26" fmla="*/ 24 w 108"/>
                <a:gd name="T27" fmla="*/ 68 h 134"/>
                <a:gd name="T28" fmla="*/ 24 w 108"/>
                <a:gd name="T29" fmla="*/ 68 h 13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08"/>
                <a:gd name="T46" fmla="*/ 0 h 134"/>
                <a:gd name="T47" fmla="*/ 108 w 108"/>
                <a:gd name="T48" fmla="*/ 134 h 13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08" h="134">
                  <a:moveTo>
                    <a:pt x="24" y="68"/>
                  </a:moveTo>
                  <a:lnTo>
                    <a:pt x="24" y="68"/>
                  </a:lnTo>
                  <a:lnTo>
                    <a:pt x="34" y="102"/>
                  </a:lnTo>
                  <a:lnTo>
                    <a:pt x="40" y="134"/>
                  </a:lnTo>
                  <a:lnTo>
                    <a:pt x="108" y="92"/>
                  </a:lnTo>
                  <a:lnTo>
                    <a:pt x="86" y="76"/>
                  </a:lnTo>
                  <a:lnTo>
                    <a:pt x="52" y="50"/>
                  </a:lnTo>
                  <a:lnTo>
                    <a:pt x="22" y="22"/>
                  </a:lnTo>
                  <a:lnTo>
                    <a:pt x="0" y="0"/>
                  </a:lnTo>
                  <a:lnTo>
                    <a:pt x="12" y="28"/>
                  </a:lnTo>
                  <a:lnTo>
                    <a:pt x="24" y="6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5484" name="Line 12"/>
            <p:cNvSpPr>
              <a:spLocks noChangeShapeType="1"/>
            </p:cNvSpPr>
            <p:nvPr/>
          </p:nvSpPr>
          <p:spPr bwMode="auto">
            <a:xfrm flipH="1" flipV="1">
              <a:off x="3334" y="2142"/>
              <a:ext cx="238" cy="598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485" name="Freeform 13"/>
            <p:cNvSpPr>
              <a:spLocks/>
            </p:cNvSpPr>
            <p:nvPr/>
          </p:nvSpPr>
          <p:spPr bwMode="auto">
            <a:xfrm>
              <a:off x="3292" y="2042"/>
              <a:ext cx="88" cy="140"/>
            </a:xfrm>
            <a:custGeom>
              <a:avLst/>
              <a:gdLst>
                <a:gd name="T0" fmla="*/ 12 w 88"/>
                <a:gd name="T1" fmla="*/ 72 h 140"/>
                <a:gd name="T2" fmla="*/ 12 w 88"/>
                <a:gd name="T3" fmla="*/ 72 h 140"/>
                <a:gd name="T4" fmla="*/ 14 w 88"/>
                <a:gd name="T5" fmla="*/ 108 h 140"/>
                <a:gd name="T6" fmla="*/ 14 w 88"/>
                <a:gd name="T7" fmla="*/ 140 h 140"/>
                <a:gd name="T8" fmla="*/ 88 w 88"/>
                <a:gd name="T9" fmla="*/ 110 h 140"/>
                <a:gd name="T10" fmla="*/ 88 w 88"/>
                <a:gd name="T11" fmla="*/ 110 h 140"/>
                <a:gd name="T12" fmla="*/ 70 w 88"/>
                <a:gd name="T13" fmla="*/ 90 h 140"/>
                <a:gd name="T14" fmla="*/ 42 w 88"/>
                <a:gd name="T15" fmla="*/ 60 h 140"/>
                <a:gd name="T16" fmla="*/ 42 w 88"/>
                <a:gd name="T17" fmla="*/ 60 h 140"/>
                <a:gd name="T18" fmla="*/ 18 w 88"/>
                <a:gd name="T19" fmla="*/ 26 h 140"/>
                <a:gd name="T20" fmla="*/ 0 w 88"/>
                <a:gd name="T21" fmla="*/ 0 h 140"/>
                <a:gd name="T22" fmla="*/ 0 w 88"/>
                <a:gd name="T23" fmla="*/ 0 h 140"/>
                <a:gd name="T24" fmla="*/ 6 w 88"/>
                <a:gd name="T25" fmla="*/ 30 h 140"/>
                <a:gd name="T26" fmla="*/ 12 w 88"/>
                <a:gd name="T27" fmla="*/ 72 h 140"/>
                <a:gd name="T28" fmla="*/ 12 w 88"/>
                <a:gd name="T29" fmla="*/ 72 h 14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8"/>
                <a:gd name="T46" fmla="*/ 0 h 140"/>
                <a:gd name="T47" fmla="*/ 88 w 88"/>
                <a:gd name="T48" fmla="*/ 140 h 14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8" h="140">
                  <a:moveTo>
                    <a:pt x="12" y="72"/>
                  </a:moveTo>
                  <a:lnTo>
                    <a:pt x="12" y="72"/>
                  </a:lnTo>
                  <a:lnTo>
                    <a:pt x="14" y="108"/>
                  </a:lnTo>
                  <a:lnTo>
                    <a:pt x="14" y="140"/>
                  </a:lnTo>
                  <a:lnTo>
                    <a:pt x="88" y="110"/>
                  </a:lnTo>
                  <a:lnTo>
                    <a:pt x="70" y="90"/>
                  </a:lnTo>
                  <a:lnTo>
                    <a:pt x="42" y="60"/>
                  </a:lnTo>
                  <a:lnTo>
                    <a:pt x="18" y="26"/>
                  </a:lnTo>
                  <a:lnTo>
                    <a:pt x="0" y="0"/>
                  </a:lnTo>
                  <a:lnTo>
                    <a:pt x="6" y="30"/>
                  </a:lnTo>
                  <a:lnTo>
                    <a:pt x="12" y="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5486" name="Line 14"/>
            <p:cNvSpPr>
              <a:spLocks noChangeShapeType="1"/>
            </p:cNvSpPr>
            <p:nvPr/>
          </p:nvSpPr>
          <p:spPr bwMode="auto">
            <a:xfrm flipV="1">
              <a:off x="3604" y="2296"/>
              <a:ext cx="1" cy="396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487" name="Freeform 15"/>
            <p:cNvSpPr>
              <a:spLocks/>
            </p:cNvSpPr>
            <p:nvPr/>
          </p:nvSpPr>
          <p:spPr bwMode="auto">
            <a:xfrm>
              <a:off x="3564" y="2188"/>
              <a:ext cx="80" cy="136"/>
            </a:xfrm>
            <a:custGeom>
              <a:avLst/>
              <a:gdLst>
                <a:gd name="T0" fmla="*/ 24 w 80"/>
                <a:gd name="T1" fmla="*/ 72 h 136"/>
                <a:gd name="T2" fmla="*/ 24 w 80"/>
                <a:gd name="T3" fmla="*/ 72 h 136"/>
                <a:gd name="T4" fmla="*/ 12 w 80"/>
                <a:gd name="T5" fmla="*/ 106 h 136"/>
                <a:gd name="T6" fmla="*/ 0 w 80"/>
                <a:gd name="T7" fmla="*/ 136 h 136"/>
                <a:gd name="T8" fmla="*/ 80 w 80"/>
                <a:gd name="T9" fmla="*/ 136 h 136"/>
                <a:gd name="T10" fmla="*/ 80 w 80"/>
                <a:gd name="T11" fmla="*/ 136 h 136"/>
                <a:gd name="T12" fmla="*/ 70 w 80"/>
                <a:gd name="T13" fmla="*/ 110 h 136"/>
                <a:gd name="T14" fmla="*/ 56 w 80"/>
                <a:gd name="T15" fmla="*/ 72 h 136"/>
                <a:gd name="T16" fmla="*/ 56 w 80"/>
                <a:gd name="T17" fmla="*/ 72 h 136"/>
                <a:gd name="T18" fmla="*/ 46 w 80"/>
                <a:gd name="T19" fmla="*/ 32 h 136"/>
                <a:gd name="T20" fmla="*/ 40 w 80"/>
                <a:gd name="T21" fmla="*/ 0 h 136"/>
                <a:gd name="T22" fmla="*/ 40 w 80"/>
                <a:gd name="T23" fmla="*/ 0 h 136"/>
                <a:gd name="T24" fmla="*/ 34 w 80"/>
                <a:gd name="T25" fmla="*/ 32 h 136"/>
                <a:gd name="T26" fmla="*/ 24 w 80"/>
                <a:gd name="T27" fmla="*/ 72 h 136"/>
                <a:gd name="T28" fmla="*/ 24 w 80"/>
                <a:gd name="T29" fmla="*/ 72 h 1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0"/>
                <a:gd name="T46" fmla="*/ 0 h 136"/>
                <a:gd name="T47" fmla="*/ 80 w 80"/>
                <a:gd name="T48" fmla="*/ 136 h 1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0" h="136">
                  <a:moveTo>
                    <a:pt x="24" y="72"/>
                  </a:moveTo>
                  <a:lnTo>
                    <a:pt x="24" y="72"/>
                  </a:lnTo>
                  <a:lnTo>
                    <a:pt x="12" y="106"/>
                  </a:lnTo>
                  <a:lnTo>
                    <a:pt x="0" y="136"/>
                  </a:lnTo>
                  <a:lnTo>
                    <a:pt x="80" y="136"/>
                  </a:lnTo>
                  <a:lnTo>
                    <a:pt x="70" y="110"/>
                  </a:lnTo>
                  <a:lnTo>
                    <a:pt x="56" y="72"/>
                  </a:lnTo>
                  <a:lnTo>
                    <a:pt x="46" y="32"/>
                  </a:lnTo>
                  <a:lnTo>
                    <a:pt x="40" y="0"/>
                  </a:lnTo>
                  <a:lnTo>
                    <a:pt x="34" y="32"/>
                  </a:lnTo>
                  <a:lnTo>
                    <a:pt x="24" y="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5488" name="Line 16"/>
            <p:cNvSpPr>
              <a:spLocks noChangeShapeType="1"/>
            </p:cNvSpPr>
            <p:nvPr/>
          </p:nvSpPr>
          <p:spPr bwMode="auto">
            <a:xfrm flipV="1">
              <a:off x="2838" y="2222"/>
              <a:ext cx="590" cy="574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489" name="Freeform 17"/>
            <p:cNvSpPr>
              <a:spLocks/>
            </p:cNvSpPr>
            <p:nvPr/>
          </p:nvSpPr>
          <p:spPr bwMode="auto">
            <a:xfrm>
              <a:off x="3380" y="2148"/>
              <a:ext cx="126" cy="122"/>
            </a:xfrm>
            <a:custGeom>
              <a:avLst/>
              <a:gdLst>
                <a:gd name="T0" fmla="*/ 64 w 126"/>
                <a:gd name="T1" fmla="*/ 36 h 122"/>
                <a:gd name="T2" fmla="*/ 64 w 126"/>
                <a:gd name="T3" fmla="*/ 36 h 122"/>
                <a:gd name="T4" fmla="*/ 30 w 126"/>
                <a:gd name="T5" fmla="*/ 52 h 122"/>
                <a:gd name="T6" fmla="*/ 0 w 126"/>
                <a:gd name="T7" fmla="*/ 64 h 122"/>
                <a:gd name="T8" fmla="*/ 56 w 126"/>
                <a:gd name="T9" fmla="*/ 122 h 122"/>
                <a:gd name="T10" fmla="*/ 56 w 126"/>
                <a:gd name="T11" fmla="*/ 122 h 122"/>
                <a:gd name="T12" fmla="*/ 68 w 126"/>
                <a:gd name="T13" fmla="*/ 98 h 122"/>
                <a:gd name="T14" fmla="*/ 86 w 126"/>
                <a:gd name="T15" fmla="*/ 60 h 122"/>
                <a:gd name="T16" fmla="*/ 86 w 126"/>
                <a:gd name="T17" fmla="*/ 60 h 122"/>
                <a:gd name="T18" fmla="*/ 108 w 126"/>
                <a:gd name="T19" fmla="*/ 24 h 122"/>
                <a:gd name="T20" fmla="*/ 126 w 126"/>
                <a:gd name="T21" fmla="*/ 0 h 122"/>
                <a:gd name="T22" fmla="*/ 126 w 126"/>
                <a:gd name="T23" fmla="*/ 0 h 122"/>
                <a:gd name="T24" fmla="*/ 100 w 126"/>
                <a:gd name="T25" fmla="*/ 16 h 122"/>
                <a:gd name="T26" fmla="*/ 64 w 126"/>
                <a:gd name="T27" fmla="*/ 36 h 122"/>
                <a:gd name="T28" fmla="*/ 64 w 126"/>
                <a:gd name="T29" fmla="*/ 36 h 12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26"/>
                <a:gd name="T46" fmla="*/ 0 h 122"/>
                <a:gd name="T47" fmla="*/ 126 w 126"/>
                <a:gd name="T48" fmla="*/ 122 h 12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26" h="122">
                  <a:moveTo>
                    <a:pt x="64" y="36"/>
                  </a:moveTo>
                  <a:lnTo>
                    <a:pt x="64" y="36"/>
                  </a:lnTo>
                  <a:lnTo>
                    <a:pt x="30" y="52"/>
                  </a:lnTo>
                  <a:lnTo>
                    <a:pt x="0" y="64"/>
                  </a:lnTo>
                  <a:lnTo>
                    <a:pt x="56" y="122"/>
                  </a:lnTo>
                  <a:lnTo>
                    <a:pt x="68" y="98"/>
                  </a:lnTo>
                  <a:lnTo>
                    <a:pt x="86" y="60"/>
                  </a:lnTo>
                  <a:lnTo>
                    <a:pt x="108" y="24"/>
                  </a:lnTo>
                  <a:lnTo>
                    <a:pt x="126" y="0"/>
                  </a:lnTo>
                  <a:lnTo>
                    <a:pt x="100" y="16"/>
                  </a:lnTo>
                  <a:lnTo>
                    <a:pt x="64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5490" name="Line 18"/>
            <p:cNvSpPr>
              <a:spLocks noChangeShapeType="1"/>
            </p:cNvSpPr>
            <p:nvPr/>
          </p:nvSpPr>
          <p:spPr bwMode="auto">
            <a:xfrm flipV="1">
              <a:off x="2806" y="2134"/>
              <a:ext cx="406" cy="622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491" name="Freeform 19"/>
            <p:cNvSpPr>
              <a:spLocks/>
            </p:cNvSpPr>
            <p:nvPr/>
          </p:nvSpPr>
          <p:spPr bwMode="auto">
            <a:xfrm>
              <a:off x="3164" y="2044"/>
              <a:ext cx="108" cy="136"/>
            </a:xfrm>
            <a:custGeom>
              <a:avLst/>
              <a:gdLst>
                <a:gd name="T0" fmla="*/ 54 w 108"/>
                <a:gd name="T1" fmla="*/ 50 h 136"/>
                <a:gd name="T2" fmla="*/ 54 w 108"/>
                <a:gd name="T3" fmla="*/ 50 h 136"/>
                <a:gd name="T4" fmla="*/ 26 w 108"/>
                <a:gd name="T5" fmla="*/ 72 h 136"/>
                <a:gd name="T6" fmla="*/ 0 w 108"/>
                <a:gd name="T7" fmla="*/ 92 h 136"/>
                <a:gd name="T8" fmla="*/ 68 w 108"/>
                <a:gd name="T9" fmla="*/ 136 h 136"/>
                <a:gd name="T10" fmla="*/ 68 w 108"/>
                <a:gd name="T11" fmla="*/ 136 h 136"/>
                <a:gd name="T12" fmla="*/ 72 w 108"/>
                <a:gd name="T13" fmla="*/ 108 h 136"/>
                <a:gd name="T14" fmla="*/ 82 w 108"/>
                <a:gd name="T15" fmla="*/ 68 h 136"/>
                <a:gd name="T16" fmla="*/ 82 w 108"/>
                <a:gd name="T17" fmla="*/ 68 h 136"/>
                <a:gd name="T18" fmla="*/ 96 w 108"/>
                <a:gd name="T19" fmla="*/ 28 h 136"/>
                <a:gd name="T20" fmla="*/ 108 w 108"/>
                <a:gd name="T21" fmla="*/ 0 h 136"/>
                <a:gd name="T22" fmla="*/ 108 w 108"/>
                <a:gd name="T23" fmla="*/ 0 h 136"/>
                <a:gd name="T24" fmla="*/ 86 w 108"/>
                <a:gd name="T25" fmla="*/ 22 h 136"/>
                <a:gd name="T26" fmla="*/ 54 w 108"/>
                <a:gd name="T27" fmla="*/ 50 h 136"/>
                <a:gd name="T28" fmla="*/ 54 w 108"/>
                <a:gd name="T29" fmla="*/ 50 h 1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08"/>
                <a:gd name="T46" fmla="*/ 0 h 136"/>
                <a:gd name="T47" fmla="*/ 108 w 108"/>
                <a:gd name="T48" fmla="*/ 136 h 1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08" h="136">
                  <a:moveTo>
                    <a:pt x="54" y="50"/>
                  </a:moveTo>
                  <a:lnTo>
                    <a:pt x="54" y="50"/>
                  </a:lnTo>
                  <a:lnTo>
                    <a:pt x="26" y="72"/>
                  </a:lnTo>
                  <a:lnTo>
                    <a:pt x="0" y="92"/>
                  </a:lnTo>
                  <a:lnTo>
                    <a:pt x="68" y="136"/>
                  </a:lnTo>
                  <a:lnTo>
                    <a:pt x="72" y="108"/>
                  </a:lnTo>
                  <a:lnTo>
                    <a:pt x="82" y="68"/>
                  </a:lnTo>
                  <a:lnTo>
                    <a:pt x="96" y="28"/>
                  </a:lnTo>
                  <a:lnTo>
                    <a:pt x="108" y="0"/>
                  </a:lnTo>
                  <a:lnTo>
                    <a:pt x="86" y="22"/>
                  </a:lnTo>
                  <a:lnTo>
                    <a:pt x="54" y="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5492" name="Line 20"/>
            <p:cNvSpPr>
              <a:spLocks noChangeShapeType="1"/>
            </p:cNvSpPr>
            <p:nvPr/>
          </p:nvSpPr>
          <p:spPr bwMode="auto">
            <a:xfrm flipV="1">
              <a:off x="2766" y="2142"/>
              <a:ext cx="238" cy="582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493" name="Freeform 21"/>
            <p:cNvSpPr>
              <a:spLocks/>
            </p:cNvSpPr>
            <p:nvPr/>
          </p:nvSpPr>
          <p:spPr bwMode="auto">
            <a:xfrm>
              <a:off x="2956" y="2042"/>
              <a:ext cx="90" cy="140"/>
            </a:xfrm>
            <a:custGeom>
              <a:avLst/>
              <a:gdLst>
                <a:gd name="T0" fmla="*/ 48 w 90"/>
                <a:gd name="T1" fmla="*/ 60 h 140"/>
                <a:gd name="T2" fmla="*/ 48 w 90"/>
                <a:gd name="T3" fmla="*/ 60 h 140"/>
                <a:gd name="T4" fmla="*/ 24 w 90"/>
                <a:gd name="T5" fmla="*/ 86 h 140"/>
                <a:gd name="T6" fmla="*/ 0 w 90"/>
                <a:gd name="T7" fmla="*/ 110 h 140"/>
                <a:gd name="T8" fmla="*/ 76 w 90"/>
                <a:gd name="T9" fmla="*/ 140 h 140"/>
                <a:gd name="T10" fmla="*/ 76 w 90"/>
                <a:gd name="T11" fmla="*/ 140 h 140"/>
                <a:gd name="T12" fmla="*/ 76 w 90"/>
                <a:gd name="T13" fmla="*/ 114 h 140"/>
                <a:gd name="T14" fmla="*/ 78 w 90"/>
                <a:gd name="T15" fmla="*/ 72 h 140"/>
                <a:gd name="T16" fmla="*/ 78 w 90"/>
                <a:gd name="T17" fmla="*/ 72 h 140"/>
                <a:gd name="T18" fmla="*/ 82 w 90"/>
                <a:gd name="T19" fmla="*/ 32 h 140"/>
                <a:gd name="T20" fmla="*/ 90 w 90"/>
                <a:gd name="T21" fmla="*/ 0 h 140"/>
                <a:gd name="T22" fmla="*/ 90 w 90"/>
                <a:gd name="T23" fmla="*/ 0 h 140"/>
                <a:gd name="T24" fmla="*/ 72 w 90"/>
                <a:gd name="T25" fmla="*/ 26 h 140"/>
                <a:gd name="T26" fmla="*/ 48 w 90"/>
                <a:gd name="T27" fmla="*/ 60 h 140"/>
                <a:gd name="T28" fmla="*/ 48 w 90"/>
                <a:gd name="T29" fmla="*/ 60 h 14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90"/>
                <a:gd name="T46" fmla="*/ 0 h 140"/>
                <a:gd name="T47" fmla="*/ 90 w 90"/>
                <a:gd name="T48" fmla="*/ 140 h 14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90" h="140">
                  <a:moveTo>
                    <a:pt x="48" y="60"/>
                  </a:moveTo>
                  <a:lnTo>
                    <a:pt x="48" y="60"/>
                  </a:lnTo>
                  <a:lnTo>
                    <a:pt x="24" y="86"/>
                  </a:lnTo>
                  <a:lnTo>
                    <a:pt x="0" y="110"/>
                  </a:lnTo>
                  <a:lnTo>
                    <a:pt x="76" y="140"/>
                  </a:lnTo>
                  <a:lnTo>
                    <a:pt x="76" y="114"/>
                  </a:lnTo>
                  <a:lnTo>
                    <a:pt x="78" y="72"/>
                  </a:lnTo>
                  <a:lnTo>
                    <a:pt x="82" y="32"/>
                  </a:lnTo>
                  <a:lnTo>
                    <a:pt x="90" y="0"/>
                  </a:lnTo>
                  <a:lnTo>
                    <a:pt x="72" y="26"/>
                  </a:lnTo>
                  <a:lnTo>
                    <a:pt x="48" y="6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5494" name="Line 22"/>
            <p:cNvSpPr>
              <a:spLocks noChangeShapeType="1"/>
            </p:cNvSpPr>
            <p:nvPr/>
          </p:nvSpPr>
          <p:spPr bwMode="auto">
            <a:xfrm flipV="1">
              <a:off x="2742" y="2296"/>
              <a:ext cx="1" cy="396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495" name="Freeform 23"/>
            <p:cNvSpPr>
              <a:spLocks/>
            </p:cNvSpPr>
            <p:nvPr/>
          </p:nvSpPr>
          <p:spPr bwMode="auto">
            <a:xfrm>
              <a:off x="2700" y="2188"/>
              <a:ext cx="82" cy="136"/>
            </a:xfrm>
            <a:custGeom>
              <a:avLst/>
              <a:gdLst>
                <a:gd name="T0" fmla="*/ 24 w 82"/>
                <a:gd name="T1" fmla="*/ 72 h 136"/>
                <a:gd name="T2" fmla="*/ 24 w 82"/>
                <a:gd name="T3" fmla="*/ 72 h 136"/>
                <a:gd name="T4" fmla="*/ 12 w 82"/>
                <a:gd name="T5" fmla="*/ 106 h 136"/>
                <a:gd name="T6" fmla="*/ 0 w 82"/>
                <a:gd name="T7" fmla="*/ 136 h 136"/>
                <a:gd name="T8" fmla="*/ 82 w 82"/>
                <a:gd name="T9" fmla="*/ 136 h 136"/>
                <a:gd name="T10" fmla="*/ 82 w 82"/>
                <a:gd name="T11" fmla="*/ 136 h 136"/>
                <a:gd name="T12" fmla="*/ 72 w 82"/>
                <a:gd name="T13" fmla="*/ 110 h 136"/>
                <a:gd name="T14" fmla="*/ 58 w 82"/>
                <a:gd name="T15" fmla="*/ 72 h 136"/>
                <a:gd name="T16" fmla="*/ 58 w 82"/>
                <a:gd name="T17" fmla="*/ 72 h 136"/>
                <a:gd name="T18" fmla="*/ 46 w 82"/>
                <a:gd name="T19" fmla="*/ 32 h 136"/>
                <a:gd name="T20" fmla="*/ 42 w 82"/>
                <a:gd name="T21" fmla="*/ 0 h 136"/>
                <a:gd name="T22" fmla="*/ 42 w 82"/>
                <a:gd name="T23" fmla="*/ 0 h 136"/>
                <a:gd name="T24" fmla="*/ 36 w 82"/>
                <a:gd name="T25" fmla="*/ 32 h 136"/>
                <a:gd name="T26" fmla="*/ 24 w 82"/>
                <a:gd name="T27" fmla="*/ 72 h 136"/>
                <a:gd name="T28" fmla="*/ 24 w 82"/>
                <a:gd name="T29" fmla="*/ 72 h 1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2"/>
                <a:gd name="T46" fmla="*/ 0 h 136"/>
                <a:gd name="T47" fmla="*/ 82 w 82"/>
                <a:gd name="T48" fmla="*/ 136 h 1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2" h="136">
                  <a:moveTo>
                    <a:pt x="24" y="72"/>
                  </a:moveTo>
                  <a:lnTo>
                    <a:pt x="24" y="72"/>
                  </a:lnTo>
                  <a:lnTo>
                    <a:pt x="12" y="106"/>
                  </a:lnTo>
                  <a:lnTo>
                    <a:pt x="0" y="136"/>
                  </a:lnTo>
                  <a:lnTo>
                    <a:pt x="82" y="136"/>
                  </a:lnTo>
                  <a:lnTo>
                    <a:pt x="72" y="110"/>
                  </a:lnTo>
                  <a:lnTo>
                    <a:pt x="58" y="72"/>
                  </a:lnTo>
                  <a:lnTo>
                    <a:pt x="46" y="32"/>
                  </a:lnTo>
                  <a:lnTo>
                    <a:pt x="42" y="0"/>
                  </a:lnTo>
                  <a:lnTo>
                    <a:pt x="36" y="32"/>
                  </a:lnTo>
                  <a:lnTo>
                    <a:pt x="24" y="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5496" name="Line 24"/>
            <p:cNvSpPr>
              <a:spLocks noChangeShapeType="1"/>
            </p:cNvSpPr>
            <p:nvPr/>
          </p:nvSpPr>
          <p:spPr bwMode="auto">
            <a:xfrm flipV="1">
              <a:off x="4586" y="2420"/>
              <a:ext cx="82" cy="178"/>
            </a:xfrm>
            <a:prstGeom prst="line">
              <a:avLst/>
            </a:prstGeom>
            <a:noFill/>
            <a:ln w="0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497" name="Freeform 25"/>
            <p:cNvSpPr>
              <a:spLocks/>
            </p:cNvSpPr>
            <p:nvPr/>
          </p:nvSpPr>
          <p:spPr bwMode="auto">
            <a:xfrm>
              <a:off x="4620" y="2322"/>
              <a:ext cx="94" cy="140"/>
            </a:xfrm>
            <a:custGeom>
              <a:avLst/>
              <a:gdLst>
                <a:gd name="T0" fmla="*/ 48 w 94"/>
                <a:gd name="T1" fmla="*/ 56 h 140"/>
                <a:gd name="T2" fmla="*/ 48 w 94"/>
                <a:gd name="T3" fmla="*/ 56 h 140"/>
                <a:gd name="T4" fmla="*/ 24 w 94"/>
                <a:gd name="T5" fmla="*/ 84 h 140"/>
                <a:gd name="T6" fmla="*/ 0 w 94"/>
                <a:gd name="T7" fmla="*/ 106 h 140"/>
                <a:gd name="T8" fmla="*/ 74 w 94"/>
                <a:gd name="T9" fmla="*/ 140 h 140"/>
                <a:gd name="T10" fmla="*/ 74 w 94"/>
                <a:gd name="T11" fmla="*/ 140 h 140"/>
                <a:gd name="T12" fmla="*/ 74 w 94"/>
                <a:gd name="T13" fmla="*/ 112 h 140"/>
                <a:gd name="T14" fmla="*/ 78 w 94"/>
                <a:gd name="T15" fmla="*/ 70 h 140"/>
                <a:gd name="T16" fmla="*/ 78 w 94"/>
                <a:gd name="T17" fmla="*/ 70 h 140"/>
                <a:gd name="T18" fmla="*/ 86 w 94"/>
                <a:gd name="T19" fmla="*/ 30 h 140"/>
                <a:gd name="T20" fmla="*/ 94 w 94"/>
                <a:gd name="T21" fmla="*/ 0 h 140"/>
                <a:gd name="T22" fmla="*/ 94 w 94"/>
                <a:gd name="T23" fmla="*/ 0 h 140"/>
                <a:gd name="T24" fmla="*/ 76 w 94"/>
                <a:gd name="T25" fmla="*/ 26 h 140"/>
                <a:gd name="T26" fmla="*/ 48 w 94"/>
                <a:gd name="T27" fmla="*/ 56 h 140"/>
                <a:gd name="T28" fmla="*/ 48 w 94"/>
                <a:gd name="T29" fmla="*/ 56 h 14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94"/>
                <a:gd name="T46" fmla="*/ 0 h 140"/>
                <a:gd name="T47" fmla="*/ 94 w 94"/>
                <a:gd name="T48" fmla="*/ 140 h 14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94" h="140">
                  <a:moveTo>
                    <a:pt x="48" y="56"/>
                  </a:moveTo>
                  <a:lnTo>
                    <a:pt x="48" y="56"/>
                  </a:lnTo>
                  <a:lnTo>
                    <a:pt x="24" y="84"/>
                  </a:lnTo>
                  <a:lnTo>
                    <a:pt x="0" y="106"/>
                  </a:lnTo>
                  <a:lnTo>
                    <a:pt x="74" y="140"/>
                  </a:lnTo>
                  <a:lnTo>
                    <a:pt x="74" y="112"/>
                  </a:lnTo>
                  <a:lnTo>
                    <a:pt x="78" y="70"/>
                  </a:lnTo>
                  <a:lnTo>
                    <a:pt x="86" y="30"/>
                  </a:lnTo>
                  <a:lnTo>
                    <a:pt x="94" y="0"/>
                  </a:lnTo>
                  <a:lnTo>
                    <a:pt x="76" y="26"/>
                  </a:lnTo>
                  <a:lnTo>
                    <a:pt x="48" y="56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5498" name="Line 26"/>
            <p:cNvSpPr>
              <a:spLocks noChangeShapeType="1"/>
            </p:cNvSpPr>
            <p:nvPr/>
          </p:nvSpPr>
          <p:spPr bwMode="auto">
            <a:xfrm flipH="1" flipV="1">
              <a:off x="4252" y="2428"/>
              <a:ext cx="96" cy="198"/>
            </a:xfrm>
            <a:prstGeom prst="line">
              <a:avLst/>
            </a:prstGeom>
            <a:noFill/>
            <a:ln w="0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499" name="Freeform 27"/>
            <p:cNvSpPr>
              <a:spLocks/>
            </p:cNvSpPr>
            <p:nvPr/>
          </p:nvSpPr>
          <p:spPr bwMode="auto">
            <a:xfrm>
              <a:off x="4204" y="2330"/>
              <a:ext cx="96" cy="140"/>
            </a:xfrm>
            <a:custGeom>
              <a:avLst/>
              <a:gdLst>
                <a:gd name="T0" fmla="*/ 16 w 96"/>
                <a:gd name="T1" fmla="*/ 72 h 140"/>
                <a:gd name="T2" fmla="*/ 16 w 96"/>
                <a:gd name="T3" fmla="*/ 72 h 140"/>
                <a:gd name="T4" fmla="*/ 22 w 96"/>
                <a:gd name="T5" fmla="*/ 108 h 140"/>
                <a:gd name="T6" fmla="*/ 24 w 96"/>
                <a:gd name="T7" fmla="*/ 140 h 140"/>
                <a:gd name="T8" fmla="*/ 96 w 96"/>
                <a:gd name="T9" fmla="*/ 104 h 140"/>
                <a:gd name="T10" fmla="*/ 96 w 96"/>
                <a:gd name="T11" fmla="*/ 104 h 140"/>
                <a:gd name="T12" fmla="*/ 76 w 96"/>
                <a:gd name="T13" fmla="*/ 86 h 140"/>
                <a:gd name="T14" fmla="*/ 46 w 96"/>
                <a:gd name="T15" fmla="*/ 56 h 140"/>
                <a:gd name="T16" fmla="*/ 46 w 96"/>
                <a:gd name="T17" fmla="*/ 56 h 140"/>
                <a:gd name="T18" fmla="*/ 20 w 96"/>
                <a:gd name="T19" fmla="*/ 26 h 140"/>
                <a:gd name="T20" fmla="*/ 0 w 96"/>
                <a:gd name="T21" fmla="*/ 0 h 140"/>
                <a:gd name="T22" fmla="*/ 0 w 96"/>
                <a:gd name="T23" fmla="*/ 0 h 140"/>
                <a:gd name="T24" fmla="*/ 10 w 96"/>
                <a:gd name="T25" fmla="*/ 30 h 140"/>
                <a:gd name="T26" fmla="*/ 16 w 96"/>
                <a:gd name="T27" fmla="*/ 72 h 140"/>
                <a:gd name="T28" fmla="*/ 16 w 96"/>
                <a:gd name="T29" fmla="*/ 72 h 14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96"/>
                <a:gd name="T46" fmla="*/ 0 h 140"/>
                <a:gd name="T47" fmla="*/ 96 w 96"/>
                <a:gd name="T48" fmla="*/ 140 h 14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96" h="140">
                  <a:moveTo>
                    <a:pt x="16" y="72"/>
                  </a:moveTo>
                  <a:lnTo>
                    <a:pt x="16" y="72"/>
                  </a:lnTo>
                  <a:lnTo>
                    <a:pt x="22" y="108"/>
                  </a:lnTo>
                  <a:lnTo>
                    <a:pt x="24" y="140"/>
                  </a:lnTo>
                  <a:lnTo>
                    <a:pt x="96" y="104"/>
                  </a:lnTo>
                  <a:lnTo>
                    <a:pt x="76" y="86"/>
                  </a:lnTo>
                  <a:lnTo>
                    <a:pt x="46" y="56"/>
                  </a:lnTo>
                  <a:lnTo>
                    <a:pt x="20" y="26"/>
                  </a:lnTo>
                  <a:lnTo>
                    <a:pt x="0" y="0"/>
                  </a:lnTo>
                  <a:lnTo>
                    <a:pt x="10" y="30"/>
                  </a:lnTo>
                  <a:lnTo>
                    <a:pt x="16" y="72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5500" name="Line 28"/>
            <p:cNvSpPr>
              <a:spLocks noChangeShapeType="1"/>
            </p:cNvSpPr>
            <p:nvPr/>
          </p:nvSpPr>
          <p:spPr bwMode="auto">
            <a:xfrm flipH="1" flipV="1">
              <a:off x="4402" y="2298"/>
              <a:ext cx="16" cy="260"/>
            </a:xfrm>
            <a:prstGeom prst="line">
              <a:avLst/>
            </a:prstGeom>
            <a:noFill/>
            <a:ln w="0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501" name="Freeform 29"/>
            <p:cNvSpPr>
              <a:spLocks/>
            </p:cNvSpPr>
            <p:nvPr/>
          </p:nvSpPr>
          <p:spPr bwMode="auto">
            <a:xfrm>
              <a:off x="4364" y="2190"/>
              <a:ext cx="80" cy="138"/>
            </a:xfrm>
            <a:custGeom>
              <a:avLst/>
              <a:gdLst>
                <a:gd name="T0" fmla="*/ 20 w 80"/>
                <a:gd name="T1" fmla="*/ 72 h 138"/>
                <a:gd name="T2" fmla="*/ 20 w 80"/>
                <a:gd name="T3" fmla="*/ 72 h 138"/>
                <a:gd name="T4" fmla="*/ 10 w 80"/>
                <a:gd name="T5" fmla="*/ 106 h 138"/>
                <a:gd name="T6" fmla="*/ 0 w 80"/>
                <a:gd name="T7" fmla="*/ 138 h 138"/>
                <a:gd name="T8" fmla="*/ 80 w 80"/>
                <a:gd name="T9" fmla="*/ 132 h 138"/>
                <a:gd name="T10" fmla="*/ 80 w 80"/>
                <a:gd name="T11" fmla="*/ 132 h 138"/>
                <a:gd name="T12" fmla="*/ 68 w 80"/>
                <a:gd name="T13" fmla="*/ 108 h 138"/>
                <a:gd name="T14" fmla="*/ 52 w 80"/>
                <a:gd name="T15" fmla="*/ 70 h 138"/>
                <a:gd name="T16" fmla="*/ 52 w 80"/>
                <a:gd name="T17" fmla="*/ 70 h 138"/>
                <a:gd name="T18" fmla="*/ 40 w 80"/>
                <a:gd name="T19" fmla="*/ 30 h 138"/>
                <a:gd name="T20" fmla="*/ 32 w 80"/>
                <a:gd name="T21" fmla="*/ 0 h 138"/>
                <a:gd name="T22" fmla="*/ 32 w 80"/>
                <a:gd name="T23" fmla="*/ 0 h 138"/>
                <a:gd name="T24" fmla="*/ 28 w 80"/>
                <a:gd name="T25" fmla="*/ 32 h 138"/>
                <a:gd name="T26" fmla="*/ 20 w 80"/>
                <a:gd name="T27" fmla="*/ 72 h 138"/>
                <a:gd name="T28" fmla="*/ 20 w 80"/>
                <a:gd name="T29" fmla="*/ 72 h 13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0"/>
                <a:gd name="T46" fmla="*/ 0 h 138"/>
                <a:gd name="T47" fmla="*/ 80 w 80"/>
                <a:gd name="T48" fmla="*/ 138 h 138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0" h="138">
                  <a:moveTo>
                    <a:pt x="20" y="72"/>
                  </a:moveTo>
                  <a:lnTo>
                    <a:pt x="20" y="72"/>
                  </a:lnTo>
                  <a:lnTo>
                    <a:pt x="10" y="106"/>
                  </a:lnTo>
                  <a:lnTo>
                    <a:pt x="0" y="138"/>
                  </a:lnTo>
                  <a:lnTo>
                    <a:pt x="80" y="132"/>
                  </a:lnTo>
                  <a:lnTo>
                    <a:pt x="68" y="108"/>
                  </a:lnTo>
                  <a:lnTo>
                    <a:pt x="52" y="70"/>
                  </a:lnTo>
                  <a:lnTo>
                    <a:pt x="40" y="30"/>
                  </a:lnTo>
                  <a:lnTo>
                    <a:pt x="32" y="0"/>
                  </a:lnTo>
                  <a:lnTo>
                    <a:pt x="28" y="32"/>
                  </a:lnTo>
                  <a:lnTo>
                    <a:pt x="20" y="72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5502" name="Line 30"/>
            <p:cNvSpPr>
              <a:spLocks noChangeShapeType="1"/>
            </p:cNvSpPr>
            <p:nvPr/>
          </p:nvSpPr>
          <p:spPr bwMode="auto">
            <a:xfrm flipV="1">
              <a:off x="4538" y="2294"/>
              <a:ext cx="16" cy="266"/>
            </a:xfrm>
            <a:prstGeom prst="line">
              <a:avLst/>
            </a:prstGeom>
            <a:noFill/>
            <a:ln w="0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503" name="Freeform 31"/>
            <p:cNvSpPr>
              <a:spLocks/>
            </p:cNvSpPr>
            <p:nvPr/>
          </p:nvSpPr>
          <p:spPr bwMode="auto">
            <a:xfrm>
              <a:off x="4512" y="2186"/>
              <a:ext cx="80" cy="138"/>
            </a:xfrm>
            <a:custGeom>
              <a:avLst/>
              <a:gdLst>
                <a:gd name="T0" fmla="*/ 28 w 80"/>
                <a:gd name="T1" fmla="*/ 70 h 138"/>
                <a:gd name="T2" fmla="*/ 28 w 80"/>
                <a:gd name="T3" fmla="*/ 70 h 138"/>
                <a:gd name="T4" fmla="*/ 14 w 80"/>
                <a:gd name="T5" fmla="*/ 102 h 138"/>
                <a:gd name="T6" fmla="*/ 0 w 80"/>
                <a:gd name="T7" fmla="*/ 132 h 138"/>
                <a:gd name="T8" fmla="*/ 80 w 80"/>
                <a:gd name="T9" fmla="*/ 138 h 138"/>
                <a:gd name="T10" fmla="*/ 80 w 80"/>
                <a:gd name="T11" fmla="*/ 138 h 138"/>
                <a:gd name="T12" fmla="*/ 72 w 80"/>
                <a:gd name="T13" fmla="*/ 112 h 138"/>
                <a:gd name="T14" fmla="*/ 60 w 80"/>
                <a:gd name="T15" fmla="*/ 72 h 138"/>
                <a:gd name="T16" fmla="*/ 60 w 80"/>
                <a:gd name="T17" fmla="*/ 72 h 138"/>
                <a:gd name="T18" fmla="*/ 52 w 80"/>
                <a:gd name="T19" fmla="*/ 32 h 138"/>
                <a:gd name="T20" fmla="*/ 48 w 80"/>
                <a:gd name="T21" fmla="*/ 0 h 138"/>
                <a:gd name="T22" fmla="*/ 48 w 80"/>
                <a:gd name="T23" fmla="*/ 0 h 138"/>
                <a:gd name="T24" fmla="*/ 42 w 80"/>
                <a:gd name="T25" fmla="*/ 30 h 138"/>
                <a:gd name="T26" fmla="*/ 28 w 80"/>
                <a:gd name="T27" fmla="*/ 70 h 138"/>
                <a:gd name="T28" fmla="*/ 28 w 80"/>
                <a:gd name="T29" fmla="*/ 70 h 13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0"/>
                <a:gd name="T46" fmla="*/ 0 h 138"/>
                <a:gd name="T47" fmla="*/ 80 w 80"/>
                <a:gd name="T48" fmla="*/ 138 h 138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0" h="138">
                  <a:moveTo>
                    <a:pt x="28" y="70"/>
                  </a:moveTo>
                  <a:lnTo>
                    <a:pt x="28" y="70"/>
                  </a:lnTo>
                  <a:lnTo>
                    <a:pt x="14" y="102"/>
                  </a:lnTo>
                  <a:lnTo>
                    <a:pt x="0" y="132"/>
                  </a:lnTo>
                  <a:lnTo>
                    <a:pt x="80" y="138"/>
                  </a:lnTo>
                  <a:lnTo>
                    <a:pt x="72" y="112"/>
                  </a:lnTo>
                  <a:lnTo>
                    <a:pt x="60" y="72"/>
                  </a:lnTo>
                  <a:lnTo>
                    <a:pt x="52" y="32"/>
                  </a:lnTo>
                  <a:lnTo>
                    <a:pt x="48" y="0"/>
                  </a:lnTo>
                  <a:lnTo>
                    <a:pt x="42" y="30"/>
                  </a:lnTo>
                  <a:lnTo>
                    <a:pt x="28" y="7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5504" name="Freeform 32"/>
            <p:cNvSpPr>
              <a:spLocks/>
            </p:cNvSpPr>
            <p:nvPr/>
          </p:nvSpPr>
          <p:spPr bwMode="auto">
            <a:xfrm>
              <a:off x="3460" y="1900"/>
              <a:ext cx="288" cy="288"/>
            </a:xfrm>
            <a:custGeom>
              <a:avLst/>
              <a:gdLst>
                <a:gd name="T0" fmla="*/ 144 w 288"/>
                <a:gd name="T1" fmla="*/ 0 h 288"/>
                <a:gd name="T2" fmla="*/ 0 w 288"/>
                <a:gd name="T3" fmla="*/ 144 h 288"/>
                <a:gd name="T4" fmla="*/ 144 w 288"/>
                <a:gd name="T5" fmla="*/ 288 h 288"/>
                <a:gd name="T6" fmla="*/ 288 w 288"/>
                <a:gd name="T7" fmla="*/ 144 h 288"/>
                <a:gd name="T8" fmla="*/ 144 w 288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8"/>
                <a:gd name="T16" fmla="*/ 0 h 288"/>
                <a:gd name="T17" fmla="*/ 288 w 288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8" h="288">
                  <a:moveTo>
                    <a:pt x="144" y="0"/>
                  </a:moveTo>
                  <a:lnTo>
                    <a:pt x="0" y="144"/>
                  </a:lnTo>
                  <a:lnTo>
                    <a:pt x="144" y="288"/>
                  </a:lnTo>
                  <a:lnTo>
                    <a:pt x="288" y="144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FFFF00"/>
            </a:solidFill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5505" name="Freeform 33"/>
            <p:cNvSpPr>
              <a:spLocks/>
            </p:cNvSpPr>
            <p:nvPr/>
          </p:nvSpPr>
          <p:spPr bwMode="auto">
            <a:xfrm>
              <a:off x="3460" y="2692"/>
              <a:ext cx="288" cy="288"/>
            </a:xfrm>
            <a:custGeom>
              <a:avLst/>
              <a:gdLst>
                <a:gd name="T0" fmla="*/ 144 w 288"/>
                <a:gd name="T1" fmla="*/ 0 h 288"/>
                <a:gd name="T2" fmla="*/ 0 w 288"/>
                <a:gd name="T3" fmla="*/ 144 h 288"/>
                <a:gd name="T4" fmla="*/ 144 w 288"/>
                <a:gd name="T5" fmla="*/ 288 h 288"/>
                <a:gd name="T6" fmla="*/ 288 w 288"/>
                <a:gd name="T7" fmla="*/ 144 h 288"/>
                <a:gd name="T8" fmla="*/ 144 w 288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8"/>
                <a:gd name="T16" fmla="*/ 0 h 288"/>
                <a:gd name="T17" fmla="*/ 288 w 288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8" h="288">
                  <a:moveTo>
                    <a:pt x="144" y="0"/>
                  </a:moveTo>
                  <a:lnTo>
                    <a:pt x="0" y="144"/>
                  </a:lnTo>
                  <a:lnTo>
                    <a:pt x="144" y="288"/>
                  </a:lnTo>
                  <a:lnTo>
                    <a:pt x="288" y="144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FFFF00"/>
            </a:solidFill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5506" name="Freeform 34"/>
            <p:cNvSpPr>
              <a:spLocks/>
            </p:cNvSpPr>
            <p:nvPr/>
          </p:nvSpPr>
          <p:spPr bwMode="auto">
            <a:xfrm>
              <a:off x="2596" y="1900"/>
              <a:ext cx="288" cy="288"/>
            </a:xfrm>
            <a:custGeom>
              <a:avLst/>
              <a:gdLst>
                <a:gd name="T0" fmla="*/ 144 w 288"/>
                <a:gd name="T1" fmla="*/ 0 h 288"/>
                <a:gd name="T2" fmla="*/ 0 w 288"/>
                <a:gd name="T3" fmla="*/ 144 h 288"/>
                <a:gd name="T4" fmla="*/ 144 w 288"/>
                <a:gd name="T5" fmla="*/ 288 h 288"/>
                <a:gd name="T6" fmla="*/ 288 w 288"/>
                <a:gd name="T7" fmla="*/ 144 h 288"/>
                <a:gd name="T8" fmla="*/ 144 w 288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8"/>
                <a:gd name="T16" fmla="*/ 0 h 288"/>
                <a:gd name="T17" fmla="*/ 288 w 288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8" h="288">
                  <a:moveTo>
                    <a:pt x="144" y="0"/>
                  </a:moveTo>
                  <a:lnTo>
                    <a:pt x="0" y="144"/>
                  </a:lnTo>
                  <a:lnTo>
                    <a:pt x="144" y="288"/>
                  </a:lnTo>
                  <a:lnTo>
                    <a:pt x="288" y="144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FFFF00"/>
            </a:solidFill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5507" name="Freeform 35"/>
            <p:cNvSpPr>
              <a:spLocks/>
            </p:cNvSpPr>
            <p:nvPr/>
          </p:nvSpPr>
          <p:spPr bwMode="auto">
            <a:xfrm>
              <a:off x="2596" y="2692"/>
              <a:ext cx="288" cy="288"/>
            </a:xfrm>
            <a:custGeom>
              <a:avLst/>
              <a:gdLst>
                <a:gd name="T0" fmla="*/ 144 w 288"/>
                <a:gd name="T1" fmla="*/ 0 h 288"/>
                <a:gd name="T2" fmla="*/ 0 w 288"/>
                <a:gd name="T3" fmla="*/ 144 h 288"/>
                <a:gd name="T4" fmla="*/ 144 w 288"/>
                <a:gd name="T5" fmla="*/ 288 h 288"/>
                <a:gd name="T6" fmla="*/ 288 w 288"/>
                <a:gd name="T7" fmla="*/ 144 h 288"/>
                <a:gd name="T8" fmla="*/ 144 w 288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8"/>
                <a:gd name="T16" fmla="*/ 0 h 288"/>
                <a:gd name="T17" fmla="*/ 288 w 288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8" h="288">
                  <a:moveTo>
                    <a:pt x="144" y="0"/>
                  </a:moveTo>
                  <a:lnTo>
                    <a:pt x="0" y="144"/>
                  </a:lnTo>
                  <a:lnTo>
                    <a:pt x="144" y="288"/>
                  </a:lnTo>
                  <a:lnTo>
                    <a:pt x="288" y="144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FFFF00"/>
            </a:solidFill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5508" name="Line 36"/>
            <p:cNvSpPr>
              <a:spLocks noChangeShapeType="1"/>
            </p:cNvSpPr>
            <p:nvPr/>
          </p:nvSpPr>
          <p:spPr bwMode="auto">
            <a:xfrm flipV="1">
              <a:off x="2740" y="3088"/>
              <a:ext cx="1" cy="108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509" name="Freeform 37"/>
            <p:cNvSpPr>
              <a:spLocks/>
            </p:cNvSpPr>
            <p:nvPr/>
          </p:nvSpPr>
          <p:spPr bwMode="auto">
            <a:xfrm>
              <a:off x="2700" y="2980"/>
              <a:ext cx="80" cy="136"/>
            </a:xfrm>
            <a:custGeom>
              <a:avLst/>
              <a:gdLst>
                <a:gd name="T0" fmla="*/ 24 w 80"/>
                <a:gd name="T1" fmla="*/ 72 h 136"/>
                <a:gd name="T2" fmla="*/ 24 w 80"/>
                <a:gd name="T3" fmla="*/ 72 h 136"/>
                <a:gd name="T4" fmla="*/ 12 w 80"/>
                <a:gd name="T5" fmla="*/ 106 h 136"/>
                <a:gd name="T6" fmla="*/ 0 w 80"/>
                <a:gd name="T7" fmla="*/ 136 h 136"/>
                <a:gd name="T8" fmla="*/ 80 w 80"/>
                <a:gd name="T9" fmla="*/ 136 h 136"/>
                <a:gd name="T10" fmla="*/ 80 w 80"/>
                <a:gd name="T11" fmla="*/ 136 h 136"/>
                <a:gd name="T12" fmla="*/ 70 w 80"/>
                <a:gd name="T13" fmla="*/ 110 h 136"/>
                <a:gd name="T14" fmla="*/ 56 w 80"/>
                <a:gd name="T15" fmla="*/ 72 h 136"/>
                <a:gd name="T16" fmla="*/ 56 w 80"/>
                <a:gd name="T17" fmla="*/ 72 h 136"/>
                <a:gd name="T18" fmla="*/ 46 w 80"/>
                <a:gd name="T19" fmla="*/ 32 h 136"/>
                <a:gd name="T20" fmla="*/ 40 w 80"/>
                <a:gd name="T21" fmla="*/ 0 h 136"/>
                <a:gd name="T22" fmla="*/ 40 w 80"/>
                <a:gd name="T23" fmla="*/ 0 h 136"/>
                <a:gd name="T24" fmla="*/ 34 w 80"/>
                <a:gd name="T25" fmla="*/ 32 h 136"/>
                <a:gd name="T26" fmla="*/ 24 w 80"/>
                <a:gd name="T27" fmla="*/ 72 h 136"/>
                <a:gd name="T28" fmla="*/ 24 w 80"/>
                <a:gd name="T29" fmla="*/ 72 h 1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0"/>
                <a:gd name="T46" fmla="*/ 0 h 136"/>
                <a:gd name="T47" fmla="*/ 80 w 80"/>
                <a:gd name="T48" fmla="*/ 136 h 1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0" h="136">
                  <a:moveTo>
                    <a:pt x="24" y="72"/>
                  </a:moveTo>
                  <a:lnTo>
                    <a:pt x="24" y="72"/>
                  </a:lnTo>
                  <a:lnTo>
                    <a:pt x="12" y="106"/>
                  </a:lnTo>
                  <a:lnTo>
                    <a:pt x="0" y="136"/>
                  </a:lnTo>
                  <a:lnTo>
                    <a:pt x="80" y="136"/>
                  </a:lnTo>
                  <a:lnTo>
                    <a:pt x="70" y="110"/>
                  </a:lnTo>
                  <a:lnTo>
                    <a:pt x="56" y="72"/>
                  </a:lnTo>
                  <a:lnTo>
                    <a:pt x="46" y="32"/>
                  </a:lnTo>
                  <a:lnTo>
                    <a:pt x="40" y="0"/>
                  </a:lnTo>
                  <a:lnTo>
                    <a:pt x="34" y="32"/>
                  </a:lnTo>
                  <a:lnTo>
                    <a:pt x="24" y="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5510" name="Line 38"/>
            <p:cNvSpPr>
              <a:spLocks noChangeShapeType="1"/>
            </p:cNvSpPr>
            <p:nvPr/>
          </p:nvSpPr>
          <p:spPr bwMode="auto">
            <a:xfrm flipV="1">
              <a:off x="3604" y="3088"/>
              <a:ext cx="1" cy="108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511" name="Freeform 39"/>
            <p:cNvSpPr>
              <a:spLocks/>
            </p:cNvSpPr>
            <p:nvPr/>
          </p:nvSpPr>
          <p:spPr bwMode="auto">
            <a:xfrm>
              <a:off x="3564" y="2980"/>
              <a:ext cx="80" cy="136"/>
            </a:xfrm>
            <a:custGeom>
              <a:avLst/>
              <a:gdLst>
                <a:gd name="T0" fmla="*/ 24 w 80"/>
                <a:gd name="T1" fmla="*/ 72 h 136"/>
                <a:gd name="T2" fmla="*/ 24 w 80"/>
                <a:gd name="T3" fmla="*/ 72 h 136"/>
                <a:gd name="T4" fmla="*/ 12 w 80"/>
                <a:gd name="T5" fmla="*/ 106 h 136"/>
                <a:gd name="T6" fmla="*/ 0 w 80"/>
                <a:gd name="T7" fmla="*/ 136 h 136"/>
                <a:gd name="T8" fmla="*/ 80 w 80"/>
                <a:gd name="T9" fmla="*/ 136 h 136"/>
                <a:gd name="T10" fmla="*/ 80 w 80"/>
                <a:gd name="T11" fmla="*/ 136 h 136"/>
                <a:gd name="T12" fmla="*/ 70 w 80"/>
                <a:gd name="T13" fmla="*/ 110 h 136"/>
                <a:gd name="T14" fmla="*/ 56 w 80"/>
                <a:gd name="T15" fmla="*/ 72 h 136"/>
                <a:gd name="T16" fmla="*/ 56 w 80"/>
                <a:gd name="T17" fmla="*/ 72 h 136"/>
                <a:gd name="T18" fmla="*/ 46 w 80"/>
                <a:gd name="T19" fmla="*/ 32 h 136"/>
                <a:gd name="T20" fmla="*/ 40 w 80"/>
                <a:gd name="T21" fmla="*/ 0 h 136"/>
                <a:gd name="T22" fmla="*/ 40 w 80"/>
                <a:gd name="T23" fmla="*/ 0 h 136"/>
                <a:gd name="T24" fmla="*/ 34 w 80"/>
                <a:gd name="T25" fmla="*/ 32 h 136"/>
                <a:gd name="T26" fmla="*/ 24 w 80"/>
                <a:gd name="T27" fmla="*/ 72 h 136"/>
                <a:gd name="T28" fmla="*/ 24 w 80"/>
                <a:gd name="T29" fmla="*/ 72 h 1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0"/>
                <a:gd name="T46" fmla="*/ 0 h 136"/>
                <a:gd name="T47" fmla="*/ 80 w 80"/>
                <a:gd name="T48" fmla="*/ 136 h 1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0" h="136">
                  <a:moveTo>
                    <a:pt x="24" y="72"/>
                  </a:moveTo>
                  <a:lnTo>
                    <a:pt x="24" y="72"/>
                  </a:lnTo>
                  <a:lnTo>
                    <a:pt x="12" y="106"/>
                  </a:lnTo>
                  <a:lnTo>
                    <a:pt x="0" y="136"/>
                  </a:lnTo>
                  <a:lnTo>
                    <a:pt x="80" y="136"/>
                  </a:lnTo>
                  <a:lnTo>
                    <a:pt x="70" y="110"/>
                  </a:lnTo>
                  <a:lnTo>
                    <a:pt x="56" y="72"/>
                  </a:lnTo>
                  <a:lnTo>
                    <a:pt x="46" y="32"/>
                  </a:lnTo>
                  <a:lnTo>
                    <a:pt x="40" y="0"/>
                  </a:lnTo>
                  <a:lnTo>
                    <a:pt x="34" y="32"/>
                  </a:lnTo>
                  <a:lnTo>
                    <a:pt x="24" y="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5512" name="Line 40"/>
            <p:cNvSpPr>
              <a:spLocks noChangeShapeType="1"/>
            </p:cNvSpPr>
            <p:nvPr/>
          </p:nvSpPr>
          <p:spPr bwMode="auto">
            <a:xfrm flipV="1">
              <a:off x="2740" y="1792"/>
              <a:ext cx="1" cy="108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513" name="Freeform 41"/>
            <p:cNvSpPr>
              <a:spLocks/>
            </p:cNvSpPr>
            <p:nvPr/>
          </p:nvSpPr>
          <p:spPr bwMode="auto">
            <a:xfrm>
              <a:off x="2700" y="1684"/>
              <a:ext cx="80" cy="136"/>
            </a:xfrm>
            <a:custGeom>
              <a:avLst/>
              <a:gdLst>
                <a:gd name="T0" fmla="*/ 24 w 80"/>
                <a:gd name="T1" fmla="*/ 72 h 136"/>
                <a:gd name="T2" fmla="*/ 24 w 80"/>
                <a:gd name="T3" fmla="*/ 72 h 136"/>
                <a:gd name="T4" fmla="*/ 12 w 80"/>
                <a:gd name="T5" fmla="*/ 106 h 136"/>
                <a:gd name="T6" fmla="*/ 0 w 80"/>
                <a:gd name="T7" fmla="*/ 136 h 136"/>
                <a:gd name="T8" fmla="*/ 80 w 80"/>
                <a:gd name="T9" fmla="*/ 136 h 136"/>
                <a:gd name="T10" fmla="*/ 80 w 80"/>
                <a:gd name="T11" fmla="*/ 136 h 136"/>
                <a:gd name="T12" fmla="*/ 70 w 80"/>
                <a:gd name="T13" fmla="*/ 110 h 136"/>
                <a:gd name="T14" fmla="*/ 56 w 80"/>
                <a:gd name="T15" fmla="*/ 72 h 136"/>
                <a:gd name="T16" fmla="*/ 56 w 80"/>
                <a:gd name="T17" fmla="*/ 72 h 136"/>
                <a:gd name="T18" fmla="*/ 46 w 80"/>
                <a:gd name="T19" fmla="*/ 32 h 136"/>
                <a:gd name="T20" fmla="*/ 40 w 80"/>
                <a:gd name="T21" fmla="*/ 0 h 136"/>
                <a:gd name="T22" fmla="*/ 40 w 80"/>
                <a:gd name="T23" fmla="*/ 0 h 136"/>
                <a:gd name="T24" fmla="*/ 34 w 80"/>
                <a:gd name="T25" fmla="*/ 32 h 136"/>
                <a:gd name="T26" fmla="*/ 24 w 80"/>
                <a:gd name="T27" fmla="*/ 72 h 136"/>
                <a:gd name="T28" fmla="*/ 24 w 80"/>
                <a:gd name="T29" fmla="*/ 72 h 1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0"/>
                <a:gd name="T46" fmla="*/ 0 h 136"/>
                <a:gd name="T47" fmla="*/ 80 w 80"/>
                <a:gd name="T48" fmla="*/ 136 h 1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0" h="136">
                  <a:moveTo>
                    <a:pt x="24" y="72"/>
                  </a:moveTo>
                  <a:lnTo>
                    <a:pt x="24" y="72"/>
                  </a:lnTo>
                  <a:lnTo>
                    <a:pt x="12" y="106"/>
                  </a:lnTo>
                  <a:lnTo>
                    <a:pt x="0" y="136"/>
                  </a:lnTo>
                  <a:lnTo>
                    <a:pt x="80" y="136"/>
                  </a:lnTo>
                  <a:lnTo>
                    <a:pt x="70" y="110"/>
                  </a:lnTo>
                  <a:lnTo>
                    <a:pt x="56" y="72"/>
                  </a:lnTo>
                  <a:lnTo>
                    <a:pt x="46" y="32"/>
                  </a:lnTo>
                  <a:lnTo>
                    <a:pt x="40" y="0"/>
                  </a:lnTo>
                  <a:lnTo>
                    <a:pt x="34" y="32"/>
                  </a:lnTo>
                  <a:lnTo>
                    <a:pt x="24" y="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5514" name="Line 42"/>
            <p:cNvSpPr>
              <a:spLocks noChangeShapeType="1"/>
            </p:cNvSpPr>
            <p:nvPr/>
          </p:nvSpPr>
          <p:spPr bwMode="auto">
            <a:xfrm flipV="1">
              <a:off x="3604" y="1792"/>
              <a:ext cx="1" cy="108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515" name="Freeform 43"/>
            <p:cNvSpPr>
              <a:spLocks/>
            </p:cNvSpPr>
            <p:nvPr/>
          </p:nvSpPr>
          <p:spPr bwMode="auto">
            <a:xfrm>
              <a:off x="3564" y="1684"/>
              <a:ext cx="80" cy="136"/>
            </a:xfrm>
            <a:custGeom>
              <a:avLst/>
              <a:gdLst>
                <a:gd name="T0" fmla="*/ 24 w 80"/>
                <a:gd name="T1" fmla="*/ 72 h 136"/>
                <a:gd name="T2" fmla="*/ 24 w 80"/>
                <a:gd name="T3" fmla="*/ 72 h 136"/>
                <a:gd name="T4" fmla="*/ 12 w 80"/>
                <a:gd name="T5" fmla="*/ 106 h 136"/>
                <a:gd name="T6" fmla="*/ 0 w 80"/>
                <a:gd name="T7" fmla="*/ 136 h 136"/>
                <a:gd name="T8" fmla="*/ 80 w 80"/>
                <a:gd name="T9" fmla="*/ 136 h 136"/>
                <a:gd name="T10" fmla="*/ 80 w 80"/>
                <a:gd name="T11" fmla="*/ 136 h 136"/>
                <a:gd name="T12" fmla="*/ 70 w 80"/>
                <a:gd name="T13" fmla="*/ 110 h 136"/>
                <a:gd name="T14" fmla="*/ 56 w 80"/>
                <a:gd name="T15" fmla="*/ 72 h 136"/>
                <a:gd name="T16" fmla="*/ 56 w 80"/>
                <a:gd name="T17" fmla="*/ 72 h 136"/>
                <a:gd name="T18" fmla="*/ 46 w 80"/>
                <a:gd name="T19" fmla="*/ 32 h 136"/>
                <a:gd name="T20" fmla="*/ 40 w 80"/>
                <a:gd name="T21" fmla="*/ 0 h 136"/>
                <a:gd name="T22" fmla="*/ 40 w 80"/>
                <a:gd name="T23" fmla="*/ 0 h 136"/>
                <a:gd name="T24" fmla="*/ 34 w 80"/>
                <a:gd name="T25" fmla="*/ 32 h 136"/>
                <a:gd name="T26" fmla="*/ 24 w 80"/>
                <a:gd name="T27" fmla="*/ 72 h 136"/>
                <a:gd name="T28" fmla="*/ 24 w 80"/>
                <a:gd name="T29" fmla="*/ 72 h 1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0"/>
                <a:gd name="T46" fmla="*/ 0 h 136"/>
                <a:gd name="T47" fmla="*/ 80 w 80"/>
                <a:gd name="T48" fmla="*/ 136 h 1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0" h="136">
                  <a:moveTo>
                    <a:pt x="24" y="72"/>
                  </a:moveTo>
                  <a:lnTo>
                    <a:pt x="24" y="72"/>
                  </a:lnTo>
                  <a:lnTo>
                    <a:pt x="12" y="106"/>
                  </a:lnTo>
                  <a:lnTo>
                    <a:pt x="0" y="136"/>
                  </a:lnTo>
                  <a:lnTo>
                    <a:pt x="80" y="136"/>
                  </a:lnTo>
                  <a:lnTo>
                    <a:pt x="70" y="110"/>
                  </a:lnTo>
                  <a:lnTo>
                    <a:pt x="56" y="72"/>
                  </a:lnTo>
                  <a:lnTo>
                    <a:pt x="46" y="32"/>
                  </a:lnTo>
                  <a:lnTo>
                    <a:pt x="40" y="0"/>
                  </a:lnTo>
                  <a:lnTo>
                    <a:pt x="34" y="32"/>
                  </a:lnTo>
                  <a:lnTo>
                    <a:pt x="24" y="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5516" name="Rectangle 44"/>
            <p:cNvSpPr>
              <a:spLocks noChangeArrowheads="1"/>
            </p:cNvSpPr>
            <p:nvPr/>
          </p:nvSpPr>
          <p:spPr bwMode="auto">
            <a:xfrm>
              <a:off x="2682" y="2750"/>
              <a:ext cx="11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Helvetica" pitchFamily="-83" charset="0"/>
                </a:rPr>
                <a:t>Q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5517" name="Rectangle 45"/>
            <p:cNvSpPr>
              <a:spLocks noChangeArrowheads="1"/>
            </p:cNvSpPr>
            <p:nvPr/>
          </p:nvSpPr>
          <p:spPr bwMode="auto">
            <a:xfrm>
              <a:off x="3546" y="2750"/>
              <a:ext cx="11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Helvetica" pitchFamily="-83" charset="0"/>
                </a:rPr>
                <a:t>Q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5518" name="Rectangle 46"/>
            <p:cNvSpPr>
              <a:spLocks noChangeArrowheads="1"/>
            </p:cNvSpPr>
            <p:nvPr/>
          </p:nvSpPr>
          <p:spPr bwMode="auto">
            <a:xfrm>
              <a:off x="3552" y="1958"/>
              <a:ext cx="10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Helvetica" pitchFamily="-83" charset="0"/>
                </a:rPr>
                <a:t>R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5519" name="Freeform 47"/>
            <p:cNvSpPr>
              <a:spLocks/>
            </p:cNvSpPr>
            <p:nvPr/>
          </p:nvSpPr>
          <p:spPr bwMode="auto">
            <a:xfrm>
              <a:off x="4420" y="1036"/>
              <a:ext cx="288" cy="288"/>
            </a:xfrm>
            <a:custGeom>
              <a:avLst/>
              <a:gdLst>
                <a:gd name="T0" fmla="*/ 144 w 288"/>
                <a:gd name="T1" fmla="*/ 0 h 288"/>
                <a:gd name="T2" fmla="*/ 0 w 288"/>
                <a:gd name="T3" fmla="*/ 144 h 288"/>
                <a:gd name="T4" fmla="*/ 144 w 288"/>
                <a:gd name="T5" fmla="*/ 288 h 288"/>
                <a:gd name="T6" fmla="*/ 288 w 288"/>
                <a:gd name="T7" fmla="*/ 144 h 288"/>
                <a:gd name="T8" fmla="*/ 144 w 288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8"/>
                <a:gd name="T16" fmla="*/ 0 h 288"/>
                <a:gd name="T17" fmla="*/ 288 w 288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8" h="288">
                  <a:moveTo>
                    <a:pt x="144" y="0"/>
                  </a:moveTo>
                  <a:lnTo>
                    <a:pt x="0" y="144"/>
                  </a:lnTo>
                  <a:lnTo>
                    <a:pt x="144" y="288"/>
                  </a:lnTo>
                  <a:lnTo>
                    <a:pt x="288" y="144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FFFF00"/>
            </a:solidFill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5520" name="Rectangle 48"/>
            <p:cNvSpPr>
              <a:spLocks noChangeArrowheads="1"/>
            </p:cNvSpPr>
            <p:nvPr/>
          </p:nvSpPr>
          <p:spPr bwMode="auto">
            <a:xfrm>
              <a:off x="4506" y="1094"/>
              <a:ext cx="11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Helvetica" pitchFamily="-83" charset="0"/>
                </a:rPr>
                <a:t>Q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5521" name="Rectangle 49"/>
            <p:cNvSpPr>
              <a:spLocks noChangeArrowheads="1"/>
            </p:cNvSpPr>
            <p:nvPr/>
          </p:nvSpPr>
          <p:spPr bwMode="auto">
            <a:xfrm>
              <a:off x="2688" y="1958"/>
              <a:ext cx="10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Helvetica" pitchFamily="-83" charset="0"/>
                </a:rPr>
                <a:t>R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5522" name="Line 50"/>
            <p:cNvSpPr>
              <a:spLocks noChangeShapeType="1"/>
            </p:cNvSpPr>
            <p:nvPr/>
          </p:nvSpPr>
          <p:spPr bwMode="auto">
            <a:xfrm>
              <a:off x="2924" y="2044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523" name="Line 51"/>
            <p:cNvSpPr>
              <a:spLocks noChangeShapeType="1"/>
            </p:cNvSpPr>
            <p:nvPr/>
          </p:nvSpPr>
          <p:spPr bwMode="auto">
            <a:xfrm>
              <a:off x="2940" y="2044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524" name="Line 52"/>
            <p:cNvSpPr>
              <a:spLocks noChangeShapeType="1"/>
            </p:cNvSpPr>
            <p:nvPr/>
          </p:nvSpPr>
          <p:spPr bwMode="auto">
            <a:xfrm>
              <a:off x="2948" y="2044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525" name="Line 53"/>
            <p:cNvSpPr>
              <a:spLocks noChangeShapeType="1"/>
            </p:cNvSpPr>
            <p:nvPr/>
          </p:nvSpPr>
          <p:spPr bwMode="auto">
            <a:xfrm>
              <a:off x="2956" y="2044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526" name="Line 54"/>
            <p:cNvSpPr>
              <a:spLocks noChangeShapeType="1"/>
            </p:cNvSpPr>
            <p:nvPr/>
          </p:nvSpPr>
          <p:spPr bwMode="auto">
            <a:xfrm>
              <a:off x="2972" y="2044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527" name="Line 55"/>
            <p:cNvSpPr>
              <a:spLocks noChangeShapeType="1"/>
            </p:cNvSpPr>
            <p:nvPr/>
          </p:nvSpPr>
          <p:spPr bwMode="auto">
            <a:xfrm>
              <a:off x="2980" y="2044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528" name="Line 56"/>
            <p:cNvSpPr>
              <a:spLocks noChangeShapeType="1"/>
            </p:cNvSpPr>
            <p:nvPr/>
          </p:nvSpPr>
          <p:spPr bwMode="auto">
            <a:xfrm>
              <a:off x="2988" y="2044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529" name="Line 57"/>
            <p:cNvSpPr>
              <a:spLocks noChangeShapeType="1"/>
            </p:cNvSpPr>
            <p:nvPr/>
          </p:nvSpPr>
          <p:spPr bwMode="auto">
            <a:xfrm>
              <a:off x="3004" y="2044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530" name="Line 58"/>
            <p:cNvSpPr>
              <a:spLocks noChangeShapeType="1"/>
            </p:cNvSpPr>
            <p:nvPr/>
          </p:nvSpPr>
          <p:spPr bwMode="auto">
            <a:xfrm>
              <a:off x="3012" y="2044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531" name="Line 59"/>
            <p:cNvSpPr>
              <a:spLocks noChangeShapeType="1"/>
            </p:cNvSpPr>
            <p:nvPr/>
          </p:nvSpPr>
          <p:spPr bwMode="auto">
            <a:xfrm>
              <a:off x="3020" y="2044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532" name="Line 60"/>
            <p:cNvSpPr>
              <a:spLocks noChangeShapeType="1"/>
            </p:cNvSpPr>
            <p:nvPr/>
          </p:nvSpPr>
          <p:spPr bwMode="auto">
            <a:xfrm>
              <a:off x="3036" y="2044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533" name="Line 61"/>
            <p:cNvSpPr>
              <a:spLocks noChangeShapeType="1"/>
            </p:cNvSpPr>
            <p:nvPr/>
          </p:nvSpPr>
          <p:spPr bwMode="auto">
            <a:xfrm>
              <a:off x="3044" y="2044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534" name="Line 62"/>
            <p:cNvSpPr>
              <a:spLocks noChangeShapeType="1"/>
            </p:cNvSpPr>
            <p:nvPr/>
          </p:nvSpPr>
          <p:spPr bwMode="auto">
            <a:xfrm>
              <a:off x="3052" y="2044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535" name="Line 63"/>
            <p:cNvSpPr>
              <a:spLocks noChangeShapeType="1"/>
            </p:cNvSpPr>
            <p:nvPr/>
          </p:nvSpPr>
          <p:spPr bwMode="auto">
            <a:xfrm>
              <a:off x="3068" y="2044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536" name="Line 64"/>
            <p:cNvSpPr>
              <a:spLocks noChangeShapeType="1"/>
            </p:cNvSpPr>
            <p:nvPr/>
          </p:nvSpPr>
          <p:spPr bwMode="auto">
            <a:xfrm>
              <a:off x="3076" y="2044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537" name="Line 65"/>
            <p:cNvSpPr>
              <a:spLocks noChangeShapeType="1"/>
            </p:cNvSpPr>
            <p:nvPr/>
          </p:nvSpPr>
          <p:spPr bwMode="auto">
            <a:xfrm>
              <a:off x="3084" y="2044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538" name="Line 66"/>
            <p:cNvSpPr>
              <a:spLocks noChangeShapeType="1"/>
            </p:cNvSpPr>
            <p:nvPr/>
          </p:nvSpPr>
          <p:spPr bwMode="auto">
            <a:xfrm>
              <a:off x="3100" y="2044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539" name="Line 67"/>
            <p:cNvSpPr>
              <a:spLocks noChangeShapeType="1"/>
            </p:cNvSpPr>
            <p:nvPr/>
          </p:nvSpPr>
          <p:spPr bwMode="auto">
            <a:xfrm>
              <a:off x="3108" y="2044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540" name="Line 68"/>
            <p:cNvSpPr>
              <a:spLocks noChangeShapeType="1"/>
            </p:cNvSpPr>
            <p:nvPr/>
          </p:nvSpPr>
          <p:spPr bwMode="auto">
            <a:xfrm>
              <a:off x="3116" y="2044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541" name="Line 69"/>
            <p:cNvSpPr>
              <a:spLocks noChangeShapeType="1"/>
            </p:cNvSpPr>
            <p:nvPr/>
          </p:nvSpPr>
          <p:spPr bwMode="auto">
            <a:xfrm>
              <a:off x="3132" y="2044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542" name="Line 70"/>
            <p:cNvSpPr>
              <a:spLocks noChangeShapeType="1"/>
            </p:cNvSpPr>
            <p:nvPr/>
          </p:nvSpPr>
          <p:spPr bwMode="auto">
            <a:xfrm>
              <a:off x="3140" y="2044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543" name="Line 71"/>
            <p:cNvSpPr>
              <a:spLocks noChangeShapeType="1"/>
            </p:cNvSpPr>
            <p:nvPr/>
          </p:nvSpPr>
          <p:spPr bwMode="auto">
            <a:xfrm>
              <a:off x="3148" y="2044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544" name="Line 72"/>
            <p:cNvSpPr>
              <a:spLocks noChangeShapeType="1"/>
            </p:cNvSpPr>
            <p:nvPr/>
          </p:nvSpPr>
          <p:spPr bwMode="auto">
            <a:xfrm>
              <a:off x="3164" y="2044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545" name="Line 73"/>
            <p:cNvSpPr>
              <a:spLocks noChangeShapeType="1"/>
            </p:cNvSpPr>
            <p:nvPr/>
          </p:nvSpPr>
          <p:spPr bwMode="auto">
            <a:xfrm>
              <a:off x="3172" y="2044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546" name="Line 74"/>
            <p:cNvSpPr>
              <a:spLocks noChangeShapeType="1"/>
            </p:cNvSpPr>
            <p:nvPr/>
          </p:nvSpPr>
          <p:spPr bwMode="auto">
            <a:xfrm>
              <a:off x="3180" y="2044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547" name="Line 75"/>
            <p:cNvSpPr>
              <a:spLocks noChangeShapeType="1"/>
            </p:cNvSpPr>
            <p:nvPr/>
          </p:nvSpPr>
          <p:spPr bwMode="auto">
            <a:xfrm>
              <a:off x="3196" y="2044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548" name="Line 76"/>
            <p:cNvSpPr>
              <a:spLocks noChangeShapeType="1"/>
            </p:cNvSpPr>
            <p:nvPr/>
          </p:nvSpPr>
          <p:spPr bwMode="auto">
            <a:xfrm>
              <a:off x="3204" y="2044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549" name="Line 77"/>
            <p:cNvSpPr>
              <a:spLocks noChangeShapeType="1"/>
            </p:cNvSpPr>
            <p:nvPr/>
          </p:nvSpPr>
          <p:spPr bwMode="auto">
            <a:xfrm>
              <a:off x="3212" y="2044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550" name="Line 78"/>
            <p:cNvSpPr>
              <a:spLocks noChangeShapeType="1"/>
            </p:cNvSpPr>
            <p:nvPr/>
          </p:nvSpPr>
          <p:spPr bwMode="auto">
            <a:xfrm>
              <a:off x="3228" y="2044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551" name="Line 79"/>
            <p:cNvSpPr>
              <a:spLocks noChangeShapeType="1"/>
            </p:cNvSpPr>
            <p:nvPr/>
          </p:nvSpPr>
          <p:spPr bwMode="auto">
            <a:xfrm>
              <a:off x="3236" y="2044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552" name="Line 80"/>
            <p:cNvSpPr>
              <a:spLocks noChangeShapeType="1"/>
            </p:cNvSpPr>
            <p:nvPr/>
          </p:nvSpPr>
          <p:spPr bwMode="auto">
            <a:xfrm>
              <a:off x="3244" y="2044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553" name="Line 81"/>
            <p:cNvSpPr>
              <a:spLocks noChangeShapeType="1"/>
            </p:cNvSpPr>
            <p:nvPr/>
          </p:nvSpPr>
          <p:spPr bwMode="auto">
            <a:xfrm>
              <a:off x="3260" y="2044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554" name="Line 82"/>
            <p:cNvSpPr>
              <a:spLocks noChangeShapeType="1"/>
            </p:cNvSpPr>
            <p:nvPr/>
          </p:nvSpPr>
          <p:spPr bwMode="auto">
            <a:xfrm>
              <a:off x="3268" y="2044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555" name="Line 83"/>
            <p:cNvSpPr>
              <a:spLocks noChangeShapeType="1"/>
            </p:cNvSpPr>
            <p:nvPr/>
          </p:nvSpPr>
          <p:spPr bwMode="auto">
            <a:xfrm>
              <a:off x="3276" y="2044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556" name="Line 84"/>
            <p:cNvSpPr>
              <a:spLocks noChangeShapeType="1"/>
            </p:cNvSpPr>
            <p:nvPr/>
          </p:nvSpPr>
          <p:spPr bwMode="auto">
            <a:xfrm>
              <a:off x="3292" y="2044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557" name="Line 85"/>
            <p:cNvSpPr>
              <a:spLocks noChangeShapeType="1"/>
            </p:cNvSpPr>
            <p:nvPr/>
          </p:nvSpPr>
          <p:spPr bwMode="auto">
            <a:xfrm>
              <a:off x="3300" y="2044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558" name="Line 86"/>
            <p:cNvSpPr>
              <a:spLocks noChangeShapeType="1"/>
            </p:cNvSpPr>
            <p:nvPr/>
          </p:nvSpPr>
          <p:spPr bwMode="auto">
            <a:xfrm>
              <a:off x="3308" y="2044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559" name="Line 87"/>
            <p:cNvSpPr>
              <a:spLocks noChangeShapeType="1"/>
            </p:cNvSpPr>
            <p:nvPr/>
          </p:nvSpPr>
          <p:spPr bwMode="auto">
            <a:xfrm>
              <a:off x="3324" y="2044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560" name="Line 88"/>
            <p:cNvSpPr>
              <a:spLocks noChangeShapeType="1"/>
            </p:cNvSpPr>
            <p:nvPr/>
          </p:nvSpPr>
          <p:spPr bwMode="auto">
            <a:xfrm>
              <a:off x="3332" y="2044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561" name="Line 89"/>
            <p:cNvSpPr>
              <a:spLocks noChangeShapeType="1"/>
            </p:cNvSpPr>
            <p:nvPr/>
          </p:nvSpPr>
          <p:spPr bwMode="auto">
            <a:xfrm>
              <a:off x="3340" y="2044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562" name="Line 90"/>
            <p:cNvSpPr>
              <a:spLocks noChangeShapeType="1"/>
            </p:cNvSpPr>
            <p:nvPr/>
          </p:nvSpPr>
          <p:spPr bwMode="auto">
            <a:xfrm>
              <a:off x="3356" y="2044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563" name="Line 91"/>
            <p:cNvSpPr>
              <a:spLocks noChangeShapeType="1"/>
            </p:cNvSpPr>
            <p:nvPr/>
          </p:nvSpPr>
          <p:spPr bwMode="auto">
            <a:xfrm>
              <a:off x="3364" y="2044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564" name="Line 92"/>
            <p:cNvSpPr>
              <a:spLocks noChangeShapeType="1"/>
            </p:cNvSpPr>
            <p:nvPr/>
          </p:nvSpPr>
          <p:spPr bwMode="auto">
            <a:xfrm>
              <a:off x="3372" y="2044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565" name="Line 93"/>
            <p:cNvSpPr>
              <a:spLocks noChangeShapeType="1"/>
            </p:cNvSpPr>
            <p:nvPr/>
          </p:nvSpPr>
          <p:spPr bwMode="auto">
            <a:xfrm>
              <a:off x="3388" y="2044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566" name="Line 94"/>
            <p:cNvSpPr>
              <a:spLocks noChangeShapeType="1"/>
            </p:cNvSpPr>
            <p:nvPr/>
          </p:nvSpPr>
          <p:spPr bwMode="auto">
            <a:xfrm>
              <a:off x="3396" y="2044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567" name="Line 95"/>
            <p:cNvSpPr>
              <a:spLocks noChangeShapeType="1"/>
            </p:cNvSpPr>
            <p:nvPr/>
          </p:nvSpPr>
          <p:spPr bwMode="auto">
            <a:xfrm>
              <a:off x="3404" y="2044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568" name="Line 96"/>
            <p:cNvSpPr>
              <a:spLocks noChangeShapeType="1"/>
            </p:cNvSpPr>
            <p:nvPr/>
          </p:nvSpPr>
          <p:spPr bwMode="auto">
            <a:xfrm>
              <a:off x="3420" y="2044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569" name="Rectangle 97"/>
            <p:cNvSpPr>
              <a:spLocks noChangeArrowheads="1"/>
            </p:cNvSpPr>
            <p:nvPr/>
          </p:nvSpPr>
          <p:spPr bwMode="auto">
            <a:xfrm>
              <a:off x="3134" y="1886"/>
              <a:ext cx="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Helvetica" pitchFamily="-83" charset="0"/>
                </a:rPr>
                <a:t>k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5570" name="Line 98"/>
            <p:cNvSpPr>
              <a:spLocks noChangeShapeType="1"/>
            </p:cNvSpPr>
            <p:nvPr/>
          </p:nvSpPr>
          <p:spPr bwMode="auto">
            <a:xfrm>
              <a:off x="2874" y="1554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571" name="Line 99"/>
            <p:cNvSpPr>
              <a:spLocks noChangeShapeType="1"/>
            </p:cNvSpPr>
            <p:nvPr/>
          </p:nvSpPr>
          <p:spPr bwMode="auto">
            <a:xfrm>
              <a:off x="2890" y="1554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572" name="Line 100"/>
            <p:cNvSpPr>
              <a:spLocks noChangeShapeType="1"/>
            </p:cNvSpPr>
            <p:nvPr/>
          </p:nvSpPr>
          <p:spPr bwMode="auto">
            <a:xfrm>
              <a:off x="2898" y="1554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573" name="Line 101"/>
            <p:cNvSpPr>
              <a:spLocks noChangeShapeType="1"/>
            </p:cNvSpPr>
            <p:nvPr/>
          </p:nvSpPr>
          <p:spPr bwMode="auto">
            <a:xfrm>
              <a:off x="2906" y="1554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574" name="Line 102"/>
            <p:cNvSpPr>
              <a:spLocks noChangeShapeType="1"/>
            </p:cNvSpPr>
            <p:nvPr/>
          </p:nvSpPr>
          <p:spPr bwMode="auto">
            <a:xfrm>
              <a:off x="2922" y="1554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575" name="Line 103"/>
            <p:cNvSpPr>
              <a:spLocks noChangeShapeType="1"/>
            </p:cNvSpPr>
            <p:nvPr/>
          </p:nvSpPr>
          <p:spPr bwMode="auto">
            <a:xfrm>
              <a:off x="2930" y="1554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576" name="Line 104"/>
            <p:cNvSpPr>
              <a:spLocks noChangeShapeType="1"/>
            </p:cNvSpPr>
            <p:nvPr/>
          </p:nvSpPr>
          <p:spPr bwMode="auto">
            <a:xfrm>
              <a:off x="2938" y="1554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577" name="Line 105"/>
            <p:cNvSpPr>
              <a:spLocks noChangeShapeType="1"/>
            </p:cNvSpPr>
            <p:nvPr/>
          </p:nvSpPr>
          <p:spPr bwMode="auto">
            <a:xfrm>
              <a:off x="2954" y="1554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578" name="Line 106"/>
            <p:cNvSpPr>
              <a:spLocks noChangeShapeType="1"/>
            </p:cNvSpPr>
            <p:nvPr/>
          </p:nvSpPr>
          <p:spPr bwMode="auto">
            <a:xfrm>
              <a:off x="2962" y="1554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579" name="Line 107"/>
            <p:cNvSpPr>
              <a:spLocks noChangeShapeType="1"/>
            </p:cNvSpPr>
            <p:nvPr/>
          </p:nvSpPr>
          <p:spPr bwMode="auto">
            <a:xfrm>
              <a:off x="2970" y="1554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580" name="Line 108"/>
            <p:cNvSpPr>
              <a:spLocks noChangeShapeType="1"/>
            </p:cNvSpPr>
            <p:nvPr/>
          </p:nvSpPr>
          <p:spPr bwMode="auto">
            <a:xfrm>
              <a:off x="2986" y="1554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581" name="Line 109"/>
            <p:cNvSpPr>
              <a:spLocks noChangeShapeType="1"/>
            </p:cNvSpPr>
            <p:nvPr/>
          </p:nvSpPr>
          <p:spPr bwMode="auto">
            <a:xfrm>
              <a:off x="2994" y="1554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582" name="Line 110"/>
            <p:cNvSpPr>
              <a:spLocks noChangeShapeType="1"/>
            </p:cNvSpPr>
            <p:nvPr/>
          </p:nvSpPr>
          <p:spPr bwMode="auto">
            <a:xfrm>
              <a:off x="3002" y="1554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583" name="Line 111"/>
            <p:cNvSpPr>
              <a:spLocks noChangeShapeType="1"/>
            </p:cNvSpPr>
            <p:nvPr/>
          </p:nvSpPr>
          <p:spPr bwMode="auto">
            <a:xfrm>
              <a:off x="3018" y="1554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584" name="Line 112"/>
            <p:cNvSpPr>
              <a:spLocks noChangeShapeType="1"/>
            </p:cNvSpPr>
            <p:nvPr/>
          </p:nvSpPr>
          <p:spPr bwMode="auto">
            <a:xfrm>
              <a:off x="3026" y="1554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585" name="Line 113"/>
            <p:cNvSpPr>
              <a:spLocks noChangeShapeType="1"/>
            </p:cNvSpPr>
            <p:nvPr/>
          </p:nvSpPr>
          <p:spPr bwMode="auto">
            <a:xfrm>
              <a:off x="3034" y="1554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586" name="Line 114"/>
            <p:cNvSpPr>
              <a:spLocks noChangeShapeType="1"/>
            </p:cNvSpPr>
            <p:nvPr/>
          </p:nvSpPr>
          <p:spPr bwMode="auto">
            <a:xfrm>
              <a:off x="3050" y="1554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587" name="Line 115"/>
            <p:cNvSpPr>
              <a:spLocks noChangeShapeType="1"/>
            </p:cNvSpPr>
            <p:nvPr/>
          </p:nvSpPr>
          <p:spPr bwMode="auto">
            <a:xfrm>
              <a:off x="3058" y="1554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588" name="Line 116"/>
            <p:cNvSpPr>
              <a:spLocks noChangeShapeType="1"/>
            </p:cNvSpPr>
            <p:nvPr/>
          </p:nvSpPr>
          <p:spPr bwMode="auto">
            <a:xfrm>
              <a:off x="3066" y="1554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589" name="Line 117"/>
            <p:cNvSpPr>
              <a:spLocks noChangeShapeType="1"/>
            </p:cNvSpPr>
            <p:nvPr/>
          </p:nvSpPr>
          <p:spPr bwMode="auto">
            <a:xfrm>
              <a:off x="3082" y="1554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590" name="Line 118"/>
            <p:cNvSpPr>
              <a:spLocks noChangeShapeType="1"/>
            </p:cNvSpPr>
            <p:nvPr/>
          </p:nvSpPr>
          <p:spPr bwMode="auto">
            <a:xfrm>
              <a:off x="3090" y="1554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591" name="Line 119"/>
            <p:cNvSpPr>
              <a:spLocks noChangeShapeType="1"/>
            </p:cNvSpPr>
            <p:nvPr/>
          </p:nvSpPr>
          <p:spPr bwMode="auto">
            <a:xfrm>
              <a:off x="3098" y="1554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592" name="Line 120"/>
            <p:cNvSpPr>
              <a:spLocks noChangeShapeType="1"/>
            </p:cNvSpPr>
            <p:nvPr/>
          </p:nvSpPr>
          <p:spPr bwMode="auto">
            <a:xfrm>
              <a:off x="3114" y="1554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593" name="Line 121"/>
            <p:cNvSpPr>
              <a:spLocks noChangeShapeType="1"/>
            </p:cNvSpPr>
            <p:nvPr/>
          </p:nvSpPr>
          <p:spPr bwMode="auto">
            <a:xfrm>
              <a:off x="3122" y="1554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594" name="Line 122"/>
            <p:cNvSpPr>
              <a:spLocks noChangeShapeType="1"/>
            </p:cNvSpPr>
            <p:nvPr/>
          </p:nvSpPr>
          <p:spPr bwMode="auto">
            <a:xfrm>
              <a:off x="3130" y="1554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595" name="Line 123"/>
            <p:cNvSpPr>
              <a:spLocks noChangeShapeType="1"/>
            </p:cNvSpPr>
            <p:nvPr/>
          </p:nvSpPr>
          <p:spPr bwMode="auto">
            <a:xfrm>
              <a:off x="3146" y="1554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596" name="Line 124"/>
            <p:cNvSpPr>
              <a:spLocks noChangeShapeType="1"/>
            </p:cNvSpPr>
            <p:nvPr/>
          </p:nvSpPr>
          <p:spPr bwMode="auto">
            <a:xfrm>
              <a:off x="3154" y="1554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597" name="Line 125"/>
            <p:cNvSpPr>
              <a:spLocks noChangeShapeType="1"/>
            </p:cNvSpPr>
            <p:nvPr/>
          </p:nvSpPr>
          <p:spPr bwMode="auto">
            <a:xfrm>
              <a:off x="3162" y="1554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598" name="Line 126"/>
            <p:cNvSpPr>
              <a:spLocks noChangeShapeType="1"/>
            </p:cNvSpPr>
            <p:nvPr/>
          </p:nvSpPr>
          <p:spPr bwMode="auto">
            <a:xfrm>
              <a:off x="3178" y="1554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599" name="Line 127"/>
            <p:cNvSpPr>
              <a:spLocks noChangeShapeType="1"/>
            </p:cNvSpPr>
            <p:nvPr/>
          </p:nvSpPr>
          <p:spPr bwMode="auto">
            <a:xfrm>
              <a:off x="3186" y="1554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600" name="Line 128"/>
            <p:cNvSpPr>
              <a:spLocks noChangeShapeType="1"/>
            </p:cNvSpPr>
            <p:nvPr/>
          </p:nvSpPr>
          <p:spPr bwMode="auto">
            <a:xfrm>
              <a:off x="3194" y="1554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601" name="Line 129"/>
            <p:cNvSpPr>
              <a:spLocks noChangeShapeType="1"/>
            </p:cNvSpPr>
            <p:nvPr/>
          </p:nvSpPr>
          <p:spPr bwMode="auto">
            <a:xfrm>
              <a:off x="3210" y="1554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602" name="Line 130"/>
            <p:cNvSpPr>
              <a:spLocks noChangeShapeType="1"/>
            </p:cNvSpPr>
            <p:nvPr/>
          </p:nvSpPr>
          <p:spPr bwMode="auto">
            <a:xfrm>
              <a:off x="3218" y="1554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603" name="Line 131"/>
            <p:cNvSpPr>
              <a:spLocks noChangeShapeType="1"/>
            </p:cNvSpPr>
            <p:nvPr/>
          </p:nvSpPr>
          <p:spPr bwMode="auto">
            <a:xfrm>
              <a:off x="3226" y="1554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604" name="Line 132"/>
            <p:cNvSpPr>
              <a:spLocks noChangeShapeType="1"/>
            </p:cNvSpPr>
            <p:nvPr/>
          </p:nvSpPr>
          <p:spPr bwMode="auto">
            <a:xfrm>
              <a:off x="3242" y="1554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605" name="Line 133"/>
            <p:cNvSpPr>
              <a:spLocks noChangeShapeType="1"/>
            </p:cNvSpPr>
            <p:nvPr/>
          </p:nvSpPr>
          <p:spPr bwMode="auto">
            <a:xfrm>
              <a:off x="3250" y="1554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606" name="Line 134"/>
            <p:cNvSpPr>
              <a:spLocks noChangeShapeType="1"/>
            </p:cNvSpPr>
            <p:nvPr/>
          </p:nvSpPr>
          <p:spPr bwMode="auto">
            <a:xfrm>
              <a:off x="3258" y="1554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607" name="Line 135"/>
            <p:cNvSpPr>
              <a:spLocks noChangeShapeType="1"/>
            </p:cNvSpPr>
            <p:nvPr/>
          </p:nvSpPr>
          <p:spPr bwMode="auto">
            <a:xfrm>
              <a:off x="3274" y="1554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608" name="Line 136"/>
            <p:cNvSpPr>
              <a:spLocks noChangeShapeType="1"/>
            </p:cNvSpPr>
            <p:nvPr/>
          </p:nvSpPr>
          <p:spPr bwMode="auto">
            <a:xfrm>
              <a:off x="3282" y="1554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609" name="Line 137"/>
            <p:cNvSpPr>
              <a:spLocks noChangeShapeType="1"/>
            </p:cNvSpPr>
            <p:nvPr/>
          </p:nvSpPr>
          <p:spPr bwMode="auto">
            <a:xfrm>
              <a:off x="3290" y="1554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610" name="Line 138"/>
            <p:cNvSpPr>
              <a:spLocks noChangeShapeType="1"/>
            </p:cNvSpPr>
            <p:nvPr/>
          </p:nvSpPr>
          <p:spPr bwMode="auto">
            <a:xfrm>
              <a:off x="3306" y="1554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611" name="Line 139"/>
            <p:cNvSpPr>
              <a:spLocks noChangeShapeType="1"/>
            </p:cNvSpPr>
            <p:nvPr/>
          </p:nvSpPr>
          <p:spPr bwMode="auto">
            <a:xfrm>
              <a:off x="3314" y="1554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612" name="Line 140"/>
            <p:cNvSpPr>
              <a:spLocks noChangeShapeType="1"/>
            </p:cNvSpPr>
            <p:nvPr/>
          </p:nvSpPr>
          <p:spPr bwMode="auto">
            <a:xfrm>
              <a:off x="3322" y="1554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613" name="Line 141"/>
            <p:cNvSpPr>
              <a:spLocks noChangeShapeType="1"/>
            </p:cNvSpPr>
            <p:nvPr/>
          </p:nvSpPr>
          <p:spPr bwMode="auto">
            <a:xfrm>
              <a:off x="3338" y="1554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614" name="Line 142"/>
            <p:cNvSpPr>
              <a:spLocks noChangeShapeType="1"/>
            </p:cNvSpPr>
            <p:nvPr/>
          </p:nvSpPr>
          <p:spPr bwMode="auto">
            <a:xfrm>
              <a:off x="3346" y="1554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615" name="Line 143"/>
            <p:cNvSpPr>
              <a:spLocks noChangeShapeType="1"/>
            </p:cNvSpPr>
            <p:nvPr/>
          </p:nvSpPr>
          <p:spPr bwMode="auto">
            <a:xfrm>
              <a:off x="3354" y="1554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616" name="Line 144"/>
            <p:cNvSpPr>
              <a:spLocks noChangeShapeType="1"/>
            </p:cNvSpPr>
            <p:nvPr/>
          </p:nvSpPr>
          <p:spPr bwMode="auto">
            <a:xfrm>
              <a:off x="3370" y="1554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617" name="Line 145"/>
            <p:cNvSpPr>
              <a:spLocks noChangeShapeType="1"/>
            </p:cNvSpPr>
            <p:nvPr/>
          </p:nvSpPr>
          <p:spPr bwMode="auto">
            <a:xfrm>
              <a:off x="3378" y="1554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618" name="Line 146"/>
            <p:cNvSpPr>
              <a:spLocks noChangeShapeType="1"/>
            </p:cNvSpPr>
            <p:nvPr/>
          </p:nvSpPr>
          <p:spPr bwMode="auto">
            <a:xfrm>
              <a:off x="3386" y="1554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619" name="Line 147"/>
            <p:cNvSpPr>
              <a:spLocks noChangeShapeType="1"/>
            </p:cNvSpPr>
            <p:nvPr/>
          </p:nvSpPr>
          <p:spPr bwMode="auto">
            <a:xfrm>
              <a:off x="3402" y="1554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620" name="Line 148"/>
            <p:cNvSpPr>
              <a:spLocks noChangeShapeType="1"/>
            </p:cNvSpPr>
            <p:nvPr/>
          </p:nvSpPr>
          <p:spPr bwMode="auto">
            <a:xfrm>
              <a:off x="3410" y="1554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621" name="Line 149"/>
            <p:cNvSpPr>
              <a:spLocks noChangeShapeType="1"/>
            </p:cNvSpPr>
            <p:nvPr/>
          </p:nvSpPr>
          <p:spPr bwMode="auto">
            <a:xfrm>
              <a:off x="3418" y="1554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622" name="Line 150"/>
            <p:cNvSpPr>
              <a:spLocks noChangeShapeType="1"/>
            </p:cNvSpPr>
            <p:nvPr/>
          </p:nvSpPr>
          <p:spPr bwMode="auto">
            <a:xfrm>
              <a:off x="3434" y="1554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623" name="Line 151"/>
            <p:cNvSpPr>
              <a:spLocks noChangeShapeType="1"/>
            </p:cNvSpPr>
            <p:nvPr/>
          </p:nvSpPr>
          <p:spPr bwMode="auto">
            <a:xfrm>
              <a:off x="3442" y="1554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625" name="Line 153"/>
            <p:cNvSpPr>
              <a:spLocks noChangeShapeType="1"/>
            </p:cNvSpPr>
            <p:nvPr/>
          </p:nvSpPr>
          <p:spPr bwMode="auto">
            <a:xfrm>
              <a:off x="2894" y="3322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627" name="Line 155"/>
            <p:cNvSpPr>
              <a:spLocks noChangeShapeType="1"/>
            </p:cNvSpPr>
            <p:nvPr/>
          </p:nvSpPr>
          <p:spPr bwMode="auto">
            <a:xfrm>
              <a:off x="2910" y="3322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628" name="Line 156"/>
            <p:cNvSpPr>
              <a:spLocks noChangeShapeType="1"/>
            </p:cNvSpPr>
            <p:nvPr/>
          </p:nvSpPr>
          <p:spPr bwMode="auto">
            <a:xfrm>
              <a:off x="2926" y="3322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629" name="Line 157"/>
            <p:cNvSpPr>
              <a:spLocks noChangeShapeType="1"/>
            </p:cNvSpPr>
            <p:nvPr/>
          </p:nvSpPr>
          <p:spPr bwMode="auto">
            <a:xfrm>
              <a:off x="2934" y="3322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630" name="Line 158"/>
            <p:cNvSpPr>
              <a:spLocks noChangeShapeType="1"/>
            </p:cNvSpPr>
            <p:nvPr/>
          </p:nvSpPr>
          <p:spPr bwMode="auto">
            <a:xfrm>
              <a:off x="2942" y="3322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631" name="Line 159"/>
            <p:cNvSpPr>
              <a:spLocks noChangeShapeType="1"/>
            </p:cNvSpPr>
            <p:nvPr/>
          </p:nvSpPr>
          <p:spPr bwMode="auto">
            <a:xfrm>
              <a:off x="2958" y="3322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632" name="Line 160"/>
            <p:cNvSpPr>
              <a:spLocks noChangeShapeType="1"/>
            </p:cNvSpPr>
            <p:nvPr/>
          </p:nvSpPr>
          <p:spPr bwMode="auto">
            <a:xfrm>
              <a:off x="2966" y="3322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633" name="Line 161"/>
            <p:cNvSpPr>
              <a:spLocks noChangeShapeType="1"/>
            </p:cNvSpPr>
            <p:nvPr/>
          </p:nvSpPr>
          <p:spPr bwMode="auto">
            <a:xfrm>
              <a:off x="2974" y="3322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634" name="Line 162"/>
            <p:cNvSpPr>
              <a:spLocks noChangeShapeType="1"/>
            </p:cNvSpPr>
            <p:nvPr/>
          </p:nvSpPr>
          <p:spPr bwMode="auto">
            <a:xfrm>
              <a:off x="2990" y="3322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635" name="Line 163"/>
            <p:cNvSpPr>
              <a:spLocks noChangeShapeType="1"/>
            </p:cNvSpPr>
            <p:nvPr/>
          </p:nvSpPr>
          <p:spPr bwMode="auto">
            <a:xfrm>
              <a:off x="2998" y="3322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636" name="Line 164"/>
            <p:cNvSpPr>
              <a:spLocks noChangeShapeType="1"/>
            </p:cNvSpPr>
            <p:nvPr/>
          </p:nvSpPr>
          <p:spPr bwMode="auto">
            <a:xfrm>
              <a:off x="3006" y="3322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637" name="Line 165"/>
            <p:cNvSpPr>
              <a:spLocks noChangeShapeType="1"/>
            </p:cNvSpPr>
            <p:nvPr/>
          </p:nvSpPr>
          <p:spPr bwMode="auto">
            <a:xfrm>
              <a:off x="3022" y="3322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638" name="Line 166"/>
            <p:cNvSpPr>
              <a:spLocks noChangeShapeType="1"/>
            </p:cNvSpPr>
            <p:nvPr/>
          </p:nvSpPr>
          <p:spPr bwMode="auto">
            <a:xfrm>
              <a:off x="3030" y="3322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639" name="Line 167"/>
            <p:cNvSpPr>
              <a:spLocks noChangeShapeType="1"/>
            </p:cNvSpPr>
            <p:nvPr/>
          </p:nvSpPr>
          <p:spPr bwMode="auto">
            <a:xfrm>
              <a:off x="3038" y="3322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640" name="Line 168"/>
            <p:cNvSpPr>
              <a:spLocks noChangeShapeType="1"/>
            </p:cNvSpPr>
            <p:nvPr/>
          </p:nvSpPr>
          <p:spPr bwMode="auto">
            <a:xfrm>
              <a:off x="3054" y="3322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641" name="Line 169"/>
            <p:cNvSpPr>
              <a:spLocks noChangeShapeType="1"/>
            </p:cNvSpPr>
            <p:nvPr/>
          </p:nvSpPr>
          <p:spPr bwMode="auto">
            <a:xfrm>
              <a:off x="3062" y="3322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642" name="Line 170"/>
            <p:cNvSpPr>
              <a:spLocks noChangeShapeType="1"/>
            </p:cNvSpPr>
            <p:nvPr/>
          </p:nvSpPr>
          <p:spPr bwMode="auto">
            <a:xfrm>
              <a:off x="3070" y="3322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643" name="Line 171"/>
            <p:cNvSpPr>
              <a:spLocks noChangeShapeType="1"/>
            </p:cNvSpPr>
            <p:nvPr/>
          </p:nvSpPr>
          <p:spPr bwMode="auto">
            <a:xfrm>
              <a:off x="3086" y="3322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644" name="Line 172"/>
            <p:cNvSpPr>
              <a:spLocks noChangeShapeType="1"/>
            </p:cNvSpPr>
            <p:nvPr/>
          </p:nvSpPr>
          <p:spPr bwMode="auto">
            <a:xfrm>
              <a:off x="3094" y="3322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645" name="Line 173"/>
            <p:cNvSpPr>
              <a:spLocks noChangeShapeType="1"/>
            </p:cNvSpPr>
            <p:nvPr/>
          </p:nvSpPr>
          <p:spPr bwMode="auto">
            <a:xfrm>
              <a:off x="3102" y="3322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646" name="Line 174"/>
            <p:cNvSpPr>
              <a:spLocks noChangeShapeType="1"/>
            </p:cNvSpPr>
            <p:nvPr/>
          </p:nvSpPr>
          <p:spPr bwMode="auto">
            <a:xfrm>
              <a:off x="3118" y="3322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647" name="Line 175"/>
            <p:cNvSpPr>
              <a:spLocks noChangeShapeType="1"/>
            </p:cNvSpPr>
            <p:nvPr/>
          </p:nvSpPr>
          <p:spPr bwMode="auto">
            <a:xfrm>
              <a:off x="3126" y="3322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648" name="Line 176"/>
            <p:cNvSpPr>
              <a:spLocks noChangeShapeType="1"/>
            </p:cNvSpPr>
            <p:nvPr/>
          </p:nvSpPr>
          <p:spPr bwMode="auto">
            <a:xfrm>
              <a:off x="3134" y="3322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649" name="Line 177"/>
            <p:cNvSpPr>
              <a:spLocks noChangeShapeType="1"/>
            </p:cNvSpPr>
            <p:nvPr/>
          </p:nvSpPr>
          <p:spPr bwMode="auto">
            <a:xfrm>
              <a:off x="3150" y="3322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650" name="Line 178"/>
            <p:cNvSpPr>
              <a:spLocks noChangeShapeType="1"/>
            </p:cNvSpPr>
            <p:nvPr/>
          </p:nvSpPr>
          <p:spPr bwMode="auto">
            <a:xfrm>
              <a:off x="3158" y="3322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651" name="Line 179"/>
            <p:cNvSpPr>
              <a:spLocks noChangeShapeType="1"/>
            </p:cNvSpPr>
            <p:nvPr/>
          </p:nvSpPr>
          <p:spPr bwMode="auto">
            <a:xfrm>
              <a:off x="3166" y="3322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652" name="Line 180"/>
            <p:cNvSpPr>
              <a:spLocks noChangeShapeType="1"/>
            </p:cNvSpPr>
            <p:nvPr/>
          </p:nvSpPr>
          <p:spPr bwMode="auto">
            <a:xfrm>
              <a:off x="3182" y="3322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653" name="Line 181"/>
            <p:cNvSpPr>
              <a:spLocks noChangeShapeType="1"/>
            </p:cNvSpPr>
            <p:nvPr/>
          </p:nvSpPr>
          <p:spPr bwMode="auto">
            <a:xfrm>
              <a:off x="3190" y="3322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654" name="Line 182"/>
            <p:cNvSpPr>
              <a:spLocks noChangeShapeType="1"/>
            </p:cNvSpPr>
            <p:nvPr/>
          </p:nvSpPr>
          <p:spPr bwMode="auto">
            <a:xfrm>
              <a:off x="3198" y="3322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655" name="Line 183"/>
            <p:cNvSpPr>
              <a:spLocks noChangeShapeType="1"/>
            </p:cNvSpPr>
            <p:nvPr/>
          </p:nvSpPr>
          <p:spPr bwMode="auto">
            <a:xfrm>
              <a:off x="3214" y="3322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656" name="Line 184"/>
            <p:cNvSpPr>
              <a:spLocks noChangeShapeType="1"/>
            </p:cNvSpPr>
            <p:nvPr/>
          </p:nvSpPr>
          <p:spPr bwMode="auto">
            <a:xfrm>
              <a:off x="3222" y="3322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657" name="Line 185"/>
            <p:cNvSpPr>
              <a:spLocks noChangeShapeType="1"/>
            </p:cNvSpPr>
            <p:nvPr/>
          </p:nvSpPr>
          <p:spPr bwMode="auto">
            <a:xfrm>
              <a:off x="3230" y="3322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658" name="Line 186"/>
            <p:cNvSpPr>
              <a:spLocks noChangeShapeType="1"/>
            </p:cNvSpPr>
            <p:nvPr/>
          </p:nvSpPr>
          <p:spPr bwMode="auto">
            <a:xfrm>
              <a:off x="3246" y="3322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659" name="Line 187"/>
            <p:cNvSpPr>
              <a:spLocks noChangeShapeType="1"/>
            </p:cNvSpPr>
            <p:nvPr/>
          </p:nvSpPr>
          <p:spPr bwMode="auto">
            <a:xfrm>
              <a:off x="3254" y="3322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660" name="Line 188"/>
            <p:cNvSpPr>
              <a:spLocks noChangeShapeType="1"/>
            </p:cNvSpPr>
            <p:nvPr/>
          </p:nvSpPr>
          <p:spPr bwMode="auto">
            <a:xfrm>
              <a:off x="3262" y="3322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661" name="Line 189"/>
            <p:cNvSpPr>
              <a:spLocks noChangeShapeType="1"/>
            </p:cNvSpPr>
            <p:nvPr/>
          </p:nvSpPr>
          <p:spPr bwMode="auto">
            <a:xfrm>
              <a:off x="3278" y="3322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662" name="Line 190"/>
            <p:cNvSpPr>
              <a:spLocks noChangeShapeType="1"/>
            </p:cNvSpPr>
            <p:nvPr/>
          </p:nvSpPr>
          <p:spPr bwMode="auto">
            <a:xfrm>
              <a:off x="3286" y="3322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663" name="Line 191"/>
            <p:cNvSpPr>
              <a:spLocks noChangeShapeType="1"/>
            </p:cNvSpPr>
            <p:nvPr/>
          </p:nvSpPr>
          <p:spPr bwMode="auto">
            <a:xfrm>
              <a:off x="3294" y="3322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664" name="Line 192"/>
            <p:cNvSpPr>
              <a:spLocks noChangeShapeType="1"/>
            </p:cNvSpPr>
            <p:nvPr/>
          </p:nvSpPr>
          <p:spPr bwMode="auto">
            <a:xfrm>
              <a:off x="3310" y="3322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665" name="Line 193"/>
            <p:cNvSpPr>
              <a:spLocks noChangeShapeType="1"/>
            </p:cNvSpPr>
            <p:nvPr/>
          </p:nvSpPr>
          <p:spPr bwMode="auto">
            <a:xfrm>
              <a:off x="3318" y="3322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666" name="Line 194"/>
            <p:cNvSpPr>
              <a:spLocks noChangeShapeType="1"/>
            </p:cNvSpPr>
            <p:nvPr/>
          </p:nvSpPr>
          <p:spPr bwMode="auto">
            <a:xfrm>
              <a:off x="3326" y="3322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667" name="Line 195"/>
            <p:cNvSpPr>
              <a:spLocks noChangeShapeType="1"/>
            </p:cNvSpPr>
            <p:nvPr/>
          </p:nvSpPr>
          <p:spPr bwMode="auto">
            <a:xfrm>
              <a:off x="3342" y="3322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668" name="Line 196"/>
            <p:cNvSpPr>
              <a:spLocks noChangeShapeType="1"/>
            </p:cNvSpPr>
            <p:nvPr/>
          </p:nvSpPr>
          <p:spPr bwMode="auto">
            <a:xfrm>
              <a:off x="3350" y="3322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669" name="Line 197"/>
            <p:cNvSpPr>
              <a:spLocks noChangeShapeType="1"/>
            </p:cNvSpPr>
            <p:nvPr/>
          </p:nvSpPr>
          <p:spPr bwMode="auto">
            <a:xfrm>
              <a:off x="3358" y="3322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670" name="Line 198"/>
            <p:cNvSpPr>
              <a:spLocks noChangeShapeType="1"/>
            </p:cNvSpPr>
            <p:nvPr/>
          </p:nvSpPr>
          <p:spPr bwMode="auto">
            <a:xfrm>
              <a:off x="3374" y="3322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671" name="Line 199"/>
            <p:cNvSpPr>
              <a:spLocks noChangeShapeType="1"/>
            </p:cNvSpPr>
            <p:nvPr/>
          </p:nvSpPr>
          <p:spPr bwMode="auto">
            <a:xfrm>
              <a:off x="3382" y="3322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672" name="Line 200"/>
            <p:cNvSpPr>
              <a:spLocks noChangeShapeType="1"/>
            </p:cNvSpPr>
            <p:nvPr/>
          </p:nvSpPr>
          <p:spPr bwMode="auto">
            <a:xfrm>
              <a:off x="3390" y="3322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673" name="Line 201"/>
            <p:cNvSpPr>
              <a:spLocks noChangeShapeType="1"/>
            </p:cNvSpPr>
            <p:nvPr/>
          </p:nvSpPr>
          <p:spPr bwMode="auto">
            <a:xfrm>
              <a:off x="3406" y="3322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674" name="Line 202"/>
            <p:cNvSpPr>
              <a:spLocks noChangeShapeType="1"/>
            </p:cNvSpPr>
            <p:nvPr/>
          </p:nvSpPr>
          <p:spPr bwMode="auto">
            <a:xfrm>
              <a:off x="3414" y="3322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675" name="Line 203"/>
            <p:cNvSpPr>
              <a:spLocks noChangeShapeType="1"/>
            </p:cNvSpPr>
            <p:nvPr/>
          </p:nvSpPr>
          <p:spPr bwMode="auto">
            <a:xfrm>
              <a:off x="3422" y="3322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676" name="Line 204"/>
            <p:cNvSpPr>
              <a:spLocks noChangeShapeType="1"/>
            </p:cNvSpPr>
            <p:nvPr/>
          </p:nvSpPr>
          <p:spPr bwMode="auto">
            <a:xfrm>
              <a:off x="3438" y="3322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677" name="Line 205"/>
            <p:cNvSpPr>
              <a:spLocks noChangeShapeType="1"/>
            </p:cNvSpPr>
            <p:nvPr/>
          </p:nvSpPr>
          <p:spPr bwMode="auto">
            <a:xfrm>
              <a:off x="3446" y="3322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678" name="Rectangle 206"/>
            <p:cNvSpPr>
              <a:spLocks noChangeArrowheads="1"/>
            </p:cNvSpPr>
            <p:nvPr/>
          </p:nvSpPr>
          <p:spPr bwMode="auto">
            <a:xfrm>
              <a:off x="3124" y="1396"/>
              <a:ext cx="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Helvetica" pitchFamily="-83" charset="0"/>
                </a:rPr>
                <a:t>k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5679" name="Rectangle 207"/>
            <p:cNvSpPr>
              <a:spLocks noChangeArrowheads="1"/>
            </p:cNvSpPr>
            <p:nvPr/>
          </p:nvSpPr>
          <p:spPr bwMode="auto">
            <a:xfrm>
              <a:off x="4440" y="2030"/>
              <a:ext cx="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Helvetica" pitchFamily="-83" charset="0"/>
                </a:rPr>
                <a:t>k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5680" name="Line 209"/>
            <p:cNvSpPr>
              <a:spLocks noChangeShapeType="1"/>
            </p:cNvSpPr>
            <p:nvPr/>
          </p:nvSpPr>
          <p:spPr bwMode="auto">
            <a:xfrm>
              <a:off x="2924" y="283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681" name="Line 210"/>
            <p:cNvSpPr>
              <a:spLocks noChangeShapeType="1"/>
            </p:cNvSpPr>
            <p:nvPr/>
          </p:nvSpPr>
          <p:spPr bwMode="auto">
            <a:xfrm>
              <a:off x="2940" y="2836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682" name="Line 211"/>
            <p:cNvSpPr>
              <a:spLocks noChangeShapeType="1"/>
            </p:cNvSpPr>
            <p:nvPr/>
          </p:nvSpPr>
          <p:spPr bwMode="auto">
            <a:xfrm>
              <a:off x="2948" y="283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683" name="Line 212"/>
            <p:cNvSpPr>
              <a:spLocks noChangeShapeType="1"/>
            </p:cNvSpPr>
            <p:nvPr/>
          </p:nvSpPr>
          <p:spPr bwMode="auto">
            <a:xfrm>
              <a:off x="2956" y="283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684" name="Line 213"/>
            <p:cNvSpPr>
              <a:spLocks noChangeShapeType="1"/>
            </p:cNvSpPr>
            <p:nvPr/>
          </p:nvSpPr>
          <p:spPr bwMode="auto">
            <a:xfrm>
              <a:off x="2972" y="2836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685" name="Line 214"/>
            <p:cNvSpPr>
              <a:spLocks noChangeShapeType="1"/>
            </p:cNvSpPr>
            <p:nvPr/>
          </p:nvSpPr>
          <p:spPr bwMode="auto">
            <a:xfrm>
              <a:off x="2980" y="283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686" name="Line 215"/>
            <p:cNvSpPr>
              <a:spLocks noChangeShapeType="1"/>
            </p:cNvSpPr>
            <p:nvPr/>
          </p:nvSpPr>
          <p:spPr bwMode="auto">
            <a:xfrm>
              <a:off x="2988" y="283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687" name="Line 216"/>
            <p:cNvSpPr>
              <a:spLocks noChangeShapeType="1"/>
            </p:cNvSpPr>
            <p:nvPr/>
          </p:nvSpPr>
          <p:spPr bwMode="auto">
            <a:xfrm>
              <a:off x="3004" y="2836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688" name="Line 217"/>
            <p:cNvSpPr>
              <a:spLocks noChangeShapeType="1"/>
            </p:cNvSpPr>
            <p:nvPr/>
          </p:nvSpPr>
          <p:spPr bwMode="auto">
            <a:xfrm>
              <a:off x="3012" y="283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689" name="Line 218"/>
            <p:cNvSpPr>
              <a:spLocks noChangeShapeType="1"/>
            </p:cNvSpPr>
            <p:nvPr/>
          </p:nvSpPr>
          <p:spPr bwMode="auto">
            <a:xfrm>
              <a:off x="3020" y="283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690" name="Line 219"/>
            <p:cNvSpPr>
              <a:spLocks noChangeShapeType="1"/>
            </p:cNvSpPr>
            <p:nvPr/>
          </p:nvSpPr>
          <p:spPr bwMode="auto">
            <a:xfrm>
              <a:off x="3036" y="2836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691" name="Line 220"/>
            <p:cNvSpPr>
              <a:spLocks noChangeShapeType="1"/>
            </p:cNvSpPr>
            <p:nvPr/>
          </p:nvSpPr>
          <p:spPr bwMode="auto">
            <a:xfrm>
              <a:off x="3044" y="283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692" name="Line 221"/>
            <p:cNvSpPr>
              <a:spLocks noChangeShapeType="1"/>
            </p:cNvSpPr>
            <p:nvPr/>
          </p:nvSpPr>
          <p:spPr bwMode="auto">
            <a:xfrm>
              <a:off x="3052" y="283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693" name="Line 222"/>
            <p:cNvSpPr>
              <a:spLocks noChangeShapeType="1"/>
            </p:cNvSpPr>
            <p:nvPr/>
          </p:nvSpPr>
          <p:spPr bwMode="auto">
            <a:xfrm>
              <a:off x="3068" y="2836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694" name="Line 223"/>
            <p:cNvSpPr>
              <a:spLocks noChangeShapeType="1"/>
            </p:cNvSpPr>
            <p:nvPr/>
          </p:nvSpPr>
          <p:spPr bwMode="auto">
            <a:xfrm>
              <a:off x="3076" y="283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695" name="Line 224"/>
            <p:cNvSpPr>
              <a:spLocks noChangeShapeType="1"/>
            </p:cNvSpPr>
            <p:nvPr/>
          </p:nvSpPr>
          <p:spPr bwMode="auto">
            <a:xfrm>
              <a:off x="3084" y="283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696" name="Line 225"/>
            <p:cNvSpPr>
              <a:spLocks noChangeShapeType="1"/>
            </p:cNvSpPr>
            <p:nvPr/>
          </p:nvSpPr>
          <p:spPr bwMode="auto">
            <a:xfrm>
              <a:off x="3100" y="2836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697" name="Line 226"/>
            <p:cNvSpPr>
              <a:spLocks noChangeShapeType="1"/>
            </p:cNvSpPr>
            <p:nvPr/>
          </p:nvSpPr>
          <p:spPr bwMode="auto">
            <a:xfrm>
              <a:off x="3108" y="283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698" name="Line 227"/>
            <p:cNvSpPr>
              <a:spLocks noChangeShapeType="1"/>
            </p:cNvSpPr>
            <p:nvPr/>
          </p:nvSpPr>
          <p:spPr bwMode="auto">
            <a:xfrm>
              <a:off x="3116" y="283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699" name="Line 228"/>
            <p:cNvSpPr>
              <a:spLocks noChangeShapeType="1"/>
            </p:cNvSpPr>
            <p:nvPr/>
          </p:nvSpPr>
          <p:spPr bwMode="auto">
            <a:xfrm>
              <a:off x="3132" y="2836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700" name="Line 229"/>
            <p:cNvSpPr>
              <a:spLocks noChangeShapeType="1"/>
            </p:cNvSpPr>
            <p:nvPr/>
          </p:nvSpPr>
          <p:spPr bwMode="auto">
            <a:xfrm>
              <a:off x="3140" y="283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701" name="Line 230"/>
            <p:cNvSpPr>
              <a:spLocks noChangeShapeType="1"/>
            </p:cNvSpPr>
            <p:nvPr/>
          </p:nvSpPr>
          <p:spPr bwMode="auto">
            <a:xfrm>
              <a:off x="3148" y="283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702" name="Line 231"/>
            <p:cNvSpPr>
              <a:spLocks noChangeShapeType="1"/>
            </p:cNvSpPr>
            <p:nvPr/>
          </p:nvSpPr>
          <p:spPr bwMode="auto">
            <a:xfrm>
              <a:off x="3164" y="2836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703" name="Line 232"/>
            <p:cNvSpPr>
              <a:spLocks noChangeShapeType="1"/>
            </p:cNvSpPr>
            <p:nvPr/>
          </p:nvSpPr>
          <p:spPr bwMode="auto">
            <a:xfrm>
              <a:off x="3172" y="283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704" name="Line 233"/>
            <p:cNvSpPr>
              <a:spLocks noChangeShapeType="1"/>
            </p:cNvSpPr>
            <p:nvPr/>
          </p:nvSpPr>
          <p:spPr bwMode="auto">
            <a:xfrm>
              <a:off x="3180" y="283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705" name="Line 234"/>
            <p:cNvSpPr>
              <a:spLocks noChangeShapeType="1"/>
            </p:cNvSpPr>
            <p:nvPr/>
          </p:nvSpPr>
          <p:spPr bwMode="auto">
            <a:xfrm>
              <a:off x="3196" y="2836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706" name="Line 235"/>
            <p:cNvSpPr>
              <a:spLocks noChangeShapeType="1"/>
            </p:cNvSpPr>
            <p:nvPr/>
          </p:nvSpPr>
          <p:spPr bwMode="auto">
            <a:xfrm>
              <a:off x="3204" y="283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707" name="Line 236"/>
            <p:cNvSpPr>
              <a:spLocks noChangeShapeType="1"/>
            </p:cNvSpPr>
            <p:nvPr/>
          </p:nvSpPr>
          <p:spPr bwMode="auto">
            <a:xfrm>
              <a:off x="3212" y="283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708" name="Line 237"/>
            <p:cNvSpPr>
              <a:spLocks noChangeShapeType="1"/>
            </p:cNvSpPr>
            <p:nvPr/>
          </p:nvSpPr>
          <p:spPr bwMode="auto">
            <a:xfrm>
              <a:off x="3228" y="2836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709" name="Line 238"/>
            <p:cNvSpPr>
              <a:spLocks noChangeShapeType="1"/>
            </p:cNvSpPr>
            <p:nvPr/>
          </p:nvSpPr>
          <p:spPr bwMode="auto">
            <a:xfrm>
              <a:off x="3236" y="283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710" name="Line 239"/>
            <p:cNvSpPr>
              <a:spLocks noChangeShapeType="1"/>
            </p:cNvSpPr>
            <p:nvPr/>
          </p:nvSpPr>
          <p:spPr bwMode="auto">
            <a:xfrm>
              <a:off x="3244" y="283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711" name="Line 240"/>
            <p:cNvSpPr>
              <a:spLocks noChangeShapeType="1"/>
            </p:cNvSpPr>
            <p:nvPr/>
          </p:nvSpPr>
          <p:spPr bwMode="auto">
            <a:xfrm>
              <a:off x="3260" y="2836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712" name="Line 241"/>
            <p:cNvSpPr>
              <a:spLocks noChangeShapeType="1"/>
            </p:cNvSpPr>
            <p:nvPr/>
          </p:nvSpPr>
          <p:spPr bwMode="auto">
            <a:xfrm>
              <a:off x="3268" y="283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713" name="Line 242"/>
            <p:cNvSpPr>
              <a:spLocks noChangeShapeType="1"/>
            </p:cNvSpPr>
            <p:nvPr/>
          </p:nvSpPr>
          <p:spPr bwMode="auto">
            <a:xfrm>
              <a:off x="3276" y="283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714" name="Line 243"/>
            <p:cNvSpPr>
              <a:spLocks noChangeShapeType="1"/>
            </p:cNvSpPr>
            <p:nvPr/>
          </p:nvSpPr>
          <p:spPr bwMode="auto">
            <a:xfrm>
              <a:off x="3292" y="2836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715" name="Line 244"/>
            <p:cNvSpPr>
              <a:spLocks noChangeShapeType="1"/>
            </p:cNvSpPr>
            <p:nvPr/>
          </p:nvSpPr>
          <p:spPr bwMode="auto">
            <a:xfrm>
              <a:off x="3300" y="283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716" name="Line 245"/>
            <p:cNvSpPr>
              <a:spLocks noChangeShapeType="1"/>
            </p:cNvSpPr>
            <p:nvPr/>
          </p:nvSpPr>
          <p:spPr bwMode="auto">
            <a:xfrm>
              <a:off x="3308" y="283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717" name="Line 246"/>
            <p:cNvSpPr>
              <a:spLocks noChangeShapeType="1"/>
            </p:cNvSpPr>
            <p:nvPr/>
          </p:nvSpPr>
          <p:spPr bwMode="auto">
            <a:xfrm>
              <a:off x="3324" y="2836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718" name="Line 247"/>
            <p:cNvSpPr>
              <a:spLocks noChangeShapeType="1"/>
            </p:cNvSpPr>
            <p:nvPr/>
          </p:nvSpPr>
          <p:spPr bwMode="auto">
            <a:xfrm>
              <a:off x="3332" y="283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719" name="Line 248"/>
            <p:cNvSpPr>
              <a:spLocks noChangeShapeType="1"/>
            </p:cNvSpPr>
            <p:nvPr/>
          </p:nvSpPr>
          <p:spPr bwMode="auto">
            <a:xfrm>
              <a:off x="3340" y="283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720" name="Line 249"/>
            <p:cNvSpPr>
              <a:spLocks noChangeShapeType="1"/>
            </p:cNvSpPr>
            <p:nvPr/>
          </p:nvSpPr>
          <p:spPr bwMode="auto">
            <a:xfrm>
              <a:off x="3356" y="2836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721" name="Line 250"/>
            <p:cNvSpPr>
              <a:spLocks noChangeShapeType="1"/>
            </p:cNvSpPr>
            <p:nvPr/>
          </p:nvSpPr>
          <p:spPr bwMode="auto">
            <a:xfrm>
              <a:off x="3364" y="283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722" name="Line 251"/>
            <p:cNvSpPr>
              <a:spLocks noChangeShapeType="1"/>
            </p:cNvSpPr>
            <p:nvPr/>
          </p:nvSpPr>
          <p:spPr bwMode="auto">
            <a:xfrm>
              <a:off x="3372" y="283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723" name="Line 252"/>
            <p:cNvSpPr>
              <a:spLocks noChangeShapeType="1"/>
            </p:cNvSpPr>
            <p:nvPr/>
          </p:nvSpPr>
          <p:spPr bwMode="auto">
            <a:xfrm>
              <a:off x="3388" y="2836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724" name="Line 253"/>
            <p:cNvSpPr>
              <a:spLocks noChangeShapeType="1"/>
            </p:cNvSpPr>
            <p:nvPr/>
          </p:nvSpPr>
          <p:spPr bwMode="auto">
            <a:xfrm>
              <a:off x="3396" y="283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725" name="Line 254"/>
            <p:cNvSpPr>
              <a:spLocks noChangeShapeType="1"/>
            </p:cNvSpPr>
            <p:nvPr/>
          </p:nvSpPr>
          <p:spPr bwMode="auto">
            <a:xfrm>
              <a:off x="3404" y="283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726" name="Line 255"/>
            <p:cNvSpPr>
              <a:spLocks noChangeShapeType="1"/>
            </p:cNvSpPr>
            <p:nvPr/>
          </p:nvSpPr>
          <p:spPr bwMode="auto">
            <a:xfrm>
              <a:off x="3420" y="2836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727" name="Rectangle 256"/>
            <p:cNvSpPr>
              <a:spLocks noChangeArrowheads="1"/>
            </p:cNvSpPr>
            <p:nvPr/>
          </p:nvSpPr>
          <p:spPr bwMode="auto">
            <a:xfrm>
              <a:off x="3130" y="2686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Helvetica" pitchFamily="-83" charset="0"/>
                </a:rPr>
                <a:t>n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5728" name="Rectangle 257"/>
            <p:cNvSpPr>
              <a:spLocks noChangeArrowheads="1"/>
            </p:cNvSpPr>
            <p:nvPr/>
          </p:nvSpPr>
          <p:spPr bwMode="auto">
            <a:xfrm>
              <a:off x="3124" y="3172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Helvetica" pitchFamily="-83" charset="0"/>
                </a:rPr>
                <a:t>n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5729" name="Rectangle 258"/>
            <p:cNvSpPr>
              <a:spLocks noChangeArrowheads="1"/>
            </p:cNvSpPr>
            <p:nvPr/>
          </p:nvSpPr>
          <p:spPr bwMode="auto">
            <a:xfrm>
              <a:off x="2452" y="964"/>
              <a:ext cx="3168" cy="2592"/>
            </a:xfrm>
            <a:prstGeom prst="rect">
              <a:avLst/>
            </a:prstGeom>
            <a:noFill/>
            <a:ln w="8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5730" name="Rectangle 259"/>
            <p:cNvSpPr>
              <a:spLocks noChangeArrowheads="1"/>
            </p:cNvSpPr>
            <p:nvPr/>
          </p:nvSpPr>
          <p:spPr bwMode="auto">
            <a:xfrm>
              <a:off x="4780" y="1092"/>
              <a:ext cx="9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  <a:latin typeface="Helvetica" pitchFamily="-83" charset="0"/>
                </a:rPr>
                <a:t>is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5731" name="Rectangle 260"/>
            <p:cNvSpPr>
              <a:spLocks noChangeArrowheads="1"/>
            </p:cNvSpPr>
            <p:nvPr/>
          </p:nvSpPr>
          <p:spPr bwMode="auto">
            <a:xfrm>
              <a:off x="4872" y="1092"/>
              <a:ext cx="3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  <a:latin typeface="Helvetica" pitchFamily="-83" charset="0"/>
                </a:rPr>
                <a:t>: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5732" name="Rectangle 261"/>
            <p:cNvSpPr>
              <a:spLocks noChangeArrowheads="1"/>
            </p:cNvSpPr>
            <p:nvPr/>
          </p:nvSpPr>
          <p:spPr bwMode="auto">
            <a:xfrm>
              <a:off x="4052" y="1092"/>
              <a:ext cx="29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  <a:latin typeface="Helvetica" pitchFamily="-83" charset="0"/>
                </a:rPr>
                <a:t>Each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5733" name="Freeform 262"/>
            <p:cNvSpPr>
              <a:spLocks/>
            </p:cNvSpPr>
            <p:nvPr/>
          </p:nvSpPr>
          <p:spPr bwMode="auto">
            <a:xfrm>
              <a:off x="5188" y="1828"/>
              <a:ext cx="288" cy="288"/>
            </a:xfrm>
            <a:custGeom>
              <a:avLst/>
              <a:gdLst>
                <a:gd name="T0" fmla="*/ 144 w 288"/>
                <a:gd name="T1" fmla="*/ 0 h 288"/>
                <a:gd name="T2" fmla="*/ 0 w 288"/>
                <a:gd name="T3" fmla="*/ 144 h 288"/>
                <a:gd name="T4" fmla="*/ 144 w 288"/>
                <a:gd name="T5" fmla="*/ 288 h 288"/>
                <a:gd name="T6" fmla="*/ 288 w 288"/>
                <a:gd name="T7" fmla="*/ 144 h 288"/>
                <a:gd name="T8" fmla="*/ 144 w 288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8"/>
                <a:gd name="T16" fmla="*/ 0 h 288"/>
                <a:gd name="T17" fmla="*/ 288 w 288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8" h="288">
                  <a:moveTo>
                    <a:pt x="144" y="0"/>
                  </a:moveTo>
                  <a:lnTo>
                    <a:pt x="0" y="144"/>
                  </a:lnTo>
                  <a:lnTo>
                    <a:pt x="144" y="288"/>
                  </a:lnTo>
                  <a:lnTo>
                    <a:pt x="288" y="144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FFFF00"/>
            </a:solidFill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5734" name="Rectangle 263"/>
            <p:cNvSpPr>
              <a:spLocks noChangeArrowheads="1"/>
            </p:cNvSpPr>
            <p:nvPr/>
          </p:nvSpPr>
          <p:spPr bwMode="auto">
            <a:xfrm>
              <a:off x="5280" y="1886"/>
              <a:ext cx="10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Helvetica" pitchFamily="-83" charset="0"/>
                </a:rPr>
                <a:t>R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5735" name="Rectangle 264"/>
            <p:cNvSpPr>
              <a:spLocks noChangeArrowheads="1"/>
            </p:cNvSpPr>
            <p:nvPr/>
          </p:nvSpPr>
          <p:spPr bwMode="auto">
            <a:xfrm>
              <a:off x="5286" y="2140"/>
              <a:ext cx="9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  <a:latin typeface="Helvetica" pitchFamily="-83" charset="0"/>
                </a:rPr>
                <a:t>is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5736" name="Rectangle 265"/>
            <p:cNvSpPr>
              <a:spLocks noChangeArrowheads="1"/>
            </p:cNvSpPr>
            <p:nvPr/>
          </p:nvSpPr>
          <p:spPr bwMode="auto">
            <a:xfrm>
              <a:off x="5378" y="2140"/>
              <a:ext cx="3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  <a:latin typeface="Helvetica" pitchFamily="-83" charset="0"/>
                </a:rPr>
                <a:t>: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5737" name="Rectangle 266"/>
            <p:cNvSpPr>
              <a:spLocks noChangeArrowheads="1"/>
            </p:cNvSpPr>
            <p:nvPr/>
          </p:nvSpPr>
          <p:spPr bwMode="auto">
            <a:xfrm>
              <a:off x="5186" y="1668"/>
              <a:ext cx="29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  <a:latin typeface="Helvetica" pitchFamily="-83" charset="0"/>
                </a:rPr>
                <a:t>Each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5738" name="Line 267"/>
            <p:cNvSpPr>
              <a:spLocks noChangeShapeType="1"/>
            </p:cNvSpPr>
            <p:nvPr/>
          </p:nvSpPr>
          <p:spPr bwMode="auto">
            <a:xfrm>
              <a:off x="3892" y="964"/>
              <a:ext cx="1" cy="2592"/>
            </a:xfrm>
            <a:prstGeom prst="line">
              <a:avLst/>
            </a:prstGeom>
            <a:noFill/>
            <a:ln w="8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739" name="Line 268"/>
            <p:cNvSpPr>
              <a:spLocks noChangeShapeType="1"/>
            </p:cNvSpPr>
            <p:nvPr/>
          </p:nvSpPr>
          <p:spPr bwMode="auto">
            <a:xfrm>
              <a:off x="5044" y="964"/>
              <a:ext cx="1" cy="2592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740" name="Line 269"/>
            <p:cNvSpPr>
              <a:spLocks noChangeShapeType="1"/>
            </p:cNvSpPr>
            <p:nvPr/>
          </p:nvSpPr>
          <p:spPr bwMode="auto">
            <a:xfrm>
              <a:off x="5332" y="2836"/>
              <a:ext cx="1" cy="1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741" name="Line 270"/>
            <p:cNvSpPr>
              <a:spLocks noChangeShapeType="1"/>
            </p:cNvSpPr>
            <p:nvPr/>
          </p:nvSpPr>
          <p:spPr bwMode="auto">
            <a:xfrm>
              <a:off x="5332" y="3052"/>
              <a:ext cx="1" cy="1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744" name="Freeform 273"/>
            <p:cNvSpPr>
              <a:spLocks/>
            </p:cNvSpPr>
            <p:nvPr/>
          </p:nvSpPr>
          <p:spPr bwMode="auto">
            <a:xfrm>
              <a:off x="5188" y="3052"/>
              <a:ext cx="288" cy="288"/>
            </a:xfrm>
            <a:custGeom>
              <a:avLst/>
              <a:gdLst>
                <a:gd name="T0" fmla="*/ 288 w 288"/>
                <a:gd name="T1" fmla="*/ 144 h 288"/>
                <a:gd name="T2" fmla="*/ 286 w 288"/>
                <a:gd name="T3" fmla="*/ 174 h 288"/>
                <a:gd name="T4" fmla="*/ 276 w 288"/>
                <a:gd name="T5" fmla="*/ 200 h 288"/>
                <a:gd name="T6" fmla="*/ 264 w 288"/>
                <a:gd name="T7" fmla="*/ 224 h 288"/>
                <a:gd name="T8" fmla="*/ 246 w 288"/>
                <a:gd name="T9" fmla="*/ 246 h 288"/>
                <a:gd name="T10" fmla="*/ 224 w 288"/>
                <a:gd name="T11" fmla="*/ 264 h 288"/>
                <a:gd name="T12" fmla="*/ 200 w 288"/>
                <a:gd name="T13" fmla="*/ 276 h 288"/>
                <a:gd name="T14" fmla="*/ 174 w 288"/>
                <a:gd name="T15" fmla="*/ 286 h 288"/>
                <a:gd name="T16" fmla="*/ 144 w 288"/>
                <a:gd name="T17" fmla="*/ 288 h 288"/>
                <a:gd name="T18" fmla="*/ 130 w 288"/>
                <a:gd name="T19" fmla="*/ 288 h 288"/>
                <a:gd name="T20" fmla="*/ 102 w 288"/>
                <a:gd name="T21" fmla="*/ 282 h 288"/>
                <a:gd name="T22" fmla="*/ 76 w 288"/>
                <a:gd name="T23" fmla="*/ 270 h 288"/>
                <a:gd name="T24" fmla="*/ 52 w 288"/>
                <a:gd name="T25" fmla="*/ 256 h 288"/>
                <a:gd name="T26" fmla="*/ 32 w 288"/>
                <a:gd name="T27" fmla="*/ 236 h 288"/>
                <a:gd name="T28" fmla="*/ 18 w 288"/>
                <a:gd name="T29" fmla="*/ 212 h 288"/>
                <a:gd name="T30" fmla="*/ 6 w 288"/>
                <a:gd name="T31" fmla="*/ 186 h 288"/>
                <a:gd name="T32" fmla="*/ 0 w 288"/>
                <a:gd name="T33" fmla="*/ 158 h 288"/>
                <a:gd name="T34" fmla="*/ 0 w 288"/>
                <a:gd name="T35" fmla="*/ 144 h 288"/>
                <a:gd name="T36" fmla="*/ 2 w 288"/>
                <a:gd name="T37" fmla="*/ 114 h 288"/>
                <a:gd name="T38" fmla="*/ 12 w 288"/>
                <a:gd name="T39" fmla="*/ 88 h 288"/>
                <a:gd name="T40" fmla="*/ 24 w 288"/>
                <a:gd name="T41" fmla="*/ 64 h 288"/>
                <a:gd name="T42" fmla="*/ 42 w 288"/>
                <a:gd name="T43" fmla="*/ 42 h 288"/>
                <a:gd name="T44" fmla="*/ 64 w 288"/>
                <a:gd name="T45" fmla="*/ 24 h 288"/>
                <a:gd name="T46" fmla="*/ 88 w 288"/>
                <a:gd name="T47" fmla="*/ 12 h 288"/>
                <a:gd name="T48" fmla="*/ 114 w 288"/>
                <a:gd name="T49" fmla="*/ 2 h 288"/>
                <a:gd name="T50" fmla="*/ 144 w 288"/>
                <a:gd name="T51" fmla="*/ 0 h 288"/>
                <a:gd name="T52" fmla="*/ 158 w 288"/>
                <a:gd name="T53" fmla="*/ 0 h 288"/>
                <a:gd name="T54" fmla="*/ 186 w 288"/>
                <a:gd name="T55" fmla="*/ 6 h 288"/>
                <a:gd name="T56" fmla="*/ 212 w 288"/>
                <a:gd name="T57" fmla="*/ 18 h 288"/>
                <a:gd name="T58" fmla="*/ 236 w 288"/>
                <a:gd name="T59" fmla="*/ 32 h 288"/>
                <a:gd name="T60" fmla="*/ 256 w 288"/>
                <a:gd name="T61" fmla="*/ 52 h 288"/>
                <a:gd name="T62" fmla="*/ 270 w 288"/>
                <a:gd name="T63" fmla="*/ 76 h 288"/>
                <a:gd name="T64" fmla="*/ 282 w 288"/>
                <a:gd name="T65" fmla="*/ 102 h 288"/>
                <a:gd name="T66" fmla="*/ 288 w 288"/>
                <a:gd name="T67" fmla="*/ 130 h 288"/>
                <a:gd name="T68" fmla="*/ 288 w 288"/>
                <a:gd name="T69" fmla="*/ 144 h 28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88"/>
                <a:gd name="T106" fmla="*/ 0 h 288"/>
                <a:gd name="T107" fmla="*/ 288 w 288"/>
                <a:gd name="T108" fmla="*/ 288 h 28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88" h="288">
                  <a:moveTo>
                    <a:pt x="288" y="144"/>
                  </a:moveTo>
                  <a:lnTo>
                    <a:pt x="288" y="144"/>
                  </a:lnTo>
                  <a:lnTo>
                    <a:pt x="288" y="158"/>
                  </a:lnTo>
                  <a:lnTo>
                    <a:pt x="286" y="174"/>
                  </a:lnTo>
                  <a:lnTo>
                    <a:pt x="282" y="186"/>
                  </a:lnTo>
                  <a:lnTo>
                    <a:pt x="276" y="200"/>
                  </a:lnTo>
                  <a:lnTo>
                    <a:pt x="270" y="212"/>
                  </a:lnTo>
                  <a:lnTo>
                    <a:pt x="264" y="224"/>
                  </a:lnTo>
                  <a:lnTo>
                    <a:pt x="256" y="236"/>
                  </a:lnTo>
                  <a:lnTo>
                    <a:pt x="246" y="246"/>
                  </a:lnTo>
                  <a:lnTo>
                    <a:pt x="236" y="256"/>
                  </a:lnTo>
                  <a:lnTo>
                    <a:pt x="224" y="264"/>
                  </a:lnTo>
                  <a:lnTo>
                    <a:pt x="212" y="270"/>
                  </a:lnTo>
                  <a:lnTo>
                    <a:pt x="200" y="276"/>
                  </a:lnTo>
                  <a:lnTo>
                    <a:pt x="186" y="282"/>
                  </a:lnTo>
                  <a:lnTo>
                    <a:pt x="174" y="286"/>
                  </a:lnTo>
                  <a:lnTo>
                    <a:pt x="158" y="288"/>
                  </a:lnTo>
                  <a:lnTo>
                    <a:pt x="144" y="288"/>
                  </a:lnTo>
                  <a:lnTo>
                    <a:pt x="130" y="288"/>
                  </a:lnTo>
                  <a:lnTo>
                    <a:pt x="114" y="286"/>
                  </a:lnTo>
                  <a:lnTo>
                    <a:pt x="102" y="282"/>
                  </a:lnTo>
                  <a:lnTo>
                    <a:pt x="88" y="276"/>
                  </a:lnTo>
                  <a:lnTo>
                    <a:pt x="76" y="270"/>
                  </a:lnTo>
                  <a:lnTo>
                    <a:pt x="64" y="264"/>
                  </a:lnTo>
                  <a:lnTo>
                    <a:pt x="52" y="256"/>
                  </a:lnTo>
                  <a:lnTo>
                    <a:pt x="42" y="246"/>
                  </a:lnTo>
                  <a:lnTo>
                    <a:pt x="32" y="236"/>
                  </a:lnTo>
                  <a:lnTo>
                    <a:pt x="24" y="224"/>
                  </a:lnTo>
                  <a:lnTo>
                    <a:pt x="18" y="212"/>
                  </a:lnTo>
                  <a:lnTo>
                    <a:pt x="12" y="200"/>
                  </a:lnTo>
                  <a:lnTo>
                    <a:pt x="6" y="186"/>
                  </a:lnTo>
                  <a:lnTo>
                    <a:pt x="2" y="174"/>
                  </a:lnTo>
                  <a:lnTo>
                    <a:pt x="0" y="158"/>
                  </a:lnTo>
                  <a:lnTo>
                    <a:pt x="0" y="144"/>
                  </a:lnTo>
                  <a:lnTo>
                    <a:pt x="0" y="130"/>
                  </a:lnTo>
                  <a:lnTo>
                    <a:pt x="2" y="114"/>
                  </a:lnTo>
                  <a:lnTo>
                    <a:pt x="6" y="102"/>
                  </a:lnTo>
                  <a:lnTo>
                    <a:pt x="12" y="88"/>
                  </a:lnTo>
                  <a:lnTo>
                    <a:pt x="18" y="76"/>
                  </a:lnTo>
                  <a:lnTo>
                    <a:pt x="24" y="64"/>
                  </a:lnTo>
                  <a:lnTo>
                    <a:pt x="32" y="52"/>
                  </a:lnTo>
                  <a:lnTo>
                    <a:pt x="42" y="42"/>
                  </a:lnTo>
                  <a:lnTo>
                    <a:pt x="52" y="32"/>
                  </a:lnTo>
                  <a:lnTo>
                    <a:pt x="64" y="24"/>
                  </a:lnTo>
                  <a:lnTo>
                    <a:pt x="76" y="18"/>
                  </a:lnTo>
                  <a:lnTo>
                    <a:pt x="88" y="12"/>
                  </a:lnTo>
                  <a:lnTo>
                    <a:pt x="102" y="6"/>
                  </a:lnTo>
                  <a:lnTo>
                    <a:pt x="114" y="2"/>
                  </a:lnTo>
                  <a:lnTo>
                    <a:pt x="130" y="0"/>
                  </a:lnTo>
                  <a:lnTo>
                    <a:pt x="144" y="0"/>
                  </a:lnTo>
                  <a:lnTo>
                    <a:pt x="158" y="0"/>
                  </a:lnTo>
                  <a:lnTo>
                    <a:pt x="174" y="2"/>
                  </a:lnTo>
                  <a:lnTo>
                    <a:pt x="186" y="6"/>
                  </a:lnTo>
                  <a:lnTo>
                    <a:pt x="200" y="12"/>
                  </a:lnTo>
                  <a:lnTo>
                    <a:pt x="212" y="18"/>
                  </a:lnTo>
                  <a:lnTo>
                    <a:pt x="224" y="24"/>
                  </a:lnTo>
                  <a:lnTo>
                    <a:pt x="236" y="32"/>
                  </a:lnTo>
                  <a:lnTo>
                    <a:pt x="246" y="42"/>
                  </a:lnTo>
                  <a:lnTo>
                    <a:pt x="256" y="52"/>
                  </a:lnTo>
                  <a:lnTo>
                    <a:pt x="264" y="64"/>
                  </a:lnTo>
                  <a:lnTo>
                    <a:pt x="270" y="76"/>
                  </a:lnTo>
                  <a:lnTo>
                    <a:pt x="276" y="88"/>
                  </a:lnTo>
                  <a:lnTo>
                    <a:pt x="282" y="102"/>
                  </a:lnTo>
                  <a:lnTo>
                    <a:pt x="286" y="114"/>
                  </a:lnTo>
                  <a:lnTo>
                    <a:pt x="288" y="130"/>
                  </a:lnTo>
                  <a:lnTo>
                    <a:pt x="288" y="144"/>
                  </a:lnTo>
                  <a:close/>
                </a:path>
              </a:pathLst>
            </a:custGeom>
            <a:solidFill>
              <a:srgbClr val="FFFF00"/>
            </a:solidFill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5745" name="Rectangle 274"/>
            <p:cNvSpPr>
              <a:spLocks noChangeArrowheads="1"/>
            </p:cNvSpPr>
            <p:nvPr/>
          </p:nvSpPr>
          <p:spPr bwMode="auto">
            <a:xfrm>
              <a:off x="5224" y="3110"/>
              <a:ext cx="21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Helvetica" pitchFamily="-83" charset="0"/>
                </a:rPr>
                <a:t>MS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5746" name="Freeform 275"/>
            <p:cNvSpPr>
              <a:spLocks/>
            </p:cNvSpPr>
            <p:nvPr/>
          </p:nvSpPr>
          <p:spPr bwMode="auto">
            <a:xfrm>
              <a:off x="5188" y="2548"/>
              <a:ext cx="288" cy="288"/>
            </a:xfrm>
            <a:custGeom>
              <a:avLst/>
              <a:gdLst>
                <a:gd name="T0" fmla="*/ 288 w 288"/>
                <a:gd name="T1" fmla="*/ 144 h 288"/>
                <a:gd name="T2" fmla="*/ 286 w 288"/>
                <a:gd name="T3" fmla="*/ 174 h 288"/>
                <a:gd name="T4" fmla="*/ 276 w 288"/>
                <a:gd name="T5" fmla="*/ 200 h 288"/>
                <a:gd name="T6" fmla="*/ 264 w 288"/>
                <a:gd name="T7" fmla="*/ 224 h 288"/>
                <a:gd name="T8" fmla="*/ 246 w 288"/>
                <a:gd name="T9" fmla="*/ 246 h 288"/>
                <a:gd name="T10" fmla="*/ 224 w 288"/>
                <a:gd name="T11" fmla="*/ 264 h 288"/>
                <a:gd name="T12" fmla="*/ 200 w 288"/>
                <a:gd name="T13" fmla="*/ 276 h 288"/>
                <a:gd name="T14" fmla="*/ 174 w 288"/>
                <a:gd name="T15" fmla="*/ 286 h 288"/>
                <a:gd name="T16" fmla="*/ 144 w 288"/>
                <a:gd name="T17" fmla="*/ 288 h 288"/>
                <a:gd name="T18" fmla="*/ 130 w 288"/>
                <a:gd name="T19" fmla="*/ 288 h 288"/>
                <a:gd name="T20" fmla="*/ 102 w 288"/>
                <a:gd name="T21" fmla="*/ 282 h 288"/>
                <a:gd name="T22" fmla="*/ 76 w 288"/>
                <a:gd name="T23" fmla="*/ 270 h 288"/>
                <a:gd name="T24" fmla="*/ 52 w 288"/>
                <a:gd name="T25" fmla="*/ 256 h 288"/>
                <a:gd name="T26" fmla="*/ 32 w 288"/>
                <a:gd name="T27" fmla="*/ 236 h 288"/>
                <a:gd name="T28" fmla="*/ 18 w 288"/>
                <a:gd name="T29" fmla="*/ 212 h 288"/>
                <a:gd name="T30" fmla="*/ 6 w 288"/>
                <a:gd name="T31" fmla="*/ 186 h 288"/>
                <a:gd name="T32" fmla="*/ 0 w 288"/>
                <a:gd name="T33" fmla="*/ 158 h 288"/>
                <a:gd name="T34" fmla="*/ 0 w 288"/>
                <a:gd name="T35" fmla="*/ 144 h 288"/>
                <a:gd name="T36" fmla="*/ 2 w 288"/>
                <a:gd name="T37" fmla="*/ 114 h 288"/>
                <a:gd name="T38" fmla="*/ 12 w 288"/>
                <a:gd name="T39" fmla="*/ 88 h 288"/>
                <a:gd name="T40" fmla="*/ 24 w 288"/>
                <a:gd name="T41" fmla="*/ 64 h 288"/>
                <a:gd name="T42" fmla="*/ 42 w 288"/>
                <a:gd name="T43" fmla="*/ 42 h 288"/>
                <a:gd name="T44" fmla="*/ 64 w 288"/>
                <a:gd name="T45" fmla="*/ 24 h 288"/>
                <a:gd name="T46" fmla="*/ 88 w 288"/>
                <a:gd name="T47" fmla="*/ 12 h 288"/>
                <a:gd name="T48" fmla="*/ 114 w 288"/>
                <a:gd name="T49" fmla="*/ 2 h 288"/>
                <a:gd name="T50" fmla="*/ 144 w 288"/>
                <a:gd name="T51" fmla="*/ 0 h 288"/>
                <a:gd name="T52" fmla="*/ 158 w 288"/>
                <a:gd name="T53" fmla="*/ 0 h 288"/>
                <a:gd name="T54" fmla="*/ 186 w 288"/>
                <a:gd name="T55" fmla="*/ 6 h 288"/>
                <a:gd name="T56" fmla="*/ 212 w 288"/>
                <a:gd name="T57" fmla="*/ 18 h 288"/>
                <a:gd name="T58" fmla="*/ 236 w 288"/>
                <a:gd name="T59" fmla="*/ 32 h 288"/>
                <a:gd name="T60" fmla="*/ 256 w 288"/>
                <a:gd name="T61" fmla="*/ 52 h 288"/>
                <a:gd name="T62" fmla="*/ 270 w 288"/>
                <a:gd name="T63" fmla="*/ 76 h 288"/>
                <a:gd name="T64" fmla="*/ 282 w 288"/>
                <a:gd name="T65" fmla="*/ 102 h 288"/>
                <a:gd name="T66" fmla="*/ 288 w 288"/>
                <a:gd name="T67" fmla="*/ 130 h 288"/>
                <a:gd name="T68" fmla="*/ 288 w 288"/>
                <a:gd name="T69" fmla="*/ 144 h 28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88"/>
                <a:gd name="T106" fmla="*/ 0 h 288"/>
                <a:gd name="T107" fmla="*/ 288 w 288"/>
                <a:gd name="T108" fmla="*/ 288 h 28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88" h="288">
                  <a:moveTo>
                    <a:pt x="288" y="144"/>
                  </a:moveTo>
                  <a:lnTo>
                    <a:pt x="288" y="144"/>
                  </a:lnTo>
                  <a:lnTo>
                    <a:pt x="288" y="158"/>
                  </a:lnTo>
                  <a:lnTo>
                    <a:pt x="286" y="174"/>
                  </a:lnTo>
                  <a:lnTo>
                    <a:pt x="282" y="186"/>
                  </a:lnTo>
                  <a:lnTo>
                    <a:pt x="276" y="200"/>
                  </a:lnTo>
                  <a:lnTo>
                    <a:pt x="270" y="212"/>
                  </a:lnTo>
                  <a:lnTo>
                    <a:pt x="264" y="224"/>
                  </a:lnTo>
                  <a:lnTo>
                    <a:pt x="256" y="236"/>
                  </a:lnTo>
                  <a:lnTo>
                    <a:pt x="246" y="246"/>
                  </a:lnTo>
                  <a:lnTo>
                    <a:pt x="236" y="256"/>
                  </a:lnTo>
                  <a:lnTo>
                    <a:pt x="224" y="264"/>
                  </a:lnTo>
                  <a:lnTo>
                    <a:pt x="212" y="270"/>
                  </a:lnTo>
                  <a:lnTo>
                    <a:pt x="200" y="276"/>
                  </a:lnTo>
                  <a:lnTo>
                    <a:pt x="186" y="282"/>
                  </a:lnTo>
                  <a:lnTo>
                    <a:pt x="174" y="286"/>
                  </a:lnTo>
                  <a:lnTo>
                    <a:pt x="158" y="288"/>
                  </a:lnTo>
                  <a:lnTo>
                    <a:pt x="144" y="288"/>
                  </a:lnTo>
                  <a:lnTo>
                    <a:pt x="130" y="288"/>
                  </a:lnTo>
                  <a:lnTo>
                    <a:pt x="114" y="286"/>
                  </a:lnTo>
                  <a:lnTo>
                    <a:pt x="102" y="282"/>
                  </a:lnTo>
                  <a:lnTo>
                    <a:pt x="88" y="276"/>
                  </a:lnTo>
                  <a:lnTo>
                    <a:pt x="76" y="270"/>
                  </a:lnTo>
                  <a:lnTo>
                    <a:pt x="64" y="264"/>
                  </a:lnTo>
                  <a:lnTo>
                    <a:pt x="52" y="256"/>
                  </a:lnTo>
                  <a:lnTo>
                    <a:pt x="42" y="246"/>
                  </a:lnTo>
                  <a:lnTo>
                    <a:pt x="32" y="236"/>
                  </a:lnTo>
                  <a:lnTo>
                    <a:pt x="24" y="224"/>
                  </a:lnTo>
                  <a:lnTo>
                    <a:pt x="18" y="212"/>
                  </a:lnTo>
                  <a:lnTo>
                    <a:pt x="12" y="200"/>
                  </a:lnTo>
                  <a:lnTo>
                    <a:pt x="6" y="186"/>
                  </a:lnTo>
                  <a:lnTo>
                    <a:pt x="2" y="174"/>
                  </a:lnTo>
                  <a:lnTo>
                    <a:pt x="0" y="158"/>
                  </a:lnTo>
                  <a:lnTo>
                    <a:pt x="0" y="144"/>
                  </a:lnTo>
                  <a:lnTo>
                    <a:pt x="0" y="130"/>
                  </a:lnTo>
                  <a:lnTo>
                    <a:pt x="2" y="114"/>
                  </a:lnTo>
                  <a:lnTo>
                    <a:pt x="6" y="102"/>
                  </a:lnTo>
                  <a:lnTo>
                    <a:pt x="12" y="88"/>
                  </a:lnTo>
                  <a:lnTo>
                    <a:pt x="18" y="76"/>
                  </a:lnTo>
                  <a:lnTo>
                    <a:pt x="24" y="64"/>
                  </a:lnTo>
                  <a:lnTo>
                    <a:pt x="32" y="52"/>
                  </a:lnTo>
                  <a:lnTo>
                    <a:pt x="42" y="42"/>
                  </a:lnTo>
                  <a:lnTo>
                    <a:pt x="52" y="32"/>
                  </a:lnTo>
                  <a:lnTo>
                    <a:pt x="64" y="24"/>
                  </a:lnTo>
                  <a:lnTo>
                    <a:pt x="76" y="18"/>
                  </a:lnTo>
                  <a:lnTo>
                    <a:pt x="88" y="12"/>
                  </a:lnTo>
                  <a:lnTo>
                    <a:pt x="102" y="6"/>
                  </a:lnTo>
                  <a:lnTo>
                    <a:pt x="114" y="2"/>
                  </a:lnTo>
                  <a:lnTo>
                    <a:pt x="130" y="0"/>
                  </a:lnTo>
                  <a:lnTo>
                    <a:pt x="144" y="0"/>
                  </a:lnTo>
                  <a:lnTo>
                    <a:pt x="158" y="0"/>
                  </a:lnTo>
                  <a:lnTo>
                    <a:pt x="174" y="2"/>
                  </a:lnTo>
                  <a:lnTo>
                    <a:pt x="186" y="6"/>
                  </a:lnTo>
                  <a:lnTo>
                    <a:pt x="200" y="12"/>
                  </a:lnTo>
                  <a:lnTo>
                    <a:pt x="212" y="18"/>
                  </a:lnTo>
                  <a:lnTo>
                    <a:pt x="224" y="24"/>
                  </a:lnTo>
                  <a:lnTo>
                    <a:pt x="236" y="32"/>
                  </a:lnTo>
                  <a:lnTo>
                    <a:pt x="246" y="42"/>
                  </a:lnTo>
                  <a:lnTo>
                    <a:pt x="256" y="52"/>
                  </a:lnTo>
                  <a:lnTo>
                    <a:pt x="264" y="64"/>
                  </a:lnTo>
                  <a:lnTo>
                    <a:pt x="270" y="76"/>
                  </a:lnTo>
                  <a:lnTo>
                    <a:pt x="276" y="88"/>
                  </a:lnTo>
                  <a:lnTo>
                    <a:pt x="282" y="102"/>
                  </a:lnTo>
                  <a:lnTo>
                    <a:pt x="286" y="114"/>
                  </a:lnTo>
                  <a:lnTo>
                    <a:pt x="288" y="130"/>
                  </a:lnTo>
                  <a:lnTo>
                    <a:pt x="288" y="144"/>
                  </a:lnTo>
                  <a:close/>
                </a:path>
              </a:pathLst>
            </a:custGeom>
            <a:solidFill>
              <a:srgbClr val="FFFF00"/>
            </a:solidFill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5747" name="Rectangle 276"/>
            <p:cNvSpPr>
              <a:spLocks noChangeArrowheads="1"/>
            </p:cNvSpPr>
            <p:nvPr/>
          </p:nvSpPr>
          <p:spPr bwMode="auto">
            <a:xfrm>
              <a:off x="5280" y="2606"/>
              <a:ext cx="10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Helvetica" pitchFamily="-83" charset="0"/>
                </a:rPr>
                <a:t>C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5748" name="Line 277"/>
            <p:cNvSpPr>
              <a:spLocks noChangeShapeType="1"/>
            </p:cNvSpPr>
            <p:nvPr/>
          </p:nvSpPr>
          <p:spPr bwMode="auto">
            <a:xfrm flipV="1">
              <a:off x="5328" y="2948"/>
              <a:ext cx="1" cy="104"/>
            </a:xfrm>
            <a:prstGeom prst="line">
              <a:avLst/>
            </a:prstGeom>
            <a:noFill/>
            <a:ln w="0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749" name="Freeform 278"/>
            <p:cNvSpPr>
              <a:spLocks/>
            </p:cNvSpPr>
            <p:nvPr/>
          </p:nvSpPr>
          <p:spPr bwMode="auto">
            <a:xfrm>
              <a:off x="5288" y="2840"/>
              <a:ext cx="80" cy="136"/>
            </a:xfrm>
            <a:custGeom>
              <a:avLst/>
              <a:gdLst>
                <a:gd name="T0" fmla="*/ 24 w 80"/>
                <a:gd name="T1" fmla="*/ 70 h 136"/>
                <a:gd name="T2" fmla="*/ 24 w 80"/>
                <a:gd name="T3" fmla="*/ 70 h 136"/>
                <a:gd name="T4" fmla="*/ 12 w 80"/>
                <a:gd name="T5" fmla="*/ 104 h 136"/>
                <a:gd name="T6" fmla="*/ 0 w 80"/>
                <a:gd name="T7" fmla="*/ 136 h 136"/>
                <a:gd name="T8" fmla="*/ 80 w 80"/>
                <a:gd name="T9" fmla="*/ 136 h 136"/>
                <a:gd name="T10" fmla="*/ 80 w 80"/>
                <a:gd name="T11" fmla="*/ 136 h 136"/>
                <a:gd name="T12" fmla="*/ 70 w 80"/>
                <a:gd name="T13" fmla="*/ 110 h 136"/>
                <a:gd name="T14" fmla="*/ 56 w 80"/>
                <a:gd name="T15" fmla="*/ 70 h 136"/>
                <a:gd name="T16" fmla="*/ 56 w 80"/>
                <a:gd name="T17" fmla="*/ 70 h 136"/>
                <a:gd name="T18" fmla="*/ 46 w 80"/>
                <a:gd name="T19" fmla="*/ 30 h 136"/>
                <a:gd name="T20" fmla="*/ 40 w 80"/>
                <a:gd name="T21" fmla="*/ 0 h 136"/>
                <a:gd name="T22" fmla="*/ 40 w 80"/>
                <a:gd name="T23" fmla="*/ 0 h 136"/>
                <a:gd name="T24" fmla="*/ 34 w 80"/>
                <a:gd name="T25" fmla="*/ 30 h 136"/>
                <a:gd name="T26" fmla="*/ 24 w 80"/>
                <a:gd name="T27" fmla="*/ 70 h 136"/>
                <a:gd name="T28" fmla="*/ 24 w 80"/>
                <a:gd name="T29" fmla="*/ 70 h 1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0"/>
                <a:gd name="T46" fmla="*/ 0 h 136"/>
                <a:gd name="T47" fmla="*/ 80 w 80"/>
                <a:gd name="T48" fmla="*/ 136 h 1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0" h="136">
                  <a:moveTo>
                    <a:pt x="24" y="70"/>
                  </a:moveTo>
                  <a:lnTo>
                    <a:pt x="24" y="70"/>
                  </a:lnTo>
                  <a:lnTo>
                    <a:pt x="12" y="104"/>
                  </a:lnTo>
                  <a:lnTo>
                    <a:pt x="0" y="136"/>
                  </a:lnTo>
                  <a:lnTo>
                    <a:pt x="80" y="136"/>
                  </a:lnTo>
                  <a:lnTo>
                    <a:pt x="70" y="110"/>
                  </a:lnTo>
                  <a:lnTo>
                    <a:pt x="56" y="70"/>
                  </a:lnTo>
                  <a:lnTo>
                    <a:pt x="46" y="30"/>
                  </a:lnTo>
                  <a:lnTo>
                    <a:pt x="40" y="0"/>
                  </a:lnTo>
                  <a:lnTo>
                    <a:pt x="34" y="30"/>
                  </a:lnTo>
                  <a:lnTo>
                    <a:pt x="24" y="7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5750" name="Line 279"/>
            <p:cNvSpPr>
              <a:spLocks noChangeShapeType="1"/>
            </p:cNvSpPr>
            <p:nvPr/>
          </p:nvSpPr>
          <p:spPr bwMode="auto">
            <a:xfrm>
              <a:off x="4188" y="2332"/>
              <a:ext cx="1" cy="1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751" name="Line 280"/>
            <p:cNvSpPr>
              <a:spLocks noChangeShapeType="1"/>
            </p:cNvSpPr>
            <p:nvPr/>
          </p:nvSpPr>
          <p:spPr bwMode="auto">
            <a:xfrm>
              <a:off x="4476" y="3052"/>
              <a:ext cx="1" cy="1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754" name="Freeform 283"/>
            <p:cNvSpPr>
              <a:spLocks/>
            </p:cNvSpPr>
            <p:nvPr/>
          </p:nvSpPr>
          <p:spPr bwMode="auto">
            <a:xfrm>
              <a:off x="4332" y="3052"/>
              <a:ext cx="288" cy="288"/>
            </a:xfrm>
            <a:custGeom>
              <a:avLst/>
              <a:gdLst>
                <a:gd name="T0" fmla="*/ 288 w 288"/>
                <a:gd name="T1" fmla="*/ 144 h 288"/>
                <a:gd name="T2" fmla="*/ 286 w 288"/>
                <a:gd name="T3" fmla="*/ 174 h 288"/>
                <a:gd name="T4" fmla="*/ 276 w 288"/>
                <a:gd name="T5" fmla="*/ 200 h 288"/>
                <a:gd name="T6" fmla="*/ 264 w 288"/>
                <a:gd name="T7" fmla="*/ 224 h 288"/>
                <a:gd name="T8" fmla="*/ 246 w 288"/>
                <a:gd name="T9" fmla="*/ 246 h 288"/>
                <a:gd name="T10" fmla="*/ 224 w 288"/>
                <a:gd name="T11" fmla="*/ 264 h 288"/>
                <a:gd name="T12" fmla="*/ 200 w 288"/>
                <a:gd name="T13" fmla="*/ 276 h 288"/>
                <a:gd name="T14" fmla="*/ 174 w 288"/>
                <a:gd name="T15" fmla="*/ 286 h 288"/>
                <a:gd name="T16" fmla="*/ 144 w 288"/>
                <a:gd name="T17" fmla="*/ 288 h 288"/>
                <a:gd name="T18" fmla="*/ 130 w 288"/>
                <a:gd name="T19" fmla="*/ 288 h 288"/>
                <a:gd name="T20" fmla="*/ 102 w 288"/>
                <a:gd name="T21" fmla="*/ 282 h 288"/>
                <a:gd name="T22" fmla="*/ 76 w 288"/>
                <a:gd name="T23" fmla="*/ 270 h 288"/>
                <a:gd name="T24" fmla="*/ 52 w 288"/>
                <a:gd name="T25" fmla="*/ 256 h 288"/>
                <a:gd name="T26" fmla="*/ 32 w 288"/>
                <a:gd name="T27" fmla="*/ 236 h 288"/>
                <a:gd name="T28" fmla="*/ 18 w 288"/>
                <a:gd name="T29" fmla="*/ 212 h 288"/>
                <a:gd name="T30" fmla="*/ 6 w 288"/>
                <a:gd name="T31" fmla="*/ 186 h 288"/>
                <a:gd name="T32" fmla="*/ 0 w 288"/>
                <a:gd name="T33" fmla="*/ 158 h 288"/>
                <a:gd name="T34" fmla="*/ 0 w 288"/>
                <a:gd name="T35" fmla="*/ 144 h 288"/>
                <a:gd name="T36" fmla="*/ 2 w 288"/>
                <a:gd name="T37" fmla="*/ 114 h 288"/>
                <a:gd name="T38" fmla="*/ 12 w 288"/>
                <a:gd name="T39" fmla="*/ 88 h 288"/>
                <a:gd name="T40" fmla="*/ 24 w 288"/>
                <a:gd name="T41" fmla="*/ 64 h 288"/>
                <a:gd name="T42" fmla="*/ 42 w 288"/>
                <a:gd name="T43" fmla="*/ 42 h 288"/>
                <a:gd name="T44" fmla="*/ 64 w 288"/>
                <a:gd name="T45" fmla="*/ 24 h 288"/>
                <a:gd name="T46" fmla="*/ 88 w 288"/>
                <a:gd name="T47" fmla="*/ 12 h 288"/>
                <a:gd name="T48" fmla="*/ 114 w 288"/>
                <a:gd name="T49" fmla="*/ 2 h 288"/>
                <a:gd name="T50" fmla="*/ 144 w 288"/>
                <a:gd name="T51" fmla="*/ 0 h 288"/>
                <a:gd name="T52" fmla="*/ 158 w 288"/>
                <a:gd name="T53" fmla="*/ 0 h 288"/>
                <a:gd name="T54" fmla="*/ 186 w 288"/>
                <a:gd name="T55" fmla="*/ 6 h 288"/>
                <a:gd name="T56" fmla="*/ 212 w 288"/>
                <a:gd name="T57" fmla="*/ 18 h 288"/>
                <a:gd name="T58" fmla="*/ 236 w 288"/>
                <a:gd name="T59" fmla="*/ 32 h 288"/>
                <a:gd name="T60" fmla="*/ 256 w 288"/>
                <a:gd name="T61" fmla="*/ 52 h 288"/>
                <a:gd name="T62" fmla="*/ 270 w 288"/>
                <a:gd name="T63" fmla="*/ 76 h 288"/>
                <a:gd name="T64" fmla="*/ 282 w 288"/>
                <a:gd name="T65" fmla="*/ 102 h 288"/>
                <a:gd name="T66" fmla="*/ 288 w 288"/>
                <a:gd name="T67" fmla="*/ 130 h 288"/>
                <a:gd name="T68" fmla="*/ 288 w 288"/>
                <a:gd name="T69" fmla="*/ 144 h 28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88"/>
                <a:gd name="T106" fmla="*/ 0 h 288"/>
                <a:gd name="T107" fmla="*/ 288 w 288"/>
                <a:gd name="T108" fmla="*/ 288 h 28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88" h="288">
                  <a:moveTo>
                    <a:pt x="288" y="144"/>
                  </a:moveTo>
                  <a:lnTo>
                    <a:pt x="288" y="144"/>
                  </a:lnTo>
                  <a:lnTo>
                    <a:pt x="288" y="158"/>
                  </a:lnTo>
                  <a:lnTo>
                    <a:pt x="286" y="174"/>
                  </a:lnTo>
                  <a:lnTo>
                    <a:pt x="282" y="186"/>
                  </a:lnTo>
                  <a:lnTo>
                    <a:pt x="276" y="200"/>
                  </a:lnTo>
                  <a:lnTo>
                    <a:pt x="270" y="212"/>
                  </a:lnTo>
                  <a:lnTo>
                    <a:pt x="264" y="224"/>
                  </a:lnTo>
                  <a:lnTo>
                    <a:pt x="256" y="236"/>
                  </a:lnTo>
                  <a:lnTo>
                    <a:pt x="246" y="246"/>
                  </a:lnTo>
                  <a:lnTo>
                    <a:pt x="236" y="256"/>
                  </a:lnTo>
                  <a:lnTo>
                    <a:pt x="224" y="264"/>
                  </a:lnTo>
                  <a:lnTo>
                    <a:pt x="212" y="270"/>
                  </a:lnTo>
                  <a:lnTo>
                    <a:pt x="200" y="276"/>
                  </a:lnTo>
                  <a:lnTo>
                    <a:pt x="186" y="282"/>
                  </a:lnTo>
                  <a:lnTo>
                    <a:pt x="174" y="286"/>
                  </a:lnTo>
                  <a:lnTo>
                    <a:pt x="158" y="288"/>
                  </a:lnTo>
                  <a:lnTo>
                    <a:pt x="144" y="288"/>
                  </a:lnTo>
                  <a:lnTo>
                    <a:pt x="130" y="288"/>
                  </a:lnTo>
                  <a:lnTo>
                    <a:pt x="114" y="286"/>
                  </a:lnTo>
                  <a:lnTo>
                    <a:pt x="102" y="282"/>
                  </a:lnTo>
                  <a:lnTo>
                    <a:pt x="88" y="276"/>
                  </a:lnTo>
                  <a:lnTo>
                    <a:pt x="76" y="270"/>
                  </a:lnTo>
                  <a:lnTo>
                    <a:pt x="64" y="264"/>
                  </a:lnTo>
                  <a:lnTo>
                    <a:pt x="52" y="256"/>
                  </a:lnTo>
                  <a:lnTo>
                    <a:pt x="42" y="246"/>
                  </a:lnTo>
                  <a:lnTo>
                    <a:pt x="32" y="236"/>
                  </a:lnTo>
                  <a:lnTo>
                    <a:pt x="24" y="224"/>
                  </a:lnTo>
                  <a:lnTo>
                    <a:pt x="18" y="212"/>
                  </a:lnTo>
                  <a:lnTo>
                    <a:pt x="12" y="200"/>
                  </a:lnTo>
                  <a:lnTo>
                    <a:pt x="6" y="186"/>
                  </a:lnTo>
                  <a:lnTo>
                    <a:pt x="2" y="174"/>
                  </a:lnTo>
                  <a:lnTo>
                    <a:pt x="0" y="158"/>
                  </a:lnTo>
                  <a:lnTo>
                    <a:pt x="0" y="144"/>
                  </a:lnTo>
                  <a:lnTo>
                    <a:pt x="0" y="130"/>
                  </a:lnTo>
                  <a:lnTo>
                    <a:pt x="2" y="114"/>
                  </a:lnTo>
                  <a:lnTo>
                    <a:pt x="6" y="102"/>
                  </a:lnTo>
                  <a:lnTo>
                    <a:pt x="12" y="88"/>
                  </a:lnTo>
                  <a:lnTo>
                    <a:pt x="18" y="76"/>
                  </a:lnTo>
                  <a:lnTo>
                    <a:pt x="24" y="64"/>
                  </a:lnTo>
                  <a:lnTo>
                    <a:pt x="32" y="52"/>
                  </a:lnTo>
                  <a:lnTo>
                    <a:pt x="42" y="42"/>
                  </a:lnTo>
                  <a:lnTo>
                    <a:pt x="52" y="32"/>
                  </a:lnTo>
                  <a:lnTo>
                    <a:pt x="64" y="24"/>
                  </a:lnTo>
                  <a:lnTo>
                    <a:pt x="76" y="18"/>
                  </a:lnTo>
                  <a:lnTo>
                    <a:pt x="88" y="12"/>
                  </a:lnTo>
                  <a:lnTo>
                    <a:pt x="102" y="6"/>
                  </a:lnTo>
                  <a:lnTo>
                    <a:pt x="114" y="2"/>
                  </a:lnTo>
                  <a:lnTo>
                    <a:pt x="130" y="0"/>
                  </a:lnTo>
                  <a:lnTo>
                    <a:pt x="144" y="0"/>
                  </a:lnTo>
                  <a:lnTo>
                    <a:pt x="158" y="0"/>
                  </a:lnTo>
                  <a:lnTo>
                    <a:pt x="174" y="2"/>
                  </a:lnTo>
                  <a:lnTo>
                    <a:pt x="186" y="6"/>
                  </a:lnTo>
                  <a:lnTo>
                    <a:pt x="200" y="12"/>
                  </a:lnTo>
                  <a:lnTo>
                    <a:pt x="212" y="18"/>
                  </a:lnTo>
                  <a:lnTo>
                    <a:pt x="224" y="24"/>
                  </a:lnTo>
                  <a:lnTo>
                    <a:pt x="236" y="32"/>
                  </a:lnTo>
                  <a:lnTo>
                    <a:pt x="246" y="42"/>
                  </a:lnTo>
                  <a:lnTo>
                    <a:pt x="256" y="52"/>
                  </a:lnTo>
                  <a:lnTo>
                    <a:pt x="264" y="64"/>
                  </a:lnTo>
                  <a:lnTo>
                    <a:pt x="270" y="76"/>
                  </a:lnTo>
                  <a:lnTo>
                    <a:pt x="276" y="88"/>
                  </a:lnTo>
                  <a:lnTo>
                    <a:pt x="282" y="102"/>
                  </a:lnTo>
                  <a:lnTo>
                    <a:pt x="286" y="114"/>
                  </a:lnTo>
                  <a:lnTo>
                    <a:pt x="288" y="130"/>
                  </a:lnTo>
                  <a:lnTo>
                    <a:pt x="288" y="144"/>
                  </a:lnTo>
                  <a:close/>
                </a:path>
              </a:pathLst>
            </a:custGeom>
            <a:solidFill>
              <a:srgbClr val="FFFF00"/>
            </a:solidFill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5755" name="Freeform 284"/>
            <p:cNvSpPr>
              <a:spLocks/>
            </p:cNvSpPr>
            <p:nvPr/>
          </p:nvSpPr>
          <p:spPr bwMode="auto">
            <a:xfrm>
              <a:off x="4044" y="1540"/>
              <a:ext cx="288" cy="288"/>
            </a:xfrm>
            <a:custGeom>
              <a:avLst/>
              <a:gdLst>
                <a:gd name="T0" fmla="*/ 288 w 288"/>
                <a:gd name="T1" fmla="*/ 144 h 288"/>
                <a:gd name="T2" fmla="*/ 286 w 288"/>
                <a:gd name="T3" fmla="*/ 174 h 288"/>
                <a:gd name="T4" fmla="*/ 276 w 288"/>
                <a:gd name="T5" fmla="*/ 200 h 288"/>
                <a:gd name="T6" fmla="*/ 264 w 288"/>
                <a:gd name="T7" fmla="*/ 224 h 288"/>
                <a:gd name="T8" fmla="*/ 246 w 288"/>
                <a:gd name="T9" fmla="*/ 246 h 288"/>
                <a:gd name="T10" fmla="*/ 224 w 288"/>
                <a:gd name="T11" fmla="*/ 264 h 288"/>
                <a:gd name="T12" fmla="*/ 200 w 288"/>
                <a:gd name="T13" fmla="*/ 276 h 288"/>
                <a:gd name="T14" fmla="*/ 174 w 288"/>
                <a:gd name="T15" fmla="*/ 286 h 288"/>
                <a:gd name="T16" fmla="*/ 144 w 288"/>
                <a:gd name="T17" fmla="*/ 288 h 288"/>
                <a:gd name="T18" fmla="*/ 130 w 288"/>
                <a:gd name="T19" fmla="*/ 288 h 288"/>
                <a:gd name="T20" fmla="*/ 102 w 288"/>
                <a:gd name="T21" fmla="*/ 282 h 288"/>
                <a:gd name="T22" fmla="*/ 76 w 288"/>
                <a:gd name="T23" fmla="*/ 270 h 288"/>
                <a:gd name="T24" fmla="*/ 52 w 288"/>
                <a:gd name="T25" fmla="*/ 256 h 288"/>
                <a:gd name="T26" fmla="*/ 32 w 288"/>
                <a:gd name="T27" fmla="*/ 236 h 288"/>
                <a:gd name="T28" fmla="*/ 18 w 288"/>
                <a:gd name="T29" fmla="*/ 212 h 288"/>
                <a:gd name="T30" fmla="*/ 6 w 288"/>
                <a:gd name="T31" fmla="*/ 186 h 288"/>
                <a:gd name="T32" fmla="*/ 0 w 288"/>
                <a:gd name="T33" fmla="*/ 158 h 288"/>
                <a:gd name="T34" fmla="*/ 0 w 288"/>
                <a:gd name="T35" fmla="*/ 144 h 288"/>
                <a:gd name="T36" fmla="*/ 2 w 288"/>
                <a:gd name="T37" fmla="*/ 114 h 288"/>
                <a:gd name="T38" fmla="*/ 12 w 288"/>
                <a:gd name="T39" fmla="*/ 88 h 288"/>
                <a:gd name="T40" fmla="*/ 24 w 288"/>
                <a:gd name="T41" fmla="*/ 64 h 288"/>
                <a:gd name="T42" fmla="*/ 42 w 288"/>
                <a:gd name="T43" fmla="*/ 42 h 288"/>
                <a:gd name="T44" fmla="*/ 64 w 288"/>
                <a:gd name="T45" fmla="*/ 24 h 288"/>
                <a:gd name="T46" fmla="*/ 88 w 288"/>
                <a:gd name="T47" fmla="*/ 12 h 288"/>
                <a:gd name="T48" fmla="*/ 114 w 288"/>
                <a:gd name="T49" fmla="*/ 2 h 288"/>
                <a:gd name="T50" fmla="*/ 144 w 288"/>
                <a:gd name="T51" fmla="*/ 0 h 288"/>
                <a:gd name="T52" fmla="*/ 158 w 288"/>
                <a:gd name="T53" fmla="*/ 0 h 288"/>
                <a:gd name="T54" fmla="*/ 186 w 288"/>
                <a:gd name="T55" fmla="*/ 6 h 288"/>
                <a:gd name="T56" fmla="*/ 212 w 288"/>
                <a:gd name="T57" fmla="*/ 18 h 288"/>
                <a:gd name="T58" fmla="*/ 236 w 288"/>
                <a:gd name="T59" fmla="*/ 32 h 288"/>
                <a:gd name="T60" fmla="*/ 256 w 288"/>
                <a:gd name="T61" fmla="*/ 52 h 288"/>
                <a:gd name="T62" fmla="*/ 270 w 288"/>
                <a:gd name="T63" fmla="*/ 76 h 288"/>
                <a:gd name="T64" fmla="*/ 282 w 288"/>
                <a:gd name="T65" fmla="*/ 102 h 288"/>
                <a:gd name="T66" fmla="*/ 288 w 288"/>
                <a:gd name="T67" fmla="*/ 130 h 288"/>
                <a:gd name="T68" fmla="*/ 288 w 288"/>
                <a:gd name="T69" fmla="*/ 144 h 28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88"/>
                <a:gd name="T106" fmla="*/ 0 h 288"/>
                <a:gd name="T107" fmla="*/ 288 w 288"/>
                <a:gd name="T108" fmla="*/ 288 h 28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88" h="288">
                  <a:moveTo>
                    <a:pt x="288" y="144"/>
                  </a:moveTo>
                  <a:lnTo>
                    <a:pt x="288" y="144"/>
                  </a:lnTo>
                  <a:lnTo>
                    <a:pt x="288" y="158"/>
                  </a:lnTo>
                  <a:lnTo>
                    <a:pt x="286" y="174"/>
                  </a:lnTo>
                  <a:lnTo>
                    <a:pt x="282" y="186"/>
                  </a:lnTo>
                  <a:lnTo>
                    <a:pt x="276" y="200"/>
                  </a:lnTo>
                  <a:lnTo>
                    <a:pt x="270" y="212"/>
                  </a:lnTo>
                  <a:lnTo>
                    <a:pt x="264" y="224"/>
                  </a:lnTo>
                  <a:lnTo>
                    <a:pt x="256" y="236"/>
                  </a:lnTo>
                  <a:lnTo>
                    <a:pt x="246" y="246"/>
                  </a:lnTo>
                  <a:lnTo>
                    <a:pt x="236" y="256"/>
                  </a:lnTo>
                  <a:lnTo>
                    <a:pt x="224" y="264"/>
                  </a:lnTo>
                  <a:lnTo>
                    <a:pt x="212" y="270"/>
                  </a:lnTo>
                  <a:lnTo>
                    <a:pt x="200" y="276"/>
                  </a:lnTo>
                  <a:lnTo>
                    <a:pt x="186" y="282"/>
                  </a:lnTo>
                  <a:lnTo>
                    <a:pt x="174" y="286"/>
                  </a:lnTo>
                  <a:lnTo>
                    <a:pt x="158" y="288"/>
                  </a:lnTo>
                  <a:lnTo>
                    <a:pt x="144" y="288"/>
                  </a:lnTo>
                  <a:lnTo>
                    <a:pt x="130" y="288"/>
                  </a:lnTo>
                  <a:lnTo>
                    <a:pt x="114" y="286"/>
                  </a:lnTo>
                  <a:lnTo>
                    <a:pt x="102" y="282"/>
                  </a:lnTo>
                  <a:lnTo>
                    <a:pt x="88" y="276"/>
                  </a:lnTo>
                  <a:lnTo>
                    <a:pt x="76" y="270"/>
                  </a:lnTo>
                  <a:lnTo>
                    <a:pt x="64" y="264"/>
                  </a:lnTo>
                  <a:lnTo>
                    <a:pt x="52" y="256"/>
                  </a:lnTo>
                  <a:lnTo>
                    <a:pt x="42" y="246"/>
                  </a:lnTo>
                  <a:lnTo>
                    <a:pt x="32" y="236"/>
                  </a:lnTo>
                  <a:lnTo>
                    <a:pt x="24" y="224"/>
                  </a:lnTo>
                  <a:lnTo>
                    <a:pt x="18" y="212"/>
                  </a:lnTo>
                  <a:lnTo>
                    <a:pt x="12" y="200"/>
                  </a:lnTo>
                  <a:lnTo>
                    <a:pt x="6" y="186"/>
                  </a:lnTo>
                  <a:lnTo>
                    <a:pt x="2" y="174"/>
                  </a:lnTo>
                  <a:lnTo>
                    <a:pt x="0" y="158"/>
                  </a:lnTo>
                  <a:lnTo>
                    <a:pt x="0" y="144"/>
                  </a:lnTo>
                  <a:lnTo>
                    <a:pt x="0" y="130"/>
                  </a:lnTo>
                  <a:lnTo>
                    <a:pt x="2" y="114"/>
                  </a:lnTo>
                  <a:lnTo>
                    <a:pt x="6" y="102"/>
                  </a:lnTo>
                  <a:lnTo>
                    <a:pt x="12" y="88"/>
                  </a:lnTo>
                  <a:lnTo>
                    <a:pt x="18" y="76"/>
                  </a:lnTo>
                  <a:lnTo>
                    <a:pt x="24" y="64"/>
                  </a:lnTo>
                  <a:lnTo>
                    <a:pt x="32" y="52"/>
                  </a:lnTo>
                  <a:lnTo>
                    <a:pt x="42" y="42"/>
                  </a:lnTo>
                  <a:lnTo>
                    <a:pt x="52" y="32"/>
                  </a:lnTo>
                  <a:lnTo>
                    <a:pt x="64" y="24"/>
                  </a:lnTo>
                  <a:lnTo>
                    <a:pt x="76" y="18"/>
                  </a:lnTo>
                  <a:lnTo>
                    <a:pt x="88" y="12"/>
                  </a:lnTo>
                  <a:lnTo>
                    <a:pt x="102" y="6"/>
                  </a:lnTo>
                  <a:lnTo>
                    <a:pt x="114" y="2"/>
                  </a:lnTo>
                  <a:lnTo>
                    <a:pt x="130" y="0"/>
                  </a:lnTo>
                  <a:lnTo>
                    <a:pt x="144" y="0"/>
                  </a:lnTo>
                  <a:lnTo>
                    <a:pt x="158" y="0"/>
                  </a:lnTo>
                  <a:lnTo>
                    <a:pt x="174" y="2"/>
                  </a:lnTo>
                  <a:lnTo>
                    <a:pt x="186" y="6"/>
                  </a:lnTo>
                  <a:lnTo>
                    <a:pt x="200" y="12"/>
                  </a:lnTo>
                  <a:lnTo>
                    <a:pt x="212" y="18"/>
                  </a:lnTo>
                  <a:lnTo>
                    <a:pt x="224" y="24"/>
                  </a:lnTo>
                  <a:lnTo>
                    <a:pt x="236" y="32"/>
                  </a:lnTo>
                  <a:lnTo>
                    <a:pt x="246" y="42"/>
                  </a:lnTo>
                  <a:lnTo>
                    <a:pt x="256" y="52"/>
                  </a:lnTo>
                  <a:lnTo>
                    <a:pt x="264" y="64"/>
                  </a:lnTo>
                  <a:lnTo>
                    <a:pt x="270" y="76"/>
                  </a:lnTo>
                  <a:lnTo>
                    <a:pt x="276" y="88"/>
                  </a:lnTo>
                  <a:lnTo>
                    <a:pt x="282" y="102"/>
                  </a:lnTo>
                  <a:lnTo>
                    <a:pt x="286" y="114"/>
                  </a:lnTo>
                  <a:lnTo>
                    <a:pt x="288" y="130"/>
                  </a:lnTo>
                  <a:lnTo>
                    <a:pt x="288" y="144"/>
                  </a:lnTo>
                  <a:close/>
                </a:path>
              </a:pathLst>
            </a:custGeom>
            <a:solidFill>
              <a:srgbClr val="FFFF00"/>
            </a:solidFill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5756" name="Rectangle 285"/>
            <p:cNvSpPr>
              <a:spLocks noChangeArrowheads="1"/>
            </p:cNvSpPr>
            <p:nvPr/>
          </p:nvSpPr>
          <p:spPr bwMode="auto">
            <a:xfrm>
              <a:off x="4426" y="3110"/>
              <a:ext cx="9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Helvetica" pitchFamily="-83" charset="0"/>
                </a:rPr>
                <a:t>P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5757" name="Rectangle 286"/>
            <p:cNvSpPr>
              <a:spLocks noChangeArrowheads="1"/>
            </p:cNvSpPr>
            <p:nvPr/>
          </p:nvSpPr>
          <p:spPr bwMode="auto">
            <a:xfrm>
              <a:off x="4136" y="1598"/>
              <a:ext cx="10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Helvetica" pitchFamily="-83" charset="0"/>
                </a:rPr>
                <a:t>C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5758" name="Line 287"/>
            <p:cNvSpPr>
              <a:spLocks noChangeShapeType="1"/>
            </p:cNvSpPr>
            <p:nvPr/>
          </p:nvSpPr>
          <p:spPr bwMode="auto">
            <a:xfrm flipV="1">
              <a:off x="4188" y="1940"/>
              <a:ext cx="1" cy="104"/>
            </a:xfrm>
            <a:prstGeom prst="line">
              <a:avLst/>
            </a:prstGeom>
            <a:noFill/>
            <a:ln w="0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759" name="Freeform 288"/>
            <p:cNvSpPr>
              <a:spLocks/>
            </p:cNvSpPr>
            <p:nvPr/>
          </p:nvSpPr>
          <p:spPr bwMode="auto">
            <a:xfrm>
              <a:off x="4148" y="1832"/>
              <a:ext cx="80" cy="136"/>
            </a:xfrm>
            <a:custGeom>
              <a:avLst/>
              <a:gdLst>
                <a:gd name="T0" fmla="*/ 24 w 80"/>
                <a:gd name="T1" fmla="*/ 70 h 136"/>
                <a:gd name="T2" fmla="*/ 24 w 80"/>
                <a:gd name="T3" fmla="*/ 70 h 136"/>
                <a:gd name="T4" fmla="*/ 12 w 80"/>
                <a:gd name="T5" fmla="*/ 104 h 136"/>
                <a:gd name="T6" fmla="*/ 0 w 80"/>
                <a:gd name="T7" fmla="*/ 136 h 136"/>
                <a:gd name="T8" fmla="*/ 80 w 80"/>
                <a:gd name="T9" fmla="*/ 136 h 136"/>
                <a:gd name="T10" fmla="*/ 80 w 80"/>
                <a:gd name="T11" fmla="*/ 136 h 136"/>
                <a:gd name="T12" fmla="*/ 70 w 80"/>
                <a:gd name="T13" fmla="*/ 110 h 136"/>
                <a:gd name="T14" fmla="*/ 56 w 80"/>
                <a:gd name="T15" fmla="*/ 70 h 136"/>
                <a:gd name="T16" fmla="*/ 56 w 80"/>
                <a:gd name="T17" fmla="*/ 70 h 136"/>
                <a:gd name="T18" fmla="*/ 46 w 80"/>
                <a:gd name="T19" fmla="*/ 30 h 136"/>
                <a:gd name="T20" fmla="*/ 40 w 80"/>
                <a:gd name="T21" fmla="*/ 0 h 136"/>
                <a:gd name="T22" fmla="*/ 40 w 80"/>
                <a:gd name="T23" fmla="*/ 0 h 136"/>
                <a:gd name="T24" fmla="*/ 34 w 80"/>
                <a:gd name="T25" fmla="*/ 30 h 136"/>
                <a:gd name="T26" fmla="*/ 24 w 80"/>
                <a:gd name="T27" fmla="*/ 70 h 136"/>
                <a:gd name="T28" fmla="*/ 24 w 80"/>
                <a:gd name="T29" fmla="*/ 70 h 1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0"/>
                <a:gd name="T46" fmla="*/ 0 h 136"/>
                <a:gd name="T47" fmla="*/ 80 w 80"/>
                <a:gd name="T48" fmla="*/ 136 h 1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0" h="136">
                  <a:moveTo>
                    <a:pt x="24" y="70"/>
                  </a:moveTo>
                  <a:lnTo>
                    <a:pt x="24" y="70"/>
                  </a:lnTo>
                  <a:lnTo>
                    <a:pt x="12" y="104"/>
                  </a:lnTo>
                  <a:lnTo>
                    <a:pt x="0" y="136"/>
                  </a:lnTo>
                  <a:lnTo>
                    <a:pt x="80" y="136"/>
                  </a:lnTo>
                  <a:lnTo>
                    <a:pt x="70" y="110"/>
                  </a:lnTo>
                  <a:lnTo>
                    <a:pt x="56" y="70"/>
                  </a:lnTo>
                  <a:lnTo>
                    <a:pt x="46" y="30"/>
                  </a:lnTo>
                  <a:lnTo>
                    <a:pt x="40" y="0"/>
                  </a:lnTo>
                  <a:lnTo>
                    <a:pt x="34" y="30"/>
                  </a:lnTo>
                  <a:lnTo>
                    <a:pt x="24" y="7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5760" name="Freeform 289"/>
            <p:cNvSpPr>
              <a:spLocks/>
            </p:cNvSpPr>
            <p:nvPr/>
          </p:nvSpPr>
          <p:spPr bwMode="auto">
            <a:xfrm>
              <a:off x="4044" y="2044"/>
              <a:ext cx="288" cy="288"/>
            </a:xfrm>
            <a:custGeom>
              <a:avLst/>
              <a:gdLst>
                <a:gd name="T0" fmla="*/ 288 w 288"/>
                <a:gd name="T1" fmla="*/ 144 h 288"/>
                <a:gd name="T2" fmla="*/ 286 w 288"/>
                <a:gd name="T3" fmla="*/ 174 h 288"/>
                <a:gd name="T4" fmla="*/ 276 w 288"/>
                <a:gd name="T5" fmla="*/ 200 h 288"/>
                <a:gd name="T6" fmla="*/ 264 w 288"/>
                <a:gd name="T7" fmla="*/ 224 h 288"/>
                <a:gd name="T8" fmla="*/ 246 w 288"/>
                <a:gd name="T9" fmla="*/ 246 h 288"/>
                <a:gd name="T10" fmla="*/ 224 w 288"/>
                <a:gd name="T11" fmla="*/ 264 h 288"/>
                <a:gd name="T12" fmla="*/ 200 w 288"/>
                <a:gd name="T13" fmla="*/ 276 h 288"/>
                <a:gd name="T14" fmla="*/ 174 w 288"/>
                <a:gd name="T15" fmla="*/ 286 h 288"/>
                <a:gd name="T16" fmla="*/ 144 w 288"/>
                <a:gd name="T17" fmla="*/ 288 h 288"/>
                <a:gd name="T18" fmla="*/ 130 w 288"/>
                <a:gd name="T19" fmla="*/ 288 h 288"/>
                <a:gd name="T20" fmla="*/ 102 w 288"/>
                <a:gd name="T21" fmla="*/ 282 h 288"/>
                <a:gd name="T22" fmla="*/ 76 w 288"/>
                <a:gd name="T23" fmla="*/ 270 h 288"/>
                <a:gd name="T24" fmla="*/ 52 w 288"/>
                <a:gd name="T25" fmla="*/ 256 h 288"/>
                <a:gd name="T26" fmla="*/ 32 w 288"/>
                <a:gd name="T27" fmla="*/ 236 h 288"/>
                <a:gd name="T28" fmla="*/ 18 w 288"/>
                <a:gd name="T29" fmla="*/ 212 h 288"/>
                <a:gd name="T30" fmla="*/ 6 w 288"/>
                <a:gd name="T31" fmla="*/ 186 h 288"/>
                <a:gd name="T32" fmla="*/ 0 w 288"/>
                <a:gd name="T33" fmla="*/ 158 h 288"/>
                <a:gd name="T34" fmla="*/ 0 w 288"/>
                <a:gd name="T35" fmla="*/ 144 h 288"/>
                <a:gd name="T36" fmla="*/ 2 w 288"/>
                <a:gd name="T37" fmla="*/ 114 h 288"/>
                <a:gd name="T38" fmla="*/ 12 w 288"/>
                <a:gd name="T39" fmla="*/ 88 h 288"/>
                <a:gd name="T40" fmla="*/ 24 w 288"/>
                <a:gd name="T41" fmla="*/ 64 h 288"/>
                <a:gd name="T42" fmla="*/ 42 w 288"/>
                <a:gd name="T43" fmla="*/ 42 h 288"/>
                <a:gd name="T44" fmla="*/ 64 w 288"/>
                <a:gd name="T45" fmla="*/ 24 h 288"/>
                <a:gd name="T46" fmla="*/ 88 w 288"/>
                <a:gd name="T47" fmla="*/ 12 h 288"/>
                <a:gd name="T48" fmla="*/ 114 w 288"/>
                <a:gd name="T49" fmla="*/ 2 h 288"/>
                <a:gd name="T50" fmla="*/ 144 w 288"/>
                <a:gd name="T51" fmla="*/ 0 h 288"/>
                <a:gd name="T52" fmla="*/ 158 w 288"/>
                <a:gd name="T53" fmla="*/ 0 h 288"/>
                <a:gd name="T54" fmla="*/ 186 w 288"/>
                <a:gd name="T55" fmla="*/ 6 h 288"/>
                <a:gd name="T56" fmla="*/ 212 w 288"/>
                <a:gd name="T57" fmla="*/ 18 h 288"/>
                <a:gd name="T58" fmla="*/ 236 w 288"/>
                <a:gd name="T59" fmla="*/ 32 h 288"/>
                <a:gd name="T60" fmla="*/ 256 w 288"/>
                <a:gd name="T61" fmla="*/ 52 h 288"/>
                <a:gd name="T62" fmla="*/ 270 w 288"/>
                <a:gd name="T63" fmla="*/ 76 h 288"/>
                <a:gd name="T64" fmla="*/ 282 w 288"/>
                <a:gd name="T65" fmla="*/ 102 h 288"/>
                <a:gd name="T66" fmla="*/ 288 w 288"/>
                <a:gd name="T67" fmla="*/ 130 h 288"/>
                <a:gd name="T68" fmla="*/ 288 w 288"/>
                <a:gd name="T69" fmla="*/ 144 h 28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88"/>
                <a:gd name="T106" fmla="*/ 0 h 288"/>
                <a:gd name="T107" fmla="*/ 288 w 288"/>
                <a:gd name="T108" fmla="*/ 288 h 28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88" h="288">
                  <a:moveTo>
                    <a:pt x="288" y="144"/>
                  </a:moveTo>
                  <a:lnTo>
                    <a:pt x="288" y="144"/>
                  </a:lnTo>
                  <a:lnTo>
                    <a:pt x="288" y="158"/>
                  </a:lnTo>
                  <a:lnTo>
                    <a:pt x="286" y="174"/>
                  </a:lnTo>
                  <a:lnTo>
                    <a:pt x="282" y="186"/>
                  </a:lnTo>
                  <a:lnTo>
                    <a:pt x="276" y="200"/>
                  </a:lnTo>
                  <a:lnTo>
                    <a:pt x="270" y="212"/>
                  </a:lnTo>
                  <a:lnTo>
                    <a:pt x="264" y="224"/>
                  </a:lnTo>
                  <a:lnTo>
                    <a:pt x="256" y="236"/>
                  </a:lnTo>
                  <a:lnTo>
                    <a:pt x="246" y="246"/>
                  </a:lnTo>
                  <a:lnTo>
                    <a:pt x="236" y="256"/>
                  </a:lnTo>
                  <a:lnTo>
                    <a:pt x="224" y="264"/>
                  </a:lnTo>
                  <a:lnTo>
                    <a:pt x="212" y="270"/>
                  </a:lnTo>
                  <a:lnTo>
                    <a:pt x="200" y="276"/>
                  </a:lnTo>
                  <a:lnTo>
                    <a:pt x="186" y="282"/>
                  </a:lnTo>
                  <a:lnTo>
                    <a:pt x="174" y="286"/>
                  </a:lnTo>
                  <a:lnTo>
                    <a:pt x="158" y="288"/>
                  </a:lnTo>
                  <a:lnTo>
                    <a:pt x="144" y="288"/>
                  </a:lnTo>
                  <a:lnTo>
                    <a:pt x="130" y="288"/>
                  </a:lnTo>
                  <a:lnTo>
                    <a:pt x="114" y="286"/>
                  </a:lnTo>
                  <a:lnTo>
                    <a:pt x="102" y="282"/>
                  </a:lnTo>
                  <a:lnTo>
                    <a:pt x="88" y="276"/>
                  </a:lnTo>
                  <a:lnTo>
                    <a:pt x="76" y="270"/>
                  </a:lnTo>
                  <a:lnTo>
                    <a:pt x="64" y="264"/>
                  </a:lnTo>
                  <a:lnTo>
                    <a:pt x="52" y="256"/>
                  </a:lnTo>
                  <a:lnTo>
                    <a:pt x="42" y="246"/>
                  </a:lnTo>
                  <a:lnTo>
                    <a:pt x="32" y="236"/>
                  </a:lnTo>
                  <a:lnTo>
                    <a:pt x="24" y="224"/>
                  </a:lnTo>
                  <a:lnTo>
                    <a:pt x="18" y="212"/>
                  </a:lnTo>
                  <a:lnTo>
                    <a:pt x="12" y="200"/>
                  </a:lnTo>
                  <a:lnTo>
                    <a:pt x="6" y="186"/>
                  </a:lnTo>
                  <a:lnTo>
                    <a:pt x="2" y="174"/>
                  </a:lnTo>
                  <a:lnTo>
                    <a:pt x="0" y="158"/>
                  </a:lnTo>
                  <a:lnTo>
                    <a:pt x="0" y="144"/>
                  </a:lnTo>
                  <a:lnTo>
                    <a:pt x="0" y="130"/>
                  </a:lnTo>
                  <a:lnTo>
                    <a:pt x="2" y="114"/>
                  </a:lnTo>
                  <a:lnTo>
                    <a:pt x="6" y="102"/>
                  </a:lnTo>
                  <a:lnTo>
                    <a:pt x="12" y="88"/>
                  </a:lnTo>
                  <a:lnTo>
                    <a:pt x="18" y="76"/>
                  </a:lnTo>
                  <a:lnTo>
                    <a:pt x="24" y="64"/>
                  </a:lnTo>
                  <a:lnTo>
                    <a:pt x="32" y="52"/>
                  </a:lnTo>
                  <a:lnTo>
                    <a:pt x="42" y="42"/>
                  </a:lnTo>
                  <a:lnTo>
                    <a:pt x="52" y="32"/>
                  </a:lnTo>
                  <a:lnTo>
                    <a:pt x="64" y="24"/>
                  </a:lnTo>
                  <a:lnTo>
                    <a:pt x="76" y="18"/>
                  </a:lnTo>
                  <a:lnTo>
                    <a:pt x="88" y="12"/>
                  </a:lnTo>
                  <a:lnTo>
                    <a:pt x="102" y="6"/>
                  </a:lnTo>
                  <a:lnTo>
                    <a:pt x="114" y="2"/>
                  </a:lnTo>
                  <a:lnTo>
                    <a:pt x="130" y="0"/>
                  </a:lnTo>
                  <a:lnTo>
                    <a:pt x="144" y="0"/>
                  </a:lnTo>
                  <a:lnTo>
                    <a:pt x="158" y="0"/>
                  </a:lnTo>
                  <a:lnTo>
                    <a:pt x="174" y="2"/>
                  </a:lnTo>
                  <a:lnTo>
                    <a:pt x="186" y="6"/>
                  </a:lnTo>
                  <a:lnTo>
                    <a:pt x="200" y="12"/>
                  </a:lnTo>
                  <a:lnTo>
                    <a:pt x="212" y="18"/>
                  </a:lnTo>
                  <a:lnTo>
                    <a:pt x="224" y="24"/>
                  </a:lnTo>
                  <a:lnTo>
                    <a:pt x="236" y="32"/>
                  </a:lnTo>
                  <a:lnTo>
                    <a:pt x="246" y="42"/>
                  </a:lnTo>
                  <a:lnTo>
                    <a:pt x="256" y="52"/>
                  </a:lnTo>
                  <a:lnTo>
                    <a:pt x="264" y="64"/>
                  </a:lnTo>
                  <a:lnTo>
                    <a:pt x="270" y="76"/>
                  </a:lnTo>
                  <a:lnTo>
                    <a:pt x="276" y="88"/>
                  </a:lnTo>
                  <a:lnTo>
                    <a:pt x="282" y="102"/>
                  </a:lnTo>
                  <a:lnTo>
                    <a:pt x="286" y="114"/>
                  </a:lnTo>
                  <a:lnTo>
                    <a:pt x="288" y="130"/>
                  </a:lnTo>
                  <a:lnTo>
                    <a:pt x="288" y="144"/>
                  </a:lnTo>
                  <a:close/>
                </a:path>
              </a:pathLst>
            </a:custGeom>
            <a:solidFill>
              <a:srgbClr val="FFFF00"/>
            </a:solidFill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5761" name="Rectangle 290"/>
            <p:cNvSpPr>
              <a:spLocks noChangeArrowheads="1"/>
            </p:cNvSpPr>
            <p:nvPr/>
          </p:nvSpPr>
          <p:spPr bwMode="auto">
            <a:xfrm>
              <a:off x="4138" y="2102"/>
              <a:ext cx="9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Helvetica" pitchFamily="-83" charset="0"/>
                </a:rPr>
                <a:t>S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5762" name="Line 291"/>
            <p:cNvSpPr>
              <a:spLocks noChangeShapeType="1"/>
            </p:cNvSpPr>
            <p:nvPr/>
          </p:nvSpPr>
          <p:spPr bwMode="auto">
            <a:xfrm>
              <a:off x="4756" y="2332"/>
              <a:ext cx="1" cy="1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764" name="Freeform 293"/>
            <p:cNvSpPr>
              <a:spLocks/>
            </p:cNvSpPr>
            <p:nvPr/>
          </p:nvSpPr>
          <p:spPr bwMode="auto">
            <a:xfrm>
              <a:off x="4612" y="1540"/>
              <a:ext cx="288" cy="288"/>
            </a:xfrm>
            <a:custGeom>
              <a:avLst/>
              <a:gdLst>
                <a:gd name="T0" fmla="*/ 288 w 288"/>
                <a:gd name="T1" fmla="*/ 144 h 288"/>
                <a:gd name="T2" fmla="*/ 286 w 288"/>
                <a:gd name="T3" fmla="*/ 174 h 288"/>
                <a:gd name="T4" fmla="*/ 276 w 288"/>
                <a:gd name="T5" fmla="*/ 200 h 288"/>
                <a:gd name="T6" fmla="*/ 264 w 288"/>
                <a:gd name="T7" fmla="*/ 224 h 288"/>
                <a:gd name="T8" fmla="*/ 246 w 288"/>
                <a:gd name="T9" fmla="*/ 246 h 288"/>
                <a:gd name="T10" fmla="*/ 224 w 288"/>
                <a:gd name="T11" fmla="*/ 264 h 288"/>
                <a:gd name="T12" fmla="*/ 200 w 288"/>
                <a:gd name="T13" fmla="*/ 276 h 288"/>
                <a:gd name="T14" fmla="*/ 174 w 288"/>
                <a:gd name="T15" fmla="*/ 286 h 288"/>
                <a:gd name="T16" fmla="*/ 144 w 288"/>
                <a:gd name="T17" fmla="*/ 288 h 288"/>
                <a:gd name="T18" fmla="*/ 130 w 288"/>
                <a:gd name="T19" fmla="*/ 288 h 288"/>
                <a:gd name="T20" fmla="*/ 102 w 288"/>
                <a:gd name="T21" fmla="*/ 282 h 288"/>
                <a:gd name="T22" fmla="*/ 76 w 288"/>
                <a:gd name="T23" fmla="*/ 270 h 288"/>
                <a:gd name="T24" fmla="*/ 52 w 288"/>
                <a:gd name="T25" fmla="*/ 256 h 288"/>
                <a:gd name="T26" fmla="*/ 32 w 288"/>
                <a:gd name="T27" fmla="*/ 236 h 288"/>
                <a:gd name="T28" fmla="*/ 18 w 288"/>
                <a:gd name="T29" fmla="*/ 212 h 288"/>
                <a:gd name="T30" fmla="*/ 6 w 288"/>
                <a:gd name="T31" fmla="*/ 186 h 288"/>
                <a:gd name="T32" fmla="*/ 0 w 288"/>
                <a:gd name="T33" fmla="*/ 158 h 288"/>
                <a:gd name="T34" fmla="*/ 0 w 288"/>
                <a:gd name="T35" fmla="*/ 144 h 288"/>
                <a:gd name="T36" fmla="*/ 2 w 288"/>
                <a:gd name="T37" fmla="*/ 114 h 288"/>
                <a:gd name="T38" fmla="*/ 12 w 288"/>
                <a:gd name="T39" fmla="*/ 88 h 288"/>
                <a:gd name="T40" fmla="*/ 24 w 288"/>
                <a:gd name="T41" fmla="*/ 64 h 288"/>
                <a:gd name="T42" fmla="*/ 42 w 288"/>
                <a:gd name="T43" fmla="*/ 42 h 288"/>
                <a:gd name="T44" fmla="*/ 64 w 288"/>
                <a:gd name="T45" fmla="*/ 24 h 288"/>
                <a:gd name="T46" fmla="*/ 88 w 288"/>
                <a:gd name="T47" fmla="*/ 12 h 288"/>
                <a:gd name="T48" fmla="*/ 114 w 288"/>
                <a:gd name="T49" fmla="*/ 2 h 288"/>
                <a:gd name="T50" fmla="*/ 144 w 288"/>
                <a:gd name="T51" fmla="*/ 0 h 288"/>
                <a:gd name="T52" fmla="*/ 158 w 288"/>
                <a:gd name="T53" fmla="*/ 0 h 288"/>
                <a:gd name="T54" fmla="*/ 186 w 288"/>
                <a:gd name="T55" fmla="*/ 6 h 288"/>
                <a:gd name="T56" fmla="*/ 212 w 288"/>
                <a:gd name="T57" fmla="*/ 18 h 288"/>
                <a:gd name="T58" fmla="*/ 236 w 288"/>
                <a:gd name="T59" fmla="*/ 32 h 288"/>
                <a:gd name="T60" fmla="*/ 256 w 288"/>
                <a:gd name="T61" fmla="*/ 52 h 288"/>
                <a:gd name="T62" fmla="*/ 270 w 288"/>
                <a:gd name="T63" fmla="*/ 76 h 288"/>
                <a:gd name="T64" fmla="*/ 282 w 288"/>
                <a:gd name="T65" fmla="*/ 102 h 288"/>
                <a:gd name="T66" fmla="*/ 288 w 288"/>
                <a:gd name="T67" fmla="*/ 130 h 288"/>
                <a:gd name="T68" fmla="*/ 288 w 288"/>
                <a:gd name="T69" fmla="*/ 144 h 28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88"/>
                <a:gd name="T106" fmla="*/ 0 h 288"/>
                <a:gd name="T107" fmla="*/ 288 w 288"/>
                <a:gd name="T108" fmla="*/ 288 h 28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88" h="288">
                  <a:moveTo>
                    <a:pt x="288" y="144"/>
                  </a:moveTo>
                  <a:lnTo>
                    <a:pt x="288" y="144"/>
                  </a:lnTo>
                  <a:lnTo>
                    <a:pt x="288" y="158"/>
                  </a:lnTo>
                  <a:lnTo>
                    <a:pt x="286" y="174"/>
                  </a:lnTo>
                  <a:lnTo>
                    <a:pt x="282" y="186"/>
                  </a:lnTo>
                  <a:lnTo>
                    <a:pt x="276" y="200"/>
                  </a:lnTo>
                  <a:lnTo>
                    <a:pt x="270" y="212"/>
                  </a:lnTo>
                  <a:lnTo>
                    <a:pt x="264" y="224"/>
                  </a:lnTo>
                  <a:lnTo>
                    <a:pt x="256" y="236"/>
                  </a:lnTo>
                  <a:lnTo>
                    <a:pt x="246" y="246"/>
                  </a:lnTo>
                  <a:lnTo>
                    <a:pt x="236" y="256"/>
                  </a:lnTo>
                  <a:lnTo>
                    <a:pt x="224" y="264"/>
                  </a:lnTo>
                  <a:lnTo>
                    <a:pt x="212" y="270"/>
                  </a:lnTo>
                  <a:lnTo>
                    <a:pt x="200" y="276"/>
                  </a:lnTo>
                  <a:lnTo>
                    <a:pt x="186" y="282"/>
                  </a:lnTo>
                  <a:lnTo>
                    <a:pt x="174" y="286"/>
                  </a:lnTo>
                  <a:lnTo>
                    <a:pt x="158" y="288"/>
                  </a:lnTo>
                  <a:lnTo>
                    <a:pt x="144" y="288"/>
                  </a:lnTo>
                  <a:lnTo>
                    <a:pt x="130" y="288"/>
                  </a:lnTo>
                  <a:lnTo>
                    <a:pt x="114" y="286"/>
                  </a:lnTo>
                  <a:lnTo>
                    <a:pt x="102" y="282"/>
                  </a:lnTo>
                  <a:lnTo>
                    <a:pt x="88" y="276"/>
                  </a:lnTo>
                  <a:lnTo>
                    <a:pt x="76" y="270"/>
                  </a:lnTo>
                  <a:lnTo>
                    <a:pt x="64" y="264"/>
                  </a:lnTo>
                  <a:lnTo>
                    <a:pt x="52" y="256"/>
                  </a:lnTo>
                  <a:lnTo>
                    <a:pt x="42" y="246"/>
                  </a:lnTo>
                  <a:lnTo>
                    <a:pt x="32" y="236"/>
                  </a:lnTo>
                  <a:lnTo>
                    <a:pt x="24" y="224"/>
                  </a:lnTo>
                  <a:lnTo>
                    <a:pt x="18" y="212"/>
                  </a:lnTo>
                  <a:lnTo>
                    <a:pt x="12" y="200"/>
                  </a:lnTo>
                  <a:lnTo>
                    <a:pt x="6" y="186"/>
                  </a:lnTo>
                  <a:lnTo>
                    <a:pt x="2" y="174"/>
                  </a:lnTo>
                  <a:lnTo>
                    <a:pt x="0" y="158"/>
                  </a:lnTo>
                  <a:lnTo>
                    <a:pt x="0" y="144"/>
                  </a:lnTo>
                  <a:lnTo>
                    <a:pt x="0" y="130"/>
                  </a:lnTo>
                  <a:lnTo>
                    <a:pt x="2" y="114"/>
                  </a:lnTo>
                  <a:lnTo>
                    <a:pt x="6" y="102"/>
                  </a:lnTo>
                  <a:lnTo>
                    <a:pt x="12" y="88"/>
                  </a:lnTo>
                  <a:lnTo>
                    <a:pt x="18" y="76"/>
                  </a:lnTo>
                  <a:lnTo>
                    <a:pt x="24" y="64"/>
                  </a:lnTo>
                  <a:lnTo>
                    <a:pt x="32" y="52"/>
                  </a:lnTo>
                  <a:lnTo>
                    <a:pt x="42" y="42"/>
                  </a:lnTo>
                  <a:lnTo>
                    <a:pt x="52" y="32"/>
                  </a:lnTo>
                  <a:lnTo>
                    <a:pt x="64" y="24"/>
                  </a:lnTo>
                  <a:lnTo>
                    <a:pt x="76" y="18"/>
                  </a:lnTo>
                  <a:lnTo>
                    <a:pt x="88" y="12"/>
                  </a:lnTo>
                  <a:lnTo>
                    <a:pt x="102" y="6"/>
                  </a:lnTo>
                  <a:lnTo>
                    <a:pt x="114" y="2"/>
                  </a:lnTo>
                  <a:lnTo>
                    <a:pt x="130" y="0"/>
                  </a:lnTo>
                  <a:lnTo>
                    <a:pt x="144" y="0"/>
                  </a:lnTo>
                  <a:lnTo>
                    <a:pt x="158" y="0"/>
                  </a:lnTo>
                  <a:lnTo>
                    <a:pt x="174" y="2"/>
                  </a:lnTo>
                  <a:lnTo>
                    <a:pt x="186" y="6"/>
                  </a:lnTo>
                  <a:lnTo>
                    <a:pt x="200" y="12"/>
                  </a:lnTo>
                  <a:lnTo>
                    <a:pt x="212" y="18"/>
                  </a:lnTo>
                  <a:lnTo>
                    <a:pt x="224" y="24"/>
                  </a:lnTo>
                  <a:lnTo>
                    <a:pt x="236" y="32"/>
                  </a:lnTo>
                  <a:lnTo>
                    <a:pt x="246" y="42"/>
                  </a:lnTo>
                  <a:lnTo>
                    <a:pt x="256" y="52"/>
                  </a:lnTo>
                  <a:lnTo>
                    <a:pt x="264" y="64"/>
                  </a:lnTo>
                  <a:lnTo>
                    <a:pt x="270" y="76"/>
                  </a:lnTo>
                  <a:lnTo>
                    <a:pt x="276" y="88"/>
                  </a:lnTo>
                  <a:lnTo>
                    <a:pt x="282" y="102"/>
                  </a:lnTo>
                  <a:lnTo>
                    <a:pt x="286" y="114"/>
                  </a:lnTo>
                  <a:lnTo>
                    <a:pt x="288" y="130"/>
                  </a:lnTo>
                  <a:lnTo>
                    <a:pt x="288" y="144"/>
                  </a:lnTo>
                  <a:close/>
                </a:path>
              </a:pathLst>
            </a:custGeom>
            <a:solidFill>
              <a:srgbClr val="FFFF00"/>
            </a:solidFill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5765" name="Rectangle 294"/>
            <p:cNvSpPr>
              <a:spLocks noChangeArrowheads="1"/>
            </p:cNvSpPr>
            <p:nvPr/>
          </p:nvSpPr>
          <p:spPr bwMode="auto">
            <a:xfrm>
              <a:off x="4704" y="1598"/>
              <a:ext cx="10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Helvetica" pitchFamily="-83" charset="0"/>
                </a:rPr>
                <a:t>C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5766" name="Line 295"/>
            <p:cNvSpPr>
              <a:spLocks noChangeShapeType="1"/>
            </p:cNvSpPr>
            <p:nvPr/>
          </p:nvSpPr>
          <p:spPr bwMode="auto">
            <a:xfrm flipV="1">
              <a:off x="4756" y="1940"/>
              <a:ext cx="1" cy="104"/>
            </a:xfrm>
            <a:prstGeom prst="line">
              <a:avLst/>
            </a:prstGeom>
            <a:noFill/>
            <a:ln w="0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767" name="Freeform 296"/>
            <p:cNvSpPr>
              <a:spLocks/>
            </p:cNvSpPr>
            <p:nvPr/>
          </p:nvSpPr>
          <p:spPr bwMode="auto">
            <a:xfrm>
              <a:off x="4716" y="1832"/>
              <a:ext cx="80" cy="136"/>
            </a:xfrm>
            <a:custGeom>
              <a:avLst/>
              <a:gdLst>
                <a:gd name="T0" fmla="*/ 24 w 80"/>
                <a:gd name="T1" fmla="*/ 70 h 136"/>
                <a:gd name="T2" fmla="*/ 24 w 80"/>
                <a:gd name="T3" fmla="*/ 70 h 136"/>
                <a:gd name="T4" fmla="*/ 12 w 80"/>
                <a:gd name="T5" fmla="*/ 104 h 136"/>
                <a:gd name="T6" fmla="*/ 0 w 80"/>
                <a:gd name="T7" fmla="*/ 136 h 136"/>
                <a:gd name="T8" fmla="*/ 80 w 80"/>
                <a:gd name="T9" fmla="*/ 136 h 136"/>
                <a:gd name="T10" fmla="*/ 80 w 80"/>
                <a:gd name="T11" fmla="*/ 136 h 136"/>
                <a:gd name="T12" fmla="*/ 70 w 80"/>
                <a:gd name="T13" fmla="*/ 110 h 136"/>
                <a:gd name="T14" fmla="*/ 56 w 80"/>
                <a:gd name="T15" fmla="*/ 70 h 136"/>
                <a:gd name="T16" fmla="*/ 56 w 80"/>
                <a:gd name="T17" fmla="*/ 70 h 136"/>
                <a:gd name="T18" fmla="*/ 46 w 80"/>
                <a:gd name="T19" fmla="*/ 30 h 136"/>
                <a:gd name="T20" fmla="*/ 40 w 80"/>
                <a:gd name="T21" fmla="*/ 0 h 136"/>
                <a:gd name="T22" fmla="*/ 40 w 80"/>
                <a:gd name="T23" fmla="*/ 0 h 136"/>
                <a:gd name="T24" fmla="*/ 34 w 80"/>
                <a:gd name="T25" fmla="*/ 30 h 136"/>
                <a:gd name="T26" fmla="*/ 24 w 80"/>
                <a:gd name="T27" fmla="*/ 70 h 136"/>
                <a:gd name="T28" fmla="*/ 24 w 80"/>
                <a:gd name="T29" fmla="*/ 70 h 1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0"/>
                <a:gd name="T46" fmla="*/ 0 h 136"/>
                <a:gd name="T47" fmla="*/ 80 w 80"/>
                <a:gd name="T48" fmla="*/ 136 h 1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0" h="136">
                  <a:moveTo>
                    <a:pt x="24" y="70"/>
                  </a:moveTo>
                  <a:lnTo>
                    <a:pt x="24" y="70"/>
                  </a:lnTo>
                  <a:lnTo>
                    <a:pt x="12" y="104"/>
                  </a:lnTo>
                  <a:lnTo>
                    <a:pt x="0" y="136"/>
                  </a:lnTo>
                  <a:lnTo>
                    <a:pt x="80" y="136"/>
                  </a:lnTo>
                  <a:lnTo>
                    <a:pt x="70" y="110"/>
                  </a:lnTo>
                  <a:lnTo>
                    <a:pt x="56" y="70"/>
                  </a:lnTo>
                  <a:lnTo>
                    <a:pt x="46" y="30"/>
                  </a:lnTo>
                  <a:lnTo>
                    <a:pt x="40" y="0"/>
                  </a:lnTo>
                  <a:lnTo>
                    <a:pt x="34" y="30"/>
                  </a:lnTo>
                  <a:lnTo>
                    <a:pt x="24" y="7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5768" name="Line 297"/>
            <p:cNvSpPr>
              <a:spLocks noChangeShapeType="1"/>
            </p:cNvSpPr>
            <p:nvPr/>
          </p:nvSpPr>
          <p:spPr bwMode="auto">
            <a:xfrm flipV="1">
              <a:off x="4476" y="2948"/>
              <a:ext cx="1" cy="104"/>
            </a:xfrm>
            <a:prstGeom prst="line">
              <a:avLst/>
            </a:prstGeom>
            <a:noFill/>
            <a:ln w="0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769" name="Freeform 298"/>
            <p:cNvSpPr>
              <a:spLocks/>
            </p:cNvSpPr>
            <p:nvPr/>
          </p:nvSpPr>
          <p:spPr bwMode="auto">
            <a:xfrm>
              <a:off x="4436" y="2840"/>
              <a:ext cx="80" cy="136"/>
            </a:xfrm>
            <a:custGeom>
              <a:avLst/>
              <a:gdLst>
                <a:gd name="T0" fmla="*/ 24 w 80"/>
                <a:gd name="T1" fmla="*/ 70 h 136"/>
                <a:gd name="T2" fmla="*/ 24 w 80"/>
                <a:gd name="T3" fmla="*/ 70 h 136"/>
                <a:gd name="T4" fmla="*/ 12 w 80"/>
                <a:gd name="T5" fmla="*/ 104 h 136"/>
                <a:gd name="T6" fmla="*/ 0 w 80"/>
                <a:gd name="T7" fmla="*/ 136 h 136"/>
                <a:gd name="T8" fmla="*/ 80 w 80"/>
                <a:gd name="T9" fmla="*/ 136 h 136"/>
                <a:gd name="T10" fmla="*/ 80 w 80"/>
                <a:gd name="T11" fmla="*/ 136 h 136"/>
                <a:gd name="T12" fmla="*/ 70 w 80"/>
                <a:gd name="T13" fmla="*/ 110 h 136"/>
                <a:gd name="T14" fmla="*/ 56 w 80"/>
                <a:gd name="T15" fmla="*/ 70 h 136"/>
                <a:gd name="T16" fmla="*/ 56 w 80"/>
                <a:gd name="T17" fmla="*/ 70 h 136"/>
                <a:gd name="T18" fmla="*/ 46 w 80"/>
                <a:gd name="T19" fmla="*/ 30 h 136"/>
                <a:gd name="T20" fmla="*/ 40 w 80"/>
                <a:gd name="T21" fmla="*/ 0 h 136"/>
                <a:gd name="T22" fmla="*/ 40 w 80"/>
                <a:gd name="T23" fmla="*/ 0 h 136"/>
                <a:gd name="T24" fmla="*/ 34 w 80"/>
                <a:gd name="T25" fmla="*/ 30 h 136"/>
                <a:gd name="T26" fmla="*/ 24 w 80"/>
                <a:gd name="T27" fmla="*/ 70 h 136"/>
                <a:gd name="T28" fmla="*/ 24 w 80"/>
                <a:gd name="T29" fmla="*/ 70 h 1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0"/>
                <a:gd name="T46" fmla="*/ 0 h 136"/>
                <a:gd name="T47" fmla="*/ 80 w 80"/>
                <a:gd name="T48" fmla="*/ 136 h 1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0" h="136">
                  <a:moveTo>
                    <a:pt x="24" y="70"/>
                  </a:moveTo>
                  <a:lnTo>
                    <a:pt x="24" y="70"/>
                  </a:lnTo>
                  <a:lnTo>
                    <a:pt x="12" y="104"/>
                  </a:lnTo>
                  <a:lnTo>
                    <a:pt x="0" y="136"/>
                  </a:lnTo>
                  <a:lnTo>
                    <a:pt x="80" y="136"/>
                  </a:lnTo>
                  <a:lnTo>
                    <a:pt x="70" y="110"/>
                  </a:lnTo>
                  <a:lnTo>
                    <a:pt x="56" y="70"/>
                  </a:lnTo>
                  <a:lnTo>
                    <a:pt x="46" y="30"/>
                  </a:lnTo>
                  <a:lnTo>
                    <a:pt x="40" y="0"/>
                  </a:lnTo>
                  <a:lnTo>
                    <a:pt x="34" y="30"/>
                  </a:lnTo>
                  <a:lnTo>
                    <a:pt x="24" y="7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5770" name="Freeform 299"/>
            <p:cNvSpPr>
              <a:spLocks/>
            </p:cNvSpPr>
            <p:nvPr/>
          </p:nvSpPr>
          <p:spPr bwMode="auto">
            <a:xfrm>
              <a:off x="4612" y="2044"/>
              <a:ext cx="288" cy="288"/>
            </a:xfrm>
            <a:custGeom>
              <a:avLst/>
              <a:gdLst>
                <a:gd name="T0" fmla="*/ 288 w 288"/>
                <a:gd name="T1" fmla="*/ 144 h 288"/>
                <a:gd name="T2" fmla="*/ 286 w 288"/>
                <a:gd name="T3" fmla="*/ 174 h 288"/>
                <a:gd name="T4" fmla="*/ 276 w 288"/>
                <a:gd name="T5" fmla="*/ 200 h 288"/>
                <a:gd name="T6" fmla="*/ 264 w 288"/>
                <a:gd name="T7" fmla="*/ 224 h 288"/>
                <a:gd name="T8" fmla="*/ 246 w 288"/>
                <a:gd name="T9" fmla="*/ 246 h 288"/>
                <a:gd name="T10" fmla="*/ 224 w 288"/>
                <a:gd name="T11" fmla="*/ 264 h 288"/>
                <a:gd name="T12" fmla="*/ 200 w 288"/>
                <a:gd name="T13" fmla="*/ 276 h 288"/>
                <a:gd name="T14" fmla="*/ 174 w 288"/>
                <a:gd name="T15" fmla="*/ 286 h 288"/>
                <a:gd name="T16" fmla="*/ 144 w 288"/>
                <a:gd name="T17" fmla="*/ 288 h 288"/>
                <a:gd name="T18" fmla="*/ 130 w 288"/>
                <a:gd name="T19" fmla="*/ 288 h 288"/>
                <a:gd name="T20" fmla="*/ 102 w 288"/>
                <a:gd name="T21" fmla="*/ 282 h 288"/>
                <a:gd name="T22" fmla="*/ 76 w 288"/>
                <a:gd name="T23" fmla="*/ 270 h 288"/>
                <a:gd name="T24" fmla="*/ 52 w 288"/>
                <a:gd name="T25" fmla="*/ 256 h 288"/>
                <a:gd name="T26" fmla="*/ 32 w 288"/>
                <a:gd name="T27" fmla="*/ 236 h 288"/>
                <a:gd name="T28" fmla="*/ 18 w 288"/>
                <a:gd name="T29" fmla="*/ 212 h 288"/>
                <a:gd name="T30" fmla="*/ 6 w 288"/>
                <a:gd name="T31" fmla="*/ 186 h 288"/>
                <a:gd name="T32" fmla="*/ 0 w 288"/>
                <a:gd name="T33" fmla="*/ 158 h 288"/>
                <a:gd name="T34" fmla="*/ 0 w 288"/>
                <a:gd name="T35" fmla="*/ 144 h 288"/>
                <a:gd name="T36" fmla="*/ 2 w 288"/>
                <a:gd name="T37" fmla="*/ 114 h 288"/>
                <a:gd name="T38" fmla="*/ 12 w 288"/>
                <a:gd name="T39" fmla="*/ 88 h 288"/>
                <a:gd name="T40" fmla="*/ 24 w 288"/>
                <a:gd name="T41" fmla="*/ 64 h 288"/>
                <a:gd name="T42" fmla="*/ 42 w 288"/>
                <a:gd name="T43" fmla="*/ 42 h 288"/>
                <a:gd name="T44" fmla="*/ 64 w 288"/>
                <a:gd name="T45" fmla="*/ 24 h 288"/>
                <a:gd name="T46" fmla="*/ 88 w 288"/>
                <a:gd name="T47" fmla="*/ 12 h 288"/>
                <a:gd name="T48" fmla="*/ 114 w 288"/>
                <a:gd name="T49" fmla="*/ 2 h 288"/>
                <a:gd name="T50" fmla="*/ 144 w 288"/>
                <a:gd name="T51" fmla="*/ 0 h 288"/>
                <a:gd name="T52" fmla="*/ 158 w 288"/>
                <a:gd name="T53" fmla="*/ 0 h 288"/>
                <a:gd name="T54" fmla="*/ 186 w 288"/>
                <a:gd name="T55" fmla="*/ 6 h 288"/>
                <a:gd name="T56" fmla="*/ 212 w 288"/>
                <a:gd name="T57" fmla="*/ 18 h 288"/>
                <a:gd name="T58" fmla="*/ 236 w 288"/>
                <a:gd name="T59" fmla="*/ 32 h 288"/>
                <a:gd name="T60" fmla="*/ 256 w 288"/>
                <a:gd name="T61" fmla="*/ 52 h 288"/>
                <a:gd name="T62" fmla="*/ 270 w 288"/>
                <a:gd name="T63" fmla="*/ 76 h 288"/>
                <a:gd name="T64" fmla="*/ 282 w 288"/>
                <a:gd name="T65" fmla="*/ 102 h 288"/>
                <a:gd name="T66" fmla="*/ 288 w 288"/>
                <a:gd name="T67" fmla="*/ 130 h 288"/>
                <a:gd name="T68" fmla="*/ 288 w 288"/>
                <a:gd name="T69" fmla="*/ 144 h 28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88"/>
                <a:gd name="T106" fmla="*/ 0 h 288"/>
                <a:gd name="T107" fmla="*/ 288 w 288"/>
                <a:gd name="T108" fmla="*/ 288 h 28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88" h="288">
                  <a:moveTo>
                    <a:pt x="288" y="144"/>
                  </a:moveTo>
                  <a:lnTo>
                    <a:pt x="288" y="144"/>
                  </a:lnTo>
                  <a:lnTo>
                    <a:pt x="288" y="158"/>
                  </a:lnTo>
                  <a:lnTo>
                    <a:pt x="286" y="174"/>
                  </a:lnTo>
                  <a:lnTo>
                    <a:pt x="282" y="186"/>
                  </a:lnTo>
                  <a:lnTo>
                    <a:pt x="276" y="200"/>
                  </a:lnTo>
                  <a:lnTo>
                    <a:pt x="270" y="212"/>
                  </a:lnTo>
                  <a:lnTo>
                    <a:pt x="264" y="224"/>
                  </a:lnTo>
                  <a:lnTo>
                    <a:pt x="256" y="236"/>
                  </a:lnTo>
                  <a:lnTo>
                    <a:pt x="246" y="246"/>
                  </a:lnTo>
                  <a:lnTo>
                    <a:pt x="236" y="256"/>
                  </a:lnTo>
                  <a:lnTo>
                    <a:pt x="224" y="264"/>
                  </a:lnTo>
                  <a:lnTo>
                    <a:pt x="212" y="270"/>
                  </a:lnTo>
                  <a:lnTo>
                    <a:pt x="200" y="276"/>
                  </a:lnTo>
                  <a:lnTo>
                    <a:pt x="186" y="282"/>
                  </a:lnTo>
                  <a:lnTo>
                    <a:pt x="174" y="286"/>
                  </a:lnTo>
                  <a:lnTo>
                    <a:pt x="158" y="288"/>
                  </a:lnTo>
                  <a:lnTo>
                    <a:pt x="144" y="288"/>
                  </a:lnTo>
                  <a:lnTo>
                    <a:pt x="130" y="288"/>
                  </a:lnTo>
                  <a:lnTo>
                    <a:pt x="114" y="286"/>
                  </a:lnTo>
                  <a:lnTo>
                    <a:pt x="102" y="282"/>
                  </a:lnTo>
                  <a:lnTo>
                    <a:pt x="88" y="276"/>
                  </a:lnTo>
                  <a:lnTo>
                    <a:pt x="76" y="270"/>
                  </a:lnTo>
                  <a:lnTo>
                    <a:pt x="64" y="264"/>
                  </a:lnTo>
                  <a:lnTo>
                    <a:pt x="52" y="256"/>
                  </a:lnTo>
                  <a:lnTo>
                    <a:pt x="42" y="246"/>
                  </a:lnTo>
                  <a:lnTo>
                    <a:pt x="32" y="236"/>
                  </a:lnTo>
                  <a:lnTo>
                    <a:pt x="24" y="224"/>
                  </a:lnTo>
                  <a:lnTo>
                    <a:pt x="18" y="212"/>
                  </a:lnTo>
                  <a:lnTo>
                    <a:pt x="12" y="200"/>
                  </a:lnTo>
                  <a:lnTo>
                    <a:pt x="6" y="186"/>
                  </a:lnTo>
                  <a:lnTo>
                    <a:pt x="2" y="174"/>
                  </a:lnTo>
                  <a:lnTo>
                    <a:pt x="0" y="158"/>
                  </a:lnTo>
                  <a:lnTo>
                    <a:pt x="0" y="144"/>
                  </a:lnTo>
                  <a:lnTo>
                    <a:pt x="0" y="130"/>
                  </a:lnTo>
                  <a:lnTo>
                    <a:pt x="2" y="114"/>
                  </a:lnTo>
                  <a:lnTo>
                    <a:pt x="6" y="102"/>
                  </a:lnTo>
                  <a:lnTo>
                    <a:pt x="12" y="88"/>
                  </a:lnTo>
                  <a:lnTo>
                    <a:pt x="18" y="76"/>
                  </a:lnTo>
                  <a:lnTo>
                    <a:pt x="24" y="64"/>
                  </a:lnTo>
                  <a:lnTo>
                    <a:pt x="32" y="52"/>
                  </a:lnTo>
                  <a:lnTo>
                    <a:pt x="42" y="42"/>
                  </a:lnTo>
                  <a:lnTo>
                    <a:pt x="52" y="32"/>
                  </a:lnTo>
                  <a:lnTo>
                    <a:pt x="64" y="24"/>
                  </a:lnTo>
                  <a:lnTo>
                    <a:pt x="76" y="18"/>
                  </a:lnTo>
                  <a:lnTo>
                    <a:pt x="88" y="12"/>
                  </a:lnTo>
                  <a:lnTo>
                    <a:pt x="102" y="6"/>
                  </a:lnTo>
                  <a:lnTo>
                    <a:pt x="114" y="2"/>
                  </a:lnTo>
                  <a:lnTo>
                    <a:pt x="130" y="0"/>
                  </a:lnTo>
                  <a:lnTo>
                    <a:pt x="144" y="0"/>
                  </a:lnTo>
                  <a:lnTo>
                    <a:pt x="158" y="0"/>
                  </a:lnTo>
                  <a:lnTo>
                    <a:pt x="174" y="2"/>
                  </a:lnTo>
                  <a:lnTo>
                    <a:pt x="186" y="6"/>
                  </a:lnTo>
                  <a:lnTo>
                    <a:pt x="200" y="12"/>
                  </a:lnTo>
                  <a:lnTo>
                    <a:pt x="212" y="18"/>
                  </a:lnTo>
                  <a:lnTo>
                    <a:pt x="224" y="24"/>
                  </a:lnTo>
                  <a:lnTo>
                    <a:pt x="236" y="32"/>
                  </a:lnTo>
                  <a:lnTo>
                    <a:pt x="246" y="42"/>
                  </a:lnTo>
                  <a:lnTo>
                    <a:pt x="256" y="52"/>
                  </a:lnTo>
                  <a:lnTo>
                    <a:pt x="264" y="64"/>
                  </a:lnTo>
                  <a:lnTo>
                    <a:pt x="270" y="76"/>
                  </a:lnTo>
                  <a:lnTo>
                    <a:pt x="276" y="88"/>
                  </a:lnTo>
                  <a:lnTo>
                    <a:pt x="282" y="102"/>
                  </a:lnTo>
                  <a:lnTo>
                    <a:pt x="286" y="114"/>
                  </a:lnTo>
                  <a:lnTo>
                    <a:pt x="288" y="130"/>
                  </a:lnTo>
                  <a:lnTo>
                    <a:pt x="288" y="144"/>
                  </a:lnTo>
                  <a:close/>
                </a:path>
              </a:pathLst>
            </a:custGeom>
            <a:solidFill>
              <a:srgbClr val="FFFF00"/>
            </a:solidFill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5771" name="Rectangle 300"/>
            <p:cNvSpPr>
              <a:spLocks noChangeArrowheads="1"/>
            </p:cNvSpPr>
            <p:nvPr/>
          </p:nvSpPr>
          <p:spPr bwMode="auto">
            <a:xfrm>
              <a:off x="4706" y="2102"/>
              <a:ext cx="9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Helvetica" pitchFamily="-83" charset="0"/>
                </a:rPr>
                <a:t>S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5772" name="Freeform 301"/>
            <p:cNvSpPr>
              <a:spLocks/>
            </p:cNvSpPr>
            <p:nvPr/>
          </p:nvSpPr>
          <p:spPr bwMode="auto">
            <a:xfrm>
              <a:off x="4332" y="2548"/>
              <a:ext cx="288" cy="288"/>
            </a:xfrm>
            <a:custGeom>
              <a:avLst/>
              <a:gdLst>
                <a:gd name="T0" fmla="*/ 288 w 288"/>
                <a:gd name="T1" fmla="*/ 144 h 288"/>
                <a:gd name="T2" fmla="*/ 286 w 288"/>
                <a:gd name="T3" fmla="*/ 174 h 288"/>
                <a:gd name="T4" fmla="*/ 276 w 288"/>
                <a:gd name="T5" fmla="*/ 200 h 288"/>
                <a:gd name="T6" fmla="*/ 264 w 288"/>
                <a:gd name="T7" fmla="*/ 224 h 288"/>
                <a:gd name="T8" fmla="*/ 246 w 288"/>
                <a:gd name="T9" fmla="*/ 246 h 288"/>
                <a:gd name="T10" fmla="*/ 224 w 288"/>
                <a:gd name="T11" fmla="*/ 264 h 288"/>
                <a:gd name="T12" fmla="*/ 200 w 288"/>
                <a:gd name="T13" fmla="*/ 276 h 288"/>
                <a:gd name="T14" fmla="*/ 174 w 288"/>
                <a:gd name="T15" fmla="*/ 286 h 288"/>
                <a:gd name="T16" fmla="*/ 144 w 288"/>
                <a:gd name="T17" fmla="*/ 288 h 288"/>
                <a:gd name="T18" fmla="*/ 130 w 288"/>
                <a:gd name="T19" fmla="*/ 288 h 288"/>
                <a:gd name="T20" fmla="*/ 102 w 288"/>
                <a:gd name="T21" fmla="*/ 282 h 288"/>
                <a:gd name="T22" fmla="*/ 76 w 288"/>
                <a:gd name="T23" fmla="*/ 270 h 288"/>
                <a:gd name="T24" fmla="*/ 52 w 288"/>
                <a:gd name="T25" fmla="*/ 256 h 288"/>
                <a:gd name="T26" fmla="*/ 32 w 288"/>
                <a:gd name="T27" fmla="*/ 236 h 288"/>
                <a:gd name="T28" fmla="*/ 18 w 288"/>
                <a:gd name="T29" fmla="*/ 212 h 288"/>
                <a:gd name="T30" fmla="*/ 6 w 288"/>
                <a:gd name="T31" fmla="*/ 186 h 288"/>
                <a:gd name="T32" fmla="*/ 0 w 288"/>
                <a:gd name="T33" fmla="*/ 158 h 288"/>
                <a:gd name="T34" fmla="*/ 0 w 288"/>
                <a:gd name="T35" fmla="*/ 144 h 288"/>
                <a:gd name="T36" fmla="*/ 2 w 288"/>
                <a:gd name="T37" fmla="*/ 114 h 288"/>
                <a:gd name="T38" fmla="*/ 12 w 288"/>
                <a:gd name="T39" fmla="*/ 88 h 288"/>
                <a:gd name="T40" fmla="*/ 24 w 288"/>
                <a:gd name="T41" fmla="*/ 64 h 288"/>
                <a:gd name="T42" fmla="*/ 42 w 288"/>
                <a:gd name="T43" fmla="*/ 42 h 288"/>
                <a:gd name="T44" fmla="*/ 64 w 288"/>
                <a:gd name="T45" fmla="*/ 24 h 288"/>
                <a:gd name="T46" fmla="*/ 88 w 288"/>
                <a:gd name="T47" fmla="*/ 12 h 288"/>
                <a:gd name="T48" fmla="*/ 114 w 288"/>
                <a:gd name="T49" fmla="*/ 2 h 288"/>
                <a:gd name="T50" fmla="*/ 144 w 288"/>
                <a:gd name="T51" fmla="*/ 0 h 288"/>
                <a:gd name="T52" fmla="*/ 158 w 288"/>
                <a:gd name="T53" fmla="*/ 0 h 288"/>
                <a:gd name="T54" fmla="*/ 186 w 288"/>
                <a:gd name="T55" fmla="*/ 6 h 288"/>
                <a:gd name="T56" fmla="*/ 212 w 288"/>
                <a:gd name="T57" fmla="*/ 18 h 288"/>
                <a:gd name="T58" fmla="*/ 236 w 288"/>
                <a:gd name="T59" fmla="*/ 32 h 288"/>
                <a:gd name="T60" fmla="*/ 256 w 288"/>
                <a:gd name="T61" fmla="*/ 52 h 288"/>
                <a:gd name="T62" fmla="*/ 270 w 288"/>
                <a:gd name="T63" fmla="*/ 76 h 288"/>
                <a:gd name="T64" fmla="*/ 282 w 288"/>
                <a:gd name="T65" fmla="*/ 102 h 288"/>
                <a:gd name="T66" fmla="*/ 288 w 288"/>
                <a:gd name="T67" fmla="*/ 130 h 288"/>
                <a:gd name="T68" fmla="*/ 288 w 288"/>
                <a:gd name="T69" fmla="*/ 144 h 28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88"/>
                <a:gd name="T106" fmla="*/ 0 h 288"/>
                <a:gd name="T107" fmla="*/ 288 w 288"/>
                <a:gd name="T108" fmla="*/ 288 h 28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88" h="288">
                  <a:moveTo>
                    <a:pt x="288" y="144"/>
                  </a:moveTo>
                  <a:lnTo>
                    <a:pt x="288" y="144"/>
                  </a:lnTo>
                  <a:lnTo>
                    <a:pt x="288" y="158"/>
                  </a:lnTo>
                  <a:lnTo>
                    <a:pt x="286" y="174"/>
                  </a:lnTo>
                  <a:lnTo>
                    <a:pt x="282" y="186"/>
                  </a:lnTo>
                  <a:lnTo>
                    <a:pt x="276" y="200"/>
                  </a:lnTo>
                  <a:lnTo>
                    <a:pt x="270" y="212"/>
                  </a:lnTo>
                  <a:lnTo>
                    <a:pt x="264" y="224"/>
                  </a:lnTo>
                  <a:lnTo>
                    <a:pt x="256" y="236"/>
                  </a:lnTo>
                  <a:lnTo>
                    <a:pt x="246" y="246"/>
                  </a:lnTo>
                  <a:lnTo>
                    <a:pt x="236" y="256"/>
                  </a:lnTo>
                  <a:lnTo>
                    <a:pt x="224" y="264"/>
                  </a:lnTo>
                  <a:lnTo>
                    <a:pt x="212" y="270"/>
                  </a:lnTo>
                  <a:lnTo>
                    <a:pt x="200" y="276"/>
                  </a:lnTo>
                  <a:lnTo>
                    <a:pt x="186" y="282"/>
                  </a:lnTo>
                  <a:lnTo>
                    <a:pt x="174" y="286"/>
                  </a:lnTo>
                  <a:lnTo>
                    <a:pt x="158" y="288"/>
                  </a:lnTo>
                  <a:lnTo>
                    <a:pt x="144" y="288"/>
                  </a:lnTo>
                  <a:lnTo>
                    <a:pt x="130" y="288"/>
                  </a:lnTo>
                  <a:lnTo>
                    <a:pt x="114" y="286"/>
                  </a:lnTo>
                  <a:lnTo>
                    <a:pt x="102" y="282"/>
                  </a:lnTo>
                  <a:lnTo>
                    <a:pt x="88" y="276"/>
                  </a:lnTo>
                  <a:lnTo>
                    <a:pt x="76" y="270"/>
                  </a:lnTo>
                  <a:lnTo>
                    <a:pt x="64" y="264"/>
                  </a:lnTo>
                  <a:lnTo>
                    <a:pt x="52" y="256"/>
                  </a:lnTo>
                  <a:lnTo>
                    <a:pt x="42" y="246"/>
                  </a:lnTo>
                  <a:lnTo>
                    <a:pt x="32" y="236"/>
                  </a:lnTo>
                  <a:lnTo>
                    <a:pt x="24" y="224"/>
                  </a:lnTo>
                  <a:lnTo>
                    <a:pt x="18" y="212"/>
                  </a:lnTo>
                  <a:lnTo>
                    <a:pt x="12" y="200"/>
                  </a:lnTo>
                  <a:lnTo>
                    <a:pt x="6" y="186"/>
                  </a:lnTo>
                  <a:lnTo>
                    <a:pt x="2" y="174"/>
                  </a:lnTo>
                  <a:lnTo>
                    <a:pt x="0" y="158"/>
                  </a:lnTo>
                  <a:lnTo>
                    <a:pt x="0" y="144"/>
                  </a:lnTo>
                  <a:lnTo>
                    <a:pt x="0" y="130"/>
                  </a:lnTo>
                  <a:lnTo>
                    <a:pt x="2" y="114"/>
                  </a:lnTo>
                  <a:lnTo>
                    <a:pt x="6" y="102"/>
                  </a:lnTo>
                  <a:lnTo>
                    <a:pt x="12" y="88"/>
                  </a:lnTo>
                  <a:lnTo>
                    <a:pt x="18" y="76"/>
                  </a:lnTo>
                  <a:lnTo>
                    <a:pt x="24" y="64"/>
                  </a:lnTo>
                  <a:lnTo>
                    <a:pt x="32" y="52"/>
                  </a:lnTo>
                  <a:lnTo>
                    <a:pt x="42" y="42"/>
                  </a:lnTo>
                  <a:lnTo>
                    <a:pt x="52" y="32"/>
                  </a:lnTo>
                  <a:lnTo>
                    <a:pt x="64" y="24"/>
                  </a:lnTo>
                  <a:lnTo>
                    <a:pt x="76" y="18"/>
                  </a:lnTo>
                  <a:lnTo>
                    <a:pt x="88" y="12"/>
                  </a:lnTo>
                  <a:lnTo>
                    <a:pt x="102" y="6"/>
                  </a:lnTo>
                  <a:lnTo>
                    <a:pt x="114" y="2"/>
                  </a:lnTo>
                  <a:lnTo>
                    <a:pt x="130" y="0"/>
                  </a:lnTo>
                  <a:lnTo>
                    <a:pt x="144" y="0"/>
                  </a:lnTo>
                  <a:lnTo>
                    <a:pt x="158" y="0"/>
                  </a:lnTo>
                  <a:lnTo>
                    <a:pt x="174" y="2"/>
                  </a:lnTo>
                  <a:lnTo>
                    <a:pt x="186" y="6"/>
                  </a:lnTo>
                  <a:lnTo>
                    <a:pt x="200" y="12"/>
                  </a:lnTo>
                  <a:lnTo>
                    <a:pt x="212" y="18"/>
                  </a:lnTo>
                  <a:lnTo>
                    <a:pt x="224" y="24"/>
                  </a:lnTo>
                  <a:lnTo>
                    <a:pt x="236" y="32"/>
                  </a:lnTo>
                  <a:lnTo>
                    <a:pt x="246" y="42"/>
                  </a:lnTo>
                  <a:lnTo>
                    <a:pt x="256" y="52"/>
                  </a:lnTo>
                  <a:lnTo>
                    <a:pt x="264" y="64"/>
                  </a:lnTo>
                  <a:lnTo>
                    <a:pt x="270" y="76"/>
                  </a:lnTo>
                  <a:lnTo>
                    <a:pt x="276" y="88"/>
                  </a:lnTo>
                  <a:lnTo>
                    <a:pt x="282" y="102"/>
                  </a:lnTo>
                  <a:lnTo>
                    <a:pt x="286" y="114"/>
                  </a:lnTo>
                  <a:lnTo>
                    <a:pt x="288" y="130"/>
                  </a:lnTo>
                  <a:lnTo>
                    <a:pt x="288" y="144"/>
                  </a:lnTo>
                  <a:close/>
                </a:path>
              </a:pathLst>
            </a:custGeom>
            <a:solidFill>
              <a:srgbClr val="FFFF00"/>
            </a:solidFill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5773" name="Rectangle 302"/>
            <p:cNvSpPr>
              <a:spLocks noChangeArrowheads="1"/>
            </p:cNvSpPr>
            <p:nvPr/>
          </p:nvSpPr>
          <p:spPr bwMode="auto">
            <a:xfrm>
              <a:off x="4424" y="2606"/>
              <a:ext cx="10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Helvetica" pitchFamily="-83" charset="0"/>
                </a:rPr>
                <a:t>D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5774" name="Line 303"/>
            <p:cNvSpPr>
              <a:spLocks noChangeShapeType="1"/>
            </p:cNvSpPr>
            <p:nvPr/>
          </p:nvSpPr>
          <p:spPr bwMode="auto">
            <a:xfrm>
              <a:off x="4356" y="2188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775" name="Line 304"/>
            <p:cNvSpPr>
              <a:spLocks noChangeShapeType="1"/>
            </p:cNvSpPr>
            <p:nvPr/>
          </p:nvSpPr>
          <p:spPr bwMode="auto">
            <a:xfrm>
              <a:off x="4372" y="2188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776" name="Line 305"/>
            <p:cNvSpPr>
              <a:spLocks noChangeShapeType="1"/>
            </p:cNvSpPr>
            <p:nvPr/>
          </p:nvSpPr>
          <p:spPr bwMode="auto">
            <a:xfrm>
              <a:off x="4380" y="2188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777" name="Line 306"/>
            <p:cNvSpPr>
              <a:spLocks noChangeShapeType="1"/>
            </p:cNvSpPr>
            <p:nvPr/>
          </p:nvSpPr>
          <p:spPr bwMode="auto">
            <a:xfrm>
              <a:off x="4388" y="2188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778" name="Line 307"/>
            <p:cNvSpPr>
              <a:spLocks noChangeShapeType="1"/>
            </p:cNvSpPr>
            <p:nvPr/>
          </p:nvSpPr>
          <p:spPr bwMode="auto">
            <a:xfrm>
              <a:off x="4404" y="2188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779" name="Line 308"/>
            <p:cNvSpPr>
              <a:spLocks noChangeShapeType="1"/>
            </p:cNvSpPr>
            <p:nvPr/>
          </p:nvSpPr>
          <p:spPr bwMode="auto">
            <a:xfrm>
              <a:off x="4412" y="2188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780" name="Line 309"/>
            <p:cNvSpPr>
              <a:spLocks noChangeShapeType="1"/>
            </p:cNvSpPr>
            <p:nvPr/>
          </p:nvSpPr>
          <p:spPr bwMode="auto">
            <a:xfrm>
              <a:off x="4420" y="2188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781" name="Line 310"/>
            <p:cNvSpPr>
              <a:spLocks noChangeShapeType="1"/>
            </p:cNvSpPr>
            <p:nvPr/>
          </p:nvSpPr>
          <p:spPr bwMode="auto">
            <a:xfrm>
              <a:off x="4436" y="2188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782" name="Line 311"/>
            <p:cNvSpPr>
              <a:spLocks noChangeShapeType="1"/>
            </p:cNvSpPr>
            <p:nvPr/>
          </p:nvSpPr>
          <p:spPr bwMode="auto">
            <a:xfrm>
              <a:off x="4444" y="2188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783" name="Line 312"/>
            <p:cNvSpPr>
              <a:spLocks noChangeShapeType="1"/>
            </p:cNvSpPr>
            <p:nvPr/>
          </p:nvSpPr>
          <p:spPr bwMode="auto">
            <a:xfrm>
              <a:off x="4452" y="2188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784" name="Line 313"/>
            <p:cNvSpPr>
              <a:spLocks noChangeShapeType="1"/>
            </p:cNvSpPr>
            <p:nvPr/>
          </p:nvSpPr>
          <p:spPr bwMode="auto">
            <a:xfrm>
              <a:off x="4468" y="2188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785" name="Line 314"/>
            <p:cNvSpPr>
              <a:spLocks noChangeShapeType="1"/>
            </p:cNvSpPr>
            <p:nvPr/>
          </p:nvSpPr>
          <p:spPr bwMode="auto">
            <a:xfrm>
              <a:off x="4476" y="2188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786" name="Line 315"/>
            <p:cNvSpPr>
              <a:spLocks noChangeShapeType="1"/>
            </p:cNvSpPr>
            <p:nvPr/>
          </p:nvSpPr>
          <p:spPr bwMode="auto">
            <a:xfrm>
              <a:off x="4484" y="2188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787" name="Line 316"/>
            <p:cNvSpPr>
              <a:spLocks noChangeShapeType="1"/>
            </p:cNvSpPr>
            <p:nvPr/>
          </p:nvSpPr>
          <p:spPr bwMode="auto">
            <a:xfrm>
              <a:off x="4500" y="2188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788" name="Line 317"/>
            <p:cNvSpPr>
              <a:spLocks noChangeShapeType="1"/>
            </p:cNvSpPr>
            <p:nvPr/>
          </p:nvSpPr>
          <p:spPr bwMode="auto">
            <a:xfrm>
              <a:off x="4508" y="2188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789" name="Line 318"/>
            <p:cNvSpPr>
              <a:spLocks noChangeShapeType="1"/>
            </p:cNvSpPr>
            <p:nvPr/>
          </p:nvSpPr>
          <p:spPr bwMode="auto">
            <a:xfrm>
              <a:off x="4516" y="2188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790" name="Line 319"/>
            <p:cNvSpPr>
              <a:spLocks noChangeShapeType="1"/>
            </p:cNvSpPr>
            <p:nvPr/>
          </p:nvSpPr>
          <p:spPr bwMode="auto">
            <a:xfrm>
              <a:off x="4532" y="2188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791" name="Line 320"/>
            <p:cNvSpPr>
              <a:spLocks noChangeShapeType="1"/>
            </p:cNvSpPr>
            <p:nvPr/>
          </p:nvSpPr>
          <p:spPr bwMode="auto">
            <a:xfrm>
              <a:off x="4540" y="2188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792" name="Line 321"/>
            <p:cNvSpPr>
              <a:spLocks noChangeShapeType="1"/>
            </p:cNvSpPr>
            <p:nvPr/>
          </p:nvSpPr>
          <p:spPr bwMode="auto">
            <a:xfrm>
              <a:off x="4548" y="2188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793" name="Line 322"/>
            <p:cNvSpPr>
              <a:spLocks noChangeShapeType="1"/>
            </p:cNvSpPr>
            <p:nvPr/>
          </p:nvSpPr>
          <p:spPr bwMode="auto">
            <a:xfrm>
              <a:off x="4564" y="2188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794" name="Line 323"/>
            <p:cNvSpPr>
              <a:spLocks noChangeShapeType="1"/>
            </p:cNvSpPr>
            <p:nvPr/>
          </p:nvSpPr>
          <p:spPr bwMode="auto">
            <a:xfrm>
              <a:off x="4572" y="2188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795" name="Line 324"/>
            <p:cNvSpPr>
              <a:spLocks noChangeShapeType="1"/>
            </p:cNvSpPr>
            <p:nvPr/>
          </p:nvSpPr>
          <p:spPr bwMode="auto">
            <a:xfrm>
              <a:off x="4580" y="2188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05801" name="Freeform 291"/>
            <p:cNvSpPr>
              <a:spLocks/>
            </p:cNvSpPr>
            <p:nvPr/>
          </p:nvSpPr>
          <p:spPr bwMode="auto">
            <a:xfrm>
              <a:off x="2601" y="3215"/>
              <a:ext cx="272" cy="268"/>
            </a:xfrm>
            <a:custGeom>
              <a:avLst/>
              <a:gdLst>
                <a:gd name="T0" fmla="*/ 288 w 288"/>
                <a:gd name="T1" fmla="*/ 144 h 288"/>
                <a:gd name="T2" fmla="*/ 286 w 288"/>
                <a:gd name="T3" fmla="*/ 172 h 288"/>
                <a:gd name="T4" fmla="*/ 276 w 288"/>
                <a:gd name="T5" fmla="*/ 200 h 288"/>
                <a:gd name="T6" fmla="*/ 264 w 288"/>
                <a:gd name="T7" fmla="*/ 224 h 288"/>
                <a:gd name="T8" fmla="*/ 246 w 288"/>
                <a:gd name="T9" fmla="*/ 246 h 288"/>
                <a:gd name="T10" fmla="*/ 224 w 288"/>
                <a:gd name="T11" fmla="*/ 264 h 288"/>
                <a:gd name="T12" fmla="*/ 200 w 288"/>
                <a:gd name="T13" fmla="*/ 276 h 288"/>
                <a:gd name="T14" fmla="*/ 174 w 288"/>
                <a:gd name="T15" fmla="*/ 284 h 288"/>
                <a:gd name="T16" fmla="*/ 144 w 288"/>
                <a:gd name="T17" fmla="*/ 288 h 288"/>
                <a:gd name="T18" fmla="*/ 130 w 288"/>
                <a:gd name="T19" fmla="*/ 288 h 288"/>
                <a:gd name="T20" fmla="*/ 102 w 288"/>
                <a:gd name="T21" fmla="*/ 282 h 288"/>
                <a:gd name="T22" fmla="*/ 76 w 288"/>
                <a:gd name="T23" fmla="*/ 270 h 288"/>
                <a:gd name="T24" fmla="*/ 52 w 288"/>
                <a:gd name="T25" fmla="*/ 254 h 288"/>
                <a:gd name="T26" fmla="*/ 32 w 288"/>
                <a:gd name="T27" fmla="*/ 236 h 288"/>
                <a:gd name="T28" fmla="*/ 18 w 288"/>
                <a:gd name="T29" fmla="*/ 212 h 288"/>
                <a:gd name="T30" fmla="*/ 6 w 288"/>
                <a:gd name="T31" fmla="*/ 186 h 288"/>
                <a:gd name="T32" fmla="*/ 0 w 288"/>
                <a:gd name="T33" fmla="*/ 158 h 288"/>
                <a:gd name="T34" fmla="*/ 0 w 288"/>
                <a:gd name="T35" fmla="*/ 144 h 288"/>
                <a:gd name="T36" fmla="*/ 2 w 288"/>
                <a:gd name="T37" fmla="*/ 114 h 288"/>
                <a:gd name="T38" fmla="*/ 12 w 288"/>
                <a:gd name="T39" fmla="*/ 88 h 288"/>
                <a:gd name="T40" fmla="*/ 24 w 288"/>
                <a:gd name="T41" fmla="*/ 64 h 288"/>
                <a:gd name="T42" fmla="*/ 42 w 288"/>
                <a:gd name="T43" fmla="*/ 42 h 288"/>
                <a:gd name="T44" fmla="*/ 64 w 288"/>
                <a:gd name="T45" fmla="*/ 24 h 288"/>
                <a:gd name="T46" fmla="*/ 88 w 288"/>
                <a:gd name="T47" fmla="*/ 12 h 288"/>
                <a:gd name="T48" fmla="*/ 114 w 288"/>
                <a:gd name="T49" fmla="*/ 2 h 288"/>
                <a:gd name="T50" fmla="*/ 144 w 288"/>
                <a:gd name="T51" fmla="*/ 0 h 288"/>
                <a:gd name="T52" fmla="*/ 158 w 288"/>
                <a:gd name="T53" fmla="*/ 0 h 288"/>
                <a:gd name="T54" fmla="*/ 186 w 288"/>
                <a:gd name="T55" fmla="*/ 6 h 288"/>
                <a:gd name="T56" fmla="*/ 212 w 288"/>
                <a:gd name="T57" fmla="*/ 18 h 288"/>
                <a:gd name="T58" fmla="*/ 236 w 288"/>
                <a:gd name="T59" fmla="*/ 32 h 288"/>
                <a:gd name="T60" fmla="*/ 256 w 288"/>
                <a:gd name="T61" fmla="*/ 52 h 288"/>
                <a:gd name="T62" fmla="*/ 270 w 288"/>
                <a:gd name="T63" fmla="*/ 76 h 288"/>
                <a:gd name="T64" fmla="*/ 282 w 288"/>
                <a:gd name="T65" fmla="*/ 100 h 288"/>
                <a:gd name="T66" fmla="*/ 288 w 288"/>
                <a:gd name="T67" fmla="*/ 130 h 288"/>
                <a:gd name="T68" fmla="*/ 288 w 288"/>
                <a:gd name="T69" fmla="*/ 144 h 28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88"/>
                <a:gd name="T106" fmla="*/ 0 h 288"/>
                <a:gd name="T107" fmla="*/ 288 w 288"/>
                <a:gd name="T108" fmla="*/ 288 h 28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88" h="288">
                  <a:moveTo>
                    <a:pt x="288" y="144"/>
                  </a:moveTo>
                  <a:lnTo>
                    <a:pt x="288" y="144"/>
                  </a:lnTo>
                  <a:lnTo>
                    <a:pt x="288" y="158"/>
                  </a:lnTo>
                  <a:lnTo>
                    <a:pt x="286" y="172"/>
                  </a:lnTo>
                  <a:lnTo>
                    <a:pt x="282" y="186"/>
                  </a:lnTo>
                  <a:lnTo>
                    <a:pt x="276" y="200"/>
                  </a:lnTo>
                  <a:lnTo>
                    <a:pt x="270" y="212"/>
                  </a:lnTo>
                  <a:lnTo>
                    <a:pt x="264" y="224"/>
                  </a:lnTo>
                  <a:lnTo>
                    <a:pt x="256" y="236"/>
                  </a:lnTo>
                  <a:lnTo>
                    <a:pt x="246" y="246"/>
                  </a:lnTo>
                  <a:lnTo>
                    <a:pt x="236" y="254"/>
                  </a:lnTo>
                  <a:lnTo>
                    <a:pt x="224" y="264"/>
                  </a:lnTo>
                  <a:lnTo>
                    <a:pt x="212" y="270"/>
                  </a:lnTo>
                  <a:lnTo>
                    <a:pt x="200" y="276"/>
                  </a:lnTo>
                  <a:lnTo>
                    <a:pt x="186" y="282"/>
                  </a:lnTo>
                  <a:lnTo>
                    <a:pt x="174" y="284"/>
                  </a:lnTo>
                  <a:lnTo>
                    <a:pt x="158" y="288"/>
                  </a:lnTo>
                  <a:lnTo>
                    <a:pt x="144" y="288"/>
                  </a:lnTo>
                  <a:lnTo>
                    <a:pt x="130" y="288"/>
                  </a:lnTo>
                  <a:lnTo>
                    <a:pt x="114" y="284"/>
                  </a:lnTo>
                  <a:lnTo>
                    <a:pt x="102" y="282"/>
                  </a:lnTo>
                  <a:lnTo>
                    <a:pt x="88" y="276"/>
                  </a:lnTo>
                  <a:lnTo>
                    <a:pt x="76" y="270"/>
                  </a:lnTo>
                  <a:lnTo>
                    <a:pt x="64" y="264"/>
                  </a:lnTo>
                  <a:lnTo>
                    <a:pt x="52" y="254"/>
                  </a:lnTo>
                  <a:lnTo>
                    <a:pt x="42" y="246"/>
                  </a:lnTo>
                  <a:lnTo>
                    <a:pt x="32" y="236"/>
                  </a:lnTo>
                  <a:lnTo>
                    <a:pt x="24" y="224"/>
                  </a:lnTo>
                  <a:lnTo>
                    <a:pt x="18" y="212"/>
                  </a:lnTo>
                  <a:lnTo>
                    <a:pt x="12" y="200"/>
                  </a:lnTo>
                  <a:lnTo>
                    <a:pt x="6" y="186"/>
                  </a:lnTo>
                  <a:lnTo>
                    <a:pt x="2" y="172"/>
                  </a:lnTo>
                  <a:lnTo>
                    <a:pt x="0" y="158"/>
                  </a:lnTo>
                  <a:lnTo>
                    <a:pt x="0" y="144"/>
                  </a:lnTo>
                  <a:lnTo>
                    <a:pt x="0" y="130"/>
                  </a:lnTo>
                  <a:lnTo>
                    <a:pt x="2" y="114"/>
                  </a:lnTo>
                  <a:lnTo>
                    <a:pt x="6" y="100"/>
                  </a:lnTo>
                  <a:lnTo>
                    <a:pt x="12" y="88"/>
                  </a:lnTo>
                  <a:lnTo>
                    <a:pt x="18" y="76"/>
                  </a:lnTo>
                  <a:lnTo>
                    <a:pt x="24" y="64"/>
                  </a:lnTo>
                  <a:lnTo>
                    <a:pt x="32" y="52"/>
                  </a:lnTo>
                  <a:lnTo>
                    <a:pt x="42" y="42"/>
                  </a:lnTo>
                  <a:lnTo>
                    <a:pt x="52" y="32"/>
                  </a:lnTo>
                  <a:lnTo>
                    <a:pt x="64" y="24"/>
                  </a:lnTo>
                  <a:lnTo>
                    <a:pt x="76" y="18"/>
                  </a:lnTo>
                  <a:lnTo>
                    <a:pt x="88" y="12"/>
                  </a:lnTo>
                  <a:lnTo>
                    <a:pt x="102" y="6"/>
                  </a:lnTo>
                  <a:lnTo>
                    <a:pt x="114" y="2"/>
                  </a:lnTo>
                  <a:lnTo>
                    <a:pt x="130" y="0"/>
                  </a:lnTo>
                  <a:lnTo>
                    <a:pt x="144" y="0"/>
                  </a:lnTo>
                  <a:lnTo>
                    <a:pt x="158" y="0"/>
                  </a:lnTo>
                  <a:lnTo>
                    <a:pt x="174" y="2"/>
                  </a:lnTo>
                  <a:lnTo>
                    <a:pt x="186" y="6"/>
                  </a:lnTo>
                  <a:lnTo>
                    <a:pt x="200" y="12"/>
                  </a:lnTo>
                  <a:lnTo>
                    <a:pt x="212" y="18"/>
                  </a:lnTo>
                  <a:lnTo>
                    <a:pt x="224" y="24"/>
                  </a:lnTo>
                  <a:lnTo>
                    <a:pt x="236" y="32"/>
                  </a:lnTo>
                  <a:lnTo>
                    <a:pt x="246" y="42"/>
                  </a:lnTo>
                  <a:lnTo>
                    <a:pt x="256" y="52"/>
                  </a:lnTo>
                  <a:lnTo>
                    <a:pt x="264" y="64"/>
                  </a:lnTo>
                  <a:lnTo>
                    <a:pt x="270" y="76"/>
                  </a:lnTo>
                  <a:lnTo>
                    <a:pt x="276" y="88"/>
                  </a:lnTo>
                  <a:lnTo>
                    <a:pt x="282" y="100"/>
                  </a:lnTo>
                  <a:lnTo>
                    <a:pt x="286" y="114"/>
                  </a:lnTo>
                  <a:lnTo>
                    <a:pt x="288" y="130"/>
                  </a:lnTo>
                  <a:lnTo>
                    <a:pt x="288" y="144"/>
                  </a:lnTo>
                  <a:close/>
                </a:path>
              </a:pathLst>
            </a:custGeom>
            <a:solidFill>
              <a:srgbClr val="00FF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5802" name="Freeform 291"/>
            <p:cNvSpPr>
              <a:spLocks/>
            </p:cNvSpPr>
            <p:nvPr/>
          </p:nvSpPr>
          <p:spPr bwMode="auto">
            <a:xfrm>
              <a:off x="3470" y="3215"/>
              <a:ext cx="272" cy="268"/>
            </a:xfrm>
            <a:custGeom>
              <a:avLst/>
              <a:gdLst>
                <a:gd name="T0" fmla="*/ 288 w 288"/>
                <a:gd name="T1" fmla="*/ 144 h 288"/>
                <a:gd name="T2" fmla="*/ 286 w 288"/>
                <a:gd name="T3" fmla="*/ 172 h 288"/>
                <a:gd name="T4" fmla="*/ 276 w 288"/>
                <a:gd name="T5" fmla="*/ 200 h 288"/>
                <a:gd name="T6" fmla="*/ 264 w 288"/>
                <a:gd name="T7" fmla="*/ 224 h 288"/>
                <a:gd name="T8" fmla="*/ 246 w 288"/>
                <a:gd name="T9" fmla="*/ 246 h 288"/>
                <a:gd name="T10" fmla="*/ 224 w 288"/>
                <a:gd name="T11" fmla="*/ 264 h 288"/>
                <a:gd name="T12" fmla="*/ 200 w 288"/>
                <a:gd name="T13" fmla="*/ 276 h 288"/>
                <a:gd name="T14" fmla="*/ 174 w 288"/>
                <a:gd name="T15" fmla="*/ 284 h 288"/>
                <a:gd name="T16" fmla="*/ 144 w 288"/>
                <a:gd name="T17" fmla="*/ 288 h 288"/>
                <a:gd name="T18" fmla="*/ 130 w 288"/>
                <a:gd name="T19" fmla="*/ 288 h 288"/>
                <a:gd name="T20" fmla="*/ 102 w 288"/>
                <a:gd name="T21" fmla="*/ 282 h 288"/>
                <a:gd name="T22" fmla="*/ 76 w 288"/>
                <a:gd name="T23" fmla="*/ 270 h 288"/>
                <a:gd name="T24" fmla="*/ 52 w 288"/>
                <a:gd name="T25" fmla="*/ 254 h 288"/>
                <a:gd name="T26" fmla="*/ 32 w 288"/>
                <a:gd name="T27" fmla="*/ 236 h 288"/>
                <a:gd name="T28" fmla="*/ 18 w 288"/>
                <a:gd name="T29" fmla="*/ 212 h 288"/>
                <a:gd name="T30" fmla="*/ 6 w 288"/>
                <a:gd name="T31" fmla="*/ 186 h 288"/>
                <a:gd name="T32" fmla="*/ 0 w 288"/>
                <a:gd name="T33" fmla="*/ 158 h 288"/>
                <a:gd name="T34" fmla="*/ 0 w 288"/>
                <a:gd name="T35" fmla="*/ 144 h 288"/>
                <a:gd name="T36" fmla="*/ 2 w 288"/>
                <a:gd name="T37" fmla="*/ 114 h 288"/>
                <a:gd name="T38" fmla="*/ 12 w 288"/>
                <a:gd name="T39" fmla="*/ 88 h 288"/>
                <a:gd name="T40" fmla="*/ 24 w 288"/>
                <a:gd name="T41" fmla="*/ 64 h 288"/>
                <a:gd name="T42" fmla="*/ 42 w 288"/>
                <a:gd name="T43" fmla="*/ 42 h 288"/>
                <a:gd name="T44" fmla="*/ 64 w 288"/>
                <a:gd name="T45" fmla="*/ 24 h 288"/>
                <a:gd name="T46" fmla="*/ 88 w 288"/>
                <a:gd name="T47" fmla="*/ 12 h 288"/>
                <a:gd name="T48" fmla="*/ 114 w 288"/>
                <a:gd name="T49" fmla="*/ 2 h 288"/>
                <a:gd name="T50" fmla="*/ 144 w 288"/>
                <a:gd name="T51" fmla="*/ 0 h 288"/>
                <a:gd name="T52" fmla="*/ 158 w 288"/>
                <a:gd name="T53" fmla="*/ 0 h 288"/>
                <a:gd name="T54" fmla="*/ 186 w 288"/>
                <a:gd name="T55" fmla="*/ 6 h 288"/>
                <a:gd name="T56" fmla="*/ 212 w 288"/>
                <a:gd name="T57" fmla="*/ 18 h 288"/>
                <a:gd name="T58" fmla="*/ 236 w 288"/>
                <a:gd name="T59" fmla="*/ 32 h 288"/>
                <a:gd name="T60" fmla="*/ 256 w 288"/>
                <a:gd name="T61" fmla="*/ 52 h 288"/>
                <a:gd name="T62" fmla="*/ 270 w 288"/>
                <a:gd name="T63" fmla="*/ 76 h 288"/>
                <a:gd name="T64" fmla="*/ 282 w 288"/>
                <a:gd name="T65" fmla="*/ 100 h 288"/>
                <a:gd name="T66" fmla="*/ 288 w 288"/>
                <a:gd name="T67" fmla="*/ 130 h 288"/>
                <a:gd name="T68" fmla="*/ 288 w 288"/>
                <a:gd name="T69" fmla="*/ 144 h 28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88"/>
                <a:gd name="T106" fmla="*/ 0 h 288"/>
                <a:gd name="T107" fmla="*/ 288 w 288"/>
                <a:gd name="T108" fmla="*/ 288 h 28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88" h="288">
                  <a:moveTo>
                    <a:pt x="288" y="144"/>
                  </a:moveTo>
                  <a:lnTo>
                    <a:pt x="288" y="144"/>
                  </a:lnTo>
                  <a:lnTo>
                    <a:pt x="288" y="158"/>
                  </a:lnTo>
                  <a:lnTo>
                    <a:pt x="286" y="172"/>
                  </a:lnTo>
                  <a:lnTo>
                    <a:pt x="282" y="186"/>
                  </a:lnTo>
                  <a:lnTo>
                    <a:pt x="276" y="200"/>
                  </a:lnTo>
                  <a:lnTo>
                    <a:pt x="270" y="212"/>
                  </a:lnTo>
                  <a:lnTo>
                    <a:pt x="264" y="224"/>
                  </a:lnTo>
                  <a:lnTo>
                    <a:pt x="256" y="236"/>
                  </a:lnTo>
                  <a:lnTo>
                    <a:pt x="246" y="246"/>
                  </a:lnTo>
                  <a:lnTo>
                    <a:pt x="236" y="254"/>
                  </a:lnTo>
                  <a:lnTo>
                    <a:pt x="224" y="264"/>
                  </a:lnTo>
                  <a:lnTo>
                    <a:pt x="212" y="270"/>
                  </a:lnTo>
                  <a:lnTo>
                    <a:pt x="200" y="276"/>
                  </a:lnTo>
                  <a:lnTo>
                    <a:pt x="186" y="282"/>
                  </a:lnTo>
                  <a:lnTo>
                    <a:pt x="174" y="284"/>
                  </a:lnTo>
                  <a:lnTo>
                    <a:pt x="158" y="288"/>
                  </a:lnTo>
                  <a:lnTo>
                    <a:pt x="144" y="288"/>
                  </a:lnTo>
                  <a:lnTo>
                    <a:pt x="130" y="288"/>
                  </a:lnTo>
                  <a:lnTo>
                    <a:pt x="114" y="284"/>
                  </a:lnTo>
                  <a:lnTo>
                    <a:pt x="102" y="282"/>
                  </a:lnTo>
                  <a:lnTo>
                    <a:pt x="88" y="276"/>
                  </a:lnTo>
                  <a:lnTo>
                    <a:pt x="76" y="270"/>
                  </a:lnTo>
                  <a:lnTo>
                    <a:pt x="64" y="264"/>
                  </a:lnTo>
                  <a:lnTo>
                    <a:pt x="52" y="254"/>
                  </a:lnTo>
                  <a:lnTo>
                    <a:pt x="42" y="246"/>
                  </a:lnTo>
                  <a:lnTo>
                    <a:pt x="32" y="236"/>
                  </a:lnTo>
                  <a:lnTo>
                    <a:pt x="24" y="224"/>
                  </a:lnTo>
                  <a:lnTo>
                    <a:pt x="18" y="212"/>
                  </a:lnTo>
                  <a:lnTo>
                    <a:pt x="12" y="200"/>
                  </a:lnTo>
                  <a:lnTo>
                    <a:pt x="6" y="186"/>
                  </a:lnTo>
                  <a:lnTo>
                    <a:pt x="2" y="172"/>
                  </a:lnTo>
                  <a:lnTo>
                    <a:pt x="0" y="158"/>
                  </a:lnTo>
                  <a:lnTo>
                    <a:pt x="0" y="144"/>
                  </a:lnTo>
                  <a:lnTo>
                    <a:pt x="0" y="130"/>
                  </a:lnTo>
                  <a:lnTo>
                    <a:pt x="2" y="114"/>
                  </a:lnTo>
                  <a:lnTo>
                    <a:pt x="6" y="100"/>
                  </a:lnTo>
                  <a:lnTo>
                    <a:pt x="12" y="88"/>
                  </a:lnTo>
                  <a:lnTo>
                    <a:pt x="18" y="76"/>
                  </a:lnTo>
                  <a:lnTo>
                    <a:pt x="24" y="64"/>
                  </a:lnTo>
                  <a:lnTo>
                    <a:pt x="32" y="52"/>
                  </a:lnTo>
                  <a:lnTo>
                    <a:pt x="42" y="42"/>
                  </a:lnTo>
                  <a:lnTo>
                    <a:pt x="52" y="32"/>
                  </a:lnTo>
                  <a:lnTo>
                    <a:pt x="64" y="24"/>
                  </a:lnTo>
                  <a:lnTo>
                    <a:pt x="76" y="18"/>
                  </a:lnTo>
                  <a:lnTo>
                    <a:pt x="88" y="12"/>
                  </a:lnTo>
                  <a:lnTo>
                    <a:pt x="102" y="6"/>
                  </a:lnTo>
                  <a:lnTo>
                    <a:pt x="114" y="2"/>
                  </a:lnTo>
                  <a:lnTo>
                    <a:pt x="130" y="0"/>
                  </a:lnTo>
                  <a:lnTo>
                    <a:pt x="144" y="0"/>
                  </a:lnTo>
                  <a:lnTo>
                    <a:pt x="158" y="0"/>
                  </a:lnTo>
                  <a:lnTo>
                    <a:pt x="174" y="2"/>
                  </a:lnTo>
                  <a:lnTo>
                    <a:pt x="186" y="6"/>
                  </a:lnTo>
                  <a:lnTo>
                    <a:pt x="200" y="12"/>
                  </a:lnTo>
                  <a:lnTo>
                    <a:pt x="212" y="18"/>
                  </a:lnTo>
                  <a:lnTo>
                    <a:pt x="224" y="24"/>
                  </a:lnTo>
                  <a:lnTo>
                    <a:pt x="236" y="32"/>
                  </a:lnTo>
                  <a:lnTo>
                    <a:pt x="246" y="42"/>
                  </a:lnTo>
                  <a:lnTo>
                    <a:pt x="256" y="52"/>
                  </a:lnTo>
                  <a:lnTo>
                    <a:pt x="264" y="64"/>
                  </a:lnTo>
                  <a:lnTo>
                    <a:pt x="270" y="76"/>
                  </a:lnTo>
                  <a:lnTo>
                    <a:pt x="276" y="88"/>
                  </a:lnTo>
                  <a:lnTo>
                    <a:pt x="282" y="100"/>
                  </a:lnTo>
                  <a:lnTo>
                    <a:pt x="286" y="114"/>
                  </a:lnTo>
                  <a:lnTo>
                    <a:pt x="288" y="130"/>
                  </a:lnTo>
                  <a:lnTo>
                    <a:pt x="288" y="144"/>
                  </a:lnTo>
                  <a:close/>
                </a:path>
              </a:pathLst>
            </a:custGeom>
            <a:solidFill>
              <a:srgbClr val="00FF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5803" name="Freeform 291"/>
            <p:cNvSpPr>
              <a:spLocks/>
            </p:cNvSpPr>
            <p:nvPr/>
          </p:nvSpPr>
          <p:spPr bwMode="auto">
            <a:xfrm>
              <a:off x="2601" y="1396"/>
              <a:ext cx="272" cy="268"/>
            </a:xfrm>
            <a:custGeom>
              <a:avLst/>
              <a:gdLst>
                <a:gd name="T0" fmla="*/ 288 w 288"/>
                <a:gd name="T1" fmla="*/ 144 h 288"/>
                <a:gd name="T2" fmla="*/ 286 w 288"/>
                <a:gd name="T3" fmla="*/ 172 h 288"/>
                <a:gd name="T4" fmla="*/ 276 w 288"/>
                <a:gd name="T5" fmla="*/ 200 h 288"/>
                <a:gd name="T6" fmla="*/ 264 w 288"/>
                <a:gd name="T7" fmla="*/ 224 h 288"/>
                <a:gd name="T8" fmla="*/ 246 w 288"/>
                <a:gd name="T9" fmla="*/ 246 h 288"/>
                <a:gd name="T10" fmla="*/ 224 w 288"/>
                <a:gd name="T11" fmla="*/ 264 h 288"/>
                <a:gd name="T12" fmla="*/ 200 w 288"/>
                <a:gd name="T13" fmla="*/ 276 h 288"/>
                <a:gd name="T14" fmla="*/ 174 w 288"/>
                <a:gd name="T15" fmla="*/ 284 h 288"/>
                <a:gd name="T16" fmla="*/ 144 w 288"/>
                <a:gd name="T17" fmla="*/ 288 h 288"/>
                <a:gd name="T18" fmla="*/ 130 w 288"/>
                <a:gd name="T19" fmla="*/ 288 h 288"/>
                <a:gd name="T20" fmla="*/ 102 w 288"/>
                <a:gd name="T21" fmla="*/ 282 h 288"/>
                <a:gd name="T22" fmla="*/ 76 w 288"/>
                <a:gd name="T23" fmla="*/ 270 h 288"/>
                <a:gd name="T24" fmla="*/ 52 w 288"/>
                <a:gd name="T25" fmla="*/ 254 h 288"/>
                <a:gd name="T26" fmla="*/ 32 w 288"/>
                <a:gd name="T27" fmla="*/ 236 h 288"/>
                <a:gd name="T28" fmla="*/ 18 w 288"/>
                <a:gd name="T29" fmla="*/ 212 h 288"/>
                <a:gd name="T30" fmla="*/ 6 w 288"/>
                <a:gd name="T31" fmla="*/ 186 h 288"/>
                <a:gd name="T32" fmla="*/ 0 w 288"/>
                <a:gd name="T33" fmla="*/ 158 h 288"/>
                <a:gd name="T34" fmla="*/ 0 w 288"/>
                <a:gd name="T35" fmla="*/ 144 h 288"/>
                <a:gd name="T36" fmla="*/ 2 w 288"/>
                <a:gd name="T37" fmla="*/ 114 h 288"/>
                <a:gd name="T38" fmla="*/ 12 w 288"/>
                <a:gd name="T39" fmla="*/ 88 h 288"/>
                <a:gd name="T40" fmla="*/ 24 w 288"/>
                <a:gd name="T41" fmla="*/ 64 h 288"/>
                <a:gd name="T42" fmla="*/ 42 w 288"/>
                <a:gd name="T43" fmla="*/ 42 h 288"/>
                <a:gd name="T44" fmla="*/ 64 w 288"/>
                <a:gd name="T45" fmla="*/ 24 h 288"/>
                <a:gd name="T46" fmla="*/ 88 w 288"/>
                <a:gd name="T47" fmla="*/ 12 h 288"/>
                <a:gd name="T48" fmla="*/ 114 w 288"/>
                <a:gd name="T49" fmla="*/ 2 h 288"/>
                <a:gd name="T50" fmla="*/ 144 w 288"/>
                <a:gd name="T51" fmla="*/ 0 h 288"/>
                <a:gd name="T52" fmla="*/ 158 w 288"/>
                <a:gd name="T53" fmla="*/ 0 h 288"/>
                <a:gd name="T54" fmla="*/ 186 w 288"/>
                <a:gd name="T55" fmla="*/ 6 h 288"/>
                <a:gd name="T56" fmla="*/ 212 w 288"/>
                <a:gd name="T57" fmla="*/ 18 h 288"/>
                <a:gd name="T58" fmla="*/ 236 w 288"/>
                <a:gd name="T59" fmla="*/ 32 h 288"/>
                <a:gd name="T60" fmla="*/ 256 w 288"/>
                <a:gd name="T61" fmla="*/ 52 h 288"/>
                <a:gd name="T62" fmla="*/ 270 w 288"/>
                <a:gd name="T63" fmla="*/ 76 h 288"/>
                <a:gd name="T64" fmla="*/ 282 w 288"/>
                <a:gd name="T65" fmla="*/ 100 h 288"/>
                <a:gd name="T66" fmla="*/ 288 w 288"/>
                <a:gd name="T67" fmla="*/ 130 h 288"/>
                <a:gd name="T68" fmla="*/ 288 w 288"/>
                <a:gd name="T69" fmla="*/ 144 h 28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88"/>
                <a:gd name="T106" fmla="*/ 0 h 288"/>
                <a:gd name="T107" fmla="*/ 288 w 288"/>
                <a:gd name="T108" fmla="*/ 288 h 28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88" h="288">
                  <a:moveTo>
                    <a:pt x="288" y="144"/>
                  </a:moveTo>
                  <a:lnTo>
                    <a:pt x="288" y="144"/>
                  </a:lnTo>
                  <a:lnTo>
                    <a:pt x="288" y="158"/>
                  </a:lnTo>
                  <a:lnTo>
                    <a:pt x="286" y="172"/>
                  </a:lnTo>
                  <a:lnTo>
                    <a:pt x="282" y="186"/>
                  </a:lnTo>
                  <a:lnTo>
                    <a:pt x="276" y="200"/>
                  </a:lnTo>
                  <a:lnTo>
                    <a:pt x="270" y="212"/>
                  </a:lnTo>
                  <a:lnTo>
                    <a:pt x="264" y="224"/>
                  </a:lnTo>
                  <a:lnTo>
                    <a:pt x="256" y="236"/>
                  </a:lnTo>
                  <a:lnTo>
                    <a:pt x="246" y="246"/>
                  </a:lnTo>
                  <a:lnTo>
                    <a:pt x="236" y="254"/>
                  </a:lnTo>
                  <a:lnTo>
                    <a:pt x="224" y="264"/>
                  </a:lnTo>
                  <a:lnTo>
                    <a:pt x="212" y="270"/>
                  </a:lnTo>
                  <a:lnTo>
                    <a:pt x="200" y="276"/>
                  </a:lnTo>
                  <a:lnTo>
                    <a:pt x="186" y="282"/>
                  </a:lnTo>
                  <a:lnTo>
                    <a:pt x="174" y="284"/>
                  </a:lnTo>
                  <a:lnTo>
                    <a:pt x="158" y="288"/>
                  </a:lnTo>
                  <a:lnTo>
                    <a:pt x="144" y="288"/>
                  </a:lnTo>
                  <a:lnTo>
                    <a:pt x="130" y="288"/>
                  </a:lnTo>
                  <a:lnTo>
                    <a:pt x="114" y="284"/>
                  </a:lnTo>
                  <a:lnTo>
                    <a:pt x="102" y="282"/>
                  </a:lnTo>
                  <a:lnTo>
                    <a:pt x="88" y="276"/>
                  </a:lnTo>
                  <a:lnTo>
                    <a:pt x="76" y="270"/>
                  </a:lnTo>
                  <a:lnTo>
                    <a:pt x="64" y="264"/>
                  </a:lnTo>
                  <a:lnTo>
                    <a:pt x="52" y="254"/>
                  </a:lnTo>
                  <a:lnTo>
                    <a:pt x="42" y="246"/>
                  </a:lnTo>
                  <a:lnTo>
                    <a:pt x="32" y="236"/>
                  </a:lnTo>
                  <a:lnTo>
                    <a:pt x="24" y="224"/>
                  </a:lnTo>
                  <a:lnTo>
                    <a:pt x="18" y="212"/>
                  </a:lnTo>
                  <a:lnTo>
                    <a:pt x="12" y="200"/>
                  </a:lnTo>
                  <a:lnTo>
                    <a:pt x="6" y="186"/>
                  </a:lnTo>
                  <a:lnTo>
                    <a:pt x="2" y="172"/>
                  </a:lnTo>
                  <a:lnTo>
                    <a:pt x="0" y="158"/>
                  </a:lnTo>
                  <a:lnTo>
                    <a:pt x="0" y="144"/>
                  </a:lnTo>
                  <a:lnTo>
                    <a:pt x="0" y="130"/>
                  </a:lnTo>
                  <a:lnTo>
                    <a:pt x="2" y="114"/>
                  </a:lnTo>
                  <a:lnTo>
                    <a:pt x="6" y="100"/>
                  </a:lnTo>
                  <a:lnTo>
                    <a:pt x="12" y="88"/>
                  </a:lnTo>
                  <a:lnTo>
                    <a:pt x="18" y="76"/>
                  </a:lnTo>
                  <a:lnTo>
                    <a:pt x="24" y="64"/>
                  </a:lnTo>
                  <a:lnTo>
                    <a:pt x="32" y="52"/>
                  </a:lnTo>
                  <a:lnTo>
                    <a:pt x="42" y="42"/>
                  </a:lnTo>
                  <a:lnTo>
                    <a:pt x="52" y="32"/>
                  </a:lnTo>
                  <a:lnTo>
                    <a:pt x="64" y="24"/>
                  </a:lnTo>
                  <a:lnTo>
                    <a:pt x="76" y="18"/>
                  </a:lnTo>
                  <a:lnTo>
                    <a:pt x="88" y="12"/>
                  </a:lnTo>
                  <a:lnTo>
                    <a:pt x="102" y="6"/>
                  </a:lnTo>
                  <a:lnTo>
                    <a:pt x="114" y="2"/>
                  </a:lnTo>
                  <a:lnTo>
                    <a:pt x="130" y="0"/>
                  </a:lnTo>
                  <a:lnTo>
                    <a:pt x="144" y="0"/>
                  </a:lnTo>
                  <a:lnTo>
                    <a:pt x="158" y="0"/>
                  </a:lnTo>
                  <a:lnTo>
                    <a:pt x="174" y="2"/>
                  </a:lnTo>
                  <a:lnTo>
                    <a:pt x="186" y="6"/>
                  </a:lnTo>
                  <a:lnTo>
                    <a:pt x="200" y="12"/>
                  </a:lnTo>
                  <a:lnTo>
                    <a:pt x="212" y="18"/>
                  </a:lnTo>
                  <a:lnTo>
                    <a:pt x="224" y="24"/>
                  </a:lnTo>
                  <a:lnTo>
                    <a:pt x="236" y="32"/>
                  </a:lnTo>
                  <a:lnTo>
                    <a:pt x="246" y="42"/>
                  </a:lnTo>
                  <a:lnTo>
                    <a:pt x="256" y="52"/>
                  </a:lnTo>
                  <a:lnTo>
                    <a:pt x="264" y="64"/>
                  </a:lnTo>
                  <a:lnTo>
                    <a:pt x="270" y="76"/>
                  </a:lnTo>
                  <a:lnTo>
                    <a:pt x="276" y="88"/>
                  </a:lnTo>
                  <a:lnTo>
                    <a:pt x="282" y="100"/>
                  </a:lnTo>
                  <a:lnTo>
                    <a:pt x="286" y="114"/>
                  </a:lnTo>
                  <a:lnTo>
                    <a:pt x="288" y="130"/>
                  </a:lnTo>
                  <a:lnTo>
                    <a:pt x="288" y="144"/>
                  </a:lnTo>
                  <a:close/>
                </a:path>
              </a:pathLst>
            </a:custGeom>
            <a:solidFill>
              <a:srgbClr val="FF00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5804" name="Freeform 291"/>
            <p:cNvSpPr>
              <a:spLocks/>
            </p:cNvSpPr>
            <p:nvPr/>
          </p:nvSpPr>
          <p:spPr bwMode="auto">
            <a:xfrm>
              <a:off x="3470" y="1396"/>
              <a:ext cx="272" cy="268"/>
            </a:xfrm>
            <a:custGeom>
              <a:avLst/>
              <a:gdLst>
                <a:gd name="T0" fmla="*/ 288 w 288"/>
                <a:gd name="T1" fmla="*/ 144 h 288"/>
                <a:gd name="T2" fmla="*/ 286 w 288"/>
                <a:gd name="T3" fmla="*/ 172 h 288"/>
                <a:gd name="T4" fmla="*/ 276 w 288"/>
                <a:gd name="T5" fmla="*/ 200 h 288"/>
                <a:gd name="T6" fmla="*/ 264 w 288"/>
                <a:gd name="T7" fmla="*/ 224 h 288"/>
                <a:gd name="T8" fmla="*/ 246 w 288"/>
                <a:gd name="T9" fmla="*/ 246 h 288"/>
                <a:gd name="T10" fmla="*/ 224 w 288"/>
                <a:gd name="T11" fmla="*/ 264 h 288"/>
                <a:gd name="T12" fmla="*/ 200 w 288"/>
                <a:gd name="T13" fmla="*/ 276 h 288"/>
                <a:gd name="T14" fmla="*/ 174 w 288"/>
                <a:gd name="T15" fmla="*/ 284 h 288"/>
                <a:gd name="T16" fmla="*/ 144 w 288"/>
                <a:gd name="T17" fmla="*/ 288 h 288"/>
                <a:gd name="T18" fmla="*/ 130 w 288"/>
                <a:gd name="T19" fmla="*/ 288 h 288"/>
                <a:gd name="T20" fmla="*/ 102 w 288"/>
                <a:gd name="T21" fmla="*/ 282 h 288"/>
                <a:gd name="T22" fmla="*/ 76 w 288"/>
                <a:gd name="T23" fmla="*/ 270 h 288"/>
                <a:gd name="T24" fmla="*/ 52 w 288"/>
                <a:gd name="T25" fmla="*/ 254 h 288"/>
                <a:gd name="T26" fmla="*/ 32 w 288"/>
                <a:gd name="T27" fmla="*/ 236 h 288"/>
                <a:gd name="T28" fmla="*/ 18 w 288"/>
                <a:gd name="T29" fmla="*/ 212 h 288"/>
                <a:gd name="T30" fmla="*/ 6 w 288"/>
                <a:gd name="T31" fmla="*/ 186 h 288"/>
                <a:gd name="T32" fmla="*/ 0 w 288"/>
                <a:gd name="T33" fmla="*/ 158 h 288"/>
                <a:gd name="T34" fmla="*/ 0 w 288"/>
                <a:gd name="T35" fmla="*/ 144 h 288"/>
                <a:gd name="T36" fmla="*/ 2 w 288"/>
                <a:gd name="T37" fmla="*/ 114 h 288"/>
                <a:gd name="T38" fmla="*/ 12 w 288"/>
                <a:gd name="T39" fmla="*/ 88 h 288"/>
                <a:gd name="T40" fmla="*/ 24 w 288"/>
                <a:gd name="T41" fmla="*/ 64 h 288"/>
                <a:gd name="T42" fmla="*/ 42 w 288"/>
                <a:gd name="T43" fmla="*/ 42 h 288"/>
                <a:gd name="T44" fmla="*/ 64 w 288"/>
                <a:gd name="T45" fmla="*/ 24 h 288"/>
                <a:gd name="T46" fmla="*/ 88 w 288"/>
                <a:gd name="T47" fmla="*/ 12 h 288"/>
                <a:gd name="T48" fmla="*/ 114 w 288"/>
                <a:gd name="T49" fmla="*/ 2 h 288"/>
                <a:gd name="T50" fmla="*/ 144 w 288"/>
                <a:gd name="T51" fmla="*/ 0 h 288"/>
                <a:gd name="T52" fmla="*/ 158 w 288"/>
                <a:gd name="T53" fmla="*/ 0 h 288"/>
                <a:gd name="T54" fmla="*/ 186 w 288"/>
                <a:gd name="T55" fmla="*/ 6 h 288"/>
                <a:gd name="T56" fmla="*/ 212 w 288"/>
                <a:gd name="T57" fmla="*/ 18 h 288"/>
                <a:gd name="T58" fmla="*/ 236 w 288"/>
                <a:gd name="T59" fmla="*/ 32 h 288"/>
                <a:gd name="T60" fmla="*/ 256 w 288"/>
                <a:gd name="T61" fmla="*/ 52 h 288"/>
                <a:gd name="T62" fmla="*/ 270 w 288"/>
                <a:gd name="T63" fmla="*/ 76 h 288"/>
                <a:gd name="T64" fmla="*/ 282 w 288"/>
                <a:gd name="T65" fmla="*/ 100 h 288"/>
                <a:gd name="T66" fmla="*/ 288 w 288"/>
                <a:gd name="T67" fmla="*/ 130 h 288"/>
                <a:gd name="T68" fmla="*/ 288 w 288"/>
                <a:gd name="T69" fmla="*/ 144 h 28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88"/>
                <a:gd name="T106" fmla="*/ 0 h 288"/>
                <a:gd name="T107" fmla="*/ 288 w 288"/>
                <a:gd name="T108" fmla="*/ 288 h 28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88" h="288">
                  <a:moveTo>
                    <a:pt x="288" y="144"/>
                  </a:moveTo>
                  <a:lnTo>
                    <a:pt x="288" y="144"/>
                  </a:lnTo>
                  <a:lnTo>
                    <a:pt x="288" y="158"/>
                  </a:lnTo>
                  <a:lnTo>
                    <a:pt x="286" y="172"/>
                  </a:lnTo>
                  <a:lnTo>
                    <a:pt x="282" y="186"/>
                  </a:lnTo>
                  <a:lnTo>
                    <a:pt x="276" y="200"/>
                  </a:lnTo>
                  <a:lnTo>
                    <a:pt x="270" y="212"/>
                  </a:lnTo>
                  <a:lnTo>
                    <a:pt x="264" y="224"/>
                  </a:lnTo>
                  <a:lnTo>
                    <a:pt x="256" y="236"/>
                  </a:lnTo>
                  <a:lnTo>
                    <a:pt x="246" y="246"/>
                  </a:lnTo>
                  <a:lnTo>
                    <a:pt x="236" y="254"/>
                  </a:lnTo>
                  <a:lnTo>
                    <a:pt x="224" y="264"/>
                  </a:lnTo>
                  <a:lnTo>
                    <a:pt x="212" y="270"/>
                  </a:lnTo>
                  <a:lnTo>
                    <a:pt x="200" y="276"/>
                  </a:lnTo>
                  <a:lnTo>
                    <a:pt x="186" y="282"/>
                  </a:lnTo>
                  <a:lnTo>
                    <a:pt x="174" y="284"/>
                  </a:lnTo>
                  <a:lnTo>
                    <a:pt x="158" y="288"/>
                  </a:lnTo>
                  <a:lnTo>
                    <a:pt x="144" y="288"/>
                  </a:lnTo>
                  <a:lnTo>
                    <a:pt x="130" y="288"/>
                  </a:lnTo>
                  <a:lnTo>
                    <a:pt x="114" y="284"/>
                  </a:lnTo>
                  <a:lnTo>
                    <a:pt x="102" y="282"/>
                  </a:lnTo>
                  <a:lnTo>
                    <a:pt x="88" y="276"/>
                  </a:lnTo>
                  <a:lnTo>
                    <a:pt x="76" y="270"/>
                  </a:lnTo>
                  <a:lnTo>
                    <a:pt x="64" y="264"/>
                  </a:lnTo>
                  <a:lnTo>
                    <a:pt x="52" y="254"/>
                  </a:lnTo>
                  <a:lnTo>
                    <a:pt x="42" y="246"/>
                  </a:lnTo>
                  <a:lnTo>
                    <a:pt x="32" y="236"/>
                  </a:lnTo>
                  <a:lnTo>
                    <a:pt x="24" y="224"/>
                  </a:lnTo>
                  <a:lnTo>
                    <a:pt x="18" y="212"/>
                  </a:lnTo>
                  <a:lnTo>
                    <a:pt x="12" y="200"/>
                  </a:lnTo>
                  <a:lnTo>
                    <a:pt x="6" y="186"/>
                  </a:lnTo>
                  <a:lnTo>
                    <a:pt x="2" y="172"/>
                  </a:lnTo>
                  <a:lnTo>
                    <a:pt x="0" y="158"/>
                  </a:lnTo>
                  <a:lnTo>
                    <a:pt x="0" y="144"/>
                  </a:lnTo>
                  <a:lnTo>
                    <a:pt x="0" y="130"/>
                  </a:lnTo>
                  <a:lnTo>
                    <a:pt x="2" y="114"/>
                  </a:lnTo>
                  <a:lnTo>
                    <a:pt x="6" y="100"/>
                  </a:lnTo>
                  <a:lnTo>
                    <a:pt x="12" y="88"/>
                  </a:lnTo>
                  <a:lnTo>
                    <a:pt x="18" y="76"/>
                  </a:lnTo>
                  <a:lnTo>
                    <a:pt x="24" y="64"/>
                  </a:lnTo>
                  <a:lnTo>
                    <a:pt x="32" y="52"/>
                  </a:lnTo>
                  <a:lnTo>
                    <a:pt x="42" y="42"/>
                  </a:lnTo>
                  <a:lnTo>
                    <a:pt x="52" y="32"/>
                  </a:lnTo>
                  <a:lnTo>
                    <a:pt x="64" y="24"/>
                  </a:lnTo>
                  <a:lnTo>
                    <a:pt x="76" y="18"/>
                  </a:lnTo>
                  <a:lnTo>
                    <a:pt x="88" y="12"/>
                  </a:lnTo>
                  <a:lnTo>
                    <a:pt x="102" y="6"/>
                  </a:lnTo>
                  <a:lnTo>
                    <a:pt x="114" y="2"/>
                  </a:lnTo>
                  <a:lnTo>
                    <a:pt x="130" y="0"/>
                  </a:lnTo>
                  <a:lnTo>
                    <a:pt x="144" y="0"/>
                  </a:lnTo>
                  <a:lnTo>
                    <a:pt x="158" y="0"/>
                  </a:lnTo>
                  <a:lnTo>
                    <a:pt x="174" y="2"/>
                  </a:lnTo>
                  <a:lnTo>
                    <a:pt x="186" y="6"/>
                  </a:lnTo>
                  <a:lnTo>
                    <a:pt x="200" y="12"/>
                  </a:lnTo>
                  <a:lnTo>
                    <a:pt x="212" y="18"/>
                  </a:lnTo>
                  <a:lnTo>
                    <a:pt x="224" y="24"/>
                  </a:lnTo>
                  <a:lnTo>
                    <a:pt x="236" y="32"/>
                  </a:lnTo>
                  <a:lnTo>
                    <a:pt x="246" y="42"/>
                  </a:lnTo>
                  <a:lnTo>
                    <a:pt x="256" y="52"/>
                  </a:lnTo>
                  <a:lnTo>
                    <a:pt x="264" y="64"/>
                  </a:lnTo>
                  <a:lnTo>
                    <a:pt x="270" y="76"/>
                  </a:lnTo>
                  <a:lnTo>
                    <a:pt x="276" y="88"/>
                  </a:lnTo>
                  <a:lnTo>
                    <a:pt x="282" y="100"/>
                  </a:lnTo>
                  <a:lnTo>
                    <a:pt x="286" y="114"/>
                  </a:lnTo>
                  <a:lnTo>
                    <a:pt x="288" y="130"/>
                  </a:lnTo>
                  <a:lnTo>
                    <a:pt x="288" y="144"/>
                  </a:lnTo>
                  <a:close/>
                </a:path>
              </a:pathLst>
            </a:custGeom>
            <a:solidFill>
              <a:srgbClr val="FF00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105809" name="Text Box 337"/>
          <p:cNvSpPr txBox="1">
            <a:spLocks noChangeArrowheads="1"/>
          </p:cNvSpPr>
          <p:nvPr/>
        </p:nvSpPr>
        <p:spPr bwMode="auto">
          <a:xfrm>
            <a:off x="152400" y="1371600"/>
            <a:ext cx="3581400" cy="415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630238" indent="-630238" fontAlgn="base">
              <a:spcBef>
                <a:spcPct val="5000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  <a:latin typeface="Helvetica" pitchFamily="-83" charset="0"/>
              </a:rPr>
              <a:t>P	parse lines</a:t>
            </a:r>
          </a:p>
          <a:p>
            <a:pPr marL="630238" indent="-630238" fontAlgn="base">
              <a:spcBef>
                <a:spcPct val="5000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  <a:latin typeface="Helvetica" pitchFamily="-83" charset="0"/>
              </a:rPr>
              <a:t>D 	hash distribute</a:t>
            </a:r>
          </a:p>
          <a:p>
            <a:pPr marL="630238" indent="-630238" fontAlgn="base">
              <a:spcBef>
                <a:spcPct val="5000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  <a:latin typeface="Helvetica" pitchFamily="-83" charset="0"/>
              </a:rPr>
              <a:t>S 	quicksort</a:t>
            </a:r>
          </a:p>
          <a:p>
            <a:pPr marL="630238" indent="-630238" fontAlgn="base">
              <a:spcBef>
                <a:spcPct val="5000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  <a:latin typeface="Helvetica" pitchFamily="-83" charset="0"/>
              </a:rPr>
              <a:t>C 	count occurrences</a:t>
            </a:r>
          </a:p>
          <a:p>
            <a:pPr marL="630238" indent="-630238" fontAlgn="base">
              <a:spcBef>
                <a:spcPct val="5000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  <a:latin typeface="Helvetica" pitchFamily="-83" charset="0"/>
              </a:rPr>
              <a:t>MS	merge sort</a:t>
            </a:r>
          </a:p>
          <a:p>
            <a:pPr marL="630238" indent="-630238" fontAlgn="base">
              <a:spcBef>
                <a:spcPct val="5000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Helvetica" pitchFamily="-83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Efficient histogram topology</a:t>
            </a:r>
          </a:p>
        </p:txBody>
      </p:sp>
      <p:sp>
        <p:nvSpPr>
          <p:cNvPr id="141320" name="AutoShape 6"/>
          <p:cNvSpPr>
            <a:spLocks noChangeAspect="1" noChangeArrowheads="1" noTextEdit="1"/>
          </p:cNvSpPr>
          <p:nvPr/>
        </p:nvSpPr>
        <p:spPr bwMode="auto">
          <a:xfrm>
            <a:off x="107950" y="1365250"/>
            <a:ext cx="8928100" cy="412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2049" name="Text Box 737"/>
          <p:cNvSpPr txBox="1">
            <a:spLocks noChangeArrowheads="1"/>
          </p:cNvSpPr>
          <p:nvPr/>
        </p:nvSpPr>
        <p:spPr bwMode="auto">
          <a:xfrm>
            <a:off x="152400" y="1371600"/>
            <a:ext cx="3581400" cy="457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630238" indent="-630238" fontAlgn="base">
              <a:spcBef>
                <a:spcPct val="5000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  <a:latin typeface="Helvetica" pitchFamily="-83" charset="0"/>
              </a:rPr>
              <a:t>P	parse lines</a:t>
            </a:r>
          </a:p>
          <a:p>
            <a:pPr marL="630238" indent="-630238" fontAlgn="base">
              <a:spcBef>
                <a:spcPct val="5000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  <a:latin typeface="Helvetica" pitchFamily="-83" charset="0"/>
              </a:rPr>
              <a:t>D 	hash distribute</a:t>
            </a:r>
          </a:p>
          <a:p>
            <a:pPr marL="630238" indent="-630238" fontAlgn="base">
              <a:spcBef>
                <a:spcPct val="5000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  <a:latin typeface="Helvetica" pitchFamily="-83" charset="0"/>
              </a:rPr>
              <a:t>S 	quicksort</a:t>
            </a:r>
          </a:p>
          <a:p>
            <a:pPr marL="630238" indent="-630238" fontAlgn="base">
              <a:spcBef>
                <a:spcPct val="5000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  <a:latin typeface="Helvetica" pitchFamily="-83" charset="0"/>
              </a:rPr>
              <a:t>C 	count occurrences</a:t>
            </a:r>
          </a:p>
          <a:p>
            <a:pPr marL="630238" indent="-630238" fontAlgn="base">
              <a:spcBef>
                <a:spcPct val="5000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  <a:latin typeface="Helvetica" pitchFamily="-83" charset="0"/>
              </a:rPr>
              <a:t>MS	merge sort</a:t>
            </a:r>
          </a:p>
          <a:p>
            <a:pPr marL="630238" indent="-630238" fontAlgn="base">
              <a:spcBef>
                <a:spcPct val="5000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  <a:latin typeface="Helvetica" pitchFamily="-83" charset="0"/>
              </a:rPr>
              <a:t>M 	non-deterministic merge</a:t>
            </a:r>
          </a:p>
        </p:txBody>
      </p:sp>
      <p:sp>
        <p:nvSpPr>
          <p:cNvPr id="141322" name="Line 8"/>
          <p:cNvSpPr>
            <a:spLocks noChangeShapeType="1"/>
          </p:cNvSpPr>
          <p:nvPr/>
        </p:nvSpPr>
        <p:spPr bwMode="auto">
          <a:xfrm flipV="1">
            <a:off x="5045075" y="2949575"/>
            <a:ext cx="377825" cy="542925"/>
          </a:xfrm>
          <a:prstGeom prst="line">
            <a:avLst/>
          </a:prstGeom>
          <a:noFill/>
          <a:ln w="16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323" name="Freeform 9"/>
          <p:cNvSpPr>
            <a:spLocks/>
          </p:cNvSpPr>
          <p:nvPr/>
        </p:nvSpPr>
        <p:spPr bwMode="auto">
          <a:xfrm>
            <a:off x="5346700" y="2809875"/>
            <a:ext cx="174625" cy="212725"/>
          </a:xfrm>
          <a:custGeom>
            <a:avLst/>
            <a:gdLst>
              <a:gd name="T0" fmla="*/ 56 w 110"/>
              <a:gd name="T1" fmla="*/ 48 h 134"/>
              <a:gd name="T2" fmla="*/ 56 w 110"/>
              <a:gd name="T3" fmla="*/ 48 h 134"/>
              <a:gd name="T4" fmla="*/ 26 w 110"/>
              <a:gd name="T5" fmla="*/ 70 h 134"/>
              <a:gd name="T6" fmla="*/ 0 w 110"/>
              <a:gd name="T7" fmla="*/ 88 h 134"/>
              <a:gd name="T8" fmla="*/ 66 w 110"/>
              <a:gd name="T9" fmla="*/ 134 h 134"/>
              <a:gd name="T10" fmla="*/ 66 w 110"/>
              <a:gd name="T11" fmla="*/ 134 h 134"/>
              <a:gd name="T12" fmla="*/ 72 w 110"/>
              <a:gd name="T13" fmla="*/ 108 h 134"/>
              <a:gd name="T14" fmla="*/ 84 w 110"/>
              <a:gd name="T15" fmla="*/ 68 h 134"/>
              <a:gd name="T16" fmla="*/ 84 w 110"/>
              <a:gd name="T17" fmla="*/ 68 h 134"/>
              <a:gd name="T18" fmla="*/ 98 w 110"/>
              <a:gd name="T19" fmla="*/ 28 h 134"/>
              <a:gd name="T20" fmla="*/ 110 w 110"/>
              <a:gd name="T21" fmla="*/ 0 h 134"/>
              <a:gd name="T22" fmla="*/ 110 w 110"/>
              <a:gd name="T23" fmla="*/ 0 h 134"/>
              <a:gd name="T24" fmla="*/ 88 w 110"/>
              <a:gd name="T25" fmla="*/ 22 h 134"/>
              <a:gd name="T26" fmla="*/ 56 w 110"/>
              <a:gd name="T27" fmla="*/ 48 h 134"/>
              <a:gd name="T28" fmla="*/ 56 w 110"/>
              <a:gd name="T29" fmla="*/ 48 h 13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10"/>
              <a:gd name="T46" fmla="*/ 0 h 134"/>
              <a:gd name="T47" fmla="*/ 110 w 110"/>
              <a:gd name="T48" fmla="*/ 134 h 134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10" h="134">
                <a:moveTo>
                  <a:pt x="56" y="48"/>
                </a:moveTo>
                <a:lnTo>
                  <a:pt x="56" y="48"/>
                </a:lnTo>
                <a:lnTo>
                  <a:pt x="26" y="70"/>
                </a:lnTo>
                <a:lnTo>
                  <a:pt x="0" y="88"/>
                </a:lnTo>
                <a:lnTo>
                  <a:pt x="66" y="134"/>
                </a:lnTo>
                <a:lnTo>
                  <a:pt x="72" y="108"/>
                </a:lnTo>
                <a:lnTo>
                  <a:pt x="84" y="68"/>
                </a:lnTo>
                <a:lnTo>
                  <a:pt x="98" y="28"/>
                </a:lnTo>
                <a:lnTo>
                  <a:pt x="110" y="0"/>
                </a:lnTo>
                <a:lnTo>
                  <a:pt x="88" y="22"/>
                </a:lnTo>
                <a:lnTo>
                  <a:pt x="56" y="48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1324" name="Line 10"/>
          <p:cNvSpPr>
            <a:spLocks noChangeShapeType="1"/>
          </p:cNvSpPr>
          <p:nvPr/>
        </p:nvSpPr>
        <p:spPr bwMode="auto">
          <a:xfrm flipV="1">
            <a:off x="4968875" y="2835275"/>
            <a:ext cx="174625" cy="593725"/>
          </a:xfrm>
          <a:prstGeom prst="line">
            <a:avLst/>
          </a:prstGeom>
          <a:noFill/>
          <a:ln w="16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325" name="Freeform 11"/>
          <p:cNvSpPr>
            <a:spLocks/>
          </p:cNvSpPr>
          <p:nvPr/>
        </p:nvSpPr>
        <p:spPr bwMode="auto">
          <a:xfrm>
            <a:off x="5070475" y="2670175"/>
            <a:ext cx="123825" cy="225425"/>
          </a:xfrm>
          <a:custGeom>
            <a:avLst/>
            <a:gdLst>
              <a:gd name="T0" fmla="*/ 42 w 78"/>
              <a:gd name="T1" fmla="*/ 64 h 142"/>
              <a:gd name="T2" fmla="*/ 42 w 78"/>
              <a:gd name="T3" fmla="*/ 64 h 142"/>
              <a:gd name="T4" fmla="*/ 20 w 78"/>
              <a:gd name="T5" fmla="*/ 94 h 142"/>
              <a:gd name="T6" fmla="*/ 0 w 78"/>
              <a:gd name="T7" fmla="*/ 118 h 142"/>
              <a:gd name="T8" fmla="*/ 78 w 78"/>
              <a:gd name="T9" fmla="*/ 142 h 142"/>
              <a:gd name="T10" fmla="*/ 78 w 78"/>
              <a:gd name="T11" fmla="*/ 142 h 142"/>
              <a:gd name="T12" fmla="*/ 74 w 78"/>
              <a:gd name="T13" fmla="*/ 114 h 142"/>
              <a:gd name="T14" fmla="*/ 72 w 78"/>
              <a:gd name="T15" fmla="*/ 72 h 142"/>
              <a:gd name="T16" fmla="*/ 72 w 78"/>
              <a:gd name="T17" fmla="*/ 72 h 142"/>
              <a:gd name="T18" fmla="*/ 74 w 78"/>
              <a:gd name="T19" fmla="*/ 32 h 142"/>
              <a:gd name="T20" fmla="*/ 76 w 78"/>
              <a:gd name="T21" fmla="*/ 0 h 142"/>
              <a:gd name="T22" fmla="*/ 76 w 78"/>
              <a:gd name="T23" fmla="*/ 0 h 142"/>
              <a:gd name="T24" fmla="*/ 62 w 78"/>
              <a:gd name="T25" fmla="*/ 28 h 142"/>
              <a:gd name="T26" fmla="*/ 42 w 78"/>
              <a:gd name="T27" fmla="*/ 64 h 142"/>
              <a:gd name="T28" fmla="*/ 42 w 78"/>
              <a:gd name="T29" fmla="*/ 64 h 14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78"/>
              <a:gd name="T46" fmla="*/ 0 h 142"/>
              <a:gd name="T47" fmla="*/ 78 w 78"/>
              <a:gd name="T48" fmla="*/ 142 h 142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78" h="142">
                <a:moveTo>
                  <a:pt x="42" y="64"/>
                </a:moveTo>
                <a:lnTo>
                  <a:pt x="42" y="64"/>
                </a:lnTo>
                <a:lnTo>
                  <a:pt x="20" y="94"/>
                </a:lnTo>
                <a:lnTo>
                  <a:pt x="0" y="118"/>
                </a:lnTo>
                <a:lnTo>
                  <a:pt x="78" y="142"/>
                </a:lnTo>
                <a:lnTo>
                  <a:pt x="74" y="114"/>
                </a:lnTo>
                <a:lnTo>
                  <a:pt x="72" y="72"/>
                </a:lnTo>
                <a:lnTo>
                  <a:pt x="74" y="32"/>
                </a:lnTo>
                <a:lnTo>
                  <a:pt x="76" y="0"/>
                </a:lnTo>
                <a:lnTo>
                  <a:pt x="62" y="28"/>
                </a:lnTo>
                <a:lnTo>
                  <a:pt x="42" y="64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1372" name="Line 58"/>
          <p:cNvSpPr>
            <a:spLocks noChangeShapeType="1"/>
          </p:cNvSpPr>
          <p:nvPr/>
        </p:nvSpPr>
        <p:spPr bwMode="auto">
          <a:xfrm flipV="1">
            <a:off x="7537450" y="4673600"/>
            <a:ext cx="1588" cy="165100"/>
          </a:xfrm>
          <a:prstGeom prst="line">
            <a:avLst/>
          </a:prstGeom>
          <a:noFill/>
          <a:ln w="0">
            <a:solidFill>
              <a:srgbClr val="FF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373" name="Freeform 59"/>
          <p:cNvSpPr>
            <a:spLocks/>
          </p:cNvSpPr>
          <p:nvPr/>
        </p:nvSpPr>
        <p:spPr bwMode="auto">
          <a:xfrm>
            <a:off x="7473950" y="4502150"/>
            <a:ext cx="127000" cy="215900"/>
          </a:xfrm>
          <a:custGeom>
            <a:avLst/>
            <a:gdLst>
              <a:gd name="T0" fmla="*/ 24 w 80"/>
              <a:gd name="T1" fmla="*/ 70 h 136"/>
              <a:gd name="T2" fmla="*/ 24 w 80"/>
              <a:gd name="T3" fmla="*/ 70 h 136"/>
              <a:gd name="T4" fmla="*/ 12 w 80"/>
              <a:gd name="T5" fmla="*/ 104 h 136"/>
              <a:gd name="T6" fmla="*/ 0 w 80"/>
              <a:gd name="T7" fmla="*/ 136 h 136"/>
              <a:gd name="T8" fmla="*/ 80 w 80"/>
              <a:gd name="T9" fmla="*/ 136 h 136"/>
              <a:gd name="T10" fmla="*/ 80 w 80"/>
              <a:gd name="T11" fmla="*/ 136 h 136"/>
              <a:gd name="T12" fmla="*/ 70 w 80"/>
              <a:gd name="T13" fmla="*/ 110 h 136"/>
              <a:gd name="T14" fmla="*/ 56 w 80"/>
              <a:gd name="T15" fmla="*/ 70 h 136"/>
              <a:gd name="T16" fmla="*/ 56 w 80"/>
              <a:gd name="T17" fmla="*/ 70 h 136"/>
              <a:gd name="T18" fmla="*/ 46 w 80"/>
              <a:gd name="T19" fmla="*/ 30 h 136"/>
              <a:gd name="T20" fmla="*/ 40 w 80"/>
              <a:gd name="T21" fmla="*/ 0 h 136"/>
              <a:gd name="T22" fmla="*/ 40 w 80"/>
              <a:gd name="T23" fmla="*/ 0 h 136"/>
              <a:gd name="T24" fmla="*/ 34 w 80"/>
              <a:gd name="T25" fmla="*/ 30 h 136"/>
              <a:gd name="T26" fmla="*/ 24 w 80"/>
              <a:gd name="T27" fmla="*/ 70 h 136"/>
              <a:gd name="T28" fmla="*/ 24 w 80"/>
              <a:gd name="T29" fmla="*/ 70 h 1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80"/>
              <a:gd name="T46" fmla="*/ 0 h 136"/>
              <a:gd name="T47" fmla="*/ 80 w 80"/>
              <a:gd name="T48" fmla="*/ 136 h 1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80" h="136">
                <a:moveTo>
                  <a:pt x="24" y="70"/>
                </a:moveTo>
                <a:lnTo>
                  <a:pt x="24" y="70"/>
                </a:lnTo>
                <a:lnTo>
                  <a:pt x="12" y="104"/>
                </a:lnTo>
                <a:lnTo>
                  <a:pt x="0" y="136"/>
                </a:lnTo>
                <a:lnTo>
                  <a:pt x="80" y="136"/>
                </a:lnTo>
                <a:lnTo>
                  <a:pt x="70" y="110"/>
                </a:lnTo>
                <a:lnTo>
                  <a:pt x="56" y="70"/>
                </a:lnTo>
                <a:lnTo>
                  <a:pt x="46" y="30"/>
                </a:lnTo>
                <a:lnTo>
                  <a:pt x="40" y="0"/>
                </a:lnTo>
                <a:lnTo>
                  <a:pt x="34" y="30"/>
                </a:lnTo>
                <a:lnTo>
                  <a:pt x="24" y="70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1376" name="Line 62"/>
          <p:cNvSpPr>
            <a:spLocks noChangeShapeType="1"/>
          </p:cNvSpPr>
          <p:nvPr/>
        </p:nvSpPr>
        <p:spPr bwMode="auto">
          <a:xfrm flipV="1">
            <a:off x="6623050" y="3873500"/>
            <a:ext cx="1588" cy="165100"/>
          </a:xfrm>
          <a:prstGeom prst="line">
            <a:avLst/>
          </a:prstGeom>
          <a:noFill/>
          <a:ln w="0">
            <a:solidFill>
              <a:srgbClr val="FF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377" name="Freeform 63"/>
          <p:cNvSpPr>
            <a:spLocks/>
          </p:cNvSpPr>
          <p:nvPr/>
        </p:nvSpPr>
        <p:spPr bwMode="auto">
          <a:xfrm>
            <a:off x="6559550" y="3702050"/>
            <a:ext cx="127000" cy="215900"/>
          </a:xfrm>
          <a:custGeom>
            <a:avLst/>
            <a:gdLst>
              <a:gd name="T0" fmla="*/ 24 w 80"/>
              <a:gd name="T1" fmla="*/ 70 h 136"/>
              <a:gd name="T2" fmla="*/ 24 w 80"/>
              <a:gd name="T3" fmla="*/ 70 h 136"/>
              <a:gd name="T4" fmla="*/ 12 w 80"/>
              <a:gd name="T5" fmla="*/ 104 h 136"/>
              <a:gd name="T6" fmla="*/ 0 w 80"/>
              <a:gd name="T7" fmla="*/ 136 h 136"/>
              <a:gd name="T8" fmla="*/ 80 w 80"/>
              <a:gd name="T9" fmla="*/ 136 h 136"/>
              <a:gd name="T10" fmla="*/ 80 w 80"/>
              <a:gd name="T11" fmla="*/ 136 h 136"/>
              <a:gd name="T12" fmla="*/ 70 w 80"/>
              <a:gd name="T13" fmla="*/ 110 h 136"/>
              <a:gd name="T14" fmla="*/ 56 w 80"/>
              <a:gd name="T15" fmla="*/ 70 h 136"/>
              <a:gd name="T16" fmla="*/ 56 w 80"/>
              <a:gd name="T17" fmla="*/ 70 h 136"/>
              <a:gd name="T18" fmla="*/ 46 w 80"/>
              <a:gd name="T19" fmla="*/ 30 h 136"/>
              <a:gd name="T20" fmla="*/ 40 w 80"/>
              <a:gd name="T21" fmla="*/ 0 h 136"/>
              <a:gd name="T22" fmla="*/ 40 w 80"/>
              <a:gd name="T23" fmla="*/ 0 h 136"/>
              <a:gd name="T24" fmla="*/ 34 w 80"/>
              <a:gd name="T25" fmla="*/ 30 h 136"/>
              <a:gd name="T26" fmla="*/ 24 w 80"/>
              <a:gd name="T27" fmla="*/ 70 h 136"/>
              <a:gd name="T28" fmla="*/ 24 w 80"/>
              <a:gd name="T29" fmla="*/ 70 h 1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80"/>
              <a:gd name="T46" fmla="*/ 0 h 136"/>
              <a:gd name="T47" fmla="*/ 80 w 80"/>
              <a:gd name="T48" fmla="*/ 136 h 1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80" h="136">
                <a:moveTo>
                  <a:pt x="24" y="70"/>
                </a:moveTo>
                <a:lnTo>
                  <a:pt x="24" y="70"/>
                </a:lnTo>
                <a:lnTo>
                  <a:pt x="12" y="104"/>
                </a:lnTo>
                <a:lnTo>
                  <a:pt x="0" y="136"/>
                </a:lnTo>
                <a:lnTo>
                  <a:pt x="80" y="136"/>
                </a:lnTo>
                <a:lnTo>
                  <a:pt x="70" y="110"/>
                </a:lnTo>
                <a:lnTo>
                  <a:pt x="56" y="70"/>
                </a:lnTo>
                <a:lnTo>
                  <a:pt x="46" y="30"/>
                </a:lnTo>
                <a:lnTo>
                  <a:pt x="40" y="0"/>
                </a:lnTo>
                <a:lnTo>
                  <a:pt x="34" y="30"/>
                </a:lnTo>
                <a:lnTo>
                  <a:pt x="24" y="70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1378" name="Line 64"/>
          <p:cNvSpPr>
            <a:spLocks noChangeShapeType="1"/>
          </p:cNvSpPr>
          <p:nvPr/>
        </p:nvSpPr>
        <p:spPr bwMode="auto">
          <a:xfrm flipV="1">
            <a:off x="6623050" y="4673600"/>
            <a:ext cx="1588" cy="165100"/>
          </a:xfrm>
          <a:prstGeom prst="line">
            <a:avLst/>
          </a:prstGeom>
          <a:noFill/>
          <a:ln w="0">
            <a:solidFill>
              <a:srgbClr val="FF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379" name="Freeform 65"/>
          <p:cNvSpPr>
            <a:spLocks/>
          </p:cNvSpPr>
          <p:nvPr/>
        </p:nvSpPr>
        <p:spPr bwMode="auto">
          <a:xfrm>
            <a:off x="6559550" y="4502150"/>
            <a:ext cx="127000" cy="215900"/>
          </a:xfrm>
          <a:custGeom>
            <a:avLst/>
            <a:gdLst>
              <a:gd name="T0" fmla="*/ 24 w 80"/>
              <a:gd name="T1" fmla="*/ 70 h 136"/>
              <a:gd name="T2" fmla="*/ 24 w 80"/>
              <a:gd name="T3" fmla="*/ 70 h 136"/>
              <a:gd name="T4" fmla="*/ 12 w 80"/>
              <a:gd name="T5" fmla="*/ 104 h 136"/>
              <a:gd name="T6" fmla="*/ 0 w 80"/>
              <a:gd name="T7" fmla="*/ 136 h 136"/>
              <a:gd name="T8" fmla="*/ 80 w 80"/>
              <a:gd name="T9" fmla="*/ 136 h 136"/>
              <a:gd name="T10" fmla="*/ 80 w 80"/>
              <a:gd name="T11" fmla="*/ 136 h 136"/>
              <a:gd name="T12" fmla="*/ 70 w 80"/>
              <a:gd name="T13" fmla="*/ 110 h 136"/>
              <a:gd name="T14" fmla="*/ 56 w 80"/>
              <a:gd name="T15" fmla="*/ 70 h 136"/>
              <a:gd name="T16" fmla="*/ 56 w 80"/>
              <a:gd name="T17" fmla="*/ 70 h 136"/>
              <a:gd name="T18" fmla="*/ 46 w 80"/>
              <a:gd name="T19" fmla="*/ 30 h 136"/>
              <a:gd name="T20" fmla="*/ 40 w 80"/>
              <a:gd name="T21" fmla="*/ 0 h 136"/>
              <a:gd name="T22" fmla="*/ 40 w 80"/>
              <a:gd name="T23" fmla="*/ 0 h 136"/>
              <a:gd name="T24" fmla="*/ 34 w 80"/>
              <a:gd name="T25" fmla="*/ 30 h 136"/>
              <a:gd name="T26" fmla="*/ 24 w 80"/>
              <a:gd name="T27" fmla="*/ 70 h 136"/>
              <a:gd name="T28" fmla="*/ 24 w 80"/>
              <a:gd name="T29" fmla="*/ 70 h 1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80"/>
              <a:gd name="T46" fmla="*/ 0 h 136"/>
              <a:gd name="T47" fmla="*/ 80 w 80"/>
              <a:gd name="T48" fmla="*/ 136 h 1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80" h="136">
                <a:moveTo>
                  <a:pt x="24" y="70"/>
                </a:moveTo>
                <a:lnTo>
                  <a:pt x="24" y="70"/>
                </a:lnTo>
                <a:lnTo>
                  <a:pt x="12" y="104"/>
                </a:lnTo>
                <a:lnTo>
                  <a:pt x="0" y="136"/>
                </a:lnTo>
                <a:lnTo>
                  <a:pt x="80" y="136"/>
                </a:lnTo>
                <a:lnTo>
                  <a:pt x="70" y="110"/>
                </a:lnTo>
                <a:lnTo>
                  <a:pt x="56" y="70"/>
                </a:lnTo>
                <a:lnTo>
                  <a:pt x="46" y="30"/>
                </a:lnTo>
                <a:lnTo>
                  <a:pt x="40" y="0"/>
                </a:lnTo>
                <a:lnTo>
                  <a:pt x="34" y="30"/>
                </a:lnTo>
                <a:lnTo>
                  <a:pt x="24" y="70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1380" name="Line 66"/>
          <p:cNvSpPr>
            <a:spLocks noChangeShapeType="1"/>
          </p:cNvSpPr>
          <p:nvPr/>
        </p:nvSpPr>
        <p:spPr bwMode="auto">
          <a:xfrm flipV="1">
            <a:off x="6642100" y="3073400"/>
            <a:ext cx="1588" cy="165100"/>
          </a:xfrm>
          <a:prstGeom prst="line">
            <a:avLst/>
          </a:prstGeom>
          <a:noFill/>
          <a:ln w="0">
            <a:solidFill>
              <a:srgbClr val="FF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381" name="Freeform 67"/>
          <p:cNvSpPr>
            <a:spLocks/>
          </p:cNvSpPr>
          <p:nvPr/>
        </p:nvSpPr>
        <p:spPr bwMode="auto">
          <a:xfrm>
            <a:off x="6578600" y="2901950"/>
            <a:ext cx="127000" cy="215900"/>
          </a:xfrm>
          <a:custGeom>
            <a:avLst/>
            <a:gdLst>
              <a:gd name="T0" fmla="*/ 24 w 80"/>
              <a:gd name="T1" fmla="*/ 70 h 136"/>
              <a:gd name="T2" fmla="*/ 24 w 80"/>
              <a:gd name="T3" fmla="*/ 70 h 136"/>
              <a:gd name="T4" fmla="*/ 12 w 80"/>
              <a:gd name="T5" fmla="*/ 104 h 136"/>
              <a:gd name="T6" fmla="*/ 0 w 80"/>
              <a:gd name="T7" fmla="*/ 136 h 136"/>
              <a:gd name="T8" fmla="*/ 80 w 80"/>
              <a:gd name="T9" fmla="*/ 136 h 136"/>
              <a:gd name="T10" fmla="*/ 80 w 80"/>
              <a:gd name="T11" fmla="*/ 136 h 136"/>
              <a:gd name="T12" fmla="*/ 70 w 80"/>
              <a:gd name="T13" fmla="*/ 110 h 136"/>
              <a:gd name="T14" fmla="*/ 56 w 80"/>
              <a:gd name="T15" fmla="*/ 70 h 136"/>
              <a:gd name="T16" fmla="*/ 56 w 80"/>
              <a:gd name="T17" fmla="*/ 70 h 136"/>
              <a:gd name="T18" fmla="*/ 46 w 80"/>
              <a:gd name="T19" fmla="*/ 30 h 136"/>
              <a:gd name="T20" fmla="*/ 40 w 80"/>
              <a:gd name="T21" fmla="*/ 0 h 136"/>
              <a:gd name="T22" fmla="*/ 40 w 80"/>
              <a:gd name="T23" fmla="*/ 0 h 136"/>
              <a:gd name="T24" fmla="*/ 34 w 80"/>
              <a:gd name="T25" fmla="*/ 30 h 136"/>
              <a:gd name="T26" fmla="*/ 24 w 80"/>
              <a:gd name="T27" fmla="*/ 70 h 136"/>
              <a:gd name="T28" fmla="*/ 24 w 80"/>
              <a:gd name="T29" fmla="*/ 70 h 1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80"/>
              <a:gd name="T46" fmla="*/ 0 h 136"/>
              <a:gd name="T47" fmla="*/ 80 w 80"/>
              <a:gd name="T48" fmla="*/ 136 h 1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80" h="136">
                <a:moveTo>
                  <a:pt x="24" y="70"/>
                </a:moveTo>
                <a:lnTo>
                  <a:pt x="24" y="70"/>
                </a:lnTo>
                <a:lnTo>
                  <a:pt x="12" y="104"/>
                </a:lnTo>
                <a:lnTo>
                  <a:pt x="0" y="136"/>
                </a:lnTo>
                <a:lnTo>
                  <a:pt x="80" y="136"/>
                </a:lnTo>
                <a:lnTo>
                  <a:pt x="70" y="110"/>
                </a:lnTo>
                <a:lnTo>
                  <a:pt x="56" y="70"/>
                </a:lnTo>
                <a:lnTo>
                  <a:pt x="46" y="30"/>
                </a:lnTo>
                <a:lnTo>
                  <a:pt x="40" y="0"/>
                </a:lnTo>
                <a:lnTo>
                  <a:pt x="34" y="30"/>
                </a:lnTo>
                <a:lnTo>
                  <a:pt x="24" y="70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1389" name="Freeform 75"/>
          <p:cNvSpPr>
            <a:spLocks/>
          </p:cNvSpPr>
          <p:nvPr/>
        </p:nvSpPr>
        <p:spPr bwMode="auto">
          <a:xfrm>
            <a:off x="6985000" y="1638300"/>
            <a:ext cx="457200" cy="457200"/>
          </a:xfrm>
          <a:custGeom>
            <a:avLst/>
            <a:gdLst>
              <a:gd name="T0" fmla="*/ 144 w 288"/>
              <a:gd name="T1" fmla="*/ 0 h 288"/>
              <a:gd name="T2" fmla="*/ 0 w 288"/>
              <a:gd name="T3" fmla="*/ 144 h 288"/>
              <a:gd name="T4" fmla="*/ 144 w 288"/>
              <a:gd name="T5" fmla="*/ 288 h 288"/>
              <a:gd name="T6" fmla="*/ 288 w 288"/>
              <a:gd name="T7" fmla="*/ 144 h 288"/>
              <a:gd name="T8" fmla="*/ 144 w 288"/>
              <a:gd name="T9" fmla="*/ 0 h 2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8"/>
              <a:gd name="T16" fmla="*/ 0 h 288"/>
              <a:gd name="T17" fmla="*/ 288 w 288"/>
              <a:gd name="T18" fmla="*/ 288 h 2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8" h="288">
                <a:moveTo>
                  <a:pt x="144" y="0"/>
                </a:moveTo>
                <a:lnTo>
                  <a:pt x="0" y="144"/>
                </a:lnTo>
                <a:lnTo>
                  <a:pt x="144" y="288"/>
                </a:lnTo>
                <a:lnTo>
                  <a:pt x="288" y="144"/>
                </a:lnTo>
                <a:lnTo>
                  <a:pt x="144" y="0"/>
                </a:lnTo>
                <a:close/>
              </a:path>
            </a:pathLst>
          </a:custGeom>
          <a:solidFill>
            <a:srgbClr val="FFFF00"/>
          </a:solidFill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1390" name="Rectangle 76"/>
          <p:cNvSpPr>
            <a:spLocks noChangeArrowheads="1"/>
          </p:cNvSpPr>
          <p:nvPr/>
        </p:nvSpPr>
        <p:spPr bwMode="auto">
          <a:xfrm>
            <a:off x="7102475" y="1730375"/>
            <a:ext cx="2206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Helvetica" pitchFamily="-83" charset="0"/>
              </a:rPr>
              <a:t>Q'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41787" name="Rectangle 473"/>
          <p:cNvSpPr>
            <a:spLocks noChangeArrowheads="1"/>
          </p:cNvSpPr>
          <p:nvPr/>
        </p:nvSpPr>
        <p:spPr bwMode="auto">
          <a:xfrm>
            <a:off x="3657600" y="1524000"/>
            <a:ext cx="5257800" cy="4191000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1788" name="Rectangle 474"/>
          <p:cNvSpPr>
            <a:spLocks noChangeArrowheads="1"/>
          </p:cNvSpPr>
          <p:nvPr/>
        </p:nvSpPr>
        <p:spPr bwMode="auto">
          <a:xfrm>
            <a:off x="7556500" y="1727200"/>
            <a:ext cx="1460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Helvetica" pitchFamily="-83" charset="0"/>
              </a:rPr>
              <a:t>is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41789" name="Rectangle 475"/>
          <p:cNvSpPr>
            <a:spLocks noChangeArrowheads="1"/>
          </p:cNvSpPr>
          <p:nvPr/>
        </p:nvSpPr>
        <p:spPr bwMode="auto">
          <a:xfrm>
            <a:off x="7702550" y="1727200"/>
            <a:ext cx="57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Helvetica" pitchFamily="-83" charset="0"/>
              </a:rPr>
              <a:t>: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41790" name="Rectangle 476"/>
          <p:cNvSpPr>
            <a:spLocks noChangeArrowheads="1"/>
          </p:cNvSpPr>
          <p:nvPr/>
        </p:nvSpPr>
        <p:spPr bwMode="auto">
          <a:xfrm>
            <a:off x="6400800" y="1727200"/>
            <a:ext cx="4619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Helvetica" pitchFamily="-83" charset="0"/>
              </a:rPr>
              <a:t>Each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41791" name="Freeform 477"/>
          <p:cNvSpPr>
            <a:spLocks/>
          </p:cNvSpPr>
          <p:nvPr/>
        </p:nvSpPr>
        <p:spPr bwMode="auto">
          <a:xfrm>
            <a:off x="7315200" y="2895600"/>
            <a:ext cx="457200" cy="457200"/>
          </a:xfrm>
          <a:custGeom>
            <a:avLst/>
            <a:gdLst>
              <a:gd name="T0" fmla="*/ 144 w 288"/>
              <a:gd name="T1" fmla="*/ 0 h 288"/>
              <a:gd name="T2" fmla="*/ 0 w 288"/>
              <a:gd name="T3" fmla="*/ 144 h 288"/>
              <a:gd name="T4" fmla="*/ 144 w 288"/>
              <a:gd name="T5" fmla="*/ 288 h 288"/>
              <a:gd name="T6" fmla="*/ 288 w 288"/>
              <a:gd name="T7" fmla="*/ 144 h 288"/>
              <a:gd name="T8" fmla="*/ 144 w 288"/>
              <a:gd name="T9" fmla="*/ 0 h 2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8"/>
              <a:gd name="T16" fmla="*/ 0 h 288"/>
              <a:gd name="T17" fmla="*/ 288 w 288"/>
              <a:gd name="T18" fmla="*/ 288 h 2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8" h="288">
                <a:moveTo>
                  <a:pt x="144" y="0"/>
                </a:moveTo>
                <a:lnTo>
                  <a:pt x="0" y="144"/>
                </a:lnTo>
                <a:lnTo>
                  <a:pt x="144" y="288"/>
                </a:lnTo>
                <a:lnTo>
                  <a:pt x="288" y="144"/>
                </a:lnTo>
                <a:lnTo>
                  <a:pt x="144" y="0"/>
                </a:lnTo>
                <a:close/>
              </a:path>
            </a:pathLst>
          </a:custGeom>
          <a:solidFill>
            <a:srgbClr val="FFFF00"/>
          </a:solidFill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1792" name="Rectangle 478"/>
          <p:cNvSpPr>
            <a:spLocks noChangeArrowheads="1"/>
          </p:cNvSpPr>
          <p:nvPr/>
        </p:nvSpPr>
        <p:spPr bwMode="auto">
          <a:xfrm>
            <a:off x="7461250" y="2987675"/>
            <a:ext cx="1651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Helvetica" pitchFamily="-83" charset="0"/>
              </a:rPr>
              <a:t>R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41793" name="Rectangle 479"/>
          <p:cNvSpPr>
            <a:spLocks noChangeArrowheads="1"/>
          </p:cNvSpPr>
          <p:nvPr/>
        </p:nvSpPr>
        <p:spPr bwMode="auto">
          <a:xfrm>
            <a:off x="7470775" y="3390900"/>
            <a:ext cx="1460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Helvetica" pitchFamily="-83" charset="0"/>
              </a:rPr>
              <a:t>is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41794" name="Rectangle 480"/>
          <p:cNvSpPr>
            <a:spLocks noChangeArrowheads="1"/>
          </p:cNvSpPr>
          <p:nvPr/>
        </p:nvSpPr>
        <p:spPr bwMode="auto">
          <a:xfrm>
            <a:off x="7616825" y="3390900"/>
            <a:ext cx="57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Helvetica" pitchFamily="-83" charset="0"/>
              </a:rPr>
              <a:t>: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41795" name="Rectangle 481"/>
          <p:cNvSpPr>
            <a:spLocks noChangeArrowheads="1"/>
          </p:cNvSpPr>
          <p:nvPr/>
        </p:nvSpPr>
        <p:spPr bwMode="auto">
          <a:xfrm>
            <a:off x="7312025" y="2641600"/>
            <a:ext cx="4619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Helvetica" pitchFamily="-83" charset="0"/>
              </a:rPr>
              <a:t>Each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41796" name="Line 482"/>
          <p:cNvSpPr>
            <a:spLocks noChangeShapeType="1"/>
          </p:cNvSpPr>
          <p:nvPr/>
        </p:nvSpPr>
        <p:spPr bwMode="auto">
          <a:xfrm>
            <a:off x="6172200" y="1524000"/>
            <a:ext cx="1588" cy="41862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798" name="Freeform 484"/>
          <p:cNvSpPr>
            <a:spLocks/>
          </p:cNvSpPr>
          <p:nvPr/>
        </p:nvSpPr>
        <p:spPr bwMode="auto">
          <a:xfrm>
            <a:off x="7086600" y="2438400"/>
            <a:ext cx="914400" cy="3271838"/>
          </a:xfrm>
          <a:custGeom>
            <a:avLst/>
            <a:gdLst>
              <a:gd name="T0" fmla="*/ 0 w 576"/>
              <a:gd name="T1" fmla="*/ 2016 h 2016"/>
              <a:gd name="T2" fmla="*/ 0 w 576"/>
              <a:gd name="T3" fmla="*/ 0 h 2016"/>
              <a:gd name="T4" fmla="*/ 576 w 576"/>
              <a:gd name="T5" fmla="*/ 0 h 2016"/>
              <a:gd name="T6" fmla="*/ 0 60000 65536"/>
              <a:gd name="T7" fmla="*/ 0 60000 65536"/>
              <a:gd name="T8" fmla="*/ 0 60000 65536"/>
              <a:gd name="T9" fmla="*/ 0 w 576"/>
              <a:gd name="T10" fmla="*/ 0 h 2016"/>
              <a:gd name="T11" fmla="*/ 576 w 576"/>
              <a:gd name="T12" fmla="*/ 2016 h 20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2016">
                <a:moveTo>
                  <a:pt x="0" y="2016"/>
                </a:moveTo>
                <a:lnTo>
                  <a:pt x="0" y="0"/>
                </a:lnTo>
                <a:lnTo>
                  <a:pt x="576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1800" name="Line 486"/>
          <p:cNvSpPr>
            <a:spLocks noChangeShapeType="1"/>
          </p:cNvSpPr>
          <p:nvPr/>
        </p:nvSpPr>
        <p:spPr bwMode="auto">
          <a:xfrm>
            <a:off x="7543800" y="4495800"/>
            <a:ext cx="1588" cy="1588"/>
          </a:xfrm>
          <a:prstGeom prst="line">
            <a:avLst/>
          </a:prstGeom>
          <a:noFill/>
          <a:ln w="16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801" name="Line 487"/>
          <p:cNvSpPr>
            <a:spLocks noChangeShapeType="1"/>
          </p:cNvSpPr>
          <p:nvPr/>
        </p:nvSpPr>
        <p:spPr bwMode="auto">
          <a:xfrm>
            <a:off x="7543800" y="4838700"/>
            <a:ext cx="1588" cy="1588"/>
          </a:xfrm>
          <a:prstGeom prst="line">
            <a:avLst/>
          </a:prstGeom>
          <a:noFill/>
          <a:ln w="16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804" name="Freeform 490"/>
          <p:cNvSpPr>
            <a:spLocks/>
          </p:cNvSpPr>
          <p:nvPr/>
        </p:nvSpPr>
        <p:spPr bwMode="auto">
          <a:xfrm>
            <a:off x="7315200" y="4838700"/>
            <a:ext cx="457200" cy="457200"/>
          </a:xfrm>
          <a:custGeom>
            <a:avLst/>
            <a:gdLst>
              <a:gd name="T0" fmla="*/ 288 w 288"/>
              <a:gd name="T1" fmla="*/ 144 h 288"/>
              <a:gd name="T2" fmla="*/ 286 w 288"/>
              <a:gd name="T3" fmla="*/ 174 h 288"/>
              <a:gd name="T4" fmla="*/ 276 w 288"/>
              <a:gd name="T5" fmla="*/ 200 h 288"/>
              <a:gd name="T6" fmla="*/ 264 w 288"/>
              <a:gd name="T7" fmla="*/ 224 h 288"/>
              <a:gd name="T8" fmla="*/ 246 w 288"/>
              <a:gd name="T9" fmla="*/ 246 h 288"/>
              <a:gd name="T10" fmla="*/ 224 w 288"/>
              <a:gd name="T11" fmla="*/ 264 h 288"/>
              <a:gd name="T12" fmla="*/ 200 w 288"/>
              <a:gd name="T13" fmla="*/ 276 h 288"/>
              <a:gd name="T14" fmla="*/ 174 w 288"/>
              <a:gd name="T15" fmla="*/ 286 h 288"/>
              <a:gd name="T16" fmla="*/ 144 w 288"/>
              <a:gd name="T17" fmla="*/ 288 h 288"/>
              <a:gd name="T18" fmla="*/ 130 w 288"/>
              <a:gd name="T19" fmla="*/ 288 h 288"/>
              <a:gd name="T20" fmla="*/ 102 w 288"/>
              <a:gd name="T21" fmla="*/ 282 h 288"/>
              <a:gd name="T22" fmla="*/ 76 w 288"/>
              <a:gd name="T23" fmla="*/ 270 h 288"/>
              <a:gd name="T24" fmla="*/ 52 w 288"/>
              <a:gd name="T25" fmla="*/ 256 h 288"/>
              <a:gd name="T26" fmla="*/ 32 w 288"/>
              <a:gd name="T27" fmla="*/ 236 h 288"/>
              <a:gd name="T28" fmla="*/ 18 w 288"/>
              <a:gd name="T29" fmla="*/ 212 h 288"/>
              <a:gd name="T30" fmla="*/ 6 w 288"/>
              <a:gd name="T31" fmla="*/ 186 h 288"/>
              <a:gd name="T32" fmla="*/ 0 w 288"/>
              <a:gd name="T33" fmla="*/ 158 h 288"/>
              <a:gd name="T34" fmla="*/ 0 w 288"/>
              <a:gd name="T35" fmla="*/ 144 h 288"/>
              <a:gd name="T36" fmla="*/ 2 w 288"/>
              <a:gd name="T37" fmla="*/ 114 h 288"/>
              <a:gd name="T38" fmla="*/ 12 w 288"/>
              <a:gd name="T39" fmla="*/ 88 h 288"/>
              <a:gd name="T40" fmla="*/ 24 w 288"/>
              <a:gd name="T41" fmla="*/ 64 h 288"/>
              <a:gd name="T42" fmla="*/ 42 w 288"/>
              <a:gd name="T43" fmla="*/ 42 h 288"/>
              <a:gd name="T44" fmla="*/ 64 w 288"/>
              <a:gd name="T45" fmla="*/ 24 h 288"/>
              <a:gd name="T46" fmla="*/ 88 w 288"/>
              <a:gd name="T47" fmla="*/ 12 h 288"/>
              <a:gd name="T48" fmla="*/ 114 w 288"/>
              <a:gd name="T49" fmla="*/ 2 h 288"/>
              <a:gd name="T50" fmla="*/ 144 w 288"/>
              <a:gd name="T51" fmla="*/ 0 h 288"/>
              <a:gd name="T52" fmla="*/ 158 w 288"/>
              <a:gd name="T53" fmla="*/ 0 h 288"/>
              <a:gd name="T54" fmla="*/ 186 w 288"/>
              <a:gd name="T55" fmla="*/ 6 h 288"/>
              <a:gd name="T56" fmla="*/ 212 w 288"/>
              <a:gd name="T57" fmla="*/ 18 h 288"/>
              <a:gd name="T58" fmla="*/ 236 w 288"/>
              <a:gd name="T59" fmla="*/ 32 h 288"/>
              <a:gd name="T60" fmla="*/ 256 w 288"/>
              <a:gd name="T61" fmla="*/ 52 h 288"/>
              <a:gd name="T62" fmla="*/ 270 w 288"/>
              <a:gd name="T63" fmla="*/ 76 h 288"/>
              <a:gd name="T64" fmla="*/ 282 w 288"/>
              <a:gd name="T65" fmla="*/ 102 h 288"/>
              <a:gd name="T66" fmla="*/ 288 w 288"/>
              <a:gd name="T67" fmla="*/ 130 h 288"/>
              <a:gd name="T68" fmla="*/ 288 w 288"/>
              <a:gd name="T69" fmla="*/ 144 h 28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88"/>
              <a:gd name="T106" fmla="*/ 0 h 288"/>
              <a:gd name="T107" fmla="*/ 288 w 288"/>
              <a:gd name="T108" fmla="*/ 288 h 288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88" h="288">
                <a:moveTo>
                  <a:pt x="288" y="144"/>
                </a:moveTo>
                <a:lnTo>
                  <a:pt x="288" y="144"/>
                </a:lnTo>
                <a:lnTo>
                  <a:pt x="288" y="158"/>
                </a:lnTo>
                <a:lnTo>
                  <a:pt x="286" y="174"/>
                </a:lnTo>
                <a:lnTo>
                  <a:pt x="282" y="186"/>
                </a:lnTo>
                <a:lnTo>
                  <a:pt x="276" y="200"/>
                </a:lnTo>
                <a:lnTo>
                  <a:pt x="270" y="212"/>
                </a:lnTo>
                <a:lnTo>
                  <a:pt x="264" y="224"/>
                </a:lnTo>
                <a:lnTo>
                  <a:pt x="256" y="236"/>
                </a:lnTo>
                <a:lnTo>
                  <a:pt x="246" y="246"/>
                </a:lnTo>
                <a:lnTo>
                  <a:pt x="236" y="256"/>
                </a:lnTo>
                <a:lnTo>
                  <a:pt x="224" y="264"/>
                </a:lnTo>
                <a:lnTo>
                  <a:pt x="212" y="270"/>
                </a:lnTo>
                <a:lnTo>
                  <a:pt x="200" y="276"/>
                </a:lnTo>
                <a:lnTo>
                  <a:pt x="186" y="282"/>
                </a:lnTo>
                <a:lnTo>
                  <a:pt x="174" y="286"/>
                </a:lnTo>
                <a:lnTo>
                  <a:pt x="158" y="288"/>
                </a:lnTo>
                <a:lnTo>
                  <a:pt x="144" y="288"/>
                </a:lnTo>
                <a:lnTo>
                  <a:pt x="130" y="288"/>
                </a:lnTo>
                <a:lnTo>
                  <a:pt x="114" y="286"/>
                </a:lnTo>
                <a:lnTo>
                  <a:pt x="102" y="282"/>
                </a:lnTo>
                <a:lnTo>
                  <a:pt x="88" y="276"/>
                </a:lnTo>
                <a:lnTo>
                  <a:pt x="76" y="270"/>
                </a:lnTo>
                <a:lnTo>
                  <a:pt x="64" y="264"/>
                </a:lnTo>
                <a:lnTo>
                  <a:pt x="52" y="256"/>
                </a:lnTo>
                <a:lnTo>
                  <a:pt x="42" y="246"/>
                </a:lnTo>
                <a:lnTo>
                  <a:pt x="32" y="236"/>
                </a:lnTo>
                <a:lnTo>
                  <a:pt x="24" y="224"/>
                </a:lnTo>
                <a:lnTo>
                  <a:pt x="18" y="212"/>
                </a:lnTo>
                <a:lnTo>
                  <a:pt x="12" y="200"/>
                </a:lnTo>
                <a:lnTo>
                  <a:pt x="6" y="186"/>
                </a:lnTo>
                <a:lnTo>
                  <a:pt x="2" y="174"/>
                </a:lnTo>
                <a:lnTo>
                  <a:pt x="0" y="158"/>
                </a:lnTo>
                <a:lnTo>
                  <a:pt x="0" y="144"/>
                </a:lnTo>
                <a:lnTo>
                  <a:pt x="0" y="130"/>
                </a:lnTo>
                <a:lnTo>
                  <a:pt x="2" y="114"/>
                </a:lnTo>
                <a:lnTo>
                  <a:pt x="6" y="102"/>
                </a:lnTo>
                <a:lnTo>
                  <a:pt x="12" y="88"/>
                </a:lnTo>
                <a:lnTo>
                  <a:pt x="18" y="76"/>
                </a:lnTo>
                <a:lnTo>
                  <a:pt x="24" y="64"/>
                </a:lnTo>
                <a:lnTo>
                  <a:pt x="32" y="52"/>
                </a:lnTo>
                <a:lnTo>
                  <a:pt x="42" y="42"/>
                </a:lnTo>
                <a:lnTo>
                  <a:pt x="52" y="32"/>
                </a:lnTo>
                <a:lnTo>
                  <a:pt x="64" y="24"/>
                </a:lnTo>
                <a:lnTo>
                  <a:pt x="76" y="18"/>
                </a:lnTo>
                <a:lnTo>
                  <a:pt x="88" y="12"/>
                </a:lnTo>
                <a:lnTo>
                  <a:pt x="102" y="6"/>
                </a:lnTo>
                <a:lnTo>
                  <a:pt x="114" y="2"/>
                </a:lnTo>
                <a:lnTo>
                  <a:pt x="130" y="0"/>
                </a:lnTo>
                <a:lnTo>
                  <a:pt x="144" y="0"/>
                </a:lnTo>
                <a:lnTo>
                  <a:pt x="158" y="0"/>
                </a:lnTo>
                <a:lnTo>
                  <a:pt x="174" y="2"/>
                </a:lnTo>
                <a:lnTo>
                  <a:pt x="186" y="6"/>
                </a:lnTo>
                <a:lnTo>
                  <a:pt x="200" y="12"/>
                </a:lnTo>
                <a:lnTo>
                  <a:pt x="212" y="18"/>
                </a:lnTo>
                <a:lnTo>
                  <a:pt x="224" y="24"/>
                </a:lnTo>
                <a:lnTo>
                  <a:pt x="236" y="32"/>
                </a:lnTo>
                <a:lnTo>
                  <a:pt x="246" y="42"/>
                </a:lnTo>
                <a:lnTo>
                  <a:pt x="256" y="52"/>
                </a:lnTo>
                <a:lnTo>
                  <a:pt x="264" y="64"/>
                </a:lnTo>
                <a:lnTo>
                  <a:pt x="270" y="76"/>
                </a:lnTo>
                <a:lnTo>
                  <a:pt x="276" y="88"/>
                </a:lnTo>
                <a:lnTo>
                  <a:pt x="282" y="102"/>
                </a:lnTo>
                <a:lnTo>
                  <a:pt x="286" y="114"/>
                </a:lnTo>
                <a:lnTo>
                  <a:pt x="288" y="130"/>
                </a:lnTo>
                <a:lnTo>
                  <a:pt x="288" y="144"/>
                </a:lnTo>
                <a:close/>
              </a:path>
            </a:pathLst>
          </a:custGeom>
          <a:solidFill>
            <a:srgbClr val="FFFF00"/>
          </a:solidFill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1805" name="Rectangle 491"/>
          <p:cNvSpPr>
            <a:spLocks noChangeArrowheads="1"/>
          </p:cNvSpPr>
          <p:nvPr/>
        </p:nvSpPr>
        <p:spPr bwMode="auto">
          <a:xfrm>
            <a:off x="7372350" y="4930775"/>
            <a:ext cx="3429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Helvetica" pitchFamily="-83" charset="0"/>
              </a:rPr>
              <a:t>MS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41806" name="Freeform 492"/>
          <p:cNvSpPr>
            <a:spLocks/>
          </p:cNvSpPr>
          <p:nvPr/>
        </p:nvSpPr>
        <p:spPr bwMode="auto">
          <a:xfrm>
            <a:off x="7315200" y="4038600"/>
            <a:ext cx="457200" cy="457200"/>
          </a:xfrm>
          <a:custGeom>
            <a:avLst/>
            <a:gdLst>
              <a:gd name="T0" fmla="*/ 288 w 288"/>
              <a:gd name="T1" fmla="*/ 144 h 288"/>
              <a:gd name="T2" fmla="*/ 286 w 288"/>
              <a:gd name="T3" fmla="*/ 174 h 288"/>
              <a:gd name="T4" fmla="*/ 276 w 288"/>
              <a:gd name="T5" fmla="*/ 200 h 288"/>
              <a:gd name="T6" fmla="*/ 264 w 288"/>
              <a:gd name="T7" fmla="*/ 224 h 288"/>
              <a:gd name="T8" fmla="*/ 246 w 288"/>
              <a:gd name="T9" fmla="*/ 246 h 288"/>
              <a:gd name="T10" fmla="*/ 224 w 288"/>
              <a:gd name="T11" fmla="*/ 264 h 288"/>
              <a:gd name="T12" fmla="*/ 200 w 288"/>
              <a:gd name="T13" fmla="*/ 276 h 288"/>
              <a:gd name="T14" fmla="*/ 174 w 288"/>
              <a:gd name="T15" fmla="*/ 286 h 288"/>
              <a:gd name="T16" fmla="*/ 144 w 288"/>
              <a:gd name="T17" fmla="*/ 288 h 288"/>
              <a:gd name="T18" fmla="*/ 130 w 288"/>
              <a:gd name="T19" fmla="*/ 288 h 288"/>
              <a:gd name="T20" fmla="*/ 102 w 288"/>
              <a:gd name="T21" fmla="*/ 282 h 288"/>
              <a:gd name="T22" fmla="*/ 76 w 288"/>
              <a:gd name="T23" fmla="*/ 270 h 288"/>
              <a:gd name="T24" fmla="*/ 52 w 288"/>
              <a:gd name="T25" fmla="*/ 256 h 288"/>
              <a:gd name="T26" fmla="*/ 32 w 288"/>
              <a:gd name="T27" fmla="*/ 236 h 288"/>
              <a:gd name="T28" fmla="*/ 18 w 288"/>
              <a:gd name="T29" fmla="*/ 212 h 288"/>
              <a:gd name="T30" fmla="*/ 6 w 288"/>
              <a:gd name="T31" fmla="*/ 186 h 288"/>
              <a:gd name="T32" fmla="*/ 0 w 288"/>
              <a:gd name="T33" fmla="*/ 158 h 288"/>
              <a:gd name="T34" fmla="*/ 0 w 288"/>
              <a:gd name="T35" fmla="*/ 144 h 288"/>
              <a:gd name="T36" fmla="*/ 2 w 288"/>
              <a:gd name="T37" fmla="*/ 114 h 288"/>
              <a:gd name="T38" fmla="*/ 12 w 288"/>
              <a:gd name="T39" fmla="*/ 88 h 288"/>
              <a:gd name="T40" fmla="*/ 24 w 288"/>
              <a:gd name="T41" fmla="*/ 64 h 288"/>
              <a:gd name="T42" fmla="*/ 42 w 288"/>
              <a:gd name="T43" fmla="*/ 42 h 288"/>
              <a:gd name="T44" fmla="*/ 64 w 288"/>
              <a:gd name="T45" fmla="*/ 24 h 288"/>
              <a:gd name="T46" fmla="*/ 88 w 288"/>
              <a:gd name="T47" fmla="*/ 12 h 288"/>
              <a:gd name="T48" fmla="*/ 114 w 288"/>
              <a:gd name="T49" fmla="*/ 2 h 288"/>
              <a:gd name="T50" fmla="*/ 144 w 288"/>
              <a:gd name="T51" fmla="*/ 0 h 288"/>
              <a:gd name="T52" fmla="*/ 158 w 288"/>
              <a:gd name="T53" fmla="*/ 0 h 288"/>
              <a:gd name="T54" fmla="*/ 186 w 288"/>
              <a:gd name="T55" fmla="*/ 6 h 288"/>
              <a:gd name="T56" fmla="*/ 212 w 288"/>
              <a:gd name="T57" fmla="*/ 18 h 288"/>
              <a:gd name="T58" fmla="*/ 236 w 288"/>
              <a:gd name="T59" fmla="*/ 32 h 288"/>
              <a:gd name="T60" fmla="*/ 256 w 288"/>
              <a:gd name="T61" fmla="*/ 52 h 288"/>
              <a:gd name="T62" fmla="*/ 270 w 288"/>
              <a:gd name="T63" fmla="*/ 76 h 288"/>
              <a:gd name="T64" fmla="*/ 282 w 288"/>
              <a:gd name="T65" fmla="*/ 102 h 288"/>
              <a:gd name="T66" fmla="*/ 288 w 288"/>
              <a:gd name="T67" fmla="*/ 130 h 288"/>
              <a:gd name="T68" fmla="*/ 288 w 288"/>
              <a:gd name="T69" fmla="*/ 144 h 28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88"/>
              <a:gd name="T106" fmla="*/ 0 h 288"/>
              <a:gd name="T107" fmla="*/ 288 w 288"/>
              <a:gd name="T108" fmla="*/ 288 h 288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88" h="288">
                <a:moveTo>
                  <a:pt x="288" y="144"/>
                </a:moveTo>
                <a:lnTo>
                  <a:pt x="288" y="144"/>
                </a:lnTo>
                <a:lnTo>
                  <a:pt x="288" y="158"/>
                </a:lnTo>
                <a:lnTo>
                  <a:pt x="286" y="174"/>
                </a:lnTo>
                <a:lnTo>
                  <a:pt x="282" y="186"/>
                </a:lnTo>
                <a:lnTo>
                  <a:pt x="276" y="200"/>
                </a:lnTo>
                <a:lnTo>
                  <a:pt x="270" y="212"/>
                </a:lnTo>
                <a:lnTo>
                  <a:pt x="264" y="224"/>
                </a:lnTo>
                <a:lnTo>
                  <a:pt x="256" y="236"/>
                </a:lnTo>
                <a:lnTo>
                  <a:pt x="246" y="246"/>
                </a:lnTo>
                <a:lnTo>
                  <a:pt x="236" y="256"/>
                </a:lnTo>
                <a:lnTo>
                  <a:pt x="224" y="264"/>
                </a:lnTo>
                <a:lnTo>
                  <a:pt x="212" y="270"/>
                </a:lnTo>
                <a:lnTo>
                  <a:pt x="200" y="276"/>
                </a:lnTo>
                <a:lnTo>
                  <a:pt x="186" y="282"/>
                </a:lnTo>
                <a:lnTo>
                  <a:pt x="174" y="286"/>
                </a:lnTo>
                <a:lnTo>
                  <a:pt x="158" y="288"/>
                </a:lnTo>
                <a:lnTo>
                  <a:pt x="144" y="288"/>
                </a:lnTo>
                <a:lnTo>
                  <a:pt x="130" y="288"/>
                </a:lnTo>
                <a:lnTo>
                  <a:pt x="114" y="286"/>
                </a:lnTo>
                <a:lnTo>
                  <a:pt x="102" y="282"/>
                </a:lnTo>
                <a:lnTo>
                  <a:pt x="88" y="276"/>
                </a:lnTo>
                <a:lnTo>
                  <a:pt x="76" y="270"/>
                </a:lnTo>
                <a:lnTo>
                  <a:pt x="64" y="264"/>
                </a:lnTo>
                <a:lnTo>
                  <a:pt x="52" y="256"/>
                </a:lnTo>
                <a:lnTo>
                  <a:pt x="42" y="246"/>
                </a:lnTo>
                <a:lnTo>
                  <a:pt x="32" y="236"/>
                </a:lnTo>
                <a:lnTo>
                  <a:pt x="24" y="224"/>
                </a:lnTo>
                <a:lnTo>
                  <a:pt x="18" y="212"/>
                </a:lnTo>
                <a:lnTo>
                  <a:pt x="12" y="200"/>
                </a:lnTo>
                <a:lnTo>
                  <a:pt x="6" y="186"/>
                </a:lnTo>
                <a:lnTo>
                  <a:pt x="2" y="174"/>
                </a:lnTo>
                <a:lnTo>
                  <a:pt x="0" y="158"/>
                </a:lnTo>
                <a:lnTo>
                  <a:pt x="0" y="144"/>
                </a:lnTo>
                <a:lnTo>
                  <a:pt x="0" y="130"/>
                </a:lnTo>
                <a:lnTo>
                  <a:pt x="2" y="114"/>
                </a:lnTo>
                <a:lnTo>
                  <a:pt x="6" y="102"/>
                </a:lnTo>
                <a:lnTo>
                  <a:pt x="12" y="88"/>
                </a:lnTo>
                <a:lnTo>
                  <a:pt x="18" y="76"/>
                </a:lnTo>
                <a:lnTo>
                  <a:pt x="24" y="64"/>
                </a:lnTo>
                <a:lnTo>
                  <a:pt x="32" y="52"/>
                </a:lnTo>
                <a:lnTo>
                  <a:pt x="42" y="42"/>
                </a:lnTo>
                <a:lnTo>
                  <a:pt x="52" y="32"/>
                </a:lnTo>
                <a:lnTo>
                  <a:pt x="64" y="24"/>
                </a:lnTo>
                <a:lnTo>
                  <a:pt x="76" y="18"/>
                </a:lnTo>
                <a:lnTo>
                  <a:pt x="88" y="12"/>
                </a:lnTo>
                <a:lnTo>
                  <a:pt x="102" y="6"/>
                </a:lnTo>
                <a:lnTo>
                  <a:pt x="114" y="2"/>
                </a:lnTo>
                <a:lnTo>
                  <a:pt x="130" y="0"/>
                </a:lnTo>
                <a:lnTo>
                  <a:pt x="144" y="0"/>
                </a:lnTo>
                <a:lnTo>
                  <a:pt x="158" y="0"/>
                </a:lnTo>
                <a:lnTo>
                  <a:pt x="174" y="2"/>
                </a:lnTo>
                <a:lnTo>
                  <a:pt x="186" y="6"/>
                </a:lnTo>
                <a:lnTo>
                  <a:pt x="200" y="12"/>
                </a:lnTo>
                <a:lnTo>
                  <a:pt x="212" y="18"/>
                </a:lnTo>
                <a:lnTo>
                  <a:pt x="224" y="24"/>
                </a:lnTo>
                <a:lnTo>
                  <a:pt x="236" y="32"/>
                </a:lnTo>
                <a:lnTo>
                  <a:pt x="246" y="42"/>
                </a:lnTo>
                <a:lnTo>
                  <a:pt x="256" y="52"/>
                </a:lnTo>
                <a:lnTo>
                  <a:pt x="264" y="64"/>
                </a:lnTo>
                <a:lnTo>
                  <a:pt x="270" y="76"/>
                </a:lnTo>
                <a:lnTo>
                  <a:pt x="276" y="88"/>
                </a:lnTo>
                <a:lnTo>
                  <a:pt x="282" y="102"/>
                </a:lnTo>
                <a:lnTo>
                  <a:pt x="286" y="114"/>
                </a:lnTo>
                <a:lnTo>
                  <a:pt x="288" y="130"/>
                </a:lnTo>
                <a:lnTo>
                  <a:pt x="288" y="144"/>
                </a:lnTo>
                <a:close/>
              </a:path>
            </a:pathLst>
          </a:custGeom>
          <a:solidFill>
            <a:srgbClr val="FFFF00"/>
          </a:solidFill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1807" name="Rectangle 493"/>
          <p:cNvSpPr>
            <a:spLocks noChangeArrowheads="1"/>
          </p:cNvSpPr>
          <p:nvPr/>
        </p:nvSpPr>
        <p:spPr bwMode="auto">
          <a:xfrm>
            <a:off x="7461250" y="4130675"/>
            <a:ext cx="1651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Helvetica" pitchFamily="-83" charset="0"/>
              </a:rPr>
              <a:t>C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41823" name="Line 509"/>
          <p:cNvSpPr>
            <a:spLocks noChangeShapeType="1"/>
          </p:cNvSpPr>
          <p:nvPr/>
        </p:nvSpPr>
        <p:spPr bwMode="auto">
          <a:xfrm>
            <a:off x="6629400" y="4838700"/>
            <a:ext cx="1588" cy="1588"/>
          </a:xfrm>
          <a:prstGeom prst="line">
            <a:avLst/>
          </a:prstGeom>
          <a:noFill/>
          <a:ln w="16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825" name="Freeform 511"/>
          <p:cNvSpPr>
            <a:spLocks/>
          </p:cNvSpPr>
          <p:nvPr/>
        </p:nvSpPr>
        <p:spPr bwMode="auto">
          <a:xfrm>
            <a:off x="6400800" y="4838700"/>
            <a:ext cx="457200" cy="457200"/>
          </a:xfrm>
          <a:custGeom>
            <a:avLst/>
            <a:gdLst>
              <a:gd name="T0" fmla="*/ 288 w 288"/>
              <a:gd name="T1" fmla="*/ 144 h 288"/>
              <a:gd name="T2" fmla="*/ 286 w 288"/>
              <a:gd name="T3" fmla="*/ 174 h 288"/>
              <a:gd name="T4" fmla="*/ 276 w 288"/>
              <a:gd name="T5" fmla="*/ 200 h 288"/>
              <a:gd name="T6" fmla="*/ 264 w 288"/>
              <a:gd name="T7" fmla="*/ 224 h 288"/>
              <a:gd name="T8" fmla="*/ 246 w 288"/>
              <a:gd name="T9" fmla="*/ 246 h 288"/>
              <a:gd name="T10" fmla="*/ 224 w 288"/>
              <a:gd name="T11" fmla="*/ 264 h 288"/>
              <a:gd name="T12" fmla="*/ 200 w 288"/>
              <a:gd name="T13" fmla="*/ 276 h 288"/>
              <a:gd name="T14" fmla="*/ 174 w 288"/>
              <a:gd name="T15" fmla="*/ 286 h 288"/>
              <a:gd name="T16" fmla="*/ 144 w 288"/>
              <a:gd name="T17" fmla="*/ 288 h 288"/>
              <a:gd name="T18" fmla="*/ 130 w 288"/>
              <a:gd name="T19" fmla="*/ 288 h 288"/>
              <a:gd name="T20" fmla="*/ 102 w 288"/>
              <a:gd name="T21" fmla="*/ 282 h 288"/>
              <a:gd name="T22" fmla="*/ 76 w 288"/>
              <a:gd name="T23" fmla="*/ 270 h 288"/>
              <a:gd name="T24" fmla="*/ 52 w 288"/>
              <a:gd name="T25" fmla="*/ 256 h 288"/>
              <a:gd name="T26" fmla="*/ 32 w 288"/>
              <a:gd name="T27" fmla="*/ 236 h 288"/>
              <a:gd name="T28" fmla="*/ 18 w 288"/>
              <a:gd name="T29" fmla="*/ 212 h 288"/>
              <a:gd name="T30" fmla="*/ 6 w 288"/>
              <a:gd name="T31" fmla="*/ 186 h 288"/>
              <a:gd name="T32" fmla="*/ 0 w 288"/>
              <a:gd name="T33" fmla="*/ 158 h 288"/>
              <a:gd name="T34" fmla="*/ 0 w 288"/>
              <a:gd name="T35" fmla="*/ 144 h 288"/>
              <a:gd name="T36" fmla="*/ 2 w 288"/>
              <a:gd name="T37" fmla="*/ 114 h 288"/>
              <a:gd name="T38" fmla="*/ 12 w 288"/>
              <a:gd name="T39" fmla="*/ 88 h 288"/>
              <a:gd name="T40" fmla="*/ 24 w 288"/>
              <a:gd name="T41" fmla="*/ 64 h 288"/>
              <a:gd name="T42" fmla="*/ 42 w 288"/>
              <a:gd name="T43" fmla="*/ 42 h 288"/>
              <a:gd name="T44" fmla="*/ 64 w 288"/>
              <a:gd name="T45" fmla="*/ 24 h 288"/>
              <a:gd name="T46" fmla="*/ 88 w 288"/>
              <a:gd name="T47" fmla="*/ 12 h 288"/>
              <a:gd name="T48" fmla="*/ 114 w 288"/>
              <a:gd name="T49" fmla="*/ 2 h 288"/>
              <a:gd name="T50" fmla="*/ 144 w 288"/>
              <a:gd name="T51" fmla="*/ 0 h 288"/>
              <a:gd name="T52" fmla="*/ 158 w 288"/>
              <a:gd name="T53" fmla="*/ 0 h 288"/>
              <a:gd name="T54" fmla="*/ 186 w 288"/>
              <a:gd name="T55" fmla="*/ 6 h 288"/>
              <a:gd name="T56" fmla="*/ 212 w 288"/>
              <a:gd name="T57" fmla="*/ 18 h 288"/>
              <a:gd name="T58" fmla="*/ 236 w 288"/>
              <a:gd name="T59" fmla="*/ 32 h 288"/>
              <a:gd name="T60" fmla="*/ 256 w 288"/>
              <a:gd name="T61" fmla="*/ 52 h 288"/>
              <a:gd name="T62" fmla="*/ 270 w 288"/>
              <a:gd name="T63" fmla="*/ 76 h 288"/>
              <a:gd name="T64" fmla="*/ 282 w 288"/>
              <a:gd name="T65" fmla="*/ 102 h 288"/>
              <a:gd name="T66" fmla="*/ 288 w 288"/>
              <a:gd name="T67" fmla="*/ 130 h 288"/>
              <a:gd name="T68" fmla="*/ 288 w 288"/>
              <a:gd name="T69" fmla="*/ 144 h 28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88"/>
              <a:gd name="T106" fmla="*/ 0 h 288"/>
              <a:gd name="T107" fmla="*/ 288 w 288"/>
              <a:gd name="T108" fmla="*/ 288 h 288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88" h="288">
                <a:moveTo>
                  <a:pt x="288" y="144"/>
                </a:moveTo>
                <a:lnTo>
                  <a:pt x="288" y="144"/>
                </a:lnTo>
                <a:lnTo>
                  <a:pt x="288" y="158"/>
                </a:lnTo>
                <a:lnTo>
                  <a:pt x="286" y="174"/>
                </a:lnTo>
                <a:lnTo>
                  <a:pt x="282" y="186"/>
                </a:lnTo>
                <a:lnTo>
                  <a:pt x="276" y="200"/>
                </a:lnTo>
                <a:lnTo>
                  <a:pt x="270" y="212"/>
                </a:lnTo>
                <a:lnTo>
                  <a:pt x="264" y="224"/>
                </a:lnTo>
                <a:lnTo>
                  <a:pt x="256" y="236"/>
                </a:lnTo>
                <a:lnTo>
                  <a:pt x="246" y="246"/>
                </a:lnTo>
                <a:lnTo>
                  <a:pt x="236" y="256"/>
                </a:lnTo>
                <a:lnTo>
                  <a:pt x="224" y="264"/>
                </a:lnTo>
                <a:lnTo>
                  <a:pt x="212" y="270"/>
                </a:lnTo>
                <a:lnTo>
                  <a:pt x="200" y="276"/>
                </a:lnTo>
                <a:lnTo>
                  <a:pt x="186" y="282"/>
                </a:lnTo>
                <a:lnTo>
                  <a:pt x="174" y="286"/>
                </a:lnTo>
                <a:lnTo>
                  <a:pt x="158" y="288"/>
                </a:lnTo>
                <a:lnTo>
                  <a:pt x="144" y="288"/>
                </a:lnTo>
                <a:lnTo>
                  <a:pt x="130" y="288"/>
                </a:lnTo>
                <a:lnTo>
                  <a:pt x="114" y="286"/>
                </a:lnTo>
                <a:lnTo>
                  <a:pt x="102" y="282"/>
                </a:lnTo>
                <a:lnTo>
                  <a:pt x="88" y="276"/>
                </a:lnTo>
                <a:lnTo>
                  <a:pt x="76" y="270"/>
                </a:lnTo>
                <a:lnTo>
                  <a:pt x="64" y="264"/>
                </a:lnTo>
                <a:lnTo>
                  <a:pt x="52" y="256"/>
                </a:lnTo>
                <a:lnTo>
                  <a:pt x="42" y="246"/>
                </a:lnTo>
                <a:lnTo>
                  <a:pt x="32" y="236"/>
                </a:lnTo>
                <a:lnTo>
                  <a:pt x="24" y="224"/>
                </a:lnTo>
                <a:lnTo>
                  <a:pt x="18" y="212"/>
                </a:lnTo>
                <a:lnTo>
                  <a:pt x="12" y="200"/>
                </a:lnTo>
                <a:lnTo>
                  <a:pt x="6" y="186"/>
                </a:lnTo>
                <a:lnTo>
                  <a:pt x="2" y="174"/>
                </a:lnTo>
                <a:lnTo>
                  <a:pt x="0" y="158"/>
                </a:lnTo>
                <a:lnTo>
                  <a:pt x="0" y="144"/>
                </a:lnTo>
                <a:lnTo>
                  <a:pt x="0" y="130"/>
                </a:lnTo>
                <a:lnTo>
                  <a:pt x="2" y="114"/>
                </a:lnTo>
                <a:lnTo>
                  <a:pt x="6" y="102"/>
                </a:lnTo>
                <a:lnTo>
                  <a:pt x="12" y="88"/>
                </a:lnTo>
                <a:lnTo>
                  <a:pt x="18" y="76"/>
                </a:lnTo>
                <a:lnTo>
                  <a:pt x="24" y="64"/>
                </a:lnTo>
                <a:lnTo>
                  <a:pt x="32" y="52"/>
                </a:lnTo>
                <a:lnTo>
                  <a:pt x="42" y="42"/>
                </a:lnTo>
                <a:lnTo>
                  <a:pt x="52" y="32"/>
                </a:lnTo>
                <a:lnTo>
                  <a:pt x="64" y="24"/>
                </a:lnTo>
                <a:lnTo>
                  <a:pt x="76" y="18"/>
                </a:lnTo>
                <a:lnTo>
                  <a:pt x="88" y="12"/>
                </a:lnTo>
                <a:lnTo>
                  <a:pt x="102" y="6"/>
                </a:lnTo>
                <a:lnTo>
                  <a:pt x="114" y="2"/>
                </a:lnTo>
                <a:lnTo>
                  <a:pt x="130" y="0"/>
                </a:lnTo>
                <a:lnTo>
                  <a:pt x="144" y="0"/>
                </a:lnTo>
                <a:lnTo>
                  <a:pt x="158" y="0"/>
                </a:lnTo>
                <a:lnTo>
                  <a:pt x="174" y="2"/>
                </a:lnTo>
                <a:lnTo>
                  <a:pt x="186" y="6"/>
                </a:lnTo>
                <a:lnTo>
                  <a:pt x="200" y="12"/>
                </a:lnTo>
                <a:lnTo>
                  <a:pt x="212" y="18"/>
                </a:lnTo>
                <a:lnTo>
                  <a:pt x="224" y="24"/>
                </a:lnTo>
                <a:lnTo>
                  <a:pt x="236" y="32"/>
                </a:lnTo>
                <a:lnTo>
                  <a:pt x="246" y="42"/>
                </a:lnTo>
                <a:lnTo>
                  <a:pt x="256" y="52"/>
                </a:lnTo>
                <a:lnTo>
                  <a:pt x="264" y="64"/>
                </a:lnTo>
                <a:lnTo>
                  <a:pt x="270" y="76"/>
                </a:lnTo>
                <a:lnTo>
                  <a:pt x="276" y="88"/>
                </a:lnTo>
                <a:lnTo>
                  <a:pt x="282" y="102"/>
                </a:lnTo>
                <a:lnTo>
                  <a:pt x="286" y="114"/>
                </a:lnTo>
                <a:lnTo>
                  <a:pt x="288" y="130"/>
                </a:lnTo>
                <a:lnTo>
                  <a:pt x="288" y="144"/>
                </a:lnTo>
                <a:close/>
              </a:path>
            </a:pathLst>
          </a:custGeom>
          <a:solidFill>
            <a:srgbClr val="FFFF00"/>
          </a:solidFill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1826" name="Rectangle 512"/>
          <p:cNvSpPr>
            <a:spLocks noChangeArrowheads="1"/>
          </p:cNvSpPr>
          <p:nvPr/>
        </p:nvSpPr>
        <p:spPr bwMode="auto">
          <a:xfrm>
            <a:off x="6534150" y="4930775"/>
            <a:ext cx="1905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Helvetica" pitchFamily="-83" charset="0"/>
              </a:rPr>
              <a:t>M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41827" name="Freeform 513"/>
          <p:cNvSpPr>
            <a:spLocks/>
          </p:cNvSpPr>
          <p:nvPr/>
        </p:nvSpPr>
        <p:spPr bwMode="auto">
          <a:xfrm>
            <a:off x="6400800" y="4038600"/>
            <a:ext cx="457200" cy="457200"/>
          </a:xfrm>
          <a:custGeom>
            <a:avLst/>
            <a:gdLst>
              <a:gd name="T0" fmla="*/ 288 w 288"/>
              <a:gd name="T1" fmla="*/ 144 h 288"/>
              <a:gd name="T2" fmla="*/ 286 w 288"/>
              <a:gd name="T3" fmla="*/ 174 h 288"/>
              <a:gd name="T4" fmla="*/ 276 w 288"/>
              <a:gd name="T5" fmla="*/ 200 h 288"/>
              <a:gd name="T6" fmla="*/ 264 w 288"/>
              <a:gd name="T7" fmla="*/ 224 h 288"/>
              <a:gd name="T8" fmla="*/ 246 w 288"/>
              <a:gd name="T9" fmla="*/ 246 h 288"/>
              <a:gd name="T10" fmla="*/ 224 w 288"/>
              <a:gd name="T11" fmla="*/ 264 h 288"/>
              <a:gd name="T12" fmla="*/ 200 w 288"/>
              <a:gd name="T13" fmla="*/ 276 h 288"/>
              <a:gd name="T14" fmla="*/ 174 w 288"/>
              <a:gd name="T15" fmla="*/ 286 h 288"/>
              <a:gd name="T16" fmla="*/ 144 w 288"/>
              <a:gd name="T17" fmla="*/ 288 h 288"/>
              <a:gd name="T18" fmla="*/ 130 w 288"/>
              <a:gd name="T19" fmla="*/ 288 h 288"/>
              <a:gd name="T20" fmla="*/ 102 w 288"/>
              <a:gd name="T21" fmla="*/ 282 h 288"/>
              <a:gd name="T22" fmla="*/ 76 w 288"/>
              <a:gd name="T23" fmla="*/ 270 h 288"/>
              <a:gd name="T24" fmla="*/ 52 w 288"/>
              <a:gd name="T25" fmla="*/ 256 h 288"/>
              <a:gd name="T26" fmla="*/ 32 w 288"/>
              <a:gd name="T27" fmla="*/ 236 h 288"/>
              <a:gd name="T28" fmla="*/ 18 w 288"/>
              <a:gd name="T29" fmla="*/ 212 h 288"/>
              <a:gd name="T30" fmla="*/ 6 w 288"/>
              <a:gd name="T31" fmla="*/ 186 h 288"/>
              <a:gd name="T32" fmla="*/ 0 w 288"/>
              <a:gd name="T33" fmla="*/ 158 h 288"/>
              <a:gd name="T34" fmla="*/ 0 w 288"/>
              <a:gd name="T35" fmla="*/ 144 h 288"/>
              <a:gd name="T36" fmla="*/ 2 w 288"/>
              <a:gd name="T37" fmla="*/ 114 h 288"/>
              <a:gd name="T38" fmla="*/ 12 w 288"/>
              <a:gd name="T39" fmla="*/ 88 h 288"/>
              <a:gd name="T40" fmla="*/ 24 w 288"/>
              <a:gd name="T41" fmla="*/ 64 h 288"/>
              <a:gd name="T42" fmla="*/ 42 w 288"/>
              <a:gd name="T43" fmla="*/ 42 h 288"/>
              <a:gd name="T44" fmla="*/ 64 w 288"/>
              <a:gd name="T45" fmla="*/ 24 h 288"/>
              <a:gd name="T46" fmla="*/ 88 w 288"/>
              <a:gd name="T47" fmla="*/ 12 h 288"/>
              <a:gd name="T48" fmla="*/ 114 w 288"/>
              <a:gd name="T49" fmla="*/ 2 h 288"/>
              <a:gd name="T50" fmla="*/ 144 w 288"/>
              <a:gd name="T51" fmla="*/ 0 h 288"/>
              <a:gd name="T52" fmla="*/ 158 w 288"/>
              <a:gd name="T53" fmla="*/ 0 h 288"/>
              <a:gd name="T54" fmla="*/ 186 w 288"/>
              <a:gd name="T55" fmla="*/ 6 h 288"/>
              <a:gd name="T56" fmla="*/ 212 w 288"/>
              <a:gd name="T57" fmla="*/ 18 h 288"/>
              <a:gd name="T58" fmla="*/ 236 w 288"/>
              <a:gd name="T59" fmla="*/ 32 h 288"/>
              <a:gd name="T60" fmla="*/ 256 w 288"/>
              <a:gd name="T61" fmla="*/ 52 h 288"/>
              <a:gd name="T62" fmla="*/ 270 w 288"/>
              <a:gd name="T63" fmla="*/ 76 h 288"/>
              <a:gd name="T64" fmla="*/ 282 w 288"/>
              <a:gd name="T65" fmla="*/ 102 h 288"/>
              <a:gd name="T66" fmla="*/ 288 w 288"/>
              <a:gd name="T67" fmla="*/ 130 h 288"/>
              <a:gd name="T68" fmla="*/ 288 w 288"/>
              <a:gd name="T69" fmla="*/ 144 h 28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88"/>
              <a:gd name="T106" fmla="*/ 0 h 288"/>
              <a:gd name="T107" fmla="*/ 288 w 288"/>
              <a:gd name="T108" fmla="*/ 288 h 288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88" h="288">
                <a:moveTo>
                  <a:pt x="288" y="144"/>
                </a:moveTo>
                <a:lnTo>
                  <a:pt x="288" y="144"/>
                </a:lnTo>
                <a:lnTo>
                  <a:pt x="288" y="158"/>
                </a:lnTo>
                <a:lnTo>
                  <a:pt x="286" y="174"/>
                </a:lnTo>
                <a:lnTo>
                  <a:pt x="282" y="186"/>
                </a:lnTo>
                <a:lnTo>
                  <a:pt x="276" y="200"/>
                </a:lnTo>
                <a:lnTo>
                  <a:pt x="270" y="212"/>
                </a:lnTo>
                <a:lnTo>
                  <a:pt x="264" y="224"/>
                </a:lnTo>
                <a:lnTo>
                  <a:pt x="256" y="236"/>
                </a:lnTo>
                <a:lnTo>
                  <a:pt x="246" y="246"/>
                </a:lnTo>
                <a:lnTo>
                  <a:pt x="236" y="256"/>
                </a:lnTo>
                <a:lnTo>
                  <a:pt x="224" y="264"/>
                </a:lnTo>
                <a:lnTo>
                  <a:pt x="212" y="270"/>
                </a:lnTo>
                <a:lnTo>
                  <a:pt x="200" y="276"/>
                </a:lnTo>
                <a:lnTo>
                  <a:pt x="186" y="282"/>
                </a:lnTo>
                <a:lnTo>
                  <a:pt x="174" y="286"/>
                </a:lnTo>
                <a:lnTo>
                  <a:pt x="158" y="288"/>
                </a:lnTo>
                <a:lnTo>
                  <a:pt x="144" y="288"/>
                </a:lnTo>
                <a:lnTo>
                  <a:pt x="130" y="288"/>
                </a:lnTo>
                <a:lnTo>
                  <a:pt x="114" y="286"/>
                </a:lnTo>
                <a:lnTo>
                  <a:pt x="102" y="282"/>
                </a:lnTo>
                <a:lnTo>
                  <a:pt x="88" y="276"/>
                </a:lnTo>
                <a:lnTo>
                  <a:pt x="76" y="270"/>
                </a:lnTo>
                <a:lnTo>
                  <a:pt x="64" y="264"/>
                </a:lnTo>
                <a:lnTo>
                  <a:pt x="52" y="256"/>
                </a:lnTo>
                <a:lnTo>
                  <a:pt x="42" y="246"/>
                </a:lnTo>
                <a:lnTo>
                  <a:pt x="32" y="236"/>
                </a:lnTo>
                <a:lnTo>
                  <a:pt x="24" y="224"/>
                </a:lnTo>
                <a:lnTo>
                  <a:pt x="18" y="212"/>
                </a:lnTo>
                <a:lnTo>
                  <a:pt x="12" y="200"/>
                </a:lnTo>
                <a:lnTo>
                  <a:pt x="6" y="186"/>
                </a:lnTo>
                <a:lnTo>
                  <a:pt x="2" y="174"/>
                </a:lnTo>
                <a:lnTo>
                  <a:pt x="0" y="158"/>
                </a:lnTo>
                <a:lnTo>
                  <a:pt x="0" y="144"/>
                </a:lnTo>
                <a:lnTo>
                  <a:pt x="0" y="130"/>
                </a:lnTo>
                <a:lnTo>
                  <a:pt x="2" y="114"/>
                </a:lnTo>
                <a:lnTo>
                  <a:pt x="6" y="102"/>
                </a:lnTo>
                <a:lnTo>
                  <a:pt x="12" y="88"/>
                </a:lnTo>
                <a:lnTo>
                  <a:pt x="18" y="76"/>
                </a:lnTo>
                <a:lnTo>
                  <a:pt x="24" y="64"/>
                </a:lnTo>
                <a:lnTo>
                  <a:pt x="32" y="52"/>
                </a:lnTo>
                <a:lnTo>
                  <a:pt x="42" y="42"/>
                </a:lnTo>
                <a:lnTo>
                  <a:pt x="52" y="32"/>
                </a:lnTo>
                <a:lnTo>
                  <a:pt x="64" y="24"/>
                </a:lnTo>
                <a:lnTo>
                  <a:pt x="76" y="18"/>
                </a:lnTo>
                <a:lnTo>
                  <a:pt x="88" y="12"/>
                </a:lnTo>
                <a:lnTo>
                  <a:pt x="102" y="6"/>
                </a:lnTo>
                <a:lnTo>
                  <a:pt x="114" y="2"/>
                </a:lnTo>
                <a:lnTo>
                  <a:pt x="130" y="0"/>
                </a:lnTo>
                <a:lnTo>
                  <a:pt x="144" y="0"/>
                </a:lnTo>
                <a:lnTo>
                  <a:pt x="158" y="0"/>
                </a:lnTo>
                <a:lnTo>
                  <a:pt x="174" y="2"/>
                </a:lnTo>
                <a:lnTo>
                  <a:pt x="186" y="6"/>
                </a:lnTo>
                <a:lnTo>
                  <a:pt x="200" y="12"/>
                </a:lnTo>
                <a:lnTo>
                  <a:pt x="212" y="18"/>
                </a:lnTo>
                <a:lnTo>
                  <a:pt x="224" y="24"/>
                </a:lnTo>
                <a:lnTo>
                  <a:pt x="236" y="32"/>
                </a:lnTo>
                <a:lnTo>
                  <a:pt x="246" y="42"/>
                </a:lnTo>
                <a:lnTo>
                  <a:pt x="256" y="52"/>
                </a:lnTo>
                <a:lnTo>
                  <a:pt x="264" y="64"/>
                </a:lnTo>
                <a:lnTo>
                  <a:pt x="270" y="76"/>
                </a:lnTo>
                <a:lnTo>
                  <a:pt x="276" y="88"/>
                </a:lnTo>
                <a:lnTo>
                  <a:pt x="282" y="102"/>
                </a:lnTo>
                <a:lnTo>
                  <a:pt x="286" y="114"/>
                </a:lnTo>
                <a:lnTo>
                  <a:pt x="288" y="130"/>
                </a:lnTo>
                <a:lnTo>
                  <a:pt x="288" y="144"/>
                </a:lnTo>
                <a:close/>
              </a:path>
            </a:pathLst>
          </a:custGeom>
          <a:solidFill>
            <a:srgbClr val="FFFF00"/>
          </a:solidFill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1828" name="Rectangle 514"/>
          <p:cNvSpPr>
            <a:spLocks noChangeArrowheads="1"/>
          </p:cNvSpPr>
          <p:nvPr/>
        </p:nvSpPr>
        <p:spPr bwMode="auto">
          <a:xfrm>
            <a:off x="6550025" y="4130675"/>
            <a:ext cx="152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Helvetica" pitchFamily="-83" charset="0"/>
              </a:rPr>
              <a:t>P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41829" name="Line 515"/>
          <p:cNvSpPr>
            <a:spLocks noChangeShapeType="1"/>
          </p:cNvSpPr>
          <p:nvPr/>
        </p:nvSpPr>
        <p:spPr bwMode="auto">
          <a:xfrm>
            <a:off x="6642100" y="3695700"/>
            <a:ext cx="1588" cy="1588"/>
          </a:xfrm>
          <a:prstGeom prst="line">
            <a:avLst/>
          </a:prstGeom>
          <a:noFill/>
          <a:ln w="16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831" name="Freeform 517"/>
          <p:cNvSpPr>
            <a:spLocks/>
          </p:cNvSpPr>
          <p:nvPr/>
        </p:nvSpPr>
        <p:spPr bwMode="auto">
          <a:xfrm>
            <a:off x="6413500" y="2438400"/>
            <a:ext cx="457200" cy="457200"/>
          </a:xfrm>
          <a:custGeom>
            <a:avLst/>
            <a:gdLst>
              <a:gd name="T0" fmla="*/ 288 w 288"/>
              <a:gd name="T1" fmla="*/ 144 h 288"/>
              <a:gd name="T2" fmla="*/ 286 w 288"/>
              <a:gd name="T3" fmla="*/ 174 h 288"/>
              <a:gd name="T4" fmla="*/ 276 w 288"/>
              <a:gd name="T5" fmla="*/ 200 h 288"/>
              <a:gd name="T6" fmla="*/ 264 w 288"/>
              <a:gd name="T7" fmla="*/ 224 h 288"/>
              <a:gd name="T8" fmla="*/ 246 w 288"/>
              <a:gd name="T9" fmla="*/ 246 h 288"/>
              <a:gd name="T10" fmla="*/ 224 w 288"/>
              <a:gd name="T11" fmla="*/ 264 h 288"/>
              <a:gd name="T12" fmla="*/ 200 w 288"/>
              <a:gd name="T13" fmla="*/ 276 h 288"/>
              <a:gd name="T14" fmla="*/ 174 w 288"/>
              <a:gd name="T15" fmla="*/ 286 h 288"/>
              <a:gd name="T16" fmla="*/ 144 w 288"/>
              <a:gd name="T17" fmla="*/ 288 h 288"/>
              <a:gd name="T18" fmla="*/ 130 w 288"/>
              <a:gd name="T19" fmla="*/ 288 h 288"/>
              <a:gd name="T20" fmla="*/ 102 w 288"/>
              <a:gd name="T21" fmla="*/ 282 h 288"/>
              <a:gd name="T22" fmla="*/ 76 w 288"/>
              <a:gd name="T23" fmla="*/ 270 h 288"/>
              <a:gd name="T24" fmla="*/ 52 w 288"/>
              <a:gd name="T25" fmla="*/ 256 h 288"/>
              <a:gd name="T26" fmla="*/ 32 w 288"/>
              <a:gd name="T27" fmla="*/ 236 h 288"/>
              <a:gd name="T28" fmla="*/ 18 w 288"/>
              <a:gd name="T29" fmla="*/ 212 h 288"/>
              <a:gd name="T30" fmla="*/ 6 w 288"/>
              <a:gd name="T31" fmla="*/ 186 h 288"/>
              <a:gd name="T32" fmla="*/ 0 w 288"/>
              <a:gd name="T33" fmla="*/ 158 h 288"/>
              <a:gd name="T34" fmla="*/ 0 w 288"/>
              <a:gd name="T35" fmla="*/ 144 h 288"/>
              <a:gd name="T36" fmla="*/ 2 w 288"/>
              <a:gd name="T37" fmla="*/ 114 h 288"/>
              <a:gd name="T38" fmla="*/ 12 w 288"/>
              <a:gd name="T39" fmla="*/ 88 h 288"/>
              <a:gd name="T40" fmla="*/ 24 w 288"/>
              <a:gd name="T41" fmla="*/ 64 h 288"/>
              <a:gd name="T42" fmla="*/ 42 w 288"/>
              <a:gd name="T43" fmla="*/ 42 h 288"/>
              <a:gd name="T44" fmla="*/ 64 w 288"/>
              <a:gd name="T45" fmla="*/ 24 h 288"/>
              <a:gd name="T46" fmla="*/ 88 w 288"/>
              <a:gd name="T47" fmla="*/ 12 h 288"/>
              <a:gd name="T48" fmla="*/ 114 w 288"/>
              <a:gd name="T49" fmla="*/ 2 h 288"/>
              <a:gd name="T50" fmla="*/ 144 w 288"/>
              <a:gd name="T51" fmla="*/ 0 h 288"/>
              <a:gd name="T52" fmla="*/ 158 w 288"/>
              <a:gd name="T53" fmla="*/ 0 h 288"/>
              <a:gd name="T54" fmla="*/ 186 w 288"/>
              <a:gd name="T55" fmla="*/ 6 h 288"/>
              <a:gd name="T56" fmla="*/ 212 w 288"/>
              <a:gd name="T57" fmla="*/ 18 h 288"/>
              <a:gd name="T58" fmla="*/ 236 w 288"/>
              <a:gd name="T59" fmla="*/ 32 h 288"/>
              <a:gd name="T60" fmla="*/ 256 w 288"/>
              <a:gd name="T61" fmla="*/ 52 h 288"/>
              <a:gd name="T62" fmla="*/ 270 w 288"/>
              <a:gd name="T63" fmla="*/ 76 h 288"/>
              <a:gd name="T64" fmla="*/ 282 w 288"/>
              <a:gd name="T65" fmla="*/ 102 h 288"/>
              <a:gd name="T66" fmla="*/ 288 w 288"/>
              <a:gd name="T67" fmla="*/ 130 h 288"/>
              <a:gd name="T68" fmla="*/ 288 w 288"/>
              <a:gd name="T69" fmla="*/ 144 h 28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88"/>
              <a:gd name="T106" fmla="*/ 0 h 288"/>
              <a:gd name="T107" fmla="*/ 288 w 288"/>
              <a:gd name="T108" fmla="*/ 288 h 288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88" h="288">
                <a:moveTo>
                  <a:pt x="288" y="144"/>
                </a:moveTo>
                <a:lnTo>
                  <a:pt x="288" y="144"/>
                </a:lnTo>
                <a:lnTo>
                  <a:pt x="288" y="158"/>
                </a:lnTo>
                <a:lnTo>
                  <a:pt x="286" y="174"/>
                </a:lnTo>
                <a:lnTo>
                  <a:pt x="282" y="186"/>
                </a:lnTo>
                <a:lnTo>
                  <a:pt x="276" y="200"/>
                </a:lnTo>
                <a:lnTo>
                  <a:pt x="270" y="212"/>
                </a:lnTo>
                <a:lnTo>
                  <a:pt x="264" y="224"/>
                </a:lnTo>
                <a:lnTo>
                  <a:pt x="256" y="236"/>
                </a:lnTo>
                <a:lnTo>
                  <a:pt x="246" y="246"/>
                </a:lnTo>
                <a:lnTo>
                  <a:pt x="236" y="256"/>
                </a:lnTo>
                <a:lnTo>
                  <a:pt x="224" y="264"/>
                </a:lnTo>
                <a:lnTo>
                  <a:pt x="212" y="270"/>
                </a:lnTo>
                <a:lnTo>
                  <a:pt x="200" y="276"/>
                </a:lnTo>
                <a:lnTo>
                  <a:pt x="186" y="282"/>
                </a:lnTo>
                <a:lnTo>
                  <a:pt x="174" y="286"/>
                </a:lnTo>
                <a:lnTo>
                  <a:pt x="158" y="288"/>
                </a:lnTo>
                <a:lnTo>
                  <a:pt x="144" y="288"/>
                </a:lnTo>
                <a:lnTo>
                  <a:pt x="130" y="288"/>
                </a:lnTo>
                <a:lnTo>
                  <a:pt x="114" y="286"/>
                </a:lnTo>
                <a:lnTo>
                  <a:pt x="102" y="282"/>
                </a:lnTo>
                <a:lnTo>
                  <a:pt x="88" y="276"/>
                </a:lnTo>
                <a:lnTo>
                  <a:pt x="76" y="270"/>
                </a:lnTo>
                <a:lnTo>
                  <a:pt x="64" y="264"/>
                </a:lnTo>
                <a:lnTo>
                  <a:pt x="52" y="256"/>
                </a:lnTo>
                <a:lnTo>
                  <a:pt x="42" y="246"/>
                </a:lnTo>
                <a:lnTo>
                  <a:pt x="32" y="236"/>
                </a:lnTo>
                <a:lnTo>
                  <a:pt x="24" y="224"/>
                </a:lnTo>
                <a:lnTo>
                  <a:pt x="18" y="212"/>
                </a:lnTo>
                <a:lnTo>
                  <a:pt x="12" y="200"/>
                </a:lnTo>
                <a:lnTo>
                  <a:pt x="6" y="186"/>
                </a:lnTo>
                <a:lnTo>
                  <a:pt x="2" y="174"/>
                </a:lnTo>
                <a:lnTo>
                  <a:pt x="0" y="158"/>
                </a:lnTo>
                <a:lnTo>
                  <a:pt x="0" y="144"/>
                </a:lnTo>
                <a:lnTo>
                  <a:pt x="0" y="130"/>
                </a:lnTo>
                <a:lnTo>
                  <a:pt x="2" y="114"/>
                </a:lnTo>
                <a:lnTo>
                  <a:pt x="6" y="102"/>
                </a:lnTo>
                <a:lnTo>
                  <a:pt x="12" y="88"/>
                </a:lnTo>
                <a:lnTo>
                  <a:pt x="18" y="76"/>
                </a:lnTo>
                <a:lnTo>
                  <a:pt x="24" y="64"/>
                </a:lnTo>
                <a:lnTo>
                  <a:pt x="32" y="52"/>
                </a:lnTo>
                <a:lnTo>
                  <a:pt x="42" y="42"/>
                </a:lnTo>
                <a:lnTo>
                  <a:pt x="52" y="32"/>
                </a:lnTo>
                <a:lnTo>
                  <a:pt x="64" y="24"/>
                </a:lnTo>
                <a:lnTo>
                  <a:pt x="76" y="18"/>
                </a:lnTo>
                <a:lnTo>
                  <a:pt x="88" y="12"/>
                </a:lnTo>
                <a:lnTo>
                  <a:pt x="102" y="6"/>
                </a:lnTo>
                <a:lnTo>
                  <a:pt x="114" y="2"/>
                </a:lnTo>
                <a:lnTo>
                  <a:pt x="130" y="0"/>
                </a:lnTo>
                <a:lnTo>
                  <a:pt x="144" y="0"/>
                </a:lnTo>
                <a:lnTo>
                  <a:pt x="158" y="0"/>
                </a:lnTo>
                <a:lnTo>
                  <a:pt x="174" y="2"/>
                </a:lnTo>
                <a:lnTo>
                  <a:pt x="186" y="6"/>
                </a:lnTo>
                <a:lnTo>
                  <a:pt x="200" y="12"/>
                </a:lnTo>
                <a:lnTo>
                  <a:pt x="212" y="18"/>
                </a:lnTo>
                <a:lnTo>
                  <a:pt x="224" y="24"/>
                </a:lnTo>
                <a:lnTo>
                  <a:pt x="236" y="32"/>
                </a:lnTo>
                <a:lnTo>
                  <a:pt x="246" y="42"/>
                </a:lnTo>
                <a:lnTo>
                  <a:pt x="256" y="52"/>
                </a:lnTo>
                <a:lnTo>
                  <a:pt x="264" y="64"/>
                </a:lnTo>
                <a:lnTo>
                  <a:pt x="270" y="76"/>
                </a:lnTo>
                <a:lnTo>
                  <a:pt x="276" y="88"/>
                </a:lnTo>
                <a:lnTo>
                  <a:pt x="282" y="102"/>
                </a:lnTo>
                <a:lnTo>
                  <a:pt x="286" y="114"/>
                </a:lnTo>
                <a:lnTo>
                  <a:pt x="288" y="130"/>
                </a:lnTo>
                <a:lnTo>
                  <a:pt x="288" y="144"/>
                </a:lnTo>
                <a:close/>
              </a:path>
            </a:pathLst>
          </a:custGeom>
          <a:solidFill>
            <a:srgbClr val="FFFF00"/>
          </a:solidFill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1832" name="Rectangle 518"/>
          <p:cNvSpPr>
            <a:spLocks noChangeArrowheads="1"/>
          </p:cNvSpPr>
          <p:nvPr/>
        </p:nvSpPr>
        <p:spPr bwMode="auto">
          <a:xfrm>
            <a:off x="6559550" y="2530475"/>
            <a:ext cx="1651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Helvetica" pitchFamily="-83" charset="0"/>
              </a:rPr>
              <a:t>C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41833" name="Freeform 519"/>
          <p:cNvSpPr>
            <a:spLocks/>
          </p:cNvSpPr>
          <p:nvPr/>
        </p:nvSpPr>
        <p:spPr bwMode="auto">
          <a:xfrm>
            <a:off x="6413500" y="3238500"/>
            <a:ext cx="457200" cy="457200"/>
          </a:xfrm>
          <a:custGeom>
            <a:avLst/>
            <a:gdLst>
              <a:gd name="T0" fmla="*/ 288 w 288"/>
              <a:gd name="T1" fmla="*/ 144 h 288"/>
              <a:gd name="T2" fmla="*/ 286 w 288"/>
              <a:gd name="T3" fmla="*/ 174 h 288"/>
              <a:gd name="T4" fmla="*/ 276 w 288"/>
              <a:gd name="T5" fmla="*/ 200 h 288"/>
              <a:gd name="T6" fmla="*/ 264 w 288"/>
              <a:gd name="T7" fmla="*/ 224 h 288"/>
              <a:gd name="T8" fmla="*/ 246 w 288"/>
              <a:gd name="T9" fmla="*/ 246 h 288"/>
              <a:gd name="T10" fmla="*/ 224 w 288"/>
              <a:gd name="T11" fmla="*/ 264 h 288"/>
              <a:gd name="T12" fmla="*/ 200 w 288"/>
              <a:gd name="T13" fmla="*/ 276 h 288"/>
              <a:gd name="T14" fmla="*/ 174 w 288"/>
              <a:gd name="T15" fmla="*/ 286 h 288"/>
              <a:gd name="T16" fmla="*/ 144 w 288"/>
              <a:gd name="T17" fmla="*/ 288 h 288"/>
              <a:gd name="T18" fmla="*/ 130 w 288"/>
              <a:gd name="T19" fmla="*/ 288 h 288"/>
              <a:gd name="T20" fmla="*/ 102 w 288"/>
              <a:gd name="T21" fmla="*/ 282 h 288"/>
              <a:gd name="T22" fmla="*/ 76 w 288"/>
              <a:gd name="T23" fmla="*/ 270 h 288"/>
              <a:gd name="T24" fmla="*/ 52 w 288"/>
              <a:gd name="T25" fmla="*/ 256 h 288"/>
              <a:gd name="T26" fmla="*/ 32 w 288"/>
              <a:gd name="T27" fmla="*/ 236 h 288"/>
              <a:gd name="T28" fmla="*/ 18 w 288"/>
              <a:gd name="T29" fmla="*/ 212 h 288"/>
              <a:gd name="T30" fmla="*/ 6 w 288"/>
              <a:gd name="T31" fmla="*/ 186 h 288"/>
              <a:gd name="T32" fmla="*/ 0 w 288"/>
              <a:gd name="T33" fmla="*/ 158 h 288"/>
              <a:gd name="T34" fmla="*/ 0 w 288"/>
              <a:gd name="T35" fmla="*/ 144 h 288"/>
              <a:gd name="T36" fmla="*/ 2 w 288"/>
              <a:gd name="T37" fmla="*/ 114 h 288"/>
              <a:gd name="T38" fmla="*/ 12 w 288"/>
              <a:gd name="T39" fmla="*/ 88 h 288"/>
              <a:gd name="T40" fmla="*/ 24 w 288"/>
              <a:gd name="T41" fmla="*/ 64 h 288"/>
              <a:gd name="T42" fmla="*/ 42 w 288"/>
              <a:gd name="T43" fmla="*/ 42 h 288"/>
              <a:gd name="T44" fmla="*/ 64 w 288"/>
              <a:gd name="T45" fmla="*/ 24 h 288"/>
              <a:gd name="T46" fmla="*/ 88 w 288"/>
              <a:gd name="T47" fmla="*/ 12 h 288"/>
              <a:gd name="T48" fmla="*/ 114 w 288"/>
              <a:gd name="T49" fmla="*/ 2 h 288"/>
              <a:gd name="T50" fmla="*/ 144 w 288"/>
              <a:gd name="T51" fmla="*/ 0 h 288"/>
              <a:gd name="T52" fmla="*/ 158 w 288"/>
              <a:gd name="T53" fmla="*/ 0 h 288"/>
              <a:gd name="T54" fmla="*/ 186 w 288"/>
              <a:gd name="T55" fmla="*/ 6 h 288"/>
              <a:gd name="T56" fmla="*/ 212 w 288"/>
              <a:gd name="T57" fmla="*/ 18 h 288"/>
              <a:gd name="T58" fmla="*/ 236 w 288"/>
              <a:gd name="T59" fmla="*/ 32 h 288"/>
              <a:gd name="T60" fmla="*/ 256 w 288"/>
              <a:gd name="T61" fmla="*/ 52 h 288"/>
              <a:gd name="T62" fmla="*/ 270 w 288"/>
              <a:gd name="T63" fmla="*/ 76 h 288"/>
              <a:gd name="T64" fmla="*/ 282 w 288"/>
              <a:gd name="T65" fmla="*/ 102 h 288"/>
              <a:gd name="T66" fmla="*/ 288 w 288"/>
              <a:gd name="T67" fmla="*/ 130 h 288"/>
              <a:gd name="T68" fmla="*/ 288 w 288"/>
              <a:gd name="T69" fmla="*/ 144 h 28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88"/>
              <a:gd name="T106" fmla="*/ 0 h 288"/>
              <a:gd name="T107" fmla="*/ 288 w 288"/>
              <a:gd name="T108" fmla="*/ 288 h 288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88" h="288">
                <a:moveTo>
                  <a:pt x="288" y="144"/>
                </a:moveTo>
                <a:lnTo>
                  <a:pt x="288" y="144"/>
                </a:lnTo>
                <a:lnTo>
                  <a:pt x="288" y="158"/>
                </a:lnTo>
                <a:lnTo>
                  <a:pt x="286" y="174"/>
                </a:lnTo>
                <a:lnTo>
                  <a:pt x="282" y="186"/>
                </a:lnTo>
                <a:lnTo>
                  <a:pt x="276" y="200"/>
                </a:lnTo>
                <a:lnTo>
                  <a:pt x="270" y="212"/>
                </a:lnTo>
                <a:lnTo>
                  <a:pt x="264" y="224"/>
                </a:lnTo>
                <a:lnTo>
                  <a:pt x="256" y="236"/>
                </a:lnTo>
                <a:lnTo>
                  <a:pt x="246" y="246"/>
                </a:lnTo>
                <a:lnTo>
                  <a:pt x="236" y="256"/>
                </a:lnTo>
                <a:lnTo>
                  <a:pt x="224" y="264"/>
                </a:lnTo>
                <a:lnTo>
                  <a:pt x="212" y="270"/>
                </a:lnTo>
                <a:lnTo>
                  <a:pt x="200" y="276"/>
                </a:lnTo>
                <a:lnTo>
                  <a:pt x="186" y="282"/>
                </a:lnTo>
                <a:lnTo>
                  <a:pt x="174" y="286"/>
                </a:lnTo>
                <a:lnTo>
                  <a:pt x="158" y="288"/>
                </a:lnTo>
                <a:lnTo>
                  <a:pt x="144" y="288"/>
                </a:lnTo>
                <a:lnTo>
                  <a:pt x="130" y="288"/>
                </a:lnTo>
                <a:lnTo>
                  <a:pt x="114" y="286"/>
                </a:lnTo>
                <a:lnTo>
                  <a:pt x="102" y="282"/>
                </a:lnTo>
                <a:lnTo>
                  <a:pt x="88" y="276"/>
                </a:lnTo>
                <a:lnTo>
                  <a:pt x="76" y="270"/>
                </a:lnTo>
                <a:lnTo>
                  <a:pt x="64" y="264"/>
                </a:lnTo>
                <a:lnTo>
                  <a:pt x="52" y="256"/>
                </a:lnTo>
                <a:lnTo>
                  <a:pt x="42" y="246"/>
                </a:lnTo>
                <a:lnTo>
                  <a:pt x="32" y="236"/>
                </a:lnTo>
                <a:lnTo>
                  <a:pt x="24" y="224"/>
                </a:lnTo>
                <a:lnTo>
                  <a:pt x="18" y="212"/>
                </a:lnTo>
                <a:lnTo>
                  <a:pt x="12" y="200"/>
                </a:lnTo>
                <a:lnTo>
                  <a:pt x="6" y="186"/>
                </a:lnTo>
                <a:lnTo>
                  <a:pt x="2" y="174"/>
                </a:lnTo>
                <a:lnTo>
                  <a:pt x="0" y="158"/>
                </a:lnTo>
                <a:lnTo>
                  <a:pt x="0" y="144"/>
                </a:lnTo>
                <a:lnTo>
                  <a:pt x="0" y="130"/>
                </a:lnTo>
                <a:lnTo>
                  <a:pt x="2" y="114"/>
                </a:lnTo>
                <a:lnTo>
                  <a:pt x="6" y="102"/>
                </a:lnTo>
                <a:lnTo>
                  <a:pt x="12" y="88"/>
                </a:lnTo>
                <a:lnTo>
                  <a:pt x="18" y="76"/>
                </a:lnTo>
                <a:lnTo>
                  <a:pt x="24" y="64"/>
                </a:lnTo>
                <a:lnTo>
                  <a:pt x="32" y="52"/>
                </a:lnTo>
                <a:lnTo>
                  <a:pt x="42" y="42"/>
                </a:lnTo>
                <a:lnTo>
                  <a:pt x="52" y="32"/>
                </a:lnTo>
                <a:lnTo>
                  <a:pt x="64" y="24"/>
                </a:lnTo>
                <a:lnTo>
                  <a:pt x="76" y="18"/>
                </a:lnTo>
                <a:lnTo>
                  <a:pt x="88" y="12"/>
                </a:lnTo>
                <a:lnTo>
                  <a:pt x="102" y="6"/>
                </a:lnTo>
                <a:lnTo>
                  <a:pt x="114" y="2"/>
                </a:lnTo>
                <a:lnTo>
                  <a:pt x="130" y="0"/>
                </a:lnTo>
                <a:lnTo>
                  <a:pt x="144" y="0"/>
                </a:lnTo>
                <a:lnTo>
                  <a:pt x="158" y="0"/>
                </a:lnTo>
                <a:lnTo>
                  <a:pt x="174" y="2"/>
                </a:lnTo>
                <a:lnTo>
                  <a:pt x="186" y="6"/>
                </a:lnTo>
                <a:lnTo>
                  <a:pt x="200" y="12"/>
                </a:lnTo>
                <a:lnTo>
                  <a:pt x="212" y="18"/>
                </a:lnTo>
                <a:lnTo>
                  <a:pt x="224" y="24"/>
                </a:lnTo>
                <a:lnTo>
                  <a:pt x="236" y="32"/>
                </a:lnTo>
                <a:lnTo>
                  <a:pt x="246" y="42"/>
                </a:lnTo>
                <a:lnTo>
                  <a:pt x="256" y="52"/>
                </a:lnTo>
                <a:lnTo>
                  <a:pt x="264" y="64"/>
                </a:lnTo>
                <a:lnTo>
                  <a:pt x="270" y="76"/>
                </a:lnTo>
                <a:lnTo>
                  <a:pt x="276" y="88"/>
                </a:lnTo>
                <a:lnTo>
                  <a:pt x="282" y="102"/>
                </a:lnTo>
                <a:lnTo>
                  <a:pt x="286" y="114"/>
                </a:lnTo>
                <a:lnTo>
                  <a:pt x="288" y="130"/>
                </a:lnTo>
                <a:lnTo>
                  <a:pt x="288" y="144"/>
                </a:lnTo>
                <a:close/>
              </a:path>
            </a:pathLst>
          </a:custGeom>
          <a:solidFill>
            <a:srgbClr val="FFFF00"/>
          </a:solidFill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1834" name="Rectangle 520"/>
          <p:cNvSpPr>
            <a:spLocks noChangeArrowheads="1"/>
          </p:cNvSpPr>
          <p:nvPr/>
        </p:nvSpPr>
        <p:spPr bwMode="auto">
          <a:xfrm>
            <a:off x="6562725" y="3330575"/>
            <a:ext cx="152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Helvetica" pitchFamily="-83" charset="0"/>
              </a:rPr>
              <a:t>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41839" name="Line 525"/>
          <p:cNvSpPr>
            <a:spLocks noChangeShapeType="1"/>
          </p:cNvSpPr>
          <p:nvPr/>
        </p:nvSpPr>
        <p:spPr bwMode="auto">
          <a:xfrm flipH="1" flipV="1">
            <a:off x="4410075" y="2949575"/>
            <a:ext cx="377825" cy="542925"/>
          </a:xfrm>
          <a:prstGeom prst="line">
            <a:avLst/>
          </a:prstGeom>
          <a:noFill/>
          <a:ln w="16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840" name="Freeform 526"/>
          <p:cNvSpPr>
            <a:spLocks/>
          </p:cNvSpPr>
          <p:nvPr/>
        </p:nvSpPr>
        <p:spPr bwMode="auto">
          <a:xfrm>
            <a:off x="4308475" y="2809875"/>
            <a:ext cx="177800" cy="212725"/>
          </a:xfrm>
          <a:custGeom>
            <a:avLst/>
            <a:gdLst>
              <a:gd name="T0" fmla="*/ 28 w 112"/>
              <a:gd name="T1" fmla="*/ 66 h 134"/>
              <a:gd name="T2" fmla="*/ 28 w 112"/>
              <a:gd name="T3" fmla="*/ 66 h 134"/>
              <a:gd name="T4" fmla="*/ 38 w 112"/>
              <a:gd name="T5" fmla="*/ 102 h 134"/>
              <a:gd name="T6" fmla="*/ 46 w 112"/>
              <a:gd name="T7" fmla="*/ 134 h 134"/>
              <a:gd name="T8" fmla="*/ 112 w 112"/>
              <a:gd name="T9" fmla="*/ 88 h 134"/>
              <a:gd name="T10" fmla="*/ 112 w 112"/>
              <a:gd name="T11" fmla="*/ 88 h 134"/>
              <a:gd name="T12" fmla="*/ 88 w 112"/>
              <a:gd name="T13" fmla="*/ 72 h 134"/>
              <a:gd name="T14" fmla="*/ 54 w 112"/>
              <a:gd name="T15" fmla="*/ 48 h 134"/>
              <a:gd name="T16" fmla="*/ 54 w 112"/>
              <a:gd name="T17" fmla="*/ 48 h 134"/>
              <a:gd name="T18" fmla="*/ 24 w 112"/>
              <a:gd name="T19" fmla="*/ 22 h 134"/>
              <a:gd name="T20" fmla="*/ 0 w 112"/>
              <a:gd name="T21" fmla="*/ 0 h 134"/>
              <a:gd name="T22" fmla="*/ 0 w 112"/>
              <a:gd name="T23" fmla="*/ 0 h 134"/>
              <a:gd name="T24" fmla="*/ 14 w 112"/>
              <a:gd name="T25" fmla="*/ 28 h 134"/>
              <a:gd name="T26" fmla="*/ 28 w 112"/>
              <a:gd name="T27" fmla="*/ 66 h 134"/>
              <a:gd name="T28" fmla="*/ 28 w 112"/>
              <a:gd name="T29" fmla="*/ 66 h 13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12"/>
              <a:gd name="T46" fmla="*/ 0 h 134"/>
              <a:gd name="T47" fmla="*/ 112 w 112"/>
              <a:gd name="T48" fmla="*/ 134 h 134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12" h="134">
                <a:moveTo>
                  <a:pt x="28" y="66"/>
                </a:moveTo>
                <a:lnTo>
                  <a:pt x="28" y="66"/>
                </a:lnTo>
                <a:lnTo>
                  <a:pt x="38" y="102"/>
                </a:lnTo>
                <a:lnTo>
                  <a:pt x="46" y="134"/>
                </a:lnTo>
                <a:lnTo>
                  <a:pt x="112" y="88"/>
                </a:lnTo>
                <a:lnTo>
                  <a:pt x="88" y="72"/>
                </a:lnTo>
                <a:lnTo>
                  <a:pt x="54" y="48"/>
                </a:lnTo>
                <a:lnTo>
                  <a:pt x="24" y="22"/>
                </a:lnTo>
                <a:lnTo>
                  <a:pt x="0" y="0"/>
                </a:lnTo>
                <a:lnTo>
                  <a:pt x="14" y="28"/>
                </a:lnTo>
                <a:lnTo>
                  <a:pt x="28" y="66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1841" name="Line 527"/>
          <p:cNvSpPr>
            <a:spLocks noChangeShapeType="1"/>
          </p:cNvSpPr>
          <p:nvPr/>
        </p:nvSpPr>
        <p:spPr bwMode="auto">
          <a:xfrm flipH="1" flipV="1">
            <a:off x="4689475" y="2835275"/>
            <a:ext cx="174625" cy="593725"/>
          </a:xfrm>
          <a:prstGeom prst="line">
            <a:avLst/>
          </a:prstGeom>
          <a:noFill/>
          <a:ln w="16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842" name="Freeform 528"/>
          <p:cNvSpPr>
            <a:spLocks/>
          </p:cNvSpPr>
          <p:nvPr/>
        </p:nvSpPr>
        <p:spPr bwMode="auto">
          <a:xfrm>
            <a:off x="4638675" y="2670175"/>
            <a:ext cx="123825" cy="225425"/>
          </a:xfrm>
          <a:custGeom>
            <a:avLst/>
            <a:gdLst>
              <a:gd name="T0" fmla="*/ 4 w 78"/>
              <a:gd name="T1" fmla="*/ 72 h 142"/>
              <a:gd name="T2" fmla="*/ 4 w 78"/>
              <a:gd name="T3" fmla="*/ 72 h 142"/>
              <a:gd name="T4" fmla="*/ 4 w 78"/>
              <a:gd name="T5" fmla="*/ 110 h 142"/>
              <a:gd name="T6" fmla="*/ 0 w 78"/>
              <a:gd name="T7" fmla="*/ 142 h 142"/>
              <a:gd name="T8" fmla="*/ 78 w 78"/>
              <a:gd name="T9" fmla="*/ 118 h 142"/>
              <a:gd name="T10" fmla="*/ 78 w 78"/>
              <a:gd name="T11" fmla="*/ 118 h 142"/>
              <a:gd name="T12" fmla="*/ 60 w 78"/>
              <a:gd name="T13" fmla="*/ 98 h 142"/>
              <a:gd name="T14" fmla="*/ 36 w 78"/>
              <a:gd name="T15" fmla="*/ 64 h 142"/>
              <a:gd name="T16" fmla="*/ 36 w 78"/>
              <a:gd name="T17" fmla="*/ 64 h 142"/>
              <a:gd name="T18" fmla="*/ 14 w 78"/>
              <a:gd name="T19" fmla="*/ 28 h 142"/>
              <a:gd name="T20" fmla="*/ 0 w 78"/>
              <a:gd name="T21" fmla="*/ 0 h 142"/>
              <a:gd name="T22" fmla="*/ 0 w 78"/>
              <a:gd name="T23" fmla="*/ 0 h 142"/>
              <a:gd name="T24" fmla="*/ 4 w 78"/>
              <a:gd name="T25" fmla="*/ 32 h 142"/>
              <a:gd name="T26" fmla="*/ 4 w 78"/>
              <a:gd name="T27" fmla="*/ 72 h 142"/>
              <a:gd name="T28" fmla="*/ 4 w 78"/>
              <a:gd name="T29" fmla="*/ 72 h 14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78"/>
              <a:gd name="T46" fmla="*/ 0 h 142"/>
              <a:gd name="T47" fmla="*/ 78 w 78"/>
              <a:gd name="T48" fmla="*/ 142 h 142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78" h="142">
                <a:moveTo>
                  <a:pt x="4" y="72"/>
                </a:moveTo>
                <a:lnTo>
                  <a:pt x="4" y="72"/>
                </a:lnTo>
                <a:lnTo>
                  <a:pt x="4" y="110"/>
                </a:lnTo>
                <a:lnTo>
                  <a:pt x="0" y="142"/>
                </a:lnTo>
                <a:lnTo>
                  <a:pt x="78" y="118"/>
                </a:lnTo>
                <a:lnTo>
                  <a:pt x="60" y="98"/>
                </a:lnTo>
                <a:lnTo>
                  <a:pt x="36" y="64"/>
                </a:lnTo>
                <a:lnTo>
                  <a:pt x="14" y="28"/>
                </a:lnTo>
                <a:lnTo>
                  <a:pt x="0" y="0"/>
                </a:lnTo>
                <a:lnTo>
                  <a:pt x="4" y="32"/>
                </a:lnTo>
                <a:lnTo>
                  <a:pt x="4" y="72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1843" name="Line 529"/>
          <p:cNvSpPr>
            <a:spLocks noChangeShapeType="1"/>
          </p:cNvSpPr>
          <p:nvPr/>
        </p:nvSpPr>
        <p:spPr bwMode="auto">
          <a:xfrm flipV="1">
            <a:off x="4914900" y="2838450"/>
            <a:ext cx="1588" cy="514350"/>
          </a:xfrm>
          <a:prstGeom prst="line">
            <a:avLst/>
          </a:prstGeom>
          <a:noFill/>
          <a:ln w="16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844" name="Freeform 530"/>
          <p:cNvSpPr>
            <a:spLocks/>
          </p:cNvSpPr>
          <p:nvPr/>
        </p:nvSpPr>
        <p:spPr bwMode="auto">
          <a:xfrm>
            <a:off x="4851400" y="2667000"/>
            <a:ext cx="127000" cy="215900"/>
          </a:xfrm>
          <a:custGeom>
            <a:avLst/>
            <a:gdLst>
              <a:gd name="T0" fmla="*/ 24 w 80"/>
              <a:gd name="T1" fmla="*/ 72 h 136"/>
              <a:gd name="T2" fmla="*/ 24 w 80"/>
              <a:gd name="T3" fmla="*/ 72 h 136"/>
              <a:gd name="T4" fmla="*/ 12 w 80"/>
              <a:gd name="T5" fmla="*/ 106 h 136"/>
              <a:gd name="T6" fmla="*/ 0 w 80"/>
              <a:gd name="T7" fmla="*/ 136 h 136"/>
              <a:gd name="T8" fmla="*/ 80 w 80"/>
              <a:gd name="T9" fmla="*/ 136 h 136"/>
              <a:gd name="T10" fmla="*/ 80 w 80"/>
              <a:gd name="T11" fmla="*/ 136 h 136"/>
              <a:gd name="T12" fmla="*/ 70 w 80"/>
              <a:gd name="T13" fmla="*/ 110 h 136"/>
              <a:gd name="T14" fmla="*/ 56 w 80"/>
              <a:gd name="T15" fmla="*/ 72 h 136"/>
              <a:gd name="T16" fmla="*/ 56 w 80"/>
              <a:gd name="T17" fmla="*/ 72 h 136"/>
              <a:gd name="T18" fmla="*/ 46 w 80"/>
              <a:gd name="T19" fmla="*/ 32 h 136"/>
              <a:gd name="T20" fmla="*/ 40 w 80"/>
              <a:gd name="T21" fmla="*/ 0 h 136"/>
              <a:gd name="T22" fmla="*/ 40 w 80"/>
              <a:gd name="T23" fmla="*/ 0 h 136"/>
              <a:gd name="T24" fmla="*/ 34 w 80"/>
              <a:gd name="T25" fmla="*/ 32 h 136"/>
              <a:gd name="T26" fmla="*/ 24 w 80"/>
              <a:gd name="T27" fmla="*/ 72 h 136"/>
              <a:gd name="T28" fmla="*/ 24 w 80"/>
              <a:gd name="T29" fmla="*/ 72 h 1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80"/>
              <a:gd name="T46" fmla="*/ 0 h 136"/>
              <a:gd name="T47" fmla="*/ 80 w 80"/>
              <a:gd name="T48" fmla="*/ 136 h 1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80" h="136">
                <a:moveTo>
                  <a:pt x="24" y="72"/>
                </a:moveTo>
                <a:lnTo>
                  <a:pt x="24" y="72"/>
                </a:lnTo>
                <a:lnTo>
                  <a:pt x="12" y="106"/>
                </a:lnTo>
                <a:lnTo>
                  <a:pt x="0" y="136"/>
                </a:lnTo>
                <a:lnTo>
                  <a:pt x="80" y="136"/>
                </a:lnTo>
                <a:lnTo>
                  <a:pt x="70" y="110"/>
                </a:lnTo>
                <a:lnTo>
                  <a:pt x="56" y="72"/>
                </a:lnTo>
                <a:lnTo>
                  <a:pt x="46" y="32"/>
                </a:lnTo>
                <a:lnTo>
                  <a:pt x="40" y="0"/>
                </a:lnTo>
                <a:lnTo>
                  <a:pt x="34" y="32"/>
                </a:lnTo>
                <a:lnTo>
                  <a:pt x="24" y="72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1845" name="Line 531"/>
          <p:cNvSpPr>
            <a:spLocks noChangeShapeType="1"/>
          </p:cNvSpPr>
          <p:nvPr/>
        </p:nvSpPr>
        <p:spPr bwMode="auto">
          <a:xfrm flipV="1">
            <a:off x="4914900" y="4895850"/>
            <a:ext cx="1588" cy="120650"/>
          </a:xfrm>
          <a:prstGeom prst="line">
            <a:avLst/>
          </a:prstGeom>
          <a:noFill/>
          <a:ln w="16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846" name="Freeform 532"/>
          <p:cNvSpPr>
            <a:spLocks/>
          </p:cNvSpPr>
          <p:nvPr/>
        </p:nvSpPr>
        <p:spPr bwMode="auto">
          <a:xfrm>
            <a:off x="4851400" y="4724400"/>
            <a:ext cx="127000" cy="215900"/>
          </a:xfrm>
          <a:custGeom>
            <a:avLst/>
            <a:gdLst>
              <a:gd name="T0" fmla="*/ 24 w 80"/>
              <a:gd name="T1" fmla="*/ 72 h 136"/>
              <a:gd name="T2" fmla="*/ 24 w 80"/>
              <a:gd name="T3" fmla="*/ 72 h 136"/>
              <a:gd name="T4" fmla="*/ 12 w 80"/>
              <a:gd name="T5" fmla="*/ 106 h 136"/>
              <a:gd name="T6" fmla="*/ 0 w 80"/>
              <a:gd name="T7" fmla="*/ 136 h 136"/>
              <a:gd name="T8" fmla="*/ 80 w 80"/>
              <a:gd name="T9" fmla="*/ 136 h 136"/>
              <a:gd name="T10" fmla="*/ 80 w 80"/>
              <a:gd name="T11" fmla="*/ 136 h 136"/>
              <a:gd name="T12" fmla="*/ 70 w 80"/>
              <a:gd name="T13" fmla="*/ 110 h 136"/>
              <a:gd name="T14" fmla="*/ 56 w 80"/>
              <a:gd name="T15" fmla="*/ 72 h 136"/>
              <a:gd name="T16" fmla="*/ 56 w 80"/>
              <a:gd name="T17" fmla="*/ 72 h 136"/>
              <a:gd name="T18" fmla="*/ 46 w 80"/>
              <a:gd name="T19" fmla="*/ 32 h 136"/>
              <a:gd name="T20" fmla="*/ 40 w 80"/>
              <a:gd name="T21" fmla="*/ 0 h 136"/>
              <a:gd name="T22" fmla="*/ 40 w 80"/>
              <a:gd name="T23" fmla="*/ 0 h 136"/>
              <a:gd name="T24" fmla="*/ 34 w 80"/>
              <a:gd name="T25" fmla="*/ 32 h 136"/>
              <a:gd name="T26" fmla="*/ 24 w 80"/>
              <a:gd name="T27" fmla="*/ 72 h 136"/>
              <a:gd name="T28" fmla="*/ 24 w 80"/>
              <a:gd name="T29" fmla="*/ 72 h 1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80"/>
              <a:gd name="T46" fmla="*/ 0 h 136"/>
              <a:gd name="T47" fmla="*/ 80 w 80"/>
              <a:gd name="T48" fmla="*/ 136 h 1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80" h="136">
                <a:moveTo>
                  <a:pt x="24" y="72"/>
                </a:moveTo>
                <a:lnTo>
                  <a:pt x="24" y="72"/>
                </a:lnTo>
                <a:lnTo>
                  <a:pt x="12" y="106"/>
                </a:lnTo>
                <a:lnTo>
                  <a:pt x="0" y="136"/>
                </a:lnTo>
                <a:lnTo>
                  <a:pt x="80" y="136"/>
                </a:lnTo>
                <a:lnTo>
                  <a:pt x="70" y="110"/>
                </a:lnTo>
                <a:lnTo>
                  <a:pt x="56" y="72"/>
                </a:lnTo>
                <a:lnTo>
                  <a:pt x="46" y="32"/>
                </a:lnTo>
                <a:lnTo>
                  <a:pt x="40" y="0"/>
                </a:lnTo>
                <a:lnTo>
                  <a:pt x="34" y="32"/>
                </a:lnTo>
                <a:lnTo>
                  <a:pt x="24" y="72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1847" name="Line 533"/>
          <p:cNvSpPr>
            <a:spLocks noChangeShapeType="1"/>
          </p:cNvSpPr>
          <p:nvPr/>
        </p:nvSpPr>
        <p:spPr bwMode="auto">
          <a:xfrm flipH="1" flipV="1">
            <a:off x="5178425" y="4702175"/>
            <a:ext cx="307975" cy="479425"/>
          </a:xfrm>
          <a:prstGeom prst="line">
            <a:avLst/>
          </a:prstGeom>
          <a:noFill/>
          <a:ln w="16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848" name="Freeform 534"/>
          <p:cNvSpPr>
            <a:spLocks/>
          </p:cNvSpPr>
          <p:nvPr/>
        </p:nvSpPr>
        <p:spPr bwMode="auto">
          <a:xfrm>
            <a:off x="5083175" y="4556125"/>
            <a:ext cx="171450" cy="215900"/>
          </a:xfrm>
          <a:custGeom>
            <a:avLst/>
            <a:gdLst>
              <a:gd name="T0" fmla="*/ 26 w 108"/>
              <a:gd name="T1" fmla="*/ 68 h 136"/>
              <a:gd name="T2" fmla="*/ 26 w 108"/>
              <a:gd name="T3" fmla="*/ 68 h 136"/>
              <a:gd name="T4" fmla="*/ 34 w 108"/>
              <a:gd name="T5" fmla="*/ 104 h 136"/>
              <a:gd name="T6" fmla="*/ 40 w 108"/>
              <a:gd name="T7" fmla="*/ 136 h 136"/>
              <a:gd name="T8" fmla="*/ 108 w 108"/>
              <a:gd name="T9" fmla="*/ 92 h 136"/>
              <a:gd name="T10" fmla="*/ 108 w 108"/>
              <a:gd name="T11" fmla="*/ 92 h 136"/>
              <a:gd name="T12" fmla="*/ 86 w 108"/>
              <a:gd name="T13" fmla="*/ 76 h 136"/>
              <a:gd name="T14" fmla="*/ 52 w 108"/>
              <a:gd name="T15" fmla="*/ 50 h 136"/>
              <a:gd name="T16" fmla="*/ 52 w 108"/>
              <a:gd name="T17" fmla="*/ 50 h 136"/>
              <a:gd name="T18" fmla="*/ 22 w 108"/>
              <a:gd name="T19" fmla="*/ 24 h 136"/>
              <a:gd name="T20" fmla="*/ 0 w 108"/>
              <a:gd name="T21" fmla="*/ 0 h 136"/>
              <a:gd name="T22" fmla="*/ 0 w 108"/>
              <a:gd name="T23" fmla="*/ 0 h 136"/>
              <a:gd name="T24" fmla="*/ 12 w 108"/>
              <a:gd name="T25" fmla="*/ 30 h 136"/>
              <a:gd name="T26" fmla="*/ 26 w 108"/>
              <a:gd name="T27" fmla="*/ 68 h 136"/>
              <a:gd name="T28" fmla="*/ 26 w 108"/>
              <a:gd name="T29" fmla="*/ 68 h 1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08"/>
              <a:gd name="T46" fmla="*/ 0 h 136"/>
              <a:gd name="T47" fmla="*/ 108 w 108"/>
              <a:gd name="T48" fmla="*/ 136 h 1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08" h="136">
                <a:moveTo>
                  <a:pt x="26" y="68"/>
                </a:moveTo>
                <a:lnTo>
                  <a:pt x="26" y="68"/>
                </a:lnTo>
                <a:lnTo>
                  <a:pt x="34" y="104"/>
                </a:lnTo>
                <a:lnTo>
                  <a:pt x="40" y="136"/>
                </a:lnTo>
                <a:lnTo>
                  <a:pt x="108" y="92"/>
                </a:lnTo>
                <a:lnTo>
                  <a:pt x="86" y="76"/>
                </a:lnTo>
                <a:lnTo>
                  <a:pt x="52" y="50"/>
                </a:lnTo>
                <a:lnTo>
                  <a:pt x="22" y="24"/>
                </a:lnTo>
                <a:lnTo>
                  <a:pt x="0" y="0"/>
                </a:lnTo>
                <a:lnTo>
                  <a:pt x="12" y="30"/>
                </a:lnTo>
                <a:lnTo>
                  <a:pt x="26" y="68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1849" name="Line 535"/>
          <p:cNvSpPr>
            <a:spLocks noChangeShapeType="1"/>
          </p:cNvSpPr>
          <p:nvPr/>
        </p:nvSpPr>
        <p:spPr bwMode="auto">
          <a:xfrm flipV="1">
            <a:off x="4343400" y="4702175"/>
            <a:ext cx="317500" cy="479425"/>
          </a:xfrm>
          <a:prstGeom prst="line">
            <a:avLst/>
          </a:prstGeom>
          <a:noFill/>
          <a:ln w="16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850" name="Freeform 536"/>
          <p:cNvSpPr>
            <a:spLocks/>
          </p:cNvSpPr>
          <p:nvPr/>
        </p:nvSpPr>
        <p:spPr bwMode="auto">
          <a:xfrm>
            <a:off x="4584700" y="4559300"/>
            <a:ext cx="171450" cy="212725"/>
          </a:xfrm>
          <a:custGeom>
            <a:avLst/>
            <a:gdLst>
              <a:gd name="T0" fmla="*/ 56 w 108"/>
              <a:gd name="T1" fmla="*/ 50 h 134"/>
              <a:gd name="T2" fmla="*/ 56 w 108"/>
              <a:gd name="T3" fmla="*/ 50 h 134"/>
              <a:gd name="T4" fmla="*/ 26 w 108"/>
              <a:gd name="T5" fmla="*/ 72 h 134"/>
              <a:gd name="T6" fmla="*/ 0 w 108"/>
              <a:gd name="T7" fmla="*/ 90 h 134"/>
              <a:gd name="T8" fmla="*/ 66 w 108"/>
              <a:gd name="T9" fmla="*/ 134 h 134"/>
              <a:gd name="T10" fmla="*/ 66 w 108"/>
              <a:gd name="T11" fmla="*/ 134 h 134"/>
              <a:gd name="T12" fmla="*/ 72 w 108"/>
              <a:gd name="T13" fmla="*/ 108 h 134"/>
              <a:gd name="T14" fmla="*/ 82 w 108"/>
              <a:gd name="T15" fmla="*/ 68 h 134"/>
              <a:gd name="T16" fmla="*/ 82 w 108"/>
              <a:gd name="T17" fmla="*/ 68 h 134"/>
              <a:gd name="T18" fmla="*/ 96 w 108"/>
              <a:gd name="T19" fmla="*/ 28 h 134"/>
              <a:gd name="T20" fmla="*/ 108 w 108"/>
              <a:gd name="T21" fmla="*/ 0 h 134"/>
              <a:gd name="T22" fmla="*/ 108 w 108"/>
              <a:gd name="T23" fmla="*/ 0 h 134"/>
              <a:gd name="T24" fmla="*/ 86 w 108"/>
              <a:gd name="T25" fmla="*/ 22 h 134"/>
              <a:gd name="T26" fmla="*/ 56 w 108"/>
              <a:gd name="T27" fmla="*/ 50 h 134"/>
              <a:gd name="T28" fmla="*/ 56 w 108"/>
              <a:gd name="T29" fmla="*/ 50 h 13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08"/>
              <a:gd name="T46" fmla="*/ 0 h 134"/>
              <a:gd name="T47" fmla="*/ 108 w 108"/>
              <a:gd name="T48" fmla="*/ 134 h 134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08" h="134">
                <a:moveTo>
                  <a:pt x="56" y="50"/>
                </a:moveTo>
                <a:lnTo>
                  <a:pt x="56" y="50"/>
                </a:lnTo>
                <a:lnTo>
                  <a:pt x="26" y="72"/>
                </a:lnTo>
                <a:lnTo>
                  <a:pt x="0" y="90"/>
                </a:lnTo>
                <a:lnTo>
                  <a:pt x="66" y="134"/>
                </a:lnTo>
                <a:lnTo>
                  <a:pt x="72" y="108"/>
                </a:lnTo>
                <a:lnTo>
                  <a:pt x="82" y="68"/>
                </a:lnTo>
                <a:lnTo>
                  <a:pt x="96" y="28"/>
                </a:lnTo>
                <a:lnTo>
                  <a:pt x="108" y="0"/>
                </a:lnTo>
                <a:lnTo>
                  <a:pt x="86" y="22"/>
                </a:lnTo>
                <a:lnTo>
                  <a:pt x="56" y="5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1851" name="Line 537"/>
          <p:cNvSpPr>
            <a:spLocks noChangeShapeType="1"/>
          </p:cNvSpPr>
          <p:nvPr/>
        </p:nvSpPr>
        <p:spPr bwMode="auto">
          <a:xfrm flipV="1">
            <a:off x="4914900" y="3981450"/>
            <a:ext cx="1588" cy="285750"/>
          </a:xfrm>
          <a:prstGeom prst="line">
            <a:avLst/>
          </a:prstGeom>
          <a:noFill/>
          <a:ln w="16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852" name="Freeform 538"/>
          <p:cNvSpPr>
            <a:spLocks/>
          </p:cNvSpPr>
          <p:nvPr/>
        </p:nvSpPr>
        <p:spPr bwMode="auto">
          <a:xfrm>
            <a:off x="4851400" y="3810000"/>
            <a:ext cx="127000" cy="215900"/>
          </a:xfrm>
          <a:custGeom>
            <a:avLst/>
            <a:gdLst>
              <a:gd name="T0" fmla="*/ 24 w 80"/>
              <a:gd name="T1" fmla="*/ 72 h 136"/>
              <a:gd name="T2" fmla="*/ 24 w 80"/>
              <a:gd name="T3" fmla="*/ 72 h 136"/>
              <a:gd name="T4" fmla="*/ 12 w 80"/>
              <a:gd name="T5" fmla="*/ 106 h 136"/>
              <a:gd name="T6" fmla="*/ 0 w 80"/>
              <a:gd name="T7" fmla="*/ 136 h 136"/>
              <a:gd name="T8" fmla="*/ 80 w 80"/>
              <a:gd name="T9" fmla="*/ 136 h 136"/>
              <a:gd name="T10" fmla="*/ 80 w 80"/>
              <a:gd name="T11" fmla="*/ 136 h 136"/>
              <a:gd name="T12" fmla="*/ 70 w 80"/>
              <a:gd name="T13" fmla="*/ 110 h 136"/>
              <a:gd name="T14" fmla="*/ 56 w 80"/>
              <a:gd name="T15" fmla="*/ 72 h 136"/>
              <a:gd name="T16" fmla="*/ 56 w 80"/>
              <a:gd name="T17" fmla="*/ 72 h 136"/>
              <a:gd name="T18" fmla="*/ 46 w 80"/>
              <a:gd name="T19" fmla="*/ 32 h 136"/>
              <a:gd name="T20" fmla="*/ 40 w 80"/>
              <a:gd name="T21" fmla="*/ 0 h 136"/>
              <a:gd name="T22" fmla="*/ 40 w 80"/>
              <a:gd name="T23" fmla="*/ 0 h 136"/>
              <a:gd name="T24" fmla="*/ 34 w 80"/>
              <a:gd name="T25" fmla="*/ 32 h 136"/>
              <a:gd name="T26" fmla="*/ 24 w 80"/>
              <a:gd name="T27" fmla="*/ 72 h 136"/>
              <a:gd name="T28" fmla="*/ 24 w 80"/>
              <a:gd name="T29" fmla="*/ 72 h 1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80"/>
              <a:gd name="T46" fmla="*/ 0 h 136"/>
              <a:gd name="T47" fmla="*/ 80 w 80"/>
              <a:gd name="T48" fmla="*/ 136 h 1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80" h="136">
                <a:moveTo>
                  <a:pt x="24" y="72"/>
                </a:moveTo>
                <a:lnTo>
                  <a:pt x="24" y="72"/>
                </a:lnTo>
                <a:lnTo>
                  <a:pt x="12" y="106"/>
                </a:lnTo>
                <a:lnTo>
                  <a:pt x="0" y="136"/>
                </a:lnTo>
                <a:lnTo>
                  <a:pt x="80" y="136"/>
                </a:lnTo>
                <a:lnTo>
                  <a:pt x="70" y="110"/>
                </a:lnTo>
                <a:lnTo>
                  <a:pt x="56" y="72"/>
                </a:lnTo>
                <a:lnTo>
                  <a:pt x="46" y="32"/>
                </a:lnTo>
                <a:lnTo>
                  <a:pt x="40" y="0"/>
                </a:lnTo>
                <a:lnTo>
                  <a:pt x="34" y="32"/>
                </a:lnTo>
                <a:lnTo>
                  <a:pt x="24" y="72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1853" name="Line 539"/>
          <p:cNvSpPr>
            <a:spLocks noChangeShapeType="1"/>
          </p:cNvSpPr>
          <p:nvPr/>
        </p:nvSpPr>
        <p:spPr bwMode="auto">
          <a:xfrm flipH="1" flipV="1">
            <a:off x="5051425" y="4816475"/>
            <a:ext cx="130175" cy="200025"/>
          </a:xfrm>
          <a:prstGeom prst="line">
            <a:avLst/>
          </a:prstGeom>
          <a:noFill/>
          <a:ln w="16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854" name="Freeform 540"/>
          <p:cNvSpPr>
            <a:spLocks/>
          </p:cNvSpPr>
          <p:nvPr/>
        </p:nvSpPr>
        <p:spPr bwMode="auto">
          <a:xfrm>
            <a:off x="4956175" y="4670425"/>
            <a:ext cx="171450" cy="215900"/>
          </a:xfrm>
          <a:custGeom>
            <a:avLst/>
            <a:gdLst>
              <a:gd name="T0" fmla="*/ 24 w 108"/>
              <a:gd name="T1" fmla="*/ 70 h 136"/>
              <a:gd name="T2" fmla="*/ 24 w 108"/>
              <a:gd name="T3" fmla="*/ 70 h 136"/>
              <a:gd name="T4" fmla="*/ 34 w 108"/>
              <a:gd name="T5" fmla="*/ 104 h 136"/>
              <a:gd name="T6" fmla="*/ 40 w 108"/>
              <a:gd name="T7" fmla="*/ 136 h 136"/>
              <a:gd name="T8" fmla="*/ 108 w 108"/>
              <a:gd name="T9" fmla="*/ 92 h 136"/>
              <a:gd name="T10" fmla="*/ 108 w 108"/>
              <a:gd name="T11" fmla="*/ 92 h 136"/>
              <a:gd name="T12" fmla="*/ 86 w 108"/>
              <a:gd name="T13" fmla="*/ 76 h 136"/>
              <a:gd name="T14" fmla="*/ 52 w 108"/>
              <a:gd name="T15" fmla="*/ 50 h 136"/>
              <a:gd name="T16" fmla="*/ 52 w 108"/>
              <a:gd name="T17" fmla="*/ 50 h 136"/>
              <a:gd name="T18" fmla="*/ 22 w 108"/>
              <a:gd name="T19" fmla="*/ 24 h 136"/>
              <a:gd name="T20" fmla="*/ 0 w 108"/>
              <a:gd name="T21" fmla="*/ 0 h 136"/>
              <a:gd name="T22" fmla="*/ 0 w 108"/>
              <a:gd name="T23" fmla="*/ 0 h 136"/>
              <a:gd name="T24" fmla="*/ 12 w 108"/>
              <a:gd name="T25" fmla="*/ 30 h 136"/>
              <a:gd name="T26" fmla="*/ 24 w 108"/>
              <a:gd name="T27" fmla="*/ 70 h 136"/>
              <a:gd name="T28" fmla="*/ 24 w 108"/>
              <a:gd name="T29" fmla="*/ 70 h 1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08"/>
              <a:gd name="T46" fmla="*/ 0 h 136"/>
              <a:gd name="T47" fmla="*/ 108 w 108"/>
              <a:gd name="T48" fmla="*/ 136 h 1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08" h="136">
                <a:moveTo>
                  <a:pt x="24" y="70"/>
                </a:moveTo>
                <a:lnTo>
                  <a:pt x="24" y="70"/>
                </a:lnTo>
                <a:lnTo>
                  <a:pt x="34" y="104"/>
                </a:lnTo>
                <a:lnTo>
                  <a:pt x="40" y="136"/>
                </a:lnTo>
                <a:lnTo>
                  <a:pt x="108" y="92"/>
                </a:lnTo>
                <a:lnTo>
                  <a:pt x="86" y="76"/>
                </a:lnTo>
                <a:lnTo>
                  <a:pt x="52" y="50"/>
                </a:lnTo>
                <a:lnTo>
                  <a:pt x="22" y="24"/>
                </a:lnTo>
                <a:lnTo>
                  <a:pt x="0" y="0"/>
                </a:lnTo>
                <a:lnTo>
                  <a:pt x="12" y="30"/>
                </a:lnTo>
                <a:lnTo>
                  <a:pt x="24" y="7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1855" name="Line 541"/>
          <p:cNvSpPr>
            <a:spLocks noChangeShapeType="1"/>
          </p:cNvSpPr>
          <p:nvPr/>
        </p:nvSpPr>
        <p:spPr bwMode="auto">
          <a:xfrm flipV="1">
            <a:off x="4657725" y="4816475"/>
            <a:ext cx="130175" cy="200025"/>
          </a:xfrm>
          <a:prstGeom prst="line">
            <a:avLst/>
          </a:prstGeom>
          <a:noFill/>
          <a:ln w="16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856" name="Freeform 542"/>
          <p:cNvSpPr>
            <a:spLocks/>
          </p:cNvSpPr>
          <p:nvPr/>
        </p:nvSpPr>
        <p:spPr bwMode="auto">
          <a:xfrm>
            <a:off x="4711700" y="4673600"/>
            <a:ext cx="171450" cy="212725"/>
          </a:xfrm>
          <a:custGeom>
            <a:avLst/>
            <a:gdLst>
              <a:gd name="T0" fmla="*/ 56 w 108"/>
              <a:gd name="T1" fmla="*/ 50 h 134"/>
              <a:gd name="T2" fmla="*/ 56 w 108"/>
              <a:gd name="T3" fmla="*/ 50 h 134"/>
              <a:gd name="T4" fmla="*/ 26 w 108"/>
              <a:gd name="T5" fmla="*/ 72 h 134"/>
              <a:gd name="T6" fmla="*/ 0 w 108"/>
              <a:gd name="T7" fmla="*/ 90 h 134"/>
              <a:gd name="T8" fmla="*/ 68 w 108"/>
              <a:gd name="T9" fmla="*/ 134 h 134"/>
              <a:gd name="T10" fmla="*/ 68 w 108"/>
              <a:gd name="T11" fmla="*/ 134 h 134"/>
              <a:gd name="T12" fmla="*/ 72 w 108"/>
              <a:gd name="T13" fmla="*/ 108 h 134"/>
              <a:gd name="T14" fmla="*/ 82 w 108"/>
              <a:gd name="T15" fmla="*/ 68 h 134"/>
              <a:gd name="T16" fmla="*/ 82 w 108"/>
              <a:gd name="T17" fmla="*/ 68 h 134"/>
              <a:gd name="T18" fmla="*/ 96 w 108"/>
              <a:gd name="T19" fmla="*/ 28 h 134"/>
              <a:gd name="T20" fmla="*/ 108 w 108"/>
              <a:gd name="T21" fmla="*/ 0 h 134"/>
              <a:gd name="T22" fmla="*/ 108 w 108"/>
              <a:gd name="T23" fmla="*/ 0 h 134"/>
              <a:gd name="T24" fmla="*/ 86 w 108"/>
              <a:gd name="T25" fmla="*/ 22 h 134"/>
              <a:gd name="T26" fmla="*/ 56 w 108"/>
              <a:gd name="T27" fmla="*/ 50 h 134"/>
              <a:gd name="T28" fmla="*/ 56 w 108"/>
              <a:gd name="T29" fmla="*/ 50 h 13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08"/>
              <a:gd name="T46" fmla="*/ 0 h 134"/>
              <a:gd name="T47" fmla="*/ 108 w 108"/>
              <a:gd name="T48" fmla="*/ 134 h 134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08" h="134">
                <a:moveTo>
                  <a:pt x="56" y="50"/>
                </a:moveTo>
                <a:lnTo>
                  <a:pt x="56" y="50"/>
                </a:lnTo>
                <a:lnTo>
                  <a:pt x="26" y="72"/>
                </a:lnTo>
                <a:lnTo>
                  <a:pt x="0" y="90"/>
                </a:lnTo>
                <a:lnTo>
                  <a:pt x="68" y="134"/>
                </a:lnTo>
                <a:lnTo>
                  <a:pt x="72" y="108"/>
                </a:lnTo>
                <a:lnTo>
                  <a:pt x="82" y="68"/>
                </a:lnTo>
                <a:lnTo>
                  <a:pt x="96" y="28"/>
                </a:lnTo>
                <a:lnTo>
                  <a:pt x="108" y="0"/>
                </a:lnTo>
                <a:lnTo>
                  <a:pt x="86" y="22"/>
                </a:lnTo>
                <a:lnTo>
                  <a:pt x="56" y="5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1857" name="Line 543"/>
          <p:cNvSpPr>
            <a:spLocks noChangeShapeType="1"/>
          </p:cNvSpPr>
          <p:nvPr/>
        </p:nvSpPr>
        <p:spPr bwMode="auto">
          <a:xfrm flipV="1">
            <a:off x="4229100" y="2266950"/>
            <a:ext cx="1588" cy="171450"/>
          </a:xfrm>
          <a:prstGeom prst="line">
            <a:avLst/>
          </a:prstGeom>
          <a:noFill/>
          <a:ln w="16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858" name="Freeform 544"/>
          <p:cNvSpPr>
            <a:spLocks/>
          </p:cNvSpPr>
          <p:nvPr/>
        </p:nvSpPr>
        <p:spPr bwMode="auto">
          <a:xfrm>
            <a:off x="4165600" y="2095500"/>
            <a:ext cx="127000" cy="215900"/>
          </a:xfrm>
          <a:custGeom>
            <a:avLst/>
            <a:gdLst>
              <a:gd name="T0" fmla="*/ 24 w 80"/>
              <a:gd name="T1" fmla="*/ 72 h 136"/>
              <a:gd name="T2" fmla="*/ 24 w 80"/>
              <a:gd name="T3" fmla="*/ 72 h 136"/>
              <a:gd name="T4" fmla="*/ 12 w 80"/>
              <a:gd name="T5" fmla="*/ 106 h 136"/>
              <a:gd name="T6" fmla="*/ 0 w 80"/>
              <a:gd name="T7" fmla="*/ 136 h 136"/>
              <a:gd name="T8" fmla="*/ 80 w 80"/>
              <a:gd name="T9" fmla="*/ 136 h 136"/>
              <a:gd name="T10" fmla="*/ 80 w 80"/>
              <a:gd name="T11" fmla="*/ 136 h 136"/>
              <a:gd name="T12" fmla="*/ 70 w 80"/>
              <a:gd name="T13" fmla="*/ 110 h 136"/>
              <a:gd name="T14" fmla="*/ 56 w 80"/>
              <a:gd name="T15" fmla="*/ 72 h 136"/>
              <a:gd name="T16" fmla="*/ 56 w 80"/>
              <a:gd name="T17" fmla="*/ 72 h 136"/>
              <a:gd name="T18" fmla="*/ 46 w 80"/>
              <a:gd name="T19" fmla="*/ 32 h 136"/>
              <a:gd name="T20" fmla="*/ 40 w 80"/>
              <a:gd name="T21" fmla="*/ 0 h 136"/>
              <a:gd name="T22" fmla="*/ 40 w 80"/>
              <a:gd name="T23" fmla="*/ 0 h 136"/>
              <a:gd name="T24" fmla="*/ 34 w 80"/>
              <a:gd name="T25" fmla="*/ 32 h 136"/>
              <a:gd name="T26" fmla="*/ 24 w 80"/>
              <a:gd name="T27" fmla="*/ 72 h 136"/>
              <a:gd name="T28" fmla="*/ 24 w 80"/>
              <a:gd name="T29" fmla="*/ 72 h 1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80"/>
              <a:gd name="T46" fmla="*/ 0 h 136"/>
              <a:gd name="T47" fmla="*/ 80 w 80"/>
              <a:gd name="T48" fmla="*/ 136 h 1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80" h="136">
                <a:moveTo>
                  <a:pt x="24" y="72"/>
                </a:moveTo>
                <a:lnTo>
                  <a:pt x="24" y="72"/>
                </a:lnTo>
                <a:lnTo>
                  <a:pt x="12" y="106"/>
                </a:lnTo>
                <a:lnTo>
                  <a:pt x="0" y="136"/>
                </a:lnTo>
                <a:lnTo>
                  <a:pt x="80" y="136"/>
                </a:lnTo>
                <a:lnTo>
                  <a:pt x="70" y="110"/>
                </a:lnTo>
                <a:lnTo>
                  <a:pt x="56" y="72"/>
                </a:lnTo>
                <a:lnTo>
                  <a:pt x="46" y="32"/>
                </a:lnTo>
                <a:lnTo>
                  <a:pt x="40" y="0"/>
                </a:lnTo>
                <a:lnTo>
                  <a:pt x="34" y="32"/>
                </a:lnTo>
                <a:lnTo>
                  <a:pt x="24" y="72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1859" name="Line 545"/>
          <p:cNvSpPr>
            <a:spLocks noChangeShapeType="1"/>
          </p:cNvSpPr>
          <p:nvPr/>
        </p:nvSpPr>
        <p:spPr bwMode="auto">
          <a:xfrm flipV="1">
            <a:off x="5600700" y="2266950"/>
            <a:ext cx="1588" cy="171450"/>
          </a:xfrm>
          <a:prstGeom prst="line">
            <a:avLst/>
          </a:prstGeom>
          <a:noFill/>
          <a:ln w="16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860" name="Freeform 546"/>
          <p:cNvSpPr>
            <a:spLocks/>
          </p:cNvSpPr>
          <p:nvPr/>
        </p:nvSpPr>
        <p:spPr bwMode="auto">
          <a:xfrm>
            <a:off x="5537200" y="2095500"/>
            <a:ext cx="127000" cy="215900"/>
          </a:xfrm>
          <a:custGeom>
            <a:avLst/>
            <a:gdLst>
              <a:gd name="T0" fmla="*/ 24 w 80"/>
              <a:gd name="T1" fmla="*/ 72 h 136"/>
              <a:gd name="T2" fmla="*/ 24 w 80"/>
              <a:gd name="T3" fmla="*/ 72 h 136"/>
              <a:gd name="T4" fmla="*/ 12 w 80"/>
              <a:gd name="T5" fmla="*/ 106 h 136"/>
              <a:gd name="T6" fmla="*/ 0 w 80"/>
              <a:gd name="T7" fmla="*/ 136 h 136"/>
              <a:gd name="T8" fmla="*/ 80 w 80"/>
              <a:gd name="T9" fmla="*/ 136 h 136"/>
              <a:gd name="T10" fmla="*/ 80 w 80"/>
              <a:gd name="T11" fmla="*/ 136 h 136"/>
              <a:gd name="T12" fmla="*/ 70 w 80"/>
              <a:gd name="T13" fmla="*/ 110 h 136"/>
              <a:gd name="T14" fmla="*/ 56 w 80"/>
              <a:gd name="T15" fmla="*/ 72 h 136"/>
              <a:gd name="T16" fmla="*/ 56 w 80"/>
              <a:gd name="T17" fmla="*/ 72 h 136"/>
              <a:gd name="T18" fmla="*/ 46 w 80"/>
              <a:gd name="T19" fmla="*/ 32 h 136"/>
              <a:gd name="T20" fmla="*/ 40 w 80"/>
              <a:gd name="T21" fmla="*/ 0 h 136"/>
              <a:gd name="T22" fmla="*/ 40 w 80"/>
              <a:gd name="T23" fmla="*/ 0 h 136"/>
              <a:gd name="T24" fmla="*/ 34 w 80"/>
              <a:gd name="T25" fmla="*/ 32 h 136"/>
              <a:gd name="T26" fmla="*/ 24 w 80"/>
              <a:gd name="T27" fmla="*/ 72 h 136"/>
              <a:gd name="T28" fmla="*/ 24 w 80"/>
              <a:gd name="T29" fmla="*/ 72 h 1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80"/>
              <a:gd name="T46" fmla="*/ 0 h 136"/>
              <a:gd name="T47" fmla="*/ 80 w 80"/>
              <a:gd name="T48" fmla="*/ 136 h 1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80" h="136">
                <a:moveTo>
                  <a:pt x="24" y="72"/>
                </a:moveTo>
                <a:lnTo>
                  <a:pt x="24" y="72"/>
                </a:lnTo>
                <a:lnTo>
                  <a:pt x="12" y="106"/>
                </a:lnTo>
                <a:lnTo>
                  <a:pt x="0" y="136"/>
                </a:lnTo>
                <a:lnTo>
                  <a:pt x="80" y="136"/>
                </a:lnTo>
                <a:lnTo>
                  <a:pt x="70" y="110"/>
                </a:lnTo>
                <a:lnTo>
                  <a:pt x="56" y="72"/>
                </a:lnTo>
                <a:lnTo>
                  <a:pt x="46" y="32"/>
                </a:lnTo>
                <a:lnTo>
                  <a:pt x="40" y="0"/>
                </a:lnTo>
                <a:lnTo>
                  <a:pt x="34" y="32"/>
                </a:lnTo>
                <a:lnTo>
                  <a:pt x="24" y="72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1861" name="Freeform 547"/>
          <p:cNvSpPr>
            <a:spLocks/>
          </p:cNvSpPr>
          <p:nvPr/>
        </p:nvSpPr>
        <p:spPr bwMode="auto">
          <a:xfrm>
            <a:off x="5372100" y="2438400"/>
            <a:ext cx="457200" cy="457200"/>
          </a:xfrm>
          <a:custGeom>
            <a:avLst/>
            <a:gdLst>
              <a:gd name="T0" fmla="*/ 144 w 288"/>
              <a:gd name="T1" fmla="*/ 0 h 288"/>
              <a:gd name="T2" fmla="*/ 0 w 288"/>
              <a:gd name="T3" fmla="*/ 144 h 288"/>
              <a:gd name="T4" fmla="*/ 144 w 288"/>
              <a:gd name="T5" fmla="*/ 288 h 288"/>
              <a:gd name="T6" fmla="*/ 288 w 288"/>
              <a:gd name="T7" fmla="*/ 144 h 288"/>
              <a:gd name="T8" fmla="*/ 144 w 288"/>
              <a:gd name="T9" fmla="*/ 0 h 2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8"/>
              <a:gd name="T16" fmla="*/ 0 h 288"/>
              <a:gd name="T17" fmla="*/ 288 w 288"/>
              <a:gd name="T18" fmla="*/ 288 h 2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8" h="288">
                <a:moveTo>
                  <a:pt x="144" y="0"/>
                </a:moveTo>
                <a:lnTo>
                  <a:pt x="0" y="144"/>
                </a:lnTo>
                <a:lnTo>
                  <a:pt x="144" y="288"/>
                </a:lnTo>
                <a:lnTo>
                  <a:pt x="288" y="144"/>
                </a:lnTo>
                <a:lnTo>
                  <a:pt x="144" y="0"/>
                </a:lnTo>
                <a:close/>
              </a:path>
            </a:pathLst>
          </a:custGeom>
          <a:solidFill>
            <a:srgbClr val="FFFF00"/>
          </a:solidFill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1862" name="Freeform 548"/>
          <p:cNvSpPr>
            <a:spLocks/>
          </p:cNvSpPr>
          <p:nvPr/>
        </p:nvSpPr>
        <p:spPr bwMode="auto">
          <a:xfrm>
            <a:off x="4686300" y="4267200"/>
            <a:ext cx="457200" cy="457200"/>
          </a:xfrm>
          <a:custGeom>
            <a:avLst/>
            <a:gdLst>
              <a:gd name="T0" fmla="*/ 144 w 288"/>
              <a:gd name="T1" fmla="*/ 0 h 288"/>
              <a:gd name="T2" fmla="*/ 0 w 288"/>
              <a:gd name="T3" fmla="*/ 144 h 288"/>
              <a:gd name="T4" fmla="*/ 144 w 288"/>
              <a:gd name="T5" fmla="*/ 288 h 288"/>
              <a:gd name="T6" fmla="*/ 288 w 288"/>
              <a:gd name="T7" fmla="*/ 144 h 288"/>
              <a:gd name="T8" fmla="*/ 144 w 288"/>
              <a:gd name="T9" fmla="*/ 0 h 2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8"/>
              <a:gd name="T16" fmla="*/ 0 h 288"/>
              <a:gd name="T17" fmla="*/ 288 w 288"/>
              <a:gd name="T18" fmla="*/ 288 h 2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8" h="288">
                <a:moveTo>
                  <a:pt x="144" y="0"/>
                </a:moveTo>
                <a:lnTo>
                  <a:pt x="0" y="144"/>
                </a:lnTo>
                <a:lnTo>
                  <a:pt x="144" y="288"/>
                </a:lnTo>
                <a:lnTo>
                  <a:pt x="288" y="144"/>
                </a:lnTo>
                <a:lnTo>
                  <a:pt x="144" y="0"/>
                </a:lnTo>
                <a:close/>
              </a:path>
            </a:pathLst>
          </a:custGeom>
          <a:solidFill>
            <a:srgbClr val="FFFF00"/>
          </a:solidFill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1863" name="Freeform 549"/>
          <p:cNvSpPr>
            <a:spLocks/>
          </p:cNvSpPr>
          <p:nvPr/>
        </p:nvSpPr>
        <p:spPr bwMode="auto">
          <a:xfrm>
            <a:off x="4000500" y="2438400"/>
            <a:ext cx="457200" cy="457200"/>
          </a:xfrm>
          <a:custGeom>
            <a:avLst/>
            <a:gdLst>
              <a:gd name="T0" fmla="*/ 144 w 288"/>
              <a:gd name="T1" fmla="*/ 0 h 288"/>
              <a:gd name="T2" fmla="*/ 0 w 288"/>
              <a:gd name="T3" fmla="*/ 144 h 288"/>
              <a:gd name="T4" fmla="*/ 144 w 288"/>
              <a:gd name="T5" fmla="*/ 288 h 288"/>
              <a:gd name="T6" fmla="*/ 288 w 288"/>
              <a:gd name="T7" fmla="*/ 144 h 288"/>
              <a:gd name="T8" fmla="*/ 144 w 288"/>
              <a:gd name="T9" fmla="*/ 0 h 2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8"/>
              <a:gd name="T16" fmla="*/ 0 h 288"/>
              <a:gd name="T17" fmla="*/ 288 w 288"/>
              <a:gd name="T18" fmla="*/ 288 h 2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8" h="288">
                <a:moveTo>
                  <a:pt x="144" y="0"/>
                </a:moveTo>
                <a:lnTo>
                  <a:pt x="0" y="144"/>
                </a:lnTo>
                <a:lnTo>
                  <a:pt x="144" y="288"/>
                </a:lnTo>
                <a:lnTo>
                  <a:pt x="288" y="144"/>
                </a:lnTo>
                <a:lnTo>
                  <a:pt x="144" y="0"/>
                </a:lnTo>
                <a:close/>
              </a:path>
            </a:pathLst>
          </a:custGeom>
          <a:solidFill>
            <a:srgbClr val="FFFF00"/>
          </a:solidFill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1864" name="Rectangle 550"/>
          <p:cNvSpPr>
            <a:spLocks noChangeArrowheads="1"/>
          </p:cNvSpPr>
          <p:nvPr/>
        </p:nvSpPr>
        <p:spPr bwMode="auto">
          <a:xfrm>
            <a:off x="4803775" y="4359275"/>
            <a:ext cx="2206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Helvetica" pitchFamily="-83" charset="0"/>
              </a:rPr>
              <a:t>Q'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41865" name="Rectangle 551"/>
          <p:cNvSpPr>
            <a:spLocks noChangeArrowheads="1"/>
          </p:cNvSpPr>
          <p:nvPr/>
        </p:nvSpPr>
        <p:spPr bwMode="auto">
          <a:xfrm>
            <a:off x="5518150" y="2530475"/>
            <a:ext cx="1651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Helvetica" pitchFamily="-83" charset="0"/>
              </a:rPr>
              <a:t>R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41866" name="Rectangle 552"/>
          <p:cNvSpPr>
            <a:spLocks noChangeArrowheads="1"/>
          </p:cNvSpPr>
          <p:nvPr/>
        </p:nvSpPr>
        <p:spPr bwMode="auto">
          <a:xfrm>
            <a:off x="4146550" y="2530475"/>
            <a:ext cx="1651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Helvetica" pitchFamily="-83" charset="0"/>
              </a:rPr>
              <a:t>R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41867" name="Line 553"/>
          <p:cNvSpPr>
            <a:spLocks noChangeShapeType="1"/>
          </p:cNvSpPr>
          <p:nvPr/>
        </p:nvSpPr>
        <p:spPr bwMode="auto">
          <a:xfrm>
            <a:off x="4521200" y="2667000"/>
            <a:ext cx="12700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868" name="Line 554"/>
          <p:cNvSpPr>
            <a:spLocks noChangeShapeType="1"/>
          </p:cNvSpPr>
          <p:nvPr/>
        </p:nvSpPr>
        <p:spPr bwMode="auto">
          <a:xfrm>
            <a:off x="4546600" y="2667000"/>
            <a:ext cx="1588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869" name="Line 555"/>
          <p:cNvSpPr>
            <a:spLocks noChangeShapeType="1"/>
          </p:cNvSpPr>
          <p:nvPr/>
        </p:nvSpPr>
        <p:spPr bwMode="auto">
          <a:xfrm>
            <a:off x="4559300" y="2667000"/>
            <a:ext cx="12700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870" name="Line 556"/>
          <p:cNvSpPr>
            <a:spLocks noChangeShapeType="1"/>
          </p:cNvSpPr>
          <p:nvPr/>
        </p:nvSpPr>
        <p:spPr bwMode="auto">
          <a:xfrm>
            <a:off x="4572000" y="2667000"/>
            <a:ext cx="12700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871" name="Line 557"/>
          <p:cNvSpPr>
            <a:spLocks noChangeShapeType="1"/>
          </p:cNvSpPr>
          <p:nvPr/>
        </p:nvSpPr>
        <p:spPr bwMode="auto">
          <a:xfrm>
            <a:off x="4597400" y="2667000"/>
            <a:ext cx="1588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872" name="Line 558"/>
          <p:cNvSpPr>
            <a:spLocks noChangeShapeType="1"/>
          </p:cNvSpPr>
          <p:nvPr/>
        </p:nvSpPr>
        <p:spPr bwMode="auto">
          <a:xfrm>
            <a:off x="4610100" y="2667000"/>
            <a:ext cx="12700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873" name="Line 559"/>
          <p:cNvSpPr>
            <a:spLocks noChangeShapeType="1"/>
          </p:cNvSpPr>
          <p:nvPr/>
        </p:nvSpPr>
        <p:spPr bwMode="auto">
          <a:xfrm>
            <a:off x="4622800" y="2667000"/>
            <a:ext cx="12700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874" name="Line 560"/>
          <p:cNvSpPr>
            <a:spLocks noChangeShapeType="1"/>
          </p:cNvSpPr>
          <p:nvPr/>
        </p:nvSpPr>
        <p:spPr bwMode="auto">
          <a:xfrm>
            <a:off x="4648200" y="2667000"/>
            <a:ext cx="1588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875" name="Line 561"/>
          <p:cNvSpPr>
            <a:spLocks noChangeShapeType="1"/>
          </p:cNvSpPr>
          <p:nvPr/>
        </p:nvSpPr>
        <p:spPr bwMode="auto">
          <a:xfrm>
            <a:off x="4660900" y="2667000"/>
            <a:ext cx="12700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876" name="Line 562"/>
          <p:cNvSpPr>
            <a:spLocks noChangeShapeType="1"/>
          </p:cNvSpPr>
          <p:nvPr/>
        </p:nvSpPr>
        <p:spPr bwMode="auto">
          <a:xfrm>
            <a:off x="4673600" y="2667000"/>
            <a:ext cx="12700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877" name="Line 563"/>
          <p:cNvSpPr>
            <a:spLocks noChangeShapeType="1"/>
          </p:cNvSpPr>
          <p:nvPr/>
        </p:nvSpPr>
        <p:spPr bwMode="auto">
          <a:xfrm>
            <a:off x="4699000" y="2667000"/>
            <a:ext cx="1588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878" name="Line 564"/>
          <p:cNvSpPr>
            <a:spLocks noChangeShapeType="1"/>
          </p:cNvSpPr>
          <p:nvPr/>
        </p:nvSpPr>
        <p:spPr bwMode="auto">
          <a:xfrm>
            <a:off x="4711700" y="2667000"/>
            <a:ext cx="12700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879" name="Line 565"/>
          <p:cNvSpPr>
            <a:spLocks noChangeShapeType="1"/>
          </p:cNvSpPr>
          <p:nvPr/>
        </p:nvSpPr>
        <p:spPr bwMode="auto">
          <a:xfrm>
            <a:off x="4724400" y="2667000"/>
            <a:ext cx="12700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880" name="Line 566"/>
          <p:cNvSpPr>
            <a:spLocks noChangeShapeType="1"/>
          </p:cNvSpPr>
          <p:nvPr/>
        </p:nvSpPr>
        <p:spPr bwMode="auto">
          <a:xfrm>
            <a:off x="4749800" y="2667000"/>
            <a:ext cx="1588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881" name="Line 567"/>
          <p:cNvSpPr>
            <a:spLocks noChangeShapeType="1"/>
          </p:cNvSpPr>
          <p:nvPr/>
        </p:nvSpPr>
        <p:spPr bwMode="auto">
          <a:xfrm>
            <a:off x="4762500" y="2667000"/>
            <a:ext cx="12700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882" name="Line 568"/>
          <p:cNvSpPr>
            <a:spLocks noChangeShapeType="1"/>
          </p:cNvSpPr>
          <p:nvPr/>
        </p:nvSpPr>
        <p:spPr bwMode="auto">
          <a:xfrm>
            <a:off x="4775200" y="2667000"/>
            <a:ext cx="12700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883" name="Line 569"/>
          <p:cNvSpPr>
            <a:spLocks noChangeShapeType="1"/>
          </p:cNvSpPr>
          <p:nvPr/>
        </p:nvSpPr>
        <p:spPr bwMode="auto">
          <a:xfrm>
            <a:off x="4800600" y="2667000"/>
            <a:ext cx="1588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884" name="Line 570"/>
          <p:cNvSpPr>
            <a:spLocks noChangeShapeType="1"/>
          </p:cNvSpPr>
          <p:nvPr/>
        </p:nvSpPr>
        <p:spPr bwMode="auto">
          <a:xfrm>
            <a:off x="4813300" y="2667000"/>
            <a:ext cx="12700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885" name="Line 571"/>
          <p:cNvSpPr>
            <a:spLocks noChangeShapeType="1"/>
          </p:cNvSpPr>
          <p:nvPr/>
        </p:nvSpPr>
        <p:spPr bwMode="auto">
          <a:xfrm>
            <a:off x="4826000" y="2667000"/>
            <a:ext cx="12700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886" name="Line 572"/>
          <p:cNvSpPr>
            <a:spLocks noChangeShapeType="1"/>
          </p:cNvSpPr>
          <p:nvPr/>
        </p:nvSpPr>
        <p:spPr bwMode="auto">
          <a:xfrm>
            <a:off x="4851400" y="2667000"/>
            <a:ext cx="1588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887" name="Line 573"/>
          <p:cNvSpPr>
            <a:spLocks noChangeShapeType="1"/>
          </p:cNvSpPr>
          <p:nvPr/>
        </p:nvSpPr>
        <p:spPr bwMode="auto">
          <a:xfrm>
            <a:off x="4864100" y="2667000"/>
            <a:ext cx="12700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888" name="Line 574"/>
          <p:cNvSpPr>
            <a:spLocks noChangeShapeType="1"/>
          </p:cNvSpPr>
          <p:nvPr/>
        </p:nvSpPr>
        <p:spPr bwMode="auto">
          <a:xfrm>
            <a:off x="4876800" y="2667000"/>
            <a:ext cx="12700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889" name="Line 575"/>
          <p:cNvSpPr>
            <a:spLocks noChangeShapeType="1"/>
          </p:cNvSpPr>
          <p:nvPr/>
        </p:nvSpPr>
        <p:spPr bwMode="auto">
          <a:xfrm>
            <a:off x="4902200" y="2667000"/>
            <a:ext cx="1588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890" name="Line 576"/>
          <p:cNvSpPr>
            <a:spLocks noChangeShapeType="1"/>
          </p:cNvSpPr>
          <p:nvPr/>
        </p:nvSpPr>
        <p:spPr bwMode="auto">
          <a:xfrm>
            <a:off x="4914900" y="2667000"/>
            <a:ext cx="12700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891" name="Line 577"/>
          <p:cNvSpPr>
            <a:spLocks noChangeShapeType="1"/>
          </p:cNvSpPr>
          <p:nvPr/>
        </p:nvSpPr>
        <p:spPr bwMode="auto">
          <a:xfrm>
            <a:off x="4927600" y="2667000"/>
            <a:ext cx="12700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892" name="Line 578"/>
          <p:cNvSpPr>
            <a:spLocks noChangeShapeType="1"/>
          </p:cNvSpPr>
          <p:nvPr/>
        </p:nvSpPr>
        <p:spPr bwMode="auto">
          <a:xfrm>
            <a:off x="4953000" y="2667000"/>
            <a:ext cx="1588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893" name="Line 579"/>
          <p:cNvSpPr>
            <a:spLocks noChangeShapeType="1"/>
          </p:cNvSpPr>
          <p:nvPr/>
        </p:nvSpPr>
        <p:spPr bwMode="auto">
          <a:xfrm>
            <a:off x="4965700" y="2667000"/>
            <a:ext cx="12700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894" name="Line 580"/>
          <p:cNvSpPr>
            <a:spLocks noChangeShapeType="1"/>
          </p:cNvSpPr>
          <p:nvPr/>
        </p:nvSpPr>
        <p:spPr bwMode="auto">
          <a:xfrm>
            <a:off x="4978400" y="2667000"/>
            <a:ext cx="12700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895" name="Line 581"/>
          <p:cNvSpPr>
            <a:spLocks noChangeShapeType="1"/>
          </p:cNvSpPr>
          <p:nvPr/>
        </p:nvSpPr>
        <p:spPr bwMode="auto">
          <a:xfrm>
            <a:off x="5003800" y="2667000"/>
            <a:ext cx="1588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896" name="Line 582"/>
          <p:cNvSpPr>
            <a:spLocks noChangeShapeType="1"/>
          </p:cNvSpPr>
          <p:nvPr/>
        </p:nvSpPr>
        <p:spPr bwMode="auto">
          <a:xfrm>
            <a:off x="5016500" y="2667000"/>
            <a:ext cx="12700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897" name="Line 583"/>
          <p:cNvSpPr>
            <a:spLocks noChangeShapeType="1"/>
          </p:cNvSpPr>
          <p:nvPr/>
        </p:nvSpPr>
        <p:spPr bwMode="auto">
          <a:xfrm>
            <a:off x="5029200" y="2667000"/>
            <a:ext cx="12700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898" name="Line 584"/>
          <p:cNvSpPr>
            <a:spLocks noChangeShapeType="1"/>
          </p:cNvSpPr>
          <p:nvPr/>
        </p:nvSpPr>
        <p:spPr bwMode="auto">
          <a:xfrm>
            <a:off x="5054600" y="2667000"/>
            <a:ext cx="1588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899" name="Line 585"/>
          <p:cNvSpPr>
            <a:spLocks noChangeShapeType="1"/>
          </p:cNvSpPr>
          <p:nvPr/>
        </p:nvSpPr>
        <p:spPr bwMode="auto">
          <a:xfrm>
            <a:off x="5067300" y="2667000"/>
            <a:ext cx="12700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900" name="Line 586"/>
          <p:cNvSpPr>
            <a:spLocks noChangeShapeType="1"/>
          </p:cNvSpPr>
          <p:nvPr/>
        </p:nvSpPr>
        <p:spPr bwMode="auto">
          <a:xfrm>
            <a:off x="5080000" y="2667000"/>
            <a:ext cx="12700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901" name="Line 587"/>
          <p:cNvSpPr>
            <a:spLocks noChangeShapeType="1"/>
          </p:cNvSpPr>
          <p:nvPr/>
        </p:nvSpPr>
        <p:spPr bwMode="auto">
          <a:xfrm>
            <a:off x="5105400" y="2667000"/>
            <a:ext cx="1588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902" name="Line 588"/>
          <p:cNvSpPr>
            <a:spLocks noChangeShapeType="1"/>
          </p:cNvSpPr>
          <p:nvPr/>
        </p:nvSpPr>
        <p:spPr bwMode="auto">
          <a:xfrm>
            <a:off x="5118100" y="2667000"/>
            <a:ext cx="12700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903" name="Line 589"/>
          <p:cNvSpPr>
            <a:spLocks noChangeShapeType="1"/>
          </p:cNvSpPr>
          <p:nvPr/>
        </p:nvSpPr>
        <p:spPr bwMode="auto">
          <a:xfrm>
            <a:off x="5130800" y="2667000"/>
            <a:ext cx="12700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904" name="Line 590"/>
          <p:cNvSpPr>
            <a:spLocks noChangeShapeType="1"/>
          </p:cNvSpPr>
          <p:nvPr/>
        </p:nvSpPr>
        <p:spPr bwMode="auto">
          <a:xfrm>
            <a:off x="5156200" y="2667000"/>
            <a:ext cx="1588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905" name="Line 591"/>
          <p:cNvSpPr>
            <a:spLocks noChangeShapeType="1"/>
          </p:cNvSpPr>
          <p:nvPr/>
        </p:nvSpPr>
        <p:spPr bwMode="auto">
          <a:xfrm>
            <a:off x="5168900" y="2667000"/>
            <a:ext cx="12700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906" name="Line 592"/>
          <p:cNvSpPr>
            <a:spLocks noChangeShapeType="1"/>
          </p:cNvSpPr>
          <p:nvPr/>
        </p:nvSpPr>
        <p:spPr bwMode="auto">
          <a:xfrm>
            <a:off x="5181600" y="2667000"/>
            <a:ext cx="12700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907" name="Line 593"/>
          <p:cNvSpPr>
            <a:spLocks noChangeShapeType="1"/>
          </p:cNvSpPr>
          <p:nvPr/>
        </p:nvSpPr>
        <p:spPr bwMode="auto">
          <a:xfrm>
            <a:off x="5207000" y="2667000"/>
            <a:ext cx="1588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908" name="Line 594"/>
          <p:cNvSpPr>
            <a:spLocks noChangeShapeType="1"/>
          </p:cNvSpPr>
          <p:nvPr/>
        </p:nvSpPr>
        <p:spPr bwMode="auto">
          <a:xfrm>
            <a:off x="5219700" y="2667000"/>
            <a:ext cx="12700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909" name="Line 595"/>
          <p:cNvSpPr>
            <a:spLocks noChangeShapeType="1"/>
          </p:cNvSpPr>
          <p:nvPr/>
        </p:nvSpPr>
        <p:spPr bwMode="auto">
          <a:xfrm>
            <a:off x="5232400" y="2667000"/>
            <a:ext cx="12700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910" name="Line 596"/>
          <p:cNvSpPr>
            <a:spLocks noChangeShapeType="1"/>
          </p:cNvSpPr>
          <p:nvPr/>
        </p:nvSpPr>
        <p:spPr bwMode="auto">
          <a:xfrm>
            <a:off x="5257800" y="2667000"/>
            <a:ext cx="1588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911" name="Line 597"/>
          <p:cNvSpPr>
            <a:spLocks noChangeShapeType="1"/>
          </p:cNvSpPr>
          <p:nvPr/>
        </p:nvSpPr>
        <p:spPr bwMode="auto">
          <a:xfrm>
            <a:off x="5270500" y="2667000"/>
            <a:ext cx="12700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912" name="Line 598"/>
          <p:cNvSpPr>
            <a:spLocks noChangeShapeType="1"/>
          </p:cNvSpPr>
          <p:nvPr/>
        </p:nvSpPr>
        <p:spPr bwMode="auto">
          <a:xfrm>
            <a:off x="5283200" y="2667000"/>
            <a:ext cx="12700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913" name="Line 599"/>
          <p:cNvSpPr>
            <a:spLocks noChangeShapeType="1"/>
          </p:cNvSpPr>
          <p:nvPr/>
        </p:nvSpPr>
        <p:spPr bwMode="auto">
          <a:xfrm>
            <a:off x="5308600" y="2667000"/>
            <a:ext cx="1588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914" name="Rectangle 600"/>
          <p:cNvSpPr>
            <a:spLocks noChangeArrowheads="1"/>
          </p:cNvSpPr>
          <p:nvPr/>
        </p:nvSpPr>
        <p:spPr bwMode="auto">
          <a:xfrm>
            <a:off x="4721225" y="2416175"/>
            <a:ext cx="2413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Helvetica" pitchFamily="-83" charset="0"/>
              </a:rPr>
              <a:t>  k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41915" name="Freeform 601"/>
          <p:cNvSpPr>
            <a:spLocks/>
          </p:cNvSpPr>
          <p:nvPr/>
        </p:nvSpPr>
        <p:spPr bwMode="auto">
          <a:xfrm>
            <a:off x="4686300" y="3352800"/>
            <a:ext cx="457200" cy="457200"/>
          </a:xfrm>
          <a:custGeom>
            <a:avLst/>
            <a:gdLst>
              <a:gd name="T0" fmla="*/ 144 w 288"/>
              <a:gd name="T1" fmla="*/ 0 h 288"/>
              <a:gd name="T2" fmla="*/ 0 w 288"/>
              <a:gd name="T3" fmla="*/ 144 h 288"/>
              <a:gd name="T4" fmla="*/ 144 w 288"/>
              <a:gd name="T5" fmla="*/ 288 h 288"/>
              <a:gd name="T6" fmla="*/ 288 w 288"/>
              <a:gd name="T7" fmla="*/ 144 h 288"/>
              <a:gd name="T8" fmla="*/ 144 w 288"/>
              <a:gd name="T9" fmla="*/ 0 h 2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8"/>
              <a:gd name="T16" fmla="*/ 0 h 288"/>
              <a:gd name="T17" fmla="*/ 288 w 288"/>
              <a:gd name="T18" fmla="*/ 288 h 2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8" h="288">
                <a:moveTo>
                  <a:pt x="144" y="0"/>
                </a:moveTo>
                <a:lnTo>
                  <a:pt x="0" y="144"/>
                </a:lnTo>
                <a:lnTo>
                  <a:pt x="144" y="288"/>
                </a:lnTo>
                <a:lnTo>
                  <a:pt x="288" y="144"/>
                </a:lnTo>
                <a:lnTo>
                  <a:pt x="144" y="0"/>
                </a:lnTo>
                <a:close/>
              </a:path>
            </a:pathLst>
          </a:custGeom>
          <a:solidFill>
            <a:srgbClr val="FFFF00"/>
          </a:solidFill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1916" name="Rectangle 602"/>
          <p:cNvSpPr>
            <a:spLocks noChangeArrowheads="1"/>
          </p:cNvSpPr>
          <p:nvPr/>
        </p:nvSpPr>
        <p:spPr bwMode="auto">
          <a:xfrm>
            <a:off x="4845050" y="3444875"/>
            <a:ext cx="139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Helvetica" pitchFamily="-83" charset="0"/>
              </a:rPr>
              <a:t>T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41917" name="Line 603"/>
          <p:cNvSpPr>
            <a:spLocks noChangeShapeType="1"/>
          </p:cNvSpPr>
          <p:nvPr/>
        </p:nvSpPr>
        <p:spPr bwMode="auto">
          <a:xfrm>
            <a:off x="4457700" y="1981200"/>
            <a:ext cx="12700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918" name="Line 604"/>
          <p:cNvSpPr>
            <a:spLocks noChangeShapeType="1"/>
          </p:cNvSpPr>
          <p:nvPr/>
        </p:nvSpPr>
        <p:spPr bwMode="auto">
          <a:xfrm>
            <a:off x="4483100" y="1981200"/>
            <a:ext cx="1588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919" name="Line 605"/>
          <p:cNvSpPr>
            <a:spLocks noChangeShapeType="1"/>
          </p:cNvSpPr>
          <p:nvPr/>
        </p:nvSpPr>
        <p:spPr bwMode="auto">
          <a:xfrm>
            <a:off x="4495800" y="1981200"/>
            <a:ext cx="12700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920" name="Line 606"/>
          <p:cNvSpPr>
            <a:spLocks noChangeShapeType="1"/>
          </p:cNvSpPr>
          <p:nvPr/>
        </p:nvSpPr>
        <p:spPr bwMode="auto">
          <a:xfrm>
            <a:off x="4508500" y="1981200"/>
            <a:ext cx="12700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921" name="Line 607"/>
          <p:cNvSpPr>
            <a:spLocks noChangeShapeType="1"/>
          </p:cNvSpPr>
          <p:nvPr/>
        </p:nvSpPr>
        <p:spPr bwMode="auto">
          <a:xfrm>
            <a:off x="4533900" y="1981200"/>
            <a:ext cx="1588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922" name="Line 608"/>
          <p:cNvSpPr>
            <a:spLocks noChangeShapeType="1"/>
          </p:cNvSpPr>
          <p:nvPr/>
        </p:nvSpPr>
        <p:spPr bwMode="auto">
          <a:xfrm>
            <a:off x="4546600" y="1981200"/>
            <a:ext cx="12700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923" name="Line 609"/>
          <p:cNvSpPr>
            <a:spLocks noChangeShapeType="1"/>
          </p:cNvSpPr>
          <p:nvPr/>
        </p:nvSpPr>
        <p:spPr bwMode="auto">
          <a:xfrm>
            <a:off x="4559300" y="1981200"/>
            <a:ext cx="12700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924" name="Line 611"/>
          <p:cNvSpPr>
            <a:spLocks noChangeShapeType="1"/>
          </p:cNvSpPr>
          <p:nvPr/>
        </p:nvSpPr>
        <p:spPr bwMode="auto">
          <a:xfrm>
            <a:off x="4584700" y="1981200"/>
            <a:ext cx="1588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925" name="Line 612"/>
          <p:cNvSpPr>
            <a:spLocks noChangeShapeType="1"/>
          </p:cNvSpPr>
          <p:nvPr/>
        </p:nvSpPr>
        <p:spPr bwMode="auto">
          <a:xfrm>
            <a:off x="4597400" y="1981200"/>
            <a:ext cx="12700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926" name="Line 613"/>
          <p:cNvSpPr>
            <a:spLocks noChangeShapeType="1"/>
          </p:cNvSpPr>
          <p:nvPr/>
        </p:nvSpPr>
        <p:spPr bwMode="auto">
          <a:xfrm>
            <a:off x="4610100" y="1981200"/>
            <a:ext cx="12700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927" name="Line 614"/>
          <p:cNvSpPr>
            <a:spLocks noChangeShapeType="1"/>
          </p:cNvSpPr>
          <p:nvPr/>
        </p:nvSpPr>
        <p:spPr bwMode="auto">
          <a:xfrm>
            <a:off x="4635500" y="1981200"/>
            <a:ext cx="1588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928" name="Line 615"/>
          <p:cNvSpPr>
            <a:spLocks noChangeShapeType="1"/>
          </p:cNvSpPr>
          <p:nvPr/>
        </p:nvSpPr>
        <p:spPr bwMode="auto">
          <a:xfrm>
            <a:off x="4648200" y="1981200"/>
            <a:ext cx="12700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929" name="Line 616"/>
          <p:cNvSpPr>
            <a:spLocks noChangeShapeType="1"/>
          </p:cNvSpPr>
          <p:nvPr/>
        </p:nvSpPr>
        <p:spPr bwMode="auto">
          <a:xfrm>
            <a:off x="4660900" y="1981200"/>
            <a:ext cx="12700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930" name="Line 617"/>
          <p:cNvSpPr>
            <a:spLocks noChangeShapeType="1"/>
          </p:cNvSpPr>
          <p:nvPr/>
        </p:nvSpPr>
        <p:spPr bwMode="auto">
          <a:xfrm>
            <a:off x="4686300" y="1981200"/>
            <a:ext cx="1588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931" name="Line 618"/>
          <p:cNvSpPr>
            <a:spLocks noChangeShapeType="1"/>
          </p:cNvSpPr>
          <p:nvPr/>
        </p:nvSpPr>
        <p:spPr bwMode="auto">
          <a:xfrm>
            <a:off x="4699000" y="1981200"/>
            <a:ext cx="12700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932" name="Line 619"/>
          <p:cNvSpPr>
            <a:spLocks noChangeShapeType="1"/>
          </p:cNvSpPr>
          <p:nvPr/>
        </p:nvSpPr>
        <p:spPr bwMode="auto">
          <a:xfrm>
            <a:off x="4711700" y="1981200"/>
            <a:ext cx="12700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933" name="Line 620"/>
          <p:cNvSpPr>
            <a:spLocks noChangeShapeType="1"/>
          </p:cNvSpPr>
          <p:nvPr/>
        </p:nvSpPr>
        <p:spPr bwMode="auto">
          <a:xfrm>
            <a:off x="4737100" y="1981200"/>
            <a:ext cx="1588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934" name="Line 621"/>
          <p:cNvSpPr>
            <a:spLocks noChangeShapeType="1"/>
          </p:cNvSpPr>
          <p:nvPr/>
        </p:nvSpPr>
        <p:spPr bwMode="auto">
          <a:xfrm>
            <a:off x="4749800" y="1981200"/>
            <a:ext cx="12700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935" name="Line 622"/>
          <p:cNvSpPr>
            <a:spLocks noChangeShapeType="1"/>
          </p:cNvSpPr>
          <p:nvPr/>
        </p:nvSpPr>
        <p:spPr bwMode="auto">
          <a:xfrm>
            <a:off x="4762500" y="1981200"/>
            <a:ext cx="12700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936" name="Line 623"/>
          <p:cNvSpPr>
            <a:spLocks noChangeShapeType="1"/>
          </p:cNvSpPr>
          <p:nvPr/>
        </p:nvSpPr>
        <p:spPr bwMode="auto">
          <a:xfrm>
            <a:off x="4787900" y="1981200"/>
            <a:ext cx="1588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937" name="Line 624"/>
          <p:cNvSpPr>
            <a:spLocks noChangeShapeType="1"/>
          </p:cNvSpPr>
          <p:nvPr/>
        </p:nvSpPr>
        <p:spPr bwMode="auto">
          <a:xfrm>
            <a:off x="4800600" y="1981200"/>
            <a:ext cx="12700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938" name="Line 625"/>
          <p:cNvSpPr>
            <a:spLocks noChangeShapeType="1"/>
          </p:cNvSpPr>
          <p:nvPr/>
        </p:nvSpPr>
        <p:spPr bwMode="auto">
          <a:xfrm>
            <a:off x="4813300" y="1981200"/>
            <a:ext cx="12700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939" name="Line 626"/>
          <p:cNvSpPr>
            <a:spLocks noChangeShapeType="1"/>
          </p:cNvSpPr>
          <p:nvPr/>
        </p:nvSpPr>
        <p:spPr bwMode="auto">
          <a:xfrm>
            <a:off x="4838700" y="1981200"/>
            <a:ext cx="1588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940" name="Line 627"/>
          <p:cNvSpPr>
            <a:spLocks noChangeShapeType="1"/>
          </p:cNvSpPr>
          <p:nvPr/>
        </p:nvSpPr>
        <p:spPr bwMode="auto">
          <a:xfrm>
            <a:off x="4851400" y="1981200"/>
            <a:ext cx="12700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941" name="Line 628"/>
          <p:cNvSpPr>
            <a:spLocks noChangeShapeType="1"/>
          </p:cNvSpPr>
          <p:nvPr/>
        </p:nvSpPr>
        <p:spPr bwMode="auto">
          <a:xfrm>
            <a:off x="4864100" y="1981200"/>
            <a:ext cx="12700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942" name="Line 629"/>
          <p:cNvSpPr>
            <a:spLocks noChangeShapeType="1"/>
          </p:cNvSpPr>
          <p:nvPr/>
        </p:nvSpPr>
        <p:spPr bwMode="auto">
          <a:xfrm>
            <a:off x="4889500" y="1981200"/>
            <a:ext cx="1588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943" name="Line 630"/>
          <p:cNvSpPr>
            <a:spLocks noChangeShapeType="1"/>
          </p:cNvSpPr>
          <p:nvPr/>
        </p:nvSpPr>
        <p:spPr bwMode="auto">
          <a:xfrm>
            <a:off x="4902200" y="1981200"/>
            <a:ext cx="12700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944" name="Line 631"/>
          <p:cNvSpPr>
            <a:spLocks noChangeShapeType="1"/>
          </p:cNvSpPr>
          <p:nvPr/>
        </p:nvSpPr>
        <p:spPr bwMode="auto">
          <a:xfrm>
            <a:off x="4914900" y="1981200"/>
            <a:ext cx="12700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945" name="Line 632"/>
          <p:cNvSpPr>
            <a:spLocks noChangeShapeType="1"/>
          </p:cNvSpPr>
          <p:nvPr/>
        </p:nvSpPr>
        <p:spPr bwMode="auto">
          <a:xfrm>
            <a:off x="4940300" y="1981200"/>
            <a:ext cx="1588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946" name="Line 633"/>
          <p:cNvSpPr>
            <a:spLocks noChangeShapeType="1"/>
          </p:cNvSpPr>
          <p:nvPr/>
        </p:nvSpPr>
        <p:spPr bwMode="auto">
          <a:xfrm>
            <a:off x="4953000" y="1981200"/>
            <a:ext cx="12700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947" name="Line 634"/>
          <p:cNvSpPr>
            <a:spLocks noChangeShapeType="1"/>
          </p:cNvSpPr>
          <p:nvPr/>
        </p:nvSpPr>
        <p:spPr bwMode="auto">
          <a:xfrm>
            <a:off x="4965700" y="1981200"/>
            <a:ext cx="12700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948" name="Line 635"/>
          <p:cNvSpPr>
            <a:spLocks noChangeShapeType="1"/>
          </p:cNvSpPr>
          <p:nvPr/>
        </p:nvSpPr>
        <p:spPr bwMode="auto">
          <a:xfrm>
            <a:off x="4991100" y="1981200"/>
            <a:ext cx="1588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949" name="Line 636"/>
          <p:cNvSpPr>
            <a:spLocks noChangeShapeType="1"/>
          </p:cNvSpPr>
          <p:nvPr/>
        </p:nvSpPr>
        <p:spPr bwMode="auto">
          <a:xfrm>
            <a:off x="5003800" y="1981200"/>
            <a:ext cx="12700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950" name="Line 637"/>
          <p:cNvSpPr>
            <a:spLocks noChangeShapeType="1"/>
          </p:cNvSpPr>
          <p:nvPr/>
        </p:nvSpPr>
        <p:spPr bwMode="auto">
          <a:xfrm>
            <a:off x="5016500" y="1981200"/>
            <a:ext cx="12700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951" name="Line 638"/>
          <p:cNvSpPr>
            <a:spLocks noChangeShapeType="1"/>
          </p:cNvSpPr>
          <p:nvPr/>
        </p:nvSpPr>
        <p:spPr bwMode="auto">
          <a:xfrm>
            <a:off x="5041900" y="1981200"/>
            <a:ext cx="1588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952" name="Line 639"/>
          <p:cNvSpPr>
            <a:spLocks noChangeShapeType="1"/>
          </p:cNvSpPr>
          <p:nvPr/>
        </p:nvSpPr>
        <p:spPr bwMode="auto">
          <a:xfrm>
            <a:off x="5054600" y="1981200"/>
            <a:ext cx="12700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953" name="Line 640"/>
          <p:cNvSpPr>
            <a:spLocks noChangeShapeType="1"/>
          </p:cNvSpPr>
          <p:nvPr/>
        </p:nvSpPr>
        <p:spPr bwMode="auto">
          <a:xfrm>
            <a:off x="5067300" y="1981200"/>
            <a:ext cx="12700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954" name="Line 641"/>
          <p:cNvSpPr>
            <a:spLocks noChangeShapeType="1"/>
          </p:cNvSpPr>
          <p:nvPr/>
        </p:nvSpPr>
        <p:spPr bwMode="auto">
          <a:xfrm>
            <a:off x="5092700" y="1981200"/>
            <a:ext cx="1588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955" name="Line 642"/>
          <p:cNvSpPr>
            <a:spLocks noChangeShapeType="1"/>
          </p:cNvSpPr>
          <p:nvPr/>
        </p:nvSpPr>
        <p:spPr bwMode="auto">
          <a:xfrm>
            <a:off x="5105400" y="1981200"/>
            <a:ext cx="12700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956" name="Line 643"/>
          <p:cNvSpPr>
            <a:spLocks noChangeShapeType="1"/>
          </p:cNvSpPr>
          <p:nvPr/>
        </p:nvSpPr>
        <p:spPr bwMode="auto">
          <a:xfrm>
            <a:off x="5118100" y="1981200"/>
            <a:ext cx="12700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957" name="Line 644"/>
          <p:cNvSpPr>
            <a:spLocks noChangeShapeType="1"/>
          </p:cNvSpPr>
          <p:nvPr/>
        </p:nvSpPr>
        <p:spPr bwMode="auto">
          <a:xfrm>
            <a:off x="5143500" y="1981200"/>
            <a:ext cx="1588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958" name="Line 645"/>
          <p:cNvSpPr>
            <a:spLocks noChangeShapeType="1"/>
          </p:cNvSpPr>
          <p:nvPr/>
        </p:nvSpPr>
        <p:spPr bwMode="auto">
          <a:xfrm>
            <a:off x="5156200" y="1981200"/>
            <a:ext cx="12700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959" name="Line 646"/>
          <p:cNvSpPr>
            <a:spLocks noChangeShapeType="1"/>
          </p:cNvSpPr>
          <p:nvPr/>
        </p:nvSpPr>
        <p:spPr bwMode="auto">
          <a:xfrm>
            <a:off x="5168900" y="1981200"/>
            <a:ext cx="12700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960" name="Line 647"/>
          <p:cNvSpPr>
            <a:spLocks noChangeShapeType="1"/>
          </p:cNvSpPr>
          <p:nvPr/>
        </p:nvSpPr>
        <p:spPr bwMode="auto">
          <a:xfrm>
            <a:off x="5194300" y="1981200"/>
            <a:ext cx="1588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961" name="Line 648"/>
          <p:cNvSpPr>
            <a:spLocks noChangeShapeType="1"/>
          </p:cNvSpPr>
          <p:nvPr/>
        </p:nvSpPr>
        <p:spPr bwMode="auto">
          <a:xfrm>
            <a:off x="5207000" y="1981200"/>
            <a:ext cx="12700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962" name="Line 649"/>
          <p:cNvSpPr>
            <a:spLocks noChangeShapeType="1"/>
          </p:cNvSpPr>
          <p:nvPr/>
        </p:nvSpPr>
        <p:spPr bwMode="auto">
          <a:xfrm>
            <a:off x="5219700" y="1981200"/>
            <a:ext cx="12700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963" name="Line 650"/>
          <p:cNvSpPr>
            <a:spLocks noChangeShapeType="1"/>
          </p:cNvSpPr>
          <p:nvPr/>
        </p:nvSpPr>
        <p:spPr bwMode="auto">
          <a:xfrm>
            <a:off x="5245100" y="1981200"/>
            <a:ext cx="1588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964" name="Line 651"/>
          <p:cNvSpPr>
            <a:spLocks noChangeShapeType="1"/>
          </p:cNvSpPr>
          <p:nvPr/>
        </p:nvSpPr>
        <p:spPr bwMode="auto">
          <a:xfrm>
            <a:off x="5257800" y="1981200"/>
            <a:ext cx="12700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965" name="Line 652"/>
          <p:cNvSpPr>
            <a:spLocks noChangeShapeType="1"/>
          </p:cNvSpPr>
          <p:nvPr/>
        </p:nvSpPr>
        <p:spPr bwMode="auto">
          <a:xfrm>
            <a:off x="5270500" y="1981200"/>
            <a:ext cx="12700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966" name="Line 653"/>
          <p:cNvSpPr>
            <a:spLocks noChangeShapeType="1"/>
          </p:cNvSpPr>
          <p:nvPr/>
        </p:nvSpPr>
        <p:spPr bwMode="auto">
          <a:xfrm>
            <a:off x="5295900" y="1981200"/>
            <a:ext cx="1588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967" name="Line 654"/>
          <p:cNvSpPr>
            <a:spLocks noChangeShapeType="1"/>
          </p:cNvSpPr>
          <p:nvPr/>
        </p:nvSpPr>
        <p:spPr bwMode="auto">
          <a:xfrm>
            <a:off x="5308600" y="1981200"/>
            <a:ext cx="12700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968" name="Line 655"/>
          <p:cNvSpPr>
            <a:spLocks noChangeShapeType="1"/>
          </p:cNvSpPr>
          <p:nvPr/>
        </p:nvSpPr>
        <p:spPr bwMode="auto">
          <a:xfrm>
            <a:off x="5321300" y="1981200"/>
            <a:ext cx="12700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969" name="Line 656"/>
          <p:cNvSpPr>
            <a:spLocks noChangeShapeType="1"/>
          </p:cNvSpPr>
          <p:nvPr/>
        </p:nvSpPr>
        <p:spPr bwMode="auto">
          <a:xfrm>
            <a:off x="5346700" y="1981200"/>
            <a:ext cx="1588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970" name="Line 657"/>
          <p:cNvSpPr>
            <a:spLocks noChangeShapeType="1"/>
          </p:cNvSpPr>
          <p:nvPr/>
        </p:nvSpPr>
        <p:spPr bwMode="auto">
          <a:xfrm>
            <a:off x="5359400" y="1981200"/>
            <a:ext cx="12700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971" name="Line 658"/>
          <p:cNvSpPr>
            <a:spLocks noChangeShapeType="1"/>
          </p:cNvSpPr>
          <p:nvPr/>
        </p:nvSpPr>
        <p:spPr bwMode="auto">
          <a:xfrm>
            <a:off x="4457700" y="5295900"/>
            <a:ext cx="12700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972" name="Line 659"/>
          <p:cNvSpPr>
            <a:spLocks noChangeShapeType="1"/>
          </p:cNvSpPr>
          <p:nvPr/>
        </p:nvSpPr>
        <p:spPr bwMode="auto">
          <a:xfrm>
            <a:off x="4483100" y="5295900"/>
            <a:ext cx="1588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973" name="Line 660"/>
          <p:cNvSpPr>
            <a:spLocks noChangeShapeType="1"/>
          </p:cNvSpPr>
          <p:nvPr/>
        </p:nvSpPr>
        <p:spPr bwMode="auto">
          <a:xfrm>
            <a:off x="4495800" y="5295900"/>
            <a:ext cx="12700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974" name="Line 661"/>
          <p:cNvSpPr>
            <a:spLocks noChangeShapeType="1"/>
          </p:cNvSpPr>
          <p:nvPr/>
        </p:nvSpPr>
        <p:spPr bwMode="auto">
          <a:xfrm>
            <a:off x="4508500" y="5295900"/>
            <a:ext cx="12700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975" name="Line 662"/>
          <p:cNvSpPr>
            <a:spLocks noChangeShapeType="1"/>
          </p:cNvSpPr>
          <p:nvPr/>
        </p:nvSpPr>
        <p:spPr bwMode="auto">
          <a:xfrm>
            <a:off x="4533900" y="5295900"/>
            <a:ext cx="1588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976" name="Line 663"/>
          <p:cNvSpPr>
            <a:spLocks noChangeShapeType="1"/>
          </p:cNvSpPr>
          <p:nvPr/>
        </p:nvSpPr>
        <p:spPr bwMode="auto">
          <a:xfrm>
            <a:off x="4546600" y="5295900"/>
            <a:ext cx="12700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977" name="Line 664"/>
          <p:cNvSpPr>
            <a:spLocks noChangeShapeType="1"/>
          </p:cNvSpPr>
          <p:nvPr/>
        </p:nvSpPr>
        <p:spPr bwMode="auto">
          <a:xfrm>
            <a:off x="4559300" y="5295900"/>
            <a:ext cx="12700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978" name="Line 665"/>
          <p:cNvSpPr>
            <a:spLocks noChangeShapeType="1"/>
          </p:cNvSpPr>
          <p:nvPr/>
        </p:nvSpPr>
        <p:spPr bwMode="auto">
          <a:xfrm>
            <a:off x="4584700" y="5295900"/>
            <a:ext cx="1588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979" name="Line 666"/>
          <p:cNvSpPr>
            <a:spLocks noChangeShapeType="1"/>
          </p:cNvSpPr>
          <p:nvPr/>
        </p:nvSpPr>
        <p:spPr bwMode="auto">
          <a:xfrm>
            <a:off x="4597400" y="5295900"/>
            <a:ext cx="12700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980" name="Line 667"/>
          <p:cNvSpPr>
            <a:spLocks noChangeShapeType="1"/>
          </p:cNvSpPr>
          <p:nvPr/>
        </p:nvSpPr>
        <p:spPr bwMode="auto">
          <a:xfrm>
            <a:off x="4610100" y="5295900"/>
            <a:ext cx="12700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981" name="Line 668"/>
          <p:cNvSpPr>
            <a:spLocks noChangeShapeType="1"/>
          </p:cNvSpPr>
          <p:nvPr/>
        </p:nvSpPr>
        <p:spPr bwMode="auto">
          <a:xfrm>
            <a:off x="4635500" y="5295900"/>
            <a:ext cx="1588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982" name="Line 669"/>
          <p:cNvSpPr>
            <a:spLocks noChangeShapeType="1"/>
          </p:cNvSpPr>
          <p:nvPr/>
        </p:nvSpPr>
        <p:spPr bwMode="auto">
          <a:xfrm>
            <a:off x="4648200" y="5295900"/>
            <a:ext cx="12700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983" name="Line 670"/>
          <p:cNvSpPr>
            <a:spLocks noChangeShapeType="1"/>
          </p:cNvSpPr>
          <p:nvPr/>
        </p:nvSpPr>
        <p:spPr bwMode="auto">
          <a:xfrm>
            <a:off x="4660900" y="5295900"/>
            <a:ext cx="12700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984" name="Line 671"/>
          <p:cNvSpPr>
            <a:spLocks noChangeShapeType="1"/>
          </p:cNvSpPr>
          <p:nvPr/>
        </p:nvSpPr>
        <p:spPr bwMode="auto">
          <a:xfrm>
            <a:off x="4686300" y="5295900"/>
            <a:ext cx="1588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985" name="Line 672"/>
          <p:cNvSpPr>
            <a:spLocks noChangeShapeType="1"/>
          </p:cNvSpPr>
          <p:nvPr/>
        </p:nvSpPr>
        <p:spPr bwMode="auto">
          <a:xfrm>
            <a:off x="4699000" y="5295900"/>
            <a:ext cx="12700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986" name="Line 673"/>
          <p:cNvSpPr>
            <a:spLocks noChangeShapeType="1"/>
          </p:cNvSpPr>
          <p:nvPr/>
        </p:nvSpPr>
        <p:spPr bwMode="auto">
          <a:xfrm>
            <a:off x="4711700" y="5295900"/>
            <a:ext cx="12700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987" name="Line 674"/>
          <p:cNvSpPr>
            <a:spLocks noChangeShapeType="1"/>
          </p:cNvSpPr>
          <p:nvPr/>
        </p:nvSpPr>
        <p:spPr bwMode="auto">
          <a:xfrm>
            <a:off x="4737100" y="5295900"/>
            <a:ext cx="1588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988" name="Line 675"/>
          <p:cNvSpPr>
            <a:spLocks noChangeShapeType="1"/>
          </p:cNvSpPr>
          <p:nvPr/>
        </p:nvSpPr>
        <p:spPr bwMode="auto">
          <a:xfrm>
            <a:off x="4749800" y="5295900"/>
            <a:ext cx="12700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989" name="Line 676"/>
          <p:cNvSpPr>
            <a:spLocks noChangeShapeType="1"/>
          </p:cNvSpPr>
          <p:nvPr/>
        </p:nvSpPr>
        <p:spPr bwMode="auto">
          <a:xfrm>
            <a:off x="4762500" y="5295900"/>
            <a:ext cx="12700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990" name="Line 677"/>
          <p:cNvSpPr>
            <a:spLocks noChangeShapeType="1"/>
          </p:cNvSpPr>
          <p:nvPr/>
        </p:nvSpPr>
        <p:spPr bwMode="auto">
          <a:xfrm>
            <a:off x="4787900" y="5295900"/>
            <a:ext cx="1588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991" name="Line 678"/>
          <p:cNvSpPr>
            <a:spLocks noChangeShapeType="1"/>
          </p:cNvSpPr>
          <p:nvPr/>
        </p:nvSpPr>
        <p:spPr bwMode="auto">
          <a:xfrm>
            <a:off x="4800600" y="5295900"/>
            <a:ext cx="12700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992" name="Line 679"/>
          <p:cNvSpPr>
            <a:spLocks noChangeShapeType="1"/>
          </p:cNvSpPr>
          <p:nvPr/>
        </p:nvSpPr>
        <p:spPr bwMode="auto">
          <a:xfrm>
            <a:off x="4813300" y="5295900"/>
            <a:ext cx="12700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993" name="Line 680"/>
          <p:cNvSpPr>
            <a:spLocks noChangeShapeType="1"/>
          </p:cNvSpPr>
          <p:nvPr/>
        </p:nvSpPr>
        <p:spPr bwMode="auto">
          <a:xfrm>
            <a:off x="4838700" y="5295900"/>
            <a:ext cx="1588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994" name="Line 681"/>
          <p:cNvSpPr>
            <a:spLocks noChangeShapeType="1"/>
          </p:cNvSpPr>
          <p:nvPr/>
        </p:nvSpPr>
        <p:spPr bwMode="auto">
          <a:xfrm>
            <a:off x="4851400" y="5295900"/>
            <a:ext cx="12700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995" name="Line 682"/>
          <p:cNvSpPr>
            <a:spLocks noChangeShapeType="1"/>
          </p:cNvSpPr>
          <p:nvPr/>
        </p:nvSpPr>
        <p:spPr bwMode="auto">
          <a:xfrm>
            <a:off x="4864100" y="5295900"/>
            <a:ext cx="12700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996" name="Line 683"/>
          <p:cNvSpPr>
            <a:spLocks noChangeShapeType="1"/>
          </p:cNvSpPr>
          <p:nvPr/>
        </p:nvSpPr>
        <p:spPr bwMode="auto">
          <a:xfrm>
            <a:off x="4889500" y="5295900"/>
            <a:ext cx="1588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997" name="Line 684"/>
          <p:cNvSpPr>
            <a:spLocks noChangeShapeType="1"/>
          </p:cNvSpPr>
          <p:nvPr/>
        </p:nvSpPr>
        <p:spPr bwMode="auto">
          <a:xfrm>
            <a:off x="4902200" y="5295900"/>
            <a:ext cx="12700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998" name="Line 685"/>
          <p:cNvSpPr>
            <a:spLocks noChangeShapeType="1"/>
          </p:cNvSpPr>
          <p:nvPr/>
        </p:nvSpPr>
        <p:spPr bwMode="auto">
          <a:xfrm>
            <a:off x="4914900" y="5295900"/>
            <a:ext cx="12700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1999" name="Line 686"/>
          <p:cNvSpPr>
            <a:spLocks noChangeShapeType="1"/>
          </p:cNvSpPr>
          <p:nvPr/>
        </p:nvSpPr>
        <p:spPr bwMode="auto">
          <a:xfrm>
            <a:off x="4940300" y="5295900"/>
            <a:ext cx="1588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2000" name="Line 687"/>
          <p:cNvSpPr>
            <a:spLocks noChangeShapeType="1"/>
          </p:cNvSpPr>
          <p:nvPr/>
        </p:nvSpPr>
        <p:spPr bwMode="auto">
          <a:xfrm>
            <a:off x="4953000" y="5295900"/>
            <a:ext cx="12700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2001" name="Line 688"/>
          <p:cNvSpPr>
            <a:spLocks noChangeShapeType="1"/>
          </p:cNvSpPr>
          <p:nvPr/>
        </p:nvSpPr>
        <p:spPr bwMode="auto">
          <a:xfrm>
            <a:off x="4965700" y="5295900"/>
            <a:ext cx="12700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2002" name="Line 689"/>
          <p:cNvSpPr>
            <a:spLocks noChangeShapeType="1"/>
          </p:cNvSpPr>
          <p:nvPr/>
        </p:nvSpPr>
        <p:spPr bwMode="auto">
          <a:xfrm>
            <a:off x="4991100" y="5295900"/>
            <a:ext cx="1588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2003" name="Line 690"/>
          <p:cNvSpPr>
            <a:spLocks noChangeShapeType="1"/>
          </p:cNvSpPr>
          <p:nvPr/>
        </p:nvSpPr>
        <p:spPr bwMode="auto">
          <a:xfrm>
            <a:off x="5003800" y="5295900"/>
            <a:ext cx="12700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2004" name="Line 691"/>
          <p:cNvSpPr>
            <a:spLocks noChangeShapeType="1"/>
          </p:cNvSpPr>
          <p:nvPr/>
        </p:nvSpPr>
        <p:spPr bwMode="auto">
          <a:xfrm>
            <a:off x="5016500" y="5295900"/>
            <a:ext cx="12700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2005" name="Line 692"/>
          <p:cNvSpPr>
            <a:spLocks noChangeShapeType="1"/>
          </p:cNvSpPr>
          <p:nvPr/>
        </p:nvSpPr>
        <p:spPr bwMode="auto">
          <a:xfrm>
            <a:off x="5041900" y="5295900"/>
            <a:ext cx="1588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2006" name="Line 693"/>
          <p:cNvSpPr>
            <a:spLocks noChangeShapeType="1"/>
          </p:cNvSpPr>
          <p:nvPr/>
        </p:nvSpPr>
        <p:spPr bwMode="auto">
          <a:xfrm>
            <a:off x="5054600" y="5295900"/>
            <a:ext cx="12700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2007" name="Line 694"/>
          <p:cNvSpPr>
            <a:spLocks noChangeShapeType="1"/>
          </p:cNvSpPr>
          <p:nvPr/>
        </p:nvSpPr>
        <p:spPr bwMode="auto">
          <a:xfrm>
            <a:off x="5067300" y="5295900"/>
            <a:ext cx="12700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2008" name="Line 695"/>
          <p:cNvSpPr>
            <a:spLocks noChangeShapeType="1"/>
          </p:cNvSpPr>
          <p:nvPr/>
        </p:nvSpPr>
        <p:spPr bwMode="auto">
          <a:xfrm>
            <a:off x="5092700" y="5295900"/>
            <a:ext cx="1588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2009" name="Line 696"/>
          <p:cNvSpPr>
            <a:spLocks noChangeShapeType="1"/>
          </p:cNvSpPr>
          <p:nvPr/>
        </p:nvSpPr>
        <p:spPr bwMode="auto">
          <a:xfrm>
            <a:off x="5105400" y="5295900"/>
            <a:ext cx="12700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2010" name="Line 697"/>
          <p:cNvSpPr>
            <a:spLocks noChangeShapeType="1"/>
          </p:cNvSpPr>
          <p:nvPr/>
        </p:nvSpPr>
        <p:spPr bwMode="auto">
          <a:xfrm>
            <a:off x="5118100" y="5295900"/>
            <a:ext cx="12700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2011" name="Line 698"/>
          <p:cNvSpPr>
            <a:spLocks noChangeShapeType="1"/>
          </p:cNvSpPr>
          <p:nvPr/>
        </p:nvSpPr>
        <p:spPr bwMode="auto">
          <a:xfrm>
            <a:off x="5143500" y="5295900"/>
            <a:ext cx="1588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2012" name="Line 699"/>
          <p:cNvSpPr>
            <a:spLocks noChangeShapeType="1"/>
          </p:cNvSpPr>
          <p:nvPr/>
        </p:nvSpPr>
        <p:spPr bwMode="auto">
          <a:xfrm>
            <a:off x="5156200" y="5295900"/>
            <a:ext cx="12700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2013" name="Line 700"/>
          <p:cNvSpPr>
            <a:spLocks noChangeShapeType="1"/>
          </p:cNvSpPr>
          <p:nvPr/>
        </p:nvSpPr>
        <p:spPr bwMode="auto">
          <a:xfrm>
            <a:off x="5168900" y="5295900"/>
            <a:ext cx="12700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2014" name="Line 701"/>
          <p:cNvSpPr>
            <a:spLocks noChangeShapeType="1"/>
          </p:cNvSpPr>
          <p:nvPr/>
        </p:nvSpPr>
        <p:spPr bwMode="auto">
          <a:xfrm>
            <a:off x="5194300" y="5295900"/>
            <a:ext cx="1588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2015" name="Line 702"/>
          <p:cNvSpPr>
            <a:spLocks noChangeShapeType="1"/>
          </p:cNvSpPr>
          <p:nvPr/>
        </p:nvSpPr>
        <p:spPr bwMode="auto">
          <a:xfrm>
            <a:off x="5207000" y="5295900"/>
            <a:ext cx="12700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2016" name="Line 703"/>
          <p:cNvSpPr>
            <a:spLocks noChangeShapeType="1"/>
          </p:cNvSpPr>
          <p:nvPr/>
        </p:nvSpPr>
        <p:spPr bwMode="auto">
          <a:xfrm>
            <a:off x="5219700" y="5295900"/>
            <a:ext cx="12700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2017" name="Line 704"/>
          <p:cNvSpPr>
            <a:spLocks noChangeShapeType="1"/>
          </p:cNvSpPr>
          <p:nvPr/>
        </p:nvSpPr>
        <p:spPr bwMode="auto">
          <a:xfrm>
            <a:off x="5245100" y="5295900"/>
            <a:ext cx="1588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2018" name="Line 705"/>
          <p:cNvSpPr>
            <a:spLocks noChangeShapeType="1"/>
          </p:cNvSpPr>
          <p:nvPr/>
        </p:nvSpPr>
        <p:spPr bwMode="auto">
          <a:xfrm>
            <a:off x="5257800" y="5295900"/>
            <a:ext cx="12700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2019" name="Line 706"/>
          <p:cNvSpPr>
            <a:spLocks noChangeShapeType="1"/>
          </p:cNvSpPr>
          <p:nvPr/>
        </p:nvSpPr>
        <p:spPr bwMode="auto">
          <a:xfrm>
            <a:off x="5270500" y="5295900"/>
            <a:ext cx="12700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2020" name="Line 707"/>
          <p:cNvSpPr>
            <a:spLocks noChangeShapeType="1"/>
          </p:cNvSpPr>
          <p:nvPr/>
        </p:nvSpPr>
        <p:spPr bwMode="auto">
          <a:xfrm>
            <a:off x="5295900" y="5295900"/>
            <a:ext cx="1588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2021" name="Line 708"/>
          <p:cNvSpPr>
            <a:spLocks noChangeShapeType="1"/>
          </p:cNvSpPr>
          <p:nvPr/>
        </p:nvSpPr>
        <p:spPr bwMode="auto">
          <a:xfrm>
            <a:off x="5308600" y="5295900"/>
            <a:ext cx="12700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2022" name="Line 709"/>
          <p:cNvSpPr>
            <a:spLocks noChangeShapeType="1"/>
          </p:cNvSpPr>
          <p:nvPr/>
        </p:nvSpPr>
        <p:spPr bwMode="auto">
          <a:xfrm>
            <a:off x="5321300" y="5295900"/>
            <a:ext cx="12700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2023" name="Line 710"/>
          <p:cNvSpPr>
            <a:spLocks noChangeShapeType="1"/>
          </p:cNvSpPr>
          <p:nvPr/>
        </p:nvSpPr>
        <p:spPr bwMode="auto">
          <a:xfrm>
            <a:off x="5346700" y="5295900"/>
            <a:ext cx="1588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2024" name="Line 711"/>
          <p:cNvSpPr>
            <a:spLocks noChangeShapeType="1"/>
          </p:cNvSpPr>
          <p:nvPr/>
        </p:nvSpPr>
        <p:spPr bwMode="auto">
          <a:xfrm>
            <a:off x="5359400" y="5295900"/>
            <a:ext cx="12700" cy="1588"/>
          </a:xfrm>
          <a:prstGeom prst="line">
            <a:avLst/>
          </a:pr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2025" name="Rectangle 712"/>
          <p:cNvSpPr>
            <a:spLocks noChangeArrowheads="1"/>
          </p:cNvSpPr>
          <p:nvPr/>
        </p:nvSpPr>
        <p:spPr bwMode="auto">
          <a:xfrm>
            <a:off x="4721225" y="1730375"/>
            <a:ext cx="2413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Helvetica" pitchFamily="-83" charset="0"/>
              </a:rPr>
              <a:t>  k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42026" name="Rectangle 713"/>
          <p:cNvSpPr>
            <a:spLocks noChangeArrowheads="1"/>
          </p:cNvSpPr>
          <p:nvPr/>
        </p:nvSpPr>
        <p:spPr bwMode="auto">
          <a:xfrm>
            <a:off x="4587875" y="5057775"/>
            <a:ext cx="381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Helvetica" pitchFamily="-83" charset="0"/>
              </a:rPr>
              <a:t>    n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42040" name="Freeform 291"/>
          <p:cNvSpPr>
            <a:spLocks/>
          </p:cNvSpPr>
          <p:nvPr/>
        </p:nvSpPr>
        <p:spPr bwMode="auto">
          <a:xfrm>
            <a:off x="4000500" y="5181600"/>
            <a:ext cx="431800" cy="425450"/>
          </a:xfrm>
          <a:custGeom>
            <a:avLst/>
            <a:gdLst>
              <a:gd name="T0" fmla="*/ 288 w 288"/>
              <a:gd name="T1" fmla="*/ 144 h 288"/>
              <a:gd name="T2" fmla="*/ 286 w 288"/>
              <a:gd name="T3" fmla="*/ 172 h 288"/>
              <a:gd name="T4" fmla="*/ 276 w 288"/>
              <a:gd name="T5" fmla="*/ 200 h 288"/>
              <a:gd name="T6" fmla="*/ 264 w 288"/>
              <a:gd name="T7" fmla="*/ 224 h 288"/>
              <a:gd name="T8" fmla="*/ 246 w 288"/>
              <a:gd name="T9" fmla="*/ 246 h 288"/>
              <a:gd name="T10" fmla="*/ 224 w 288"/>
              <a:gd name="T11" fmla="*/ 264 h 288"/>
              <a:gd name="T12" fmla="*/ 200 w 288"/>
              <a:gd name="T13" fmla="*/ 276 h 288"/>
              <a:gd name="T14" fmla="*/ 174 w 288"/>
              <a:gd name="T15" fmla="*/ 284 h 288"/>
              <a:gd name="T16" fmla="*/ 144 w 288"/>
              <a:gd name="T17" fmla="*/ 288 h 288"/>
              <a:gd name="T18" fmla="*/ 130 w 288"/>
              <a:gd name="T19" fmla="*/ 288 h 288"/>
              <a:gd name="T20" fmla="*/ 102 w 288"/>
              <a:gd name="T21" fmla="*/ 282 h 288"/>
              <a:gd name="T22" fmla="*/ 76 w 288"/>
              <a:gd name="T23" fmla="*/ 270 h 288"/>
              <a:gd name="T24" fmla="*/ 52 w 288"/>
              <a:gd name="T25" fmla="*/ 254 h 288"/>
              <a:gd name="T26" fmla="*/ 32 w 288"/>
              <a:gd name="T27" fmla="*/ 236 h 288"/>
              <a:gd name="T28" fmla="*/ 18 w 288"/>
              <a:gd name="T29" fmla="*/ 212 h 288"/>
              <a:gd name="T30" fmla="*/ 6 w 288"/>
              <a:gd name="T31" fmla="*/ 186 h 288"/>
              <a:gd name="T32" fmla="*/ 0 w 288"/>
              <a:gd name="T33" fmla="*/ 158 h 288"/>
              <a:gd name="T34" fmla="*/ 0 w 288"/>
              <a:gd name="T35" fmla="*/ 144 h 288"/>
              <a:gd name="T36" fmla="*/ 2 w 288"/>
              <a:gd name="T37" fmla="*/ 114 h 288"/>
              <a:gd name="T38" fmla="*/ 12 w 288"/>
              <a:gd name="T39" fmla="*/ 88 h 288"/>
              <a:gd name="T40" fmla="*/ 24 w 288"/>
              <a:gd name="T41" fmla="*/ 64 h 288"/>
              <a:gd name="T42" fmla="*/ 42 w 288"/>
              <a:gd name="T43" fmla="*/ 42 h 288"/>
              <a:gd name="T44" fmla="*/ 64 w 288"/>
              <a:gd name="T45" fmla="*/ 24 h 288"/>
              <a:gd name="T46" fmla="*/ 88 w 288"/>
              <a:gd name="T47" fmla="*/ 12 h 288"/>
              <a:gd name="T48" fmla="*/ 114 w 288"/>
              <a:gd name="T49" fmla="*/ 2 h 288"/>
              <a:gd name="T50" fmla="*/ 144 w 288"/>
              <a:gd name="T51" fmla="*/ 0 h 288"/>
              <a:gd name="T52" fmla="*/ 158 w 288"/>
              <a:gd name="T53" fmla="*/ 0 h 288"/>
              <a:gd name="T54" fmla="*/ 186 w 288"/>
              <a:gd name="T55" fmla="*/ 6 h 288"/>
              <a:gd name="T56" fmla="*/ 212 w 288"/>
              <a:gd name="T57" fmla="*/ 18 h 288"/>
              <a:gd name="T58" fmla="*/ 236 w 288"/>
              <a:gd name="T59" fmla="*/ 32 h 288"/>
              <a:gd name="T60" fmla="*/ 256 w 288"/>
              <a:gd name="T61" fmla="*/ 52 h 288"/>
              <a:gd name="T62" fmla="*/ 270 w 288"/>
              <a:gd name="T63" fmla="*/ 76 h 288"/>
              <a:gd name="T64" fmla="*/ 282 w 288"/>
              <a:gd name="T65" fmla="*/ 100 h 288"/>
              <a:gd name="T66" fmla="*/ 288 w 288"/>
              <a:gd name="T67" fmla="*/ 130 h 288"/>
              <a:gd name="T68" fmla="*/ 288 w 288"/>
              <a:gd name="T69" fmla="*/ 144 h 28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88"/>
              <a:gd name="T106" fmla="*/ 0 h 288"/>
              <a:gd name="T107" fmla="*/ 288 w 288"/>
              <a:gd name="T108" fmla="*/ 288 h 288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88" h="288">
                <a:moveTo>
                  <a:pt x="288" y="144"/>
                </a:moveTo>
                <a:lnTo>
                  <a:pt x="288" y="144"/>
                </a:lnTo>
                <a:lnTo>
                  <a:pt x="288" y="158"/>
                </a:lnTo>
                <a:lnTo>
                  <a:pt x="286" y="172"/>
                </a:lnTo>
                <a:lnTo>
                  <a:pt x="282" y="186"/>
                </a:lnTo>
                <a:lnTo>
                  <a:pt x="276" y="200"/>
                </a:lnTo>
                <a:lnTo>
                  <a:pt x="270" y="212"/>
                </a:lnTo>
                <a:lnTo>
                  <a:pt x="264" y="224"/>
                </a:lnTo>
                <a:lnTo>
                  <a:pt x="256" y="236"/>
                </a:lnTo>
                <a:lnTo>
                  <a:pt x="246" y="246"/>
                </a:lnTo>
                <a:lnTo>
                  <a:pt x="236" y="254"/>
                </a:lnTo>
                <a:lnTo>
                  <a:pt x="224" y="264"/>
                </a:lnTo>
                <a:lnTo>
                  <a:pt x="212" y="270"/>
                </a:lnTo>
                <a:lnTo>
                  <a:pt x="200" y="276"/>
                </a:lnTo>
                <a:lnTo>
                  <a:pt x="186" y="282"/>
                </a:lnTo>
                <a:lnTo>
                  <a:pt x="174" y="284"/>
                </a:lnTo>
                <a:lnTo>
                  <a:pt x="158" y="288"/>
                </a:lnTo>
                <a:lnTo>
                  <a:pt x="144" y="288"/>
                </a:lnTo>
                <a:lnTo>
                  <a:pt x="130" y="288"/>
                </a:lnTo>
                <a:lnTo>
                  <a:pt x="114" y="284"/>
                </a:lnTo>
                <a:lnTo>
                  <a:pt x="102" y="282"/>
                </a:lnTo>
                <a:lnTo>
                  <a:pt x="88" y="276"/>
                </a:lnTo>
                <a:lnTo>
                  <a:pt x="76" y="270"/>
                </a:lnTo>
                <a:lnTo>
                  <a:pt x="64" y="264"/>
                </a:lnTo>
                <a:lnTo>
                  <a:pt x="52" y="254"/>
                </a:lnTo>
                <a:lnTo>
                  <a:pt x="42" y="246"/>
                </a:lnTo>
                <a:lnTo>
                  <a:pt x="32" y="236"/>
                </a:lnTo>
                <a:lnTo>
                  <a:pt x="24" y="224"/>
                </a:lnTo>
                <a:lnTo>
                  <a:pt x="18" y="212"/>
                </a:lnTo>
                <a:lnTo>
                  <a:pt x="12" y="200"/>
                </a:lnTo>
                <a:lnTo>
                  <a:pt x="6" y="186"/>
                </a:lnTo>
                <a:lnTo>
                  <a:pt x="2" y="172"/>
                </a:lnTo>
                <a:lnTo>
                  <a:pt x="0" y="158"/>
                </a:lnTo>
                <a:lnTo>
                  <a:pt x="0" y="144"/>
                </a:lnTo>
                <a:lnTo>
                  <a:pt x="0" y="130"/>
                </a:lnTo>
                <a:lnTo>
                  <a:pt x="2" y="114"/>
                </a:lnTo>
                <a:lnTo>
                  <a:pt x="6" y="100"/>
                </a:lnTo>
                <a:lnTo>
                  <a:pt x="12" y="88"/>
                </a:lnTo>
                <a:lnTo>
                  <a:pt x="18" y="76"/>
                </a:lnTo>
                <a:lnTo>
                  <a:pt x="24" y="64"/>
                </a:lnTo>
                <a:lnTo>
                  <a:pt x="32" y="52"/>
                </a:lnTo>
                <a:lnTo>
                  <a:pt x="42" y="42"/>
                </a:lnTo>
                <a:lnTo>
                  <a:pt x="52" y="32"/>
                </a:lnTo>
                <a:lnTo>
                  <a:pt x="64" y="24"/>
                </a:lnTo>
                <a:lnTo>
                  <a:pt x="76" y="18"/>
                </a:lnTo>
                <a:lnTo>
                  <a:pt x="88" y="12"/>
                </a:lnTo>
                <a:lnTo>
                  <a:pt x="102" y="6"/>
                </a:lnTo>
                <a:lnTo>
                  <a:pt x="114" y="2"/>
                </a:lnTo>
                <a:lnTo>
                  <a:pt x="130" y="0"/>
                </a:lnTo>
                <a:lnTo>
                  <a:pt x="144" y="0"/>
                </a:lnTo>
                <a:lnTo>
                  <a:pt x="158" y="0"/>
                </a:lnTo>
                <a:lnTo>
                  <a:pt x="174" y="2"/>
                </a:lnTo>
                <a:lnTo>
                  <a:pt x="186" y="6"/>
                </a:lnTo>
                <a:lnTo>
                  <a:pt x="200" y="12"/>
                </a:lnTo>
                <a:lnTo>
                  <a:pt x="212" y="18"/>
                </a:lnTo>
                <a:lnTo>
                  <a:pt x="224" y="24"/>
                </a:lnTo>
                <a:lnTo>
                  <a:pt x="236" y="32"/>
                </a:lnTo>
                <a:lnTo>
                  <a:pt x="246" y="42"/>
                </a:lnTo>
                <a:lnTo>
                  <a:pt x="256" y="52"/>
                </a:lnTo>
                <a:lnTo>
                  <a:pt x="264" y="64"/>
                </a:lnTo>
                <a:lnTo>
                  <a:pt x="270" y="76"/>
                </a:lnTo>
                <a:lnTo>
                  <a:pt x="276" y="88"/>
                </a:lnTo>
                <a:lnTo>
                  <a:pt x="282" y="100"/>
                </a:lnTo>
                <a:lnTo>
                  <a:pt x="286" y="114"/>
                </a:lnTo>
                <a:lnTo>
                  <a:pt x="288" y="130"/>
                </a:lnTo>
                <a:lnTo>
                  <a:pt x="288" y="144"/>
                </a:lnTo>
                <a:close/>
              </a:path>
            </a:pathLst>
          </a:custGeom>
          <a:solidFill>
            <a:srgbClr val="00FF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2041" name="Freeform 291"/>
          <p:cNvSpPr>
            <a:spLocks/>
          </p:cNvSpPr>
          <p:nvPr/>
        </p:nvSpPr>
        <p:spPr bwMode="auto">
          <a:xfrm>
            <a:off x="5372100" y="5181600"/>
            <a:ext cx="431800" cy="425450"/>
          </a:xfrm>
          <a:custGeom>
            <a:avLst/>
            <a:gdLst>
              <a:gd name="T0" fmla="*/ 288 w 288"/>
              <a:gd name="T1" fmla="*/ 144 h 288"/>
              <a:gd name="T2" fmla="*/ 286 w 288"/>
              <a:gd name="T3" fmla="*/ 172 h 288"/>
              <a:gd name="T4" fmla="*/ 276 w 288"/>
              <a:gd name="T5" fmla="*/ 200 h 288"/>
              <a:gd name="T6" fmla="*/ 264 w 288"/>
              <a:gd name="T7" fmla="*/ 224 h 288"/>
              <a:gd name="T8" fmla="*/ 246 w 288"/>
              <a:gd name="T9" fmla="*/ 246 h 288"/>
              <a:gd name="T10" fmla="*/ 224 w 288"/>
              <a:gd name="T11" fmla="*/ 264 h 288"/>
              <a:gd name="T12" fmla="*/ 200 w 288"/>
              <a:gd name="T13" fmla="*/ 276 h 288"/>
              <a:gd name="T14" fmla="*/ 174 w 288"/>
              <a:gd name="T15" fmla="*/ 284 h 288"/>
              <a:gd name="T16" fmla="*/ 144 w 288"/>
              <a:gd name="T17" fmla="*/ 288 h 288"/>
              <a:gd name="T18" fmla="*/ 130 w 288"/>
              <a:gd name="T19" fmla="*/ 288 h 288"/>
              <a:gd name="T20" fmla="*/ 102 w 288"/>
              <a:gd name="T21" fmla="*/ 282 h 288"/>
              <a:gd name="T22" fmla="*/ 76 w 288"/>
              <a:gd name="T23" fmla="*/ 270 h 288"/>
              <a:gd name="T24" fmla="*/ 52 w 288"/>
              <a:gd name="T25" fmla="*/ 254 h 288"/>
              <a:gd name="T26" fmla="*/ 32 w 288"/>
              <a:gd name="T27" fmla="*/ 236 h 288"/>
              <a:gd name="T28" fmla="*/ 18 w 288"/>
              <a:gd name="T29" fmla="*/ 212 h 288"/>
              <a:gd name="T30" fmla="*/ 6 w 288"/>
              <a:gd name="T31" fmla="*/ 186 h 288"/>
              <a:gd name="T32" fmla="*/ 0 w 288"/>
              <a:gd name="T33" fmla="*/ 158 h 288"/>
              <a:gd name="T34" fmla="*/ 0 w 288"/>
              <a:gd name="T35" fmla="*/ 144 h 288"/>
              <a:gd name="T36" fmla="*/ 2 w 288"/>
              <a:gd name="T37" fmla="*/ 114 h 288"/>
              <a:gd name="T38" fmla="*/ 12 w 288"/>
              <a:gd name="T39" fmla="*/ 88 h 288"/>
              <a:gd name="T40" fmla="*/ 24 w 288"/>
              <a:gd name="T41" fmla="*/ 64 h 288"/>
              <a:gd name="T42" fmla="*/ 42 w 288"/>
              <a:gd name="T43" fmla="*/ 42 h 288"/>
              <a:gd name="T44" fmla="*/ 64 w 288"/>
              <a:gd name="T45" fmla="*/ 24 h 288"/>
              <a:gd name="T46" fmla="*/ 88 w 288"/>
              <a:gd name="T47" fmla="*/ 12 h 288"/>
              <a:gd name="T48" fmla="*/ 114 w 288"/>
              <a:gd name="T49" fmla="*/ 2 h 288"/>
              <a:gd name="T50" fmla="*/ 144 w 288"/>
              <a:gd name="T51" fmla="*/ 0 h 288"/>
              <a:gd name="T52" fmla="*/ 158 w 288"/>
              <a:gd name="T53" fmla="*/ 0 h 288"/>
              <a:gd name="T54" fmla="*/ 186 w 288"/>
              <a:gd name="T55" fmla="*/ 6 h 288"/>
              <a:gd name="T56" fmla="*/ 212 w 288"/>
              <a:gd name="T57" fmla="*/ 18 h 288"/>
              <a:gd name="T58" fmla="*/ 236 w 288"/>
              <a:gd name="T59" fmla="*/ 32 h 288"/>
              <a:gd name="T60" fmla="*/ 256 w 288"/>
              <a:gd name="T61" fmla="*/ 52 h 288"/>
              <a:gd name="T62" fmla="*/ 270 w 288"/>
              <a:gd name="T63" fmla="*/ 76 h 288"/>
              <a:gd name="T64" fmla="*/ 282 w 288"/>
              <a:gd name="T65" fmla="*/ 100 h 288"/>
              <a:gd name="T66" fmla="*/ 288 w 288"/>
              <a:gd name="T67" fmla="*/ 130 h 288"/>
              <a:gd name="T68" fmla="*/ 288 w 288"/>
              <a:gd name="T69" fmla="*/ 144 h 28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88"/>
              <a:gd name="T106" fmla="*/ 0 h 288"/>
              <a:gd name="T107" fmla="*/ 288 w 288"/>
              <a:gd name="T108" fmla="*/ 288 h 288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88" h="288">
                <a:moveTo>
                  <a:pt x="288" y="144"/>
                </a:moveTo>
                <a:lnTo>
                  <a:pt x="288" y="144"/>
                </a:lnTo>
                <a:lnTo>
                  <a:pt x="288" y="158"/>
                </a:lnTo>
                <a:lnTo>
                  <a:pt x="286" y="172"/>
                </a:lnTo>
                <a:lnTo>
                  <a:pt x="282" y="186"/>
                </a:lnTo>
                <a:lnTo>
                  <a:pt x="276" y="200"/>
                </a:lnTo>
                <a:lnTo>
                  <a:pt x="270" y="212"/>
                </a:lnTo>
                <a:lnTo>
                  <a:pt x="264" y="224"/>
                </a:lnTo>
                <a:lnTo>
                  <a:pt x="256" y="236"/>
                </a:lnTo>
                <a:lnTo>
                  <a:pt x="246" y="246"/>
                </a:lnTo>
                <a:lnTo>
                  <a:pt x="236" y="254"/>
                </a:lnTo>
                <a:lnTo>
                  <a:pt x="224" y="264"/>
                </a:lnTo>
                <a:lnTo>
                  <a:pt x="212" y="270"/>
                </a:lnTo>
                <a:lnTo>
                  <a:pt x="200" y="276"/>
                </a:lnTo>
                <a:lnTo>
                  <a:pt x="186" y="282"/>
                </a:lnTo>
                <a:lnTo>
                  <a:pt x="174" y="284"/>
                </a:lnTo>
                <a:lnTo>
                  <a:pt x="158" y="288"/>
                </a:lnTo>
                <a:lnTo>
                  <a:pt x="144" y="288"/>
                </a:lnTo>
                <a:lnTo>
                  <a:pt x="130" y="288"/>
                </a:lnTo>
                <a:lnTo>
                  <a:pt x="114" y="284"/>
                </a:lnTo>
                <a:lnTo>
                  <a:pt x="102" y="282"/>
                </a:lnTo>
                <a:lnTo>
                  <a:pt x="88" y="276"/>
                </a:lnTo>
                <a:lnTo>
                  <a:pt x="76" y="270"/>
                </a:lnTo>
                <a:lnTo>
                  <a:pt x="64" y="264"/>
                </a:lnTo>
                <a:lnTo>
                  <a:pt x="52" y="254"/>
                </a:lnTo>
                <a:lnTo>
                  <a:pt x="42" y="246"/>
                </a:lnTo>
                <a:lnTo>
                  <a:pt x="32" y="236"/>
                </a:lnTo>
                <a:lnTo>
                  <a:pt x="24" y="224"/>
                </a:lnTo>
                <a:lnTo>
                  <a:pt x="18" y="212"/>
                </a:lnTo>
                <a:lnTo>
                  <a:pt x="12" y="200"/>
                </a:lnTo>
                <a:lnTo>
                  <a:pt x="6" y="186"/>
                </a:lnTo>
                <a:lnTo>
                  <a:pt x="2" y="172"/>
                </a:lnTo>
                <a:lnTo>
                  <a:pt x="0" y="158"/>
                </a:lnTo>
                <a:lnTo>
                  <a:pt x="0" y="144"/>
                </a:lnTo>
                <a:lnTo>
                  <a:pt x="0" y="130"/>
                </a:lnTo>
                <a:lnTo>
                  <a:pt x="2" y="114"/>
                </a:lnTo>
                <a:lnTo>
                  <a:pt x="6" y="100"/>
                </a:lnTo>
                <a:lnTo>
                  <a:pt x="12" y="88"/>
                </a:lnTo>
                <a:lnTo>
                  <a:pt x="18" y="76"/>
                </a:lnTo>
                <a:lnTo>
                  <a:pt x="24" y="64"/>
                </a:lnTo>
                <a:lnTo>
                  <a:pt x="32" y="52"/>
                </a:lnTo>
                <a:lnTo>
                  <a:pt x="42" y="42"/>
                </a:lnTo>
                <a:lnTo>
                  <a:pt x="52" y="32"/>
                </a:lnTo>
                <a:lnTo>
                  <a:pt x="64" y="24"/>
                </a:lnTo>
                <a:lnTo>
                  <a:pt x="76" y="18"/>
                </a:lnTo>
                <a:lnTo>
                  <a:pt x="88" y="12"/>
                </a:lnTo>
                <a:lnTo>
                  <a:pt x="102" y="6"/>
                </a:lnTo>
                <a:lnTo>
                  <a:pt x="114" y="2"/>
                </a:lnTo>
                <a:lnTo>
                  <a:pt x="130" y="0"/>
                </a:lnTo>
                <a:lnTo>
                  <a:pt x="144" y="0"/>
                </a:lnTo>
                <a:lnTo>
                  <a:pt x="158" y="0"/>
                </a:lnTo>
                <a:lnTo>
                  <a:pt x="174" y="2"/>
                </a:lnTo>
                <a:lnTo>
                  <a:pt x="186" y="6"/>
                </a:lnTo>
                <a:lnTo>
                  <a:pt x="200" y="12"/>
                </a:lnTo>
                <a:lnTo>
                  <a:pt x="212" y="18"/>
                </a:lnTo>
                <a:lnTo>
                  <a:pt x="224" y="24"/>
                </a:lnTo>
                <a:lnTo>
                  <a:pt x="236" y="32"/>
                </a:lnTo>
                <a:lnTo>
                  <a:pt x="246" y="42"/>
                </a:lnTo>
                <a:lnTo>
                  <a:pt x="256" y="52"/>
                </a:lnTo>
                <a:lnTo>
                  <a:pt x="264" y="64"/>
                </a:lnTo>
                <a:lnTo>
                  <a:pt x="270" y="76"/>
                </a:lnTo>
                <a:lnTo>
                  <a:pt x="276" y="88"/>
                </a:lnTo>
                <a:lnTo>
                  <a:pt x="282" y="100"/>
                </a:lnTo>
                <a:lnTo>
                  <a:pt x="286" y="114"/>
                </a:lnTo>
                <a:lnTo>
                  <a:pt x="288" y="130"/>
                </a:lnTo>
                <a:lnTo>
                  <a:pt x="288" y="144"/>
                </a:lnTo>
                <a:close/>
              </a:path>
            </a:pathLst>
          </a:custGeom>
          <a:solidFill>
            <a:srgbClr val="00FF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2042" name="Freeform 291"/>
          <p:cNvSpPr>
            <a:spLocks/>
          </p:cNvSpPr>
          <p:nvPr/>
        </p:nvSpPr>
        <p:spPr bwMode="auto">
          <a:xfrm>
            <a:off x="4000500" y="1676400"/>
            <a:ext cx="431800" cy="425450"/>
          </a:xfrm>
          <a:custGeom>
            <a:avLst/>
            <a:gdLst>
              <a:gd name="T0" fmla="*/ 288 w 288"/>
              <a:gd name="T1" fmla="*/ 144 h 288"/>
              <a:gd name="T2" fmla="*/ 286 w 288"/>
              <a:gd name="T3" fmla="*/ 172 h 288"/>
              <a:gd name="T4" fmla="*/ 276 w 288"/>
              <a:gd name="T5" fmla="*/ 200 h 288"/>
              <a:gd name="T6" fmla="*/ 264 w 288"/>
              <a:gd name="T7" fmla="*/ 224 h 288"/>
              <a:gd name="T8" fmla="*/ 246 w 288"/>
              <a:gd name="T9" fmla="*/ 246 h 288"/>
              <a:gd name="T10" fmla="*/ 224 w 288"/>
              <a:gd name="T11" fmla="*/ 264 h 288"/>
              <a:gd name="T12" fmla="*/ 200 w 288"/>
              <a:gd name="T13" fmla="*/ 276 h 288"/>
              <a:gd name="T14" fmla="*/ 174 w 288"/>
              <a:gd name="T15" fmla="*/ 284 h 288"/>
              <a:gd name="T16" fmla="*/ 144 w 288"/>
              <a:gd name="T17" fmla="*/ 288 h 288"/>
              <a:gd name="T18" fmla="*/ 130 w 288"/>
              <a:gd name="T19" fmla="*/ 288 h 288"/>
              <a:gd name="T20" fmla="*/ 102 w 288"/>
              <a:gd name="T21" fmla="*/ 282 h 288"/>
              <a:gd name="T22" fmla="*/ 76 w 288"/>
              <a:gd name="T23" fmla="*/ 270 h 288"/>
              <a:gd name="T24" fmla="*/ 52 w 288"/>
              <a:gd name="T25" fmla="*/ 254 h 288"/>
              <a:gd name="T26" fmla="*/ 32 w 288"/>
              <a:gd name="T27" fmla="*/ 236 h 288"/>
              <a:gd name="T28" fmla="*/ 18 w 288"/>
              <a:gd name="T29" fmla="*/ 212 h 288"/>
              <a:gd name="T30" fmla="*/ 6 w 288"/>
              <a:gd name="T31" fmla="*/ 186 h 288"/>
              <a:gd name="T32" fmla="*/ 0 w 288"/>
              <a:gd name="T33" fmla="*/ 158 h 288"/>
              <a:gd name="T34" fmla="*/ 0 w 288"/>
              <a:gd name="T35" fmla="*/ 144 h 288"/>
              <a:gd name="T36" fmla="*/ 2 w 288"/>
              <a:gd name="T37" fmla="*/ 114 h 288"/>
              <a:gd name="T38" fmla="*/ 12 w 288"/>
              <a:gd name="T39" fmla="*/ 88 h 288"/>
              <a:gd name="T40" fmla="*/ 24 w 288"/>
              <a:gd name="T41" fmla="*/ 64 h 288"/>
              <a:gd name="T42" fmla="*/ 42 w 288"/>
              <a:gd name="T43" fmla="*/ 42 h 288"/>
              <a:gd name="T44" fmla="*/ 64 w 288"/>
              <a:gd name="T45" fmla="*/ 24 h 288"/>
              <a:gd name="T46" fmla="*/ 88 w 288"/>
              <a:gd name="T47" fmla="*/ 12 h 288"/>
              <a:gd name="T48" fmla="*/ 114 w 288"/>
              <a:gd name="T49" fmla="*/ 2 h 288"/>
              <a:gd name="T50" fmla="*/ 144 w 288"/>
              <a:gd name="T51" fmla="*/ 0 h 288"/>
              <a:gd name="T52" fmla="*/ 158 w 288"/>
              <a:gd name="T53" fmla="*/ 0 h 288"/>
              <a:gd name="T54" fmla="*/ 186 w 288"/>
              <a:gd name="T55" fmla="*/ 6 h 288"/>
              <a:gd name="T56" fmla="*/ 212 w 288"/>
              <a:gd name="T57" fmla="*/ 18 h 288"/>
              <a:gd name="T58" fmla="*/ 236 w 288"/>
              <a:gd name="T59" fmla="*/ 32 h 288"/>
              <a:gd name="T60" fmla="*/ 256 w 288"/>
              <a:gd name="T61" fmla="*/ 52 h 288"/>
              <a:gd name="T62" fmla="*/ 270 w 288"/>
              <a:gd name="T63" fmla="*/ 76 h 288"/>
              <a:gd name="T64" fmla="*/ 282 w 288"/>
              <a:gd name="T65" fmla="*/ 100 h 288"/>
              <a:gd name="T66" fmla="*/ 288 w 288"/>
              <a:gd name="T67" fmla="*/ 130 h 288"/>
              <a:gd name="T68" fmla="*/ 288 w 288"/>
              <a:gd name="T69" fmla="*/ 144 h 28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88"/>
              <a:gd name="T106" fmla="*/ 0 h 288"/>
              <a:gd name="T107" fmla="*/ 288 w 288"/>
              <a:gd name="T108" fmla="*/ 288 h 288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88" h="288">
                <a:moveTo>
                  <a:pt x="288" y="144"/>
                </a:moveTo>
                <a:lnTo>
                  <a:pt x="288" y="144"/>
                </a:lnTo>
                <a:lnTo>
                  <a:pt x="288" y="158"/>
                </a:lnTo>
                <a:lnTo>
                  <a:pt x="286" y="172"/>
                </a:lnTo>
                <a:lnTo>
                  <a:pt x="282" y="186"/>
                </a:lnTo>
                <a:lnTo>
                  <a:pt x="276" y="200"/>
                </a:lnTo>
                <a:lnTo>
                  <a:pt x="270" y="212"/>
                </a:lnTo>
                <a:lnTo>
                  <a:pt x="264" y="224"/>
                </a:lnTo>
                <a:lnTo>
                  <a:pt x="256" y="236"/>
                </a:lnTo>
                <a:lnTo>
                  <a:pt x="246" y="246"/>
                </a:lnTo>
                <a:lnTo>
                  <a:pt x="236" y="254"/>
                </a:lnTo>
                <a:lnTo>
                  <a:pt x="224" y="264"/>
                </a:lnTo>
                <a:lnTo>
                  <a:pt x="212" y="270"/>
                </a:lnTo>
                <a:lnTo>
                  <a:pt x="200" y="276"/>
                </a:lnTo>
                <a:lnTo>
                  <a:pt x="186" y="282"/>
                </a:lnTo>
                <a:lnTo>
                  <a:pt x="174" y="284"/>
                </a:lnTo>
                <a:lnTo>
                  <a:pt x="158" y="288"/>
                </a:lnTo>
                <a:lnTo>
                  <a:pt x="144" y="288"/>
                </a:lnTo>
                <a:lnTo>
                  <a:pt x="130" y="288"/>
                </a:lnTo>
                <a:lnTo>
                  <a:pt x="114" y="284"/>
                </a:lnTo>
                <a:lnTo>
                  <a:pt x="102" y="282"/>
                </a:lnTo>
                <a:lnTo>
                  <a:pt x="88" y="276"/>
                </a:lnTo>
                <a:lnTo>
                  <a:pt x="76" y="270"/>
                </a:lnTo>
                <a:lnTo>
                  <a:pt x="64" y="264"/>
                </a:lnTo>
                <a:lnTo>
                  <a:pt x="52" y="254"/>
                </a:lnTo>
                <a:lnTo>
                  <a:pt x="42" y="246"/>
                </a:lnTo>
                <a:lnTo>
                  <a:pt x="32" y="236"/>
                </a:lnTo>
                <a:lnTo>
                  <a:pt x="24" y="224"/>
                </a:lnTo>
                <a:lnTo>
                  <a:pt x="18" y="212"/>
                </a:lnTo>
                <a:lnTo>
                  <a:pt x="12" y="200"/>
                </a:lnTo>
                <a:lnTo>
                  <a:pt x="6" y="186"/>
                </a:lnTo>
                <a:lnTo>
                  <a:pt x="2" y="172"/>
                </a:lnTo>
                <a:lnTo>
                  <a:pt x="0" y="158"/>
                </a:lnTo>
                <a:lnTo>
                  <a:pt x="0" y="144"/>
                </a:lnTo>
                <a:lnTo>
                  <a:pt x="0" y="130"/>
                </a:lnTo>
                <a:lnTo>
                  <a:pt x="2" y="114"/>
                </a:lnTo>
                <a:lnTo>
                  <a:pt x="6" y="100"/>
                </a:lnTo>
                <a:lnTo>
                  <a:pt x="12" y="88"/>
                </a:lnTo>
                <a:lnTo>
                  <a:pt x="18" y="76"/>
                </a:lnTo>
                <a:lnTo>
                  <a:pt x="24" y="64"/>
                </a:lnTo>
                <a:lnTo>
                  <a:pt x="32" y="52"/>
                </a:lnTo>
                <a:lnTo>
                  <a:pt x="42" y="42"/>
                </a:lnTo>
                <a:lnTo>
                  <a:pt x="52" y="32"/>
                </a:lnTo>
                <a:lnTo>
                  <a:pt x="64" y="24"/>
                </a:lnTo>
                <a:lnTo>
                  <a:pt x="76" y="18"/>
                </a:lnTo>
                <a:lnTo>
                  <a:pt x="88" y="12"/>
                </a:lnTo>
                <a:lnTo>
                  <a:pt x="102" y="6"/>
                </a:lnTo>
                <a:lnTo>
                  <a:pt x="114" y="2"/>
                </a:lnTo>
                <a:lnTo>
                  <a:pt x="130" y="0"/>
                </a:lnTo>
                <a:lnTo>
                  <a:pt x="144" y="0"/>
                </a:lnTo>
                <a:lnTo>
                  <a:pt x="158" y="0"/>
                </a:lnTo>
                <a:lnTo>
                  <a:pt x="174" y="2"/>
                </a:lnTo>
                <a:lnTo>
                  <a:pt x="186" y="6"/>
                </a:lnTo>
                <a:lnTo>
                  <a:pt x="200" y="12"/>
                </a:lnTo>
                <a:lnTo>
                  <a:pt x="212" y="18"/>
                </a:lnTo>
                <a:lnTo>
                  <a:pt x="224" y="24"/>
                </a:lnTo>
                <a:lnTo>
                  <a:pt x="236" y="32"/>
                </a:lnTo>
                <a:lnTo>
                  <a:pt x="246" y="42"/>
                </a:lnTo>
                <a:lnTo>
                  <a:pt x="256" y="52"/>
                </a:lnTo>
                <a:lnTo>
                  <a:pt x="264" y="64"/>
                </a:lnTo>
                <a:lnTo>
                  <a:pt x="270" y="76"/>
                </a:lnTo>
                <a:lnTo>
                  <a:pt x="276" y="88"/>
                </a:lnTo>
                <a:lnTo>
                  <a:pt x="282" y="100"/>
                </a:lnTo>
                <a:lnTo>
                  <a:pt x="286" y="114"/>
                </a:lnTo>
                <a:lnTo>
                  <a:pt x="288" y="130"/>
                </a:lnTo>
                <a:lnTo>
                  <a:pt x="288" y="144"/>
                </a:lnTo>
                <a:close/>
              </a:path>
            </a:pathLst>
          </a:custGeom>
          <a:solidFill>
            <a:srgbClr val="FF00FF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2043" name="Freeform 291"/>
          <p:cNvSpPr>
            <a:spLocks/>
          </p:cNvSpPr>
          <p:nvPr/>
        </p:nvSpPr>
        <p:spPr bwMode="auto">
          <a:xfrm>
            <a:off x="5372100" y="1676400"/>
            <a:ext cx="431800" cy="425450"/>
          </a:xfrm>
          <a:custGeom>
            <a:avLst/>
            <a:gdLst>
              <a:gd name="T0" fmla="*/ 288 w 288"/>
              <a:gd name="T1" fmla="*/ 144 h 288"/>
              <a:gd name="T2" fmla="*/ 286 w 288"/>
              <a:gd name="T3" fmla="*/ 172 h 288"/>
              <a:gd name="T4" fmla="*/ 276 w 288"/>
              <a:gd name="T5" fmla="*/ 200 h 288"/>
              <a:gd name="T6" fmla="*/ 264 w 288"/>
              <a:gd name="T7" fmla="*/ 224 h 288"/>
              <a:gd name="T8" fmla="*/ 246 w 288"/>
              <a:gd name="T9" fmla="*/ 246 h 288"/>
              <a:gd name="T10" fmla="*/ 224 w 288"/>
              <a:gd name="T11" fmla="*/ 264 h 288"/>
              <a:gd name="T12" fmla="*/ 200 w 288"/>
              <a:gd name="T13" fmla="*/ 276 h 288"/>
              <a:gd name="T14" fmla="*/ 174 w 288"/>
              <a:gd name="T15" fmla="*/ 284 h 288"/>
              <a:gd name="T16" fmla="*/ 144 w 288"/>
              <a:gd name="T17" fmla="*/ 288 h 288"/>
              <a:gd name="T18" fmla="*/ 130 w 288"/>
              <a:gd name="T19" fmla="*/ 288 h 288"/>
              <a:gd name="T20" fmla="*/ 102 w 288"/>
              <a:gd name="T21" fmla="*/ 282 h 288"/>
              <a:gd name="T22" fmla="*/ 76 w 288"/>
              <a:gd name="T23" fmla="*/ 270 h 288"/>
              <a:gd name="T24" fmla="*/ 52 w 288"/>
              <a:gd name="T25" fmla="*/ 254 h 288"/>
              <a:gd name="T26" fmla="*/ 32 w 288"/>
              <a:gd name="T27" fmla="*/ 236 h 288"/>
              <a:gd name="T28" fmla="*/ 18 w 288"/>
              <a:gd name="T29" fmla="*/ 212 h 288"/>
              <a:gd name="T30" fmla="*/ 6 w 288"/>
              <a:gd name="T31" fmla="*/ 186 h 288"/>
              <a:gd name="T32" fmla="*/ 0 w 288"/>
              <a:gd name="T33" fmla="*/ 158 h 288"/>
              <a:gd name="T34" fmla="*/ 0 w 288"/>
              <a:gd name="T35" fmla="*/ 144 h 288"/>
              <a:gd name="T36" fmla="*/ 2 w 288"/>
              <a:gd name="T37" fmla="*/ 114 h 288"/>
              <a:gd name="T38" fmla="*/ 12 w 288"/>
              <a:gd name="T39" fmla="*/ 88 h 288"/>
              <a:gd name="T40" fmla="*/ 24 w 288"/>
              <a:gd name="T41" fmla="*/ 64 h 288"/>
              <a:gd name="T42" fmla="*/ 42 w 288"/>
              <a:gd name="T43" fmla="*/ 42 h 288"/>
              <a:gd name="T44" fmla="*/ 64 w 288"/>
              <a:gd name="T45" fmla="*/ 24 h 288"/>
              <a:gd name="T46" fmla="*/ 88 w 288"/>
              <a:gd name="T47" fmla="*/ 12 h 288"/>
              <a:gd name="T48" fmla="*/ 114 w 288"/>
              <a:gd name="T49" fmla="*/ 2 h 288"/>
              <a:gd name="T50" fmla="*/ 144 w 288"/>
              <a:gd name="T51" fmla="*/ 0 h 288"/>
              <a:gd name="T52" fmla="*/ 158 w 288"/>
              <a:gd name="T53" fmla="*/ 0 h 288"/>
              <a:gd name="T54" fmla="*/ 186 w 288"/>
              <a:gd name="T55" fmla="*/ 6 h 288"/>
              <a:gd name="T56" fmla="*/ 212 w 288"/>
              <a:gd name="T57" fmla="*/ 18 h 288"/>
              <a:gd name="T58" fmla="*/ 236 w 288"/>
              <a:gd name="T59" fmla="*/ 32 h 288"/>
              <a:gd name="T60" fmla="*/ 256 w 288"/>
              <a:gd name="T61" fmla="*/ 52 h 288"/>
              <a:gd name="T62" fmla="*/ 270 w 288"/>
              <a:gd name="T63" fmla="*/ 76 h 288"/>
              <a:gd name="T64" fmla="*/ 282 w 288"/>
              <a:gd name="T65" fmla="*/ 100 h 288"/>
              <a:gd name="T66" fmla="*/ 288 w 288"/>
              <a:gd name="T67" fmla="*/ 130 h 288"/>
              <a:gd name="T68" fmla="*/ 288 w 288"/>
              <a:gd name="T69" fmla="*/ 144 h 28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88"/>
              <a:gd name="T106" fmla="*/ 0 h 288"/>
              <a:gd name="T107" fmla="*/ 288 w 288"/>
              <a:gd name="T108" fmla="*/ 288 h 288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88" h="288">
                <a:moveTo>
                  <a:pt x="288" y="144"/>
                </a:moveTo>
                <a:lnTo>
                  <a:pt x="288" y="144"/>
                </a:lnTo>
                <a:lnTo>
                  <a:pt x="288" y="158"/>
                </a:lnTo>
                <a:lnTo>
                  <a:pt x="286" y="172"/>
                </a:lnTo>
                <a:lnTo>
                  <a:pt x="282" y="186"/>
                </a:lnTo>
                <a:lnTo>
                  <a:pt x="276" y="200"/>
                </a:lnTo>
                <a:lnTo>
                  <a:pt x="270" y="212"/>
                </a:lnTo>
                <a:lnTo>
                  <a:pt x="264" y="224"/>
                </a:lnTo>
                <a:lnTo>
                  <a:pt x="256" y="236"/>
                </a:lnTo>
                <a:lnTo>
                  <a:pt x="246" y="246"/>
                </a:lnTo>
                <a:lnTo>
                  <a:pt x="236" y="254"/>
                </a:lnTo>
                <a:lnTo>
                  <a:pt x="224" y="264"/>
                </a:lnTo>
                <a:lnTo>
                  <a:pt x="212" y="270"/>
                </a:lnTo>
                <a:lnTo>
                  <a:pt x="200" y="276"/>
                </a:lnTo>
                <a:lnTo>
                  <a:pt x="186" y="282"/>
                </a:lnTo>
                <a:lnTo>
                  <a:pt x="174" y="284"/>
                </a:lnTo>
                <a:lnTo>
                  <a:pt x="158" y="288"/>
                </a:lnTo>
                <a:lnTo>
                  <a:pt x="144" y="288"/>
                </a:lnTo>
                <a:lnTo>
                  <a:pt x="130" y="288"/>
                </a:lnTo>
                <a:lnTo>
                  <a:pt x="114" y="284"/>
                </a:lnTo>
                <a:lnTo>
                  <a:pt x="102" y="282"/>
                </a:lnTo>
                <a:lnTo>
                  <a:pt x="88" y="276"/>
                </a:lnTo>
                <a:lnTo>
                  <a:pt x="76" y="270"/>
                </a:lnTo>
                <a:lnTo>
                  <a:pt x="64" y="264"/>
                </a:lnTo>
                <a:lnTo>
                  <a:pt x="52" y="254"/>
                </a:lnTo>
                <a:lnTo>
                  <a:pt x="42" y="246"/>
                </a:lnTo>
                <a:lnTo>
                  <a:pt x="32" y="236"/>
                </a:lnTo>
                <a:lnTo>
                  <a:pt x="24" y="224"/>
                </a:lnTo>
                <a:lnTo>
                  <a:pt x="18" y="212"/>
                </a:lnTo>
                <a:lnTo>
                  <a:pt x="12" y="200"/>
                </a:lnTo>
                <a:lnTo>
                  <a:pt x="6" y="186"/>
                </a:lnTo>
                <a:lnTo>
                  <a:pt x="2" y="172"/>
                </a:lnTo>
                <a:lnTo>
                  <a:pt x="0" y="158"/>
                </a:lnTo>
                <a:lnTo>
                  <a:pt x="0" y="144"/>
                </a:lnTo>
                <a:lnTo>
                  <a:pt x="0" y="130"/>
                </a:lnTo>
                <a:lnTo>
                  <a:pt x="2" y="114"/>
                </a:lnTo>
                <a:lnTo>
                  <a:pt x="6" y="100"/>
                </a:lnTo>
                <a:lnTo>
                  <a:pt x="12" y="88"/>
                </a:lnTo>
                <a:lnTo>
                  <a:pt x="18" y="76"/>
                </a:lnTo>
                <a:lnTo>
                  <a:pt x="24" y="64"/>
                </a:lnTo>
                <a:lnTo>
                  <a:pt x="32" y="52"/>
                </a:lnTo>
                <a:lnTo>
                  <a:pt x="42" y="42"/>
                </a:lnTo>
                <a:lnTo>
                  <a:pt x="52" y="32"/>
                </a:lnTo>
                <a:lnTo>
                  <a:pt x="64" y="24"/>
                </a:lnTo>
                <a:lnTo>
                  <a:pt x="76" y="18"/>
                </a:lnTo>
                <a:lnTo>
                  <a:pt x="88" y="12"/>
                </a:lnTo>
                <a:lnTo>
                  <a:pt x="102" y="6"/>
                </a:lnTo>
                <a:lnTo>
                  <a:pt x="114" y="2"/>
                </a:lnTo>
                <a:lnTo>
                  <a:pt x="130" y="0"/>
                </a:lnTo>
                <a:lnTo>
                  <a:pt x="144" y="0"/>
                </a:lnTo>
                <a:lnTo>
                  <a:pt x="158" y="0"/>
                </a:lnTo>
                <a:lnTo>
                  <a:pt x="174" y="2"/>
                </a:lnTo>
                <a:lnTo>
                  <a:pt x="186" y="6"/>
                </a:lnTo>
                <a:lnTo>
                  <a:pt x="200" y="12"/>
                </a:lnTo>
                <a:lnTo>
                  <a:pt x="212" y="18"/>
                </a:lnTo>
                <a:lnTo>
                  <a:pt x="224" y="24"/>
                </a:lnTo>
                <a:lnTo>
                  <a:pt x="236" y="32"/>
                </a:lnTo>
                <a:lnTo>
                  <a:pt x="246" y="42"/>
                </a:lnTo>
                <a:lnTo>
                  <a:pt x="256" y="52"/>
                </a:lnTo>
                <a:lnTo>
                  <a:pt x="264" y="64"/>
                </a:lnTo>
                <a:lnTo>
                  <a:pt x="270" y="76"/>
                </a:lnTo>
                <a:lnTo>
                  <a:pt x="276" y="88"/>
                </a:lnTo>
                <a:lnTo>
                  <a:pt x="282" y="100"/>
                </a:lnTo>
                <a:lnTo>
                  <a:pt x="286" y="114"/>
                </a:lnTo>
                <a:lnTo>
                  <a:pt x="288" y="130"/>
                </a:lnTo>
                <a:lnTo>
                  <a:pt x="288" y="144"/>
                </a:lnTo>
                <a:close/>
              </a:path>
            </a:pathLst>
          </a:custGeom>
          <a:solidFill>
            <a:srgbClr val="FF00FF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2067" name="Line 12"/>
          <p:cNvSpPr>
            <a:spLocks noChangeShapeType="1"/>
          </p:cNvSpPr>
          <p:nvPr/>
        </p:nvSpPr>
        <p:spPr bwMode="auto">
          <a:xfrm flipV="1">
            <a:off x="8451850" y="3873500"/>
            <a:ext cx="1588" cy="165100"/>
          </a:xfrm>
          <a:prstGeom prst="line">
            <a:avLst/>
          </a:prstGeom>
          <a:noFill/>
          <a:ln w="0">
            <a:solidFill>
              <a:srgbClr val="FF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2068" name="Freeform 13"/>
          <p:cNvSpPr>
            <a:spLocks/>
          </p:cNvSpPr>
          <p:nvPr/>
        </p:nvSpPr>
        <p:spPr bwMode="auto">
          <a:xfrm>
            <a:off x="8388350" y="3702050"/>
            <a:ext cx="127000" cy="215900"/>
          </a:xfrm>
          <a:custGeom>
            <a:avLst/>
            <a:gdLst>
              <a:gd name="T0" fmla="*/ 24 w 80"/>
              <a:gd name="T1" fmla="*/ 70 h 136"/>
              <a:gd name="T2" fmla="*/ 24 w 80"/>
              <a:gd name="T3" fmla="*/ 70 h 136"/>
              <a:gd name="T4" fmla="*/ 12 w 80"/>
              <a:gd name="T5" fmla="*/ 104 h 136"/>
              <a:gd name="T6" fmla="*/ 0 w 80"/>
              <a:gd name="T7" fmla="*/ 136 h 136"/>
              <a:gd name="T8" fmla="*/ 80 w 80"/>
              <a:gd name="T9" fmla="*/ 136 h 136"/>
              <a:gd name="T10" fmla="*/ 80 w 80"/>
              <a:gd name="T11" fmla="*/ 136 h 136"/>
              <a:gd name="T12" fmla="*/ 70 w 80"/>
              <a:gd name="T13" fmla="*/ 110 h 136"/>
              <a:gd name="T14" fmla="*/ 56 w 80"/>
              <a:gd name="T15" fmla="*/ 70 h 136"/>
              <a:gd name="T16" fmla="*/ 56 w 80"/>
              <a:gd name="T17" fmla="*/ 70 h 136"/>
              <a:gd name="T18" fmla="*/ 46 w 80"/>
              <a:gd name="T19" fmla="*/ 30 h 136"/>
              <a:gd name="T20" fmla="*/ 40 w 80"/>
              <a:gd name="T21" fmla="*/ 0 h 136"/>
              <a:gd name="T22" fmla="*/ 40 w 80"/>
              <a:gd name="T23" fmla="*/ 0 h 136"/>
              <a:gd name="T24" fmla="*/ 34 w 80"/>
              <a:gd name="T25" fmla="*/ 30 h 136"/>
              <a:gd name="T26" fmla="*/ 24 w 80"/>
              <a:gd name="T27" fmla="*/ 70 h 136"/>
              <a:gd name="T28" fmla="*/ 24 w 80"/>
              <a:gd name="T29" fmla="*/ 70 h 1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80"/>
              <a:gd name="T46" fmla="*/ 0 h 136"/>
              <a:gd name="T47" fmla="*/ 80 w 80"/>
              <a:gd name="T48" fmla="*/ 136 h 1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80" h="136">
                <a:moveTo>
                  <a:pt x="24" y="70"/>
                </a:moveTo>
                <a:lnTo>
                  <a:pt x="24" y="70"/>
                </a:lnTo>
                <a:lnTo>
                  <a:pt x="12" y="104"/>
                </a:lnTo>
                <a:lnTo>
                  <a:pt x="0" y="136"/>
                </a:lnTo>
                <a:lnTo>
                  <a:pt x="80" y="136"/>
                </a:lnTo>
                <a:lnTo>
                  <a:pt x="70" y="110"/>
                </a:lnTo>
                <a:lnTo>
                  <a:pt x="56" y="70"/>
                </a:lnTo>
                <a:lnTo>
                  <a:pt x="46" y="30"/>
                </a:lnTo>
                <a:lnTo>
                  <a:pt x="40" y="0"/>
                </a:lnTo>
                <a:lnTo>
                  <a:pt x="34" y="30"/>
                </a:lnTo>
                <a:lnTo>
                  <a:pt x="24" y="70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2069" name="Line 60"/>
          <p:cNvSpPr>
            <a:spLocks noChangeShapeType="1"/>
          </p:cNvSpPr>
          <p:nvPr/>
        </p:nvSpPr>
        <p:spPr bwMode="auto">
          <a:xfrm flipV="1">
            <a:off x="8451850" y="4673600"/>
            <a:ext cx="1588" cy="165100"/>
          </a:xfrm>
          <a:prstGeom prst="line">
            <a:avLst/>
          </a:prstGeom>
          <a:noFill/>
          <a:ln w="0">
            <a:solidFill>
              <a:srgbClr val="FF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2070" name="Freeform 61"/>
          <p:cNvSpPr>
            <a:spLocks/>
          </p:cNvSpPr>
          <p:nvPr/>
        </p:nvSpPr>
        <p:spPr bwMode="auto">
          <a:xfrm>
            <a:off x="8388350" y="4502150"/>
            <a:ext cx="127000" cy="215900"/>
          </a:xfrm>
          <a:custGeom>
            <a:avLst/>
            <a:gdLst>
              <a:gd name="T0" fmla="*/ 24 w 80"/>
              <a:gd name="T1" fmla="*/ 70 h 136"/>
              <a:gd name="T2" fmla="*/ 24 w 80"/>
              <a:gd name="T3" fmla="*/ 70 h 136"/>
              <a:gd name="T4" fmla="*/ 12 w 80"/>
              <a:gd name="T5" fmla="*/ 104 h 136"/>
              <a:gd name="T6" fmla="*/ 0 w 80"/>
              <a:gd name="T7" fmla="*/ 136 h 136"/>
              <a:gd name="T8" fmla="*/ 80 w 80"/>
              <a:gd name="T9" fmla="*/ 136 h 136"/>
              <a:gd name="T10" fmla="*/ 80 w 80"/>
              <a:gd name="T11" fmla="*/ 136 h 136"/>
              <a:gd name="T12" fmla="*/ 70 w 80"/>
              <a:gd name="T13" fmla="*/ 110 h 136"/>
              <a:gd name="T14" fmla="*/ 56 w 80"/>
              <a:gd name="T15" fmla="*/ 70 h 136"/>
              <a:gd name="T16" fmla="*/ 56 w 80"/>
              <a:gd name="T17" fmla="*/ 70 h 136"/>
              <a:gd name="T18" fmla="*/ 46 w 80"/>
              <a:gd name="T19" fmla="*/ 30 h 136"/>
              <a:gd name="T20" fmla="*/ 40 w 80"/>
              <a:gd name="T21" fmla="*/ 0 h 136"/>
              <a:gd name="T22" fmla="*/ 40 w 80"/>
              <a:gd name="T23" fmla="*/ 0 h 136"/>
              <a:gd name="T24" fmla="*/ 34 w 80"/>
              <a:gd name="T25" fmla="*/ 30 h 136"/>
              <a:gd name="T26" fmla="*/ 24 w 80"/>
              <a:gd name="T27" fmla="*/ 70 h 136"/>
              <a:gd name="T28" fmla="*/ 24 w 80"/>
              <a:gd name="T29" fmla="*/ 70 h 1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80"/>
              <a:gd name="T46" fmla="*/ 0 h 136"/>
              <a:gd name="T47" fmla="*/ 80 w 80"/>
              <a:gd name="T48" fmla="*/ 136 h 1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80" h="136">
                <a:moveTo>
                  <a:pt x="24" y="70"/>
                </a:moveTo>
                <a:lnTo>
                  <a:pt x="24" y="70"/>
                </a:lnTo>
                <a:lnTo>
                  <a:pt x="12" y="104"/>
                </a:lnTo>
                <a:lnTo>
                  <a:pt x="0" y="136"/>
                </a:lnTo>
                <a:lnTo>
                  <a:pt x="80" y="136"/>
                </a:lnTo>
                <a:lnTo>
                  <a:pt x="70" y="110"/>
                </a:lnTo>
                <a:lnTo>
                  <a:pt x="56" y="70"/>
                </a:lnTo>
                <a:lnTo>
                  <a:pt x="46" y="30"/>
                </a:lnTo>
                <a:lnTo>
                  <a:pt x="40" y="0"/>
                </a:lnTo>
                <a:lnTo>
                  <a:pt x="34" y="30"/>
                </a:lnTo>
                <a:lnTo>
                  <a:pt x="24" y="70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2072" name="Line 485"/>
          <p:cNvSpPr>
            <a:spLocks noChangeShapeType="1"/>
          </p:cNvSpPr>
          <p:nvPr/>
        </p:nvSpPr>
        <p:spPr bwMode="auto">
          <a:xfrm>
            <a:off x="8001000" y="1524000"/>
            <a:ext cx="1588" cy="41862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2073" name="Freeform 494"/>
          <p:cNvSpPr>
            <a:spLocks/>
          </p:cNvSpPr>
          <p:nvPr/>
        </p:nvSpPr>
        <p:spPr bwMode="auto">
          <a:xfrm>
            <a:off x="8229600" y="2095500"/>
            <a:ext cx="457200" cy="457200"/>
          </a:xfrm>
          <a:custGeom>
            <a:avLst/>
            <a:gdLst>
              <a:gd name="T0" fmla="*/ 144 w 288"/>
              <a:gd name="T1" fmla="*/ 0 h 288"/>
              <a:gd name="T2" fmla="*/ 0 w 288"/>
              <a:gd name="T3" fmla="*/ 144 h 288"/>
              <a:gd name="T4" fmla="*/ 144 w 288"/>
              <a:gd name="T5" fmla="*/ 288 h 288"/>
              <a:gd name="T6" fmla="*/ 288 w 288"/>
              <a:gd name="T7" fmla="*/ 144 h 288"/>
              <a:gd name="T8" fmla="*/ 144 w 288"/>
              <a:gd name="T9" fmla="*/ 0 h 2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8"/>
              <a:gd name="T16" fmla="*/ 0 h 288"/>
              <a:gd name="T17" fmla="*/ 288 w 288"/>
              <a:gd name="T18" fmla="*/ 288 h 2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8" h="288">
                <a:moveTo>
                  <a:pt x="144" y="0"/>
                </a:moveTo>
                <a:lnTo>
                  <a:pt x="0" y="144"/>
                </a:lnTo>
                <a:lnTo>
                  <a:pt x="144" y="288"/>
                </a:lnTo>
                <a:lnTo>
                  <a:pt x="288" y="144"/>
                </a:lnTo>
                <a:lnTo>
                  <a:pt x="144" y="0"/>
                </a:lnTo>
                <a:close/>
              </a:path>
            </a:pathLst>
          </a:custGeom>
          <a:solidFill>
            <a:srgbClr val="FFFF00"/>
          </a:solidFill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2074" name="Rectangle 495"/>
          <p:cNvSpPr>
            <a:spLocks noChangeArrowheads="1"/>
          </p:cNvSpPr>
          <p:nvPr/>
        </p:nvSpPr>
        <p:spPr bwMode="auto">
          <a:xfrm>
            <a:off x="8388350" y="2187575"/>
            <a:ext cx="139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Helvetica" pitchFamily="-83" charset="0"/>
              </a:rPr>
              <a:t>T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42075" name="Rectangle 496"/>
          <p:cNvSpPr>
            <a:spLocks noChangeArrowheads="1"/>
          </p:cNvSpPr>
          <p:nvPr/>
        </p:nvSpPr>
        <p:spPr bwMode="auto">
          <a:xfrm>
            <a:off x="8385175" y="2590800"/>
            <a:ext cx="1460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Helvetica" pitchFamily="-83" charset="0"/>
              </a:rPr>
              <a:t>is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42076" name="Rectangle 497"/>
          <p:cNvSpPr>
            <a:spLocks noChangeArrowheads="1"/>
          </p:cNvSpPr>
          <p:nvPr/>
        </p:nvSpPr>
        <p:spPr bwMode="auto">
          <a:xfrm>
            <a:off x="8531225" y="2590800"/>
            <a:ext cx="57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Helvetica" pitchFamily="-83" charset="0"/>
              </a:rPr>
              <a:t>: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42077" name="Rectangle 498"/>
          <p:cNvSpPr>
            <a:spLocks noChangeArrowheads="1"/>
          </p:cNvSpPr>
          <p:nvPr/>
        </p:nvSpPr>
        <p:spPr bwMode="auto">
          <a:xfrm>
            <a:off x="8226425" y="1841500"/>
            <a:ext cx="4619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Helvetica" pitchFamily="-83" charset="0"/>
              </a:rPr>
              <a:t>Each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42078" name="Line 499"/>
          <p:cNvSpPr>
            <a:spLocks noChangeShapeType="1"/>
          </p:cNvSpPr>
          <p:nvPr/>
        </p:nvSpPr>
        <p:spPr bwMode="auto">
          <a:xfrm>
            <a:off x="8458200" y="3695700"/>
            <a:ext cx="1588" cy="1588"/>
          </a:xfrm>
          <a:prstGeom prst="line">
            <a:avLst/>
          </a:prstGeom>
          <a:noFill/>
          <a:ln w="16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2079" name="Line 500"/>
          <p:cNvSpPr>
            <a:spLocks noChangeShapeType="1"/>
          </p:cNvSpPr>
          <p:nvPr/>
        </p:nvSpPr>
        <p:spPr bwMode="auto">
          <a:xfrm>
            <a:off x="8458200" y="4838700"/>
            <a:ext cx="1588" cy="1588"/>
          </a:xfrm>
          <a:prstGeom prst="line">
            <a:avLst/>
          </a:prstGeom>
          <a:noFill/>
          <a:ln w="16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42082" name="Freeform 503"/>
          <p:cNvSpPr>
            <a:spLocks/>
          </p:cNvSpPr>
          <p:nvPr/>
        </p:nvSpPr>
        <p:spPr bwMode="auto">
          <a:xfrm>
            <a:off x="8229600" y="4838700"/>
            <a:ext cx="457200" cy="457200"/>
          </a:xfrm>
          <a:custGeom>
            <a:avLst/>
            <a:gdLst>
              <a:gd name="T0" fmla="*/ 288 w 288"/>
              <a:gd name="T1" fmla="*/ 144 h 288"/>
              <a:gd name="T2" fmla="*/ 286 w 288"/>
              <a:gd name="T3" fmla="*/ 174 h 288"/>
              <a:gd name="T4" fmla="*/ 276 w 288"/>
              <a:gd name="T5" fmla="*/ 200 h 288"/>
              <a:gd name="T6" fmla="*/ 264 w 288"/>
              <a:gd name="T7" fmla="*/ 224 h 288"/>
              <a:gd name="T8" fmla="*/ 246 w 288"/>
              <a:gd name="T9" fmla="*/ 246 h 288"/>
              <a:gd name="T10" fmla="*/ 224 w 288"/>
              <a:gd name="T11" fmla="*/ 264 h 288"/>
              <a:gd name="T12" fmla="*/ 200 w 288"/>
              <a:gd name="T13" fmla="*/ 276 h 288"/>
              <a:gd name="T14" fmla="*/ 174 w 288"/>
              <a:gd name="T15" fmla="*/ 286 h 288"/>
              <a:gd name="T16" fmla="*/ 144 w 288"/>
              <a:gd name="T17" fmla="*/ 288 h 288"/>
              <a:gd name="T18" fmla="*/ 130 w 288"/>
              <a:gd name="T19" fmla="*/ 288 h 288"/>
              <a:gd name="T20" fmla="*/ 102 w 288"/>
              <a:gd name="T21" fmla="*/ 282 h 288"/>
              <a:gd name="T22" fmla="*/ 76 w 288"/>
              <a:gd name="T23" fmla="*/ 270 h 288"/>
              <a:gd name="T24" fmla="*/ 52 w 288"/>
              <a:gd name="T25" fmla="*/ 256 h 288"/>
              <a:gd name="T26" fmla="*/ 32 w 288"/>
              <a:gd name="T27" fmla="*/ 236 h 288"/>
              <a:gd name="T28" fmla="*/ 18 w 288"/>
              <a:gd name="T29" fmla="*/ 212 h 288"/>
              <a:gd name="T30" fmla="*/ 6 w 288"/>
              <a:gd name="T31" fmla="*/ 186 h 288"/>
              <a:gd name="T32" fmla="*/ 0 w 288"/>
              <a:gd name="T33" fmla="*/ 158 h 288"/>
              <a:gd name="T34" fmla="*/ 0 w 288"/>
              <a:gd name="T35" fmla="*/ 144 h 288"/>
              <a:gd name="T36" fmla="*/ 2 w 288"/>
              <a:gd name="T37" fmla="*/ 114 h 288"/>
              <a:gd name="T38" fmla="*/ 12 w 288"/>
              <a:gd name="T39" fmla="*/ 88 h 288"/>
              <a:gd name="T40" fmla="*/ 24 w 288"/>
              <a:gd name="T41" fmla="*/ 64 h 288"/>
              <a:gd name="T42" fmla="*/ 42 w 288"/>
              <a:gd name="T43" fmla="*/ 42 h 288"/>
              <a:gd name="T44" fmla="*/ 64 w 288"/>
              <a:gd name="T45" fmla="*/ 24 h 288"/>
              <a:gd name="T46" fmla="*/ 88 w 288"/>
              <a:gd name="T47" fmla="*/ 12 h 288"/>
              <a:gd name="T48" fmla="*/ 114 w 288"/>
              <a:gd name="T49" fmla="*/ 2 h 288"/>
              <a:gd name="T50" fmla="*/ 144 w 288"/>
              <a:gd name="T51" fmla="*/ 0 h 288"/>
              <a:gd name="T52" fmla="*/ 158 w 288"/>
              <a:gd name="T53" fmla="*/ 0 h 288"/>
              <a:gd name="T54" fmla="*/ 186 w 288"/>
              <a:gd name="T55" fmla="*/ 6 h 288"/>
              <a:gd name="T56" fmla="*/ 212 w 288"/>
              <a:gd name="T57" fmla="*/ 18 h 288"/>
              <a:gd name="T58" fmla="*/ 236 w 288"/>
              <a:gd name="T59" fmla="*/ 32 h 288"/>
              <a:gd name="T60" fmla="*/ 256 w 288"/>
              <a:gd name="T61" fmla="*/ 52 h 288"/>
              <a:gd name="T62" fmla="*/ 270 w 288"/>
              <a:gd name="T63" fmla="*/ 76 h 288"/>
              <a:gd name="T64" fmla="*/ 282 w 288"/>
              <a:gd name="T65" fmla="*/ 102 h 288"/>
              <a:gd name="T66" fmla="*/ 288 w 288"/>
              <a:gd name="T67" fmla="*/ 130 h 288"/>
              <a:gd name="T68" fmla="*/ 288 w 288"/>
              <a:gd name="T69" fmla="*/ 144 h 28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88"/>
              <a:gd name="T106" fmla="*/ 0 h 288"/>
              <a:gd name="T107" fmla="*/ 288 w 288"/>
              <a:gd name="T108" fmla="*/ 288 h 288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88" h="288">
                <a:moveTo>
                  <a:pt x="288" y="144"/>
                </a:moveTo>
                <a:lnTo>
                  <a:pt x="288" y="144"/>
                </a:lnTo>
                <a:lnTo>
                  <a:pt x="288" y="158"/>
                </a:lnTo>
                <a:lnTo>
                  <a:pt x="286" y="174"/>
                </a:lnTo>
                <a:lnTo>
                  <a:pt x="282" y="186"/>
                </a:lnTo>
                <a:lnTo>
                  <a:pt x="276" y="200"/>
                </a:lnTo>
                <a:lnTo>
                  <a:pt x="270" y="212"/>
                </a:lnTo>
                <a:lnTo>
                  <a:pt x="264" y="224"/>
                </a:lnTo>
                <a:lnTo>
                  <a:pt x="256" y="236"/>
                </a:lnTo>
                <a:lnTo>
                  <a:pt x="246" y="246"/>
                </a:lnTo>
                <a:lnTo>
                  <a:pt x="236" y="256"/>
                </a:lnTo>
                <a:lnTo>
                  <a:pt x="224" y="264"/>
                </a:lnTo>
                <a:lnTo>
                  <a:pt x="212" y="270"/>
                </a:lnTo>
                <a:lnTo>
                  <a:pt x="200" y="276"/>
                </a:lnTo>
                <a:lnTo>
                  <a:pt x="186" y="282"/>
                </a:lnTo>
                <a:lnTo>
                  <a:pt x="174" y="286"/>
                </a:lnTo>
                <a:lnTo>
                  <a:pt x="158" y="288"/>
                </a:lnTo>
                <a:lnTo>
                  <a:pt x="144" y="288"/>
                </a:lnTo>
                <a:lnTo>
                  <a:pt x="130" y="288"/>
                </a:lnTo>
                <a:lnTo>
                  <a:pt x="114" y="286"/>
                </a:lnTo>
                <a:lnTo>
                  <a:pt x="102" y="282"/>
                </a:lnTo>
                <a:lnTo>
                  <a:pt x="88" y="276"/>
                </a:lnTo>
                <a:lnTo>
                  <a:pt x="76" y="270"/>
                </a:lnTo>
                <a:lnTo>
                  <a:pt x="64" y="264"/>
                </a:lnTo>
                <a:lnTo>
                  <a:pt x="52" y="256"/>
                </a:lnTo>
                <a:lnTo>
                  <a:pt x="42" y="246"/>
                </a:lnTo>
                <a:lnTo>
                  <a:pt x="32" y="236"/>
                </a:lnTo>
                <a:lnTo>
                  <a:pt x="24" y="224"/>
                </a:lnTo>
                <a:lnTo>
                  <a:pt x="18" y="212"/>
                </a:lnTo>
                <a:lnTo>
                  <a:pt x="12" y="200"/>
                </a:lnTo>
                <a:lnTo>
                  <a:pt x="6" y="186"/>
                </a:lnTo>
                <a:lnTo>
                  <a:pt x="2" y="174"/>
                </a:lnTo>
                <a:lnTo>
                  <a:pt x="0" y="158"/>
                </a:lnTo>
                <a:lnTo>
                  <a:pt x="0" y="144"/>
                </a:lnTo>
                <a:lnTo>
                  <a:pt x="0" y="130"/>
                </a:lnTo>
                <a:lnTo>
                  <a:pt x="2" y="114"/>
                </a:lnTo>
                <a:lnTo>
                  <a:pt x="6" y="102"/>
                </a:lnTo>
                <a:lnTo>
                  <a:pt x="12" y="88"/>
                </a:lnTo>
                <a:lnTo>
                  <a:pt x="18" y="76"/>
                </a:lnTo>
                <a:lnTo>
                  <a:pt x="24" y="64"/>
                </a:lnTo>
                <a:lnTo>
                  <a:pt x="32" y="52"/>
                </a:lnTo>
                <a:lnTo>
                  <a:pt x="42" y="42"/>
                </a:lnTo>
                <a:lnTo>
                  <a:pt x="52" y="32"/>
                </a:lnTo>
                <a:lnTo>
                  <a:pt x="64" y="24"/>
                </a:lnTo>
                <a:lnTo>
                  <a:pt x="76" y="18"/>
                </a:lnTo>
                <a:lnTo>
                  <a:pt x="88" y="12"/>
                </a:lnTo>
                <a:lnTo>
                  <a:pt x="102" y="6"/>
                </a:lnTo>
                <a:lnTo>
                  <a:pt x="114" y="2"/>
                </a:lnTo>
                <a:lnTo>
                  <a:pt x="130" y="0"/>
                </a:lnTo>
                <a:lnTo>
                  <a:pt x="144" y="0"/>
                </a:lnTo>
                <a:lnTo>
                  <a:pt x="158" y="0"/>
                </a:lnTo>
                <a:lnTo>
                  <a:pt x="174" y="2"/>
                </a:lnTo>
                <a:lnTo>
                  <a:pt x="186" y="6"/>
                </a:lnTo>
                <a:lnTo>
                  <a:pt x="200" y="12"/>
                </a:lnTo>
                <a:lnTo>
                  <a:pt x="212" y="18"/>
                </a:lnTo>
                <a:lnTo>
                  <a:pt x="224" y="24"/>
                </a:lnTo>
                <a:lnTo>
                  <a:pt x="236" y="32"/>
                </a:lnTo>
                <a:lnTo>
                  <a:pt x="246" y="42"/>
                </a:lnTo>
                <a:lnTo>
                  <a:pt x="256" y="52"/>
                </a:lnTo>
                <a:lnTo>
                  <a:pt x="264" y="64"/>
                </a:lnTo>
                <a:lnTo>
                  <a:pt x="270" y="76"/>
                </a:lnTo>
                <a:lnTo>
                  <a:pt x="276" y="88"/>
                </a:lnTo>
                <a:lnTo>
                  <a:pt x="282" y="102"/>
                </a:lnTo>
                <a:lnTo>
                  <a:pt x="286" y="114"/>
                </a:lnTo>
                <a:lnTo>
                  <a:pt x="288" y="130"/>
                </a:lnTo>
                <a:lnTo>
                  <a:pt x="288" y="144"/>
                </a:lnTo>
                <a:close/>
              </a:path>
            </a:pathLst>
          </a:custGeom>
          <a:solidFill>
            <a:srgbClr val="FFFF00"/>
          </a:solidFill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2083" name="Rectangle 504"/>
          <p:cNvSpPr>
            <a:spLocks noChangeArrowheads="1"/>
          </p:cNvSpPr>
          <p:nvPr/>
        </p:nvSpPr>
        <p:spPr bwMode="auto">
          <a:xfrm>
            <a:off x="8286750" y="4930775"/>
            <a:ext cx="3429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Helvetica" pitchFamily="-83" charset="0"/>
              </a:rPr>
              <a:t>MS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42084" name="Freeform 505"/>
          <p:cNvSpPr>
            <a:spLocks/>
          </p:cNvSpPr>
          <p:nvPr/>
        </p:nvSpPr>
        <p:spPr bwMode="auto">
          <a:xfrm>
            <a:off x="8229600" y="3238500"/>
            <a:ext cx="457200" cy="457200"/>
          </a:xfrm>
          <a:custGeom>
            <a:avLst/>
            <a:gdLst>
              <a:gd name="T0" fmla="*/ 288 w 288"/>
              <a:gd name="T1" fmla="*/ 144 h 288"/>
              <a:gd name="T2" fmla="*/ 286 w 288"/>
              <a:gd name="T3" fmla="*/ 174 h 288"/>
              <a:gd name="T4" fmla="*/ 276 w 288"/>
              <a:gd name="T5" fmla="*/ 200 h 288"/>
              <a:gd name="T6" fmla="*/ 264 w 288"/>
              <a:gd name="T7" fmla="*/ 224 h 288"/>
              <a:gd name="T8" fmla="*/ 246 w 288"/>
              <a:gd name="T9" fmla="*/ 246 h 288"/>
              <a:gd name="T10" fmla="*/ 224 w 288"/>
              <a:gd name="T11" fmla="*/ 264 h 288"/>
              <a:gd name="T12" fmla="*/ 200 w 288"/>
              <a:gd name="T13" fmla="*/ 276 h 288"/>
              <a:gd name="T14" fmla="*/ 174 w 288"/>
              <a:gd name="T15" fmla="*/ 286 h 288"/>
              <a:gd name="T16" fmla="*/ 144 w 288"/>
              <a:gd name="T17" fmla="*/ 288 h 288"/>
              <a:gd name="T18" fmla="*/ 130 w 288"/>
              <a:gd name="T19" fmla="*/ 288 h 288"/>
              <a:gd name="T20" fmla="*/ 102 w 288"/>
              <a:gd name="T21" fmla="*/ 282 h 288"/>
              <a:gd name="T22" fmla="*/ 76 w 288"/>
              <a:gd name="T23" fmla="*/ 270 h 288"/>
              <a:gd name="T24" fmla="*/ 52 w 288"/>
              <a:gd name="T25" fmla="*/ 256 h 288"/>
              <a:gd name="T26" fmla="*/ 32 w 288"/>
              <a:gd name="T27" fmla="*/ 236 h 288"/>
              <a:gd name="T28" fmla="*/ 18 w 288"/>
              <a:gd name="T29" fmla="*/ 212 h 288"/>
              <a:gd name="T30" fmla="*/ 6 w 288"/>
              <a:gd name="T31" fmla="*/ 186 h 288"/>
              <a:gd name="T32" fmla="*/ 0 w 288"/>
              <a:gd name="T33" fmla="*/ 158 h 288"/>
              <a:gd name="T34" fmla="*/ 0 w 288"/>
              <a:gd name="T35" fmla="*/ 144 h 288"/>
              <a:gd name="T36" fmla="*/ 2 w 288"/>
              <a:gd name="T37" fmla="*/ 114 h 288"/>
              <a:gd name="T38" fmla="*/ 12 w 288"/>
              <a:gd name="T39" fmla="*/ 88 h 288"/>
              <a:gd name="T40" fmla="*/ 24 w 288"/>
              <a:gd name="T41" fmla="*/ 64 h 288"/>
              <a:gd name="T42" fmla="*/ 42 w 288"/>
              <a:gd name="T43" fmla="*/ 42 h 288"/>
              <a:gd name="T44" fmla="*/ 64 w 288"/>
              <a:gd name="T45" fmla="*/ 24 h 288"/>
              <a:gd name="T46" fmla="*/ 88 w 288"/>
              <a:gd name="T47" fmla="*/ 12 h 288"/>
              <a:gd name="T48" fmla="*/ 114 w 288"/>
              <a:gd name="T49" fmla="*/ 2 h 288"/>
              <a:gd name="T50" fmla="*/ 144 w 288"/>
              <a:gd name="T51" fmla="*/ 0 h 288"/>
              <a:gd name="T52" fmla="*/ 158 w 288"/>
              <a:gd name="T53" fmla="*/ 0 h 288"/>
              <a:gd name="T54" fmla="*/ 186 w 288"/>
              <a:gd name="T55" fmla="*/ 6 h 288"/>
              <a:gd name="T56" fmla="*/ 212 w 288"/>
              <a:gd name="T57" fmla="*/ 18 h 288"/>
              <a:gd name="T58" fmla="*/ 236 w 288"/>
              <a:gd name="T59" fmla="*/ 32 h 288"/>
              <a:gd name="T60" fmla="*/ 256 w 288"/>
              <a:gd name="T61" fmla="*/ 52 h 288"/>
              <a:gd name="T62" fmla="*/ 270 w 288"/>
              <a:gd name="T63" fmla="*/ 76 h 288"/>
              <a:gd name="T64" fmla="*/ 282 w 288"/>
              <a:gd name="T65" fmla="*/ 102 h 288"/>
              <a:gd name="T66" fmla="*/ 288 w 288"/>
              <a:gd name="T67" fmla="*/ 130 h 288"/>
              <a:gd name="T68" fmla="*/ 288 w 288"/>
              <a:gd name="T69" fmla="*/ 144 h 28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88"/>
              <a:gd name="T106" fmla="*/ 0 h 288"/>
              <a:gd name="T107" fmla="*/ 288 w 288"/>
              <a:gd name="T108" fmla="*/ 288 h 288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88" h="288">
                <a:moveTo>
                  <a:pt x="288" y="144"/>
                </a:moveTo>
                <a:lnTo>
                  <a:pt x="288" y="144"/>
                </a:lnTo>
                <a:lnTo>
                  <a:pt x="288" y="158"/>
                </a:lnTo>
                <a:lnTo>
                  <a:pt x="286" y="174"/>
                </a:lnTo>
                <a:lnTo>
                  <a:pt x="282" y="186"/>
                </a:lnTo>
                <a:lnTo>
                  <a:pt x="276" y="200"/>
                </a:lnTo>
                <a:lnTo>
                  <a:pt x="270" y="212"/>
                </a:lnTo>
                <a:lnTo>
                  <a:pt x="264" y="224"/>
                </a:lnTo>
                <a:lnTo>
                  <a:pt x="256" y="236"/>
                </a:lnTo>
                <a:lnTo>
                  <a:pt x="246" y="246"/>
                </a:lnTo>
                <a:lnTo>
                  <a:pt x="236" y="256"/>
                </a:lnTo>
                <a:lnTo>
                  <a:pt x="224" y="264"/>
                </a:lnTo>
                <a:lnTo>
                  <a:pt x="212" y="270"/>
                </a:lnTo>
                <a:lnTo>
                  <a:pt x="200" y="276"/>
                </a:lnTo>
                <a:lnTo>
                  <a:pt x="186" y="282"/>
                </a:lnTo>
                <a:lnTo>
                  <a:pt x="174" y="286"/>
                </a:lnTo>
                <a:lnTo>
                  <a:pt x="158" y="288"/>
                </a:lnTo>
                <a:lnTo>
                  <a:pt x="144" y="288"/>
                </a:lnTo>
                <a:lnTo>
                  <a:pt x="130" y="288"/>
                </a:lnTo>
                <a:lnTo>
                  <a:pt x="114" y="286"/>
                </a:lnTo>
                <a:lnTo>
                  <a:pt x="102" y="282"/>
                </a:lnTo>
                <a:lnTo>
                  <a:pt x="88" y="276"/>
                </a:lnTo>
                <a:lnTo>
                  <a:pt x="76" y="270"/>
                </a:lnTo>
                <a:lnTo>
                  <a:pt x="64" y="264"/>
                </a:lnTo>
                <a:lnTo>
                  <a:pt x="52" y="256"/>
                </a:lnTo>
                <a:lnTo>
                  <a:pt x="42" y="246"/>
                </a:lnTo>
                <a:lnTo>
                  <a:pt x="32" y="236"/>
                </a:lnTo>
                <a:lnTo>
                  <a:pt x="24" y="224"/>
                </a:lnTo>
                <a:lnTo>
                  <a:pt x="18" y="212"/>
                </a:lnTo>
                <a:lnTo>
                  <a:pt x="12" y="200"/>
                </a:lnTo>
                <a:lnTo>
                  <a:pt x="6" y="186"/>
                </a:lnTo>
                <a:lnTo>
                  <a:pt x="2" y="174"/>
                </a:lnTo>
                <a:lnTo>
                  <a:pt x="0" y="158"/>
                </a:lnTo>
                <a:lnTo>
                  <a:pt x="0" y="144"/>
                </a:lnTo>
                <a:lnTo>
                  <a:pt x="0" y="130"/>
                </a:lnTo>
                <a:lnTo>
                  <a:pt x="2" y="114"/>
                </a:lnTo>
                <a:lnTo>
                  <a:pt x="6" y="102"/>
                </a:lnTo>
                <a:lnTo>
                  <a:pt x="12" y="88"/>
                </a:lnTo>
                <a:lnTo>
                  <a:pt x="18" y="76"/>
                </a:lnTo>
                <a:lnTo>
                  <a:pt x="24" y="64"/>
                </a:lnTo>
                <a:lnTo>
                  <a:pt x="32" y="52"/>
                </a:lnTo>
                <a:lnTo>
                  <a:pt x="42" y="42"/>
                </a:lnTo>
                <a:lnTo>
                  <a:pt x="52" y="32"/>
                </a:lnTo>
                <a:lnTo>
                  <a:pt x="64" y="24"/>
                </a:lnTo>
                <a:lnTo>
                  <a:pt x="76" y="18"/>
                </a:lnTo>
                <a:lnTo>
                  <a:pt x="88" y="12"/>
                </a:lnTo>
                <a:lnTo>
                  <a:pt x="102" y="6"/>
                </a:lnTo>
                <a:lnTo>
                  <a:pt x="114" y="2"/>
                </a:lnTo>
                <a:lnTo>
                  <a:pt x="130" y="0"/>
                </a:lnTo>
                <a:lnTo>
                  <a:pt x="144" y="0"/>
                </a:lnTo>
                <a:lnTo>
                  <a:pt x="158" y="0"/>
                </a:lnTo>
                <a:lnTo>
                  <a:pt x="174" y="2"/>
                </a:lnTo>
                <a:lnTo>
                  <a:pt x="186" y="6"/>
                </a:lnTo>
                <a:lnTo>
                  <a:pt x="200" y="12"/>
                </a:lnTo>
                <a:lnTo>
                  <a:pt x="212" y="18"/>
                </a:lnTo>
                <a:lnTo>
                  <a:pt x="224" y="24"/>
                </a:lnTo>
                <a:lnTo>
                  <a:pt x="236" y="32"/>
                </a:lnTo>
                <a:lnTo>
                  <a:pt x="246" y="42"/>
                </a:lnTo>
                <a:lnTo>
                  <a:pt x="256" y="52"/>
                </a:lnTo>
                <a:lnTo>
                  <a:pt x="264" y="64"/>
                </a:lnTo>
                <a:lnTo>
                  <a:pt x="270" y="76"/>
                </a:lnTo>
                <a:lnTo>
                  <a:pt x="276" y="88"/>
                </a:lnTo>
                <a:lnTo>
                  <a:pt x="282" y="102"/>
                </a:lnTo>
                <a:lnTo>
                  <a:pt x="286" y="114"/>
                </a:lnTo>
                <a:lnTo>
                  <a:pt x="288" y="130"/>
                </a:lnTo>
                <a:lnTo>
                  <a:pt x="288" y="144"/>
                </a:lnTo>
                <a:close/>
              </a:path>
            </a:pathLst>
          </a:custGeom>
          <a:solidFill>
            <a:srgbClr val="FFFF00"/>
          </a:solidFill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2085" name="Rectangle 506"/>
          <p:cNvSpPr>
            <a:spLocks noChangeArrowheads="1"/>
          </p:cNvSpPr>
          <p:nvPr/>
        </p:nvSpPr>
        <p:spPr bwMode="auto">
          <a:xfrm>
            <a:off x="8375650" y="3330575"/>
            <a:ext cx="1651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Helvetica" pitchFamily="-83" charset="0"/>
              </a:rPr>
              <a:t>D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42086" name="Freeform 507"/>
          <p:cNvSpPr>
            <a:spLocks/>
          </p:cNvSpPr>
          <p:nvPr/>
        </p:nvSpPr>
        <p:spPr bwMode="auto">
          <a:xfrm>
            <a:off x="8229600" y="4038600"/>
            <a:ext cx="457200" cy="457200"/>
          </a:xfrm>
          <a:custGeom>
            <a:avLst/>
            <a:gdLst>
              <a:gd name="T0" fmla="*/ 288 w 288"/>
              <a:gd name="T1" fmla="*/ 144 h 288"/>
              <a:gd name="T2" fmla="*/ 286 w 288"/>
              <a:gd name="T3" fmla="*/ 174 h 288"/>
              <a:gd name="T4" fmla="*/ 276 w 288"/>
              <a:gd name="T5" fmla="*/ 200 h 288"/>
              <a:gd name="T6" fmla="*/ 264 w 288"/>
              <a:gd name="T7" fmla="*/ 224 h 288"/>
              <a:gd name="T8" fmla="*/ 246 w 288"/>
              <a:gd name="T9" fmla="*/ 246 h 288"/>
              <a:gd name="T10" fmla="*/ 224 w 288"/>
              <a:gd name="T11" fmla="*/ 264 h 288"/>
              <a:gd name="T12" fmla="*/ 200 w 288"/>
              <a:gd name="T13" fmla="*/ 276 h 288"/>
              <a:gd name="T14" fmla="*/ 174 w 288"/>
              <a:gd name="T15" fmla="*/ 286 h 288"/>
              <a:gd name="T16" fmla="*/ 144 w 288"/>
              <a:gd name="T17" fmla="*/ 288 h 288"/>
              <a:gd name="T18" fmla="*/ 130 w 288"/>
              <a:gd name="T19" fmla="*/ 288 h 288"/>
              <a:gd name="T20" fmla="*/ 102 w 288"/>
              <a:gd name="T21" fmla="*/ 282 h 288"/>
              <a:gd name="T22" fmla="*/ 76 w 288"/>
              <a:gd name="T23" fmla="*/ 270 h 288"/>
              <a:gd name="T24" fmla="*/ 52 w 288"/>
              <a:gd name="T25" fmla="*/ 256 h 288"/>
              <a:gd name="T26" fmla="*/ 32 w 288"/>
              <a:gd name="T27" fmla="*/ 236 h 288"/>
              <a:gd name="T28" fmla="*/ 18 w 288"/>
              <a:gd name="T29" fmla="*/ 212 h 288"/>
              <a:gd name="T30" fmla="*/ 6 w 288"/>
              <a:gd name="T31" fmla="*/ 186 h 288"/>
              <a:gd name="T32" fmla="*/ 0 w 288"/>
              <a:gd name="T33" fmla="*/ 158 h 288"/>
              <a:gd name="T34" fmla="*/ 0 w 288"/>
              <a:gd name="T35" fmla="*/ 144 h 288"/>
              <a:gd name="T36" fmla="*/ 2 w 288"/>
              <a:gd name="T37" fmla="*/ 114 h 288"/>
              <a:gd name="T38" fmla="*/ 12 w 288"/>
              <a:gd name="T39" fmla="*/ 88 h 288"/>
              <a:gd name="T40" fmla="*/ 24 w 288"/>
              <a:gd name="T41" fmla="*/ 64 h 288"/>
              <a:gd name="T42" fmla="*/ 42 w 288"/>
              <a:gd name="T43" fmla="*/ 42 h 288"/>
              <a:gd name="T44" fmla="*/ 64 w 288"/>
              <a:gd name="T45" fmla="*/ 24 h 288"/>
              <a:gd name="T46" fmla="*/ 88 w 288"/>
              <a:gd name="T47" fmla="*/ 12 h 288"/>
              <a:gd name="T48" fmla="*/ 114 w 288"/>
              <a:gd name="T49" fmla="*/ 2 h 288"/>
              <a:gd name="T50" fmla="*/ 144 w 288"/>
              <a:gd name="T51" fmla="*/ 0 h 288"/>
              <a:gd name="T52" fmla="*/ 158 w 288"/>
              <a:gd name="T53" fmla="*/ 0 h 288"/>
              <a:gd name="T54" fmla="*/ 186 w 288"/>
              <a:gd name="T55" fmla="*/ 6 h 288"/>
              <a:gd name="T56" fmla="*/ 212 w 288"/>
              <a:gd name="T57" fmla="*/ 18 h 288"/>
              <a:gd name="T58" fmla="*/ 236 w 288"/>
              <a:gd name="T59" fmla="*/ 32 h 288"/>
              <a:gd name="T60" fmla="*/ 256 w 288"/>
              <a:gd name="T61" fmla="*/ 52 h 288"/>
              <a:gd name="T62" fmla="*/ 270 w 288"/>
              <a:gd name="T63" fmla="*/ 76 h 288"/>
              <a:gd name="T64" fmla="*/ 282 w 288"/>
              <a:gd name="T65" fmla="*/ 102 h 288"/>
              <a:gd name="T66" fmla="*/ 288 w 288"/>
              <a:gd name="T67" fmla="*/ 130 h 288"/>
              <a:gd name="T68" fmla="*/ 288 w 288"/>
              <a:gd name="T69" fmla="*/ 144 h 28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88"/>
              <a:gd name="T106" fmla="*/ 0 h 288"/>
              <a:gd name="T107" fmla="*/ 288 w 288"/>
              <a:gd name="T108" fmla="*/ 288 h 288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88" h="288">
                <a:moveTo>
                  <a:pt x="288" y="144"/>
                </a:moveTo>
                <a:lnTo>
                  <a:pt x="288" y="144"/>
                </a:lnTo>
                <a:lnTo>
                  <a:pt x="288" y="158"/>
                </a:lnTo>
                <a:lnTo>
                  <a:pt x="286" y="174"/>
                </a:lnTo>
                <a:lnTo>
                  <a:pt x="282" y="186"/>
                </a:lnTo>
                <a:lnTo>
                  <a:pt x="276" y="200"/>
                </a:lnTo>
                <a:lnTo>
                  <a:pt x="270" y="212"/>
                </a:lnTo>
                <a:lnTo>
                  <a:pt x="264" y="224"/>
                </a:lnTo>
                <a:lnTo>
                  <a:pt x="256" y="236"/>
                </a:lnTo>
                <a:lnTo>
                  <a:pt x="246" y="246"/>
                </a:lnTo>
                <a:lnTo>
                  <a:pt x="236" y="256"/>
                </a:lnTo>
                <a:lnTo>
                  <a:pt x="224" y="264"/>
                </a:lnTo>
                <a:lnTo>
                  <a:pt x="212" y="270"/>
                </a:lnTo>
                <a:lnTo>
                  <a:pt x="200" y="276"/>
                </a:lnTo>
                <a:lnTo>
                  <a:pt x="186" y="282"/>
                </a:lnTo>
                <a:lnTo>
                  <a:pt x="174" y="286"/>
                </a:lnTo>
                <a:lnTo>
                  <a:pt x="158" y="288"/>
                </a:lnTo>
                <a:lnTo>
                  <a:pt x="144" y="288"/>
                </a:lnTo>
                <a:lnTo>
                  <a:pt x="130" y="288"/>
                </a:lnTo>
                <a:lnTo>
                  <a:pt x="114" y="286"/>
                </a:lnTo>
                <a:lnTo>
                  <a:pt x="102" y="282"/>
                </a:lnTo>
                <a:lnTo>
                  <a:pt x="88" y="276"/>
                </a:lnTo>
                <a:lnTo>
                  <a:pt x="76" y="270"/>
                </a:lnTo>
                <a:lnTo>
                  <a:pt x="64" y="264"/>
                </a:lnTo>
                <a:lnTo>
                  <a:pt x="52" y="256"/>
                </a:lnTo>
                <a:lnTo>
                  <a:pt x="42" y="246"/>
                </a:lnTo>
                <a:lnTo>
                  <a:pt x="32" y="236"/>
                </a:lnTo>
                <a:lnTo>
                  <a:pt x="24" y="224"/>
                </a:lnTo>
                <a:lnTo>
                  <a:pt x="18" y="212"/>
                </a:lnTo>
                <a:lnTo>
                  <a:pt x="12" y="200"/>
                </a:lnTo>
                <a:lnTo>
                  <a:pt x="6" y="186"/>
                </a:lnTo>
                <a:lnTo>
                  <a:pt x="2" y="174"/>
                </a:lnTo>
                <a:lnTo>
                  <a:pt x="0" y="158"/>
                </a:lnTo>
                <a:lnTo>
                  <a:pt x="0" y="144"/>
                </a:lnTo>
                <a:lnTo>
                  <a:pt x="0" y="130"/>
                </a:lnTo>
                <a:lnTo>
                  <a:pt x="2" y="114"/>
                </a:lnTo>
                <a:lnTo>
                  <a:pt x="6" y="102"/>
                </a:lnTo>
                <a:lnTo>
                  <a:pt x="12" y="88"/>
                </a:lnTo>
                <a:lnTo>
                  <a:pt x="18" y="76"/>
                </a:lnTo>
                <a:lnTo>
                  <a:pt x="24" y="64"/>
                </a:lnTo>
                <a:lnTo>
                  <a:pt x="32" y="52"/>
                </a:lnTo>
                <a:lnTo>
                  <a:pt x="42" y="42"/>
                </a:lnTo>
                <a:lnTo>
                  <a:pt x="52" y="32"/>
                </a:lnTo>
                <a:lnTo>
                  <a:pt x="64" y="24"/>
                </a:lnTo>
                <a:lnTo>
                  <a:pt x="76" y="18"/>
                </a:lnTo>
                <a:lnTo>
                  <a:pt x="88" y="12"/>
                </a:lnTo>
                <a:lnTo>
                  <a:pt x="102" y="6"/>
                </a:lnTo>
                <a:lnTo>
                  <a:pt x="114" y="2"/>
                </a:lnTo>
                <a:lnTo>
                  <a:pt x="130" y="0"/>
                </a:lnTo>
                <a:lnTo>
                  <a:pt x="144" y="0"/>
                </a:lnTo>
                <a:lnTo>
                  <a:pt x="158" y="0"/>
                </a:lnTo>
                <a:lnTo>
                  <a:pt x="174" y="2"/>
                </a:lnTo>
                <a:lnTo>
                  <a:pt x="186" y="6"/>
                </a:lnTo>
                <a:lnTo>
                  <a:pt x="200" y="12"/>
                </a:lnTo>
                <a:lnTo>
                  <a:pt x="212" y="18"/>
                </a:lnTo>
                <a:lnTo>
                  <a:pt x="224" y="24"/>
                </a:lnTo>
                <a:lnTo>
                  <a:pt x="236" y="32"/>
                </a:lnTo>
                <a:lnTo>
                  <a:pt x="246" y="42"/>
                </a:lnTo>
                <a:lnTo>
                  <a:pt x="256" y="52"/>
                </a:lnTo>
                <a:lnTo>
                  <a:pt x="264" y="64"/>
                </a:lnTo>
                <a:lnTo>
                  <a:pt x="270" y="76"/>
                </a:lnTo>
                <a:lnTo>
                  <a:pt x="276" y="88"/>
                </a:lnTo>
                <a:lnTo>
                  <a:pt x="282" y="102"/>
                </a:lnTo>
                <a:lnTo>
                  <a:pt x="286" y="114"/>
                </a:lnTo>
                <a:lnTo>
                  <a:pt x="288" y="130"/>
                </a:lnTo>
                <a:lnTo>
                  <a:pt x="288" y="144"/>
                </a:lnTo>
                <a:close/>
              </a:path>
            </a:pathLst>
          </a:custGeom>
          <a:solidFill>
            <a:srgbClr val="FFFF00"/>
          </a:solidFill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2087" name="Rectangle 508"/>
          <p:cNvSpPr>
            <a:spLocks noChangeArrowheads="1"/>
          </p:cNvSpPr>
          <p:nvPr/>
        </p:nvSpPr>
        <p:spPr bwMode="auto">
          <a:xfrm>
            <a:off x="8375650" y="4130675"/>
            <a:ext cx="1651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Helvetica" pitchFamily="-83" charset="0"/>
              </a:rPr>
              <a:t>C</a:t>
            </a: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45" name="Text Box 49"/>
          <p:cNvSpPr txBox="1">
            <a:spLocks noChangeArrowheads="1"/>
          </p:cNvSpPr>
          <p:nvPr/>
        </p:nvSpPr>
        <p:spPr bwMode="auto">
          <a:xfrm>
            <a:off x="6400800" y="12192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Helvetica" pitchFamily="-83" charset="0"/>
              </a:rPr>
              <a:t>R</a:t>
            </a:r>
          </a:p>
        </p:txBody>
      </p:sp>
      <p:sp>
        <p:nvSpPr>
          <p:cNvPr id="132147" name="Text Box 51"/>
          <p:cNvSpPr txBox="1">
            <a:spLocks noChangeArrowheads="1"/>
          </p:cNvSpPr>
          <p:nvPr/>
        </p:nvSpPr>
        <p:spPr bwMode="auto">
          <a:xfrm>
            <a:off x="4419600" y="12192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Helvetica" pitchFamily="-83" charset="0"/>
              </a:rPr>
              <a:t>R</a:t>
            </a:r>
          </a:p>
        </p:txBody>
      </p:sp>
      <p:sp>
        <p:nvSpPr>
          <p:cNvPr id="132144" name="Text Box 48"/>
          <p:cNvSpPr txBox="1">
            <a:spLocks noChangeArrowheads="1"/>
          </p:cNvSpPr>
          <p:nvPr/>
        </p:nvSpPr>
        <p:spPr bwMode="auto">
          <a:xfrm>
            <a:off x="5410200" y="24384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Helvetica" pitchFamily="-83" charset="0"/>
              </a:rPr>
              <a:t>T</a:t>
            </a:r>
          </a:p>
        </p:txBody>
      </p:sp>
      <p:sp>
        <p:nvSpPr>
          <p:cNvPr id="132143" name="Text Box 47"/>
          <p:cNvSpPr txBox="1">
            <a:spLocks noChangeArrowheads="1"/>
          </p:cNvSpPr>
          <p:nvPr/>
        </p:nvSpPr>
        <p:spPr bwMode="auto">
          <a:xfrm>
            <a:off x="5410200" y="35814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Helvetica" pitchFamily="-83" charset="0"/>
              </a:rPr>
              <a:t>Q’</a:t>
            </a:r>
          </a:p>
        </p:txBody>
      </p:sp>
      <p:sp>
        <p:nvSpPr>
          <p:cNvPr id="132099" name="Oval 3"/>
          <p:cNvSpPr>
            <a:spLocks noChangeArrowheads="1"/>
          </p:cNvSpPr>
          <p:nvPr/>
        </p:nvSpPr>
        <p:spPr bwMode="auto">
          <a:xfrm>
            <a:off x="2133600" y="4343400"/>
            <a:ext cx="381000" cy="3810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32100" name="Oval 4"/>
          <p:cNvSpPr>
            <a:spLocks noChangeArrowheads="1"/>
          </p:cNvSpPr>
          <p:nvPr/>
        </p:nvSpPr>
        <p:spPr bwMode="auto">
          <a:xfrm>
            <a:off x="2743200" y="4343400"/>
            <a:ext cx="381000" cy="3810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32101" name="Oval 5"/>
          <p:cNvSpPr>
            <a:spLocks noChangeArrowheads="1"/>
          </p:cNvSpPr>
          <p:nvPr/>
        </p:nvSpPr>
        <p:spPr bwMode="auto">
          <a:xfrm>
            <a:off x="3352800" y="4343400"/>
            <a:ext cx="381000" cy="3810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cxnSp>
        <p:nvCxnSpPr>
          <p:cNvPr id="132103" name="AutoShape 7"/>
          <p:cNvCxnSpPr>
            <a:cxnSpLocks noChangeShapeType="1"/>
            <a:stCxn id="132099" idx="7"/>
            <a:endCxn id="132148" idx="1"/>
          </p:cNvCxnSpPr>
          <p:nvPr/>
        </p:nvCxnSpPr>
        <p:spPr bwMode="auto">
          <a:xfrm flipV="1">
            <a:off x="2459038" y="3752850"/>
            <a:ext cx="2874962" cy="6461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132104" name="AutoShape 8"/>
          <p:cNvCxnSpPr>
            <a:cxnSpLocks noChangeShapeType="1"/>
            <a:stCxn id="132100" idx="0"/>
            <a:endCxn id="132148" idx="1"/>
          </p:cNvCxnSpPr>
          <p:nvPr/>
        </p:nvCxnSpPr>
        <p:spPr bwMode="auto">
          <a:xfrm flipV="1">
            <a:off x="2933700" y="3752850"/>
            <a:ext cx="2400300" cy="5905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132105" name="AutoShape 9"/>
          <p:cNvCxnSpPr>
            <a:cxnSpLocks noChangeShapeType="1"/>
            <a:stCxn id="132101" idx="0"/>
            <a:endCxn id="132148" idx="1"/>
          </p:cNvCxnSpPr>
          <p:nvPr/>
        </p:nvCxnSpPr>
        <p:spPr bwMode="auto">
          <a:xfrm flipV="1">
            <a:off x="3543300" y="3752850"/>
            <a:ext cx="1790700" cy="5905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132106" name="AutoShape 10"/>
          <p:cNvCxnSpPr>
            <a:cxnSpLocks noChangeShapeType="1"/>
            <a:stCxn id="132151" idx="4"/>
            <a:endCxn id="132131" idx="4"/>
          </p:cNvCxnSpPr>
          <p:nvPr/>
        </p:nvCxnSpPr>
        <p:spPr bwMode="auto">
          <a:xfrm flipV="1">
            <a:off x="4610100" y="838200"/>
            <a:ext cx="0" cy="3048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132107" name="AutoShape 11"/>
          <p:cNvCxnSpPr>
            <a:cxnSpLocks noChangeShapeType="1"/>
            <a:stCxn id="132153" idx="4"/>
            <a:endCxn id="132129" idx="4"/>
          </p:cNvCxnSpPr>
          <p:nvPr/>
        </p:nvCxnSpPr>
        <p:spPr bwMode="auto">
          <a:xfrm flipV="1">
            <a:off x="6591300" y="838200"/>
            <a:ext cx="0" cy="3048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132108" name="AutoShape 12"/>
          <p:cNvCxnSpPr>
            <a:cxnSpLocks noChangeShapeType="1"/>
            <a:stCxn id="132152" idx="4"/>
            <a:endCxn id="132130" idx="4"/>
          </p:cNvCxnSpPr>
          <p:nvPr/>
        </p:nvCxnSpPr>
        <p:spPr bwMode="auto">
          <a:xfrm flipV="1">
            <a:off x="5600700" y="838200"/>
            <a:ext cx="0" cy="3048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sp>
        <p:nvSpPr>
          <p:cNvPr id="132109" name="Oval 13"/>
          <p:cNvSpPr>
            <a:spLocks noChangeArrowheads="1"/>
          </p:cNvSpPr>
          <p:nvPr/>
        </p:nvSpPr>
        <p:spPr bwMode="auto">
          <a:xfrm>
            <a:off x="4572000" y="4343400"/>
            <a:ext cx="381000" cy="3810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32110" name="Oval 14"/>
          <p:cNvSpPr>
            <a:spLocks noChangeArrowheads="1"/>
          </p:cNvSpPr>
          <p:nvPr/>
        </p:nvSpPr>
        <p:spPr bwMode="auto">
          <a:xfrm>
            <a:off x="5181600" y="4343400"/>
            <a:ext cx="381000" cy="3810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32111" name="Oval 15"/>
          <p:cNvSpPr>
            <a:spLocks noChangeArrowheads="1"/>
          </p:cNvSpPr>
          <p:nvPr/>
        </p:nvSpPr>
        <p:spPr bwMode="auto">
          <a:xfrm>
            <a:off x="5791200" y="4343400"/>
            <a:ext cx="381000" cy="3810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cxnSp>
        <p:nvCxnSpPr>
          <p:cNvPr id="132113" name="AutoShape 17"/>
          <p:cNvCxnSpPr>
            <a:cxnSpLocks noChangeShapeType="1"/>
            <a:stCxn id="132111" idx="0"/>
            <a:endCxn id="132148" idx="2"/>
          </p:cNvCxnSpPr>
          <p:nvPr/>
        </p:nvCxnSpPr>
        <p:spPr bwMode="auto">
          <a:xfrm flipH="1" flipV="1">
            <a:off x="5600700" y="4000500"/>
            <a:ext cx="381000" cy="3429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132114" name="AutoShape 18"/>
          <p:cNvCxnSpPr>
            <a:cxnSpLocks noChangeShapeType="1"/>
            <a:stCxn id="132109" idx="0"/>
            <a:endCxn id="132148" idx="2"/>
          </p:cNvCxnSpPr>
          <p:nvPr/>
        </p:nvCxnSpPr>
        <p:spPr bwMode="auto">
          <a:xfrm flipV="1">
            <a:off x="4762500" y="4000500"/>
            <a:ext cx="838200" cy="3429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132115" name="AutoShape 19"/>
          <p:cNvCxnSpPr>
            <a:cxnSpLocks noChangeShapeType="1"/>
            <a:stCxn id="132110" idx="0"/>
            <a:endCxn id="132148" idx="2"/>
          </p:cNvCxnSpPr>
          <p:nvPr/>
        </p:nvCxnSpPr>
        <p:spPr bwMode="auto">
          <a:xfrm flipV="1">
            <a:off x="5372100" y="4000500"/>
            <a:ext cx="228600" cy="3429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sp>
        <p:nvSpPr>
          <p:cNvPr id="132116" name="Oval 20"/>
          <p:cNvSpPr>
            <a:spLocks noChangeArrowheads="1"/>
          </p:cNvSpPr>
          <p:nvPr/>
        </p:nvSpPr>
        <p:spPr bwMode="auto">
          <a:xfrm>
            <a:off x="3962400" y="4343400"/>
            <a:ext cx="381000" cy="3810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cxnSp>
        <p:nvCxnSpPr>
          <p:cNvPr id="132117" name="AutoShape 21"/>
          <p:cNvCxnSpPr>
            <a:cxnSpLocks noChangeShapeType="1"/>
            <a:stCxn id="132116" idx="0"/>
            <a:endCxn id="132148" idx="1"/>
          </p:cNvCxnSpPr>
          <p:nvPr/>
        </p:nvCxnSpPr>
        <p:spPr bwMode="auto">
          <a:xfrm flipV="1">
            <a:off x="4152900" y="3752850"/>
            <a:ext cx="1181100" cy="5905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sp>
        <p:nvSpPr>
          <p:cNvPr id="132118" name="Oval 22"/>
          <p:cNvSpPr>
            <a:spLocks noChangeArrowheads="1"/>
          </p:cNvSpPr>
          <p:nvPr/>
        </p:nvSpPr>
        <p:spPr bwMode="auto">
          <a:xfrm>
            <a:off x="6400800" y="4343400"/>
            <a:ext cx="381000" cy="3810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32119" name="Oval 23"/>
          <p:cNvSpPr>
            <a:spLocks noChangeArrowheads="1"/>
          </p:cNvSpPr>
          <p:nvPr/>
        </p:nvSpPr>
        <p:spPr bwMode="auto">
          <a:xfrm>
            <a:off x="7010400" y="4343400"/>
            <a:ext cx="381000" cy="3810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32120" name="Oval 24"/>
          <p:cNvSpPr>
            <a:spLocks noChangeArrowheads="1"/>
          </p:cNvSpPr>
          <p:nvPr/>
        </p:nvSpPr>
        <p:spPr bwMode="auto">
          <a:xfrm>
            <a:off x="7620000" y="4343400"/>
            <a:ext cx="381000" cy="3810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cxnSp>
        <p:nvCxnSpPr>
          <p:cNvPr id="132121" name="AutoShape 25"/>
          <p:cNvCxnSpPr>
            <a:cxnSpLocks noChangeShapeType="1"/>
            <a:stCxn id="132118" idx="0"/>
            <a:endCxn id="132148" idx="3"/>
          </p:cNvCxnSpPr>
          <p:nvPr/>
        </p:nvCxnSpPr>
        <p:spPr bwMode="auto">
          <a:xfrm flipH="1" flipV="1">
            <a:off x="5867400" y="3752850"/>
            <a:ext cx="723900" cy="5905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132122" name="AutoShape 26"/>
          <p:cNvCxnSpPr>
            <a:cxnSpLocks noChangeShapeType="1"/>
            <a:stCxn id="132119" idx="0"/>
            <a:endCxn id="132148" idx="3"/>
          </p:cNvCxnSpPr>
          <p:nvPr/>
        </p:nvCxnSpPr>
        <p:spPr bwMode="auto">
          <a:xfrm flipH="1" flipV="1">
            <a:off x="5867400" y="3752850"/>
            <a:ext cx="1333500" cy="5905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132123" name="AutoShape 27"/>
          <p:cNvCxnSpPr>
            <a:cxnSpLocks noChangeShapeType="1"/>
            <a:stCxn id="132120" idx="0"/>
            <a:endCxn id="132148" idx="3"/>
          </p:cNvCxnSpPr>
          <p:nvPr/>
        </p:nvCxnSpPr>
        <p:spPr bwMode="auto">
          <a:xfrm flipH="1" flipV="1">
            <a:off x="5867400" y="3752850"/>
            <a:ext cx="1943100" cy="5905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sp>
        <p:nvSpPr>
          <p:cNvPr id="132124" name="Oval 28"/>
          <p:cNvSpPr>
            <a:spLocks noChangeArrowheads="1"/>
          </p:cNvSpPr>
          <p:nvPr/>
        </p:nvSpPr>
        <p:spPr bwMode="auto">
          <a:xfrm>
            <a:off x="8229600" y="4343400"/>
            <a:ext cx="381000" cy="3810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cxnSp>
        <p:nvCxnSpPr>
          <p:cNvPr id="132125" name="AutoShape 29"/>
          <p:cNvCxnSpPr>
            <a:cxnSpLocks noChangeShapeType="1"/>
            <a:stCxn id="132124" idx="1"/>
            <a:endCxn id="132148" idx="3"/>
          </p:cNvCxnSpPr>
          <p:nvPr/>
        </p:nvCxnSpPr>
        <p:spPr bwMode="auto">
          <a:xfrm flipH="1" flipV="1">
            <a:off x="5867400" y="3752850"/>
            <a:ext cx="2417763" cy="6461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132126" name="AutoShape 30"/>
          <p:cNvCxnSpPr>
            <a:cxnSpLocks noChangeShapeType="1"/>
            <a:stCxn id="132148" idx="4"/>
            <a:endCxn id="132149" idx="2"/>
          </p:cNvCxnSpPr>
          <p:nvPr/>
        </p:nvCxnSpPr>
        <p:spPr bwMode="auto">
          <a:xfrm flipV="1">
            <a:off x="5600700" y="2819400"/>
            <a:ext cx="0" cy="6858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sp>
        <p:nvSpPr>
          <p:cNvPr id="132129" name="Oval 33"/>
          <p:cNvSpPr>
            <a:spLocks noChangeArrowheads="1"/>
          </p:cNvSpPr>
          <p:nvPr/>
        </p:nvSpPr>
        <p:spPr bwMode="auto">
          <a:xfrm>
            <a:off x="6400800" y="457200"/>
            <a:ext cx="381000" cy="381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32130" name="Oval 34"/>
          <p:cNvSpPr>
            <a:spLocks noChangeArrowheads="1"/>
          </p:cNvSpPr>
          <p:nvPr/>
        </p:nvSpPr>
        <p:spPr bwMode="auto">
          <a:xfrm>
            <a:off x="5410200" y="457200"/>
            <a:ext cx="381000" cy="381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32131" name="Oval 35"/>
          <p:cNvSpPr>
            <a:spLocks noChangeArrowheads="1"/>
          </p:cNvSpPr>
          <p:nvPr/>
        </p:nvSpPr>
        <p:spPr bwMode="auto">
          <a:xfrm>
            <a:off x="4419600" y="457200"/>
            <a:ext cx="381000" cy="381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cxnSp>
        <p:nvCxnSpPr>
          <p:cNvPr id="132133" name="AutoShape 37"/>
          <p:cNvCxnSpPr>
            <a:cxnSpLocks noChangeShapeType="1"/>
            <a:stCxn id="132149" idx="1"/>
            <a:endCxn id="132151" idx="2"/>
          </p:cNvCxnSpPr>
          <p:nvPr/>
        </p:nvCxnSpPr>
        <p:spPr bwMode="auto">
          <a:xfrm flipH="1" flipV="1">
            <a:off x="4610100" y="1600200"/>
            <a:ext cx="723900" cy="990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132134" name="AutoShape 38"/>
          <p:cNvCxnSpPr>
            <a:cxnSpLocks noChangeShapeType="1"/>
            <a:stCxn id="132149" idx="4"/>
            <a:endCxn id="132152" idx="2"/>
          </p:cNvCxnSpPr>
          <p:nvPr/>
        </p:nvCxnSpPr>
        <p:spPr bwMode="auto">
          <a:xfrm flipV="1">
            <a:off x="5600700" y="1600200"/>
            <a:ext cx="0" cy="7620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132135" name="AutoShape 39"/>
          <p:cNvCxnSpPr>
            <a:cxnSpLocks noChangeShapeType="1"/>
            <a:stCxn id="132149" idx="3"/>
            <a:endCxn id="132153" idx="2"/>
          </p:cNvCxnSpPr>
          <p:nvPr/>
        </p:nvCxnSpPr>
        <p:spPr bwMode="auto">
          <a:xfrm flipV="1">
            <a:off x="5867400" y="1600200"/>
            <a:ext cx="723900" cy="990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sp>
        <p:nvSpPr>
          <p:cNvPr id="132138" name="Text Box 42"/>
          <p:cNvSpPr txBox="1">
            <a:spLocks noChangeArrowheads="1"/>
          </p:cNvSpPr>
          <p:nvPr/>
        </p:nvSpPr>
        <p:spPr bwMode="auto">
          <a:xfrm>
            <a:off x="152400" y="2286000"/>
            <a:ext cx="2438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  <a:latin typeface="Helvetica" pitchFamily="-83" charset="0"/>
              </a:rPr>
              <a:t>MS►C►D</a:t>
            </a:r>
          </a:p>
        </p:txBody>
      </p:sp>
      <p:sp>
        <p:nvSpPr>
          <p:cNvPr id="132139" name="Text Box 43"/>
          <p:cNvSpPr txBox="1">
            <a:spLocks noChangeArrowheads="1"/>
          </p:cNvSpPr>
          <p:nvPr/>
        </p:nvSpPr>
        <p:spPr bwMode="auto">
          <a:xfrm>
            <a:off x="152400" y="3505200"/>
            <a:ext cx="2438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  <a:latin typeface="Helvetica" pitchFamily="-83" charset="0"/>
              </a:rPr>
              <a:t>M►P►S►C</a:t>
            </a:r>
          </a:p>
        </p:txBody>
      </p:sp>
      <p:sp>
        <p:nvSpPr>
          <p:cNvPr id="132140" name="Text Box 44"/>
          <p:cNvSpPr txBox="1">
            <a:spLocks noChangeArrowheads="1"/>
          </p:cNvSpPr>
          <p:nvPr/>
        </p:nvSpPr>
        <p:spPr bwMode="auto">
          <a:xfrm>
            <a:off x="152400" y="1066800"/>
            <a:ext cx="2438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  <a:latin typeface="Helvetica" pitchFamily="-83" charset="0"/>
              </a:rPr>
              <a:t>MS►C</a:t>
            </a:r>
          </a:p>
        </p:txBody>
      </p:sp>
      <p:sp>
        <p:nvSpPr>
          <p:cNvPr id="132142" name="Text Box 46"/>
          <p:cNvSpPr txBox="1">
            <a:spLocks noChangeArrowheads="1"/>
          </p:cNvSpPr>
          <p:nvPr/>
        </p:nvSpPr>
        <p:spPr bwMode="auto">
          <a:xfrm>
            <a:off x="152400" y="4953000"/>
            <a:ext cx="8839200" cy="158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514350" indent="-514350" defTabSz="4119563" fontAlgn="base">
              <a:spcBef>
                <a:spcPct val="25000"/>
              </a:spcBef>
              <a:spcAft>
                <a:spcPct val="0"/>
              </a:spcAft>
              <a:tabLst>
                <a:tab pos="4003675" algn="l"/>
                <a:tab pos="4803775" algn="l"/>
              </a:tabLst>
            </a:pPr>
            <a:r>
              <a:rPr lang="en-US" sz="2800">
                <a:solidFill>
                  <a:srgbClr val="000000"/>
                </a:solidFill>
                <a:latin typeface="Helvetica" pitchFamily="-83" charset="0"/>
              </a:rPr>
              <a:t>P	parse lines	D	hash distribute</a:t>
            </a:r>
          </a:p>
          <a:p>
            <a:pPr marL="514350" indent="-514350" defTabSz="4119563" fontAlgn="base">
              <a:spcBef>
                <a:spcPct val="25000"/>
              </a:spcBef>
              <a:spcAft>
                <a:spcPct val="0"/>
              </a:spcAft>
              <a:tabLst>
                <a:tab pos="4003675" algn="l"/>
                <a:tab pos="4803775" algn="l"/>
              </a:tabLst>
            </a:pPr>
            <a:r>
              <a:rPr lang="en-US" sz="2800">
                <a:solidFill>
                  <a:srgbClr val="000000"/>
                </a:solidFill>
                <a:latin typeface="Helvetica" pitchFamily="-83" charset="0"/>
              </a:rPr>
              <a:t>S	quicksort	MS	merge sort</a:t>
            </a:r>
          </a:p>
          <a:p>
            <a:pPr marL="514350" indent="-514350" defTabSz="4119563" fontAlgn="base">
              <a:spcBef>
                <a:spcPct val="25000"/>
              </a:spcBef>
              <a:spcAft>
                <a:spcPct val="0"/>
              </a:spcAft>
              <a:tabLst>
                <a:tab pos="4003675" algn="l"/>
                <a:tab pos="4803775" algn="l"/>
              </a:tabLst>
            </a:pPr>
            <a:r>
              <a:rPr lang="en-US" sz="2800">
                <a:solidFill>
                  <a:srgbClr val="000000"/>
                </a:solidFill>
                <a:latin typeface="Helvetica" pitchFamily="-83" charset="0"/>
              </a:rPr>
              <a:t>C	count occurrences	M	non-deterministic merge</a:t>
            </a:r>
          </a:p>
        </p:txBody>
      </p:sp>
      <p:sp>
        <p:nvSpPr>
          <p:cNvPr id="132146" name="Text Box 50"/>
          <p:cNvSpPr txBox="1">
            <a:spLocks noChangeArrowheads="1"/>
          </p:cNvSpPr>
          <p:nvPr/>
        </p:nvSpPr>
        <p:spPr bwMode="auto">
          <a:xfrm>
            <a:off x="5410200" y="12192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Helvetica" pitchFamily="-83" charset="0"/>
              </a:rPr>
              <a:t>R</a:t>
            </a:r>
          </a:p>
        </p:txBody>
      </p:sp>
      <p:sp>
        <p:nvSpPr>
          <p:cNvPr id="132148" name="Freeform 548"/>
          <p:cNvSpPr>
            <a:spLocks/>
          </p:cNvSpPr>
          <p:nvPr/>
        </p:nvSpPr>
        <p:spPr bwMode="auto">
          <a:xfrm>
            <a:off x="5334000" y="3505200"/>
            <a:ext cx="533400" cy="495300"/>
          </a:xfrm>
          <a:custGeom>
            <a:avLst/>
            <a:gdLst>
              <a:gd name="T0" fmla="*/ 144 w 288"/>
              <a:gd name="T1" fmla="*/ 0 h 288"/>
              <a:gd name="T2" fmla="*/ 0 w 288"/>
              <a:gd name="T3" fmla="*/ 144 h 288"/>
              <a:gd name="T4" fmla="*/ 144 w 288"/>
              <a:gd name="T5" fmla="*/ 288 h 288"/>
              <a:gd name="T6" fmla="*/ 288 w 288"/>
              <a:gd name="T7" fmla="*/ 144 h 288"/>
              <a:gd name="T8" fmla="*/ 144 w 288"/>
              <a:gd name="T9" fmla="*/ 0 h 2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8"/>
              <a:gd name="T16" fmla="*/ 0 h 288"/>
              <a:gd name="T17" fmla="*/ 288 w 288"/>
              <a:gd name="T18" fmla="*/ 288 h 2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8" h="288">
                <a:moveTo>
                  <a:pt x="144" y="0"/>
                </a:moveTo>
                <a:lnTo>
                  <a:pt x="0" y="144"/>
                </a:lnTo>
                <a:lnTo>
                  <a:pt x="144" y="288"/>
                </a:lnTo>
                <a:lnTo>
                  <a:pt x="288" y="144"/>
                </a:lnTo>
                <a:lnTo>
                  <a:pt x="144" y="0"/>
                </a:lnTo>
                <a:close/>
              </a:path>
            </a:pathLst>
          </a:custGeom>
          <a:noFill/>
          <a:ln w="4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2149" name="Freeform 548"/>
          <p:cNvSpPr>
            <a:spLocks/>
          </p:cNvSpPr>
          <p:nvPr/>
        </p:nvSpPr>
        <p:spPr bwMode="auto">
          <a:xfrm>
            <a:off x="5334000" y="2362200"/>
            <a:ext cx="533400" cy="457200"/>
          </a:xfrm>
          <a:custGeom>
            <a:avLst/>
            <a:gdLst>
              <a:gd name="T0" fmla="*/ 144 w 288"/>
              <a:gd name="T1" fmla="*/ 0 h 288"/>
              <a:gd name="T2" fmla="*/ 0 w 288"/>
              <a:gd name="T3" fmla="*/ 144 h 288"/>
              <a:gd name="T4" fmla="*/ 144 w 288"/>
              <a:gd name="T5" fmla="*/ 288 h 288"/>
              <a:gd name="T6" fmla="*/ 288 w 288"/>
              <a:gd name="T7" fmla="*/ 144 h 288"/>
              <a:gd name="T8" fmla="*/ 144 w 288"/>
              <a:gd name="T9" fmla="*/ 0 h 2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8"/>
              <a:gd name="T16" fmla="*/ 0 h 288"/>
              <a:gd name="T17" fmla="*/ 288 w 288"/>
              <a:gd name="T18" fmla="*/ 288 h 2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8" h="288">
                <a:moveTo>
                  <a:pt x="144" y="0"/>
                </a:moveTo>
                <a:lnTo>
                  <a:pt x="0" y="144"/>
                </a:lnTo>
                <a:lnTo>
                  <a:pt x="144" y="288"/>
                </a:lnTo>
                <a:lnTo>
                  <a:pt x="288" y="144"/>
                </a:lnTo>
                <a:lnTo>
                  <a:pt x="144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2151" name="Freeform 548"/>
          <p:cNvSpPr>
            <a:spLocks/>
          </p:cNvSpPr>
          <p:nvPr/>
        </p:nvSpPr>
        <p:spPr bwMode="auto">
          <a:xfrm>
            <a:off x="4343400" y="1143000"/>
            <a:ext cx="533400" cy="457200"/>
          </a:xfrm>
          <a:custGeom>
            <a:avLst/>
            <a:gdLst>
              <a:gd name="T0" fmla="*/ 144 w 288"/>
              <a:gd name="T1" fmla="*/ 0 h 288"/>
              <a:gd name="T2" fmla="*/ 0 w 288"/>
              <a:gd name="T3" fmla="*/ 144 h 288"/>
              <a:gd name="T4" fmla="*/ 144 w 288"/>
              <a:gd name="T5" fmla="*/ 288 h 288"/>
              <a:gd name="T6" fmla="*/ 288 w 288"/>
              <a:gd name="T7" fmla="*/ 144 h 288"/>
              <a:gd name="T8" fmla="*/ 144 w 288"/>
              <a:gd name="T9" fmla="*/ 0 h 2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8"/>
              <a:gd name="T16" fmla="*/ 0 h 288"/>
              <a:gd name="T17" fmla="*/ 288 w 288"/>
              <a:gd name="T18" fmla="*/ 288 h 2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8" h="288">
                <a:moveTo>
                  <a:pt x="144" y="0"/>
                </a:moveTo>
                <a:lnTo>
                  <a:pt x="0" y="144"/>
                </a:lnTo>
                <a:lnTo>
                  <a:pt x="144" y="288"/>
                </a:lnTo>
                <a:lnTo>
                  <a:pt x="288" y="144"/>
                </a:lnTo>
                <a:lnTo>
                  <a:pt x="144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2152" name="Freeform 548"/>
          <p:cNvSpPr>
            <a:spLocks/>
          </p:cNvSpPr>
          <p:nvPr/>
        </p:nvSpPr>
        <p:spPr bwMode="auto">
          <a:xfrm>
            <a:off x="5334000" y="1143000"/>
            <a:ext cx="533400" cy="457200"/>
          </a:xfrm>
          <a:custGeom>
            <a:avLst/>
            <a:gdLst>
              <a:gd name="T0" fmla="*/ 144 w 288"/>
              <a:gd name="T1" fmla="*/ 0 h 288"/>
              <a:gd name="T2" fmla="*/ 0 w 288"/>
              <a:gd name="T3" fmla="*/ 144 h 288"/>
              <a:gd name="T4" fmla="*/ 144 w 288"/>
              <a:gd name="T5" fmla="*/ 288 h 288"/>
              <a:gd name="T6" fmla="*/ 288 w 288"/>
              <a:gd name="T7" fmla="*/ 144 h 288"/>
              <a:gd name="T8" fmla="*/ 144 w 288"/>
              <a:gd name="T9" fmla="*/ 0 h 2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8"/>
              <a:gd name="T16" fmla="*/ 0 h 288"/>
              <a:gd name="T17" fmla="*/ 288 w 288"/>
              <a:gd name="T18" fmla="*/ 288 h 2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8" h="288">
                <a:moveTo>
                  <a:pt x="144" y="0"/>
                </a:moveTo>
                <a:lnTo>
                  <a:pt x="0" y="144"/>
                </a:lnTo>
                <a:lnTo>
                  <a:pt x="144" y="288"/>
                </a:lnTo>
                <a:lnTo>
                  <a:pt x="288" y="144"/>
                </a:lnTo>
                <a:lnTo>
                  <a:pt x="144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2153" name="Freeform 548"/>
          <p:cNvSpPr>
            <a:spLocks/>
          </p:cNvSpPr>
          <p:nvPr/>
        </p:nvSpPr>
        <p:spPr bwMode="auto">
          <a:xfrm>
            <a:off x="6324600" y="1143000"/>
            <a:ext cx="533400" cy="457200"/>
          </a:xfrm>
          <a:custGeom>
            <a:avLst/>
            <a:gdLst>
              <a:gd name="T0" fmla="*/ 144 w 288"/>
              <a:gd name="T1" fmla="*/ 0 h 288"/>
              <a:gd name="T2" fmla="*/ 0 w 288"/>
              <a:gd name="T3" fmla="*/ 144 h 288"/>
              <a:gd name="T4" fmla="*/ 144 w 288"/>
              <a:gd name="T5" fmla="*/ 288 h 288"/>
              <a:gd name="T6" fmla="*/ 288 w 288"/>
              <a:gd name="T7" fmla="*/ 144 h 288"/>
              <a:gd name="T8" fmla="*/ 144 w 288"/>
              <a:gd name="T9" fmla="*/ 0 h 2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8"/>
              <a:gd name="T16" fmla="*/ 0 h 288"/>
              <a:gd name="T17" fmla="*/ 288 w 288"/>
              <a:gd name="T18" fmla="*/ 288 h 2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8" h="288">
                <a:moveTo>
                  <a:pt x="144" y="0"/>
                </a:moveTo>
                <a:lnTo>
                  <a:pt x="0" y="144"/>
                </a:lnTo>
                <a:lnTo>
                  <a:pt x="144" y="288"/>
                </a:lnTo>
                <a:lnTo>
                  <a:pt x="288" y="144"/>
                </a:lnTo>
                <a:lnTo>
                  <a:pt x="144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Steps in the query</a:t>
            </a:r>
          </a:p>
        </p:txBody>
      </p:sp>
      <p:sp>
        <p:nvSpPr>
          <p:cNvPr id="5" name="Rectangle 4"/>
          <p:cNvSpPr/>
          <p:nvPr/>
        </p:nvSpPr>
        <p:spPr>
          <a:xfrm>
            <a:off x="762000" y="1219200"/>
            <a:ext cx="7620000" cy="5047535"/>
          </a:xfrm>
          <a:prstGeom prst="rect">
            <a:avLst/>
          </a:prstGeom>
        </p:spPr>
        <p:txBody>
          <a:bodyPr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700" dirty="0" err="1">
                <a:solidFill>
                  <a:srgbClr val="558ED5"/>
                </a:solidFill>
                <a:latin typeface="Calibri" pitchFamily="-83" charset="0"/>
              </a:rPr>
              <a:t>var</a:t>
            </a: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</a:t>
            </a:r>
            <a:r>
              <a:rPr lang="en-US" sz="1700" dirty="0" err="1">
                <a:solidFill>
                  <a:srgbClr val="000000"/>
                </a:solidFill>
                <a:latin typeface="Calibri" pitchFamily="-83" charset="0"/>
              </a:rPr>
              <a:t>logentries</a:t>
            </a: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=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700" dirty="0">
                <a:solidFill>
                  <a:srgbClr val="558ED5"/>
                </a:solidFill>
                <a:latin typeface="Calibri" pitchFamily="-83" charset="0"/>
              </a:rPr>
              <a:t>        from</a:t>
            </a: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line </a:t>
            </a:r>
            <a:r>
              <a:rPr lang="en-US" sz="1700" dirty="0">
                <a:solidFill>
                  <a:srgbClr val="558ED5"/>
                </a:solidFill>
                <a:latin typeface="Calibri" pitchFamily="-83" charset="0"/>
              </a:rPr>
              <a:t>in</a:t>
            </a: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logs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       </a:t>
            </a:r>
            <a:r>
              <a:rPr lang="en-US" sz="1700" dirty="0">
                <a:solidFill>
                  <a:srgbClr val="558ED5"/>
                </a:solidFill>
                <a:latin typeface="Calibri" pitchFamily="-83" charset="0"/>
              </a:rPr>
              <a:t>where</a:t>
            </a: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!</a:t>
            </a:r>
            <a:r>
              <a:rPr lang="en-US" sz="1700" dirty="0" err="1">
                <a:solidFill>
                  <a:srgbClr val="000000"/>
                </a:solidFill>
                <a:latin typeface="Calibri" pitchFamily="-83" charset="0"/>
              </a:rPr>
              <a:t>line.StartsWith</a:t>
            </a: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("#")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       </a:t>
            </a:r>
            <a:r>
              <a:rPr lang="en-US" sz="1700" dirty="0">
                <a:solidFill>
                  <a:srgbClr val="558ED5"/>
                </a:solidFill>
                <a:latin typeface="Calibri" pitchFamily="-83" charset="0"/>
              </a:rPr>
              <a:t>select</a:t>
            </a: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new </a:t>
            </a:r>
            <a:r>
              <a:rPr lang="en-US" sz="1700" dirty="0" err="1">
                <a:solidFill>
                  <a:srgbClr val="0000FF"/>
                </a:solidFill>
                <a:latin typeface="Calibri" pitchFamily="-83" charset="0"/>
              </a:rPr>
              <a:t>LogEntry</a:t>
            </a:r>
            <a:r>
              <a:rPr lang="en-US" sz="1700" dirty="0" err="1">
                <a:solidFill>
                  <a:srgbClr val="000000"/>
                </a:solidFill>
                <a:latin typeface="Calibri" pitchFamily="-83" charset="0"/>
              </a:rPr>
              <a:t>(line</a:t>
            </a: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);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700" dirty="0" err="1">
                <a:solidFill>
                  <a:srgbClr val="558ED5"/>
                </a:solidFill>
                <a:latin typeface="Calibri" pitchFamily="-83" charset="0"/>
              </a:rPr>
              <a:t>var</a:t>
            </a: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user =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700" dirty="0">
                <a:solidFill>
                  <a:srgbClr val="558ED5"/>
                </a:solidFill>
                <a:latin typeface="Calibri" pitchFamily="-83" charset="0"/>
              </a:rPr>
              <a:t>        from</a:t>
            </a: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access </a:t>
            </a:r>
            <a:r>
              <a:rPr lang="en-US" sz="1700" dirty="0">
                <a:solidFill>
                  <a:srgbClr val="558ED5"/>
                </a:solidFill>
                <a:latin typeface="Calibri" pitchFamily="-83" charset="0"/>
              </a:rPr>
              <a:t>in</a:t>
            </a: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</a:t>
            </a:r>
            <a:r>
              <a:rPr lang="en-US" sz="1700" dirty="0" err="1">
                <a:solidFill>
                  <a:srgbClr val="000000"/>
                </a:solidFill>
                <a:latin typeface="Calibri" pitchFamily="-83" charset="0"/>
              </a:rPr>
              <a:t>logentries</a:t>
            </a:r>
            <a:endParaRPr lang="en-US" sz="1700" dirty="0">
              <a:solidFill>
                <a:srgbClr val="000000"/>
              </a:solidFill>
              <a:latin typeface="Calibri" pitchFamily="-83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       </a:t>
            </a:r>
            <a:r>
              <a:rPr lang="en-US" sz="1700" dirty="0">
                <a:solidFill>
                  <a:srgbClr val="558ED5"/>
                </a:solidFill>
                <a:latin typeface="Calibri" pitchFamily="-83" charset="0"/>
              </a:rPr>
              <a:t>where</a:t>
            </a: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</a:t>
            </a:r>
            <a:r>
              <a:rPr lang="en-US" sz="1700" dirty="0" err="1">
                <a:solidFill>
                  <a:srgbClr val="000000"/>
                </a:solidFill>
                <a:latin typeface="Calibri" pitchFamily="-83" charset="0"/>
              </a:rPr>
              <a:t>access.user.EndsWith(@"</a:t>
            </a:r>
            <a:r>
              <a:rPr lang="en-US" sz="1700" dirty="0" err="1" smtClean="0">
                <a:solidFill>
                  <a:srgbClr val="000000"/>
                </a:solidFill>
                <a:latin typeface="Calibri" pitchFamily="-83" charset="0"/>
              </a:rPr>
              <a:t>\aditya</a:t>
            </a:r>
            <a:r>
              <a:rPr lang="en-US" sz="1700" dirty="0" smtClean="0">
                <a:solidFill>
                  <a:srgbClr val="000000"/>
                </a:solidFill>
                <a:latin typeface="Calibri" pitchFamily="-83" charset="0"/>
              </a:rPr>
              <a:t>"</a:t>
            </a: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       </a:t>
            </a:r>
            <a:r>
              <a:rPr lang="en-US" sz="1700" dirty="0">
                <a:solidFill>
                  <a:srgbClr val="558ED5"/>
                </a:solidFill>
                <a:latin typeface="Calibri" pitchFamily="-83" charset="0"/>
              </a:rPr>
              <a:t>select</a:t>
            </a: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access;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700" dirty="0" err="1">
                <a:solidFill>
                  <a:srgbClr val="558ED5"/>
                </a:solidFill>
                <a:latin typeface="Calibri" pitchFamily="-83" charset="0"/>
              </a:rPr>
              <a:t>var</a:t>
            </a: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accesses =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       </a:t>
            </a:r>
            <a:r>
              <a:rPr lang="en-US" sz="1700" dirty="0">
                <a:solidFill>
                  <a:srgbClr val="558ED5"/>
                </a:solidFill>
                <a:latin typeface="Calibri" pitchFamily="-83" charset="0"/>
              </a:rPr>
              <a:t>from</a:t>
            </a: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access </a:t>
            </a:r>
            <a:r>
              <a:rPr lang="en-US" sz="1700" dirty="0">
                <a:solidFill>
                  <a:srgbClr val="558ED5"/>
                </a:solidFill>
                <a:latin typeface="Calibri" pitchFamily="-83" charset="0"/>
              </a:rPr>
              <a:t>in</a:t>
            </a: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user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       </a:t>
            </a:r>
            <a:r>
              <a:rPr lang="en-US" sz="1700" dirty="0">
                <a:solidFill>
                  <a:srgbClr val="558ED5"/>
                </a:solidFill>
                <a:latin typeface="Calibri" pitchFamily="-83" charset="0"/>
              </a:rPr>
              <a:t>group</a:t>
            </a: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access </a:t>
            </a:r>
            <a:r>
              <a:rPr lang="en-US" sz="1700" dirty="0">
                <a:solidFill>
                  <a:srgbClr val="558ED5"/>
                </a:solidFill>
                <a:latin typeface="Calibri" pitchFamily="-83" charset="0"/>
              </a:rPr>
              <a:t>by</a:t>
            </a: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</a:t>
            </a:r>
            <a:r>
              <a:rPr lang="en-US" sz="1700" dirty="0" err="1">
                <a:solidFill>
                  <a:srgbClr val="000000"/>
                </a:solidFill>
                <a:latin typeface="Calibri" pitchFamily="-83" charset="0"/>
              </a:rPr>
              <a:t>access.page</a:t>
            </a: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</a:t>
            </a:r>
            <a:r>
              <a:rPr lang="en-US" sz="1700" dirty="0">
                <a:solidFill>
                  <a:srgbClr val="558ED5"/>
                </a:solidFill>
                <a:latin typeface="Calibri" pitchFamily="-83" charset="0"/>
              </a:rPr>
              <a:t>into</a:t>
            </a: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pages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       </a:t>
            </a:r>
            <a:r>
              <a:rPr lang="en-US" sz="1700" dirty="0">
                <a:solidFill>
                  <a:srgbClr val="558ED5"/>
                </a:solidFill>
                <a:latin typeface="Calibri" pitchFamily="-83" charset="0"/>
              </a:rPr>
              <a:t>select</a:t>
            </a: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new </a:t>
            </a:r>
            <a:r>
              <a:rPr lang="en-US" sz="1700" dirty="0" err="1">
                <a:solidFill>
                  <a:srgbClr val="0000FF"/>
                </a:solidFill>
                <a:latin typeface="Calibri" pitchFamily="-83" charset="0"/>
              </a:rPr>
              <a:t>UserPageCount</a:t>
            </a:r>
            <a:r>
              <a:rPr lang="en-US" sz="1700" dirty="0" err="1">
                <a:solidFill>
                  <a:srgbClr val="000000"/>
                </a:solidFill>
                <a:latin typeface="Calibri" pitchFamily="-83" charset="0"/>
              </a:rPr>
              <a:t>(</a:t>
            </a:r>
            <a:r>
              <a:rPr lang="en-US" sz="1700" dirty="0" err="1" smtClean="0">
                <a:solidFill>
                  <a:srgbClr val="000000"/>
                </a:solidFill>
                <a:latin typeface="Calibri" pitchFamily="-83" charset="0"/>
              </a:rPr>
              <a:t>"aditya</a:t>
            </a:r>
            <a:r>
              <a:rPr lang="en-US" sz="1700" dirty="0" smtClean="0">
                <a:solidFill>
                  <a:srgbClr val="000000"/>
                </a:solidFill>
                <a:latin typeface="Calibri" pitchFamily="-83" charset="0"/>
              </a:rPr>
              <a:t>"</a:t>
            </a: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, </a:t>
            </a:r>
            <a:r>
              <a:rPr lang="en-US" sz="1700" dirty="0" err="1">
                <a:solidFill>
                  <a:srgbClr val="000000"/>
                </a:solidFill>
                <a:latin typeface="Calibri" pitchFamily="-83" charset="0"/>
              </a:rPr>
              <a:t>pages.Key</a:t>
            </a: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, </a:t>
            </a:r>
            <a:r>
              <a:rPr lang="en-US" sz="1700" dirty="0" err="1">
                <a:solidFill>
                  <a:srgbClr val="000000"/>
                </a:solidFill>
                <a:latin typeface="Calibri" pitchFamily="-83" charset="0"/>
              </a:rPr>
              <a:t>pages.Count</a:t>
            </a: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());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700" dirty="0" err="1">
                <a:solidFill>
                  <a:srgbClr val="558ED5"/>
                </a:solidFill>
                <a:latin typeface="Calibri" pitchFamily="-83" charset="0"/>
              </a:rPr>
              <a:t>var</a:t>
            </a: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</a:t>
            </a:r>
            <a:r>
              <a:rPr lang="en-US" sz="1700" dirty="0" err="1">
                <a:solidFill>
                  <a:srgbClr val="000000"/>
                </a:solidFill>
                <a:latin typeface="Calibri" pitchFamily="-83" charset="0"/>
              </a:rPr>
              <a:t>htmAccesses</a:t>
            </a: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=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       </a:t>
            </a:r>
            <a:r>
              <a:rPr lang="en-US" sz="1700" dirty="0">
                <a:solidFill>
                  <a:srgbClr val="558ED5"/>
                </a:solidFill>
                <a:latin typeface="Calibri" pitchFamily="-83" charset="0"/>
              </a:rPr>
              <a:t>from</a:t>
            </a: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access </a:t>
            </a:r>
            <a:r>
              <a:rPr lang="en-US" sz="1700" dirty="0">
                <a:solidFill>
                  <a:srgbClr val="558ED5"/>
                </a:solidFill>
                <a:latin typeface="Calibri" pitchFamily="-83" charset="0"/>
              </a:rPr>
              <a:t>in</a:t>
            </a: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accesses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       </a:t>
            </a:r>
            <a:r>
              <a:rPr lang="en-US" sz="1700" dirty="0">
                <a:solidFill>
                  <a:srgbClr val="558ED5"/>
                </a:solidFill>
                <a:latin typeface="Calibri" pitchFamily="-83" charset="0"/>
              </a:rPr>
              <a:t>where</a:t>
            </a: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</a:t>
            </a:r>
            <a:r>
              <a:rPr lang="en-US" sz="1700" dirty="0" err="1">
                <a:solidFill>
                  <a:srgbClr val="000000"/>
                </a:solidFill>
                <a:latin typeface="Calibri" pitchFamily="-83" charset="0"/>
              </a:rPr>
              <a:t>access.page.EndsWith(".htm</a:t>
            </a: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")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       </a:t>
            </a:r>
            <a:r>
              <a:rPr lang="en-US" sz="1700" dirty="0" err="1">
                <a:solidFill>
                  <a:srgbClr val="558ED5"/>
                </a:solidFill>
                <a:latin typeface="Calibri" pitchFamily="-83" charset="0"/>
              </a:rPr>
              <a:t>orderby</a:t>
            </a: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</a:t>
            </a:r>
            <a:r>
              <a:rPr lang="en-US" sz="1700" dirty="0" err="1">
                <a:solidFill>
                  <a:srgbClr val="000000"/>
                </a:solidFill>
                <a:latin typeface="Calibri" pitchFamily="-83" charset="0"/>
              </a:rPr>
              <a:t>access.count</a:t>
            </a: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</a:t>
            </a:r>
            <a:r>
              <a:rPr lang="en-US" sz="1700" dirty="0">
                <a:solidFill>
                  <a:srgbClr val="558ED5"/>
                </a:solidFill>
                <a:latin typeface="Calibri" pitchFamily="-83" charset="0"/>
              </a:rPr>
              <a:t>descending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       </a:t>
            </a:r>
            <a:r>
              <a:rPr lang="en-US" sz="1700" dirty="0">
                <a:solidFill>
                  <a:srgbClr val="558ED5"/>
                </a:solidFill>
                <a:latin typeface="Calibri" pitchFamily="-83" charset="0"/>
              </a:rPr>
              <a:t>select</a:t>
            </a: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access; </a:t>
            </a:r>
            <a:endParaRPr lang="en-US" sz="1700" dirty="0">
              <a:solidFill>
                <a:srgbClr val="C00000"/>
              </a:solidFill>
              <a:latin typeface="Calibri" pitchFamily="-83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700" dirty="0">
              <a:solidFill>
                <a:srgbClr val="000000"/>
              </a:solidFill>
              <a:latin typeface="Calibri" pitchFamily="-83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  <a:latin typeface="Calibri" pitchFamily="-83" charset="0"/>
            </a:endParaRPr>
          </a:p>
        </p:txBody>
      </p:sp>
      <p:sp>
        <p:nvSpPr>
          <p:cNvPr id="190469" name="Text Box 5"/>
          <p:cNvSpPr txBox="1">
            <a:spLocks noChangeArrowheads="1"/>
          </p:cNvSpPr>
          <p:nvPr/>
        </p:nvSpPr>
        <p:spPr bwMode="auto">
          <a:xfrm>
            <a:off x="4572000" y="1447800"/>
            <a:ext cx="4038600" cy="915988"/>
          </a:xfrm>
          <a:prstGeom prst="rect">
            <a:avLst/>
          </a:prstGeom>
          <a:solidFill>
            <a:srgbClr val="FFCC00">
              <a:alpha val="3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Go through </a:t>
            </a:r>
            <a:r>
              <a:rPr lang="en-US">
                <a:solidFill>
                  <a:srgbClr val="000000"/>
                </a:solidFill>
                <a:latin typeface="Courier New" pitchFamily="-83" charset="0"/>
              </a:rPr>
              <a:t>logs</a:t>
            </a:r>
            <a:r>
              <a:rPr lang="en-US">
                <a:solidFill>
                  <a:srgbClr val="000000"/>
                </a:solidFill>
              </a:rPr>
              <a:t> and keep only lines that are not comments. Parse each line into a </a:t>
            </a:r>
            <a:r>
              <a:rPr lang="en-US">
                <a:solidFill>
                  <a:srgbClr val="000000"/>
                </a:solidFill>
                <a:latin typeface="Courier New" pitchFamily="-83" charset="0"/>
              </a:rPr>
              <a:t>LogEntry</a:t>
            </a:r>
            <a:r>
              <a:rPr lang="en-US">
                <a:solidFill>
                  <a:srgbClr val="000000"/>
                </a:solidFill>
              </a:rPr>
              <a:t> object.</a:t>
            </a:r>
            <a:endParaRPr lang="en-US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90470" name="Text Box 6"/>
          <p:cNvSpPr txBox="1">
            <a:spLocks noChangeArrowheads="1"/>
          </p:cNvSpPr>
          <p:nvPr/>
        </p:nvSpPr>
        <p:spPr bwMode="auto">
          <a:xfrm>
            <a:off x="4953000" y="2590800"/>
            <a:ext cx="3810000" cy="915988"/>
          </a:xfrm>
          <a:prstGeom prst="rect">
            <a:avLst/>
          </a:prstGeom>
          <a:solidFill>
            <a:srgbClr val="FFCC00">
              <a:alpha val="3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</a:rPr>
              <a:t>Go through </a:t>
            </a:r>
            <a:r>
              <a:rPr lang="en-US" dirty="0" err="1">
                <a:solidFill>
                  <a:srgbClr val="000000"/>
                </a:solidFill>
                <a:latin typeface="Courier New" pitchFamily="-83" charset="0"/>
              </a:rPr>
              <a:t>logentries</a:t>
            </a:r>
            <a:r>
              <a:rPr lang="en-US" dirty="0">
                <a:solidFill>
                  <a:srgbClr val="000000"/>
                </a:solidFill>
              </a:rPr>
              <a:t> and keep only entries that are accesses by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urier New" pitchFamily="-83" charset="0"/>
              </a:rPr>
              <a:t>aditya</a:t>
            </a:r>
            <a:r>
              <a:rPr lang="en-US" dirty="0" smtClean="0">
                <a:solidFill>
                  <a:srgbClr val="000000"/>
                </a:solidFill>
                <a:latin typeface="Courier New" pitchFamily="-83" charset="0"/>
              </a:rPr>
              <a:t>.</a:t>
            </a:r>
            <a:endParaRPr lang="en-US" dirty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90471" name="Text Box 7"/>
          <p:cNvSpPr txBox="1">
            <a:spLocks noChangeArrowheads="1"/>
          </p:cNvSpPr>
          <p:nvPr/>
        </p:nvSpPr>
        <p:spPr bwMode="auto">
          <a:xfrm>
            <a:off x="4953000" y="4419600"/>
            <a:ext cx="3962400" cy="915988"/>
          </a:xfrm>
          <a:prstGeom prst="rect">
            <a:avLst/>
          </a:prstGeom>
          <a:solidFill>
            <a:srgbClr val="FFCC00">
              <a:alpha val="3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</a:rPr>
              <a:t>Group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urier New" pitchFamily="-83" charset="0"/>
              </a:rPr>
              <a:t>aditya</a:t>
            </a:r>
            <a:r>
              <a:rPr lang="en-US" dirty="0" err="1" smtClean="0">
                <a:solidFill>
                  <a:srgbClr val="000000"/>
                </a:solidFill>
              </a:rPr>
              <a:t>’s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accesses according to what page they correspond to. For each page, count the occurrences.</a:t>
            </a:r>
            <a:endParaRPr lang="en-US" dirty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90472" name="Text Box 8"/>
          <p:cNvSpPr txBox="1">
            <a:spLocks noChangeArrowheads="1"/>
          </p:cNvSpPr>
          <p:nvPr/>
        </p:nvSpPr>
        <p:spPr bwMode="auto">
          <a:xfrm>
            <a:off x="2590800" y="5638800"/>
            <a:ext cx="4191000" cy="641350"/>
          </a:xfrm>
          <a:prstGeom prst="rect">
            <a:avLst/>
          </a:prstGeom>
          <a:solidFill>
            <a:srgbClr val="FFCC00">
              <a:alpha val="3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</a:rPr>
              <a:t>Sort the pages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urier New" pitchFamily="-83" charset="0"/>
              </a:rPr>
              <a:t>aditya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has accessed according to access frequency.</a:t>
            </a:r>
            <a:endParaRPr lang="en-US" dirty="0">
              <a:solidFill>
                <a:srgbClr val="000000"/>
              </a:solidFill>
              <a:latin typeface="Courier New" pitchFamily="-83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469" grpId="0" animBg="1"/>
      <p:bldP spid="190470" grpId="0" animBg="1"/>
      <p:bldP spid="190471" grpId="0" animBg="1"/>
      <p:bldP spid="190472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18" name="Freeform 548"/>
          <p:cNvSpPr>
            <a:spLocks/>
          </p:cNvSpPr>
          <p:nvPr/>
        </p:nvSpPr>
        <p:spPr bwMode="auto">
          <a:xfrm>
            <a:off x="7543800" y="3505200"/>
            <a:ext cx="533400" cy="495300"/>
          </a:xfrm>
          <a:custGeom>
            <a:avLst/>
            <a:gdLst>
              <a:gd name="T0" fmla="*/ 144 w 288"/>
              <a:gd name="T1" fmla="*/ 0 h 288"/>
              <a:gd name="T2" fmla="*/ 0 w 288"/>
              <a:gd name="T3" fmla="*/ 144 h 288"/>
              <a:gd name="T4" fmla="*/ 144 w 288"/>
              <a:gd name="T5" fmla="*/ 288 h 288"/>
              <a:gd name="T6" fmla="*/ 288 w 288"/>
              <a:gd name="T7" fmla="*/ 144 h 288"/>
              <a:gd name="T8" fmla="*/ 144 w 288"/>
              <a:gd name="T9" fmla="*/ 0 h 2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8"/>
              <a:gd name="T16" fmla="*/ 0 h 288"/>
              <a:gd name="T17" fmla="*/ 288 w 288"/>
              <a:gd name="T18" fmla="*/ 288 h 2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8" h="288">
                <a:moveTo>
                  <a:pt x="144" y="0"/>
                </a:moveTo>
                <a:lnTo>
                  <a:pt x="0" y="144"/>
                </a:lnTo>
                <a:lnTo>
                  <a:pt x="144" y="288"/>
                </a:lnTo>
                <a:lnTo>
                  <a:pt x="288" y="144"/>
                </a:lnTo>
                <a:lnTo>
                  <a:pt x="144" y="0"/>
                </a:lnTo>
                <a:close/>
              </a:path>
            </a:pathLst>
          </a:custGeom>
          <a:solidFill>
            <a:srgbClr val="FFFF00">
              <a:alpha val="30000"/>
            </a:srgb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3220" name="Freeform 548"/>
          <p:cNvSpPr>
            <a:spLocks/>
          </p:cNvSpPr>
          <p:nvPr/>
        </p:nvSpPr>
        <p:spPr bwMode="auto">
          <a:xfrm>
            <a:off x="6172200" y="3505200"/>
            <a:ext cx="533400" cy="495300"/>
          </a:xfrm>
          <a:custGeom>
            <a:avLst/>
            <a:gdLst>
              <a:gd name="T0" fmla="*/ 144 w 288"/>
              <a:gd name="T1" fmla="*/ 0 h 288"/>
              <a:gd name="T2" fmla="*/ 0 w 288"/>
              <a:gd name="T3" fmla="*/ 144 h 288"/>
              <a:gd name="T4" fmla="*/ 144 w 288"/>
              <a:gd name="T5" fmla="*/ 288 h 288"/>
              <a:gd name="T6" fmla="*/ 288 w 288"/>
              <a:gd name="T7" fmla="*/ 144 h 288"/>
              <a:gd name="T8" fmla="*/ 144 w 288"/>
              <a:gd name="T9" fmla="*/ 0 h 2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8"/>
              <a:gd name="T16" fmla="*/ 0 h 288"/>
              <a:gd name="T17" fmla="*/ 288 w 288"/>
              <a:gd name="T18" fmla="*/ 288 h 2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8" h="288">
                <a:moveTo>
                  <a:pt x="144" y="0"/>
                </a:moveTo>
                <a:lnTo>
                  <a:pt x="0" y="144"/>
                </a:lnTo>
                <a:lnTo>
                  <a:pt x="144" y="288"/>
                </a:lnTo>
                <a:lnTo>
                  <a:pt x="288" y="144"/>
                </a:lnTo>
                <a:lnTo>
                  <a:pt x="144" y="0"/>
                </a:lnTo>
                <a:close/>
              </a:path>
            </a:pathLst>
          </a:custGeom>
          <a:solidFill>
            <a:srgbClr val="FFFF00">
              <a:alpha val="30000"/>
            </a:srgb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3222" name="Freeform 548"/>
          <p:cNvSpPr>
            <a:spLocks/>
          </p:cNvSpPr>
          <p:nvPr/>
        </p:nvSpPr>
        <p:spPr bwMode="auto">
          <a:xfrm>
            <a:off x="4495800" y="3505200"/>
            <a:ext cx="533400" cy="495300"/>
          </a:xfrm>
          <a:custGeom>
            <a:avLst/>
            <a:gdLst>
              <a:gd name="T0" fmla="*/ 144 w 288"/>
              <a:gd name="T1" fmla="*/ 0 h 288"/>
              <a:gd name="T2" fmla="*/ 0 w 288"/>
              <a:gd name="T3" fmla="*/ 144 h 288"/>
              <a:gd name="T4" fmla="*/ 144 w 288"/>
              <a:gd name="T5" fmla="*/ 288 h 288"/>
              <a:gd name="T6" fmla="*/ 288 w 288"/>
              <a:gd name="T7" fmla="*/ 144 h 288"/>
              <a:gd name="T8" fmla="*/ 144 w 288"/>
              <a:gd name="T9" fmla="*/ 0 h 2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8"/>
              <a:gd name="T16" fmla="*/ 0 h 288"/>
              <a:gd name="T17" fmla="*/ 288 w 288"/>
              <a:gd name="T18" fmla="*/ 288 h 2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8" h="288">
                <a:moveTo>
                  <a:pt x="144" y="0"/>
                </a:moveTo>
                <a:lnTo>
                  <a:pt x="0" y="144"/>
                </a:lnTo>
                <a:lnTo>
                  <a:pt x="144" y="288"/>
                </a:lnTo>
                <a:lnTo>
                  <a:pt x="288" y="144"/>
                </a:lnTo>
                <a:lnTo>
                  <a:pt x="144" y="0"/>
                </a:lnTo>
                <a:close/>
              </a:path>
            </a:pathLst>
          </a:custGeom>
          <a:solidFill>
            <a:srgbClr val="FFFF00">
              <a:alpha val="30000"/>
            </a:srgb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3224" name="Freeform 548"/>
          <p:cNvSpPr>
            <a:spLocks/>
          </p:cNvSpPr>
          <p:nvPr/>
        </p:nvSpPr>
        <p:spPr bwMode="auto">
          <a:xfrm>
            <a:off x="3124200" y="3505200"/>
            <a:ext cx="533400" cy="495300"/>
          </a:xfrm>
          <a:custGeom>
            <a:avLst/>
            <a:gdLst>
              <a:gd name="T0" fmla="*/ 144 w 288"/>
              <a:gd name="T1" fmla="*/ 0 h 288"/>
              <a:gd name="T2" fmla="*/ 0 w 288"/>
              <a:gd name="T3" fmla="*/ 144 h 288"/>
              <a:gd name="T4" fmla="*/ 144 w 288"/>
              <a:gd name="T5" fmla="*/ 288 h 288"/>
              <a:gd name="T6" fmla="*/ 288 w 288"/>
              <a:gd name="T7" fmla="*/ 144 h 288"/>
              <a:gd name="T8" fmla="*/ 144 w 288"/>
              <a:gd name="T9" fmla="*/ 0 h 2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8"/>
              <a:gd name="T16" fmla="*/ 0 h 288"/>
              <a:gd name="T17" fmla="*/ 288 w 288"/>
              <a:gd name="T18" fmla="*/ 288 h 2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8" h="288">
                <a:moveTo>
                  <a:pt x="144" y="0"/>
                </a:moveTo>
                <a:lnTo>
                  <a:pt x="0" y="144"/>
                </a:lnTo>
                <a:lnTo>
                  <a:pt x="144" y="288"/>
                </a:lnTo>
                <a:lnTo>
                  <a:pt x="288" y="144"/>
                </a:lnTo>
                <a:lnTo>
                  <a:pt x="144" y="0"/>
                </a:lnTo>
                <a:close/>
              </a:path>
            </a:pathLst>
          </a:custGeom>
          <a:solidFill>
            <a:srgbClr val="FFFF00">
              <a:alpha val="30000"/>
            </a:srgb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3123" name="Oval 3"/>
          <p:cNvSpPr>
            <a:spLocks noChangeArrowheads="1"/>
          </p:cNvSpPr>
          <p:nvPr/>
        </p:nvSpPr>
        <p:spPr bwMode="auto">
          <a:xfrm>
            <a:off x="2133600" y="4343400"/>
            <a:ext cx="381000" cy="3810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33124" name="Oval 4"/>
          <p:cNvSpPr>
            <a:spLocks noChangeArrowheads="1"/>
          </p:cNvSpPr>
          <p:nvPr/>
        </p:nvSpPr>
        <p:spPr bwMode="auto">
          <a:xfrm>
            <a:off x="2743200" y="4343400"/>
            <a:ext cx="381000" cy="3810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33125" name="Oval 5"/>
          <p:cNvSpPr>
            <a:spLocks noChangeArrowheads="1"/>
          </p:cNvSpPr>
          <p:nvPr/>
        </p:nvSpPr>
        <p:spPr bwMode="auto">
          <a:xfrm>
            <a:off x="3352800" y="4343400"/>
            <a:ext cx="381000" cy="3810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cxnSp>
        <p:nvCxnSpPr>
          <p:cNvPr id="133128" name="AutoShape 8"/>
          <p:cNvCxnSpPr>
            <a:cxnSpLocks noChangeShapeType="1"/>
            <a:stCxn id="133123" idx="7"/>
            <a:endCxn id="133224" idx="1"/>
          </p:cNvCxnSpPr>
          <p:nvPr/>
        </p:nvCxnSpPr>
        <p:spPr bwMode="auto">
          <a:xfrm flipV="1">
            <a:off x="2459038" y="3752850"/>
            <a:ext cx="665162" cy="6461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133129" name="AutoShape 9"/>
          <p:cNvCxnSpPr>
            <a:cxnSpLocks noChangeShapeType="1"/>
            <a:stCxn id="133124" idx="0"/>
            <a:endCxn id="133224" idx="2"/>
          </p:cNvCxnSpPr>
          <p:nvPr/>
        </p:nvCxnSpPr>
        <p:spPr bwMode="auto">
          <a:xfrm flipV="1">
            <a:off x="2933700" y="4000500"/>
            <a:ext cx="457200" cy="3429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133130" name="AutoShape 10"/>
          <p:cNvCxnSpPr>
            <a:cxnSpLocks noChangeShapeType="1"/>
            <a:stCxn id="133125" idx="0"/>
            <a:endCxn id="133224" idx="2"/>
          </p:cNvCxnSpPr>
          <p:nvPr/>
        </p:nvCxnSpPr>
        <p:spPr bwMode="auto">
          <a:xfrm flipH="1" flipV="1">
            <a:off x="3390900" y="4000500"/>
            <a:ext cx="152400" cy="3429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sp>
        <p:nvSpPr>
          <p:cNvPr id="133134" name="Oval 14"/>
          <p:cNvSpPr>
            <a:spLocks noChangeArrowheads="1"/>
          </p:cNvSpPr>
          <p:nvPr/>
        </p:nvSpPr>
        <p:spPr bwMode="auto">
          <a:xfrm>
            <a:off x="4572000" y="4343400"/>
            <a:ext cx="381000" cy="3810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33135" name="Oval 15"/>
          <p:cNvSpPr>
            <a:spLocks noChangeArrowheads="1"/>
          </p:cNvSpPr>
          <p:nvPr/>
        </p:nvSpPr>
        <p:spPr bwMode="auto">
          <a:xfrm>
            <a:off x="5181600" y="4343400"/>
            <a:ext cx="381000" cy="3810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33136" name="Oval 16"/>
          <p:cNvSpPr>
            <a:spLocks noChangeArrowheads="1"/>
          </p:cNvSpPr>
          <p:nvPr/>
        </p:nvSpPr>
        <p:spPr bwMode="auto">
          <a:xfrm>
            <a:off x="5791200" y="4343400"/>
            <a:ext cx="381000" cy="3810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cxnSp>
        <p:nvCxnSpPr>
          <p:cNvPr id="133138" name="AutoShape 18"/>
          <p:cNvCxnSpPr>
            <a:cxnSpLocks noChangeShapeType="1"/>
            <a:stCxn id="133136" idx="0"/>
            <a:endCxn id="133220" idx="1"/>
          </p:cNvCxnSpPr>
          <p:nvPr/>
        </p:nvCxnSpPr>
        <p:spPr bwMode="auto">
          <a:xfrm flipV="1">
            <a:off x="5981700" y="3752850"/>
            <a:ext cx="190500" cy="5905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133139" name="AutoShape 19"/>
          <p:cNvCxnSpPr>
            <a:cxnSpLocks noChangeShapeType="1"/>
            <a:stCxn id="133134" idx="0"/>
            <a:endCxn id="133222" idx="2"/>
          </p:cNvCxnSpPr>
          <p:nvPr/>
        </p:nvCxnSpPr>
        <p:spPr bwMode="auto">
          <a:xfrm flipV="1">
            <a:off x="4762500" y="4000500"/>
            <a:ext cx="0" cy="3429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133140" name="AutoShape 20"/>
          <p:cNvCxnSpPr>
            <a:cxnSpLocks noChangeShapeType="1"/>
            <a:stCxn id="133135" idx="0"/>
            <a:endCxn id="133222" idx="3"/>
          </p:cNvCxnSpPr>
          <p:nvPr/>
        </p:nvCxnSpPr>
        <p:spPr bwMode="auto">
          <a:xfrm flipH="1" flipV="1">
            <a:off x="5029200" y="3752850"/>
            <a:ext cx="342900" cy="5905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sp>
        <p:nvSpPr>
          <p:cNvPr id="133141" name="Oval 21"/>
          <p:cNvSpPr>
            <a:spLocks noChangeArrowheads="1"/>
          </p:cNvSpPr>
          <p:nvPr/>
        </p:nvSpPr>
        <p:spPr bwMode="auto">
          <a:xfrm>
            <a:off x="3962400" y="4343400"/>
            <a:ext cx="381000" cy="3810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cxnSp>
        <p:nvCxnSpPr>
          <p:cNvPr id="133142" name="AutoShape 22"/>
          <p:cNvCxnSpPr>
            <a:cxnSpLocks noChangeShapeType="1"/>
            <a:stCxn id="133141" idx="0"/>
            <a:endCxn id="133222" idx="1"/>
          </p:cNvCxnSpPr>
          <p:nvPr/>
        </p:nvCxnSpPr>
        <p:spPr bwMode="auto">
          <a:xfrm flipV="1">
            <a:off x="4152900" y="3752850"/>
            <a:ext cx="342900" cy="5905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sp>
        <p:nvSpPr>
          <p:cNvPr id="133143" name="Oval 23"/>
          <p:cNvSpPr>
            <a:spLocks noChangeArrowheads="1"/>
          </p:cNvSpPr>
          <p:nvPr/>
        </p:nvSpPr>
        <p:spPr bwMode="auto">
          <a:xfrm>
            <a:off x="6400800" y="4343400"/>
            <a:ext cx="381000" cy="3810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33144" name="Oval 24"/>
          <p:cNvSpPr>
            <a:spLocks noChangeArrowheads="1"/>
          </p:cNvSpPr>
          <p:nvPr/>
        </p:nvSpPr>
        <p:spPr bwMode="auto">
          <a:xfrm>
            <a:off x="7010400" y="4343400"/>
            <a:ext cx="381000" cy="3810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33145" name="Oval 25"/>
          <p:cNvSpPr>
            <a:spLocks noChangeArrowheads="1"/>
          </p:cNvSpPr>
          <p:nvPr/>
        </p:nvSpPr>
        <p:spPr bwMode="auto">
          <a:xfrm>
            <a:off x="7620000" y="4343400"/>
            <a:ext cx="381000" cy="3810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cxnSp>
        <p:nvCxnSpPr>
          <p:cNvPr id="133147" name="AutoShape 27"/>
          <p:cNvCxnSpPr>
            <a:cxnSpLocks noChangeShapeType="1"/>
            <a:stCxn id="133143" idx="0"/>
            <a:endCxn id="133220" idx="2"/>
          </p:cNvCxnSpPr>
          <p:nvPr/>
        </p:nvCxnSpPr>
        <p:spPr bwMode="auto">
          <a:xfrm flipH="1" flipV="1">
            <a:off x="6438900" y="4000500"/>
            <a:ext cx="152400" cy="3429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133148" name="AutoShape 28"/>
          <p:cNvCxnSpPr>
            <a:cxnSpLocks noChangeShapeType="1"/>
            <a:stCxn id="133144" idx="0"/>
            <a:endCxn id="133220" idx="3"/>
          </p:cNvCxnSpPr>
          <p:nvPr/>
        </p:nvCxnSpPr>
        <p:spPr bwMode="auto">
          <a:xfrm flipH="1" flipV="1">
            <a:off x="6705600" y="3752850"/>
            <a:ext cx="495300" cy="5905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133149" name="AutoShape 29"/>
          <p:cNvCxnSpPr>
            <a:cxnSpLocks noChangeShapeType="1"/>
            <a:stCxn id="133145" idx="0"/>
            <a:endCxn id="133218" idx="2"/>
          </p:cNvCxnSpPr>
          <p:nvPr/>
        </p:nvCxnSpPr>
        <p:spPr bwMode="auto">
          <a:xfrm flipV="1">
            <a:off x="7810500" y="4000500"/>
            <a:ext cx="0" cy="3429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sp>
        <p:nvSpPr>
          <p:cNvPr id="133150" name="Oval 30"/>
          <p:cNvSpPr>
            <a:spLocks noChangeArrowheads="1"/>
          </p:cNvSpPr>
          <p:nvPr/>
        </p:nvSpPr>
        <p:spPr bwMode="auto">
          <a:xfrm>
            <a:off x="8229600" y="4343400"/>
            <a:ext cx="381000" cy="3810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cxnSp>
        <p:nvCxnSpPr>
          <p:cNvPr id="133151" name="AutoShape 31"/>
          <p:cNvCxnSpPr>
            <a:cxnSpLocks noChangeShapeType="1"/>
            <a:stCxn id="133150" idx="1"/>
            <a:endCxn id="133218" idx="3"/>
          </p:cNvCxnSpPr>
          <p:nvPr/>
        </p:nvCxnSpPr>
        <p:spPr bwMode="auto">
          <a:xfrm flipH="1" flipV="1">
            <a:off x="8077200" y="3752850"/>
            <a:ext cx="207963" cy="6461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133152" name="AutoShape 32"/>
          <p:cNvCxnSpPr>
            <a:cxnSpLocks noChangeShapeType="1"/>
            <a:stCxn id="133222" idx="4"/>
            <a:endCxn id="133213" idx="2"/>
          </p:cNvCxnSpPr>
          <p:nvPr/>
        </p:nvCxnSpPr>
        <p:spPr bwMode="auto">
          <a:xfrm flipV="1">
            <a:off x="4762500" y="2819400"/>
            <a:ext cx="838200" cy="6858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133153" name="AutoShape 33"/>
          <p:cNvCxnSpPr>
            <a:cxnSpLocks noChangeShapeType="1"/>
            <a:stCxn id="133218" idx="4"/>
            <a:endCxn id="133213" idx="3"/>
          </p:cNvCxnSpPr>
          <p:nvPr/>
        </p:nvCxnSpPr>
        <p:spPr bwMode="auto">
          <a:xfrm flipH="1" flipV="1">
            <a:off x="5867400" y="2590800"/>
            <a:ext cx="1943100" cy="9144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133164" name="AutoShape 44"/>
          <p:cNvCxnSpPr>
            <a:cxnSpLocks noChangeShapeType="1"/>
            <a:stCxn id="133224" idx="4"/>
            <a:endCxn id="133213" idx="1"/>
          </p:cNvCxnSpPr>
          <p:nvPr/>
        </p:nvCxnSpPr>
        <p:spPr bwMode="auto">
          <a:xfrm flipV="1">
            <a:off x="3390900" y="2590800"/>
            <a:ext cx="1943100" cy="9144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133165" name="AutoShape 45"/>
          <p:cNvCxnSpPr>
            <a:cxnSpLocks noChangeShapeType="1"/>
            <a:stCxn id="133220" idx="4"/>
            <a:endCxn id="133213" idx="2"/>
          </p:cNvCxnSpPr>
          <p:nvPr/>
        </p:nvCxnSpPr>
        <p:spPr bwMode="auto">
          <a:xfrm flipH="1" flipV="1">
            <a:off x="5600700" y="2819400"/>
            <a:ext cx="838200" cy="6858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sp>
        <p:nvSpPr>
          <p:cNvPr id="133183" name="Text Box 63"/>
          <p:cNvSpPr txBox="1">
            <a:spLocks noChangeArrowheads="1"/>
          </p:cNvSpPr>
          <p:nvPr/>
        </p:nvSpPr>
        <p:spPr bwMode="auto">
          <a:xfrm>
            <a:off x="152400" y="2286000"/>
            <a:ext cx="2438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  <a:latin typeface="Helvetica" pitchFamily="-83" charset="0"/>
              </a:rPr>
              <a:t>MS►C►D</a:t>
            </a:r>
          </a:p>
        </p:txBody>
      </p:sp>
      <p:sp>
        <p:nvSpPr>
          <p:cNvPr id="133184" name="Text Box 64"/>
          <p:cNvSpPr txBox="1">
            <a:spLocks noChangeArrowheads="1"/>
          </p:cNvSpPr>
          <p:nvPr/>
        </p:nvSpPr>
        <p:spPr bwMode="auto">
          <a:xfrm>
            <a:off x="152400" y="3505200"/>
            <a:ext cx="2438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  <a:latin typeface="Helvetica" pitchFamily="-83" charset="0"/>
              </a:rPr>
              <a:t>M►P►S►C</a:t>
            </a:r>
          </a:p>
        </p:txBody>
      </p:sp>
      <p:sp>
        <p:nvSpPr>
          <p:cNvPr id="133185" name="Text Box 65"/>
          <p:cNvSpPr txBox="1">
            <a:spLocks noChangeArrowheads="1"/>
          </p:cNvSpPr>
          <p:nvPr/>
        </p:nvSpPr>
        <p:spPr bwMode="auto">
          <a:xfrm>
            <a:off x="152400" y="1066800"/>
            <a:ext cx="2438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  <a:latin typeface="Helvetica" pitchFamily="-83" charset="0"/>
              </a:rPr>
              <a:t>MS►C</a:t>
            </a:r>
          </a:p>
        </p:txBody>
      </p:sp>
      <p:sp>
        <p:nvSpPr>
          <p:cNvPr id="133186" name="Text Box 66"/>
          <p:cNvSpPr txBox="1">
            <a:spLocks noChangeArrowheads="1"/>
          </p:cNvSpPr>
          <p:nvPr/>
        </p:nvSpPr>
        <p:spPr bwMode="auto">
          <a:xfrm>
            <a:off x="152400" y="4953000"/>
            <a:ext cx="8839200" cy="158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514350" indent="-514350" defTabSz="4119563" fontAlgn="base">
              <a:spcBef>
                <a:spcPct val="25000"/>
              </a:spcBef>
              <a:spcAft>
                <a:spcPct val="0"/>
              </a:spcAft>
              <a:tabLst>
                <a:tab pos="4003675" algn="l"/>
                <a:tab pos="4803775" algn="l"/>
              </a:tabLst>
            </a:pPr>
            <a:r>
              <a:rPr lang="en-US" sz="2800">
                <a:solidFill>
                  <a:srgbClr val="000000"/>
                </a:solidFill>
                <a:latin typeface="Helvetica" pitchFamily="-83" charset="0"/>
              </a:rPr>
              <a:t>P	parse lines	D	hash distribute</a:t>
            </a:r>
          </a:p>
          <a:p>
            <a:pPr marL="514350" indent="-514350" defTabSz="4119563" fontAlgn="base">
              <a:spcBef>
                <a:spcPct val="25000"/>
              </a:spcBef>
              <a:spcAft>
                <a:spcPct val="0"/>
              </a:spcAft>
              <a:tabLst>
                <a:tab pos="4003675" algn="l"/>
                <a:tab pos="4803775" algn="l"/>
              </a:tabLst>
            </a:pPr>
            <a:r>
              <a:rPr lang="en-US" sz="2800">
                <a:solidFill>
                  <a:srgbClr val="000000"/>
                </a:solidFill>
                <a:latin typeface="Helvetica" pitchFamily="-83" charset="0"/>
              </a:rPr>
              <a:t>S	quicksort	MS	merge sort</a:t>
            </a:r>
          </a:p>
          <a:p>
            <a:pPr marL="514350" indent="-514350" defTabSz="4119563" fontAlgn="base">
              <a:spcBef>
                <a:spcPct val="25000"/>
              </a:spcBef>
              <a:spcAft>
                <a:spcPct val="0"/>
              </a:spcAft>
              <a:tabLst>
                <a:tab pos="4003675" algn="l"/>
                <a:tab pos="4803775" algn="l"/>
              </a:tabLst>
            </a:pPr>
            <a:r>
              <a:rPr lang="en-US" sz="2800">
                <a:solidFill>
                  <a:srgbClr val="000000"/>
                </a:solidFill>
                <a:latin typeface="Helvetica" pitchFamily="-83" charset="0"/>
              </a:rPr>
              <a:t>C	count occurrences	M	non-deterministic merge</a:t>
            </a:r>
          </a:p>
        </p:txBody>
      </p:sp>
      <p:sp>
        <p:nvSpPr>
          <p:cNvPr id="133200" name="Text Box 80"/>
          <p:cNvSpPr txBox="1">
            <a:spLocks noChangeArrowheads="1"/>
          </p:cNvSpPr>
          <p:nvPr/>
        </p:nvSpPr>
        <p:spPr bwMode="auto">
          <a:xfrm>
            <a:off x="6400800" y="12192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Helvetica" pitchFamily="-83" charset="0"/>
              </a:rPr>
              <a:t>R</a:t>
            </a:r>
          </a:p>
        </p:txBody>
      </p:sp>
      <p:sp>
        <p:nvSpPr>
          <p:cNvPr id="133201" name="Text Box 81"/>
          <p:cNvSpPr txBox="1">
            <a:spLocks noChangeArrowheads="1"/>
          </p:cNvSpPr>
          <p:nvPr/>
        </p:nvSpPr>
        <p:spPr bwMode="auto">
          <a:xfrm>
            <a:off x="4419600" y="12192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Helvetica" pitchFamily="-83" charset="0"/>
              </a:rPr>
              <a:t>R</a:t>
            </a:r>
          </a:p>
        </p:txBody>
      </p:sp>
      <p:sp>
        <p:nvSpPr>
          <p:cNvPr id="133202" name="Text Box 82"/>
          <p:cNvSpPr txBox="1">
            <a:spLocks noChangeArrowheads="1"/>
          </p:cNvSpPr>
          <p:nvPr/>
        </p:nvSpPr>
        <p:spPr bwMode="auto">
          <a:xfrm>
            <a:off x="5410200" y="24384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Helvetica" pitchFamily="-83" charset="0"/>
              </a:rPr>
              <a:t>T</a:t>
            </a:r>
          </a:p>
        </p:txBody>
      </p:sp>
      <p:cxnSp>
        <p:nvCxnSpPr>
          <p:cNvPr id="133203" name="AutoShape 83"/>
          <p:cNvCxnSpPr>
            <a:cxnSpLocks noChangeShapeType="1"/>
            <a:stCxn id="133214" idx="4"/>
            <a:endCxn id="133208" idx="4"/>
          </p:cNvCxnSpPr>
          <p:nvPr/>
        </p:nvCxnSpPr>
        <p:spPr bwMode="auto">
          <a:xfrm flipV="1">
            <a:off x="4610100" y="838200"/>
            <a:ext cx="0" cy="3048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133204" name="AutoShape 84"/>
          <p:cNvCxnSpPr>
            <a:cxnSpLocks noChangeShapeType="1"/>
            <a:stCxn id="133216" idx="4"/>
            <a:endCxn id="133206" idx="4"/>
          </p:cNvCxnSpPr>
          <p:nvPr/>
        </p:nvCxnSpPr>
        <p:spPr bwMode="auto">
          <a:xfrm flipV="1">
            <a:off x="6591300" y="838200"/>
            <a:ext cx="0" cy="3048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133205" name="AutoShape 85"/>
          <p:cNvCxnSpPr>
            <a:cxnSpLocks noChangeShapeType="1"/>
            <a:stCxn id="133215" idx="4"/>
            <a:endCxn id="133207" idx="4"/>
          </p:cNvCxnSpPr>
          <p:nvPr/>
        </p:nvCxnSpPr>
        <p:spPr bwMode="auto">
          <a:xfrm flipV="1">
            <a:off x="5600700" y="838200"/>
            <a:ext cx="0" cy="3048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sp>
        <p:nvSpPr>
          <p:cNvPr id="133206" name="Oval 86"/>
          <p:cNvSpPr>
            <a:spLocks noChangeArrowheads="1"/>
          </p:cNvSpPr>
          <p:nvPr/>
        </p:nvSpPr>
        <p:spPr bwMode="auto">
          <a:xfrm>
            <a:off x="6400800" y="457200"/>
            <a:ext cx="381000" cy="381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33207" name="Oval 87"/>
          <p:cNvSpPr>
            <a:spLocks noChangeArrowheads="1"/>
          </p:cNvSpPr>
          <p:nvPr/>
        </p:nvSpPr>
        <p:spPr bwMode="auto">
          <a:xfrm>
            <a:off x="5410200" y="457200"/>
            <a:ext cx="381000" cy="381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33208" name="Oval 88"/>
          <p:cNvSpPr>
            <a:spLocks noChangeArrowheads="1"/>
          </p:cNvSpPr>
          <p:nvPr/>
        </p:nvSpPr>
        <p:spPr bwMode="auto">
          <a:xfrm>
            <a:off x="4419600" y="457200"/>
            <a:ext cx="381000" cy="381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cxnSp>
        <p:nvCxnSpPr>
          <p:cNvPr id="133209" name="AutoShape 89"/>
          <p:cNvCxnSpPr>
            <a:cxnSpLocks noChangeShapeType="1"/>
            <a:stCxn id="133213" idx="1"/>
            <a:endCxn id="133214" idx="2"/>
          </p:cNvCxnSpPr>
          <p:nvPr/>
        </p:nvCxnSpPr>
        <p:spPr bwMode="auto">
          <a:xfrm flipH="1" flipV="1">
            <a:off x="4610100" y="1600200"/>
            <a:ext cx="723900" cy="990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133210" name="AutoShape 90"/>
          <p:cNvCxnSpPr>
            <a:cxnSpLocks noChangeShapeType="1"/>
            <a:stCxn id="133213" idx="4"/>
            <a:endCxn id="133215" idx="2"/>
          </p:cNvCxnSpPr>
          <p:nvPr/>
        </p:nvCxnSpPr>
        <p:spPr bwMode="auto">
          <a:xfrm flipV="1">
            <a:off x="5600700" y="1600200"/>
            <a:ext cx="0" cy="7620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133211" name="AutoShape 91"/>
          <p:cNvCxnSpPr>
            <a:cxnSpLocks noChangeShapeType="1"/>
            <a:stCxn id="133213" idx="3"/>
            <a:endCxn id="133216" idx="2"/>
          </p:cNvCxnSpPr>
          <p:nvPr/>
        </p:nvCxnSpPr>
        <p:spPr bwMode="auto">
          <a:xfrm flipV="1">
            <a:off x="5867400" y="1600200"/>
            <a:ext cx="723900" cy="990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sp>
        <p:nvSpPr>
          <p:cNvPr id="133212" name="Text Box 92"/>
          <p:cNvSpPr txBox="1">
            <a:spLocks noChangeArrowheads="1"/>
          </p:cNvSpPr>
          <p:nvPr/>
        </p:nvSpPr>
        <p:spPr bwMode="auto">
          <a:xfrm>
            <a:off x="5410200" y="12192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Helvetica" pitchFamily="-83" charset="0"/>
              </a:rPr>
              <a:t>R</a:t>
            </a:r>
          </a:p>
        </p:txBody>
      </p:sp>
      <p:sp>
        <p:nvSpPr>
          <p:cNvPr id="133213" name="Freeform 548"/>
          <p:cNvSpPr>
            <a:spLocks/>
          </p:cNvSpPr>
          <p:nvPr/>
        </p:nvSpPr>
        <p:spPr bwMode="auto">
          <a:xfrm>
            <a:off x="5334000" y="2362200"/>
            <a:ext cx="533400" cy="457200"/>
          </a:xfrm>
          <a:custGeom>
            <a:avLst/>
            <a:gdLst>
              <a:gd name="T0" fmla="*/ 144 w 288"/>
              <a:gd name="T1" fmla="*/ 0 h 288"/>
              <a:gd name="T2" fmla="*/ 0 w 288"/>
              <a:gd name="T3" fmla="*/ 144 h 288"/>
              <a:gd name="T4" fmla="*/ 144 w 288"/>
              <a:gd name="T5" fmla="*/ 288 h 288"/>
              <a:gd name="T6" fmla="*/ 288 w 288"/>
              <a:gd name="T7" fmla="*/ 144 h 288"/>
              <a:gd name="T8" fmla="*/ 144 w 288"/>
              <a:gd name="T9" fmla="*/ 0 h 2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8"/>
              <a:gd name="T16" fmla="*/ 0 h 288"/>
              <a:gd name="T17" fmla="*/ 288 w 288"/>
              <a:gd name="T18" fmla="*/ 288 h 2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8" h="288">
                <a:moveTo>
                  <a:pt x="144" y="0"/>
                </a:moveTo>
                <a:lnTo>
                  <a:pt x="0" y="144"/>
                </a:lnTo>
                <a:lnTo>
                  <a:pt x="144" y="288"/>
                </a:lnTo>
                <a:lnTo>
                  <a:pt x="288" y="144"/>
                </a:lnTo>
                <a:lnTo>
                  <a:pt x="144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3214" name="Freeform 548"/>
          <p:cNvSpPr>
            <a:spLocks/>
          </p:cNvSpPr>
          <p:nvPr/>
        </p:nvSpPr>
        <p:spPr bwMode="auto">
          <a:xfrm>
            <a:off x="4343400" y="1143000"/>
            <a:ext cx="533400" cy="457200"/>
          </a:xfrm>
          <a:custGeom>
            <a:avLst/>
            <a:gdLst>
              <a:gd name="T0" fmla="*/ 144 w 288"/>
              <a:gd name="T1" fmla="*/ 0 h 288"/>
              <a:gd name="T2" fmla="*/ 0 w 288"/>
              <a:gd name="T3" fmla="*/ 144 h 288"/>
              <a:gd name="T4" fmla="*/ 144 w 288"/>
              <a:gd name="T5" fmla="*/ 288 h 288"/>
              <a:gd name="T6" fmla="*/ 288 w 288"/>
              <a:gd name="T7" fmla="*/ 144 h 288"/>
              <a:gd name="T8" fmla="*/ 144 w 288"/>
              <a:gd name="T9" fmla="*/ 0 h 2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8"/>
              <a:gd name="T16" fmla="*/ 0 h 288"/>
              <a:gd name="T17" fmla="*/ 288 w 288"/>
              <a:gd name="T18" fmla="*/ 288 h 2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8" h="288">
                <a:moveTo>
                  <a:pt x="144" y="0"/>
                </a:moveTo>
                <a:lnTo>
                  <a:pt x="0" y="144"/>
                </a:lnTo>
                <a:lnTo>
                  <a:pt x="144" y="288"/>
                </a:lnTo>
                <a:lnTo>
                  <a:pt x="288" y="144"/>
                </a:lnTo>
                <a:lnTo>
                  <a:pt x="144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3215" name="Freeform 548"/>
          <p:cNvSpPr>
            <a:spLocks/>
          </p:cNvSpPr>
          <p:nvPr/>
        </p:nvSpPr>
        <p:spPr bwMode="auto">
          <a:xfrm>
            <a:off x="5334000" y="1143000"/>
            <a:ext cx="533400" cy="457200"/>
          </a:xfrm>
          <a:custGeom>
            <a:avLst/>
            <a:gdLst>
              <a:gd name="T0" fmla="*/ 144 w 288"/>
              <a:gd name="T1" fmla="*/ 0 h 288"/>
              <a:gd name="T2" fmla="*/ 0 w 288"/>
              <a:gd name="T3" fmla="*/ 144 h 288"/>
              <a:gd name="T4" fmla="*/ 144 w 288"/>
              <a:gd name="T5" fmla="*/ 288 h 288"/>
              <a:gd name="T6" fmla="*/ 288 w 288"/>
              <a:gd name="T7" fmla="*/ 144 h 288"/>
              <a:gd name="T8" fmla="*/ 144 w 288"/>
              <a:gd name="T9" fmla="*/ 0 h 2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8"/>
              <a:gd name="T16" fmla="*/ 0 h 288"/>
              <a:gd name="T17" fmla="*/ 288 w 288"/>
              <a:gd name="T18" fmla="*/ 288 h 2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8" h="288">
                <a:moveTo>
                  <a:pt x="144" y="0"/>
                </a:moveTo>
                <a:lnTo>
                  <a:pt x="0" y="144"/>
                </a:lnTo>
                <a:lnTo>
                  <a:pt x="144" y="288"/>
                </a:lnTo>
                <a:lnTo>
                  <a:pt x="288" y="144"/>
                </a:lnTo>
                <a:lnTo>
                  <a:pt x="144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3216" name="Freeform 548"/>
          <p:cNvSpPr>
            <a:spLocks/>
          </p:cNvSpPr>
          <p:nvPr/>
        </p:nvSpPr>
        <p:spPr bwMode="auto">
          <a:xfrm>
            <a:off x="6324600" y="1143000"/>
            <a:ext cx="533400" cy="457200"/>
          </a:xfrm>
          <a:custGeom>
            <a:avLst/>
            <a:gdLst>
              <a:gd name="T0" fmla="*/ 144 w 288"/>
              <a:gd name="T1" fmla="*/ 0 h 288"/>
              <a:gd name="T2" fmla="*/ 0 w 288"/>
              <a:gd name="T3" fmla="*/ 144 h 288"/>
              <a:gd name="T4" fmla="*/ 144 w 288"/>
              <a:gd name="T5" fmla="*/ 288 h 288"/>
              <a:gd name="T6" fmla="*/ 288 w 288"/>
              <a:gd name="T7" fmla="*/ 144 h 288"/>
              <a:gd name="T8" fmla="*/ 144 w 288"/>
              <a:gd name="T9" fmla="*/ 0 h 2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8"/>
              <a:gd name="T16" fmla="*/ 0 h 288"/>
              <a:gd name="T17" fmla="*/ 288 w 288"/>
              <a:gd name="T18" fmla="*/ 288 h 2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8" h="288">
                <a:moveTo>
                  <a:pt x="144" y="0"/>
                </a:moveTo>
                <a:lnTo>
                  <a:pt x="0" y="144"/>
                </a:lnTo>
                <a:lnTo>
                  <a:pt x="144" y="288"/>
                </a:lnTo>
                <a:lnTo>
                  <a:pt x="288" y="144"/>
                </a:lnTo>
                <a:lnTo>
                  <a:pt x="144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3217" name="Text Box 97"/>
          <p:cNvSpPr txBox="1">
            <a:spLocks noChangeArrowheads="1"/>
          </p:cNvSpPr>
          <p:nvPr/>
        </p:nvSpPr>
        <p:spPr bwMode="auto">
          <a:xfrm>
            <a:off x="7620000" y="35814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Helvetica" pitchFamily="-83" charset="0"/>
              </a:rPr>
              <a:t>Q’</a:t>
            </a:r>
          </a:p>
        </p:txBody>
      </p:sp>
      <p:sp>
        <p:nvSpPr>
          <p:cNvPr id="133219" name="Text Box 99"/>
          <p:cNvSpPr txBox="1">
            <a:spLocks noChangeArrowheads="1"/>
          </p:cNvSpPr>
          <p:nvPr/>
        </p:nvSpPr>
        <p:spPr bwMode="auto">
          <a:xfrm>
            <a:off x="6248400" y="35814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Helvetica" pitchFamily="-83" charset="0"/>
              </a:rPr>
              <a:t>Q’</a:t>
            </a:r>
          </a:p>
        </p:txBody>
      </p:sp>
      <p:sp>
        <p:nvSpPr>
          <p:cNvPr id="133221" name="Text Box 101"/>
          <p:cNvSpPr txBox="1">
            <a:spLocks noChangeArrowheads="1"/>
          </p:cNvSpPr>
          <p:nvPr/>
        </p:nvSpPr>
        <p:spPr bwMode="auto">
          <a:xfrm>
            <a:off x="4572000" y="35814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Helvetica" pitchFamily="-83" charset="0"/>
              </a:rPr>
              <a:t>Q’</a:t>
            </a:r>
          </a:p>
        </p:txBody>
      </p:sp>
      <p:sp>
        <p:nvSpPr>
          <p:cNvPr id="133223" name="Text Box 103"/>
          <p:cNvSpPr txBox="1">
            <a:spLocks noChangeArrowheads="1"/>
          </p:cNvSpPr>
          <p:nvPr/>
        </p:nvSpPr>
        <p:spPr bwMode="auto">
          <a:xfrm>
            <a:off x="3200400" y="35814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Helvetica" pitchFamily="-83" charset="0"/>
              </a:rPr>
              <a:t>Q’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268" name="Freeform 548"/>
          <p:cNvSpPr>
            <a:spLocks/>
          </p:cNvSpPr>
          <p:nvPr/>
        </p:nvSpPr>
        <p:spPr bwMode="auto">
          <a:xfrm>
            <a:off x="4495800" y="3505200"/>
            <a:ext cx="533400" cy="495300"/>
          </a:xfrm>
          <a:custGeom>
            <a:avLst/>
            <a:gdLst>
              <a:gd name="T0" fmla="*/ 144 w 288"/>
              <a:gd name="T1" fmla="*/ 0 h 288"/>
              <a:gd name="T2" fmla="*/ 0 w 288"/>
              <a:gd name="T3" fmla="*/ 144 h 288"/>
              <a:gd name="T4" fmla="*/ 144 w 288"/>
              <a:gd name="T5" fmla="*/ 288 h 288"/>
              <a:gd name="T6" fmla="*/ 288 w 288"/>
              <a:gd name="T7" fmla="*/ 144 h 288"/>
              <a:gd name="T8" fmla="*/ 144 w 288"/>
              <a:gd name="T9" fmla="*/ 0 h 2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8"/>
              <a:gd name="T16" fmla="*/ 0 h 288"/>
              <a:gd name="T17" fmla="*/ 288 w 288"/>
              <a:gd name="T18" fmla="*/ 288 h 2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8" h="288">
                <a:moveTo>
                  <a:pt x="144" y="0"/>
                </a:moveTo>
                <a:lnTo>
                  <a:pt x="0" y="144"/>
                </a:lnTo>
                <a:lnTo>
                  <a:pt x="144" y="288"/>
                </a:lnTo>
                <a:lnTo>
                  <a:pt x="288" y="144"/>
                </a:lnTo>
                <a:lnTo>
                  <a:pt x="144" y="0"/>
                </a:lnTo>
                <a:close/>
              </a:path>
            </a:pathLst>
          </a:custGeom>
          <a:solidFill>
            <a:srgbClr val="FFFF00">
              <a:alpha val="30000"/>
            </a:srgb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4270" name="Freeform 548"/>
          <p:cNvSpPr>
            <a:spLocks/>
          </p:cNvSpPr>
          <p:nvPr/>
        </p:nvSpPr>
        <p:spPr bwMode="auto">
          <a:xfrm>
            <a:off x="3124200" y="3505200"/>
            <a:ext cx="533400" cy="495300"/>
          </a:xfrm>
          <a:custGeom>
            <a:avLst/>
            <a:gdLst>
              <a:gd name="T0" fmla="*/ 144 w 288"/>
              <a:gd name="T1" fmla="*/ 0 h 288"/>
              <a:gd name="T2" fmla="*/ 0 w 288"/>
              <a:gd name="T3" fmla="*/ 144 h 288"/>
              <a:gd name="T4" fmla="*/ 144 w 288"/>
              <a:gd name="T5" fmla="*/ 288 h 288"/>
              <a:gd name="T6" fmla="*/ 288 w 288"/>
              <a:gd name="T7" fmla="*/ 144 h 288"/>
              <a:gd name="T8" fmla="*/ 144 w 288"/>
              <a:gd name="T9" fmla="*/ 0 h 2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8"/>
              <a:gd name="T16" fmla="*/ 0 h 288"/>
              <a:gd name="T17" fmla="*/ 288 w 288"/>
              <a:gd name="T18" fmla="*/ 288 h 2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8" h="288">
                <a:moveTo>
                  <a:pt x="144" y="0"/>
                </a:moveTo>
                <a:lnTo>
                  <a:pt x="0" y="144"/>
                </a:lnTo>
                <a:lnTo>
                  <a:pt x="144" y="288"/>
                </a:lnTo>
                <a:lnTo>
                  <a:pt x="288" y="144"/>
                </a:lnTo>
                <a:lnTo>
                  <a:pt x="144" y="0"/>
                </a:lnTo>
                <a:close/>
              </a:path>
            </a:pathLst>
          </a:custGeom>
          <a:solidFill>
            <a:srgbClr val="FFFF00">
              <a:alpha val="30000"/>
            </a:srgb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4272" name="Freeform 548"/>
          <p:cNvSpPr>
            <a:spLocks/>
          </p:cNvSpPr>
          <p:nvPr/>
        </p:nvSpPr>
        <p:spPr bwMode="auto">
          <a:xfrm>
            <a:off x="6172200" y="2362200"/>
            <a:ext cx="533400" cy="457200"/>
          </a:xfrm>
          <a:custGeom>
            <a:avLst/>
            <a:gdLst>
              <a:gd name="T0" fmla="*/ 144 w 288"/>
              <a:gd name="T1" fmla="*/ 0 h 288"/>
              <a:gd name="T2" fmla="*/ 0 w 288"/>
              <a:gd name="T3" fmla="*/ 144 h 288"/>
              <a:gd name="T4" fmla="*/ 144 w 288"/>
              <a:gd name="T5" fmla="*/ 288 h 288"/>
              <a:gd name="T6" fmla="*/ 288 w 288"/>
              <a:gd name="T7" fmla="*/ 144 h 288"/>
              <a:gd name="T8" fmla="*/ 144 w 288"/>
              <a:gd name="T9" fmla="*/ 0 h 2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8"/>
              <a:gd name="T16" fmla="*/ 0 h 288"/>
              <a:gd name="T17" fmla="*/ 288 w 288"/>
              <a:gd name="T18" fmla="*/ 288 h 2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8" h="288">
                <a:moveTo>
                  <a:pt x="144" y="0"/>
                </a:moveTo>
                <a:lnTo>
                  <a:pt x="0" y="144"/>
                </a:lnTo>
                <a:lnTo>
                  <a:pt x="144" y="288"/>
                </a:lnTo>
                <a:lnTo>
                  <a:pt x="288" y="144"/>
                </a:lnTo>
                <a:lnTo>
                  <a:pt x="144" y="0"/>
                </a:lnTo>
                <a:close/>
              </a:path>
            </a:pathLst>
          </a:custGeom>
          <a:solidFill>
            <a:srgbClr val="FFFF00">
              <a:alpha val="30000"/>
            </a:srgb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4264" name="Freeform 548"/>
          <p:cNvSpPr>
            <a:spLocks/>
          </p:cNvSpPr>
          <p:nvPr/>
        </p:nvSpPr>
        <p:spPr bwMode="auto">
          <a:xfrm>
            <a:off x="7543800" y="3505200"/>
            <a:ext cx="533400" cy="495300"/>
          </a:xfrm>
          <a:custGeom>
            <a:avLst/>
            <a:gdLst>
              <a:gd name="T0" fmla="*/ 144 w 288"/>
              <a:gd name="T1" fmla="*/ 0 h 288"/>
              <a:gd name="T2" fmla="*/ 0 w 288"/>
              <a:gd name="T3" fmla="*/ 144 h 288"/>
              <a:gd name="T4" fmla="*/ 144 w 288"/>
              <a:gd name="T5" fmla="*/ 288 h 288"/>
              <a:gd name="T6" fmla="*/ 288 w 288"/>
              <a:gd name="T7" fmla="*/ 144 h 288"/>
              <a:gd name="T8" fmla="*/ 144 w 288"/>
              <a:gd name="T9" fmla="*/ 0 h 2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8"/>
              <a:gd name="T16" fmla="*/ 0 h 288"/>
              <a:gd name="T17" fmla="*/ 288 w 288"/>
              <a:gd name="T18" fmla="*/ 288 h 2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8" h="288">
                <a:moveTo>
                  <a:pt x="144" y="0"/>
                </a:moveTo>
                <a:lnTo>
                  <a:pt x="0" y="144"/>
                </a:lnTo>
                <a:lnTo>
                  <a:pt x="144" y="288"/>
                </a:lnTo>
                <a:lnTo>
                  <a:pt x="288" y="144"/>
                </a:lnTo>
                <a:lnTo>
                  <a:pt x="144" y="0"/>
                </a:lnTo>
                <a:close/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4266" name="Freeform 548"/>
          <p:cNvSpPr>
            <a:spLocks/>
          </p:cNvSpPr>
          <p:nvPr/>
        </p:nvSpPr>
        <p:spPr bwMode="auto">
          <a:xfrm>
            <a:off x="6172200" y="3505200"/>
            <a:ext cx="533400" cy="495300"/>
          </a:xfrm>
          <a:custGeom>
            <a:avLst/>
            <a:gdLst>
              <a:gd name="T0" fmla="*/ 144 w 288"/>
              <a:gd name="T1" fmla="*/ 0 h 288"/>
              <a:gd name="T2" fmla="*/ 0 w 288"/>
              <a:gd name="T3" fmla="*/ 144 h 288"/>
              <a:gd name="T4" fmla="*/ 144 w 288"/>
              <a:gd name="T5" fmla="*/ 288 h 288"/>
              <a:gd name="T6" fmla="*/ 288 w 288"/>
              <a:gd name="T7" fmla="*/ 144 h 288"/>
              <a:gd name="T8" fmla="*/ 144 w 288"/>
              <a:gd name="T9" fmla="*/ 0 h 2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8"/>
              <a:gd name="T16" fmla="*/ 0 h 288"/>
              <a:gd name="T17" fmla="*/ 288 w 288"/>
              <a:gd name="T18" fmla="*/ 288 h 2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8" h="288">
                <a:moveTo>
                  <a:pt x="144" y="0"/>
                </a:moveTo>
                <a:lnTo>
                  <a:pt x="0" y="144"/>
                </a:lnTo>
                <a:lnTo>
                  <a:pt x="144" y="288"/>
                </a:lnTo>
                <a:lnTo>
                  <a:pt x="288" y="144"/>
                </a:lnTo>
                <a:lnTo>
                  <a:pt x="144" y="0"/>
                </a:lnTo>
                <a:close/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4207" name="Text Box 63"/>
          <p:cNvSpPr txBox="1">
            <a:spLocks noChangeArrowheads="1"/>
          </p:cNvSpPr>
          <p:nvPr/>
        </p:nvSpPr>
        <p:spPr bwMode="auto">
          <a:xfrm>
            <a:off x="152400" y="2286000"/>
            <a:ext cx="2438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  <a:latin typeface="Helvetica" pitchFamily="-83" charset="0"/>
              </a:rPr>
              <a:t>MS►C►D</a:t>
            </a:r>
          </a:p>
        </p:txBody>
      </p:sp>
      <p:sp>
        <p:nvSpPr>
          <p:cNvPr id="134208" name="Text Box 64"/>
          <p:cNvSpPr txBox="1">
            <a:spLocks noChangeArrowheads="1"/>
          </p:cNvSpPr>
          <p:nvPr/>
        </p:nvSpPr>
        <p:spPr bwMode="auto">
          <a:xfrm>
            <a:off x="152400" y="3505200"/>
            <a:ext cx="2438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  <a:latin typeface="Helvetica" pitchFamily="-83" charset="0"/>
              </a:rPr>
              <a:t>M►P►S►C</a:t>
            </a:r>
          </a:p>
        </p:txBody>
      </p:sp>
      <p:sp>
        <p:nvSpPr>
          <p:cNvPr id="134209" name="Text Box 65"/>
          <p:cNvSpPr txBox="1">
            <a:spLocks noChangeArrowheads="1"/>
          </p:cNvSpPr>
          <p:nvPr/>
        </p:nvSpPr>
        <p:spPr bwMode="auto">
          <a:xfrm>
            <a:off x="152400" y="1066800"/>
            <a:ext cx="2438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  <a:latin typeface="Helvetica" pitchFamily="-83" charset="0"/>
              </a:rPr>
              <a:t>MS►C</a:t>
            </a:r>
          </a:p>
        </p:txBody>
      </p:sp>
      <p:sp>
        <p:nvSpPr>
          <p:cNvPr id="134210" name="Text Box 66"/>
          <p:cNvSpPr txBox="1">
            <a:spLocks noChangeArrowheads="1"/>
          </p:cNvSpPr>
          <p:nvPr/>
        </p:nvSpPr>
        <p:spPr bwMode="auto">
          <a:xfrm>
            <a:off x="152400" y="4953000"/>
            <a:ext cx="8839200" cy="158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514350" indent="-514350" defTabSz="4119563" fontAlgn="base">
              <a:spcBef>
                <a:spcPct val="25000"/>
              </a:spcBef>
              <a:spcAft>
                <a:spcPct val="0"/>
              </a:spcAft>
              <a:tabLst>
                <a:tab pos="4003675" algn="l"/>
                <a:tab pos="4803775" algn="l"/>
              </a:tabLst>
            </a:pPr>
            <a:r>
              <a:rPr lang="en-US" sz="2800">
                <a:solidFill>
                  <a:srgbClr val="000000"/>
                </a:solidFill>
                <a:latin typeface="Helvetica" pitchFamily="-83" charset="0"/>
              </a:rPr>
              <a:t>P	parse lines	D	hash distribute</a:t>
            </a:r>
          </a:p>
          <a:p>
            <a:pPr marL="514350" indent="-514350" defTabSz="4119563" fontAlgn="base">
              <a:spcBef>
                <a:spcPct val="25000"/>
              </a:spcBef>
              <a:spcAft>
                <a:spcPct val="0"/>
              </a:spcAft>
              <a:tabLst>
                <a:tab pos="4003675" algn="l"/>
                <a:tab pos="4803775" algn="l"/>
              </a:tabLst>
            </a:pPr>
            <a:r>
              <a:rPr lang="en-US" sz="2800">
                <a:solidFill>
                  <a:srgbClr val="000000"/>
                </a:solidFill>
                <a:latin typeface="Helvetica" pitchFamily="-83" charset="0"/>
              </a:rPr>
              <a:t>S	quicksort	MS	merge sort</a:t>
            </a:r>
          </a:p>
          <a:p>
            <a:pPr marL="514350" indent="-514350" defTabSz="4119563" fontAlgn="base">
              <a:spcBef>
                <a:spcPct val="25000"/>
              </a:spcBef>
              <a:spcAft>
                <a:spcPct val="0"/>
              </a:spcAft>
              <a:tabLst>
                <a:tab pos="4003675" algn="l"/>
                <a:tab pos="4803775" algn="l"/>
              </a:tabLst>
            </a:pPr>
            <a:r>
              <a:rPr lang="en-US" sz="2800">
                <a:solidFill>
                  <a:srgbClr val="000000"/>
                </a:solidFill>
                <a:latin typeface="Helvetica" pitchFamily="-83" charset="0"/>
              </a:rPr>
              <a:t>C	count occurrences	M	non-deterministic merge</a:t>
            </a:r>
          </a:p>
        </p:txBody>
      </p:sp>
      <p:sp>
        <p:nvSpPr>
          <p:cNvPr id="134220" name="Oval 76"/>
          <p:cNvSpPr>
            <a:spLocks noChangeArrowheads="1"/>
          </p:cNvSpPr>
          <p:nvPr/>
        </p:nvSpPr>
        <p:spPr bwMode="auto">
          <a:xfrm>
            <a:off x="2133600" y="4343400"/>
            <a:ext cx="381000" cy="3810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34221" name="Oval 77"/>
          <p:cNvSpPr>
            <a:spLocks noChangeArrowheads="1"/>
          </p:cNvSpPr>
          <p:nvPr/>
        </p:nvSpPr>
        <p:spPr bwMode="auto">
          <a:xfrm>
            <a:off x="2743200" y="4343400"/>
            <a:ext cx="381000" cy="3810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34222" name="Oval 78"/>
          <p:cNvSpPr>
            <a:spLocks noChangeArrowheads="1"/>
          </p:cNvSpPr>
          <p:nvPr/>
        </p:nvSpPr>
        <p:spPr bwMode="auto">
          <a:xfrm>
            <a:off x="3352800" y="4343400"/>
            <a:ext cx="381000" cy="3810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cxnSp>
        <p:nvCxnSpPr>
          <p:cNvPr id="134223" name="AutoShape 79"/>
          <p:cNvCxnSpPr>
            <a:cxnSpLocks noChangeShapeType="1"/>
            <a:stCxn id="134220" idx="7"/>
            <a:endCxn id="134270" idx="1"/>
          </p:cNvCxnSpPr>
          <p:nvPr/>
        </p:nvCxnSpPr>
        <p:spPr bwMode="auto">
          <a:xfrm flipV="1">
            <a:off x="2459038" y="3752850"/>
            <a:ext cx="665162" cy="6461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134224" name="AutoShape 80"/>
          <p:cNvCxnSpPr>
            <a:cxnSpLocks noChangeShapeType="1"/>
            <a:stCxn id="134221" idx="0"/>
            <a:endCxn id="134270" idx="2"/>
          </p:cNvCxnSpPr>
          <p:nvPr/>
        </p:nvCxnSpPr>
        <p:spPr bwMode="auto">
          <a:xfrm flipV="1">
            <a:off x="2933700" y="4000500"/>
            <a:ext cx="457200" cy="3429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134225" name="AutoShape 81"/>
          <p:cNvCxnSpPr>
            <a:cxnSpLocks noChangeShapeType="1"/>
            <a:stCxn id="134222" idx="0"/>
            <a:endCxn id="134270" idx="2"/>
          </p:cNvCxnSpPr>
          <p:nvPr/>
        </p:nvCxnSpPr>
        <p:spPr bwMode="auto">
          <a:xfrm flipH="1" flipV="1">
            <a:off x="3390900" y="4000500"/>
            <a:ext cx="152400" cy="3429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sp>
        <p:nvSpPr>
          <p:cNvPr id="134226" name="Oval 82"/>
          <p:cNvSpPr>
            <a:spLocks noChangeArrowheads="1"/>
          </p:cNvSpPr>
          <p:nvPr/>
        </p:nvSpPr>
        <p:spPr bwMode="auto">
          <a:xfrm>
            <a:off x="4572000" y="4343400"/>
            <a:ext cx="381000" cy="3810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34227" name="Oval 83"/>
          <p:cNvSpPr>
            <a:spLocks noChangeArrowheads="1"/>
          </p:cNvSpPr>
          <p:nvPr/>
        </p:nvSpPr>
        <p:spPr bwMode="auto">
          <a:xfrm>
            <a:off x="5181600" y="4343400"/>
            <a:ext cx="381000" cy="3810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34228" name="Oval 84"/>
          <p:cNvSpPr>
            <a:spLocks noChangeArrowheads="1"/>
          </p:cNvSpPr>
          <p:nvPr/>
        </p:nvSpPr>
        <p:spPr bwMode="auto">
          <a:xfrm>
            <a:off x="5791200" y="4343400"/>
            <a:ext cx="381000" cy="3810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cxnSp>
        <p:nvCxnSpPr>
          <p:cNvPr id="134229" name="AutoShape 85"/>
          <p:cNvCxnSpPr>
            <a:cxnSpLocks noChangeShapeType="1"/>
            <a:stCxn id="134228" idx="0"/>
            <a:endCxn id="134266" idx="1"/>
          </p:cNvCxnSpPr>
          <p:nvPr/>
        </p:nvCxnSpPr>
        <p:spPr bwMode="auto">
          <a:xfrm flipV="1">
            <a:off x="5981700" y="3752850"/>
            <a:ext cx="190500" cy="5905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134230" name="AutoShape 86"/>
          <p:cNvCxnSpPr>
            <a:cxnSpLocks noChangeShapeType="1"/>
            <a:stCxn id="134226" idx="0"/>
            <a:endCxn id="134268" idx="2"/>
          </p:cNvCxnSpPr>
          <p:nvPr/>
        </p:nvCxnSpPr>
        <p:spPr bwMode="auto">
          <a:xfrm flipV="1">
            <a:off x="4762500" y="4000500"/>
            <a:ext cx="0" cy="3429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134231" name="AutoShape 87"/>
          <p:cNvCxnSpPr>
            <a:cxnSpLocks noChangeShapeType="1"/>
            <a:stCxn id="134227" idx="0"/>
            <a:endCxn id="134268" idx="3"/>
          </p:cNvCxnSpPr>
          <p:nvPr/>
        </p:nvCxnSpPr>
        <p:spPr bwMode="auto">
          <a:xfrm flipH="1" flipV="1">
            <a:off x="5029200" y="3752850"/>
            <a:ext cx="342900" cy="5905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sp>
        <p:nvSpPr>
          <p:cNvPr id="134232" name="Oval 88"/>
          <p:cNvSpPr>
            <a:spLocks noChangeArrowheads="1"/>
          </p:cNvSpPr>
          <p:nvPr/>
        </p:nvSpPr>
        <p:spPr bwMode="auto">
          <a:xfrm>
            <a:off x="3962400" y="4343400"/>
            <a:ext cx="381000" cy="3810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cxnSp>
        <p:nvCxnSpPr>
          <p:cNvPr id="134233" name="AutoShape 89"/>
          <p:cNvCxnSpPr>
            <a:cxnSpLocks noChangeShapeType="1"/>
            <a:stCxn id="134232" idx="0"/>
            <a:endCxn id="134268" idx="1"/>
          </p:cNvCxnSpPr>
          <p:nvPr/>
        </p:nvCxnSpPr>
        <p:spPr bwMode="auto">
          <a:xfrm flipV="1">
            <a:off x="4152900" y="3752850"/>
            <a:ext cx="342900" cy="5905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sp>
        <p:nvSpPr>
          <p:cNvPr id="134234" name="Oval 90"/>
          <p:cNvSpPr>
            <a:spLocks noChangeArrowheads="1"/>
          </p:cNvSpPr>
          <p:nvPr/>
        </p:nvSpPr>
        <p:spPr bwMode="auto">
          <a:xfrm>
            <a:off x="6400800" y="4343400"/>
            <a:ext cx="381000" cy="3810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34235" name="Oval 91"/>
          <p:cNvSpPr>
            <a:spLocks noChangeArrowheads="1"/>
          </p:cNvSpPr>
          <p:nvPr/>
        </p:nvSpPr>
        <p:spPr bwMode="auto">
          <a:xfrm>
            <a:off x="7010400" y="4343400"/>
            <a:ext cx="381000" cy="3810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34236" name="Oval 92"/>
          <p:cNvSpPr>
            <a:spLocks noChangeArrowheads="1"/>
          </p:cNvSpPr>
          <p:nvPr/>
        </p:nvSpPr>
        <p:spPr bwMode="auto">
          <a:xfrm>
            <a:off x="7620000" y="4343400"/>
            <a:ext cx="381000" cy="3810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cxnSp>
        <p:nvCxnSpPr>
          <p:cNvPr id="134237" name="AutoShape 93"/>
          <p:cNvCxnSpPr>
            <a:cxnSpLocks noChangeShapeType="1"/>
            <a:stCxn id="134234" idx="0"/>
            <a:endCxn id="134266" idx="2"/>
          </p:cNvCxnSpPr>
          <p:nvPr/>
        </p:nvCxnSpPr>
        <p:spPr bwMode="auto">
          <a:xfrm flipH="1" flipV="1">
            <a:off x="6438900" y="4000500"/>
            <a:ext cx="152400" cy="3429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134238" name="AutoShape 94"/>
          <p:cNvCxnSpPr>
            <a:cxnSpLocks noChangeShapeType="1"/>
            <a:stCxn id="134235" idx="0"/>
            <a:endCxn id="134266" idx="3"/>
          </p:cNvCxnSpPr>
          <p:nvPr/>
        </p:nvCxnSpPr>
        <p:spPr bwMode="auto">
          <a:xfrm flipH="1" flipV="1">
            <a:off x="6705600" y="3752850"/>
            <a:ext cx="495300" cy="5905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134239" name="AutoShape 95"/>
          <p:cNvCxnSpPr>
            <a:cxnSpLocks noChangeShapeType="1"/>
            <a:stCxn id="134236" idx="0"/>
            <a:endCxn id="134264" idx="2"/>
          </p:cNvCxnSpPr>
          <p:nvPr/>
        </p:nvCxnSpPr>
        <p:spPr bwMode="auto">
          <a:xfrm flipV="1">
            <a:off x="7810500" y="4000500"/>
            <a:ext cx="0" cy="3429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sp>
        <p:nvSpPr>
          <p:cNvPr id="134240" name="Oval 96"/>
          <p:cNvSpPr>
            <a:spLocks noChangeArrowheads="1"/>
          </p:cNvSpPr>
          <p:nvPr/>
        </p:nvSpPr>
        <p:spPr bwMode="auto">
          <a:xfrm>
            <a:off x="8229600" y="4343400"/>
            <a:ext cx="381000" cy="3810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cxnSp>
        <p:nvCxnSpPr>
          <p:cNvPr id="134241" name="AutoShape 97"/>
          <p:cNvCxnSpPr>
            <a:cxnSpLocks noChangeShapeType="1"/>
            <a:stCxn id="134240" idx="1"/>
            <a:endCxn id="134264" idx="3"/>
          </p:cNvCxnSpPr>
          <p:nvPr/>
        </p:nvCxnSpPr>
        <p:spPr bwMode="auto">
          <a:xfrm flipH="1" flipV="1">
            <a:off x="8077200" y="3752850"/>
            <a:ext cx="207963" cy="6461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134242" name="AutoShape 98"/>
          <p:cNvCxnSpPr>
            <a:cxnSpLocks noChangeShapeType="1"/>
            <a:stCxn id="134268" idx="4"/>
            <a:endCxn id="134259" idx="2"/>
          </p:cNvCxnSpPr>
          <p:nvPr/>
        </p:nvCxnSpPr>
        <p:spPr bwMode="auto">
          <a:xfrm flipV="1">
            <a:off x="4762500" y="2819400"/>
            <a:ext cx="838200" cy="6858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134243" name="AutoShape 99"/>
          <p:cNvCxnSpPr>
            <a:cxnSpLocks noChangeShapeType="1"/>
            <a:stCxn id="134264" idx="4"/>
            <a:endCxn id="134272" idx="3"/>
          </p:cNvCxnSpPr>
          <p:nvPr/>
        </p:nvCxnSpPr>
        <p:spPr bwMode="auto">
          <a:xfrm flipH="1" flipV="1">
            <a:off x="6705600" y="2590800"/>
            <a:ext cx="1104900" cy="9144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134244" name="AutoShape 100"/>
          <p:cNvCxnSpPr>
            <a:cxnSpLocks noChangeShapeType="1"/>
            <a:stCxn id="134270" idx="4"/>
            <a:endCxn id="134259" idx="1"/>
          </p:cNvCxnSpPr>
          <p:nvPr/>
        </p:nvCxnSpPr>
        <p:spPr bwMode="auto">
          <a:xfrm flipV="1">
            <a:off x="3390900" y="2590800"/>
            <a:ext cx="1943100" cy="9144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134245" name="AutoShape 101"/>
          <p:cNvCxnSpPr>
            <a:cxnSpLocks noChangeShapeType="1"/>
            <a:stCxn id="134266" idx="4"/>
            <a:endCxn id="134271" idx="2"/>
          </p:cNvCxnSpPr>
          <p:nvPr/>
        </p:nvCxnSpPr>
        <p:spPr bwMode="auto">
          <a:xfrm flipV="1">
            <a:off x="6438900" y="2805113"/>
            <a:ext cx="0" cy="7000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sp>
        <p:nvSpPr>
          <p:cNvPr id="134246" name="Text Box 102"/>
          <p:cNvSpPr txBox="1">
            <a:spLocks noChangeArrowheads="1"/>
          </p:cNvSpPr>
          <p:nvPr/>
        </p:nvSpPr>
        <p:spPr bwMode="auto">
          <a:xfrm>
            <a:off x="6400800" y="12192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Helvetica" pitchFamily="-83" charset="0"/>
              </a:rPr>
              <a:t>R</a:t>
            </a:r>
          </a:p>
        </p:txBody>
      </p:sp>
      <p:sp>
        <p:nvSpPr>
          <p:cNvPr id="134247" name="Text Box 103"/>
          <p:cNvSpPr txBox="1">
            <a:spLocks noChangeArrowheads="1"/>
          </p:cNvSpPr>
          <p:nvPr/>
        </p:nvSpPr>
        <p:spPr bwMode="auto">
          <a:xfrm>
            <a:off x="4419600" y="12192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Helvetica" pitchFamily="-83" charset="0"/>
              </a:rPr>
              <a:t>R</a:t>
            </a:r>
          </a:p>
        </p:txBody>
      </p:sp>
      <p:sp>
        <p:nvSpPr>
          <p:cNvPr id="134248" name="Text Box 104"/>
          <p:cNvSpPr txBox="1">
            <a:spLocks noChangeArrowheads="1"/>
          </p:cNvSpPr>
          <p:nvPr/>
        </p:nvSpPr>
        <p:spPr bwMode="auto">
          <a:xfrm>
            <a:off x="5410200" y="24384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Helvetica" pitchFamily="-83" charset="0"/>
              </a:rPr>
              <a:t>T</a:t>
            </a:r>
          </a:p>
        </p:txBody>
      </p:sp>
      <p:cxnSp>
        <p:nvCxnSpPr>
          <p:cNvPr id="134249" name="AutoShape 105"/>
          <p:cNvCxnSpPr>
            <a:cxnSpLocks noChangeShapeType="1"/>
            <a:stCxn id="134260" idx="4"/>
            <a:endCxn id="134254" idx="4"/>
          </p:cNvCxnSpPr>
          <p:nvPr/>
        </p:nvCxnSpPr>
        <p:spPr bwMode="auto">
          <a:xfrm flipV="1">
            <a:off x="4610100" y="838200"/>
            <a:ext cx="0" cy="3048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134250" name="AutoShape 106"/>
          <p:cNvCxnSpPr>
            <a:cxnSpLocks noChangeShapeType="1"/>
            <a:stCxn id="134262" idx="4"/>
            <a:endCxn id="134252" idx="4"/>
          </p:cNvCxnSpPr>
          <p:nvPr/>
        </p:nvCxnSpPr>
        <p:spPr bwMode="auto">
          <a:xfrm flipV="1">
            <a:off x="6591300" y="838200"/>
            <a:ext cx="0" cy="3048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134251" name="AutoShape 107"/>
          <p:cNvCxnSpPr>
            <a:cxnSpLocks noChangeShapeType="1"/>
            <a:stCxn id="134261" idx="4"/>
            <a:endCxn id="134253" idx="4"/>
          </p:cNvCxnSpPr>
          <p:nvPr/>
        </p:nvCxnSpPr>
        <p:spPr bwMode="auto">
          <a:xfrm flipV="1">
            <a:off x="5600700" y="838200"/>
            <a:ext cx="0" cy="3048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sp>
        <p:nvSpPr>
          <p:cNvPr id="134252" name="Oval 108"/>
          <p:cNvSpPr>
            <a:spLocks noChangeArrowheads="1"/>
          </p:cNvSpPr>
          <p:nvPr/>
        </p:nvSpPr>
        <p:spPr bwMode="auto">
          <a:xfrm>
            <a:off x="6400800" y="457200"/>
            <a:ext cx="381000" cy="381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34253" name="Oval 109"/>
          <p:cNvSpPr>
            <a:spLocks noChangeArrowheads="1"/>
          </p:cNvSpPr>
          <p:nvPr/>
        </p:nvSpPr>
        <p:spPr bwMode="auto">
          <a:xfrm>
            <a:off x="5410200" y="457200"/>
            <a:ext cx="381000" cy="381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34254" name="Oval 110"/>
          <p:cNvSpPr>
            <a:spLocks noChangeArrowheads="1"/>
          </p:cNvSpPr>
          <p:nvPr/>
        </p:nvSpPr>
        <p:spPr bwMode="auto">
          <a:xfrm>
            <a:off x="4419600" y="457200"/>
            <a:ext cx="381000" cy="381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cxnSp>
        <p:nvCxnSpPr>
          <p:cNvPr id="134255" name="AutoShape 111"/>
          <p:cNvCxnSpPr>
            <a:cxnSpLocks noChangeShapeType="1"/>
            <a:stCxn id="134259" idx="1"/>
            <a:endCxn id="134260" idx="2"/>
          </p:cNvCxnSpPr>
          <p:nvPr/>
        </p:nvCxnSpPr>
        <p:spPr bwMode="auto">
          <a:xfrm flipH="1" flipV="1">
            <a:off x="4610100" y="1600200"/>
            <a:ext cx="723900" cy="990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134256" name="AutoShape 112"/>
          <p:cNvCxnSpPr>
            <a:cxnSpLocks noChangeShapeType="1"/>
            <a:stCxn id="134259" idx="4"/>
            <a:endCxn id="134261" idx="2"/>
          </p:cNvCxnSpPr>
          <p:nvPr/>
        </p:nvCxnSpPr>
        <p:spPr bwMode="auto">
          <a:xfrm flipV="1">
            <a:off x="5600700" y="1600200"/>
            <a:ext cx="0" cy="7620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134257" name="AutoShape 113"/>
          <p:cNvCxnSpPr>
            <a:cxnSpLocks noChangeShapeType="1"/>
            <a:stCxn id="134259" idx="3"/>
            <a:endCxn id="134262" idx="2"/>
          </p:cNvCxnSpPr>
          <p:nvPr/>
        </p:nvCxnSpPr>
        <p:spPr bwMode="auto">
          <a:xfrm flipV="1">
            <a:off x="5867400" y="1600200"/>
            <a:ext cx="723900" cy="990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sp>
        <p:nvSpPr>
          <p:cNvPr id="134258" name="Text Box 114"/>
          <p:cNvSpPr txBox="1">
            <a:spLocks noChangeArrowheads="1"/>
          </p:cNvSpPr>
          <p:nvPr/>
        </p:nvSpPr>
        <p:spPr bwMode="auto">
          <a:xfrm>
            <a:off x="5410200" y="12192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Helvetica" pitchFamily="-83" charset="0"/>
              </a:rPr>
              <a:t>R</a:t>
            </a:r>
          </a:p>
        </p:txBody>
      </p:sp>
      <p:sp>
        <p:nvSpPr>
          <p:cNvPr id="134259" name="Freeform 548"/>
          <p:cNvSpPr>
            <a:spLocks/>
          </p:cNvSpPr>
          <p:nvPr/>
        </p:nvSpPr>
        <p:spPr bwMode="auto">
          <a:xfrm>
            <a:off x="5334000" y="2362200"/>
            <a:ext cx="533400" cy="457200"/>
          </a:xfrm>
          <a:custGeom>
            <a:avLst/>
            <a:gdLst>
              <a:gd name="T0" fmla="*/ 144 w 288"/>
              <a:gd name="T1" fmla="*/ 0 h 288"/>
              <a:gd name="T2" fmla="*/ 0 w 288"/>
              <a:gd name="T3" fmla="*/ 144 h 288"/>
              <a:gd name="T4" fmla="*/ 144 w 288"/>
              <a:gd name="T5" fmla="*/ 288 h 288"/>
              <a:gd name="T6" fmla="*/ 288 w 288"/>
              <a:gd name="T7" fmla="*/ 144 h 288"/>
              <a:gd name="T8" fmla="*/ 144 w 288"/>
              <a:gd name="T9" fmla="*/ 0 h 2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8"/>
              <a:gd name="T16" fmla="*/ 0 h 288"/>
              <a:gd name="T17" fmla="*/ 288 w 288"/>
              <a:gd name="T18" fmla="*/ 288 h 2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8" h="288">
                <a:moveTo>
                  <a:pt x="144" y="0"/>
                </a:moveTo>
                <a:lnTo>
                  <a:pt x="0" y="144"/>
                </a:lnTo>
                <a:lnTo>
                  <a:pt x="144" y="288"/>
                </a:lnTo>
                <a:lnTo>
                  <a:pt x="288" y="144"/>
                </a:lnTo>
                <a:lnTo>
                  <a:pt x="144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4260" name="Freeform 548"/>
          <p:cNvSpPr>
            <a:spLocks/>
          </p:cNvSpPr>
          <p:nvPr/>
        </p:nvSpPr>
        <p:spPr bwMode="auto">
          <a:xfrm>
            <a:off x="4343400" y="1143000"/>
            <a:ext cx="533400" cy="457200"/>
          </a:xfrm>
          <a:custGeom>
            <a:avLst/>
            <a:gdLst>
              <a:gd name="T0" fmla="*/ 144 w 288"/>
              <a:gd name="T1" fmla="*/ 0 h 288"/>
              <a:gd name="T2" fmla="*/ 0 w 288"/>
              <a:gd name="T3" fmla="*/ 144 h 288"/>
              <a:gd name="T4" fmla="*/ 144 w 288"/>
              <a:gd name="T5" fmla="*/ 288 h 288"/>
              <a:gd name="T6" fmla="*/ 288 w 288"/>
              <a:gd name="T7" fmla="*/ 144 h 288"/>
              <a:gd name="T8" fmla="*/ 144 w 288"/>
              <a:gd name="T9" fmla="*/ 0 h 2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8"/>
              <a:gd name="T16" fmla="*/ 0 h 288"/>
              <a:gd name="T17" fmla="*/ 288 w 288"/>
              <a:gd name="T18" fmla="*/ 288 h 2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8" h="288">
                <a:moveTo>
                  <a:pt x="144" y="0"/>
                </a:moveTo>
                <a:lnTo>
                  <a:pt x="0" y="144"/>
                </a:lnTo>
                <a:lnTo>
                  <a:pt x="144" y="288"/>
                </a:lnTo>
                <a:lnTo>
                  <a:pt x="288" y="144"/>
                </a:lnTo>
                <a:lnTo>
                  <a:pt x="144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4261" name="Freeform 548"/>
          <p:cNvSpPr>
            <a:spLocks/>
          </p:cNvSpPr>
          <p:nvPr/>
        </p:nvSpPr>
        <p:spPr bwMode="auto">
          <a:xfrm>
            <a:off x="5334000" y="1143000"/>
            <a:ext cx="533400" cy="457200"/>
          </a:xfrm>
          <a:custGeom>
            <a:avLst/>
            <a:gdLst>
              <a:gd name="T0" fmla="*/ 144 w 288"/>
              <a:gd name="T1" fmla="*/ 0 h 288"/>
              <a:gd name="T2" fmla="*/ 0 w 288"/>
              <a:gd name="T3" fmla="*/ 144 h 288"/>
              <a:gd name="T4" fmla="*/ 144 w 288"/>
              <a:gd name="T5" fmla="*/ 288 h 288"/>
              <a:gd name="T6" fmla="*/ 288 w 288"/>
              <a:gd name="T7" fmla="*/ 144 h 288"/>
              <a:gd name="T8" fmla="*/ 144 w 288"/>
              <a:gd name="T9" fmla="*/ 0 h 2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8"/>
              <a:gd name="T16" fmla="*/ 0 h 288"/>
              <a:gd name="T17" fmla="*/ 288 w 288"/>
              <a:gd name="T18" fmla="*/ 288 h 2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8" h="288">
                <a:moveTo>
                  <a:pt x="144" y="0"/>
                </a:moveTo>
                <a:lnTo>
                  <a:pt x="0" y="144"/>
                </a:lnTo>
                <a:lnTo>
                  <a:pt x="144" y="288"/>
                </a:lnTo>
                <a:lnTo>
                  <a:pt x="288" y="144"/>
                </a:lnTo>
                <a:lnTo>
                  <a:pt x="144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4262" name="Freeform 548"/>
          <p:cNvSpPr>
            <a:spLocks/>
          </p:cNvSpPr>
          <p:nvPr/>
        </p:nvSpPr>
        <p:spPr bwMode="auto">
          <a:xfrm>
            <a:off x="6324600" y="1143000"/>
            <a:ext cx="533400" cy="457200"/>
          </a:xfrm>
          <a:custGeom>
            <a:avLst/>
            <a:gdLst>
              <a:gd name="T0" fmla="*/ 144 w 288"/>
              <a:gd name="T1" fmla="*/ 0 h 288"/>
              <a:gd name="T2" fmla="*/ 0 w 288"/>
              <a:gd name="T3" fmla="*/ 144 h 288"/>
              <a:gd name="T4" fmla="*/ 144 w 288"/>
              <a:gd name="T5" fmla="*/ 288 h 288"/>
              <a:gd name="T6" fmla="*/ 288 w 288"/>
              <a:gd name="T7" fmla="*/ 144 h 288"/>
              <a:gd name="T8" fmla="*/ 144 w 288"/>
              <a:gd name="T9" fmla="*/ 0 h 2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8"/>
              <a:gd name="T16" fmla="*/ 0 h 288"/>
              <a:gd name="T17" fmla="*/ 288 w 288"/>
              <a:gd name="T18" fmla="*/ 288 h 2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8" h="288">
                <a:moveTo>
                  <a:pt x="144" y="0"/>
                </a:moveTo>
                <a:lnTo>
                  <a:pt x="0" y="144"/>
                </a:lnTo>
                <a:lnTo>
                  <a:pt x="144" y="288"/>
                </a:lnTo>
                <a:lnTo>
                  <a:pt x="288" y="144"/>
                </a:lnTo>
                <a:lnTo>
                  <a:pt x="144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4263" name="Text Box 119"/>
          <p:cNvSpPr txBox="1">
            <a:spLocks noChangeArrowheads="1"/>
          </p:cNvSpPr>
          <p:nvPr/>
        </p:nvSpPr>
        <p:spPr bwMode="auto">
          <a:xfrm>
            <a:off x="7620000" y="35814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Helvetica" pitchFamily="-83" charset="0"/>
              </a:rPr>
              <a:t>Q’</a:t>
            </a:r>
          </a:p>
        </p:txBody>
      </p:sp>
      <p:sp>
        <p:nvSpPr>
          <p:cNvPr id="134265" name="Text Box 121"/>
          <p:cNvSpPr txBox="1">
            <a:spLocks noChangeArrowheads="1"/>
          </p:cNvSpPr>
          <p:nvPr/>
        </p:nvSpPr>
        <p:spPr bwMode="auto">
          <a:xfrm>
            <a:off x="6248400" y="35814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Helvetica" pitchFamily="-83" charset="0"/>
              </a:rPr>
              <a:t>Q’</a:t>
            </a:r>
          </a:p>
        </p:txBody>
      </p:sp>
      <p:sp>
        <p:nvSpPr>
          <p:cNvPr id="134267" name="Text Box 123"/>
          <p:cNvSpPr txBox="1">
            <a:spLocks noChangeArrowheads="1"/>
          </p:cNvSpPr>
          <p:nvPr/>
        </p:nvSpPr>
        <p:spPr bwMode="auto">
          <a:xfrm>
            <a:off x="4572000" y="35814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Helvetica" pitchFamily="-83" charset="0"/>
              </a:rPr>
              <a:t>Q’</a:t>
            </a:r>
          </a:p>
        </p:txBody>
      </p:sp>
      <p:sp>
        <p:nvSpPr>
          <p:cNvPr id="134269" name="Text Box 125"/>
          <p:cNvSpPr txBox="1">
            <a:spLocks noChangeArrowheads="1"/>
          </p:cNvSpPr>
          <p:nvPr/>
        </p:nvSpPr>
        <p:spPr bwMode="auto">
          <a:xfrm>
            <a:off x="3200400" y="35814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Helvetica" pitchFamily="-83" charset="0"/>
              </a:rPr>
              <a:t>Q’</a:t>
            </a:r>
          </a:p>
        </p:txBody>
      </p:sp>
      <p:sp>
        <p:nvSpPr>
          <p:cNvPr id="134271" name="Text Box 127"/>
          <p:cNvSpPr txBox="1">
            <a:spLocks noChangeArrowheads="1"/>
          </p:cNvSpPr>
          <p:nvPr/>
        </p:nvSpPr>
        <p:spPr bwMode="auto">
          <a:xfrm>
            <a:off x="6248400" y="24384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Helvetica" pitchFamily="-83" charset="0"/>
              </a:rPr>
              <a:t>T</a:t>
            </a:r>
          </a:p>
        </p:txBody>
      </p:sp>
      <p:cxnSp>
        <p:nvCxnSpPr>
          <p:cNvPr id="134273" name="AutoShape 129"/>
          <p:cNvCxnSpPr>
            <a:cxnSpLocks noChangeShapeType="1"/>
            <a:stCxn id="134272" idx="3"/>
            <a:endCxn id="134262" idx="3"/>
          </p:cNvCxnSpPr>
          <p:nvPr/>
        </p:nvCxnSpPr>
        <p:spPr bwMode="auto">
          <a:xfrm flipV="1">
            <a:off x="6705600" y="1371600"/>
            <a:ext cx="152400" cy="12192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134274" name="AutoShape 130"/>
          <p:cNvCxnSpPr>
            <a:cxnSpLocks noChangeShapeType="1"/>
            <a:stCxn id="134272" idx="4"/>
            <a:endCxn id="134261" idx="3"/>
          </p:cNvCxnSpPr>
          <p:nvPr/>
        </p:nvCxnSpPr>
        <p:spPr bwMode="auto">
          <a:xfrm flipH="1" flipV="1">
            <a:off x="5867400" y="1371600"/>
            <a:ext cx="571500" cy="990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134275" name="AutoShape 131"/>
          <p:cNvCxnSpPr>
            <a:cxnSpLocks noChangeShapeType="1"/>
            <a:stCxn id="134272" idx="1"/>
            <a:endCxn id="134260" idx="3"/>
          </p:cNvCxnSpPr>
          <p:nvPr/>
        </p:nvCxnSpPr>
        <p:spPr bwMode="auto">
          <a:xfrm flipH="1" flipV="1">
            <a:off x="4876800" y="1371600"/>
            <a:ext cx="1295400" cy="12192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363" name="Freeform 548"/>
          <p:cNvSpPr>
            <a:spLocks/>
          </p:cNvSpPr>
          <p:nvPr/>
        </p:nvSpPr>
        <p:spPr bwMode="auto">
          <a:xfrm>
            <a:off x="4495800" y="2362200"/>
            <a:ext cx="533400" cy="457200"/>
          </a:xfrm>
          <a:custGeom>
            <a:avLst/>
            <a:gdLst>
              <a:gd name="T0" fmla="*/ 144 w 288"/>
              <a:gd name="T1" fmla="*/ 0 h 288"/>
              <a:gd name="T2" fmla="*/ 0 w 288"/>
              <a:gd name="T3" fmla="*/ 144 h 288"/>
              <a:gd name="T4" fmla="*/ 144 w 288"/>
              <a:gd name="T5" fmla="*/ 288 h 288"/>
              <a:gd name="T6" fmla="*/ 288 w 288"/>
              <a:gd name="T7" fmla="*/ 144 h 288"/>
              <a:gd name="T8" fmla="*/ 144 w 288"/>
              <a:gd name="T9" fmla="*/ 0 h 2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8"/>
              <a:gd name="T16" fmla="*/ 0 h 288"/>
              <a:gd name="T17" fmla="*/ 288 w 288"/>
              <a:gd name="T18" fmla="*/ 288 h 2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8" h="288">
                <a:moveTo>
                  <a:pt x="144" y="0"/>
                </a:moveTo>
                <a:lnTo>
                  <a:pt x="0" y="144"/>
                </a:lnTo>
                <a:lnTo>
                  <a:pt x="144" y="288"/>
                </a:lnTo>
                <a:lnTo>
                  <a:pt x="288" y="144"/>
                </a:lnTo>
                <a:lnTo>
                  <a:pt x="144" y="0"/>
                </a:lnTo>
                <a:close/>
              </a:path>
            </a:pathLst>
          </a:custGeom>
          <a:solidFill>
            <a:srgbClr val="FFFF00">
              <a:alpha val="30000"/>
            </a:srgb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6370" name="Freeform 548"/>
          <p:cNvSpPr>
            <a:spLocks/>
          </p:cNvSpPr>
          <p:nvPr/>
        </p:nvSpPr>
        <p:spPr bwMode="auto">
          <a:xfrm>
            <a:off x="4495800" y="3505200"/>
            <a:ext cx="533400" cy="495300"/>
          </a:xfrm>
          <a:custGeom>
            <a:avLst/>
            <a:gdLst>
              <a:gd name="T0" fmla="*/ 144 w 288"/>
              <a:gd name="T1" fmla="*/ 0 h 288"/>
              <a:gd name="T2" fmla="*/ 0 w 288"/>
              <a:gd name="T3" fmla="*/ 144 h 288"/>
              <a:gd name="T4" fmla="*/ 144 w 288"/>
              <a:gd name="T5" fmla="*/ 288 h 288"/>
              <a:gd name="T6" fmla="*/ 288 w 288"/>
              <a:gd name="T7" fmla="*/ 144 h 288"/>
              <a:gd name="T8" fmla="*/ 144 w 288"/>
              <a:gd name="T9" fmla="*/ 0 h 2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8"/>
              <a:gd name="T16" fmla="*/ 0 h 288"/>
              <a:gd name="T17" fmla="*/ 288 w 288"/>
              <a:gd name="T18" fmla="*/ 288 h 2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8" h="288">
                <a:moveTo>
                  <a:pt x="144" y="0"/>
                </a:moveTo>
                <a:lnTo>
                  <a:pt x="0" y="144"/>
                </a:lnTo>
                <a:lnTo>
                  <a:pt x="144" y="288"/>
                </a:lnTo>
                <a:lnTo>
                  <a:pt x="288" y="144"/>
                </a:lnTo>
                <a:lnTo>
                  <a:pt x="144" y="0"/>
                </a:lnTo>
                <a:close/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6372" name="Freeform 548"/>
          <p:cNvSpPr>
            <a:spLocks/>
          </p:cNvSpPr>
          <p:nvPr/>
        </p:nvSpPr>
        <p:spPr bwMode="auto">
          <a:xfrm>
            <a:off x="3124200" y="3505200"/>
            <a:ext cx="533400" cy="495300"/>
          </a:xfrm>
          <a:custGeom>
            <a:avLst/>
            <a:gdLst>
              <a:gd name="T0" fmla="*/ 144 w 288"/>
              <a:gd name="T1" fmla="*/ 0 h 288"/>
              <a:gd name="T2" fmla="*/ 0 w 288"/>
              <a:gd name="T3" fmla="*/ 144 h 288"/>
              <a:gd name="T4" fmla="*/ 144 w 288"/>
              <a:gd name="T5" fmla="*/ 288 h 288"/>
              <a:gd name="T6" fmla="*/ 288 w 288"/>
              <a:gd name="T7" fmla="*/ 144 h 288"/>
              <a:gd name="T8" fmla="*/ 144 w 288"/>
              <a:gd name="T9" fmla="*/ 0 h 2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8"/>
              <a:gd name="T16" fmla="*/ 0 h 288"/>
              <a:gd name="T17" fmla="*/ 288 w 288"/>
              <a:gd name="T18" fmla="*/ 288 h 2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8" h="288">
                <a:moveTo>
                  <a:pt x="144" y="0"/>
                </a:moveTo>
                <a:lnTo>
                  <a:pt x="0" y="144"/>
                </a:lnTo>
                <a:lnTo>
                  <a:pt x="144" y="288"/>
                </a:lnTo>
                <a:lnTo>
                  <a:pt x="288" y="144"/>
                </a:lnTo>
                <a:lnTo>
                  <a:pt x="144" y="0"/>
                </a:lnTo>
                <a:close/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6374" name="Freeform 548"/>
          <p:cNvSpPr>
            <a:spLocks/>
          </p:cNvSpPr>
          <p:nvPr/>
        </p:nvSpPr>
        <p:spPr bwMode="auto">
          <a:xfrm>
            <a:off x="6172200" y="2362200"/>
            <a:ext cx="533400" cy="457200"/>
          </a:xfrm>
          <a:custGeom>
            <a:avLst/>
            <a:gdLst>
              <a:gd name="T0" fmla="*/ 144 w 288"/>
              <a:gd name="T1" fmla="*/ 0 h 288"/>
              <a:gd name="T2" fmla="*/ 0 w 288"/>
              <a:gd name="T3" fmla="*/ 144 h 288"/>
              <a:gd name="T4" fmla="*/ 144 w 288"/>
              <a:gd name="T5" fmla="*/ 288 h 288"/>
              <a:gd name="T6" fmla="*/ 288 w 288"/>
              <a:gd name="T7" fmla="*/ 144 h 288"/>
              <a:gd name="T8" fmla="*/ 144 w 288"/>
              <a:gd name="T9" fmla="*/ 0 h 2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8"/>
              <a:gd name="T16" fmla="*/ 0 h 288"/>
              <a:gd name="T17" fmla="*/ 288 w 288"/>
              <a:gd name="T18" fmla="*/ 288 h 2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8" h="288">
                <a:moveTo>
                  <a:pt x="144" y="0"/>
                </a:moveTo>
                <a:lnTo>
                  <a:pt x="0" y="144"/>
                </a:lnTo>
                <a:lnTo>
                  <a:pt x="144" y="288"/>
                </a:lnTo>
                <a:lnTo>
                  <a:pt x="288" y="144"/>
                </a:lnTo>
                <a:lnTo>
                  <a:pt x="144" y="0"/>
                </a:lnTo>
                <a:close/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6261" name="Text Box 69"/>
          <p:cNvSpPr txBox="1">
            <a:spLocks noChangeArrowheads="1"/>
          </p:cNvSpPr>
          <p:nvPr/>
        </p:nvSpPr>
        <p:spPr bwMode="auto">
          <a:xfrm>
            <a:off x="152400" y="2286000"/>
            <a:ext cx="2438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  <a:latin typeface="Helvetica" pitchFamily="-83" charset="0"/>
              </a:rPr>
              <a:t>MS►C►D</a:t>
            </a:r>
          </a:p>
        </p:txBody>
      </p:sp>
      <p:sp>
        <p:nvSpPr>
          <p:cNvPr id="136262" name="Text Box 70"/>
          <p:cNvSpPr txBox="1">
            <a:spLocks noChangeArrowheads="1"/>
          </p:cNvSpPr>
          <p:nvPr/>
        </p:nvSpPr>
        <p:spPr bwMode="auto">
          <a:xfrm>
            <a:off x="152400" y="3505200"/>
            <a:ext cx="2438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  <a:latin typeface="Helvetica" pitchFamily="-83" charset="0"/>
              </a:rPr>
              <a:t>M►P►S►C</a:t>
            </a:r>
          </a:p>
        </p:txBody>
      </p:sp>
      <p:sp>
        <p:nvSpPr>
          <p:cNvPr id="136263" name="Text Box 71"/>
          <p:cNvSpPr txBox="1">
            <a:spLocks noChangeArrowheads="1"/>
          </p:cNvSpPr>
          <p:nvPr/>
        </p:nvSpPr>
        <p:spPr bwMode="auto">
          <a:xfrm>
            <a:off x="152400" y="1066800"/>
            <a:ext cx="2438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  <a:latin typeface="Helvetica" pitchFamily="-83" charset="0"/>
              </a:rPr>
              <a:t>MS►C</a:t>
            </a:r>
          </a:p>
        </p:txBody>
      </p:sp>
      <p:sp>
        <p:nvSpPr>
          <p:cNvPr id="136265" name="Text Box 73"/>
          <p:cNvSpPr txBox="1">
            <a:spLocks noChangeArrowheads="1"/>
          </p:cNvSpPr>
          <p:nvPr/>
        </p:nvSpPr>
        <p:spPr bwMode="auto">
          <a:xfrm>
            <a:off x="152400" y="4953000"/>
            <a:ext cx="8839200" cy="158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514350" indent="-514350" defTabSz="4119563" fontAlgn="base">
              <a:spcBef>
                <a:spcPct val="25000"/>
              </a:spcBef>
              <a:spcAft>
                <a:spcPct val="0"/>
              </a:spcAft>
              <a:tabLst>
                <a:tab pos="4003675" algn="l"/>
                <a:tab pos="4803775" algn="l"/>
              </a:tabLst>
            </a:pPr>
            <a:r>
              <a:rPr lang="en-US" sz="2800">
                <a:solidFill>
                  <a:srgbClr val="000000"/>
                </a:solidFill>
                <a:latin typeface="Helvetica" pitchFamily="-83" charset="0"/>
              </a:rPr>
              <a:t>P	parse lines	D	hash distribute</a:t>
            </a:r>
          </a:p>
          <a:p>
            <a:pPr marL="514350" indent="-514350" defTabSz="4119563" fontAlgn="base">
              <a:spcBef>
                <a:spcPct val="25000"/>
              </a:spcBef>
              <a:spcAft>
                <a:spcPct val="0"/>
              </a:spcAft>
              <a:tabLst>
                <a:tab pos="4003675" algn="l"/>
                <a:tab pos="4803775" algn="l"/>
              </a:tabLst>
            </a:pPr>
            <a:r>
              <a:rPr lang="en-US" sz="2800">
                <a:solidFill>
                  <a:srgbClr val="000000"/>
                </a:solidFill>
                <a:latin typeface="Helvetica" pitchFamily="-83" charset="0"/>
              </a:rPr>
              <a:t>S	quicksort	MS	merge sort</a:t>
            </a:r>
          </a:p>
          <a:p>
            <a:pPr marL="514350" indent="-514350" defTabSz="4119563" fontAlgn="base">
              <a:spcBef>
                <a:spcPct val="25000"/>
              </a:spcBef>
              <a:spcAft>
                <a:spcPct val="0"/>
              </a:spcAft>
              <a:tabLst>
                <a:tab pos="4003675" algn="l"/>
                <a:tab pos="4803775" algn="l"/>
              </a:tabLst>
            </a:pPr>
            <a:r>
              <a:rPr lang="en-US" sz="2800">
                <a:solidFill>
                  <a:srgbClr val="000000"/>
                </a:solidFill>
                <a:latin typeface="Helvetica" pitchFamily="-83" charset="0"/>
              </a:rPr>
              <a:t>C	count occurrences	M	non-deterministic merge</a:t>
            </a:r>
          </a:p>
        </p:txBody>
      </p:sp>
      <p:sp>
        <p:nvSpPr>
          <p:cNvPr id="136322" name="Freeform 548"/>
          <p:cNvSpPr>
            <a:spLocks/>
          </p:cNvSpPr>
          <p:nvPr/>
        </p:nvSpPr>
        <p:spPr bwMode="auto">
          <a:xfrm>
            <a:off x="7543800" y="3505200"/>
            <a:ext cx="533400" cy="495300"/>
          </a:xfrm>
          <a:custGeom>
            <a:avLst/>
            <a:gdLst>
              <a:gd name="T0" fmla="*/ 144 w 288"/>
              <a:gd name="T1" fmla="*/ 0 h 288"/>
              <a:gd name="T2" fmla="*/ 0 w 288"/>
              <a:gd name="T3" fmla="*/ 144 h 288"/>
              <a:gd name="T4" fmla="*/ 144 w 288"/>
              <a:gd name="T5" fmla="*/ 288 h 288"/>
              <a:gd name="T6" fmla="*/ 288 w 288"/>
              <a:gd name="T7" fmla="*/ 144 h 288"/>
              <a:gd name="T8" fmla="*/ 144 w 288"/>
              <a:gd name="T9" fmla="*/ 0 h 2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8"/>
              <a:gd name="T16" fmla="*/ 0 h 288"/>
              <a:gd name="T17" fmla="*/ 288 w 288"/>
              <a:gd name="T18" fmla="*/ 288 h 2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8" h="288">
                <a:moveTo>
                  <a:pt x="144" y="0"/>
                </a:moveTo>
                <a:lnTo>
                  <a:pt x="0" y="144"/>
                </a:lnTo>
                <a:lnTo>
                  <a:pt x="144" y="288"/>
                </a:lnTo>
                <a:lnTo>
                  <a:pt x="288" y="144"/>
                </a:lnTo>
                <a:lnTo>
                  <a:pt x="144" y="0"/>
                </a:lnTo>
                <a:close/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6323" name="Freeform 548"/>
          <p:cNvSpPr>
            <a:spLocks/>
          </p:cNvSpPr>
          <p:nvPr/>
        </p:nvSpPr>
        <p:spPr bwMode="auto">
          <a:xfrm>
            <a:off x="6172200" y="3505200"/>
            <a:ext cx="533400" cy="495300"/>
          </a:xfrm>
          <a:custGeom>
            <a:avLst/>
            <a:gdLst>
              <a:gd name="T0" fmla="*/ 144 w 288"/>
              <a:gd name="T1" fmla="*/ 0 h 288"/>
              <a:gd name="T2" fmla="*/ 0 w 288"/>
              <a:gd name="T3" fmla="*/ 144 h 288"/>
              <a:gd name="T4" fmla="*/ 144 w 288"/>
              <a:gd name="T5" fmla="*/ 288 h 288"/>
              <a:gd name="T6" fmla="*/ 288 w 288"/>
              <a:gd name="T7" fmla="*/ 144 h 288"/>
              <a:gd name="T8" fmla="*/ 144 w 288"/>
              <a:gd name="T9" fmla="*/ 0 h 2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8"/>
              <a:gd name="T16" fmla="*/ 0 h 288"/>
              <a:gd name="T17" fmla="*/ 288 w 288"/>
              <a:gd name="T18" fmla="*/ 288 h 2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8" h="288">
                <a:moveTo>
                  <a:pt x="144" y="0"/>
                </a:moveTo>
                <a:lnTo>
                  <a:pt x="0" y="144"/>
                </a:lnTo>
                <a:lnTo>
                  <a:pt x="144" y="288"/>
                </a:lnTo>
                <a:lnTo>
                  <a:pt x="288" y="144"/>
                </a:lnTo>
                <a:lnTo>
                  <a:pt x="144" y="0"/>
                </a:lnTo>
                <a:close/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6324" name="Oval 132"/>
          <p:cNvSpPr>
            <a:spLocks noChangeArrowheads="1"/>
          </p:cNvSpPr>
          <p:nvPr/>
        </p:nvSpPr>
        <p:spPr bwMode="auto">
          <a:xfrm>
            <a:off x="2133600" y="4343400"/>
            <a:ext cx="381000" cy="3810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36325" name="Oval 133"/>
          <p:cNvSpPr>
            <a:spLocks noChangeArrowheads="1"/>
          </p:cNvSpPr>
          <p:nvPr/>
        </p:nvSpPr>
        <p:spPr bwMode="auto">
          <a:xfrm>
            <a:off x="2743200" y="4343400"/>
            <a:ext cx="381000" cy="3810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36326" name="Oval 134"/>
          <p:cNvSpPr>
            <a:spLocks noChangeArrowheads="1"/>
          </p:cNvSpPr>
          <p:nvPr/>
        </p:nvSpPr>
        <p:spPr bwMode="auto">
          <a:xfrm>
            <a:off x="3352800" y="4343400"/>
            <a:ext cx="381000" cy="3810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cxnSp>
        <p:nvCxnSpPr>
          <p:cNvPr id="136327" name="AutoShape 135"/>
          <p:cNvCxnSpPr>
            <a:cxnSpLocks noChangeShapeType="1"/>
            <a:stCxn id="136324" idx="7"/>
            <a:endCxn id="136372" idx="1"/>
          </p:cNvCxnSpPr>
          <p:nvPr/>
        </p:nvCxnSpPr>
        <p:spPr bwMode="auto">
          <a:xfrm flipV="1">
            <a:off x="2459038" y="3752850"/>
            <a:ext cx="665162" cy="6461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136328" name="AutoShape 136"/>
          <p:cNvCxnSpPr>
            <a:cxnSpLocks noChangeShapeType="1"/>
            <a:stCxn id="136325" idx="0"/>
            <a:endCxn id="136372" idx="2"/>
          </p:cNvCxnSpPr>
          <p:nvPr/>
        </p:nvCxnSpPr>
        <p:spPr bwMode="auto">
          <a:xfrm flipV="1">
            <a:off x="2933700" y="4000500"/>
            <a:ext cx="457200" cy="3429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136329" name="AutoShape 137"/>
          <p:cNvCxnSpPr>
            <a:cxnSpLocks noChangeShapeType="1"/>
            <a:stCxn id="136326" idx="0"/>
            <a:endCxn id="136372" idx="2"/>
          </p:cNvCxnSpPr>
          <p:nvPr/>
        </p:nvCxnSpPr>
        <p:spPr bwMode="auto">
          <a:xfrm flipH="1" flipV="1">
            <a:off x="3390900" y="4000500"/>
            <a:ext cx="152400" cy="3429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sp>
        <p:nvSpPr>
          <p:cNvPr id="136330" name="Oval 138"/>
          <p:cNvSpPr>
            <a:spLocks noChangeArrowheads="1"/>
          </p:cNvSpPr>
          <p:nvPr/>
        </p:nvSpPr>
        <p:spPr bwMode="auto">
          <a:xfrm>
            <a:off x="4572000" y="4343400"/>
            <a:ext cx="381000" cy="3810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36331" name="Oval 139"/>
          <p:cNvSpPr>
            <a:spLocks noChangeArrowheads="1"/>
          </p:cNvSpPr>
          <p:nvPr/>
        </p:nvSpPr>
        <p:spPr bwMode="auto">
          <a:xfrm>
            <a:off x="5181600" y="4343400"/>
            <a:ext cx="381000" cy="3810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36332" name="Oval 140"/>
          <p:cNvSpPr>
            <a:spLocks noChangeArrowheads="1"/>
          </p:cNvSpPr>
          <p:nvPr/>
        </p:nvSpPr>
        <p:spPr bwMode="auto">
          <a:xfrm>
            <a:off x="5791200" y="4343400"/>
            <a:ext cx="381000" cy="3810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cxnSp>
        <p:nvCxnSpPr>
          <p:cNvPr id="136333" name="AutoShape 141"/>
          <p:cNvCxnSpPr>
            <a:cxnSpLocks noChangeShapeType="1"/>
            <a:stCxn id="136332" idx="0"/>
            <a:endCxn id="136323" idx="1"/>
          </p:cNvCxnSpPr>
          <p:nvPr/>
        </p:nvCxnSpPr>
        <p:spPr bwMode="auto">
          <a:xfrm flipV="1">
            <a:off x="5981700" y="3752850"/>
            <a:ext cx="190500" cy="5905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136334" name="AutoShape 142"/>
          <p:cNvCxnSpPr>
            <a:cxnSpLocks noChangeShapeType="1"/>
            <a:stCxn id="136330" idx="0"/>
            <a:endCxn id="136370" idx="2"/>
          </p:cNvCxnSpPr>
          <p:nvPr/>
        </p:nvCxnSpPr>
        <p:spPr bwMode="auto">
          <a:xfrm flipV="1">
            <a:off x="4762500" y="4000500"/>
            <a:ext cx="0" cy="3429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136335" name="AutoShape 143"/>
          <p:cNvCxnSpPr>
            <a:cxnSpLocks noChangeShapeType="1"/>
            <a:stCxn id="136331" idx="0"/>
            <a:endCxn id="136370" idx="3"/>
          </p:cNvCxnSpPr>
          <p:nvPr/>
        </p:nvCxnSpPr>
        <p:spPr bwMode="auto">
          <a:xfrm flipH="1" flipV="1">
            <a:off x="5029200" y="3752850"/>
            <a:ext cx="342900" cy="5905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sp>
        <p:nvSpPr>
          <p:cNvPr id="136336" name="Oval 144"/>
          <p:cNvSpPr>
            <a:spLocks noChangeArrowheads="1"/>
          </p:cNvSpPr>
          <p:nvPr/>
        </p:nvSpPr>
        <p:spPr bwMode="auto">
          <a:xfrm>
            <a:off x="3962400" y="4343400"/>
            <a:ext cx="381000" cy="3810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cxnSp>
        <p:nvCxnSpPr>
          <p:cNvPr id="136337" name="AutoShape 145"/>
          <p:cNvCxnSpPr>
            <a:cxnSpLocks noChangeShapeType="1"/>
            <a:stCxn id="136336" idx="0"/>
            <a:endCxn id="136370" idx="1"/>
          </p:cNvCxnSpPr>
          <p:nvPr/>
        </p:nvCxnSpPr>
        <p:spPr bwMode="auto">
          <a:xfrm flipV="1">
            <a:off x="4152900" y="3752850"/>
            <a:ext cx="342900" cy="5905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sp>
        <p:nvSpPr>
          <p:cNvPr id="136338" name="Oval 146"/>
          <p:cNvSpPr>
            <a:spLocks noChangeArrowheads="1"/>
          </p:cNvSpPr>
          <p:nvPr/>
        </p:nvSpPr>
        <p:spPr bwMode="auto">
          <a:xfrm>
            <a:off x="6400800" y="4343400"/>
            <a:ext cx="381000" cy="3810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36339" name="Oval 147"/>
          <p:cNvSpPr>
            <a:spLocks noChangeArrowheads="1"/>
          </p:cNvSpPr>
          <p:nvPr/>
        </p:nvSpPr>
        <p:spPr bwMode="auto">
          <a:xfrm>
            <a:off x="7010400" y="4343400"/>
            <a:ext cx="381000" cy="3810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36340" name="Oval 148"/>
          <p:cNvSpPr>
            <a:spLocks noChangeArrowheads="1"/>
          </p:cNvSpPr>
          <p:nvPr/>
        </p:nvSpPr>
        <p:spPr bwMode="auto">
          <a:xfrm>
            <a:off x="7620000" y="4343400"/>
            <a:ext cx="381000" cy="3810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cxnSp>
        <p:nvCxnSpPr>
          <p:cNvPr id="136341" name="AutoShape 149"/>
          <p:cNvCxnSpPr>
            <a:cxnSpLocks noChangeShapeType="1"/>
            <a:stCxn id="136338" idx="0"/>
            <a:endCxn id="136323" idx="2"/>
          </p:cNvCxnSpPr>
          <p:nvPr/>
        </p:nvCxnSpPr>
        <p:spPr bwMode="auto">
          <a:xfrm flipH="1" flipV="1">
            <a:off x="6438900" y="4000500"/>
            <a:ext cx="152400" cy="3429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136342" name="AutoShape 150"/>
          <p:cNvCxnSpPr>
            <a:cxnSpLocks noChangeShapeType="1"/>
            <a:stCxn id="136339" idx="0"/>
            <a:endCxn id="136323" idx="3"/>
          </p:cNvCxnSpPr>
          <p:nvPr/>
        </p:nvCxnSpPr>
        <p:spPr bwMode="auto">
          <a:xfrm flipH="1" flipV="1">
            <a:off x="6705600" y="3752850"/>
            <a:ext cx="495300" cy="5905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136343" name="AutoShape 151"/>
          <p:cNvCxnSpPr>
            <a:cxnSpLocks noChangeShapeType="1"/>
            <a:stCxn id="136340" idx="0"/>
            <a:endCxn id="136322" idx="2"/>
          </p:cNvCxnSpPr>
          <p:nvPr/>
        </p:nvCxnSpPr>
        <p:spPr bwMode="auto">
          <a:xfrm flipV="1">
            <a:off x="7810500" y="4000500"/>
            <a:ext cx="0" cy="3429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sp>
        <p:nvSpPr>
          <p:cNvPr id="136344" name="Oval 152"/>
          <p:cNvSpPr>
            <a:spLocks noChangeArrowheads="1"/>
          </p:cNvSpPr>
          <p:nvPr/>
        </p:nvSpPr>
        <p:spPr bwMode="auto">
          <a:xfrm>
            <a:off x="8229600" y="4343400"/>
            <a:ext cx="381000" cy="3810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cxnSp>
        <p:nvCxnSpPr>
          <p:cNvPr id="136345" name="AutoShape 153"/>
          <p:cNvCxnSpPr>
            <a:cxnSpLocks noChangeShapeType="1"/>
            <a:stCxn id="136344" idx="1"/>
            <a:endCxn id="136322" idx="3"/>
          </p:cNvCxnSpPr>
          <p:nvPr/>
        </p:nvCxnSpPr>
        <p:spPr bwMode="auto">
          <a:xfrm flipH="1" flipV="1">
            <a:off x="8077200" y="3752850"/>
            <a:ext cx="207963" cy="6461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136346" name="AutoShape 154"/>
          <p:cNvCxnSpPr>
            <a:cxnSpLocks noChangeShapeType="1"/>
            <a:stCxn id="136370" idx="4"/>
            <a:endCxn id="136363" idx="2"/>
          </p:cNvCxnSpPr>
          <p:nvPr/>
        </p:nvCxnSpPr>
        <p:spPr bwMode="auto">
          <a:xfrm flipV="1">
            <a:off x="4762500" y="2819400"/>
            <a:ext cx="0" cy="6858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136347" name="AutoShape 155"/>
          <p:cNvCxnSpPr>
            <a:cxnSpLocks noChangeShapeType="1"/>
            <a:stCxn id="136322" idx="4"/>
            <a:endCxn id="136374" idx="3"/>
          </p:cNvCxnSpPr>
          <p:nvPr/>
        </p:nvCxnSpPr>
        <p:spPr bwMode="auto">
          <a:xfrm flipH="1" flipV="1">
            <a:off x="6705600" y="2590800"/>
            <a:ext cx="1104900" cy="9144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136348" name="AutoShape 156"/>
          <p:cNvCxnSpPr>
            <a:cxnSpLocks noChangeShapeType="1"/>
            <a:stCxn id="136372" idx="4"/>
            <a:endCxn id="136363" idx="1"/>
          </p:cNvCxnSpPr>
          <p:nvPr/>
        </p:nvCxnSpPr>
        <p:spPr bwMode="auto">
          <a:xfrm flipV="1">
            <a:off x="3390900" y="2590800"/>
            <a:ext cx="1104900" cy="9144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136349" name="AutoShape 157"/>
          <p:cNvCxnSpPr>
            <a:cxnSpLocks noChangeShapeType="1"/>
            <a:stCxn id="136323" idx="4"/>
            <a:endCxn id="136373" idx="2"/>
          </p:cNvCxnSpPr>
          <p:nvPr/>
        </p:nvCxnSpPr>
        <p:spPr bwMode="auto">
          <a:xfrm flipV="1">
            <a:off x="6438900" y="2805113"/>
            <a:ext cx="0" cy="7000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sp>
        <p:nvSpPr>
          <p:cNvPr id="136350" name="Text Box 158"/>
          <p:cNvSpPr txBox="1">
            <a:spLocks noChangeArrowheads="1"/>
          </p:cNvSpPr>
          <p:nvPr/>
        </p:nvSpPr>
        <p:spPr bwMode="auto">
          <a:xfrm>
            <a:off x="6400800" y="12192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Helvetica" pitchFamily="-83" charset="0"/>
              </a:rPr>
              <a:t>R</a:t>
            </a:r>
          </a:p>
        </p:txBody>
      </p:sp>
      <p:sp>
        <p:nvSpPr>
          <p:cNvPr id="136351" name="Text Box 159"/>
          <p:cNvSpPr txBox="1">
            <a:spLocks noChangeArrowheads="1"/>
          </p:cNvSpPr>
          <p:nvPr/>
        </p:nvSpPr>
        <p:spPr bwMode="auto">
          <a:xfrm>
            <a:off x="4419600" y="12192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Helvetica" pitchFamily="-83" charset="0"/>
              </a:rPr>
              <a:t>R</a:t>
            </a:r>
          </a:p>
        </p:txBody>
      </p:sp>
      <p:sp>
        <p:nvSpPr>
          <p:cNvPr id="136352" name="Text Box 160"/>
          <p:cNvSpPr txBox="1">
            <a:spLocks noChangeArrowheads="1"/>
          </p:cNvSpPr>
          <p:nvPr/>
        </p:nvSpPr>
        <p:spPr bwMode="auto">
          <a:xfrm>
            <a:off x="4572000" y="24384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Helvetica" pitchFamily="-83" charset="0"/>
              </a:rPr>
              <a:t>T</a:t>
            </a:r>
          </a:p>
        </p:txBody>
      </p:sp>
      <p:cxnSp>
        <p:nvCxnSpPr>
          <p:cNvPr id="136353" name="AutoShape 161"/>
          <p:cNvCxnSpPr>
            <a:cxnSpLocks noChangeShapeType="1"/>
            <a:stCxn id="136364" idx="4"/>
            <a:endCxn id="136358" idx="4"/>
          </p:cNvCxnSpPr>
          <p:nvPr/>
        </p:nvCxnSpPr>
        <p:spPr bwMode="auto">
          <a:xfrm flipV="1">
            <a:off x="4610100" y="838200"/>
            <a:ext cx="0" cy="3048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136354" name="AutoShape 162"/>
          <p:cNvCxnSpPr>
            <a:cxnSpLocks noChangeShapeType="1"/>
            <a:stCxn id="136366" idx="4"/>
            <a:endCxn id="136356" idx="4"/>
          </p:cNvCxnSpPr>
          <p:nvPr/>
        </p:nvCxnSpPr>
        <p:spPr bwMode="auto">
          <a:xfrm flipV="1">
            <a:off x="6591300" y="838200"/>
            <a:ext cx="0" cy="3048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136355" name="AutoShape 163"/>
          <p:cNvCxnSpPr>
            <a:cxnSpLocks noChangeShapeType="1"/>
            <a:stCxn id="136365" idx="4"/>
            <a:endCxn id="136357" idx="4"/>
          </p:cNvCxnSpPr>
          <p:nvPr/>
        </p:nvCxnSpPr>
        <p:spPr bwMode="auto">
          <a:xfrm flipV="1">
            <a:off x="5600700" y="838200"/>
            <a:ext cx="0" cy="3048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sp>
        <p:nvSpPr>
          <p:cNvPr id="136356" name="Oval 164"/>
          <p:cNvSpPr>
            <a:spLocks noChangeArrowheads="1"/>
          </p:cNvSpPr>
          <p:nvPr/>
        </p:nvSpPr>
        <p:spPr bwMode="auto">
          <a:xfrm>
            <a:off x="6400800" y="457200"/>
            <a:ext cx="381000" cy="381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36357" name="Oval 165"/>
          <p:cNvSpPr>
            <a:spLocks noChangeArrowheads="1"/>
          </p:cNvSpPr>
          <p:nvPr/>
        </p:nvSpPr>
        <p:spPr bwMode="auto">
          <a:xfrm>
            <a:off x="5410200" y="457200"/>
            <a:ext cx="381000" cy="381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36358" name="Oval 166"/>
          <p:cNvSpPr>
            <a:spLocks noChangeArrowheads="1"/>
          </p:cNvSpPr>
          <p:nvPr/>
        </p:nvSpPr>
        <p:spPr bwMode="auto">
          <a:xfrm>
            <a:off x="4419600" y="457200"/>
            <a:ext cx="381000" cy="381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cxnSp>
        <p:nvCxnSpPr>
          <p:cNvPr id="136359" name="AutoShape 167"/>
          <p:cNvCxnSpPr>
            <a:cxnSpLocks noChangeShapeType="1"/>
            <a:stCxn id="136363" idx="1"/>
            <a:endCxn id="136364" idx="1"/>
          </p:cNvCxnSpPr>
          <p:nvPr/>
        </p:nvCxnSpPr>
        <p:spPr bwMode="auto">
          <a:xfrm flipH="1" flipV="1">
            <a:off x="4343400" y="1371600"/>
            <a:ext cx="152400" cy="12192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136360" name="AutoShape 168"/>
          <p:cNvCxnSpPr>
            <a:cxnSpLocks noChangeShapeType="1"/>
            <a:stCxn id="136363" idx="4"/>
            <a:endCxn id="136365" idx="1"/>
          </p:cNvCxnSpPr>
          <p:nvPr/>
        </p:nvCxnSpPr>
        <p:spPr bwMode="auto">
          <a:xfrm flipV="1">
            <a:off x="4762500" y="1371600"/>
            <a:ext cx="571500" cy="990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136361" name="AutoShape 169"/>
          <p:cNvCxnSpPr>
            <a:cxnSpLocks noChangeShapeType="1"/>
            <a:stCxn id="136363" idx="3"/>
            <a:endCxn id="136366" idx="1"/>
          </p:cNvCxnSpPr>
          <p:nvPr/>
        </p:nvCxnSpPr>
        <p:spPr bwMode="auto">
          <a:xfrm flipV="1">
            <a:off x="5029200" y="1371600"/>
            <a:ext cx="1295400" cy="12192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sp>
        <p:nvSpPr>
          <p:cNvPr id="136362" name="Text Box 170"/>
          <p:cNvSpPr txBox="1">
            <a:spLocks noChangeArrowheads="1"/>
          </p:cNvSpPr>
          <p:nvPr/>
        </p:nvSpPr>
        <p:spPr bwMode="auto">
          <a:xfrm>
            <a:off x="5410200" y="12192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Helvetica" pitchFamily="-83" charset="0"/>
              </a:rPr>
              <a:t>R</a:t>
            </a:r>
          </a:p>
        </p:txBody>
      </p:sp>
      <p:sp>
        <p:nvSpPr>
          <p:cNvPr id="136364" name="Freeform 548"/>
          <p:cNvSpPr>
            <a:spLocks/>
          </p:cNvSpPr>
          <p:nvPr/>
        </p:nvSpPr>
        <p:spPr bwMode="auto">
          <a:xfrm>
            <a:off x="4343400" y="1143000"/>
            <a:ext cx="533400" cy="457200"/>
          </a:xfrm>
          <a:custGeom>
            <a:avLst/>
            <a:gdLst>
              <a:gd name="T0" fmla="*/ 144 w 288"/>
              <a:gd name="T1" fmla="*/ 0 h 288"/>
              <a:gd name="T2" fmla="*/ 0 w 288"/>
              <a:gd name="T3" fmla="*/ 144 h 288"/>
              <a:gd name="T4" fmla="*/ 144 w 288"/>
              <a:gd name="T5" fmla="*/ 288 h 288"/>
              <a:gd name="T6" fmla="*/ 288 w 288"/>
              <a:gd name="T7" fmla="*/ 144 h 288"/>
              <a:gd name="T8" fmla="*/ 144 w 288"/>
              <a:gd name="T9" fmla="*/ 0 h 2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8"/>
              <a:gd name="T16" fmla="*/ 0 h 288"/>
              <a:gd name="T17" fmla="*/ 288 w 288"/>
              <a:gd name="T18" fmla="*/ 288 h 2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8" h="288">
                <a:moveTo>
                  <a:pt x="144" y="0"/>
                </a:moveTo>
                <a:lnTo>
                  <a:pt x="0" y="144"/>
                </a:lnTo>
                <a:lnTo>
                  <a:pt x="144" y="288"/>
                </a:lnTo>
                <a:lnTo>
                  <a:pt x="288" y="144"/>
                </a:lnTo>
                <a:lnTo>
                  <a:pt x="144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6365" name="Freeform 548"/>
          <p:cNvSpPr>
            <a:spLocks/>
          </p:cNvSpPr>
          <p:nvPr/>
        </p:nvSpPr>
        <p:spPr bwMode="auto">
          <a:xfrm>
            <a:off x="5334000" y="1143000"/>
            <a:ext cx="533400" cy="457200"/>
          </a:xfrm>
          <a:custGeom>
            <a:avLst/>
            <a:gdLst>
              <a:gd name="T0" fmla="*/ 144 w 288"/>
              <a:gd name="T1" fmla="*/ 0 h 288"/>
              <a:gd name="T2" fmla="*/ 0 w 288"/>
              <a:gd name="T3" fmla="*/ 144 h 288"/>
              <a:gd name="T4" fmla="*/ 144 w 288"/>
              <a:gd name="T5" fmla="*/ 288 h 288"/>
              <a:gd name="T6" fmla="*/ 288 w 288"/>
              <a:gd name="T7" fmla="*/ 144 h 288"/>
              <a:gd name="T8" fmla="*/ 144 w 288"/>
              <a:gd name="T9" fmla="*/ 0 h 2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8"/>
              <a:gd name="T16" fmla="*/ 0 h 288"/>
              <a:gd name="T17" fmla="*/ 288 w 288"/>
              <a:gd name="T18" fmla="*/ 288 h 2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8" h="288">
                <a:moveTo>
                  <a:pt x="144" y="0"/>
                </a:moveTo>
                <a:lnTo>
                  <a:pt x="0" y="144"/>
                </a:lnTo>
                <a:lnTo>
                  <a:pt x="144" y="288"/>
                </a:lnTo>
                <a:lnTo>
                  <a:pt x="288" y="144"/>
                </a:lnTo>
                <a:lnTo>
                  <a:pt x="144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6366" name="Freeform 548"/>
          <p:cNvSpPr>
            <a:spLocks/>
          </p:cNvSpPr>
          <p:nvPr/>
        </p:nvSpPr>
        <p:spPr bwMode="auto">
          <a:xfrm>
            <a:off x="6324600" y="1143000"/>
            <a:ext cx="533400" cy="457200"/>
          </a:xfrm>
          <a:custGeom>
            <a:avLst/>
            <a:gdLst>
              <a:gd name="T0" fmla="*/ 144 w 288"/>
              <a:gd name="T1" fmla="*/ 0 h 288"/>
              <a:gd name="T2" fmla="*/ 0 w 288"/>
              <a:gd name="T3" fmla="*/ 144 h 288"/>
              <a:gd name="T4" fmla="*/ 144 w 288"/>
              <a:gd name="T5" fmla="*/ 288 h 288"/>
              <a:gd name="T6" fmla="*/ 288 w 288"/>
              <a:gd name="T7" fmla="*/ 144 h 288"/>
              <a:gd name="T8" fmla="*/ 144 w 288"/>
              <a:gd name="T9" fmla="*/ 0 h 2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8"/>
              <a:gd name="T16" fmla="*/ 0 h 288"/>
              <a:gd name="T17" fmla="*/ 288 w 288"/>
              <a:gd name="T18" fmla="*/ 288 h 2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8" h="288">
                <a:moveTo>
                  <a:pt x="144" y="0"/>
                </a:moveTo>
                <a:lnTo>
                  <a:pt x="0" y="144"/>
                </a:lnTo>
                <a:lnTo>
                  <a:pt x="144" y="288"/>
                </a:lnTo>
                <a:lnTo>
                  <a:pt x="288" y="144"/>
                </a:lnTo>
                <a:lnTo>
                  <a:pt x="144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6367" name="Text Box 175"/>
          <p:cNvSpPr txBox="1">
            <a:spLocks noChangeArrowheads="1"/>
          </p:cNvSpPr>
          <p:nvPr/>
        </p:nvSpPr>
        <p:spPr bwMode="auto">
          <a:xfrm>
            <a:off x="7620000" y="35814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Helvetica" pitchFamily="-83" charset="0"/>
              </a:rPr>
              <a:t>Q’</a:t>
            </a:r>
          </a:p>
        </p:txBody>
      </p:sp>
      <p:sp>
        <p:nvSpPr>
          <p:cNvPr id="136368" name="Text Box 176"/>
          <p:cNvSpPr txBox="1">
            <a:spLocks noChangeArrowheads="1"/>
          </p:cNvSpPr>
          <p:nvPr/>
        </p:nvSpPr>
        <p:spPr bwMode="auto">
          <a:xfrm>
            <a:off x="6248400" y="35814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Helvetica" pitchFamily="-83" charset="0"/>
              </a:rPr>
              <a:t>Q’</a:t>
            </a:r>
          </a:p>
        </p:txBody>
      </p:sp>
      <p:sp>
        <p:nvSpPr>
          <p:cNvPr id="136369" name="Text Box 177"/>
          <p:cNvSpPr txBox="1">
            <a:spLocks noChangeArrowheads="1"/>
          </p:cNvSpPr>
          <p:nvPr/>
        </p:nvSpPr>
        <p:spPr bwMode="auto">
          <a:xfrm>
            <a:off x="4572000" y="35814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Helvetica" pitchFamily="-83" charset="0"/>
              </a:rPr>
              <a:t>Q’</a:t>
            </a:r>
          </a:p>
        </p:txBody>
      </p:sp>
      <p:sp>
        <p:nvSpPr>
          <p:cNvPr id="136371" name="Text Box 179"/>
          <p:cNvSpPr txBox="1">
            <a:spLocks noChangeArrowheads="1"/>
          </p:cNvSpPr>
          <p:nvPr/>
        </p:nvSpPr>
        <p:spPr bwMode="auto">
          <a:xfrm>
            <a:off x="3200400" y="35814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Helvetica" pitchFamily="-83" charset="0"/>
              </a:rPr>
              <a:t>Q’</a:t>
            </a:r>
          </a:p>
        </p:txBody>
      </p:sp>
      <p:sp>
        <p:nvSpPr>
          <p:cNvPr id="136373" name="Text Box 181"/>
          <p:cNvSpPr txBox="1">
            <a:spLocks noChangeArrowheads="1"/>
          </p:cNvSpPr>
          <p:nvPr/>
        </p:nvSpPr>
        <p:spPr bwMode="auto">
          <a:xfrm>
            <a:off x="6248400" y="24384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Helvetica" pitchFamily="-83" charset="0"/>
              </a:rPr>
              <a:t>T</a:t>
            </a:r>
          </a:p>
        </p:txBody>
      </p:sp>
      <p:cxnSp>
        <p:nvCxnSpPr>
          <p:cNvPr id="136375" name="AutoShape 183"/>
          <p:cNvCxnSpPr>
            <a:cxnSpLocks noChangeShapeType="1"/>
            <a:stCxn id="136374" idx="3"/>
            <a:endCxn id="136366" idx="3"/>
          </p:cNvCxnSpPr>
          <p:nvPr/>
        </p:nvCxnSpPr>
        <p:spPr bwMode="auto">
          <a:xfrm flipV="1">
            <a:off x="6705600" y="1371600"/>
            <a:ext cx="152400" cy="12192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136376" name="AutoShape 184"/>
          <p:cNvCxnSpPr>
            <a:cxnSpLocks noChangeShapeType="1"/>
            <a:stCxn id="136374" idx="4"/>
            <a:endCxn id="136365" idx="3"/>
          </p:cNvCxnSpPr>
          <p:nvPr/>
        </p:nvCxnSpPr>
        <p:spPr bwMode="auto">
          <a:xfrm flipH="1" flipV="1">
            <a:off x="5867400" y="1371600"/>
            <a:ext cx="571500" cy="990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136377" name="AutoShape 185"/>
          <p:cNvCxnSpPr>
            <a:cxnSpLocks noChangeShapeType="1"/>
            <a:stCxn id="136374" idx="1"/>
            <a:endCxn id="136364" idx="3"/>
          </p:cNvCxnSpPr>
          <p:nvPr/>
        </p:nvCxnSpPr>
        <p:spPr bwMode="auto">
          <a:xfrm flipH="1" flipV="1">
            <a:off x="4876800" y="1371600"/>
            <a:ext cx="1295400" cy="12192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424" name="Freeform 548"/>
          <p:cNvSpPr>
            <a:spLocks/>
          </p:cNvSpPr>
          <p:nvPr/>
        </p:nvSpPr>
        <p:spPr bwMode="auto">
          <a:xfrm>
            <a:off x="4343400" y="1143000"/>
            <a:ext cx="533400" cy="457200"/>
          </a:xfrm>
          <a:custGeom>
            <a:avLst/>
            <a:gdLst>
              <a:gd name="T0" fmla="*/ 144 w 288"/>
              <a:gd name="T1" fmla="*/ 0 h 288"/>
              <a:gd name="T2" fmla="*/ 0 w 288"/>
              <a:gd name="T3" fmla="*/ 144 h 288"/>
              <a:gd name="T4" fmla="*/ 144 w 288"/>
              <a:gd name="T5" fmla="*/ 288 h 288"/>
              <a:gd name="T6" fmla="*/ 288 w 288"/>
              <a:gd name="T7" fmla="*/ 144 h 288"/>
              <a:gd name="T8" fmla="*/ 144 w 288"/>
              <a:gd name="T9" fmla="*/ 0 h 2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8"/>
              <a:gd name="T16" fmla="*/ 0 h 288"/>
              <a:gd name="T17" fmla="*/ 288 w 288"/>
              <a:gd name="T18" fmla="*/ 288 h 2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8" h="288">
                <a:moveTo>
                  <a:pt x="144" y="0"/>
                </a:moveTo>
                <a:lnTo>
                  <a:pt x="0" y="144"/>
                </a:lnTo>
                <a:lnTo>
                  <a:pt x="144" y="288"/>
                </a:lnTo>
                <a:lnTo>
                  <a:pt x="288" y="144"/>
                </a:lnTo>
                <a:lnTo>
                  <a:pt x="144" y="0"/>
                </a:lnTo>
                <a:close/>
              </a:path>
            </a:pathLst>
          </a:custGeom>
          <a:solidFill>
            <a:srgbClr val="FFFF00">
              <a:alpha val="30000"/>
            </a:srgb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8425" name="Freeform 548"/>
          <p:cNvSpPr>
            <a:spLocks/>
          </p:cNvSpPr>
          <p:nvPr/>
        </p:nvSpPr>
        <p:spPr bwMode="auto">
          <a:xfrm>
            <a:off x="5334000" y="1143000"/>
            <a:ext cx="533400" cy="457200"/>
          </a:xfrm>
          <a:custGeom>
            <a:avLst/>
            <a:gdLst>
              <a:gd name="T0" fmla="*/ 144 w 288"/>
              <a:gd name="T1" fmla="*/ 0 h 288"/>
              <a:gd name="T2" fmla="*/ 0 w 288"/>
              <a:gd name="T3" fmla="*/ 144 h 288"/>
              <a:gd name="T4" fmla="*/ 144 w 288"/>
              <a:gd name="T5" fmla="*/ 288 h 288"/>
              <a:gd name="T6" fmla="*/ 288 w 288"/>
              <a:gd name="T7" fmla="*/ 144 h 288"/>
              <a:gd name="T8" fmla="*/ 144 w 288"/>
              <a:gd name="T9" fmla="*/ 0 h 2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8"/>
              <a:gd name="T16" fmla="*/ 0 h 288"/>
              <a:gd name="T17" fmla="*/ 288 w 288"/>
              <a:gd name="T18" fmla="*/ 288 h 2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8" h="288">
                <a:moveTo>
                  <a:pt x="144" y="0"/>
                </a:moveTo>
                <a:lnTo>
                  <a:pt x="0" y="144"/>
                </a:lnTo>
                <a:lnTo>
                  <a:pt x="144" y="288"/>
                </a:lnTo>
                <a:lnTo>
                  <a:pt x="288" y="144"/>
                </a:lnTo>
                <a:lnTo>
                  <a:pt x="144" y="0"/>
                </a:lnTo>
                <a:close/>
              </a:path>
            </a:pathLst>
          </a:custGeom>
          <a:solidFill>
            <a:srgbClr val="FFFF00">
              <a:alpha val="30000"/>
            </a:srgb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8426" name="Freeform 548"/>
          <p:cNvSpPr>
            <a:spLocks/>
          </p:cNvSpPr>
          <p:nvPr/>
        </p:nvSpPr>
        <p:spPr bwMode="auto">
          <a:xfrm>
            <a:off x="6324600" y="1143000"/>
            <a:ext cx="533400" cy="457200"/>
          </a:xfrm>
          <a:custGeom>
            <a:avLst/>
            <a:gdLst>
              <a:gd name="T0" fmla="*/ 144 w 288"/>
              <a:gd name="T1" fmla="*/ 0 h 288"/>
              <a:gd name="T2" fmla="*/ 0 w 288"/>
              <a:gd name="T3" fmla="*/ 144 h 288"/>
              <a:gd name="T4" fmla="*/ 144 w 288"/>
              <a:gd name="T5" fmla="*/ 288 h 288"/>
              <a:gd name="T6" fmla="*/ 288 w 288"/>
              <a:gd name="T7" fmla="*/ 144 h 288"/>
              <a:gd name="T8" fmla="*/ 144 w 288"/>
              <a:gd name="T9" fmla="*/ 0 h 2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8"/>
              <a:gd name="T16" fmla="*/ 0 h 288"/>
              <a:gd name="T17" fmla="*/ 288 w 288"/>
              <a:gd name="T18" fmla="*/ 288 h 2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8" h="288">
                <a:moveTo>
                  <a:pt x="144" y="0"/>
                </a:moveTo>
                <a:lnTo>
                  <a:pt x="0" y="144"/>
                </a:lnTo>
                <a:lnTo>
                  <a:pt x="144" y="288"/>
                </a:lnTo>
                <a:lnTo>
                  <a:pt x="288" y="144"/>
                </a:lnTo>
                <a:lnTo>
                  <a:pt x="144" y="0"/>
                </a:lnTo>
                <a:close/>
              </a:path>
            </a:pathLst>
          </a:custGeom>
          <a:solidFill>
            <a:srgbClr val="FFFF00">
              <a:alpha val="30000"/>
            </a:srgb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8423" name="Freeform 548"/>
          <p:cNvSpPr>
            <a:spLocks/>
          </p:cNvSpPr>
          <p:nvPr/>
        </p:nvSpPr>
        <p:spPr bwMode="auto">
          <a:xfrm>
            <a:off x="4495800" y="2362200"/>
            <a:ext cx="533400" cy="457200"/>
          </a:xfrm>
          <a:custGeom>
            <a:avLst/>
            <a:gdLst>
              <a:gd name="T0" fmla="*/ 144 w 288"/>
              <a:gd name="T1" fmla="*/ 0 h 288"/>
              <a:gd name="T2" fmla="*/ 0 w 288"/>
              <a:gd name="T3" fmla="*/ 144 h 288"/>
              <a:gd name="T4" fmla="*/ 144 w 288"/>
              <a:gd name="T5" fmla="*/ 288 h 288"/>
              <a:gd name="T6" fmla="*/ 288 w 288"/>
              <a:gd name="T7" fmla="*/ 144 h 288"/>
              <a:gd name="T8" fmla="*/ 144 w 288"/>
              <a:gd name="T9" fmla="*/ 0 h 2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8"/>
              <a:gd name="T16" fmla="*/ 0 h 288"/>
              <a:gd name="T17" fmla="*/ 288 w 288"/>
              <a:gd name="T18" fmla="*/ 288 h 2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8" h="288">
                <a:moveTo>
                  <a:pt x="144" y="0"/>
                </a:moveTo>
                <a:lnTo>
                  <a:pt x="0" y="144"/>
                </a:lnTo>
                <a:lnTo>
                  <a:pt x="144" y="288"/>
                </a:lnTo>
                <a:lnTo>
                  <a:pt x="288" y="144"/>
                </a:lnTo>
                <a:lnTo>
                  <a:pt x="144" y="0"/>
                </a:lnTo>
                <a:close/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8319" name="Text Box 79"/>
          <p:cNvSpPr txBox="1">
            <a:spLocks noChangeArrowheads="1"/>
          </p:cNvSpPr>
          <p:nvPr/>
        </p:nvSpPr>
        <p:spPr bwMode="auto">
          <a:xfrm>
            <a:off x="152400" y="4953000"/>
            <a:ext cx="8839200" cy="158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514350" indent="-514350" defTabSz="4119563" fontAlgn="base">
              <a:spcBef>
                <a:spcPct val="25000"/>
              </a:spcBef>
              <a:spcAft>
                <a:spcPct val="0"/>
              </a:spcAft>
              <a:tabLst>
                <a:tab pos="4003675" algn="l"/>
                <a:tab pos="4803775" algn="l"/>
              </a:tabLst>
            </a:pPr>
            <a:r>
              <a:rPr lang="en-US" sz="2800">
                <a:solidFill>
                  <a:srgbClr val="000000"/>
                </a:solidFill>
                <a:latin typeface="Helvetica" pitchFamily="-83" charset="0"/>
              </a:rPr>
              <a:t>P	parse lines	D	hash distribute</a:t>
            </a:r>
          </a:p>
          <a:p>
            <a:pPr marL="514350" indent="-514350" defTabSz="4119563" fontAlgn="base">
              <a:spcBef>
                <a:spcPct val="25000"/>
              </a:spcBef>
              <a:spcAft>
                <a:spcPct val="0"/>
              </a:spcAft>
              <a:tabLst>
                <a:tab pos="4003675" algn="l"/>
                <a:tab pos="4803775" algn="l"/>
              </a:tabLst>
            </a:pPr>
            <a:r>
              <a:rPr lang="en-US" sz="2800">
                <a:solidFill>
                  <a:srgbClr val="000000"/>
                </a:solidFill>
                <a:latin typeface="Helvetica" pitchFamily="-83" charset="0"/>
              </a:rPr>
              <a:t>S	quicksort	MS	merge sort</a:t>
            </a:r>
          </a:p>
          <a:p>
            <a:pPr marL="514350" indent="-514350" defTabSz="4119563" fontAlgn="base">
              <a:spcBef>
                <a:spcPct val="25000"/>
              </a:spcBef>
              <a:spcAft>
                <a:spcPct val="0"/>
              </a:spcAft>
              <a:tabLst>
                <a:tab pos="4003675" algn="l"/>
                <a:tab pos="4803775" algn="l"/>
              </a:tabLst>
            </a:pPr>
            <a:r>
              <a:rPr lang="en-US" sz="2800">
                <a:solidFill>
                  <a:srgbClr val="000000"/>
                </a:solidFill>
                <a:latin typeface="Helvetica" pitchFamily="-83" charset="0"/>
              </a:rPr>
              <a:t>C	count occurrences	M	non-deterministic merge</a:t>
            </a:r>
          </a:p>
        </p:txBody>
      </p:sp>
      <p:sp>
        <p:nvSpPr>
          <p:cNvPr id="138320" name="Text Box 80"/>
          <p:cNvSpPr txBox="1">
            <a:spLocks noChangeArrowheads="1"/>
          </p:cNvSpPr>
          <p:nvPr/>
        </p:nvSpPr>
        <p:spPr bwMode="auto">
          <a:xfrm>
            <a:off x="152400" y="2286000"/>
            <a:ext cx="2438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  <a:latin typeface="Helvetica" pitchFamily="-83" charset="0"/>
              </a:rPr>
              <a:t>MS►C►D</a:t>
            </a:r>
          </a:p>
        </p:txBody>
      </p:sp>
      <p:sp>
        <p:nvSpPr>
          <p:cNvPr id="138321" name="Text Box 81"/>
          <p:cNvSpPr txBox="1">
            <a:spLocks noChangeArrowheads="1"/>
          </p:cNvSpPr>
          <p:nvPr/>
        </p:nvSpPr>
        <p:spPr bwMode="auto">
          <a:xfrm>
            <a:off x="152400" y="3505200"/>
            <a:ext cx="2438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  <a:latin typeface="Helvetica" pitchFamily="-83" charset="0"/>
              </a:rPr>
              <a:t>M►P►S►C</a:t>
            </a:r>
          </a:p>
        </p:txBody>
      </p:sp>
      <p:sp>
        <p:nvSpPr>
          <p:cNvPr id="138322" name="Text Box 82"/>
          <p:cNvSpPr txBox="1">
            <a:spLocks noChangeArrowheads="1"/>
          </p:cNvSpPr>
          <p:nvPr/>
        </p:nvSpPr>
        <p:spPr bwMode="auto">
          <a:xfrm>
            <a:off x="152400" y="1066800"/>
            <a:ext cx="2438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  <a:latin typeface="Helvetica" pitchFamily="-83" charset="0"/>
              </a:rPr>
              <a:t>MS►C</a:t>
            </a:r>
          </a:p>
        </p:txBody>
      </p:sp>
      <p:sp>
        <p:nvSpPr>
          <p:cNvPr id="138379" name="Freeform 548"/>
          <p:cNvSpPr>
            <a:spLocks/>
          </p:cNvSpPr>
          <p:nvPr/>
        </p:nvSpPr>
        <p:spPr bwMode="auto">
          <a:xfrm>
            <a:off x="4495800" y="3505200"/>
            <a:ext cx="533400" cy="495300"/>
          </a:xfrm>
          <a:custGeom>
            <a:avLst/>
            <a:gdLst>
              <a:gd name="T0" fmla="*/ 144 w 288"/>
              <a:gd name="T1" fmla="*/ 0 h 288"/>
              <a:gd name="T2" fmla="*/ 0 w 288"/>
              <a:gd name="T3" fmla="*/ 144 h 288"/>
              <a:gd name="T4" fmla="*/ 144 w 288"/>
              <a:gd name="T5" fmla="*/ 288 h 288"/>
              <a:gd name="T6" fmla="*/ 288 w 288"/>
              <a:gd name="T7" fmla="*/ 144 h 288"/>
              <a:gd name="T8" fmla="*/ 144 w 288"/>
              <a:gd name="T9" fmla="*/ 0 h 2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8"/>
              <a:gd name="T16" fmla="*/ 0 h 288"/>
              <a:gd name="T17" fmla="*/ 288 w 288"/>
              <a:gd name="T18" fmla="*/ 288 h 2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8" h="288">
                <a:moveTo>
                  <a:pt x="144" y="0"/>
                </a:moveTo>
                <a:lnTo>
                  <a:pt x="0" y="144"/>
                </a:lnTo>
                <a:lnTo>
                  <a:pt x="144" y="288"/>
                </a:lnTo>
                <a:lnTo>
                  <a:pt x="288" y="144"/>
                </a:lnTo>
                <a:lnTo>
                  <a:pt x="144" y="0"/>
                </a:lnTo>
                <a:close/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8380" name="Freeform 548"/>
          <p:cNvSpPr>
            <a:spLocks/>
          </p:cNvSpPr>
          <p:nvPr/>
        </p:nvSpPr>
        <p:spPr bwMode="auto">
          <a:xfrm>
            <a:off x="3124200" y="3505200"/>
            <a:ext cx="533400" cy="495300"/>
          </a:xfrm>
          <a:custGeom>
            <a:avLst/>
            <a:gdLst>
              <a:gd name="T0" fmla="*/ 144 w 288"/>
              <a:gd name="T1" fmla="*/ 0 h 288"/>
              <a:gd name="T2" fmla="*/ 0 w 288"/>
              <a:gd name="T3" fmla="*/ 144 h 288"/>
              <a:gd name="T4" fmla="*/ 144 w 288"/>
              <a:gd name="T5" fmla="*/ 288 h 288"/>
              <a:gd name="T6" fmla="*/ 288 w 288"/>
              <a:gd name="T7" fmla="*/ 144 h 288"/>
              <a:gd name="T8" fmla="*/ 144 w 288"/>
              <a:gd name="T9" fmla="*/ 0 h 2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8"/>
              <a:gd name="T16" fmla="*/ 0 h 288"/>
              <a:gd name="T17" fmla="*/ 288 w 288"/>
              <a:gd name="T18" fmla="*/ 288 h 2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8" h="288">
                <a:moveTo>
                  <a:pt x="144" y="0"/>
                </a:moveTo>
                <a:lnTo>
                  <a:pt x="0" y="144"/>
                </a:lnTo>
                <a:lnTo>
                  <a:pt x="144" y="288"/>
                </a:lnTo>
                <a:lnTo>
                  <a:pt x="288" y="144"/>
                </a:lnTo>
                <a:lnTo>
                  <a:pt x="144" y="0"/>
                </a:lnTo>
                <a:close/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8381" name="Freeform 548"/>
          <p:cNvSpPr>
            <a:spLocks/>
          </p:cNvSpPr>
          <p:nvPr/>
        </p:nvSpPr>
        <p:spPr bwMode="auto">
          <a:xfrm>
            <a:off x="6172200" y="2362200"/>
            <a:ext cx="533400" cy="457200"/>
          </a:xfrm>
          <a:custGeom>
            <a:avLst/>
            <a:gdLst>
              <a:gd name="T0" fmla="*/ 144 w 288"/>
              <a:gd name="T1" fmla="*/ 0 h 288"/>
              <a:gd name="T2" fmla="*/ 0 w 288"/>
              <a:gd name="T3" fmla="*/ 144 h 288"/>
              <a:gd name="T4" fmla="*/ 144 w 288"/>
              <a:gd name="T5" fmla="*/ 288 h 288"/>
              <a:gd name="T6" fmla="*/ 288 w 288"/>
              <a:gd name="T7" fmla="*/ 144 h 288"/>
              <a:gd name="T8" fmla="*/ 144 w 288"/>
              <a:gd name="T9" fmla="*/ 0 h 2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8"/>
              <a:gd name="T16" fmla="*/ 0 h 288"/>
              <a:gd name="T17" fmla="*/ 288 w 288"/>
              <a:gd name="T18" fmla="*/ 288 h 2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8" h="288">
                <a:moveTo>
                  <a:pt x="144" y="0"/>
                </a:moveTo>
                <a:lnTo>
                  <a:pt x="0" y="144"/>
                </a:lnTo>
                <a:lnTo>
                  <a:pt x="144" y="288"/>
                </a:lnTo>
                <a:lnTo>
                  <a:pt x="288" y="144"/>
                </a:lnTo>
                <a:lnTo>
                  <a:pt x="144" y="0"/>
                </a:lnTo>
                <a:close/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8382" name="Freeform 548"/>
          <p:cNvSpPr>
            <a:spLocks/>
          </p:cNvSpPr>
          <p:nvPr/>
        </p:nvSpPr>
        <p:spPr bwMode="auto">
          <a:xfrm>
            <a:off x="7543800" y="3505200"/>
            <a:ext cx="533400" cy="495300"/>
          </a:xfrm>
          <a:custGeom>
            <a:avLst/>
            <a:gdLst>
              <a:gd name="T0" fmla="*/ 144 w 288"/>
              <a:gd name="T1" fmla="*/ 0 h 288"/>
              <a:gd name="T2" fmla="*/ 0 w 288"/>
              <a:gd name="T3" fmla="*/ 144 h 288"/>
              <a:gd name="T4" fmla="*/ 144 w 288"/>
              <a:gd name="T5" fmla="*/ 288 h 288"/>
              <a:gd name="T6" fmla="*/ 288 w 288"/>
              <a:gd name="T7" fmla="*/ 144 h 288"/>
              <a:gd name="T8" fmla="*/ 144 w 288"/>
              <a:gd name="T9" fmla="*/ 0 h 2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8"/>
              <a:gd name="T16" fmla="*/ 0 h 288"/>
              <a:gd name="T17" fmla="*/ 288 w 288"/>
              <a:gd name="T18" fmla="*/ 288 h 2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8" h="288">
                <a:moveTo>
                  <a:pt x="144" y="0"/>
                </a:moveTo>
                <a:lnTo>
                  <a:pt x="0" y="144"/>
                </a:lnTo>
                <a:lnTo>
                  <a:pt x="144" y="288"/>
                </a:lnTo>
                <a:lnTo>
                  <a:pt x="288" y="144"/>
                </a:lnTo>
                <a:lnTo>
                  <a:pt x="144" y="0"/>
                </a:lnTo>
                <a:close/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8383" name="Freeform 548"/>
          <p:cNvSpPr>
            <a:spLocks/>
          </p:cNvSpPr>
          <p:nvPr/>
        </p:nvSpPr>
        <p:spPr bwMode="auto">
          <a:xfrm>
            <a:off x="6172200" y="3505200"/>
            <a:ext cx="533400" cy="495300"/>
          </a:xfrm>
          <a:custGeom>
            <a:avLst/>
            <a:gdLst>
              <a:gd name="T0" fmla="*/ 144 w 288"/>
              <a:gd name="T1" fmla="*/ 0 h 288"/>
              <a:gd name="T2" fmla="*/ 0 w 288"/>
              <a:gd name="T3" fmla="*/ 144 h 288"/>
              <a:gd name="T4" fmla="*/ 144 w 288"/>
              <a:gd name="T5" fmla="*/ 288 h 288"/>
              <a:gd name="T6" fmla="*/ 288 w 288"/>
              <a:gd name="T7" fmla="*/ 144 h 288"/>
              <a:gd name="T8" fmla="*/ 144 w 288"/>
              <a:gd name="T9" fmla="*/ 0 h 2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8"/>
              <a:gd name="T16" fmla="*/ 0 h 288"/>
              <a:gd name="T17" fmla="*/ 288 w 288"/>
              <a:gd name="T18" fmla="*/ 288 h 2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8" h="288">
                <a:moveTo>
                  <a:pt x="144" y="0"/>
                </a:moveTo>
                <a:lnTo>
                  <a:pt x="0" y="144"/>
                </a:lnTo>
                <a:lnTo>
                  <a:pt x="144" y="288"/>
                </a:lnTo>
                <a:lnTo>
                  <a:pt x="288" y="144"/>
                </a:lnTo>
                <a:lnTo>
                  <a:pt x="144" y="0"/>
                </a:lnTo>
                <a:close/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8384" name="Oval 144"/>
          <p:cNvSpPr>
            <a:spLocks noChangeArrowheads="1"/>
          </p:cNvSpPr>
          <p:nvPr/>
        </p:nvSpPr>
        <p:spPr bwMode="auto">
          <a:xfrm>
            <a:off x="2133600" y="4343400"/>
            <a:ext cx="381000" cy="3810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38385" name="Oval 145"/>
          <p:cNvSpPr>
            <a:spLocks noChangeArrowheads="1"/>
          </p:cNvSpPr>
          <p:nvPr/>
        </p:nvSpPr>
        <p:spPr bwMode="auto">
          <a:xfrm>
            <a:off x="2743200" y="4343400"/>
            <a:ext cx="381000" cy="3810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38386" name="Oval 146"/>
          <p:cNvSpPr>
            <a:spLocks noChangeArrowheads="1"/>
          </p:cNvSpPr>
          <p:nvPr/>
        </p:nvSpPr>
        <p:spPr bwMode="auto">
          <a:xfrm>
            <a:off x="3352800" y="4343400"/>
            <a:ext cx="381000" cy="3810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cxnSp>
        <p:nvCxnSpPr>
          <p:cNvPr id="138387" name="AutoShape 147"/>
          <p:cNvCxnSpPr>
            <a:cxnSpLocks noChangeShapeType="1"/>
            <a:stCxn id="138384" idx="7"/>
            <a:endCxn id="138380" idx="1"/>
          </p:cNvCxnSpPr>
          <p:nvPr/>
        </p:nvCxnSpPr>
        <p:spPr bwMode="auto">
          <a:xfrm flipV="1">
            <a:off x="2459038" y="3752850"/>
            <a:ext cx="665162" cy="6461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138388" name="AutoShape 148"/>
          <p:cNvCxnSpPr>
            <a:cxnSpLocks noChangeShapeType="1"/>
            <a:stCxn id="138385" idx="0"/>
            <a:endCxn id="138380" idx="2"/>
          </p:cNvCxnSpPr>
          <p:nvPr/>
        </p:nvCxnSpPr>
        <p:spPr bwMode="auto">
          <a:xfrm flipV="1">
            <a:off x="2933700" y="4000500"/>
            <a:ext cx="457200" cy="3429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138389" name="AutoShape 149"/>
          <p:cNvCxnSpPr>
            <a:cxnSpLocks noChangeShapeType="1"/>
            <a:stCxn id="138386" idx="0"/>
            <a:endCxn id="138380" idx="2"/>
          </p:cNvCxnSpPr>
          <p:nvPr/>
        </p:nvCxnSpPr>
        <p:spPr bwMode="auto">
          <a:xfrm flipH="1" flipV="1">
            <a:off x="3390900" y="4000500"/>
            <a:ext cx="152400" cy="3429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sp>
        <p:nvSpPr>
          <p:cNvPr id="138390" name="Oval 150"/>
          <p:cNvSpPr>
            <a:spLocks noChangeArrowheads="1"/>
          </p:cNvSpPr>
          <p:nvPr/>
        </p:nvSpPr>
        <p:spPr bwMode="auto">
          <a:xfrm>
            <a:off x="4572000" y="4343400"/>
            <a:ext cx="381000" cy="3810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38391" name="Oval 151"/>
          <p:cNvSpPr>
            <a:spLocks noChangeArrowheads="1"/>
          </p:cNvSpPr>
          <p:nvPr/>
        </p:nvSpPr>
        <p:spPr bwMode="auto">
          <a:xfrm>
            <a:off x="5181600" y="4343400"/>
            <a:ext cx="381000" cy="3810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38392" name="Oval 152"/>
          <p:cNvSpPr>
            <a:spLocks noChangeArrowheads="1"/>
          </p:cNvSpPr>
          <p:nvPr/>
        </p:nvSpPr>
        <p:spPr bwMode="auto">
          <a:xfrm>
            <a:off x="5791200" y="4343400"/>
            <a:ext cx="381000" cy="3810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cxnSp>
        <p:nvCxnSpPr>
          <p:cNvPr id="138393" name="AutoShape 153"/>
          <p:cNvCxnSpPr>
            <a:cxnSpLocks noChangeShapeType="1"/>
            <a:stCxn id="138392" idx="0"/>
            <a:endCxn id="138383" idx="1"/>
          </p:cNvCxnSpPr>
          <p:nvPr/>
        </p:nvCxnSpPr>
        <p:spPr bwMode="auto">
          <a:xfrm flipV="1">
            <a:off x="5981700" y="3752850"/>
            <a:ext cx="190500" cy="5905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138394" name="AutoShape 154"/>
          <p:cNvCxnSpPr>
            <a:cxnSpLocks noChangeShapeType="1"/>
            <a:stCxn id="138390" idx="0"/>
            <a:endCxn id="138379" idx="2"/>
          </p:cNvCxnSpPr>
          <p:nvPr/>
        </p:nvCxnSpPr>
        <p:spPr bwMode="auto">
          <a:xfrm flipV="1">
            <a:off x="4762500" y="4000500"/>
            <a:ext cx="0" cy="3429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138395" name="AutoShape 155"/>
          <p:cNvCxnSpPr>
            <a:cxnSpLocks noChangeShapeType="1"/>
            <a:stCxn id="138391" idx="0"/>
            <a:endCxn id="138379" idx="3"/>
          </p:cNvCxnSpPr>
          <p:nvPr/>
        </p:nvCxnSpPr>
        <p:spPr bwMode="auto">
          <a:xfrm flipH="1" flipV="1">
            <a:off x="5029200" y="3752850"/>
            <a:ext cx="342900" cy="5905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sp>
        <p:nvSpPr>
          <p:cNvPr id="138396" name="Oval 156"/>
          <p:cNvSpPr>
            <a:spLocks noChangeArrowheads="1"/>
          </p:cNvSpPr>
          <p:nvPr/>
        </p:nvSpPr>
        <p:spPr bwMode="auto">
          <a:xfrm>
            <a:off x="3962400" y="4343400"/>
            <a:ext cx="381000" cy="3810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cxnSp>
        <p:nvCxnSpPr>
          <p:cNvPr id="138397" name="AutoShape 157"/>
          <p:cNvCxnSpPr>
            <a:cxnSpLocks noChangeShapeType="1"/>
            <a:stCxn id="138396" idx="0"/>
            <a:endCxn id="138379" idx="1"/>
          </p:cNvCxnSpPr>
          <p:nvPr/>
        </p:nvCxnSpPr>
        <p:spPr bwMode="auto">
          <a:xfrm flipV="1">
            <a:off x="4152900" y="3752850"/>
            <a:ext cx="342900" cy="5905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sp>
        <p:nvSpPr>
          <p:cNvPr id="138398" name="Oval 158"/>
          <p:cNvSpPr>
            <a:spLocks noChangeArrowheads="1"/>
          </p:cNvSpPr>
          <p:nvPr/>
        </p:nvSpPr>
        <p:spPr bwMode="auto">
          <a:xfrm>
            <a:off x="6400800" y="4343400"/>
            <a:ext cx="381000" cy="3810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38399" name="Oval 159"/>
          <p:cNvSpPr>
            <a:spLocks noChangeArrowheads="1"/>
          </p:cNvSpPr>
          <p:nvPr/>
        </p:nvSpPr>
        <p:spPr bwMode="auto">
          <a:xfrm>
            <a:off x="7010400" y="4343400"/>
            <a:ext cx="381000" cy="3810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38400" name="Oval 160"/>
          <p:cNvSpPr>
            <a:spLocks noChangeArrowheads="1"/>
          </p:cNvSpPr>
          <p:nvPr/>
        </p:nvSpPr>
        <p:spPr bwMode="auto">
          <a:xfrm>
            <a:off x="7620000" y="4343400"/>
            <a:ext cx="381000" cy="3810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cxnSp>
        <p:nvCxnSpPr>
          <p:cNvPr id="138401" name="AutoShape 161"/>
          <p:cNvCxnSpPr>
            <a:cxnSpLocks noChangeShapeType="1"/>
            <a:stCxn id="138398" idx="0"/>
            <a:endCxn id="138383" idx="2"/>
          </p:cNvCxnSpPr>
          <p:nvPr/>
        </p:nvCxnSpPr>
        <p:spPr bwMode="auto">
          <a:xfrm flipH="1" flipV="1">
            <a:off x="6438900" y="4000500"/>
            <a:ext cx="152400" cy="3429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138402" name="AutoShape 162"/>
          <p:cNvCxnSpPr>
            <a:cxnSpLocks noChangeShapeType="1"/>
            <a:stCxn id="138399" idx="0"/>
            <a:endCxn id="138383" idx="3"/>
          </p:cNvCxnSpPr>
          <p:nvPr/>
        </p:nvCxnSpPr>
        <p:spPr bwMode="auto">
          <a:xfrm flipH="1" flipV="1">
            <a:off x="6705600" y="3752850"/>
            <a:ext cx="495300" cy="5905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138403" name="AutoShape 163"/>
          <p:cNvCxnSpPr>
            <a:cxnSpLocks noChangeShapeType="1"/>
            <a:stCxn id="138400" idx="0"/>
            <a:endCxn id="138382" idx="2"/>
          </p:cNvCxnSpPr>
          <p:nvPr/>
        </p:nvCxnSpPr>
        <p:spPr bwMode="auto">
          <a:xfrm flipV="1">
            <a:off x="7810500" y="4000500"/>
            <a:ext cx="0" cy="3429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sp>
        <p:nvSpPr>
          <p:cNvPr id="138404" name="Oval 164"/>
          <p:cNvSpPr>
            <a:spLocks noChangeArrowheads="1"/>
          </p:cNvSpPr>
          <p:nvPr/>
        </p:nvSpPr>
        <p:spPr bwMode="auto">
          <a:xfrm>
            <a:off x="8229600" y="4343400"/>
            <a:ext cx="381000" cy="3810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cxnSp>
        <p:nvCxnSpPr>
          <p:cNvPr id="138405" name="AutoShape 165"/>
          <p:cNvCxnSpPr>
            <a:cxnSpLocks noChangeShapeType="1"/>
            <a:stCxn id="138404" idx="1"/>
            <a:endCxn id="138382" idx="3"/>
          </p:cNvCxnSpPr>
          <p:nvPr/>
        </p:nvCxnSpPr>
        <p:spPr bwMode="auto">
          <a:xfrm flipH="1" flipV="1">
            <a:off x="8077200" y="3752850"/>
            <a:ext cx="207963" cy="6461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138406" name="AutoShape 166"/>
          <p:cNvCxnSpPr>
            <a:cxnSpLocks noChangeShapeType="1"/>
            <a:stCxn id="138379" idx="4"/>
            <a:endCxn id="138423" idx="2"/>
          </p:cNvCxnSpPr>
          <p:nvPr/>
        </p:nvCxnSpPr>
        <p:spPr bwMode="auto">
          <a:xfrm flipV="1">
            <a:off x="4762500" y="2819400"/>
            <a:ext cx="0" cy="6858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138407" name="AutoShape 167"/>
          <p:cNvCxnSpPr>
            <a:cxnSpLocks noChangeShapeType="1"/>
            <a:stCxn id="138382" idx="4"/>
            <a:endCxn id="138381" idx="3"/>
          </p:cNvCxnSpPr>
          <p:nvPr/>
        </p:nvCxnSpPr>
        <p:spPr bwMode="auto">
          <a:xfrm flipH="1" flipV="1">
            <a:off x="6705600" y="2590800"/>
            <a:ext cx="1104900" cy="9144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138408" name="AutoShape 168"/>
          <p:cNvCxnSpPr>
            <a:cxnSpLocks noChangeShapeType="1"/>
            <a:stCxn id="138380" idx="4"/>
            <a:endCxn id="138423" idx="1"/>
          </p:cNvCxnSpPr>
          <p:nvPr/>
        </p:nvCxnSpPr>
        <p:spPr bwMode="auto">
          <a:xfrm flipV="1">
            <a:off x="3390900" y="2590800"/>
            <a:ext cx="1104900" cy="9144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138409" name="AutoShape 169"/>
          <p:cNvCxnSpPr>
            <a:cxnSpLocks noChangeShapeType="1"/>
            <a:stCxn id="138383" idx="4"/>
            <a:endCxn id="138431" idx="2"/>
          </p:cNvCxnSpPr>
          <p:nvPr/>
        </p:nvCxnSpPr>
        <p:spPr bwMode="auto">
          <a:xfrm flipV="1">
            <a:off x="6438900" y="2805113"/>
            <a:ext cx="0" cy="7000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sp>
        <p:nvSpPr>
          <p:cNvPr id="138410" name="Text Box 170"/>
          <p:cNvSpPr txBox="1">
            <a:spLocks noChangeArrowheads="1"/>
          </p:cNvSpPr>
          <p:nvPr/>
        </p:nvSpPr>
        <p:spPr bwMode="auto">
          <a:xfrm>
            <a:off x="6400800" y="12192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Helvetica" pitchFamily="-83" charset="0"/>
              </a:rPr>
              <a:t>R</a:t>
            </a:r>
          </a:p>
        </p:txBody>
      </p:sp>
      <p:sp>
        <p:nvSpPr>
          <p:cNvPr id="138411" name="Text Box 171"/>
          <p:cNvSpPr txBox="1">
            <a:spLocks noChangeArrowheads="1"/>
          </p:cNvSpPr>
          <p:nvPr/>
        </p:nvSpPr>
        <p:spPr bwMode="auto">
          <a:xfrm>
            <a:off x="4419600" y="12192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Helvetica" pitchFamily="-83" charset="0"/>
              </a:rPr>
              <a:t>R</a:t>
            </a:r>
          </a:p>
        </p:txBody>
      </p:sp>
      <p:sp>
        <p:nvSpPr>
          <p:cNvPr id="138412" name="Text Box 172"/>
          <p:cNvSpPr txBox="1">
            <a:spLocks noChangeArrowheads="1"/>
          </p:cNvSpPr>
          <p:nvPr/>
        </p:nvSpPr>
        <p:spPr bwMode="auto">
          <a:xfrm>
            <a:off x="4572000" y="24384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Helvetica" pitchFamily="-83" charset="0"/>
              </a:rPr>
              <a:t>T</a:t>
            </a:r>
          </a:p>
        </p:txBody>
      </p:sp>
      <p:cxnSp>
        <p:nvCxnSpPr>
          <p:cNvPr id="138413" name="AutoShape 173"/>
          <p:cNvCxnSpPr>
            <a:cxnSpLocks noChangeShapeType="1"/>
            <a:stCxn id="138424" idx="4"/>
            <a:endCxn id="138418" idx="4"/>
          </p:cNvCxnSpPr>
          <p:nvPr/>
        </p:nvCxnSpPr>
        <p:spPr bwMode="auto">
          <a:xfrm flipV="1">
            <a:off x="4610100" y="838200"/>
            <a:ext cx="0" cy="3048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138414" name="AutoShape 174"/>
          <p:cNvCxnSpPr>
            <a:cxnSpLocks noChangeShapeType="1"/>
            <a:stCxn id="138426" idx="4"/>
            <a:endCxn id="138416" idx="4"/>
          </p:cNvCxnSpPr>
          <p:nvPr/>
        </p:nvCxnSpPr>
        <p:spPr bwMode="auto">
          <a:xfrm flipV="1">
            <a:off x="6591300" y="838200"/>
            <a:ext cx="0" cy="3048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138415" name="AutoShape 175"/>
          <p:cNvCxnSpPr>
            <a:cxnSpLocks noChangeShapeType="1"/>
            <a:stCxn id="138425" idx="4"/>
            <a:endCxn id="138417" idx="4"/>
          </p:cNvCxnSpPr>
          <p:nvPr/>
        </p:nvCxnSpPr>
        <p:spPr bwMode="auto">
          <a:xfrm flipV="1">
            <a:off x="5600700" y="838200"/>
            <a:ext cx="0" cy="3048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sp>
        <p:nvSpPr>
          <p:cNvPr id="138416" name="Oval 176"/>
          <p:cNvSpPr>
            <a:spLocks noChangeArrowheads="1"/>
          </p:cNvSpPr>
          <p:nvPr/>
        </p:nvSpPr>
        <p:spPr bwMode="auto">
          <a:xfrm>
            <a:off x="6400800" y="457200"/>
            <a:ext cx="381000" cy="381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38417" name="Oval 177"/>
          <p:cNvSpPr>
            <a:spLocks noChangeArrowheads="1"/>
          </p:cNvSpPr>
          <p:nvPr/>
        </p:nvSpPr>
        <p:spPr bwMode="auto">
          <a:xfrm>
            <a:off x="5410200" y="457200"/>
            <a:ext cx="381000" cy="381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38418" name="Oval 178"/>
          <p:cNvSpPr>
            <a:spLocks noChangeArrowheads="1"/>
          </p:cNvSpPr>
          <p:nvPr/>
        </p:nvSpPr>
        <p:spPr bwMode="auto">
          <a:xfrm>
            <a:off x="4419600" y="457200"/>
            <a:ext cx="381000" cy="381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cxnSp>
        <p:nvCxnSpPr>
          <p:cNvPr id="138419" name="AutoShape 179"/>
          <p:cNvCxnSpPr>
            <a:cxnSpLocks noChangeShapeType="1"/>
            <a:stCxn id="138423" idx="1"/>
            <a:endCxn id="138424" idx="1"/>
          </p:cNvCxnSpPr>
          <p:nvPr/>
        </p:nvCxnSpPr>
        <p:spPr bwMode="auto">
          <a:xfrm flipH="1" flipV="1">
            <a:off x="4343400" y="1371600"/>
            <a:ext cx="152400" cy="12192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138420" name="AutoShape 180"/>
          <p:cNvCxnSpPr>
            <a:cxnSpLocks noChangeShapeType="1"/>
            <a:stCxn id="138423" idx="4"/>
            <a:endCxn id="138425" idx="1"/>
          </p:cNvCxnSpPr>
          <p:nvPr/>
        </p:nvCxnSpPr>
        <p:spPr bwMode="auto">
          <a:xfrm flipV="1">
            <a:off x="4762500" y="1371600"/>
            <a:ext cx="571500" cy="990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138421" name="AutoShape 181"/>
          <p:cNvCxnSpPr>
            <a:cxnSpLocks noChangeShapeType="1"/>
            <a:stCxn id="138423" idx="3"/>
            <a:endCxn id="138426" idx="1"/>
          </p:cNvCxnSpPr>
          <p:nvPr/>
        </p:nvCxnSpPr>
        <p:spPr bwMode="auto">
          <a:xfrm flipV="1">
            <a:off x="5029200" y="1371600"/>
            <a:ext cx="1295400" cy="12192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sp>
        <p:nvSpPr>
          <p:cNvPr id="138422" name="Text Box 182"/>
          <p:cNvSpPr txBox="1">
            <a:spLocks noChangeArrowheads="1"/>
          </p:cNvSpPr>
          <p:nvPr/>
        </p:nvSpPr>
        <p:spPr bwMode="auto">
          <a:xfrm>
            <a:off x="5410200" y="12192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Helvetica" pitchFamily="-83" charset="0"/>
              </a:rPr>
              <a:t>R</a:t>
            </a:r>
          </a:p>
        </p:txBody>
      </p:sp>
      <p:sp>
        <p:nvSpPr>
          <p:cNvPr id="138427" name="Text Box 187"/>
          <p:cNvSpPr txBox="1">
            <a:spLocks noChangeArrowheads="1"/>
          </p:cNvSpPr>
          <p:nvPr/>
        </p:nvSpPr>
        <p:spPr bwMode="auto">
          <a:xfrm>
            <a:off x="7620000" y="35814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Helvetica" pitchFamily="-83" charset="0"/>
              </a:rPr>
              <a:t>Q’</a:t>
            </a:r>
          </a:p>
        </p:txBody>
      </p:sp>
      <p:sp>
        <p:nvSpPr>
          <p:cNvPr id="138428" name="Text Box 188"/>
          <p:cNvSpPr txBox="1">
            <a:spLocks noChangeArrowheads="1"/>
          </p:cNvSpPr>
          <p:nvPr/>
        </p:nvSpPr>
        <p:spPr bwMode="auto">
          <a:xfrm>
            <a:off x="6248400" y="35814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Helvetica" pitchFamily="-83" charset="0"/>
              </a:rPr>
              <a:t>Q’</a:t>
            </a:r>
          </a:p>
        </p:txBody>
      </p:sp>
      <p:sp>
        <p:nvSpPr>
          <p:cNvPr id="138429" name="Text Box 189"/>
          <p:cNvSpPr txBox="1">
            <a:spLocks noChangeArrowheads="1"/>
          </p:cNvSpPr>
          <p:nvPr/>
        </p:nvSpPr>
        <p:spPr bwMode="auto">
          <a:xfrm>
            <a:off x="4572000" y="35814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Helvetica" pitchFamily="-83" charset="0"/>
              </a:rPr>
              <a:t>Q’</a:t>
            </a:r>
          </a:p>
        </p:txBody>
      </p:sp>
      <p:sp>
        <p:nvSpPr>
          <p:cNvPr id="138430" name="Text Box 190"/>
          <p:cNvSpPr txBox="1">
            <a:spLocks noChangeArrowheads="1"/>
          </p:cNvSpPr>
          <p:nvPr/>
        </p:nvSpPr>
        <p:spPr bwMode="auto">
          <a:xfrm>
            <a:off x="3200400" y="35814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Helvetica" pitchFamily="-83" charset="0"/>
              </a:rPr>
              <a:t>Q’</a:t>
            </a:r>
          </a:p>
        </p:txBody>
      </p:sp>
      <p:sp>
        <p:nvSpPr>
          <p:cNvPr id="138431" name="Text Box 191"/>
          <p:cNvSpPr txBox="1">
            <a:spLocks noChangeArrowheads="1"/>
          </p:cNvSpPr>
          <p:nvPr/>
        </p:nvSpPr>
        <p:spPr bwMode="auto">
          <a:xfrm>
            <a:off x="6248400" y="24384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Helvetica" pitchFamily="-83" charset="0"/>
              </a:rPr>
              <a:t>T</a:t>
            </a:r>
          </a:p>
        </p:txBody>
      </p:sp>
      <p:cxnSp>
        <p:nvCxnSpPr>
          <p:cNvPr id="138432" name="AutoShape 192"/>
          <p:cNvCxnSpPr>
            <a:cxnSpLocks noChangeShapeType="1"/>
            <a:stCxn id="138381" idx="3"/>
            <a:endCxn id="138426" idx="3"/>
          </p:cNvCxnSpPr>
          <p:nvPr/>
        </p:nvCxnSpPr>
        <p:spPr bwMode="auto">
          <a:xfrm flipV="1">
            <a:off x="6705600" y="1371600"/>
            <a:ext cx="152400" cy="12192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138433" name="AutoShape 193"/>
          <p:cNvCxnSpPr>
            <a:cxnSpLocks noChangeShapeType="1"/>
            <a:stCxn id="138381" idx="4"/>
            <a:endCxn id="138425" idx="3"/>
          </p:cNvCxnSpPr>
          <p:nvPr/>
        </p:nvCxnSpPr>
        <p:spPr bwMode="auto">
          <a:xfrm flipH="1" flipV="1">
            <a:off x="5867400" y="1371600"/>
            <a:ext cx="571500" cy="990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138434" name="AutoShape 194"/>
          <p:cNvCxnSpPr>
            <a:cxnSpLocks noChangeShapeType="1"/>
            <a:stCxn id="138381" idx="1"/>
            <a:endCxn id="138424" idx="3"/>
          </p:cNvCxnSpPr>
          <p:nvPr/>
        </p:nvCxnSpPr>
        <p:spPr bwMode="auto">
          <a:xfrm flipH="1" flipV="1">
            <a:off x="4876800" y="1371600"/>
            <a:ext cx="1295400" cy="12192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343" name="Text Box 79"/>
          <p:cNvSpPr txBox="1">
            <a:spLocks noChangeArrowheads="1"/>
          </p:cNvSpPr>
          <p:nvPr/>
        </p:nvSpPr>
        <p:spPr bwMode="auto">
          <a:xfrm>
            <a:off x="152400" y="4953000"/>
            <a:ext cx="8839200" cy="158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514350" indent="-514350" defTabSz="4119563" fontAlgn="base">
              <a:spcBef>
                <a:spcPct val="25000"/>
              </a:spcBef>
              <a:spcAft>
                <a:spcPct val="0"/>
              </a:spcAft>
              <a:tabLst>
                <a:tab pos="4003675" algn="l"/>
                <a:tab pos="4803775" algn="l"/>
              </a:tabLst>
            </a:pPr>
            <a:r>
              <a:rPr lang="en-US" sz="2800">
                <a:solidFill>
                  <a:srgbClr val="000000"/>
                </a:solidFill>
                <a:latin typeface="Helvetica" pitchFamily="-83" charset="0"/>
              </a:rPr>
              <a:t>P	parse lines	D	hash distribute</a:t>
            </a:r>
          </a:p>
          <a:p>
            <a:pPr marL="514350" indent="-514350" defTabSz="4119563" fontAlgn="base">
              <a:spcBef>
                <a:spcPct val="25000"/>
              </a:spcBef>
              <a:spcAft>
                <a:spcPct val="0"/>
              </a:spcAft>
              <a:tabLst>
                <a:tab pos="4003675" algn="l"/>
                <a:tab pos="4803775" algn="l"/>
              </a:tabLst>
            </a:pPr>
            <a:r>
              <a:rPr lang="en-US" sz="2800">
                <a:solidFill>
                  <a:srgbClr val="000000"/>
                </a:solidFill>
                <a:latin typeface="Helvetica" pitchFamily="-83" charset="0"/>
              </a:rPr>
              <a:t>S	quicksort	MS	merge sort</a:t>
            </a:r>
          </a:p>
          <a:p>
            <a:pPr marL="514350" indent="-514350" defTabSz="4119563" fontAlgn="base">
              <a:spcBef>
                <a:spcPct val="25000"/>
              </a:spcBef>
              <a:spcAft>
                <a:spcPct val="0"/>
              </a:spcAft>
              <a:tabLst>
                <a:tab pos="4003675" algn="l"/>
                <a:tab pos="4803775" algn="l"/>
              </a:tabLst>
            </a:pPr>
            <a:r>
              <a:rPr lang="en-US" sz="2800">
                <a:solidFill>
                  <a:srgbClr val="000000"/>
                </a:solidFill>
                <a:latin typeface="Helvetica" pitchFamily="-83" charset="0"/>
              </a:rPr>
              <a:t>C	count occurrences	M	non-deterministic merge</a:t>
            </a:r>
          </a:p>
        </p:txBody>
      </p:sp>
      <p:sp>
        <p:nvSpPr>
          <p:cNvPr id="139344" name="Text Box 80"/>
          <p:cNvSpPr txBox="1">
            <a:spLocks noChangeArrowheads="1"/>
          </p:cNvSpPr>
          <p:nvPr/>
        </p:nvSpPr>
        <p:spPr bwMode="auto">
          <a:xfrm>
            <a:off x="152400" y="2286000"/>
            <a:ext cx="2438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  <a:latin typeface="Helvetica" pitchFamily="-83" charset="0"/>
              </a:rPr>
              <a:t>MS►C►D</a:t>
            </a:r>
          </a:p>
        </p:txBody>
      </p:sp>
      <p:sp>
        <p:nvSpPr>
          <p:cNvPr id="139345" name="Text Box 81"/>
          <p:cNvSpPr txBox="1">
            <a:spLocks noChangeArrowheads="1"/>
          </p:cNvSpPr>
          <p:nvPr/>
        </p:nvSpPr>
        <p:spPr bwMode="auto">
          <a:xfrm>
            <a:off x="152400" y="3505200"/>
            <a:ext cx="2438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  <a:latin typeface="Helvetica" pitchFamily="-83" charset="0"/>
              </a:rPr>
              <a:t>M►P►S►C</a:t>
            </a:r>
          </a:p>
        </p:txBody>
      </p:sp>
      <p:sp>
        <p:nvSpPr>
          <p:cNvPr id="139346" name="Text Box 82"/>
          <p:cNvSpPr txBox="1">
            <a:spLocks noChangeArrowheads="1"/>
          </p:cNvSpPr>
          <p:nvPr/>
        </p:nvSpPr>
        <p:spPr bwMode="auto">
          <a:xfrm>
            <a:off x="152400" y="1066800"/>
            <a:ext cx="2438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  <a:latin typeface="Helvetica" pitchFamily="-83" charset="0"/>
              </a:rPr>
              <a:t>MS►C</a:t>
            </a:r>
          </a:p>
        </p:txBody>
      </p:sp>
      <p:sp>
        <p:nvSpPr>
          <p:cNvPr id="139403" name="Freeform 548"/>
          <p:cNvSpPr>
            <a:spLocks/>
          </p:cNvSpPr>
          <p:nvPr/>
        </p:nvSpPr>
        <p:spPr bwMode="auto">
          <a:xfrm>
            <a:off x="4343400" y="1143000"/>
            <a:ext cx="533400" cy="457200"/>
          </a:xfrm>
          <a:custGeom>
            <a:avLst/>
            <a:gdLst>
              <a:gd name="T0" fmla="*/ 144 w 288"/>
              <a:gd name="T1" fmla="*/ 0 h 288"/>
              <a:gd name="T2" fmla="*/ 0 w 288"/>
              <a:gd name="T3" fmla="*/ 144 h 288"/>
              <a:gd name="T4" fmla="*/ 144 w 288"/>
              <a:gd name="T5" fmla="*/ 288 h 288"/>
              <a:gd name="T6" fmla="*/ 288 w 288"/>
              <a:gd name="T7" fmla="*/ 144 h 288"/>
              <a:gd name="T8" fmla="*/ 144 w 288"/>
              <a:gd name="T9" fmla="*/ 0 h 2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8"/>
              <a:gd name="T16" fmla="*/ 0 h 288"/>
              <a:gd name="T17" fmla="*/ 288 w 288"/>
              <a:gd name="T18" fmla="*/ 288 h 2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8" h="288">
                <a:moveTo>
                  <a:pt x="144" y="0"/>
                </a:moveTo>
                <a:lnTo>
                  <a:pt x="0" y="144"/>
                </a:lnTo>
                <a:lnTo>
                  <a:pt x="144" y="288"/>
                </a:lnTo>
                <a:lnTo>
                  <a:pt x="288" y="144"/>
                </a:lnTo>
                <a:lnTo>
                  <a:pt x="144" y="0"/>
                </a:lnTo>
                <a:close/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9404" name="Freeform 548"/>
          <p:cNvSpPr>
            <a:spLocks/>
          </p:cNvSpPr>
          <p:nvPr/>
        </p:nvSpPr>
        <p:spPr bwMode="auto">
          <a:xfrm>
            <a:off x="5334000" y="1143000"/>
            <a:ext cx="533400" cy="457200"/>
          </a:xfrm>
          <a:custGeom>
            <a:avLst/>
            <a:gdLst>
              <a:gd name="T0" fmla="*/ 144 w 288"/>
              <a:gd name="T1" fmla="*/ 0 h 288"/>
              <a:gd name="T2" fmla="*/ 0 w 288"/>
              <a:gd name="T3" fmla="*/ 144 h 288"/>
              <a:gd name="T4" fmla="*/ 144 w 288"/>
              <a:gd name="T5" fmla="*/ 288 h 288"/>
              <a:gd name="T6" fmla="*/ 288 w 288"/>
              <a:gd name="T7" fmla="*/ 144 h 288"/>
              <a:gd name="T8" fmla="*/ 144 w 288"/>
              <a:gd name="T9" fmla="*/ 0 h 2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8"/>
              <a:gd name="T16" fmla="*/ 0 h 288"/>
              <a:gd name="T17" fmla="*/ 288 w 288"/>
              <a:gd name="T18" fmla="*/ 288 h 2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8" h="288">
                <a:moveTo>
                  <a:pt x="144" y="0"/>
                </a:moveTo>
                <a:lnTo>
                  <a:pt x="0" y="144"/>
                </a:lnTo>
                <a:lnTo>
                  <a:pt x="144" y="288"/>
                </a:lnTo>
                <a:lnTo>
                  <a:pt x="288" y="144"/>
                </a:lnTo>
                <a:lnTo>
                  <a:pt x="144" y="0"/>
                </a:lnTo>
                <a:close/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9405" name="Freeform 548"/>
          <p:cNvSpPr>
            <a:spLocks/>
          </p:cNvSpPr>
          <p:nvPr/>
        </p:nvSpPr>
        <p:spPr bwMode="auto">
          <a:xfrm>
            <a:off x="6324600" y="1143000"/>
            <a:ext cx="533400" cy="457200"/>
          </a:xfrm>
          <a:custGeom>
            <a:avLst/>
            <a:gdLst>
              <a:gd name="T0" fmla="*/ 144 w 288"/>
              <a:gd name="T1" fmla="*/ 0 h 288"/>
              <a:gd name="T2" fmla="*/ 0 w 288"/>
              <a:gd name="T3" fmla="*/ 144 h 288"/>
              <a:gd name="T4" fmla="*/ 144 w 288"/>
              <a:gd name="T5" fmla="*/ 288 h 288"/>
              <a:gd name="T6" fmla="*/ 288 w 288"/>
              <a:gd name="T7" fmla="*/ 144 h 288"/>
              <a:gd name="T8" fmla="*/ 144 w 288"/>
              <a:gd name="T9" fmla="*/ 0 h 2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8"/>
              <a:gd name="T16" fmla="*/ 0 h 288"/>
              <a:gd name="T17" fmla="*/ 288 w 288"/>
              <a:gd name="T18" fmla="*/ 288 h 2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8" h="288">
                <a:moveTo>
                  <a:pt x="144" y="0"/>
                </a:moveTo>
                <a:lnTo>
                  <a:pt x="0" y="144"/>
                </a:lnTo>
                <a:lnTo>
                  <a:pt x="144" y="288"/>
                </a:lnTo>
                <a:lnTo>
                  <a:pt x="288" y="144"/>
                </a:lnTo>
                <a:lnTo>
                  <a:pt x="144" y="0"/>
                </a:lnTo>
                <a:close/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9406" name="Freeform 548"/>
          <p:cNvSpPr>
            <a:spLocks/>
          </p:cNvSpPr>
          <p:nvPr/>
        </p:nvSpPr>
        <p:spPr bwMode="auto">
          <a:xfrm>
            <a:off x="4495800" y="2362200"/>
            <a:ext cx="533400" cy="457200"/>
          </a:xfrm>
          <a:custGeom>
            <a:avLst/>
            <a:gdLst>
              <a:gd name="T0" fmla="*/ 144 w 288"/>
              <a:gd name="T1" fmla="*/ 0 h 288"/>
              <a:gd name="T2" fmla="*/ 0 w 288"/>
              <a:gd name="T3" fmla="*/ 144 h 288"/>
              <a:gd name="T4" fmla="*/ 144 w 288"/>
              <a:gd name="T5" fmla="*/ 288 h 288"/>
              <a:gd name="T6" fmla="*/ 288 w 288"/>
              <a:gd name="T7" fmla="*/ 144 h 288"/>
              <a:gd name="T8" fmla="*/ 144 w 288"/>
              <a:gd name="T9" fmla="*/ 0 h 2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8"/>
              <a:gd name="T16" fmla="*/ 0 h 288"/>
              <a:gd name="T17" fmla="*/ 288 w 288"/>
              <a:gd name="T18" fmla="*/ 288 h 2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8" h="288">
                <a:moveTo>
                  <a:pt x="144" y="0"/>
                </a:moveTo>
                <a:lnTo>
                  <a:pt x="0" y="144"/>
                </a:lnTo>
                <a:lnTo>
                  <a:pt x="144" y="288"/>
                </a:lnTo>
                <a:lnTo>
                  <a:pt x="288" y="144"/>
                </a:lnTo>
                <a:lnTo>
                  <a:pt x="144" y="0"/>
                </a:lnTo>
                <a:close/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9407" name="Freeform 548"/>
          <p:cNvSpPr>
            <a:spLocks/>
          </p:cNvSpPr>
          <p:nvPr/>
        </p:nvSpPr>
        <p:spPr bwMode="auto">
          <a:xfrm>
            <a:off x="4495800" y="3505200"/>
            <a:ext cx="533400" cy="495300"/>
          </a:xfrm>
          <a:custGeom>
            <a:avLst/>
            <a:gdLst>
              <a:gd name="T0" fmla="*/ 144 w 288"/>
              <a:gd name="T1" fmla="*/ 0 h 288"/>
              <a:gd name="T2" fmla="*/ 0 w 288"/>
              <a:gd name="T3" fmla="*/ 144 h 288"/>
              <a:gd name="T4" fmla="*/ 144 w 288"/>
              <a:gd name="T5" fmla="*/ 288 h 288"/>
              <a:gd name="T6" fmla="*/ 288 w 288"/>
              <a:gd name="T7" fmla="*/ 144 h 288"/>
              <a:gd name="T8" fmla="*/ 144 w 288"/>
              <a:gd name="T9" fmla="*/ 0 h 2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8"/>
              <a:gd name="T16" fmla="*/ 0 h 288"/>
              <a:gd name="T17" fmla="*/ 288 w 288"/>
              <a:gd name="T18" fmla="*/ 288 h 2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8" h="288">
                <a:moveTo>
                  <a:pt x="144" y="0"/>
                </a:moveTo>
                <a:lnTo>
                  <a:pt x="0" y="144"/>
                </a:lnTo>
                <a:lnTo>
                  <a:pt x="144" y="288"/>
                </a:lnTo>
                <a:lnTo>
                  <a:pt x="288" y="144"/>
                </a:lnTo>
                <a:lnTo>
                  <a:pt x="144" y="0"/>
                </a:lnTo>
                <a:close/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9408" name="Freeform 548"/>
          <p:cNvSpPr>
            <a:spLocks/>
          </p:cNvSpPr>
          <p:nvPr/>
        </p:nvSpPr>
        <p:spPr bwMode="auto">
          <a:xfrm>
            <a:off x="3124200" y="3505200"/>
            <a:ext cx="533400" cy="495300"/>
          </a:xfrm>
          <a:custGeom>
            <a:avLst/>
            <a:gdLst>
              <a:gd name="T0" fmla="*/ 144 w 288"/>
              <a:gd name="T1" fmla="*/ 0 h 288"/>
              <a:gd name="T2" fmla="*/ 0 w 288"/>
              <a:gd name="T3" fmla="*/ 144 h 288"/>
              <a:gd name="T4" fmla="*/ 144 w 288"/>
              <a:gd name="T5" fmla="*/ 288 h 288"/>
              <a:gd name="T6" fmla="*/ 288 w 288"/>
              <a:gd name="T7" fmla="*/ 144 h 288"/>
              <a:gd name="T8" fmla="*/ 144 w 288"/>
              <a:gd name="T9" fmla="*/ 0 h 2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8"/>
              <a:gd name="T16" fmla="*/ 0 h 288"/>
              <a:gd name="T17" fmla="*/ 288 w 288"/>
              <a:gd name="T18" fmla="*/ 288 h 2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8" h="288">
                <a:moveTo>
                  <a:pt x="144" y="0"/>
                </a:moveTo>
                <a:lnTo>
                  <a:pt x="0" y="144"/>
                </a:lnTo>
                <a:lnTo>
                  <a:pt x="144" y="288"/>
                </a:lnTo>
                <a:lnTo>
                  <a:pt x="288" y="144"/>
                </a:lnTo>
                <a:lnTo>
                  <a:pt x="144" y="0"/>
                </a:lnTo>
                <a:close/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9409" name="Freeform 548"/>
          <p:cNvSpPr>
            <a:spLocks/>
          </p:cNvSpPr>
          <p:nvPr/>
        </p:nvSpPr>
        <p:spPr bwMode="auto">
          <a:xfrm>
            <a:off x="6172200" y="2362200"/>
            <a:ext cx="533400" cy="457200"/>
          </a:xfrm>
          <a:custGeom>
            <a:avLst/>
            <a:gdLst>
              <a:gd name="T0" fmla="*/ 144 w 288"/>
              <a:gd name="T1" fmla="*/ 0 h 288"/>
              <a:gd name="T2" fmla="*/ 0 w 288"/>
              <a:gd name="T3" fmla="*/ 144 h 288"/>
              <a:gd name="T4" fmla="*/ 144 w 288"/>
              <a:gd name="T5" fmla="*/ 288 h 288"/>
              <a:gd name="T6" fmla="*/ 288 w 288"/>
              <a:gd name="T7" fmla="*/ 144 h 288"/>
              <a:gd name="T8" fmla="*/ 144 w 288"/>
              <a:gd name="T9" fmla="*/ 0 h 2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8"/>
              <a:gd name="T16" fmla="*/ 0 h 288"/>
              <a:gd name="T17" fmla="*/ 288 w 288"/>
              <a:gd name="T18" fmla="*/ 288 h 2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8" h="288">
                <a:moveTo>
                  <a:pt x="144" y="0"/>
                </a:moveTo>
                <a:lnTo>
                  <a:pt x="0" y="144"/>
                </a:lnTo>
                <a:lnTo>
                  <a:pt x="144" y="288"/>
                </a:lnTo>
                <a:lnTo>
                  <a:pt x="288" y="144"/>
                </a:lnTo>
                <a:lnTo>
                  <a:pt x="144" y="0"/>
                </a:lnTo>
                <a:close/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9410" name="Freeform 548"/>
          <p:cNvSpPr>
            <a:spLocks/>
          </p:cNvSpPr>
          <p:nvPr/>
        </p:nvSpPr>
        <p:spPr bwMode="auto">
          <a:xfrm>
            <a:off x="7543800" y="3505200"/>
            <a:ext cx="533400" cy="495300"/>
          </a:xfrm>
          <a:custGeom>
            <a:avLst/>
            <a:gdLst>
              <a:gd name="T0" fmla="*/ 144 w 288"/>
              <a:gd name="T1" fmla="*/ 0 h 288"/>
              <a:gd name="T2" fmla="*/ 0 w 288"/>
              <a:gd name="T3" fmla="*/ 144 h 288"/>
              <a:gd name="T4" fmla="*/ 144 w 288"/>
              <a:gd name="T5" fmla="*/ 288 h 288"/>
              <a:gd name="T6" fmla="*/ 288 w 288"/>
              <a:gd name="T7" fmla="*/ 144 h 288"/>
              <a:gd name="T8" fmla="*/ 144 w 288"/>
              <a:gd name="T9" fmla="*/ 0 h 2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8"/>
              <a:gd name="T16" fmla="*/ 0 h 288"/>
              <a:gd name="T17" fmla="*/ 288 w 288"/>
              <a:gd name="T18" fmla="*/ 288 h 2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8" h="288">
                <a:moveTo>
                  <a:pt x="144" y="0"/>
                </a:moveTo>
                <a:lnTo>
                  <a:pt x="0" y="144"/>
                </a:lnTo>
                <a:lnTo>
                  <a:pt x="144" y="288"/>
                </a:lnTo>
                <a:lnTo>
                  <a:pt x="288" y="144"/>
                </a:lnTo>
                <a:lnTo>
                  <a:pt x="144" y="0"/>
                </a:lnTo>
                <a:close/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9411" name="Freeform 548"/>
          <p:cNvSpPr>
            <a:spLocks/>
          </p:cNvSpPr>
          <p:nvPr/>
        </p:nvSpPr>
        <p:spPr bwMode="auto">
          <a:xfrm>
            <a:off x="6172200" y="3505200"/>
            <a:ext cx="533400" cy="495300"/>
          </a:xfrm>
          <a:custGeom>
            <a:avLst/>
            <a:gdLst>
              <a:gd name="T0" fmla="*/ 144 w 288"/>
              <a:gd name="T1" fmla="*/ 0 h 288"/>
              <a:gd name="T2" fmla="*/ 0 w 288"/>
              <a:gd name="T3" fmla="*/ 144 h 288"/>
              <a:gd name="T4" fmla="*/ 144 w 288"/>
              <a:gd name="T5" fmla="*/ 288 h 288"/>
              <a:gd name="T6" fmla="*/ 288 w 288"/>
              <a:gd name="T7" fmla="*/ 144 h 288"/>
              <a:gd name="T8" fmla="*/ 144 w 288"/>
              <a:gd name="T9" fmla="*/ 0 h 2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8"/>
              <a:gd name="T16" fmla="*/ 0 h 288"/>
              <a:gd name="T17" fmla="*/ 288 w 288"/>
              <a:gd name="T18" fmla="*/ 288 h 2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8" h="288">
                <a:moveTo>
                  <a:pt x="144" y="0"/>
                </a:moveTo>
                <a:lnTo>
                  <a:pt x="0" y="144"/>
                </a:lnTo>
                <a:lnTo>
                  <a:pt x="144" y="288"/>
                </a:lnTo>
                <a:lnTo>
                  <a:pt x="288" y="144"/>
                </a:lnTo>
                <a:lnTo>
                  <a:pt x="144" y="0"/>
                </a:lnTo>
                <a:close/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9412" name="Oval 148"/>
          <p:cNvSpPr>
            <a:spLocks noChangeArrowheads="1"/>
          </p:cNvSpPr>
          <p:nvPr/>
        </p:nvSpPr>
        <p:spPr bwMode="auto">
          <a:xfrm>
            <a:off x="2133600" y="4343400"/>
            <a:ext cx="381000" cy="3810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39413" name="Oval 149"/>
          <p:cNvSpPr>
            <a:spLocks noChangeArrowheads="1"/>
          </p:cNvSpPr>
          <p:nvPr/>
        </p:nvSpPr>
        <p:spPr bwMode="auto">
          <a:xfrm>
            <a:off x="2743200" y="4343400"/>
            <a:ext cx="381000" cy="3810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39414" name="Oval 150"/>
          <p:cNvSpPr>
            <a:spLocks noChangeArrowheads="1"/>
          </p:cNvSpPr>
          <p:nvPr/>
        </p:nvSpPr>
        <p:spPr bwMode="auto">
          <a:xfrm>
            <a:off x="3352800" y="4343400"/>
            <a:ext cx="381000" cy="3810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cxnSp>
        <p:nvCxnSpPr>
          <p:cNvPr id="139415" name="AutoShape 151"/>
          <p:cNvCxnSpPr>
            <a:cxnSpLocks noChangeShapeType="1"/>
            <a:stCxn id="139412" idx="7"/>
            <a:endCxn id="139408" idx="1"/>
          </p:cNvCxnSpPr>
          <p:nvPr/>
        </p:nvCxnSpPr>
        <p:spPr bwMode="auto">
          <a:xfrm flipV="1">
            <a:off x="2459038" y="3752850"/>
            <a:ext cx="665162" cy="6461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139416" name="AutoShape 152"/>
          <p:cNvCxnSpPr>
            <a:cxnSpLocks noChangeShapeType="1"/>
            <a:stCxn id="139413" idx="0"/>
            <a:endCxn id="139408" idx="2"/>
          </p:cNvCxnSpPr>
          <p:nvPr/>
        </p:nvCxnSpPr>
        <p:spPr bwMode="auto">
          <a:xfrm flipV="1">
            <a:off x="2933700" y="4000500"/>
            <a:ext cx="457200" cy="3429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139417" name="AutoShape 153"/>
          <p:cNvCxnSpPr>
            <a:cxnSpLocks noChangeShapeType="1"/>
            <a:stCxn id="139414" idx="0"/>
            <a:endCxn id="139408" idx="2"/>
          </p:cNvCxnSpPr>
          <p:nvPr/>
        </p:nvCxnSpPr>
        <p:spPr bwMode="auto">
          <a:xfrm flipH="1" flipV="1">
            <a:off x="3390900" y="4000500"/>
            <a:ext cx="152400" cy="3429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sp>
        <p:nvSpPr>
          <p:cNvPr id="139418" name="Oval 154"/>
          <p:cNvSpPr>
            <a:spLocks noChangeArrowheads="1"/>
          </p:cNvSpPr>
          <p:nvPr/>
        </p:nvSpPr>
        <p:spPr bwMode="auto">
          <a:xfrm>
            <a:off x="4572000" y="4343400"/>
            <a:ext cx="381000" cy="3810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39419" name="Oval 155"/>
          <p:cNvSpPr>
            <a:spLocks noChangeArrowheads="1"/>
          </p:cNvSpPr>
          <p:nvPr/>
        </p:nvSpPr>
        <p:spPr bwMode="auto">
          <a:xfrm>
            <a:off x="5181600" y="4343400"/>
            <a:ext cx="381000" cy="3810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39420" name="Oval 156"/>
          <p:cNvSpPr>
            <a:spLocks noChangeArrowheads="1"/>
          </p:cNvSpPr>
          <p:nvPr/>
        </p:nvSpPr>
        <p:spPr bwMode="auto">
          <a:xfrm>
            <a:off x="5791200" y="4343400"/>
            <a:ext cx="381000" cy="3810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cxnSp>
        <p:nvCxnSpPr>
          <p:cNvPr id="139421" name="AutoShape 157"/>
          <p:cNvCxnSpPr>
            <a:cxnSpLocks noChangeShapeType="1"/>
            <a:stCxn id="139420" idx="0"/>
            <a:endCxn id="139411" idx="1"/>
          </p:cNvCxnSpPr>
          <p:nvPr/>
        </p:nvCxnSpPr>
        <p:spPr bwMode="auto">
          <a:xfrm flipV="1">
            <a:off x="5981700" y="3752850"/>
            <a:ext cx="190500" cy="5905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139422" name="AutoShape 158"/>
          <p:cNvCxnSpPr>
            <a:cxnSpLocks noChangeShapeType="1"/>
            <a:stCxn id="139418" idx="0"/>
            <a:endCxn id="139407" idx="2"/>
          </p:cNvCxnSpPr>
          <p:nvPr/>
        </p:nvCxnSpPr>
        <p:spPr bwMode="auto">
          <a:xfrm flipV="1">
            <a:off x="4762500" y="4000500"/>
            <a:ext cx="0" cy="3429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139423" name="AutoShape 159"/>
          <p:cNvCxnSpPr>
            <a:cxnSpLocks noChangeShapeType="1"/>
            <a:stCxn id="139419" idx="0"/>
            <a:endCxn id="139407" idx="3"/>
          </p:cNvCxnSpPr>
          <p:nvPr/>
        </p:nvCxnSpPr>
        <p:spPr bwMode="auto">
          <a:xfrm flipH="1" flipV="1">
            <a:off x="5029200" y="3752850"/>
            <a:ext cx="342900" cy="5905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sp>
        <p:nvSpPr>
          <p:cNvPr id="139424" name="Oval 160"/>
          <p:cNvSpPr>
            <a:spLocks noChangeArrowheads="1"/>
          </p:cNvSpPr>
          <p:nvPr/>
        </p:nvSpPr>
        <p:spPr bwMode="auto">
          <a:xfrm>
            <a:off x="3962400" y="4343400"/>
            <a:ext cx="381000" cy="3810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cxnSp>
        <p:nvCxnSpPr>
          <p:cNvPr id="139425" name="AutoShape 161"/>
          <p:cNvCxnSpPr>
            <a:cxnSpLocks noChangeShapeType="1"/>
            <a:stCxn id="139424" idx="0"/>
            <a:endCxn id="139407" idx="1"/>
          </p:cNvCxnSpPr>
          <p:nvPr/>
        </p:nvCxnSpPr>
        <p:spPr bwMode="auto">
          <a:xfrm flipV="1">
            <a:off x="4152900" y="3752850"/>
            <a:ext cx="342900" cy="5905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sp>
        <p:nvSpPr>
          <p:cNvPr id="139426" name="Oval 162"/>
          <p:cNvSpPr>
            <a:spLocks noChangeArrowheads="1"/>
          </p:cNvSpPr>
          <p:nvPr/>
        </p:nvSpPr>
        <p:spPr bwMode="auto">
          <a:xfrm>
            <a:off x="6400800" y="4343400"/>
            <a:ext cx="381000" cy="3810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39427" name="Oval 163"/>
          <p:cNvSpPr>
            <a:spLocks noChangeArrowheads="1"/>
          </p:cNvSpPr>
          <p:nvPr/>
        </p:nvSpPr>
        <p:spPr bwMode="auto">
          <a:xfrm>
            <a:off x="7010400" y="4343400"/>
            <a:ext cx="381000" cy="3810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39428" name="Oval 164"/>
          <p:cNvSpPr>
            <a:spLocks noChangeArrowheads="1"/>
          </p:cNvSpPr>
          <p:nvPr/>
        </p:nvSpPr>
        <p:spPr bwMode="auto">
          <a:xfrm>
            <a:off x="7620000" y="4343400"/>
            <a:ext cx="381000" cy="3810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cxnSp>
        <p:nvCxnSpPr>
          <p:cNvPr id="139429" name="AutoShape 165"/>
          <p:cNvCxnSpPr>
            <a:cxnSpLocks noChangeShapeType="1"/>
            <a:stCxn id="139426" idx="0"/>
            <a:endCxn id="139411" idx="2"/>
          </p:cNvCxnSpPr>
          <p:nvPr/>
        </p:nvCxnSpPr>
        <p:spPr bwMode="auto">
          <a:xfrm flipH="1" flipV="1">
            <a:off x="6438900" y="4000500"/>
            <a:ext cx="152400" cy="3429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139430" name="AutoShape 166"/>
          <p:cNvCxnSpPr>
            <a:cxnSpLocks noChangeShapeType="1"/>
            <a:stCxn id="139427" idx="0"/>
            <a:endCxn id="139411" idx="3"/>
          </p:cNvCxnSpPr>
          <p:nvPr/>
        </p:nvCxnSpPr>
        <p:spPr bwMode="auto">
          <a:xfrm flipH="1" flipV="1">
            <a:off x="6705600" y="3752850"/>
            <a:ext cx="495300" cy="5905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139431" name="AutoShape 167"/>
          <p:cNvCxnSpPr>
            <a:cxnSpLocks noChangeShapeType="1"/>
            <a:stCxn id="139428" idx="0"/>
            <a:endCxn id="139410" idx="2"/>
          </p:cNvCxnSpPr>
          <p:nvPr/>
        </p:nvCxnSpPr>
        <p:spPr bwMode="auto">
          <a:xfrm flipV="1">
            <a:off x="7810500" y="4000500"/>
            <a:ext cx="0" cy="3429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sp>
        <p:nvSpPr>
          <p:cNvPr id="139432" name="Oval 168"/>
          <p:cNvSpPr>
            <a:spLocks noChangeArrowheads="1"/>
          </p:cNvSpPr>
          <p:nvPr/>
        </p:nvSpPr>
        <p:spPr bwMode="auto">
          <a:xfrm>
            <a:off x="8229600" y="4343400"/>
            <a:ext cx="381000" cy="3810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cxnSp>
        <p:nvCxnSpPr>
          <p:cNvPr id="139433" name="AutoShape 169"/>
          <p:cNvCxnSpPr>
            <a:cxnSpLocks noChangeShapeType="1"/>
            <a:stCxn id="139432" idx="1"/>
            <a:endCxn id="139410" idx="3"/>
          </p:cNvCxnSpPr>
          <p:nvPr/>
        </p:nvCxnSpPr>
        <p:spPr bwMode="auto">
          <a:xfrm flipH="1" flipV="1">
            <a:off x="8077200" y="3752850"/>
            <a:ext cx="207963" cy="6461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139434" name="AutoShape 170"/>
          <p:cNvCxnSpPr>
            <a:cxnSpLocks noChangeShapeType="1"/>
            <a:stCxn id="139407" idx="4"/>
            <a:endCxn id="139406" idx="2"/>
          </p:cNvCxnSpPr>
          <p:nvPr/>
        </p:nvCxnSpPr>
        <p:spPr bwMode="auto">
          <a:xfrm flipV="1">
            <a:off x="4762500" y="2819400"/>
            <a:ext cx="0" cy="6858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139435" name="AutoShape 171"/>
          <p:cNvCxnSpPr>
            <a:cxnSpLocks noChangeShapeType="1"/>
            <a:stCxn id="139410" idx="4"/>
            <a:endCxn id="139409" idx="3"/>
          </p:cNvCxnSpPr>
          <p:nvPr/>
        </p:nvCxnSpPr>
        <p:spPr bwMode="auto">
          <a:xfrm flipH="1" flipV="1">
            <a:off x="6705600" y="2590800"/>
            <a:ext cx="1104900" cy="9144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139436" name="AutoShape 172"/>
          <p:cNvCxnSpPr>
            <a:cxnSpLocks noChangeShapeType="1"/>
            <a:stCxn id="139408" idx="4"/>
            <a:endCxn id="139406" idx="1"/>
          </p:cNvCxnSpPr>
          <p:nvPr/>
        </p:nvCxnSpPr>
        <p:spPr bwMode="auto">
          <a:xfrm flipV="1">
            <a:off x="3390900" y="2590800"/>
            <a:ext cx="1104900" cy="9144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139437" name="AutoShape 173"/>
          <p:cNvCxnSpPr>
            <a:cxnSpLocks noChangeShapeType="1"/>
            <a:stCxn id="139411" idx="4"/>
            <a:endCxn id="139455" idx="2"/>
          </p:cNvCxnSpPr>
          <p:nvPr/>
        </p:nvCxnSpPr>
        <p:spPr bwMode="auto">
          <a:xfrm flipV="1">
            <a:off x="6438900" y="2805113"/>
            <a:ext cx="0" cy="7000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sp>
        <p:nvSpPr>
          <p:cNvPr id="139438" name="Text Box 174"/>
          <p:cNvSpPr txBox="1">
            <a:spLocks noChangeArrowheads="1"/>
          </p:cNvSpPr>
          <p:nvPr/>
        </p:nvSpPr>
        <p:spPr bwMode="auto">
          <a:xfrm>
            <a:off x="6400800" y="12192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Helvetica" pitchFamily="-83" charset="0"/>
              </a:rPr>
              <a:t>R</a:t>
            </a:r>
          </a:p>
        </p:txBody>
      </p:sp>
      <p:sp>
        <p:nvSpPr>
          <p:cNvPr id="139439" name="Text Box 175"/>
          <p:cNvSpPr txBox="1">
            <a:spLocks noChangeArrowheads="1"/>
          </p:cNvSpPr>
          <p:nvPr/>
        </p:nvSpPr>
        <p:spPr bwMode="auto">
          <a:xfrm>
            <a:off x="4419600" y="12192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Helvetica" pitchFamily="-83" charset="0"/>
              </a:rPr>
              <a:t>R</a:t>
            </a:r>
          </a:p>
        </p:txBody>
      </p:sp>
      <p:sp>
        <p:nvSpPr>
          <p:cNvPr id="139440" name="Text Box 176"/>
          <p:cNvSpPr txBox="1">
            <a:spLocks noChangeArrowheads="1"/>
          </p:cNvSpPr>
          <p:nvPr/>
        </p:nvSpPr>
        <p:spPr bwMode="auto">
          <a:xfrm>
            <a:off x="4572000" y="24384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Helvetica" pitchFamily="-83" charset="0"/>
              </a:rPr>
              <a:t>T</a:t>
            </a:r>
          </a:p>
        </p:txBody>
      </p:sp>
      <p:cxnSp>
        <p:nvCxnSpPr>
          <p:cNvPr id="139441" name="AutoShape 177"/>
          <p:cNvCxnSpPr>
            <a:cxnSpLocks noChangeShapeType="1"/>
            <a:stCxn id="139403" idx="4"/>
            <a:endCxn id="139446" idx="4"/>
          </p:cNvCxnSpPr>
          <p:nvPr/>
        </p:nvCxnSpPr>
        <p:spPr bwMode="auto">
          <a:xfrm flipV="1">
            <a:off x="4610100" y="838200"/>
            <a:ext cx="0" cy="3048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139442" name="AutoShape 178"/>
          <p:cNvCxnSpPr>
            <a:cxnSpLocks noChangeShapeType="1"/>
            <a:stCxn id="139405" idx="4"/>
            <a:endCxn id="139444" idx="4"/>
          </p:cNvCxnSpPr>
          <p:nvPr/>
        </p:nvCxnSpPr>
        <p:spPr bwMode="auto">
          <a:xfrm flipV="1">
            <a:off x="6591300" y="838200"/>
            <a:ext cx="0" cy="3048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139443" name="AutoShape 179"/>
          <p:cNvCxnSpPr>
            <a:cxnSpLocks noChangeShapeType="1"/>
            <a:stCxn id="139404" idx="4"/>
            <a:endCxn id="139445" idx="4"/>
          </p:cNvCxnSpPr>
          <p:nvPr/>
        </p:nvCxnSpPr>
        <p:spPr bwMode="auto">
          <a:xfrm flipV="1">
            <a:off x="5600700" y="838200"/>
            <a:ext cx="0" cy="3048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sp>
        <p:nvSpPr>
          <p:cNvPr id="139444" name="Oval 180"/>
          <p:cNvSpPr>
            <a:spLocks noChangeArrowheads="1"/>
          </p:cNvSpPr>
          <p:nvPr/>
        </p:nvSpPr>
        <p:spPr bwMode="auto">
          <a:xfrm>
            <a:off x="6400800" y="457200"/>
            <a:ext cx="381000" cy="381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39445" name="Oval 181"/>
          <p:cNvSpPr>
            <a:spLocks noChangeArrowheads="1"/>
          </p:cNvSpPr>
          <p:nvPr/>
        </p:nvSpPr>
        <p:spPr bwMode="auto">
          <a:xfrm>
            <a:off x="5410200" y="457200"/>
            <a:ext cx="381000" cy="381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39446" name="Oval 182"/>
          <p:cNvSpPr>
            <a:spLocks noChangeArrowheads="1"/>
          </p:cNvSpPr>
          <p:nvPr/>
        </p:nvSpPr>
        <p:spPr bwMode="auto">
          <a:xfrm>
            <a:off x="4419600" y="457200"/>
            <a:ext cx="381000" cy="381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Courier New" pitchFamily="-83" charset="0"/>
            </a:endParaRPr>
          </a:p>
        </p:txBody>
      </p:sp>
      <p:cxnSp>
        <p:nvCxnSpPr>
          <p:cNvPr id="139447" name="AutoShape 183"/>
          <p:cNvCxnSpPr>
            <a:cxnSpLocks noChangeShapeType="1"/>
            <a:stCxn id="139406" idx="1"/>
            <a:endCxn id="139403" idx="1"/>
          </p:cNvCxnSpPr>
          <p:nvPr/>
        </p:nvCxnSpPr>
        <p:spPr bwMode="auto">
          <a:xfrm flipH="1" flipV="1">
            <a:off x="4343400" y="1371600"/>
            <a:ext cx="152400" cy="12192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139448" name="AutoShape 184"/>
          <p:cNvCxnSpPr>
            <a:cxnSpLocks noChangeShapeType="1"/>
            <a:stCxn id="139406" idx="4"/>
            <a:endCxn id="139404" idx="1"/>
          </p:cNvCxnSpPr>
          <p:nvPr/>
        </p:nvCxnSpPr>
        <p:spPr bwMode="auto">
          <a:xfrm flipV="1">
            <a:off x="4762500" y="1371600"/>
            <a:ext cx="571500" cy="990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139449" name="AutoShape 185"/>
          <p:cNvCxnSpPr>
            <a:cxnSpLocks noChangeShapeType="1"/>
            <a:stCxn id="139406" idx="3"/>
            <a:endCxn id="139405" idx="1"/>
          </p:cNvCxnSpPr>
          <p:nvPr/>
        </p:nvCxnSpPr>
        <p:spPr bwMode="auto">
          <a:xfrm flipV="1">
            <a:off x="5029200" y="1371600"/>
            <a:ext cx="1295400" cy="12192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sp>
        <p:nvSpPr>
          <p:cNvPr id="139450" name="Text Box 186"/>
          <p:cNvSpPr txBox="1">
            <a:spLocks noChangeArrowheads="1"/>
          </p:cNvSpPr>
          <p:nvPr/>
        </p:nvSpPr>
        <p:spPr bwMode="auto">
          <a:xfrm>
            <a:off x="5410200" y="12192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Helvetica" pitchFamily="-83" charset="0"/>
              </a:rPr>
              <a:t>R</a:t>
            </a:r>
          </a:p>
        </p:txBody>
      </p:sp>
      <p:sp>
        <p:nvSpPr>
          <p:cNvPr id="139451" name="Text Box 187"/>
          <p:cNvSpPr txBox="1">
            <a:spLocks noChangeArrowheads="1"/>
          </p:cNvSpPr>
          <p:nvPr/>
        </p:nvSpPr>
        <p:spPr bwMode="auto">
          <a:xfrm>
            <a:off x="7620000" y="35814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Helvetica" pitchFamily="-83" charset="0"/>
              </a:rPr>
              <a:t>Q’</a:t>
            </a:r>
          </a:p>
        </p:txBody>
      </p:sp>
      <p:sp>
        <p:nvSpPr>
          <p:cNvPr id="139452" name="Text Box 188"/>
          <p:cNvSpPr txBox="1">
            <a:spLocks noChangeArrowheads="1"/>
          </p:cNvSpPr>
          <p:nvPr/>
        </p:nvSpPr>
        <p:spPr bwMode="auto">
          <a:xfrm>
            <a:off x="6248400" y="35814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Helvetica" pitchFamily="-83" charset="0"/>
              </a:rPr>
              <a:t>Q’</a:t>
            </a:r>
          </a:p>
        </p:txBody>
      </p:sp>
      <p:sp>
        <p:nvSpPr>
          <p:cNvPr id="139453" name="Text Box 189"/>
          <p:cNvSpPr txBox="1">
            <a:spLocks noChangeArrowheads="1"/>
          </p:cNvSpPr>
          <p:nvPr/>
        </p:nvSpPr>
        <p:spPr bwMode="auto">
          <a:xfrm>
            <a:off x="4572000" y="35814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Helvetica" pitchFamily="-83" charset="0"/>
              </a:rPr>
              <a:t>Q’</a:t>
            </a:r>
          </a:p>
        </p:txBody>
      </p:sp>
      <p:sp>
        <p:nvSpPr>
          <p:cNvPr id="139454" name="Text Box 190"/>
          <p:cNvSpPr txBox="1">
            <a:spLocks noChangeArrowheads="1"/>
          </p:cNvSpPr>
          <p:nvPr/>
        </p:nvSpPr>
        <p:spPr bwMode="auto">
          <a:xfrm>
            <a:off x="3200400" y="35814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Helvetica" pitchFamily="-83" charset="0"/>
              </a:rPr>
              <a:t>Q’</a:t>
            </a:r>
          </a:p>
        </p:txBody>
      </p:sp>
      <p:sp>
        <p:nvSpPr>
          <p:cNvPr id="139455" name="Text Box 191"/>
          <p:cNvSpPr txBox="1">
            <a:spLocks noChangeArrowheads="1"/>
          </p:cNvSpPr>
          <p:nvPr/>
        </p:nvSpPr>
        <p:spPr bwMode="auto">
          <a:xfrm>
            <a:off x="6248400" y="24384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Helvetica" pitchFamily="-83" charset="0"/>
              </a:rPr>
              <a:t>T</a:t>
            </a:r>
          </a:p>
        </p:txBody>
      </p:sp>
      <p:cxnSp>
        <p:nvCxnSpPr>
          <p:cNvPr id="139456" name="AutoShape 192"/>
          <p:cNvCxnSpPr>
            <a:cxnSpLocks noChangeShapeType="1"/>
            <a:stCxn id="139409" idx="3"/>
            <a:endCxn id="139405" idx="3"/>
          </p:cNvCxnSpPr>
          <p:nvPr/>
        </p:nvCxnSpPr>
        <p:spPr bwMode="auto">
          <a:xfrm flipV="1">
            <a:off x="6705600" y="1371600"/>
            <a:ext cx="152400" cy="12192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139457" name="AutoShape 193"/>
          <p:cNvCxnSpPr>
            <a:cxnSpLocks noChangeShapeType="1"/>
            <a:stCxn id="139409" idx="4"/>
            <a:endCxn id="139404" idx="3"/>
          </p:cNvCxnSpPr>
          <p:nvPr/>
        </p:nvCxnSpPr>
        <p:spPr bwMode="auto">
          <a:xfrm flipH="1" flipV="1">
            <a:off x="5867400" y="1371600"/>
            <a:ext cx="571500" cy="990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139458" name="AutoShape 194"/>
          <p:cNvCxnSpPr>
            <a:cxnSpLocks noChangeShapeType="1"/>
            <a:stCxn id="139409" idx="1"/>
            <a:endCxn id="139403" idx="3"/>
          </p:cNvCxnSpPr>
          <p:nvPr/>
        </p:nvCxnSpPr>
        <p:spPr bwMode="auto">
          <a:xfrm flipH="1" flipV="1">
            <a:off x="4876800" y="1371600"/>
            <a:ext cx="1295400" cy="12192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Final histogram refinement</a:t>
            </a:r>
          </a:p>
        </p:txBody>
      </p:sp>
      <p:grpSp>
        <p:nvGrpSpPr>
          <p:cNvPr id="2" name="Group 719"/>
          <p:cNvGrpSpPr>
            <a:grpSpLocks/>
          </p:cNvGrpSpPr>
          <p:nvPr/>
        </p:nvGrpSpPr>
        <p:grpSpPr bwMode="auto">
          <a:xfrm>
            <a:off x="4876800" y="1447800"/>
            <a:ext cx="3619500" cy="4191000"/>
            <a:chOff x="3408" y="864"/>
            <a:chExt cx="2280" cy="2640"/>
          </a:xfrm>
        </p:grpSpPr>
        <p:sp>
          <p:nvSpPr>
            <p:cNvPr id="167948" name="Line 14"/>
            <p:cNvSpPr>
              <a:spLocks noChangeShapeType="1"/>
            </p:cNvSpPr>
            <p:nvPr/>
          </p:nvSpPr>
          <p:spPr bwMode="auto">
            <a:xfrm flipH="1" flipV="1">
              <a:off x="3906" y="1722"/>
              <a:ext cx="886" cy="406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7949" name="Freeform 15"/>
            <p:cNvSpPr>
              <a:spLocks/>
            </p:cNvSpPr>
            <p:nvPr/>
          </p:nvSpPr>
          <p:spPr bwMode="auto">
            <a:xfrm>
              <a:off x="3806" y="1678"/>
              <a:ext cx="140" cy="92"/>
            </a:xfrm>
            <a:custGeom>
              <a:avLst/>
              <a:gdLst>
                <a:gd name="T0" fmla="*/ 58 w 140"/>
                <a:gd name="T1" fmla="*/ 44 h 92"/>
                <a:gd name="T2" fmla="*/ 58 w 140"/>
                <a:gd name="T3" fmla="*/ 44 h 92"/>
                <a:gd name="T4" fmla="*/ 84 w 140"/>
                <a:gd name="T5" fmla="*/ 68 h 92"/>
                <a:gd name="T6" fmla="*/ 106 w 140"/>
                <a:gd name="T7" fmla="*/ 92 h 92"/>
                <a:gd name="T8" fmla="*/ 140 w 140"/>
                <a:gd name="T9" fmla="*/ 18 h 92"/>
                <a:gd name="T10" fmla="*/ 140 w 140"/>
                <a:gd name="T11" fmla="*/ 18 h 92"/>
                <a:gd name="T12" fmla="*/ 114 w 140"/>
                <a:gd name="T13" fmla="*/ 18 h 92"/>
                <a:gd name="T14" fmla="*/ 72 w 140"/>
                <a:gd name="T15" fmla="*/ 14 h 92"/>
                <a:gd name="T16" fmla="*/ 72 w 140"/>
                <a:gd name="T17" fmla="*/ 14 h 92"/>
                <a:gd name="T18" fmla="*/ 32 w 140"/>
                <a:gd name="T19" fmla="*/ 6 h 92"/>
                <a:gd name="T20" fmla="*/ 0 w 140"/>
                <a:gd name="T21" fmla="*/ 0 h 92"/>
                <a:gd name="T22" fmla="*/ 0 w 140"/>
                <a:gd name="T23" fmla="*/ 0 h 92"/>
                <a:gd name="T24" fmla="*/ 26 w 140"/>
                <a:gd name="T25" fmla="*/ 18 h 92"/>
                <a:gd name="T26" fmla="*/ 58 w 140"/>
                <a:gd name="T27" fmla="*/ 44 h 92"/>
                <a:gd name="T28" fmla="*/ 58 w 140"/>
                <a:gd name="T29" fmla="*/ 44 h 9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40"/>
                <a:gd name="T46" fmla="*/ 0 h 92"/>
                <a:gd name="T47" fmla="*/ 140 w 140"/>
                <a:gd name="T48" fmla="*/ 92 h 9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40" h="92">
                  <a:moveTo>
                    <a:pt x="58" y="44"/>
                  </a:moveTo>
                  <a:lnTo>
                    <a:pt x="58" y="44"/>
                  </a:lnTo>
                  <a:lnTo>
                    <a:pt x="84" y="68"/>
                  </a:lnTo>
                  <a:lnTo>
                    <a:pt x="106" y="92"/>
                  </a:lnTo>
                  <a:lnTo>
                    <a:pt x="140" y="18"/>
                  </a:lnTo>
                  <a:lnTo>
                    <a:pt x="114" y="18"/>
                  </a:lnTo>
                  <a:lnTo>
                    <a:pt x="72" y="14"/>
                  </a:lnTo>
                  <a:lnTo>
                    <a:pt x="32" y="6"/>
                  </a:lnTo>
                  <a:lnTo>
                    <a:pt x="0" y="0"/>
                  </a:lnTo>
                  <a:lnTo>
                    <a:pt x="26" y="18"/>
                  </a:lnTo>
                  <a:lnTo>
                    <a:pt x="58" y="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7950" name="Line 16"/>
            <p:cNvSpPr>
              <a:spLocks noChangeShapeType="1"/>
            </p:cNvSpPr>
            <p:nvPr/>
          </p:nvSpPr>
          <p:spPr bwMode="auto">
            <a:xfrm flipH="1" flipV="1">
              <a:off x="4226" y="1650"/>
              <a:ext cx="598" cy="446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7951" name="Freeform 17"/>
            <p:cNvSpPr>
              <a:spLocks/>
            </p:cNvSpPr>
            <p:nvPr/>
          </p:nvSpPr>
          <p:spPr bwMode="auto">
            <a:xfrm>
              <a:off x="4138" y="1586"/>
              <a:ext cx="132" cy="112"/>
            </a:xfrm>
            <a:custGeom>
              <a:avLst/>
              <a:gdLst>
                <a:gd name="T0" fmla="*/ 46 w 132"/>
                <a:gd name="T1" fmla="*/ 56 h 112"/>
                <a:gd name="T2" fmla="*/ 46 w 132"/>
                <a:gd name="T3" fmla="*/ 56 h 112"/>
                <a:gd name="T4" fmla="*/ 68 w 132"/>
                <a:gd name="T5" fmla="*/ 86 h 112"/>
                <a:gd name="T6" fmla="*/ 84 w 132"/>
                <a:gd name="T7" fmla="*/ 112 h 112"/>
                <a:gd name="T8" fmla="*/ 132 w 132"/>
                <a:gd name="T9" fmla="*/ 48 h 112"/>
                <a:gd name="T10" fmla="*/ 132 w 132"/>
                <a:gd name="T11" fmla="*/ 48 h 112"/>
                <a:gd name="T12" fmla="*/ 106 w 132"/>
                <a:gd name="T13" fmla="*/ 42 h 112"/>
                <a:gd name="T14" fmla="*/ 66 w 132"/>
                <a:gd name="T15" fmla="*/ 28 h 112"/>
                <a:gd name="T16" fmla="*/ 66 w 132"/>
                <a:gd name="T17" fmla="*/ 28 h 112"/>
                <a:gd name="T18" fmla="*/ 28 w 132"/>
                <a:gd name="T19" fmla="*/ 14 h 112"/>
                <a:gd name="T20" fmla="*/ 0 w 132"/>
                <a:gd name="T21" fmla="*/ 0 h 112"/>
                <a:gd name="T22" fmla="*/ 0 w 132"/>
                <a:gd name="T23" fmla="*/ 0 h 112"/>
                <a:gd name="T24" fmla="*/ 22 w 132"/>
                <a:gd name="T25" fmla="*/ 22 h 112"/>
                <a:gd name="T26" fmla="*/ 46 w 132"/>
                <a:gd name="T27" fmla="*/ 56 h 112"/>
                <a:gd name="T28" fmla="*/ 46 w 132"/>
                <a:gd name="T29" fmla="*/ 56 h 11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32"/>
                <a:gd name="T46" fmla="*/ 0 h 112"/>
                <a:gd name="T47" fmla="*/ 132 w 132"/>
                <a:gd name="T48" fmla="*/ 112 h 11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32" h="112">
                  <a:moveTo>
                    <a:pt x="46" y="56"/>
                  </a:moveTo>
                  <a:lnTo>
                    <a:pt x="46" y="56"/>
                  </a:lnTo>
                  <a:lnTo>
                    <a:pt x="68" y="86"/>
                  </a:lnTo>
                  <a:lnTo>
                    <a:pt x="84" y="112"/>
                  </a:lnTo>
                  <a:lnTo>
                    <a:pt x="132" y="48"/>
                  </a:lnTo>
                  <a:lnTo>
                    <a:pt x="106" y="42"/>
                  </a:lnTo>
                  <a:lnTo>
                    <a:pt x="66" y="28"/>
                  </a:lnTo>
                  <a:lnTo>
                    <a:pt x="28" y="14"/>
                  </a:lnTo>
                  <a:lnTo>
                    <a:pt x="0" y="0"/>
                  </a:lnTo>
                  <a:lnTo>
                    <a:pt x="22" y="22"/>
                  </a:lnTo>
                  <a:lnTo>
                    <a:pt x="46" y="5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7952" name="Line 18"/>
            <p:cNvSpPr>
              <a:spLocks noChangeShapeType="1"/>
            </p:cNvSpPr>
            <p:nvPr/>
          </p:nvSpPr>
          <p:spPr bwMode="auto">
            <a:xfrm flipH="1" flipV="1">
              <a:off x="4600" y="1682"/>
              <a:ext cx="264" cy="382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7953" name="Freeform 19"/>
            <p:cNvSpPr>
              <a:spLocks/>
            </p:cNvSpPr>
            <p:nvPr/>
          </p:nvSpPr>
          <p:spPr bwMode="auto">
            <a:xfrm>
              <a:off x="4538" y="1594"/>
              <a:ext cx="110" cy="134"/>
            </a:xfrm>
            <a:custGeom>
              <a:avLst/>
              <a:gdLst>
                <a:gd name="T0" fmla="*/ 28 w 110"/>
                <a:gd name="T1" fmla="*/ 66 h 134"/>
                <a:gd name="T2" fmla="*/ 28 w 110"/>
                <a:gd name="T3" fmla="*/ 66 h 134"/>
                <a:gd name="T4" fmla="*/ 36 w 110"/>
                <a:gd name="T5" fmla="*/ 102 h 134"/>
                <a:gd name="T6" fmla="*/ 44 w 110"/>
                <a:gd name="T7" fmla="*/ 134 h 134"/>
                <a:gd name="T8" fmla="*/ 110 w 110"/>
                <a:gd name="T9" fmla="*/ 88 h 134"/>
                <a:gd name="T10" fmla="*/ 110 w 110"/>
                <a:gd name="T11" fmla="*/ 88 h 134"/>
                <a:gd name="T12" fmla="*/ 88 w 110"/>
                <a:gd name="T13" fmla="*/ 72 h 134"/>
                <a:gd name="T14" fmla="*/ 54 w 110"/>
                <a:gd name="T15" fmla="*/ 48 h 134"/>
                <a:gd name="T16" fmla="*/ 54 w 110"/>
                <a:gd name="T17" fmla="*/ 48 h 134"/>
                <a:gd name="T18" fmla="*/ 22 w 110"/>
                <a:gd name="T19" fmla="*/ 22 h 134"/>
                <a:gd name="T20" fmla="*/ 0 w 110"/>
                <a:gd name="T21" fmla="*/ 0 h 134"/>
                <a:gd name="T22" fmla="*/ 0 w 110"/>
                <a:gd name="T23" fmla="*/ 0 h 134"/>
                <a:gd name="T24" fmla="*/ 14 w 110"/>
                <a:gd name="T25" fmla="*/ 28 h 134"/>
                <a:gd name="T26" fmla="*/ 28 w 110"/>
                <a:gd name="T27" fmla="*/ 66 h 134"/>
                <a:gd name="T28" fmla="*/ 28 w 110"/>
                <a:gd name="T29" fmla="*/ 66 h 13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0"/>
                <a:gd name="T46" fmla="*/ 0 h 134"/>
                <a:gd name="T47" fmla="*/ 110 w 110"/>
                <a:gd name="T48" fmla="*/ 134 h 13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0" h="134">
                  <a:moveTo>
                    <a:pt x="28" y="66"/>
                  </a:moveTo>
                  <a:lnTo>
                    <a:pt x="28" y="66"/>
                  </a:lnTo>
                  <a:lnTo>
                    <a:pt x="36" y="102"/>
                  </a:lnTo>
                  <a:lnTo>
                    <a:pt x="44" y="134"/>
                  </a:lnTo>
                  <a:lnTo>
                    <a:pt x="110" y="88"/>
                  </a:lnTo>
                  <a:lnTo>
                    <a:pt x="88" y="72"/>
                  </a:lnTo>
                  <a:lnTo>
                    <a:pt x="54" y="48"/>
                  </a:lnTo>
                  <a:lnTo>
                    <a:pt x="22" y="22"/>
                  </a:lnTo>
                  <a:lnTo>
                    <a:pt x="0" y="0"/>
                  </a:lnTo>
                  <a:lnTo>
                    <a:pt x="14" y="28"/>
                  </a:lnTo>
                  <a:lnTo>
                    <a:pt x="28" y="6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7954" name="Line 20"/>
            <p:cNvSpPr>
              <a:spLocks noChangeShapeType="1"/>
            </p:cNvSpPr>
            <p:nvPr/>
          </p:nvSpPr>
          <p:spPr bwMode="auto">
            <a:xfrm flipV="1">
              <a:off x="4896" y="1836"/>
              <a:ext cx="1" cy="180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7955" name="Freeform 21"/>
            <p:cNvSpPr>
              <a:spLocks/>
            </p:cNvSpPr>
            <p:nvPr/>
          </p:nvSpPr>
          <p:spPr bwMode="auto">
            <a:xfrm>
              <a:off x="4856" y="1728"/>
              <a:ext cx="80" cy="136"/>
            </a:xfrm>
            <a:custGeom>
              <a:avLst/>
              <a:gdLst>
                <a:gd name="T0" fmla="*/ 24 w 80"/>
                <a:gd name="T1" fmla="*/ 72 h 136"/>
                <a:gd name="T2" fmla="*/ 24 w 80"/>
                <a:gd name="T3" fmla="*/ 72 h 136"/>
                <a:gd name="T4" fmla="*/ 12 w 80"/>
                <a:gd name="T5" fmla="*/ 106 h 136"/>
                <a:gd name="T6" fmla="*/ 0 w 80"/>
                <a:gd name="T7" fmla="*/ 136 h 136"/>
                <a:gd name="T8" fmla="*/ 80 w 80"/>
                <a:gd name="T9" fmla="*/ 136 h 136"/>
                <a:gd name="T10" fmla="*/ 80 w 80"/>
                <a:gd name="T11" fmla="*/ 136 h 136"/>
                <a:gd name="T12" fmla="*/ 70 w 80"/>
                <a:gd name="T13" fmla="*/ 110 h 136"/>
                <a:gd name="T14" fmla="*/ 56 w 80"/>
                <a:gd name="T15" fmla="*/ 72 h 136"/>
                <a:gd name="T16" fmla="*/ 56 w 80"/>
                <a:gd name="T17" fmla="*/ 72 h 136"/>
                <a:gd name="T18" fmla="*/ 46 w 80"/>
                <a:gd name="T19" fmla="*/ 32 h 136"/>
                <a:gd name="T20" fmla="*/ 40 w 80"/>
                <a:gd name="T21" fmla="*/ 0 h 136"/>
                <a:gd name="T22" fmla="*/ 40 w 80"/>
                <a:gd name="T23" fmla="*/ 0 h 136"/>
                <a:gd name="T24" fmla="*/ 34 w 80"/>
                <a:gd name="T25" fmla="*/ 32 h 136"/>
                <a:gd name="T26" fmla="*/ 24 w 80"/>
                <a:gd name="T27" fmla="*/ 72 h 136"/>
                <a:gd name="T28" fmla="*/ 24 w 80"/>
                <a:gd name="T29" fmla="*/ 72 h 1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0"/>
                <a:gd name="T46" fmla="*/ 0 h 136"/>
                <a:gd name="T47" fmla="*/ 80 w 80"/>
                <a:gd name="T48" fmla="*/ 136 h 1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0" h="136">
                  <a:moveTo>
                    <a:pt x="24" y="72"/>
                  </a:moveTo>
                  <a:lnTo>
                    <a:pt x="24" y="72"/>
                  </a:lnTo>
                  <a:lnTo>
                    <a:pt x="12" y="106"/>
                  </a:lnTo>
                  <a:lnTo>
                    <a:pt x="0" y="136"/>
                  </a:lnTo>
                  <a:lnTo>
                    <a:pt x="80" y="136"/>
                  </a:lnTo>
                  <a:lnTo>
                    <a:pt x="70" y="110"/>
                  </a:lnTo>
                  <a:lnTo>
                    <a:pt x="56" y="72"/>
                  </a:lnTo>
                  <a:lnTo>
                    <a:pt x="46" y="32"/>
                  </a:lnTo>
                  <a:lnTo>
                    <a:pt x="40" y="0"/>
                  </a:lnTo>
                  <a:lnTo>
                    <a:pt x="34" y="32"/>
                  </a:lnTo>
                  <a:lnTo>
                    <a:pt x="24" y="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7956" name="Line 22"/>
            <p:cNvSpPr>
              <a:spLocks noChangeShapeType="1"/>
            </p:cNvSpPr>
            <p:nvPr/>
          </p:nvSpPr>
          <p:spPr bwMode="auto">
            <a:xfrm flipV="1">
              <a:off x="3850" y="1722"/>
              <a:ext cx="886" cy="406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7957" name="Freeform 23"/>
            <p:cNvSpPr>
              <a:spLocks/>
            </p:cNvSpPr>
            <p:nvPr/>
          </p:nvSpPr>
          <p:spPr bwMode="auto">
            <a:xfrm>
              <a:off x="4694" y="1678"/>
              <a:ext cx="140" cy="92"/>
            </a:xfrm>
            <a:custGeom>
              <a:avLst/>
              <a:gdLst>
                <a:gd name="T0" fmla="*/ 70 w 140"/>
                <a:gd name="T1" fmla="*/ 14 h 92"/>
                <a:gd name="T2" fmla="*/ 70 w 140"/>
                <a:gd name="T3" fmla="*/ 14 h 92"/>
                <a:gd name="T4" fmla="*/ 34 w 140"/>
                <a:gd name="T5" fmla="*/ 18 h 92"/>
                <a:gd name="T6" fmla="*/ 0 w 140"/>
                <a:gd name="T7" fmla="*/ 20 h 92"/>
                <a:gd name="T8" fmla="*/ 34 w 140"/>
                <a:gd name="T9" fmla="*/ 92 h 92"/>
                <a:gd name="T10" fmla="*/ 34 w 140"/>
                <a:gd name="T11" fmla="*/ 92 h 92"/>
                <a:gd name="T12" fmla="*/ 52 w 140"/>
                <a:gd name="T13" fmla="*/ 72 h 92"/>
                <a:gd name="T14" fmla="*/ 84 w 140"/>
                <a:gd name="T15" fmla="*/ 44 h 92"/>
                <a:gd name="T16" fmla="*/ 84 w 140"/>
                <a:gd name="T17" fmla="*/ 44 h 92"/>
                <a:gd name="T18" fmla="*/ 114 w 140"/>
                <a:gd name="T19" fmla="*/ 18 h 92"/>
                <a:gd name="T20" fmla="*/ 140 w 140"/>
                <a:gd name="T21" fmla="*/ 0 h 92"/>
                <a:gd name="T22" fmla="*/ 140 w 140"/>
                <a:gd name="T23" fmla="*/ 0 h 92"/>
                <a:gd name="T24" fmla="*/ 110 w 140"/>
                <a:gd name="T25" fmla="*/ 8 h 92"/>
                <a:gd name="T26" fmla="*/ 70 w 140"/>
                <a:gd name="T27" fmla="*/ 14 h 92"/>
                <a:gd name="T28" fmla="*/ 70 w 140"/>
                <a:gd name="T29" fmla="*/ 14 h 9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40"/>
                <a:gd name="T46" fmla="*/ 0 h 92"/>
                <a:gd name="T47" fmla="*/ 140 w 140"/>
                <a:gd name="T48" fmla="*/ 92 h 9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40" h="92">
                  <a:moveTo>
                    <a:pt x="70" y="14"/>
                  </a:moveTo>
                  <a:lnTo>
                    <a:pt x="70" y="14"/>
                  </a:lnTo>
                  <a:lnTo>
                    <a:pt x="34" y="18"/>
                  </a:lnTo>
                  <a:lnTo>
                    <a:pt x="0" y="20"/>
                  </a:lnTo>
                  <a:lnTo>
                    <a:pt x="34" y="92"/>
                  </a:lnTo>
                  <a:lnTo>
                    <a:pt x="52" y="72"/>
                  </a:lnTo>
                  <a:lnTo>
                    <a:pt x="84" y="44"/>
                  </a:lnTo>
                  <a:lnTo>
                    <a:pt x="114" y="18"/>
                  </a:lnTo>
                  <a:lnTo>
                    <a:pt x="140" y="0"/>
                  </a:lnTo>
                  <a:lnTo>
                    <a:pt x="110" y="8"/>
                  </a:lnTo>
                  <a:lnTo>
                    <a:pt x="70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7958" name="Line 24"/>
            <p:cNvSpPr>
              <a:spLocks noChangeShapeType="1"/>
            </p:cNvSpPr>
            <p:nvPr/>
          </p:nvSpPr>
          <p:spPr bwMode="auto">
            <a:xfrm flipV="1">
              <a:off x="3818" y="1650"/>
              <a:ext cx="598" cy="446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7959" name="Freeform 25"/>
            <p:cNvSpPr>
              <a:spLocks/>
            </p:cNvSpPr>
            <p:nvPr/>
          </p:nvSpPr>
          <p:spPr bwMode="auto">
            <a:xfrm>
              <a:off x="4370" y="1586"/>
              <a:ext cx="134" cy="114"/>
            </a:xfrm>
            <a:custGeom>
              <a:avLst/>
              <a:gdLst>
                <a:gd name="T0" fmla="*/ 66 w 134"/>
                <a:gd name="T1" fmla="*/ 28 h 114"/>
                <a:gd name="T2" fmla="*/ 66 w 134"/>
                <a:gd name="T3" fmla="*/ 28 h 114"/>
                <a:gd name="T4" fmla="*/ 32 w 134"/>
                <a:gd name="T5" fmla="*/ 40 h 114"/>
                <a:gd name="T6" fmla="*/ 0 w 134"/>
                <a:gd name="T7" fmla="*/ 48 h 114"/>
                <a:gd name="T8" fmla="*/ 48 w 134"/>
                <a:gd name="T9" fmla="*/ 114 h 114"/>
                <a:gd name="T10" fmla="*/ 48 w 134"/>
                <a:gd name="T11" fmla="*/ 114 h 114"/>
                <a:gd name="T12" fmla="*/ 62 w 134"/>
                <a:gd name="T13" fmla="*/ 90 h 114"/>
                <a:gd name="T14" fmla="*/ 86 w 134"/>
                <a:gd name="T15" fmla="*/ 56 h 114"/>
                <a:gd name="T16" fmla="*/ 86 w 134"/>
                <a:gd name="T17" fmla="*/ 56 h 114"/>
                <a:gd name="T18" fmla="*/ 112 w 134"/>
                <a:gd name="T19" fmla="*/ 22 h 114"/>
                <a:gd name="T20" fmla="*/ 134 w 134"/>
                <a:gd name="T21" fmla="*/ 0 h 114"/>
                <a:gd name="T22" fmla="*/ 134 w 134"/>
                <a:gd name="T23" fmla="*/ 0 h 114"/>
                <a:gd name="T24" fmla="*/ 104 w 134"/>
                <a:gd name="T25" fmla="*/ 14 h 114"/>
                <a:gd name="T26" fmla="*/ 66 w 134"/>
                <a:gd name="T27" fmla="*/ 28 h 114"/>
                <a:gd name="T28" fmla="*/ 66 w 134"/>
                <a:gd name="T29" fmla="*/ 28 h 11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34"/>
                <a:gd name="T46" fmla="*/ 0 h 114"/>
                <a:gd name="T47" fmla="*/ 134 w 134"/>
                <a:gd name="T48" fmla="*/ 114 h 11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34" h="114">
                  <a:moveTo>
                    <a:pt x="66" y="28"/>
                  </a:moveTo>
                  <a:lnTo>
                    <a:pt x="66" y="28"/>
                  </a:lnTo>
                  <a:lnTo>
                    <a:pt x="32" y="40"/>
                  </a:lnTo>
                  <a:lnTo>
                    <a:pt x="0" y="48"/>
                  </a:lnTo>
                  <a:lnTo>
                    <a:pt x="48" y="114"/>
                  </a:lnTo>
                  <a:lnTo>
                    <a:pt x="62" y="90"/>
                  </a:lnTo>
                  <a:lnTo>
                    <a:pt x="86" y="56"/>
                  </a:lnTo>
                  <a:lnTo>
                    <a:pt x="112" y="22"/>
                  </a:lnTo>
                  <a:lnTo>
                    <a:pt x="134" y="0"/>
                  </a:lnTo>
                  <a:lnTo>
                    <a:pt x="104" y="14"/>
                  </a:lnTo>
                  <a:lnTo>
                    <a:pt x="66" y="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7960" name="Line 26"/>
            <p:cNvSpPr>
              <a:spLocks noChangeShapeType="1"/>
            </p:cNvSpPr>
            <p:nvPr/>
          </p:nvSpPr>
          <p:spPr bwMode="auto">
            <a:xfrm flipV="1">
              <a:off x="3778" y="1682"/>
              <a:ext cx="262" cy="382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7961" name="Freeform 27"/>
            <p:cNvSpPr>
              <a:spLocks/>
            </p:cNvSpPr>
            <p:nvPr/>
          </p:nvSpPr>
          <p:spPr bwMode="auto">
            <a:xfrm>
              <a:off x="3992" y="1594"/>
              <a:ext cx="110" cy="134"/>
            </a:xfrm>
            <a:custGeom>
              <a:avLst/>
              <a:gdLst>
                <a:gd name="T0" fmla="*/ 56 w 110"/>
                <a:gd name="T1" fmla="*/ 48 h 134"/>
                <a:gd name="T2" fmla="*/ 56 w 110"/>
                <a:gd name="T3" fmla="*/ 48 h 134"/>
                <a:gd name="T4" fmla="*/ 26 w 110"/>
                <a:gd name="T5" fmla="*/ 70 h 134"/>
                <a:gd name="T6" fmla="*/ 0 w 110"/>
                <a:gd name="T7" fmla="*/ 88 h 134"/>
                <a:gd name="T8" fmla="*/ 66 w 110"/>
                <a:gd name="T9" fmla="*/ 134 h 134"/>
                <a:gd name="T10" fmla="*/ 66 w 110"/>
                <a:gd name="T11" fmla="*/ 134 h 134"/>
                <a:gd name="T12" fmla="*/ 72 w 110"/>
                <a:gd name="T13" fmla="*/ 108 h 134"/>
                <a:gd name="T14" fmla="*/ 84 w 110"/>
                <a:gd name="T15" fmla="*/ 66 h 134"/>
                <a:gd name="T16" fmla="*/ 84 w 110"/>
                <a:gd name="T17" fmla="*/ 66 h 134"/>
                <a:gd name="T18" fmla="*/ 96 w 110"/>
                <a:gd name="T19" fmla="*/ 28 h 134"/>
                <a:gd name="T20" fmla="*/ 110 w 110"/>
                <a:gd name="T21" fmla="*/ 0 h 134"/>
                <a:gd name="T22" fmla="*/ 110 w 110"/>
                <a:gd name="T23" fmla="*/ 0 h 134"/>
                <a:gd name="T24" fmla="*/ 88 w 110"/>
                <a:gd name="T25" fmla="*/ 22 h 134"/>
                <a:gd name="T26" fmla="*/ 56 w 110"/>
                <a:gd name="T27" fmla="*/ 48 h 134"/>
                <a:gd name="T28" fmla="*/ 56 w 110"/>
                <a:gd name="T29" fmla="*/ 48 h 13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0"/>
                <a:gd name="T46" fmla="*/ 0 h 134"/>
                <a:gd name="T47" fmla="*/ 110 w 110"/>
                <a:gd name="T48" fmla="*/ 134 h 13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0" h="134">
                  <a:moveTo>
                    <a:pt x="56" y="48"/>
                  </a:moveTo>
                  <a:lnTo>
                    <a:pt x="56" y="48"/>
                  </a:lnTo>
                  <a:lnTo>
                    <a:pt x="26" y="70"/>
                  </a:lnTo>
                  <a:lnTo>
                    <a:pt x="0" y="88"/>
                  </a:lnTo>
                  <a:lnTo>
                    <a:pt x="66" y="134"/>
                  </a:lnTo>
                  <a:lnTo>
                    <a:pt x="72" y="108"/>
                  </a:lnTo>
                  <a:lnTo>
                    <a:pt x="84" y="66"/>
                  </a:lnTo>
                  <a:lnTo>
                    <a:pt x="96" y="28"/>
                  </a:lnTo>
                  <a:lnTo>
                    <a:pt x="110" y="0"/>
                  </a:lnTo>
                  <a:lnTo>
                    <a:pt x="88" y="22"/>
                  </a:lnTo>
                  <a:lnTo>
                    <a:pt x="56" y="4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7962" name="Line 28"/>
            <p:cNvSpPr>
              <a:spLocks noChangeShapeType="1"/>
            </p:cNvSpPr>
            <p:nvPr/>
          </p:nvSpPr>
          <p:spPr bwMode="auto">
            <a:xfrm flipV="1">
              <a:off x="3746" y="1836"/>
              <a:ext cx="1" cy="180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7963" name="Freeform 29"/>
            <p:cNvSpPr>
              <a:spLocks/>
            </p:cNvSpPr>
            <p:nvPr/>
          </p:nvSpPr>
          <p:spPr bwMode="auto">
            <a:xfrm>
              <a:off x="3704" y="1728"/>
              <a:ext cx="82" cy="136"/>
            </a:xfrm>
            <a:custGeom>
              <a:avLst/>
              <a:gdLst>
                <a:gd name="T0" fmla="*/ 24 w 82"/>
                <a:gd name="T1" fmla="*/ 72 h 136"/>
                <a:gd name="T2" fmla="*/ 24 w 82"/>
                <a:gd name="T3" fmla="*/ 72 h 136"/>
                <a:gd name="T4" fmla="*/ 12 w 82"/>
                <a:gd name="T5" fmla="*/ 106 h 136"/>
                <a:gd name="T6" fmla="*/ 0 w 82"/>
                <a:gd name="T7" fmla="*/ 136 h 136"/>
                <a:gd name="T8" fmla="*/ 82 w 82"/>
                <a:gd name="T9" fmla="*/ 136 h 136"/>
                <a:gd name="T10" fmla="*/ 82 w 82"/>
                <a:gd name="T11" fmla="*/ 136 h 136"/>
                <a:gd name="T12" fmla="*/ 72 w 82"/>
                <a:gd name="T13" fmla="*/ 110 h 136"/>
                <a:gd name="T14" fmla="*/ 58 w 82"/>
                <a:gd name="T15" fmla="*/ 72 h 136"/>
                <a:gd name="T16" fmla="*/ 58 w 82"/>
                <a:gd name="T17" fmla="*/ 72 h 136"/>
                <a:gd name="T18" fmla="*/ 46 w 82"/>
                <a:gd name="T19" fmla="*/ 32 h 136"/>
                <a:gd name="T20" fmla="*/ 42 w 82"/>
                <a:gd name="T21" fmla="*/ 0 h 136"/>
                <a:gd name="T22" fmla="*/ 42 w 82"/>
                <a:gd name="T23" fmla="*/ 0 h 136"/>
                <a:gd name="T24" fmla="*/ 36 w 82"/>
                <a:gd name="T25" fmla="*/ 32 h 136"/>
                <a:gd name="T26" fmla="*/ 24 w 82"/>
                <a:gd name="T27" fmla="*/ 72 h 136"/>
                <a:gd name="T28" fmla="*/ 24 w 82"/>
                <a:gd name="T29" fmla="*/ 72 h 1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2"/>
                <a:gd name="T46" fmla="*/ 0 h 136"/>
                <a:gd name="T47" fmla="*/ 82 w 82"/>
                <a:gd name="T48" fmla="*/ 136 h 1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2" h="136">
                  <a:moveTo>
                    <a:pt x="24" y="72"/>
                  </a:moveTo>
                  <a:lnTo>
                    <a:pt x="24" y="72"/>
                  </a:lnTo>
                  <a:lnTo>
                    <a:pt x="12" y="106"/>
                  </a:lnTo>
                  <a:lnTo>
                    <a:pt x="0" y="136"/>
                  </a:lnTo>
                  <a:lnTo>
                    <a:pt x="82" y="136"/>
                  </a:lnTo>
                  <a:lnTo>
                    <a:pt x="72" y="110"/>
                  </a:lnTo>
                  <a:lnTo>
                    <a:pt x="58" y="72"/>
                  </a:lnTo>
                  <a:lnTo>
                    <a:pt x="46" y="32"/>
                  </a:lnTo>
                  <a:lnTo>
                    <a:pt x="42" y="0"/>
                  </a:lnTo>
                  <a:lnTo>
                    <a:pt x="36" y="32"/>
                  </a:lnTo>
                  <a:lnTo>
                    <a:pt x="24" y="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7964" name="Line 30"/>
            <p:cNvSpPr>
              <a:spLocks noChangeShapeType="1"/>
            </p:cNvSpPr>
            <p:nvPr/>
          </p:nvSpPr>
          <p:spPr bwMode="auto">
            <a:xfrm flipV="1">
              <a:off x="3744" y="2988"/>
              <a:ext cx="1" cy="180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7965" name="Freeform 31"/>
            <p:cNvSpPr>
              <a:spLocks/>
            </p:cNvSpPr>
            <p:nvPr/>
          </p:nvSpPr>
          <p:spPr bwMode="auto">
            <a:xfrm>
              <a:off x="3704" y="2880"/>
              <a:ext cx="80" cy="136"/>
            </a:xfrm>
            <a:custGeom>
              <a:avLst/>
              <a:gdLst>
                <a:gd name="T0" fmla="*/ 24 w 80"/>
                <a:gd name="T1" fmla="*/ 72 h 136"/>
                <a:gd name="T2" fmla="*/ 24 w 80"/>
                <a:gd name="T3" fmla="*/ 72 h 136"/>
                <a:gd name="T4" fmla="*/ 12 w 80"/>
                <a:gd name="T5" fmla="*/ 106 h 136"/>
                <a:gd name="T6" fmla="*/ 0 w 80"/>
                <a:gd name="T7" fmla="*/ 136 h 136"/>
                <a:gd name="T8" fmla="*/ 80 w 80"/>
                <a:gd name="T9" fmla="*/ 136 h 136"/>
                <a:gd name="T10" fmla="*/ 80 w 80"/>
                <a:gd name="T11" fmla="*/ 136 h 136"/>
                <a:gd name="T12" fmla="*/ 70 w 80"/>
                <a:gd name="T13" fmla="*/ 110 h 136"/>
                <a:gd name="T14" fmla="*/ 56 w 80"/>
                <a:gd name="T15" fmla="*/ 72 h 136"/>
                <a:gd name="T16" fmla="*/ 56 w 80"/>
                <a:gd name="T17" fmla="*/ 72 h 136"/>
                <a:gd name="T18" fmla="*/ 46 w 80"/>
                <a:gd name="T19" fmla="*/ 32 h 136"/>
                <a:gd name="T20" fmla="*/ 40 w 80"/>
                <a:gd name="T21" fmla="*/ 0 h 136"/>
                <a:gd name="T22" fmla="*/ 40 w 80"/>
                <a:gd name="T23" fmla="*/ 0 h 136"/>
                <a:gd name="T24" fmla="*/ 34 w 80"/>
                <a:gd name="T25" fmla="*/ 32 h 136"/>
                <a:gd name="T26" fmla="*/ 24 w 80"/>
                <a:gd name="T27" fmla="*/ 72 h 136"/>
                <a:gd name="T28" fmla="*/ 24 w 80"/>
                <a:gd name="T29" fmla="*/ 72 h 1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0"/>
                <a:gd name="T46" fmla="*/ 0 h 136"/>
                <a:gd name="T47" fmla="*/ 80 w 80"/>
                <a:gd name="T48" fmla="*/ 136 h 1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0" h="136">
                  <a:moveTo>
                    <a:pt x="24" y="72"/>
                  </a:moveTo>
                  <a:lnTo>
                    <a:pt x="24" y="72"/>
                  </a:lnTo>
                  <a:lnTo>
                    <a:pt x="12" y="106"/>
                  </a:lnTo>
                  <a:lnTo>
                    <a:pt x="0" y="136"/>
                  </a:lnTo>
                  <a:lnTo>
                    <a:pt x="80" y="136"/>
                  </a:lnTo>
                  <a:lnTo>
                    <a:pt x="70" y="110"/>
                  </a:lnTo>
                  <a:lnTo>
                    <a:pt x="56" y="72"/>
                  </a:lnTo>
                  <a:lnTo>
                    <a:pt x="46" y="32"/>
                  </a:lnTo>
                  <a:lnTo>
                    <a:pt x="40" y="0"/>
                  </a:lnTo>
                  <a:lnTo>
                    <a:pt x="34" y="32"/>
                  </a:lnTo>
                  <a:lnTo>
                    <a:pt x="24" y="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7966" name="Line 32"/>
            <p:cNvSpPr>
              <a:spLocks noChangeShapeType="1"/>
            </p:cNvSpPr>
            <p:nvPr/>
          </p:nvSpPr>
          <p:spPr bwMode="auto">
            <a:xfrm flipH="1" flipV="1">
              <a:off x="3830" y="2938"/>
              <a:ext cx="82" cy="230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7967" name="Freeform 33"/>
            <p:cNvSpPr>
              <a:spLocks/>
            </p:cNvSpPr>
            <p:nvPr/>
          </p:nvSpPr>
          <p:spPr bwMode="auto">
            <a:xfrm>
              <a:off x="3792" y="2836"/>
              <a:ext cx="84" cy="140"/>
            </a:xfrm>
            <a:custGeom>
              <a:avLst/>
              <a:gdLst>
                <a:gd name="T0" fmla="*/ 10 w 84"/>
                <a:gd name="T1" fmla="*/ 72 h 140"/>
                <a:gd name="T2" fmla="*/ 10 w 84"/>
                <a:gd name="T3" fmla="*/ 72 h 140"/>
                <a:gd name="T4" fmla="*/ 10 w 84"/>
                <a:gd name="T5" fmla="*/ 108 h 140"/>
                <a:gd name="T6" fmla="*/ 8 w 84"/>
                <a:gd name="T7" fmla="*/ 140 h 140"/>
                <a:gd name="T8" fmla="*/ 84 w 84"/>
                <a:gd name="T9" fmla="*/ 114 h 140"/>
                <a:gd name="T10" fmla="*/ 84 w 84"/>
                <a:gd name="T11" fmla="*/ 114 h 140"/>
                <a:gd name="T12" fmla="*/ 66 w 84"/>
                <a:gd name="T13" fmla="*/ 94 h 140"/>
                <a:gd name="T14" fmla="*/ 40 w 84"/>
                <a:gd name="T15" fmla="*/ 60 h 140"/>
                <a:gd name="T16" fmla="*/ 40 w 84"/>
                <a:gd name="T17" fmla="*/ 60 h 140"/>
                <a:gd name="T18" fmla="*/ 16 w 84"/>
                <a:gd name="T19" fmla="*/ 26 h 140"/>
                <a:gd name="T20" fmla="*/ 0 w 84"/>
                <a:gd name="T21" fmla="*/ 0 h 140"/>
                <a:gd name="T22" fmla="*/ 0 w 84"/>
                <a:gd name="T23" fmla="*/ 0 h 140"/>
                <a:gd name="T24" fmla="*/ 6 w 84"/>
                <a:gd name="T25" fmla="*/ 30 h 140"/>
                <a:gd name="T26" fmla="*/ 10 w 84"/>
                <a:gd name="T27" fmla="*/ 72 h 140"/>
                <a:gd name="T28" fmla="*/ 10 w 84"/>
                <a:gd name="T29" fmla="*/ 72 h 14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4"/>
                <a:gd name="T46" fmla="*/ 0 h 140"/>
                <a:gd name="T47" fmla="*/ 84 w 84"/>
                <a:gd name="T48" fmla="*/ 140 h 14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4" h="140">
                  <a:moveTo>
                    <a:pt x="10" y="72"/>
                  </a:moveTo>
                  <a:lnTo>
                    <a:pt x="10" y="72"/>
                  </a:lnTo>
                  <a:lnTo>
                    <a:pt x="10" y="108"/>
                  </a:lnTo>
                  <a:lnTo>
                    <a:pt x="8" y="140"/>
                  </a:lnTo>
                  <a:lnTo>
                    <a:pt x="84" y="114"/>
                  </a:lnTo>
                  <a:lnTo>
                    <a:pt x="66" y="94"/>
                  </a:lnTo>
                  <a:lnTo>
                    <a:pt x="40" y="60"/>
                  </a:lnTo>
                  <a:lnTo>
                    <a:pt x="16" y="26"/>
                  </a:lnTo>
                  <a:lnTo>
                    <a:pt x="0" y="0"/>
                  </a:lnTo>
                  <a:lnTo>
                    <a:pt x="6" y="30"/>
                  </a:lnTo>
                  <a:lnTo>
                    <a:pt x="10" y="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7968" name="Line 34"/>
            <p:cNvSpPr>
              <a:spLocks noChangeShapeType="1"/>
            </p:cNvSpPr>
            <p:nvPr/>
          </p:nvSpPr>
          <p:spPr bwMode="auto">
            <a:xfrm flipV="1">
              <a:off x="3582" y="2938"/>
              <a:ext cx="82" cy="230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7969" name="Freeform 35"/>
            <p:cNvSpPr>
              <a:spLocks/>
            </p:cNvSpPr>
            <p:nvPr/>
          </p:nvSpPr>
          <p:spPr bwMode="auto">
            <a:xfrm>
              <a:off x="3618" y="2836"/>
              <a:ext cx="82" cy="140"/>
            </a:xfrm>
            <a:custGeom>
              <a:avLst/>
              <a:gdLst>
                <a:gd name="T0" fmla="*/ 44 w 82"/>
                <a:gd name="T1" fmla="*/ 60 h 140"/>
                <a:gd name="T2" fmla="*/ 44 w 82"/>
                <a:gd name="T3" fmla="*/ 60 h 140"/>
                <a:gd name="T4" fmla="*/ 20 w 82"/>
                <a:gd name="T5" fmla="*/ 88 h 140"/>
                <a:gd name="T6" fmla="*/ 0 w 82"/>
                <a:gd name="T7" fmla="*/ 114 h 140"/>
                <a:gd name="T8" fmla="*/ 76 w 82"/>
                <a:gd name="T9" fmla="*/ 140 h 140"/>
                <a:gd name="T10" fmla="*/ 76 w 82"/>
                <a:gd name="T11" fmla="*/ 140 h 140"/>
                <a:gd name="T12" fmla="*/ 74 w 82"/>
                <a:gd name="T13" fmla="*/ 114 h 140"/>
                <a:gd name="T14" fmla="*/ 74 w 82"/>
                <a:gd name="T15" fmla="*/ 72 h 140"/>
                <a:gd name="T16" fmla="*/ 74 w 82"/>
                <a:gd name="T17" fmla="*/ 72 h 140"/>
                <a:gd name="T18" fmla="*/ 78 w 82"/>
                <a:gd name="T19" fmla="*/ 30 h 140"/>
                <a:gd name="T20" fmla="*/ 82 w 82"/>
                <a:gd name="T21" fmla="*/ 0 h 140"/>
                <a:gd name="T22" fmla="*/ 82 w 82"/>
                <a:gd name="T23" fmla="*/ 0 h 140"/>
                <a:gd name="T24" fmla="*/ 66 w 82"/>
                <a:gd name="T25" fmla="*/ 26 h 140"/>
                <a:gd name="T26" fmla="*/ 44 w 82"/>
                <a:gd name="T27" fmla="*/ 60 h 140"/>
                <a:gd name="T28" fmla="*/ 44 w 82"/>
                <a:gd name="T29" fmla="*/ 60 h 14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2"/>
                <a:gd name="T46" fmla="*/ 0 h 140"/>
                <a:gd name="T47" fmla="*/ 82 w 82"/>
                <a:gd name="T48" fmla="*/ 140 h 14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2" h="140">
                  <a:moveTo>
                    <a:pt x="44" y="60"/>
                  </a:moveTo>
                  <a:lnTo>
                    <a:pt x="44" y="60"/>
                  </a:lnTo>
                  <a:lnTo>
                    <a:pt x="20" y="88"/>
                  </a:lnTo>
                  <a:lnTo>
                    <a:pt x="0" y="114"/>
                  </a:lnTo>
                  <a:lnTo>
                    <a:pt x="76" y="140"/>
                  </a:lnTo>
                  <a:lnTo>
                    <a:pt x="74" y="114"/>
                  </a:lnTo>
                  <a:lnTo>
                    <a:pt x="74" y="72"/>
                  </a:lnTo>
                  <a:lnTo>
                    <a:pt x="78" y="30"/>
                  </a:lnTo>
                  <a:lnTo>
                    <a:pt x="82" y="0"/>
                  </a:lnTo>
                  <a:lnTo>
                    <a:pt x="66" y="26"/>
                  </a:lnTo>
                  <a:lnTo>
                    <a:pt x="44" y="6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7970" name="Line 36"/>
            <p:cNvSpPr>
              <a:spLocks noChangeShapeType="1"/>
            </p:cNvSpPr>
            <p:nvPr/>
          </p:nvSpPr>
          <p:spPr bwMode="auto">
            <a:xfrm flipV="1">
              <a:off x="4896" y="2988"/>
              <a:ext cx="1" cy="180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7971" name="Freeform 37"/>
            <p:cNvSpPr>
              <a:spLocks/>
            </p:cNvSpPr>
            <p:nvPr/>
          </p:nvSpPr>
          <p:spPr bwMode="auto">
            <a:xfrm>
              <a:off x="4856" y="2880"/>
              <a:ext cx="80" cy="136"/>
            </a:xfrm>
            <a:custGeom>
              <a:avLst/>
              <a:gdLst>
                <a:gd name="T0" fmla="*/ 24 w 80"/>
                <a:gd name="T1" fmla="*/ 72 h 136"/>
                <a:gd name="T2" fmla="*/ 24 w 80"/>
                <a:gd name="T3" fmla="*/ 72 h 136"/>
                <a:gd name="T4" fmla="*/ 12 w 80"/>
                <a:gd name="T5" fmla="*/ 106 h 136"/>
                <a:gd name="T6" fmla="*/ 0 w 80"/>
                <a:gd name="T7" fmla="*/ 136 h 136"/>
                <a:gd name="T8" fmla="*/ 80 w 80"/>
                <a:gd name="T9" fmla="*/ 136 h 136"/>
                <a:gd name="T10" fmla="*/ 80 w 80"/>
                <a:gd name="T11" fmla="*/ 136 h 136"/>
                <a:gd name="T12" fmla="*/ 70 w 80"/>
                <a:gd name="T13" fmla="*/ 110 h 136"/>
                <a:gd name="T14" fmla="*/ 56 w 80"/>
                <a:gd name="T15" fmla="*/ 72 h 136"/>
                <a:gd name="T16" fmla="*/ 56 w 80"/>
                <a:gd name="T17" fmla="*/ 72 h 136"/>
                <a:gd name="T18" fmla="*/ 46 w 80"/>
                <a:gd name="T19" fmla="*/ 32 h 136"/>
                <a:gd name="T20" fmla="*/ 40 w 80"/>
                <a:gd name="T21" fmla="*/ 0 h 136"/>
                <a:gd name="T22" fmla="*/ 40 w 80"/>
                <a:gd name="T23" fmla="*/ 0 h 136"/>
                <a:gd name="T24" fmla="*/ 34 w 80"/>
                <a:gd name="T25" fmla="*/ 32 h 136"/>
                <a:gd name="T26" fmla="*/ 24 w 80"/>
                <a:gd name="T27" fmla="*/ 72 h 136"/>
                <a:gd name="T28" fmla="*/ 24 w 80"/>
                <a:gd name="T29" fmla="*/ 72 h 1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0"/>
                <a:gd name="T46" fmla="*/ 0 h 136"/>
                <a:gd name="T47" fmla="*/ 80 w 80"/>
                <a:gd name="T48" fmla="*/ 136 h 1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0" h="136">
                  <a:moveTo>
                    <a:pt x="24" y="72"/>
                  </a:moveTo>
                  <a:lnTo>
                    <a:pt x="24" y="72"/>
                  </a:lnTo>
                  <a:lnTo>
                    <a:pt x="12" y="106"/>
                  </a:lnTo>
                  <a:lnTo>
                    <a:pt x="0" y="136"/>
                  </a:lnTo>
                  <a:lnTo>
                    <a:pt x="80" y="136"/>
                  </a:lnTo>
                  <a:lnTo>
                    <a:pt x="70" y="110"/>
                  </a:lnTo>
                  <a:lnTo>
                    <a:pt x="56" y="72"/>
                  </a:lnTo>
                  <a:lnTo>
                    <a:pt x="46" y="32"/>
                  </a:lnTo>
                  <a:lnTo>
                    <a:pt x="40" y="0"/>
                  </a:lnTo>
                  <a:lnTo>
                    <a:pt x="34" y="32"/>
                  </a:lnTo>
                  <a:lnTo>
                    <a:pt x="24" y="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7972" name="Line 38"/>
            <p:cNvSpPr>
              <a:spLocks noChangeShapeType="1"/>
            </p:cNvSpPr>
            <p:nvPr/>
          </p:nvSpPr>
          <p:spPr bwMode="auto">
            <a:xfrm flipH="1" flipV="1">
              <a:off x="4982" y="2938"/>
              <a:ext cx="82" cy="230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7973" name="Freeform 39"/>
            <p:cNvSpPr>
              <a:spLocks/>
            </p:cNvSpPr>
            <p:nvPr/>
          </p:nvSpPr>
          <p:spPr bwMode="auto">
            <a:xfrm>
              <a:off x="4944" y="2836"/>
              <a:ext cx="84" cy="140"/>
            </a:xfrm>
            <a:custGeom>
              <a:avLst/>
              <a:gdLst>
                <a:gd name="T0" fmla="*/ 10 w 84"/>
                <a:gd name="T1" fmla="*/ 72 h 140"/>
                <a:gd name="T2" fmla="*/ 10 w 84"/>
                <a:gd name="T3" fmla="*/ 72 h 140"/>
                <a:gd name="T4" fmla="*/ 10 w 84"/>
                <a:gd name="T5" fmla="*/ 108 h 140"/>
                <a:gd name="T6" fmla="*/ 8 w 84"/>
                <a:gd name="T7" fmla="*/ 140 h 140"/>
                <a:gd name="T8" fmla="*/ 84 w 84"/>
                <a:gd name="T9" fmla="*/ 114 h 140"/>
                <a:gd name="T10" fmla="*/ 84 w 84"/>
                <a:gd name="T11" fmla="*/ 114 h 140"/>
                <a:gd name="T12" fmla="*/ 66 w 84"/>
                <a:gd name="T13" fmla="*/ 94 h 140"/>
                <a:gd name="T14" fmla="*/ 40 w 84"/>
                <a:gd name="T15" fmla="*/ 60 h 140"/>
                <a:gd name="T16" fmla="*/ 40 w 84"/>
                <a:gd name="T17" fmla="*/ 60 h 140"/>
                <a:gd name="T18" fmla="*/ 16 w 84"/>
                <a:gd name="T19" fmla="*/ 26 h 140"/>
                <a:gd name="T20" fmla="*/ 0 w 84"/>
                <a:gd name="T21" fmla="*/ 0 h 140"/>
                <a:gd name="T22" fmla="*/ 0 w 84"/>
                <a:gd name="T23" fmla="*/ 0 h 140"/>
                <a:gd name="T24" fmla="*/ 6 w 84"/>
                <a:gd name="T25" fmla="*/ 30 h 140"/>
                <a:gd name="T26" fmla="*/ 10 w 84"/>
                <a:gd name="T27" fmla="*/ 72 h 140"/>
                <a:gd name="T28" fmla="*/ 10 w 84"/>
                <a:gd name="T29" fmla="*/ 72 h 14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4"/>
                <a:gd name="T46" fmla="*/ 0 h 140"/>
                <a:gd name="T47" fmla="*/ 84 w 84"/>
                <a:gd name="T48" fmla="*/ 140 h 14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4" h="140">
                  <a:moveTo>
                    <a:pt x="10" y="72"/>
                  </a:moveTo>
                  <a:lnTo>
                    <a:pt x="10" y="72"/>
                  </a:lnTo>
                  <a:lnTo>
                    <a:pt x="10" y="108"/>
                  </a:lnTo>
                  <a:lnTo>
                    <a:pt x="8" y="140"/>
                  </a:lnTo>
                  <a:lnTo>
                    <a:pt x="84" y="114"/>
                  </a:lnTo>
                  <a:lnTo>
                    <a:pt x="66" y="94"/>
                  </a:lnTo>
                  <a:lnTo>
                    <a:pt x="40" y="60"/>
                  </a:lnTo>
                  <a:lnTo>
                    <a:pt x="16" y="26"/>
                  </a:lnTo>
                  <a:lnTo>
                    <a:pt x="0" y="0"/>
                  </a:lnTo>
                  <a:lnTo>
                    <a:pt x="6" y="30"/>
                  </a:lnTo>
                  <a:lnTo>
                    <a:pt x="10" y="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7974" name="Line 40"/>
            <p:cNvSpPr>
              <a:spLocks noChangeShapeType="1"/>
            </p:cNvSpPr>
            <p:nvPr/>
          </p:nvSpPr>
          <p:spPr bwMode="auto">
            <a:xfrm flipV="1">
              <a:off x="4734" y="2938"/>
              <a:ext cx="82" cy="230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7975" name="Freeform 41"/>
            <p:cNvSpPr>
              <a:spLocks/>
            </p:cNvSpPr>
            <p:nvPr/>
          </p:nvSpPr>
          <p:spPr bwMode="auto">
            <a:xfrm>
              <a:off x="4770" y="2836"/>
              <a:ext cx="82" cy="140"/>
            </a:xfrm>
            <a:custGeom>
              <a:avLst/>
              <a:gdLst>
                <a:gd name="T0" fmla="*/ 44 w 82"/>
                <a:gd name="T1" fmla="*/ 60 h 140"/>
                <a:gd name="T2" fmla="*/ 44 w 82"/>
                <a:gd name="T3" fmla="*/ 60 h 140"/>
                <a:gd name="T4" fmla="*/ 20 w 82"/>
                <a:gd name="T5" fmla="*/ 88 h 140"/>
                <a:gd name="T6" fmla="*/ 0 w 82"/>
                <a:gd name="T7" fmla="*/ 114 h 140"/>
                <a:gd name="T8" fmla="*/ 76 w 82"/>
                <a:gd name="T9" fmla="*/ 140 h 140"/>
                <a:gd name="T10" fmla="*/ 76 w 82"/>
                <a:gd name="T11" fmla="*/ 140 h 140"/>
                <a:gd name="T12" fmla="*/ 74 w 82"/>
                <a:gd name="T13" fmla="*/ 114 h 140"/>
                <a:gd name="T14" fmla="*/ 74 w 82"/>
                <a:gd name="T15" fmla="*/ 72 h 140"/>
                <a:gd name="T16" fmla="*/ 74 w 82"/>
                <a:gd name="T17" fmla="*/ 72 h 140"/>
                <a:gd name="T18" fmla="*/ 78 w 82"/>
                <a:gd name="T19" fmla="*/ 30 h 140"/>
                <a:gd name="T20" fmla="*/ 82 w 82"/>
                <a:gd name="T21" fmla="*/ 0 h 140"/>
                <a:gd name="T22" fmla="*/ 82 w 82"/>
                <a:gd name="T23" fmla="*/ 0 h 140"/>
                <a:gd name="T24" fmla="*/ 66 w 82"/>
                <a:gd name="T25" fmla="*/ 26 h 140"/>
                <a:gd name="T26" fmla="*/ 44 w 82"/>
                <a:gd name="T27" fmla="*/ 60 h 140"/>
                <a:gd name="T28" fmla="*/ 44 w 82"/>
                <a:gd name="T29" fmla="*/ 60 h 14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2"/>
                <a:gd name="T46" fmla="*/ 0 h 140"/>
                <a:gd name="T47" fmla="*/ 82 w 82"/>
                <a:gd name="T48" fmla="*/ 140 h 14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2" h="140">
                  <a:moveTo>
                    <a:pt x="44" y="60"/>
                  </a:moveTo>
                  <a:lnTo>
                    <a:pt x="44" y="60"/>
                  </a:lnTo>
                  <a:lnTo>
                    <a:pt x="20" y="88"/>
                  </a:lnTo>
                  <a:lnTo>
                    <a:pt x="0" y="114"/>
                  </a:lnTo>
                  <a:lnTo>
                    <a:pt x="76" y="140"/>
                  </a:lnTo>
                  <a:lnTo>
                    <a:pt x="74" y="114"/>
                  </a:lnTo>
                  <a:lnTo>
                    <a:pt x="74" y="72"/>
                  </a:lnTo>
                  <a:lnTo>
                    <a:pt x="78" y="30"/>
                  </a:lnTo>
                  <a:lnTo>
                    <a:pt x="82" y="0"/>
                  </a:lnTo>
                  <a:lnTo>
                    <a:pt x="66" y="26"/>
                  </a:lnTo>
                  <a:lnTo>
                    <a:pt x="44" y="6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7976" name="Line 42"/>
            <p:cNvSpPr>
              <a:spLocks noChangeShapeType="1"/>
            </p:cNvSpPr>
            <p:nvPr/>
          </p:nvSpPr>
          <p:spPr bwMode="auto">
            <a:xfrm flipV="1">
              <a:off x="4896" y="2412"/>
              <a:ext cx="1" cy="180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7977" name="Freeform 43"/>
            <p:cNvSpPr>
              <a:spLocks/>
            </p:cNvSpPr>
            <p:nvPr/>
          </p:nvSpPr>
          <p:spPr bwMode="auto">
            <a:xfrm>
              <a:off x="4856" y="2304"/>
              <a:ext cx="80" cy="136"/>
            </a:xfrm>
            <a:custGeom>
              <a:avLst/>
              <a:gdLst>
                <a:gd name="T0" fmla="*/ 24 w 80"/>
                <a:gd name="T1" fmla="*/ 72 h 136"/>
                <a:gd name="T2" fmla="*/ 24 w 80"/>
                <a:gd name="T3" fmla="*/ 72 h 136"/>
                <a:gd name="T4" fmla="*/ 12 w 80"/>
                <a:gd name="T5" fmla="*/ 106 h 136"/>
                <a:gd name="T6" fmla="*/ 0 w 80"/>
                <a:gd name="T7" fmla="*/ 136 h 136"/>
                <a:gd name="T8" fmla="*/ 80 w 80"/>
                <a:gd name="T9" fmla="*/ 136 h 136"/>
                <a:gd name="T10" fmla="*/ 80 w 80"/>
                <a:gd name="T11" fmla="*/ 136 h 136"/>
                <a:gd name="T12" fmla="*/ 70 w 80"/>
                <a:gd name="T13" fmla="*/ 110 h 136"/>
                <a:gd name="T14" fmla="*/ 56 w 80"/>
                <a:gd name="T15" fmla="*/ 72 h 136"/>
                <a:gd name="T16" fmla="*/ 56 w 80"/>
                <a:gd name="T17" fmla="*/ 72 h 136"/>
                <a:gd name="T18" fmla="*/ 46 w 80"/>
                <a:gd name="T19" fmla="*/ 32 h 136"/>
                <a:gd name="T20" fmla="*/ 40 w 80"/>
                <a:gd name="T21" fmla="*/ 0 h 136"/>
                <a:gd name="T22" fmla="*/ 40 w 80"/>
                <a:gd name="T23" fmla="*/ 0 h 136"/>
                <a:gd name="T24" fmla="*/ 34 w 80"/>
                <a:gd name="T25" fmla="*/ 32 h 136"/>
                <a:gd name="T26" fmla="*/ 24 w 80"/>
                <a:gd name="T27" fmla="*/ 72 h 136"/>
                <a:gd name="T28" fmla="*/ 24 w 80"/>
                <a:gd name="T29" fmla="*/ 72 h 1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0"/>
                <a:gd name="T46" fmla="*/ 0 h 136"/>
                <a:gd name="T47" fmla="*/ 80 w 80"/>
                <a:gd name="T48" fmla="*/ 136 h 1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0" h="136">
                  <a:moveTo>
                    <a:pt x="24" y="72"/>
                  </a:moveTo>
                  <a:lnTo>
                    <a:pt x="24" y="72"/>
                  </a:lnTo>
                  <a:lnTo>
                    <a:pt x="12" y="106"/>
                  </a:lnTo>
                  <a:lnTo>
                    <a:pt x="0" y="136"/>
                  </a:lnTo>
                  <a:lnTo>
                    <a:pt x="80" y="136"/>
                  </a:lnTo>
                  <a:lnTo>
                    <a:pt x="70" y="110"/>
                  </a:lnTo>
                  <a:lnTo>
                    <a:pt x="56" y="72"/>
                  </a:lnTo>
                  <a:lnTo>
                    <a:pt x="46" y="32"/>
                  </a:lnTo>
                  <a:lnTo>
                    <a:pt x="40" y="0"/>
                  </a:lnTo>
                  <a:lnTo>
                    <a:pt x="34" y="32"/>
                  </a:lnTo>
                  <a:lnTo>
                    <a:pt x="24" y="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7978" name="Line 44"/>
            <p:cNvSpPr>
              <a:spLocks noChangeShapeType="1"/>
            </p:cNvSpPr>
            <p:nvPr/>
          </p:nvSpPr>
          <p:spPr bwMode="auto">
            <a:xfrm flipH="1" flipV="1">
              <a:off x="4982" y="2362"/>
              <a:ext cx="82" cy="230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7979" name="Freeform 45"/>
            <p:cNvSpPr>
              <a:spLocks/>
            </p:cNvSpPr>
            <p:nvPr/>
          </p:nvSpPr>
          <p:spPr bwMode="auto">
            <a:xfrm>
              <a:off x="4944" y="2260"/>
              <a:ext cx="84" cy="140"/>
            </a:xfrm>
            <a:custGeom>
              <a:avLst/>
              <a:gdLst>
                <a:gd name="T0" fmla="*/ 10 w 84"/>
                <a:gd name="T1" fmla="*/ 72 h 140"/>
                <a:gd name="T2" fmla="*/ 10 w 84"/>
                <a:gd name="T3" fmla="*/ 72 h 140"/>
                <a:gd name="T4" fmla="*/ 10 w 84"/>
                <a:gd name="T5" fmla="*/ 108 h 140"/>
                <a:gd name="T6" fmla="*/ 8 w 84"/>
                <a:gd name="T7" fmla="*/ 140 h 140"/>
                <a:gd name="T8" fmla="*/ 84 w 84"/>
                <a:gd name="T9" fmla="*/ 114 h 140"/>
                <a:gd name="T10" fmla="*/ 84 w 84"/>
                <a:gd name="T11" fmla="*/ 114 h 140"/>
                <a:gd name="T12" fmla="*/ 66 w 84"/>
                <a:gd name="T13" fmla="*/ 94 h 140"/>
                <a:gd name="T14" fmla="*/ 40 w 84"/>
                <a:gd name="T15" fmla="*/ 60 h 140"/>
                <a:gd name="T16" fmla="*/ 40 w 84"/>
                <a:gd name="T17" fmla="*/ 60 h 140"/>
                <a:gd name="T18" fmla="*/ 16 w 84"/>
                <a:gd name="T19" fmla="*/ 26 h 140"/>
                <a:gd name="T20" fmla="*/ 0 w 84"/>
                <a:gd name="T21" fmla="*/ 0 h 140"/>
                <a:gd name="T22" fmla="*/ 0 w 84"/>
                <a:gd name="T23" fmla="*/ 0 h 140"/>
                <a:gd name="T24" fmla="*/ 6 w 84"/>
                <a:gd name="T25" fmla="*/ 30 h 140"/>
                <a:gd name="T26" fmla="*/ 10 w 84"/>
                <a:gd name="T27" fmla="*/ 72 h 140"/>
                <a:gd name="T28" fmla="*/ 10 w 84"/>
                <a:gd name="T29" fmla="*/ 72 h 14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4"/>
                <a:gd name="T46" fmla="*/ 0 h 140"/>
                <a:gd name="T47" fmla="*/ 84 w 84"/>
                <a:gd name="T48" fmla="*/ 140 h 14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4" h="140">
                  <a:moveTo>
                    <a:pt x="10" y="72"/>
                  </a:moveTo>
                  <a:lnTo>
                    <a:pt x="10" y="72"/>
                  </a:lnTo>
                  <a:lnTo>
                    <a:pt x="10" y="108"/>
                  </a:lnTo>
                  <a:lnTo>
                    <a:pt x="8" y="140"/>
                  </a:lnTo>
                  <a:lnTo>
                    <a:pt x="84" y="114"/>
                  </a:lnTo>
                  <a:lnTo>
                    <a:pt x="66" y="94"/>
                  </a:lnTo>
                  <a:lnTo>
                    <a:pt x="40" y="60"/>
                  </a:lnTo>
                  <a:lnTo>
                    <a:pt x="16" y="26"/>
                  </a:lnTo>
                  <a:lnTo>
                    <a:pt x="0" y="0"/>
                  </a:lnTo>
                  <a:lnTo>
                    <a:pt x="6" y="30"/>
                  </a:lnTo>
                  <a:lnTo>
                    <a:pt x="10" y="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7980" name="Line 46"/>
            <p:cNvSpPr>
              <a:spLocks noChangeShapeType="1"/>
            </p:cNvSpPr>
            <p:nvPr/>
          </p:nvSpPr>
          <p:spPr bwMode="auto">
            <a:xfrm flipV="1">
              <a:off x="4734" y="2362"/>
              <a:ext cx="82" cy="230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7981" name="Freeform 47"/>
            <p:cNvSpPr>
              <a:spLocks/>
            </p:cNvSpPr>
            <p:nvPr/>
          </p:nvSpPr>
          <p:spPr bwMode="auto">
            <a:xfrm>
              <a:off x="4770" y="2260"/>
              <a:ext cx="82" cy="140"/>
            </a:xfrm>
            <a:custGeom>
              <a:avLst/>
              <a:gdLst>
                <a:gd name="T0" fmla="*/ 44 w 82"/>
                <a:gd name="T1" fmla="*/ 60 h 140"/>
                <a:gd name="T2" fmla="*/ 44 w 82"/>
                <a:gd name="T3" fmla="*/ 60 h 140"/>
                <a:gd name="T4" fmla="*/ 20 w 82"/>
                <a:gd name="T5" fmla="*/ 88 h 140"/>
                <a:gd name="T6" fmla="*/ 0 w 82"/>
                <a:gd name="T7" fmla="*/ 114 h 140"/>
                <a:gd name="T8" fmla="*/ 76 w 82"/>
                <a:gd name="T9" fmla="*/ 140 h 140"/>
                <a:gd name="T10" fmla="*/ 76 w 82"/>
                <a:gd name="T11" fmla="*/ 140 h 140"/>
                <a:gd name="T12" fmla="*/ 74 w 82"/>
                <a:gd name="T13" fmla="*/ 114 h 140"/>
                <a:gd name="T14" fmla="*/ 74 w 82"/>
                <a:gd name="T15" fmla="*/ 72 h 140"/>
                <a:gd name="T16" fmla="*/ 74 w 82"/>
                <a:gd name="T17" fmla="*/ 72 h 140"/>
                <a:gd name="T18" fmla="*/ 78 w 82"/>
                <a:gd name="T19" fmla="*/ 30 h 140"/>
                <a:gd name="T20" fmla="*/ 82 w 82"/>
                <a:gd name="T21" fmla="*/ 0 h 140"/>
                <a:gd name="T22" fmla="*/ 82 w 82"/>
                <a:gd name="T23" fmla="*/ 0 h 140"/>
                <a:gd name="T24" fmla="*/ 66 w 82"/>
                <a:gd name="T25" fmla="*/ 26 h 140"/>
                <a:gd name="T26" fmla="*/ 44 w 82"/>
                <a:gd name="T27" fmla="*/ 60 h 140"/>
                <a:gd name="T28" fmla="*/ 44 w 82"/>
                <a:gd name="T29" fmla="*/ 60 h 14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2"/>
                <a:gd name="T46" fmla="*/ 0 h 140"/>
                <a:gd name="T47" fmla="*/ 82 w 82"/>
                <a:gd name="T48" fmla="*/ 140 h 14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2" h="140">
                  <a:moveTo>
                    <a:pt x="44" y="60"/>
                  </a:moveTo>
                  <a:lnTo>
                    <a:pt x="44" y="60"/>
                  </a:lnTo>
                  <a:lnTo>
                    <a:pt x="20" y="88"/>
                  </a:lnTo>
                  <a:lnTo>
                    <a:pt x="0" y="114"/>
                  </a:lnTo>
                  <a:lnTo>
                    <a:pt x="76" y="140"/>
                  </a:lnTo>
                  <a:lnTo>
                    <a:pt x="74" y="114"/>
                  </a:lnTo>
                  <a:lnTo>
                    <a:pt x="74" y="72"/>
                  </a:lnTo>
                  <a:lnTo>
                    <a:pt x="78" y="30"/>
                  </a:lnTo>
                  <a:lnTo>
                    <a:pt x="82" y="0"/>
                  </a:lnTo>
                  <a:lnTo>
                    <a:pt x="66" y="26"/>
                  </a:lnTo>
                  <a:lnTo>
                    <a:pt x="44" y="6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7982" name="Line 48"/>
            <p:cNvSpPr>
              <a:spLocks noChangeShapeType="1"/>
            </p:cNvSpPr>
            <p:nvPr/>
          </p:nvSpPr>
          <p:spPr bwMode="auto">
            <a:xfrm flipV="1">
              <a:off x="3744" y="2412"/>
              <a:ext cx="1" cy="180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7983" name="Freeform 49"/>
            <p:cNvSpPr>
              <a:spLocks/>
            </p:cNvSpPr>
            <p:nvPr/>
          </p:nvSpPr>
          <p:spPr bwMode="auto">
            <a:xfrm>
              <a:off x="3704" y="2304"/>
              <a:ext cx="80" cy="136"/>
            </a:xfrm>
            <a:custGeom>
              <a:avLst/>
              <a:gdLst>
                <a:gd name="T0" fmla="*/ 24 w 80"/>
                <a:gd name="T1" fmla="*/ 72 h 136"/>
                <a:gd name="T2" fmla="*/ 24 w 80"/>
                <a:gd name="T3" fmla="*/ 72 h 136"/>
                <a:gd name="T4" fmla="*/ 12 w 80"/>
                <a:gd name="T5" fmla="*/ 106 h 136"/>
                <a:gd name="T6" fmla="*/ 0 w 80"/>
                <a:gd name="T7" fmla="*/ 136 h 136"/>
                <a:gd name="T8" fmla="*/ 80 w 80"/>
                <a:gd name="T9" fmla="*/ 136 h 136"/>
                <a:gd name="T10" fmla="*/ 80 w 80"/>
                <a:gd name="T11" fmla="*/ 136 h 136"/>
                <a:gd name="T12" fmla="*/ 70 w 80"/>
                <a:gd name="T13" fmla="*/ 110 h 136"/>
                <a:gd name="T14" fmla="*/ 56 w 80"/>
                <a:gd name="T15" fmla="*/ 72 h 136"/>
                <a:gd name="T16" fmla="*/ 56 w 80"/>
                <a:gd name="T17" fmla="*/ 72 h 136"/>
                <a:gd name="T18" fmla="*/ 46 w 80"/>
                <a:gd name="T19" fmla="*/ 32 h 136"/>
                <a:gd name="T20" fmla="*/ 40 w 80"/>
                <a:gd name="T21" fmla="*/ 0 h 136"/>
                <a:gd name="T22" fmla="*/ 40 w 80"/>
                <a:gd name="T23" fmla="*/ 0 h 136"/>
                <a:gd name="T24" fmla="*/ 34 w 80"/>
                <a:gd name="T25" fmla="*/ 32 h 136"/>
                <a:gd name="T26" fmla="*/ 24 w 80"/>
                <a:gd name="T27" fmla="*/ 72 h 136"/>
                <a:gd name="T28" fmla="*/ 24 w 80"/>
                <a:gd name="T29" fmla="*/ 72 h 1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0"/>
                <a:gd name="T46" fmla="*/ 0 h 136"/>
                <a:gd name="T47" fmla="*/ 80 w 80"/>
                <a:gd name="T48" fmla="*/ 136 h 1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0" h="136">
                  <a:moveTo>
                    <a:pt x="24" y="72"/>
                  </a:moveTo>
                  <a:lnTo>
                    <a:pt x="24" y="72"/>
                  </a:lnTo>
                  <a:lnTo>
                    <a:pt x="12" y="106"/>
                  </a:lnTo>
                  <a:lnTo>
                    <a:pt x="0" y="136"/>
                  </a:lnTo>
                  <a:lnTo>
                    <a:pt x="80" y="136"/>
                  </a:lnTo>
                  <a:lnTo>
                    <a:pt x="70" y="110"/>
                  </a:lnTo>
                  <a:lnTo>
                    <a:pt x="56" y="72"/>
                  </a:lnTo>
                  <a:lnTo>
                    <a:pt x="46" y="32"/>
                  </a:lnTo>
                  <a:lnTo>
                    <a:pt x="40" y="0"/>
                  </a:lnTo>
                  <a:lnTo>
                    <a:pt x="34" y="32"/>
                  </a:lnTo>
                  <a:lnTo>
                    <a:pt x="24" y="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7984" name="Line 50"/>
            <p:cNvSpPr>
              <a:spLocks noChangeShapeType="1"/>
            </p:cNvSpPr>
            <p:nvPr/>
          </p:nvSpPr>
          <p:spPr bwMode="auto">
            <a:xfrm flipH="1" flipV="1">
              <a:off x="3830" y="2362"/>
              <a:ext cx="82" cy="230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7985" name="Freeform 51"/>
            <p:cNvSpPr>
              <a:spLocks/>
            </p:cNvSpPr>
            <p:nvPr/>
          </p:nvSpPr>
          <p:spPr bwMode="auto">
            <a:xfrm>
              <a:off x="3792" y="2260"/>
              <a:ext cx="84" cy="140"/>
            </a:xfrm>
            <a:custGeom>
              <a:avLst/>
              <a:gdLst>
                <a:gd name="T0" fmla="*/ 10 w 84"/>
                <a:gd name="T1" fmla="*/ 72 h 140"/>
                <a:gd name="T2" fmla="*/ 10 w 84"/>
                <a:gd name="T3" fmla="*/ 72 h 140"/>
                <a:gd name="T4" fmla="*/ 10 w 84"/>
                <a:gd name="T5" fmla="*/ 108 h 140"/>
                <a:gd name="T6" fmla="*/ 8 w 84"/>
                <a:gd name="T7" fmla="*/ 140 h 140"/>
                <a:gd name="T8" fmla="*/ 84 w 84"/>
                <a:gd name="T9" fmla="*/ 114 h 140"/>
                <a:gd name="T10" fmla="*/ 84 w 84"/>
                <a:gd name="T11" fmla="*/ 114 h 140"/>
                <a:gd name="T12" fmla="*/ 66 w 84"/>
                <a:gd name="T13" fmla="*/ 94 h 140"/>
                <a:gd name="T14" fmla="*/ 40 w 84"/>
                <a:gd name="T15" fmla="*/ 60 h 140"/>
                <a:gd name="T16" fmla="*/ 40 w 84"/>
                <a:gd name="T17" fmla="*/ 60 h 140"/>
                <a:gd name="T18" fmla="*/ 16 w 84"/>
                <a:gd name="T19" fmla="*/ 26 h 140"/>
                <a:gd name="T20" fmla="*/ 0 w 84"/>
                <a:gd name="T21" fmla="*/ 0 h 140"/>
                <a:gd name="T22" fmla="*/ 0 w 84"/>
                <a:gd name="T23" fmla="*/ 0 h 140"/>
                <a:gd name="T24" fmla="*/ 6 w 84"/>
                <a:gd name="T25" fmla="*/ 30 h 140"/>
                <a:gd name="T26" fmla="*/ 10 w 84"/>
                <a:gd name="T27" fmla="*/ 72 h 140"/>
                <a:gd name="T28" fmla="*/ 10 w 84"/>
                <a:gd name="T29" fmla="*/ 72 h 14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4"/>
                <a:gd name="T46" fmla="*/ 0 h 140"/>
                <a:gd name="T47" fmla="*/ 84 w 84"/>
                <a:gd name="T48" fmla="*/ 140 h 14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4" h="140">
                  <a:moveTo>
                    <a:pt x="10" y="72"/>
                  </a:moveTo>
                  <a:lnTo>
                    <a:pt x="10" y="72"/>
                  </a:lnTo>
                  <a:lnTo>
                    <a:pt x="10" y="108"/>
                  </a:lnTo>
                  <a:lnTo>
                    <a:pt x="8" y="140"/>
                  </a:lnTo>
                  <a:lnTo>
                    <a:pt x="84" y="114"/>
                  </a:lnTo>
                  <a:lnTo>
                    <a:pt x="66" y="94"/>
                  </a:lnTo>
                  <a:lnTo>
                    <a:pt x="40" y="60"/>
                  </a:lnTo>
                  <a:lnTo>
                    <a:pt x="16" y="26"/>
                  </a:lnTo>
                  <a:lnTo>
                    <a:pt x="0" y="0"/>
                  </a:lnTo>
                  <a:lnTo>
                    <a:pt x="6" y="30"/>
                  </a:lnTo>
                  <a:lnTo>
                    <a:pt x="10" y="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7986" name="Line 52"/>
            <p:cNvSpPr>
              <a:spLocks noChangeShapeType="1"/>
            </p:cNvSpPr>
            <p:nvPr/>
          </p:nvSpPr>
          <p:spPr bwMode="auto">
            <a:xfrm flipV="1">
              <a:off x="3582" y="2362"/>
              <a:ext cx="82" cy="230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7987" name="Freeform 53"/>
            <p:cNvSpPr>
              <a:spLocks/>
            </p:cNvSpPr>
            <p:nvPr/>
          </p:nvSpPr>
          <p:spPr bwMode="auto">
            <a:xfrm>
              <a:off x="3618" y="2260"/>
              <a:ext cx="82" cy="140"/>
            </a:xfrm>
            <a:custGeom>
              <a:avLst/>
              <a:gdLst>
                <a:gd name="T0" fmla="*/ 44 w 82"/>
                <a:gd name="T1" fmla="*/ 60 h 140"/>
                <a:gd name="T2" fmla="*/ 44 w 82"/>
                <a:gd name="T3" fmla="*/ 60 h 140"/>
                <a:gd name="T4" fmla="*/ 20 w 82"/>
                <a:gd name="T5" fmla="*/ 88 h 140"/>
                <a:gd name="T6" fmla="*/ 0 w 82"/>
                <a:gd name="T7" fmla="*/ 114 h 140"/>
                <a:gd name="T8" fmla="*/ 76 w 82"/>
                <a:gd name="T9" fmla="*/ 140 h 140"/>
                <a:gd name="T10" fmla="*/ 76 w 82"/>
                <a:gd name="T11" fmla="*/ 140 h 140"/>
                <a:gd name="T12" fmla="*/ 74 w 82"/>
                <a:gd name="T13" fmla="*/ 114 h 140"/>
                <a:gd name="T14" fmla="*/ 74 w 82"/>
                <a:gd name="T15" fmla="*/ 72 h 140"/>
                <a:gd name="T16" fmla="*/ 74 w 82"/>
                <a:gd name="T17" fmla="*/ 72 h 140"/>
                <a:gd name="T18" fmla="*/ 78 w 82"/>
                <a:gd name="T19" fmla="*/ 30 h 140"/>
                <a:gd name="T20" fmla="*/ 82 w 82"/>
                <a:gd name="T21" fmla="*/ 0 h 140"/>
                <a:gd name="T22" fmla="*/ 82 w 82"/>
                <a:gd name="T23" fmla="*/ 0 h 140"/>
                <a:gd name="T24" fmla="*/ 66 w 82"/>
                <a:gd name="T25" fmla="*/ 26 h 140"/>
                <a:gd name="T26" fmla="*/ 44 w 82"/>
                <a:gd name="T27" fmla="*/ 60 h 140"/>
                <a:gd name="T28" fmla="*/ 44 w 82"/>
                <a:gd name="T29" fmla="*/ 60 h 14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2"/>
                <a:gd name="T46" fmla="*/ 0 h 140"/>
                <a:gd name="T47" fmla="*/ 82 w 82"/>
                <a:gd name="T48" fmla="*/ 140 h 14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2" h="140">
                  <a:moveTo>
                    <a:pt x="44" y="60"/>
                  </a:moveTo>
                  <a:lnTo>
                    <a:pt x="44" y="60"/>
                  </a:lnTo>
                  <a:lnTo>
                    <a:pt x="20" y="88"/>
                  </a:lnTo>
                  <a:lnTo>
                    <a:pt x="0" y="114"/>
                  </a:lnTo>
                  <a:lnTo>
                    <a:pt x="76" y="140"/>
                  </a:lnTo>
                  <a:lnTo>
                    <a:pt x="74" y="114"/>
                  </a:lnTo>
                  <a:lnTo>
                    <a:pt x="74" y="72"/>
                  </a:lnTo>
                  <a:lnTo>
                    <a:pt x="78" y="30"/>
                  </a:lnTo>
                  <a:lnTo>
                    <a:pt x="82" y="0"/>
                  </a:lnTo>
                  <a:lnTo>
                    <a:pt x="66" y="26"/>
                  </a:lnTo>
                  <a:lnTo>
                    <a:pt x="44" y="6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7988" name="Line 54"/>
            <p:cNvSpPr>
              <a:spLocks noChangeShapeType="1"/>
            </p:cNvSpPr>
            <p:nvPr/>
          </p:nvSpPr>
          <p:spPr bwMode="auto">
            <a:xfrm flipV="1">
              <a:off x="3744" y="1332"/>
              <a:ext cx="1" cy="108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7989" name="Freeform 55"/>
            <p:cNvSpPr>
              <a:spLocks/>
            </p:cNvSpPr>
            <p:nvPr/>
          </p:nvSpPr>
          <p:spPr bwMode="auto">
            <a:xfrm>
              <a:off x="3704" y="1224"/>
              <a:ext cx="80" cy="136"/>
            </a:xfrm>
            <a:custGeom>
              <a:avLst/>
              <a:gdLst>
                <a:gd name="T0" fmla="*/ 24 w 80"/>
                <a:gd name="T1" fmla="*/ 72 h 136"/>
                <a:gd name="T2" fmla="*/ 24 w 80"/>
                <a:gd name="T3" fmla="*/ 72 h 136"/>
                <a:gd name="T4" fmla="*/ 12 w 80"/>
                <a:gd name="T5" fmla="*/ 106 h 136"/>
                <a:gd name="T6" fmla="*/ 0 w 80"/>
                <a:gd name="T7" fmla="*/ 136 h 136"/>
                <a:gd name="T8" fmla="*/ 80 w 80"/>
                <a:gd name="T9" fmla="*/ 136 h 136"/>
                <a:gd name="T10" fmla="*/ 80 w 80"/>
                <a:gd name="T11" fmla="*/ 136 h 136"/>
                <a:gd name="T12" fmla="*/ 70 w 80"/>
                <a:gd name="T13" fmla="*/ 110 h 136"/>
                <a:gd name="T14" fmla="*/ 56 w 80"/>
                <a:gd name="T15" fmla="*/ 72 h 136"/>
                <a:gd name="T16" fmla="*/ 56 w 80"/>
                <a:gd name="T17" fmla="*/ 72 h 136"/>
                <a:gd name="T18" fmla="*/ 46 w 80"/>
                <a:gd name="T19" fmla="*/ 32 h 136"/>
                <a:gd name="T20" fmla="*/ 40 w 80"/>
                <a:gd name="T21" fmla="*/ 0 h 136"/>
                <a:gd name="T22" fmla="*/ 40 w 80"/>
                <a:gd name="T23" fmla="*/ 0 h 136"/>
                <a:gd name="T24" fmla="*/ 34 w 80"/>
                <a:gd name="T25" fmla="*/ 32 h 136"/>
                <a:gd name="T26" fmla="*/ 24 w 80"/>
                <a:gd name="T27" fmla="*/ 72 h 136"/>
                <a:gd name="T28" fmla="*/ 24 w 80"/>
                <a:gd name="T29" fmla="*/ 72 h 1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0"/>
                <a:gd name="T46" fmla="*/ 0 h 136"/>
                <a:gd name="T47" fmla="*/ 80 w 80"/>
                <a:gd name="T48" fmla="*/ 136 h 1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0" h="136">
                  <a:moveTo>
                    <a:pt x="24" y="72"/>
                  </a:moveTo>
                  <a:lnTo>
                    <a:pt x="24" y="72"/>
                  </a:lnTo>
                  <a:lnTo>
                    <a:pt x="12" y="106"/>
                  </a:lnTo>
                  <a:lnTo>
                    <a:pt x="0" y="136"/>
                  </a:lnTo>
                  <a:lnTo>
                    <a:pt x="80" y="136"/>
                  </a:lnTo>
                  <a:lnTo>
                    <a:pt x="70" y="110"/>
                  </a:lnTo>
                  <a:lnTo>
                    <a:pt x="56" y="72"/>
                  </a:lnTo>
                  <a:lnTo>
                    <a:pt x="46" y="32"/>
                  </a:lnTo>
                  <a:lnTo>
                    <a:pt x="40" y="0"/>
                  </a:lnTo>
                  <a:lnTo>
                    <a:pt x="34" y="32"/>
                  </a:lnTo>
                  <a:lnTo>
                    <a:pt x="24" y="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7990" name="Line 56"/>
            <p:cNvSpPr>
              <a:spLocks noChangeShapeType="1"/>
            </p:cNvSpPr>
            <p:nvPr/>
          </p:nvSpPr>
          <p:spPr bwMode="auto">
            <a:xfrm flipV="1">
              <a:off x="4896" y="1332"/>
              <a:ext cx="1" cy="108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7991" name="Freeform 57"/>
            <p:cNvSpPr>
              <a:spLocks/>
            </p:cNvSpPr>
            <p:nvPr/>
          </p:nvSpPr>
          <p:spPr bwMode="auto">
            <a:xfrm>
              <a:off x="4856" y="1224"/>
              <a:ext cx="80" cy="136"/>
            </a:xfrm>
            <a:custGeom>
              <a:avLst/>
              <a:gdLst>
                <a:gd name="T0" fmla="*/ 24 w 80"/>
                <a:gd name="T1" fmla="*/ 72 h 136"/>
                <a:gd name="T2" fmla="*/ 24 w 80"/>
                <a:gd name="T3" fmla="*/ 72 h 136"/>
                <a:gd name="T4" fmla="*/ 12 w 80"/>
                <a:gd name="T5" fmla="*/ 106 h 136"/>
                <a:gd name="T6" fmla="*/ 0 w 80"/>
                <a:gd name="T7" fmla="*/ 136 h 136"/>
                <a:gd name="T8" fmla="*/ 80 w 80"/>
                <a:gd name="T9" fmla="*/ 136 h 136"/>
                <a:gd name="T10" fmla="*/ 80 w 80"/>
                <a:gd name="T11" fmla="*/ 136 h 136"/>
                <a:gd name="T12" fmla="*/ 70 w 80"/>
                <a:gd name="T13" fmla="*/ 110 h 136"/>
                <a:gd name="T14" fmla="*/ 56 w 80"/>
                <a:gd name="T15" fmla="*/ 72 h 136"/>
                <a:gd name="T16" fmla="*/ 56 w 80"/>
                <a:gd name="T17" fmla="*/ 72 h 136"/>
                <a:gd name="T18" fmla="*/ 46 w 80"/>
                <a:gd name="T19" fmla="*/ 32 h 136"/>
                <a:gd name="T20" fmla="*/ 40 w 80"/>
                <a:gd name="T21" fmla="*/ 0 h 136"/>
                <a:gd name="T22" fmla="*/ 40 w 80"/>
                <a:gd name="T23" fmla="*/ 0 h 136"/>
                <a:gd name="T24" fmla="*/ 34 w 80"/>
                <a:gd name="T25" fmla="*/ 32 h 136"/>
                <a:gd name="T26" fmla="*/ 24 w 80"/>
                <a:gd name="T27" fmla="*/ 72 h 136"/>
                <a:gd name="T28" fmla="*/ 24 w 80"/>
                <a:gd name="T29" fmla="*/ 72 h 1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0"/>
                <a:gd name="T46" fmla="*/ 0 h 136"/>
                <a:gd name="T47" fmla="*/ 80 w 80"/>
                <a:gd name="T48" fmla="*/ 136 h 1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0" h="136">
                  <a:moveTo>
                    <a:pt x="24" y="72"/>
                  </a:moveTo>
                  <a:lnTo>
                    <a:pt x="24" y="72"/>
                  </a:lnTo>
                  <a:lnTo>
                    <a:pt x="12" y="106"/>
                  </a:lnTo>
                  <a:lnTo>
                    <a:pt x="0" y="136"/>
                  </a:lnTo>
                  <a:lnTo>
                    <a:pt x="80" y="136"/>
                  </a:lnTo>
                  <a:lnTo>
                    <a:pt x="70" y="110"/>
                  </a:lnTo>
                  <a:lnTo>
                    <a:pt x="56" y="72"/>
                  </a:lnTo>
                  <a:lnTo>
                    <a:pt x="46" y="32"/>
                  </a:lnTo>
                  <a:lnTo>
                    <a:pt x="40" y="0"/>
                  </a:lnTo>
                  <a:lnTo>
                    <a:pt x="34" y="32"/>
                  </a:lnTo>
                  <a:lnTo>
                    <a:pt x="24" y="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8002" name="Freeform 68"/>
            <p:cNvSpPr>
              <a:spLocks/>
            </p:cNvSpPr>
            <p:nvPr/>
          </p:nvSpPr>
          <p:spPr bwMode="auto">
            <a:xfrm>
              <a:off x="4752" y="1440"/>
              <a:ext cx="288" cy="288"/>
            </a:xfrm>
            <a:custGeom>
              <a:avLst/>
              <a:gdLst>
                <a:gd name="T0" fmla="*/ 144 w 288"/>
                <a:gd name="T1" fmla="*/ 0 h 288"/>
                <a:gd name="T2" fmla="*/ 0 w 288"/>
                <a:gd name="T3" fmla="*/ 144 h 288"/>
                <a:gd name="T4" fmla="*/ 144 w 288"/>
                <a:gd name="T5" fmla="*/ 288 h 288"/>
                <a:gd name="T6" fmla="*/ 288 w 288"/>
                <a:gd name="T7" fmla="*/ 144 h 288"/>
                <a:gd name="T8" fmla="*/ 144 w 288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8"/>
                <a:gd name="T16" fmla="*/ 0 h 288"/>
                <a:gd name="T17" fmla="*/ 288 w 288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8" h="288">
                  <a:moveTo>
                    <a:pt x="144" y="0"/>
                  </a:moveTo>
                  <a:lnTo>
                    <a:pt x="0" y="144"/>
                  </a:lnTo>
                  <a:lnTo>
                    <a:pt x="144" y="288"/>
                  </a:lnTo>
                  <a:lnTo>
                    <a:pt x="288" y="144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FFFF00"/>
            </a:solidFill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8003" name="Freeform 69"/>
            <p:cNvSpPr>
              <a:spLocks/>
            </p:cNvSpPr>
            <p:nvPr/>
          </p:nvSpPr>
          <p:spPr bwMode="auto">
            <a:xfrm>
              <a:off x="4752" y="2592"/>
              <a:ext cx="288" cy="288"/>
            </a:xfrm>
            <a:custGeom>
              <a:avLst/>
              <a:gdLst>
                <a:gd name="T0" fmla="*/ 144 w 288"/>
                <a:gd name="T1" fmla="*/ 0 h 288"/>
                <a:gd name="T2" fmla="*/ 0 w 288"/>
                <a:gd name="T3" fmla="*/ 144 h 288"/>
                <a:gd name="T4" fmla="*/ 144 w 288"/>
                <a:gd name="T5" fmla="*/ 288 h 288"/>
                <a:gd name="T6" fmla="*/ 288 w 288"/>
                <a:gd name="T7" fmla="*/ 144 h 288"/>
                <a:gd name="T8" fmla="*/ 144 w 288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8"/>
                <a:gd name="T16" fmla="*/ 0 h 288"/>
                <a:gd name="T17" fmla="*/ 288 w 288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8" h="288">
                  <a:moveTo>
                    <a:pt x="144" y="0"/>
                  </a:moveTo>
                  <a:lnTo>
                    <a:pt x="0" y="144"/>
                  </a:lnTo>
                  <a:lnTo>
                    <a:pt x="144" y="288"/>
                  </a:lnTo>
                  <a:lnTo>
                    <a:pt x="288" y="144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FFFF00"/>
            </a:solidFill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8004" name="Freeform 70"/>
            <p:cNvSpPr>
              <a:spLocks/>
            </p:cNvSpPr>
            <p:nvPr/>
          </p:nvSpPr>
          <p:spPr bwMode="auto">
            <a:xfrm>
              <a:off x="3600" y="1440"/>
              <a:ext cx="288" cy="288"/>
            </a:xfrm>
            <a:custGeom>
              <a:avLst/>
              <a:gdLst>
                <a:gd name="T0" fmla="*/ 144 w 288"/>
                <a:gd name="T1" fmla="*/ 0 h 288"/>
                <a:gd name="T2" fmla="*/ 0 w 288"/>
                <a:gd name="T3" fmla="*/ 144 h 288"/>
                <a:gd name="T4" fmla="*/ 144 w 288"/>
                <a:gd name="T5" fmla="*/ 288 h 288"/>
                <a:gd name="T6" fmla="*/ 288 w 288"/>
                <a:gd name="T7" fmla="*/ 144 h 288"/>
                <a:gd name="T8" fmla="*/ 144 w 288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8"/>
                <a:gd name="T16" fmla="*/ 0 h 288"/>
                <a:gd name="T17" fmla="*/ 288 w 288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8" h="288">
                  <a:moveTo>
                    <a:pt x="144" y="0"/>
                  </a:moveTo>
                  <a:lnTo>
                    <a:pt x="0" y="144"/>
                  </a:lnTo>
                  <a:lnTo>
                    <a:pt x="144" y="288"/>
                  </a:lnTo>
                  <a:lnTo>
                    <a:pt x="288" y="144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FFFF00"/>
            </a:solidFill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8005" name="Freeform 71"/>
            <p:cNvSpPr>
              <a:spLocks/>
            </p:cNvSpPr>
            <p:nvPr/>
          </p:nvSpPr>
          <p:spPr bwMode="auto">
            <a:xfrm>
              <a:off x="3600" y="2592"/>
              <a:ext cx="288" cy="288"/>
            </a:xfrm>
            <a:custGeom>
              <a:avLst/>
              <a:gdLst>
                <a:gd name="T0" fmla="*/ 144 w 288"/>
                <a:gd name="T1" fmla="*/ 0 h 288"/>
                <a:gd name="T2" fmla="*/ 0 w 288"/>
                <a:gd name="T3" fmla="*/ 144 h 288"/>
                <a:gd name="T4" fmla="*/ 144 w 288"/>
                <a:gd name="T5" fmla="*/ 288 h 288"/>
                <a:gd name="T6" fmla="*/ 288 w 288"/>
                <a:gd name="T7" fmla="*/ 144 h 288"/>
                <a:gd name="T8" fmla="*/ 144 w 288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8"/>
                <a:gd name="T16" fmla="*/ 0 h 288"/>
                <a:gd name="T17" fmla="*/ 288 w 288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8" h="288">
                  <a:moveTo>
                    <a:pt x="144" y="0"/>
                  </a:moveTo>
                  <a:lnTo>
                    <a:pt x="0" y="144"/>
                  </a:lnTo>
                  <a:lnTo>
                    <a:pt x="144" y="288"/>
                  </a:lnTo>
                  <a:lnTo>
                    <a:pt x="288" y="144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FFFF00"/>
            </a:solidFill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8006" name="Rectangle 72"/>
            <p:cNvSpPr>
              <a:spLocks noChangeArrowheads="1"/>
            </p:cNvSpPr>
            <p:nvPr/>
          </p:nvSpPr>
          <p:spPr bwMode="auto">
            <a:xfrm>
              <a:off x="3674" y="2650"/>
              <a:ext cx="13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Helvetica" pitchFamily="-83" charset="0"/>
                </a:rPr>
                <a:t>Q'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8007" name="Rectangle 73"/>
            <p:cNvSpPr>
              <a:spLocks noChangeArrowheads="1"/>
            </p:cNvSpPr>
            <p:nvPr/>
          </p:nvSpPr>
          <p:spPr bwMode="auto">
            <a:xfrm>
              <a:off x="4826" y="2650"/>
              <a:ext cx="13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Helvetica" pitchFamily="-83" charset="0"/>
                </a:rPr>
                <a:t>Q'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8008" name="Rectangle 74"/>
            <p:cNvSpPr>
              <a:spLocks noChangeArrowheads="1"/>
            </p:cNvSpPr>
            <p:nvPr/>
          </p:nvSpPr>
          <p:spPr bwMode="auto">
            <a:xfrm>
              <a:off x="4844" y="1498"/>
              <a:ext cx="10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Helvetica" pitchFamily="-83" charset="0"/>
                </a:rPr>
                <a:t>R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8011" name="Rectangle 77"/>
            <p:cNvSpPr>
              <a:spLocks noChangeArrowheads="1"/>
            </p:cNvSpPr>
            <p:nvPr/>
          </p:nvSpPr>
          <p:spPr bwMode="auto">
            <a:xfrm>
              <a:off x="3692" y="1498"/>
              <a:ext cx="10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Helvetica" pitchFamily="-83" charset="0"/>
                </a:rPr>
                <a:t>R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8012" name="Line 78"/>
            <p:cNvSpPr>
              <a:spLocks noChangeShapeType="1"/>
            </p:cNvSpPr>
            <p:nvPr/>
          </p:nvSpPr>
          <p:spPr bwMode="auto">
            <a:xfrm>
              <a:off x="3928" y="1584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013" name="Line 79"/>
            <p:cNvSpPr>
              <a:spLocks noChangeShapeType="1"/>
            </p:cNvSpPr>
            <p:nvPr/>
          </p:nvSpPr>
          <p:spPr bwMode="auto">
            <a:xfrm>
              <a:off x="3944" y="1584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014" name="Line 80"/>
            <p:cNvSpPr>
              <a:spLocks noChangeShapeType="1"/>
            </p:cNvSpPr>
            <p:nvPr/>
          </p:nvSpPr>
          <p:spPr bwMode="auto">
            <a:xfrm>
              <a:off x="3952" y="1584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015" name="Line 81"/>
            <p:cNvSpPr>
              <a:spLocks noChangeShapeType="1"/>
            </p:cNvSpPr>
            <p:nvPr/>
          </p:nvSpPr>
          <p:spPr bwMode="auto">
            <a:xfrm>
              <a:off x="3960" y="1584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016" name="Line 82"/>
            <p:cNvSpPr>
              <a:spLocks noChangeShapeType="1"/>
            </p:cNvSpPr>
            <p:nvPr/>
          </p:nvSpPr>
          <p:spPr bwMode="auto">
            <a:xfrm>
              <a:off x="3976" y="1584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017" name="Line 83"/>
            <p:cNvSpPr>
              <a:spLocks noChangeShapeType="1"/>
            </p:cNvSpPr>
            <p:nvPr/>
          </p:nvSpPr>
          <p:spPr bwMode="auto">
            <a:xfrm>
              <a:off x="3984" y="1584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018" name="Line 84"/>
            <p:cNvSpPr>
              <a:spLocks noChangeShapeType="1"/>
            </p:cNvSpPr>
            <p:nvPr/>
          </p:nvSpPr>
          <p:spPr bwMode="auto">
            <a:xfrm>
              <a:off x="3992" y="1584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019" name="Line 85"/>
            <p:cNvSpPr>
              <a:spLocks noChangeShapeType="1"/>
            </p:cNvSpPr>
            <p:nvPr/>
          </p:nvSpPr>
          <p:spPr bwMode="auto">
            <a:xfrm>
              <a:off x="4008" y="1584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020" name="Line 86"/>
            <p:cNvSpPr>
              <a:spLocks noChangeShapeType="1"/>
            </p:cNvSpPr>
            <p:nvPr/>
          </p:nvSpPr>
          <p:spPr bwMode="auto">
            <a:xfrm>
              <a:off x="4016" y="1584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021" name="Line 87"/>
            <p:cNvSpPr>
              <a:spLocks noChangeShapeType="1"/>
            </p:cNvSpPr>
            <p:nvPr/>
          </p:nvSpPr>
          <p:spPr bwMode="auto">
            <a:xfrm>
              <a:off x="4024" y="1584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022" name="Line 88"/>
            <p:cNvSpPr>
              <a:spLocks noChangeShapeType="1"/>
            </p:cNvSpPr>
            <p:nvPr/>
          </p:nvSpPr>
          <p:spPr bwMode="auto">
            <a:xfrm>
              <a:off x="4040" y="1584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023" name="Line 89"/>
            <p:cNvSpPr>
              <a:spLocks noChangeShapeType="1"/>
            </p:cNvSpPr>
            <p:nvPr/>
          </p:nvSpPr>
          <p:spPr bwMode="auto">
            <a:xfrm>
              <a:off x="4048" y="1584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024" name="Line 90"/>
            <p:cNvSpPr>
              <a:spLocks noChangeShapeType="1"/>
            </p:cNvSpPr>
            <p:nvPr/>
          </p:nvSpPr>
          <p:spPr bwMode="auto">
            <a:xfrm>
              <a:off x="4056" y="1584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025" name="Line 91"/>
            <p:cNvSpPr>
              <a:spLocks noChangeShapeType="1"/>
            </p:cNvSpPr>
            <p:nvPr/>
          </p:nvSpPr>
          <p:spPr bwMode="auto">
            <a:xfrm>
              <a:off x="4072" y="1584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026" name="Line 92"/>
            <p:cNvSpPr>
              <a:spLocks noChangeShapeType="1"/>
            </p:cNvSpPr>
            <p:nvPr/>
          </p:nvSpPr>
          <p:spPr bwMode="auto">
            <a:xfrm>
              <a:off x="4080" y="1584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027" name="Line 93"/>
            <p:cNvSpPr>
              <a:spLocks noChangeShapeType="1"/>
            </p:cNvSpPr>
            <p:nvPr/>
          </p:nvSpPr>
          <p:spPr bwMode="auto">
            <a:xfrm>
              <a:off x="4088" y="1584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028" name="Line 94"/>
            <p:cNvSpPr>
              <a:spLocks noChangeShapeType="1"/>
            </p:cNvSpPr>
            <p:nvPr/>
          </p:nvSpPr>
          <p:spPr bwMode="auto">
            <a:xfrm>
              <a:off x="4104" y="1584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029" name="Line 95"/>
            <p:cNvSpPr>
              <a:spLocks noChangeShapeType="1"/>
            </p:cNvSpPr>
            <p:nvPr/>
          </p:nvSpPr>
          <p:spPr bwMode="auto">
            <a:xfrm>
              <a:off x="4112" y="1584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030" name="Line 96"/>
            <p:cNvSpPr>
              <a:spLocks noChangeShapeType="1"/>
            </p:cNvSpPr>
            <p:nvPr/>
          </p:nvSpPr>
          <p:spPr bwMode="auto">
            <a:xfrm>
              <a:off x="4120" y="1584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031" name="Line 97"/>
            <p:cNvSpPr>
              <a:spLocks noChangeShapeType="1"/>
            </p:cNvSpPr>
            <p:nvPr/>
          </p:nvSpPr>
          <p:spPr bwMode="auto">
            <a:xfrm>
              <a:off x="4136" y="1584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032" name="Line 98"/>
            <p:cNvSpPr>
              <a:spLocks noChangeShapeType="1"/>
            </p:cNvSpPr>
            <p:nvPr/>
          </p:nvSpPr>
          <p:spPr bwMode="auto">
            <a:xfrm>
              <a:off x="4144" y="1584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033" name="Line 99"/>
            <p:cNvSpPr>
              <a:spLocks noChangeShapeType="1"/>
            </p:cNvSpPr>
            <p:nvPr/>
          </p:nvSpPr>
          <p:spPr bwMode="auto">
            <a:xfrm>
              <a:off x="4152" y="1584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034" name="Line 100"/>
            <p:cNvSpPr>
              <a:spLocks noChangeShapeType="1"/>
            </p:cNvSpPr>
            <p:nvPr/>
          </p:nvSpPr>
          <p:spPr bwMode="auto">
            <a:xfrm>
              <a:off x="4168" y="1584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035" name="Line 101"/>
            <p:cNvSpPr>
              <a:spLocks noChangeShapeType="1"/>
            </p:cNvSpPr>
            <p:nvPr/>
          </p:nvSpPr>
          <p:spPr bwMode="auto">
            <a:xfrm>
              <a:off x="4176" y="1584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036" name="Line 102"/>
            <p:cNvSpPr>
              <a:spLocks noChangeShapeType="1"/>
            </p:cNvSpPr>
            <p:nvPr/>
          </p:nvSpPr>
          <p:spPr bwMode="auto">
            <a:xfrm>
              <a:off x="4184" y="1584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037" name="Line 103"/>
            <p:cNvSpPr>
              <a:spLocks noChangeShapeType="1"/>
            </p:cNvSpPr>
            <p:nvPr/>
          </p:nvSpPr>
          <p:spPr bwMode="auto">
            <a:xfrm>
              <a:off x="4200" y="1584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038" name="Line 104"/>
            <p:cNvSpPr>
              <a:spLocks noChangeShapeType="1"/>
            </p:cNvSpPr>
            <p:nvPr/>
          </p:nvSpPr>
          <p:spPr bwMode="auto">
            <a:xfrm>
              <a:off x="4208" y="1584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039" name="Line 105"/>
            <p:cNvSpPr>
              <a:spLocks noChangeShapeType="1"/>
            </p:cNvSpPr>
            <p:nvPr/>
          </p:nvSpPr>
          <p:spPr bwMode="auto">
            <a:xfrm>
              <a:off x="4216" y="1584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040" name="Line 106"/>
            <p:cNvSpPr>
              <a:spLocks noChangeShapeType="1"/>
            </p:cNvSpPr>
            <p:nvPr/>
          </p:nvSpPr>
          <p:spPr bwMode="auto">
            <a:xfrm>
              <a:off x="4232" y="1584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041" name="Line 107"/>
            <p:cNvSpPr>
              <a:spLocks noChangeShapeType="1"/>
            </p:cNvSpPr>
            <p:nvPr/>
          </p:nvSpPr>
          <p:spPr bwMode="auto">
            <a:xfrm>
              <a:off x="4240" y="1584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042" name="Line 108"/>
            <p:cNvSpPr>
              <a:spLocks noChangeShapeType="1"/>
            </p:cNvSpPr>
            <p:nvPr/>
          </p:nvSpPr>
          <p:spPr bwMode="auto">
            <a:xfrm>
              <a:off x="4248" y="1584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043" name="Line 109"/>
            <p:cNvSpPr>
              <a:spLocks noChangeShapeType="1"/>
            </p:cNvSpPr>
            <p:nvPr/>
          </p:nvSpPr>
          <p:spPr bwMode="auto">
            <a:xfrm>
              <a:off x="4264" y="1584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044" name="Line 110"/>
            <p:cNvSpPr>
              <a:spLocks noChangeShapeType="1"/>
            </p:cNvSpPr>
            <p:nvPr/>
          </p:nvSpPr>
          <p:spPr bwMode="auto">
            <a:xfrm>
              <a:off x="4272" y="1584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045" name="Line 111"/>
            <p:cNvSpPr>
              <a:spLocks noChangeShapeType="1"/>
            </p:cNvSpPr>
            <p:nvPr/>
          </p:nvSpPr>
          <p:spPr bwMode="auto">
            <a:xfrm>
              <a:off x="4280" y="1584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046" name="Line 112"/>
            <p:cNvSpPr>
              <a:spLocks noChangeShapeType="1"/>
            </p:cNvSpPr>
            <p:nvPr/>
          </p:nvSpPr>
          <p:spPr bwMode="auto">
            <a:xfrm>
              <a:off x="4296" y="1584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047" name="Line 113"/>
            <p:cNvSpPr>
              <a:spLocks noChangeShapeType="1"/>
            </p:cNvSpPr>
            <p:nvPr/>
          </p:nvSpPr>
          <p:spPr bwMode="auto">
            <a:xfrm>
              <a:off x="4304" y="1584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048" name="Line 114"/>
            <p:cNvSpPr>
              <a:spLocks noChangeShapeType="1"/>
            </p:cNvSpPr>
            <p:nvPr/>
          </p:nvSpPr>
          <p:spPr bwMode="auto">
            <a:xfrm>
              <a:off x="4312" y="1584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049" name="Line 115"/>
            <p:cNvSpPr>
              <a:spLocks noChangeShapeType="1"/>
            </p:cNvSpPr>
            <p:nvPr/>
          </p:nvSpPr>
          <p:spPr bwMode="auto">
            <a:xfrm>
              <a:off x="4328" y="1584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050" name="Line 116"/>
            <p:cNvSpPr>
              <a:spLocks noChangeShapeType="1"/>
            </p:cNvSpPr>
            <p:nvPr/>
          </p:nvSpPr>
          <p:spPr bwMode="auto">
            <a:xfrm>
              <a:off x="4336" y="1584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051" name="Line 117"/>
            <p:cNvSpPr>
              <a:spLocks noChangeShapeType="1"/>
            </p:cNvSpPr>
            <p:nvPr/>
          </p:nvSpPr>
          <p:spPr bwMode="auto">
            <a:xfrm>
              <a:off x="4344" y="1584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052" name="Line 118"/>
            <p:cNvSpPr>
              <a:spLocks noChangeShapeType="1"/>
            </p:cNvSpPr>
            <p:nvPr/>
          </p:nvSpPr>
          <p:spPr bwMode="auto">
            <a:xfrm>
              <a:off x="4360" y="1584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053" name="Line 119"/>
            <p:cNvSpPr>
              <a:spLocks noChangeShapeType="1"/>
            </p:cNvSpPr>
            <p:nvPr/>
          </p:nvSpPr>
          <p:spPr bwMode="auto">
            <a:xfrm>
              <a:off x="4368" y="1584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054" name="Line 120"/>
            <p:cNvSpPr>
              <a:spLocks noChangeShapeType="1"/>
            </p:cNvSpPr>
            <p:nvPr/>
          </p:nvSpPr>
          <p:spPr bwMode="auto">
            <a:xfrm>
              <a:off x="4376" y="1584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055" name="Line 121"/>
            <p:cNvSpPr>
              <a:spLocks noChangeShapeType="1"/>
            </p:cNvSpPr>
            <p:nvPr/>
          </p:nvSpPr>
          <p:spPr bwMode="auto">
            <a:xfrm>
              <a:off x="4392" y="1584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056" name="Line 122"/>
            <p:cNvSpPr>
              <a:spLocks noChangeShapeType="1"/>
            </p:cNvSpPr>
            <p:nvPr/>
          </p:nvSpPr>
          <p:spPr bwMode="auto">
            <a:xfrm>
              <a:off x="4400" y="1584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057" name="Line 123"/>
            <p:cNvSpPr>
              <a:spLocks noChangeShapeType="1"/>
            </p:cNvSpPr>
            <p:nvPr/>
          </p:nvSpPr>
          <p:spPr bwMode="auto">
            <a:xfrm>
              <a:off x="4408" y="1584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058" name="Line 124"/>
            <p:cNvSpPr>
              <a:spLocks noChangeShapeType="1"/>
            </p:cNvSpPr>
            <p:nvPr/>
          </p:nvSpPr>
          <p:spPr bwMode="auto">
            <a:xfrm>
              <a:off x="4424" y="1584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059" name="Line 125"/>
            <p:cNvSpPr>
              <a:spLocks noChangeShapeType="1"/>
            </p:cNvSpPr>
            <p:nvPr/>
          </p:nvSpPr>
          <p:spPr bwMode="auto">
            <a:xfrm>
              <a:off x="4432" y="1584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060" name="Line 126"/>
            <p:cNvSpPr>
              <a:spLocks noChangeShapeType="1"/>
            </p:cNvSpPr>
            <p:nvPr/>
          </p:nvSpPr>
          <p:spPr bwMode="auto">
            <a:xfrm>
              <a:off x="4440" y="1584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061" name="Line 127"/>
            <p:cNvSpPr>
              <a:spLocks noChangeShapeType="1"/>
            </p:cNvSpPr>
            <p:nvPr/>
          </p:nvSpPr>
          <p:spPr bwMode="auto">
            <a:xfrm>
              <a:off x="4456" y="1584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062" name="Line 128"/>
            <p:cNvSpPr>
              <a:spLocks noChangeShapeType="1"/>
            </p:cNvSpPr>
            <p:nvPr/>
          </p:nvSpPr>
          <p:spPr bwMode="auto">
            <a:xfrm>
              <a:off x="4464" y="1584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063" name="Line 129"/>
            <p:cNvSpPr>
              <a:spLocks noChangeShapeType="1"/>
            </p:cNvSpPr>
            <p:nvPr/>
          </p:nvSpPr>
          <p:spPr bwMode="auto">
            <a:xfrm>
              <a:off x="4472" y="1584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064" name="Line 130"/>
            <p:cNvSpPr>
              <a:spLocks noChangeShapeType="1"/>
            </p:cNvSpPr>
            <p:nvPr/>
          </p:nvSpPr>
          <p:spPr bwMode="auto">
            <a:xfrm>
              <a:off x="4488" y="1584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065" name="Line 131"/>
            <p:cNvSpPr>
              <a:spLocks noChangeShapeType="1"/>
            </p:cNvSpPr>
            <p:nvPr/>
          </p:nvSpPr>
          <p:spPr bwMode="auto">
            <a:xfrm>
              <a:off x="4496" y="1584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066" name="Line 132"/>
            <p:cNvSpPr>
              <a:spLocks noChangeShapeType="1"/>
            </p:cNvSpPr>
            <p:nvPr/>
          </p:nvSpPr>
          <p:spPr bwMode="auto">
            <a:xfrm>
              <a:off x="4504" y="1584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067" name="Line 133"/>
            <p:cNvSpPr>
              <a:spLocks noChangeShapeType="1"/>
            </p:cNvSpPr>
            <p:nvPr/>
          </p:nvSpPr>
          <p:spPr bwMode="auto">
            <a:xfrm>
              <a:off x="4520" y="1584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068" name="Line 134"/>
            <p:cNvSpPr>
              <a:spLocks noChangeShapeType="1"/>
            </p:cNvSpPr>
            <p:nvPr/>
          </p:nvSpPr>
          <p:spPr bwMode="auto">
            <a:xfrm>
              <a:off x="4528" y="1584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069" name="Line 135"/>
            <p:cNvSpPr>
              <a:spLocks noChangeShapeType="1"/>
            </p:cNvSpPr>
            <p:nvPr/>
          </p:nvSpPr>
          <p:spPr bwMode="auto">
            <a:xfrm>
              <a:off x="4536" y="1584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070" name="Line 136"/>
            <p:cNvSpPr>
              <a:spLocks noChangeShapeType="1"/>
            </p:cNvSpPr>
            <p:nvPr/>
          </p:nvSpPr>
          <p:spPr bwMode="auto">
            <a:xfrm>
              <a:off x="4552" y="1584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071" name="Line 137"/>
            <p:cNvSpPr>
              <a:spLocks noChangeShapeType="1"/>
            </p:cNvSpPr>
            <p:nvPr/>
          </p:nvSpPr>
          <p:spPr bwMode="auto">
            <a:xfrm>
              <a:off x="4560" y="1584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072" name="Line 138"/>
            <p:cNvSpPr>
              <a:spLocks noChangeShapeType="1"/>
            </p:cNvSpPr>
            <p:nvPr/>
          </p:nvSpPr>
          <p:spPr bwMode="auto">
            <a:xfrm>
              <a:off x="4568" y="1584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073" name="Line 139"/>
            <p:cNvSpPr>
              <a:spLocks noChangeShapeType="1"/>
            </p:cNvSpPr>
            <p:nvPr/>
          </p:nvSpPr>
          <p:spPr bwMode="auto">
            <a:xfrm>
              <a:off x="4584" y="1584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074" name="Line 140"/>
            <p:cNvSpPr>
              <a:spLocks noChangeShapeType="1"/>
            </p:cNvSpPr>
            <p:nvPr/>
          </p:nvSpPr>
          <p:spPr bwMode="auto">
            <a:xfrm>
              <a:off x="4592" y="1584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075" name="Line 141"/>
            <p:cNvSpPr>
              <a:spLocks noChangeShapeType="1"/>
            </p:cNvSpPr>
            <p:nvPr/>
          </p:nvSpPr>
          <p:spPr bwMode="auto">
            <a:xfrm>
              <a:off x="4600" y="1584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076" name="Line 142"/>
            <p:cNvSpPr>
              <a:spLocks noChangeShapeType="1"/>
            </p:cNvSpPr>
            <p:nvPr/>
          </p:nvSpPr>
          <p:spPr bwMode="auto">
            <a:xfrm>
              <a:off x="4616" y="1584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077" name="Line 143"/>
            <p:cNvSpPr>
              <a:spLocks noChangeShapeType="1"/>
            </p:cNvSpPr>
            <p:nvPr/>
          </p:nvSpPr>
          <p:spPr bwMode="auto">
            <a:xfrm>
              <a:off x="4624" y="1584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078" name="Line 144"/>
            <p:cNvSpPr>
              <a:spLocks noChangeShapeType="1"/>
            </p:cNvSpPr>
            <p:nvPr/>
          </p:nvSpPr>
          <p:spPr bwMode="auto">
            <a:xfrm>
              <a:off x="4632" y="1584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079" name="Line 145"/>
            <p:cNvSpPr>
              <a:spLocks noChangeShapeType="1"/>
            </p:cNvSpPr>
            <p:nvPr/>
          </p:nvSpPr>
          <p:spPr bwMode="auto">
            <a:xfrm>
              <a:off x="4648" y="1584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080" name="Line 146"/>
            <p:cNvSpPr>
              <a:spLocks noChangeShapeType="1"/>
            </p:cNvSpPr>
            <p:nvPr/>
          </p:nvSpPr>
          <p:spPr bwMode="auto">
            <a:xfrm>
              <a:off x="4656" y="1584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081" name="Line 147"/>
            <p:cNvSpPr>
              <a:spLocks noChangeShapeType="1"/>
            </p:cNvSpPr>
            <p:nvPr/>
          </p:nvSpPr>
          <p:spPr bwMode="auto">
            <a:xfrm>
              <a:off x="4664" y="1584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082" name="Line 148"/>
            <p:cNvSpPr>
              <a:spLocks noChangeShapeType="1"/>
            </p:cNvSpPr>
            <p:nvPr/>
          </p:nvSpPr>
          <p:spPr bwMode="auto">
            <a:xfrm>
              <a:off x="4680" y="1584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083" name="Line 149"/>
            <p:cNvSpPr>
              <a:spLocks noChangeShapeType="1"/>
            </p:cNvSpPr>
            <p:nvPr/>
          </p:nvSpPr>
          <p:spPr bwMode="auto">
            <a:xfrm>
              <a:off x="4688" y="1584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084" name="Line 150"/>
            <p:cNvSpPr>
              <a:spLocks noChangeShapeType="1"/>
            </p:cNvSpPr>
            <p:nvPr/>
          </p:nvSpPr>
          <p:spPr bwMode="auto">
            <a:xfrm>
              <a:off x="4696" y="1584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085" name="Line 151"/>
            <p:cNvSpPr>
              <a:spLocks noChangeShapeType="1"/>
            </p:cNvSpPr>
            <p:nvPr/>
          </p:nvSpPr>
          <p:spPr bwMode="auto">
            <a:xfrm>
              <a:off x="4712" y="1584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086" name="Rectangle 152"/>
            <p:cNvSpPr>
              <a:spLocks noChangeArrowheads="1"/>
            </p:cNvSpPr>
            <p:nvPr/>
          </p:nvSpPr>
          <p:spPr bwMode="auto">
            <a:xfrm>
              <a:off x="4198" y="1426"/>
              <a:ext cx="2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Helvetica" pitchFamily="-83" charset="0"/>
                </a:rPr>
                <a:t>450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8087" name="Freeform 153"/>
            <p:cNvSpPr>
              <a:spLocks/>
            </p:cNvSpPr>
            <p:nvPr/>
          </p:nvSpPr>
          <p:spPr bwMode="auto">
            <a:xfrm>
              <a:off x="4752" y="2016"/>
              <a:ext cx="288" cy="288"/>
            </a:xfrm>
            <a:custGeom>
              <a:avLst/>
              <a:gdLst>
                <a:gd name="T0" fmla="*/ 144 w 288"/>
                <a:gd name="T1" fmla="*/ 0 h 288"/>
                <a:gd name="T2" fmla="*/ 0 w 288"/>
                <a:gd name="T3" fmla="*/ 144 h 288"/>
                <a:gd name="T4" fmla="*/ 144 w 288"/>
                <a:gd name="T5" fmla="*/ 288 h 288"/>
                <a:gd name="T6" fmla="*/ 288 w 288"/>
                <a:gd name="T7" fmla="*/ 144 h 288"/>
                <a:gd name="T8" fmla="*/ 144 w 288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8"/>
                <a:gd name="T16" fmla="*/ 0 h 288"/>
                <a:gd name="T17" fmla="*/ 288 w 288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8" h="288">
                  <a:moveTo>
                    <a:pt x="144" y="0"/>
                  </a:moveTo>
                  <a:lnTo>
                    <a:pt x="0" y="144"/>
                  </a:lnTo>
                  <a:lnTo>
                    <a:pt x="144" y="288"/>
                  </a:lnTo>
                  <a:lnTo>
                    <a:pt x="288" y="144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FFFF00"/>
            </a:solidFill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8088" name="Freeform 154"/>
            <p:cNvSpPr>
              <a:spLocks/>
            </p:cNvSpPr>
            <p:nvPr/>
          </p:nvSpPr>
          <p:spPr bwMode="auto">
            <a:xfrm>
              <a:off x="3600" y="2016"/>
              <a:ext cx="288" cy="288"/>
            </a:xfrm>
            <a:custGeom>
              <a:avLst/>
              <a:gdLst>
                <a:gd name="T0" fmla="*/ 144 w 288"/>
                <a:gd name="T1" fmla="*/ 0 h 288"/>
                <a:gd name="T2" fmla="*/ 0 w 288"/>
                <a:gd name="T3" fmla="*/ 144 h 288"/>
                <a:gd name="T4" fmla="*/ 144 w 288"/>
                <a:gd name="T5" fmla="*/ 288 h 288"/>
                <a:gd name="T6" fmla="*/ 288 w 288"/>
                <a:gd name="T7" fmla="*/ 144 h 288"/>
                <a:gd name="T8" fmla="*/ 144 w 288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8"/>
                <a:gd name="T16" fmla="*/ 0 h 288"/>
                <a:gd name="T17" fmla="*/ 288 w 288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8" h="288">
                  <a:moveTo>
                    <a:pt x="144" y="0"/>
                  </a:moveTo>
                  <a:lnTo>
                    <a:pt x="0" y="144"/>
                  </a:lnTo>
                  <a:lnTo>
                    <a:pt x="144" y="288"/>
                  </a:lnTo>
                  <a:lnTo>
                    <a:pt x="288" y="144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FFFF00"/>
            </a:solidFill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8089" name="Rectangle 155"/>
            <p:cNvSpPr>
              <a:spLocks noChangeArrowheads="1"/>
            </p:cNvSpPr>
            <p:nvPr/>
          </p:nvSpPr>
          <p:spPr bwMode="auto">
            <a:xfrm>
              <a:off x="4852" y="2074"/>
              <a:ext cx="8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Helvetica" pitchFamily="-83" charset="0"/>
                </a:rPr>
                <a:t>T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8090" name="Rectangle 156"/>
            <p:cNvSpPr>
              <a:spLocks noChangeArrowheads="1"/>
            </p:cNvSpPr>
            <p:nvPr/>
          </p:nvSpPr>
          <p:spPr bwMode="auto">
            <a:xfrm>
              <a:off x="3700" y="2074"/>
              <a:ext cx="8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Helvetica" pitchFamily="-83" charset="0"/>
                </a:rPr>
                <a:t>T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8091" name="Line 157"/>
            <p:cNvSpPr>
              <a:spLocks noChangeShapeType="1"/>
            </p:cNvSpPr>
            <p:nvPr/>
          </p:nvSpPr>
          <p:spPr bwMode="auto">
            <a:xfrm>
              <a:off x="3928" y="2160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092" name="Line 158"/>
            <p:cNvSpPr>
              <a:spLocks noChangeShapeType="1"/>
            </p:cNvSpPr>
            <p:nvPr/>
          </p:nvSpPr>
          <p:spPr bwMode="auto">
            <a:xfrm>
              <a:off x="3944" y="2160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093" name="Line 159"/>
            <p:cNvSpPr>
              <a:spLocks noChangeShapeType="1"/>
            </p:cNvSpPr>
            <p:nvPr/>
          </p:nvSpPr>
          <p:spPr bwMode="auto">
            <a:xfrm>
              <a:off x="3952" y="2160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094" name="Line 160"/>
            <p:cNvSpPr>
              <a:spLocks noChangeShapeType="1"/>
            </p:cNvSpPr>
            <p:nvPr/>
          </p:nvSpPr>
          <p:spPr bwMode="auto">
            <a:xfrm>
              <a:off x="3960" y="2160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095" name="Line 161"/>
            <p:cNvSpPr>
              <a:spLocks noChangeShapeType="1"/>
            </p:cNvSpPr>
            <p:nvPr/>
          </p:nvSpPr>
          <p:spPr bwMode="auto">
            <a:xfrm>
              <a:off x="3976" y="2160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096" name="Line 162"/>
            <p:cNvSpPr>
              <a:spLocks noChangeShapeType="1"/>
            </p:cNvSpPr>
            <p:nvPr/>
          </p:nvSpPr>
          <p:spPr bwMode="auto">
            <a:xfrm>
              <a:off x="3984" y="2160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097" name="Line 163"/>
            <p:cNvSpPr>
              <a:spLocks noChangeShapeType="1"/>
            </p:cNvSpPr>
            <p:nvPr/>
          </p:nvSpPr>
          <p:spPr bwMode="auto">
            <a:xfrm>
              <a:off x="3992" y="2160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098" name="Line 164"/>
            <p:cNvSpPr>
              <a:spLocks noChangeShapeType="1"/>
            </p:cNvSpPr>
            <p:nvPr/>
          </p:nvSpPr>
          <p:spPr bwMode="auto">
            <a:xfrm>
              <a:off x="4008" y="2160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099" name="Line 165"/>
            <p:cNvSpPr>
              <a:spLocks noChangeShapeType="1"/>
            </p:cNvSpPr>
            <p:nvPr/>
          </p:nvSpPr>
          <p:spPr bwMode="auto">
            <a:xfrm>
              <a:off x="4016" y="2160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100" name="Line 166"/>
            <p:cNvSpPr>
              <a:spLocks noChangeShapeType="1"/>
            </p:cNvSpPr>
            <p:nvPr/>
          </p:nvSpPr>
          <p:spPr bwMode="auto">
            <a:xfrm>
              <a:off x="4024" y="2160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101" name="Line 167"/>
            <p:cNvSpPr>
              <a:spLocks noChangeShapeType="1"/>
            </p:cNvSpPr>
            <p:nvPr/>
          </p:nvSpPr>
          <p:spPr bwMode="auto">
            <a:xfrm>
              <a:off x="4040" y="2160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102" name="Line 168"/>
            <p:cNvSpPr>
              <a:spLocks noChangeShapeType="1"/>
            </p:cNvSpPr>
            <p:nvPr/>
          </p:nvSpPr>
          <p:spPr bwMode="auto">
            <a:xfrm>
              <a:off x="4048" y="2160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103" name="Line 169"/>
            <p:cNvSpPr>
              <a:spLocks noChangeShapeType="1"/>
            </p:cNvSpPr>
            <p:nvPr/>
          </p:nvSpPr>
          <p:spPr bwMode="auto">
            <a:xfrm>
              <a:off x="4056" y="2160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104" name="Line 170"/>
            <p:cNvSpPr>
              <a:spLocks noChangeShapeType="1"/>
            </p:cNvSpPr>
            <p:nvPr/>
          </p:nvSpPr>
          <p:spPr bwMode="auto">
            <a:xfrm>
              <a:off x="4072" y="2160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105" name="Line 171"/>
            <p:cNvSpPr>
              <a:spLocks noChangeShapeType="1"/>
            </p:cNvSpPr>
            <p:nvPr/>
          </p:nvSpPr>
          <p:spPr bwMode="auto">
            <a:xfrm>
              <a:off x="4080" y="2160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106" name="Line 172"/>
            <p:cNvSpPr>
              <a:spLocks noChangeShapeType="1"/>
            </p:cNvSpPr>
            <p:nvPr/>
          </p:nvSpPr>
          <p:spPr bwMode="auto">
            <a:xfrm>
              <a:off x="4088" y="2160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107" name="Line 173"/>
            <p:cNvSpPr>
              <a:spLocks noChangeShapeType="1"/>
            </p:cNvSpPr>
            <p:nvPr/>
          </p:nvSpPr>
          <p:spPr bwMode="auto">
            <a:xfrm>
              <a:off x="4104" y="2160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108" name="Line 174"/>
            <p:cNvSpPr>
              <a:spLocks noChangeShapeType="1"/>
            </p:cNvSpPr>
            <p:nvPr/>
          </p:nvSpPr>
          <p:spPr bwMode="auto">
            <a:xfrm>
              <a:off x="4112" y="2160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109" name="Line 175"/>
            <p:cNvSpPr>
              <a:spLocks noChangeShapeType="1"/>
            </p:cNvSpPr>
            <p:nvPr/>
          </p:nvSpPr>
          <p:spPr bwMode="auto">
            <a:xfrm>
              <a:off x="4120" y="2160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110" name="Line 176"/>
            <p:cNvSpPr>
              <a:spLocks noChangeShapeType="1"/>
            </p:cNvSpPr>
            <p:nvPr/>
          </p:nvSpPr>
          <p:spPr bwMode="auto">
            <a:xfrm>
              <a:off x="4136" y="2160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111" name="Line 177"/>
            <p:cNvSpPr>
              <a:spLocks noChangeShapeType="1"/>
            </p:cNvSpPr>
            <p:nvPr/>
          </p:nvSpPr>
          <p:spPr bwMode="auto">
            <a:xfrm>
              <a:off x="4144" y="2160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112" name="Line 178"/>
            <p:cNvSpPr>
              <a:spLocks noChangeShapeType="1"/>
            </p:cNvSpPr>
            <p:nvPr/>
          </p:nvSpPr>
          <p:spPr bwMode="auto">
            <a:xfrm>
              <a:off x="4152" y="2160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113" name="Line 179"/>
            <p:cNvSpPr>
              <a:spLocks noChangeShapeType="1"/>
            </p:cNvSpPr>
            <p:nvPr/>
          </p:nvSpPr>
          <p:spPr bwMode="auto">
            <a:xfrm>
              <a:off x="4168" y="2160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114" name="Line 180"/>
            <p:cNvSpPr>
              <a:spLocks noChangeShapeType="1"/>
            </p:cNvSpPr>
            <p:nvPr/>
          </p:nvSpPr>
          <p:spPr bwMode="auto">
            <a:xfrm>
              <a:off x="4176" y="2160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115" name="Line 181"/>
            <p:cNvSpPr>
              <a:spLocks noChangeShapeType="1"/>
            </p:cNvSpPr>
            <p:nvPr/>
          </p:nvSpPr>
          <p:spPr bwMode="auto">
            <a:xfrm>
              <a:off x="4184" y="2160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116" name="Line 182"/>
            <p:cNvSpPr>
              <a:spLocks noChangeShapeType="1"/>
            </p:cNvSpPr>
            <p:nvPr/>
          </p:nvSpPr>
          <p:spPr bwMode="auto">
            <a:xfrm>
              <a:off x="4200" y="2160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117" name="Line 183"/>
            <p:cNvSpPr>
              <a:spLocks noChangeShapeType="1"/>
            </p:cNvSpPr>
            <p:nvPr/>
          </p:nvSpPr>
          <p:spPr bwMode="auto">
            <a:xfrm>
              <a:off x="4208" y="2160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118" name="Line 184"/>
            <p:cNvSpPr>
              <a:spLocks noChangeShapeType="1"/>
            </p:cNvSpPr>
            <p:nvPr/>
          </p:nvSpPr>
          <p:spPr bwMode="auto">
            <a:xfrm>
              <a:off x="4216" y="2160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119" name="Line 185"/>
            <p:cNvSpPr>
              <a:spLocks noChangeShapeType="1"/>
            </p:cNvSpPr>
            <p:nvPr/>
          </p:nvSpPr>
          <p:spPr bwMode="auto">
            <a:xfrm>
              <a:off x="4232" y="2160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120" name="Line 186"/>
            <p:cNvSpPr>
              <a:spLocks noChangeShapeType="1"/>
            </p:cNvSpPr>
            <p:nvPr/>
          </p:nvSpPr>
          <p:spPr bwMode="auto">
            <a:xfrm>
              <a:off x="4240" y="2160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121" name="Line 187"/>
            <p:cNvSpPr>
              <a:spLocks noChangeShapeType="1"/>
            </p:cNvSpPr>
            <p:nvPr/>
          </p:nvSpPr>
          <p:spPr bwMode="auto">
            <a:xfrm>
              <a:off x="4248" y="2160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122" name="Line 188"/>
            <p:cNvSpPr>
              <a:spLocks noChangeShapeType="1"/>
            </p:cNvSpPr>
            <p:nvPr/>
          </p:nvSpPr>
          <p:spPr bwMode="auto">
            <a:xfrm>
              <a:off x="4264" y="2160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123" name="Line 189"/>
            <p:cNvSpPr>
              <a:spLocks noChangeShapeType="1"/>
            </p:cNvSpPr>
            <p:nvPr/>
          </p:nvSpPr>
          <p:spPr bwMode="auto">
            <a:xfrm>
              <a:off x="4272" y="2160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124" name="Line 190"/>
            <p:cNvSpPr>
              <a:spLocks noChangeShapeType="1"/>
            </p:cNvSpPr>
            <p:nvPr/>
          </p:nvSpPr>
          <p:spPr bwMode="auto">
            <a:xfrm>
              <a:off x="4280" y="2160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125" name="Line 191"/>
            <p:cNvSpPr>
              <a:spLocks noChangeShapeType="1"/>
            </p:cNvSpPr>
            <p:nvPr/>
          </p:nvSpPr>
          <p:spPr bwMode="auto">
            <a:xfrm>
              <a:off x="4296" y="2160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126" name="Line 192"/>
            <p:cNvSpPr>
              <a:spLocks noChangeShapeType="1"/>
            </p:cNvSpPr>
            <p:nvPr/>
          </p:nvSpPr>
          <p:spPr bwMode="auto">
            <a:xfrm>
              <a:off x="4304" y="2160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127" name="Line 193"/>
            <p:cNvSpPr>
              <a:spLocks noChangeShapeType="1"/>
            </p:cNvSpPr>
            <p:nvPr/>
          </p:nvSpPr>
          <p:spPr bwMode="auto">
            <a:xfrm>
              <a:off x="4312" y="2160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128" name="Line 194"/>
            <p:cNvSpPr>
              <a:spLocks noChangeShapeType="1"/>
            </p:cNvSpPr>
            <p:nvPr/>
          </p:nvSpPr>
          <p:spPr bwMode="auto">
            <a:xfrm>
              <a:off x="4328" y="2160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129" name="Line 195"/>
            <p:cNvSpPr>
              <a:spLocks noChangeShapeType="1"/>
            </p:cNvSpPr>
            <p:nvPr/>
          </p:nvSpPr>
          <p:spPr bwMode="auto">
            <a:xfrm>
              <a:off x="4336" y="2160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130" name="Line 196"/>
            <p:cNvSpPr>
              <a:spLocks noChangeShapeType="1"/>
            </p:cNvSpPr>
            <p:nvPr/>
          </p:nvSpPr>
          <p:spPr bwMode="auto">
            <a:xfrm>
              <a:off x="4344" y="2160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131" name="Line 197"/>
            <p:cNvSpPr>
              <a:spLocks noChangeShapeType="1"/>
            </p:cNvSpPr>
            <p:nvPr/>
          </p:nvSpPr>
          <p:spPr bwMode="auto">
            <a:xfrm>
              <a:off x="4360" y="2160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132" name="Line 198"/>
            <p:cNvSpPr>
              <a:spLocks noChangeShapeType="1"/>
            </p:cNvSpPr>
            <p:nvPr/>
          </p:nvSpPr>
          <p:spPr bwMode="auto">
            <a:xfrm>
              <a:off x="4368" y="2160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133" name="Line 199"/>
            <p:cNvSpPr>
              <a:spLocks noChangeShapeType="1"/>
            </p:cNvSpPr>
            <p:nvPr/>
          </p:nvSpPr>
          <p:spPr bwMode="auto">
            <a:xfrm>
              <a:off x="4376" y="2160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134" name="Line 200"/>
            <p:cNvSpPr>
              <a:spLocks noChangeShapeType="1"/>
            </p:cNvSpPr>
            <p:nvPr/>
          </p:nvSpPr>
          <p:spPr bwMode="auto">
            <a:xfrm>
              <a:off x="4392" y="2160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135" name="Line 201"/>
            <p:cNvSpPr>
              <a:spLocks noChangeShapeType="1"/>
            </p:cNvSpPr>
            <p:nvPr/>
          </p:nvSpPr>
          <p:spPr bwMode="auto">
            <a:xfrm>
              <a:off x="4400" y="2160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136" name="Line 202"/>
            <p:cNvSpPr>
              <a:spLocks noChangeShapeType="1"/>
            </p:cNvSpPr>
            <p:nvPr/>
          </p:nvSpPr>
          <p:spPr bwMode="auto">
            <a:xfrm>
              <a:off x="4408" y="2160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137" name="Line 203"/>
            <p:cNvSpPr>
              <a:spLocks noChangeShapeType="1"/>
            </p:cNvSpPr>
            <p:nvPr/>
          </p:nvSpPr>
          <p:spPr bwMode="auto">
            <a:xfrm>
              <a:off x="4424" y="2160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138" name="Line 204"/>
            <p:cNvSpPr>
              <a:spLocks noChangeShapeType="1"/>
            </p:cNvSpPr>
            <p:nvPr/>
          </p:nvSpPr>
          <p:spPr bwMode="auto">
            <a:xfrm>
              <a:off x="4432" y="2160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139" name="Line 205"/>
            <p:cNvSpPr>
              <a:spLocks noChangeShapeType="1"/>
            </p:cNvSpPr>
            <p:nvPr/>
          </p:nvSpPr>
          <p:spPr bwMode="auto">
            <a:xfrm>
              <a:off x="4440" y="2160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140" name="Line 206"/>
            <p:cNvSpPr>
              <a:spLocks noChangeShapeType="1"/>
            </p:cNvSpPr>
            <p:nvPr/>
          </p:nvSpPr>
          <p:spPr bwMode="auto">
            <a:xfrm>
              <a:off x="4456" y="2160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141" name="Line 207"/>
            <p:cNvSpPr>
              <a:spLocks noChangeShapeType="1"/>
            </p:cNvSpPr>
            <p:nvPr/>
          </p:nvSpPr>
          <p:spPr bwMode="auto">
            <a:xfrm>
              <a:off x="4464" y="2160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grpSp>
          <p:nvGrpSpPr>
            <p:cNvPr id="3" name="Group 409"/>
            <p:cNvGrpSpPr>
              <a:grpSpLocks/>
            </p:cNvGrpSpPr>
            <p:nvPr/>
          </p:nvGrpSpPr>
          <p:grpSpPr bwMode="auto">
            <a:xfrm>
              <a:off x="3888" y="994"/>
              <a:ext cx="864" cy="2247"/>
              <a:chOff x="3888" y="994"/>
              <a:chExt cx="864" cy="2247"/>
            </a:xfrm>
          </p:grpSpPr>
          <p:sp>
            <p:nvSpPr>
              <p:cNvPr id="168143" name="Line 209"/>
              <p:cNvSpPr>
                <a:spLocks noChangeShapeType="1"/>
              </p:cNvSpPr>
              <p:nvPr/>
            </p:nvSpPr>
            <p:spPr bwMode="auto">
              <a:xfrm>
                <a:off x="4472" y="2160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144" name="Line 210"/>
              <p:cNvSpPr>
                <a:spLocks noChangeShapeType="1"/>
              </p:cNvSpPr>
              <p:nvPr/>
            </p:nvSpPr>
            <p:spPr bwMode="auto">
              <a:xfrm>
                <a:off x="4488" y="2160"/>
                <a:ext cx="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145" name="Line 211"/>
              <p:cNvSpPr>
                <a:spLocks noChangeShapeType="1"/>
              </p:cNvSpPr>
              <p:nvPr/>
            </p:nvSpPr>
            <p:spPr bwMode="auto">
              <a:xfrm>
                <a:off x="4496" y="2160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146" name="Line 212"/>
              <p:cNvSpPr>
                <a:spLocks noChangeShapeType="1"/>
              </p:cNvSpPr>
              <p:nvPr/>
            </p:nvSpPr>
            <p:spPr bwMode="auto">
              <a:xfrm>
                <a:off x="4504" y="2160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147" name="Line 213"/>
              <p:cNvSpPr>
                <a:spLocks noChangeShapeType="1"/>
              </p:cNvSpPr>
              <p:nvPr/>
            </p:nvSpPr>
            <p:spPr bwMode="auto">
              <a:xfrm>
                <a:off x="4520" y="2160"/>
                <a:ext cx="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148" name="Line 214"/>
              <p:cNvSpPr>
                <a:spLocks noChangeShapeType="1"/>
              </p:cNvSpPr>
              <p:nvPr/>
            </p:nvSpPr>
            <p:spPr bwMode="auto">
              <a:xfrm>
                <a:off x="4528" y="2160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149" name="Line 215"/>
              <p:cNvSpPr>
                <a:spLocks noChangeShapeType="1"/>
              </p:cNvSpPr>
              <p:nvPr/>
            </p:nvSpPr>
            <p:spPr bwMode="auto">
              <a:xfrm>
                <a:off x="4536" y="2160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150" name="Line 216"/>
              <p:cNvSpPr>
                <a:spLocks noChangeShapeType="1"/>
              </p:cNvSpPr>
              <p:nvPr/>
            </p:nvSpPr>
            <p:spPr bwMode="auto">
              <a:xfrm>
                <a:off x="4552" y="2160"/>
                <a:ext cx="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151" name="Line 217"/>
              <p:cNvSpPr>
                <a:spLocks noChangeShapeType="1"/>
              </p:cNvSpPr>
              <p:nvPr/>
            </p:nvSpPr>
            <p:spPr bwMode="auto">
              <a:xfrm>
                <a:off x="4560" y="2160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152" name="Line 218"/>
              <p:cNvSpPr>
                <a:spLocks noChangeShapeType="1"/>
              </p:cNvSpPr>
              <p:nvPr/>
            </p:nvSpPr>
            <p:spPr bwMode="auto">
              <a:xfrm>
                <a:off x="4568" y="2160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153" name="Line 219"/>
              <p:cNvSpPr>
                <a:spLocks noChangeShapeType="1"/>
              </p:cNvSpPr>
              <p:nvPr/>
            </p:nvSpPr>
            <p:spPr bwMode="auto">
              <a:xfrm>
                <a:off x="4584" y="2160"/>
                <a:ext cx="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154" name="Line 220"/>
              <p:cNvSpPr>
                <a:spLocks noChangeShapeType="1"/>
              </p:cNvSpPr>
              <p:nvPr/>
            </p:nvSpPr>
            <p:spPr bwMode="auto">
              <a:xfrm>
                <a:off x="4592" y="2160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155" name="Line 221"/>
              <p:cNvSpPr>
                <a:spLocks noChangeShapeType="1"/>
              </p:cNvSpPr>
              <p:nvPr/>
            </p:nvSpPr>
            <p:spPr bwMode="auto">
              <a:xfrm>
                <a:off x="4600" y="2160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156" name="Line 222"/>
              <p:cNvSpPr>
                <a:spLocks noChangeShapeType="1"/>
              </p:cNvSpPr>
              <p:nvPr/>
            </p:nvSpPr>
            <p:spPr bwMode="auto">
              <a:xfrm>
                <a:off x="4616" y="2160"/>
                <a:ext cx="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157" name="Line 223"/>
              <p:cNvSpPr>
                <a:spLocks noChangeShapeType="1"/>
              </p:cNvSpPr>
              <p:nvPr/>
            </p:nvSpPr>
            <p:spPr bwMode="auto">
              <a:xfrm>
                <a:off x="4624" y="2160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158" name="Line 224"/>
              <p:cNvSpPr>
                <a:spLocks noChangeShapeType="1"/>
              </p:cNvSpPr>
              <p:nvPr/>
            </p:nvSpPr>
            <p:spPr bwMode="auto">
              <a:xfrm>
                <a:off x="4632" y="2160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159" name="Line 225"/>
              <p:cNvSpPr>
                <a:spLocks noChangeShapeType="1"/>
              </p:cNvSpPr>
              <p:nvPr/>
            </p:nvSpPr>
            <p:spPr bwMode="auto">
              <a:xfrm>
                <a:off x="4648" y="2160"/>
                <a:ext cx="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160" name="Line 226"/>
              <p:cNvSpPr>
                <a:spLocks noChangeShapeType="1"/>
              </p:cNvSpPr>
              <p:nvPr/>
            </p:nvSpPr>
            <p:spPr bwMode="auto">
              <a:xfrm>
                <a:off x="4656" y="2160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161" name="Line 227"/>
              <p:cNvSpPr>
                <a:spLocks noChangeShapeType="1"/>
              </p:cNvSpPr>
              <p:nvPr/>
            </p:nvSpPr>
            <p:spPr bwMode="auto">
              <a:xfrm>
                <a:off x="4664" y="2160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162" name="Line 228"/>
              <p:cNvSpPr>
                <a:spLocks noChangeShapeType="1"/>
              </p:cNvSpPr>
              <p:nvPr/>
            </p:nvSpPr>
            <p:spPr bwMode="auto">
              <a:xfrm>
                <a:off x="4680" y="2160"/>
                <a:ext cx="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163" name="Line 229"/>
              <p:cNvSpPr>
                <a:spLocks noChangeShapeType="1"/>
              </p:cNvSpPr>
              <p:nvPr/>
            </p:nvSpPr>
            <p:spPr bwMode="auto">
              <a:xfrm>
                <a:off x="4688" y="2160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164" name="Line 230"/>
              <p:cNvSpPr>
                <a:spLocks noChangeShapeType="1"/>
              </p:cNvSpPr>
              <p:nvPr/>
            </p:nvSpPr>
            <p:spPr bwMode="auto">
              <a:xfrm>
                <a:off x="4696" y="2160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165" name="Line 231"/>
              <p:cNvSpPr>
                <a:spLocks noChangeShapeType="1"/>
              </p:cNvSpPr>
              <p:nvPr/>
            </p:nvSpPr>
            <p:spPr bwMode="auto">
              <a:xfrm>
                <a:off x="4712" y="2160"/>
                <a:ext cx="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166" name="Rectangle 232"/>
              <p:cNvSpPr>
                <a:spLocks noChangeArrowheads="1"/>
              </p:cNvSpPr>
              <p:nvPr/>
            </p:nvSpPr>
            <p:spPr bwMode="auto">
              <a:xfrm>
                <a:off x="4198" y="2002"/>
                <a:ext cx="24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>
                    <a:solidFill>
                      <a:srgbClr val="000000"/>
                    </a:solidFill>
                    <a:latin typeface="Helvetica" pitchFamily="-83" charset="0"/>
                  </a:rPr>
                  <a:t>217</a:t>
                </a: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8167" name="Line 233"/>
              <p:cNvSpPr>
                <a:spLocks noChangeShapeType="1"/>
              </p:cNvSpPr>
              <p:nvPr/>
            </p:nvSpPr>
            <p:spPr bwMode="auto">
              <a:xfrm>
                <a:off x="3888" y="1152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168" name="Line 234"/>
              <p:cNvSpPr>
                <a:spLocks noChangeShapeType="1"/>
              </p:cNvSpPr>
              <p:nvPr/>
            </p:nvSpPr>
            <p:spPr bwMode="auto">
              <a:xfrm>
                <a:off x="3904" y="1152"/>
                <a:ext cx="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169" name="Line 235"/>
              <p:cNvSpPr>
                <a:spLocks noChangeShapeType="1"/>
              </p:cNvSpPr>
              <p:nvPr/>
            </p:nvSpPr>
            <p:spPr bwMode="auto">
              <a:xfrm>
                <a:off x="3912" y="1152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170" name="Line 236"/>
              <p:cNvSpPr>
                <a:spLocks noChangeShapeType="1"/>
              </p:cNvSpPr>
              <p:nvPr/>
            </p:nvSpPr>
            <p:spPr bwMode="auto">
              <a:xfrm>
                <a:off x="3920" y="1152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171" name="Line 237"/>
              <p:cNvSpPr>
                <a:spLocks noChangeShapeType="1"/>
              </p:cNvSpPr>
              <p:nvPr/>
            </p:nvSpPr>
            <p:spPr bwMode="auto">
              <a:xfrm>
                <a:off x="3936" y="1152"/>
                <a:ext cx="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172" name="Line 238"/>
              <p:cNvSpPr>
                <a:spLocks noChangeShapeType="1"/>
              </p:cNvSpPr>
              <p:nvPr/>
            </p:nvSpPr>
            <p:spPr bwMode="auto">
              <a:xfrm>
                <a:off x="3944" y="1152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173" name="Line 239"/>
              <p:cNvSpPr>
                <a:spLocks noChangeShapeType="1"/>
              </p:cNvSpPr>
              <p:nvPr/>
            </p:nvSpPr>
            <p:spPr bwMode="auto">
              <a:xfrm>
                <a:off x="3952" y="1152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174" name="Line 240"/>
              <p:cNvSpPr>
                <a:spLocks noChangeShapeType="1"/>
              </p:cNvSpPr>
              <p:nvPr/>
            </p:nvSpPr>
            <p:spPr bwMode="auto">
              <a:xfrm>
                <a:off x="3968" y="1152"/>
                <a:ext cx="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175" name="Line 241"/>
              <p:cNvSpPr>
                <a:spLocks noChangeShapeType="1"/>
              </p:cNvSpPr>
              <p:nvPr/>
            </p:nvSpPr>
            <p:spPr bwMode="auto">
              <a:xfrm>
                <a:off x="3976" y="1152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176" name="Line 242"/>
              <p:cNvSpPr>
                <a:spLocks noChangeShapeType="1"/>
              </p:cNvSpPr>
              <p:nvPr/>
            </p:nvSpPr>
            <p:spPr bwMode="auto">
              <a:xfrm>
                <a:off x="3984" y="1152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177" name="Line 243"/>
              <p:cNvSpPr>
                <a:spLocks noChangeShapeType="1"/>
              </p:cNvSpPr>
              <p:nvPr/>
            </p:nvSpPr>
            <p:spPr bwMode="auto">
              <a:xfrm>
                <a:off x="4000" y="1152"/>
                <a:ext cx="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178" name="Line 244"/>
              <p:cNvSpPr>
                <a:spLocks noChangeShapeType="1"/>
              </p:cNvSpPr>
              <p:nvPr/>
            </p:nvSpPr>
            <p:spPr bwMode="auto">
              <a:xfrm>
                <a:off x="4008" y="1152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179" name="Line 245"/>
              <p:cNvSpPr>
                <a:spLocks noChangeShapeType="1"/>
              </p:cNvSpPr>
              <p:nvPr/>
            </p:nvSpPr>
            <p:spPr bwMode="auto">
              <a:xfrm>
                <a:off x="4016" y="1152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180" name="Line 246"/>
              <p:cNvSpPr>
                <a:spLocks noChangeShapeType="1"/>
              </p:cNvSpPr>
              <p:nvPr/>
            </p:nvSpPr>
            <p:spPr bwMode="auto">
              <a:xfrm>
                <a:off x="4032" y="1152"/>
                <a:ext cx="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181" name="Line 247"/>
              <p:cNvSpPr>
                <a:spLocks noChangeShapeType="1"/>
              </p:cNvSpPr>
              <p:nvPr/>
            </p:nvSpPr>
            <p:spPr bwMode="auto">
              <a:xfrm>
                <a:off x="4040" y="1152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182" name="Line 248"/>
              <p:cNvSpPr>
                <a:spLocks noChangeShapeType="1"/>
              </p:cNvSpPr>
              <p:nvPr/>
            </p:nvSpPr>
            <p:spPr bwMode="auto">
              <a:xfrm>
                <a:off x="4048" y="1152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183" name="Line 249"/>
              <p:cNvSpPr>
                <a:spLocks noChangeShapeType="1"/>
              </p:cNvSpPr>
              <p:nvPr/>
            </p:nvSpPr>
            <p:spPr bwMode="auto">
              <a:xfrm>
                <a:off x="4064" y="1152"/>
                <a:ext cx="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184" name="Line 250"/>
              <p:cNvSpPr>
                <a:spLocks noChangeShapeType="1"/>
              </p:cNvSpPr>
              <p:nvPr/>
            </p:nvSpPr>
            <p:spPr bwMode="auto">
              <a:xfrm>
                <a:off x="4072" y="1152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185" name="Line 251"/>
              <p:cNvSpPr>
                <a:spLocks noChangeShapeType="1"/>
              </p:cNvSpPr>
              <p:nvPr/>
            </p:nvSpPr>
            <p:spPr bwMode="auto">
              <a:xfrm>
                <a:off x="4080" y="1152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186" name="Line 252"/>
              <p:cNvSpPr>
                <a:spLocks noChangeShapeType="1"/>
              </p:cNvSpPr>
              <p:nvPr/>
            </p:nvSpPr>
            <p:spPr bwMode="auto">
              <a:xfrm>
                <a:off x="4096" y="1152"/>
                <a:ext cx="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187" name="Line 253"/>
              <p:cNvSpPr>
                <a:spLocks noChangeShapeType="1"/>
              </p:cNvSpPr>
              <p:nvPr/>
            </p:nvSpPr>
            <p:spPr bwMode="auto">
              <a:xfrm>
                <a:off x="4104" y="1152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188" name="Line 254"/>
              <p:cNvSpPr>
                <a:spLocks noChangeShapeType="1"/>
              </p:cNvSpPr>
              <p:nvPr/>
            </p:nvSpPr>
            <p:spPr bwMode="auto">
              <a:xfrm>
                <a:off x="4112" y="1152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189" name="Line 255"/>
              <p:cNvSpPr>
                <a:spLocks noChangeShapeType="1"/>
              </p:cNvSpPr>
              <p:nvPr/>
            </p:nvSpPr>
            <p:spPr bwMode="auto">
              <a:xfrm>
                <a:off x="4128" y="1152"/>
                <a:ext cx="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190" name="Line 256"/>
              <p:cNvSpPr>
                <a:spLocks noChangeShapeType="1"/>
              </p:cNvSpPr>
              <p:nvPr/>
            </p:nvSpPr>
            <p:spPr bwMode="auto">
              <a:xfrm>
                <a:off x="4136" y="1152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191" name="Line 257"/>
              <p:cNvSpPr>
                <a:spLocks noChangeShapeType="1"/>
              </p:cNvSpPr>
              <p:nvPr/>
            </p:nvSpPr>
            <p:spPr bwMode="auto">
              <a:xfrm>
                <a:off x="4144" y="1152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192" name="Line 258"/>
              <p:cNvSpPr>
                <a:spLocks noChangeShapeType="1"/>
              </p:cNvSpPr>
              <p:nvPr/>
            </p:nvSpPr>
            <p:spPr bwMode="auto">
              <a:xfrm>
                <a:off x="4160" y="1152"/>
                <a:ext cx="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193" name="Line 259"/>
              <p:cNvSpPr>
                <a:spLocks noChangeShapeType="1"/>
              </p:cNvSpPr>
              <p:nvPr/>
            </p:nvSpPr>
            <p:spPr bwMode="auto">
              <a:xfrm>
                <a:off x="4168" y="1152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194" name="Line 260"/>
              <p:cNvSpPr>
                <a:spLocks noChangeShapeType="1"/>
              </p:cNvSpPr>
              <p:nvPr/>
            </p:nvSpPr>
            <p:spPr bwMode="auto">
              <a:xfrm>
                <a:off x="4176" y="1152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195" name="Line 261"/>
              <p:cNvSpPr>
                <a:spLocks noChangeShapeType="1"/>
              </p:cNvSpPr>
              <p:nvPr/>
            </p:nvSpPr>
            <p:spPr bwMode="auto">
              <a:xfrm>
                <a:off x="4192" y="1152"/>
                <a:ext cx="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196" name="Line 262"/>
              <p:cNvSpPr>
                <a:spLocks noChangeShapeType="1"/>
              </p:cNvSpPr>
              <p:nvPr/>
            </p:nvSpPr>
            <p:spPr bwMode="auto">
              <a:xfrm>
                <a:off x="4200" y="1152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197" name="Line 263"/>
              <p:cNvSpPr>
                <a:spLocks noChangeShapeType="1"/>
              </p:cNvSpPr>
              <p:nvPr/>
            </p:nvSpPr>
            <p:spPr bwMode="auto">
              <a:xfrm>
                <a:off x="4208" y="1152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198" name="Line 264"/>
              <p:cNvSpPr>
                <a:spLocks noChangeShapeType="1"/>
              </p:cNvSpPr>
              <p:nvPr/>
            </p:nvSpPr>
            <p:spPr bwMode="auto">
              <a:xfrm>
                <a:off x="4224" y="1152"/>
                <a:ext cx="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199" name="Line 265"/>
              <p:cNvSpPr>
                <a:spLocks noChangeShapeType="1"/>
              </p:cNvSpPr>
              <p:nvPr/>
            </p:nvSpPr>
            <p:spPr bwMode="auto">
              <a:xfrm>
                <a:off x="4232" y="1152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200" name="Line 266"/>
              <p:cNvSpPr>
                <a:spLocks noChangeShapeType="1"/>
              </p:cNvSpPr>
              <p:nvPr/>
            </p:nvSpPr>
            <p:spPr bwMode="auto">
              <a:xfrm>
                <a:off x="4240" y="1152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201" name="Line 267"/>
              <p:cNvSpPr>
                <a:spLocks noChangeShapeType="1"/>
              </p:cNvSpPr>
              <p:nvPr/>
            </p:nvSpPr>
            <p:spPr bwMode="auto">
              <a:xfrm>
                <a:off x="4256" y="1152"/>
                <a:ext cx="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202" name="Line 268"/>
              <p:cNvSpPr>
                <a:spLocks noChangeShapeType="1"/>
              </p:cNvSpPr>
              <p:nvPr/>
            </p:nvSpPr>
            <p:spPr bwMode="auto">
              <a:xfrm>
                <a:off x="4264" y="1152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203" name="Line 269"/>
              <p:cNvSpPr>
                <a:spLocks noChangeShapeType="1"/>
              </p:cNvSpPr>
              <p:nvPr/>
            </p:nvSpPr>
            <p:spPr bwMode="auto">
              <a:xfrm>
                <a:off x="4272" y="1152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204" name="Line 270"/>
              <p:cNvSpPr>
                <a:spLocks noChangeShapeType="1"/>
              </p:cNvSpPr>
              <p:nvPr/>
            </p:nvSpPr>
            <p:spPr bwMode="auto">
              <a:xfrm>
                <a:off x="4288" y="1152"/>
                <a:ext cx="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205" name="Line 271"/>
              <p:cNvSpPr>
                <a:spLocks noChangeShapeType="1"/>
              </p:cNvSpPr>
              <p:nvPr/>
            </p:nvSpPr>
            <p:spPr bwMode="auto">
              <a:xfrm>
                <a:off x="4296" y="1152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206" name="Line 272"/>
              <p:cNvSpPr>
                <a:spLocks noChangeShapeType="1"/>
              </p:cNvSpPr>
              <p:nvPr/>
            </p:nvSpPr>
            <p:spPr bwMode="auto">
              <a:xfrm>
                <a:off x="4304" y="1152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207" name="Line 273"/>
              <p:cNvSpPr>
                <a:spLocks noChangeShapeType="1"/>
              </p:cNvSpPr>
              <p:nvPr/>
            </p:nvSpPr>
            <p:spPr bwMode="auto">
              <a:xfrm>
                <a:off x="4320" y="1152"/>
                <a:ext cx="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208" name="Line 274"/>
              <p:cNvSpPr>
                <a:spLocks noChangeShapeType="1"/>
              </p:cNvSpPr>
              <p:nvPr/>
            </p:nvSpPr>
            <p:spPr bwMode="auto">
              <a:xfrm>
                <a:off x="4328" y="1152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209" name="Line 275"/>
              <p:cNvSpPr>
                <a:spLocks noChangeShapeType="1"/>
              </p:cNvSpPr>
              <p:nvPr/>
            </p:nvSpPr>
            <p:spPr bwMode="auto">
              <a:xfrm>
                <a:off x="4336" y="1152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210" name="Line 276"/>
              <p:cNvSpPr>
                <a:spLocks noChangeShapeType="1"/>
              </p:cNvSpPr>
              <p:nvPr/>
            </p:nvSpPr>
            <p:spPr bwMode="auto">
              <a:xfrm>
                <a:off x="4352" y="1152"/>
                <a:ext cx="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211" name="Line 277"/>
              <p:cNvSpPr>
                <a:spLocks noChangeShapeType="1"/>
              </p:cNvSpPr>
              <p:nvPr/>
            </p:nvSpPr>
            <p:spPr bwMode="auto">
              <a:xfrm>
                <a:off x="4360" y="1152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212" name="Line 278"/>
              <p:cNvSpPr>
                <a:spLocks noChangeShapeType="1"/>
              </p:cNvSpPr>
              <p:nvPr/>
            </p:nvSpPr>
            <p:spPr bwMode="auto">
              <a:xfrm>
                <a:off x="4368" y="1152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213" name="Line 279"/>
              <p:cNvSpPr>
                <a:spLocks noChangeShapeType="1"/>
              </p:cNvSpPr>
              <p:nvPr/>
            </p:nvSpPr>
            <p:spPr bwMode="auto">
              <a:xfrm>
                <a:off x="4384" y="1152"/>
                <a:ext cx="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214" name="Line 280"/>
              <p:cNvSpPr>
                <a:spLocks noChangeShapeType="1"/>
              </p:cNvSpPr>
              <p:nvPr/>
            </p:nvSpPr>
            <p:spPr bwMode="auto">
              <a:xfrm>
                <a:off x="4392" y="1152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215" name="Line 281"/>
              <p:cNvSpPr>
                <a:spLocks noChangeShapeType="1"/>
              </p:cNvSpPr>
              <p:nvPr/>
            </p:nvSpPr>
            <p:spPr bwMode="auto">
              <a:xfrm>
                <a:off x="4400" y="1152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216" name="Line 282"/>
              <p:cNvSpPr>
                <a:spLocks noChangeShapeType="1"/>
              </p:cNvSpPr>
              <p:nvPr/>
            </p:nvSpPr>
            <p:spPr bwMode="auto">
              <a:xfrm>
                <a:off x="4416" y="1152"/>
                <a:ext cx="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217" name="Line 283"/>
              <p:cNvSpPr>
                <a:spLocks noChangeShapeType="1"/>
              </p:cNvSpPr>
              <p:nvPr/>
            </p:nvSpPr>
            <p:spPr bwMode="auto">
              <a:xfrm>
                <a:off x="4424" y="1152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218" name="Line 284"/>
              <p:cNvSpPr>
                <a:spLocks noChangeShapeType="1"/>
              </p:cNvSpPr>
              <p:nvPr/>
            </p:nvSpPr>
            <p:spPr bwMode="auto">
              <a:xfrm>
                <a:off x="4432" y="1152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219" name="Line 285"/>
              <p:cNvSpPr>
                <a:spLocks noChangeShapeType="1"/>
              </p:cNvSpPr>
              <p:nvPr/>
            </p:nvSpPr>
            <p:spPr bwMode="auto">
              <a:xfrm>
                <a:off x="4448" y="1152"/>
                <a:ext cx="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220" name="Line 286"/>
              <p:cNvSpPr>
                <a:spLocks noChangeShapeType="1"/>
              </p:cNvSpPr>
              <p:nvPr/>
            </p:nvSpPr>
            <p:spPr bwMode="auto">
              <a:xfrm>
                <a:off x="4456" y="1152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221" name="Line 287"/>
              <p:cNvSpPr>
                <a:spLocks noChangeShapeType="1"/>
              </p:cNvSpPr>
              <p:nvPr/>
            </p:nvSpPr>
            <p:spPr bwMode="auto">
              <a:xfrm>
                <a:off x="4464" y="1152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222" name="Line 288"/>
              <p:cNvSpPr>
                <a:spLocks noChangeShapeType="1"/>
              </p:cNvSpPr>
              <p:nvPr/>
            </p:nvSpPr>
            <p:spPr bwMode="auto">
              <a:xfrm>
                <a:off x="4480" y="1152"/>
                <a:ext cx="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223" name="Line 289"/>
              <p:cNvSpPr>
                <a:spLocks noChangeShapeType="1"/>
              </p:cNvSpPr>
              <p:nvPr/>
            </p:nvSpPr>
            <p:spPr bwMode="auto">
              <a:xfrm>
                <a:off x="4488" y="1152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224" name="Line 290"/>
              <p:cNvSpPr>
                <a:spLocks noChangeShapeType="1"/>
              </p:cNvSpPr>
              <p:nvPr/>
            </p:nvSpPr>
            <p:spPr bwMode="auto">
              <a:xfrm>
                <a:off x="4496" y="1152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225" name="Line 291"/>
              <p:cNvSpPr>
                <a:spLocks noChangeShapeType="1"/>
              </p:cNvSpPr>
              <p:nvPr/>
            </p:nvSpPr>
            <p:spPr bwMode="auto">
              <a:xfrm>
                <a:off x="4512" y="1152"/>
                <a:ext cx="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226" name="Line 292"/>
              <p:cNvSpPr>
                <a:spLocks noChangeShapeType="1"/>
              </p:cNvSpPr>
              <p:nvPr/>
            </p:nvSpPr>
            <p:spPr bwMode="auto">
              <a:xfrm>
                <a:off x="4520" y="1152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227" name="Line 293"/>
              <p:cNvSpPr>
                <a:spLocks noChangeShapeType="1"/>
              </p:cNvSpPr>
              <p:nvPr/>
            </p:nvSpPr>
            <p:spPr bwMode="auto">
              <a:xfrm>
                <a:off x="4528" y="1152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228" name="Line 294"/>
              <p:cNvSpPr>
                <a:spLocks noChangeShapeType="1"/>
              </p:cNvSpPr>
              <p:nvPr/>
            </p:nvSpPr>
            <p:spPr bwMode="auto">
              <a:xfrm>
                <a:off x="4544" y="1152"/>
                <a:ext cx="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229" name="Line 295"/>
              <p:cNvSpPr>
                <a:spLocks noChangeShapeType="1"/>
              </p:cNvSpPr>
              <p:nvPr/>
            </p:nvSpPr>
            <p:spPr bwMode="auto">
              <a:xfrm>
                <a:off x="4552" y="1152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230" name="Line 296"/>
              <p:cNvSpPr>
                <a:spLocks noChangeShapeType="1"/>
              </p:cNvSpPr>
              <p:nvPr/>
            </p:nvSpPr>
            <p:spPr bwMode="auto">
              <a:xfrm>
                <a:off x="4560" y="1152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231" name="Line 297"/>
              <p:cNvSpPr>
                <a:spLocks noChangeShapeType="1"/>
              </p:cNvSpPr>
              <p:nvPr/>
            </p:nvSpPr>
            <p:spPr bwMode="auto">
              <a:xfrm>
                <a:off x="4576" y="1152"/>
                <a:ext cx="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232" name="Line 298"/>
              <p:cNvSpPr>
                <a:spLocks noChangeShapeType="1"/>
              </p:cNvSpPr>
              <p:nvPr/>
            </p:nvSpPr>
            <p:spPr bwMode="auto">
              <a:xfrm>
                <a:off x="4584" y="1152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233" name="Line 299"/>
              <p:cNvSpPr>
                <a:spLocks noChangeShapeType="1"/>
              </p:cNvSpPr>
              <p:nvPr/>
            </p:nvSpPr>
            <p:spPr bwMode="auto">
              <a:xfrm>
                <a:off x="4592" y="1152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234" name="Line 300"/>
              <p:cNvSpPr>
                <a:spLocks noChangeShapeType="1"/>
              </p:cNvSpPr>
              <p:nvPr/>
            </p:nvSpPr>
            <p:spPr bwMode="auto">
              <a:xfrm>
                <a:off x="4608" y="1152"/>
                <a:ext cx="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235" name="Line 301"/>
              <p:cNvSpPr>
                <a:spLocks noChangeShapeType="1"/>
              </p:cNvSpPr>
              <p:nvPr/>
            </p:nvSpPr>
            <p:spPr bwMode="auto">
              <a:xfrm>
                <a:off x="4616" y="1152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236" name="Line 302"/>
              <p:cNvSpPr>
                <a:spLocks noChangeShapeType="1"/>
              </p:cNvSpPr>
              <p:nvPr/>
            </p:nvSpPr>
            <p:spPr bwMode="auto">
              <a:xfrm>
                <a:off x="4624" y="1152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237" name="Line 303"/>
              <p:cNvSpPr>
                <a:spLocks noChangeShapeType="1"/>
              </p:cNvSpPr>
              <p:nvPr/>
            </p:nvSpPr>
            <p:spPr bwMode="auto">
              <a:xfrm>
                <a:off x="4640" y="1152"/>
                <a:ext cx="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238" name="Line 304"/>
              <p:cNvSpPr>
                <a:spLocks noChangeShapeType="1"/>
              </p:cNvSpPr>
              <p:nvPr/>
            </p:nvSpPr>
            <p:spPr bwMode="auto">
              <a:xfrm>
                <a:off x="4648" y="1152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239" name="Line 305"/>
              <p:cNvSpPr>
                <a:spLocks noChangeShapeType="1"/>
              </p:cNvSpPr>
              <p:nvPr/>
            </p:nvSpPr>
            <p:spPr bwMode="auto">
              <a:xfrm>
                <a:off x="4656" y="1152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240" name="Line 306"/>
              <p:cNvSpPr>
                <a:spLocks noChangeShapeType="1"/>
              </p:cNvSpPr>
              <p:nvPr/>
            </p:nvSpPr>
            <p:spPr bwMode="auto">
              <a:xfrm>
                <a:off x="4672" y="1152"/>
                <a:ext cx="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241" name="Line 307"/>
              <p:cNvSpPr>
                <a:spLocks noChangeShapeType="1"/>
              </p:cNvSpPr>
              <p:nvPr/>
            </p:nvSpPr>
            <p:spPr bwMode="auto">
              <a:xfrm>
                <a:off x="4680" y="1152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242" name="Line 308"/>
              <p:cNvSpPr>
                <a:spLocks noChangeShapeType="1"/>
              </p:cNvSpPr>
              <p:nvPr/>
            </p:nvSpPr>
            <p:spPr bwMode="auto">
              <a:xfrm>
                <a:off x="4688" y="1152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243" name="Line 309"/>
              <p:cNvSpPr>
                <a:spLocks noChangeShapeType="1"/>
              </p:cNvSpPr>
              <p:nvPr/>
            </p:nvSpPr>
            <p:spPr bwMode="auto">
              <a:xfrm>
                <a:off x="4704" y="1152"/>
                <a:ext cx="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244" name="Line 310"/>
              <p:cNvSpPr>
                <a:spLocks noChangeShapeType="1"/>
              </p:cNvSpPr>
              <p:nvPr/>
            </p:nvSpPr>
            <p:spPr bwMode="auto">
              <a:xfrm>
                <a:off x="4712" y="1152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245" name="Line 311"/>
              <p:cNvSpPr>
                <a:spLocks noChangeShapeType="1"/>
              </p:cNvSpPr>
              <p:nvPr/>
            </p:nvSpPr>
            <p:spPr bwMode="auto">
              <a:xfrm>
                <a:off x="4720" y="1152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246" name="Line 312"/>
              <p:cNvSpPr>
                <a:spLocks noChangeShapeType="1"/>
              </p:cNvSpPr>
              <p:nvPr/>
            </p:nvSpPr>
            <p:spPr bwMode="auto">
              <a:xfrm>
                <a:off x="4736" y="1152"/>
                <a:ext cx="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247" name="Line 313"/>
              <p:cNvSpPr>
                <a:spLocks noChangeShapeType="1"/>
              </p:cNvSpPr>
              <p:nvPr/>
            </p:nvSpPr>
            <p:spPr bwMode="auto">
              <a:xfrm>
                <a:off x="4744" y="1152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248" name="Line 314"/>
              <p:cNvSpPr>
                <a:spLocks noChangeShapeType="1"/>
              </p:cNvSpPr>
              <p:nvPr/>
            </p:nvSpPr>
            <p:spPr bwMode="auto">
              <a:xfrm>
                <a:off x="3888" y="3240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249" name="Line 315"/>
              <p:cNvSpPr>
                <a:spLocks noChangeShapeType="1"/>
              </p:cNvSpPr>
              <p:nvPr/>
            </p:nvSpPr>
            <p:spPr bwMode="auto">
              <a:xfrm>
                <a:off x="3904" y="3240"/>
                <a:ext cx="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250" name="Line 316"/>
              <p:cNvSpPr>
                <a:spLocks noChangeShapeType="1"/>
              </p:cNvSpPr>
              <p:nvPr/>
            </p:nvSpPr>
            <p:spPr bwMode="auto">
              <a:xfrm>
                <a:off x="3912" y="3240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251" name="Line 317"/>
              <p:cNvSpPr>
                <a:spLocks noChangeShapeType="1"/>
              </p:cNvSpPr>
              <p:nvPr/>
            </p:nvSpPr>
            <p:spPr bwMode="auto">
              <a:xfrm>
                <a:off x="3920" y="3240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252" name="Line 318"/>
              <p:cNvSpPr>
                <a:spLocks noChangeShapeType="1"/>
              </p:cNvSpPr>
              <p:nvPr/>
            </p:nvSpPr>
            <p:spPr bwMode="auto">
              <a:xfrm>
                <a:off x="3936" y="3240"/>
                <a:ext cx="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253" name="Line 319"/>
              <p:cNvSpPr>
                <a:spLocks noChangeShapeType="1"/>
              </p:cNvSpPr>
              <p:nvPr/>
            </p:nvSpPr>
            <p:spPr bwMode="auto">
              <a:xfrm>
                <a:off x="3944" y="3240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254" name="Line 320"/>
              <p:cNvSpPr>
                <a:spLocks noChangeShapeType="1"/>
              </p:cNvSpPr>
              <p:nvPr/>
            </p:nvSpPr>
            <p:spPr bwMode="auto">
              <a:xfrm>
                <a:off x="3952" y="3240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255" name="Line 321"/>
              <p:cNvSpPr>
                <a:spLocks noChangeShapeType="1"/>
              </p:cNvSpPr>
              <p:nvPr/>
            </p:nvSpPr>
            <p:spPr bwMode="auto">
              <a:xfrm>
                <a:off x="3968" y="3240"/>
                <a:ext cx="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256" name="Line 322"/>
              <p:cNvSpPr>
                <a:spLocks noChangeShapeType="1"/>
              </p:cNvSpPr>
              <p:nvPr/>
            </p:nvSpPr>
            <p:spPr bwMode="auto">
              <a:xfrm>
                <a:off x="3976" y="3240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257" name="Line 323"/>
              <p:cNvSpPr>
                <a:spLocks noChangeShapeType="1"/>
              </p:cNvSpPr>
              <p:nvPr/>
            </p:nvSpPr>
            <p:spPr bwMode="auto">
              <a:xfrm>
                <a:off x="3984" y="3240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258" name="Line 324"/>
              <p:cNvSpPr>
                <a:spLocks noChangeShapeType="1"/>
              </p:cNvSpPr>
              <p:nvPr/>
            </p:nvSpPr>
            <p:spPr bwMode="auto">
              <a:xfrm>
                <a:off x="4000" y="3240"/>
                <a:ext cx="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259" name="Line 325"/>
              <p:cNvSpPr>
                <a:spLocks noChangeShapeType="1"/>
              </p:cNvSpPr>
              <p:nvPr/>
            </p:nvSpPr>
            <p:spPr bwMode="auto">
              <a:xfrm>
                <a:off x="4008" y="3240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260" name="Line 326"/>
              <p:cNvSpPr>
                <a:spLocks noChangeShapeType="1"/>
              </p:cNvSpPr>
              <p:nvPr/>
            </p:nvSpPr>
            <p:spPr bwMode="auto">
              <a:xfrm>
                <a:off x="4016" y="3240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261" name="Line 327"/>
              <p:cNvSpPr>
                <a:spLocks noChangeShapeType="1"/>
              </p:cNvSpPr>
              <p:nvPr/>
            </p:nvSpPr>
            <p:spPr bwMode="auto">
              <a:xfrm>
                <a:off x="4032" y="3240"/>
                <a:ext cx="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262" name="Line 328"/>
              <p:cNvSpPr>
                <a:spLocks noChangeShapeType="1"/>
              </p:cNvSpPr>
              <p:nvPr/>
            </p:nvSpPr>
            <p:spPr bwMode="auto">
              <a:xfrm>
                <a:off x="4040" y="3240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263" name="Line 329"/>
              <p:cNvSpPr>
                <a:spLocks noChangeShapeType="1"/>
              </p:cNvSpPr>
              <p:nvPr/>
            </p:nvSpPr>
            <p:spPr bwMode="auto">
              <a:xfrm>
                <a:off x="4048" y="3240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264" name="Line 330"/>
              <p:cNvSpPr>
                <a:spLocks noChangeShapeType="1"/>
              </p:cNvSpPr>
              <p:nvPr/>
            </p:nvSpPr>
            <p:spPr bwMode="auto">
              <a:xfrm>
                <a:off x="4064" y="3240"/>
                <a:ext cx="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265" name="Line 331"/>
              <p:cNvSpPr>
                <a:spLocks noChangeShapeType="1"/>
              </p:cNvSpPr>
              <p:nvPr/>
            </p:nvSpPr>
            <p:spPr bwMode="auto">
              <a:xfrm>
                <a:off x="4072" y="3240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266" name="Line 332"/>
              <p:cNvSpPr>
                <a:spLocks noChangeShapeType="1"/>
              </p:cNvSpPr>
              <p:nvPr/>
            </p:nvSpPr>
            <p:spPr bwMode="auto">
              <a:xfrm>
                <a:off x="4080" y="3240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267" name="Line 333"/>
              <p:cNvSpPr>
                <a:spLocks noChangeShapeType="1"/>
              </p:cNvSpPr>
              <p:nvPr/>
            </p:nvSpPr>
            <p:spPr bwMode="auto">
              <a:xfrm>
                <a:off x="4096" y="3240"/>
                <a:ext cx="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268" name="Line 334"/>
              <p:cNvSpPr>
                <a:spLocks noChangeShapeType="1"/>
              </p:cNvSpPr>
              <p:nvPr/>
            </p:nvSpPr>
            <p:spPr bwMode="auto">
              <a:xfrm>
                <a:off x="4104" y="3240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269" name="Line 335"/>
              <p:cNvSpPr>
                <a:spLocks noChangeShapeType="1"/>
              </p:cNvSpPr>
              <p:nvPr/>
            </p:nvSpPr>
            <p:spPr bwMode="auto">
              <a:xfrm>
                <a:off x="4112" y="3240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270" name="Line 336"/>
              <p:cNvSpPr>
                <a:spLocks noChangeShapeType="1"/>
              </p:cNvSpPr>
              <p:nvPr/>
            </p:nvSpPr>
            <p:spPr bwMode="auto">
              <a:xfrm>
                <a:off x="4128" y="3240"/>
                <a:ext cx="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271" name="Line 337"/>
              <p:cNvSpPr>
                <a:spLocks noChangeShapeType="1"/>
              </p:cNvSpPr>
              <p:nvPr/>
            </p:nvSpPr>
            <p:spPr bwMode="auto">
              <a:xfrm>
                <a:off x="4136" y="3240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272" name="Line 338"/>
              <p:cNvSpPr>
                <a:spLocks noChangeShapeType="1"/>
              </p:cNvSpPr>
              <p:nvPr/>
            </p:nvSpPr>
            <p:spPr bwMode="auto">
              <a:xfrm>
                <a:off x="4144" y="3240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273" name="Line 339"/>
              <p:cNvSpPr>
                <a:spLocks noChangeShapeType="1"/>
              </p:cNvSpPr>
              <p:nvPr/>
            </p:nvSpPr>
            <p:spPr bwMode="auto">
              <a:xfrm>
                <a:off x="4160" y="3240"/>
                <a:ext cx="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274" name="Line 340"/>
              <p:cNvSpPr>
                <a:spLocks noChangeShapeType="1"/>
              </p:cNvSpPr>
              <p:nvPr/>
            </p:nvSpPr>
            <p:spPr bwMode="auto">
              <a:xfrm>
                <a:off x="4168" y="3240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275" name="Line 341"/>
              <p:cNvSpPr>
                <a:spLocks noChangeShapeType="1"/>
              </p:cNvSpPr>
              <p:nvPr/>
            </p:nvSpPr>
            <p:spPr bwMode="auto">
              <a:xfrm>
                <a:off x="4176" y="3240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276" name="Line 342"/>
              <p:cNvSpPr>
                <a:spLocks noChangeShapeType="1"/>
              </p:cNvSpPr>
              <p:nvPr/>
            </p:nvSpPr>
            <p:spPr bwMode="auto">
              <a:xfrm>
                <a:off x="4192" y="3240"/>
                <a:ext cx="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277" name="Line 343"/>
              <p:cNvSpPr>
                <a:spLocks noChangeShapeType="1"/>
              </p:cNvSpPr>
              <p:nvPr/>
            </p:nvSpPr>
            <p:spPr bwMode="auto">
              <a:xfrm>
                <a:off x="4200" y="3240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278" name="Line 344"/>
              <p:cNvSpPr>
                <a:spLocks noChangeShapeType="1"/>
              </p:cNvSpPr>
              <p:nvPr/>
            </p:nvSpPr>
            <p:spPr bwMode="auto">
              <a:xfrm>
                <a:off x="4208" y="3240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279" name="Line 345"/>
              <p:cNvSpPr>
                <a:spLocks noChangeShapeType="1"/>
              </p:cNvSpPr>
              <p:nvPr/>
            </p:nvSpPr>
            <p:spPr bwMode="auto">
              <a:xfrm>
                <a:off x="4224" y="3240"/>
                <a:ext cx="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280" name="Line 346"/>
              <p:cNvSpPr>
                <a:spLocks noChangeShapeType="1"/>
              </p:cNvSpPr>
              <p:nvPr/>
            </p:nvSpPr>
            <p:spPr bwMode="auto">
              <a:xfrm>
                <a:off x="4232" y="3240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281" name="Line 347"/>
              <p:cNvSpPr>
                <a:spLocks noChangeShapeType="1"/>
              </p:cNvSpPr>
              <p:nvPr/>
            </p:nvSpPr>
            <p:spPr bwMode="auto">
              <a:xfrm>
                <a:off x="4240" y="3240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282" name="Line 348"/>
              <p:cNvSpPr>
                <a:spLocks noChangeShapeType="1"/>
              </p:cNvSpPr>
              <p:nvPr/>
            </p:nvSpPr>
            <p:spPr bwMode="auto">
              <a:xfrm>
                <a:off x="4256" y="3240"/>
                <a:ext cx="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283" name="Line 349"/>
              <p:cNvSpPr>
                <a:spLocks noChangeShapeType="1"/>
              </p:cNvSpPr>
              <p:nvPr/>
            </p:nvSpPr>
            <p:spPr bwMode="auto">
              <a:xfrm>
                <a:off x="4264" y="3240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284" name="Line 350"/>
              <p:cNvSpPr>
                <a:spLocks noChangeShapeType="1"/>
              </p:cNvSpPr>
              <p:nvPr/>
            </p:nvSpPr>
            <p:spPr bwMode="auto">
              <a:xfrm>
                <a:off x="4272" y="3240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285" name="Line 351"/>
              <p:cNvSpPr>
                <a:spLocks noChangeShapeType="1"/>
              </p:cNvSpPr>
              <p:nvPr/>
            </p:nvSpPr>
            <p:spPr bwMode="auto">
              <a:xfrm>
                <a:off x="4288" y="3240"/>
                <a:ext cx="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286" name="Line 352"/>
              <p:cNvSpPr>
                <a:spLocks noChangeShapeType="1"/>
              </p:cNvSpPr>
              <p:nvPr/>
            </p:nvSpPr>
            <p:spPr bwMode="auto">
              <a:xfrm>
                <a:off x="4296" y="3240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287" name="Line 353"/>
              <p:cNvSpPr>
                <a:spLocks noChangeShapeType="1"/>
              </p:cNvSpPr>
              <p:nvPr/>
            </p:nvSpPr>
            <p:spPr bwMode="auto">
              <a:xfrm>
                <a:off x="4304" y="3240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288" name="Line 354"/>
              <p:cNvSpPr>
                <a:spLocks noChangeShapeType="1"/>
              </p:cNvSpPr>
              <p:nvPr/>
            </p:nvSpPr>
            <p:spPr bwMode="auto">
              <a:xfrm>
                <a:off x="4320" y="3240"/>
                <a:ext cx="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289" name="Line 355"/>
              <p:cNvSpPr>
                <a:spLocks noChangeShapeType="1"/>
              </p:cNvSpPr>
              <p:nvPr/>
            </p:nvSpPr>
            <p:spPr bwMode="auto">
              <a:xfrm>
                <a:off x="4328" y="3240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290" name="Line 356"/>
              <p:cNvSpPr>
                <a:spLocks noChangeShapeType="1"/>
              </p:cNvSpPr>
              <p:nvPr/>
            </p:nvSpPr>
            <p:spPr bwMode="auto">
              <a:xfrm>
                <a:off x="4336" y="3240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291" name="Line 357"/>
              <p:cNvSpPr>
                <a:spLocks noChangeShapeType="1"/>
              </p:cNvSpPr>
              <p:nvPr/>
            </p:nvSpPr>
            <p:spPr bwMode="auto">
              <a:xfrm>
                <a:off x="4352" y="3240"/>
                <a:ext cx="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292" name="Line 358"/>
              <p:cNvSpPr>
                <a:spLocks noChangeShapeType="1"/>
              </p:cNvSpPr>
              <p:nvPr/>
            </p:nvSpPr>
            <p:spPr bwMode="auto">
              <a:xfrm>
                <a:off x="4360" y="3240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293" name="Line 359"/>
              <p:cNvSpPr>
                <a:spLocks noChangeShapeType="1"/>
              </p:cNvSpPr>
              <p:nvPr/>
            </p:nvSpPr>
            <p:spPr bwMode="auto">
              <a:xfrm>
                <a:off x="4368" y="3240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294" name="Line 360"/>
              <p:cNvSpPr>
                <a:spLocks noChangeShapeType="1"/>
              </p:cNvSpPr>
              <p:nvPr/>
            </p:nvSpPr>
            <p:spPr bwMode="auto">
              <a:xfrm>
                <a:off x="4384" y="3240"/>
                <a:ext cx="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295" name="Line 361"/>
              <p:cNvSpPr>
                <a:spLocks noChangeShapeType="1"/>
              </p:cNvSpPr>
              <p:nvPr/>
            </p:nvSpPr>
            <p:spPr bwMode="auto">
              <a:xfrm>
                <a:off x="4392" y="3240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296" name="Line 362"/>
              <p:cNvSpPr>
                <a:spLocks noChangeShapeType="1"/>
              </p:cNvSpPr>
              <p:nvPr/>
            </p:nvSpPr>
            <p:spPr bwMode="auto">
              <a:xfrm>
                <a:off x="4400" y="3240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297" name="Line 363"/>
              <p:cNvSpPr>
                <a:spLocks noChangeShapeType="1"/>
              </p:cNvSpPr>
              <p:nvPr/>
            </p:nvSpPr>
            <p:spPr bwMode="auto">
              <a:xfrm>
                <a:off x="4416" y="3240"/>
                <a:ext cx="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298" name="Line 364"/>
              <p:cNvSpPr>
                <a:spLocks noChangeShapeType="1"/>
              </p:cNvSpPr>
              <p:nvPr/>
            </p:nvSpPr>
            <p:spPr bwMode="auto">
              <a:xfrm>
                <a:off x="4424" y="3240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299" name="Line 365"/>
              <p:cNvSpPr>
                <a:spLocks noChangeShapeType="1"/>
              </p:cNvSpPr>
              <p:nvPr/>
            </p:nvSpPr>
            <p:spPr bwMode="auto">
              <a:xfrm>
                <a:off x="4432" y="3240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300" name="Line 366"/>
              <p:cNvSpPr>
                <a:spLocks noChangeShapeType="1"/>
              </p:cNvSpPr>
              <p:nvPr/>
            </p:nvSpPr>
            <p:spPr bwMode="auto">
              <a:xfrm>
                <a:off x="4448" y="3240"/>
                <a:ext cx="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301" name="Line 367"/>
              <p:cNvSpPr>
                <a:spLocks noChangeShapeType="1"/>
              </p:cNvSpPr>
              <p:nvPr/>
            </p:nvSpPr>
            <p:spPr bwMode="auto">
              <a:xfrm>
                <a:off x="4456" y="3240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302" name="Line 368"/>
              <p:cNvSpPr>
                <a:spLocks noChangeShapeType="1"/>
              </p:cNvSpPr>
              <p:nvPr/>
            </p:nvSpPr>
            <p:spPr bwMode="auto">
              <a:xfrm>
                <a:off x="4464" y="3240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303" name="Line 369"/>
              <p:cNvSpPr>
                <a:spLocks noChangeShapeType="1"/>
              </p:cNvSpPr>
              <p:nvPr/>
            </p:nvSpPr>
            <p:spPr bwMode="auto">
              <a:xfrm>
                <a:off x="4480" y="3240"/>
                <a:ext cx="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304" name="Line 370"/>
              <p:cNvSpPr>
                <a:spLocks noChangeShapeType="1"/>
              </p:cNvSpPr>
              <p:nvPr/>
            </p:nvSpPr>
            <p:spPr bwMode="auto">
              <a:xfrm>
                <a:off x="4488" y="3240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305" name="Line 371"/>
              <p:cNvSpPr>
                <a:spLocks noChangeShapeType="1"/>
              </p:cNvSpPr>
              <p:nvPr/>
            </p:nvSpPr>
            <p:spPr bwMode="auto">
              <a:xfrm>
                <a:off x="4496" y="3240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306" name="Line 372"/>
              <p:cNvSpPr>
                <a:spLocks noChangeShapeType="1"/>
              </p:cNvSpPr>
              <p:nvPr/>
            </p:nvSpPr>
            <p:spPr bwMode="auto">
              <a:xfrm>
                <a:off x="4512" y="3240"/>
                <a:ext cx="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307" name="Line 373"/>
              <p:cNvSpPr>
                <a:spLocks noChangeShapeType="1"/>
              </p:cNvSpPr>
              <p:nvPr/>
            </p:nvSpPr>
            <p:spPr bwMode="auto">
              <a:xfrm>
                <a:off x="4520" y="3240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308" name="Line 374"/>
              <p:cNvSpPr>
                <a:spLocks noChangeShapeType="1"/>
              </p:cNvSpPr>
              <p:nvPr/>
            </p:nvSpPr>
            <p:spPr bwMode="auto">
              <a:xfrm>
                <a:off x="4528" y="3240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309" name="Line 375"/>
              <p:cNvSpPr>
                <a:spLocks noChangeShapeType="1"/>
              </p:cNvSpPr>
              <p:nvPr/>
            </p:nvSpPr>
            <p:spPr bwMode="auto">
              <a:xfrm>
                <a:off x="4544" y="3240"/>
                <a:ext cx="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310" name="Line 376"/>
              <p:cNvSpPr>
                <a:spLocks noChangeShapeType="1"/>
              </p:cNvSpPr>
              <p:nvPr/>
            </p:nvSpPr>
            <p:spPr bwMode="auto">
              <a:xfrm>
                <a:off x="4552" y="3240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311" name="Line 377"/>
              <p:cNvSpPr>
                <a:spLocks noChangeShapeType="1"/>
              </p:cNvSpPr>
              <p:nvPr/>
            </p:nvSpPr>
            <p:spPr bwMode="auto">
              <a:xfrm>
                <a:off x="4560" y="3240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312" name="Line 378"/>
              <p:cNvSpPr>
                <a:spLocks noChangeShapeType="1"/>
              </p:cNvSpPr>
              <p:nvPr/>
            </p:nvSpPr>
            <p:spPr bwMode="auto">
              <a:xfrm>
                <a:off x="4576" y="3240"/>
                <a:ext cx="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313" name="Line 379"/>
              <p:cNvSpPr>
                <a:spLocks noChangeShapeType="1"/>
              </p:cNvSpPr>
              <p:nvPr/>
            </p:nvSpPr>
            <p:spPr bwMode="auto">
              <a:xfrm>
                <a:off x="4584" y="3240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314" name="Line 380"/>
              <p:cNvSpPr>
                <a:spLocks noChangeShapeType="1"/>
              </p:cNvSpPr>
              <p:nvPr/>
            </p:nvSpPr>
            <p:spPr bwMode="auto">
              <a:xfrm>
                <a:off x="4592" y="3240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315" name="Line 381"/>
              <p:cNvSpPr>
                <a:spLocks noChangeShapeType="1"/>
              </p:cNvSpPr>
              <p:nvPr/>
            </p:nvSpPr>
            <p:spPr bwMode="auto">
              <a:xfrm>
                <a:off x="4608" y="3240"/>
                <a:ext cx="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316" name="Line 382"/>
              <p:cNvSpPr>
                <a:spLocks noChangeShapeType="1"/>
              </p:cNvSpPr>
              <p:nvPr/>
            </p:nvSpPr>
            <p:spPr bwMode="auto">
              <a:xfrm>
                <a:off x="4616" y="3240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317" name="Line 383"/>
              <p:cNvSpPr>
                <a:spLocks noChangeShapeType="1"/>
              </p:cNvSpPr>
              <p:nvPr/>
            </p:nvSpPr>
            <p:spPr bwMode="auto">
              <a:xfrm>
                <a:off x="4624" y="3240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318" name="Line 384"/>
              <p:cNvSpPr>
                <a:spLocks noChangeShapeType="1"/>
              </p:cNvSpPr>
              <p:nvPr/>
            </p:nvSpPr>
            <p:spPr bwMode="auto">
              <a:xfrm>
                <a:off x="4640" y="3240"/>
                <a:ext cx="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319" name="Line 385"/>
              <p:cNvSpPr>
                <a:spLocks noChangeShapeType="1"/>
              </p:cNvSpPr>
              <p:nvPr/>
            </p:nvSpPr>
            <p:spPr bwMode="auto">
              <a:xfrm>
                <a:off x="4648" y="3240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320" name="Line 386"/>
              <p:cNvSpPr>
                <a:spLocks noChangeShapeType="1"/>
              </p:cNvSpPr>
              <p:nvPr/>
            </p:nvSpPr>
            <p:spPr bwMode="auto">
              <a:xfrm>
                <a:off x="4656" y="3240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321" name="Line 387"/>
              <p:cNvSpPr>
                <a:spLocks noChangeShapeType="1"/>
              </p:cNvSpPr>
              <p:nvPr/>
            </p:nvSpPr>
            <p:spPr bwMode="auto">
              <a:xfrm>
                <a:off x="4672" y="3240"/>
                <a:ext cx="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322" name="Line 388"/>
              <p:cNvSpPr>
                <a:spLocks noChangeShapeType="1"/>
              </p:cNvSpPr>
              <p:nvPr/>
            </p:nvSpPr>
            <p:spPr bwMode="auto">
              <a:xfrm>
                <a:off x="4680" y="3240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323" name="Line 389"/>
              <p:cNvSpPr>
                <a:spLocks noChangeShapeType="1"/>
              </p:cNvSpPr>
              <p:nvPr/>
            </p:nvSpPr>
            <p:spPr bwMode="auto">
              <a:xfrm>
                <a:off x="4688" y="3240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324" name="Line 390"/>
              <p:cNvSpPr>
                <a:spLocks noChangeShapeType="1"/>
              </p:cNvSpPr>
              <p:nvPr/>
            </p:nvSpPr>
            <p:spPr bwMode="auto">
              <a:xfrm>
                <a:off x="4704" y="3240"/>
                <a:ext cx="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325" name="Line 391"/>
              <p:cNvSpPr>
                <a:spLocks noChangeShapeType="1"/>
              </p:cNvSpPr>
              <p:nvPr/>
            </p:nvSpPr>
            <p:spPr bwMode="auto">
              <a:xfrm>
                <a:off x="4712" y="3240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326" name="Line 392"/>
              <p:cNvSpPr>
                <a:spLocks noChangeShapeType="1"/>
              </p:cNvSpPr>
              <p:nvPr/>
            </p:nvSpPr>
            <p:spPr bwMode="auto">
              <a:xfrm>
                <a:off x="4720" y="3240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327" name="Line 393"/>
              <p:cNvSpPr>
                <a:spLocks noChangeShapeType="1"/>
              </p:cNvSpPr>
              <p:nvPr/>
            </p:nvSpPr>
            <p:spPr bwMode="auto">
              <a:xfrm>
                <a:off x="4736" y="3240"/>
                <a:ext cx="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328" name="Line 394"/>
              <p:cNvSpPr>
                <a:spLocks noChangeShapeType="1"/>
              </p:cNvSpPr>
              <p:nvPr/>
            </p:nvSpPr>
            <p:spPr bwMode="auto">
              <a:xfrm>
                <a:off x="4744" y="3240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329" name="Rectangle 395"/>
              <p:cNvSpPr>
                <a:spLocks noChangeArrowheads="1"/>
              </p:cNvSpPr>
              <p:nvPr/>
            </p:nvSpPr>
            <p:spPr bwMode="auto">
              <a:xfrm>
                <a:off x="4198" y="994"/>
                <a:ext cx="24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>
                    <a:solidFill>
                      <a:srgbClr val="000000"/>
                    </a:solidFill>
                    <a:latin typeface="Helvetica" pitchFamily="-83" charset="0"/>
                  </a:rPr>
                  <a:t>450</a:t>
                </a: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8330" name="Line 396"/>
              <p:cNvSpPr>
                <a:spLocks noChangeShapeType="1"/>
              </p:cNvSpPr>
              <p:nvPr/>
            </p:nvSpPr>
            <p:spPr bwMode="auto">
              <a:xfrm>
                <a:off x="3928" y="2736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331" name="Line 397"/>
              <p:cNvSpPr>
                <a:spLocks noChangeShapeType="1"/>
              </p:cNvSpPr>
              <p:nvPr/>
            </p:nvSpPr>
            <p:spPr bwMode="auto">
              <a:xfrm>
                <a:off x="3944" y="2736"/>
                <a:ext cx="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332" name="Line 398"/>
              <p:cNvSpPr>
                <a:spLocks noChangeShapeType="1"/>
              </p:cNvSpPr>
              <p:nvPr/>
            </p:nvSpPr>
            <p:spPr bwMode="auto">
              <a:xfrm>
                <a:off x="3952" y="2736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333" name="Line 399"/>
              <p:cNvSpPr>
                <a:spLocks noChangeShapeType="1"/>
              </p:cNvSpPr>
              <p:nvPr/>
            </p:nvSpPr>
            <p:spPr bwMode="auto">
              <a:xfrm>
                <a:off x="3960" y="2736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334" name="Line 400"/>
              <p:cNvSpPr>
                <a:spLocks noChangeShapeType="1"/>
              </p:cNvSpPr>
              <p:nvPr/>
            </p:nvSpPr>
            <p:spPr bwMode="auto">
              <a:xfrm>
                <a:off x="3976" y="2736"/>
                <a:ext cx="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335" name="Line 401"/>
              <p:cNvSpPr>
                <a:spLocks noChangeShapeType="1"/>
              </p:cNvSpPr>
              <p:nvPr/>
            </p:nvSpPr>
            <p:spPr bwMode="auto">
              <a:xfrm>
                <a:off x="3984" y="2736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336" name="Line 402"/>
              <p:cNvSpPr>
                <a:spLocks noChangeShapeType="1"/>
              </p:cNvSpPr>
              <p:nvPr/>
            </p:nvSpPr>
            <p:spPr bwMode="auto">
              <a:xfrm>
                <a:off x="3992" y="2736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337" name="Line 403"/>
              <p:cNvSpPr>
                <a:spLocks noChangeShapeType="1"/>
              </p:cNvSpPr>
              <p:nvPr/>
            </p:nvSpPr>
            <p:spPr bwMode="auto">
              <a:xfrm>
                <a:off x="4008" y="2736"/>
                <a:ext cx="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338" name="Line 404"/>
              <p:cNvSpPr>
                <a:spLocks noChangeShapeType="1"/>
              </p:cNvSpPr>
              <p:nvPr/>
            </p:nvSpPr>
            <p:spPr bwMode="auto">
              <a:xfrm>
                <a:off x="4016" y="2736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339" name="Line 405"/>
              <p:cNvSpPr>
                <a:spLocks noChangeShapeType="1"/>
              </p:cNvSpPr>
              <p:nvPr/>
            </p:nvSpPr>
            <p:spPr bwMode="auto">
              <a:xfrm>
                <a:off x="4024" y="2736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340" name="Line 406"/>
              <p:cNvSpPr>
                <a:spLocks noChangeShapeType="1"/>
              </p:cNvSpPr>
              <p:nvPr/>
            </p:nvSpPr>
            <p:spPr bwMode="auto">
              <a:xfrm>
                <a:off x="4040" y="2736"/>
                <a:ext cx="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341" name="Line 407"/>
              <p:cNvSpPr>
                <a:spLocks noChangeShapeType="1"/>
              </p:cNvSpPr>
              <p:nvPr/>
            </p:nvSpPr>
            <p:spPr bwMode="auto">
              <a:xfrm>
                <a:off x="4048" y="2736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8342" name="Line 408"/>
              <p:cNvSpPr>
                <a:spLocks noChangeShapeType="1"/>
              </p:cNvSpPr>
              <p:nvPr/>
            </p:nvSpPr>
            <p:spPr bwMode="auto">
              <a:xfrm>
                <a:off x="4056" y="2736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</p:grpSp>
        <p:sp>
          <p:nvSpPr>
            <p:cNvPr id="168343" name="Line 410"/>
            <p:cNvSpPr>
              <a:spLocks noChangeShapeType="1"/>
            </p:cNvSpPr>
            <p:nvPr/>
          </p:nvSpPr>
          <p:spPr bwMode="auto">
            <a:xfrm>
              <a:off x="4072" y="2736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344" name="Line 411"/>
            <p:cNvSpPr>
              <a:spLocks noChangeShapeType="1"/>
            </p:cNvSpPr>
            <p:nvPr/>
          </p:nvSpPr>
          <p:spPr bwMode="auto">
            <a:xfrm>
              <a:off x="4080" y="273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345" name="Line 412"/>
            <p:cNvSpPr>
              <a:spLocks noChangeShapeType="1"/>
            </p:cNvSpPr>
            <p:nvPr/>
          </p:nvSpPr>
          <p:spPr bwMode="auto">
            <a:xfrm>
              <a:off x="4088" y="273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346" name="Line 413"/>
            <p:cNvSpPr>
              <a:spLocks noChangeShapeType="1"/>
            </p:cNvSpPr>
            <p:nvPr/>
          </p:nvSpPr>
          <p:spPr bwMode="auto">
            <a:xfrm>
              <a:off x="4104" y="2736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347" name="Line 414"/>
            <p:cNvSpPr>
              <a:spLocks noChangeShapeType="1"/>
            </p:cNvSpPr>
            <p:nvPr/>
          </p:nvSpPr>
          <p:spPr bwMode="auto">
            <a:xfrm>
              <a:off x="4112" y="273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348" name="Line 415"/>
            <p:cNvSpPr>
              <a:spLocks noChangeShapeType="1"/>
            </p:cNvSpPr>
            <p:nvPr/>
          </p:nvSpPr>
          <p:spPr bwMode="auto">
            <a:xfrm>
              <a:off x="4120" y="273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349" name="Line 416"/>
            <p:cNvSpPr>
              <a:spLocks noChangeShapeType="1"/>
            </p:cNvSpPr>
            <p:nvPr/>
          </p:nvSpPr>
          <p:spPr bwMode="auto">
            <a:xfrm>
              <a:off x="4136" y="2736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350" name="Line 417"/>
            <p:cNvSpPr>
              <a:spLocks noChangeShapeType="1"/>
            </p:cNvSpPr>
            <p:nvPr/>
          </p:nvSpPr>
          <p:spPr bwMode="auto">
            <a:xfrm>
              <a:off x="4144" y="273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351" name="Line 418"/>
            <p:cNvSpPr>
              <a:spLocks noChangeShapeType="1"/>
            </p:cNvSpPr>
            <p:nvPr/>
          </p:nvSpPr>
          <p:spPr bwMode="auto">
            <a:xfrm>
              <a:off x="4152" y="273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352" name="Line 419"/>
            <p:cNvSpPr>
              <a:spLocks noChangeShapeType="1"/>
            </p:cNvSpPr>
            <p:nvPr/>
          </p:nvSpPr>
          <p:spPr bwMode="auto">
            <a:xfrm>
              <a:off x="4168" y="2736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353" name="Line 420"/>
            <p:cNvSpPr>
              <a:spLocks noChangeShapeType="1"/>
            </p:cNvSpPr>
            <p:nvPr/>
          </p:nvSpPr>
          <p:spPr bwMode="auto">
            <a:xfrm>
              <a:off x="4176" y="273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354" name="Line 421"/>
            <p:cNvSpPr>
              <a:spLocks noChangeShapeType="1"/>
            </p:cNvSpPr>
            <p:nvPr/>
          </p:nvSpPr>
          <p:spPr bwMode="auto">
            <a:xfrm>
              <a:off x="4184" y="273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355" name="Line 422"/>
            <p:cNvSpPr>
              <a:spLocks noChangeShapeType="1"/>
            </p:cNvSpPr>
            <p:nvPr/>
          </p:nvSpPr>
          <p:spPr bwMode="auto">
            <a:xfrm>
              <a:off x="4200" y="2736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356" name="Line 423"/>
            <p:cNvSpPr>
              <a:spLocks noChangeShapeType="1"/>
            </p:cNvSpPr>
            <p:nvPr/>
          </p:nvSpPr>
          <p:spPr bwMode="auto">
            <a:xfrm>
              <a:off x="4208" y="273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357" name="Line 424"/>
            <p:cNvSpPr>
              <a:spLocks noChangeShapeType="1"/>
            </p:cNvSpPr>
            <p:nvPr/>
          </p:nvSpPr>
          <p:spPr bwMode="auto">
            <a:xfrm>
              <a:off x="4216" y="273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358" name="Line 425"/>
            <p:cNvSpPr>
              <a:spLocks noChangeShapeType="1"/>
            </p:cNvSpPr>
            <p:nvPr/>
          </p:nvSpPr>
          <p:spPr bwMode="auto">
            <a:xfrm>
              <a:off x="4232" y="2736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359" name="Line 426"/>
            <p:cNvSpPr>
              <a:spLocks noChangeShapeType="1"/>
            </p:cNvSpPr>
            <p:nvPr/>
          </p:nvSpPr>
          <p:spPr bwMode="auto">
            <a:xfrm>
              <a:off x="4240" y="273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360" name="Line 427"/>
            <p:cNvSpPr>
              <a:spLocks noChangeShapeType="1"/>
            </p:cNvSpPr>
            <p:nvPr/>
          </p:nvSpPr>
          <p:spPr bwMode="auto">
            <a:xfrm>
              <a:off x="4248" y="273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361" name="Line 428"/>
            <p:cNvSpPr>
              <a:spLocks noChangeShapeType="1"/>
            </p:cNvSpPr>
            <p:nvPr/>
          </p:nvSpPr>
          <p:spPr bwMode="auto">
            <a:xfrm>
              <a:off x="4264" y="2736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362" name="Line 429"/>
            <p:cNvSpPr>
              <a:spLocks noChangeShapeType="1"/>
            </p:cNvSpPr>
            <p:nvPr/>
          </p:nvSpPr>
          <p:spPr bwMode="auto">
            <a:xfrm>
              <a:off x="4272" y="273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363" name="Line 430"/>
            <p:cNvSpPr>
              <a:spLocks noChangeShapeType="1"/>
            </p:cNvSpPr>
            <p:nvPr/>
          </p:nvSpPr>
          <p:spPr bwMode="auto">
            <a:xfrm>
              <a:off x="4280" y="273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364" name="Line 431"/>
            <p:cNvSpPr>
              <a:spLocks noChangeShapeType="1"/>
            </p:cNvSpPr>
            <p:nvPr/>
          </p:nvSpPr>
          <p:spPr bwMode="auto">
            <a:xfrm>
              <a:off x="4296" y="2736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365" name="Line 432"/>
            <p:cNvSpPr>
              <a:spLocks noChangeShapeType="1"/>
            </p:cNvSpPr>
            <p:nvPr/>
          </p:nvSpPr>
          <p:spPr bwMode="auto">
            <a:xfrm>
              <a:off x="4304" y="273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366" name="Line 433"/>
            <p:cNvSpPr>
              <a:spLocks noChangeShapeType="1"/>
            </p:cNvSpPr>
            <p:nvPr/>
          </p:nvSpPr>
          <p:spPr bwMode="auto">
            <a:xfrm>
              <a:off x="4312" y="273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367" name="Line 434"/>
            <p:cNvSpPr>
              <a:spLocks noChangeShapeType="1"/>
            </p:cNvSpPr>
            <p:nvPr/>
          </p:nvSpPr>
          <p:spPr bwMode="auto">
            <a:xfrm>
              <a:off x="4328" y="2736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368" name="Line 435"/>
            <p:cNvSpPr>
              <a:spLocks noChangeShapeType="1"/>
            </p:cNvSpPr>
            <p:nvPr/>
          </p:nvSpPr>
          <p:spPr bwMode="auto">
            <a:xfrm>
              <a:off x="4336" y="273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369" name="Line 436"/>
            <p:cNvSpPr>
              <a:spLocks noChangeShapeType="1"/>
            </p:cNvSpPr>
            <p:nvPr/>
          </p:nvSpPr>
          <p:spPr bwMode="auto">
            <a:xfrm>
              <a:off x="4344" y="273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370" name="Line 437"/>
            <p:cNvSpPr>
              <a:spLocks noChangeShapeType="1"/>
            </p:cNvSpPr>
            <p:nvPr/>
          </p:nvSpPr>
          <p:spPr bwMode="auto">
            <a:xfrm>
              <a:off x="4360" y="2736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371" name="Line 438"/>
            <p:cNvSpPr>
              <a:spLocks noChangeShapeType="1"/>
            </p:cNvSpPr>
            <p:nvPr/>
          </p:nvSpPr>
          <p:spPr bwMode="auto">
            <a:xfrm>
              <a:off x="4368" y="273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372" name="Line 439"/>
            <p:cNvSpPr>
              <a:spLocks noChangeShapeType="1"/>
            </p:cNvSpPr>
            <p:nvPr/>
          </p:nvSpPr>
          <p:spPr bwMode="auto">
            <a:xfrm>
              <a:off x="4376" y="273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373" name="Line 440"/>
            <p:cNvSpPr>
              <a:spLocks noChangeShapeType="1"/>
            </p:cNvSpPr>
            <p:nvPr/>
          </p:nvSpPr>
          <p:spPr bwMode="auto">
            <a:xfrm>
              <a:off x="4392" y="2736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374" name="Line 441"/>
            <p:cNvSpPr>
              <a:spLocks noChangeShapeType="1"/>
            </p:cNvSpPr>
            <p:nvPr/>
          </p:nvSpPr>
          <p:spPr bwMode="auto">
            <a:xfrm>
              <a:off x="4400" y="273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375" name="Line 442"/>
            <p:cNvSpPr>
              <a:spLocks noChangeShapeType="1"/>
            </p:cNvSpPr>
            <p:nvPr/>
          </p:nvSpPr>
          <p:spPr bwMode="auto">
            <a:xfrm>
              <a:off x="4408" y="273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376" name="Line 443"/>
            <p:cNvSpPr>
              <a:spLocks noChangeShapeType="1"/>
            </p:cNvSpPr>
            <p:nvPr/>
          </p:nvSpPr>
          <p:spPr bwMode="auto">
            <a:xfrm>
              <a:off x="4424" y="2736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377" name="Line 444"/>
            <p:cNvSpPr>
              <a:spLocks noChangeShapeType="1"/>
            </p:cNvSpPr>
            <p:nvPr/>
          </p:nvSpPr>
          <p:spPr bwMode="auto">
            <a:xfrm>
              <a:off x="4432" y="273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378" name="Line 445"/>
            <p:cNvSpPr>
              <a:spLocks noChangeShapeType="1"/>
            </p:cNvSpPr>
            <p:nvPr/>
          </p:nvSpPr>
          <p:spPr bwMode="auto">
            <a:xfrm>
              <a:off x="4440" y="273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379" name="Line 446"/>
            <p:cNvSpPr>
              <a:spLocks noChangeShapeType="1"/>
            </p:cNvSpPr>
            <p:nvPr/>
          </p:nvSpPr>
          <p:spPr bwMode="auto">
            <a:xfrm>
              <a:off x="4456" y="2736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380" name="Line 447"/>
            <p:cNvSpPr>
              <a:spLocks noChangeShapeType="1"/>
            </p:cNvSpPr>
            <p:nvPr/>
          </p:nvSpPr>
          <p:spPr bwMode="auto">
            <a:xfrm>
              <a:off x="4464" y="273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381" name="Line 448"/>
            <p:cNvSpPr>
              <a:spLocks noChangeShapeType="1"/>
            </p:cNvSpPr>
            <p:nvPr/>
          </p:nvSpPr>
          <p:spPr bwMode="auto">
            <a:xfrm>
              <a:off x="4472" y="273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382" name="Line 449"/>
            <p:cNvSpPr>
              <a:spLocks noChangeShapeType="1"/>
            </p:cNvSpPr>
            <p:nvPr/>
          </p:nvSpPr>
          <p:spPr bwMode="auto">
            <a:xfrm>
              <a:off x="4488" y="2736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383" name="Line 450"/>
            <p:cNvSpPr>
              <a:spLocks noChangeShapeType="1"/>
            </p:cNvSpPr>
            <p:nvPr/>
          </p:nvSpPr>
          <p:spPr bwMode="auto">
            <a:xfrm>
              <a:off x="4496" y="273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384" name="Line 451"/>
            <p:cNvSpPr>
              <a:spLocks noChangeShapeType="1"/>
            </p:cNvSpPr>
            <p:nvPr/>
          </p:nvSpPr>
          <p:spPr bwMode="auto">
            <a:xfrm>
              <a:off x="4504" y="273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385" name="Line 452"/>
            <p:cNvSpPr>
              <a:spLocks noChangeShapeType="1"/>
            </p:cNvSpPr>
            <p:nvPr/>
          </p:nvSpPr>
          <p:spPr bwMode="auto">
            <a:xfrm>
              <a:off x="4520" y="2736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386" name="Line 453"/>
            <p:cNvSpPr>
              <a:spLocks noChangeShapeType="1"/>
            </p:cNvSpPr>
            <p:nvPr/>
          </p:nvSpPr>
          <p:spPr bwMode="auto">
            <a:xfrm>
              <a:off x="4528" y="273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387" name="Line 454"/>
            <p:cNvSpPr>
              <a:spLocks noChangeShapeType="1"/>
            </p:cNvSpPr>
            <p:nvPr/>
          </p:nvSpPr>
          <p:spPr bwMode="auto">
            <a:xfrm>
              <a:off x="4536" y="273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388" name="Line 455"/>
            <p:cNvSpPr>
              <a:spLocks noChangeShapeType="1"/>
            </p:cNvSpPr>
            <p:nvPr/>
          </p:nvSpPr>
          <p:spPr bwMode="auto">
            <a:xfrm>
              <a:off x="4552" y="2736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389" name="Line 456"/>
            <p:cNvSpPr>
              <a:spLocks noChangeShapeType="1"/>
            </p:cNvSpPr>
            <p:nvPr/>
          </p:nvSpPr>
          <p:spPr bwMode="auto">
            <a:xfrm>
              <a:off x="4560" y="273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390" name="Line 457"/>
            <p:cNvSpPr>
              <a:spLocks noChangeShapeType="1"/>
            </p:cNvSpPr>
            <p:nvPr/>
          </p:nvSpPr>
          <p:spPr bwMode="auto">
            <a:xfrm>
              <a:off x="4568" y="273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391" name="Line 458"/>
            <p:cNvSpPr>
              <a:spLocks noChangeShapeType="1"/>
            </p:cNvSpPr>
            <p:nvPr/>
          </p:nvSpPr>
          <p:spPr bwMode="auto">
            <a:xfrm>
              <a:off x="4584" y="2736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392" name="Line 459"/>
            <p:cNvSpPr>
              <a:spLocks noChangeShapeType="1"/>
            </p:cNvSpPr>
            <p:nvPr/>
          </p:nvSpPr>
          <p:spPr bwMode="auto">
            <a:xfrm>
              <a:off x="4592" y="273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393" name="Line 460"/>
            <p:cNvSpPr>
              <a:spLocks noChangeShapeType="1"/>
            </p:cNvSpPr>
            <p:nvPr/>
          </p:nvSpPr>
          <p:spPr bwMode="auto">
            <a:xfrm>
              <a:off x="4600" y="273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394" name="Line 461"/>
            <p:cNvSpPr>
              <a:spLocks noChangeShapeType="1"/>
            </p:cNvSpPr>
            <p:nvPr/>
          </p:nvSpPr>
          <p:spPr bwMode="auto">
            <a:xfrm>
              <a:off x="4616" y="2736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395" name="Line 462"/>
            <p:cNvSpPr>
              <a:spLocks noChangeShapeType="1"/>
            </p:cNvSpPr>
            <p:nvPr/>
          </p:nvSpPr>
          <p:spPr bwMode="auto">
            <a:xfrm>
              <a:off x="4624" y="273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396" name="Line 463"/>
            <p:cNvSpPr>
              <a:spLocks noChangeShapeType="1"/>
            </p:cNvSpPr>
            <p:nvPr/>
          </p:nvSpPr>
          <p:spPr bwMode="auto">
            <a:xfrm>
              <a:off x="4632" y="273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397" name="Line 464"/>
            <p:cNvSpPr>
              <a:spLocks noChangeShapeType="1"/>
            </p:cNvSpPr>
            <p:nvPr/>
          </p:nvSpPr>
          <p:spPr bwMode="auto">
            <a:xfrm>
              <a:off x="4648" y="2736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398" name="Line 465"/>
            <p:cNvSpPr>
              <a:spLocks noChangeShapeType="1"/>
            </p:cNvSpPr>
            <p:nvPr/>
          </p:nvSpPr>
          <p:spPr bwMode="auto">
            <a:xfrm>
              <a:off x="4656" y="273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399" name="Line 466"/>
            <p:cNvSpPr>
              <a:spLocks noChangeShapeType="1"/>
            </p:cNvSpPr>
            <p:nvPr/>
          </p:nvSpPr>
          <p:spPr bwMode="auto">
            <a:xfrm>
              <a:off x="4664" y="273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400" name="Line 467"/>
            <p:cNvSpPr>
              <a:spLocks noChangeShapeType="1"/>
            </p:cNvSpPr>
            <p:nvPr/>
          </p:nvSpPr>
          <p:spPr bwMode="auto">
            <a:xfrm>
              <a:off x="4680" y="2736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401" name="Line 468"/>
            <p:cNvSpPr>
              <a:spLocks noChangeShapeType="1"/>
            </p:cNvSpPr>
            <p:nvPr/>
          </p:nvSpPr>
          <p:spPr bwMode="auto">
            <a:xfrm>
              <a:off x="4688" y="273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402" name="Line 469"/>
            <p:cNvSpPr>
              <a:spLocks noChangeShapeType="1"/>
            </p:cNvSpPr>
            <p:nvPr/>
          </p:nvSpPr>
          <p:spPr bwMode="auto">
            <a:xfrm>
              <a:off x="4696" y="273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403" name="Line 470"/>
            <p:cNvSpPr>
              <a:spLocks noChangeShapeType="1"/>
            </p:cNvSpPr>
            <p:nvPr/>
          </p:nvSpPr>
          <p:spPr bwMode="auto">
            <a:xfrm>
              <a:off x="4712" y="2736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8404" name="Rectangle 471"/>
            <p:cNvSpPr>
              <a:spLocks noChangeArrowheads="1"/>
            </p:cNvSpPr>
            <p:nvPr/>
          </p:nvSpPr>
          <p:spPr bwMode="auto">
            <a:xfrm>
              <a:off x="4114" y="2586"/>
              <a:ext cx="4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Helvetica" pitchFamily="-83" charset="0"/>
                </a:rPr>
                <a:t>10,405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8405" name="Rectangle 472"/>
            <p:cNvSpPr>
              <a:spLocks noChangeArrowheads="1"/>
            </p:cNvSpPr>
            <p:nvPr/>
          </p:nvSpPr>
          <p:spPr bwMode="auto">
            <a:xfrm>
              <a:off x="4114" y="3090"/>
              <a:ext cx="4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Helvetica" pitchFamily="-83" charset="0"/>
                </a:rPr>
                <a:t>99,713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8406" name="Rectangle 473"/>
            <p:cNvSpPr>
              <a:spLocks noChangeArrowheads="1"/>
            </p:cNvSpPr>
            <p:nvPr/>
          </p:nvSpPr>
          <p:spPr bwMode="auto">
            <a:xfrm>
              <a:off x="3408" y="864"/>
              <a:ext cx="2280" cy="2640"/>
            </a:xfrm>
            <a:prstGeom prst="rect">
              <a:avLst/>
            </a:prstGeom>
            <a:noFill/>
            <a:ln w="8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8642" name="Rectangle 718"/>
            <p:cNvSpPr>
              <a:spLocks noChangeArrowheads="1"/>
            </p:cNvSpPr>
            <p:nvPr/>
          </p:nvSpPr>
          <p:spPr bwMode="auto">
            <a:xfrm>
              <a:off x="5112" y="1080"/>
              <a:ext cx="47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  <a:latin typeface="Helvetica" pitchFamily="-83" charset="0"/>
                </a:rPr>
                <a:t>33.4 GB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8643" name="Rectangle 719"/>
            <p:cNvSpPr>
              <a:spLocks noChangeArrowheads="1"/>
            </p:cNvSpPr>
            <p:nvPr/>
          </p:nvSpPr>
          <p:spPr bwMode="auto">
            <a:xfrm>
              <a:off x="5112" y="1800"/>
              <a:ext cx="43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  <a:latin typeface="Helvetica" pitchFamily="-83" charset="0"/>
                </a:rPr>
                <a:t>118 GB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8644" name="Rectangle 720"/>
            <p:cNvSpPr>
              <a:spLocks noChangeArrowheads="1"/>
            </p:cNvSpPr>
            <p:nvPr/>
          </p:nvSpPr>
          <p:spPr bwMode="auto">
            <a:xfrm>
              <a:off x="5112" y="2376"/>
              <a:ext cx="43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  <a:latin typeface="Helvetica" pitchFamily="-83" charset="0"/>
                </a:rPr>
                <a:t>154 GB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8645" name="Rectangle 721"/>
            <p:cNvSpPr>
              <a:spLocks noChangeArrowheads="1"/>
            </p:cNvSpPr>
            <p:nvPr/>
          </p:nvSpPr>
          <p:spPr bwMode="auto">
            <a:xfrm>
              <a:off x="5112" y="3168"/>
              <a:ext cx="24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  <a:latin typeface="Helvetica" pitchFamily="-83" charset="0"/>
                </a:rPr>
                <a:t>10.2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8646" name="Rectangle 722"/>
            <p:cNvSpPr>
              <a:spLocks noChangeArrowheads="1"/>
            </p:cNvSpPr>
            <p:nvPr/>
          </p:nvSpPr>
          <p:spPr bwMode="auto">
            <a:xfrm>
              <a:off x="5390" y="3168"/>
              <a:ext cx="16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  <a:latin typeface="Helvetica" pitchFamily="-83" charset="0"/>
                </a:rPr>
                <a:t>TB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8651" name="Freeform 291"/>
            <p:cNvSpPr>
              <a:spLocks/>
            </p:cNvSpPr>
            <p:nvPr/>
          </p:nvSpPr>
          <p:spPr bwMode="auto">
            <a:xfrm>
              <a:off x="3610" y="3168"/>
              <a:ext cx="272" cy="268"/>
            </a:xfrm>
            <a:custGeom>
              <a:avLst/>
              <a:gdLst>
                <a:gd name="T0" fmla="*/ 288 w 288"/>
                <a:gd name="T1" fmla="*/ 144 h 288"/>
                <a:gd name="T2" fmla="*/ 286 w 288"/>
                <a:gd name="T3" fmla="*/ 172 h 288"/>
                <a:gd name="T4" fmla="*/ 276 w 288"/>
                <a:gd name="T5" fmla="*/ 200 h 288"/>
                <a:gd name="T6" fmla="*/ 264 w 288"/>
                <a:gd name="T7" fmla="*/ 224 h 288"/>
                <a:gd name="T8" fmla="*/ 246 w 288"/>
                <a:gd name="T9" fmla="*/ 246 h 288"/>
                <a:gd name="T10" fmla="*/ 224 w 288"/>
                <a:gd name="T11" fmla="*/ 264 h 288"/>
                <a:gd name="T12" fmla="*/ 200 w 288"/>
                <a:gd name="T13" fmla="*/ 276 h 288"/>
                <a:gd name="T14" fmla="*/ 174 w 288"/>
                <a:gd name="T15" fmla="*/ 284 h 288"/>
                <a:gd name="T16" fmla="*/ 144 w 288"/>
                <a:gd name="T17" fmla="*/ 288 h 288"/>
                <a:gd name="T18" fmla="*/ 130 w 288"/>
                <a:gd name="T19" fmla="*/ 288 h 288"/>
                <a:gd name="T20" fmla="*/ 102 w 288"/>
                <a:gd name="T21" fmla="*/ 282 h 288"/>
                <a:gd name="T22" fmla="*/ 76 w 288"/>
                <a:gd name="T23" fmla="*/ 270 h 288"/>
                <a:gd name="T24" fmla="*/ 52 w 288"/>
                <a:gd name="T25" fmla="*/ 254 h 288"/>
                <a:gd name="T26" fmla="*/ 32 w 288"/>
                <a:gd name="T27" fmla="*/ 236 h 288"/>
                <a:gd name="T28" fmla="*/ 18 w 288"/>
                <a:gd name="T29" fmla="*/ 212 h 288"/>
                <a:gd name="T30" fmla="*/ 6 w 288"/>
                <a:gd name="T31" fmla="*/ 186 h 288"/>
                <a:gd name="T32" fmla="*/ 0 w 288"/>
                <a:gd name="T33" fmla="*/ 158 h 288"/>
                <a:gd name="T34" fmla="*/ 0 w 288"/>
                <a:gd name="T35" fmla="*/ 144 h 288"/>
                <a:gd name="T36" fmla="*/ 2 w 288"/>
                <a:gd name="T37" fmla="*/ 114 h 288"/>
                <a:gd name="T38" fmla="*/ 12 w 288"/>
                <a:gd name="T39" fmla="*/ 88 h 288"/>
                <a:gd name="T40" fmla="*/ 24 w 288"/>
                <a:gd name="T41" fmla="*/ 64 h 288"/>
                <a:gd name="T42" fmla="*/ 42 w 288"/>
                <a:gd name="T43" fmla="*/ 42 h 288"/>
                <a:gd name="T44" fmla="*/ 64 w 288"/>
                <a:gd name="T45" fmla="*/ 24 h 288"/>
                <a:gd name="T46" fmla="*/ 88 w 288"/>
                <a:gd name="T47" fmla="*/ 12 h 288"/>
                <a:gd name="T48" fmla="*/ 114 w 288"/>
                <a:gd name="T49" fmla="*/ 2 h 288"/>
                <a:gd name="T50" fmla="*/ 144 w 288"/>
                <a:gd name="T51" fmla="*/ 0 h 288"/>
                <a:gd name="T52" fmla="*/ 158 w 288"/>
                <a:gd name="T53" fmla="*/ 0 h 288"/>
                <a:gd name="T54" fmla="*/ 186 w 288"/>
                <a:gd name="T55" fmla="*/ 6 h 288"/>
                <a:gd name="T56" fmla="*/ 212 w 288"/>
                <a:gd name="T57" fmla="*/ 18 h 288"/>
                <a:gd name="T58" fmla="*/ 236 w 288"/>
                <a:gd name="T59" fmla="*/ 32 h 288"/>
                <a:gd name="T60" fmla="*/ 256 w 288"/>
                <a:gd name="T61" fmla="*/ 52 h 288"/>
                <a:gd name="T62" fmla="*/ 270 w 288"/>
                <a:gd name="T63" fmla="*/ 76 h 288"/>
                <a:gd name="T64" fmla="*/ 282 w 288"/>
                <a:gd name="T65" fmla="*/ 100 h 288"/>
                <a:gd name="T66" fmla="*/ 288 w 288"/>
                <a:gd name="T67" fmla="*/ 130 h 288"/>
                <a:gd name="T68" fmla="*/ 288 w 288"/>
                <a:gd name="T69" fmla="*/ 144 h 28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88"/>
                <a:gd name="T106" fmla="*/ 0 h 288"/>
                <a:gd name="T107" fmla="*/ 288 w 288"/>
                <a:gd name="T108" fmla="*/ 288 h 28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88" h="288">
                  <a:moveTo>
                    <a:pt x="288" y="144"/>
                  </a:moveTo>
                  <a:lnTo>
                    <a:pt x="288" y="144"/>
                  </a:lnTo>
                  <a:lnTo>
                    <a:pt x="288" y="158"/>
                  </a:lnTo>
                  <a:lnTo>
                    <a:pt x="286" y="172"/>
                  </a:lnTo>
                  <a:lnTo>
                    <a:pt x="282" y="186"/>
                  </a:lnTo>
                  <a:lnTo>
                    <a:pt x="276" y="200"/>
                  </a:lnTo>
                  <a:lnTo>
                    <a:pt x="270" y="212"/>
                  </a:lnTo>
                  <a:lnTo>
                    <a:pt x="264" y="224"/>
                  </a:lnTo>
                  <a:lnTo>
                    <a:pt x="256" y="236"/>
                  </a:lnTo>
                  <a:lnTo>
                    <a:pt x="246" y="246"/>
                  </a:lnTo>
                  <a:lnTo>
                    <a:pt x="236" y="254"/>
                  </a:lnTo>
                  <a:lnTo>
                    <a:pt x="224" y="264"/>
                  </a:lnTo>
                  <a:lnTo>
                    <a:pt x="212" y="270"/>
                  </a:lnTo>
                  <a:lnTo>
                    <a:pt x="200" y="276"/>
                  </a:lnTo>
                  <a:lnTo>
                    <a:pt x="186" y="282"/>
                  </a:lnTo>
                  <a:lnTo>
                    <a:pt x="174" y="284"/>
                  </a:lnTo>
                  <a:lnTo>
                    <a:pt x="158" y="288"/>
                  </a:lnTo>
                  <a:lnTo>
                    <a:pt x="144" y="288"/>
                  </a:lnTo>
                  <a:lnTo>
                    <a:pt x="130" y="288"/>
                  </a:lnTo>
                  <a:lnTo>
                    <a:pt x="114" y="284"/>
                  </a:lnTo>
                  <a:lnTo>
                    <a:pt x="102" y="282"/>
                  </a:lnTo>
                  <a:lnTo>
                    <a:pt x="88" y="276"/>
                  </a:lnTo>
                  <a:lnTo>
                    <a:pt x="76" y="270"/>
                  </a:lnTo>
                  <a:lnTo>
                    <a:pt x="64" y="264"/>
                  </a:lnTo>
                  <a:lnTo>
                    <a:pt x="52" y="254"/>
                  </a:lnTo>
                  <a:lnTo>
                    <a:pt x="42" y="246"/>
                  </a:lnTo>
                  <a:lnTo>
                    <a:pt x="32" y="236"/>
                  </a:lnTo>
                  <a:lnTo>
                    <a:pt x="24" y="224"/>
                  </a:lnTo>
                  <a:lnTo>
                    <a:pt x="18" y="212"/>
                  </a:lnTo>
                  <a:lnTo>
                    <a:pt x="12" y="200"/>
                  </a:lnTo>
                  <a:lnTo>
                    <a:pt x="6" y="186"/>
                  </a:lnTo>
                  <a:lnTo>
                    <a:pt x="2" y="172"/>
                  </a:lnTo>
                  <a:lnTo>
                    <a:pt x="0" y="158"/>
                  </a:lnTo>
                  <a:lnTo>
                    <a:pt x="0" y="144"/>
                  </a:lnTo>
                  <a:lnTo>
                    <a:pt x="0" y="130"/>
                  </a:lnTo>
                  <a:lnTo>
                    <a:pt x="2" y="114"/>
                  </a:lnTo>
                  <a:lnTo>
                    <a:pt x="6" y="100"/>
                  </a:lnTo>
                  <a:lnTo>
                    <a:pt x="12" y="88"/>
                  </a:lnTo>
                  <a:lnTo>
                    <a:pt x="18" y="76"/>
                  </a:lnTo>
                  <a:lnTo>
                    <a:pt x="24" y="64"/>
                  </a:lnTo>
                  <a:lnTo>
                    <a:pt x="32" y="52"/>
                  </a:lnTo>
                  <a:lnTo>
                    <a:pt x="42" y="42"/>
                  </a:lnTo>
                  <a:lnTo>
                    <a:pt x="52" y="32"/>
                  </a:lnTo>
                  <a:lnTo>
                    <a:pt x="64" y="24"/>
                  </a:lnTo>
                  <a:lnTo>
                    <a:pt x="76" y="18"/>
                  </a:lnTo>
                  <a:lnTo>
                    <a:pt x="88" y="12"/>
                  </a:lnTo>
                  <a:lnTo>
                    <a:pt x="102" y="6"/>
                  </a:lnTo>
                  <a:lnTo>
                    <a:pt x="114" y="2"/>
                  </a:lnTo>
                  <a:lnTo>
                    <a:pt x="130" y="0"/>
                  </a:lnTo>
                  <a:lnTo>
                    <a:pt x="144" y="0"/>
                  </a:lnTo>
                  <a:lnTo>
                    <a:pt x="158" y="0"/>
                  </a:lnTo>
                  <a:lnTo>
                    <a:pt x="174" y="2"/>
                  </a:lnTo>
                  <a:lnTo>
                    <a:pt x="186" y="6"/>
                  </a:lnTo>
                  <a:lnTo>
                    <a:pt x="200" y="12"/>
                  </a:lnTo>
                  <a:lnTo>
                    <a:pt x="212" y="18"/>
                  </a:lnTo>
                  <a:lnTo>
                    <a:pt x="224" y="24"/>
                  </a:lnTo>
                  <a:lnTo>
                    <a:pt x="236" y="32"/>
                  </a:lnTo>
                  <a:lnTo>
                    <a:pt x="246" y="42"/>
                  </a:lnTo>
                  <a:lnTo>
                    <a:pt x="256" y="52"/>
                  </a:lnTo>
                  <a:lnTo>
                    <a:pt x="264" y="64"/>
                  </a:lnTo>
                  <a:lnTo>
                    <a:pt x="270" y="76"/>
                  </a:lnTo>
                  <a:lnTo>
                    <a:pt x="276" y="88"/>
                  </a:lnTo>
                  <a:lnTo>
                    <a:pt x="282" y="100"/>
                  </a:lnTo>
                  <a:lnTo>
                    <a:pt x="286" y="114"/>
                  </a:lnTo>
                  <a:lnTo>
                    <a:pt x="288" y="130"/>
                  </a:lnTo>
                  <a:lnTo>
                    <a:pt x="288" y="144"/>
                  </a:lnTo>
                  <a:close/>
                </a:path>
              </a:pathLst>
            </a:custGeom>
            <a:solidFill>
              <a:srgbClr val="00FF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8652" name="Freeform 291"/>
            <p:cNvSpPr>
              <a:spLocks/>
            </p:cNvSpPr>
            <p:nvPr/>
          </p:nvSpPr>
          <p:spPr bwMode="auto">
            <a:xfrm>
              <a:off x="4767" y="3168"/>
              <a:ext cx="272" cy="268"/>
            </a:xfrm>
            <a:custGeom>
              <a:avLst/>
              <a:gdLst>
                <a:gd name="T0" fmla="*/ 288 w 288"/>
                <a:gd name="T1" fmla="*/ 144 h 288"/>
                <a:gd name="T2" fmla="*/ 286 w 288"/>
                <a:gd name="T3" fmla="*/ 172 h 288"/>
                <a:gd name="T4" fmla="*/ 276 w 288"/>
                <a:gd name="T5" fmla="*/ 200 h 288"/>
                <a:gd name="T6" fmla="*/ 264 w 288"/>
                <a:gd name="T7" fmla="*/ 224 h 288"/>
                <a:gd name="T8" fmla="*/ 246 w 288"/>
                <a:gd name="T9" fmla="*/ 246 h 288"/>
                <a:gd name="T10" fmla="*/ 224 w 288"/>
                <a:gd name="T11" fmla="*/ 264 h 288"/>
                <a:gd name="T12" fmla="*/ 200 w 288"/>
                <a:gd name="T13" fmla="*/ 276 h 288"/>
                <a:gd name="T14" fmla="*/ 174 w 288"/>
                <a:gd name="T15" fmla="*/ 284 h 288"/>
                <a:gd name="T16" fmla="*/ 144 w 288"/>
                <a:gd name="T17" fmla="*/ 288 h 288"/>
                <a:gd name="T18" fmla="*/ 130 w 288"/>
                <a:gd name="T19" fmla="*/ 288 h 288"/>
                <a:gd name="T20" fmla="*/ 102 w 288"/>
                <a:gd name="T21" fmla="*/ 282 h 288"/>
                <a:gd name="T22" fmla="*/ 76 w 288"/>
                <a:gd name="T23" fmla="*/ 270 h 288"/>
                <a:gd name="T24" fmla="*/ 52 w 288"/>
                <a:gd name="T25" fmla="*/ 254 h 288"/>
                <a:gd name="T26" fmla="*/ 32 w 288"/>
                <a:gd name="T27" fmla="*/ 236 h 288"/>
                <a:gd name="T28" fmla="*/ 18 w 288"/>
                <a:gd name="T29" fmla="*/ 212 h 288"/>
                <a:gd name="T30" fmla="*/ 6 w 288"/>
                <a:gd name="T31" fmla="*/ 186 h 288"/>
                <a:gd name="T32" fmla="*/ 0 w 288"/>
                <a:gd name="T33" fmla="*/ 158 h 288"/>
                <a:gd name="T34" fmla="*/ 0 w 288"/>
                <a:gd name="T35" fmla="*/ 144 h 288"/>
                <a:gd name="T36" fmla="*/ 2 w 288"/>
                <a:gd name="T37" fmla="*/ 114 h 288"/>
                <a:gd name="T38" fmla="*/ 12 w 288"/>
                <a:gd name="T39" fmla="*/ 88 h 288"/>
                <a:gd name="T40" fmla="*/ 24 w 288"/>
                <a:gd name="T41" fmla="*/ 64 h 288"/>
                <a:gd name="T42" fmla="*/ 42 w 288"/>
                <a:gd name="T43" fmla="*/ 42 h 288"/>
                <a:gd name="T44" fmla="*/ 64 w 288"/>
                <a:gd name="T45" fmla="*/ 24 h 288"/>
                <a:gd name="T46" fmla="*/ 88 w 288"/>
                <a:gd name="T47" fmla="*/ 12 h 288"/>
                <a:gd name="T48" fmla="*/ 114 w 288"/>
                <a:gd name="T49" fmla="*/ 2 h 288"/>
                <a:gd name="T50" fmla="*/ 144 w 288"/>
                <a:gd name="T51" fmla="*/ 0 h 288"/>
                <a:gd name="T52" fmla="*/ 158 w 288"/>
                <a:gd name="T53" fmla="*/ 0 h 288"/>
                <a:gd name="T54" fmla="*/ 186 w 288"/>
                <a:gd name="T55" fmla="*/ 6 h 288"/>
                <a:gd name="T56" fmla="*/ 212 w 288"/>
                <a:gd name="T57" fmla="*/ 18 h 288"/>
                <a:gd name="T58" fmla="*/ 236 w 288"/>
                <a:gd name="T59" fmla="*/ 32 h 288"/>
                <a:gd name="T60" fmla="*/ 256 w 288"/>
                <a:gd name="T61" fmla="*/ 52 h 288"/>
                <a:gd name="T62" fmla="*/ 270 w 288"/>
                <a:gd name="T63" fmla="*/ 76 h 288"/>
                <a:gd name="T64" fmla="*/ 282 w 288"/>
                <a:gd name="T65" fmla="*/ 100 h 288"/>
                <a:gd name="T66" fmla="*/ 288 w 288"/>
                <a:gd name="T67" fmla="*/ 130 h 288"/>
                <a:gd name="T68" fmla="*/ 288 w 288"/>
                <a:gd name="T69" fmla="*/ 144 h 28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88"/>
                <a:gd name="T106" fmla="*/ 0 h 288"/>
                <a:gd name="T107" fmla="*/ 288 w 288"/>
                <a:gd name="T108" fmla="*/ 288 h 28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88" h="288">
                  <a:moveTo>
                    <a:pt x="288" y="144"/>
                  </a:moveTo>
                  <a:lnTo>
                    <a:pt x="288" y="144"/>
                  </a:lnTo>
                  <a:lnTo>
                    <a:pt x="288" y="158"/>
                  </a:lnTo>
                  <a:lnTo>
                    <a:pt x="286" y="172"/>
                  </a:lnTo>
                  <a:lnTo>
                    <a:pt x="282" y="186"/>
                  </a:lnTo>
                  <a:lnTo>
                    <a:pt x="276" y="200"/>
                  </a:lnTo>
                  <a:lnTo>
                    <a:pt x="270" y="212"/>
                  </a:lnTo>
                  <a:lnTo>
                    <a:pt x="264" y="224"/>
                  </a:lnTo>
                  <a:lnTo>
                    <a:pt x="256" y="236"/>
                  </a:lnTo>
                  <a:lnTo>
                    <a:pt x="246" y="246"/>
                  </a:lnTo>
                  <a:lnTo>
                    <a:pt x="236" y="254"/>
                  </a:lnTo>
                  <a:lnTo>
                    <a:pt x="224" y="264"/>
                  </a:lnTo>
                  <a:lnTo>
                    <a:pt x="212" y="270"/>
                  </a:lnTo>
                  <a:lnTo>
                    <a:pt x="200" y="276"/>
                  </a:lnTo>
                  <a:lnTo>
                    <a:pt x="186" y="282"/>
                  </a:lnTo>
                  <a:lnTo>
                    <a:pt x="174" y="284"/>
                  </a:lnTo>
                  <a:lnTo>
                    <a:pt x="158" y="288"/>
                  </a:lnTo>
                  <a:lnTo>
                    <a:pt x="144" y="288"/>
                  </a:lnTo>
                  <a:lnTo>
                    <a:pt x="130" y="288"/>
                  </a:lnTo>
                  <a:lnTo>
                    <a:pt x="114" y="284"/>
                  </a:lnTo>
                  <a:lnTo>
                    <a:pt x="102" y="282"/>
                  </a:lnTo>
                  <a:lnTo>
                    <a:pt x="88" y="276"/>
                  </a:lnTo>
                  <a:lnTo>
                    <a:pt x="76" y="270"/>
                  </a:lnTo>
                  <a:lnTo>
                    <a:pt x="64" y="264"/>
                  </a:lnTo>
                  <a:lnTo>
                    <a:pt x="52" y="254"/>
                  </a:lnTo>
                  <a:lnTo>
                    <a:pt x="42" y="246"/>
                  </a:lnTo>
                  <a:lnTo>
                    <a:pt x="32" y="236"/>
                  </a:lnTo>
                  <a:lnTo>
                    <a:pt x="24" y="224"/>
                  </a:lnTo>
                  <a:lnTo>
                    <a:pt x="18" y="212"/>
                  </a:lnTo>
                  <a:lnTo>
                    <a:pt x="12" y="200"/>
                  </a:lnTo>
                  <a:lnTo>
                    <a:pt x="6" y="186"/>
                  </a:lnTo>
                  <a:lnTo>
                    <a:pt x="2" y="172"/>
                  </a:lnTo>
                  <a:lnTo>
                    <a:pt x="0" y="158"/>
                  </a:lnTo>
                  <a:lnTo>
                    <a:pt x="0" y="144"/>
                  </a:lnTo>
                  <a:lnTo>
                    <a:pt x="0" y="130"/>
                  </a:lnTo>
                  <a:lnTo>
                    <a:pt x="2" y="114"/>
                  </a:lnTo>
                  <a:lnTo>
                    <a:pt x="6" y="100"/>
                  </a:lnTo>
                  <a:lnTo>
                    <a:pt x="12" y="88"/>
                  </a:lnTo>
                  <a:lnTo>
                    <a:pt x="18" y="76"/>
                  </a:lnTo>
                  <a:lnTo>
                    <a:pt x="24" y="64"/>
                  </a:lnTo>
                  <a:lnTo>
                    <a:pt x="32" y="52"/>
                  </a:lnTo>
                  <a:lnTo>
                    <a:pt x="42" y="42"/>
                  </a:lnTo>
                  <a:lnTo>
                    <a:pt x="52" y="32"/>
                  </a:lnTo>
                  <a:lnTo>
                    <a:pt x="64" y="24"/>
                  </a:lnTo>
                  <a:lnTo>
                    <a:pt x="76" y="18"/>
                  </a:lnTo>
                  <a:lnTo>
                    <a:pt x="88" y="12"/>
                  </a:lnTo>
                  <a:lnTo>
                    <a:pt x="102" y="6"/>
                  </a:lnTo>
                  <a:lnTo>
                    <a:pt x="114" y="2"/>
                  </a:lnTo>
                  <a:lnTo>
                    <a:pt x="130" y="0"/>
                  </a:lnTo>
                  <a:lnTo>
                    <a:pt x="144" y="0"/>
                  </a:lnTo>
                  <a:lnTo>
                    <a:pt x="158" y="0"/>
                  </a:lnTo>
                  <a:lnTo>
                    <a:pt x="174" y="2"/>
                  </a:lnTo>
                  <a:lnTo>
                    <a:pt x="186" y="6"/>
                  </a:lnTo>
                  <a:lnTo>
                    <a:pt x="200" y="12"/>
                  </a:lnTo>
                  <a:lnTo>
                    <a:pt x="212" y="18"/>
                  </a:lnTo>
                  <a:lnTo>
                    <a:pt x="224" y="24"/>
                  </a:lnTo>
                  <a:lnTo>
                    <a:pt x="236" y="32"/>
                  </a:lnTo>
                  <a:lnTo>
                    <a:pt x="246" y="42"/>
                  </a:lnTo>
                  <a:lnTo>
                    <a:pt x="256" y="52"/>
                  </a:lnTo>
                  <a:lnTo>
                    <a:pt x="264" y="64"/>
                  </a:lnTo>
                  <a:lnTo>
                    <a:pt x="270" y="76"/>
                  </a:lnTo>
                  <a:lnTo>
                    <a:pt x="276" y="88"/>
                  </a:lnTo>
                  <a:lnTo>
                    <a:pt x="282" y="100"/>
                  </a:lnTo>
                  <a:lnTo>
                    <a:pt x="286" y="114"/>
                  </a:lnTo>
                  <a:lnTo>
                    <a:pt x="288" y="130"/>
                  </a:lnTo>
                  <a:lnTo>
                    <a:pt x="288" y="144"/>
                  </a:lnTo>
                  <a:close/>
                </a:path>
              </a:pathLst>
            </a:custGeom>
            <a:solidFill>
              <a:srgbClr val="00FF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8653" name="Freeform 291"/>
            <p:cNvSpPr>
              <a:spLocks/>
            </p:cNvSpPr>
            <p:nvPr/>
          </p:nvSpPr>
          <p:spPr bwMode="auto">
            <a:xfrm>
              <a:off x="3610" y="960"/>
              <a:ext cx="272" cy="268"/>
            </a:xfrm>
            <a:custGeom>
              <a:avLst/>
              <a:gdLst>
                <a:gd name="T0" fmla="*/ 288 w 288"/>
                <a:gd name="T1" fmla="*/ 144 h 288"/>
                <a:gd name="T2" fmla="*/ 286 w 288"/>
                <a:gd name="T3" fmla="*/ 172 h 288"/>
                <a:gd name="T4" fmla="*/ 276 w 288"/>
                <a:gd name="T5" fmla="*/ 200 h 288"/>
                <a:gd name="T6" fmla="*/ 264 w 288"/>
                <a:gd name="T7" fmla="*/ 224 h 288"/>
                <a:gd name="T8" fmla="*/ 246 w 288"/>
                <a:gd name="T9" fmla="*/ 246 h 288"/>
                <a:gd name="T10" fmla="*/ 224 w 288"/>
                <a:gd name="T11" fmla="*/ 264 h 288"/>
                <a:gd name="T12" fmla="*/ 200 w 288"/>
                <a:gd name="T13" fmla="*/ 276 h 288"/>
                <a:gd name="T14" fmla="*/ 174 w 288"/>
                <a:gd name="T15" fmla="*/ 284 h 288"/>
                <a:gd name="T16" fmla="*/ 144 w 288"/>
                <a:gd name="T17" fmla="*/ 288 h 288"/>
                <a:gd name="T18" fmla="*/ 130 w 288"/>
                <a:gd name="T19" fmla="*/ 288 h 288"/>
                <a:gd name="T20" fmla="*/ 102 w 288"/>
                <a:gd name="T21" fmla="*/ 282 h 288"/>
                <a:gd name="T22" fmla="*/ 76 w 288"/>
                <a:gd name="T23" fmla="*/ 270 h 288"/>
                <a:gd name="T24" fmla="*/ 52 w 288"/>
                <a:gd name="T25" fmla="*/ 254 h 288"/>
                <a:gd name="T26" fmla="*/ 32 w 288"/>
                <a:gd name="T27" fmla="*/ 236 h 288"/>
                <a:gd name="T28" fmla="*/ 18 w 288"/>
                <a:gd name="T29" fmla="*/ 212 h 288"/>
                <a:gd name="T30" fmla="*/ 6 w 288"/>
                <a:gd name="T31" fmla="*/ 186 h 288"/>
                <a:gd name="T32" fmla="*/ 0 w 288"/>
                <a:gd name="T33" fmla="*/ 158 h 288"/>
                <a:gd name="T34" fmla="*/ 0 w 288"/>
                <a:gd name="T35" fmla="*/ 144 h 288"/>
                <a:gd name="T36" fmla="*/ 2 w 288"/>
                <a:gd name="T37" fmla="*/ 114 h 288"/>
                <a:gd name="T38" fmla="*/ 12 w 288"/>
                <a:gd name="T39" fmla="*/ 88 h 288"/>
                <a:gd name="T40" fmla="*/ 24 w 288"/>
                <a:gd name="T41" fmla="*/ 64 h 288"/>
                <a:gd name="T42" fmla="*/ 42 w 288"/>
                <a:gd name="T43" fmla="*/ 42 h 288"/>
                <a:gd name="T44" fmla="*/ 64 w 288"/>
                <a:gd name="T45" fmla="*/ 24 h 288"/>
                <a:gd name="T46" fmla="*/ 88 w 288"/>
                <a:gd name="T47" fmla="*/ 12 h 288"/>
                <a:gd name="T48" fmla="*/ 114 w 288"/>
                <a:gd name="T49" fmla="*/ 2 h 288"/>
                <a:gd name="T50" fmla="*/ 144 w 288"/>
                <a:gd name="T51" fmla="*/ 0 h 288"/>
                <a:gd name="T52" fmla="*/ 158 w 288"/>
                <a:gd name="T53" fmla="*/ 0 h 288"/>
                <a:gd name="T54" fmla="*/ 186 w 288"/>
                <a:gd name="T55" fmla="*/ 6 h 288"/>
                <a:gd name="T56" fmla="*/ 212 w 288"/>
                <a:gd name="T57" fmla="*/ 18 h 288"/>
                <a:gd name="T58" fmla="*/ 236 w 288"/>
                <a:gd name="T59" fmla="*/ 32 h 288"/>
                <a:gd name="T60" fmla="*/ 256 w 288"/>
                <a:gd name="T61" fmla="*/ 52 h 288"/>
                <a:gd name="T62" fmla="*/ 270 w 288"/>
                <a:gd name="T63" fmla="*/ 76 h 288"/>
                <a:gd name="T64" fmla="*/ 282 w 288"/>
                <a:gd name="T65" fmla="*/ 100 h 288"/>
                <a:gd name="T66" fmla="*/ 288 w 288"/>
                <a:gd name="T67" fmla="*/ 130 h 288"/>
                <a:gd name="T68" fmla="*/ 288 w 288"/>
                <a:gd name="T69" fmla="*/ 144 h 28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88"/>
                <a:gd name="T106" fmla="*/ 0 h 288"/>
                <a:gd name="T107" fmla="*/ 288 w 288"/>
                <a:gd name="T108" fmla="*/ 288 h 28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88" h="288">
                  <a:moveTo>
                    <a:pt x="288" y="144"/>
                  </a:moveTo>
                  <a:lnTo>
                    <a:pt x="288" y="144"/>
                  </a:lnTo>
                  <a:lnTo>
                    <a:pt x="288" y="158"/>
                  </a:lnTo>
                  <a:lnTo>
                    <a:pt x="286" y="172"/>
                  </a:lnTo>
                  <a:lnTo>
                    <a:pt x="282" y="186"/>
                  </a:lnTo>
                  <a:lnTo>
                    <a:pt x="276" y="200"/>
                  </a:lnTo>
                  <a:lnTo>
                    <a:pt x="270" y="212"/>
                  </a:lnTo>
                  <a:lnTo>
                    <a:pt x="264" y="224"/>
                  </a:lnTo>
                  <a:lnTo>
                    <a:pt x="256" y="236"/>
                  </a:lnTo>
                  <a:lnTo>
                    <a:pt x="246" y="246"/>
                  </a:lnTo>
                  <a:lnTo>
                    <a:pt x="236" y="254"/>
                  </a:lnTo>
                  <a:lnTo>
                    <a:pt x="224" y="264"/>
                  </a:lnTo>
                  <a:lnTo>
                    <a:pt x="212" y="270"/>
                  </a:lnTo>
                  <a:lnTo>
                    <a:pt x="200" y="276"/>
                  </a:lnTo>
                  <a:lnTo>
                    <a:pt x="186" y="282"/>
                  </a:lnTo>
                  <a:lnTo>
                    <a:pt x="174" y="284"/>
                  </a:lnTo>
                  <a:lnTo>
                    <a:pt x="158" y="288"/>
                  </a:lnTo>
                  <a:lnTo>
                    <a:pt x="144" y="288"/>
                  </a:lnTo>
                  <a:lnTo>
                    <a:pt x="130" y="288"/>
                  </a:lnTo>
                  <a:lnTo>
                    <a:pt x="114" y="284"/>
                  </a:lnTo>
                  <a:lnTo>
                    <a:pt x="102" y="282"/>
                  </a:lnTo>
                  <a:lnTo>
                    <a:pt x="88" y="276"/>
                  </a:lnTo>
                  <a:lnTo>
                    <a:pt x="76" y="270"/>
                  </a:lnTo>
                  <a:lnTo>
                    <a:pt x="64" y="264"/>
                  </a:lnTo>
                  <a:lnTo>
                    <a:pt x="52" y="254"/>
                  </a:lnTo>
                  <a:lnTo>
                    <a:pt x="42" y="246"/>
                  </a:lnTo>
                  <a:lnTo>
                    <a:pt x="32" y="236"/>
                  </a:lnTo>
                  <a:lnTo>
                    <a:pt x="24" y="224"/>
                  </a:lnTo>
                  <a:lnTo>
                    <a:pt x="18" y="212"/>
                  </a:lnTo>
                  <a:lnTo>
                    <a:pt x="12" y="200"/>
                  </a:lnTo>
                  <a:lnTo>
                    <a:pt x="6" y="186"/>
                  </a:lnTo>
                  <a:lnTo>
                    <a:pt x="2" y="172"/>
                  </a:lnTo>
                  <a:lnTo>
                    <a:pt x="0" y="158"/>
                  </a:lnTo>
                  <a:lnTo>
                    <a:pt x="0" y="144"/>
                  </a:lnTo>
                  <a:lnTo>
                    <a:pt x="0" y="130"/>
                  </a:lnTo>
                  <a:lnTo>
                    <a:pt x="2" y="114"/>
                  </a:lnTo>
                  <a:lnTo>
                    <a:pt x="6" y="100"/>
                  </a:lnTo>
                  <a:lnTo>
                    <a:pt x="12" y="88"/>
                  </a:lnTo>
                  <a:lnTo>
                    <a:pt x="18" y="76"/>
                  </a:lnTo>
                  <a:lnTo>
                    <a:pt x="24" y="64"/>
                  </a:lnTo>
                  <a:lnTo>
                    <a:pt x="32" y="52"/>
                  </a:lnTo>
                  <a:lnTo>
                    <a:pt x="42" y="42"/>
                  </a:lnTo>
                  <a:lnTo>
                    <a:pt x="52" y="32"/>
                  </a:lnTo>
                  <a:lnTo>
                    <a:pt x="64" y="24"/>
                  </a:lnTo>
                  <a:lnTo>
                    <a:pt x="76" y="18"/>
                  </a:lnTo>
                  <a:lnTo>
                    <a:pt x="88" y="12"/>
                  </a:lnTo>
                  <a:lnTo>
                    <a:pt x="102" y="6"/>
                  </a:lnTo>
                  <a:lnTo>
                    <a:pt x="114" y="2"/>
                  </a:lnTo>
                  <a:lnTo>
                    <a:pt x="130" y="0"/>
                  </a:lnTo>
                  <a:lnTo>
                    <a:pt x="144" y="0"/>
                  </a:lnTo>
                  <a:lnTo>
                    <a:pt x="158" y="0"/>
                  </a:lnTo>
                  <a:lnTo>
                    <a:pt x="174" y="2"/>
                  </a:lnTo>
                  <a:lnTo>
                    <a:pt x="186" y="6"/>
                  </a:lnTo>
                  <a:lnTo>
                    <a:pt x="200" y="12"/>
                  </a:lnTo>
                  <a:lnTo>
                    <a:pt x="212" y="18"/>
                  </a:lnTo>
                  <a:lnTo>
                    <a:pt x="224" y="24"/>
                  </a:lnTo>
                  <a:lnTo>
                    <a:pt x="236" y="32"/>
                  </a:lnTo>
                  <a:lnTo>
                    <a:pt x="246" y="42"/>
                  </a:lnTo>
                  <a:lnTo>
                    <a:pt x="256" y="52"/>
                  </a:lnTo>
                  <a:lnTo>
                    <a:pt x="264" y="64"/>
                  </a:lnTo>
                  <a:lnTo>
                    <a:pt x="270" y="76"/>
                  </a:lnTo>
                  <a:lnTo>
                    <a:pt x="276" y="88"/>
                  </a:lnTo>
                  <a:lnTo>
                    <a:pt x="282" y="100"/>
                  </a:lnTo>
                  <a:lnTo>
                    <a:pt x="286" y="114"/>
                  </a:lnTo>
                  <a:lnTo>
                    <a:pt x="288" y="130"/>
                  </a:lnTo>
                  <a:lnTo>
                    <a:pt x="288" y="144"/>
                  </a:lnTo>
                  <a:close/>
                </a:path>
              </a:pathLst>
            </a:custGeom>
            <a:solidFill>
              <a:srgbClr val="FF00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8654" name="Freeform 291"/>
            <p:cNvSpPr>
              <a:spLocks/>
            </p:cNvSpPr>
            <p:nvPr/>
          </p:nvSpPr>
          <p:spPr bwMode="auto">
            <a:xfrm>
              <a:off x="4767" y="960"/>
              <a:ext cx="272" cy="268"/>
            </a:xfrm>
            <a:custGeom>
              <a:avLst/>
              <a:gdLst>
                <a:gd name="T0" fmla="*/ 288 w 288"/>
                <a:gd name="T1" fmla="*/ 144 h 288"/>
                <a:gd name="T2" fmla="*/ 286 w 288"/>
                <a:gd name="T3" fmla="*/ 172 h 288"/>
                <a:gd name="T4" fmla="*/ 276 w 288"/>
                <a:gd name="T5" fmla="*/ 200 h 288"/>
                <a:gd name="T6" fmla="*/ 264 w 288"/>
                <a:gd name="T7" fmla="*/ 224 h 288"/>
                <a:gd name="T8" fmla="*/ 246 w 288"/>
                <a:gd name="T9" fmla="*/ 246 h 288"/>
                <a:gd name="T10" fmla="*/ 224 w 288"/>
                <a:gd name="T11" fmla="*/ 264 h 288"/>
                <a:gd name="T12" fmla="*/ 200 w 288"/>
                <a:gd name="T13" fmla="*/ 276 h 288"/>
                <a:gd name="T14" fmla="*/ 174 w 288"/>
                <a:gd name="T15" fmla="*/ 284 h 288"/>
                <a:gd name="T16" fmla="*/ 144 w 288"/>
                <a:gd name="T17" fmla="*/ 288 h 288"/>
                <a:gd name="T18" fmla="*/ 130 w 288"/>
                <a:gd name="T19" fmla="*/ 288 h 288"/>
                <a:gd name="T20" fmla="*/ 102 w 288"/>
                <a:gd name="T21" fmla="*/ 282 h 288"/>
                <a:gd name="T22" fmla="*/ 76 w 288"/>
                <a:gd name="T23" fmla="*/ 270 h 288"/>
                <a:gd name="T24" fmla="*/ 52 w 288"/>
                <a:gd name="T25" fmla="*/ 254 h 288"/>
                <a:gd name="T26" fmla="*/ 32 w 288"/>
                <a:gd name="T27" fmla="*/ 236 h 288"/>
                <a:gd name="T28" fmla="*/ 18 w 288"/>
                <a:gd name="T29" fmla="*/ 212 h 288"/>
                <a:gd name="T30" fmla="*/ 6 w 288"/>
                <a:gd name="T31" fmla="*/ 186 h 288"/>
                <a:gd name="T32" fmla="*/ 0 w 288"/>
                <a:gd name="T33" fmla="*/ 158 h 288"/>
                <a:gd name="T34" fmla="*/ 0 w 288"/>
                <a:gd name="T35" fmla="*/ 144 h 288"/>
                <a:gd name="T36" fmla="*/ 2 w 288"/>
                <a:gd name="T37" fmla="*/ 114 h 288"/>
                <a:gd name="T38" fmla="*/ 12 w 288"/>
                <a:gd name="T39" fmla="*/ 88 h 288"/>
                <a:gd name="T40" fmla="*/ 24 w 288"/>
                <a:gd name="T41" fmla="*/ 64 h 288"/>
                <a:gd name="T42" fmla="*/ 42 w 288"/>
                <a:gd name="T43" fmla="*/ 42 h 288"/>
                <a:gd name="T44" fmla="*/ 64 w 288"/>
                <a:gd name="T45" fmla="*/ 24 h 288"/>
                <a:gd name="T46" fmla="*/ 88 w 288"/>
                <a:gd name="T47" fmla="*/ 12 h 288"/>
                <a:gd name="T48" fmla="*/ 114 w 288"/>
                <a:gd name="T49" fmla="*/ 2 h 288"/>
                <a:gd name="T50" fmla="*/ 144 w 288"/>
                <a:gd name="T51" fmla="*/ 0 h 288"/>
                <a:gd name="T52" fmla="*/ 158 w 288"/>
                <a:gd name="T53" fmla="*/ 0 h 288"/>
                <a:gd name="T54" fmla="*/ 186 w 288"/>
                <a:gd name="T55" fmla="*/ 6 h 288"/>
                <a:gd name="T56" fmla="*/ 212 w 288"/>
                <a:gd name="T57" fmla="*/ 18 h 288"/>
                <a:gd name="T58" fmla="*/ 236 w 288"/>
                <a:gd name="T59" fmla="*/ 32 h 288"/>
                <a:gd name="T60" fmla="*/ 256 w 288"/>
                <a:gd name="T61" fmla="*/ 52 h 288"/>
                <a:gd name="T62" fmla="*/ 270 w 288"/>
                <a:gd name="T63" fmla="*/ 76 h 288"/>
                <a:gd name="T64" fmla="*/ 282 w 288"/>
                <a:gd name="T65" fmla="*/ 100 h 288"/>
                <a:gd name="T66" fmla="*/ 288 w 288"/>
                <a:gd name="T67" fmla="*/ 130 h 288"/>
                <a:gd name="T68" fmla="*/ 288 w 288"/>
                <a:gd name="T69" fmla="*/ 144 h 28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88"/>
                <a:gd name="T106" fmla="*/ 0 h 288"/>
                <a:gd name="T107" fmla="*/ 288 w 288"/>
                <a:gd name="T108" fmla="*/ 288 h 28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88" h="288">
                  <a:moveTo>
                    <a:pt x="288" y="144"/>
                  </a:moveTo>
                  <a:lnTo>
                    <a:pt x="288" y="144"/>
                  </a:lnTo>
                  <a:lnTo>
                    <a:pt x="288" y="158"/>
                  </a:lnTo>
                  <a:lnTo>
                    <a:pt x="286" y="172"/>
                  </a:lnTo>
                  <a:lnTo>
                    <a:pt x="282" y="186"/>
                  </a:lnTo>
                  <a:lnTo>
                    <a:pt x="276" y="200"/>
                  </a:lnTo>
                  <a:lnTo>
                    <a:pt x="270" y="212"/>
                  </a:lnTo>
                  <a:lnTo>
                    <a:pt x="264" y="224"/>
                  </a:lnTo>
                  <a:lnTo>
                    <a:pt x="256" y="236"/>
                  </a:lnTo>
                  <a:lnTo>
                    <a:pt x="246" y="246"/>
                  </a:lnTo>
                  <a:lnTo>
                    <a:pt x="236" y="254"/>
                  </a:lnTo>
                  <a:lnTo>
                    <a:pt x="224" y="264"/>
                  </a:lnTo>
                  <a:lnTo>
                    <a:pt x="212" y="270"/>
                  </a:lnTo>
                  <a:lnTo>
                    <a:pt x="200" y="276"/>
                  </a:lnTo>
                  <a:lnTo>
                    <a:pt x="186" y="282"/>
                  </a:lnTo>
                  <a:lnTo>
                    <a:pt x="174" y="284"/>
                  </a:lnTo>
                  <a:lnTo>
                    <a:pt x="158" y="288"/>
                  </a:lnTo>
                  <a:lnTo>
                    <a:pt x="144" y="288"/>
                  </a:lnTo>
                  <a:lnTo>
                    <a:pt x="130" y="288"/>
                  </a:lnTo>
                  <a:lnTo>
                    <a:pt x="114" y="284"/>
                  </a:lnTo>
                  <a:lnTo>
                    <a:pt x="102" y="282"/>
                  </a:lnTo>
                  <a:lnTo>
                    <a:pt x="88" y="276"/>
                  </a:lnTo>
                  <a:lnTo>
                    <a:pt x="76" y="270"/>
                  </a:lnTo>
                  <a:lnTo>
                    <a:pt x="64" y="264"/>
                  </a:lnTo>
                  <a:lnTo>
                    <a:pt x="52" y="254"/>
                  </a:lnTo>
                  <a:lnTo>
                    <a:pt x="42" y="246"/>
                  </a:lnTo>
                  <a:lnTo>
                    <a:pt x="32" y="236"/>
                  </a:lnTo>
                  <a:lnTo>
                    <a:pt x="24" y="224"/>
                  </a:lnTo>
                  <a:lnTo>
                    <a:pt x="18" y="212"/>
                  </a:lnTo>
                  <a:lnTo>
                    <a:pt x="12" y="200"/>
                  </a:lnTo>
                  <a:lnTo>
                    <a:pt x="6" y="186"/>
                  </a:lnTo>
                  <a:lnTo>
                    <a:pt x="2" y="172"/>
                  </a:lnTo>
                  <a:lnTo>
                    <a:pt x="0" y="158"/>
                  </a:lnTo>
                  <a:lnTo>
                    <a:pt x="0" y="144"/>
                  </a:lnTo>
                  <a:lnTo>
                    <a:pt x="0" y="130"/>
                  </a:lnTo>
                  <a:lnTo>
                    <a:pt x="2" y="114"/>
                  </a:lnTo>
                  <a:lnTo>
                    <a:pt x="6" y="100"/>
                  </a:lnTo>
                  <a:lnTo>
                    <a:pt x="12" y="88"/>
                  </a:lnTo>
                  <a:lnTo>
                    <a:pt x="18" y="76"/>
                  </a:lnTo>
                  <a:lnTo>
                    <a:pt x="24" y="64"/>
                  </a:lnTo>
                  <a:lnTo>
                    <a:pt x="32" y="52"/>
                  </a:lnTo>
                  <a:lnTo>
                    <a:pt x="42" y="42"/>
                  </a:lnTo>
                  <a:lnTo>
                    <a:pt x="52" y="32"/>
                  </a:lnTo>
                  <a:lnTo>
                    <a:pt x="64" y="24"/>
                  </a:lnTo>
                  <a:lnTo>
                    <a:pt x="76" y="18"/>
                  </a:lnTo>
                  <a:lnTo>
                    <a:pt x="88" y="12"/>
                  </a:lnTo>
                  <a:lnTo>
                    <a:pt x="102" y="6"/>
                  </a:lnTo>
                  <a:lnTo>
                    <a:pt x="114" y="2"/>
                  </a:lnTo>
                  <a:lnTo>
                    <a:pt x="130" y="0"/>
                  </a:lnTo>
                  <a:lnTo>
                    <a:pt x="144" y="0"/>
                  </a:lnTo>
                  <a:lnTo>
                    <a:pt x="158" y="0"/>
                  </a:lnTo>
                  <a:lnTo>
                    <a:pt x="174" y="2"/>
                  </a:lnTo>
                  <a:lnTo>
                    <a:pt x="186" y="6"/>
                  </a:lnTo>
                  <a:lnTo>
                    <a:pt x="200" y="12"/>
                  </a:lnTo>
                  <a:lnTo>
                    <a:pt x="212" y="18"/>
                  </a:lnTo>
                  <a:lnTo>
                    <a:pt x="224" y="24"/>
                  </a:lnTo>
                  <a:lnTo>
                    <a:pt x="236" y="32"/>
                  </a:lnTo>
                  <a:lnTo>
                    <a:pt x="246" y="42"/>
                  </a:lnTo>
                  <a:lnTo>
                    <a:pt x="256" y="52"/>
                  </a:lnTo>
                  <a:lnTo>
                    <a:pt x="264" y="64"/>
                  </a:lnTo>
                  <a:lnTo>
                    <a:pt x="270" y="76"/>
                  </a:lnTo>
                  <a:lnTo>
                    <a:pt x="276" y="88"/>
                  </a:lnTo>
                  <a:lnTo>
                    <a:pt x="282" y="100"/>
                  </a:lnTo>
                  <a:lnTo>
                    <a:pt x="286" y="114"/>
                  </a:lnTo>
                  <a:lnTo>
                    <a:pt x="288" y="130"/>
                  </a:lnTo>
                  <a:lnTo>
                    <a:pt x="288" y="144"/>
                  </a:lnTo>
                  <a:close/>
                </a:path>
              </a:pathLst>
            </a:custGeom>
            <a:solidFill>
              <a:srgbClr val="FF00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168656" name="Text Box 720"/>
          <p:cNvSpPr txBox="1">
            <a:spLocks noChangeArrowheads="1"/>
          </p:cNvSpPr>
          <p:nvPr/>
        </p:nvSpPr>
        <p:spPr bwMode="auto">
          <a:xfrm>
            <a:off x="838200" y="1828800"/>
            <a:ext cx="3810000" cy="277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3200">
                <a:solidFill>
                  <a:srgbClr val="000000"/>
                </a:solidFill>
                <a:latin typeface="Helvetica" pitchFamily="-83" charset="0"/>
              </a:rPr>
              <a:t>1,800 computers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3200">
                <a:solidFill>
                  <a:srgbClr val="000000"/>
                </a:solidFill>
                <a:latin typeface="Helvetica" pitchFamily="-83" charset="0"/>
              </a:rPr>
              <a:t>43,171 vertices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3200">
                <a:solidFill>
                  <a:srgbClr val="000000"/>
                </a:solidFill>
                <a:latin typeface="Helvetica" pitchFamily="-83" charset="0"/>
              </a:rPr>
              <a:t>11,072 processes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3200">
                <a:solidFill>
                  <a:srgbClr val="000000"/>
                </a:solidFill>
                <a:latin typeface="Helvetica" pitchFamily="-83" charset="0"/>
              </a:rPr>
              <a:t>11.5 minutes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Optimizing Dryad applications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General-purpose refinement rules</a:t>
            </a:r>
          </a:p>
          <a:p>
            <a:r>
              <a:rPr lang="en-US"/>
              <a:t>Processes formed from subgraphs</a:t>
            </a:r>
          </a:p>
          <a:p>
            <a:pPr lvl="1"/>
            <a:r>
              <a:rPr lang="en-US"/>
              <a:t>Re-arrange computations, change I/O type</a:t>
            </a:r>
            <a:endParaRPr lang="en-US">
              <a:ea typeface="Arial" pitchFamily="-83" charset="0"/>
              <a:cs typeface="Arial" pitchFamily="-83" charset="0"/>
            </a:endParaRPr>
          </a:p>
          <a:p>
            <a:r>
              <a:rPr lang="en-US" b="1" i="1"/>
              <a:t>Application code not modified</a:t>
            </a:r>
            <a:endParaRPr lang="en-US"/>
          </a:p>
          <a:p>
            <a:pPr lvl="1"/>
            <a:r>
              <a:rPr lang="en-US"/>
              <a:t>System at liberty to make optimization choices</a:t>
            </a:r>
          </a:p>
          <a:p>
            <a:r>
              <a:rPr lang="en-US"/>
              <a:t>High-level front ends hide this from user</a:t>
            </a:r>
          </a:p>
          <a:p>
            <a:pPr lvl="1"/>
            <a:r>
              <a:rPr lang="en-US"/>
              <a:t>SQL query planner,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DryadLINQ</a:t>
            </a:r>
            <a:r>
              <a:rPr lang="en-US" dirty="0" smtClean="0"/>
              <a:t>: </a:t>
            </a:r>
            <a:r>
              <a:rPr lang="en-US" dirty="0" err="1" smtClean="0"/>
              <a:t>PageRank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Example: </a:t>
            </a:r>
            <a:r>
              <a:rPr lang="en-US" dirty="0" err="1" smtClean="0"/>
              <a:t>PageRank</a:t>
            </a:r>
            <a:endParaRPr lang="en-US" dirty="0"/>
          </a:p>
        </p:txBody>
      </p:sp>
      <p:sp>
        <p:nvSpPr>
          <p:cNvPr id="32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05800" cy="4419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Ranks web pages by propagating scores along hyperlink structure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95" name="Oval 94"/>
          <p:cNvSpPr/>
          <p:nvPr/>
        </p:nvSpPr>
        <p:spPr bwMode="auto">
          <a:xfrm>
            <a:off x="5180269" y="2908912"/>
            <a:ext cx="618978" cy="618978"/>
          </a:xfrm>
          <a:prstGeom prst="ellips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348" tIns="45676" rIns="91348" bIns="45676" numCol="1" rtlCol="0" anchor="ctr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b="1" dirty="0" smtClean="0">
              <a:latin typeface="Arial" charset="0"/>
            </a:endParaRPr>
          </a:p>
        </p:txBody>
      </p:sp>
      <p:sp>
        <p:nvSpPr>
          <p:cNvPr id="96" name="Oval 95"/>
          <p:cNvSpPr/>
          <p:nvPr/>
        </p:nvSpPr>
        <p:spPr bwMode="auto">
          <a:xfrm>
            <a:off x="7517058" y="4740813"/>
            <a:ext cx="618978" cy="618978"/>
          </a:xfrm>
          <a:prstGeom prst="ellips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348" tIns="45676" rIns="91348" bIns="45676" numCol="1" rtlCol="0" anchor="ctr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b="1" dirty="0" smtClean="0">
              <a:latin typeface="Arial" charset="0"/>
            </a:endParaRPr>
          </a:p>
        </p:txBody>
      </p:sp>
      <p:sp>
        <p:nvSpPr>
          <p:cNvPr id="97" name="Oval 96"/>
          <p:cNvSpPr/>
          <p:nvPr/>
        </p:nvSpPr>
        <p:spPr bwMode="auto">
          <a:xfrm>
            <a:off x="6727714" y="3812346"/>
            <a:ext cx="618978" cy="618978"/>
          </a:xfrm>
          <a:prstGeom prst="ellips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348" tIns="45676" rIns="91348" bIns="45676" numCol="1" rtlCol="0" anchor="ctr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b="1" dirty="0" smtClean="0">
              <a:latin typeface="Arial" charset="0"/>
            </a:endParaRPr>
          </a:p>
        </p:txBody>
      </p:sp>
      <p:sp>
        <p:nvSpPr>
          <p:cNvPr id="98" name="Oval 97"/>
          <p:cNvSpPr/>
          <p:nvPr/>
        </p:nvSpPr>
        <p:spPr bwMode="auto">
          <a:xfrm>
            <a:off x="5580405" y="4867421"/>
            <a:ext cx="618978" cy="618978"/>
          </a:xfrm>
          <a:prstGeom prst="ellips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348" tIns="45676" rIns="91348" bIns="45676" numCol="1" rtlCol="0" anchor="ctr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b="1" dirty="0" smtClean="0">
              <a:latin typeface="Arial" charset="0"/>
            </a:endParaRPr>
          </a:p>
        </p:txBody>
      </p:sp>
      <p:sp>
        <p:nvSpPr>
          <p:cNvPr id="99" name="Oval 98"/>
          <p:cNvSpPr/>
          <p:nvPr/>
        </p:nvSpPr>
        <p:spPr bwMode="auto">
          <a:xfrm>
            <a:off x="8136036" y="2907324"/>
            <a:ext cx="618978" cy="618978"/>
          </a:xfrm>
          <a:prstGeom prst="ellips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348" tIns="45676" rIns="91348" bIns="45676" numCol="1" rtlCol="0" anchor="ctr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b="1" dirty="0" smtClean="0">
              <a:latin typeface="Arial" charset="0"/>
            </a:endParaRPr>
          </a:p>
        </p:txBody>
      </p:sp>
      <p:sp>
        <p:nvSpPr>
          <p:cNvPr id="100" name="Oval 99"/>
          <p:cNvSpPr/>
          <p:nvPr/>
        </p:nvSpPr>
        <p:spPr bwMode="auto">
          <a:xfrm>
            <a:off x="4038600" y="4121835"/>
            <a:ext cx="618978" cy="618978"/>
          </a:xfrm>
          <a:prstGeom prst="ellips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348" tIns="45676" rIns="91348" bIns="45676" numCol="1" rtlCol="0" anchor="ctr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b="1" dirty="0" smtClean="0">
              <a:latin typeface="Arial" charset="0"/>
            </a:endParaRPr>
          </a:p>
        </p:txBody>
      </p:sp>
      <p:cxnSp>
        <p:nvCxnSpPr>
          <p:cNvPr id="101" name="Straight Arrow Connector 100"/>
          <p:cNvCxnSpPr>
            <a:stCxn id="100" idx="7"/>
            <a:endCxn id="95" idx="3"/>
          </p:cNvCxnSpPr>
          <p:nvPr/>
        </p:nvCxnSpPr>
        <p:spPr bwMode="auto">
          <a:xfrm rot="5400000" flipH="1" flipV="1">
            <a:off x="4531308" y="3472872"/>
            <a:ext cx="775239" cy="703985"/>
          </a:xfrm>
          <a:prstGeom prst="straightConnector1">
            <a:avLst/>
          </a:prstGeom>
          <a:solidFill>
            <a:srgbClr val="FF505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2" name="Straight Arrow Connector 101"/>
          <p:cNvCxnSpPr>
            <a:stCxn id="96" idx="2"/>
            <a:endCxn id="98" idx="6"/>
          </p:cNvCxnSpPr>
          <p:nvPr/>
        </p:nvCxnSpPr>
        <p:spPr bwMode="auto">
          <a:xfrm rot="10800000" flipV="1">
            <a:off x="6199384" y="5050302"/>
            <a:ext cx="1317675" cy="126608"/>
          </a:xfrm>
          <a:prstGeom prst="straightConnector1">
            <a:avLst/>
          </a:prstGeom>
          <a:solidFill>
            <a:srgbClr val="FF505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3" name="Straight Arrow Connector 102"/>
          <p:cNvCxnSpPr/>
          <p:nvPr/>
        </p:nvCxnSpPr>
        <p:spPr bwMode="auto">
          <a:xfrm rot="5400000">
            <a:off x="7507396" y="3927810"/>
            <a:ext cx="1255269" cy="411084"/>
          </a:xfrm>
          <a:prstGeom prst="straightConnector1">
            <a:avLst/>
          </a:prstGeom>
          <a:solidFill>
            <a:srgbClr val="FF505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4" name="Straight Arrow Connector 103"/>
          <p:cNvCxnSpPr/>
          <p:nvPr/>
        </p:nvCxnSpPr>
        <p:spPr bwMode="auto">
          <a:xfrm flipV="1">
            <a:off x="7299166" y="3388242"/>
            <a:ext cx="890975" cy="559044"/>
          </a:xfrm>
          <a:prstGeom prst="straightConnector1">
            <a:avLst/>
          </a:prstGeom>
          <a:solidFill>
            <a:srgbClr val="FF505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5" name="Straight Arrow Connector 104"/>
          <p:cNvCxnSpPr/>
          <p:nvPr/>
        </p:nvCxnSpPr>
        <p:spPr bwMode="auto">
          <a:xfrm>
            <a:off x="5768819" y="3377127"/>
            <a:ext cx="1000125" cy="600075"/>
          </a:xfrm>
          <a:prstGeom prst="straightConnector1">
            <a:avLst/>
          </a:prstGeom>
          <a:solidFill>
            <a:srgbClr val="FF505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6" name="Straight Arrow Connector 105"/>
          <p:cNvCxnSpPr>
            <a:stCxn id="95" idx="6"/>
          </p:cNvCxnSpPr>
          <p:nvPr/>
        </p:nvCxnSpPr>
        <p:spPr bwMode="auto">
          <a:xfrm flipV="1">
            <a:off x="5799247" y="3216813"/>
            <a:ext cx="2336789" cy="1588"/>
          </a:xfrm>
          <a:prstGeom prst="straightConnector1">
            <a:avLst/>
          </a:prstGeom>
          <a:solidFill>
            <a:srgbClr val="FF505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7" name="Straight Arrow Connector 106"/>
          <p:cNvCxnSpPr/>
          <p:nvPr/>
        </p:nvCxnSpPr>
        <p:spPr bwMode="auto">
          <a:xfrm>
            <a:off x="4616293" y="4577277"/>
            <a:ext cx="964112" cy="473025"/>
          </a:xfrm>
          <a:prstGeom prst="straightConnector1">
            <a:avLst/>
          </a:prstGeom>
          <a:solidFill>
            <a:srgbClr val="FF505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8" name="Straight Arrow Connector 107"/>
          <p:cNvCxnSpPr>
            <a:stCxn id="98" idx="7"/>
            <a:endCxn id="97" idx="3"/>
          </p:cNvCxnSpPr>
          <p:nvPr/>
        </p:nvCxnSpPr>
        <p:spPr bwMode="auto">
          <a:xfrm rot="5400000" flipH="1" flipV="1">
            <a:off x="6154857" y="4294562"/>
            <a:ext cx="617391" cy="709625"/>
          </a:xfrm>
          <a:prstGeom prst="straightConnector1">
            <a:avLst/>
          </a:prstGeom>
          <a:solidFill>
            <a:srgbClr val="FF505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9" name="Oval 108"/>
          <p:cNvSpPr/>
          <p:nvPr/>
        </p:nvSpPr>
        <p:spPr bwMode="auto">
          <a:xfrm>
            <a:off x="5180269" y="2910548"/>
            <a:ext cx="618978" cy="618978"/>
          </a:xfrm>
          <a:prstGeom prst="ellipse">
            <a:avLst/>
          </a:prstGeom>
          <a:solidFill>
            <a:srgbClr val="000099">
              <a:alpha val="40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348" tIns="45676" rIns="91348" bIns="45676" numCol="1" rtlCol="0" anchor="ctr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b="1" dirty="0" smtClean="0">
              <a:latin typeface="Arial" charset="0"/>
            </a:endParaRPr>
          </a:p>
        </p:txBody>
      </p:sp>
      <p:cxnSp>
        <p:nvCxnSpPr>
          <p:cNvPr id="110" name="Straight Arrow Connector 109"/>
          <p:cNvCxnSpPr/>
          <p:nvPr/>
        </p:nvCxnSpPr>
        <p:spPr bwMode="auto">
          <a:xfrm rot="16200000" flipV="1">
            <a:off x="5016343" y="4062927"/>
            <a:ext cx="1333500" cy="266700"/>
          </a:xfrm>
          <a:prstGeom prst="straightConnector1">
            <a:avLst/>
          </a:prstGeom>
          <a:solidFill>
            <a:srgbClr val="FF505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1" name="Oval 110"/>
          <p:cNvSpPr/>
          <p:nvPr/>
        </p:nvSpPr>
        <p:spPr bwMode="auto">
          <a:xfrm>
            <a:off x="5180269" y="2910548"/>
            <a:ext cx="618978" cy="618978"/>
          </a:xfrm>
          <a:prstGeom prst="ellipse">
            <a:avLst/>
          </a:prstGeom>
          <a:solidFill>
            <a:srgbClr val="000099">
              <a:alpha val="40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348" tIns="45676" rIns="91348" bIns="45676" numCol="1" rtlCol="0" anchor="ctr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b="1" dirty="0" smtClean="0">
              <a:latin typeface="Arial" charset="0"/>
            </a:endParaRPr>
          </a:p>
        </p:txBody>
      </p:sp>
      <p:sp>
        <p:nvSpPr>
          <p:cNvPr id="112" name="Oval 111"/>
          <p:cNvSpPr/>
          <p:nvPr/>
        </p:nvSpPr>
        <p:spPr bwMode="auto">
          <a:xfrm>
            <a:off x="6727714" y="3812346"/>
            <a:ext cx="618978" cy="618978"/>
          </a:xfrm>
          <a:prstGeom prst="ellipse">
            <a:avLst/>
          </a:prstGeom>
          <a:solidFill>
            <a:srgbClr val="000099">
              <a:alpha val="40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348" tIns="45676" rIns="91348" bIns="45676" numCol="1" rtlCol="0" anchor="ctr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b="1" dirty="0" smtClean="0">
              <a:latin typeface="Arial" charset="0"/>
            </a:endParaRPr>
          </a:p>
        </p:txBody>
      </p:sp>
      <p:sp>
        <p:nvSpPr>
          <p:cNvPr id="113" name="Oval 112"/>
          <p:cNvSpPr/>
          <p:nvPr/>
        </p:nvSpPr>
        <p:spPr bwMode="auto">
          <a:xfrm>
            <a:off x="6727714" y="3812346"/>
            <a:ext cx="618978" cy="618978"/>
          </a:xfrm>
          <a:prstGeom prst="ellipse">
            <a:avLst/>
          </a:prstGeom>
          <a:solidFill>
            <a:srgbClr val="000099">
              <a:alpha val="40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348" tIns="45676" rIns="91348" bIns="45676" numCol="1" rtlCol="0" anchor="ctr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b="1" dirty="0" smtClean="0">
              <a:latin typeface="Arial" charset="0"/>
            </a:endParaRPr>
          </a:p>
        </p:txBody>
      </p:sp>
      <p:sp>
        <p:nvSpPr>
          <p:cNvPr id="114" name="Oval 113"/>
          <p:cNvSpPr/>
          <p:nvPr/>
        </p:nvSpPr>
        <p:spPr bwMode="auto">
          <a:xfrm>
            <a:off x="8136036" y="2910548"/>
            <a:ext cx="618978" cy="618978"/>
          </a:xfrm>
          <a:prstGeom prst="ellipse">
            <a:avLst/>
          </a:prstGeom>
          <a:solidFill>
            <a:srgbClr val="000099">
              <a:alpha val="40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348" tIns="45676" rIns="91348" bIns="45676" numCol="1" rtlCol="0" anchor="ctr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b="1" dirty="0" smtClean="0">
              <a:latin typeface="Arial" charset="0"/>
            </a:endParaRPr>
          </a:p>
        </p:txBody>
      </p:sp>
      <p:sp>
        <p:nvSpPr>
          <p:cNvPr id="115" name="Oval 114"/>
          <p:cNvSpPr/>
          <p:nvPr/>
        </p:nvSpPr>
        <p:spPr bwMode="auto">
          <a:xfrm>
            <a:off x="8136036" y="2913772"/>
            <a:ext cx="618978" cy="618978"/>
          </a:xfrm>
          <a:prstGeom prst="ellipse">
            <a:avLst/>
          </a:prstGeom>
          <a:solidFill>
            <a:srgbClr val="000099">
              <a:alpha val="40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348" tIns="45676" rIns="91348" bIns="45676" numCol="1" rtlCol="0" anchor="ctr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b="1" dirty="0" smtClean="0">
              <a:latin typeface="Arial" charset="0"/>
            </a:endParaRPr>
          </a:p>
        </p:txBody>
      </p:sp>
      <p:sp>
        <p:nvSpPr>
          <p:cNvPr id="116" name="Oval 115"/>
          <p:cNvSpPr/>
          <p:nvPr/>
        </p:nvSpPr>
        <p:spPr bwMode="auto">
          <a:xfrm>
            <a:off x="7517058" y="4740813"/>
            <a:ext cx="618978" cy="618978"/>
          </a:xfrm>
          <a:prstGeom prst="ellipse">
            <a:avLst/>
          </a:prstGeom>
          <a:solidFill>
            <a:srgbClr val="000099">
              <a:alpha val="40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348" tIns="45676" rIns="91348" bIns="45676" numCol="1" rtlCol="0" anchor="ctr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b="1" dirty="0" smtClean="0">
              <a:latin typeface="Arial" charset="0"/>
            </a:endParaRPr>
          </a:p>
        </p:txBody>
      </p:sp>
      <p:sp>
        <p:nvSpPr>
          <p:cNvPr id="117" name="Oval 116"/>
          <p:cNvSpPr/>
          <p:nvPr/>
        </p:nvSpPr>
        <p:spPr bwMode="auto">
          <a:xfrm>
            <a:off x="7517058" y="4740813"/>
            <a:ext cx="618978" cy="618978"/>
          </a:xfrm>
          <a:prstGeom prst="ellipse">
            <a:avLst/>
          </a:prstGeom>
          <a:solidFill>
            <a:srgbClr val="000099">
              <a:alpha val="40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348" tIns="45676" rIns="91348" bIns="45676" numCol="1" rtlCol="0" anchor="ctr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b="1" dirty="0" smtClean="0">
              <a:latin typeface="Arial" charset="0"/>
            </a:endParaRPr>
          </a:p>
        </p:txBody>
      </p:sp>
      <p:sp>
        <p:nvSpPr>
          <p:cNvPr id="118" name="Oval 117"/>
          <p:cNvSpPr/>
          <p:nvPr/>
        </p:nvSpPr>
        <p:spPr bwMode="auto">
          <a:xfrm>
            <a:off x="5580405" y="4867421"/>
            <a:ext cx="618978" cy="618978"/>
          </a:xfrm>
          <a:prstGeom prst="ellipse">
            <a:avLst/>
          </a:prstGeom>
          <a:solidFill>
            <a:srgbClr val="000099">
              <a:alpha val="40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348" tIns="45676" rIns="91348" bIns="45676" numCol="1" rtlCol="0" anchor="ctr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b="1" dirty="0" smtClean="0">
              <a:latin typeface="Arial" charset="0"/>
            </a:endParaRPr>
          </a:p>
        </p:txBody>
      </p:sp>
      <p:sp>
        <p:nvSpPr>
          <p:cNvPr id="119" name="Oval 118"/>
          <p:cNvSpPr/>
          <p:nvPr/>
        </p:nvSpPr>
        <p:spPr bwMode="auto">
          <a:xfrm>
            <a:off x="5580405" y="4867422"/>
            <a:ext cx="618978" cy="618978"/>
          </a:xfrm>
          <a:prstGeom prst="ellipse">
            <a:avLst/>
          </a:prstGeom>
          <a:solidFill>
            <a:srgbClr val="000099">
              <a:alpha val="40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348" tIns="45676" rIns="91348" bIns="45676" numCol="1" rtlCol="0" anchor="ctr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b="1" dirty="0" smtClean="0">
              <a:latin typeface="Arial" charset="0"/>
            </a:endParaRPr>
          </a:p>
        </p:txBody>
      </p:sp>
      <p:sp>
        <p:nvSpPr>
          <p:cNvPr id="120" name="Oval 119"/>
          <p:cNvSpPr/>
          <p:nvPr/>
        </p:nvSpPr>
        <p:spPr bwMode="auto">
          <a:xfrm>
            <a:off x="4038600" y="4121835"/>
            <a:ext cx="618978" cy="618978"/>
          </a:xfrm>
          <a:prstGeom prst="ellipse">
            <a:avLst/>
          </a:prstGeom>
          <a:solidFill>
            <a:srgbClr val="000099">
              <a:alpha val="40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348" tIns="45676" rIns="91348" bIns="45676" numCol="1" rtlCol="0" anchor="ctr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b="1" dirty="0" smtClean="0">
              <a:latin typeface="Arial" charset="0"/>
            </a:endParaRPr>
          </a:p>
        </p:txBody>
      </p:sp>
      <p:sp>
        <p:nvSpPr>
          <p:cNvPr id="121" name="Oval 120"/>
          <p:cNvSpPr/>
          <p:nvPr/>
        </p:nvSpPr>
        <p:spPr bwMode="auto">
          <a:xfrm>
            <a:off x="4038600" y="4121835"/>
            <a:ext cx="618978" cy="618978"/>
          </a:xfrm>
          <a:prstGeom prst="ellipse">
            <a:avLst/>
          </a:prstGeom>
          <a:solidFill>
            <a:srgbClr val="000099">
              <a:alpha val="40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348" tIns="45676" rIns="91348" bIns="45676" numCol="1" rtlCol="0" anchor="ctr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b="1" dirty="0" smtClean="0">
              <a:latin typeface="Arial" charset="0"/>
            </a:endParaRPr>
          </a:p>
        </p:txBody>
      </p:sp>
      <p:cxnSp>
        <p:nvCxnSpPr>
          <p:cNvPr id="122" name="Straight Arrow Connector 121"/>
          <p:cNvCxnSpPr/>
          <p:nvPr/>
        </p:nvCxnSpPr>
        <p:spPr bwMode="auto">
          <a:xfrm rot="16200000" flipV="1">
            <a:off x="7191078" y="4385046"/>
            <a:ext cx="463941" cy="387248"/>
          </a:xfrm>
          <a:prstGeom prst="straightConnector1">
            <a:avLst/>
          </a:prstGeom>
          <a:solidFill>
            <a:srgbClr val="FF505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3" name="TextBox 122"/>
          <p:cNvSpPr txBox="1"/>
          <p:nvPr/>
        </p:nvSpPr>
        <p:spPr>
          <a:xfrm>
            <a:off x="457200" y="2667000"/>
            <a:ext cx="3733800" cy="2462124"/>
          </a:xfrm>
          <a:prstGeom prst="rect">
            <a:avLst/>
          </a:prstGeom>
          <a:noFill/>
        </p:spPr>
        <p:txBody>
          <a:bodyPr wrap="square" lIns="91348" tIns="45676" rIns="91348" bIns="45676" rtlCol="0">
            <a:spAutoFit/>
          </a:bodyPr>
          <a:lstStyle/>
          <a:p>
            <a:r>
              <a:rPr lang="en-US" sz="2200" dirty="0" smtClean="0"/>
              <a:t>Each iteration as an SQL query:</a:t>
            </a:r>
          </a:p>
          <a:p>
            <a:endParaRPr lang="en-US" sz="2200" dirty="0" smtClean="0"/>
          </a:p>
          <a:p>
            <a:pPr marL="342558" indent="-342558">
              <a:buAutoNum type="arabicPeriod"/>
            </a:pPr>
            <a:r>
              <a:rPr lang="en-US" sz="2200" dirty="0" smtClean="0"/>
              <a:t>Join </a:t>
            </a:r>
            <a:r>
              <a:rPr lang="en-US" sz="2200" b="1" dirty="0" smtClean="0"/>
              <a:t>edges </a:t>
            </a:r>
            <a:r>
              <a:rPr lang="en-US" sz="2200" dirty="0" smtClean="0"/>
              <a:t>with </a:t>
            </a:r>
            <a:r>
              <a:rPr lang="en-US" sz="2200" b="1" dirty="0" smtClean="0"/>
              <a:t>ranks</a:t>
            </a:r>
          </a:p>
          <a:p>
            <a:pPr marL="342558" indent="-342558">
              <a:buAutoNum type="arabicPeriod"/>
            </a:pPr>
            <a:r>
              <a:rPr lang="en-US" sz="2200" dirty="0" smtClean="0"/>
              <a:t>Distribute </a:t>
            </a:r>
            <a:r>
              <a:rPr lang="en-US" sz="2200" b="1" dirty="0" smtClean="0"/>
              <a:t>ranks</a:t>
            </a:r>
            <a:r>
              <a:rPr lang="en-US" sz="2200" dirty="0" smtClean="0"/>
              <a:t> on </a:t>
            </a:r>
            <a:r>
              <a:rPr lang="en-US" sz="2200" b="1" dirty="0" smtClean="0"/>
              <a:t>edges</a:t>
            </a:r>
          </a:p>
          <a:p>
            <a:pPr marL="342558" indent="-342558">
              <a:buAutoNum type="arabicPeriod"/>
            </a:pPr>
            <a:r>
              <a:rPr lang="en-US" sz="2200" dirty="0" err="1" smtClean="0"/>
              <a:t>GroupBy</a:t>
            </a:r>
            <a:r>
              <a:rPr lang="en-US" sz="2200" dirty="0" smtClean="0"/>
              <a:t> edge destination</a:t>
            </a:r>
          </a:p>
          <a:p>
            <a:pPr marL="342558" indent="-342558">
              <a:buAutoNum type="arabicPeriod"/>
            </a:pPr>
            <a:r>
              <a:rPr lang="en-US" sz="2200" dirty="0" smtClean="0"/>
              <a:t>Aggregate into </a:t>
            </a:r>
            <a:r>
              <a:rPr lang="en-US" sz="2200" b="1" dirty="0" smtClean="0"/>
              <a:t>ranks</a:t>
            </a:r>
            <a:endParaRPr lang="en-US" sz="2200" dirty="0" smtClean="0"/>
          </a:p>
          <a:p>
            <a:pPr marL="342558" indent="-342558">
              <a:buAutoNum type="arabicPeriod"/>
            </a:pPr>
            <a:r>
              <a:rPr lang="en-US" sz="2200" dirty="0" smtClean="0"/>
              <a:t>Repeat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5.22906E-7 L 0.02396 -0.02869 " pathEditMode="relative" ptsTypes="AA">
                                      <p:cBhvr>
                                        <p:cTn id="6" dur="2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50764E-6 L 0.03125 0.0273 " pathEditMode="relative" ptsTypes="AA">
                                      <p:cBhvr>
                                        <p:cTn id="8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1.10597E-6 L 0.03021 0.0208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" y="1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4.50255E-6 L 0.03125 -4.50255E-6 " pathEditMode="relative" ptsTypes="AA">
                                      <p:cBhvr>
                                        <p:cTn id="12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36927E-6 L -0.00851 -0.04327 " pathEditMode="relative" ptsTypes="AA">
                                      <p:cBhvr>
                                        <p:cTn id="14" dur="2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9.9491E-7 L 0.02604 -0.03378 " pathEditMode="relative" ptsTypes="AA">
                                      <p:cBhvr>
                                        <p:cTn id="16" dur="2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2934 -0.02106 " pathEditMode="relative" ptsTypes="AA">
                                      <p:cBhvr>
                                        <p:cTn id="18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81481E-6 L 0.02934 -0.02107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" y="-11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118 0.04512 " pathEditMode="relative" ptsTypes="AA">
                                      <p:cBhvr>
                                        <p:cTn id="22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118 0.04512 " pathEditMode="relative" ptsTypes="AA">
                                      <p:cBhvr>
                                        <p:cTn id="24" dur="2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6.87182E-6 L -0.03438 6.87182E-6 " pathEditMode="relative" ptsTypes="AA">
                                      <p:cBhvr>
                                        <p:cTn id="26" dur="2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4.89588E-6 L -0.02344 -0.03794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" y="-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396 -0.02869 L 0.12483 -0.17654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" y="-74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125 0.0273 L 0.16927 0.13142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52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021 0.02083 L 0.16858 0.10875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44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125 -4.54987E-6 L 0.32326 -4.54987E-6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" y="0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51 -0.04327 L -0.04375 -0.28489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" y="-121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604 -0.0338 L 0.12552 -0.15394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" y="-60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934 -0.02106 L 0.15399 -0.13148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" y="-55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934 -0.02106 L 0.15399 -0.13102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" y="-55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8 0.04514 L -0.0677 0.2669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" y="111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8 0.04468 L -0.0677 0.26598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" y="111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438 2.96296E-6 L -0.21181 0.01852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9" y="9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344 -0.03796 L -0.08628 -0.13541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" y="-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483 -0.17662 L 0.15608 -0.14977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" y="13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858 0.1088 L 0.16007 0.06551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" y="-22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927 0.13148 L 0.19861 0.11042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" y="-11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2326 -4.81481E-6 L 0.31146 0.04468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" y="22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375 -0.28542 L -0.00851 -0.28542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" y="0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552 -0.15394 L 0.15486 -0.175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" y="-11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399 -0.13148 L 0.14219 -0.08727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" y="22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399 -0.13148 L 0.14219 -0.08773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" y="22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77 0.2669 L -0.10208 0.26644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0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77 0.26644 L -0.09114 0.22847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" y="-19"/>
                                    </p:animMotion>
                                  </p:childTnLst>
                                </p:cTn>
                              </p:par>
                              <p:par>
                                <p:cTn id="77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1181 0.01852 L -0.18577 -0.01527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-17"/>
                                    </p:animMotion>
                                  </p:childTnLst>
                                </p:cTn>
                              </p:par>
                              <p:par>
                                <p:cTn id="79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629 -0.13542 L -0.05695 -0.15648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" y="-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608 -0.14931 L 0.2941 -0.04468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52"/>
                                    </p:animMotion>
                                  </p:childTnLst>
                                </p:cTn>
                              </p:par>
                              <p:par>
                                <p:cTn id="85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007 0.06551 L 0.12483 -0.17662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" y="-121"/>
                                    </p:animMotion>
                                  </p:childTnLst>
                                </p:cTn>
                              </p:par>
                              <p:par>
                                <p:cTn id="87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9861 0.11042 L 0.32326 1.11111E-6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" y="-55"/>
                                    </p:animMotion>
                                  </p:childTnLst>
                                </p:cTn>
                              </p:par>
                              <p:par>
                                <p:cTn id="89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1146 0.04514 L 0.25556 0.26597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" y="110"/>
                                    </p:animMotion>
                                  </p:childTnLst>
                                </p:cTn>
                              </p:par>
                              <p:par>
                                <p:cTn id="91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5 -0.28535 L 0.27952 -0.28489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" y="0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486 -0.175 L 0.27951 -0.28495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" y="-55"/>
                                    </p:animMotion>
                                  </p:childTnLst>
                                </p:cTn>
                              </p:par>
                              <p:par>
                                <p:cTn id="95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219 -0.08634 L 0.08629 0.13496 " pathEditMode="relative" rAng="0" ptsTypes="AA">
                                      <p:cBhvr>
                                        <p:cTn id="96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" y="111"/>
                                    </p:animMotion>
                                  </p:childTnLst>
                                </p:cTn>
                              </p:par>
                              <p:par>
                                <p:cTn id="97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219 -0.08634 L 0.08629 0.13403 " pathEditMode="relative" rAng="0" ptsTypes="AA">
                                      <p:cBhvr>
                                        <p:cTn id="98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" y="110"/>
                                    </p:animMotion>
                                  </p:childTnLst>
                                </p:cTn>
                              </p:par>
                              <p:par>
                                <p:cTn id="99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114 0.22848 L -0.15399 0.13102 " pathEditMode="relative" rAng="0" ptsTypes="AA">
                                      <p:cBhvr>
                                        <p:cTn id="100" dur="2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" y="-49"/>
                                    </p:animMotion>
                                  </p:childTnLst>
                                </p:cTn>
                              </p:par>
                              <p:par>
                                <p:cTn id="101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208 0.2669 L -0.27951 0.28542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9" y="9"/>
                                    </p:animMotion>
                                  </p:childTnLst>
                                </p:cTn>
                              </p:par>
                              <p:par>
                                <p:cTn id="103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577 -0.01527 L -0.08629 -0.13495 " pathEditMode="relative" rAng="0" ptsTypes="AA">
                                      <p:cBhvr>
                                        <p:cTn id="104" dur="2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" y="-60"/>
                                    </p:animMotion>
                                  </p:childTnLst>
                                </p:cTn>
                              </p:par>
                              <p:par>
                                <p:cTn id="105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695 -0.15648 L 0.06771 -0.2669 " pathEditMode="relative" rAng="0" ptsTypes="AA">
                                      <p:cBhvr>
                                        <p:cTn id="106" dur="2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" y="-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" grpId="0" animBg="1"/>
      <p:bldP spid="109" grpId="1" animBg="1"/>
      <p:bldP spid="109" grpId="2" animBg="1"/>
      <p:bldP spid="109" grpId="3" animBg="1"/>
      <p:bldP spid="111" grpId="0" animBg="1"/>
      <p:bldP spid="111" grpId="1" animBg="1"/>
      <p:bldP spid="111" grpId="2" animBg="1"/>
      <p:bldP spid="111" grpId="3" animBg="1"/>
      <p:bldP spid="112" grpId="0" animBg="1"/>
      <p:bldP spid="112" grpId="1" animBg="1"/>
      <p:bldP spid="112" grpId="2" animBg="1"/>
      <p:bldP spid="112" grpId="3" animBg="1"/>
      <p:bldP spid="113" grpId="0" animBg="1"/>
      <p:bldP spid="113" grpId="1" animBg="1"/>
      <p:bldP spid="113" grpId="2" animBg="1"/>
      <p:bldP spid="113" grpId="3" animBg="1"/>
      <p:bldP spid="114" grpId="0" animBg="1"/>
      <p:bldP spid="114" grpId="1" animBg="1"/>
      <p:bldP spid="114" grpId="2" animBg="1"/>
      <p:bldP spid="114" grpId="3" animBg="1"/>
      <p:bldP spid="115" grpId="0" animBg="1"/>
      <p:bldP spid="115" grpId="1" animBg="1"/>
      <p:bldP spid="115" grpId="2" animBg="1"/>
      <p:bldP spid="115" grpId="3" animBg="1"/>
      <p:bldP spid="116" grpId="0" animBg="1"/>
      <p:bldP spid="116" grpId="1" animBg="1"/>
      <p:bldP spid="116" grpId="2" animBg="1"/>
      <p:bldP spid="116" grpId="3" animBg="1"/>
      <p:bldP spid="117" grpId="0" animBg="1"/>
      <p:bldP spid="117" grpId="1" animBg="1"/>
      <p:bldP spid="117" grpId="2" animBg="1"/>
      <p:bldP spid="117" grpId="3" animBg="1"/>
      <p:bldP spid="118" grpId="0" animBg="1"/>
      <p:bldP spid="118" grpId="1" animBg="1"/>
      <p:bldP spid="118" grpId="2" animBg="1"/>
      <p:bldP spid="118" grpId="3" animBg="1"/>
      <p:bldP spid="119" grpId="0" animBg="1"/>
      <p:bldP spid="119" grpId="1" animBg="1"/>
      <p:bldP spid="119" grpId="2" animBg="1"/>
      <p:bldP spid="119" grpId="3" animBg="1"/>
      <p:bldP spid="120" grpId="0" animBg="1"/>
      <p:bldP spid="120" grpId="1" animBg="1"/>
      <p:bldP spid="120" grpId="2" animBg="1"/>
      <p:bldP spid="120" grpId="3" animBg="1"/>
      <p:bldP spid="121" grpId="0" animBg="1"/>
      <p:bldP spid="121" grpId="1" animBg="1"/>
      <p:bldP spid="121" grpId="2" animBg="1"/>
      <p:bldP spid="121" grpId="3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One </a:t>
            </a:r>
            <a:r>
              <a:rPr lang="en-US" dirty="0" err="1" smtClean="0"/>
              <a:t>PageRank</a:t>
            </a:r>
            <a:r>
              <a:rPr lang="en-US" dirty="0" smtClean="0"/>
              <a:t> Step in DryadLINQ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7391400" cy="51816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en-US" sz="1600" b="1" dirty="0" smtClean="0">
              <a:solidFill>
                <a:srgbClr val="1A701A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1A701A"/>
                </a:solidFill>
                <a:cs typeface="Courier New" pitchFamily="49" charset="0"/>
              </a:rPr>
              <a:t>// one step of </a:t>
            </a:r>
            <a:r>
              <a:rPr lang="en-US" dirty="0" err="1" smtClean="0">
                <a:solidFill>
                  <a:srgbClr val="1A701A"/>
                </a:solidFill>
                <a:cs typeface="Courier New" pitchFamily="49" charset="0"/>
              </a:rPr>
              <a:t>pagerank</a:t>
            </a:r>
            <a:r>
              <a:rPr lang="en-US" dirty="0" smtClean="0">
                <a:solidFill>
                  <a:srgbClr val="1A701A"/>
                </a:solidFill>
                <a:cs typeface="Courier New" pitchFamily="49" charset="0"/>
              </a:rPr>
              <a:t>: dispersing and re-accumulating rank</a:t>
            </a:r>
            <a:endParaRPr lang="en-US" dirty="0">
              <a:solidFill>
                <a:srgbClr val="1A701A"/>
              </a:solidFill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  <a:cs typeface="Courier New" pitchFamily="49" charset="0"/>
              </a:rPr>
              <a:t>public static </a:t>
            </a:r>
            <a:r>
              <a:rPr lang="en-US" dirty="0" err="1" smtClean="0">
                <a:solidFill>
                  <a:srgbClr val="0000FF"/>
                </a:solidFill>
                <a:cs typeface="Courier New" pitchFamily="49" charset="0"/>
              </a:rPr>
              <a:t>IQueryable</a:t>
            </a:r>
            <a:r>
              <a:rPr lang="en-US" dirty="0" smtClean="0">
                <a:cs typeface="Courier New" pitchFamily="49" charset="0"/>
              </a:rPr>
              <a:t>&lt;</a:t>
            </a:r>
            <a:r>
              <a:rPr lang="en-US" dirty="0" smtClean="0">
                <a:solidFill>
                  <a:srgbClr val="0000FF"/>
                </a:solidFill>
                <a:cs typeface="Courier New" pitchFamily="49" charset="0"/>
              </a:rPr>
              <a:t>Rank</a:t>
            </a:r>
            <a:r>
              <a:rPr lang="en-US" dirty="0" smtClean="0">
                <a:cs typeface="Courier New" pitchFamily="49" charset="0"/>
              </a:rPr>
              <a:t>&gt; </a:t>
            </a:r>
            <a:r>
              <a:rPr lang="en-US" dirty="0" err="1" smtClean="0">
                <a:cs typeface="Courier New" pitchFamily="49" charset="0"/>
              </a:rPr>
              <a:t>PRStep</a:t>
            </a:r>
            <a:r>
              <a:rPr lang="en-US" dirty="0" smtClean="0">
                <a:cs typeface="Courier New" pitchFamily="49" charset="0"/>
              </a:rPr>
              <a:t>(</a:t>
            </a:r>
            <a:r>
              <a:rPr lang="en-US" dirty="0" err="1" smtClean="0">
                <a:solidFill>
                  <a:srgbClr val="0000FF"/>
                </a:solidFill>
                <a:cs typeface="Courier New" pitchFamily="49" charset="0"/>
              </a:rPr>
              <a:t>IQueryable</a:t>
            </a:r>
            <a:r>
              <a:rPr lang="en-US" dirty="0" smtClean="0">
                <a:cs typeface="Courier New" pitchFamily="49" charset="0"/>
              </a:rPr>
              <a:t>&lt;</a:t>
            </a:r>
            <a:r>
              <a:rPr lang="en-US" dirty="0" smtClean="0">
                <a:solidFill>
                  <a:srgbClr val="0000FF"/>
                </a:solidFill>
                <a:cs typeface="Courier New" pitchFamily="49" charset="0"/>
              </a:rPr>
              <a:t>Page</a:t>
            </a:r>
            <a:r>
              <a:rPr lang="en-US" dirty="0" smtClean="0">
                <a:cs typeface="Courier New" pitchFamily="49" charset="0"/>
              </a:rPr>
              <a:t>&gt; pages,</a:t>
            </a:r>
          </a:p>
          <a:p>
            <a:pPr>
              <a:buNone/>
            </a:pPr>
            <a:r>
              <a:rPr lang="en-US" dirty="0" smtClean="0">
                <a:cs typeface="Courier New" pitchFamily="49" charset="0"/>
              </a:rPr>
              <a:t>                                                                       </a:t>
            </a:r>
            <a:r>
              <a:rPr lang="en-US" dirty="0" err="1" smtClean="0">
                <a:solidFill>
                  <a:srgbClr val="0000FF"/>
                </a:solidFill>
                <a:cs typeface="Courier New" pitchFamily="49" charset="0"/>
              </a:rPr>
              <a:t>IQueryable</a:t>
            </a:r>
            <a:r>
              <a:rPr lang="en-US" dirty="0" smtClean="0">
                <a:cs typeface="Courier New" pitchFamily="49" charset="0"/>
              </a:rPr>
              <a:t>&lt;</a:t>
            </a:r>
            <a:r>
              <a:rPr lang="en-US" dirty="0" smtClean="0">
                <a:solidFill>
                  <a:srgbClr val="0000FF"/>
                </a:solidFill>
                <a:cs typeface="Courier New" pitchFamily="49" charset="0"/>
              </a:rPr>
              <a:t>Rank</a:t>
            </a:r>
            <a:r>
              <a:rPr lang="en-US" dirty="0" smtClean="0">
                <a:cs typeface="Courier New" pitchFamily="49" charset="0"/>
              </a:rPr>
              <a:t>&gt; ranks)</a:t>
            </a:r>
          </a:p>
          <a:p>
            <a:pPr>
              <a:buNone/>
            </a:pPr>
            <a:r>
              <a:rPr lang="en-US" dirty="0" smtClean="0"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solidFill>
                  <a:srgbClr val="1A701A"/>
                </a:solidFill>
                <a:cs typeface="Courier New" pitchFamily="49" charset="0"/>
              </a:rPr>
              <a:t>    // join pages with ranks, and disperse updates</a:t>
            </a:r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  <a:cs typeface="Courier New" pitchFamily="49" charset="0"/>
              </a:rPr>
              <a:t>   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  <a:cs typeface="Courier New" pitchFamily="49" charset="0"/>
              </a:rPr>
              <a:t>var</a:t>
            </a:r>
            <a:r>
              <a:rPr lang="en-US" dirty="0" smtClean="0">
                <a:solidFill>
                  <a:schemeClr val="tx2"/>
                </a:solidFill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updates =</a:t>
            </a:r>
            <a:r>
              <a:rPr lang="en-US" dirty="0" smtClean="0">
                <a:solidFill>
                  <a:schemeClr val="tx2"/>
                </a:solidFill>
                <a:cs typeface="Courier New" pitchFamily="49" charset="0"/>
              </a:rPr>
              <a:t>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Courier New" pitchFamily="49" charset="0"/>
              </a:rPr>
              <a:t>from</a:t>
            </a:r>
            <a:r>
              <a:rPr lang="en-US" dirty="0" smtClean="0">
                <a:solidFill>
                  <a:schemeClr val="tx2"/>
                </a:solidFill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page</a:t>
            </a:r>
            <a:r>
              <a:rPr lang="en-US" dirty="0" smtClean="0">
                <a:solidFill>
                  <a:schemeClr val="tx2"/>
                </a:solidFill>
                <a:cs typeface="Courier New" pitchFamily="49" charset="0"/>
              </a:rPr>
              <a:t>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Courier New" pitchFamily="49" charset="0"/>
              </a:rPr>
              <a:t>in</a:t>
            </a:r>
            <a:r>
              <a:rPr lang="en-US" dirty="0" smtClean="0">
                <a:solidFill>
                  <a:schemeClr val="tx2"/>
                </a:solidFill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pages</a:t>
            </a:r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  <a:cs typeface="Courier New" pitchFamily="49" charset="0"/>
              </a:rPr>
              <a:t>                            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Courier New" pitchFamily="49" charset="0"/>
              </a:rPr>
              <a:t>join</a:t>
            </a:r>
            <a:r>
              <a:rPr lang="en-US" dirty="0" smtClean="0">
                <a:solidFill>
                  <a:schemeClr val="tx2"/>
                </a:solidFill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rank</a:t>
            </a:r>
            <a:r>
              <a:rPr lang="en-US" dirty="0" smtClean="0">
                <a:solidFill>
                  <a:schemeClr val="tx2"/>
                </a:solidFill>
                <a:cs typeface="Courier New" pitchFamily="49" charset="0"/>
              </a:rPr>
              <a:t>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Courier New" pitchFamily="49" charset="0"/>
              </a:rPr>
              <a:t>in</a:t>
            </a:r>
            <a:r>
              <a:rPr lang="en-US" dirty="0" smtClean="0">
                <a:solidFill>
                  <a:schemeClr val="tx2"/>
                </a:solidFill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ranks</a:t>
            </a:r>
            <a:r>
              <a:rPr lang="en-US" dirty="0" smtClean="0">
                <a:solidFill>
                  <a:schemeClr val="tx2"/>
                </a:solidFill>
                <a:cs typeface="Courier New" pitchFamily="49" charset="0"/>
              </a:rPr>
              <a:t>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Courier New" pitchFamily="49" charset="0"/>
              </a:rPr>
              <a:t>on</a:t>
            </a:r>
            <a:r>
              <a:rPr lang="en-US" dirty="0" smtClean="0">
                <a:solidFill>
                  <a:schemeClr val="tx2"/>
                </a:solidFill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page.name</a:t>
            </a:r>
            <a:r>
              <a:rPr lang="en-US" dirty="0" smtClean="0">
                <a:solidFill>
                  <a:schemeClr val="tx2"/>
                </a:solidFill>
                <a:cs typeface="Courier New" pitchFamily="49" charset="0"/>
              </a:rPr>
              <a:t>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Courier New" pitchFamily="49" charset="0"/>
              </a:rPr>
              <a:t>equals</a:t>
            </a:r>
            <a:r>
              <a:rPr lang="en-US" dirty="0" smtClean="0">
                <a:solidFill>
                  <a:schemeClr val="tx2"/>
                </a:solidFill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rank.name</a:t>
            </a:r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  <a:cs typeface="Courier New" pitchFamily="49" charset="0"/>
              </a:rPr>
              <a:t>                            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Courier New" pitchFamily="49" charset="0"/>
              </a:rPr>
              <a:t>select</a:t>
            </a:r>
            <a:r>
              <a:rPr lang="en-US" dirty="0" smtClean="0">
                <a:solidFill>
                  <a:schemeClr val="tx2"/>
                </a:solidFill>
                <a:cs typeface="Courier New" pitchFamily="49" charset="0"/>
              </a:rPr>
              <a:t> </a:t>
            </a:r>
            <a:r>
              <a:rPr lang="en-US" dirty="0" err="1" smtClean="0">
                <a:cs typeface="Courier New" pitchFamily="49" charset="0"/>
              </a:rPr>
              <a:t>page.Disperse</a:t>
            </a:r>
            <a:r>
              <a:rPr lang="en-US" dirty="0" smtClean="0">
                <a:cs typeface="Courier New" pitchFamily="49" charset="0"/>
              </a:rPr>
              <a:t>(rank);</a:t>
            </a:r>
          </a:p>
          <a:p>
            <a:pPr>
              <a:buNone/>
            </a:pPr>
            <a:endParaRPr lang="en-US" dirty="0" smtClean="0">
              <a:solidFill>
                <a:schemeClr val="tx2"/>
              </a:solidFill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  <a:cs typeface="Courier New" pitchFamily="49" charset="0"/>
              </a:rPr>
              <a:t>    // </a:t>
            </a:r>
            <a:r>
              <a:rPr lang="en-US" dirty="0" smtClean="0">
                <a:solidFill>
                  <a:srgbClr val="1A701A"/>
                </a:solidFill>
                <a:cs typeface="Courier New" pitchFamily="49" charset="0"/>
              </a:rPr>
              <a:t>re-accumulate.</a:t>
            </a:r>
            <a:endParaRPr lang="en-US" dirty="0" smtClean="0">
              <a:solidFill>
                <a:schemeClr val="tx2"/>
              </a:solidFill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  <a:cs typeface="Courier New" pitchFamily="49" charset="0"/>
              </a:rPr>
              <a:t>    return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Courier New" pitchFamily="49" charset="0"/>
              </a:rPr>
              <a:t>from</a:t>
            </a:r>
            <a:r>
              <a:rPr lang="en-US" dirty="0" smtClean="0">
                <a:solidFill>
                  <a:schemeClr val="tx2"/>
                </a:solidFill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list</a:t>
            </a:r>
            <a:r>
              <a:rPr lang="en-US" dirty="0" smtClean="0">
                <a:solidFill>
                  <a:schemeClr val="tx2"/>
                </a:solidFill>
                <a:cs typeface="Courier New" pitchFamily="49" charset="0"/>
              </a:rPr>
              <a:t>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Courier New" pitchFamily="49" charset="0"/>
              </a:rPr>
              <a:t>in</a:t>
            </a:r>
            <a:r>
              <a:rPr lang="en-US" dirty="0" smtClean="0">
                <a:solidFill>
                  <a:schemeClr val="tx2"/>
                </a:solidFill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updates</a:t>
            </a:r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  <a:cs typeface="Courier New" pitchFamily="49" charset="0"/>
              </a:rPr>
              <a:t>               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Courier New" pitchFamily="49" charset="0"/>
              </a:rPr>
              <a:t>from</a:t>
            </a:r>
            <a:r>
              <a:rPr lang="en-US" dirty="0" smtClean="0">
                <a:solidFill>
                  <a:schemeClr val="tx2"/>
                </a:solidFill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rank</a:t>
            </a:r>
            <a:r>
              <a:rPr lang="en-US" dirty="0" smtClean="0">
                <a:solidFill>
                  <a:schemeClr val="tx2"/>
                </a:solidFill>
                <a:cs typeface="Courier New" pitchFamily="49" charset="0"/>
              </a:rPr>
              <a:t>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Courier New" pitchFamily="49" charset="0"/>
              </a:rPr>
              <a:t>in</a:t>
            </a:r>
            <a:r>
              <a:rPr lang="en-US" dirty="0" smtClean="0">
                <a:solidFill>
                  <a:schemeClr val="tx2"/>
                </a:solidFill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list</a:t>
            </a:r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  <a:cs typeface="Courier New" pitchFamily="49" charset="0"/>
              </a:rPr>
              <a:t>               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Courier New" pitchFamily="49" charset="0"/>
              </a:rPr>
              <a:t>group</a:t>
            </a:r>
            <a:r>
              <a:rPr lang="en-US" dirty="0" smtClean="0">
                <a:solidFill>
                  <a:schemeClr val="tx2"/>
                </a:solidFill>
                <a:cs typeface="Courier New" pitchFamily="49" charset="0"/>
              </a:rPr>
              <a:t> </a:t>
            </a:r>
            <a:r>
              <a:rPr lang="en-US" dirty="0" err="1" smtClean="0">
                <a:cs typeface="Courier New" pitchFamily="49" charset="0"/>
              </a:rPr>
              <a:t>rank.rank</a:t>
            </a:r>
            <a:r>
              <a:rPr lang="en-US" dirty="0" smtClean="0">
                <a:solidFill>
                  <a:schemeClr val="tx2"/>
                </a:solidFill>
                <a:cs typeface="Courier New" pitchFamily="49" charset="0"/>
              </a:rPr>
              <a:t>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Courier New" pitchFamily="49" charset="0"/>
              </a:rPr>
              <a:t>by</a:t>
            </a:r>
            <a:r>
              <a:rPr lang="en-US" dirty="0" smtClean="0">
                <a:solidFill>
                  <a:schemeClr val="tx2"/>
                </a:solidFill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rank.name</a:t>
            </a:r>
            <a:r>
              <a:rPr lang="en-US" dirty="0" smtClean="0">
                <a:solidFill>
                  <a:schemeClr val="tx2"/>
                </a:solidFill>
                <a:cs typeface="Courier New" pitchFamily="49" charset="0"/>
              </a:rPr>
              <a:t>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Courier New" pitchFamily="49" charset="0"/>
              </a:rPr>
              <a:t>into</a:t>
            </a:r>
            <a:r>
              <a:rPr lang="en-US" dirty="0" smtClean="0">
                <a:solidFill>
                  <a:schemeClr val="tx2"/>
                </a:solidFill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g</a:t>
            </a:r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  <a:cs typeface="Courier New" pitchFamily="49" charset="0"/>
              </a:rPr>
              <a:t>               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Courier New" pitchFamily="49" charset="0"/>
              </a:rPr>
              <a:t>select</a:t>
            </a:r>
            <a:r>
              <a:rPr lang="en-US" dirty="0" smtClean="0">
                <a:solidFill>
                  <a:schemeClr val="tx2"/>
                </a:solidFill>
                <a:cs typeface="Courier New" pitchFamily="49" charset="0"/>
              </a:rPr>
              <a:t> new </a:t>
            </a:r>
            <a:r>
              <a:rPr lang="en-US" dirty="0" smtClean="0">
                <a:solidFill>
                  <a:srgbClr val="0000FF"/>
                </a:solidFill>
                <a:cs typeface="Courier New" pitchFamily="49" charset="0"/>
              </a:rPr>
              <a:t>Rank</a:t>
            </a:r>
            <a:r>
              <a:rPr lang="en-US" dirty="0" smtClean="0">
                <a:cs typeface="Courier New" pitchFamily="49" charset="0"/>
              </a:rPr>
              <a:t>(</a:t>
            </a:r>
            <a:r>
              <a:rPr lang="en-US" dirty="0" err="1" smtClean="0">
                <a:cs typeface="Courier New" pitchFamily="49" charset="0"/>
              </a:rPr>
              <a:t>g.Key</a:t>
            </a:r>
            <a:r>
              <a:rPr lang="en-US" dirty="0" smtClean="0">
                <a:cs typeface="Courier New" pitchFamily="49" charset="0"/>
              </a:rPr>
              <a:t>, </a:t>
            </a:r>
            <a:r>
              <a:rPr lang="en-US" dirty="0" err="1" smtClean="0">
                <a:cs typeface="Courier New" pitchFamily="49" charset="0"/>
              </a:rPr>
              <a:t>g.Sum</a:t>
            </a:r>
            <a:r>
              <a:rPr lang="en-US" dirty="0" smtClean="0">
                <a:cs typeface="Courier New" pitchFamily="49" charset="0"/>
              </a:rPr>
              <a:t>());</a:t>
            </a:r>
          </a:p>
          <a:p>
            <a:pPr>
              <a:buNone/>
            </a:pPr>
            <a:r>
              <a:rPr lang="en-US" dirty="0" smtClean="0"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sz="1600" dirty="0" smtClean="0">
              <a:latin typeface="Lucida San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Serial execution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762000" y="1219200"/>
            <a:ext cx="7620000" cy="5047535"/>
          </a:xfrm>
          <a:prstGeom prst="rect">
            <a:avLst/>
          </a:prstGeom>
        </p:spPr>
        <p:txBody>
          <a:bodyPr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700" dirty="0" err="1">
                <a:solidFill>
                  <a:srgbClr val="558ED5"/>
                </a:solidFill>
                <a:latin typeface="Calibri" pitchFamily="-83" charset="0"/>
              </a:rPr>
              <a:t>var</a:t>
            </a: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</a:t>
            </a:r>
            <a:r>
              <a:rPr lang="en-US" sz="1700" dirty="0" err="1">
                <a:solidFill>
                  <a:srgbClr val="000000"/>
                </a:solidFill>
                <a:latin typeface="Calibri" pitchFamily="-83" charset="0"/>
              </a:rPr>
              <a:t>logentries</a:t>
            </a: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=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700" dirty="0">
                <a:solidFill>
                  <a:srgbClr val="558ED5"/>
                </a:solidFill>
                <a:latin typeface="Calibri" pitchFamily="-83" charset="0"/>
              </a:rPr>
              <a:t>        from</a:t>
            </a: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line </a:t>
            </a:r>
            <a:r>
              <a:rPr lang="en-US" sz="1700" dirty="0">
                <a:solidFill>
                  <a:srgbClr val="558ED5"/>
                </a:solidFill>
                <a:latin typeface="Calibri" pitchFamily="-83" charset="0"/>
              </a:rPr>
              <a:t>in</a:t>
            </a: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logs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       </a:t>
            </a:r>
            <a:r>
              <a:rPr lang="en-US" sz="1700" dirty="0">
                <a:solidFill>
                  <a:srgbClr val="558ED5"/>
                </a:solidFill>
                <a:latin typeface="Calibri" pitchFamily="-83" charset="0"/>
              </a:rPr>
              <a:t>where</a:t>
            </a: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!</a:t>
            </a:r>
            <a:r>
              <a:rPr lang="en-US" sz="1700" dirty="0" err="1">
                <a:solidFill>
                  <a:srgbClr val="000000"/>
                </a:solidFill>
                <a:latin typeface="Calibri" pitchFamily="-83" charset="0"/>
              </a:rPr>
              <a:t>line.StartsWith</a:t>
            </a: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("#")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       </a:t>
            </a:r>
            <a:r>
              <a:rPr lang="en-US" sz="1700" dirty="0">
                <a:solidFill>
                  <a:srgbClr val="558ED5"/>
                </a:solidFill>
                <a:latin typeface="Calibri" pitchFamily="-83" charset="0"/>
              </a:rPr>
              <a:t>select</a:t>
            </a: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new </a:t>
            </a:r>
            <a:r>
              <a:rPr lang="en-US" sz="1700" dirty="0" err="1">
                <a:solidFill>
                  <a:srgbClr val="0000FF"/>
                </a:solidFill>
                <a:latin typeface="Calibri" pitchFamily="-83" charset="0"/>
              </a:rPr>
              <a:t>LogEntry</a:t>
            </a:r>
            <a:r>
              <a:rPr lang="en-US" sz="1700" dirty="0" err="1">
                <a:solidFill>
                  <a:srgbClr val="000000"/>
                </a:solidFill>
                <a:latin typeface="Calibri" pitchFamily="-83" charset="0"/>
              </a:rPr>
              <a:t>(line</a:t>
            </a: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);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700" dirty="0" err="1">
                <a:solidFill>
                  <a:srgbClr val="558ED5"/>
                </a:solidFill>
                <a:latin typeface="Calibri" pitchFamily="-83" charset="0"/>
              </a:rPr>
              <a:t>var</a:t>
            </a: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user =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700" dirty="0">
                <a:solidFill>
                  <a:srgbClr val="558ED5"/>
                </a:solidFill>
                <a:latin typeface="Calibri" pitchFamily="-83" charset="0"/>
              </a:rPr>
              <a:t>        from</a:t>
            </a: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access </a:t>
            </a:r>
            <a:r>
              <a:rPr lang="en-US" sz="1700" dirty="0">
                <a:solidFill>
                  <a:srgbClr val="558ED5"/>
                </a:solidFill>
                <a:latin typeface="Calibri" pitchFamily="-83" charset="0"/>
              </a:rPr>
              <a:t>in</a:t>
            </a: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</a:t>
            </a:r>
            <a:r>
              <a:rPr lang="en-US" sz="1700" dirty="0" err="1">
                <a:solidFill>
                  <a:srgbClr val="000000"/>
                </a:solidFill>
                <a:latin typeface="Calibri" pitchFamily="-83" charset="0"/>
              </a:rPr>
              <a:t>logentries</a:t>
            </a:r>
            <a:endParaRPr lang="en-US" sz="1700" dirty="0">
              <a:solidFill>
                <a:srgbClr val="000000"/>
              </a:solidFill>
              <a:latin typeface="Calibri" pitchFamily="-83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       </a:t>
            </a:r>
            <a:r>
              <a:rPr lang="en-US" sz="1700" dirty="0">
                <a:solidFill>
                  <a:srgbClr val="558ED5"/>
                </a:solidFill>
                <a:latin typeface="Calibri" pitchFamily="-83" charset="0"/>
              </a:rPr>
              <a:t>where</a:t>
            </a: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</a:t>
            </a:r>
            <a:r>
              <a:rPr lang="en-US" sz="1700" dirty="0" err="1">
                <a:solidFill>
                  <a:srgbClr val="000000"/>
                </a:solidFill>
                <a:latin typeface="Calibri" pitchFamily="-83" charset="0"/>
              </a:rPr>
              <a:t>access.user.EndsWith(@"</a:t>
            </a:r>
            <a:r>
              <a:rPr lang="en-US" sz="1700" dirty="0" err="1" smtClean="0">
                <a:solidFill>
                  <a:srgbClr val="000000"/>
                </a:solidFill>
                <a:latin typeface="Calibri" pitchFamily="-83" charset="0"/>
              </a:rPr>
              <a:t>\aditya</a:t>
            </a:r>
            <a:r>
              <a:rPr lang="en-US" sz="1700" dirty="0" smtClean="0">
                <a:solidFill>
                  <a:srgbClr val="000000"/>
                </a:solidFill>
                <a:latin typeface="Calibri" pitchFamily="-83" charset="0"/>
              </a:rPr>
              <a:t>"</a:t>
            </a: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       </a:t>
            </a:r>
            <a:r>
              <a:rPr lang="en-US" sz="1700" dirty="0">
                <a:solidFill>
                  <a:srgbClr val="558ED5"/>
                </a:solidFill>
                <a:latin typeface="Calibri" pitchFamily="-83" charset="0"/>
              </a:rPr>
              <a:t>select</a:t>
            </a: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access;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700" dirty="0" err="1">
                <a:solidFill>
                  <a:srgbClr val="558ED5"/>
                </a:solidFill>
                <a:latin typeface="Calibri" pitchFamily="-83" charset="0"/>
              </a:rPr>
              <a:t>var</a:t>
            </a: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accesses =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       </a:t>
            </a:r>
            <a:r>
              <a:rPr lang="en-US" sz="1700" dirty="0">
                <a:solidFill>
                  <a:srgbClr val="558ED5"/>
                </a:solidFill>
                <a:latin typeface="Calibri" pitchFamily="-83" charset="0"/>
              </a:rPr>
              <a:t>from</a:t>
            </a: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access </a:t>
            </a:r>
            <a:r>
              <a:rPr lang="en-US" sz="1700" dirty="0">
                <a:solidFill>
                  <a:srgbClr val="558ED5"/>
                </a:solidFill>
                <a:latin typeface="Calibri" pitchFamily="-83" charset="0"/>
              </a:rPr>
              <a:t>in</a:t>
            </a: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user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       </a:t>
            </a:r>
            <a:r>
              <a:rPr lang="en-US" sz="1700" dirty="0">
                <a:solidFill>
                  <a:srgbClr val="558ED5"/>
                </a:solidFill>
                <a:latin typeface="Calibri" pitchFamily="-83" charset="0"/>
              </a:rPr>
              <a:t>group</a:t>
            </a: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access </a:t>
            </a:r>
            <a:r>
              <a:rPr lang="en-US" sz="1700" dirty="0">
                <a:solidFill>
                  <a:srgbClr val="558ED5"/>
                </a:solidFill>
                <a:latin typeface="Calibri" pitchFamily="-83" charset="0"/>
              </a:rPr>
              <a:t>by</a:t>
            </a: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</a:t>
            </a:r>
            <a:r>
              <a:rPr lang="en-US" sz="1700" dirty="0" err="1">
                <a:solidFill>
                  <a:srgbClr val="000000"/>
                </a:solidFill>
                <a:latin typeface="Calibri" pitchFamily="-83" charset="0"/>
              </a:rPr>
              <a:t>access.page</a:t>
            </a: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</a:t>
            </a:r>
            <a:r>
              <a:rPr lang="en-US" sz="1700" dirty="0">
                <a:solidFill>
                  <a:srgbClr val="558ED5"/>
                </a:solidFill>
                <a:latin typeface="Calibri" pitchFamily="-83" charset="0"/>
              </a:rPr>
              <a:t>into</a:t>
            </a: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pages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       </a:t>
            </a:r>
            <a:r>
              <a:rPr lang="en-US" sz="1700" dirty="0">
                <a:solidFill>
                  <a:srgbClr val="558ED5"/>
                </a:solidFill>
                <a:latin typeface="Calibri" pitchFamily="-83" charset="0"/>
              </a:rPr>
              <a:t>select</a:t>
            </a: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new </a:t>
            </a:r>
            <a:r>
              <a:rPr lang="en-US" sz="1700" dirty="0" err="1">
                <a:solidFill>
                  <a:srgbClr val="0000FF"/>
                </a:solidFill>
                <a:latin typeface="Calibri" pitchFamily="-83" charset="0"/>
              </a:rPr>
              <a:t>UserPageCount</a:t>
            </a:r>
            <a:r>
              <a:rPr lang="en-US" sz="1700" dirty="0" err="1">
                <a:solidFill>
                  <a:srgbClr val="000000"/>
                </a:solidFill>
                <a:latin typeface="Calibri" pitchFamily="-83" charset="0"/>
              </a:rPr>
              <a:t>(</a:t>
            </a:r>
            <a:r>
              <a:rPr lang="en-US" sz="1700" dirty="0" err="1" smtClean="0">
                <a:solidFill>
                  <a:srgbClr val="000000"/>
                </a:solidFill>
                <a:latin typeface="Calibri" pitchFamily="-83" charset="0"/>
              </a:rPr>
              <a:t>"aditya</a:t>
            </a:r>
            <a:r>
              <a:rPr lang="en-US" sz="1700" dirty="0" smtClean="0">
                <a:solidFill>
                  <a:srgbClr val="000000"/>
                </a:solidFill>
                <a:latin typeface="Calibri" pitchFamily="-83" charset="0"/>
              </a:rPr>
              <a:t>"</a:t>
            </a: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, </a:t>
            </a:r>
            <a:r>
              <a:rPr lang="en-US" sz="1700" dirty="0" err="1">
                <a:solidFill>
                  <a:srgbClr val="000000"/>
                </a:solidFill>
                <a:latin typeface="Calibri" pitchFamily="-83" charset="0"/>
              </a:rPr>
              <a:t>pages.Key</a:t>
            </a: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, </a:t>
            </a:r>
            <a:r>
              <a:rPr lang="en-US" sz="1700" dirty="0" err="1">
                <a:solidFill>
                  <a:srgbClr val="000000"/>
                </a:solidFill>
                <a:latin typeface="Calibri" pitchFamily="-83" charset="0"/>
              </a:rPr>
              <a:t>pages.Count</a:t>
            </a: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());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700" dirty="0" err="1">
                <a:solidFill>
                  <a:srgbClr val="558ED5"/>
                </a:solidFill>
                <a:latin typeface="Calibri" pitchFamily="-83" charset="0"/>
              </a:rPr>
              <a:t>var</a:t>
            </a: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</a:t>
            </a:r>
            <a:r>
              <a:rPr lang="en-US" sz="1700" dirty="0" err="1">
                <a:solidFill>
                  <a:srgbClr val="000000"/>
                </a:solidFill>
                <a:latin typeface="Calibri" pitchFamily="-83" charset="0"/>
              </a:rPr>
              <a:t>htmAccesses</a:t>
            </a: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=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       </a:t>
            </a:r>
            <a:r>
              <a:rPr lang="en-US" sz="1700" dirty="0">
                <a:solidFill>
                  <a:srgbClr val="558ED5"/>
                </a:solidFill>
                <a:latin typeface="Calibri" pitchFamily="-83" charset="0"/>
              </a:rPr>
              <a:t>from</a:t>
            </a: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access </a:t>
            </a:r>
            <a:r>
              <a:rPr lang="en-US" sz="1700" dirty="0">
                <a:solidFill>
                  <a:srgbClr val="558ED5"/>
                </a:solidFill>
                <a:latin typeface="Calibri" pitchFamily="-83" charset="0"/>
              </a:rPr>
              <a:t>in</a:t>
            </a: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accesses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       </a:t>
            </a:r>
            <a:r>
              <a:rPr lang="en-US" sz="1700" dirty="0">
                <a:solidFill>
                  <a:srgbClr val="558ED5"/>
                </a:solidFill>
                <a:latin typeface="Calibri" pitchFamily="-83" charset="0"/>
              </a:rPr>
              <a:t>where</a:t>
            </a: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</a:t>
            </a:r>
            <a:r>
              <a:rPr lang="en-US" sz="1700" dirty="0" err="1">
                <a:solidFill>
                  <a:srgbClr val="000000"/>
                </a:solidFill>
                <a:latin typeface="Calibri" pitchFamily="-83" charset="0"/>
              </a:rPr>
              <a:t>access.page.EndsWith(".htm</a:t>
            </a: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")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       </a:t>
            </a:r>
            <a:r>
              <a:rPr lang="en-US" sz="1700" dirty="0" err="1">
                <a:solidFill>
                  <a:srgbClr val="558ED5"/>
                </a:solidFill>
                <a:latin typeface="Calibri" pitchFamily="-83" charset="0"/>
              </a:rPr>
              <a:t>orderby</a:t>
            </a: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</a:t>
            </a:r>
            <a:r>
              <a:rPr lang="en-US" sz="1700" dirty="0" err="1">
                <a:solidFill>
                  <a:srgbClr val="000000"/>
                </a:solidFill>
                <a:latin typeface="Calibri" pitchFamily="-83" charset="0"/>
              </a:rPr>
              <a:t>access.count</a:t>
            </a: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</a:t>
            </a:r>
            <a:r>
              <a:rPr lang="en-US" sz="1700" dirty="0">
                <a:solidFill>
                  <a:srgbClr val="558ED5"/>
                </a:solidFill>
                <a:latin typeface="Calibri" pitchFamily="-83" charset="0"/>
              </a:rPr>
              <a:t>descending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       </a:t>
            </a:r>
            <a:r>
              <a:rPr lang="en-US" sz="1700" dirty="0">
                <a:solidFill>
                  <a:srgbClr val="558ED5"/>
                </a:solidFill>
                <a:latin typeface="Calibri" pitchFamily="-83" charset="0"/>
              </a:rPr>
              <a:t>select</a:t>
            </a: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access; </a:t>
            </a:r>
            <a:endParaRPr lang="en-US" sz="1700" dirty="0">
              <a:solidFill>
                <a:srgbClr val="C00000"/>
              </a:solidFill>
              <a:latin typeface="Calibri" pitchFamily="-83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700" dirty="0">
              <a:solidFill>
                <a:srgbClr val="000000"/>
              </a:solidFill>
              <a:latin typeface="Calibri" pitchFamily="-83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  <a:latin typeface="Calibri" pitchFamily="-83" charset="0"/>
            </a:endParaRPr>
          </a:p>
        </p:txBody>
      </p:sp>
      <p:sp>
        <p:nvSpPr>
          <p:cNvPr id="192516" name="Text Box 4"/>
          <p:cNvSpPr txBox="1">
            <a:spLocks noChangeArrowheads="1"/>
          </p:cNvSpPr>
          <p:nvPr/>
        </p:nvSpPr>
        <p:spPr bwMode="auto">
          <a:xfrm>
            <a:off x="4572000" y="1447800"/>
            <a:ext cx="4038600" cy="366713"/>
          </a:xfrm>
          <a:prstGeom prst="rect">
            <a:avLst/>
          </a:prstGeom>
          <a:solidFill>
            <a:srgbClr val="FFCC00">
              <a:alpha val="3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For each line in logs, do…</a:t>
            </a:r>
            <a:endParaRPr lang="en-US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92517" name="Text Box 5"/>
          <p:cNvSpPr txBox="1">
            <a:spLocks noChangeArrowheads="1"/>
          </p:cNvSpPr>
          <p:nvPr/>
        </p:nvSpPr>
        <p:spPr bwMode="auto">
          <a:xfrm>
            <a:off x="4953000" y="2590800"/>
            <a:ext cx="3810000" cy="366713"/>
          </a:xfrm>
          <a:prstGeom prst="rect">
            <a:avLst/>
          </a:prstGeom>
          <a:solidFill>
            <a:srgbClr val="FFCC00">
              <a:alpha val="3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For each entry in logentries, do..</a:t>
            </a:r>
            <a:endParaRPr lang="en-US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92518" name="Text Box 6"/>
          <p:cNvSpPr txBox="1">
            <a:spLocks noChangeArrowheads="1"/>
          </p:cNvSpPr>
          <p:nvPr/>
        </p:nvSpPr>
        <p:spPr bwMode="auto">
          <a:xfrm>
            <a:off x="4953000" y="4419600"/>
            <a:ext cx="3962400" cy="915988"/>
          </a:xfrm>
          <a:prstGeom prst="rect">
            <a:avLst/>
          </a:prstGeom>
          <a:solidFill>
            <a:srgbClr val="FFCC00">
              <a:alpha val="3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Sort entries in user by page. Then iterate over sorted list, counting the occurrences of each page as you go.</a:t>
            </a:r>
            <a:endParaRPr lang="en-US">
              <a:solidFill>
                <a:srgbClr val="000000"/>
              </a:solidFill>
              <a:latin typeface="Courier New" pitchFamily="-83" charset="0"/>
            </a:endParaRPr>
          </a:p>
        </p:txBody>
      </p:sp>
      <p:sp>
        <p:nvSpPr>
          <p:cNvPr id="192519" name="Text Box 7"/>
          <p:cNvSpPr txBox="1">
            <a:spLocks noChangeArrowheads="1"/>
          </p:cNvSpPr>
          <p:nvPr/>
        </p:nvSpPr>
        <p:spPr bwMode="auto">
          <a:xfrm>
            <a:off x="2590800" y="5638800"/>
            <a:ext cx="4191000" cy="641350"/>
          </a:xfrm>
          <a:prstGeom prst="rect">
            <a:avLst/>
          </a:prstGeom>
          <a:solidFill>
            <a:srgbClr val="FFCC00">
              <a:alpha val="3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Re-sort entries in access by page frequency.</a:t>
            </a:r>
            <a:endParaRPr lang="en-US">
              <a:solidFill>
                <a:srgbClr val="000000"/>
              </a:solidFill>
              <a:latin typeface="Courier New" pitchFamily="-83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516" grpId="0" animBg="1"/>
      <p:bldP spid="192517" grpId="0" animBg="1"/>
      <p:bldP spid="192518" grpId="0" animBg="1"/>
      <p:bldP spid="192519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The Complete </a:t>
            </a:r>
            <a:r>
              <a:rPr lang="en-US" dirty="0" err="1" smtClean="0"/>
              <a:t>PageRank</a:t>
            </a:r>
            <a:r>
              <a:rPr lang="en-US" dirty="0" smtClean="0"/>
              <a:t>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43400"/>
            <a:ext cx="5638800" cy="22860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sz="3400" b="1" dirty="0" smtClean="0">
                <a:solidFill>
                  <a:schemeClr val="tx2"/>
                </a:solidFill>
                <a:latin typeface="Calibri" pitchFamily="34" charset="0"/>
                <a:cs typeface="Courier New" pitchFamily="49" charset="0"/>
              </a:rPr>
              <a:t>  </a:t>
            </a:r>
            <a:r>
              <a:rPr lang="en-US" sz="3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Courier New" pitchFamily="49" charset="0"/>
              </a:rPr>
              <a:t>var</a:t>
            </a:r>
            <a:r>
              <a:rPr lang="en-US" sz="3400" dirty="0" smtClean="0">
                <a:latin typeface="Calibri" pitchFamily="34" charset="0"/>
                <a:cs typeface="Courier New" pitchFamily="49" charset="0"/>
              </a:rPr>
              <a:t> pages = </a:t>
            </a:r>
            <a:r>
              <a:rPr lang="en-US" sz="3400" dirty="0" err="1" smtClean="0">
                <a:latin typeface="Calibri" pitchFamily="34" charset="0"/>
                <a:cs typeface="Courier New" pitchFamily="49" charset="0"/>
              </a:rPr>
              <a:t>DryadLinq.GetTable</a:t>
            </a:r>
            <a:r>
              <a:rPr lang="en-US" sz="3400" dirty="0" smtClean="0">
                <a:latin typeface="Calibri" pitchFamily="34" charset="0"/>
                <a:cs typeface="Courier New" pitchFamily="49" charset="0"/>
              </a:rPr>
              <a:t>&lt;</a:t>
            </a:r>
            <a:r>
              <a:rPr lang="en-US" sz="3400" dirty="0" smtClean="0">
                <a:solidFill>
                  <a:srgbClr val="0000FF"/>
                </a:solidFill>
                <a:latin typeface="Calibri" pitchFamily="34" charset="0"/>
                <a:cs typeface="Courier New" pitchFamily="49" charset="0"/>
              </a:rPr>
              <a:t>Page</a:t>
            </a:r>
            <a:r>
              <a:rPr lang="en-US" sz="3400" dirty="0" smtClean="0">
                <a:latin typeface="Calibri" pitchFamily="34" charset="0"/>
                <a:cs typeface="Courier New" pitchFamily="49" charset="0"/>
              </a:rPr>
              <a:t>&gt;(</a:t>
            </a:r>
            <a:r>
              <a:rPr lang="en-US" sz="3400" dirty="0" smtClean="0">
                <a:solidFill>
                  <a:srgbClr val="C00000"/>
                </a:solidFill>
                <a:latin typeface="Calibri" pitchFamily="34" charset="0"/>
                <a:cs typeface="Courier New" pitchFamily="49" charset="0"/>
              </a:rPr>
              <a:t>“file://pages.txt”</a:t>
            </a:r>
            <a:r>
              <a:rPr lang="en-US" sz="3400" dirty="0" smtClean="0">
                <a:latin typeface="Calibri" pitchFamily="34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3400" dirty="0" smtClean="0">
                <a:latin typeface="Calibri" pitchFamily="34" charset="0"/>
                <a:cs typeface="Courier New" pitchFamily="49" charset="0"/>
              </a:rPr>
              <a:t>  </a:t>
            </a:r>
            <a:r>
              <a:rPr lang="en-US" sz="3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Courier New" pitchFamily="49" charset="0"/>
              </a:rPr>
              <a:t>var</a:t>
            </a:r>
            <a:r>
              <a:rPr lang="en-US" sz="3400" dirty="0" smtClean="0">
                <a:latin typeface="Calibri" pitchFamily="34" charset="0"/>
                <a:cs typeface="Courier New" pitchFamily="49" charset="0"/>
              </a:rPr>
              <a:t> ranks = </a:t>
            </a:r>
            <a:r>
              <a:rPr lang="en-US" sz="3400" dirty="0" err="1" smtClean="0"/>
              <a:t>pages.</a:t>
            </a:r>
            <a:r>
              <a:rPr lang="en-US" sz="3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Select</a:t>
            </a:r>
            <a:r>
              <a:rPr lang="en-US" sz="3400" dirty="0" smtClean="0"/>
              <a:t>(page</a:t>
            </a:r>
            <a:r>
              <a:rPr lang="en-US" sz="3400" dirty="0" smtClean="0">
                <a:solidFill>
                  <a:srgbClr val="0000FF"/>
                </a:solidFill>
              </a:rPr>
              <a:t> </a:t>
            </a:r>
            <a:r>
              <a:rPr lang="en-US" sz="3400" dirty="0" smtClean="0"/>
              <a:t>=&gt;</a:t>
            </a:r>
            <a:r>
              <a:rPr lang="en-US" sz="3400" dirty="0" smtClean="0">
                <a:solidFill>
                  <a:srgbClr val="0000FF"/>
                </a:solidFill>
              </a:rPr>
              <a:t> </a:t>
            </a:r>
            <a:r>
              <a:rPr lang="en-US" sz="3400" dirty="0" smtClean="0">
                <a:solidFill>
                  <a:schemeClr val="tx2"/>
                </a:solidFill>
              </a:rPr>
              <a:t>new</a:t>
            </a:r>
            <a:r>
              <a:rPr lang="en-US" sz="3400" dirty="0" smtClean="0">
                <a:solidFill>
                  <a:srgbClr val="0000FF"/>
                </a:solidFill>
              </a:rPr>
              <a:t> Rank</a:t>
            </a:r>
            <a:r>
              <a:rPr lang="en-US" sz="3400" dirty="0" smtClean="0"/>
              <a:t>(page.name, 1.0));</a:t>
            </a:r>
            <a:endParaRPr lang="en-US" sz="3400" dirty="0" smtClean="0">
              <a:solidFill>
                <a:srgbClr val="1A701A"/>
              </a:solidFill>
              <a:latin typeface="Calibri" pitchFamily="34" charset="0"/>
              <a:cs typeface="Courier New" pitchFamily="49" charset="0"/>
            </a:endParaRPr>
          </a:p>
          <a:p>
            <a:pPr>
              <a:buNone/>
            </a:pPr>
            <a:r>
              <a:rPr lang="en-US" sz="3400" dirty="0" smtClean="0">
                <a:solidFill>
                  <a:srgbClr val="1A701A"/>
                </a:solidFill>
                <a:latin typeface="Calibri" pitchFamily="34" charset="0"/>
                <a:cs typeface="Courier New" pitchFamily="49" charset="0"/>
              </a:rPr>
              <a:t>  </a:t>
            </a:r>
          </a:p>
          <a:p>
            <a:pPr>
              <a:buNone/>
            </a:pPr>
            <a:r>
              <a:rPr lang="en-US" sz="3400" dirty="0" smtClean="0">
                <a:solidFill>
                  <a:srgbClr val="1A701A"/>
                </a:solidFill>
                <a:latin typeface="Calibri" pitchFamily="34" charset="0"/>
                <a:cs typeface="Courier New" pitchFamily="49" charset="0"/>
              </a:rPr>
              <a:t>  // repeat the iterative computation several times</a:t>
            </a:r>
          </a:p>
          <a:p>
            <a:pPr>
              <a:buNone/>
            </a:pPr>
            <a:r>
              <a:rPr lang="en-US" sz="3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ourier New" pitchFamily="49" charset="0"/>
              </a:rPr>
              <a:t>  </a:t>
            </a:r>
            <a:r>
              <a:rPr lang="en-US" sz="3400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ourier New" pitchFamily="49" charset="0"/>
              </a:rPr>
              <a:t>for </a:t>
            </a:r>
            <a:r>
              <a:rPr lang="en-US" sz="3400" b="1" dirty="0" smtClean="0">
                <a:latin typeface="Calibri" pitchFamily="34" charset="0"/>
                <a:cs typeface="Courier New" pitchFamily="49" charset="0"/>
              </a:rPr>
              <a:t>(</a:t>
            </a:r>
            <a:r>
              <a:rPr lang="en-US" sz="3400" b="1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ourier New" pitchFamily="49" charset="0"/>
              </a:rPr>
              <a:t>int</a:t>
            </a:r>
            <a:r>
              <a:rPr lang="en-US" sz="3400" b="1" dirty="0" smtClean="0">
                <a:latin typeface="Calibri" pitchFamily="34" charset="0"/>
                <a:cs typeface="Courier New" pitchFamily="49" charset="0"/>
              </a:rPr>
              <a:t> </a:t>
            </a:r>
            <a:r>
              <a:rPr lang="en-US" sz="3400" b="1" dirty="0" err="1" smtClean="0">
                <a:latin typeface="Calibri" pitchFamily="34" charset="0"/>
                <a:cs typeface="Courier New" pitchFamily="49" charset="0"/>
              </a:rPr>
              <a:t>iter</a:t>
            </a:r>
            <a:r>
              <a:rPr lang="en-US" sz="3400" b="1" dirty="0" smtClean="0">
                <a:latin typeface="Calibri" pitchFamily="34" charset="0"/>
                <a:cs typeface="Courier New" pitchFamily="49" charset="0"/>
              </a:rPr>
              <a:t> = 0; </a:t>
            </a:r>
            <a:r>
              <a:rPr lang="en-US" sz="3400" b="1" dirty="0" err="1" smtClean="0">
                <a:latin typeface="Calibri" pitchFamily="34" charset="0"/>
                <a:cs typeface="Courier New" pitchFamily="49" charset="0"/>
              </a:rPr>
              <a:t>iter</a:t>
            </a:r>
            <a:r>
              <a:rPr lang="en-US" sz="3400" b="1" dirty="0" smtClean="0">
                <a:latin typeface="Calibri" pitchFamily="34" charset="0"/>
                <a:cs typeface="Courier New" pitchFamily="49" charset="0"/>
              </a:rPr>
              <a:t> &lt; iterations; </a:t>
            </a:r>
            <a:r>
              <a:rPr lang="en-US" sz="3400" b="1" dirty="0" err="1" smtClean="0">
                <a:latin typeface="Calibri" pitchFamily="34" charset="0"/>
                <a:cs typeface="Courier New" pitchFamily="49" charset="0"/>
              </a:rPr>
              <a:t>iter</a:t>
            </a:r>
            <a:r>
              <a:rPr lang="en-US" sz="3400" b="1" dirty="0" smtClean="0">
                <a:latin typeface="Calibri" pitchFamily="34" charset="0"/>
                <a:cs typeface="Courier New" pitchFamily="49" charset="0"/>
              </a:rPr>
              <a:t>++) {</a:t>
            </a:r>
          </a:p>
          <a:p>
            <a:pPr>
              <a:buNone/>
            </a:pPr>
            <a:r>
              <a:rPr lang="en-US" sz="3400" b="1" dirty="0">
                <a:latin typeface="Calibri" pitchFamily="34" charset="0"/>
                <a:cs typeface="Courier New" pitchFamily="49" charset="0"/>
              </a:rPr>
              <a:t> </a:t>
            </a:r>
            <a:r>
              <a:rPr lang="en-US" sz="3400" b="1" dirty="0" smtClean="0">
                <a:latin typeface="Calibri" pitchFamily="34" charset="0"/>
                <a:cs typeface="Courier New" pitchFamily="49" charset="0"/>
              </a:rPr>
              <a:t>     ranks = </a:t>
            </a:r>
            <a:r>
              <a:rPr lang="en-US" sz="3400" b="1" dirty="0" err="1" smtClean="0">
                <a:latin typeface="Calibri" pitchFamily="34" charset="0"/>
                <a:cs typeface="Courier New" pitchFamily="49" charset="0"/>
              </a:rPr>
              <a:t>PRStep</a:t>
            </a:r>
            <a:r>
              <a:rPr lang="en-US" sz="3400" b="1" dirty="0" smtClean="0">
                <a:latin typeface="Calibri" pitchFamily="34" charset="0"/>
                <a:cs typeface="Courier New" pitchFamily="49" charset="0"/>
              </a:rPr>
              <a:t>(pages, ranks);</a:t>
            </a:r>
          </a:p>
          <a:p>
            <a:pPr>
              <a:buNone/>
            </a:pPr>
            <a:r>
              <a:rPr lang="en-US" sz="3400" b="1" dirty="0" smtClean="0">
                <a:latin typeface="Calibri" pitchFamily="34" charset="0"/>
                <a:cs typeface="Courier New" pitchFamily="49" charset="0"/>
              </a:rPr>
              <a:t>  }</a:t>
            </a:r>
          </a:p>
          <a:p>
            <a:pPr>
              <a:buNone/>
            </a:pPr>
            <a:endParaRPr lang="en-US" sz="3400" b="1" dirty="0" smtClean="0">
              <a:latin typeface="Calibri" pitchFamily="34" charset="0"/>
              <a:cs typeface="Courier New" pitchFamily="49" charset="0"/>
            </a:endParaRPr>
          </a:p>
          <a:p>
            <a:pPr>
              <a:buNone/>
            </a:pPr>
            <a:r>
              <a:rPr lang="en-US" sz="3400" dirty="0" smtClean="0">
                <a:latin typeface="Calibri" pitchFamily="34" charset="0"/>
                <a:cs typeface="Courier New" pitchFamily="49" charset="0"/>
              </a:rPr>
              <a:t>  </a:t>
            </a:r>
            <a:r>
              <a:rPr lang="en-US" sz="3400" dirty="0" err="1" smtClean="0">
                <a:latin typeface="Calibri" pitchFamily="34" charset="0"/>
                <a:cs typeface="Courier New" pitchFamily="49" charset="0"/>
              </a:rPr>
              <a:t>ranks.ToDryadTable</a:t>
            </a:r>
            <a:r>
              <a:rPr lang="en-US" sz="3400" dirty="0" smtClean="0">
                <a:latin typeface="Calibri" pitchFamily="34" charset="0"/>
                <a:cs typeface="Courier New" pitchFamily="49" charset="0"/>
              </a:rPr>
              <a:t>&lt;</a:t>
            </a:r>
            <a:r>
              <a:rPr lang="en-US" sz="3400" dirty="0" smtClean="0">
                <a:solidFill>
                  <a:srgbClr val="0000FF"/>
                </a:solidFill>
                <a:latin typeface="Calibri" pitchFamily="34" charset="0"/>
                <a:cs typeface="Courier New" pitchFamily="49" charset="0"/>
              </a:rPr>
              <a:t>Rank</a:t>
            </a:r>
            <a:r>
              <a:rPr lang="en-US" sz="3400" dirty="0" smtClean="0">
                <a:latin typeface="Calibri" pitchFamily="34" charset="0"/>
                <a:cs typeface="Courier New" pitchFamily="49" charset="0"/>
              </a:rPr>
              <a:t>&gt;(</a:t>
            </a:r>
            <a:r>
              <a:rPr lang="en-US" sz="3400" dirty="0" smtClean="0">
                <a:solidFill>
                  <a:srgbClr val="C00000"/>
                </a:solidFill>
                <a:latin typeface="Calibri" pitchFamily="34" charset="0"/>
                <a:cs typeface="Courier New" pitchFamily="49" charset="0"/>
              </a:rPr>
              <a:t>“outputranks.txt”</a:t>
            </a:r>
            <a:r>
              <a:rPr lang="en-US" sz="3400" dirty="0" smtClean="0">
                <a:latin typeface="Calibri" pitchFamily="34" charset="0"/>
                <a:cs typeface="Courier New" pitchFamily="49" charset="0"/>
              </a:rPr>
              <a:t>);</a:t>
            </a:r>
          </a:p>
          <a:p>
            <a:pPr>
              <a:buNone/>
            </a:pPr>
            <a:endParaRPr lang="en-US" sz="34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562600" y="1219200"/>
            <a:ext cx="3429000" cy="5093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00" dirty="0" smtClean="0">
                <a:solidFill>
                  <a:schemeClr val="tx2"/>
                </a:solidFill>
              </a:rPr>
              <a:t>    public </a:t>
            </a:r>
            <a:r>
              <a:rPr lang="en-US" sz="1300" dirty="0" err="1" smtClean="0">
                <a:solidFill>
                  <a:schemeClr val="tx2"/>
                </a:solidFill>
              </a:rPr>
              <a:t>struct</a:t>
            </a:r>
            <a:r>
              <a:rPr lang="en-US" sz="1300" dirty="0" smtClean="0">
                <a:solidFill>
                  <a:schemeClr val="tx2"/>
                </a:solidFill>
              </a:rPr>
              <a:t> </a:t>
            </a:r>
            <a:r>
              <a:rPr lang="en-US" sz="1300" dirty="0" smtClean="0">
                <a:solidFill>
                  <a:srgbClr val="0000FF"/>
                </a:solidFill>
              </a:rPr>
              <a:t>Page</a:t>
            </a:r>
            <a:r>
              <a:rPr lang="en-US" sz="1300" dirty="0" smtClean="0"/>
              <a:t> {</a:t>
            </a:r>
          </a:p>
          <a:p>
            <a:r>
              <a:rPr lang="en-US" sz="1300" dirty="0" smtClean="0"/>
              <a:t>        public UInt64 name;</a:t>
            </a:r>
          </a:p>
          <a:p>
            <a:r>
              <a:rPr lang="en-US" sz="1300" dirty="0" smtClean="0"/>
              <a:t>        public Int64 degree;</a:t>
            </a:r>
          </a:p>
          <a:p>
            <a:r>
              <a:rPr lang="en-US" sz="1300" dirty="0" smtClean="0"/>
              <a:t>        public UInt64[] links;</a:t>
            </a:r>
          </a:p>
          <a:p>
            <a:endParaRPr lang="en-US" sz="1300" dirty="0" smtClean="0"/>
          </a:p>
          <a:p>
            <a:r>
              <a:rPr lang="en-US" sz="1300" dirty="0" smtClean="0"/>
              <a:t>        public </a:t>
            </a:r>
            <a:r>
              <a:rPr lang="en-US" sz="1300" dirty="0" smtClean="0">
                <a:solidFill>
                  <a:srgbClr val="0000FF"/>
                </a:solidFill>
              </a:rPr>
              <a:t>Page</a:t>
            </a:r>
            <a:r>
              <a:rPr lang="en-US" sz="1300" dirty="0" smtClean="0"/>
              <a:t>(UInt64 n, Int64 d, UInt64[] l) {</a:t>
            </a:r>
          </a:p>
          <a:p>
            <a:r>
              <a:rPr lang="en-US" sz="1300" dirty="0" smtClean="0"/>
              <a:t>            name = n; degree = d; links = l; }</a:t>
            </a:r>
          </a:p>
          <a:p>
            <a:endParaRPr lang="en-US" sz="1300" dirty="0" smtClean="0"/>
          </a:p>
          <a:p>
            <a:r>
              <a:rPr lang="en-US" sz="1300" dirty="0" smtClean="0"/>
              <a:t>        public </a:t>
            </a:r>
            <a:r>
              <a:rPr lang="en-US" sz="1300" dirty="0" smtClean="0">
                <a:solidFill>
                  <a:srgbClr val="0000FF"/>
                </a:solidFill>
              </a:rPr>
              <a:t>Rank</a:t>
            </a:r>
            <a:r>
              <a:rPr lang="en-US" sz="1300" dirty="0" smtClean="0"/>
              <a:t>[] Disperse(</a:t>
            </a:r>
            <a:r>
              <a:rPr lang="en-US" sz="1300" dirty="0" smtClean="0">
                <a:solidFill>
                  <a:srgbClr val="0000FF"/>
                </a:solidFill>
              </a:rPr>
              <a:t>Rank</a:t>
            </a:r>
            <a:r>
              <a:rPr lang="en-US" sz="1300" dirty="0" smtClean="0"/>
              <a:t> </a:t>
            </a:r>
            <a:r>
              <a:rPr lang="en-US" sz="1300" dirty="0" err="1" smtClean="0"/>
              <a:t>rank</a:t>
            </a:r>
            <a:r>
              <a:rPr lang="en-US" sz="1300" dirty="0" smtClean="0"/>
              <a:t>) {</a:t>
            </a:r>
          </a:p>
          <a:p>
            <a:r>
              <a:rPr lang="en-US" sz="1300" dirty="0" smtClean="0"/>
              <a:t>            </a:t>
            </a:r>
            <a:r>
              <a:rPr lang="en-US" sz="1300" dirty="0" smtClean="0">
                <a:solidFill>
                  <a:srgbClr val="0000FF"/>
                </a:solidFill>
              </a:rPr>
              <a:t>Rank</a:t>
            </a:r>
            <a:r>
              <a:rPr lang="en-US" sz="1300" dirty="0" smtClean="0"/>
              <a:t>[] ranks = new </a:t>
            </a:r>
            <a:r>
              <a:rPr lang="en-US" sz="1300" dirty="0" smtClean="0">
                <a:solidFill>
                  <a:srgbClr val="0000FF"/>
                </a:solidFill>
              </a:rPr>
              <a:t>Rank</a:t>
            </a:r>
            <a:r>
              <a:rPr lang="en-US" sz="1300" dirty="0" smtClean="0"/>
              <a:t>[</a:t>
            </a:r>
            <a:r>
              <a:rPr lang="en-US" sz="1300" dirty="0" err="1" smtClean="0"/>
              <a:t>links.Length</a:t>
            </a:r>
            <a:r>
              <a:rPr lang="en-US" sz="1300" dirty="0" smtClean="0"/>
              <a:t>];</a:t>
            </a:r>
          </a:p>
          <a:p>
            <a:r>
              <a:rPr lang="en-US" sz="1300" dirty="0" smtClean="0"/>
              <a:t>            double score = </a:t>
            </a:r>
            <a:r>
              <a:rPr lang="en-US" sz="1300" dirty="0" err="1" smtClean="0"/>
              <a:t>rank.rank</a:t>
            </a:r>
            <a:r>
              <a:rPr lang="en-US" sz="1300" dirty="0" smtClean="0"/>
              <a:t> / </a:t>
            </a:r>
            <a:r>
              <a:rPr lang="en-US" sz="1300" dirty="0" err="1" smtClean="0"/>
              <a:t>this.degree</a:t>
            </a:r>
            <a:r>
              <a:rPr lang="en-US" sz="1300" dirty="0" smtClean="0"/>
              <a:t>;</a:t>
            </a:r>
          </a:p>
          <a:p>
            <a:r>
              <a:rPr lang="nn-NO" sz="1300" dirty="0" smtClean="0"/>
              <a:t>            for (int i = 0; i &lt; ranks.Length; i++) </a:t>
            </a:r>
            <a:r>
              <a:rPr lang="en-US" sz="1300" dirty="0" smtClean="0"/>
              <a:t>{</a:t>
            </a:r>
          </a:p>
          <a:p>
            <a:r>
              <a:rPr lang="en-US" sz="1300" dirty="0" smtClean="0"/>
              <a:t>                ranks[</a:t>
            </a:r>
            <a:r>
              <a:rPr lang="en-US" sz="1300" dirty="0" err="1" smtClean="0"/>
              <a:t>i</a:t>
            </a:r>
            <a:r>
              <a:rPr lang="en-US" sz="1300" dirty="0" smtClean="0"/>
              <a:t>] = new </a:t>
            </a:r>
            <a:r>
              <a:rPr lang="en-US" sz="1300" dirty="0" smtClean="0">
                <a:solidFill>
                  <a:srgbClr val="0000FF"/>
                </a:solidFill>
              </a:rPr>
              <a:t>Rank</a:t>
            </a:r>
            <a:r>
              <a:rPr lang="en-US" sz="1300" dirty="0" smtClean="0"/>
              <a:t>(</a:t>
            </a:r>
            <a:r>
              <a:rPr lang="en-US" sz="1300" dirty="0" err="1" smtClean="0"/>
              <a:t>this.links</a:t>
            </a:r>
            <a:r>
              <a:rPr lang="en-US" sz="1300" dirty="0" smtClean="0"/>
              <a:t>[</a:t>
            </a:r>
            <a:r>
              <a:rPr lang="en-US" sz="1300" dirty="0" err="1" smtClean="0"/>
              <a:t>i</a:t>
            </a:r>
            <a:r>
              <a:rPr lang="en-US" sz="1300" dirty="0" smtClean="0"/>
              <a:t>], score);</a:t>
            </a:r>
          </a:p>
          <a:p>
            <a:r>
              <a:rPr lang="en-US" sz="1300" dirty="0" smtClean="0"/>
              <a:t>            }</a:t>
            </a:r>
          </a:p>
          <a:p>
            <a:r>
              <a:rPr lang="en-US" sz="1300" dirty="0" smtClean="0"/>
              <a:t>            return ranks;</a:t>
            </a:r>
          </a:p>
          <a:p>
            <a:r>
              <a:rPr lang="en-US" sz="1300" dirty="0" smtClean="0"/>
              <a:t>        }</a:t>
            </a:r>
          </a:p>
          <a:p>
            <a:r>
              <a:rPr lang="en-US" sz="1300" dirty="0" smtClean="0"/>
              <a:t>    }</a:t>
            </a:r>
          </a:p>
          <a:p>
            <a:endParaRPr lang="en-US" sz="1300" dirty="0" smtClean="0"/>
          </a:p>
          <a:p>
            <a:r>
              <a:rPr lang="en-US" sz="1300" dirty="0" smtClean="0"/>
              <a:t>    </a:t>
            </a:r>
            <a:r>
              <a:rPr lang="en-US" sz="1300" dirty="0" smtClean="0">
                <a:solidFill>
                  <a:schemeClr val="tx2"/>
                </a:solidFill>
              </a:rPr>
              <a:t>public </a:t>
            </a:r>
            <a:r>
              <a:rPr lang="en-US" sz="1300" dirty="0" err="1" smtClean="0">
                <a:solidFill>
                  <a:schemeClr val="tx2"/>
                </a:solidFill>
              </a:rPr>
              <a:t>struct</a:t>
            </a:r>
            <a:r>
              <a:rPr lang="en-US" sz="1300" dirty="0" smtClean="0">
                <a:solidFill>
                  <a:schemeClr val="tx2"/>
                </a:solidFill>
              </a:rPr>
              <a:t> </a:t>
            </a:r>
            <a:r>
              <a:rPr lang="en-US" sz="1300" dirty="0" smtClean="0">
                <a:solidFill>
                  <a:srgbClr val="0000FF"/>
                </a:solidFill>
              </a:rPr>
              <a:t>Rank</a:t>
            </a:r>
            <a:r>
              <a:rPr lang="en-US" sz="1300" dirty="0" smtClean="0"/>
              <a:t> {</a:t>
            </a:r>
          </a:p>
          <a:p>
            <a:r>
              <a:rPr lang="en-US" sz="1300" dirty="0" smtClean="0"/>
              <a:t>        public UInt64 name;</a:t>
            </a:r>
          </a:p>
          <a:p>
            <a:r>
              <a:rPr lang="en-US" sz="1300" dirty="0" smtClean="0"/>
              <a:t>        public double rank;</a:t>
            </a:r>
          </a:p>
          <a:p>
            <a:endParaRPr lang="en-US" sz="1300" dirty="0" smtClean="0"/>
          </a:p>
          <a:p>
            <a:r>
              <a:rPr lang="en-US" sz="1300" dirty="0" smtClean="0"/>
              <a:t>        public </a:t>
            </a:r>
            <a:r>
              <a:rPr lang="en-US" sz="1300" dirty="0" smtClean="0">
                <a:solidFill>
                  <a:srgbClr val="0000FF"/>
                </a:solidFill>
              </a:rPr>
              <a:t>Rank</a:t>
            </a:r>
            <a:r>
              <a:rPr lang="en-US" sz="1300" dirty="0" smtClean="0"/>
              <a:t>(UInt64 n, double r) { </a:t>
            </a:r>
          </a:p>
          <a:p>
            <a:r>
              <a:rPr lang="en-US" sz="1300" dirty="0" smtClean="0"/>
              <a:t>            name = n; rank = r; }</a:t>
            </a:r>
          </a:p>
          <a:p>
            <a:r>
              <a:rPr lang="en-US" sz="1300" dirty="0" smtClean="0"/>
              <a:t>    }</a:t>
            </a:r>
          </a:p>
        </p:txBody>
      </p:sp>
      <p:sp>
        <p:nvSpPr>
          <p:cNvPr id="5" name="Rectangle 4"/>
          <p:cNvSpPr/>
          <p:nvPr/>
        </p:nvSpPr>
        <p:spPr>
          <a:xfrm>
            <a:off x="228600" y="1219200"/>
            <a:ext cx="5029200" cy="2893100"/>
          </a:xfrm>
          <a:prstGeom prst="rect">
            <a:avLst/>
          </a:prstGeom>
          <a:ln w="0">
            <a:noFill/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1400" dirty="0" smtClean="0">
                <a:solidFill>
                  <a:schemeClr val="tx2"/>
                </a:solidFill>
                <a:cs typeface="Courier New" pitchFamily="49" charset="0"/>
              </a:rPr>
              <a:t>public static </a:t>
            </a:r>
            <a:r>
              <a:rPr lang="en-US" sz="1400" dirty="0" err="1" smtClean="0">
                <a:solidFill>
                  <a:srgbClr val="0000FF"/>
                </a:solidFill>
                <a:cs typeface="Courier New" pitchFamily="49" charset="0"/>
              </a:rPr>
              <a:t>IQueryable</a:t>
            </a:r>
            <a:r>
              <a:rPr lang="en-US" sz="1400" dirty="0" smtClean="0">
                <a:cs typeface="Courier New" pitchFamily="49" charset="0"/>
              </a:rPr>
              <a:t>&lt;</a:t>
            </a:r>
            <a:r>
              <a:rPr lang="en-US" sz="1400" dirty="0" smtClean="0">
                <a:solidFill>
                  <a:srgbClr val="0000FF"/>
                </a:solidFill>
                <a:cs typeface="Courier New" pitchFamily="49" charset="0"/>
              </a:rPr>
              <a:t>Rank</a:t>
            </a:r>
            <a:r>
              <a:rPr lang="en-US" sz="1400" dirty="0" smtClean="0">
                <a:cs typeface="Courier New" pitchFamily="49" charset="0"/>
              </a:rPr>
              <a:t>&gt; </a:t>
            </a:r>
            <a:r>
              <a:rPr lang="en-US" sz="1400" dirty="0" err="1" smtClean="0">
                <a:cs typeface="Courier New" pitchFamily="49" charset="0"/>
              </a:rPr>
              <a:t>PRStep</a:t>
            </a:r>
            <a:r>
              <a:rPr lang="en-US" sz="1400" dirty="0" smtClean="0">
                <a:cs typeface="Courier New" pitchFamily="49" charset="0"/>
              </a:rPr>
              <a:t>(</a:t>
            </a:r>
            <a:r>
              <a:rPr lang="en-US" sz="1400" dirty="0" err="1" smtClean="0">
                <a:solidFill>
                  <a:srgbClr val="0000FF"/>
                </a:solidFill>
                <a:cs typeface="Courier New" pitchFamily="49" charset="0"/>
              </a:rPr>
              <a:t>IQueryable</a:t>
            </a:r>
            <a:r>
              <a:rPr lang="en-US" sz="1400" dirty="0" smtClean="0">
                <a:cs typeface="Courier New" pitchFamily="49" charset="0"/>
              </a:rPr>
              <a:t>&lt;</a:t>
            </a:r>
            <a:r>
              <a:rPr lang="en-US" sz="1400" dirty="0" smtClean="0">
                <a:solidFill>
                  <a:srgbClr val="0000FF"/>
                </a:solidFill>
                <a:cs typeface="Courier New" pitchFamily="49" charset="0"/>
              </a:rPr>
              <a:t>Page</a:t>
            </a:r>
            <a:r>
              <a:rPr lang="en-US" sz="1400" dirty="0" smtClean="0">
                <a:cs typeface="Courier New" pitchFamily="49" charset="0"/>
              </a:rPr>
              <a:t>&gt; pages,</a:t>
            </a:r>
          </a:p>
          <a:p>
            <a:pPr>
              <a:buNone/>
            </a:pPr>
            <a:r>
              <a:rPr lang="en-US" sz="1400" dirty="0" smtClean="0">
                <a:cs typeface="Courier New" pitchFamily="49" charset="0"/>
              </a:rPr>
              <a:t>                                                                        </a:t>
            </a:r>
            <a:r>
              <a:rPr lang="en-US" sz="1400" dirty="0" err="1" smtClean="0">
                <a:solidFill>
                  <a:srgbClr val="0000FF"/>
                </a:solidFill>
                <a:cs typeface="Courier New" pitchFamily="49" charset="0"/>
              </a:rPr>
              <a:t>IQueryable</a:t>
            </a:r>
            <a:r>
              <a:rPr lang="en-US" sz="1400" dirty="0" smtClean="0">
                <a:cs typeface="Courier New" pitchFamily="49" charset="0"/>
              </a:rPr>
              <a:t>&lt;</a:t>
            </a:r>
            <a:r>
              <a:rPr lang="en-US" sz="1400" dirty="0" smtClean="0">
                <a:solidFill>
                  <a:srgbClr val="0000FF"/>
                </a:solidFill>
                <a:cs typeface="Courier New" pitchFamily="49" charset="0"/>
              </a:rPr>
              <a:t>Rank</a:t>
            </a:r>
            <a:r>
              <a:rPr lang="en-US" sz="1400" dirty="0" smtClean="0">
                <a:cs typeface="Courier New" pitchFamily="49" charset="0"/>
              </a:rPr>
              <a:t>&gt; ranks) {</a:t>
            </a:r>
          </a:p>
          <a:p>
            <a:pPr>
              <a:buNone/>
            </a:pPr>
            <a:r>
              <a:rPr lang="en-US" sz="1400" dirty="0" smtClean="0">
                <a:solidFill>
                  <a:srgbClr val="1A701A"/>
                </a:solidFill>
                <a:cs typeface="Courier New" pitchFamily="49" charset="0"/>
              </a:rPr>
              <a:t>    // join pages with ranks, and disperse updates</a:t>
            </a:r>
          </a:p>
          <a:p>
            <a:pPr>
              <a:buNone/>
            </a:pPr>
            <a:r>
              <a:rPr lang="en-US" sz="1400" dirty="0" smtClean="0">
                <a:solidFill>
                  <a:schemeClr val="tx2"/>
                </a:solidFill>
                <a:cs typeface="Courier New" pitchFamily="49" charset="0"/>
              </a:rPr>
              <a:t>    </a:t>
            </a:r>
            <a:r>
              <a:rPr lang="en-US" sz="1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cs typeface="Courier New" pitchFamily="49" charset="0"/>
              </a:rPr>
              <a:t>var</a:t>
            </a:r>
            <a:r>
              <a:rPr lang="en-US" sz="1400" dirty="0" smtClean="0">
                <a:solidFill>
                  <a:schemeClr val="tx2"/>
                </a:solidFill>
                <a:cs typeface="Courier New" pitchFamily="49" charset="0"/>
              </a:rPr>
              <a:t> </a:t>
            </a:r>
            <a:r>
              <a:rPr lang="en-US" sz="1400" dirty="0" smtClean="0">
                <a:cs typeface="Courier New" pitchFamily="49" charset="0"/>
              </a:rPr>
              <a:t>updates =</a:t>
            </a:r>
            <a:r>
              <a:rPr lang="en-US" sz="1400" dirty="0" smtClean="0">
                <a:solidFill>
                  <a:schemeClr val="tx2"/>
                </a:solidFill>
                <a:cs typeface="Courier New" pitchFamily="49" charset="0"/>
              </a:rPr>
              <a:t> </a:t>
            </a:r>
            <a:r>
              <a:rPr lang="en-US" sz="1400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Courier New" pitchFamily="49" charset="0"/>
              </a:rPr>
              <a:t>from</a:t>
            </a:r>
            <a:r>
              <a:rPr lang="en-US" sz="1400" dirty="0" smtClean="0">
                <a:solidFill>
                  <a:schemeClr val="tx2"/>
                </a:solidFill>
                <a:cs typeface="Courier New" pitchFamily="49" charset="0"/>
              </a:rPr>
              <a:t> </a:t>
            </a:r>
            <a:r>
              <a:rPr lang="en-US" sz="1400" dirty="0" smtClean="0">
                <a:cs typeface="Courier New" pitchFamily="49" charset="0"/>
              </a:rPr>
              <a:t>page</a:t>
            </a:r>
            <a:r>
              <a:rPr lang="en-US" sz="1400" dirty="0" smtClean="0">
                <a:solidFill>
                  <a:schemeClr val="tx2"/>
                </a:solidFill>
                <a:cs typeface="Courier New" pitchFamily="49" charset="0"/>
              </a:rPr>
              <a:t> </a:t>
            </a:r>
            <a:r>
              <a:rPr lang="en-US" sz="1400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Courier New" pitchFamily="49" charset="0"/>
              </a:rPr>
              <a:t>in</a:t>
            </a:r>
            <a:r>
              <a:rPr lang="en-US" sz="1400" dirty="0" smtClean="0">
                <a:solidFill>
                  <a:schemeClr val="tx2"/>
                </a:solidFill>
                <a:cs typeface="Courier New" pitchFamily="49" charset="0"/>
              </a:rPr>
              <a:t> </a:t>
            </a:r>
            <a:r>
              <a:rPr lang="en-US" sz="1400" dirty="0" smtClean="0">
                <a:cs typeface="Courier New" pitchFamily="49" charset="0"/>
              </a:rPr>
              <a:t>pages</a:t>
            </a:r>
          </a:p>
          <a:p>
            <a:pPr>
              <a:buNone/>
            </a:pPr>
            <a:r>
              <a:rPr lang="en-US" sz="1400" dirty="0" smtClean="0">
                <a:solidFill>
                  <a:schemeClr val="tx2"/>
                </a:solidFill>
                <a:cs typeface="Courier New" pitchFamily="49" charset="0"/>
              </a:rPr>
              <a:t>                             </a:t>
            </a:r>
            <a:r>
              <a:rPr lang="en-US" sz="1400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Courier New" pitchFamily="49" charset="0"/>
              </a:rPr>
              <a:t>join</a:t>
            </a:r>
            <a:r>
              <a:rPr lang="en-US" sz="1400" dirty="0" smtClean="0">
                <a:solidFill>
                  <a:schemeClr val="tx2"/>
                </a:solidFill>
                <a:cs typeface="Courier New" pitchFamily="49" charset="0"/>
              </a:rPr>
              <a:t> </a:t>
            </a:r>
            <a:r>
              <a:rPr lang="en-US" sz="1400" dirty="0" smtClean="0">
                <a:cs typeface="Courier New" pitchFamily="49" charset="0"/>
              </a:rPr>
              <a:t>rank</a:t>
            </a:r>
            <a:r>
              <a:rPr lang="en-US" sz="1400" dirty="0" smtClean="0">
                <a:solidFill>
                  <a:schemeClr val="tx2"/>
                </a:solidFill>
                <a:cs typeface="Courier New" pitchFamily="49" charset="0"/>
              </a:rPr>
              <a:t> </a:t>
            </a:r>
            <a:r>
              <a:rPr lang="en-US" sz="1400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Courier New" pitchFamily="49" charset="0"/>
              </a:rPr>
              <a:t>in</a:t>
            </a:r>
            <a:r>
              <a:rPr lang="en-US" sz="1400" dirty="0" smtClean="0">
                <a:solidFill>
                  <a:schemeClr val="tx2"/>
                </a:solidFill>
                <a:cs typeface="Courier New" pitchFamily="49" charset="0"/>
              </a:rPr>
              <a:t> </a:t>
            </a:r>
            <a:r>
              <a:rPr lang="en-US" sz="1400" dirty="0" smtClean="0">
                <a:cs typeface="Courier New" pitchFamily="49" charset="0"/>
              </a:rPr>
              <a:t>ranks</a:t>
            </a:r>
            <a:r>
              <a:rPr lang="en-US" sz="1400" dirty="0" smtClean="0">
                <a:solidFill>
                  <a:schemeClr val="tx2"/>
                </a:solidFill>
                <a:cs typeface="Courier New" pitchFamily="49" charset="0"/>
              </a:rPr>
              <a:t> </a:t>
            </a:r>
            <a:r>
              <a:rPr lang="en-US" sz="1400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Courier New" pitchFamily="49" charset="0"/>
              </a:rPr>
              <a:t>on</a:t>
            </a:r>
            <a:r>
              <a:rPr lang="en-US" sz="1400" dirty="0" smtClean="0">
                <a:solidFill>
                  <a:schemeClr val="tx2"/>
                </a:solidFill>
                <a:cs typeface="Courier New" pitchFamily="49" charset="0"/>
              </a:rPr>
              <a:t> </a:t>
            </a:r>
            <a:r>
              <a:rPr lang="en-US" sz="1400" dirty="0" smtClean="0">
                <a:cs typeface="Courier New" pitchFamily="49" charset="0"/>
              </a:rPr>
              <a:t>page.name</a:t>
            </a:r>
            <a:r>
              <a:rPr lang="en-US" sz="1400" dirty="0" smtClean="0">
                <a:solidFill>
                  <a:schemeClr val="tx2"/>
                </a:solidFill>
                <a:cs typeface="Courier New" pitchFamily="49" charset="0"/>
              </a:rPr>
              <a:t> </a:t>
            </a:r>
            <a:r>
              <a:rPr lang="en-US" sz="1400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Courier New" pitchFamily="49" charset="0"/>
              </a:rPr>
              <a:t>equals</a:t>
            </a:r>
            <a:r>
              <a:rPr lang="en-US" sz="1400" dirty="0" smtClean="0">
                <a:solidFill>
                  <a:schemeClr val="tx2"/>
                </a:solidFill>
                <a:cs typeface="Courier New" pitchFamily="49" charset="0"/>
              </a:rPr>
              <a:t> </a:t>
            </a:r>
            <a:r>
              <a:rPr lang="en-US" sz="1400" dirty="0" smtClean="0">
                <a:cs typeface="Courier New" pitchFamily="49" charset="0"/>
              </a:rPr>
              <a:t>rank.name</a:t>
            </a:r>
          </a:p>
          <a:p>
            <a:pPr>
              <a:buNone/>
            </a:pPr>
            <a:r>
              <a:rPr lang="en-US" sz="1400" dirty="0" smtClean="0">
                <a:solidFill>
                  <a:schemeClr val="tx2"/>
                </a:solidFill>
                <a:cs typeface="Courier New" pitchFamily="49" charset="0"/>
              </a:rPr>
              <a:t>                             </a:t>
            </a:r>
            <a:r>
              <a:rPr lang="en-US" sz="1400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Courier New" pitchFamily="49" charset="0"/>
              </a:rPr>
              <a:t>select</a:t>
            </a:r>
            <a:r>
              <a:rPr lang="en-US" sz="1400" dirty="0" smtClean="0">
                <a:solidFill>
                  <a:schemeClr val="tx2"/>
                </a:solidFill>
                <a:cs typeface="Courier New" pitchFamily="49" charset="0"/>
              </a:rPr>
              <a:t> </a:t>
            </a:r>
            <a:r>
              <a:rPr lang="en-US" sz="1400" dirty="0" err="1" smtClean="0">
                <a:cs typeface="Courier New" pitchFamily="49" charset="0"/>
              </a:rPr>
              <a:t>page.Disperse</a:t>
            </a:r>
            <a:r>
              <a:rPr lang="en-US" sz="1400" dirty="0" smtClean="0">
                <a:cs typeface="Courier New" pitchFamily="49" charset="0"/>
              </a:rPr>
              <a:t>(rank);</a:t>
            </a:r>
          </a:p>
          <a:p>
            <a:pPr>
              <a:buNone/>
            </a:pPr>
            <a:endParaRPr lang="en-US" sz="1400" dirty="0" smtClean="0">
              <a:solidFill>
                <a:schemeClr val="tx2"/>
              </a:solidFill>
              <a:cs typeface="Courier New" pitchFamily="49" charset="0"/>
            </a:endParaRPr>
          </a:p>
          <a:p>
            <a:pPr>
              <a:buNone/>
            </a:pPr>
            <a:r>
              <a:rPr lang="en-US" sz="1400" dirty="0" smtClean="0">
                <a:solidFill>
                  <a:schemeClr val="tx2"/>
                </a:solidFill>
                <a:cs typeface="Courier New" pitchFamily="49" charset="0"/>
              </a:rPr>
              <a:t>    // </a:t>
            </a:r>
            <a:r>
              <a:rPr lang="en-US" sz="1400" dirty="0" smtClean="0">
                <a:solidFill>
                  <a:srgbClr val="1A701A"/>
                </a:solidFill>
                <a:cs typeface="Courier New" pitchFamily="49" charset="0"/>
              </a:rPr>
              <a:t>re-accumulate.</a:t>
            </a:r>
            <a:endParaRPr lang="en-US" sz="1400" dirty="0" smtClean="0">
              <a:solidFill>
                <a:schemeClr val="tx2"/>
              </a:solidFill>
              <a:cs typeface="Courier New" pitchFamily="49" charset="0"/>
            </a:endParaRPr>
          </a:p>
          <a:p>
            <a:pPr>
              <a:buNone/>
            </a:pPr>
            <a:r>
              <a:rPr lang="en-US" sz="1400" dirty="0" smtClean="0">
                <a:solidFill>
                  <a:schemeClr val="tx2"/>
                </a:solidFill>
                <a:cs typeface="Courier New" pitchFamily="49" charset="0"/>
              </a:rPr>
              <a:t>    return </a:t>
            </a:r>
            <a:r>
              <a:rPr lang="en-US" sz="1400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Courier New" pitchFamily="49" charset="0"/>
              </a:rPr>
              <a:t>from</a:t>
            </a:r>
            <a:r>
              <a:rPr lang="en-US" sz="1400" dirty="0" smtClean="0">
                <a:solidFill>
                  <a:schemeClr val="tx2"/>
                </a:solidFill>
                <a:cs typeface="Courier New" pitchFamily="49" charset="0"/>
              </a:rPr>
              <a:t> </a:t>
            </a:r>
            <a:r>
              <a:rPr lang="en-US" sz="1400" dirty="0" smtClean="0">
                <a:cs typeface="Courier New" pitchFamily="49" charset="0"/>
              </a:rPr>
              <a:t>list</a:t>
            </a:r>
            <a:r>
              <a:rPr lang="en-US" sz="1400" dirty="0" smtClean="0">
                <a:solidFill>
                  <a:schemeClr val="tx2"/>
                </a:solidFill>
                <a:cs typeface="Courier New" pitchFamily="49" charset="0"/>
              </a:rPr>
              <a:t> </a:t>
            </a:r>
            <a:r>
              <a:rPr lang="en-US" sz="1400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Courier New" pitchFamily="49" charset="0"/>
              </a:rPr>
              <a:t>in</a:t>
            </a:r>
            <a:r>
              <a:rPr lang="en-US" sz="1400" dirty="0" smtClean="0">
                <a:solidFill>
                  <a:schemeClr val="tx2"/>
                </a:solidFill>
                <a:cs typeface="Courier New" pitchFamily="49" charset="0"/>
              </a:rPr>
              <a:t> </a:t>
            </a:r>
            <a:r>
              <a:rPr lang="en-US" sz="1400" dirty="0" smtClean="0">
                <a:cs typeface="Courier New" pitchFamily="49" charset="0"/>
              </a:rPr>
              <a:t>updates</a:t>
            </a:r>
          </a:p>
          <a:p>
            <a:pPr>
              <a:buNone/>
            </a:pPr>
            <a:r>
              <a:rPr lang="en-US" sz="1400" dirty="0" smtClean="0">
                <a:solidFill>
                  <a:schemeClr val="tx2"/>
                </a:solidFill>
                <a:cs typeface="Courier New" pitchFamily="49" charset="0"/>
              </a:rPr>
              <a:t>                </a:t>
            </a:r>
            <a:r>
              <a:rPr lang="en-US" sz="1400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Courier New" pitchFamily="49" charset="0"/>
              </a:rPr>
              <a:t>from</a:t>
            </a:r>
            <a:r>
              <a:rPr lang="en-US" sz="1400" dirty="0" smtClean="0">
                <a:solidFill>
                  <a:schemeClr val="tx2"/>
                </a:solidFill>
                <a:cs typeface="Courier New" pitchFamily="49" charset="0"/>
              </a:rPr>
              <a:t> </a:t>
            </a:r>
            <a:r>
              <a:rPr lang="en-US" sz="1400" dirty="0" smtClean="0">
                <a:cs typeface="Courier New" pitchFamily="49" charset="0"/>
              </a:rPr>
              <a:t>rank</a:t>
            </a:r>
            <a:r>
              <a:rPr lang="en-US" sz="1400" dirty="0" smtClean="0">
                <a:solidFill>
                  <a:schemeClr val="tx2"/>
                </a:solidFill>
                <a:cs typeface="Courier New" pitchFamily="49" charset="0"/>
              </a:rPr>
              <a:t> </a:t>
            </a:r>
            <a:r>
              <a:rPr lang="en-US" sz="1400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Courier New" pitchFamily="49" charset="0"/>
              </a:rPr>
              <a:t>in</a:t>
            </a:r>
            <a:r>
              <a:rPr lang="en-US" sz="1400" dirty="0" smtClean="0">
                <a:solidFill>
                  <a:schemeClr val="tx2"/>
                </a:solidFill>
                <a:cs typeface="Courier New" pitchFamily="49" charset="0"/>
              </a:rPr>
              <a:t> </a:t>
            </a:r>
            <a:r>
              <a:rPr lang="en-US" sz="1400" dirty="0" smtClean="0">
                <a:cs typeface="Courier New" pitchFamily="49" charset="0"/>
              </a:rPr>
              <a:t>list</a:t>
            </a:r>
          </a:p>
          <a:p>
            <a:pPr>
              <a:buNone/>
            </a:pPr>
            <a:r>
              <a:rPr lang="en-US" sz="1400" dirty="0" smtClean="0">
                <a:solidFill>
                  <a:schemeClr val="tx2"/>
                </a:solidFill>
                <a:cs typeface="Courier New" pitchFamily="49" charset="0"/>
              </a:rPr>
              <a:t>                </a:t>
            </a:r>
            <a:r>
              <a:rPr lang="en-US" sz="1400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Courier New" pitchFamily="49" charset="0"/>
              </a:rPr>
              <a:t>group</a:t>
            </a:r>
            <a:r>
              <a:rPr lang="en-US" sz="1400" dirty="0" smtClean="0">
                <a:solidFill>
                  <a:schemeClr val="tx2"/>
                </a:solidFill>
                <a:cs typeface="Courier New" pitchFamily="49" charset="0"/>
              </a:rPr>
              <a:t> </a:t>
            </a:r>
            <a:r>
              <a:rPr lang="en-US" sz="1400" dirty="0" err="1" smtClean="0">
                <a:cs typeface="Courier New" pitchFamily="49" charset="0"/>
              </a:rPr>
              <a:t>rank.rank</a:t>
            </a:r>
            <a:r>
              <a:rPr lang="en-US" sz="1400" dirty="0" smtClean="0">
                <a:solidFill>
                  <a:schemeClr val="tx2"/>
                </a:solidFill>
                <a:cs typeface="Courier New" pitchFamily="49" charset="0"/>
              </a:rPr>
              <a:t> </a:t>
            </a:r>
            <a:r>
              <a:rPr lang="en-US" sz="1400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Courier New" pitchFamily="49" charset="0"/>
              </a:rPr>
              <a:t>by</a:t>
            </a:r>
            <a:r>
              <a:rPr lang="en-US" sz="1400" dirty="0" smtClean="0">
                <a:solidFill>
                  <a:schemeClr val="tx2"/>
                </a:solidFill>
                <a:cs typeface="Courier New" pitchFamily="49" charset="0"/>
              </a:rPr>
              <a:t> </a:t>
            </a:r>
            <a:r>
              <a:rPr lang="en-US" sz="1400" dirty="0" smtClean="0">
                <a:cs typeface="Courier New" pitchFamily="49" charset="0"/>
              </a:rPr>
              <a:t>rank.name</a:t>
            </a:r>
            <a:r>
              <a:rPr lang="en-US" sz="1400" dirty="0" smtClean="0">
                <a:solidFill>
                  <a:schemeClr val="tx2"/>
                </a:solidFill>
                <a:cs typeface="Courier New" pitchFamily="49" charset="0"/>
              </a:rPr>
              <a:t> </a:t>
            </a:r>
            <a:r>
              <a:rPr lang="en-US" sz="1400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Courier New" pitchFamily="49" charset="0"/>
              </a:rPr>
              <a:t>into</a:t>
            </a:r>
            <a:r>
              <a:rPr lang="en-US" sz="1400" dirty="0" smtClean="0">
                <a:solidFill>
                  <a:schemeClr val="tx2"/>
                </a:solidFill>
                <a:cs typeface="Courier New" pitchFamily="49" charset="0"/>
              </a:rPr>
              <a:t> </a:t>
            </a:r>
            <a:r>
              <a:rPr lang="en-US" sz="1400" dirty="0" smtClean="0">
                <a:cs typeface="Courier New" pitchFamily="49" charset="0"/>
              </a:rPr>
              <a:t>g</a:t>
            </a:r>
          </a:p>
          <a:p>
            <a:pPr>
              <a:buNone/>
            </a:pPr>
            <a:r>
              <a:rPr lang="en-US" sz="1400" dirty="0" smtClean="0">
                <a:solidFill>
                  <a:schemeClr val="tx2"/>
                </a:solidFill>
                <a:cs typeface="Courier New" pitchFamily="49" charset="0"/>
              </a:rPr>
              <a:t>                </a:t>
            </a:r>
            <a:r>
              <a:rPr lang="en-US" sz="1400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Courier New" pitchFamily="49" charset="0"/>
              </a:rPr>
              <a:t>select</a:t>
            </a:r>
            <a:r>
              <a:rPr lang="en-US" sz="1400" dirty="0" smtClean="0">
                <a:solidFill>
                  <a:schemeClr val="tx2"/>
                </a:solidFill>
                <a:cs typeface="Courier New" pitchFamily="49" charset="0"/>
              </a:rPr>
              <a:t> new </a:t>
            </a:r>
            <a:r>
              <a:rPr lang="en-US" sz="1400" dirty="0" smtClean="0">
                <a:solidFill>
                  <a:srgbClr val="0000FF"/>
                </a:solidFill>
                <a:cs typeface="Courier New" pitchFamily="49" charset="0"/>
              </a:rPr>
              <a:t>Rank</a:t>
            </a:r>
            <a:r>
              <a:rPr lang="en-US" sz="1400" dirty="0" smtClean="0">
                <a:cs typeface="Courier New" pitchFamily="49" charset="0"/>
              </a:rPr>
              <a:t>(</a:t>
            </a:r>
            <a:r>
              <a:rPr lang="en-US" sz="1400" dirty="0" err="1" smtClean="0">
                <a:cs typeface="Courier New" pitchFamily="49" charset="0"/>
              </a:rPr>
              <a:t>g.Key</a:t>
            </a:r>
            <a:r>
              <a:rPr lang="en-US" sz="1400" dirty="0" smtClean="0">
                <a:cs typeface="Courier New" pitchFamily="49" charset="0"/>
              </a:rPr>
              <a:t>, </a:t>
            </a:r>
            <a:r>
              <a:rPr lang="en-US" sz="1400" dirty="0" err="1" smtClean="0">
                <a:cs typeface="Courier New" pitchFamily="49" charset="0"/>
              </a:rPr>
              <a:t>g.Sum</a:t>
            </a:r>
            <a:r>
              <a:rPr lang="en-US" sz="1400" dirty="0" smtClean="0">
                <a:cs typeface="Courier New" pitchFamily="49" charset="0"/>
              </a:rPr>
              <a:t>());</a:t>
            </a:r>
          </a:p>
          <a:p>
            <a:pPr>
              <a:buNone/>
            </a:pPr>
            <a:r>
              <a:rPr lang="en-US" sz="1400" dirty="0" smtClean="0">
                <a:cs typeface="Courier New" pitchFamily="49" charset="0"/>
              </a:rPr>
              <a:t>}</a:t>
            </a:r>
          </a:p>
        </p:txBody>
      </p:sp>
      <p:sp>
        <p:nvSpPr>
          <p:cNvPr id="8" name="Rectangle 7"/>
          <p:cNvSpPr/>
          <p:nvPr/>
        </p:nvSpPr>
        <p:spPr>
          <a:xfrm>
            <a:off x="228600" y="1143000"/>
            <a:ext cx="5334000" cy="5486400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715000" y="1143000"/>
            <a:ext cx="3276600" cy="5486400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8" grpId="0" animBg="1"/>
      <p:bldP spid="7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One Iteration </a:t>
            </a:r>
            <a:r>
              <a:rPr lang="en-US" dirty="0" err="1" smtClean="0"/>
              <a:t>PageRank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1905000" y="1493518"/>
            <a:ext cx="533400" cy="219456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tailEnd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905000" y="4800599"/>
            <a:ext cx="533400" cy="135636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1991591" y="1615438"/>
            <a:ext cx="360218" cy="304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tailEnd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J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991591" y="2042158"/>
            <a:ext cx="360218" cy="304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tailEnd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991591" y="2468878"/>
            <a:ext cx="360218" cy="304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tailEnd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G</a:t>
            </a:r>
            <a:endParaRPr lang="en-US" baseline="30000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991591" y="2895598"/>
            <a:ext cx="360218" cy="304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tailEnd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991591" y="3322318"/>
            <a:ext cx="360218" cy="304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tailEnd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D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3" name="Straight Arrow Connector 12"/>
          <p:cNvCxnSpPr>
            <a:stCxn id="8" idx="2"/>
            <a:endCxn id="9" idx="0"/>
          </p:cNvCxnSpPr>
          <p:nvPr/>
        </p:nvCxnSpPr>
        <p:spPr>
          <a:xfrm rot="5400000">
            <a:off x="2110740" y="1981039"/>
            <a:ext cx="12192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9" idx="2"/>
            <a:endCxn id="10" idx="0"/>
          </p:cNvCxnSpPr>
          <p:nvPr/>
        </p:nvCxnSpPr>
        <p:spPr>
          <a:xfrm rot="5400000">
            <a:off x="2110740" y="2407759"/>
            <a:ext cx="12192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0" idx="2"/>
            <a:endCxn id="11" idx="0"/>
          </p:cNvCxnSpPr>
          <p:nvPr/>
        </p:nvCxnSpPr>
        <p:spPr>
          <a:xfrm rot="5400000">
            <a:off x="2110740" y="2834479"/>
            <a:ext cx="12192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1" idx="2"/>
            <a:endCxn id="12" idx="0"/>
          </p:cNvCxnSpPr>
          <p:nvPr/>
        </p:nvCxnSpPr>
        <p:spPr>
          <a:xfrm rot="5400000">
            <a:off x="2110740" y="3261199"/>
            <a:ext cx="12192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1991591" y="4861559"/>
            <a:ext cx="360218" cy="304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1991591" y="5288279"/>
            <a:ext cx="360218" cy="304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tailEnd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1991591" y="5714999"/>
            <a:ext cx="360218" cy="304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tailEnd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R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0" name="Straight Arrow Connector 19"/>
          <p:cNvCxnSpPr>
            <a:stCxn id="17" idx="2"/>
            <a:endCxn id="18" idx="0"/>
          </p:cNvCxnSpPr>
          <p:nvPr/>
        </p:nvCxnSpPr>
        <p:spPr>
          <a:xfrm rot="5400000">
            <a:off x="2110740" y="5227160"/>
            <a:ext cx="12192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8" idx="2"/>
            <a:endCxn id="19" idx="0"/>
          </p:cNvCxnSpPr>
          <p:nvPr/>
        </p:nvCxnSpPr>
        <p:spPr>
          <a:xfrm rot="5400000">
            <a:off x="2110740" y="5653880"/>
            <a:ext cx="12192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9" idx="2"/>
          </p:cNvCxnSpPr>
          <p:nvPr/>
        </p:nvCxnSpPr>
        <p:spPr>
          <a:xfrm rot="16200000" flipH="1">
            <a:off x="2058699" y="6132800"/>
            <a:ext cx="228600" cy="259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ounded Rectangle 24"/>
          <p:cNvSpPr/>
          <p:nvPr/>
        </p:nvSpPr>
        <p:spPr>
          <a:xfrm>
            <a:off x="3429000" y="1493518"/>
            <a:ext cx="533400" cy="219456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tailEnd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>
            <a:off x="3429000" y="4800599"/>
            <a:ext cx="533400" cy="135636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3515591" y="1615438"/>
            <a:ext cx="360218" cy="304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tailEnd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J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3515591" y="2042158"/>
            <a:ext cx="360218" cy="304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tailEnd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3515591" y="2468878"/>
            <a:ext cx="360218" cy="304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tailEnd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G</a:t>
            </a:r>
            <a:endParaRPr lang="en-US" baseline="30000" dirty="0">
              <a:solidFill>
                <a:schemeClr val="tx1"/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3515591" y="2895598"/>
            <a:ext cx="360218" cy="304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tailEnd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3515591" y="3322318"/>
            <a:ext cx="360218" cy="304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tailEnd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D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2" name="Straight Arrow Connector 31"/>
          <p:cNvCxnSpPr>
            <a:stCxn id="27" idx="2"/>
            <a:endCxn id="28" idx="0"/>
          </p:cNvCxnSpPr>
          <p:nvPr/>
        </p:nvCxnSpPr>
        <p:spPr>
          <a:xfrm rot="5400000">
            <a:off x="3634740" y="1981039"/>
            <a:ext cx="12192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8" idx="2"/>
            <a:endCxn id="29" idx="0"/>
          </p:cNvCxnSpPr>
          <p:nvPr/>
        </p:nvCxnSpPr>
        <p:spPr>
          <a:xfrm rot="5400000">
            <a:off x="3634740" y="2407759"/>
            <a:ext cx="12192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29" idx="2"/>
            <a:endCxn id="30" idx="0"/>
          </p:cNvCxnSpPr>
          <p:nvPr/>
        </p:nvCxnSpPr>
        <p:spPr>
          <a:xfrm rot="5400000">
            <a:off x="3634740" y="2834479"/>
            <a:ext cx="12192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30" idx="2"/>
            <a:endCxn id="31" idx="0"/>
          </p:cNvCxnSpPr>
          <p:nvPr/>
        </p:nvCxnSpPr>
        <p:spPr>
          <a:xfrm rot="5400000">
            <a:off x="3634740" y="3261199"/>
            <a:ext cx="12192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3515591" y="4861559"/>
            <a:ext cx="360218" cy="304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3515591" y="5288279"/>
            <a:ext cx="360218" cy="304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tailEnd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3515591" y="5714999"/>
            <a:ext cx="360218" cy="304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tailEnd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R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9" name="Straight Arrow Connector 38"/>
          <p:cNvCxnSpPr>
            <a:stCxn id="36" idx="2"/>
            <a:endCxn id="37" idx="0"/>
          </p:cNvCxnSpPr>
          <p:nvPr/>
        </p:nvCxnSpPr>
        <p:spPr>
          <a:xfrm rot="5400000">
            <a:off x="3634740" y="5227160"/>
            <a:ext cx="12192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37" idx="2"/>
            <a:endCxn id="38" idx="0"/>
          </p:cNvCxnSpPr>
          <p:nvPr/>
        </p:nvCxnSpPr>
        <p:spPr>
          <a:xfrm rot="5400000">
            <a:off x="3634740" y="5653880"/>
            <a:ext cx="12192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ounded Rectangle 43"/>
          <p:cNvSpPr/>
          <p:nvPr/>
        </p:nvSpPr>
        <p:spPr>
          <a:xfrm>
            <a:off x="4114800" y="1493518"/>
            <a:ext cx="533400" cy="219456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tailEnd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5" name="Rounded Rectangle 44"/>
          <p:cNvSpPr/>
          <p:nvPr/>
        </p:nvSpPr>
        <p:spPr>
          <a:xfrm>
            <a:off x="4201391" y="1615438"/>
            <a:ext cx="360218" cy="304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tailEnd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J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4201391" y="2042158"/>
            <a:ext cx="360218" cy="304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tailEnd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4201391" y="2468878"/>
            <a:ext cx="360218" cy="304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tailEnd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G</a:t>
            </a:r>
            <a:endParaRPr lang="en-US" baseline="30000" dirty="0">
              <a:solidFill>
                <a:schemeClr val="tx1"/>
              </a:solidFill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4201391" y="2895598"/>
            <a:ext cx="360218" cy="304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tailEnd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4201391" y="3322318"/>
            <a:ext cx="360218" cy="304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tailEnd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D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0" name="Straight Arrow Connector 49"/>
          <p:cNvCxnSpPr>
            <a:stCxn id="45" idx="2"/>
            <a:endCxn id="46" idx="0"/>
          </p:cNvCxnSpPr>
          <p:nvPr/>
        </p:nvCxnSpPr>
        <p:spPr>
          <a:xfrm rot="5400000">
            <a:off x="4320540" y="1981039"/>
            <a:ext cx="12192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46" idx="2"/>
            <a:endCxn id="47" idx="0"/>
          </p:cNvCxnSpPr>
          <p:nvPr/>
        </p:nvCxnSpPr>
        <p:spPr>
          <a:xfrm rot="5400000">
            <a:off x="4320540" y="2407759"/>
            <a:ext cx="12192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47" idx="2"/>
            <a:endCxn id="48" idx="0"/>
          </p:cNvCxnSpPr>
          <p:nvPr/>
        </p:nvCxnSpPr>
        <p:spPr>
          <a:xfrm rot="5400000">
            <a:off x="4320540" y="2834479"/>
            <a:ext cx="12192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48" idx="2"/>
            <a:endCxn id="49" idx="0"/>
          </p:cNvCxnSpPr>
          <p:nvPr/>
        </p:nvCxnSpPr>
        <p:spPr>
          <a:xfrm rot="5400000">
            <a:off x="4320540" y="3261199"/>
            <a:ext cx="12192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49" idx="2"/>
            <a:endCxn id="17" idx="0"/>
          </p:cNvCxnSpPr>
          <p:nvPr/>
        </p:nvCxnSpPr>
        <p:spPr>
          <a:xfrm rot="5400000">
            <a:off x="2659380" y="3139438"/>
            <a:ext cx="1234441" cy="220980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31" idx="2"/>
            <a:endCxn id="119" idx="0"/>
          </p:cNvCxnSpPr>
          <p:nvPr/>
        </p:nvCxnSpPr>
        <p:spPr>
          <a:xfrm rot="16200000" flipH="1">
            <a:off x="3421379" y="3901439"/>
            <a:ext cx="1234442" cy="68580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31" idx="2"/>
            <a:endCxn id="36" idx="0"/>
          </p:cNvCxnSpPr>
          <p:nvPr/>
        </p:nvCxnSpPr>
        <p:spPr>
          <a:xfrm rot="5400000">
            <a:off x="3078480" y="4244338"/>
            <a:ext cx="1234441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12" idx="2"/>
            <a:endCxn id="17" idx="0"/>
          </p:cNvCxnSpPr>
          <p:nvPr/>
        </p:nvCxnSpPr>
        <p:spPr>
          <a:xfrm rot="5400000">
            <a:off x="1554480" y="4244338"/>
            <a:ext cx="1234441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844"/>
          <p:cNvSpPr txBox="1"/>
          <p:nvPr/>
        </p:nvSpPr>
        <p:spPr>
          <a:xfrm>
            <a:off x="4724400" y="1600198"/>
            <a:ext cx="19545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i="1" dirty="0" smtClean="0"/>
              <a:t>Join pages and ranks</a:t>
            </a:r>
            <a:endParaRPr lang="en-US" sz="1600" i="1" dirty="0"/>
          </a:p>
        </p:txBody>
      </p:sp>
      <p:sp>
        <p:nvSpPr>
          <p:cNvPr id="72" name="TextBox 845"/>
          <p:cNvSpPr txBox="1"/>
          <p:nvPr/>
        </p:nvSpPr>
        <p:spPr>
          <a:xfrm>
            <a:off x="4724400" y="2019298"/>
            <a:ext cx="18931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i="1" dirty="0" smtClean="0"/>
              <a:t>Disperse page’s rank</a:t>
            </a:r>
            <a:endParaRPr lang="en-US" sz="1600" i="1" dirty="0"/>
          </a:p>
        </p:txBody>
      </p:sp>
      <p:sp>
        <p:nvSpPr>
          <p:cNvPr id="73" name="TextBox 846"/>
          <p:cNvSpPr txBox="1"/>
          <p:nvPr/>
        </p:nvSpPr>
        <p:spPr>
          <a:xfrm>
            <a:off x="4724400" y="2438398"/>
            <a:ext cx="18283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i="1" dirty="0" smtClean="0"/>
              <a:t>Group rank by page</a:t>
            </a:r>
            <a:endParaRPr lang="en-US" sz="1600" i="1" dirty="0"/>
          </a:p>
        </p:txBody>
      </p:sp>
      <p:sp>
        <p:nvSpPr>
          <p:cNvPr id="74" name="TextBox 847"/>
          <p:cNvSpPr txBox="1"/>
          <p:nvPr/>
        </p:nvSpPr>
        <p:spPr>
          <a:xfrm>
            <a:off x="4724400" y="2857498"/>
            <a:ext cx="24470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i="1" dirty="0" smtClean="0"/>
              <a:t>Accumulate ranks, partially</a:t>
            </a:r>
            <a:endParaRPr lang="en-US" sz="1600" i="1" dirty="0"/>
          </a:p>
        </p:txBody>
      </p:sp>
      <p:sp>
        <p:nvSpPr>
          <p:cNvPr id="75" name="TextBox 848"/>
          <p:cNvSpPr txBox="1"/>
          <p:nvPr/>
        </p:nvSpPr>
        <p:spPr>
          <a:xfrm>
            <a:off x="4724400" y="3276598"/>
            <a:ext cx="14433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i="1" dirty="0" smtClean="0"/>
              <a:t>Hash distribute</a:t>
            </a:r>
            <a:endParaRPr lang="en-US" sz="1600" i="1" dirty="0"/>
          </a:p>
        </p:txBody>
      </p:sp>
      <p:sp>
        <p:nvSpPr>
          <p:cNvPr id="79" name="TextBox 852"/>
          <p:cNvSpPr txBox="1"/>
          <p:nvPr/>
        </p:nvSpPr>
        <p:spPr>
          <a:xfrm>
            <a:off x="4724400" y="4892039"/>
            <a:ext cx="15267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i="1" dirty="0" smtClean="0"/>
              <a:t>Merge the data </a:t>
            </a:r>
            <a:endParaRPr lang="en-US" sz="1600" i="1" dirty="0"/>
          </a:p>
        </p:txBody>
      </p:sp>
      <p:sp>
        <p:nvSpPr>
          <p:cNvPr id="80" name="TextBox 853"/>
          <p:cNvSpPr txBox="1"/>
          <p:nvPr/>
        </p:nvSpPr>
        <p:spPr>
          <a:xfrm>
            <a:off x="4724400" y="5303520"/>
            <a:ext cx="18283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i="1" dirty="0" smtClean="0"/>
              <a:t>Group rank by page</a:t>
            </a:r>
            <a:endParaRPr lang="en-US" sz="1600" i="1" dirty="0"/>
          </a:p>
        </p:txBody>
      </p:sp>
      <p:sp>
        <p:nvSpPr>
          <p:cNvPr id="81" name="TextBox 854"/>
          <p:cNvSpPr txBox="1"/>
          <p:nvPr/>
        </p:nvSpPr>
        <p:spPr>
          <a:xfrm>
            <a:off x="4724400" y="5715000"/>
            <a:ext cx="16615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i="1" dirty="0" smtClean="0"/>
              <a:t>Accumulate ranks</a:t>
            </a:r>
            <a:endParaRPr lang="en-US" sz="1600" i="1" dirty="0"/>
          </a:p>
        </p:txBody>
      </p:sp>
      <p:cxnSp>
        <p:nvCxnSpPr>
          <p:cNvPr id="92" name="Straight Arrow Connector 91"/>
          <p:cNvCxnSpPr>
            <a:endCxn id="8" idx="0"/>
          </p:cNvCxnSpPr>
          <p:nvPr/>
        </p:nvCxnSpPr>
        <p:spPr>
          <a:xfrm rot="5400000">
            <a:off x="2134812" y="1393246"/>
            <a:ext cx="259080" cy="185304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endCxn id="45" idx="0"/>
          </p:cNvCxnSpPr>
          <p:nvPr/>
        </p:nvCxnSpPr>
        <p:spPr>
          <a:xfrm rot="5400000">
            <a:off x="4347210" y="1390648"/>
            <a:ext cx="259080" cy="19050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>
            <a:endCxn id="45" idx="0"/>
          </p:cNvCxnSpPr>
          <p:nvPr/>
        </p:nvCxnSpPr>
        <p:spPr>
          <a:xfrm rot="16200000" flipH="1">
            <a:off x="4156710" y="1390648"/>
            <a:ext cx="259080" cy="19050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>
            <a:endCxn id="27" idx="0"/>
          </p:cNvCxnSpPr>
          <p:nvPr/>
        </p:nvCxnSpPr>
        <p:spPr>
          <a:xfrm rot="16200000" flipH="1">
            <a:off x="3470912" y="1390650"/>
            <a:ext cx="259078" cy="19049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endCxn id="8" idx="0"/>
          </p:cNvCxnSpPr>
          <p:nvPr/>
        </p:nvCxnSpPr>
        <p:spPr>
          <a:xfrm rot="16200000" flipH="1">
            <a:off x="1946911" y="1390648"/>
            <a:ext cx="259079" cy="19050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>
            <a:endCxn id="27" idx="0"/>
          </p:cNvCxnSpPr>
          <p:nvPr/>
        </p:nvCxnSpPr>
        <p:spPr>
          <a:xfrm rot="5400000">
            <a:off x="3661410" y="1390648"/>
            <a:ext cx="259080" cy="19050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/>
          <p:nvPr/>
        </p:nvCxnSpPr>
        <p:spPr>
          <a:xfrm rot="16200000" flipH="1">
            <a:off x="3581400" y="6132801"/>
            <a:ext cx="228600" cy="259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Rounded Rectangle 117"/>
          <p:cNvSpPr/>
          <p:nvPr/>
        </p:nvSpPr>
        <p:spPr>
          <a:xfrm>
            <a:off x="4114800" y="4800600"/>
            <a:ext cx="533400" cy="135636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9" name="Rounded Rectangle 118"/>
          <p:cNvSpPr/>
          <p:nvPr/>
        </p:nvSpPr>
        <p:spPr>
          <a:xfrm>
            <a:off x="4201391" y="4861560"/>
            <a:ext cx="360218" cy="304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0" name="Rounded Rectangle 119"/>
          <p:cNvSpPr/>
          <p:nvPr/>
        </p:nvSpPr>
        <p:spPr>
          <a:xfrm>
            <a:off x="4201391" y="5288280"/>
            <a:ext cx="360218" cy="304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tailEnd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1" name="Rounded Rectangle 120"/>
          <p:cNvSpPr/>
          <p:nvPr/>
        </p:nvSpPr>
        <p:spPr>
          <a:xfrm>
            <a:off x="4201391" y="5715000"/>
            <a:ext cx="360218" cy="304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tailEnd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R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22" name="Straight Arrow Connector 121"/>
          <p:cNvCxnSpPr>
            <a:stCxn id="119" idx="2"/>
            <a:endCxn id="120" idx="0"/>
          </p:cNvCxnSpPr>
          <p:nvPr/>
        </p:nvCxnSpPr>
        <p:spPr>
          <a:xfrm rot="5400000">
            <a:off x="4320540" y="5227161"/>
            <a:ext cx="12192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>
            <a:stCxn id="120" idx="2"/>
            <a:endCxn id="121" idx="0"/>
          </p:cNvCxnSpPr>
          <p:nvPr/>
        </p:nvCxnSpPr>
        <p:spPr>
          <a:xfrm rot="5400000">
            <a:off x="4320540" y="5653881"/>
            <a:ext cx="12192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/>
          <p:nvPr/>
        </p:nvCxnSpPr>
        <p:spPr>
          <a:xfrm rot="16200000" flipH="1">
            <a:off x="4270248" y="6132801"/>
            <a:ext cx="228600" cy="259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>
            <a:stCxn id="12" idx="2"/>
            <a:endCxn id="36" idx="0"/>
          </p:cNvCxnSpPr>
          <p:nvPr/>
        </p:nvCxnSpPr>
        <p:spPr>
          <a:xfrm rot="16200000" flipH="1">
            <a:off x="2316480" y="3482338"/>
            <a:ext cx="1234441" cy="152400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12" idx="2"/>
            <a:endCxn id="119" idx="0"/>
          </p:cNvCxnSpPr>
          <p:nvPr/>
        </p:nvCxnSpPr>
        <p:spPr>
          <a:xfrm rot="16200000" flipH="1">
            <a:off x="2659379" y="3139439"/>
            <a:ext cx="1234442" cy="220980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49" idx="2"/>
            <a:endCxn id="119" idx="0"/>
          </p:cNvCxnSpPr>
          <p:nvPr/>
        </p:nvCxnSpPr>
        <p:spPr>
          <a:xfrm rot="5400000">
            <a:off x="3764279" y="4244339"/>
            <a:ext cx="1234442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Arrow Connector 139"/>
          <p:cNvCxnSpPr>
            <a:stCxn id="49" idx="2"/>
            <a:endCxn id="36" idx="0"/>
          </p:cNvCxnSpPr>
          <p:nvPr/>
        </p:nvCxnSpPr>
        <p:spPr>
          <a:xfrm rot="5400000">
            <a:off x="3421380" y="3901438"/>
            <a:ext cx="1234441" cy="68580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Arrow Connector 142"/>
          <p:cNvCxnSpPr>
            <a:stCxn id="31" idx="2"/>
            <a:endCxn id="17" idx="0"/>
          </p:cNvCxnSpPr>
          <p:nvPr/>
        </p:nvCxnSpPr>
        <p:spPr>
          <a:xfrm rot="5400000">
            <a:off x="2316480" y="3482338"/>
            <a:ext cx="1234441" cy="152400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TextBox 145"/>
          <p:cNvSpPr txBox="1"/>
          <p:nvPr/>
        </p:nvSpPr>
        <p:spPr>
          <a:xfrm>
            <a:off x="2667000" y="1396425"/>
            <a:ext cx="4764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…</a:t>
            </a:r>
            <a:endParaRPr lang="en-US" sz="3200" b="1" dirty="0"/>
          </a:p>
        </p:txBody>
      </p:sp>
      <p:sp>
        <p:nvSpPr>
          <p:cNvPr id="147" name="TextBox 146"/>
          <p:cNvSpPr txBox="1"/>
          <p:nvPr/>
        </p:nvSpPr>
        <p:spPr>
          <a:xfrm>
            <a:off x="2667000" y="4648200"/>
            <a:ext cx="4764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…</a:t>
            </a:r>
            <a:endParaRPr lang="en-US" sz="3200" b="1" dirty="0"/>
          </a:p>
        </p:txBody>
      </p:sp>
      <p:sp>
        <p:nvSpPr>
          <p:cNvPr id="82" name="TextBox 860"/>
          <p:cNvSpPr txBox="1"/>
          <p:nvPr/>
        </p:nvSpPr>
        <p:spPr>
          <a:xfrm>
            <a:off x="4724400" y="4004846"/>
            <a:ext cx="19784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i="1" dirty="0" smtClean="0"/>
              <a:t>Dynamic aggregation</a:t>
            </a:r>
            <a:endParaRPr lang="en-US" sz="1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Multi-Iteration </a:t>
            </a:r>
            <a:r>
              <a:rPr lang="en-US" dirty="0" err="1" smtClean="0"/>
              <a:t>PageRank</a:t>
            </a:r>
            <a:endParaRPr lang="en-US" dirty="0"/>
          </a:p>
        </p:txBody>
      </p:sp>
      <p:grpSp>
        <p:nvGrpSpPr>
          <p:cNvPr id="3" name="Group 85"/>
          <p:cNvGrpSpPr>
            <a:grpSpLocks/>
          </p:cNvGrpSpPr>
          <p:nvPr/>
        </p:nvGrpSpPr>
        <p:grpSpPr bwMode="auto">
          <a:xfrm>
            <a:off x="1828800" y="1524006"/>
            <a:ext cx="1676400" cy="304800"/>
            <a:chOff x="3600" y="1056"/>
            <a:chExt cx="1056" cy="192"/>
          </a:xfrm>
        </p:grpSpPr>
        <p:sp>
          <p:nvSpPr>
            <p:cNvPr id="54" name="Oval 86"/>
            <p:cNvSpPr>
              <a:spLocks noChangeArrowheads="1"/>
            </p:cNvSpPr>
            <p:nvPr/>
          </p:nvSpPr>
          <p:spPr bwMode="auto">
            <a:xfrm>
              <a:off x="3600" y="1056"/>
              <a:ext cx="192" cy="192"/>
            </a:xfrm>
            <a:prstGeom prst="ellipse">
              <a:avLst/>
            </a:prstGeom>
            <a:solidFill>
              <a:srgbClr val="00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/>
            </a:p>
          </p:txBody>
        </p:sp>
        <p:sp>
          <p:nvSpPr>
            <p:cNvPr id="55" name="Oval 87"/>
            <p:cNvSpPr>
              <a:spLocks noChangeArrowheads="1"/>
            </p:cNvSpPr>
            <p:nvPr/>
          </p:nvSpPr>
          <p:spPr bwMode="auto">
            <a:xfrm>
              <a:off x="4176" y="1056"/>
              <a:ext cx="192" cy="192"/>
            </a:xfrm>
            <a:prstGeom prst="ellipse">
              <a:avLst/>
            </a:prstGeom>
            <a:solidFill>
              <a:srgbClr val="00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6" name="Oval 88"/>
            <p:cNvSpPr>
              <a:spLocks noChangeArrowheads="1"/>
            </p:cNvSpPr>
            <p:nvPr/>
          </p:nvSpPr>
          <p:spPr bwMode="auto">
            <a:xfrm>
              <a:off x="4464" y="1056"/>
              <a:ext cx="192" cy="192"/>
            </a:xfrm>
            <a:prstGeom prst="ellipse">
              <a:avLst/>
            </a:prstGeom>
            <a:solidFill>
              <a:srgbClr val="00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8" name="Oval 90"/>
            <p:cNvSpPr>
              <a:spLocks noChangeArrowheads="1"/>
            </p:cNvSpPr>
            <p:nvPr/>
          </p:nvSpPr>
          <p:spPr bwMode="auto">
            <a:xfrm>
              <a:off x="3888" y="1056"/>
              <a:ext cx="192" cy="192"/>
            </a:xfrm>
            <a:prstGeom prst="ellipse">
              <a:avLst/>
            </a:prstGeom>
            <a:solidFill>
              <a:srgbClr val="00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4" name="Group 85"/>
          <p:cNvGrpSpPr>
            <a:grpSpLocks/>
          </p:cNvGrpSpPr>
          <p:nvPr/>
        </p:nvGrpSpPr>
        <p:grpSpPr bwMode="auto">
          <a:xfrm>
            <a:off x="4572000" y="1524006"/>
            <a:ext cx="1676400" cy="304800"/>
            <a:chOff x="3600" y="1056"/>
            <a:chExt cx="1056" cy="192"/>
          </a:xfrm>
        </p:grpSpPr>
        <p:sp>
          <p:nvSpPr>
            <p:cNvPr id="70" name="Oval 86"/>
            <p:cNvSpPr>
              <a:spLocks noChangeArrowheads="1"/>
            </p:cNvSpPr>
            <p:nvPr/>
          </p:nvSpPr>
          <p:spPr bwMode="auto">
            <a:xfrm>
              <a:off x="3600" y="1056"/>
              <a:ext cx="192" cy="192"/>
            </a:xfrm>
            <a:prstGeom prst="ellipse">
              <a:avLst/>
            </a:prstGeom>
            <a:solidFill>
              <a:srgbClr val="00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1" name="Oval 87"/>
            <p:cNvSpPr>
              <a:spLocks noChangeArrowheads="1"/>
            </p:cNvSpPr>
            <p:nvPr/>
          </p:nvSpPr>
          <p:spPr bwMode="auto">
            <a:xfrm>
              <a:off x="4176" y="1056"/>
              <a:ext cx="192" cy="192"/>
            </a:xfrm>
            <a:prstGeom prst="ellipse">
              <a:avLst/>
            </a:prstGeom>
            <a:solidFill>
              <a:srgbClr val="00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2" name="Oval 88"/>
            <p:cNvSpPr>
              <a:spLocks noChangeArrowheads="1"/>
            </p:cNvSpPr>
            <p:nvPr/>
          </p:nvSpPr>
          <p:spPr bwMode="auto">
            <a:xfrm>
              <a:off x="4464" y="1056"/>
              <a:ext cx="192" cy="192"/>
            </a:xfrm>
            <a:prstGeom prst="ellipse">
              <a:avLst/>
            </a:prstGeom>
            <a:solidFill>
              <a:srgbClr val="00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4" name="Oval 90"/>
            <p:cNvSpPr>
              <a:spLocks noChangeArrowheads="1"/>
            </p:cNvSpPr>
            <p:nvPr/>
          </p:nvSpPr>
          <p:spPr bwMode="auto">
            <a:xfrm>
              <a:off x="3888" y="1056"/>
              <a:ext cx="192" cy="192"/>
            </a:xfrm>
            <a:prstGeom prst="ellipse">
              <a:avLst/>
            </a:prstGeom>
            <a:solidFill>
              <a:srgbClr val="00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cxnSp>
        <p:nvCxnSpPr>
          <p:cNvPr id="90" name="Straight Arrow Connector 89"/>
          <p:cNvCxnSpPr/>
          <p:nvPr/>
        </p:nvCxnSpPr>
        <p:spPr>
          <a:xfrm rot="5400000">
            <a:off x="5905500" y="2019306"/>
            <a:ext cx="381000" cy="15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 rot="16200000" flipH="1">
            <a:off x="4533900" y="647706"/>
            <a:ext cx="381000" cy="274320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 rot="16200000" flipH="1">
            <a:off x="4076700" y="647706"/>
            <a:ext cx="381000" cy="274320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 rot="16200000" flipH="1">
            <a:off x="2371725" y="1895481"/>
            <a:ext cx="1809750" cy="167640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 rot="5400000">
            <a:off x="4991100" y="2019306"/>
            <a:ext cx="381000" cy="15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 rot="5400000">
            <a:off x="4533900" y="2019306"/>
            <a:ext cx="381000" cy="15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 rot="5400000">
            <a:off x="5448300" y="2019306"/>
            <a:ext cx="381000" cy="15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/>
          <p:nvPr/>
        </p:nvCxnSpPr>
        <p:spPr>
          <a:xfrm rot="16200000" flipH="1">
            <a:off x="3619500" y="647706"/>
            <a:ext cx="381000" cy="274320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/>
          <p:nvPr/>
        </p:nvCxnSpPr>
        <p:spPr>
          <a:xfrm rot="16200000" flipH="1">
            <a:off x="3162300" y="647706"/>
            <a:ext cx="381000" cy="274320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403"/>
          <p:cNvGrpSpPr/>
          <p:nvPr/>
        </p:nvGrpSpPr>
        <p:grpSpPr>
          <a:xfrm>
            <a:off x="4572000" y="2209806"/>
            <a:ext cx="1676400" cy="990600"/>
            <a:chOff x="5410200" y="2057400"/>
            <a:chExt cx="1676400" cy="990600"/>
          </a:xfrm>
        </p:grpSpPr>
        <p:grpSp>
          <p:nvGrpSpPr>
            <p:cNvPr id="10" name="Group 14"/>
            <p:cNvGrpSpPr>
              <a:grpSpLocks/>
            </p:cNvGrpSpPr>
            <p:nvPr/>
          </p:nvGrpSpPr>
          <p:grpSpPr bwMode="auto">
            <a:xfrm>
              <a:off x="5410200" y="2057400"/>
              <a:ext cx="1676400" cy="304800"/>
              <a:chOff x="3600" y="1056"/>
              <a:chExt cx="1056" cy="192"/>
            </a:xfrm>
          </p:grpSpPr>
          <p:sp>
            <p:nvSpPr>
              <p:cNvPr id="5" name="Oval 8"/>
              <p:cNvSpPr>
                <a:spLocks noChangeArrowheads="1"/>
              </p:cNvSpPr>
              <p:nvPr/>
            </p:nvSpPr>
            <p:spPr bwMode="auto">
              <a:xfrm>
                <a:off x="3600" y="1056"/>
                <a:ext cx="192" cy="192"/>
              </a:xfrm>
              <a:prstGeom prst="ellipse">
                <a:avLst/>
              </a:prstGeom>
              <a:solidFill>
                <a:srgbClr val="FFFF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" name="Oval 9"/>
              <p:cNvSpPr>
                <a:spLocks noChangeArrowheads="1"/>
              </p:cNvSpPr>
              <p:nvPr/>
            </p:nvSpPr>
            <p:spPr bwMode="auto">
              <a:xfrm>
                <a:off x="4176" y="1056"/>
                <a:ext cx="192" cy="192"/>
              </a:xfrm>
              <a:prstGeom prst="ellipse">
                <a:avLst/>
              </a:prstGeom>
              <a:solidFill>
                <a:srgbClr val="FFFF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" name="Oval 10"/>
              <p:cNvSpPr>
                <a:spLocks noChangeArrowheads="1"/>
              </p:cNvSpPr>
              <p:nvPr/>
            </p:nvSpPr>
            <p:spPr bwMode="auto">
              <a:xfrm>
                <a:off x="4464" y="1056"/>
                <a:ext cx="192" cy="192"/>
              </a:xfrm>
              <a:prstGeom prst="ellipse">
                <a:avLst/>
              </a:prstGeom>
              <a:solidFill>
                <a:srgbClr val="FFFF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" name="Oval 12"/>
              <p:cNvSpPr>
                <a:spLocks noChangeArrowheads="1"/>
              </p:cNvSpPr>
              <p:nvPr/>
            </p:nvSpPr>
            <p:spPr bwMode="auto">
              <a:xfrm>
                <a:off x="3888" y="1056"/>
                <a:ext cx="192" cy="192"/>
              </a:xfrm>
              <a:prstGeom prst="ellipse">
                <a:avLst/>
              </a:prstGeom>
              <a:solidFill>
                <a:srgbClr val="FFFF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  <p:cxnSp>
          <p:nvCxnSpPr>
            <p:cNvPr id="91" name="Straight Arrow Connector 90"/>
            <p:cNvCxnSpPr>
              <a:stCxn id="5" idx="4"/>
              <a:endCxn id="127" idx="0"/>
            </p:cNvCxnSpPr>
            <p:nvPr/>
          </p:nvCxnSpPr>
          <p:spPr>
            <a:xfrm rot="16200000" flipH="1">
              <a:off x="6057900" y="1866900"/>
              <a:ext cx="381000" cy="13716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Arrow Connector 91"/>
            <p:cNvCxnSpPr>
              <a:stCxn id="5" idx="4"/>
              <a:endCxn id="125" idx="0"/>
            </p:cNvCxnSpPr>
            <p:nvPr/>
          </p:nvCxnSpPr>
          <p:spPr>
            <a:xfrm rot="5400000">
              <a:off x="5372100" y="2552700"/>
              <a:ext cx="3810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Arrow Connector 94"/>
            <p:cNvCxnSpPr>
              <a:stCxn id="6" idx="4"/>
              <a:endCxn id="128" idx="0"/>
            </p:cNvCxnSpPr>
            <p:nvPr/>
          </p:nvCxnSpPr>
          <p:spPr>
            <a:xfrm rot="5400000">
              <a:off x="6057900" y="2324100"/>
              <a:ext cx="381000" cy="4572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Arrow Connector 95"/>
            <p:cNvCxnSpPr>
              <a:stCxn id="9" idx="4"/>
              <a:endCxn id="127" idx="0"/>
            </p:cNvCxnSpPr>
            <p:nvPr/>
          </p:nvCxnSpPr>
          <p:spPr>
            <a:xfrm rot="16200000" flipH="1">
              <a:off x="6286500" y="2095500"/>
              <a:ext cx="381000" cy="9144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Arrow Connector 96"/>
            <p:cNvCxnSpPr>
              <a:stCxn id="9" idx="4"/>
              <a:endCxn id="126" idx="0"/>
            </p:cNvCxnSpPr>
            <p:nvPr/>
          </p:nvCxnSpPr>
          <p:spPr>
            <a:xfrm rot="16200000" flipH="1">
              <a:off x="6057900" y="2324100"/>
              <a:ext cx="381000" cy="4572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Arrow Connector 97"/>
            <p:cNvCxnSpPr>
              <a:stCxn id="9" idx="4"/>
              <a:endCxn id="125" idx="0"/>
            </p:cNvCxnSpPr>
            <p:nvPr/>
          </p:nvCxnSpPr>
          <p:spPr>
            <a:xfrm rot="5400000">
              <a:off x="5600700" y="2324100"/>
              <a:ext cx="381000" cy="4572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Arrow Connector 98"/>
            <p:cNvCxnSpPr>
              <a:stCxn id="6" idx="4"/>
              <a:endCxn id="125" idx="0"/>
            </p:cNvCxnSpPr>
            <p:nvPr/>
          </p:nvCxnSpPr>
          <p:spPr>
            <a:xfrm rot="5400000">
              <a:off x="5829300" y="2095500"/>
              <a:ext cx="381000" cy="9144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Arrow Connector 100"/>
            <p:cNvCxnSpPr>
              <a:stCxn id="7" idx="4"/>
              <a:endCxn id="126" idx="0"/>
            </p:cNvCxnSpPr>
            <p:nvPr/>
          </p:nvCxnSpPr>
          <p:spPr>
            <a:xfrm rot="5400000">
              <a:off x="6515100" y="2324100"/>
              <a:ext cx="381000" cy="4572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" name="Group 29"/>
            <p:cNvGrpSpPr>
              <a:grpSpLocks/>
            </p:cNvGrpSpPr>
            <p:nvPr/>
          </p:nvGrpSpPr>
          <p:grpSpPr bwMode="auto">
            <a:xfrm>
              <a:off x="5410200" y="2743200"/>
              <a:ext cx="1676400" cy="304800"/>
              <a:chOff x="3600" y="2832"/>
              <a:chExt cx="1056" cy="192"/>
            </a:xfrm>
          </p:grpSpPr>
          <p:sp>
            <p:nvSpPr>
              <p:cNvPr id="125" name="Oval 23"/>
              <p:cNvSpPr>
                <a:spLocks noChangeArrowheads="1"/>
              </p:cNvSpPr>
              <p:nvPr/>
            </p:nvSpPr>
            <p:spPr bwMode="auto">
              <a:xfrm>
                <a:off x="3600" y="2832"/>
                <a:ext cx="192" cy="192"/>
              </a:xfrm>
              <a:prstGeom prst="ellipse">
                <a:avLst/>
              </a:prstGeom>
              <a:solidFill>
                <a:srgbClr val="FFFF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6" name="Oval 24"/>
              <p:cNvSpPr>
                <a:spLocks noChangeArrowheads="1"/>
              </p:cNvSpPr>
              <p:nvPr/>
            </p:nvSpPr>
            <p:spPr bwMode="auto">
              <a:xfrm>
                <a:off x="4176" y="2832"/>
                <a:ext cx="192" cy="192"/>
              </a:xfrm>
              <a:prstGeom prst="ellipse">
                <a:avLst/>
              </a:prstGeom>
              <a:solidFill>
                <a:srgbClr val="FFFF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7" name="Oval 25"/>
              <p:cNvSpPr>
                <a:spLocks noChangeArrowheads="1"/>
              </p:cNvSpPr>
              <p:nvPr/>
            </p:nvSpPr>
            <p:spPr bwMode="auto">
              <a:xfrm>
                <a:off x="4464" y="2832"/>
                <a:ext cx="192" cy="192"/>
              </a:xfrm>
              <a:prstGeom prst="ellipse">
                <a:avLst/>
              </a:prstGeom>
              <a:solidFill>
                <a:srgbClr val="FFFF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8" name="Oval 27"/>
              <p:cNvSpPr>
                <a:spLocks noChangeArrowheads="1"/>
              </p:cNvSpPr>
              <p:nvPr/>
            </p:nvSpPr>
            <p:spPr bwMode="auto">
              <a:xfrm>
                <a:off x="3888" y="2832"/>
                <a:ext cx="192" cy="192"/>
              </a:xfrm>
              <a:prstGeom prst="ellipse">
                <a:avLst/>
              </a:prstGeom>
              <a:solidFill>
                <a:srgbClr val="FFFF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  <p:cxnSp>
          <p:nvCxnSpPr>
            <p:cNvPr id="151" name="Straight Arrow Connector 150"/>
            <p:cNvCxnSpPr>
              <a:stCxn id="9" idx="4"/>
              <a:endCxn id="128" idx="0"/>
            </p:cNvCxnSpPr>
            <p:nvPr/>
          </p:nvCxnSpPr>
          <p:spPr>
            <a:xfrm rot="5400000">
              <a:off x="5829300" y="2552700"/>
              <a:ext cx="3810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Arrow Connector 151"/>
            <p:cNvCxnSpPr>
              <a:stCxn id="6" idx="4"/>
              <a:endCxn id="126" idx="0"/>
            </p:cNvCxnSpPr>
            <p:nvPr/>
          </p:nvCxnSpPr>
          <p:spPr>
            <a:xfrm rot="5400000">
              <a:off x="6286500" y="2552700"/>
              <a:ext cx="3810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Arrow Connector 152"/>
            <p:cNvCxnSpPr>
              <a:stCxn id="5" idx="4"/>
              <a:endCxn id="128" idx="0"/>
            </p:cNvCxnSpPr>
            <p:nvPr/>
          </p:nvCxnSpPr>
          <p:spPr>
            <a:xfrm rot="16200000" flipH="1">
              <a:off x="5600700" y="2324100"/>
              <a:ext cx="381000" cy="4572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Arrow Connector 153"/>
            <p:cNvCxnSpPr>
              <a:stCxn id="5" idx="4"/>
              <a:endCxn id="126" idx="0"/>
            </p:cNvCxnSpPr>
            <p:nvPr/>
          </p:nvCxnSpPr>
          <p:spPr>
            <a:xfrm rot="16200000" flipH="1">
              <a:off x="5829300" y="2095500"/>
              <a:ext cx="381000" cy="9144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Arrow Connector 154"/>
            <p:cNvCxnSpPr>
              <a:stCxn id="7" idx="4"/>
              <a:endCxn id="127" idx="0"/>
            </p:cNvCxnSpPr>
            <p:nvPr/>
          </p:nvCxnSpPr>
          <p:spPr>
            <a:xfrm rot="5400000">
              <a:off x="6743700" y="2552700"/>
              <a:ext cx="3810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Arrow Connector 177"/>
            <p:cNvCxnSpPr>
              <a:stCxn id="7" idx="4"/>
              <a:endCxn id="125" idx="0"/>
            </p:cNvCxnSpPr>
            <p:nvPr/>
          </p:nvCxnSpPr>
          <p:spPr>
            <a:xfrm rot="5400000">
              <a:off x="6057900" y="1866900"/>
              <a:ext cx="381000" cy="13716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Arrow Connector 178"/>
            <p:cNvCxnSpPr>
              <a:stCxn id="6" idx="4"/>
              <a:endCxn id="127" idx="0"/>
            </p:cNvCxnSpPr>
            <p:nvPr/>
          </p:nvCxnSpPr>
          <p:spPr>
            <a:xfrm rot="16200000" flipH="1">
              <a:off x="6515100" y="2324100"/>
              <a:ext cx="381000" cy="4572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Arrow Connector 179"/>
            <p:cNvCxnSpPr>
              <a:stCxn id="7" idx="4"/>
              <a:endCxn id="128" idx="0"/>
            </p:cNvCxnSpPr>
            <p:nvPr/>
          </p:nvCxnSpPr>
          <p:spPr>
            <a:xfrm rot="5400000">
              <a:off x="6286500" y="2095500"/>
              <a:ext cx="381000" cy="9144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1" name="Straight Arrow Connector 180"/>
          <p:cNvCxnSpPr/>
          <p:nvPr/>
        </p:nvCxnSpPr>
        <p:spPr>
          <a:xfrm rot="16200000" flipH="1">
            <a:off x="1914525" y="1895481"/>
            <a:ext cx="1809750" cy="167640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402"/>
          <p:cNvGrpSpPr/>
          <p:nvPr/>
        </p:nvGrpSpPr>
        <p:grpSpPr>
          <a:xfrm>
            <a:off x="3505200" y="3638556"/>
            <a:ext cx="1676400" cy="1009650"/>
            <a:chOff x="5410200" y="3429000"/>
            <a:chExt cx="1676400" cy="1009650"/>
          </a:xfrm>
        </p:grpSpPr>
        <p:grpSp>
          <p:nvGrpSpPr>
            <p:cNvPr id="13" name="Group 14"/>
            <p:cNvGrpSpPr>
              <a:grpSpLocks/>
            </p:cNvGrpSpPr>
            <p:nvPr/>
          </p:nvGrpSpPr>
          <p:grpSpPr bwMode="auto">
            <a:xfrm>
              <a:off x="5410200" y="3429000"/>
              <a:ext cx="1676400" cy="304800"/>
              <a:chOff x="3600" y="1056"/>
              <a:chExt cx="1056" cy="192"/>
            </a:xfrm>
          </p:grpSpPr>
          <p:sp>
            <p:nvSpPr>
              <p:cNvPr id="194" name="Oval 8"/>
              <p:cNvSpPr>
                <a:spLocks noChangeArrowheads="1"/>
              </p:cNvSpPr>
              <p:nvPr/>
            </p:nvSpPr>
            <p:spPr bwMode="auto">
              <a:xfrm>
                <a:off x="3600" y="1056"/>
                <a:ext cx="192" cy="192"/>
              </a:xfrm>
              <a:prstGeom prst="ellipse">
                <a:avLst/>
              </a:prstGeom>
              <a:solidFill>
                <a:srgbClr val="FFFF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5" name="Oval 9"/>
              <p:cNvSpPr>
                <a:spLocks noChangeArrowheads="1"/>
              </p:cNvSpPr>
              <p:nvPr/>
            </p:nvSpPr>
            <p:spPr bwMode="auto">
              <a:xfrm>
                <a:off x="4176" y="1056"/>
                <a:ext cx="192" cy="192"/>
              </a:xfrm>
              <a:prstGeom prst="ellipse">
                <a:avLst/>
              </a:prstGeom>
              <a:solidFill>
                <a:srgbClr val="FFFF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6" name="Oval 10"/>
              <p:cNvSpPr>
                <a:spLocks noChangeArrowheads="1"/>
              </p:cNvSpPr>
              <p:nvPr/>
            </p:nvSpPr>
            <p:spPr bwMode="auto">
              <a:xfrm>
                <a:off x="4464" y="1056"/>
                <a:ext cx="192" cy="192"/>
              </a:xfrm>
              <a:prstGeom prst="ellipse">
                <a:avLst/>
              </a:prstGeom>
              <a:solidFill>
                <a:srgbClr val="FFFF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" name="Oval 12"/>
              <p:cNvSpPr>
                <a:spLocks noChangeArrowheads="1"/>
              </p:cNvSpPr>
              <p:nvPr/>
            </p:nvSpPr>
            <p:spPr bwMode="auto">
              <a:xfrm>
                <a:off x="3888" y="1056"/>
                <a:ext cx="192" cy="192"/>
              </a:xfrm>
              <a:prstGeom prst="ellipse">
                <a:avLst/>
              </a:prstGeom>
              <a:solidFill>
                <a:srgbClr val="FFFF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  <p:cxnSp>
          <p:nvCxnSpPr>
            <p:cNvPr id="198" name="Straight Arrow Connector 197"/>
            <p:cNvCxnSpPr>
              <a:stCxn id="194" idx="4"/>
              <a:endCxn id="209" idx="0"/>
            </p:cNvCxnSpPr>
            <p:nvPr/>
          </p:nvCxnSpPr>
          <p:spPr>
            <a:xfrm rot="16200000" flipH="1">
              <a:off x="6048375" y="3248025"/>
              <a:ext cx="400050" cy="13716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Straight Arrow Connector 198"/>
            <p:cNvCxnSpPr>
              <a:stCxn id="194" idx="4"/>
              <a:endCxn id="207" idx="0"/>
            </p:cNvCxnSpPr>
            <p:nvPr/>
          </p:nvCxnSpPr>
          <p:spPr>
            <a:xfrm rot="5400000">
              <a:off x="5362575" y="3933825"/>
              <a:ext cx="40005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Straight Arrow Connector 199"/>
            <p:cNvCxnSpPr>
              <a:stCxn id="195" idx="4"/>
              <a:endCxn id="210" idx="0"/>
            </p:cNvCxnSpPr>
            <p:nvPr/>
          </p:nvCxnSpPr>
          <p:spPr>
            <a:xfrm rot="5400000">
              <a:off x="6048375" y="3705225"/>
              <a:ext cx="400050" cy="4572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Straight Arrow Connector 200"/>
            <p:cNvCxnSpPr>
              <a:stCxn id="197" idx="4"/>
              <a:endCxn id="209" idx="0"/>
            </p:cNvCxnSpPr>
            <p:nvPr/>
          </p:nvCxnSpPr>
          <p:spPr>
            <a:xfrm rot="16200000" flipH="1">
              <a:off x="6276975" y="3476625"/>
              <a:ext cx="400050" cy="9144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Straight Arrow Connector 201"/>
            <p:cNvCxnSpPr>
              <a:stCxn id="197" idx="4"/>
              <a:endCxn id="208" idx="0"/>
            </p:cNvCxnSpPr>
            <p:nvPr/>
          </p:nvCxnSpPr>
          <p:spPr>
            <a:xfrm rot="16200000" flipH="1">
              <a:off x="6048375" y="3705225"/>
              <a:ext cx="400050" cy="4572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Straight Arrow Connector 202"/>
            <p:cNvCxnSpPr>
              <a:stCxn id="197" idx="4"/>
              <a:endCxn id="207" idx="0"/>
            </p:cNvCxnSpPr>
            <p:nvPr/>
          </p:nvCxnSpPr>
          <p:spPr>
            <a:xfrm rot="5400000">
              <a:off x="5591175" y="3705225"/>
              <a:ext cx="400050" cy="4572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Straight Arrow Connector 203"/>
            <p:cNvCxnSpPr>
              <a:stCxn id="195" idx="4"/>
              <a:endCxn id="207" idx="0"/>
            </p:cNvCxnSpPr>
            <p:nvPr/>
          </p:nvCxnSpPr>
          <p:spPr>
            <a:xfrm rot="5400000">
              <a:off x="5819775" y="3476625"/>
              <a:ext cx="400050" cy="9144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Straight Arrow Connector 204"/>
            <p:cNvCxnSpPr>
              <a:stCxn id="196" idx="4"/>
              <a:endCxn id="208" idx="0"/>
            </p:cNvCxnSpPr>
            <p:nvPr/>
          </p:nvCxnSpPr>
          <p:spPr>
            <a:xfrm rot="5400000">
              <a:off x="6505575" y="3705225"/>
              <a:ext cx="400050" cy="4572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" name="Group 29"/>
            <p:cNvGrpSpPr>
              <a:grpSpLocks/>
            </p:cNvGrpSpPr>
            <p:nvPr/>
          </p:nvGrpSpPr>
          <p:grpSpPr bwMode="auto">
            <a:xfrm>
              <a:off x="5410200" y="4133850"/>
              <a:ext cx="1676400" cy="304800"/>
              <a:chOff x="3600" y="2796"/>
              <a:chExt cx="1056" cy="192"/>
            </a:xfrm>
          </p:grpSpPr>
          <p:sp>
            <p:nvSpPr>
              <p:cNvPr id="207" name="Oval 23"/>
              <p:cNvSpPr>
                <a:spLocks noChangeArrowheads="1"/>
              </p:cNvSpPr>
              <p:nvPr/>
            </p:nvSpPr>
            <p:spPr bwMode="auto">
              <a:xfrm>
                <a:off x="3600" y="2796"/>
                <a:ext cx="192" cy="192"/>
              </a:xfrm>
              <a:prstGeom prst="ellipse">
                <a:avLst/>
              </a:prstGeom>
              <a:solidFill>
                <a:srgbClr val="FFFF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8" name="Oval 24"/>
              <p:cNvSpPr>
                <a:spLocks noChangeArrowheads="1"/>
              </p:cNvSpPr>
              <p:nvPr/>
            </p:nvSpPr>
            <p:spPr bwMode="auto">
              <a:xfrm>
                <a:off x="4176" y="2796"/>
                <a:ext cx="192" cy="192"/>
              </a:xfrm>
              <a:prstGeom prst="ellipse">
                <a:avLst/>
              </a:prstGeom>
              <a:solidFill>
                <a:srgbClr val="FFFF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9" name="Oval 25"/>
              <p:cNvSpPr>
                <a:spLocks noChangeArrowheads="1"/>
              </p:cNvSpPr>
              <p:nvPr/>
            </p:nvSpPr>
            <p:spPr bwMode="auto">
              <a:xfrm>
                <a:off x="4464" y="2796"/>
                <a:ext cx="192" cy="192"/>
              </a:xfrm>
              <a:prstGeom prst="ellipse">
                <a:avLst/>
              </a:prstGeom>
              <a:solidFill>
                <a:srgbClr val="FFFF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10" name="Oval 27"/>
              <p:cNvSpPr>
                <a:spLocks noChangeArrowheads="1"/>
              </p:cNvSpPr>
              <p:nvPr/>
            </p:nvSpPr>
            <p:spPr bwMode="auto">
              <a:xfrm>
                <a:off x="3888" y="2796"/>
                <a:ext cx="192" cy="192"/>
              </a:xfrm>
              <a:prstGeom prst="ellipse">
                <a:avLst/>
              </a:prstGeom>
              <a:solidFill>
                <a:srgbClr val="FFFF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  <p:cxnSp>
          <p:nvCxnSpPr>
            <p:cNvPr id="211" name="Straight Arrow Connector 210"/>
            <p:cNvCxnSpPr>
              <a:stCxn id="197" idx="4"/>
              <a:endCxn id="210" idx="0"/>
            </p:cNvCxnSpPr>
            <p:nvPr/>
          </p:nvCxnSpPr>
          <p:spPr>
            <a:xfrm rot="5400000">
              <a:off x="5819775" y="3933825"/>
              <a:ext cx="40005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Arrow Connector 211"/>
            <p:cNvCxnSpPr>
              <a:stCxn id="195" idx="4"/>
              <a:endCxn id="208" idx="0"/>
            </p:cNvCxnSpPr>
            <p:nvPr/>
          </p:nvCxnSpPr>
          <p:spPr>
            <a:xfrm rot="5400000">
              <a:off x="6276975" y="3933825"/>
              <a:ext cx="40005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Arrow Connector 212"/>
            <p:cNvCxnSpPr>
              <a:stCxn id="194" idx="4"/>
              <a:endCxn id="210" idx="0"/>
            </p:cNvCxnSpPr>
            <p:nvPr/>
          </p:nvCxnSpPr>
          <p:spPr>
            <a:xfrm rot="16200000" flipH="1">
              <a:off x="5591175" y="3705225"/>
              <a:ext cx="400050" cy="4572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Arrow Connector 213"/>
            <p:cNvCxnSpPr>
              <a:stCxn id="194" idx="4"/>
              <a:endCxn id="208" idx="0"/>
            </p:cNvCxnSpPr>
            <p:nvPr/>
          </p:nvCxnSpPr>
          <p:spPr>
            <a:xfrm rot="16200000" flipH="1">
              <a:off x="5819775" y="3476625"/>
              <a:ext cx="400050" cy="9144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Arrow Connector 214"/>
            <p:cNvCxnSpPr>
              <a:stCxn id="196" idx="4"/>
              <a:endCxn id="209" idx="0"/>
            </p:cNvCxnSpPr>
            <p:nvPr/>
          </p:nvCxnSpPr>
          <p:spPr>
            <a:xfrm rot="5400000">
              <a:off x="6734175" y="3933825"/>
              <a:ext cx="40005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Arrow Connector 215"/>
            <p:cNvCxnSpPr>
              <a:stCxn id="196" idx="4"/>
              <a:endCxn id="207" idx="0"/>
            </p:cNvCxnSpPr>
            <p:nvPr/>
          </p:nvCxnSpPr>
          <p:spPr>
            <a:xfrm rot="5400000">
              <a:off x="6048375" y="3248025"/>
              <a:ext cx="400050" cy="13716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Arrow Connector 216"/>
            <p:cNvCxnSpPr>
              <a:stCxn id="195" idx="4"/>
              <a:endCxn id="209" idx="0"/>
            </p:cNvCxnSpPr>
            <p:nvPr/>
          </p:nvCxnSpPr>
          <p:spPr>
            <a:xfrm rot="16200000" flipH="1">
              <a:off x="6505575" y="3705225"/>
              <a:ext cx="400050" cy="4572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Arrow Connector 217"/>
            <p:cNvCxnSpPr>
              <a:stCxn id="196" idx="4"/>
              <a:endCxn id="210" idx="0"/>
            </p:cNvCxnSpPr>
            <p:nvPr/>
          </p:nvCxnSpPr>
          <p:spPr>
            <a:xfrm rot="5400000">
              <a:off x="6276975" y="3476625"/>
              <a:ext cx="400050" cy="9144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422"/>
          <p:cNvGrpSpPr/>
          <p:nvPr/>
        </p:nvGrpSpPr>
        <p:grpSpPr>
          <a:xfrm>
            <a:off x="2133600" y="5181606"/>
            <a:ext cx="1676400" cy="1009650"/>
            <a:chOff x="5410200" y="3429000"/>
            <a:chExt cx="1676400" cy="1009650"/>
          </a:xfrm>
        </p:grpSpPr>
        <p:grpSp>
          <p:nvGrpSpPr>
            <p:cNvPr id="16" name="Group 14"/>
            <p:cNvGrpSpPr>
              <a:grpSpLocks/>
            </p:cNvGrpSpPr>
            <p:nvPr/>
          </p:nvGrpSpPr>
          <p:grpSpPr bwMode="auto">
            <a:xfrm>
              <a:off x="5410200" y="3429000"/>
              <a:ext cx="1676400" cy="304800"/>
              <a:chOff x="3600" y="1056"/>
              <a:chExt cx="1056" cy="192"/>
            </a:xfrm>
          </p:grpSpPr>
          <p:sp>
            <p:nvSpPr>
              <p:cNvPr id="446" name="Oval 8"/>
              <p:cNvSpPr>
                <a:spLocks noChangeArrowheads="1"/>
              </p:cNvSpPr>
              <p:nvPr/>
            </p:nvSpPr>
            <p:spPr bwMode="auto">
              <a:xfrm>
                <a:off x="3600" y="1056"/>
                <a:ext cx="192" cy="192"/>
              </a:xfrm>
              <a:prstGeom prst="ellipse">
                <a:avLst/>
              </a:prstGeom>
              <a:solidFill>
                <a:srgbClr val="FFFF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47" name="Oval 9"/>
              <p:cNvSpPr>
                <a:spLocks noChangeArrowheads="1"/>
              </p:cNvSpPr>
              <p:nvPr/>
            </p:nvSpPr>
            <p:spPr bwMode="auto">
              <a:xfrm>
                <a:off x="4176" y="1056"/>
                <a:ext cx="192" cy="192"/>
              </a:xfrm>
              <a:prstGeom prst="ellipse">
                <a:avLst/>
              </a:prstGeom>
              <a:solidFill>
                <a:srgbClr val="FFFF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48" name="Oval 10"/>
              <p:cNvSpPr>
                <a:spLocks noChangeArrowheads="1"/>
              </p:cNvSpPr>
              <p:nvPr/>
            </p:nvSpPr>
            <p:spPr bwMode="auto">
              <a:xfrm>
                <a:off x="4464" y="1056"/>
                <a:ext cx="192" cy="192"/>
              </a:xfrm>
              <a:prstGeom prst="ellipse">
                <a:avLst/>
              </a:prstGeom>
              <a:solidFill>
                <a:srgbClr val="FFFF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49" name="Oval 12"/>
              <p:cNvSpPr>
                <a:spLocks noChangeArrowheads="1"/>
              </p:cNvSpPr>
              <p:nvPr/>
            </p:nvSpPr>
            <p:spPr bwMode="auto">
              <a:xfrm>
                <a:off x="3888" y="1056"/>
                <a:ext cx="192" cy="192"/>
              </a:xfrm>
              <a:prstGeom prst="ellipse">
                <a:avLst/>
              </a:prstGeom>
              <a:solidFill>
                <a:srgbClr val="FFFF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  <p:cxnSp>
          <p:nvCxnSpPr>
            <p:cNvPr id="425" name="Straight Arrow Connector 424"/>
            <p:cNvCxnSpPr>
              <a:stCxn id="446" idx="4"/>
              <a:endCxn id="444" idx="0"/>
            </p:cNvCxnSpPr>
            <p:nvPr/>
          </p:nvCxnSpPr>
          <p:spPr>
            <a:xfrm rot="16200000" flipH="1">
              <a:off x="6048375" y="3248025"/>
              <a:ext cx="400050" cy="13716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6" name="Straight Arrow Connector 425"/>
            <p:cNvCxnSpPr>
              <a:stCxn id="446" idx="4"/>
              <a:endCxn id="442" idx="0"/>
            </p:cNvCxnSpPr>
            <p:nvPr/>
          </p:nvCxnSpPr>
          <p:spPr>
            <a:xfrm rot="5400000">
              <a:off x="5362575" y="3933825"/>
              <a:ext cx="40005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7" name="Straight Arrow Connector 426"/>
            <p:cNvCxnSpPr>
              <a:stCxn id="447" idx="4"/>
              <a:endCxn id="445" idx="0"/>
            </p:cNvCxnSpPr>
            <p:nvPr/>
          </p:nvCxnSpPr>
          <p:spPr>
            <a:xfrm rot="5400000">
              <a:off x="6048375" y="3705225"/>
              <a:ext cx="400050" cy="4572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8" name="Straight Arrow Connector 427"/>
            <p:cNvCxnSpPr>
              <a:stCxn id="449" idx="4"/>
              <a:endCxn id="444" idx="0"/>
            </p:cNvCxnSpPr>
            <p:nvPr/>
          </p:nvCxnSpPr>
          <p:spPr>
            <a:xfrm rot="16200000" flipH="1">
              <a:off x="6276975" y="3476625"/>
              <a:ext cx="400050" cy="9144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9" name="Straight Arrow Connector 428"/>
            <p:cNvCxnSpPr>
              <a:stCxn id="449" idx="4"/>
              <a:endCxn id="443" idx="0"/>
            </p:cNvCxnSpPr>
            <p:nvPr/>
          </p:nvCxnSpPr>
          <p:spPr>
            <a:xfrm rot="16200000" flipH="1">
              <a:off x="6048375" y="3705225"/>
              <a:ext cx="400050" cy="4572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0" name="Straight Arrow Connector 429"/>
            <p:cNvCxnSpPr>
              <a:stCxn id="449" idx="4"/>
              <a:endCxn id="442" idx="0"/>
            </p:cNvCxnSpPr>
            <p:nvPr/>
          </p:nvCxnSpPr>
          <p:spPr>
            <a:xfrm rot="5400000">
              <a:off x="5591175" y="3705225"/>
              <a:ext cx="400050" cy="4572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1" name="Straight Arrow Connector 430"/>
            <p:cNvCxnSpPr>
              <a:stCxn id="447" idx="4"/>
              <a:endCxn id="442" idx="0"/>
            </p:cNvCxnSpPr>
            <p:nvPr/>
          </p:nvCxnSpPr>
          <p:spPr>
            <a:xfrm rot="5400000">
              <a:off x="5819775" y="3476625"/>
              <a:ext cx="400050" cy="9144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2" name="Straight Arrow Connector 431"/>
            <p:cNvCxnSpPr>
              <a:stCxn id="448" idx="4"/>
              <a:endCxn id="443" idx="0"/>
            </p:cNvCxnSpPr>
            <p:nvPr/>
          </p:nvCxnSpPr>
          <p:spPr>
            <a:xfrm rot="5400000">
              <a:off x="6505575" y="3705225"/>
              <a:ext cx="400050" cy="4572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" name="Group 29"/>
            <p:cNvGrpSpPr>
              <a:grpSpLocks/>
            </p:cNvGrpSpPr>
            <p:nvPr/>
          </p:nvGrpSpPr>
          <p:grpSpPr bwMode="auto">
            <a:xfrm>
              <a:off x="5410200" y="4133850"/>
              <a:ext cx="1676400" cy="304800"/>
              <a:chOff x="3600" y="2796"/>
              <a:chExt cx="1056" cy="192"/>
            </a:xfrm>
          </p:grpSpPr>
          <p:sp>
            <p:nvSpPr>
              <p:cNvPr id="442" name="Oval 23"/>
              <p:cNvSpPr>
                <a:spLocks noChangeArrowheads="1"/>
              </p:cNvSpPr>
              <p:nvPr/>
            </p:nvSpPr>
            <p:spPr bwMode="auto">
              <a:xfrm>
                <a:off x="3600" y="2796"/>
                <a:ext cx="192" cy="192"/>
              </a:xfrm>
              <a:prstGeom prst="ellipse">
                <a:avLst/>
              </a:prstGeom>
              <a:solidFill>
                <a:srgbClr val="FFFF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43" name="Oval 24"/>
              <p:cNvSpPr>
                <a:spLocks noChangeArrowheads="1"/>
              </p:cNvSpPr>
              <p:nvPr/>
            </p:nvSpPr>
            <p:spPr bwMode="auto">
              <a:xfrm>
                <a:off x="4176" y="2796"/>
                <a:ext cx="192" cy="192"/>
              </a:xfrm>
              <a:prstGeom prst="ellipse">
                <a:avLst/>
              </a:prstGeom>
              <a:solidFill>
                <a:srgbClr val="FFFF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44" name="Oval 25"/>
              <p:cNvSpPr>
                <a:spLocks noChangeArrowheads="1"/>
              </p:cNvSpPr>
              <p:nvPr/>
            </p:nvSpPr>
            <p:spPr bwMode="auto">
              <a:xfrm>
                <a:off x="4464" y="2796"/>
                <a:ext cx="192" cy="192"/>
              </a:xfrm>
              <a:prstGeom prst="ellipse">
                <a:avLst/>
              </a:prstGeom>
              <a:solidFill>
                <a:srgbClr val="FFFF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45" name="Oval 27"/>
              <p:cNvSpPr>
                <a:spLocks noChangeArrowheads="1"/>
              </p:cNvSpPr>
              <p:nvPr/>
            </p:nvSpPr>
            <p:spPr bwMode="auto">
              <a:xfrm>
                <a:off x="3888" y="2796"/>
                <a:ext cx="192" cy="192"/>
              </a:xfrm>
              <a:prstGeom prst="ellipse">
                <a:avLst/>
              </a:prstGeom>
              <a:solidFill>
                <a:srgbClr val="FFFF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  <p:cxnSp>
          <p:nvCxnSpPr>
            <p:cNvPr id="434" name="Straight Arrow Connector 433"/>
            <p:cNvCxnSpPr>
              <a:stCxn id="449" idx="4"/>
              <a:endCxn id="445" idx="0"/>
            </p:cNvCxnSpPr>
            <p:nvPr/>
          </p:nvCxnSpPr>
          <p:spPr>
            <a:xfrm rot="5400000">
              <a:off x="5819775" y="3933825"/>
              <a:ext cx="40005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5" name="Straight Arrow Connector 434"/>
            <p:cNvCxnSpPr>
              <a:stCxn id="447" idx="4"/>
              <a:endCxn id="443" idx="0"/>
            </p:cNvCxnSpPr>
            <p:nvPr/>
          </p:nvCxnSpPr>
          <p:spPr>
            <a:xfrm rot="5400000">
              <a:off x="6276975" y="3933825"/>
              <a:ext cx="40005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6" name="Straight Arrow Connector 435"/>
            <p:cNvCxnSpPr>
              <a:stCxn id="446" idx="4"/>
              <a:endCxn id="445" idx="0"/>
            </p:cNvCxnSpPr>
            <p:nvPr/>
          </p:nvCxnSpPr>
          <p:spPr>
            <a:xfrm rot="16200000" flipH="1">
              <a:off x="5591175" y="3705225"/>
              <a:ext cx="400050" cy="4572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7" name="Straight Arrow Connector 436"/>
            <p:cNvCxnSpPr>
              <a:stCxn id="446" idx="4"/>
              <a:endCxn id="443" idx="0"/>
            </p:cNvCxnSpPr>
            <p:nvPr/>
          </p:nvCxnSpPr>
          <p:spPr>
            <a:xfrm rot="16200000" flipH="1">
              <a:off x="5819775" y="3476625"/>
              <a:ext cx="400050" cy="9144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8" name="Straight Arrow Connector 437"/>
            <p:cNvCxnSpPr>
              <a:stCxn id="448" idx="4"/>
              <a:endCxn id="444" idx="0"/>
            </p:cNvCxnSpPr>
            <p:nvPr/>
          </p:nvCxnSpPr>
          <p:spPr>
            <a:xfrm rot="5400000">
              <a:off x="6734175" y="3933825"/>
              <a:ext cx="40005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9" name="Straight Arrow Connector 438"/>
            <p:cNvCxnSpPr>
              <a:stCxn id="448" idx="4"/>
              <a:endCxn id="442" idx="0"/>
            </p:cNvCxnSpPr>
            <p:nvPr/>
          </p:nvCxnSpPr>
          <p:spPr>
            <a:xfrm rot="5400000">
              <a:off x="6048375" y="3248025"/>
              <a:ext cx="400050" cy="13716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0" name="Straight Arrow Connector 439"/>
            <p:cNvCxnSpPr>
              <a:stCxn id="447" idx="4"/>
              <a:endCxn id="444" idx="0"/>
            </p:cNvCxnSpPr>
            <p:nvPr/>
          </p:nvCxnSpPr>
          <p:spPr>
            <a:xfrm rot="16200000" flipH="1">
              <a:off x="6505575" y="3705225"/>
              <a:ext cx="400050" cy="4572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1" name="Straight Arrow Connector 440"/>
            <p:cNvCxnSpPr>
              <a:stCxn id="448" idx="4"/>
              <a:endCxn id="445" idx="0"/>
            </p:cNvCxnSpPr>
            <p:nvPr/>
          </p:nvCxnSpPr>
          <p:spPr>
            <a:xfrm rot="5400000">
              <a:off x="6276975" y="3476625"/>
              <a:ext cx="400050" cy="9144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511"/>
          <p:cNvGrpSpPr/>
          <p:nvPr/>
        </p:nvGrpSpPr>
        <p:grpSpPr>
          <a:xfrm>
            <a:off x="1828800" y="6191250"/>
            <a:ext cx="1828800" cy="209549"/>
            <a:chOff x="1829594" y="6353855"/>
            <a:chExt cx="1828800" cy="321620"/>
          </a:xfrm>
        </p:grpSpPr>
        <p:cxnSp>
          <p:nvCxnSpPr>
            <p:cNvPr id="182" name="Straight Arrow Connector 181"/>
            <p:cNvCxnSpPr>
              <a:stCxn id="442" idx="4"/>
            </p:cNvCxnSpPr>
            <p:nvPr/>
          </p:nvCxnSpPr>
          <p:spPr>
            <a:xfrm rot="5400000">
              <a:off x="1897388" y="6286066"/>
              <a:ext cx="321612" cy="45720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2" name="Straight Arrow Connector 451"/>
            <p:cNvCxnSpPr>
              <a:stCxn id="445" idx="4"/>
            </p:cNvCxnSpPr>
            <p:nvPr/>
          </p:nvCxnSpPr>
          <p:spPr>
            <a:xfrm rot="5400000">
              <a:off x="2354588" y="6286067"/>
              <a:ext cx="321612" cy="45720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3" name="Straight Arrow Connector 452"/>
            <p:cNvCxnSpPr>
              <a:stCxn id="443" idx="4"/>
            </p:cNvCxnSpPr>
            <p:nvPr/>
          </p:nvCxnSpPr>
          <p:spPr>
            <a:xfrm rot="5400000">
              <a:off x="2811788" y="6286061"/>
              <a:ext cx="321612" cy="45720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4" name="Straight Arrow Connector 453"/>
            <p:cNvCxnSpPr>
              <a:stCxn id="444" idx="4"/>
            </p:cNvCxnSpPr>
            <p:nvPr/>
          </p:nvCxnSpPr>
          <p:spPr>
            <a:xfrm rot="5400000">
              <a:off x="3268988" y="6286069"/>
              <a:ext cx="321612" cy="45720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60" name="Straight Arrow Connector 459"/>
          <p:cNvCxnSpPr/>
          <p:nvPr/>
        </p:nvCxnSpPr>
        <p:spPr>
          <a:xfrm rot="5400000">
            <a:off x="3971925" y="2886081"/>
            <a:ext cx="438150" cy="106680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3" name="Straight Arrow Connector 462"/>
          <p:cNvCxnSpPr/>
          <p:nvPr/>
        </p:nvCxnSpPr>
        <p:spPr>
          <a:xfrm rot="5400000">
            <a:off x="4429125" y="2886081"/>
            <a:ext cx="438150" cy="106680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6" name="Straight Arrow Connector 465"/>
          <p:cNvCxnSpPr/>
          <p:nvPr/>
        </p:nvCxnSpPr>
        <p:spPr>
          <a:xfrm rot="5400000">
            <a:off x="4886325" y="2886081"/>
            <a:ext cx="438150" cy="106680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9" name="Straight Arrow Connector 468"/>
          <p:cNvCxnSpPr/>
          <p:nvPr/>
        </p:nvCxnSpPr>
        <p:spPr>
          <a:xfrm rot="5400000">
            <a:off x="5343525" y="2886081"/>
            <a:ext cx="438150" cy="106680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0" name="Straight Arrow Connector 479"/>
          <p:cNvCxnSpPr/>
          <p:nvPr/>
        </p:nvCxnSpPr>
        <p:spPr>
          <a:xfrm rot="16200000" flipH="1">
            <a:off x="3286125" y="1895481"/>
            <a:ext cx="1809750" cy="167640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1" name="Straight Arrow Connector 480"/>
          <p:cNvCxnSpPr/>
          <p:nvPr/>
        </p:nvCxnSpPr>
        <p:spPr>
          <a:xfrm rot="16200000" flipH="1">
            <a:off x="1371600" y="3352806"/>
            <a:ext cx="3352800" cy="30480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2" name="Straight Arrow Connector 481"/>
          <p:cNvCxnSpPr/>
          <p:nvPr/>
        </p:nvCxnSpPr>
        <p:spPr>
          <a:xfrm rot="16200000" flipH="1">
            <a:off x="457200" y="3352806"/>
            <a:ext cx="3352800" cy="30480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3" name="Straight Arrow Connector 482"/>
          <p:cNvCxnSpPr/>
          <p:nvPr/>
        </p:nvCxnSpPr>
        <p:spPr>
          <a:xfrm rot="16200000" flipH="1">
            <a:off x="1828800" y="3352806"/>
            <a:ext cx="3352800" cy="30480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4" name="Straight Arrow Connector 483"/>
          <p:cNvCxnSpPr/>
          <p:nvPr/>
        </p:nvCxnSpPr>
        <p:spPr>
          <a:xfrm rot="16200000" flipH="1">
            <a:off x="914400" y="3352806"/>
            <a:ext cx="3352800" cy="30480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5" name="Straight Arrow Connector 484"/>
          <p:cNvCxnSpPr/>
          <p:nvPr/>
        </p:nvCxnSpPr>
        <p:spPr>
          <a:xfrm rot="16200000" flipH="1">
            <a:off x="2828925" y="1895481"/>
            <a:ext cx="1809750" cy="167640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8" name="Straight Arrow Connector 497"/>
          <p:cNvCxnSpPr/>
          <p:nvPr/>
        </p:nvCxnSpPr>
        <p:spPr>
          <a:xfrm rot="5400000">
            <a:off x="2705100" y="4229106"/>
            <a:ext cx="533400" cy="137160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1" name="Straight Arrow Connector 500"/>
          <p:cNvCxnSpPr/>
          <p:nvPr/>
        </p:nvCxnSpPr>
        <p:spPr>
          <a:xfrm rot="5400000">
            <a:off x="4076700" y="4229106"/>
            <a:ext cx="533400" cy="137160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2" name="Straight Arrow Connector 501"/>
          <p:cNvCxnSpPr/>
          <p:nvPr/>
        </p:nvCxnSpPr>
        <p:spPr>
          <a:xfrm rot="5400000">
            <a:off x="3619500" y="4229106"/>
            <a:ext cx="533400" cy="137160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3" name="Straight Arrow Connector 502"/>
          <p:cNvCxnSpPr/>
          <p:nvPr/>
        </p:nvCxnSpPr>
        <p:spPr>
          <a:xfrm rot="5400000">
            <a:off x="3162300" y="4229106"/>
            <a:ext cx="533400" cy="137160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3" name="TextBox 512"/>
          <p:cNvSpPr txBox="1"/>
          <p:nvPr/>
        </p:nvSpPr>
        <p:spPr>
          <a:xfrm>
            <a:off x="2333192" y="1066800"/>
            <a:ext cx="7900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pages</a:t>
            </a:r>
            <a:endParaRPr lang="en-US" sz="2000" dirty="0"/>
          </a:p>
        </p:txBody>
      </p:sp>
      <p:sp>
        <p:nvSpPr>
          <p:cNvPr id="514" name="TextBox 513"/>
          <p:cNvSpPr txBox="1"/>
          <p:nvPr/>
        </p:nvSpPr>
        <p:spPr>
          <a:xfrm>
            <a:off x="4895904" y="1066800"/>
            <a:ext cx="7428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ranks</a:t>
            </a:r>
            <a:endParaRPr lang="en-US" sz="2000" dirty="0"/>
          </a:p>
        </p:txBody>
      </p:sp>
      <p:sp>
        <p:nvSpPr>
          <p:cNvPr id="520" name="TextBox 519"/>
          <p:cNvSpPr txBox="1"/>
          <p:nvPr/>
        </p:nvSpPr>
        <p:spPr>
          <a:xfrm>
            <a:off x="6629400" y="2438400"/>
            <a:ext cx="1159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Iteration 1</a:t>
            </a:r>
            <a:endParaRPr lang="en-US" dirty="0"/>
          </a:p>
        </p:txBody>
      </p:sp>
      <p:sp>
        <p:nvSpPr>
          <p:cNvPr id="521" name="TextBox 520"/>
          <p:cNvSpPr txBox="1"/>
          <p:nvPr/>
        </p:nvSpPr>
        <p:spPr>
          <a:xfrm>
            <a:off x="5715000" y="3962400"/>
            <a:ext cx="1159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Iteration 2</a:t>
            </a:r>
            <a:endParaRPr lang="en-US" dirty="0"/>
          </a:p>
        </p:txBody>
      </p:sp>
      <p:sp>
        <p:nvSpPr>
          <p:cNvPr id="522" name="TextBox 521"/>
          <p:cNvSpPr txBox="1"/>
          <p:nvPr/>
        </p:nvSpPr>
        <p:spPr>
          <a:xfrm>
            <a:off x="4479252" y="5498068"/>
            <a:ext cx="1159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Iteration 3</a:t>
            </a:r>
            <a:endParaRPr lang="en-US" dirty="0"/>
          </a:p>
        </p:txBody>
      </p:sp>
      <p:cxnSp>
        <p:nvCxnSpPr>
          <p:cNvPr id="130" name="Straight Arrow Connector 129"/>
          <p:cNvCxnSpPr/>
          <p:nvPr/>
        </p:nvCxnSpPr>
        <p:spPr>
          <a:xfrm rot="10800000">
            <a:off x="5400675" y="3581411"/>
            <a:ext cx="762000" cy="129762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Arrow Connector 140"/>
          <p:cNvCxnSpPr/>
          <p:nvPr/>
        </p:nvCxnSpPr>
        <p:spPr>
          <a:xfrm rot="10800000" flipV="1">
            <a:off x="4410075" y="4879032"/>
            <a:ext cx="1752600" cy="15017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Rounded Rectangle 147"/>
          <p:cNvSpPr/>
          <p:nvPr/>
        </p:nvSpPr>
        <p:spPr>
          <a:xfrm>
            <a:off x="6172200" y="4548187"/>
            <a:ext cx="2057400" cy="633413"/>
          </a:xfrm>
          <a:prstGeom prst="roundRect">
            <a:avLst/>
          </a:prstGeom>
          <a:solidFill>
            <a:schemeClr val="accent1"/>
          </a:solidFill>
          <a:effectLst>
            <a:outerShdw blurRad="40000" dist="23000" dir="5400000" rotWithShape="0">
              <a:srgbClr val="000000">
                <a:alpha val="29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/>
              <a:t>Memory FIFO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Parallel execution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762000" y="1219200"/>
            <a:ext cx="7620000" cy="5047535"/>
          </a:xfrm>
          <a:prstGeom prst="rect">
            <a:avLst/>
          </a:prstGeom>
        </p:spPr>
        <p:txBody>
          <a:bodyPr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700" dirty="0" err="1">
                <a:solidFill>
                  <a:srgbClr val="558ED5"/>
                </a:solidFill>
                <a:latin typeface="Calibri" pitchFamily="-83" charset="0"/>
              </a:rPr>
              <a:t>var</a:t>
            </a: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</a:t>
            </a:r>
            <a:r>
              <a:rPr lang="en-US" sz="1700" dirty="0" err="1">
                <a:solidFill>
                  <a:srgbClr val="000000"/>
                </a:solidFill>
                <a:latin typeface="Calibri" pitchFamily="-83" charset="0"/>
              </a:rPr>
              <a:t>logentries</a:t>
            </a: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=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700" dirty="0">
                <a:solidFill>
                  <a:srgbClr val="558ED5"/>
                </a:solidFill>
                <a:latin typeface="Calibri" pitchFamily="-83" charset="0"/>
              </a:rPr>
              <a:t>        from</a:t>
            </a: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line </a:t>
            </a:r>
            <a:r>
              <a:rPr lang="en-US" sz="1700" dirty="0">
                <a:solidFill>
                  <a:srgbClr val="558ED5"/>
                </a:solidFill>
                <a:latin typeface="Calibri" pitchFamily="-83" charset="0"/>
              </a:rPr>
              <a:t>in</a:t>
            </a: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logs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       </a:t>
            </a:r>
            <a:r>
              <a:rPr lang="en-US" sz="1700" dirty="0">
                <a:solidFill>
                  <a:srgbClr val="558ED5"/>
                </a:solidFill>
                <a:latin typeface="Calibri" pitchFamily="-83" charset="0"/>
              </a:rPr>
              <a:t>where</a:t>
            </a: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!</a:t>
            </a:r>
            <a:r>
              <a:rPr lang="en-US" sz="1700" dirty="0" err="1">
                <a:solidFill>
                  <a:srgbClr val="000000"/>
                </a:solidFill>
                <a:latin typeface="Calibri" pitchFamily="-83" charset="0"/>
              </a:rPr>
              <a:t>line.StartsWith</a:t>
            </a: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("#")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       </a:t>
            </a:r>
            <a:r>
              <a:rPr lang="en-US" sz="1700" dirty="0">
                <a:solidFill>
                  <a:srgbClr val="558ED5"/>
                </a:solidFill>
                <a:latin typeface="Calibri" pitchFamily="-83" charset="0"/>
              </a:rPr>
              <a:t>select</a:t>
            </a: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new </a:t>
            </a:r>
            <a:r>
              <a:rPr lang="en-US" sz="1700" dirty="0" err="1">
                <a:solidFill>
                  <a:srgbClr val="0000FF"/>
                </a:solidFill>
                <a:latin typeface="Calibri" pitchFamily="-83" charset="0"/>
              </a:rPr>
              <a:t>LogEntry</a:t>
            </a:r>
            <a:r>
              <a:rPr lang="en-US" sz="1700" dirty="0" err="1">
                <a:solidFill>
                  <a:srgbClr val="000000"/>
                </a:solidFill>
                <a:latin typeface="Calibri" pitchFamily="-83" charset="0"/>
              </a:rPr>
              <a:t>(line</a:t>
            </a: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);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700" dirty="0" err="1">
                <a:solidFill>
                  <a:srgbClr val="558ED5"/>
                </a:solidFill>
                <a:latin typeface="Calibri" pitchFamily="-83" charset="0"/>
              </a:rPr>
              <a:t>var</a:t>
            </a: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user =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700" dirty="0">
                <a:solidFill>
                  <a:srgbClr val="558ED5"/>
                </a:solidFill>
                <a:latin typeface="Calibri" pitchFamily="-83" charset="0"/>
              </a:rPr>
              <a:t>        from</a:t>
            </a: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access </a:t>
            </a:r>
            <a:r>
              <a:rPr lang="en-US" sz="1700" dirty="0">
                <a:solidFill>
                  <a:srgbClr val="558ED5"/>
                </a:solidFill>
                <a:latin typeface="Calibri" pitchFamily="-83" charset="0"/>
              </a:rPr>
              <a:t>in</a:t>
            </a: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</a:t>
            </a:r>
            <a:r>
              <a:rPr lang="en-US" sz="1700" dirty="0" err="1">
                <a:solidFill>
                  <a:srgbClr val="000000"/>
                </a:solidFill>
                <a:latin typeface="Calibri" pitchFamily="-83" charset="0"/>
              </a:rPr>
              <a:t>logentries</a:t>
            </a:r>
            <a:endParaRPr lang="en-US" sz="1700" dirty="0">
              <a:solidFill>
                <a:srgbClr val="000000"/>
              </a:solidFill>
              <a:latin typeface="Calibri" pitchFamily="-83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       </a:t>
            </a:r>
            <a:r>
              <a:rPr lang="en-US" sz="1700" dirty="0">
                <a:solidFill>
                  <a:srgbClr val="558ED5"/>
                </a:solidFill>
                <a:latin typeface="Calibri" pitchFamily="-83" charset="0"/>
              </a:rPr>
              <a:t>where</a:t>
            </a: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</a:t>
            </a:r>
            <a:r>
              <a:rPr lang="en-US" sz="1700" dirty="0" err="1">
                <a:solidFill>
                  <a:srgbClr val="000000"/>
                </a:solidFill>
                <a:latin typeface="Calibri" pitchFamily="-83" charset="0"/>
              </a:rPr>
              <a:t>access.user.EndsWith(@"</a:t>
            </a:r>
            <a:r>
              <a:rPr lang="en-US" sz="1700" dirty="0" err="1" smtClean="0">
                <a:solidFill>
                  <a:srgbClr val="000000"/>
                </a:solidFill>
                <a:latin typeface="Calibri" pitchFamily="-83" charset="0"/>
              </a:rPr>
              <a:t>\aditya</a:t>
            </a:r>
            <a:r>
              <a:rPr lang="en-US" sz="1700" dirty="0" smtClean="0">
                <a:solidFill>
                  <a:srgbClr val="000000"/>
                </a:solidFill>
                <a:latin typeface="Calibri" pitchFamily="-83" charset="0"/>
              </a:rPr>
              <a:t>"</a:t>
            </a: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       </a:t>
            </a:r>
            <a:r>
              <a:rPr lang="en-US" sz="1700" dirty="0">
                <a:solidFill>
                  <a:srgbClr val="558ED5"/>
                </a:solidFill>
                <a:latin typeface="Calibri" pitchFamily="-83" charset="0"/>
              </a:rPr>
              <a:t>select</a:t>
            </a: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access;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700" dirty="0" err="1">
                <a:solidFill>
                  <a:srgbClr val="558ED5"/>
                </a:solidFill>
                <a:latin typeface="Calibri" pitchFamily="-83" charset="0"/>
              </a:rPr>
              <a:t>var</a:t>
            </a: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accesses =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       </a:t>
            </a:r>
            <a:r>
              <a:rPr lang="en-US" sz="1700" dirty="0">
                <a:solidFill>
                  <a:srgbClr val="558ED5"/>
                </a:solidFill>
                <a:latin typeface="Calibri" pitchFamily="-83" charset="0"/>
              </a:rPr>
              <a:t>from</a:t>
            </a: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access </a:t>
            </a:r>
            <a:r>
              <a:rPr lang="en-US" sz="1700" dirty="0">
                <a:solidFill>
                  <a:srgbClr val="558ED5"/>
                </a:solidFill>
                <a:latin typeface="Calibri" pitchFamily="-83" charset="0"/>
              </a:rPr>
              <a:t>in</a:t>
            </a: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user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       </a:t>
            </a:r>
            <a:r>
              <a:rPr lang="en-US" sz="1700" dirty="0">
                <a:solidFill>
                  <a:srgbClr val="558ED5"/>
                </a:solidFill>
                <a:latin typeface="Calibri" pitchFamily="-83" charset="0"/>
              </a:rPr>
              <a:t>group</a:t>
            </a: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access </a:t>
            </a:r>
            <a:r>
              <a:rPr lang="en-US" sz="1700" dirty="0">
                <a:solidFill>
                  <a:srgbClr val="558ED5"/>
                </a:solidFill>
                <a:latin typeface="Calibri" pitchFamily="-83" charset="0"/>
              </a:rPr>
              <a:t>by</a:t>
            </a: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</a:t>
            </a:r>
            <a:r>
              <a:rPr lang="en-US" sz="1700" dirty="0" err="1">
                <a:solidFill>
                  <a:srgbClr val="000000"/>
                </a:solidFill>
                <a:latin typeface="Calibri" pitchFamily="-83" charset="0"/>
              </a:rPr>
              <a:t>access.page</a:t>
            </a: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</a:t>
            </a:r>
            <a:r>
              <a:rPr lang="en-US" sz="1700" dirty="0">
                <a:solidFill>
                  <a:srgbClr val="558ED5"/>
                </a:solidFill>
                <a:latin typeface="Calibri" pitchFamily="-83" charset="0"/>
              </a:rPr>
              <a:t>into</a:t>
            </a: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pages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       </a:t>
            </a:r>
            <a:r>
              <a:rPr lang="en-US" sz="1700" dirty="0">
                <a:solidFill>
                  <a:srgbClr val="558ED5"/>
                </a:solidFill>
                <a:latin typeface="Calibri" pitchFamily="-83" charset="0"/>
              </a:rPr>
              <a:t>select</a:t>
            </a: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new </a:t>
            </a:r>
            <a:r>
              <a:rPr lang="en-US" sz="1700" dirty="0" err="1">
                <a:solidFill>
                  <a:srgbClr val="0000FF"/>
                </a:solidFill>
                <a:latin typeface="Calibri" pitchFamily="-83" charset="0"/>
              </a:rPr>
              <a:t>UserPageCount</a:t>
            </a:r>
            <a:r>
              <a:rPr lang="en-US" sz="1700" dirty="0" err="1">
                <a:solidFill>
                  <a:srgbClr val="000000"/>
                </a:solidFill>
                <a:latin typeface="Calibri" pitchFamily="-83" charset="0"/>
              </a:rPr>
              <a:t>(</a:t>
            </a:r>
            <a:r>
              <a:rPr lang="en-US" sz="1700" dirty="0" err="1" smtClean="0">
                <a:solidFill>
                  <a:srgbClr val="000000"/>
                </a:solidFill>
                <a:latin typeface="Calibri" pitchFamily="-83" charset="0"/>
              </a:rPr>
              <a:t>"aditya</a:t>
            </a:r>
            <a:r>
              <a:rPr lang="en-US" sz="1700" dirty="0" smtClean="0">
                <a:solidFill>
                  <a:srgbClr val="000000"/>
                </a:solidFill>
                <a:latin typeface="Calibri" pitchFamily="-83" charset="0"/>
              </a:rPr>
              <a:t>"</a:t>
            </a: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, </a:t>
            </a:r>
            <a:r>
              <a:rPr lang="en-US" sz="1700" dirty="0" err="1">
                <a:solidFill>
                  <a:srgbClr val="000000"/>
                </a:solidFill>
                <a:latin typeface="Calibri" pitchFamily="-83" charset="0"/>
              </a:rPr>
              <a:t>pages.Key</a:t>
            </a: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, </a:t>
            </a:r>
            <a:r>
              <a:rPr lang="en-US" sz="1700" dirty="0" err="1">
                <a:solidFill>
                  <a:srgbClr val="000000"/>
                </a:solidFill>
                <a:latin typeface="Calibri" pitchFamily="-83" charset="0"/>
              </a:rPr>
              <a:t>pages.Count</a:t>
            </a: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());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700" dirty="0" err="1">
                <a:solidFill>
                  <a:srgbClr val="558ED5"/>
                </a:solidFill>
                <a:latin typeface="Calibri" pitchFamily="-83" charset="0"/>
              </a:rPr>
              <a:t>var</a:t>
            </a: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</a:t>
            </a:r>
            <a:r>
              <a:rPr lang="en-US" sz="1700" dirty="0" err="1">
                <a:solidFill>
                  <a:srgbClr val="000000"/>
                </a:solidFill>
                <a:latin typeface="Calibri" pitchFamily="-83" charset="0"/>
              </a:rPr>
              <a:t>htmAccesses</a:t>
            </a: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=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       </a:t>
            </a:r>
            <a:r>
              <a:rPr lang="en-US" sz="1700" dirty="0">
                <a:solidFill>
                  <a:srgbClr val="558ED5"/>
                </a:solidFill>
                <a:latin typeface="Calibri" pitchFamily="-83" charset="0"/>
              </a:rPr>
              <a:t>from</a:t>
            </a: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access </a:t>
            </a:r>
            <a:r>
              <a:rPr lang="en-US" sz="1700" dirty="0">
                <a:solidFill>
                  <a:srgbClr val="558ED5"/>
                </a:solidFill>
                <a:latin typeface="Calibri" pitchFamily="-83" charset="0"/>
              </a:rPr>
              <a:t>in</a:t>
            </a: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accesses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       </a:t>
            </a:r>
            <a:r>
              <a:rPr lang="en-US" sz="1700" dirty="0">
                <a:solidFill>
                  <a:srgbClr val="558ED5"/>
                </a:solidFill>
                <a:latin typeface="Calibri" pitchFamily="-83" charset="0"/>
              </a:rPr>
              <a:t>where</a:t>
            </a: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</a:t>
            </a:r>
            <a:r>
              <a:rPr lang="en-US" sz="1700" dirty="0" err="1">
                <a:solidFill>
                  <a:srgbClr val="000000"/>
                </a:solidFill>
                <a:latin typeface="Calibri" pitchFamily="-83" charset="0"/>
              </a:rPr>
              <a:t>access.page.EndsWith(".htm</a:t>
            </a: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")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       </a:t>
            </a:r>
            <a:r>
              <a:rPr lang="en-US" sz="1700" dirty="0" err="1">
                <a:solidFill>
                  <a:srgbClr val="558ED5"/>
                </a:solidFill>
                <a:latin typeface="Calibri" pitchFamily="-83" charset="0"/>
              </a:rPr>
              <a:t>orderby</a:t>
            </a: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</a:t>
            </a:r>
            <a:r>
              <a:rPr lang="en-US" sz="1700" dirty="0" err="1">
                <a:solidFill>
                  <a:srgbClr val="000000"/>
                </a:solidFill>
                <a:latin typeface="Calibri" pitchFamily="-83" charset="0"/>
              </a:rPr>
              <a:t>access.count</a:t>
            </a: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</a:t>
            </a:r>
            <a:r>
              <a:rPr lang="en-US" sz="1700" dirty="0">
                <a:solidFill>
                  <a:srgbClr val="558ED5"/>
                </a:solidFill>
                <a:latin typeface="Calibri" pitchFamily="-83" charset="0"/>
              </a:rPr>
              <a:t>descending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       </a:t>
            </a:r>
            <a:r>
              <a:rPr lang="en-US" sz="1700" dirty="0">
                <a:solidFill>
                  <a:srgbClr val="558ED5"/>
                </a:solidFill>
                <a:latin typeface="Calibri" pitchFamily="-83" charset="0"/>
              </a:rPr>
              <a:t>select</a:t>
            </a:r>
            <a:r>
              <a:rPr lang="en-US" sz="1700" dirty="0">
                <a:solidFill>
                  <a:srgbClr val="000000"/>
                </a:solidFill>
                <a:latin typeface="Calibri" pitchFamily="-83" charset="0"/>
              </a:rPr>
              <a:t> access; </a:t>
            </a:r>
            <a:endParaRPr lang="en-US" sz="1700" dirty="0">
              <a:solidFill>
                <a:srgbClr val="C00000"/>
              </a:solidFill>
              <a:latin typeface="Calibri" pitchFamily="-83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700" dirty="0">
              <a:solidFill>
                <a:srgbClr val="000000"/>
              </a:solidFill>
              <a:latin typeface="Calibri" pitchFamily="-83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  <a:latin typeface="Calibri" pitchFamily="-83" charset="0"/>
            </a:endParaRP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5715000" y="1905000"/>
            <a:ext cx="2590800" cy="304800"/>
            <a:chOff x="3600" y="1056"/>
            <a:chExt cx="1632" cy="192"/>
          </a:xfrm>
        </p:grpSpPr>
        <p:sp>
          <p:nvSpPr>
            <p:cNvPr id="194568" name="Oval 8"/>
            <p:cNvSpPr>
              <a:spLocks noChangeArrowheads="1"/>
            </p:cNvSpPr>
            <p:nvPr/>
          </p:nvSpPr>
          <p:spPr bwMode="auto">
            <a:xfrm>
              <a:off x="3600" y="1056"/>
              <a:ext cx="192" cy="19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94569" name="Oval 9"/>
            <p:cNvSpPr>
              <a:spLocks noChangeArrowheads="1"/>
            </p:cNvSpPr>
            <p:nvPr/>
          </p:nvSpPr>
          <p:spPr bwMode="auto">
            <a:xfrm>
              <a:off x="4176" y="1056"/>
              <a:ext cx="192" cy="19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94570" name="Oval 10"/>
            <p:cNvSpPr>
              <a:spLocks noChangeArrowheads="1"/>
            </p:cNvSpPr>
            <p:nvPr/>
          </p:nvSpPr>
          <p:spPr bwMode="auto">
            <a:xfrm>
              <a:off x="4464" y="1056"/>
              <a:ext cx="192" cy="19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94571" name="Oval 11"/>
            <p:cNvSpPr>
              <a:spLocks noChangeArrowheads="1"/>
            </p:cNvSpPr>
            <p:nvPr/>
          </p:nvSpPr>
          <p:spPr bwMode="auto">
            <a:xfrm>
              <a:off x="4752" y="1056"/>
              <a:ext cx="192" cy="19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94572" name="Oval 12"/>
            <p:cNvSpPr>
              <a:spLocks noChangeArrowheads="1"/>
            </p:cNvSpPr>
            <p:nvPr/>
          </p:nvSpPr>
          <p:spPr bwMode="auto">
            <a:xfrm>
              <a:off x="3888" y="1056"/>
              <a:ext cx="192" cy="19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94573" name="Oval 13"/>
            <p:cNvSpPr>
              <a:spLocks noChangeArrowheads="1"/>
            </p:cNvSpPr>
            <p:nvPr/>
          </p:nvSpPr>
          <p:spPr bwMode="auto">
            <a:xfrm>
              <a:off x="5040" y="1056"/>
              <a:ext cx="192" cy="19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5715000" y="2819400"/>
            <a:ext cx="2590800" cy="304800"/>
            <a:chOff x="3600" y="1056"/>
            <a:chExt cx="1632" cy="192"/>
          </a:xfrm>
        </p:grpSpPr>
        <p:sp>
          <p:nvSpPr>
            <p:cNvPr id="194576" name="Oval 16"/>
            <p:cNvSpPr>
              <a:spLocks noChangeArrowheads="1"/>
            </p:cNvSpPr>
            <p:nvPr/>
          </p:nvSpPr>
          <p:spPr bwMode="auto">
            <a:xfrm>
              <a:off x="3600" y="1056"/>
              <a:ext cx="192" cy="19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94577" name="Oval 17"/>
            <p:cNvSpPr>
              <a:spLocks noChangeArrowheads="1"/>
            </p:cNvSpPr>
            <p:nvPr/>
          </p:nvSpPr>
          <p:spPr bwMode="auto">
            <a:xfrm>
              <a:off x="4176" y="1056"/>
              <a:ext cx="192" cy="19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94578" name="Oval 18"/>
            <p:cNvSpPr>
              <a:spLocks noChangeArrowheads="1"/>
            </p:cNvSpPr>
            <p:nvPr/>
          </p:nvSpPr>
          <p:spPr bwMode="auto">
            <a:xfrm>
              <a:off x="4464" y="1056"/>
              <a:ext cx="192" cy="19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94579" name="Oval 19"/>
            <p:cNvSpPr>
              <a:spLocks noChangeArrowheads="1"/>
            </p:cNvSpPr>
            <p:nvPr/>
          </p:nvSpPr>
          <p:spPr bwMode="auto">
            <a:xfrm>
              <a:off x="4752" y="1056"/>
              <a:ext cx="192" cy="19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94580" name="Oval 20"/>
            <p:cNvSpPr>
              <a:spLocks noChangeArrowheads="1"/>
            </p:cNvSpPr>
            <p:nvPr/>
          </p:nvSpPr>
          <p:spPr bwMode="auto">
            <a:xfrm>
              <a:off x="3888" y="1056"/>
              <a:ext cx="192" cy="19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94581" name="Oval 21"/>
            <p:cNvSpPr>
              <a:spLocks noChangeArrowheads="1"/>
            </p:cNvSpPr>
            <p:nvPr/>
          </p:nvSpPr>
          <p:spPr bwMode="auto">
            <a:xfrm>
              <a:off x="5040" y="1056"/>
              <a:ext cx="192" cy="19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</p:grp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6172200" y="4572000"/>
            <a:ext cx="1676400" cy="304800"/>
            <a:chOff x="3600" y="2880"/>
            <a:chExt cx="1056" cy="192"/>
          </a:xfrm>
        </p:grpSpPr>
        <p:sp>
          <p:nvSpPr>
            <p:cNvPr id="194583" name="Oval 23"/>
            <p:cNvSpPr>
              <a:spLocks noChangeArrowheads="1"/>
            </p:cNvSpPr>
            <p:nvPr/>
          </p:nvSpPr>
          <p:spPr bwMode="auto">
            <a:xfrm>
              <a:off x="3600" y="2880"/>
              <a:ext cx="192" cy="19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94584" name="Oval 24"/>
            <p:cNvSpPr>
              <a:spLocks noChangeArrowheads="1"/>
            </p:cNvSpPr>
            <p:nvPr/>
          </p:nvSpPr>
          <p:spPr bwMode="auto">
            <a:xfrm>
              <a:off x="4176" y="2880"/>
              <a:ext cx="192" cy="19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94585" name="Oval 25"/>
            <p:cNvSpPr>
              <a:spLocks noChangeArrowheads="1"/>
            </p:cNvSpPr>
            <p:nvPr/>
          </p:nvSpPr>
          <p:spPr bwMode="auto">
            <a:xfrm>
              <a:off x="4464" y="2880"/>
              <a:ext cx="192" cy="19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94587" name="Oval 27"/>
            <p:cNvSpPr>
              <a:spLocks noChangeArrowheads="1"/>
            </p:cNvSpPr>
            <p:nvPr/>
          </p:nvSpPr>
          <p:spPr bwMode="auto">
            <a:xfrm>
              <a:off x="3888" y="2880"/>
              <a:ext cx="192" cy="19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</p:grpSp>
      <p:grpSp>
        <p:nvGrpSpPr>
          <p:cNvPr id="6" name="Group 30"/>
          <p:cNvGrpSpPr>
            <a:grpSpLocks/>
          </p:cNvGrpSpPr>
          <p:nvPr/>
        </p:nvGrpSpPr>
        <p:grpSpPr bwMode="auto">
          <a:xfrm>
            <a:off x="6172200" y="5486400"/>
            <a:ext cx="1676400" cy="304800"/>
            <a:chOff x="3600" y="2880"/>
            <a:chExt cx="1056" cy="192"/>
          </a:xfrm>
        </p:grpSpPr>
        <p:sp>
          <p:nvSpPr>
            <p:cNvPr id="194591" name="Oval 31"/>
            <p:cNvSpPr>
              <a:spLocks noChangeArrowheads="1"/>
            </p:cNvSpPr>
            <p:nvPr/>
          </p:nvSpPr>
          <p:spPr bwMode="auto">
            <a:xfrm>
              <a:off x="3600" y="2880"/>
              <a:ext cx="192" cy="19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94592" name="Oval 32"/>
            <p:cNvSpPr>
              <a:spLocks noChangeArrowheads="1"/>
            </p:cNvSpPr>
            <p:nvPr/>
          </p:nvSpPr>
          <p:spPr bwMode="auto">
            <a:xfrm>
              <a:off x="4176" y="2880"/>
              <a:ext cx="192" cy="19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94593" name="Oval 33"/>
            <p:cNvSpPr>
              <a:spLocks noChangeArrowheads="1"/>
            </p:cNvSpPr>
            <p:nvPr/>
          </p:nvSpPr>
          <p:spPr bwMode="auto">
            <a:xfrm>
              <a:off x="4464" y="2880"/>
              <a:ext cx="192" cy="19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94594" name="Oval 34"/>
            <p:cNvSpPr>
              <a:spLocks noChangeArrowheads="1"/>
            </p:cNvSpPr>
            <p:nvPr/>
          </p:nvSpPr>
          <p:spPr bwMode="auto">
            <a:xfrm>
              <a:off x="3888" y="2880"/>
              <a:ext cx="192" cy="19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</p:grpSp>
      <p:grpSp>
        <p:nvGrpSpPr>
          <p:cNvPr id="7" name="Group 84"/>
          <p:cNvGrpSpPr>
            <a:grpSpLocks/>
          </p:cNvGrpSpPr>
          <p:nvPr/>
        </p:nvGrpSpPr>
        <p:grpSpPr bwMode="auto">
          <a:xfrm>
            <a:off x="5867400" y="2209800"/>
            <a:ext cx="2286000" cy="609600"/>
            <a:chOff x="3696" y="1392"/>
            <a:chExt cx="1440" cy="384"/>
          </a:xfrm>
        </p:grpSpPr>
        <p:sp>
          <p:nvSpPr>
            <p:cNvPr id="194595" name="Line 35"/>
            <p:cNvSpPr>
              <a:spLocks noChangeShapeType="1"/>
            </p:cNvSpPr>
            <p:nvPr/>
          </p:nvSpPr>
          <p:spPr bwMode="auto">
            <a:xfrm>
              <a:off x="3696" y="1392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94596" name="Line 36"/>
            <p:cNvSpPr>
              <a:spLocks noChangeShapeType="1"/>
            </p:cNvSpPr>
            <p:nvPr/>
          </p:nvSpPr>
          <p:spPr bwMode="auto">
            <a:xfrm>
              <a:off x="3984" y="1392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94597" name="Line 37"/>
            <p:cNvSpPr>
              <a:spLocks noChangeShapeType="1"/>
            </p:cNvSpPr>
            <p:nvPr/>
          </p:nvSpPr>
          <p:spPr bwMode="auto">
            <a:xfrm>
              <a:off x="4272" y="1392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94598" name="Line 38"/>
            <p:cNvSpPr>
              <a:spLocks noChangeShapeType="1"/>
            </p:cNvSpPr>
            <p:nvPr/>
          </p:nvSpPr>
          <p:spPr bwMode="auto">
            <a:xfrm>
              <a:off x="4560" y="1392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94599" name="Line 39"/>
            <p:cNvSpPr>
              <a:spLocks noChangeShapeType="1"/>
            </p:cNvSpPr>
            <p:nvPr/>
          </p:nvSpPr>
          <p:spPr bwMode="auto">
            <a:xfrm>
              <a:off x="4848" y="1392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94600" name="Line 40"/>
            <p:cNvSpPr>
              <a:spLocks noChangeShapeType="1"/>
            </p:cNvSpPr>
            <p:nvPr/>
          </p:nvSpPr>
          <p:spPr bwMode="auto">
            <a:xfrm>
              <a:off x="5136" y="1392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</p:grpSp>
      <p:grpSp>
        <p:nvGrpSpPr>
          <p:cNvPr id="8" name="Group 66"/>
          <p:cNvGrpSpPr>
            <a:grpSpLocks/>
          </p:cNvGrpSpPr>
          <p:nvPr/>
        </p:nvGrpSpPr>
        <p:grpSpPr bwMode="auto">
          <a:xfrm>
            <a:off x="5867400" y="3124200"/>
            <a:ext cx="2286000" cy="1447800"/>
            <a:chOff x="3696" y="1968"/>
            <a:chExt cx="1440" cy="912"/>
          </a:xfrm>
        </p:grpSpPr>
        <p:sp>
          <p:nvSpPr>
            <p:cNvPr id="194602" name="Line 42"/>
            <p:cNvSpPr>
              <a:spLocks noChangeShapeType="1"/>
            </p:cNvSpPr>
            <p:nvPr/>
          </p:nvSpPr>
          <p:spPr bwMode="auto">
            <a:xfrm>
              <a:off x="3696" y="1968"/>
              <a:ext cx="288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94603" name="Line 43"/>
            <p:cNvSpPr>
              <a:spLocks noChangeShapeType="1"/>
            </p:cNvSpPr>
            <p:nvPr/>
          </p:nvSpPr>
          <p:spPr bwMode="auto">
            <a:xfrm>
              <a:off x="3696" y="1968"/>
              <a:ext cx="576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94604" name="Line 44"/>
            <p:cNvSpPr>
              <a:spLocks noChangeShapeType="1"/>
            </p:cNvSpPr>
            <p:nvPr/>
          </p:nvSpPr>
          <p:spPr bwMode="auto">
            <a:xfrm>
              <a:off x="3696" y="1968"/>
              <a:ext cx="864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94605" name="Line 45"/>
            <p:cNvSpPr>
              <a:spLocks noChangeShapeType="1"/>
            </p:cNvSpPr>
            <p:nvPr/>
          </p:nvSpPr>
          <p:spPr bwMode="auto">
            <a:xfrm>
              <a:off x="3696" y="1968"/>
              <a:ext cx="1152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94606" name="Line 46"/>
            <p:cNvSpPr>
              <a:spLocks noChangeShapeType="1"/>
            </p:cNvSpPr>
            <p:nvPr/>
          </p:nvSpPr>
          <p:spPr bwMode="auto">
            <a:xfrm>
              <a:off x="3984" y="1968"/>
              <a:ext cx="0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94607" name="Line 47"/>
            <p:cNvSpPr>
              <a:spLocks noChangeShapeType="1"/>
            </p:cNvSpPr>
            <p:nvPr/>
          </p:nvSpPr>
          <p:spPr bwMode="auto">
            <a:xfrm>
              <a:off x="3984" y="1968"/>
              <a:ext cx="288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94608" name="Line 48"/>
            <p:cNvSpPr>
              <a:spLocks noChangeShapeType="1"/>
            </p:cNvSpPr>
            <p:nvPr/>
          </p:nvSpPr>
          <p:spPr bwMode="auto">
            <a:xfrm>
              <a:off x="3984" y="1968"/>
              <a:ext cx="576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94609" name="Line 49"/>
            <p:cNvSpPr>
              <a:spLocks noChangeShapeType="1"/>
            </p:cNvSpPr>
            <p:nvPr/>
          </p:nvSpPr>
          <p:spPr bwMode="auto">
            <a:xfrm>
              <a:off x="3984" y="1968"/>
              <a:ext cx="864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94610" name="Line 50"/>
            <p:cNvSpPr>
              <a:spLocks noChangeShapeType="1"/>
            </p:cNvSpPr>
            <p:nvPr/>
          </p:nvSpPr>
          <p:spPr bwMode="auto">
            <a:xfrm flipH="1">
              <a:off x="3984" y="1968"/>
              <a:ext cx="288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94611" name="Line 51"/>
            <p:cNvSpPr>
              <a:spLocks noChangeShapeType="1"/>
            </p:cNvSpPr>
            <p:nvPr/>
          </p:nvSpPr>
          <p:spPr bwMode="auto">
            <a:xfrm>
              <a:off x="4272" y="1968"/>
              <a:ext cx="0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94612" name="Line 52"/>
            <p:cNvSpPr>
              <a:spLocks noChangeShapeType="1"/>
            </p:cNvSpPr>
            <p:nvPr/>
          </p:nvSpPr>
          <p:spPr bwMode="auto">
            <a:xfrm>
              <a:off x="4272" y="1968"/>
              <a:ext cx="288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94613" name="Line 53"/>
            <p:cNvSpPr>
              <a:spLocks noChangeShapeType="1"/>
            </p:cNvSpPr>
            <p:nvPr/>
          </p:nvSpPr>
          <p:spPr bwMode="auto">
            <a:xfrm>
              <a:off x="4272" y="1968"/>
              <a:ext cx="576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94614" name="Line 54"/>
            <p:cNvSpPr>
              <a:spLocks noChangeShapeType="1"/>
            </p:cNvSpPr>
            <p:nvPr/>
          </p:nvSpPr>
          <p:spPr bwMode="auto">
            <a:xfrm flipH="1">
              <a:off x="3984" y="1968"/>
              <a:ext cx="576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94615" name="Line 55"/>
            <p:cNvSpPr>
              <a:spLocks noChangeShapeType="1"/>
            </p:cNvSpPr>
            <p:nvPr/>
          </p:nvSpPr>
          <p:spPr bwMode="auto">
            <a:xfrm flipH="1">
              <a:off x="4272" y="1968"/>
              <a:ext cx="288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94616" name="Line 56"/>
            <p:cNvSpPr>
              <a:spLocks noChangeShapeType="1"/>
            </p:cNvSpPr>
            <p:nvPr/>
          </p:nvSpPr>
          <p:spPr bwMode="auto">
            <a:xfrm>
              <a:off x="4560" y="1968"/>
              <a:ext cx="0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94617" name="Line 57"/>
            <p:cNvSpPr>
              <a:spLocks noChangeShapeType="1"/>
            </p:cNvSpPr>
            <p:nvPr/>
          </p:nvSpPr>
          <p:spPr bwMode="auto">
            <a:xfrm>
              <a:off x="4560" y="1968"/>
              <a:ext cx="288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94618" name="Line 58"/>
            <p:cNvSpPr>
              <a:spLocks noChangeShapeType="1"/>
            </p:cNvSpPr>
            <p:nvPr/>
          </p:nvSpPr>
          <p:spPr bwMode="auto">
            <a:xfrm flipH="1">
              <a:off x="3984" y="1968"/>
              <a:ext cx="864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94619" name="Line 59"/>
            <p:cNvSpPr>
              <a:spLocks noChangeShapeType="1"/>
            </p:cNvSpPr>
            <p:nvPr/>
          </p:nvSpPr>
          <p:spPr bwMode="auto">
            <a:xfrm flipH="1">
              <a:off x="4272" y="1968"/>
              <a:ext cx="576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94620" name="Line 60"/>
            <p:cNvSpPr>
              <a:spLocks noChangeShapeType="1"/>
            </p:cNvSpPr>
            <p:nvPr/>
          </p:nvSpPr>
          <p:spPr bwMode="auto">
            <a:xfrm flipH="1">
              <a:off x="4560" y="1968"/>
              <a:ext cx="288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94621" name="Line 61"/>
            <p:cNvSpPr>
              <a:spLocks noChangeShapeType="1"/>
            </p:cNvSpPr>
            <p:nvPr/>
          </p:nvSpPr>
          <p:spPr bwMode="auto">
            <a:xfrm>
              <a:off x="4848" y="1968"/>
              <a:ext cx="0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94622" name="Line 62"/>
            <p:cNvSpPr>
              <a:spLocks noChangeShapeType="1"/>
            </p:cNvSpPr>
            <p:nvPr/>
          </p:nvSpPr>
          <p:spPr bwMode="auto">
            <a:xfrm flipH="1">
              <a:off x="3984" y="1968"/>
              <a:ext cx="1152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94623" name="Line 63"/>
            <p:cNvSpPr>
              <a:spLocks noChangeShapeType="1"/>
            </p:cNvSpPr>
            <p:nvPr/>
          </p:nvSpPr>
          <p:spPr bwMode="auto">
            <a:xfrm flipH="1">
              <a:off x="4272" y="1968"/>
              <a:ext cx="864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94624" name="Line 64"/>
            <p:cNvSpPr>
              <a:spLocks noChangeShapeType="1"/>
            </p:cNvSpPr>
            <p:nvPr/>
          </p:nvSpPr>
          <p:spPr bwMode="auto">
            <a:xfrm flipH="1">
              <a:off x="4560" y="1968"/>
              <a:ext cx="576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94625" name="Line 65"/>
            <p:cNvSpPr>
              <a:spLocks noChangeShapeType="1"/>
            </p:cNvSpPr>
            <p:nvPr/>
          </p:nvSpPr>
          <p:spPr bwMode="auto">
            <a:xfrm flipH="1">
              <a:off x="4848" y="1968"/>
              <a:ext cx="288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</p:grpSp>
      <p:grpSp>
        <p:nvGrpSpPr>
          <p:cNvPr id="9" name="Group 83"/>
          <p:cNvGrpSpPr>
            <a:grpSpLocks/>
          </p:cNvGrpSpPr>
          <p:nvPr/>
        </p:nvGrpSpPr>
        <p:grpSpPr bwMode="auto">
          <a:xfrm>
            <a:off x="6324600" y="4876800"/>
            <a:ext cx="1371600" cy="609600"/>
            <a:chOff x="3984" y="3072"/>
            <a:chExt cx="864" cy="384"/>
          </a:xfrm>
        </p:grpSpPr>
        <p:sp>
          <p:nvSpPr>
            <p:cNvPr id="194627" name="Line 67"/>
            <p:cNvSpPr>
              <a:spLocks noChangeShapeType="1"/>
            </p:cNvSpPr>
            <p:nvPr/>
          </p:nvSpPr>
          <p:spPr bwMode="auto">
            <a:xfrm>
              <a:off x="3984" y="3072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94628" name="Line 68"/>
            <p:cNvSpPr>
              <a:spLocks noChangeShapeType="1"/>
            </p:cNvSpPr>
            <p:nvPr/>
          </p:nvSpPr>
          <p:spPr bwMode="auto">
            <a:xfrm flipH="1">
              <a:off x="3984" y="3072"/>
              <a:ext cx="864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94629" name="Line 69"/>
            <p:cNvSpPr>
              <a:spLocks noChangeShapeType="1"/>
            </p:cNvSpPr>
            <p:nvPr/>
          </p:nvSpPr>
          <p:spPr bwMode="auto">
            <a:xfrm flipH="1">
              <a:off x="3984" y="3072"/>
              <a:ext cx="57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94630" name="Line 70"/>
            <p:cNvSpPr>
              <a:spLocks noChangeShapeType="1"/>
            </p:cNvSpPr>
            <p:nvPr/>
          </p:nvSpPr>
          <p:spPr bwMode="auto">
            <a:xfrm flipH="1">
              <a:off x="3984" y="3072"/>
              <a:ext cx="288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94631" name="Line 71"/>
            <p:cNvSpPr>
              <a:spLocks noChangeShapeType="1"/>
            </p:cNvSpPr>
            <p:nvPr/>
          </p:nvSpPr>
          <p:spPr bwMode="auto">
            <a:xfrm>
              <a:off x="3984" y="3072"/>
              <a:ext cx="288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94632" name="Line 72"/>
            <p:cNvSpPr>
              <a:spLocks noChangeShapeType="1"/>
            </p:cNvSpPr>
            <p:nvPr/>
          </p:nvSpPr>
          <p:spPr bwMode="auto">
            <a:xfrm flipH="1">
              <a:off x="4272" y="3072"/>
              <a:ext cx="57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94633" name="Line 73"/>
            <p:cNvSpPr>
              <a:spLocks noChangeShapeType="1"/>
            </p:cNvSpPr>
            <p:nvPr/>
          </p:nvSpPr>
          <p:spPr bwMode="auto">
            <a:xfrm flipH="1">
              <a:off x="4272" y="3072"/>
              <a:ext cx="288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94634" name="Line 74"/>
            <p:cNvSpPr>
              <a:spLocks noChangeShapeType="1"/>
            </p:cNvSpPr>
            <p:nvPr/>
          </p:nvSpPr>
          <p:spPr bwMode="auto">
            <a:xfrm flipH="1">
              <a:off x="4272" y="3072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94635" name="Line 75"/>
            <p:cNvSpPr>
              <a:spLocks noChangeShapeType="1"/>
            </p:cNvSpPr>
            <p:nvPr/>
          </p:nvSpPr>
          <p:spPr bwMode="auto">
            <a:xfrm>
              <a:off x="3984" y="3072"/>
              <a:ext cx="57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94636" name="Line 76"/>
            <p:cNvSpPr>
              <a:spLocks noChangeShapeType="1"/>
            </p:cNvSpPr>
            <p:nvPr/>
          </p:nvSpPr>
          <p:spPr bwMode="auto">
            <a:xfrm flipH="1">
              <a:off x="4560" y="3072"/>
              <a:ext cx="288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94637" name="Line 77"/>
            <p:cNvSpPr>
              <a:spLocks noChangeShapeType="1"/>
            </p:cNvSpPr>
            <p:nvPr/>
          </p:nvSpPr>
          <p:spPr bwMode="auto">
            <a:xfrm flipH="1">
              <a:off x="4560" y="3072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94638" name="Line 78"/>
            <p:cNvSpPr>
              <a:spLocks noChangeShapeType="1"/>
            </p:cNvSpPr>
            <p:nvPr/>
          </p:nvSpPr>
          <p:spPr bwMode="auto">
            <a:xfrm>
              <a:off x="4272" y="3072"/>
              <a:ext cx="288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94639" name="Line 79"/>
            <p:cNvSpPr>
              <a:spLocks noChangeShapeType="1"/>
            </p:cNvSpPr>
            <p:nvPr/>
          </p:nvSpPr>
          <p:spPr bwMode="auto">
            <a:xfrm>
              <a:off x="3984" y="3072"/>
              <a:ext cx="864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94640" name="Line 80"/>
            <p:cNvSpPr>
              <a:spLocks noChangeShapeType="1"/>
            </p:cNvSpPr>
            <p:nvPr/>
          </p:nvSpPr>
          <p:spPr bwMode="auto">
            <a:xfrm flipH="1">
              <a:off x="4848" y="3072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94641" name="Line 81"/>
            <p:cNvSpPr>
              <a:spLocks noChangeShapeType="1"/>
            </p:cNvSpPr>
            <p:nvPr/>
          </p:nvSpPr>
          <p:spPr bwMode="auto">
            <a:xfrm>
              <a:off x="4560" y="3072"/>
              <a:ext cx="288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94642" name="Line 82"/>
            <p:cNvSpPr>
              <a:spLocks noChangeShapeType="1"/>
            </p:cNvSpPr>
            <p:nvPr/>
          </p:nvSpPr>
          <p:spPr bwMode="auto">
            <a:xfrm>
              <a:off x="4272" y="3072"/>
              <a:ext cx="57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</p:grpSp>
      <p:grpSp>
        <p:nvGrpSpPr>
          <p:cNvPr id="10" name="Group 85"/>
          <p:cNvGrpSpPr>
            <a:grpSpLocks/>
          </p:cNvGrpSpPr>
          <p:nvPr/>
        </p:nvGrpSpPr>
        <p:grpSpPr bwMode="auto">
          <a:xfrm>
            <a:off x="5715000" y="1219200"/>
            <a:ext cx="2590800" cy="304800"/>
            <a:chOff x="3600" y="1056"/>
            <a:chExt cx="1632" cy="192"/>
          </a:xfrm>
        </p:grpSpPr>
        <p:sp>
          <p:nvSpPr>
            <p:cNvPr id="194646" name="Oval 86"/>
            <p:cNvSpPr>
              <a:spLocks noChangeArrowheads="1"/>
            </p:cNvSpPr>
            <p:nvPr/>
          </p:nvSpPr>
          <p:spPr bwMode="auto">
            <a:xfrm>
              <a:off x="3600" y="1056"/>
              <a:ext cx="192" cy="192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94647" name="Oval 87"/>
            <p:cNvSpPr>
              <a:spLocks noChangeArrowheads="1"/>
            </p:cNvSpPr>
            <p:nvPr/>
          </p:nvSpPr>
          <p:spPr bwMode="auto">
            <a:xfrm>
              <a:off x="4176" y="1056"/>
              <a:ext cx="192" cy="192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94648" name="Oval 88"/>
            <p:cNvSpPr>
              <a:spLocks noChangeArrowheads="1"/>
            </p:cNvSpPr>
            <p:nvPr/>
          </p:nvSpPr>
          <p:spPr bwMode="auto">
            <a:xfrm>
              <a:off x="4464" y="1056"/>
              <a:ext cx="192" cy="192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94649" name="Oval 89"/>
            <p:cNvSpPr>
              <a:spLocks noChangeArrowheads="1"/>
            </p:cNvSpPr>
            <p:nvPr/>
          </p:nvSpPr>
          <p:spPr bwMode="auto">
            <a:xfrm>
              <a:off x="4752" y="1056"/>
              <a:ext cx="192" cy="192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94650" name="Oval 90"/>
            <p:cNvSpPr>
              <a:spLocks noChangeArrowheads="1"/>
            </p:cNvSpPr>
            <p:nvPr/>
          </p:nvSpPr>
          <p:spPr bwMode="auto">
            <a:xfrm>
              <a:off x="3888" y="1056"/>
              <a:ext cx="192" cy="192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94651" name="Oval 91"/>
            <p:cNvSpPr>
              <a:spLocks noChangeArrowheads="1"/>
            </p:cNvSpPr>
            <p:nvPr/>
          </p:nvSpPr>
          <p:spPr bwMode="auto">
            <a:xfrm>
              <a:off x="5040" y="1056"/>
              <a:ext cx="192" cy="192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</p:grpSp>
      <p:grpSp>
        <p:nvGrpSpPr>
          <p:cNvPr id="11" name="Group 99"/>
          <p:cNvGrpSpPr>
            <a:grpSpLocks/>
          </p:cNvGrpSpPr>
          <p:nvPr/>
        </p:nvGrpSpPr>
        <p:grpSpPr bwMode="auto">
          <a:xfrm>
            <a:off x="5867400" y="1524000"/>
            <a:ext cx="2286000" cy="381000"/>
            <a:chOff x="3696" y="960"/>
            <a:chExt cx="1440" cy="240"/>
          </a:xfrm>
        </p:grpSpPr>
        <p:sp>
          <p:nvSpPr>
            <p:cNvPr id="194653" name="Line 93"/>
            <p:cNvSpPr>
              <a:spLocks noChangeShapeType="1"/>
            </p:cNvSpPr>
            <p:nvPr/>
          </p:nvSpPr>
          <p:spPr bwMode="auto">
            <a:xfrm>
              <a:off x="3696" y="96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94654" name="Line 94"/>
            <p:cNvSpPr>
              <a:spLocks noChangeShapeType="1"/>
            </p:cNvSpPr>
            <p:nvPr/>
          </p:nvSpPr>
          <p:spPr bwMode="auto">
            <a:xfrm>
              <a:off x="3984" y="96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94655" name="Line 95"/>
            <p:cNvSpPr>
              <a:spLocks noChangeShapeType="1"/>
            </p:cNvSpPr>
            <p:nvPr/>
          </p:nvSpPr>
          <p:spPr bwMode="auto">
            <a:xfrm>
              <a:off x="4272" y="96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94656" name="Line 96"/>
            <p:cNvSpPr>
              <a:spLocks noChangeShapeType="1"/>
            </p:cNvSpPr>
            <p:nvPr/>
          </p:nvSpPr>
          <p:spPr bwMode="auto">
            <a:xfrm>
              <a:off x="4560" y="96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94657" name="Line 97"/>
            <p:cNvSpPr>
              <a:spLocks noChangeShapeType="1"/>
            </p:cNvSpPr>
            <p:nvPr/>
          </p:nvSpPr>
          <p:spPr bwMode="auto">
            <a:xfrm>
              <a:off x="4848" y="96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94658" name="Line 98"/>
            <p:cNvSpPr>
              <a:spLocks noChangeShapeType="1"/>
            </p:cNvSpPr>
            <p:nvPr/>
          </p:nvSpPr>
          <p:spPr bwMode="auto">
            <a:xfrm>
              <a:off x="5136" y="96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</p:grpSp>
      <p:grpSp>
        <p:nvGrpSpPr>
          <p:cNvPr id="12" name="Group 107"/>
          <p:cNvGrpSpPr>
            <a:grpSpLocks/>
          </p:cNvGrpSpPr>
          <p:nvPr/>
        </p:nvGrpSpPr>
        <p:grpSpPr bwMode="auto">
          <a:xfrm>
            <a:off x="6324600" y="5791200"/>
            <a:ext cx="1371600" cy="381000"/>
            <a:chOff x="3984" y="3648"/>
            <a:chExt cx="864" cy="240"/>
          </a:xfrm>
        </p:grpSpPr>
        <p:sp>
          <p:nvSpPr>
            <p:cNvPr id="194663" name="Line 103"/>
            <p:cNvSpPr>
              <a:spLocks noChangeShapeType="1"/>
            </p:cNvSpPr>
            <p:nvPr/>
          </p:nvSpPr>
          <p:spPr bwMode="auto">
            <a:xfrm>
              <a:off x="3984" y="364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94664" name="Line 104"/>
            <p:cNvSpPr>
              <a:spLocks noChangeShapeType="1"/>
            </p:cNvSpPr>
            <p:nvPr/>
          </p:nvSpPr>
          <p:spPr bwMode="auto">
            <a:xfrm>
              <a:off x="4272" y="364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94665" name="Line 105"/>
            <p:cNvSpPr>
              <a:spLocks noChangeShapeType="1"/>
            </p:cNvSpPr>
            <p:nvPr/>
          </p:nvSpPr>
          <p:spPr bwMode="auto">
            <a:xfrm>
              <a:off x="4560" y="364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94666" name="Line 106"/>
            <p:cNvSpPr>
              <a:spLocks noChangeShapeType="1"/>
            </p:cNvSpPr>
            <p:nvPr/>
          </p:nvSpPr>
          <p:spPr bwMode="auto">
            <a:xfrm>
              <a:off x="4848" y="364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</p:grpSp>
      <p:grpSp>
        <p:nvGrpSpPr>
          <p:cNvPr id="13" name="Group 108"/>
          <p:cNvGrpSpPr>
            <a:grpSpLocks/>
          </p:cNvGrpSpPr>
          <p:nvPr/>
        </p:nvGrpSpPr>
        <p:grpSpPr bwMode="auto">
          <a:xfrm>
            <a:off x="6172200" y="6172200"/>
            <a:ext cx="1676400" cy="304800"/>
            <a:chOff x="3600" y="2880"/>
            <a:chExt cx="1056" cy="192"/>
          </a:xfrm>
        </p:grpSpPr>
        <p:sp>
          <p:nvSpPr>
            <p:cNvPr id="194669" name="Oval 109"/>
            <p:cNvSpPr>
              <a:spLocks noChangeArrowheads="1"/>
            </p:cNvSpPr>
            <p:nvPr/>
          </p:nvSpPr>
          <p:spPr bwMode="auto">
            <a:xfrm>
              <a:off x="3600" y="2880"/>
              <a:ext cx="192" cy="192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94670" name="Oval 110"/>
            <p:cNvSpPr>
              <a:spLocks noChangeArrowheads="1"/>
            </p:cNvSpPr>
            <p:nvPr/>
          </p:nvSpPr>
          <p:spPr bwMode="auto">
            <a:xfrm>
              <a:off x="4176" y="2880"/>
              <a:ext cx="192" cy="192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94671" name="Oval 111"/>
            <p:cNvSpPr>
              <a:spLocks noChangeArrowheads="1"/>
            </p:cNvSpPr>
            <p:nvPr/>
          </p:nvSpPr>
          <p:spPr bwMode="auto">
            <a:xfrm>
              <a:off x="4464" y="2880"/>
              <a:ext cx="192" cy="192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94672" name="Oval 112"/>
            <p:cNvSpPr>
              <a:spLocks noChangeArrowheads="1"/>
            </p:cNvSpPr>
            <p:nvPr/>
          </p:nvSpPr>
          <p:spPr bwMode="auto">
            <a:xfrm>
              <a:off x="3888" y="2880"/>
              <a:ext cx="192" cy="192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does Dryad fit in?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Many programs can be represented as a distributed execution graph</a:t>
            </a:r>
          </a:p>
          <a:p>
            <a:pPr lvl="1"/>
            <a:r>
              <a:rPr lang="en-US"/>
              <a:t>The programmer may not have to know this</a:t>
            </a:r>
          </a:p>
          <a:p>
            <a:pPr lvl="2"/>
            <a:r>
              <a:rPr lang="en-US"/>
              <a:t>“SQL-like” queries: LINQ</a:t>
            </a:r>
          </a:p>
          <a:p>
            <a:r>
              <a:rPr lang="en-US"/>
              <a:t>Dryad will run them for you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5715000" cy="1600200"/>
          </a:xfrm>
        </p:spPr>
        <p:txBody>
          <a:bodyPr/>
          <a:lstStyle/>
          <a:p>
            <a:pPr algn="l"/>
            <a:r>
              <a:rPr lang="en-US"/>
              <a:t>Runtime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Services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Name server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Daemon</a:t>
            </a:r>
          </a:p>
          <a:p>
            <a:pPr>
              <a:lnSpc>
                <a:spcPct val="80000"/>
              </a:lnSpc>
            </a:pPr>
            <a:r>
              <a:rPr lang="en-US" sz="2800"/>
              <a:t>Job Manager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Centralized coordinating process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User application to construct graph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Linked with Dryad libraries for scheduling vertices</a:t>
            </a:r>
          </a:p>
          <a:p>
            <a:pPr>
              <a:lnSpc>
                <a:spcPct val="80000"/>
              </a:lnSpc>
            </a:pPr>
            <a:r>
              <a:rPr lang="en-US" sz="2800"/>
              <a:t>Vertex executable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Dryad libraries to communicate with JM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User application sees channels in/out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Arbitrary application code, can use local FS</a:t>
            </a:r>
          </a:p>
          <a:p>
            <a:pPr lvl="1">
              <a:lnSpc>
                <a:spcPct val="80000"/>
              </a:lnSpc>
            </a:pPr>
            <a:endParaRPr lang="en-US" sz="2400"/>
          </a:p>
        </p:txBody>
      </p:sp>
      <p:grpSp>
        <p:nvGrpSpPr>
          <p:cNvPr id="2" name="Group 233"/>
          <p:cNvGrpSpPr>
            <a:grpSpLocks noChangeAspect="1"/>
          </p:cNvGrpSpPr>
          <p:nvPr/>
        </p:nvGrpSpPr>
        <p:grpSpPr bwMode="auto">
          <a:xfrm>
            <a:off x="3429000" y="304800"/>
            <a:ext cx="5422900" cy="3087688"/>
            <a:chOff x="1292" y="1256"/>
            <a:chExt cx="3176" cy="1808"/>
          </a:xfrm>
        </p:grpSpPr>
        <p:sp>
          <p:nvSpPr>
            <p:cNvPr id="160773" name="AutoShape 232"/>
            <p:cNvSpPr>
              <a:spLocks noChangeAspect="1" noChangeArrowheads="1" noTextEdit="1"/>
            </p:cNvSpPr>
            <p:nvPr/>
          </p:nvSpPr>
          <p:spPr bwMode="auto">
            <a:xfrm>
              <a:off x="1292" y="1256"/>
              <a:ext cx="3176" cy="18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grpSp>
          <p:nvGrpSpPr>
            <p:cNvPr id="3" name="Group 434"/>
            <p:cNvGrpSpPr>
              <a:grpSpLocks/>
            </p:cNvGrpSpPr>
            <p:nvPr/>
          </p:nvGrpSpPr>
          <p:grpSpPr bwMode="auto">
            <a:xfrm>
              <a:off x="1296" y="1260"/>
              <a:ext cx="3168" cy="1800"/>
              <a:chOff x="1296" y="1260"/>
              <a:chExt cx="3168" cy="1800"/>
            </a:xfrm>
          </p:grpSpPr>
          <p:sp>
            <p:nvSpPr>
              <p:cNvPr id="160775" name="Freeform 234"/>
              <p:cNvSpPr>
                <a:spLocks/>
              </p:cNvSpPr>
              <p:nvPr/>
            </p:nvSpPr>
            <p:spPr bwMode="auto">
              <a:xfrm>
                <a:off x="1616" y="1884"/>
                <a:ext cx="2632" cy="374"/>
              </a:xfrm>
              <a:custGeom>
                <a:avLst/>
                <a:gdLst>
                  <a:gd name="T0" fmla="*/ 484 w 2632"/>
                  <a:gd name="T1" fmla="*/ 100 h 374"/>
                  <a:gd name="T2" fmla="*/ 698 w 2632"/>
                  <a:gd name="T3" fmla="*/ 106 h 374"/>
                  <a:gd name="T4" fmla="*/ 1192 w 2632"/>
                  <a:gd name="T5" fmla="*/ 96 h 374"/>
                  <a:gd name="T6" fmla="*/ 1220 w 2632"/>
                  <a:gd name="T7" fmla="*/ 92 h 374"/>
                  <a:gd name="T8" fmla="*/ 1334 w 2632"/>
                  <a:gd name="T9" fmla="*/ 60 h 374"/>
                  <a:gd name="T10" fmla="*/ 1452 w 2632"/>
                  <a:gd name="T11" fmla="*/ 28 h 374"/>
                  <a:gd name="T12" fmla="*/ 1480 w 2632"/>
                  <a:gd name="T13" fmla="*/ 24 h 374"/>
                  <a:gd name="T14" fmla="*/ 1968 w 2632"/>
                  <a:gd name="T15" fmla="*/ 2 h 374"/>
                  <a:gd name="T16" fmla="*/ 2124 w 2632"/>
                  <a:gd name="T17" fmla="*/ 2 h 374"/>
                  <a:gd name="T18" fmla="*/ 2436 w 2632"/>
                  <a:gd name="T19" fmla="*/ 20 h 374"/>
                  <a:gd name="T20" fmla="*/ 2498 w 2632"/>
                  <a:gd name="T21" fmla="*/ 24 h 374"/>
                  <a:gd name="T22" fmla="*/ 2558 w 2632"/>
                  <a:gd name="T23" fmla="*/ 50 h 374"/>
                  <a:gd name="T24" fmla="*/ 2610 w 2632"/>
                  <a:gd name="T25" fmla="*/ 102 h 374"/>
                  <a:gd name="T26" fmla="*/ 2628 w 2632"/>
                  <a:gd name="T27" fmla="*/ 142 h 374"/>
                  <a:gd name="T28" fmla="*/ 2632 w 2632"/>
                  <a:gd name="T29" fmla="*/ 168 h 374"/>
                  <a:gd name="T30" fmla="*/ 2624 w 2632"/>
                  <a:gd name="T31" fmla="*/ 212 h 374"/>
                  <a:gd name="T32" fmla="*/ 2588 w 2632"/>
                  <a:gd name="T33" fmla="*/ 286 h 374"/>
                  <a:gd name="T34" fmla="*/ 2554 w 2632"/>
                  <a:gd name="T35" fmla="*/ 324 h 374"/>
                  <a:gd name="T36" fmla="*/ 2514 w 2632"/>
                  <a:gd name="T37" fmla="*/ 348 h 374"/>
                  <a:gd name="T38" fmla="*/ 2488 w 2632"/>
                  <a:gd name="T39" fmla="*/ 352 h 374"/>
                  <a:gd name="T40" fmla="*/ 2192 w 2632"/>
                  <a:gd name="T41" fmla="*/ 372 h 374"/>
                  <a:gd name="T42" fmla="*/ 2056 w 2632"/>
                  <a:gd name="T43" fmla="*/ 374 h 374"/>
                  <a:gd name="T44" fmla="*/ 1788 w 2632"/>
                  <a:gd name="T45" fmla="*/ 366 h 374"/>
                  <a:gd name="T46" fmla="*/ 1556 w 2632"/>
                  <a:gd name="T47" fmla="*/ 340 h 374"/>
                  <a:gd name="T48" fmla="*/ 1490 w 2632"/>
                  <a:gd name="T49" fmla="*/ 320 h 374"/>
                  <a:gd name="T50" fmla="*/ 1450 w 2632"/>
                  <a:gd name="T51" fmla="*/ 286 h 374"/>
                  <a:gd name="T52" fmla="*/ 1336 w 2632"/>
                  <a:gd name="T53" fmla="*/ 212 h 374"/>
                  <a:gd name="T54" fmla="*/ 1222 w 2632"/>
                  <a:gd name="T55" fmla="*/ 172 h 374"/>
                  <a:gd name="T56" fmla="*/ 1192 w 2632"/>
                  <a:gd name="T57" fmla="*/ 168 h 374"/>
                  <a:gd name="T58" fmla="*/ 702 w 2632"/>
                  <a:gd name="T59" fmla="*/ 158 h 374"/>
                  <a:gd name="T60" fmla="*/ 488 w 2632"/>
                  <a:gd name="T61" fmla="*/ 164 h 374"/>
                  <a:gd name="T62" fmla="*/ 458 w 2632"/>
                  <a:gd name="T63" fmla="*/ 172 h 374"/>
                  <a:gd name="T64" fmla="*/ 302 w 2632"/>
                  <a:gd name="T65" fmla="*/ 190 h 374"/>
                  <a:gd name="T66" fmla="*/ 136 w 2632"/>
                  <a:gd name="T67" fmla="*/ 188 h 374"/>
                  <a:gd name="T68" fmla="*/ 40 w 2632"/>
                  <a:gd name="T69" fmla="*/ 170 h 374"/>
                  <a:gd name="T70" fmla="*/ 10 w 2632"/>
                  <a:gd name="T71" fmla="*/ 156 h 374"/>
                  <a:gd name="T72" fmla="*/ 0 w 2632"/>
                  <a:gd name="T73" fmla="*/ 136 h 374"/>
                  <a:gd name="T74" fmla="*/ 4 w 2632"/>
                  <a:gd name="T75" fmla="*/ 120 h 374"/>
                  <a:gd name="T76" fmla="*/ 28 w 2632"/>
                  <a:gd name="T77" fmla="*/ 98 h 374"/>
                  <a:gd name="T78" fmla="*/ 102 w 2632"/>
                  <a:gd name="T79" fmla="*/ 78 h 374"/>
                  <a:gd name="T80" fmla="*/ 222 w 2632"/>
                  <a:gd name="T81" fmla="*/ 70 h 374"/>
                  <a:gd name="T82" fmla="*/ 382 w 2632"/>
                  <a:gd name="T83" fmla="*/ 78 h 374"/>
                  <a:gd name="T84" fmla="*/ 460 w 2632"/>
                  <a:gd name="T85" fmla="*/ 92 h 37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632"/>
                  <a:gd name="T130" fmla="*/ 0 h 374"/>
                  <a:gd name="T131" fmla="*/ 2632 w 2632"/>
                  <a:gd name="T132" fmla="*/ 374 h 37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632" h="374">
                    <a:moveTo>
                      <a:pt x="472" y="96"/>
                    </a:moveTo>
                    <a:lnTo>
                      <a:pt x="472" y="96"/>
                    </a:lnTo>
                    <a:lnTo>
                      <a:pt x="484" y="100"/>
                    </a:lnTo>
                    <a:lnTo>
                      <a:pt x="510" y="102"/>
                    </a:lnTo>
                    <a:lnTo>
                      <a:pt x="590" y="106"/>
                    </a:lnTo>
                    <a:lnTo>
                      <a:pt x="698" y="106"/>
                    </a:lnTo>
                    <a:lnTo>
                      <a:pt x="820" y="104"/>
                    </a:lnTo>
                    <a:lnTo>
                      <a:pt x="1058" y="100"/>
                    </a:lnTo>
                    <a:lnTo>
                      <a:pt x="1192" y="96"/>
                    </a:lnTo>
                    <a:lnTo>
                      <a:pt x="1204" y="96"/>
                    </a:lnTo>
                    <a:lnTo>
                      <a:pt x="1220" y="92"/>
                    </a:lnTo>
                    <a:lnTo>
                      <a:pt x="1254" y="84"/>
                    </a:lnTo>
                    <a:lnTo>
                      <a:pt x="1292" y="74"/>
                    </a:lnTo>
                    <a:lnTo>
                      <a:pt x="1334" y="60"/>
                    </a:lnTo>
                    <a:lnTo>
                      <a:pt x="1376" y="46"/>
                    </a:lnTo>
                    <a:lnTo>
                      <a:pt x="1416" y="36"/>
                    </a:lnTo>
                    <a:lnTo>
                      <a:pt x="1452" y="28"/>
                    </a:lnTo>
                    <a:lnTo>
                      <a:pt x="1466" y="24"/>
                    </a:lnTo>
                    <a:lnTo>
                      <a:pt x="1480" y="24"/>
                    </a:lnTo>
                    <a:lnTo>
                      <a:pt x="1694" y="12"/>
                    </a:lnTo>
                    <a:lnTo>
                      <a:pt x="1874" y="4"/>
                    </a:lnTo>
                    <a:lnTo>
                      <a:pt x="1968" y="2"/>
                    </a:lnTo>
                    <a:lnTo>
                      <a:pt x="2056" y="0"/>
                    </a:lnTo>
                    <a:lnTo>
                      <a:pt x="2124" y="2"/>
                    </a:lnTo>
                    <a:lnTo>
                      <a:pt x="2194" y="4"/>
                    </a:lnTo>
                    <a:lnTo>
                      <a:pt x="2330" y="12"/>
                    </a:lnTo>
                    <a:lnTo>
                      <a:pt x="2436" y="20"/>
                    </a:lnTo>
                    <a:lnTo>
                      <a:pt x="2488" y="24"/>
                    </a:lnTo>
                    <a:lnTo>
                      <a:pt x="2498" y="24"/>
                    </a:lnTo>
                    <a:lnTo>
                      <a:pt x="2510" y="28"/>
                    </a:lnTo>
                    <a:lnTo>
                      <a:pt x="2534" y="36"/>
                    </a:lnTo>
                    <a:lnTo>
                      <a:pt x="2558" y="50"/>
                    </a:lnTo>
                    <a:lnTo>
                      <a:pt x="2580" y="68"/>
                    </a:lnTo>
                    <a:lnTo>
                      <a:pt x="2600" y="90"/>
                    </a:lnTo>
                    <a:lnTo>
                      <a:pt x="2610" y="102"/>
                    </a:lnTo>
                    <a:lnTo>
                      <a:pt x="2618" y="116"/>
                    </a:lnTo>
                    <a:lnTo>
                      <a:pt x="2624" y="128"/>
                    </a:lnTo>
                    <a:lnTo>
                      <a:pt x="2628" y="142"/>
                    </a:lnTo>
                    <a:lnTo>
                      <a:pt x="2630" y="154"/>
                    </a:lnTo>
                    <a:lnTo>
                      <a:pt x="2632" y="168"/>
                    </a:lnTo>
                    <a:lnTo>
                      <a:pt x="2632" y="182"/>
                    </a:lnTo>
                    <a:lnTo>
                      <a:pt x="2628" y="196"/>
                    </a:lnTo>
                    <a:lnTo>
                      <a:pt x="2624" y="212"/>
                    </a:lnTo>
                    <a:lnTo>
                      <a:pt x="2620" y="228"/>
                    </a:lnTo>
                    <a:lnTo>
                      <a:pt x="2606" y="258"/>
                    </a:lnTo>
                    <a:lnTo>
                      <a:pt x="2588" y="286"/>
                    </a:lnTo>
                    <a:lnTo>
                      <a:pt x="2576" y="300"/>
                    </a:lnTo>
                    <a:lnTo>
                      <a:pt x="2566" y="312"/>
                    </a:lnTo>
                    <a:lnTo>
                      <a:pt x="2554" y="324"/>
                    </a:lnTo>
                    <a:lnTo>
                      <a:pt x="2540" y="334"/>
                    </a:lnTo>
                    <a:lnTo>
                      <a:pt x="2528" y="342"/>
                    </a:lnTo>
                    <a:lnTo>
                      <a:pt x="2514" y="348"/>
                    </a:lnTo>
                    <a:lnTo>
                      <a:pt x="2502" y="350"/>
                    </a:lnTo>
                    <a:lnTo>
                      <a:pt x="2488" y="352"/>
                    </a:lnTo>
                    <a:lnTo>
                      <a:pt x="2432" y="356"/>
                    </a:lnTo>
                    <a:lnTo>
                      <a:pt x="2324" y="364"/>
                    </a:lnTo>
                    <a:lnTo>
                      <a:pt x="2192" y="372"/>
                    </a:lnTo>
                    <a:lnTo>
                      <a:pt x="2122" y="374"/>
                    </a:lnTo>
                    <a:lnTo>
                      <a:pt x="2056" y="374"/>
                    </a:lnTo>
                    <a:lnTo>
                      <a:pt x="1970" y="374"/>
                    </a:lnTo>
                    <a:lnTo>
                      <a:pt x="1880" y="372"/>
                    </a:lnTo>
                    <a:lnTo>
                      <a:pt x="1788" y="366"/>
                    </a:lnTo>
                    <a:lnTo>
                      <a:pt x="1700" y="360"/>
                    </a:lnTo>
                    <a:lnTo>
                      <a:pt x="1622" y="350"/>
                    </a:lnTo>
                    <a:lnTo>
                      <a:pt x="1556" y="340"/>
                    </a:lnTo>
                    <a:lnTo>
                      <a:pt x="1530" y="332"/>
                    </a:lnTo>
                    <a:lnTo>
                      <a:pt x="1508" y="326"/>
                    </a:lnTo>
                    <a:lnTo>
                      <a:pt x="1490" y="320"/>
                    </a:lnTo>
                    <a:lnTo>
                      <a:pt x="1480" y="312"/>
                    </a:lnTo>
                    <a:lnTo>
                      <a:pt x="1450" y="286"/>
                    </a:lnTo>
                    <a:lnTo>
                      <a:pt x="1414" y="260"/>
                    </a:lnTo>
                    <a:lnTo>
                      <a:pt x="1376" y="234"/>
                    </a:lnTo>
                    <a:lnTo>
                      <a:pt x="1336" y="212"/>
                    </a:lnTo>
                    <a:lnTo>
                      <a:pt x="1296" y="194"/>
                    </a:lnTo>
                    <a:lnTo>
                      <a:pt x="1258" y="180"/>
                    </a:lnTo>
                    <a:lnTo>
                      <a:pt x="1222" y="172"/>
                    </a:lnTo>
                    <a:lnTo>
                      <a:pt x="1206" y="168"/>
                    </a:lnTo>
                    <a:lnTo>
                      <a:pt x="1192" y="168"/>
                    </a:lnTo>
                    <a:lnTo>
                      <a:pt x="1056" y="164"/>
                    </a:lnTo>
                    <a:lnTo>
                      <a:pt x="824" y="158"/>
                    </a:lnTo>
                    <a:lnTo>
                      <a:pt x="702" y="158"/>
                    </a:lnTo>
                    <a:lnTo>
                      <a:pt x="594" y="158"/>
                    </a:lnTo>
                    <a:lnTo>
                      <a:pt x="514" y="162"/>
                    </a:lnTo>
                    <a:lnTo>
                      <a:pt x="488" y="164"/>
                    </a:lnTo>
                    <a:lnTo>
                      <a:pt x="472" y="168"/>
                    </a:lnTo>
                    <a:lnTo>
                      <a:pt x="458" y="172"/>
                    </a:lnTo>
                    <a:lnTo>
                      <a:pt x="438" y="176"/>
                    </a:lnTo>
                    <a:lnTo>
                      <a:pt x="378" y="184"/>
                    </a:lnTo>
                    <a:lnTo>
                      <a:pt x="302" y="190"/>
                    </a:lnTo>
                    <a:lnTo>
                      <a:pt x="218" y="190"/>
                    </a:lnTo>
                    <a:lnTo>
                      <a:pt x="176" y="190"/>
                    </a:lnTo>
                    <a:lnTo>
                      <a:pt x="136" y="188"/>
                    </a:lnTo>
                    <a:lnTo>
                      <a:pt x="100" y="184"/>
                    </a:lnTo>
                    <a:lnTo>
                      <a:pt x="68" y="178"/>
                    </a:lnTo>
                    <a:lnTo>
                      <a:pt x="40" y="170"/>
                    </a:lnTo>
                    <a:lnTo>
                      <a:pt x="28" y="166"/>
                    </a:lnTo>
                    <a:lnTo>
                      <a:pt x="18" y="162"/>
                    </a:lnTo>
                    <a:lnTo>
                      <a:pt x="10" y="156"/>
                    </a:lnTo>
                    <a:lnTo>
                      <a:pt x="4" y="150"/>
                    </a:lnTo>
                    <a:lnTo>
                      <a:pt x="2" y="144"/>
                    </a:lnTo>
                    <a:lnTo>
                      <a:pt x="0" y="136"/>
                    </a:lnTo>
                    <a:lnTo>
                      <a:pt x="2" y="128"/>
                    </a:lnTo>
                    <a:lnTo>
                      <a:pt x="4" y="120"/>
                    </a:lnTo>
                    <a:lnTo>
                      <a:pt x="10" y="112"/>
                    </a:lnTo>
                    <a:lnTo>
                      <a:pt x="18" y="104"/>
                    </a:lnTo>
                    <a:lnTo>
                      <a:pt x="28" y="98"/>
                    </a:lnTo>
                    <a:lnTo>
                      <a:pt x="40" y="94"/>
                    </a:lnTo>
                    <a:lnTo>
                      <a:pt x="68" y="84"/>
                    </a:lnTo>
                    <a:lnTo>
                      <a:pt x="102" y="78"/>
                    </a:lnTo>
                    <a:lnTo>
                      <a:pt x="140" y="74"/>
                    </a:lnTo>
                    <a:lnTo>
                      <a:pt x="180" y="70"/>
                    </a:lnTo>
                    <a:lnTo>
                      <a:pt x="222" y="70"/>
                    </a:lnTo>
                    <a:lnTo>
                      <a:pt x="264" y="70"/>
                    </a:lnTo>
                    <a:lnTo>
                      <a:pt x="306" y="72"/>
                    </a:lnTo>
                    <a:lnTo>
                      <a:pt x="382" y="78"/>
                    </a:lnTo>
                    <a:lnTo>
                      <a:pt x="414" y="82"/>
                    </a:lnTo>
                    <a:lnTo>
                      <a:pt x="442" y="86"/>
                    </a:lnTo>
                    <a:lnTo>
                      <a:pt x="460" y="92"/>
                    </a:lnTo>
                    <a:lnTo>
                      <a:pt x="472" y="96"/>
                    </a:lnTo>
                    <a:close/>
                  </a:path>
                </a:pathLst>
              </a:custGeom>
              <a:solidFill>
                <a:srgbClr val="B2B2B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0776" name="Line 235"/>
              <p:cNvSpPr>
                <a:spLocks noChangeShapeType="1"/>
              </p:cNvSpPr>
              <p:nvPr/>
            </p:nvSpPr>
            <p:spPr bwMode="auto">
              <a:xfrm flipH="1" flipV="1">
                <a:off x="3168" y="1762"/>
                <a:ext cx="36" cy="172"/>
              </a:xfrm>
              <a:prstGeom prst="line">
                <a:avLst/>
              </a:prstGeom>
              <a:noFill/>
              <a:ln w="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0777" name="Freeform 236"/>
              <p:cNvSpPr>
                <a:spLocks/>
              </p:cNvSpPr>
              <p:nvPr/>
            </p:nvSpPr>
            <p:spPr bwMode="auto">
              <a:xfrm>
                <a:off x="3182" y="1916"/>
                <a:ext cx="40" cy="70"/>
              </a:xfrm>
              <a:custGeom>
                <a:avLst/>
                <a:gdLst>
                  <a:gd name="T0" fmla="*/ 34 w 40"/>
                  <a:gd name="T1" fmla="*/ 34 h 70"/>
                  <a:gd name="T2" fmla="*/ 34 w 40"/>
                  <a:gd name="T3" fmla="*/ 34 h 70"/>
                  <a:gd name="T4" fmla="*/ 36 w 40"/>
                  <a:gd name="T5" fmla="*/ 16 h 70"/>
                  <a:gd name="T6" fmla="*/ 40 w 40"/>
                  <a:gd name="T7" fmla="*/ 0 h 70"/>
                  <a:gd name="T8" fmla="*/ 0 w 40"/>
                  <a:gd name="T9" fmla="*/ 8 h 70"/>
                  <a:gd name="T10" fmla="*/ 0 w 40"/>
                  <a:gd name="T11" fmla="*/ 8 h 70"/>
                  <a:gd name="T12" fmla="*/ 8 w 40"/>
                  <a:gd name="T13" fmla="*/ 20 h 70"/>
                  <a:gd name="T14" fmla="*/ 18 w 40"/>
                  <a:gd name="T15" fmla="*/ 38 h 70"/>
                  <a:gd name="T16" fmla="*/ 18 w 40"/>
                  <a:gd name="T17" fmla="*/ 38 h 70"/>
                  <a:gd name="T18" fmla="*/ 28 w 40"/>
                  <a:gd name="T19" fmla="*/ 56 h 70"/>
                  <a:gd name="T20" fmla="*/ 34 w 40"/>
                  <a:gd name="T21" fmla="*/ 70 h 70"/>
                  <a:gd name="T22" fmla="*/ 34 w 40"/>
                  <a:gd name="T23" fmla="*/ 70 h 70"/>
                  <a:gd name="T24" fmla="*/ 32 w 40"/>
                  <a:gd name="T25" fmla="*/ 54 h 70"/>
                  <a:gd name="T26" fmla="*/ 34 w 40"/>
                  <a:gd name="T27" fmla="*/ 34 h 70"/>
                  <a:gd name="T28" fmla="*/ 34 w 40"/>
                  <a:gd name="T29" fmla="*/ 34 h 7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40"/>
                  <a:gd name="T46" fmla="*/ 0 h 70"/>
                  <a:gd name="T47" fmla="*/ 40 w 40"/>
                  <a:gd name="T48" fmla="*/ 70 h 70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40" h="70">
                    <a:moveTo>
                      <a:pt x="34" y="34"/>
                    </a:moveTo>
                    <a:lnTo>
                      <a:pt x="34" y="34"/>
                    </a:lnTo>
                    <a:lnTo>
                      <a:pt x="36" y="16"/>
                    </a:lnTo>
                    <a:lnTo>
                      <a:pt x="40" y="0"/>
                    </a:lnTo>
                    <a:lnTo>
                      <a:pt x="0" y="8"/>
                    </a:lnTo>
                    <a:lnTo>
                      <a:pt x="8" y="20"/>
                    </a:lnTo>
                    <a:lnTo>
                      <a:pt x="18" y="38"/>
                    </a:lnTo>
                    <a:lnTo>
                      <a:pt x="28" y="56"/>
                    </a:lnTo>
                    <a:lnTo>
                      <a:pt x="34" y="70"/>
                    </a:lnTo>
                    <a:lnTo>
                      <a:pt x="32" y="54"/>
                    </a:lnTo>
                    <a:lnTo>
                      <a:pt x="34" y="3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0778" name="Line 237"/>
              <p:cNvSpPr>
                <a:spLocks noChangeShapeType="1"/>
              </p:cNvSpPr>
              <p:nvPr/>
            </p:nvSpPr>
            <p:spPr bwMode="auto">
              <a:xfrm flipH="1" flipV="1">
                <a:off x="3600" y="1762"/>
                <a:ext cx="36" cy="172"/>
              </a:xfrm>
              <a:prstGeom prst="line">
                <a:avLst/>
              </a:prstGeom>
              <a:noFill/>
              <a:ln w="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0779" name="Freeform 238"/>
              <p:cNvSpPr>
                <a:spLocks/>
              </p:cNvSpPr>
              <p:nvPr/>
            </p:nvSpPr>
            <p:spPr bwMode="auto">
              <a:xfrm>
                <a:off x="3614" y="1916"/>
                <a:ext cx="40" cy="70"/>
              </a:xfrm>
              <a:custGeom>
                <a:avLst/>
                <a:gdLst>
                  <a:gd name="T0" fmla="*/ 34 w 40"/>
                  <a:gd name="T1" fmla="*/ 34 h 70"/>
                  <a:gd name="T2" fmla="*/ 34 w 40"/>
                  <a:gd name="T3" fmla="*/ 34 h 70"/>
                  <a:gd name="T4" fmla="*/ 36 w 40"/>
                  <a:gd name="T5" fmla="*/ 16 h 70"/>
                  <a:gd name="T6" fmla="*/ 40 w 40"/>
                  <a:gd name="T7" fmla="*/ 0 h 70"/>
                  <a:gd name="T8" fmla="*/ 0 w 40"/>
                  <a:gd name="T9" fmla="*/ 8 h 70"/>
                  <a:gd name="T10" fmla="*/ 0 w 40"/>
                  <a:gd name="T11" fmla="*/ 8 h 70"/>
                  <a:gd name="T12" fmla="*/ 8 w 40"/>
                  <a:gd name="T13" fmla="*/ 20 h 70"/>
                  <a:gd name="T14" fmla="*/ 18 w 40"/>
                  <a:gd name="T15" fmla="*/ 38 h 70"/>
                  <a:gd name="T16" fmla="*/ 18 w 40"/>
                  <a:gd name="T17" fmla="*/ 38 h 70"/>
                  <a:gd name="T18" fmla="*/ 28 w 40"/>
                  <a:gd name="T19" fmla="*/ 56 h 70"/>
                  <a:gd name="T20" fmla="*/ 34 w 40"/>
                  <a:gd name="T21" fmla="*/ 70 h 70"/>
                  <a:gd name="T22" fmla="*/ 34 w 40"/>
                  <a:gd name="T23" fmla="*/ 70 h 70"/>
                  <a:gd name="T24" fmla="*/ 32 w 40"/>
                  <a:gd name="T25" fmla="*/ 54 h 70"/>
                  <a:gd name="T26" fmla="*/ 34 w 40"/>
                  <a:gd name="T27" fmla="*/ 34 h 70"/>
                  <a:gd name="T28" fmla="*/ 34 w 40"/>
                  <a:gd name="T29" fmla="*/ 34 h 7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40"/>
                  <a:gd name="T46" fmla="*/ 0 h 70"/>
                  <a:gd name="T47" fmla="*/ 40 w 40"/>
                  <a:gd name="T48" fmla="*/ 70 h 70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40" h="70">
                    <a:moveTo>
                      <a:pt x="34" y="34"/>
                    </a:moveTo>
                    <a:lnTo>
                      <a:pt x="34" y="34"/>
                    </a:lnTo>
                    <a:lnTo>
                      <a:pt x="36" y="16"/>
                    </a:lnTo>
                    <a:lnTo>
                      <a:pt x="40" y="0"/>
                    </a:lnTo>
                    <a:lnTo>
                      <a:pt x="0" y="8"/>
                    </a:lnTo>
                    <a:lnTo>
                      <a:pt x="8" y="20"/>
                    </a:lnTo>
                    <a:lnTo>
                      <a:pt x="18" y="38"/>
                    </a:lnTo>
                    <a:lnTo>
                      <a:pt x="28" y="56"/>
                    </a:lnTo>
                    <a:lnTo>
                      <a:pt x="34" y="70"/>
                    </a:lnTo>
                    <a:lnTo>
                      <a:pt x="32" y="54"/>
                    </a:lnTo>
                    <a:lnTo>
                      <a:pt x="34" y="3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0780" name="Line 239"/>
              <p:cNvSpPr>
                <a:spLocks noChangeShapeType="1"/>
              </p:cNvSpPr>
              <p:nvPr/>
            </p:nvSpPr>
            <p:spPr bwMode="auto">
              <a:xfrm flipH="1" flipV="1">
                <a:off x="4032" y="1762"/>
                <a:ext cx="36" cy="172"/>
              </a:xfrm>
              <a:prstGeom prst="line">
                <a:avLst/>
              </a:prstGeom>
              <a:noFill/>
              <a:ln w="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0781" name="Freeform 240"/>
              <p:cNvSpPr>
                <a:spLocks/>
              </p:cNvSpPr>
              <p:nvPr/>
            </p:nvSpPr>
            <p:spPr bwMode="auto">
              <a:xfrm>
                <a:off x="4046" y="1916"/>
                <a:ext cx="40" cy="70"/>
              </a:xfrm>
              <a:custGeom>
                <a:avLst/>
                <a:gdLst>
                  <a:gd name="T0" fmla="*/ 34 w 40"/>
                  <a:gd name="T1" fmla="*/ 34 h 70"/>
                  <a:gd name="T2" fmla="*/ 34 w 40"/>
                  <a:gd name="T3" fmla="*/ 34 h 70"/>
                  <a:gd name="T4" fmla="*/ 36 w 40"/>
                  <a:gd name="T5" fmla="*/ 16 h 70"/>
                  <a:gd name="T6" fmla="*/ 40 w 40"/>
                  <a:gd name="T7" fmla="*/ 0 h 70"/>
                  <a:gd name="T8" fmla="*/ 0 w 40"/>
                  <a:gd name="T9" fmla="*/ 8 h 70"/>
                  <a:gd name="T10" fmla="*/ 0 w 40"/>
                  <a:gd name="T11" fmla="*/ 8 h 70"/>
                  <a:gd name="T12" fmla="*/ 8 w 40"/>
                  <a:gd name="T13" fmla="*/ 20 h 70"/>
                  <a:gd name="T14" fmla="*/ 18 w 40"/>
                  <a:gd name="T15" fmla="*/ 38 h 70"/>
                  <a:gd name="T16" fmla="*/ 18 w 40"/>
                  <a:gd name="T17" fmla="*/ 38 h 70"/>
                  <a:gd name="T18" fmla="*/ 28 w 40"/>
                  <a:gd name="T19" fmla="*/ 56 h 70"/>
                  <a:gd name="T20" fmla="*/ 34 w 40"/>
                  <a:gd name="T21" fmla="*/ 70 h 70"/>
                  <a:gd name="T22" fmla="*/ 34 w 40"/>
                  <a:gd name="T23" fmla="*/ 70 h 70"/>
                  <a:gd name="T24" fmla="*/ 32 w 40"/>
                  <a:gd name="T25" fmla="*/ 54 h 70"/>
                  <a:gd name="T26" fmla="*/ 34 w 40"/>
                  <a:gd name="T27" fmla="*/ 34 h 70"/>
                  <a:gd name="T28" fmla="*/ 34 w 40"/>
                  <a:gd name="T29" fmla="*/ 34 h 7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40"/>
                  <a:gd name="T46" fmla="*/ 0 h 70"/>
                  <a:gd name="T47" fmla="*/ 40 w 40"/>
                  <a:gd name="T48" fmla="*/ 70 h 70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40" h="70">
                    <a:moveTo>
                      <a:pt x="34" y="34"/>
                    </a:moveTo>
                    <a:lnTo>
                      <a:pt x="34" y="34"/>
                    </a:lnTo>
                    <a:lnTo>
                      <a:pt x="36" y="16"/>
                    </a:lnTo>
                    <a:lnTo>
                      <a:pt x="40" y="0"/>
                    </a:lnTo>
                    <a:lnTo>
                      <a:pt x="0" y="8"/>
                    </a:lnTo>
                    <a:lnTo>
                      <a:pt x="8" y="20"/>
                    </a:lnTo>
                    <a:lnTo>
                      <a:pt x="18" y="38"/>
                    </a:lnTo>
                    <a:lnTo>
                      <a:pt x="28" y="56"/>
                    </a:lnTo>
                    <a:lnTo>
                      <a:pt x="34" y="70"/>
                    </a:lnTo>
                    <a:lnTo>
                      <a:pt x="32" y="54"/>
                    </a:lnTo>
                    <a:lnTo>
                      <a:pt x="34" y="3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0782" name="Line 241"/>
              <p:cNvSpPr>
                <a:spLocks noChangeShapeType="1"/>
              </p:cNvSpPr>
              <p:nvPr/>
            </p:nvSpPr>
            <p:spPr bwMode="auto">
              <a:xfrm flipV="1">
                <a:off x="4136" y="1818"/>
                <a:ext cx="36" cy="172"/>
              </a:xfrm>
              <a:prstGeom prst="line">
                <a:avLst/>
              </a:prstGeom>
              <a:noFill/>
              <a:ln w="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0783" name="Freeform 242"/>
              <p:cNvSpPr>
                <a:spLocks/>
              </p:cNvSpPr>
              <p:nvPr/>
            </p:nvSpPr>
            <p:spPr bwMode="auto">
              <a:xfrm>
                <a:off x="4150" y="1764"/>
                <a:ext cx="40" cy="70"/>
              </a:xfrm>
              <a:custGeom>
                <a:avLst/>
                <a:gdLst>
                  <a:gd name="T0" fmla="*/ 18 w 40"/>
                  <a:gd name="T1" fmla="*/ 34 h 70"/>
                  <a:gd name="T2" fmla="*/ 18 w 40"/>
                  <a:gd name="T3" fmla="*/ 34 h 70"/>
                  <a:gd name="T4" fmla="*/ 8 w 40"/>
                  <a:gd name="T5" fmla="*/ 48 h 70"/>
                  <a:gd name="T6" fmla="*/ 0 w 40"/>
                  <a:gd name="T7" fmla="*/ 62 h 70"/>
                  <a:gd name="T8" fmla="*/ 40 w 40"/>
                  <a:gd name="T9" fmla="*/ 70 h 70"/>
                  <a:gd name="T10" fmla="*/ 40 w 40"/>
                  <a:gd name="T11" fmla="*/ 70 h 70"/>
                  <a:gd name="T12" fmla="*/ 36 w 40"/>
                  <a:gd name="T13" fmla="*/ 58 h 70"/>
                  <a:gd name="T14" fmla="*/ 34 w 40"/>
                  <a:gd name="T15" fmla="*/ 36 h 70"/>
                  <a:gd name="T16" fmla="*/ 34 w 40"/>
                  <a:gd name="T17" fmla="*/ 36 h 70"/>
                  <a:gd name="T18" fmla="*/ 34 w 40"/>
                  <a:gd name="T19" fmla="*/ 16 h 70"/>
                  <a:gd name="T20" fmla="*/ 34 w 40"/>
                  <a:gd name="T21" fmla="*/ 0 h 70"/>
                  <a:gd name="T22" fmla="*/ 34 w 40"/>
                  <a:gd name="T23" fmla="*/ 0 h 70"/>
                  <a:gd name="T24" fmla="*/ 28 w 40"/>
                  <a:gd name="T25" fmla="*/ 14 h 70"/>
                  <a:gd name="T26" fmla="*/ 18 w 40"/>
                  <a:gd name="T27" fmla="*/ 34 h 70"/>
                  <a:gd name="T28" fmla="*/ 18 w 40"/>
                  <a:gd name="T29" fmla="*/ 34 h 7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40"/>
                  <a:gd name="T46" fmla="*/ 0 h 70"/>
                  <a:gd name="T47" fmla="*/ 40 w 40"/>
                  <a:gd name="T48" fmla="*/ 70 h 70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40" h="70">
                    <a:moveTo>
                      <a:pt x="18" y="34"/>
                    </a:moveTo>
                    <a:lnTo>
                      <a:pt x="18" y="34"/>
                    </a:lnTo>
                    <a:lnTo>
                      <a:pt x="8" y="48"/>
                    </a:lnTo>
                    <a:lnTo>
                      <a:pt x="0" y="62"/>
                    </a:lnTo>
                    <a:lnTo>
                      <a:pt x="40" y="70"/>
                    </a:lnTo>
                    <a:lnTo>
                      <a:pt x="36" y="58"/>
                    </a:lnTo>
                    <a:lnTo>
                      <a:pt x="34" y="36"/>
                    </a:lnTo>
                    <a:lnTo>
                      <a:pt x="34" y="16"/>
                    </a:lnTo>
                    <a:lnTo>
                      <a:pt x="34" y="0"/>
                    </a:lnTo>
                    <a:lnTo>
                      <a:pt x="28" y="14"/>
                    </a:lnTo>
                    <a:lnTo>
                      <a:pt x="18" y="3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0784" name="Line 243"/>
              <p:cNvSpPr>
                <a:spLocks noChangeShapeType="1"/>
              </p:cNvSpPr>
              <p:nvPr/>
            </p:nvSpPr>
            <p:spPr bwMode="auto">
              <a:xfrm flipV="1">
                <a:off x="3704" y="1818"/>
                <a:ext cx="36" cy="172"/>
              </a:xfrm>
              <a:prstGeom prst="line">
                <a:avLst/>
              </a:prstGeom>
              <a:noFill/>
              <a:ln w="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0785" name="Freeform 244"/>
              <p:cNvSpPr>
                <a:spLocks/>
              </p:cNvSpPr>
              <p:nvPr/>
            </p:nvSpPr>
            <p:spPr bwMode="auto">
              <a:xfrm>
                <a:off x="3718" y="1764"/>
                <a:ext cx="40" cy="70"/>
              </a:xfrm>
              <a:custGeom>
                <a:avLst/>
                <a:gdLst>
                  <a:gd name="T0" fmla="*/ 18 w 40"/>
                  <a:gd name="T1" fmla="*/ 34 h 70"/>
                  <a:gd name="T2" fmla="*/ 18 w 40"/>
                  <a:gd name="T3" fmla="*/ 34 h 70"/>
                  <a:gd name="T4" fmla="*/ 8 w 40"/>
                  <a:gd name="T5" fmla="*/ 48 h 70"/>
                  <a:gd name="T6" fmla="*/ 0 w 40"/>
                  <a:gd name="T7" fmla="*/ 62 h 70"/>
                  <a:gd name="T8" fmla="*/ 40 w 40"/>
                  <a:gd name="T9" fmla="*/ 70 h 70"/>
                  <a:gd name="T10" fmla="*/ 40 w 40"/>
                  <a:gd name="T11" fmla="*/ 70 h 70"/>
                  <a:gd name="T12" fmla="*/ 36 w 40"/>
                  <a:gd name="T13" fmla="*/ 58 h 70"/>
                  <a:gd name="T14" fmla="*/ 34 w 40"/>
                  <a:gd name="T15" fmla="*/ 36 h 70"/>
                  <a:gd name="T16" fmla="*/ 34 w 40"/>
                  <a:gd name="T17" fmla="*/ 36 h 70"/>
                  <a:gd name="T18" fmla="*/ 34 w 40"/>
                  <a:gd name="T19" fmla="*/ 16 h 70"/>
                  <a:gd name="T20" fmla="*/ 34 w 40"/>
                  <a:gd name="T21" fmla="*/ 0 h 70"/>
                  <a:gd name="T22" fmla="*/ 34 w 40"/>
                  <a:gd name="T23" fmla="*/ 0 h 70"/>
                  <a:gd name="T24" fmla="*/ 28 w 40"/>
                  <a:gd name="T25" fmla="*/ 14 h 70"/>
                  <a:gd name="T26" fmla="*/ 18 w 40"/>
                  <a:gd name="T27" fmla="*/ 34 h 70"/>
                  <a:gd name="T28" fmla="*/ 18 w 40"/>
                  <a:gd name="T29" fmla="*/ 34 h 7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40"/>
                  <a:gd name="T46" fmla="*/ 0 h 70"/>
                  <a:gd name="T47" fmla="*/ 40 w 40"/>
                  <a:gd name="T48" fmla="*/ 70 h 70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40" h="70">
                    <a:moveTo>
                      <a:pt x="18" y="34"/>
                    </a:moveTo>
                    <a:lnTo>
                      <a:pt x="18" y="34"/>
                    </a:lnTo>
                    <a:lnTo>
                      <a:pt x="8" y="48"/>
                    </a:lnTo>
                    <a:lnTo>
                      <a:pt x="0" y="62"/>
                    </a:lnTo>
                    <a:lnTo>
                      <a:pt x="40" y="70"/>
                    </a:lnTo>
                    <a:lnTo>
                      <a:pt x="36" y="58"/>
                    </a:lnTo>
                    <a:lnTo>
                      <a:pt x="34" y="36"/>
                    </a:lnTo>
                    <a:lnTo>
                      <a:pt x="34" y="16"/>
                    </a:lnTo>
                    <a:lnTo>
                      <a:pt x="34" y="0"/>
                    </a:lnTo>
                    <a:lnTo>
                      <a:pt x="28" y="14"/>
                    </a:lnTo>
                    <a:lnTo>
                      <a:pt x="18" y="3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0786" name="Line 245"/>
              <p:cNvSpPr>
                <a:spLocks noChangeShapeType="1"/>
              </p:cNvSpPr>
              <p:nvPr/>
            </p:nvSpPr>
            <p:spPr bwMode="auto">
              <a:xfrm flipV="1">
                <a:off x="3272" y="1818"/>
                <a:ext cx="36" cy="172"/>
              </a:xfrm>
              <a:prstGeom prst="line">
                <a:avLst/>
              </a:prstGeom>
              <a:noFill/>
              <a:ln w="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0787" name="Freeform 246"/>
              <p:cNvSpPr>
                <a:spLocks/>
              </p:cNvSpPr>
              <p:nvPr/>
            </p:nvSpPr>
            <p:spPr bwMode="auto">
              <a:xfrm>
                <a:off x="3286" y="1764"/>
                <a:ext cx="40" cy="70"/>
              </a:xfrm>
              <a:custGeom>
                <a:avLst/>
                <a:gdLst>
                  <a:gd name="T0" fmla="*/ 18 w 40"/>
                  <a:gd name="T1" fmla="*/ 34 h 70"/>
                  <a:gd name="T2" fmla="*/ 18 w 40"/>
                  <a:gd name="T3" fmla="*/ 34 h 70"/>
                  <a:gd name="T4" fmla="*/ 8 w 40"/>
                  <a:gd name="T5" fmla="*/ 48 h 70"/>
                  <a:gd name="T6" fmla="*/ 0 w 40"/>
                  <a:gd name="T7" fmla="*/ 62 h 70"/>
                  <a:gd name="T8" fmla="*/ 40 w 40"/>
                  <a:gd name="T9" fmla="*/ 70 h 70"/>
                  <a:gd name="T10" fmla="*/ 40 w 40"/>
                  <a:gd name="T11" fmla="*/ 70 h 70"/>
                  <a:gd name="T12" fmla="*/ 36 w 40"/>
                  <a:gd name="T13" fmla="*/ 58 h 70"/>
                  <a:gd name="T14" fmla="*/ 34 w 40"/>
                  <a:gd name="T15" fmla="*/ 36 h 70"/>
                  <a:gd name="T16" fmla="*/ 34 w 40"/>
                  <a:gd name="T17" fmla="*/ 36 h 70"/>
                  <a:gd name="T18" fmla="*/ 34 w 40"/>
                  <a:gd name="T19" fmla="*/ 16 h 70"/>
                  <a:gd name="T20" fmla="*/ 34 w 40"/>
                  <a:gd name="T21" fmla="*/ 0 h 70"/>
                  <a:gd name="T22" fmla="*/ 34 w 40"/>
                  <a:gd name="T23" fmla="*/ 0 h 70"/>
                  <a:gd name="T24" fmla="*/ 28 w 40"/>
                  <a:gd name="T25" fmla="*/ 14 h 70"/>
                  <a:gd name="T26" fmla="*/ 18 w 40"/>
                  <a:gd name="T27" fmla="*/ 34 h 70"/>
                  <a:gd name="T28" fmla="*/ 18 w 40"/>
                  <a:gd name="T29" fmla="*/ 34 h 7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40"/>
                  <a:gd name="T46" fmla="*/ 0 h 70"/>
                  <a:gd name="T47" fmla="*/ 40 w 40"/>
                  <a:gd name="T48" fmla="*/ 70 h 70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40" h="70">
                    <a:moveTo>
                      <a:pt x="18" y="34"/>
                    </a:moveTo>
                    <a:lnTo>
                      <a:pt x="18" y="34"/>
                    </a:lnTo>
                    <a:lnTo>
                      <a:pt x="8" y="48"/>
                    </a:lnTo>
                    <a:lnTo>
                      <a:pt x="0" y="62"/>
                    </a:lnTo>
                    <a:lnTo>
                      <a:pt x="40" y="70"/>
                    </a:lnTo>
                    <a:lnTo>
                      <a:pt x="36" y="58"/>
                    </a:lnTo>
                    <a:lnTo>
                      <a:pt x="34" y="36"/>
                    </a:lnTo>
                    <a:lnTo>
                      <a:pt x="34" y="16"/>
                    </a:lnTo>
                    <a:lnTo>
                      <a:pt x="34" y="0"/>
                    </a:lnTo>
                    <a:lnTo>
                      <a:pt x="28" y="14"/>
                    </a:lnTo>
                    <a:lnTo>
                      <a:pt x="18" y="3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0788" name="Rectangle 247"/>
              <p:cNvSpPr>
                <a:spLocks noChangeArrowheads="1"/>
              </p:cNvSpPr>
              <p:nvPr/>
            </p:nvSpPr>
            <p:spPr bwMode="auto">
              <a:xfrm>
                <a:off x="2664" y="1548"/>
                <a:ext cx="1584" cy="216"/>
              </a:xfrm>
              <a:prstGeom prst="rect">
                <a:avLst/>
              </a:prstGeom>
              <a:solidFill>
                <a:srgbClr val="00FFF2"/>
              </a:solidFill>
              <a:ln w="4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0789" name="Freeform 248"/>
              <p:cNvSpPr>
                <a:spLocks/>
              </p:cNvSpPr>
              <p:nvPr/>
            </p:nvSpPr>
            <p:spPr bwMode="auto">
              <a:xfrm>
                <a:off x="2814" y="1606"/>
                <a:ext cx="70" cy="104"/>
              </a:xfrm>
              <a:custGeom>
                <a:avLst/>
                <a:gdLst>
                  <a:gd name="T0" fmla="*/ 14 w 70"/>
                  <a:gd name="T1" fmla="*/ 58 h 104"/>
                  <a:gd name="T2" fmla="*/ 64 w 70"/>
                  <a:gd name="T3" fmla="*/ 58 h 104"/>
                  <a:gd name="T4" fmla="*/ 64 w 70"/>
                  <a:gd name="T5" fmla="*/ 44 h 104"/>
                  <a:gd name="T6" fmla="*/ 14 w 70"/>
                  <a:gd name="T7" fmla="*/ 44 h 104"/>
                  <a:gd name="T8" fmla="*/ 14 w 70"/>
                  <a:gd name="T9" fmla="*/ 14 h 104"/>
                  <a:gd name="T10" fmla="*/ 70 w 70"/>
                  <a:gd name="T11" fmla="*/ 14 h 104"/>
                  <a:gd name="T12" fmla="*/ 70 w 70"/>
                  <a:gd name="T13" fmla="*/ 0 h 104"/>
                  <a:gd name="T14" fmla="*/ 0 w 70"/>
                  <a:gd name="T15" fmla="*/ 0 h 104"/>
                  <a:gd name="T16" fmla="*/ 0 w 70"/>
                  <a:gd name="T17" fmla="*/ 104 h 104"/>
                  <a:gd name="T18" fmla="*/ 14 w 70"/>
                  <a:gd name="T19" fmla="*/ 104 h 104"/>
                  <a:gd name="T20" fmla="*/ 14 w 70"/>
                  <a:gd name="T21" fmla="*/ 58 h 10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70"/>
                  <a:gd name="T34" fmla="*/ 0 h 104"/>
                  <a:gd name="T35" fmla="*/ 70 w 70"/>
                  <a:gd name="T36" fmla="*/ 104 h 104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70" h="104">
                    <a:moveTo>
                      <a:pt x="14" y="58"/>
                    </a:moveTo>
                    <a:lnTo>
                      <a:pt x="64" y="58"/>
                    </a:lnTo>
                    <a:lnTo>
                      <a:pt x="64" y="44"/>
                    </a:lnTo>
                    <a:lnTo>
                      <a:pt x="14" y="44"/>
                    </a:lnTo>
                    <a:lnTo>
                      <a:pt x="14" y="14"/>
                    </a:lnTo>
                    <a:lnTo>
                      <a:pt x="70" y="14"/>
                    </a:lnTo>
                    <a:lnTo>
                      <a:pt x="70" y="0"/>
                    </a:lnTo>
                    <a:lnTo>
                      <a:pt x="0" y="0"/>
                    </a:lnTo>
                    <a:lnTo>
                      <a:pt x="0" y="104"/>
                    </a:lnTo>
                    <a:lnTo>
                      <a:pt x="14" y="104"/>
                    </a:lnTo>
                    <a:lnTo>
                      <a:pt x="14" y="5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0790" name="Freeform 249"/>
              <p:cNvSpPr>
                <a:spLocks noEditPoints="1"/>
              </p:cNvSpPr>
              <p:nvPr/>
            </p:nvSpPr>
            <p:spPr bwMode="auto">
              <a:xfrm>
                <a:off x="2898" y="1606"/>
                <a:ext cx="14" cy="104"/>
              </a:xfrm>
              <a:custGeom>
                <a:avLst/>
                <a:gdLst>
                  <a:gd name="T0" fmla="*/ 14 w 14"/>
                  <a:gd name="T1" fmla="*/ 28 h 104"/>
                  <a:gd name="T2" fmla="*/ 0 w 14"/>
                  <a:gd name="T3" fmla="*/ 28 h 104"/>
                  <a:gd name="T4" fmla="*/ 0 w 14"/>
                  <a:gd name="T5" fmla="*/ 104 h 104"/>
                  <a:gd name="T6" fmla="*/ 14 w 14"/>
                  <a:gd name="T7" fmla="*/ 104 h 104"/>
                  <a:gd name="T8" fmla="*/ 14 w 14"/>
                  <a:gd name="T9" fmla="*/ 28 h 104"/>
                  <a:gd name="T10" fmla="*/ 14 w 14"/>
                  <a:gd name="T11" fmla="*/ 16 h 104"/>
                  <a:gd name="T12" fmla="*/ 14 w 14"/>
                  <a:gd name="T13" fmla="*/ 0 h 104"/>
                  <a:gd name="T14" fmla="*/ 0 w 14"/>
                  <a:gd name="T15" fmla="*/ 0 h 104"/>
                  <a:gd name="T16" fmla="*/ 0 w 14"/>
                  <a:gd name="T17" fmla="*/ 16 h 104"/>
                  <a:gd name="T18" fmla="*/ 14 w 14"/>
                  <a:gd name="T19" fmla="*/ 16 h 10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4"/>
                  <a:gd name="T31" fmla="*/ 0 h 104"/>
                  <a:gd name="T32" fmla="*/ 14 w 14"/>
                  <a:gd name="T33" fmla="*/ 104 h 104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4" h="104">
                    <a:moveTo>
                      <a:pt x="14" y="28"/>
                    </a:moveTo>
                    <a:lnTo>
                      <a:pt x="0" y="28"/>
                    </a:lnTo>
                    <a:lnTo>
                      <a:pt x="0" y="104"/>
                    </a:lnTo>
                    <a:lnTo>
                      <a:pt x="14" y="104"/>
                    </a:lnTo>
                    <a:lnTo>
                      <a:pt x="14" y="28"/>
                    </a:lnTo>
                    <a:close/>
                    <a:moveTo>
                      <a:pt x="14" y="16"/>
                    </a:moveTo>
                    <a:lnTo>
                      <a:pt x="14" y="0"/>
                    </a:lnTo>
                    <a:lnTo>
                      <a:pt x="0" y="0"/>
                    </a:lnTo>
                    <a:lnTo>
                      <a:pt x="0" y="16"/>
                    </a:lnTo>
                    <a:lnTo>
                      <a:pt x="14" y="1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0791" name="Rectangle 250"/>
              <p:cNvSpPr>
                <a:spLocks noChangeArrowheads="1"/>
              </p:cNvSpPr>
              <p:nvPr/>
            </p:nvSpPr>
            <p:spPr bwMode="auto">
              <a:xfrm>
                <a:off x="2930" y="1606"/>
                <a:ext cx="12" cy="10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0792" name="Freeform 251"/>
              <p:cNvSpPr>
                <a:spLocks noEditPoints="1"/>
              </p:cNvSpPr>
              <p:nvPr/>
            </p:nvSpPr>
            <p:spPr bwMode="auto">
              <a:xfrm>
                <a:off x="2958" y="1632"/>
                <a:ext cx="68" cy="80"/>
              </a:xfrm>
              <a:custGeom>
                <a:avLst/>
                <a:gdLst>
                  <a:gd name="T0" fmla="*/ 56 w 68"/>
                  <a:gd name="T1" fmla="*/ 54 h 80"/>
                  <a:gd name="T2" fmla="*/ 56 w 68"/>
                  <a:gd name="T3" fmla="*/ 54 h 80"/>
                  <a:gd name="T4" fmla="*/ 54 w 68"/>
                  <a:gd name="T5" fmla="*/ 60 h 80"/>
                  <a:gd name="T6" fmla="*/ 50 w 68"/>
                  <a:gd name="T7" fmla="*/ 64 h 80"/>
                  <a:gd name="T8" fmla="*/ 44 w 68"/>
                  <a:gd name="T9" fmla="*/ 68 h 80"/>
                  <a:gd name="T10" fmla="*/ 36 w 68"/>
                  <a:gd name="T11" fmla="*/ 70 h 80"/>
                  <a:gd name="T12" fmla="*/ 36 w 68"/>
                  <a:gd name="T13" fmla="*/ 70 h 80"/>
                  <a:gd name="T14" fmla="*/ 26 w 68"/>
                  <a:gd name="T15" fmla="*/ 68 h 80"/>
                  <a:gd name="T16" fmla="*/ 20 w 68"/>
                  <a:gd name="T17" fmla="*/ 62 h 80"/>
                  <a:gd name="T18" fmla="*/ 16 w 68"/>
                  <a:gd name="T19" fmla="*/ 56 h 80"/>
                  <a:gd name="T20" fmla="*/ 14 w 68"/>
                  <a:gd name="T21" fmla="*/ 44 h 80"/>
                  <a:gd name="T22" fmla="*/ 68 w 68"/>
                  <a:gd name="T23" fmla="*/ 44 h 80"/>
                  <a:gd name="T24" fmla="*/ 68 w 68"/>
                  <a:gd name="T25" fmla="*/ 44 h 80"/>
                  <a:gd name="T26" fmla="*/ 66 w 68"/>
                  <a:gd name="T27" fmla="*/ 26 h 80"/>
                  <a:gd name="T28" fmla="*/ 64 w 68"/>
                  <a:gd name="T29" fmla="*/ 18 h 80"/>
                  <a:gd name="T30" fmla="*/ 60 w 68"/>
                  <a:gd name="T31" fmla="*/ 12 h 80"/>
                  <a:gd name="T32" fmla="*/ 56 w 68"/>
                  <a:gd name="T33" fmla="*/ 8 h 80"/>
                  <a:gd name="T34" fmla="*/ 50 w 68"/>
                  <a:gd name="T35" fmla="*/ 4 h 80"/>
                  <a:gd name="T36" fmla="*/ 44 w 68"/>
                  <a:gd name="T37" fmla="*/ 2 h 80"/>
                  <a:gd name="T38" fmla="*/ 36 w 68"/>
                  <a:gd name="T39" fmla="*/ 0 h 80"/>
                  <a:gd name="T40" fmla="*/ 36 w 68"/>
                  <a:gd name="T41" fmla="*/ 0 h 80"/>
                  <a:gd name="T42" fmla="*/ 28 w 68"/>
                  <a:gd name="T43" fmla="*/ 2 h 80"/>
                  <a:gd name="T44" fmla="*/ 20 w 68"/>
                  <a:gd name="T45" fmla="*/ 4 h 80"/>
                  <a:gd name="T46" fmla="*/ 14 w 68"/>
                  <a:gd name="T47" fmla="*/ 8 h 80"/>
                  <a:gd name="T48" fmla="*/ 10 w 68"/>
                  <a:gd name="T49" fmla="*/ 12 h 80"/>
                  <a:gd name="T50" fmla="*/ 6 w 68"/>
                  <a:gd name="T51" fmla="*/ 18 h 80"/>
                  <a:gd name="T52" fmla="*/ 2 w 68"/>
                  <a:gd name="T53" fmla="*/ 26 h 80"/>
                  <a:gd name="T54" fmla="*/ 0 w 68"/>
                  <a:gd name="T55" fmla="*/ 42 h 80"/>
                  <a:gd name="T56" fmla="*/ 0 w 68"/>
                  <a:gd name="T57" fmla="*/ 42 h 80"/>
                  <a:gd name="T58" fmla="*/ 0 w 68"/>
                  <a:gd name="T59" fmla="*/ 50 h 80"/>
                  <a:gd name="T60" fmla="*/ 2 w 68"/>
                  <a:gd name="T61" fmla="*/ 58 h 80"/>
                  <a:gd name="T62" fmla="*/ 6 w 68"/>
                  <a:gd name="T63" fmla="*/ 64 h 80"/>
                  <a:gd name="T64" fmla="*/ 10 w 68"/>
                  <a:gd name="T65" fmla="*/ 70 h 80"/>
                  <a:gd name="T66" fmla="*/ 14 w 68"/>
                  <a:gd name="T67" fmla="*/ 74 h 80"/>
                  <a:gd name="T68" fmla="*/ 20 w 68"/>
                  <a:gd name="T69" fmla="*/ 78 h 80"/>
                  <a:gd name="T70" fmla="*/ 26 w 68"/>
                  <a:gd name="T71" fmla="*/ 80 h 80"/>
                  <a:gd name="T72" fmla="*/ 34 w 68"/>
                  <a:gd name="T73" fmla="*/ 80 h 80"/>
                  <a:gd name="T74" fmla="*/ 34 w 68"/>
                  <a:gd name="T75" fmla="*/ 80 h 80"/>
                  <a:gd name="T76" fmla="*/ 48 w 68"/>
                  <a:gd name="T77" fmla="*/ 78 h 80"/>
                  <a:gd name="T78" fmla="*/ 54 w 68"/>
                  <a:gd name="T79" fmla="*/ 76 h 80"/>
                  <a:gd name="T80" fmla="*/ 54 w 68"/>
                  <a:gd name="T81" fmla="*/ 76 h 80"/>
                  <a:gd name="T82" fmla="*/ 60 w 68"/>
                  <a:gd name="T83" fmla="*/ 70 h 80"/>
                  <a:gd name="T84" fmla="*/ 64 w 68"/>
                  <a:gd name="T85" fmla="*/ 64 h 80"/>
                  <a:gd name="T86" fmla="*/ 68 w 68"/>
                  <a:gd name="T87" fmla="*/ 54 h 80"/>
                  <a:gd name="T88" fmla="*/ 56 w 68"/>
                  <a:gd name="T89" fmla="*/ 54 h 80"/>
                  <a:gd name="T90" fmla="*/ 14 w 68"/>
                  <a:gd name="T91" fmla="*/ 34 h 80"/>
                  <a:gd name="T92" fmla="*/ 14 w 68"/>
                  <a:gd name="T93" fmla="*/ 34 h 80"/>
                  <a:gd name="T94" fmla="*/ 16 w 68"/>
                  <a:gd name="T95" fmla="*/ 26 h 80"/>
                  <a:gd name="T96" fmla="*/ 20 w 68"/>
                  <a:gd name="T97" fmla="*/ 18 h 80"/>
                  <a:gd name="T98" fmla="*/ 26 w 68"/>
                  <a:gd name="T99" fmla="*/ 14 h 80"/>
                  <a:gd name="T100" fmla="*/ 34 w 68"/>
                  <a:gd name="T101" fmla="*/ 12 h 80"/>
                  <a:gd name="T102" fmla="*/ 34 w 68"/>
                  <a:gd name="T103" fmla="*/ 12 h 80"/>
                  <a:gd name="T104" fmla="*/ 44 w 68"/>
                  <a:gd name="T105" fmla="*/ 14 h 80"/>
                  <a:gd name="T106" fmla="*/ 50 w 68"/>
                  <a:gd name="T107" fmla="*/ 18 h 80"/>
                  <a:gd name="T108" fmla="*/ 54 w 68"/>
                  <a:gd name="T109" fmla="*/ 26 h 80"/>
                  <a:gd name="T110" fmla="*/ 56 w 68"/>
                  <a:gd name="T111" fmla="*/ 34 h 80"/>
                  <a:gd name="T112" fmla="*/ 14 w 68"/>
                  <a:gd name="T113" fmla="*/ 34 h 80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68"/>
                  <a:gd name="T172" fmla="*/ 0 h 80"/>
                  <a:gd name="T173" fmla="*/ 68 w 68"/>
                  <a:gd name="T174" fmla="*/ 80 h 80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68" h="80">
                    <a:moveTo>
                      <a:pt x="56" y="54"/>
                    </a:moveTo>
                    <a:lnTo>
                      <a:pt x="56" y="54"/>
                    </a:lnTo>
                    <a:lnTo>
                      <a:pt x="54" y="60"/>
                    </a:lnTo>
                    <a:lnTo>
                      <a:pt x="50" y="64"/>
                    </a:lnTo>
                    <a:lnTo>
                      <a:pt x="44" y="68"/>
                    </a:lnTo>
                    <a:lnTo>
                      <a:pt x="36" y="70"/>
                    </a:lnTo>
                    <a:lnTo>
                      <a:pt x="26" y="68"/>
                    </a:lnTo>
                    <a:lnTo>
                      <a:pt x="20" y="62"/>
                    </a:lnTo>
                    <a:lnTo>
                      <a:pt x="16" y="56"/>
                    </a:lnTo>
                    <a:lnTo>
                      <a:pt x="14" y="44"/>
                    </a:lnTo>
                    <a:lnTo>
                      <a:pt x="68" y="44"/>
                    </a:lnTo>
                    <a:lnTo>
                      <a:pt x="66" y="26"/>
                    </a:lnTo>
                    <a:lnTo>
                      <a:pt x="64" y="18"/>
                    </a:lnTo>
                    <a:lnTo>
                      <a:pt x="60" y="12"/>
                    </a:lnTo>
                    <a:lnTo>
                      <a:pt x="56" y="8"/>
                    </a:lnTo>
                    <a:lnTo>
                      <a:pt x="50" y="4"/>
                    </a:lnTo>
                    <a:lnTo>
                      <a:pt x="44" y="2"/>
                    </a:lnTo>
                    <a:lnTo>
                      <a:pt x="36" y="0"/>
                    </a:lnTo>
                    <a:lnTo>
                      <a:pt x="28" y="2"/>
                    </a:lnTo>
                    <a:lnTo>
                      <a:pt x="20" y="4"/>
                    </a:lnTo>
                    <a:lnTo>
                      <a:pt x="14" y="8"/>
                    </a:lnTo>
                    <a:lnTo>
                      <a:pt x="10" y="12"/>
                    </a:lnTo>
                    <a:lnTo>
                      <a:pt x="6" y="18"/>
                    </a:lnTo>
                    <a:lnTo>
                      <a:pt x="2" y="26"/>
                    </a:lnTo>
                    <a:lnTo>
                      <a:pt x="0" y="42"/>
                    </a:lnTo>
                    <a:lnTo>
                      <a:pt x="0" y="50"/>
                    </a:lnTo>
                    <a:lnTo>
                      <a:pt x="2" y="58"/>
                    </a:lnTo>
                    <a:lnTo>
                      <a:pt x="6" y="64"/>
                    </a:lnTo>
                    <a:lnTo>
                      <a:pt x="10" y="70"/>
                    </a:lnTo>
                    <a:lnTo>
                      <a:pt x="14" y="74"/>
                    </a:lnTo>
                    <a:lnTo>
                      <a:pt x="20" y="78"/>
                    </a:lnTo>
                    <a:lnTo>
                      <a:pt x="26" y="80"/>
                    </a:lnTo>
                    <a:lnTo>
                      <a:pt x="34" y="80"/>
                    </a:lnTo>
                    <a:lnTo>
                      <a:pt x="48" y="78"/>
                    </a:lnTo>
                    <a:lnTo>
                      <a:pt x="54" y="76"/>
                    </a:lnTo>
                    <a:lnTo>
                      <a:pt x="60" y="70"/>
                    </a:lnTo>
                    <a:lnTo>
                      <a:pt x="64" y="64"/>
                    </a:lnTo>
                    <a:lnTo>
                      <a:pt x="68" y="54"/>
                    </a:lnTo>
                    <a:lnTo>
                      <a:pt x="56" y="54"/>
                    </a:lnTo>
                    <a:close/>
                    <a:moveTo>
                      <a:pt x="14" y="34"/>
                    </a:moveTo>
                    <a:lnTo>
                      <a:pt x="14" y="34"/>
                    </a:lnTo>
                    <a:lnTo>
                      <a:pt x="16" y="26"/>
                    </a:lnTo>
                    <a:lnTo>
                      <a:pt x="20" y="18"/>
                    </a:lnTo>
                    <a:lnTo>
                      <a:pt x="26" y="14"/>
                    </a:lnTo>
                    <a:lnTo>
                      <a:pt x="34" y="12"/>
                    </a:lnTo>
                    <a:lnTo>
                      <a:pt x="44" y="14"/>
                    </a:lnTo>
                    <a:lnTo>
                      <a:pt x="50" y="18"/>
                    </a:lnTo>
                    <a:lnTo>
                      <a:pt x="54" y="26"/>
                    </a:lnTo>
                    <a:lnTo>
                      <a:pt x="56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0793" name="Freeform 252"/>
              <p:cNvSpPr>
                <a:spLocks/>
              </p:cNvSpPr>
              <p:nvPr/>
            </p:nvSpPr>
            <p:spPr bwMode="auto">
              <a:xfrm>
                <a:off x="3038" y="1632"/>
                <a:ext cx="62" cy="80"/>
              </a:xfrm>
              <a:custGeom>
                <a:avLst/>
                <a:gdLst>
                  <a:gd name="T0" fmla="*/ 58 w 62"/>
                  <a:gd name="T1" fmla="*/ 24 h 80"/>
                  <a:gd name="T2" fmla="*/ 54 w 62"/>
                  <a:gd name="T3" fmla="*/ 12 h 80"/>
                  <a:gd name="T4" fmla="*/ 46 w 62"/>
                  <a:gd name="T5" fmla="*/ 4 h 80"/>
                  <a:gd name="T6" fmla="*/ 30 w 62"/>
                  <a:gd name="T7" fmla="*/ 0 h 80"/>
                  <a:gd name="T8" fmla="*/ 20 w 62"/>
                  <a:gd name="T9" fmla="*/ 2 h 80"/>
                  <a:gd name="T10" fmla="*/ 4 w 62"/>
                  <a:gd name="T11" fmla="*/ 14 h 80"/>
                  <a:gd name="T12" fmla="*/ 2 w 62"/>
                  <a:gd name="T13" fmla="*/ 24 h 80"/>
                  <a:gd name="T14" fmla="*/ 2 w 62"/>
                  <a:gd name="T15" fmla="*/ 32 h 80"/>
                  <a:gd name="T16" fmla="*/ 12 w 62"/>
                  <a:gd name="T17" fmla="*/ 40 h 80"/>
                  <a:gd name="T18" fmla="*/ 34 w 62"/>
                  <a:gd name="T19" fmla="*/ 46 h 80"/>
                  <a:gd name="T20" fmla="*/ 46 w 62"/>
                  <a:gd name="T21" fmla="*/ 50 h 80"/>
                  <a:gd name="T22" fmla="*/ 48 w 62"/>
                  <a:gd name="T23" fmla="*/ 58 h 80"/>
                  <a:gd name="T24" fmla="*/ 48 w 62"/>
                  <a:gd name="T25" fmla="*/ 62 h 80"/>
                  <a:gd name="T26" fmla="*/ 38 w 62"/>
                  <a:gd name="T27" fmla="*/ 68 h 80"/>
                  <a:gd name="T28" fmla="*/ 32 w 62"/>
                  <a:gd name="T29" fmla="*/ 70 h 80"/>
                  <a:gd name="T30" fmla="*/ 14 w 62"/>
                  <a:gd name="T31" fmla="*/ 64 h 80"/>
                  <a:gd name="T32" fmla="*/ 12 w 62"/>
                  <a:gd name="T33" fmla="*/ 54 h 80"/>
                  <a:gd name="T34" fmla="*/ 0 w 62"/>
                  <a:gd name="T35" fmla="*/ 54 h 80"/>
                  <a:gd name="T36" fmla="*/ 4 w 62"/>
                  <a:gd name="T37" fmla="*/ 70 h 80"/>
                  <a:gd name="T38" fmla="*/ 14 w 62"/>
                  <a:gd name="T39" fmla="*/ 78 h 80"/>
                  <a:gd name="T40" fmla="*/ 32 w 62"/>
                  <a:gd name="T41" fmla="*/ 80 h 80"/>
                  <a:gd name="T42" fmla="*/ 44 w 62"/>
                  <a:gd name="T43" fmla="*/ 78 h 80"/>
                  <a:gd name="T44" fmla="*/ 58 w 62"/>
                  <a:gd name="T45" fmla="*/ 66 h 80"/>
                  <a:gd name="T46" fmla="*/ 62 w 62"/>
                  <a:gd name="T47" fmla="*/ 56 h 80"/>
                  <a:gd name="T48" fmla="*/ 60 w 62"/>
                  <a:gd name="T49" fmla="*/ 48 h 80"/>
                  <a:gd name="T50" fmla="*/ 50 w 62"/>
                  <a:gd name="T51" fmla="*/ 38 h 80"/>
                  <a:gd name="T52" fmla="*/ 28 w 62"/>
                  <a:gd name="T53" fmla="*/ 32 h 80"/>
                  <a:gd name="T54" fmla="*/ 16 w 62"/>
                  <a:gd name="T55" fmla="*/ 28 h 80"/>
                  <a:gd name="T56" fmla="*/ 14 w 62"/>
                  <a:gd name="T57" fmla="*/ 22 h 80"/>
                  <a:gd name="T58" fmla="*/ 16 w 62"/>
                  <a:gd name="T59" fmla="*/ 16 h 80"/>
                  <a:gd name="T60" fmla="*/ 24 w 62"/>
                  <a:gd name="T61" fmla="*/ 12 h 80"/>
                  <a:gd name="T62" fmla="*/ 28 w 62"/>
                  <a:gd name="T63" fmla="*/ 12 h 80"/>
                  <a:gd name="T64" fmla="*/ 44 w 62"/>
                  <a:gd name="T65" fmla="*/ 16 h 80"/>
                  <a:gd name="T66" fmla="*/ 46 w 62"/>
                  <a:gd name="T67" fmla="*/ 24 h 80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62"/>
                  <a:gd name="T103" fmla="*/ 0 h 80"/>
                  <a:gd name="T104" fmla="*/ 62 w 62"/>
                  <a:gd name="T105" fmla="*/ 80 h 80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62" h="80">
                    <a:moveTo>
                      <a:pt x="58" y="24"/>
                    </a:moveTo>
                    <a:lnTo>
                      <a:pt x="58" y="24"/>
                    </a:lnTo>
                    <a:lnTo>
                      <a:pt x="58" y="18"/>
                    </a:lnTo>
                    <a:lnTo>
                      <a:pt x="54" y="12"/>
                    </a:lnTo>
                    <a:lnTo>
                      <a:pt x="50" y="8"/>
                    </a:lnTo>
                    <a:lnTo>
                      <a:pt x="46" y="4"/>
                    </a:lnTo>
                    <a:lnTo>
                      <a:pt x="38" y="2"/>
                    </a:lnTo>
                    <a:lnTo>
                      <a:pt x="30" y="0"/>
                    </a:lnTo>
                    <a:lnTo>
                      <a:pt x="20" y="2"/>
                    </a:lnTo>
                    <a:lnTo>
                      <a:pt x="10" y="6"/>
                    </a:lnTo>
                    <a:lnTo>
                      <a:pt x="4" y="14"/>
                    </a:lnTo>
                    <a:lnTo>
                      <a:pt x="2" y="18"/>
                    </a:lnTo>
                    <a:lnTo>
                      <a:pt x="2" y="24"/>
                    </a:lnTo>
                    <a:lnTo>
                      <a:pt x="2" y="32"/>
                    </a:lnTo>
                    <a:lnTo>
                      <a:pt x="6" y="36"/>
                    </a:lnTo>
                    <a:lnTo>
                      <a:pt x="12" y="40"/>
                    </a:lnTo>
                    <a:lnTo>
                      <a:pt x="18" y="42"/>
                    </a:lnTo>
                    <a:lnTo>
                      <a:pt x="34" y="46"/>
                    </a:lnTo>
                    <a:lnTo>
                      <a:pt x="46" y="50"/>
                    </a:lnTo>
                    <a:lnTo>
                      <a:pt x="48" y="54"/>
                    </a:lnTo>
                    <a:lnTo>
                      <a:pt x="48" y="58"/>
                    </a:lnTo>
                    <a:lnTo>
                      <a:pt x="48" y="62"/>
                    </a:lnTo>
                    <a:lnTo>
                      <a:pt x="44" y="66"/>
                    </a:lnTo>
                    <a:lnTo>
                      <a:pt x="38" y="68"/>
                    </a:lnTo>
                    <a:lnTo>
                      <a:pt x="32" y="70"/>
                    </a:lnTo>
                    <a:lnTo>
                      <a:pt x="20" y="68"/>
                    </a:lnTo>
                    <a:lnTo>
                      <a:pt x="14" y="64"/>
                    </a:lnTo>
                    <a:lnTo>
                      <a:pt x="12" y="58"/>
                    </a:lnTo>
                    <a:lnTo>
                      <a:pt x="12" y="54"/>
                    </a:lnTo>
                    <a:lnTo>
                      <a:pt x="0" y="54"/>
                    </a:lnTo>
                    <a:lnTo>
                      <a:pt x="0" y="62"/>
                    </a:lnTo>
                    <a:lnTo>
                      <a:pt x="4" y="70"/>
                    </a:lnTo>
                    <a:lnTo>
                      <a:pt x="8" y="74"/>
                    </a:lnTo>
                    <a:lnTo>
                      <a:pt x="14" y="78"/>
                    </a:lnTo>
                    <a:lnTo>
                      <a:pt x="22" y="80"/>
                    </a:lnTo>
                    <a:lnTo>
                      <a:pt x="32" y="80"/>
                    </a:lnTo>
                    <a:lnTo>
                      <a:pt x="44" y="78"/>
                    </a:lnTo>
                    <a:lnTo>
                      <a:pt x="52" y="74"/>
                    </a:lnTo>
                    <a:lnTo>
                      <a:pt x="58" y="66"/>
                    </a:lnTo>
                    <a:lnTo>
                      <a:pt x="60" y="60"/>
                    </a:lnTo>
                    <a:lnTo>
                      <a:pt x="62" y="56"/>
                    </a:lnTo>
                    <a:lnTo>
                      <a:pt x="60" y="48"/>
                    </a:lnTo>
                    <a:lnTo>
                      <a:pt x="56" y="44"/>
                    </a:lnTo>
                    <a:lnTo>
                      <a:pt x="50" y="38"/>
                    </a:lnTo>
                    <a:lnTo>
                      <a:pt x="40" y="36"/>
                    </a:lnTo>
                    <a:lnTo>
                      <a:pt x="28" y="32"/>
                    </a:lnTo>
                    <a:lnTo>
                      <a:pt x="16" y="28"/>
                    </a:lnTo>
                    <a:lnTo>
                      <a:pt x="14" y="26"/>
                    </a:lnTo>
                    <a:lnTo>
                      <a:pt x="14" y="22"/>
                    </a:lnTo>
                    <a:lnTo>
                      <a:pt x="16" y="16"/>
                    </a:lnTo>
                    <a:lnTo>
                      <a:pt x="20" y="14"/>
                    </a:lnTo>
                    <a:lnTo>
                      <a:pt x="24" y="12"/>
                    </a:lnTo>
                    <a:lnTo>
                      <a:pt x="28" y="12"/>
                    </a:lnTo>
                    <a:lnTo>
                      <a:pt x="38" y="12"/>
                    </a:lnTo>
                    <a:lnTo>
                      <a:pt x="44" y="16"/>
                    </a:lnTo>
                    <a:lnTo>
                      <a:pt x="46" y="20"/>
                    </a:lnTo>
                    <a:lnTo>
                      <a:pt x="46" y="24"/>
                    </a:lnTo>
                    <a:lnTo>
                      <a:pt x="58" y="2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0794" name="Freeform 253"/>
              <p:cNvSpPr>
                <a:spLocks/>
              </p:cNvSpPr>
              <p:nvPr/>
            </p:nvSpPr>
            <p:spPr bwMode="auto">
              <a:xfrm>
                <a:off x="3114" y="1694"/>
                <a:ext cx="16" cy="38"/>
              </a:xfrm>
              <a:custGeom>
                <a:avLst/>
                <a:gdLst>
                  <a:gd name="T0" fmla="*/ 0 w 16"/>
                  <a:gd name="T1" fmla="*/ 16 h 38"/>
                  <a:gd name="T2" fmla="*/ 8 w 16"/>
                  <a:gd name="T3" fmla="*/ 16 h 38"/>
                  <a:gd name="T4" fmla="*/ 8 w 16"/>
                  <a:gd name="T5" fmla="*/ 16 h 38"/>
                  <a:gd name="T6" fmla="*/ 6 w 16"/>
                  <a:gd name="T7" fmla="*/ 26 h 38"/>
                  <a:gd name="T8" fmla="*/ 4 w 16"/>
                  <a:gd name="T9" fmla="*/ 30 h 38"/>
                  <a:gd name="T10" fmla="*/ 0 w 16"/>
                  <a:gd name="T11" fmla="*/ 30 h 38"/>
                  <a:gd name="T12" fmla="*/ 0 w 16"/>
                  <a:gd name="T13" fmla="*/ 38 h 38"/>
                  <a:gd name="T14" fmla="*/ 0 w 16"/>
                  <a:gd name="T15" fmla="*/ 38 h 38"/>
                  <a:gd name="T16" fmla="*/ 4 w 16"/>
                  <a:gd name="T17" fmla="*/ 36 h 38"/>
                  <a:gd name="T18" fmla="*/ 10 w 16"/>
                  <a:gd name="T19" fmla="*/ 34 h 38"/>
                  <a:gd name="T20" fmla="*/ 14 w 16"/>
                  <a:gd name="T21" fmla="*/ 26 h 38"/>
                  <a:gd name="T22" fmla="*/ 16 w 16"/>
                  <a:gd name="T23" fmla="*/ 14 h 38"/>
                  <a:gd name="T24" fmla="*/ 16 w 16"/>
                  <a:gd name="T25" fmla="*/ 0 h 38"/>
                  <a:gd name="T26" fmla="*/ 0 w 16"/>
                  <a:gd name="T27" fmla="*/ 0 h 38"/>
                  <a:gd name="T28" fmla="*/ 0 w 16"/>
                  <a:gd name="T29" fmla="*/ 16 h 38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6"/>
                  <a:gd name="T46" fmla="*/ 0 h 38"/>
                  <a:gd name="T47" fmla="*/ 16 w 16"/>
                  <a:gd name="T48" fmla="*/ 38 h 38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6" h="38">
                    <a:moveTo>
                      <a:pt x="0" y="16"/>
                    </a:moveTo>
                    <a:lnTo>
                      <a:pt x="8" y="16"/>
                    </a:lnTo>
                    <a:lnTo>
                      <a:pt x="6" y="26"/>
                    </a:lnTo>
                    <a:lnTo>
                      <a:pt x="4" y="30"/>
                    </a:lnTo>
                    <a:lnTo>
                      <a:pt x="0" y="30"/>
                    </a:lnTo>
                    <a:lnTo>
                      <a:pt x="0" y="38"/>
                    </a:lnTo>
                    <a:lnTo>
                      <a:pt x="4" y="36"/>
                    </a:lnTo>
                    <a:lnTo>
                      <a:pt x="10" y="34"/>
                    </a:lnTo>
                    <a:lnTo>
                      <a:pt x="14" y="26"/>
                    </a:lnTo>
                    <a:lnTo>
                      <a:pt x="16" y="14"/>
                    </a:lnTo>
                    <a:lnTo>
                      <a:pt x="16" y="0"/>
                    </a:lnTo>
                    <a:lnTo>
                      <a:pt x="0" y="0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0795" name="Freeform 254"/>
              <p:cNvSpPr>
                <a:spLocks/>
              </p:cNvSpPr>
              <p:nvPr/>
            </p:nvSpPr>
            <p:spPr bwMode="auto">
              <a:xfrm>
                <a:off x="3194" y="1606"/>
                <a:ext cx="72" cy="104"/>
              </a:xfrm>
              <a:custGeom>
                <a:avLst/>
                <a:gdLst>
                  <a:gd name="T0" fmla="*/ 14 w 72"/>
                  <a:gd name="T1" fmla="*/ 58 h 104"/>
                  <a:gd name="T2" fmla="*/ 64 w 72"/>
                  <a:gd name="T3" fmla="*/ 58 h 104"/>
                  <a:gd name="T4" fmla="*/ 64 w 72"/>
                  <a:gd name="T5" fmla="*/ 44 h 104"/>
                  <a:gd name="T6" fmla="*/ 14 w 72"/>
                  <a:gd name="T7" fmla="*/ 44 h 104"/>
                  <a:gd name="T8" fmla="*/ 14 w 72"/>
                  <a:gd name="T9" fmla="*/ 14 h 104"/>
                  <a:gd name="T10" fmla="*/ 72 w 72"/>
                  <a:gd name="T11" fmla="*/ 14 h 104"/>
                  <a:gd name="T12" fmla="*/ 72 w 72"/>
                  <a:gd name="T13" fmla="*/ 0 h 104"/>
                  <a:gd name="T14" fmla="*/ 0 w 72"/>
                  <a:gd name="T15" fmla="*/ 0 h 104"/>
                  <a:gd name="T16" fmla="*/ 0 w 72"/>
                  <a:gd name="T17" fmla="*/ 104 h 104"/>
                  <a:gd name="T18" fmla="*/ 14 w 72"/>
                  <a:gd name="T19" fmla="*/ 104 h 104"/>
                  <a:gd name="T20" fmla="*/ 14 w 72"/>
                  <a:gd name="T21" fmla="*/ 58 h 10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72"/>
                  <a:gd name="T34" fmla="*/ 0 h 104"/>
                  <a:gd name="T35" fmla="*/ 72 w 72"/>
                  <a:gd name="T36" fmla="*/ 104 h 104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72" h="104">
                    <a:moveTo>
                      <a:pt x="14" y="58"/>
                    </a:moveTo>
                    <a:lnTo>
                      <a:pt x="64" y="58"/>
                    </a:lnTo>
                    <a:lnTo>
                      <a:pt x="64" y="44"/>
                    </a:lnTo>
                    <a:lnTo>
                      <a:pt x="14" y="44"/>
                    </a:lnTo>
                    <a:lnTo>
                      <a:pt x="14" y="14"/>
                    </a:lnTo>
                    <a:lnTo>
                      <a:pt x="72" y="14"/>
                    </a:lnTo>
                    <a:lnTo>
                      <a:pt x="72" y="0"/>
                    </a:lnTo>
                    <a:lnTo>
                      <a:pt x="0" y="0"/>
                    </a:lnTo>
                    <a:lnTo>
                      <a:pt x="0" y="104"/>
                    </a:lnTo>
                    <a:lnTo>
                      <a:pt x="14" y="104"/>
                    </a:lnTo>
                    <a:lnTo>
                      <a:pt x="14" y="5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0796" name="Rectangle 255"/>
              <p:cNvSpPr>
                <a:spLocks noChangeArrowheads="1"/>
              </p:cNvSpPr>
              <p:nvPr/>
            </p:nvSpPr>
            <p:spPr bwMode="auto">
              <a:xfrm>
                <a:off x="3282" y="1606"/>
                <a:ext cx="14" cy="10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0797" name="Freeform 256"/>
              <p:cNvSpPr>
                <a:spLocks/>
              </p:cNvSpPr>
              <p:nvPr/>
            </p:nvSpPr>
            <p:spPr bwMode="auto">
              <a:xfrm>
                <a:off x="3322" y="1606"/>
                <a:ext cx="72" cy="104"/>
              </a:xfrm>
              <a:custGeom>
                <a:avLst/>
                <a:gdLst>
                  <a:gd name="T0" fmla="*/ 14 w 72"/>
                  <a:gd name="T1" fmla="*/ 58 h 104"/>
                  <a:gd name="T2" fmla="*/ 64 w 72"/>
                  <a:gd name="T3" fmla="*/ 58 h 104"/>
                  <a:gd name="T4" fmla="*/ 64 w 72"/>
                  <a:gd name="T5" fmla="*/ 44 h 104"/>
                  <a:gd name="T6" fmla="*/ 14 w 72"/>
                  <a:gd name="T7" fmla="*/ 44 h 104"/>
                  <a:gd name="T8" fmla="*/ 14 w 72"/>
                  <a:gd name="T9" fmla="*/ 14 h 104"/>
                  <a:gd name="T10" fmla="*/ 72 w 72"/>
                  <a:gd name="T11" fmla="*/ 14 h 104"/>
                  <a:gd name="T12" fmla="*/ 72 w 72"/>
                  <a:gd name="T13" fmla="*/ 0 h 104"/>
                  <a:gd name="T14" fmla="*/ 0 w 72"/>
                  <a:gd name="T15" fmla="*/ 0 h 104"/>
                  <a:gd name="T16" fmla="*/ 0 w 72"/>
                  <a:gd name="T17" fmla="*/ 104 h 104"/>
                  <a:gd name="T18" fmla="*/ 14 w 72"/>
                  <a:gd name="T19" fmla="*/ 104 h 104"/>
                  <a:gd name="T20" fmla="*/ 14 w 72"/>
                  <a:gd name="T21" fmla="*/ 58 h 10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72"/>
                  <a:gd name="T34" fmla="*/ 0 h 104"/>
                  <a:gd name="T35" fmla="*/ 72 w 72"/>
                  <a:gd name="T36" fmla="*/ 104 h 104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72" h="104">
                    <a:moveTo>
                      <a:pt x="14" y="58"/>
                    </a:moveTo>
                    <a:lnTo>
                      <a:pt x="64" y="58"/>
                    </a:lnTo>
                    <a:lnTo>
                      <a:pt x="64" y="44"/>
                    </a:lnTo>
                    <a:lnTo>
                      <a:pt x="14" y="44"/>
                    </a:lnTo>
                    <a:lnTo>
                      <a:pt x="14" y="14"/>
                    </a:lnTo>
                    <a:lnTo>
                      <a:pt x="72" y="14"/>
                    </a:lnTo>
                    <a:lnTo>
                      <a:pt x="72" y="0"/>
                    </a:lnTo>
                    <a:lnTo>
                      <a:pt x="0" y="0"/>
                    </a:lnTo>
                    <a:lnTo>
                      <a:pt x="0" y="104"/>
                    </a:lnTo>
                    <a:lnTo>
                      <a:pt x="14" y="104"/>
                    </a:lnTo>
                    <a:lnTo>
                      <a:pt x="14" y="5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0798" name="Freeform 257"/>
              <p:cNvSpPr>
                <a:spLocks noEditPoints="1"/>
              </p:cNvSpPr>
              <p:nvPr/>
            </p:nvSpPr>
            <p:spPr bwMode="auto">
              <a:xfrm>
                <a:off x="3404" y="1604"/>
                <a:ext cx="100" cy="108"/>
              </a:xfrm>
              <a:custGeom>
                <a:avLst/>
                <a:gdLst>
                  <a:gd name="T0" fmla="*/ 86 w 100"/>
                  <a:gd name="T1" fmla="*/ 54 h 108"/>
                  <a:gd name="T2" fmla="*/ 82 w 100"/>
                  <a:gd name="T3" fmla="*/ 72 h 108"/>
                  <a:gd name="T4" fmla="*/ 76 w 100"/>
                  <a:gd name="T5" fmla="*/ 84 h 108"/>
                  <a:gd name="T6" fmla="*/ 64 w 100"/>
                  <a:gd name="T7" fmla="*/ 94 h 108"/>
                  <a:gd name="T8" fmla="*/ 50 w 100"/>
                  <a:gd name="T9" fmla="*/ 96 h 108"/>
                  <a:gd name="T10" fmla="*/ 42 w 100"/>
                  <a:gd name="T11" fmla="*/ 96 h 108"/>
                  <a:gd name="T12" fmla="*/ 28 w 100"/>
                  <a:gd name="T13" fmla="*/ 90 h 108"/>
                  <a:gd name="T14" fmla="*/ 18 w 100"/>
                  <a:gd name="T15" fmla="*/ 78 h 108"/>
                  <a:gd name="T16" fmla="*/ 14 w 100"/>
                  <a:gd name="T17" fmla="*/ 64 h 108"/>
                  <a:gd name="T18" fmla="*/ 14 w 100"/>
                  <a:gd name="T19" fmla="*/ 54 h 108"/>
                  <a:gd name="T20" fmla="*/ 16 w 100"/>
                  <a:gd name="T21" fmla="*/ 38 h 108"/>
                  <a:gd name="T22" fmla="*/ 24 w 100"/>
                  <a:gd name="T23" fmla="*/ 24 h 108"/>
                  <a:gd name="T24" fmla="*/ 34 w 100"/>
                  <a:gd name="T25" fmla="*/ 16 h 108"/>
                  <a:gd name="T26" fmla="*/ 50 w 100"/>
                  <a:gd name="T27" fmla="*/ 12 h 108"/>
                  <a:gd name="T28" fmla="*/ 58 w 100"/>
                  <a:gd name="T29" fmla="*/ 14 h 108"/>
                  <a:gd name="T30" fmla="*/ 70 w 100"/>
                  <a:gd name="T31" fmla="*/ 20 h 108"/>
                  <a:gd name="T32" fmla="*/ 80 w 100"/>
                  <a:gd name="T33" fmla="*/ 30 h 108"/>
                  <a:gd name="T34" fmla="*/ 84 w 100"/>
                  <a:gd name="T35" fmla="*/ 46 h 108"/>
                  <a:gd name="T36" fmla="*/ 86 w 100"/>
                  <a:gd name="T37" fmla="*/ 54 h 108"/>
                  <a:gd name="T38" fmla="*/ 100 w 100"/>
                  <a:gd name="T39" fmla="*/ 54 h 108"/>
                  <a:gd name="T40" fmla="*/ 98 w 100"/>
                  <a:gd name="T41" fmla="*/ 36 h 108"/>
                  <a:gd name="T42" fmla="*/ 88 w 100"/>
                  <a:gd name="T43" fmla="*/ 18 h 108"/>
                  <a:gd name="T44" fmla="*/ 74 w 100"/>
                  <a:gd name="T45" fmla="*/ 6 h 108"/>
                  <a:gd name="T46" fmla="*/ 50 w 100"/>
                  <a:gd name="T47" fmla="*/ 0 h 108"/>
                  <a:gd name="T48" fmla="*/ 36 w 100"/>
                  <a:gd name="T49" fmla="*/ 2 h 108"/>
                  <a:gd name="T50" fmla="*/ 16 w 100"/>
                  <a:gd name="T51" fmla="*/ 12 h 108"/>
                  <a:gd name="T52" fmla="*/ 4 w 100"/>
                  <a:gd name="T53" fmla="*/ 28 h 108"/>
                  <a:gd name="T54" fmla="*/ 0 w 100"/>
                  <a:gd name="T55" fmla="*/ 46 h 108"/>
                  <a:gd name="T56" fmla="*/ 0 w 100"/>
                  <a:gd name="T57" fmla="*/ 54 h 108"/>
                  <a:gd name="T58" fmla="*/ 2 w 100"/>
                  <a:gd name="T59" fmla="*/ 72 h 108"/>
                  <a:gd name="T60" fmla="*/ 10 w 100"/>
                  <a:gd name="T61" fmla="*/ 90 h 108"/>
                  <a:gd name="T62" fmla="*/ 26 w 100"/>
                  <a:gd name="T63" fmla="*/ 104 h 108"/>
                  <a:gd name="T64" fmla="*/ 50 w 100"/>
                  <a:gd name="T65" fmla="*/ 108 h 108"/>
                  <a:gd name="T66" fmla="*/ 62 w 100"/>
                  <a:gd name="T67" fmla="*/ 108 h 108"/>
                  <a:gd name="T68" fmla="*/ 82 w 100"/>
                  <a:gd name="T69" fmla="*/ 98 h 108"/>
                  <a:gd name="T70" fmla="*/ 94 w 100"/>
                  <a:gd name="T71" fmla="*/ 82 h 108"/>
                  <a:gd name="T72" fmla="*/ 100 w 100"/>
                  <a:gd name="T73" fmla="*/ 64 h 108"/>
                  <a:gd name="T74" fmla="*/ 100 w 100"/>
                  <a:gd name="T75" fmla="*/ 54 h 108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100"/>
                  <a:gd name="T115" fmla="*/ 0 h 108"/>
                  <a:gd name="T116" fmla="*/ 100 w 100"/>
                  <a:gd name="T117" fmla="*/ 108 h 108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100" h="108">
                    <a:moveTo>
                      <a:pt x="86" y="54"/>
                    </a:moveTo>
                    <a:lnTo>
                      <a:pt x="86" y="54"/>
                    </a:lnTo>
                    <a:lnTo>
                      <a:pt x="84" y="64"/>
                    </a:lnTo>
                    <a:lnTo>
                      <a:pt x="82" y="72"/>
                    </a:lnTo>
                    <a:lnTo>
                      <a:pt x="80" y="78"/>
                    </a:lnTo>
                    <a:lnTo>
                      <a:pt x="76" y="84"/>
                    </a:lnTo>
                    <a:lnTo>
                      <a:pt x="70" y="90"/>
                    </a:lnTo>
                    <a:lnTo>
                      <a:pt x="64" y="94"/>
                    </a:lnTo>
                    <a:lnTo>
                      <a:pt x="58" y="96"/>
                    </a:lnTo>
                    <a:lnTo>
                      <a:pt x="50" y="96"/>
                    </a:lnTo>
                    <a:lnTo>
                      <a:pt x="42" y="96"/>
                    </a:lnTo>
                    <a:lnTo>
                      <a:pt x="34" y="94"/>
                    </a:lnTo>
                    <a:lnTo>
                      <a:pt x="28" y="90"/>
                    </a:lnTo>
                    <a:lnTo>
                      <a:pt x="24" y="84"/>
                    </a:lnTo>
                    <a:lnTo>
                      <a:pt x="18" y="78"/>
                    </a:lnTo>
                    <a:lnTo>
                      <a:pt x="16" y="72"/>
                    </a:lnTo>
                    <a:lnTo>
                      <a:pt x="14" y="64"/>
                    </a:lnTo>
                    <a:lnTo>
                      <a:pt x="14" y="54"/>
                    </a:lnTo>
                    <a:lnTo>
                      <a:pt x="14" y="46"/>
                    </a:lnTo>
                    <a:lnTo>
                      <a:pt x="16" y="38"/>
                    </a:lnTo>
                    <a:lnTo>
                      <a:pt x="18" y="30"/>
                    </a:lnTo>
                    <a:lnTo>
                      <a:pt x="24" y="24"/>
                    </a:lnTo>
                    <a:lnTo>
                      <a:pt x="28" y="20"/>
                    </a:lnTo>
                    <a:lnTo>
                      <a:pt x="34" y="16"/>
                    </a:lnTo>
                    <a:lnTo>
                      <a:pt x="42" y="14"/>
                    </a:lnTo>
                    <a:lnTo>
                      <a:pt x="50" y="12"/>
                    </a:lnTo>
                    <a:lnTo>
                      <a:pt x="58" y="14"/>
                    </a:lnTo>
                    <a:lnTo>
                      <a:pt x="64" y="16"/>
                    </a:lnTo>
                    <a:lnTo>
                      <a:pt x="70" y="20"/>
                    </a:lnTo>
                    <a:lnTo>
                      <a:pt x="76" y="24"/>
                    </a:lnTo>
                    <a:lnTo>
                      <a:pt x="80" y="30"/>
                    </a:lnTo>
                    <a:lnTo>
                      <a:pt x="82" y="38"/>
                    </a:lnTo>
                    <a:lnTo>
                      <a:pt x="84" y="46"/>
                    </a:lnTo>
                    <a:lnTo>
                      <a:pt x="86" y="54"/>
                    </a:lnTo>
                    <a:close/>
                    <a:moveTo>
                      <a:pt x="100" y="54"/>
                    </a:moveTo>
                    <a:lnTo>
                      <a:pt x="100" y="54"/>
                    </a:lnTo>
                    <a:lnTo>
                      <a:pt x="100" y="46"/>
                    </a:lnTo>
                    <a:lnTo>
                      <a:pt x="98" y="36"/>
                    </a:lnTo>
                    <a:lnTo>
                      <a:pt x="94" y="28"/>
                    </a:lnTo>
                    <a:lnTo>
                      <a:pt x="88" y="18"/>
                    </a:lnTo>
                    <a:lnTo>
                      <a:pt x="82" y="12"/>
                    </a:lnTo>
                    <a:lnTo>
                      <a:pt x="74" y="6"/>
                    </a:lnTo>
                    <a:lnTo>
                      <a:pt x="62" y="2"/>
                    </a:lnTo>
                    <a:lnTo>
                      <a:pt x="50" y="0"/>
                    </a:lnTo>
                    <a:lnTo>
                      <a:pt x="36" y="2"/>
                    </a:lnTo>
                    <a:lnTo>
                      <a:pt x="26" y="6"/>
                    </a:lnTo>
                    <a:lnTo>
                      <a:pt x="16" y="12"/>
                    </a:lnTo>
                    <a:lnTo>
                      <a:pt x="10" y="18"/>
                    </a:lnTo>
                    <a:lnTo>
                      <a:pt x="4" y="28"/>
                    </a:lnTo>
                    <a:lnTo>
                      <a:pt x="2" y="36"/>
                    </a:lnTo>
                    <a:lnTo>
                      <a:pt x="0" y="46"/>
                    </a:lnTo>
                    <a:lnTo>
                      <a:pt x="0" y="54"/>
                    </a:lnTo>
                    <a:lnTo>
                      <a:pt x="0" y="64"/>
                    </a:lnTo>
                    <a:lnTo>
                      <a:pt x="2" y="72"/>
                    </a:lnTo>
                    <a:lnTo>
                      <a:pt x="4" y="82"/>
                    </a:lnTo>
                    <a:lnTo>
                      <a:pt x="10" y="90"/>
                    </a:lnTo>
                    <a:lnTo>
                      <a:pt x="16" y="98"/>
                    </a:lnTo>
                    <a:lnTo>
                      <a:pt x="26" y="104"/>
                    </a:lnTo>
                    <a:lnTo>
                      <a:pt x="36" y="108"/>
                    </a:lnTo>
                    <a:lnTo>
                      <a:pt x="50" y="108"/>
                    </a:lnTo>
                    <a:lnTo>
                      <a:pt x="62" y="108"/>
                    </a:lnTo>
                    <a:lnTo>
                      <a:pt x="74" y="104"/>
                    </a:lnTo>
                    <a:lnTo>
                      <a:pt x="82" y="98"/>
                    </a:lnTo>
                    <a:lnTo>
                      <a:pt x="88" y="90"/>
                    </a:lnTo>
                    <a:lnTo>
                      <a:pt x="94" y="82"/>
                    </a:lnTo>
                    <a:lnTo>
                      <a:pt x="98" y="72"/>
                    </a:lnTo>
                    <a:lnTo>
                      <a:pt x="100" y="64"/>
                    </a:lnTo>
                    <a:lnTo>
                      <a:pt x="100" y="5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0799" name="Freeform 258"/>
              <p:cNvSpPr>
                <a:spLocks/>
              </p:cNvSpPr>
              <p:nvPr/>
            </p:nvSpPr>
            <p:spPr bwMode="auto">
              <a:xfrm>
                <a:off x="3516" y="1694"/>
                <a:ext cx="16" cy="38"/>
              </a:xfrm>
              <a:custGeom>
                <a:avLst/>
                <a:gdLst>
                  <a:gd name="T0" fmla="*/ 0 w 16"/>
                  <a:gd name="T1" fmla="*/ 16 h 38"/>
                  <a:gd name="T2" fmla="*/ 8 w 16"/>
                  <a:gd name="T3" fmla="*/ 16 h 38"/>
                  <a:gd name="T4" fmla="*/ 8 w 16"/>
                  <a:gd name="T5" fmla="*/ 16 h 38"/>
                  <a:gd name="T6" fmla="*/ 6 w 16"/>
                  <a:gd name="T7" fmla="*/ 26 h 38"/>
                  <a:gd name="T8" fmla="*/ 4 w 16"/>
                  <a:gd name="T9" fmla="*/ 30 h 38"/>
                  <a:gd name="T10" fmla="*/ 0 w 16"/>
                  <a:gd name="T11" fmla="*/ 30 h 38"/>
                  <a:gd name="T12" fmla="*/ 0 w 16"/>
                  <a:gd name="T13" fmla="*/ 38 h 38"/>
                  <a:gd name="T14" fmla="*/ 0 w 16"/>
                  <a:gd name="T15" fmla="*/ 38 h 38"/>
                  <a:gd name="T16" fmla="*/ 4 w 16"/>
                  <a:gd name="T17" fmla="*/ 36 h 38"/>
                  <a:gd name="T18" fmla="*/ 8 w 16"/>
                  <a:gd name="T19" fmla="*/ 34 h 38"/>
                  <a:gd name="T20" fmla="*/ 14 w 16"/>
                  <a:gd name="T21" fmla="*/ 26 h 38"/>
                  <a:gd name="T22" fmla="*/ 16 w 16"/>
                  <a:gd name="T23" fmla="*/ 14 h 38"/>
                  <a:gd name="T24" fmla="*/ 16 w 16"/>
                  <a:gd name="T25" fmla="*/ 0 h 38"/>
                  <a:gd name="T26" fmla="*/ 0 w 16"/>
                  <a:gd name="T27" fmla="*/ 0 h 38"/>
                  <a:gd name="T28" fmla="*/ 0 w 16"/>
                  <a:gd name="T29" fmla="*/ 16 h 38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6"/>
                  <a:gd name="T46" fmla="*/ 0 h 38"/>
                  <a:gd name="T47" fmla="*/ 16 w 16"/>
                  <a:gd name="T48" fmla="*/ 38 h 38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6" h="38">
                    <a:moveTo>
                      <a:pt x="0" y="16"/>
                    </a:moveTo>
                    <a:lnTo>
                      <a:pt x="8" y="16"/>
                    </a:lnTo>
                    <a:lnTo>
                      <a:pt x="6" y="26"/>
                    </a:lnTo>
                    <a:lnTo>
                      <a:pt x="4" y="30"/>
                    </a:lnTo>
                    <a:lnTo>
                      <a:pt x="0" y="30"/>
                    </a:lnTo>
                    <a:lnTo>
                      <a:pt x="0" y="38"/>
                    </a:lnTo>
                    <a:lnTo>
                      <a:pt x="4" y="36"/>
                    </a:lnTo>
                    <a:lnTo>
                      <a:pt x="8" y="34"/>
                    </a:lnTo>
                    <a:lnTo>
                      <a:pt x="14" y="26"/>
                    </a:lnTo>
                    <a:lnTo>
                      <a:pt x="16" y="14"/>
                    </a:lnTo>
                    <a:lnTo>
                      <a:pt x="16" y="0"/>
                    </a:lnTo>
                    <a:lnTo>
                      <a:pt x="0" y="0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0800" name="Freeform 259"/>
              <p:cNvSpPr>
                <a:spLocks/>
              </p:cNvSpPr>
              <p:nvPr/>
            </p:nvSpPr>
            <p:spPr bwMode="auto">
              <a:xfrm>
                <a:off x="3594" y="1606"/>
                <a:ext cx="82" cy="104"/>
              </a:xfrm>
              <a:custGeom>
                <a:avLst/>
                <a:gdLst>
                  <a:gd name="T0" fmla="*/ 68 w 82"/>
                  <a:gd name="T1" fmla="*/ 84 h 104"/>
                  <a:gd name="T2" fmla="*/ 68 w 82"/>
                  <a:gd name="T3" fmla="*/ 84 h 104"/>
                  <a:gd name="T4" fmla="*/ 16 w 82"/>
                  <a:gd name="T5" fmla="*/ 0 h 104"/>
                  <a:gd name="T6" fmla="*/ 0 w 82"/>
                  <a:gd name="T7" fmla="*/ 0 h 104"/>
                  <a:gd name="T8" fmla="*/ 0 w 82"/>
                  <a:gd name="T9" fmla="*/ 104 h 104"/>
                  <a:gd name="T10" fmla="*/ 14 w 82"/>
                  <a:gd name="T11" fmla="*/ 104 h 104"/>
                  <a:gd name="T12" fmla="*/ 14 w 82"/>
                  <a:gd name="T13" fmla="*/ 20 h 104"/>
                  <a:gd name="T14" fmla="*/ 14 w 82"/>
                  <a:gd name="T15" fmla="*/ 20 h 104"/>
                  <a:gd name="T16" fmla="*/ 66 w 82"/>
                  <a:gd name="T17" fmla="*/ 104 h 104"/>
                  <a:gd name="T18" fmla="*/ 82 w 82"/>
                  <a:gd name="T19" fmla="*/ 104 h 104"/>
                  <a:gd name="T20" fmla="*/ 82 w 82"/>
                  <a:gd name="T21" fmla="*/ 0 h 104"/>
                  <a:gd name="T22" fmla="*/ 68 w 82"/>
                  <a:gd name="T23" fmla="*/ 0 h 104"/>
                  <a:gd name="T24" fmla="*/ 68 w 82"/>
                  <a:gd name="T25" fmla="*/ 84 h 10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82"/>
                  <a:gd name="T40" fmla="*/ 0 h 104"/>
                  <a:gd name="T41" fmla="*/ 82 w 82"/>
                  <a:gd name="T42" fmla="*/ 104 h 10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82" h="104">
                    <a:moveTo>
                      <a:pt x="68" y="84"/>
                    </a:moveTo>
                    <a:lnTo>
                      <a:pt x="68" y="84"/>
                    </a:lnTo>
                    <a:lnTo>
                      <a:pt x="16" y="0"/>
                    </a:lnTo>
                    <a:lnTo>
                      <a:pt x="0" y="0"/>
                    </a:lnTo>
                    <a:lnTo>
                      <a:pt x="0" y="104"/>
                    </a:lnTo>
                    <a:lnTo>
                      <a:pt x="14" y="104"/>
                    </a:lnTo>
                    <a:lnTo>
                      <a:pt x="14" y="20"/>
                    </a:lnTo>
                    <a:lnTo>
                      <a:pt x="66" y="104"/>
                    </a:lnTo>
                    <a:lnTo>
                      <a:pt x="82" y="104"/>
                    </a:lnTo>
                    <a:lnTo>
                      <a:pt x="82" y="0"/>
                    </a:lnTo>
                    <a:lnTo>
                      <a:pt x="68" y="0"/>
                    </a:lnTo>
                    <a:lnTo>
                      <a:pt x="68" y="8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0801" name="Freeform 260"/>
              <p:cNvSpPr>
                <a:spLocks noEditPoints="1"/>
              </p:cNvSpPr>
              <p:nvPr/>
            </p:nvSpPr>
            <p:spPr bwMode="auto">
              <a:xfrm>
                <a:off x="3692" y="1632"/>
                <a:ext cx="70" cy="80"/>
              </a:xfrm>
              <a:custGeom>
                <a:avLst/>
                <a:gdLst>
                  <a:gd name="T0" fmla="*/ 56 w 70"/>
                  <a:gd name="T1" fmla="*/ 54 h 80"/>
                  <a:gd name="T2" fmla="*/ 56 w 70"/>
                  <a:gd name="T3" fmla="*/ 54 h 80"/>
                  <a:gd name="T4" fmla="*/ 54 w 70"/>
                  <a:gd name="T5" fmla="*/ 60 h 80"/>
                  <a:gd name="T6" fmla="*/ 50 w 70"/>
                  <a:gd name="T7" fmla="*/ 64 h 80"/>
                  <a:gd name="T8" fmla="*/ 44 w 70"/>
                  <a:gd name="T9" fmla="*/ 68 h 80"/>
                  <a:gd name="T10" fmla="*/ 36 w 70"/>
                  <a:gd name="T11" fmla="*/ 70 h 80"/>
                  <a:gd name="T12" fmla="*/ 36 w 70"/>
                  <a:gd name="T13" fmla="*/ 70 h 80"/>
                  <a:gd name="T14" fmla="*/ 26 w 70"/>
                  <a:gd name="T15" fmla="*/ 68 h 80"/>
                  <a:gd name="T16" fmla="*/ 20 w 70"/>
                  <a:gd name="T17" fmla="*/ 62 h 80"/>
                  <a:gd name="T18" fmla="*/ 16 w 70"/>
                  <a:gd name="T19" fmla="*/ 56 h 80"/>
                  <a:gd name="T20" fmla="*/ 14 w 70"/>
                  <a:gd name="T21" fmla="*/ 44 h 80"/>
                  <a:gd name="T22" fmla="*/ 70 w 70"/>
                  <a:gd name="T23" fmla="*/ 44 h 80"/>
                  <a:gd name="T24" fmla="*/ 70 w 70"/>
                  <a:gd name="T25" fmla="*/ 44 h 80"/>
                  <a:gd name="T26" fmla="*/ 68 w 70"/>
                  <a:gd name="T27" fmla="*/ 26 h 80"/>
                  <a:gd name="T28" fmla="*/ 64 w 70"/>
                  <a:gd name="T29" fmla="*/ 18 h 80"/>
                  <a:gd name="T30" fmla="*/ 62 w 70"/>
                  <a:gd name="T31" fmla="*/ 12 h 80"/>
                  <a:gd name="T32" fmla="*/ 56 w 70"/>
                  <a:gd name="T33" fmla="*/ 8 h 80"/>
                  <a:gd name="T34" fmla="*/ 52 w 70"/>
                  <a:gd name="T35" fmla="*/ 4 h 80"/>
                  <a:gd name="T36" fmla="*/ 44 w 70"/>
                  <a:gd name="T37" fmla="*/ 2 h 80"/>
                  <a:gd name="T38" fmla="*/ 36 w 70"/>
                  <a:gd name="T39" fmla="*/ 0 h 80"/>
                  <a:gd name="T40" fmla="*/ 36 w 70"/>
                  <a:gd name="T41" fmla="*/ 0 h 80"/>
                  <a:gd name="T42" fmla="*/ 28 w 70"/>
                  <a:gd name="T43" fmla="*/ 2 h 80"/>
                  <a:gd name="T44" fmla="*/ 20 w 70"/>
                  <a:gd name="T45" fmla="*/ 4 h 80"/>
                  <a:gd name="T46" fmla="*/ 14 w 70"/>
                  <a:gd name="T47" fmla="*/ 8 h 80"/>
                  <a:gd name="T48" fmla="*/ 10 w 70"/>
                  <a:gd name="T49" fmla="*/ 12 h 80"/>
                  <a:gd name="T50" fmla="*/ 6 w 70"/>
                  <a:gd name="T51" fmla="*/ 18 h 80"/>
                  <a:gd name="T52" fmla="*/ 4 w 70"/>
                  <a:gd name="T53" fmla="*/ 26 h 80"/>
                  <a:gd name="T54" fmla="*/ 0 w 70"/>
                  <a:gd name="T55" fmla="*/ 42 h 80"/>
                  <a:gd name="T56" fmla="*/ 0 w 70"/>
                  <a:gd name="T57" fmla="*/ 42 h 80"/>
                  <a:gd name="T58" fmla="*/ 2 w 70"/>
                  <a:gd name="T59" fmla="*/ 50 h 80"/>
                  <a:gd name="T60" fmla="*/ 4 w 70"/>
                  <a:gd name="T61" fmla="*/ 58 h 80"/>
                  <a:gd name="T62" fmla="*/ 6 w 70"/>
                  <a:gd name="T63" fmla="*/ 64 h 80"/>
                  <a:gd name="T64" fmla="*/ 10 w 70"/>
                  <a:gd name="T65" fmla="*/ 70 h 80"/>
                  <a:gd name="T66" fmla="*/ 14 w 70"/>
                  <a:gd name="T67" fmla="*/ 74 h 80"/>
                  <a:gd name="T68" fmla="*/ 20 w 70"/>
                  <a:gd name="T69" fmla="*/ 78 h 80"/>
                  <a:gd name="T70" fmla="*/ 28 w 70"/>
                  <a:gd name="T71" fmla="*/ 80 h 80"/>
                  <a:gd name="T72" fmla="*/ 34 w 70"/>
                  <a:gd name="T73" fmla="*/ 80 h 80"/>
                  <a:gd name="T74" fmla="*/ 34 w 70"/>
                  <a:gd name="T75" fmla="*/ 80 h 80"/>
                  <a:gd name="T76" fmla="*/ 48 w 70"/>
                  <a:gd name="T77" fmla="*/ 78 h 80"/>
                  <a:gd name="T78" fmla="*/ 54 w 70"/>
                  <a:gd name="T79" fmla="*/ 76 h 80"/>
                  <a:gd name="T80" fmla="*/ 54 w 70"/>
                  <a:gd name="T81" fmla="*/ 76 h 80"/>
                  <a:gd name="T82" fmla="*/ 60 w 70"/>
                  <a:gd name="T83" fmla="*/ 70 h 80"/>
                  <a:gd name="T84" fmla="*/ 66 w 70"/>
                  <a:gd name="T85" fmla="*/ 64 h 80"/>
                  <a:gd name="T86" fmla="*/ 68 w 70"/>
                  <a:gd name="T87" fmla="*/ 54 h 80"/>
                  <a:gd name="T88" fmla="*/ 56 w 70"/>
                  <a:gd name="T89" fmla="*/ 54 h 80"/>
                  <a:gd name="T90" fmla="*/ 14 w 70"/>
                  <a:gd name="T91" fmla="*/ 34 h 80"/>
                  <a:gd name="T92" fmla="*/ 14 w 70"/>
                  <a:gd name="T93" fmla="*/ 34 h 80"/>
                  <a:gd name="T94" fmla="*/ 16 w 70"/>
                  <a:gd name="T95" fmla="*/ 26 h 80"/>
                  <a:gd name="T96" fmla="*/ 20 w 70"/>
                  <a:gd name="T97" fmla="*/ 18 h 80"/>
                  <a:gd name="T98" fmla="*/ 28 w 70"/>
                  <a:gd name="T99" fmla="*/ 14 h 80"/>
                  <a:gd name="T100" fmla="*/ 36 w 70"/>
                  <a:gd name="T101" fmla="*/ 12 h 80"/>
                  <a:gd name="T102" fmla="*/ 36 w 70"/>
                  <a:gd name="T103" fmla="*/ 12 h 80"/>
                  <a:gd name="T104" fmla="*/ 44 w 70"/>
                  <a:gd name="T105" fmla="*/ 14 h 80"/>
                  <a:gd name="T106" fmla="*/ 52 w 70"/>
                  <a:gd name="T107" fmla="*/ 18 h 80"/>
                  <a:gd name="T108" fmla="*/ 54 w 70"/>
                  <a:gd name="T109" fmla="*/ 26 h 80"/>
                  <a:gd name="T110" fmla="*/ 56 w 70"/>
                  <a:gd name="T111" fmla="*/ 34 h 80"/>
                  <a:gd name="T112" fmla="*/ 14 w 70"/>
                  <a:gd name="T113" fmla="*/ 34 h 80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70"/>
                  <a:gd name="T172" fmla="*/ 0 h 80"/>
                  <a:gd name="T173" fmla="*/ 70 w 70"/>
                  <a:gd name="T174" fmla="*/ 80 h 80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70" h="80">
                    <a:moveTo>
                      <a:pt x="56" y="54"/>
                    </a:moveTo>
                    <a:lnTo>
                      <a:pt x="56" y="54"/>
                    </a:lnTo>
                    <a:lnTo>
                      <a:pt x="54" y="60"/>
                    </a:lnTo>
                    <a:lnTo>
                      <a:pt x="50" y="64"/>
                    </a:lnTo>
                    <a:lnTo>
                      <a:pt x="44" y="68"/>
                    </a:lnTo>
                    <a:lnTo>
                      <a:pt x="36" y="70"/>
                    </a:lnTo>
                    <a:lnTo>
                      <a:pt x="26" y="68"/>
                    </a:lnTo>
                    <a:lnTo>
                      <a:pt x="20" y="62"/>
                    </a:lnTo>
                    <a:lnTo>
                      <a:pt x="16" y="56"/>
                    </a:lnTo>
                    <a:lnTo>
                      <a:pt x="14" y="44"/>
                    </a:lnTo>
                    <a:lnTo>
                      <a:pt x="70" y="44"/>
                    </a:lnTo>
                    <a:lnTo>
                      <a:pt x="68" y="26"/>
                    </a:lnTo>
                    <a:lnTo>
                      <a:pt x="64" y="18"/>
                    </a:lnTo>
                    <a:lnTo>
                      <a:pt x="62" y="12"/>
                    </a:lnTo>
                    <a:lnTo>
                      <a:pt x="56" y="8"/>
                    </a:lnTo>
                    <a:lnTo>
                      <a:pt x="52" y="4"/>
                    </a:lnTo>
                    <a:lnTo>
                      <a:pt x="44" y="2"/>
                    </a:lnTo>
                    <a:lnTo>
                      <a:pt x="36" y="0"/>
                    </a:lnTo>
                    <a:lnTo>
                      <a:pt x="28" y="2"/>
                    </a:lnTo>
                    <a:lnTo>
                      <a:pt x="20" y="4"/>
                    </a:lnTo>
                    <a:lnTo>
                      <a:pt x="14" y="8"/>
                    </a:lnTo>
                    <a:lnTo>
                      <a:pt x="10" y="12"/>
                    </a:lnTo>
                    <a:lnTo>
                      <a:pt x="6" y="18"/>
                    </a:lnTo>
                    <a:lnTo>
                      <a:pt x="4" y="26"/>
                    </a:lnTo>
                    <a:lnTo>
                      <a:pt x="0" y="42"/>
                    </a:lnTo>
                    <a:lnTo>
                      <a:pt x="2" y="50"/>
                    </a:lnTo>
                    <a:lnTo>
                      <a:pt x="4" y="58"/>
                    </a:lnTo>
                    <a:lnTo>
                      <a:pt x="6" y="64"/>
                    </a:lnTo>
                    <a:lnTo>
                      <a:pt x="10" y="70"/>
                    </a:lnTo>
                    <a:lnTo>
                      <a:pt x="14" y="74"/>
                    </a:lnTo>
                    <a:lnTo>
                      <a:pt x="20" y="78"/>
                    </a:lnTo>
                    <a:lnTo>
                      <a:pt x="28" y="80"/>
                    </a:lnTo>
                    <a:lnTo>
                      <a:pt x="34" y="80"/>
                    </a:lnTo>
                    <a:lnTo>
                      <a:pt x="48" y="78"/>
                    </a:lnTo>
                    <a:lnTo>
                      <a:pt x="54" y="76"/>
                    </a:lnTo>
                    <a:lnTo>
                      <a:pt x="60" y="70"/>
                    </a:lnTo>
                    <a:lnTo>
                      <a:pt x="66" y="64"/>
                    </a:lnTo>
                    <a:lnTo>
                      <a:pt x="68" y="54"/>
                    </a:lnTo>
                    <a:lnTo>
                      <a:pt x="56" y="54"/>
                    </a:lnTo>
                    <a:close/>
                    <a:moveTo>
                      <a:pt x="14" y="34"/>
                    </a:moveTo>
                    <a:lnTo>
                      <a:pt x="14" y="34"/>
                    </a:lnTo>
                    <a:lnTo>
                      <a:pt x="16" y="26"/>
                    </a:lnTo>
                    <a:lnTo>
                      <a:pt x="20" y="18"/>
                    </a:lnTo>
                    <a:lnTo>
                      <a:pt x="28" y="14"/>
                    </a:lnTo>
                    <a:lnTo>
                      <a:pt x="36" y="12"/>
                    </a:lnTo>
                    <a:lnTo>
                      <a:pt x="44" y="14"/>
                    </a:lnTo>
                    <a:lnTo>
                      <a:pt x="52" y="18"/>
                    </a:lnTo>
                    <a:lnTo>
                      <a:pt x="54" y="26"/>
                    </a:lnTo>
                    <a:lnTo>
                      <a:pt x="56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0802" name="Freeform 261"/>
              <p:cNvSpPr>
                <a:spLocks/>
              </p:cNvSpPr>
              <p:nvPr/>
            </p:nvSpPr>
            <p:spPr bwMode="auto">
              <a:xfrm>
                <a:off x="3770" y="1614"/>
                <a:ext cx="34" cy="98"/>
              </a:xfrm>
              <a:custGeom>
                <a:avLst/>
                <a:gdLst>
                  <a:gd name="T0" fmla="*/ 34 w 34"/>
                  <a:gd name="T1" fmla="*/ 32 h 98"/>
                  <a:gd name="T2" fmla="*/ 34 w 34"/>
                  <a:gd name="T3" fmla="*/ 20 h 98"/>
                  <a:gd name="T4" fmla="*/ 22 w 34"/>
                  <a:gd name="T5" fmla="*/ 20 h 98"/>
                  <a:gd name="T6" fmla="*/ 22 w 34"/>
                  <a:gd name="T7" fmla="*/ 0 h 98"/>
                  <a:gd name="T8" fmla="*/ 10 w 34"/>
                  <a:gd name="T9" fmla="*/ 0 h 98"/>
                  <a:gd name="T10" fmla="*/ 10 w 34"/>
                  <a:gd name="T11" fmla="*/ 20 h 98"/>
                  <a:gd name="T12" fmla="*/ 0 w 34"/>
                  <a:gd name="T13" fmla="*/ 20 h 98"/>
                  <a:gd name="T14" fmla="*/ 0 w 34"/>
                  <a:gd name="T15" fmla="*/ 32 h 98"/>
                  <a:gd name="T16" fmla="*/ 10 w 34"/>
                  <a:gd name="T17" fmla="*/ 32 h 98"/>
                  <a:gd name="T18" fmla="*/ 10 w 34"/>
                  <a:gd name="T19" fmla="*/ 80 h 98"/>
                  <a:gd name="T20" fmla="*/ 10 w 34"/>
                  <a:gd name="T21" fmla="*/ 80 h 98"/>
                  <a:gd name="T22" fmla="*/ 10 w 34"/>
                  <a:gd name="T23" fmla="*/ 88 h 98"/>
                  <a:gd name="T24" fmla="*/ 12 w 34"/>
                  <a:gd name="T25" fmla="*/ 92 h 98"/>
                  <a:gd name="T26" fmla="*/ 16 w 34"/>
                  <a:gd name="T27" fmla="*/ 96 h 98"/>
                  <a:gd name="T28" fmla="*/ 24 w 34"/>
                  <a:gd name="T29" fmla="*/ 98 h 98"/>
                  <a:gd name="T30" fmla="*/ 24 w 34"/>
                  <a:gd name="T31" fmla="*/ 98 h 98"/>
                  <a:gd name="T32" fmla="*/ 34 w 34"/>
                  <a:gd name="T33" fmla="*/ 96 h 98"/>
                  <a:gd name="T34" fmla="*/ 34 w 34"/>
                  <a:gd name="T35" fmla="*/ 86 h 98"/>
                  <a:gd name="T36" fmla="*/ 30 w 34"/>
                  <a:gd name="T37" fmla="*/ 86 h 98"/>
                  <a:gd name="T38" fmla="*/ 30 w 34"/>
                  <a:gd name="T39" fmla="*/ 86 h 98"/>
                  <a:gd name="T40" fmla="*/ 24 w 34"/>
                  <a:gd name="T41" fmla="*/ 86 h 98"/>
                  <a:gd name="T42" fmla="*/ 22 w 34"/>
                  <a:gd name="T43" fmla="*/ 84 h 98"/>
                  <a:gd name="T44" fmla="*/ 22 w 34"/>
                  <a:gd name="T45" fmla="*/ 80 h 98"/>
                  <a:gd name="T46" fmla="*/ 22 w 34"/>
                  <a:gd name="T47" fmla="*/ 32 h 98"/>
                  <a:gd name="T48" fmla="*/ 34 w 34"/>
                  <a:gd name="T49" fmla="*/ 32 h 9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34"/>
                  <a:gd name="T76" fmla="*/ 0 h 98"/>
                  <a:gd name="T77" fmla="*/ 34 w 34"/>
                  <a:gd name="T78" fmla="*/ 98 h 98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34" h="98">
                    <a:moveTo>
                      <a:pt x="34" y="32"/>
                    </a:moveTo>
                    <a:lnTo>
                      <a:pt x="34" y="20"/>
                    </a:lnTo>
                    <a:lnTo>
                      <a:pt x="22" y="20"/>
                    </a:lnTo>
                    <a:lnTo>
                      <a:pt x="22" y="0"/>
                    </a:lnTo>
                    <a:lnTo>
                      <a:pt x="10" y="0"/>
                    </a:lnTo>
                    <a:lnTo>
                      <a:pt x="10" y="20"/>
                    </a:lnTo>
                    <a:lnTo>
                      <a:pt x="0" y="20"/>
                    </a:lnTo>
                    <a:lnTo>
                      <a:pt x="0" y="32"/>
                    </a:lnTo>
                    <a:lnTo>
                      <a:pt x="10" y="32"/>
                    </a:lnTo>
                    <a:lnTo>
                      <a:pt x="10" y="80"/>
                    </a:lnTo>
                    <a:lnTo>
                      <a:pt x="10" y="88"/>
                    </a:lnTo>
                    <a:lnTo>
                      <a:pt x="12" y="92"/>
                    </a:lnTo>
                    <a:lnTo>
                      <a:pt x="16" y="96"/>
                    </a:lnTo>
                    <a:lnTo>
                      <a:pt x="24" y="98"/>
                    </a:lnTo>
                    <a:lnTo>
                      <a:pt x="34" y="96"/>
                    </a:lnTo>
                    <a:lnTo>
                      <a:pt x="34" y="86"/>
                    </a:lnTo>
                    <a:lnTo>
                      <a:pt x="30" y="86"/>
                    </a:lnTo>
                    <a:lnTo>
                      <a:pt x="24" y="86"/>
                    </a:lnTo>
                    <a:lnTo>
                      <a:pt x="22" y="84"/>
                    </a:lnTo>
                    <a:lnTo>
                      <a:pt x="22" y="80"/>
                    </a:lnTo>
                    <a:lnTo>
                      <a:pt x="22" y="32"/>
                    </a:lnTo>
                    <a:lnTo>
                      <a:pt x="34" y="3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0803" name="Freeform 262"/>
              <p:cNvSpPr>
                <a:spLocks/>
              </p:cNvSpPr>
              <p:nvPr/>
            </p:nvSpPr>
            <p:spPr bwMode="auto">
              <a:xfrm>
                <a:off x="3810" y="1634"/>
                <a:ext cx="98" cy="76"/>
              </a:xfrm>
              <a:custGeom>
                <a:avLst/>
                <a:gdLst>
                  <a:gd name="T0" fmla="*/ 48 w 98"/>
                  <a:gd name="T1" fmla="*/ 18 h 76"/>
                  <a:gd name="T2" fmla="*/ 48 w 98"/>
                  <a:gd name="T3" fmla="*/ 18 h 76"/>
                  <a:gd name="T4" fmla="*/ 64 w 98"/>
                  <a:gd name="T5" fmla="*/ 76 h 76"/>
                  <a:gd name="T6" fmla="*/ 78 w 98"/>
                  <a:gd name="T7" fmla="*/ 76 h 76"/>
                  <a:gd name="T8" fmla="*/ 98 w 98"/>
                  <a:gd name="T9" fmla="*/ 0 h 76"/>
                  <a:gd name="T10" fmla="*/ 86 w 98"/>
                  <a:gd name="T11" fmla="*/ 0 h 76"/>
                  <a:gd name="T12" fmla="*/ 72 w 98"/>
                  <a:gd name="T13" fmla="*/ 60 h 76"/>
                  <a:gd name="T14" fmla="*/ 70 w 98"/>
                  <a:gd name="T15" fmla="*/ 60 h 76"/>
                  <a:gd name="T16" fmla="*/ 56 w 98"/>
                  <a:gd name="T17" fmla="*/ 0 h 76"/>
                  <a:gd name="T18" fmla="*/ 42 w 98"/>
                  <a:gd name="T19" fmla="*/ 0 h 76"/>
                  <a:gd name="T20" fmla="*/ 28 w 98"/>
                  <a:gd name="T21" fmla="*/ 60 h 76"/>
                  <a:gd name="T22" fmla="*/ 28 w 98"/>
                  <a:gd name="T23" fmla="*/ 60 h 76"/>
                  <a:gd name="T24" fmla="*/ 12 w 98"/>
                  <a:gd name="T25" fmla="*/ 0 h 76"/>
                  <a:gd name="T26" fmla="*/ 0 w 98"/>
                  <a:gd name="T27" fmla="*/ 0 h 76"/>
                  <a:gd name="T28" fmla="*/ 20 w 98"/>
                  <a:gd name="T29" fmla="*/ 76 h 76"/>
                  <a:gd name="T30" fmla="*/ 34 w 98"/>
                  <a:gd name="T31" fmla="*/ 76 h 76"/>
                  <a:gd name="T32" fmla="*/ 48 w 98"/>
                  <a:gd name="T33" fmla="*/ 18 h 7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98"/>
                  <a:gd name="T52" fmla="*/ 0 h 76"/>
                  <a:gd name="T53" fmla="*/ 98 w 98"/>
                  <a:gd name="T54" fmla="*/ 76 h 7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98" h="76">
                    <a:moveTo>
                      <a:pt x="48" y="18"/>
                    </a:moveTo>
                    <a:lnTo>
                      <a:pt x="48" y="18"/>
                    </a:lnTo>
                    <a:lnTo>
                      <a:pt x="64" y="76"/>
                    </a:lnTo>
                    <a:lnTo>
                      <a:pt x="78" y="76"/>
                    </a:lnTo>
                    <a:lnTo>
                      <a:pt x="98" y="0"/>
                    </a:lnTo>
                    <a:lnTo>
                      <a:pt x="86" y="0"/>
                    </a:lnTo>
                    <a:lnTo>
                      <a:pt x="72" y="60"/>
                    </a:lnTo>
                    <a:lnTo>
                      <a:pt x="70" y="60"/>
                    </a:lnTo>
                    <a:lnTo>
                      <a:pt x="56" y="0"/>
                    </a:lnTo>
                    <a:lnTo>
                      <a:pt x="42" y="0"/>
                    </a:lnTo>
                    <a:lnTo>
                      <a:pt x="28" y="6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20" y="76"/>
                    </a:lnTo>
                    <a:lnTo>
                      <a:pt x="34" y="76"/>
                    </a:lnTo>
                    <a:lnTo>
                      <a:pt x="48" y="1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0804" name="Freeform 263"/>
              <p:cNvSpPr>
                <a:spLocks noEditPoints="1"/>
              </p:cNvSpPr>
              <p:nvPr/>
            </p:nvSpPr>
            <p:spPr bwMode="auto">
              <a:xfrm>
                <a:off x="3914" y="1632"/>
                <a:ext cx="70" cy="80"/>
              </a:xfrm>
              <a:custGeom>
                <a:avLst/>
                <a:gdLst>
                  <a:gd name="T0" fmla="*/ 0 w 70"/>
                  <a:gd name="T1" fmla="*/ 40 h 80"/>
                  <a:gd name="T2" fmla="*/ 6 w 70"/>
                  <a:gd name="T3" fmla="*/ 62 h 80"/>
                  <a:gd name="T4" fmla="*/ 14 w 70"/>
                  <a:gd name="T5" fmla="*/ 72 h 80"/>
                  <a:gd name="T6" fmla="*/ 26 w 70"/>
                  <a:gd name="T7" fmla="*/ 80 h 80"/>
                  <a:gd name="T8" fmla="*/ 36 w 70"/>
                  <a:gd name="T9" fmla="*/ 80 h 80"/>
                  <a:gd name="T10" fmla="*/ 50 w 70"/>
                  <a:gd name="T11" fmla="*/ 76 h 80"/>
                  <a:gd name="T12" fmla="*/ 62 w 70"/>
                  <a:gd name="T13" fmla="*/ 68 h 80"/>
                  <a:gd name="T14" fmla="*/ 68 w 70"/>
                  <a:gd name="T15" fmla="*/ 54 h 80"/>
                  <a:gd name="T16" fmla="*/ 70 w 70"/>
                  <a:gd name="T17" fmla="*/ 40 h 80"/>
                  <a:gd name="T18" fmla="*/ 66 w 70"/>
                  <a:gd name="T19" fmla="*/ 20 h 80"/>
                  <a:gd name="T20" fmla="*/ 56 w 70"/>
                  <a:gd name="T21" fmla="*/ 8 h 80"/>
                  <a:gd name="T22" fmla="*/ 44 w 70"/>
                  <a:gd name="T23" fmla="*/ 2 h 80"/>
                  <a:gd name="T24" fmla="*/ 36 w 70"/>
                  <a:gd name="T25" fmla="*/ 0 h 80"/>
                  <a:gd name="T26" fmla="*/ 20 w 70"/>
                  <a:gd name="T27" fmla="*/ 4 h 80"/>
                  <a:gd name="T28" fmla="*/ 8 w 70"/>
                  <a:gd name="T29" fmla="*/ 14 h 80"/>
                  <a:gd name="T30" fmla="*/ 2 w 70"/>
                  <a:gd name="T31" fmla="*/ 26 h 80"/>
                  <a:gd name="T32" fmla="*/ 0 w 70"/>
                  <a:gd name="T33" fmla="*/ 40 h 80"/>
                  <a:gd name="T34" fmla="*/ 14 w 70"/>
                  <a:gd name="T35" fmla="*/ 40 h 80"/>
                  <a:gd name="T36" fmla="*/ 18 w 70"/>
                  <a:gd name="T37" fmla="*/ 22 h 80"/>
                  <a:gd name="T38" fmla="*/ 24 w 70"/>
                  <a:gd name="T39" fmla="*/ 14 h 80"/>
                  <a:gd name="T40" fmla="*/ 36 w 70"/>
                  <a:gd name="T41" fmla="*/ 12 h 80"/>
                  <a:gd name="T42" fmla="*/ 42 w 70"/>
                  <a:gd name="T43" fmla="*/ 12 h 80"/>
                  <a:gd name="T44" fmla="*/ 50 w 70"/>
                  <a:gd name="T45" fmla="*/ 18 h 80"/>
                  <a:gd name="T46" fmla="*/ 56 w 70"/>
                  <a:gd name="T47" fmla="*/ 32 h 80"/>
                  <a:gd name="T48" fmla="*/ 58 w 70"/>
                  <a:gd name="T49" fmla="*/ 40 h 80"/>
                  <a:gd name="T50" fmla="*/ 52 w 70"/>
                  <a:gd name="T51" fmla="*/ 58 h 80"/>
                  <a:gd name="T52" fmla="*/ 46 w 70"/>
                  <a:gd name="T53" fmla="*/ 66 h 80"/>
                  <a:gd name="T54" fmla="*/ 36 w 70"/>
                  <a:gd name="T55" fmla="*/ 70 h 80"/>
                  <a:gd name="T56" fmla="*/ 30 w 70"/>
                  <a:gd name="T57" fmla="*/ 68 h 80"/>
                  <a:gd name="T58" fmla="*/ 20 w 70"/>
                  <a:gd name="T59" fmla="*/ 62 h 80"/>
                  <a:gd name="T60" fmla="*/ 14 w 70"/>
                  <a:gd name="T61" fmla="*/ 50 h 80"/>
                  <a:gd name="T62" fmla="*/ 14 w 70"/>
                  <a:gd name="T63" fmla="*/ 40 h 80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70"/>
                  <a:gd name="T97" fmla="*/ 0 h 80"/>
                  <a:gd name="T98" fmla="*/ 70 w 70"/>
                  <a:gd name="T99" fmla="*/ 80 h 80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70" h="80">
                    <a:moveTo>
                      <a:pt x="0" y="40"/>
                    </a:moveTo>
                    <a:lnTo>
                      <a:pt x="0" y="40"/>
                    </a:lnTo>
                    <a:lnTo>
                      <a:pt x="2" y="54"/>
                    </a:lnTo>
                    <a:lnTo>
                      <a:pt x="6" y="62"/>
                    </a:lnTo>
                    <a:lnTo>
                      <a:pt x="8" y="68"/>
                    </a:lnTo>
                    <a:lnTo>
                      <a:pt x="14" y="72"/>
                    </a:lnTo>
                    <a:lnTo>
                      <a:pt x="20" y="76"/>
                    </a:lnTo>
                    <a:lnTo>
                      <a:pt x="26" y="80"/>
                    </a:lnTo>
                    <a:lnTo>
                      <a:pt x="36" y="80"/>
                    </a:lnTo>
                    <a:lnTo>
                      <a:pt x="44" y="80"/>
                    </a:lnTo>
                    <a:lnTo>
                      <a:pt x="50" y="76"/>
                    </a:lnTo>
                    <a:lnTo>
                      <a:pt x="56" y="72"/>
                    </a:lnTo>
                    <a:lnTo>
                      <a:pt x="62" y="68"/>
                    </a:lnTo>
                    <a:lnTo>
                      <a:pt x="66" y="62"/>
                    </a:lnTo>
                    <a:lnTo>
                      <a:pt x="68" y="54"/>
                    </a:lnTo>
                    <a:lnTo>
                      <a:pt x="70" y="40"/>
                    </a:lnTo>
                    <a:lnTo>
                      <a:pt x="68" y="26"/>
                    </a:lnTo>
                    <a:lnTo>
                      <a:pt x="66" y="20"/>
                    </a:lnTo>
                    <a:lnTo>
                      <a:pt x="62" y="14"/>
                    </a:lnTo>
                    <a:lnTo>
                      <a:pt x="56" y="8"/>
                    </a:lnTo>
                    <a:lnTo>
                      <a:pt x="50" y="4"/>
                    </a:lnTo>
                    <a:lnTo>
                      <a:pt x="44" y="2"/>
                    </a:lnTo>
                    <a:lnTo>
                      <a:pt x="36" y="0"/>
                    </a:lnTo>
                    <a:lnTo>
                      <a:pt x="26" y="2"/>
                    </a:lnTo>
                    <a:lnTo>
                      <a:pt x="20" y="4"/>
                    </a:lnTo>
                    <a:lnTo>
                      <a:pt x="14" y="8"/>
                    </a:lnTo>
                    <a:lnTo>
                      <a:pt x="8" y="14"/>
                    </a:lnTo>
                    <a:lnTo>
                      <a:pt x="6" y="20"/>
                    </a:lnTo>
                    <a:lnTo>
                      <a:pt x="2" y="26"/>
                    </a:lnTo>
                    <a:lnTo>
                      <a:pt x="0" y="40"/>
                    </a:lnTo>
                    <a:close/>
                    <a:moveTo>
                      <a:pt x="14" y="40"/>
                    </a:moveTo>
                    <a:lnTo>
                      <a:pt x="14" y="40"/>
                    </a:lnTo>
                    <a:lnTo>
                      <a:pt x="14" y="32"/>
                    </a:lnTo>
                    <a:lnTo>
                      <a:pt x="18" y="22"/>
                    </a:lnTo>
                    <a:lnTo>
                      <a:pt x="20" y="18"/>
                    </a:lnTo>
                    <a:lnTo>
                      <a:pt x="24" y="14"/>
                    </a:lnTo>
                    <a:lnTo>
                      <a:pt x="30" y="12"/>
                    </a:lnTo>
                    <a:lnTo>
                      <a:pt x="36" y="12"/>
                    </a:lnTo>
                    <a:lnTo>
                      <a:pt x="42" y="12"/>
                    </a:lnTo>
                    <a:lnTo>
                      <a:pt x="46" y="14"/>
                    </a:lnTo>
                    <a:lnTo>
                      <a:pt x="50" y="18"/>
                    </a:lnTo>
                    <a:lnTo>
                      <a:pt x="52" y="22"/>
                    </a:lnTo>
                    <a:lnTo>
                      <a:pt x="56" y="32"/>
                    </a:lnTo>
                    <a:lnTo>
                      <a:pt x="58" y="40"/>
                    </a:lnTo>
                    <a:lnTo>
                      <a:pt x="56" y="50"/>
                    </a:lnTo>
                    <a:lnTo>
                      <a:pt x="52" y="58"/>
                    </a:lnTo>
                    <a:lnTo>
                      <a:pt x="50" y="62"/>
                    </a:lnTo>
                    <a:lnTo>
                      <a:pt x="46" y="66"/>
                    </a:lnTo>
                    <a:lnTo>
                      <a:pt x="42" y="68"/>
                    </a:lnTo>
                    <a:lnTo>
                      <a:pt x="36" y="70"/>
                    </a:lnTo>
                    <a:lnTo>
                      <a:pt x="30" y="68"/>
                    </a:lnTo>
                    <a:lnTo>
                      <a:pt x="24" y="66"/>
                    </a:lnTo>
                    <a:lnTo>
                      <a:pt x="20" y="62"/>
                    </a:lnTo>
                    <a:lnTo>
                      <a:pt x="18" y="58"/>
                    </a:lnTo>
                    <a:lnTo>
                      <a:pt x="14" y="50"/>
                    </a:lnTo>
                    <a:lnTo>
                      <a:pt x="14" y="4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0805" name="Freeform 264"/>
              <p:cNvSpPr>
                <a:spLocks/>
              </p:cNvSpPr>
              <p:nvPr/>
            </p:nvSpPr>
            <p:spPr bwMode="auto">
              <a:xfrm>
                <a:off x="4000" y="1632"/>
                <a:ext cx="36" cy="78"/>
              </a:xfrm>
              <a:custGeom>
                <a:avLst/>
                <a:gdLst>
                  <a:gd name="T0" fmla="*/ 12 w 36"/>
                  <a:gd name="T1" fmla="*/ 34 h 78"/>
                  <a:gd name="T2" fmla="*/ 12 w 36"/>
                  <a:gd name="T3" fmla="*/ 34 h 78"/>
                  <a:gd name="T4" fmla="*/ 14 w 36"/>
                  <a:gd name="T5" fmla="*/ 26 h 78"/>
                  <a:gd name="T6" fmla="*/ 18 w 36"/>
                  <a:gd name="T7" fmla="*/ 20 h 78"/>
                  <a:gd name="T8" fmla="*/ 24 w 36"/>
                  <a:gd name="T9" fmla="*/ 16 h 78"/>
                  <a:gd name="T10" fmla="*/ 32 w 36"/>
                  <a:gd name="T11" fmla="*/ 14 h 78"/>
                  <a:gd name="T12" fmla="*/ 36 w 36"/>
                  <a:gd name="T13" fmla="*/ 14 h 78"/>
                  <a:gd name="T14" fmla="*/ 36 w 36"/>
                  <a:gd name="T15" fmla="*/ 2 h 78"/>
                  <a:gd name="T16" fmla="*/ 36 w 36"/>
                  <a:gd name="T17" fmla="*/ 2 h 78"/>
                  <a:gd name="T18" fmla="*/ 34 w 36"/>
                  <a:gd name="T19" fmla="*/ 0 h 78"/>
                  <a:gd name="T20" fmla="*/ 34 w 36"/>
                  <a:gd name="T21" fmla="*/ 0 h 78"/>
                  <a:gd name="T22" fmla="*/ 26 w 36"/>
                  <a:gd name="T23" fmla="*/ 2 h 78"/>
                  <a:gd name="T24" fmla="*/ 22 w 36"/>
                  <a:gd name="T25" fmla="*/ 4 h 78"/>
                  <a:gd name="T26" fmla="*/ 16 w 36"/>
                  <a:gd name="T27" fmla="*/ 10 h 78"/>
                  <a:gd name="T28" fmla="*/ 12 w 36"/>
                  <a:gd name="T29" fmla="*/ 16 h 78"/>
                  <a:gd name="T30" fmla="*/ 12 w 36"/>
                  <a:gd name="T31" fmla="*/ 16 h 78"/>
                  <a:gd name="T32" fmla="*/ 12 w 36"/>
                  <a:gd name="T33" fmla="*/ 2 h 78"/>
                  <a:gd name="T34" fmla="*/ 0 w 36"/>
                  <a:gd name="T35" fmla="*/ 2 h 78"/>
                  <a:gd name="T36" fmla="*/ 0 w 36"/>
                  <a:gd name="T37" fmla="*/ 78 h 78"/>
                  <a:gd name="T38" fmla="*/ 12 w 36"/>
                  <a:gd name="T39" fmla="*/ 78 h 78"/>
                  <a:gd name="T40" fmla="*/ 12 w 36"/>
                  <a:gd name="T41" fmla="*/ 34 h 78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36"/>
                  <a:gd name="T64" fmla="*/ 0 h 78"/>
                  <a:gd name="T65" fmla="*/ 36 w 36"/>
                  <a:gd name="T66" fmla="*/ 78 h 78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36" h="78">
                    <a:moveTo>
                      <a:pt x="12" y="34"/>
                    </a:moveTo>
                    <a:lnTo>
                      <a:pt x="12" y="34"/>
                    </a:lnTo>
                    <a:lnTo>
                      <a:pt x="14" y="26"/>
                    </a:lnTo>
                    <a:lnTo>
                      <a:pt x="18" y="20"/>
                    </a:lnTo>
                    <a:lnTo>
                      <a:pt x="24" y="16"/>
                    </a:lnTo>
                    <a:lnTo>
                      <a:pt x="32" y="14"/>
                    </a:lnTo>
                    <a:lnTo>
                      <a:pt x="36" y="14"/>
                    </a:lnTo>
                    <a:lnTo>
                      <a:pt x="36" y="2"/>
                    </a:lnTo>
                    <a:lnTo>
                      <a:pt x="34" y="0"/>
                    </a:lnTo>
                    <a:lnTo>
                      <a:pt x="26" y="2"/>
                    </a:lnTo>
                    <a:lnTo>
                      <a:pt x="22" y="4"/>
                    </a:lnTo>
                    <a:lnTo>
                      <a:pt x="16" y="10"/>
                    </a:lnTo>
                    <a:lnTo>
                      <a:pt x="12" y="16"/>
                    </a:lnTo>
                    <a:lnTo>
                      <a:pt x="12" y="2"/>
                    </a:lnTo>
                    <a:lnTo>
                      <a:pt x="0" y="2"/>
                    </a:lnTo>
                    <a:lnTo>
                      <a:pt x="0" y="78"/>
                    </a:lnTo>
                    <a:lnTo>
                      <a:pt x="12" y="78"/>
                    </a:lnTo>
                    <a:lnTo>
                      <a:pt x="12" y="3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0806" name="Freeform 265"/>
              <p:cNvSpPr>
                <a:spLocks/>
              </p:cNvSpPr>
              <p:nvPr/>
            </p:nvSpPr>
            <p:spPr bwMode="auto">
              <a:xfrm>
                <a:off x="4048" y="1606"/>
                <a:ext cx="64" cy="104"/>
              </a:xfrm>
              <a:custGeom>
                <a:avLst/>
                <a:gdLst>
                  <a:gd name="T0" fmla="*/ 32 w 64"/>
                  <a:gd name="T1" fmla="*/ 56 h 104"/>
                  <a:gd name="T2" fmla="*/ 62 w 64"/>
                  <a:gd name="T3" fmla="*/ 28 h 104"/>
                  <a:gd name="T4" fmla="*/ 46 w 64"/>
                  <a:gd name="T5" fmla="*/ 28 h 104"/>
                  <a:gd name="T6" fmla="*/ 14 w 64"/>
                  <a:gd name="T7" fmla="*/ 60 h 104"/>
                  <a:gd name="T8" fmla="*/ 14 w 64"/>
                  <a:gd name="T9" fmla="*/ 0 h 104"/>
                  <a:gd name="T10" fmla="*/ 0 w 64"/>
                  <a:gd name="T11" fmla="*/ 0 h 104"/>
                  <a:gd name="T12" fmla="*/ 0 w 64"/>
                  <a:gd name="T13" fmla="*/ 104 h 104"/>
                  <a:gd name="T14" fmla="*/ 14 w 64"/>
                  <a:gd name="T15" fmla="*/ 104 h 104"/>
                  <a:gd name="T16" fmla="*/ 14 w 64"/>
                  <a:gd name="T17" fmla="*/ 76 h 104"/>
                  <a:gd name="T18" fmla="*/ 24 w 64"/>
                  <a:gd name="T19" fmla="*/ 66 h 104"/>
                  <a:gd name="T20" fmla="*/ 46 w 64"/>
                  <a:gd name="T21" fmla="*/ 104 h 104"/>
                  <a:gd name="T22" fmla="*/ 64 w 64"/>
                  <a:gd name="T23" fmla="*/ 104 h 104"/>
                  <a:gd name="T24" fmla="*/ 32 w 64"/>
                  <a:gd name="T25" fmla="*/ 56 h 10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4"/>
                  <a:gd name="T40" fmla="*/ 0 h 104"/>
                  <a:gd name="T41" fmla="*/ 64 w 64"/>
                  <a:gd name="T42" fmla="*/ 104 h 10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4" h="104">
                    <a:moveTo>
                      <a:pt x="32" y="56"/>
                    </a:moveTo>
                    <a:lnTo>
                      <a:pt x="62" y="28"/>
                    </a:lnTo>
                    <a:lnTo>
                      <a:pt x="46" y="28"/>
                    </a:lnTo>
                    <a:lnTo>
                      <a:pt x="14" y="60"/>
                    </a:lnTo>
                    <a:lnTo>
                      <a:pt x="14" y="0"/>
                    </a:lnTo>
                    <a:lnTo>
                      <a:pt x="0" y="0"/>
                    </a:lnTo>
                    <a:lnTo>
                      <a:pt x="0" y="104"/>
                    </a:lnTo>
                    <a:lnTo>
                      <a:pt x="14" y="104"/>
                    </a:lnTo>
                    <a:lnTo>
                      <a:pt x="14" y="76"/>
                    </a:lnTo>
                    <a:lnTo>
                      <a:pt x="24" y="66"/>
                    </a:lnTo>
                    <a:lnTo>
                      <a:pt x="46" y="104"/>
                    </a:lnTo>
                    <a:lnTo>
                      <a:pt x="64" y="104"/>
                    </a:lnTo>
                    <a:lnTo>
                      <a:pt x="32" y="5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0807" name="Freeform 266"/>
              <p:cNvSpPr>
                <a:spLocks/>
              </p:cNvSpPr>
              <p:nvPr/>
            </p:nvSpPr>
            <p:spPr bwMode="auto">
              <a:xfrm>
                <a:off x="1524" y="1444"/>
                <a:ext cx="58" cy="106"/>
              </a:xfrm>
              <a:custGeom>
                <a:avLst/>
                <a:gdLst>
                  <a:gd name="T0" fmla="*/ 0 w 58"/>
                  <a:gd name="T1" fmla="*/ 70 h 106"/>
                  <a:gd name="T2" fmla="*/ 0 w 58"/>
                  <a:gd name="T3" fmla="*/ 80 h 106"/>
                  <a:gd name="T4" fmla="*/ 0 w 58"/>
                  <a:gd name="T5" fmla="*/ 80 h 106"/>
                  <a:gd name="T6" fmla="*/ 0 w 58"/>
                  <a:gd name="T7" fmla="*/ 90 h 106"/>
                  <a:gd name="T8" fmla="*/ 4 w 58"/>
                  <a:gd name="T9" fmla="*/ 98 h 106"/>
                  <a:gd name="T10" fmla="*/ 8 w 58"/>
                  <a:gd name="T11" fmla="*/ 102 h 106"/>
                  <a:gd name="T12" fmla="*/ 14 w 58"/>
                  <a:gd name="T13" fmla="*/ 104 h 106"/>
                  <a:gd name="T14" fmla="*/ 20 w 58"/>
                  <a:gd name="T15" fmla="*/ 106 h 106"/>
                  <a:gd name="T16" fmla="*/ 28 w 58"/>
                  <a:gd name="T17" fmla="*/ 106 h 106"/>
                  <a:gd name="T18" fmla="*/ 28 w 58"/>
                  <a:gd name="T19" fmla="*/ 106 h 106"/>
                  <a:gd name="T20" fmla="*/ 38 w 58"/>
                  <a:gd name="T21" fmla="*/ 106 h 106"/>
                  <a:gd name="T22" fmla="*/ 48 w 58"/>
                  <a:gd name="T23" fmla="*/ 100 h 106"/>
                  <a:gd name="T24" fmla="*/ 52 w 58"/>
                  <a:gd name="T25" fmla="*/ 96 h 106"/>
                  <a:gd name="T26" fmla="*/ 56 w 58"/>
                  <a:gd name="T27" fmla="*/ 92 h 106"/>
                  <a:gd name="T28" fmla="*/ 58 w 58"/>
                  <a:gd name="T29" fmla="*/ 84 h 106"/>
                  <a:gd name="T30" fmla="*/ 58 w 58"/>
                  <a:gd name="T31" fmla="*/ 76 h 106"/>
                  <a:gd name="T32" fmla="*/ 58 w 58"/>
                  <a:gd name="T33" fmla="*/ 0 h 106"/>
                  <a:gd name="T34" fmla="*/ 44 w 58"/>
                  <a:gd name="T35" fmla="*/ 0 h 106"/>
                  <a:gd name="T36" fmla="*/ 44 w 58"/>
                  <a:gd name="T37" fmla="*/ 76 h 106"/>
                  <a:gd name="T38" fmla="*/ 44 w 58"/>
                  <a:gd name="T39" fmla="*/ 76 h 106"/>
                  <a:gd name="T40" fmla="*/ 44 w 58"/>
                  <a:gd name="T41" fmla="*/ 84 h 106"/>
                  <a:gd name="T42" fmla="*/ 40 w 58"/>
                  <a:gd name="T43" fmla="*/ 90 h 106"/>
                  <a:gd name="T44" fmla="*/ 36 w 58"/>
                  <a:gd name="T45" fmla="*/ 94 h 106"/>
                  <a:gd name="T46" fmla="*/ 28 w 58"/>
                  <a:gd name="T47" fmla="*/ 94 h 106"/>
                  <a:gd name="T48" fmla="*/ 28 w 58"/>
                  <a:gd name="T49" fmla="*/ 94 h 106"/>
                  <a:gd name="T50" fmla="*/ 22 w 58"/>
                  <a:gd name="T51" fmla="*/ 94 h 106"/>
                  <a:gd name="T52" fmla="*/ 16 w 58"/>
                  <a:gd name="T53" fmla="*/ 92 h 106"/>
                  <a:gd name="T54" fmla="*/ 14 w 58"/>
                  <a:gd name="T55" fmla="*/ 86 h 106"/>
                  <a:gd name="T56" fmla="*/ 12 w 58"/>
                  <a:gd name="T57" fmla="*/ 78 h 106"/>
                  <a:gd name="T58" fmla="*/ 12 w 58"/>
                  <a:gd name="T59" fmla="*/ 70 h 106"/>
                  <a:gd name="T60" fmla="*/ 0 w 58"/>
                  <a:gd name="T61" fmla="*/ 70 h 10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58"/>
                  <a:gd name="T94" fmla="*/ 0 h 106"/>
                  <a:gd name="T95" fmla="*/ 58 w 58"/>
                  <a:gd name="T96" fmla="*/ 106 h 106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58" h="106">
                    <a:moveTo>
                      <a:pt x="0" y="70"/>
                    </a:moveTo>
                    <a:lnTo>
                      <a:pt x="0" y="80"/>
                    </a:lnTo>
                    <a:lnTo>
                      <a:pt x="0" y="90"/>
                    </a:lnTo>
                    <a:lnTo>
                      <a:pt x="4" y="98"/>
                    </a:lnTo>
                    <a:lnTo>
                      <a:pt x="8" y="102"/>
                    </a:lnTo>
                    <a:lnTo>
                      <a:pt x="14" y="104"/>
                    </a:lnTo>
                    <a:lnTo>
                      <a:pt x="20" y="106"/>
                    </a:lnTo>
                    <a:lnTo>
                      <a:pt x="28" y="106"/>
                    </a:lnTo>
                    <a:lnTo>
                      <a:pt x="38" y="106"/>
                    </a:lnTo>
                    <a:lnTo>
                      <a:pt x="48" y="100"/>
                    </a:lnTo>
                    <a:lnTo>
                      <a:pt x="52" y="96"/>
                    </a:lnTo>
                    <a:lnTo>
                      <a:pt x="56" y="92"/>
                    </a:lnTo>
                    <a:lnTo>
                      <a:pt x="58" y="84"/>
                    </a:lnTo>
                    <a:lnTo>
                      <a:pt x="58" y="76"/>
                    </a:lnTo>
                    <a:lnTo>
                      <a:pt x="58" y="0"/>
                    </a:lnTo>
                    <a:lnTo>
                      <a:pt x="44" y="0"/>
                    </a:lnTo>
                    <a:lnTo>
                      <a:pt x="44" y="76"/>
                    </a:lnTo>
                    <a:lnTo>
                      <a:pt x="44" y="84"/>
                    </a:lnTo>
                    <a:lnTo>
                      <a:pt x="40" y="90"/>
                    </a:lnTo>
                    <a:lnTo>
                      <a:pt x="36" y="94"/>
                    </a:lnTo>
                    <a:lnTo>
                      <a:pt x="28" y="94"/>
                    </a:lnTo>
                    <a:lnTo>
                      <a:pt x="22" y="94"/>
                    </a:lnTo>
                    <a:lnTo>
                      <a:pt x="16" y="92"/>
                    </a:lnTo>
                    <a:lnTo>
                      <a:pt x="14" y="86"/>
                    </a:lnTo>
                    <a:lnTo>
                      <a:pt x="12" y="78"/>
                    </a:lnTo>
                    <a:lnTo>
                      <a:pt x="12" y="70"/>
                    </a:lnTo>
                    <a:lnTo>
                      <a:pt x="0" y="7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0808" name="Freeform 267"/>
              <p:cNvSpPr>
                <a:spLocks noEditPoints="1"/>
              </p:cNvSpPr>
              <p:nvPr/>
            </p:nvSpPr>
            <p:spPr bwMode="auto">
              <a:xfrm>
                <a:off x="1598" y="1470"/>
                <a:ext cx="70" cy="80"/>
              </a:xfrm>
              <a:custGeom>
                <a:avLst/>
                <a:gdLst>
                  <a:gd name="T0" fmla="*/ 0 w 70"/>
                  <a:gd name="T1" fmla="*/ 40 h 80"/>
                  <a:gd name="T2" fmla="*/ 4 w 70"/>
                  <a:gd name="T3" fmla="*/ 62 h 80"/>
                  <a:gd name="T4" fmla="*/ 12 w 70"/>
                  <a:gd name="T5" fmla="*/ 72 h 80"/>
                  <a:gd name="T6" fmla="*/ 26 w 70"/>
                  <a:gd name="T7" fmla="*/ 80 h 80"/>
                  <a:gd name="T8" fmla="*/ 34 w 70"/>
                  <a:gd name="T9" fmla="*/ 80 h 80"/>
                  <a:gd name="T10" fmla="*/ 50 w 70"/>
                  <a:gd name="T11" fmla="*/ 76 h 80"/>
                  <a:gd name="T12" fmla="*/ 60 w 70"/>
                  <a:gd name="T13" fmla="*/ 68 h 80"/>
                  <a:gd name="T14" fmla="*/ 68 w 70"/>
                  <a:gd name="T15" fmla="*/ 54 h 80"/>
                  <a:gd name="T16" fmla="*/ 70 w 70"/>
                  <a:gd name="T17" fmla="*/ 40 h 80"/>
                  <a:gd name="T18" fmla="*/ 64 w 70"/>
                  <a:gd name="T19" fmla="*/ 20 h 80"/>
                  <a:gd name="T20" fmla="*/ 56 w 70"/>
                  <a:gd name="T21" fmla="*/ 8 h 80"/>
                  <a:gd name="T22" fmla="*/ 42 w 70"/>
                  <a:gd name="T23" fmla="*/ 2 h 80"/>
                  <a:gd name="T24" fmla="*/ 34 w 70"/>
                  <a:gd name="T25" fmla="*/ 0 h 80"/>
                  <a:gd name="T26" fmla="*/ 18 w 70"/>
                  <a:gd name="T27" fmla="*/ 4 h 80"/>
                  <a:gd name="T28" fmla="*/ 8 w 70"/>
                  <a:gd name="T29" fmla="*/ 14 h 80"/>
                  <a:gd name="T30" fmla="*/ 2 w 70"/>
                  <a:gd name="T31" fmla="*/ 26 h 80"/>
                  <a:gd name="T32" fmla="*/ 0 w 70"/>
                  <a:gd name="T33" fmla="*/ 40 h 80"/>
                  <a:gd name="T34" fmla="*/ 12 w 70"/>
                  <a:gd name="T35" fmla="*/ 40 h 80"/>
                  <a:gd name="T36" fmla="*/ 16 w 70"/>
                  <a:gd name="T37" fmla="*/ 22 h 80"/>
                  <a:gd name="T38" fmla="*/ 24 w 70"/>
                  <a:gd name="T39" fmla="*/ 14 h 80"/>
                  <a:gd name="T40" fmla="*/ 34 w 70"/>
                  <a:gd name="T41" fmla="*/ 12 h 80"/>
                  <a:gd name="T42" fmla="*/ 40 w 70"/>
                  <a:gd name="T43" fmla="*/ 12 h 80"/>
                  <a:gd name="T44" fmla="*/ 50 w 70"/>
                  <a:gd name="T45" fmla="*/ 18 h 80"/>
                  <a:gd name="T46" fmla="*/ 56 w 70"/>
                  <a:gd name="T47" fmla="*/ 32 h 80"/>
                  <a:gd name="T48" fmla="*/ 56 w 70"/>
                  <a:gd name="T49" fmla="*/ 40 h 80"/>
                  <a:gd name="T50" fmla="*/ 52 w 70"/>
                  <a:gd name="T51" fmla="*/ 58 h 80"/>
                  <a:gd name="T52" fmla="*/ 46 w 70"/>
                  <a:gd name="T53" fmla="*/ 66 h 80"/>
                  <a:gd name="T54" fmla="*/ 34 w 70"/>
                  <a:gd name="T55" fmla="*/ 70 h 80"/>
                  <a:gd name="T56" fmla="*/ 28 w 70"/>
                  <a:gd name="T57" fmla="*/ 68 h 80"/>
                  <a:gd name="T58" fmla="*/ 20 w 70"/>
                  <a:gd name="T59" fmla="*/ 62 h 80"/>
                  <a:gd name="T60" fmla="*/ 14 w 70"/>
                  <a:gd name="T61" fmla="*/ 50 h 80"/>
                  <a:gd name="T62" fmla="*/ 12 w 70"/>
                  <a:gd name="T63" fmla="*/ 40 h 80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70"/>
                  <a:gd name="T97" fmla="*/ 0 h 80"/>
                  <a:gd name="T98" fmla="*/ 70 w 70"/>
                  <a:gd name="T99" fmla="*/ 80 h 80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70" h="80">
                    <a:moveTo>
                      <a:pt x="0" y="40"/>
                    </a:moveTo>
                    <a:lnTo>
                      <a:pt x="0" y="40"/>
                    </a:lnTo>
                    <a:lnTo>
                      <a:pt x="2" y="54"/>
                    </a:lnTo>
                    <a:lnTo>
                      <a:pt x="4" y="62"/>
                    </a:lnTo>
                    <a:lnTo>
                      <a:pt x="8" y="68"/>
                    </a:lnTo>
                    <a:lnTo>
                      <a:pt x="12" y="72"/>
                    </a:lnTo>
                    <a:lnTo>
                      <a:pt x="18" y="76"/>
                    </a:lnTo>
                    <a:lnTo>
                      <a:pt x="26" y="80"/>
                    </a:lnTo>
                    <a:lnTo>
                      <a:pt x="34" y="80"/>
                    </a:lnTo>
                    <a:lnTo>
                      <a:pt x="42" y="80"/>
                    </a:lnTo>
                    <a:lnTo>
                      <a:pt x="50" y="76"/>
                    </a:lnTo>
                    <a:lnTo>
                      <a:pt x="56" y="72"/>
                    </a:lnTo>
                    <a:lnTo>
                      <a:pt x="60" y="68"/>
                    </a:lnTo>
                    <a:lnTo>
                      <a:pt x="64" y="62"/>
                    </a:lnTo>
                    <a:lnTo>
                      <a:pt x="68" y="54"/>
                    </a:lnTo>
                    <a:lnTo>
                      <a:pt x="70" y="40"/>
                    </a:lnTo>
                    <a:lnTo>
                      <a:pt x="68" y="26"/>
                    </a:lnTo>
                    <a:lnTo>
                      <a:pt x="64" y="20"/>
                    </a:lnTo>
                    <a:lnTo>
                      <a:pt x="60" y="14"/>
                    </a:lnTo>
                    <a:lnTo>
                      <a:pt x="56" y="8"/>
                    </a:lnTo>
                    <a:lnTo>
                      <a:pt x="50" y="4"/>
                    </a:lnTo>
                    <a:lnTo>
                      <a:pt x="42" y="2"/>
                    </a:lnTo>
                    <a:lnTo>
                      <a:pt x="34" y="0"/>
                    </a:lnTo>
                    <a:lnTo>
                      <a:pt x="26" y="2"/>
                    </a:lnTo>
                    <a:lnTo>
                      <a:pt x="18" y="4"/>
                    </a:lnTo>
                    <a:lnTo>
                      <a:pt x="12" y="8"/>
                    </a:lnTo>
                    <a:lnTo>
                      <a:pt x="8" y="14"/>
                    </a:lnTo>
                    <a:lnTo>
                      <a:pt x="4" y="20"/>
                    </a:lnTo>
                    <a:lnTo>
                      <a:pt x="2" y="26"/>
                    </a:lnTo>
                    <a:lnTo>
                      <a:pt x="0" y="40"/>
                    </a:lnTo>
                    <a:close/>
                    <a:moveTo>
                      <a:pt x="12" y="40"/>
                    </a:moveTo>
                    <a:lnTo>
                      <a:pt x="12" y="40"/>
                    </a:lnTo>
                    <a:lnTo>
                      <a:pt x="14" y="32"/>
                    </a:lnTo>
                    <a:lnTo>
                      <a:pt x="16" y="22"/>
                    </a:lnTo>
                    <a:lnTo>
                      <a:pt x="20" y="18"/>
                    </a:lnTo>
                    <a:lnTo>
                      <a:pt x="24" y="14"/>
                    </a:lnTo>
                    <a:lnTo>
                      <a:pt x="28" y="12"/>
                    </a:lnTo>
                    <a:lnTo>
                      <a:pt x="34" y="12"/>
                    </a:lnTo>
                    <a:lnTo>
                      <a:pt x="40" y="12"/>
                    </a:lnTo>
                    <a:lnTo>
                      <a:pt x="46" y="14"/>
                    </a:lnTo>
                    <a:lnTo>
                      <a:pt x="50" y="18"/>
                    </a:lnTo>
                    <a:lnTo>
                      <a:pt x="52" y="22"/>
                    </a:lnTo>
                    <a:lnTo>
                      <a:pt x="56" y="32"/>
                    </a:lnTo>
                    <a:lnTo>
                      <a:pt x="56" y="40"/>
                    </a:lnTo>
                    <a:lnTo>
                      <a:pt x="56" y="50"/>
                    </a:lnTo>
                    <a:lnTo>
                      <a:pt x="52" y="58"/>
                    </a:lnTo>
                    <a:lnTo>
                      <a:pt x="50" y="62"/>
                    </a:lnTo>
                    <a:lnTo>
                      <a:pt x="46" y="66"/>
                    </a:lnTo>
                    <a:lnTo>
                      <a:pt x="40" y="68"/>
                    </a:lnTo>
                    <a:lnTo>
                      <a:pt x="34" y="70"/>
                    </a:lnTo>
                    <a:lnTo>
                      <a:pt x="28" y="68"/>
                    </a:lnTo>
                    <a:lnTo>
                      <a:pt x="24" y="66"/>
                    </a:lnTo>
                    <a:lnTo>
                      <a:pt x="20" y="62"/>
                    </a:lnTo>
                    <a:lnTo>
                      <a:pt x="16" y="58"/>
                    </a:lnTo>
                    <a:lnTo>
                      <a:pt x="14" y="50"/>
                    </a:lnTo>
                    <a:lnTo>
                      <a:pt x="12" y="4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0809" name="Freeform 268"/>
              <p:cNvSpPr>
                <a:spLocks noEditPoints="1"/>
              </p:cNvSpPr>
              <p:nvPr/>
            </p:nvSpPr>
            <p:spPr bwMode="auto">
              <a:xfrm>
                <a:off x="1680" y="1444"/>
                <a:ext cx="66" cy="106"/>
              </a:xfrm>
              <a:custGeom>
                <a:avLst/>
                <a:gdLst>
                  <a:gd name="T0" fmla="*/ 12 w 66"/>
                  <a:gd name="T1" fmla="*/ 104 h 106"/>
                  <a:gd name="T2" fmla="*/ 12 w 66"/>
                  <a:gd name="T3" fmla="*/ 94 h 106"/>
                  <a:gd name="T4" fmla="*/ 12 w 66"/>
                  <a:gd name="T5" fmla="*/ 94 h 106"/>
                  <a:gd name="T6" fmla="*/ 12 w 66"/>
                  <a:gd name="T7" fmla="*/ 94 h 106"/>
                  <a:gd name="T8" fmla="*/ 16 w 66"/>
                  <a:gd name="T9" fmla="*/ 98 h 106"/>
                  <a:gd name="T10" fmla="*/ 20 w 66"/>
                  <a:gd name="T11" fmla="*/ 102 h 106"/>
                  <a:gd name="T12" fmla="*/ 26 w 66"/>
                  <a:gd name="T13" fmla="*/ 104 h 106"/>
                  <a:gd name="T14" fmla="*/ 34 w 66"/>
                  <a:gd name="T15" fmla="*/ 106 h 106"/>
                  <a:gd name="T16" fmla="*/ 34 w 66"/>
                  <a:gd name="T17" fmla="*/ 106 h 106"/>
                  <a:gd name="T18" fmla="*/ 42 w 66"/>
                  <a:gd name="T19" fmla="*/ 106 h 106"/>
                  <a:gd name="T20" fmla="*/ 50 w 66"/>
                  <a:gd name="T21" fmla="*/ 102 h 106"/>
                  <a:gd name="T22" fmla="*/ 56 w 66"/>
                  <a:gd name="T23" fmla="*/ 98 h 106"/>
                  <a:gd name="T24" fmla="*/ 60 w 66"/>
                  <a:gd name="T25" fmla="*/ 92 h 106"/>
                  <a:gd name="T26" fmla="*/ 64 w 66"/>
                  <a:gd name="T27" fmla="*/ 86 h 106"/>
                  <a:gd name="T28" fmla="*/ 66 w 66"/>
                  <a:gd name="T29" fmla="*/ 78 h 106"/>
                  <a:gd name="T30" fmla="*/ 66 w 66"/>
                  <a:gd name="T31" fmla="*/ 64 h 106"/>
                  <a:gd name="T32" fmla="*/ 66 w 66"/>
                  <a:gd name="T33" fmla="*/ 64 h 106"/>
                  <a:gd name="T34" fmla="*/ 64 w 66"/>
                  <a:gd name="T35" fmla="*/ 50 h 106"/>
                  <a:gd name="T36" fmla="*/ 62 w 66"/>
                  <a:gd name="T37" fmla="*/ 42 h 106"/>
                  <a:gd name="T38" fmla="*/ 58 w 66"/>
                  <a:gd name="T39" fmla="*/ 38 h 106"/>
                  <a:gd name="T40" fmla="*/ 54 w 66"/>
                  <a:gd name="T41" fmla="*/ 32 h 106"/>
                  <a:gd name="T42" fmla="*/ 48 w 66"/>
                  <a:gd name="T43" fmla="*/ 30 h 106"/>
                  <a:gd name="T44" fmla="*/ 42 w 66"/>
                  <a:gd name="T45" fmla="*/ 28 h 106"/>
                  <a:gd name="T46" fmla="*/ 36 w 66"/>
                  <a:gd name="T47" fmla="*/ 26 h 106"/>
                  <a:gd name="T48" fmla="*/ 36 w 66"/>
                  <a:gd name="T49" fmla="*/ 26 h 106"/>
                  <a:gd name="T50" fmla="*/ 30 w 66"/>
                  <a:gd name="T51" fmla="*/ 28 h 106"/>
                  <a:gd name="T52" fmla="*/ 24 w 66"/>
                  <a:gd name="T53" fmla="*/ 30 h 106"/>
                  <a:gd name="T54" fmla="*/ 18 w 66"/>
                  <a:gd name="T55" fmla="*/ 34 h 106"/>
                  <a:gd name="T56" fmla="*/ 14 w 66"/>
                  <a:gd name="T57" fmla="*/ 38 h 106"/>
                  <a:gd name="T58" fmla="*/ 14 w 66"/>
                  <a:gd name="T59" fmla="*/ 38 h 106"/>
                  <a:gd name="T60" fmla="*/ 14 w 66"/>
                  <a:gd name="T61" fmla="*/ 0 h 106"/>
                  <a:gd name="T62" fmla="*/ 0 w 66"/>
                  <a:gd name="T63" fmla="*/ 0 h 106"/>
                  <a:gd name="T64" fmla="*/ 0 w 66"/>
                  <a:gd name="T65" fmla="*/ 104 h 106"/>
                  <a:gd name="T66" fmla="*/ 12 w 66"/>
                  <a:gd name="T67" fmla="*/ 104 h 106"/>
                  <a:gd name="T68" fmla="*/ 54 w 66"/>
                  <a:gd name="T69" fmla="*/ 66 h 106"/>
                  <a:gd name="T70" fmla="*/ 54 w 66"/>
                  <a:gd name="T71" fmla="*/ 66 h 106"/>
                  <a:gd name="T72" fmla="*/ 52 w 66"/>
                  <a:gd name="T73" fmla="*/ 78 h 106"/>
                  <a:gd name="T74" fmla="*/ 48 w 66"/>
                  <a:gd name="T75" fmla="*/ 86 h 106"/>
                  <a:gd name="T76" fmla="*/ 42 w 66"/>
                  <a:gd name="T77" fmla="*/ 92 h 106"/>
                  <a:gd name="T78" fmla="*/ 38 w 66"/>
                  <a:gd name="T79" fmla="*/ 94 h 106"/>
                  <a:gd name="T80" fmla="*/ 34 w 66"/>
                  <a:gd name="T81" fmla="*/ 96 h 106"/>
                  <a:gd name="T82" fmla="*/ 34 w 66"/>
                  <a:gd name="T83" fmla="*/ 96 h 106"/>
                  <a:gd name="T84" fmla="*/ 26 w 66"/>
                  <a:gd name="T85" fmla="*/ 94 h 106"/>
                  <a:gd name="T86" fmla="*/ 20 w 66"/>
                  <a:gd name="T87" fmla="*/ 90 h 106"/>
                  <a:gd name="T88" fmla="*/ 14 w 66"/>
                  <a:gd name="T89" fmla="*/ 82 h 106"/>
                  <a:gd name="T90" fmla="*/ 14 w 66"/>
                  <a:gd name="T91" fmla="*/ 76 h 106"/>
                  <a:gd name="T92" fmla="*/ 12 w 66"/>
                  <a:gd name="T93" fmla="*/ 70 h 106"/>
                  <a:gd name="T94" fmla="*/ 12 w 66"/>
                  <a:gd name="T95" fmla="*/ 70 h 106"/>
                  <a:gd name="T96" fmla="*/ 14 w 66"/>
                  <a:gd name="T97" fmla="*/ 60 h 106"/>
                  <a:gd name="T98" fmla="*/ 16 w 66"/>
                  <a:gd name="T99" fmla="*/ 50 h 106"/>
                  <a:gd name="T100" fmla="*/ 18 w 66"/>
                  <a:gd name="T101" fmla="*/ 44 h 106"/>
                  <a:gd name="T102" fmla="*/ 22 w 66"/>
                  <a:gd name="T103" fmla="*/ 42 h 106"/>
                  <a:gd name="T104" fmla="*/ 26 w 66"/>
                  <a:gd name="T105" fmla="*/ 38 h 106"/>
                  <a:gd name="T106" fmla="*/ 34 w 66"/>
                  <a:gd name="T107" fmla="*/ 38 h 106"/>
                  <a:gd name="T108" fmla="*/ 34 w 66"/>
                  <a:gd name="T109" fmla="*/ 38 h 106"/>
                  <a:gd name="T110" fmla="*/ 40 w 66"/>
                  <a:gd name="T111" fmla="*/ 38 h 106"/>
                  <a:gd name="T112" fmla="*/ 44 w 66"/>
                  <a:gd name="T113" fmla="*/ 40 h 106"/>
                  <a:gd name="T114" fmla="*/ 48 w 66"/>
                  <a:gd name="T115" fmla="*/ 44 h 106"/>
                  <a:gd name="T116" fmla="*/ 50 w 66"/>
                  <a:gd name="T117" fmla="*/ 48 h 106"/>
                  <a:gd name="T118" fmla="*/ 54 w 66"/>
                  <a:gd name="T119" fmla="*/ 58 h 106"/>
                  <a:gd name="T120" fmla="*/ 54 w 66"/>
                  <a:gd name="T121" fmla="*/ 66 h 106"/>
                  <a:gd name="T122" fmla="*/ 54 w 66"/>
                  <a:gd name="T123" fmla="*/ 66 h 10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66"/>
                  <a:gd name="T187" fmla="*/ 0 h 106"/>
                  <a:gd name="T188" fmla="*/ 66 w 66"/>
                  <a:gd name="T189" fmla="*/ 106 h 106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66" h="106">
                    <a:moveTo>
                      <a:pt x="12" y="104"/>
                    </a:moveTo>
                    <a:lnTo>
                      <a:pt x="12" y="94"/>
                    </a:lnTo>
                    <a:lnTo>
                      <a:pt x="16" y="98"/>
                    </a:lnTo>
                    <a:lnTo>
                      <a:pt x="20" y="102"/>
                    </a:lnTo>
                    <a:lnTo>
                      <a:pt x="26" y="104"/>
                    </a:lnTo>
                    <a:lnTo>
                      <a:pt x="34" y="106"/>
                    </a:lnTo>
                    <a:lnTo>
                      <a:pt x="42" y="106"/>
                    </a:lnTo>
                    <a:lnTo>
                      <a:pt x="50" y="102"/>
                    </a:lnTo>
                    <a:lnTo>
                      <a:pt x="56" y="98"/>
                    </a:lnTo>
                    <a:lnTo>
                      <a:pt x="60" y="92"/>
                    </a:lnTo>
                    <a:lnTo>
                      <a:pt x="64" y="86"/>
                    </a:lnTo>
                    <a:lnTo>
                      <a:pt x="66" y="78"/>
                    </a:lnTo>
                    <a:lnTo>
                      <a:pt x="66" y="64"/>
                    </a:lnTo>
                    <a:lnTo>
                      <a:pt x="64" y="50"/>
                    </a:lnTo>
                    <a:lnTo>
                      <a:pt x="62" y="42"/>
                    </a:lnTo>
                    <a:lnTo>
                      <a:pt x="58" y="38"/>
                    </a:lnTo>
                    <a:lnTo>
                      <a:pt x="54" y="32"/>
                    </a:lnTo>
                    <a:lnTo>
                      <a:pt x="48" y="30"/>
                    </a:lnTo>
                    <a:lnTo>
                      <a:pt x="42" y="28"/>
                    </a:lnTo>
                    <a:lnTo>
                      <a:pt x="36" y="26"/>
                    </a:lnTo>
                    <a:lnTo>
                      <a:pt x="30" y="28"/>
                    </a:lnTo>
                    <a:lnTo>
                      <a:pt x="24" y="30"/>
                    </a:lnTo>
                    <a:lnTo>
                      <a:pt x="18" y="34"/>
                    </a:lnTo>
                    <a:lnTo>
                      <a:pt x="14" y="38"/>
                    </a:lnTo>
                    <a:lnTo>
                      <a:pt x="14" y="0"/>
                    </a:lnTo>
                    <a:lnTo>
                      <a:pt x="0" y="0"/>
                    </a:lnTo>
                    <a:lnTo>
                      <a:pt x="0" y="104"/>
                    </a:lnTo>
                    <a:lnTo>
                      <a:pt x="12" y="104"/>
                    </a:lnTo>
                    <a:close/>
                    <a:moveTo>
                      <a:pt x="54" y="66"/>
                    </a:moveTo>
                    <a:lnTo>
                      <a:pt x="54" y="66"/>
                    </a:lnTo>
                    <a:lnTo>
                      <a:pt x="52" y="78"/>
                    </a:lnTo>
                    <a:lnTo>
                      <a:pt x="48" y="86"/>
                    </a:lnTo>
                    <a:lnTo>
                      <a:pt x="42" y="92"/>
                    </a:lnTo>
                    <a:lnTo>
                      <a:pt x="38" y="94"/>
                    </a:lnTo>
                    <a:lnTo>
                      <a:pt x="34" y="96"/>
                    </a:lnTo>
                    <a:lnTo>
                      <a:pt x="26" y="94"/>
                    </a:lnTo>
                    <a:lnTo>
                      <a:pt x="20" y="90"/>
                    </a:lnTo>
                    <a:lnTo>
                      <a:pt x="14" y="82"/>
                    </a:lnTo>
                    <a:lnTo>
                      <a:pt x="14" y="76"/>
                    </a:lnTo>
                    <a:lnTo>
                      <a:pt x="12" y="70"/>
                    </a:lnTo>
                    <a:lnTo>
                      <a:pt x="14" y="60"/>
                    </a:lnTo>
                    <a:lnTo>
                      <a:pt x="16" y="50"/>
                    </a:lnTo>
                    <a:lnTo>
                      <a:pt x="18" y="44"/>
                    </a:lnTo>
                    <a:lnTo>
                      <a:pt x="22" y="42"/>
                    </a:lnTo>
                    <a:lnTo>
                      <a:pt x="26" y="38"/>
                    </a:lnTo>
                    <a:lnTo>
                      <a:pt x="34" y="38"/>
                    </a:lnTo>
                    <a:lnTo>
                      <a:pt x="40" y="38"/>
                    </a:lnTo>
                    <a:lnTo>
                      <a:pt x="44" y="40"/>
                    </a:lnTo>
                    <a:lnTo>
                      <a:pt x="48" y="44"/>
                    </a:lnTo>
                    <a:lnTo>
                      <a:pt x="50" y="48"/>
                    </a:lnTo>
                    <a:lnTo>
                      <a:pt x="54" y="58"/>
                    </a:lnTo>
                    <a:lnTo>
                      <a:pt x="54" y="6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0810" name="Freeform 269"/>
              <p:cNvSpPr>
                <a:spLocks/>
              </p:cNvSpPr>
              <p:nvPr/>
            </p:nvSpPr>
            <p:spPr bwMode="auto">
              <a:xfrm>
                <a:off x="1796" y="1470"/>
                <a:ext cx="62" cy="80"/>
              </a:xfrm>
              <a:custGeom>
                <a:avLst/>
                <a:gdLst>
                  <a:gd name="T0" fmla="*/ 60 w 62"/>
                  <a:gd name="T1" fmla="*/ 24 h 80"/>
                  <a:gd name="T2" fmla="*/ 56 w 62"/>
                  <a:gd name="T3" fmla="*/ 10 h 80"/>
                  <a:gd name="T4" fmla="*/ 48 w 62"/>
                  <a:gd name="T5" fmla="*/ 4 h 80"/>
                  <a:gd name="T6" fmla="*/ 32 w 62"/>
                  <a:gd name="T7" fmla="*/ 0 h 80"/>
                  <a:gd name="T8" fmla="*/ 22 w 62"/>
                  <a:gd name="T9" fmla="*/ 2 h 80"/>
                  <a:gd name="T10" fmla="*/ 6 w 62"/>
                  <a:gd name="T11" fmla="*/ 14 h 80"/>
                  <a:gd name="T12" fmla="*/ 4 w 62"/>
                  <a:gd name="T13" fmla="*/ 24 h 80"/>
                  <a:gd name="T14" fmla="*/ 4 w 62"/>
                  <a:gd name="T15" fmla="*/ 32 h 80"/>
                  <a:gd name="T16" fmla="*/ 14 w 62"/>
                  <a:gd name="T17" fmla="*/ 40 h 80"/>
                  <a:gd name="T18" fmla="*/ 36 w 62"/>
                  <a:gd name="T19" fmla="*/ 46 h 80"/>
                  <a:gd name="T20" fmla="*/ 46 w 62"/>
                  <a:gd name="T21" fmla="*/ 50 h 80"/>
                  <a:gd name="T22" fmla="*/ 50 w 62"/>
                  <a:gd name="T23" fmla="*/ 58 h 80"/>
                  <a:gd name="T24" fmla="*/ 48 w 62"/>
                  <a:gd name="T25" fmla="*/ 62 h 80"/>
                  <a:gd name="T26" fmla="*/ 40 w 62"/>
                  <a:gd name="T27" fmla="*/ 68 h 80"/>
                  <a:gd name="T28" fmla="*/ 34 w 62"/>
                  <a:gd name="T29" fmla="*/ 70 h 80"/>
                  <a:gd name="T30" fmla="*/ 16 w 62"/>
                  <a:gd name="T31" fmla="*/ 64 h 80"/>
                  <a:gd name="T32" fmla="*/ 14 w 62"/>
                  <a:gd name="T33" fmla="*/ 54 h 80"/>
                  <a:gd name="T34" fmla="*/ 0 w 62"/>
                  <a:gd name="T35" fmla="*/ 54 h 80"/>
                  <a:gd name="T36" fmla="*/ 6 w 62"/>
                  <a:gd name="T37" fmla="*/ 70 h 80"/>
                  <a:gd name="T38" fmla="*/ 16 w 62"/>
                  <a:gd name="T39" fmla="*/ 78 h 80"/>
                  <a:gd name="T40" fmla="*/ 34 w 62"/>
                  <a:gd name="T41" fmla="*/ 80 h 80"/>
                  <a:gd name="T42" fmla="*/ 44 w 62"/>
                  <a:gd name="T43" fmla="*/ 78 h 80"/>
                  <a:gd name="T44" fmla="*/ 60 w 62"/>
                  <a:gd name="T45" fmla="*/ 66 h 80"/>
                  <a:gd name="T46" fmla="*/ 62 w 62"/>
                  <a:gd name="T47" fmla="*/ 56 h 80"/>
                  <a:gd name="T48" fmla="*/ 62 w 62"/>
                  <a:gd name="T49" fmla="*/ 48 h 80"/>
                  <a:gd name="T50" fmla="*/ 52 w 62"/>
                  <a:gd name="T51" fmla="*/ 38 h 80"/>
                  <a:gd name="T52" fmla="*/ 30 w 62"/>
                  <a:gd name="T53" fmla="*/ 32 h 80"/>
                  <a:gd name="T54" fmla="*/ 18 w 62"/>
                  <a:gd name="T55" fmla="*/ 28 h 80"/>
                  <a:gd name="T56" fmla="*/ 16 w 62"/>
                  <a:gd name="T57" fmla="*/ 22 h 80"/>
                  <a:gd name="T58" fmla="*/ 18 w 62"/>
                  <a:gd name="T59" fmla="*/ 16 h 80"/>
                  <a:gd name="T60" fmla="*/ 26 w 62"/>
                  <a:gd name="T61" fmla="*/ 12 h 80"/>
                  <a:gd name="T62" fmla="*/ 30 w 62"/>
                  <a:gd name="T63" fmla="*/ 12 h 80"/>
                  <a:gd name="T64" fmla="*/ 46 w 62"/>
                  <a:gd name="T65" fmla="*/ 16 h 80"/>
                  <a:gd name="T66" fmla="*/ 48 w 62"/>
                  <a:gd name="T67" fmla="*/ 24 h 80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62"/>
                  <a:gd name="T103" fmla="*/ 0 h 80"/>
                  <a:gd name="T104" fmla="*/ 62 w 62"/>
                  <a:gd name="T105" fmla="*/ 80 h 80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62" h="80">
                    <a:moveTo>
                      <a:pt x="60" y="24"/>
                    </a:moveTo>
                    <a:lnTo>
                      <a:pt x="60" y="24"/>
                    </a:lnTo>
                    <a:lnTo>
                      <a:pt x="60" y="18"/>
                    </a:lnTo>
                    <a:lnTo>
                      <a:pt x="56" y="10"/>
                    </a:lnTo>
                    <a:lnTo>
                      <a:pt x="52" y="8"/>
                    </a:lnTo>
                    <a:lnTo>
                      <a:pt x="48" y="4"/>
                    </a:lnTo>
                    <a:lnTo>
                      <a:pt x="40" y="2"/>
                    </a:lnTo>
                    <a:lnTo>
                      <a:pt x="32" y="0"/>
                    </a:lnTo>
                    <a:lnTo>
                      <a:pt x="22" y="2"/>
                    </a:lnTo>
                    <a:lnTo>
                      <a:pt x="12" y="6"/>
                    </a:lnTo>
                    <a:lnTo>
                      <a:pt x="6" y="14"/>
                    </a:lnTo>
                    <a:lnTo>
                      <a:pt x="4" y="18"/>
                    </a:lnTo>
                    <a:lnTo>
                      <a:pt x="4" y="24"/>
                    </a:lnTo>
                    <a:lnTo>
                      <a:pt x="4" y="32"/>
                    </a:lnTo>
                    <a:lnTo>
                      <a:pt x="8" y="36"/>
                    </a:lnTo>
                    <a:lnTo>
                      <a:pt x="14" y="40"/>
                    </a:lnTo>
                    <a:lnTo>
                      <a:pt x="20" y="42"/>
                    </a:lnTo>
                    <a:lnTo>
                      <a:pt x="36" y="46"/>
                    </a:lnTo>
                    <a:lnTo>
                      <a:pt x="46" y="50"/>
                    </a:lnTo>
                    <a:lnTo>
                      <a:pt x="50" y="54"/>
                    </a:lnTo>
                    <a:lnTo>
                      <a:pt x="50" y="58"/>
                    </a:lnTo>
                    <a:lnTo>
                      <a:pt x="48" y="62"/>
                    </a:lnTo>
                    <a:lnTo>
                      <a:pt x="46" y="66"/>
                    </a:lnTo>
                    <a:lnTo>
                      <a:pt x="40" y="68"/>
                    </a:lnTo>
                    <a:lnTo>
                      <a:pt x="34" y="70"/>
                    </a:lnTo>
                    <a:lnTo>
                      <a:pt x="22" y="68"/>
                    </a:lnTo>
                    <a:lnTo>
                      <a:pt x="16" y="64"/>
                    </a:lnTo>
                    <a:lnTo>
                      <a:pt x="14" y="58"/>
                    </a:lnTo>
                    <a:lnTo>
                      <a:pt x="14" y="54"/>
                    </a:lnTo>
                    <a:lnTo>
                      <a:pt x="0" y="54"/>
                    </a:lnTo>
                    <a:lnTo>
                      <a:pt x="2" y="62"/>
                    </a:lnTo>
                    <a:lnTo>
                      <a:pt x="6" y="70"/>
                    </a:lnTo>
                    <a:lnTo>
                      <a:pt x="10" y="74"/>
                    </a:lnTo>
                    <a:lnTo>
                      <a:pt x="16" y="78"/>
                    </a:lnTo>
                    <a:lnTo>
                      <a:pt x="24" y="80"/>
                    </a:lnTo>
                    <a:lnTo>
                      <a:pt x="34" y="80"/>
                    </a:lnTo>
                    <a:lnTo>
                      <a:pt x="44" y="78"/>
                    </a:lnTo>
                    <a:lnTo>
                      <a:pt x="54" y="74"/>
                    </a:lnTo>
                    <a:lnTo>
                      <a:pt x="60" y="66"/>
                    </a:lnTo>
                    <a:lnTo>
                      <a:pt x="62" y="60"/>
                    </a:lnTo>
                    <a:lnTo>
                      <a:pt x="62" y="56"/>
                    </a:lnTo>
                    <a:lnTo>
                      <a:pt x="62" y="48"/>
                    </a:lnTo>
                    <a:lnTo>
                      <a:pt x="58" y="42"/>
                    </a:lnTo>
                    <a:lnTo>
                      <a:pt x="52" y="38"/>
                    </a:lnTo>
                    <a:lnTo>
                      <a:pt x="42" y="36"/>
                    </a:lnTo>
                    <a:lnTo>
                      <a:pt x="30" y="32"/>
                    </a:lnTo>
                    <a:lnTo>
                      <a:pt x="18" y="28"/>
                    </a:lnTo>
                    <a:lnTo>
                      <a:pt x="16" y="26"/>
                    </a:lnTo>
                    <a:lnTo>
                      <a:pt x="16" y="22"/>
                    </a:lnTo>
                    <a:lnTo>
                      <a:pt x="18" y="16"/>
                    </a:lnTo>
                    <a:lnTo>
                      <a:pt x="22" y="14"/>
                    </a:lnTo>
                    <a:lnTo>
                      <a:pt x="26" y="12"/>
                    </a:lnTo>
                    <a:lnTo>
                      <a:pt x="30" y="12"/>
                    </a:lnTo>
                    <a:lnTo>
                      <a:pt x="40" y="12"/>
                    </a:lnTo>
                    <a:lnTo>
                      <a:pt x="46" y="16"/>
                    </a:lnTo>
                    <a:lnTo>
                      <a:pt x="48" y="20"/>
                    </a:lnTo>
                    <a:lnTo>
                      <a:pt x="48" y="24"/>
                    </a:lnTo>
                    <a:lnTo>
                      <a:pt x="60" y="2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0811" name="Freeform 270"/>
              <p:cNvSpPr>
                <a:spLocks/>
              </p:cNvSpPr>
              <p:nvPr/>
            </p:nvSpPr>
            <p:spPr bwMode="auto">
              <a:xfrm>
                <a:off x="1868" y="1470"/>
                <a:ext cx="64" cy="80"/>
              </a:xfrm>
              <a:custGeom>
                <a:avLst/>
                <a:gdLst>
                  <a:gd name="T0" fmla="*/ 64 w 64"/>
                  <a:gd name="T1" fmla="*/ 28 h 80"/>
                  <a:gd name="T2" fmla="*/ 64 w 64"/>
                  <a:gd name="T3" fmla="*/ 28 h 80"/>
                  <a:gd name="T4" fmla="*/ 62 w 64"/>
                  <a:gd name="T5" fmla="*/ 18 h 80"/>
                  <a:gd name="T6" fmla="*/ 58 w 64"/>
                  <a:gd name="T7" fmla="*/ 10 h 80"/>
                  <a:gd name="T8" fmla="*/ 54 w 64"/>
                  <a:gd name="T9" fmla="*/ 6 h 80"/>
                  <a:gd name="T10" fmla="*/ 50 w 64"/>
                  <a:gd name="T11" fmla="*/ 2 h 80"/>
                  <a:gd name="T12" fmla="*/ 44 w 64"/>
                  <a:gd name="T13" fmla="*/ 2 h 80"/>
                  <a:gd name="T14" fmla="*/ 36 w 64"/>
                  <a:gd name="T15" fmla="*/ 0 h 80"/>
                  <a:gd name="T16" fmla="*/ 36 w 64"/>
                  <a:gd name="T17" fmla="*/ 0 h 80"/>
                  <a:gd name="T18" fmla="*/ 28 w 64"/>
                  <a:gd name="T19" fmla="*/ 2 h 80"/>
                  <a:gd name="T20" fmla="*/ 20 w 64"/>
                  <a:gd name="T21" fmla="*/ 4 h 80"/>
                  <a:gd name="T22" fmla="*/ 14 w 64"/>
                  <a:gd name="T23" fmla="*/ 8 h 80"/>
                  <a:gd name="T24" fmla="*/ 10 w 64"/>
                  <a:gd name="T25" fmla="*/ 12 h 80"/>
                  <a:gd name="T26" fmla="*/ 6 w 64"/>
                  <a:gd name="T27" fmla="*/ 18 h 80"/>
                  <a:gd name="T28" fmla="*/ 2 w 64"/>
                  <a:gd name="T29" fmla="*/ 26 h 80"/>
                  <a:gd name="T30" fmla="*/ 0 w 64"/>
                  <a:gd name="T31" fmla="*/ 42 h 80"/>
                  <a:gd name="T32" fmla="*/ 0 w 64"/>
                  <a:gd name="T33" fmla="*/ 42 h 80"/>
                  <a:gd name="T34" fmla="*/ 2 w 64"/>
                  <a:gd name="T35" fmla="*/ 50 h 80"/>
                  <a:gd name="T36" fmla="*/ 2 w 64"/>
                  <a:gd name="T37" fmla="*/ 58 h 80"/>
                  <a:gd name="T38" fmla="*/ 6 w 64"/>
                  <a:gd name="T39" fmla="*/ 64 h 80"/>
                  <a:gd name="T40" fmla="*/ 10 w 64"/>
                  <a:gd name="T41" fmla="*/ 70 h 80"/>
                  <a:gd name="T42" fmla="*/ 14 w 64"/>
                  <a:gd name="T43" fmla="*/ 74 h 80"/>
                  <a:gd name="T44" fmla="*/ 20 w 64"/>
                  <a:gd name="T45" fmla="*/ 78 h 80"/>
                  <a:gd name="T46" fmla="*/ 26 w 64"/>
                  <a:gd name="T47" fmla="*/ 80 h 80"/>
                  <a:gd name="T48" fmla="*/ 34 w 64"/>
                  <a:gd name="T49" fmla="*/ 80 h 80"/>
                  <a:gd name="T50" fmla="*/ 34 w 64"/>
                  <a:gd name="T51" fmla="*/ 80 h 80"/>
                  <a:gd name="T52" fmla="*/ 42 w 64"/>
                  <a:gd name="T53" fmla="*/ 80 h 80"/>
                  <a:gd name="T54" fmla="*/ 48 w 64"/>
                  <a:gd name="T55" fmla="*/ 78 h 80"/>
                  <a:gd name="T56" fmla="*/ 54 w 64"/>
                  <a:gd name="T57" fmla="*/ 74 h 80"/>
                  <a:gd name="T58" fmla="*/ 58 w 64"/>
                  <a:gd name="T59" fmla="*/ 70 h 80"/>
                  <a:gd name="T60" fmla="*/ 62 w 64"/>
                  <a:gd name="T61" fmla="*/ 60 h 80"/>
                  <a:gd name="T62" fmla="*/ 64 w 64"/>
                  <a:gd name="T63" fmla="*/ 52 h 80"/>
                  <a:gd name="T64" fmla="*/ 52 w 64"/>
                  <a:gd name="T65" fmla="*/ 52 h 80"/>
                  <a:gd name="T66" fmla="*/ 52 w 64"/>
                  <a:gd name="T67" fmla="*/ 52 h 80"/>
                  <a:gd name="T68" fmla="*/ 50 w 64"/>
                  <a:gd name="T69" fmla="*/ 60 h 80"/>
                  <a:gd name="T70" fmla="*/ 46 w 64"/>
                  <a:gd name="T71" fmla="*/ 64 h 80"/>
                  <a:gd name="T72" fmla="*/ 40 w 64"/>
                  <a:gd name="T73" fmla="*/ 68 h 80"/>
                  <a:gd name="T74" fmla="*/ 34 w 64"/>
                  <a:gd name="T75" fmla="*/ 70 h 80"/>
                  <a:gd name="T76" fmla="*/ 34 w 64"/>
                  <a:gd name="T77" fmla="*/ 70 h 80"/>
                  <a:gd name="T78" fmla="*/ 28 w 64"/>
                  <a:gd name="T79" fmla="*/ 68 h 80"/>
                  <a:gd name="T80" fmla="*/ 24 w 64"/>
                  <a:gd name="T81" fmla="*/ 66 h 80"/>
                  <a:gd name="T82" fmla="*/ 20 w 64"/>
                  <a:gd name="T83" fmla="*/ 64 h 80"/>
                  <a:gd name="T84" fmla="*/ 18 w 64"/>
                  <a:gd name="T85" fmla="*/ 60 h 80"/>
                  <a:gd name="T86" fmla="*/ 14 w 64"/>
                  <a:gd name="T87" fmla="*/ 50 h 80"/>
                  <a:gd name="T88" fmla="*/ 14 w 64"/>
                  <a:gd name="T89" fmla="*/ 40 h 80"/>
                  <a:gd name="T90" fmla="*/ 14 w 64"/>
                  <a:gd name="T91" fmla="*/ 40 h 80"/>
                  <a:gd name="T92" fmla="*/ 14 w 64"/>
                  <a:gd name="T93" fmla="*/ 30 h 80"/>
                  <a:gd name="T94" fmla="*/ 18 w 64"/>
                  <a:gd name="T95" fmla="*/ 22 h 80"/>
                  <a:gd name="T96" fmla="*/ 22 w 64"/>
                  <a:gd name="T97" fmla="*/ 18 h 80"/>
                  <a:gd name="T98" fmla="*/ 24 w 64"/>
                  <a:gd name="T99" fmla="*/ 14 h 80"/>
                  <a:gd name="T100" fmla="*/ 30 w 64"/>
                  <a:gd name="T101" fmla="*/ 12 h 80"/>
                  <a:gd name="T102" fmla="*/ 34 w 64"/>
                  <a:gd name="T103" fmla="*/ 12 h 80"/>
                  <a:gd name="T104" fmla="*/ 34 w 64"/>
                  <a:gd name="T105" fmla="*/ 12 h 80"/>
                  <a:gd name="T106" fmla="*/ 42 w 64"/>
                  <a:gd name="T107" fmla="*/ 14 h 80"/>
                  <a:gd name="T108" fmla="*/ 46 w 64"/>
                  <a:gd name="T109" fmla="*/ 16 h 80"/>
                  <a:gd name="T110" fmla="*/ 50 w 64"/>
                  <a:gd name="T111" fmla="*/ 22 h 80"/>
                  <a:gd name="T112" fmla="*/ 52 w 64"/>
                  <a:gd name="T113" fmla="*/ 28 h 80"/>
                  <a:gd name="T114" fmla="*/ 64 w 64"/>
                  <a:gd name="T115" fmla="*/ 28 h 80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64"/>
                  <a:gd name="T175" fmla="*/ 0 h 80"/>
                  <a:gd name="T176" fmla="*/ 64 w 64"/>
                  <a:gd name="T177" fmla="*/ 80 h 80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64" h="80">
                    <a:moveTo>
                      <a:pt x="64" y="28"/>
                    </a:moveTo>
                    <a:lnTo>
                      <a:pt x="64" y="28"/>
                    </a:lnTo>
                    <a:lnTo>
                      <a:pt x="62" y="18"/>
                    </a:lnTo>
                    <a:lnTo>
                      <a:pt x="58" y="10"/>
                    </a:lnTo>
                    <a:lnTo>
                      <a:pt x="54" y="6"/>
                    </a:lnTo>
                    <a:lnTo>
                      <a:pt x="50" y="2"/>
                    </a:lnTo>
                    <a:lnTo>
                      <a:pt x="44" y="2"/>
                    </a:lnTo>
                    <a:lnTo>
                      <a:pt x="36" y="0"/>
                    </a:lnTo>
                    <a:lnTo>
                      <a:pt x="28" y="2"/>
                    </a:lnTo>
                    <a:lnTo>
                      <a:pt x="20" y="4"/>
                    </a:lnTo>
                    <a:lnTo>
                      <a:pt x="14" y="8"/>
                    </a:lnTo>
                    <a:lnTo>
                      <a:pt x="10" y="12"/>
                    </a:lnTo>
                    <a:lnTo>
                      <a:pt x="6" y="18"/>
                    </a:lnTo>
                    <a:lnTo>
                      <a:pt x="2" y="26"/>
                    </a:lnTo>
                    <a:lnTo>
                      <a:pt x="0" y="42"/>
                    </a:lnTo>
                    <a:lnTo>
                      <a:pt x="2" y="50"/>
                    </a:lnTo>
                    <a:lnTo>
                      <a:pt x="2" y="58"/>
                    </a:lnTo>
                    <a:lnTo>
                      <a:pt x="6" y="64"/>
                    </a:lnTo>
                    <a:lnTo>
                      <a:pt x="10" y="70"/>
                    </a:lnTo>
                    <a:lnTo>
                      <a:pt x="14" y="74"/>
                    </a:lnTo>
                    <a:lnTo>
                      <a:pt x="20" y="78"/>
                    </a:lnTo>
                    <a:lnTo>
                      <a:pt x="26" y="80"/>
                    </a:lnTo>
                    <a:lnTo>
                      <a:pt x="34" y="80"/>
                    </a:lnTo>
                    <a:lnTo>
                      <a:pt x="42" y="80"/>
                    </a:lnTo>
                    <a:lnTo>
                      <a:pt x="48" y="78"/>
                    </a:lnTo>
                    <a:lnTo>
                      <a:pt x="54" y="74"/>
                    </a:lnTo>
                    <a:lnTo>
                      <a:pt x="58" y="70"/>
                    </a:lnTo>
                    <a:lnTo>
                      <a:pt x="62" y="60"/>
                    </a:lnTo>
                    <a:lnTo>
                      <a:pt x="64" y="52"/>
                    </a:lnTo>
                    <a:lnTo>
                      <a:pt x="52" y="52"/>
                    </a:lnTo>
                    <a:lnTo>
                      <a:pt x="50" y="60"/>
                    </a:lnTo>
                    <a:lnTo>
                      <a:pt x="46" y="64"/>
                    </a:lnTo>
                    <a:lnTo>
                      <a:pt x="40" y="68"/>
                    </a:lnTo>
                    <a:lnTo>
                      <a:pt x="34" y="70"/>
                    </a:lnTo>
                    <a:lnTo>
                      <a:pt x="28" y="68"/>
                    </a:lnTo>
                    <a:lnTo>
                      <a:pt x="24" y="66"/>
                    </a:lnTo>
                    <a:lnTo>
                      <a:pt x="20" y="64"/>
                    </a:lnTo>
                    <a:lnTo>
                      <a:pt x="18" y="60"/>
                    </a:lnTo>
                    <a:lnTo>
                      <a:pt x="14" y="50"/>
                    </a:lnTo>
                    <a:lnTo>
                      <a:pt x="14" y="40"/>
                    </a:lnTo>
                    <a:lnTo>
                      <a:pt x="14" y="30"/>
                    </a:lnTo>
                    <a:lnTo>
                      <a:pt x="18" y="22"/>
                    </a:lnTo>
                    <a:lnTo>
                      <a:pt x="22" y="18"/>
                    </a:lnTo>
                    <a:lnTo>
                      <a:pt x="24" y="14"/>
                    </a:lnTo>
                    <a:lnTo>
                      <a:pt x="30" y="12"/>
                    </a:lnTo>
                    <a:lnTo>
                      <a:pt x="34" y="12"/>
                    </a:lnTo>
                    <a:lnTo>
                      <a:pt x="42" y="14"/>
                    </a:lnTo>
                    <a:lnTo>
                      <a:pt x="46" y="16"/>
                    </a:lnTo>
                    <a:lnTo>
                      <a:pt x="50" y="22"/>
                    </a:lnTo>
                    <a:lnTo>
                      <a:pt x="52" y="28"/>
                    </a:lnTo>
                    <a:lnTo>
                      <a:pt x="64" y="2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0812" name="Freeform 271"/>
              <p:cNvSpPr>
                <a:spLocks/>
              </p:cNvSpPr>
              <p:nvPr/>
            </p:nvSpPr>
            <p:spPr bwMode="auto">
              <a:xfrm>
                <a:off x="1946" y="1444"/>
                <a:ext cx="60" cy="104"/>
              </a:xfrm>
              <a:custGeom>
                <a:avLst/>
                <a:gdLst>
                  <a:gd name="T0" fmla="*/ 60 w 60"/>
                  <a:gd name="T1" fmla="*/ 52 h 104"/>
                  <a:gd name="T2" fmla="*/ 60 w 60"/>
                  <a:gd name="T3" fmla="*/ 52 h 104"/>
                  <a:gd name="T4" fmla="*/ 60 w 60"/>
                  <a:gd name="T5" fmla="*/ 46 h 104"/>
                  <a:gd name="T6" fmla="*/ 58 w 60"/>
                  <a:gd name="T7" fmla="*/ 40 h 104"/>
                  <a:gd name="T8" fmla="*/ 56 w 60"/>
                  <a:gd name="T9" fmla="*/ 36 h 104"/>
                  <a:gd name="T10" fmla="*/ 52 w 60"/>
                  <a:gd name="T11" fmla="*/ 32 h 104"/>
                  <a:gd name="T12" fmla="*/ 44 w 60"/>
                  <a:gd name="T13" fmla="*/ 28 h 104"/>
                  <a:gd name="T14" fmla="*/ 34 w 60"/>
                  <a:gd name="T15" fmla="*/ 26 h 104"/>
                  <a:gd name="T16" fmla="*/ 34 w 60"/>
                  <a:gd name="T17" fmla="*/ 26 h 104"/>
                  <a:gd name="T18" fmla="*/ 26 w 60"/>
                  <a:gd name="T19" fmla="*/ 28 h 104"/>
                  <a:gd name="T20" fmla="*/ 20 w 60"/>
                  <a:gd name="T21" fmla="*/ 30 h 104"/>
                  <a:gd name="T22" fmla="*/ 12 w 60"/>
                  <a:gd name="T23" fmla="*/ 38 h 104"/>
                  <a:gd name="T24" fmla="*/ 12 w 60"/>
                  <a:gd name="T25" fmla="*/ 38 h 104"/>
                  <a:gd name="T26" fmla="*/ 12 w 60"/>
                  <a:gd name="T27" fmla="*/ 0 h 104"/>
                  <a:gd name="T28" fmla="*/ 0 w 60"/>
                  <a:gd name="T29" fmla="*/ 0 h 104"/>
                  <a:gd name="T30" fmla="*/ 0 w 60"/>
                  <a:gd name="T31" fmla="*/ 104 h 104"/>
                  <a:gd name="T32" fmla="*/ 12 w 60"/>
                  <a:gd name="T33" fmla="*/ 104 h 104"/>
                  <a:gd name="T34" fmla="*/ 12 w 60"/>
                  <a:gd name="T35" fmla="*/ 62 h 104"/>
                  <a:gd name="T36" fmla="*/ 12 w 60"/>
                  <a:gd name="T37" fmla="*/ 62 h 104"/>
                  <a:gd name="T38" fmla="*/ 14 w 60"/>
                  <a:gd name="T39" fmla="*/ 52 h 104"/>
                  <a:gd name="T40" fmla="*/ 18 w 60"/>
                  <a:gd name="T41" fmla="*/ 44 h 104"/>
                  <a:gd name="T42" fmla="*/ 26 w 60"/>
                  <a:gd name="T43" fmla="*/ 40 h 104"/>
                  <a:gd name="T44" fmla="*/ 32 w 60"/>
                  <a:gd name="T45" fmla="*/ 38 h 104"/>
                  <a:gd name="T46" fmla="*/ 32 w 60"/>
                  <a:gd name="T47" fmla="*/ 38 h 104"/>
                  <a:gd name="T48" fmla="*/ 40 w 60"/>
                  <a:gd name="T49" fmla="*/ 40 h 104"/>
                  <a:gd name="T50" fmla="*/ 44 w 60"/>
                  <a:gd name="T51" fmla="*/ 42 h 104"/>
                  <a:gd name="T52" fmla="*/ 48 w 60"/>
                  <a:gd name="T53" fmla="*/ 48 h 104"/>
                  <a:gd name="T54" fmla="*/ 48 w 60"/>
                  <a:gd name="T55" fmla="*/ 54 h 104"/>
                  <a:gd name="T56" fmla="*/ 48 w 60"/>
                  <a:gd name="T57" fmla="*/ 104 h 104"/>
                  <a:gd name="T58" fmla="*/ 60 w 60"/>
                  <a:gd name="T59" fmla="*/ 104 h 104"/>
                  <a:gd name="T60" fmla="*/ 60 w 60"/>
                  <a:gd name="T61" fmla="*/ 52 h 104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60"/>
                  <a:gd name="T94" fmla="*/ 0 h 104"/>
                  <a:gd name="T95" fmla="*/ 60 w 60"/>
                  <a:gd name="T96" fmla="*/ 104 h 104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60" h="104">
                    <a:moveTo>
                      <a:pt x="60" y="52"/>
                    </a:moveTo>
                    <a:lnTo>
                      <a:pt x="60" y="52"/>
                    </a:lnTo>
                    <a:lnTo>
                      <a:pt x="60" y="46"/>
                    </a:lnTo>
                    <a:lnTo>
                      <a:pt x="58" y="40"/>
                    </a:lnTo>
                    <a:lnTo>
                      <a:pt x="56" y="36"/>
                    </a:lnTo>
                    <a:lnTo>
                      <a:pt x="52" y="32"/>
                    </a:lnTo>
                    <a:lnTo>
                      <a:pt x="44" y="28"/>
                    </a:lnTo>
                    <a:lnTo>
                      <a:pt x="34" y="26"/>
                    </a:lnTo>
                    <a:lnTo>
                      <a:pt x="26" y="28"/>
                    </a:lnTo>
                    <a:lnTo>
                      <a:pt x="20" y="30"/>
                    </a:lnTo>
                    <a:lnTo>
                      <a:pt x="12" y="3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104"/>
                    </a:lnTo>
                    <a:lnTo>
                      <a:pt x="12" y="104"/>
                    </a:lnTo>
                    <a:lnTo>
                      <a:pt x="12" y="62"/>
                    </a:lnTo>
                    <a:lnTo>
                      <a:pt x="14" y="52"/>
                    </a:lnTo>
                    <a:lnTo>
                      <a:pt x="18" y="44"/>
                    </a:lnTo>
                    <a:lnTo>
                      <a:pt x="26" y="40"/>
                    </a:lnTo>
                    <a:lnTo>
                      <a:pt x="32" y="38"/>
                    </a:lnTo>
                    <a:lnTo>
                      <a:pt x="40" y="40"/>
                    </a:lnTo>
                    <a:lnTo>
                      <a:pt x="44" y="42"/>
                    </a:lnTo>
                    <a:lnTo>
                      <a:pt x="48" y="48"/>
                    </a:lnTo>
                    <a:lnTo>
                      <a:pt x="48" y="54"/>
                    </a:lnTo>
                    <a:lnTo>
                      <a:pt x="48" y="104"/>
                    </a:lnTo>
                    <a:lnTo>
                      <a:pt x="60" y="104"/>
                    </a:lnTo>
                    <a:lnTo>
                      <a:pt x="60" y="5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0813" name="Freeform 272"/>
              <p:cNvSpPr>
                <a:spLocks noEditPoints="1"/>
              </p:cNvSpPr>
              <p:nvPr/>
            </p:nvSpPr>
            <p:spPr bwMode="auto">
              <a:xfrm>
                <a:off x="2022" y="1470"/>
                <a:ext cx="68" cy="80"/>
              </a:xfrm>
              <a:custGeom>
                <a:avLst/>
                <a:gdLst>
                  <a:gd name="T0" fmla="*/ 54 w 68"/>
                  <a:gd name="T1" fmla="*/ 54 h 80"/>
                  <a:gd name="T2" fmla="*/ 54 w 68"/>
                  <a:gd name="T3" fmla="*/ 54 h 80"/>
                  <a:gd name="T4" fmla="*/ 52 w 68"/>
                  <a:gd name="T5" fmla="*/ 60 h 80"/>
                  <a:gd name="T6" fmla="*/ 48 w 68"/>
                  <a:gd name="T7" fmla="*/ 64 h 80"/>
                  <a:gd name="T8" fmla="*/ 42 w 68"/>
                  <a:gd name="T9" fmla="*/ 68 h 80"/>
                  <a:gd name="T10" fmla="*/ 34 w 68"/>
                  <a:gd name="T11" fmla="*/ 70 h 80"/>
                  <a:gd name="T12" fmla="*/ 34 w 68"/>
                  <a:gd name="T13" fmla="*/ 70 h 80"/>
                  <a:gd name="T14" fmla="*/ 26 w 68"/>
                  <a:gd name="T15" fmla="*/ 68 h 80"/>
                  <a:gd name="T16" fmla="*/ 18 w 68"/>
                  <a:gd name="T17" fmla="*/ 62 h 80"/>
                  <a:gd name="T18" fmla="*/ 14 w 68"/>
                  <a:gd name="T19" fmla="*/ 54 h 80"/>
                  <a:gd name="T20" fmla="*/ 14 w 68"/>
                  <a:gd name="T21" fmla="*/ 44 h 80"/>
                  <a:gd name="T22" fmla="*/ 68 w 68"/>
                  <a:gd name="T23" fmla="*/ 44 h 80"/>
                  <a:gd name="T24" fmla="*/ 68 w 68"/>
                  <a:gd name="T25" fmla="*/ 44 h 80"/>
                  <a:gd name="T26" fmla="*/ 66 w 68"/>
                  <a:gd name="T27" fmla="*/ 26 h 80"/>
                  <a:gd name="T28" fmla="*/ 64 w 68"/>
                  <a:gd name="T29" fmla="*/ 18 h 80"/>
                  <a:gd name="T30" fmla="*/ 60 w 68"/>
                  <a:gd name="T31" fmla="*/ 12 h 80"/>
                  <a:gd name="T32" fmla="*/ 56 w 68"/>
                  <a:gd name="T33" fmla="*/ 8 h 80"/>
                  <a:gd name="T34" fmla="*/ 50 w 68"/>
                  <a:gd name="T35" fmla="*/ 4 h 80"/>
                  <a:gd name="T36" fmla="*/ 44 w 68"/>
                  <a:gd name="T37" fmla="*/ 2 h 80"/>
                  <a:gd name="T38" fmla="*/ 36 w 68"/>
                  <a:gd name="T39" fmla="*/ 0 h 80"/>
                  <a:gd name="T40" fmla="*/ 36 w 68"/>
                  <a:gd name="T41" fmla="*/ 0 h 80"/>
                  <a:gd name="T42" fmla="*/ 26 w 68"/>
                  <a:gd name="T43" fmla="*/ 2 h 80"/>
                  <a:gd name="T44" fmla="*/ 20 w 68"/>
                  <a:gd name="T45" fmla="*/ 4 h 80"/>
                  <a:gd name="T46" fmla="*/ 14 w 68"/>
                  <a:gd name="T47" fmla="*/ 8 h 80"/>
                  <a:gd name="T48" fmla="*/ 8 w 68"/>
                  <a:gd name="T49" fmla="*/ 12 h 80"/>
                  <a:gd name="T50" fmla="*/ 4 w 68"/>
                  <a:gd name="T51" fmla="*/ 18 h 80"/>
                  <a:gd name="T52" fmla="*/ 2 w 68"/>
                  <a:gd name="T53" fmla="*/ 26 h 80"/>
                  <a:gd name="T54" fmla="*/ 0 w 68"/>
                  <a:gd name="T55" fmla="*/ 42 h 80"/>
                  <a:gd name="T56" fmla="*/ 0 w 68"/>
                  <a:gd name="T57" fmla="*/ 42 h 80"/>
                  <a:gd name="T58" fmla="*/ 0 w 68"/>
                  <a:gd name="T59" fmla="*/ 50 h 80"/>
                  <a:gd name="T60" fmla="*/ 2 w 68"/>
                  <a:gd name="T61" fmla="*/ 58 h 80"/>
                  <a:gd name="T62" fmla="*/ 4 w 68"/>
                  <a:gd name="T63" fmla="*/ 64 h 80"/>
                  <a:gd name="T64" fmla="*/ 8 w 68"/>
                  <a:gd name="T65" fmla="*/ 70 h 80"/>
                  <a:gd name="T66" fmla="*/ 14 w 68"/>
                  <a:gd name="T67" fmla="*/ 74 h 80"/>
                  <a:gd name="T68" fmla="*/ 20 w 68"/>
                  <a:gd name="T69" fmla="*/ 78 h 80"/>
                  <a:gd name="T70" fmla="*/ 26 w 68"/>
                  <a:gd name="T71" fmla="*/ 80 h 80"/>
                  <a:gd name="T72" fmla="*/ 34 w 68"/>
                  <a:gd name="T73" fmla="*/ 80 h 80"/>
                  <a:gd name="T74" fmla="*/ 34 w 68"/>
                  <a:gd name="T75" fmla="*/ 80 h 80"/>
                  <a:gd name="T76" fmla="*/ 46 w 68"/>
                  <a:gd name="T77" fmla="*/ 78 h 80"/>
                  <a:gd name="T78" fmla="*/ 54 w 68"/>
                  <a:gd name="T79" fmla="*/ 74 h 80"/>
                  <a:gd name="T80" fmla="*/ 54 w 68"/>
                  <a:gd name="T81" fmla="*/ 74 h 80"/>
                  <a:gd name="T82" fmla="*/ 60 w 68"/>
                  <a:gd name="T83" fmla="*/ 70 h 80"/>
                  <a:gd name="T84" fmla="*/ 64 w 68"/>
                  <a:gd name="T85" fmla="*/ 64 h 80"/>
                  <a:gd name="T86" fmla="*/ 66 w 68"/>
                  <a:gd name="T87" fmla="*/ 54 h 80"/>
                  <a:gd name="T88" fmla="*/ 54 w 68"/>
                  <a:gd name="T89" fmla="*/ 54 h 80"/>
                  <a:gd name="T90" fmla="*/ 14 w 68"/>
                  <a:gd name="T91" fmla="*/ 34 h 80"/>
                  <a:gd name="T92" fmla="*/ 14 w 68"/>
                  <a:gd name="T93" fmla="*/ 34 h 80"/>
                  <a:gd name="T94" fmla="*/ 14 w 68"/>
                  <a:gd name="T95" fmla="*/ 26 h 80"/>
                  <a:gd name="T96" fmla="*/ 20 w 68"/>
                  <a:gd name="T97" fmla="*/ 18 h 80"/>
                  <a:gd name="T98" fmla="*/ 26 w 68"/>
                  <a:gd name="T99" fmla="*/ 14 h 80"/>
                  <a:gd name="T100" fmla="*/ 34 w 68"/>
                  <a:gd name="T101" fmla="*/ 12 h 80"/>
                  <a:gd name="T102" fmla="*/ 34 w 68"/>
                  <a:gd name="T103" fmla="*/ 12 h 80"/>
                  <a:gd name="T104" fmla="*/ 44 w 68"/>
                  <a:gd name="T105" fmla="*/ 14 h 80"/>
                  <a:gd name="T106" fmla="*/ 50 w 68"/>
                  <a:gd name="T107" fmla="*/ 18 h 80"/>
                  <a:gd name="T108" fmla="*/ 54 w 68"/>
                  <a:gd name="T109" fmla="*/ 26 h 80"/>
                  <a:gd name="T110" fmla="*/ 54 w 68"/>
                  <a:gd name="T111" fmla="*/ 34 h 80"/>
                  <a:gd name="T112" fmla="*/ 14 w 68"/>
                  <a:gd name="T113" fmla="*/ 34 h 80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68"/>
                  <a:gd name="T172" fmla="*/ 0 h 80"/>
                  <a:gd name="T173" fmla="*/ 68 w 68"/>
                  <a:gd name="T174" fmla="*/ 80 h 80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68" h="80">
                    <a:moveTo>
                      <a:pt x="54" y="54"/>
                    </a:moveTo>
                    <a:lnTo>
                      <a:pt x="54" y="54"/>
                    </a:lnTo>
                    <a:lnTo>
                      <a:pt x="52" y="60"/>
                    </a:lnTo>
                    <a:lnTo>
                      <a:pt x="48" y="64"/>
                    </a:lnTo>
                    <a:lnTo>
                      <a:pt x="42" y="68"/>
                    </a:lnTo>
                    <a:lnTo>
                      <a:pt x="34" y="70"/>
                    </a:lnTo>
                    <a:lnTo>
                      <a:pt x="26" y="68"/>
                    </a:lnTo>
                    <a:lnTo>
                      <a:pt x="18" y="62"/>
                    </a:lnTo>
                    <a:lnTo>
                      <a:pt x="14" y="54"/>
                    </a:lnTo>
                    <a:lnTo>
                      <a:pt x="14" y="44"/>
                    </a:lnTo>
                    <a:lnTo>
                      <a:pt x="68" y="44"/>
                    </a:lnTo>
                    <a:lnTo>
                      <a:pt x="66" y="26"/>
                    </a:lnTo>
                    <a:lnTo>
                      <a:pt x="64" y="18"/>
                    </a:lnTo>
                    <a:lnTo>
                      <a:pt x="60" y="12"/>
                    </a:lnTo>
                    <a:lnTo>
                      <a:pt x="56" y="8"/>
                    </a:lnTo>
                    <a:lnTo>
                      <a:pt x="50" y="4"/>
                    </a:lnTo>
                    <a:lnTo>
                      <a:pt x="44" y="2"/>
                    </a:lnTo>
                    <a:lnTo>
                      <a:pt x="36" y="0"/>
                    </a:lnTo>
                    <a:lnTo>
                      <a:pt x="26" y="2"/>
                    </a:lnTo>
                    <a:lnTo>
                      <a:pt x="20" y="4"/>
                    </a:lnTo>
                    <a:lnTo>
                      <a:pt x="14" y="8"/>
                    </a:lnTo>
                    <a:lnTo>
                      <a:pt x="8" y="12"/>
                    </a:lnTo>
                    <a:lnTo>
                      <a:pt x="4" y="18"/>
                    </a:lnTo>
                    <a:lnTo>
                      <a:pt x="2" y="26"/>
                    </a:lnTo>
                    <a:lnTo>
                      <a:pt x="0" y="42"/>
                    </a:lnTo>
                    <a:lnTo>
                      <a:pt x="0" y="50"/>
                    </a:lnTo>
                    <a:lnTo>
                      <a:pt x="2" y="58"/>
                    </a:lnTo>
                    <a:lnTo>
                      <a:pt x="4" y="64"/>
                    </a:lnTo>
                    <a:lnTo>
                      <a:pt x="8" y="70"/>
                    </a:lnTo>
                    <a:lnTo>
                      <a:pt x="14" y="74"/>
                    </a:lnTo>
                    <a:lnTo>
                      <a:pt x="20" y="78"/>
                    </a:lnTo>
                    <a:lnTo>
                      <a:pt x="26" y="80"/>
                    </a:lnTo>
                    <a:lnTo>
                      <a:pt x="34" y="80"/>
                    </a:lnTo>
                    <a:lnTo>
                      <a:pt x="46" y="78"/>
                    </a:lnTo>
                    <a:lnTo>
                      <a:pt x="54" y="74"/>
                    </a:lnTo>
                    <a:lnTo>
                      <a:pt x="60" y="70"/>
                    </a:lnTo>
                    <a:lnTo>
                      <a:pt x="64" y="64"/>
                    </a:lnTo>
                    <a:lnTo>
                      <a:pt x="66" y="54"/>
                    </a:lnTo>
                    <a:lnTo>
                      <a:pt x="54" y="54"/>
                    </a:lnTo>
                    <a:close/>
                    <a:moveTo>
                      <a:pt x="14" y="34"/>
                    </a:moveTo>
                    <a:lnTo>
                      <a:pt x="14" y="34"/>
                    </a:lnTo>
                    <a:lnTo>
                      <a:pt x="14" y="26"/>
                    </a:lnTo>
                    <a:lnTo>
                      <a:pt x="20" y="18"/>
                    </a:lnTo>
                    <a:lnTo>
                      <a:pt x="26" y="14"/>
                    </a:lnTo>
                    <a:lnTo>
                      <a:pt x="34" y="12"/>
                    </a:lnTo>
                    <a:lnTo>
                      <a:pt x="44" y="14"/>
                    </a:lnTo>
                    <a:lnTo>
                      <a:pt x="50" y="18"/>
                    </a:lnTo>
                    <a:lnTo>
                      <a:pt x="54" y="26"/>
                    </a:lnTo>
                    <a:lnTo>
                      <a:pt x="5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0814" name="Freeform 273"/>
              <p:cNvSpPr>
                <a:spLocks noEditPoints="1"/>
              </p:cNvSpPr>
              <p:nvPr/>
            </p:nvSpPr>
            <p:spPr bwMode="auto">
              <a:xfrm>
                <a:off x="2100" y="1444"/>
                <a:ext cx="68" cy="106"/>
              </a:xfrm>
              <a:custGeom>
                <a:avLst/>
                <a:gdLst>
                  <a:gd name="T0" fmla="*/ 68 w 68"/>
                  <a:gd name="T1" fmla="*/ 0 h 106"/>
                  <a:gd name="T2" fmla="*/ 54 w 68"/>
                  <a:gd name="T3" fmla="*/ 0 h 106"/>
                  <a:gd name="T4" fmla="*/ 54 w 68"/>
                  <a:gd name="T5" fmla="*/ 40 h 106"/>
                  <a:gd name="T6" fmla="*/ 54 w 68"/>
                  <a:gd name="T7" fmla="*/ 40 h 106"/>
                  <a:gd name="T8" fmla="*/ 54 w 68"/>
                  <a:gd name="T9" fmla="*/ 40 h 106"/>
                  <a:gd name="T10" fmla="*/ 52 w 68"/>
                  <a:gd name="T11" fmla="*/ 36 h 106"/>
                  <a:gd name="T12" fmla="*/ 48 w 68"/>
                  <a:gd name="T13" fmla="*/ 32 h 106"/>
                  <a:gd name="T14" fmla="*/ 40 w 68"/>
                  <a:gd name="T15" fmla="*/ 28 h 106"/>
                  <a:gd name="T16" fmla="*/ 32 w 68"/>
                  <a:gd name="T17" fmla="*/ 26 h 106"/>
                  <a:gd name="T18" fmla="*/ 32 w 68"/>
                  <a:gd name="T19" fmla="*/ 26 h 106"/>
                  <a:gd name="T20" fmla="*/ 24 w 68"/>
                  <a:gd name="T21" fmla="*/ 28 h 106"/>
                  <a:gd name="T22" fmla="*/ 18 w 68"/>
                  <a:gd name="T23" fmla="*/ 30 h 106"/>
                  <a:gd name="T24" fmla="*/ 14 w 68"/>
                  <a:gd name="T25" fmla="*/ 32 h 106"/>
                  <a:gd name="T26" fmla="*/ 8 w 68"/>
                  <a:gd name="T27" fmla="*/ 38 h 106"/>
                  <a:gd name="T28" fmla="*/ 6 w 68"/>
                  <a:gd name="T29" fmla="*/ 42 h 106"/>
                  <a:gd name="T30" fmla="*/ 2 w 68"/>
                  <a:gd name="T31" fmla="*/ 50 h 106"/>
                  <a:gd name="T32" fmla="*/ 0 w 68"/>
                  <a:gd name="T33" fmla="*/ 64 h 106"/>
                  <a:gd name="T34" fmla="*/ 0 w 68"/>
                  <a:gd name="T35" fmla="*/ 64 h 106"/>
                  <a:gd name="T36" fmla="*/ 2 w 68"/>
                  <a:gd name="T37" fmla="*/ 78 h 106"/>
                  <a:gd name="T38" fmla="*/ 4 w 68"/>
                  <a:gd name="T39" fmla="*/ 86 h 106"/>
                  <a:gd name="T40" fmla="*/ 8 w 68"/>
                  <a:gd name="T41" fmla="*/ 92 h 106"/>
                  <a:gd name="T42" fmla="*/ 12 w 68"/>
                  <a:gd name="T43" fmla="*/ 98 h 106"/>
                  <a:gd name="T44" fmla="*/ 18 w 68"/>
                  <a:gd name="T45" fmla="*/ 102 h 106"/>
                  <a:gd name="T46" fmla="*/ 26 w 68"/>
                  <a:gd name="T47" fmla="*/ 106 h 106"/>
                  <a:gd name="T48" fmla="*/ 34 w 68"/>
                  <a:gd name="T49" fmla="*/ 106 h 106"/>
                  <a:gd name="T50" fmla="*/ 34 w 68"/>
                  <a:gd name="T51" fmla="*/ 106 h 106"/>
                  <a:gd name="T52" fmla="*/ 40 w 68"/>
                  <a:gd name="T53" fmla="*/ 106 h 106"/>
                  <a:gd name="T54" fmla="*/ 46 w 68"/>
                  <a:gd name="T55" fmla="*/ 104 h 106"/>
                  <a:gd name="T56" fmla="*/ 50 w 68"/>
                  <a:gd name="T57" fmla="*/ 100 h 106"/>
                  <a:gd name="T58" fmla="*/ 56 w 68"/>
                  <a:gd name="T59" fmla="*/ 94 h 106"/>
                  <a:gd name="T60" fmla="*/ 56 w 68"/>
                  <a:gd name="T61" fmla="*/ 94 h 106"/>
                  <a:gd name="T62" fmla="*/ 56 w 68"/>
                  <a:gd name="T63" fmla="*/ 104 h 106"/>
                  <a:gd name="T64" fmla="*/ 68 w 68"/>
                  <a:gd name="T65" fmla="*/ 104 h 106"/>
                  <a:gd name="T66" fmla="*/ 68 w 68"/>
                  <a:gd name="T67" fmla="*/ 0 h 106"/>
                  <a:gd name="T68" fmla="*/ 14 w 68"/>
                  <a:gd name="T69" fmla="*/ 66 h 106"/>
                  <a:gd name="T70" fmla="*/ 14 w 68"/>
                  <a:gd name="T71" fmla="*/ 66 h 106"/>
                  <a:gd name="T72" fmla="*/ 14 w 68"/>
                  <a:gd name="T73" fmla="*/ 58 h 106"/>
                  <a:gd name="T74" fmla="*/ 16 w 68"/>
                  <a:gd name="T75" fmla="*/ 48 h 106"/>
                  <a:gd name="T76" fmla="*/ 20 w 68"/>
                  <a:gd name="T77" fmla="*/ 44 h 106"/>
                  <a:gd name="T78" fmla="*/ 22 w 68"/>
                  <a:gd name="T79" fmla="*/ 40 h 106"/>
                  <a:gd name="T80" fmla="*/ 28 w 68"/>
                  <a:gd name="T81" fmla="*/ 38 h 106"/>
                  <a:gd name="T82" fmla="*/ 34 w 68"/>
                  <a:gd name="T83" fmla="*/ 38 h 106"/>
                  <a:gd name="T84" fmla="*/ 34 w 68"/>
                  <a:gd name="T85" fmla="*/ 38 h 106"/>
                  <a:gd name="T86" fmla="*/ 40 w 68"/>
                  <a:gd name="T87" fmla="*/ 38 h 106"/>
                  <a:gd name="T88" fmla="*/ 46 w 68"/>
                  <a:gd name="T89" fmla="*/ 42 h 106"/>
                  <a:gd name="T90" fmla="*/ 48 w 68"/>
                  <a:gd name="T91" fmla="*/ 44 h 106"/>
                  <a:gd name="T92" fmla="*/ 52 w 68"/>
                  <a:gd name="T93" fmla="*/ 50 h 106"/>
                  <a:gd name="T94" fmla="*/ 54 w 68"/>
                  <a:gd name="T95" fmla="*/ 60 h 106"/>
                  <a:gd name="T96" fmla="*/ 54 w 68"/>
                  <a:gd name="T97" fmla="*/ 70 h 106"/>
                  <a:gd name="T98" fmla="*/ 54 w 68"/>
                  <a:gd name="T99" fmla="*/ 70 h 106"/>
                  <a:gd name="T100" fmla="*/ 54 w 68"/>
                  <a:gd name="T101" fmla="*/ 76 h 106"/>
                  <a:gd name="T102" fmla="*/ 52 w 68"/>
                  <a:gd name="T103" fmla="*/ 82 h 106"/>
                  <a:gd name="T104" fmla="*/ 48 w 68"/>
                  <a:gd name="T105" fmla="*/ 90 h 106"/>
                  <a:gd name="T106" fmla="*/ 40 w 68"/>
                  <a:gd name="T107" fmla="*/ 94 h 106"/>
                  <a:gd name="T108" fmla="*/ 34 w 68"/>
                  <a:gd name="T109" fmla="*/ 96 h 106"/>
                  <a:gd name="T110" fmla="*/ 34 w 68"/>
                  <a:gd name="T111" fmla="*/ 96 h 106"/>
                  <a:gd name="T112" fmla="*/ 30 w 68"/>
                  <a:gd name="T113" fmla="*/ 94 h 106"/>
                  <a:gd name="T114" fmla="*/ 26 w 68"/>
                  <a:gd name="T115" fmla="*/ 92 h 106"/>
                  <a:gd name="T116" fmla="*/ 18 w 68"/>
                  <a:gd name="T117" fmla="*/ 86 h 106"/>
                  <a:gd name="T118" fmla="*/ 16 w 68"/>
                  <a:gd name="T119" fmla="*/ 78 h 106"/>
                  <a:gd name="T120" fmla="*/ 14 w 68"/>
                  <a:gd name="T121" fmla="*/ 66 h 106"/>
                  <a:gd name="T122" fmla="*/ 14 w 68"/>
                  <a:gd name="T123" fmla="*/ 66 h 10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68"/>
                  <a:gd name="T187" fmla="*/ 0 h 106"/>
                  <a:gd name="T188" fmla="*/ 68 w 68"/>
                  <a:gd name="T189" fmla="*/ 106 h 106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68" h="106">
                    <a:moveTo>
                      <a:pt x="68" y="0"/>
                    </a:moveTo>
                    <a:lnTo>
                      <a:pt x="54" y="0"/>
                    </a:lnTo>
                    <a:lnTo>
                      <a:pt x="54" y="40"/>
                    </a:lnTo>
                    <a:lnTo>
                      <a:pt x="52" y="36"/>
                    </a:lnTo>
                    <a:lnTo>
                      <a:pt x="48" y="32"/>
                    </a:lnTo>
                    <a:lnTo>
                      <a:pt x="40" y="28"/>
                    </a:lnTo>
                    <a:lnTo>
                      <a:pt x="32" y="26"/>
                    </a:lnTo>
                    <a:lnTo>
                      <a:pt x="24" y="28"/>
                    </a:lnTo>
                    <a:lnTo>
                      <a:pt x="18" y="30"/>
                    </a:lnTo>
                    <a:lnTo>
                      <a:pt x="14" y="32"/>
                    </a:lnTo>
                    <a:lnTo>
                      <a:pt x="8" y="38"/>
                    </a:lnTo>
                    <a:lnTo>
                      <a:pt x="6" y="42"/>
                    </a:lnTo>
                    <a:lnTo>
                      <a:pt x="2" y="50"/>
                    </a:lnTo>
                    <a:lnTo>
                      <a:pt x="0" y="64"/>
                    </a:lnTo>
                    <a:lnTo>
                      <a:pt x="2" y="78"/>
                    </a:lnTo>
                    <a:lnTo>
                      <a:pt x="4" y="86"/>
                    </a:lnTo>
                    <a:lnTo>
                      <a:pt x="8" y="92"/>
                    </a:lnTo>
                    <a:lnTo>
                      <a:pt x="12" y="98"/>
                    </a:lnTo>
                    <a:lnTo>
                      <a:pt x="18" y="102"/>
                    </a:lnTo>
                    <a:lnTo>
                      <a:pt x="26" y="106"/>
                    </a:lnTo>
                    <a:lnTo>
                      <a:pt x="34" y="106"/>
                    </a:lnTo>
                    <a:lnTo>
                      <a:pt x="40" y="106"/>
                    </a:lnTo>
                    <a:lnTo>
                      <a:pt x="46" y="104"/>
                    </a:lnTo>
                    <a:lnTo>
                      <a:pt x="50" y="100"/>
                    </a:lnTo>
                    <a:lnTo>
                      <a:pt x="56" y="94"/>
                    </a:lnTo>
                    <a:lnTo>
                      <a:pt x="56" y="104"/>
                    </a:lnTo>
                    <a:lnTo>
                      <a:pt x="68" y="104"/>
                    </a:lnTo>
                    <a:lnTo>
                      <a:pt x="68" y="0"/>
                    </a:lnTo>
                    <a:close/>
                    <a:moveTo>
                      <a:pt x="14" y="66"/>
                    </a:moveTo>
                    <a:lnTo>
                      <a:pt x="14" y="66"/>
                    </a:lnTo>
                    <a:lnTo>
                      <a:pt x="14" y="58"/>
                    </a:lnTo>
                    <a:lnTo>
                      <a:pt x="16" y="48"/>
                    </a:lnTo>
                    <a:lnTo>
                      <a:pt x="20" y="44"/>
                    </a:lnTo>
                    <a:lnTo>
                      <a:pt x="22" y="40"/>
                    </a:lnTo>
                    <a:lnTo>
                      <a:pt x="28" y="38"/>
                    </a:lnTo>
                    <a:lnTo>
                      <a:pt x="34" y="38"/>
                    </a:lnTo>
                    <a:lnTo>
                      <a:pt x="40" y="38"/>
                    </a:lnTo>
                    <a:lnTo>
                      <a:pt x="46" y="42"/>
                    </a:lnTo>
                    <a:lnTo>
                      <a:pt x="48" y="44"/>
                    </a:lnTo>
                    <a:lnTo>
                      <a:pt x="52" y="50"/>
                    </a:lnTo>
                    <a:lnTo>
                      <a:pt x="54" y="60"/>
                    </a:lnTo>
                    <a:lnTo>
                      <a:pt x="54" y="70"/>
                    </a:lnTo>
                    <a:lnTo>
                      <a:pt x="54" y="76"/>
                    </a:lnTo>
                    <a:lnTo>
                      <a:pt x="52" y="82"/>
                    </a:lnTo>
                    <a:lnTo>
                      <a:pt x="48" y="90"/>
                    </a:lnTo>
                    <a:lnTo>
                      <a:pt x="40" y="94"/>
                    </a:lnTo>
                    <a:lnTo>
                      <a:pt x="34" y="96"/>
                    </a:lnTo>
                    <a:lnTo>
                      <a:pt x="30" y="94"/>
                    </a:lnTo>
                    <a:lnTo>
                      <a:pt x="26" y="92"/>
                    </a:lnTo>
                    <a:lnTo>
                      <a:pt x="18" y="86"/>
                    </a:lnTo>
                    <a:lnTo>
                      <a:pt x="16" y="78"/>
                    </a:lnTo>
                    <a:lnTo>
                      <a:pt x="14" y="6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0815" name="Freeform 274"/>
              <p:cNvSpPr>
                <a:spLocks/>
              </p:cNvSpPr>
              <p:nvPr/>
            </p:nvSpPr>
            <p:spPr bwMode="auto">
              <a:xfrm>
                <a:off x="2186" y="1472"/>
                <a:ext cx="60" cy="78"/>
              </a:xfrm>
              <a:custGeom>
                <a:avLst/>
                <a:gdLst>
                  <a:gd name="T0" fmla="*/ 60 w 60"/>
                  <a:gd name="T1" fmla="*/ 76 h 78"/>
                  <a:gd name="T2" fmla="*/ 60 w 60"/>
                  <a:gd name="T3" fmla="*/ 0 h 78"/>
                  <a:gd name="T4" fmla="*/ 48 w 60"/>
                  <a:gd name="T5" fmla="*/ 0 h 78"/>
                  <a:gd name="T6" fmla="*/ 48 w 60"/>
                  <a:gd name="T7" fmla="*/ 42 h 78"/>
                  <a:gd name="T8" fmla="*/ 48 w 60"/>
                  <a:gd name="T9" fmla="*/ 42 h 78"/>
                  <a:gd name="T10" fmla="*/ 46 w 60"/>
                  <a:gd name="T11" fmla="*/ 50 h 78"/>
                  <a:gd name="T12" fmla="*/ 42 w 60"/>
                  <a:gd name="T13" fmla="*/ 58 h 78"/>
                  <a:gd name="T14" fmla="*/ 36 w 60"/>
                  <a:gd name="T15" fmla="*/ 64 h 78"/>
                  <a:gd name="T16" fmla="*/ 32 w 60"/>
                  <a:gd name="T17" fmla="*/ 66 h 78"/>
                  <a:gd name="T18" fmla="*/ 26 w 60"/>
                  <a:gd name="T19" fmla="*/ 68 h 78"/>
                  <a:gd name="T20" fmla="*/ 26 w 60"/>
                  <a:gd name="T21" fmla="*/ 68 h 78"/>
                  <a:gd name="T22" fmla="*/ 20 w 60"/>
                  <a:gd name="T23" fmla="*/ 66 h 78"/>
                  <a:gd name="T24" fmla="*/ 16 w 60"/>
                  <a:gd name="T25" fmla="*/ 64 h 78"/>
                  <a:gd name="T26" fmla="*/ 14 w 60"/>
                  <a:gd name="T27" fmla="*/ 58 h 78"/>
                  <a:gd name="T28" fmla="*/ 12 w 60"/>
                  <a:gd name="T29" fmla="*/ 50 h 78"/>
                  <a:gd name="T30" fmla="*/ 12 w 60"/>
                  <a:gd name="T31" fmla="*/ 0 h 78"/>
                  <a:gd name="T32" fmla="*/ 0 w 60"/>
                  <a:gd name="T33" fmla="*/ 0 h 78"/>
                  <a:gd name="T34" fmla="*/ 0 w 60"/>
                  <a:gd name="T35" fmla="*/ 54 h 78"/>
                  <a:gd name="T36" fmla="*/ 0 w 60"/>
                  <a:gd name="T37" fmla="*/ 54 h 78"/>
                  <a:gd name="T38" fmla="*/ 0 w 60"/>
                  <a:gd name="T39" fmla="*/ 62 h 78"/>
                  <a:gd name="T40" fmla="*/ 2 w 60"/>
                  <a:gd name="T41" fmla="*/ 66 h 78"/>
                  <a:gd name="T42" fmla="*/ 8 w 60"/>
                  <a:gd name="T43" fmla="*/ 74 h 78"/>
                  <a:gd name="T44" fmla="*/ 16 w 60"/>
                  <a:gd name="T45" fmla="*/ 78 h 78"/>
                  <a:gd name="T46" fmla="*/ 24 w 60"/>
                  <a:gd name="T47" fmla="*/ 78 h 78"/>
                  <a:gd name="T48" fmla="*/ 24 w 60"/>
                  <a:gd name="T49" fmla="*/ 78 h 78"/>
                  <a:gd name="T50" fmla="*/ 32 w 60"/>
                  <a:gd name="T51" fmla="*/ 78 h 78"/>
                  <a:gd name="T52" fmla="*/ 38 w 60"/>
                  <a:gd name="T53" fmla="*/ 74 h 78"/>
                  <a:gd name="T54" fmla="*/ 44 w 60"/>
                  <a:gd name="T55" fmla="*/ 70 h 78"/>
                  <a:gd name="T56" fmla="*/ 48 w 60"/>
                  <a:gd name="T57" fmla="*/ 64 h 78"/>
                  <a:gd name="T58" fmla="*/ 48 w 60"/>
                  <a:gd name="T59" fmla="*/ 66 h 78"/>
                  <a:gd name="T60" fmla="*/ 48 w 60"/>
                  <a:gd name="T61" fmla="*/ 76 h 78"/>
                  <a:gd name="T62" fmla="*/ 60 w 60"/>
                  <a:gd name="T63" fmla="*/ 76 h 78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60"/>
                  <a:gd name="T97" fmla="*/ 0 h 78"/>
                  <a:gd name="T98" fmla="*/ 60 w 60"/>
                  <a:gd name="T99" fmla="*/ 78 h 78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60" h="78">
                    <a:moveTo>
                      <a:pt x="60" y="76"/>
                    </a:moveTo>
                    <a:lnTo>
                      <a:pt x="60" y="0"/>
                    </a:lnTo>
                    <a:lnTo>
                      <a:pt x="48" y="0"/>
                    </a:lnTo>
                    <a:lnTo>
                      <a:pt x="48" y="42"/>
                    </a:lnTo>
                    <a:lnTo>
                      <a:pt x="46" y="50"/>
                    </a:lnTo>
                    <a:lnTo>
                      <a:pt x="42" y="58"/>
                    </a:lnTo>
                    <a:lnTo>
                      <a:pt x="36" y="64"/>
                    </a:lnTo>
                    <a:lnTo>
                      <a:pt x="32" y="66"/>
                    </a:lnTo>
                    <a:lnTo>
                      <a:pt x="26" y="68"/>
                    </a:lnTo>
                    <a:lnTo>
                      <a:pt x="20" y="66"/>
                    </a:lnTo>
                    <a:lnTo>
                      <a:pt x="16" y="64"/>
                    </a:lnTo>
                    <a:lnTo>
                      <a:pt x="14" y="58"/>
                    </a:lnTo>
                    <a:lnTo>
                      <a:pt x="12" y="5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54"/>
                    </a:lnTo>
                    <a:lnTo>
                      <a:pt x="0" y="62"/>
                    </a:lnTo>
                    <a:lnTo>
                      <a:pt x="2" y="66"/>
                    </a:lnTo>
                    <a:lnTo>
                      <a:pt x="8" y="74"/>
                    </a:lnTo>
                    <a:lnTo>
                      <a:pt x="16" y="78"/>
                    </a:lnTo>
                    <a:lnTo>
                      <a:pt x="24" y="78"/>
                    </a:lnTo>
                    <a:lnTo>
                      <a:pt x="32" y="78"/>
                    </a:lnTo>
                    <a:lnTo>
                      <a:pt x="38" y="74"/>
                    </a:lnTo>
                    <a:lnTo>
                      <a:pt x="44" y="70"/>
                    </a:lnTo>
                    <a:lnTo>
                      <a:pt x="48" y="64"/>
                    </a:lnTo>
                    <a:lnTo>
                      <a:pt x="48" y="66"/>
                    </a:lnTo>
                    <a:lnTo>
                      <a:pt x="48" y="76"/>
                    </a:lnTo>
                    <a:lnTo>
                      <a:pt x="60" y="7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0816" name="Rectangle 275"/>
              <p:cNvSpPr>
                <a:spLocks noChangeArrowheads="1"/>
              </p:cNvSpPr>
              <p:nvPr/>
            </p:nvSpPr>
            <p:spPr bwMode="auto">
              <a:xfrm>
                <a:off x="2266" y="1444"/>
                <a:ext cx="12" cy="10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0817" name="Freeform 276"/>
              <p:cNvSpPr>
                <a:spLocks noEditPoints="1"/>
              </p:cNvSpPr>
              <p:nvPr/>
            </p:nvSpPr>
            <p:spPr bwMode="auto">
              <a:xfrm>
                <a:off x="2294" y="1470"/>
                <a:ext cx="68" cy="80"/>
              </a:xfrm>
              <a:custGeom>
                <a:avLst/>
                <a:gdLst>
                  <a:gd name="T0" fmla="*/ 54 w 68"/>
                  <a:gd name="T1" fmla="*/ 54 h 80"/>
                  <a:gd name="T2" fmla="*/ 54 w 68"/>
                  <a:gd name="T3" fmla="*/ 54 h 80"/>
                  <a:gd name="T4" fmla="*/ 52 w 68"/>
                  <a:gd name="T5" fmla="*/ 60 h 80"/>
                  <a:gd name="T6" fmla="*/ 48 w 68"/>
                  <a:gd name="T7" fmla="*/ 64 h 80"/>
                  <a:gd name="T8" fmla="*/ 42 w 68"/>
                  <a:gd name="T9" fmla="*/ 68 h 80"/>
                  <a:gd name="T10" fmla="*/ 34 w 68"/>
                  <a:gd name="T11" fmla="*/ 70 h 80"/>
                  <a:gd name="T12" fmla="*/ 34 w 68"/>
                  <a:gd name="T13" fmla="*/ 70 h 80"/>
                  <a:gd name="T14" fmla="*/ 24 w 68"/>
                  <a:gd name="T15" fmla="*/ 68 h 80"/>
                  <a:gd name="T16" fmla="*/ 18 w 68"/>
                  <a:gd name="T17" fmla="*/ 62 h 80"/>
                  <a:gd name="T18" fmla="*/ 14 w 68"/>
                  <a:gd name="T19" fmla="*/ 54 h 80"/>
                  <a:gd name="T20" fmla="*/ 12 w 68"/>
                  <a:gd name="T21" fmla="*/ 44 h 80"/>
                  <a:gd name="T22" fmla="*/ 68 w 68"/>
                  <a:gd name="T23" fmla="*/ 44 h 80"/>
                  <a:gd name="T24" fmla="*/ 68 w 68"/>
                  <a:gd name="T25" fmla="*/ 44 h 80"/>
                  <a:gd name="T26" fmla="*/ 66 w 68"/>
                  <a:gd name="T27" fmla="*/ 26 h 80"/>
                  <a:gd name="T28" fmla="*/ 64 w 68"/>
                  <a:gd name="T29" fmla="*/ 18 h 80"/>
                  <a:gd name="T30" fmla="*/ 60 w 68"/>
                  <a:gd name="T31" fmla="*/ 12 h 80"/>
                  <a:gd name="T32" fmla="*/ 54 w 68"/>
                  <a:gd name="T33" fmla="*/ 8 h 80"/>
                  <a:gd name="T34" fmla="*/ 50 w 68"/>
                  <a:gd name="T35" fmla="*/ 4 h 80"/>
                  <a:gd name="T36" fmla="*/ 42 w 68"/>
                  <a:gd name="T37" fmla="*/ 2 h 80"/>
                  <a:gd name="T38" fmla="*/ 36 w 68"/>
                  <a:gd name="T39" fmla="*/ 0 h 80"/>
                  <a:gd name="T40" fmla="*/ 36 w 68"/>
                  <a:gd name="T41" fmla="*/ 0 h 80"/>
                  <a:gd name="T42" fmla="*/ 26 w 68"/>
                  <a:gd name="T43" fmla="*/ 2 h 80"/>
                  <a:gd name="T44" fmla="*/ 20 w 68"/>
                  <a:gd name="T45" fmla="*/ 4 h 80"/>
                  <a:gd name="T46" fmla="*/ 12 w 68"/>
                  <a:gd name="T47" fmla="*/ 8 h 80"/>
                  <a:gd name="T48" fmla="*/ 8 w 68"/>
                  <a:gd name="T49" fmla="*/ 12 h 80"/>
                  <a:gd name="T50" fmla="*/ 4 w 68"/>
                  <a:gd name="T51" fmla="*/ 18 h 80"/>
                  <a:gd name="T52" fmla="*/ 2 w 68"/>
                  <a:gd name="T53" fmla="*/ 26 h 80"/>
                  <a:gd name="T54" fmla="*/ 0 w 68"/>
                  <a:gd name="T55" fmla="*/ 42 h 80"/>
                  <a:gd name="T56" fmla="*/ 0 w 68"/>
                  <a:gd name="T57" fmla="*/ 42 h 80"/>
                  <a:gd name="T58" fmla="*/ 0 w 68"/>
                  <a:gd name="T59" fmla="*/ 50 h 80"/>
                  <a:gd name="T60" fmla="*/ 2 w 68"/>
                  <a:gd name="T61" fmla="*/ 58 h 80"/>
                  <a:gd name="T62" fmla="*/ 4 w 68"/>
                  <a:gd name="T63" fmla="*/ 64 h 80"/>
                  <a:gd name="T64" fmla="*/ 8 w 68"/>
                  <a:gd name="T65" fmla="*/ 70 h 80"/>
                  <a:gd name="T66" fmla="*/ 12 w 68"/>
                  <a:gd name="T67" fmla="*/ 74 h 80"/>
                  <a:gd name="T68" fmla="*/ 18 w 68"/>
                  <a:gd name="T69" fmla="*/ 78 h 80"/>
                  <a:gd name="T70" fmla="*/ 26 w 68"/>
                  <a:gd name="T71" fmla="*/ 80 h 80"/>
                  <a:gd name="T72" fmla="*/ 32 w 68"/>
                  <a:gd name="T73" fmla="*/ 80 h 80"/>
                  <a:gd name="T74" fmla="*/ 32 w 68"/>
                  <a:gd name="T75" fmla="*/ 80 h 80"/>
                  <a:gd name="T76" fmla="*/ 46 w 68"/>
                  <a:gd name="T77" fmla="*/ 78 h 80"/>
                  <a:gd name="T78" fmla="*/ 54 w 68"/>
                  <a:gd name="T79" fmla="*/ 74 h 80"/>
                  <a:gd name="T80" fmla="*/ 54 w 68"/>
                  <a:gd name="T81" fmla="*/ 74 h 80"/>
                  <a:gd name="T82" fmla="*/ 60 w 68"/>
                  <a:gd name="T83" fmla="*/ 70 h 80"/>
                  <a:gd name="T84" fmla="*/ 64 w 68"/>
                  <a:gd name="T85" fmla="*/ 64 h 80"/>
                  <a:gd name="T86" fmla="*/ 66 w 68"/>
                  <a:gd name="T87" fmla="*/ 54 h 80"/>
                  <a:gd name="T88" fmla="*/ 54 w 68"/>
                  <a:gd name="T89" fmla="*/ 54 h 80"/>
                  <a:gd name="T90" fmla="*/ 12 w 68"/>
                  <a:gd name="T91" fmla="*/ 34 h 80"/>
                  <a:gd name="T92" fmla="*/ 12 w 68"/>
                  <a:gd name="T93" fmla="*/ 34 h 80"/>
                  <a:gd name="T94" fmla="*/ 14 w 68"/>
                  <a:gd name="T95" fmla="*/ 26 h 80"/>
                  <a:gd name="T96" fmla="*/ 18 w 68"/>
                  <a:gd name="T97" fmla="*/ 18 h 80"/>
                  <a:gd name="T98" fmla="*/ 26 w 68"/>
                  <a:gd name="T99" fmla="*/ 14 h 80"/>
                  <a:gd name="T100" fmla="*/ 34 w 68"/>
                  <a:gd name="T101" fmla="*/ 12 h 80"/>
                  <a:gd name="T102" fmla="*/ 34 w 68"/>
                  <a:gd name="T103" fmla="*/ 12 h 80"/>
                  <a:gd name="T104" fmla="*/ 44 w 68"/>
                  <a:gd name="T105" fmla="*/ 14 h 80"/>
                  <a:gd name="T106" fmla="*/ 50 w 68"/>
                  <a:gd name="T107" fmla="*/ 18 h 80"/>
                  <a:gd name="T108" fmla="*/ 54 w 68"/>
                  <a:gd name="T109" fmla="*/ 26 h 80"/>
                  <a:gd name="T110" fmla="*/ 54 w 68"/>
                  <a:gd name="T111" fmla="*/ 34 h 80"/>
                  <a:gd name="T112" fmla="*/ 12 w 68"/>
                  <a:gd name="T113" fmla="*/ 34 h 80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68"/>
                  <a:gd name="T172" fmla="*/ 0 h 80"/>
                  <a:gd name="T173" fmla="*/ 68 w 68"/>
                  <a:gd name="T174" fmla="*/ 80 h 80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68" h="80">
                    <a:moveTo>
                      <a:pt x="54" y="54"/>
                    </a:moveTo>
                    <a:lnTo>
                      <a:pt x="54" y="54"/>
                    </a:lnTo>
                    <a:lnTo>
                      <a:pt x="52" y="60"/>
                    </a:lnTo>
                    <a:lnTo>
                      <a:pt x="48" y="64"/>
                    </a:lnTo>
                    <a:lnTo>
                      <a:pt x="42" y="68"/>
                    </a:lnTo>
                    <a:lnTo>
                      <a:pt x="34" y="70"/>
                    </a:lnTo>
                    <a:lnTo>
                      <a:pt x="24" y="68"/>
                    </a:lnTo>
                    <a:lnTo>
                      <a:pt x="18" y="62"/>
                    </a:lnTo>
                    <a:lnTo>
                      <a:pt x="14" y="54"/>
                    </a:lnTo>
                    <a:lnTo>
                      <a:pt x="12" y="44"/>
                    </a:lnTo>
                    <a:lnTo>
                      <a:pt x="68" y="44"/>
                    </a:lnTo>
                    <a:lnTo>
                      <a:pt x="66" y="26"/>
                    </a:lnTo>
                    <a:lnTo>
                      <a:pt x="64" y="18"/>
                    </a:lnTo>
                    <a:lnTo>
                      <a:pt x="60" y="12"/>
                    </a:lnTo>
                    <a:lnTo>
                      <a:pt x="54" y="8"/>
                    </a:lnTo>
                    <a:lnTo>
                      <a:pt x="50" y="4"/>
                    </a:lnTo>
                    <a:lnTo>
                      <a:pt x="42" y="2"/>
                    </a:lnTo>
                    <a:lnTo>
                      <a:pt x="36" y="0"/>
                    </a:lnTo>
                    <a:lnTo>
                      <a:pt x="26" y="2"/>
                    </a:lnTo>
                    <a:lnTo>
                      <a:pt x="20" y="4"/>
                    </a:lnTo>
                    <a:lnTo>
                      <a:pt x="12" y="8"/>
                    </a:lnTo>
                    <a:lnTo>
                      <a:pt x="8" y="12"/>
                    </a:lnTo>
                    <a:lnTo>
                      <a:pt x="4" y="18"/>
                    </a:lnTo>
                    <a:lnTo>
                      <a:pt x="2" y="26"/>
                    </a:lnTo>
                    <a:lnTo>
                      <a:pt x="0" y="42"/>
                    </a:lnTo>
                    <a:lnTo>
                      <a:pt x="0" y="50"/>
                    </a:lnTo>
                    <a:lnTo>
                      <a:pt x="2" y="58"/>
                    </a:lnTo>
                    <a:lnTo>
                      <a:pt x="4" y="64"/>
                    </a:lnTo>
                    <a:lnTo>
                      <a:pt x="8" y="70"/>
                    </a:lnTo>
                    <a:lnTo>
                      <a:pt x="12" y="74"/>
                    </a:lnTo>
                    <a:lnTo>
                      <a:pt x="18" y="78"/>
                    </a:lnTo>
                    <a:lnTo>
                      <a:pt x="26" y="80"/>
                    </a:lnTo>
                    <a:lnTo>
                      <a:pt x="32" y="80"/>
                    </a:lnTo>
                    <a:lnTo>
                      <a:pt x="46" y="78"/>
                    </a:lnTo>
                    <a:lnTo>
                      <a:pt x="54" y="74"/>
                    </a:lnTo>
                    <a:lnTo>
                      <a:pt x="60" y="70"/>
                    </a:lnTo>
                    <a:lnTo>
                      <a:pt x="64" y="64"/>
                    </a:lnTo>
                    <a:lnTo>
                      <a:pt x="66" y="54"/>
                    </a:lnTo>
                    <a:lnTo>
                      <a:pt x="54" y="54"/>
                    </a:lnTo>
                    <a:close/>
                    <a:moveTo>
                      <a:pt x="12" y="34"/>
                    </a:moveTo>
                    <a:lnTo>
                      <a:pt x="12" y="34"/>
                    </a:lnTo>
                    <a:lnTo>
                      <a:pt x="14" y="26"/>
                    </a:lnTo>
                    <a:lnTo>
                      <a:pt x="18" y="18"/>
                    </a:lnTo>
                    <a:lnTo>
                      <a:pt x="26" y="14"/>
                    </a:lnTo>
                    <a:lnTo>
                      <a:pt x="34" y="12"/>
                    </a:lnTo>
                    <a:lnTo>
                      <a:pt x="44" y="14"/>
                    </a:lnTo>
                    <a:lnTo>
                      <a:pt x="50" y="18"/>
                    </a:lnTo>
                    <a:lnTo>
                      <a:pt x="54" y="26"/>
                    </a:lnTo>
                    <a:lnTo>
                      <a:pt x="54" y="34"/>
                    </a:lnTo>
                    <a:lnTo>
                      <a:pt x="12" y="3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0818" name="Line 277"/>
              <p:cNvSpPr>
                <a:spLocks noChangeShapeType="1"/>
              </p:cNvSpPr>
              <p:nvPr/>
            </p:nvSpPr>
            <p:spPr bwMode="auto">
              <a:xfrm>
                <a:off x="1656" y="2772"/>
                <a:ext cx="2592" cy="1"/>
              </a:xfrm>
              <a:prstGeom prst="line">
                <a:avLst/>
              </a:prstGeom>
              <a:noFill/>
              <a:ln w="36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0819" name="Freeform 278"/>
              <p:cNvSpPr>
                <a:spLocks noEditPoints="1"/>
              </p:cNvSpPr>
              <p:nvPr/>
            </p:nvSpPr>
            <p:spPr bwMode="auto">
              <a:xfrm>
                <a:off x="3120" y="1372"/>
                <a:ext cx="86" cy="104"/>
              </a:xfrm>
              <a:custGeom>
                <a:avLst/>
                <a:gdLst>
                  <a:gd name="T0" fmla="*/ 0 w 86"/>
                  <a:gd name="T1" fmla="*/ 104 h 104"/>
                  <a:gd name="T2" fmla="*/ 42 w 86"/>
                  <a:gd name="T3" fmla="*/ 104 h 104"/>
                  <a:gd name="T4" fmla="*/ 42 w 86"/>
                  <a:gd name="T5" fmla="*/ 104 h 104"/>
                  <a:gd name="T6" fmla="*/ 54 w 86"/>
                  <a:gd name="T7" fmla="*/ 102 h 104"/>
                  <a:gd name="T8" fmla="*/ 62 w 86"/>
                  <a:gd name="T9" fmla="*/ 98 h 104"/>
                  <a:gd name="T10" fmla="*/ 70 w 86"/>
                  <a:gd name="T11" fmla="*/ 94 h 104"/>
                  <a:gd name="T12" fmla="*/ 76 w 86"/>
                  <a:gd name="T13" fmla="*/ 86 h 104"/>
                  <a:gd name="T14" fmla="*/ 80 w 86"/>
                  <a:gd name="T15" fmla="*/ 78 h 104"/>
                  <a:gd name="T16" fmla="*/ 84 w 86"/>
                  <a:gd name="T17" fmla="*/ 68 h 104"/>
                  <a:gd name="T18" fmla="*/ 86 w 86"/>
                  <a:gd name="T19" fmla="*/ 50 h 104"/>
                  <a:gd name="T20" fmla="*/ 86 w 86"/>
                  <a:gd name="T21" fmla="*/ 50 h 104"/>
                  <a:gd name="T22" fmla="*/ 84 w 86"/>
                  <a:gd name="T23" fmla="*/ 40 h 104"/>
                  <a:gd name="T24" fmla="*/ 82 w 86"/>
                  <a:gd name="T25" fmla="*/ 30 h 104"/>
                  <a:gd name="T26" fmla="*/ 78 w 86"/>
                  <a:gd name="T27" fmla="*/ 22 h 104"/>
                  <a:gd name="T28" fmla="*/ 74 w 86"/>
                  <a:gd name="T29" fmla="*/ 14 h 104"/>
                  <a:gd name="T30" fmla="*/ 68 w 86"/>
                  <a:gd name="T31" fmla="*/ 8 h 104"/>
                  <a:gd name="T32" fmla="*/ 60 w 86"/>
                  <a:gd name="T33" fmla="*/ 4 h 104"/>
                  <a:gd name="T34" fmla="*/ 52 w 86"/>
                  <a:gd name="T35" fmla="*/ 2 h 104"/>
                  <a:gd name="T36" fmla="*/ 42 w 86"/>
                  <a:gd name="T37" fmla="*/ 0 h 104"/>
                  <a:gd name="T38" fmla="*/ 0 w 86"/>
                  <a:gd name="T39" fmla="*/ 0 h 104"/>
                  <a:gd name="T40" fmla="*/ 0 w 86"/>
                  <a:gd name="T41" fmla="*/ 104 h 104"/>
                  <a:gd name="T42" fmla="*/ 14 w 86"/>
                  <a:gd name="T43" fmla="*/ 12 h 104"/>
                  <a:gd name="T44" fmla="*/ 40 w 86"/>
                  <a:gd name="T45" fmla="*/ 12 h 104"/>
                  <a:gd name="T46" fmla="*/ 40 w 86"/>
                  <a:gd name="T47" fmla="*/ 12 h 104"/>
                  <a:gd name="T48" fmla="*/ 46 w 86"/>
                  <a:gd name="T49" fmla="*/ 14 h 104"/>
                  <a:gd name="T50" fmla="*/ 52 w 86"/>
                  <a:gd name="T51" fmla="*/ 16 h 104"/>
                  <a:gd name="T52" fmla="*/ 58 w 86"/>
                  <a:gd name="T53" fmla="*/ 18 h 104"/>
                  <a:gd name="T54" fmla="*/ 62 w 86"/>
                  <a:gd name="T55" fmla="*/ 22 h 104"/>
                  <a:gd name="T56" fmla="*/ 66 w 86"/>
                  <a:gd name="T57" fmla="*/ 28 h 104"/>
                  <a:gd name="T58" fmla="*/ 68 w 86"/>
                  <a:gd name="T59" fmla="*/ 34 h 104"/>
                  <a:gd name="T60" fmla="*/ 70 w 86"/>
                  <a:gd name="T61" fmla="*/ 42 h 104"/>
                  <a:gd name="T62" fmla="*/ 72 w 86"/>
                  <a:gd name="T63" fmla="*/ 52 h 104"/>
                  <a:gd name="T64" fmla="*/ 72 w 86"/>
                  <a:gd name="T65" fmla="*/ 52 h 104"/>
                  <a:gd name="T66" fmla="*/ 68 w 86"/>
                  <a:gd name="T67" fmla="*/ 70 h 104"/>
                  <a:gd name="T68" fmla="*/ 66 w 86"/>
                  <a:gd name="T69" fmla="*/ 76 h 104"/>
                  <a:gd name="T70" fmla="*/ 62 w 86"/>
                  <a:gd name="T71" fmla="*/ 82 h 104"/>
                  <a:gd name="T72" fmla="*/ 58 w 86"/>
                  <a:gd name="T73" fmla="*/ 86 h 104"/>
                  <a:gd name="T74" fmla="*/ 54 w 86"/>
                  <a:gd name="T75" fmla="*/ 90 h 104"/>
                  <a:gd name="T76" fmla="*/ 48 w 86"/>
                  <a:gd name="T77" fmla="*/ 92 h 104"/>
                  <a:gd name="T78" fmla="*/ 42 w 86"/>
                  <a:gd name="T79" fmla="*/ 92 h 104"/>
                  <a:gd name="T80" fmla="*/ 14 w 86"/>
                  <a:gd name="T81" fmla="*/ 92 h 104"/>
                  <a:gd name="T82" fmla="*/ 14 w 86"/>
                  <a:gd name="T83" fmla="*/ 12 h 104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86"/>
                  <a:gd name="T127" fmla="*/ 0 h 104"/>
                  <a:gd name="T128" fmla="*/ 86 w 86"/>
                  <a:gd name="T129" fmla="*/ 104 h 104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86" h="104">
                    <a:moveTo>
                      <a:pt x="0" y="104"/>
                    </a:moveTo>
                    <a:lnTo>
                      <a:pt x="42" y="104"/>
                    </a:lnTo>
                    <a:lnTo>
                      <a:pt x="54" y="102"/>
                    </a:lnTo>
                    <a:lnTo>
                      <a:pt x="62" y="98"/>
                    </a:lnTo>
                    <a:lnTo>
                      <a:pt x="70" y="94"/>
                    </a:lnTo>
                    <a:lnTo>
                      <a:pt x="76" y="86"/>
                    </a:lnTo>
                    <a:lnTo>
                      <a:pt x="80" y="78"/>
                    </a:lnTo>
                    <a:lnTo>
                      <a:pt x="84" y="68"/>
                    </a:lnTo>
                    <a:lnTo>
                      <a:pt x="86" y="50"/>
                    </a:lnTo>
                    <a:lnTo>
                      <a:pt x="84" y="40"/>
                    </a:lnTo>
                    <a:lnTo>
                      <a:pt x="82" y="30"/>
                    </a:lnTo>
                    <a:lnTo>
                      <a:pt x="78" y="22"/>
                    </a:lnTo>
                    <a:lnTo>
                      <a:pt x="74" y="14"/>
                    </a:lnTo>
                    <a:lnTo>
                      <a:pt x="68" y="8"/>
                    </a:lnTo>
                    <a:lnTo>
                      <a:pt x="60" y="4"/>
                    </a:lnTo>
                    <a:lnTo>
                      <a:pt x="52" y="2"/>
                    </a:lnTo>
                    <a:lnTo>
                      <a:pt x="42" y="0"/>
                    </a:lnTo>
                    <a:lnTo>
                      <a:pt x="0" y="0"/>
                    </a:lnTo>
                    <a:lnTo>
                      <a:pt x="0" y="104"/>
                    </a:lnTo>
                    <a:close/>
                    <a:moveTo>
                      <a:pt x="14" y="12"/>
                    </a:moveTo>
                    <a:lnTo>
                      <a:pt x="40" y="12"/>
                    </a:lnTo>
                    <a:lnTo>
                      <a:pt x="46" y="14"/>
                    </a:lnTo>
                    <a:lnTo>
                      <a:pt x="52" y="16"/>
                    </a:lnTo>
                    <a:lnTo>
                      <a:pt x="58" y="18"/>
                    </a:lnTo>
                    <a:lnTo>
                      <a:pt x="62" y="22"/>
                    </a:lnTo>
                    <a:lnTo>
                      <a:pt x="66" y="28"/>
                    </a:lnTo>
                    <a:lnTo>
                      <a:pt x="68" y="34"/>
                    </a:lnTo>
                    <a:lnTo>
                      <a:pt x="70" y="42"/>
                    </a:lnTo>
                    <a:lnTo>
                      <a:pt x="72" y="52"/>
                    </a:lnTo>
                    <a:lnTo>
                      <a:pt x="68" y="70"/>
                    </a:lnTo>
                    <a:lnTo>
                      <a:pt x="66" y="76"/>
                    </a:lnTo>
                    <a:lnTo>
                      <a:pt x="62" y="82"/>
                    </a:lnTo>
                    <a:lnTo>
                      <a:pt x="58" y="86"/>
                    </a:lnTo>
                    <a:lnTo>
                      <a:pt x="54" y="90"/>
                    </a:lnTo>
                    <a:lnTo>
                      <a:pt x="48" y="92"/>
                    </a:lnTo>
                    <a:lnTo>
                      <a:pt x="42" y="92"/>
                    </a:lnTo>
                    <a:lnTo>
                      <a:pt x="14" y="92"/>
                    </a:lnTo>
                    <a:lnTo>
                      <a:pt x="14" y="1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0820" name="Freeform 279"/>
              <p:cNvSpPr>
                <a:spLocks noEditPoints="1"/>
              </p:cNvSpPr>
              <p:nvPr/>
            </p:nvSpPr>
            <p:spPr bwMode="auto">
              <a:xfrm>
                <a:off x="3218" y="1398"/>
                <a:ext cx="70" cy="80"/>
              </a:xfrm>
              <a:custGeom>
                <a:avLst/>
                <a:gdLst>
                  <a:gd name="T0" fmla="*/ 14 w 70"/>
                  <a:gd name="T1" fmla="*/ 26 h 80"/>
                  <a:gd name="T2" fmla="*/ 18 w 70"/>
                  <a:gd name="T3" fmla="*/ 16 h 80"/>
                  <a:gd name="T4" fmla="*/ 32 w 70"/>
                  <a:gd name="T5" fmla="*/ 12 h 80"/>
                  <a:gd name="T6" fmla="*/ 40 w 70"/>
                  <a:gd name="T7" fmla="*/ 12 h 80"/>
                  <a:gd name="T8" fmla="*/ 48 w 70"/>
                  <a:gd name="T9" fmla="*/ 18 h 80"/>
                  <a:gd name="T10" fmla="*/ 50 w 70"/>
                  <a:gd name="T11" fmla="*/ 24 h 80"/>
                  <a:gd name="T12" fmla="*/ 48 w 70"/>
                  <a:gd name="T13" fmla="*/ 30 h 80"/>
                  <a:gd name="T14" fmla="*/ 22 w 70"/>
                  <a:gd name="T15" fmla="*/ 34 h 80"/>
                  <a:gd name="T16" fmla="*/ 16 w 70"/>
                  <a:gd name="T17" fmla="*/ 36 h 80"/>
                  <a:gd name="T18" fmla="*/ 6 w 70"/>
                  <a:gd name="T19" fmla="*/ 42 h 80"/>
                  <a:gd name="T20" fmla="*/ 0 w 70"/>
                  <a:gd name="T21" fmla="*/ 52 h 80"/>
                  <a:gd name="T22" fmla="*/ 0 w 70"/>
                  <a:gd name="T23" fmla="*/ 58 h 80"/>
                  <a:gd name="T24" fmla="*/ 6 w 70"/>
                  <a:gd name="T25" fmla="*/ 74 h 80"/>
                  <a:gd name="T26" fmla="*/ 24 w 70"/>
                  <a:gd name="T27" fmla="*/ 80 h 80"/>
                  <a:gd name="T28" fmla="*/ 32 w 70"/>
                  <a:gd name="T29" fmla="*/ 78 h 80"/>
                  <a:gd name="T30" fmla="*/ 46 w 70"/>
                  <a:gd name="T31" fmla="*/ 72 h 80"/>
                  <a:gd name="T32" fmla="*/ 50 w 70"/>
                  <a:gd name="T33" fmla="*/ 68 h 80"/>
                  <a:gd name="T34" fmla="*/ 52 w 70"/>
                  <a:gd name="T35" fmla="*/ 76 h 80"/>
                  <a:gd name="T36" fmla="*/ 64 w 70"/>
                  <a:gd name="T37" fmla="*/ 80 h 80"/>
                  <a:gd name="T38" fmla="*/ 70 w 70"/>
                  <a:gd name="T39" fmla="*/ 78 h 80"/>
                  <a:gd name="T40" fmla="*/ 70 w 70"/>
                  <a:gd name="T41" fmla="*/ 68 h 80"/>
                  <a:gd name="T42" fmla="*/ 66 w 70"/>
                  <a:gd name="T43" fmla="*/ 70 h 80"/>
                  <a:gd name="T44" fmla="*/ 62 w 70"/>
                  <a:gd name="T45" fmla="*/ 64 h 80"/>
                  <a:gd name="T46" fmla="*/ 62 w 70"/>
                  <a:gd name="T47" fmla="*/ 22 h 80"/>
                  <a:gd name="T48" fmla="*/ 58 w 70"/>
                  <a:gd name="T49" fmla="*/ 10 h 80"/>
                  <a:gd name="T50" fmla="*/ 50 w 70"/>
                  <a:gd name="T51" fmla="*/ 4 h 80"/>
                  <a:gd name="T52" fmla="*/ 34 w 70"/>
                  <a:gd name="T53" fmla="*/ 0 h 80"/>
                  <a:gd name="T54" fmla="*/ 22 w 70"/>
                  <a:gd name="T55" fmla="*/ 2 h 80"/>
                  <a:gd name="T56" fmla="*/ 8 w 70"/>
                  <a:gd name="T57" fmla="*/ 10 h 80"/>
                  <a:gd name="T58" fmla="*/ 4 w 70"/>
                  <a:gd name="T59" fmla="*/ 20 h 80"/>
                  <a:gd name="T60" fmla="*/ 14 w 70"/>
                  <a:gd name="T61" fmla="*/ 26 h 80"/>
                  <a:gd name="T62" fmla="*/ 50 w 70"/>
                  <a:gd name="T63" fmla="*/ 52 h 80"/>
                  <a:gd name="T64" fmla="*/ 42 w 70"/>
                  <a:gd name="T65" fmla="*/ 64 h 80"/>
                  <a:gd name="T66" fmla="*/ 26 w 70"/>
                  <a:gd name="T67" fmla="*/ 70 h 80"/>
                  <a:gd name="T68" fmla="*/ 20 w 70"/>
                  <a:gd name="T69" fmla="*/ 68 h 80"/>
                  <a:gd name="T70" fmla="*/ 14 w 70"/>
                  <a:gd name="T71" fmla="*/ 62 h 80"/>
                  <a:gd name="T72" fmla="*/ 12 w 70"/>
                  <a:gd name="T73" fmla="*/ 56 h 80"/>
                  <a:gd name="T74" fmla="*/ 18 w 70"/>
                  <a:gd name="T75" fmla="*/ 48 h 80"/>
                  <a:gd name="T76" fmla="*/ 28 w 70"/>
                  <a:gd name="T77" fmla="*/ 44 h 80"/>
                  <a:gd name="T78" fmla="*/ 44 w 70"/>
                  <a:gd name="T79" fmla="*/ 42 h 80"/>
                  <a:gd name="T80" fmla="*/ 50 w 70"/>
                  <a:gd name="T81" fmla="*/ 52 h 80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70"/>
                  <a:gd name="T124" fmla="*/ 0 h 80"/>
                  <a:gd name="T125" fmla="*/ 70 w 70"/>
                  <a:gd name="T126" fmla="*/ 80 h 80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70" h="80">
                    <a:moveTo>
                      <a:pt x="14" y="26"/>
                    </a:moveTo>
                    <a:lnTo>
                      <a:pt x="14" y="26"/>
                    </a:lnTo>
                    <a:lnTo>
                      <a:pt x="16" y="20"/>
                    </a:lnTo>
                    <a:lnTo>
                      <a:pt x="18" y="16"/>
                    </a:lnTo>
                    <a:lnTo>
                      <a:pt x="24" y="12"/>
                    </a:lnTo>
                    <a:lnTo>
                      <a:pt x="32" y="12"/>
                    </a:lnTo>
                    <a:lnTo>
                      <a:pt x="40" y="12"/>
                    </a:lnTo>
                    <a:lnTo>
                      <a:pt x="46" y="14"/>
                    </a:lnTo>
                    <a:lnTo>
                      <a:pt x="48" y="18"/>
                    </a:lnTo>
                    <a:lnTo>
                      <a:pt x="50" y="24"/>
                    </a:lnTo>
                    <a:lnTo>
                      <a:pt x="50" y="28"/>
                    </a:lnTo>
                    <a:lnTo>
                      <a:pt x="48" y="30"/>
                    </a:lnTo>
                    <a:lnTo>
                      <a:pt x="44" y="32"/>
                    </a:lnTo>
                    <a:lnTo>
                      <a:pt x="22" y="34"/>
                    </a:lnTo>
                    <a:lnTo>
                      <a:pt x="16" y="36"/>
                    </a:lnTo>
                    <a:lnTo>
                      <a:pt x="10" y="38"/>
                    </a:lnTo>
                    <a:lnTo>
                      <a:pt x="6" y="42"/>
                    </a:lnTo>
                    <a:lnTo>
                      <a:pt x="4" y="46"/>
                    </a:lnTo>
                    <a:lnTo>
                      <a:pt x="0" y="52"/>
                    </a:lnTo>
                    <a:lnTo>
                      <a:pt x="0" y="58"/>
                    </a:lnTo>
                    <a:lnTo>
                      <a:pt x="2" y="68"/>
                    </a:lnTo>
                    <a:lnTo>
                      <a:pt x="6" y="74"/>
                    </a:lnTo>
                    <a:lnTo>
                      <a:pt x="14" y="78"/>
                    </a:lnTo>
                    <a:lnTo>
                      <a:pt x="24" y="80"/>
                    </a:lnTo>
                    <a:lnTo>
                      <a:pt x="32" y="78"/>
                    </a:lnTo>
                    <a:lnTo>
                      <a:pt x="40" y="76"/>
                    </a:lnTo>
                    <a:lnTo>
                      <a:pt x="46" y="72"/>
                    </a:lnTo>
                    <a:lnTo>
                      <a:pt x="50" y="68"/>
                    </a:lnTo>
                    <a:lnTo>
                      <a:pt x="50" y="72"/>
                    </a:lnTo>
                    <a:lnTo>
                      <a:pt x="52" y="76"/>
                    </a:lnTo>
                    <a:lnTo>
                      <a:pt x="56" y="78"/>
                    </a:lnTo>
                    <a:lnTo>
                      <a:pt x="64" y="80"/>
                    </a:lnTo>
                    <a:lnTo>
                      <a:pt x="70" y="78"/>
                    </a:lnTo>
                    <a:lnTo>
                      <a:pt x="70" y="68"/>
                    </a:lnTo>
                    <a:lnTo>
                      <a:pt x="66" y="70"/>
                    </a:lnTo>
                    <a:lnTo>
                      <a:pt x="64" y="68"/>
                    </a:lnTo>
                    <a:lnTo>
                      <a:pt x="62" y="64"/>
                    </a:lnTo>
                    <a:lnTo>
                      <a:pt x="62" y="22"/>
                    </a:lnTo>
                    <a:lnTo>
                      <a:pt x="62" y="16"/>
                    </a:lnTo>
                    <a:lnTo>
                      <a:pt x="58" y="10"/>
                    </a:lnTo>
                    <a:lnTo>
                      <a:pt x="54" y="6"/>
                    </a:lnTo>
                    <a:lnTo>
                      <a:pt x="50" y="4"/>
                    </a:lnTo>
                    <a:lnTo>
                      <a:pt x="42" y="2"/>
                    </a:lnTo>
                    <a:lnTo>
                      <a:pt x="34" y="0"/>
                    </a:lnTo>
                    <a:lnTo>
                      <a:pt x="22" y="2"/>
                    </a:lnTo>
                    <a:lnTo>
                      <a:pt x="12" y="6"/>
                    </a:lnTo>
                    <a:lnTo>
                      <a:pt x="8" y="10"/>
                    </a:lnTo>
                    <a:lnTo>
                      <a:pt x="6" y="14"/>
                    </a:lnTo>
                    <a:lnTo>
                      <a:pt x="4" y="20"/>
                    </a:lnTo>
                    <a:lnTo>
                      <a:pt x="4" y="26"/>
                    </a:lnTo>
                    <a:lnTo>
                      <a:pt x="14" y="26"/>
                    </a:lnTo>
                    <a:close/>
                    <a:moveTo>
                      <a:pt x="50" y="52"/>
                    </a:moveTo>
                    <a:lnTo>
                      <a:pt x="50" y="52"/>
                    </a:lnTo>
                    <a:lnTo>
                      <a:pt x="48" y="58"/>
                    </a:lnTo>
                    <a:lnTo>
                      <a:pt x="42" y="64"/>
                    </a:lnTo>
                    <a:lnTo>
                      <a:pt x="34" y="68"/>
                    </a:lnTo>
                    <a:lnTo>
                      <a:pt x="26" y="70"/>
                    </a:lnTo>
                    <a:lnTo>
                      <a:pt x="20" y="68"/>
                    </a:lnTo>
                    <a:lnTo>
                      <a:pt x="16" y="66"/>
                    </a:lnTo>
                    <a:lnTo>
                      <a:pt x="14" y="62"/>
                    </a:lnTo>
                    <a:lnTo>
                      <a:pt x="12" y="56"/>
                    </a:lnTo>
                    <a:lnTo>
                      <a:pt x="14" y="50"/>
                    </a:lnTo>
                    <a:lnTo>
                      <a:pt x="18" y="48"/>
                    </a:lnTo>
                    <a:lnTo>
                      <a:pt x="24" y="46"/>
                    </a:lnTo>
                    <a:lnTo>
                      <a:pt x="28" y="44"/>
                    </a:lnTo>
                    <a:lnTo>
                      <a:pt x="44" y="42"/>
                    </a:lnTo>
                    <a:lnTo>
                      <a:pt x="50" y="40"/>
                    </a:lnTo>
                    <a:lnTo>
                      <a:pt x="50" y="5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0821" name="Freeform 280"/>
              <p:cNvSpPr>
                <a:spLocks/>
              </p:cNvSpPr>
              <p:nvPr/>
            </p:nvSpPr>
            <p:spPr bwMode="auto">
              <a:xfrm>
                <a:off x="3294" y="1380"/>
                <a:ext cx="36" cy="98"/>
              </a:xfrm>
              <a:custGeom>
                <a:avLst/>
                <a:gdLst>
                  <a:gd name="T0" fmla="*/ 36 w 36"/>
                  <a:gd name="T1" fmla="*/ 32 h 98"/>
                  <a:gd name="T2" fmla="*/ 36 w 36"/>
                  <a:gd name="T3" fmla="*/ 20 h 98"/>
                  <a:gd name="T4" fmla="*/ 24 w 36"/>
                  <a:gd name="T5" fmla="*/ 20 h 98"/>
                  <a:gd name="T6" fmla="*/ 24 w 36"/>
                  <a:gd name="T7" fmla="*/ 0 h 98"/>
                  <a:gd name="T8" fmla="*/ 10 w 36"/>
                  <a:gd name="T9" fmla="*/ 0 h 98"/>
                  <a:gd name="T10" fmla="*/ 10 w 36"/>
                  <a:gd name="T11" fmla="*/ 20 h 98"/>
                  <a:gd name="T12" fmla="*/ 0 w 36"/>
                  <a:gd name="T13" fmla="*/ 20 h 98"/>
                  <a:gd name="T14" fmla="*/ 0 w 36"/>
                  <a:gd name="T15" fmla="*/ 32 h 98"/>
                  <a:gd name="T16" fmla="*/ 10 w 36"/>
                  <a:gd name="T17" fmla="*/ 32 h 98"/>
                  <a:gd name="T18" fmla="*/ 10 w 36"/>
                  <a:gd name="T19" fmla="*/ 80 h 98"/>
                  <a:gd name="T20" fmla="*/ 10 w 36"/>
                  <a:gd name="T21" fmla="*/ 80 h 98"/>
                  <a:gd name="T22" fmla="*/ 12 w 36"/>
                  <a:gd name="T23" fmla="*/ 88 h 98"/>
                  <a:gd name="T24" fmla="*/ 14 w 36"/>
                  <a:gd name="T25" fmla="*/ 92 h 98"/>
                  <a:gd name="T26" fmla="*/ 18 w 36"/>
                  <a:gd name="T27" fmla="*/ 96 h 98"/>
                  <a:gd name="T28" fmla="*/ 26 w 36"/>
                  <a:gd name="T29" fmla="*/ 98 h 98"/>
                  <a:gd name="T30" fmla="*/ 26 w 36"/>
                  <a:gd name="T31" fmla="*/ 98 h 98"/>
                  <a:gd name="T32" fmla="*/ 36 w 36"/>
                  <a:gd name="T33" fmla="*/ 96 h 98"/>
                  <a:gd name="T34" fmla="*/ 36 w 36"/>
                  <a:gd name="T35" fmla="*/ 86 h 98"/>
                  <a:gd name="T36" fmla="*/ 30 w 36"/>
                  <a:gd name="T37" fmla="*/ 86 h 98"/>
                  <a:gd name="T38" fmla="*/ 30 w 36"/>
                  <a:gd name="T39" fmla="*/ 86 h 98"/>
                  <a:gd name="T40" fmla="*/ 26 w 36"/>
                  <a:gd name="T41" fmla="*/ 86 h 98"/>
                  <a:gd name="T42" fmla="*/ 24 w 36"/>
                  <a:gd name="T43" fmla="*/ 84 h 98"/>
                  <a:gd name="T44" fmla="*/ 24 w 36"/>
                  <a:gd name="T45" fmla="*/ 80 h 98"/>
                  <a:gd name="T46" fmla="*/ 24 w 36"/>
                  <a:gd name="T47" fmla="*/ 32 h 98"/>
                  <a:gd name="T48" fmla="*/ 36 w 36"/>
                  <a:gd name="T49" fmla="*/ 32 h 9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36"/>
                  <a:gd name="T76" fmla="*/ 0 h 98"/>
                  <a:gd name="T77" fmla="*/ 36 w 36"/>
                  <a:gd name="T78" fmla="*/ 98 h 98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36" h="98">
                    <a:moveTo>
                      <a:pt x="36" y="32"/>
                    </a:moveTo>
                    <a:lnTo>
                      <a:pt x="36" y="20"/>
                    </a:lnTo>
                    <a:lnTo>
                      <a:pt x="24" y="20"/>
                    </a:lnTo>
                    <a:lnTo>
                      <a:pt x="24" y="0"/>
                    </a:lnTo>
                    <a:lnTo>
                      <a:pt x="10" y="0"/>
                    </a:lnTo>
                    <a:lnTo>
                      <a:pt x="10" y="20"/>
                    </a:lnTo>
                    <a:lnTo>
                      <a:pt x="0" y="20"/>
                    </a:lnTo>
                    <a:lnTo>
                      <a:pt x="0" y="32"/>
                    </a:lnTo>
                    <a:lnTo>
                      <a:pt x="10" y="32"/>
                    </a:lnTo>
                    <a:lnTo>
                      <a:pt x="10" y="80"/>
                    </a:lnTo>
                    <a:lnTo>
                      <a:pt x="12" y="88"/>
                    </a:lnTo>
                    <a:lnTo>
                      <a:pt x="14" y="92"/>
                    </a:lnTo>
                    <a:lnTo>
                      <a:pt x="18" y="96"/>
                    </a:lnTo>
                    <a:lnTo>
                      <a:pt x="26" y="98"/>
                    </a:lnTo>
                    <a:lnTo>
                      <a:pt x="36" y="96"/>
                    </a:lnTo>
                    <a:lnTo>
                      <a:pt x="36" y="86"/>
                    </a:lnTo>
                    <a:lnTo>
                      <a:pt x="30" y="86"/>
                    </a:lnTo>
                    <a:lnTo>
                      <a:pt x="26" y="86"/>
                    </a:lnTo>
                    <a:lnTo>
                      <a:pt x="24" y="84"/>
                    </a:lnTo>
                    <a:lnTo>
                      <a:pt x="24" y="80"/>
                    </a:lnTo>
                    <a:lnTo>
                      <a:pt x="24" y="32"/>
                    </a:lnTo>
                    <a:lnTo>
                      <a:pt x="36" y="3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0822" name="Freeform 281"/>
              <p:cNvSpPr>
                <a:spLocks noEditPoints="1"/>
              </p:cNvSpPr>
              <p:nvPr/>
            </p:nvSpPr>
            <p:spPr bwMode="auto">
              <a:xfrm>
                <a:off x="3338" y="1398"/>
                <a:ext cx="70" cy="80"/>
              </a:xfrm>
              <a:custGeom>
                <a:avLst/>
                <a:gdLst>
                  <a:gd name="T0" fmla="*/ 14 w 70"/>
                  <a:gd name="T1" fmla="*/ 26 h 80"/>
                  <a:gd name="T2" fmla="*/ 18 w 70"/>
                  <a:gd name="T3" fmla="*/ 16 h 80"/>
                  <a:gd name="T4" fmla="*/ 32 w 70"/>
                  <a:gd name="T5" fmla="*/ 12 h 80"/>
                  <a:gd name="T6" fmla="*/ 40 w 70"/>
                  <a:gd name="T7" fmla="*/ 12 h 80"/>
                  <a:gd name="T8" fmla="*/ 48 w 70"/>
                  <a:gd name="T9" fmla="*/ 18 h 80"/>
                  <a:gd name="T10" fmla="*/ 50 w 70"/>
                  <a:gd name="T11" fmla="*/ 24 h 80"/>
                  <a:gd name="T12" fmla="*/ 48 w 70"/>
                  <a:gd name="T13" fmla="*/ 30 h 80"/>
                  <a:gd name="T14" fmla="*/ 22 w 70"/>
                  <a:gd name="T15" fmla="*/ 34 h 80"/>
                  <a:gd name="T16" fmla="*/ 16 w 70"/>
                  <a:gd name="T17" fmla="*/ 36 h 80"/>
                  <a:gd name="T18" fmla="*/ 6 w 70"/>
                  <a:gd name="T19" fmla="*/ 42 h 80"/>
                  <a:gd name="T20" fmla="*/ 0 w 70"/>
                  <a:gd name="T21" fmla="*/ 52 h 80"/>
                  <a:gd name="T22" fmla="*/ 0 w 70"/>
                  <a:gd name="T23" fmla="*/ 58 h 80"/>
                  <a:gd name="T24" fmla="*/ 6 w 70"/>
                  <a:gd name="T25" fmla="*/ 74 h 80"/>
                  <a:gd name="T26" fmla="*/ 22 w 70"/>
                  <a:gd name="T27" fmla="*/ 80 h 80"/>
                  <a:gd name="T28" fmla="*/ 32 w 70"/>
                  <a:gd name="T29" fmla="*/ 78 h 80"/>
                  <a:gd name="T30" fmla="*/ 46 w 70"/>
                  <a:gd name="T31" fmla="*/ 72 h 80"/>
                  <a:gd name="T32" fmla="*/ 50 w 70"/>
                  <a:gd name="T33" fmla="*/ 68 h 80"/>
                  <a:gd name="T34" fmla="*/ 52 w 70"/>
                  <a:gd name="T35" fmla="*/ 76 h 80"/>
                  <a:gd name="T36" fmla="*/ 64 w 70"/>
                  <a:gd name="T37" fmla="*/ 80 h 80"/>
                  <a:gd name="T38" fmla="*/ 70 w 70"/>
                  <a:gd name="T39" fmla="*/ 78 h 80"/>
                  <a:gd name="T40" fmla="*/ 70 w 70"/>
                  <a:gd name="T41" fmla="*/ 68 h 80"/>
                  <a:gd name="T42" fmla="*/ 66 w 70"/>
                  <a:gd name="T43" fmla="*/ 70 h 80"/>
                  <a:gd name="T44" fmla="*/ 62 w 70"/>
                  <a:gd name="T45" fmla="*/ 64 h 80"/>
                  <a:gd name="T46" fmla="*/ 62 w 70"/>
                  <a:gd name="T47" fmla="*/ 22 h 80"/>
                  <a:gd name="T48" fmla="*/ 58 w 70"/>
                  <a:gd name="T49" fmla="*/ 10 h 80"/>
                  <a:gd name="T50" fmla="*/ 50 w 70"/>
                  <a:gd name="T51" fmla="*/ 4 h 80"/>
                  <a:gd name="T52" fmla="*/ 34 w 70"/>
                  <a:gd name="T53" fmla="*/ 0 h 80"/>
                  <a:gd name="T54" fmla="*/ 22 w 70"/>
                  <a:gd name="T55" fmla="*/ 2 h 80"/>
                  <a:gd name="T56" fmla="*/ 8 w 70"/>
                  <a:gd name="T57" fmla="*/ 10 h 80"/>
                  <a:gd name="T58" fmla="*/ 4 w 70"/>
                  <a:gd name="T59" fmla="*/ 20 h 80"/>
                  <a:gd name="T60" fmla="*/ 14 w 70"/>
                  <a:gd name="T61" fmla="*/ 26 h 80"/>
                  <a:gd name="T62" fmla="*/ 50 w 70"/>
                  <a:gd name="T63" fmla="*/ 52 h 80"/>
                  <a:gd name="T64" fmla="*/ 42 w 70"/>
                  <a:gd name="T65" fmla="*/ 64 h 80"/>
                  <a:gd name="T66" fmla="*/ 26 w 70"/>
                  <a:gd name="T67" fmla="*/ 70 h 80"/>
                  <a:gd name="T68" fmla="*/ 20 w 70"/>
                  <a:gd name="T69" fmla="*/ 68 h 80"/>
                  <a:gd name="T70" fmla="*/ 14 w 70"/>
                  <a:gd name="T71" fmla="*/ 62 h 80"/>
                  <a:gd name="T72" fmla="*/ 12 w 70"/>
                  <a:gd name="T73" fmla="*/ 56 h 80"/>
                  <a:gd name="T74" fmla="*/ 18 w 70"/>
                  <a:gd name="T75" fmla="*/ 48 h 80"/>
                  <a:gd name="T76" fmla="*/ 28 w 70"/>
                  <a:gd name="T77" fmla="*/ 44 h 80"/>
                  <a:gd name="T78" fmla="*/ 44 w 70"/>
                  <a:gd name="T79" fmla="*/ 42 h 80"/>
                  <a:gd name="T80" fmla="*/ 50 w 70"/>
                  <a:gd name="T81" fmla="*/ 52 h 80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70"/>
                  <a:gd name="T124" fmla="*/ 0 h 80"/>
                  <a:gd name="T125" fmla="*/ 70 w 70"/>
                  <a:gd name="T126" fmla="*/ 80 h 80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70" h="80">
                    <a:moveTo>
                      <a:pt x="14" y="26"/>
                    </a:moveTo>
                    <a:lnTo>
                      <a:pt x="14" y="26"/>
                    </a:lnTo>
                    <a:lnTo>
                      <a:pt x="16" y="20"/>
                    </a:lnTo>
                    <a:lnTo>
                      <a:pt x="18" y="16"/>
                    </a:lnTo>
                    <a:lnTo>
                      <a:pt x="24" y="12"/>
                    </a:lnTo>
                    <a:lnTo>
                      <a:pt x="32" y="12"/>
                    </a:lnTo>
                    <a:lnTo>
                      <a:pt x="40" y="12"/>
                    </a:lnTo>
                    <a:lnTo>
                      <a:pt x="46" y="14"/>
                    </a:lnTo>
                    <a:lnTo>
                      <a:pt x="48" y="18"/>
                    </a:lnTo>
                    <a:lnTo>
                      <a:pt x="50" y="24"/>
                    </a:lnTo>
                    <a:lnTo>
                      <a:pt x="48" y="28"/>
                    </a:lnTo>
                    <a:lnTo>
                      <a:pt x="48" y="30"/>
                    </a:lnTo>
                    <a:lnTo>
                      <a:pt x="42" y="32"/>
                    </a:lnTo>
                    <a:lnTo>
                      <a:pt x="22" y="34"/>
                    </a:lnTo>
                    <a:lnTo>
                      <a:pt x="16" y="36"/>
                    </a:lnTo>
                    <a:lnTo>
                      <a:pt x="10" y="38"/>
                    </a:lnTo>
                    <a:lnTo>
                      <a:pt x="6" y="42"/>
                    </a:lnTo>
                    <a:lnTo>
                      <a:pt x="2" y="46"/>
                    </a:lnTo>
                    <a:lnTo>
                      <a:pt x="0" y="52"/>
                    </a:lnTo>
                    <a:lnTo>
                      <a:pt x="0" y="58"/>
                    </a:lnTo>
                    <a:lnTo>
                      <a:pt x="2" y="68"/>
                    </a:lnTo>
                    <a:lnTo>
                      <a:pt x="6" y="74"/>
                    </a:lnTo>
                    <a:lnTo>
                      <a:pt x="14" y="78"/>
                    </a:lnTo>
                    <a:lnTo>
                      <a:pt x="22" y="80"/>
                    </a:lnTo>
                    <a:lnTo>
                      <a:pt x="32" y="78"/>
                    </a:lnTo>
                    <a:lnTo>
                      <a:pt x="40" y="76"/>
                    </a:lnTo>
                    <a:lnTo>
                      <a:pt x="46" y="72"/>
                    </a:lnTo>
                    <a:lnTo>
                      <a:pt x="50" y="68"/>
                    </a:lnTo>
                    <a:lnTo>
                      <a:pt x="50" y="72"/>
                    </a:lnTo>
                    <a:lnTo>
                      <a:pt x="52" y="76"/>
                    </a:lnTo>
                    <a:lnTo>
                      <a:pt x="56" y="78"/>
                    </a:lnTo>
                    <a:lnTo>
                      <a:pt x="64" y="80"/>
                    </a:lnTo>
                    <a:lnTo>
                      <a:pt x="70" y="78"/>
                    </a:lnTo>
                    <a:lnTo>
                      <a:pt x="70" y="68"/>
                    </a:lnTo>
                    <a:lnTo>
                      <a:pt x="66" y="70"/>
                    </a:lnTo>
                    <a:lnTo>
                      <a:pt x="64" y="68"/>
                    </a:lnTo>
                    <a:lnTo>
                      <a:pt x="62" y="64"/>
                    </a:lnTo>
                    <a:lnTo>
                      <a:pt x="62" y="22"/>
                    </a:lnTo>
                    <a:lnTo>
                      <a:pt x="62" y="16"/>
                    </a:lnTo>
                    <a:lnTo>
                      <a:pt x="58" y="10"/>
                    </a:lnTo>
                    <a:lnTo>
                      <a:pt x="54" y="6"/>
                    </a:lnTo>
                    <a:lnTo>
                      <a:pt x="50" y="4"/>
                    </a:lnTo>
                    <a:lnTo>
                      <a:pt x="40" y="2"/>
                    </a:lnTo>
                    <a:lnTo>
                      <a:pt x="34" y="0"/>
                    </a:lnTo>
                    <a:lnTo>
                      <a:pt x="22" y="2"/>
                    </a:lnTo>
                    <a:lnTo>
                      <a:pt x="12" y="6"/>
                    </a:lnTo>
                    <a:lnTo>
                      <a:pt x="8" y="10"/>
                    </a:lnTo>
                    <a:lnTo>
                      <a:pt x="6" y="14"/>
                    </a:lnTo>
                    <a:lnTo>
                      <a:pt x="4" y="20"/>
                    </a:lnTo>
                    <a:lnTo>
                      <a:pt x="4" y="26"/>
                    </a:lnTo>
                    <a:lnTo>
                      <a:pt x="14" y="26"/>
                    </a:lnTo>
                    <a:close/>
                    <a:moveTo>
                      <a:pt x="50" y="52"/>
                    </a:moveTo>
                    <a:lnTo>
                      <a:pt x="50" y="52"/>
                    </a:lnTo>
                    <a:lnTo>
                      <a:pt x="48" y="58"/>
                    </a:lnTo>
                    <a:lnTo>
                      <a:pt x="42" y="64"/>
                    </a:lnTo>
                    <a:lnTo>
                      <a:pt x="34" y="68"/>
                    </a:lnTo>
                    <a:lnTo>
                      <a:pt x="26" y="70"/>
                    </a:lnTo>
                    <a:lnTo>
                      <a:pt x="20" y="68"/>
                    </a:lnTo>
                    <a:lnTo>
                      <a:pt x="16" y="66"/>
                    </a:lnTo>
                    <a:lnTo>
                      <a:pt x="14" y="62"/>
                    </a:lnTo>
                    <a:lnTo>
                      <a:pt x="12" y="56"/>
                    </a:lnTo>
                    <a:lnTo>
                      <a:pt x="14" y="50"/>
                    </a:lnTo>
                    <a:lnTo>
                      <a:pt x="18" y="48"/>
                    </a:lnTo>
                    <a:lnTo>
                      <a:pt x="24" y="46"/>
                    </a:lnTo>
                    <a:lnTo>
                      <a:pt x="28" y="44"/>
                    </a:lnTo>
                    <a:lnTo>
                      <a:pt x="44" y="42"/>
                    </a:lnTo>
                    <a:lnTo>
                      <a:pt x="50" y="40"/>
                    </a:lnTo>
                    <a:lnTo>
                      <a:pt x="50" y="5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0823" name="Freeform 282"/>
              <p:cNvSpPr>
                <a:spLocks noEditPoints="1"/>
              </p:cNvSpPr>
              <p:nvPr/>
            </p:nvSpPr>
            <p:spPr bwMode="auto">
              <a:xfrm>
                <a:off x="3460" y="1398"/>
                <a:ext cx="66" cy="108"/>
              </a:xfrm>
              <a:custGeom>
                <a:avLst/>
                <a:gdLst>
                  <a:gd name="T0" fmla="*/ 12 w 66"/>
                  <a:gd name="T1" fmla="*/ 44 h 108"/>
                  <a:gd name="T2" fmla="*/ 12 w 66"/>
                  <a:gd name="T3" fmla="*/ 44 h 108"/>
                  <a:gd name="T4" fmla="*/ 12 w 66"/>
                  <a:gd name="T5" fmla="*/ 34 h 108"/>
                  <a:gd name="T6" fmla="*/ 16 w 66"/>
                  <a:gd name="T7" fmla="*/ 24 h 108"/>
                  <a:gd name="T8" fmla="*/ 18 w 66"/>
                  <a:gd name="T9" fmla="*/ 18 h 108"/>
                  <a:gd name="T10" fmla="*/ 22 w 66"/>
                  <a:gd name="T11" fmla="*/ 16 h 108"/>
                  <a:gd name="T12" fmla="*/ 26 w 66"/>
                  <a:gd name="T13" fmla="*/ 12 h 108"/>
                  <a:gd name="T14" fmla="*/ 32 w 66"/>
                  <a:gd name="T15" fmla="*/ 12 h 108"/>
                  <a:gd name="T16" fmla="*/ 32 w 66"/>
                  <a:gd name="T17" fmla="*/ 12 h 108"/>
                  <a:gd name="T18" fmla="*/ 40 w 66"/>
                  <a:gd name="T19" fmla="*/ 12 h 108"/>
                  <a:gd name="T20" fmla="*/ 44 w 66"/>
                  <a:gd name="T21" fmla="*/ 14 h 108"/>
                  <a:gd name="T22" fmla="*/ 48 w 66"/>
                  <a:gd name="T23" fmla="*/ 18 h 108"/>
                  <a:gd name="T24" fmla="*/ 50 w 66"/>
                  <a:gd name="T25" fmla="*/ 22 h 108"/>
                  <a:gd name="T26" fmla="*/ 52 w 66"/>
                  <a:gd name="T27" fmla="*/ 32 h 108"/>
                  <a:gd name="T28" fmla="*/ 54 w 66"/>
                  <a:gd name="T29" fmla="*/ 40 h 108"/>
                  <a:gd name="T30" fmla="*/ 54 w 66"/>
                  <a:gd name="T31" fmla="*/ 40 h 108"/>
                  <a:gd name="T32" fmla="*/ 52 w 66"/>
                  <a:gd name="T33" fmla="*/ 52 h 108"/>
                  <a:gd name="T34" fmla="*/ 48 w 66"/>
                  <a:gd name="T35" fmla="*/ 60 h 108"/>
                  <a:gd name="T36" fmla="*/ 42 w 66"/>
                  <a:gd name="T37" fmla="*/ 66 h 108"/>
                  <a:gd name="T38" fmla="*/ 38 w 66"/>
                  <a:gd name="T39" fmla="*/ 68 h 108"/>
                  <a:gd name="T40" fmla="*/ 32 w 66"/>
                  <a:gd name="T41" fmla="*/ 70 h 108"/>
                  <a:gd name="T42" fmla="*/ 32 w 66"/>
                  <a:gd name="T43" fmla="*/ 70 h 108"/>
                  <a:gd name="T44" fmla="*/ 26 w 66"/>
                  <a:gd name="T45" fmla="*/ 68 h 108"/>
                  <a:gd name="T46" fmla="*/ 20 w 66"/>
                  <a:gd name="T47" fmla="*/ 64 h 108"/>
                  <a:gd name="T48" fmla="*/ 14 w 66"/>
                  <a:gd name="T49" fmla="*/ 56 h 108"/>
                  <a:gd name="T50" fmla="*/ 12 w 66"/>
                  <a:gd name="T51" fmla="*/ 50 h 108"/>
                  <a:gd name="T52" fmla="*/ 12 w 66"/>
                  <a:gd name="T53" fmla="*/ 44 h 108"/>
                  <a:gd name="T54" fmla="*/ 12 w 66"/>
                  <a:gd name="T55" fmla="*/ 44 h 108"/>
                  <a:gd name="T56" fmla="*/ 0 w 66"/>
                  <a:gd name="T57" fmla="*/ 108 h 108"/>
                  <a:gd name="T58" fmla="*/ 12 w 66"/>
                  <a:gd name="T59" fmla="*/ 108 h 108"/>
                  <a:gd name="T60" fmla="*/ 12 w 66"/>
                  <a:gd name="T61" fmla="*/ 70 h 108"/>
                  <a:gd name="T62" fmla="*/ 14 w 66"/>
                  <a:gd name="T63" fmla="*/ 70 h 108"/>
                  <a:gd name="T64" fmla="*/ 14 w 66"/>
                  <a:gd name="T65" fmla="*/ 70 h 108"/>
                  <a:gd name="T66" fmla="*/ 16 w 66"/>
                  <a:gd name="T67" fmla="*/ 74 h 108"/>
                  <a:gd name="T68" fmla="*/ 20 w 66"/>
                  <a:gd name="T69" fmla="*/ 78 h 108"/>
                  <a:gd name="T70" fmla="*/ 26 w 66"/>
                  <a:gd name="T71" fmla="*/ 80 h 108"/>
                  <a:gd name="T72" fmla="*/ 34 w 66"/>
                  <a:gd name="T73" fmla="*/ 80 h 108"/>
                  <a:gd name="T74" fmla="*/ 34 w 66"/>
                  <a:gd name="T75" fmla="*/ 80 h 108"/>
                  <a:gd name="T76" fmla="*/ 42 w 66"/>
                  <a:gd name="T77" fmla="*/ 80 h 108"/>
                  <a:gd name="T78" fmla="*/ 50 w 66"/>
                  <a:gd name="T79" fmla="*/ 76 h 108"/>
                  <a:gd name="T80" fmla="*/ 54 w 66"/>
                  <a:gd name="T81" fmla="*/ 72 h 108"/>
                  <a:gd name="T82" fmla="*/ 60 w 66"/>
                  <a:gd name="T83" fmla="*/ 66 h 108"/>
                  <a:gd name="T84" fmla="*/ 62 w 66"/>
                  <a:gd name="T85" fmla="*/ 60 h 108"/>
                  <a:gd name="T86" fmla="*/ 64 w 66"/>
                  <a:gd name="T87" fmla="*/ 52 h 108"/>
                  <a:gd name="T88" fmla="*/ 66 w 66"/>
                  <a:gd name="T89" fmla="*/ 38 h 108"/>
                  <a:gd name="T90" fmla="*/ 66 w 66"/>
                  <a:gd name="T91" fmla="*/ 38 h 108"/>
                  <a:gd name="T92" fmla="*/ 64 w 66"/>
                  <a:gd name="T93" fmla="*/ 24 h 108"/>
                  <a:gd name="T94" fmla="*/ 62 w 66"/>
                  <a:gd name="T95" fmla="*/ 16 h 108"/>
                  <a:gd name="T96" fmla="*/ 58 w 66"/>
                  <a:gd name="T97" fmla="*/ 12 h 108"/>
                  <a:gd name="T98" fmla="*/ 54 w 66"/>
                  <a:gd name="T99" fmla="*/ 6 h 108"/>
                  <a:gd name="T100" fmla="*/ 48 w 66"/>
                  <a:gd name="T101" fmla="*/ 4 h 108"/>
                  <a:gd name="T102" fmla="*/ 42 w 66"/>
                  <a:gd name="T103" fmla="*/ 2 h 108"/>
                  <a:gd name="T104" fmla="*/ 34 w 66"/>
                  <a:gd name="T105" fmla="*/ 0 h 108"/>
                  <a:gd name="T106" fmla="*/ 34 w 66"/>
                  <a:gd name="T107" fmla="*/ 0 h 108"/>
                  <a:gd name="T108" fmla="*/ 26 w 66"/>
                  <a:gd name="T109" fmla="*/ 2 h 108"/>
                  <a:gd name="T110" fmla="*/ 20 w 66"/>
                  <a:gd name="T111" fmla="*/ 6 h 108"/>
                  <a:gd name="T112" fmla="*/ 16 w 66"/>
                  <a:gd name="T113" fmla="*/ 10 h 108"/>
                  <a:gd name="T114" fmla="*/ 12 w 66"/>
                  <a:gd name="T115" fmla="*/ 14 h 108"/>
                  <a:gd name="T116" fmla="*/ 12 w 66"/>
                  <a:gd name="T117" fmla="*/ 14 h 108"/>
                  <a:gd name="T118" fmla="*/ 12 w 66"/>
                  <a:gd name="T119" fmla="*/ 2 h 108"/>
                  <a:gd name="T120" fmla="*/ 0 w 66"/>
                  <a:gd name="T121" fmla="*/ 2 h 108"/>
                  <a:gd name="T122" fmla="*/ 0 w 66"/>
                  <a:gd name="T123" fmla="*/ 108 h 108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66"/>
                  <a:gd name="T187" fmla="*/ 0 h 108"/>
                  <a:gd name="T188" fmla="*/ 66 w 66"/>
                  <a:gd name="T189" fmla="*/ 108 h 108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66" h="108">
                    <a:moveTo>
                      <a:pt x="12" y="44"/>
                    </a:moveTo>
                    <a:lnTo>
                      <a:pt x="12" y="44"/>
                    </a:lnTo>
                    <a:lnTo>
                      <a:pt x="12" y="34"/>
                    </a:lnTo>
                    <a:lnTo>
                      <a:pt x="16" y="24"/>
                    </a:lnTo>
                    <a:lnTo>
                      <a:pt x="18" y="18"/>
                    </a:lnTo>
                    <a:lnTo>
                      <a:pt x="22" y="16"/>
                    </a:lnTo>
                    <a:lnTo>
                      <a:pt x="26" y="12"/>
                    </a:lnTo>
                    <a:lnTo>
                      <a:pt x="32" y="12"/>
                    </a:lnTo>
                    <a:lnTo>
                      <a:pt x="40" y="12"/>
                    </a:lnTo>
                    <a:lnTo>
                      <a:pt x="44" y="14"/>
                    </a:lnTo>
                    <a:lnTo>
                      <a:pt x="48" y="18"/>
                    </a:lnTo>
                    <a:lnTo>
                      <a:pt x="50" y="22"/>
                    </a:lnTo>
                    <a:lnTo>
                      <a:pt x="52" y="32"/>
                    </a:lnTo>
                    <a:lnTo>
                      <a:pt x="54" y="40"/>
                    </a:lnTo>
                    <a:lnTo>
                      <a:pt x="52" y="52"/>
                    </a:lnTo>
                    <a:lnTo>
                      <a:pt x="48" y="60"/>
                    </a:lnTo>
                    <a:lnTo>
                      <a:pt x="42" y="66"/>
                    </a:lnTo>
                    <a:lnTo>
                      <a:pt x="38" y="68"/>
                    </a:lnTo>
                    <a:lnTo>
                      <a:pt x="32" y="70"/>
                    </a:lnTo>
                    <a:lnTo>
                      <a:pt x="26" y="68"/>
                    </a:lnTo>
                    <a:lnTo>
                      <a:pt x="20" y="64"/>
                    </a:lnTo>
                    <a:lnTo>
                      <a:pt x="14" y="56"/>
                    </a:lnTo>
                    <a:lnTo>
                      <a:pt x="12" y="50"/>
                    </a:lnTo>
                    <a:lnTo>
                      <a:pt x="12" y="44"/>
                    </a:lnTo>
                    <a:close/>
                    <a:moveTo>
                      <a:pt x="0" y="108"/>
                    </a:moveTo>
                    <a:lnTo>
                      <a:pt x="12" y="108"/>
                    </a:lnTo>
                    <a:lnTo>
                      <a:pt x="12" y="70"/>
                    </a:lnTo>
                    <a:lnTo>
                      <a:pt x="14" y="70"/>
                    </a:lnTo>
                    <a:lnTo>
                      <a:pt x="16" y="74"/>
                    </a:lnTo>
                    <a:lnTo>
                      <a:pt x="20" y="78"/>
                    </a:lnTo>
                    <a:lnTo>
                      <a:pt x="26" y="80"/>
                    </a:lnTo>
                    <a:lnTo>
                      <a:pt x="34" y="80"/>
                    </a:lnTo>
                    <a:lnTo>
                      <a:pt x="42" y="80"/>
                    </a:lnTo>
                    <a:lnTo>
                      <a:pt x="50" y="76"/>
                    </a:lnTo>
                    <a:lnTo>
                      <a:pt x="54" y="72"/>
                    </a:lnTo>
                    <a:lnTo>
                      <a:pt x="60" y="66"/>
                    </a:lnTo>
                    <a:lnTo>
                      <a:pt x="62" y="60"/>
                    </a:lnTo>
                    <a:lnTo>
                      <a:pt x="64" y="52"/>
                    </a:lnTo>
                    <a:lnTo>
                      <a:pt x="66" y="38"/>
                    </a:lnTo>
                    <a:lnTo>
                      <a:pt x="64" y="24"/>
                    </a:lnTo>
                    <a:lnTo>
                      <a:pt x="62" y="16"/>
                    </a:lnTo>
                    <a:lnTo>
                      <a:pt x="58" y="12"/>
                    </a:lnTo>
                    <a:lnTo>
                      <a:pt x="54" y="6"/>
                    </a:lnTo>
                    <a:lnTo>
                      <a:pt x="48" y="4"/>
                    </a:lnTo>
                    <a:lnTo>
                      <a:pt x="42" y="2"/>
                    </a:lnTo>
                    <a:lnTo>
                      <a:pt x="34" y="0"/>
                    </a:lnTo>
                    <a:lnTo>
                      <a:pt x="26" y="2"/>
                    </a:lnTo>
                    <a:lnTo>
                      <a:pt x="20" y="6"/>
                    </a:lnTo>
                    <a:lnTo>
                      <a:pt x="16" y="10"/>
                    </a:lnTo>
                    <a:lnTo>
                      <a:pt x="12" y="14"/>
                    </a:lnTo>
                    <a:lnTo>
                      <a:pt x="12" y="2"/>
                    </a:lnTo>
                    <a:lnTo>
                      <a:pt x="0" y="2"/>
                    </a:lnTo>
                    <a:lnTo>
                      <a:pt x="0" y="10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0824" name="Rectangle 283"/>
              <p:cNvSpPr>
                <a:spLocks noChangeArrowheads="1"/>
              </p:cNvSpPr>
              <p:nvPr/>
            </p:nvSpPr>
            <p:spPr bwMode="auto">
              <a:xfrm>
                <a:off x="3542" y="1372"/>
                <a:ext cx="12" cy="10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0825" name="Freeform 284"/>
              <p:cNvSpPr>
                <a:spLocks noEditPoints="1"/>
              </p:cNvSpPr>
              <p:nvPr/>
            </p:nvSpPr>
            <p:spPr bwMode="auto">
              <a:xfrm>
                <a:off x="3568" y="1398"/>
                <a:ext cx="72" cy="80"/>
              </a:xfrm>
              <a:custGeom>
                <a:avLst/>
                <a:gdLst>
                  <a:gd name="T0" fmla="*/ 16 w 72"/>
                  <a:gd name="T1" fmla="*/ 26 h 80"/>
                  <a:gd name="T2" fmla="*/ 20 w 72"/>
                  <a:gd name="T3" fmla="*/ 16 h 80"/>
                  <a:gd name="T4" fmla="*/ 34 w 72"/>
                  <a:gd name="T5" fmla="*/ 12 h 80"/>
                  <a:gd name="T6" fmla="*/ 42 w 72"/>
                  <a:gd name="T7" fmla="*/ 12 h 80"/>
                  <a:gd name="T8" fmla="*/ 50 w 72"/>
                  <a:gd name="T9" fmla="*/ 18 h 80"/>
                  <a:gd name="T10" fmla="*/ 52 w 72"/>
                  <a:gd name="T11" fmla="*/ 24 h 80"/>
                  <a:gd name="T12" fmla="*/ 50 w 72"/>
                  <a:gd name="T13" fmla="*/ 30 h 80"/>
                  <a:gd name="T14" fmla="*/ 24 w 72"/>
                  <a:gd name="T15" fmla="*/ 34 h 80"/>
                  <a:gd name="T16" fmla="*/ 16 w 72"/>
                  <a:gd name="T17" fmla="*/ 36 h 80"/>
                  <a:gd name="T18" fmla="*/ 8 w 72"/>
                  <a:gd name="T19" fmla="*/ 42 h 80"/>
                  <a:gd name="T20" fmla="*/ 2 w 72"/>
                  <a:gd name="T21" fmla="*/ 52 h 80"/>
                  <a:gd name="T22" fmla="*/ 0 w 72"/>
                  <a:gd name="T23" fmla="*/ 58 h 80"/>
                  <a:gd name="T24" fmla="*/ 8 w 72"/>
                  <a:gd name="T25" fmla="*/ 74 h 80"/>
                  <a:gd name="T26" fmla="*/ 24 w 72"/>
                  <a:gd name="T27" fmla="*/ 80 h 80"/>
                  <a:gd name="T28" fmla="*/ 34 w 72"/>
                  <a:gd name="T29" fmla="*/ 78 h 80"/>
                  <a:gd name="T30" fmla="*/ 48 w 72"/>
                  <a:gd name="T31" fmla="*/ 72 h 80"/>
                  <a:gd name="T32" fmla="*/ 52 w 72"/>
                  <a:gd name="T33" fmla="*/ 68 h 80"/>
                  <a:gd name="T34" fmla="*/ 54 w 72"/>
                  <a:gd name="T35" fmla="*/ 76 h 80"/>
                  <a:gd name="T36" fmla="*/ 66 w 72"/>
                  <a:gd name="T37" fmla="*/ 80 h 80"/>
                  <a:gd name="T38" fmla="*/ 72 w 72"/>
                  <a:gd name="T39" fmla="*/ 78 h 80"/>
                  <a:gd name="T40" fmla="*/ 72 w 72"/>
                  <a:gd name="T41" fmla="*/ 68 h 80"/>
                  <a:gd name="T42" fmla="*/ 68 w 72"/>
                  <a:gd name="T43" fmla="*/ 70 h 80"/>
                  <a:gd name="T44" fmla="*/ 64 w 72"/>
                  <a:gd name="T45" fmla="*/ 64 h 80"/>
                  <a:gd name="T46" fmla="*/ 64 w 72"/>
                  <a:gd name="T47" fmla="*/ 22 h 80"/>
                  <a:gd name="T48" fmla="*/ 60 w 72"/>
                  <a:gd name="T49" fmla="*/ 10 h 80"/>
                  <a:gd name="T50" fmla="*/ 52 w 72"/>
                  <a:gd name="T51" fmla="*/ 4 h 80"/>
                  <a:gd name="T52" fmla="*/ 36 w 72"/>
                  <a:gd name="T53" fmla="*/ 0 h 80"/>
                  <a:gd name="T54" fmla="*/ 24 w 72"/>
                  <a:gd name="T55" fmla="*/ 2 h 80"/>
                  <a:gd name="T56" fmla="*/ 10 w 72"/>
                  <a:gd name="T57" fmla="*/ 10 h 80"/>
                  <a:gd name="T58" fmla="*/ 6 w 72"/>
                  <a:gd name="T59" fmla="*/ 20 h 80"/>
                  <a:gd name="T60" fmla="*/ 16 w 72"/>
                  <a:gd name="T61" fmla="*/ 26 h 80"/>
                  <a:gd name="T62" fmla="*/ 50 w 72"/>
                  <a:gd name="T63" fmla="*/ 52 h 80"/>
                  <a:gd name="T64" fmla="*/ 44 w 72"/>
                  <a:gd name="T65" fmla="*/ 64 h 80"/>
                  <a:gd name="T66" fmla="*/ 28 w 72"/>
                  <a:gd name="T67" fmla="*/ 70 h 80"/>
                  <a:gd name="T68" fmla="*/ 22 w 72"/>
                  <a:gd name="T69" fmla="*/ 68 h 80"/>
                  <a:gd name="T70" fmla="*/ 14 w 72"/>
                  <a:gd name="T71" fmla="*/ 62 h 80"/>
                  <a:gd name="T72" fmla="*/ 14 w 72"/>
                  <a:gd name="T73" fmla="*/ 56 h 80"/>
                  <a:gd name="T74" fmla="*/ 20 w 72"/>
                  <a:gd name="T75" fmla="*/ 48 h 80"/>
                  <a:gd name="T76" fmla="*/ 30 w 72"/>
                  <a:gd name="T77" fmla="*/ 44 h 80"/>
                  <a:gd name="T78" fmla="*/ 46 w 72"/>
                  <a:gd name="T79" fmla="*/ 42 h 80"/>
                  <a:gd name="T80" fmla="*/ 50 w 72"/>
                  <a:gd name="T81" fmla="*/ 52 h 80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72"/>
                  <a:gd name="T124" fmla="*/ 0 h 80"/>
                  <a:gd name="T125" fmla="*/ 72 w 72"/>
                  <a:gd name="T126" fmla="*/ 80 h 80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72" h="80">
                    <a:moveTo>
                      <a:pt x="16" y="26"/>
                    </a:moveTo>
                    <a:lnTo>
                      <a:pt x="16" y="26"/>
                    </a:lnTo>
                    <a:lnTo>
                      <a:pt x="18" y="20"/>
                    </a:lnTo>
                    <a:lnTo>
                      <a:pt x="20" y="16"/>
                    </a:lnTo>
                    <a:lnTo>
                      <a:pt x="24" y="12"/>
                    </a:lnTo>
                    <a:lnTo>
                      <a:pt x="34" y="12"/>
                    </a:lnTo>
                    <a:lnTo>
                      <a:pt x="42" y="12"/>
                    </a:lnTo>
                    <a:lnTo>
                      <a:pt x="46" y="14"/>
                    </a:lnTo>
                    <a:lnTo>
                      <a:pt x="50" y="18"/>
                    </a:lnTo>
                    <a:lnTo>
                      <a:pt x="52" y="24"/>
                    </a:lnTo>
                    <a:lnTo>
                      <a:pt x="50" y="28"/>
                    </a:lnTo>
                    <a:lnTo>
                      <a:pt x="50" y="30"/>
                    </a:lnTo>
                    <a:lnTo>
                      <a:pt x="44" y="32"/>
                    </a:lnTo>
                    <a:lnTo>
                      <a:pt x="24" y="34"/>
                    </a:lnTo>
                    <a:lnTo>
                      <a:pt x="16" y="36"/>
                    </a:lnTo>
                    <a:lnTo>
                      <a:pt x="12" y="38"/>
                    </a:lnTo>
                    <a:lnTo>
                      <a:pt x="8" y="42"/>
                    </a:lnTo>
                    <a:lnTo>
                      <a:pt x="4" y="46"/>
                    </a:lnTo>
                    <a:lnTo>
                      <a:pt x="2" y="52"/>
                    </a:lnTo>
                    <a:lnTo>
                      <a:pt x="0" y="58"/>
                    </a:lnTo>
                    <a:lnTo>
                      <a:pt x="2" y="68"/>
                    </a:lnTo>
                    <a:lnTo>
                      <a:pt x="8" y="74"/>
                    </a:lnTo>
                    <a:lnTo>
                      <a:pt x="14" y="78"/>
                    </a:lnTo>
                    <a:lnTo>
                      <a:pt x="24" y="80"/>
                    </a:lnTo>
                    <a:lnTo>
                      <a:pt x="34" y="78"/>
                    </a:lnTo>
                    <a:lnTo>
                      <a:pt x="42" y="76"/>
                    </a:lnTo>
                    <a:lnTo>
                      <a:pt x="48" y="72"/>
                    </a:lnTo>
                    <a:lnTo>
                      <a:pt x="52" y="68"/>
                    </a:lnTo>
                    <a:lnTo>
                      <a:pt x="52" y="72"/>
                    </a:lnTo>
                    <a:lnTo>
                      <a:pt x="54" y="76"/>
                    </a:lnTo>
                    <a:lnTo>
                      <a:pt x="58" y="78"/>
                    </a:lnTo>
                    <a:lnTo>
                      <a:pt x="66" y="80"/>
                    </a:lnTo>
                    <a:lnTo>
                      <a:pt x="72" y="78"/>
                    </a:lnTo>
                    <a:lnTo>
                      <a:pt x="72" y="68"/>
                    </a:lnTo>
                    <a:lnTo>
                      <a:pt x="68" y="70"/>
                    </a:lnTo>
                    <a:lnTo>
                      <a:pt x="64" y="68"/>
                    </a:lnTo>
                    <a:lnTo>
                      <a:pt x="64" y="64"/>
                    </a:lnTo>
                    <a:lnTo>
                      <a:pt x="64" y="22"/>
                    </a:lnTo>
                    <a:lnTo>
                      <a:pt x="62" y="16"/>
                    </a:lnTo>
                    <a:lnTo>
                      <a:pt x="60" y="10"/>
                    </a:lnTo>
                    <a:lnTo>
                      <a:pt x="56" y="6"/>
                    </a:lnTo>
                    <a:lnTo>
                      <a:pt x="52" y="4"/>
                    </a:lnTo>
                    <a:lnTo>
                      <a:pt x="42" y="2"/>
                    </a:lnTo>
                    <a:lnTo>
                      <a:pt x="36" y="0"/>
                    </a:lnTo>
                    <a:lnTo>
                      <a:pt x="24" y="2"/>
                    </a:lnTo>
                    <a:lnTo>
                      <a:pt x="14" y="6"/>
                    </a:lnTo>
                    <a:lnTo>
                      <a:pt x="10" y="10"/>
                    </a:lnTo>
                    <a:lnTo>
                      <a:pt x="8" y="14"/>
                    </a:lnTo>
                    <a:lnTo>
                      <a:pt x="6" y="20"/>
                    </a:lnTo>
                    <a:lnTo>
                      <a:pt x="4" y="26"/>
                    </a:lnTo>
                    <a:lnTo>
                      <a:pt x="16" y="26"/>
                    </a:lnTo>
                    <a:close/>
                    <a:moveTo>
                      <a:pt x="50" y="52"/>
                    </a:moveTo>
                    <a:lnTo>
                      <a:pt x="50" y="52"/>
                    </a:lnTo>
                    <a:lnTo>
                      <a:pt x="48" y="58"/>
                    </a:lnTo>
                    <a:lnTo>
                      <a:pt x="44" y="64"/>
                    </a:lnTo>
                    <a:lnTo>
                      <a:pt x="36" y="68"/>
                    </a:lnTo>
                    <a:lnTo>
                      <a:pt x="28" y="70"/>
                    </a:lnTo>
                    <a:lnTo>
                      <a:pt x="22" y="68"/>
                    </a:lnTo>
                    <a:lnTo>
                      <a:pt x="18" y="66"/>
                    </a:lnTo>
                    <a:lnTo>
                      <a:pt x="14" y="62"/>
                    </a:lnTo>
                    <a:lnTo>
                      <a:pt x="14" y="56"/>
                    </a:lnTo>
                    <a:lnTo>
                      <a:pt x="16" y="50"/>
                    </a:lnTo>
                    <a:lnTo>
                      <a:pt x="20" y="48"/>
                    </a:lnTo>
                    <a:lnTo>
                      <a:pt x="24" y="46"/>
                    </a:lnTo>
                    <a:lnTo>
                      <a:pt x="30" y="44"/>
                    </a:lnTo>
                    <a:lnTo>
                      <a:pt x="46" y="42"/>
                    </a:lnTo>
                    <a:lnTo>
                      <a:pt x="50" y="40"/>
                    </a:lnTo>
                    <a:lnTo>
                      <a:pt x="50" y="5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0826" name="Freeform 285"/>
              <p:cNvSpPr>
                <a:spLocks/>
              </p:cNvSpPr>
              <p:nvPr/>
            </p:nvSpPr>
            <p:spPr bwMode="auto">
              <a:xfrm>
                <a:off x="3652" y="1398"/>
                <a:ext cx="62" cy="78"/>
              </a:xfrm>
              <a:custGeom>
                <a:avLst/>
                <a:gdLst>
                  <a:gd name="T0" fmla="*/ 62 w 62"/>
                  <a:gd name="T1" fmla="*/ 26 h 78"/>
                  <a:gd name="T2" fmla="*/ 62 w 62"/>
                  <a:gd name="T3" fmla="*/ 26 h 78"/>
                  <a:gd name="T4" fmla="*/ 62 w 62"/>
                  <a:gd name="T5" fmla="*/ 20 h 78"/>
                  <a:gd name="T6" fmla="*/ 60 w 62"/>
                  <a:gd name="T7" fmla="*/ 14 h 78"/>
                  <a:gd name="T8" fmla="*/ 56 w 62"/>
                  <a:gd name="T9" fmla="*/ 10 h 78"/>
                  <a:gd name="T10" fmla="*/ 54 w 62"/>
                  <a:gd name="T11" fmla="*/ 6 h 78"/>
                  <a:gd name="T12" fmla="*/ 44 w 62"/>
                  <a:gd name="T13" fmla="*/ 2 h 78"/>
                  <a:gd name="T14" fmla="*/ 36 w 62"/>
                  <a:gd name="T15" fmla="*/ 0 h 78"/>
                  <a:gd name="T16" fmla="*/ 36 w 62"/>
                  <a:gd name="T17" fmla="*/ 0 h 78"/>
                  <a:gd name="T18" fmla="*/ 28 w 62"/>
                  <a:gd name="T19" fmla="*/ 2 h 78"/>
                  <a:gd name="T20" fmla="*/ 20 w 62"/>
                  <a:gd name="T21" fmla="*/ 6 h 78"/>
                  <a:gd name="T22" fmla="*/ 16 w 62"/>
                  <a:gd name="T23" fmla="*/ 10 h 78"/>
                  <a:gd name="T24" fmla="*/ 14 w 62"/>
                  <a:gd name="T25" fmla="*/ 14 h 78"/>
                  <a:gd name="T26" fmla="*/ 12 w 62"/>
                  <a:gd name="T27" fmla="*/ 14 h 78"/>
                  <a:gd name="T28" fmla="*/ 12 w 62"/>
                  <a:gd name="T29" fmla="*/ 2 h 78"/>
                  <a:gd name="T30" fmla="*/ 0 w 62"/>
                  <a:gd name="T31" fmla="*/ 2 h 78"/>
                  <a:gd name="T32" fmla="*/ 0 w 62"/>
                  <a:gd name="T33" fmla="*/ 78 h 78"/>
                  <a:gd name="T34" fmla="*/ 14 w 62"/>
                  <a:gd name="T35" fmla="*/ 78 h 78"/>
                  <a:gd name="T36" fmla="*/ 14 w 62"/>
                  <a:gd name="T37" fmla="*/ 36 h 78"/>
                  <a:gd name="T38" fmla="*/ 14 w 62"/>
                  <a:gd name="T39" fmla="*/ 36 h 78"/>
                  <a:gd name="T40" fmla="*/ 14 w 62"/>
                  <a:gd name="T41" fmla="*/ 30 h 78"/>
                  <a:gd name="T42" fmla="*/ 16 w 62"/>
                  <a:gd name="T43" fmla="*/ 24 h 78"/>
                  <a:gd name="T44" fmla="*/ 20 w 62"/>
                  <a:gd name="T45" fmla="*/ 16 h 78"/>
                  <a:gd name="T46" fmla="*/ 28 w 62"/>
                  <a:gd name="T47" fmla="*/ 12 h 78"/>
                  <a:gd name="T48" fmla="*/ 34 w 62"/>
                  <a:gd name="T49" fmla="*/ 12 h 78"/>
                  <a:gd name="T50" fmla="*/ 34 w 62"/>
                  <a:gd name="T51" fmla="*/ 12 h 78"/>
                  <a:gd name="T52" fmla="*/ 42 w 62"/>
                  <a:gd name="T53" fmla="*/ 14 h 78"/>
                  <a:gd name="T54" fmla="*/ 46 w 62"/>
                  <a:gd name="T55" fmla="*/ 16 h 78"/>
                  <a:gd name="T56" fmla="*/ 48 w 62"/>
                  <a:gd name="T57" fmla="*/ 24 h 78"/>
                  <a:gd name="T58" fmla="*/ 50 w 62"/>
                  <a:gd name="T59" fmla="*/ 32 h 78"/>
                  <a:gd name="T60" fmla="*/ 50 w 62"/>
                  <a:gd name="T61" fmla="*/ 78 h 78"/>
                  <a:gd name="T62" fmla="*/ 62 w 62"/>
                  <a:gd name="T63" fmla="*/ 78 h 78"/>
                  <a:gd name="T64" fmla="*/ 62 w 62"/>
                  <a:gd name="T65" fmla="*/ 26 h 7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62"/>
                  <a:gd name="T100" fmla="*/ 0 h 78"/>
                  <a:gd name="T101" fmla="*/ 62 w 62"/>
                  <a:gd name="T102" fmla="*/ 78 h 78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62" h="78">
                    <a:moveTo>
                      <a:pt x="62" y="26"/>
                    </a:moveTo>
                    <a:lnTo>
                      <a:pt x="62" y="26"/>
                    </a:lnTo>
                    <a:lnTo>
                      <a:pt x="62" y="20"/>
                    </a:lnTo>
                    <a:lnTo>
                      <a:pt x="60" y="14"/>
                    </a:lnTo>
                    <a:lnTo>
                      <a:pt x="56" y="10"/>
                    </a:lnTo>
                    <a:lnTo>
                      <a:pt x="54" y="6"/>
                    </a:lnTo>
                    <a:lnTo>
                      <a:pt x="44" y="2"/>
                    </a:lnTo>
                    <a:lnTo>
                      <a:pt x="36" y="0"/>
                    </a:lnTo>
                    <a:lnTo>
                      <a:pt x="28" y="2"/>
                    </a:lnTo>
                    <a:lnTo>
                      <a:pt x="20" y="6"/>
                    </a:lnTo>
                    <a:lnTo>
                      <a:pt x="16" y="10"/>
                    </a:lnTo>
                    <a:lnTo>
                      <a:pt x="14" y="14"/>
                    </a:lnTo>
                    <a:lnTo>
                      <a:pt x="12" y="14"/>
                    </a:lnTo>
                    <a:lnTo>
                      <a:pt x="12" y="2"/>
                    </a:lnTo>
                    <a:lnTo>
                      <a:pt x="0" y="2"/>
                    </a:lnTo>
                    <a:lnTo>
                      <a:pt x="0" y="78"/>
                    </a:lnTo>
                    <a:lnTo>
                      <a:pt x="14" y="78"/>
                    </a:lnTo>
                    <a:lnTo>
                      <a:pt x="14" y="36"/>
                    </a:lnTo>
                    <a:lnTo>
                      <a:pt x="14" y="30"/>
                    </a:lnTo>
                    <a:lnTo>
                      <a:pt x="16" y="24"/>
                    </a:lnTo>
                    <a:lnTo>
                      <a:pt x="20" y="16"/>
                    </a:lnTo>
                    <a:lnTo>
                      <a:pt x="28" y="12"/>
                    </a:lnTo>
                    <a:lnTo>
                      <a:pt x="34" y="12"/>
                    </a:lnTo>
                    <a:lnTo>
                      <a:pt x="42" y="14"/>
                    </a:lnTo>
                    <a:lnTo>
                      <a:pt x="46" y="16"/>
                    </a:lnTo>
                    <a:lnTo>
                      <a:pt x="48" y="24"/>
                    </a:lnTo>
                    <a:lnTo>
                      <a:pt x="50" y="32"/>
                    </a:lnTo>
                    <a:lnTo>
                      <a:pt x="50" y="78"/>
                    </a:lnTo>
                    <a:lnTo>
                      <a:pt x="62" y="78"/>
                    </a:lnTo>
                    <a:lnTo>
                      <a:pt x="62" y="2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0827" name="Freeform 286"/>
              <p:cNvSpPr>
                <a:spLocks noEditPoints="1"/>
              </p:cNvSpPr>
              <p:nvPr/>
            </p:nvSpPr>
            <p:spPr bwMode="auto">
              <a:xfrm>
                <a:off x="3730" y="1398"/>
                <a:ext cx="68" cy="80"/>
              </a:xfrm>
              <a:custGeom>
                <a:avLst/>
                <a:gdLst>
                  <a:gd name="T0" fmla="*/ 54 w 68"/>
                  <a:gd name="T1" fmla="*/ 54 h 80"/>
                  <a:gd name="T2" fmla="*/ 54 w 68"/>
                  <a:gd name="T3" fmla="*/ 54 h 80"/>
                  <a:gd name="T4" fmla="*/ 52 w 68"/>
                  <a:gd name="T5" fmla="*/ 60 h 80"/>
                  <a:gd name="T6" fmla="*/ 48 w 68"/>
                  <a:gd name="T7" fmla="*/ 64 h 80"/>
                  <a:gd name="T8" fmla="*/ 42 w 68"/>
                  <a:gd name="T9" fmla="*/ 68 h 80"/>
                  <a:gd name="T10" fmla="*/ 34 w 68"/>
                  <a:gd name="T11" fmla="*/ 70 h 80"/>
                  <a:gd name="T12" fmla="*/ 34 w 68"/>
                  <a:gd name="T13" fmla="*/ 70 h 80"/>
                  <a:gd name="T14" fmla="*/ 26 w 68"/>
                  <a:gd name="T15" fmla="*/ 68 h 80"/>
                  <a:gd name="T16" fmla="*/ 18 w 68"/>
                  <a:gd name="T17" fmla="*/ 62 h 80"/>
                  <a:gd name="T18" fmla="*/ 14 w 68"/>
                  <a:gd name="T19" fmla="*/ 54 h 80"/>
                  <a:gd name="T20" fmla="*/ 12 w 68"/>
                  <a:gd name="T21" fmla="*/ 44 h 80"/>
                  <a:gd name="T22" fmla="*/ 68 w 68"/>
                  <a:gd name="T23" fmla="*/ 44 h 80"/>
                  <a:gd name="T24" fmla="*/ 68 w 68"/>
                  <a:gd name="T25" fmla="*/ 44 h 80"/>
                  <a:gd name="T26" fmla="*/ 66 w 68"/>
                  <a:gd name="T27" fmla="*/ 26 h 80"/>
                  <a:gd name="T28" fmla="*/ 64 w 68"/>
                  <a:gd name="T29" fmla="*/ 18 h 80"/>
                  <a:gd name="T30" fmla="*/ 60 w 68"/>
                  <a:gd name="T31" fmla="*/ 12 h 80"/>
                  <a:gd name="T32" fmla="*/ 56 w 68"/>
                  <a:gd name="T33" fmla="*/ 8 h 80"/>
                  <a:gd name="T34" fmla="*/ 50 w 68"/>
                  <a:gd name="T35" fmla="*/ 4 h 80"/>
                  <a:gd name="T36" fmla="*/ 42 w 68"/>
                  <a:gd name="T37" fmla="*/ 2 h 80"/>
                  <a:gd name="T38" fmla="*/ 36 w 68"/>
                  <a:gd name="T39" fmla="*/ 0 h 80"/>
                  <a:gd name="T40" fmla="*/ 36 w 68"/>
                  <a:gd name="T41" fmla="*/ 0 h 80"/>
                  <a:gd name="T42" fmla="*/ 26 w 68"/>
                  <a:gd name="T43" fmla="*/ 2 h 80"/>
                  <a:gd name="T44" fmla="*/ 20 w 68"/>
                  <a:gd name="T45" fmla="*/ 4 h 80"/>
                  <a:gd name="T46" fmla="*/ 14 w 68"/>
                  <a:gd name="T47" fmla="*/ 8 h 80"/>
                  <a:gd name="T48" fmla="*/ 8 w 68"/>
                  <a:gd name="T49" fmla="*/ 12 h 80"/>
                  <a:gd name="T50" fmla="*/ 4 w 68"/>
                  <a:gd name="T51" fmla="*/ 18 h 80"/>
                  <a:gd name="T52" fmla="*/ 2 w 68"/>
                  <a:gd name="T53" fmla="*/ 26 h 80"/>
                  <a:gd name="T54" fmla="*/ 0 w 68"/>
                  <a:gd name="T55" fmla="*/ 42 h 80"/>
                  <a:gd name="T56" fmla="*/ 0 w 68"/>
                  <a:gd name="T57" fmla="*/ 42 h 80"/>
                  <a:gd name="T58" fmla="*/ 0 w 68"/>
                  <a:gd name="T59" fmla="*/ 50 h 80"/>
                  <a:gd name="T60" fmla="*/ 2 w 68"/>
                  <a:gd name="T61" fmla="*/ 58 h 80"/>
                  <a:gd name="T62" fmla="*/ 4 w 68"/>
                  <a:gd name="T63" fmla="*/ 64 h 80"/>
                  <a:gd name="T64" fmla="*/ 8 w 68"/>
                  <a:gd name="T65" fmla="*/ 70 h 80"/>
                  <a:gd name="T66" fmla="*/ 12 w 68"/>
                  <a:gd name="T67" fmla="*/ 74 h 80"/>
                  <a:gd name="T68" fmla="*/ 18 w 68"/>
                  <a:gd name="T69" fmla="*/ 78 h 80"/>
                  <a:gd name="T70" fmla="*/ 26 w 68"/>
                  <a:gd name="T71" fmla="*/ 80 h 80"/>
                  <a:gd name="T72" fmla="*/ 32 w 68"/>
                  <a:gd name="T73" fmla="*/ 80 h 80"/>
                  <a:gd name="T74" fmla="*/ 32 w 68"/>
                  <a:gd name="T75" fmla="*/ 80 h 80"/>
                  <a:gd name="T76" fmla="*/ 46 w 68"/>
                  <a:gd name="T77" fmla="*/ 78 h 80"/>
                  <a:gd name="T78" fmla="*/ 54 w 68"/>
                  <a:gd name="T79" fmla="*/ 74 h 80"/>
                  <a:gd name="T80" fmla="*/ 54 w 68"/>
                  <a:gd name="T81" fmla="*/ 74 h 80"/>
                  <a:gd name="T82" fmla="*/ 60 w 68"/>
                  <a:gd name="T83" fmla="*/ 70 h 80"/>
                  <a:gd name="T84" fmla="*/ 64 w 68"/>
                  <a:gd name="T85" fmla="*/ 64 h 80"/>
                  <a:gd name="T86" fmla="*/ 66 w 68"/>
                  <a:gd name="T87" fmla="*/ 54 h 80"/>
                  <a:gd name="T88" fmla="*/ 54 w 68"/>
                  <a:gd name="T89" fmla="*/ 54 h 80"/>
                  <a:gd name="T90" fmla="*/ 12 w 68"/>
                  <a:gd name="T91" fmla="*/ 34 h 80"/>
                  <a:gd name="T92" fmla="*/ 12 w 68"/>
                  <a:gd name="T93" fmla="*/ 34 h 80"/>
                  <a:gd name="T94" fmla="*/ 14 w 68"/>
                  <a:gd name="T95" fmla="*/ 26 h 80"/>
                  <a:gd name="T96" fmla="*/ 18 w 68"/>
                  <a:gd name="T97" fmla="*/ 18 h 80"/>
                  <a:gd name="T98" fmla="*/ 26 w 68"/>
                  <a:gd name="T99" fmla="*/ 14 h 80"/>
                  <a:gd name="T100" fmla="*/ 34 w 68"/>
                  <a:gd name="T101" fmla="*/ 12 h 80"/>
                  <a:gd name="T102" fmla="*/ 34 w 68"/>
                  <a:gd name="T103" fmla="*/ 12 h 80"/>
                  <a:gd name="T104" fmla="*/ 44 w 68"/>
                  <a:gd name="T105" fmla="*/ 14 h 80"/>
                  <a:gd name="T106" fmla="*/ 50 w 68"/>
                  <a:gd name="T107" fmla="*/ 18 h 80"/>
                  <a:gd name="T108" fmla="*/ 54 w 68"/>
                  <a:gd name="T109" fmla="*/ 26 h 80"/>
                  <a:gd name="T110" fmla="*/ 54 w 68"/>
                  <a:gd name="T111" fmla="*/ 34 h 80"/>
                  <a:gd name="T112" fmla="*/ 12 w 68"/>
                  <a:gd name="T113" fmla="*/ 34 h 80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68"/>
                  <a:gd name="T172" fmla="*/ 0 h 80"/>
                  <a:gd name="T173" fmla="*/ 68 w 68"/>
                  <a:gd name="T174" fmla="*/ 80 h 80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68" h="80">
                    <a:moveTo>
                      <a:pt x="54" y="54"/>
                    </a:moveTo>
                    <a:lnTo>
                      <a:pt x="54" y="54"/>
                    </a:lnTo>
                    <a:lnTo>
                      <a:pt x="52" y="60"/>
                    </a:lnTo>
                    <a:lnTo>
                      <a:pt x="48" y="64"/>
                    </a:lnTo>
                    <a:lnTo>
                      <a:pt x="42" y="68"/>
                    </a:lnTo>
                    <a:lnTo>
                      <a:pt x="34" y="70"/>
                    </a:lnTo>
                    <a:lnTo>
                      <a:pt x="26" y="68"/>
                    </a:lnTo>
                    <a:lnTo>
                      <a:pt x="18" y="62"/>
                    </a:lnTo>
                    <a:lnTo>
                      <a:pt x="14" y="54"/>
                    </a:lnTo>
                    <a:lnTo>
                      <a:pt x="12" y="44"/>
                    </a:lnTo>
                    <a:lnTo>
                      <a:pt x="68" y="44"/>
                    </a:lnTo>
                    <a:lnTo>
                      <a:pt x="66" y="26"/>
                    </a:lnTo>
                    <a:lnTo>
                      <a:pt x="64" y="18"/>
                    </a:lnTo>
                    <a:lnTo>
                      <a:pt x="60" y="12"/>
                    </a:lnTo>
                    <a:lnTo>
                      <a:pt x="56" y="8"/>
                    </a:lnTo>
                    <a:lnTo>
                      <a:pt x="50" y="4"/>
                    </a:lnTo>
                    <a:lnTo>
                      <a:pt x="42" y="2"/>
                    </a:lnTo>
                    <a:lnTo>
                      <a:pt x="36" y="0"/>
                    </a:lnTo>
                    <a:lnTo>
                      <a:pt x="26" y="2"/>
                    </a:lnTo>
                    <a:lnTo>
                      <a:pt x="20" y="4"/>
                    </a:lnTo>
                    <a:lnTo>
                      <a:pt x="14" y="8"/>
                    </a:lnTo>
                    <a:lnTo>
                      <a:pt x="8" y="12"/>
                    </a:lnTo>
                    <a:lnTo>
                      <a:pt x="4" y="18"/>
                    </a:lnTo>
                    <a:lnTo>
                      <a:pt x="2" y="26"/>
                    </a:lnTo>
                    <a:lnTo>
                      <a:pt x="0" y="42"/>
                    </a:lnTo>
                    <a:lnTo>
                      <a:pt x="0" y="50"/>
                    </a:lnTo>
                    <a:lnTo>
                      <a:pt x="2" y="58"/>
                    </a:lnTo>
                    <a:lnTo>
                      <a:pt x="4" y="64"/>
                    </a:lnTo>
                    <a:lnTo>
                      <a:pt x="8" y="70"/>
                    </a:lnTo>
                    <a:lnTo>
                      <a:pt x="12" y="74"/>
                    </a:lnTo>
                    <a:lnTo>
                      <a:pt x="18" y="78"/>
                    </a:lnTo>
                    <a:lnTo>
                      <a:pt x="26" y="80"/>
                    </a:lnTo>
                    <a:lnTo>
                      <a:pt x="32" y="80"/>
                    </a:lnTo>
                    <a:lnTo>
                      <a:pt x="46" y="78"/>
                    </a:lnTo>
                    <a:lnTo>
                      <a:pt x="54" y="74"/>
                    </a:lnTo>
                    <a:lnTo>
                      <a:pt x="60" y="70"/>
                    </a:lnTo>
                    <a:lnTo>
                      <a:pt x="64" y="64"/>
                    </a:lnTo>
                    <a:lnTo>
                      <a:pt x="66" y="54"/>
                    </a:lnTo>
                    <a:lnTo>
                      <a:pt x="54" y="54"/>
                    </a:lnTo>
                    <a:close/>
                    <a:moveTo>
                      <a:pt x="12" y="34"/>
                    </a:moveTo>
                    <a:lnTo>
                      <a:pt x="12" y="34"/>
                    </a:lnTo>
                    <a:lnTo>
                      <a:pt x="14" y="26"/>
                    </a:lnTo>
                    <a:lnTo>
                      <a:pt x="18" y="18"/>
                    </a:lnTo>
                    <a:lnTo>
                      <a:pt x="26" y="14"/>
                    </a:lnTo>
                    <a:lnTo>
                      <a:pt x="34" y="12"/>
                    </a:lnTo>
                    <a:lnTo>
                      <a:pt x="44" y="14"/>
                    </a:lnTo>
                    <a:lnTo>
                      <a:pt x="50" y="18"/>
                    </a:lnTo>
                    <a:lnTo>
                      <a:pt x="54" y="26"/>
                    </a:lnTo>
                    <a:lnTo>
                      <a:pt x="54" y="34"/>
                    </a:lnTo>
                    <a:lnTo>
                      <a:pt x="12" y="3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0828" name="Freeform 287"/>
              <p:cNvSpPr>
                <a:spLocks/>
              </p:cNvSpPr>
              <p:nvPr/>
            </p:nvSpPr>
            <p:spPr bwMode="auto">
              <a:xfrm>
                <a:off x="3036" y="2834"/>
                <a:ext cx="90" cy="108"/>
              </a:xfrm>
              <a:custGeom>
                <a:avLst/>
                <a:gdLst>
                  <a:gd name="T0" fmla="*/ 90 w 90"/>
                  <a:gd name="T1" fmla="*/ 34 h 108"/>
                  <a:gd name="T2" fmla="*/ 82 w 90"/>
                  <a:gd name="T3" fmla="*/ 16 h 108"/>
                  <a:gd name="T4" fmla="*/ 72 w 90"/>
                  <a:gd name="T5" fmla="*/ 6 h 108"/>
                  <a:gd name="T6" fmla="*/ 56 w 90"/>
                  <a:gd name="T7" fmla="*/ 0 h 108"/>
                  <a:gd name="T8" fmla="*/ 48 w 90"/>
                  <a:gd name="T9" fmla="*/ 0 h 108"/>
                  <a:gd name="T10" fmla="*/ 28 w 90"/>
                  <a:gd name="T11" fmla="*/ 4 h 108"/>
                  <a:gd name="T12" fmla="*/ 12 w 90"/>
                  <a:gd name="T13" fmla="*/ 14 h 108"/>
                  <a:gd name="T14" fmla="*/ 2 w 90"/>
                  <a:gd name="T15" fmla="*/ 32 h 108"/>
                  <a:gd name="T16" fmla="*/ 0 w 90"/>
                  <a:gd name="T17" fmla="*/ 54 h 108"/>
                  <a:gd name="T18" fmla="*/ 0 w 90"/>
                  <a:gd name="T19" fmla="*/ 68 h 108"/>
                  <a:gd name="T20" fmla="*/ 8 w 90"/>
                  <a:gd name="T21" fmla="*/ 88 h 108"/>
                  <a:gd name="T22" fmla="*/ 20 w 90"/>
                  <a:gd name="T23" fmla="*/ 102 h 108"/>
                  <a:gd name="T24" fmla="*/ 36 w 90"/>
                  <a:gd name="T25" fmla="*/ 108 h 108"/>
                  <a:gd name="T26" fmla="*/ 46 w 90"/>
                  <a:gd name="T27" fmla="*/ 108 h 108"/>
                  <a:gd name="T28" fmla="*/ 62 w 90"/>
                  <a:gd name="T29" fmla="*/ 106 h 108"/>
                  <a:gd name="T30" fmla="*/ 76 w 90"/>
                  <a:gd name="T31" fmla="*/ 98 h 108"/>
                  <a:gd name="T32" fmla="*/ 88 w 90"/>
                  <a:gd name="T33" fmla="*/ 80 h 108"/>
                  <a:gd name="T34" fmla="*/ 78 w 90"/>
                  <a:gd name="T35" fmla="*/ 68 h 108"/>
                  <a:gd name="T36" fmla="*/ 74 w 90"/>
                  <a:gd name="T37" fmla="*/ 76 h 108"/>
                  <a:gd name="T38" fmla="*/ 68 w 90"/>
                  <a:gd name="T39" fmla="*/ 88 h 108"/>
                  <a:gd name="T40" fmla="*/ 56 w 90"/>
                  <a:gd name="T41" fmla="*/ 96 h 108"/>
                  <a:gd name="T42" fmla="*/ 48 w 90"/>
                  <a:gd name="T43" fmla="*/ 96 h 108"/>
                  <a:gd name="T44" fmla="*/ 32 w 90"/>
                  <a:gd name="T45" fmla="*/ 94 h 108"/>
                  <a:gd name="T46" fmla="*/ 20 w 90"/>
                  <a:gd name="T47" fmla="*/ 84 h 108"/>
                  <a:gd name="T48" fmla="*/ 16 w 90"/>
                  <a:gd name="T49" fmla="*/ 70 h 108"/>
                  <a:gd name="T50" fmla="*/ 14 w 90"/>
                  <a:gd name="T51" fmla="*/ 54 h 108"/>
                  <a:gd name="T52" fmla="*/ 16 w 90"/>
                  <a:gd name="T53" fmla="*/ 36 h 108"/>
                  <a:gd name="T54" fmla="*/ 24 w 90"/>
                  <a:gd name="T55" fmla="*/ 22 h 108"/>
                  <a:gd name="T56" fmla="*/ 34 w 90"/>
                  <a:gd name="T57" fmla="*/ 14 h 108"/>
                  <a:gd name="T58" fmla="*/ 48 w 90"/>
                  <a:gd name="T59" fmla="*/ 12 h 108"/>
                  <a:gd name="T60" fmla="*/ 56 w 90"/>
                  <a:gd name="T61" fmla="*/ 14 h 108"/>
                  <a:gd name="T62" fmla="*/ 72 w 90"/>
                  <a:gd name="T63" fmla="*/ 22 h 108"/>
                  <a:gd name="T64" fmla="*/ 76 w 90"/>
                  <a:gd name="T65" fmla="*/ 34 h 10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90"/>
                  <a:gd name="T100" fmla="*/ 0 h 108"/>
                  <a:gd name="T101" fmla="*/ 90 w 90"/>
                  <a:gd name="T102" fmla="*/ 108 h 108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90" h="108">
                    <a:moveTo>
                      <a:pt x="90" y="34"/>
                    </a:moveTo>
                    <a:lnTo>
                      <a:pt x="90" y="34"/>
                    </a:lnTo>
                    <a:lnTo>
                      <a:pt x="86" y="22"/>
                    </a:lnTo>
                    <a:lnTo>
                      <a:pt x="82" y="16"/>
                    </a:lnTo>
                    <a:lnTo>
                      <a:pt x="78" y="10"/>
                    </a:lnTo>
                    <a:lnTo>
                      <a:pt x="72" y="6"/>
                    </a:lnTo>
                    <a:lnTo>
                      <a:pt x="64" y="2"/>
                    </a:lnTo>
                    <a:lnTo>
                      <a:pt x="56" y="0"/>
                    </a:lnTo>
                    <a:lnTo>
                      <a:pt x="48" y="0"/>
                    </a:lnTo>
                    <a:lnTo>
                      <a:pt x="36" y="0"/>
                    </a:lnTo>
                    <a:lnTo>
                      <a:pt x="28" y="4"/>
                    </a:lnTo>
                    <a:lnTo>
                      <a:pt x="18" y="8"/>
                    </a:lnTo>
                    <a:lnTo>
                      <a:pt x="12" y="14"/>
                    </a:lnTo>
                    <a:lnTo>
                      <a:pt x="6" y="22"/>
                    </a:lnTo>
                    <a:lnTo>
                      <a:pt x="2" y="32"/>
                    </a:lnTo>
                    <a:lnTo>
                      <a:pt x="0" y="42"/>
                    </a:lnTo>
                    <a:lnTo>
                      <a:pt x="0" y="54"/>
                    </a:lnTo>
                    <a:lnTo>
                      <a:pt x="0" y="68"/>
                    </a:lnTo>
                    <a:lnTo>
                      <a:pt x="4" y="80"/>
                    </a:lnTo>
                    <a:lnTo>
                      <a:pt x="8" y="88"/>
                    </a:lnTo>
                    <a:lnTo>
                      <a:pt x="14" y="96"/>
                    </a:lnTo>
                    <a:lnTo>
                      <a:pt x="20" y="102"/>
                    </a:lnTo>
                    <a:lnTo>
                      <a:pt x="28" y="106"/>
                    </a:lnTo>
                    <a:lnTo>
                      <a:pt x="36" y="108"/>
                    </a:lnTo>
                    <a:lnTo>
                      <a:pt x="46" y="108"/>
                    </a:lnTo>
                    <a:lnTo>
                      <a:pt x="56" y="108"/>
                    </a:lnTo>
                    <a:lnTo>
                      <a:pt x="62" y="106"/>
                    </a:lnTo>
                    <a:lnTo>
                      <a:pt x="68" y="102"/>
                    </a:lnTo>
                    <a:lnTo>
                      <a:pt x="76" y="98"/>
                    </a:lnTo>
                    <a:lnTo>
                      <a:pt x="82" y="90"/>
                    </a:lnTo>
                    <a:lnTo>
                      <a:pt x="88" y="80"/>
                    </a:lnTo>
                    <a:lnTo>
                      <a:pt x="90" y="68"/>
                    </a:lnTo>
                    <a:lnTo>
                      <a:pt x="78" y="68"/>
                    </a:lnTo>
                    <a:lnTo>
                      <a:pt x="74" y="76"/>
                    </a:lnTo>
                    <a:lnTo>
                      <a:pt x="72" y="82"/>
                    </a:lnTo>
                    <a:lnTo>
                      <a:pt x="68" y="88"/>
                    </a:lnTo>
                    <a:lnTo>
                      <a:pt x="64" y="92"/>
                    </a:lnTo>
                    <a:lnTo>
                      <a:pt x="56" y="96"/>
                    </a:lnTo>
                    <a:lnTo>
                      <a:pt x="48" y="96"/>
                    </a:lnTo>
                    <a:lnTo>
                      <a:pt x="38" y="96"/>
                    </a:lnTo>
                    <a:lnTo>
                      <a:pt x="32" y="94"/>
                    </a:lnTo>
                    <a:lnTo>
                      <a:pt x="26" y="90"/>
                    </a:lnTo>
                    <a:lnTo>
                      <a:pt x="20" y="84"/>
                    </a:lnTo>
                    <a:lnTo>
                      <a:pt x="18" y="78"/>
                    </a:lnTo>
                    <a:lnTo>
                      <a:pt x="16" y="70"/>
                    </a:lnTo>
                    <a:lnTo>
                      <a:pt x="14" y="54"/>
                    </a:lnTo>
                    <a:lnTo>
                      <a:pt x="14" y="44"/>
                    </a:lnTo>
                    <a:lnTo>
                      <a:pt x="16" y="36"/>
                    </a:lnTo>
                    <a:lnTo>
                      <a:pt x="20" y="28"/>
                    </a:lnTo>
                    <a:lnTo>
                      <a:pt x="24" y="22"/>
                    </a:lnTo>
                    <a:lnTo>
                      <a:pt x="28" y="18"/>
                    </a:lnTo>
                    <a:lnTo>
                      <a:pt x="34" y="14"/>
                    </a:lnTo>
                    <a:lnTo>
                      <a:pt x="40" y="12"/>
                    </a:lnTo>
                    <a:lnTo>
                      <a:pt x="48" y="12"/>
                    </a:lnTo>
                    <a:lnTo>
                      <a:pt x="56" y="14"/>
                    </a:lnTo>
                    <a:lnTo>
                      <a:pt x="64" y="16"/>
                    </a:lnTo>
                    <a:lnTo>
                      <a:pt x="72" y="22"/>
                    </a:lnTo>
                    <a:lnTo>
                      <a:pt x="74" y="28"/>
                    </a:lnTo>
                    <a:lnTo>
                      <a:pt x="76" y="34"/>
                    </a:lnTo>
                    <a:lnTo>
                      <a:pt x="90" y="3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0829" name="Freeform 288"/>
              <p:cNvSpPr>
                <a:spLocks noEditPoints="1"/>
              </p:cNvSpPr>
              <p:nvPr/>
            </p:nvSpPr>
            <p:spPr bwMode="auto">
              <a:xfrm>
                <a:off x="3138" y="2862"/>
                <a:ext cx="70" cy="80"/>
              </a:xfrm>
              <a:custGeom>
                <a:avLst/>
                <a:gdLst>
                  <a:gd name="T0" fmla="*/ 0 w 70"/>
                  <a:gd name="T1" fmla="*/ 40 h 80"/>
                  <a:gd name="T2" fmla="*/ 4 w 70"/>
                  <a:gd name="T3" fmla="*/ 62 h 80"/>
                  <a:gd name="T4" fmla="*/ 12 w 70"/>
                  <a:gd name="T5" fmla="*/ 72 h 80"/>
                  <a:gd name="T6" fmla="*/ 26 w 70"/>
                  <a:gd name="T7" fmla="*/ 80 h 80"/>
                  <a:gd name="T8" fmla="*/ 34 w 70"/>
                  <a:gd name="T9" fmla="*/ 80 h 80"/>
                  <a:gd name="T10" fmla="*/ 50 w 70"/>
                  <a:gd name="T11" fmla="*/ 76 h 80"/>
                  <a:gd name="T12" fmla="*/ 60 w 70"/>
                  <a:gd name="T13" fmla="*/ 68 h 80"/>
                  <a:gd name="T14" fmla="*/ 68 w 70"/>
                  <a:gd name="T15" fmla="*/ 54 h 80"/>
                  <a:gd name="T16" fmla="*/ 70 w 70"/>
                  <a:gd name="T17" fmla="*/ 40 h 80"/>
                  <a:gd name="T18" fmla="*/ 64 w 70"/>
                  <a:gd name="T19" fmla="*/ 20 h 80"/>
                  <a:gd name="T20" fmla="*/ 56 w 70"/>
                  <a:gd name="T21" fmla="*/ 8 h 80"/>
                  <a:gd name="T22" fmla="*/ 42 w 70"/>
                  <a:gd name="T23" fmla="*/ 2 h 80"/>
                  <a:gd name="T24" fmla="*/ 34 w 70"/>
                  <a:gd name="T25" fmla="*/ 0 h 80"/>
                  <a:gd name="T26" fmla="*/ 18 w 70"/>
                  <a:gd name="T27" fmla="*/ 4 h 80"/>
                  <a:gd name="T28" fmla="*/ 8 w 70"/>
                  <a:gd name="T29" fmla="*/ 14 h 80"/>
                  <a:gd name="T30" fmla="*/ 2 w 70"/>
                  <a:gd name="T31" fmla="*/ 26 h 80"/>
                  <a:gd name="T32" fmla="*/ 0 w 70"/>
                  <a:gd name="T33" fmla="*/ 40 h 80"/>
                  <a:gd name="T34" fmla="*/ 12 w 70"/>
                  <a:gd name="T35" fmla="*/ 40 h 80"/>
                  <a:gd name="T36" fmla="*/ 16 w 70"/>
                  <a:gd name="T37" fmla="*/ 22 h 80"/>
                  <a:gd name="T38" fmla="*/ 24 w 70"/>
                  <a:gd name="T39" fmla="*/ 14 h 80"/>
                  <a:gd name="T40" fmla="*/ 34 w 70"/>
                  <a:gd name="T41" fmla="*/ 12 h 80"/>
                  <a:gd name="T42" fmla="*/ 40 w 70"/>
                  <a:gd name="T43" fmla="*/ 12 h 80"/>
                  <a:gd name="T44" fmla="*/ 50 w 70"/>
                  <a:gd name="T45" fmla="*/ 18 h 80"/>
                  <a:gd name="T46" fmla="*/ 56 w 70"/>
                  <a:gd name="T47" fmla="*/ 32 h 80"/>
                  <a:gd name="T48" fmla="*/ 56 w 70"/>
                  <a:gd name="T49" fmla="*/ 40 h 80"/>
                  <a:gd name="T50" fmla="*/ 52 w 70"/>
                  <a:gd name="T51" fmla="*/ 58 h 80"/>
                  <a:gd name="T52" fmla="*/ 46 w 70"/>
                  <a:gd name="T53" fmla="*/ 66 h 80"/>
                  <a:gd name="T54" fmla="*/ 34 w 70"/>
                  <a:gd name="T55" fmla="*/ 70 h 80"/>
                  <a:gd name="T56" fmla="*/ 28 w 70"/>
                  <a:gd name="T57" fmla="*/ 68 h 80"/>
                  <a:gd name="T58" fmla="*/ 20 w 70"/>
                  <a:gd name="T59" fmla="*/ 62 h 80"/>
                  <a:gd name="T60" fmla="*/ 14 w 70"/>
                  <a:gd name="T61" fmla="*/ 50 h 80"/>
                  <a:gd name="T62" fmla="*/ 12 w 70"/>
                  <a:gd name="T63" fmla="*/ 40 h 80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70"/>
                  <a:gd name="T97" fmla="*/ 0 h 80"/>
                  <a:gd name="T98" fmla="*/ 70 w 70"/>
                  <a:gd name="T99" fmla="*/ 80 h 80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70" h="80">
                    <a:moveTo>
                      <a:pt x="0" y="40"/>
                    </a:moveTo>
                    <a:lnTo>
                      <a:pt x="0" y="40"/>
                    </a:lnTo>
                    <a:lnTo>
                      <a:pt x="2" y="54"/>
                    </a:lnTo>
                    <a:lnTo>
                      <a:pt x="4" y="62"/>
                    </a:lnTo>
                    <a:lnTo>
                      <a:pt x="8" y="68"/>
                    </a:lnTo>
                    <a:lnTo>
                      <a:pt x="12" y="72"/>
                    </a:lnTo>
                    <a:lnTo>
                      <a:pt x="18" y="76"/>
                    </a:lnTo>
                    <a:lnTo>
                      <a:pt x="26" y="80"/>
                    </a:lnTo>
                    <a:lnTo>
                      <a:pt x="34" y="80"/>
                    </a:lnTo>
                    <a:lnTo>
                      <a:pt x="42" y="80"/>
                    </a:lnTo>
                    <a:lnTo>
                      <a:pt x="50" y="76"/>
                    </a:lnTo>
                    <a:lnTo>
                      <a:pt x="56" y="72"/>
                    </a:lnTo>
                    <a:lnTo>
                      <a:pt x="60" y="68"/>
                    </a:lnTo>
                    <a:lnTo>
                      <a:pt x="64" y="62"/>
                    </a:lnTo>
                    <a:lnTo>
                      <a:pt x="68" y="54"/>
                    </a:lnTo>
                    <a:lnTo>
                      <a:pt x="70" y="40"/>
                    </a:lnTo>
                    <a:lnTo>
                      <a:pt x="68" y="26"/>
                    </a:lnTo>
                    <a:lnTo>
                      <a:pt x="64" y="20"/>
                    </a:lnTo>
                    <a:lnTo>
                      <a:pt x="60" y="14"/>
                    </a:lnTo>
                    <a:lnTo>
                      <a:pt x="56" y="8"/>
                    </a:lnTo>
                    <a:lnTo>
                      <a:pt x="50" y="4"/>
                    </a:lnTo>
                    <a:lnTo>
                      <a:pt x="42" y="2"/>
                    </a:lnTo>
                    <a:lnTo>
                      <a:pt x="34" y="0"/>
                    </a:lnTo>
                    <a:lnTo>
                      <a:pt x="26" y="2"/>
                    </a:lnTo>
                    <a:lnTo>
                      <a:pt x="18" y="4"/>
                    </a:lnTo>
                    <a:lnTo>
                      <a:pt x="12" y="8"/>
                    </a:lnTo>
                    <a:lnTo>
                      <a:pt x="8" y="14"/>
                    </a:lnTo>
                    <a:lnTo>
                      <a:pt x="4" y="20"/>
                    </a:lnTo>
                    <a:lnTo>
                      <a:pt x="2" y="26"/>
                    </a:lnTo>
                    <a:lnTo>
                      <a:pt x="0" y="40"/>
                    </a:lnTo>
                    <a:close/>
                    <a:moveTo>
                      <a:pt x="12" y="40"/>
                    </a:moveTo>
                    <a:lnTo>
                      <a:pt x="12" y="40"/>
                    </a:lnTo>
                    <a:lnTo>
                      <a:pt x="14" y="32"/>
                    </a:lnTo>
                    <a:lnTo>
                      <a:pt x="16" y="22"/>
                    </a:lnTo>
                    <a:lnTo>
                      <a:pt x="20" y="18"/>
                    </a:lnTo>
                    <a:lnTo>
                      <a:pt x="24" y="14"/>
                    </a:lnTo>
                    <a:lnTo>
                      <a:pt x="28" y="12"/>
                    </a:lnTo>
                    <a:lnTo>
                      <a:pt x="34" y="12"/>
                    </a:lnTo>
                    <a:lnTo>
                      <a:pt x="40" y="12"/>
                    </a:lnTo>
                    <a:lnTo>
                      <a:pt x="46" y="14"/>
                    </a:lnTo>
                    <a:lnTo>
                      <a:pt x="50" y="18"/>
                    </a:lnTo>
                    <a:lnTo>
                      <a:pt x="52" y="22"/>
                    </a:lnTo>
                    <a:lnTo>
                      <a:pt x="56" y="32"/>
                    </a:lnTo>
                    <a:lnTo>
                      <a:pt x="56" y="40"/>
                    </a:lnTo>
                    <a:lnTo>
                      <a:pt x="56" y="50"/>
                    </a:lnTo>
                    <a:lnTo>
                      <a:pt x="52" y="58"/>
                    </a:lnTo>
                    <a:lnTo>
                      <a:pt x="50" y="62"/>
                    </a:lnTo>
                    <a:lnTo>
                      <a:pt x="46" y="66"/>
                    </a:lnTo>
                    <a:lnTo>
                      <a:pt x="40" y="68"/>
                    </a:lnTo>
                    <a:lnTo>
                      <a:pt x="34" y="70"/>
                    </a:lnTo>
                    <a:lnTo>
                      <a:pt x="28" y="68"/>
                    </a:lnTo>
                    <a:lnTo>
                      <a:pt x="24" y="66"/>
                    </a:lnTo>
                    <a:lnTo>
                      <a:pt x="20" y="62"/>
                    </a:lnTo>
                    <a:lnTo>
                      <a:pt x="16" y="58"/>
                    </a:lnTo>
                    <a:lnTo>
                      <a:pt x="14" y="50"/>
                    </a:lnTo>
                    <a:lnTo>
                      <a:pt x="12" y="4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0830" name="Freeform 289"/>
              <p:cNvSpPr>
                <a:spLocks/>
              </p:cNvSpPr>
              <p:nvPr/>
            </p:nvSpPr>
            <p:spPr bwMode="auto">
              <a:xfrm>
                <a:off x="3222" y="2862"/>
                <a:ext cx="60" cy="78"/>
              </a:xfrm>
              <a:custGeom>
                <a:avLst/>
                <a:gdLst>
                  <a:gd name="T0" fmla="*/ 60 w 60"/>
                  <a:gd name="T1" fmla="*/ 26 h 78"/>
                  <a:gd name="T2" fmla="*/ 60 w 60"/>
                  <a:gd name="T3" fmla="*/ 26 h 78"/>
                  <a:gd name="T4" fmla="*/ 60 w 60"/>
                  <a:gd name="T5" fmla="*/ 20 h 78"/>
                  <a:gd name="T6" fmla="*/ 58 w 60"/>
                  <a:gd name="T7" fmla="*/ 14 h 78"/>
                  <a:gd name="T8" fmla="*/ 56 w 60"/>
                  <a:gd name="T9" fmla="*/ 10 h 78"/>
                  <a:gd name="T10" fmla="*/ 52 w 60"/>
                  <a:gd name="T11" fmla="*/ 6 h 78"/>
                  <a:gd name="T12" fmla="*/ 44 w 60"/>
                  <a:gd name="T13" fmla="*/ 2 h 78"/>
                  <a:gd name="T14" fmla="*/ 34 w 60"/>
                  <a:gd name="T15" fmla="*/ 0 h 78"/>
                  <a:gd name="T16" fmla="*/ 34 w 60"/>
                  <a:gd name="T17" fmla="*/ 0 h 78"/>
                  <a:gd name="T18" fmla="*/ 26 w 60"/>
                  <a:gd name="T19" fmla="*/ 2 h 78"/>
                  <a:gd name="T20" fmla="*/ 20 w 60"/>
                  <a:gd name="T21" fmla="*/ 6 h 78"/>
                  <a:gd name="T22" fmla="*/ 14 w 60"/>
                  <a:gd name="T23" fmla="*/ 10 h 78"/>
                  <a:gd name="T24" fmla="*/ 12 w 60"/>
                  <a:gd name="T25" fmla="*/ 14 h 78"/>
                  <a:gd name="T26" fmla="*/ 12 w 60"/>
                  <a:gd name="T27" fmla="*/ 14 h 78"/>
                  <a:gd name="T28" fmla="*/ 12 w 60"/>
                  <a:gd name="T29" fmla="*/ 2 h 78"/>
                  <a:gd name="T30" fmla="*/ 0 w 60"/>
                  <a:gd name="T31" fmla="*/ 2 h 78"/>
                  <a:gd name="T32" fmla="*/ 0 w 60"/>
                  <a:gd name="T33" fmla="*/ 78 h 78"/>
                  <a:gd name="T34" fmla="*/ 12 w 60"/>
                  <a:gd name="T35" fmla="*/ 78 h 78"/>
                  <a:gd name="T36" fmla="*/ 12 w 60"/>
                  <a:gd name="T37" fmla="*/ 36 h 78"/>
                  <a:gd name="T38" fmla="*/ 12 w 60"/>
                  <a:gd name="T39" fmla="*/ 36 h 78"/>
                  <a:gd name="T40" fmla="*/ 12 w 60"/>
                  <a:gd name="T41" fmla="*/ 30 h 78"/>
                  <a:gd name="T42" fmla="*/ 14 w 60"/>
                  <a:gd name="T43" fmla="*/ 24 h 78"/>
                  <a:gd name="T44" fmla="*/ 20 w 60"/>
                  <a:gd name="T45" fmla="*/ 16 h 78"/>
                  <a:gd name="T46" fmla="*/ 26 w 60"/>
                  <a:gd name="T47" fmla="*/ 12 h 78"/>
                  <a:gd name="T48" fmla="*/ 32 w 60"/>
                  <a:gd name="T49" fmla="*/ 12 h 78"/>
                  <a:gd name="T50" fmla="*/ 32 w 60"/>
                  <a:gd name="T51" fmla="*/ 12 h 78"/>
                  <a:gd name="T52" fmla="*/ 40 w 60"/>
                  <a:gd name="T53" fmla="*/ 14 h 78"/>
                  <a:gd name="T54" fmla="*/ 44 w 60"/>
                  <a:gd name="T55" fmla="*/ 16 h 78"/>
                  <a:gd name="T56" fmla="*/ 48 w 60"/>
                  <a:gd name="T57" fmla="*/ 24 h 78"/>
                  <a:gd name="T58" fmla="*/ 48 w 60"/>
                  <a:gd name="T59" fmla="*/ 32 h 78"/>
                  <a:gd name="T60" fmla="*/ 48 w 60"/>
                  <a:gd name="T61" fmla="*/ 78 h 78"/>
                  <a:gd name="T62" fmla="*/ 60 w 60"/>
                  <a:gd name="T63" fmla="*/ 78 h 78"/>
                  <a:gd name="T64" fmla="*/ 60 w 60"/>
                  <a:gd name="T65" fmla="*/ 26 h 7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60"/>
                  <a:gd name="T100" fmla="*/ 0 h 78"/>
                  <a:gd name="T101" fmla="*/ 60 w 60"/>
                  <a:gd name="T102" fmla="*/ 78 h 78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60" h="78">
                    <a:moveTo>
                      <a:pt x="60" y="26"/>
                    </a:moveTo>
                    <a:lnTo>
                      <a:pt x="60" y="26"/>
                    </a:lnTo>
                    <a:lnTo>
                      <a:pt x="60" y="20"/>
                    </a:lnTo>
                    <a:lnTo>
                      <a:pt x="58" y="14"/>
                    </a:lnTo>
                    <a:lnTo>
                      <a:pt x="56" y="10"/>
                    </a:lnTo>
                    <a:lnTo>
                      <a:pt x="52" y="6"/>
                    </a:lnTo>
                    <a:lnTo>
                      <a:pt x="44" y="2"/>
                    </a:lnTo>
                    <a:lnTo>
                      <a:pt x="34" y="0"/>
                    </a:lnTo>
                    <a:lnTo>
                      <a:pt x="26" y="2"/>
                    </a:lnTo>
                    <a:lnTo>
                      <a:pt x="20" y="6"/>
                    </a:lnTo>
                    <a:lnTo>
                      <a:pt x="14" y="10"/>
                    </a:lnTo>
                    <a:lnTo>
                      <a:pt x="12" y="14"/>
                    </a:lnTo>
                    <a:lnTo>
                      <a:pt x="12" y="2"/>
                    </a:lnTo>
                    <a:lnTo>
                      <a:pt x="0" y="2"/>
                    </a:lnTo>
                    <a:lnTo>
                      <a:pt x="0" y="78"/>
                    </a:lnTo>
                    <a:lnTo>
                      <a:pt x="12" y="78"/>
                    </a:lnTo>
                    <a:lnTo>
                      <a:pt x="12" y="36"/>
                    </a:lnTo>
                    <a:lnTo>
                      <a:pt x="12" y="30"/>
                    </a:lnTo>
                    <a:lnTo>
                      <a:pt x="14" y="24"/>
                    </a:lnTo>
                    <a:lnTo>
                      <a:pt x="20" y="16"/>
                    </a:lnTo>
                    <a:lnTo>
                      <a:pt x="26" y="12"/>
                    </a:lnTo>
                    <a:lnTo>
                      <a:pt x="32" y="12"/>
                    </a:lnTo>
                    <a:lnTo>
                      <a:pt x="40" y="14"/>
                    </a:lnTo>
                    <a:lnTo>
                      <a:pt x="44" y="16"/>
                    </a:lnTo>
                    <a:lnTo>
                      <a:pt x="48" y="24"/>
                    </a:lnTo>
                    <a:lnTo>
                      <a:pt x="48" y="32"/>
                    </a:lnTo>
                    <a:lnTo>
                      <a:pt x="48" y="78"/>
                    </a:lnTo>
                    <a:lnTo>
                      <a:pt x="60" y="78"/>
                    </a:lnTo>
                    <a:lnTo>
                      <a:pt x="60" y="2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0831" name="Freeform 290"/>
              <p:cNvSpPr>
                <a:spLocks/>
              </p:cNvSpPr>
              <p:nvPr/>
            </p:nvSpPr>
            <p:spPr bwMode="auto">
              <a:xfrm>
                <a:off x="3294" y="2844"/>
                <a:ext cx="36" cy="98"/>
              </a:xfrm>
              <a:custGeom>
                <a:avLst/>
                <a:gdLst>
                  <a:gd name="T0" fmla="*/ 36 w 36"/>
                  <a:gd name="T1" fmla="*/ 32 h 98"/>
                  <a:gd name="T2" fmla="*/ 36 w 36"/>
                  <a:gd name="T3" fmla="*/ 20 h 98"/>
                  <a:gd name="T4" fmla="*/ 24 w 36"/>
                  <a:gd name="T5" fmla="*/ 20 h 98"/>
                  <a:gd name="T6" fmla="*/ 24 w 36"/>
                  <a:gd name="T7" fmla="*/ 0 h 98"/>
                  <a:gd name="T8" fmla="*/ 10 w 36"/>
                  <a:gd name="T9" fmla="*/ 0 h 98"/>
                  <a:gd name="T10" fmla="*/ 10 w 36"/>
                  <a:gd name="T11" fmla="*/ 20 h 98"/>
                  <a:gd name="T12" fmla="*/ 0 w 36"/>
                  <a:gd name="T13" fmla="*/ 20 h 98"/>
                  <a:gd name="T14" fmla="*/ 0 w 36"/>
                  <a:gd name="T15" fmla="*/ 32 h 98"/>
                  <a:gd name="T16" fmla="*/ 10 w 36"/>
                  <a:gd name="T17" fmla="*/ 32 h 98"/>
                  <a:gd name="T18" fmla="*/ 10 w 36"/>
                  <a:gd name="T19" fmla="*/ 80 h 98"/>
                  <a:gd name="T20" fmla="*/ 10 w 36"/>
                  <a:gd name="T21" fmla="*/ 80 h 98"/>
                  <a:gd name="T22" fmla="*/ 12 w 36"/>
                  <a:gd name="T23" fmla="*/ 88 h 98"/>
                  <a:gd name="T24" fmla="*/ 14 w 36"/>
                  <a:gd name="T25" fmla="*/ 92 h 98"/>
                  <a:gd name="T26" fmla="*/ 18 w 36"/>
                  <a:gd name="T27" fmla="*/ 96 h 98"/>
                  <a:gd name="T28" fmla="*/ 26 w 36"/>
                  <a:gd name="T29" fmla="*/ 98 h 98"/>
                  <a:gd name="T30" fmla="*/ 26 w 36"/>
                  <a:gd name="T31" fmla="*/ 98 h 98"/>
                  <a:gd name="T32" fmla="*/ 36 w 36"/>
                  <a:gd name="T33" fmla="*/ 96 h 98"/>
                  <a:gd name="T34" fmla="*/ 36 w 36"/>
                  <a:gd name="T35" fmla="*/ 86 h 98"/>
                  <a:gd name="T36" fmla="*/ 30 w 36"/>
                  <a:gd name="T37" fmla="*/ 86 h 98"/>
                  <a:gd name="T38" fmla="*/ 30 w 36"/>
                  <a:gd name="T39" fmla="*/ 86 h 98"/>
                  <a:gd name="T40" fmla="*/ 26 w 36"/>
                  <a:gd name="T41" fmla="*/ 86 h 98"/>
                  <a:gd name="T42" fmla="*/ 24 w 36"/>
                  <a:gd name="T43" fmla="*/ 84 h 98"/>
                  <a:gd name="T44" fmla="*/ 24 w 36"/>
                  <a:gd name="T45" fmla="*/ 80 h 98"/>
                  <a:gd name="T46" fmla="*/ 24 w 36"/>
                  <a:gd name="T47" fmla="*/ 32 h 98"/>
                  <a:gd name="T48" fmla="*/ 36 w 36"/>
                  <a:gd name="T49" fmla="*/ 32 h 9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36"/>
                  <a:gd name="T76" fmla="*/ 0 h 98"/>
                  <a:gd name="T77" fmla="*/ 36 w 36"/>
                  <a:gd name="T78" fmla="*/ 98 h 98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36" h="98">
                    <a:moveTo>
                      <a:pt x="36" y="32"/>
                    </a:moveTo>
                    <a:lnTo>
                      <a:pt x="36" y="20"/>
                    </a:lnTo>
                    <a:lnTo>
                      <a:pt x="24" y="20"/>
                    </a:lnTo>
                    <a:lnTo>
                      <a:pt x="24" y="0"/>
                    </a:lnTo>
                    <a:lnTo>
                      <a:pt x="10" y="0"/>
                    </a:lnTo>
                    <a:lnTo>
                      <a:pt x="10" y="20"/>
                    </a:lnTo>
                    <a:lnTo>
                      <a:pt x="0" y="20"/>
                    </a:lnTo>
                    <a:lnTo>
                      <a:pt x="0" y="32"/>
                    </a:lnTo>
                    <a:lnTo>
                      <a:pt x="10" y="32"/>
                    </a:lnTo>
                    <a:lnTo>
                      <a:pt x="10" y="80"/>
                    </a:lnTo>
                    <a:lnTo>
                      <a:pt x="12" y="88"/>
                    </a:lnTo>
                    <a:lnTo>
                      <a:pt x="14" y="92"/>
                    </a:lnTo>
                    <a:lnTo>
                      <a:pt x="18" y="96"/>
                    </a:lnTo>
                    <a:lnTo>
                      <a:pt x="26" y="98"/>
                    </a:lnTo>
                    <a:lnTo>
                      <a:pt x="36" y="96"/>
                    </a:lnTo>
                    <a:lnTo>
                      <a:pt x="36" y="86"/>
                    </a:lnTo>
                    <a:lnTo>
                      <a:pt x="30" y="86"/>
                    </a:lnTo>
                    <a:lnTo>
                      <a:pt x="26" y="86"/>
                    </a:lnTo>
                    <a:lnTo>
                      <a:pt x="24" y="84"/>
                    </a:lnTo>
                    <a:lnTo>
                      <a:pt x="24" y="80"/>
                    </a:lnTo>
                    <a:lnTo>
                      <a:pt x="24" y="32"/>
                    </a:lnTo>
                    <a:lnTo>
                      <a:pt x="36" y="3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0832" name="Freeform 291"/>
              <p:cNvSpPr>
                <a:spLocks/>
              </p:cNvSpPr>
              <p:nvPr/>
            </p:nvSpPr>
            <p:spPr bwMode="auto">
              <a:xfrm>
                <a:off x="3344" y="2862"/>
                <a:ext cx="36" cy="78"/>
              </a:xfrm>
              <a:custGeom>
                <a:avLst/>
                <a:gdLst>
                  <a:gd name="T0" fmla="*/ 12 w 36"/>
                  <a:gd name="T1" fmla="*/ 34 h 78"/>
                  <a:gd name="T2" fmla="*/ 12 w 36"/>
                  <a:gd name="T3" fmla="*/ 34 h 78"/>
                  <a:gd name="T4" fmla="*/ 14 w 36"/>
                  <a:gd name="T5" fmla="*/ 26 h 78"/>
                  <a:gd name="T6" fmla="*/ 18 w 36"/>
                  <a:gd name="T7" fmla="*/ 20 h 78"/>
                  <a:gd name="T8" fmla="*/ 24 w 36"/>
                  <a:gd name="T9" fmla="*/ 16 h 78"/>
                  <a:gd name="T10" fmla="*/ 32 w 36"/>
                  <a:gd name="T11" fmla="*/ 14 h 78"/>
                  <a:gd name="T12" fmla="*/ 36 w 36"/>
                  <a:gd name="T13" fmla="*/ 14 h 78"/>
                  <a:gd name="T14" fmla="*/ 36 w 36"/>
                  <a:gd name="T15" fmla="*/ 0 h 78"/>
                  <a:gd name="T16" fmla="*/ 36 w 36"/>
                  <a:gd name="T17" fmla="*/ 0 h 78"/>
                  <a:gd name="T18" fmla="*/ 32 w 36"/>
                  <a:gd name="T19" fmla="*/ 0 h 78"/>
                  <a:gd name="T20" fmla="*/ 32 w 36"/>
                  <a:gd name="T21" fmla="*/ 0 h 78"/>
                  <a:gd name="T22" fmla="*/ 26 w 36"/>
                  <a:gd name="T23" fmla="*/ 2 h 78"/>
                  <a:gd name="T24" fmla="*/ 20 w 36"/>
                  <a:gd name="T25" fmla="*/ 4 h 78"/>
                  <a:gd name="T26" fmla="*/ 16 w 36"/>
                  <a:gd name="T27" fmla="*/ 10 h 78"/>
                  <a:gd name="T28" fmla="*/ 12 w 36"/>
                  <a:gd name="T29" fmla="*/ 16 h 78"/>
                  <a:gd name="T30" fmla="*/ 12 w 36"/>
                  <a:gd name="T31" fmla="*/ 16 h 78"/>
                  <a:gd name="T32" fmla="*/ 12 w 36"/>
                  <a:gd name="T33" fmla="*/ 2 h 78"/>
                  <a:gd name="T34" fmla="*/ 0 w 36"/>
                  <a:gd name="T35" fmla="*/ 2 h 78"/>
                  <a:gd name="T36" fmla="*/ 0 w 36"/>
                  <a:gd name="T37" fmla="*/ 78 h 78"/>
                  <a:gd name="T38" fmla="*/ 12 w 36"/>
                  <a:gd name="T39" fmla="*/ 78 h 78"/>
                  <a:gd name="T40" fmla="*/ 12 w 36"/>
                  <a:gd name="T41" fmla="*/ 34 h 78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36"/>
                  <a:gd name="T64" fmla="*/ 0 h 78"/>
                  <a:gd name="T65" fmla="*/ 36 w 36"/>
                  <a:gd name="T66" fmla="*/ 78 h 78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36" h="78">
                    <a:moveTo>
                      <a:pt x="12" y="34"/>
                    </a:moveTo>
                    <a:lnTo>
                      <a:pt x="12" y="34"/>
                    </a:lnTo>
                    <a:lnTo>
                      <a:pt x="14" y="26"/>
                    </a:lnTo>
                    <a:lnTo>
                      <a:pt x="18" y="20"/>
                    </a:lnTo>
                    <a:lnTo>
                      <a:pt x="24" y="16"/>
                    </a:lnTo>
                    <a:lnTo>
                      <a:pt x="32" y="14"/>
                    </a:lnTo>
                    <a:lnTo>
                      <a:pt x="36" y="14"/>
                    </a:lnTo>
                    <a:lnTo>
                      <a:pt x="36" y="0"/>
                    </a:lnTo>
                    <a:lnTo>
                      <a:pt x="32" y="0"/>
                    </a:lnTo>
                    <a:lnTo>
                      <a:pt x="26" y="2"/>
                    </a:lnTo>
                    <a:lnTo>
                      <a:pt x="20" y="4"/>
                    </a:lnTo>
                    <a:lnTo>
                      <a:pt x="16" y="10"/>
                    </a:lnTo>
                    <a:lnTo>
                      <a:pt x="12" y="16"/>
                    </a:lnTo>
                    <a:lnTo>
                      <a:pt x="12" y="2"/>
                    </a:lnTo>
                    <a:lnTo>
                      <a:pt x="0" y="2"/>
                    </a:lnTo>
                    <a:lnTo>
                      <a:pt x="0" y="78"/>
                    </a:lnTo>
                    <a:lnTo>
                      <a:pt x="12" y="78"/>
                    </a:lnTo>
                    <a:lnTo>
                      <a:pt x="12" y="3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0833" name="Freeform 292"/>
              <p:cNvSpPr>
                <a:spLocks noEditPoints="1"/>
              </p:cNvSpPr>
              <p:nvPr/>
            </p:nvSpPr>
            <p:spPr bwMode="auto">
              <a:xfrm>
                <a:off x="3386" y="2862"/>
                <a:ext cx="68" cy="80"/>
              </a:xfrm>
              <a:custGeom>
                <a:avLst/>
                <a:gdLst>
                  <a:gd name="T0" fmla="*/ 0 w 68"/>
                  <a:gd name="T1" fmla="*/ 40 h 80"/>
                  <a:gd name="T2" fmla="*/ 4 w 68"/>
                  <a:gd name="T3" fmla="*/ 62 h 80"/>
                  <a:gd name="T4" fmla="*/ 12 w 68"/>
                  <a:gd name="T5" fmla="*/ 72 h 80"/>
                  <a:gd name="T6" fmla="*/ 26 w 68"/>
                  <a:gd name="T7" fmla="*/ 80 h 80"/>
                  <a:gd name="T8" fmla="*/ 34 w 68"/>
                  <a:gd name="T9" fmla="*/ 80 h 80"/>
                  <a:gd name="T10" fmla="*/ 50 w 68"/>
                  <a:gd name="T11" fmla="*/ 76 h 80"/>
                  <a:gd name="T12" fmla="*/ 60 w 68"/>
                  <a:gd name="T13" fmla="*/ 68 h 80"/>
                  <a:gd name="T14" fmla="*/ 66 w 68"/>
                  <a:gd name="T15" fmla="*/ 54 h 80"/>
                  <a:gd name="T16" fmla="*/ 68 w 68"/>
                  <a:gd name="T17" fmla="*/ 40 h 80"/>
                  <a:gd name="T18" fmla="*/ 64 w 68"/>
                  <a:gd name="T19" fmla="*/ 20 h 80"/>
                  <a:gd name="T20" fmla="*/ 56 w 68"/>
                  <a:gd name="T21" fmla="*/ 8 h 80"/>
                  <a:gd name="T22" fmla="*/ 42 w 68"/>
                  <a:gd name="T23" fmla="*/ 2 h 80"/>
                  <a:gd name="T24" fmla="*/ 34 w 68"/>
                  <a:gd name="T25" fmla="*/ 0 h 80"/>
                  <a:gd name="T26" fmla="*/ 18 w 68"/>
                  <a:gd name="T27" fmla="*/ 4 h 80"/>
                  <a:gd name="T28" fmla="*/ 8 w 68"/>
                  <a:gd name="T29" fmla="*/ 14 h 80"/>
                  <a:gd name="T30" fmla="*/ 2 w 68"/>
                  <a:gd name="T31" fmla="*/ 26 h 80"/>
                  <a:gd name="T32" fmla="*/ 0 w 68"/>
                  <a:gd name="T33" fmla="*/ 40 h 80"/>
                  <a:gd name="T34" fmla="*/ 12 w 68"/>
                  <a:gd name="T35" fmla="*/ 40 h 80"/>
                  <a:gd name="T36" fmla="*/ 16 w 68"/>
                  <a:gd name="T37" fmla="*/ 22 h 80"/>
                  <a:gd name="T38" fmla="*/ 22 w 68"/>
                  <a:gd name="T39" fmla="*/ 14 h 80"/>
                  <a:gd name="T40" fmla="*/ 34 w 68"/>
                  <a:gd name="T41" fmla="*/ 12 h 80"/>
                  <a:gd name="T42" fmla="*/ 40 w 68"/>
                  <a:gd name="T43" fmla="*/ 12 h 80"/>
                  <a:gd name="T44" fmla="*/ 48 w 68"/>
                  <a:gd name="T45" fmla="*/ 18 h 80"/>
                  <a:gd name="T46" fmla="*/ 54 w 68"/>
                  <a:gd name="T47" fmla="*/ 32 h 80"/>
                  <a:gd name="T48" fmla="*/ 56 w 68"/>
                  <a:gd name="T49" fmla="*/ 40 h 80"/>
                  <a:gd name="T50" fmla="*/ 52 w 68"/>
                  <a:gd name="T51" fmla="*/ 58 h 80"/>
                  <a:gd name="T52" fmla="*/ 46 w 68"/>
                  <a:gd name="T53" fmla="*/ 66 h 80"/>
                  <a:gd name="T54" fmla="*/ 34 w 68"/>
                  <a:gd name="T55" fmla="*/ 70 h 80"/>
                  <a:gd name="T56" fmla="*/ 28 w 68"/>
                  <a:gd name="T57" fmla="*/ 68 h 80"/>
                  <a:gd name="T58" fmla="*/ 20 w 68"/>
                  <a:gd name="T59" fmla="*/ 62 h 80"/>
                  <a:gd name="T60" fmla="*/ 14 w 68"/>
                  <a:gd name="T61" fmla="*/ 50 h 80"/>
                  <a:gd name="T62" fmla="*/ 12 w 68"/>
                  <a:gd name="T63" fmla="*/ 40 h 80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68"/>
                  <a:gd name="T97" fmla="*/ 0 h 80"/>
                  <a:gd name="T98" fmla="*/ 68 w 68"/>
                  <a:gd name="T99" fmla="*/ 80 h 80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68" h="80">
                    <a:moveTo>
                      <a:pt x="0" y="40"/>
                    </a:moveTo>
                    <a:lnTo>
                      <a:pt x="0" y="40"/>
                    </a:lnTo>
                    <a:lnTo>
                      <a:pt x="2" y="54"/>
                    </a:lnTo>
                    <a:lnTo>
                      <a:pt x="4" y="62"/>
                    </a:lnTo>
                    <a:lnTo>
                      <a:pt x="8" y="68"/>
                    </a:lnTo>
                    <a:lnTo>
                      <a:pt x="12" y="72"/>
                    </a:lnTo>
                    <a:lnTo>
                      <a:pt x="18" y="76"/>
                    </a:lnTo>
                    <a:lnTo>
                      <a:pt x="26" y="80"/>
                    </a:lnTo>
                    <a:lnTo>
                      <a:pt x="34" y="80"/>
                    </a:lnTo>
                    <a:lnTo>
                      <a:pt x="42" y="80"/>
                    </a:lnTo>
                    <a:lnTo>
                      <a:pt x="50" y="76"/>
                    </a:lnTo>
                    <a:lnTo>
                      <a:pt x="56" y="72"/>
                    </a:lnTo>
                    <a:lnTo>
                      <a:pt x="60" y="68"/>
                    </a:lnTo>
                    <a:lnTo>
                      <a:pt x="64" y="62"/>
                    </a:lnTo>
                    <a:lnTo>
                      <a:pt x="66" y="54"/>
                    </a:lnTo>
                    <a:lnTo>
                      <a:pt x="68" y="40"/>
                    </a:lnTo>
                    <a:lnTo>
                      <a:pt x="66" y="26"/>
                    </a:lnTo>
                    <a:lnTo>
                      <a:pt x="64" y="20"/>
                    </a:lnTo>
                    <a:lnTo>
                      <a:pt x="60" y="14"/>
                    </a:lnTo>
                    <a:lnTo>
                      <a:pt x="56" y="8"/>
                    </a:lnTo>
                    <a:lnTo>
                      <a:pt x="50" y="4"/>
                    </a:lnTo>
                    <a:lnTo>
                      <a:pt x="42" y="2"/>
                    </a:lnTo>
                    <a:lnTo>
                      <a:pt x="34" y="0"/>
                    </a:lnTo>
                    <a:lnTo>
                      <a:pt x="26" y="2"/>
                    </a:lnTo>
                    <a:lnTo>
                      <a:pt x="18" y="4"/>
                    </a:lnTo>
                    <a:lnTo>
                      <a:pt x="12" y="8"/>
                    </a:lnTo>
                    <a:lnTo>
                      <a:pt x="8" y="14"/>
                    </a:lnTo>
                    <a:lnTo>
                      <a:pt x="4" y="20"/>
                    </a:lnTo>
                    <a:lnTo>
                      <a:pt x="2" y="26"/>
                    </a:lnTo>
                    <a:lnTo>
                      <a:pt x="0" y="40"/>
                    </a:lnTo>
                    <a:close/>
                    <a:moveTo>
                      <a:pt x="12" y="40"/>
                    </a:moveTo>
                    <a:lnTo>
                      <a:pt x="12" y="40"/>
                    </a:lnTo>
                    <a:lnTo>
                      <a:pt x="14" y="32"/>
                    </a:lnTo>
                    <a:lnTo>
                      <a:pt x="16" y="22"/>
                    </a:lnTo>
                    <a:lnTo>
                      <a:pt x="20" y="18"/>
                    </a:lnTo>
                    <a:lnTo>
                      <a:pt x="22" y="14"/>
                    </a:lnTo>
                    <a:lnTo>
                      <a:pt x="28" y="12"/>
                    </a:lnTo>
                    <a:lnTo>
                      <a:pt x="34" y="12"/>
                    </a:lnTo>
                    <a:lnTo>
                      <a:pt x="40" y="12"/>
                    </a:lnTo>
                    <a:lnTo>
                      <a:pt x="46" y="14"/>
                    </a:lnTo>
                    <a:lnTo>
                      <a:pt x="48" y="18"/>
                    </a:lnTo>
                    <a:lnTo>
                      <a:pt x="52" y="22"/>
                    </a:lnTo>
                    <a:lnTo>
                      <a:pt x="54" y="32"/>
                    </a:lnTo>
                    <a:lnTo>
                      <a:pt x="56" y="40"/>
                    </a:lnTo>
                    <a:lnTo>
                      <a:pt x="54" y="50"/>
                    </a:lnTo>
                    <a:lnTo>
                      <a:pt x="52" y="58"/>
                    </a:lnTo>
                    <a:lnTo>
                      <a:pt x="48" y="62"/>
                    </a:lnTo>
                    <a:lnTo>
                      <a:pt x="46" y="66"/>
                    </a:lnTo>
                    <a:lnTo>
                      <a:pt x="40" y="68"/>
                    </a:lnTo>
                    <a:lnTo>
                      <a:pt x="34" y="70"/>
                    </a:lnTo>
                    <a:lnTo>
                      <a:pt x="28" y="68"/>
                    </a:lnTo>
                    <a:lnTo>
                      <a:pt x="22" y="66"/>
                    </a:lnTo>
                    <a:lnTo>
                      <a:pt x="20" y="62"/>
                    </a:lnTo>
                    <a:lnTo>
                      <a:pt x="16" y="58"/>
                    </a:lnTo>
                    <a:lnTo>
                      <a:pt x="14" y="50"/>
                    </a:lnTo>
                    <a:lnTo>
                      <a:pt x="12" y="4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0834" name="Rectangle 293"/>
              <p:cNvSpPr>
                <a:spLocks noChangeArrowheads="1"/>
              </p:cNvSpPr>
              <p:nvPr/>
            </p:nvSpPr>
            <p:spPr bwMode="auto">
              <a:xfrm>
                <a:off x="3470" y="2836"/>
                <a:ext cx="12" cy="10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0835" name="Freeform 294"/>
              <p:cNvSpPr>
                <a:spLocks noEditPoints="1"/>
              </p:cNvSpPr>
              <p:nvPr/>
            </p:nvSpPr>
            <p:spPr bwMode="auto">
              <a:xfrm>
                <a:off x="3540" y="2862"/>
                <a:ext cx="66" cy="108"/>
              </a:xfrm>
              <a:custGeom>
                <a:avLst/>
                <a:gdLst>
                  <a:gd name="T0" fmla="*/ 12 w 66"/>
                  <a:gd name="T1" fmla="*/ 44 h 108"/>
                  <a:gd name="T2" fmla="*/ 12 w 66"/>
                  <a:gd name="T3" fmla="*/ 44 h 108"/>
                  <a:gd name="T4" fmla="*/ 12 w 66"/>
                  <a:gd name="T5" fmla="*/ 34 h 108"/>
                  <a:gd name="T6" fmla="*/ 16 w 66"/>
                  <a:gd name="T7" fmla="*/ 24 h 108"/>
                  <a:gd name="T8" fmla="*/ 18 w 66"/>
                  <a:gd name="T9" fmla="*/ 18 h 108"/>
                  <a:gd name="T10" fmla="*/ 22 w 66"/>
                  <a:gd name="T11" fmla="*/ 16 h 108"/>
                  <a:gd name="T12" fmla="*/ 26 w 66"/>
                  <a:gd name="T13" fmla="*/ 12 h 108"/>
                  <a:gd name="T14" fmla="*/ 32 w 66"/>
                  <a:gd name="T15" fmla="*/ 12 h 108"/>
                  <a:gd name="T16" fmla="*/ 32 w 66"/>
                  <a:gd name="T17" fmla="*/ 12 h 108"/>
                  <a:gd name="T18" fmla="*/ 38 w 66"/>
                  <a:gd name="T19" fmla="*/ 12 h 108"/>
                  <a:gd name="T20" fmla="*/ 44 w 66"/>
                  <a:gd name="T21" fmla="*/ 14 h 108"/>
                  <a:gd name="T22" fmla="*/ 48 w 66"/>
                  <a:gd name="T23" fmla="*/ 18 h 108"/>
                  <a:gd name="T24" fmla="*/ 50 w 66"/>
                  <a:gd name="T25" fmla="*/ 22 h 108"/>
                  <a:gd name="T26" fmla="*/ 52 w 66"/>
                  <a:gd name="T27" fmla="*/ 32 h 108"/>
                  <a:gd name="T28" fmla="*/ 52 w 66"/>
                  <a:gd name="T29" fmla="*/ 40 h 108"/>
                  <a:gd name="T30" fmla="*/ 52 w 66"/>
                  <a:gd name="T31" fmla="*/ 40 h 108"/>
                  <a:gd name="T32" fmla="*/ 52 w 66"/>
                  <a:gd name="T33" fmla="*/ 52 h 108"/>
                  <a:gd name="T34" fmla="*/ 48 w 66"/>
                  <a:gd name="T35" fmla="*/ 60 h 108"/>
                  <a:gd name="T36" fmla="*/ 42 w 66"/>
                  <a:gd name="T37" fmla="*/ 66 h 108"/>
                  <a:gd name="T38" fmla="*/ 38 w 66"/>
                  <a:gd name="T39" fmla="*/ 68 h 108"/>
                  <a:gd name="T40" fmla="*/ 32 w 66"/>
                  <a:gd name="T41" fmla="*/ 70 h 108"/>
                  <a:gd name="T42" fmla="*/ 32 w 66"/>
                  <a:gd name="T43" fmla="*/ 70 h 108"/>
                  <a:gd name="T44" fmla="*/ 26 w 66"/>
                  <a:gd name="T45" fmla="*/ 68 h 108"/>
                  <a:gd name="T46" fmla="*/ 20 w 66"/>
                  <a:gd name="T47" fmla="*/ 64 h 108"/>
                  <a:gd name="T48" fmla="*/ 14 w 66"/>
                  <a:gd name="T49" fmla="*/ 56 h 108"/>
                  <a:gd name="T50" fmla="*/ 12 w 66"/>
                  <a:gd name="T51" fmla="*/ 50 h 108"/>
                  <a:gd name="T52" fmla="*/ 12 w 66"/>
                  <a:gd name="T53" fmla="*/ 44 h 108"/>
                  <a:gd name="T54" fmla="*/ 12 w 66"/>
                  <a:gd name="T55" fmla="*/ 44 h 108"/>
                  <a:gd name="T56" fmla="*/ 0 w 66"/>
                  <a:gd name="T57" fmla="*/ 108 h 108"/>
                  <a:gd name="T58" fmla="*/ 12 w 66"/>
                  <a:gd name="T59" fmla="*/ 108 h 108"/>
                  <a:gd name="T60" fmla="*/ 12 w 66"/>
                  <a:gd name="T61" fmla="*/ 70 h 108"/>
                  <a:gd name="T62" fmla="*/ 14 w 66"/>
                  <a:gd name="T63" fmla="*/ 70 h 108"/>
                  <a:gd name="T64" fmla="*/ 14 w 66"/>
                  <a:gd name="T65" fmla="*/ 70 h 108"/>
                  <a:gd name="T66" fmla="*/ 16 w 66"/>
                  <a:gd name="T67" fmla="*/ 74 h 108"/>
                  <a:gd name="T68" fmla="*/ 20 w 66"/>
                  <a:gd name="T69" fmla="*/ 78 h 108"/>
                  <a:gd name="T70" fmla="*/ 26 w 66"/>
                  <a:gd name="T71" fmla="*/ 80 h 108"/>
                  <a:gd name="T72" fmla="*/ 34 w 66"/>
                  <a:gd name="T73" fmla="*/ 80 h 108"/>
                  <a:gd name="T74" fmla="*/ 34 w 66"/>
                  <a:gd name="T75" fmla="*/ 80 h 108"/>
                  <a:gd name="T76" fmla="*/ 42 w 66"/>
                  <a:gd name="T77" fmla="*/ 80 h 108"/>
                  <a:gd name="T78" fmla="*/ 48 w 66"/>
                  <a:gd name="T79" fmla="*/ 76 h 108"/>
                  <a:gd name="T80" fmla="*/ 54 w 66"/>
                  <a:gd name="T81" fmla="*/ 72 h 108"/>
                  <a:gd name="T82" fmla="*/ 60 w 66"/>
                  <a:gd name="T83" fmla="*/ 66 h 108"/>
                  <a:gd name="T84" fmla="*/ 62 w 66"/>
                  <a:gd name="T85" fmla="*/ 60 h 108"/>
                  <a:gd name="T86" fmla="*/ 64 w 66"/>
                  <a:gd name="T87" fmla="*/ 52 h 108"/>
                  <a:gd name="T88" fmla="*/ 66 w 66"/>
                  <a:gd name="T89" fmla="*/ 38 h 108"/>
                  <a:gd name="T90" fmla="*/ 66 w 66"/>
                  <a:gd name="T91" fmla="*/ 38 h 108"/>
                  <a:gd name="T92" fmla="*/ 64 w 66"/>
                  <a:gd name="T93" fmla="*/ 24 h 108"/>
                  <a:gd name="T94" fmla="*/ 62 w 66"/>
                  <a:gd name="T95" fmla="*/ 16 h 108"/>
                  <a:gd name="T96" fmla="*/ 58 w 66"/>
                  <a:gd name="T97" fmla="*/ 12 h 108"/>
                  <a:gd name="T98" fmla="*/ 54 w 66"/>
                  <a:gd name="T99" fmla="*/ 6 h 108"/>
                  <a:gd name="T100" fmla="*/ 48 w 66"/>
                  <a:gd name="T101" fmla="*/ 4 h 108"/>
                  <a:gd name="T102" fmla="*/ 42 w 66"/>
                  <a:gd name="T103" fmla="*/ 2 h 108"/>
                  <a:gd name="T104" fmla="*/ 34 w 66"/>
                  <a:gd name="T105" fmla="*/ 0 h 108"/>
                  <a:gd name="T106" fmla="*/ 34 w 66"/>
                  <a:gd name="T107" fmla="*/ 0 h 108"/>
                  <a:gd name="T108" fmla="*/ 26 w 66"/>
                  <a:gd name="T109" fmla="*/ 2 h 108"/>
                  <a:gd name="T110" fmla="*/ 20 w 66"/>
                  <a:gd name="T111" fmla="*/ 6 h 108"/>
                  <a:gd name="T112" fmla="*/ 16 w 66"/>
                  <a:gd name="T113" fmla="*/ 10 h 108"/>
                  <a:gd name="T114" fmla="*/ 12 w 66"/>
                  <a:gd name="T115" fmla="*/ 14 h 108"/>
                  <a:gd name="T116" fmla="*/ 12 w 66"/>
                  <a:gd name="T117" fmla="*/ 14 h 108"/>
                  <a:gd name="T118" fmla="*/ 12 w 66"/>
                  <a:gd name="T119" fmla="*/ 2 h 108"/>
                  <a:gd name="T120" fmla="*/ 0 w 66"/>
                  <a:gd name="T121" fmla="*/ 2 h 108"/>
                  <a:gd name="T122" fmla="*/ 0 w 66"/>
                  <a:gd name="T123" fmla="*/ 108 h 108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66"/>
                  <a:gd name="T187" fmla="*/ 0 h 108"/>
                  <a:gd name="T188" fmla="*/ 66 w 66"/>
                  <a:gd name="T189" fmla="*/ 108 h 108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66" h="108">
                    <a:moveTo>
                      <a:pt x="12" y="44"/>
                    </a:moveTo>
                    <a:lnTo>
                      <a:pt x="12" y="44"/>
                    </a:lnTo>
                    <a:lnTo>
                      <a:pt x="12" y="34"/>
                    </a:lnTo>
                    <a:lnTo>
                      <a:pt x="16" y="24"/>
                    </a:lnTo>
                    <a:lnTo>
                      <a:pt x="18" y="18"/>
                    </a:lnTo>
                    <a:lnTo>
                      <a:pt x="22" y="16"/>
                    </a:lnTo>
                    <a:lnTo>
                      <a:pt x="26" y="12"/>
                    </a:lnTo>
                    <a:lnTo>
                      <a:pt x="32" y="12"/>
                    </a:lnTo>
                    <a:lnTo>
                      <a:pt x="38" y="12"/>
                    </a:lnTo>
                    <a:lnTo>
                      <a:pt x="44" y="14"/>
                    </a:lnTo>
                    <a:lnTo>
                      <a:pt x="48" y="18"/>
                    </a:lnTo>
                    <a:lnTo>
                      <a:pt x="50" y="22"/>
                    </a:lnTo>
                    <a:lnTo>
                      <a:pt x="52" y="32"/>
                    </a:lnTo>
                    <a:lnTo>
                      <a:pt x="52" y="40"/>
                    </a:lnTo>
                    <a:lnTo>
                      <a:pt x="52" y="52"/>
                    </a:lnTo>
                    <a:lnTo>
                      <a:pt x="48" y="60"/>
                    </a:lnTo>
                    <a:lnTo>
                      <a:pt x="42" y="66"/>
                    </a:lnTo>
                    <a:lnTo>
                      <a:pt x="38" y="68"/>
                    </a:lnTo>
                    <a:lnTo>
                      <a:pt x="32" y="70"/>
                    </a:lnTo>
                    <a:lnTo>
                      <a:pt x="26" y="68"/>
                    </a:lnTo>
                    <a:lnTo>
                      <a:pt x="20" y="64"/>
                    </a:lnTo>
                    <a:lnTo>
                      <a:pt x="14" y="56"/>
                    </a:lnTo>
                    <a:lnTo>
                      <a:pt x="12" y="50"/>
                    </a:lnTo>
                    <a:lnTo>
                      <a:pt x="12" y="44"/>
                    </a:lnTo>
                    <a:close/>
                    <a:moveTo>
                      <a:pt x="0" y="108"/>
                    </a:moveTo>
                    <a:lnTo>
                      <a:pt x="12" y="108"/>
                    </a:lnTo>
                    <a:lnTo>
                      <a:pt x="12" y="70"/>
                    </a:lnTo>
                    <a:lnTo>
                      <a:pt x="14" y="70"/>
                    </a:lnTo>
                    <a:lnTo>
                      <a:pt x="16" y="74"/>
                    </a:lnTo>
                    <a:lnTo>
                      <a:pt x="20" y="78"/>
                    </a:lnTo>
                    <a:lnTo>
                      <a:pt x="26" y="80"/>
                    </a:lnTo>
                    <a:lnTo>
                      <a:pt x="34" y="80"/>
                    </a:lnTo>
                    <a:lnTo>
                      <a:pt x="42" y="80"/>
                    </a:lnTo>
                    <a:lnTo>
                      <a:pt x="48" y="76"/>
                    </a:lnTo>
                    <a:lnTo>
                      <a:pt x="54" y="72"/>
                    </a:lnTo>
                    <a:lnTo>
                      <a:pt x="60" y="66"/>
                    </a:lnTo>
                    <a:lnTo>
                      <a:pt x="62" y="60"/>
                    </a:lnTo>
                    <a:lnTo>
                      <a:pt x="64" y="52"/>
                    </a:lnTo>
                    <a:lnTo>
                      <a:pt x="66" y="38"/>
                    </a:lnTo>
                    <a:lnTo>
                      <a:pt x="64" y="24"/>
                    </a:lnTo>
                    <a:lnTo>
                      <a:pt x="62" y="16"/>
                    </a:lnTo>
                    <a:lnTo>
                      <a:pt x="58" y="12"/>
                    </a:lnTo>
                    <a:lnTo>
                      <a:pt x="54" y="6"/>
                    </a:lnTo>
                    <a:lnTo>
                      <a:pt x="48" y="4"/>
                    </a:lnTo>
                    <a:lnTo>
                      <a:pt x="42" y="2"/>
                    </a:lnTo>
                    <a:lnTo>
                      <a:pt x="34" y="0"/>
                    </a:lnTo>
                    <a:lnTo>
                      <a:pt x="26" y="2"/>
                    </a:lnTo>
                    <a:lnTo>
                      <a:pt x="20" y="6"/>
                    </a:lnTo>
                    <a:lnTo>
                      <a:pt x="16" y="10"/>
                    </a:lnTo>
                    <a:lnTo>
                      <a:pt x="12" y="14"/>
                    </a:lnTo>
                    <a:lnTo>
                      <a:pt x="12" y="2"/>
                    </a:lnTo>
                    <a:lnTo>
                      <a:pt x="0" y="2"/>
                    </a:lnTo>
                    <a:lnTo>
                      <a:pt x="0" y="10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0836" name="Rectangle 295"/>
              <p:cNvSpPr>
                <a:spLocks noChangeArrowheads="1"/>
              </p:cNvSpPr>
              <p:nvPr/>
            </p:nvSpPr>
            <p:spPr bwMode="auto">
              <a:xfrm>
                <a:off x="3622" y="2836"/>
                <a:ext cx="12" cy="10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0837" name="Freeform 296"/>
              <p:cNvSpPr>
                <a:spLocks noEditPoints="1"/>
              </p:cNvSpPr>
              <p:nvPr/>
            </p:nvSpPr>
            <p:spPr bwMode="auto">
              <a:xfrm>
                <a:off x="3648" y="2862"/>
                <a:ext cx="72" cy="80"/>
              </a:xfrm>
              <a:custGeom>
                <a:avLst/>
                <a:gdLst>
                  <a:gd name="T0" fmla="*/ 16 w 72"/>
                  <a:gd name="T1" fmla="*/ 26 h 80"/>
                  <a:gd name="T2" fmla="*/ 20 w 72"/>
                  <a:gd name="T3" fmla="*/ 16 h 80"/>
                  <a:gd name="T4" fmla="*/ 34 w 72"/>
                  <a:gd name="T5" fmla="*/ 12 h 80"/>
                  <a:gd name="T6" fmla="*/ 42 w 72"/>
                  <a:gd name="T7" fmla="*/ 12 h 80"/>
                  <a:gd name="T8" fmla="*/ 50 w 72"/>
                  <a:gd name="T9" fmla="*/ 18 h 80"/>
                  <a:gd name="T10" fmla="*/ 52 w 72"/>
                  <a:gd name="T11" fmla="*/ 24 h 80"/>
                  <a:gd name="T12" fmla="*/ 48 w 72"/>
                  <a:gd name="T13" fmla="*/ 30 h 80"/>
                  <a:gd name="T14" fmla="*/ 24 w 72"/>
                  <a:gd name="T15" fmla="*/ 34 h 80"/>
                  <a:gd name="T16" fmla="*/ 16 w 72"/>
                  <a:gd name="T17" fmla="*/ 36 h 80"/>
                  <a:gd name="T18" fmla="*/ 8 w 72"/>
                  <a:gd name="T19" fmla="*/ 42 h 80"/>
                  <a:gd name="T20" fmla="*/ 2 w 72"/>
                  <a:gd name="T21" fmla="*/ 52 h 80"/>
                  <a:gd name="T22" fmla="*/ 0 w 72"/>
                  <a:gd name="T23" fmla="*/ 58 h 80"/>
                  <a:gd name="T24" fmla="*/ 8 w 72"/>
                  <a:gd name="T25" fmla="*/ 74 h 80"/>
                  <a:gd name="T26" fmla="*/ 24 w 72"/>
                  <a:gd name="T27" fmla="*/ 80 h 80"/>
                  <a:gd name="T28" fmla="*/ 34 w 72"/>
                  <a:gd name="T29" fmla="*/ 78 h 80"/>
                  <a:gd name="T30" fmla="*/ 48 w 72"/>
                  <a:gd name="T31" fmla="*/ 72 h 80"/>
                  <a:gd name="T32" fmla="*/ 52 w 72"/>
                  <a:gd name="T33" fmla="*/ 68 h 80"/>
                  <a:gd name="T34" fmla="*/ 54 w 72"/>
                  <a:gd name="T35" fmla="*/ 76 h 80"/>
                  <a:gd name="T36" fmla="*/ 64 w 72"/>
                  <a:gd name="T37" fmla="*/ 80 h 80"/>
                  <a:gd name="T38" fmla="*/ 72 w 72"/>
                  <a:gd name="T39" fmla="*/ 78 h 80"/>
                  <a:gd name="T40" fmla="*/ 72 w 72"/>
                  <a:gd name="T41" fmla="*/ 68 h 80"/>
                  <a:gd name="T42" fmla="*/ 68 w 72"/>
                  <a:gd name="T43" fmla="*/ 70 h 80"/>
                  <a:gd name="T44" fmla="*/ 64 w 72"/>
                  <a:gd name="T45" fmla="*/ 64 h 80"/>
                  <a:gd name="T46" fmla="*/ 64 w 72"/>
                  <a:gd name="T47" fmla="*/ 22 h 80"/>
                  <a:gd name="T48" fmla="*/ 60 w 72"/>
                  <a:gd name="T49" fmla="*/ 10 h 80"/>
                  <a:gd name="T50" fmla="*/ 52 w 72"/>
                  <a:gd name="T51" fmla="*/ 4 h 80"/>
                  <a:gd name="T52" fmla="*/ 36 w 72"/>
                  <a:gd name="T53" fmla="*/ 0 h 80"/>
                  <a:gd name="T54" fmla="*/ 22 w 72"/>
                  <a:gd name="T55" fmla="*/ 2 h 80"/>
                  <a:gd name="T56" fmla="*/ 10 w 72"/>
                  <a:gd name="T57" fmla="*/ 10 h 80"/>
                  <a:gd name="T58" fmla="*/ 6 w 72"/>
                  <a:gd name="T59" fmla="*/ 20 h 80"/>
                  <a:gd name="T60" fmla="*/ 16 w 72"/>
                  <a:gd name="T61" fmla="*/ 26 h 80"/>
                  <a:gd name="T62" fmla="*/ 50 w 72"/>
                  <a:gd name="T63" fmla="*/ 52 h 80"/>
                  <a:gd name="T64" fmla="*/ 44 w 72"/>
                  <a:gd name="T65" fmla="*/ 64 h 80"/>
                  <a:gd name="T66" fmla="*/ 28 w 72"/>
                  <a:gd name="T67" fmla="*/ 70 h 80"/>
                  <a:gd name="T68" fmla="*/ 22 w 72"/>
                  <a:gd name="T69" fmla="*/ 68 h 80"/>
                  <a:gd name="T70" fmla="*/ 14 w 72"/>
                  <a:gd name="T71" fmla="*/ 62 h 80"/>
                  <a:gd name="T72" fmla="*/ 14 w 72"/>
                  <a:gd name="T73" fmla="*/ 56 h 80"/>
                  <a:gd name="T74" fmla="*/ 20 w 72"/>
                  <a:gd name="T75" fmla="*/ 48 h 80"/>
                  <a:gd name="T76" fmla="*/ 30 w 72"/>
                  <a:gd name="T77" fmla="*/ 44 h 80"/>
                  <a:gd name="T78" fmla="*/ 46 w 72"/>
                  <a:gd name="T79" fmla="*/ 42 h 80"/>
                  <a:gd name="T80" fmla="*/ 50 w 72"/>
                  <a:gd name="T81" fmla="*/ 52 h 80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72"/>
                  <a:gd name="T124" fmla="*/ 0 h 80"/>
                  <a:gd name="T125" fmla="*/ 72 w 72"/>
                  <a:gd name="T126" fmla="*/ 80 h 80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72" h="80">
                    <a:moveTo>
                      <a:pt x="16" y="26"/>
                    </a:moveTo>
                    <a:lnTo>
                      <a:pt x="16" y="26"/>
                    </a:lnTo>
                    <a:lnTo>
                      <a:pt x="18" y="20"/>
                    </a:lnTo>
                    <a:lnTo>
                      <a:pt x="20" y="16"/>
                    </a:lnTo>
                    <a:lnTo>
                      <a:pt x="24" y="12"/>
                    </a:lnTo>
                    <a:lnTo>
                      <a:pt x="34" y="12"/>
                    </a:lnTo>
                    <a:lnTo>
                      <a:pt x="42" y="12"/>
                    </a:lnTo>
                    <a:lnTo>
                      <a:pt x="46" y="14"/>
                    </a:lnTo>
                    <a:lnTo>
                      <a:pt x="50" y="18"/>
                    </a:lnTo>
                    <a:lnTo>
                      <a:pt x="52" y="24"/>
                    </a:lnTo>
                    <a:lnTo>
                      <a:pt x="50" y="28"/>
                    </a:lnTo>
                    <a:lnTo>
                      <a:pt x="48" y="30"/>
                    </a:lnTo>
                    <a:lnTo>
                      <a:pt x="44" y="32"/>
                    </a:lnTo>
                    <a:lnTo>
                      <a:pt x="24" y="34"/>
                    </a:lnTo>
                    <a:lnTo>
                      <a:pt x="16" y="36"/>
                    </a:lnTo>
                    <a:lnTo>
                      <a:pt x="12" y="38"/>
                    </a:lnTo>
                    <a:lnTo>
                      <a:pt x="8" y="42"/>
                    </a:lnTo>
                    <a:lnTo>
                      <a:pt x="4" y="46"/>
                    </a:lnTo>
                    <a:lnTo>
                      <a:pt x="2" y="52"/>
                    </a:lnTo>
                    <a:lnTo>
                      <a:pt x="0" y="58"/>
                    </a:lnTo>
                    <a:lnTo>
                      <a:pt x="2" y="68"/>
                    </a:lnTo>
                    <a:lnTo>
                      <a:pt x="8" y="74"/>
                    </a:lnTo>
                    <a:lnTo>
                      <a:pt x="14" y="78"/>
                    </a:lnTo>
                    <a:lnTo>
                      <a:pt x="24" y="80"/>
                    </a:lnTo>
                    <a:lnTo>
                      <a:pt x="34" y="78"/>
                    </a:lnTo>
                    <a:lnTo>
                      <a:pt x="42" y="76"/>
                    </a:lnTo>
                    <a:lnTo>
                      <a:pt x="48" y="72"/>
                    </a:lnTo>
                    <a:lnTo>
                      <a:pt x="52" y="68"/>
                    </a:lnTo>
                    <a:lnTo>
                      <a:pt x="52" y="72"/>
                    </a:lnTo>
                    <a:lnTo>
                      <a:pt x="54" y="76"/>
                    </a:lnTo>
                    <a:lnTo>
                      <a:pt x="58" y="78"/>
                    </a:lnTo>
                    <a:lnTo>
                      <a:pt x="64" y="80"/>
                    </a:lnTo>
                    <a:lnTo>
                      <a:pt x="72" y="78"/>
                    </a:lnTo>
                    <a:lnTo>
                      <a:pt x="72" y="68"/>
                    </a:lnTo>
                    <a:lnTo>
                      <a:pt x="68" y="70"/>
                    </a:lnTo>
                    <a:lnTo>
                      <a:pt x="64" y="68"/>
                    </a:lnTo>
                    <a:lnTo>
                      <a:pt x="64" y="64"/>
                    </a:lnTo>
                    <a:lnTo>
                      <a:pt x="64" y="22"/>
                    </a:lnTo>
                    <a:lnTo>
                      <a:pt x="62" y="16"/>
                    </a:lnTo>
                    <a:lnTo>
                      <a:pt x="60" y="10"/>
                    </a:lnTo>
                    <a:lnTo>
                      <a:pt x="56" y="6"/>
                    </a:lnTo>
                    <a:lnTo>
                      <a:pt x="52" y="4"/>
                    </a:lnTo>
                    <a:lnTo>
                      <a:pt x="42" y="2"/>
                    </a:lnTo>
                    <a:lnTo>
                      <a:pt x="36" y="0"/>
                    </a:lnTo>
                    <a:lnTo>
                      <a:pt x="22" y="2"/>
                    </a:lnTo>
                    <a:lnTo>
                      <a:pt x="14" y="6"/>
                    </a:lnTo>
                    <a:lnTo>
                      <a:pt x="10" y="10"/>
                    </a:lnTo>
                    <a:lnTo>
                      <a:pt x="6" y="14"/>
                    </a:lnTo>
                    <a:lnTo>
                      <a:pt x="6" y="20"/>
                    </a:lnTo>
                    <a:lnTo>
                      <a:pt x="4" y="26"/>
                    </a:lnTo>
                    <a:lnTo>
                      <a:pt x="16" y="26"/>
                    </a:lnTo>
                    <a:close/>
                    <a:moveTo>
                      <a:pt x="50" y="52"/>
                    </a:moveTo>
                    <a:lnTo>
                      <a:pt x="50" y="52"/>
                    </a:lnTo>
                    <a:lnTo>
                      <a:pt x="48" y="58"/>
                    </a:lnTo>
                    <a:lnTo>
                      <a:pt x="44" y="64"/>
                    </a:lnTo>
                    <a:lnTo>
                      <a:pt x="36" y="68"/>
                    </a:lnTo>
                    <a:lnTo>
                      <a:pt x="28" y="70"/>
                    </a:lnTo>
                    <a:lnTo>
                      <a:pt x="22" y="68"/>
                    </a:lnTo>
                    <a:lnTo>
                      <a:pt x="18" y="66"/>
                    </a:lnTo>
                    <a:lnTo>
                      <a:pt x="14" y="62"/>
                    </a:lnTo>
                    <a:lnTo>
                      <a:pt x="14" y="56"/>
                    </a:lnTo>
                    <a:lnTo>
                      <a:pt x="16" y="50"/>
                    </a:lnTo>
                    <a:lnTo>
                      <a:pt x="20" y="48"/>
                    </a:lnTo>
                    <a:lnTo>
                      <a:pt x="24" y="46"/>
                    </a:lnTo>
                    <a:lnTo>
                      <a:pt x="30" y="44"/>
                    </a:lnTo>
                    <a:lnTo>
                      <a:pt x="46" y="42"/>
                    </a:lnTo>
                    <a:lnTo>
                      <a:pt x="50" y="40"/>
                    </a:lnTo>
                    <a:lnTo>
                      <a:pt x="50" y="5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0838" name="Freeform 297"/>
              <p:cNvSpPr>
                <a:spLocks/>
              </p:cNvSpPr>
              <p:nvPr/>
            </p:nvSpPr>
            <p:spPr bwMode="auto">
              <a:xfrm>
                <a:off x="3732" y="2862"/>
                <a:ext cx="62" cy="78"/>
              </a:xfrm>
              <a:custGeom>
                <a:avLst/>
                <a:gdLst>
                  <a:gd name="T0" fmla="*/ 62 w 62"/>
                  <a:gd name="T1" fmla="*/ 26 h 78"/>
                  <a:gd name="T2" fmla="*/ 62 w 62"/>
                  <a:gd name="T3" fmla="*/ 26 h 78"/>
                  <a:gd name="T4" fmla="*/ 62 w 62"/>
                  <a:gd name="T5" fmla="*/ 20 h 78"/>
                  <a:gd name="T6" fmla="*/ 60 w 62"/>
                  <a:gd name="T7" fmla="*/ 14 h 78"/>
                  <a:gd name="T8" fmla="*/ 56 w 62"/>
                  <a:gd name="T9" fmla="*/ 10 h 78"/>
                  <a:gd name="T10" fmla="*/ 54 w 62"/>
                  <a:gd name="T11" fmla="*/ 6 h 78"/>
                  <a:gd name="T12" fmla="*/ 44 w 62"/>
                  <a:gd name="T13" fmla="*/ 2 h 78"/>
                  <a:gd name="T14" fmla="*/ 36 w 62"/>
                  <a:gd name="T15" fmla="*/ 0 h 78"/>
                  <a:gd name="T16" fmla="*/ 36 w 62"/>
                  <a:gd name="T17" fmla="*/ 0 h 78"/>
                  <a:gd name="T18" fmla="*/ 28 w 62"/>
                  <a:gd name="T19" fmla="*/ 2 h 78"/>
                  <a:gd name="T20" fmla="*/ 20 w 62"/>
                  <a:gd name="T21" fmla="*/ 6 h 78"/>
                  <a:gd name="T22" fmla="*/ 16 w 62"/>
                  <a:gd name="T23" fmla="*/ 10 h 78"/>
                  <a:gd name="T24" fmla="*/ 14 w 62"/>
                  <a:gd name="T25" fmla="*/ 14 h 78"/>
                  <a:gd name="T26" fmla="*/ 12 w 62"/>
                  <a:gd name="T27" fmla="*/ 14 h 78"/>
                  <a:gd name="T28" fmla="*/ 12 w 62"/>
                  <a:gd name="T29" fmla="*/ 2 h 78"/>
                  <a:gd name="T30" fmla="*/ 0 w 62"/>
                  <a:gd name="T31" fmla="*/ 2 h 78"/>
                  <a:gd name="T32" fmla="*/ 0 w 62"/>
                  <a:gd name="T33" fmla="*/ 78 h 78"/>
                  <a:gd name="T34" fmla="*/ 14 w 62"/>
                  <a:gd name="T35" fmla="*/ 78 h 78"/>
                  <a:gd name="T36" fmla="*/ 14 w 62"/>
                  <a:gd name="T37" fmla="*/ 36 h 78"/>
                  <a:gd name="T38" fmla="*/ 14 w 62"/>
                  <a:gd name="T39" fmla="*/ 36 h 78"/>
                  <a:gd name="T40" fmla="*/ 14 w 62"/>
                  <a:gd name="T41" fmla="*/ 30 h 78"/>
                  <a:gd name="T42" fmla="*/ 16 w 62"/>
                  <a:gd name="T43" fmla="*/ 24 h 78"/>
                  <a:gd name="T44" fmla="*/ 20 w 62"/>
                  <a:gd name="T45" fmla="*/ 16 h 78"/>
                  <a:gd name="T46" fmla="*/ 28 w 62"/>
                  <a:gd name="T47" fmla="*/ 12 h 78"/>
                  <a:gd name="T48" fmla="*/ 34 w 62"/>
                  <a:gd name="T49" fmla="*/ 12 h 78"/>
                  <a:gd name="T50" fmla="*/ 34 w 62"/>
                  <a:gd name="T51" fmla="*/ 12 h 78"/>
                  <a:gd name="T52" fmla="*/ 40 w 62"/>
                  <a:gd name="T53" fmla="*/ 14 h 78"/>
                  <a:gd name="T54" fmla="*/ 46 w 62"/>
                  <a:gd name="T55" fmla="*/ 16 h 78"/>
                  <a:gd name="T56" fmla="*/ 48 w 62"/>
                  <a:gd name="T57" fmla="*/ 24 h 78"/>
                  <a:gd name="T58" fmla="*/ 50 w 62"/>
                  <a:gd name="T59" fmla="*/ 32 h 78"/>
                  <a:gd name="T60" fmla="*/ 50 w 62"/>
                  <a:gd name="T61" fmla="*/ 78 h 78"/>
                  <a:gd name="T62" fmla="*/ 62 w 62"/>
                  <a:gd name="T63" fmla="*/ 78 h 78"/>
                  <a:gd name="T64" fmla="*/ 62 w 62"/>
                  <a:gd name="T65" fmla="*/ 26 h 7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62"/>
                  <a:gd name="T100" fmla="*/ 0 h 78"/>
                  <a:gd name="T101" fmla="*/ 62 w 62"/>
                  <a:gd name="T102" fmla="*/ 78 h 78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62" h="78">
                    <a:moveTo>
                      <a:pt x="62" y="26"/>
                    </a:moveTo>
                    <a:lnTo>
                      <a:pt x="62" y="26"/>
                    </a:lnTo>
                    <a:lnTo>
                      <a:pt x="62" y="20"/>
                    </a:lnTo>
                    <a:lnTo>
                      <a:pt x="60" y="14"/>
                    </a:lnTo>
                    <a:lnTo>
                      <a:pt x="56" y="10"/>
                    </a:lnTo>
                    <a:lnTo>
                      <a:pt x="54" y="6"/>
                    </a:lnTo>
                    <a:lnTo>
                      <a:pt x="44" y="2"/>
                    </a:lnTo>
                    <a:lnTo>
                      <a:pt x="36" y="0"/>
                    </a:lnTo>
                    <a:lnTo>
                      <a:pt x="28" y="2"/>
                    </a:lnTo>
                    <a:lnTo>
                      <a:pt x="20" y="6"/>
                    </a:lnTo>
                    <a:lnTo>
                      <a:pt x="16" y="10"/>
                    </a:lnTo>
                    <a:lnTo>
                      <a:pt x="14" y="14"/>
                    </a:lnTo>
                    <a:lnTo>
                      <a:pt x="12" y="14"/>
                    </a:lnTo>
                    <a:lnTo>
                      <a:pt x="12" y="2"/>
                    </a:lnTo>
                    <a:lnTo>
                      <a:pt x="0" y="2"/>
                    </a:lnTo>
                    <a:lnTo>
                      <a:pt x="0" y="78"/>
                    </a:lnTo>
                    <a:lnTo>
                      <a:pt x="14" y="78"/>
                    </a:lnTo>
                    <a:lnTo>
                      <a:pt x="14" y="36"/>
                    </a:lnTo>
                    <a:lnTo>
                      <a:pt x="14" y="30"/>
                    </a:lnTo>
                    <a:lnTo>
                      <a:pt x="16" y="24"/>
                    </a:lnTo>
                    <a:lnTo>
                      <a:pt x="20" y="16"/>
                    </a:lnTo>
                    <a:lnTo>
                      <a:pt x="28" y="12"/>
                    </a:lnTo>
                    <a:lnTo>
                      <a:pt x="34" y="12"/>
                    </a:lnTo>
                    <a:lnTo>
                      <a:pt x="40" y="14"/>
                    </a:lnTo>
                    <a:lnTo>
                      <a:pt x="46" y="16"/>
                    </a:lnTo>
                    <a:lnTo>
                      <a:pt x="48" y="24"/>
                    </a:lnTo>
                    <a:lnTo>
                      <a:pt x="50" y="32"/>
                    </a:lnTo>
                    <a:lnTo>
                      <a:pt x="50" y="78"/>
                    </a:lnTo>
                    <a:lnTo>
                      <a:pt x="62" y="78"/>
                    </a:lnTo>
                    <a:lnTo>
                      <a:pt x="62" y="2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0839" name="Freeform 298"/>
              <p:cNvSpPr>
                <a:spLocks noEditPoints="1"/>
              </p:cNvSpPr>
              <p:nvPr/>
            </p:nvSpPr>
            <p:spPr bwMode="auto">
              <a:xfrm>
                <a:off x="3810" y="2862"/>
                <a:ext cx="68" cy="80"/>
              </a:xfrm>
              <a:custGeom>
                <a:avLst/>
                <a:gdLst>
                  <a:gd name="T0" fmla="*/ 54 w 68"/>
                  <a:gd name="T1" fmla="*/ 54 h 80"/>
                  <a:gd name="T2" fmla="*/ 54 w 68"/>
                  <a:gd name="T3" fmla="*/ 54 h 80"/>
                  <a:gd name="T4" fmla="*/ 52 w 68"/>
                  <a:gd name="T5" fmla="*/ 60 h 80"/>
                  <a:gd name="T6" fmla="*/ 48 w 68"/>
                  <a:gd name="T7" fmla="*/ 64 h 80"/>
                  <a:gd name="T8" fmla="*/ 42 w 68"/>
                  <a:gd name="T9" fmla="*/ 68 h 80"/>
                  <a:gd name="T10" fmla="*/ 34 w 68"/>
                  <a:gd name="T11" fmla="*/ 70 h 80"/>
                  <a:gd name="T12" fmla="*/ 34 w 68"/>
                  <a:gd name="T13" fmla="*/ 70 h 80"/>
                  <a:gd name="T14" fmla="*/ 24 w 68"/>
                  <a:gd name="T15" fmla="*/ 68 h 80"/>
                  <a:gd name="T16" fmla="*/ 18 w 68"/>
                  <a:gd name="T17" fmla="*/ 62 h 80"/>
                  <a:gd name="T18" fmla="*/ 14 w 68"/>
                  <a:gd name="T19" fmla="*/ 54 h 80"/>
                  <a:gd name="T20" fmla="*/ 12 w 68"/>
                  <a:gd name="T21" fmla="*/ 44 h 80"/>
                  <a:gd name="T22" fmla="*/ 68 w 68"/>
                  <a:gd name="T23" fmla="*/ 44 h 80"/>
                  <a:gd name="T24" fmla="*/ 68 w 68"/>
                  <a:gd name="T25" fmla="*/ 44 h 80"/>
                  <a:gd name="T26" fmla="*/ 66 w 68"/>
                  <a:gd name="T27" fmla="*/ 26 h 80"/>
                  <a:gd name="T28" fmla="*/ 62 w 68"/>
                  <a:gd name="T29" fmla="*/ 18 h 80"/>
                  <a:gd name="T30" fmla="*/ 60 w 68"/>
                  <a:gd name="T31" fmla="*/ 12 h 80"/>
                  <a:gd name="T32" fmla="*/ 54 w 68"/>
                  <a:gd name="T33" fmla="*/ 8 h 80"/>
                  <a:gd name="T34" fmla="*/ 50 w 68"/>
                  <a:gd name="T35" fmla="*/ 4 h 80"/>
                  <a:gd name="T36" fmla="*/ 42 w 68"/>
                  <a:gd name="T37" fmla="*/ 2 h 80"/>
                  <a:gd name="T38" fmla="*/ 36 w 68"/>
                  <a:gd name="T39" fmla="*/ 0 h 80"/>
                  <a:gd name="T40" fmla="*/ 36 w 68"/>
                  <a:gd name="T41" fmla="*/ 0 h 80"/>
                  <a:gd name="T42" fmla="*/ 26 w 68"/>
                  <a:gd name="T43" fmla="*/ 2 h 80"/>
                  <a:gd name="T44" fmla="*/ 20 w 68"/>
                  <a:gd name="T45" fmla="*/ 4 h 80"/>
                  <a:gd name="T46" fmla="*/ 12 w 68"/>
                  <a:gd name="T47" fmla="*/ 8 h 80"/>
                  <a:gd name="T48" fmla="*/ 8 w 68"/>
                  <a:gd name="T49" fmla="*/ 12 h 80"/>
                  <a:gd name="T50" fmla="*/ 4 w 68"/>
                  <a:gd name="T51" fmla="*/ 18 h 80"/>
                  <a:gd name="T52" fmla="*/ 2 w 68"/>
                  <a:gd name="T53" fmla="*/ 26 h 80"/>
                  <a:gd name="T54" fmla="*/ 0 w 68"/>
                  <a:gd name="T55" fmla="*/ 42 h 80"/>
                  <a:gd name="T56" fmla="*/ 0 w 68"/>
                  <a:gd name="T57" fmla="*/ 42 h 80"/>
                  <a:gd name="T58" fmla="*/ 0 w 68"/>
                  <a:gd name="T59" fmla="*/ 50 h 80"/>
                  <a:gd name="T60" fmla="*/ 2 w 68"/>
                  <a:gd name="T61" fmla="*/ 58 h 80"/>
                  <a:gd name="T62" fmla="*/ 4 w 68"/>
                  <a:gd name="T63" fmla="*/ 64 h 80"/>
                  <a:gd name="T64" fmla="*/ 8 w 68"/>
                  <a:gd name="T65" fmla="*/ 70 h 80"/>
                  <a:gd name="T66" fmla="*/ 12 w 68"/>
                  <a:gd name="T67" fmla="*/ 74 h 80"/>
                  <a:gd name="T68" fmla="*/ 18 w 68"/>
                  <a:gd name="T69" fmla="*/ 78 h 80"/>
                  <a:gd name="T70" fmla="*/ 26 w 68"/>
                  <a:gd name="T71" fmla="*/ 80 h 80"/>
                  <a:gd name="T72" fmla="*/ 32 w 68"/>
                  <a:gd name="T73" fmla="*/ 80 h 80"/>
                  <a:gd name="T74" fmla="*/ 32 w 68"/>
                  <a:gd name="T75" fmla="*/ 80 h 80"/>
                  <a:gd name="T76" fmla="*/ 46 w 68"/>
                  <a:gd name="T77" fmla="*/ 78 h 80"/>
                  <a:gd name="T78" fmla="*/ 54 w 68"/>
                  <a:gd name="T79" fmla="*/ 74 h 80"/>
                  <a:gd name="T80" fmla="*/ 54 w 68"/>
                  <a:gd name="T81" fmla="*/ 74 h 80"/>
                  <a:gd name="T82" fmla="*/ 60 w 68"/>
                  <a:gd name="T83" fmla="*/ 70 h 80"/>
                  <a:gd name="T84" fmla="*/ 64 w 68"/>
                  <a:gd name="T85" fmla="*/ 64 h 80"/>
                  <a:gd name="T86" fmla="*/ 66 w 68"/>
                  <a:gd name="T87" fmla="*/ 54 h 80"/>
                  <a:gd name="T88" fmla="*/ 54 w 68"/>
                  <a:gd name="T89" fmla="*/ 54 h 80"/>
                  <a:gd name="T90" fmla="*/ 12 w 68"/>
                  <a:gd name="T91" fmla="*/ 34 h 80"/>
                  <a:gd name="T92" fmla="*/ 12 w 68"/>
                  <a:gd name="T93" fmla="*/ 34 h 80"/>
                  <a:gd name="T94" fmla="*/ 14 w 68"/>
                  <a:gd name="T95" fmla="*/ 26 h 80"/>
                  <a:gd name="T96" fmla="*/ 18 w 68"/>
                  <a:gd name="T97" fmla="*/ 18 h 80"/>
                  <a:gd name="T98" fmla="*/ 26 w 68"/>
                  <a:gd name="T99" fmla="*/ 14 h 80"/>
                  <a:gd name="T100" fmla="*/ 34 w 68"/>
                  <a:gd name="T101" fmla="*/ 12 h 80"/>
                  <a:gd name="T102" fmla="*/ 34 w 68"/>
                  <a:gd name="T103" fmla="*/ 12 h 80"/>
                  <a:gd name="T104" fmla="*/ 44 w 68"/>
                  <a:gd name="T105" fmla="*/ 14 h 80"/>
                  <a:gd name="T106" fmla="*/ 50 w 68"/>
                  <a:gd name="T107" fmla="*/ 18 h 80"/>
                  <a:gd name="T108" fmla="*/ 52 w 68"/>
                  <a:gd name="T109" fmla="*/ 26 h 80"/>
                  <a:gd name="T110" fmla="*/ 54 w 68"/>
                  <a:gd name="T111" fmla="*/ 34 h 80"/>
                  <a:gd name="T112" fmla="*/ 12 w 68"/>
                  <a:gd name="T113" fmla="*/ 34 h 80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68"/>
                  <a:gd name="T172" fmla="*/ 0 h 80"/>
                  <a:gd name="T173" fmla="*/ 68 w 68"/>
                  <a:gd name="T174" fmla="*/ 80 h 80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68" h="80">
                    <a:moveTo>
                      <a:pt x="54" y="54"/>
                    </a:moveTo>
                    <a:lnTo>
                      <a:pt x="54" y="54"/>
                    </a:lnTo>
                    <a:lnTo>
                      <a:pt x="52" y="60"/>
                    </a:lnTo>
                    <a:lnTo>
                      <a:pt x="48" y="64"/>
                    </a:lnTo>
                    <a:lnTo>
                      <a:pt x="42" y="68"/>
                    </a:lnTo>
                    <a:lnTo>
                      <a:pt x="34" y="70"/>
                    </a:lnTo>
                    <a:lnTo>
                      <a:pt x="24" y="68"/>
                    </a:lnTo>
                    <a:lnTo>
                      <a:pt x="18" y="62"/>
                    </a:lnTo>
                    <a:lnTo>
                      <a:pt x="14" y="54"/>
                    </a:lnTo>
                    <a:lnTo>
                      <a:pt x="12" y="44"/>
                    </a:lnTo>
                    <a:lnTo>
                      <a:pt x="68" y="44"/>
                    </a:lnTo>
                    <a:lnTo>
                      <a:pt x="66" y="26"/>
                    </a:lnTo>
                    <a:lnTo>
                      <a:pt x="62" y="18"/>
                    </a:lnTo>
                    <a:lnTo>
                      <a:pt x="60" y="12"/>
                    </a:lnTo>
                    <a:lnTo>
                      <a:pt x="54" y="8"/>
                    </a:lnTo>
                    <a:lnTo>
                      <a:pt x="50" y="4"/>
                    </a:lnTo>
                    <a:lnTo>
                      <a:pt x="42" y="2"/>
                    </a:lnTo>
                    <a:lnTo>
                      <a:pt x="36" y="0"/>
                    </a:lnTo>
                    <a:lnTo>
                      <a:pt x="26" y="2"/>
                    </a:lnTo>
                    <a:lnTo>
                      <a:pt x="20" y="4"/>
                    </a:lnTo>
                    <a:lnTo>
                      <a:pt x="12" y="8"/>
                    </a:lnTo>
                    <a:lnTo>
                      <a:pt x="8" y="12"/>
                    </a:lnTo>
                    <a:lnTo>
                      <a:pt x="4" y="18"/>
                    </a:lnTo>
                    <a:lnTo>
                      <a:pt x="2" y="26"/>
                    </a:lnTo>
                    <a:lnTo>
                      <a:pt x="0" y="42"/>
                    </a:lnTo>
                    <a:lnTo>
                      <a:pt x="0" y="50"/>
                    </a:lnTo>
                    <a:lnTo>
                      <a:pt x="2" y="58"/>
                    </a:lnTo>
                    <a:lnTo>
                      <a:pt x="4" y="64"/>
                    </a:lnTo>
                    <a:lnTo>
                      <a:pt x="8" y="70"/>
                    </a:lnTo>
                    <a:lnTo>
                      <a:pt x="12" y="74"/>
                    </a:lnTo>
                    <a:lnTo>
                      <a:pt x="18" y="78"/>
                    </a:lnTo>
                    <a:lnTo>
                      <a:pt x="26" y="80"/>
                    </a:lnTo>
                    <a:lnTo>
                      <a:pt x="32" y="80"/>
                    </a:lnTo>
                    <a:lnTo>
                      <a:pt x="46" y="78"/>
                    </a:lnTo>
                    <a:lnTo>
                      <a:pt x="54" y="74"/>
                    </a:lnTo>
                    <a:lnTo>
                      <a:pt x="60" y="70"/>
                    </a:lnTo>
                    <a:lnTo>
                      <a:pt x="64" y="64"/>
                    </a:lnTo>
                    <a:lnTo>
                      <a:pt x="66" y="54"/>
                    </a:lnTo>
                    <a:lnTo>
                      <a:pt x="54" y="54"/>
                    </a:lnTo>
                    <a:close/>
                    <a:moveTo>
                      <a:pt x="12" y="34"/>
                    </a:moveTo>
                    <a:lnTo>
                      <a:pt x="12" y="34"/>
                    </a:lnTo>
                    <a:lnTo>
                      <a:pt x="14" y="26"/>
                    </a:lnTo>
                    <a:lnTo>
                      <a:pt x="18" y="18"/>
                    </a:lnTo>
                    <a:lnTo>
                      <a:pt x="26" y="14"/>
                    </a:lnTo>
                    <a:lnTo>
                      <a:pt x="34" y="12"/>
                    </a:lnTo>
                    <a:lnTo>
                      <a:pt x="44" y="14"/>
                    </a:lnTo>
                    <a:lnTo>
                      <a:pt x="50" y="18"/>
                    </a:lnTo>
                    <a:lnTo>
                      <a:pt x="52" y="26"/>
                    </a:lnTo>
                    <a:lnTo>
                      <a:pt x="54" y="34"/>
                    </a:lnTo>
                    <a:lnTo>
                      <a:pt x="12" y="3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0840" name="Rectangle 299"/>
              <p:cNvSpPr>
                <a:spLocks noChangeArrowheads="1"/>
              </p:cNvSpPr>
              <p:nvPr/>
            </p:nvSpPr>
            <p:spPr bwMode="auto">
              <a:xfrm>
                <a:off x="1296" y="1260"/>
                <a:ext cx="3168" cy="1800"/>
              </a:xfrm>
              <a:prstGeom prst="rect">
                <a:avLst/>
              </a:prstGeom>
              <a:noFill/>
              <a:ln w="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0841" name="Line 300"/>
              <p:cNvSpPr>
                <a:spLocks noChangeShapeType="1"/>
              </p:cNvSpPr>
              <p:nvPr/>
            </p:nvSpPr>
            <p:spPr bwMode="auto">
              <a:xfrm>
                <a:off x="4104" y="2556"/>
                <a:ext cx="1" cy="216"/>
              </a:xfrm>
              <a:prstGeom prst="line">
                <a:avLst/>
              </a:prstGeom>
              <a:noFill/>
              <a:ln w="36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0842" name="Freeform 301"/>
              <p:cNvSpPr>
                <a:spLocks/>
              </p:cNvSpPr>
              <p:nvPr/>
            </p:nvSpPr>
            <p:spPr bwMode="auto">
              <a:xfrm>
                <a:off x="4082" y="2750"/>
                <a:ext cx="44" cy="44"/>
              </a:xfrm>
              <a:custGeom>
                <a:avLst/>
                <a:gdLst>
                  <a:gd name="T0" fmla="*/ 22 w 44"/>
                  <a:gd name="T1" fmla="*/ 0 h 44"/>
                  <a:gd name="T2" fmla="*/ 22 w 44"/>
                  <a:gd name="T3" fmla="*/ 0 h 44"/>
                  <a:gd name="T4" fmla="*/ 14 w 44"/>
                  <a:gd name="T5" fmla="*/ 2 h 44"/>
                  <a:gd name="T6" fmla="*/ 6 w 44"/>
                  <a:gd name="T7" fmla="*/ 6 h 44"/>
                  <a:gd name="T8" fmla="*/ 2 w 44"/>
                  <a:gd name="T9" fmla="*/ 14 h 44"/>
                  <a:gd name="T10" fmla="*/ 0 w 44"/>
                  <a:gd name="T11" fmla="*/ 22 h 44"/>
                  <a:gd name="T12" fmla="*/ 0 w 44"/>
                  <a:gd name="T13" fmla="*/ 22 h 44"/>
                  <a:gd name="T14" fmla="*/ 2 w 44"/>
                  <a:gd name="T15" fmla="*/ 30 h 44"/>
                  <a:gd name="T16" fmla="*/ 6 w 44"/>
                  <a:gd name="T17" fmla="*/ 38 h 44"/>
                  <a:gd name="T18" fmla="*/ 14 w 44"/>
                  <a:gd name="T19" fmla="*/ 42 h 44"/>
                  <a:gd name="T20" fmla="*/ 22 w 44"/>
                  <a:gd name="T21" fmla="*/ 44 h 44"/>
                  <a:gd name="T22" fmla="*/ 22 w 44"/>
                  <a:gd name="T23" fmla="*/ 44 h 44"/>
                  <a:gd name="T24" fmla="*/ 30 w 44"/>
                  <a:gd name="T25" fmla="*/ 42 h 44"/>
                  <a:gd name="T26" fmla="*/ 38 w 44"/>
                  <a:gd name="T27" fmla="*/ 38 h 44"/>
                  <a:gd name="T28" fmla="*/ 42 w 44"/>
                  <a:gd name="T29" fmla="*/ 30 h 44"/>
                  <a:gd name="T30" fmla="*/ 44 w 44"/>
                  <a:gd name="T31" fmla="*/ 22 h 44"/>
                  <a:gd name="T32" fmla="*/ 44 w 44"/>
                  <a:gd name="T33" fmla="*/ 22 h 44"/>
                  <a:gd name="T34" fmla="*/ 42 w 44"/>
                  <a:gd name="T35" fmla="*/ 14 h 44"/>
                  <a:gd name="T36" fmla="*/ 38 w 44"/>
                  <a:gd name="T37" fmla="*/ 6 h 44"/>
                  <a:gd name="T38" fmla="*/ 30 w 44"/>
                  <a:gd name="T39" fmla="*/ 2 h 44"/>
                  <a:gd name="T40" fmla="*/ 22 w 44"/>
                  <a:gd name="T41" fmla="*/ 0 h 4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44"/>
                  <a:gd name="T64" fmla="*/ 0 h 44"/>
                  <a:gd name="T65" fmla="*/ 44 w 44"/>
                  <a:gd name="T66" fmla="*/ 44 h 4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44" h="44">
                    <a:moveTo>
                      <a:pt x="22" y="0"/>
                    </a:moveTo>
                    <a:lnTo>
                      <a:pt x="22" y="0"/>
                    </a:lnTo>
                    <a:lnTo>
                      <a:pt x="14" y="2"/>
                    </a:lnTo>
                    <a:lnTo>
                      <a:pt x="6" y="6"/>
                    </a:lnTo>
                    <a:lnTo>
                      <a:pt x="2" y="14"/>
                    </a:lnTo>
                    <a:lnTo>
                      <a:pt x="0" y="22"/>
                    </a:lnTo>
                    <a:lnTo>
                      <a:pt x="2" y="30"/>
                    </a:lnTo>
                    <a:lnTo>
                      <a:pt x="6" y="38"/>
                    </a:lnTo>
                    <a:lnTo>
                      <a:pt x="14" y="42"/>
                    </a:lnTo>
                    <a:lnTo>
                      <a:pt x="22" y="44"/>
                    </a:lnTo>
                    <a:lnTo>
                      <a:pt x="30" y="42"/>
                    </a:lnTo>
                    <a:lnTo>
                      <a:pt x="38" y="38"/>
                    </a:lnTo>
                    <a:lnTo>
                      <a:pt x="42" y="30"/>
                    </a:lnTo>
                    <a:lnTo>
                      <a:pt x="44" y="22"/>
                    </a:lnTo>
                    <a:lnTo>
                      <a:pt x="42" y="14"/>
                    </a:lnTo>
                    <a:lnTo>
                      <a:pt x="38" y="6"/>
                    </a:lnTo>
                    <a:lnTo>
                      <a:pt x="30" y="2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0843" name="Freeform 302"/>
              <p:cNvSpPr>
                <a:spLocks/>
              </p:cNvSpPr>
              <p:nvPr/>
            </p:nvSpPr>
            <p:spPr bwMode="auto">
              <a:xfrm>
                <a:off x="4082" y="2750"/>
                <a:ext cx="44" cy="44"/>
              </a:xfrm>
              <a:custGeom>
                <a:avLst/>
                <a:gdLst>
                  <a:gd name="T0" fmla="*/ 22 w 44"/>
                  <a:gd name="T1" fmla="*/ 0 h 44"/>
                  <a:gd name="T2" fmla="*/ 22 w 44"/>
                  <a:gd name="T3" fmla="*/ 0 h 44"/>
                  <a:gd name="T4" fmla="*/ 14 w 44"/>
                  <a:gd name="T5" fmla="*/ 2 h 44"/>
                  <a:gd name="T6" fmla="*/ 6 w 44"/>
                  <a:gd name="T7" fmla="*/ 6 h 44"/>
                  <a:gd name="T8" fmla="*/ 2 w 44"/>
                  <a:gd name="T9" fmla="*/ 14 h 44"/>
                  <a:gd name="T10" fmla="*/ 0 w 44"/>
                  <a:gd name="T11" fmla="*/ 22 h 44"/>
                  <a:gd name="T12" fmla="*/ 0 w 44"/>
                  <a:gd name="T13" fmla="*/ 22 h 44"/>
                  <a:gd name="T14" fmla="*/ 2 w 44"/>
                  <a:gd name="T15" fmla="*/ 30 h 44"/>
                  <a:gd name="T16" fmla="*/ 6 w 44"/>
                  <a:gd name="T17" fmla="*/ 38 h 44"/>
                  <a:gd name="T18" fmla="*/ 14 w 44"/>
                  <a:gd name="T19" fmla="*/ 42 h 44"/>
                  <a:gd name="T20" fmla="*/ 22 w 44"/>
                  <a:gd name="T21" fmla="*/ 44 h 44"/>
                  <a:gd name="T22" fmla="*/ 22 w 44"/>
                  <a:gd name="T23" fmla="*/ 44 h 44"/>
                  <a:gd name="T24" fmla="*/ 30 w 44"/>
                  <a:gd name="T25" fmla="*/ 42 h 44"/>
                  <a:gd name="T26" fmla="*/ 38 w 44"/>
                  <a:gd name="T27" fmla="*/ 38 h 44"/>
                  <a:gd name="T28" fmla="*/ 42 w 44"/>
                  <a:gd name="T29" fmla="*/ 30 h 44"/>
                  <a:gd name="T30" fmla="*/ 44 w 44"/>
                  <a:gd name="T31" fmla="*/ 22 h 44"/>
                  <a:gd name="T32" fmla="*/ 44 w 44"/>
                  <a:gd name="T33" fmla="*/ 22 h 44"/>
                  <a:gd name="T34" fmla="*/ 42 w 44"/>
                  <a:gd name="T35" fmla="*/ 14 h 44"/>
                  <a:gd name="T36" fmla="*/ 38 w 44"/>
                  <a:gd name="T37" fmla="*/ 6 h 44"/>
                  <a:gd name="T38" fmla="*/ 30 w 44"/>
                  <a:gd name="T39" fmla="*/ 2 h 44"/>
                  <a:gd name="T40" fmla="*/ 22 w 44"/>
                  <a:gd name="T41" fmla="*/ 0 h 4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44"/>
                  <a:gd name="T64" fmla="*/ 0 h 44"/>
                  <a:gd name="T65" fmla="*/ 44 w 44"/>
                  <a:gd name="T66" fmla="*/ 44 h 4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44" h="44">
                    <a:moveTo>
                      <a:pt x="22" y="0"/>
                    </a:moveTo>
                    <a:lnTo>
                      <a:pt x="22" y="0"/>
                    </a:lnTo>
                    <a:lnTo>
                      <a:pt x="14" y="2"/>
                    </a:lnTo>
                    <a:lnTo>
                      <a:pt x="6" y="6"/>
                    </a:lnTo>
                    <a:lnTo>
                      <a:pt x="2" y="14"/>
                    </a:lnTo>
                    <a:lnTo>
                      <a:pt x="0" y="22"/>
                    </a:lnTo>
                    <a:lnTo>
                      <a:pt x="2" y="30"/>
                    </a:lnTo>
                    <a:lnTo>
                      <a:pt x="6" y="38"/>
                    </a:lnTo>
                    <a:lnTo>
                      <a:pt x="14" y="42"/>
                    </a:lnTo>
                    <a:lnTo>
                      <a:pt x="22" y="44"/>
                    </a:lnTo>
                    <a:lnTo>
                      <a:pt x="30" y="42"/>
                    </a:lnTo>
                    <a:lnTo>
                      <a:pt x="38" y="38"/>
                    </a:lnTo>
                    <a:lnTo>
                      <a:pt x="42" y="30"/>
                    </a:lnTo>
                    <a:lnTo>
                      <a:pt x="44" y="22"/>
                    </a:lnTo>
                    <a:lnTo>
                      <a:pt x="42" y="14"/>
                    </a:lnTo>
                    <a:lnTo>
                      <a:pt x="38" y="6"/>
                    </a:lnTo>
                    <a:lnTo>
                      <a:pt x="30" y="2"/>
                    </a:lnTo>
                    <a:lnTo>
                      <a:pt x="22" y="0"/>
                    </a:lnTo>
                  </a:path>
                </a:pathLst>
              </a:cu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0844" name="Line 303"/>
              <p:cNvSpPr>
                <a:spLocks noChangeShapeType="1"/>
              </p:cNvSpPr>
              <p:nvPr/>
            </p:nvSpPr>
            <p:spPr bwMode="auto">
              <a:xfrm>
                <a:off x="3672" y="2556"/>
                <a:ext cx="1" cy="216"/>
              </a:xfrm>
              <a:prstGeom prst="line">
                <a:avLst/>
              </a:prstGeom>
              <a:noFill/>
              <a:ln w="36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0845" name="Freeform 304"/>
              <p:cNvSpPr>
                <a:spLocks/>
              </p:cNvSpPr>
              <p:nvPr/>
            </p:nvSpPr>
            <p:spPr bwMode="auto">
              <a:xfrm>
                <a:off x="3650" y="2750"/>
                <a:ext cx="44" cy="44"/>
              </a:xfrm>
              <a:custGeom>
                <a:avLst/>
                <a:gdLst>
                  <a:gd name="T0" fmla="*/ 22 w 44"/>
                  <a:gd name="T1" fmla="*/ 0 h 44"/>
                  <a:gd name="T2" fmla="*/ 22 w 44"/>
                  <a:gd name="T3" fmla="*/ 0 h 44"/>
                  <a:gd name="T4" fmla="*/ 14 w 44"/>
                  <a:gd name="T5" fmla="*/ 2 h 44"/>
                  <a:gd name="T6" fmla="*/ 6 w 44"/>
                  <a:gd name="T7" fmla="*/ 6 h 44"/>
                  <a:gd name="T8" fmla="*/ 2 w 44"/>
                  <a:gd name="T9" fmla="*/ 14 h 44"/>
                  <a:gd name="T10" fmla="*/ 0 w 44"/>
                  <a:gd name="T11" fmla="*/ 22 h 44"/>
                  <a:gd name="T12" fmla="*/ 0 w 44"/>
                  <a:gd name="T13" fmla="*/ 22 h 44"/>
                  <a:gd name="T14" fmla="*/ 2 w 44"/>
                  <a:gd name="T15" fmla="*/ 30 h 44"/>
                  <a:gd name="T16" fmla="*/ 6 w 44"/>
                  <a:gd name="T17" fmla="*/ 38 h 44"/>
                  <a:gd name="T18" fmla="*/ 14 w 44"/>
                  <a:gd name="T19" fmla="*/ 42 h 44"/>
                  <a:gd name="T20" fmla="*/ 22 w 44"/>
                  <a:gd name="T21" fmla="*/ 44 h 44"/>
                  <a:gd name="T22" fmla="*/ 22 w 44"/>
                  <a:gd name="T23" fmla="*/ 44 h 44"/>
                  <a:gd name="T24" fmla="*/ 30 w 44"/>
                  <a:gd name="T25" fmla="*/ 42 h 44"/>
                  <a:gd name="T26" fmla="*/ 38 w 44"/>
                  <a:gd name="T27" fmla="*/ 38 h 44"/>
                  <a:gd name="T28" fmla="*/ 42 w 44"/>
                  <a:gd name="T29" fmla="*/ 30 h 44"/>
                  <a:gd name="T30" fmla="*/ 44 w 44"/>
                  <a:gd name="T31" fmla="*/ 22 h 44"/>
                  <a:gd name="T32" fmla="*/ 44 w 44"/>
                  <a:gd name="T33" fmla="*/ 22 h 44"/>
                  <a:gd name="T34" fmla="*/ 42 w 44"/>
                  <a:gd name="T35" fmla="*/ 14 h 44"/>
                  <a:gd name="T36" fmla="*/ 38 w 44"/>
                  <a:gd name="T37" fmla="*/ 6 h 44"/>
                  <a:gd name="T38" fmla="*/ 30 w 44"/>
                  <a:gd name="T39" fmla="*/ 2 h 44"/>
                  <a:gd name="T40" fmla="*/ 22 w 44"/>
                  <a:gd name="T41" fmla="*/ 0 h 4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44"/>
                  <a:gd name="T64" fmla="*/ 0 h 44"/>
                  <a:gd name="T65" fmla="*/ 44 w 44"/>
                  <a:gd name="T66" fmla="*/ 44 h 4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44" h="44">
                    <a:moveTo>
                      <a:pt x="22" y="0"/>
                    </a:moveTo>
                    <a:lnTo>
                      <a:pt x="22" y="0"/>
                    </a:lnTo>
                    <a:lnTo>
                      <a:pt x="14" y="2"/>
                    </a:lnTo>
                    <a:lnTo>
                      <a:pt x="6" y="6"/>
                    </a:lnTo>
                    <a:lnTo>
                      <a:pt x="2" y="14"/>
                    </a:lnTo>
                    <a:lnTo>
                      <a:pt x="0" y="22"/>
                    </a:lnTo>
                    <a:lnTo>
                      <a:pt x="2" y="30"/>
                    </a:lnTo>
                    <a:lnTo>
                      <a:pt x="6" y="38"/>
                    </a:lnTo>
                    <a:lnTo>
                      <a:pt x="14" y="42"/>
                    </a:lnTo>
                    <a:lnTo>
                      <a:pt x="22" y="44"/>
                    </a:lnTo>
                    <a:lnTo>
                      <a:pt x="30" y="42"/>
                    </a:lnTo>
                    <a:lnTo>
                      <a:pt x="38" y="38"/>
                    </a:lnTo>
                    <a:lnTo>
                      <a:pt x="42" y="30"/>
                    </a:lnTo>
                    <a:lnTo>
                      <a:pt x="44" y="22"/>
                    </a:lnTo>
                    <a:lnTo>
                      <a:pt x="42" y="14"/>
                    </a:lnTo>
                    <a:lnTo>
                      <a:pt x="38" y="6"/>
                    </a:lnTo>
                    <a:lnTo>
                      <a:pt x="30" y="2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0846" name="Freeform 305"/>
              <p:cNvSpPr>
                <a:spLocks/>
              </p:cNvSpPr>
              <p:nvPr/>
            </p:nvSpPr>
            <p:spPr bwMode="auto">
              <a:xfrm>
                <a:off x="3650" y="2750"/>
                <a:ext cx="44" cy="44"/>
              </a:xfrm>
              <a:custGeom>
                <a:avLst/>
                <a:gdLst>
                  <a:gd name="T0" fmla="*/ 22 w 44"/>
                  <a:gd name="T1" fmla="*/ 0 h 44"/>
                  <a:gd name="T2" fmla="*/ 22 w 44"/>
                  <a:gd name="T3" fmla="*/ 0 h 44"/>
                  <a:gd name="T4" fmla="*/ 14 w 44"/>
                  <a:gd name="T5" fmla="*/ 2 h 44"/>
                  <a:gd name="T6" fmla="*/ 6 w 44"/>
                  <a:gd name="T7" fmla="*/ 6 h 44"/>
                  <a:gd name="T8" fmla="*/ 2 w 44"/>
                  <a:gd name="T9" fmla="*/ 14 h 44"/>
                  <a:gd name="T10" fmla="*/ 0 w 44"/>
                  <a:gd name="T11" fmla="*/ 22 h 44"/>
                  <a:gd name="T12" fmla="*/ 0 w 44"/>
                  <a:gd name="T13" fmla="*/ 22 h 44"/>
                  <a:gd name="T14" fmla="*/ 2 w 44"/>
                  <a:gd name="T15" fmla="*/ 30 h 44"/>
                  <a:gd name="T16" fmla="*/ 6 w 44"/>
                  <a:gd name="T17" fmla="*/ 38 h 44"/>
                  <a:gd name="T18" fmla="*/ 14 w 44"/>
                  <a:gd name="T19" fmla="*/ 42 h 44"/>
                  <a:gd name="T20" fmla="*/ 22 w 44"/>
                  <a:gd name="T21" fmla="*/ 44 h 44"/>
                  <a:gd name="T22" fmla="*/ 22 w 44"/>
                  <a:gd name="T23" fmla="*/ 44 h 44"/>
                  <a:gd name="T24" fmla="*/ 30 w 44"/>
                  <a:gd name="T25" fmla="*/ 42 h 44"/>
                  <a:gd name="T26" fmla="*/ 38 w 44"/>
                  <a:gd name="T27" fmla="*/ 38 h 44"/>
                  <a:gd name="T28" fmla="*/ 42 w 44"/>
                  <a:gd name="T29" fmla="*/ 30 h 44"/>
                  <a:gd name="T30" fmla="*/ 44 w 44"/>
                  <a:gd name="T31" fmla="*/ 22 h 44"/>
                  <a:gd name="T32" fmla="*/ 44 w 44"/>
                  <a:gd name="T33" fmla="*/ 22 h 44"/>
                  <a:gd name="T34" fmla="*/ 42 w 44"/>
                  <a:gd name="T35" fmla="*/ 14 h 44"/>
                  <a:gd name="T36" fmla="*/ 38 w 44"/>
                  <a:gd name="T37" fmla="*/ 6 h 44"/>
                  <a:gd name="T38" fmla="*/ 30 w 44"/>
                  <a:gd name="T39" fmla="*/ 2 h 44"/>
                  <a:gd name="T40" fmla="*/ 22 w 44"/>
                  <a:gd name="T41" fmla="*/ 0 h 4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44"/>
                  <a:gd name="T64" fmla="*/ 0 h 44"/>
                  <a:gd name="T65" fmla="*/ 44 w 44"/>
                  <a:gd name="T66" fmla="*/ 44 h 4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44" h="44">
                    <a:moveTo>
                      <a:pt x="22" y="0"/>
                    </a:moveTo>
                    <a:lnTo>
                      <a:pt x="22" y="0"/>
                    </a:lnTo>
                    <a:lnTo>
                      <a:pt x="14" y="2"/>
                    </a:lnTo>
                    <a:lnTo>
                      <a:pt x="6" y="6"/>
                    </a:lnTo>
                    <a:lnTo>
                      <a:pt x="2" y="14"/>
                    </a:lnTo>
                    <a:lnTo>
                      <a:pt x="0" y="22"/>
                    </a:lnTo>
                    <a:lnTo>
                      <a:pt x="2" y="30"/>
                    </a:lnTo>
                    <a:lnTo>
                      <a:pt x="6" y="38"/>
                    </a:lnTo>
                    <a:lnTo>
                      <a:pt x="14" y="42"/>
                    </a:lnTo>
                    <a:lnTo>
                      <a:pt x="22" y="44"/>
                    </a:lnTo>
                    <a:lnTo>
                      <a:pt x="30" y="42"/>
                    </a:lnTo>
                    <a:lnTo>
                      <a:pt x="38" y="38"/>
                    </a:lnTo>
                    <a:lnTo>
                      <a:pt x="42" y="30"/>
                    </a:lnTo>
                    <a:lnTo>
                      <a:pt x="44" y="22"/>
                    </a:lnTo>
                    <a:lnTo>
                      <a:pt x="42" y="14"/>
                    </a:lnTo>
                    <a:lnTo>
                      <a:pt x="38" y="6"/>
                    </a:lnTo>
                    <a:lnTo>
                      <a:pt x="30" y="2"/>
                    </a:lnTo>
                    <a:lnTo>
                      <a:pt x="22" y="0"/>
                    </a:lnTo>
                  </a:path>
                </a:pathLst>
              </a:cu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0847" name="Line 306"/>
              <p:cNvSpPr>
                <a:spLocks noChangeShapeType="1"/>
              </p:cNvSpPr>
              <p:nvPr/>
            </p:nvSpPr>
            <p:spPr bwMode="auto">
              <a:xfrm>
                <a:off x="3240" y="2556"/>
                <a:ext cx="1" cy="216"/>
              </a:xfrm>
              <a:prstGeom prst="line">
                <a:avLst/>
              </a:prstGeom>
              <a:noFill/>
              <a:ln w="36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0848" name="Freeform 307"/>
              <p:cNvSpPr>
                <a:spLocks/>
              </p:cNvSpPr>
              <p:nvPr/>
            </p:nvSpPr>
            <p:spPr bwMode="auto">
              <a:xfrm>
                <a:off x="3218" y="2750"/>
                <a:ext cx="44" cy="44"/>
              </a:xfrm>
              <a:custGeom>
                <a:avLst/>
                <a:gdLst>
                  <a:gd name="T0" fmla="*/ 22 w 44"/>
                  <a:gd name="T1" fmla="*/ 0 h 44"/>
                  <a:gd name="T2" fmla="*/ 22 w 44"/>
                  <a:gd name="T3" fmla="*/ 0 h 44"/>
                  <a:gd name="T4" fmla="*/ 14 w 44"/>
                  <a:gd name="T5" fmla="*/ 2 h 44"/>
                  <a:gd name="T6" fmla="*/ 6 w 44"/>
                  <a:gd name="T7" fmla="*/ 6 h 44"/>
                  <a:gd name="T8" fmla="*/ 2 w 44"/>
                  <a:gd name="T9" fmla="*/ 14 h 44"/>
                  <a:gd name="T10" fmla="*/ 0 w 44"/>
                  <a:gd name="T11" fmla="*/ 22 h 44"/>
                  <a:gd name="T12" fmla="*/ 0 w 44"/>
                  <a:gd name="T13" fmla="*/ 22 h 44"/>
                  <a:gd name="T14" fmla="*/ 2 w 44"/>
                  <a:gd name="T15" fmla="*/ 30 h 44"/>
                  <a:gd name="T16" fmla="*/ 6 w 44"/>
                  <a:gd name="T17" fmla="*/ 38 h 44"/>
                  <a:gd name="T18" fmla="*/ 14 w 44"/>
                  <a:gd name="T19" fmla="*/ 42 h 44"/>
                  <a:gd name="T20" fmla="*/ 22 w 44"/>
                  <a:gd name="T21" fmla="*/ 44 h 44"/>
                  <a:gd name="T22" fmla="*/ 22 w 44"/>
                  <a:gd name="T23" fmla="*/ 44 h 44"/>
                  <a:gd name="T24" fmla="*/ 30 w 44"/>
                  <a:gd name="T25" fmla="*/ 42 h 44"/>
                  <a:gd name="T26" fmla="*/ 38 w 44"/>
                  <a:gd name="T27" fmla="*/ 38 h 44"/>
                  <a:gd name="T28" fmla="*/ 42 w 44"/>
                  <a:gd name="T29" fmla="*/ 30 h 44"/>
                  <a:gd name="T30" fmla="*/ 44 w 44"/>
                  <a:gd name="T31" fmla="*/ 22 h 44"/>
                  <a:gd name="T32" fmla="*/ 44 w 44"/>
                  <a:gd name="T33" fmla="*/ 22 h 44"/>
                  <a:gd name="T34" fmla="*/ 42 w 44"/>
                  <a:gd name="T35" fmla="*/ 14 h 44"/>
                  <a:gd name="T36" fmla="*/ 38 w 44"/>
                  <a:gd name="T37" fmla="*/ 6 h 44"/>
                  <a:gd name="T38" fmla="*/ 30 w 44"/>
                  <a:gd name="T39" fmla="*/ 2 h 44"/>
                  <a:gd name="T40" fmla="*/ 22 w 44"/>
                  <a:gd name="T41" fmla="*/ 0 h 4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44"/>
                  <a:gd name="T64" fmla="*/ 0 h 44"/>
                  <a:gd name="T65" fmla="*/ 44 w 44"/>
                  <a:gd name="T66" fmla="*/ 44 h 4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44" h="44">
                    <a:moveTo>
                      <a:pt x="22" y="0"/>
                    </a:moveTo>
                    <a:lnTo>
                      <a:pt x="22" y="0"/>
                    </a:lnTo>
                    <a:lnTo>
                      <a:pt x="14" y="2"/>
                    </a:lnTo>
                    <a:lnTo>
                      <a:pt x="6" y="6"/>
                    </a:lnTo>
                    <a:lnTo>
                      <a:pt x="2" y="14"/>
                    </a:lnTo>
                    <a:lnTo>
                      <a:pt x="0" y="22"/>
                    </a:lnTo>
                    <a:lnTo>
                      <a:pt x="2" y="30"/>
                    </a:lnTo>
                    <a:lnTo>
                      <a:pt x="6" y="38"/>
                    </a:lnTo>
                    <a:lnTo>
                      <a:pt x="14" y="42"/>
                    </a:lnTo>
                    <a:lnTo>
                      <a:pt x="22" y="44"/>
                    </a:lnTo>
                    <a:lnTo>
                      <a:pt x="30" y="42"/>
                    </a:lnTo>
                    <a:lnTo>
                      <a:pt x="38" y="38"/>
                    </a:lnTo>
                    <a:lnTo>
                      <a:pt x="42" y="30"/>
                    </a:lnTo>
                    <a:lnTo>
                      <a:pt x="44" y="22"/>
                    </a:lnTo>
                    <a:lnTo>
                      <a:pt x="42" y="14"/>
                    </a:lnTo>
                    <a:lnTo>
                      <a:pt x="38" y="6"/>
                    </a:lnTo>
                    <a:lnTo>
                      <a:pt x="30" y="2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0849" name="Freeform 308"/>
              <p:cNvSpPr>
                <a:spLocks/>
              </p:cNvSpPr>
              <p:nvPr/>
            </p:nvSpPr>
            <p:spPr bwMode="auto">
              <a:xfrm>
                <a:off x="3218" y="2750"/>
                <a:ext cx="44" cy="44"/>
              </a:xfrm>
              <a:custGeom>
                <a:avLst/>
                <a:gdLst>
                  <a:gd name="T0" fmla="*/ 22 w 44"/>
                  <a:gd name="T1" fmla="*/ 0 h 44"/>
                  <a:gd name="T2" fmla="*/ 22 w 44"/>
                  <a:gd name="T3" fmla="*/ 0 h 44"/>
                  <a:gd name="T4" fmla="*/ 14 w 44"/>
                  <a:gd name="T5" fmla="*/ 2 h 44"/>
                  <a:gd name="T6" fmla="*/ 6 w 44"/>
                  <a:gd name="T7" fmla="*/ 6 h 44"/>
                  <a:gd name="T8" fmla="*/ 2 w 44"/>
                  <a:gd name="T9" fmla="*/ 14 h 44"/>
                  <a:gd name="T10" fmla="*/ 0 w 44"/>
                  <a:gd name="T11" fmla="*/ 22 h 44"/>
                  <a:gd name="T12" fmla="*/ 0 w 44"/>
                  <a:gd name="T13" fmla="*/ 22 h 44"/>
                  <a:gd name="T14" fmla="*/ 2 w 44"/>
                  <a:gd name="T15" fmla="*/ 30 h 44"/>
                  <a:gd name="T16" fmla="*/ 6 w 44"/>
                  <a:gd name="T17" fmla="*/ 38 h 44"/>
                  <a:gd name="T18" fmla="*/ 14 w 44"/>
                  <a:gd name="T19" fmla="*/ 42 h 44"/>
                  <a:gd name="T20" fmla="*/ 22 w 44"/>
                  <a:gd name="T21" fmla="*/ 44 h 44"/>
                  <a:gd name="T22" fmla="*/ 22 w 44"/>
                  <a:gd name="T23" fmla="*/ 44 h 44"/>
                  <a:gd name="T24" fmla="*/ 30 w 44"/>
                  <a:gd name="T25" fmla="*/ 42 h 44"/>
                  <a:gd name="T26" fmla="*/ 38 w 44"/>
                  <a:gd name="T27" fmla="*/ 38 h 44"/>
                  <a:gd name="T28" fmla="*/ 42 w 44"/>
                  <a:gd name="T29" fmla="*/ 30 h 44"/>
                  <a:gd name="T30" fmla="*/ 44 w 44"/>
                  <a:gd name="T31" fmla="*/ 22 h 44"/>
                  <a:gd name="T32" fmla="*/ 44 w 44"/>
                  <a:gd name="T33" fmla="*/ 22 h 44"/>
                  <a:gd name="T34" fmla="*/ 42 w 44"/>
                  <a:gd name="T35" fmla="*/ 14 h 44"/>
                  <a:gd name="T36" fmla="*/ 38 w 44"/>
                  <a:gd name="T37" fmla="*/ 6 h 44"/>
                  <a:gd name="T38" fmla="*/ 30 w 44"/>
                  <a:gd name="T39" fmla="*/ 2 h 44"/>
                  <a:gd name="T40" fmla="*/ 22 w 44"/>
                  <a:gd name="T41" fmla="*/ 0 h 4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44"/>
                  <a:gd name="T64" fmla="*/ 0 h 44"/>
                  <a:gd name="T65" fmla="*/ 44 w 44"/>
                  <a:gd name="T66" fmla="*/ 44 h 4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44" h="44">
                    <a:moveTo>
                      <a:pt x="22" y="0"/>
                    </a:moveTo>
                    <a:lnTo>
                      <a:pt x="22" y="0"/>
                    </a:lnTo>
                    <a:lnTo>
                      <a:pt x="14" y="2"/>
                    </a:lnTo>
                    <a:lnTo>
                      <a:pt x="6" y="6"/>
                    </a:lnTo>
                    <a:lnTo>
                      <a:pt x="2" y="14"/>
                    </a:lnTo>
                    <a:lnTo>
                      <a:pt x="0" y="22"/>
                    </a:lnTo>
                    <a:lnTo>
                      <a:pt x="2" y="30"/>
                    </a:lnTo>
                    <a:lnTo>
                      <a:pt x="6" y="38"/>
                    </a:lnTo>
                    <a:lnTo>
                      <a:pt x="14" y="42"/>
                    </a:lnTo>
                    <a:lnTo>
                      <a:pt x="22" y="44"/>
                    </a:lnTo>
                    <a:lnTo>
                      <a:pt x="30" y="42"/>
                    </a:lnTo>
                    <a:lnTo>
                      <a:pt x="38" y="38"/>
                    </a:lnTo>
                    <a:lnTo>
                      <a:pt x="42" y="30"/>
                    </a:lnTo>
                    <a:lnTo>
                      <a:pt x="44" y="22"/>
                    </a:lnTo>
                    <a:lnTo>
                      <a:pt x="42" y="14"/>
                    </a:lnTo>
                    <a:lnTo>
                      <a:pt x="38" y="6"/>
                    </a:lnTo>
                    <a:lnTo>
                      <a:pt x="30" y="2"/>
                    </a:lnTo>
                    <a:lnTo>
                      <a:pt x="22" y="0"/>
                    </a:lnTo>
                  </a:path>
                </a:pathLst>
              </a:cu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0850" name="Line 309"/>
              <p:cNvSpPr>
                <a:spLocks noChangeShapeType="1"/>
              </p:cNvSpPr>
              <p:nvPr/>
            </p:nvSpPr>
            <p:spPr bwMode="auto">
              <a:xfrm>
                <a:off x="2808" y="2556"/>
                <a:ext cx="1" cy="216"/>
              </a:xfrm>
              <a:prstGeom prst="line">
                <a:avLst/>
              </a:prstGeom>
              <a:noFill/>
              <a:ln w="36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0851" name="Freeform 310"/>
              <p:cNvSpPr>
                <a:spLocks/>
              </p:cNvSpPr>
              <p:nvPr/>
            </p:nvSpPr>
            <p:spPr bwMode="auto">
              <a:xfrm>
                <a:off x="2786" y="2750"/>
                <a:ext cx="44" cy="44"/>
              </a:xfrm>
              <a:custGeom>
                <a:avLst/>
                <a:gdLst>
                  <a:gd name="T0" fmla="*/ 22 w 44"/>
                  <a:gd name="T1" fmla="*/ 0 h 44"/>
                  <a:gd name="T2" fmla="*/ 22 w 44"/>
                  <a:gd name="T3" fmla="*/ 0 h 44"/>
                  <a:gd name="T4" fmla="*/ 14 w 44"/>
                  <a:gd name="T5" fmla="*/ 2 h 44"/>
                  <a:gd name="T6" fmla="*/ 6 w 44"/>
                  <a:gd name="T7" fmla="*/ 6 h 44"/>
                  <a:gd name="T8" fmla="*/ 2 w 44"/>
                  <a:gd name="T9" fmla="*/ 14 h 44"/>
                  <a:gd name="T10" fmla="*/ 0 w 44"/>
                  <a:gd name="T11" fmla="*/ 22 h 44"/>
                  <a:gd name="T12" fmla="*/ 0 w 44"/>
                  <a:gd name="T13" fmla="*/ 22 h 44"/>
                  <a:gd name="T14" fmla="*/ 2 w 44"/>
                  <a:gd name="T15" fmla="*/ 30 h 44"/>
                  <a:gd name="T16" fmla="*/ 6 w 44"/>
                  <a:gd name="T17" fmla="*/ 38 h 44"/>
                  <a:gd name="T18" fmla="*/ 14 w 44"/>
                  <a:gd name="T19" fmla="*/ 42 h 44"/>
                  <a:gd name="T20" fmla="*/ 22 w 44"/>
                  <a:gd name="T21" fmla="*/ 44 h 44"/>
                  <a:gd name="T22" fmla="*/ 22 w 44"/>
                  <a:gd name="T23" fmla="*/ 44 h 44"/>
                  <a:gd name="T24" fmla="*/ 30 w 44"/>
                  <a:gd name="T25" fmla="*/ 42 h 44"/>
                  <a:gd name="T26" fmla="*/ 38 w 44"/>
                  <a:gd name="T27" fmla="*/ 38 h 44"/>
                  <a:gd name="T28" fmla="*/ 42 w 44"/>
                  <a:gd name="T29" fmla="*/ 30 h 44"/>
                  <a:gd name="T30" fmla="*/ 44 w 44"/>
                  <a:gd name="T31" fmla="*/ 22 h 44"/>
                  <a:gd name="T32" fmla="*/ 44 w 44"/>
                  <a:gd name="T33" fmla="*/ 22 h 44"/>
                  <a:gd name="T34" fmla="*/ 42 w 44"/>
                  <a:gd name="T35" fmla="*/ 14 h 44"/>
                  <a:gd name="T36" fmla="*/ 38 w 44"/>
                  <a:gd name="T37" fmla="*/ 6 h 44"/>
                  <a:gd name="T38" fmla="*/ 30 w 44"/>
                  <a:gd name="T39" fmla="*/ 2 h 44"/>
                  <a:gd name="T40" fmla="*/ 22 w 44"/>
                  <a:gd name="T41" fmla="*/ 0 h 4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44"/>
                  <a:gd name="T64" fmla="*/ 0 h 44"/>
                  <a:gd name="T65" fmla="*/ 44 w 44"/>
                  <a:gd name="T66" fmla="*/ 44 h 4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44" h="44">
                    <a:moveTo>
                      <a:pt x="22" y="0"/>
                    </a:moveTo>
                    <a:lnTo>
                      <a:pt x="22" y="0"/>
                    </a:lnTo>
                    <a:lnTo>
                      <a:pt x="14" y="2"/>
                    </a:lnTo>
                    <a:lnTo>
                      <a:pt x="6" y="6"/>
                    </a:lnTo>
                    <a:lnTo>
                      <a:pt x="2" y="14"/>
                    </a:lnTo>
                    <a:lnTo>
                      <a:pt x="0" y="22"/>
                    </a:lnTo>
                    <a:lnTo>
                      <a:pt x="2" y="30"/>
                    </a:lnTo>
                    <a:lnTo>
                      <a:pt x="6" y="38"/>
                    </a:lnTo>
                    <a:lnTo>
                      <a:pt x="14" y="42"/>
                    </a:lnTo>
                    <a:lnTo>
                      <a:pt x="22" y="44"/>
                    </a:lnTo>
                    <a:lnTo>
                      <a:pt x="30" y="42"/>
                    </a:lnTo>
                    <a:lnTo>
                      <a:pt x="38" y="38"/>
                    </a:lnTo>
                    <a:lnTo>
                      <a:pt x="42" y="30"/>
                    </a:lnTo>
                    <a:lnTo>
                      <a:pt x="44" y="22"/>
                    </a:lnTo>
                    <a:lnTo>
                      <a:pt x="42" y="14"/>
                    </a:lnTo>
                    <a:lnTo>
                      <a:pt x="38" y="6"/>
                    </a:lnTo>
                    <a:lnTo>
                      <a:pt x="30" y="2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0852" name="Freeform 311"/>
              <p:cNvSpPr>
                <a:spLocks/>
              </p:cNvSpPr>
              <p:nvPr/>
            </p:nvSpPr>
            <p:spPr bwMode="auto">
              <a:xfrm>
                <a:off x="2786" y="2750"/>
                <a:ext cx="44" cy="44"/>
              </a:xfrm>
              <a:custGeom>
                <a:avLst/>
                <a:gdLst>
                  <a:gd name="T0" fmla="*/ 22 w 44"/>
                  <a:gd name="T1" fmla="*/ 0 h 44"/>
                  <a:gd name="T2" fmla="*/ 22 w 44"/>
                  <a:gd name="T3" fmla="*/ 0 h 44"/>
                  <a:gd name="T4" fmla="*/ 14 w 44"/>
                  <a:gd name="T5" fmla="*/ 2 h 44"/>
                  <a:gd name="T6" fmla="*/ 6 w 44"/>
                  <a:gd name="T7" fmla="*/ 6 h 44"/>
                  <a:gd name="T8" fmla="*/ 2 w 44"/>
                  <a:gd name="T9" fmla="*/ 14 h 44"/>
                  <a:gd name="T10" fmla="*/ 0 w 44"/>
                  <a:gd name="T11" fmla="*/ 22 h 44"/>
                  <a:gd name="T12" fmla="*/ 0 w 44"/>
                  <a:gd name="T13" fmla="*/ 22 h 44"/>
                  <a:gd name="T14" fmla="*/ 2 w 44"/>
                  <a:gd name="T15" fmla="*/ 30 h 44"/>
                  <a:gd name="T16" fmla="*/ 6 w 44"/>
                  <a:gd name="T17" fmla="*/ 38 h 44"/>
                  <a:gd name="T18" fmla="*/ 14 w 44"/>
                  <a:gd name="T19" fmla="*/ 42 h 44"/>
                  <a:gd name="T20" fmla="*/ 22 w 44"/>
                  <a:gd name="T21" fmla="*/ 44 h 44"/>
                  <a:gd name="T22" fmla="*/ 22 w 44"/>
                  <a:gd name="T23" fmla="*/ 44 h 44"/>
                  <a:gd name="T24" fmla="*/ 30 w 44"/>
                  <a:gd name="T25" fmla="*/ 42 h 44"/>
                  <a:gd name="T26" fmla="*/ 38 w 44"/>
                  <a:gd name="T27" fmla="*/ 38 h 44"/>
                  <a:gd name="T28" fmla="*/ 42 w 44"/>
                  <a:gd name="T29" fmla="*/ 30 h 44"/>
                  <a:gd name="T30" fmla="*/ 44 w 44"/>
                  <a:gd name="T31" fmla="*/ 22 h 44"/>
                  <a:gd name="T32" fmla="*/ 44 w 44"/>
                  <a:gd name="T33" fmla="*/ 22 h 44"/>
                  <a:gd name="T34" fmla="*/ 42 w 44"/>
                  <a:gd name="T35" fmla="*/ 14 h 44"/>
                  <a:gd name="T36" fmla="*/ 38 w 44"/>
                  <a:gd name="T37" fmla="*/ 6 h 44"/>
                  <a:gd name="T38" fmla="*/ 30 w 44"/>
                  <a:gd name="T39" fmla="*/ 2 h 44"/>
                  <a:gd name="T40" fmla="*/ 22 w 44"/>
                  <a:gd name="T41" fmla="*/ 0 h 4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44"/>
                  <a:gd name="T64" fmla="*/ 0 h 44"/>
                  <a:gd name="T65" fmla="*/ 44 w 44"/>
                  <a:gd name="T66" fmla="*/ 44 h 4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44" h="44">
                    <a:moveTo>
                      <a:pt x="22" y="0"/>
                    </a:moveTo>
                    <a:lnTo>
                      <a:pt x="22" y="0"/>
                    </a:lnTo>
                    <a:lnTo>
                      <a:pt x="14" y="2"/>
                    </a:lnTo>
                    <a:lnTo>
                      <a:pt x="6" y="6"/>
                    </a:lnTo>
                    <a:lnTo>
                      <a:pt x="2" y="14"/>
                    </a:lnTo>
                    <a:lnTo>
                      <a:pt x="0" y="22"/>
                    </a:lnTo>
                    <a:lnTo>
                      <a:pt x="2" y="30"/>
                    </a:lnTo>
                    <a:lnTo>
                      <a:pt x="6" y="38"/>
                    </a:lnTo>
                    <a:lnTo>
                      <a:pt x="14" y="42"/>
                    </a:lnTo>
                    <a:lnTo>
                      <a:pt x="22" y="44"/>
                    </a:lnTo>
                    <a:lnTo>
                      <a:pt x="30" y="42"/>
                    </a:lnTo>
                    <a:lnTo>
                      <a:pt x="38" y="38"/>
                    </a:lnTo>
                    <a:lnTo>
                      <a:pt x="42" y="30"/>
                    </a:lnTo>
                    <a:lnTo>
                      <a:pt x="44" y="22"/>
                    </a:lnTo>
                    <a:lnTo>
                      <a:pt x="42" y="14"/>
                    </a:lnTo>
                    <a:lnTo>
                      <a:pt x="38" y="6"/>
                    </a:lnTo>
                    <a:lnTo>
                      <a:pt x="30" y="2"/>
                    </a:lnTo>
                    <a:lnTo>
                      <a:pt x="22" y="0"/>
                    </a:lnTo>
                  </a:path>
                </a:pathLst>
              </a:cu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0853" name="Line 312"/>
              <p:cNvSpPr>
                <a:spLocks noChangeShapeType="1"/>
              </p:cNvSpPr>
              <p:nvPr/>
            </p:nvSpPr>
            <p:spPr bwMode="auto">
              <a:xfrm>
                <a:off x="1944" y="2556"/>
                <a:ext cx="1" cy="216"/>
              </a:xfrm>
              <a:prstGeom prst="line">
                <a:avLst/>
              </a:prstGeom>
              <a:noFill/>
              <a:ln w="36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0854" name="Freeform 313"/>
              <p:cNvSpPr>
                <a:spLocks/>
              </p:cNvSpPr>
              <p:nvPr/>
            </p:nvSpPr>
            <p:spPr bwMode="auto">
              <a:xfrm>
                <a:off x="1922" y="2750"/>
                <a:ext cx="44" cy="44"/>
              </a:xfrm>
              <a:custGeom>
                <a:avLst/>
                <a:gdLst>
                  <a:gd name="T0" fmla="*/ 22 w 44"/>
                  <a:gd name="T1" fmla="*/ 0 h 44"/>
                  <a:gd name="T2" fmla="*/ 22 w 44"/>
                  <a:gd name="T3" fmla="*/ 0 h 44"/>
                  <a:gd name="T4" fmla="*/ 14 w 44"/>
                  <a:gd name="T5" fmla="*/ 2 h 44"/>
                  <a:gd name="T6" fmla="*/ 6 w 44"/>
                  <a:gd name="T7" fmla="*/ 6 h 44"/>
                  <a:gd name="T8" fmla="*/ 2 w 44"/>
                  <a:gd name="T9" fmla="*/ 14 h 44"/>
                  <a:gd name="T10" fmla="*/ 0 w 44"/>
                  <a:gd name="T11" fmla="*/ 22 h 44"/>
                  <a:gd name="T12" fmla="*/ 0 w 44"/>
                  <a:gd name="T13" fmla="*/ 22 h 44"/>
                  <a:gd name="T14" fmla="*/ 2 w 44"/>
                  <a:gd name="T15" fmla="*/ 30 h 44"/>
                  <a:gd name="T16" fmla="*/ 6 w 44"/>
                  <a:gd name="T17" fmla="*/ 38 h 44"/>
                  <a:gd name="T18" fmla="*/ 14 w 44"/>
                  <a:gd name="T19" fmla="*/ 42 h 44"/>
                  <a:gd name="T20" fmla="*/ 22 w 44"/>
                  <a:gd name="T21" fmla="*/ 44 h 44"/>
                  <a:gd name="T22" fmla="*/ 22 w 44"/>
                  <a:gd name="T23" fmla="*/ 44 h 44"/>
                  <a:gd name="T24" fmla="*/ 30 w 44"/>
                  <a:gd name="T25" fmla="*/ 42 h 44"/>
                  <a:gd name="T26" fmla="*/ 38 w 44"/>
                  <a:gd name="T27" fmla="*/ 38 h 44"/>
                  <a:gd name="T28" fmla="*/ 42 w 44"/>
                  <a:gd name="T29" fmla="*/ 30 h 44"/>
                  <a:gd name="T30" fmla="*/ 44 w 44"/>
                  <a:gd name="T31" fmla="*/ 22 h 44"/>
                  <a:gd name="T32" fmla="*/ 44 w 44"/>
                  <a:gd name="T33" fmla="*/ 22 h 44"/>
                  <a:gd name="T34" fmla="*/ 42 w 44"/>
                  <a:gd name="T35" fmla="*/ 14 h 44"/>
                  <a:gd name="T36" fmla="*/ 38 w 44"/>
                  <a:gd name="T37" fmla="*/ 6 h 44"/>
                  <a:gd name="T38" fmla="*/ 30 w 44"/>
                  <a:gd name="T39" fmla="*/ 2 h 44"/>
                  <a:gd name="T40" fmla="*/ 22 w 44"/>
                  <a:gd name="T41" fmla="*/ 0 h 4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44"/>
                  <a:gd name="T64" fmla="*/ 0 h 44"/>
                  <a:gd name="T65" fmla="*/ 44 w 44"/>
                  <a:gd name="T66" fmla="*/ 44 h 4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44" h="44">
                    <a:moveTo>
                      <a:pt x="22" y="0"/>
                    </a:moveTo>
                    <a:lnTo>
                      <a:pt x="22" y="0"/>
                    </a:lnTo>
                    <a:lnTo>
                      <a:pt x="14" y="2"/>
                    </a:lnTo>
                    <a:lnTo>
                      <a:pt x="6" y="6"/>
                    </a:lnTo>
                    <a:lnTo>
                      <a:pt x="2" y="14"/>
                    </a:lnTo>
                    <a:lnTo>
                      <a:pt x="0" y="22"/>
                    </a:lnTo>
                    <a:lnTo>
                      <a:pt x="2" y="30"/>
                    </a:lnTo>
                    <a:lnTo>
                      <a:pt x="6" y="38"/>
                    </a:lnTo>
                    <a:lnTo>
                      <a:pt x="14" y="42"/>
                    </a:lnTo>
                    <a:lnTo>
                      <a:pt x="22" y="44"/>
                    </a:lnTo>
                    <a:lnTo>
                      <a:pt x="30" y="42"/>
                    </a:lnTo>
                    <a:lnTo>
                      <a:pt x="38" y="38"/>
                    </a:lnTo>
                    <a:lnTo>
                      <a:pt x="42" y="30"/>
                    </a:lnTo>
                    <a:lnTo>
                      <a:pt x="44" y="22"/>
                    </a:lnTo>
                    <a:lnTo>
                      <a:pt x="42" y="14"/>
                    </a:lnTo>
                    <a:lnTo>
                      <a:pt x="38" y="6"/>
                    </a:lnTo>
                    <a:lnTo>
                      <a:pt x="30" y="2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0855" name="Freeform 314"/>
              <p:cNvSpPr>
                <a:spLocks/>
              </p:cNvSpPr>
              <p:nvPr/>
            </p:nvSpPr>
            <p:spPr bwMode="auto">
              <a:xfrm>
                <a:off x="1922" y="2750"/>
                <a:ext cx="44" cy="44"/>
              </a:xfrm>
              <a:custGeom>
                <a:avLst/>
                <a:gdLst>
                  <a:gd name="T0" fmla="*/ 22 w 44"/>
                  <a:gd name="T1" fmla="*/ 0 h 44"/>
                  <a:gd name="T2" fmla="*/ 22 w 44"/>
                  <a:gd name="T3" fmla="*/ 0 h 44"/>
                  <a:gd name="T4" fmla="*/ 14 w 44"/>
                  <a:gd name="T5" fmla="*/ 2 h 44"/>
                  <a:gd name="T6" fmla="*/ 6 w 44"/>
                  <a:gd name="T7" fmla="*/ 6 h 44"/>
                  <a:gd name="T8" fmla="*/ 2 w 44"/>
                  <a:gd name="T9" fmla="*/ 14 h 44"/>
                  <a:gd name="T10" fmla="*/ 0 w 44"/>
                  <a:gd name="T11" fmla="*/ 22 h 44"/>
                  <a:gd name="T12" fmla="*/ 0 w 44"/>
                  <a:gd name="T13" fmla="*/ 22 h 44"/>
                  <a:gd name="T14" fmla="*/ 2 w 44"/>
                  <a:gd name="T15" fmla="*/ 30 h 44"/>
                  <a:gd name="T16" fmla="*/ 6 w 44"/>
                  <a:gd name="T17" fmla="*/ 38 h 44"/>
                  <a:gd name="T18" fmla="*/ 14 w 44"/>
                  <a:gd name="T19" fmla="*/ 42 h 44"/>
                  <a:gd name="T20" fmla="*/ 22 w 44"/>
                  <a:gd name="T21" fmla="*/ 44 h 44"/>
                  <a:gd name="T22" fmla="*/ 22 w 44"/>
                  <a:gd name="T23" fmla="*/ 44 h 44"/>
                  <a:gd name="T24" fmla="*/ 30 w 44"/>
                  <a:gd name="T25" fmla="*/ 42 h 44"/>
                  <a:gd name="T26" fmla="*/ 38 w 44"/>
                  <a:gd name="T27" fmla="*/ 38 h 44"/>
                  <a:gd name="T28" fmla="*/ 42 w 44"/>
                  <a:gd name="T29" fmla="*/ 30 h 44"/>
                  <a:gd name="T30" fmla="*/ 44 w 44"/>
                  <a:gd name="T31" fmla="*/ 22 h 44"/>
                  <a:gd name="T32" fmla="*/ 44 w 44"/>
                  <a:gd name="T33" fmla="*/ 22 h 44"/>
                  <a:gd name="T34" fmla="*/ 42 w 44"/>
                  <a:gd name="T35" fmla="*/ 14 h 44"/>
                  <a:gd name="T36" fmla="*/ 38 w 44"/>
                  <a:gd name="T37" fmla="*/ 6 h 44"/>
                  <a:gd name="T38" fmla="*/ 30 w 44"/>
                  <a:gd name="T39" fmla="*/ 2 h 44"/>
                  <a:gd name="T40" fmla="*/ 22 w 44"/>
                  <a:gd name="T41" fmla="*/ 0 h 4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44"/>
                  <a:gd name="T64" fmla="*/ 0 h 44"/>
                  <a:gd name="T65" fmla="*/ 44 w 44"/>
                  <a:gd name="T66" fmla="*/ 44 h 4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44" h="44">
                    <a:moveTo>
                      <a:pt x="22" y="0"/>
                    </a:moveTo>
                    <a:lnTo>
                      <a:pt x="22" y="0"/>
                    </a:lnTo>
                    <a:lnTo>
                      <a:pt x="14" y="2"/>
                    </a:lnTo>
                    <a:lnTo>
                      <a:pt x="6" y="6"/>
                    </a:lnTo>
                    <a:lnTo>
                      <a:pt x="2" y="14"/>
                    </a:lnTo>
                    <a:lnTo>
                      <a:pt x="0" y="22"/>
                    </a:lnTo>
                    <a:lnTo>
                      <a:pt x="2" y="30"/>
                    </a:lnTo>
                    <a:lnTo>
                      <a:pt x="6" y="38"/>
                    </a:lnTo>
                    <a:lnTo>
                      <a:pt x="14" y="42"/>
                    </a:lnTo>
                    <a:lnTo>
                      <a:pt x="22" y="44"/>
                    </a:lnTo>
                    <a:lnTo>
                      <a:pt x="30" y="42"/>
                    </a:lnTo>
                    <a:lnTo>
                      <a:pt x="38" y="38"/>
                    </a:lnTo>
                    <a:lnTo>
                      <a:pt x="42" y="30"/>
                    </a:lnTo>
                    <a:lnTo>
                      <a:pt x="44" y="22"/>
                    </a:lnTo>
                    <a:lnTo>
                      <a:pt x="42" y="14"/>
                    </a:lnTo>
                    <a:lnTo>
                      <a:pt x="38" y="6"/>
                    </a:lnTo>
                    <a:lnTo>
                      <a:pt x="30" y="2"/>
                    </a:lnTo>
                    <a:lnTo>
                      <a:pt x="22" y="0"/>
                    </a:lnTo>
                  </a:path>
                </a:pathLst>
              </a:cu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0856" name="Rectangle 315"/>
              <p:cNvSpPr>
                <a:spLocks noChangeArrowheads="1"/>
              </p:cNvSpPr>
              <p:nvPr/>
            </p:nvSpPr>
            <p:spPr bwMode="auto">
              <a:xfrm>
                <a:off x="3096" y="2340"/>
                <a:ext cx="288" cy="288"/>
              </a:xfrm>
              <a:prstGeom prst="rect">
                <a:avLst/>
              </a:prstGeom>
              <a:solidFill>
                <a:srgbClr val="FFCCFF"/>
              </a:solidFill>
              <a:ln w="4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0857" name="Freeform 316"/>
              <p:cNvSpPr>
                <a:spLocks noEditPoints="1"/>
              </p:cNvSpPr>
              <p:nvPr/>
            </p:nvSpPr>
            <p:spPr bwMode="auto">
              <a:xfrm>
                <a:off x="3200" y="2434"/>
                <a:ext cx="84" cy="102"/>
              </a:xfrm>
              <a:custGeom>
                <a:avLst/>
                <a:gdLst>
                  <a:gd name="T0" fmla="*/ 0 w 84"/>
                  <a:gd name="T1" fmla="*/ 102 h 102"/>
                  <a:gd name="T2" fmla="*/ 40 w 84"/>
                  <a:gd name="T3" fmla="*/ 102 h 102"/>
                  <a:gd name="T4" fmla="*/ 40 w 84"/>
                  <a:gd name="T5" fmla="*/ 102 h 102"/>
                  <a:gd name="T6" fmla="*/ 52 w 84"/>
                  <a:gd name="T7" fmla="*/ 102 h 102"/>
                  <a:gd name="T8" fmla="*/ 62 w 84"/>
                  <a:gd name="T9" fmla="*/ 98 h 102"/>
                  <a:gd name="T10" fmla="*/ 70 w 84"/>
                  <a:gd name="T11" fmla="*/ 92 h 102"/>
                  <a:gd name="T12" fmla="*/ 76 w 84"/>
                  <a:gd name="T13" fmla="*/ 84 h 102"/>
                  <a:gd name="T14" fmla="*/ 80 w 84"/>
                  <a:gd name="T15" fmla="*/ 76 h 102"/>
                  <a:gd name="T16" fmla="*/ 82 w 84"/>
                  <a:gd name="T17" fmla="*/ 68 h 102"/>
                  <a:gd name="T18" fmla="*/ 84 w 84"/>
                  <a:gd name="T19" fmla="*/ 50 h 102"/>
                  <a:gd name="T20" fmla="*/ 84 w 84"/>
                  <a:gd name="T21" fmla="*/ 50 h 102"/>
                  <a:gd name="T22" fmla="*/ 84 w 84"/>
                  <a:gd name="T23" fmla="*/ 38 h 102"/>
                  <a:gd name="T24" fmla="*/ 82 w 84"/>
                  <a:gd name="T25" fmla="*/ 30 h 102"/>
                  <a:gd name="T26" fmla="*/ 78 w 84"/>
                  <a:gd name="T27" fmla="*/ 20 h 102"/>
                  <a:gd name="T28" fmla="*/ 74 w 84"/>
                  <a:gd name="T29" fmla="*/ 14 h 102"/>
                  <a:gd name="T30" fmla="*/ 68 w 84"/>
                  <a:gd name="T31" fmla="*/ 8 h 102"/>
                  <a:gd name="T32" fmla="*/ 60 w 84"/>
                  <a:gd name="T33" fmla="*/ 4 h 102"/>
                  <a:gd name="T34" fmla="*/ 52 w 84"/>
                  <a:gd name="T35" fmla="*/ 0 h 102"/>
                  <a:gd name="T36" fmla="*/ 42 w 84"/>
                  <a:gd name="T37" fmla="*/ 0 h 102"/>
                  <a:gd name="T38" fmla="*/ 0 w 84"/>
                  <a:gd name="T39" fmla="*/ 0 h 102"/>
                  <a:gd name="T40" fmla="*/ 0 w 84"/>
                  <a:gd name="T41" fmla="*/ 102 h 102"/>
                  <a:gd name="T42" fmla="*/ 14 w 84"/>
                  <a:gd name="T43" fmla="*/ 12 h 102"/>
                  <a:gd name="T44" fmla="*/ 40 w 84"/>
                  <a:gd name="T45" fmla="*/ 12 h 102"/>
                  <a:gd name="T46" fmla="*/ 40 w 84"/>
                  <a:gd name="T47" fmla="*/ 12 h 102"/>
                  <a:gd name="T48" fmla="*/ 46 w 84"/>
                  <a:gd name="T49" fmla="*/ 12 h 102"/>
                  <a:gd name="T50" fmla="*/ 52 w 84"/>
                  <a:gd name="T51" fmla="*/ 14 h 102"/>
                  <a:gd name="T52" fmla="*/ 58 w 84"/>
                  <a:gd name="T53" fmla="*/ 16 h 102"/>
                  <a:gd name="T54" fmla="*/ 62 w 84"/>
                  <a:gd name="T55" fmla="*/ 22 h 102"/>
                  <a:gd name="T56" fmla="*/ 66 w 84"/>
                  <a:gd name="T57" fmla="*/ 26 h 102"/>
                  <a:gd name="T58" fmla="*/ 68 w 84"/>
                  <a:gd name="T59" fmla="*/ 34 h 102"/>
                  <a:gd name="T60" fmla="*/ 70 w 84"/>
                  <a:gd name="T61" fmla="*/ 42 h 102"/>
                  <a:gd name="T62" fmla="*/ 70 w 84"/>
                  <a:gd name="T63" fmla="*/ 50 h 102"/>
                  <a:gd name="T64" fmla="*/ 70 w 84"/>
                  <a:gd name="T65" fmla="*/ 50 h 102"/>
                  <a:gd name="T66" fmla="*/ 68 w 84"/>
                  <a:gd name="T67" fmla="*/ 68 h 102"/>
                  <a:gd name="T68" fmla="*/ 66 w 84"/>
                  <a:gd name="T69" fmla="*/ 74 h 102"/>
                  <a:gd name="T70" fmla="*/ 62 w 84"/>
                  <a:gd name="T71" fmla="*/ 80 h 102"/>
                  <a:gd name="T72" fmla="*/ 58 w 84"/>
                  <a:gd name="T73" fmla="*/ 84 h 102"/>
                  <a:gd name="T74" fmla="*/ 54 w 84"/>
                  <a:gd name="T75" fmla="*/ 88 h 102"/>
                  <a:gd name="T76" fmla="*/ 48 w 84"/>
                  <a:gd name="T77" fmla="*/ 90 h 102"/>
                  <a:gd name="T78" fmla="*/ 40 w 84"/>
                  <a:gd name="T79" fmla="*/ 90 h 102"/>
                  <a:gd name="T80" fmla="*/ 14 w 84"/>
                  <a:gd name="T81" fmla="*/ 90 h 102"/>
                  <a:gd name="T82" fmla="*/ 14 w 84"/>
                  <a:gd name="T83" fmla="*/ 12 h 102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84"/>
                  <a:gd name="T127" fmla="*/ 0 h 102"/>
                  <a:gd name="T128" fmla="*/ 84 w 84"/>
                  <a:gd name="T129" fmla="*/ 102 h 102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84" h="102">
                    <a:moveTo>
                      <a:pt x="0" y="102"/>
                    </a:moveTo>
                    <a:lnTo>
                      <a:pt x="40" y="102"/>
                    </a:lnTo>
                    <a:lnTo>
                      <a:pt x="52" y="102"/>
                    </a:lnTo>
                    <a:lnTo>
                      <a:pt x="62" y="98"/>
                    </a:lnTo>
                    <a:lnTo>
                      <a:pt x="70" y="92"/>
                    </a:lnTo>
                    <a:lnTo>
                      <a:pt x="76" y="84"/>
                    </a:lnTo>
                    <a:lnTo>
                      <a:pt x="80" y="76"/>
                    </a:lnTo>
                    <a:lnTo>
                      <a:pt x="82" y="68"/>
                    </a:lnTo>
                    <a:lnTo>
                      <a:pt x="84" y="50"/>
                    </a:lnTo>
                    <a:lnTo>
                      <a:pt x="84" y="38"/>
                    </a:lnTo>
                    <a:lnTo>
                      <a:pt x="82" y="30"/>
                    </a:lnTo>
                    <a:lnTo>
                      <a:pt x="78" y="20"/>
                    </a:lnTo>
                    <a:lnTo>
                      <a:pt x="74" y="14"/>
                    </a:lnTo>
                    <a:lnTo>
                      <a:pt x="68" y="8"/>
                    </a:lnTo>
                    <a:lnTo>
                      <a:pt x="60" y="4"/>
                    </a:lnTo>
                    <a:lnTo>
                      <a:pt x="52" y="0"/>
                    </a:lnTo>
                    <a:lnTo>
                      <a:pt x="42" y="0"/>
                    </a:lnTo>
                    <a:lnTo>
                      <a:pt x="0" y="0"/>
                    </a:lnTo>
                    <a:lnTo>
                      <a:pt x="0" y="102"/>
                    </a:lnTo>
                    <a:close/>
                    <a:moveTo>
                      <a:pt x="14" y="12"/>
                    </a:moveTo>
                    <a:lnTo>
                      <a:pt x="40" y="12"/>
                    </a:lnTo>
                    <a:lnTo>
                      <a:pt x="46" y="12"/>
                    </a:lnTo>
                    <a:lnTo>
                      <a:pt x="52" y="14"/>
                    </a:lnTo>
                    <a:lnTo>
                      <a:pt x="58" y="16"/>
                    </a:lnTo>
                    <a:lnTo>
                      <a:pt x="62" y="22"/>
                    </a:lnTo>
                    <a:lnTo>
                      <a:pt x="66" y="26"/>
                    </a:lnTo>
                    <a:lnTo>
                      <a:pt x="68" y="34"/>
                    </a:lnTo>
                    <a:lnTo>
                      <a:pt x="70" y="42"/>
                    </a:lnTo>
                    <a:lnTo>
                      <a:pt x="70" y="50"/>
                    </a:lnTo>
                    <a:lnTo>
                      <a:pt x="68" y="68"/>
                    </a:lnTo>
                    <a:lnTo>
                      <a:pt x="66" y="74"/>
                    </a:lnTo>
                    <a:lnTo>
                      <a:pt x="62" y="80"/>
                    </a:lnTo>
                    <a:lnTo>
                      <a:pt x="58" y="84"/>
                    </a:lnTo>
                    <a:lnTo>
                      <a:pt x="54" y="88"/>
                    </a:lnTo>
                    <a:lnTo>
                      <a:pt x="48" y="90"/>
                    </a:lnTo>
                    <a:lnTo>
                      <a:pt x="40" y="90"/>
                    </a:lnTo>
                    <a:lnTo>
                      <a:pt x="14" y="90"/>
                    </a:lnTo>
                    <a:lnTo>
                      <a:pt x="14" y="1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0858" name="Rectangle 317"/>
              <p:cNvSpPr>
                <a:spLocks noChangeArrowheads="1"/>
              </p:cNvSpPr>
              <p:nvPr/>
            </p:nvSpPr>
            <p:spPr bwMode="auto">
              <a:xfrm>
                <a:off x="3528" y="2340"/>
                <a:ext cx="288" cy="288"/>
              </a:xfrm>
              <a:prstGeom prst="rect">
                <a:avLst/>
              </a:prstGeom>
              <a:solidFill>
                <a:srgbClr val="FFCCFF"/>
              </a:solidFill>
              <a:ln w="4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0859" name="Freeform 318"/>
              <p:cNvSpPr>
                <a:spLocks noEditPoints="1"/>
              </p:cNvSpPr>
              <p:nvPr/>
            </p:nvSpPr>
            <p:spPr bwMode="auto">
              <a:xfrm>
                <a:off x="3632" y="2434"/>
                <a:ext cx="84" cy="102"/>
              </a:xfrm>
              <a:custGeom>
                <a:avLst/>
                <a:gdLst>
                  <a:gd name="T0" fmla="*/ 0 w 84"/>
                  <a:gd name="T1" fmla="*/ 102 h 102"/>
                  <a:gd name="T2" fmla="*/ 40 w 84"/>
                  <a:gd name="T3" fmla="*/ 102 h 102"/>
                  <a:gd name="T4" fmla="*/ 40 w 84"/>
                  <a:gd name="T5" fmla="*/ 102 h 102"/>
                  <a:gd name="T6" fmla="*/ 52 w 84"/>
                  <a:gd name="T7" fmla="*/ 102 h 102"/>
                  <a:gd name="T8" fmla="*/ 62 w 84"/>
                  <a:gd name="T9" fmla="*/ 98 h 102"/>
                  <a:gd name="T10" fmla="*/ 70 w 84"/>
                  <a:gd name="T11" fmla="*/ 92 h 102"/>
                  <a:gd name="T12" fmla="*/ 76 w 84"/>
                  <a:gd name="T13" fmla="*/ 84 h 102"/>
                  <a:gd name="T14" fmla="*/ 80 w 84"/>
                  <a:gd name="T15" fmla="*/ 76 h 102"/>
                  <a:gd name="T16" fmla="*/ 82 w 84"/>
                  <a:gd name="T17" fmla="*/ 68 h 102"/>
                  <a:gd name="T18" fmla="*/ 84 w 84"/>
                  <a:gd name="T19" fmla="*/ 50 h 102"/>
                  <a:gd name="T20" fmla="*/ 84 w 84"/>
                  <a:gd name="T21" fmla="*/ 50 h 102"/>
                  <a:gd name="T22" fmla="*/ 84 w 84"/>
                  <a:gd name="T23" fmla="*/ 38 h 102"/>
                  <a:gd name="T24" fmla="*/ 82 w 84"/>
                  <a:gd name="T25" fmla="*/ 30 h 102"/>
                  <a:gd name="T26" fmla="*/ 78 w 84"/>
                  <a:gd name="T27" fmla="*/ 20 h 102"/>
                  <a:gd name="T28" fmla="*/ 74 w 84"/>
                  <a:gd name="T29" fmla="*/ 14 h 102"/>
                  <a:gd name="T30" fmla="*/ 68 w 84"/>
                  <a:gd name="T31" fmla="*/ 8 h 102"/>
                  <a:gd name="T32" fmla="*/ 60 w 84"/>
                  <a:gd name="T33" fmla="*/ 4 h 102"/>
                  <a:gd name="T34" fmla="*/ 52 w 84"/>
                  <a:gd name="T35" fmla="*/ 0 h 102"/>
                  <a:gd name="T36" fmla="*/ 42 w 84"/>
                  <a:gd name="T37" fmla="*/ 0 h 102"/>
                  <a:gd name="T38" fmla="*/ 0 w 84"/>
                  <a:gd name="T39" fmla="*/ 0 h 102"/>
                  <a:gd name="T40" fmla="*/ 0 w 84"/>
                  <a:gd name="T41" fmla="*/ 102 h 102"/>
                  <a:gd name="T42" fmla="*/ 14 w 84"/>
                  <a:gd name="T43" fmla="*/ 12 h 102"/>
                  <a:gd name="T44" fmla="*/ 40 w 84"/>
                  <a:gd name="T45" fmla="*/ 12 h 102"/>
                  <a:gd name="T46" fmla="*/ 40 w 84"/>
                  <a:gd name="T47" fmla="*/ 12 h 102"/>
                  <a:gd name="T48" fmla="*/ 46 w 84"/>
                  <a:gd name="T49" fmla="*/ 12 h 102"/>
                  <a:gd name="T50" fmla="*/ 52 w 84"/>
                  <a:gd name="T51" fmla="*/ 14 h 102"/>
                  <a:gd name="T52" fmla="*/ 58 w 84"/>
                  <a:gd name="T53" fmla="*/ 16 h 102"/>
                  <a:gd name="T54" fmla="*/ 62 w 84"/>
                  <a:gd name="T55" fmla="*/ 22 h 102"/>
                  <a:gd name="T56" fmla="*/ 66 w 84"/>
                  <a:gd name="T57" fmla="*/ 26 h 102"/>
                  <a:gd name="T58" fmla="*/ 68 w 84"/>
                  <a:gd name="T59" fmla="*/ 34 h 102"/>
                  <a:gd name="T60" fmla="*/ 70 w 84"/>
                  <a:gd name="T61" fmla="*/ 42 h 102"/>
                  <a:gd name="T62" fmla="*/ 70 w 84"/>
                  <a:gd name="T63" fmla="*/ 50 h 102"/>
                  <a:gd name="T64" fmla="*/ 70 w 84"/>
                  <a:gd name="T65" fmla="*/ 50 h 102"/>
                  <a:gd name="T66" fmla="*/ 68 w 84"/>
                  <a:gd name="T67" fmla="*/ 68 h 102"/>
                  <a:gd name="T68" fmla="*/ 66 w 84"/>
                  <a:gd name="T69" fmla="*/ 74 h 102"/>
                  <a:gd name="T70" fmla="*/ 62 w 84"/>
                  <a:gd name="T71" fmla="*/ 80 h 102"/>
                  <a:gd name="T72" fmla="*/ 58 w 84"/>
                  <a:gd name="T73" fmla="*/ 84 h 102"/>
                  <a:gd name="T74" fmla="*/ 54 w 84"/>
                  <a:gd name="T75" fmla="*/ 88 h 102"/>
                  <a:gd name="T76" fmla="*/ 48 w 84"/>
                  <a:gd name="T77" fmla="*/ 90 h 102"/>
                  <a:gd name="T78" fmla="*/ 40 w 84"/>
                  <a:gd name="T79" fmla="*/ 90 h 102"/>
                  <a:gd name="T80" fmla="*/ 14 w 84"/>
                  <a:gd name="T81" fmla="*/ 90 h 102"/>
                  <a:gd name="T82" fmla="*/ 14 w 84"/>
                  <a:gd name="T83" fmla="*/ 12 h 102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84"/>
                  <a:gd name="T127" fmla="*/ 0 h 102"/>
                  <a:gd name="T128" fmla="*/ 84 w 84"/>
                  <a:gd name="T129" fmla="*/ 102 h 102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84" h="102">
                    <a:moveTo>
                      <a:pt x="0" y="102"/>
                    </a:moveTo>
                    <a:lnTo>
                      <a:pt x="40" y="102"/>
                    </a:lnTo>
                    <a:lnTo>
                      <a:pt x="52" y="102"/>
                    </a:lnTo>
                    <a:lnTo>
                      <a:pt x="62" y="98"/>
                    </a:lnTo>
                    <a:lnTo>
                      <a:pt x="70" y="92"/>
                    </a:lnTo>
                    <a:lnTo>
                      <a:pt x="76" y="84"/>
                    </a:lnTo>
                    <a:lnTo>
                      <a:pt x="80" y="76"/>
                    </a:lnTo>
                    <a:lnTo>
                      <a:pt x="82" y="68"/>
                    </a:lnTo>
                    <a:lnTo>
                      <a:pt x="84" y="50"/>
                    </a:lnTo>
                    <a:lnTo>
                      <a:pt x="84" y="38"/>
                    </a:lnTo>
                    <a:lnTo>
                      <a:pt x="82" y="30"/>
                    </a:lnTo>
                    <a:lnTo>
                      <a:pt x="78" y="20"/>
                    </a:lnTo>
                    <a:lnTo>
                      <a:pt x="74" y="14"/>
                    </a:lnTo>
                    <a:lnTo>
                      <a:pt x="68" y="8"/>
                    </a:lnTo>
                    <a:lnTo>
                      <a:pt x="60" y="4"/>
                    </a:lnTo>
                    <a:lnTo>
                      <a:pt x="52" y="0"/>
                    </a:lnTo>
                    <a:lnTo>
                      <a:pt x="42" y="0"/>
                    </a:lnTo>
                    <a:lnTo>
                      <a:pt x="0" y="0"/>
                    </a:lnTo>
                    <a:lnTo>
                      <a:pt x="0" y="102"/>
                    </a:lnTo>
                    <a:close/>
                    <a:moveTo>
                      <a:pt x="14" y="12"/>
                    </a:moveTo>
                    <a:lnTo>
                      <a:pt x="40" y="12"/>
                    </a:lnTo>
                    <a:lnTo>
                      <a:pt x="46" y="12"/>
                    </a:lnTo>
                    <a:lnTo>
                      <a:pt x="52" y="14"/>
                    </a:lnTo>
                    <a:lnTo>
                      <a:pt x="58" y="16"/>
                    </a:lnTo>
                    <a:lnTo>
                      <a:pt x="62" y="22"/>
                    </a:lnTo>
                    <a:lnTo>
                      <a:pt x="66" y="26"/>
                    </a:lnTo>
                    <a:lnTo>
                      <a:pt x="68" y="34"/>
                    </a:lnTo>
                    <a:lnTo>
                      <a:pt x="70" y="42"/>
                    </a:lnTo>
                    <a:lnTo>
                      <a:pt x="70" y="50"/>
                    </a:lnTo>
                    <a:lnTo>
                      <a:pt x="68" y="68"/>
                    </a:lnTo>
                    <a:lnTo>
                      <a:pt x="66" y="74"/>
                    </a:lnTo>
                    <a:lnTo>
                      <a:pt x="62" y="80"/>
                    </a:lnTo>
                    <a:lnTo>
                      <a:pt x="58" y="84"/>
                    </a:lnTo>
                    <a:lnTo>
                      <a:pt x="54" y="88"/>
                    </a:lnTo>
                    <a:lnTo>
                      <a:pt x="48" y="90"/>
                    </a:lnTo>
                    <a:lnTo>
                      <a:pt x="40" y="90"/>
                    </a:lnTo>
                    <a:lnTo>
                      <a:pt x="14" y="90"/>
                    </a:lnTo>
                    <a:lnTo>
                      <a:pt x="14" y="1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0860" name="Rectangle 319"/>
              <p:cNvSpPr>
                <a:spLocks noChangeArrowheads="1"/>
              </p:cNvSpPr>
              <p:nvPr/>
            </p:nvSpPr>
            <p:spPr bwMode="auto">
              <a:xfrm>
                <a:off x="3960" y="2340"/>
                <a:ext cx="288" cy="288"/>
              </a:xfrm>
              <a:prstGeom prst="rect">
                <a:avLst/>
              </a:prstGeom>
              <a:solidFill>
                <a:srgbClr val="FFCCFF"/>
              </a:solidFill>
              <a:ln w="4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0861" name="Freeform 320"/>
              <p:cNvSpPr>
                <a:spLocks noEditPoints="1"/>
              </p:cNvSpPr>
              <p:nvPr/>
            </p:nvSpPr>
            <p:spPr bwMode="auto">
              <a:xfrm>
                <a:off x="4064" y="2434"/>
                <a:ext cx="84" cy="102"/>
              </a:xfrm>
              <a:custGeom>
                <a:avLst/>
                <a:gdLst>
                  <a:gd name="T0" fmla="*/ 0 w 84"/>
                  <a:gd name="T1" fmla="*/ 102 h 102"/>
                  <a:gd name="T2" fmla="*/ 40 w 84"/>
                  <a:gd name="T3" fmla="*/ 102 h 102"/>
                  <a:gd name="T4" fmla="*/ 40 w 84"/>
                  <a:gd name="T5" fmla="*/ 102 h 102"/>
                  <a:gd name="T6" fmla="*/ 52 w 84"/>
                  <a:gd name="T7" fmla="*/ 102 h 102"/>
                  <a:gd name="T8" fmla="*/ 62 w 84"/>
                  <a:gd name="T9" fmla="*/ 98 h 102"/>
                  <a:gd name="T10" fmla="*/ 70 w 84"/>
                  <a:gd name="T11" fmla="*/ 92 h 102"/>
                  <a:gd name="T12" fmla="*/ 76 w 84"/>
                  <a:gd name="T13" fmla="*/ 84 h 102"/>
                  <a:gd name="T14" fmla="*/ 80 w 84"/>
                  <a:gd name="T15" fmla="*/ 76 h 102"/>
                  <a:gd name="T16" fmla="*/ 82 w 84"/>
                  <a:gd name="T17" fmla="*/ 68 h 102"/>
                  <a:gd name="T18" fmla="*/ 84 w 84"/>
                  <a:gd name="T19" fmla="*/ 50 h 102"/>
                  <a:gd name="T20" fmla="*/ 84 w 84"/>
                  <a:gd name="T21" fmla="*/ 50 h 102"/>
                  <a:gd name="T22" fmla="*/ 84 w 84"/>
                  <a:gd name="T23" fmla="*/ 38 h 102"/>
                  <a:gd name="T24" fmla="*/ 82 w 84"/>
                  <a:gd name="T25" fmla="*/ 30 h 102"/>
                  <a:gd name="T26" fmla="*/ 78 w 84"/>
                  <a:gd name="T27" fmla="*/ 20 h 102"/>
                  <a:gd name="T28" fmla="*/ 74 w 84"/>
                  <a:gd name="T29" fmla="*/ 14 h 102"/>
                  <a:gd name="T30" fmla="*/ 68 w 84"/>
                  <a:gd name="T31" fmla="*/ 8 h 102"/>
                  <a:gd name="T32" fmla="*/ 60 w 84"/>
                  <a:gd name="T33" fmla="*/ 4 h 102"/>
                  <a:gd name="T34" fmla="*/ 52 w 84"/>
                  <a:gd name="T35" fmla="*/ 0 h 102"/>
                  <a:gd name="T36" fmla="*/ 42 w 84"/>
                  <a:gd name="T37" fmla="*/ 0 h 102"/>
                  <a:gd name="T38" fmla="*/ 0 w 84"/>
                  <a:gd name="T39" fmla="*/ 0 h 102"/>
                  <a:gd name="T40" fmla="*/ 0 w 84"/>
                  <a:gd name="T41" fmla="*/ 102 h 102"/>
                  <a:gd name="T42" fmla="*/ 14 w 84"/>
                  <a:gd name="T43" fmla="*/ 12 h 102"/>
                  <a:gd name="T44" fmla="*/ 40 w 84"/>
                  <a:gd name="T45" fmla="*/ 12 h 102"/>
                  <a:gd name="T46" fmla="*/ 40 w 84"/>
                  <a:gd name="T47" fmla="*/ 12 h 102"/>
                  <a:gd name="T48" fmla="*/ 46 w 84"/>
                  <a:gd name="T49" fmla="*/ 12 h 102"/>
                  <a:gd name="T50" fmla="*/ 52 w 84"/>
                  <a:gd name="T51" fmla="*/ 14 h 102"/>
                  <a:gd name="T52" fmla="*/ 58 w 84"/>
                  <a:gd name="T53" fmla="*/ 16 h 102"/>
                  <a:gd name="T54" fmla="*/ 62 w 84"/>
                  <a:gd name="T55" fmla="*/ 22 h 102"/>
                  <a:gd name="T56" fmla="*/ 66 w 84"/>
                  <a:gd name="T57" fmla="*/ 26 h 102"/>
                  <a:gd name="T58" fmla="*/ 68 w 84"/>
                  <a:gd name="T59" fmla="*/ 34 h 102"/>
                  <a:gd name="T60" fmla="*/ 70 w 84"/>
                  <a:gd name="T61" fmla="*/ 42 h 102"/>
                  <a:gd name="T62" fmla="*/ 70 w 84"/>
                  <a:gd name="T63" fmla="*/ 50 h 102"/>
                  <a:gd name="T64" fmla="*/ 70 w 84"/>
                  <a:gd name="T65" fmla="*/ 50 h 102"/>
                  <a:gd name="T66" fmla="*/ 68 w 84"/>
                  <a:gd name="T67" fmla="*/ 68 h 102"/>
                  <a:gd name="T68" fmla="*/ 66 w 84"/>
                  <a:gd name="T69" fmla="*/ 74 h 102"/>
                  <a:gd name="T70" fmla="*/ 62 w 84"/>
                  <a:gd name="T71" fmla="*/ 80 h 102"/>
                  <a:gd name="T72" fmla="*/ 58 w 84"/>
                  <a:gd name="T73" fmla="*/ 84 h 102"/>
                  <a:gd name="T74" fmla="*/ 54 w 84"/>
                  <a:gd name="T75" fmla="*/ 88 h 102"/>
                  <a:gd name="T76" fmla="*/ 48 w 84"/>
                  <a:gd name="T77" fmla="*/ 90 h 102"/>
                  <a:gd name="T78" fmla="*/ 40 w 84"/>
                  <a:gd name="T79" fmla="*/ 90 h 102"/>
                  <a:gd name="T80" fmla="*/ 14 w 84"/>
                  <a:gd name="T81" fmla="*/ 90 h 102"/>
                  <a:gd name="T82" fmla="*/ 14 w 84"/>
                  <a:gd name="T83" fmla="*/ 12 h 102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84"/>
                  <a:gd name="T127" fmla="*/ 0 h 102"/>
                  <a:gd name="T128" fmla="*/ 84 w 84"/>
                  <a:gd name="T129" fmla="*/ 102 h 102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84" h="102">
                    <a:moveTo>
                      <a:pt x="0" y="102"/>
                    </a:moveTo>
                    <a:lnTo>
                      <a:pt x="40" y="102"/>
                    </a:lnTo>
                    <a:lnTo>
                      <a:pt x="52" y="102"/>
                    </a:lnTo>
                    <a:lnTo>
                      <a:pt x="62" y="98"/>
                    </a:lnTo>
                    <a:lnTo>
                      <a:pt x="70" y="92"/>
                    </a:lnTo>
                    <a:lnTo>
                      <a:pt x="76" y="84"/>
                    </a:lnTo>
                    <a:lnTo>
                      <a:pt x="80" y="76"/>
                    </a:lnTo>
                    <a:lnTo>
                      <a:pt x="82" y="68"/>
                    </a:lnTo>
                    <a:lnTo>
                      <a:pt x="84" y="50"/>
                    </a:lnTo>
                    <a:lnTo>
                      <a:pt x="84" y="38"/>
                    </a:lnTo>
                    <a:lnTo>
                      <a:pt x="82" y="30"/>
                    </a:lnTo>
                    <a:lnTo>
                      <a:pt x="78" y="20"/>
                    </a:lnTo>
                    <a:lnTo>
                      <a:pt x="74" y="14"/>
                    </a:lnTo>
                    <a:lnTo>
                      <a:pt x="68" y="8"/>
                    </a:lnTo>
                    <a:lnTo>
                      <a:pt x="60" y="4"/>
                    </a:lnTo>
                    <a:lnTo>
                      <a:pt x="52" y="0"/>
                    </a:lnTo>
                    <a:lnTo>
                      <a:pt x="42" y="0"/>
                    </a:lnTo>
                    <a:lnTo>
                      <a:pt x="0" y="0"/>
                    </a:lnTo>
                    <a:lnTo>
                      <a:pt x="0" y="102"/>
                    </a:lnTo>
                    <a:close/>
                    <a:moveTo>
                      <a:pt x="14" y="12"/>
                    </a:moveTo>
                    <a:lnTo>
                      <a:pt x="40" y="12"/>
                    </a:lnTo>
                    <a:lnTo>
                      <a:pt x="46" y="12"/>
                    </a:lnTo>
                    <a:lnTo>
                      <a:pt x="52" y="14"/>
                    </a:lnTo>
                    <a:lnTo>
                      <a:pt x="58" y="16"/>
                    </a:lnTo>
                    <a:lnTo>
                      <a:pt x="62" y="22"/>
                    </a:lnTo>
                    <a:lnTo>
                      <a:pt x="66" y="26"/>
                    </a:lnTo>
                    <a:lnTo>
                      <a:pt x="68" y="34"/>
                    </a:lnTo>
                    <a:lnTo>
                      <a:pt x="70" y="42"/>
                    </a:lnTo>
                    <a:lnTo>
                      <a:pt x="70" y="50"/>
                    </a:lnTo>
                    <a:lnTo>
                      <a:pt x="68" y="68"/>
                    </a:lnTo>
                    <a:lnTo>
                      <a:pt x="66" y="74"/>
                    </a:lnTo>
                    <a:lnTo>
                      <a:pt x="62" y="80"/>
                    </a:lnTo>
                    <a:lnTo>
                      <a:pt x="58" y="84"/>
                    </a:lnTo>
                    <a:lnTo>
                      <a:pt x="54" y="88"/>
                    </a:lnTo>
                    <a:lnTo>
                      <a:pt x="48" y="90"/>
                    </a:lnTo>
                    <a:lnTo>
                      <a:pt x="40" y="90"/>
                    </a:lnTo>
                    <a:lnTo>
                      <a:pt x="14" y="90"/>
                    </a:lnTo>
                    <a:lnTo>
                      <a:pt x="14" y="1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0862" name="Rectangle 321"/>
              <p:cNvSpPr>
                <a:spLocks noChangeArrowheads="1"/>
              </p:cNvSpPr>
              <p:nvPr/>
            </p:nvSpPr>
            <p:spPr bwMode="auto">
              <a:xfrm>
                <a:off x="2664" y="2340"/>
                <a:ext cx="288" cy="288"/>
              </a:xfrm>
              <a:prstGeom prst="rect">
                <a:avLst/>
              </a:prstGeom>
              <a:solidFill>
                <a:srgbClr val="66FF66"/>
              </a:solidFill>
              <a:ln w="4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0863" name="Freeform 322"/>
              <p:cNvSpPr>
                <a:spLocks/>
              </p:cNvSpPr>
              <p:nvPr/>
            </p:nvSpPr>
            <p:spPr bwMode="auto">
              <a:xfrm>
                <a:off x="2720" y="2434"/>
                <a:ext cx="82" cy="102"/>
              </a:xfrm>
              <a:custGeom>
                <a:avLst/>
                <a:gdLst>
                  <a:gd name="T0" fmla="*/ 68 w 82"/>
                  <a:gd name="T1" fmla="*/ 82 h 102"/>
                  <a:gd name="T2" fmla="*/ 68 w 82"/>
                  <a:gd name="T3" fmla="*/ 82 h 102"/>
                  <a:gd name="T4" fmla="*/ 16 w 82"/>
                  <a:gd name="T5" fmla="*/ 0 h 102"/>
                  <a:gd name="T6" fmla="*/ 0 w 82"/>
                  <a:gd name="T7" fmla="*/ 0 h 102"/>
                  <a:gd name="T8" fmla="*/ 0 w 82"/>
                  <a:gd name="T9" fmla="*/ 102 h 102"/>
                  <a:gd name="T10" fmla="*/ 12 w 82"/>
                  <a:gd name="T11" fmla="*/ 102 h 102"/>
                  <a:gd name="T12" fmla="*/ 12 w 82"/>
                  <a:gd name="T13" fmla="*/ 20 h 102"/>
                  <a:gd name="T14" fmla="*/ 12 w 82"/>
                  <a:gd name="T15" fmla="*/ 20 h 102"/>
                  <a:gd name="T16" fmla="*/ 66 w 82"/>
                  <a:gd name="T17" fmla="*/ 102 h 102"/>
                  <a:gd name="T18" fmla="*/ 82 w 82"/>
                  <a:gd name="T19" fmla="*/ 102 h 102"/>
                  <a:gd name="T20" fmla="*/ 82 w 82"/>
                  <a:gd name="T21" fmla="*/ 0 h 102"/>
                  <a:gd name="T22" fmla="*/ 68 w 82"/>
                  <a:gd name="T23" fmla="*/ 0 h 102"/>
                  <a:gd name="T24" fmla="*/ 68 w 82"/>
                  <a:gd name="T25" fmla="*/ 82 h 10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82"/>
                  <a:gd name="T40" fmla="*/ 0 h 102"/>
                  <a:gd name="T41" fmla="*/ 82 w 82"/>
                  <a:gd name="T42" fmla="*/ 102 h 102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82" h="102">
                    <a:moveTo>
                      <a:pt x="68" y="82"/>
                    </a:moveTo>
                    <a:lnTo>
                      <a:pt x="68" y="82"/>
                    </a:lnTo>
                    <a:lnTo>
                      <a:pt x="16" y="0"/>
                    </a:lnTo>
                    <a:lnTo>
                      <a:pt x="0" y="0"/>
                    </a:lnTo>
                    <a:lnTo>
                      <a:pt x="0" y="102"/>
                    </a:lnTo>
                    <a:lnTo>
                      <a:pt x="12" y="102"/>
                    </a:lnTo>
                    <a:lnTo>
                      <a:pt x="12" y="20"/>
                    </a:lnTo>
                    <a:lnTo>
                      <a:pt x="66" y="102"/>
                    </a:lnTo>
                    <a:lnTo>
                      <a:pt x="82" y="102"/>
                    </a:lnTo>
                    <a:lnTo>
                      <a:pt x="82" y="0"/>
                    </a:lnTo>
                    <a:lnTo>
                      <a:pt x="68" y="0"/>
                    </a:lnTo>
                    <a:lnTo>
                      <a:pt x="68" y="8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0864" name="Freeform 323"/>
              <p:cNvSpPr>
                <a:spLocks/>
              </p:cNvSpPr>
              <p:nvPr/>
            </p:nvSpPr>
            <p:spPr bwMode="auto">
              <a:xfrm>
                <a:off x="2818" y="2430"/>
                <a:ext cx="84" cy="110"/>
              </a:xfrm>
              <a:custGeom>
                <a:avLst/>
                <a:gdLst>
                  <a:gd name="T0" fmla="*/ 80 w 84"/>
                  <a:gd name="T1" fmla="*/ 34 h 110"/>
                  <a:gd name="T2" fmla="*/ 76 w 84"/>
                  <a:gd name="T3" fmla="*/ 18 h 110"/>
                  <a:gd name="T4" fmla="*/ 68 w 84"/>
                  <a:gd name="T5" fmla="*/ 8 h 110"/>
                  <a:gd name="T6" fmla="*/ 52 w 84"/>
                  <a:gd name="T7" fmla="*/ 2 h 110"/>
                  <a:gd name="T8" fmla="*/ 40 w 84"/>
                  <a:gd name="T9" fmla="*/ 0 h 110"/>
                  <a:gd name="T10" fmla="*/ 24 w 84"/>
                  <a:gd name="T11" fmla="*/ 4 h 110"/>
                  <a:gd name="T12" fmla="*/ 12 w 84"/>
                  <a:gd name="T13" fmla="*/ 10 h 110"/>
                  <a:gd name="T14" fmla="*/ 6 w 84"/>
                  <a:gd name="T15" fmla="*/ 20 h 110"/>
                  <a:gd name="T16" fmla="*/ 4 w 84"/>
                  <a:gd name="T17" fmla="*/ 32 h 110"/>
                  <a:gd name="T18" fmla="*/ 6 w 84"/>
                  <a:gd name="T19" fmla="*/ 44 h 110"/>
                  <a:gd name="T20" fmla="*/ 20 w 84"/>
                  <a:gd name="T21" fmla="*/ 56 h 110"/>
                  <a:gd name="T22" fmla="*/ 48 w 84"/>
                  <a:gd name="T23" fmla="*/ 62 h 110"/>
                  <a:gd name="T24" fmla="*/ 58 w 84"/>
                  <a:gd name="T25" fmla="*/ 64 h 110"/>
                  <a:gd name="T26" fmla="*/ 68 w 84"/>
                  <a:gd name="T27" fmla="*/ 74 h 110"/>
                  <a:gd name="T28" fmla="*/ 70 w 84"/>
                  <a:gd name="T29" fmla="*/ 80 h 110"/>
                  <a:gd name="T30" fmla="*/ 66 w 84"/>
                  <a:gd name="T31" fmla="*/ 90 h 110"/>
                  <a:gd name="T32" fmla="*/ 50 w 84"/>
                  <a:gd name="T33" fmla="*/ 96 h 110"/>
                  <a:gd name="T34" fmla="*/ 42 w 84"/>
                  <a:gd name="T35" fmla="*/ 98 h 110"/>
                  <a:gd name="T36" fmla="*/ 24 w 84"/>
                  <a:gd name="T37" fmla="*/ 92 h 110"/>
                  <a:gd name="T38" fmla="*/ 16 w 84"/>
                  <a:gd name="T39" fmla="*/ 86 h 110"/>
                  <a:gd name="T40" fmla="*/ 14 w 84"/>
                  <a:gd name="T41" fmla="*/ 74 h 110"/>
                  <a:gd name="T42" fmla="*/ 0 w 84"/>
                  <a:gd name="T43" fmla="*/ 74 h 110"/>
                  <a:gd name="T44" fmla="*/ 2 w 84"/>
                  <a:gd name="T45" fmla="*/ 88 h 110"/>
                  <a:gd name="T46" fmla="*/ 12 w 84"/>
                  <a:gd name="T47" fmla="*/ 100 h 110"/>
                  <a:gd name="T48" fmla="*/ 16 w 84"/>
                  <a:gd name="T49" fmla="*/ 102 h 110"/>
                  <a:gd name="T50" fmla="*/ 30 w 84"/>
                  <a:gd name="T51" fmla="*/ 108 h 110"/>
                  <a:gd name="T52" fmla="*/ 42 w 84"/>
                  <a:gd name="T53" fmla="*/ 110 h 110"/>
                  <a:gd name="T54" fmla="*/ 64 w 84"/>
                  <a:gd name="T55" fmla="*/ 106 h 110"/>
                  <a:gd name="T56" fmla="*/ 74 w 84"/>
                  <a:gd name="T57" fmla="*/ 98 h 110"/>
                  <a:gd name="T58" fmla="*/ 82 w 84"/>
                  <a:gd name="T59" fmla="*/ 86 h 110"/>
                  <a:gd name="T60" fmla="*/ 84 w 84"/>
                  <a:gd name="T61" fmla="*/ 78 h 110"/>
                  <a:gd name="T62" fmla="*/ 76 w 84"/>
                  <a:gd name="T63" fmla="*/ 60 h 110"/>
                  <a:gd name="T64" fmla="*/ 60 w 84"/>
                  <a:gd name="T65" fmla="*/ 50 h 110"/>
                  <a:gd name="T66" fmla="*/ 30 w 84"/>
                  <a:gd name="T67" fmla="*/ 44 h 110"/>
                  <a:gd name="T68" fmla="*/ 22 w 84"/>
                  <a:gd name="T69" fmla="*/ 40 h 110"/>
                  <a:gd name="T70" fmla="*/ 18 w 84"/>
                  <a:gd name="T71" fmla="*/ 30 h 110"/>
                  <a:gd name="T72" fmla="*/ 18 w 84"/>
                  <a:gd name="T73" fmla="*/ 26 h 110"/>
                  <a:gd name="T74" fmla="*/ 26 w 84"/>
                  <a:gd name="T75" fmla="*/ 16 h 110"/>
                  <a:gd name="T76" fmla="*/ 42 w 84"/>
                  <a:gd name="T77" fmla="*/ 12 h 110"/>
                  <a:gd name="T78" fmla="*/ 50 w 84"/>
                  <a:gd name="T79" fmla="*/ 14 h 110"/>
                  <a:gd name="T80" fmla="*/ 64 w 84"/>
                  <a:gd name="T81" fmla="*/ 24 h 110"/>
                  <a:gd name="T82" fmla="*/ 68 w 84"/>
                  <a:gd name="T83" fmla="*/ 34 h 110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84"/>
                  <a:gd name="T127" fmla="*/ 0 h 110"/>
                  <a:gd name="T128" fmla="*/ 84 w 84"/>
                  <a:gd name="T129" fmla="*/ 110 h 110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84" h="110">
                    <a:moveTo>
                      <a:pt x="80" y="34"/>
                    </a:moveTo>
                    <a:lnTo>
                      <a:pt x="80" y="34"/>
                    </a:lnTo>
                    <a:lnTo>
                      <a:pt x="78" y="24"/>
                    </a:lnTo>
                    <a:lnTo>
                      <a:pt x="76" y="18"/>
                    </a:lnTo>
                    <a:lnTo>
                      <a:pt x="74" y="12"/>
                    </a:lnTo>
                    <a:lnTo>
                      <a:pt x="68" y="8"/>
                    </a:lnTo>
                    <a:lnTo>
                      <a:pt x="62" y="4"/>
                    </a:lnTo>
                    <a:lnTo>
                      <a:pt x="52" y="2"/>
                    </a:lnTo>
                    <a:lnTo>
                      <a:pt x="40" y="0"/>
                    </a:lnTo>
                    <a:lnTo>
                      <a:pt x="32" y="2"/>
                    </a:lnTo>
                    <a:lnTo>
                      <a:pt x="24" y="4"/>
                    </a:lnTo>
                    <a:lnTo>
                      <a:pt x="18" y="6"/>
                    </a:lnTo>
                    <a:lnTo>
                      <a:pt x="12" y="10"/>
                    </a:lnTo>
                    <a:lnTo>
                      <a:pt x="10" y="16"/>
                    </a:lnTo>
                    <a:lnTo>
                      <a:pt x="6" y="20"/>
                    </a:lnTo>
                    <a:lnTo>
                      <a:pt x="4" y="32"/>
                    </a:lnTo>
                    <a:lnTo>
                      <a:pt x="6" y="38"/>
                    </a:lnTo>
                    <a:lnTo>
                      <a:pt x="6" y="44"/>
                    </a:lnTo>
                    <a:lnTo>
                      <a:pt x="12" y="50"/>
                    </a:lnTo>
                    <a:lnTo>
                      <a:pt x="20" y="56"/>
                    </a:lnTo>
                    <a:lnTo>
                      <a:pt x="26" y="56"/>
                    </a:lnTo>
                    <a:lnTo>
                      <a:pt x="48" y="62"/>
                    </a:lnTo>
                    <a:lnTo>
                      <a:pt x="58" y="64"/>
                    </a:lnTo>
                    <a:lnTo>
                      <a:pt x="64" y="68"/>
                    </a:lnTo>
                    <a:lnTo>
                      <a:pt x="68" y="74"/>
                    </a:lnTo>
                    <a:lnTo>
                      <a:pt x="70" y="80"/>
                    </a:lnTo>
                    <a:lnTo>
                      <a:pt x="68" y="86"/>
                    </a:lnTo>
                    <a:lnTo>
                      <a:pt x="66" y="90"/>
                    </a:lnTo>
                    <a:lnTo>
                      <a:pt x="60" y="94"/>
                    </a:lnTo>
                    <a:lnTo>
                      <a:pt x="50" y="96"/>
                    </a:lnTo>
                    <a:lnTo>
                      <a:pt x="42" y="98"/>
                    </a:lnTo>
                    <a:lnTo>
                      <a:pt x="32" y="96"/>
                    </a:lnTo>
                    <a:lnTo>
                      <a:pt x="24" y="92"/>
                    </a:lnTo>
                    <a:lnTo>
                      <a:pt x="20" y="90"/>
                    </a:lnTo>
                    <a:lnTo>
                      <a:pt x="16" y="86"/>
                    </a:lnTo>
                    <a:lnTo>
                      <a:pt x="14" y="80"/>
                    </a:lnTo>
                    <a:lnTo>
                      <a:pt x="14" y="74"/>
                    </a:lnTo>
                    <a:lnTo>
                      <a:pt x="0" y="74"/>
                    </a:lnTo>
                    <a:lnTo>
                      <a:pt x="2" y="80"/>
                    </a:lnTo>
                    <a:lnTo>
                      <a:pt x="2" y="88"/>
                    </a:lnTo>
                    <a:lnTo>
                      <a:pt x="6" y="94"/>
                    </a:lnTo>
                    <a:lnTo>
                      <a:pt x="12" y="100"/>
                    </a:lnTo>
                    <a:lnTo>
                      <a:pt x="16" y="102"/>
                    </a:lnTo>
                    <a:lnTo>
                      <a:pt x="22" y="106"/>
                    </a:lnTo>
                    <a:lnTo>
                      <a:pt x="30" y="108"/>
                    </a:lnTo>
                    <a:lnTo>
                      <a:pt x="42" y="110"/>
                    </a:lnTo>
                    <a:lnTo>
                      <a:pt x="56" y="108"/>
                    </a:lnTo>
                    <a:lnTo>
                      <a:pt x="64" y="106"/>
                    </a:lnTo>
                    <a:lnTo>
                      <a:pt x="70" y="104"/>
                    </a:lnTo>
                    <a:lnTo>
                      <a:pt x="74" y="98"/>
                    </a:lnTo>
                    <a:lnTo>
                      <a:pt x="80" y="94"/>
                    </a:lnTo>
                    <a:lnTo>
                      <a:pt x="82" y="86"/>
                    </a:lnTo>
                    <a:lnTo>
                      <a:pt x="84" y="78"/>
                    </a:lnTo>
                    <a:lnTo>
                      <a:pt x="82" y="68"/>
                    </a:lnTo>
                    <a:lnTo>
                      <a:pt x="76" y="60"/>
                    </a:lnTo>
                    <a:lnTo>
                      <a:pt x="68" y="54"/>
                    </a:lnTo>
                    <a:lnTo>
                      <a:pt x="60" y="50"/>
                    </a:lnTo>
                    <a:lnTo>
                      <a:pt x="30" y="44"/>
                    </a:lnTo>
                    <a:lnTo>
                      <a:pt x="26" y="42"/>
                    </a:lnTo>
                    <a:lnTo>
                      <a:pt x="22" y="40"/>
                    </a:lnTo>
                    <a:lnTo>
                      <a:pt x="20" y="36"/>
                    </a:lnTo>
                    <a:lnTo>
                      <a:pt x="18" y="30"/>
                    </a:lnTo>
                    <a:lnTo>
                      <a:pt x="18" y="26"/>
                    </a:lnTo>
                    <a:lnTo>
                      <a:pt x="20" y="22"/>
                    </a:lnTo>
                    <a:lnTo>
                      <a:pt x="26" y="16"/>
                    </a:lnTo>
                    <a:lnTo>
                      <a:pt x="34" y="14"/>
                    </a:lnTo>
                    <a:lnTo>
                      <a:pt x="42" y="12"/>
                    </a:lnTo>
                    <a:lnTo>
                      <a:pt x="50" y="14"/>
                    </a:lnTo>
                    <a:lnTo>
                      <a:pt x="58" y="18"/>
                    </a:lnTo>
                    <a:lnTo>
                      <a:pt x="64" y="24"/>
                    </a:lnTo>
                    <a:lnTo>
                      <a:pt x="66" y="28"/>
                    </a:lnTo>
                    <a:lnTo>
                      <a:pt x="68" y="34"/>
                    </a:lnTo>
                    <a:lnTo>
                      <a:pt x="80" y="3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0865" name="Line 324"/>
              <p:cNvSpPr>
                <a:spLocks noChangeShapeType="1"/>
              </p:cNvSpPr>
              <p:nvPr/>
            </p:nvSpPr>
            <p:spPr bwMode="auto">
              <a:xfrm flipV="1">
                <a:off x="3240" y="2176"/>
                <a:ext cx="1" cy="116"/>
              </a:xfrm>
              <a:prstGeom prst="line">
                <a:avLst/>
              </a:prstGeom>
              <a:noFill/>
              <a:ln w="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0866" name="Freeform 325"/>
              <p:cNvSpPr>
                <a:spLocks/>
              </p:cNvSpPr>
              <p:nvPr/>
            </p:nvSpPr>
            <p:spPr bwMode="auto">
              <a:xfrm>
                <a:off x="3220" y="2122"/>
                <a:ext cx="40" cy="68"/>
              </a:xfrm>
              <a:custGeom>
                <a:avLst/>
                <a:gdLst>
                  <a:gd name="T0" fmla="*/ 12 w 40"/>
                  <a:gd name="T1" fmla="*/ 36 h 68"/>
                  <a:gd name="T2" fmla="*/ 12 w 40"/>
                  <a:gd name="T3" fmla="*/ 36 h 68"/>
                  <a:gd name="T4" fmla="*/ 6 w 40"/>
                  <a:gd name="T5" fmla="*/ 54 h 68"/>
                  <a:gd name="T6" fmla="*/ 0 w 40"/>
                  <a:gd name="T7" fmla="*/ 68 h 68"/>
                  <a:gd name="T8" fmla="*/ 40 w 40"/>
                  <a:gd name="T9" fmla="*/ 68 h 68"/>
                  <a:gd name="T10" fmla="*/ 40 w 40"/>
                  <a:gd name="T11" fmla="*/ 68 h 68"/>
                  <a:gd name="T12" fmla="*/ 36 w 40"/>
                  <a:gd name="T13" fmla="*/ 56 h 68"/>
                  <a:gd name="T14" fmla="*/ 28 w 40"/>
                  <a:gd name="T15" fmla="*/ 36 h 68"/>
                  <a:gd name="T16" fmla="*/ 28 w 40"/>
                  <a:gd name="T17" fmla="*/ 36 h 68"/>
                  <a:gd name="T18" fmla="*/ 22 w 40"/>
                  <a:gd name="T19" fmla="*/ 16 h 68"/>
                  <a:gd name="T20" fmla="*/ 20 w 40"/>
                  <a:gd name="T21" fmla="*/ 0 h 68"/>
                  <a:gd name="T22" fmla="*/ 20 w 40"/>
                  <a:gd name="T23" fmla="*/ 0 h 68"/>
                  <a:gd name="T24" fmla="*/ 18 w 40"/>
                  <a:gd name="T25" fmla="*/ 16 h 68"/>
                  <a:gd name="T26" fmla="*/ 12 w 40"/>
                  <a:gd name="T27" fmla="*/ 36 h 68"/>
                  <a:gd name="T28" fmla="*/ 12 w 40"/>
                  <a:gd name="T29" fmla="*/ 36 h 68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40"/>
                  <a:gd name="T46" fmla="*/ 0 h 68"/>
                  <a:gd name="T47" fmla="*/ 40 w 40"/>
                  <a:gd name="T48" fmla="*/ 68 h 68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40" h="68">
                    <a:moveTo>
                      <a:pt x="12" y="36"/>
                    </a:moveTo>
                    <a:lnTo>
                      <a:pt x="12" y="36"/>
                    </a:lnTo>
                    <a:lnTo>
                      <a:pt x="6" y="54"/>
                    </a:lnTo>
                    <a:lnTo>
                      <a:pt x="0" y="68"/>
                    </a:lnTo>
                    <a:lnTo>
                      <a:pt x="40" y="68"/>
                    </a:lnTo>
                    <a:lnTo>
                      <a:pt x="36" y="56"/>
                    </a:lnTo>
                    <a:lnTo>
                      <a:pt x="28" y="36"/>
                    </a:lnTo>
                    <a:lnTo>
                      <a:pt x="22" y="16"/>
                    </a:lnTo>
                    <a:lnTo>
                      <a:pt x="20" y="0"/>
                    </a:lnTo>
                    <a:lnTo>
                      <a:pt x="18" y="16"/>
                    </a:lnTo>
                    <a:lnTo>
                      <a:pt x="12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0867" name="Freeform 326"/>
              <p:cNvSpPr>
                <a:spLocks/>
              </p:cNvSpPr>
              <p:nvPr/>
            </p:nvSpPr>
            <p:spPr bwMode="auto">
              <a:xfrm>
                <a:off x="3220" y="2278"/>
                <a:ext cx="40" cy="68"/>
              </a:xfrm>
              <a:custGeom>
                <a:avLst/>
                <a:gdLst>
                  <a:gd name="T0" fmla="*/ 28 w 40"/>
                  <a:gd name="T1" fmla="*/ 32 h 68"/>
                  <a:gd name="T2" fmla="*/ 28 w 40"/>
                  <a:gd name="T3" fmla="*/ 32 h 68"/>
                  <a:gd name="T4" fmla="*/ 34 w 40"/>
                  <a:gd name="T5" fmla="*/ 16 h 68"/>
                  <a:gd name="T6" fmla="*/ 40 w 40"/>
                  <a:gd name="T7" fmla="*/ 0 h 68"/>
                  <a:gd name="T8" fmla="*/ 0 w 40"/>
                  <a:gd name="T9" fmla="*/ 0 h 68"/>
                  <a:gd name="T10" fmla="*/ 0 w 40"/>
                  <a:gd name="T11" fmla="*/ 0 h 68"/>
                  <a:gd name="T12" fmla="*/ 4 w 40"/>
                  <a:gd name="T13" fmla="*/ 14 h 68"/>
                  <a:gd name="T14" fmla="*/ 12 w 40"/>
                  <a:gd name="T15" fmla="*/ 32 h 68"/>
                  <a:gd name="T16" fmla="*/ 12 w 40"/>
                  <a:gd name="T17" fmla="*/ 32 h 68"/>
                  <a:gd name="T18" fmla="*/ 18 w 40"/>
                  <a:gd name="T19" fmla="*/ 52 h 68"/>
                  <a:gd name="T20" fmla="*/ 20 w 40"/>
                  <a:gd name="T21" fmla="*/ 68 h 68"/>
                  <a:gd name="T22" fmla="*/ 20 w 40"/>
                  <a:gd name="T23" fmla="*/ 68 h 68"/>
                  <a:gd name="T24" fmla="*/ 22 w 40"/>
                  <a:gd name="T25" fmla="*/ 52 h 68"/>
                  <a:gd name="T26" fmla="*/ 28 w 40"/>
                  <a:gd name="T27" fmla="*/ 32 h 68"/>
                  <a:gd name="T28" fmla="*/ 28 w 40"/>
                  <a:gd name="T29" fmla="*/ 32 h 68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40"/>
                  <a:gd name="T46" fmla="*/ 0 h 68"/>
                  <a:gd name="T47" fmla="*/ 40 w 40"/>
                  <a:gd name="T48" fmla="*/ 68 h 68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40" h="68">
                    <a:moveTo>
                      <a:pt x="28" y="32"/>
                    </a:moveTo>
                    <a:lnTo>
                      <a:pt x="28" y="32"/>
                    </a:lnTo>
                    <a:lnTo>
                      <a:pt x="34" y="16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4" y="14"/>
                    </a:lnTo>
                    <a:lnTo>
                      <a:pt x="12" y="32"/>
                    </a:lnTo>
                    <a:lnTo>
                      <a:pt x="18" y="52"/>
                    </a:lnTo>
                    <a:lnTo>
                      <a:pt x="20" y="68"/>
                    </a:lnTo>
                    <a:lnTo>
                      <a:pt x="22" y="52"/>
                    </a:lnTo>
                    <a:lnTo>
                      <a:pt x="28" y="3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0868" name="Freeform 327"/>
              <p:cNvSpPr>
                <a:spLocks/>
              </p:cNvSpPr>
              <p:nvPr/>
            </p:nvSpPr>
            <p:spPr bwMode="auto">
              <a:xfrm>
                <a:off x="3168" y="1980"/>
                <a:ext cx="144" cy="144"/>
              </a:xfrm>
              <a:custGeom>
                <a:avLst/>
                <a:gdLst>
                  <a:gd name="T0" fmla="*/ 144 w 144"/>
                  <a:gd name="T1" fmla="*/ 72 h 144"/>
                  <a:gd name="T2" fmla="*/ 144 w 144"/>
                  <a:gd name="T3" fmla="*/ 72 h 144"/>
                  <a:gd name="T4" fmla="*/ 142 w 144"/>
                  <a:gd name="T5" fmla="*/ 86 h 144"/>
                  <a:gd name="T6" fmla="*/ 138 w 144"/>
                  <a:gd name="T7" fmla="*/ 100 h 144"/>
                  <a:gd name="T8" fmla="*/ 132 w 144"/>
                  <a:gd name="T9" fmla="*/ 112 h 144"/>
                  <a:gd name="T10" fmla="*/ 122 w 144"/>
                  <a:gd name="T11" fmla="*/ 122 h 144"/>
                  <a:gd name="T12" fmla="*/ 112 w 144"/>
                  <a:gd name="T13" fmla="*/ 132 h 144"/>
                  <a:gd name="T14" fmla="*/ 100 w 144"/>
                  <a:gd name="T15" fmla="*/ 138 h 144"/>
                  <a:gd name="T16" fmla="*/ 86 w 144"/>
                  <a:gd name="T17" fmla="*/ 142 h 144"/>
                  <a:gd name="T18" fmla="*/ 72 w 144"/>
                  <a:gd name="T19" fmla="*/ 144 h 144"/>
                  <a:gd name="T20" fmla="*/ 72 w 144"/>
                  <a:gd name="T21" fmla="*/ 144 h 144"/>
                  <a:gd name="T22" fmla="*/ 58 w 144"/>
                  <a:gd name="T23" fmla="*/ 142 h 144"/>
                  <a:gd name="T24" fmla="*/ 44 w 144"/>
                  <a:gd name="T25" fmla="*/ 138 h 144"/>
                  <a:gd name="T26" fmla="*/ 32 w 144"/>
                  <a:gd name="T27" fmla="*/ 132 h 144"/>
                  <a:gd name="T28" fmla="*/ 22 w 144"/>
                  <a:gd name="T29" fmla="*/ 122 h 144"/>
                  <a:gd name="T30" fmla="*/ 12 w 144"/>
                  <a:gd name="T31" fmla="*/ 112 h 144"/>
                  <a:gd name="T32" fmla="*/ 6 w 144"/>
                  <a:gd name="T33" fmla="*/ 100 h 144"/>
                  <a:gd name="T34" fmla="*/ 2 w 144"/>
                  <a:gd name="T35" fmla="*/ 86 h 144"/>
                  <a:gd name="T36" fmla="*/ 0 w 144"/>
                  <a:gd name="T37" fmla="*/ 72 h 144"/>
                  <a:gd name="T38" fmla="*/ 0 w 144"/>
                  <a:gd name="T39" fmla="*/ 72 h 144"/>
                  <a:gd name="T40" fmla="*/ 2 w 144"/>
                  <a:gd name="T41" fmla="*/ 58 h 144"/>
                  <a:gd name="T42" fmla="*/ 6 w 144"/>
                  <a:gd name="T43" fmla="*/ 44 h 144"/>
                  <a:gd name="T44" fmla="*/ 12 w 144"/>
                  <a:gd name="T45" fmla="*/ 32 h 144"/>
                  <a:gd name="T46" fmla="*/ 22 w 144"/>
                  <a:gd name="T47" fmla="*/ 22 h 144"/>
                  <a:gd name="T48" fmla="*/ 32 w 144"/>
                  <a:gd name="T49" fmla="*/ 12 h 144"/>
                  <a:gd name="T50" fmla="*/ 44 w 144"/>
                  <a:gd name="T51" fmla="*/ 6 h 144"/>
                  <a:gd name="T52" fmla="*/ 58 w 144"/>
                  <a:gd name="T53" fmla="*/ 2 h 144"/>
                  <a:gd name="T54" fmla="*/ 72 w 144"/>
                  <a:gd name="T55" fmla="*/ 0 h 144"/>
                  <a:gd name="T56" fmla="*/ 72 w 144"/>
                  <a:gd name="T57" fmla="*/ 0 h 144"/>
                  <a:gd name="T58" fmla="*/ 86 w 144"/>
                  <a:gd name="T59" fmla="*/ 2 h 144"/>
                  <a:gd name="T60" fmla="*/ 100 w 144"/>
                  <a:gd name="T61" fmla="*/ 6 h 144"/>
                  <a:gd name="T62" fmla="*/ 112 w 144"/>
                  <a:gd name="T63" fmla="*/ 12 h 144"/>
                  <a:gd name="T64" fmla="*/ 122 w 144"/>
                  <a:gd name="T65" fmla="*/ 22 h 144"/>
                  <a:gd name="T66" fmla="*/ 132 w 144"/>
                  <a:gd name="T67" fmla="*/ 32 h 144"/>
                  <a:gd name="T68" fmla="*/ 138 w 144"/>
                  <a:gd name="T69" fmla="*/ 44 h 144"/>
                  <a:gd name="T70" fmla="*/ 142 w 144"/>
                  <a:gd name="T71" fmla="*/ 58 h 144"/>
                  <a:gd name="T72" fmla="*/ 144 w 144"/>
                  <a:gd name="T73" fmla="*/ 72 h 144"/>
                  <a:gd name="T74" fmla="*/ 144 w 144"/>
                  <a:gd name="T75" fmla="*/ 72 h 144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144"/>
                  <a:gd name="T115" fmla="*/ 0 h 144"/>
                  <a:gd name="T116" fmla="*/ 144 w 144"/>
                  <a:gd name="T117" fmla="*/ 144 h 144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144" h="144">
                    <a:moveTo>
                      <a:pt x="144" y="72"/>
                    </a:moveTo>
                    <a:lnTo>
                      <a:pt x="144" y="72"/>
                    </a:lnTo>
                    <a:lnTo>
                      <a:pt x="142" y="86"/>
                    </a:lnTo>
                    <a:lnTo>
                      <a:pt x="138" y="100"/>
                    </a:lnTo>
                    <a:lnTo>
                      <a:pt x="132" y="112"/>
                    </a:lnTo>
                    <a:lnTo>
                      <a:pt x="122" y="122"/>
                    </a:lnTo>
                    <a:lnTo>
                      <a:pt x="112" y="132"/>
                    </a:lnTo>
                    <a:lnTo>
                      <a:pt x="100" y="138"/>
                    </a:lnTo>
                    <a:lnTo>
                      <a:pt x="86" y="142"/>
                    </a:lnTo>
                    <a:lnTo>
                      <a:pt x="72" y="144"/>
                    </a:lnTo>
                    <a:lnTo>
                      <a:pt x="58" y="142"/>
                    </a:lnTo>
                    <a:lnTo>
                      <a:pt x="44" y="138"/>
                    </a:lnTo>
                    <a:lnTo>
                      <a:pt x="32" y="132"/>
                    </a:lnTo>
                    <a:lnTo>
                      <a:pt x="22" y="122"/>
                    </a:lnTo>
                    <a:lnTo>
                      <a:pt x="12" y="112"/>
                    </a:lnTo>
                    <a:lnTo>
                      <a:pt x="6" y="100"/>
                    </a:lnTo>
                    <a:lnTo>
                      <a:pt x="2" y="86"/>
                    </a:lnTo>
                    <a:lnTo>
                      <a:pt x="0" y="72"/>
                    </a:lnTo>
                    <a:lnTo>
                      <a:pt x="2" y="58"/>
                    </a:lnTo>
                    <a:lnTo>
                      <a:pt x="6" y="44"/>
                    </a:lnTo>
                    <a:lnTo>
                      <a:pt x="12" y="32"/>
                    </a:lnTo>
                    <a:lnTo>
                      <a:pt x="22" y="22"/>
                    </a:lnTo>
                    <a:lnTo>
                      <a:pt x="32" y="12"/>
                    </a:lnTo>
                    <a:lnTo>
                      <a:pt x="44" y="6"/>
                    </a:lnTo>
                    <a:lnTo>
                      <a:pt x="58" y="2"/>
                    </a:lnTo>
                    <a:lnTo>
                      <a:pt x="72" y="0"/>
                    </a:lnTo>
                    <a:lnTo>
                      <a:pt x="86" y="2"/>
                    </a:lnTo>
                    <a:lnTo>
                      <a:pt x="100" y="6"/>
                    </a:lnTo>
                    <a:lnTo>
                      <a:pt x="112" y="12"/>
                    </a:lnTo>
                    <a:lnTo>
                      <a:pt x="122" y="22"/>
                    </a:lnTo>
                    <a:lnTo>
                      <a:pt x="132" y="32"/>
                    </a:lnTo>
                    <a:lnTo>
                      <a:pt x="138" y="44"/>
                    </a:lnTo>
                    <a:lnTo>
                      <a:pt x="142" y="58"/>
                    </a:lnTo>
                    <a:lnTo>
                      <a:pt x="144" y="72"/>
                    </a:lnTo>
                    <a:close/>
                  </a:path>
                </a:pathLst>
              </a:custGeom>
              <a:solidFill>
                <a:srgbClr val="FFFF00"/>
              </a:solidFill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0869" name="Rectangle 328"/>
              <p:cNvSpPr>
                <a:spLocks noChangeArrowheads="1"/>
              </p:cNvSpPr>
              <p:nvPr/>
            </p:nvSpPr>
            <p:spPr bwMode="auto">
              <a:xfrm>
                <a:off x="3206" y="1996"/>
                <a:ext cx="60" cy="1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200">
                    <a:solidFill>
                      <a:srgbClr val="000000"/>
                    </a:solidFill>
                    <a:latin typeface="Helvetica" pitchFamily="-83" charset="0"/>
                  </a:rPr>
                  <a:t>V</a:t>
                </a: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0870" name="Line 329"/>
              <p:cNvSpPr>
                <a:spLocks noChangeShapeType="1"/>
              </p:cNvSpPr>
              <p:nvPr/>
            </p:nvSpPr>
            <p:spPr bwMode="auto">
              <a:xfrm flipV="1">
                <a:off x="3672" y="2176"/>
                <a:ext cx="1" cy="116"/>
              </a:xfrm>
              <a:prstGeom prst="line">
                <a:avLst/>
              </a:prstGeom>
              <a:noFill/>
              <a:ln w="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0871" name="Freeform 330"/>
              <p:cNvSpPr>
                <a:spLocks/>
              </p:cNvSpPr>
              <p:nvPr/>
            </p:nvSpPr>
            <p:spPr bwMode="auto">
              <a:xfrm>
                <a:off x="3652" y="2122"/>
                <a:ext cx="40" cy="68"/>
              </a:xfrm>
              <a:custGeom>
                <a:avLst/>
                <a:gdLst>
                  <a:gd name="T0" fmla="*/ 12 w 40"/>
                  <a:gd name="T1" fmla="*/ 36 h 68"/>
                  <a:gd name="T2" fmla="*/ 12 w 40"/>
                  <a:gd name="T3" fmla="*/ 36 h 68"/>
                  <a:gd name="T4" fmla="*/ 6 w 40"/>
                  <a:gd name="T5" fmla="*/ 54 h 68"/>
                  <a:gd name="T6" fmla="*/ 0 w 40"/>
                  <a:gd name="T7" fmla="*/ 68 h 68"/>
                  <a:gd name="T8" fmla="*/ 40 w 40"/>
                  <a:gd name="T9" fmla="*/ 68 h 68"/>
                  <a:gd name="T10" fmla="*/ 40 w 40"/>
                  <a:gd name="T11" fmla="*/ 68 h 68"/>
                  <a:gd name="T12" fmla="*/ 36 w 40"/>
                  <a:gd name="T13" fmla="*/ 56 h 68"/>
                  <a:gd name="T14" fmla="*/ 28 w 40"/>
                  <a:gd name="T15" fmla="*/ 36 h 68"/>
                  <a:gd name="T16" fmla="*/ 28 w 40"/>
                  <a:gd name="T17" fmla="*/ 36 h 68"/>
                  <a:gd name="T18" fmla="*/ 22 w 40"/>
                  <a:gd name="T19" fmla="*/ 16 h 68"/>
                  <a:gd name="T20" fmla="*/ 20 w 40"/>
                  <a:gd name="T21" fmla="*/ 0 h 68"/>
                  <a:gd name="T22" fmla="*/ 20 w 40"/>
                  <a:gd name="T23" fmla="*/ 0 h 68"/>
                  <a:gd name="T24" fmla="*/ 18 w 40"/>
                  <a:gd name="T25" fmla="*/ 16 h 68"/>
                  <a:gd name="T26" fmla="*/ 12 w 40"/>
                  <a:gd name="T27" fmla="*/ 36 h 68"/>
                  <a:gd name="T28" fmla="*/ 12 w 40"/>
                  <a:gd name="T29" fmla="*/ 36 h 68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40"/>
                  <a:gd name="T46" fmla="*/ 0 h 68"/>
                  <a:gd name="T47" fmla="*/ 40 w 40"/>
                  <a:gd name="T48" fmla="*/ 68 h 68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40" h="68">
                    <a:moveTo>
                      <a:pt x="12" y="36"/>
                    </a:moveTo>
                    <a:lnTo>
                      <a:pt x="12" y="36"/>
                    </a:lnTo>
                    <a:lnTo>
                      <a:pt x="6" y="54"/>
                    </a:lnTo>
                    <a:lnTo>
                      <a:pt x="0" y="68"/>
                    </a:lnTo>
                    <a:lnTo>
                      <a:pt x="40" y="68"/>
                    </a:lnTo>
                    <a:lnTo>
                      <a:pt x="36" y="56"/>
                    </a:lnTo>
                    <a:lnTo>
                      <a:pt x="28" y="36"/>
                    </a:lnTo>
                    <a:lnTo>
                      <a:pt x="22" y="16"/>
                    </a:lnTo>
                    <a:lnTo>
                      <a:pt x="20" y="0"/>
                    </a:lnTo>
                    <a:lnTo>
                      <a:pt x="18" y="16"/>
                    </a:lnTo>
                    <a:lnTo>
                      <a:pt x="12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0872" name="Freeform 331"/>
              <p:cNvSpPr>
                <a:spLocks/>
              </p:cNvSpPr>
              <p:nvPr/>
            </p:nvSpPr>
            <p:spPr bwMode="auto">
              <a:xfrm>
                <a:off x="3652" y="2278"/>
                <a:ext cx="40" cy="68"/>
              </a:xfrm>
              <a:custGeom>
                <a:avLst/>
                <a:gdLst>
                  <a:gd name="T0" fmla="*/ 28 w 40"/>
                  <a:gd name="T1" fmla="*/ 32 h 68"/>
                  <a:gd name="T2" fmla="*/ 28 w 40"/>
                  <a:gd name="T3" fmla="*/ 32 h 68"/>
                  <a:gd name="T4" fmla="*/ 34 w 40"/>
                  <a:gd name="T5" fmla="*/ 16 h 68"/>
                  <a:gd name="T6" fmla="*/ 40 w 40"/>
                  <a:gd name="T7" fmla="*/ 0 h 68"/>
                  <a:gd name="T8" fmla="*/ 0 w 40"/>
                  <a:gd name="T9" fmla="*/ 0 h 68"/>
                  <a:gd name="T10" fmla="*/ 0 w 40"/>
                  <a:gd name="T11" fmla="*/ 0 h 68"/>
                  <a:gd name="T12" fmla="*/ 4 w 40"/>
                  <a:gd name="T13" fmla="*/ 14 h 68"/>
                  <a:gd name="T14" fmla="*/ 12 w 40"/>
                  <a:gd name="T15" fmla="*/ 32 h 68"/>
                  <a:gd name="T16" fmla="*/ 12 w 40"/>
                  <a:gd name="T17" fmla="*/ 32 h 68"/>
                  <a:gd name="T18" fmla="*/ 18 w 40"/>
                  <a:gd name="T19" fmla="*/ 52 h 68"/>
                  <a:gd name="T20" fmla="*/ 20 w 40"/>
                  <a:gd name="T21" fmla="*/ 68 h 68"/>
                  <a:gd name="T22" fmla="*/ 20 w 40"/>
                  <a:gd name="T23" fmla="*/ 68 h 68"/>
                  <a:gd name="T24" fmla="*/ 22 w 40"/>
                  <a:gd name="T25" fmla="*/ 52 h 68"/>
                  <a:gd name="T26" fmla="*/ 28 w 40"/>
                  <a:gd name="T27" fmla="*/ 32 h 68"/>
                  <a:gd name="T28" fmla="*/ 28 w 40"/>
                  <a:gd name="T29" fmla="*/ 32 h 68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40"/>
                  <a:gd name="T46" fmla="*/ 0 h 68"/>
                  <a:gd name="T47" fmla="*/ 40 w 40"/>
                  <a:gd name="T48" fmla="*/ 68 h 68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40" h="68">
                    <a:moveTo>
                      <a:pt x="28" y="32"/>
                    </a:moveTo>
                    <a:lnTo>
                      <a:pt x="28" y="32"/>
                    </a:lnTo>
                    <a:lnTo>
                      <a:pt x="34" y="16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4" y="14"/>
                    </a:lnTo>
                    <a:lnTo>
                      <a:pt x="12" y="32"/>
                    </a:lnTo>
                    <a:lnTo>
                      <a:pt x="18" y="52"/>
                    </a:lnTo>
                    <a:lnTo>
                      <a:pt x="20" y="68"/>
                    </a:lnTo>
                    <a:lnTo>
                      <a:pt x="22" y="52"/>
                    </a:lnTo>
                    <a:lnTo>
                      <a:pt x="28" y="3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0873" name="Freeform 332"/>
              <p:cNvSpPr>
                <a:spLocks/>
              </p:cNvSpPr>
              <p:nvPr/>
            </p:nvSpPr>
            <p:spPr bwMode="auto">
              <a:xfrm>
                <a:off x="3600" y="1980"/>
                <a:ext cx="144" cy="144"/>
              </a:xfrm>
              <a:custGeom>
                <a:avLst/>
                <a:gdLst>
                  <a:gd name="T0" fmla="*/ 144 w 144"/>
                  <a:gd name="T1" fmla="*/ 72 h 144"/>
                  <a:gd name="T2" fmla="*/ 144 w 144"/>
                  <a:gd name="T3" fmla="*/ 72 h 144"/>
                  <a:gd name="T4" fmla="*/ 142 w 144"/>
                  <a:gd name="T5" fmla="*/ 86 h 144"/>
                  <a:gd name="T6" fmla="*/ 138 w 144"/>
                  <a:gd name="T7" fmla="*/ 100 h 144"/>
                  <a:gd name="T8" fmla="*/ 132 w 144"/>
                  <a:gd name="T9" fmla="*/ 112 h 144"/>
                  <a:gd name="T10" fmla="*/ 122 w 144"/>
                  <a:gd name="T11" fmla="*/ 122 h 144"/>
                  <a:gd name="T12" fmla="*/ 112 w 144"/>
                  <a:gd name="T13" fmla="*/ 132 h 144"/>
                  <a:gd name="T14" fmla="*/ 100 w 144"/>
                  <a:gd name="T15" fmla="*/ 138 h 144"/>
                  <a:gd name="T16" fmla="*/ 86 w 144"/>
                  <a:gd name="T17" fmla="*/ 142 h 144"/>
                  <a:gd name="T18" fmla="*/ 72 w 144"/>
                  <a:gd name="T19" fmla="*/ 144 h 144"/>
                  <a:gd name="T20" fmla="*/ 72 w 144"/>
                  <a:gd name="T21" fmla="*/ 144 h 144"/>
                  <a:gd name="T22" fmla="*/ 58 w 144"/>
                  <a:gd name="T23" fmla="*/ 142 h 144"/>
                  <a:gd name="T24" fmla="*/ 44 w 144"/>
                  <a:gd name="T25" fmla="*/ 138 h 144"/>
                  <a:gd name="T26" fmla="*/ 32 w 144"/>
                  <a:gd name="T27" fmla="*/ 132 h 144"/>
                  <a:gd name="T28" fmla="*/ 22 w 144"/>
                  <a:gd name="T29" fmla="*/ 122 h 144"/>
                  <a:gd name="T30" fmla="*/ 12 w 144"/>
                  <a:gd name="T31" fmla="*/ 112 h 144"/>
                  <a:gd name="T32" fmla="*/ 6 w 144"/>
                  <a:gd name="T33" fmla="*/ 100 h 144"/>
                  <a:gd name="T34" fmla="*/ 2 w 144"/>
                  <a:gd name="T35" fmla="*/ 86 h 144"/>
                  <a:gd name="T36" fmla="*/ 0 w 144"/>
                  <a:gd name="T37" fmla="*/ 72 h 144"/>
                  <a:gd name="T38" fmla="*/ 0 w 144"/>
                  <a:gd name="T39" fmla="*/ 72 h 144"/>
                  <a:gd name="T40" fmla="*/ 2 w 144"/>
                  <a:gd name="T41" fmla="*/ 58 h 144"/>
                  <a:gd name="T42" fmla="*/ 6 w 144"/>
                  <a:gd name="T43" fmla="*/ 44 h 144"/>
                  <a:gd name="T44" fmla="*/ 12 w 144"/>
                  <a:gd name="T45" fmla="*/ 32 h 144"/>
                  <a:gd name="T46" fmla="*/ 22 w 144"/>
                  <a:gd name="T47" fmla="*/ 22 h 144"/>
                  <a:gd name="T48" fmla="*/ 32 w 144"/>
                  <a:gd name="T49" fmla="*/ 12 h 144"/>
                  <a:gd name="T50" fmla="*/ 44 w 144"/>
                  <a:gd name="T51" fmla="*/ 6 h 144"/>
                  <a:gd name="T52" fmla="*/ 58 w 144"/>
                  <a:gd name="T53" fmla="*/ 2 h 144"/>
                  <a:gd name="T54" fmla="*/ 72 w 144"/>
                  <a:gd name="T55" fmla="*/ 0 h 144"/>
                  <a:gd name="T56" fmla="*/ 72 w 144"/>
                  <a:gd name="T57" fmla="*/ 0 h 144"/>
                  <a:gd name="T58" fmla="*/ 86 w 144"/>
                  <a:gd name="T59" fmla="*/ 2 h 144"/>
                  <a:gd name="T60" fmla="*/ 100 w 144"/>
                  <a:gd name="T61" fmla="*/ 6 h 144"/>
                  <a:gd name="T62" fmla="*/ 112 w 144"/>
                  <a:gd name="T63" fmla="*/ 12 h 144"/>
                  <a:gd name="T64" fmla="*/ 122 w 144"/>
                  <a:gd name="T65" fmla="*/ 22 h 144"/>
                  <a:gd name="T66" fmla="*/ 132 w 144"/>
                  <a:gd name="T67" fmla="*/ 32 h 144"/>
                  <a:gd name="T68" fmla="*/ 138 w 144"/>
                  <a:gd name="T69" fmla="*/ 44 h 144"/>
                  <a:gd name="T70" fmla="*/ 142 w 144"/>
                  <a:gd name="T71" fmla="*/ 58 h 144"/>
                  <a:gd name="T72" fmla="*/ 144 w 144"/>
                  <a:gd name="T73" fmla="*/ 72 h 144"/>
                  <a:gd name="T74" fmla="*/ 144 w 144"/>
                  <a:gd name="T75" fmla="*/ 72 h 144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144"/>
                  <a:gd name="T115" fmla="*/ 0 h 144"/>
                  <a:gd name="T116" fmla="*/ 144 w 144"/>
                  <a:gd name="T117" fmla="*/ 144 h 144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144" h="144">
                    <a:moveTo>
                      <a:pt x="144" y="72"/>
                    </a:moveTo>
                    <a:lnTo>
                      <a:pt x="144" y="72"/>
                    </a:lnTo>
                    <a:lnTo>
                      <a:pt x="142" y="86"/>
                    </a:lnTo>
                    <a:lnTo>
                      <a:pt x="138" y="100"/>
                    </a:lnTo>
                    <a:lnTo>
                      <a:pt x="132" y="112"/>
                    </a:lnTo>
                    <a:lnTo>
                      <a:pt x="122" y="122"/>
                    </a:lnTo>
                    <a:lnTo>
                      <a:pt x="112" y="132"/>
                    </a:lnTo>
                    <a:lnTo>
                      <a:pt x="100" y="138"/>
                    </a:lnTo>
                    <a:lnTo>
                      <a:pt x="86" y="142"/>
                    </a:lnTo>
                    <a:lnTo>
                      <a:pt x="72" y="144"/>
                    </a:lnTo>
                    <a:lnTo>
                      <a:pt x="58" y="142"/>
                    </a:lnTo>
                    <a:lnTo>
                      <a:pt x="44" y="138"/>
                    </a:lnTo>
                    <a:lnTo>
                      <a:pt x="32" y="132"/>
                    </a:lnTo>
                    <a:lnTo>
                      <a:pt x="22" y="122"/>
                    </a:lnTo>
                    <a:lnTo>
                      <a:pt x="12" y="112"/>
                    </a:lnTo>
                    <a:lnTo>
                      <a:pt x="6" y="100"/>
                    </a:lnTo>
                    <a:lnTo>
                      <a:pt x="2" y="86"/>
                    </a:lnTo>
                    <a:lnTo>
                      <a:pt x="0" y="72"/>
                    </a:lnTo>
                    <a:lnTo>
                      <a:pt x="2" y="58"/>
                    </a:lnTo>
                    <a:lnTo>
                      <a:pt x="6" y="44"/>
                    </a:lnTo>
                    <a:lnTo>
                      <a:pt x="12" y="32"/>
                    </a:lnTo>
                    <a:lnTo>
                      <a:pt x="22" y="22"/>
                    </a:lnTo>
                    <a:lnTo>
                      <a:pt x="32" y="12"/>
                    </a:lnTo>
                    <a:lnTo>
                      <a:pt x="44" y="6"/>
                    </a:lnTo>
                    <a:lnTo>
                      <a:pt x="58" y="2"/>
                    </a:lnTo>
                    <a:lnTo>
                      <a:pt x="72" y="0"/>
                    </a:lnTo>
                    <a:lnTo>
                      <a:pt x="86" y="2"/>
                    </a:lnTo>
                    <a:lnTo>
                      <a:pt x="100" y="6"/>
                    </a:lnTo>
                    <a:lnTo>
                      <a:pt x="112" y="12"/>
                    </a:lnTo>
                    <a:lnTo>
                      <a:pt x="122" y="22"/>
                    </a:lnTo>
                    <a:lnTo>
                      <a:pt x="132" y="32"/>
                    </a:lnTo>
                    <a:lnTo>
                      <a:pt x="138" y="44"/>
                    </a:lnTo>
                    <a:lnTo>
                      <a:pt x="142" y="58"/>
                    </a:lnTo>
                    <a:lnTo>
                      <a:pt x="144" y="72"/>
                    </a:lnTo>
                    <a:close/>
                  </a:path>
                </a:pathLst>
              </a:custGeom>
              <a:solidFill>
                <a:srgbClr val="FFFF00"/>
              </a:solidFill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0874" name="Rectangle 333"/>
              <p:cNvSpPr>
                <a:spLocks noChangeArrowheads="1"/>
              </p:cNvSpPr>
              <p:nvPr/>
            </p:nvSpPr>
            <p:spPr bwMode="auto">
              <a:xfrm>
                <a:off x="3638" y="1996"/>
                <a:ext cx="59" cy="1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200">
                    <a:solidFill>
                      <a:srgbClr val="000000"/>
                    </a:solidFill>
                    <a:latin typeface="Helvetica" pitchFamily="-83" charset="0"/>
                  </a:rPr>
                  <a:t>V</a:t>
                </a: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0875" name="Line 334"/>
              <p:cNvSpPr>
                <a:spLocks noChangeShapeType="1"/>
              </p:cNvSpPr>
              <p:nvPr/>
            </p:nvSpPr>
            <p:spPr bwMode="auto">
              <a:xfrm flipV="1">
                <a:off x="4104" y="2176"/>
                <a:ext cx="1" cy="116"/>
              </a:xfrm>
              <a:prstGeom prst="line">
                <a:avLst/>
              </a:prstGeom>
              <a:noFill/>
              <a:ln w="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0876" name="Freeform 335"/>
              <p:cNvSpPr>
                <a:spLocks/>
              </p:cNvSpPr>
              <p:nvPr/>
            </p:nvSpPr>
            <p:spPr bwMode="auto">
              <a:xfrm>
                <a:off x="4084" y="2122"/>
                <a:ext cx="40" cy="68"/>
              </a:xfrm>
              <a:custGeom>
                <a:avLst/>
                <a:gdLst>
                  <a:gd name="T0" fmla="*/ 12 w 40"/>
                  <a:gd name="T1" fmla="*/ 36 h 68"/>
                  <a:gd name="T2" fmla="*/ 12 w 40"/>
                  <a:gd name="T3" fmla="*/ 36 h 68"/>
                  <a:gd name="T4" fmla="*/ 6 w 40"/>
                  <a:gd name="T5" fmla="*/ 54 h 68"/>
                  <a:gd name="T6" fmla="*/ 0 w 40"/>
                  <a:gd name="T7" fmla="*/ 68 h 68"/>
                  <a:gd name="T8" fmla="*/ 40 w 40"/>
                  <a:gd name="T9" fmla="*/ 68 h 68"/>
                  <a:gd name="T10" fmla="*/ 40 w 40"/>
                  <a:gd name="T11" fmla="*/ 68 h 68"/>
                  <a:gd name="T12" fmla="*/ 36 w 40"/>
                  <a:gd name="T13" fmla="*/ 56 h 68"/>
                  <a:gd name="T14" fmla="*/ 28 w 40"/>
                  <a:gd name="T15" fmla="*/ 36 h 68"/>
                  <a:gd name="T16" fmla="*/ 28 w 40"/>
                  <a:gd name="T17" fmla="*/ 36 h 68"/>
                  <a:gd name="T18" fmla="*/ 22 w 40"/>
                  <a:gd name="T19" fmla="*/ 16 h 68"/>
                  <a:gd name="T20" fmla="*/ 20 w 40"/>
                  <a:gd name="T21" fmla="*/ 0 h 68"/>
                  <a:gd name="T22" fmla="*/ 20 w 40"/>
                  <a:gd name="T23" fmla="*/ 0 h 68"/>
                  <a:gd name="T24" fmla="*/ 18 w 40"/>
                  <a:gd name="T25" fmla="*/ 16 h 68"/>
                  <a:gd name="T26" fmla="*/ 12 w 40"/>
                  <a:gd name="T27" fmla="*/ 36 h 68"/>
                  <a:gd name="T28" fmla="*/ 12 w 40"/>
                  <a:gd name="T29" fmla="*/ 36 h 68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40"/>
                  <a:gd name="T46" fmla="*/ 0 h 68"/>
                  <a:gd name="T47" fmla="*/ 40 w 40"/>
                  <a:gd name="T48" fmla="*/ 68 h 68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40" h="68">
                    <a:moveTo>
                      <a:pt x="12" y="36"/>
                    </a:moveTo>
                    <a:lnTo>
                      <a:pt x="12" y="36"/>
                    </a:lnTo>
                    <a:lnTo>
                      <a:pt x="6" y="54"/>
                    </a:lnTo>
                    <a:lnTo>
                      <a:pt x="0" y="68"/>
                    </a:lnTo>
                    <a:lnTo>
                      <a:pt x="40" y="68"/>
                    </a:lnTo>
                    <a:lnTo>
                      <a:pt x="36" y="56"/>
                    </a:lnTo>
                    <a:lnTo>
                      <a:pt x="28" y="36"/>
                    </a:lnTo>
                    <a:lnTo>
                      <a:pt x="22" y="16"/>
                    </a:lnTo>
                    <a:lnTo>
                      <a:pt x="20" y="0"/>
                    </a:lnTo>
                    <a:lnTo>
                      <a:pt x="18" y="16"/>
                    </a:lnTo>
                    <a:lnTo>
                      <a:pt x="12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0877" name="Freeform 336"/>
              <p:cNvSpPr>
                <a:spLocks/>
              </p:cNvSpPr>
              <p:nvPr/>
            </p:nvSpPr>
            <p:spPr bwMode="auto">
              <a:xfrm>
                <a:off x="4084" y="2278"/>
                <a:ext cx="40" cy="68"/>
              </a:xfrm>
              <a:custGeom>
                <a:avLst/>
                <a:gdLst>
                  <a:gd name="T0" fmla="*/ 28 w 40"/>
                  <a:gd name="T1" fmla="*/ 32 h 68"/>
                  <a:gd name="T2" fmla="*/ 28 w 40"/>
                  <a:gd name="T3" fmla="*/ 32 h 68"/>
                  <a:gd name="T4" fmla="*/ 34 w 40"/>
                  <a:gd name="T5" fmla="*/ 16 h 68"/>
                  <a:gd name="T6" fmla="*/ 40 w 40"/>
                  <a:gd name="T7" fmla="*/ 0 h 68"/>
                  <a:gd name="T8" fmla="*/ 0 w 40"/>
                  <a:gd name="T9" fmla="*/ 0 h 68"/>
                  <a:gd name="T10" fmla="*/ 0 w 40"/>
                  <a:gd name="T11" fmla="*/ 0 h 68"/>
                  <a:gd name="T12" fmla="*/ 4 w 40"/>
                  <a:gd name="T13" fmla="*/ 14 h 68"/>
                  <a:gd name="T14" fmla="*/ 12 w 40"/>
                  <a:gd name="T15" fmla="*/ 32 h 68"/>
                  <a:gd name="T16" fmla="*/ 12 w 40"/>
                  <a:gd name="T17" fmla="*/ 32 h 68"/>
                  <a:gd name="T18" fmla="*/ 18 w 40"/>
                  <a:gd name="T19" fmla="*/ 52 h 68"/>
                  <a:gd name="T20" fmla="*/ 20 w 40"/>
                  <a:gd name="T21" fmla="*/ 68 h 68"/>
                  <a:gd name="T22" fmla="*/ 20 w 40"/>
                  <a:gd name="T23" fmla="*/ 68 h 68"/>
                  <a:gd name="T24" fmla="*/ 22 w 40"/>
                  <a:gd name="T25" fmla="*/ 52 h 68"/>
                  <a:gd name="T26" fmla="*/ 28 w 40"/>
                  <a:gd name="T27" fmla="*/ 32 h 68"/>
                  <a:gd name="T28" fmla="*/ 28 w 40"/>
                  <a:gd name="T29" fmla="*/ 32 h 68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40"/>
                  <a:gd name="T46" fmla="*/ 0 h 68"/>
                  <a:gd name="T47" fmla="*/ 40 w 40"/>
                  <a:gd name="T48" fmla="*/ 68 h 68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40" h="68">
                    <a:moveTo>
                      <a:pt x="28" y="32"/>
                    </a:moveTo>
                    <a:lnTo>
                      <a:pt x="28" y="32"/>
                    </a:lnTo>
                    <a:lnTo>
                      <a:pt x="34" y="16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4" y="14"/>
                    </a:lnTo>
                    <a:lnTo>
                      <a:pt x="12" y="32"/>
                    </a:lnTo>
                    <a:lnTo>
                      <a:pt x="18" y="52"/>
                    </a:lnTo>
                    <a:lnTo>
                      <a:pt x="20" y="68"/>
                    </a:lnTo>
                    <a:lnTo>
                      <a:pt x="22" y="52"/>
                    </a:lnTo>
                    <a:lnTo>
                      <a:pt x="28" y="3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0878" name="Freeform 337"/>
              <p:cNvSpPr>
                <a:spLocks/>
              </p:cNvSpPr>
              <p:nvPr/>
            </p:nvSpPr>
            <p:spPr bwMode="auto">
              <a:xfrm>
                <a:off x="4032" y="1980"/>
                <a:ext cx="144" cy="144"/>
              </a:xfrm>
              <a:custGeom>
                <a:avLst/>
                <a:gdLst>
                  <a:gd name="T0" fmla="*/ 144 w 144"/>
                  <a:gd name="T1" fmla="*/ 72 h 144"/>
                  <a:gd name="T2" fmla="*/ 144 w 144"/>
                  <a:gd name="T3" fmla="*/ 72 h 144"/>
                  <a:gd name="T4" fmla="*/ 142 w 144"/>
                  <a:gd name="T5" fmla="*/ 86 h 144"/>
                  <a:gd name="T6" fmla="*/ 138 w 144"/>
                  <a:gd name="T7" fmla="*/ 100 h 144"/>
                  <a:gd name="T8" fmla="*/ 132 w 144"/>
                  <a:gd name="T9" fmla="*/ 112 h 144"/>
                  <a:gd name="T10" fmla="*/ 122 w 144"/>
                  <a:gd name="T11" fmla="*/ 122 h 144"/>
                  <a:gd name="T12" fmla="*/ 112 w 144"/>
                  <a:gd name="T13" fmla="*/ 132 h 144"/>
                  <a:gd name="T14" fmla="*/ 100 w 144"/>
                  <a:gd name="T15" fmla="*/ 138 h 144"/>
                  <a:gd name="T16" fmla="*/ 86 w 144"/>
                  <a:gd name="T17" fmla="*/ 142 h 144"/>
                  <a:gd name="T18" fmla="*/ 72 w 144"/>
                  <a:gd name="T19" fmla="*/ 144 h 144"/>
                  <a:gd name="T20" fmla="*/ 72 w 144"/>
                  <a:gd name="T21" fmla="*/ 144 h 144"/>
                  <a:gd name="T22" fmla="*/ 58 w 144"/>
                  <a:gd name="T23" fmla="*/ 142 h 144"/>
                  <a:gd name="T24" fmla="*/ 44 w 144"/>
                  <a:gd name="T25" fmla="*/ 138 h 144"/>
                  <a:gd name="T26" fmla="*/ 32 w 144"/>
                  <a:gd name="T27" fmla="*/ 132 h 144"/>
                  <a:gd name="T28" fmla="*/ 22 w 144"/>
                  <a:gd name="T29" fmla="*/ 122 h 144"/>
                  <a:gd name="T30" fmla="*/ 12 w 144"/>
                  <a:gd name="T31" fmla="*/ 112 h 144"/>
                  <a:gd name="T32" fmla="*/ 6 w 144"/>
                  <a:gd name="T33" fmla="*/ 100 h 144"/>
                  <a:gd name="T34" fmla="*/ 2 w 144"/>
                  <a:gd name="T35" fmla="*/ 86 h 144"/>
                  <a:gd name="T36" fmla="*/ 0 w 144"/>
                  <a:gd name="T37" fmla="*/ 72 h 144"/>
                  <a:gd name="T38" fmla="*/ 0 w 144"/>
                  <a:gd name="T39" fmla="*/ 72 h 144"/>
                  <a:gd name="T40" fmla="*/ 2 w 144"/>
                  <a:gd name="T41" fmla="*/ 58 h 144"/>
                  <a:gd name="T42" fmla="*/ 6 w 144"/>
                  <a:gd name="T43" fmla="*/ 44 h 144"/>
                  <a:gd name="T44" fmla="*/ 12 w 144"/>
                  <a:gd name="T45" fmla="*/ 32 h 144"/>
                  <a:gd name="T46" fmla="*/ 22 w 144"/>
                  <a:gd name="T47" fmla="*/ 22 h 144"/>
                  <a:gd name="T48" fmla="*/ 32 w 144"/>
                  <a:gd name="T49" fmla="*/ 12 h 144"/>
                  <a:gd name="T50" fmla="*/ 44 w 144"/>
                  <a:gd name="T51" fmla="*/ 6 h 144"/>
                  <a:gd name="T52" fmla="*/ 58 w 144"/>
                  <a:gd name="T53" fmla="*/ 2 h 144"/>
                  <a:gd name="T54" fmla="*/ 72 w 144"/>
                  <a:gd name="T55" fmla="*/ 0 h 144"/>
                  <a:gd name="T56" fmla="*/ 72 w 144"/>
                  <a:gd name="T57" fmla="*/ 0 h 144"/>
                  <a:gd name="T58" fmla="*/ 86 w 144"/>
                  <a:gd name="T59" fmla="*/ 2 h 144"/>
                  <a:gd name="T60" fmla="*/ 100 w 144"/>
                  <a:gd name="T61" fmla="*/ 6 h 144"/>
                  <a:gd name="T62" fmla="*/ 112 w 144"/>
                  <a:gd name="T63" fmla="*/ 12 h 144"/>
                  <a:gd name="T64" fmla="*/ 122 w 144"/>
                  <a:gd name="T65" fmla="*/ 22 h 144"/>
                  <a:gd name="T66" fmla="*/ 132 w 144"/>
                  <a:gd name="T67" fmla="*/ 32 h 144"/>
                  <a:gd name="T68" fmla="*/ 138 w 144"/>
                  <a:gd name="T69" fmla="*/ 44 h 144"/>
                  <a:gd name="T70" fmla="*/ 142 w 144"/>
                  <a:gd name="T71" fmla="*/ 58 h 144"/>
                  <a:gd name="T72" fmla="*/ 144 w 144"/>
                  <a:gd name="T73" fmla="*/ 72 h 144"/>
                  <a:gd name="T74" fmla="*/ 144 w 144"/>
                  <a:gd name="T75" fmla="*/ 72 h 144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144"/>
                  <a:gd name="T115" fmla="*/ 0 h 144"/>
                  <a:gd name="T116" fmla="*/ 144 w 144"/>
                  <a:gd name="T117" fmla="*/ 144 h 144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144" h="144">
                    <a:moveTo>
                      <a:pt x="144" y="72"/>
                    </a:moveTo>
                    <a:lnTo>
                      <a:pt x="144" y="72"/>
                    </a:lnTo>
                    <a:lnTo>
                      <a:pt x="142" y="86"/>
                    </a:lnTo>
                    <a:lnTo>
                      <a:pt x="138" y="100"/>
                    </a:lnTo>
                    <a:lnTo>
                      <a:pt x="132" y="112"/>
                    </a:lnTo>
                    <a:lnTo>
                      <a:pt x="122" y="122"/>
                    </a:lnTo>
                    <a:lnTo>
                      <a:pt x="112" y="132"/>
                    </a:lnTo>
                    <a:lnTo>
                      <a:pt x="100" y="138"/>
                    </a:lnTo>
                    <a:lnTo>
                      <a:pt x="86" y="142"/>
                    </a:lnTo>
                    <a:lnTo>
                      <a:pt x="72" y="144"/>
                    </a:lnTo>
                    <a:lnTo>
                      <a:pt x="58" y="142"/>
                    </a:lnTo>
                    <a:lnTo>
                      <a:pt x="44" y="138"/>
                    </a:lnTo>
                    <a:lnTo>
                      <a:pt x="32" y="132"/>
                    </a:lnTo>
                    <a:lnTo>
                      <a:pt x="22" y="122"/>
                    </a:lnTo>
                    <a:lnTo>
                      <a:pt x="12" y="112"/>
                    </a:lnTo>
                    <a:lnTo>
                      <a:pt x="6" y="100"/>
                    </a:lnTo>
                    <a:lnTo>
                      <a:pt x="2" y="86"/>
                    </a:lnTo>
                    <a:lnTo>
                      <a:pt x="0" y="72"/>
                    </a:lnTo>
                    <a:lnTo>
                      <a:pt x="2" y="58"/>
                    </a:lnTo>
                    <a:lnTo>
                      <a:pt x="6" y="44"/>
                    </a:lnTo>
                    <a:lnTo>
                      <a:pt x="12" y="32"/>
                    </a:lnTo>
                    <a:lnTo>
                      <a:pt x="22" y="22"/>
                    </a:lnTo>
                    <a:lnTo>
                      <a:pt x="32" y="12"/>
                    </a:lnTo>
                    <a:lnTo>
                      <a:pt x="44" y="6"/>
                    </a:lnTo>
                    <a:lnTo>
                      <a:pt x="58" y="2"/>
                    </a:lnTo>
                    <a:lnTo>
                      <a:pt x="72" y="0"/>
                    </a:lnTo>
                    <a:lnTo>
                      <a:pt x="86" y="2"/>
                    </a:lnTo>
                    <a:lnTo>
                      <a:pt x="100" y="6"/>
                    </a:lnTo>
                    <a:lnTo>
                      <a:pt x="112" y="12"/>
                    </a:lnTo>
                    <a:lnTo>
                      <a:pt x="122" y="22"/>
                    </a:lnTo>
                    <a:lnTo>
                      <a:pt x="132" y="32"/>
                    </a:lnTo>
                    <a:lnTo>
                      <a:pt x="138" y="44"/>
                    </a:lnTo>
                    <a:lnTo>
                      <a:pt x="142" y="58"/>
                    </a:lnTo>
                    <a:lnTo>
                      <a:pt x="144" y="72"/>
                    </a:lnTo>
                    <a:close/>
                  </a:path>
                </a:pathLst>
              </a:custGeom>
              <a:solidFill>
                <a:srgbClr val="FFFF00"/>
              </a:solidFill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0879" name="Rectangle 338"/>
              <p:cNvSpPr>
                <a:spLocks noChangeArrowheads="1"/>
              </p:cNvSpPr>
              <p:nvPr/>
            </p:nvSpPr>
            <p:spPr bwMode="auto">
              <a:xfrm>
                <a:off x="4070" y="1996"/>
                <a:ext cx="59" cy="1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200">
                    <a:solidFill>
                      <a:srgbClr val="000000"/>
                    </a:solidFill>
                    <a:latin typeface="Helvetica" pitchFamily="-83" charset="0"/>
                  </a:rPr>
                  <a:t>V</a:t>
                </a: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0880" name="Line 339"/>
              <p:cNvSpPr>
                <a:spLocks noChangeShapeType="1"/>
              </p:cNvSpPr>
              <p:nvPr/>
            </p:nvSpPr>
            <p:spPr bwMode="auto">
              <a:xfrm flipH="1" flipV="1">
                <a:off x="1720" y="2068"/>
                <a:ext cx="36" cy="64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0881" name="Freeform 340"/>
              <p:cNvSpPr>
                <a:spLocks/>
              </p:cNvSpPr>
              <p:nvPr/>
            </p:nvSpPr>
            <p:spPr bwMode="auto">
              <a:xfrm>
                <a:off x="1706" y="2044"/>
                <a:ext cx="26" cy="34"/>
              </a:xfrm>
              <a:custGeom>
                <a:avLst/>
                <a:gdLst>
                  <a:gd name="T0" fmla="*/ 6 w 26"/>
                  <a:gd name="T1" fmla="*/ 18 h 34"/>
                  <a:gd name="T2" fmla="*/ 6 w 26"/>
                  <a:gd name="T3" fmla="*/ 18 h 34"/>
                  <a:gd name="T4" fmla="*/ 8 w 26"/>
                  <a:gd name="T5" fmla="*/ 34 h 34"/>
                  <a:gd name="T6" fmla="*/ 26 w 26"/>
                  <a:gd name="T7" fmla="*/ 24 h 34"/>
                  <a:gd name="T8" fmla="*/ 26 w 26"/>
                  <a:gd name="T9" fmla="*/ 24 h 34"/>
                  <a:gd name="T10" fmla="*/ 12 w 26"/>
                  <a:gd name="T11" fmla="*/ 14 h 34"/>
                  <a:gd name="T12" fmla="*/ 12 w 26"/>
                  <a:gd name="T13" fmla="*/ 14 h 34"/>
                  <a:gd name="T14" fmla="*/ 0 w 26"/>
                  <a:gd name="T15" fmla="*/ 0 h 34"/>
                  <a:gd name="T16" fmla="*/ 0 w 26"/>
                  <a:gd name="T17" fmla="*/ 0 h 34"/>
                  <a:gd name="T18" fmla="*/ 6 w 26"/>
                  <a:gd name="T19" fmla="*/ 18 h 34"/>
                  <a:gd name="T20" fmla="*/ 6 w 26"/>
                  <a:gd name="T21" fmla="*/ 18 h 3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6"/>
                  <a:gd name="T34" fmla="*/ 0 h 34"/>
                  <a:gd name="T35" fmla="*/ 26 w 26"/>
                  <a:gd name="T36" fmla="*/ 34 h 34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6" h="34">
                    <a:moveTo>
                      <a:pt x="6" y="18"/>
                    </a:moveTo>
                    <a:lnTo>
                      <a:pt x="6" y="18"/>
                    </a:lnTo>
                    <a:lnTo>
                      <a:pt x="8" y="34"/>
                    </a:lnTo>
                    <a:lnTo>
                      <a:pt x="26" y="24"/>
                    </a:lnTo>
                    <a:lnTo>
                      <a:pt x="12" y="14"/>
                    </a:lnTo>
                    <a:lnTo>
                      <a:pt x="0" y="0"/>
                    </a:lnTo>
                    <a:lnTo>
                      <a:pt x="6" y="1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0882" name="Line 341"/>
              <p:cNvSpPr>
                <a:spLocks noChangeShapeType="1"/>
              </p:cNvSpPr>
              <p:nvPr/>
            </p:nvSpPr>
            <p:spPr bwMode="auto">
              <a:xfrm flipV="1">
                <a:off x="1768" y="2068"/>
                <a:ext cx="36" cy="64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0883" name="Freeform 342"/>
              <p:cNvSpPr>
                <a:spLocks/>
              </p:cNvSpPr>
              <p:nvPr/>
            </p:nvSpPr>
            <p:spPr bwMode="auto">
              <a:xfrm>
                <a:off x="1792" y="2044"/>
                <a:ext cx="26" cy="34"/>
              </a:xfrm>
              <a:custGeom>
                <a:avLst/>
                <a:gdLst>
                  <a:gd name="T0" fmla="*/ 14 w 26"/>
                  <a:gd name="T1" fmla="*/ 14 h 34"/>
                  <a:gd name="T2" fmla="*/ 14 w 26"/>
                  <a:gd name="T3" fmla="*/ 14 h 34"/>
                  <a:gd name="T4" fmla="*/ 0 w 26"/>
                  <a:gd name="T5" fmla="*/ 24 h 34"/>
                  <a:gd name="T6" fmla="*/ 18 w 26"/>
                  <a:gd name="T7" fmla="*/ 34 h 34"/>
                  <a:gd name="T8" fmla="*/ 18 w 26"/>
                  <a:gd name="T9" fmla="*/ 34 h 34"/>
                  <a:gd name="T10" fmla="*/ 20 w 26"/>
                  <a:gd name="T11" fmla="*/ 18 h 34"/>
                  <a:gd name="T12" fmla="*/ 20 w 26"/>
                  <a:gd name="T13" fmla="*/ 18 h 34"/>
                  <a:gd name="T14" fmla="*/ 26 w 26"/>
                  <a:gd name="T15" fmla="*/ 0 h 34"/>
                  <a:gd name="T16" fmla="*/ 26 w 26"/>
                  <a:gd name="T17" fmla="*/ 0 h 34"/>
                  <a:gd name="T18" fmla="*/ 14 w 26"/>
                  <a:gd name="T19" fmla="*/ 14 h 34"/>
                  <a:gd name="T20" fmla="*/ 14 w 26"/>
                  <a:gd name="T21" fmla="*/ 14 h 3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6"/>
                  <a:gd name="T34" fmla="*/ 0 h 34"/>
                  <a:gd name="T35" fmla="*/ 26 w 26"/>
                  <a:gd name="T36" fmla="*/ 34 h 34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6" h="34">
                    <a:moveTo>
                      <a:pt x="14" y="14"/>
                    </a:moveTo>
                    <a:lnTo>
                      <a:pt x="14" y="14"/>
                    </a:lnTo>
                    <a:lnTo>
                      <a:pt x="0" y="24"/>
                    </a:lnTo>
                    <a:lnTo>
                      <a:pt x="18" y="34"/>
                    </a:lnTo>
                    <a:lnTo>
                      <a:pt x="20" y="18"/>
                    </a:lnTo>
                    <a:lnTo>
                      <a:pt x="26" y="0"/>
                    </a:lnTo>
                    <a:lnTo>
                      <a:pt x="14" y="1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0884" name="Line 343"/>
              <p:cNvSpPr>
                <a:spLocks noChangeShapeType="1"/>
              </p:cNvSpPr>
              <p:nvPr/>
            </p:nvSpPr>
            <p:spPr bwMode="auto">
              <a:xfrm flipH="1" flipV="1">
                <a:off x="1864" y="2068"/>
                <a:ext cx="36" cy="64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0885" name="Freeform 344"/>
              <p:cNvSpPr>
                <a:spLocks/>
              </p:cNvSpPr>
              <p:nvPr/>
            </p:nvSpPr>
            <p:spPr bwMode="auto">
              <a:xfrm>
                <a:off x="1850" y="2044"/>
                <a:ext cx="26" cy="34"/>
              </a:xfrm>
              <a:custGeom>
                <a:avLst/>
                <a:gdLst>
                  <a:gd name="T0" fmla="*/ 6 w 26"/>
                  <a:gd name="T1" fmla="*/ 18 h 34"/>
                  <a:gd name="T2" fmla="*/ 6 w 26"/>
                  <a:gd name="T3" fmla="*/ 18 h 34"/>
                  <a:gd name="T4" fmla="*/ 8 w 26"/>
                  <a:gd name="T5" fmla="*/ 34 h 34"/>
                  <a:gd name="T6" fmla="*/ 26 w 26"/>
                  <a:gd name="T7" fmla="*/ 24 h 34"/>
                  <a:gd name="T8" fmla="*/ 26 w 26"/>
                  <a:gd name="T9" fmla="*/ 24 h 34"/>
                  <a:gd name="T10" fmla="*/ 12 w 26"/>
                  <a:gd name="T11" fmla="*/ 14 h 34"/>
                  <a:gd name="T12" fmla="*/ 12 w 26"/>
                  <a:gd name="T13" fmla="*/ 14 h 34"/>
                  <a:gd name="T14" fmla="*/ 0 w 26"/>
                  <a:gd name="T15" fmla="*/ 0 h 34"/>
                  <a:gd name="T16" fmla="*/ 0 w 26"/>
                  <a:gd name="T17" fmla="*/ 0 h 34"/>
                  <a:gd name="T18" fmla="*/ 6 w 26"/>
                  <a:gd name="T19" fmla="*/ 18 h 34"/>
                  <a:gd name="T20" fmla="*/ 6 w 26"/>
                  <a:gd name="T21" fmla="*/ 18 h 3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6"/>
                  <a:gd name="T34" fmla="*/ 0 h 34"/>
                  <a:gd name="T35" fmla="*/ 26 w 26"/>
                  <a:gd name="T36" fmla="*/ 34 h 34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6" h="34">
                    <a:moveTo>
                      <a:pt x="6" y="18"/>
                    </a:moveTo>
                    <a:lnTo>
                      <a:pt x="6" y="18"/>
                    </a:lnTo>
                    <a:lnTo>
                      <a:pt x="8" y="34"/>
                    </a:lnTo>
                    <a:lnTo>
                      <a:pt x="26" y="24"/>
                    </a:lnTo>
                    <a:lnTo>
                      <a:pt x="12" y="14"/>
                    </a:lnTo>
                    <a:lnTo>
                      <a:pt x="0" y="0"/>
                    </a:lnTo>
                    <a:lnTo>
                      <a:pt x="6" y="1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0886" name="Line 345"/>
              <p:cNvSpPr>
                <a:spLocks noChangeShapeType="1"/>
              </p:cNvSpPr>
              <p:nvPr/>
            </p:nvSpPr>
            <p:spPr bwMode="auto">
              <a:xfrm flipV="1">
                <a:off x="1912" y="2068"/>
                <a:ext cx="36" cy="64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0887" name="Freeform 346"/>
              <p:cNvSpPr>
                <a:spLocks/>
              </p:cNvSpPr>
              <p:nvPr/>
            </p:nvSpPr>
            <p:spPr bwMode="auto">
              <a:xfrm>
                <a:off x="1936" y="2044"/>
                <a:ext cx="26" cy="34"/>
              </a:xfrm>
              <a:custGeom>
                <a:avLst/>
                <a:gdLst>
                  <a:gd name="T0" fmla="*/ 14 w 26"/>
                  <a:gd name="T1" fmla="*/ 14 h 34"/>
                  <a:gd name="T2" fmla="*/ 14 w 26"/>
                  <a:gd name="T3" fmla="*/ 14 h 34"/>
                  <a:gd name="T4" fmla="*/ 0 w 26"/>
                  <a:gd name="T5" fmla="*/ 24 h 34"/>
                  <a:gd name="T6" fmla="*/ 18 w 26"/>
                  <a:gd name="T7" fmla="*/ 34 h 34"/>
                  <a:gd name="T8" fmla="*/ 18 w 26"/>
                  <a:gd name="T9" fmla="*/ 34 h 34"/>
                  <a:gd name="T10" fmla="*/ 20 w 26"/>
                  <a:gd name="T11" fmla="*/ 18 h 34"/>
                  <a:gd name="T12" fmla="*/ 20 w 26"/>
                  <a:gd name="T13" fmla="*/ 18 h 34"/>
                  <a:gd name="T14" fmla="*/ 26 w 26"/>
                  <a:gd name="T15" fmla="*/ 0 h 34"/>
                  <a:gd name="T16" fmla="*/ 26 w 26"/>
                  <a:gd name="T17" fmla="*/ 0 h 34"/>
                  <a:gd name="T18" fmla="*/ 14 w 26"/>
                  <a:gd name="T19" fmla="*/ 14 h 34"/>
                  <a:gd name="T20" fmla="*/ 14 w 26"/>
                  <a:gd name="T21" fmla="*/ 14 h 3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6"/>
                  <a:gd name="T34" fmla="*/ 0 h 34"/>
                  <a:gd name="T35" fmla="*/ 26 w 26"/>
                  <a:gd name="T36" fmla="*/ 34 h 34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6" h="34">
                    <a:moveTo>
                      <a:pt x="14" y="14"/>
                    </a:moveTo>
                    <a:lnTo>
                      <a:pt x="14" y="14"/>
                    </a:lnTo>
                    <a:lnTo>
                      <a:pt x="0" y="24"/>
                    </a:lnTo>
                    <a:lnTo>
                      <a:pt x="18" y="34"/>
                    </a:lnTo>
                    <a:lnTo>
                      <a:pt x="20" y="18"/>
                    </a:lnTo>
                    <a:lnTo>
                      <a:pt x="26" y="0"/>
                    </a:lnTo>
                    <a:lnTo>
                      <a:pt x="14" y="1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0888" name="Line 347"/>
              <p:cNvSpPr>
                <a:spLocks noChangeShapeType="1"/>
              </p:cNvSpPr>
              <p:nvPr/>
            </p:nvSpPr>
            <p:spPr bwMode="auto">
              <a:xfrm flipH="1" flipV="1">
                <a:off x="2008" y="2068"/>
                <a:ext cx="36" cy="64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0889" name="Freeform 348"/>
              <p:cNvSpPr>
                <a:spLocks/>
              </p:cNvSpPr>
              <p:nvPr/>
            </p:nvSpPr>
            <p:spPr bwMode="auto">
              <a:xfrm>
                <a:off x="1994" y="2044"/>
                <a:ext cx="26" cy="34"/>
              </a:xfrm>
              <a:custGeom>
                <a:avLst/>
                <a:gdLst>
                  <a:gd name="T0" fmla="*/ 6 w 26"/>
                  <a:gd name="T1" fmla="*/ 18 h 34"/>
                  <a:gd name="T2" fmla="*/ 6 w 26"/>
                  <a:gd name="T3" fmla="*/ 18 h 34"/>
                  <a:gd name="T4" fmla="*/ 8 w 26"/>
                  <a:gd name="T5" fmla="*/ 34 h 34"/>
                  <a:gd name="T6" fmla="*/ 26 w 26"/>
                  <a:gd name="T7" fmla="*/ 24 h 34"/>
                  <a:gd name="T8" fmla="*/ 26 w 26"/>
                  <a:gd name="T9" fmla="*/ 24 h 34"/>
                  <a:gd name="T10" fmla="*/ 12 w 26"/>
                  <a:gd name="T11" fmla="*/ 14 h 34"/>
                  <a:gd name="T12" fmla="*/ 12 w 26"/>
                  <a:gd name="T13" fmla="*/ 14 h 34"/>
                  <a:gd name="T14" fmla="*/ 0 w 26"/>
                  <a:gd name="T15" fmla="*/ 0 h 34"/>
                  <a:gd name="T16" fmla="*/ 0 w 26"/>
                  <a:gd name="T17" fmla="*/ 0 h 34"/>
                  <a:gd name="T18" fmla="*/ 6 w 26"/>
                  <a:gd name="T19" fmla="*/ 18 h 34"/>
                  <a:gd name="T20" fmla="*/ 6 w 26"/>
                  <a:gd name="T21" fmla="*/ 18 h 3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6"/>
                  <a:gd name="T34" fmla="*/ 0 h 34"/>
                  <a:gd name="T35" fmla="*/ 26 w 26"/>
                  <a:gd name="T36" fmla="*/ 34 h 34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6" h="34">
                    <a:moveTo>
                      <a:pt x="6" y="18"/>
                    </a:moveTo>
                    <a:lnTo>
                      <a:pt x="6" y="18"/>
                    </a:lnTo>
                    <a:lnTo>
                      <a:pt x="8" y="34"/>
                    </a:lnTo>
                    <a:lnTo>
                      <a:pt x="26" y="24"/>
                    </a:lnTo>
                    <a:lnTo>
                      <a:pt x="12" y="14"/>
                    </a:lnTo>
                    <a:lnTo>
                      <a:pt x="0" y="0"/>
                    </a:lnTo>
                    <a:lnTo>
                      <a:pt x="6" y="1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0890" name="Line 349"/>
              <p:cNvSpPr>
                <a:spLocks noChangeShapeType="1"/>
              </p:cNvSpPr>
              <p:nvPr/>
            </p:nvSpPr>
            <p:spPr bwMode="auto">
              <a:xfrm flipV="1">
                <a:off x="2056" y="1996"/>
                <a:ext cx="108" cy="136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0891" name="Freeform 350"/>
              <p:cNvSpPr>
                <a:spLocks/>
              </p:cNvSpPr>
              <p:nvPr/>
            </p:nvSpPr>
            <p:spPr bwMode="auto">
              <a:xfrm>
                <a:off x="2152" y="1974"/>
                <a:ext cx="28" cy="34"/>
              </a:xfrm>
              <a:custGeom>
                <a:avLst/>
                <a:gdLst>
                  <a:gd name="T0" fmla="*/ 14 w 28"/>
                  <a:gd name="T1" fmla="*/ 12 h 34"/>
                  <a:gd name="T2" fmla="*/ 14 w 28"/>
                  <a:gd name="T3" fmla="*/ 12 h 34"/>
                  <a:gd name="T4" fmla="*/ 0 w 28"/>
                  <a:gd name="T5" fmla="*/ 22 h 34"/>
                  <a:gd name="T6" fmla="*/ 16 w 28"/>
                  <a:gd name="T7" fmla="*/ 34 h 34"/>
                  <a:gd name="T8" fmla="*/ 16 w 28"/>
                  <a:gd name="T9" fmla="*/ 34 h 34"/>
                  <a:gd name="T10" fmla="*/ 22 w 28"/>
                  <a:gd name="T11" fmla="*/ 18 h 34"/>
                  <a:gd name="T12" fmla="*/ 22 w 28"/>
                  <a:gd name="T13" fmla="*/ 18 h 34"/>
                  <a:gd name="T14" fmla="*/ 28 w 28"/>
                  <a:gd name="T15" fmla="*/ 0 h 34"/>
                  <a:gd name="T16" fmla="*/ 28 w 28"/>
                  <a:gd name="T17" fmla="*/ 0 h 34"/>
                  <a:gd name="T18" fmla="*/ 14 w 28"/>
                  <a:gd name="T19" fmla="*/ 12 h 34"/>
                  <a:gd name="T20" fmla="*/ 14 w 28"/>
                  <a:gd name="T21" fmla="*/ 12 h 3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8"/>
                  <a:gd name="T34" fmla="*/ 0 h 34"/>
                  <a:gd name="T35" fmla="*/ 28 w 28"/>
                  <a:gd name="T36" fmla="*/ 34 h 34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8" h="34">
                    <a:moveTo>
                      <a:pt x="14" y="12"/>
                    </a:moveTo>
                    <a:lnTo>
                      <a:pt x="14" y="12"/>
                    </a:lnTo>
                    <a:lnTo>
                      <a:pt x="0" y="22"/>
                    </a:lnTo>
                    <a:lnTo>
                      <a:pt x="16" y="34"/>
                    </a:lnTo>
                    <a:lnTo>
                      <a:pt x="22" y="18"/>
                    </a:lnTo>
                    <a:lnTo>
                      <a:pt x="28" y="0"/>
                    </a:lnTo>
                    <a:lnTo>
                      <a:pt x="14" y="1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0892" name="Line 351"/>
              <p:cNvSpPr>
                <a:spLocks noChangeShapeType="1"/>
              </p:cNvSpPr>
              <p:nvPr/>
            </p:nvSpPr>
            <p:spPr bwMode="auto">
              <a:xfrm flipH="1" flipV="1">
                <a:off x="2152" y="1780"/>
                <a:ext cx="36" cy="136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0893" name="Freeform 352"/>
              <p:cNvSpPr>
                <a:spLocks/>
              </p:cNvSpPr>
              <p:nvPr/>
            </p:nvSpPr>
            <p:spPr bwMode="auto">
              <a:xfrm>
                <a:off x="2144" y="1754"/>
                <a:ext cx="20" cy="36"/>
              </a:xfrm>
              <a:custGeom>
                <a:avLst/>
                <a:gdLst>
                  <a:gd name="T0" fmla="*/ 2 w 20"/>
                  <a:gd name="T1" fmla="*/ 18 h 36"/>
                  <a:gd name="T2" fmla="*/ 2 w 20"/>
                  <a:gd name="T3" fmla="*/ 18 h 36"/>
                  <a:gd name="T4" fmla="*/ 0 w 20"/>
                  <a:gd name="T5" fmla="*/ 36 h 36"/>
                  <a:gd name="T6" fmla="*/ 20 w 20"/>
                  <a:gd name="T7" fmla="*/ 30 h 36"/>
                  <a:gd name="T8" fmla="*/ 20 w 20"/>
                  <a:gd name="T9" fmla="*/ 30 h 36"/>
                  <a:gd name="T10" fmla="*/ 10 w 20"/>
                  <a:gd name="T11" fmla="*/ 16 h 36"/>
                  <a:gd name="T12" fmla="*/ 10 w 20"/>
                  <a:gd name="T13" fmla="*/ 16 h 36"/>
                  <a:gd name="T14" fmla="*/ 2 w 20"/>
                  <a:gd name="T15" fmla="*/ 0 h 36"/>
                  <a:gd name="T16" fmla="*/ 2 w 20"/>
                  <a:gd name="T17" fmla="*/ 0 h 36"/>
                  <a:gd name="T18" fmla="*/ 2 w 20"/>
                  <a:gd name="T19" fmla="*/ 18 h 36"/>
                  <a:gd name="T20" fmla="*/ 2 w 20"/>
                  <a:gd name="T21" fmla="*/ 18 h 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0"/>
                  <a:gd name="T34" fmla="*/ 0 h 36"/>
                  <a:gd name="T35" fmla="*/ 20 w 20"/>
                  <a:gd name="T36" fmla="*/ 36 h 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0" h="36">
                    <a:moveTo>
                      <a:pt x="2" y="18"/>
                    </a:moveTo>
                    <a:lnTo>
                      <a:pt x="2" y="18"/>
                    </a:lnTo>
                    <a:lnTo>
                      <a:pt x="0" y="36"/>
                    </a:lnTo>
                    <a:lnTo>
                      <a:pt x="20" y="30"/>
                    </a:lnTo>
                    <a:lnTo>
                      <a:pt x="10" y="16"/>
                    </a:lnTo>
                    <a:lnTo>
                      <a:pt x="2" y="0"/>
                    </a:lnTo>
                    <a:lnTo>
                      <a:pt x="2" y="1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0894" name="Line 353"/>
              <p:cNvSpPr>
                <a:spLocks noChangeShapeType="1"/>
              </p:cNvSpPr>
              <p:nvPr/>
            </p:nvSpPr>
            <p:spPr bwMode="auto">
              <a:xfrm flipV="1">
                <a:off x="1696" y="1924"/>
                <a:ext cx="36" cy="64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0895" name="Freeform 354"/>
              <p:cNvSpPr>
                <a:spLocks/>
              </p:cNvSpPr>
              <p:nvPr/>
            </p:nvSpPr>
            <p:spPr bwMode="auto">
              <a:xfrm>
                <a:off x="1720" y="1900"/>
                <a:ext cx="26" cy="34"/>
              </a:xfrm>
              <a:custGeom>
                <a:avLst/>
                <a:gdLst>
                  <a:gd name="T0" fmla="*/ 14 w 26"/>
                  <a:gd name="T1" fmla="*/ 14 h 34"/>
                  <a:gd name="T2" fmla="*/ 14 w 26"/>
                  <a:gd name="T3" fmla="*/ 14 h 34"/>
                  <a:gd name="T4" fmla="*/ 0 w 26"/>
                  <a:gd name="T5" fmla="*/ 24 h 34"/>
                  <a:gd name="T6" fmla="*/ 18 w 26"/>
                  <a:gd name="T7" fmla="*/ 34 h 34"/>
                  <a:gd name="T8" fmla="*/ 18 w 26"/>
                  <a:gd name="T9" fmla="*/ 34 h 34"/>
                  <a:gd name="T10" fmla="*/ 20 w 26"/>
                  <a:gd name="T11" fmla="*/ 18 h 34"/>
                  <a:gd name="T12" fmla="*/ 20 w 26"/>
                  <a:gd name="T13" fmla="*/ 18 h 34"/>
                  <a:gd name="T14" fmla="*/ 26 w 26"/>
                  <a:gd name="T15" fmla="*/ 0 h 34"/>
                  <a:gd name="T16" fmla="*/ 26 w 26"/>
                  <a:gd name="T17" fmla="*/ 0 h 34"/>
                  <a:gd name="T18" fmla="*/ 14 w 26"/>
                  <a:gd name="T19" fmla="*/ 14 h 34"/>
                  <a:gd name="T20" fmla="*/ 14 w 26"/>
                  <a:gd name="T21" fmla="*/ 14 h 3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6"/>
                  <a:gd name="T34" fmla="*/ 0 h 34"/>
                  <a:gd name="T35" fmla="*/ 26 w 26"/>
                  <a:gd name="T36" fmla="*/ 34 h 34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6" h="34">
                    <a:moveTo>
                      <a:pt x="14" y="14"/>
                    </a:moveTo>
                    <a:lnTo>
                      <a:pt x="14" y="14"/>
                    </a:lnTo>
                    <a:lnTo>
                      <a:pt x="0" y="24"/>
                    </a:lnTo>
                    <a:lnTo>
                      <a:pt x="18" y="34"/>
                    </a:lnTo>
                    <a:lnTo>
                      <a:pt x="20" y="18"/>
                    </a:lnTo>
                    <a:lnTo>
                      <a:pt x="26" y="0"/>
                    </a:lnTo>
                    <a:lnTo>
                      <a:pt x="14" y="1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0896" name="Line 355"/>
              <p:cNvSpPr>
                <a:spLocks noChangeShapeType="1"/>
              </p:cNvSpPr>
              <p:nvPr/>
            </p:nvSpPr>
            <p:spPr bwMode="auto">
              <a:xfrm flipH="1" flipV="1">
                <a:off x="1792" y="1924"/>
                <a:ext cx="36" cy="64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0897" name="Freeform 356"/>
              <p:cNvSpPr>
                <a:spLocks/>
              </p:cNvSpPr>
              <p:nvPr/>
            </p:nvSpPr>
            <p:spPr bwMode="auto">
              <a:xfrm>
                <a:off x="1778" y="1900"/>
                <a:ext cx="26" cy="34"/>
              </a:xfrm>
              <a:custGeom>
                <a:avLst/>
                <a:gdLst>
                  <a:gd name="T0" fmla="*/ 6 w 26"/>
                  <a:gd name="T1" fmla="*/ 18 h 34"/>
                  <a:gd name="T2" fmla="*/ 6 w 26"/>
                  <a:gd name="T3" fmla="*/ 18 h 34"/>
                  <a:gd name="T4" fmla="*/ 8 w 26"/>
                  <a:gd name="T5" fmla="*/ 34 h 34"/>
                  <a:gd name="T6" fmla="*/ 26 w 26"/>
                  <a:gd name="T7" fmla="*/ 24 h 34"/>
                  <a:gd name="T8" fmla="*/ 26 w 26"/>
                  <a:gd name="T9" fmla="*/ 24 h 34"/>
                  <a:gd name="T10" fmla="*/ 12 w 26"/>
                  <a:gd name="T11" fmla="*/ 14 h 34"/>
                  <a:gd name="T12" fmla="*/ 12 w 26"/>
                  <a:gd name="T13" fmla="*/ 14 h 34"/>
                  <a:gd name="T14" fmla="*/ 0 w 26"/>
                  <a:gd name="T15" fmla="*/ 0 h 34"/>
                  <a:gd name="T16" fmla="*/ 0 w 26"/>
                  <a:gd name="T17" fmla="*/ 0 h 34"/>
                  <a:gd name="T18" fmla="*/ 6 w 26"/>
                  <a:gd name="T19" fmla="*/ 18 h 34"/>
                  <a:gd name="T20" fmla="*/ 6 w 26"/>
                  <a:gd name="T21" fmla="*/ 18 h 3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6"/>
                  <a:gd name="T34" fmla="*/ 0 h 34"/>
                  <a:gd name="T35" fmla="*/ 26 w 26"/>
                  <a:gd name="T36" fmla="*/ 34 h 34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6" h="34">
                    <a:moveTo>
                      <a:pt x="6" y="18"/>
                    </a:moveTo>
                    <a:lnTo>
                      <a:pt x="6" y="18"/>
                    </a:lnTo>
                    <a:lnTo>
                      <a:pt x="8" y="34"/>
                    </a:lnTo>
                    <a:lnTo>
                      <a:pt x="26" y="24"/>
                    </a:lnTo>
                    <a:lnTo>
                      <a:pt x="12" y="14"/>
                    </a:lnTo>
                    <a:lnTo>
                      <a:pt x="0" y="0"/>
                    </a:lnTo>
                    <a:lnTo>
                      <a:pt x="6" y="1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0898" name="Line 357"/>
              <p:cNvSpPr>
                <a:spLocks noChangeShapeType="1"/>
              </p:cNvSpPr>
              <p:nvPr/>
            </p:nvSpPr>
            <p:spPr bwMode="auto">
              <a:xfrm flipV="1">
                <a:off x="1840" y="1924"/>
                <a:ext cx="36" cy="64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0899" name="Freeform 358"/>
              <p:cNvSpPr>
                <a:spLocks/>
              </p:cNvSpPr>
              <p:nvPr/>
            </p:nvSpPr>
            <p:spPr bwMode="auto">
              <a:xfrm>
                <a:off x="1864" y="1900"/>
                <a:ext cx="26" cy="34"/>
              </a:xfrm>
              <a:custGeom>
                <a:avLst/>
                <a:gdLst>
                  <a:gd name="T0" fmla="*/ 14 w 26"/>
                  <a:gd name="T1" fmla="*/ 14 h 34"/>
                  <a:gd name="T2" fmla="*/ 14 w 26"/>
                  <a:gd name="T3" fmla="*/ 14 h 34"/>
                  <a:gd name="T4" fmla="*/ 0 w 26"/>
                  <a:gd name="T5" fmla="*/ 24 h 34"/>
                  <a:gd name="T6" fmla="*/ 18 w 26"/>
                  <a:gd name="T7" fmla="*/ 34 h 34"/>
                  <a:gd name="T8" fmla="*/ 18 w 26"/>
                  <a:gd name="T9" fmla="*/ 34 h 34"/>
                  <a:gd name="T10" fmla="*/ 20 w 26"/>
                  <a:gd name="T11" fmla="*/ 18 h 34"/>
                  <a:gd name="T12" fmla="*/ 20 w 26"/>
                  <a:gd name="T13" fmla="*/ 18 h 34"/>
                  <a:gd name="T14" fmla="*/ 26 w 26"/>
                  <a:gd name="T15" fmla="*/ 0 h 34"/>
                  <a:gd name="T16" fmla="*/ 26 w 26"/>
                  <a:gd name="T17" fmla="*/ 0 h 34"/>
                  <a:gd name="T18" fmla="*/ 14 w 26"/>
                  <a:gd name="T19" fmla="*/ 14 h 34"/>
                  <a:gd name="T20" fmla="*/ 14 w 26"/>
                  <a:gd name="T21" fmla="*/ 14 h 3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6"/>
                  <a:gd name="T34" fmla="*/ 0 h 34"/>
                  <a:gd name="T35" fmla="*/ 26 w 26"/>
                  <a:gd name="T36" fmla="*/ 34 h 34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6" h="34">
                    <a:moveTo>
                      <a:pt x="14" y="14"/>
                    </a:moveTo>
                    <a:lnTo>
                      <a:pt x="14" y="14"/>
                    </a:lnTo>
                    <a:lnTo>
                      <a:pt x="0" y="24"/>
                    </a:lnTo>
                    <a:lnTo>
                      <a:pt x="18" y="34"/>
                    </a:lnTo>
                    <a:lnTo>
                      <a:pt x="20" y="18"/>
                    </a:lnTo>
                    <a:lnTo>
                      <a:pt x="26" y="0"/>
                    </a:lnTo>
                    <a:lnTo>
                      <a:pt x="14" y="1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0900" name="Line 359"/>
              <p:cNvSpPr>
                <a:spLocks noChangeShapeType="1"/>
              </p:cNvSpPr>
              <p:nvPr/>
            </p:nvSpPr>
            <p:spPr bwMode="auto">
              <a:xfrm flipH="1" flipV="1">
                <a:off x="1936" y="1924"/>
                <a:ext cx="36" cy="64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0901" name="Freeform 360"/>
              <p:cNvSpPr>
                <a:spLocks/>
              </p:cNvSpPr>
              <p:nvPr/>
            </p:nvSpPr>
            <p:spPr bwMode="auto">
              <a:xfrm>
                <a:off x="1922" y="1900"/>
                <a:ext cx="26" cy="34"/>
              </a:xfrm>
              <a:custGeom>
                <a:avLst/>
                <a:gdLst>
                  <a:gd name="T0" fmla="*/ 6 w 26"/>
                  <a:gd name="T1" fmla="*/ 18 h 34"/>
                  <a:gd name="T2" fmla="*/ 6 w 26"/>
                  <a:gd name="T3" fmla="*/ 18 h 34"/>
                  <a:gd name="T4" fmla="*/ 8 w 26"/>
                  <a:gd name="T5" fmla="*/ 34 h 34"/>
                  <a:gd name="T6" fmla="*/ 26 w 26"/>
                  <a:gd name="T7" fmla="*/ 24 h 34"/>
                  <a:gd name="T8" fmla="*/ 26 w 26"/>
                  <a:gd name="T9" fmla="*/ 24 h 34"/>
                  <a:gd name="T10" fmla="*/ 12 w 26"/>
                  <a:gd name="T11" fmla="*/ 14 h 34"/>
                  <a:gd name="T12" fmla="*/ 12 w 26"/>
                  <a:gd name="T13" fmla="*/ 14 h 34"/>
                  <a:gd name="T14" fmla="*/ 0 w 26"/>
                  <a:gd name="T15" fmla="*/ 0 h 34"/>
                  <a:gd name="T16" fmla="*/ 0 w 26"/>
                  <a:gd name="T17" fmla="*/ 0 h 34"/>
                  <a:gd name="T18" fmla="*/ 6 w 26"/>
                  <a:gd name="T19" fmla="*/ 18 h 34"/>
                  <a:gd name="T20" fmla="*/ 6 w 26"/>
                  <a:gd name="T21" fmla="*/ 18 h 3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6"/>
                  <a:gd name="T34" fmla="*/ 0 h 34"/>
                  <a:gd name="T35" fmla="*/ 26 w 26"/>
                  <a:gd name="T36" fmla="*/ 34 h 34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6" h="34">
                    <a:moveTo>
                      <a:pt x="6" y="18"/>
                    </a:moveTo>
                    <a:lnTo>
                      <a:pt x="6" y="18"/>
                    </a:lnTo>
                    <a:lnTo>
                      <a:pt x="8" y="34"/>
                    </a:lnTo>
                    <a:lnTo>
                      <a:pt x="26" y="24"/>
                    </a:lnTo>
                    <a:lnTo>
                      <a:pt x="12" y="14"/>
                    </a:lnTo>
                    <a:lnTo>
                      <a:pt x="0" y="0"/>
                    </a:lnTo>
                    <a:lnTo>
                      <a:pt x="6" y="1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0902" name="Line 361"/>
              <p:cNvSpPr>
                <a:spLocks noChangeShapeType="1"/>
              </p:cNvSpPr>
              <p:nvPr/>
            </p:nvSpPr>
            <p:spPr bwMode="auto">
              <a:xfrm flipV="1">
                <a:off x="1984" y="1924"/>
                <a:ext cx="36" cy="64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0903" name="Freeform 362"/>
              <p:cNvSpPr>
                <a:spLocks/>
              </p:cNvSpPr>
              <p:nvPr/>
            </p:nvSpPr>
            <p:spPr bwMode="auto">
              <a:xfrm>
                <a:off x="2008" y="1900"/>
                <a:ext cx="26" cy="34"/>
              </a:xfrm>
              <a:custGeom>
                <a:avLst/>
                <a:gdLst>
                  <a:gd name="T0" fmla="*/ 14 w 26"/>
                  <a:gd name="T1" fmla="*/ 14 h 34"/>
                  <a:gd name="T2" fmla="*/ 14 w 26"/>
                  <a:gd name="T3" fmla="*/ 14 h 34"/>
                  <a:gd name="T4" fmla="*/ 0 w 26"/>
                  <a:gd name="T5" fmla="*/ 24 h 34"/>
                  <a:gd name="T6" fmla="*/ 18 w 26"/>
                  <a:gd name="T7" fmla="*/ 34 h 34"/>
                  <a:gd name="T8" fmla="*/ 18 w 26"/>
                  <a:gd name="T9" fmla="*/ 34 h 34"/>
                  <a:gd name="T10" fmla="*/ 20 w 26"/>
                  <a:gd name="T11" fmla="*/ 18 h 34"/>
                  <a:gd name="T12" fmla="*/ 20 w 26"/>
                  <a:gd name="T13" fmla="*/ 18 h 34"/>
                  <a:gd name="T14" fmla="*/ 26 w 26"/>
                  <a:gd name="T15" fmla="*/ 0 h 34"/>
                  <a:gd name="T16" fmla="*/ 26 w 26"/>
                  <a:gd name="T17" fmla="*/ 0 h 34"/>
                  <a:gd name="T18" fmla="*/ 14 w 26"/>
                  <a:gd name="T19" fmla="*/ 14 h 34"/>
                  <a:gd name="T20" fmla="*/ 14 w 26"/>
                  <a:gd name="T21" fmla="*/ 14 h 3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6"/>
                  <a:gd name="T34" fmla="*/ 0 h 34"/>
                  <a:gd name="T35" fmla="*/ 26 w 26"/>
                  <a:gd name="T36" fmla="*/ 34 h 34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6" h="34">
                    <a:moveTo>
                      <a:pt x="14" y="14"/>
                    </a:moveTo>
                    <a:lnTo>
                      <a:pt x="14" y="14"/>
                    </a:lnTo>
                    <a:lnTo>
                      <a:pt x="0" y="24"/>
                    </a:lnTo>
                    <a:lnTo>
                      <a:pt x="18" y="34"/>
                    </a:lnTo>
                    <a:lnTo>
                      <a:pt x="20" y="18"/>
                    </a:lnTo>
                    <a:lnTo>
                      <a:pt x="26" y="0"/>
                    </a:lnTo>
                    <a:lnTo>
                      <a:pt x="14" y="1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0904" name="Line 363"/>
              <p:cNvSpPr>
                <a:spLocks noChangeShapeType="1"/>
              </p:cNvSpPr>
              <p:nvPr/>
            </p:nvSpPr>
            <p:spPr bwMode="auto">
              <a:xfrm flipH="1" flipV="1">
                <a:off x="1720" y="1780"/>
                <a:ext cx="36" cy="64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0905" name="Freeform 364"/>
              <p:cNvSpPr>
                <a:spLocks/>
              </p:cNvSpPr>
              <p:nvPr/>
            </p:nvSpPr>
            <p:spPr bwMode="auto">
              <a:xfrm>
                <a:off x="1706" y="1756"/>
                <a:ext cx="26" cy="34"/>
              </a:xfrm>
              <a:custGeom>
                <a:avLst/>
                <a:gdLst>
                  <a:gd name="T0" fmla="*/ 6 w 26"/>
                  <a:gd name="T1" fmla="*/ 18 h 34"/>
                  <a:gd name="T2" fmla="*/ 6 w 26"/>
                  <a:gd name="T3" fmla="*/ 18 h 34"/>
                  <a:gd name="T4" fmla="*/ 8 w 26"/>
                  <a:gd name="T5" fmla="*/ 34 h 34"/>
                  <a:gd name="T6" fmla="*/ 26 w 26"/>
                  <a:gd name="T7" fmla="*/ 24 h 34"/>
                  <a:gd name="T8" fmla="*/ 26 w 26"/>
                  <a:gd name="T9" fmla="*/ 24 h 34"/>
                  <a:gd name="T10" fmla="*/ 12 w 26"/>
                  <a:gd name="T11" fmla="*/ 14 h 34"/>
                  <a:gd name="T12" fmla="*/ 12 w 26"/>
                  <a:gd name="T13" fmla="*/ 14 h 34"/>
                  <a:gd name="T14" fmla="*/ 0 w 26"/>
                  <a:gd name="T15" fmla="*/ 0 h 34"/>
                  <a:gd name="T16" fmla="*/ 0 w 26"/>
                  <a:gd name="T17" fmla="*/ 0 h 34"/>
                  <a:gd name="T18" fmla="*/ 6 w 26"/>
                  <a:gd name="T19" fmla="*/ 18 h 34"/>
                  <a:gd name="T20" fmla="*/ 6 w 26"/>
                  <a:gd name="T21" fmla="*/ 18 h 3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6"/>
                  <a:gd name="T34" fmla="*/ 0 h 34"/>
                  <a:gd name="T35" fmla="*/ 26 w 26"/>
                  <a:gd name="T36" fmla="*/ 34 h 34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6" h="34">
                    <a:moveTo>
                      <a:pt x="6" y="18"/>
                    </a:moveTo>
                    <a:lnTo>
                      <a:pt x="6" y="18"/>
                    </a:lnTo>
                    <a:lnTo>
                      <a:pt x="8" y="34"/>
                    </a:lnTo>
                    <a:lnTo>
                      <a:pt x="26" y="24"/>
                    </a:lnTo>
                    <a:lnTo>
                      <a:pt x="12" y="14"/>
                    </a:lnTo>
                    <a:lnTo>
                      <a:pt x="0" y="0"/>
                    </a:lnTo>
                    <a:lnTo>
                      <a:pt x="6" y="1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0906" name="Line 365"/>
              <p:cNvSpPr>
                <a:spLocks noChangeShapeType="1"/>
              </p:cNvSpPr>
              <p:nvPr/>
            </p:nvSpPr>
            <p:spPr bwMode="auto">
              <a:xfrm flipV="1">
                <a:off x="1768" y="1780"/>
                <a:ext cx="36" cy="64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0907" name="Freeform 366"/>
              <p:cNvSpPr>
                <a:spLocks/>
              </p:cNvSpPr>
              <p:nvPr/>
            </p:nvSpPr>
            <p:spPr bwMode="auto">
              <a:xfrm>
                <a:off x="1792" y="1756"/>
                <a:ext cx="26" cy="34"/>
              </a:xfrm>
              <a:custGeom>
                <a:avLst/>
                <a:gdLst>
                  <a:gd name="T0" fmla="*/ 14 w 26"/>
                  <a:gd name="T1" fmla="*/ 14 h 34"/>
                  <a:gd name="T2" fmla="*/ 14 w 26"/>
                  <a:gd name="T3" fmla="*/ 14 h 34"/>
                  <a:gd name="T4" fmla="*/ 0 w 26"/>
                  <a:gd name="T5" fmla="*/ 24 h 34"/>
                  <a:gd name="T6" fmla="*/ 18 w 26"/>
                  <a:gd name="T7" fmla="*/ 34 h 34"/>
                  <a:gd name="T8" fmla="*/ 18 w 26"/>
                  <a:gd name="T9" fmla="*/ 34 h 34"/>
                  <a:gd name="T10" fmla="*/ 20 w 26"/>
                  <a:gd name="T11" fmla="*/ 18 h 34"/>
                  <a:gd name="T12" fmla="*/ 20 w 26"/>
                  <a:gd name="T13" fmla="*/ 18 h 34"/>
                  <a:gd name="T14" fmla="*/ 26 w 26"/>
                  <a:gd name="T15" fmla="*/ 0 h 34"/>
                  <a:gd name="T16" fmla="*/ 26 w 26"/>
                  <a:gd name="T17" fmla="*/ 0 h 34"/>
                  <a:gd name="T18" fmla="*/ 14 w 26"/>
                  <a:gd name="T19" fmla="*/ 14 h 34"/>
                  <a:gd name="T20" fmla="*/ 14 w 26"/>
                  <a:gd name="T21" fmla="*/ 14 h 3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6"/>
                  <a:gd name="T34" fmla="*/ 0 h 34"/>
                  <a:gd name="T35" fmla="*/ 26 w 26"/>
                  <a:gd name="T36" fmla="*/ 34 h 34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6" h="34">
                    <a:moveTo>
                      <a:pt x="14" y="14"/>
                    </a:moveTo>
                    <a:lnTo>
                      <a:pt x="14" y="14"/>
                    </a:lnTo>
                    <a:lnTo>
                      <a:pt x="0" y="24"/>
                    </a:lnTo>
                    <a:lnTo>
                      <a:pt x="18" y="34"/>
                    </a:lnTo>
                    <a:lnTo>
                      <a:pt x="20" y="18"/>
                    </a:lnTo>
                    <a:lnTo>
                      <a:pt x="26" y="0"/>
                    </a:lnTo>
                    <a:lnTo>
                      <a:pt x="14" y="1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0908" name="Line 367"/>
              <p:cNvSpPr>
                <a:spLocks noChangeShapeType="1"/>
              </p:cNvSpPr>
              <p:nvPr/>
            </p:nvSpPr>
            <p:spPr bwMode="auto">
              <a:xfrm flipH="1" flipV="1">
                <a:off x="1864" y="1780"/>
                <a:ext cx="36" cy="64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0909" name="Freeform 368"/>
              <p:cNvSpPr>
                <a:spLocks/>
              </p:cNvSpPr>
              <p:nvPr/>
            </p:nvSpPr>
            <p:spPr bwMode="auto">
              <a:xfrm>
                <a:off x="1850" y="1756"/>
                <a:ext cx="26" cy="34"/>
              </a:xfrm>
              <a:custGeom>
                <a:avLst/>
                <a:gdLst>
                  <a:gd name="T0" fmla="*/ 6 w 26"/>
                  <a:gd name="T1" fmla="*/ 18 h 34"/>
                  <a:gd name="T2" fmla="*/ 6 w 26"/>
                  <a:gd name="T3" fmla="*/ 18 h 34"/>
                  <a:gd name="T4" fmla="*/ 8 w 26"/>
                  <a:gd name="T5" fmla="*/ 34 h 34"/>
                  <a:gd name="T6" fmla="*/ 26 w 26"/>
                  <a:gd name="T7" fmla="*/ 24 h 34"/>
                  <a:gd name="T8" fmla="*/ 26 w 26"/>
                  <a:gd name="T9" fmla="*/ 24 h 34"/>
                  <a:gd name="T10" fmla="*/ 12 w 26"/>
                  <a:gd name="T11" fmla="*/ 14 h 34"/>
                  <a:gd name="T12" fmla="*/ 12 w 26"/>
                  <a:gd name="T13" fmla="*/ 14 h 34"/>
                  <a:gd name="T14" fmla="*/ 0 w 26"/>
                  <a:gd name="T15" fmla="*/ 0 h 34"/>
                  <a:gd name="T16" fmla="*/ 0 w 26"/>
                  <a:gd name="T17" fmla="*/ 0 h 34"/>
                  <a:gd name="T18" fmla="*/ 6 w 26"/>
                  <a:gd name="T19" fmla="*/ 18 h 34"/>
                  <a:gd name="T20" fmla="*/ 6 w 26"/>
                  <a:gd name="T21" fmla="*/ 18 h 3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6"/>
                  <a:gd name="T34" fmla="*/ 0 h 34"/>
                  <a:gd name="T35" fmla="*/ 26 w 26"/>
                  <a:gd name="T36" fmla="*/ 34 h 34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6" h="34">
                    <a:moveTo>
                      <a:pt x="6" y="18"/>
                    </a:moveTo>
                    <a:lnTo>
                      <a:pt x="6" y="18"/>
                    </a:lnTo>
                    <a:lnTo>
                      <a:pt x="8" y="34"/>
                    </a:lnTo>
                    <a:lnTo>
                      <a:pt x="26" y="24"/>
                    </a:lnTo>
                    <a:lnTo>
                      <a:pt x="12" y="14"/>
                    </a:lnTo>
                    <a:lnTo>
                      <a:pt x="0" y="0"/>
                    </a:lnTo>
                    <a:lnTo>
                      <a:pt x="6" y="1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0910" name="Line 369"/>
              <p:cNvSpPr>
                <a:spLocks noChangeShapeType="1"/>
              </p:cNvSpPr>
              <p:nvPr/>
            </p:nvSpPr>
            <p:spPr bwMode="auto">
              <a:xfrm flipV="1">
                <a:off x="1912" y="1780"/>
                <a:ext cx="36" cy="64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0911" name="Freeform 370"/>
              <p:cNvSpPr>
                <a:spLocks/>
              </p:cNvSpPr>
              <p:nvPr/>
            </p:nvSpPr>
            <p:spPr bwMode="auto">
              <a:xfrm>
                <a:off x="1936" y="1756"/>
                <a:ext cx="26" cy="34"/>
              </a:xfrm>
              <a:custGeom>
                <a:avLst/>
                <a:gdLst>
                  <a:gd name="T0" fmla="*/ 14 w 26"/>
                  <a:gd name="T1" fmla="*/ 14 h 34"/>
                  <a:gd name="T2" fmla="*/ 14 w 26"/>
                  <a:gd name="T3" fmla="*/ 14 h 34"/>
                  <a:gd name="T4" fmla="*/ 0 w 26"/>
                  <a:gd name="T5" fmla="*/ 24 h 34"/>
                  <a:gd name="T6" fmla="*/ 18 w 26"/>
                  <a:gd name="T7" fmla="*/ 34 h 34"/>
                  <a:gd name="T8" fmla="*/ 18 w 26"/>
                  <a:gd name="T9" fmla="*/ 34 h 34"/>
                  <a:gd name="T10" fmla="*/ 20 w 26"/>
                  <a:gd name="T11" fmla="*/ 18 h 34"/>
                  <a:gd name="T12" fmla="*/ 20 w 26"/>
                  <a:gd name="T13" fmla="*/ 18 h 34"/>
                  <a:gd name="T14" fmla="*/ 26 w 26"/>
                  <a:gd name="T15" fmla="*/ 0 h 34"/>
                  <a:gd name="T16" fmla="*/ 26 w 26"/>
                  <a:gd name="T17" fmla="*/ 0 h 34"/>
                  <a:gd name="T18" fmla="*/ 14 w 26"/>
                  <a:gd name="T19" fmla="*/ 14 h 34"/>
                  <a:gd name="T20" fmla="*/ 14 w 26"/>
                  <a:gd name="T21" fmla="*/ 14 h 3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6"/>
                  <a:gd name="T34" fmla="*/ 0 h 34"/>
                  <a:gd name="T35" fmla="*/ 26 w 26"/>
                  <a:gd name="T36" fmla="*/ 34 h 34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6" h="34">
                    <a:moveTo>
                      <a:pt x="14" y="14"/>
                    </a:moveTo>
                    <a:lnTo>
                      <a:pt x="14" y="14"/>
                    </a:lnTo>
                    <a:lnTo>
                      <a:pt x="0" y="24"/>
                    </a:lnTo>
                    <a:lnTo>
                      <a:pt x="18" y="34"/>
                    </a:lnTo>
                    <a:lnTo>
                      <a:pt x="20" y="18"/>
                    </a:lnTo>
                    <a:lnTo>
                      <a:pt x="26" y="0"/>
                    </a:lnTo>
                    <a:lnTo>
                      <a:pt x="14" y="1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0912" name="Line 371"/>
              <p:cNvSpPr>
                <a:spLocks noChangeShapeType="1"/>
              </p:cNvSpPr>
              <p:nvPr/>
            </p:nvSpPr>
            <p:spPr bwMode="auto">
              <a:xfrm flipH="1" flipV="1">
                <a:off x="2008" y="1780"/>
                <a:ext cx="36" cy="64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0913" name="Freeform 372"/>
              <p:cNvSpPr>
                <a:spLocks/>
              </p:cNvSpPr>
              <p:nvPr/>
            </p:nvSpPr>
            <p:spPr bwMode="auto">
              <a:xfrm>
                <a:off x="1994" y="1756"/>
                <a:ext cx="26" cy="34"/>
              </a:xfrm>
              <a:custGeom>
                <a:avLst/>
                <a:gdLst>
                  <a:gd name="T0" fmla="*/ 6 w 26"/>
                  <a:gd name="T1" fmla="*/ 18 h 34"/>
                  <a:gd name="T2" fmla="*/ 6 w 26"/>
                  <a:gd name="T3" fmla="*/ 18 h 34"/>
                  <a:gd name="T4" fmla="*/ 8 w 26"/>
                  <a:gd name="T5" fmla="*/ 34 h 34"/>
                  <a:gd name="T6" fmla="*/ 26 w 26"/>
                  <a:gd name="T7" fmla="*/ 24 h 34"/>
                  <a:gd name="T8" fmla="*/ 26 w 26"/>
                  <a:gd name="T9" fmla="*/ 24 h 34"/>
                  <a:gd name="T10" fmla="*/ 12 w 26"/>
                  <a:gd name="T11" fmla="*/ 14 h 34"/>
                  <a:gd name="T12" fmla="*/ 12 w 26"/>
                  <a:gd name="T13" fmla="*/ 14 h 34"/>
                  <a:gd name="T14" fmla="*/ 0 w 26"/>
                  <a:gd name="T15" fmla="*/ 0 h 34"/>
                  <a:gd name="T16" fmla="*/ 0 w 26"/>
                  <a:gd name="T17" fmla="*/ 0 h 34"/>
                  <a:gd name="T18" fmla="*/ 6 w 26"/>
                  <a:gd name="T19" fmla="*/ 18 h 34"/>
                  <a:gd name="T20" fmla="*/ 6 w 26"/>
                  <a:gd name="T21" fmla="*/ 18 h 3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6"/>
                  <a:gd name="T34" fmla="*/ 0 h 34"/>
                  <a:gd name="T35" fmla="*/ 26 w 26"/>
                  <a:gd name="T36" fmla="*/ 34 h 34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6" h="34">
                    <a:moveTo>
                      <a:pt x="6" y="18"/>
                    </a:moveTo>
                    <a:lnTo>
                      <a:pt x="6" y="18"/>
                    </a:lnTo>
                    <a:lnTo>
                      <a:pt x="8" y="34"/>
                    </a:lnTo>
                    <a:lnTo>
                      <a:pt x="26" y="24"/>
                    </a:lnTo>
                    <a:lnTo>
                      <a:pt x="12" y="14"/>
                    </a:lnTo>
                    <a:lnTo>
                      <a:pt x="0" y="0"/>
                    </a:lnTo>
                    <a:lnTo>
                      <a:pt x="6" y="1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0914" name="Line 373"/>
              <p:cNvSpPr>
                <a:spLocks noChangeShapeType="1"/>
              </p:cNvSpPr>
              <p:nvPr/>
            </p:nvSpPr>
            <p:spPr bwMode="auto">
              <a:xfrm flipV="1">
                <a:off x="2056" y="1780"/>
                <a:ext cx="36" cy="64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0915" name="Freeform 374"/>
              <p:cNvSpPr>
                <a:spLocks/>
              </p:cNvSpPr>
              <p:nvPr/>
            </p:nvSpPr>
            <p:spPr bwMode="auto">
              <a:xfrm>
                <a:off x="2080" y="1756"/>
                <a:ext cx="26" cy="34"/>
              </a:xfrm>
              <a:custGeom>
                <a:avLst/>
                <a:gdLst>
                  <a:gd name="T0" fmla="*/ 14 w 26"/>
                  <a:gd name="T1" fmla="*/ 14 h 34"/>
                  <a:gd name="T2" fmla="*/ 14 w 26"/>
                  <a:gd name="T3" fmla="*/ 14 h 34"/>
                  <a:gd name="T4" fmla="*/ 0 w 26"/>
                  <a:gd name="T5" fmla="*/ 24 h 34"/>
                  <a:gd name="T6" fmla="*/ 18 w 26"/>
                  <a:gd name="T7" fmla="*/ 34 h 34"/>
                  <a:gd name="T8" fmla="*/ 18 w 26"/>
                  <a:gd name="T9" fmla="*/ 34 h 34"/>
                  <a:gd name="T10" fmla="*/ 20 w 26"/>
                  <a:gd name="T11" fmla="*/ 18 h 34"/>
                  <a:gd name="T12" fmla="*/ 20 w 26"/>
                  <a:gd name="T13" fmla="*/ 18 h 34"/>
                  <a:gd name="T14" fmla="*/ 26 w 26"/>
                  <a:gd name="T15" fmla="*/ 0 h 34"/>
                  <a:gd name="T16" fmla="*/ 26 w 26"/>
                  <a:gd name="T17" fmla="*/ 0 h 34"/>
                  <a:gd name="T18" fmla="*/ 14 w 26"/>
                  <a:gd name="T19" fmla="*/ 14 h 34"/>
                  <a:gd name="T20" fmla="*/ 14 w 26"/>
                  <a:gd name="T21" fmla="*/ 14 h 3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6"/>
                  <a:gd name="T34" fmla="*/ 0 h 34"/>
                  <a:gd name="T35" fmla="*/ 26 w 26"/>
                  <a:gd name="T36" fmla="*/ 34 h 34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6" h="34">
                    <a:moveTo>
                      <a:pt x="14" y="14"/>
                    </a:moveTo>
                    <a:lnTo>
                      <a:pt x="14" y="14"/>
                    </a:lnTo>
                    <a:lnTo>
                      <a:pt x="0" y="24"/>
                    </a:lnTo>
                    <a:lnTo>
                      <a:pt x="18" y="34"/>
                    </a:lnTo>
                    <a:lnTo>
                      <a:pt x="20" y="18"/>
                    </a:lnTo>
                    <a:lnTo>
                      <a:pt x="26" y="0"/>
                    </a:lnTo>
                    <a:lnTo>
                      <a:pt x="14" y="1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0916" name="Freeform 375"/>
              <p:cNvSpPr>
                <a:spLocks/>
              </p:cNvSpPr>
              <p:nvPr/>
            </p:nvSpPr>
            <p:spPr bwMode="auto">
              <a:xfrm>
                <a:off x="2160" y="1908"/>
                <a:ext cx="72" cy="72"/>
              </a:xfrm>
              <a:custGeom>
                <a:avLst/>
                <a:gdLst>
                  <a:gd name="T0" fmla="*/ 36 w 72"/>
                  <a:gd name="T1" fmla="*/ 0 h 72"/>
                  <a:gd name="T2" fmla="*/ 36 w 72"/>
                  <a:gd name="T3" fmla="*/ 0 h 72"/>
                  <a:gd name="T4" fmla="*/ 28 w 72"/>
                  <a:gd name="T5" fmla="*/ 0 h 72"/>
                  <a:gd name="T6" fmla="*/ 22 w 72"/>
                  <a:gd name="T7" fmla="*/ 2 h 72"/>
                  <a:gd name="T8" fmla="*/ 16 w 72"/>
                  <a:gd name="T9" fmla="*/ 6 h 72"/>
                  <a:gd name="T10" fmla="*/ 10 w 72"/>
                  <a:gd name="T11" fmla="*/ 10 h 72"/>
                  <a:gd name="T12" fmla="*/ 6 w 72"/>
                  <a:gd name="T13" fmla="*/ 16 h 72"/>
                  <a:gd name="T14" fmla="*/ 2 w 72"/>
                  <a:gd name="T15" fmla="*/ 22 h 72"/>
                  <a:gd name="T16" fmla="*/ 0 w 72"/>
                  <a:gd name="T17" fmla="*/ 28 h 72"/>
                  <a:gd name="T18" fmla="*/ 0 w 72"/>
                  <a:gd name="T19" fmla="*/ 36 h 72"/>
                  <a:gd name="T20" fmla="*/ 0 w 72"/>
                  <a:gd name="T21" fmla="*/ 36 h 72"/>
                  <a:gd name="T22" fmla="*/ 0 w 72"/>
                  <a:gd name="T23" fmla="*/ 44 h 72"/>
                  <a:gd name="T24" fmla="*/ 2 w 72"/>
                  <a:gd name="T25" fmla="*/ 50 h 72"/>
                  <a:gd name="T26" fmla="*/ 6 w 72"/>
                  <a:gd name="T27" fmla="*/ 56 h 72"/>
                  <a:gd name="T28" fmla="*/ 10 w 72"/>
                  <a:gd name="T29" fmla="*/ 62 h 72"/>
                  <a:gd name="T30" fmla="*/ 16 w 72"/>
                  <a:gd name="T31" fmla="*/ 66 h 72"/>
                  <a:gd name="T32" fmla="*/ 22 w 72"/>
                  <a:gd name="T33" fmla="*/ 70 h 72"/>
                  <a:gd name="T34" fmla="*/ 28 w 72"/>
                  <a:gd name="T35" fmla="*/ 72 h 72"/>
                  <a:gd name="T36" fmla="*/ 36 w 72"/>
                  <a:gd name="T37" fmla="*/ 72 h 72"/>
                  <a:gd name="T38" fmla="*/ 36 w 72"/>
                  <a:gd name="T39" fmla="*/ 72 h 72"/>
                  <a:gd name="T40" fmla="*/ 44 w 72"/>
                  <a:gd name="T41" fmla="*/ 72 h 72"/>
                  <a:gd name="T42" fmla="*/ 50 w 72"/>
                  <a:gd name="T43" fmla="*/ 70 h 72"/>
                  <a:gd name="T44" fmla="*/ 56 w 72"/>
                  <a:gd name="T45" fmla="*/ 66 h 72"/>
                  <a:gd name="T46" fmla="*/ 62 w 72"/>
                  <a:gd name="T47" fmla="*/ 62 h 72"/>
                  <a:gd name="T48" fmla="*/ 66 w 72"/>
                  <a:gd name="T49" fmla="*/ 56 h 72"/>
                  <a:gd name="T50" fmla="*/ 70 w 72"/>
                  <a:gd name="T51" fmla="*/ 50 h 72"/>
                  <a:gd name="T52" fmla="*/ 72 w 72"/>
                  <a:gd name="T53" fmla="*/ 44 h 72"/>
                  <a:gd name="T54" fmla="*/ 72 w 72"/>
                  <a:gd name="T55" fmla="*/ 36 h 72"/>
                  <a:gd name="T56" fmla="*/ 72 w 72"/>
                  <a:gd name="T57" fmla="*/ 36 h 72"/>
                  <a:gd name="T58" fmla="*/ 72 w 72"/>
                  <a:gd name="T59" fmla="*/ 28 h 72"/>
                  <a:gd name="T60" fmla="*/ 70 w 72"/>
                  <a:gd name="T61" fmla="*/ 22 h 72"/>
                  <a:gd name="T62" fmla="*/ 66 w 72"/>
                  <a:gd name="T63" fmla="*/ 16 h 72"/>
                  <a:gd name="T64" fmla="*/ 62 w 72"/>
                  <a:gd name="T65" fmla="*/ 10 h 72"/>
                  <a:gd name="T66" fmla="*/ 56 w 72"/>
                  <a:gd name="T67" fmla="*/ 6 h 72"/>
                  <a:gd name="T68" fmla="*/ 50 w 72"/>
                  <a:gd name="T69" fmla="*/ 2 h 72"/>
                  <a:gd name="T70" fmla="*/ 44 w 72"/>
                  <a:gd name="T71" fmla="*/ 0 h 72"/>
                  <a:gd name="T72" fmla="*/ 36 w 72"/>
                  <a:gd name="T73" fmla="*/ 0 h 72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72"/>
                  <a:gd name="T112" fmla="*/ 0 h 72"/>
                  <a:gd name="T113" fmla="*/ 72 w 72"/>
                  <a:gd name="T114" fmla="*/ 72 h 72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72" h="72">
                    <a:moveTo>
                      <a:pt x="36" y="0"/>
                    </a:moveTo>
                    <a:lnTo>
                      <a:pt x="36" y="0"/>
                    </a:lnTo>
                    <a:lnTo>
                      <a:pt x="28" y="0"/>
                    </a:lnTo>
                    <a:lnTo>
                      <a:pt x="22" y="2"/>
                    </a:lnTo>
                    <a:lnTo>
                      <a:pt x="16" y="6"/>
                    </a:lnTo>
                    <a:lnTo>
                      <a:pt x="10" y="10"/>
                    </a:lnTo>
                    <a:lnTo>
                      <a:pt x="6" y="16"/>
                    </a:lnTo>
                    <a:lnTo>
                      <a:pt x="2" y="22"/>
                    </a:lnTo>
                    <a:lnTo>
                      <a:pt x="0" y="28"/>
                    </a:lnTo>
                    <a:lnTo>
                      <a:pt x="0" y="36"/>
                    </a:lnTo>
                    <a:lnTo>
                      <a:pt x="0" y="44"/>
                    </a:lnTo>
                    <a:lnTo>
                      <a:pt x="2" y="50"/>
                    </a:lnTo>
                    <a:lnTo>
                      <a:pt x="6" y="56"/>
                    </a:lnTo>
                    <a:lnTo>
                      <a:pt x="10" y="62"/>
                    </a:lnTo>
                    <a:lnTo>
                      <a:pt x="16" y="66"/>
                    </a:lnTo>
                    <a:lnTo>
                      <a:pt x="22" y="70"/>
                    </a:lnTo>
                    <a:lnTo>
                      <a:pt x="28" y="72"/>
                    </a:lnTo>
                    <a:lnTo>
                      <a:pt x="36" y="72"/>
                    </a:lnTo>
                    <a:lnTo>
                      <a:pt x="44" y="72"/>
                    </a:lnTo>
                    <a:lnTo>
                      <a:pt x="50" y="70"/>
                    </a:lnTo>
                    <a:lnTo>
                      <a:pt x="56" y="66"/>
                    </a:lnTo>
                    <a:lnTo>
                      <a:pt x="62" y="62"/>
                    </a:lnTo>
                    <a:lnTo>
                      <a:pt x="66" y="56"/>
                    </a:lnTo>
                    <a:lnTo>
                      <a:pt x="70" y="50"/>
                    </a:lnTo>
                    <a:lnTo>
                      <a:pt x="72" y="44"/>
                    </a:lnTo>
                    <a:lnTo>
                      <a:pt x="72" y="36"/>
                    </a:lnTo>
                    <a:lnTo>
                      <a:pt x="72" y="28"/>
                    </a:lnTo>
                    <a:lnTo>
                      <a:pt x="70" y="22"/>
                    </a:lnTo>
                    <a:lnTo>
                      <a:pt x="66" y="16"/>
                    </a:lnTo>
                    <a:lnTo>
                      <a:pt x="62" y="10"/>
                    </a:lnTo>
                    <a:lnTo>
                      <a:pt x="56" y="6"/>
                    </a:lnTo>
                    <a:lnTo>
                      <a:pt x="50" y="2"/>
                    </a:lnTo>
                    <a:lnTo>
                      <a:pt x="44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66FF66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0917" name="Freeform 376"/>
              <p:cNvSpPr>
                <a:spLocks/>
              </p:cNvSpPr>
              <p:nvPr/>
            </p:nvSpPr>
            <p:spPr bwMode="auto">
              <a:xfrm>
                <a:off x="2160" y="1908"/>
                <a:ext cx="72" cy="72"/>
              </a:xfrm>
              <a:custGeom>
                <a:avLst/>
                <a:gdLst>
                  <a:gd name="T0" fmla="*/ 36 w 72"/>
                  <a:gd name="T1" fmla="*/ 0 h 72"/>
                  <a:gd name="T2" fmla="*/ 36 w 72"/>
                  <a:gd name="T3" fmla="*/ 0 h 72"/>
                  <a:gd name="T4" fmla="*/ 28 w 72"/>
                  <a:gd name="T5" fmla="*/ 0 h 72"/>
                  <a:gd name="T6" fmla="*/ 22 w 72"/>
                  <a:gd name="T7" fmla="*/ 2 h 72"/>
                  <a:gd name="T8" fmla="*/ 16 w 72"/>
                  <a:gd name="T9" fmla="*/ 6 h 72"/>
                  <a:gd name="T10" fmla="*/ 10 w 72"/>
                  <a:gd name="T11" fmla="*/ 10 h 72"/>
                  <a:gd name="T12" fmla="*/ 6 w 72"/>
                  <a:gd name="T13" fmla="*/ 16 h 72"/>
                  <a:gd name="T14" fmla="*/ 2 w 72"/>
                  <a:gd name="T15" fmla="*/ 22 h 72"/>
                  <a:gd name="T16" fmla="*/ 0 w 72"/>
                  <a:gd name="T17" fmla="*/ 28 h 72"/>
                  <a:gd name="T18" fmla="*/ 0 w 72"/>
                  <a:gd name="T19" fmla="*/ 36 h 72"/>
                  <a:gd name="T20" fmla="*/ 0 w 72"/>
                  <a:gd name="T21" fmla="*/ 36 h 72"/>
                  <a:gd name="T22" fmla="*/ 0 w 72"/>
                  <a:gd name="T23" fmla="*/ 44 h 72"/>
                  <a:gd name="T24" fmla="*/ 2 w 72"/>
                  <a:gd name="T25" fmla="*/ 50 h 72"/>
                  <a:gd name="T26" fmla="*/ 6 w 72"/>
                  <a:gd name="T27" fmla="*/ 56 h 72"/>
                  <a:gd name="T28" fmla="*/ 10 w 72"/>
                  <a:gd name="T29" fmla="*/ 62 h 72"/>
                  <a:gd name="T30" fmla="*/ 16 w 72"/>
                  <a:gd name="T31" fmla="*/ 66 h 72"/>
                  <a:gd name="T32" fmla="*/ 22 w 72"/>
                  <a:gd name="T33" fmla="*/ 70 h 72"/>
                  <a:gd name="T34" fmla="*/ 28 w 72"/>
                  <a:gd name="T35" fmla="*/ 72 h 72"/>
                  <a:gd name="T36" fmla="*/ 36 w 72"/>
                  <a:gd name="T37" fmla="*/ 72 h 72"/>
                  <a:gd name="T38" fmla="*/ 36 w 72"/>
                  <a:gd name="T39" fmla="*/ 72 h 72"/>
                  <a:gd name="T40" fmla="*/ 44 w 72"/>
                  <a:gd name="T41" fmla="*/ 72 h 72"/>
                  <a:gd name="T42" fmla="*/ 50 w 72"/>
                  <a:gd name="T43" fmla="*/ 70 h 72"/>
                  <a:gd name="T44" fmla="*/ 56 w 72"/>
                  <a:gd name="T45" fmla="*/ 66 h 72"/>
                  <a:gd name="T46" fmla="*/ 62 w 72"/>
                  <a:gd name="T47" fmla="*/ 62 h 72"/>
                  <a:gd name="T48" fmla="*/ 66 w 72"/>
                  <a:gd name="T49" fmla="*/ 56 h 72"/>
                  <a:gd name="T50" fmla="*/ 70 w 72"/>
                  <a:gd name="T51" fmla="*/ 50 h 72"/>
                  <a:gd name="T52" fmla="*/ 72 w 72"/>
                  <a:gd name="T53" fmla="*/ 44 h 72"/>
                  <a:gd name="T54" fmla="*/ 72 w 72"/>
                  <a:gd name="T55" fmla="*/ 36 h 72"/>
                  <a:gd name="T56" fmla="*/ 72 w 72"/>
                  <a:gd name="T57" fmla="*/ 36 h 72"/>
                  <a:gd name="T58" fmla="*/ 72 w 72"/>
                  <a:gd name="T59" fmla="*/ 28 h 72"/>
                  <a:gd name="T60" fmla="*/ 70 w 72"/>
                  <a:gd name="T61" fmla="*/ 22 h 72"/>
                  <a:gd name="T62" fmla="*/ 66 w 72"/>
                  <a:gd name="T63" fmla="*/ 16 h 72"/>
                  <a:gd name="T64" fmla="*/ 62 w 72"/>
                  <a:gd name="T65" fmla="*/ 10 h 72"/>
                  <a:gd name="T66" fmla="*/ 56 w 72"/>
                  <a:gd name="T67" fmla="*/ 6 h 72"/>
                  <a:gd name="T68" fmla="*/ 50 w 72"/>
                  <a:gd name="T69" fmla="*/ 2 h 72"/>
                  <a:gd name="T70" fmla="*/ 44 w 72"/>
                  <a:gd name="T71" fmla="*/ 0 h 72"/>
                  <a:gd name="T72" fmla="*/ 36 w 72"/>
                  <a:gd name="T73" fmla="*/ 0 h 72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72"/>
                  <a:gd name="T112" fmla="*/ 0 h 72"/>
                  <a:gd name="T113" fmla="*/ 72 w 72"/>
                  <a:gd name="T114" fmla="*/ 72 h 72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72" h="72">
                    <a:moveTo>
                      <a:pt x="36" y="0"/>
                    </a:moveTo>
                    <a:lnTo>
                      <a:pt x="36" y="0"/>
                    </a:lnTo>
                    <a:lnTo>
                      <a:pt x="28" y="0"/>
                    </a:lnTo>
                    <a:lnTo>
                      <a:pt x="22" y="2"/>
                    </a:lnTo>
                    <a:lnTo>
                      <a:pt x="16" y="6"/>
                    </a:lnTo>
                    <a:lnTo>
                      <a:pt x="10" y="10"/>
                    </a:lnTo>
                    <a:lnTo>
                      <a:pt x="6" y="16"/>
                    </a:lnTo>
                    <a:lnTo>
                      <a:pt x="2" y="22"/>
                    </a:lnTo>
                    <a:lnTo>
                      <a:pt x="0" y="28"/>
                    </a:lnTo>
                    <a:lnTo>
                      <a:pt x="0" y="36"/>
                    </a:lnTo>
                    <a:lnTo>
                      <a:pt x="0" y="44"/>
                    </a:lnTo>
                    <a:lnTo>
                      <a:pt x="2" y="50"/>
                    </a:lnTo>
                    <a:lnTo>
                      <a:pt x="6" y="56"/>
                    </a:lnTo>
                    <a:lnTo>
                      <a:pt x="10" y="62"/>
                    </a:lnTo>
                    <a:lnTo>
                      <a:pt x="16" y="66"/>
                    </a:lnTo>
                    <a:lnTo>
                      <a:pt x="22" y="70"/>
                    </a:lnTo>
                    <a:lnTo>
                      <a:pt x="28" y="72"/>
                    </a:lnTo>
                    <a:lnTo>
                      <a:pt x="36" y="72"/>
                    </a:lnTo>
                    <a:lnTo>
                      <a:pt x="44" y="72"/>
                    </a:lnTo>
                    <a:lnTo>
                      <a:pt x="50" y="70"/>
                    </a:lnTo>
                    <a:lnTo>
                      <a:pt x="56" y="66"/>
                    </a:lnTo>
                    <a:lnTo>
                      <a:pt x="62" y="62"/>
                    </a:lnTo>
                    <a:lnTo>
                      <a:pt x="66" y="56"/>
                    </a:lnTo>
                    <a:lnTo>
                      <a:pt x="70" y="50"/>
                    </a:lnTo>
                    <a:lnTo>
                      <a:pt x="72" y="44"/>
                    </a:lnTo>
                    <a:lnTo>
                      <a:pt x="72" y="36"/>
                    </a:lnTo>
                    <a:lnTo>
                      <a:pt x="72" y="28"/>
                    </a:lnTo>
                    <a:lnTo>
                      <a:pt x="70" y="22"/>
                    </a:lnTo>
                    <a:lnTo>
                      <a:pt x="66" y="16"/>
                    </a:lnTo>
                    <a:lnTo>
                      <a:pt x="62" y="10"/>
                    </a:lnTo>
                    <a:lnTo>
                      <a:pt x="56" y="6"/>
                    </a:lnTo>
                    <a:lnTo>
                      <a:pt x="50" y="2"/>
                    </a:lnTo>
                    <a:lnTo>
                      <a:pt x="44" y="0"/>
                    </a:lnTo>
                    <a:lnTo>
                      <a:pt x="36" y="0"/>
                    </a:lnTo>
                  </a:path>
                </a:pathLst>
              </a:cu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0918" name="Freeform 377"/>
              <p:cNvSpPr>
                <a:spLocks/>
              </p:cNvSpPr>
              <p:nvPr/>
            </p:nvSpPr>
            <p:spPr bwMode="auto">
              <a:xfrm>
                <a:off x="1656" y="1980"/>
                <a:ext cx="72" cy="72"/>
              </a:xfrm>
              <a:custGeom>
                <a:avLst/>
                <a:gdLst>
                  <a:gd name="T0" fmla="*/ 72 w 72"/>
                  <a:gd name="T1" fmla="*/ 36 h 72"/>
                  <a:gd name="T2" fmla="*/ 72 w 72"/>
                  <a:gd name="T3" fmla="*/ 36 h 72"/>
                  <a:gd name="T4" fmla="*/ 72 w 72"/>
                  <a:gd name="T5" fmla="*/ 44 h 72"/>
                  <a:gd name="T6" fmla="*/ 70 w 72"/>
                  <a:gd name="T7" fmla="*/ 50 h 72"/>
                  <a:gd name="T8" fmla="*/ 66 w 72"/>
                  <a:gd name="T9" fmla="*/ 56 h 72"/>
                  <a:gd name="T10" fmla="*/ 62 w 72"/>
                  <a:gd name="T11" fmla="*/ 62 h 72"/>
                  <a:gd name="T12" fmla="*/ 56 w 72"/>
                  <a:gd name="T13" fmla="*/ 66 h 72"/>
                  <a:gd name="T14" fmla="*/ 50 w 72"/>
                  <a:gd name="T15" fmla="*/ 70 h 72"/>
                  <a:gd name="T16" fmla="*/ 44 w 72"/>
                  <a:gd name="T17" fmla="*/ 72 h 72"/>
                  <a:gd name="T18" fmla="*/ 36 w 72"/>
                  <a:gd name="T19" fmla="*/ 72 h 72"/>
                  <a:gd name="T20" fmla="*/ 36 w 72"/>
                  <a:gd name="T21" fmla="*/ 72 h 72"/>
                  <a:gd name="T22" fmla="*/ 28 w 72"/>
                  <a:gd name="T23" fmla="*/ 72 h 72"/>
                  <a:gd name="T24" fmla="*/ 22 w 72"/>
                  <a:gd name="T25" fmla="*/ 70 h 72"/>
                  <a:gd name="T26" fmla="*/ 16 w 72"/>
                  <a:gd name="T27" fmla="*/ 66 h 72"/>
                  <a:gd name="T28" fmla="*/ 10 w 72"/>
                  <a:gd name="T29" fmla="*/ 62 h 72"/>
                  <a:gd name="T30" fmla="*/ 6 w 72"/>
                  <a:gd name="T31" fmla="*/ 56 h 72"/>
                  <a:gd name="T32" fmla="*/ 2 w 72"/>
                  <a:gd name="T33" fmla="*/ 50 h 72"/>
                  <a:gd name="T34" fmla="*/ 0 w 72"/>
                  <a:gd name="T35" fmla="*/ 44 h 72"/>
                  <a:gd name="T36" fmla="*/ 0 w 72"/>
                  <a:gd name="T37" fmla="*/ 36 h 72"/>
                  <a:gd name="T38" fmla="*/ 0 w 72"/>
                  <a:gd name="T39" fmla="*/ 36 h 72"/>
                  <a:gd name="T40" fmla="*/ 0 w 72"/>
                  <a:gd name="T41" fmla="*/ 28 h 72"/>
                  <a:gd name="T42" fmla="*/ 2 w 72"/>
                  <a:gd name="T43" fmla="*/ 22 h 72"/>
                  <a:gd name="T44" fmla="*/ 6 w 72"/>
                  <a:gd name="T45" fmla="*/ 16 h 72"/>
                  <a:gd name="T46" fmla="*/ 10 w 72"/>
                  <a:gd name="T47" fmla="*/ 10 h 72"/>
                  <a:gd name="T48" fmla="*/ 16 w 72"/>
                  <a:gd name="T49" fmla="*/ 6 h 72"/>
                  <a:gd name="T50" fmla="*/ 22 w 72"/>
                  <a:gd name="T51" fmla="*/ 2 h 72"/>
                  <a:gd name="T52" fmla="*/ 28 w 72"/>
                  <a:gd name="T53" fmla="*/ 0 h 72"/>
                  <a:gd name="T54" fmla="*/ 36 w 72"/>
                  <a:gd name="T55" fmla="*/ 0 h 72"/>
                  <a:gd name="T56" fmla="*/ 36 w 72"/>
                  <a:gd name="T57" fmla="*/ 0 h 72"/>
                  <a:gd name="T58" fmla="*/ 44 w 72"/>
                  <a:gd name="T59" fmla="*/ 0 h 72"/>
                  <a:gd name="T60" fmla="*/ 50 w 72"/>
                  <a:gd name="T61" fmla="*/ 2 h 72"/>
                  <a:gd name="T62" fmla="*/ 56 w 72"/>
                  <a:gd name="T63" fmla="*/ 6 h 72"/>
                  <a:gd name="T64" fmla="*/ 62 w 72"/>
                  <a:gd name="T65" fmla="*/ 10 h 72"/>
                  <a:gd name="T66" fmla="*/ 66 w 72"/>
                  <a:gd name="T67" fmla="*/ 16 h 72"/>
                  <a:gd name="T68" fmla="*/ 70 w 72"/>
                  <a:gd name="T69" fmla="*/ 22 h 72"/>
                  <a:gd name="T70" fmla="*/ 72 w 72"/>
                  <a:gd name="T71" fmla="*/ 28 h 72"/>
                  <a:gd name="T72" fmla="*/ 72 w 72"/>
                  <a:gd name="T73" fmla="*/ 36 h 72"/>
                  <a:gd name="T74" fmla="*/ 72 w 72"/>
                  <a:gd name="T75" fmla="*/ 36 h 72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72"/>
                  <a:gd name="T115" fmla="*/ 0 h 72"/>
                  <a:gd name="T116" fmla="*/ 72 w 72"/>
                  <a:gd name="T117" fmla="*/ 72 h 72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72" h="72">
                    <a:moveTo>
                      <a:pt x="72" y="36"/>
                    </a:moveTo>
                    <a:lnTo>
                      <a:pt x="72" y="36"/>
                    </a:lnTo>
                    <a:lnTo>
                      <a:pt x="72" y="44"/>
                    </a:lnTo>
                    <a:lnTo>
                      <a:pt x="70" y="50"/>
                    </a:lnTo>
                    <a:lnTo>
                      <a:pt x="66" y="56"/>
                    </a:lnTo>
                    <a:lnTo>
                      <a:pt x="62" y="62"/>
                    </a:lnTo>
                    <a:lnTo>
                      <a:pt x="56" y="66"/>
                    </a:lnTo>
                    <a:lnTo>
                      <a:pt x="50" y="70"/>
                    </a:lnTo>
                    <a:lnTo>
                      <a:pt x="44" y="72"/>
                    </a:lnTo>
                    <a:lnTo>
                      <a:pt x="36" y="72"/>
                    </a:lnTo>
                    <a:lnTo>
                      <a:pt x="28" y="72"/>
                    </a:lnTo>
                    <a:lnTo>
                      <a:pt x="22" y="70"/>
                    </a:lnTo>
                    <a:lnTo>
                      <a:pt x="16" y="66"/>
                    </a:lnTo>
                    <a:lnTo>
                      <a:pt x="10" y="62"/>
                    </a:lnTo>
                    <a:lnTo>
                      <a:pt x="6" y="56"/>
                    </a:lnTo>
                    <a:lnTo>
                      <a:pt x="2" y="50"/>
                    </a:lnTo>
                    <a:lnTo>
                      <a:pt x="0" y="44"/>
                    </a:lnTo>
                    <a:lnTo>
                      <a:pt x="0" y="36"/>
                    </a:lnTo>
                    <a:lnTo>
                      <a:pt x="0" y="28"/>
                    </a:lnTo>
                    <a:lnTo>
                      <a:pt x="2" y="22"/>
                    </a:lnTo>
                    <a:lnTo>
                      <a:pt x="6" y="16"/>
                    </a:lnTo>
                    <a:lnTo>
                      <a:pt x="10" y="10"/>
                    </a:lnTo>
                    <a:lnTo>
                      <a:pt x="16" y="6"/>
                    </a:lnTo>
                    <a:lnTo>
                      <a:pt x="22" y="2"/>
                    </a:lnTo>
                    <a:lnTo>
                      <a:pt x="28" y="0"/>
                    </a:lnTo>
                    <a:lnTo>
                      <a:pt x="36" y="0"/>
                    </a:lnTo>
                    <a:lnTo>
                      <a:pt x="44" y="0"/>
                    </a:lnTo>
                    <a:lnTo>
                      <a:pt x="50" y="2"/>
                    </a:lnTo>
                    <a:lnTo>
                      <a:pt x="56" y="6"/>
                    </a:lnTo>
                    <a:lnTo>
                      <a:pt x="62" y="10"/>
                    </a:lnTo>
                    <a:lnTo>
                      <a:pt x="66" y="16"/>
                    </a:lnTo>
                    <a:lnTo>
                      <a:pt x="70" y="22"/>
                    </a:lnTo>
                    <a:lnTo>
                      <a:pt x="72" y="28"/>
                    </a:lnTo>
                    <a:lnTo>
                      <a:pt x="72" y="36"/>
                    </a:lnTo>
                    <a:close/>
                  </a:path>
                </a:pathLst>
              </a:custGeom>
              <a:solidFill>
                <a:srgbClr val="FFFF00"/>
              </a:solidFill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0919" name="Freeform 378"/>
              <p:cNvSpPr>
                <a:spLocks/>
              </p:cNvSpPr>
              <p:nvPr/>
            </p:nvSpPr>
            <p:spPr bwMode="auto">
              <a:xfrm>
                <a:off x="1800" y="1980"/>
                <a:ext cx="72" cy="72"/>
              </a:xfrm>
              <a:custGeom>
                <a:avLst/>
                <a:gdLst>
                  <a:gd name="T0" fmla="*/ 72 w 72"/>
                  <a:gd name="T1" fmla="*/ 36 h 72"/>
                  <a:gd name="T2" fmla="*/ 72 w 72"/>
                  <a:gd name="T3" fmla="*/ 36 h 72"/>
                  <a:gd name="T4" fmla="*/ 72 w 72"/>
                  <a:gd name="T5" fmla="*/ 44 h 72"/>
                  <a:gd name="T6" fmla="*/ 70 w 72"/>
                  <a:gd name="T7" fmla="*/ 50 h 72"/>
                  <a:gd name="T8" fmla="*/ 66 w 72"/>
                  <a:gd name="T9" fmla="*/ 56 h 72"/>
                  <a:gd name="T10" fmla="*/ 62 w 72"/>
                  <a:gd name="T11" fmla="*/ 62 h 72"/>
                  <a:gd name="T12" fmla="*/ 56 w 72"/>
                  <a:gd name="T13" fmla="*/ 66 h 72"/>
                  <a:gd name="T14" fmla="*/ 50 w 72"/>
                  <a:gd name="T15" fmla="*/ 70 h 72"/>
                  <a:gd name="T16" fmla="*/ 44 w 72"/>
                  <a:gd name="T17" fmla="*/ 72 h 72"/>
                  <a:gd name="T18" fmla="*/ 36 w 72"/>
                  <a:gd name="T19" fmla="*/ 72 h 72"/>
                  <a:gd name="T20" fmla="*/ 36 w 72"/>
                  <a:gd name="T21" fmla="*/ 72 h 72"/>
                  <a:gd name="T22" fmla="*/ 28 w 72"/>
                  <a:gd name="T23" fmla="*/ 72 h 72"/>
                  <a:gd name="T24" fmla="*/ 22 w 72"/>
                  <a:gd name="T25" fmla="*/ 70 h 72"/>
                  <a:gd name="T26" fmla="*/ 16 w 72"/>
                  <a:gd name="T27" fmla="*/ 66 h 72"/>
                  <a:gd name="T28" fmla="*/ 10 w 72"/>
                  <a:gd name="T29" fmla="*/ 62 h 72"/>
                  <a:gd name="T30" fmla="*/ 6 w 72"/>
                  <a:gd name="T31" fmla="*/ 56 h 72"/>
                  <a:gd name="T32" fmla="*/ 2 w 72"/>
                  <a:gd name="T33" fmla="*/ 50 h 72"/>
                  <a:gd name="T34" fmla="*/ 0 w 72"/>
                  <a:gd name="T35" fmla="*/ 44 h 72"/>
                  <a:gd name="T36" fmla="*/ 0 w 72"/>
                  <a:gd name="T37" fmla="*/ 36 h 72"/>
                  <a:gd name="T38" fmla="*/ 0 w 72"/>
                  <a:gd name="T39" fmla="*/ 36 h 72"/>
                  <a:gd name="T40" fmla="*/ 0 w 72"/>
                  <a:gd name="T41" fmla="*/ 28 h 72"/>
                  <a:gd name="T42" fmla="*/ 2 w 72"/>
                  <a:gd name="T43" fmla="*/ 22 h 72"/>
                  <a:gd name="T44" fmla="*/ 6 w 72"/>
                  <a:gd name="T45" fmla="*/ 16 h 72"/>
                  <a:gd name="T46" fmla="*/ 10 w 72"/>
                  <a:gd name="T47" fmla="*/ 10 h 72"/>
                  <a:gd name="T48" fmla="*/ 16 w 72"/>
                  <a:gd name="T49" fmla="*/ 6 h 72"/>
                  <a:gd name="T50" fmla="*/ 22 w 72"/>
                  <a:gd name="T51" fmla="*/ 2 h 72"/>
                  <a:gd name="T52" fmla="*/ 28 w 72"/>
                  <a:gd name="T53" fmla="*/ 0 h 72"/>
                  <a:gd name="T54" fmla="*/ 36 w 72"/>
                  <a:gd name="T55" fmla="*/ 0 h 72"/>
                  <a:gd name="T56" fmla="*/ 36 w 72"/>
                  <a:gd name="T57" fmla="*/ 0 h 72"/>
                  <a:gd name="T58" fmla="*/ 44 w 72"/>
                  <a:gd name="T59" fmla="*/ 0 h 72"/>
                  <a:gd name="T60" fmla="*/ 50 w 72"/>
                  <a:gd name="T61" fmla="*/ 2 h 72"/>
                  <a:gd name="T62" fmla="*/ 56 w 72"/>
                  <a:gd name="T63" fmla="*/ 6 h 72"/>
                  <a:gd name="T64" fmla="*/ 62 w 72"/>
                  <a:gd name="T65" fmla="*/ 10 h 72"/>
                  <a:gd name="T66" fmla="*/ 66 w 72"/>
                  <a:gd name="T67" fmla="*/ 16 h 72"/>
                  <a:gd name="T68" fmla="*/ 70 w 72"/>
                  <a:gd name="T69" fmla="*/ 22 h 72"/>
                  <a:gd name="T70" fmla="*/ 72 w 72"/>
                  <a:gd name="T71" fmla="*/ 28 h 72"/>
                  <a:gd name="T72" fmla="*/ 72 w 72"/>
                  <a:gd name="T73" fmla="*/ 36 h 72"/>
                  <a:gd name="T74" fmla="*/ 72 w 72"/>
                  <a:gd name="T75" fmla="*/ 36 h 72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72"/>
                  <a:gd name="T115" fmla="*/ 0 h 72"/>
                  <a:gd name="T116" fmla="*/ 72 w 72"/>
                  <a:gd name="T117" fmla="*/ 72 h 72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72" h="72">
                    <a:moveTo>
                      <a:pt x="72" y="36"/>
                    </a:moveTo>
                    <a:lnTo>
                      <a:pt x="72" y="36"/>
                    </a:lnTo>
                    <a:lnTo>
                      <a:pt x="72" y="44"/>
                    </a:lnTo>
                    <a:lnTo>
                      <a:pt x="70" y="50"/>
                    </a:lnTo>
                    <a:lnTo>
                      <a:pt x="66" y="56"/>
                    </a:lnTo>
                    <a:lnTo>
                      <a:pt x="62" y="62"/>
                    </a:lnTo>
                    <a:lnTo>
                      <a:pt x="56" y="66"/>
                    </a:lnTo>
                    <a:lnTo>
                      <a:pt x="50" y="70"/>
                    </a:lnTo>
                    <a:lnTo>
                      <a:pt x="44" y="72"/>
                    </a:lnTo>
                    <a:lnTo>
                      <a:pt x="36" y="72"/>
                    </a:lnTo>
                    <a:lnTo>
                      <a:pt x="28" y="72"/>
                    </a:lnTo>
                    <a:lnTo>
                      <a:pt x="22" y="70"/>
                    </a:lnTo>
                    <a:lnTo>
                      <a:pt x="16" y="66"/>
                    </a:lnTo>
                    <a:lnTo>
                      <a:pt x="10" y="62"/>
                    </a:lnTo>
                    <a:lnTo>
                      <a:pt x="6" y="56"/>
                    </a:lnTo>
                    <a:lnTo>
                      <a:pt x="2" y="50"/>
                    </a:lnTo>
                    <a:lnTo>
                      <a:pt x="0" y="44"/>
                    </a:lnTo>
                    <a:lnTo>
                      <a:pt x="0" y="36"/>
                    </a:lnTo>
                    <a:lnTo>
                      <a:pt x="0" y="28"/>
                    </a:lnTo>
                    <a:lnTo>
                      <a:pt x="2" y="22"/>
                    </a:lnTo>
                    <a:lnTo>
                      <a:pt x="6" y="16"/>
                    </a:lnTo>
                    <a:lnTo>
                      <a:pt x="10" y="10"/>
                    </a:lnTo>
                    <a:lnTo>
                      <a:pt x="16" y="6"/>
                    </a:lnTo>
                    <a:lnTo>
                      <a:pt x="22" y="2"/>
                    </a:lnTo>
                    <a:lnTo>
                      <a:pt x="28" y="0"/>
                    </a:lnTo>
                    <a:lnTo>
                      <a:pt x="36" y="0"/>
                    </a:lnTo>
                    <a:lnTo>
                      <a:pt x="44" y="0"/>
                    </a:lnTo>
                    <a:lnTo>
                      <a:pt x="50" y="2"/>
                    </a:lnTo>
                    <a:lnTo>
                      <a:pt x="56" y="6"/>
                    </a:lnTo>
                    <a:lnTo>
                      <a:pt x="62" y="10"/>
                    </a:lnTo>
                    <a:lnTo>
                      <a:pt x="66" y="16"/>
                    </a:lnTo>
                    <a:lnTo>
                      <a:pt x="70" y="22"/>
                    </a:lnTo>
                    <a:lnTo>
                      <a:pt x="72" y="28"/>
                    </a:lnTo>
                    <a:lnTo>
                      <a:pt x="72" y="36"/>
                    </a:lnTo>
                    <a:close/>
                  </a:path>
                </a:pathLst>
              </a:custGeom>
              <a:solidFill>
                <a:srgbClr val="FFFF00"/>
              </a:solidFill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0920" name="Freeform 379"/>
              <p:cNvSpPr>
                <a:spLocks/>
              </p:cNvSpPr>
              <p:nvPr/>
            </p:nvSpPr>
            <p:spPr bwMode="auto">
              <a:xfrm>
                <a:off x="1944" y="1980"/>
                <a:ext cx="72" cy="72"/>
              </a:xfrm>
              <a:custGeom>
                <a:avLst/>
                <a:gdLst>
                  <a:gd name="T0" fmla="*/ 72 w 72"/>
                  <a:gd name="T1" fmla="*/ 36 h 72"/>
                  <a:gd name="T2" fmla="*/ 72 w 72"/>
                  <a:gd name="T3" fmla="*/ 36 h 72"/>
                  <a:gd name="T4" fmla="*/ 72 w 72"/>
                  <a:gd name="T5" fmla="*/ 44 h 72"/>
                  <a:gd name="T6" fmla="*/ 70 w 72"/>
                  <a:gd name="T7" fmla="*/ 50 h 72"/>
                  <a:gd name="T8" fmla="*/ 66 w 72"/>
                  <a:gd name="T9" fmla="*/ 56 h 72"/>
                  <a:gd name="T10" fmla="*/ 62 w 72"/>
                  <a:gd name="T11" fmla="*/ 62 h 72"/>
                  <a:gd name="T12" fmla="*/ 56 w 72"/>
                  <a:gd name="T13" fmla="*/ 66 h 72"/>
                  <a:gd name="T14" fmla="*/ 50 w 72"/>
                  <a:gd name="T15" fmla="*/ 70 h 72"/>
                  <a:gd name="T16" fmla="*/ 44 w 72"/>
                  <a:gd name="T17" fmla="*/ 72 h 72"/>
                  <a:gd name="T18" fmla="*/ 36 w 72"/>
                  <a:gd name="T19" fmla="*/ 72 h 72"/>
                  <a:gd name="T20" fmla="*/ 36 w 72"/>
                  <a:gd name="T21" fmla="*/ 72 h 72"/>
                  <a:gd name="T22" fmla="*/ 28 w 72"/>
                  <a:gd name="T23" fmla="*/ 72 h 72"/>
                  <a:gd name="T24" fmla="*/ 22 w 72"/>
                  <a:gd name="T25" fmla="*/ 70 h 72"/>
                  <a:gd name="T26" fmla="*/ 16 w 72"/>
                  <a:gd name="T27" fmla="*/ 66 h 72"/>
                  <a:gd name="T28" fmla="*/ 10 w 72"/>
                  <a:gd name="T29" fmla="*/ 62 h 72"/>
                  <a:gd name="T30" fmla="*/ 6 w 72"/>
                  <a:gd name="T31" fmla="*/ 56 h 72"/>
                  <a:gd name="T32" fmla="*/ 2 w 72"/>
                  <a:gd name="T33" fmla="*/ 50 h 72"/>
                  <a:gd name="T34" fmla="*/ 0 w 72"/>
                  <a:gd name="T35" fmla="*/ 44 h 72"/>
                  <a:gd name="T36" fmla="*/ 0 w 72"/>
                  <a:gd name="T37" fmla="*/ 36 h 72"/>
                  <a:gd name="T38" fmla="*/ 0 w 72"/>
                  <a:gd name="T39" fmla="*/ 36 h 72"/>
                  <a:gd name="T40" fmla="*/ 0 w 72"/>
                  <a:gd name="T41" fmla="*/ 28 h 72"/>
                  <a:gd name="T42" fmla="*/ 2 w 72"/>
                  <a:gd name="T43" fmla="*/ 22 h 72"/>
                  <a:gd name="T44" fmla="*/ 6 w 72"/>
                  <a:gd name="T45" fmla="*/ 16 h 72"/>
                  <a:gd name="T46" fmla="*/ 10 w 72"/>
                  <a:gd name="T47" fmla="*/ 10 h 72"/>
                  <a:gd name="T48" fmla="*/ 16 w 72"/>
                  <a:gd name="T49" fmla="*/ 6 h 72"/>
                  <a:gd name="T50" fmla="*/ 22 w 72"/>
                  <a:gd name="T51" fmla="*/ 2 h 72"/>
                  <a:gd name="T52" fmla="*/ 28 w 72"/>
                  <a:gd name="T53" fmla="*/ 0 h 72"/>
                  <a:gd name="T54" fmla="*/ 36 w 72"/>
                  <a:gd name="T55" fmla="*/ 0 h 72"/>
                  <a:gd name="T56" fmla="*/ 36 w 72"/>
                  <a:gd name="T57" fmla="*/ 0 h 72"/>
                  <a:gd name="T58" fmla="*/ 44 w 72"/>
                  <a:gd name="T59" fmla="*/ 0 h 72"/>
                  <a:gd name="T60" fmla="*/ 50 w 72"/>
                  <a:gd name="T61" fmla="*/ 2 h 72"/>
                  <a:gd name="T62" fmla="*/ 56 w 72"/>
                  <a:gd name="T63" fmla="*/ 6 h 72"/>
                  <a:gd name="T64" fmla="*/ 62 w 72"/>
                  <a:gd name="T65" fmla="*/ 10 h 72"/>
                  <a:gd name="T66" fmla="*/ 66 w 72"/>
                  <a:gd name="T67" fmla="*/ 16 h 72"/>
                  <a:gd name="T68" fmla="*/ 70 w 72"/>
                  <a:gd name="T69" fmla="*/ 22 h 72"/>
                  <a:gd name="T70" fmla="*/ 72 w 72"/>
                  <a:gd name="T71" fmla="*/ 28 h 72"/>
                  <a:gd name="T72" fmla="*/ 72 w 72"/>
                  <a:gd name="T73" fmla="*/ 36 h 72"/>
                  <a:gd name="T74" fmla="*/ 72 w 72"/>
                  <a:gd name="T75" fmla="*/ 36 h 72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72"/>
                  <a:gd name="T115" fmla="*/ 0 h 72"/>
                  <a:gd name="T116" fmla="*/ 72 w 72"/>
                  <a:gd name="T117" fmla="*/ 72 h 72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72" h="72">
                    <a:moveTo>
                      <a:pt x="72" y="36"/>
                    </a:moveTo>
                    <a:lnTo>
                      <a:pt x="72" y="36"/>
                    </a:lnTo>
                    <a:lnTo>
                      <a:pt x="72" y="44"/>
                    </a:lnTo>
                    <a:lnTo>
                      <a:pt x="70" y="50"/>
                    </a:lnTo>
                    <a:lnTo>
                      <a:pt x="66" y="56"/>
                    </a:lnTo>
                    <a:lnTo>
                      <a:pt x="62" y="62"/>
                    </a:lnTo>
                    <a:lnTo>
                      <a:pt x="56" y="66"/>
                    </a:lnTo>
                    <a:lnTo>
                      <a:pt x="50" y="70"/>
                    </a:lnTo>
                    <a:lnTo>
                      <a:pt x="44" y="72"/>
                    </a:lnTo>
                    <a:lnTo>
                      <a:pt x="36" y="72"/>
                    </a:lnTo>
                    <a:lnTo>
                      <a:pt x="28" y="72"/>
                    </a:lnTo>
                    <a:lnTo>
                      <a:pt x="22" y="70"/>
                    </a:lnTo>
                    <a:lnTo>
                      <a:pt x="16" y="66"/>
                    </a:lnTo>
                    <a:lnTo>
                      <a:pt x="10" y="62"/>
                    </a:lnTo>
                    <a:lnTo>
                      <a:pt x="6" y="56"/>
                    </a:lnTo>
                    <a:lnTo>
                      <a:pt x="2" y="50"/>
                    </a:lnTo>
                    <a:lnTo>
                      <a:pt x="0" y="44"/>
                    </a:lnTo>
                    <a:lnTo>
                      <a:pt x="0" y="36"/>
                    </a:lnTo>
                    <a:lnTo>
                      <a:pt x="0" y="28"/>
                    </a:lnTo>
                    <a:lnTo>
                      <a:pt x="2" y="22"/>
                    </a:lnTo>
                    <a:lnTo>
                      <a:pt x="6" y="16"/>
                    </a:lnTo>
                    <a:lnTo>
                      <a:pt x="10" y="10"/>
                    </a:lnTo>
                    <a:lnTo>
                      <a:pt x="16" y="6"/>
                    </a:lnTo>
                    <a:lnTo>
                      <a:pt x="22" y="2"/>
                    </a:lnTo>
                    <a:lnTo>
                      <a:pt x="28" y="0"/>
                    </a:lnTo>
                    <a:lnTo>
                      <a:pt x="36" y="0"/>
                    </a:lnTo>
                    <a:lnTo>
                      <a:pt x="44" y="0"/>
                    </a:lnTo>
                    <a:lnTo>
                      <a:pt x="50" y="2"/>
                    </a:lnTo>
                    <a:lnTo>
                      <a:pt x="56" y="6"/>
                    </a:lnTo>
                    <a:lnTo>
                      <a:pt x="62" y="10"/>
                    </a:lnTo>
                    <a:lnTo>
                      <a:pt x="66" y="16"/>
                    </a:lnTo>
                    <a:lnTo>
                      <a:pt x="70" y="22"/>
                    </a:lnTo>
                    <a:lnTo>
                      <a:pt x="72" y="28"/>
                    </a:lnTo>
                    <a:lnTo>
                      <a:pt x="72" y="36"/>
                    </a:lnTo>
                    <a:close/>
                  </a:path>
                </a:pathLst>
              </a:custGeom>
              <a:solidFill>
                <a:srgbClr val="FFFF00"/>
              </a:solidFill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0921" name="Freeform 380"/>
              <p:cNvSpPr>
                <a:spLocks/>
              </p:cNvSpPr>
              <p:nvPr/>
            </p:nvSpPr>
            <p:spPr bwMode="auto">
              <a:xfrm>
                <a:off x="1728" y="2124"/>
                <a:ext cx="72" cy="72"/>
              </a:xfrm>
              <a:custGeom>
                <a:avLst/>
                <a:gdLst>
                  <a:gd name="T0" fmla="*/ 72 w 72"/>
                  <a:gd name="T1" fmla="*/ 36 h 72"/>
                  <a:gd name="T2" fmla="*/ 72 w 72"/>
                  <a:gd name="T3" fmla="*/ 36 h 72"/>
                  <a:gd name="T4" fmla="*/ 72 w 72"/>
                  <a:gd name="T5" fmla="*/ 44 h 72"/>
                  <a:gd name="T6" fmla="*/ 70 w 72"/>
                  <a:gd name="T7" fmla="*/ 50 h 72"/>
                  <a:gd name="T8" fmla="*/ 66 w 72"/>
                  <a:gd name="T9" fmla="*/ 56 h 72"/>
                  <a:gd name="T10" fmla="*/ 62 w 72"/>
                  <a:gd name="T11" fmla="*/ 62 h 72"/>
                  <a:gd name="T12" fmla="*/ 56 w 72"/>
                  <a:gd name="T13" fmla="*/ 66 h 72"/>
                  <a:gd name="T14" fmla="*/ 50 w 72"/>
                  <a:gd name="T15" fmla="*/ 70 h 72"/>
                  <a:gd name="T16" fmla="*/ 44 w 72"/>
                  <a:gd name="T17" fmla="*/ 72 h 72"/>
                  <a:gd name="T18" fmla="*/ 36 w 72"/>
                  <a:gd name="T19" fmla="*/ 72 h 72"/>
                  <a:gd name="T20" fmla="*/ 36 w 72"/>
                  <a:gd name="T21" fmla="*/ 72 h 72"/>
                  <a:gd name="T22" fmla="*/ 28 w 72"/>
                  <a:gd name="T23" fmla="*/ 72 h 72"/>
                  <a:gd name="T24" fmla="*/ 22 w 72"/>
                  <a:gd name="T25" fmla="*/ 70 h 72"/>
                  <a:gd name="T26" fmla="*/ 16 w 72"/>
                  <a:gd name="T27" fmla="*/ 66 h 72"/>
                  <a:gd name="T28" fmla="*/ 10 w 72"/>
                  <a:gd name="T29" fmla="*/ 62 h 72"/>
                  <a:gd name="T30" fmla="*/ 6 w 72"/>
                  <a:gd name="T31" fmla="*/ 56 h 72"/>
                  <a:gd name="T32" fmla="*/ 2 w 72"/>
                  <a:gd name="T33" fmla="*/ 50 h 72"/>
                  <a:gd name="T34" fmla="*/ 0 w 72"/>
                  <a:gd name="T35" fmla="*/ 44 h 72"/>
                  <a:gd name="T36" fmla="*/ 0 w 72"/>
                  <a:gd name="T37" fmla="*/ 36 h 72"/>
                  <a:gd name="T38" fmla="*/ 0 w 72"/>
                  <a:gd name="T39" fmla="*/ 36 h 72"/>
                  <a:gd name="T40" fmla="*/ 0 w 72"/>
                  <a:gd name="T41" fmla="*/ 28 h 72"/>
                  <a:gd name="T42" fmla="*/ 2 w 72"/>
                  <a:gd name="T43" fmla="*/ 22 h 72"/>
                  <a:gd name="T44" fmla="*/ 6 w 72"/>
                  <a:gd name="T45" fmla="*/ 16 h 72"/>
                  <a:gd name="T46" fmla="*/ 10 w 72"/>
                  <a:gd name="T47" fmla="*/ 10 h 72"/>
                  <a:gd name="T48" fmla="*/ 16 w 72"/>
                  <a:gd name="T49" fmla="*/ 6 h 72"/>
                  <a:gd name="T50" fmla="*/ 22 w 72"/>
                  <a:gd name="T51" fmla="*/ 2 h 72"/>
                  <a:gd name="T52" fmla="*/ 28 w 72"/>
                  <a:gd name="T53" fmla="*/ 0 h 72"/>
                  <a:gd name="T54" fmla="*/ 36 w 72"/>
                  <a:gd name="T55" fmla="*/ 0 h 72"/>
                  <a:gd name="T56" fmla="*/ 36 w 72"/>
                  <a:gd name="T57" fmla="*/ 0 h 72"/>
                  <a:gd name="T58" fmla="*/ 44 w 72"/>
                  <a:gd name="T59" fmla="*/ 0 h 72"/>
                  <a:gd name="T60" fmla="*/ 50 w 72"/>
                  <a:gd name="T61" fmla="*/ 2 h 72"/>
                  <a:gd name="T62" fmla="*/ 56 w 72"/>
                  <a:gd name="T63" fmla="*/ 6 h 72"/>
                  <a:gd name="T64" fmla="*/ 62 w 72"/>
                  <a:gd name="T65" fmla="*/ 10 h 72"/>
                  <a:gd name="T66" fmla="*/ 66 w 72"/>
                  <a:gd name="T67" fmla="*/ 16 h 72"/>
                  <a:gd name="T68" fmla="*/ 70 w 72"/>
                  <a:gd name="T69" fmla="*/ 22 h 72"/>
                  <a:gd name="T70" fmla="*/ 72 w 72"/>
                  <a:gd name="T71" fmla="*/ 28 h 72"/>
                  <a:gd name="T72" fmla="*/ 72 w 72"/>
                  <a:gd name="T73" fmla="*/ 36 h 72"/>
                  <a:gd name="T74" fmla="*/ 72 w 72"/>
                  <a:gd name="T75" fmla="*/ 36 h 72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72"/>
                  <a:gd name="T115" fmla="*/ 0 h 72"/>
                  <a:gd name="T116" fmla="*/ 72 w 72"/>
                  <a:gd name="T117" fmla="*/ 72 h 72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72" h="72">
                    <a:moveTo>
                      <a:pt x="72" y="36"/>
                    </a:moveTo>
                    <a:lnTo>
                      <a:pt x="72" y="36"/>
                    </a:lnTo>
                    <a:lnTo>
                      <a:pt x="72" y="44"/>
                    </a:lnTo>
                    <a:lnTo>
                      <a:pt x="70" y="50"/>
                    </a:lnTo>
                    <a:lnTo>
                      <a:pt x="66" y="56"/>
                    </a:lnTo>
                    <a:lnTo>
                      <a:pt x="62" y="62"/>
                    </a:lnTo>
                    <a:lnTo>
                      <a:pt x="56" y="66"/>
                    </a:lnTo>
                    <a:lnTo>
                      <a:pt x="50" y="70"/>
                    </a:lnTo>
                    <a:lnTo>
                      <a:pt x="44" y="72"/>
                    </a:lnTo>
                    <a:lnTo>
                      <a:pt x="36" y="72"/>
                    </a:lnTo>
                    <a:lnTo>
                      <a:pt x="28" y="72"/>
                    </a:lnTo>
                    <a:lnTo>
                      <a:pt x="22" y="70"/>
                    </a:lnTo>
                    <a:lnTo>
                      <a:pt x="16" y="66"/>
                    </a:lnTo>
                    <a:lnTo>
                      <a:pt x="10" y="62"/>
                    </a:lnTo>
                    <a:lnTo>
                      <a:pt x="6" y="56"/>
                    </a:lnTo>
                    <a:lnTo>
                      <a:pt x="2" y="50"/>
                    </a:lnTo>
                    <a:lnTo>
                      <a:pt x="0" y="44"/>
                    </a:lnTo>
                    <a:lnTo>
                      <a:pt x="0" y="36"/>
                    </a:lnTo>
                    <a:lnTo>
                      <a:pt x="0" y="28"/>
                    </a:lnTo>
                    <a:lnTo>
                      <a:pt x="2" y="22"/>
                    </a:lnTo>
                    <a:lnTo>
                      <a:pt x="6" y="16"/>
                    </a:lnTo>
                    <a:lnTo>
                      <a:pt x="10" y="10"/>
                    </a:lnTo>
                    <a:lnTo>
                      <a:pt x="16" y="6"/>
                    </a:lnTo>
                    <a:lnTo>
                      <a:pt x="22" y="2"/>
                    </a:lnTo>
                    <a:lnTo>
                      <a:pt x="28" y="0"/>
                    </a:lnTo>
                    <a:lnTo>
                      <a:pt x="36" y="0"/>
                    </a:lnTo>
                    <a:lnTo>
                      <a:pt x="44" y="0"/>
                    </a:lnTo>
                    <a:lnTo>
                      <a:pt x="50" y="2"/>
                    </a:lnTo>
                    <a:lnTo>
                      <a:pt x="56" y="6"/>
                    </a:lnTo>
                    <a:lnTo>
                      <a:pt x="62" y="10"/>
                    </a:lnTo>
                    <a:lnTo>
                      <a:pt x="66" y="16"/>
                    </a:lnTo>
                    <a:lnTo>
                      <a:pt x="70" y="22"/>
                    </a:lnTo>
                    <a:lnTo>
                      <a:pt x="72" y="28"/>
                    </a:lnTo>
                    <a:lnTo>
                      <a:pt x="72" y="36"/>
                    </a:lnTo>
                    <a:close/>
                  </a:path>
                </a:pathLst>
              </a:custGeom>
              <a:solidFill>
                <a:srgbClr val="66FF66"/>
              </a:solidFill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0922" name="Freeform 381"/>
              <p:cNvSpPr>
                <a:spLocks/>
              </p:cNvSpPr>
              <p:nvPr/>
            </p:nvSpPr>
            <p:spPr bwMode="auto">
              <a:xfrm>
                <a:off x="1872" y="2124"/>
                <a:ext cx="72" cy="72"/>
              </a:xfrm>
              <a:custGeom>
                <a:avLst/>
                <a:gdLst>
                  <a:gd name="T0" fmla="*/ 72 w 72"/>
                  <a:gd name="T1" fmla="*/ 36 h 72"/>
                  <a:gd name="T2" fmla="*/ 72 w 72"/>
                  <a:gd name="T3" fmla="*/ 36 h 72"/>
                  <a:gd name="T4" fmla="*/ 72 w 72"/>
                  <a:gd name="T5" fmla="*/ 44 h 72"/>
                  <a:gd name="T6" fmla="*/ 70 w 72"/>
                  <a:gd name="T7" fmla="*/ 50 h 72"/>
                  <a:gd name="T8" fmla="*/ 66 w 72"/>
                  <a:gd name="T9" fmla="*/ 56 h 72"/>
                  <a:gd name="T10" fmla="*/ 62 w 72"/>
                  <a:gd name="T11" fmla="*/ 62 h 72"/>
                  <a:gd name="T12" fmla="*/ 56 w 72"/>
                  <a:gd name="T13" fmla="*/ 66 h 72"/>
                  <a:gd name="T14" fmla="*/ 50 w 72"/>
                  <a:gd name="T15" fmla="*/ 70 h 72"/>
                  <a:gd name="T16" fmla="*/ 44 w 72"/>
                  <a:gd name="T17" fmla="*/ 72 h 72"/>
                  <a:gd name="T18" fmla="*/ 36 w 72"/>
                  <a:gd name="T19" fmla="*/ 72 h 72"/>
                  <a:gd name="T20" fmla="*/ 36 w 72"/>
                  <a:gd name="T21" fmla="*/ 72 h 72"/>
                  <a:gd name="T22" fmla="*/ 28 w 72"/>
                  <a:gd name="T23" fmla="*/ 72 h 72"/>
                  <a:gd name="T24" fmla="*/ 22 w 72"/>
                  <a:gd name="T25" fmla="*/ 70 h 72"/>
                  <a:gd name="T26" fmla="*/ 16 w 72"/>
                  <a:gd name="T27" fmla="*/ 66 h 72"/>
                  <a:gd name="T28" fmla="*/ 10 w 72"/>
                  <a:gd name="T29" fmla="*/ 62 h 72"/>
                  <a:gd name="T30" fmla="*/ 6 w 72"/>
                  <a:gd name="T31" fmla="*/ 56 h 72"/>
                  <a:gd name="T32" fmla="*/ 2 w 72"/>
                  <a:gd name="T33" fmla="*/ 50 h 72"/>
                  <a:gd name="T34" fmla="*/ 0 w 72"/>
                  <a:gd name="T35" fmla="*/ 44 h 72"/>
                  <a:gd name="T36" fmla="*/ 0 w 72"/>
                  <a:gd name="T37" fmla="*/ 36 h 72"/>
                  <a:gd name="T38" fmla="*/ 0 w 72"/>
                  <a:gd name="T39" fmla="*/ 36 h 72"/>
                  <a:gd name="T40" fmla="*/ 0 w 72"/>
                  <a:gd name="T41" fmla="*/ 28 h 72"/>
                  <a:gd name="T42" fmla="*/ 2 w 72"/>
                  <a:gd name="T43" fmla="*/ 22 h 72"/>
                  <a:gd name="T44" fmla="*/ 6 w 72"/>
                  <a:gd name="T45" fmla="*/ 16 h 72"/>
                  <a:gd name="T46" fmla="*/ 10 w 72"/>
                  <a:gd name="T47" fmla="*/ 10 h 72"/>
                  <a:gd name="T48" fmla="*/ 16 w 72"/>
                  <a:gd name="T49" fmla="*/ 6 h 72"/>
                  <a:gd name="T50" fmla="*/ 22 w 72"/>
                  <a:gd name="T51" fmla="*/ 2 h 72"/>
                  <a:gd name="T52" fmla="*/ 28 w 72"/>
                  <a:gd name="T53" fmla="*/ 0 h 72"/>
                  <a:gd name="T54" fmla="*/ 36 w 72"/>
                  <a:gd name="T55" fmla="*/ 0 h 72"/>
                  <a:gd name="T56" fmla="*/ 36 w 72"/>
                  <a:gd name="T57" fmla="*/ 0 h 72"/>
                  <a:gd name="T58" fmla="*/ 44 w 72"/>
                  <a:gd name="T59" fmla="*/ 0 h 72"/>
                  <a:gd name="T60" fmla="*/ 50 w 72"/>
                  <a:gd name="T61" fmla="*/ 2 h 72"/>
                  <a:gd name="T62" fmla="*/ 56 w 72"/>
                  <a:gd name="T63" fmla="*/ 6 h 72"/>
                  <a:gd name="T64" fmla="*/ 62 w 72"/>
                  <a:gd name="T65" fmla="*/ 10 h 72"/>
                  <a:gd name="T66" fmla="*/ 66 w 72"/>
                  <a:gd name="T67" fmla="*/ 16 h 72"/>
                  <a:gd name="T68" fmla="*/ 70 w 72"/>
                  <a:gd name="T69" fmla="*/ 22 h 72"/>
                  <a:gd name="T70" fmla="*/ 72 w 72"/>
                  <a:gd name="T71" fmla="*/ 28 h 72"/>
                  <a:gd name="T72" fmla="*/ 72 w 72"/>
                  <a:gd name="T73" fmla="*/ 36 h 72"/>
                  <a:gd name="T74" fmla="*/ 72 w 72"/>
                  <a:gd name="T75" fmla="*/ 36 h 72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72"/>
                  <a:gd name="T115" fmla="*/ 0 h 72"/>
                  <a:gd name="T116" fmla="*/ 72 w 72"/>
                  <a:gd name="T117" fmla="*/ 72 h 72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72" h="72">
                    <a:moveTo>
                      <a:pt x="72" y="36"/>
                    </a:moveTo>
                    <a:lnTo>
                      <a:pt x="72" y="36"/>
                    </a:lnTo>
                    <a:lnTo>
                      <a:pt x="72" y="44"/>
                    </a:lnTo>
                    <a:lnTo>
                      <a:pt x="70" y="50"/>
                    </a:lnTo>
                    <a:lnTo>
                      <a:pt x="66" y="56"/>
                    </a:lnTo>
                    <a:lnTo>
                      <a:pt x="62" y="62"/>
                    </a:lnTo>
                    <a:lnTo>
                      <a:pt x="56" y="66"/>
                    </a:lnTo>
                    <a:lnTo>
                      <a:pt x="50" y="70"/>
                    </a:lnTo>
                    <a:lnTo>
                      <a:pt x="44" y="72"/>
                    </a:lnTo>
                    <a:lnTo>
                      <a:pt x="36" y="72"/>
                    </a:lnTo>
                    <a:lnTo>
                      <a:pt x="28" y="72"/>
                    </a:lnTo>
                    <a:lnTo>
                      <a:pt x="22" y="70"/>
                    </a:lnTo>
                    <a:lnTo>
                      <a:pt x="16" y="66"/>
                    </a:lnTo>
                    <a:lnTo>
                      <a:pt x="10" y="62"/>
                    </a:lnTo>
                    <a:lnTo>
                      <a:pt x="6" y="56"/>
                    </a:lnTo>
                    <a:lnTo>
                      <a:pt x="2" y="50"/>
                    </a:lnTo>
                    <a:lnTo>
                      <a:pt x="0" y="44"/>
                    </a:lnTo>
                    <a:lnTo>
                      <a:pt x="0" y="36"/>
                    </a:lnTo>
                    <a:lnTo>
                      <a:pt x="0" y="28"/>
                    </a:lnTo>
                    <a:lnTo>
                      <a:pt x="2" y="22"/>
                    </a:lnTo>
                    <a:lnTo>
                      <a:pt x="6" y="16"/>
                    </a:lnTo>
                    <a:lnTo>
                      <a:pt x="10" y="10"/>
                    </a:lnTo>
                    <a:lnTo>
                      <a:pt x="16" y="6"/>
                    </a:lnTo>
                    <a:lnTo>
                      <a:pt x="22" y="2"/>
                    </a:lnTo>
                    <a:lnTo>
                      <a:pt x="28" y="0"/>
                    </a:lnTo>
                    <a:lnTo>
                      <a:pt x="36" y="0"/>
                    </a:lnTo>
                    <a:lnTo>
                      <a:pt x="44" y="0"/>
                    </a:lnTo>
                    <a:lnTo>
                      <a:pt x="50" y="2"/>
                    </a:lnTo>
                    <a:lnTo>
                      <a:pt x="56" y="6"/>
                    </a:lnTo>
                    <a:lnTo>
                      <a:pt x="62" y="10"/>
                    </a:lnTo>
                    <a:lnTo>
                      <a:pt x="66" y="16"/>
                    </a:lnTo>
                    <a:lnTo>
                      <a:pt x="70" y="22"/>
                    </a:lnTo>
                    <a:lnTo>
                      <a:pt x="72" y="28"/>
                    </a:lnTo>
                    <a:lnTo>
                      <a:pt x="72" y="36"/>
                    </a:lnTo>
                    <a:close/>
                  </a:path>
                </a:pathLst>
              </a:custGeom>
              <a:solidFill>
                <a:srgbClr val="66FF66"/>
              </a:solidFill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0923" name="Freeform 382"/>
              <p:cNvSpPr>
                <a:spLocks/>
              </p:cNvSpPr>
              <p:nvPr/>
            </p:nvSpPr>
            <p:spPr bwMode="auto">
              <a:xfrm>
                <a:off x="2016" y="2124"/>
                <a:ext cx="72" cy="72"/>
              </a:xfrm>
              <a:custGeom>
                <a:avLst/>
                <a:gdLst>
                  <a:gd name="T0" fmla="*/ 72 w 72"/>
                  <a:gd name="T1" fmla="*/ 36 h 72"/>
                  <a:gd name="T2" fmla="*/ 72 w 72"/>
                  <a:gd name="T3" fmla="*/ 36 h 72"/>
                  <a:gd name="T4" fmla="*/ 72 w 72"/>
                  <a:gd name="T5" fmla="*/ 44 h 72"/>
                  <a:gd name="T6" fmla="*/ 70 w 72"/>
                  <a:gd name="T7" fmla="*/ 50 h 72"/>
                  <a:gd name="T8" fmla="*/ 66 w 72"/>
                  <a:gd name="T9" fmla="*/ 56 h 72"/>
                  <a:gd name="T10" fmla="*/ 62 w 72"/>
                  <a:gd name="T11" fmla="*/ 62 h 72"/>
                  <a:gd name="T12" fmla="*/ 56 w 72"/>
                  <a:gd name="T13" fmla="*/ 66 h 72"/>
                  <a:gd name="T14" fmla="*/ 50 w 72"/>
                  <a:gd name="T15" fmla="*/ 70 h 72"/>
                  <a:gd name="T16" fmla="*/ 44 w 72"/>
                  <a:gd name="T17" fmla="*/ 72 h 72"/>
                  <a:gd name="T18" fmla="*/ 36 w 72"/>
                  <a:gd name="T19" fmla="*/ 72 h 72"/>
                  <a:gd name="T20" fmla="*/ 36 w 72"/>
                  <a:gd name="T21" fmla="*/ 72 h 72"/>
                  <a:gd name="T22" fmla="*/ 28 w 72"/>
                  <a:gd name="T23" fmla="*/ 72 h 72"/>
                  <a:gd name="T24" fmla="*/ 22 w 72"/>
                  <a:gd name="T25" fmla="*/ 70 h 72"/>
                  <a:gd name="T26" fmla="*/ 16 w 72"/>
                  <a:gd name="T27" fmla="*/ 66 h 72"/>
                  <a:gd name="T28" fmla="*/ 10 w 72"/>
                  <a:gd name="T29" fmla="*/ 62 h 72"/>
                  <a:gd name="T30" fmla="*/ 6 w 72"/>
                  <a:gd name="T31" fmla="*/ 56 h 72"/>
                  <a:gd name="T32" fmla="*/ 2 w 72"/>
                  <a:gd name="T33" fmla="*/ 50 h 72"/>
                  <a:gd name="T34" fmla="*/ 0 w 72"/>
                  <a:gd name="T35" fmla="*/ 44 h 72"/>
                  <a:gd name="T36" fmla="*/ 0 w 72"/>
                  <a:gd name="T37" fmla="*/ 36 h 72"/>
                  <a:gd name="T38" fmla="*/ 0 w 72"/>
                  <a:gd name="T39" fmla="*/ 36 h 72"/>
                  <a:gd name="T40" fmla="*/ 0 w 72"/>
                  <a:gd name="T41" fmla="*/ 28 h 72"/>
                  <a:gd name="T42" fmla="*/ 2 w 72"/>
                  <a:gd name="T43" fmla="*/ 22 h 72"/>
                  <a:gd name="T44" fmla="*/ 6 w 72"/>
                  <a:gd name="T45" fmla="*/ 16 h 72"/>
                  <a:gd name="T46" fmla="*/ 10 w 72"/>
                  <a:gd name="T47" fmla="*/ 10 h 72"/>
                  <a:gd name="T48" fmla="*/ 16 w 72"/>
                  <a:gd name="T49" fmla="*/ 6 h 72"/>
                  <a:gd name="T50" fmla="*/ 22 w 72"/>
                  <a:gd name="T51" fmla="*/ 2 h 72"/>
                  <a:gd name="T52" fmla="*/ 28 w 72"/>
                  <a:gd name="T53" fmla="*/ 0 h 72"/>
                  <a:gd name="T54" fmla="*/ 36 w 72"/>
                  <a:gd name="T55" fmla="*/ 0 h 72"/>
                  <a:gd name="T56" fmla="*/ 36 w 72"/>
                  <a:gd name="T57" fmla="*/ 0 h 72"/>
                  <a:gd name="T58" fmla="*/ 44 w 72"/>
                  <a:gd name="T59" fmla="*/ 0 h 72"/>
                  <a:gd name="T60" fmla="*/ 50 w 72"/>
                  <a:gd name="T61" fmla="*/ 2 h 72"/>
                  <a:gd name="T62" fmla="*/ 56 w 72"/>
                  <a:gd name="T63" fmla="*/ 6 h 72"/>
                  <a:gd name="T64" fmla="*/ 62 w 72"/>
                  <a:gd name="T65" fmla="*/ 10 h 72"/>
                  <a:gd name="T66" fmla="*/ 66 w 72"/>
                  <a:gd name="T67" fmla="*/ 16 h 72"/>
                  <a:gd name="T68" fmla="*/ 70 w 72"/>
                  <a:gd name="T69" fmla="*/ 22 h 72"/>
                  <a:gd name="T70" fmla="*/ 72 w 72"/>
                  <a:gd name="T71" fmla="*/ 28 h 72"/>
                  <a:gd name="T72" fmla="*/ 72 w 72"/>
                  <a:gd name="T73" fmla="*/ 36 h 72"/>
                  <a:gd name="T74" fmla="*/ 72 w 72"/>
                  <a:gd name="T75" fmla="*/ 36 h 72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72"/>
                  <a:gd name="T115" fmla="*/ 0 h 72"/>
                  <a:gd name="T116" fmla="*/ 72 w 72"/>
                  <a:gd name="T117" fmla="*/ 72 h 72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72" h="72">
                    <a:moveTo>
                      <a:pt x="72" y="36"/>
                    </a:moveTo>
                    <a:lnTo>
                      <a:pt x="72" y="36"/>
                    </a:lnTo>
                    <a:lnTo>
                      <a:pt x="72" y="44"/>
                    </a:lnTo>
                    <a:lnTo>
                      <a:pt x="70" y="50"/>
                    </a:lnTo>
                    <a:lnTo>
                      <a:pt x="66" y="56"/>
                    </a:lnTo>
                    <a:lnTo>
                      <a:pt x="62" y="62"/>
                    </a:lnTo>
                    <a:lnTo>
                      <a:pt x="56" y="66"/>
                    </a:lnTo>
                    <a:lnTo>
                      <a:pt x="50" y="70"/>
                    </a:lnTo>
                    <a:lnTo>
                      <a:pt x="44" y="72"/>
                    </a:lnTo>
                    <a:lnTo>
                      <a:pt x="36" y="72"/>
                    </a:lnTo>
                    <a:lnTo>
                      <a:pt x="28" y="72"/>
                    </a:lnTo>
                    <a:lnTo>
                      <a:pt x="22" y="70"/>
                    </a:lnTo>
                    <a:lnTo>
                      <a:pt x="16" y="66"/>
                    </a:lnTo>
                    <a:lnTo>
                      <a:pt x="10" y="62"/>
                    </a:lnTo>
                    <a:lnTo>
                      <a:pt x="6" y="56"/>
                    </a:lnTo>
                    <a:lnTo>
                      <a:pt x="2" y="50"/>
                    </a:lnTo>
                    <a:lnTo>
                      <a:pt x="0" y="44"/>
                    </a:lnTo>
                    <a:lnTo>
                      <a:pt x="0" y="36"/>
                    </a:lnTo>
                    <a:lnTo>
                      <a:pt x="0" y="28"/>
                    </a:lnTo>
                    <a:lnTo>
                      <a:pt x="2" y="22"/>
                    </a:lnTo>
                    <a:lnTo>
                      <a:pt x="6" y="16"/>
                    </a:lnTo>
                    <a:lnTo>
                      <a:pt x="10" y="10"/>
                    </a:lnTo>
                    <a:lnTo>
                      <a:pt x="16" y="6"/>
                    </a:lnTo>
                    <a:lnTo>
                      <a:pt x="22" y="2"/>
                    </a:lnTo>
                    <a:lnTo>
                      <a:pt x="28" y="0"/>
                    </a:lnTo>
                    <a:lnTo>
                      <a:pt x="36" y="0"/>
                    </a:lnTo>
                    <a:lnTo>
                      <a:pt x="44" y="0"/>
                    </a:lnTo>
                    <a:lnTo>
                      <a:pt x="50" y="2"/>
                    </a:lnTo>
                    <a:lnTo>
                      <a:pt x="56" y="6"/>
                    </a:lnTo>
                    <a:lnTo>
                      <a:pt x="62" y="10"/>
                    </a:lnTo>
                    <a:lnTo>
                      <a:pt x="66" y="16"/>
                    </a:lnTo>
                    <a:lnTo>
                      <a:pt x="70" y="22"/>
                    </a:lnTo>
                    <a:lnTo>
                      <a:pt x="72" y="28"/>
                    </a:lnTo>
                    <a:lnTo>
                      <a:pt x="72" y="36"/>
                    </a:lnTo>
                    <a:close/>
                  </a:path>
                </a:pathLst>
              </a:custGeom>
              <a:solidFill>
                <a:srgbClr val="66FF66"/>
              </a:solidFill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0924" name="Freeform 383"/>
              <p:cNvSpPr>
                <a:spLocks/>
              </p:cNvSpPr>
              <p:nvPr/>
            </p:nvSpPr>
            <p:spPr bwMode="auto">
              <a:xfrm>
                <a:off x="1728" y="1836"/>
                <a:ext cx="72" cy="72"/>
              </a:xfrm>
              <a:custGeom>
                <a:avLst/>
                <a:gdLst>
                  <a:gd name="T0" fmla="*/ 72 w 72"/>
                  <a:gd name="T1" fmla="*/ 36 h 72"/>
                  <a:gd name="T2" fmla="*/ 72 w 72"/>
                  <a:gd name="T3" fmla="*/ 36 h 72"/>
                  <a:gd name="T4" fmla="*/ 72 w 72"/>
                  <a:gd name="T5" fmla="*/ 44 h 72"/>
                  <a:gd name="T6" fmla="*/ 70 w 72"/>
                  <a:gd name="T7" fmla="*/ 50 h 72"/>
                  <a:gd name="T8" fmla="*/ 66 w 72"/>
                  <a:gd name="T9" fmla="*/ 56 h 72"/>
                  <a:gd name="T10" fmla="*/ 62 w 72"/>
                  <a:gd name="T11" fmla="*/ 62 h 72"/>
                  <a:gd name="T12" fmla="*/ 56 w 72"/>
                  <a:gd name="T13" fmla="*/ 66 h 72"/>
                  <a:gd name="T14" fmla="*/ 50 w 72"/>
                  <a:gd name="T15" fmla="*/ 70 h 72"/>
                  <a:gd name="T16" fmla="*/ 44 w 72"/>
                  <a:gd name="T17" fmla="*/ 72 h 72"/>
                  <a:gd name="T18" fmla="*/ 36 w 72"/>
                  <a:gd name="T19" fmla="*/ 72 h 72"/>
                  <a:gd name="T20" fmla="*/ 36 w 72"/>
                  <a:gd name="T21" fmla="*/ 72 h 72"/>
                  <a:gd name="T22" fmla="*/ 28 w 72"/>
                  <a:gd name="T23" fmla="*/ 72 h 72"/>
                  <a:gd name="T24" fmla="*/ 22 w 72"/>
                  <a:gd name="T25" fmla="*/ 70 h 72"/>
                  <a:gd name="T26" fmla="*/ 16 w 72"/>
                  <a:gd name="T27" fmla="*/ 66 h 72"/>
                  <a:gd name="T28" fmla="*/ 10 w 72"/>
                  <a:gd name="T29" fmla="*/ 62 h 72"/>
                  <a:gd name="T30" fmla="*/ 6 w 72"/>
                  <a:gd name="T31" fmla="*/ 56 h 72"/>
                  <a:gd name="T32" fmla="*/ 2 w 72"/>
                  <a:gd name="T33" fmla="*/ 50 h 72"/>
                  <a:gd name="T34" fmla="*/ 0 w 72"/>
                  <a:gd name="T35" fmla="*/ 44 h 72"/>
                  <a:gd name="T36" fmla="*/ 0 w 72"/>
                  <a:gd name="T37" fmla="*/ 36 h 72"/>
                  <a:gd name="T38" fmla="*/ 0 w 72"/>
                  <a:gd name="T39" fmla="*/ 36 h 72"/>
                  <a:gd name="T40" fmla="*/ 0 w 72"/>
                  <a:gd name="T41" fmla="*/ 28 h 72"/>
                  <a:gd name="T42" fmla="*/ 2 w 72"/>
                  <a:gd name="T43" fmla="*/ 22 h 72"/>
                  <a:gd name="T44" fmla="*/ 6 w 72"/>
                  <a:gd name="T45" fmla="*/ 16 h 72"/>
                  <a:gd name="T46" fmla="*/ 10 w 72"/>
                  <a:gd name="T47" fmla="*/ 10 h 72"/>
                  <a:gd name="T48" fmla="*/ 16 w 72"/>
                  <a:gd name="T49" fmla="*/ 6 h 72"/>
                  <a:gd name="T50" fmla="*/ 22 w 72"/>
                  <a:gd name="T51" fmla="*/ 2 h 72"/>
                  <a:gd name="T52" fmla="*/ 28 w 72"/>
                  <a:gd name="T53" fmla="*/ 0 h 72"/>
                  <a:gd name="T54" fmla="*/ 36 w 72"/>
                  <a:gd name="T55" fmla="*/ 0 h 72"/>
                  <a:gd name="T56" fmla="*/ 36 w 72"/>
                  <a:gd name="T57" fmla="*/ 0 h 72"/>
                  <a:gd name="T58" fmla="*/ 44 w 72"/>
                  <a:gd name="T59" fmla="*/ 0 h 72"/>
                  <a:gd name="T60" fmla="*/ 50 w 72"/>
                  <a:gd name="T61" fmla="*/ 2 h 72"/>
                  <a:gd name="T62" fmla="*/ 56 w 72"/>
                  <a:gd name="T63" fmla="*/ 6 h 72"/>
                  <a:gd name="T64" fmla="*/ 62 w 72"/>
                  <a:gd name="T65" fmla="*/ 10 h 72"/>
                  <a:gd name="T66" fmla="*/ 66 w 72"/>
                  <a:gd name="T67" fmla="*/ 16 h 72"/>
                  <a:gd name="T68" fmla="*/ 70 w 72"/>
                  <a:gd name="T69" fmla="*/ 22 h 72"/>
                  <a:gd name="T70" fmla="*/ 72 w 72"/>
                  <a:gd name="T71" fmla="*/ 28 h 72"/>
                  <a:gd name="T72" fmla="*/ 72 w 72"/>
                  <a:gd name="T73" fmla="*/ 36 h 72"/>
                  <a:gd name="T74" fmla="*/ 72 w 72"/>
                  <a:gd name="T75" fmla="*/ 36 h 72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72"/>
                  <a:gd name="T115" fmla="*/ 0 h 72"/>
                  <a:gd name="T116" fmla="*/ 72 w 72"/>
                  <a:gd name="T117" fmla="*/ 72 h 72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72" h="72">
                    <a:moveTo>
                      <a:pt x="72" y="36"/>
                    </a:moveTo>
                    <a:lnTo>
                      <a:pt x="72" y="36"/>
                    </a:lnTo>
                    <a:lnTo>
                      <a:pt x="72" y="44"/>
                    </a:lnTo>
                    <a:lnTo>
                      <a:pt x="70" y="50"/>
                    </a:lnTo>
                    <a:lnTo>
                      <a:pt x="66" y="56"/>
                    </a:lnTo>
                    <a:lnTo>
                      <a:pt x="62" y="62"/>
                    </a:lnTo>
                    <a:lnTo>
                      <a:pt x="56" y="66"/>
                    </a:lnTo>
                    <a:lnTo>
                      <a:pt x="50" y="70"/>
                    </a:lnTo>
                    <a:lnTo>
                      <a:pt x="44" y="72"/>
                    </a:lnTo>
                    <a:lnTo>
                      <a:pt x="36" y="72"/>
                    </a:lnTo>
                    <a:lnTo>
                      <a:pt x="28" y="72"/>
                    </a:lnTo>
                    <a:lnTo>
                      <a:pt x="22" y="70"/>
                    </a:lnTo>
                    <a:lnTo>
                      <a:pt x="16" y="66"/>
                    </a:lnTo>
                    <a:lnTo>
                      <a:pt x="10" y="62"/>
                    </a:lnTo>
                    <a:lnTo>
                      <a:pt x="6" y="56"/>
                    </a:lnTo>
                    <a:lnTo>
                      <a:pt x="2" y="50"/>
                    </a:lnTo>
                    <a:lnTo>
                      <a:pt x="0" y="44"/>
                    </a:lnTo>
                    <a:lnTo>
                      <a:pt x="0" y="36"/>
                    </a:lnTo>
                    <a:lnTo>
                      <a:pt x="0" y="28"/>
                    </a:lnTo>
                    <a:lnTo>
                      <a:pt x="2" y="22"/>
                    </a:lnTo>
                    <a:lnTo>
                      <a:pt x="6" y="16"/>
                    </a:lnTo>
                    <a:lnTo>
                      <a:pt x="10" y="10"/>
                    </a:lnTo>
                    <a:lnTo>
                      <a:pt x="16" y="6"/>
                    </a:lnTo>
                    <a:lnTo>
                      <a:pt x="22" y="2"/>
                    </a:lnTo>
                    <a:lnTo>
                      <a:pt x="28" y="0"/>
                    </a:lnTo>
                    <a:lnTo>
                      <a:pt x="36" y="0"/>
                    </a:lnTo>
                    <a:lnTo>
                      <a:pt x="44" y="0"/>
                    </a:lnTo>
                    <a:lnTo>
                      <a:pt x="50" y="2"/>
                    </a:lnTo>
                    <a:lnTo>
                      <a:pt x="56" y="6"/>
                    </a:lnTo>
                    <a:lnTo>
                      <a:pt x="62" y="10"/>
                    </a:lnTo>
                    <a:lnTo>
                      <a:pt x="66" y="16"/>
                    </a:lnTo>
                    <a:lnTo>
                      <a:pt x="70" y="22"/>
                    </a:lnTo>
                    <a:lnTo>
                      <a:pt x="72" y="28"/>
                    </a:lnTo>
                    <a:lnTo>
                      <a:pt x="72" y="36"/>
                    </a:lnTo>
                    <a:close/>
                  </a:path>
                </a:pathLst>
              </a:custGeom>
              <a:solidFill>
                <a:srgbClr val="66FF66"/>
              </a:solidFill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0925" name="Freeform 384"/>
              <p:cNvSpPr>
                <a:spLocks/>
              </p:cNvSpPr>
              <p:nvPr/>
            </p:nvSpPr>
            <p:spPr bwMode="auto">
              <a:xfrm>
                <a:off x="1872" y="1836"/>
                <a:ext cx="72" cy="72"/>
              </a:xfrm>
              <a:custGeom>
                <a:avLst/>
                <a:gdLst>
                  <a:gd name="T0" fmla="*/ 72 w 72"/>
                  <a:gd name="T1" fmla="*/ 36 h 72"/>
                  <a:gd name="T2" fmla="*/ 72 w 72"/>
                  <a:gd name="T3" fmla="*/ 36 h 72"/>
                  <a:gd name="T4" fmla="*/ 72 w 72"/>
                  <a:gd name="T5" fmla="*/ 44 h 72"/>
                  <a:gd name="T6" fmla="*/ 70 w 72"/>
                  <a:gd name="T7" fmla="*/ 50 h 72"/>
                  <a:gd name="T8" fmla="*/ 66 w 72"/>
                  <a:gd name="T9" fmla="*/ 56 h 72"/>
                  <a:gd name="T10" fmla="*/ 62 w 72"/>
                  <a:gd name="T11" fmla="*/ 62 h 72"/>
                  <a:gd name="T12" fmla="*/ 56 w 72"/>
                  <a:gd name="T13" fmla="*/ 66 h 72"/>
                  <a:gd name="T14" fmla="*/ 50 w 72"/>
                  <a:gd name="T15" fmla="*/ 70 h 72"/>
                  <a:gd name="T16" fmla="*/ 44 w 72"/>
                  <a:gd name="T17" fmla="*/ 72 h 72"/>
                  <a:gd name="T18" fmla="*/ 36 w 72"/>
                  <a:gd name="T19" fmla="*/ 72 h 72"/>
                  <a:gd name="T20" fmla="*/ 36 w 72"/>
                  <a:gd name="T21" fmla="*/ 72 h 72"/>
                  <a:gd name="T22" fmla="*/ 28 w 72"/>
                  <a:gd name="T23" fmla="*/ 72 h 72"/>
                  <a:gd name="T24" fmla="*/ 22 w 72"/>
                  <a:gd name="T25" fmla="*/ 70 h 72"/>
                  <a:gd name="T26" fmla="*/ 16 w 72"/>
                  <a:gd name="T27" fmla="*/ 66 h 72"/>
                  <a:gd name="T28" fmla="*/ 10 w 72"/>
                  <a:gd name="T29" fmla="*/ 62 h 72"/>
                  <a:gd name="T30" fmla="*/ 6 w 72"/>
                  <a:gd name="T31" fmla="*/ 56 h 72"/>
                  <a:gd name="T32" fmla="*/ 2 w 72"/>
                  <a:gd name="T33" fmla="*/ 50 h 72"/>
                  <a:gd name="T34" fmla="*/ 0 w 72"/>
                  <a:gd name="T35" fmla="*/ 44 h 72"/>
                  <a:gd name="T36" fmla="*/ 0 w 72"/>
                  <a:gd name="T37" fmla="*/ 36 h 72"/>
                  <a:gd name="T38" fmla="*/ 0 w 72"/>
                  <a:gd name="T39" fmla="*/ 36 h 72"/>
                  <a:gd name="T40" fmla="*/ 0 w 72"/>
                  <a:gd name="T41" fmla="*/ 28 h 72"/>
                  <a:gd name="T42" fmla="*/ 2 w 72"/>
                  <a:gd name="T43" fmla="*/ 22 h 72"/>
                  <a:gd name="T44" fmla="*/ 6 w 72"/>
                  <a:gd name="T45" fmla="*/ 16 h 72"/>
                  <a:gd name="T46" fmla="*/ 10 w 72"/>
                  <a:gd name="T47" fmla="*/ 10 h 72"/>
                  <a:gd name="T48" fmla="*/ 16 w 72"/>
                  <a:gd name="T49" fmla="*/ 6 h 72"/>
                  <a:gd name="T50" fmla="*/ 22 w 72"/>
                  <a:gd name="T51" fmla="*/ 2 h 72"/>
                  <a:gd name="T52" fmla="*/ 28 w 72"/>
                  <a:gd name="T53" fmla="*/ 0 h 72"/>
                  <a:gd name="T54" fmla="*/ 36 w 72"/>
                  <a:gd name="T55" fmla="*/ 0 h 72"/>
                  <a:gd name="T56" fmla="*/ 36 w 72"/>
                  <a:gd name="T57" fmla="*/ 0 h 72"/>
                  <a:gd name="T58" fmla="*/ 44 w 72"/>
                  <a:gd name="T59" fmla="*/ 0 h 72"/>
                  <a:gd name="T60" fmla="*/ 50 w 72"/>
                  <a:gd name="T61" fmla="*/ 2 h 72"/>
                  <a:gd name="T62" fmla="*/ 56 w 72"/>
                  <a:gd name="T63" fmla="*/ 6 h 72"/>
                  <a:gd name="T64" fmla="*/ 62 w 72"/>
                  <a:gd name="T65" fmla="*/ 10 h 72"/>
                  <a:gd name="T66" fmla="*/ 66 w 72"/>
                  <a:gd name="T67" fmla="*/ 16 h 72"/>
                  <a:gd name="T68" fmla="*/ 70 w 72"/>
                  <a:gd name="T69" fmla="*/ 22 h 72"/>
                  <a:gd name="T70" fmla="*/ 72 w 72"/>
                  <a:gd name="T71" fmla="*/ 28 h 72"/>
                  <a:gd name="T72" fmla="*/ 72 w 72"/>
                  <a:gd name="T73" fmla="*/ 36 h 72"/>
                  <a:gd name="T74" fmla="*/ 72 w 72"/>
                  <a:gd name="T75" fmla="*/ 36 h 72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72"/>
                  <a:gd name="T115" fmla="*/ 0 h 72"/>
                  <a:gd name="T116" fmla="*/ 72 w 72"/>
                  <a:gd name="T117" fmla="*/ 72 h 72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72" h="72">
                    <a:moveTo>
                      <a:pt x="72" y="36"/>
                    </a:moveTo>
                    <a:lnTo>
                      <a:pt x="72" y="36"/>
                    </a:lnTo>
                    <a:lnTo>
                      <a:pt x="72" y="44"/>
                    </a:lnTo>
                    <a:lnTo>
                      <a:pt x="70" y="50"/>
                    </a:lnTo>
                    <a:lnTo>
                      <a:pt x="66" y="56"/>
                    </a:lnTo>
                    <a:lnTo>
                      <a:pt x="62" y="62"/>
                    </a:lnTo>
                    <a:lnTo>
                      <a:pt x="56" y="66"/>
                    </a:lnTo>
                    <a:lnTo>
                      <a:pt x="50" y="70"/>
                    </a:lnTo>
                    <a:lnTo>
                      <a:pt x="44" y="72"/>
                    </a:lnTo>
                    <a:lnTo>
                      <a:pt x="36" y="72"/>
                    </a:lnTo>
                    <a:lnTo>
                      <a:pt x="28" y="72"/>
                    </a:lnTo>
                    <a:lnTo>
                      <a:pt x="22" y="70"/>
                    </a:lnTo>
                    <a:lnTo>
                      <a:pt x="16" y="66"/>
                    </a:lnTo>
                    <a:lnTo>
                      <a:pt x="10" y="62"/>
                    </a:lnTo>
                    <a:lnTo>
                      <a:pt x="6" y="56"/>
                    </a:lnTo>
                    <a:lnTo>
                      <a:pt x="2" y="50"/>
                    </a:lnTo>
                    <a:lnTo>
                      <a:pt x="0" y="44"/>
                    </a:lnTo>
                    <a:lnTo>
                      <a:pt x="0" y="36"/>
                    </a:lnTo>
                    <a:lnTo>
                      <a:pt x="0" y="28"/>
                    </a:lnTo>
                    <a:lnTo>
                      <a:pt x="2" y="22"/>
                    </a:lnTo>
                    <a:lnTo>
                      <a:pt x="6" y="16"/>
                    </a:lnTo>
                    <a:lnTo>
                      <a:pt x="10" y="10"/>
                    </a:lnTo>
                    <a:lnTo>
                      <a:pt x="16" y="6"/>
                    </a:lnTo>
                    <a:lnTo>
                      <a:pt x="22" y="2"/>
                    </a:lnTo>
                    <a:lnTo>
                      <a:pt x="28" y="0"/>
                    </a:lnTo>
                    <a:lnTo>
                      <a:pt x="36" y="0"/>
                    </a:lnTo>
                    <a:lnTo>
                      <a:pt x="44" y="0"/>
                    </a:lnTo>
                    <a:lnTo>
                      <a:pt x="50" y="2"/>
                    </a:lnTo>
                    <a:lnTo>
                      <a:pt x="56" y="6"/>
                    </a:lnTo>
                    <a:lnTo>
                      <a:pt x="62" y="10"/>
                    </a:lnTo>
                    <a:lnTo>
                      <a:pt x="66" y="16"/>
                    </a:lnTo>
                    <a:lnTo>
                      <a:pt x="70" y="22"/>
                    </a:lnTo>
                    <a:lnTo>
                      <a:pt x="72" y="28"/>
                    </a:lnTo>
                    <a:lnTo>
                      <a:pt x="72" y="36"/>
                    </a:lnTo>
                    <a:close/>
                  </a:path>
                </a:pathLst>
              </a:custGeom>
              <a:solidFill>
                <a:srgbClr val="66FF66"/>
              </a:solidFill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0926" name="Freeform 385"/>
              <p:cNvSpPr>
                <a:spLocks/>
              </p:cNvSpPr>
              <p:nvPr/>
            </p:nvSpPr>
            <p:spPr bwMode="auto">
              <a:xfrm>
                <a:off x="2016" y="1836"/>
                <a:ext cx="72" cy="72"/>
              </a:xfrm>
              <a:custGeom>
                <a:avLst/>
                <a:gdLst>
                  <a:gd name="T0" fmla="*/ 72 w 72"/>
                  <a:gd name="T1" fmla="*/ 36 h 72"/>
                  <a:gd name="T2" fmla="*/ 72 w 72"/>
                  <a:gd name="T3" fmla="*/ 36 h 72"/>
                  <a:gd name="T4" fmla="*/ 72 w 72"/>
                  <a:gd name="T5" fmla="*/ 44 h 72"/>
                  <a:gd name="T6" fmla="*/ 70 w 72"/>
                  <a:gd name="T7" fmla="*/ 50 h 72"/>
                  <a:gd name="T8" fmla="*/ 66 w 72"/>
                  <a:gd name="T9" fmla="*/ 56 h 72"/>
                  <a:gd name="T10" fmla="*/ 62 w 72"/>
                  <a:gd name="T11" fmla="*/ 62 h 72"/>
                  <a:gd name="T12" fmla="*/ 56 w 72"/>
                  <a:gd name="T13" fmla="*/ 66 h 72"/>
                  <a:gd name="T14" fmla="*/ 50 w 72"/>
                  <a:gd name="T15" fmla="*/ 70 h 72"/>
                  <a:gd name="T16" fmla="*/ 44 w 72"/>
                  <a:gd name="T17" fmla="*/ 72 h 72"/>
                  <a:gd name="T18" fmla="*/ 36 w 72"/>
                  <a:gd name="T19" fmla="*/ 72 h 72"/>
                  <a:gd name="T20" fmla="*/ 36 w 72"/>
                  <a:gd name="T21" fmla="*/ 72 h 72"/>
                  <a:gd name="T22" fmla="*/ 28 w 72"/>
                  <a:gd name="T23" fmla="*/ 72 h 72"/>
                  <a:gd name="T24" fmla="*/ 22 w 72"/>
                  <a:gd name="T25" fmla="*/ 70 h 72"/>
                  <a:gd name="T26" fmla="*/ 16 w 72"/>
                  <a:gd name="T27" fmla="*/ 66 h 72"/>
                  <a:gd name="T28" fmla="*/ 10 w 72"/>
                  <a:gd name="T29" fmla="*/ 62 h 72"/>
                  <a:gd name="T30" fmla="*/ 6 w 72"/>
                  <a:gd name="T31" fmla="*/ 56 h 72"/>
                  <a:gd name="T32" fmla="*/ 2 w 72"/>
                  <a:gd name="T33" fmla="*/ 50 h 72"/>
                  <a:gd name="T34" fmla="*/ 0 w 72"/>
                  <a:gd name="T35" fmla="*/ 44 h 72"/>
                  <a:gd name="T36" fmla="*/ 0 w 72"/>
                  <a:gd name="T37" fmla="*/ 36 h 72"/>
                  <a:gd name="T38" fmla="*/ 0 w 72"/>
                  <a:gd name="T39" fmla="*/ 36 h 72"/>
                  <a:gd name="T40" fmla="*/ 0 w 72"/>
                  <a:gd name="T41" fmla="*/ 28 h 72"/>
                  <a:gd name="T42" fmla="*/ 2 w 72"/>
                  <a:gd name="T43" fmla="*/ 22 h 72"/>
                  <a:gd name="T44" fmla="*/ 6 w 72"/>
                  <a:gd name="T45" fmla="*/ 16 h 72"/>
                  <a:gd name="T46" fmla="*/ 10 w 72"/>
                  <a:gd name="T47" fmla="*/ 10 h 72"/>
                  <a:gd name="T48" fmla="*/ 16 w 72"/>
                  <a:gd name="T49" fmla="*/ 6 h 72"/>
                  <a:gd name="T50" fmla="*/ 22 w 72"/>
                  <a:gd name="T51" fmla="*/ 2 h 72"/>
                  <a:gd name="T52" fmla="*/ 28 w 72"/>
                  <a:gd name="T53" fmla="*/ 0 h 72"/>
                  <a:gd name="T54" fmla="*/ 36 w 72"/>
                  <a:gd name="T55" fmla="*/ 0 h 72"/>
                  <a:gd name="T56" fmla="*/ 36 w 72"/>
                  <a:gd name="T57" fmla="*/ 0 h 72"/>
                  <a:gd name="T58" fmla="*/ 44 w 72"/>
                  <a:gd name="T59" fmla="*/ 0 h 72"/>
                  <a:gd name="T60" fmla="*/ 50 w 72"/>
                  <a:gd name="T61" fmla="*/ 2 h 72"/>
                  <a:gd name="T62" fmla="*/ 56 w 72"/>
                  <a:gd name="T63" fmla="*/ 6 h 72"/>
                  <a:gd name="T64" fmla="*/ 62 w 72"/>
                  <a:gd name="T65" fmla="*/ 10 h 72"/>
                  <a:gd name="T66" fmla="*/ 66 w 72"/>
                  <a:gd name="T67" fmla="*/ 16 h 72"/>
                  <a:gd name="T68" fmla="*/ 70 w 72"/>
                  <a:gd name="T69" fmla="*/ 22 h 72"/>
                  <a:gd name="T70" fmla="*/ 72 w 72"/>
                  <a:gd name="T71" fmla="*/ 28 h 72"/>
                  <a:gd name="T72" fmla="*/ 72 w 72"/>
                  <a:gd name="T73" fmla="*/ 36 h 72"/>
                  <a:gd name="T74" fmla="*/ 72 w 72"/>
                  <a:gd name="T75" fmla="*/ 36 h 72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72"/>
                  <a:gd name="T115" fmla="*/ 0 h 72"/>
                  <a:gd name="T116" fmla="*/ 72 w 72"/>
                  <a:gd name="T117" fmla="*/ 72 h 72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72" h="72">
                    <a:moveTo>
                      <a:pt x="72" y="36"/>
                    </a:moveTo>
                    <a:lnTo>
                      <a:pt x="72" y="36"/>
                    </a:lnTo>
                    <a:lnTo>
                      <a:pt x="72" y="44"/>
                    </a:lnTo>
                    <a:lnTo>
                      <a:pt x="70" y="50"/>
                    </a:lnTo>
                    <a:lnTo>
                      <a:pt x="66" y="56"/>
                    </a:lnTo>
                    <a:lnTo>
                      <a:pt x="62" y="62"/>
                    </a:lnTo>
                    <a:lnTo>
                      <a:pt x="56" y="66"/>
                    </a:lnTo>
                    <a:lnTo>
                      <a:pt x="50" y="70"/>
                    </a:lnTo>
                    <a:lnTo>
                      <a:pt x="44" y="72"/>
                    </a:lnTo>
                    <a:lnTo>
                      <a:pt x="36" y="72"/>
                    </a:lnTo>
                    <a:lnTo>
                      <a:pt x="28" y="72"/>
                    </a:lnTo>
                    <a:lnTo>
                      <a:pt x="22" y="70"/>
                    </a:lnTo>
                    <a:lnTo>
                      <a:pt x="16" y="66"/>
                    </a:lnTo>
                    <a:lnTo>
                      <a:pt x="10" y="62"/>
                    </a:lnTo>
                    <a:lnTo>
                      <a:pt x="6" y="56"/>
                    </a:lnTo>
                    <a:lnTo>
                      <a:pt x="2" y="50"/>
                    </a:lnTo>
                    <a:lnTo>
                      <a:pt x="0" y="44"/>
                    </a:lnTo>
                    <a:lnTo>
                      <a:pt x="0" y="36"/>
                    </a:lnTo>
                    <a:lnTo>
                      <a:pt x="0" y="28"/>
                    </a:lnTo>
                    <a:lnTo>
                      <a:pt x="2" y="22"/>
                    </a:lnTo>
                    <a:lnTo>
                      <a:pt x="6" y="16"/>
                    </a:lnTo>
                    <a:lnTo>
                      <a:pt x="10" y="10"/>
                    </a:lnTo>
                    <a:lnTo>
                      <a:pt x="16" y="6"/>
                    </a:lnTo>
                    <a:lnTo>
                      <a:pt x="22" y="2"/>
                    </a:lnTo>
                    <a:lnTo>
                      <a:pt x="28" y="0"/>
                    </a:lnTo>
                    <a:lnTo>
                      <a:pt x="36" y="0"/>
                    </a:lnTo>
                    <a:lnTo>
                      <a:pt x="44" y="0"/>
                    </a:lnTo>
                    <a:lnTo>
                      <a:pt x="50" y="2"/>
                    </a:lnTo>
                    <a:lnTo>
                      <a:pt x="56" y="6"/>
                    </a:lnTo>
                    <a:lnTo>
                      <a:pt x="62" y="10"/>
                    </a:lnTo>
                    <a:lnTo>
                      <a:pt x="66" y="16"/>
                    </a:lnTo>
                    <a:lnTo>
                      <a:pt x="70" y="22"/>
                    </a:lnTo>
                    <a:lnTo>
                      <a:pt x="72" y="28"/>
                    </a:lnTo>
                    <a:lnTo>
                      <a:pt x="72" y="36"/>
                    </a:lnTo>
                    <a:close/>
                  </a:path>
                </a:pathLst>
              </a:custGeom>
              <a:solidFill>
                <a:srgbClr val="66FF66"/>
              </a:solidFill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0927" name="Freeform 386"/>
              <p:cNvSpPr>
                <a:spLocks/>
              </p:cNvSpPr>
              <p:nvPr/>
            </p:nvSpPr>
            <p:spPr bwMode="auto">
              <a:xfrm>
                <a:off x="1656" y="1692"/>
                <a:ext cx="72" cy="72"/>
              </a:xfrm>
              <a:custGeom>
                <a:avLst/>
                <a:gdLst>
                  <a:gd name="T0" fmla="*/ 72 w 72"/>
                  <a:gd name="T1" fmla="*/ 36 h 72"/>
                  <a:gd name="T2" fmla="*/ 72 w 72"/>
                  <a:gd name="T3" fmla="*/ 36 h 72"/>
                  <a:gd name="T4" fmla="*/ 72 w 72"/>
                  <a:gd name="T5" fmla="*/ 44 h 72"/>
                  <a:gd name="T6" fmla="*/ 70 w 72"/>
                  <a:gd name="T7" fmla="*/ 50 h 72"/>
                  <a:gd name="T8" fmla="*/ 66 w 72"/>
                  <a:gd name="T9" fmla="*/ 56 h 72"/>
                  <a:gd name="T10" fmla="*/ 62 w 72"/>
                  <a:gd name="T11" fmla="*/ 62 h 72"/>
                  <a:gd name="T12" fmla="*/ 56 w 72"/>
                  <a:gd name="T13" fmla="*/ 66 h 72"/>
                  <a:gd name="T14" fmla="*/ 50 w 72"/>
                  <a:gd name="T15" fmla="*/ 70 h 72"/>
                  <a:gd name="T16" fmla="*/ 44 w 72"/>
                  <a:gd name="T17" fmla="*/ 72 h 72"/>
                  <a:gd name="T18" fmla="*/ 36 w 72"/>
                  <a:gd name="T19" fmla="*/ 72 h 72"/>
                  <a:gd name="T20" fmla="*/ 36 w 72"/>
                  <a:gd name="T21" fmla="*/ 72 h 72"/>
                  <a:gd name="T22" fmla="*/ 28 w 72"/>
                  <a:gd name="T23" fmla="*/ 72 h 72"/>
                  <a:gd name="T24" fmla="*/ 22 w 72"/>
                  <a:gd name="T25" fmla="*/ 70 h 72"/>
                  <a:gd name="T26" fmla="*/ 16 w 72"/>
                  <a:gd name="T27" fmla="*/ 66 h 72"/>
                  <a:gd name="T28" fmla="*/ 10 w 72"/>
                  <a:gd name="T29" fmla="*/ 62 h 72"/>
                  <a:gd name="T30" fmla="*/ 6 w 72"/>
                  <a:gd name="T31" fmla="*/ 56 h 72"/>
                  <a:gd name="T32" fmla="*/ 2 w 72"/>
                  <a:gd name="T33" fmla="*/ 50 h 72"/>
                  <a:gd name="T34" fmla="*/ 0 w 72"/>
                  <a:gd name="T35" fmla="*/ 44 h 72"/>
                  <a:gd name="T36" fmla="*/ 0 w 72"/>
                  <a:gd name="T37" fmla="*/ 36 h 72"/>
                  <a:gd name="T38" fmla="*/ 0 w 72"/>
                  <a:gd name="T39" fmla="*/ 36 h 72"/>
                  <a:gd name="T40" fmla="*/ 0 w 72"/>
                  <a:gd name="T41" fmla="*/ 28 h 72"/>
                  <a:gd name="T42" fmla="*/ 2 w 72"/>
                  <a:gd name="T43" fmla="*/ 22 h 72"/>
                  <a:gd name="T44" fmla="*/ 6 w 72"/>
                  <a:gd name="T45" fmla="*/ 16 h 72"/>
                  <a:gd name="T46" fmla="*/ 10 w 72"/>
                  <a:gd name="T47" fmla="*/ 10 h 72"/>
                  <a:gd name="T48" fmla="*/ 16 w 72"/>
                  <a:gd name="T49" fmla="*/ 6 h 72"/>
                  <a:gd name="T50" fmla="*/ 22 w 72"/>
                  <a:gd name="T51" fmla="*/ 2 h 72"/>
                  <a:gd name="T52" fmla="*/ 28 w 72"/>
                  <a:gd name="T53" fmla="*/ 0 h 72"/>
                  <a:gd name="T54" fmla="*/ 36 w 72"/>
                  <a:gd name="T55" fmla="*/ 0 h 72"/>
                  <a:gd name="T56" fmla="*/ 36 w 72"/>
                  <a:gd name="T57" fmla="*/ 0 h 72"/>
                  <a:gd name="T58" fmla="*/ 44 w 72"/>
                  <a:gd name="T59" fmla="*/ 0 h 72"/>
                  <a:gd name="T60" fmla="*/ 50 w 72"/>
                  <a:gd name="T61" fmla="*/ 2 h 72"/>
                  <a:gd name="T62" fmla="*/ 56 w 72"/>
                  <a:gd name="T63" fmla="*/ 6 h 72"/>
                  <a:gd name="T64" fmla="*/ 62 w 72"/>
                  <a:gd name="T65" fmla="*/ 10 h 72"/>
                  <a:gd name="T66" fmla="*/ 66 w 72"/>
                  <a:gd name="T67" fmla="*/ 16 h 72"/>
                  <a:gd name="T68" fmla="*/ 70 w 72"/>
                  <a:gd name="T69" fmla="*/ 22 h 72"/>
                  <a:gd name="T70" fmla="*/ 72 w 72"/>
                  <a:gd name="T71" fmla="*/ 28 h 72"/>
                  <a:gd name="T72" fmla="*/ 72 w 72"/>
                  <a:gd name="T73" fmla="*/ 36 h 72"/>
                  <a:gd name="T74" fmla="*/ 72 w 72"/>
                  <a:gd name="T75" fmla="*/ 36 h 72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72"/>
                  <a:gd name="T115" fmla="*/ 0 h 72"/>
                  <a:gd name="T116" fmla="*/ 72 w 72"/>
                  <a:gd name="T117" fmla="*/ 72 h 72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72" h="72">
                    <a:moveTo>
                      <a:pt x="72" y="36"/>
                    </a:moveTo>
                    <a:lnTo>
                      <a:pt x="72" y="36"/>
                    </a:lnTo>
                    <a:lnTo>
                      <a:pt x="72" y="44"/>
                    </a:lnTo>
                    <a:lnTo>
                      <a:pt x="70" y="50"/>
                    </a:lnTo>
                    <a:lnTo>
                      <a:pt x="66" y="56"/>
                    </a:lnTo>
                    <a:lnTo>
                      <a:pt x="62" y="62"/>
                    </a:lnTo>
                    <a:lnTo>
                      <a:pt x="56" y="66"/>
                    </a:lnTo>
                    <a:lnTo>
                      <a:pt x="50" y="70"/>
                    </a:lnTo>
                    <a:lnTo>
                      <a:pt x="44" y="72"/>
                    </a:lnTo>
                    <a:lnTo>
                      <a:pt x="36" y="72"/>
                    </a:lnTo>
                    <a:lnTo>
                      <a:pt x="28" y="72"/>
                    </a:lnTo>
                    <a:lnTo>
                      <a:pt x="22" y="70"/>
                    </a:lnTo>
                    <a:lnTo>
                      <a:pt x="16" y="66"/>
                    </a:lnTo>
                    <a:lnTo>
                      <a:pt x="10" y="62"/>
                    </a:lnTo>
                    <a:lnTo>
                      <a:pt x="6" y="56"/>
                    </a:lnTo>
                    <a:lnTo>
                      <a:pt x="2" y="50"/>
                    </a:lnTo>
                    <a:lnTo>
                      <a:pt x="0" y="44"/>
                    </a:lnTo>
                    <a:lnTo>
                      <a:pt x="0" y="36"/>
                    </a:lnTo>
                    <a:lnTo>
                      <a:pt x="0" y="28"/>
                    </a:lnTo>
                    <a:lnTo>
                      <a:pt x="2" y="22"/>
                    </a:lnTo>
                    <a:lnTo>
                      <a:pt x="6" y="16"/>
                    </a:lnTo>
                    <a:lnTo>
                      <a:pt x="10" y="10"/>
                    </a:lnTo>
                    <a:lnTo>
                      <a:pt x="16" y="6"/>
                    </a:lnTo>
                    <a:lnTo>
                      <a:pt x="22" y="2"/>
                    </a:lnTo>
                    <a:lnTo>
                      <a:pt x="28" y="0"/>
                    </a:lnTo>
                    <a:lnTo>
                      <a:pt x="36" y="0"/>
                    </a:lnTo>
                    <a:lnTo>
                      <a:pt x="44" y="0"/>
                    </a:lnTo>
                    <a:lnTo>
                      <a:pt x="50" y="2"/>
                    </a:lnTo>
                    <a:lnTo>
                      <a:pt x="56" y="6"/>
                    </a:lnTo>
                    <a:lnTo>
                      <a:pt x="62" y="10"/>
                    </a:lnTo>
                    <a:lnTo>
                      <a:pt x="66" y="16"/>
                    </a:lnTo>
                    <a:lnTo>
                      <a:pt x="70" y="22"/>
                    </a:lnTo>
                    <a:lnTo>
                      <a:pt x="72" y="28"/>
                    </a:lnTo>
                    <a:lnTo>
                      <a:pt x="72" y="36"/>
                    </a:lnTo>
                    <a:close/>
                  </a:path>
                </a:pathLst>
              </a:custGeom>
              <a:solidFill>
                <a:srgbClr val="66FF66"/>
              </a:solidFill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0928" name="Freeform 387"/>
              <p:cNvSpPr>
                <a:spLocks/>
              </p:cNvSpPr>
              <p:nvPr/>
            </p:nvSpPr>
            <p:spPr bwMode="auto">
              <a:xfrm>
                <a:off x="1800" y="1692"/>
                <a:ext cx="72" cy="72"/>
              </a:xfrm>
              <a:custGeom>
                <a:avLst/>
                <a:gdLst>
                  <a:gd name="T0" fmla="*/ 72 w 72"/>
                  <a:gd name="T1" fmla="*/ 36 h 72"/>
                  <a:gd name="T2" fmla="*/ 72 w 72"/>
                  <a:gd name="T3" fmla="*/ 36 h 72"/>
                  <a:gd name="T4" fmla="*/ 72 w 72"/>
                  <a:gd name="T5" fmla="*/ 44 h 72"/>
                  <a:gd name="T6" fmla="*/ 70 w 72"/>
                  <a:gd name="T7" fmla="*/ 50 h 72"/>
                  <a:gd name="T8" fmla="*/ 66 w 72"/>
                  <a:gd name="T9" fmla="*/ 56 h 72"/>
                  <a:gd name="T10" fmla="*/ 62 w 72"/>
                  <a:gd name="T11" fmla="*/ 62 h 72"/>
                  <a:gd name="T12" fmla="*/ 56 w 72"/>
                  <a:gd name="T13" fmla="*/ 66 h 72"/>
                  <a:gd name="T14" fmla="*/ 50 w 72"/>
                  <a:gd name="T15" fmla="*/ 70 h 72"/>
                  <a:gd name="T16" fmla="*/ 44 w 72"/>
                  <a:gd name="T17" fmla="*/ 72 h 72"/>
                  <a:gd name="T18" fmla="*/ 36 w 72"/>
                  <a:gd name="T19" fmla="*/ 72 h 72"/>
                  <a:gd name="T20" fmla="*/ 36 w 72"/>
                  <a:gd name="T21" fmla="*/ 72 h 72"/>
                  <a:gd name="T22" fmla="*/ 28 w 72"/>
                  <a:gd name="T23" fmla="*/ 72 h 72"/>
                  <a:gd name="T24" fmla="*/ 22 w 72"/>
                  <a:gd name="T25" fmla="*/ 70 h 72"/>
                  <a:gd name="T26" fmla="*/ 16 w 72"/>
                  <a:gd name="T27" fmla="*/ 66 h 72"/>
                  <a:gd name="T28" fmla="*/ 10 w 72"/>
                  <a:gd name="T29" fmla="*/ 62 h 72"/>
                  <a:gd name="T30" fmla="*/ 6 w 72"/>
                  <a:gd name="T31" fmla="*/ 56 h 72"/>
                  <a:gd name="T32" fmla="*/ 2 w 72"/>
                  <a:gd name="T33" fmla="*/ 50 h 72"/>
                  <a:gd name="T34" fmla="*/ 0 w 72"/>
                  <a:gd name="T35" fmla="*/ 44 h 72"/>
                  <a:gd name="T36" fmla="*/ 0 w 72"/>
                  <a:gd name="T37" fmla="*/ 36 h 72"/>
                  <a:gd name="T38" fmla="*/ 0 w 72"/>
                  <a:gd name="T39" fmla="*/ 36 h 72"/>
                  <a:gd name="T40" fmla="*/ 0 w 72"/>
                  <a:gd name="T41" fmla="*/ 28 h 72"/>
                  <a:gd name="T42" fmla="*/ 2 w 72"/>
                  <a:gd name="T43" fmla="*/ 22 h 72"/>
                  <a:gd name="T44" fmla="*/ 6 w 72"/>
                  <a:gd name="T45" fmla="*/ 16 h 72"/>
                  <a:gd name="T46" fmla="*/ 10 w 72"/>
                  <a:gd name="T47" fmla="*/ 10 h 72"/>
                  <a:gd name="T48" fmla="*/ 16 w 72"/>
                  <a:gd name="T49" fmla="*/ 6 h 72"/>
                  <a:gd name="T50" fmla="*/ 22 w 72"/>
                  <a:gd name="T51" fmla="*/ 2 h 72"/>
                  <a:gd name="T52" fmla="*/ 28 w 72"/>
                  <a:gd name="T53" fmla="*/ 0 h 72"/>
                  <a:gd name="T54" fmla="*/ 36 w 72"/>
                  <a:gd name="T55" fmla="*/ 0 h 72"/>
                  <a:gd name="T56" fmla="*/ 36 w 72"/>
                  <a:gd name="T57" fmla="*/ 0 h 72"/>
                  <a:gd name="T58" fmla="*/ 44 w 72"/>
                  <a:gd name="T59" fmla="*/ 0 h 72"/>
                  <a:gd name="T60" fmla="*/ 50 w 72"/>
                  <a:gd name="T61" fmla="*/ 2 h 72"/>
                  <a:gd name="T62" fmla="*/ 56 w 72"/>
                  <a:gd name="T63" fmla="*/ 6 h 72"/>
                  <a:gd name="T64" fmla="*/ 62 w 72"/>
                  <a:gd name="T65" fmla="*/ 10 h 72"/>
                  <a:gd name="T66" fmla="*/ 66 w 72"/>
                  <a:gd name="T67" fmla="*/ 16 h 72"/>
                  <a:gd name="T68" fmla="*/ 70 w 72"/>
                  <a:gd name="T69" fmla="*/ 22 h 72"/>
                  <a:gd name="T70" fmla="*/ 72 w 72"/>
                  <a:gd name="T71" fmla="*/ 28 h 72"/>
                  <a:gd name="T72" fmla="*/ 72 w 72"/>
                  <a:gd name="T73" fmla="*/ 36 h 72"/>
                  <a:gd name="T74" fmla="*/ 72 w 72"/>
                  <a:gd name="T75" fmla="*/ 36 h 72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72"/>
                  <a:gd name="T115" fmla="*/ 0 h 72"/>
                  <a:gd name="T116" fmla="*/ 72 w 72"/>
                  <a:gd name="T117" fmla="*/ 72 h 72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72" h="72">
                    <a:moveTo>
                      <a:pt x="72" y="36"/>
                    </a:moveTo>
                    <a:lnTo>
                      <a:pt x="72" y="36"/>
                    </a:lnTo>
                    <a:lnTo>
                      <a:pt x="72" y="44"/>
                    </a:lnTo>
                    <a:lnTo>
                      <a:pt x="70" y="50"/>
                    </a:lnTo>
                    <a:lnTo>
                      <a:pt x="66" y="56"/>
                    </a:lnTo>
                    <a:lnTo>
                      <a:pt x="62" y="62"/>
                    </a:lnTo>
                    <a:lnTo>
                      <a:pt x="56" y="66"/>
                    </a:lnTo>
                    <a:lnTo>
                      <a:pt x="50" y="70"/>
                    </a:lnTo>
                    <a:lnTo>
                      <a:pt x="44" y="72"/>
                    </a:lnTo>
                    <a:lnTo>
                      <a:pt x="36" y="72"/>
                    </a:lnTo>
                    <a:lnTo>
                      <a:pt x="28" y="72"/>
                    </a:lnTo>
                    <a:lnTo>
                      <a:pt x="22" y="70"/>
                    </a:lnTo>
                    <a:lnTo>
                      <a:pt x="16" y="66"/>
                    </a:lnTo>
                    <a:lnTo>
                      <a:pt x="10" y="62"/>
                    </a:lnTo>
                    <a:lnTo>
                      <a:pt x="6" y="56"/>
                    </a:lnTo>
                    <a:lnTo>
                      <a:pt x="2" y="50"/>
                    </a:lnTo>
                    <a:lnTo>
                      <a:pt x="0" y="44"/>
                    </a:lnTo>
                    <a:lnTo>
                      <a:pt x="0" y="36"/>
                    </a:lnTo>
                    <a:lnTo>
                      <a:pt x="0" y="28"/>
                    </a:lnTo>
                    <a:lnTo>
                      <a:pt x="2" y="22"/>
                    </a:lnTo>
                    <a:lnTo>
                      <a:pt x="6" y="16"/>
                    </a:lnTo>
                    <a:lnTo>
                      <a:pt x="10" y="10"/>
                    </a:lnTo>
                    <a:lnTo>
                      <a:pt x="16" y="6"/>
                    </a:lnTo>
                    <a:lnTo>
                      <a:pt x="22" y="2"/>
                    </a:lnTo>
                    <a:lnTo>
                      <a:pt x="28" y="0"/>
                    </a:lnTo>
                    <a:lnTo>
                      <a:pt x="36" y="0"/>
                    </a:lnTo>
                    <a:lnTo>
                      <a:pt x="44" y="0"/>
                    </a:lnTo>
                    <a:lnTo>
                      <a:pt x="50" y="2"/>
                    </a:lnTo>
                    <a:lnTo>
                      <a:pt x="56" y="6"/>
                    </a:lnTo>
                    <a:lnTo>
                      <a:pt x="62" y="10"/>
                    </a:lnTo>
                    <a:lnTo>
                      <a:pt x="66" y="16"/>
                    </a:lnTo>
                    <a:lnTo>
                      <a:pt x="70" y="22"/>
                    </a:lnTo>
                    <a:lnTo>
                      <a:pt x="72" y="28"/>
                    </a:lnTo>
                    <a:lnTo>
                      <a:pt x="72" y="36"/>
                    </a:lnTo>
                    <a:close/>
                  </a:path>
                </a:pathLst>
              </a:custGeom>
              <a:solidFill>
                <a:srgbClr val="66FF66"/>
              </a:solidFill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0929" name="Freeform 388"/>
              <p:cNvSpPr>
                <a:spLocks/>
              </p:cNvSpPr>
              <p:nvPr/>
            </p:nvSpPr>
            <p:spPr bwMode="auto">
              <a:xfrm>
                <a:off x="1944" y="1692"/>
                <a:ext cx="72" cy="72"/>
              </a:xfrm>
              <a:custGeom>
                <a:avLst/>
                <a:gdLst>
                  <a:gd name="T0" fmla="*/ 72 w 72"/>
                  <a:gd name="T1" fmla="*/ 36 h 72"/>
                  <a:gd name="T2" fmla="*/ 72 w 72"/>
                  <a:gd name="T3" fmla="*/ 36 h 72"/>
                  <a:gd name="T4" fmla="*/ 72 w 72"/>
                  <a:gd name="T5" fmla="*/ 44 h 72"/>
                  <a:gd name="T6" fmla="*/ 70 w 72"/>
                  <a:gd name="T7" fmla="*/ 50 h 72"/>
                  <a:gd name="T8" fmla="*/ 66 w 72"/>
                  <a:gd name="T9" fmla="*/ 56 h 72"/>
                  <a:gd name="T10" fmla="*/ 62 w 72"/>
                  <a:gd name="T11" fmla="*/ 62 h 72"/>
                  <a:gd name="T12" fmla="*/ 56 w 72"/>
                  <a:gd name="T13" fmla="*/ 66 h 72"/>
                  <a:gd name="T14" fmla="*/ 50 w 72"/>
                  <a:gd name="T15" fmla="*/ 70 h 72"/>
                  <a:gd name="T16" fmla="*/ 44 w 72"/>
                  <a:gd name="T17" fmla="*/ 72 h 72"/>
                  <a:gd name="T18" fmla="*/ 36 w 72"/>
                  <a:gd name="T19" fmla="*/ 72 h 72"/>
                  <a:gd name="T20" fmla="*/ 36 w 72"/>
                  <a:gd name="T21" fmla="*/ 72 h 72"/>
                  <a:gd name="T22" fmla="*/ 28 w 72"/>
                  <a:gd name="T23" fmla="*/ 72 h 72"/>
                  <a:gd name="T24" fmla="*/ 22 w 72"/>
                  <a:gd name="T25" fmla="*/ 70 h 72"/>
                  <a:gd name="T26" fmla="*/ 16 w 72"/>
                  <a:gd name="T27" fmla="*/ 66 h 72"/>
                  <a:gd name="T28" fmla="*/ 10 w 72"/>
                  <a:gd name="T29" fmla="*/ 62 h 72"/>
                  <a:gd name="T30" fmla="*/ 6 w 72"/>
                  <a:gd name="T31" fmla="*/ 56 h 72"/>
                  <a:gd name="T32" fmla="*/ 2 w 72"/>
                  <a:gd name="T33" fmla="*/ 50 h 72"/>
                  <a:gd name="T34" fmla="*/ 0 w 72"/>
                  <a:gd name="T35" fmla="*/ 44 h 72"/>
                  <a:gd name="T36" fmla="*/ 0 w 72"/>
                  <a:gd name="T37" fmla="*/ 36 h 72"/>
                  <a:gd name="T38" fmla="*/ 0 w 72"/>
                  <a:gd name="T39" fmla="*/ 36 h 72"/>
                  <a:gd name="T40" fmla="*/ 0 w 72"/>
                  <a:gd name="T41" fmla="*/ 28 h 72"/>
                  <a:gd name="T42" fmla="*/ 2 w 72"/>
                  <a:gd name="T43" fmla="*/ 22 h 72"/>
                  <a:gd name="T44" fmla="*/ 6 w 72"/>
                  <a:gd name="T45" fmla="*/ 16 h 72"/>
                  <a:gd name="T46" fmla="*/ 10 w 72"/>
                  <a:gd name="T47" fmla="*/ 10 h 72"/>
                  <a:gd name="T48" fmla="*/ 16 w 72"/>
                  <a:gd name="T49" fmla="*/ 6 h 72"/>
                  <a:gd name="T50" fmla="*/ 22 w 72"/>
                  <a:gd name="T51" fmla="*/ 2 h 72"/>
                  <a:gd name="T52" fmla="*/ 28 w 72"/>
                  <a:gd name="T53" fmla="*/ 0 h 72"/>
                  <a:gd name="T54" fmla="*/ 36 w 72"/>
                  <a:gd name="T55" fmla="*/ 0 h 72"/>
                  <a:gd name="T56" fmla="*/ 36 w 72"/>
                  <a:gd name="T57" fmla="*/ 0 h 72"/>
                  <a:gd name="T58" fmla="*/ 44 w 72"/>
                  <a:gd name="T59" fmla="*/ 0 h 72"/>
                  <a:gd name="T60" fmla="*/ 50 w 72"/>
                  <a:gd name="T61" fmla="*/ 2 h 72"/>
                  <a:gd name="T62" fmla="*/ 56 w 72"/>
                  <a:gd name="T63" fmla="*/ 6 h 72"/>
                  <a:gd name="T64" fmla="*/ 62 w 72"/>
                  <a:gd name="T65" fmla="*/ 10 h 72"/>
                  <a:gd name="T66" fmla="*/ 66 w 72"/>
                  <a:gd name="T67" fmla="*/ 16 h 72"/>
                  <a:gd name="T68" fmla="*/ 70 w 72"/>
                  <a:gd name="T69" fmla="*/ 22 h 72"/>
                  <a:gd name="T70" fmla="*/ 72 w 72"/>
                  <a:gd name="T71" fmla="*/ 28 h 72"/>
                  <a:gd name="T72" fmla="*/ 72 w 72"/>
                  <a:gd name="T73" fmla="*/ 36 h 72"/>
                  <a:gd name="T74" fmla="*/ 72 w 72"/>
                  <a:gd name="T75" fmla="*/ 36 h 72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72"/>
                  <a:gd name="T115" fmla="*/ 0 h 72"/>
                  <a:gd name="T116" fmla="*/ 72 w 72"/>
                  <a:gd name="T117" fmla="*/ 72 h 72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72" h="72">
                    <a:moveTo>
                      <a:pt x="72" y="36"/>
                    </a:moveTo>
                    <a:lnTo>
                      <a:pt x="72" y="36"/>
                    </a:lnTo>
                    <a:lnTo>
                      <a:pt x="72" y="44"/>
                    </a:lnTo>
                    <a:lnTo>
                      <a:pt x="70" y="50"/>
                    </a:lnTo>
                    <a:lnTo>
                      <a:pt x="66" y="56"/>
                    </a:lnTo>
                    <a:lnTo>
                      <a:pt x="62" y="62"/>
                    </a:lnTo>
                    <a:lnTo>
                      <a:pt x="56" y="66"/>
                    </a:lnTo>
                    <a:lnTo>
                      <a:pt x="50" y="70"/>
                    </a:lnTo>
                    <a:lnTo>
                      <a:pt x="44" y="72"/>
                    </a:lnTo>
                    <a:lnTo>
                      <a:pt x="36" y="72"/>
                    </a:lnTo>
                    <a:lnTo>
                      <a:pt x="28" y="72"/>
                    </a:lnTo>
                    <a:lnTo>
                      <a:pt x="22" y="70"/>
                    </a:lnTo>
                    <a:lnTo>
                      <a:pt x="16" y="66"/>
                    </a:lnTo>
                    <a:lnTo>
                      <a:pt x="10" y="62"/>
                    </a:lnTo>
                    <a:lnTo>
                      <a:pt x="6" y="56"/>
                    </a:lnTo>
                    <a:lnTo>
                      <a:pt x="2" y="50"/>
                    </a:lnTo>
                    <a:lnTo>
                      <a:pt x="0" y="44"/>
                    </a:lnTo>
                    <a:lnTo>
                      <a:pt x="0" y="36"/>
                    </a:lnTo>
                    <a:lnTo>
                      <a:pt x="0" y="28"/>
                    </a:lnTo>
                    <a:lnTo>
                      <a:pt x="2" y="22"/>
                    </a:lnTo>
                    <a:lnTo>
                      <a:pt x="6" y="16"/>
                    </a:lnTo>
                    <a:lnTo>
                      <a:pt x="10" y="10"/>
                    </a:lnTo>
                    <a:lnTo>
                      <a:pt x="16" y="6"/>
                    </a:lnTo>
                    <a:lnTo>
                      <a:pt x="22" y="2"/>
                    </a:lnTo>
                    <a:lnTo>
                      <a:pt x="28" y="0"/>
                    </a:lnTo>
                    <a:lnTo>
                      <a:pt x="36" y="0"/>
                    </a:lnTo>
                    <a:lnTo>
                      <a:pt x="44" y="0"/>
                    </a:lnTo>
                    <a:lnTo>
                      <a:pt x="50" y="2"/>
                    </a:lnTo>
                    <a:lnTo>
                      <a:pt x="56" y="6"/>
                    </a:lnTo>
                    <a:lnTo>
                      <a:pt x="62" y="10"/>
                    </a:lnTo>
                    <a:lnTo>
                      <a:pt x="66" y="16"/>
                    </a:lnTo>
                    <a:lnTo>
                      <a:pt x="70" y="22"/>
                    </a:lnTo>
                    <a:lnTo>
                      <a:pt x="72" y="28"/>
                    </a:lnTo>
                    <a:lnTo>
                      <a:pt x="72" y="36"/>
                    </a:lnTo>
                    <a:close/>
                  </a:path>
                </a:pathLst>
              </a:custGeom>
              <a:solidFill>
                <a:srgbClr val="66FF66"/>
              </a:solidFill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0930" name="Freeform 389"/>
              <p:cNvSpPr>
                <a:spLocks/>
              </p:cNvSpPr>
              <p:nvPr/>
            </p:nvSpPr>
            <p:spPr bwMode="auto">
              <a:xfrm>
                <a:off x="2088" y="1692"/>
                <a:ext cx="72" cy="72"/>
              </a:xfrm>
              <a:custGeom>
                <a:avLst/>
                <a:gdLst>
                  <a:gd name="T0" fmla="*/ 72 w 72"/>
                  <a:gd name="T1" fmla="*/ 36 h 72"/>
                  <a:gd name="T2" fmla="*/ 72 w 72"/>
                  <a:gd name="T3" fmla="*/ 36 h 72"/>
                  <a:gd name="T4" fmla="*/ 72 w 72"/>
                  <a:gd name="T5" fmla="*/ 44 h 72"/>
                  <a:gd name="T6" fmla="*/ 70 w 72"/>
                  <a:gd name="T7" fmla="*/ 50 h 72"/>
                  <a:gd name="T8" fmla="*/ 66 w 72"/>
                  <a:gd name="T9" fmla="*/ 56 h 72"/>
                  <a:gd name="T10" fmla="*/ 62 w 72"/>
                  <a:gd name="T11" fmla="*/ 62 h 72"/>
                  <a:gd name="T12" fmla="*/ 56 w 72"/>
                  <a:gd name="T13" fmla="*/ 66 h 72"/>
                  <a:gd name="T14" fmla="*/ 50 w 72"/>
                  <a:gd name="T15" fmla="*/ 70 h 72"/>
                  <a:gd name="T16" fmla="*/ 44 w 72"/>
                  <a:gd name="T17" fmla="*/ 72 h 72"/>
                  <a:gd name="T18" fmla="*/ 36 w 72"/>
                  <a:gd name="T19" fmla="*/ 72 h 72"/>
                  <a:gd name="T20" fmla="*/ 36 w 72"/>
                  <a:gd name="T21" fmla="*/ 72 h 72"/>
                  <a:gd name="T22" fmla="*/ 28 w 72"/>
                  <a:gd name="T23" fmla="*/ 72 h 72"/>
                  <a:gd name="T24" fmla="*/ 22 w 72"/>
                  <a:gd name="T25" fmla="*/ 70 h 72"/>
                  <a:gd name="T26" fmla="*/ 16 w 72"/>
                  <a:gd name="T27" fmla="*/ 66 h 72"/>
                  <a:gd name="T28" fmla="*/ 10 w 72"/>
                  <a:gd name="T29" fmla="*/ 62 h 72"/>
                  <a:gd name="T30" fmla="*/ 6 w 72"/>
                  <a:gd name="T31" fmla="*/ 56 h 72"/>
                  <a:gd name="T32" fmla="*/ 2 w 72"/>
                  <a:gd name="T33" fmla="*/ 50 h 72"/>
                  <a:gd name="T34" fmla="*/ 0 w 72"/>
                  <a:gd name="T35" fmla="*/ 44 h 72"/>
                  <a:gd name="T36" fmla="*/ 0 w 72"/>
                  <a:gd name="T37" fmla="*/ 36 h 72"/>
                  <a:gd name="T38" fmla="*/ 0 w 72"/>
                  <a:gd name="T39" fmla="*/ 36 h 72"/>
                  <a:gd name="T40" fmla="*/ 0 w 72"/>
                  <a:gd name="T41" fmla="*/ 28 h 72"/>
                  <a:gd name="T42" fmla="*/ 2 w 72"/>
                  <a:gd name="T43" fmla="*/ 22 h 72"/>
                  <a:gd name="T44" fmla="*/ 6 w 72"/>
                  <a:gd name="T45" fmla="*/ 16 h 72"/>
                  <a:gd name="T46" fmla="*/ 10 w 72"/>
                  <a:gd name="T47" fmla="*/ 10 h 72"/>
                  <a:gd name="T48" fmla="*/ 16 w 72"/>
                  <a:gd name="T49" fmla="*/ 6 h 72"/>
                  <a:gd name="T50" fmla="*/ 22 w 72"/>
                  <a:gd name="T51" fmla="*/ 2 h 72"/>
                  <a:gd name="T52" fmla="*/ 28 w 72"/>
                  <a:gd name="T53" fmla="*/ 0 h 72"/>
                  <a:gd name="T54" fmla="*/ 36 w 72"/>
                  <a:gd name="T55" fmla="*/ 0 h 72"/>
                  <a:gd name="T56" fmla="*/ 36 w 72"/>
                  <a:gd name="T57" fmla="*/ 0 h 72"/>
                  <a:gd name="T58" fmla="*/ 44 w 72"/>
                  <a:gd name="T59" fmla="*/ 0 h 72"/>
                  <a:gd name="T60" fmla="*/ 50 w 72"/>
                  <a:gd name="T61" fmla="*/ 2 h 72"/>
                  <a:gd name="T62" fmla="*/ 56 w 72"/>
                  <a:gd name="T63" fmla="*/ 6 h 72"/>
                  <a:gd name="T64" fmla="*/ 62 w 72"/>
                  <a:gd name="T65" fmla="*/ 10 h 72"/>
                  <a:gd name="T66" fmla="*/ 66 w 72"/>
                  <a:gd name="T67" fmla="*/ 16 h 72"/>
                  <a:gd name="T68" fmla="*/ 70 w 72"/>
                  <a:gd name="T69" fmla="*/ 22 h 72"/>
                  <a:gd name="T70" fmla="*/ 72 w 72"/>
                  <a:gd name="T71" fmla="*/ 28 h 72"/>
                  <a:gd name="T72" fmla="*/ 72 w 72"/>
                  <a:gd name="T73" fmla="*/ 36 h 72"/>
                  <a:gd name="T74" fmla="*/ 72 w 72"/>
                  <a:gd name="T75" fmla="*/ 36 h 72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72"/>
                  <a:gd name="T115" fmla="*/ 0 h 72"/>
                  <a:gd name="T116" fmla="*/ 72 w 72"/>
                  <a:gd name="T117" fmla="*/ 72 h 72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72" h="72">
                    <a:moveTo>
                      <a:pt x="72" y="36"/>
                    </a:moveTo>
                    <a:lnTo>
                      <a:pt x="72" y="36"/>
                    </a:lnTo>
                    <a:lnTo>
                      <a:pt x="72" y="44"/>
                    </a:lnTo>
                    <a:lnTo>
                      <a:pt x="70" y="50"/>
                    </a:lnTo>
                    <a:lnTo>
                      <a:pt x="66" y="56"/>
                    </a:lnTo>
                    <a:lnTo>
                      <a:pt x="62" y="62"/>
                    </a:lnTo>
                    <a:lnTo>
                      <a:pt x="56" y="66"/>
                    </a:lnTo>
                    <a:lnTo>
                      <a:pt x="50" y="70"/>
                    </a:lnTo>
                    <a:lnTo>
                      <a:pt x="44" y="72"/>
                    </a:lnTo>
                    <a:lnTo>
                      <a:pt x="36" y="72"/>
                    </a:lnTo>
                    <a:lnTo>
                      <a:pt x="28" y="72"/>
                    </a:lnTo>
                    <a:lnTo>
                      <a:pt x="22" y="70"/>
                    </a:lnTo>
                    <a:lnTo>
                      <a:pt x="16" y="66"/>
                    </a:lnTo>
                    <a:lnTo>
                      <a:pt x="10" y="62"/>
                    </a:lnTo>
                    <a:lnTo>
                      <a:pt x="6" y="56"/>
                    </a:lnTo>
                    <a:lnTo>
                      <a:pt x="2" y="50"/>
                    </a:lnTo>
                    <a:lnTo>
                      <a:pt x="0" y="44"/>
                    </a:lnTo>
                    <a:lnTo>
                      <a:pt x="0" y="36"/>
                    </a:lnTo>
                    <a:lnTo>
                      <a:pt x="0" y="28"/>
                    </a:lnTo>
                    <a:lnTo>
                      <a:pt x="2" y="22"/>
                    </a:lnTo>
                    <a:lnTo>
                      <a:pt x="6" y="16"/>
                    </a:lnTo>
                    <a:lnTo>
                      <a:pt x="10" y="10"/>
                    </a:lnTo>
                    <a:lnTo>
                      <a:pt x="16" y="6"/>
                    </a:lnTo>
                    <a:lnTo>
                      <a:pt x="22" y="2"/>
                    </a:lnTo>
                    <a:lnTo>
                      <a:pt x="28" y="0"/>
                    </a:lnTo>
                    <a:lnTo>
                      <a:pt x="36" y="0"/>
                    </a:lnTo>
                    <a:lnTo>
                      <a:pt x="44" y="0"/>
                    </a:lnTo>
                    <a:lnTo>
                      <a:pt x="50" y="2"/>
                    </a:lnTo>
                    <a:lnTo>
                      <a:pt x="56" y="6"/>
                    </a:lnTo>
                    <a:lnTo>
                      <a:pt x="62" y="10"/>
                    </a:lnTo>
                    <a:lnTo>
                      <a:pt x="66" y="16"/>
                    </a:lnTo>
                    <a:lnTo>
                      <a:pt x="70" y="22"/>
                    </a:lnTo>
                    <a:lnTo>
                      <a:pt x="72" y="28"/>
                    </a:lnTo>
                    <a:lnTo>
                      <a:pt x="72" y="36"/>
                    </a:lnTo>
                    <a:close/>
                  </a:path>
                </a:pathLst>
              </a:custGeom>
              <a:solidFill>
                <a:srgbClr val="66FF66"/>
              </a:solidFill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0931" name="Line 390"/>
              <p:cNvSpPr>
                <a:spLocks noChangeShapeType="1"/>
              </p:cNvSpPr>
              <p:nvPr/>
            </p:nvSpPr>
            <p:spPr bwMode="auto">
              <a:xfrm flipH="1">
                <a:off x="2368" y="2844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0932" name="Line 391"/>
              <p:cNvSpPr>
                <a:spLocks noChangeShapeType="1"/>
              </p:cNvSpPr>
              <p:nvPr/>
            </p:nvSpPr>
            <p:spPr bwMode="auto">
              <a:xfrm>
                <a:off x="2360" y="2844"/>
                <a:ext cx="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0933" name="Line 392"/>
              <p:cNvSpPr>
                <a:spLocks noChangeShapeType="1"/>
              </p:cNvSpPr>
              <p:nvPr/>
            </p:nvSpPr>
            <p:spPr bwMode="auto">
              <a:xfrm flipH="1">
                <a:off x="2344" y="2844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0934" name="Line 393"/>
              <p:cNvSpPr>
                <a:spLocks noChangeShapeType="1"/>
              </p:cNvSpPr>
              <p:nvPr/>
            </p:nvSpPr>
            <p:spPr bwMode="auto">
              <a:xfrm flipH="1">
                <a:off x="2336" y="2844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0935" name="Line 394"/>
              <p:cNvSpPr>
                <a:spLocks noChangeShapeType="1"/>
              </p:cNvSpPr>
              <p:nvPr/>
            </p:nvSpPr>
            <p:spPr bwMode="auto">
              <a:xfrm>
                <a:off x="2328" y="2844"/>
                <a:ext cx="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0936" name="Line 395"/>
              <p:cNvSpPr>
                <a:spLocks noChangeShapeType="1"/>
              </p:cNvSpPr>
              <p:nvPr/>
            </p:nvSpPr>
            <p:spPr bwMode="auto">
              <a:xfrm flipH="1">
                <a:off x="2312" y="2844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0937" name="Line 396"/>
              <p:cNvSpPr>
                <a:spLocks noChangeShapeType="1"/>
              </p:cNvSpPr>
              <p:nvPr/>
            </p:nvSpPr>
            <p:spPr bwMode="auto">
              <a:xfrm flipH="1">
                <a:off x="2304" y="2844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0938" name="Line 397"/>
              <p:cNvSpPr>
                <a:spLocks noChangeShapeType="1"/>
              </p:cNvSpPr>
              <p:nvPr/>
            </p:nvSpPr>
            <p:spPr bwMode="auto">
              <a:xfrm>
                <a:off x="2296" y="2844"/>
                <a:ext cx="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0939" name="Line 398"/>
              <p:cNvSpPr>
                <a:spLocks noChangeShapeType="1"/>
              </p:cNvSpPr>
              <p:nvPr/>
            </p:nvSpPr>
            <p:spPr bwMode="auto">
              <a:xfrm flipH="1">
                <a:off x="2280" y="2844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0940" name="Line 399"/>
              <p:cNvSpPr>
                <a:spLocks noChangeShapeType="1"/>
              </p:cNvSpPr>
              <p:nvPr/>
            </p:nvSpPr>
            <p:spPr bwMode="auto">
              <a:xfrm flipH="1">
                <a:off x="2272" y="2844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0941" name="Line 400"/>
              <p:cNvSpPr>
                <a:spLocks noChangeShapeType="1"/>
              </p:cNvSpPr>
              <p:nvPr/>
            </p:nvSpPr>
            <p:spPr bwMode="auto">
              <a:xfrm>
                <a:off x="2264" y="2844"/>
                <a:ext cx="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0942" name="Line 401"/>
              <p:cNvSpPr>
                <a:spLocks noChangeShapeType="1"/>
              </p:cNvSpPr>
              <p:nvPr/>
            </p:nvSpPr>
            <p:spPr bwMode="auto">
              <a:xfrm flipH="1">
                <a:off x="2248" y="2844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0943" name="Line 402"/>
              <p:cNvSpPr>
                <a:spLocks noChangeShapeType="1"/>
              </p:cNvSpPr>
              <p:nvPr/>
            </p:nvSpPr>
            <p:spPr bwMode="auto">
              <a:xfrm flipH="1">
                <a:off x="2240" y="2844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0944" name="Line 403"/>
              <p:cNvSpPr>
                <a:spLocks noChangeShapeType="1"/>
              </p:cNvSpPr>
              <p:nvPr/>
            </p:nvSpPr>
            <p:spPr bwMode="auto">
              <a:xfrm>
                <a:off x="2232" y="2844"/>
                <a:ext cx="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0945" name="Line 404"/>
              <p:cNvSpPr>
                <a:spLocks noChangeShapeType="1"/>
              </p:cNvSpPr>
              <p:nvPr/>
            </p:nvSpPr>
            <p:spPr bwMode="auto">
              <a:xfrm flipH="1">
                <a:off x="2216" y="2844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0946" name="Line 405"/>
              <p:cNvSpPr>
                <a:spLocks noChangeShapeType="1"/>
              </p:cNvSpPr>
              <p:nvPr/>
            </p:nvSpPr>
            <p:spPr bwMode="auto">
              <a:xfrm flipH="1">
                <a:off x="2208" y="2844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0947" name="Line 406"/>
              <p:cNvSpPr>
                <a:spLocks noChangeShapeType="1"/>
              </p:cNvSpPr>
              <p:nvPr/>
            </p:nvSpPr>
            <p:spPr bwMode="auto">
              <a:xfrm>
                <a:off x="2200" y="2844"/>
                <a:ext cx="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0948" name="Line 407"/>
              <p:cNvSpPr>
                <a:spLocks noChangeShapeType="1"/>
              </p:cNvSpPr>
              <p:nvPr/>
            </p:nvSpPr>
            <p:spPr bwMode="auto">
              <a:xfrm flipH="1">
                <a:off x="2184" y="2844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0949" name="Line 408"/>
              <p:cNvSpPr>
                <a:spLocks noChangeShapeType="1"/>
              </p:cNvSpPr>
              <p:nvPr/>
            </p:nvSpPr>
            <p:spPr bwMode="auto">
              <a:xfrm flipH="1">
                <a:off x="2176" y="2844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0950" name="Line 409"/>
              <p:cNvSpPr>
                <a:spLocks noChangeShapeType="1"/>
              </p:cNvSpPr>
              <p:nvPr/>
            </p:nvSpPr>
            <p:spPr bwMode="auto">
              <a:xfrm>
                <a:off x="2168" y="2844"/>
                <a:ext cx="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0951" name="Line 410"/>
              <p:cNvSpPr>
                <a:spLocks noChangeShapeType="1"/>
              </p:cNvSpPr>
              <p:nvPr/>
            </p:nvSpPr>
            <p:spPr bwMode="auto">
              <a:xfrm flipH="1">
                <a:off x="2152" y="2844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0952" name="Line 411"/>
              <p:cNvSpPr>
                <a:spLocks noChangeShapeType="1"/>
              </p:cNvSpPr>
              <p:nvPr/>
            </p:nvSpPr>
            <p:spPr bwMode="auto">
              <a:xfrm flipH="1">
                <a:off x="2144" y="2844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0953" name="Line 412"/>
              <p:cNvSpPr>
                <a:spLocks noChangeShapeType="1"/>
              </p:cNvSpPr>
              <p:nvPr/>
            </p:nvSpPr>
            <p:spPr bwMode="auto">
              <a:xfrm>
                <a:off x="2136" y="2844"/>
                <a:ext cx="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0954" name="Line 413"/>
              <p:cNvSpPr>
                <a:spLocks noChangeShapeType="1"/>
              </p:cNvSpPr>
              <p:nvPr/>
            </p:nvSpPr>
            <p:spPr bwMode="auto">
              <a:xfrm flipH="1">
                <a:off x="2120" y="2844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0955" name="Line 414"/>
              <p:cNvSpPr>
                <a:spLocks noChangeShapeType="1"/>
              </p:cNvSpPr>
              <p:nvPr/>
            </p:nvSpPr>
            <p:spPr bwMode="auto">
              <a:xfrm flipH="1">
                <a:off x="2112" y="2844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0956" name="Line 415"/>
              <p:cNvSpPr>
                <a:spLocks noChangeShapeType="1"/>
              </p:cNvSpPr>
              <p:nvPr/>
            </p:nvSpPr>
            <p:spPr bwMode="auto">
              <a:xfrm>
                <a:off x="2104" y="2844"/>
                <a:ext cx="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0957" name="Line 416"/>
              <p:cNvSpPr>
                <a:spLocks noChangeShapeType="1"/>
              </p:cNvSpPr>
              <p:nvPr/>
            </p:nvSpPr>
            <p:spPr bwMode="auto">
              <a:xfrm flipH="1">
                <a:off x="2088" y="2844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0958" name="Line 417"/>
              <p:cNvSpPr>
                <a:spLocks noChangeShapeType="1"/>
              </p:cNvSpPr>
              <p:nvPr/>
            </p:nvSpPr>
            <p:spPr bwMode="auto">
              <a:xfrm flipH="1">
                <a:off x="2080" y="2844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0959" name="Line 418"/>
              <p:cNvSpPr>
                <a:spLocks noChangeShapeType="1"/>
              </p:cNvSpPr>
              <p:nvPr/>
            </p:nvSpPr>
            <p:spPr bwMode="auto">
              <a:xfrm>
                <a:off x="2072" y="2844"/>
                <a:ext cx="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0960" name="Line 419"/>
              <p:cNvSpPr>
                <a:spLocks noChangeShapeType="1"/>
              </p:cNvSpPr>
              <p:nvPr/>
            </p:nvSpPr>
            <p:spPr bwMode="auto">
              <a:xfrm flipH="1">
                <a:off x="2056" y="2844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0961" name="Line 420"/>
              <p:cNvSpPr>
                <a:spLocks noChangeShapeType="1"/>
              </p:cNvSpPr>
              <p:nvPr/>
            </p:nvSpPr>
            <p:spPr bwMode="auto">
              <a:xfrm flipH="1">
                <a:off x="2048" y="2844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0962" name="Line 421"/>
              <p:cNvSpPr>
                <a:spLocks noChangeShapeType="1"/>
              </p:cNvSpPr>
              <p:nvPr/>
            </p:nvSpPr>
            <p:spPr bwMode="auto">
              <a:xfrm>
                <a:off x="2040" y="2844"/>
                <a:ext cx="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0963" name="Line 422"/>
              <p:cNvSpPr>
                <a:spLocks noChangeShapeType="1"/>
              </p:cNvSpPr>
              <p:nvPr/>
            </p:nvSpPr>
            <p:spPr bwMode="auto">
              <a:xfrm flipH="1">
                <a:off x="2024" y="2844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0964" name="Line 423"/>
              <p:cNvSpPr>
                <a:spLocks noChangeShapeType="1"/>
              </p:cNvSpPr>
              <p:nvPr/>
            </p:nvSpPr>
            <p:spPr bwMode="auto">
              <a:xfrm flipH="1">
                <a:off x="2016" y="2844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0965" name="Line 424"/>
              <p:cNvSpPr>
                <a:spLocks noChangeShapeType="1"/>
              </p:cNvSpPr>
              <p:nvPr/>
            </p:nvSpPr>
            <p:spPr bwMode="auto">
              <a:xfrm>
                <a:off x="2008" y="2844"/>
                <a:ext cx="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0966" name="Line 425"/>
              <p:cNvSpPr>
                <a:spLocks noChangeShapeType="1"/>
              </p:cNvSpPr>
              <p:nvPr/>
            </p:nvSpPr>
            <p:spPr bwMode="auto">
              <a:xfrm flipH="1">
                <a:off x="1992" y="2844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0967" name="Line 426"/>
              <p:cNvSpPr>
                <a:spLocks noChangeShapeType="1"/>
              </p:cNvSpPr>
              <p:nvPr/>
            </p:nvSpPr>
            <p:spPr bwMode="auto">
              <a:xfrm flipH="1">
                <a:off x="1984" y="2844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0968" name="Line 427"/>
              <p:cNvSpPr>
                <a:spLocks noChangeShapeType="1"/>
              </p:cNvSpPr>
              <p:nvPr/>
            </p:nvSpPr>
            <p:spPr bwMode="auto">
              <a:xfrm>
                <a:off x="1976" y="2844"/>
                <a:ext cx="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0969" name="Line 428"/>
              <p:cNvSpPr>
                <a:spLocks noChangeShapeType="1"/>
              </p:cNvSpPr>
              <p:nvPr/>
            </p:nvSpPr>
            <p:spPr bwMode="auto">
              <a:xfrm flipH="1">
                <a:off x="1960" y="2844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0970" name="Line 429"/>
              <p:cNvSpPr>
                <a:spLocks noChangeShapeType="1"/>
              </p:cNvSpPr>
              <p:nvPr/>
            </p:nvSpPr>
            <p:spPr bwMode="auto">
              <a:xfrm flipH="1">
                <a:off x="1952" y="2844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0971" name="Line 430"/>
              <p:cNvSpPr>
                <a:spLocks noChangeShapeType="1"/>
              </p:cNvSpPr>
              <p:nvPr/>
            </p:nvSpPr>
            <p:spPr bwMode="auto">
              <a:xfrm>
                <a:off x="1944" y="2844"/>
                <a:ext cx="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0972" name="Line 431"/>
              <p:cNvSpPr>
                <a:spLocks noChangeShapeType="1"/>
              </p:cNvSpPr>
              <p:nvPr/>
            </p:nvSpPr>
            <p:spPr bwMode="auto">
              <a:xfrm flipH="1">
                <a:off x="1928" y="2844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0973" name="Line 432"/>
              <p:cNvSpPr>
                <a:spLocks noChangeShapeType="1"/>
              </p:cNvSpPr>
              <p:nvPr/>
            </p:nvSpPr>
            <p:spPr bwMode="auto">
              <a:xfrm flipH="1">
                <a:off x="1920" y="2844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0974" name="Line 433"/>
              <p:cNvSpPr>
                <a:spLocks noChangeShapeType="1"/>
              </p:cNvSpPr>
              <p:nvPr/>
            </p:nvSpPr>
            <p:spPr bwMode="auto">
              <a:xfrm>
                <a:off x="1912" y="2844"/>
                <a:ext cx="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</p:grpSp>
        <p:grpSp>
          <p:nvGrpSpPr>
            <p:cNvPr id="4" name="Group 635"/>
            <p:cNvGrpSpPr>
              <a:grpSpLocks/>
            </p:cNvGrpSpPr>
            <p:nvPr/>
          </p:nvGrpSpPr>
          <p:grpSpPr bwMode="auto">
            <a:xfrm>
              <a:off x="1512" y="1620"/>
              <a:ext cx="512" cy="1225"/>
              <a:chOff x="1512" y="1620"/>
              <a:chExt cx="512" cy="1225"/>
            </a:xfrm>
          </p:grpSpPr>
          <p:sp>
            <p:nvSpPr>
              <p:cNvPr id="160976" name="Line 435"/>
              <p:cNvSpPr>
                <a:spLocks noChangeShapeType="1"/>
              </p:cNvSpPr>
              <p:nvPr/>
            </p:nvSpPr>
            <p:spPr bwMode="auto">
              <a:xfrm flipH="1">
                <a:off x="1896" y="2844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0977" name="Line 436"/>
              <p:cNvSpPr>
                <a:spLocks noChangeShapeType="1"/>
              </p:cNvSpPr>
              <p:nvPr/>
            </p:nvSpPr>
            <p:spPr bwMode="auto">
              <a:xfrm flipH="1">
                <a:off x="1888" y="2844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0978" name="Line 437"/>
              <p:cNvSpPr>
                <a:spLocks noChangeShapeType="1"/>
              </p:cNvSpPr>
              <p:nvPr/>
            </p:nvSpPr>
            <p:spPr bwMode="auto">
              <a:xfrm>
                <a:off x="1880" y="2844"/>
                <a:ext cx="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0979" name="Line 438"/>
              <p:cNvSpPr>
                <a:spLocks noChangeShapeType="1"/>
              </p:cNvSpPr>
              <p:nvPr/>
            </p:nvSpPr>
            <p:spPr bwMode="auto">
              <a:xfrm flipH="1">
                <a:off x="1864" y="2844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0980" name="Line 439"/>
              <p:cNvSpPr>
                <a:spLocks noChangeShapeType="1"/>
              </p:cNvSpPr>
              <p:nvPr/>
            </p:nvSpPr>
            <p:spPr bwMode="auto">
              <a:xfrm flipH="1">
                <a:off x="1856" y="2844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0981" name="Line 440"/>
              <p:cNvSpPr>
                <a:spLocks noChangeShapeType="1"/>
              </p:cNvSpPr>
              <p:nvPr/>
            </p:nvSpPr>
            <p:spPr bwMode="auto">
              <a:xfrm>
                <a:off x="1848" y="2844"/>
                <a:ext cx="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0982" name="Line 441"/>
              <p:cNvSpPr>
                <a:spLocks noChangeShapeType="1"/>
              </p:cNvSpPr>
              <p:nvPr/>
            </p:nvSpPr>
            <p:spPr bwMode="auto">
              <a:xfrm flipH="1">
                <a:off x="1832" y="2844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0983" name="Line 442"/>
              <p:cNvSpPr>
                <a:spLocks noChangeShapeType="1"/>
              </p:cNvSpPr>
              <p:nvPr/>
            </p:nvSpPr>
            <p:spPr bwMode="auto">
              <a:xfrm flipH="1">
                <a:off x="1824" y="2844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0984" name="Line 443"/>
              <p:cNvSpPr>
                <a:spLocks noChangeShapeType="1"/>
              </p:cNvSpPr>
              <p:nvPr/>
            </p:nvSpPr>
            <p:spPr bwMode="auto">
              <a:xfrm>
                <a:off x="1816" y="2844"/>
                <a:ext cx="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0985" name="Line 444"/>
              <p:cNvSpPr>
                <a:spLocks noChangeShapeType="1"/>
              </p:cNvSpPr>
              <p:nvPr/>
            </p:nvSpPr>
            <p:spPr bwMode="auto">
              <a:xfrm flipH="1">
                <a:off x="1800" y="2844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0986" name="Line 445"/>
              <p:cNvSpPr>
                <a:spLocks noChangeShapeType="1"/>
              </p:cNvSpPr>
              <p:nvPr/>
            </p:nvSpPr>
            <p:spPr bwMode="auto">
              <a:xfrm flipH="1">
                <a:off x="1792" y="2844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0987" name="Line 446"/>
              <p:cNvSpPr>
                <a:spLocks noChangeShapeType="1"/>
              </p:cNvSpPr>
              <p:nvPr/>
            </p:nvSpPr>
            <p:spPr bwMode="auto">
              <a:xfrm>
                <a:off x="1784" y="2844"/>
                <a:ext cx="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0988" name="Line 447"/>
              <p:cNvSpPr>
                <a:spLocks noChangeShapeType="1"/>
              </p:cNvSpPr>
              <p:nvPr/>
            </p:nvSpPr>
            <p:spPr bwMode="auto">
              <a:xfrm flipH="1">
                <a:off x="1768" y="2844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0989" name="Line 448"/>
              <p:cNvSpPr>
                <a:spLocks noChangeShapeType="1"/>
              </p:cNvSpPr>
              <p:nvPr/>
            </p:nvSpPr>
            <p:spPr bwMode="auto">
              <a:xfrm flipH="1">
                <a:off x="1760" y="2844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0990" name="Line 449"/>
              <p:cNvSpPr>
                <a:spLocks noChangeShapeType="1"/>
              </p:cNvSpPr>
              <p:nvPr/>
            </p:nvSpPr>
            <p:spPr bwMode="auto">
              <a:xfrm>
                <a:off x="1752" y="2844"/>
                <a:ext cx="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0991" name="Line 450"/>
              <p:cNvSpPr>
                <a:spLocks noChangeShapeType="1"/>
              </p:cNvSpPr>
              <p:nvPr/>
            </p:nvSpPr>
            <p:spPr bwMode="auto">
              <a:xfrm flipH="1">
                <a:off x="1736" y="2844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0992" name="Line 451"/>
              <p:cNvSpPr>
                <a:spLocks noChangeShapeType="1"/>
              </p:cNvSpPr>
              <p:nvPr/>
            </p:nvSpPr>
            <p:spPr bwMode="auto">
              <a:xfrm flipH="1">
                <a:off x="1728" y="2844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0993" name="Line 452"/>
              <p:cNvSpPr>
                <a:spLocks noChangeShapeType="1"/>
              </p:cNvSpPr>
              <p:nvPr/>
            </p:nvSpPr>
            <p:spPr bwMode="auto">
              <a:xfrm>
                <a:off x="1720" y="2844"/>
                <a:ext cx="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0994" name="Line 453"/>
              <p:cNvSpPr>
                <a:spLocks noChangeShapeType="1"/>
              </p:cNvSpPr>
              <p:nvPr/>
            </p:nvSpPr>
            <p:spPr bwMode="auto">
              <a:xfrm flipH="1">
                <a:off x="1704" y="2844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0995" name="Line 454"/>
              <p:cNvSpPr>
                <a:spLocks noChangeShapeType="1"/>
              </p:cNvSpPr>
              <p:nvPr/>
            </p:nvSpPr>
            <p:spPr bwMode="auto">
              <a:xfrm flipH="1">
                <a:off x="1696" y="2844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0996" name="Line 455"/>
              <p:cNvSpPr>
                <a:spLocks noChangeShapeType="1"/>
              </p:cNvSpPr>
              <p:nvPr/>
            </p:nvSpPr>
            <p:spPr bwMode="auto">
              <a:xfrm>
                <a:off x="1688" y="2844"/>
                <a:ext cx="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0997" name="Line 456"/>
              <p:cNvSpPr>
                <a:spLocks noChangeShapeType="1"/>
              </p:cNvSpPr>
              <p:nvPr/>
            </p:nvSpPr>
            <p:spPr bwMode="auto">
              <a:xfrm flipH="1">
                <a:off x="1672" y="2844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0998" name="Line 457"/>
              <p:cNvSpPr>
                <a:spLocks noChangeShapeType="1"/>
              </p:cNvSpPr>
              <p:nvPr/>
            </p:nvSpPr>
            <p:spPr bwMode="auto">
              <a:xfrm flipH="1">
                <a:off x="1664" y="2844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0999" name="Line 458"/>
              <p:cNvSpPr>
                <a:spLocks noChangeShapeType="1"/>
              </p:cNvSpPr>
              <p:nvPr/>
            </p:nvSpPr>
            <p:spPr bwMode="auto">
              <a:xfrm>
                <a:off x="1656" y="2844"/>
                <a:ext cx="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000" name="Line 459"/>
              <p:cNvSpPr>
                <a:spLocks noChangeShapeType="1"/>
              </p:cNvSpPr>
              <p:nvPr/>
            </p:nvSpPr>
            <p:spPr bwMode="auto">
              <a:xfrm flipH="1">
                <a:off x="1640" y="2844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001" name="Line 460"/>
              <p:cNvSpPr>
                <a:spLocks noChangeShapeType="1"/>
              </p:cNvSpPr>
              <p:nvPr/>
            </p:nvSpPr>
            <p:spPr bwMode="auto">
              <a:xfrm flipH="1">
                <a:off x="1632" y="2844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002" name="Line 461"/>
              <p:cNvSpPr>
                <a:spLocks noChangeShapeType="1"/>
              </p:cNvSpPr>
              <p:nvPr/>
            </p:nvSpPr>
            <p:spPr bwMode="auto">
              <a:xfrm>
                <a:off x="1624" y="2844"/>
                <a:ext cx="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003" name="Line 462"/>
              <p:cNvSpPr>
                <a:spLocks noChangeShapeType="1"/>
              </p:cNvSpPr>
              <p:nvPr/>
            </p:nvSpPr>
            <p:spPr bwMode="auto">
              <a:xfrm flipH="1">
                <a:off x="1608" y="2844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004" name="Line 463"/>
              <p:cNvSpPr>
                <a:spLocks noChangeShapeType="1"/>
              </p:cNvSpPr>
              <p:nvPr/>
            </p:nvSpPr>
            <p:spPr bwMode="auto">
              <a:xfrm flipH="1">
                <a:off x="1600" y="2844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005" name="Line 464"/>
              <p:cNvSpPr>
                <a:spLocks noChangeShapeType="1"/>
              </p:cNvSpPr>
              <p:nvPr/>
            </p:nvSpPr>
            <p:spPr bwMode="auto">
              <a:xfrm>
                <a:off x="1592" y="2844"/>
                <a:ext cx="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006" name="Line 465"/>
              <p:cNvSpPr>
                <a:spLocks noChangeShapeType="1"/>
              </p:cNvSpPr>
              <p:nvPr/>
            </p:nvSpPr>
            <p:spPr bwMode="auto">
              <a:xfrm flipH="1">
                <a:off x="1576" y="2844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007" name="Line 466"/>
              <p:cNvSpPr>
                <a:spLocks noChangeShapeType="1"/>
              </p:cNvSpPr>
              <p:nvPr/>
            </p:nvSpPr>
            <p:spPr bwMode="auto">
              <a:xfrm flipH="1">
                <a:off x="1568" y="2844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008" name="Line 467"/>
              <p:cNvSpPr>
                <a:spLocks noChangeShapeType="1"/>
              </p:cNvSpPr>
              <p:nvPr/>
            </p:nvSpPr>
            <p:spPr bwMode="auto">
              <a:xfrm>
                <a:off x="1560" y="2844"/>
                <a:ext cx="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009" name="Line 468"/>
              <p:cNvSpPr>
                <a:spLocks noChangeShapeType="1"/>
              </p:cNvSpPr>
              <p:nvPr/>
            </p:nvSpPr>
            <p:spPr bwMode="auto">
              <a:xfrm flipH="1">
                <a:off x="1544" y="2844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010" name="Line 469"/>
              <p:cNvSpPr>
                <a:spLocks noChangeShapeType="1"/>
              </p:cNvSpPr>
              <p:nvPr/>
            </p:nvSpPr>
            <p:spPr bwMode="auto">
              <a:xfrm flipH="1">
                <a:off x="1536" y="2844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011" name="Line 470"/>
              <p:cNvSpPr>
                <a:spLocks noChangeShapeType="1"/>
              </p:cNvSpPr>
              <p:nvPr/>
            </p:nvSpPr>
            <p:spPr bwMode="auto">
              <a:xfrm>
                <a:off x="1528" y="2844"/>
                <a:ext cx="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012" name="Freeform 471"/>
              <p:cNvSpPr>
                <a:spLocks/>
              </p:cNvSpPr>
              <p:nvPr/>
            </p:nvSpPr>
            <p:spPr bwMode="auto">
              <a:xfrm>
                <a:off x="1512" y="2844"/>
                <a:ext cx="8" cy="1"/>
              </a:xfrm>
              <a:custGeom>
                <a:avLst/>
                <a:gdLst>
                  <a:gd name="T0" fmla="*/ 8 w 8"/>
                  <a:gd name="T1" fmla="*/ 0 h 1"/>
                  <a:gd name="T2" fmla="*/ 0 w 8"/>
                  <a:gd name="T3" fmla="*/ 0 h 1"/>
                  <a:gd name="T4" fmla="*/ 0 w 8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w 8"/>
                  <a:gd name="T10" fmla="*/ 0 h 1"/>
                  <a:gd name="T11" fmla="*/ 8 w 8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8" h="1">
                    <a:moveTo>
                      <a:pt x="8" y="0"/>
                    </a:moveTo>
                    <a:lnTo>
                      <a:pt x="0" y="0"/>
                    </a:lnTo>
                  </a:path>
                </a:pathLst>
              </a:cu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1013" name="Line 472"/>
              <p:cNvSpPr>
                <a:spLocks noChangeShapeType="1"/>
              </p:cNvSpPr>
              <p:nvPr/>
            </p:nvSpPr>
            <p:spPr bwMode="auto">
              <a:xfrm flipV="1">
                <a:off x="1512" y="2836"/>
                <a:ext cx="1" cy="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014" name="Line 473"/>
              <p:cNvSpPr>
                <a:spLocks noChangeShapeType="1"/>
              </p:cNvSpPr>
              <p:nvPr/>
            </p:nvSpPr>
            <p:spPr bwMode="auto">
              <a:xfrm>
                <a:off x="1512" y="2828"/>
                <a:ext cx="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015" name="Line 474"/>
              <p:cNvSpPr>
                <a:spLocks noChangeShapeType="1"/>
              </p:cNvSpPr>
              <p:nvPr/>
            </p:nvSpPr>
            <p:spPr bwMode="auto">
              <a:xfrm flipV="1">
                <a:off x="1512" y="2812"/>
                <a:ext cx="1" cy="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016" name="Line 475"/>
              <p:cNvSpPr>
                <a:spLocks noChangeShapeType="1"/>
              </p:cNvSpPr>
              <p:nvPr/>
            </p:nvSpPr>
            <p:spPr bwMode="auto">
              <a:xfrm flipV="1">
                <a:off x="1512" y="2804"/>
                <a:ext cx="1" cy="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017" name="Line 476"/>
              <p:cNvSpPr>
                <a:spLocks noChangeShapeType="1"/>
              </p:cNvSpPr>
              <p:nvPr/>
            </p:nvSpPr>
            <p:spPr bwMode="auto">
              <a:xfrm>
                <a:off x="1512" y="2796"/>
                <a:ext cx="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018" name="Line 477"/>
              <p:cNvSpPr>
                <a:spLocks noChangeShapeType="1"/>
              </p:cNvSpPr>
              <p:nvPr/>
            </p:nvSpPr>
            <p:spPr bwMode="auto">
              <a:xfrm flipV="1">
                <a:off x="1512" y="2780"/>
                <a:ext cx="1" cy="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019" name="Line 478"/>
              <p:cNvSpPr>
                <a:spLocks noChangeShapeType="1"/>
              </p:cNvSpPr>
              <p:nvPr/>
            </p:nvSpPr>
            <p:spPr bwMode="auto">
              <a:xfrm flipV="1">
                <a:off x="1512" y="2772"/>
                <a:ext cx="1" cy="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020" name="Line 479"/>
              <p:cNvSpPr>
                <a:spLocks noChangeShapeType="1"/>
              </p:cNvSpPr>
              <p:nvPr/>
            </p:nvSpPr>
            <p:spPr bwMode="auto">
              <a:xfrm>
                <a:off x="1512" y="2764"/>
                <a:ext cx="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021" name="Line 480"/>
              <p:cNvSpPr>
                <a:spLocks noChangeShapeType="1"/>
              </p:cNvSpPr>
              <p:nvPr/>
            </p:nvSpPr>
            <p:spPr bwMode="auto">
              <a:xfrm flipV="1">
                <a:off x="1512" y="2748"/>
                <a:ext cx="1" cy="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022" name="Line 481"/>
              <p:cNvSpPr>
                <a:spLocks noChangeShapeType="1"/>
              </p:cNvSpPr>
              <p:nvPr/>
            </p:nvSpPr>
            <p:spPr bwMode="auto">
              <a:xfrm flipV="1">
                <a:off x="1512" y="2740"/>
                <a:ext cx="1" cy="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023" name="Line 482"/>
              <p:cNvSpPr>
                <a:spLocks noChangeShapeType="1"/>
              </p:cNvSpPr>
              <p:nvPr/>
            </p:nvSpPr>
            <p:spPr bwMode="auto">
              <a:xfrm>
                <a:off x="1512" y="2732"/>
                <a:ext cx="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024" name="Line 483"/>
              <p:cNvSpPr>
                <a:spLocks noChangeShapeType="1"/>
              </p:cNvSpPr>
              <p:nvPr/>
            </p:nvSpPr>
            <p:spPr bwMode="auto">
              <a:xfrm flipV="1">
                <a:off x="1512" y="2716"/>
                <a:ext cx="1" cy="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025" name="Line 484"/>
              <p:cNvSpPr>
                <a:spLocks noChangeShapeType="1"/>
              </p:cNvSpPr>
              <p:nvPr/>
            </p:nvSpPr>
            <p:spPr bwMode="auto">
              <a:xfrm flipV="1">
                <a:off x="1512" y="2708"/>
                <a:ext cx="1" cy="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026" name="Line 485"/>
              <p:cNvSpPr>
                <a:spLocks noChangeShapeType="1"/>
              </p:cNvSpPr>
              <p:nvPr/>
            </p:nvSpPr>
            <p:spPr bwMode="auto">
              <a:xfrm>
                <a:off x="1512" y="2700"/>
                <a:ext cx="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027" name="Line 486"/>
              <p:cNvSpPr>
                <a:spLocks noChangeShapeType="1"/>
              </p:cNvSpPr>
              <p:nvPr/>
            </p:nvSpPr>
            <p:spPr bwMode="auto">
              <a:xfrm flipV="1">
                <a:off x="1512" y="2684"/>
                <a:ext cx="1" cy="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028" name="Line 487"/>
              <p:cNvSpPr>
                <a:spLocks noChangeShapeType="1"/>
              </p:cNvSpPr>
              <p:nvPr/>
            </p:nvSpPr>
            <p:spPr bwMode="auto">
              <a:xfrm flipV="1">
                <a:off x="1512" y="2676"/>
                <a:ext cx="1" cy="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029" name="Line 488"/>
              <p:cNvSpPr>
                <a:spLocks noChangeShapeType="1"/>
              </p:cNvSpPr>
              <p:nvPr/>
            </p:nvSpPr>
            <p:spPr bwMode="auto">
              <a:xfrm>
                <a:off x="1512" y="2668"/>
                <a:ext cx="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030" name="Line 489"/>
              <p:cNvSpPr>
                <a:spLocks noChangeShapeType="1"/>
              </p:cNvSpPr>
              <p:nvPr/>
            </p:nvSpPr>
            <p:spPr bwMode="auto">
              <a:xfrm flipV="1">
                <a:off x="1512" y="2652"/>
                <a:ext cx="1" cy="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031" name="Line 490"/>
              <p:cNvSpPr>
                <a:spLocks noChangeShapeType="1"/>
              </p:cNvSpPr>
              <p:nvPr/>
            </p:nvSpPr>
            <p:spPr bwMode="auto">
              <a:xfrm flipV="1">
                <a:off x="1512" y="2644"/>
                <a:ext cx="1" cy="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032" name="Line 491"/>
              <p:cNvSpPr>
                <a:spLocks noChangeShapeType="1"/>
              </p:cNvSpPr>
              <p:nvPr/>
            </p:nvSpPr>
            <p:spPr bwMode="auto">
              <a:xfrm>
                <a:off x="1512" y="2636"/>
                <a:ext cx="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033" name="Line 492"/>
              <p:cNvSpPr>
                <a:spLocks noChangeShapeType="1"/>
              </p:cNvSpPr>
              <p:nvPr/>
            </p:nvSpPr>
            <p:spPr bwMode="auto">
              <a:xfrm flipV="1">
                <a:off x="1512" y="2620"/>
                <a:ext cx="1" cy="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034" name="Line 493"/>
              <p:cNvSpPr>
                <a:spLocks noChangeShapeType="1"/>
              </p:cNvSpPr>
              <p:nvPr/>
            </p:nvSpPr>
            <p:spPr bwMode="auto">
              <a:xfrm flipV="1">
                <a:off x="1512" y="2612"/>
                <a:ext cx="1" cy="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035" name="Line 494"/>
              <p:cNvSpPr>
                <a:spLocks noChangeShapeType="1"/>
              </p:cNvSpPr>
              <p:nvPr/>
            </p:nvSpPr>
            <p:spPr bwMode="auto">
              <a:xfrm>
                <a:off x="1512" y="2604"/>
                <a:ext cx="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036" name="Line 495"/>
              <p:cNvSpPr>
                <a:spLocks noChangeShapeType="1"/>
              </p:cNvSpPr>
              <p:nvPr/>
            </p:nvSpPr>
            <p:spPr bwMode="auto">
              <a:xfrm flipV="1">
                <a:off x="1512" y="2588"/>
                <a:ext cx="1" cy="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037" name="Line 496"/>
              <p:cNvSpPr>
                <a:spLocks noChangeShapeType="1"/>
              </p:cNvSpPr>
              <p:nvPr/>
            </p:nvSpPr>
            <p:spPr bwMode="auto">
              <a:xfrm flipV="1">
                <a:off x="1512" y="2580"/>
                <a:ext cx="1" cy="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038" name="Line 497"/>
              <p:cNvSpPr>
                <a:spLocks noChangeShapeType="1"/>
              </p:cNvSpPr>
              <p:nvPr/>
            </p:nvSpPr>
            <p:spPr bwMode="auto">
              <a:xfrm>
                <a:off x="1512" y="2572"/>
                <a:ext cx="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039" name="Line 498"/>
              <p:cNvSpPr>
                <a:spLocks noChangeShapeType="1"/>
              </p:cNvSpPr>
              <p:nvPr/>
            </p:nvSpPr>
            <p:spPr bwMode="auto">
              <a:xfrm flipV="1">
                <a:off x="1512" y="2556"/>
                <a:ext cx="1" cy="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040" name="Line 499"/>
              <p:cNvSpPr>
                <a:spLocks noChangeShapeType="1"/>
              </p:cNvSpPr>
              <p:nvPr/>
            </p:nvSpPr>
            <p:spPr bwMode="auto">
              <a:xfrm flipV="1">
                <a:off x="1512" y="2548"/>
                <a:ext cx="1" cy="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041" name="Line 500"/>
              <p:cNvSpPr>
                <a:spLocks noChangeShapeType="1"/>
              </p:cNvSpPr>
              <p:nvPr/>
            </p:nvSpPr>
            <p:spPr bwMode="auto">
              <a:xfrm>
                <a:off x="1512" y="2540"/>
                <a:ext cx="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042" name="Line 501"/>
              <p:cNvSpPr>
                <a:spLocks noChangeShapeType="1"/>
              </p:cNvSpPr>
              <p:nvPr/>
            </p:nvSpPr>
            <p:spPr bwMode="auto">
              <a:xfrm flipV="1">
                <a:off x="1512" y="2524"/>
                <a:ext cx="1" cy="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043" name="Line 502"/>
              <p:cNvSpPr>
                <a:spLocks noChangeShapeType="1"/>
              </p:cNvSpPr>
              <p:nvPr/>
            </p:nvSpPr>
            <p:spPr bwMode="auto">
              <a:xfrm flipV="1">
                <a:off x="1512" y="2516"/>
                <a:ext cx="1" cy="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044" name="Line 503"/>
              <p:cNvSpPr>
                <a:spLocks noChangeShapeType="1"/>
              </p:cNvSpPr>
              <p:nvPr/>
            </p:nvSpPr>
            <p:spPr bwMode="auto">
              <a:xfrm>
                <a:off x="1512" y="2508"/>
                <a:ext cx="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045" name="Line 504"/>
              <p:cNvSpPr>
                <a:spLocks noChangeShapeType="1"/>
              </p:cNvSpPr>
              <p:nvPr/>
            </p:nvSpPr>
            <p:spPr bwMode="auto">
              <a:xfrm flipV="1">
                <a:off x="1512" y="2492"/>
                <a:ext cx="1" cy="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046" name="Line 505"/>
              <p:cNvSpPr>
                <a:spLocks noChangeShapeType="1"/>
              </p:cNvSpPr>
              <p:nvPr/>
            </p:nvSpPr>
            <p:spPr bwMode="auto">
              <a:xfrm flipV="1">
                <a:off x="1512" y="2484"/>
                <a:ext cx="1" cy="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047" name="Line 506"/>
              <p:cNvSpPr>
                <a:spLocks noChangeShapeType="1"/>
              </p:cNvSpPr>
              <p:nvPr/>
            </p:nvSpPr>
            <p:spPr bwMode="auto">
              <a:xfrm>
                <a:off x="1512" y="2476"/>
                <a:ext cx="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048" name="Line 507"/>
              <p:cNvSpPr>
                <a:spLocks noChangeShapeType="1"/>
              </p:cNvSpPr>
              <p:nvPr/>
            </p:nvSpPr>
            <p:spPr bwMode="auto">
              <a:xfrm flipV="1">
                <a:off x="1512" y="2460"/>
                <a:ext cx="1" cy="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049" name="Line 508"/>
              <p:cNvSpPr>
                <a:spLocks noChangeShapeType="1"/>
              </p:cNvSpPr>
              <p:nvPr/>
            </p:nvSpPr>
            <p:spPr bwMode="auto">
              <a:xfrm flipV="1">
                <a:off x="1512" y="2452"/>
                <a:ext cx="1" cy="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050" name="Line 509"/>
              <p:cNvSpPr>
                <a:spLocks noChangeShapeType="1"/>
              </p:cNvSpPr>
              <p:nvPr/>
            </p:nvSpPr>
            <p:spPr bwMode="auto">
              <a:xfrm>
                <a:off x="1512" y="2444"/>
                <a:ext cx="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051" name="Line 510"/>
              <p:cNvSpPr>
                <a:spLocks noChangeShapeType="1"/>
              </p:cNvSpPr>
              <p:nvPr/>
            </p:nvSpPr>
            <p:spPr bwMode="auto">
              <a:xfrm flipV="1">
                <a:off x="1512" y="2428"/>
                <a:ext cx="1" cy="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052" name="Line 511"/>
              <p:cNvSpPr>
                <a:spLocks noChangeShapeType="1"/>
              </p:cNvSpPr>
              <p:nvPr/>
            </p:nvSpPr>
            <p:spPr bwMode="auto">
              <a:xfrm flipV="1">
                <a:off x="1512" y="2420"/>
                <a:ext cx="1" cy="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053" name="Line 512"/>
              <p:cNvSpPr>
                <a:spLocks noChangeShapeType="1"/>
              </p:cNvSpPr>
              <p:nvPr/>
            </p:nvSpPr>
            <p:spPr bwMode="auto">
              <a:xfrm>
                <a:off x="1512" y="2412"/>
                <a:ext cx="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054" name="Line 513"/>
              <p:cNvSpPr>
                <a:spLocks noChangeShapeType="1"/>
              </p:cNvSpPr>
              <p:nvPr/>
            </p:nvSpPr>
            <p:spPr bwMode="auto">
              <a:xfrm flipV="1">
                <a:off x="1512" y="2396"/>
                <a:ext cx="1" cy="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055" name="Line 514"/>
              <p:cNvSpPr>
                <a:spLocks noChangeShapeType="1"/>
              </p:cNvSpPr>
              <p:nvPr/>
            </p:nvSpPr>
            <p:spPr bwMode="auto">
              <a:xfrm flipV="1">
                <a:off x="1512" y="2388"/>
                <a:ext cx="1" cy="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056" name="Line 515"/>
              <p:cNvSpPr>
                <a:spLocks noChangeShapeType="1"/>
              </p:cNvSpPr>
              <p:nvPr/>
            </p:nvSpPr>
            <p:spPr bwMode="auto">
              <a:xfrm>
                <a:off x="1512" y="2380"/>
                <a:ext cx="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057" name="Line 516"/>
              <p:cNvSpPr>
                <a:spLocks noChangeShapeType="1"/>
              </p:cNvSpPr>
              <p:nvPr/>
            </p:nvSpPr>
            <p:spPr bwMode="auto">
              <a:xfrm flipV="1">
                <a:off x="1512" y="2364"/>
                <a:ext cx="1" cy="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058" name="Line 517"/>
              <p:cNvSpPr>
                <a:spLocks noChangeShapeType="1"/>
              </p:cNvSpPr>
              <p:nvPr/>
            </p:nvSpPr>
            <p:spPr bwMode="auto">
              <a:xfrm flipV="1">
                <a:off x="1512" y="2356"/>
                <a:ext cx="1" cy="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059" name="Line 518"/>
              <p:cNvSpPr>
                <a:spLocks noChangeShapeType="1"/>
              </p:cNvSpPr>
              <p:nvPr/>
            </p:nvSpPr>
            <p:spPr bwMode="auto">
              <a:xfrm>
                <a:off x="1512" y="2348"/>
                <a:ext cx="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060" name="Line 519"/>
              <p:cNvSpPr>
                <a:spLocks noChangeShapeType="1"/>
              </p:cNvSpPr>
              <p:nvPr/>
            </p:nvSpPr>
            <p:spPr bwMode="auto">
              <a:xfrm flipV="1">
                <a:off x="1512" y="2332"/>
                <a:ext cx="1" cy="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061" name="Line 520"/>
              <p:cNvSpPr>
                <a:spLocks noChangeShapeType="1"/>
              </p:cNvSpPr>
              <p:nvPr/>
            </p:nvSpPr>
            <p:spPr bwMode="auto">
              <a:xfrm flipV="1">
                <a:off x="1512" y="2324"/>
                <a:ext cx="1" cy="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062" name="Line 521"/>
              <p:cNvSpPr>
                <a:spLocks noChangeShapeType="1"/>
              </p:cNvSpPr>
              <p:nvPr/>
            </p:nvSpPr>
            <p:spPr bwMode="auto">
              <a:xfrm>
                <a:off x="1512" y="2316"/>
                <a:ext cx="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063" name="Line 522"/>
              <p:cNvSpPr>
                <a:spLocks noChangeShapeType="1"/>
              </p:cNvSpPr>
              <p:nvPr/>
            </p:nvSpPr>
            <p:spPr bwMode="auto">
              <a:xfrm flipV="1">
                <a:off x="1512" y="2300"/>
                <a:ext cx="1" cy="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064" name="Line 523"/>
              <p:cNvSpPr>
                <a:spLocks noChangeShapeType="1"/>
              </p:cNvSpPr>
              <p:nvPr/>
            </p:nvSpPr>
            <p:spPr bwMode="auto">
              <a:xfrm flipV="1">
                <a:off x="1512" y="2292"/>
                <a:ext cx="1" cy="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065" name="Line 524"/>
              <p:cNvSpPr>
                <a:spLocks noChangeShapeType="1"/>
              </p:cNvSpPr>
              <p:nvPr/>
            </p:nvSpPr>
            <p:spPr bwMode="auto">
              <a:xfrm>
                <a:off x="1512" y="2284"/>
                <a:ext cx="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066" name="Line 525"/>
              <p:cNvSpPr>
                <a:spLocks noChangeShapeType="1"/>
              </p:cNvSpPr>
              <p:nvPr/>
            </p:nvSpPr>
            <p:spPr bwMode="auto">
              <a:xfrm flipV="1">
                <a:off x="1512" y="2268"/>
                <a:ext cx="1" cy="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067" name="Line 526"/>
              <p:cNvSpPr>
                <a:spLocks noChangeShapeType="1"/>
              </p:cNvSpPr>
              <p:nvPr/>
            </p:nvSpPr>
            <p:spPr bwMode="auto">
              <a:xfrm flipV="1">
                <a:off x="1512" y="2260"/>
                <a:ext cx="1" cy="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068" name="Line 527"/>
              <p:cNvSpPr>
                <a:spLocks noChangeShapeType="1"/>
              </p:cNvSpPr>
              <p:nvPr/>
            </p:nvSpPr>
            <p:spPr bwMode="auto">
              <a:xfrm>
                <a:off x="1512" y="2252"/>
                <a:ext cx="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069" name="Line 528"/>
              <p:cNvSpPr>
                <a:spLocks noChangeShapeType="1"/>
              </p:cNvSpPr>
              <p:nvPr/>
            </p:nvSpPr>
            <p:spPr bwMode="auto">
              <a:xfrm flipV="1">
                <a:off x="1512" y="2236"/>
                <a:ext cx="1" cy="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070" name="Line 529"/>
              <p:cNvSpPr>
                <a:spLocks noChangeShapeType="1"/>
              </p:cNvSpPr>
              <p:nvPr/>
            </p:nvSpPr>
            <p:spPr bwMode="auto">
              <a:xfrm flipV="1">
                <a:off x="1512" y="2228"/>
                <a:ext cx="1" cy="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071" name="Line 530"/>
              <p:cNvSpPr>
                <a:spLocks noChangeShapeType="1"/>
              </p:cNvSpPr>
              <p:nvPr/>
            </p:nvSpPr>
            <p:spPr bwMode="auto">
              <a:xfrm>
                <a:off x="1512" y="2220"/>
                <a:ext cx="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072" name="Line 531"/>
              <p:cNvSpPr>
                <a:spLocks noChangeShapeType="1"/>
              </p:cNvSpPr>
              <p:nvPr/>
            </p:nvSpPr>
            <p:spPr bwMode="auto">
              <a:xfrm flipV="1">
                <a:off x="1512" y="2204"/>
                <a:ext cx="1" cy="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073" name="Line 532"/>
              <p:cNvSpPr>
                <a:spLocks noChangeShapeType="1"/>
              </p:cNvSpPr>
              <p:nvPr/>
            </p:nvSpPr>
            <p:spPr bwMode="auto">
              <a:xfrm flipV="1">
                <a:off x="1512" y="2196"/>
                <a:ext cx="1" cy="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074" name="Line 533"/>
              <p:cNvSpPr>
                <a:spLocks noChangeShapeType="1"/>
              </p:cNvSpPr>
              <p:nvPr/>
            </p:nvSpPr>
            <p:spPr bwMode="auto">
              <a:xfrm>
                <a:off x="1512" y="2188"/>
                <a:ext cx="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075" name="Line 534"/>
              <p:cNvSpPr>
                <a:spLocks noChangeShapeType="1"/>
              </p:cNvSpPr>
              <p:nvPr/>
            </p:nvSpPr>
            <p:spPr bwMode="auto">
              <a:xfrm flipV="1">
                <a:off x="1512" y="2172"/>
                <a:ext cx="1" cy="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076" name="Line 535"/>
              <p:cNvSpPr>
                <a:spLocks noChangeShapeType="1"/>
              </p:cNvSpPr>
              <p:nvPr/>
            </p:nvSpPr>
            <p:spPr bwMode="auto">
              <a:xfrm flipV="1">
                <a:off x="1512" y="2164"/>
                <a:ext cx="1" cy="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077" name="Line 536"/>
              <p:cNvSpPr>
                <a:spLocks noChangeShapeType="1"/>
              </p:cNvSpPr>
              <p:nvPr/>
            </p:nvSpPr>
            <p:spPr bwMode="auto">
              <a:xfrm>
                <a:off x="1512" y="2156"/>
                <a:ext cx="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078" name="Line 537"/>
              <p:cNvSpPr>
                <a:spLocks noChangeShapeType="1"/>
              </p:cNvSpPr>
              <p:nvPr/>
            </p:nvSpPr>
            <p:spPr bwMode="auto">
              <a:xfrm flipV="1">
                <a:off x="1512" y="2140"/>
                <a:ext cx="1" cy="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079" name="Line 538"/>
              <p:cNvSpPr>
                <a:spLocks noChangeShapeType="1"/>
              </p:cNvSpPr>
              <p:nvPr/>
            </p:nvSpPr>
            <p:spPr bwMode="auto">
              <a:xfrm flipV="1">
                <a:off x="1512" y="2132"/>
                <a:ext cx="1" cy="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080" name="Line 539"/>
              <p:cNvSpPr>
                <a:spLocks noChangeShapeType="1"/>
              </p:cNvSpPr>
              <p:nvPr/>
            </p:nvSpPr>
            <p:spPr bwMode="auto">
              <a:xfrm>
                <a:off x="1512" y="2124"/>
                <a:ext cx="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081" name="Line 540"/>
              <p:cNvSpPr>
                <a:spLocks noChangeShapeType="1"/>
              </p:cNvSpPr>
              <p:nvPr/>
            </p:nvSpPr>
            <p:spPr bwMode="auto">
              <a:xfrm flipV="1">
                <a:off x="1512" y="2108"/>
                <a:ext cx="1" cy="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082" name="Line 541"/>
              <p:cNvSpPr>
                <a:spLocks noChangeShapeType="1"/>
              </p:cNvSpPr>
              <p:nvPr/>
            </p:nvSpPr>
            <p:spPr bwMode="auto">
              <a:xfrm flipV="1">
                <a:off x="1512" y="2100"/>
                <a:ext cx="1" cy="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083" name="Line 542"/>
              <p:cNvSpPr>
                <a:spLocks noChangeShapeType="1"/>
              </p:cNvSpPr>
              <p:nvPr/>
            </p:nvSpPr>
            <p:spPr bwMode="auto">
              <a:xfrm>
                <a:off x="1512" y="2092"/>
                <a:ext cx="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084" name="Line 543"/>
              <p:cNvSpPr>
                <a:spLocks noChangeShapeType="1"/>
              </p:cNvSpPr>
              <p:nvPr/>
            </p:nvSpPr>
            <p:spPr bwMode="auto">
              <a:xfrm flipV="1">
                <a:off x="1512" y="2076"/>
                <a:ext cx="1" cy="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085" name="Line 544"/>
              <p:cNvSpPr>
                <a:spLocks noChangeShapeType="1"/>
              </p:cNvSpPr>
              <p:nvPr/>
            </p:nvSpPr>
            <p:spPr bwMode="auto">
              <a:xfrm flipV="1">
                <a:off x="1512" y="2068"/>
                <a:ext cx="1" cy="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086" name="Line 545"/>
              <p:cNvSpPr>
                <a:spLocks noChangeShapeType="1"/>
              </p:cNvSpPr>
              <p:nvPr/>
            </p:nvSpPr>
            <p:spPr bwMode="auto">
              <a:xfrm>
                <a:off x="1512" y="2060"/>
                <a:ext cx="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087" name="Line 546"/>
              <p:cNvSpPr>
                <a:spLocks noChangeShapeType="1"/>
              </p:cNvSpPr>
              <p:nvPr/>
            </p:nvSpPr>
            <p:spPr bwMode="auto">
              <a:xfrm flipV="1">
                <a:off x="1512" y="2044"/>
                <a:ext cx="1" cy="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088" name="Line 547"/>
              <p:cNvSpPr>
                <a:spLocks noChangeShapeType="1"/>
              </p:cNvSpPr>
              <p:nvPr/>
            </p:nvSpPr>
            <p:spPr bwMode="auto">
              <a:xfrm flipV="1">
                <a:off x="1512" y="2036"/>
                <a:ext cx="1" cy="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089" name="Line 548"/>
              <p:cNvSpPr>
                <a:spLocks noChangeShapeType="1"/>
              </p:cNvSpPr>
              <p:nvPr/>
            </p:nvSpPr>
            <p:spPr bwMode="auto">
              <a:xfrm>
                <a:off x="1512" y="2028"/>
                <a:ext cx="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090" name="Line 549"/>
              <p:cNvSpPr>
                <a:spLocks noChangeShapeType="1"/>
              </p:cNvSpPr>
              <p:nvPr/>
            </p:nvSpPr>
            <p:spPr bwMode="auto">
              <a:xfrm flipV="1">
                <a:off x="1512" y="2012"/>
                <a:ext cx="1" cy="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091" name="Line 550"/>
              <p:cNvSpPr>
                <a:spLocks noChangeShapeType="1"/>
              </p:cNvSpPr>
              <p:nvPr/>
            </p:nvSpPr>
            <p:spPr bwMode="auto">
              <a:xfrm flipV="1">
                <a:off x="1512" y="2004"/>
                <a:ext cx="1" cy="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092" name="Line 551"/>
              <p:cNvSpPr>
                <a:spLocks noChangeShapeType="1"/>
              </p:cNvSpPr>
              <p:nvPr/>
            </p:nvSpPr>
            <p:spPr bwMode="auto">
              <a:xfrm>
                <a:off x="1512" y="1996"/>
                <a:ext cx="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093" name="Line 552"/>
              <p:cNvSpPr>
                <a:spLocks noChangeShapeType="1"/>
              </p:cNvSpPr>
              <p:nvPr/>
            </p:nvSpPr>
            <p:spPr bwMode="auto">
              <a:xfrm flipV="1">
                <a:off x="1512" y="1980"/>
                <a:ext cx="1" cy="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094" name="Line 553"/>
              <p:cNvSpPr>
                <a:spLocks noChangeShapeType="1"/>
              </p:cNvSpPr>
              <p:nvPr/>
            </p:nvSpPr>
            <p:spPr bwMode="auto">
              <a:xfrm flipV="1">
                <a:off x="1512" y="1972"/>
                <a:ext cx="1" cy="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095" name="Line 554"/>
              <p:cNvSpPr>
                <a:spLocks noChangeShapeType="1"/>
              </p:cNvSpPr>
              <p:nvPr/>
            </p:nvSpPr>
            <p:spPr bwMode="auto">
              <a:xfrm>
                <a:off x="1512" y="1964"/>
                <a:ext cx="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096" name="Line 555"/>
              <p:cNvSpPr>
                <a:spLocks noChangeShapeType="1"/>
              </p:cNvSpPr>
              <p:nvPr/>
            </p:nvSpPr>
            <p:spPr bwMode="auto">
              <a:xfrm flipV="1">
                <a:off x="1512" y="1948"/>
                <a:ext cx="1" cy="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097" name="Line 556"/>
              <p:cNvSpPr>
                <a:spLocks noChangeShapeType="1"/>
              </p:cNvSpPr>
              <p:nvPr/>
            </p:nvSpPr>
            <p:spPr bwMode="auto">
              <a:xfrm flipV="1">
                <a:off x="1512" y="1940"/>
                <a:ext cx="1" cy="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098" name="Line 557"/>
              <p:cNvSpPr>
                <a:spLocks noChangeShapeType="1"/>
              </p:cNvSpPr>
              <p:nvPr/>
            </p:nvSpPr>
            <p:spPr bwMode="auto">
              <a:xfrm>
                <a:off x="1512" y="1932"/>
                <a:ext cx="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099" name="Line 558"/>
              <p:cNvSpPr>
                <a:spLocks noChangeShapeType="1"/>
              </p:cNvSpPr>
              <p:nvPr/>
            </p:nvSpPr>
            <p:spPr bwMode="auto">
              <a:xfrm flipV="1">
                <a:off x="1512" y="1916"/>
                <a:ext cx="1" cy="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100" name="Line 559"/>
              <p:cNvSpPr>
                <a:spLocks noChangeShapeType="1"/>
              </p:cNvSpPr>
              <p:nvPr/>
            </p:nvSpPr>
            <p:spPr bwMode="auto">
              <a:xfrm flipV="1">
                <a:off x="1512" y="1908"/>
                <a:ext cx="1" cy="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101" name="Line 560"/>
              <p:cNvSpPr>
                <a:spLocks noChangeShapeType="1"/>
              </p:cNvSpPr>
              <p:nvPr/>
            </p:nvSpPr>
            <p:spPr bwMode="auto">
              <a:xfrm>
                <a:off x="1512" y="1900"/>
                <a:ext cx="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102" name="Line 561"/>
              <p:cNvSpPr>
                <a:spLocks noChangeShapeType="1"/>
              </p:cNvSpPr>
              <p:nvPr/>
            </p:nvSpPr>
            <p:spPr bwMode="auto">
              <a:xfrm flipV="1">
                <a:off x="1512" y="1884"/>
                <a:ext cx="1" cy="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103" name="Line 562"/>
              <p:cNvSpPr>
                <a:spLocks noChangeShapeType="1"/>
              </p:cNvSpPr>
              <p:nvPr/>
            </p:nvSpPr>
            <p:spPr bwMode="auto">
              <a:xfrm flipV="1">
                <a:off x="1512" y="1876"/>
                <a:ext cx="1" cy="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104" name="Line 563"/>
              <p:cNvSpPr>
                <a:spLocks noChangeShapeType="1"/>
              </p:cNvSpPr>
              <p:nvPr/>
            </p:nvSpPr>
            <p:spPr bwMode="auto">
              <a:xfrm>
                <a:off x="1512" y="1868"/>
                <a:ext cx="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105" name="Line 564"/>
              <p:cNvSpPr>
                <a:spLocks noChangeShapeType="1"/>
              </p:cNvSpPr>
              <p:nvPr/>
            </p:nvSpPr>
            <p:spPr bwMode="auto">
              <a:xfrm flipV="1">
                <a:off x="1512" y="1852"/>
                <a:ext cx="1" cy="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106" name="Line 565"/>
              <p:cNvSpPr>
                <a:spLocks noChangeShapeType="1"/>
              </p:cNvSpPr>
              <p:nvPr/>
            </p:nvSpPr>
            <p:spPr bwMode="auto">
              <a:xfrm flipV="1">
                <a:off x="1512" y="1844"/>
                <a:ext cx="1" cy="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107" name="Line 566"/>
              <p:cNvSpPr>
                <a:spLocks noChangeShapeType="1"/>
              </p:cNvSpPr>
              <p:nvPr/>
            </p:nvSpPr>
            <p:spPr bwMode="auto">
              <a:xfrm>
                <a:off x="1512" y="1836"/>
                <a:ext cx="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108" name="Line 567"/>
              <p:cNvSpPr>
                <a:spLocks noChangeShapeType="1"/>
              </p:cNvSpPr>
              <p:nvPr/>
            </p:nvSpPr>
            <p:spPr bwMode="auto">
              <a:xfrm flipV="1">
                <a:off x="1512" y="1820"/>
                <a:ext cx="1" cy="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109" name="Line 568"/>
              <p:cNvSpPr>
                <a:spLocks noChangeShapeType="1"/>
              </p:cNvSpPr>
              <p:nvPr/>
            </p:nvSpPr>
            <p:spPr bwMode="auto">
              <a:xfrm flipV="1">
                <a:off x="1512" y="1812"/>
                <a:ext cx="1" cy="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110" name="Line 569"/>
              <p:cNvSpPr>
                <a:spLocks noChangeShapeType="1"/>
              </p:cNvSpPr>
              <p:nvPr/>
            </p:nvSpPr>
            <p:spPr bwMode="auto">
              <a:xfrm>
                <a:off x="1512" y="1804"/>
                <a:ext cx="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111" name="Line 570"/>
              <p:cNvSpPr>
                <a:spLocks noChangeShapeType="1"/>
              </p:cNvSpPr>
              <p:nvPr/>
            </p:nvSpPr>
            <p:spPr bwMode="auto">
              <a:xfrm flipV="1">
                <a:off x="1512" y="1788"/>
                <a:ext cx="1" cy="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112" name="Line 571"/>
              <p:cNvSpPr>
                <a:spLocks noChangeShapeType="1"/>
              </p:cNvSpPr>
              <p:nvPr/>
            </p:nvSpPr>
            <p:spPr bwMode="auto">
              <a:xfrm flipV="1">
                <a:off x="1512" y="1780"/>
                <a:ext cx="1" cy="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113" name="Line 572"/>
              <p:cNvSpPr>
                <a:spLocks noChangeShapeType="1"/>
              </p:cNvSpPr>
              <p:nvPr/>
            </p:nvSpPr>
            <p:spPr bwMode="auto">
              <a:xfrm>
                <a:off x="1512" y="1772"/>
                <a:ext cx="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114" name="Line 573"/>
              <p:cNvSpPr>
                <a:spLocks noChangeShapeType="1"/>
              </p:cNvSpPr>
              <p:nvPr/>
            </p:nvSpPr>
            <p:spPr bwMode="auto">
              <a:xfrm flipV="1">
                <a:off x="1512" y="1756"/>
                <a:ext cx="1" cy="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115" name="Line 574"/>
              <p:cNvSpPr>
                <a:spLocks noChangeShapeType="1"/>
              </p:cNvSpPr>
              <p:nvPr/>
            </p:nvSpPr>
            <p:spPr bwMode="auto">
              <a:xfrm flipV="1">
                <a:off x="1512" y="1748"/>
                <a:ext cx="1" cy="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116" name="Line 575"/>
              <p:cNvSpPr>
                <a:spLocks noChangeShapeType="1"/>
              </p:cNvSpPr>
              <p:nvPr/>
            </p:nvSpPr>
            <p:spPr bwMode="auto">
              <a:xfrm>
                <a:off x="1512" y="1740"/>
                <a:ext cx="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117" name="Line 576"/>
              <p:cNvSpPr>
                <a:spLocks noChangeShapeType="1"/>
              </p:cNvSpPr>
              <p:nvPr/>
            </p:nvSpPr>
            <p:spPr bwMode="auto">
              <a:xfrm flipV="1">
                <a:off x="1512" y="1724"/>
                <a:ext cx="1" cy="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118" name="Line 577"/>
              <p:cNvSpPr>
                <a:spLocks noChangeShapeType="1"/>
              </p:cNvSpPr>
              <p:nvPr/>
            </p:nvSpPr>
            <p:spPr bwMode="auto">
              <a:xfrm flipV="1">
                <a:off x="1512" y="1716"/>
                <a:ext cx="1" cy="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119" name="Line 578"/>
              <p:cNvSpPr>
                <a:spLocks noChangeShapeType="1"/>
              </p:cNvSpPr>
              <p:nvPr/>
            </p:nvSpPr>
            <p:spPr bwMode="auto">
              <a:xfrm>
                <a:off x="1512" y="1708"/>
                <a:ext cx="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120" name="Line 579"/>
              <p:cNvSpPr>
                <a:spLocks noChangeShapeType="1"/>
              </p:cNvSpPr>
              <p:nvPr/>
            </p:nvSpPr>
            <p:spPr bwMode="auto">
              <a:xfrm flipV="1">
                <a:off x="1512" y="1692"/>
                <a:ext cx="1" cy="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121" name="Line 580"/>
              <p:cNvSpPr>
                <a:spLocks noChangeShapeType="1"/>
              </p:cNvSpPr>
              <p:nvPr/>
            </p:nvSpPr>
            <p:spPr bwMode="auto">
              <a:xfrm flipV="1">
                <a:off x="1512" y="1684"/>
                <a:ext cx="1" cy="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122" name="Line 581"/>
              <p:cNvSpPr>
                <a:spLocks noChangeShapeType="1"/>
              </p:cNvSpPr>
              <p:nvPr/>
            </p:nvSpPr>
            <p:spPr bwMode="auto">
              <a:xfrm>
                <a:off x="1512" y="1676"/>
                <a:ext cx="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123" name="Line 582"/>
              <p:cNvSpPr>
                <a:spLocks noChangeShapeType="1"/>
              </p:cNvSpPr>
              <p:nvPr/>
            </p:nvSpPr>
            <p:spPr bwMode="auto">
              <a:xfrm flipV="1">
                <a:off x="1512" y="1660"/>
                <a:ext cx="1" cy="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124" name="Line 583"/>
              <p:cNvSpPr>
                <a:spLocks noChangeShapeType="1"/>
              </p:cNvSpPr>
              <p:nvPr/>
            </p:nvSpPr>
            <p:spPr bwMode="auto">
              <a:xfrm flipV="1">
                <a:off x="1512" y="1652"/>
                <a:ext cx="1" cy="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125" name="Line 584"/>
              <p:cNvSpPr>
                <a:spLocks noChangeShapeType="1"/>
              </p:cNvSpPr>
              <p:nvPr/>
            </p:nvSpPr>
            <p:spPr bwMode="auto">
              <a:xfrm>
                <a:off x="1512" y="1644"/>
                <a:ext cx="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126" name="Line 585"/>
              <p:cNvSpPr>
                <a:spLocks noChangeShapeType="1"/>
              </p:cNvSpPr>
              <p:nvPr/>
            </p:nvSpPr>
            <p:spPr bwMode="auto">
              <a:xfrm flipV="1">
                <a:off x="1512" y="1628"/>
                <a:ext cx="1" cy="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127" name="Freeform 586"/>
              <p:cNvSpPr>
                <a:spLocks/>
              </p:cNvSpPr>
              <p:nvPr/>
            </p:nvSpPr>
            <p:spPr bwMode="auto">
              <a:xfrm>
                <a:off x="1512" y="1620"/>
                <a:ext cx="1" cy="8"/>
              </a:xfrm>
              <a:custGeom>
                <a:avLst/>
                <a:gdLst>
                  <a:gd name="T0" fmla="*/ 0 w 1"/>
                  <a:gd name="T1" fmla="*/ 8 h 8"/>
                  <a:gd name="T2" fmla="*/ 0 w 1"/>
                  <a:gd name="T3" fmla="*/ 0 h 8"/>
                  <a:gd name="T4" fmla="*/ 0 w 1"/>
                  <a:gd name="T5" fmla="*/ 0 h 8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8"/>
                  <a:gd name="T11" fmla="*/ 1 w 1"/>
                  <a:gd name="T12" fmla="*/ 8 h 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8">
                    <a:moveTo>
                      <a:pt x="0" y="8"/>
                    </a:moveTo>
                    <a:lnTo>
                      <a:pt x="0" y="0"/>
                    </a:lnTo>
                  </a:path>
                </a:pathLst>
              </a:cu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1128" name="Line 587"/>
              <p:cNvSpPr>
                <a:spLocks noChangeShapeType="1"/>
              </p:cNvSpPr>
              <p:nvPr/>
            </p:nvSpPr>
            <p:spPr bwMode="auto">
              <a:xfrm>
                <a:off x="1520" y="1620"/>
                <a:ext cx="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129" name="Line 588"/>
              <p:cNvSpPr>
                <a:spLocks noChangeShapeType="1"/>
              </p:cNvSpPr>
              <p:nvPr/>
            </p:nvSpPr>
            <p:spPr bwMode="auto">
              <a:xfrm>
                <a:off x="1528" y="1620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130" name="Line 589"/>
              <p:cNvSpPr>
                <a:spLocks noChangeShapeType="1"/>
              </p:cNvSpPr>
              <p:nvPr/>
            </p:nvSpPr>
            <p:spPr bwMode="auto">
              <a:xfrm>
                <a:off x="1536" y="1620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131" name="Line 590"/>
              <p:cNvSpPr>
                <a:spLocks noChangeShapeType="1"/>
              </p:cNvSpPr>
              <p:nvPr/>
            </p:nvSpPr>
            <p:spPr bwMode="auto">
              <a:xfrm>
                <a:off x="1552" y="1620"/>
                <a:ext cx="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132" name="Line 591"/>
              <p:cNvSpPr>
                <a:spLocks noChangeShapeType="1"/>
              </p:cNvSpPr>
              <p:nvPr/>
            </p:nvSpPr>
            <p:spPr bwMode="auto">
              <a:xfrm>
                <a:off x="1560" y="1620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133" name="Line 592"/>
              <p:cNvSpPr>
                <a:spLocks noChangeShapeType="1"/>
              </p:cNvSpPr>
              <p:nvPr/>
            </p:nvSpPr>
            <p:spPr bwMode="auto">
              <a:xfrm>
                <a:off x="1568" y="1620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134" name="Line 593"/>
              <p:cNvSpPr>
                <a:spLocks noChangeShapeType="1"/>
              </p:cNvSpPr>
              <p:nvPr/>
            </p:nvSpPr>
            <p:spPr bwMode="auto">
              <a:xfrm>
                <a:off x="1584" y="1620"/>
                <a:ext cx="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135" name="Line 594"/>
              <p:cNvSpPr>
                <a:spLocks noChangeShapeType="1"/>
              </p:cNvSpPr>
              <p:nvPr/>
            </p:nvSpPr>
            <p:spPr bwMode="auto">
              <a:xfrm>
                <a:off x="1592" y="1620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136" name="Line 595"/>
              <p:cNvSpPr>
                <a:spLocks noChangeShapeType="1"/>
              </p:cNvSpPr>
              <p:nvPr/>
            </p:nvSpPr>
            <p:spPr bwMode="auto">
              <a:xfrm>
                <a:off x="1600" y="1620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137" name="Line 596"/>
              <p:cNvSpPr>
                <a:spLocks noChangeShapeType="1"/>
              </p:cNvSpPr>
              <p:nvPr/>
            </p:nvSpPr>
            <p:spPr bwMode="auto">
              <a:xfrm>
                <a:off x="1616" y="1620"/>
                <a:ext cx="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138" name="Line 597"/>
              <p:cNvSpPr>
                <a:spLocks noChangeShapeType="1"/>
              </p:cNvSpPr>
              <p:nvPr/>
            </p:nvSpPr>
            <p:spPr bwMode="auto">
              <a:xfrm>
                <a:off x="1624" y="1620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139" name="Line 598"/>
              <p:cNvSpPr>
                <a:spLocks noChangeShapeType="1"/>
              </p:cNvSpPr>
              <p:nvPr/>
            </p:nvSpPr>
            <p:spPr bwMode="auto">
              <a:xfrm>
                <a:off x="1632" y="1620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140" name="Line 599"/>
              <p:cNvSpPr>
                <a:spLocks noChangeShapeType="1"/>
              </p:cNvSpPr>
              <p:nvPr/>
            </p:nvSpPr>
            <p:spPr bwMode="auto">
              <a:xfrm>
                <a:off x="1648" y="1620"/>
                <a:ext cx="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141" name="Line 600"/>
              <p:cNvSpPr>
                <a:spLocks noChangeShapeType="1"/>
              </p:cNvSpPr>
              <p:nvPr/>
            </p:nvSpPr>
            <p:spPr bwMode="auto">
              <a:xfrm>
                <a:off x="1656" y="1620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142" name="Line 601"/>
              <p:cNvSpPr>
                <a:spLocks noChangeShapeType="1"/>
              </p:cNvSpPr>
              <p:nvPr/>
            </p:nvSpPr>
            <p:spPr bwMode="auto">
              <a:xfrm>
                <a:off x="1664" y="1620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143" name="Line 602"/>
              <p:cNvSpPr>
                <a:spLocks noChangeShapeType="1"/>
              </p:cNvSpPr>
              <p:nvPr/>
            </p:nvSpPr>
            <p:spPr bwMode="auto">
              <a:xfrm>
                <a:off x="1680" y="1620"/>
                <a:ext cx="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144" name="Line 603"/>
              <p:cNvSpPr>
                <a:spLocks noChangeShapeType="1"/>
              </p:cNvSpPr>
              <p:nvPr/>
            </p:nvSpPr>
            <p:spPr bwMode="auto">
              <a:xfrm>
                <a:off x="1688" y="1620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145" name="Line 604"/>
              <p:cNvSpPr>
                <a:spLocks noChangeShapeType="1"/>
              </p:cNvSpPr>
              <p:nvPr/>
            </p:nvSpPr>
            <p:spPr bwMode="auto">
              <a:xfrm>
                <a:off x="1696" y="1620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146" name="Line 605"/>
              <p:cNvSpPr>
                <a:spLocks noChangeShapeType="1"/>
              </p:cNvSpPr>
              <p:nvPr/>
            </p:nvSpPr>
            <p:spPr bwMode="auto">
              <a:xfrm>
                <a:off x="1712" y="1620"/>
                <a:ext cx="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147" name="Line 606"/>
              <p:cNvSpPr>
                <a:spLocks noChangeShapeType="1"/>
              </p:cNvSpPr>
              <p:nvPr/>
            </p:nvSpPr>
            <p:spPr bwMode="auto">
              <a:xfrm>
                <a:off x="1720" y="1620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148" name="Line 607"/>
              <p:cNvSpPr>
                <a:spLocks noChangeShapeType="1"/>
              </p:cNvSpPr>
              <p:nvPr/>
            </p:nvSpPr>
            <p:spPr bwMode="auto">
              <a:xfrm>
                <a:off x="1728" y="1620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149" name="Line 608"/>
              <p:cNvSpPr>
                <a:spLocks noChangeShapeType="1"/>
              </p:cNvSpPr>
              <p:nvPr/>
            </p:nvSpPr>
            <p:spPr bwMode="auto">
              <a:xfrm>
                <a:off x="1744" y="1620"/>
                <a:ext cx="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150" name="Line 609"/>
              <p:cNvSpPr>
                <a:spLocks noChangeShapeType="1"/>
              </p:cNvSpPr>
              <p:nvPr/>
            </p:nvSpPr>
            <p:spPr bwMode="auto">
              <a:xfrm>
                <a:off x="1752" y="1620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151" name="Line 610"/>
              <p:cNvSpPr>
                <a:spLocks noChangeShapeType="1"/>
              </p:cNvSpPr>
              <p:nvPr/>
            </p:nvSpPr>
            <p:spPr bwMode="auto">
              <a:xfrm>
                <a:off x="1760" y="1620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152" name="Line 611"/>
              <p:cNvSpPr>
                <a:spLocks noChangeShapeType="1"/>
              </p:cNvSpPr>
              <p:nvPr/>
            </p:nvSpPr>
            <p:spPr bwMode="auto">
              <a:xfrm>
                <a:off x="1776" y="1620"/>
                <a:ext cx="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153" name="Line 612"/>
              <p:cNvSpPr>
                <a:spLocks noChangeShapeType="1"/>
              </p:cNvSpPr>
              <p:nvPr/>
            </p:nvSpPr>
            <p:spPr bwMode="auto">
              <a:xfrm>
                <a:off x="1784" y="1620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154" name="Line 613"/>
              <p:cNvSpPr>
                <a:spLocks noChangeShapeType="1"/>
              </p:cNvSpPr>
              <p:nvPr/>
            </p:nvSpPr>
            <p:spPr bwMode="auto">
              <a:xfrm>
                <a:off x="1792" y="1620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155" name="Line 614"/>
              <p:cNvSpPr>
                <a:spLocks noChangeShapeType="1"/>
              </p:cNvSpPr>
              <p:nvPr/>
            </p:nvSpPr>
            <p:spPr bwMode="auto">
              <a:xfrm>
                <a:off x="1808" y="1620"/>
                <a:ext cx="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156" name="Line 615"/>
              <p:cNvSpPr>
                <a:spLocks noChangeShapeType="1"/>
              </p:cNvSpPr>
              <p:nvPr/>
            </p:nvSpPr>
            <p:spPr bwMode="auto">
              <a:xfrm>
                <a:off x="1816" y="1620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157" name="Line 616"/>
              <p:cNvSpPr>
                <a:spLocks noChangeShapeType="1"/>
              </p:cNvSpPr>
              <p:nvPr/>
            </p:nvSpPr>
            <p:spPr bwMode="auto">
              <a:xfrm>
                <a:off x="1824" y="1620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158" name="Line 617"/>
              <p:cNvSpPr>
                <a:spLocks noChangeShapeType="1"/>
              </p:cNvSpPr>
              <p:nvPr/>
            </p:nvSpPr>
            <p:spPr bwMode="auto">
              <a:xfrm>
                <a:off x="1840" y="1620"/>
                <a:ext cx="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159" name="Line 618"/>
              <p:cNvSpPr>
                <a:spLocks noChangeShapeType="1"/>
              </p:cNvSpPr>
              <p:nvPr/>
            </p:nvSpPr>
            <p:spPr bwMode="auto">
              <a:xfrm>
                <a:off x="1848" y="1620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160" name="Line 619"/>
              <p:cNvSpPr>
                <a:spLocks noChangeShapeType="1"/>
              </p:cNvSpPr>
              <p:nvPr/>
            </p:nvSpPr>
            <p:spPr bwMode="auto">
              <a:xfrm>
                <a:off x="1856" y="1620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161" name="Line 620"/>
              <p:cNvSpPr>
                <a:spLocks noChangeShapeType="1"/>
              </p:cNvSpPr>
              <p:nvPr/>
            </p:nvSpPr>
            <p:spPr bwMode="auto">
              <a:xfrm>
                <a:off x="1872" y="1620"/>
                <a:ext cx="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162" name="Line 621"/>
              <p:cNvSpPr>
                <a:spLocks noChangeShapeType="1"/>
              </p:cNvSpPr>
              <p:nvPr/>
            </p:nvSpPr>
            <p:spPr bwMode="auto">
              <a:xfrm>
                <a:off x="1880" y="1620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163" name="Line 622"/>
              <p:cNvSpPr>
                <a:spLocks noChangeShapeType="1"/>
              </p:cNvSpPr>
              <p:nvPr/>
            </p:nvSpPr>
            <p:spPr bwMode="auto">
              <a:xfrm>
                <a:off x="1888" y="1620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164" name="Line 623"/>
              <p:cNvSpPr>
                <a:spLocks noChangeShapeType="1"/>
              </p:cNvSpPr>
              <p:nvPr/>
            </p:nvSpPr>
            <p:spPr bwMode="auto">
              <a:xfrm>
                <a:off x="1904" y="1620"/>
                <a:ext cx="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165" name="Line 624"/>
              <p:cNvSpPr>
                <a:spLocks noChangeShapeType="1"/>
              </p:cNvSpPr>
              <p:nvPr/>
            </p:nvSpPr>
            <p:spPr bwMode="auto">
              <a:xfrm>
                <a:off x="1912" y="1620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166" name="Line 625"/>
              <p:cNvSpPr>
                <a:spLocks noChangeShapeType="1"/>
              </p:cNvSpPr>
              <p:nvPr/>
            </p:nvSpPr>
            <p:spPr bwMode="auto">
              <a:xfrm>
                <a:off x="1920" y="1620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167" name="Line 626"/>
              <p:cNvSpPr>
                <a:spLocks noChangeShapeType="1"/>
              </p:cNvSpPr>
              <p:nvPr/>
            </p:nvSpPr>
            <p:spPr bwMode="auto">
              <a:xfrm>
                <a:off x="1936" y="1620"/>
                <a:ext cx="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168" name="Line 627"/>
              <p:cNvSpPr>
                <a:spLocks noChangeShapeType="1"/>
              </p:cNvSpPr>
              <p:nvPr/>
            </p:nvSpPr>
            <p:spPr bwMode="auto">
              <a:xfrm>
                <a:off x="1944" y="1620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169" name="Line 628"/>
              <p:cNvSpPr>
                <a:spLocks noChangeShapeType="1"/>
              </p:cNvSpPr>
              <p:nvPr/>
            </p:nvSpPr>
            <p:spPr bwMode="auto">
              <a:xfrm>
                <a:off x="1952" y="1620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170" name="Line 629"/>
              <p:cNvSpPr>
                <a:spLocks noChangeShapeType="1"/>
              </p:cNvSpPr>
              <p:nvPr/>
            </p:nvSpPr>
            <p:spPr bwMode="auto">
              <a:xfrm>
                <a:off x="1968" y="1620"/>
                <a:ext cx="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171" name="Line 630"/>
              <p:cNvSpPr>
                <a:spLocks noChangeShapeType="1"/>
              </p:cNvSpPr>
              <p:nvPr/>
            </p:nvSpPr>
            <p:spPr bwMode="auto">
              <a:xfrm>
                <a:off x="1976" y="1620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172" name="Line 631"/>
              <p:cNvSpPr>
                <a:spLocks noChangeShapeType="1"/>
              </p:cNvSpPr>
              <p:nvPr/>
            </p:nvSpPr>
            <p:spPr bwMode="auto">
              <a:xfrm>
                <a:off x="1984" y="1620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173" name="Line 632"/>
              <p:cNvSpPr>
                <a:spLocks noChangeShapeType="1"/>
              </p:cNvSpPr>
              <p:nvPr/>
            </p:nvSpPr>
            <p:spPr bwMode="auto">
              <a:xfrm>
                <a:off x="2000" y="1620"/>
                <a:ext cx="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174" name="Line 633"/>
              <p:cNvSpPr>
                <a:spLocks noChangeShapeType="1"/>
              </p:cNvSpPr>
              <p:nvPr/>
            </p:nvSpPr>
            <p:spPr bwMode="auto">
              <a:xfrm>
                <a:off x="2008" y="1620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  <p:sp>
            <p:nvSpPr>
              <p:cNvPr id="161175" name="Line 634"/>
              <p:cNvSpPr>
                <a:spLocks noChangeShapeType="1"/>
              </p:cNvSpPr>
              <p:nvPr/>
            </p:nvSpPr>
            <p:spPr bwMode="auto">
              <a:xfrm>
                <a:off x="2016" y="1620"/>
                <a:ext cx="8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-83" charset="0"/>
                </a:endParaRPr>
              </a:p>
            </p:txBody>
          </p:sp>
        </p:grpSp>
        <p:sp>
          <p:nvSpPr>
            <p:cNvPr id="161176" name="Line 636"/>
            <p:cNvSpPr>
              <a:spLocks noChangeShapeType="1"/>
            </p:cNvSpPr>
            <p:nvPr/>
          </p:nvSpPr>
          <p:spPr bwMode="auto">
            <a:xfrm>
              <a:off x="2032" y="1620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1177" name="Line 637"/>
            <p:cNvSpPr>
              <a:spLocks noChangeShapeType="1"/>
            </p:cNvSpPr>
            <p:nvPr/>
          </p:nvSpPr>
          <p:spPr bwMode="auto">
            <a:xfrm>
              <a:off x="2040" y="1620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1178" name="Line 638"/>
            <p:cNvSpPr>
              <a:spLocks noChangeShapeType="1"/>
            </p:cNvSpPr>
            <p:nvPr/>
          </p:nvSpPr>
          <p:spPr bwMode="auto">
            <a:xfrm>
              <a:off x="2048" y="1620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1179" name="Line 639"/>
            <p:cNvSpPr>
              <a:spLocks noChangeShapeType="1"/>
            </p:cNvSpPr>
            <p:nvPr/>
          </p:nvSpPr>
          <p:spPr bwMode="auto">
            <a:xfrm>
              <a:off x="2064" y="1620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1180" name="Line 640"/>
            <p:cNvSpPr>
              <a:spLocks noChangeShapeType="1"/>
            </p:cNvSpPr>
            <p:nvPr/>
          </p:nvSpPr>
          <p:spPr bwMode="auto">
            <a:xfrm>
              <a:off x="2072" y="1620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1181" name="Line 641"/>
            <p:cNvSpPr>
              <a:spLocks noChangeShapeType="1"/>
            </p:cNvSpPr>
            <p:nvPr/>
          </p:nvSpPr>
          <p:spPr bwMode="auto">
            <a:xfrm>
              <a:off x="2080" y="1620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1182" name="Line 642"/>
            <p:cNvSpPr>
              <a:spLocks noChangeShapeType="1"/>
            </p:cNvSpPr>
            <p:nvPr/>
          </p:nvSpPr>
          <p:spPr bwMode="auto">
            <a:xfrm>
              <a:off x="2096" y="1620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1183" name="Line 643"/>
            <p:cNvSpPr>
              <a:spLocks noChangeShapeType="1"/>
            </p:cNvSpPr>
            <p:nvPr/>
          </p:nvSpPr>
          <p:spPr bwMode="auto">
            <a:xfrm>
              <a:off x="2104" y="1620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1184" name="Line 644"/>
            <p:cNvSpPr>
              <a:spLocks noChangeShapeType="1"/>
            </p:cNvSpPr>
            <p:nvPr/>
          </p:nvSpPr>
          <p:spPr bwMode="auto">
            <a:xfrm>
              <a:off x="2112" y="1620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1185" name="Line 645"/>
            <p:cNvSpPr>
              <a:spLocks noChangeShapeType="1"/>
            </p:cNvSpPr>
            <p:nvPr/>
          </p:nvSpPr>
          <p:spPr bwMode="auto">
            <a:xfrm>
              <a:off x="2128" y="1620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1186" name="Line 646"/>
            <p:cNvSpPr>
              <a:spLocks noChangeShapeType="1"/>
            </p:cNvSpPr>
            <p:nvPr/>
          </p:nvSpPr>
          <p:spPr bwMode="auto">
            <a:xfrm>
              <a:off x="2136" y="1620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1187" name="Line 647"/>
            <p:cNvSpPr>
              <a:spLocks noChangeShapeType="1"/>
            </p:cNvSpPr>
            <p:nvPr/>
          </p:nvSpPr>
          <p:spPr bwMode="auto">
            <a:xfrm>
              <a:off x="2144" y="1620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1188" name="Line 648"/>
            <p:cNvSpPr>
              <a:spLocks noChangeShapeType="1"/>
            </p:cNvSpPr>
            <p:nvPr/>
          </p:nvSpPr>
          <p:spPr bwMode="auto">
            <a:xfrm>
              <a:off x="2160" y="1620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1189" name="Line 649"/>
            <p:cNvSpPr>
              <a:spLocks noChangeShapeType="1"/>
            </p:cNvSpPr>
            <p:nvPr/>
          </p:nvSpPr>
          <p:spPr bwMode="auto">
            <a:xfrm>
              <a:off x="2168" y="1620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1190" name="Line 650"/>
            <p:cNvSpPr>
              <a:spLocks noChangeShapeType="1"/>
            </p:cNvSpPr>
            <p:nvPr/>
          </p:nvSpPr>
          <p:spPr bwMode="auto">
            <a:xfrm>
              <a:off x="2176" y="1620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1191" name="Line 651"/>
            <p:cNvSpPr>
              <a:spLocks noChangeShapeType="1"/>
            </p:cNvSpPr>
            <p:nvPr/>
          </p:nvSpPr>
          <p:spPr bwMode="auto">
            <a:xfrm>
              <a:off x="2192" y="1620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1192" name="Line 652"/>
            <p:cNvSpPr>
              <a:spLocks noChangeShapeType="1"/>
            </p:cNvSpPr>
            <p:nvPr/>
          </p:nvSpPr>
          <p:spPr bwMode="auto">
            <a:xfrm>
              <a:off x="2200" y="1620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1193" name="Line 653"/>
            <p:cNvSpPr>
              <a:spLocks noChangeShapeType="1"/>
            </p:cNvSpPr>
            <p:nvPr/>
          </p:nvSpPr>
          <p:spPr bwMode="auto">
            <a:xfrm>
              <a:off x="2208" y="1620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1194" name="Line 654"/>
            <p:cNvSpPr>
              <a:spLocks noChangeShapeType="1"/>
            </p:cNvSpPr>
            <p:nvPr/>
          </p:nvSpPr>
          <p:spPr bwMode="auto">
            <a:xfrm>
              <a:off x="2224" y="1620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1195" name="Line 655"/>
            <p:cNvSpPr>
              <a:spLocks noChangeShapeType="1"/>
            </p:cNvSpPr>
            <p:nvPr/>
          </p:nvSpPr>
          <p:spPr bwMode="auto">
            <a:xfrm>
              <a:off x="2232" y="1620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1196" name="Line 656"/>
            <p:cNvSpPr>
              <a:spLocks noChangeShapeType="1"/>
            </p:cNvSpPr>
            <p:nvPr/>
          </p:nvSpPr>
          <p:spPr bwMode="auto">
            <a:xfrm>
              <a:off x="2240" y="1620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1197" name="Line 657"/>
            <p:cNvSpPr>
              <a:spLocks noChangeShapeType="1"/>
            </p:cNvSpPr>
            <p:nvPr/>
          </p:nvSpPr>
          <p:spPr bwMode="auto">
            <a:xfrm>
              <a:off x="2256" y="1620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1198" name="Line 658"/>
            <p:cNvSpPr>
              <a:spLocks noChangeShapeType="1"/>
            </p:cNvSpPr>
            <p:nvPr/>
          </p:nvSpPr>
          <p:spPr bwMode="auto">
            <a:xfrm>
              <a:off x="2264" y="1620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1199" name="Line 659"/>
            <p:cNvSpPr>
              <a:spLocks noChangeShapeType="1"/>
            </p:cNvSpPr>
            <p:nvPr/>
          </p:nvSpPr>
          <p:spPr bwMode="auto">
            <a:xfrm>
              <a:off x="2272" y="1620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1200" name="Line 660"/>
            <p:cNvSpPr>
              <a:spLocks noChangeShapeType="1"/>
            </p:cNvSpPr>
            <p:nvPr/>
          </p:nvSpPr>
          <p:spPr bwMode="auto">
            <a:xfrm>
              <a:off x="2288" y="1620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1201" name="Line 661"/>
            <p:cNvSpPr>
              <a:spLocks noChangeShapeType="1"/>
            </p:cNvSpPr>
            <p:nvPr/>
          </p:nvSpPr>
          <p:spPr bwMode="auto">
            <a:xfrm>
              <a:off x="2296" y="1620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1202" name="Line 662"/>
            <p:cNvSpPr>
              <a:spLocks noChangeShapeType="1"/>
            </p:cNvSpPr>
            <p:nvPr/>
          </p:nvSpPr>
          <p:spPr bwMode="auto">
            <a:xfrm>
              <a:off x="2304" y="1620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1203" name="Line 663"/>
            <p:cNvSpPr>
              <a:spLocks noChangeShapeType="1"/>
            </p:cNvSpPr>
            <p:nvPr/>
          </p:nvSpPr>
          <p:spPr bwMode="auto">
            <a:xfrm>
              <a:off x="2320" y="1620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1204" name="Line 664"/>
            <p:cNvSpPr>
              <a:spLocks noChangeShapeType="1"/>
            </p:cNvSpPr>
            <p:nvPr/>
          </p:nvSpPr>
          <p:spPr bwMode="auto">
            <a:xfrm>
              <a:off x="2328" y="1620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1205" name="Line 665"/>
            <p:cNvSpPr>
              <a:spLocks noChangeShapeType="1"/>
            </p:cNvSpPr>
            <p:nvPr/>
          </p:nvSpPr>
          <p:spPr bwMode="auto">
            <a:xfrm>
              <a:off x="2336" y="1620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1206" name="Line 666"/>
            <p:cNvSpPr>
              <a:spLocks noChangeShapeType="1"/>
            </p:cNvSpPr>
            <p:nvPr/>
          </p:nvSpPr>
          <p:spPr bwMode="auto">
            <a:xfrm>
              <a:off x="2352" y="1620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1207" name="Line 667"/>
            <p:cNvSpPr>
              <a:spLocks noChangeShapeType="1"/>
            </p:cNvSpPr>
            <p:nvPr/>
          </p:nvSpPr>
          <p:spPr bwMode="auto">
            <a:xfrm>
              <a:off x="2360" y="1620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1208" name="Freeform 668"/>
            <p:cNvSpPr>
              <a:spLocks/>
            </p:cNvSpPr>
            <p:nvPr/>
          </p:nvSpPr>
          <p:spPr bwMode="auto">
            <a:xfrm>
              <a:off x="2368" y="1620"/>
              <a:ext cx="8" cy="1"/>
            </a:xfrm>
            <a:custGeom>
              <a:avLst/>
              <a:gdLst>
                <a:gd name="T0" fmla="*/ 0 w 8"/>
                <a:gd name="T1" fmla="*/ 0 h 1"/>
                <a:gd name="T2" fmla="*/ 8 w 8"/>
                <a:gd name="T3" fmla="*/ 0 h 1"/>
                <a:gd name="T4" fmla="*/ 8 w 8"/>
                <a:gd name="T5" fmla="*/ 0 h 1"/>
                <a:gd name="T6" fmla="*/ 0 60000 65536"/>
                <a:gd name="T7" fmla="*/ 0 60000 65536"/>
                <a:gd name="T8" fmla="*/ 0 60000 65536"/>
                <a:gd name="T9" fmla="*/ 0 w 8"/>
                <a:gd name="T10" fmla="*/ 0 h 1"/>
                <a:gd name="T11" fmla="*/ 8 w 8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" h="1">
                  <a:moveTo>
                    <a:pt x="0" y="0"/>
                  </a:moveTo>
                  <a:lnTo>
                    <a:pt x="8" y="0"/>
                  </a:lnTo>
                </a:path>
              </a:pathLst>
            </a:cu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1209" name="Line 669"/>
            <p:cNvSpPr>
              <a:spLocks noChangeShapeType="1"/>
            </p:cNvSpPr>
            <p:nvPr/>
          </p:nvSpPr>
          <p:spPr bwMode="auto">
            <a:xfrm>
              <a:off x="2376" y="1628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1210" name="Line 670"/>
            <p:cNvSpPr>
              <a:spLocks noChangeShapeType="1"/>
            </p:cNvSpPr>
            <p:nvPr/>
          </p:nvSpPr>
          <p:spPr bwMode="auto">
            <a:xfrm>
              <a:off x="2376" y="1636"/>
              <a:ext cx="1" cy="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1211" name="Line 671"/>
            <p:cNvSpPr>
              <a:spLocks noChangeShapeType="1"/>
            </p:cNvSpPr>
            <p:nvPr/>
          </p:nvSpPr>
          <p:spPr bwMode="auto">
            <a:xfrm>
              <a:off x="2376" y="1644"/>
              <a:ext cx="1" cy="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1212" name="Line 672"/>
            <p:cNvSpPr>
              <a:spLocks noChangeShapeType="1"/>
            </p:cNvSpPr>
            <p:nvPr/>
          </p:nvSpPr>
          <p:spPr bwMode="auto">
            <a:xfrm>
              <a:off x="2376" y="1660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1213" name="Line 673"/>
            <p:cNvSpPr>
              <a:spLocks noChangeShapeType="1"/>
            </p:cNvSpPr>
            <p:nvPr/>
          </p:nvSpPr>
          <p:spPr bwMode="auto">
            <a:xfrm>
              <a:off x="2376" y="1668"/>
              <a:ext cx="1" cy="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1214" name="Line 674"/>
            <p:cNvSpPr>
              <a:spLocks noChangeShapeType="1"/>
            </p:cNvSpPr>
            <p:nvPr/>
          </p:nvSpPr>
          <p:spPr bwMode="auto">
            <a:xfrm>
              <a:off x="2376" y="1676"/>
              <a:ext cx="1" cy="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1215" name="Line 675"/>
            <p:cNvSpPr>
              <a:spLocks noChangeShapeType="1"/>
            </p:cNvSpPr>
            <p:nvPr/>
          </p:nvSpPr>
          <p:spPr bwMode="auto">
            <a:xfrm>
              <a:off x="2376" y="1692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1216" name="Line 676"/>
            <p:cNvSpPr>
              <a:spLocks noChangeShapeType="1"/>
            </p:cNvSpPr>
            <p:nvPr/>
          </p:nvSpPr>
          <p:spPr bwMode="auto">
            <a:xfrm>
              <a:off x="2376" y="1700"/>
              <a:ext cx="1" cy="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1217" name="Line 677"/>
            <p:cNvSpPr>
              <a:spLocks noChangeShapeType="1"/>
            </p:cNvSpPr>
            <p:nvPr/>
          </p:nvSpPr>
          <p:spPr bwMode="auto">
            <a:xfrm>
              <a:off x="2376" y="1708"/>
              <a:ext cx="1" cy="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1218" name="Line 678"/>
            <p:cNvSpPr>
              <a:spLocks noChangeShapeType="1"/>
            </p:cNvSpPr>
            <p:nvPr/>
          </p:nvSpPr>
          <p:spPr bwMode="auto">
            <a:xfrm>
              <a:off x="2376" y="1724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1219" name="Line 679"/>
            <p:cNvSpPr>
              <a:spLocks noChangeShapeType="1"/>
            </p:cNvSpPr>
            <p:nvPr/>
          </p:nvSpPr>
          <p:spPr bwMode="auto">
            <a:xfrm>
              <a:off x="2376" y="1732"/>
              <a:ext cx="1" cy="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1220" name="Line 680"/>
            <p:cNvSpPr>
              <a:spLocks noChangeShapeType="1"/>
            </p:cNvSpPr>
            <p:nvPr/>
          </p:nvSpPr>
          <p:spPr bwMode="auto">
            <a:xfrm>
              <a:off x="2376" y="1740"/>
              <a:ext cx="1" cy="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1221" name="Line 681"/>
            <p:cNvSpPr>
              <a:spLocks noChangeShapeType="1"/>
            </p:cNvSpPr>
            <p:nvPr/>
          </p:nvSpPr>
          <p:spPr bwMode="auto">
            <a:xfrm>
              <a:off x="2376" y="1756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1222" name="Line 682"/>
            <p:cNvSpPr>
              <a:spLocks noChangeShapeType="1"/>
            </p:cNvSpPr>
            <p:nvPr/>
          </p:nvSpPr>
          <p:spPr bwMode="auto">
            <a:xfrm>
              <a:off x="2376" y="1764"/>
              <a:ext cx="1" cy="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1223" name="Line 683"/>
            <p:cNvSpPr>
              <a:spLocks noChangeShapeType="1"/>
            </p:cNvSpPr>
            <p:nvPr/>
          </p:nvSpPr>
          <p:spPr bwMode="auto">
            <a:xfrm>
              <a:off x="2376" y="1772"/>
              <a:ext cx="1" cy="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1224" name="Line 684"/>
            <p:cNvSpPr>
              <a:spLocks noChangeShapeType="1"/>
            </p:cNvSpPr>
            <p:nvPr/>
          </p:nvSpPr>
          <p:spPr bwMode="auto">
            <a:xfrm>
              <a:off x="2376" y="1788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1225" name="Line 685"/>
            <p:cNvSpPr>
              <a:spLocks noChangeShapeType="1"/>
            </p:cNvSpPr>
            <p:nvPr/>
          </p:nvSpPr>
          <p:spPr bwMode="auto">
            <a:xfrm>
              <a:off x="2376" y="1796"/>
              <a:ext cx="1" cy="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1226" name="Line 686"/>
            <p:cNvSpPr>
              <a:spLocks noChangeShapeType="1"/>
            </p:cNvSpPr>
            <p:nvPr/>
          </p:nvSpPr>
          <p:spPr bwMode="auto">
            <a:xfrm>
              <a:off x="2376" y="1804"/>
              <a:ext cx="1" cy="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1227" name="Line 687"/>
            <p:cNvSpPr>
              <a:spLocks noChangeShapeType="1"/>
            </p:cNvSpPr>
            <p:nvPr/>
          </p:nvSpPr>
          <p:spPr bwMode="auto">
            <a:xfrm>
              <a:off x="2376" y="1820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1228" name="Line 688"/>
            <p:cNvSpPr>
              <a:spLocks noChangeShapeType="1"/>
            </p:cNvSpPr>
            <p:nvPr/>
          </p:nvSpPr>
          <p:spPr bwMode="auto">
            <a:xfrm>
              <a:off x="2376" y="1828"/>
              <a:ext cx="1" cy="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1229" name="Line 689"/>
            <p:cNvSpPr>
              <a:spLocks noChangeShapeType="1"/>
            </p:cNvSpPr>
            <p:nvPr/>
          </p:nvSpPr>
          <p:spPr bwMode="auto">
            <a:xfrm>
              <a:off x="2376" y="1836"/>
              <a:ext cx="1" cy="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1230" name="Line 690"/>
            <p:cNvSpPr>
              <a:spLocks noChangeShapeType="1"/>
            </p:cNvSpPr>
            <p:nvPr/>
          </p:nvSpPr>
          <p:spPr bwMode="auto">
            <a:xfrm>
              <a:off x="2376" y="1852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1231" name="Line 691"/>
            <p:cNvSpPr>
              <a:spLocks noChangeShapeType="1"/>
            </p:cNvSpPr>
            <p:nvPr/>
          </p:nvSpPr>
          <p:spPr bwMode="auto">
            <a:xfrm>
              <a:off x="2376" y="1860"/>
              <a:ext cx="1" cy="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1232" name="Line 692"/>
            <p:cNvSpPr>
              <a:spLocks noChangeShapeType="1"/>
            </p:cNvSpPr>
            <p:nvPr/>
          </p:nvSpPr>
          <p:spPr bwMode="auto">
            <a:xfrm>
              <a:off x="2376" y="1868"/>
              <a:ext cx="1" cy="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1233" name="Line 693"/>
            <p:cNvSpPr>
              <a:spLocks noChangeShapeType="1"/>
            </p:cNvSpPr>
            <p:nvPr/>
          </p:nvSpPr>
          <p:spPr bwMode="auto">
            <a:xfrm>
              <a:off x="2376" y="1884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1234" name="Line 694"/>
            <p:cNvSpPr>
              <a:spLocks noChangeShapeType="1"/>
            </p:cNvSpPr>
            <p:nvPr/>
          </p:nvSpPr>
          <p:spPr bwMode="auto">
            <a:xfrm>
              <a:off x="2376" y="1892"/>
              <a:ext cx="1" cy="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1235" name="Line 695"/>
            <p:cNvSpPr>
              <a:spLocks noChangeShapeType="1"/>
            </p:cNvSpPr>
            <p:nvPr/>
          </p:nvSpPr>
          <p:spPr bwMode="auto">
            <a:xfrm>
              <a:off x="2376" y="1900"/>
              <a:ext cx="1" cy="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1236" name="Line 696"/>
            <p:cNvSpPr>
              <a:spLocks noChangeShapeType="1"/>
            </p:cNvSpPr>
            <p:nvPr/>
          </p:nvSpPr>
          <p:spPr bwMode="auto">
            <a:xfrm>
              <a:off x="2376" y="1916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1237" name="Line 697"/>
            <p:cNvSpPr>
              <a:spLocks noChangeShapeType="1"/>
            </p:cNvSpPr>
            <p:nvPr/>
          </p:nvSpPr>
          <p:spPr bwMode="auto">
            <a:xfrm>
              <a:off x="2376" y="1924"/>
              <a:ext cx="1" cy="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1238" name="Line 698"/>
            <p:cNvSpPr>
              <a:spLocks noChangeShapeType="1"/>
            </p:cNvSpPr>
            <p:nvPr/>
          </p:nvSpPr>
          <p:spPr bwMode="auto">
            <a:xfrm>
              <a:off x="2376" y="1932"/>
              <a:ext cx="1" cy="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1239" name="Line 699"/>
            <p:cNvSpPr>
              <a:spLocks noChangeShapeType="1"/>
            </p:cNvSpPr>
            <p:nvPr/>
          </p:nvSpPr>
          <p:spPr bwMode="auto">
            <a:xfrm>
              <a:off x="2376" y="1948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1240" name="Line 700"/>
            <p:cNvSpPr>
              <a:spLocks noChangeShapeType="1"/>
            </p:cNvSpPr>
            <p:nvPr/>
          </p:nvSpPr>
          <p:spPr bwMode="auto">
            <a:xfrm>
              <a:off x="2376" y="1956"/>
              <a:ext cx="1" cy="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1241" name="Line 701"/>
            <p:cNvSpPr>
              <a:spLocks noChangeShapeType="1"/>
            </p:cNvSpPr>
            <p:nvPr/>
          </p:nvSpPr>
          <p:spPr bwMode="auto">
            <a:xfrm>
              <a:off x="2376" y="1964"/>
              <a:ext cx="1" cy="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1242" name="Line 702"/>
            <p:cNvSpPr>
              <a:spLocks noChangeShapeType="1"/>
            </p:cNvSpPr>
            <p:nvPr/>
          </p:nvSpPr>
          <p:spPr bwMode="auto">
            <a:xfrm>
              <a:off x="2376" y="1980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1243" name="Line 703"/>
            <p:cNvSpPr>
              <a:spLocks noChangeShapeType="1"/>
            </p:cNvSpPr>
            <p:nvPr/>
          </p:nvSpPr>
          <p:spPr bwMode="auto">
            <a:xfrm>
              <a:off x="2376" y="1988"/>
              <a:ext cx="1" cy="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1244" name="Line 704"/>
            <p:cNvSpPr>
              <a:spLocks noChangeShapeType="1"/>
            </p:cNvSpPr>
            <p:nvPr/>
          </p:nvSpPr>
          <p:spPr bwMode="auto">
            <a:xfrm>
              <a:off x="2376" y="1996"/>
              <a:ext cx="1" cy="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1245" name="Line 705"/>
            <p:cNvSpPr>
              <a:spLocks noChangeShapeType="1"/>
            </p:cNvSpPr>
            <p:nvPr/>
          </p:nvSpPr>
          <p:spPr bwMode="auto">
            <a:xfrm>
              <a:off x="2376" y="2012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1246" name="Line 706"/>
            <p:cNvSpPr>
              <a:spLocks noChangeShapeType="1"/>
            </p:cNvSpPr>
            <p:nvPr/>
          </p:nvSpPr>
          <p:spPr bwMode="auto">
            <a:xfrm>
              <a:off x="2376" y="2020"/>
              <a:ext cx="1" cy="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1247" name="Line 707"/>
            <p:cNvSpPr>
              <a:spLocks noChangeShapeType="1"/>
            </p:cNvSpPr>
            <p:nvPr/>
          </p:nvSpPr>
          <p:spPr bwMode="auto">
            <a:xfrm>
              <a:off x="2376" y="2028"/>
              <a:ext cx="1" cy="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1248" name="Line 708"/>
            <p:cNvSpPr>
              <a:spLocks noChangeShapeType="1"/>
            </p:cNvSpPr>
            <p:nvPr/>
          </p:nvSpPr>
          <p:spPr bwMode="auto">
            <a:xfrm>
              <a:off x="2376" y="2044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1249" name="Line 709"/>
            <p:cNvSpPr>
              <a:spLocks noChangeShapeType="1"/>
            </p:cNvSpPr>
            <p:nvPr/>
          </p:nvSpPr>
          <p:spPr bwMode="auto">
            <a:xfrm>
              <a:off x="2376" y="2052"/>
              <a:ext cx="1" cy="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1250" name="Line 710"/>
            <p:cNvSpPr>
              <a:spLocks noChangeShapeType="1"/>
            </p:cNvSpPr>
            <p:nvPr/>
          </p:nvSpPr>
          <p:spPr bwMode="auto">
            <a:xfrm>
              <a:off x="2376" y="2060"/>
              <a:ext cx="1" cy="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1251" name="Line 711"/>
            <p:cNvSpPr>
              <a:spLocks noChangeShapeType="1"/>
            </p:cNvSpPr>
            <p:nvPr/>
          </p:nvSpPr>
          <p:spPr bwMode="auto">
            <a:xfrm>
              <a:off x="2376" y="2076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1252" name="Line 712"/>
            <p:cNvSpPr>
              <a:spLocks noChangeShapeType="1"/>
            </p:cNvSpPr>
            <p:nvPr/>
          </p:nvSpPr>
          <p:spPr bwMode="auto">
            <a:xfrm>
              <a:off x="2376" y="2084"/>
              <a:ext cx="1" cy="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1253" name="Line 713"/>
            <p:cNvSpPr>
              <a:spLocks noChangeShapeType="1"/>
            </p:cNvSpPr>
            <p:nvPr/>
          </p:nvSpPr>
          <p:spPr bwMode="auto">
            <a:xfrm>
              <a:off x="2376" y="2092"/>
              <a:ext cx="1" cy="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1254" name="Line 714"/>
            <p:cNvSpPr>
              <a:spLocks noChangeShapeType="1"/>
            </p:cNvSpPr>
            <p:nvPr/>
          </p:nvSpPr>
          <p:spPr bwMode="auto">
            <a:xfrm>
              <a:off x="2376" y="2108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1255" name="Line 715"/>
            <p:cNvSpPr>
              <a:spLocks noChangeShapeType="1"/>
            </p:cNvSpPr>
            <p:nvPr/>
          </p:nvSpPr>
          <p:spPr bwMode="auto">
            <a:xfrm>
              <a:off x="2376" y="2116"/>
              <a:ext cx="1" cy="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1256" name="Line 716"/>
            <p:cNvSpPr>
              <a:spLocks noChangeShapeType="1"/>
            </p:cNvSpPr>
            <p:nvPr/>
          </p:nvSpPr>
          <p:spPr bwMode="auto">
            <a:xfrm>
              <a:off x="2376" y="2124"/>
              <a:ext cx="1" cy="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1257" name="Line 717"/>
            <p:cNvSpPr>
              <a:spLocks noChangeShapeType="1"/>
            </p:cNvSpPr>
            <p:nvPr/>
          </p:nvSpPr>
          <p:spPr bwMode="auto">
            <a:xfrm>
              <a:off x="2376" y="2140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1258" name="Line 718"/>
            <p:cNvSpPr>
              <a:spLocks noChangeShapeType="1"/>
            </p:cNvSpPr>
            <p:nvPr/>
          </p:nvSpPr>
          <p:spPr bwMode="auto">
            <a:xfrm>
              <a:off x="2376" y="2148"/>
              <a:ext cx="1" cy="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1259" name="Line 719"/>
            <p:cNvSpPr>
              <a:spLocks noChangeShapeType="1"/>
            </p:cNvSpPr>
            <p:nvPr/>
          </p:nvSpPr>
          <p:spPr bwMode="auto">
            <a:xfrm>
              <a:off x="2376" y="2156"/>
              <a:ext cx="1" cy="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1260" name="Line 720"/>
            <p:cNvSpPr>
              <a:spLocks noChangeShapeType="1"/>
            </p:cNvSpPr>
            <p:nvPr/>
          </p:nvSpPr>
          <p:spPr bwMode="auto">
            <a:xfrm>
              <a:off x="2376" y="2172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1261" name="Line 721"/>
            <p:cNvSpPr>
              <a:spLocks noChangeShapeType="1"/>
            </p:cNvSpPr>
            <p:nvPr/>
          </p:nvSpPr>
          <p:spPr bwMode="auto">
            <a:xfrm>
              <a:off x="2376" y="2180"/>
              <a:ext cx="1" cy="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1262" name="Line 722"/>
            <p:cNvSpPr>
              <a:spLocks noChangeShapeType="1"/>
            </p:cNvSpPr>
            <p:nvPr/>
          </p:nvSpPr>
          <p:spPr bwMode="auto">
            <a:xfrm>
              <a:off x="2376" y="2188"/>
              <a:ext cx="1" cy="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1263" name="Line 723"/>
            <p:cNvSpPr>
              <a:spLocks noChangeShapeType="1"/>
            </p:cNvSpPr>
            <p:nvPr/>
          </p:nvSpPr>
          <p:spPr bwMode="auto">
            <a:xfrm>
              <a:off x="2376" y="2204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1264" name="Line 724"/>
            <p:cNvSpPr>
              <a:spLocks noChangeShapeType="1"/>
            </p:cNvSpPr>
            <p:nvPr/>
          </p:nvSpPr>
          <p:spPr bwMode="auto">
            <a:xfrm>
              <a:off x="2376" y="2212"/>
              <a:ext cx="1" cy="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1265" name="Line 725"/>
            <p:cNvSpPr>
              <a:spLocks noChangeShapeType="1"/>
            </p:cNvSpPr>
            <p:nvPr/>
          </p:nvSpPr>
          <p:spPr bwMode="auto">
            <a:xfrm>
              <a:off x="2376" y="2220"/>
              <a:ext cx="1" cy="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1266" name="Line 726"/>
            <p:cNvSpPr>
              <a:spLocks noChangeShapeType="1"/>
            </p:cNvSpPr>
            <p:nvPr/>
          </p:nvSpPr>
          <p:spPr bwMode="auto">
            <a:xfrm>
              <a:off x="2376" y="2236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1267" name="Line 727"/>
            <p:cNvSpPr>
              <a:spLocks noChangeShapeType="1"/>
            </p:cNvSpPr>
            <p:nvPr/>
          </p:nvSpPr>
          <p:spPr bwMode="auto">
            <a:xfrm>
              <a:off x="2376" y="2244"/>
              <a:ext cx="1" cy="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1268" name="Line 728"/>
            <p:cNvSpPr>
              <a:spLocks noChangeShapeType="1"/>
            </p:cNvSpPr>
            <p:nvPr/>
          </p:nvSpPr>
          <p:spPr bwMode="auto">
            <a:xfrm>
              <a:off x="2376" y="2252"/>
              <a:ext cx="1" cy="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1269" name="Line 729"/>
            <p:cNvSpPr>
              <a:spLocks noChangeShapeType="1"/>
            </p:cNvSpPr>
            <p:nvPr/>
          </p:nvSpPr>
          <p:spPr bwMode="auto">
            <a:xfrm>
              <a:off x="2376" y="2268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1270" name="Line 730"/>
            <p:cNvSpPr>
              <a:spLocks noChangeShapeType="1"/>
            </p:cNvSpPr>
            <p:nvPr/>
          </p:nvSpPr>
          <p:spPr bwMode="auto">
            <a:xfrm>
              <a:off x="2376" y="2276"/>
              <a:ext cx="1" cy="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1271" name="Line 731"/>
            <p:cNvSpPr>
              <a:spLocks noChangeShapeType="1"/>
            </p:cNvSpPr>
            <p:nvPr/>
          </p:nvSpPr>
          <p:spPr bwMode="auto">
            <a:xfrm>
              <a:off x="2376" y="2284"/>
              <a:ext cx="1" cy="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1272" name="Line 732"/>
            <p:cNvSpPr>
              <a:spLocks noChangeShapeType="1"/>
            </p:cNvSpPr>
            <p:nvPr/>
          </p:nvSpPr>
          <p:spPr bwMode="auto">
            <a:xfrm>
              <a:off x="2376" y="2300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1273" name="Line 733"/>
            <p:cNvSpPr>
              <a:spLocks noChangeShapeType="1"/>
            </p:cNvSpPr>
            <p:nvPr/>
          </p:nvSpPr>
          <p:spPr bwMode="auto">
            <a:xfrm>
              <a:off x="2376" y="2308"/>
              <a:ext cx="1" cy="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1274" name="Line 734"/>
            <p:cNvSpPr>
              <a:spLocks noChangeShapeType="1"/>
            </p:cNvSpPr>
            <p:nvPr/>
          </p:nvSpPr>
          <p:spPr bwMode="auto">
            <a:xfrm>
              <a:off x="2376" y="2316"/>
              <a:ext cx="1" cy="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1275" name="Line 735"/>
            <p:cNvSpPr>
              <a:spLocks noChangeShapeType="1"/>
            </p:cNvSpPr>
            <p:nvPr/>
          </p:nvSpPr>
          <p:spPr bwMode="auto">
            <a:xfrm>
              <a:off x="2376" y="2332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1276" name="Line 736"/>
            <p:cNvSpPr>
              <a:spLocks noChangeShapeType="1"/>
            </p:cNvSpPr>
            <p:nvPr/>
          </p:nvSpPr>
          <p:spPr bwMode="auto">
            <a:xfrm>
              <a:off x="2376" y="2340"/>
              <a:ext cx="1" cy="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1277" name="Line 737"/>
            <p:cNvSpPr>
              <a:spLocks noChangeShapeType="1"/>
            </p:cNvSpPr>
            <p:nvPr/>
          </p:nvSpPr>
          <p:spPr bwMode="auto">
            <a:xfrm>
              <a:off x="2376" y="2348"/>
              <a:ext cx="1" cy="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1278" name="Line 738"/>
            <p:cNvSpPr>
              <a:spLocks noChangeShapeType="1"/>
            </p:cNvSpPr>
            <p:nvPr/>
          </p:nvSpPr>
          <p:spPr bwMode="auto">
            <a:xfrm>
              <a:off x="2376" y="2364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1279" name="Line 739"/>
            <p:cNvSpPr>
              <a:spLocks noChangeShapeType="1"/>
            </p:cNvSpPr>
            <p:nvPr/>
          </p:nvSpPr>
          <p:spPr bwMode="auto">
            <a:xfrm>
              <a:off x="2376" y="2372"/>
              <a:ext cx="1" cy="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1280" name="Line 740"/>
            <p:cNvSpPr>
              <a:spLocks noChangeShapeType="1"/>
            </p:cNvSpPr>
            <p:nvPr/>
          </p:nvSpPr>
          <p:spPr bwMode="auto">
            <a:xfrm>
              <a:off x="2376" y="2380"/>
              <a:ext cx="1" cy="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1281" name="Line 741"/>
            <p:cNvSpPr>
              <a:spLocks noChangeShapeType="1"/>
            </p:cNvSpPr>
            <p:nvPr/>
          </p:nvSpPr>
          <p:spPr bwMode="auto">
            <a:xfrm>
              <a:off x="2376" y="2396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1282" name="Line 742"/>
            <p:cNvSpPr>
              <a:spLocks noChangeShapeType="1"/>
            </p:cNvSpPr>
            <p:nvPr/>
          </p:nvSpPr>
          <p:spPr bwMode="auto">
            <a:xfrm>
              <a:off x="2376" y="2404"/>
              <a:ext cx="1" cy="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1283" name="Line 743"/>
            <p:cNvSpPr>
              <a:spLocks noChangeShapeType="1"/>
            </p:cNvSpPr>
            <p:nvPr/>
          </p:nvSpPr>
          <p:spPr bwMode="auto">
            <a:xfrm>
              <a:off x="2376" y="2412"/>
              <a:ext cx="1" cy="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1284" name="Line 744"/>
            <p:cNvSpPr>
              <a:spLocks noChangeShapeType="1"/>
            </p:cNvSpPr>
            <p:nvPr/>
          </p:nvSpPr>
          <p:spPr bwMode="auto">
            <a:xfrm>
              <a:off x="2376" y="2428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1285" name="Line 745"/>
            <p:cNvSpPr>
              <a:spLocks noChangeShapeType="1"/>
            </p:cNvSpPr>
            <p:nvPr/>
          </p:nvSpPr>
          <p:spPr bwMode="auto">
            <a:xfrm>
              <a:off x="2376" y="2436"/>
              <a:ext cx="1" cy="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1286" name="Line 746"/>
            <p:cNvSpPr>
              <a:spLocks noChangeShapeType="1"/>
            </p:cNvSpPr>
            <p:nvPr/>
          </p:nvSpPr>
          <p:spPr bwMode="auto">
            <a:xfrm>
              <a:off x="2376" y="2444"/>
              <a:ext cx="1" cy="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1287" name="Line 747"/>
            <p:cNvSpPr>
              <a:spLocks noChangeShapeType="1"/>
            </p:cNvSpPr>
            <p:nvPr/>
          </p:nvSpPr>
          <p:spPr bwMode="auto">
            <a:xfrm>
              <a:off x="2376" y="2460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1288" name="Line 748"/>
            <p:cNvSpPr>
              <a:spLocks noChangeShapeType="1"/>
            </p:cNvSpPr>
            <p:nvPr/>
          </p:nvSpPr>
          <p:spPr bwMode="auto">
            <a:xfrm>
              <a:off x="2376" y="2468"/>
              <a:ext cx="1" cy="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1289" name="Line 749"/>
            <p:cNvSpPr>
              <a:spLocks noChangeShapeType="1"/>
            </p:cNvSpPr>
            <p:nvPr/>
          </p:nvSpPr>
          <p:spPr bwMode="auto">
            <a:xfrm>
              <a:off x="2376" y="2476"/>
              <a:ext cx="1" cy="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1290" name="Line 750"/>
            <p:cNvSpPr>
              <a:spLocks noChangeShapeType="1"/>
            </p:cNvSpPr>
            <p:nvPr/>
          </p:nvSpPr>
          <p:spPr bwMode="auto">
            <a:xfrm>
              <a:off x="2376" y="2492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1291" name="Line 751"/>
            <p:cNvSpPr>
              <a:spLocks noChangeShapeType="1"/>
            </p:cNvSpPr>
            <p:nvPr/>
          </p:nvSpPr>
          <p:spPr bwMode="auto">
            <a:xfrm>
              <a:off x="2376" y="2500"/>
              <a:ext cx="1" cy="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1292" name="Line 752"/>
            <p:cNvSpPr>
              <a:spLocks noChangeShapeType="1"/>
            </p:cNvSpPr>
            <p:nvPr/>
          </p:nvSpPr>
          <p:spPr bwMode="auto">
            <a:xfrm>
              <a:off x="2376" y="2508"/>
              <a:ext cx="1" cy="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1293" name="Line 753"/>
            <p:cNvSpPr>
              <a:spLocks noChangeShapeType="1"/>
            </p:cNvSpPr>
            <p:nvPr/>
          </p:nvSpPr>
          <p:spPr bwMode="auto">
            <a:xfrm>
              <a:off x="2376" y="2524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1294" name="Line 754"/>
            <p:cNvSpPr>
              <a:spLocks noChangeShapeType="1"/>
            </p:cNvSpPr>
            <p:nvPr/>
          </p:nvSpPr>
          <p:spPr bwMode="auto">
            <a:xfrm>
              <a:off x="2376" y="2532"/>
              <a:ext cx="1" cy="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1295" name="Line 755"/>
            <p:cNvSpPr>
              <a:spLocks noChangeShapeType="1"/>
            </p:cNvSpPr>
            <p:nvPr/>
          </p:nvSpPr>
          <p:spPr bwMode="auto">
            <a:xfrm>
              <a:off x="2376" y="2540"/>
              <a:ext cx="1" cy="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1296" name="Line 756"/>
            <p:cNvSpPr>
              <a:spLocks noChangeShapeType="1"/>
            </p:cNvSpPr>
            <p:nvPr/>
          </p:nvSpPr>
          <p:spPr bwMode="auto">
            <a:xfrm>
              <a:off x="2376" y="2556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1297" name="Line 757"/>
            <p:cNvSpPr>
              <a:spLocks noChangeShapeType="1"/>
            </p:cNvSpPr>
            <p:nvPr/>
          </p:nvSpPr>
          <p:spPr bwMode="auto">
            <a:xfrm>
              <a:off x="2376" y="2564"/>
              <a:ext cx="1" cy="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1298" name="Line 758"/>
            <p:cNvSpPr>
              <a:spLocks noChangeShapeType="1"/>
            </p:cNvSpPr>
            <p:nvPr/>
          </p:nvSpPr>
          <p:spPr bwMode="auto">
            <a:xfrm>
              <a:off x="2376" y="2572"/>
              <a:ext cx="1" cy="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1299" name="Line 759"/>
            <p:cNvSpPr>
              <a:spLocks noChangeShapeType="1"/>
            </p:cNvSpPr>
            <p:nvPr/>
          </p:nvSpPr>
          <p:spPr bwMode="auto">
            <a:xfrm>
              <a:off x="2376" y="2588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1300" name="Line 760"/>
            <p:cNvSpPr>
              <a:spLocks noChangeShapeType="1"/>
            </p:cNvSpPr>
            <p:nvPr/>
          </p:nvSpPr>
          <p:spPr bwMode="auto">
            <a:xfrm>
              <a:off x="2376" y="2596"/>
              <a:ext cx="1" cy="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1301" name="Line 761"/>
            <p:cNvSpPr>
              <a:spLocks noChangeShapeType="1"/>
            </p:cNvSpPr>
            <p:nvPr/>
          </p:nvSpPr>
          <p:spPr bwMode="auto">
            <a:xfrm>
              <a:off x="2376" y="2604"/>
              <a:ext cx="1" cy="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1302" name="Line 762"/>
            <p:cNvSpPr>
              <a:spLocks noChangeShapeType="1"/>
            </p:cNvSpPr>
            <p:nvPr/>
          </p:nvSpPr>
          <p:spPr bwMode="auto">
            <a:xfrm>
              <a:off x="2376" y="2620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1303" name="Line 763"/>
            <p:cNvSpPr>
              <a:spLocks noChangeShapeType="1"/>
            </p:cNvSpPr>
            <p:nvPr/>
          </p:nvSpPr>
          <p:spPr bwMode="auto">
            <a:xfrm>
              <a:off x="2376" y="2628"/>
              <a:ext cx="1" cy="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1304" name="Line 764"/>
            <p:cNvSpPr>
              <a:spLocks noChangeShapeType="1"/>
            </p:cNvSpPr>
            <p:nvPr/>
          </p:nvSpPr>
          <p:spPr bwMode="auto">
            <a:xfrm>
              <a:off x="2376" y="2636"/>
              <a:ext cx="1" cy="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1305" name="Line 765"/>
            <p:cNvSpPr>
              <a:spLocks noChangeShapeType="1"/>
            </p:cNvSpPr>
            <p:nvPr/>
          </p:nvSpPr>
          <p:spPr bwMode="auto">
            <a:xfrm>
              <a:off x="2376" y="2652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1306" name="Line 766"/>
            <p:cNvSpPr>
              <a:spLocks noChangeShapeType="1"/>
            </p:cNvSpPr>
            <p:nvPr/>
          </p:nvSpPr>
          <p:spPr bwMode="auto">
            <a:xfrm>
              <a:off x="2376" y="2660"/>
              <a:ext cx="1" cy="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1307" name="Line 767"/>
            <p:cNvSpPr>
              <a:spLocks noChangeShapeType="1"/>
            </p:cNvSpPr>
            <p:nvPr/>
          </p:nvSpPr>
          <p:spPr bwMode="auto">
            <a:xfrm>
              <a:off x="2376" y="2668"/>
              <a:ext cx="1" cy="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1308" name="Line 768"/>
            <p:cNvSpPr>
              <a:spLocks noChangeShapeType="1"/>
            </p:cNvSpPr>
            <p:nvPr/>
          </p:nvSpPr>
          <p:spPr bwMode="auto">
            <a:xfrm>
              <a:off x="2376" y="2684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1309" name="Line 769"/>
            <p:cNvSpPr>
              <a:spLocks noChangeShapeType="1"/>
            </p:cNvSpPr>
            <p:nvPr/>
          </p:nvSpPr>
          <p:spPr bwMode="auto">
            <a:xfrm>
              <a:off x="2376" y="2692"/>
              <a:ext cx="1" cy="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1310" name="Line 770"/>
            <p:cNvSpPr>
              <a:spLocks noChangeShapeType="1"/>
            </p:cNvSpPr>
            <p:nvPr/>
          </p:nvSpPr>
          <p:spPr bwMode="auto">
            <a:xfrm>
              <a:off x="2376" y="2700"/>
              <a:ext cx="1" cy="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1311" name="Line 771"/>
            <p:cNvSpPr>
              <a:spLocks noChangeShapeType="1"/>
            </p:cNvSpPr>
            <p:nvPr/>
          </p:nvSpPr>
          <p:spPr bwMode="auto">
            <a:xfrm>
              <a:off x="2376" y="2716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1312" name="Line 772"/>
            <p:cNvSpPr>
              <a:spLocks noChangeShapeType="1"/>
            </p:cNvSpPr>
            <p:nvPr/>
          </p:nvSpPr>
          <p:spPr bwMode="auto">
            <a:xfrm>
              <a:off x="2376" y="2724"/>
              <a:ext cx="1" cy="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1313" name="Line 773"/>
            <p:cNvSpPr>
              <a:spLocks noChangeShapeType="1"/>
            </p:cNvSpPr>
            <p:nvPr/>
          </p:nvSpPr>
          <p:spPr bwMode="auto">
            <a:xfrm>
              <a:off x="2376" y="2732"/>
              <a:ext cx="1" cy="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1314" name="Line 774"/>
            <p:cNvSpPr>
              <a:spLocks noChangeShapeType="1"/>
            </p:cNvSpPr>
            <p:nvPr/>
          </p:nvSpPr>
          <p:spPr bwMode="auto">
            <a:xfrm>
              <a:off x="2376" y="2748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1315" name="Line 775"/>
            <p:cNvSpPr>
              <a:spLocks noChangeShapeType="1"/>
            </p:cNvSpPr>
            <p:nvPr/>
          </p:nvSpPr>
          <p:spPr bwMode="auto">
            <a:xfrm>
              <a:off x="2376" y="2756"/>
              <a:ext cx="1" cy="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1316" name="Line 776"/>
            <p:cNvSpPr>
              <a:spLocks noChangeShapeType="1"/>
            </p:cNvSpPr>
            <p:nvPr/>
          </p:nvSpPr>
          <p:spPr bwMode="auto">
            <a:xfrm>
              <a:off x="2376" y="2764"/>
              <a:ext cx="1" cy="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1317" name="Line 777"/>
            <p:cNvSpPr>
              <a:spLocks noChangeShapeType="1"/>
            </p:cNvSpPr>
            <p:nvPr/>
          </p:nvSpPr>
          <p:spPr bwMode="auto">
            <a:xfrm>
              <a:off x="2376" y="2780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1318" name="Line 778"/>
            <p:cNvSpPr>
              <a:spLocks noChangeShapeType="1"/>
            </p:cNvSpPr>
            <p:nvPr/>
          </p:nvSpPr>
          <p:spPr bwMode="auto">
            <a:xfrm>
              <a:off x="2376" y="2788"/>
              <a:ext cx="1" cy="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1319" name="Line 779"/>
            <p:cNvSpPr>
              <a:spLocks noChangeShapeType="1"/>
            </p:cNvSpPr>
            <p:nvPr/>
          </p:nvSpPr>
          <p:spPr bwMode="auto">
            <a:xfrm>
              <a:off x="2376" y="2796"/>
              <a:ext cx="1" cy="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1320" name="Line 780"/>
            <p:cNvSpPr>
              <a:spLocks noChangeShapeType="1"/>
            </p:cNvSpPr>
            <p:nvPr/>
          </p:nvSpPr>
          <p:spPr bwMode="auto">
            <a:xfrm>
              <a:off x="2376" y="2812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1321" name="Line 781"/>
            <p:cNvSpPr>
              <a:spLocks noChangeShapeType="1"/>
            </p:cNvSpPr>
            <p:nvPr/>
          </p:nvSpPr>
          <p:spPr bwMode="auto">
            <a:xfrm>
              <a:off x="2376" y="2820"/>
              <a:ext cx="1" cy="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1322" name="Line 782"/>
            <p:cNvSpPr>
              <a:spLocks noChangeShapeType="1"/>
            </p:cNvSpPr>
            <p:nvPr/>
          </p:nvSpPr>
          <p:spPr bwMode="auto">
            <a:xfrm>
              <a:off x="2376" y="2828"/>
              <a:ext cx="1" cy="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-83" charset="0"/>
              </a:endParaRPr>
            </a:p>
          </p:txBody>
        </p:sp>
        <p:sp>
          <p:nvSpPr>
            <p:cNvPr id="161323" name="Freeform 783"/>
            <p:cNvSpPr>
              <a:spLocks noEditPoints="1"/>
            </p:cNvSpPr>
            <p:nvPr/>
          </p:nvSpPr>
          <p:spPr bwMode="auto">
            <a:xfrm>
              <a:off x="1656" y="2286"/>
              <a:ext cx="520" cy="398"/>
            </a:xfrm>
            <a:custGeom>
              <a:avLst/>
              <a:gdLst>
                <a:gd name="T0" fmla="*/ 112 w 520"/>
                <a:gd name="T1" fmla="*/ 312 h 398"/>
                <a:gd name="T2" fmla="*/ 128 w 520"/>
                <a:gd name="T3" fmla="*/ 298 h 398"/>
                <a:gd name="T4" fmla="*/ 184 w 520"/>
                <a:gd name="T5" fmla="*/ 298 h 398"/>
                <a:gd name="T6" fmla="*/ 184 w 520"/>
                <a:gd name="T7" fmla="*/ 260 h 398"/>
                <a:gd name="T8" fmla="*/ 142 w 520"/>
                <a:gd name="T9" fmla="*/ 260 h 398"/>
                <a:gd name="T10" fmla="*/ 142 w 520"/>
                <a:gd name="T11" fmla="*/ 0 h 398"/>
                <a:gd name="T12" fmla="*/ 290 w 520"/>
                <a:gd name="T13" fmla="*/ 0 h 398"/>
                <a:gd name="T14" fmla="*/ 436 w 520"/>
                <a:gd name="T15" fmla="*/ 0 h 398"/>
                <a:gd name="T16" fmla="*/ 436 w 520"/>
                <a:gd name="T17" fmla="*/ 198 h 398"/>
                <a:gd name="T18" fmla="*/ 436 w 520"/>
                <a:gd name="T19" fmla="*/ 260 h 398"/>
                <a:gd name="T20" fmla="*/ 396 w 520"/>
                <a:gd name="T21" fmla="*/ 260 h 398"/>
                <a:gd name="T22" fmla="*/ 396 w 520"/>
                <a:gd name="T23" fmla="*/ 298 h 398"/>
                <a:gd name="T24" fmla="*/ 428 w 520"/>
                <a:gd name="T25" fmla="*/ 298 h 398"/>
                <a:gd name="T26" fmla="*/ 460 w 520"/>
                <a:gd name="T27" fmla="*/ 326 h 398"/>
                <a:gd name="T28" fmla="*/ 506 w 520"/>
                <a:gd name="T29" fmla="*/ 366 h 398"/>
                <a:gd name="T30" fmla="*/ 512 w 520"/>
                <a:gd name="T31" fmla="*/ 368 h 398"/>
                <a:gd name="T32" fmla="*/ 514 w 520"/>
                <a:gd name="T33" fmla="*/ 374 h 398"/>
                <a:gd name="T34" fmla="*/ 520 w 520"/>
                <a:gd name="T35" fmla="*/ 380 h 398"/>
                <a:gd name="T36" fmla="*/ 520 w 520"/>
                <a:gd name="T37" fmla="*/ 384 h 398"/>
                <a:gd name="T38" fmla="*/ 520 w 520"/>
                <a:gd name="T39" fmla="*/ 386 h 398"/>
                <a:gd name="T40" fmla="*/ 520 w 520"/>
                <a:gd name="T41" fmla="*/ 388 h 398"/>
                <a:gd name="T42" fmla="*/ 520 w 520"/>
                <a:gd name="T43" fmla="*/ 392 h 398"/>
                <a:gd name="T44" fmla="*/ 518 w 520"/>
                <a:gd name="T45" fmla="*/ 394 h 398"/>
                <a:gd name="T46" fmla="*/ 514 w 520"/>
                <a:gd name="T47" fmla="*/ 394 h 398"/>
                <a:gd name="T48" fmla="*/ 510 w 520"/>
                <a:gd name="T49" fmla="*/ 398 h 398"/>
                <a:gd name="T50" fmla="*/ 506 w 520"/>
                <a:gd name="T51" fmla="*/ 398 h 398"/>
                <a:gd name="T52" fmla="*/ 264 w 520"/>
                <a:gd name="T53" fmla="*/ 398 h 398"/>
                <a:gd name="T54" fmla="*/ 50 w 520"/>
                <a:gd name="T55" fmla="*/ 398 h 398"/>
                <a:gd name="T56" fmla="*/ 44 w 520"/>
                <a:gd name="T57" fmla="*/ 398 h 398"/>
                <a:gd name="T58" fmla="*/ 42 w 520"/>
                <a:gd name="T59" fmla="*/ 394 h 398"/>
                <a:gd name="T60" fmla="*/ 38 w 520"/>
                <a:gd name="T61" fmla="*/ 394 h 398"/>
                <a:gd name="T62" fmla="*/ 36 w 520"/>
                <a:gd name="T63" fmla="*/ 392 h 398"/>
                <a:gd name="T64" fmla="*/ 34 w 520"/>
                <a:gd name="T65" fmla="*/ 392 h 398"/>
                <a:gd name="T66" fmla="*/ 34 w 520"/>
                <a:gd name="T67" fmla="*/ 388 h 398"/>
                <a:gd name="T68" fmla="*/ 34 w 520"/>
                <a:gd name="T69" fmla="*/ 386 h 398"/>
                <a:gd name="T70" fmla="*/ 34 w 520"/>
                <a:gd name="T71" fmla="*/ 384 h 398"/>
                <a:gd name="T72" fmla="*/ 36 w 520"/>
                <a:gd name="T73" fmla="*/ 380 h 398"/>
                <a:gd name="T74" fmla="*/ 38 w 520"/>
                <a:gd name="T75" fmla="*/ 374 h 398"/>
                <a:gd name="T76" fmla="*/ 42 w 520"/>
                <a:gd name="T77" fmla="*/ 368 h 398"/>
                <a:gd name="T78" fmla="*/ 48 w 520"/>
                <a:gd name="T79" fmla="*/ 366 h 398"/>
                <a:gd name="T80" fmla="*/ 0 w 520"/>
                <a:gd name="T81" fmla="*/ 366 h 398"/>
                <a:gd name="T82" fmla="*/ 0 w 520"/>
                <a:gd name="T83" fmla="*/ 198 h 398"/>
                <a:gd name="T84" fmla="*/ 0 w 520"/>
                <a:gd name="T85" fmla="*/ 50 h 398"/>
                <a:gd name="T86" fmla="*/ 112 w 520"/>
                <a:gd name="T87" fmla="*/ 50 h 398"/>
                <a:gd name="T88" fmla="*/ 112 w 520"/>
                <a:gd name="T89" fmla="*/ 312 h 398"/>
                <a:gd name="T90" fmla="*/ 112 w 520"/>
                <a:gd name="T91" fmla="*/ 312 h 398"/>
                <a:gd name="T92" fmla="*/ 112 w 520"/>
                <a:gd name="T93" fmla="*/ 312 h 398"/>
                <a:gd name="T94" fmla="*/ 100 w 520"/>
                <a:gd name="T95" fmla="*/ 320 h 398"/>
                <a:gd name="T96" fmla="*/ 62 w 520"/>
                <a:gd name="T97" fmla="*/ 354 h 398"/>
                <a:gd name="T98" fmla="*/ 48 w 520"/>
                <a:gd name="T99" fmla="*/ 366 h 398"/>
                <a:gd name="T100" fmla="*/ 112 w 520"/>
                <a:gd name="T101" fmla="*/ 312 h 398"/>
                <a:gd name="T102" fmla="*/ 112 w 520"/>
                <a:gd name="T103" fmla="*/ 312 h 398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520"/>
                <a:gd name="T157" fmla="*/ 0 h 398"/>
                <a:gd name="T158" fmla="*/ 520 w 520"/>
                <a:gd name="T159" fmla="*/ 398 h 398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520" h="398">
                  <a:moveTo>
                    <a:pt x="112" y="312"/>
                  </a:moveTo>
                  <a:lnTo>
                    <a:pt x="128" y="298"/>
                  </a:lnTo>
                  <a:lnTo>
                    <a:pt x="184" y="298"/>
                  </a:lnTo>
                  <a:lnTo>
                    <a:pt x="184" y="260"/>
                  </a:lnTo>
                  <a:lnTo>
                    <a:pt x="142" y="260"/>
                  </a:lnTo>
                  <a:lnTo>
                    <a:pt x="142" y="0"/>
                  </a:lnTo>
                  <a:lnTo>
                    <a:pt x="290" y="0"/>
                  </a:lnTo>
                  <a:lnTo>
                    <a:pt x="436" y="0"/>
                  </a:lnTo>
                  <a:lnTo>
                    <a:pt x="436" y="198"/>
                  </a:lnTo>
                  <a:lnTo>
                    <a:pt x="436" y="260"/>
                  </a:lnTo>
                  <a:lnTo>
                    <a:pt x="396" y="260"/>
                  </a:lnTo>
                  <a:lnTo>
                    <a:pt x="396" y="298"/>
                  </a:lnTo>
                  <a:lnTo>
                    <a:pt x="428" y="298"/>
                  </a:lnTo>
                  <a:lnTo>
                    <a:pt x="460" y="326"/>
                  </a:lnTo>
                  <a:lnTo>
                    <a:pt x="506" y="366"/>
                  </a:lnTo>
                  <a:lnTo>
                    <a:pt x="512" y="368"/>
                  </a:lnTo>
                  <a:lnTo>
                    <a:pt x="514" y="374"/>
                  </a:lnTo>
                  <a:lnTo>
                    <a:pt x="520" y="380"/>
                  </a:lnTo>
                  <a:lnTo>
                    <a:pt x="520" y="384"/>
                  </a:lnTo>
                  <a:lnTo>
                    <a:pt x="520" y="386"/>
                  </a:lnTo>
                  <a:lnTo>
                    <a:pt x="520" y="388"/>
                  </a:lnTo>
                  <a:lnTo>
                    <a:pt x="520" y="392"/>
                  </a:lnTo>
                  <a:lnTo>
                    <a:pt x="518" y="394"/>
                  </a:lnTo>
                  <a:lnTo>
                    <a:pt x="514" y="394"/>
                  </a:lnTo>
                  <a:lnTo>
                    <a:pt x="510" y="398"/>
                  </a:lnTo>
                  <a:lnTo>
                    <a:pt x="506" y="398"/>
                  </a:lnTo>
                  <a:lnTo>
                    <a:pt x="264" y="398"/>
                  </a:lnTo>
                  <a:lnTo>
                    <a:pt x="50" y="398"/>
                  </a:lnTo>
                  <a:lnTo>
                    <a:pt x="44" y="398"/>
                  </a:lnTo>
                  <a:lnTo>
                    <a:pt x="42" y="394"/>
                  </a:lnTo>
                  <a:lnTo>
                    <a:pt x="38" y="394"/>
                  </a:lnTo>
                  <a:lnTo>
                    <a:pt x="36" y="392"/>
                  </a:lnTo>
                  <a:lnTo>
                    <a:pt x="34" y="392"/>
                  </a:lnTo>
                  <a:lnTo>
                    <a:pt x="34" y="388"/>
                  </a:lnTo>
                  <a:lnTo>
                    <a:pt x="34" y="386"/>
                  </a:lnTo>
                  <a:lnTo>
                    <a:pt x="34" y="384"/>
                  </a:lnTo>
                  <a:lnTo>
                    <a:pt x="36" y="380"/>
                  </a:lnTo>
                  <a:lnTo>
                    <a:pt x="38" y="374"/>
                  </a:lnTo>
                  <a:lnTo>
                    <a:pt x="42" y="368"/>
                  </a:lnTo>
                  <a:lnTo>
                    <a:pt x="48" y="366"/>
                  </a:lnTo>
                  <a:lnTo>
                    <a:pt x="0" y="366"/>
                  </a:lnTo>
                  <a:lnTo>
                    <a:pt x="0" y="198"/>
                  </a:lnTo>
                  <a:lnTo>
                    <a:pt x="0" y="50"/>
                  </a:lnTo>
                  <a:lnTo>
                    <a:pt x="112" y="50"/>
                  </a:lnTo>
                  <a:lnTo>
                    <a:pt x="112" y="312"/>
                  </a:lnTo>
                  <a:close/>
                  <a:moveTo>
                    <a:pt x="112" y="312"/>
                  </a:moveTo>
                  <a:lnTo>
                    <a:pt x="100" y="320"/>
                  </a:lnTo>
                  <a:lnTo>
                    <a:pt x="62" y="354"/>
                  </a:lnTo>
                  <a:lnTo>
                    <a:pt x="48" y="366"/>
                  </a:lnTo>
                  <a:lnTo>
                    <a:pt x="112" y="312"/>
                  </a:lnTo>
                  <a:close/>
                </a:path>
              </a:pathLst>
            </a:custGeom>
            <a:solidFill>
              <a:srgbClr val="FFFFCC"/>
            </a:solidFill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1324" name="Freeform 784"/>
            <p:cNvSpPr>
              <a:spLocks/>
            </p:cNvSpPr>
            <p:nvPr/>
          </p:nvSpPr>
          <p:spPr bwMode="auto">
            <a:xfrm>
              <a:off x="1770" y="2598"/>
              <a:ext cx="326" cy="14"/>
            </a:xfrm>
            <a:custGeom>
              <a:avLst/>
              <a:gdLst>
                <a:gd name="T0" fmla="*/ 326 w 326"/>
                <a:gd name="T1" fmla="*/ 14 h 14"/>
                <a:gd name="T2" fmla="*/ 308 w 326"/>
                <a:gd name="T3" fmla="*/ 0 h 14"/>
                <a:gd name="T4" fmla="*/ 16 w 326"/>
                <a:gd name="T5" fmla="*/ 0 h 14"/>
                <a:gd name="T6" fmla="*/ 0 w 326"/>
                <a:gd name="T7" fmla="*/ 14 h 14"/>
                <a:gd name="T8" fmla="*/ 326 w 326"/>
                <a:gd name="T9" fmla="*/ 14 h 14"/>
                <a:gd name="T10" fmla="*/ 326 w 326"/>
                <a:gd name="T11" fmla="*/ 14 h 1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26"/>
                <a:gd name="T19" fmla="*/ 0 h 14"/>
                <a:gd name="T20" fmla="*/ 326 w 326"/>
                <a:gd name="T21" fmla="*/ 14 h 1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26" h="14">
                  <a:moveTo>
                    <a:pt x="326" y="14"/>
                  </a:moveTo>
                  <a:lnTo>
                    <a:pt x="308" y="0"/>
                  </a:lnTo>
                  <a:lnTo>
                    <a:pt x="16" y="0"/>
                  </a:lnTo>
                  <a:lnTo>
                    <a:pt x="0" y="14"/>
                  </a:lnTo>
                  <a:lnTo>
                    <a:pt x="326" y="14"/>
                  </a:lnTo>
                  <a:close/>
                </a:path>
              </a:pathLst>
            </a:custGeom>
            <a:noFill/>
            <a:ln w="6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1325" name="Freeform 785"/>
            <p:cNvSpPr>
              <a:spLocks/>
            </p:cNvSpPr>
            <p:nvPr/>
          </p:nvSpPr>
          <p:spPr bwMode="auto">
            <a:xfrm>
              <a:off x="1742" y="2624"/>
              <a:ext cx="382" cy="14"/>
            </a:xfrm>
            <a:custGeom>
              <a:avLst/>
              <a:gdLst>
                <a:gd name="T0" fmla="*/ 382 w 382"/>
                <a:gd name="T1" fmla="*/ 14 h 14"/>
                <a:gd name="T2" fmla="*/ 364 w 382"/>
                <a:gd name="T3" fmla="*/ 0 h 14"/>
                <a:gd name="T4" fmla="*/ 16 w 382"/>
                <a:gd name="T5" fmla="*/ 0 h 14"/>
                <a:gd name="T6" fmla="*/ 0 w 382"/>
                <a:gd name="T7" fmla="*/ 14 h 14"/>
                <a:gd name="T8" fmla="*/ 382 w 382"/>
                <a:gd name="T9" fmla="*/ 14 h 14"/>
                <a:gd name="T10" fmla="*/ 382 w 382"/>
                <a:gd name="T11" fmla="*/ 14 h 1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82"/>
                <a:gd name="T19" fmla="*/ 0 h 14"/>
                <a:gd name="T20" fmla="*/ 382 w 382"/>
                <a:gd name="T21" fmla="*/ 14 h 1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82" h="14">
                  <a:moveTo>
                    <a:pt x="382" y="14"/>
                  </a:moveTo>
                  <a:lnTo>
                    <a:pt x="364" y="0"/>
                  </a:lnTo>
                  <a:lnTo>
                    <a:pt x="16" y="0"/>
                  </a:lnTo>
                  <a:lnTo>
                    <a:pt x="0" y="14"/>
                  </a:lnTo>
                  <a:lnTo>
                    <a:pt x="382" y="14"/>
                  </a:lnTo>
                  <a:close/>
                </a:path>
              </a:pathLst>
            </a:custGeom>
            <a:noFill/>
            <a:ln w="6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1326" name="Freeform 786"/>
            <p:cNvSpPr>
              <a:spLocks/>
            </p:cNvSpPr>
            <p:nvPr/>
          </p:nvSpPr>
          <p:spPr bwMode="auto">
            <a:xfrm>
              <a:off x="1714" y="2650"/>
              <a:ext cx="438" cy="14"/>
            </a:xfrm>
            <a:custGeom>
              <a:avLst/>
              <a:gdLst>
                <a:gd name="T0" fmla="*/ 438 w 438"/>
                <a:gd name="T1" fmla="*/ 14 h 14"/>
                <a:gd name="T2" fmla="*/ 420 w 438"/>
                <a:gd name="T3" fmla="*/ 0 h 14"/>
                <a:gd name="T4" fmla="*/ 18 w 438"/>
                <a:gd name="T5" fmla="*/ 0 h 14"/>
                <a:gd name="T6" fmla="*/ 0 w 438"/>
                <a:gd name="T7" fmla="*/ 14 h 14"/>
                <a:gd name="T8" fmla="*/ 438 w 438"/>
                <a:gd name="T9" fmla="*/ 14 h 14"/>
                <a:gd name="T10" fmla="*/ 438 w 438"/>
                <a:gd name="T11" fmla="*/ 14 h 1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38"/>
                <a:gd name="T19" fmla="*/ 0 h 14"/>
                <a:gd name="T20" fmla="*/ 438 w 438"/>
                <a:gd name="T21" fmla="*/ 14 h 1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38" h="14">
                  <a:moveTo>
                    <a:pt x="438" y="14"/>
                  </a:moveTo>
                  <a:lnTo>
                    <a:pt x="420" y="0"/>
                  </a:lnTo>
                  <a:lnTo>
                    <a:pt x="18" y="0"/>
                  </a:lnTo>
                  <a:lnTo>
                    <a:pt x="0" y="14"/>
                  </a:lnTo>
                  <a:lnTo>
                    <a:pt x="438" y="14"/>
                  </a:lnTo>
                  <a:close/>
                </a:path>
              </a:pathLst>
            </a:custGeom>
            <a:noFill/>
            <a:ln w="6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1327" name="Rectangle 787"/>
            <p:cNvSpPr>
              <a:spLocks noChangeArrowheads="1"/>
            </p:cNvSpPr>
            <p:nvPr/>
          </p:nvSpPr>
          <p:spPr bwMode="auto">
            <a:xfrm>
              <a:off x="1840" y="2328"/>
              <a:ext cx="212" cy="176"/>
            </a:xfrm>
            <a:prstGeom prst="rect">
              <a:avLst/>
            </a:prstGeom>
            <a:noFill/>
            <a:ln w="6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1328" name="Freeform 788"/>
            <p:cNvSpPr>
              <a:spLocks noEditPoints="1"/>
            </p:cNvSpPr>
            <p:nvPr/>
          </p:nvSpPr>
          <p:spPr bwMode="auto">
            <a:xfrm>
              <a:off x="1670" y="2360"/>
              <a:ext cx="382" cy="224"/>
            </a:xfrm>
            <a:custGeom>
              <a:avLst/>
              <a:gdLst>
                <a:gd name="T0" fmla="*/ 84 w 382"/>
                <a:gd name="T1" fmla="*/ 0 h 224"/>
                <a:gd name="T2" fmla="*/ 84 w 382"/>
                <a:gd name="T3" fmla="*/ 4 h 224"/>
                <a:gd name="T4" fmla="*/ 0 w 382"/>
                <a:gd name="T5" fmla="*/ 4 h 224"/>
                <a:gd name="T6" fmla="*/ 0 w 382"/>
                <a:gd name="T7" fmla="*/ 0 h 224"/>
                <a:gd name="T8" fmla="*/ 84 w 382"/>
                <a:gd name="T9" fmla="*/ 0 h 224"/>
                <a:gd name="T10" fmla="*/ 84 w 382"/>
                <a:gd name="T11" fmla="*/ 0 h 224"/>
                <a:gd name="T12" fmla="*/ 170 w 382"/>
                <a:gd name="T13" fmla="*/ 186 h 224"/>
                <a:gd name="T14" fmla="*/ 382 w 382"/>
                <a:gd name="T15" fmla="*/ 186 h 224"/>
                <a:gd name="T16" fmla="*/ 382 w 382"/>
                <a:gd name="T17" fmla="*/ 224 h 224"/>
                <a:gd name="T18" fmla="*/ 170 w 382"/>
                <a:gd name="T19" fmla="*/ 224 h 224"/>
                <a:gd name="T20" fmla="*/ 170 w 382"/>
                <a:gd name="T21" fmla="*/ 186 h 22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82"/>
                <a:gd name="T34" fmla="*/ 0 h 224"/>
                <a:gd name="T35" fmla="*/ 382 w 382"/>
                <a:gd name="T36" fmla="*/ 224 h 22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82" h="224">
                  <a:moveTo>
                    <a:pt x="84" y="0"/>
                  </a:moveTo>
                  <a:lnTo>
                    <a:pt x="84" y="4"/>
                  </a:lnTo>
                  <a:lnTo>
                    <a:pt x="0" y="4"/>
                  </a:lnTo>
                  <a:lnTo>
                    <a:pt x="0" y="0"/>
                  </a:lnTo>
                  <a:lnTo>
                    <a:pt x="84" y="0"/>
                  </a:lnTo>
                  <a:close/>
                  <a:moveTo>
                    <a:pt x="170" y="186"/>
                  </a:moveTo>
                  <a:lnTo>
                    <a:pt x="382" y="186"/>
                  </a:lnTo>
                  <a:lnTo>
                    <a:pt x="382" y="224"/>
                  </a:lnTo>
                  <a:lnTo>
                    <a:pt x="170" y="224"/>
                  </a:lnTo>
                  <a:lnTo>
                    <a:pt x="170" y="186"/>
                  </a:lnTo>
                  <a:close/>
                </a:path>
              </a:pathLst>
            </a:custGeom>
            <a:noFill/>
            <a:ln w="6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1329" name="Freeform 789"/>
            <p:cNvSpPr>
              <a:spLocks/>
            </p:cNvSpPr>
            <p:nvPr/>
          </p:nvSpPr>
          <p:spPr bwMode="auto">
            <a:xfrm>
              <a:off x="1850" y="2362"/>
              <a:ext cx="60" cy="106"/>
            </a:xfrm>
            <a:custGeom>
              <a:avLst/>
              <a:gdLst>
                <a:gd name="T0" fmla="*/ 0 w 60"/>
                <a:gd name="T1" fmla="*/ 70 h 106"/>
                <a:gd name="T2" fmla="*/ 0 w 60"/>
                <a:gd name="T3" fmla="*/ 82 h 106"/>
                <a:gd name="T4" fmla="*/ 0 w 60"/>
                <a:gd name="T5" fmla="*/ 82 h 106"/>
                <a:gd name="T6" fmla="*/ 2 w 60"/>
                <a:gd name="T7" fmla="*/ 90 h 106"/>
                <a:gd name="T8" fmla="*/ 6 w 60"/>
                <a:gd name="T9" fmla="*/ 98 h 106"/>
                <a:gd name="T10" fmla="*/ 10 w 60"/>
                <a:gd name="T11" fmla="*/ 102 h 106"/>
                <a:gd name="T12" fmla="*/ 16 w 60"/>
                <a:gd name="T13" fmla="*/ 104 h 106"/>
                <a:gd name="T14" fmla="*/ 22 w 60"/>
                <a:gd name="T15" fmla="*/ 106 h 106"/>
                <a:gd name="T16" fmla="*/ 30 w 60"/>
                <a:gd name="T17" fmla="*/ 106 h 106"/>
                <a:gd name="T18" fmla="*/ 30 w 60"/>
                <a:gd name="T19" fmla="*/ 106 h 106"/>
                <a:gd name="T20" fmla="*/ 40 w 60"/>
                <a:gd name="T21" fmla="*/ 106 h 106"/>
                <a:gd name="T22" fmla="*/ 50 w 60"/>
                <a:gd name="T23" fmla="*/ 100 h 106"/>
                <a:gd name="T24" fmla="*/ 54 w 60"/>
                <a:gd name="T25" fmla="*/ 96 h 106"/>
                <a:gd name="T26" fmla="*/ 58 w 60"/>
                <a:gd name="T27" fmla="*/ 92 h 106"/>
                <a:gd name="T28" fmla="*/ 60 w 60"/>
                <a:gd name="T29" fmla="*/ 84 h 106"/>
                <a:gd name="T30" fmla="*/ 60 w 60"/>
                <a:gd name="T31" fmla="*/ 76 h 106"/>
                <a:gd name="T32" fmla="*/ 60 w 60"/>
                <a:gd name="T33" fmla="*/ 0 h 106"/>
                <a:gd name="T34" fmla="*/ 46 w 60"/>
                <a:gd name="T35" fmla="*/ 0 h 106"/>
                <a:gd name="T36" fmla="*/ 46 w 60"/>
                <a:gd name="T37" fmla="*/ 76 h 106"/>
                <a:gd name="T38" fmla="*/ 46 w 60"/>
                <a:gd name="T39" fmla="*/ 76 h 106"/>
                <a:gd name="T40" fmla="*/ 46 w 60"/>
                <a:gd name="T41" fmla="*/ 84 h 106"/>
                <a:gd name="T42" fmla="*/ 42 w 60"/>
                <a:gd name="T43" fmla="*/ 90 h 106"/>
                <a:gd name="T44" fmla="*/ 38 w 60"/>
                <a:gd name="T45" fmla="*/ 94 h 106"/>
                <a:gd name="T46" fmla="*/ 30 w 60"/>
                <a:gd name="T47" fmla="*/ 94 h 106"/>
                <a:gd name="T48" fmla="*/ 30 w 60"/>
                <a:gd name="T49" fmla="*/ 94 h 106"/>
                <a:gd name="T50" fmla="*/ 22 w 60"/>
                <a:gd name="T51" fmla="*/ 94 h 106"/>
                <a:gd name="T52" fmla="*/ 18 w 60"/>
                <a:gd name="T53" fmla="*/ 92 h 106"/>
                <a:gd name="T54" fmla="*/ 14 w 60"/>
                <a:gd name="T55" fmla="*/ 86 h 106"/>
                <a:gd name="T56" fmla="*/ 14 w 60"/>
                <a:gd name="T57" fmla="*/ 78 h 106"/>
                <a:gd name="T58" fmla="*/ 14 w 60"/>
                <a:gd name="T59" fmla="*/ 70 h 106"/>
                <a:gd name="T60" fmla="*/ 0 w 60"/>
                <a:gd name="T61" fmla="*/ 70 h 10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60"/>
                <a:gd name="T94" fmla="*/ 0 h 106"/>
                <a:gd name="T95" fmla="*/ 60 w 60"/>
                <a:gd name="T96" fmla="*/ 106 h 10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60" h="106">
                  <a:moveTo>
                    <a:pt x="0" y="70"/>
                  </a:moveTo>
                  <a:lnTo>
                    <a:pt x="0" y="82"/>
                  </a:lnTo>
                  <a:lnTo>
                    <a:pt x="2" y="90"/>
                  </a:lnTo>
                  <a:lnTo>
                    <a:pt x="6" y="98"/>
                  </a:lnTo>
                  <a:lnTo>
                    <a:pt x="10" y="102"/>
                  </a:lnTo>
                  <a:lnTo>
                    <a:pt x="16" y="104"/>
                  </a:lnTo>
                  <a:lnTo>
                    <a:pt x="22" y="106"/>
                  </a:lnTo>
                  <a:lnTo>
                    <a:pt x="30" y="106"/>
                  </a:lnTo>
                  <a:lnTo>
                    <a:pt x="40" y="106"/>
                  </a:lnTo>
                  <a:lnTo>
                    <a:pt x="50" y="100"/>
                  </a:lnTo>
                  <a:lnTo>
                    <a:pt x="54" y="96"/>
                  </a:lnTo>
                  <a:lnTo>
                    <a:pt x="58" y="92"/>
                  </a:lnTo>
                  <a:lnTo>
                    <a:pt x="60" y="84"/>
                  </a:lnTo>
                  <a:lnTo>
                    <a:pt x="60" y="76"/>
                  </a:lnTo>
                  <a:lnTo>
                    <a:pt x="60" y="0"/>
                  </a:lnTo>
                  <a:lnTo>
                    <a:pt x="46" y="0"/>
                  </a:lnTo>
                  <a:lnTo>
                    <a:pt x="46" y="76"/>
                  </a:lnTo>
                  <a:lnTo>
                    <a:pt x="46" y="84"/>
                  </a:lnTo>
                  <a:lnTo>
                    <a:pt x="42" y="90"/>
                  </a:lnTo>
                  <a:lnTo>
                    <a:pt x="38" y="94"/>
                  </a:lnTo>
                  <a:lnTo>
                    <a:pt x="30" y="94"/>
                  </a:lnTo>
                  <a:lnTo>
                    <a:pt x="22" y="94"/>
                  </a:lnTo>
                  <a:lnTo>
                    <a:pt x="18" y="92"/>
                  </a:lnTo>
                  <a:lnTo>
                    <a:pt x="14" y="86"/>
                  </a:lnTo>
                  <a:lnTo>
                    <a:pt x="14" y="78"/>
                  </a:lnTo>
                  <a:lnTo>
                    <a:pt x="14" y="70"/>
                  </a:lnTo>
                  <a:lnTo>
                    <a:pt x="0" y="7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1330" name="Freeform 790"/>
            <p:cNvSpPr>
              <a:spLocks/>
            </p:cNvSpPr>
            <p:nvPr/>
          </p:nvSpPr>
          <p:spPr bwMode="auto">
            <a:xfrm>
              <a:off x="1930" y="2362"/>
              <a:ext cx="100" cy="104"/>
            </a:xfrm>
            <a:custGeom>
              <a:avLst/>
              <a:gdLst>
                <a:gd name="T0" fmla="*/ 100 w 100"/>
                <a:gd name="T1" fmla="*/ 104 h 104"/>
                <a:gd name="T2" fmla="*/ 100 w 100"/>
                <a:gd name="T3" fmla="*/ 0 h 104"/>
                <a:gd name="T4" fmla="*/ 80 w 100"/>
                <a:gd name="T5" fmla="*/ 0 h 104"/>
                <a:gd name="T6" fmla="*/ 50 w 100"/>
                <a:gd name="T7" fmla="*/ 88 h 104"/>
                <a:gd name="T8" fmla="*/ 50 w 100"/>
                <a:gd name="T9" fmla="*/ 88 h 104"/>
                <a:gd name="T10" fmla="*/ 20 w 100"/>
                <a:gd name="T11" fmla="*/ 0 h 104"/>
                <a:gd name="T12" fmla="*/ 0 w 100"/>
                <a:gd name="T13" fmla="*/ 0 h 104"/>
                <a:gd name="T14" fmla="*/ 0 w 100"/>
                <a:gd name="T15" fmla="*/ 104 h 104"/>
                <a:gd name="T16" fmla="*/ 14 w 100"/>
                <a:gd name="T17" fmla="*/ 104 h 104"/>
                <a:gd name="T18" fmla="*/ 14 w 100"/>
                <a:gd name="T19" fmla="*/ 44 h 104"/>
                <a:gd name="T20" fmla="*/ 14 w 100"/>
                <a:gd name="T21" fmla="*/ 44 h 104"/>
                <a:gd name="T22" fmla="*/ 14 w 100"/>
                <a:gd name="T23" fmla="*/ 18 h 104"/>
                <a:gd name="T24" fmla="*/ 14 w 100"/>
                <a:gd name="T25" fmla="*/ 18 h 104"/>
                <a:gd name="T26" fmla="*/ 44 w 100"/>
                <a:gd name="T27" fmla="*/ 104 h 104"/>
                <a:gd name="T28" fmla="*/ 56 w 100"/>
                <a:gd name="T29" fmla="*/ 104 h 104"/>
                <a:gd name="T30" fmla="*/ 86 w 100"/>
                <a:gd name="T31" fmla="*/ 18 h 104"/>
                <a:gd name="T32" fmla="*/ 86 w 100"/>
                <a:gd name="T33" fmla="*/ 18 h 104"/>
                <a:gd name="T34" fmla="*/ 86 w 100"/>
                <a:gd name="T35" fmla="*/ 18 h 104"/>
                <a:gd name="T36" fmla="*/ 86 w 100"/>
                <a:gd name="T37" fmla="*/ 44 h 104"/>
                <a:gd name="T38" fmla="*/ 86 w 100"/>
                <a:gd name="T39" fmla="*/ 104 h 104"/>
                <a:gd name="T40" fmla="*/ 100 w 100"/>
                <a:gd name="T41" fmla="*/ 104 h 10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00"/>
                <a:gd name="T64" fmla="*/ 0 h 104"/>
                <a:gd name="T65" fmla="*/ 100 w 100"/>
                <a:gd name="T66" fmla="*/ 104 h 10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00" h="104">
                  <a:moveTo>
                    <a:pt x="100" y="104"/>
                  </a:moveTo>
                  <a:lnTo>
                    <a:pt x="100" y="0"/>
                  </a:lnTo>
                  <a:lnTo>
                    <a:pt x="80" y="0"/>
                  </a:lnTo>
                  <a:lnTo>
                    <a:pt x="50" y="88"/>
                  </a:lnTo>
                  <a:lnTo>
                    <a:pt x="20" y="0"/>
                  </a:lnTo>
                  <a:lnTo>
                    <a:pt x="0" y="0"/>
                  </a:lnTo>
                  <a:lnTo>
                    <a:pt x="0" y="104"/>
                  </a:lnTo>
                  <a:lnTo>
                    <a:pt x="14" y="104"/>
                  </a:lnTo>
                  <a:lnTo>
                    <a:pt x="14" y="44"/>
                  </a:lnTo>
                  <a:lnTo>
                    <a:pt x="14" y="18"/>
                  </a:lnTo>
                  <a:lnTo>
                    <a:pt x="44" y="104"/>
                  </a:lnTo>
                  <a:lnTo>
                    <a:pt x="56" y="104"/>
                  </a:lnTo>
                  <a:lnTo>
                    <a:pt x="86" y="18"/>
                  </a:lnTo>
                  <a:lnTo>
                    <a:pt x="86" y="44"/>
                  </a:lnTo>
                  <a:lnTo>
                    <a:pt x="86" y="104"/>
                  </a:lnTo>
                  <a:lnTo>
                    <a:pt x="100" y="10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urier New" pitchFamily="-83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urier New" pitchFamily="-83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69070</TotalTime>
  <Words>3625</Words>
  <Application>Microsoft Macintosh PowerPoint</Application>
  <PresentationFormat>On-screen Show (4:3)</PresentationFormat>
  <Paragraphs>998</Paragraphs>
  <Slides>62</Slides>
  <Notes>31</Notes>
  <HiddenSlides>1</HiddenSlides>
  <MMClips>0</MMClips>
  <ScaleCrop>false</ScaleCrop>
  <HeadingPairs>
    <vt:vector size="4" baseType="variant">
      <vt:variant>
        <vt:lpstr>Design Template</vt:lpstr>
      </vt:variant>
      <vt:variant>
        <vt:i4>2</vt:i4>
      </vt:variant>
      <vt:variant>
        <vt:lpstr>Slide Titles</vt:lpstr>
      </vt:variant>
      <vt:variant>
        <vt:i4>62</vt:i4>
      </vt:variant>
    </vt:vector>
  </HeadingPairs>
  <TitlesOfParts>
    <vt:vector size="64" baseType="lpstr">
      <vt:lpstr>Office Theme</vt:lpstr>
      <vt:lpstr>Default Design</vt:lpstr>
      <vt:lpstr>Dryad and DryadLINQ</vt:lpstr>
      <vt:lpstr>Distributed Data-Parallel Programming using Dryad</vt:lpstr>
      <vt:lpstr>Dryad goals</vt:lpstr>
      <vt:lpstr>A typical data-intensive query (Quick Skim)</vt:lpstr>
      <vt:lpstr>Steps in the query</vt:lpstr>
      <vt:lpstr>Serial execution</vt:lpstr>
      <vt:lpstr>Parallel execution</vt:lpstr>
      <vt:lpstr>How does Dryad fit in?</vt:lpstr>
      <vt:lpstr>Runtime</vt:lpstr>
      <vt:lpstr>Job = Directed Acyclic Graph</vt:lpstr>
      <vt:lpstr>What’s wrong with MapReduce?</vt:lpstr>
      <vt:lpstr>What’s wrong with Map+Reduce?</vt:lpstr>
      <vt:lpstr>How about Map+Reduce+Join+…?</vt:lpstr>
      <vt:lpstr>How about Map+Reduce+Join+…?</vt:lpstr>
      <vt:lpstr>Graph complexity composes</vt:lpstr>
      <vt:lpstr>Scheduler state machine</vt:lpstr>
      <vt:lpstr>Dryad DAG architecture</vt:lpstr>
      <vt:lpstr>Some Case Studies (Take a peek offline)</vt:lpstr>
      <vt:lpstr>DryadLINQ A System for General-Purpose Distributed Data-Parallel Computing</vt:lpstr>
      <vt:lpstr>Distributed Data-Parallel Computing</vt:lpstr>
      <vt:lpstr>  DryadLINQ Overview </vt:lpstr>
      <vt:lpstr>LINQ</vt:lpstr>
      <vt:lpstr>LINQ System Architecture</vt:lpstr>
      <vt:lpstr>Recall: Dryad Architecture</vt:lpstr>
      <vt:lpstr>A Simple LINQ Example: Word Count</vt:lpstr>
      <vt:lpstr>Word Count in DryadLINQ</vt:lpstr>
      <vt:lpstr>Distributed Execution of Word Count</vt:lpstr>
      <vt:lpstr>DryadLINQ System Architecture</vt:lpstr>
      <vt:lpstr>DryadLINQ Internals</vt:lpstr>
      <vt:lpstr>Execution Plan for Word Count</vt:lpstr>
      <vt:lpstr>Execution Plan for Word Count</vt:lpstr>
      <vt:lpstr>MapReduce in DryadLINQ</vt:lpstr>
      <vt:lpstr>Map-Reduce Plan (When reduce is combiner-enabled)</vt:lpstr>
      <vt:lpstr>PageRank: A more complex example (Take a peek offline)</vt:lpstr>
      <vt:lpstr>LINQ System Architecture</vt:lpstr>
      <vt:lpstr>Combining with PLINQ</vt:lpstr>
      <vt:lpstr>Combining with LINQ-to-SQL</vt:lpstr>
      <vt:lpstr>Software Stack</vt:lpstr>
      <vt:lpstr>Future Directions</vt:lpstr>
      <vt:lpstr>Dryad Case Studies</vt:lpstr>
      <vt:lpstr>SkyServer DB Query</vt:lpstr>
      <vt:lpstr>SkyServer DB query</vt:lpstr>
      <vt:lpstr>Slide 43</vt:lpstr>
      <vt:lpstr>Slide 44</vt:lpstr>
      <vt:lpstr>Slide 45</vt:lpstr>
      <vt:lpstr>Query histogram computation</vt:lpstr>
      <vt:lpstr>Naïve histogram topology</vt:lpstr>
      <vt:lpstr>Efficient histogram topology</vt:lpstr>
      <vt:lpstr>Slide 49</vt:lpstr>
      <vt:lpstr>Slide 50</vt:lpstr>
      <vt:lpstr>Slide 51</vt:lpstr>
      <vt:lpstr>Slide 52</vt:lpstr>
      <vt:lpstr>Slide 53</vt:lpstr>
      <vt:lpstr>Slide 54</vt:lpstr>
      <vt:lpstr>Final histogram refinement</vt:lpstr>
      <vt:lpstr>Optimizing Dryad applications</vt:lpstr>
      <vt:lpstr>DryadLINQ: PageRank example</vt:lpstr>
      <vt:lpstr>An Example: PageRank</vt:lpstr>
      <vt:lpstr>One PageRank Step in DryadLINQ</vt:lpstr>
      <vt:lpstr>The Complete PageRank Program</vt:lpstr>
      <vt:lpstr>One Iteration PageRank</vt:lpstr>
      <vt:lpstr>Multi-Iteration PageRank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DryadLINQ: Making Large-Scale Distributed Computing Simple</dc:title>
  <dc:creator>yuanbyu</dc:creator>
  <cp:lastModifiedBy>Aditya Akella</cp:lastModifiedBy>
  <cp:revision>2174</cp:revision>
  <cp:lastPrinted>2012-09-21T14:57:29Z</cp:lastPrinted>
  <dcterms:created xsi:type="dcterms:W3CDTF">2012-09-21T14:55:32Z</dcterms:created>
  <dcterms:modified xsi:type="dcterms:W3CDTF">2012-09-21T15:42:16Z</dcterms:modified>
</cp:coreProperties>
</file>