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7" r:id="rId14"/>
    <p:sldId id="276" r:id="rId15"/>
    <p:sldId id="27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E8259-9437-4E49-9960-44E42FDF0C18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6D583-3E22-2140-BAC9-688DF4EE4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655681-2EC8-B54A-B693-7E50C0C663A1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31F37-5A9B-C24F-AAC3-EFF7F677D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14.wmf"/><Relationship Id="rId9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6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6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5.png"/><Relationship Id="rId8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Aditya Akella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logging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303" y="3904181"/>
            <a:ext cx="7889697" cy="26301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does Alice know whether the log matches a correct execution of her software image?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Idea: </a:t>
            </a:r>
            <a:r>
              <a:rPr lang="en-US" dirty="0" smtClean="0"/>
              <a:t>AVMM can specify an execution</a:t>
            </a:r>
          </a:p>
          <a:p>
            <a:pPr lvl="1"/>
            <a:r>
              <a:rPr lang="en-US" dirty="0" smtClean="0"/>
              <a:t>AVMM additionally logs all nondeterministic inputs</a:t>
            </a:r>
          </a:p>
          <a:p>
            <a:pPr lvl="1"/>
            <a:r>
              <a:rPr lang="en-US" dirty="0" smtClean="0"/>
              <a:t>AVM correct: Can replay inputs to get execution</a:t>
            </a:r>
          </a:p>
          <a:p>
            <a:pPr lvl="1"/>
            <a:r>
              <a:rPr lang="en-US" dirty="0" smtClean="0"/>
              <a:t>AVM faulty: Replay inevitably (!) fails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3328827" y="2609636"/>
            <a:ext cx="1304818" cy="135618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716" y="2932679"/>
            <a:ext cx="904694" cy="911126"/>
          </a:xfrm>
          <a:prstGeom prst="rect">
            <a:avLst/>
          </a:prstGeom>
          <a:noFill/>
        </p:spPr>
      </p:pic>
      <p:grpSp>
        <p:nvGrpSpPr>
          <p:cNvPr id="23" name="Group 31"/>
          <p:cNvGrpSpPr/>
          <p:nvPr/>
        </p:nvGrpSpPr>
        <p:grpSpPr>
          <a:xfrm>
            <a:off x="4433300" y="1551395"/>
            <a:ext cx="4272751" cy="2135969"/>
            <a:chOff x="4433300" y="1551395"/>
            <a:chExt cx="4272751" cy="2135969"/>
          </a:xfrm>
        </p:grpSpPr>
        <p:sp>
          <p:nvSpPr>
            <p:cNvPr id="9" name="TextBox 8"/>
            <p:cNvSpPr txBox="1"/>
            <p:nvPr/>
          </p:nvSpPr>
          <p:spPr>
            <a:xfrm>
              <a:off x="4893532" y="1551395"/>
              <a:ext cx="3812519" cy="21359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mtClean="0"/>
                <a:t>474: SEND(Alice, Firing)</a:t>
              </a:r>
            </a:p>
            <a:p>
              <a:pPr algn="l"/>
              <a:r>
                <a:rPr lang="en-US" sz="600" smtClean="0"/>
                <a:t/>
              </a:r>
              <a:br>
                <a:rPr lang="en-US" sz="600" smtClean="0"/>
              </a:br>
              <a:r>
                <a:rPr lang="en-US" smtClean="0"/>
                <a:t>473: SEND(Charlie, Got ammo)</a:t>
              </a:r>
            </a:p>
            <a:p>
              <a:pPr algn="l"/>
              <a:r>
                <a:rPr lang="en-US" sz="600" smtClean="0"/>
                <a:t/>
              </a:r>
              <a:br>
                <a:rPr lang="en-US" sz="600" smtClean="0"/>
              </a:br>
              <a:r>
                <a:rPr lang="en-US" smtClean="0"/>
                <a:t>472: RECV(Alice, Got medipack)</a:t>
              </a:r>
              <a:br>
                <a:rPr lang="en-US" smtClean="0"/>
              </a:br>
              <a:r>
                <a:rPr lang="en-US" sz="800" smtClean="0"/>
                <a:t/>
              </a:r>
              <a:br>
                <a:rPr lang="en-US" sz="800" smtClean="0"/>
              </a:br>
              <a:r>
                <a:rPr lang="en-US" smtClean="0"/>
                <a:t>471: SEND(Charlie, Moving left)</a:t>
              </a:r>
              <a:br>
                <a:rPr lang="en-US" smtClean="0"/>
              </a:br>
              <a:r>
                <a:rPr lang="en-US" sz="800" smtClean="0"/>
                <a:t/>
              </a:r>
              <a:br>
                <a:rPr lang="en-US" sz="800" smtClean="0"/>
              </a:br>
              <a:r>
                <a:rPr lang="en-US" smtClean="0"/>
                <a:t>...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438436" y="16541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436724" y="208394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435012" y="250346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433300" y="293327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4"/>
            </p:cNvCxnSpPr>
            <p:nvPr/>
          </p:nvCxnSpPr>
          <p:spPr bwMode="auto">
            <a:xfrm rot="5400000" flipH="1" flipV="1">
              <a:off x="4415319" y="3244063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4" idx="0"/>
              <a:endCxn id="13" idx="4"/>
            </p:cNvCxnSpPr>
            <p:nvPr/>
          </p:nvCxnSpPr>
          <p:spPr bwMode="auto">
            <a:xfrm rot="5400000" flipH="1" flipV="1">
              <a:off x="4414465" y="2815118"/>
              <a:ext cx="234593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3" idx="0"/>
              <a:endCxn id="12" idx="4"/>
            </p:cNvCxnSpPr>
            <p:nvPr/>
          </p:nvCxnSpPr>
          <p:spPr bwMode="auto">
            <a:xfrm rot="5400000" flipH="1" flipV="1">
              <a:off x="4421314" y="2390453"/>
              <a:ext cx="224319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2" idx="0"/>
              <a:endCxn id="11" idx="4"/>
            </p:cNvCxnSpPr>
            <p:nvPr/>
          </p:nvCxnSpPr>
          <p:spPr bwMode="auto">
            <a:xfrm rot="5400000" flipH="1" flipV="1">
              <a:off x="4417889" y="1965788"/>
              <a:ext cx="234593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4" idx="6"/>
            </p:cNvCxnSpPr>
            <p:nvPr/>
          </p:nvCxnSpPr>
          <p:spPr bwMode="auto">
            <a:xfrm rot="10800000">
              <a:off x="4628510" y="3030876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10800000">
              <a:off x="4626798" y="260792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0800000">
              <a:off x="4625086" y="2174696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10800000">
              <a:off x="4623374" y="175174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 bwMode="auto">
          <a:xfrm>
            <a:off x="4294598" y="1520575"/>
            <a:ext cx="4387065" cy="211647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2835668" y="1469205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2833956" y="260963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55280" y="1428107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31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8889" y="178728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4865473" y="1539407"/>
            <a:ext cx="3789843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474: SEND(Alice, Firing)</a:t>
            </a:r>
            <a:br>
              <a:rPr lang="en-US" smtClean="0"/>
            </a:br>
            <a:r>
              <a:rPr lang="en-US" smtClean="0"/>
              <a:t>473: </a:t>
            </a:r>
            <a:r>
              <a:rPr lang="en-US" smtClean="0">
                <a:solidFill>
                  <a:srgbClr val="FF0000"/>
                </a:solidFill>
              </a:rPr>
              <a:t>Mouse button clicked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472: SEND(Charlie, Got ammo)</a:t>
            </a:r>
            <a:br>
              <a:rPr lang="en-US" smtClean="0"/>
            </a:br>
            <a:r>
              <a:rPr lang="en-US" smtClean="0"/>
              <a:t>471: RECV(Alice, Got medipack)</a:t>
            </a:r>
            <a:br>
              <a:rPr lang="en-US" smtClean="0"/>
            </a:br>
            <a:r>
              <a:rPr lang="en-US" smtClean="0"/>
              <a:t>470: </a:t>
            </a:r>
            <a:r>
              <a:rPr lang="en-US" smtClean="0">
                <a:solidFill>
                  <a:srgbClr val="FF0000"/>
                </a:solidFill>
              </a:rPr>
              <a:t>Got network interrupt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469: SEND(Charlie, Moving left)</a:t>
            </a:r>
          </a:p>
        </p:txBody>
      </p:sp>
      <p:grpSp>
        <p:nvGrpSpPr>
          <p:cNvPr id="25" name="Group 57"/>
          <p:cNvGrpSpPr/>
          <p:nvPr/>
        </p:nvGrpSpPr>
        <p:grpSpPr>
          <a:xfrm>
            <a:off x="4366518" y="1602768"/>
            <a:ext cx="544531" cy="1958945"/>
            <a:chOff x="1253447" y="1664413"/>
            <a:chExt cx="544531" cy="195894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1253447" y="1664413"/>
              <a:ext cx="544531" cy="1952090"/>
            </a:xfrm>
            <a:prstGeom prst="rect">
              <a:avLst/>
            </a:prstGeom>
            <a:solidFill>
              <a:schemeClr val="accent3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1282557" y="1693522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280845" y="2000036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1279133" y="2306550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277421" y="26233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endCxn id="38" idx="4"/>
            </p:cNvCxnSpPr>
            <p:nvPr/>
          </p:nvCxnSpPr>
          <p:spPr bwMode="auto">
            <a:xfrm rot="5400000" flipH="1" flipV="1">
              <a:off x="1259440" y="2934131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38" idx="0"/>
              <a:endCxn id="37" idx="4"/>
            </p:cNvCxnSpPr>
            <p:nvPr/>
          </p:nvCxnSpPr>
          <p:spPr bwMode="auto">
            <a:xfrm rot="5400000" flipH="1" flipV="1">
              <a:off x="1315093" y="2561693"/>
              <a:ext cx="121579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37" idx="0"/>
              <a:endCxn id="36" idx="4"/>
            </p:cNvCxnSpPr>
            <p:nvPr/>
          </p:nvCxnSpPr>
          <p:spPr bwMode="auto">
            <a:xfrm rot="5400000" flipH="1" flipV="1">
              <a:off x="1321942" y="2250042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36" idx="0"/>
              <a:endCxn id="35" idx="4"/>
            </p:cNvCxnSpPr>
            <p:nvPr/>
          </p:nvCxnSpPr>
          <p:spPr bwMode="auto">
            <a:xfrm rot="5400000" flipH="1" flipV="1">
              <a:off x="1323654" y="1943528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>
              <a:endCxn id="38" idx="6"/>
            </p:cNvCxnSpPr>
            <p:nvPr/>
          </p:nvCxnSpPr>
          <p:spPr bwMode="auto">
            <a:xfrm rot="10800000">
              <a:off x="1472631" y="2720944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10800000">
              <a:off x="1470919" y="2411005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10800000">
              <a:off x="1469207" y="2090792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rot="10800000">
              <a:off x="1467495" y="1791127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Oval 47"/>
            <p:cNvSpPr/>
            <p:nvPr/>
          </p:nvSpPr>
          <p:spPr bwMode="auto">
            <a:xfrm>
              <a:off x="1279132" y="2912724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277420" y="3219238"/>
              <a:ext cx="195209" cy="195209"/>
            </a:xfrm>
            <a:prstGeom prst="ellipse">
              <a:avLst/>
            </a:prstGeom>
            <a:solidFill>
              <a:srgbClr val="00CC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1257727" y="3507772"/>
              <a:ext cx="231170" cy="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49" idx="0"/>
              <a:endCxn id="48" idx="4"/>
            </p:cNvCxnSpPr>
            <p:nvPr/>
          </p:nvCxnSpPr>
          <p:spPr bwMode="auto">
            <a:xfrm rot="5400000" flipH="1" flipV="1">
              <a:off x="1320229" y="3162730"/>
              <a:ext cx="111305" cy="17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10800000">
              <a:off x="1469206" y="3323693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rot="10800000">
              <a:off x="1467494" y="3003480"/>
              <a:ext cx="323635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Auditing and replay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8331" y="5674599"/>
            <a:ext cx="4077924" cy="87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059" y="5188968"/>
            <a:ext cx="904694" cy="911126"/>
          </a:xfrm>
          <a:prstGeom prst="rect">
            <a:avLst/>
          </a:prstGeom>
          <a:noFill/>
        </p:spPr>
      </p:pic>
      <p:grpSp>
        <p:nvGrpSpPr>
          <p:cNvPr id="3" name="Group 8"/>
          <p:cNvGrpSpPr/>
          <p:nvPr/>
        </p:nvGrpSpPr>
        <p:grpSpPr>
          <a:xfrm>
            <a:off x="4375004" y="5262205"/>
            <a:ext cx="1346526" cy="868104"/>
            <a:chOff x="4335816" y="3027070"/>
            <a:chExt cx="1346526" cy="868104"/>
          </a:xfrm>
        </p:grpSpPr>
        <p:sp>
          <p:nvSpPr>
            <p:cNvPr id="10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12" name="Donut 11"/>
          <p:cNvSpPr/>
          <p:nvPr/>
        </p:nvSpPr>
        <p:spPr bwMode="auto">
          <a:xfrm>
            <a:off x="1814448" y="5189497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9" descr="greenguy"/>
          <p:cNvPicPr>
            <a:picLocks noChangeAspect="1" noChangeArrowheads="1"/>
          </p:cNvPicPr>
          <p:nvPr/>
        </p:nvPicPr>
        <p:blipFill>
          <a:blip r:embed="rId4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685156" y="5259266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MCj04326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7631" y="5230315"/>
            <a:ext cx="807047" cy="80704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696882" y="6036049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48820" y="598197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pic>
        <p:nvPicPr>
          <p:cNvPr id="17" name="Picture 37" descr="MCj043163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9974" y="5261133"/>
            <a:ext cx="898679" cy="898679"/>
          </a:xfrm>
          <a:prstGeom prst="rect">
            <a:avLst/>
          </a:prstGeom>
          <a:noFill/>
        </p:spPr>
      </p:pic>
      <p:pic>
        <p:nvPicPr>
          <p:cNvPr id="18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6863" y="540147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 bwMode="auto">
          <a:xfrm>
            <a:off x="6565187" y="402830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563475" y="491729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058046" y="426502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4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8408" y="4105219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/>
          <p:nvPr/>
        </p:nvSpPr>
        <p:spPr bwMode="auto">
          <a:xfrm>
            <a:off x="2578073" y="4106563"/>
            <a:ext cx="1058238" cy="85817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2576361" y="4995555"/>
            <a:ext cx="1058238" cy="2859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2095644" y="434328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4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61294" y="4183479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5078627" y="3578273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...</a:t>
            </a:r>
          </a:p>
        </p:txBody>
      </p:sp>
      <p:pic>
        <p:nvPicPr>
          <p:cNvPr id="46" name="Picture 35" descr="MCBS00979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84911" y="4618811"/>
            <a:ext cx="442912" cy="473075"/>
          </a:xfrm>
          <a:prstGeom prst="rect">
            <a:avLst/>
          </a:prstGeom>
          <a:noFill/>
        </p:spPr>
      </p:pic>
      <p:pic>
        <p:nvPicPr>
          <p:cNvPr id="49" name="Picture 35" descr="MCBS00979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1873" y="4857708"/>
            <a:ext cx="442912" cy="473075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1132701" y="179584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371: SEND(Alice, Firing)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32704" y="2092411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370: SEND(Alice, Firing)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32702" y="240132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369: SEND(Alice, Firing)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32700" y="2710247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368: Mouse button clicked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32702" y="300681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367: SEND(Alice, Got medipack)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32701" y="331573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366: Mouse moved left</a:t>
            </a:r>
          </a:p>
        </p:txBody>
      </p:sp>
      <p:pic>
        <p:nvPicPr>
          <p:cNvPr id="63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778" y="4143648"/>
            <a:ext cx="396626" cy="294301"/>
          </a:xfrm>
          <a:prstGeom prst="rect">
            <a:avLst/>
          </a:prstGeom>
          <a:noFill/>
        </p:spPr>
      </p:pic>
      <p:sp>
        <p:nvSpPr>
          <p:cNvPr id="65" name="Oval 64"/>
          <p:cNvSpPr/>
          <p:nvPr/>
        </p:nvSpPr>
        <p:spPr bwMode="auto">
          <a:xfrm>
            <a:off x="7006281" y="4102444"/>
            <a:ext cx="543697" cy="35834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599475" y="4090087"/>
            <a:ext cx="15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Modification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682314" y="4707924"/>
            <a:ext cx="790832" cy="75376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403927" y="4349579"/>
            <a:ext cx="1188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Evidence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rot="10800000" flipV="1">
            <a:off x="4436076" y="4732638"/>
            <a:ext cx="333632" cy="2347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078626" y="1799968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371: SEND(Alice, Firing)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78629" y="209653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370: SEND(Alice, Firing)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78627" y="2405448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369: SEND(Alice, Firing)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78625" y="2714366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368: Mouse button clicked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78627" y="301092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367: SEND(Alice, Got medipack)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78626" y="331984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366: Mouse moved left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070387" y="1482810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372: SEND(Alice, Firing)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74506" y="1178009"/>
            <a:ext cx="3855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770313" algn="l"/>
              </a:tabLst>
            </a:pPr>
            <a:r>
              <a:rPr lang="en-US" smtClean="0"/>
              <a:t>373: SEND(Alice, Firing)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119883" y="1438382"/>
            <a:ext cx="3000054" cy="4557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278 -0.03773 L 0.32986 0.07755 L 0.01215 0.0794 L -2.5E-6 8.88889E-6 " pathEditMode="relative" ptsTypes="AA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84 0.18009 L -1.66667E-6 1.48148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"/>
                            </p:stCondLst>
                            <p:childTnLst>
                              <p:par>
                                <p:cTn id="82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"/>
                            </p:stCondLst>
                            <p:childTnLst>
                              <p:par>
                                <p:cTn id="88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44" grpId="0"/>
      <p:bldP spid="51" grpId="0"/>
      <p:bldP spid="52" grpId="0"/>
      <p:bldP spid="53" grpId="0"/>
      <p:bldP spid="54" grpId="0"/>
      <p:bldP spid="55" grpId="0"/>
      <p:bldP spid="56" grpId="0"/>
      <p:bldP spid="65" grpId="0" animBg="1"/>
      <p:bldP spid="66" grpId="0"/>
      <p:bldP spid="67" grpId="0" animBg="1"/>
      <p:bldP spid="68" grpId="0"/>
      <p:bldP spid="45" grpId="0"/>
      <p:bldP spid="47" grpId="0"/>
      <p:bldP spid="48" grpId="0"/>
      <p:bldP spid="57" grpId="0"/>
      <p:bldP spid="58" grpId="0"/>
      <p:bldP spid="59" grpId="0"/>
      <p:bldP spid="73" grpId="0"/>
      <p:bldP spid="74" grpId="0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 properties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33383"/>
            <a:ext cx="7772400" cy="5066271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Strong accountability</a:t>
            </a:r>
          </a:p>
          <a:p>
            <a:pPr lvl="1"/>
            <a:r>
              <a:rPr lang="en-US" smtClean="0"/>
              <a:t>Detects faults</a:t>
            </a:r>
          </a:p>
          <a:p>
            <a:pPr lvl="1"/>
            <a:r>
              <a:rPr lang="en-US" smtClean="0"/>
              <a:t>Produces evidence</a:t>
            </a:r>
          </a:p>
          <a:p>
            <a:pPr lvl="1"/>
            <a:r>
              <a:rPr lang="en-US" smtClean="0"/>
              <a:t>No false positives</a:t>
            </a:r>
          </a:p>
          <a:p>
            <a:endParaRPr lang="en-US" sz="600" smtClean="0"/>
          </a:p>
          <a:p>
            <a:endParaRPr lang="en-US" sz="600" smtClean="0"/>
          </a:p>
          <a:p>
            <a:r>
              <a:rPr lang="en-US" smtClean="0"/>
              <a:t>Works for arbitrary, unmodified binaries</a:t>
            </a:r>
          </a:p>
          <a:p>
            <a:pPr lvl="1"/>
            <a:r>
              <a:rPr lang="en-US" smtClean="0"/>
              <a:t>Nondeterministic events can be captured by AVM Monitor</a:t>
            </a:r>
          </a:p>
          <a:p>
            <a:endParaRPr lang="en-US" sz="600" smtClean="0"/>
          </a:p>
          <a:p>
            <a:endParaRPr lang="en-US" sz="600" smtClean="0"/>
          </a:p>
          <a:p>
            <a:r>
              <a:rPr lang="en-US" smtClean="0"/>
              <a:t>Alice does not have to trust Bob, the AVMM, or any software that runs on Bob's machine</a:t>
            </a:r>
          </a:p>
          <a:p>
            <a:pPr lvl="1"/>
            <a:r>
              <a:rPr lang="en-US" smtClean="0"/>
              <a:t>If Bob tampers with the log, Alice can detect this</a:t>
            </a:r>
          </a:p>
          <a:p>
            <a:pPr lvl="1"/>
            <a:r>
              <a:rPr lang="en-US" smtClean="0"/>
              <a:t>If Bob's AVM is faulty, ANY log Bob could produce would inevitably cause a divergence during replay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Oval Callout 5"/>
          <p:cNvSpPr/>
          <p:nvPr/>
        </p:nvSpPr>
        <p:spPr bwMode="auto">
          <a:xfrm>
            <a:off x="6489787" y="2088293"/>
            <a:ext cx="1890584" cy="1099750"/>
          </a:xfrm>
          <a:prstGeom prst="wedgeEllipseCallou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If it runs in a VM, it will 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AVM Offers…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Accountability: ensuring code is executed as expected</a:t>
            </a:r>
          </a:p>
          <a:p>
            <a:r>
              <a:rPr lang="en-US" dirty="0" smtClean="0"/>
              <a:t>But does not offer:</a:t>
            </a:r>
          </a:p>
          <a:p>
            <a:pPr lvl="1"/>
            <a:r>
              <a:rPr lang="en-US" dirty="0" smtClean="0"/>
              <a:t>Isolation/Confidentiality</a:t>
            </a:r>
          </a:p>
          <a:p>
            <a:pPr lvl="1"/>
            <a:r>
              <a:rPr lang="en-US" dirty="0" smtClean="0"/>
              <a:t>Debugging</a:t>
            </a:r>
          </a:p>
          <a:p>
            <a:r>
              <a:rPr lang="en-US" dirty="0" smtClean="0"/>
              <a:t>Other issues with AVM?</a:t>
            </a:r>
          </a:p>
          <a:p>
            <a:pPr lvl="1"/>
            <a:r>
              <a:rPr lang="en-US" dirty="0" smtClean="0"/>
              <a:t>Buy the multi-party story?</a:t>
            </a:r>
          </a:p>
          <a:p>
            <a:pPr lvl="1"/>
            <a:r>
              <a:rPr lang="en-US" dirty="0" smtClean="0"/>
              <a:t>Scalability?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to SDN/SD*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SDN enable better AVM-driven accountability? (e.g., better scalability?)</a:t>
            </a:r>
          </a:p>
          <a:p>
            <a:r>
              <a:rPr lang="en-US" dirty="0" smtClean="0"/>
              <a:t>Accountability in </a:t>
            </a:r>
            <a:r>
              <a:rPr lang="en-US" dirty="0" err="1" smtClean="0"/>
              <a:t>SDNs</a:t>
            </a:r>
            <a:endParaRPr lang="en-US" dirty="0" smtClean="0"/>
          </a:p>
          <a:p>
            <a:pPr lvl="1"/>
            <a:r>
              <a:rPr lang="en-US" dirty="0" smtClean="0"/>
              <a:t>What does it mean? </a:t>
            </a:r>
          </a:p>
          <a:p>
            <a:pPr lvl="1"/>
            <a:r>
              <a:rPr lang="en-US" dirty="0" smtClean="0"/>
              <a:t>Does SDN make enforcing accountability easier than traditional networks?</a:t>
            </a:r>
          </a:p>
          <a:p>
            <a:pPr lvl="1"/>
            <a:r>
              <a:rPr lang="en-US" dirty="0" smtClean="0"/>
              <a:t>How to implement? Can ideas from AVM help?</a:t>
            </a:r>
          </a:p>
          <a:p>
            <a:r>
              <a:rPr lang="en-US" dirty="0" smtClean="0"/>
              <a:t>Software-defined accountability?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sosceles Triangle 48"/>
          <p:cNvSpPr/>
          <p:nvPr/>
        </p:nvSpPr>
        <p:spPr bwMode="auto">
          <a:xfrm>
            <a:off x="6349429" y="5044611"/>
            <a:ext cx="1746607" cy="811659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1658938"/>
            <a:ext cx="7804079" cy="453231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We built a prototype AVMM</a:t>
            </a:r>
          </a:p>
          <a:p>
            <a:pPr lvl="1"/>
            <a:r>
              <a:rPr lang="en-US" smtClean="0"/>
              <a:t>Based on logging/replay engine in VMware Workstation 6.5.1 </a:t>
            </a:r>
          </a:p>
          <a:p>
            <a:pPr lvl="1"/>
            <a:r>
              <a:rPr lang="en-US" smtClean="0"/>
              <a:t>Extended with tamper-evident logging and auditing</a:t>
            </a:r>
          </a:p>
          <a:p>
            <a:pPr lvl="1"/>
            <a:endParaRPr lang="en-US" smtClean="0"/>
          </a:p>
          <a:p>
            <a:r>
              <a:rPr lang="en-US" smtClean="0"/>
              <a:t>Evaluation: Cheat detection in games</a:t>
            </a:r>
          </a:p>
          <a:p>
            <a:pPr lvl="1"/>
            <a:r>
              <a:rPr lang="en-US" smtClean="0"/>
              <a:t>Setup models competition / LAN party</a:t>
            </a:r>
          </a:p>
          <a:p>
            <a:pPr lvl="1"/>
            <a:r>
              <a:rPr lang="en-US" smtClean="0"/>
              <a:t>Three players playing Counterstrike 1.6</a:t>
            </a:r>
          </a:p>
          <a:p>
            <a:pPr lvl="1"/>
            <a:r>
              <a:rPr lang="en-US" smtClean="0"/>
              <a:t>Nehalem machines (i7 860)</a:t>
            </a:r>
          </a:p>
          <a:p>
            <a:pPr lvl="1"/>
            <a:r>
              <a:rPr lang="en-US" smtClean="0"/>
              <a:t>Windows XP SP3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28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5492559" y="5766662"/>
            <a:ext cx="554842" cy="55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MCj04326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0622" y="5695597"/>
            <a:ext cx="548984" cy="548984"/>
          </a:xfrm>
          <a:prstGeom prst="rect">
            <a:avLst/>
          </a:prstGeom>
          <a:noFill/>
        </p:spPr>
      </p:pic>
      <p:pic>
        <p:nvPicPr>
          <p:cNvPr id="30" name="Picture 29" descr="MCj04326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0366" y="4243227"/>
            <a:ext cx="556230" cy="556230"/>
          </a:xfrm>
          <a:prstGeom prst="rect">
            <a:avLst/>
          </a:prstGeom>
          <a:noFill/>
        </p:spPr>
      </p:pic>
      <p:pic>
        <p:nvPicPr>
          <p:cNvPr id="31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3474" y="5541587"/>
            <a:ext cx="615407" cy="619783"/>
          </a:xfrm>
          <a:prstGeom prst="rect">
            <a:avLst/>
          </a:prstGeom>
          <a:noFill/>
        </p:spPr>
      </p:pic>
      <p:pic>
        <p:nvPicPr>
          <p:cNvPr id="32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926142" y="4767029"/>
            <a:ext cx="615407" cy="619783"/>
          </a:xfrm>
          <a:prstGeom prst="rect">
            <a:avLst/>
          </a:prstGeom>
          <a:noFill/>
        </p:spPr>
      </p:pic>
      <p:pic>
        <p:nvPicPr>
          <p:cNvPr id="41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1389" y="5534055"/>
            <a:ext cx="611316" cy="611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Effectiveness against real cheats</a:t>
            </a:r>
          </a:p>
          <a:p>
            <a:r>
              <a:rPr lang="en-US" smtClean="0"/>
              <a:t>Overhead</a:t>
            </a:r>
          </a:p>
          <a:p>
            <a:pPr lvl="1"/>
            <a:r>
              <a:rPr lang="en-US" smtClean="0"/>
              <a:t>Disk space (for the log)</a:t>
            </a:r>
          </a:p>
          <a:p>
            <a:pPr lvl="1"/>
            <a:r>
              <a:rPr lang="en-US" smtClean="0"/>
              <a:t>Time (auditing, replay)</a:t>
            </a:r>
          </a:p>
          <a:p>
            <a:pPr lvl="1"/>
            <a:r>
              <a:rPr lang="en-US" smtClean="0"/>
              <a:t>Network bandwidth (for authenticators)</a:t>
            </a:r>
          </a:p>
          <a:p>
            <a:pPr lvl="1"/>
            <a:r>
              <a:rPr lang="en-US" smtClean="0"/>
              <a:t>Computation (signatures)</a:t>
            </a:r>
          </a:p>
          <a:p>
            <a:pPr lvl="1"/>
            <a:r>
              <a:rPr lang="en-US" smtClean="0"/>
              <a:t>Latency (signatures)</a:t>
            </a:r>
          </a:p>
          <a:p>
            <a:r>
              <a:rPr lang="en-US" smtClean="0"/>
              <a:t>Impact on game performance</a:t>
            </a:r>
          </a:p>
          <a:p>
            <a:r>
              <a:rPr lang="en-US" smtClean="0"/>
              <a:t>Online auditing</a:t>
            </a:r>
          </a:p>
          <a:p>
            <a:r>
              <a:rPr lang="en-US" smtClean="0"/>
              <a:t>Spot checking tradeoffs</a:t>
            </a:r>
          </a:p>
          <a:p>
            <a:pPr lvl="1"/>
            <a:r>
              <a:rPr lang="en-US" smtClean="0"/>
              <a:t>Using a different application: MySQL on Linux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62271" y="3406392"/>
            <a:ext cx="2592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Please refer to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the paper for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additional results!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AVMs can detect real cheats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4695568"/>
            <a:ext cx="7782077" cy="186587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If the cheat needs to be installed in the AVM to be effective, AVM can trivially detect it</a:t>
            </a:r>
            <a:endParaRPr lang="en-US" smtClean="0">
              <a:solidFill>
                <a:srgbClr val="FF9900"/>
              </a:solidFill>
            </a:endParaRPr>
          </a:p>
          <a:p>
            <a:pPr lvl="1"/>
            <a:r>
              <a:rPr lang="en-US" smtClean="0"/>
              <a:t>Reason: Event timing + control flow change</a:t>
            </a:r>
          </a:p>
          <a:p>
            <a:pPr lvl="1"/>
            <a:r>
              <a:rPr lang="en-US" smtClean="0"/>
              <a:t>Examined real 26 cheats from the Internet; all detectable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56153" y="2157246"/>
            <a:ext cx="3215845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98: RECV(Alice, Missed)</a:t>
            </a:r>
            <a:br>
              <a:rPr lang="en-US" sz="1800" smtClean="0"/>
            </a:br>
            <a:r>
              <a:rPr lang="en-US" sz="1800" smtClean="0"/>
              <a:t>97: SEND(Alice, Fire@(3,9))</a:t>
            </a:r>
            <a:br>
              <a:rPr lang="en-US" sz="1800" smtClean="0"/>
            </a:br>
            <a:r>
              <a:rPr lang="en-US" sz="1800" smtClean="0"/>
              <a:t>96: Mouse button clicked</a:t>
            </a:r>
            <a:br>
              <a:rPr lang="en-US" sz="1800" smtClean="0"/>
            </a:br>
            <a:r>
              <a:rPr lang="en-US" sz="1800" smtClean="0"/>
              <a:t>95: Interrupt received</a:t>
            </a:r>
            <a:br>
              <a:rPr lang="en-US" sz="1800" smtClean="0"/>
            </a:br>
            <a:r>
              <a:rPr lang="en-US" sz="1800" smtClean="0"/>
              <a:t>94: RECV(Alice, Jumping)</a:t>
            </a:r>
          </a:p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2389" y="2161365"/>
            <a:ext cx="888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BC=53</a:t>
            </a:r>
            <a:br>
              <a:rPr lang="en-US" sz="1800" smtClean="0"/>
            </a:br>
            <a:r>
              <a:rPr lang="en-US" sz="1800" smtClean="0"/>
              <a:t>BC=52</a:t>
            </a:r>
            <a:br>
              <a:rPr lang="en-US" sz="1800" smtClean="0"/>
            </a:br>
            <a:r>
              <a:rPr lang="en-US" sz="1800" smtClean="0"/>
              <a:t>BC=47BC=44</a:t>
            </a:r>
            <a:br>
              <a:rPr lang="en-US" sz="1800" smtClean="0"/>
            </a:br>
            <a:r>
              <a:rPr lang="en-US" sz="1800" smtClean="0"/>
              <a:t>BC=37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7937" y="4040662"/>
            <a:ext cx="1205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Bob's log</a:t>
            </a: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272744" y="2137721"/>
            <a:ext cx="5671753" cy="189058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87544" y="2165483"/>
            <a:ext cx="1536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EIP=0xb382</a:t>
            </a:r>
            <a:br>
              <a:rPr lang="en-US" sz="1800" smtClean="0"/>
            </a:br>
            <a:r>
              <a:rPr lang="en-US" sz="1800" smtClean="0"/>
              <a:t>EIP=0x3633</a:t>
            </a:r>
            <a:br>
              <a:rPr lang="en-US" sz="1800" smtClean="0"/>
            </a:br>
            <a:r>
              <a:rPr lang="en-US" sz="1800" smtClean="0"/>
              <a:t>EIP=0xc490</a:t>
            </a:r>
            <a:br>
              <a:rPr lang="en-US" sz="1800" smtClean="0"/>
            </a:br>
            <a:r>
              <a:rPr lang="en-US" sz="1800" smtClean="0"/>
              <a:t>EIP=0x6771</a:t>
            </a:r>
            <a:br>
              <a:rPr lang="en-US" sz="1800" smtClean="0"/>
            </a:br>
            <a:r>
              <a:rPr lang="en-US" sz="1800" smtClean="0"/>
              <a:t>EIP=0x570f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7223" y="1519883"/>
            <a:ext cx="2958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Event timing (for replay)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7" name="Picture 2" descr="MCj04326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953" y="3356082"/>
            <a:ext cx="807047" cy="807047"/>
          </a:xfrm>
          <a:prstGeom prst="rect">
            <a:avLst/>
          </a:prstGeom>
          <a:noFill/>
        </p:spPr>
      </p:pic>
      <p:pic>
        <p:nvPicPr>
          <p:cNvPr id="18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9866" y="3314735"/>
            <a:ext cx="904694" cy="91112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 bwMode="auto">
          <a:xfrm>
            <a:off x="7343663" y="216243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341951" y="305142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45194" y="239915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2171" y="2264063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2759" y="2560319"/>
            <a:ext cx="591422" cy="43884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416508" y="2162432"/>
            <a:ext cx="88865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59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54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r>
              <a:rPr lang="en-US" sz="1800" smtClean="0">
                <a:solidFill>
                  <a:srgbClr val="FF0000"/>
                </a:solidFill>
              </a:rPr>
              <a:t>49</a:t>
            </a:r>
            <a:r>
              <a:rPr lang="en-US" sz="1800" smtClean="0"/>
              <a:t>BC=44</a:t>
            </a:r>
            <a:br>
              <a:rPr lang="en-US" sz="1800" smtClean="0"/>
            </a:br>
            <a:r>
              <a:rPr lang="en-US" sz="1800" smtClean="0"/>
              <a:t>BC=37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1663" y="2166550"/>
            <a:ext cx="1536353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0x861e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0x2d16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</a:t>
            </a:r>
            <a:r>
              <a:rPr lang="en-US" sz="1800" smtClean="0">
                <a:solidFill>
                  <a:srgbClr val="FF0000"/>
                </a:solidFill>
              </a:rPr>
              <a:t>0xc43e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EIP=0x6771</a:t>
            </a:r>
            <a:br>
              <a:rPr lang="en-US" sz="1800" smtClean="0"/>
            </a:br>
            <a:r>
              <a:rPr lang="en-US" sz="1800" smtClean="0"/>
              <a:t>EIP=0x570f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4670849" y="2075936"/>
            <a:ext cx="39541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6083638" y="2080056"/>
            <a:ext cx="39541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18967" y="2434280"/>
            <a:ext cx="30332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smtClean="0"/>
              <a:t>97: SEND(Alice, Fire@(</a:t>
            </a:r>
            <a:r>
              <a:rPr lang="en-US" sz="1800" smtClean="0">
                <a:solidFill>
                  <a:srgbClr val="FF0000"/>
                </a:solidFill>
              </a:rPr>
              <a:t>2,7</a:t>
            </a:r>
            <a:r>
              <a:rPr lang="en-US" sz="1800" smtClean="0"/>
              <a:t>))</a:t>
            </a:r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1331754" y="2154194"/>
            <a:ext cx="2793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smtClean="0"/>
              <a:t>98: RECV(Alice, </a:t>
            </a:r>
            <a:r>
              <a:rPr lang="en-US" sz="1800" smtClean="0">
                <a:solidFill>
                  <a:srgbClr val="FF0000"/>
                </a:solidFill>
              </a:rPr>
              <a:t>Hit</a:t>
            </a:r>
            <a:r>
              <a:rPr lang="en-US" sz="1800" smtClean="0"/>
              <a:t>)       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  <p:bldP spid="10" grpId="0"/>
      <p:bldP spid="11" grpId="0" animBg="1"/>
      <p:bldP spid="12" grpId="0"/>
      <p:bldP spid="12" grpId="1"/>
      <p:bldP spid="12" grpId="2"/>
      <p:bldP spid="13" grpId="0"/>
      <p:bldP spid="20" grpId="0" animBg="1"/>
      <p:bldP spid="21" grpId="0" animBg="1"/>
      <p:bldP spid="22" grpId="0"/>
      <p:bldP spid="24" grpId="0" animBg="1"/>
      <p:bldP spid="25" grpId="0" animBg="1"/>
      <p:bldP spid="26" grpId="0" build="allAtOnce" animBg="1"/>
      <p:bldP spid="30" grpId="0" build="allAtOnce" animBg="1"/>
      <p:bldP spid="30" grpI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1"/>
          <p:cNvGrpSpPr/>
          <p:nvPr/>
        </p:nvGrpSpPr>
        <p:grpSpPr>
          <a:xfrm>
            <a:off x="1272744" y="1510301"/>
            <a:ext cx="5671753" cy="2697003"/>
            <a:chOff x="1272744" y="1510301"/>
            <a:chExt cx="5671753" cy="2697003"/>
          </a:xfrm>
        </p:grpSpPr>
        <p:sp>
          <p:nvSpPr>
            <p:cNvPr id="6" name="TextBox 5"/>
            <p:cNvSpPr txBox="1"/>
            <p:nvPr/>
          </p:nvSpPr>
          <p:spPr>
            <a:xfrm>
              <a:off x="1356153" y="2342178"/>
              <a:ext cx="3215845" cy="186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96: RECV(Alice, Missed)</a:t>
              </a:r>
              <a:br>
                <a:rPr lang="en-US" sz="1800" smtClean="0"/>
              </a:br>
              <a:r>
                <a:rPr lang="en-US" sz="1800" smtClean="0"/>
                <a:t>95: SEND(Alice, Fire@(3,9))</a:t>
              </a:r>
              <a:br>
                <a:rPr lang="en-US" sz="1800" smtClean="0"/>
              </a:br>
              <a:r>
                <a:rPr lang="en-US" sz="1800" smtClean="0"/>
                <a:t>94: Mouse button clicked</a:t>
              </a:r>
              <a:br>
                <a:rPr lang="en-US" sz="1800" smtClean="0"/>
              </a:br>
              <a:r>
                <a:rPr lang="en-US" sz="1800" smtClean="0"/>
                <a:t>93: Interrupt received</a:t>
              </a:r>
              <a:br>
                <a:rPr lang="en-US" sz="1800" smtClean="0"/>
              </a:br>
              <a:r>
                <a:rPr lang="en-US" sz="1800" smtClean="0"/>
                <a:t>92: RECV(Alice, Jumping)</a:t>
              </a:r>
            </a:p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...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22663" y="2377119"/>
              <a:ext cx="88865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BC=53</a:t>
              </a:r>
              <a:br>
                <a:rPr lang="en-US" sz="1800" smtClean="0"/>
              </a:br>
              <a:r>
                <a:rPr lang="en-US" sz="1800" smtClean="0"/>
                <a:t>BC=52</a:t>
              </a:r>
              <a:br>
                <a:rPr lang="en-US" sz="1800" smtClean="0"/>
              </a:br>
              <a:r>
                <a:rPr lang="en-US" sz="1800" smtClean="0"/>
                <a:t>BC=47BC=44</a:t>
              </a:r>
              <a:br>
                <a:rPr lang="en-US" sz="1800" smtClean="0"/>
              </a:br>
              <a:r>
                <a:rPr lang="en-US" sz="1800" smtClean="0"/>
                <a:t>BC=37</a:t>
              </a:r>
              <a:br>
                <a:rPr lang="en-US" sz="1800" smtClean="0"/>
              </a:br>
              <a:r>
                <a:rPr lang="en-US" sz="1800" smtClean="0"/>
                <a:t>...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272744" y="1510301"/>
              <a:ext cx="5671753" cy="266184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7818" y="2381237"/>
              <a:ext cx="153635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3138488" algn="l"/>
                  <a:tab pos="3770313" algn="l"/>
                </a:tabLst>
              </a:pPr>
              <a:r>
                <a:rPr lang="en-US" sz="1800" smtClean="0"/>
                <a:t>EIP=0xb382</a:t>
              </a:r>
              <a:br>
                <a:rPr lang="en-US" sz="1800" smtClean="0"/>
              </a:br>
              <a:r>
                <a:rPr lang="en-US" sz="1800" smtClean="0"/>
                <a:t>EIP=0x3633</a:t>
              </a:r>
              <a:br>
                <a:rPr lang="en-US" sz="1800" smtClean="0"/>
              </a:br>
              <a:r>
                <a:rPr lang="en-US" sz="1800" smtClean="0"/>
                <a:t>EIP=0xc490</a:t>
              </a:r>
              <a:br>
                <a:rPr lang="en-US" sz="1800" smtClean="0"/>
              </a:br>
              <a:r>
                <a:rPr lang="en-US" sz="1800" smtClean="0"/>
                <a:t>EIP=0x6771</a:t>
              </a:r>
              <a:br>
                <a:rPr lang="en-US" sz="1800" smtClean="0"/>
              </a:br>
              <a:r>
                <a:rPr lang="en-US" sz="1800" smtClean="0"/>
                <a:t>EIP=0x570f</a:t>
              </a:r>
              <a:br>
                <a:rPr lang="en-US" sz="1800" smtClean="0"/>
              </a:br>
              <a:r>
                <a:rPr lang="en-US" sz="1800" smtClean="0"/>
                <a:t>...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60274" y="1521036"/>
            <a:ext cx="3215845" cy="26407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99: RECV(Alice, Hit)</a:t>
            </a:r>
            <a:br>
              <a:rPr lang="en-US" sz="1800" smtClean="0"/>
            </a:br>
            <a:r>
              <a:rPr lang="en-US" sz="1800" smtClean="0"/>
              <a:t>98: SEND(Alice, Fire@(2,7))</a:t>
            </a:r>
            <a:br>
              <a:rPr lang="en-US" sz="1800" smtClean="0"/>
            </a:br>
            <a:r>
              <a:rPr lang="en-US" sz="1800" smtClean="0"/>
              <a:t>97: Mouse button clicked</a:t>
            </a:r>
            <a:br>
              <a:rPr lang="en-US" sz="1800" smtClean="0"/>
            </a:br>
            <a:r>
              <a:rPr lang="en-US" sz="1800" smtClean="0">
                <a:solidFill>
                  <a:srgbClr val="FF0000"/>
                </a:solidFill>
              </a:rPr>
              <a:t>96: Mouse move right  1 inch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/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>94: Mouse move up 1 inch</a:t>
            </a:r>
            <a:br>
              <a:rPr lang="en-US" sz="1800" smtClean="0">
                <a:solidFill>
                  <a:srgbClr val="FF0000"/>
                </a:solidFill>
              </a:rPr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92: RECV(Alice, Jumping)</a:t>
            </a:r>
          </a:p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...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6510" y="1547787"/>
            <a:ext cx="888655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BC=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91665" y="1551905"/>
            <a:ext cx="1536353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3138488" algn="l"/>
                <a:tab pos="3770313" algn="l"/>
              </a:tabLst>
            </a:pP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EIP=</a:t>
            </a:r>
            <a:br>
              <a:rPr lang="en-US" sz="1800" smtClean="0"/>
            </a:br>
            <a:r>
              <a:rPr lang="en-US" sz="180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AVMs can detect real cheats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4402184"/>
            <a:ext cx="7925063" cy="2159254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Couldn't cheaters adapt their cheats?</a:t>
            </a:r>
          </a:p>
          <a:p>
            <a:r>
              <a:rPr lang="en-US" smtClean="0"/>
              <a:t>There are three types of cheats: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impossible (Example: Collusion)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not guaranteed, but evasion technically difficult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smtClean="0"/>
              <a:t>Detection guaranteed (</a:t>
            </a:r>
            <a:r>
              <a:rPr lang="en-US" smtClean="0">
                <a:sym typeface="Symbol"/>
              </a:rPr>
              <a:t>15% of the cheats in our sample)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7" name="Picture 2" descr="MCj04326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953" y="3356082"/>
            <a:ext cx="807047" cy="807047"/>
          </a:xfrm>
          <a:prstGeom prst="rect">
            <a:avLst/>
          </a:prstGeom>
          <a:noFill/>
        </p:spPr>
      </p:pic>
      <p:pic>
        <p:nvPicPr>
          <p:cNvPr id="18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9866" y="3314735"/>
            <a:ext cx="904694" cy="91112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 bwMode="auto">
          <a:xfrm>
            <a:off x="7343663" y="2162433"/>
            <a:ext cx="1058238" cy="858170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341951" y="305142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45194" y="2399155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23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2171" y="2264063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6841" y="2480462"/>
            <a:ext cx="731683" cy="542918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480608" y="3315405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560" y="184906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0565" y="2174463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34619" y="2932345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37841" y="2602832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6954" y="1811999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30749" y="3397783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967" y="3030874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7670" y="2494905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43645" y="3068537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52846" y="2491481"/>
            <a:ext cx="30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9900"/>
                </a:solidFill>
                <a:latin typeface="Showcard Gothic" pitchFamily="82" charset="0"/>
              </a:rPr>
              <a:t>?</a:t>
            </a:r>
            <a:endParaRPr lang="en-US" sz="3600">
              <a:solidFill>
                <a:srgbClr val="FF9900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064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8" grpId="0"/>
      <p:bldP spid="32" grpId="0"/>
      <p:bldP spid="33" grpId="0"/>
      <p:bldP spid="34" grpId="0"/>
      <p:bldP spid="35" grpId="0"/>
      <p:bldP spid="36" grpId="0"/>
      <p:bldP spid="37" grpId="0"/>
      <p:bldP spid="2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Accountable Virtual Machines</a:t>
            </a:r>
          </a:p>
          <a:p>
            <a:r>
              <a:rPr lang="en-US" dirty="0" smtClean="0"/>
              <a:t>Accountability in and via SDN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on frame rate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17" y="5100271"/>
            <a:ext cx="7903684" cy="133304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Frame rate is ~13% lower than on bare hw</a:t>
            </a:r>
          </a:p>
          <a:p>
            <a:pPr lvl="1"/>
            <a:r>
              <a:rPr lang="en-US" smtClean="0"/>
              <a:t>137fps is still a lot! 60--80fps generally recommended</a:t>
            </a:r>
          </a:p>
          <a:p>
            <a:pPr lvl="1"/>
            <a:r>
              <a:rPr lang="en-US" smtClean="0"/>
              <a:t>11% due to logging; additional cost for accountability is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027147" y="1371600"/>
            <a:ext cx="603050" cy="387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</a:t>
            </a:r>
            <a:endParaRPr lang="en-US"/>
          </a:p>
        </p:txBody>
      </p:sp>
      <p:grpSp>
        <p:nvGrpSpPr>
          <p:cNvPr id="6" name="Group 45"/>
          <p:cNvGrpSpPr/>
          <p:nvPr/>
        </p:nvGrpSpPr>
        <p:grpSpPr>
          <a:xfrm>
            <a:off x="1702196" y="1565725"/>
            <a:ext cx="6038200" cy="2961502"/>
            <a:chOff x="1702196" y="1565725"/>
            <a:chExt cx="6038200" cy="2961502"/>
          </a:xfrm>
        </p:grpSpPr>
        <p:cxnSp>
          <p:nvCxnSpPr>
            <p:cNvPr id="10" name="Straight Connector 9"/>
            <p:cNvCxnSpPr/>
            <p:nvPr/>
          </p:nvCxnSpPr>
          <p:spPr bwMode="auto">
            <a:xfrm rot="5400000">
              <a:off x="1217258" y="2948448"/>
              <a:ext cx="276544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592324" y="4335442"/>
              <a:ext cx="514807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596896" y="1579285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602992" y="227201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604516" y="29558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601468" y="36441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010583" y="2068378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150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03958" y="2755523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100</a:t>
              </a: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6697" y="3442668"/>
              <a:ext cx="46358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69313" y="4139446"/>
              <a:ext cx="32412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942197" y="2782417"/>
              <a:ext cx="1858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Average frame rate</a:t>
              </a:r>
              <a:endParaRPr lang="en-US" sz="16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61273" y="4328891"/>
            <a:ext cx="92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Bare</a:t>
            </a:r>
            <a:br>
              <a:rPr lang="en-US" sz="1400" smtClean="0"/>
            </a:br>
            <a:r>
              <a:rPr lang="en-US" sz="1400" smtClean="0"/>
              <a:t>hardware</a:t>
            </a:r>
            <a:endParaRPr lang="en-US" sz="1400"/>
          </a:p>
        </p:txBody>
      </p:sp>
      <p:sp>
        <p:nvSpPr>
          <p:cNvPr id="26" name="TextBox 25"/>
          <p:cNvSpPr txBox="1"/>
          <p:nvPr/>
        </p:nvSpPr>
        <p:spPr>
          <a:xfrm>
            <a:off x="3593486" y="4341736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VMware</a:t>
            </a:r>
            <a:br>
              <a:rPr lang="en-US" sz="1400" smtClean="0"/>
            </a:br>
            <a:r>
              <a:rPr lang="en-US" sz="1400" smtClean="0"/>
              <a:t>(no logging)</a:t>
            </a:r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4727288" y="4335314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VMware</a:t>
            </a:r>
            <a:br>
              <a:rPr lang="en-US" sz="1400" smtClean="0"/>
            </a:br>
            <a:r>
              <a:rPr lang="en-US" sz="1400" smtClean="0"/>
              <a:t>(logging)</a:t>
            </a:r>
            <a:endParaRPr lang="en-US" sz="1400"/>
          </a:p>
        </p:txBody>
      </p:sp>
      <p:sp>
        <p:nvSpPr>
          <p:cNvPr id="28" name="TextBox 27"/>
          <p:cNvSpPr txBox="1"/>
          <p:nvPr/>
        </p:nvSpPr>
        <p:spPr>
          <a:xfrm>
            <a:off x="5661209" y="4338526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AVMM</a:t>
            </a:r>
            <a:br>
              <a:rPr lang="en-US" sz="1400" smtClean="0"/>
            </a:br>
            <a:r>
              <a:rPr lang="en-US" sz="1400" smtClean="0"/>
              <a:t>(no crypto)</a:t>
            </a:r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6905755" y="4332105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AVMM</a:t>
            </a:r>
            <a:br>
              <a:rPr lang="en-US" sz="1400" smtClean="0"/>
            </a:br>
            <a:endParaRPr lang="en-US" sz="1400"/>
          </a:p>
        </p:txBody>
      </p:sp>
      <p:sp>
        <p:nvSpPr>
          <p:cNvPr id="30" name="Rectangle 29"/>
          <p:cNvSpPr/>
          <p:nvPr/>
        </p:nvSpPr>
        <p:spPr bwMode="auto">
          <a:xfrm>
            <a:off x="2863970" y="2171188"/>
            <a:ext cx="166777" cy="2157036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3027872" y="2190698"/>
            <a:ext cx="166777" cy="2137527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3191774" y="2087582"/>
            <a:ext cx="166777" cy="2237856"/>
          </a:xfrm>
          <a:prstGeom prst="rect">
            <a:avLst/>
          </a:prstGeom>
          <a:solidFill>
            <a:srgbClr val="008AF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3902015" y="2230743"/>
            <a:ext cx="166777" cy="210687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4065917" y="2250252"/>
            <a:ext cx="166777" cy="20873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4229819" y="2113695"/>
            <a:ext cx="166777" cy="222113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4928559" y="2509430"/>
            <a:ext cx="166777" cy="1828187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5092461" y="2397957"/>
            <a:ext cx="166777" cy="1936875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5262114" y="2319923"/>
            <a:ext cx="166777" cy="2017695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5943601" y="2587462"/>
            <a:ext cx="166777" cy="1747369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 bwMode="auto">
          <a:xfrm>
            <a:off x="6113254" y="2506642"/>
            <a:ext cx="166777" cy="183097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277156" y="2431398"/>
            <a:ext cx="166777" cy="1903432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6987398" y="2453692"/>
            <a:ext cx="166777" cy="1883923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7151300" y="2484348"/>
            <a:ext cx="166777" cy="1853268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7320952" y="2403531"/>
            <a:ext cx="166777" cy="193130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 rot="5400000" flipH="1" flipV="1">
            <a:off x="5260189" y="-190814"/>
            <a:ext cx="20086" cy="46457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779468" y="1942723"/>
            <a:ext cx="959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sym typeface="Symbol"/>
              </a:rPr>
              <a:t></a:t>
            </a:r>
            <a:r>
              <a:rPr lang="en-US" sz="1600" smtClean="0">
                <a:solidFill>
                  <a:srgbClr val="FF0000"/>
                </a:solidFill>
              </a:rPr>
              <a:t>158fps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endCxn id="43" idx="0"/>
          </p:cNvCxnSpPr>
          <p:nvPr/>
        </p:nvCxnSpPr>
        <p:spPr bwMode="auto">
          <a:xfrm rot="16200000" flipH="1">
            <a:off x="7052172" y="2301831"/>
            <a:ext cx="357572" cy="74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414788" y="2133601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-13%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80112" y="1273768"/>
            <a:ext cx="2196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Different machines with different players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>
            <a:endCxn id="30" idx="0"/>
          </p:cNvCxnSpPr>
          <p:nvPr/>
        </p:nvCxnSpPr>
        <p:spPr bwMode="auto">
          <a:xfrm rot="5400000">
            <a:off x="2888723" y="1661802"/>
            <a:ext cx="568023" cy="4507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endCxn id="31" idx="0"/>
          </p:cNvCxnSpPr>
          <p:nvPr/>
        </p:nvCxnSpPr>
        <p:spPr bwMode="auto">
          <a:xfrm rot="5400000">
            <a:off x="3044328" y="1824560"/>
            <a:ext cx="433071" cy="2992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endCxn id="32" idx="0"/>
          </p:cNvCxnSpPr>
          <p:nvPr/>
        </p:nvCxnSpPr>
        <p:spPr bwMode="auto">
          <a:xfrm rot="5400000">
            <a:off x="3245797" y="1824060"/>
            <a:ext cx="292888" cy="234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4724400" y="1972235"/>
            <a:ext cx="869576" cy="58270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 bwMode="auto">
          <a:xfrm rot="5400000">
            <a:off x="5025179" y="2271795"/>
            <a:ext cx="26814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813713" y="1659278"/>
            <a:ext cx="684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-11%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65625" y="3305228"/>
            <a:ext cx="1492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No fps cap</a:t>
            </a:r>
            <a:br>
              <a:rPr lang="en-US" sz="1400" smtClean="0"/>
            </a:br>
            <a:r>
              <a:rPr lang="en-US" sz="1400" smtClean="0"/>
              <a:t>Window mode</a:t>
            </a:r>
            <a:br>
              <a:rPr lang="en-US" sz="1400" smtClean="0"/>
            </a:br>
            <a:r>
              <a:rPr lang="en-US" sz="1400" smtClean="0"/>
              <a:t>800x600</a:t>
            </a:r>
            <a:br>
              <a:rPr lang="en-US" sz="1400" smtClean="0"/>
            </a:br>
            <a:r>
              <a:rPr lang="en-US" sz="1400" smtClean="0"/>
              <a:t>Softw. rendering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"/>
                            </p:stCondLst>
                            <p:childTnLst>
                              <p:par>
                                <p:cTn id="127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"/>
                            </p:stCondLst>
                            <p:childTnLst>
                              <p:par>
                                <p:cTn id="130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"/>
                            </p:stCondLst>
                            <p:childTnLst>
                              <p:par>
                                <p:cTn id="133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9" grpId="0"/>
      <p:bldP spid="49" grpId="1"/>
      <p:bldP spid="54" grpId="0"/>
      <p:bldP spid="55" grpId="0"/>
      <p:bldP spid="55" grpId="1"/>
      <p:bldP spid="64" grpId="0" animBg="1"/>
      <p:bldP spid="64" grpId="1" animBg="1"/>
      <p:bldP spid="64" grpId="2" animBg="1"/>
      <p:bldP spid="64" grpId="3" animBg="1"/>
      <p:bldP spid="64" grpId="4" animBg="1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auditing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547" y="5020236"/>
            <a:ext cx="7947454" cy="133574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When auditing a player after a one-hour game,</a:t>
            </a:r>
          </a:p>
          <a:p>
            <a:pPr lvl="1"/>
            <a:r>
              <a:rPr lang="en-US" smtClean="0"/>
              <a:t>How big is the log we have to download?</a:t>
            </a:r>
          </a:p>
          <a:p>
            <a:pPr lvl="1"/>
            <a:r>
              <a:rPr lang="en-US" smtClean="0"/>
              <a:t>How much time is needed for replay?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21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1398495" y="3021105"/>
            <a:ext cx="268941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725271" y="4383741"/>
            <a:ext cx="5002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450199" y="4374776"/>
            <a:ext cx="108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VMware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54009" y="4383741"/>
            <a:ext cx="878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AVMM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603907" y="2861085"/>
            <a:ext cx="2776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Average log growth (MB/minute)</a:t>
            </a:r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2290007" y="1479176"/>
            <a:ext cx="46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12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008" y="1918447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10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38433" y="2366684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8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29466" y="282388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6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20496" y="326316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4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11526" y="3720376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2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11521" y="4168621"/>
            <a:ext cx="32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0</a:t>
            </a: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854824" y="3101788"/>
            <a:ext cx="510988" cy="1281953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355978" y="2581836"/>
            <a:ext cx="510988" cy="1801906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6355978" y="2572872"/>
            <a:ext cx="510988" cy="519952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621742" y="4088989"/>
            <a:ext cx="510988" cy="295835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6104965" y="3827930"/>
            <a:ext cx="510988" cy="555812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733500" y="1679231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731930" y="2135064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728513" y="2578595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741498" y="3030329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748129" y="3473861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752913" y="3925594"/>
            <a:ext cx="12491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343575" y="2210636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~8 MB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per minute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 bwMode="auto">
          <a:xfrm rot="10800000">
            <a:off x="6852977" y="2562331"/>
            <a:ext cx="490599" cy="22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425432" y="2421653"/>
            <a:ext cx="1723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2.47 MB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per minute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(compressed)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647174" y="3416440"/>
            <a:ext cx="432079" cy="4220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217188" y="5508806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CC33"/>
                </a:solidFill>
              </a:rPr>
              <a:t>148 MB</a:t>
            </a:r>
            <a:endParaRPr lang="en-US" dirty="0">
              <a:solidFill>
                <a:srgbClr val="33CC3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84202" y="1498878"/>
            <a:ext cx="1734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Added by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accountability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>
            <a:endCxn id="23" idx="0"/>
          </p:cNvCxnSpPr>
          <p:nvPr/>
        </p:nvCxnSpPr>
        <p:spPr bwMode="auto">
          <a:xfrm rot="16200000" flipH="1">
            <a:off x="6184342" y="2145741"/>
            <a:ext cx="432573" cy="421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89318" y="587996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~ 1 hour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4371033" y="3104940"/>
            <a:ext cx="19795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"/>
                            </p:stCondLst>
                            <p:childTnLst>
                              <p:par>
                                <p:cTn id="103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"/>
                            </p:stCondLst>
                            <p:childTnLst>
                              <p:par>
                                <p:cTn id="106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"/>
                            </p:stCondLst>
                            <p:childTnLst>
                              <p:par>
                                <p:cTn id="109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34" grpId="0"/>
      <p:bldP spid="34" grpId="1"/>
      <p:bldP spid="38" grpId="0"/>
      <p:bldP spid="38" grpId="1"/>
      <p:bldP spid="41" grpId="0"/>
      <p:bldP spid="42" grpId="0"/>
      <p:bldP spid="45" grpId="0"/>
      <p:bldP spid="45" grpId="1"/>
      <p:bldP spid="45" grpId="2"/>
      <p:bldP spid="45" grpId="3"/>
      <p:bldP spid="45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 bwMode="auto">
          <a:xfrm rot="16200000" flipH="1">
            <a:off x="6987091" y="2479637"/>
            <a:ext cx="1635164" cy="5486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 flipH="1" flipV="1">
            <a:off x="6370260" y="2333620"/>
            <a:ext cx="1718700" cy="6445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auditing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369" y="5120639"/>
            <a:ext cx="7891631" cy="1301676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Idea: Stream logs to auditors during the game</a:t>
            </a:r>
          </a:p>
          <a:p>
            <a:pPr lvl="1"/>
            <a:r>
              <a:rPr lang="en-US" smtClean="0"/>
              <a:t>Result: Detection within seconds after fault occurs</a:t>
            </a:r>
          </a:p>
          <a:p>
            <a:pPr lvl="1"/>
            <a:r>
              <a:rPr lang="en-US" smtClean="0"/>
              <a:t>Replay can utilize unused cores; frame rate penalty is low</a:t>
            </a:r>
          </a:p>
          <a:p>
            <a:pPr lvl="1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22</a:t>
            </a:fld>
            <a:endParaRPr lang="en-GB"/>
          </a:p>
        </p:txBody>
      </p:sp>
      <p:grpSp>
        <p:nvGrpSpPr>
          <p:cNvPr id="7" name="Group 33"/>
          <p:cNvGrpSpPr/>
          <p:nvPr/>
        </p:nvGrpSpPr>
        <p:grpSpPr>
          <a:xfrm>
            <a:off x="1261132" y="1371600"/>
            <a:ext cx="4182237" cy="3155627"/>
            <a:chOff x="1261132" y="1371600"/>
            <a:chExt cx="4182237" cy="3155627"/>
          </a:xfrm>
        </p:grpSpPr>
        <p:sp>
          <p:nvSpPr>
            <p:cNvPr id="6" name="TextBox 5"/>
            <p:cNvSpPr txBox="1"/>
            <p:nvPr/>
          </p:nvSpPr>
          <p:spPr>
            <a:xfrm>
              <a:off x="1586083" y="1371600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200</a:t>
              </a: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>
              <a:off x="776194" y="2948448"/>
              <a:ext cx="276544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151260" y="4335442"/>
              <a:ext cx="329210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155832" y="1579285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161928" y="227201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163452" y="29558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160404" y="3644187"/>
              <a:ext cx="8229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569519" y="2068378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150</a:t>
              </a: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62894" y="2755523"/>
              <a:ext cx="603050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100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85633" y="3442668"/>
              <a:ext cx="46358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249" y="4139446"/>
              <a:ext cx="324128" cy="387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01133" y="2782417"/>
              <a:ext cx="1858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Average frame rate</a:t>
              </a:r>
              <a:endParaRPr lang="en-US" sz="16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42772" y="4332105"/>
            <a:ext cx="93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No online</a:t>
            </a:r>
            <a:br>
              <a:rPr lang="en-US" sz="1400" smtClean="0"/>
            </a:br>
            <a:r>
              <a:rPr lang="en-US" sz="1400" smtClean="0"/>
              <a:t>auditing</a:t>
            </a:r>
            <a:endParaRPr lang="en-US" sz="1400"/>
          </a:p>
        </p:txBody>
      </p:sp>
      <p:sp>
        <p:nvSpPr>
          <p:cNvPr id="20" name="Rectangle 19"/>
          <p:cNvSpPr/>
          <p:nvPr/>
        </p:nvSpPr>
        <p:spPr bwMode="auto">
          <a:xfrm>
            <a:off x="2555956" y="2457802"/>
            <a:ext cx="166777" cy="1883923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2719858" y="2488458"/>
            <a:ext cx="166777" cy="1853268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2879462" y="2403531"/>
            <a:ext cx="166777" cy="193130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609347" y="2683764"/>
            <a:ext cx="166777" cy="165073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775463" y="2496312"/>
            <a:ext cx="166777" cy="183794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3938689" y="2651760"/>
            <a:ext cx="166777" cy="168273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4654005" y="2856134"/>
            <a:ext cx="166777" cy="147980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820121" y="2875946"/>
            <a:ext cx="166777" cy="146151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4983829" y="2936906"/>
            <a:ext cx="166777" cy="140055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70836" y="4328992"/>
            <a:ext cx="980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One audit</a:t>
            </a:r>
            <a:br>
              <a:rPr lang="en-US" sz="1400" smtClean="0"/>
            </a:br>
            <a:r>
              <a:rPr lang="en-US" sz="1400" smtClean="0"/>
              <a:t>per player</a:t>
            </a:r>
            <a:endParaRPr lang="en-US" sz="1400"/>
          </a:p>
        </p:txBody>
      </p:sp>
      <p:sp>
        <p:nvSpPr>
          <p:cNvPr id="32" name="TextBox 31"/>
          <p:cNvSpPr txBox="1"/>
          <p:nvPr/>
        </p:nvSpPr>
        <p:spPr>
          <a:xfrm>
            <a:off x="4388253" y="4336441"/>
            <a:ext cx="103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Two audits</a:t>
            </a:r>
            <a:br>
              <a:rPr lang="en-US" sz="1400" smtClean="0"/>
            </a:br>
            <a:r>
              <a:rPr lang="en-US" sz="1400" smtClean="0"/>
              <a:t>per player</a:t>
            </a:r>
            <a:endParaRPr lang="en-US" sz="1400"/>
          </a:p>
        </p:txBody>
      </p:sp>
      <p:sp>
        <p:nvSpPr>
          <p:cNvPr id="35" name="Donut 34"/>
          <p:cNvSpPr/>
          <p:nvPr/>
        </p:nvSpPr>
        <p:spPr bwMode="auto">
          <a:xfrm>
            <a:off x="6751184" y="1581374"/>
            <a:ext cx="411726" cy="146391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6660626" y="1630241"/>
            <a:ext cx="571301" cy="57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6529891" y="2148640"/>
            <a:ext cx="73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Alice</a:t>
            </a:r>
            <a:endParaRPr lang="en-US" sz="1600"/>
          </a:p>
        </p:txBody>
      </p:sp>
      <p:pic>
        <p:nvPicPr>
          <p:cNvPr id="38" name="Picture 37" descr="MCj04316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3325" y="1583828"/>
            <a:ext cx="629450" cy="629450"/>
          </a:xfrm>
          <a:prstGeom prst="rect">
            <a:avLst/>
          </a:prstGeom>
          <a:noFill/>
        </p:spPr>
      </p:pic>
      <p:pic>
        <p:nvPicPr>
          <p:cNvPr id="42" name="Picture 48" descr="MCj043157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50349" y="3208216"/>
            <a:ext cx="633663" cy="638168"/>
          </a:xfrm>
          <a:prstGeom prst="rect">
            <a:avLst/>
          </a:prstGeom>
          <a:noFill/>
        </p:spPr>
      </p:pic>
      <p:pic>
        <p:nvPicPr>
          <p:cNvPr id="45" name="Picture 2" descr="MCj043262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976398" y="3237176"/>
            <a:ext cx="565270" cy="56527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 flipH="1">
            <a:off x="5981141" y="3763653"/>
            <a:ext cx="594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Bob</a:t>
            </a:r>
            <a:endParaRPr lang="en-US" sz="1600"/>
          </a:p>
        </p:txBody>
      </p:sp>
      <p:grpSp>
        <p:nvGrpSpPr>
          <p:cNvPr id="23" name="Group 53"/>
          <p:cNvGrpSpPr/>
          <p:nvPr/>
        </p:nvGrpSpPr>
        <p:grpSpPr>
          <a:xfrm flipH="1">
            <a:off x="7716051" y="3180596"/>
            <a:ext cx="1255827" cy="873511"/>
            <a:chOff x="7586959" y="3159081"/>
            <a:chExt cx="1255827" cy="873511"/>
          </a:xfrm>
        </p:grpSpPr>
        <p:pic>
          <p:nvPicPr>
            <p:cNvPr id="49" name="Picture 48" descr="MCj0432623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42491" y="3159081"/>
              <a:ext cx="572731" cy="572731"/>
            </a:xfrm>
            <a:prstGeom prst="rect">
              <a:avLst/>
            </a:prstGeom>
            <a:noFill/>
          </p:spPr>
        </p:pic>
        <p:pic>
          <p:nvPicPr>
            <p:cNvPr id="50" name="Picture 48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8209123" y="3180054"/>
              <a:ext cx="633663" cy="638168"/>
            </a:xfrm>
            <a:prstGeom prst="rect">
              <a:avLst/>
            </a:prstGeom>
            <a:noFill/>
          </p:spPr>
        </p:pic>
        <p:sp>
          <p:nvSpPr>
            <p:cNvPr id="51" name="TextBox 50"/>
            <p:cNvSpPr txBox="1"/>
            <p:nvPr/>
          </p:nvSpPr>
          <p:spPr>
            <a:xfrm>
              <a:off x="7586959" y="3694038"/>
              <a:ext cx="8789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Charlie</a:t>
              </a:r>
              <a:endParaRPr lang="en-US" sz="1600"/>
            </a:p>
          </p:txBody>
        </p:sp>
      </p:grpSp>
      <p:grpSp>
        <p:nvGrpSpPr>
          <p:cNvPr id="30" name="Group 78"/>
          <p:cNvGrpSpPr/>
          <p:nvPr/>
        </p:nvGrpSpPr>
        <p:grpSpPr>
          <a:xfrm>
            <a:off x="5916706" y="193638"/>
            <a:ext cx="3098201" cy="1280160"/>
            <a:chOff x="5916706" y="193638"/>
            <a:chExt cx="3098201" cy="1280160"/>
          </a:xfrm>
        </p:grpSpPr>
        <p:pic>
          <p:nvPicPr>
            <p:cNvPr id="58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82001" y="546052"/>
              <a:ext cx="533400" cy="533400"/>
            </a:xfrm>
            <a:prstGeom prst="rect">
              <a:avLst/>
            </a:prstGeom>
            <a:noFill/>
          </p:spPr>
        </p:pic>
        <p:sp>
          <p:nvSpPr>
            <p:cNvPr id="59" name="Oval Callout 58"/>
            <p:cNvSpPr/>
            <p:nvPr/>
          </p:nvSpPr>
          <p:spPr bwMode="auto">
            <a:xfrm>
              <a:off x="5916706" y="193638"/>
              <a:ext cx="3098201" cy="1280160"/>
            </a:xfrm>
            <a:prstGeom prst="wedgeEllipseCallout">
              <a:avLst>
                <a:gd name="adj1" fmla="val 3820"/>
                <a:gd name="adj2" fmla="val 625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207736" y="537088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61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40881" y="571154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62" name="Picture 3" descr="C:\Users\Andreas Haeberlen\AppData\Local\Microsoft\Windows\Temporary Internet Files\Content.IE5\XC8QYFDJ\MC90043386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920405" y="562188"/>
              <a:ext cx="533400" cy="533400"/>
            </a:xfrm>
            <a:prstGeom prst="rect">
              <a:avLst/>
            </a:prstGeom>
            <a:noFill/>
          </p:spPr>
        </p:pic>
      </p:grpSp>
      <p:sp>
        <p:nvSpPr>
          <p:cNvPr id="63" name="TextBox 62"/>
          <p:cNvSpPr txBox="1"/>
          <p:nvPr/>
        </p:nvSpPr>
        <p:spPr>
          <a:xfrm rot="16200000">
            <a:off x="6105293" y="613185"/>
            <a:ext cx="840295" cy="400110"/>
          </a:xfrm>
          <a:prstGeom prst="rec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Game</a:t>
            </a: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644682" y="582707"/>
            <a:ext cx="1077539" cy="40011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Logging</a:t>
            </a: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7372200" y="604219"/>
            <a:ext cx="934935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Replay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8006901" y="604220"/>
            <a:ext cx="934936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Replay</a:t>
            </a: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 rot="1323448">
            <a:off x="6907984" y="3071222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 rot="1323448">
            <a:off x="6963740" y="2922538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 bwMode="auto">
          <a:xfrm rot="1323448">
            <a:off x="7015779" y="2773854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 rot="1323448">
            <a:off x="7075252" y="2632605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 bwMode="auto">
          <a:xfrm rot="1323448">
            <a:off x="7131009" y="2487639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 bwMode="auto">
          <a:xfrm rot="20436603" flipH="1">
            <a:off x="7972234" y="3057507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 rot="20436603" flipH="1">
            <a:off x="7923458" y="2906389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 bwMode="auto">
          <a:xfrm rot="20436603" flipH="1">
            <a:off x="7878396" y="2755444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 bwMode="auto">
          <a:xfrm rot="20436603" flipH="1">
            <a:off x="7825561" y="2611580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 bwMode="auto">
          <a:xfrm rot="20436603" flipH="1">
            <a:off x="7776611" y="2464176"/>
            <a:ext cx="96819" cy="9681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 bwMode="auto">
          <a:xfrm rot="5400000" flipH="1" flipV="1">
            <a:off x="6933363" y="2733152"/>
            <a:ext cx="653142" cy="251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6200000" flipV="1">
            <a:off x="7370466" y="2718079"/>
            <a:ext cx="703384" cy="231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traight Connector 181"/>
          <p:cNvCxnSpPr/>
          <p:nvPr/>
        </p:nvCxnSpPr>
        <p:spPr bwMode="auto">
          <a:xfrm>
            <a:off x="4794069" y="3513909"/>
            <a:ext cx="2024743" cy="64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4127864" y="2899955"/>
            <a:ext cx="133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Donut 174"/>
          <p:cNvSpPr/>
          <p:nvPr/>
        </p:nvSpPr>
        <p:spPr bwMode="auto">
          <a:xfrm>
            <a:off x="1588670" y="3657600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AVM Scenario</a:t>
            </a:r>
            <a:r>
              <a:rPr lang="en-US" dirty="0" smtClean="0"/>
              <a:t>: Multiplayer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264332"/>
            <a:ext cx="7772400" cy="1070609"/>
          </a:xfrm>
        </p:spPr>
        <p:txBody>
          <a:bodyPr/>
          <a:lstStyle/>
          <a:p>
            <a:r>
              <a:rPr lang="en-US" smtClean="0"/>
              <a:t>Alice decides to play a game of Counterstrike with Bob and Charlie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459378" y="3727369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MCj04326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3368" y="3698418"/>
            <a:ext cx="807047" cy="807047"/>
          </a:xfrm>
          <a:prstGeom prst="rect">
            <a:avLst/>
          </a:prstGeom>
          <a:noFill/>
        </p:spPr>
      </p:pic>
      <p:pic>
        <p:nvPicPr>
          <p:cNvPr id="9" name="Picture 8" descr="MCj043262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8357" y="1774780"/>
            <a:ext cx="817699" cy="817699"/>
          </a:xfrm>
          <a:prstGeom prst="rect">
            <a:avLst/>
          </a:prstGeom>
          <a:noFill/>
        </p:spPr>
      </p:pic>
      <p:pic>
        <p:nvPicPr>
          <p:cNvPr id="10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2" y="3668359"/>
            <a:ext cx="904694" cy="911126"/>
          </a:xfrm>
          <a:prstGeom prst="rect">
            <a:avLst/>
          </a:prstGeom>
          <a:noFill/>
        </p:spPr>
      </p:pic>
      <p:pic>
        <p:nvPicPr>
          <p:cNvPr id="12" name="Picture 48" descr="MCj043157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367349" y="1804723"/>
            <a:ext cx="904694" cy="911126"/>
          </a:xfrm>
          <a:prstGeom prst="rect">
            <a:avLst/>
          </a:prstGeom>
          <a:noFill/>
        </p:spPr>
      </p:pic>
      <p:sp>
        <p:nvSpPr>
          <p:cNvPr id="176" name="TextBox 175"/>
          <p:cNvSpPr txBox="1"/>
          <p:nvPr/>
        </p:nvSpPr>
        <p:spPr>
          <a:xfrm>
            <a:off x="1471104" y="446749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7304557" y="4450080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3479073" y="2538548"/>
            <a:ext cx="102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Charlie</a:t>
            </a:r>
            <a:endParaRPr lang="en-US"/>
          </a:p>
        </p:txBody>
      </p:sp>
      <p:grpSp>
        <p:nvGrpSpPr>
          <p:cNvPr id="6" name="Group 22"/>
          <p:cNvGrpSpPr/>
          <p:nvPr/>
        </p:nvGrpSpPr>
        <p:grpSpPr>
          <a:xfrm>
            <a:off x="2717074" y="3118510"/>
            <a:ext cx="2743199" cy="1035479"/>
            <a:chOff x="2717074" y="3118510"/>
            <a:chExt cx="2743199" cy="1035479"/>
          </a:xfrm>
        </p:grpSpPr>
        <p:cxnSp>
          <p:nvCxnSpPr>
            <p:cNvPr id="180" name="Straight Connector 179"/>
            <p:cNvCxnSpPr/>
            <p:nvPr/>
          </p:nvCxnSpPr>
          <p:spPr bwMode="auto">
            <a:xfrm flipV="1">
              <a:off x="2717074" y="3540034"/>
              <a:ext cx="2050869" cy="61395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" name="Group 172"/>
            <p:cNvGrpSpPr/>
            <p:nvPr/>
          </p:nvGrpSpPr>
          <p:grpSpPr>
            <a:xfrm>
              <a:off x="4113747" y="3118510"/>
              <a:ext cx="1346526" cy="868104"/>
              <a:chOff x="4335816" y="3027070"/>
              <a:chExt cx="1346526" cy="868104"/>
            </a:xfrm>
          </p:grpSpPr>
          <p:sp>
            <p:nvSpPr>
              <p:cNvPr id="19" name="Cloud"/>
              <p:cNvSpPr>
                <a:spLocks noChangeAspect="1" noEditPoints="1" noChangeArrowheads="1"/>
              </p:cNvSpPr>
              <p:nvPr/>
            </p:nvSpPr>
            <p:spPr bwMode="auto">
              <a:xfrm rot="268469">
                <a:off x="4335816" y="3027070"/>
                <a:ext cx="1295267" cy="868104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None/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336868" y="3239589"/>
                <a:ext cx="1345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Network</a:t>
                </a:r>
                <a:endParaRPr lang="en-US"/>
              </a:p>
            </p:txBody>
          </p:sp>
        </p:grpSp>
      </p:grpSp>
      <p:pic>
        <p:nvPicPr>
          <p:cNvPr id="22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41029" y="3672392"/>
            <a:ext cx="898679" cy="898679"/>
          </a:xfrm>
          <a:prstGeom prst="rect">
            <a:avLst/>
          </a:prstGeom>
          <a:noFill/>
        </p:spPr>
      </p:pic>
      <p:sp>
        <p:nvSpPr>
          <p:cNvPr id="24" name="Cloud Callout 23"/>
          <p:cNvSpPr/>
          <p:nvPr/>
        </p:nvSpPr>
        <p:spPr bwMode="auto">
          <a:xfrm>
            <a:off x="287675" y="2219218"/>
            <a:ext cx="1715785" cy="1273995"/>
          </a:xfrm>
          <a:prstGeom prst="cloudCallout">
            <a:avLst>
              <a:gd name="adj1" fmla="val 35376"/>
              <a:gd name="adj2" fmla="val 61607"/>
            </a:avLst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I'd like to play a game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7" grpId="0"/>
      <p:bldP spid="178" grpId="0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Alice sees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9486" y="3317965"/>
            <a:ext cx="1423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Movie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Donut 6"/>
          <p:cNvSpPr/>
          <p:nvPr/>
        </p:nvSpPr>
        <p:spPr bwMode="auto">
          <a:xfrm>
            <a:off x="8282857" y="5300506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9" descr="greenguy"/>
          <p:cNvPicPr>
            <a:picLocks noChangeAspect="1" noChangeArrowheads="1"/>
          </p:cNvPicPr>
          <p:nvPr/>
        </p:nvPicPr>
        <p:blipFill>
          <a:blip r:embed="rId3" cstate="print">
            <a:lum bright="14000" contrast="-10000"/>
          </a:blip>
          <a:srcRect/>
          <a:stretch>
            <a:fillRect/>
          </a:stretch>
        </p:blipFill>
        <p:spPr bwMode="auto">
          <a:xfrm flipH="1">
            <a:off x="8178625" y="5370275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155242" y="6120451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pic>
        <p:nvPicPr>
          <p:cNvPr id="11" name="Picture 10" descr="vide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8939" y="1476102"/>
            <a:ext cx="6474460" cy="4833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 bwMode="auto">
          <a:xfrm rot="16200000" flipH="1">
            <a:off x="5747657" y="3165230"/>
            <a:ext cx="602901" cy="2612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Moon 26"/>
          <p:cNvSpPr/>
          <p:nvPr/>
        </p:nvSpPr>
        <p:spPr bwMode="auto">
          <a:xfrm rot="16200000">
            <a:off x="7285538" y="3253894"/>
            <a:ext cx="255212" cy="537289"/>
          </a:xfrm>
          <a:prstGeom prst="moon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Could Bob be cheating?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917" y="4994031"/>
            <a:ext cx="8068826" cy="1458142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In Counterstrike, ammunition is local state</a:t>
            </a:r>
          </a:p>
          <a:p>
            <a:pPr lvl="1"/>
            <a:r>
              <a:rPr lang="en-US" smtClean="0"/>
              <a:t>Bob can manipulate counter and prevent it from decrementing</a:t>
            </a:r>
          </a:p>
          <a:p>
            <a:pPr lvl="1"/>
            <a:r>
              <a:rPr lang="en-US" smtClean="0"/>
              <a:t>Such cheats (and many others) do exist, and are being used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433802" y="3272908"/>
            <a:ext cx="2050869" cy="613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510797" y="3246783"/>
            <a:ext cx="2024743" cy="64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 flipH="1" flipV="1">
            <a:off x="3844592" y="2632829"/>
            <a:ext cx="133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MCj043262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085" y="1507654"/>
            <a:ext cx="817699" cy="817699"/>
          </a:xfrm>
          <a:prstGeom prst="rect">
            <a:avLst/>
          </a:prstGeom>
          <a:noFill/>
        </p:spPr>
      </p:pic>
      <p:pic>
        <p:nvPicPr>
          <p:cNvPr id="15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084077" y="1537597"/>
            <a:ext cx="904694" cy="91112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195801" y="2271422"/>
            <a:ext cx="102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Charlie</a:t>
            </a:r>
            <a:endParaRPr lang="en-US"/>
          </a:p>
        </p:txBody>
      </p:sp>
      <p:grpSp>
        <p:nvGrpSpPr>
          <p:cNvPr id="9" name="Group 18"/>
          <p:cNvGrpSpPr/>
          <p:nvPr/>
        </p:nvGrpSpPr>
        <p:grpSpPr>
          <a:xfrm>
            <a:off x="3830475" y="2851384"/>
            <a:ext cx="1346526" cy="868104"/>
            <a:chOff x="4335816" y="3027070"/>
            <a:chExt cx="1346526" cy="868104"/>
          </a:xfrm>
        </p:grpSpPr>
        <p:sp>
          <p:nvSpPr>
            <p:cNvPr id="20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22" name="Donut 21"/>
          <p:cNvSpPr/>
          <p:nvPr/>
        </p:nvSpPr>
        <p:spPr bwMode="auto">
          <a:xfrm>
            <a:off x="1269919" y="3401762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9" descr="greenguy"/>
          <p:cNvPicPr>
            <a:picLocks noChangeAspect="1" noChangeArrowheads="1"/>
          </p:cNvPicPr>
          <p:nvPr/>
        </p:nvPicPr>
        <p:blipFill>
          <a:blip r:embed="rId5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140627" y="3471531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MCj043262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4617" y="3442580"/>
            <a:ext cx="807047" cy="80704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152353" y="4211659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985806" y="4194242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5918479" y="1985059"/>
            <a:ext cx="1326383" cy="10068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56323" y="1995332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Ammo</a:t>
            </a: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5889012" y="3330861"/>
            <a:ext cx="236306" cy="236306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7" descr="MCj04316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8341" y="3405266"/>
            <a:ext cx="898679" cy="898679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6279681" y="2382325"/>
            <a:ext cx="63350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j-lt"/>
              </a:rPr>
              <a:t>35</a:t>
            </a:r>
            <a:endParaRPr lang="en-US" sz="32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81394" y="2384040"/>
            <a:ext cx="6335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j-lt"/>
              </a:rPr>
              <a:t>36</a:t>
            </a:r>
            <a:endParaRPr lang="en-US" sz="32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3380" y="2385751"/>
            <a:ext cx="6335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j-lt"/>
              </a:rPr>
              <a:t>37</a:t>
            </a:r>
            <a:endParaRPr lang="en-US" sz="3200">
              <a:latin typeface="+mj-lt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094561" y="2405621"/>
            <a:ext cx="1009060" cy="53854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8" descr="MCj04315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7530" y="3401233"/>
            <a:ext cx="904694" cy="911126"/>
          </a:xfrm>
          <a:prstGeom prst="rect">
            <a:avLst/>
          </a:prstGeom>
          <a:noFill/>
        </p:spPr>
      </p:pic>
      <p:pic>
        <p:nvPicPr>
          <p:cNvPr id="3078" name="Picture 6" descr="C:\Users\Andreas Haeberlen\AppData\Local\Microsoft\Windows\Temporary Internet Files\Content.IE5\40YUB0NL\MC90023028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25447" y="3626650"/>
            <a:ext cx="910195" cy="675375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/>
          <p:nvPr/>
        </p:nvCxnSpPr>
        <p:spPr bwMode="auto">
          <a:xfrm rot="5400000">
            <a:off x="6767565" y="3130061"/>
            <a:ext cx="622998" cy="3315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2846 L 4.16667E-6 -4.71895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0555 L -0.16128 -0.06084 L -0.39513 0.03794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1 0.01781 L -0.15972 -0.06292 L -0.39236 0.04025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266 L -0.16284 -0.06338 L -0.3967 0.03539 " pathEditMode="relative" rAng="0" ptsTypes="AAA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02938 L -0.15972 -0.065 L -0.39566 0.04141 " pathEditMode="relative" rAng="0" ptsTypes="AAA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4 0.02382 L -0.16093 -0.06153 L -0.15538 -0.22762 " pathEditMode="relative" rAng="0" ptsTypes="AAA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01 0.02799 L -0.16527 -0.06338 L -0.40017 0.03701 " pathEditMode="relative" rAng="0" ptsTypes="AAA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02105 L -0.16215 -0.06593 L -0.16441 -0.226 " pathEditMode="relative" rAng="0" ptsTypes="AAA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0" grpId="6" animBg="1"/>
      <p:bldP spid="50" grpId="7" animBg="1"/>
      <p:bldP spid="50" grpId="8" animBg="1"/>
      <p:bldP spid="50" grpId="9" animBg="1"/>
      <p:bldP spid="50" grpId="10" animBg="1"/>
      <p:bldP spid="50" grpId="11" animBg="1"/>
      <p:bldP spid="53" grpId="0" animBg="1"/>
      <p:bldP spid="45" grpId="0" animBg="1"/>
      <p:bldP spid="45" grpId="1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697794"/>
            <a:ext cx="7841901" cy="222068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Cheating is a serious problem in itself</a:t>
            </a:r>
          </a:p>
          <a:p>
            <a:pPr lvl="1"/>
            <a:r>
              <a:rPr lang="en-US" dirty="0" smtClean="0"/>
              <a:t>Multi-billion-dollar industry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9900"/>
                </a:solidFill>
              </a:rPr>
              <a:t>more </a:t>
            </a:r>
            <a:r>
              <a:rPr lang="en-US" dirty="0" smtClean="0">
                <a:solidFill>
                  <a:srgbClr val="FF9900"/>
                </a:solidFill>
              </a:rPr>
              <a:t>general problem:</a:t>
            </a:r>
          </a:p>
          <a:p>
            <a:pPr lvl="1"/>
            <a:r>
              <a:rPr lang="en-US" dirty="0" smtClean="0"/>
              <a:t>Alice relies on software that runs on a third-party machine</a:t>
            </a:r>
          </a:p>
          <a:p>
            <a:pPr lvl="1"/>
            <a:r>
              <a:rPr lang="en-US" dirty="0" smtClean="0"/>
              <a:t>Examples: Competitive system (auction), federated system...</a:t>
            </a:r>
          </a:p>
          <a:p>
            <a:pPr lvl="1"/>
            <a:r>
              <a:rPr lang="en-US" dirty="0" smtClean="0"/>
              <a:t>How does Alice know if the software running as intended?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16" name="Group 18"/>
          <p:cNvGrpSpPr/>
          <p:nvPr/>
        </p:nvGrpSpPr>
        <p:grpSpPr>
          <a:xfrm>
            <a:off x="1870686" y="1517301"/>
            <a:ext cx="5950749" cy="1875588"/>
            <a:chOff x="2948683" y="2969232"/>
            <a:chExt cx="3789363" cy="1194351"/>
          </a:xfrm>
        </p:grpSpPr>
        <p:pic>
          <p:nvPicPr>
            <p:cNvPr id="6" name="Picture 4" descr="MCj043262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7183" y="3358170"/>
              <a:ext cx="541338" cy="541337"/>
            </a:xfrm>
            <a:prstGeom prst="rect">
              <a:avLst/>
            </a:prstGeom>
            <a:noFill/>
          </p:spPr>
        </p:pic>
        <p:pic>
          <p:nvPicPr>
            <p:cNvPr id="7" name="Picture 5" descr="MCj04326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5033" y="3367695"/>
              <a:ext cx="534988" cy="534987"/>
            </a:xfrm>
            <a:prstGeom prst="rect">
              <a:avLst/>
            </a:prstGeom>
            <a:noFill/>
          </p:spPr>
        </p:pic>
        <p:sp>
          <p:nvSpPr>
            <p:cNvPr id="8" name="Cloud"/>
            <p:cNvSpPr>
              <a:spLocks noChangeAspect="1" noEditPoints="1" noChangeArrowheads="1"/>
            </p:cNvSpPr>
            <p:nvPr/>
          </p:nvSpPr>
          <p:spPr bwMode="auto">
            <a:xfrm>
              <a:off x="4286946" y="3320070"/>
              <a:ext cx="796925" cy="5334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48846" y="3869345"/>
              <a:ext cx="9175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Network</a:t>
              </a:r>
            </a:p>
          </p:txBody>
        </p:sp>
        <p:pic>
          <p:nvPicPr>
            <p:cNvPr id="10" name="Picture 9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2471" y="3170845"/>
              <a:ext cx="874712" cy="881062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22008" y="3464532"/>
              <a:ext cx="141288" cy="141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948683" y="3870932"/>
              <a:ext cx="585788" cy="29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Alice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152258" y="3864582"/>
              <a:ext cx="5857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Bob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910833" y="2969232"/>
              <a:ext cx="11382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smtClean="0"/>
                <a:t>Software</a:t>
              </a:r>
              <a:endParaRPr lang="en-US" sz="1600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5491858" y="3243870"/>
              <a:ext cx="0" cy="212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22" descr="MCj0431632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94783" y="3358170"/>
              <a:ext cx="584200" cy="584200"/>
            </a:xfrm>
            <a:prstGeom prst="rect">
              <a:avLst/>
            </a:prstGeom>
            <a:noFill/>
          </p:spPr>
        </p:pic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4064696" y="3567720"/>
              <a:ext cx="12541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Goal: Accountability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165231"/>
            <a:ext cx="7992627" cy="3287275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We want Alice to be able to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Detect</a:t>
            </a:r>
            <a:r>
              <a:rPr lang="en-US" smtClean="0"/>
              <a:t> when the remote machine is faulty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Obtain evidence</a:t>
            </a:r>
            <a:r>
              <a:rPr lang="en-US" smtClean="0">
                <a:solidFill>
                  <a:srgbClr val="FF9900"/>
                </a:solidFill>
              </a:rPr>
              <a:t> </a:t>
            </a:r>
            <a:r>
              <a:rPr lang="en-US" smtClean="0"/>
              <a:t>of the fault that would convince a third party</a:t>
            </a:r>
          </a:p>
          <a:p>
            <a:endParaRPr lang="en-US" sz="1000" smtClean="0"/>
          </a:p>
          <a:p>
            <a:r>
              <a:rPr lang="en-US" smtClean="0"/>
              <a:t>Challenges:</a:t>
            </a:r>
          </a:p>
          <a:p>
            <a:pPr lvl="1"/>
            <a:r>
              <a:rPr lang="en-US" smtClean="0"/>
              <a:t>Alice and Bob may not trust each other</a:t>
            </a:r>
          </a:p>
          <a:p>
            <a:pPr lvl="2"/>
            <a:r>
              <a:rPr lang="en-US" smtClean="0"/>
              <a:t>Possibility of intentional misbehavior (example: cheating)</a:t>
            </a:r>
          </a:p>
          <a:p>
            <a:pPr lvl="1"/>
            <a:r>
              <a:rPr lang="en-US" smtClean="0"/>
              <a:t>Neither Alice nor Bob may understand how the software works</a:t>
            </a:r>
          </a:p>
          <a:p>
            <a:pPr lvl="2"/>
            <a:r>
              <a:rPr lang="en-US" smtClean="0"/>
              <a:t>Binary only - no specification of the correct behavior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6" name="Group 6"/>
          <p:cNvGrpSpPr/>
          <p:nvPr/>
        </p:nvGrpSpPr>
        <p:grpSpPr>
          <a:xfrm>
            <a:off x="1870686" y="1215851"/>
            <a:ext cx="5950749" cy="1875588"/>
            <a:chOff x="2948683" y="2969232"/>
            <a:chExt cx="3789363" cy="1194351"/>
          </a:xfrm>
        </p:grpSpPr>
        <p:pic>
          <p:nvPicPr>
            <p:cNvPr id="8" name="Picture 4" descr="MCj043262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7183" y="3358170"/>
              <a:ext cx="541338" cy="541337"/>
            </a:xfrm>
            <a:prstGeom prst="rect">
              <a:avLst/>
            </a:prstGeom>
            <a:noFill/>
          </p:spPr>
        </p:pic>
        <p:pic>
          <p:nvPicPr>
            <p:cNvPr id="9" name="Picture 5" descr="MCj04326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5033" y="3367695"/>
              <a:ext cx="534988" cy="534987"/>
            </a:xfrm>
            <a:prstGeom prst="rect">
              <a:avLst/>
            </a:prstGeom>
            <a:noFill/>
          </p:spPr>
        </p:pic>
        <p:sp>
          <p:nvSpPr>
            <p:cNvPr id="10" name="Cloud"/>
            <p:cNvSpPr>
              <a:spLocks noChangeAspect="1" noEditPoints="1" noChangeArrowheads="1"/>
            </p:cNvSpPr>
            <p:nvPr/>
          </p:nvSpPr>
          <p:spPr bwMode="auto">
            <a:xfrm>
              <a:off x="4286946" y="3320070"/>
              <a:ext cx="796925" cy="5334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248846" y="3869345"/>
              <a:ext cx="9175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Network</a:t>
              </a:r>
            </a:p>
          </p:txBody>
        </p:sp>
        <p:pic>
          <p:nvPicPr>
            <p:cNvPr id="12" name="Picture 11" descr="MCj043157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12471" y="3170845"/>
              <a:ext cx="874712" cy="881062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422008" y="3464532"/>
              <a:ext cx="141288" cy="141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948683" y="3870932"/>
              <a:ext cx="585788" cy="292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Alice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152258" y="3864582"/>
              <a:ext cx="5857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Bob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910833" y="2969232"/>
              <a:ext cx="11382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smtClean="0"/>
                <a:t>Software</a:t>
              </a:r>
              <a:endParaRPr lang="en-US" sz="16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491858" y="3243870"/>
              <a:ext cx="0" cy="212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8" name="Picture 22" descr="MCj0431632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94783" y="3358170"/>
              <a:ext cx="584200" cy="584200"/>
            </a:xfrm>
            <a:prstGeom prst="rect">
              <a:avLst/>
            </a:prstGeom>
            <a:noFill/>
          </p:spPr>
        </p:pic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4064696" y="3567720"/>
              <a:ext cx="12541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 bwMode="auto">
          <a:xfrm rot="10800000">
            <a:off x="4161034" y="2321961"/>
            <a:ext cx="832206" cy="6061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207" y="3744097"/>
            <a:ext cx="7971889" cy="2687525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Bob runs Alice's software image in an AVM</a:t>
            </a:r>
          </a:p>
          <a:p>
            <a:pPr lvl="1"/>
            <a:r>
              <a:rPr lang="en-US" smtClean="0"/>
              <a:t>AVM maintains a log of network in-/outputs</a:t>
            </a:r>
          </a:p>
          <a:p>
            <a:r>
              <a:rPr lang="en-US" smtClean="0"/>
              <a:t>Alice can check this log with a reference image</a:t>
            </a:r>
          </a:p>
          <a:p>
            <a:pPr lvl="1"/>
            <a:r>
              <a:rPr lang="en-US" smtClean="0"/>
              <a:t>AVM </a:t>
            </a:r>
            <a:r>
              <a:rPr lang="en-US" smtClean="0">
                <a:solidFill>
                  <a:srgbClr val="FF6600"/>
                </a:solidFill>
              </a:rPr>
              <a:t>correct</a:t>
            </a:r>
            <a:r>
              <a:rPr lang="en-US" smtClean="0"/>
              <a:t>: Reference image can produce same network outputs when started in same state and given same inputs</a:t>
            </a:r>
            <a:endParaRPr lang="en-US" smtClean="0">
              <a:solidFill>
                <a:srgbClr val="FF9900"/>
              </a:solidFill>
            </a:endParaRPr>
          </a:p>
          <a:p>
            <a:pPr lvl="1"/>
            <a:r>
              <a:rPr lang="en-US" smtClean="0"/>
              <a:t>AVM </a:t>
            </a:r>
            <a:r>
              <a:rPr lang="en-US" smtClean="0">
                <a:solidFill>
                  <a:srgbClr val="FF6600"/>
                </a:solidFill>
              </a:rPr>
              <a:t>faulty</a:t>
            </a:r>
            <a:r>
              <a:rPr lang="en-US" smtClean="0"/>
              <a:t>: Otherwise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8331" y="2894328"/>
            <a:ext cx="4077924" cy="87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059" y="2408697"/>
            <a:ext cx="904694" cy="911126"/>
          </a:xfrm>
          <a:prstGeom prst="rect">
            <a:avLst/>
          </a:prstGeom>
          <a:noFill/>
        </p:spPr>
      </p:pic>
      <p:grpSp>
        <p:nvGrpSpPr>
          <p:cNvPr id="6" name="Group 9"/>
          <p:cNvGrpSpPr/>
          <p:nvPr/>
        </p:nvGrpSpPr>
        <p:grpSpPr>
          <a:xfrm>
            <a:off x="4375004" y="2481934"/>
            <a:ext cx="1346526" cy="868104"/>
            <a:chOff x="4335816" y="3027070"/>
            <a:chExt cx="1346526" cy="868104"/>
          </a:xfrm>
        </p:grpSpPr>
        <p:sp>
          <p:nvSpPr>
            <p:cNvPr id="11" name="Cloud"/>
            <p:cNvSpPr>
              <a:spLocks noChangeAspect="1" noEditPoints="1" noChangeArrowheads="1"/>
            </p:cNvSpPr>
            <p:nvPr/>
          </p:nvSpPr>
          <p:spPr bwMode="auto">
            <a:xfrm rot="268469">
              <a:off x="4335816" y="3027070"/>
              <a:ext cx="1295267" cy="86810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noFill/>
              <a:miter lim="800000"/>
              <a:headEnd/>
              <a:tailEnd/>
            </a:ln>
            <a:effectLst>
              <a:outerShdw blurRad="508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36868" y="3239589"/>
              <a:ext cx="1345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Network</a:t>
              </a:r>
              <a:endParaRPr lang="en-US"/>
            </a:p>
          </p:txBody>
        </p:sp>
      </p:grpSp>
      <p:sp>
        <p:nvSpPr>
          <p:cNvPr id="13" name="Donut 12"/>
          <p:cNvSpPr/>
          <p:nvPr/>
        </p:nvSpPr>
        <p:spPr bwMode="auto">
          <a:xfrm>
            <a:off x="1814448" y="2409226"/>
            <a:ext cx="587829" cy="209006"/>
          </a:xfrm>
          <a:prstGeom prst="don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9" descr="greenguy"/>
          <p:cNvPicPr>
            <a:picLocks noChangeAspect="1" noChangeArrowheads="1"/>
          </p:cNvPicPr>
          <p:nvPr/>
        </p:nvPicPr>
        <p:blipFill>
          <a:blip r:embed="rId4" cstate="print">
            <a:lum bright="14000" contrast="-10000"/>
          </a:blip>
          <a:srcRect/>
          <a:stretch>
            <a:fillRect/>
          </a:stretch>
        </p:blipFill>
        <p:spPr bwMode="auto">
          <a:xfrm>
            <a:off x="1685156" y="2478995"/>
            <a:ext cx="815658" cy="81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MCj04326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7631" y="2450044"/>
            <a:ext cx="807047" cy="80704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96882" y="3243417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Alice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48820" y="3201706"/>
            <a:ext cx="84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Bob</a:t>
            </a:r>
            <a:endParaRPr lang="en-US"/>
          </a:p>
        </p:txBody>
      </p:sp>
      <p:pic>
        <p:nvPicPr>
          <p:cNvPr id="18" name="Picture 37" descr="MCj043163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9974" y="2480862"/>
            <a:ext cx="898679" cy="898679"/>
          </a:xfrm>
          <a:prstGeom prst="rect">
            <a:avLst/>
          </a:prstGeom>
          <a:noFill/>
        </p:spPr>
      </p:pic>
      <p:pic>
        <p:nvPicPr>
          <p:cNvPr id="41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0431" y="2621204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 bwMode="auto">
          <a:xfrm>
            <a:off x="6565187" y="1006868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945224" y="1370073"/>
            <a:ext cx="105823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Virtual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machine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image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>
            <a:stCxn id="47" idx="2"/>
            <a:endCxn id="41" idx="0"/>
          </p:cNvCxnSpPr>
          <p:nvPr/>
        </p:nvCxnSpPr>
        <p:spPr bwMode="auto">
          <a:xfrm rot="5400000">
            <a:off x="1262828" y="2409689"/>
            <a:ext cx="420134" cy="28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6563475" y="2137024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984799" y="965770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52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8408" y="1324948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4530995" y="451873"/>
            <a:ext cx="159420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Accountable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Virtual Machine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(AVM)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6082301" y="976045"/>
            <a:ext cx="544530" cy="2157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34929" y="1475491"/>
            <a:ext cx="168116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Accountable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Virtual Machine Monitor (AVMM)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6113124" y="1910993"/>
            <a:ext cx="565078" cy="2979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C:\Users\Andreas Haeberlen\AppData\Local\Microsoft\Windows\Temporary Internet Files\Content.IE5\6OL76X0Y\MC90043256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16332" y="1664415"/>
            <a:ext cx="901442" cy="901442"/>
          </a:xfrm>
          <a:prstGeom prst="rect">
            <a:avLst/>
          </a:prstGeom>
          <a:noFill/>
        </p:spPr>
      </p:pic>
      <p:sp>
        <p:nvSpPr>
          <p:cNvPr id="65" name="Rectangle 64"/>
          <p:cNvSpPr/>
          <p:nvPr/>
        </p:nvSpPr>
        <p:spPr bwMode="auto">
          <a:xfrm>
            <a:off x="8013843" y="1109609"/>
            <a:ext cx="308224" cy="110960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 bwMode="auto">
          <a:xfrm>
            <a:off x="8096036" y="2003461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8094323" y="1806540"/>
            <a:ext cx="133564" cy="1335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8092610" y="1609619"/>
            <a:ext cx="133564" cy="1335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 bwMode="auto">
          <a:xfrm>
            <a:off x="8101172" y="1412698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 bwMode="auto">
          <a:xfrm>
            <a:off x="8453919" y="2022297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8452206" y="1825376"/>
            <a:ext cx="133564" cy="1335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8450493" y="1628455"/>
            <a:ext cx="133564" cy="133564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 bwMode="auto">
          <a:xfrm>
            <a:off x="8459055" y="1431534"/>
            <a:ext cx="133564" cy="133564"/>
          </a:xfrm>
          <a:prstGeom prst="rect">
            <a:avLst/>
          </a:prstGeom>
          <a:solidFill>
            <a:srgbClr val="0000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830039" y="667820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Log</a:t>
            </a:r>
            <a:endParaRPr lang="en-US"/>
          </a:p>
        </p:txBody>
      </p:sp>
      <p:sp>
        <p:nvSpPr>
          <p:cNvPr id="76" name="Oval Callout 75"/>
          <p:cNvSpPr/>
          <p:nvPr/>
        </p:nvSpPr>
        <p:spPr bwMode="auto">
          <a:xfrm>
            <a:off x="1519881" y="3362287"/>
            <a:ext cx="2212831" cy="1171253"/>
          </a:xfrm>
          <a:prstGeom prst="wedgeEllipseCallout">
            <a:avLst>
              <a:gd name="adj1" fmla="val 61204"/>
              <a:gd name="adj2" fmla="val 70350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What if Bob manipulates the log?</a:t>
            </a:r>
            <a:endParaRPr lang="en-US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516332" y="4897489"/>
            <a:ext cx="11615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060022" y="5604074"/>
            <a:ext cx="31336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459186" y="4897489"/>
            <a:ext cx="25784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Callout 61"/>
          <p:cNvSpPr/>
          <p:nvPr/>
        </p:nvSpPr>
        <p:spPr bwMode="auto">
          <a:xfrm>
            <a:off x="5004487" y="2903837"/>
            <a:ext cx="2409567" cy="1510255"/>
          </a:xfrm>
          <a:prstGeom prst="wedgeEllipseCallout">
            <a:avLst>
              <a:gd name="adj1" fmla="val 61204"/>
              <a:gd name="adj2" fmla="val 70350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Alice must trust her own reference image</a:t>
            </a:r>
            <a:endParaRPr lang="en-US"/>
          </a:p>
        </p:txBody>
      </p:sp>
      <p:sp>
        <p:nvSpPr>
          <p:cNvPr id="81" name="Oval Callout 80"/>
          <p:cNvSpPr/>
          <p:nvPr/>
        </p:nvSpPr>
        <p:spPr bwMode="auto">
          <a:xfrm>
            <a:off x="4831492" y="3628029"/>
            <a:ext cx="3892377" cy="922961"/>
          </a:xfrm>
          <a:prstGeom prst="wedgeEllipseCallout">
            <a:avLst>
              <a:gd name="adj1" fmla="val -32354"/>
              <a:gd name="adj2" fmla="val 115079"/>
            </a:avLst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How can Alice find this execution, if it exists?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1765290" y="5918648"/>
            <a:ext cx="925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129 0.19014 L -0.00347 0.18875 L 4.72222E-6 -5.28337E-6 " pathEditMode="relative" ptsTypes="AAA"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58 -0.06014 L -0.11858 0.03031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64 0.02753 L -0.15903 0.12029 L -0.60035 0.1263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4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62 0.02753 L 0.00173 0.02753 L 0.00173 0.00208 " pathEditMode="relative" rAng="0" ptsTypes="AAA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33 0.15499 L -0.15903 0.15036 L -0.15712 0.05159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79 0.05808 L 0.00382 0.05808 L 0.00157 0.00116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2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47 0.05622 L -0.15747 -0.0344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 0.06084 L -0.37864 0.18367 L -0.15955 0.18205 L -0.15729 0.08489 " pathEditMode="relative" rAng="0" ptsTypes="AAAA">
                                      <p:cBhvr>
                                        <p:cTn id="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0.08769 L 0.00313 0.08607 L 0.00087 0.0007 " pathEditMode="relative" rAng="0" ptsTypes="AAA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4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29 0.0849 L -0.15729 -0.0041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4 0.02035 L -0.15834 0.11103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88 0.11175 L 0.00278 0.11615 L 0.00052 -0.00069 " pathEditMode="relative" rAng="0" ptsTypes="AAA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54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0.11358 L -0.15712 0.21097 L -0.37847 0.21375 L -0.49878 0.09716 " pathEditMode="relative" rAng="0" ptsTypes="AAAA">
                                      <p:cBhvr>
                                        <p:cTn id="11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1" grpId="0"/>
      <p:bldP spid="53" grpId="0"/>
      <p:bldP spid="53" grpId="1"/>
      <p:bldP spid="56" grpId="0"/>
      <p:bldP spid="56" grpId="1"/>
      <p:bldP spid="65" grpId="0" animBg="1"/>
      <p:bldP spid="66" grpId="0" animBg="1"/>
      <p:bldP spid="66" grpId="1" animBg="1"/>
      <p:bldP spid="66" grpId="2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/>
      <p:bldP spid="76" grpId="0" animBg="1"/>
      <p:bldP spid="62" grpId="0" animBg="1"/>
      <p:bldP spid="62" grpId="1" animBg="1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1335640" y="3113070"/>
            <a:ext cx="1160981" cy="30822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    Firing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328827" y="2609636"/>
            <a:ext cx="1304818" cy="135618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Tamper-evident logging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3981281"/>
            <a:ext cx="7837811" cy="2491439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Message log is </a:t>
            </a:r>
            <a:r>
              <a:rPr lang="en-US" smtClean="0">
                <a:solidFill>
                  <a:srgbClr val="FF9900"/>
                </a:solidFill>
              </a:rPr>
              <a:t>tamper-evident</a:t>
            </a:r>
            <a:r>
              <a:rPr lang="en-US" smtClean="0"/>
              <a:t> [SOSP'07]</a:t>
            </a:r>
          </a:p>
          <a:p>
            <a:pPr lvl="1"/>
            <a:r>
              <a:rPr lang="en-US" smtClean="0"/>
              <a:t>Log is structured as a hash chain</a:t>
            </a:r>
          </a:p>
          <a:p>
            <a:pPr lvl="1"/>
            <a:r>
              <a:rPr lang="en-US" smtClean="0"/>
              <a:t>Messages contain signed authenticators</a:t>
            </a:r>
          </a:p>
          <a:p>
            <a:r>
              <a:rPr lang="en-US" smtClean="0"/>
              <a:t>Result: Alice can either...</a:t>
            </a:r>
          </a:p>
          <a:p>
            <a:pPr lvl="1"/>
            <a:r>
              <a:rPr lang="en-US" smtClean="0"/>
              <a:t>... detect that the log has been tampered with, or</a:t>
            </a:r>
          </a:p>
          <a:p>
            <a:pPr lvl="1"/>
            <a:r>
              <a:rPr lang="en-US" smtClean="0"/>
              <a:t>... get a complete log with all the observable messages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F590D-1EE3-4679-BAB2-47D8C4772F5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93532" y="1962361"/>
            <a:ext cx="3812519" cy="1680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473: SEND(Charlie, Got ammo)</a:t>
            </a:r>
          </a:p>
          <a:p>
            <a:pPr algn="l"/>
            <a:r>
              <a:rPr lang="en-US" sz="600" smtClean="0"/>
              <a:t/>
            </a:r>
            <a:br>
              <a:rPr lang="en-US" sz="600" smtClean="0"/>
            </a:br>
            <a:r>
              <a:rPr lang="en-US" smtClean="0"/>
              <a:t>472: RECV(Alice, Got medipack)</a:t>
            </a:r>
            <a:br>
              <a:rPr lang="en-US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mtClean="0"/>
              <a:t>471: SEND(Charlie, Moving left)</a:t>
            </a:r>
            <a:br>
              <a:rPr lang="en-US" smtClean="0"/>
            </a:br>
            <a:r>
              <a:rPr lang="en-US" sz="800" smtClean="0"/>
              <a:t/>
            </a:r>
            <a:br>
              <a:rPr lang="en-US" sz="800" smtClean="0"/>
            </a:br>
            <a:r>
              <a:rPr lang="en-US" smtClean="0"/>
              <a:t>...</a:t>
            </a:r>
          </a:p>
        </p:txBody>
      </p:sp>
      <p:pic>
        <p:nvPicPr>
          <p:cNvPr id="9" name="Picture 48" descr="MCj04315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716" y="2932679"/>
            <a:ext cx="904694" cy="911126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 bwMode="auto">
          <a:xfrm>
            <a:off x="4438436" y="1654138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436724" y="2083940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435012" y="2503468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4433300" y="2933270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5" idx="4"/>
          </p:cNvCxnSpPr>
          <p:nvPr/>
        </p:nvCxnSpPr>
        <p:spPr bwMode="auto">
          <a:xfrm rot="5400000" flipH="1" flipV="1">
            <a:off x="4415319" y="3244063"/>
            <a:ext cx="231170" cy="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5" idx="0"/>
            <a:endCxn id="14" idx="4"/>
          </p:cNvCxnSpPr>
          <p:nvPr/>
        </p:nvCxnSpPr>
        <p:spPr bwMode="auto">
          <a:xfrm rot="5400000" flipH="1" flipV="1">
            <a:off x="4414465" y="2815118"/>
            <a:ext cx="234593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0"/>
            <a:endCxn id="13" idx="4"/>
          </p:cNvCxnSpPr>
          <p:nvPr/>
        </p:nvCxnSpPr>
        <p:spPr bwMode="auto">
          <a:xfrm rot="5400000" flipH="1" flipV="1">
            <a:off x="4421314" y="2390453"/>
            <a:ext cx="224319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3" idx="0"/>
            <a:endCxn id="12" idx="4"/>
          </p:cNvCxnSpPr>
          <p:nvPr/>
        </p:nvCxnSpPr>
        <p:spPr bwMode="auto">
          <a:xfrm rot="5400000" flipH="1" flipV="1">
            <a:off x="4417889" y="1965788"/>
            <a:ext cx="234593" cy="1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endCxn id="15" idx="6"/>
          </p:cNvCxnSpPr>
          <p:nvPr/>
        </p:nvCxnSpPr>
        <p:spPr bwMode="auto">
          <a:xfrm rot="10800000">
            <a:off x="4628510" y="3030876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10800000">
            <a:off x="4626798" y="2607923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>
            <a:off x="4625086" y="2174696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>
            <a:off x="4623374" y="1751743"/>
            <a:ext cx="323635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891820" y="1549681"/>
            <a:ext cx="2914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474: SEND(Alice, Firing)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94598" y="1520575"/>
            <a:ext cx="4387065" cy="211647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27208" y="3128479"/>
            <a:ext cx="1593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Moving right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6727208" y="2852086"/>
            <a:ext cx="1356189" cy="2260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4181582" y="1417834"/>
            <a:ext cx="688369" cy="59590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 bwMode="auto">
          <a:xfrm>
            <a:off x="1169542" y="2946972"/>
            <a:ext cx="856966" cy="74185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2835668" y="1469205"/>
            <a:ext cx="1058238" cy="109933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2833956" y="2609635"/>
            <a:ext cx="1058238" cy="285964"/>
          </a:xfrm>
          <a:prstGeom prst="rect">
            <a:avLst/>
          </a:prstGeom>
          <a:solidFill>
            <a:srgbClr val="97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AVMM</a:t>
            </a:r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255280" y="1428107"/>
            <a:ext cx="68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AVM</a:t>
            </a:r>
            <a:endParaRPr lang="en-US"/>
          </a:p>
        </p:txBody>
      </p:sp>
      <p:pic>
        <p:nvPicPr>
          <p:cNvPr id="54" name="Picture 2" descr="C:\Users\ahae\AppData\Local\Microsoft\Windows\Temporary Internet Files\Content.IE5\WLXXAP26\MCj043157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8889" y="1787285"/>
            <a:ext cx="662030" cy="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5" descr="MCj043159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1159" y="3236483"/>
            <a:ext cx="434975" cy="434975"/>
          </a:xfrm>
          <a:prstGeom prst="rect">
            <a:avLst/>
          </a:prstGeom>
          <a:noFill/>
        </p:spPr>
      </p:pic>
      <p:sp>
        <p:nvSpPr>
          <p:cNvPr id="44" name="Oval 43"/>
          <p:cNvSpPr/>
          <p:nvPr/>
        </p:nvSpPr>
        <p:spPr bwMode="auto">
          <a:xfrm>
            <a:off x="1426395" y="3162727"/>
            <a:ext cx="195209" cy="195209"/>
          </a:xfrm>
          <a:prstGeom prst="ellipse">
            <a:avLst/>
          </a:prstGeom>
          <a:solidFill>
            <a:srgbClr val="00CC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01 -2.41499E-6 L -0.00104 -2.41499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38 -0.22137 C 0.27083 -0.25329 0.21128 -0.28499 0.15625 -0.24821 C 0.10121 -0.21119 0.05052 -0.10571 3.33333E-6 -1.68864E-6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"/>
                            </p:stCondLst>
                            <p:childTnLst>
                              <p:par>
                                <p:cTn id="97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"/>
                            </p:stCondLst>
                            <p:childTnLst>
                              <p:par>
                                <p:cTn id="102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"/>
                            </p:stCondLst>
                            <p:childTnLst>
                              <p:par>
                                <p:cTn id="107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" grpId="0"/>
      <p:bldP spid="12" grpId="0" animBg="1"/>
      <p:bldP spid="13" grpId="0" animBg="1"/>
      <p:bldP spid="14" grpId="0" animBg="1"/>
      <p:bldP spid="15" grpId="0" animBg="1"/>
      <p:bldP spid="35" grpId="0"/>
      <p:bldP spid="36" grpId="0" animBg="1"/>
      <p:bldP spid="45" grpId="0"/>
      <p:bldP spid="49" grpId="0" animBg="1"/>
      <p:bldP spid="49" grpId="1" animBg="1"/>
      <p:bldP spid="49" grpId="2" animBg="1"/>
      <p:bldP spid="49" grpId="3" animBg="1"/>
      <p:bldP spid="49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1693</Words>
  <Application>Microsoft Macintosh PowerPoint</Application>
  <PresentationFormat>On-screen Show (4:3)</PresentationFormat>
  <Paragraphs>309</Paragraphs>
  <Slides>22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Accountability</vt:lpstr>
      <vt:lpstr>Outline </vt:lpstr>
      <vt:lpstr>AVM Scenario: Multiplayer game</vt:lpstr>
      <vt:lpstr>What Alice sees</vt:lpstr>
      <vt:lpstr>Could Bob be cheating?</vt:lpstr>
      <vt:lpstr>Slide 6</vt:lpstr>
      <vt:lpstr>Goal: Accountability</vt:lpstr>
      <vt:lpstr>Slide 8</vt:lpstr>
      <vt:lpstr>Tamper-evident logging</vt:lpstr>
      <vt:lpstr>Execution logging</vt:lpstr>
      <vt:lpstr>Auditing and replay</vt:lpstr>
      <vt:lpstr>AVM properties</vt:lpstr>
      <vt:lpstr>AVM Offers…</vt:lpstr>
      <vt:lpstr>Relevance to SDN/SD*</vt:lpstr>
      <vt:lpstr>Backup slides</vt:lpstr>
      <vt:lpstr>Evaluation Methodology</vt:lpstr>
      <vt:lpstr>Evaluation topics</vt:lpstr>
      <vt:lpstr>AVMs can detect real cheats</vt:lpstr>
      <vt:lpstr>AVMs can detect real cheats</vt:lpstr>
      <vt:lpstr>Impact on frame rate</vt:lpstr>
      <vt:lpstr>Cost of auditing</vt:lpstr>
      <vt:lpstr>Online auditing</vt:lpstr>
    </vt:vector>
  </TitlesOfParts>
  <Company>UW-Madison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</dc:title>
  <dc:creator>Aditya Akella</dc:creator>
  <cp:lastModifiedBy>Aditya Akella</cp:lastModifiedBy>
  <cp:revision>10</cp:revision>
  <dcterms:created xsi:type="dcterms:W3CDTF">2012-12-10T15:15:45Z</dcterms:created>
  <dcterms:modified xsi:type="dcterms:W3CDTF">2012-12-10T16:29:17Z</dcterms:modified>
</cp:coreProperties>
</file>