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1.xml" ContentType="application/vnd.openxmlformats-officedocument.drawingml.chart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Default Extension="wdp" ContentType="image/vnd.ms-photo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830" r:id="rId2"/>
  </p:sldMasterIdLst>
  <p:notesMasterIdLst>
    <p:notesMasterId r:id="rId49"/>
  </p:notesMasterIdLst>
  <p:handoutMasterIdLst>
    <p:handoutMasterId r:id="rId50"/>
  </p:handoutMasterIdLst>
  <p:sldIdLst>
    <p:sldId id="549" r:id="rId3"/>
    <p:sldId id="515" r:id="rId4"/>
    <p:sldId id="507" r:id="rId5"/>
    <p:sldId id="508" r:id="rId6"/>
    <p:sldId id="510" r:id="rId7"/>
    <p:sldId id="511" r:id="rId8"/>
    <p:sldId id="516" r:id="rId9"/>
    <p:sldId id="563" r:id="rId10"/>
    <p:sldId id="564" r:id="rId11"/>
    <p:sldId id="565" r:id="rId12"/>
    <p:sldId id="566" r:id="rId13"/>
    <p:sldId id="567" r:id="rId14"/>
    <p:sldId id="517" r:id="rId15"/>
    <p:sldId id="518" r:id="rId16"/>
    <p:sldId id="531" r:id="rId17"/>
    <p:sldId id="520" r:id="rId18"/>
    <p:sldId id="538" r:id="rId19"/>
    <p:sldId id="542" r:id="rId20"/>
    <p:sldId id="550" r:id="rId21"/>
    <p:sldId id="562" r:id="rId22"/>
    <p:sldId id="522" r:id="rId23"/>
    <p:sldId id="485" r:id="rId24"/>
    <p:sldId id="547" r:id="rId25"/>
    <p:sldId id="548" r:id="rId26"/>
    <p:sldId id="586" r:id="rId27"/>
    <p:sldId id="544" r:id="rId28"/>
    <p:sldId id="529" r:id="rId29"/>
    <p:sldId id="527" r:id="rId30"/>
    <p:sldId id="434" r:id="rId31"/>
    <p:sldId id="552" r:id="rId32"/>
    <p:sldId id="568" r:id="rId33"/>
    <p:sldId id="569" r:id="rId34"/>
    <p:sldId id="570" r:id="rId35"/>
    <p:sldId id="571" r:id="rId36"/>
    <p:sldId id="572" r:id="rId37"/>
    <p:sldId id="573" r:id="rId38"/>
    <p:sldId id="574" r:id="rId39"/>
    <p:sldId id="575" r:id="rId40"/>
    <p:sldId id="576" r:id="rId41"/>
    <p:sldId id="579" r:id="rId42"/>
    <p:sldId id="580" r:id="rId43"/>
    <p:sldId id="581" r:id="rId44"/>
    <p:sldId id="582" r:id="rId45"/>
    <p:sldId id="583" r:id="rId46"/>
    <p:sldId id="584" r:id="rId47"/>
    <p:sldId id="585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D832C"/>
    <a:srgbClr val="6A8126"/>
    <a:srgbClr val="BD9933"/>
    <a:srgbClr val="DAE4F2"/>
    <a:srgbClr val="8000FF"/>
    <a:srgbClr val="FF0080"/>
    <a:srgbClr val="FFCC66"/>
    <a:srgbClr val="4F81BA"/>
    <a:srgbClr val="D0AD36"/>
    <a:srgbClr val="FFFF3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172" autoAdjust="0"/>
    <p:restoredTop sz="93504" autoAdjust="0"/>
  </p:normalViewPr>
  <p:slideViewPr>
    <p:cSldViewPr snapToObjects="1">
      <p:cViewPr varScale="1">
        <p:scale>
          <a:sx n="112" d="100"/>
          <a:sy n="112" d="100"/>
        </p:scale>
        <p:origin x="-800" y="-96"/>
      </p:cViewPr>
      <p:guideLst>
        <p:guide orient="horz" pos="2160"/>
        <p:guide pos="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sosp_2011:analysis:FaultTolerance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nsdi_2012:analysis:Pregel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>
        <c:manualLayout>
          <c:layoutTarget val="inner"/>
          <c:xMode val="edge"/>
          <c:yMode val="edge"/>
          <c:x val="0.181949401295252"/>
          <c:y val="0.112759643916914"/>
          <c:w val="0.779589060243209"/>
          <c:h val="0.608545994065282"/>
        </c:manualLayout>
      </c:layout>
      <c:barChart>
        <c:barDir val="col"/>
        <c:grouping val="clustered"/>
        <c:ser>
          <c:idx val="1"/>
          <c:order val="0"/>
          <c:tx>
            <c:v>Failure in the 6th Iteration</c:v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#,##0" sourceLinked="0"/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val>
            <c:numRef>
              <c:f>'[FaultToleranceResults.xlsx]Draft 4'!$C$13:$L$13</c:f>
              <c:numCache>
                <c:formatCode>General</c:formatCode>
                <c:ptCount val="10"/>
                <c:pt idx="0">
                  <c:v>118.840123536</c:v>
                </c:pt>
                <c:pt idx="1">
                  <c:v>57.48251275</c:v>
                </c:pt>
                <c:pt idx="2">
                  <c:v>56.488576379</c:v>
                </c:pt>
                <c:pt idx="3">
                  <c:v>58.410185257</c:v>
                </c:pt>
                <c:pt idx="4">
                  <c:v>58.282009992</c:v>
                </c:pt>
                <c:pt idx="5">
                  <c:v>80.58479724599998</c:v>
                </c:pt>
                <c:pt idx="6">
                  <c:v>56.952982059</c:v>
                </c:pt>
                <c:pt idx="7">
                  <c:v>58.836493968</c:v>
                </c:pt>
                <c:pt idx="8">
                  <c:v>57.0317729</c:v>
                </c:pt>
                <c:pt idx="9">
                  <c:v>58.680599745</c:v>
                </c:pt>
              </c:numCache>
            </c:numRef>
          </c:val>
        </c:ser>
        <c:dLbls/>
        <c:axId val="208498872"/>
        <c:axId val="208391064"/>
      </c:barChart>
      <c:catAx>
        <c:axId val="208498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Iteration</a:t>
                </a:r>
              </a:p>
            </c:rich>
          </c:tx>
          <c:layout/>
        </c:title>
        <c:majorTickMark val="none"/>
        <c:tickLblPos val="nextTo"/>
        <c:crossAx val="208391064"/>
        <c:crosses val="autoZero"/>
        <c:auto val="1"/>
        <c:lblAlgn val="ctr"/>
        <c:lblOffset val="100"/>
      </c:catAx>
      <c:valAx>
        <c:axId val="2083910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Iteratrion time (s)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20849887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2200">
          <a:latin typeface="Corbel"/>
          <a:cs typeface="Corbe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autoTitleDeleted val="1"/>
    <c:plotArea>
      <c:layout>
        <c:manualLayout>
          <c:layoutTarget val="inner"/>
          <c:xMode val="edge"/>
          <c:yMode val="edge"/>
          <c:x val="0.171758989606546"/>
          <c:y val="0.144446939193266"/>
          <c:w val="0.497424524215483"/>
          <c:h val="0.770411362050691"/>
        </c:manualLayout>
      </c:layout>
      <c:barChart>
        <c:barDir val="col"/>
        <c:grouping val="clustered"/>
        <c:ser>
          <c:idx val="0"/>
          <c:order val="0"/>
          <c:tx>
            <c:strRef>
              <c:f>'New results'!$A$6</c:f>
              <c:strCache>
                <c:ptCount val="1"/>
                <c:pt idx="0">
                  <c:v>Hadoop</c:v>
                </c:pt>
              </c:strCache>
            </c:strRef>
          </c:tx>
          <c:dLbls>
            <c:dLbl>
              <c:idx val="0"/>
              <c:layout>
                <c:manualLayout>
                  <c:x val="-0.00160260999433204"/>
                  <c:y val="-0.0529541696183892"/>
                </c:manualLayout>
              </c:layout>
              <c:showVal val="1"/>
            </c:dLbl>
            <c:dLbl>
              <c:idx val="1"/>
              <c:layout>
                <c:manualLayout>
                  <c:x val="-0.00480769230769231"/>
                  <c:y val="-0.00909090909090914"/>
                </c:manualLayout>
              </c:layout>
              <c:showVal val="1"/>
            </c:dLbl>
            <c:numFmt formatCode="#,##0" sourceLinked="0"/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'New results'!$E$6:$F$6</c:f>
                <c:numCache>
                  <c:formatCode>General</c:formatCode>
                  <c:ptCount val="2"/>
                  <c:pt idx="0">
                    <c:v>6.83036208072794</c:v>
                  </c:pt>
                  <c:pt idx="1">
                    <c:v>3.9778231387378</c:v>
                  </c:pt>
                </c:numCache>
              </c:numRef>
            </c:plus>
            <c:minus>
              <c:numRef>
                <c:f>'New results'!$E$6:$F$6</c:f>
                <c:numCache>
                  <c:formatCode>General</c:formatCode>
                  <c:ptCount val="2"/>
                  <c:pt idx="0">
                    <c:v>6.83036208072794</c:v>
                  </c:pt>
                  <c:pt idx="1">
                    <c:v>3.9778231387378</c:v>
                  </c:pt>
                </c:numCache>
              </c:numRef>
            </c:minus>
          </c:errBars>
          <c:val>
            <c:numRef>
              <c:f>'New results'!$B$6:$B$6</c:f>
              <c:numCache>
                <c:formatCode>General</c:formatCode>
                <c:ptCount val="1"/>
                <c:pt idx="0">
                  <c:v>170.75</c:v>
                </c:pt>
              </c:numCache>
            </c:numRef>
          </c:val>
        </c:ser>
        <c:ser>
          <c:idx val="1"/>
          <c:order val="1"/>
          <c:tx>
            <c:strRef>
              <c:f>'New results'!$A$7</c:f>
              <c:strCache>
                <c:ptCount val="1"/>
                <c:pt idx="0">
                  <c:v>Basic Spark</c:v>
                </c:pt>
              </c:strCache>
            </c:strRef>
          </c:tx>
          <c:dLbls>
            <c:dLbl>
              <c:idx val="0"/>
              <c:layout>
                <c:manualLayout>
                  <c:x val="-0.00142434156128583"/>
                  <c:y val="-0.0412565067395729"/>
                </c:manualLayout>
              </c:layout>
              <c:showVal val="1"/>
            </c:dLbl>
            <c:numFmt formatCode="#,##0" sourceLinked="0"/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plus>
            <c:min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minus>
          </c:errBars>
          <c:val>
            <c:numRef>
              <c:f>'New results'!$B$7</c:f>
              <c:numCache>
                <c:formatCode>General</c:formatCode>
                <c:ptCount val="1"/>
                <c:pt idx="0">
                  <c:v>72.02868571428569</c:v>
                </c:pt>
              </c:numCache>
            </c:numRef>
          </c:val>
        </c:ser>
        <c:ser>
          <c:idx val="2"/>
          <c:order val="2"/>
          <c:tx>
            <c:strRef>
              <c:f>'New results'!$A$8</c:f>
              <c:strCache>
                <c:ptCount val="1"/>
                <c:pt idx="0">
                  <c:v>Spark + Controlled Partitioning</c:v>
                </c:pt>
              </c:strCache>
            </c:strRef>
          </c:tx>
          <c:dLbls>
            <c:dLbl>
              <c:idx val="0"/>
              <c:layout>
                <c:manualLayout>
                  <c:x val="0.0"/>
                  <c:y val="-0.0170137106393834"/>
                </c:manualLayout>
              </c:layout>
              <c:showVal val="1"/>
            </c:dLbl>
            <c:numFmt formatCode="#,##0" sourceLinked="0"/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'New results'!$E$8:$F$8</c:f>
                <c:numCache>
                  <c:formatCode>General</c:formatCode>
                  <c:ptCount val="2"/>
                  <c:pt idx="0">
                    <c:v>1.31</c:v>
                  </c:pt>
                  <c:pt idx="1">
                    <c:v>1.14</c:v>
                  </c:pt>
                </c:numCache>
              </c:numRef>
            </c:plus>
            <c:minus>
              <c:numRef>
                <c:f>'New results'!$E$8:$F$8</c:f>
                <c:numCache>
                  <c:formatCode>General</c:formatCode>
                  <c:ptCount val="2"/>
                  <c:pt idx="0">
                    <c:v>1.31</c:v>
                  </c:pt>
                  <c:pt idx="1">
                    <c:v>1.14</c:v>
                  </c:pt>
                </c:numCache>
              </c:numRef>
            </c:minus>
          </c:errBars>
          <c:val>
            <c:numRef>
              <c:f>'New results'!$B$8</c:f>
              <c:numCache>
                <c:formatCode>General</c:formatCode>
                <c:ptCount val="1"/>
                <c:pt idx="0">
                  <c:v>23.01</c:v>
                </c:pt>
              </c:numCache>
            </c:numRef>
          </c:val>
        </c:ser>
        <c:dLbls/>
        <c:axId val="207643928"/>
        <c:axId val="207640744"/>
      </c:barChart>
      <c:catAx>
        <c:axId val="207643928"/>
        <c:scaling>
          <c:orientation val="minMax"/>
        </c:scaling>
        <c:axPos val="b"/>
        <c:numFmt formatCode="General" sourceLinked="1"/>
        <c:majorTickMark val="none"/>
        <c:tickLblPos val="none"/>
        <c:crossAx val="207640744"/>
        <c:crosses val="autoZero"/>
        <c:auto val="1"/>
        <c:lblAlgn val="ctr"/>
        <c:lblOffset val="100"/>
      </c:catAx>
      <c:valAx>
        <c:axId val="2076407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Time</a:t>
                </a:r>
                <a:r>
                  <a:rPr lang="en-US" baseline="0" dirty="0" smtClean="0"/>
                  <a:t> per iteration</a:t>
                </a:r>
                <a:r>
                  <a:rPr lang="en-US" dirty="0" smtClean="0"/>
                  <a:t> </a:t>
                </a:r>
                <a:r>
                  <a:rPr lang="en-US" dirty="0"/>
                  <a:t>(s)</a:t>
                </a:r>
              </a:p>
            </c:rich>
          </c:tx>
          <c:layout>
            <c:manualLayout>
              <c:xMode val="edge"/>
              <c:yMode val="edge"/>
              <c:x val="0.0061556786493496"/>
              <c:y val="0.159882834192393"/>
            </c:manualLayout>
          </c:layout>
        </c:title>
        <c:numFmt formatCode="General" sourceLinked="1"/>
        <c:tickLblPos val="nextTo"/>
        <c:crossAx val="207643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254359127563"/>
          <c:y val="0.21392592609146"/>
          <c:w val="0.331107428788727"/>
          <c:h val="0.593226205094914"/>
        </c:manualLayout>
      </c:layout>
    </c:legend>
    <c:plotVisOnly val="1"/>
    <c:dispBlanksAs val="gap"/>
  </c:chart>
  <c:txPr>
    <a:bodyPr/>
    <a:lstStyle/>
    <a:p>
      <a:pPr>
        <a:defRPr sz="22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10DBB-FA3E-BA4C-AFAB-ED4147FA32B1}" type="datetimeFigureOut">
              <a:rPr lang="en-US" smtClean="0"/>
              <a:pPr/>
              <a:t>9/28/12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F5B2-048D-0344-B140-24CAAF7F0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703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1EAA98-0FDA-CD43-AE85-312F9266063F}" type="datetime1">
              <a:rPr lang="en-US"/>
              <a:pPr>
                <a:defRPr/>
              </a:pPr>
              <a:t>9/28/12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19AE34-0624-8F4B-9FB8-27D0EFDF7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2897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DC69FE-82EB-ED4A-895C-6DF3FE534FB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NOT a modified version</a:t>
            </a:r>
            <a:r>
              <a:rPr lang="en-US" baseline="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of Hadoop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8931A2-CD2E-0F4D-8CC5-BC0B3844A36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 idea: add</a:t>
            </a:r>
            <a:r>
              <a:rPr lang="en-US" baseline="0" dirty="0" smtClean="0"/>
              <a:t> “variables” to the “functions” in functional programming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for K-means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4639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Shark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7694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D737DA-5696-A54F-AE95-BBE5C9416BB7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D85CB-522B-CC4F-AE1C-9A335D88ABE9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9212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D85CB-522B-CC4F-AE1C-9A335D88ABE9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170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all know that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 and related models had huge adoption for data mining</a:t>
            </a:r>
          </a:p>
          <a:p>
            <a:r>
              <a:rPr lang="en-US" baseline="0" dirty="0" smtClean="0"/>
              <a:t>But as soon as people started putting data into them, they wanted to do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79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743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that the overhead of</a:t>
            </a:r>
            <a:r>
              <a:rPr lang="en-US" baseline="0" dirty="0" smtClean="0"/>
              <a:t> replication and disk IO from HDFS comes from 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9225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it’s expensive for data-intensive apps in particular</a:t>
            </a:r>
          </a:p>
          <a:p>
            <a:r>
              <a:rPr lang="en-US" dirty="0" smtClean="0"/>
              <a:t>Data-intensive </a:t>
            </a:r>
            <a:r>
              <a:rPr lang="en-US" dirty="0" err="1" smtClean="0"/>
              <a:t>vs</a:t>
            </a:r>
            <a:r>
              <a:rPr lang="en-US" dirty="0" smtClean="0"/>
              <a:t> transactional -&gt; show spectrum with update</a:t>
            </a:r>
            <a:r>
              <a:rPr lang="en-US" baseline="0" dirty="0" smtClean="0"/>
              <a:t> granularity and write 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587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RDDs more precisely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4756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2420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Similarity to GFS/HDFS: large blocks, append only.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9523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</a:t>
            </a:r>
            <a:r>
              <a:rPr lang="en-US" dirty="0" err="1" smtClean="0"/>
              <a:t>Scala</a:t>
            </a:r>
            <a:r>
              <a:rPr lang="en-US" dirty="0" smtClean="0"/>
              <a:t> is a JVM</a:t>
            </a:r>
            <a:r>
              <a:rPr lang="en-US" baseline="0" dirty="0" smtClean="0"/>
              <a:t>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299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1588"/>
            <a:ext cx="9339263" cy="12192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9F4B6-8681-E04D-9255-0297A3D3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3C13E-E4C7-D24A-8B56-ECE664E03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440E-5BFE-874C-9227-F4E328843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63FC-7912-AC48-B1D7-F0AD74BF4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1D6B-1099-8448-9A88-F9CA4C04BE5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D445-82EB-C645-B29B-B70F3328F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536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8D69-7854-5743-8814-6FD6FB500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F212-E36A-6C44-B33E-311474828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3AE0-77FC-6A46-AAD7-7484B641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49AE-0C71-C547-B6A5-EC281CCEE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58E1-AD50-B54D-AB38-8CD397ACE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161-BD14-6B44-8A5D-DA5F390B3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3E74-89E2-C64C-9005-6CEB9190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rbel" charset="0"/>
              </a:defRPr>
            </a:lvl1pPr>
          </a:lstStyle>
          <a:p>
            <a:pPr>
              <a:defRPr/>
            </a:pPr>
            <a:fld id="{6EC0E81C-C778-DC40-90D0-8BC73B380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0" indent="0" algn="l" defTabSz="457200" rtl="0" eaLnBrk="0" fontAlgn="base" hangingPunct="0">
        <a:spcBef>
          <a:spcPts val="2000"/>
        </a:spcBef>
        <a:spcAft>
          <a:spcPct val="0"/>
        </a:spcAft>
        <a:buNone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77724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6FC1D6B-1099-8448-9A88-F9CA4C04BE5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w Cen M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9/28/12</a:t>
            </a:fld>
            <a:endParaRPr lang="en-US">
              <a:solidFill>
                <a:prstClr val="black">
                  <a:tint val="75000"/>
                </a:prstClr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3D1D445-82EB-C645-B29B-B70F3328FD1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w Cen MT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925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5" Type="http://schemas.microsoft.com/office/2007/relationships/hdphoto" Target="../media/hdphoto4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microsoft.com/office/2007/relationships/hdphoto" Target="../media/hdphoto2.wdp"/><Relationship Id="rId5" Type="http://schemas.microsoft.com/office/2007/relationships/hdphoto" Target="../media/hdphoto3.wdp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In-Memory Frameworks</a:t>
            </a:r>
            <a:br>
              <a:rPr lang="en-US" sz="5400" dirty="0" smtClean="0"/>
            </a:br>
            <a:r>
              <a:rPr lang="en-US" sz="5400" dirty="0" smtClean="0"/>
              <a:t>(and Stream Processing)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6400800" cy="682625"/>
          </a:xfrm>
        </p:spPr>
        <p:txBody>
          <a:bodyPr/>
          <a:lstStyle/>
          <a:p>
            <a:r>
              <a:rPr lang="en-US" dirty="0" smtClean="0"/>
              <a:t>Aditya Akella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</a:t>
            </a:r>
            <a:r>
              <a:rPr lang="en-US" dirty="0" err="1" smtClean="0"/>
              <a:t>et(key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</a:t>
            </a:r>
            <a:r>
              <a:rPr lang="en-US" dirty="0" err="1" smtClean="0"/>
              <a:t>ut(key,value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</a:t>
            </a:r>
            <a:r>
              <a:rPr lang="en-US" dirty="0" err="1" smtClean="0"/>
              <a:t>pdate(key,value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</a:t>
            </a:r>
            <a:r>
              <a:rPr lang="en-US" dirty="0" smtClean="0"/>
              <a:t>lush()</a:t>
            </a:r>
          </a:p>
          <a:p>
            <a:r>
              <a:rPr lang="en-US" dirty="0" err="1" smtClean="0"/>
              <a:t>g</a:t>
            </a:r>
            <a:r>
              <a:rPr lang="en-US" dirty="0" err="1" smtClean="0"/>
              <a:t>et_iterator(partition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specified policies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For partitioning</a:t>
            </a:r>
          </a:p>
          <a:p>
            <a:r>
              <a:rPr lang="en-US" dirty="0" smtClean="0"/>
              <a:t>Helps programmers express data locality preferences</a:t>
            </a:r>
          </a:p>
          <a:p>
            <a:r>
              <a:rPr lang="en-US" dirty="0" smtClean="0"/>
              <a:t>Piccolo ensures all entries in a partition reside on the same machine</a:t>
            </a:r>
          </a:p>
          <a:p>
            <a:r>
              <a:rPr lang="en-US" dirty="0" smtClean="0"/>
              <a:t>E.g., user can locate kernel with partition, and/or co-locate partitions of different related tables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User-specified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for resolving conflicts  (multiple kernels writing)</a:t>
            </a:r>
          </a:p>
          <a:p>
            <a:r>
              <a:rPr lang="en-US" dirty="0" smtClean="0"/>
              <a:t>User defines an accumulation function (works if results independent of update order)</a:t>
            </a:r>
          </a:p>
          <a:p>
            <a:r>
              <a:rPr lang="en-US" dirty="0" smtClean="0"/>
              <a:t>… for </a:t>
            </a:r>
            <a:r>
              <a:rPr lang="en-US" dirty="0" err="1" smtClean="0"/>
              <a:t>checkpointing</a:t>
            </a:r>
            <a:r>
              <a:rPr lang="en-US" dirty="0" smtClean="0"/>
              <a:t> and restore</a:t>
            </a:r>
          </a:p>
          <a:p>
            <a:r>
              <a:rPr lang="en-US" dirty="0" smtClean="0"/>
              <a:t>Piccolo stores global state snapshot; relies on user to check-point kernel execution state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Fine-Grained: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319328" cy="4221162"/>
          </a:xfrm>
        </p:spPr>
        <p:txBody>
          <a:bodyPr/>
          <a:lstStyle/>
          <a:p>
            <a:r>
              <a:rPr lang="en-US" dirty="0" smtClean="0"/>
              <a:t>Existing storage abstractions have interfaces based on </a:t>
            </a:r>
            <a:r>
              <a:rPr lang="en-US" i="1" dirty="0" smtClean="0"/>
              <a:t>fine-grained</a:t>
            </a:r>
            <a:r>
              <a:rPr lang="en-US" dirty="0" smtClean="0"/>
              <a:t> updates to mutable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Requires replicating data or logs across nodes for fault tolerance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ostly for data-intensive apps</a:t>
            </a:r>
          </a:p>
          <a:p>
            <a:pPr lvl="1"/>
            <a:r>
              <a:rPr lang="en-US" dirty="0" smtClean="0"/>
              <a:t>10-100x slower than memory write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90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700" dirty="0" smtClean="0"/>
              <a:t>Coarse Grained: </a:t>
            </a:r>
            <a:r>
              <a:rPr lang="en-US" sz="4700" dirty="0" smtClean="0"/>
              <a:t>Resilient Distributed Datasets (RDDs)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400"/>
          </a:xfrm>
        </p:spPr>
        <p:txBody>
          <a:bodyPr/>
          <a:lstStyle/>
          <a:p>
            <a:r>
              <a:rPr lang="en-US" dirty="0" smtClean="0"/>
              <a:t>Restricted form of distributed shared memory</a:t>
            </a:r>
          </a:p>
          <a:p>
            <a:pPr lvl="1"/>
            <a:r>
              <a:rPr lang="en-US" dirty="0" smtClean="0"/>
              <a:t>Immutable, partitioned collections of records</a:t>
            </a:r>
          </a:p>
          <a:p>
            <a:pPr lvl="1"/>
            <a:r>
              <a:rPr lang="en-US" dirty="0" smtClean="0"/>
              <a:t>Can only be built through </a:t>
            </a:r>
            <a:r>
              <a:rPr lang="en-US" i="1" dirty="0" smtClean="0"/>
              <a:t>coarse-grained</a:t>
            </a:r>
            <a:r>
              <a:rPr lang="en-US" dirty="0" smtClean="0"/>
              <a:t> deterministic transformations (map, filter, join, …)</a:t>
            </a:r>
          </a:p>
          <a:p>
            <a:r>
              <a:rPr lang="en-US" dirty="0" smtClean="0"/>
              <a:t>Efficient fault recovery using </a:t>
            </a:r>
            <a:r>
              <a:rPr lang="en-US" i="1" dirty="0" smtClean="0"/>
              <a:t>lineage</a:t>
            </a:r>
          </a:p>
          <a:p>
            <a:pPr lvl="1"/>
            <a:r>
              <a:rPr lang="en-US" dirty="0" smtClean="0"/>
              <a:t>Log one operation to apply to many elements</a:t>
            </a:r>
          </a:p>
          <a:p>
            <a:pPr lvl="1"/>
            <a:r>
              <a:rPr lang="en-US" dirty="0" err="1" smtClean="0"/>
              <a:t>Recompute</a:t>
            </a:r>
            <a:r>
              <a:rPr lang="en-US" dirty="0" smtClean="0"/>
              <a:t> lost partitions on failure</a:t>
            </a:r>
          </a:p>
          <a:p>
            <a:pPr lvl="1"/>
            <a:r>
              <a:rPr lang="en-US" dirty="0" smtClean="0"/>
              <a:t>No cost if nothing fails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1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1066800" y="5596168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Input</a:t>
            </a:r>
            <a:endParaRPr lang="en-US" sz="2200" dirty="0">
              <a:latin typeface="Corbel"/>
              <a:cs typeface="Corbel"/>
            </a:endParaRPr>
          </a:p>
        </p:txBody>
      </p:sp>
      <p:cxnSp>
        <p:nvCxnSpPr>
          <p:cNvPr id="55" name="Straight Arrow Connector 54"/>
          <p:cNvCxnSpPr>
            <a:stCxn id="72" idx="3"/>
            <a:endCxn id="64" idx="1"/>
          </p:cNvCxnSpPr>
          <p:nvPr/>
        </p:nvCxnSpPr>
        <p:spPr>
          <a:xfrm flipV="1">
            <a:off x="3714737" y="3947054"/>
            <a:ext cx="1158154" cy="12142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2" idx="3"/>
            <a:endCxn id="65" idx="1"/>
          </p:cNvCxnSpPr>
          <p:nvPr/>
        </p:nvCxnSpPr>
        <p:spPr>
          <a:xfrm flipV="1">
            <a:off x="3714737" y="4772916"/>
            <a:ext cx="1158154" cy="3883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72" idx="3"/>
            <a:endCxn id="66" idx="1"/>
          </p:cNvCxnSpPr>
          <p:nvPr/>
        </p:nvCxnSpPr>
        <p:spPr>
          <a:xfrm>
            <a:off x="3714737" y="5161260"/>
            <a:ext cx="1158154" cy="4234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1"/>
          </p:cNvCxnSpPr>
          <p:nvPr/>
        </p:nvCxnSpPr>
        <p:spPr>
          <a:xfrm>
            <a:off x="6254102" y="3947054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1"/>
          </p:cNvCxnSpPr>
          <p:nvPr/>
        </p:nvCxnSpPr>
        <p:spPr>
          <a:xfrm>
            <a:off x="6254102" y="4772916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1"/>
          </p:cNvCxnSpPr>
          <p:nvPr/>
        </p:nvCxnSpPr>
        <p:spPr>
          <a:xfrm>
            <a:off x="6254102" y="5586702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Folded Corner 60"/>
          <p:cNvSpPr/>
          <p:nvPr/>
        </p:nvSpPr>
        <p:spPr>
          <a:xfrm>
            <a:off x="6822300" y="3657600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2" name="Folded Corner 61"/>
          <p:cNvSpPr/>
          <p:nvPr/>
        </p:nvSpPr>
        <p:spPr>
          <a:xfrm>
            <a:off x="6822300" y="4483462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3" name="Folded Corner 62"/>
          <p:cNvSpPr/>
          <p:nvPr/>
        </p:nvSpPr>
        <p:spPr>
          <a:xfrm>
            <a:off x="6822300" y="5297248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4" name="Rectangle 63"/>
          <p:cNvSpPr/>
          <p:nvPr/>
        </p:nvSpPr>
        <p:spPr>
          <a:xfrm>
            <a:off x="4872891" y="3723204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872891" y="454906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872891" y="5360885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cxnSp>
        <p:nvCxnSpPr>
          <p:cNvPr id="70" name="Straight Arrow Connector 69"/>
          <p:cNvCxnSpPr>
            <a:stCxn id="72" idx="3"/>
            <a:endCxn id="71" idx="1"/>
          </p:cNvCxnSpPr>
          <p:nvPr/>
        </p:nvCxnSpPr>
        <p:spPr>
          <a:xfrm>
            <a:off x="3714737" y="5161260"/>
            <a:ext cx="1158682" cy="113784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873419" y="6083662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rbel"/>
                <a:cs typeface="Corbel"/>
              </a:rPr>
              <a:t>.  .  .</a:t>
            </a:r>
            <a:endParaRPr lang="en-US" sz="2200" b="1" dirty="0">
              <a:latin typeface="Corbel"/>
              <a:cs typeface="Corbel"/>
            </a:endParaRPr>
          </a:p>
        </p:txBody>
      </p:sp>
      <p:sp>
        <p:nvSpPr>
          <p:cNvPr id="72" name="Diamond 71"/>
          <p:cNvSpPr/>
          <p:nvPr/>
        </p:nvSpPr>
        <p:spPr>
          <a:xfrm>
            <a:off x="3425091" y="5075939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3" name="Can 72"/>
          <p:cNvSpPr/>
          <p:nvPr/>
        </p:nvSpPr>
        <p:spPr>
          <a:xfrm>
            <a:off x="1066800" y="4751344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86" name="Straight Arrow Connector 85"/>
          <p:cNvCxnSpPr>
            <a:stCxn id="73" idx="4"/>
          </p:cNvCxnSpPr>
          <p:nvPr/>
        </p:nvCxnSpPr>
        <p:spPr>
          <a:xfrm flipV="1">
            <a:off x="1849184" y="5161260"/>
            <a:ext cx="999947" cy="212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itle 11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r>
              <a:rPr lang="en-US" dirty="0" smtClean="0"/>
              <a:t>RDD Recovery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806888" y="4191000"/>
            <a:ext cx="12649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latin typeface="Corbel"/>
                <a:cs typeface="Corbel"/>
              </a:rPr>
              <a:t>one-time</a:t>
            </a:r>
            <a:br>
              <a:rPr lang="en-US" sz="1900" dirty="0" smtClean="0">
                <a:latin typeface="Corbel"/>
                <a:cs typeface="Corbel"/>
              </a:rPr>
            </a:br>
            <a:r>
              <a:rPr lang="en-US" sz="1900" dirty="0" smtClean="0">
                <a:latin typeface="Corbel"/>
                <a:cs typeface="Corbel"/>
              </a:rPr>
              <a:t>processing</a:t>
            </a:r>
            <a:endParaRPr lang="en-US" sz="1900" dirty="0">
              <a:latin typeface="Corbel"/>
              <a:cs typeface="Corbe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52326" y="5200214"/>
            <a:ext cx="810370" cy="169456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784930" y="4250019"/>
            <a:ext cx="1312636" cy="1724328"/>
            <a:chOff x="2784930" y="2345019"/>
            <a:chExt cx="1312636" cy="1724328"/>
          </a:xfrm>
        </p:grpSpPr>
        <p:pic>
          <p:nvPicPr>
            <p:cNvPr id="44" name="Picture 43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45" name="Picture 44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46" name="Picture 45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0" name="Multiply 39"/>
          <p:cNvSpPr/>
          <p:nvPr/>
        </p:nvSpPr>
        <p:spPr>
          <a:xfrm>
            <a:off x="3471035" y="4383930"/>
            <a:ext cx="630253" cy="614186"/>
          </a:xfrm>
          <a:prstGeom prst="mathMultiply">
            <a:avLst>
              <a:gd name="adj1" fmla="val 17076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an 67"/>
          <p:cNvSpPr/>
          <p:nvPr/>
        </p:nvSpPr>
        <p:spPr>
          <a:xfrm>
            <a:off x="990600" y="1999002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69" name="Straight Arrow Connector 68"/>
          <p:cNvCxnSpPr>
            <a:stCxn id="68" idx="4"/>
            <a:endCxn id="83" idx="1"/>
          </p:cNvCxnSpPr>
          <p:nvPr/>
        </p:nvCxnSpPr>
        <p:spPr>
          <a:xfrm>
            <a:off x="1772984" y="2411041"/>
            <a:ext cx="5377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310779" y="2187191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 smtClean="0"/>
              <a:t>iter</a:t>
            </a:r>
            <a:r>
              <a:rPr lang="en-US" sz="2200" dirty="0" smtClean="0"/>
              <a:t>. 1</a:t>
            </a:r>
            <a:endParaRPr lang="en-US" sz="2200" dirty="0"/>
          </a:p>
        </p:txBody>
      </p:sp>
      <p:cxnSp>
        <p:nvCxnSpPr>
          <p:cNvPr id="84" name="Straight Arrow Connector 83"/>
          <p:cNvCxnSpPr>
            <a:stCxn id="83" idx="3"/>
          </p:cNvCxnSpPr>
          <p:nvPr/>
        </p:nvCxnSpPr>
        <p:spPr>
          <a:xfrm flipV="1">
            <a:off x="3220784" y="2411040"/>
            <a:ext cx="322152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88" idx="1"/>
          </p:cNvCxnSpPr>
          <p:nvPr/>
        </p:nvCxnSpPr>
        <p:spPr>
          <a:xfrm>
            <a:off x="4681439" y="2411040"/>
            <a:ext cx="359447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5040886" y="2187191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 smtClean="0"/>
              <a:t>iter</a:t>
            </a:r>
            <a:r>
              <a:rPr lang="en-US" sz="2200" dirty="0" smtClean="0"/>
              <a:t>. 2</a:t>
            </a:r>
            <a:endParaRPr lang="en-US" sz="2200" dirty="0"/>
          </a:p>
        </p:txBody>
      </p:sp>
      <p:cxnSp>
        <p:nvCxnSpPr>
          <p:cNvPr id="89" name="Straight Arrow Connector 88"/>
          <p:cNvCxnSpPr>
            <a:stCxn id="88" idx="3"/>
          </p:cNvCxnSpPr>
          <p:nvPr/>
        </p:nvCxnSpPr>
        <p:spPr>
          <a:xfrm flipV="1">
            <a:off x="5950891" y="2411040"/>
            <a:ext cx="338327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427721" y="2411040"/>
            <a:ext cx="326774" cy="103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751907" y="2197566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rbel"/>
                <a:cs typeface="Corbel"/>
              </a:rPr>
              <a:t>.  .  .</a:t>
            </a:r>
            <a:endParaRPr lang="en-US" sz="2200" b="1" dirty="0">
              <a:latin typeface="Corbel"/>
              <a:cs typeface="Corbel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90600" y="2837327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Input</a:t>
            </a:r>
            <a:endParaRPr lang="en-US" sz="2200" dirty="0">
              <a:latin typeface="Corbel"/>
              <a:cs typeface="Corbel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497567" y="1524000"/>
            <a:ext cx="1312636" cy="1724328"/>
            <a:chOff x="2784930" y="2345019"/>
            <a:chExt cx="1312636" cy="1724328"/>
          </a:xfrm>
        </p:grpSpPr>
        <p:pic>
          <p:nvPicPr>
            <p:cNvPr id="94" name="Picture 93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95" name="Picture 94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96" name="Picture 95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97" name="Group 96"/>
          <p:cNvGrpSpPr/>
          <p:nvPr/>
        </p:nvGrpSpPr>
        <p:grpSpPr>
          <a:xfrm>
            <a:off x="6231164" y="1532525"/>
            <a:ext cx="1312636" cy="1724328"/>
            <a:chOff x="2784930" y="2345019"/>
            <a:chExt cx="1312636" cy="1724328"/>
          </a:xfrm>
        </p:grpSpPr>
        <p:pic>
          <p:nvPicPr>
            <p:cNvPr id="100" name="Picture 99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01" name="Picture 100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02" name="Picture 101" descr="to_ddr333memory_350.gif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103" name="Multiply 102"/>
          <p:cNvSpPr/>
          <p:nvPr/>
        </p:nvSpPr>
        <p:spPr>
          <a:xfrm>
            <a:off x="6230923" y="1656653"/>
            <a:ext cx="1465277" cy="1459161"/>
          </a:xfrm>
          <a:prstGeom prst="mathMultiply">
            <a:avLst>
              <a:gd name="adj1" fmla="val 17076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Multiply 103"/>
          <p:cNvSpPr/>
          <p:nvPr/>
        </p:nvSpPr>
        <p:spPr>
          <a:xfrm>
            <a:off x="3474211" y="1656653"/>
            <a:ext cx="1465277" cy="1459161"/>
          </a:xfrm>
          <a:prstGeom prst="mathMultiply">
            <a:avLst>
              <a:gd name="adj1" fmla="val 17076"/>
            </a:avLst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27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0" grpId="0" animBg="1"/>
      <p:bldP spid="40" grpId="1" animBg="1"/>
      <p:bldP spid="83" grpId="0" animBg="1"/>
      <p:bldP spid="88" grpId="0" animBg="1"/>
      <p:bldP spid="88" grpId="1" animBg="1"/>
      <p:bldP spid="103" grpId="0" animBg="1"/>
      <p:bldP spid="103" grpId="1" animBg="1"/>
      <p:bldP spid="103" grpId="2" animBg="1"/>
      <p:bldP spid="103" grpId="3" animBg="1"/>
      <p:bldP spid="104" grpId="0" animBg="1"/>
      <p:bldP spid="10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Generality of RDDs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9" y="1951038"/>
            <a:ext cx="8466667" cy="4488609"/>
          </a:xfrm>
        </p:spPr>
        <p:txBody>
          <a:bodyPr>
            <a:normAutofit/>
          </a:bodyPr>
          <a:lstStyle/>
          <a:p>
            <a:r>
              <a:rPr lang="en-US" dirty="0" smtClean="0"/>
              <a:t>Despite their restrictions, RDDs can express surprisingly many parallel algorithms</a:t>
            </a:r>
          </a:p>
          <a:p>
            <a:pPr lvl="1"/>
            <a:r>
              <a:rPr lang="en-US" dirty="0" smtClean="0"/>
              <a:t>These naturally </a:t>
            </a:r>
            <a:r>
              <a:rPr lang="en-US" i="1" dirty="0" smtClean="0"/>
              <a:t>apply the same operation to many items</a:t>
            </a:r>
          </a:p>
          <a:p>
            <a:r>
              <a:rPr lang="en-US" dirty="0" smtClean="0"/>
              <a:t>Unify many current programming models</a:t>
            </a:r>
            <a:endParaRPr lang="en-US" dirty="0"/>
          </a:p>
          <a:p>
            <a:pPr lvl="1"/>
            <a:r>
              <a:rPr lang="en-US" i="1" dirty="0" smtClean="0"/>
              <a:t>Data </a:t>
            </a:r>
            <a:r>
              <a:rPr lang="en-US" i="1" dirty="0"/>
              <a:t>flow </a:t>
            </a:r>
            <a:r>
              <a:rPr lang="en-US" i="1" dirty="0" smtClean="0"/>
              <a:t>models:</a:t>
            </a:r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/>
              <a:t>, Dryad, </a:t>
            </a:r>
            <a:r>
              <a:rPr lang="en-US" dirty="0" smtClean="0"/>
              <a:t>SQL, …</a:t>
            </a:r>
            <a:endParaRPr lang="en-US" dirty="0"/>
          </a:p>
          <a:p>
            <a:pPr lvl="1"/>
            <a:r>
              <a:rPr lang="en-US" i="1" dirty="0" smtClean="0"/>
              <a:t>Specialized models</a:t>
            </a:r>
            <a:r>
              <a:rPr lang="en-US" dirty="0" smtClean="0"/>
              <a:t> for iterative apps:</a:t>
            </a:r>
            <a:r>
              <a:rPr lang="en-US" dirty="0"/>
              <a:t> </a:t>
            </a:r>
            <a:r>
              <a:rPr lang="en-US" dirty="0" smtClean="0"/>
              <a:t>BSP (</a:t>
            </a:r>
            <a:r>
              <a:rPr lang="en-US" dirty="0" err="1" smtClean="0"/>
              <a:t>Pregel</a:t>
            </a:r>
            <a:r>
              <a:rPr lang="en-US" dirty="0" smtClean="0"/>
              <a:t>), iterative </a:t>
            </a:r>
            <a:r>
              <a:rPr lang="en-US" dirty="0" err="1" smtClean="0"/>
              <a:t>MapReduce</a:t>
            </a:r>
            <a:r>
              <a:rPr lang="en-US" dirty="0" smtClean="0"/>
              <a:t> (</a:t>
            </a:r>
            <a:r>
              <a:rPr lang="en-US" dirty="0" err="1" smtClean="0"/>
              <a:t>Haloop</a:t>
            </a:r>
            <a:r>
              <a:rPr lang="en-US" dirty="0"/>
              <a:t>)</a:t>
            </a:r>
            <a:r>
              <a:rPr lang="en-US" dirty="0" smtClean="0"/>
              <a:t>, bulk incremental, …</a:t>
            </a:r>
          </a:p>
          <a:p>
            <a:r>
              <a:rPr lang="en-US" dirty="0" smtClean="0"/>
              <a:t>Support </a:t>
            </a:r>
            <a:r>
              <a:rPr lang="en-US" i="1" dirty="0" smtClean="0"/>
              <a:t>new apps </a:t>
            </a:r>
            <a:r>
              <a:rPr lang="en-US" dirty="0" smtClean="0"/>
              <a:t>that these models don’t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59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6205285" y="2042396"/>
            <a:ext cx="1282310" cy="3428705"/>
            <a:chOff x="6186968" y="2127288"/>
            <a:chExt cx="1282310" cy="3428705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6827185" y="2806717"/>
              <a:ext cx="938" cy="2749276"/>
            </a:xfrm>
            <a:prstGeom prst="line">
              <a:avLst/>
            </a:prstGeom>
            <a:ln w="19050" cmpd="sng">
              <a:solidFill>
                <a:srgbClr val="595959"/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186968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 smtClean="0">
                  <a:solidFill>
                    <a:srgbClr val="595959"/>
                  </a:solidFill>
                  <a:latin typeface="Corbel"/>
                  <a:cs typeface="Corbel"/>
                </a:rPr>
                <a:t>Memory</a:t>
              </a:r>
            </a:p>
            <a:p>
              <a:pPr algn="ctr"/>
              <a:r>
                <a:rPr lang="en-US" sz="1900" dirty="0" smtClean="0">
                  <a:solidFill>
                    <a:srgbClr val="595959"/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659016" y="2042396"/>
            <a:ext cx="1282310" cy="3428705"/>
            <a:chOff x="3516316" y="2127288"/>
            <a:chExt cx="1282310" cy="3428705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4156535" y="2798025"/>
              <a:ext cx="936" cy="2757968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516316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Network</a:t>
              </a:r>
            </a:p>
            <a:p>
              <a:pPr algn="ctr"/>
              <a:r>
                <a:rPr lang="en-US" sz="1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Tradeoff Space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66475" y="2440517"/>
            <a:ext cx="0" cy="3169116"/>
          </a:xfrm>
          <a:prstGeom prst="straightConnector1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7679" y="5533433"/>
            <a:ext cx="5215217" cy="0"/>
          </a:xfrm>
          <a:prstGeom prst="line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3512869"/>
            <a:ext cx="163378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 smtClean="0">
                <a:latin typeface="Corbel"/>
                <a:cs typeface="Corbel"/>
              </a:rPr>
              <a:t>Granularity</a:t>
            </a:r>
          </a:p>
          <a:p>
            <a:pPr algn="ctr"/>
            <a:r>
              <a:rPr lang="en-US" sz="2300" b="1" dirty="0" smtClean="0">
                <a:latin typeface="Corbel"/>
                <a:cs typeface="Corbel"/>
              </a:rPr>
              <a:t>of Updates</a:t>
            </a:r>
            <a:endParaRPr lang="en-US" sz="2300" b="1" dirty="0">
              <a:latin typeface="Corbel"/>
              <a:cs typeface="Corb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4515" y="5869632"/>
            <a:ext cx="245571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 smtClean="0">
                <a:latin typeface="Corbel"/>
                <a:cs typeface="Corbel"/>
              </a:rPr>
              <a:t>Write Throughput</a:t>
            </a:r>
            <a:endParaRPr lang="en-US" sz="2300" b="1" dirty="0">
              <a:latin typeface="Corbel"/>
              <a:cs typeface="Corbe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4452" y="2440517"/>
            <a:ext cx="6591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 smtClean="0">
                <a:latin typeface="Corbel"/>
                <a:cs typeface="Corbel"/>
              </a:rPr>
              <a:t>Fine</a:t>
            </a:r>
            <a:endParaRPr lang="en-US" sz="2100" dirty="0">
              <a:latin typeface="Corbel"/>
              <a:cs typeface="Corbe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1660" y="5062210"/>
            <a:ext cx="9519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 smtClean="0">
                <a:latin typeface="Corbel"/>
                <a:cs typeface="Corbel"/>
              </a:rPr>
              <a:t>Coarse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0094" y="5609633"/>
            <a:ext cx="6601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latin typeface="Corbel"/>
                <a:cs typeface="Corbel"/>
              </a:rPr>
              <a:t>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5427" y="5609633"/>
            <a:ext cx="7131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latin typeface="Corbel"/>
                <a:cs typeface="Corbel"/>
              </a:rPr>
              <a:t>High</a:t>
            </a:r>
          </a:p>
        </p:txBody>
      </p:sp>
      <p:sp>
        <p:nvSpPr>
          <p:cNvPr id="27" name="Oval 26"/>
          <p:cNvSpPr/>
          <p:nvPr/>
        </p:nvSpPr>
        <p:spPr>
          <a:xfrm>
            <a:off x="3982420" y="4653371"/>
            <a:ext cx="201168" cy="201168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09559" y="4653371"/>
            <a:ext cx="201168" cy="201168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773932" y="3138932"/>
            <a:ext cx="384256" cy="201168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514600" y="2764304"/>
            <a:ext cx="127188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  <a:latin typeface="Corbel"/>
                <a:cs typeface="Corbel"/>
              </a:rPr>
              <a:t>K-V stores,</a:t>
            </a:r>
          </a:p>
          <a:p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  <a:latin typeface="Corbel"/>
                <a:cs typeface="Corbel"/>
              </a:rPr>
              <a:t>databases,</a:t>
            </a:r>
          </a:p>
          <a:p>
            <a:r>
              <a:rPr lang="en-US" sz="1900" dirty="0" err="1" smtClean="0">
                <a:solidFill>
                  <a:schemeClr val="accent2">
                    <a:lumMod val="75000"/>
                  </a:schemeClr>
                </a:solidFill>
                <a:latin typeface="Corbel"/>
                <a:cs typeface="Corbel"/>
              </a:rPr>
              <a:t>RAMCloud</a:t>
            </a:r>
            <a:endParaRPr lang="en-US" sz="1900" dirty="0" smtClean="0">
              <a:solidFill>
                <a:schemeClr val="accent2">
                  <a:lumMod val="75000"/>
                </a:schemeClr>
              </a:solidFill>
              <a:latin typeface="Corbel"/>
              <a:cs typeface="Corbel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763303" y="3901204"/>
            <a:ext cx="1850924" cy="707706"/>
            <a:chOff x="7198356" y="3810531"/>
            <a:chExt cx="1850924" cy="707706"/>
          </a:xfrm>
        </p:grpSpPr>
        <p:sp>
          <p:nvSpPr>
            <p:cNvPr id="44" name="TextBox 43"/>
            <p:cNvSpPr txBox="1"/>
            <p:nvPr/>
          </p:nvSpPr>
          <p:spPr>
            <a:xfrm>
              <a:off x="7394347" y="3810531"/>
              <a:ext cx="165493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 smtClean="0">
                  <a:latin typeface="Corbel"/>
                  <a:cs typeface="Corbel"/>
                </a:rPr>
                <a:t>Best for batch</a:t>
              </a:r>
            </a:p>
            <a:p>
              <a:pPr algn="ctr"/>
              <a:r>
                <a:rPr lang="en-US" sz="1900" b="1" dirty="0" smtClean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V="1">
              <a:off x="7198356" y="4276289"/>
              <a:ext cx="372522" cy="241948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4234985" y="2751604"/>
            <a:ext cx="1975315" cy="969496"/>
            <a:chOff x="4118932" y="2552832"/>
            <a:chExt cx="1975315" cy="969496"/>
          </a:xfrm>
        </p:grpSpPr>
        <p:sp>
          <p:nvSpPr>
            <p:cNvPr id="43" name="TextBox 42"/>
            <p:cNvSpPr txBox="1"/>
            <p:nvPr/>
          </p:nvSpPr>
          <p:spPr>
            <a:xfrm>
              <a:off x="4525332" y="2552832"/>
              <a:ext cx="1568915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 smtClean="0">
                  <a:latin typeface="Corbel"/>
                  <a:cs typeface="Corbel"/>
                </a:rPr>
                <a:t>Best for</a:t>
              </a:r>
            </a:p>
            <a:p>
              <a:pPr algn="ctr"/>
              <a:r>
                <a:rPr lang="en-US" sz="1900" b="1" dirty="0" smtClean="0">
                  <a:latin typeface="Corbel"/>
                  <a:cs typeface="Corbel"/>
                </a:rPr>
                <a:t>transactional</a:t>
              </a:r>
            </a:p>
            <a:p>
              <a:pPr algn="ctr"/>
              <a:r>
                <a:rPr lang="en-US" sz="1900" b="1" dirty="0" smtClean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118932" y="3039728"/>
              <a:ext cx="444500" cy="0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3204027" y="4561595"/>
            <a:ext cx="7681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5D832C"/>
                </a:solidFill>
                <a:latin typeface="Corbel"/>
                <a:cs typeface="Corbel"/>
              </a:rPr>
              <a:t>HDFS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49229" y="4561595"/>
            <a:ext cx="75430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Corbel"/>
                <a:cs typeface="Corbel"/>
              </a:rPr>
              <a:t>RDDs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081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055"/>
            <a:ext cx="8353650" cy="1143000"/>
          </a:xfrm>
        </p:spPr>
        <p:txBody>
          <a:bodyPr/>
          <a:lstStyle/>
          <a:p>
            <a:r>
              <a:rPr lang="en-US" sz="5000" dirty="0" smtClean="0"/>
              <a:t>Spark Programming Interface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51038"/>
            <a:ext cx="8616035" cy="4221162"/>
          </a:xfrm>
        </p:spPr>
        <p:txBody>
          <a:bodyPr/>
          <a:lstStyle/>
          <a:p>
            <a:r>
              <a:rPr lang="en-US" dirty="0" err="1" smtClean="0"/>
              <a:t>DryadLINQ</a:t>
            </a:r>
            <a:r>
              <a:rPr lang="en-US" dirty="0" smtClean="0"/>
              <a:t>-like API in the </a:t>
            </a:r>
            <a:r>
              <a:rPr lang="en-US" dirty="0" err="1" smtClean="0"/>
              <a:t>Scala</a:t>
            </a:r>
            <a:r>
              <a:rPr lang="en-US" dirty="0" smtClean="0"/>
              <a:t> language</a:t>
            </a:r>
          </a:p>
          <a:p>
            <a:r>
              <a:rPr lang="en-US" dirty="0" smtClean="0"/>
              <a:t>Usable interactively from </a:t>
            </a:r>
            <a:r>
              <a:rPr lang="en-US" dirty="0" err="1" smtClean="0"/>
              <a:t>Scala</a:t>
            </a:r>
            <a:r>
              <a:rPr lang="en-US" dirty="0" smtClean="0"/>
              <a:t> interpreter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Provides: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Resilient distributed datasets (RDDs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Operations on RDDs: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transformations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(build new RDDs),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actions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(compute and output results)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pPr lvl="1"/>
            <a:r>
              <a:rPr lang="en-US" dirty="0" smtClean="0"/>
              <a:t>Control of each RDD’s </a:t>
            </a:r>
            <a:r>
              <a:rPr lang="en-US" i="1" dirty="0" smtClean="0"/>
              <a:t>partitioning</a:t>
            </a:r>
            <a:r>
              <a:rPr lang="en-US" dirty="0" smtClean="0"/>
              <a:t> (layout across nodes) and </a:t>
            </a:r>
            <a:r>
              <a:rPr lang="en-US" i="1" dirty="0" smtClean="0"/>
              <a:t>persistence</a:t>
            </a:r>
            <a:r>
              <a:rPr lang="en-US" dirty="0" smtClean="0"/>
              <a:t> (storage in RAM, on disk,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8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5500" dirty="0" smtClean="0"/>
              <a:t>Spark Operations</a:t>
            </a:r>
            <a:endParaRPr lang="en-US" sz="55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5173868"/>
              </p:ext>
            </p:extLst>
          </p:nvPr>
        </p:nvGraphicFramePr>
        <p:xfrm>
          <a:off x="457200" y="1905000"/>
          <a:ext cx="8229600" cy="4440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23972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Transformations</a:t>
                      </a:r>
                    </a:p>
                    <a:p>
                      <a:pPr algn="ctr"/>
                      <a:r>
                        <a:rPr lang="en-US" sz="2400" dirty="0" smtClean="0"/>
                        <a:t>(define a new RDD)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map</a:t>
                      </a:r>
                    </a:p>
                    <a:p>
                      <a:pPr algn="ctr"/>
                      <a:r>
                        <a:rPr lang="en-US" sz="2400" dirty="0" smtClean="0"/>
                        <a:t>filter</a:t>
                      </a:r>
                    </a:p>
                    <a:p>
                      <a:pPr algn="ctr"/>
                      <a:r>
                        <a:rPr lang="en-US" sz="2400" dirty="0" smtClean="0"/>
                        <a:t>sample</a:t>
                      </a:r>
                    </a:p>
                    <a:p>
                      <a:pPr algn="ctr"/>
                      <a:r>
                        <a:rPr lang="en-US" sz="2400" dirty="0" err="1" smtClean="0"/>
                        <a:t>groupByKey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reduceByKey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sortByKey</a:t>
                      </a:r>
                      <a:endParaRPr lang="en-US" sz="2400" dirty="0" smtClean="0"/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flatMap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union</a:t>
                      </a:r>
                    </a:p>
                    <a:p>
                      <a:pPr algn="ctr"/>
                      <a:r>
                        <a:rPr lang="en-US" sz="2400" dirty="0" smtClean="0"/>
                        <a:t>join</a:t>
                      </a:r>
                    </a:p>
                    <a:p>
                      <a:pPr algn="ctr"/>
                      <a:r>
                        <a:rPr lang="en-US" sz="2400" dirty="0" err="1" smtClean="0"/>
                        <a:t>cogroup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cross</a:t>
                      </a:r>
                      <a:br>
                        <a:rPr lang="en-US" sz="2400" dirty="0" smtClean="0"/>
                      </a:br>
                      <a:r>
                        <a:rPr lang="en-US" sz="2400" dirty="0" err="1" smtClean="0"/>
                        <a:t>mapValues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43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Actions</a:t>
                      </a:r>
                    </a:p>
                    <a:p>
                      <a:pPr algn="ctr"/>
                      <a:r>
                        <a:rPr lang="en-US" sz="2400" dirty="0" smtClean="0"/>
                        <a:t>(return a result to driver program)</a:t>
                      </a:r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collect</a:t>
                      </a:r>
                    </a:p>
                    <a:p>
                      <a:pPr algn="ctr"/>
                      <a:r>
                        <a:rPr lang="en-US" sz="2400" dirty="0" smtClean="0"/>
                        <a:t>reduce</a:t>
                      </a:r>
                    </a:p>
                    <a:p>
                      <a:pPr algn="ctr"/>
                      <a:r>
                        <a:rPr lang="en-US" sz="2400" dirty="0" smtClean="0"/>
                        <a:t>count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save</a:t>
                      </a:r>
                    </a:p>
                    <a:p>
                      <a:pPr algn="ctr"/>
                      <a:r>
                        <a:rPr lang="en-US" sz="2400" dirty="0" err="1" smtClean="0"/>
                        <a:t>lookupKey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3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>
          <a:xfrm>
            <a:off x="533399" y="2637269"/>
            <a:ext cx="8194965" cy="1066800"/>
          </a:xfrm>
        </p:spPr>
        <p:txBody>
          <a:bodyPr/>
          <a:lstStyle/>
          <a:p>
            <a:r>
              <a:rPr lang="en-US" sz="2800" dirty="0" smtClean="0">
                <a:ea typeface="ＭＳ Ｐゴシック" charset="-128"/>
                <a:cs typeface="ＭＳ Ｐゴシック" charset="-128"/>
              </a:rPr>
              <a:t>Resilient Distributed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Datasets (NSDI 2012)</a:t>
            </a:r>
            <a:endParaRPr lang="en-US" sz="28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7" name="Subtitle 8"/>
          <p:cNvSpPr>
            <a:spLocks noGrp="1"/>
          </p:cNvSpPr>
          <p:nvPr>
            <p:ph type="subTitle" idx="1"/>
          </p:nvPr>
        </p:nvSpPr>
        <p:spPr>
          <a:xfrm>
            <a:off x="536865" y="3048000"/>
            <a:ext cx="8191500" cy="13716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 smtClean="0">
                <a:solidFill>
                  <a:srgbClr val="3366FF"/>
                </a:solidFill>
                <a:ea typeface="Corbel" charset="0"/>
                <a:cs typeface="Corbel" charset="0"/>
              </a:rPr>
              <a:t>A Fault-Tolerant Abstraction for</a:t>
            </a:r>
            <a:br>
              <a:rPr lang="en-US" dirty="0" smtClean="0">
                <a:solidFill>
                  <a:srgbClr val="3366FF"/>
                </a:solidFill>
                <a:ea typeface="Corbel" charset="0"/>
                <a:cs typeface="Corbel" charset="0"/>
              </a:rPr>
            </a:br>
            <a:r>
              <a:rPr lang="en-US" dirty="0" smtClean="0">
                <a:solidFill>
                  <a:srgbClr val="3366FF"/>
                </a:solidFill>
                <a:ea typeface="Corbel" charset="0"/>
                <a:cs typeface="Corbel" charset="0"/>
              </a:rPr>
              <a:t>In-Memory Cluster Computing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533400" y="503669"/>
            <a:ext cx="819496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Piccolo (OSDI 2010)</a:t>
            </a:r>
          </a:p>
        </p:txBody>
      </p:sp>
      <p:sp>
        <p:nvSpPr>
          <p:cNvPr id="9" name="Subtitle 8"/>
          <p:cNvSpPr txBox="1">
            <a:spLocks/>
          </p:cNvSpPr>
          <p:nvPr/>
        </p:nvSpPr>
        <p:spPr bwMode="auto">
          <a:xfrm>
            <a:off x="536866" y="960869"/>
            <a:ext cx="8191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3366FF"/>
                </a:solidFill>
                <a:latin typeface="+mn-lt"/>
                <a:ea typeface="Corbel" charset="0"/>
                <a:cs typeface="Corbel" charset="0"/>
              </a:rPr>
              <a:t>Building Fast, Distributed Programs with Partitioned Tables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n-lt"/>
              <a:ea typeface="Corbel" charset="0"/>
              <a:cs typeface="Corbel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533400" y="4694669"/>
            <a:ext cx="819496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Discretized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 Streams 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HotCloud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 2012)</a:t>
            </a:r>
          </a:p>
        </p:txBody>
      </p:sp>
      <p:sp>
        <p:nvSpPr>
          <p:cNvPr id="11" name="Subtitle 8"/>
          <p:cNvSpPr txBox="1">
            <a:spLocks/>
          </p:cNvSpPr>
          <p:nvPr/>
        </p:nvSpPr>
        <p:spPr bwMode="auto">
          <a:xfrm>
            <a:off x="536866" y="5181600"/>
            <a:ext cx="8191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200"/>
              </a:spcBef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orbel" charset="0"/>
                <a:cs typeface="Corbel" charset="0"/>
              </a:rPr>
              <a:t>An Efficient and Fault-Tolerant Model for Stream Processing on Large Clusters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88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Task Scheduler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981200"/>
            <a:ext cx="3646178" cy="430476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700" dirty="0" smtClean="0">
                <a:ea typeface="ＭＳ Ｐゴシック" charset="-128"/>
                <a:cs typeface="ＭＳ Ｐゴシック" charset="-128"/>
              </a:rPr>
              <a:t>Dryad-like DAGs</a:t>
            </a:r>
          </a:p>
          <a:p>
            <a:pPr marL="0" indent="0">
              <a:buFontTx/>
              <a:buNone/>
            </a:pPr>
            <a:r>
              <a:rPr lang="en-US" sz="2700" dirty="0" smtClean="0">
                <a:ea typeface="ＭＳ Ｐゴシック" charset="-128"/>
                <a:cs typeface="ＭＳ Ｐゴシック" charset="-128"/>
              </a:rPr>
              <a:t>Pipelines functions</a:t>
            </a:r>
            <a:br>
              <a:rPr lang="en-US" sz="2700" dirty="0" smtClean="0">
                <a:ea typeface="ＭＳ Ｐゴシック" charset="-128"/>
                <a:cs typeface="ＭＳ Ｐゴシック" charset="-128"/>
              </a:rPr>
            </a:br>
            <a:r>
              <a:rPr lang="en-US" sz="2700" dirty="0" smtClean="0">
                <a:ea typeface="ＭＳ Ｐゴシック" charset="-128"/>
                <a:cs typeface="ＭＳ Ｐゴシック" charset="-128"/>
              </a:rPr>
              <a:t>within a stage</a:t>
            </a:r>
          </a:p>
          <a:p>
            <a:pPr marL="0" indent="0">
              <a:buFontTx/>
              <a:buNone/>
            </a:pPr>
            <a:r>
              <a:rPr lang="en-US" sz="2700" dirty="0" smtClean="0">
                <a:ea typeface="ＭＳ Ｐゴシック" charset="-128"/>
                <a:cs typeface="ＭＳ Ｐゴシック" charset="-128"/>
              </a:rPr>
              <a:t>Locality &amp; data </a:t>
            </a:r>
            <a:br>
              <a:rPr lang="en-US" sz="2700" dirty="0" smtClean="0">
                <a:ea typeface="ＭＳ Ｐゴシック" charset="-128"/>
                <a:cs typeface="ＭＳ Ｐゴシック" charset="-128"/>
              </a:rPr>
            </a:br>
            <a:r>
              <a:rPr lang="en-US" sz="2700" dirty="0" smtClean="0">
                <a:ea typeface="ＭＳ Ｐゴシック" charset="-128"/>
                <a:cs typeface="ＭＳ Ｐゴシック" charset="-128"/>
              </a:rPr>
              <a:t>reuse</a:t>
            </a:r>
            <a:r>
              <a:rPr lang="en-US" sz="270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2700" dirty="0" smtClean="0">
                <a:ea typeface="ＭＳ Ｐゴシック" charset="-128"/>
                <a:cs typeface="ＭＳ Ｐゴシック" charset="-128"/>
              </a:rPr>
              <a:t>aware</a:t>
            </a:r>
          </a:p>
          <a:p>
            <a:pPr marL="0" indent="0">
              <a:buFontTx/>
              <a:buNone/>
            </a:pPr>
            <a:r>
              <a:rPr lang="en-US" sz="2700" dirty="0" smtClean="0">
                <a:ea typeface="ＭＳ Ｐゴシック" charset="-128"/>
                <a:cs typeface="ＭＳ Ｐゴシック" charset="-128"/>
              </a:rPr>
              <a:t>Partitioning-aware</a:t>
            </a:r>
            <a:br>
              <a:rPr lang="en-US" sz="2700" dirty="0" smtClean="0">
                <a:ea typeface="ＭＳ Ｐゴシック" charset="-128"/>
                <a:cs typeface="ＭＳ Ｐゴシック" charset="-128"/>
              </a:rPr>
            </a:br>
            <a:r>
              <a:rPr lang="en-US" sz="2700" dirty="0" smtClean="0">
                <a:ea typeface="ＭＳ Ｐゴシック" charset="-128"/>
                <a:cs typeface="ＭＳ Ｐゴシック" charset="-128"/>
              </a:rPr>
              <a:t>to avoid shuffles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3392904" y="2044032"/>
            <a:ext cx="5465572" cy="3797969"/>
            <a:chOff x="3259082" y="2018851"/>
            <a:chExt cx="5656318" cy="3924749"/>
          </a:xfrm>
        </p:grpSpPr>
        <p:sp>
          <p:nvSpPr>
            <p:cNvPr id="171" name="Rounded Rectangle 170"/>
            <p:cNvSpPr/>
            <p:nvPr/>
          </p:nvSpPr>
          <p:spPr>
            <a:xfrm>
              <a:off x="3259082" y="2018851"/>
              <a:ext cx="5656318" cy="3924749"/>
            </a:xfrm>
            <a:prstGeom prst="roundRect">
              <a:avLst>
                <a:gd name="adj" fmla="val 11363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3423812" y="2166746"/>
              <a:ext cx="1828800" cy="138109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423812" y="3726445"/>
              <a:ext cx="3901060" cy="207485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039626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133256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5133256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5045232" y="4839070"/>
              <a:ext cx="586220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5138861" y="491997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5138861" y="5283553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6387251" y="3963700"/>
              <a:ext cx="591825" cy="152884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6480881" y="404460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480881" y="440818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6480881" y="476792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6480881" y="513150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479781" y="2272884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4573411" y="235378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4573411" y="2717367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73411" y="3063041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6387251" y="2278969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6480881" y="235987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6480881" y="272345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6480881" y="3069126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156030" y="3225190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8249660" y="330609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8249660" y="366967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8249660" y="4015348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197" name="Straight Arrow Connector 196"/>
            <p:cNvCxnSpPr>
              <a:stCxn id="190" idx="3"/>
              <a:endCxn id="194" idx="1"/>
            </p:cNvCxnSpPr>
            <p:nvPr/>
          </p:nvCxnSpPr>
          <p:spPr>
            <a:xfrm>
              <a:off x="6887760" y="2492257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8" name="Straight Arrow Connector 197"/>
            <p:cNvCxnSpPr>
              <a:stCxn id="191" idx="3"/>
              <a:endCxn id="195" idx="1"/>
            </p:cNvCxnSpPr>
            <p:nvPr/>
          </p:nvCxnSpPr>
          <p:spPr>
            <a:xfrm>
              <a:off x="6887760" y="2855839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9" name="Straight Arrow Connector 198"/>
            <p:cNvCxnSpPr>
              <a:stCxn id="192" idx="3"/>
              <a:endCxn id="196" idx="1"/>
            </p:cNvCxnSpPr>
            <p:nvPr/>
          </p:nvCxnSpPr>
          <p:spPr>
            <a:xfrm>
              <a:off x="6887760" y="3201513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0" name="Straight Arrow Connector 199"/>
            <p:cNvCxnSpPr>
              <a:stCxn id="187" idx="3"/>
              <a:endCxn id="191" idx="1"/>
            </p:cNvCxnSpPr>
            <p:nvPr/>
          </p:nvCxnSpPr>
          <p:spPr>
            <a:xfrm>
              <a:off x="4980290" y="2849754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1" name="Straight Arrow Connector 200"/>
            <p:cNvCxnSpPr>
              <a:stCxn id="186" idx="3"/>
              <a:endCxn id="190" idx="1"/>
            </p:cNvCxnSpPr>
            <p:nvPr/>
          </p:nvCxnSpPr>
          <p:spPr>
            <a:xfrm>
              <a:off x="4980290" y="2486172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2" name="Straight Arrow Connector 201"/>
            <p:cNvCxnSpPr>
              <a:stCxn id="176" idx="3"/>
              <a:endCxn id="182" idx="1"/>
            </p:cNvCxnSpPr>
            <p:nvPr/>
          </p:nvCxnSpPr>
          <p:spPr>
            <a:xfrm>
              <a:off x="5540135" y="4455032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3" name="Straight Arrow Connector 202"/>
            <p:cNvCxnSpPr>
              <a:stCxn id="181" idx="3"/>
              <a:endCxn id="194" idx="1"/>
            </p:cNvCxnSpPr>
            <p:nvPr/>
          </p:nvCxnSpPr>
          <p:spPr>
            <a:xfrm flipV="1">
              <a:off x="6887760" y="3438479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4" name="Straight Arrow Connector 203"/>
            <p:cNvCxnSpPr>
              <a:stCxn id="188" idx="3"/>
              <a:endCxn id="192" idx="1"/>
            </p:cNvCxnSpPr>
            <p:nvPr/>
          </p:nvCxnSpPr>
          <p:spPr>
            <a:xfrm>
              <a:off x="4980290" y="3195428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5" name="Straight Arrow Connector 204"/>
            <p:cNvCxnSpPr>
              <a:stCxn id="183" idx="3"/>
              <a:endCxn id="194" idx="1"/>
            </p:cNvCxnSpPr>
            <p:nvPr/>
          </p:nvCxnSpPr>
          <p:spPr>
            <a:xfrm flipV="1">
              <a:off x="6887760" y="3438479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6" name="Straight Arrow Connector 205"/>
            <p:cNvCxnSpPr>
              <a:stCxn id="175" idx="3"/>
              <a:endCxn id="181" idx="1"/>
            </p:cNvCxnSpPr>
            <p:nvPr/>
          </p:nvCxnSpPr>
          <p:spPr>
            <a:xfrm>
              <a:off x="5540135" y="4091451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7" name="Straight Arrow Connector 206"/>
            <p:cNvCxnSpPr>
              <a:stCxn id="178" idx="3"/>
              <a:endCxn id="183" idx="1"/>
            </p:cNvCxnSpPr>
            <p:nvPr/>
          </p:nvCxnSpPr>
          <p:spPr>
            <a:xfrm flipV="1">
              <a:off x="5545740" y="4900309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8" name="Straight Arrow Connector 207"/>
            <p:cNvCxnSpPr>
              <a:stCxn id="179" idx="3"/>
              <a:endCxn id="184" idx="1"/>
            </p:cNvCxnSpPr>
            <p:nvPr/>
          </p:nvCxnSpPr>
          <p:spPr>
            <a:xfrm flipV="1">
              <a:off x="5545740" y="5263891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9" name="Straight Arrow Connector 208"/>
            <p:cNvCxnSpPr>
              <a:stCxn id="181" idx="3"/>
              <a:endCxn id="195" idx="1"/>
            </p:cNvCxnSpPr>
            <p:nvPr/>
          </p:nvCxnSpPr>
          <p:spPr>
            <a:xfrm flipV="1">
              <a:off x="6887760" y="3802061"/>
              <a:ext cx="1361900" cy="37492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0" name="Straight Arrow Connector 209"/>
            <p:cNvCxnSpPr>
              <a:stCxn id="182" idx="3"/>
              <a:endCxn id="195" idx="1"/>
            </p:cNvCxnSpPr>
            <p:nvPr/>
          </p:nvCxnSpPr>
          <p:spPr>
            <a:xfrm flipV="1">
              <a:off x="6887760" y="3802061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1" name="Straight Arrow Connector 210"/>
            <p:cNvCxnSpPr>
              <a:stCxn id="183" idx="3"/>
              <a:endCxn id="195" idx="1"/>
            </p:cNvCxnSpPr>
            <p:nvPr/>
          </p:nvCxnSpPr>
          <p:spPr>
            <a:xfrm flipV="1">
              <a:off x="6887760" y="3802061"/>
              <a:ext cx="1361900" cy="10982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2" name="Straight Arrow Connector 211"/>
            <p:cNvCxnSpPr>
              <a:stCxn id="184" idx="3"/>
              <a:endCxn id="195" idx="1"/>
            </p:cNvCxnSpPr>
            <p:nvPr/>
          </p:nvCxnSpPr>
          <p:spPr>
            <a:xfrm flipV="1">
              <a:off x="6887760" y="3802061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3" name="Straight Arrow Connector 212"/>
            <p:cNvCxnSpPr>
              <a:stCxn id="182" idx="3"/>
              <a:endCxn id="194" idx="1"/>
            </p:cNvCxnSpPr>
            <p:nvPr/>
          </p:nvCxnSpPr>
          <p:spPr>
            <a:xfrm flipV="1">
              <a:off x="6887760" y="3438479"/>
              <a:ext cx="1361900" cy="110209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4" name="Straight Arrow Connector 213"/>
            <p:cNvCxnSpPr>
              <a:stCxn id="187" idx="3"/>
              <a:endCxn id="192" idx="1"/>
            </p:cNvCxnSpPr>
            <p:nvPr/>
          </p:nvCxnSpPr>
          <p:spPr>
            <a:xfrm>
              <a:off x="4980290" y="2849754"/>
              <a:ext cx="1500591" cy="35175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5" name="Straight Arrow Connector 214"/>
            <p:cNvCxnSpPr>
              <a:stCxn id="187" idx="3"/>
              <a:endCxn id="190" idx="1"/>
            </p:cNvCxnSpPr>
            <p:nvPr/>
          </p:nvCxnSpPr>
          <p:spPr>
            <a:xfrm flipV="1">
              <a:off x="4980290" y="2492257"/>
              <a:ext cx="1500591" cy="35749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6" name="Straight Arrow Connector 215"/>
            <p:cNvCxnSpPr>
              <a:stCxn id="188" idx="3"/>
              <a:endCxn id="191" idx="1"/>
            </p:cNvCxnSpPr>
            <p:nvPr/>
          </p:nvCxnSpPr>
          <p:spPr>
            <a:xfrm flipV="1">
              <a:off x="4980290" y="2855839"/>
              <a:ext cx="1500591" cy="33958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7" name="Straight Arrow Connector 216"/>
            <p:cNvCxnSpPr>
              <a:stCxn id="186" idx="3"/>
              <a:endCxn id="192" idx="1"/>
            </p:cNvCxnSpPr>
            <p:nvPr/>
          </p:nvCxnSpPr>
          <p:spPr>
            <a:xfrm>
              <a:off x="4980290" y="2486172"/>
              <a:ext cx="1500591" cy="71534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8" name="Straight Arrow Connector 217"/>
            <p:cNvCxnSpPr>
              <a:stCxn id="184" idx="3"/>
              <a:endCxn id="194" idx="1"/>
            </p:cNvCxnSpPr>
            <p:nvPr/>
          </p:nvCxnSpPr>
          <p:spPr>
            <a:xfrm flipV="1">
              <a:off x="6887760" y="3438479"/>
              <a:ext cx="1361900" cy="18254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9" name="Straight Arrow Connector 218"/>
            <p:cNvCxnSpPr>
              <a:stCxn id="181" idx="3"/>
              <a:endCxn id="196" idx="1"/>
            </p:cNvCxnSpPr>
            <p:nvPr/>
          </p:nvCxnSpPr>
          <p:spPr>
            <a:xfrm flipV="1">
              <a:off x="6887760" y="4147735"/>
              <a:ext cx="1361900" cy="2925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0" name="Straight Arrow Connector 219"/>
            <p:cNvCxnSpPr>
              <a:stCxn id="182" idx="3"/>
              <a:endCxn id="196" idx="1"/>
            </p:cNvCxnSpPr>
            <p:nvPr/>
          </p:nvCxnSpPr>
          <p:spPr>
            <a:xfrm flipV="1">
              <a:off x="6887760" y="4147735"/>
              <a:ext cx="1361900" cy="392834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1" name="Straight Arrow Connector 220"/>
            <p:cNvCxnSpPr>
              <a:stCxn id="183" idx="3"/>
              <a:endCxn id="196" idx="1"/>
            </p:cNvCxnSpPr>
            <p:nvPr/>
          </p:nvCxnSpPr>
          <p:spPr>
            <a:xfrm flipV="1">
              <a:off x="6887760" y="4147735"/>
              <a:ext cx="1361900" cy="75257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2" name="Straight Arrow Connector 221"/>
            <p:cNvCxnSpPr>
              <a:stCxn id="184" idx="3"/>
              <a:endCxn id="196" idx="1"/>
            </p:cNvCxnSpPr>
            <p:nvPr/>
          </p:nvCxnSpPr>
          <p:spPr>
            <a:xfrm flipV="1">
              <a:off x="6887760" y="4147735"/>
              <a:ext cx="1361900" cy="111615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23" name="TextBox 222"/>
            <p:cNvSpPr txBox="1"/>
            <p:nvPr/>
          </p:nvSpPr>
          <p:spPr>
            <a:xfrm>
              <a:off x="7472829" y="4745405"/>
              <a:ext cx="57076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join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664808" y="5398364"/>
              <a:ext cx="74948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union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273881" y="3209701"/>
              <a:ext cx="103200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groupBy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cxnSp>
          <p:nvCxnSpPr>
            <p:cNvPr id="226" name="Straight Arrow Connector 225"/>
            <p:cNvCxnSpPr>
              <a:stCxn id="188" idx="3"/>
              <a:endCxn id="190" idx="1"/>
            </p:cNvCxnSpPr>
            <p:nvPr/>
          </p:nvCxnSpPr>
          <p:spPr>
            <a:xfrm flipV="1">
              <a:off x="4980290" y="2492257"/>
              <a:ext cx="1500591" cy="70317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7" name="Straight Arrow Connector 226"/>
            <p:cNvCxnSpPr>
              <a:stCxn id="186" idx="3"/>
              <a:endCxn id="191" idx="1"/>
            </p:cNvCxnSpPr>
            <p:nvPr/>
          </p:nvCxnSpPr>
          <p:spPr>
            <a:xfrm>
              <a:off x="4980290" y="2486172"/>
              <a:ext cx="1500591" cy="36966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28" name="Rounded Rectangle 227"/>
            <p:cNvSpPr/>
            <p:nvPr/>
          </p:nvSpPr>
          <p:spPr>
            <a:xfrm>
              <a:off x="3810358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3903988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3903988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231" name="Straight Arrow Connector 230"/>
            <p:cNvCxnSpPr>
              <a:stCxn id="229" idx="3"/>
              <a:endCxn id="175" idx="1"/>
            </p:cNvCxnSpPr>
            <p:nvPr/>
          </p:nvCxnSpPr>
          <p:spPr>
            <a:xfrm>
              <a:off x="4310867" y="4091451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32" name="Straight Arrow Connector 231"/>
            <p:cNvCxnSpPr>
              <a:stCxn id="230" idx="3"/>
              <a:endCxn id="176" idx="1"/>
            </p:cNvCxnSpPr>
            <p:nvPr/>
          </p:nvCxnSpPr>
          <p:spPr>
            <a:xfrm>
              <a:off x="4310867" y="4455032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33" name="TextBox 232"/>
            <p:cNvSpPr txBox="1"/>
            <p:nvPr/>
          </p:nvSpPr>
          <p:spPr>
            <a:xfrm>
              <a:off x="4403449" y="4431457"/>
              <a:ext cx="63284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map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7804438" y="5449542"/>
              <a:ext cx="92457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514985" y="3139672"/>
              <a:ext cx="92340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1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586392" y="5373619"/>
              <a:ext cx="93833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2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112956" y="2157765"/>
              <a:ext cx="405970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A: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996325" y="2106542"/>
              <a:ext cx="39593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B: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447786" y="3802881"/>
              <a:ext cx="39500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C: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683539" y="3769620"/>
              <a:ext cx="4144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D: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712117" y="4721660"/>
              <a:ext cx="385908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E: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052965" y="3760981"/>
              <a:ext cx="37470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F: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816768" y="2864847"/>
              <a:ext cx="4137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G: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</p:grpSp>
      <p:grpSp>
        <p:nvGrpSpPr>
          <p:cNvPr id="3" name="Group 1"/>
          <p:cNvGrpSpPr/>
          <p:nvPr/>
        </p:nvGrpSpPr>
        <p:grpSpPr>
          <a:xfrm>
            <a:off x="4902597" y="6074860"/>
            <a:ext cx="2763779" cy="369332"/>
            <a:chOff x="5162865" y="6141700"/>
            <a:chExt cx="2763779" cy="369332"/>
          </a:xfrm>
        </p:grpSpPr>
        <p:sp>
          <p:nvSpPr>
            <p:cNvPr id="78" name="Rounded Rectangle 77"/>
            <p:cNvSpPr/>
            <p:nvPr/>
          </p:nvSpPr>
          <p:spPr>
            <a:xfrm>
              <a:off x="5162865" y="6219124"/>
              <a:ext cx="393158" cy="257080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53240" y="6141700"/>
              <a:ext cx="2373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= cached</a:t>
              </a:r>
              <a:r>
                <a:rPr kumimoji="0" lang="en-US" sz="1800" b="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 data partition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720062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700" dirty="0" smtClean="0"/>
              <a:t>Example: Log Mining</a:t>
            </a:r>
            <a:endParaRPr lang="en-US" sz="5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71600"/>
          </a:xfrm>
        </p:spPr>
        <p:txBody>
          <a:bodyPr/>
          <a:lstStyle/>
          <a:p>
            <a:pPr marL="0">
              <a:buNone/>
            </a:pPr>
            <a:r>
              <a:rPr lang="en-US" sz="3000" dirty="0" smtClean="0"/>
              <a:t>Load error messages from a log into memory, then interactively search for various patterns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57912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 smtClean="0">
                <a:latin typeface="Lucida Console"/>
                <a:cs typeface="Lucida Console"/>
              </a:rPr>
              <a:t>lines = </a:t>
            </a:r>
            <a:r>
              <a:rPr lang="en-US" sz="1600" dirty="0" err="1" smtClean="0">
                <a:latin typeface="Lucida Console"/>
                <a:cs typeface="Lucida Console"/>
              </a:rPr>
              <a:t>spark.textFile(“hdfs</a:t>
            </a:r>
            <a:r>
              <a:rPr lang="en-US" sz="1600" dirty="0" smtClean="0">
                <a:latin typeface="Lucida Console"/>
                <a:cs typeface="Lucida Console"/>
              </a:rPr>
              <a:t>://...”)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Lucida Console"/>
                <a:cs typeface="Lucida Console"/>
              </a:rPr>
              <a:t>errors = </a:t>
            </a:r>
            <a:r>
              <a:rPr lang="en-US" sz="1600" dirty="0" err="1" smtClean="0">
                <a:latin typeface="Lucida Console"/>
                <a:cs typeface="Lucida Console"/>
              </a:rPr>
              <a:t>lines.</a:t>
            </a:r>
            <a:r>
              <a:rPr lang="en-US" sz="16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 err="1" smtClean="0">
                <a:latin typeface="Lucida Console"/>
                <a:cs typeface="Lucida Console"/>
              </a:rPr>
              <a:t>(</a:t>
            </a:r>
            <a:r>
              <a:rPr lang="en-US" sz="1600" dirty="0" err="1" smtClean="0">
                <a:solidFill>
                  <a:srgbClr val="FF0080"/>
                </a:solidFill>
                <a:latin typeface="Lucida Console"/>
                <a:cs typeface="Lucida Console"/>
              </a:rPr>
              <a:t>_.startsWith(“ERROR</a:t>
            </a:r>
            <a:r>
              <a:rPr lang="en-US" sz="1600" dirty="0" smtClean="0">
                <a:solidFill>
                  <a:srgbClr val="FF0080"/>
                </a:solidFill>
                <a:latin typeface="Lucida Console"/>
                <a:cs typeface="Lucida Console"/>
              </a:rPr>
              <a:t>”)</a:t>
            </a:r>
            <a:r>
              <a:rPr lang="en-US" sz="1600" dirty="0" smtClean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Lucida Console"/>
                <a:cs typeface="Lucida Console"/>
              </a:rPr>
              <a:t>messages = errors.</a:t>
            </a:r>
            <a:r>
              <a:rPr lang="en-US" sz="1600" dirty="0" smtClean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600" dirty="0" smtClean="0">
                <a:latin typeface="Lucida Console"/>
                <a:cs typeface="Lucida Console"/>
              </a:rPr>
              <a:t>(</a:t>
            </a:r>
            <a:r>
              <a:rPr lang="en-US" sz="1600" dirty="0" smtClean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600" dirty="0" smtClean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 err="1" smtClean="0">
                <a:latin typeface="Lucida Console"/>
                <a:cs typeface="Lucida Console"/>
              </a:rPr>
              <a:t>messages.</a:t>
            </a:r>
            <a:r>
              <a:rPr lang="en-US" sz="16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persist</a:t>
            </a:r>
            <a:r>
              <a:rPr lang="en-US" sz="1600" dirty="0" smtClean="0">
                <a:latin typeface="Lucida Console"/>
                <a:cs typeface="Lucida Console"/>
              </a:rPr>
              <a:t>()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615710" y="2743323"/>
            <a:ext cx="3071090" cy="3851442"/>
            <a:chOff x="5615710" y="2743323"/>
            <a:chExt cx="3071090" cy="38514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3729" y="3493655"/>
              <a:ext cx="1128236" cy="11282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7644049" y="3345025"/>
            <a:ext cx="791061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smtClean="0"/>
              <a:t>Block 1</a:t>
            </a:r>
            <a:endParaRPr lang="en-US" sz="1500" dirty="0"/>
          </a:p>
        </p:txBody>
      </p:sp>
      <p:sp>
        <p:nvSpPr>
          <p:cNvPr id="22" name="Rectangle 21"/>
          <p:cNvSpPr/>
          <p:nvPr/>
        </p:nvSpPr>
        <p:spPr>
          <a:xfrm>
            <a:off x="7526286" y="5395008"/>
            <a:ext cx="819727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smtClean="0"/>
              <a:t>Block 2</a:t>
            </a:r>
            <a:endParaRPr lang="en-US" sz="1500" dirty="0"/>
          </a:p>
        </p:txBody>
      </p:sp>
      <p:sp>
        <p:nvSpPr>
          <p:cNvPr id="23" name="Rectangle 22"/>
          <p:cNvSpPr/>
          <p:nvPr/>
        </p:nvSpPr>
        <p:spPr>
          <a:xfrm>
            <a:off x="5680365" y="6056686"/>
            <a:ext cx="806782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smtClean="0"/>
              <a:t>Block 3</a:t>
            </a:r>
            <a:endParaRPr lang="en-US" sz="15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6019801" y="3042352"/>
            <a:ext cx="1577109" cy="2375746"/>
            <a:chOff x="6019801" y="3042352"/>
            <a:chExt cx="1577109" cy="2375746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6518519" y="3042352"/>
              <a:ext cx="1078391" cy="600181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415567" y="3665623"/>
              <a:ext cx="1142135" cy="1097665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5341447" y="4343977"/>
              <a:ext cx="1752475" cy="395767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638800" y="2707533"/>
            <a:ext cx="2860965" cy="3075342"/>
            <a:chOff x="5638800" y="2707533"/>
            <a:chExt cx="2860965" cy="3075342"/>
          </a:xfrm>
        </p:grpSpPr>
        <p:sp>
          <p:nvSpPr>
            <p:cNvPr id="15" name="Rounded Rectangle 14"/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Worker</a:t>
              </a:r>
              <a:endParaRPr lang="en-US" sz="18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Worker</a:t>
              </a:r>
              <a:endParaRPr lang="en-US" sz="18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Worker</a:t>
              </a:r>
              <a:endParaRPr lang="en-US" sz="18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46819" y="3452092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Master</a:t>
              </a:r>
              <a:endParaRPr lang="en-US" sz="18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28601" y="4248011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 smtClean="0">
                <a:latin typeface="Lucida Console"/>
                <a:cs typeface="Lucida Console"/>
              </a:rPr>
              <a:t>messages.</a:t>
            </a:r>
            <a:r>
              <a:rPr lang="en-US" sz="16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 smtClean="0">
                <a:latin typeface="Lucida Console"/>
                <a:cs typeface="Lucida Console"/>
              </a:rPr>
              <a:t>(</a:t>
            </a:r>
            <a:r>
              <a:rPr lang="en-US" sz="1600" dirty="0" smtClean="0">
                <a:solidFill>
                  <a:srgbClr val="FF0080"/>
                </a:solidFill>
                <a:latin typeface="Lucida Console"/>
                <a:cs typeface="Lucida Console"/>
              </a:rPr>
              <a:t>_.contains(“foo”)</a:t>
            </a:r>
            <a:r>
              <a:rPr lang="en-US" sz="1600" dirty="0" smtClean="0">
                <a:latin typeface="Lucida Console"/>
                <a:cs typeface="Lucida Console"/>
              </a:rPr>
              <a:t>).</a:t>
            </a:r>
            <a:r>
              <a:rPr lang="en-US" sz="1600" dirty="0" smtClean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5306291" y="4456545"/>
            <a:ext cx="1570182" cy="33712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6742550" y="3840020"/>
            <a:ext cx="958269" cy="905162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6664036" y="2941777"/>
            <a:ext cx="909784" cy="494145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28600" y="45720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 smtClean="0">
                <a:latin typeface="Lucida Console"/>
                <a:cs typeface="Lucida Console"/>
              </a:rPr>
              <a:t>(</a:t>
            </a:r>
            <a:r>
              <a:rPr lang="en-US" sz="1600" dirty="0" smtClean="0">
                <a:solidFill>
                  <a:srgbClr val="FF0080"/>
                </a:solidFill>
                <a:latin typeface="Lucida Console"/>
                <a:cs typeface="Lucida Console"/>
              </a:rPr>
              <a:t>_.contains(“bar”)</a:t>
            </a:r>
            <a:r>
              <a:rPr lang="en-US" sz="1600" dirty="0" smtClean="0">
                <a:latin typeface="Lucida Console"/>
                <a:cs typeface="Lucida Console"/>
              </a:rPr>
              <a:t>).</a:t>
            </a:r>
            <a:r>
              <a:rPr lang="en-US" sz="1600" dirty="0" smtClean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97814" y="3242846"/>
            <a:ext cx="622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rbel"/>
                <a:cs typeface="Corbel"/>
              </a:rPr>
              <a:t>tasks</a:t>
            </a:r>
            <a:endParaRPr lang="en-US" sz="1600" dirty="0">
              <a:latin typeface="Corbel"/>
              <a:cs typeface="Corbe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7000" y="2873391"/>
            <a:ext cx="746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rbel"/>
                <a:cs typeface="Corbel"/>
              </a:rPr>
              <a:t>results</a:t>
            </a:r>
            <a:endParaRPr lang="en-US" sz="1600" dirty="0">
              <a:latin typeface="Corbel"/>
              <a:cs typeface="Corbe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11836" y="2449945"/>
            <a:ext cx="727364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 smtClean="0"/>
              <a:t>Msgs</a:t>
            </a:r>
            <a:r>
              <a:rPr lang="en-US" sz="1500" dirty="0" smtClean="0"/>
              <a:t>. 1</a:t>
            </a:r>
            <a:endParaRPr lang="en-US" sz="1500" dirty="0"/>
          </a:p>
        </p:txBody>
      </p:sp>
      <p:sp>
        <p:nvSpPr>
          <p:cNvPr id="24" name="Rectangle 23"/>
          <p:cNvSpPr/>
          <p:nvPr/>
        </p:nvSpPr>
        <p:spPr>
          <a:xfrm>
            <a:off x="8047181" y="4523264"/>
            <a:ext cx="727364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 smtClean="0"/>
              <a:t>Msgs</a:t>
            </a:r>
            <a:r>
              <a:rPr lang="en-US" sz="1500" dirty="0" smtClean="0"/>
              <a:t>. 2</a:t>
            </a:r>
            <a:endParaRPr lang="en-US" sz="1500" dirty="0"/>
          </a:p>
        </p:txBody>
      </p:sp>
      <p:sp>
        <p:nvSpPr>
          <p:cNvPr id="25" name="Rectangle 24"/>
          <p:cNvSpPr/>
          <p:nvPr/>
        </p:nvSpPr>
        <p:spPr>
          <a:xfrm>
            <a:off x="6195291" y="5161729"/>
            <a:ext cx="727364" cy="32059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 smtClean="0"/>
              <a:t>Msgs</a:t>
            </a:r>
            <a:r>
              <a:rPr lang="en-US" sz="1500" dirty="0" smtClean="0"/>
              <a:t>. 3</a:t>
            </a:r>
            <a:endParaRPr lang="en-US" sz="1500" dirty="0"/>
          </a:p>
        </p:txBody>
      </p:sp>
      <p:sp>
        <p:nvSpPr>
          <p:cNvPr id="70" name="Rectangular Callout 69"/>
          <p:cNvSpPr/>
          <p:nvPr/>
        </p:nvSpPr>
        <p:spPr>
          <a:xfrm>
            <a:off x="5234708" y="2505364"/>
            <a:ext cx="1154547" cy="311727"/>
          </a:xfrm>
          <a:prstGeom prst="wedgeRectCallout">
            <a:avLst>
              <a:gd name="adj1" fmla="val -94279"/>
              <a:gd name="adj2" fmla="val 44724"/>
            </a:avLst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Base RDD</a:t>
            </a:r>
            <a:endParaRPr lang="en-US" sz="1700" dirty="0"/>
          </a:p>
        </p:txBody>
      </p:sp>
      <p:sp>
        <p:nvSpPr>
          <p:cNvPr id="71" name="Rectangular Callout 70"/>
          <p:cNvSpPr/>
          <p:nvPr/>
        </p:nvSpPr>
        <p:spPr>
          <a:xfrm>
            <a:off x="5644327" y="2590800"/>
            <a:ext cx="1834818" cy="311727"/>
          </a:xfrm>
          <a:prstGeom prst="wedgeRectCallout">
            <a:avLst>
              <a:gd name="adj1" fmla="val -46677"/>
              <a:gd name="adj2" fmla="val 118798"/>
            </a:avLst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Transformed RDD</a:t>
            </a:r>
            <a:endParaRPr lang="en-US" sz="1700" dirty="0"/>
          </a:p>
        </p:txBody>
      </p:sp>
      <p:sp>
        <p:nvSpPr>
          <p:cNvPr id="73" name="Rectangular Callout 72"/>
          <p:cNvSpPr/>
          <p:nvPr/>
        </p:nvSpPr>
        <p:spPr>
          <a:xfrm>
            <a:off x="5681829" y="4039068"/>
            <a:ext cx="943617" cy="295960"/>
          </a:xfrm>
          <a:prstGeom prst="wedgeRectCallout">
            <a:avLst>
              <a:gd name="adj1" fmla="val -96339"/>
              <a:gd name="adj2" fmla="val 61948"/>
            </a:avLst>
          </a:prstGeom>
          <a:ln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Action</a:t>
            </a:r>
            <a:endParaRPr lang="en-US" sz="1700" dirty="0"/>
          </a:p>
        </p:txBody>
      </p:sp>
      <p:sp>
        <p:nvSpPr>
          <p:cNvPr id="38" name="Rounded Rectangle 37"/>
          <p:cNvSpPr/>
          <p:nvPr/>
        </p:nvSpPr>
        <p:spPr>
          <a:xfrm>
            <a:off x="404092" y="5486400"/>
            <a:ext cx="4777508" cy="849407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Result:</a:t>
            </a:r>
            <a:r>
              <a:rPr lang="en-US" dirty="0" smtClean="0"/>
              <a:t> full-text search of Wikipedia in &lt;1 sec (</a:t>
            </a:r>
            <a:r>
              <a:rPr lang="en-US" dirty="0" err="1" smtClean="0"/>
              <a:t>vs</a:t>
            </a:r>
            <a:r>
              <a:rPr lang="en-US" dirty="0" smtClean="0"/>
              <a:t> 20 sec for on-disk data)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394512" y="5486401"/>
            <a:ext cx="4777508" cy="849406"/>
          </a:xfrm>
          <a:prstGeom prst="roundRect">
            <a:avLst>
              <a:gd name="adj" fmla="val 10339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Result:</a:t>
            </a:r>
            <a:r>
              <a:rPr lang="en-US" dirty="0" smtClean="0"/>
              <a:t> scaled to 1 TB data in 5-7 sec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vs</a:t>
            </a:r>
            <a:r>
              <a:rPr lang="en-US" dirty="0" smtClean="0"/>
              <a:t> 170 sec for on-disk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74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43" grpId="0" build="allAtOnce"/>
      <p:bldP spid="61" grpId="0" build="allAtOnce"/>
      <p:bldP spid="63" grpId="0"/>
      <p:bldP spid="63" grpId="1"/>
      <p:bldP spid="63" grpId="2"/>
      <p:bldP spid="64" grpId="0"/>
      <p:bldP spid="64" grpId="1"/>
      <p:bldP spid="64" grpId="2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38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39"/>
          <p:cNvSpPr/>
          <p:nvPr/>
        </p:nvSpPr>
        <p:spPr>
          <a:xfrm>
            <a:off x="3567920" y="4000500"/>
            <a:ext cx="1918480" cy="6096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752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RDDs track the graph of transformations that built them (their </a:t>
            </a:r>
            <a:r>
              <a:rPr lang="en-US" i="1" dirty="0" smtClean="0"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) to rebuild lost data</a:t>
            </a: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E.g.: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7" y="3187700"/>
            <a:ext cx="741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Lucida Console"/>
                <a:cs typeface="Lucida Console"/>
              </a:rPr>
              <a:t>messages = </a:t>
            </a:r>
            <a:r>
              <a:rPr lang="en-US" sz="1800" dirty="0" err="1" smtClean="0">
                <a:latin typeface="Lucida Console"/>
                <a:cs typeface="Lucida Console"/>
              </a:rPr>
              <a:t>textFile</a:t>
            </a:r>
            <a:r>
              <a:rPr lang="en-US" sz="1800" dirty="0" smtClean="0">
                <a:latin typeface="Lucida Console"/>
                <a:cs typeface="Lucida Console"/>
              </a:rPr>
              <a:t>(...).</a:t>
            </a:r>
            <a:r>
              <a:rPr lang="en-US" sz="1800" dirty="0" smtClean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 smtClean="0">
                <a:latin typeface="Lucida Console"/>
                <a:cs typeface="Lucida Console"/>
              </a:rPr>
              <a:t>(</a:t>
            </a:r>
            <a:r>
              <a:rPr lang="en-US" sz="1800" dirty="0" smtClean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1800" dirty="0" smtClean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 smtClean="0">
                <a:latin typeface="Lucida Console"/>
                <a:cs typeface="Lucida Console"/>
              </a:rPr>
              <a:t>                        .</a:t>
            </a:r>
            <a:r>
              <a:rPr lang="en-US" sz="1800" dirty="0" smtClean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 smtClean="0">
                <a:latin typeface="Lucida Console"/>
                <a:cs typeface="Lucida Console"/>
              </a:rPr>
              <a:t>(</a:t>
            </a:r>
            <a:r>
              <a:rPr lang="en-US" sz="1800" dirty="0" smtClean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 smtClean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 smtClean="0">
                <a:latin typeface="Lucida Console"/>
                <a:cs typeface="Lucida Console"/>
              </a:rPr>
              <a:t>                       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30702" y="4924274"/>
            <a:ext cx="7006396" cy="930426"/>
            <a:chOff x="1066673" y="4756967"/>
            <a:chExt cx="5050559" cy="653233"/>
          </a:xfrm>
        </p:grpSpPr>
        <p:sp>
          <p:nvSpPr>
            <p:cNvPr id="10" name="Rounded Rectangle 9"/>
            <p:cNvSpPr/>
            <p:nvPr/>
          </p:nvSpPr>
          <p:spPr>
            <a:xfrm>
              <a:off x="106667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 smtClean="0"/>
                <a:t>HadoopRDD</a:t>
              </a:r>
              <a:endParaRPr lang="en-US" sz="2200" dirty="0" smtClean="0"/>
            </a:p>
            <a:p>
              <a:pPr algn="ctr"/>
              <a:endParaRPr lang="en-US" sz="600" dirty="0" smtClean="0"/>
            </a:p>
            <a:p>
              <a:pPr algn="ctr"/>
              <a:r>
                <a:rPr lang="en-US" sz="1600" dirty="0" smtClean="0"/>
                <a:t>path = </a:t>
              </a:r>
              <a:r>
                <a:rPr lang="en-US" sz="1600" dirty="0" err="1" smtClean="0"/>
                <a:t>hdfs</a:t>
              </a:r>
              <a:r>
                <a:rPr lang="en-US" sz="1600" dirty="0" smtClean="0"/>
                <a:t>://…</a:t>
              </a:r>
              <a:endParaRPr lang="en-US" sz="16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9356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 smtClean="0"/>
                <a:t>FilteredRDD</a:t>
              </a:r>
              <a:endParaRPr lang="en-US" sz="2200" dirty="0" smtClean="0"/>
            </a:p>
            <a:p>
              <a:pPr algn="ctr"/>
              <a:endParaRPr lang="en-US" sz="600" dirty="0" smtClean="0"/>
            </a:p>
            <a:p>
              <a:pPr algn="ctr"/>
              <a:r>
                <a:rPr lang="en-US" sz="1600" dirty="0" err="1" smtClean="0"/>
                <a:t>func</a:t>
              </a:r>
              <a:r>
                <a:rPr lang="en-US" sz="1600" dirty="0" smtClean="0"/>
                <a:t> = _.contains(...)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17992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 smtClean="0"/>
                <a:t>MappedRDD</a:t>
              </a:r>
              <a:endParaRPr lang="en-US" sz="2200" dirty="0" smtClean="0"/>
            </a:p>
            <a:p>
              <a:pPr algn="ctr"/>
              <a:endParaRPr lang="en-US" sz="600" dirty="0" smtClean="0"/>
            </a:p>
            <a:p>
              <a:pPr algn="ctr"/>
              <a:r>
                <a:rPr lang="en-US" sz="1600" dirty="0" err="1" smtClean="0"/>
                <a:t>func</a:t>
              </a:r>
              <a:r>
                <a:rPr lang="en-US" sz="1600" dirty="0" smtClean="0"/>
                <a:t> = _.split(…)</a:t>
              </a:r>
            </a:p>
          </p:txBody>
        </p:sp>
        <p:cxnSp>
          <p:nvCxnSpPr>
            <p:cNvPr id="21" name="Straight Arrow Connector 20"/>
            <p:cNvCxnSpPr>
              <a:stCxn id="11" idx="1"/>
              <a:endCxn id="10" idx="3"/>
            </p:cNvCxnSpPr>
            <p:nvPr/>
          </p:nvCxnSpPr>
          <p:spPr>
            <a:xfrm flipH="1">
              <a:off x="2465913" y="5083584"/>
              <a:ext cx="4276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1"/>
              <a:endCxn id="11" idx="3"/>
            </p:cNvCxnSpPr>
            <p:nvPr/>
          </p:nvCxnSpPr>
          <p:spPr>
            <a:xfrm flipH="1">
              <a:off x="4292803" y="5083584"/>
              <a:ext cx="42518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Fault Recovery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457200" y="4648200"/>
            <a:ext cx="8229600" cy="2095500"/>
            <a:chOff x="457200" y="4533900"/>
            <a:chExt cx="8229600" cy="2095500"/>
          </a:xfrm>
        </p:grpSpPr>
        <p:sp>
          <p:nvSpPr>
            <p:cNvPr id="6" name="Rectangle 5"/>
            <p:cNvSpPr/>
            <p:nvPr/>
          </p:nvSpPr>
          <p:spPr>
            <a:xfrm>
              <a:off x="457200" y="4648200"/>
              <a:ext cx="8229600" cy="1981200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47302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837774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837774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837774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37774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28733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319205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319205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19205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319205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654800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745272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45272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745272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745272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35" name="Straight Arrow Connector 34"/>
            <p:cNvCxnSpPr>
              <a:stCxn id="18" idx="3"/>
              <a:endCxn id="26" idx="1"/>
            </p:cNvCxnSpPr>
            <p:nvPr/>
          </p:nvCxnSpPr>
          <p:spPr>
            <a:xfrm>
              <a:off x="2230932" y="554933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9" idx="3"/>
              <a:endCxn id="27" idx="1"/>
            </p:cNvCxnSpPr>
            <p:nvPr/>
          </p:nvCxnSpPr>
          <p:spPr>
            <a:xfrm>
              <a:off x="2230932" y="589745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7" name="Straight Arrow Connector 36"/>
            <p:cNvCxnSpPr>
              <a:stCxn id="20" idx="3"/>
              <a:endCxn id="28" idx="1"/>
            </p:cNvCxnSpPr>
            <p:nvPr/>
          </p:nvCxnSpPr>
          <p:spPr>
            <a:xfrm>
              <a:off x="2230932" y="6249291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17" idx="3"/>
              <a:endCxn id="24" idx="1"/>
            </p:cNvCxnSpPr>
            <p:nvPr/>
          </p:nvCxnSpPr>
          <p:spPr>
            <a:xfrm>
              <a:off x="2230932" y="5197497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26" idx="3"/>
              <a:endCxn id="31" idx="1"/>
            </p:cNvCxnSpPr>
            <p:nvPr/>
          </p:nvCxnSpPr>
          <p:spPr>
            <a:xfrm>
              <a:off x="4712363" y="554933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stCxn id="27" idx="3"/>
              <a:endCxn id="32" idx="1"/>
            </p:cNvCxnSpPr>
            <p:nvPr/>
          </p:nvCxnSpPr>
          <p:spPr>
            <a:xfrm>
              <a:off x="4712363" y="589745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24" idx="3"/>
              <a:endCxn id="30" idx="1"/>
            </p:cNvCxnSpPr>
            <p:nvPr/>
          </p:nvCxnSpPr>
          <p:spPr>
            <a:xfrm>
              <a:off x="4712363" y="5197497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6" name="Straight Arrow Connector 45"/>
            <p:cNvCxnSpPr>
              <a:stCxn id="28" idx="3"/>
              <a:endCxn id="33" idx="1"/>
            </p:cNvCxnSpPr>
            <p:nvPr/>
          </p:nvCxnSpPr>
          <p:spPr>
            <a:xfrm>
              <a:off x="4712363" y="6249291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219200" y="4533900"/>
              <a:ext cx="16584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Corbel"/>
                  <a:cs typeface="Corbel"/>
                </a:rPr>
                <a:t>HadoopRDD</a:t>
              </a:r>
              <a:endParaRPr lang="en-US" sz="2200" dirty="0" smtClean="0">
                <a:latin typeface="Corbel"/>
                <a:cs typeface="Corbe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95700" y="4533900"/>
              <a:ext cx="16276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Corbel"/>
                  <a:cs typeface="Corbel"/>
                </a:rPr>
                <a:t>FilteredRDD</a:t>
              </a:r>
              <a:endParaRPr lang="en-US" sz="2200" dirty="0" smtClean="0">
                <a:latin typeface="Corbel"/>
                <a:cs typeface="Corbe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81212" y="4533900"/>
              <a:ext cx="16911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Corbel"/>
                  <a:cs typeface="Corbel"/>
                </a:rPr>
                <a:t>MappedRDD</a:t>
              </a:r>
              <a:endParaRPr lang="en-US" sz="2200" dirty="0" smtClean="0">
                <a:latin typeface="Corbel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42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Recovery Results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45480"/>
              </p:ext>
            </p:extLst>
          </p:nvPr>
        </p:nvGraphicFramePr>
        <p:xfrm>
          <a:off x="484522" y="2057400"/>
          <a:ext cx="7924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4836259" y="2928351"/>
            <a:ext cx="192504" cy="457200"/>
          </a:xfrm>
          <a:prstGeom prst="straightConnector1">
            <a:avLst/>
          </a:prstGeom>
          <a:ln w="50800" cmpd="sng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0" y="2466686"/>
            <a:ext cx="2191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rbel"/>
                <a:cs typeface="Corbel"/>
              </a:rPr>
              <a:t>Failure happens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68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Example: PageRank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74838"/>
            <a:ext cx="8229600" cy="4221162"/>
          </a:xfrm>
        </p:spPr>
        <p:txBody>
          <a:bodyPr/>
          <a:lstStyle/>
          <a:p>
            <a:r>
              <a:rPr lang="en-US" sz="2800" dirty="0" smtClean="0"/>
              <a:t>1. Start each page with a rank of 1</a:t>
            </a:r>
          </a:p>
          <a:p>
            <a:pPr>
              <a:spcBef>
                <a:spcPts val="400"/>
              </a:spcBef>
            </a:pPr>
            <a:r>
              <a:rPr lang="en-US" sz="2800" dirty="0" smtClean="0"/>
              <a:t>2. On each iteration, update each page’s rank to</a:t>
            </a:r>
          </a:p>
          <a:p>
            <a:pPr algn="ctr">
              <a:spcBef>
                <a:spcPts val="600"/>
              </a:spcBef>
            </a:pP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err="1" smtClean="0">
                <a:latin typeface="Corbel"/>
                <a:cs typeface="Corbel"/>
              </a:rPr>
              <a:t>∈</a:t>
            </a:r>
            <a:r>
              <a:rPr lang="en-US" sz="2800" baseline="-25000" dirty="0" err="1" smtClean="0"/>
              <a:t>neighbors</a:t>
            </a:r>
            <a:r>
              <a:rPr lang="en-US" sz="2800" dirty="0" smtClean="0"/>
              <a:t> </a:t>
            </a:r>
            <a:r>
              <a:rPr lang="en-US" sz="2800" dirty="0" err="1" smtClean="0"/>
              <a:t>rank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/ |</a:t>
            </a:r>
            <a:r>
              <a:rPr lang="en-US" sz="2800" dirty="0" err="1" smtClean="0"/>
              <a:t>neighbors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|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Vertical Text Placeholder 2"/>
          <p:cNvSpPr txBox="1">
            <a:spLocks/>
          </p:cNvSpPr>
          <p:nvPr/>
        </p:nvSpPr>
        <p:spPr bwMode="auto">
          <a:xfrm>
            <a:off x="457200" y="3429000"/>
            <a:ext cx="837122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links = 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neighbors) pairs</a:t>
            </a:r>
          </a:p>
          <a:p>
            <a:pPr>
              <a:spcBef>
                <a:spcPct val="0"/>
              </a:spcBef>
            </a:pP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ranks = 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rank) pairs</a:t>
            </a:r>
          </a:p>
          <a:p>
            <a:pPr>
              <a:spcBef>
                <a:spcPct val="0"/>
              </a:spcBef>
            </a:pPr>
            <a:endParaRPr lang="en-US" sz="1400" dirty="0" smtClean="0">
              <a:solidFill>
                <a:srgbClr val="008000"/>
              </a:solidFill>
              <a:latin typeface="Lucida Console"/>
              <a:ea typeface="Consolas" charset="0"/>
              <a:cs typeface="Lucida Console"/>
            </a:endParaRPr>
          </a:p>
          <a:p>
            <a:endParaRPr lang="en-US" sz="1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267200"/>
            <a:ext cx="4114800" cy="226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95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Example: PageRank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74838"/>
            <a:ext cx="8229600" cy="4221162"/>
          </a:xfrm>
        </p:spPr>
        <p:txBody>
          <a:bodyPr/>
          <a:lstStyle/>
          <a:p>
            <a:r>
              <a:rPr lang="en-US" sz="2800" dirty="0" smtClean="0"/>
              <a:t>1. Start each page with a rank of 1</a:t>
            </a:r>
          </a:p>
          <a:p>
            <a:pPr>
              <a:spcBef>
                <a:spcPts val="400"/>
              </a:spcBef>
            </a:pPr>
            <a:r>
              <a:rPr lang="en-US" sz="2800" dirty="0" smtClean="0"/>
              <a:t>2. On each iteration, update each page’s rank to</a:t>
            </a:r>
          </a:p>
          <a:p>
            <a:pPr algn="ctr">
              <a:spcBef>
                <a:spcPts val="600"/>
              </a:spcBef>
            </a:pPr>
            <a:r>
              <a:rPr lang="en-US" sz="2800" dirty="0" err="1" smtClean="0"/>
              <a:t>Σ</a:t>
            </a:r>
            <a:r>
              <a:rPr lang="en-US" sz="2800" baseline="-25000" dirty="0" err="1" smtClean="0"/>
              <a:t>i</a:t>
            </a:r>
            <a:r>
              <a:rPr lang="en-US" sz="2800" baseline="-25000" dirty="0" err="1" smtClean="0">
                <a:latin typeface="Corbel"/>
                <a:cs typeface="Corbel"/>
              </a:rPr>
              <a:t>∈</a:t>
            </a:r>
            <a:r>
              <a:rPr lang="en-US" sz="2800" baseline="-25000" dirty="0" err="1" smtClean="0"/>
              <a:t>neighbors</a:t>
            </a:r>
            <a:r>
              <a:rPr lang="en-US" sz="2800" dirty="0" smtClean="0"/>
              <a:t> </a:t>
            </a:r>
            <a:r>
              <a:rPr lang="en-US" sz="2800" dirty="0" err="1" smtClean="0"/>
              <a:t>rank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/ |</a:t>
            </a:r>
            <a:r>
              <a:rPr lang="en-US" sz="2800" dirty="0" err="1" smtClean="0"/>
              <a:t>neighbors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|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Vertical Text Placeholder 2"/>
          <p:cNvSpPr txBox="1">
            <a:spLocks/>
          </p:cNvSpPr>
          <p:nvPr/>
        </p:nvSpPr>
        <p:spPr bwMode="auto">
          <a:xfrm>
            <a:off x="457200" y="3962400"/>
            <a:ext cx="837122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links = 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neighbors) pairs</a:t>
            </a:r>
          </a:p>
          <a:p>
            <a:pPr>
              <a:spcBef>
                <a:spcPct val="0"/>
              </a:spcBef>
            </a:pP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ranks = 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 smtClean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rank) pairs</a:t>
            </a:r>
          </a:p>
          <a:p>
            <a:pPr>
              <a:spcBef>
                <a:spcPct val="0"/>
              </a:spcBef>
            </a:pPr>
            <a:endParaRPr lang="en-US" sz="1400" dirty="0" smtClean="0">
              <a:solidFill>
                <a:srgbClr val="008000"/>
              </a:solidFill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</a:pP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for (</a:t>
            </a:r>
            <a:r>
              <a:rPr lang="en-US" sz="1900" dirty="0" err="1" smtClean="0">
                <a:latin typeface="Lucida Console"/>
                <a:ea typeface="Consolas" charset="0"/>
                <a:cs typeface="Lucida Console"/>
              </a:rPr>
              <a:t>i</a:t>
            </a: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 &lt;- 1 to ITERATIONS) {</a:t>
            </a:r>
          </a:p>
          <a:p>
            <a:pPr>
              <a:spcBef>
                <a:spcPct val="0"/>
              </a:spcBef>
            </a:pP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 </a:t>
            </a: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 ranks </a:t>
            </a: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= </a:t>
            </a:r>
            <a:r>
              <a:rPr lang="en-US" sz="1900" dirty="0" err="1" smtClean="0">
                <a:latin typeface="Lucida Console"/>
                <a:ea typeface="Consolas" charset="0"/>
                <a:cs typeface="Lucida Console"/>
              </a:rPr>
              <a:t>links.</a:t>
            </a:r>
            <a:r>
              <a:rPr lang="en-US" sz="1900" dirty="0" err="1" smtClean="0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join</a:t>
            </a:r>
            <a:r>
              <a:rPr lang="en-US" sz="1900" dirty="0" err="1" smtClean="0">
                <a:latin typeface="Lucida Console"/>
                <a:ea typeface="Consolas" charset="0"/>
                <a:cs typeface="Lucida Console"/>
              </a:rPr>
              <a:t>(ranks).</a:t>
            </a:r>
            <a:r>
              <a:rPr lang="en-US" sz="1900" dirty="0" err="1" smtClean="0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flatMap</a:t>
            </a: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(</a:t>
            </a:r>
            <a:r>
              <a:rPr lang="en-US" sz="1900" dirty="0" err="1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(links, rank)) =&gt;</a:t>
            </a:r>
          </a:p>
          <a:p>
            <a:pPr>
              <a:spcBef>
                <a:spcPct val="0"/>
              </a:spcBef>
            </a:pP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  </a:t>
            </a:r>
            <a:r>
              <a:rPr lang="en-US" sz="1900" dirty="0" err="1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links.map</a:t>
            </a: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 err="1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=&gt; (</a:t>
            </a:r>
            <a:r>
              <a:rPr lang="en-US" sz="1900" dirty="0" err="1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rank/</a:t>
            </a:r>
            <a:r>
              <a:rPr lang="en-US" sz="1900" dirty="0" err="1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links.size</a:t>
            </a: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))</a:t>
            </a:r>
          </a:p>
          <a:p>
            <a:pPr>
              <a:spcBef>
                <a:spcPct val="0"/>
              </a:spcBef>
            </a:pP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}.</a:t>
            </a:r>
            <a:r>
              <a:rPr lang="en-US" sz="1900" dirty="0" err="1" smtClean="0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reduceByKey</a:t>
            </a: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 smtClean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_ + _</a:t>
            </a: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900" dirty="0" smtClean="0">
                <a:latin typeface="Lucida Console"/>
                <a:ea typeface="Consolas" charset="0"/>
                <a:cs typeface="Lucida Console"/>
              </a:rPr>
              <a:t>}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95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Optimizing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855" y="2041837"/>
            <a:ext cx="4634545" cy="4221162"/>
          </a:xfrm>
        </p:spPr>
        <p:txBody>
          <a:bodyPr/>
          <a:lstStyle/>
          <a:p>
            <a:r>
              <a:rPr lang="en-US" sz="1900" dirty="0" smtClean="0">
                <a:latin typeface="Lucida Console"/>
                <a:cs typeface="Lucida Console"/>
              </a:rPr>
              <a:t>links</a:t>
            </a:r>
            <a:r>
              <a:rPr lang="en-US" sz="2600" dirty="0" smtClean="0"/>
              <a:t> &amp; </a:t>
            </a:r>
            <a:r>
              <a:rPr lang="en-US" sz="1900" dirty="0" smtClean="0">
                <a:latin typeface="Lucida Console"/>
                <a:cs typeface="Lucida Console"/>
              </a:rPr>
              <a:t>ranks</a:t>
            </a:r>
            <a:r>
              <a:rPr lang="en-US" sz="2600" dirty="0" smtClean="0">
                <a:solidFill>
                  <a:prstClr val="black"/>
                </a:solidFill>
              </a:rPr>
              <a:t> repeatedly joined</a:t>
            </a:r>
            <a:endParaRPr lang="en-US" sz="1900" dirty="0" smtClean="0">
              <a:latin typeface="Lucida Console"/>
              <a:cs typeface="Lucida Console"/>
            </a:endParaRPr>
          </a:p>
          <a:p>
            <a:r>
              <a:rPr lang="en-US" sz="2600" dirty="0" smtClean="0"/>
              <a:t>Can </a:t>
            </a:r>
            <a:r>
              <a:rPr lang="en-US" sz="2600" i="1" dirty="0" smtClean="0"/>
              <a:t>co-partition</a:t>
            </a:r>
            <a:r>
              <a:rPr lang="en-US" sz="2600" dirty="0" smtClean="0"/>
              <a:t> them (e.g. hash both on URL) to avoid shuffles</a:t>
            </a:r>
          </a:p>
          <a:p>
            <a:r>
              <a:rPr lang="en-US" sz="2600" dirty="0" smtClean="0"/>
              <a:t>Can also use app knowledge, e.g., hash on DNS name</a:t>
            </a:r>
          </a:p>
          <a:p>
            <a:pPr>
              <a:spcBef>
                <a:spcPts val="3800"/>
              </a:spcBef>
            </a:pPr>
            <a:r>
              <a:rPr lang="en-US" sz="1900" dirty="0" smtClean="0">
                <a:latin typeface="Lucida Console"/>
                <a:cs typeface="Lucida Console"/>
              </a:rPr>
              <a:t>links = </a:t>
            </a:r>
            <a:r>
              <a:rPr lang="en-US" sz="1900" dirty="0" err="1" smtClean="0">
                <a:latin typeface="Lucida Console"/>
                <a:cs typeface="Lucida Console"/>
              </a:rPr>
              <a:t>links.</a:t>
            </a:r>
            <a:r>
              <a:rPr lang="en-US" sz="1900" dirty="0" err="1" smtClean="0">
                <a:solidFill>
                  <a:srgbClr val="3366FF"/>
                </a:solidFill>
                <a:latin typeface="Lucida Console"/>
                <a:cs typeface="Lucida Console"/>
              </a:rPr>
              <a:t>partitionBy</a:t>
            </a:r>
            <a:r>
              <a:rPr lang="en-US" sz="1900" dirty="0" smtClean="0">
                <a:latin typeface="Lucida Console"/>
                <a:cs typeface="Lucida Console"/>
              </a:rPr>
              <a:t>(</a:t>
            </a:r>
            <a:br>
              <a:rPr lang="en-US" sz="1900" dirty="0" smtClean="0">
                <a:latin typeface="Lucida Console"/>
                <a:cs typeface="Lucida Console"/>
              </a:rPr>
            </a:br>
            <a:r>
              <a:rPr lang="en-US" sz="1900" dirty="0" smtClean="0">
                <a:latin typeface="Lucida Console"/>
                <a:cs typeface="Lucida Console"/>
              </a:rPr>
              <a:t>         new </a:t>
            </a:r>
            <a:r>
              <a:rPr lang="en-US" sz="1900" dirty="0" err="1" smtClean="0">
                <a:latin typeface="Lucida Console"/>
                <a:cs typeface="Lucida Console"/>
              </a:rPr>
              <a:t>URLPartitioner</a:t>
            </a:r>
            <a:r>
              <a:rPr lang="en-US" sz="1900" dirty="0" smtClean="0">
                <a:latin typeface="Lucida Console"/>
                <a:cs typeface="Lucida Console"/>
              </a:rPr>
              <a:t>())</a:t>
            </a:r>
          </a:p>
        </p:txBody>
      </p:sp>
      <p:cxnSp>
        <p:nvCxnSpPr>
          <p:cNvPr id="41" name="Straight Arrow Connector 40"/>
          <p:cNvCxnSpPr>
            <a:stCxn id="45" idx="2"/>
            <a:endCxn id="43" idx="0"/>
          </p:cNvCxnSpPr>
          <p:nvPr/>
        </p:nvCxnSpPr>
        <p:spPr>
          <a:xfrm>
            <a:off x="3028276" y="3589064"/>
            <a:ext cx="0" cy="430765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13098" y="3626995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/>
                <a:cs typeface="Corbel"/>
              </a:rPr>
              <a:t>reduce</a:t>
            </a:r>
            <a:endParaRPr lang="en-US" sz="2000" dirty="0">
              <a:latin typeface="Corbel"/>
              <a:cs typeface="Corbe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4754" y="3214160"/>
            <a:ext cx="1467044" cy="374904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Contribs</a:t>
            </a:r>
            <a:r>
              <a:rPr lang="en-US" sz="2000" baseline="-25000" dirty="0" smtClean="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46" name="Straight Arrow Connector 45"/>
          <p:cNvCxnSpPr>
            <a:stCxn id="58" idx="2"/>
            <a:endCxn id="45" idx="0"/>
          </p:cNvCxnSpPr>
          <p:nvPr/>
        </p:nvCxnSpPr>
        <p:spPr>
          <a:xfrm>
            <a:off x="3028276" y="2725020"/>
            <a:ext cx="0" cy="489140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863002" y="2963174"/>
            <a:ext cx="1" cy="241641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13098" y="2763383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/>
                <a:cs typeface="Corbel"/>
              </a:rPr>
              <a:t>join</a:t>
            </a:r>
            <a:endParaRPr lang="en-US" sz="2000" dirty="0">
              <a:latin typeface="Corbel"/>
              <a:cs typeface="Corbel"/>
            </a:endParaRPr>
          </a:p>
        </p:txBody>
      </p:sp>
      <p:cxnSp>
        <p:nvCxnSpPr>
          <p:cNvPr id="49" name="Straight Connector 48"/>
          <p:cNvCxnSpPr>
            <a:stCxn id="59" idx="2"/>
          </p:cNvCxnSpPr>
          <p:nvPr/>
        </p:nvCxnSpPr>
        <p:spPr>
          <a:xfrm>
            <a:off x="1114524" y="2718336"/>
            <a:ext cx="1744534" cy="24965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9" idx="2"/>
          </p:cNvCxnSpPr>
          <p:nvPr/>
        </p:nvCxnSpPr>
        <p:spPr>
          <a:xfrm>
            <a:off x="1114524" y="2725020"/>
            <a:ext cx="0" cy="31860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3" idx="2"/>
            <a:endCxn id="55" idx="0"/>
          </p:cNvCxnSpPr>
          <p:nvPr/>
        </p:nvCxnSpPr>
        <p:spPr>
          <a:xfrm flipH="1">
            <a:off x="3028162" y="4318024"/>
            <a:ext cx="113" cy="516003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75486" y="4597310"/>
            <a:ext cx="1" cy="241641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13098" y="4383288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/>
                <a:cs typeface="Corbel"/>
              </a:rPr>
              <a:t>join</a:t>
            </a:r>
            <a:endParaRPr lang="en-US" sz="2000" dirty="0">
              <a:latin typeface="Corbel"/>
              <a:cs typeface="Corbel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4641" y="4834027"/>
            <a:ext cx="1467044" cy="374395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Contribs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1110581" y="4347584"/>
            <a:ext cx="1764906" cy="24965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2294754" y="2133600"/>
            <a:ext cx="1467044" cy="591420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Ranks</a:t>
            </a:r>
            <a:r>
              <a:rPr lang="en-US" sz="2000" baseline="-25000" dirty="0" smtClean="0">
                <a:solidFill>
                  <a:srgbClr val="000000"/>
                </a:solidFill>
              </a:rPr>
              <a:t>0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url</a:t>
            </a:r>
            <a:r>
              <a:rPr lang="en-US" sz="1600" dirty="0" smtClean="0">
                <a:solidFill>
                  <a:schemeClr val="tx1"/>
                </a:solidFill>
              </a:rPr>
              <a:t>, rank)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81002" y="2133600"/>
            <a:ext cx="1467044" cy="591420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Links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url</a:t>
            </a:r>
            <a:r>
              <a:rPr lang="en-US" sz="1600" dirty="0" smtClean="0">
                <a:solidFill>
                  <a:schemeClr val="tx1"/>
                </a:solidFill>
              </a:rPr>
              <a:t>, neighbors)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850405" y="6171773"/>
            <a:ext cx="0" cy="213103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562822" y="6217840"/>
            <a:ext cx="95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  .  .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028162" y="5932104"/>
            <a:ext cx="0" cy="452772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14525" y="5911054"/>
            <a:ext cx="1744534" cy="24965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74" idx="0"/>
          </p:cNvCxnSpPr>
          <p:nvPr/>
        </p:nvCxnSpPr>
        <p:spPr>
          <a:xfrm>
            <a:off x="3028163" y="5208422"/>
            <a:ext cx="0" cy="387978"/>
          </a:xfrm>
          <a:prstGeom prst="straightConnector1">
            <a:avLst/>
          </a:prstGeom>
          <a:ln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2294643" y="5596400"/>
            <a:ext cx="1467045" cy="374395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Ranks</a:t>
            </a:r>
            <a:r>
              <a:rPr lang="en-US" sz="2000" baseline="-25000" dirty="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113098" y="5191560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rbel"/>
                <a:cs typeface="Corbel"/>
              </a:rPr>
              <a:t>reduce</a:t>
            </a:r>
            <a:endParaRPr lang="en-US" sz="2000" dirty="0">
              <a:latin typeface="Corbel"/>
              <a:cs typeface="Corbel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294755" y="4019829"/>
            <a:ext cx="1467045" cy="374395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Ranks</a:t>
            </a:r>
            <a:r>
              <a:rPr lang="en-US" sz="2000" baseline="-25000" dirty="0" smtClean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38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PageRank Performance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5703397"/>
              </p:ext>
            </p:extLst>
          </p:nvPr>
        </p:nvGraphicFramePr>
        <p:xfrm>
          <a:off x="762000" y="2133600"/>
          <a:ext cx="7752354" cy="357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25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700" dirty="0" smtClean="0"/>
              <a:t>Programming Models Implemented on Spark</a:t>
            </a:r>
            <a:endParaRPr lang="en-US" sz="4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8"/>
            <a:ext cx="8362140" cy="4221162"/>
          </a:xfrm>
        </p:spPr>
        <p:txBody>
          <a:bodyPr/>
          <a:lstStyle/>
          <a:p>
            <a:r>
              <a:rPr lang="en-US" dirty="0" smtClean="0"/>
              <a:t>RDDs can express many existing parallel models</a:t>
            </a:r>
          </a:p>
          <a:p>
            <a:pPr lvl="1">
              <a:spcBef>
                <a:spcPts val="200"/>
              </a:spcBef>
            </a:pPr>
            <a:r>
              <a:rPr lang="en-US" b="1" dirty="0" err="1" smtClean="0"/>
              <a:t>MapReduce</a:t>
            </a:r>
            <a:r>
              <a:rPr lang="en-US" b="1" dirty="0" smtClean="0"/>
              <a:t>, </a:t>
            </a:r>
            <a:r>
              <a:rPr lang="en-US" b="1" dirty="0" err="1" smtClean="0"/>
              <a:t>DryadLINQ</a:t>
            </a:r>
            <a:endParaRPr lang="en-US" sz="2500" dirty="0" smtClean="0"/>
          </a:p>
          <a:p>
            <a:pPr lvl="1">
              <a:spcBef>
                <a:spcPts val="200"/>
              </a:spcBef>
            </a:pPr>
            <a:r>
              <a:rPr lang="en-US" b="1" dirty="0" err="1" smtClean="0"/>
              <a:t>Pregel</a:t>
            </a:r>
            <a:r>
              <a:rPr lang="en-US" dirty="0" smtClean="0"/>
              <a:t> graph processing </a:t>
            </a:r>
            <a:r>
              <a:rPr lang="en-US" sz="2500" dirty="0" smtClean="0">
                <a:solidFill>
                  <a:srgbClr val="008000"/>
                </a:solidFill>
              </a:rPr>
              <a:t>[200 LOC]</a:t>
            </a:r>
          </a:p>
          <a:p>
            <a:pPr lvl="1">
              <a:spcBef>
                <a:spcPts val="200"/>
              </a:spcBef>
            </a:pPr>
            <a:r>
              <a:rPr lang="en-US" b="1" dirty="0" smtClean="0"/>
              <a:t>Iterative </a:t>
            </a:r>
            <a:r>
              <a:rPr lang="en-US" b="1" dirty="0" err="1" smtClean="0"/>
              <a:t>MapReduce</a:t>
            </a:r>
            <a:r>
              <a:rPr lang="en-US" dirty="0" smtClean="0"/>
              <a:t> </a:t>
            </a:r>
            <a:r>
              <a:rPr lang="en-US" sz="2500" dirty="0" smtClean="0">
                <a:solidFill>
                  <a:srgbClr val="008000"/>
                </a:solidFill>
              </a:rPr>
              <a:t>[200 LOC]</a:t>
            </a:r>
          </a:p>
          <a:p>
            <a:pPr lvl="1">
              <a:spcBef>
                <a:spcPts val="200"/>
              </a:spcBef>
            </a:pPr>
            <a:r>
              <a:rPr lang="en-US" b="1" dirty="0" smtClean="0"/>
              <a:t>SQL</a:t>
            </a:r>
            <a:r>
              <a:rPr lang="en-US" dirty="0" smtClean="0"/>
              <a:t>: Hive on Spark (Shark) </a:t>
            </a:r>
            <a:r>
              <a:rPr lang="en-US" sz="2500" dirty="0" smtClean="0">
                <a:solidFill>
                  <a:srgbClr val="BD9933"/>
                </a:solidFill>
              </a:rPr>
              <a:t>[in progress]</a:t>
            </a:r>
          </a:p>
          <a:p>
            <a:pPr>
              <a:spcBef>
                <a:spcPts val="3200"/>
              </a:spcBef>
            </a:pPr>
            <a:r>
              <a:rPr lang="en-US" dirty="0" smtClean="0"/>
              <a:t>Enables apps to efficiently </a:t>
            </a:r>
            <a:r>
              <a:rPr lang="en-US" i="1" dirty="0" smtClean="0"/>
              <a:t>intermix</a:t>
            </a:r>
            <a:r>
              <a:rPr lang="en-US" dirty="0" smtClean="0"/>
              <a:t> these models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6642100" y="2807806"/>
            <a:ext cx="254001" cy="1778000"/>
          </a:xfrm>
          <a:prstGeom prst="rightBrace">
            <a:avLst>
              <a:gd name="adj1" fmla="val 19315"/>
              <a:gd name="adj2" fmla="val 50000"/>
            </a:avLst>
          </a:prstGeom>
          <a:ln>
            <a:solidFill>
              <a:srgbClr val="3366FF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70980" y="3065483"/>
            <a:ext cx="23792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rbel"/>
                <a:cs typeface="Corbel"/>
              </a:rPr>
              <a:t>All are based on</a:t>
            </a:r>
            <a:br>
              <a:rPr lang="en-US" dirty="0" smtClean="0">
                <a:solidFill>
                  <a:srgbClr val="3366FF"/>
                </a:solidFill>
                <a:latin typeface="Corbel"/>
                <a:cs typeface="Corbel"/>
              </a:rPr>
            </a:br>
            <a:r>
              <a:rPr lang="en-US" dirty="0" smtClean="0">
                <a:solidFill>
                  <a:srgbClr val="3366FF"/>
                </a:solidFill>
                <a:latin typeface="Corbel"/>
                <a:cs typeface="Corbel"/>
              </a:rPr>
              <a:t>coarse-grained operations</a:t>
            </a:r>
            <a:endParaRPr lang="en-US" dirty="0">
              <a:solidFill>
                <a:srgbClr val="3366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4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Spark: Summary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267200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dirty="0" smtClean="0"/>
              <a:t>RDDs offer a simple and efficient programming model for a broad range of applications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Leverage the coarse-grained nature of many parallel algorithms for low-overhead recovery</a:t>
            </a:r>
            <a:endParaRPr lang="en-US" dirty="0" smtClean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>
              <a:lnSpc>
                <a:spcPct val="105000"/>
              </a:lnSpc>
            </a:pPr>
            <a:r>
              <a:rPr lang="en-US" b="1" dirty="0" smtClean="0"/>
              <a:t>Issues?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06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382000" cy="4221162"/>
          </a:xfrm>
        </p:spPr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greatly simplified “big data” analysis on large, unreliable clusters</a:t>
            </a:r>
          </a:p>
          <a:p>
            <a:r>
              <a:rPr lang="en-US" dirty="0" smtClean="0"/>
              <a:t>But as soon as it got popular, users wanted more:</a:t>
            </a:r>
          </a:p>
          <a:p>
            <a:pPr lvl="1">
              <a:spcBef>
                <a:spcPts val="400"/>
              </a:spcBef>
            </a:pPr>
            <a:r>
              <a:rPr lang="en-US" sz="2800" dirty="0" smtClean="0"/>
              <a:t>More </a:t>
            </a:r>
            <a:r>
              <a:rPr lang="en-US" sz="2800" b="1" dirty="0" smtClean="0"/>
              <a:t>complex</a:t>
            </a:r>
            <a:r>
              <a:rPr lang="en-US" sz="2800" dirty="0" smtClean="0"/>
              <a:t>, multi-stage applications</a:t>
            </a:r>
            <a:br>
              <a:rPr lang="en-US" sz="2800" dirty="0" smtClean="0"/>
            </a:br>
            <a:r>
              <a:rPr lang="en-US" sz="2800" dirty="0" smtClean="0"/>
              <a:t>(e.g. iterative machine learning &amp; graph processing)</a:t>
            </a:r>
          </a:p>
          <a:p>
            <a:pPr lvl="1">
              <a:spcBef>
                <a:spcPts val="400"/>
              </a:spcBef>
            </a:pPr>
            <a:r>
              <a:rPr lang="en-US" sz="2800" dirty="0" smtClean="0"/>
              <a:t>More </a:t>
            </a:r>
            <a:r>
              <a:rPr lang="en-US" sz="2800" b="1" dirty="0" smtClean="0"/>
              <a:t>interactive</a:t>
            </a:r>
            <a:r>
              <a:rPr lang="en-US" sz="2800" dirty="0" smtClean="0"/>
              <a:t> ad-hoc queries</a:t>
            </a:r>
            <a:endParaRPr lang="en-US" sz="33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457200" y="5418625"/>
            <a:ext cx="8229600" cy="1159975"/>
          </a:xfrm>
          <a:prstGeom prst="roundRect">
            <a:avLst>
              <a:gd name="adj" fmla="val 9265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3000" dirty="0" smtClean="0"/>
              <a:t>Response: </a:t>
            </a:r>
            <a:r>
              <a:rPr lang="en-US" sz="3000" i="1" dirty="0" smtClean="0"/>
              <a:t>specialized</a:t>
            </a:r>
            <a:r>
              <a:rPr lang="en-US" sz="3000" dirty="0" smtClean="0"/>
              <a:t> frameworks for some of these apps (e.g. </a:t>
            </a:r>
            <a:r>
              <a:rPr lang="en-US" sz="3000" dirty="0" err="1" smtClean="0"/>
              <a:t>Pregel</a:t>
            </a:r>
            <a:r>
              <a:rPr lang="en-US" sz="3000" dirty="0" smtClean="0"/>
              <a:t> for graph processing)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90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2"/>
          <p:cNvSpPr>
            <a:spLocks noGrp="1"/>
          </p:cNvSpPr>
          <p:nvPr>
            <p:ph type="ctrTitle"/>
          </p:nvPr>
        </p:nvSpPr>
        <p:spPr>
          <a:xfrm>
            <a:off x="789194" y="1196975"/>
            <a:ext cx="7318417" cy="1470025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Discretized Streams</a:t>
            </a:r>
            <a:endParaRPr lang="en-US" sz="48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Putting in-memory frameworks to work…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16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important applications need to process large data streams arriving in real time</a:t>
            </a:r>
          </a:p>
          <a:p>
            <a:pPr lvl="1"/>
            <a:r>
              <a:rPr lang="en-US" dirty="0" smtClean="0"/>
              <a:t>User activity statistics (e.g. Facebook’s Puma)</a:t>
            </a:r>
          </a:p>
          <a:p>
            <a:pPr lvl="1"/>
            <a:r>
              <a:rPr lang="en-US" dirty="0" smtClean="0"/>
              <a:t>Spam detection</a:t>
            </a:r>
          </a:p>
          <a:p>
            <a:pPr lvl="1"/>
            <a:r>
              <a:rPr lang="en-US" dirty="0" smtClean="0"/>
              <a:t>Traffic estimation</a:t>
            </a:r>
          </a:p>
          <a:p>
            <a:pPr lvl="1"/>
            <a:r>
              <a:rPr lang="en-US" dirty="0" smtClean="0"/>
              <a:t>Network intrusion detection</a:t>
            </a:r>
          </a:p>
          <a:p>
            <a:endParaRPr lang="en-US" dirty="0" smtClean="0"/>
          </a:p>
          <a:p>
            <a:r>
              <a:rPr lang="en-US" dirty="0" smtClean="0"/>
              <a:t>Target: </a:t>
            </a:r>
            <a:r>
              <a:rPr lang="en-US" dirty="0" smtClean="0"/>
              <a:t>large-scale apps that must run on tens-hundreds of nodes with O(1 sec)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68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run at large scale, system has to be both:</a:t>
            </a:r>
          </a:p>
          <a:p>
            <a:pPr lvl="1"/>
            <a:r>
              <a:rPr lang="en-US" b="1" dirty="0" smtClean="0"/>
              <a:t>Fault-tolerant:</a:t>
            </a:r>
            <a:r>
              <a:rPr lang="en-US" dirty="0" smtClean="0"/>
              <a:t> recover quickly from failures and stragglers</a:t>
            </a:r>
          </a:p>
          <a:p>
            <a:pPr lvl="1"/>
            <a:r>
              <a:rPr lang="en-US" b="1" dirty="0" smtClean="0"/>
              <a:t>Cost-efficient:</a:t>
            </a:r>
            <a:r>
              <a:rPr lang="en-US" dirty="0" smtClean="0"/>
              <a:t> do not require significant hardware beyond that needed for basic processing</a:t>
            </a:r>
          </a:p>
          <a:p>
            <a:pPr lvl="1"/>
            <a:endParaRPr lang="en-US" dirty="0"/>
          </a:p>
          <a:p>
            <a:r>
              <a:rPr lang="en-US" dirty="0" smtClean="0"/>
              <a:t>Existing streaming systems don’t have both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1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V="1">
            <a:off x="4457910" y="4774019"/>
            <a:ext cx="1517225" cy="88807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Streaming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361"/>
            <a:ext cx="8229600" cy="15814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“Record-at-a-time” processing model</a:t>
            </a:r>
          </a:p>
          <a:p>
            <a:pPr lvl="1"/>
            <a:r>
              <a:rPr lang="en-US" dirty="0" smtClean="0"/>
              <a:t>Each node has mutable state</a:t>
            </a:r>
          </a:p>
          <a:p>
            <a:pPr lvl="1"/>
            <a:r>
              <a:rPr lang="en-US" dirty="0" smtClean="0"/>
              <a:t>For each record, update state &amp; send new records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08235" y="4297457"/>
            <a:ext cx="1306731" cy="1031191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16741" y="3833665"/>
            <a:ext cx="1306731" cy="10311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61643" y="3770895"/>
            <a:ext cx="510574" cy="498799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061643" y="4073228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61643" y="3971479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61643" y="4174977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61643" y="3869731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54213" y="4212039"/>
            <a:ext cx="510574" cy="498799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354213" y="4514372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54213" y="4412623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54213" y="4616121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54213" y="4310875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753697" y="4317186"/>
            <a:ext cx="930210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3633088" y="3796355"/>
            <a:ext cx="411987" cy="394748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89397" y="4326434"/>
            <a:ext cx="1485738" cy="44758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5927637" y="4239943"/>
            <a:ext cx="411987" cy="394748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7579" y="3318096"/>
            <a:ext cx="15056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mutable state</a:t>
            </a:r>
            <a:endParaRPr lang="en-US" sz="19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75471" y="4279090"/>
            <a:ext cx="800007" cy="34937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</a:t>
            </a:r>
            <a:endParaRPr lang="en-US" sz="19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75135" y="4720234"/>
            <a:ext cx="800007" cy="3477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</a:t>
            </a:r>
            <a:endParaRPr lang="en-US" sz="19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95720" y="4109723"/>
            <a:ext cx="1342143" cy="384721"/>
          </a:xfrm>
          <a:prstGeom prst="rect">
            <a:avLst/>
          </a:prstGeom>
          <a:noFill/>
        </p:spPr>
        <p:txBody>
          <a:bodyPr wrap="none" lIns="0" rIns="91440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 records</a:t>
            </a:r>
            <a:endParaRPr lang="en-US" sz="19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0462" y="4119552"/>
            <a:ext cx="609101" cy="388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push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64972" y="4774019"/>
            <a:ext cx="1003097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01173" y="5185532"/>
            <a:ext cx="1306731" cy="1031191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047151" y="5100114"/>
            <a:ext cx="510574" cy="498799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47151" y="5402447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47151" y="5300698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047151" y="5504196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47151" y="5198950"/>
            <a:ext cx="510574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3620575" y="5128018"/>
            <a:ext cx="411987" cy="394748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68073" y="5608309"/>
            <a:ext cx="800007" cy="34937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</a:t>
            </a:r>
            <a:endParaRPr lang="en-US" sz="19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737863" y="5662094"/>
            <a:ext cx="930210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395720" y="5454631"/>
            <a:ext cx="1342143" cy="384721"/>
          </a:xfrm>
          <a:prstGeom prst="rect">
            <a:avLst/>
          </a:prstGeom>
          <a:noFill/>
        </p:spPr>
        <p:txBody>
          <a:bodyPr wrap="none" lIns="0" rIns="91440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 records</a:t>
            </a:r>
            <a:endParaRPr lang="en-US" sz="19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02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Streaming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18" y="1533361"/>
            <a:ext cx="8229600" cy="1581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50" dirty="0" smtClean="0"/>
              <a:t>Fault tolerance via </a:t>
            </a:r>
            <a:r>
              <a:rPr lang="en-US" sz="3050" b="1" dirty="0" smtClean="0"/>
              <a:t>replication</a:t>
            </a:r>
            <a:r>
              <a:rPr lang="en-US" sz="3050" dirty="0" smtClean="0"/>
              <a:t> or </a:t>
            </a:r>
            <a:r>
              <a:rPr lang="en-US" sz="3050" b="1" dirty="0" smtClean="0"/>
              <a:t>upstream backup</a:t>
            </a:r>
            <a:r>
              <a:rPr lang="en-US" sz="3050" dirty="0" smtClean="0"/>
              <a:t>: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50" y="2896920"/>
            <a:ext cx="1122911" cy="844672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5478" y="2548237"/>
            <a:ext cx="1122911" cy="8446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03727" y="2496820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3727" y="274446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3727" y="266112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3727" y="282781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3727" y="257777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88525" y="2826952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288525" y="307460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8525" y="299125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88525" y="315794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88525" y="290791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1235458" y="2517676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>
            <a:off x="2921956" y="2849809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71879" y="291309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2772" y="3243226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653481" y="3287283"/>
            <a:ext cx="5303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22100" y="3489738"/>
            <a:ext cx="1122911" cy="84467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591274" y="3419771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591274" y="366741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91274" y="358407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91274" y="375076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91274" y="350073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1224705" y="3442628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65522" y="383604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615190" y="3045257"/>
            <a:ext cx="653493" cy="196317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615190" y="2956284"/>
            <a:ext cx="656688" cy="889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20535" y="4913121"/>
            <a:ext cx="1122911" cy="844672"/>
          </a:xfrm>
          <a:prstGeom prst="rect">
            <a:avLst/>
          </a:prstGeom>
        </p:spPr>
      </p:pic>
      <p:pic>
        <p:nvPicPr>
          <p:cNvPr id="166" name="Picture 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6664" y="4564438"/>
            <a:ext cx="1122911" cy="844672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>
            <a:off x="1604913" y="4513021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>
            <a:off x="1604913" y="476066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604913" y="467732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1604913" y="484401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604913" y="459398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3289711" y="4843153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3289711" y="509080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289711" y="5007457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289711" y="517414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3289711" y="4924112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Arc 176"/>
          <p:cNvSpPr/>
          <p:nvPr/>
        </p:nvSpPr>
        <p:spPr>
          <a:xfrm>
            <a:off x="1236644" y="4533877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79" name="Arc 178"/>
          <p:cNvSpPr/>
          <p:nvPr/>
        </p:nvSpPr>
        <p:spPr>
          <a:xfrm>
            <a:off x="2923141" y="4866010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273064" y="4929295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963957" y="5259427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182" name="Straight Arrow Connector 181"/>
          <p:cNvCxnSpPr/>
          <p:nvPr/>
        </p:nvCxnSpPr>
        <p:spPr>
          <a:xfrm>
            <a:off x="3654667" y="5311076"/>
            <a:ext cx="5303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3" name="Picture 18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86" y="5505939"/>
            <a:ext cx="1122911" cy="844672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592460" y="5435972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1592460" y="568361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592460" y="560027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592460" y="576696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592460" y="551693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Arc 188"/>
          <p:cNvSpPr/>
          <p:nvPr/>
        </p:nvSpPr>
        <p:spPr>
          <a:xfrm>
            <a:off x="1225891" y="5458829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266707" y="5852245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959347" y="3275301"/>
            <a:ext cx="1004610" cy="60480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59347" y="2944300"/>
            <a:ext cx="1004610" cy="33100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1960170" y="5291502"/>
            <a:ext cx="1003787" cy="60480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1960170" y="4960501"/>
            <a:ext cx="1003787" cy="33100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90"/>
          <p:cNvGrpSpPr>
            <a:grpSpLocks noChangeAspect="1"/>
          </p:cNvGrpSpPr>
          <p:nvPr/>
        </p:nvGrpSpPr>
        <p:grpSpPr>
          <a:xfrm>
            <a:off x="2151426" y="4013239"/>
            <a:ext cx="769233" cy="724804"/>
            <a:chOff x="3811867" y="4016020"/>
            <a:chExt cx="1438780" cy="698829"/>
          </a:xfrm>
        </p:grpSpPr>
        <p:cxnSp>
          <p:nvCxnSpPr>
            <p:cNvPr id="192" name="Straight Arrow Connector 191"/>
            <p:cNvCxnSpPr/>
            <p:nvPr/>
          </p:nvCxnSpPr>
          <p:spPr>
            <a:xfrm flipV="1">
              <a:off x="3811867" y="4016020"/>
              <a:ext cx="1438780" cy="698829"/>
            </a:xfrm>
            <a:prstGeom prst="straightConnector1">
              <a:avLst/>
            </a:prstGeom>
            <a:ln w="12700" cmpd="sng">
              <a:solidFill>
                <a:schemeClr val="accent6"/>
              </a:solidFill>
              <a:prstDash val="dash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>
              <a:off x="3814121" y="4016020"/>
              <a:ext cx="1426197" cy="698829"/>
            </a:xfrm>
            <a:prstGeom prst="straightConnector1">
              <a:avLst/>
            </a:prstGeom>
            <a:ln w="12700" cmpd="sng">
              <a:solidFill>
                <a:schemeClr val="accent6"/>
              </a:solidFill>
              <a:prstDash val="dash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TextBox 193"/>
          <p:cNvSpPr txBox="1"/>
          <p:nvPr/>
        </p:nvSpPr>
        <p:spPr>
          <a:xfrm>
            <a:off x="2731461" y="4158435"/>
            <a:ext cx="149750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synchronization</a:t>
            </a:r>
          </a:p>
        </p:txBody>
      </p:sp>
      <p:pic>
        <p:nvPicPr>
          <p:cNvPr id="196" name="Picture 19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457580" y="3046935"/>
            <a:ext cx="1122911" cy="844672"/>
          </a:xfrm>
          <a:prstGeom prst="rect">
            <a:avLst/>
          </a:prstGeom>
        </p:spPr>
      </p:pic>
      <p:pic>
        <p:nvPicPr>
          <p:cNvPr id="197" name="Picture 19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73708" y="2698252"/>
            <a:ext cx="1122911" cy="844672"/>
          </a:xfrm>
          <a:prstGeom prst="rect">
            <a:avLst/>
          </a:prstGeom>
        </p:spPr>
      </p:pic>
      <p:sp>
        <p:nvSpPr>
          <p:cNvPr id="198" name="Rectangle 197"/>
          <p:cNvSpPr/>
          <p:nvPr/>
        </p:nvSpPr>
        <p:spPr>
          <a:xfrm>
            <a:off x="6241957" y="2646835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99" name="Straight Connector 198"/>
          <p:cNvCxnSpPr/>
          <p:nvPr/>
        </p:nvCxnSpPr>
        <p:spPr>
          <a:xfrm>
            <a:off x="6241957" y="289448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241957" y="281113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6241957" y="297782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6241957" y="272779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Rectangle 202"/>
          <p:cNvSpPr/>
          <p:nvPr/>
        </p:nvSpPr>
        <p:spPr>
          <a:xfrm>
            <a:off x="7926755" y="2976967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926755" y="322461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7926755" y="314127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926755" y="330796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926755" y="305792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Arc 207"/>
          <p:cNvSpPr/>
          <p:nvPr/>
        </p:nvSpPr>
        <p:spPr>
          <a:xfrm>
            <a:off x="5873688" y="2667691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09" name="Arc 208"/>
          <p:cNvSpPr/>
          <p:nvPr/>
        </p:nvSpPr>
        <p:spPr>
          <a:xfrm>
            <a:off x="7560186" y="2999824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910109" y="3063109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601002" y="3393241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8279731" y="3437298"/>
            <a:ext cx="528287" cy="448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3" name="Picture 2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60330" y="3759573"/>
            <a:ext cx="1122911" cy="844672"/>
          </a:xfrm>
          <a:prstGeom prst="rect">
            <a:avLst/>
          </a:prstGeom>
        </p:spPr>
      </p:pic>
      <p:sp>
        <p:nvSpPr>
          <p:cNvPr id="214" name="Rectangle 213"/>
          <p:cNvSpPr/>
          <p:nvPr/>
        </p:nvSpPr>
        <p:spPr>
          <a:xfrm>
            <a:off x="6229504" y="3689606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>
            <a:off x="6229504" y="393725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6229504" y="385390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6229504" y="402059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6229504" y="377056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Arc 218"/>
          <p:cNvSpPr/>
          <p:nvPr/>
        </p:nvSpPr>
        <p:spPr>
          <a:xfrm>
            <a:off x="5862935" y="3712463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903752" y="4105879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22" name="Straight Arrow Connector 221"/>
          <p:cNvCxnSpPr/>
          <p:nvPr/>
        </p:nvCxnSpPr>
        <p:spPr>
          <a:xfrm flipV="1">
            <a:off x="6599362" y="3425317"/>
            <a:ext cx="1002825" cy="73793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6597577" y="3094315"/>
            <a:ext cx="1004610" cy="33100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03916" y="3969078"/>
            <a:ext cx="653493" cy="196317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603916" y="3880105"/>
            <a:ext cx="656688" cy="889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8" name="Picture 22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460550" y="4612248"/>
            <a:ext cx="1122911" cy="844672"/>
          </a:xfrm>
          <a:prstGeom prst="rect">
            <a:avLst/>
          </a:prstGeom>
        </p:spPr>
      </p:pic>
      <p:sp>
        <p:nvSpPr>
          <p:cNvPr id="229" name="Rectangle 228"/>
          <p:cNvSpPr/>
          <p:nvPr/>
        </p:nvSpPr>
        <p:spPr>
          <a:xfrm>
            <a:off x="7929725" y="4542280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7929725" y="478992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929725" y="470658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929725" y="487327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7929725" y="462323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Arc 233"/>
          <p:cNvSpPr/>
          <p:nvPr/>
        </p:nvSpPr>
        <p:spPr>
          <a:xfrm>
            <a:off x="7563156" y="4565137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603972" y="495855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standby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 flipV="1">
            <a:off x="8282701" y="4993168"/>
            <a:ext cx="525317" cy="944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6599362" y="4163254"/>
            <a:ext cx="1001640" cy="82991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>
            <a:off x="6599362" y="3103495"/>
            <a:ext cx="1004610" cy="190374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1"/>
          <p:cNvGrpSpPr/>
          <p:nvPr/>
        </p:nvGrpSpPr>
        <p:grpSpPr>
          <a:xfrm>
            <a:off x="5501897" y="3106299"/>
            <a:ext cx="408211" cy="1052821"/>
            <a:chOff x="5256314" y="3106299"/>
            <a:chExt cx="482179" cy="1052821"/>
          </a:xfrm>
        </p:grpSpPr>
        <p:cxnSp>
          <p:nvCxnSpPr>
            <p:cNvPr id="221" name="Straight Arrow Connector 220"/>
            <p:cNvCxnSpPr/>
            <p:nvPr/>
          </p:nvCxnSpPr>
          <p:spPr>
            <a:xfrm>
              <a:off x="5261636" y="3106299"/>
              <a:ext cx="476857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>
              <a:off x="5256314" y="4159120"/>
              <a:ext cx="476857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Cross 246"/>
          <p:cNvSpPr/>
          <p:nvPr/>
        </p:nvSpPr>
        <p:spPr>
          <a:xfrm rot="18900000">
            <a:off x="7592391" y="3081420"/>
            <a:ext cx="732584" cy="747405"/>
          </a:xfrm>
          <a:prstGeom prst="plus">
            <a:avLst>
              <a:gd name="adj" fmla="val 39718"/>
            </a:avLst>
          </a:prstGeom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2" name="Group 265"/>
          <p:cNvGrpSpPr/>
          <p:nvPr/>
        </p:nvGrpSpPr>
        <p:grpSpPr>
          <a:xfrm>
            <a:off x="6557501" y="4293425"/>
            <a:ext cx="182880" cy="197720"/>
            <a:chOff x="6199636" y="4136690"/>
            <a:chExt cx="200078" cy="246888"/>
          </a:xfrm>
        </p:grpSpPr>
        <p:sp>
          <p:nvSpPr>
            <p:cNvPr id="263" name="Rectangle 262"/>
            <p:cNvSpPr/>
            <p:nvPr/>
          </p:nvSpPr>
          <p:spPr>
            <a:xfrm>
              <a:off x="6199636" y="4136690"/>
              <a:ext cx="200078" cy="246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700">
                <a:solidFill>
                  <a:prstClr val="black"/>
                </a:solidFill>
              </a:endParaRPr>
            </a:p>
          </p:txBody>
        </p:sp>
        <p:cxnSp>
          <p:nvCxnSpPr>
            <p:cNvPr id="264" name="Straight Connector 263"/>
            <p:cNvCxnSpPr/>
            <p:nvPr/>
          </p:nvCxnSpPr>
          <p:spPr>
            <a:xfrm>
              <a:off x="6199636" y="4305129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6199636" y="4221785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66"/>
          <p:cNvGrpSpPr/>
          <p:nvPr/>
        </p:nvGrpSpPr>
        <p:grpSpPr>
          <a:xfrm>
            <a:off x="6566222" y="3244067"/>
            <a:ext cx="182880" cy="197720"/>
            <a:chOff x="6199636" y="4136690"/>
            <a:chExt cx="200078" cy="246888"/>
          </a:xfrm>
        </p:grpSpPr>
        <p:sp>
          <p:nvSpPr>
            <p:cNvPr id="268" name="Rectangle 267"/>
            <p:cNvSpPr/>
            <p:nvPr/>
          </p:nvSpPr>
          <p:spPr>
            <a:xfrm>
              <a:off x="6199636" y="4136690"/>
              <a:ext cx="200078" cy="246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700">
                <a:solidFill>
                  <a:prstClr val="black"/>
                </a:solidFill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>
            <a:xfrm>
              <a:off x="6199636" y="4305129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6199636" y="4221785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5729" y="2826153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5729" y="3759123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03781" y="2887632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003781" y="3946464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78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Streaming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18" y="1533361"/>
            <a:ext cx="8229600" cy="1581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50" dirty="0" smtClean="0"/>
              <a:t>Fault tolerance via </a:t>
            </a:r>
            <a:r>
              <a:rPr lang="en-US" sz="3050" b="1" dirty="0" smtClean="0"/>
              <a:t>replication</a:t>
            </a:r>
            <a:r>
              <a:rPr lang="en-US" sz="3050" dirty="0" smtClean="0"/>
              <a:t> or </a:t>
            </a:r>
            <a:r>
              <a:rPr lang="en-US" sz="3050" b="1" dirty="0" smtClean="0"/>
              <a:t>upstream backup</a:t>
            </a:r>
            <a:r>
              <a:rPr lang="en-US" sz="3050" dirty="0" smtClean="0"/>
              <a:t>: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50" y="2896920"/>
            <a:ext cx="1122911" cy="844672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5478" y="2548237"/>
            <a:ext cx="1122911" cy="8446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03727" y="2496820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3727" y="274446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3727" y="266112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3727" y="282781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3727" y="257777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88525" y="2826952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288525" y="307460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8525" y="299125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88525" y="315794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88525" y="290791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1235458" y="2517676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>
            <a:off x="2921956" y="2849809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71879" y="291309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2772" y="3243226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653481" y="3287283"/>
            <a:ext cx="5303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22100" y="3489738"/>
            <a:ext cx="1122911" cy="84467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591274" y="3419771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591274" y="366741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91274" y="358407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91274" y="375076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91274" y="350073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1224705" y="3442628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65522" y="383604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615190" y="3045257"/>
            <a:ext cx="653493" cy="196317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615190" y="2956284"/>
            <a:ext cx="656688" cy="889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20535" y="4913121"/>
            <a:ext cx="1122911" cy="844672"/>
          </a:xfrm>
          <a:prstGeom prst="rect">
            <a:avLst/>
          </a:prstGeom>
        </p:spPr>
      </p:pic>
      <p:pic>
        <p:nvPicPr>
          <p:cNvPr id="166" name="Picture 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6664" y="4564438"/>
            <a:ext cx="1122911" cy="844672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>
            <a:off x="1604913" y="4513021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>
            <a:off x="1604913" y="476066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604913" y="467732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1604913" y="484401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604913" y="459398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3289711" y="4843153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3289711" y="509080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289711" y="5007457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289711" y="517414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3289711" y="4924112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Arc 176"/>
          <p:cNvSpPr/>
          <p:nvPr/>
        </p:nvSpPr>
        <p:spPr>
          <a:xfrm>
            <a:off x="1236644" y="4533877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79" name="Arc 178"/>
          <p:cNvSpPr/>
          <p:nvPr/>
        </p:nvSpPr>
        <p:spPr>
          <a:xfrm>
            <a:off x="2923141" y="4866010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273064" y="4929295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963957" y="5259427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182" name="Straight Arrow Connector 181"/>
          <p:cNvCxnSpPr/>
          <p:nvPr/>
        </p:nvCxnSpPr>
        <p:spPr>
          <a:xfrm>
            <a:off x="3654667" y="5311076"/>
            <a:ext cx="5303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3" name="Picture 18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86" y="5505939"/>
            <a:ext cx="1122911" cy="844672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592460" y="5435972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1592460" y="568361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592460" y="560027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592460" y="576696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592460" y="551693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Arc 188"/>
          <p:cNvSpPr/>
          <p:nvPr/>
        </p:nvSpPr>
        <p:spPr>
          <a:xfrm>
            <a:off x="1225891" y="5458829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266707" y="5852245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959347" y="3275301"/>
            <a:ext cx="1004610" cy="60480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59347" y="2944300"/>
            <a:ext cx="1004610" cy="33100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1960170" y="5291502"/>
            <a:ext cx="1003787" cy="60480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1960170" y="4960501"/>
            <a:ext cx="1003787" cy="33100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90"/>
          <p:cNvGrpSpPr>
            <a:grpSpLocks noChangeAspect="1"/>
          </p:cNvGrpSpPr>
          <p:nvPr/>
        </p:nvGrpSpPr>
        <p:grpSpPr>
          <a:xfrm>
            <a:off x="2151426" y="4013239"/>
            <a:ext cx="769233" cy="724804"/>
            <a:chOff x="3811867" y="4016020"/>
            <a:chExt cx="1438780" cy="698829"/>
          </a:xfrm>
        </p:grpSpPr>
        <p:cxnSp>
          <p:nvCxnSpPr>
            <p:cNvPr id="192" name="Straight Arrow Connector 191"/>
            <p:cNvCxnSpPr/>
            <p:nvPr/>
          </p:nvCxnSpPr>
          <p:spPr>
            <a:xfrm flipV="1">
              <a:off x="3811867" y="4016020"/>
              <a:ext cx="1438780" cy="698829"/>
            </a:xfrm>
            <a:prstGeom prst="straightConnector1">
              <a:avLst/>
            </a:prstGeom>
            <a:ln w="12700" cmpd="sng">
              <a:solidFill>
                <a:schemeClr val="accent6"/>
              </a:solidFill>
              <a:prstDash val="dash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>
              <a:off x="3814121" y="4016020"/>
              <a:ext cx="1426197" cy="698829"/>
            </a:xfrm>
            <a:prstGeom prst="straightConnector1">
              <a:avLst/>
            </a:prstGeom>
            <a:ln w="12700" cmpd="sng">
              <a:solidFill>
                <a:schemeClr val="accent6"/>
              </a:solidFill>
              <a:prstDash val="dash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TextBox 193"/>
          <p:cNvSpPr txBox="1"/>
          <p:nvPr/>
        </p:nvSpPr>
        <p:spPr>
          <a:xfrm>
            <a:off x="2731461" y="4158435"/>
            <a:ext cx="149750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synchronization</a:t>
            </a:r>
          </a:p>
        </p:txBody>
      </p:sp>
      <p:pic>
        <p:nvPicPr>
          <p:cNvPr id="196" name="Picture 19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457580" y="3046935"/>
            <a:ext cx="1122911" cy="844672"/>
          </a:xfrm>
          <a:prstGeom prst="rect">
            <a:avLst/>
          </a:prstGeom>
        </p:spPr>
      </p:pic>
      <p:pic>
        <p:nvPicPr>
          <p:cNvPr id="197" name="Picture 19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73708" y="2698252"/>
            <a:ext cx="1122911" cy="844672"/>
          </a:xfrm>
          <a:prstGeom prst="rect">
            <a:avLst/>
          </a:prstGeom>
        </p:spPr>
      </p:pic>
      <p:sp>
        <p:nvSpPr>
          <p:cNvPr id="198" name="Rectangle 197"/>
          <p:cNvSpPr/>
          <p:nvPr/>
        </p:nvSpPr>
        <p:spPr>
          <a:xfrm>
            <a:off x="6241957" y="2646835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99" name="Straight Connector 198"/>
          <p:cNvCxnSpPr/>
          <p:nvPr/>
        </p:nvCxnSpPr>
        <p:spPr>
          <a:xfrm>
            <a:off x="6241957" y="289448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241957" y="281113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6241957" y="297782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6241957" y="272779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Rectangle 202"/>
          <p:cNvSpPr/>
          <p:nvPr/>
        </p:nvSpPr>
        <p:spPr>
          <a:xfrm>
            <a:off x="7926755" y="2976967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926755" y="322461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7926755" y="314127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926755" y="330796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926755" y="305792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Arc 207"/>
          <p:cNvSpPr/>
          <p:nvPr/>
        </p:nvSpPr>
        <p:spPr>
          <a:xfrm>
            <a:off x="5873688" y="2667691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09" name="Arc 208"/>
          <p:cNvSpPr/>
          <p:nvPr/>
        </p:nvSpPr>
        <p:spPr>
          <a:xfrm>
            <a:off x="7560186" y="2999824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910109" y="3063109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601002" y="3393241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8279731" y="3437298"/>
            <a:ext cx="528287" cy="448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3" name="Picture 2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60330" y="3759573"/>
            <a:ext cx="1122911" cy="844672"/>
          </a:xfrm>
          <a:prstGeom prst="rect">
            <a:avLst/>
          </a:prstGeom>
        </p:spPr>
      </p:pic>
      <p:sp>
        <p:nvSpPr>
          <p:cNvPr id="214" name="Rectangle 213"/>
          <p:cNvSpPr/>
          <p:nvPr/>
        </p:nvSpPr>
        <p:spPr>
          <a:xfrm>
            <a:off x="6229504" y="3689606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>
            <a:off x="6229504" y="393725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6229504" y="385390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6229504" y="402059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6229504" y="377056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Arc 218"/>
          <p:cNvSpPr/>
          <p:nvPr/>
        </p:nvSpPr>
        <p:spPr>
          <a:xfrm>
            <a:off x="5862935" y="3712463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903752" y="4105879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22" name="Straight Arrow Connector 221"/>
          <p:cNvCxnSpPr/>
          <p:nvPr/>
        </p:nvCxnSpPr>
        <p:spPr>
          <a:xfrm flipV="1">
            <a:off x="6599362" y="3425317"/>
            <a:ext cx="1002825" cy="73793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6597577" y="3094315"/>
            <a:ext cx="1004610" cy="33100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03916" y="3969078"/>
            <a:ext cx="653493" cy="196317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603916" y="3880105"/>
            <a:ext cx="656688" cy="889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8" name="Picture 22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460550" y="4612248"/>
            <a:ext cx="1122911" cy="844672"/>
          </a:xfrm>
          <a:prstGeom prst="rect">
            <a:avLst/>
          </a:prstGeom>
        </p:spPr>
      </p:pic>
      <p:sp>
        <p:nvSpPr>
          <p:cNvPr id="229" name="Rectangle 228"/>
          <p:cNvSpPr/>
          <p:nvPr/>
        </p:nvSpPr>
        <p:spPr>
          <a:xfrm>
            <a:off x="7929725" y="4542280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7929725" y="478992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929725" y="470658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929725" y="487327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7929725" y="462323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Arc 233"/>
          <p:cNvSpPr/>
          <p:nvPr/>
        </p:nvSpPr>
        <p:spPr>
          <a:xfrm>
            <a:off x="7563156" y="4565137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603972" y="495855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standby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 flipV="1">
            <a:off x="8282701" y="4993168"/>
            <a:ext cx="525317" cy="944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6599362" y="4163254"/>
            <a:ext cx="1001640" cy="82991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>
            <a:off x="6599362" y="3103495"/>
            <a:ext cx="1004610" cy="190374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1"/>
          <p:cNvGrpSpPr/>
          <p:nvPr/>
        </p:nvGrpSpPr>
        <p:grpSpPr>
          <a:xfrm>
            <a:off x="5501897" y="3106299"/>
            <a:ext cx="408211" cy="1052821"/>
            <a:chOff x="5256314" y="3106299"/>
            <a:chExt cx="482179" cy="1052821"/>
          </a:xfrm>
        </p:grpSpPr>
        <p:cxnSp>
          <p:nvCxnSpPr>
            <p:cNvPr id="221" name="Straight Arrow Connector 220"/>
            <p:cNvCxnSpPr/>
            <p:nvPr/>
          </p:nvCxnSpPr>
          <p:spPr>
            <a:xfrm>
              <a:off x="5261636" y="3106299"/>
              <a:ext cx="476857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>
              <a:off x="5256314" y="4159120"/>
              <a:ext cx="476857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Cross 246"/>
          <p:cNvSpPr/>
          <p:nvPr/>
        </p:nvSpPr>
        <p:spPr>
          <a:xfrm rot="18900000">
            <a:off x="7592391" y="3081420"/>
            <a:ext cx="732584" cy="747405"/>
          </a:xfrm>
          <a:prstGeom prst="plus">
            <a:avLst>
              <a:gd name="adj" fmla="val 39718"/>
            </a:avLst>
          </a:prstGeom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2" name="Group 265"/>
          <p:cNvGrpSpPr/>
          <p:nvPr/>
        </p:nvGrpSpPr>
        <p:grpSpPr>
          <a:xfrm>
            <a:off x="6557501" y="4293425"/>
            <a:ext cx="182880" cy="197720"/>
            <a:chOff x="6199636" y="4136690"/>
            <a:chExt cx="200078" cy="246888"/>
          </a:xfrm>
        </p:grpSpPr>
        <p:sp>
          <p:nvSpPr>
            <p:cNvPr id="263" name="Rectangle 262"/>
            <p:cNvSpPr/>
            <p:nvPr/>
          </p:nvSpPr>
          <p:spPr>
            <a:xfrm>
              <a:off x="6199636" y="4136690"/>
              <a:ext cx="200078" cy="246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700">
                <a:solidFill>
                  <a:prstClr val="black"/>
                </a:solidFill>
              </a:endParaRPr>
            </a:p>
          </p:txBody>
        </p:sp>
        <p:cxnSp>
          <p:nvCxnSpPr>
            <p:cNvPr id="264" name="Straight Connector 263"/>
            <p:cNvCxnSpPr/>
            <p:nvPr/>
          </p:nvCxnSpPr>
          <p:spPr>
            <a:xfrm>
              <a:off x="6199636" y="4305129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6199636" y="4221785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66"/>
          <p:cNvGrpSpPr/>
          <p:nvPr/>
        </p:nvGrpSpPr>
        <p:grpSpPr>
          <a:xfrm>
            <a:off x="6566222" y="3244067"/>
            <a:ext cx="182880" cy="197720"/>
            <a:chOff x="6199636" y="4136690"/>
            <a:chExt cx="200078" cy="246888"/>
          </a:xfrm>
        </p:grpSpPr>
        <p:sp>
          <p:nvSpPr>
            <p:cNvPr id="268" name="Rectangle 267"/>
            <p:cNvSpPr/>
            <p:nvPr/>
          </p:nvSpPr>
          <p:spPr>
            <a:xfrm>
              <a:off x="6199636" y="4136690"/>
              <a:ext cx="200078" cy="246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700">
                <a:solidFill>
                  <a:prstClr val="black"/>
                </a:solidFill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>
            <a:xfrm>
              <a:off x="6199636" y="4305129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6199636" y="4221785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5729" y="2826153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5729" y="3759123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03781" y="2887632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003781" y="3946464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759114" y="5657720"/>
            <a:ext cx="3035052" cy="8812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Fast recovery, but 2x hardware cost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5404533" y="5657720"/>
            <a:ext cx="3035052" cy="8812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Only need 1 standby, but slow to recover</a:t>
            </a:r>
            <a:endParaRPr lang="en-US" sz="2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73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Streaming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18" y="1533361"/>
            <a:ext cx="8229600" cy="1581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50" dirty="0" smtClean="0"/>
              <a:t>Fault tolerance via </a:t>
            </a:r>
            <a:r>
              <a:rPr lang="en-US" sz="3050" b="1" dirty="0" smtClean="0"/>
              <a:t>replication</a:t>
            </a:r>
            <a:r>
              <a:rPr lang="en-US" sz="3050" dirty="0" smtClean="0"/>
              <a:t> or </a:t>
            </a:r>
            <a:r>
              <a:rPr lang="en-US" sz="3050" b="1" dirty="0" smtClean="0"/>
              <a:t>upstream backup</a:t>
            </a:r>
            <a:r>
              <a:rPr lang="en-US" sz="3050" dirty="0" smtClean="0"/>
              <a:t>: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50" y="2896920"/>
            <a:ext cx="1122911" cy="844672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5478" y="2548237"/>
            <a:ext cx="1122911" cy="8446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03727" y="2496820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3727" y="274446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3727" y="266112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3727" y="282781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3727" y="257777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88525" y="2826952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288525" y="307460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8525" y="299125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88525" y="315794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88525" y="290791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1235458" y="2517676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>
            <a:off x="2921956" y="2849809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71879" y="291309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2772" y="3243226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653481" y="3287283"/>
            <a:ext cx="5303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22100" y="3489738"/>
            <a:ext cx="1122911" cy="84467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591274" y="3419771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591274" y="366741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91274" y="358407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591274" y="375076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91274" y="350073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>
            <a:off x="1224705" y="3442628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65522" y="383604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615190" y="3045257"/>
            <a:ext cx="653493" cy="196317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615190" y="2956284"/>
            <a:ext cx="656688" cy="889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20535" y="4913121"/>
            <a:ext cx="1122911" cy="844672"/>
          </a:xfrm>
          <a:prstGeom prst="rect">
            <a:avLst/>
          </a:prstGeom>
        </p:spPr>
      </p:pic>
      <p:pic>
        <p:nvPicPr>
          <p:cNvPr id="166" name="Picture 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36664" y="4564438"/>
            <a:ext cx="1122911" cy="844672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>
            <a:off x="1604913" y="4513021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>
            <a:off x="1604913" y="476066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604913" y="467732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1604913" y="484401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604913" y="459398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3289711" y="4843153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3289711" y="509080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289711" y="5007457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289711" y="517414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3289711" y="4924112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Arc 176"/>
          <p:cNvSpPr/>
          <p:nvPr/>
        </p:nvSpPr>
        <p:spPr>
          <a:xfrm>
            <a:off x="1236644" y="4533877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79" name="Arc 178"/>
          <p:cNvSpPr/>
          <p:nvPr/>
        </p:nvSpPr>
        <p:spPr>
          <a:xfrm>
            <a:off x="2923141" y="4866010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273064" y="4929295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963957" y="5259427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182" name="Straight Arrow Connector 181"/>
          <p:cNvCxnSpPr/>
          <p:nvPr/>
        </p:nvCxnSpPr>
        <p:spPr>
          <a:xfrm>
            <a:off x="3654667" y="5311076"/>
            <a:ext cx="53035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3" name="Picture 18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86" y="5505939"/>
            <a:ext cx="1122911" cy="844672"/>
          </a:xfrm>
          <a:prstGeom prst="rect">
            <a:avLst/>
          </a:prstGeom>
        </p:spPr>
      </p:pic>
      <p:sp>
        <p:nvSpPr>
          <p:cNvPr id="184" name="Rectangle 183"/>
          <p:cNvSpPr/>
          <p:nvPr/>
        </p:nvSpPr>
        <p:spPr>
          <a:xfrm>
            <a:off x="1592460" y="5435972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1592460" y="568361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592460" y="560027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592460" y="576696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592460" y="551693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Arc 188"/>
          <p:cNvSpPr/>
          <p:nvPr/>
        </p:nvSpPr>
        <p:spPr>
          <a:xfrm>
            <a:off x="1225891" y="5458829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266707" y="5852245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2’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959347" y="3275301"/>
            <a:ext cx="1004610" cy="60480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59347" y="2944300"/>
            <a:ext cx="1004610" cy="33100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1960170" y="5291502"/>
            <a:ext cx="1003787" cy="60480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1960170" y="4960501"/>
            <a:ext cx="1003787" cy="33100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90"/>
          <p:cNvGrpSpPr>
            <a:grpSpLocks noChangeAspect="1"/>
          </p:cNvGrpSpPr>
          <p:nvPr/>
        </p:nvGrpSpPr>
        <p:grpSpPr>
          <a:xfrm>
            <a:off x="2151426" y="4013239"/>
            <a:ext cx="769233" cy="724804"/>
            <a:chOff x="3811867" y="4016020"/>
            <a:chExt cx="1438780" cy="698829"/>
          </a:xfrm>
        </p:grpSpPr>
        <p:cxnSp>
          <p:nvCxnSpPr>
            <p:cNvPr id="192" name="Straight Arrow Connector 191"/>
            <p:cNvCxnSpPr/>
            <p:nvPr/>
          </p:nvCxnSpPr>
          <p:spPr>
            <a:xfrm flipV="1">
              <a:off x="3811867" y="4016020"/>
              <a:ext cx="1438780" cy="698829"/>
            </a:xfrm>
            <a:prstGeom prst="straightConnector1">
              <a:avLst/>
            </a:prstGeom>
            <a:ln w="12700" cmpd="sng">
              <a:solidFill>
                <a:schemeClr val="accent6"/>
              </a:solidFill>
              <a:prstDash val="dash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>
              <a:off x="3814121" y="4016020"/>
              <a:ext cx="1426197" cy="698829"/>
            </a:xfrm>
            <a:prstGeom prst="straightConnector1">
              <a:avLst/>
            </a:prstGeom>
            <a:ln w="12700" cmpd="sng">
              <a:solidFill>
                <a:schemeClr val="accent6"/>
              </a:solidFill>
              <a:prstDash val="dash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TextBox 193"/>
          <p:cNvSpPr txBox="1"/>
          <p:nvPr/>
        </p:nvSpPr>
        <p:spPr>
          <a:xfrm>
            <a:off x="2731461" y="4158435"/>
            <a:ext cx="149750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synchronization</a:t>
            </a:r>
          </a:p>
        </p:txBody>
      </p:sp>
      <p:pic>
        <p:nvPicPr>
          <p:cNvPr id="196" name="Picture 19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457580" y="3046935"/>
            <a:ext cx="1122911" cy="844672"/>
          </a:xfrm>
          <a:prstGeom prst="rect">
            <a:avLst/>
          </a:prstGeom>
        </p:spPr>
      </p:pic>
      <p:pic>
        <p:nvPicPr>
          <p:cNvPr id="197" name="Picture 19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73708" y="2698252"/>
            <a:ext cx="1122911" cy="844672"/>
          </a:xfrm>
          <a:prstGeom prst="rect">
            <a:avLst/>
          </a:prstGeom>
        </p:spPr>
      </p:pic>
      <p:sp>
        <p:nvSpPr>
          <p:cNvPr id="198" name="Rectangle 197"/>
          <p:cNvSpPr/>
          <p:nvPr/>
        </p:nvSpPr>
        <p:spPr>
          <a:xfrm>
            <a:off x="6241957" y="2646835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199" name="Straight Connector 198"/>
          <p:cNvCxnSpPr/>
          <p:nvPr/>
        </p:nvCxnSpPr>
        <p:spPr>
          <a:xfrm>
            <a:off x="6241957" y="289448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241957" y="281113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6241957" y="297782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6241957" y="272779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3" name="Rectangle 202"/>
          <p:cNvSpPr/>
          <p:nvPr/>
        </p:nvSpPr>
        <p:spPr>
          <a:xfrm>
            <a:off x="7926755" y="2976967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926755" y="322461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7926755" y="3141271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926755" y="3307960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926755" y="3057926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Arc 207"/>
          <p:cNvSpPr/>
          <p:nvPr/>
        </p:nvSpPr>
        <p:spPr>
          <a:xfrm>
            <a:off x="5873688" y="2667691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09" name="Arc 208"/>
          <p:cNvSpPr/>
          <p:nvPr/>
        </p:nvSpPr>
        <p:spPr>
          <a:xfrm>
            <a:off x="7560186" y="2999824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910109" y="3063109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1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601002" y="3393241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3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8279731" y="3437298"/>
            <a:ext cx="528287" cy="4489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3" name="Picture 2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60330" y="3759573"/>
            <a:ext cx="1122911" cy="844672"/>
          </a:xfrm>
          <a:prstGeom prst="rect">
            <a:avLst/>
          </a:prstGeom>
        </p:spPr>
      </p:pic>
      <p:sp>
        <p:nvSpPr>
          <p:cNvPr id="214" name="Rectangle 213"/>
          <p:cNvSpPr/>
          <p:nvPr/>
        </p:nvSpPr>
        <p:spPr>
          <a:xfrm>
            <a:off x="6229504" y="3689606"/>
            <a:ext cx="438750" cy="408577"/>
          </a:xfrm>
          <a:prstGeom prst="rect">
            <a:avLst/>
          </a:prstGeom>
          <a:solidFill>
            <a:srgbClr val="617AD2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>
            <a:off x="6229504" y="393725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6229504" y="385390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6229504" y="402059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6229504" y="3770565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Arc 218"/>
          <p:cNvSpPr/>
          <p:nvPr/>
        </p:nvSpPr>
        <p:spPr>
          <a:xfrm>
            <a:off x="5862935" y="3712463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903752" y="4105879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node 2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22" name="Straight Arrow Connector 221"/>
          <p:cNvCxnSpPr/>
          <p:nvPr/>
        </p:nvCxnSpPr>
        <p:spPr>
          <a:xfrm flipV="1">
            <a:off x="6599362" y="3425317"/>
            <a:ext cx="1002825" cy="737937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6597577" y="3094315"/>
            <a:ext cx="1004610" cy="331001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ot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03916" y="3969078"/>
            <a:ext cx="653493" cy="196317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soli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603916" y="3880105"/>
            <a:ext cx="656688" cy="8897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8" name="Picture 22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460550" y="4612248"/>
            <a:ext cx="1122911" cy="844672"/>
          </a:xfrm>
          <a:prstGeom prst="rect">
            <a:avLst/>
          </a:prstGeom>
        </p:spPr>
      </p:pic>
      <p:sp>
        <p:nvSpPr>
          <p:cNvPr id="229" name="Rectangle 228"/>
          <p:cNvSpPr/>
          <p:nvPr/>
        </p:nvSpPr>
        <p:spPr>
          <a:xfrm>
            <a:off x="7929725" y="4542280"/>
            <a:ext cx="438750" cy="408577"/>
          </a:xfrm>
          <a:prstGeom prst="rect">
            <a:avLst/>
          </a:prstGeom>
          <a:solidFill>
            <a:srgbClr val="617AD2"/>
          </a:solidFill>
          <a:ln w="9525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7929725" y="4789928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929725" y="4706584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929725" y="4873273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7929725" y="4623239"/>
            <a:ext cx="438750" cy="0"/>
          </a:xfrm>
          <a:prstGeom prst="line">
            <a:avLst/>
          </a:prstGeom>
          <a:solidFill>
            <a:srgbClr val="617AD2"/>
          </a:solidFill>
          <a:ln w="952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Arc 233"/>
          <p:cNvSpPr/>
          <p:nvPr/>
        </p:nvSpPr>
        <p:spPr>
          <a:xfrm>
            <a:off x="7563156" y="4565137"/>
            <a:ext cx="354033" cy="323347"/>
          </a:xfrm>
          <a:prstGeom prst="arc">
            <a:avLst>
              <a:gd name="adj1" fmla="val 2504094"/>
              <a:gd name="adj2" fmla="val 19406337"/>
            </a:avLst>
          </a:prstGeom>
          <a:ln w="1270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700">
              <a:solidFill>
                <a:prstClr val="black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603972" y="4958554"/>
            <a:ext cx="687469" cy="30427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  <a:prstDash val="dash"/>
          </a:ln>
          <a:effectLst/>
        </p:spPr>
        <p:txBody>
          <a:bodyPr wrap="square" lIns="0" tIns="27432" rIns="0" bIns="27432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standby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236" name="Straight Arrow Connector 235"/>
          <p:cNvCxnSpPr/>
          <p:nvPr/>
        </p:nvCxnSpPr>
        <p:spPr>
          <a:xfrm flipV="1">
            <a:off x="8282701" y="4993168"/>
            <a:ext cx="525317" cy="944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6599362" y="4163254"/>
            <a:ext cx="1001640" cy="82991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>
            <a:off x="6599362" y="3103495"/>
            <a:ext cx="1004610" cy="190374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1"/>
          <p:cNvGrpSpPr/>
          <p:nvPr/>
        </p:nvGrpSpPr>
        <p:grpSpPr>
          <a:xfrm>
            <a:off x="5501897" y="3106299"/>
            <a:ext cx="408211" cy="1052821"/>
            <a:chOff x="5256314" y="3106299"/>
            <a:chExt cx="482179" cy="1052821"/>
          </a:xfrm>
        </p:grpSpPr>
        <p:cxnSp>
          <p:nvCxnSpPr>
            <p:cNvPr id="221" name="Straight Arrow Connector 220"/>
            <p:cNvCxnSpPr/>
            <p:nvPr/>
          </p:nvCxnSpPr>
          <p:spPr>
            <a:xfrm>
              <a:off x="5261636" y="3106299"/>
              <a:ext cx="476857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>
              <a:off x="5256314" y="4159120"/>
              <a:ext cx="476857" cy="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Cross 246"/>
          <p:cNvSpPr/>
          <p:nvPr/>
        </p:nvSpPr>
        <p:spPr>
          <a:xfrm rot="18900000">
            <a:off x="7592391" y="3081420"/>
            <a:ext cx="732584" cy="747405"/>
          </a:xfrm>
          <a:prstGeom prst="plus">
            <a:avLst>
              <a:gd name="adj" fmla="val 39718"/>
            </a:avLst>
          </a:prstGeom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22" name="Group 265"/>
          <p:cNvGrpSpPr/>
          <p:nvPr/>
        </p:nvGrpSpPr>
        <p:grpSpPr>
          <a:xfrm>
            <a:off x="6557501" y="4293425"/>
            <a:ext cx="182880" cy="197720"/>
            <a:chOff x="6199636" y="4136690"/>
            <a:chExt cx="200078" cy="246888"/>
          </a:xfrm>
        </p:grpSpPr>
        <p:sp>
          <p:nvSpPr>
            <p:cNvPr id="263" name="Rectangle 262"/>
            <p:cNvSpPr/>
            <p:nvPr/>
          </p:nvSpPr>
          <p:spPr>
            <a:xfrm>
              <a:off x="6199636" y="4136690"/>
              <a:ext cx="200078" cy="246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700">
                <a:solidFill>
                  <a:prstClr val="black"/>
                </a:solidFill>
              </a:endParaRPr>
            </a:p>
          </p:txBody>
        </p:sp>
        <p:cxnSp>
          <p:nvCxnSpPr>
            <p:cNvPr id="264" name="Straight Connector 263"/>
            <p:cNvCxnSpPr/>
            <p:nvPr/>
          </p:nvCxnSpPr>
          <p:spPr>
            <a:xfrm>
              <a:off x="6199636" y="4305129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6199636" y="4221785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66"/>
          <p:cNvGrpSpPr/>
          <p:nvPr/>
        </p:nvGrpSpPr>
        <p:grpSpPr>
          <a:xfrm>
            <a:off x="6566222" y="3244067"/>
            <a:ext cx="182880" cy="197720"/>
            <a:chOff x="6199636" y="4136690"/>
            <a:chExt cx="200078" cy="246888"/>
          </a:xfrm>
        </p:grpSpPr>
        <p:sp>
          <p:nvSpPr>
            <p:cNvPr id="268" name="Rectangle 267"/>
            <p:cNvSpPr/>
            <p:nvPr/>
          </p:nvSpPr>
          <p:spPr>
            <a:xfrm>
              <a:off x="6199636" y="4136690"/>
              <a:ext cx="200078" cy="2468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700">
                <a:solidFill>
                  <a:prstClr val="black"/>
                </a:solidFill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>
            <a:xfrm>
              <a:off x="6199636" y="4305129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6199636" y="4221785"/>
              <a:ext cx="200078" cy="0"/>
            </a:xfrm>
            <a:prstGeom prst="line">
              <a:avLst/>
            </a:prstGeom>
            <a:solidFill>
              <a:srgbClr val="617AD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5729" y="2826153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5729" y="3759123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003781" y="2887632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003781" y="3946464"/>
            <a:ext cx="578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2068840" y="5943600"/>
            <a:ext cx="5129327" cy="5651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Neither approach tolerates stragglers</a:t>
            </a:r>
            <a:endParaRPr lang="en-US" sz="2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52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Batch </a:t>
            </a:r>
            <a:r>
              <a:rPr lang="en-US" dirty="0" smtClean="0"/>
              <a:t>processing models for clusters (e.g. </a:t>
            </a:r>
            <a:r>
              <a:rPr lang="en-US" dirty="0" err="1" smtClean="0"/>
              <a:t>MapReduce</a:t>
            </a:r>
            <a:r>
              <a:rPr lang="en-US" dirty="0" smtClean="0"/>
              <a:t>) provide fault tolerance efficiently</a:t>
            </a:r>
          </a:p>
          <a:p>
            <a:pPr lvl="1"/>
            <a:r>
              <a:rPr lang="en-US" dirty="0" smtClean="0"/>
              <a:t>Divide job into deterministic tasks</a:t>
            </a:r>
          </a:p>
          <a:p>
            <a:pPr lvl="1"/>
            <a:r>
              <a:rPr lang="en-US" dirty="0" smtClean="0"/>
              <a:t>Rerun failed/slow tasks in parallel on other nodes</a:t>
            </a:r>
          </a:p>
          <a:p>
            <a:endParaRPr lang="en-US" dirty="0"/>
          </a:p>
          <a:p>
            <a:r>
              <a:rPr lang="en-US" dirty="0" smtClean="0"/>
              <a:t>Idea: run a streaming computation as a series of very small, deterministic batches</a:t>
            </a:r>
          </a:p>
          <a:p>
            <a:pPr lvl="1"/>
            <a:r>
              <a:rPr lang="en-US" dirty="0" smtClean="0"/>
              <a:t>Same recovery schemes at much smaller timescale</a:t>
            </a:r>
          </a:p>
          <a:p>
            <a:pPr lvl="1"/>
            <a:r>
              <a:rPr lang="en-US" dirty="0" smtClean="0"/>
              <a:t>Work to make batch size as small as possible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85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Discretized Stream Processing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>
            <a:off x="3052622" y="2491803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Arc 4"/>
          <p:cNvSpPr/>
          <p:nvPr/>
        </p:nvSpPr>
        <p:spPr>
          <a:xfrm flipH="1">
            <a:off x="4417383" y="2471196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headEnd type="triangle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Arc 5"/>
          <p:cNvSpPr/>
          <p:nvPr/>
        </p:nvSpPr>
        <p:spPr>
          <a:xfrm flipH="1">
            <a:off x="974279" y="2531577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headEnd type="triangle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 flipH="1">
            <a:off x="1114415" y="2469570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headEnd type="triangle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270" y="1916843"/>
            <a:ext cx="576956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t = 1:</a:t>
            </a:r>
            <a:endParaRPr lang="en-US" sz="2000" b="1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9" name="Arc 8"/>
          <p:cNvSpPr/>
          <p:nvPr/>
        </p:nvSpPr>
        <p:spPr>
          <a:xfrm>
            <a:off x="3052622" y="4388698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flipH="1">
            <a:off x="4417383" y="4368093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headEnd type="triangle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flipH="1">
            <a:off x="974279" y="4428474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headEnd type="triangle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 flipH="1">
            <a:off x="1114415" y="4366466"/>
            <a:ext cx="1783837" cy="1028519"/>
          </a:xfrm>
          <a:prstGeom prst="arc">
            <a:avLst>
              <a:gd name="adj1" fmla="val 11266483"/>
              <a:gd name="adj2" fmla="val 16343890"/>
            </a:avLst>
          </a:prstGeom>
          <a:ln w="19050" cmpd="sng">
            <a:solidFill>
              <a:schemeClr val="tx1"/>
            </a:solidFill>
            <a:headEnd type="triangle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9270" y="3887994"/>
            <a:ext cx="576956" cy="400110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t = 2:</a:t>
            </a:r>
            <a:endParaRPr lang="en-US" sz="2000" b="1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2886383" y="5406688"/>
            <a:ext cx="176777" cy="1554480"/>
          </a:xfrm>
          <a:prstGeom prst="rightBrace">
            <a:avLst>
              <a:gd name="adj1" fmla="val 19384"/>
              <a:gd name="adj2" fmla="val 50000"/>
            </a:avLst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0888" y="6265059"/>
            <a:ext cx="162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stream 1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6090558" y="5390418"/>
            <a:ext cx="176777" cy="1554480"/>
          </a:xfrm>
          <a:prstGeom prst="rightBrace">
            <a:avLst>
              <a:gd name="adj1" fmla="val 19384"/>
              <a:gd name="adj2" fmla="val 50000"/>
            </a:avLst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0643" y="6248790"/>
            <a:ext cx="162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stream 2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100328" y="4098833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00328" y="4465659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100328" y="4832485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82285" y="4285290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882282" y="4648338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25" name="Straight Arrow Connector 24"/>
          <p:cNvCxnSpPr>
            <a:stCxn id="20" idx="6"/>
            <a:endCxn id="23" idx="2"/>
          </p:cNvCxnSpPr>
          <p:nvPr/>
        </p:nvCxnSpPr>
        <p:spPr>
          <a:xfrm>
            <a:off x="4341387" y="4219363"/>
            <a:ext cx="540898" cy="186457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6"/>
            <a:endCxn id="23" idx="2"/>
          </p:cNvCxnSpPr>
          <p:nvPr/>
        </p:nvCxnSpPr>
        <p:spPr>
          <a:xfrm flipV="1">
            <a:off x="4341387" y="4405820"/>
            <a:ext cx="540898" cy="180369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6"/>
            <a:endCxn id="24" idx="2"/>
          </p:cNvCxnSpPr>
          <p:nvPr/>
        </p:nvCxnSpPr>
        <p:spPr>
          <a:xfrm>
            <a:off x="4341387" y="4219363"/>
            <a:ext cx="540894" cy="549504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6"/>
            <a:endCxn id="24" idx="2"/>
          </p:cNvCxnSpPr>
          <p:nvPr/>
        </p:nvCxnSpPr>
        <p:spPr>
          <a:xfrm>
            <a:off x="4341387" y="4586189"/>
            <a:ext cx="540894" cy="182678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2" idx="6"/>
            <a:endCxn id="24" idx="2"/>
          </p:cNvCxnSpPr>
          <p:nvPr/>
        </p:nvCxnSpPr>
        <p:spPr>
          <a:xfrm flipV="1">
            <a:off x="4341387" y="4768867"/>
            <a:ext cx="540894" cy="184148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6"/>
            <a:endCxn id="23" idx="2"/>
          </p:cNvCxnSpPr>
          <p:nvPr/>
        </p:nvCxnSpPr>
        <p:spPr>
          <a:xfrm flipV="1">
            <a:off x="4341387" y="4405820"/>
            <a:ext cx="540898" cy="547195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Alternate Process 30"/>
          <p:cNvSpPr/>
          <p:nvPr/>
        </p:nvSpPr>
        <p:spPr>
          <a:xfrm>
            <a:off x="2344694" y="2974903"/>
            <a:ext cx="1268912" cy="324539"/>
          </a:xfrm>
          <a:prstGeom prst="flowChartAlternateProcess">
            <a:avLst/>
          </a:prstGeom>
          <a:solidFill>
            <a:srgbClr val="617AD2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31" idx="0"/>
            <a:endCxn id="31" idx="2"/>
          </p:cNvCxnSpPr>
          <p:nvPr/>
        </p:nvCxnSpPr>
        <p:spPr>
          <a:xfrm>
            <a:off x="2979150" y="2974903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08095" y="2967292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9554" y="2980236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370142" y="3344090"/>
            <a:ext cx="1117598" cy="602975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oli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23250" y="1731515"/>
            <a:ext cx="1654645" cy="276999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batch operation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pic>
        <p:nvPicPr>
          <p:cNvPr id="37" name="Picture 3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63989" y="3368510"/>
            <a:ext cx="475371" cy="433906"/>
          </a:xfrm>
          <a:prstGeom prst="rect">
            <a:avLst/>
          </a:prstGeom>
        </p:spPr>
      </p:pic>
      <p:pic>
        <p:nvPicPr>
          <p:cNvPr id="38" name="Picture 3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600132" y="3368510"/>
            <a:ext cx="475371" cy="433906"/>
          </a:xfrm>
          <a:prstGeom prst="rect">
            <a:avLst/>
          </a:prstGeom>
        </p:spPr>
      </p:pic>
      <p:pic>
        <p:nvPicPr>
          <p:cNvPr id="39" name="Picture 3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40162" y="3368510"/>
            <a:ext cx="475371" cy="433906"/>
          </a:xfrm>
          <a:prstGeom prst="rect">
            <a:avLst/>
          </a:prstGeom>
        </p:spPr>
      </p:pic>
      <p:pic>
        <p:nvPicPr>
          <p:cNvPr id="40" name="Picture 3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280184" y="3368510"/>
            <a:ext cx="475371" cy="433906"/>
          </a:xfrm>
          <a:prstGeom prst="rect">
            <a:avLst/>
          </a:prstGeom>
        </p:spPr>
      </p:pic>
      <p:sp>
        <p:nvSpPr>
          <p:cNvPr id="41" name="Alternate Process 40"/>
          <p:cNvSpPr/>
          <p:nvPr/>
        </p:nvSpPr>
        <p:spPr>
          <a:xfrm>
            <a:off x="5547981" y="2971986"/>
            <a:ext cx="1268912" cy="324539"/>
          </a:xfrm>
          <a:prstGeom prst="flowChartAlternateProcess">
            <a:avLst/>
          </a:prstGeom>
          <a:solidFill>
            <a:srgbClr val="617AD2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stCxn id="41" idx="0"/>
            <a:endCxn id="41" idx="2"/>
          </p:cNvCxnSpPr>
          <p:nvPr/>
        </p:nvCxnSpPr>
        <p:spPr>
          <a:xfrm>
            <a:off x="6182438" y="2971986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11382" y="2964374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72841" y="2977318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67276" y="3365593"/>
            <a:ext cx="475371" cy="433906"/>
          </a:xfrm>
          <a:prstGeom prst="rect">
            <a:avLst/>
          </a:prstGeom>
        </p:spPr>
      </p:pic>
      <p:pic>
        <p:nvPicPr>
          <p:cNvPr id="46" name="Picture 4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03420" y="3365593"/>
            <a:ext cx="475371" cy="433906"/>
          </a:xfrm>
          <a:prstGeom prst="rect">
            <a:avLst/>
          </a:prstGeom>
        </p:spPr>
      </p:pic>
      <p:pic>
        <p:nvPicPr>
          <p:cNvPr id="47" name="Picture 4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43449" y="3365593"/>
            <a:ext cx="475371" cy="433906"/>
          </a:xfrm>
          <a:prstGeom prst="rect">
            <a:avLst/>
          </a:prstGeom>
        </p:spPr>
      </p:pic>
      <p:pic>
        <p:nvPicPr>
          <p:cNvPr id="48" name="Picture 4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83471" y="3365593"/>
            <a:ext cx="475371" cy="433906"/>
          </a:xfrm>
          <a:prstGeom prst="rect">
            <a:avLst/>
          </a:prstGeom>
        </p:spPr>
      </p:pic>
      <p:sp>
        <p:nvSpPr>
          <p:cNvPr id="49" name="Alternate Process 48"/>
          <p:cNvSpPr/>
          <p:nvPr/>
        </p:nvSpPr>
        <p:spPr>
          <a:xfrm>
            <a:off x="2342463" y="4860366"/>
            <a:ext cx="1268912" cy="324539"/>
          </a:xfrm>
          <a:prstGeom prst="flowChartAlternateProcess">
            <a:avLst/>
          </a:prstGeom>
          <a:solidFill>
            <a:srgbClr val="617AD2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50" name="Straight Connector 49"/>
          <p:cNvCxnSpPr>
            <a:stCxn id="49" idx="0"/>
            <a:endCxn id="49" idx="2"/>
          </p:cNvCxnSpPr>
          <p:nvPr/>
        </p:nvCxnSpPr>
        <p:spPr>
          <a:xfrm>
            <a:off x="2976920" y="4860366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305865" y="4852755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667324" y="4865699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3" name="Picture 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61759" y="5253973"/>
            <a:ext cx="475371" cy="433906"/>
          </a:xfrm>
          <a:prstGeom prst="rect">
            <a:avLst/>
          </a:prstGeom>
        </p:spPr>
      </p:pic>
      <p:pic>
        <p:nvPicPr>
          <p:cNvPr id="54" name="Picture 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97902" y="5253973"/>
            <a:ext cx="475371" cy="433906"/>
          </a:xfrm>
          <a:prstGeom prst="rect">
            <a:avLst/>
          </a:prstGeom>
        </p:spPr>
      </p:pic>
      <p:pic>
        <p:nvPicPr>
          <p:cNvPr id="55" name="Picture 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37932" y="5253973"/>
            <a:ext cx="475371" cy="433906"/>
          </a:xfrm>
          <a:prstGeom prst="rect">
            <a:avLst/>
          </a:prstGeom>
        </p:spPr>
      </p:pic>
      <p:pic>
        <p:nvPicPr>
          <p:cNvPr id="56" name="Picture 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277954" y="5253973"/>
            <a:ext cx="475371" cy="433906"/>
          </a:xfrm>
          <a:prstGeom prst="rect">
            <a:avLst/>
          </a:prstGeom>
        </p:spPr>
      </p:pic>
      <p:sp>
        <p:nvSpPr>
          <p:cNvPr id="57" name="Alternate Process 56"/>
          <p:cNvSpPr/>
          <p:nvPr/>
        </p:nvSpPr>
        <p:spPr>
          <a:xfrm>
            <a:off x="5545751" y="4857449"/>
            <a:ext cx="1268912" cy="324539"/>
          </a:xfrm>
          <a:prstGeom prst="flowChartAlternateProcess">
            <a:avLst/>
          </a:prstGeom>
          <a:solidFill>
            <a:srgbClr val="617AD2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58" name="Straight Connector 57"/>
          <p:cNvCxnSpPr>
            <a:stCxn id="57" idx="0"/>
            <a:endCxn id="57" idx="2"/>
          </p:cNvCxnSpPr>
          <p:nvPr/>
        </p:nvCxnSpPr>
        <p:spPr>
          <a:xfrm>
            <a:off x="6180207" y="4857449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509152" y="4849837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70611" y="4862781"/>
            <a:ext cx="0" cy="324539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non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65046" y="5251056"/>
            <a:ext cx="475371" cy="433906"/>
          </a:xfrm>
          <a:prstGeom prst="rect">
            <a:avLst/>
          </a:prstGeom>
        </p:spPr>
      </p:pic>
      <p:pic>
        <p:nvPicPr>
          <p:cNvPr id="62" name="Picture 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01190" y="5251056"/>
            <a:ext cx="475371" cy="433906"/>
          </a:xfrm>
          <a:prstGeom prst="rect">
            <a:avLst/>
          </a:prstGeom>
        </p:spPr>
      </p:pic>
      <p:pic>
        <p:nvPicPr>
          <p:cNvPr id="63" name="Picture 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41219" y="5251056"/>
            <a:ext cx="475371" cy="433906"/>
          </a:xfrm>
          <a:prstGeom prst="rect">
            <a:avLst/>
          </a:prstGeom>
        </p:spPr>
      </p:pic>
      <p:pic>
        <p:nvPicPr>
          <p:cNvPr id="64" name="Picture 6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81241" y="5251056"/>
            <a:ext cx="475371" cy="433906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3015155" y="2253617"/>
            <a:ext cx="625260" cy="336732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pull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65282" y="2204380"/>
            <a:ext cx="770117" cy="336732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4100328" y="2146875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4100328" y="2513701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4100328" y="2880527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4882285" y="2333332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882282" y="2696380"/>
            <a:ext cx="241059" cy="24105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73" name="Straight Arrow Connector 72"/>
          <p:cNvCxnSpPr>
            <a:stCxn id="68" idx="6"/>
            <a:endCxn id="71" idx="2"/>
          </p:cNvCxnSpPr>
          <p:nvPr/>
        </p:nvCxnSpPr>
        <p:spPr>
          <a:xfrm>
            <a:off x="4341387" y="2267405"/>
            <a:ext cx="540898" cy="186457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9" idx="6"/>
            <a:endCxn id="71" idx="2"/>
          </p:cNvCxnSpPr>
          <p:nvPr/>
        </p:nvCxnSpPr>
        <p:spPr>
          <a:xfrm flipV="1">
            <a:off x="4341387" y="2453862"/>
            <a:ext cx="540898" cy="180369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8" idx="6"/>
            <a:endCxn id="72" idx="2"/>
          </p:cNvCxnSpPr>
          <p:nvPr/>
        </p:nvCxnSpPr>
        <p:spPr>
          <a:xfrm>
            <a:off x="4341387" y="2267405"/>
            <a:ext cx="540894" cy="549504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9" idx="6"/>
            <a:endCxn id="72" idx="2"/>
          </p:cNvCxnSpPr>
          <p:nvPr/>
        </p:nvCxnSpPr>
        <p:spPr>
          <a:xfrm>
            <a:off x="4341387" y="2634231"/>
            <a:ext cx="540894" cy="182678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0" idx="6"/>
            <a:endCxn id="72" idx="2"/>
          </p:cNvCxnSpPr>
          <p:nvPr/>
        </p:nvCxnSpPr>
        <p:spPr>
          <a:xfrm flipV="1">
            <a:off x="4341387" y="2816909"/>
            <a:ext cx="540894" cy="184148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0" idx="6"/>
            <a:endCxn id="71" idx="2"/>
          </p:cNvCxnSpPr>
          <p:nvPr/>
        </p:nvCxnSpPr>
        <p:spPr>
          <a:xfrm flipV="1">
            <a:off x="4341387" y="2453862"/>
            <a:ext cx="540898" cy="547195"/>
          </a:xfrm>
          <a:prstGeom prst="straightConnector1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headEnd type="none"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6200000">
            <a:off x="2679991" y="5733457"/>
            <a:ext cx="44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…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 rot="16200000">
            <a:off x="5882371" y="5733456"/>
            <a:ext cx="44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…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265282" y="4107677"/>
            <a:ext cx="770117" cy="336732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84" name="Rounded Rectangular Callout 83"/>
          <p:cNvSpPr/>
          <p:nvPr/>
        </p:nvSpPr>
        <p:spPr>
          <a:xfrm>
            <a:off x="87042" y="2892435"/>
            <a:ext cx="1982652" cy="710316"/>
          </a:xfrm>
          <a:prstGeom prst="wedgeRoundRectCallout">
            <a:avLst>
              <a:gd name="adj1" fmla="val 60128"/>
              <a:gd name="adj2" fmla="val -208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immutable dataset</a:t>
            </a:r>
            <a:br>
              <a:rPr lang="en-US" sz="1900" dirty="0" smtClean="0">
                <a:solidFill>
                  <a:srgbClr val="000000"/>
                </a:solidFill>
              </a:rPr>
            </a:br>
            <a:r>
              <a:rPr lang="en-US" sz="1900" dirty="0" smtClean="0">
                <a:solidFill>
                  <a:srgbClr val="000000"/>
                </a:solidFill>
              </a:rPr>
              <a:t>(stored reliably)</a:t>
            </a: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85" name="Rounded Rectangular Callout 84"/>
          <p:cNvSpPr/>
          <p:nvPr/>
        </p:nvSpPr>
        <p:spPr>
          <a:xfrm>
            <a:off x="7067464" y="2790671"/>
            <a:ext cx="1989195" cy="1233807"/>
          </a:xfrm>
          <a:prstGeom prst="wedgeRoundRectCallout">
            <a:avLst>
              <a:gd name="adj1" fmla="val -60776"/>
              <a:gd name="adj2" fmla="val -2268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immutable dataset</a:t>
            </a:r>
            <a:br>
              <a:rPr lang="en-US" sz="1900" dirty="0" smtClean="0">
                <a:solidFill>
                  <a:srgbClr val="000000"/>
                </a:solidFill>
              </a:rPr>
            </a:br>
            <a:r>
              <a:rPr lang="en-US" sz="1900" dirty="0" smtClean="0">
                <a:solidFill>
                  <a:srgbClr val="000000"/>
                </a:solidFill>
              </a:rPr>
              <a:t>(output or state);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stored in memory</a:t>
            </a:r>
            <a:br>
              <a:rPr lang="en-US" sz="1900" dirty="0" smtClean="0">
                <a:solidFill>
                  <a:srgbClr val="000000"/>
                </a:solidFill>
              </a:rPr>
            </a:br>
            <a:r>
              <a:rPr lang="en-US" sz="1900" dirty="0" smtClean="0">
                <a:solidFill>
                  <a:srgbClr val="000000"/>
                </a:solidFill>
              </a:rPr>
              <a:t>without replication</a:t>
            </a: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 rot="16200000">
            <a:off x="574159" y="5733457"/>
            <a:ext cx="44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…</a:t>
            </a:r>
            <a:endParaRPr lang="en-US" sz="18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72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4" grpId="1" animBg="1"/>
      <p:bldP spid="8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6288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Checkpoint state datasets periodically</a:t>
            </a:r>
          </a:p>
          <a:p>
            <a:r>
              <a:rPr lang="en-US" dirty="0" smtClean="0"/>
              <a:t>If a node fails/straggles, </a:t>
            </a:r>
            <a:r>
              <a:rPr lang="en-US" dirty="0" err="1" smtClean="0"/>
              <a:t>recompute</a:t>
            </a:r>
            <a:r>
              <a:rPr lang="en-US" dirty="0" smtClean="0"/>
              <a:t> its dataset partitions </a:t>
            </a:r>
            <a:r>
              <a:rPr lang="en-US" b="1" dirty="0" smtClean="0"/>
              <a:t>in parallel </a:t>
            </a:r>
            <a:r>
              <a:rPr lang="en-US" dirty="0" smtClean="0"/>
              <a:t>on other nodes</a:t>
            </a: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22435" y="3516746"/>
            <a:ext cx="698189" cy="527917"/>
          </a:xfrm>
          <a:prstGeom prst="rect">
            <a:avLst/>
          </a:prstGeom>
        </p:spPr>
      </p:pic>
      <p:pic>
        <p:nvPicPr>
          <p:cNvPr id="22" name="Picture 2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22435" y="4057331"/>
            <a:ext cx="698189" cy="527917"/>
          </a:xfrm>
          <a:prstGeom prst="rect">
            <a:avLst/>
          </a:prstGeom>
        </p:spPr>
      </p:pic>
      <p:pic>
        <p:nvPicPr>
          <p:cNvPr id="23" name="Picture 2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22435" y="4597917"/>
            <a:ext cx="698189" cy="527917"/>
          </a:xfrm>
          <a:prstGeom prst="rect">
            <a:avLst/>
          </a:prstGeom>
        </p:spPr>
      </p:pic>
      <p:pic>
        <p:nvPicPr>
          <p:cNvPr id="24" name="Picture 2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22435" y="5138502"/>
            <a:ext cx="698189" cy="527917"/>
          </a:xfrm>
          <a:prstGeom prst="rect">
            <a:avLst/>
          </a:prstGeom>
        </p:spPr>
      </p:pic>
      <p:grpSp>
        <p:nvGrpSpPr>
          <p:cNvPr id="7" name="Group 43"/>
          <p:cNvGrpSpPr/>
          <p:nvPr/>
        </p:nvGrpSpPr>
        <p:grpSpPr>
          <a:xfrm>
            <a:off x="3426013" y="3516741"/>
            <a:ext cx="444954" cy="2149678"/>
            <a:chOff x="892619" y="3570039"/>
            <a:chExt cx="465385" cy="1767631"/>
          </a:xfrm>
        </p:grpSpPr>
        <p:sp>
          <p:nvSpPr>
            <p:cNvPr id="5" name="Alternate Process 4"/>
            <p:cNvSpPr/>
            <p:nvPr/>
          </p:nvSpPr>
          <p:spPr>
            <a:xfrm rot="16200000">
              <a:off x="240304" y="4229142"/>
              <a:ext cx="1767631" cy="449425"/>
            </a:xfrm>
            <a:prstGeom prst="flowChartAlternateProcess">
              <a:avLst/>
            </a:prstGeom>
            <a:solidFill>
              <a:srgbClr val="617AD2"/>
            </a:solidFill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99407" y="3714562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92619" y="3864354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92619" y="4014146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08579" y="4163939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99407" y="4300124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92619" y="4449916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92619" y="4599708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08579" y="4749501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99407" y="4885687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92619" y="5035479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92619" y="5185271"/>
              <a:ext cx="449425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27"/>
          <p:cNvGrpSpPr/>
          <p:nvPr/>
        </p:nvGrpSpPr>
        <p:grpSpPr>
          <a:xfrm>
            <a:off x="3949727" y="3635242"/>
            <a:ext cx="1086591" cy="1901867"/>
            <a:chOff x="1917363" y="3836575"/>
            <a:chExt cx="632994" cy="1901867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917363" y="3836575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917363" y="3993107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917363" y="4149638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1917363" y="4366176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1917363" y="4522707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1917363" y="4679239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1917363" y="4895777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1917363" y="5052308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1917363" y="5208840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1917363" y="5425378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917363" y="5581909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1917363" y="5738442"/>
              <a:ext cx="632994" cy="0"/>
            </a:xfrm>
            <a:prstGeom prst="straightConnector1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headEnd type="none"/>
              <a:tailEnd type="triangle" w="sm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5580684" y="3570269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80684" y="3712824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80684" y="3855379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80684" y="4099823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580684" y="4242378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580684" y="4384933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580684" y="4649521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580684" y="4792076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580684" y="4934631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580684" y="5192808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580684" y="5335363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80684" y="5477918"/>
            <a:ext cx="320040" cy="109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76" name="Cross 75"/>
          <p:cNvSpPr/>
          <p:nvPr/>
        </p:nvSpPr>
        <p:spPr>
          <a:xfrm rot="18900000">
            <a:off x="5070880" y="3525033"/>
            <a:ext cx="545187" cy="553070"/>
          </a:xfrm>
          <a:prstGeom prst="plus">
            <a:avLst>
              <a:gd name="adj" fmla="val 39718"/>
            </a:avLst>
          </a:prstGeom>
          <a:ln w="12700" cmpd="sng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940104" y="4099823"/>
            <a:ext cx="320040" cy="109728"/>
          </a:xfrm>
          <a:prstGeom prst="rect">
            <a:avLst/>
          </a:prstGeom>
          <a:solidFill>
            <a:schemeClr val="accent6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940104" y="4651174"/>
            <a:ext cx="320040" cy="109728"/>
          </a:xfrm>
          <a:prstGeom prst="rect">
            <a:avLst/>
          </a:prstGeom>
          <a:solidFill>
            <a:schemeClr val="accent6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940104" y="5188776"/>
            <a:ext cx="320040" cy="109728"/>
          </a:xfrm>
          <a:prstGeom prst="rect">
            <a:avLst/>
          </a:prstGeom>
          <a:solidFill>
            <a:schemeClr val="accent6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209317" y="3215056"/>
            <a:ext cx="638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map</a:t>
            </a:r>
            <a:endParaRPr lang="en-US" sz="20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601567" y="4361951"/>
            <a:ext cx="1697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input dataset</a:t>
            </a:r>
            <a:endParaRPr lang="en-US" sz="20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89134" y="5778624"/>
            <a:ext cx="6881998" cy="96157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900" dirty="0" smtClean="0">
                <a:solidFill>
                  <a:srgbClr val="000000"/>
                </a:solidFill>
              </a:rPr>
              <a:t>Faster recovery than upstream backup,</a:t>
            </a:r>
            <a:br>
              <a:rPr lang="en-US" sz="2900" dirty="0" smtClean="0">
                <a:solidFill>
                  <a:srgbClr val="000000"/>
                </a:solidFill>
              </a:rPr>
            </a:br>
            <a:r>
              <a:rPr lang="en-US" sz="2900" dirty="0" smtClean="0">
                <a:solidFill>
                  <a:srgbClr val="000000"/>
                </a:solidFill>
              </a:rPr>
              <a:t>without the cost of replication</a:t>
            </a:r>
            <a:endParaRPr lang="en-US" sz="2900" dirty="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105224" y="4277851"/>
            <a:ext cx="1884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o</a:t>
            </a:r>
            <a:r>
              <a:rPr lang="en-US" sz="20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utput dataset</a:t>
            </a:r>
            <a:endParaRPr lang="en-US" sz="20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66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76" grpId="0" animBg="1"/>
      <p:bldP spid="125" grpId="0" animBg="1"/>
      <p:bldP spid="126" grpId="0" animBg="1"/>
      <p:bldP spid="127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144962"/>
          </a:xfrm>
        </p:spPr>
        <p:txBody>
          <a:bodyPr/>
          <a:lstStyle/>
          <a:p>
            <a:r>
              <a:rPr lang="en-US" dirty="0" smtClean="0"/>
              <a:t>Complex apps and interactive queries both need one thing that </a:t>
            </a:r>
            <a:r>
              <a:rPr lang="en-US" dirty="0" err="1" smtClean="0"/>
              <a:t>MapReduce</a:t>
            </a:r>
            <a:r>
              <a:rPr lang="en-US" dirty="0" smtClean="0"/>
              <a:t> lacks:</a:t>
            </a:r>
            <a:endParaRPr lang="en-US" dirty="0"/>
          </a:p>
          <a:p>
            <a:pPr algn="ctr"/>
            <a:r>
              <a:rPr lang="en-US" dirty="0" smtClean="0"/>
              <a:t>Efficient primitives for </a:t>
            </a:r>
            <a:r>
              <a:rPr lang="en-US" b="1" dirty="0" smtClean="0"/>
              <a:t>data sharing</a:t>
            </a:r>
            <a:endParaRPr lang="en-US" dirty="0" smtClean="0"/>
          </a:p>
          <a:p>
            <a:endParaRPr lang="en-US" sz="1600" dirty="0" smtClean="0"/>
          </a:p>
        </p:txBody>
      </p:sp>
      <p:sp>
        <p:nvSpPr>
          <p:cNvPr id="37" name="Rounded Rectangle 36"/>
          <p:cNvSpPr/>
          <p:nvPr/>
        </p:nvSpPr>
        <p:spPr>
          <a:xfrm>
            <a:off x="457200" y="4648200"/>
            <a:ext cx="8229600" cy="1147699"/>
          </a:xfrm>
          <a:prstGeom prst="roundRect">
            <a:avLst>
              <a:gd name="adj" fmla="val 16408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3200" dirty="0" smtClean="0"/>
              <a:t>In </a:t>
            </a:r>
            <a:r>
              <a:rPr lang="en-US" sz="3200" dirty="0" err="1" smtClean="0"/>
              <a:t>MapReduce</a:t>
            </a:r>
            <a:r>
              <a:rPr lang="en-US" sz="3200" dirty="0" smtClean="0"/>
              <a:t>, the </a:t>
            </a:r>
            <a:r>
              <a:rPr lang="en-US" sz="3200" dirty="0"/>
              <a:t>only </a:t>
            </a:r>
            <a:r>
              <a:rPr lang="en-US" sz="3200" dirty="0" smtClean="0"/>
              <a:t>way to share </a:t>
            </a:r>
            <a:r>
              <a:rPr lang="en-US" sz="3200" dirty="0"/>
              <a:t>data </a:t>
            </a:r>
            <a:r>
              <a:rPr lang="en-US" sz="3200" dirty="0" smtClean="0"/>
              <a:t>across </a:t>
            </a:r>
            <a:r>
              <a:rPr lang="en-US" sz="3200" dirty="0"/>
              <a:t>jobs is stable storage </a:t>
            </a:r>
            <a:r>
              <a:rPr lang="en-US" sz="3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200" dirty="0"/>
              <a:t> slow!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30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8143"/>
          </a:xfrm>
        </p:spPr>
        <p:txBody>
          <a:bodyPr>
            <a:normAutofit/>
          </a:bodyPr>
          <a:lstStyle/>
          <a:p>
            <a:r>
              <a:rPr lang="en-US" dirty="0" smtClean="0"/>
              <a:t>A discretized stream (</a:t>
            </a:r>
            <a:r>
              <a:rPr lang="en-US" i="1" dirty="0" smtClean="0"/>
              <a:t>D-stream</a:t>
            </a:r>
            <a:r>
              <a:rPr lang="en-US" dirty="0" smtClean="0"/>
              <a:t>) is a sequence of immutable, partitioned datasets</a:t>
            </a:r>
          </a:p>
          <a:p>
            <a:pPr lvl="1"/>
            <a:r>
              <a:rPr lang="en-US" dirty="0" smtClean="0"/>
              <a:t>Specifically, </a:t>
            </a:r>
            <a:r>
              <a:rPr lang="en-US" b="1" dirty="0" smtClean="0"/>
              <a:t>resilient distributed datasets </a:t>
            </a:r>
            <a:r>
              <a:rPr lang="en-US" dirty="0" smtClean="0"/>
              <a:t>(RDDs), the storage abstraction in Spark</a:t>
            </a:r>
          </a:p>
          <a:p>
            <a:endParaRPr lang="en-US" dirty="0" smtClean="0"/>
          </a:p>
          <a:p>
            <a:r>
              <a:rPr lang="en-US" dirty="0" smtClean="0"/>
              <a:t>Deterministic </a:t>
            </a:r>
            <a:r>
              <a:rPr lang="en-US" i="1" dirty="0" smtClean="0"/>
              <a:t>transformations</a:t>
            </a:r>
            <a:r>
              <a:rPr lang="en-US" dirty="0" smtClean="0"/>
              <a:t> operators produce new streams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56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LINQ-like language-integrated API in </a:t>
            </a:r>
            <a:r>
              <a:rPr lang="en-US" dirty="0" err="1" smtClean="0"/>
              <a:t>Scala</a:t>
            </a:r>
            <a:endParaRPr lang="en-US" dirty="0" smtClean="0"/>
          </a:p>
          <a:p>
            <a:r>
              <a:rPr lang="en-US" dirty="0" smtClean="0"/>
              <a:t>New “</a:t>
            </a:r>
            <a:r>
              <a:rPr lang="en-US" dirty="0" err="1" smtClean="0"/>
              <a:t>stateful</a:t>
            </a:r>
            <a:r>
              <a:rPr lang="en-US" dirty="0" smtClean="0"/>
              <a:t>” operators for windowing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5815" y="3072561"/>
            <a:ext cx="8496081" cy="1881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Menlo Regular"/>
                <a:cs typeface="Menlo Regular"/>
              </a:rPr>
              <a:t>pageViews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 = </a:t>
            </a:r>
            <a:r>
              <a:rPr lang="en-US" sz="1600" dirty="0" err="1" smtClean="0">
                <a:solidFill>
                  <a:prstClr val="black"/>
                </a:solidFill>
                <a:latin typeface="Menlo Regular"/>
                <a:cs typeface="Menlo Regular"/>
              </a:rPr>
              <a:t>readStream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(</a:t>
            </a:r>
            <a:r>
              <a:rPr lang="en-US" sz="1600" dirty="0" smtClean="0">
                <a:solidFill>
                  <a:srgbClr val="BE0204"/>
                </a:solidFill>
                <a:latin typeface="Menlo Regular"/>
                <a:cs typeface="Menlo Regular"/>
              </a:rPr>
              <a:t>"..."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, </a:t>
            </a:r>
            <a:r>
              <a:rPr lang="en-US" sz="1600" dirty="0" smtClean="0">
                <a:solidFill>
                  <a:srgbClr val="BE0204"/>
                </a:solidFill>
                <a:latin typeface="Menlo Regular"/>
                <a:cs typeface="Menlo Regular"/>
              </a:rPr>
              <a:t>"1s"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) </a:t>
            </a:r>
          </a:p>
          <a:p>
            <a:pPr marL="0" indent="0" fontAlgn="auto">
              <a:spcBef>
                <a:spcPts val="1584"/>
              </a:spcBef>
              <a:spcAft>
                <a:spcPts val="0"/>
              </a:spcAft>
              <a:buFont typeface="Arial"/>
              <a:buNone/>
            </a:pP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ones = </a:t>
            </a:r>
            <a:r>
              <a:rPr lang="en-US" sz="1600" dirty="0" err="1" smtClean="0">
                <a:solidFill>
                  <a:prstClr val="black"/>
                </a:solidFill>
                <a:latin typeface="Menlo Regular"/>
                <a:cs typeface="Menlo Regular"/>
              </a:rPr>
              <a:t>pageViews.</a:t>
            </a:r>
            <a:r>
              <a:rPr lang="en-US" sz="1600" dirty="0" err="1" smtClean="0">
                <a:solidFill>
                  <a:srgbClr val="3366FF"/>
                </a:solidFill>
                <a:latin typeface="Menlo Regular"/>
                <a:cs typeface="Menlo Regular"/>
              </a:rPr>
              <a:t>map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(</a:t>
            </a:r>
            <a:r>
              <a:rPr lang="en-US" sz="1600" dirty="0" err="1" smtClean="0">
                <a:solidFill>
                  <a:srgbClr val="7E13E3"/>
                </a:solidFill>
                <a:latin typeface="Menlo Regular"/>
                <a:cs typeface="Menlo Regular"/>
              </a:rPr>
              <a:t>ev</a:t>
            </a:r>
            <a:r>
              <a:rPr lang="en-US" sz="1600" dirty="0" smtClean="0">
                <a:solidFill>
                  <a:srgbClr val="7E13E3"/>
                </a:solidFill>
                <a:latin typeface="Menlo Regular"/>
                <a:cs typeface="Menlo Regular"/>
              </a:rPr>
              <a:t> =&gt; (</a:t>
            </a:r>
            <a:r>
              <a:rPr lang="en-US" sz="1600" dirty="0" err="1" smtClean="0">
                <a:solidFill>
                  <a:srgbClr val="7E13E3"/>
                </a:solidFill>
                <a:latin typeface="Menlo Regular"/>
                <a:cs typeface="Menlo Regular"/>
              </a:rPr>
              <a:t>ev.url</a:t>
            </a:r>
            <a:r>
              <a:rPr lang="en-US" sz="1600" dirty="0" smtClean="0">
                <a:solidFill>
                  <a:srgbClr val="7E13E3"/>
                </a:solidFill>
                <a:latin typeface="Menlo Regular"/>
                <a:cs typeface="Menlo Regular"/>
              </a:rPr>
              <a:t>, 1)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)</a:t>
            </a:r>
          </a:p>
          <a:p>
            <a:pPr marL="0" indent="0" fontAlgn="auto">
              <a:spcBef>
                <a:spcPts val="1584"/>
              </a:spcBef>
              <a:spcAft>
                <a:spcPts val="0"/>
              </a:spcAft>
              <a:buFont typeface="Arial"/>
              <a:buNone/>
            </a:pP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counts = </a:t>
            </a:r>
            <a:r>
              <a:rPr lang="en-US" sz="1600" dirty="0" err="1" smtClean="0">
                <a:solidFill>
                  <a:prstClr val="black"/>
                </a:solidFill>
                <a:latin typeface="Menlo Regular"/>
                <a:cs typeface="Menlo Regular"/>
              </a:rPr>
              <a:t>ones.</a:t>
            </a:r>
            <a:r>
              <a:rPr lang="en-US" sz="1600" dirty="0" err="1" smtClean="0">
                <a:solidFill>
                  <a:srgbClr val="3366FF"/>
                </a:solidFill>
                <a:latin typeface="Menlo Regular"/>
                <a:cs typeface="Menlo Regular"/>
              </a:rPr>
              <a:t>runningReduce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(</a:t>
            </a:r>
            <a:r>
              <a:rPr lang="en-US" sz="1600" dirty="0" smtClean="0">
                <a:solidFill>
                  <a:srgbClr val="7E13E3"/>
                </a:solidFill>
                <a:latin typeface="Menlo Regular"/>
                <a:cs typeface="Menlo Regular"/>
              </a:rPr>
              <a:t>_ + _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)</a:t>
            </a:r>
            <a:endParaRPr lang="en-US" sz="1600" dirty="0">
              <a:solidFill>
                <a:prstClr val="black"/>
              </a:solidFill>
              <a:latin typeface="Menlo Regular"/>
              <a:cs typeface="Menlo Regular"/>
            </a:endParaRPr>
          </a:p>
        </p:txBody>
      </p:sp>
      <p:sp>
        <p:nvSpPr>
          <p:cNvPr id="5" name="Rounded Rectangle 4"/>
          <p:cNvSpPr/>
          <p:nvPr/>
        </p:nvSpPr>
        <p:spPr>
          <a:xfrm rot="18928246">
            <a:off x="7781165" y="4558549"/>
            <a:ext cx="854587" cy="284862"/>
          </a:xfrm>
          <a:prstGeom prst="roundRect">
            <a:avLst>
              <a:gd name="adj" fmla="val 50000"/>
            </a:avLst>
          </a:prstGeom>
          <a:solidFill>
            <a:srgbClr val="E4F0FC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18928246">
            <a:off x="6750726" y="3536186"/>
            <a:ext cx="854587" cy="284862"/>
          </a:xfrm>
          <a:prstGeom prst="roundRect">
            <a:avLst>
              <a:gd name="adj" fmla="val 50000"/>
            </a:avLst>
          </a:prstGeom>
          <a:solidFill>
            <a:srgbClr val="E4F0FC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 rot="18928246">
            <a:off x="7781058" y="3533729"/>
            <a:ext cx="854587" cy="284862"/>
          </a:xfrm>
          <a:prstGeom prst="roundRect">
            <a:avLst>
              <a:gd name="adj" fmla="val 50000"/>
            </a:avLst>
          </a:prstGeom>
          <a:solidFill>
            <a:srgbClr val="E4F0FC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18928246">
            <a:off x="5787317" y="4554149"/>
            <a:ext cx="854587" cy="28486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18928246">
            <a:off x="6753788" y="4553961"/>
            <a:ext cx="854587" cy="284862"/>
          </a:xfrm>
          <a:prstGeom prst="roundRect">
            <a:avLst>
              <a:gd name="adj" fmla="val 50000"/>
            </a:avLst>
          </a:prstGeom>
          <a:solidFill>
            <a:srgbClr val="E4F0FC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18928246">
            <a:off x="5787318" y="3530181"/>
            <a:ext cx="854587" cy="28486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18960000">
            <a:off x="5927398" y="375689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 rot="18960000">
            <a:off x="6304496" y="3392733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 rot="18960000">
            <a:off x="6115948" y="357481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8960000">
            <a:off x="6894071" y="375689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18960000">
            <a:off x="7271168" y="3392733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8960000">
            <a:off x="7082620" y="357481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rot="18960000">
            <a:off x="7925091" y="375689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18960000">
            <a:off x="8302190" y="3392733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 rot="18960000">
            <a:off x="8113642" y="357481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/>
          <p:cNvCxnSpPr>
            <a:stCxn id="12" idx="5"/>
            <a:endCxn id="15" idx="1"/>
          </p:cNvCxnSpPr>
          <p:nvPr/>
        </p:nvCxnSpPr>
        <p:spPr>
          <a:xfrm flipV="1">
            <a:off x="6500937" y="3489247"/>
            <a:ext cx="770246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5"/>
            <a:endCxn id="16" idx="1"/>
          </p:cNvCxnSpPr>
          <p:nvPr/>
        </p:nvCxnSpPr>
        <p:spPr>
          <a:xfrm flipV="1">
            <a:off x="6312389" y="3671326"/>
            <a:ext cx="770246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5"/>
            <a:endCxn id="14" idx="1"/>
          </p:cNvCxnSpPr>
          <p:nvPr/>
        </p:nvCxnSpPr>
        <p:spPr>
          <a:xfrm flipV="1">
            <a:off x="6123839" y="3853406"/>
            <a:ext cx="770246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5"/>
            <a:endCxn id="17" idx="1"/>
          </p:cNvCxnSpPr>
          <p:nvPr/>
        </p:nvCxnSpPr>
        <p:spPr>
          <a:xfrm flipV="1">
            <a:off x="7090512" y="3853406"/>
            <a:ext cx="834594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5"/>
            <a:endCxn id="19" idx="1"/>
          </p:cNvCxnSpPr>
          <p:nvPr/>
        </p:nvCxnSpPr>
        <p:spPr>
          <a:xfrm flipV="1">
            <a:off x="7279062" y="3671326"/>
            <a:ext cx="834595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5"/>
            <a:endCxn id="18" idx="1"/>
          </p:cNvCxnSpPr>
          <p:nvPr/>
        </p:nvCxnSpPr>
        <p:spPr>
          <a:xfrm flipV="1">
            <a:off x="7467610" y="3489247"/>
            <a:ext cx="834595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 rot="18960000">
            <a:off x="5927398" y="4778943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18960000">
            <a:off x="6304496" y="4414784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18960000">
            <a:off x="6115948" y="459686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 rot="18960000">
            <a:off x="6894071" y="4778943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18960000">
            <a:off x="7271168" y="4414784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 rot="18960000">
            <a:off x="7082620" y="459686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 rot="18960000">
            <a:off x="7925091" y="4778943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 rot="18960000">
            <a:off x="8302190" y="4414784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 rot="18960000">
            <a:off x="8113642" y="4596862"/>
            <a:ext cx="196456" cy="196456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cxnSp>
        <p:nvCxnSpPr>
          <p:cNvPr id="35" name="Straight Arrow Connector 34"/>
          <p:cNvCxnSpPr>
            <a:stCxn id="27" idx="5"/>
            <a:endCxn id="30" idx="1"/>
          </p:cNvCxnSpPr>
          <p:nvPr/>
        </p:nvCxnSpPr>
        <p:spPr>
          <a:xfrm flipV="1">
            <a:off x="6500937" y="4511297"/>
            <a:ext cx="770246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5"/>
            <a:endCxn id="31" idx="1"/>
          </p:cNvCxnSpPr>
          <p:nvPr/>
        </p:nvCxnSpPr>
        <p:spPr>
          <a:xfrm flipV="1">
            <a:off x="6312389" y="4693376"/>
            <a:ext cx="770246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5"/>
            <a:endCxn id="29" idx="1"/>
          </p:cNvCxnSpPr>
          <p:nvPr/>
        </p:nvCxnSpPr>
        <p:spPr>
          <a:xfrm flipV="1">
            <a:off x="6123839" y="4875457"/>
            <a:ext cx="770246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5"/>
            <a:endCxn id="32" idx="1"/>
          </p:cNvCxnSpPr>
          <p:nvPr/>
        </p:nvCxnSpPr>
        <p:spPr>
          <a:xfrm flipV="1">
            <a:off x="7090512" y="4875457"/>
            <a:ext cx="834594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5"/>
            <a:endCxn id="34" idx="1"/>
          </p:cNvCxnSpPr>
          <p:nvPr/>
        </p:nvCxnSpPr>
        <p:spPr>
          <a:xfrm flipV="1">
            <a:off x="7279062" y="4693376"/>
            <a:ext cx="834595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5"/>
            <a:endCxn id="33" idx="1"/>
          </p:cNvCxnSpPr>
          <p:nvPr/>
        </p:nvCxnSpPr>
        <p:spPr>
          <a:xfrm flipV="1">
            <a:off x="7467610" y="4511297"/>
            <a:ext cx="834595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3"/>
            <a:endCxn id="32" idx="7"/>
          </p:cNvCxnSpPr>
          <p:nvPr/>
        </p:nvCxnSpPr>
        <p:spPr>
          <a:xfrm>
            <a:off x="8021605" y="3953333"/>
            <a:ext cx="3428" cy="82562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9" idx="3"/>
            <a:endCxn id="34" idx="7"/>
          </p:cNvCxnSpPr>
          <p:nvPr/>
        </p:nvCxnSpPr>
        <p:spPr>
          <a:xfrm>
            <a:off x="8210156" y="3771253"/>
            <a:ext cx="3428" cy="82562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3"/>
            <a:endCxn id="33" idx="7"/>
          </p:cNvCxnSpPr>
          <p:nvPr/>
        </p:nvCxnSpPr>
        <p:spPr>
          <a:xfrm>
            <a:off x="8398704" y="3589174"/>
            <a:ext cx="3428" cy="82562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3"/>
          </p:cNvCxnSpPr>
          <p:nvPr/>
        </p:nvCxnSpPr>
        <p:spPr>
          <a:xfrm>
            <a:off x="8398704" y="4611225"/>
            <a:ext cx="0" cy="57040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3"/>
          </p:cNvCxnSpPr>
          <p:nvPr/>
        </p:nvCxnSpPr>
        <p:spPr>
          <a:xfrm>
            <a:off x="8210156" y="4793304"/>
            <a:ext cx="0" cy="388326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2" idx="3"/>
          </p:cNvCxnSpPr>
          <p:nvPr/>
        </p:nvCxnSpPr>
        <p:spPr>
          <a:xfrm>
            <a:off x="8021605" y="4975385"/>
            <a:ext cx="3428" cy="20624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5"/>
            <a:endCxn id="19" idx="1"/>
          </p:cNvCxnSpPr>
          <p:nvPr/>
        </p:nvCxnSpPr>
        <p:spPr>
          <a:xfrm flipV="1">
            <a:off x="7090512" y="3671326"/>
            <a:ext cx="1023144" cy="18550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4" idx="5"/>
            <a:endCxn id="18" idx="1"/>
          </p:cNvCxnSpPr>
          <p:nvPr/>
        </p:nvCxnSpPr>
        <p:spPr>
          <a:xfrm flipV="1">
            <a:off x="7090512" y="3489247"/>
            <a:ext cx="1211692" cy="367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5" idx="5"/>
            <a:endCxn id="19" idx="1"/>
          </p:cNvCxnSpPr>
          <p:nvPr/>
        </p:nvCxnSpPr>
        <p:spPr>
          <a:xfrm>
            <a:off x="7467610" y="3492675"/>
            <a:ext cx="646047" cy="1786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" idx="5"/>
            <a:endCxn id="17" idx="1"/>
          </p:cNvCxnSpPr>
          <p:nvPr/>
        </p:nvCxnSpPr>
        <p:spPr>
          <a:xfrm>
            <a:off x="7467610" y="3492675"/>
            <a:ext cx="457496" cy="36073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6" idx="5"/>
            <a:endCxn id="17" idx="1"/>
          </p:cNvCxnSpPr>
          <p:nvPr/>
        </p:nvCxnSpPr>
        <p:spPr>
          <a:xfrm>
            <a:off x="7279062" y="3674754"/>
            <a:ext cx="646044" cy="17865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5"/>
            <a:endCxn id="18" idx="1"/>
          </p:cNvCxnSpPr>
          <p:nvPr/>
        </p:nvCxnSpPr>
        <p:spPr>
          <a:xfrm flipV="1">
            <a:off x="7279062" y="3489247"/>
            <a:ext cx="1023143" cy="18550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0" idx="5"/>
            <a:endCxn id="33" idx="1"/>
          </p:cNvCxnSpPr>
          <p:nvPr/>
        </p:nvCxnSpPr>
        <p:spPr>
          <a:xfrm flipV="1">
            <a:off x="7467610" y="4511297"/>
            <a:ext cx="834595" cy="342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9" idx="5"/>
            <a:endCxn id="34" idx="1"/>
          </p:cNvCxnSpPr>
          <p:nvPr/>
        </p:nvCxnSpPr>
        <p:spPr>
          <a:xfrm flipV="1">
            <a:off x="7090512" y="4693376"/>
            <a:ext cx="1023144" cy="18550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9" idx="5"/>
            <a:endCxn id="33" idx="1"/>
          </p:cNvCxnSpPr>
          <p:nvPr/>
        </p:nvCxnSpPr>
        <p:spPr>
          <a:xfrm flipV="1">
            <a:off x="7090512" y="4511297"/>
            <a:ext cx="1211692" cy="3675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0" idx="5"/>
            <a:endCxn id="34" idx="1"/>
          </p:cNvCxnSpPr>
          <p:nvPr/>
        </p:nvCxnSpPr>
        <p:spPr>
          <a:xfrm>
            <a:off x="7467610" y="4514726"/>
            <a:ext cx="646047" cy="17865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5"/>
            <a:endCxn id="32" idx="1"/>
          </p:cNvCxnSpPr>
          <p:nvPr/>
        </p:nvCxnSpPr>
        <p:spPr>
          <a:xfrm>
            <a:off x="7279062" y="4696805"/>
            <a:ext cx="646044" cy="17865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3" idx="1"/>
          </p:cNvCxnSpPr>
          <p:nvPr/>
        </p:nvCxnSpPr>
        <p:spPr>
          <a:xfrm flipV="1">
            <a:off x="7243307" y="4511297"/>
            <a:ext cx="1058898" cy="18207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448182" y="3275161"/>
            <a:ext cx="586745" cy="30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t = 1:</a:t>
            </a:r>
            <a:endParaRPr lang="en-US" sz="1600" b="1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48182" y="4298137"/>
            <a:ext cx="586745" cy="30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t = 2:</a:t>
            </a:r>
            <a:endParaRPr lang="en-US" sz="1600" b="1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87255" y="2986409"/>
            <a:ext cx="1087989" cy="200055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err="1" smtClean="0">
                <a:solidFill>
                  <a:prstClr val="black"/>
                </a:solidFill>
                <a:latin typeface="Menlo Bold"/>
                <a:ea typeface="+mn-ea"/>
                <a:cs typeface="Menlo Bold"/>
              </a:rPr>
              <a:t>pageViews</a:t>
            </a:r>
            <a:endParaRPr lang="en-US" sz="1300" dirty="0">
              <a:solidFill>
                <a:prstClr val="black"/>
              </a:solidFill>
              <a:latin typeface="Menlo Bold"/>
              <a:ea typeface="+mn-ea"/>
              <a:cs typeface="Menlo Bold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83597" y="2986409"/>
            <a:ext cx="586143" cy="200055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prstClr val="black"/>
                </a:solidFill>
                <a:latin typeface="Menlo Bold"/>
                <a:ea typeface="+mn-ea"/>
                <a:cs typeface="Menlo Bold"/>
              </a:rPr>
              <a:t>ones</a:t>
            </a:r>
            <a:endParaRPr lang="en-US" sz="1300" dirty="0">
              <a:solidFill>
                <a:prstClr val="black"/>
              </a:solidFill>
              <a:latin typeface="Menlo Bold"/>
              <a:ea typeface="+mn-ea"/>
              <a:cs typeface="Menlo Bold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72832" y="2986409"/>
            <a:ext cx="878179" cy="200055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00" dirty="0" smtClean="0">
                <a:solidFill>
                  <a:prstClr val="black"/>
                </a:solidFill>
                <a:latin typeface="Menlo Bold"/>
                <a:ea typeface="+mn-ea"/>
                <a:cs typeface="Menlo Bold"/>
              </a:rPr>
              <a:t>counts</a:t>
            </a:r>
            <a:endParaRPr lang="en-US" sz="1300" dirty="0">
              <a:solidFill>
                <a:prstClr val="black"/>
              </a:solidFill>
              <a:latin typeface="Menlo Bold"/>
              <a:ea typeface="+mn-ea"/>
              <a:cs typeface="Menlo Bold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64883" y="3817620"/>
            <a:ext cx="503813" cy="307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map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92381" y="3817620"/>
            <a:ext cx="672069" cy="307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reduce</a:t>
            </a:r>
            <a:endParaRPr lang="en-US" sz="16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66" name="Straight Arrow Connector 65"/>
          <p:cNvCxnSpPr>
            <a:stCxn id="30" idx="5"/>
            <a:endCxn id="32" idx="1"/>
          </p:cNvCxnSpPr>
          <p:nvPr/>
        </p:nvCxnSpPr>
        <p:spPr>
          <a:xfrm>
            <a:off x="7467610" y="4514726"/>
            <a:ext cx="457496" cy="36073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sm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017158" y="5130317"/>
            <a:ext cx="411999" cy="223555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. . .</a:t>
            </a:r>
            <a:endParaRPr lang="en-US" sz="1600" b="1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68" name="Rounded Rectangle 67"/>
          <p:cNvSpPr/>
          <p:nvPr/>
        </p:nvSpPr>
        <p:spPr>
          <a:xfrm rot="10814411">
            <a:off x="5743480" y="5539558"/>
            <a:ext cx="693823" cy="231274"/>
          </a:xfrm>
          <a:prstGeom prst="roundRect">
            <a:avLst>
              <a:gd name="adj" fmla="val 50000"/>
            </a:avLst>
          </a:prstGeom>
          <a:solidFill>
            <a:srgbClr val="E4F0FC"/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 rot="10846165">
            <a:off x="6222829" y="5579411"/>
            <a:ext cx="159499" cy="1594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 rot="10846165">
            <a:off x="5797256" y="5573695"/>
            <a:ext cx="159499" cy="1594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 rot="10846165">
            <a:off x="6010041" y="5576552"/>
            <a:ext cx="159499" cy="1594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96039" y="5469366"/>
            <a:ext cx="76258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= RDD</a:t>
            </a:r>
          </a:p>
        </p:txBody>
      </p:sp>
      <p:sp>
        <p:nvSpPr>
          <p:cNvPr id="73" name="Oval 72"/>
          <p:cNvSpPr/>
          <p:nvPr/>
        </p:nvSpPr>
        <p:spPr>
          <a:xfrm rot="16246165">
            <a:off x="7306271" y="5587232"/>
            <a:ext cx="159499" cy="159499"/>
          </a:xfrm>
          <a:prstGeom prst="ellipse">
            <a:avLst/>
          </a:prstGeom>
          <a:solidFill>
            <a:srgbClr val="617AD2"/>
          </a:solidFill>
          <a:ln w="9525" cmpd="sng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59769" y="5481154"/>
            <a:ext cx="112599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solidFill>
                  <a:prstClr val="black"/>
                </a:solidFill>
                <a:latin typeface="Tw Cen MT"/>
                <a:ea typeface="+mn-ea"/>
                <a:cs typeface="+mn-cs"/>
              </a:rPr>
              <a:t>= partition</a:t>
            </a:r>
            <a:endParaRPr lang="en-US" sz="1700" dirty="0">
              <a:solidFill>
                <a:prstClr val="black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77" name="Rounded Rectangular Callout 76"/>
          <p:cNvSpPr/>
          <p:nvPr/>
        </p:nvSpPr>
        <p:spPr>
          <a:xfrm>
            <a:off x="2430514" y="4462513"/>
            <a:ext cx="2347976" cy="413068"/>
          </a:xfrm>
          <a:prstGeom prst="wedgeRoundRectCallout">
            <a:avLst>
              <a:gd name="adj1" fmla="val 26883"/>
              <a:gd name="adj2" fmla="val -847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</a:rPr>
              <a:t>Scala</a:t>
            </a:r>
            <a:r>
              <a:rPr lang="en-US" sz="2000" dirty="0" smtClean="0">
                <a:solidFill>
                  <a:srgbClr val="000000"/>
                </a:solidFill>
              </a:rPr>
              <a:t> function literal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>
            <a:off x="405815" y="4975846"/>
            <a:ext cx="8496081" cy="1684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sliding = </a:t>
            </a:r>
            <a:r>
              <a:rPr lang="en-US" sz="1600" dirty="0" err="1" smtClean="0">
                <a:solidFill>
                  <a:prstClr val="black"/>
                </a:solidFill>
                <a:latin typeface="Menlo Regular"/>
                <a:cs typeface="Menlo Regular"/>
              </a:rPr>
              <a:t>ones.</a:t>
            </a:r>
            <a:r>
              <a:rPr lang="en-US" sz="1600" dirty="0" err="1" smtClean="0">
                <a:solidFill>
                  <a:srgbClr val="3366FF"/>
                </a:solidFill>
                <a:latin typeface="Menlo Regular"/>
                <a:cs typeface="Menlo Regular"/>
              </a:rPr>
              <a:t>reduceByWindow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(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</a:pPr>
            <a:r>
              <a:rPr lang="en-US" sz="1600" dirty="0">
                <a:solidFill>
                  <a:srgbClr val="7E13E3"/>
                </a:solidFill>
                <a:latin typeface="Menlo Regular"/>
                <a:cs typeface="Menlo Regular"/>
              </a:rPr>
              <a:t> </a:t>
            </a:r>
            <a:r>
              <a:rPr lang="en-US" sz="1600" dirty="0" smtClean="0">
                <a:solidFill>
                  <a:srgbClr val="7E13E3"/>
                </a:solidFill>
                <a:latin typeface="Menlo Regular"/>
                <a:cs typeface="Menlo Regular"/>
              </a:rPr>
              <a:t>             </a:t>
            </a:r>
            <a:r>
              <a:rPr lang="en-US" sz="1600" dirty="0" smtClean="0">
                <a:solidFill>
                  <a:srgbClr val="BE0204"/>
                </a:solidFill>
                <a:latin typeface="Menlo Regular"/>
                <a:cs typeface="Menlo Regular"/>
              </a:rPr>
              <a:t>“5s”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,</a:t>
            </a:r>
            <a:r>
              <a:rPr lang="en-US" sz="1600" dirty="0" smtClean="0">
                <a:solidFill>
                  <a:srgbClr val="7E13E3"/>
                </a:solidFill>
                <a:latin typeface="Menlo Regular"/>
                <a:cs typeface="Menlo Regular"/>
              </a:rPr>
              <a:t> _ + _</a:t>
            </a:r>
            <a:r>
              <a:rPr lang="en-US" sz="1600" dirty="0" smtClean="0">
                <a:solidFill>
                  <a:srgbClr val="000000"/>
                </a:solidFill>
                <a:latin typeface="Menlo Regular"/>
                <a:cs typeface="Menlo Regular"/>
              </a:rPr>
              <a:t>,</a:t>
            </a:r>
            <a:r>
              <a:rPr lang="en-US" sz="1600" dirty="0" smtClean="0">
                <a:solidFill>
                  <a:srgbClr val="7E13E3"/>
                </a:solidFill>
                <a:latin typeface="Menlo Regular"/>
                <a:cs typeface="Menlo Regular"/>
              </a:rPr>
              <a:t> _ - _</a:t>
            </a:r>
            <a:r>
              <a:rPr lang="en-US" sz="1600" dirty="0" smtClean="0">
                <a:solidFill>
                  <a:prstClr val="black"/>
                </a:solidFill>
                <a:latin typeface="Menlo Regular"/>
                <a:cs typeface="Menlo Regular"/>
              </a:rPr>
              <a:t>)</a:t>
            </a:r>
            <a:endParaRPr lang="en-US" sz="1600" dirty="0">
              <a:solidFill>
                <a:prstClr val="black"/>
              </a:solidFill>
              <a:latin typeface="Menlo Regular"/>
              <a:cs typeface="Menlo Regular"/>
            </a:endParaRPr>
          </a:p>
        </p:txBody>
      </p:sp>
      <p:sp>
        <p:nvSpPr>
          <p:cNvPr id="82" name="Rounded Rectangular Callout 81"/>
          <p:cNvSpPr/>
          <p:nvPr/>
        </p:nvSpPr>
        <p:spPr>
          <a:xfrm>
            <a:off x="1133397" y="5829557"/>
            <a:ext cx="3312260" cy="710549"/>
          </a:xfrm>
          <a:prstGeom prst="wedgeRoundRectCallout">
            <a:avLst>
              <a:gd name="adj1" fmla="val 27457"/>
              <a:gd name="adj2" fmla="val -7739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Incremental version with “add” and “subtract” functions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360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81" grpId="0"/>
      <p:bldP spid="8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Benefits of Discretized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9670" cy="4771887"/>
          </a:xfrm>
        </p:spPr>
        <p:txBody>
          <a:bodyPr>
            <a:normAutofit/>
          </a:bodyPr>
          <a:lstStyle/>
          <a:p>
            <a:r>
              <a:rPr lang="en-US" dirty="0" smtClean="0"/>
              <a:t>Consistency: each record is processed atomically</a:t>
            </a:r>
          </a:p>
          <a:p>
            <a:endParaRPr lang="en-US" dirty="0" smtClean="0"/>
          </a:p>
          <a:p>
            <a:r>
              <a:rPr lang="en-US" dirty="0" smtClean="0"/>
              <a:t>Unification with batch processing:</a:t>
            </a:r>
          </a:p>
          <a:p>
            <a:pPr lvl="1"/>
            <a:r>
              <a:rPr lang="en-US" dirty="0" smtClean="0"/>
              <a:t>Combining streams with historical data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500" dirty="0" smtClean="0">
                <a:solidFill>
                  <a:prstClr val="black"/>
                </a:solidFill>
                <a:latin typeface="Menlo Bold"/>
                <a:cs typeface="Menlo Bold"/>
              </a:rPr>
              <a:t>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Menlo Bold"/>
                <a:cs typeface="Menlo Bold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Menlo Bold"/>
                <a:cs typeface="Menlo Bold"/>
              </a:rPr>
              <a:t>    </a:t>
            </a:r>
            <a:r>
              <a:rPr lang="en-US" sz="1800" dirty="0" err="1" smtClean="0">
                <a:solidFill>
                  <a:prstClr val="black"/>
                </a:solidFill>
                <a:latin typeface="Menlo Bold"/>
                <a:cs typeface="Menlo Bold"/>
              </a:rPr>
              <a:t>pageViews.</a:t>
            </a:r>
            <a:r>
              <a:rPr lang="en-US" sz="1800" dirty="0" err="1" smtClean="0">
                <a:solidFill>
                  <a:srgbClr val="248AEA"/>
                </a:solidFill>
                <a:latin typeface="Menlo Bold"/>
                <a:cs typeface="Menlo Bold"/>
              </a:rPr>
              <a:t>join</a:t>
            </a:r>
            <a:r>
              <a:rPr lang="en-US" sz="1800" dirty="0">
                <a:solidFill>
                  <a:prstClr val="black"/>
                </a:solidFill>
                <a:latin typeface="Menlo Bold"/>
                <a:cs typeface="Menlo Bold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Menlo Bold"/>
                <a:cs typeface="Menlo Bold"/>
              </a:rPr>
              <a:t>historicCounts</a:t>
            </a:r>
            <a:r>
              <a:rPr lang="en-US" sz="1800" dirty="0" smtClean="0">
                <a:solidFill>
                  <a:prstClr val="black"/>
                </a:solidFill>
                <a:latin typeface="Menlo Bold"/>
                <a:cs typeface="Menlo Bold"/>
              </a:rPr>
              <a:t>).</a:t>
            </a:r>
            <a:r>
              <a:rPr lang="en-US" sz="1800" dirty="0" smtClean="0">
                <a:solidFill>
                  <a:srgbClr val="248AEA"/>
                </a:solidFill>
                <a:latin typeface="Menlo Bold"/>
                <a:cs typeface="Menlo Bold"/>
              </a:rPr>
              <a:t>map</a:t>
            </a:r>
            <a:r>
              <a:rPr lang="en-US" sz="1800" dirty="0" smtClean="0">
                <a:solidFill>
                  <a:prstClr val="black"/>
                </a:solidFill>
                <a:latin typeface="Menlo Bold"/>
                <a:cs typeface="Menlo Bold"/>
              </a:rPr>
              <a:t>(</a:t>
            </a:r>
            <a:r>
              <a:rPr lang="en-US" sz="1800" dirty="0" smtClean="0">
                <a:solidFill>
                  <a:srgbClr val="000000"/>
                </a:solidFill>
                <a:latin typeface="Menlo Bold"/>
                <a:cs typeface="Menlo Bold"/>
              </a:rPr>
              <a:t>.</a:t>
            </a:r>
            <a:r>
              <a:rPr lang="en-US" sz="1800" dirty="0">
                <a:solidFill>
                  <a:srgbClr val="000000"/>
                </a:solidFill>
                <a:latin typeface="Menlo Bold"/>
                <a:cs typeface="Menlo Bold"/>
              </a:rPr>
              <a:t>..</a:t>
            </a:r>
            <a:r>
              <a:rPr lang="en-US" sz="1800" dirty="0" smtClean="0">
                <a:solidFill>
                  <a:prstClr val="black"/>
                </a:solidFill>
                <a:latin typeface="Menlo Bold"/>
                <a:cs typeface="Menlo Bold"/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200" dirty="0"/>
          </a:p>
          <a:p>
            <a:pPr lvl="1"/>
            <a:r>
              <a:rPr lang="en-US" dirty="0" smtClean="0"/>
              <a:t>Interactive</a:t>
            </a:r>
            <a:r>
              <a:rPr lang="en-US" i="1" dirty="0" smtClean="0"/>
              <a:t> </a:t>
            </a:r>
            <a:r>
              <a:rPr lang="en-US" dirty="0" smtClean="0"/>
              <a:t>ad-hoc queries on stream state</a:t>
            </a: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Menlo Bold"/>
                <a:cs typeface="Menlo Bold"/>
              </a:rPr>
              <a:t>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Menlo Bold"/>
                <a:cs typeface="Menlo Bold"/>
              </a:rPr>
              <a:t>     </a:t>
            </a:r>
            <a:r>
              <a:rPr lang="en-US" sz="1800" dirty="0" err="1">
                <a:solidFill>
                  <a:prstClr val="black"/>
                </a:solidFill>
                <a:latin typeface="Menlo Bold"/>
                <a:cs typeface="Menlo Bold"/>
              </a:rPr>
              <a:t>pageViews.</a:t>
            </a:r>
            <a:r>
              <a:rPr lang="en-US" sz="1800" dirty="0" err="1">
                <a:solidFill>
                  <a:srgbClr val="248AEA"/>
                </a:solidFill>
                <a:latin typeface="Menlo Bold"/>
                <a:cs typeface="Menlo Bold"/>
              </a:rPr>
              <a:t>slice</a:t>
            </a:r>
            <a:r>
              <a:rPr lang="en-US" sz="1800" dirty="0">
                <a:solidFill>
                  <a:prstClr val="black"/>
                </a:solidFill>
                <a:latin typeface="Menlo Bold"/>
                <a:cs typeface="Menlo Bold"/>
              </a:rPr>
              <a:t>(</a:t>
            </a:r>
            <a:r>
              <a:rPr lang="en-US" sz="1800" dirty="0">
                <a:solidFill>
                  <a:srgbClr val="BE0204"/>
                </a:solidFill>
                <a:latin typeface="Menlo Bold"/>
                <a:cs typeface="Menlo Bold"/>
              </a:rPr>
              <a:t>“21:00”</a:t>
            </a:r>
            <a:r>
              <a:rPr lang="en-US" sz="1800" dirty="0">
                <a:solidFill>
                  <a:prstClr val="black"/>
                </a:solidFill>
                <a:latin typeface="Menlo Bold"/>
                <a:cs typeface="Menlo Bold"/>
              </a:rPr>
              <a:t>, </a:t>
            </a:r>
            <a:r>
              <a:rPr lang="en-US" sz="1800" dirty="0">
                <a:solidFill>
                  <a:srgbClr val="BE0204"/>
                </a:solidFill>
                <a:latin typeface="Menlo Bold"/>
                <a:cs typeface="Menlo Bold"/>
              </a:rPr>
              <a:t>“21:05”</a:t>
            </a:r>
            <a:r>
              <a:rPr lang="en-US" sz="1800" dirty="0">
                <a:solidFill>
                  <a:prstClr val="black"/>
                </a:solidFill>
                <a:latin typeface="Menlo Bold"/>
                <a:cs typeface="Menlo Bold"/>
              </a:rPr>
              <a:t>).</a:t>
            </a:r>
            <a:r>
              <a:rPr lang="en-US" sz="1800" dirty="0" err="1">
                <a:solidFill>
                  <a:srgbClr val="76B6F2">
                    <a:lumMod val="75000"/>
                  </a:srgbClr>
                </a:solidFill>
                <a:latin typeface="Menlo Bold"/>
                <a:cs typeface="Menlo Bold"/>
              </a:rPr>
              <a:t>topK</a:t>
            </a:r>
            <a:r>
              <a:rPr lang="en-US" sz="1800" dirty="0">
                <a:solidFill>
                  <a:prstClr val="black"/>
                </a:solidFill>
                <a:latin typeface="Menlo Bold"/>
                <a:cs typeface="Menlo Bold"/>
              </a:rPr>
              <a:t>(10)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1800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D-Streams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727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 smtClean="0"/>
              <a:t>D-Streams forgo traditional streaming wisdom by </a:t>
            </a:r>
            <a:r>
              <a:rPr lang="en-US" b="1" dirty="0" smtClean="0"/>
              <a:t>batching </a:t>
            </a:r>
            <a:r>
              <a:rPr lang="en-US" dirty="0" smtClean="0"/>
              <a:t>data in small </a:t>
            </a:r>
            <a:r>
              <a:rPr lang="en-US" dirty="0" err="1" smtClean="0"/>
              <a:t>timesteps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Enable efficient, new parallel recovery </a:t>
            </a:r>
            <a:r>
              <a:rPr lang="en-US" dirty="0" smtClean="0"/>
              <a:t>scheme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95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41" y="1554432"/>
            <a:ext cx="8294360" cy="47958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Bulk incremental processing (CBP, Comet)</a:t>
            </a:r>
          </a:p>
          <a:p>
            <a:pPr lvl="1"/>
            <a:r>
              <a:rPr lang="en-US" dirty="0" smtClean="0"/>
              <a:t>Periodic (~5 min) batch jobs on Hadoop/Dryad</a:t>
            </a:r>
          </a:p>
          <a:p>
            <a:pPr lvl="1"/>
            <a:r>
              <a:rPr lang="en-US" dirty="0" smtClean="0"/>
              <a:t>On-disk, replicated FS for storage instead of RDDs</a:t>
            </a:r>
          </a:p>
          <a:p>
            <a:r>
              <a:rPr lang="en-US" dirty="0" smtClean="0"/>
              <a:t>Hadoop Online</a:t>
            </a:r>
          </a:p>
          <a:p>
            <a:pPr lvl="1"/>
            <a:r>
              <a:rPr lang="en-US" dirty="0" smtClean="0"/>
              <a:t>Does not recover </a:t>
            </a:r>
            <a:r>
              <a:rPr lang="en-US" dirty="0" err="1" smtClean="0"/>
              <a:t>stateful</a:t>
            </a:r>
            <a:r>
              <a:rPr lang="en-US" dirty="0" smtClean="0"/>
              <a:t> ops or allow multi-stage jobs</a:t>
            </a:r>
          </a:p>
          <a:p>
            <a:r>
              <a:rPr lang="en-US" dirty="0" smtClean="0"/>
              <a:t>Streaming databases</a:t>
            </a:r>
          </a:p>
          <a:p>
            <a:pPr lvl="1"/>
            <a:r>
              <a:rPr lang="en-US" dirty="0" smtClean="0"/>
              <a:t>Record-at-a-time processing, generally replication for FT</a:t>
            </a:r>
          </a:p>
          <a:p>
            <a:r>
              <a:rPr lang="en-US" dirty="0" smtClean="0"/>
              <a:t>Parallel recovery (</a:t>
            </a:r>
            <a:r>
              <a:rPr lang="en-US" dirty="0" err="1" smtClean="0"/>
              <a:t>MapReduce</a:t>
            </a:r>
            <a:r>
              <a:rPr lang="en-US" dirty="0" smtClean="0"/>
              <a:t>, GFS, </a:t>
            </a:r>
            <a:r>
              <a:rPr lang="en-US" dirty="0" err="1" smtClean="0"/>
              <a:t>RAMCloud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Hwang et al [ICDE’07] have a parallel recovery protocol for streams, but only allow 1 failure &amp; do not handle stragglers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124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D-streams group input into intervals based on when records arrive at the system</a:t>
            </a:r>
          </a:p>
          <a:p>
            <a:endParaRPr lang="en-US" sz="1600" dirty="0" smtClean="0"/>
          </a:p>
          <a:p>
            <a:r>
              <a:rPr lang="en-US" dirty="0" smtClean="0"/>
              <a:t>For apps that need to group by an “external” time and tolerate network delays, support:</a:t>
            </a:r>
          </a:p>
          <a:p>
            <a:pPr lvl="1"/>
            <a:r>
              <a:rPr lang="en-US" b="1" dirty="0" smtClean="0"/>
              <a:t>Slack time:</a:t>
            </a:r>
            <a:r>
              <a:rPr lang="en-US" dirty="0" smtClean="0"/>
              <a:t> delay starting a batch for a short fixed time to give records a chance to arrive</a:t>
            </a:r>
          </a:p>
          <a:p>
            <a:pPr lvl="1"/>
            <a:r>
              <a:rPr lang="en-US" b="1" dirty="0" smtClean="0"/>
              <a:t>Application-level correction:</a:t>
            </a:r>
            <a:r>
              <a:rPr lang="en-US" dirty="0" smtClean="0"/>
              <a:t> e.g. give a result for time t at time t+1, then use later records to update incrementally at time t+5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56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D-Streams vs. Traditional Streaming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0828363"/>
              </p:ext>
            </p:extLst>
          </p:nvPr>
        </p:nvGraphicFramePr>
        <p:xfrm>
          <a:off x="457200" y="1708112"/>
          <a:ext cx="8229600" cy="433597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26173"/>
                <a:gridCol w="3059145"/>
                <a:gridCol w="3544282"/>
              </a:tblGrid>
              <a:tr h="571561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Concern</a:t>
                      </a:r>
                      <a:endParaRPr lang="en-US" sz="2300" dirty="0"/>
                    </a:p>
                  </a:txBody>
                  <a:tcPr>
                    <a:lnL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Discretized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dirty="0" smtClean="0"/>
                        <a:t>Streams</a:t>
                      </a:r>
                      <a:endParaRPr lang="en-US" sz="23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Record-at-a-time</a:t>
                      </a:r>
                      <a:r>
                        <a:rPr lang="en-US" sz="2300" baseline="0" dirty="0" smtClean="0"/>
                        <a:t> Systems</a:t>
                      </a:r>
                      <a:endParaRPr lang="en-US" sz="23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1561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Latency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0.5</a:t>
                      </a:r>
                      <a:r>
                        <a:rPr lang="en-US" sz="2300" baseline="0" dirty="0" smtClean="0"/>
                        <a:t>–2s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1-100 </a:t>
                      </a:r>
                      <a:r>
                        <a:rPr lang="en-US" sz="2300" dirty="0" err="1" smtClean="0"/>
                        <a:t>ms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FC"/>
                    </a:solidFill>
                  </a:tcPr>
                </a:tc>
              </a:tr>
              <a:tr h="1024867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Consistency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Yes,</a:t>
                      </a:r>
                      <a:r>
                        <a:rPr lang="en-US" sz="2300" baseline="0" dirty="0" smtClean="0"/>
                        <a:t> batch-level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Not in msg. passing systems; some DBs use</a:t>
                      </a:r>
                      <a:r>
                        <a:rPr lang="en-US" sz="2300" baseline="0" dirty="0" smtClean="0"/>
                        <a:t> waiting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61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Failures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Parallel</a:t>
                      </a:r>
                      <a:r>
                        <a:rPr lang="en-US" sz="2300" baseline="0" dirty="0" smtClean="0"/>
                        <a:t> recovery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Replication or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dirty="0" smtClean="0"/>
                        <a:t>upstream </a:t>
                      </a:r>
                      <a:r>
                        <a:rPr lang="en-US" sz="2300" dirty="0" err="1" smtClean="0"/>
                        <a:t>bkp</a:t>
                      </a:r>
                      <a:r>
                        <a:rPr lang="en-US" sz="2300" dirty="0" smtClean="0"/>
                        <a:t>.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0FC"/>
                    </a:solidFill>
                  </a:tcPr>
                </a:tc>
              </a:tr>
              <a:tr h="571561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Stragglers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Speculation</a:t>
                      </a:r>
                      <a:r>
                        <a:rPr lang="en-US" sz="2300" baseline="0" dirty="0" smtClean="0"/>
                        <a:t> 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Typically not handled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867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Unification with batch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Ad-hoc queries from</a:t>
                      </a:r>
                      <a:r>
                        <a:rPr lang="en-US" sz="2300" baseline="0" dirty="0" smtClean="0"/>
                        <a:t> Spark shell, join w. RDD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Not in</a:t>
                      </a:r>
                      <a:r>
                        <a:rPr lang="en-US" sz="2300" baseline="0" dirty="0" smtClean="0"/>
                        <a:t> msg. passing systems;</a:t>
                      </a:r>
                      <a:br>
                        <a:rPr lang="en-US" sz="2300" baseline="0" dirty="0" smtClean="0"/>
                      </a:br>
                      <a:r>
                        <a:rPr lang="en-US" sz="2300" baseline="0" dirty="0" smtClean="0"/>
                        <a:t>in some DBs</a:t>
                      </a:r>
                      <a:endParaRPr lang="en-US" sz="23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5C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3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500" dirty="0" smtClean="0"/>
              <a:t>Examples</a:t>
            </a:r>
            <a:endParaRPr lang="en-US" sz="5500" dirty="0"/>
          </a:p>
        </p:txBody>
      </p:sp>
      <p:sp>
        <p:nvSpPr>
          <p:cNvPr id="25" name="Can 24"/>
          <p:cNvSpPr/>
          <p:nvPr/>
        </p:nvSpPr>
        <p:spPr>
          <a:xfrm>
            <a:off x="1076125" y="1796087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26" name="Straight Arrow Connector 25"/>
          <p:cNvCxnSpPr>
            <a:stCxn id="25" idx="4"/>
            <a:endCxn id="29" idx="1"/>
          </p:cNvCxnSpPr>
          <p:nvPr/>
        </p:nvCxnSpPr>
        <p:spPr>
          <a:xfrm>
            <a:off x="1858509" y="2208126"/>
            <a:ext cx="5377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396304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 smtClean="0"/>
              <a:t>iter</a:t>
            </a:r>
            <a:r>
              <a:rPr lang="en-US" sz="2200" dirty="0" smtClean="0"/>
              <a:t>. 1</a:t>
            </a:r>
            <a:endParaRPr lang="en-US" sz="2200" dirty="0"/>
          </a:p>
        </p:txBody>
      </p:sp>
      <p:cxnSp>
        <p:nvCxnSpPr>
          <p:cNvPr id="32" name="Straight Arrow Connector 31"/>
          <p:cNvCxnSpPr>
            <a:stCxn id="29" idx="3"/>
            <a:endCxn id="30" idx="2"/>
          </p:cNvCxnSpPr>
          <p:nvPr/>
        </p:nvCxnSpPr>
        <p:spPr>
          <a:xfrm>
            <a:off x="3306309" y="2208126"/>
            <a:ext cx="49651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9" idx="1"/>
          </p:cNvCxnSpPr>
          <p:nvPr/>
        </p:nvCxnSpPr>
        <p:spPr>
          <a:xfrm flipV="1">
            <a:off x="4588616" y="2208126"/>
            <a:ext cx="537795" cy="51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26411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 smtClean="0"/>
              <a:t>iter</a:t>
            </a:r>
            <a:r>
              <a:rPr lang="en-US" sz="2200" dirty="0" smtClean="0"/>
              <a:t>. 2</a:t>
            </a:r>
            <a:endParaRPr lang="en-US" sz="2200" dirty="0"/>
          </a:p>
        </p:txBody>
      </p:sp>
      <p:cxnSp>
        <p:nvCxnSpPr>
          <p:cNvPr id="42" name="Straight Arrow Connector 41"/>
          <p:cNvCxnSpPr>
            <a:stCxn id="39" idx="3"/>
            <a:endCxn id="40" idx="2"/>
          </p:cNvCxnSpPr>
          <p:nvPr/>
        </p:nvCxnSpPr>
        <p:spPr>
          <a:xfrm>
            <a:off x="6036416" y="2208126"/>
            <a:ext cx="49651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302225" y="2213313"/>
            <a:ext cx="5377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837432" y="1989463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rbel"/>
                <a:cs typeface="Corbel"/>
              </a:rPr>
              <a:t>.  .  .</a:t>
            </a:r>
            <a:endParaRPr lang="en-US" sz="2200" b="1" dirty="0">
              <a:latin typeface="Corbel"/>
              <a:cs typeface="Corbel"/>
            </a:endParaRPr>
          </a:p>
        </p:txBody>
      </p:sp>
      <p:sp>
        <p:nvSpPr>
          <p:cNvPr id="30" name="Can 29"/>
          <p:cNvSpPr/>
          <p:nvPr/>
        </p:nvSpPr>
        <p:spPr>
          <a:xfrm>
            <a:off x="3802827" y="1796087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40" name="Can 39"/>
          <p:cNvSpPr/>
          <p:nvPr/>
        </p:nvSpPr>
        <p:spPr>
          <a:xfrm>
            <a:off x="6532934" y="1796087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51" name="TextBox 50"/>
          <p:cNvSpPr txBox="1"/>
          <p:nvPr/>
        </p:nvSpPr>
        <p:spPr>
          <a:xfrm>
            <a:off x="1076125" y="2629224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Input</a:t>
            </a: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7193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orbel"/>
                <a:cs typeface="Corbel"/>
              </a:rPr>
              <a:t>HDFS</a:t>
            </a:r>
            <a:br>
              <a:rPr lang="en-US" sz="1800" dirty="0" smtClean="0">
                <a:latin typeface="Corbel"/>
                <a:cs typeface="Corbel"/>
              </a:rPr>
            </a:br>
            <a:r>
              <a:rPr lang="en-US" sz="1800" dirty="0" smtClean="0">
                <a:latin typeface="Corbel"/>
                <a:cs typeface="Corbel"/>
              </a:rPr>
              <a:t>read</a:t>
            </a:r>
            <a:endParaRPr lang="en-US" sz="1800" dirty="0">
              <a:latin typeface="Corbel"/>
              <a:cs typeface="Corbe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5041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orbel"/>
                <a:cs typeface="Corbel"/>
              </a:rPr>
              <a:t>HDFS</a:t>
            </a:r>
            <a:br>
              <a:rPr lang="en-US" sz="1800" dirty="0" smtClean="0">
                <a:latin typeface="Corbel"/>
                <a:cs typeface="Corbel"/>
              </a:rPr>
            </a:br>
            <a:r>
              <a:rPr lang="en-US" sz="1800" dirty="0" smtClean="0">
                <a:latin typeface="Corbel"/>
                <a:cs typeface="Corbel"/>
              </a:rPr>
              <a:t>write</a:t>
            </a:r>
            <a:endParaRPr lang="en-US" sz="1800" dirty="0">
              <a:latin typeface="Corbel"/>
              <a:cs typeface="Corbe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01880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orbel"/>
                <a:cs typeface="Corbel"/>
              </a:rPr>
              <a:t>HDFS</a:t>
            </a:r>
            <a:br>
              <a:rPr lang="en-US" sz="1800" dirty="0" smtClean="0">
                <a:latin typeface="Corbel"/>
                <a:cs typeface="Corbel"/>
              </a:rPr>
            </a:br>
            <a:r>
              <a:rPr lang="en-US" sz="1800" dirty="0" smtClean="0">
                <a:latin typeface="Corbel"/>
                <a:cs typeface="Corbel"/>
              </a:rPr>
              <a:t>read</a:t>
            </a:r>
            <a:endParaRPr lang="en-US" sz="1800" dirty="0">
              <a:latin typeface="Corbel"/>
              <a:cs typeface="Corbe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80746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orbel"/>
                <a:cs typeface="Corbel"/>
              </a:rPr>
              <a:t>HDFS</a:t>
            </a:r>
            <a:br>
              <a:rPr lang="en-US" sz="1800" dirty="0" smtClean="0">
                <a:latin typeface="Corbel"/>
                <a:cs typeface="Corbel"/>
              </a:rPr>
            </a:br>
            <a:r>
              <a:rPr lang="en-US" sz="1800" dirty="0" smtClean="0">
                <a:latin typeface="Corbel"/>
                <a:cs typeface="Corbel"/>
              </a:rPr>
              <a:t>write</a:t>
            </a:r>
            <a:endParaRPr lang="en-US" sz="1800" dirty="0">
              <a:latin typeface="Corbel"/>
              <a:cs typeface="Corbe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76125" y="5138968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Input</a:t>
            </a:r>
            <a:endParaRPr lang="en-US" sz="2200" dirty="0">
              <a:latin typeface="Corbel"/>
              <a:cs typeface="Corbel"/>
            </a:endParaRPr>
          </a:p>
        </p:txBody>
      </p:sp>
      <p:cxnSp>
        <p:nvCxnSpPr>
          <p:cNvPr id="57" name="Straight Arrow Connector 56"/>
          <p:cNvCxnSpPr>
            <a:stCxn id="74" idx="3"/>
            <a:endCxn id="66" idx="1"/>
          </p:cNvCxnSpPr>
          <p:nvPr/>
        </p:nvCxnSpPr>
        <p:spPr>
          <a:xfrm flipV="1">
            <a:off x="1637482" y="3489854"/>
            <a:ext cx="1838610" cy="12142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4" idx="3"/>
            <a:endCxn id="67" idx="1"/>
          </p:cNvCxnSpPr>
          <p:nvPr/>
        </p:nvCxnSpPr>
        <p:spPr>
          <a:xfrm flipV="1">
            <a:off x="1637482" y="4315716"/>
            <a:ext cx="1838610" cy="3883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4" idx="3"/>
            <a:endCxn id="68" idx="1"/>
          </p:cNvCxnSpPr>
          <p:nvPr/>
        </p:nvCxnSpPr>
        <p:spPr>
          <a:xfrm>
            <a:off x="1637482" y="4704060"/>
            <a:ext cx="1838610" cy="4234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1"/>
          </p:cNvCxnSpPr>
          <p:nvPr/>
        </p:nvCxnSpPr>
        <p:spPr>
          <a:xfrm>
            <a:off x="4965074" y="3489854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4" idx="1"/>
          </p:cNvCxnSpPr>
          <p:nvPr/>
        </p:nvCxnSpPr>
        <p:spPr>
          <a:xfrm>
            <a:off x="4965074" y="4315716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65" idx="1"/>
          </p:cNvCxnSpPr>
          <p:nvPr/>
        </p:nvCxnSpPr>
        <p:spPr>
          <a:xfrm>
            <a:off x="4965074" y="5129502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olded Corner 62"/>
          <p:cNvSpPr/>
          <p:nvPr/>
        </p:nvSpPr>
        <p:spPr>
          <a:xfrm>
            <a:off x="5533272" y="3200400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4" name="Folded Corner 63"/>
          <p:cNvSpPr/>
          <p:nvPr/>
        </p:nvSpPr>
        <p:spPr>
          <a:xfrm>
            <a:off x="5533272" y="4026262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5" name="Folded Corner 64"/>
          <p:cNvSpPr/>
          <p:nvPr/>
        </p:nvSpPr>
        <p:spPr>
          <a:xfrm>
            <a:off x="5533272" y="4840048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6" name="Rectangle 65"/>
          <p:cNvSpPr/>
          <p:nvPr/>
        </p:nvSpPr>
        <p:spPr>
          <a:xfrm>
            <a:off x="3476092" y="3266004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smtClean="0"/>
              <a:t>query 1</a:t>
            </a:r>
            <a:endParaRPr lang="en-US" sz="2200" dirty="0"/>
          </a:p>
        </p:txBody>
      </p:sp>
      <p:sp>
        <p:nvSpPr>
          <p:cNvPr id="67" name="Rectangle 66"/>
          <p:cNvSpPr/>
          <p:nvPr/>
        </p:nvSpPr>
        <p:spPr>
          <a:xfrm>
            <a:off x="3476092" y="409186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smtClean="0"/>
              <a:t>query 2</a:t>
            </a:r>
            <a:endParaRPr lang="en-US" sz="2200" dirty="0"/>
          </a:p>
        </p:txBody>
      </p:sp>
      <p:sp>
        <p:nvSpPr>
          <p:cNvPr id="68" name="Rectangle 67"/>
          <p:cNvSpPr/>
          <p:nvPr/>
        </p:nvSpPr>
        <p:spPr>
          <a:xfrm>
            <a:off x="3476092" y="4903685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58314" y="3254909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result 1</a:t>
            </a: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58314" y="4073878"/>
            <a:ext cx="1043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result 2</a:t>
            </a: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058314" y="4905652"/>
            <a:ext cx="1027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result 3</a:t>
            </a:r>
            <a:endParaRPr lang="en-US" sz="2200" dirty="0">
              <a:latin typeface="Corbel"/>
              <a:cs typeface="Corbel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637482" y="4704060"/>
            <a:ext cx="1839138" cy="113784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37341" y="5508616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rbel"/>
                <a:cs typeface="Corbel"/>
              </a:rPr>
              <a:t>.  .  .</a:t>
            </a:r>
            <a:endParaRPr lang="en-US" sz="2200" b="1" dirty="0">
              <a:latin typeface="Corbel"/>
              <a:cs typeface="Corbel"/>
            </a:endParaRPr>
          </a:p>
        </p:txBody>
      </p:sp>
      <p:sp>
        <p:nvSpPr>
          <p:cNvPr id="74" name="Diamond 73"/>
          <p:cNvSpPr/>
          <p:nvPr/>
        </p:nvSpPr>
        <p:spPr>
          <a:xfrm>
            <a:off x="1347836" y="4618739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5" name="Can 74"/>
          <p:cNvSpPr/>
          <p:nvPr/>
        </p:nvSpPr>
        <p:spPr>
          <a:xfrm>
            <a:off x="1076125" y="4294144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6" name="TextBox 75"/>
          <p:cNvSpPr txBox="1"/>
          <p:nvPr/>
        </p:nvSpPr>
        <p:spPr>
          <a:xfrm>
            <a:off x="1914192" y="3390250"/>
            <a:ext cx="7681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latin typeface="Corbel"/>
                <a:cs typeface="Corbel"/>
              </a:rPr>
              <a:t>HDFS</a:t>
            </a:r>
            <a:br>
              <a:rPr lang="en-US" sz="1900" dirty="0" smtClean="0">
                <a:latin typeface="Corbel"/>
                <a:cs typeface="Corbel"/>
              </a:rPr>
            </a:br>
            <a:r>
              <a:rPr lang="en-US" sz="1900" dirty="0" smtClean="0">
                <a:latin typeface="Corbel"/>
                <a:cs typeface="Corbel"/>
              </a:rPr>
              <a:t>read</a:t>
            </a:r>
            <a:endParaRPr lang="en-US" sz="1900" dirty="0">
              <a:latin typeface="Corbel"/>
              <a:cs typeface="Corbel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92916" y="5753100"/>
            <a:ext cx="7391400" cy="969899"/>
          </a:xfrm>
          <a:prstGeom prst="roundRect">
            <a:avLst>
              <a:gd name="adj" fmla="val 16408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2800" dirty="0" smtClean="0"/>
              <a:t>Slow due to replication and disk I/O,</a:t>
            </a:r>
            <a:br>
              <a:rPr lang="en-US" sz="2800" dirty="0" smtClean="0"/>
            </a:br>
            <a:r>
              <a:rPr lang="en-US" sz="2800" dirty="0" smtClean="0"/>
              <a:t>but necessary for fault tolerance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51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n 73"/>
          <p:cNvSpPr/>
          <p:nvPr/>
        </p:nvSpPr>
        <p:spPr>
          <a:xfrm>
            <a:off x="1066800" y="1752600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75" name="Straight Arrow Connector 74"/>
          <p:cNvCxnSpPr>
            <a:stCxn id="74" idx="4"/>
            <a:endCxn id="76" idx="1"/>
          </p:cNvCxnSpPr>
          <p:nvPr/>
        </p:nvCxnSpPr>
        <p:spPr>
          <a:xfrm>
            <a:off x="1849184" y="2164639"/>
            <a:ext cx="5377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386979" y="1940789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 smtClean="0"/>
              <a:t>iter</a:t>
            </a:r>
            <a:r>
              <a:rPr lang="en-US" sz="2200" dirty="0" smtClean="0"/>
              <a:t>. 1</a:t>
            </a:r>
            <a:endParaRPr lang="en-US" sz="2200" dirty="0"/>
          </a:p>
        </p:txBody>
      </p:sp>
      <p:cxnSp>
        <p:nvCxnSpPr>
          <p:cNvPr id="77" name="Straight Arrow Connector 76"/>
          <p:cNvCxnSpPr>
            <a:stCxn id="76" idx="3"/>
          </p:cNvCxnSpPr>
          <p:nvPr/>
        </p:nvCxnSpPr>
        <p:spPr>
          <a:xfrm flipV="1">
            <a:off x="3296984" y="2164638"/>
            <a:ext cx="322152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9" idx="1"/>
          </p:cNvCxnSpPr>
          <p:nvPr/>
        </p:nvCxnSpPr>
        <p:spPr>
          <a:xfrm>
            <a:off x="4495800" y="2164638"/>
            <a:ext cx="621286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17086" y="1940789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 smtClean="0"/>
              <a:t>iter</a:t>
            </a:r>
            <a:r>
              <a:rPr lang="en-US" sz="2200" dirty="0" smtClean="0"/>
              <a:t>. 2</a:t>
            </a:r>
            <a:endParaRPr lang="en-US" sz="2200" dirty="0"/>
          </a:p>
        </p:txBody>
      </p:sp>
      <p:cxnSp>
        <p:nvCxnSpPr>
          <p:cNvPr id="80" name="Straight Arrow Connector 79"/>
          <p:cNvCxnSpPr>
            <a:stCxn id="79" idx="3"/>
          </p:cNvCxnSpPr>
          <p:nvPr/>
        </p:nvCxnSpPr>
        <p:spPr>
          <a:xfrm flipV="1">
            <a:off x="6027091" y="2164638"/>
            <a:ext cx="338327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239000" y="2175014"/>
            <a:ext cx="5916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828107" y="1951164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rbel"/>
                <a:cs typeface="Corbel"/>
              </a:rPr>
              <a:t>.  .  .</a:t>
            </a:r>
            <a:endParaRPr lang="en-US" sz="2200" b="1" dirty="0">
              <a:latin typeface="Corbel"/>
              <a:cs typeface="Corbel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66800" y="2590925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Input</a:t>
            </a:r>
            <a:endParaRPr lang="en-US" sz="2200" dirty="0">
              <a:latin typeface="Corbel"/>
              <a:cs typeface="Corbel"/>
            </a:endParaRPr>
          </a:p>
        </p:txBody>
      </p:sp>
      <p:sp>
        <p:nvSpPr>
          <p:cNvPr id="98" name="Title 1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r>
              <a:rPr lang="en-US" sz="4800" dirty="0" smtClean="0"/>
              <a:t>Goal: In-Memory Data Sharing</a:t>
            </a:r>
            <a:endParaRPr lang="en-US" sz="4800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3573767" y="1371600"/>
            <a:ext cx="1312636" cy="1724328"/>
            <a:chOff x="2784930" y="2345019"/>
            <a:chExt cx="1312636" cy="1724328"/>
          </a:xfrm>
        </p:grpSpPr>
        <p:pic>
          <p:nvPicPr>
            <p:cNvPr id="116" name="Picture 115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18" name="Picture 117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19" name="Picture 118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120" name="Group 119"/>
          <p:cNvGrpSpPr/>
          <p:nvPr/>
        </p:nvGrpSpPr>
        <p:grpSpPr>
          <a:xfrm>
            <a:off x="6307364" y="1380125"/>
            <a:ext cx="1312636" cy="1724328"/>
            <a:chOff x="2784930" y="2345019"/>
            <a:chExt cx="1312636" cy="1724328"/>
          </a:xfrm>
        </p:grpSpPr>
        <p:pic>
          <p:nvPicPr>
            <p:cNvPr id="121" name="Picture 12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22" name="Picture 12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23" name="Picture 122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8" name="TextBox 47"/>
          <p:cNvSpPr txBox="1"/>
          <p:nvPr/>
        </p:nvSpPr>
        <p:spPr>
          <a:xfrm>
            <a:off x="1066800" y="5105820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rbel"/>
                <a:cs typeface="Corbel"/>
              </a:rPr>
              <a:t>Input</a:t>
            </a:r>
            <a:endParaRPr lang="en-US" sz="2200" dirty="0">
              <a:latin typeface="Corbel"/>
              <a:cs typeface="Corbel"/>
            </a:endParaRPr>
          </a:p>
        </p:txBody>
      </p:sp>
      <p:cxnSp>
        <p:nvCxnSpPr>
          <p:cNvPr id="49" name="Straight Arrow Connector 48"/>
          <p:cNvCxnSpPr>
            <a:stCxn id="91" idx="3"/>
            <a:endCxn id="84" idx="1"/>
          </p:cNvCxnSpPr>
          <p:nvPr/>
        </p:nvCxnSpPr>
        <p:spPr>
          <a:xfrm flipV="1">
            <a:off x="3714737" y="3456706"/>
            <a:ext cx="1158154" cy="12142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1" idx="3"/>
            <a:endCxn id="87" idx="1"/>
          </p:cNvCxnSpPr>
          <p:nvPr/>
        </p:nvCxnSpPr>
        <p:spPr>
          <a:xfrm flipV="1">
            <a:off x="3714737" y="4282568"/>
            <a:ext cx="1158154" cy="3883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1" idx="3"/>
            <a:endCxn id="88" idx="1"/>
          </p:cNvCxnSpPr>
          <p:nvPr/>
        </p:nvCxnSpPr>
        <p:spPr>
          <a:xfrm>
            <a:off x="3714737" y="4670912"/>
            <a:ext cx="1158154" cy="4234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4102" y="3472052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69" idx="1"/>
          </p:cNvCxnSpPr>
          <p:nvPr/>
        </p:nvCxnSpPr>
        <p:spPr>
          <a:xfrm>
            <a:off x="6254102" y="4282568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83" idx="1"/>
          </p:cNvCxnSpPr>
          <p:nvPr/>
        </p:nvCxnSpPr>
        <p:spPr>
          <a:xfrm>
            <a:off x="6254102" y="5096354"/>
            <a:ext cx="568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olded Corner 67"/>
          <p:cNvSpPr/>
          <p:nvPr/>
        </p:nvSpPr>
        <p:spPr>
          <a:xfrm>
            <a:off x="6822300" y="3167252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9" name="Folded Corner 68"/>
          <p:cNvSpPr/>
          <p:nvPr/>
        </p:nvSpPr>
        <p:spPr>
          <a:xfrm>
            <a:off x="6822300" y="3993114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3" name="Folded Corner 82"/>
          <p:cNvSpPr/>
          <p:nvPr/>
        </p:nvSpPr>
        <p:spPr>
          <a:xfrm>
            <a:off x="6822300" y="4806900"/>
            <a:ext cx="492900" cy="578908"/>
          </a:xfrm>
          <a:prstGeom prst="foldedCorner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4" name="Rectangle 83"/>
          <p:cNvSpPr/>
          <p:nvPr/>
        </p:nvSpPr>
        <p:spPr>
          <a:xfrm>
            <a:off x="4872891" y="323285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872891" y="4058718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</a:t>
            </a:r>
            <a:r>
              <a:rPr lang="en-US" sz="2200" dirty="0" smtClean="0"/>
              <a:t>2</a:t>
            </a:r>
            <a:endParaRPr lang="en-US" sz="2200" dirty="0"/>
          </a:p>
        </p:txBody>
      </p:sp>
      <p:sp>
        <p:nvSpPr>
          <p:cNvPr id="88" name="Rectangle 87"/>
          <p:cNvSpPr/>
          <p:nvPr/>
        </p:nvSpPr>
        <p:spPr>
          <a:xfrm>
            <a:off x="4872891" y="4870537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cxnSp>
        <p:nvCxnSpPr>
          <p:cNvPr id="89" name="Straight Arrow Connector 88"/>
          <p:cNvCxnSpPr>
            <a:stCxn id="91" idx="3"/>
            <a:endCxn id="90" idx="1"/>
          </p:cNvCxnSpPr>
          <p:nvPr/>
        </p:nvCxnSpPr>
        <p:spPr>
          <a:xfrm>
            <a:off x="3714737" y="4670912"/>
            <a:ext cx="1158682" cy="99778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873419" y="5453252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orbel"/>
                <a:cs typeface="Corbel"/>
              </a:rPr>
              <a:t>.  .  .</a:t>
            </a:r>
            <a:endParaRPr lang="en-US" sz="2200" b="1" dirty="0">
              <a:latin typeface="Corbel"/>
              <a:cs typeface="Corbel"/>
            </a:endParaRPr>
          </a:p>
        </p:txBody>
      </p:sp>
      <p:sp>
        <p:nvSpPr>
          <p:cNvPr id="91" name="Diamond 90"/>
          <p:cNvSpPr/>
          <p:nvPr/>
        </p:nvSpPr>
        <p:spPr>
          <a:xfrm>
            <a:off x="3425091" y="4585591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92" name="Can 91"/>
          <p:cNvSpPr/>
          <p:nvPr/>
        </p:nvSpPr>
        <p:spPr>
          <a:xfrm>
            <a:off x="1066800" y="4260996"/>
            <a:ext cx="782384" cy="824077"/>
          </a:xfrm>
          <a:prstGeom prst="can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94" name="Straight Arrow Connector 93"/>
          <p:cNvCxnSpPr>
            <a:stCxn id="92" idx="4"/>
          </p:cNvCxnSpPr>
          <p:nvPr/>
        </p:nvCxnSpPr>
        <p:spPr>
          <a:xfrm flipV="1">
            <a:off x="1849184" y="4670912"/>
            <a:ext cx="999947" cy="212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781742" y="3674736"/>
            <a:ext cx="12649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latin typeface="Corbel"/>
                <a:cs typeface="Corbel"/>
              </a:rPr>
              <a:t>one-time</a:t>
            </a:r>
            <a:br>
              <a:rPr lang="en-US" sz="1900" dirty="0" smtClean="0">
                <a:latin typeface="Corbel"/>
                <a:cs typeface="Corbel"/>
              </a:rPr>
            </a:br>
            <a:r>
              <a:rPr lang="en-US" sz="1900" dirty="0" smtClean="0">
                <a:latin typeface="Corbel"/>
                <a:cs typeface="Corbel"/>
              </a:rPr>
              <a:t>processing</a:t>
            </a:r>
            <a:endParaRPr lang="en-US" sz="1900" dirty="0">
              <a:latin typeface="Corbel"/>
              <a:cs typeface="Corbel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784930" y="3759671"/>
            <a:ext cx="1312636" cy="1724328"/>
            <a:chOff x="2784930" y="2345019"/>
            <a:chExt cx="1312636" cy="1724328"/>
          </a:xfrm>
        </p:grpSpPr>
        <p:pic>
          <p:nvPicPr>
            <p:cNvPr id="100" name="Picture 99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01" name="Picture 10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02" name="Picture 10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6" name="Rounded Rectangle 45"/>
          <p:cNvSpPr/>
          <p:nvPr/>
        </p:nvSpPr>
        <p:spPr>
          <a:xfrm>
            <a:off x="431800" y="6007100"/>
            <a:ext cx="8293100" cy="673100"/>
          </a:xfrm>
          <a:prstGeom prst="roundRect">
            <a:avLst>
              <a:gd name="adj" fmla="val 16408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2800" dirty="0" smtClean="0"/>
              <a:t>10-100× faster than network/disk, but how to get FT?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76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8893" y="2971800"/>
            <a:ext cx="8587296" cy="1480354"/>
          </a:xfrm>
          <a:prstGeom prst="roundRect">
            <a:avLst>
              <a:gd name="adj" fmla="val 13334"/>
            </a:avLst>
          </a:prstGeom>
          <a:ln>
            <a:headEnd type="none" w="med" len="med"/>
            <a:tailEnd type="non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 rtlCol="0" anchor="ctr"/>
          <a:lstStyle/>
          <a:p>
            <a:pPr lvl="0" algn="ctr" eaLnBrk="0" hangingPunct="0">
              <a:spcBef>
                <a:spcPts val="2000"/>
              </a:spcBef>
            </a:pPr>
            <a:r>
              <a:rPr lang="en-US" sz="3200" dirty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How </a:t>
            </a:r>
            <a:r>
              <a:rPr lang="en-US" sz="3200" dirty="0" smtClean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to design </a:t>
            </a:r>
            <a:r>
              <a:rPr lang="en-US" sz="3200" dirty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 sz="3200" dirty="0" smtClean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distributed memory abstraction that is both </a:t>
            </a:r>
            <a:r>
              <a:rPr lang="en-US" sz="3200" b="1" dirty="0" smtClean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fault-tolerant</a:t>
            </a:r>
            <a:r>
              <a:rPr lang="en-US" sz="3200" dirty="0" smtClean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 and </a:t>
            </a:r>
            <a:r>
              <a:rPr lang="en-US" sz="3200" b="1" dirty="0" smtClean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efficient</a:t>
            </a:r>
            <a:r>
              <a:rPr lang="en-US" sz="3200" dirty="0" smtClean="0">
                <a:solidFill>
                  <a:prstClr val="black"/>
                </a:solidFill>
                <a:ea typeface="ＭＳ Ｐゴシック" pitchFamily="-65" charset="-128"/>
                <a:cs typeface="ＭＳ Ｐゴシック" pitchFamily="-65" charset="-128"/>
              </a:rPr>
              <a:t>?</a:t>
            </a:r>
            <a:endParaRPr lang="en-US" sz="3200" dirty="0">
              <a:solidFill>
                <a:prstClr val="black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84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 1: Fine-grained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</a:t>
            </a:r>
            <a:r>
              <a:rPr lang="en-US" b="1" dirty="0" smtClean="0"/>
              <a:t>Piccolo</a:t>
            </a:r>
            <a:r>
              <a:rPr lang="en-US" dirty="0" smtClean="0"/>
              <a:t> (Others: </a:t>
            </a:r>
            <a:r>
              <a:rPr lang="en-US" dirty="0" err="1" smtClean="0"/>
              <a:t>RAMCloud</a:t>
            </a:r>
            <a:r>
              <a:rPr lang="en-US" dirty="0" smtClean="0"/>
              <a:t>; DSM)</a:t>
            </a:r>
          </a:p>
          <a:p>
            <a:r>
              <a:rPr lang="en-US" dirty="0" smtClean="0"/>
              <a:t>Distributed Shared Table</a:t>
            </a:r>
          </a:p>
          <a:p>
            <a:r>
              <a:rPr lang="en-US" dirty="0" smtClean="0"/>
              <a:t>Implemented as an in-memory (dist) key-value store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Operate on in-memory state concurrently on many machines</a:t>
            </a:r>
          </a:p>
          <a:p>
            <a:r>
              <a:rPr lang="en-US" dirty="0" smtClean="0"/>
              <a:t>Sequential code that reads from and writes to distributed table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headEnd type="none" w="med" len="med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orbel"/>
            <a:cs typeface="Corbe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55789</TotalTime>
  <Words>2517</Words>
  <Application>Microsoft Macintosh PowerPoint</Application>
  <PresentationFormat>On-screen Show (4:3)</PresentationFormat>
  <Paragraphs>490</Paragraphs>
  <Slides>46</Slides>
  <Notes>17</Notes>
  <HiddenSlides>2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Office Theme</vt:lpstr>
      <vt:lpstr>1_Office Theme</vt:lpstr>
      <vt:lpstr>In-Memory Frameworks (and Stream Processing)</vt:lpstr>
      <vt:lpstr>Resilient Distributed Datasets (NSDI 2012)</vt:lpstr>
      <vt:lpstr>Motivation</vt:lpstr>
      <vt:lpstr>Motivation</vt:lpstr>
      <vt:lpstr>Examples</vt:lpstr>
      <vt:lpstr>Goal: In-Memory Data Sharing</vt:lpstr>
      <vt:lpstr>Challenge</vt:lpstr>
      <vt:lpstr>Approach 1: Fine-grained</vt:lpstr>
      <vt:lpstr>Kernel Functions</vt:lpstr>
      <vt:lpstr>Using the store</vt:lpstr>
      <vt:lpstr>User specified policies </vt:lpstr>
      <vt:lpstr>User-specified policies </vt:lpstr>
      <vt:lpstr>Fine-Grained: Challenge</vt:lpstr>
      <vt:lpstr>Coarse Grained: Resilient Distributed Datasets (RDDs)</vt:lpstr>
      <vt:lpstr>RDD Recovery</vt:lpstr>
      <vt:lpstr>Generality of RDDs</vt:lpstr>
      <vt:lpstr>Tradeoff Space</vt:lpstr>
      <vt:lpstr>Spark Programming Interface</vt:lpstr>
      <vt:lpstr>Spark Operations</vt:lpstr>
      <vt:lpstr>Task Scheduler</vt:lpstr>
      <vt:lpstr>Example: Log Mining</vt:lpstr>
      <vt:lpstr>Fault Recovery</vt:lpstr>
      <vt:lpstr>Fault Recovery Results</vt:lpstr>
      <vt:lpstr>Example: PageRank</vt:lpstr>
      <vt:lpstr>Example: PageRank</vt:lpstr>
      <vt:lpstr>Optimizing Placement</vt:lpstr>
      <vt:lpstr>PageRank Performance</vt:lpstr>
      <vt:lpstr>Programming Models Implemented on Spark</vt:lpstr>
      <vt:lpstr>Spark: Summary</vt:lpstr>
      <vt:lpstr>Discretized Streams</vt:lpstr>
      <vt:lpstr>Motivation</vt:lpstr>
      <vt:lpstr>Challenge</vt:lpstr>
      <vt:lpstr>Traditional Streaming Systems</vt:lpstr>
      <vt:lpstr>Traditional Streaming Systems</vt:lpstr>
      <vt:lpstr>Traditional Streaming Systems</vt:lpstr>
      <vt:lpstr>Traditional Streaming Systems</vt:lpstr>
      <vt:lpstr>Observation</vt:lpstr>
      <vt:lpstr>Discretized Stream Processing</vt:lpstr>
      <vt:lpstr>Parallel Recovery</vt:lpstr>
      <vt:lpstr>Programming Model</vt:lpstr>
      <vt:lpstr>API</vt:lpstr>
      <vt:lpstr>Other Benefits of Discretized Streams</vt:lpstr>
      <vt:lpstr>D-Streams Summary</vt:lpstr>
      <vt:lpstr>Related Work</vt:lpstr>
      <vt:lpstr>Timing Considerations</vt:lpstr>
      <vt:lpstr>D-Streams vs. Traditional Streaming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Aditya Akella</cp:lastModifiedBy>
  <cp:revision>3117</cp:revision>
  <dcterms:created xsi:type="dcterms:W3CDTF">2012-09-28T14:16:59Z</dcterms:created>
  <dcterms:modified xsi:type="dcterms:W3CDTF">2012-09-28T15:36:24Z</dcterms:modified>
</cp:coreProperties>
</file>