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Override5.xml" ContentType="application/vnd.openxmlformats-officedocument.themeOverrid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Override6.xml" ContentType="application/vnd.openxmlformats-officedocument.themeOverrid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68" r:id="rId2"/>
    <p:sldMasterId id="2147483681" r:id="rId3"/>
    <p:sldMasterId id="2147483693" r:id="rId4"/>
    <p:sldMasterId id="2147483706" r:id="rId5"/>
    <p:sldMasterId id="2147483718" r:id="rId6"/>
  </p:sldMasterIdLst>
  <p:notesMasterIdLst>
    <p:notesMasterId r:id="rId29"/>
  </p:notesMasterIdLst>
  <p:handoutMasterIdLst>
    <p:handoutMasterId r:id="rId30"/>
  </p:handoutMasterIdLst>
  <p:sldIdLst>
    <p:sldId id="308" r:id="rId7"/>
    <p:sldId id="344" r:id="rId8"/>
    <p:sldId id="421" r:id="rId9"/>
    <p:sldId id="422" r:id="rId10"/>
    <p:sldId id="423" r:id="rId11"/>
    <p:sldId id="387" r:id="rId12"/>
    <p:sldId id="382" r:id="rId13"/>
    <p:sldId id="424" r:id="rId14"/>
    <p:sldId id="404" r:id="rId15"/>
    <p:sldId id="390" r:id="rId16"/>
    <p:sldId id="427" r:id="rId17"/>
    <p:sldId id="401" r:id="rId18"/>
    <p:sldId id="425" r:id="rId19"/>
    <p:sldId id="379" r:id="rId20"/>
    <p:sldId id="380" r:id="rId21"/>
    <p:sldId id="385" r:id="rId22"/>
    <p:sldId id="426" r:id="rId23"/>
    <p:sldId id="409" r:id="rId24"/>
    <p:sldId id="410" r:id="rId25"/>
    <p:sldId id="411" r:id="rId26"/>
    <p:sldId id="413" r:id="rId27"/>
    <p:sldId id="408" r:id="rId28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itanya Gokhal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9D9FF"/>
    <a:srgbClr val="E3F7EC"/>
    <a:srgbClr val="FFFF99"/>
    <a:srgbClr val="BFEFC1"/>
    <a:srgbClr val="FC6204"/>
    <a:srgbClr val="009A46"/>
    <a:srgbClr val="032ADC"/>
    <a:srgbClr val="C9C9FF"/>
    <a:srgbClr val="FFFF00"/>
    <a:srgbClr val="CD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7" autoAdjust="0"/>
    <p:restoredTop sz="62768" autoAdjust="0"/>
  </p:normalViewPr>
  <p:slideViewPr>
    <p:cSldViewPr snapToGrid="0">
      <p:cViewPr varScale="1">
        <p:scale>
          <a:sx n="57" d="100"/>
          <a:sy n="57" d="100"/>
        </p:scale>
        <p:origin x="3016" y="168"/>
      </p:cViewPr>
      <p:guideLst>
        <p:guide orient="horz" pos="2160"/>
        <p:guide pos="2880"/>
        <p:guide pos="5759"/>
      </p:guideLst>
    </p:cSldViewPr>
  </p:slideViewPr>
  <p:outlineViewPr>
    <p:cViewPr>
      <p:scale>
        <a:sx n="33" d="100"/>
        <a:sy n="33" d="100"/>
      </p:scale>
      <p:origin x="0" y="-2682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285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handoutMaster" Target="handoutMasters/handoutMaster1.xml"/><Relationship Id="rId31" Type="http://schemas.openxmlformats.org/officeDocument/2006/relationships/commentAuthors" Target="commentAuthors.xml"/><Relationship Id="rId32" Type="http://schemas.openxmlformats.org/officeDocument/2006/relationships/presProps" Target="presProps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D67B7D-4717-4A44-AAF8-5D87FD002E40}" type="datetimeFigureOut">
              <a:rPr lang="en-US" smtClean="0"/>
              <a:pPr/>
              <a:t>6/1/17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21906-8673-4EA2-89C1-AADC4541A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3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34774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1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210" y="8829955"/>
            <a:ext cx="3038589" cy="464820"/>
          </a:xfrm>
          <a:prstGeom prst="rect">
            <a:avLst/>
          </a:prstGeom>
          <a:noFill/>
        </p:spPr>
        <p:txBody>
          <a:bodyPr lIns="93177" tIns="46589" rIns="93177" bIns="46589"/>
          <a:lstStyle/>
          <a:p>
            <a:fld id="{CFE1B0C4-291E-4F1F-BE3F-0280AD7DEA9F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87388"/>
            <a:ext cx="4678363" cy="3509962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164909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798459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07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42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9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0488755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53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95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564868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997618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64751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266260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835290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103332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01859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/>
              <a:pPr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/>
              <a:pPr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/>
              <a:pPr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userDrawn="1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8" indent="0">
              <a:buNone/>
              <a:defRPr sz="1600"/>
            </a:lvl3pPr>
            <a:lvl4pPr marL="1371177" indent="0">
              <a:buNone/>
              <a:defRPr sz="1400"/>
            </a:lvl4pPr>
            <a:lvl5pPr marL="1828236" indent="0">
              <a:buNone/>
              <a:defRPr sz="1400"/>
            </a:lvl5pPr>
            <a:lvl6pPr marL="2285296" indent="0">
              <a:buNone/>
              <a:defRPr sz="1400"/>
            </a:lvl6pPr>
            <a:lvl7pPr marL="2742355" indent="0">
              <a:buNone/>
              <a:defRPr sz="1400"/>
            </a:lvl7pPr>
            <a:lvl8pPr marL="3199415" indent="0">
              <a:buNone/>
              <a:defRPr sz="1400"/>
            </a:lvl8pPr>
            <a:lvl9pPr marL="365647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/>
              <a:pPr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/>
              <a:pPr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8" indent="0">
              <a:buNone/>
              <a:defRPr sz="1600"/>
            </a:lvl3pPr>
            <a:lvl4pPr marL="1371177" indent="0">
              <a:buNone/>
              <a:defRPr sz="1400"/>
            </a:lvl4pPr>
            <a:lvl5pPr marL="1828236" indent="0">
              <a:buNone/>
              <a:defRPr sz="1400"/>
            </a:lvl5pPr>
            <a:lvl6pPr marL="2285296" indent="0">
              <a:buNone/>
              <a:defRPr sz="1400"/>
            </a:lvl6pPr>
            <a:lvl7pPr marL="2742355" indent="0">
              <a:buNone/>
              <a:defRPr sz="1400"/>
            </a:lvl7pPr>
            <a:lvl8pPr marL="3199415" indent="0">
              <a:buNone/>
              <a:defRPr sz="1400"/>
            </a:lvl8pPr>
            <a:lvl9pPr marL="365647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8" indent="0">
              <a:buNone/>
              <a:defRPr sz="1800" b="1"/>
            </a:lvl3pPr>
            <a:lvl4pPr marL="1371177" indent="0">
              <a:buNone/>
              <a:defRPr sz="1600" b="1"/>
            </a:lvl4pPr>
            <a:lvl5pPr marL="1828236" indent="0">
              <a:buNone/>
              <a:defRPr sz="1600" b="1"/>
            </a:lvl5pPr>
            <a:lvl6pPr marL="2285296" indent="0">
              <a:buNone/>
              <a:defRPr sz="1600" b="1"/>
            </a:lvl6pPr>
            <a:lvl7pPr marL="2742355" indent="0">
              <a:buNone/>
              <a:defRPr sz="1600" b="1"/>
            </a:lvl7pPr>
            <a:lvl8pPr marL="3199415" indent="0">
              <a:buNone/>
              <a:defRPr sz="1600" b="1"/>
            </a:lvl8pPr>
            <a:lvl9pPr marL="36564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8" indent="0">
              <a:buNone/>
              <a:defRPr sz="1800" b="1"/>
            </a:lvl3pPr>
            <a:lvl4pPr marL="1371177" indent="0">
              <a:buNone/>
              <a:defRPr sz="1600" b="1"/>
            </a:lvl4pPr>
            <a:lvl5pPr marL="1828236" indent="0">
              <a:buNone/>
              <a:defRPr sz="1600" b="1"/>
            </a:lvl5pPr>
            <a:lvl6pPr marL="2285296" indent="0">
              <a:buNone/>
              <a:defRPr sz="1600" b="1"/>
            </a:lvl6pPr>
            <a:lvl7pPr marL="2742355" indent="0">
              <a:buNone/>
              <a:defRPr sz="1600" b="1"/>
            </a:lvl7pPr>
            <a:lvl8pPr marL="3199415" indent="0">
              <a:buNone/>
              <a:defRPr sz="1600" b="1"/>
            </a:lvl8pPr>
            <a:lvl9pPr marL="36564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/>
              <a:pPr/>
              <a:t>6/1/17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8" indent="0">
              <a:buNone/>
              <a:defRPr sz="1800" b="1"/>
            </a:lvl3pPr>
            <a:lvl4pPr marL="1371177" indent="0">
              <a:buNone/>
              <a:defRPr sz="1600" b="1"/>
            </a:lvl4pPr>
            <a:lvl5pPr marL="1828236" indent="0">
              <a:buNone/>
              <a:defRPr sz="1600" b="1"/>
            </a:lvl5pPr>
            <a:lvl6pPr marL="2285296" indent="0">
              <a:buNone/>
              <a:defRPr sz="1600" b="1"/>
            </a:lvl6pPr>
            <a:lvl7pPr marL="2742355" indent="0">
              <a:buNone/>
              <a:defRPr sz="1600" b="1"/>
            </a:lvl7pPr>
            <a:lvl8pPr marL="3199415" indent="0">
              <a:buNone/>
              <a:defRPr sz="1600" b="1"/>
            </a:lvl8pPr>
            <a:lvl9pPr marL="36564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8" indent="0">
              <a:buNone/>
              <a:defRPr sz="1800" b="1"/>
            </a:lvl3pPr>
            <a:lvl4pPr marL="1371177" indent="0">
              <a:buNone/>
              <a:defRPr sz="1600" b="1"/>
            </a:lvl4pPr>
            <a:lvl5pPr marL="1828236" indent="0">
              <a:buNone/>
              <a:defRPr sz="1600" b="1"/>
            </a:lvl5pPr>
            <a:lvl6pPr marL="2285296" indent="0">
              <a:buNone/>
              <a:defRPr sz="1600" b="1"/>
            </a:lvl6pPr>
            <a:lvl7pPr marL="2742355" indent="0">
              <a:buNone/>
              <a:defRPr sz="1600" b="1"/>
            </a:lvl7pPr>
            <a:lvl8pPr marL="3199415" indent="0">
              <a:buNone/>
              <a:defRPr sz="1600" b="1"/>
            </a:lvl8pPr>
            <a:lvl9pPr marL="36564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8" indent="0">
              <a:buNone/>
              <a:defRPr sz="1000"/>
            </a:lvl3pPr>
            <a:lvl4pPr marL="1371177" indent="0">
              <a:buNone/>
              <a:defRPr sz="900"/>
            </a:lvl4pPr>
            <a:lvl5pPr marL="1828236" indent="0">
              <a:buNone/>
              <a:defRPr sz="900"/>
            </a:lvl5pPr>
            <a:lvl6pPr marL="2285296" indent="0">
              <a:buNone/>
              <a:defRPr sz="900"/>
            </a:lvl6pPr>
            <a:lvl7pPr marL="2742355" indent="0">
              <a:buNone/>
              <a:defRPr sz="900"/>
            </a:lvl7pPr>
            <a:lvl8pPr marL="3199415" indent="0">
              <a:buNone/>
              <a:defRPr sz="900"/>
            </a:lvl8pPr>
            <a:lvl9pPr marL="36564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8" indent="0">
              <a:buNone/>
              <a:defRPr sz="2400"/>
            </a:lvl3pPr>
            <a:lvl4pPr marL="1371177" indent="0">
              <a:buNone/>
              <a:defRPr sz="2000"/>
            </a:lvl4pPr>
            <a:lvl5pPr marL="1828236" indent="0">
              <a:buNone/>
              <a:defRPr sz="2000"/>
            </a:lvl5pPr>
            <a:lvl6pPr marL="2285296" indent="0">
              <a:buNone/>
              <a:defRPr sz="2000"/>
            </a:lvl6pPr>
            <a:lvl7pPr marL="2742355" indent="0">
              <a:buNone/>
              <a:defRPr sz="2000"/>
            </a:lvl7pPr>
            <a:lvl8pPr marL="3199415" indent="0">
              <a:buNone/>
              <a:defRPr sz="2000"/>
            </a:lvl8pPr>
            <a:lvl9pPr marL="365647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8" indent="0">
              <a:buNone/>
              <a:defRPr sz="1000"/>
            </a:lvl3pPr>
            <a:lvl4pPr marL="1371177" indent="0">
              <a:buNone/>
              <a:defRPr sz="900"/>
            </a:lvl4pPr>
            <a:lvl5pPr marL="1828236" indent="0">
              <a:buNone/>
              <a:defRPr sz="900"/>
            </a:lvl5pPr>
            <a:lvl6pPr marL="2285296" indent="0">
              <a:buNone/>
              <a:defRPr sz="900"/>
            </a:lvl6pPr>
            <a:lvl7pPr marL="2742355" indent="0">
              <a:buNone/>
              <a:defRPr sz="900"/>
            </a:lvl7pPr>
            <a:lvl8pPr marL="3199415" indent="0">
              <a:buNone/>
              <a:defRPr sz="900"/>
            </a:lvl8pPr>
            <a:lvl9pPr marL="36564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/>
              <a:pPr/>
              <a:t>6/1/17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userDrawn="1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/>
              <a:pPr/>
              <a:t>6/1/17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8" indent="0">
              <a:buNone/>
              <a:defRPr sz="1000"/>
            </a:lvl3pPr>
            <a:lvl4pPr marL="1371177" indent="0">
              <a:buNone/>
              <a:defRPr sz="900"/>
            </a:lvl4pPr>
            <a:lvl5pPr marL="1828236" indent="0">
              <a:buNone/>
              <a:defRPr sz="900"/>
            </a:lvl5pPr>
            <a:lvl6pPr marL="2285296" indent="0">
              <a:buNone/>
              <a:defRPr sz="900"/>
            </a:lvl6pPr>
            <a:lvl7pPr marL="2742355" indent="0">
              <a:buNone/>
              <a:defRPr sz="900"/>
            </a:lvl7pPr>
            <a:lvl8pPr marL="3199415" indent="0">
              <a:buNone/>
              <a:defRPr sz="900"/>
            </a:lvl8pPr>
            <a:lvl9pPr marL="36564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/>
              <a:pPr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8" indent="0">
              <a:buNone/>
              <a:defRPr sz="2400"/>
            </a:lvl3pPr>
            <a:lvl4pPr marL="1371177" indent="0">
              <a:buNone/>
              <a:defRPr sz="2000"/>
            </a:lvl4pPr>
            <a:lvl5pPr marL="1828236" indent="0">
              <a:buNone/>
              <a:defRPr sz="2000"/>
            </a:lvl5pPr>
            <a:lvl6pPr marL="2285296" indent="0">
              <a:buNone/>
              <a:defRPr sz="2000"/>
            </a:lvl6pPr>
            <a:lvl7pPr marL="2742355" indent="0">
              <a:buNone/>
              <a:defRPr sz="2000"/>
            </a:lvl7pPr>
            <a:lvl8pPr marL="3199415" indent="0">
              <a:buNone/>
              <a:defRPr sz="2000"/>
            </a:lvl8pPr>
            <a:lvl9pPr marL="365647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8" indent="0">
              <a:buNone/>
              <a:defRPr sz="1000"/>
            </a:lvl3pPr>
            <a:lvl4pPr marL="1371177" indent="0">
              <a:buNone/>
              <a:defRPr sz="900"/>
            </a:lvl4pPr>
            <a:lvl5pPr marL="1828236" indent="0">
              <a:buNone/>
              <a:defRPr sz="900"/>
            </a:lvl5pPr>
            <a:lvl6pPr marL="2285296" indent="0">
              <a:buNone/>
              <a:defRPr sz="900"/>
            </a:lvl6pPr>
            <a:lvl7pPr marL="2742355" indent="0">
              <a:buNone/>
              <a:defRPr sz="900"/>
            </a:lvl7pPr>
            <a:lvl8pPr marL="3199415" indent="0">
              <a:buNone/>
              <a:defRPr sz="900"/>
            </a:lvl8pPr>
            <a:lvl9pPr marL="36564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/>
              <a:pPr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1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9.xml"/><Relationship Id="rId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3.xml"/><Relationship Id="rId8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/>
              <a:pPr/>
              <a:t>6/1/17</a:t>
            </a:fld>
            <a:endParaRPr lang="en-US"/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059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118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17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236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795" indent="-34279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721" indent="-28566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2648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9707" indent="-22853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6767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3826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0885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7944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5003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8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7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6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96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55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15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74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059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118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17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236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795" indent="-34279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721" indent="-28566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2648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9707" indent="-22853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6767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3826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0885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7944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5003" indent="-2285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8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7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6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96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55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15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74" algn="l" defTabSz="914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6/1/17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image" Target="../media/image100.png"/><Relationship Id="rId6" Type="http://schemas.openxmlformats.org/officeDocument/2006/relationships/image" Target="../media/image4.wmf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4.wmf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4.wmf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5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7.png"/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5.wmf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7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62465" y="2435332"/>
            <a:ext cx="5964700" cy="3330455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 smtClean="0"/>
              <a:t>Paul </a:t>
            </a:r>
            <a:r>
              <a:rPr lang="en-US" dirty="0" err="1" smtClean="0"/>
              <a:t>Suganthan</a:t>
            </a:r>
            <a:r>
              <a:rPr lang="en-US" dirty="0" smtClean="0"/>
              <a:t> G. C.</a:t>
            </a:r>
          </a:p>
          <a:p>
            <a:pPr algn="l">
              <a:lnSpc>
                <a:spcPct val="90000"/>
              </a:lnSpc>
            </a:pPr>
            <a:r>
              <a:rPr lang="en-US" dirty="0" smtClean="0"/>
              <a:t>University of Wisconsin-Madison</a:t>
            </a:r>
          </a:p>
          <a:p>
            <a:pPr algn="l">
              <a:lnSpc>
                <a:spcPct val="90000"/>
              </a:lnSpc>
            </a:pPr>
            <a:endParaRPr lang="en-US" sz="2000" i="1" dirty="0" smtClean="0"/>
          </a:p>
          <a:p>
            <a:pPr algn="l">
              <a:lnSpc>
                <a:spcPct val="120000"/>
              </a:lnSpc>
            </a:pPr>
            <a:r>
              <a:rPr lang="en-US" sz="2000" i="1" dirty="0"/>
              <a:t>Joint work with </a:t>
            </a:r>
            <a:r>
              <a:rPr lang="en-US" sz="2000" i="1" dirty="0" err="1"/>
              <a:t>Sanjib</a:t>
            </a:r>
            <a:r>
              <a:rPr lang="en-US" sz="2000" i="1" dirty="0"/>
              <a:t> Das</a:t>
            </a:r>
            <a:r>
              <a:rPr lang="en-US" sz="2000" i="1" dirty="0" smtClean="0"/>
              <a:t>, </a:t>
            </a:r>
            <a:r>
              <a:rPr lang="en-US" sz="2000" i="1" dirty="0" err="1"/>
              <a:t>AnHai</a:t>
            </a:r>
            <a:r>
              <a:rPr lang="en-US" sz="2000" i="1" dirty="0"/>
              <a:t> </a:t>
            </a:r>
            <a:r>
              <a:rPr lang="en-US" sz="2000" i="1" dirty="0" smtClean="0"/>
              <a:t>Doan, </a:t>
            </a:r>
          </a:p>
          <a:p>
            <a:pPr algn="l">
              <a:lnSpc>
                <a:spcPct val="120000"/>
              </a:lnSpc>
            </a:pPr>
            <a:r>
              <a:rPr lang="en-US" sz="2000" i="1" dirty="0" smtClean="0"/>
              <a:t>Jeffrey </a:t>
            </a:r>
            <a:r>
              <a:rPr lang="en-US" sz="2000" i="1" dirty="0"/>
              <a:t>F</a:t>
            </a:r>
            <a:r>
              <a:rPr lang="en-US" sz="2000" i="1" dirty="0" smtClean="0"/>
              <a:t>. </a:t>
            </a:r>
            <a:r>
              <a:rPr lang="en-US" sz="2000" i="1" dirty="0" err="1" smtClean="0"/>
              <a:t>Naughton</a:t>
            </a:r>
            <a:r>
              <a:rPr lang="en-US" sz="2000" i="1" dirty="0" smtClean="0"/>
              <a:t>, Ganesh </a:t>
            </a:r>
            <a:r>
              <a:rPr lang="en-US" sz="2000" i="1" dirty="0"/>
              <a:t>Krishnan, </a:t>
            </a:r>
            <a:r>
              <a:rPr lang="en-US" sz="2000" i="1" dirty="0" err="1"/>
              <a:t>Rohit</a:t>
            </a:r>
            <a:r>
              <a:rPr lang="en-US" sz="2000" i="1" dirty="0"/>
              <a:t> Deep, Esteban </a:t>
            </a:r>
            <a:r>
              <a:rPr lang="en-US" sz="2000" i="1" dirty="0" err="1" smtClean="0"/>
              <a:t>Arcaute</a:t>
            </a:r>
            <a:r>
              <a:rPr lang="en-US" sz="2000" i="1" dirty="0" smtClean="0"/>
              <a:t>, Vijay </a:t>
            </a:r>
            <a:r>
              <a:rPr lang="en-US" sz="2000" i="1" dirty="0" err="1"/>
              <a:t>Raghavendra</a:t>
            </a:r>
            <a:r>
              <a:rPr lang="en-US" sz="2000" i="1" dirty="0"/>
              <a:t>, </a:t>
            </a:r>
            <a:r>
              <a:rPr lang="en-US" sz="2000" i="1" dirty="0" err="1"/>
              <a:t>Youngchoon</a:t>
            </a:r>
            <a:r>
              <a:rPr lang="en-US" sz="2000" i="1" dirty="0"/>
              <a:t> Park</a:t>
            </a:r>
            <a:endParaRPr lang="en-US" sz="2000" i="1" dirty="0" smtClean="0"/>
          </a:p>
          <a:p>
            <a:pPr algn="l">
              <a:lnSpc>
                <a:spcPct val="120000"/>
              </a:lnSpc>
            </a:pPr>
            <a:endParaRPr lang="en-US" sz="2000" dirty="0"/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72369" y="215089"/>
            <a:ext cx="8751887" cy="16891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Falcon: Scaling Up Hands-Off </a:t>
            </a:r>
            <a:r>
              <a:rPr lang="en-US" sz="3200" dirty="0" err="1" smtClean="0"/>
              <a:t>Crowdsourced</a:t>
            </a:r>
            <a:r>
              <a:rPr lang="en-US" sz="3200" dirty="0" smtClean="0"/>
              <a:t> Entity Matching to Build Cloud Services</a:t>
            </a:r>
            <a:endParaRPr lang="en-US" sz="3200" dirty="0"/>
          </a:p>
        </p:txBody>
      </p:sp>
      <p:pic>
        <p:nvPicPr>
          <p:cNvPr id="16387" name="Picture 8" descr="whitew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5492" y="2789106"/>
            <a:ext cx="1084716" cy="1709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59508" y="5520073"/>
            <a:ext cx="3222727" cy="584689"/>
          </a:xfrm>
          <a:prstGeom prst="rect">
            <a:avLst/>
          </a:prstGeom>
          <a:noFill/>
        </p:spPr>
        <p:txBody>
          <a:bodyPr wrap="square" lIns="91345" tIns="45677" rIns="91345" bIns="45677" rtlCol="0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C000"/>
                </a:solidFill>
              </a:rPr>
              <a:t>@</a:t>
            </a:r>
            <a:r>
              <a:rPr lang="en-US" sz="3200" b="1" dirty="0" smtClean="0">
                <a:solidFill>
                  <a:srgbClr val="0070C0"/>
                </a:solidFill>
              </a:rPr>
              <a:t>Walmart</a:t>
            </a:r>
            <a:r>
              <a:rPr lang="en-US" sz="3200" dirty="0" smtClean="0">
                <a:solidFill>
                  <a:srgbClr val="FFC000"/>
                </a:solidFill>
              </a:rPr>
              <a:t>Labs</a:t>
            </a:r>
            <a:endParaRPr lang="en-US" sz="3200" dirty="0">
              <a:solidFill>
                <a:srgbClr val="FFC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466" y="5277789"/>
            <a:ext cx="1660227" cy="763964"/>
          </a:xfrm>
          <a:prstGeom prst="rect">
            <a:avLst/>
          </a:prstGeom>
        </p:spPr>
      </p:pic>
    </p:spTree>
  </p:cSld>
  <p:clrMapOvr>
    <a:masterClrMapping/>
  </p:clrMapOvr>
  <p:transition advClick="0" advTm="1892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39" y="178256"/>
            <a:ext cx="8490932" cy="685800"/>
          </a:xfrm>
        </p:spPr>
        <p:txBody>
          <a:bodyPr/>
          <a:lstStyle/>
          <a:p>
            <a:r>
              <a:rPr lang="en-US" dirty="0" smtClean="0"/>
              <a:t>Blocking in Corleone</a:t>
            </a:r>
            <a:endParaRPr lang="en-US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228600" y="957264"/>
            <a:ext cx="8686800" cy="1314449"/>
          </a:xfrm>
          <a:prstGeom prst="rect">
            <a:avLst/>
          </a:prstGeom>
        </p:spPr>
        <p:txBody>
          <a:bodyPr/>
          <a:lstStyle/>
          <a:p>
            <a:pPr marL="342550" lvl="0" indent="-3425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Takes sample S from A X B (without materializing it)</a:t>
            </a:r>
          </a:p>
          <a:p>
            <a:pPr marL="342550" marR="0" lvl="0" indent="-3425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Trains a random forest F on S (to match tuple pairs)</a:t>
            </a:r>
          </a:p>
          <a:p>
            <a:pPr marL="742188" marR="0" lvl="1" indent="-28545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using active learning, where crowd labels pairs</a:t>
            </a: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27" name="Group 104"/>
          <p:cNvGrpSpPr/>
          <p:nvPr/>
        </p:nvGrpSpPr>
        <p:grpSpPr>
          <a:xfrm>
            <a:off x="3082258" y="2401790"/>
            <a:ext cx="2371436" cy="1837746"/>
            <a:chOff x="2438400" y="4445586"/>
            <a:chExt cx="1981200" cy="1553901"/>
          </a:xfrm>
        </p:grpSpPr>
        <p:sp>
          <p:nvSpPr>
            <p:cNvPr id="28" name="TextBox 27"/>
            <p:cNvSpPr txBox="1"/>
            <p:nvPr/>
          </p:nvSpPr>
          <p:spPr>
            <a:xfrm>
              <a:off x="2601871" y="4445586"/>
              <a:ext cx="10668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isbn_match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>
              <a:off x="2667000" y="4724400"/>
              <a:ext cx="38100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048000" y="4724400"/>
              <a:ext cx="45720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514600" y="4752201"/>
              <a:ext cx="3048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76600" y="4752201"/>
              <a:ext cx="3048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38400" y="5077599"/>
              <a:ext cx="4572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No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47582" y="5043984"/>
              <a:ext cx="1357131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#</a:t>
              </a:r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pages_match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Group 87"/>
            <p:cNvGrpSpPr/>
            <p:nvPr/>
          </p:nvGrpSpPr>
          <p:grpSpPr>
            <a:xfrm>
              <a:off x="3124200" y="5334000"/>
              <a:ext cx="1066800" cy="381000"/>
              <a:chOff x="3124200" y="5334000"/>
              <a:chExt cx="1066800" cy="381000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 flipH="1">
                <a:off x="3276600" y="5334000"/>
                <a:ext cx="381000" cy="381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3657600" y="5334000"/>
                <a:ext cx="457200" cy="381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3124200" y="5361801"/>
                <a:ext cx="304800" cy="31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886200" y="5361801"/>
                <a:ext cx="304800" cy="31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048000" y="5687199"/>
              <a:ext cx="4572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No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62400" y="5687199"/>
              <a:ext cx="4572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Yes</a:t>
              </a:r>
            </a:p>
          </p:txBody>
        </p:sp>
      </p:grpSp>
      <p:sp>
        <p:nvSpPr>
          <p:cNvPr id="88" name="Content Placeholder 2"/>
          <p:cNvSpPr>
            <a:spLocks noGrp="1"/>
          </p:cNvSpPr>
          <p:nvPr>
            <p:ph idx="1"/>
          </p:nvPr>
        </p:nvSpPr>
        <p:spPr>
          <a:xfrm>
            <a:off x="228600" y="4318288"/>
            <a:ext cx="8686800" cy="518984"/>
          </a:xfrm>
        </p:spPr>
        <p:txBody>
          <a:bodyPr/>
          <a:lstStyle/>
          <a:p>
            <a:r>
              <a:rPr lang="en-US" dirty="0" smtClean="0"/>
              <a:t>Extracts candidate blocking rules from F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25137" y="2335351"/>
            <a:ext cx="2321336" cy="1015600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r>
              <a:rPr lang="en-US" sz="2000" b="1" dirty="0" smtClean="0"/>
              <a:t>Example random </a:t>
            </a:r>
            <a:br>
              <a:rPr lang="en-US" sz="2000" b="1" dirty="0" smtClean="0"/>
            </a:br>
            <a:r>
              <a:rPr lang="en-US" sz="2000" b="1" dirty="0" smtClean="0"/>
              <a:t>forest F for </a:t>
            </a:r>
          </a:p>
          <a:p>
            <a:r>
              <a:rPr lang="en-US" sz="2000" b="1" dirty="0" smtClean="0"/>
              <a:t>matching books</a:t>
            </a:r>
            <a:endParaRPr lang="en-US" sz="2000" b="1" dirty="0"/>
          </a:p>
        </p:txBody>
      </p:sp>
      <p:grpSp>
        <p:nvGrpSpPr>
          <p:cNvPr id="59" name="Group 178"/>
          <p:cNvGrpSpPr/>
          <p:nvPr/>
        </p:nvGrpSpPr>
        <p:grpSpPr>
          <a:xfrm>
            <a:off x="5840467" y="2474910"/>
            <a:ext cx="2551544" cy="1802609"/>
            <a:chOff x="3200400" y="5605185"/>
            <a:chExt cx="2131670" cy="1524191"/>
          </a:xfrm>
        </p:grpSpPr>
        <p:sp>
          <p:nvSpPr>
            <p:cNvPr id="60" name="TextBox 59"/>
            <p:cNvSpPr txBox="1"/>
            <p:nvPr/>
          </p:nvSpPr>
          <p:spPr>
            <a:xfrm>
              <a:off x="3386013" y="5605185"/>
              <a:ext cx="10668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title_match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H="1">
              <a:off x="3429000" y="5895201"/>
              <a:ext cx="38100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3810000" y="5895201"/>
              <a:ext cx="45720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3276600" y="5923002"/>
              <a:ext cx="3048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38600" y="5923002"/>
              <a:ext cx="3048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200400" y="6248400"/>
              <a:ext cx="4572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No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10000" y="6203580"/>
              <a:ext cx="152207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publisher_match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7" name="Group 87"/>
            <p:cNvGrpSpPr/>
            <p:nvPr/>
          </p:nvGrpSpPr>
          <p:grpSpPr>
            <a:xfrm>
              <a:off x="3886200" y="6477000"/>
              <a:ext cx="1066800" cy="381000"/>
              <a:chOff x="3124200" y="5410200"/>
              <a:chExt cx="1066800" cy="381000"/>
            </a:xfrm>
          </p:grpSpPr>
          <p:cxnSp>
            <p:nvCxnSpPr>
              <p:cNvPr id="83" name="Straight Arrow Connector 82"/>
              <p:cNvCxnSpPr/>
              <p:nvPr/>
            </p:nvCxnSpPr>
            <p:spPr>
              <a:xfrm flipH="1">
                <a:off x="3276600" y="5410200"/>
                <a:ext cx="381000" cy="381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>
                <a:off x="3657600" y="5410200"/>
                <a:ext cx="457200" cy="381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Box 85"/>
              <p:cNvSpPr txBox="1"/>
              <p:nvPr/>
            </p:nvSpPr>
            <p:spPr>
              <a:xfrm>
                <a:off x="3124200" y="5438001"/>
                <a:ext cx="304800" cy="31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3886200" y="5438001"/>
                <a:ext cx="304800" cy="31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3810000" y="6809601"/>
              <a:ext cx="4572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No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686300" y="6817088"/>
              <a:ext cx="457200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Yes</a:t>
              </a:r>
            </a:p>
          </p:txBody>
        </p:sp>
      </p:grpSp>
      <p:grpSp>
        <p:nvGrpSpPr>
          <p:cNvPr id="44" name="Group 184"/>
          <p:cNvGrpSpPr/>
          <p:nvPr/>
        </p:nvGrpSpPr>
        <p:grpSpPr>
          <a:xfrm>
            <a:off x="625385" y="4845590"/>
            <a:ext cx="2743200" cy="369332"/>
            <a:chOff x="914400" y="7486108"/>
            <a:chExt cx="2291787" cy="312288"/>
          </a:xfrm>
        </p:grpSpPr>
        <p:sp>
          <p:nvSpPr>
            <p:cNvPr id="45" name="TextBox 44"/>
            <p:cNvSpPr txBox="1"/>
            <p:nvPr/>
          </p:nvSpPr>
          <p:spPr>
            <a:xfrm>
              <a:off x="914400" y="7486108"/>
              <a:ext cx="2291787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(isbn_match = N)           No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2422830" y="7657813"/>
              <a:ext cx="228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199"/>
          <p:cNvGrpSpPr/>
          <p:nvPr/>
        </p:nvGrpSpPr>
        <p:grpSpPr>
          <a:xfrm>
            <a:off x="625385" y="5150411"/>
            <a:ext cx="5181600" cy="369332"/>
            <a:chOff x="914400" y="7659740"/>
            <a:chExt cx="4328932" cy="312288"/>
          </a:xfrm>
        </p:grpSpPr>
        <p:sp>
          <p:nvSpPr>
            <p:cNvPr id="48" name="TextBox 47"/>
            <p:cNvSpPr txBox="1"/>
            <p:nvPr/>
          </p:nvSpPr>
          <p:spPr>
            <a:xfrm>
              <a:off x="914400" y="7659740"/>
              <a:ext cx="4328932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(isbn_match = Y)  and  (#</a:t>
              </a:r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pages_match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 = N)           No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4441785" y="7834599"/>
              <a:ext cx="228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185"/>
          <p:cNvGrpSpPr/>
          <p:nvPr/>
        </p:nvGrpSpPr>
        <p:grpSpPr>
          <a:xfrm>
            <a:off x="625385" y="5658683"/>
            <a:ext cx="2819400" cy="369332"/>
            <a:chOff x="914400" y="7620021"/>
            <a:chExt cx="2355448" cy="312288"/>
          </a:xfrm>
        </p:grpSpPr>
        <p:sp>
          <p:nvSpPr>
            <p:cNvPr id="51" name="TextBox 50"/>
            <p:cNvSpPr txBox="1"/>
            <p:nvPr/>
          </p:nvSpPr>
          <p:spPr>
            <a:xfrm>
              <a:off x="914400" y="7620021"/>
              <a:ext cx="2355448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title_match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 = N)            No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2468301" y="7772400"/>
              <a:ext cx="228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625385" y="5979665"/>
            <a:ext cx="5486400" cy="369269"/>
          </a:xfrm>
          <a:prstGeom prst="rect">
            <a:avLst/>
          </a:prstGeom>
          <a:noFill/>
        </p:spPr>
        <p:txBody>
          <a:bodyPr wrap="square" lIns="91374" tIns="45689" rIns="91374" bIns="45689" rtlCol="0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title_match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Y)  and 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publisher_match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N)         No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053891" y="6153050"/>
            <a:ext cx="339436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65385191"/>
      </p:ext>
    </p:extLst>
  </p:cSld>
  <p:clrMapOvr>
    <a:masterClrMapping/>
  </p:clrMapOvr>
  <p:transition advTm="707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build="p"/>
      <p:bldP spid="34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39" y="178256"/>
            <a:ext cx="8490932" cy="685800"/>
          </a:xfrm>
        </p:spPr>
        <p:txBody>
          <a:bodyPr/>
          <a:lstStyle/>
          <a:p>
            <a:r>
              <a:rPr lang="en-US" dirty="0" smtClean="0"/>
              <a:t>Blocking in Corleone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228600" y="985840"/>
            <a:ext cx="8686800" cy="4837670"/>
          </a:xfrm>
        </p:spPr>
        <p:txBody>
          <a:bodyPr/>
          <a:lstStyle/>
          <a:p>
            <a:r>
              <a:rPr lang="en-US" dirty="0" smtClean="0"/>
              <a:t>Use the crowd to evaluate precision of extracted rules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Select a subset of rules &amp; execute on A &amp; B</a:t>
            </a:r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17" name="Group 184"/>
          <p:cNvGrpSpPr/>
          <p:nvPr/>
        </p:nvGrpSpPr>
        <p:grpSpPr>
          <a:xfrm>
            <a:off x="874155" y="1475399"/>
            <a:ext cx="2743200" cy="369332"/>
            <a:chOff x="914400" y="7486108"/>
            <a:chExt cx="2291787" cy="312288"/>
          </a:xfrm>
        </p:grpSpPr>
        <p:sp>
          <p:nvSpPr>
            <p:cNvPr id="18" name="TextBox 17"/>
            <p:cNvSpPr txBox="1"/>
            <p:nvPr/>
          </p:nvSpPr>
          <p:spPr>
            <a:xfrm>
              <a:off x="914400" y="7486108"/>
              <a:ext cx="2291787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(isbn_match = N)           No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2422830" y="7657813"/>
              <a:ext cx="228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9"/>
          <p:cNvGrpSpPr/>
          <p:nvPr/>
        </p:nvGrpSpPr>
        <p:grpSpPr>
          <a:xfrm>
            <a:off x="874155" y="1780220"/>
            <a:ext cx="5181600" cy="369332"/>
            <a:chOff x="914400" y="7659740"/>
            <a:chExt cx="4328932" cy="312288"/>
          </a:xfrm>
        </p:grpSpPr>
        <p:sp>
          <p:nvSpPr>
            <p:cNvPr id="21" name="TextBox 20"/>
            <p:cNvSpPr txBox="1"/>
            <p:nvPr/>
          </p:nvSpPr>
          <p:spPr>
            <a:xfrm>
              <a:off x="914400" y="7659740"/>
              <a:ext cx="4328932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(isbn_match = Y)  and  (#</a:t>
              </a:r>
              <a:r>
                <a:rPr lang="en-US" sz="1800" dirty="0" err="1" smtClean="0">
                  <a:latin typeface="Times New Roman" pitchFamily="18" charset="0"/>
                  <a:cs typeface="Times New Roman" pitchFamily="18" charset="0"/>
                </a:rPr>
                <a:t>pages_match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 = N)           No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441785" y="7834599"/>
              <a:ext cx="228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874155" y="4350067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title_match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N)            No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74155" y="2454827"/>
            <a:ext cx="5486400" cy="369269"/>
          </a:xfrm>
          <a:prstGeom prst="rect">
            <a:avLst/>
          </a:prstGeom>
          <a:noFill/>
        </p:spPr>
        <p:txBody>
          <a:bodyPr wrap="square" lIns="91374" tIns="45689" rIns="91374" bIns="45689" rtlCol="0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title_match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Y)  and 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publisher_match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N)         No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302661" y="2628212"/>
            <a:ext cx="339436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184"/>
          <p:cNvGrpSpPr/>
          <p:nvPr/>
        </p:nvGrpSpPr>
        <p:grpSpPr>
          <a:xfrm>
            <a:off x="874155" y="3952209"/>
            <a:ext cx="2743200" cy="369332"/>
            <a:chOff x="914400" y="7486108"/>
            <a:chExt cx="2291787" cy="312288"/>
          </a:xfrm>
        </p:grpSpPr>
        <p:sp>
          <p:nvSpPr>
            <p:cNvPr id="41" name="TextBox 40"/>
            <p:cNvSpPr txBox="1"/>
            <p:nvPr/>
          </p:nvSpPr>
          <p:spPr>
            <a:xfrm>
              <a:off x="914400" y="7486108"/>
              <a:ext cx="2291787" cy="31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(isbn_match = N)           No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2422830" y="7657813"/>
              <a:ext cx="228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 flipV="1">
            <a:off x="2701222" y="4532244"/>
            <a:ext cx="280028" cy="970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74155" y="213384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title_match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N)            No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707623" y="2314059"/>
            <a:ext cx="27362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67453159"/>
      </p:ext>
    </p:extLst>
  </p:cSld>
  <p:clrMapOvr>
    <a:masterClrMapping/>
  </p:clrMapOvr>
  <p:transition advTm="803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" y="284418"/>
            <a:ext cx="9348537" cy="685800"/>
          </a:xfrm>
        </p:spPr>
        <p:txBody>
          <a:bodyPr/>
          <a:lstStyle/>
          <a:p>
            <a:r>
              <a:rPr lang="en-US" sz="3200" dirty="0" smtClean="0"/>
              <a:t>Modeling the Blocking Step </a:t>
            </a:r>
            <a:br>
              <a:rPr lang="en-US" sz="3200" dirty="0" smtClean="0"/>
            </a:br>
            <a:r>
              <a:rPr lang="en-US" sz="3200" dirty="0" smtClean="0"/>
              <a:t>as a DAG of Basic Operators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514648" y="1721978"/>
            <a:ext cx="769596" cy="584775"/>
          </a:xfrm>
          <a:prstGeom prst="rect">
            <a:avLst/>
          </a:prstGeom>
          <a:solidFill>
            <a:srgbClr val="C9C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 learn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693101" y="1715693"/>
            <a:ext cx="1068895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 generation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37426" y="1833278"/>
            <a:ext cx="801363" cy="33855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610099" y="3076447"/>
            <a:ext cx="1322799" cy="338554"/>
          </a:xfrm>
          <a:prstGeom prst="rect">
            <a:avLst/>
          </a:prstGeom>
          <a:solidFill>
            <a:srgbClr val="C9C9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rules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19050" y="2953101"/>
            <a:ext cx="1415948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 sequence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945643" y="1836451"/>
                <a:ext cx="36215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643" y="1836451"/>
                <a:ext cx="362159" cy="338554"/>
              </a:xfrm>
              <a:prstGeom prst="rect">
                <a:avLst/>
              </a:prstGeom>
              <a:blipFill rotWithShape="0">
                <a:blip r:embed="rId5"/>
                <a:stretch>
                  <a:fillRect l="-6667" t="-5357" b="-21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/>
          <p:cNvSpPr txBox="1"/>
          <p:nvPr/>
        </p:nvSpPr>
        <p:spPr>
          <a:xfrm>
            <a:off x="1708367" y="2963492"/>
            <a:ext cx="1520681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execute blocking rules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604182" y="1711236"/>
            <a:ext cx="1232677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blocking rules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694620" y="1718950"/>
            <a:ext cx="81625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ample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450154" y="1720016"/>
            <a:ext cx="9495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matcher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055873" y="1710167"/>
            <a:ext cx="6074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571688" y="2956984"/>
            <a:ext cx="9637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530445" y="2954159"/>
            <a:ext cx="84666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85239" y="2956984"/>
            <a:ext cx="87483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set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98430" y="2214593"/>
            <a:ext cx="2129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7" name="Straight Arrow Connector 116"/>
          <p:cNvCxnSpPr>
            <a:stCxn id="174" idx="3"/>
          </p:cNvCxnSpPr>
          <p:nvPr/>
        </p:nvCxnSpPr>
        <p:spPr>
          <a:xfrm>
            <a:off x="511421" y="1667626"/>
            <a:ext cx="211717" cy="3349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16" idx="3"/>
          </p:cNvCxnSpPr>
          <p:nvPr/>
        </p:nvCxnSpPr>
        <p:spPr>
          <a:xfrm flipV="1">
            <a:off x="511422" y="2002555"/>
            <a:ext cx="211716" cy="381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93" idx="1"/>
            <a:endCxn id="105" idx="3"/>
          </p:cNvCxnSpPr>
          <p:nvPr/>
        </p:nvCxnSpPr>
        <p:spPr>
          <a:xfrm flipH="1" flipV="1">
            <a:off x="1360074" y="3249372"/>
            <a:ext cx="348293" cy="65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02" idx="1"/>
            <a:endCxn id="93" idx="3"/>
          </p:cNvCxnSpPr>
          <p:nvPr/>
        </p:nvCxnSpPr>
        <p:spPr>
          <a:xfrm flipH="1">
            <a:off x="3229048" y="3249372"/>
            <a:ext cx="342640" cy="65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91" idx="1"/>
            <a:endCxn id="102" idx="3"/>
          </p:cNvCxnSpPr>
          <p:nvPr/>
        </p:nvCxnSpPr>
        <p:spPr>
          <a:xfrm flipH="1">
            <a:off x="4535402" y="3245489"/>
            <a:ext cx="383648" cy="38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4" idx="1"/>
            <a:endCxn id="91" idx="3"/>
          </p:cNvCxnSpPr>
          <p:nvPr/>
        </p:nvCxnSpPr>
        <p:spPr>
          <a:xfrm flipH="1" flipV="1">
            <a:off x="6334998" y="3245489"/>
            <a:ext cx="195447" cy="10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90" idx="1"/>
            <a:endCxn id="104" idx="3"/>
          </p:cNvCxnSpPr>
          <p:nvPr/>
        </p:nvCxnSpPr>
        <p:spPr>
          <a:xfrm flipH="1">
            <a:off x="7377108" y="3245724"/>
            <a:ext cx="232991" cy="8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H="1">
            <a:off x="8320976" y="2302809"/>
            <a:ext cx="4969" cy="773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94" idx="3"/>
            <a:endCxn id="101" idx="1"/>
          </p:cNvCxnSpPr>
          <p:nvPr/>
        </p:nvCxnSpPr>
        <p:spPr>
          <a:xfrm flipV="1">
            <a:off x="7836859" y="2002555"/>
            <a:ext cx="219014" cy="1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00" idx="3"/>
            <a:endCxn id="94" idx="1"/>
          </p:cNvCxnSpPr>
          <p:nvPr/>
        </p:nvCxnSpPr>
        <p:spPr>
          <a:xfrm flipV="1">
            <a:off x="6399751" y="2003624"/>
            <a:ext cx="204431" cy="87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87" idx="3"/>
            <a:endCxn id="100" idx="1"/>
          </p:cNvCxnSpPr>
          <p:nvPr/>
        </p:nvCxnSpPr>
        <p:spPr>
          <a:xfrm flipV="1">
            <a:off x="5284244" y="2012404"/>
            <a:ext cx="165910" cy="19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92" idx="3"/>
            <a:endCxn id="87" idx="1"/>
          </p:cNvCxnSpPr>
          <p:nvPr/>
        </p:nvCxnSpPr>
        <p:spPr>
          <a:xfrm>
            <a:off x="4307802" y="2005728"/>
            <a:ext cx="206846" cy="8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88" idx="3"/>
            <a:endCxn id="92" idx="1"/>
          </p:cNvCxnSpPr>
          <p:nvPr/>
        </p:nvCxnSpPr>
        <p:spPr>
          <a:xfrm flipV="1">
            <a:off x="3761996" y="2005728"/>
            <a:ext cx="183647" cy="23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98" idx="3"/>
            <a:endCxn id="88" idx="1"/>
          </p:cNvCxnSpPr>
          <p:nvPr/>
        </p:nvCxnSpPr>
        <p:spPr>
          <a:xfrm flipV="1">
            <a:off x="2510874" y="2008081"/>
            <a:ext cx="182227" cy="3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89" idx="3"/>
            <a:endCxn id="98" idx="1"/>
          </p:cNvCxnSpPr>
          <p:nvPr/>
        </p:nvCxnSpPr>
        <p:spPr>
          <a:xfrm>
            <a:off x="1538789" y="2002555"/>
            <a:ext cx="155831" cy="87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3545172" y="2577452"/>
            <a:ext cx="29910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567375" y="3520070"/>
            <a:ext cx="32092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pic>
        <p:nvPicPr>
          <p:cNvPr id="157" name="Picture 156" descr="j00786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4788781" y="1426909"/>
            <a:ext cx="142347" cy="26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8" name="Picture 157" descr="j00786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4892932" y="1389969"/>
            <a:ext cx="142347" cy="26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" name="Picture 158" descr="j00786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4981029" y="1430026"/>
            <a:ext cx="142347" cy="26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" name="Picture 159" descr="j00786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096172" y="3491536"/>
            <a:ext cx="142347" cy="26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" name="Picture 160" descr="j00786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200323" y="3454596"/>
            <a:ext cx="142347" cy="26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2" name="Picture 161" descr="j00786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288420" y="3494653"/>
            <a:ext cx="142347" cy="26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" name="TextBox 173"/>
          <p:cNvSpPr txBox="1"/>
          <p:nvPr/>
        </p:nvSpPr>
        <p:spPr>
          <a:xfrm>
            <a:off x="286850" y="1498349"/>
            <a:ext cx="22457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5" name="Straight Arrow Connector 144"/>
          <p:cNvCxnSpPr>
            <a:stCxn id="153" idx="1"/>
            <a:endCxn id="93" idx="3"/>
          </p:cNvCxnSpPr>
          <p:nvPr/>
        </p:nvCxnSpPr>
        <p:spPr bwMode="auto">
          <a:xfrm flipH="1">
            <a:off x="3229048" y="2746729"/>
            <a:ext cx="316124" cy="50915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7" name="Straight Arrow Connector 146"/>
          <p:cNvCxnSpPr>
            <a:stCxn id="154" idx="1"/>
            <a:endCxn id="93" idx="3"/>
          </p:cNvCxnSpPr>
          <p:nvPr/>
        </p:nvCxnSpPr>
        <p:spPr bwMode="auto">
          <a:xfrm flipH="1" flipV="1">
            <a:off x="3229048" y="3255880"/>
            <a:ext cx="338327" cy="43346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672020466"/>
      </p:ext>
    </p:extLst>
  </p:cSld>
  <p:clrMapOvr>
    <a:masterClrMapping/>
  </p:clrMapOvr>
  <p:transition advClick="0" advTm="38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89" grpId="0" animBg="1"/>
      <p:bldP spid="90" grpId="0" animBg="1"/>
      <p:bldP spid="91" grpId="0" animBg="1"/>
      <p:bldP spid="92" grpId="0"/>
      <p:bldP spid="93" grpId="0" animBg="1"/>
      <p:bldP spid="94" grpId="0" animBg="1"/>
      <p:bldP spid="98" grpId="0"/>
      <p:bldP spid="100" grpId="0"/>
      <p:bldP spid="101" grpId="0"/>
      <p:bldP spid="102" grpId="0"/>
      <p:bldP spid="104" grpId="0"/>
      <p:bldP spid="105" grpId="0"/>
      <p:bldP spid="116" grpId="0"/>
      <p:bldP spid="153" grpId="0"/>
      <p:bldP spid="154" grpId="0"/>
      <p:bldP spid="1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" y="284628"/>
            <a:ext cx="9348537" cy="685800"/>
          </a:xfrm>
        </p:spPr>
        <p:txBody>
          <a:bodyPr/>
          <a:lstStyle/>
          <a:p>
            <a:r>
              <a:rPr lang="en-US" sz="3200" dirty="0" smtClean="0"/>
              <a:t>Modeling Both Blocking and Matching </a:t>
            </a:r>
            <a:br>
              <a:rPr lang="en-US" sz="3200" dirty="0" smtClean="0"/>
            </a:br>
            <a:r>
              <a:rPr lang="en-US" sz="3200" dirty="0" smtClean="0"/>
              <a:t>as a DAG of Operators</a:t>
            </a:r>
            <a:endParaRPr lang="en-US" sz="3200" dirty="0"/>
          </a:p>
        </p:txBody>
      </p:sp>
      <p:sp>
        <p:nvSpPr>
          <p:cNvPr id="87" name="TextBox 86"/>
          <p:cNvSpPr txBox="1"/>
          <p:nvPr/>
        </p:nvSpPr>
        <p:spPr>
          <a:xfrm>
            <a:off x="4514648" y="1721978"/>
            <a:ext cx="769596" cy="584775"/>
          </a:xfrm>
          <a:prstGeom prst="rect">
            <a:avLst/>
          </a:prstGeom>
          <a:solidFill>
            <a:srgbClr val="C9C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 learn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693101" y="1715693"/>
            <a:ext cx="1068895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 generation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37426" y="1833278"/>
            <a:ext cx="801363" cy="33855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610099" y="3076447"/>
            <a:ext cx="1322799" cy="338554"/>
          </a:xfrm>
          <a:prstGeom prst="rect">
            <a:avLst/>
          </a:prstGeom>
          <a:solidFill>
            <a:srgbClr val="C9C9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rules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19050" y="2953101"/>
            <a:ext cx="1415948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 sequence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945643" y="1836451"/>
                <a:ext cx="36215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643" y="1836451"/>
                <a:ext cx="362159" cy="338554"/>
              </a:xfrm>
              <a:prstGeom prst="rect">
                <a:avLst/>
              </a:prstGeom>
              <a:blipFill rotWithShape="0">
                <a:blip r:embed="rId3"/>
                <a:stretch>
                  <a:fillRect l="-6667" t="-5357" b="-21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/>
          <p:cNvSpPr txBox="1"/>
          <p:nvPr/>
        </p:nvSpPr>
        <p:spPr>
          <a:xfrm>
            <a:off x="1708367" y="2963492"/>
            <a:ext cx="1520681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execute blocking rules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604182" y="1711236"/>
            <a:ext cx="1232677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blocking rules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79379" y="4229200"/>
            <a:ext cx="1050749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 generation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737460" y="4239349"/>
            <a:ext cx="914400" cy="584775"/>
          </a:xfrm>
          <a:prstGeom prst="rect">
            <a:avLst/>
          </a:prstGeom>
          <a:solidFill>
            <a:srgbClr val="C9C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 learn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694620" y="1718950"/>
            <a:ext cx="81625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ample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038438" y="4226312"/>
            <a:ext cx="1097216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apply matcher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450154" y="1720016"/>
            <a:ext cx="9495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matcher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055873" y="1710167"/>
            <a:ext cx="6074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571688" y="2956984"/>
            <a:ext cx="9637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1968316" y="4356886"/>
                <a:ext cx="37382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endPara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316" y="4356886"/>
                <a:ext cx="373820" cy="338554"/>
              </a:xfrm>
              <a:prstGeom prst="rect">
                <a:avLst/>
              </a:prstGeom>
              <a:blipFill rotWithShape="0">
                <a:blip r:embed="rId4"/>
                <a:stretch>
                  <a:fillRect l="-9836" t="-5455" b="-23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Box 103"/>
          <p:cNvSpPr txBox="1"/>
          <p:nvPr/>
        </p:nvSpPr>
        <p:spPr>
          <a:xfrm>
            <a:off x="6530445" y="2954159"/>
            <a:ext cx="84666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85239" y="2956984"/>
            <a:ext cx="87483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set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613477" y="4352311"/>
            <a:ext cx="85953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matches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909961" y="4239349"/>
            <a:ext cx="92918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matcher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98430" y="2214593"/>
            <a:ext cx="2129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7" name="Straight Arrow Connector 116"/>
          <p:cNvCxnSpPr>
            <a:stCxn id="174" idx="3"/>
          </p:cNvCxnSpPr>
          <p:nvPr/>
        </p:nvCxnSpPr>
        <p:spPr>
          <a:xfrm>
            <a:off x="511421" y="1667626"/>
            <a:ext cx="211717" cy="3349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16" idx="3"/>
          </p:cNvCxnSpPr>
          <p:nvPr/>
        </p:nvCxnSpPr>
        <p:spPr>
          <a:xfrm flipV="1">
            <a:off x="511422" y="2002555"/>
            <a:ext cx="211716" cy="381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6" idx="3"/>
            <a:endCxn id="107" idx="1"/>
          </p:cNvCxnSpPr>
          <p:nvPr/>
        </p:nvCxnSpPr>
        <p:spPr>
          <a:xfrm>
            <a:off x="3651860" y="4531737"/>
            <a:ext cx="25810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99" idx="3"/>
            <a:endCxn id="106" idx="1"/>
          </p:cNvCxnSpPr>
          <p:nvPr/>
        </p:nvCxnSpPr>
        <p:spPr>
          <a:xfrm>
            <a:off x="6135654" y="4518700"/>
            <a:ext cx="477823" cy="28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99" idx="1"/>
          </p:cNvCxnSpPr>
          <p:nvPr/>
        </p:nvCxnSpPr>
        <p:spPr>
          <a:xfrm>
            <a:off x="4757064" y="4515091"/>
            <a:ext cx="281374" cy="36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93" idx="1"/>
            <a:endCxn id="105" idx="3"/>
          </p:cNvCxnSpPr>
          <p:nvPr/>
        </p:nvCxnSpPr>
        <p:spPr>
          <a:xfrm flipH="1" flipV="1">
            <a:off x="1360074" y="3249372"/>
            <a:ext cx="348293" cy="65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02" idx="1"/>
            <a:endCxn id="93" idx="3"/>
          </p:cNvCxnSpPr>
          <p:nvPr/>
        </p:nvCxnSpPr>
        <p:spPr>
          <a:xfrm flipH="1">
            <a:off x="3229048" y="3249372"/>
            <a:ext cx="342640" cy="65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91" idx="1"/>
            <a:endCxn id="102" idx="3"/>
          </p:cNvCxnSpPr>
          <p:nvPr/>
        </p:nvCxnSpPr>
        <p:spPr>
          <a:xfrm flipH="1">
            <a:off x="4535402" y="3245489"/>
            <a:ext cx="383648" cy="38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4" idx="1"/>
            <a:endCxn id="91" idx="3"/>
          </p:cNvCxnSpPr>
          <p:nvPr/>
        </p:nvCxnSpPr>
        <p:spPr>
          <a:xfrm flipH="1" flipV="1">
            <a:off x="6334998" y="3245489"/>
            <a:ext cx="195447" cy="10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90" idx="1"/>
            <a:endCxn id="104" idx="3"/>
          </p:cNvCxnSpPr>
          <p:nvPr/>
        </p:nvCxnSpPr>
        <p:spPr>
          <a:xfrm flipH="1">
            <a:off x="7377108" y="3245724"/>
            <a:ext cx="232991" cy="8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H="1">
            <a:off x="8320976" y="2302809"/>
            <a:ext cx="4969" cy="773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94" idx="3"/>
            <a:endCxn id="101" idx="1"/>
          </p:cNvCxnSpPr>
          <p:nvPr/>
        </p:nvCxnSpPr>
        <p:spPr>
          <a:xfrm flipV="1">
            <a:off x="7836859" y="2002555"/>
            <a:ext cx="219014" cy="1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00" idx="3"/>
            <a:endCxn id="94" idx="1"/>
          </p:cNvCxnSpPr>
          <p:nvPr/>
        </p:nvCxnSpPr>
        <p:spPr>
          <a:xfrm flipV="1">
            <a:off x="6399751" y="2003624"/>
            <a:ext cx="204431" cy="87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87" idx="3"/>
            <a:endCxn id="100" idx="1"/>
          </p:cNvCxnSpPr>
          <p:nvPr/>
        </p:nvCxnSpPr>
        <p:spPr>
          <a:xfrm flipV="1">
            <a:off x="5284244" y="2012404"/>
            <a:ext cx="165910" cy="19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92" idx="3"/>
            <a:endCxn id="87" idx="1"/>
          </p:cNvCxnSpPr>
          <p:nvPr/>
        </p:nvCxnSpPr>
        <p:spPr>
          <a:xfrm>
            <a:off x="4307802" y="2005728"/>
            <a:ext cx="206846" cy="8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88" idx="3"/>
            <a:endCxn id="92" idx="1"/>
          </p:cNvCxnSpPr>
          <p:nvPr/>
        </p:nvCxnSpPr>
        <p:spPr>
          <a:xfrm flipV="1">
            <a:off x="3761996" y="2005728"/>
            <a:ext cx="183647" cy="23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98" idx="3"/>
            <a:endCxn id="88" idx="1"/>
          </p:cNvCxnSpPr>
          <p:nvPr/>
        </p:nvCxnSpPr>
        <p:spPr>
          <a:xfrm flipV="1">
            <a:off x="2510874" y="2008081"/>
            <a:ext cx="182227" cy="3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89" idx="3"/>
            <a:endCxn id="98" idx="1"/>
          </p:cNvCxnSpPr>
          <p:nvPr/>
        </p:nvCxnSpPr>
        <p:spPr>
          <a:xfrm>
            <a:off x="1538789" y="2002555"/>
            <a:ext cx="155831" cy="87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3545172" y="2577452"/>
            <a:ext cx="29910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567375" y="3520070"/>
            <a:ext cx="32092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pic>
        <p:nvPicPr>
          <p:cNvPr id="157" name="Picture 156" descr="j00786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788781" y="1426909"/>
            <a:ext cx="142347" cy="26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8" name="Picture 157" descr="j00786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892932" y="1389969"/>
            <a:ext cx="142347" cy="26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" name="Picture 158" descr="j00786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981029" y="1430026"/>
            <a:ext cx="142347" cy="26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" name="Picture 159" descr="j00786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096172" y="3491536"/>
            <a:ext cx="142347" cy="26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" name="Picture 160" descr="j00786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200323" y="3454596"/>
            <a:ext cx="142347" cy="26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2" name="Picture 161" descr="j00786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288420" y="3494653"/>
            <a:ext cx="142347" cy="26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" name="Picture 162" descr="j00786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022725" y="4929622"/>
            <a:ext cx="141790" cy="2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Picture 163" descr="j00786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126876" y="4892682"/>
            <a:ext cx="141790" cy="2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5" name="Picture 164" descr="j00786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214973" y="4932739"/>
            <a:ext cx="141790" cy="2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" name="TextBox 173"/>
          <p:cNvSpPr txBox="1"/>
          <p:nvPr/>
        </p:nvSpPr>
        <p:spPr>
          <a:xfrm>
            <a:off x="286850" y="1498349"/>
            <a:ext cx="22457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7" name="Straight Arrow Connector 66"/>
          <p:cNvCxnSpPr>
            <a:stCxn id="95" idx="3"/>
            <a:endCxn id="103" idx="1"/>
          </p:cNvCxnSpPr>
          <p:nvPr/>
        </p:nvCxnSpPr>
        <p:spPr bwMode="auto">
          <a:xfrm>
            <a:off x="1530128" y="4521588"/>
            <a:ext cx="438188" cy="457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Straight Arrow Connector 68"/>
          <p:cNvCxnSpPr>
            <a:stCxn id="103" idx="3"/>
            <a:endCxn id="96" idx="1"/>
          </p:cNvCxnSpPr>
          <p:nvPr/>
        </p:nvCxnSpPr>
        <p:spPr bwMode="auto">
          <a:xfrm>
            <a:off x="2342136" y="4526163"/>
            <a:ext cx="395324" cy="557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4" name="Straight Arrow Connector 123"/>
          <p:cNvCxnSpPr>
            <a:stCxn id="105" idx="2"/>
          </p:cNvCxnSpPr>
          <p:nvPr/>
        </p:nvCxnSpPr>
        <p:spPr bwMode="auto">
          <a:xfrm flipH="1">
            <a:off x="919026" y="3541759"/>
            <a:ext cx="3631" cy="6874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5" name="Straight Arrow Connector 144"/>
          <p:cNvCxnSpPr>
            <a:stCxn id="153" idx="1"/>
            <a:endCxn id="93" idx="3"/>
          </p:cNvCxnSpPr>
          <p:nvPr/>
        </p:nvCxnSpPr>
        <p:spPr bwMode="auto">
          <a:xfrm flipH="1">
            <a:off x="3229048" y="2746729"/>
            <a:ext cx="316124" cy="50915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7" name="Straight Arrow Connector 146"/>
          <p:cNvCxnSpPr>
            <a:stCxn id="154" idx="1"/>
            <a:endCxn id="93" idx="3"/>
          </p:cNvCxnSpPr>
          <p:nvPr/>
        </p:nvCxnSpPr>
        <p:spPr bwMode="auto">
          <a:xfrm flipH="1" flipV="1">
            <a:off x="3229048" y="3255880"/>
            <a:ext cx="338327" cy="43346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Content Placeholder 2"/>
          <p:cNvSpPr>
            <a:spLocks noGrp="1"/>
          </p:cNvSpPr>
          <p:nvPr>
            <p:ph idx="1"/>
          </p:nvPr>
        </p:nvSpPr>
        <p:spPr>
          <a:xfrm>
            <a:off x="413664" y="5302183"/>
            <a:ext cx="8686800" cy="1741394"/>
          </a:xfrm>
        </p:spPr>
        <p:txBody>
          <a:bodyPr/>
          <a:lstStyle/>
          <a:p>
            <a:r>
              <a:rPr lang="en-US" dirty="0" smtClean="0"/>
              <a:t>Eight basic operators</a:t>
            </a:r>
          </a:p>
          <a:p>
            <a:r>
              <a:rPr lang="en-US" dirty="0" smtClean="0"/>
              <a:t>Involve complex rules, crowdsourcing, ML</a:t>
            </a:r>
          </a:p>
          <a:p>
            <a:r>
              <a:rPr lang="en-US" dirty="0" smtClean="0"/>
              <a:t>Can be used to compose a variety of EM workflows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791461"/>
      </p:ext>
    </p:extLst>
  </p:cSld>
  <p:clrMapOvr>
    <a:masterClrMapping/>
  </p:clrMapOvr>
  <p:transition advClick="0" advTm="25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9" grpId="0" animBg="1"/>
      <p:bldP spid="103" grpId="0"/>
      <p:bldP spid="106" grpId="0"/>
      <p:bldP spid="107" grpId="0"/>
      <p:bldP spid="6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  <a:latin typeface="Times New Roman"/>
                <a:cs typeface="Times New Roman"/>
              </a:rPr>
              <a:t>Scaling Up the Operator </a:t>
            </a:r>
            <a:br>
              <a:rPr lang="en-US" dirty="0" smtClean="0">
                <a:solidFill>
                  <a:srgbClr val="000090"/>
                </a:solidFill>
                <a:latin typeface="Times New Roman"/>
                <a:cs typeface="Times New Roman"/>
              </a:rPr>
            </a:br>
            <a:r>
              <a:rPr lang="en-US" dirty="0" smtClean="0">
                <a:solidFill>
                  <a:srgbClr val="000090"/>
                </a:solidFill>
                <a:latin typeface="Times New Roman"/>
                <a:cs typeface="Times New Roman"/>
              </a:rPr>
              <a:t>“Executing Blocking Rules”</a:t>
            </a:r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37" y="4428653"/>
            <a:ext cx="8686800" cy="13800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1846" dirty="0">
              <a:cs typeface="Arial"/>
            </a:endParaRPr>
          </a:p>
          <a:p>
            <a:pPr marL="0" indent="0" algn="just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en-US" dirty="0">
              <a:latin typeface="Arial"/>
              <a:cs typeface="Arial"/>
            </a:endParaRPr>
          </a:p>
          <a:p>
            <a:pPr algn="just"/>
            <a:endParaRPr lang="en-US" dirty="0" smtClean="0">
              <a:latin typeface="Arial"/>
              <a:cs typeface="Arial"/>
            </a:endParaRPr>
          </a:p>
          <a:p>
            <a:pPr algn="just"/>
            <a:endParaRPr lang="en-US" dirty="0">
              <a:latin typeface="Arial"/>
              <a:cs typeface="Arial"/>
            </a:endParaRPr>
          </a:p>
          <a:p>
            <a:pPr algn="just"/>
            <a:endParaRPr lang="en-US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415445" y="4243125"/>
            <a:ext cx="8686800" cy="251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  <a:normAutofit/>
          </a:bodyPr>
          <a:lstStyle>
            <a:lvl1pPr marL="342795" indent="-34279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400" b="1">
                <a:solidFill>
                  <a:srgbClr val="0000DC"/>
                </a:solidFill>
                <a:latin typeface="+mn-lt"/>
                <a:ea typeface="+mn-ea"/>
                <a:cs typeface="+mn-cs"/>
              </a:defRPr>
            </a:lvl1pPr>
            <a:lvl2pPr marL="742721" indent="-28566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2pPr>
            <a:lvl3pPr marL="1142648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59970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676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3826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0885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7944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5003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endParaRPr lang="en-US" dirty="0" smtClean="0">
              <a:latin typeface="Arial"/>
              <a:cs typeface="Arial"/>
            </a:endParaRPr>
          </a:p>
          <a:p>
            <a:pPr algn="just"/>
            <a:r>
              <a:rPr lang="en-US" dirty="0" smtClean="0">
                <a:latin typeface="Arial"/>
                <a:cs typeface="Arial"/>
              </a:rPr>
              <a:t>Existing solutions do not work well</a:t>
            </a:r>
          </a:p>
          <a:p>
            <a:pPr lvl="1" algn="just"/>
            <a:r>
              <a:rPr lang="en-US" dirty="0">
                <a:latin typeface="Arial"/>
              </a:rPr>
              <a:t>a</a:t>
            </a:r>
            <a:r>
              <a:rPr lang="en-US" dirty="0" smtClean="0">
                <a:latin typeface="Arial"/>
              </a:rPr>
              <a:t>ssume rules as black-boxes and hence enumerates entire A x B</a:t>
            </a:r>
          </a:p>
          <a:p>
            <a:pPr lvl="1" algn="just"/>
            <a:r>
              <a:rPr lang="en-US" dirty="0" smtClean="0">
                <a:latin typeface="Arial"/>
              </a:rPr>
              <a:t>or c</a:t>
            </a:r>
            <a:r>
              <a:rPr lang="en-US" dirty="0" smtClean="0">
                <a:latin typeface="Arial"/>
                <a:cs typeface="Arial"/>
              </a:rPr>
              <a:t>onsiders simple rules </a:t>
            </a:r>
            <a:r>
              <a:rPr lang="en-US" dirty="0" smtClean="0">
                <a:latin typeface="Arial"/>
              </a:rPr>
              <a:t>that are </a:t>
            </a:r>
            <a:r>
              <a:rPr lang="en-US" dirty="0" smtClean="0">
                <a:latin typeface="Arial"/>
                <a:cs typeface="Arial"/>
              </a:rPr>
              <a:t>single predicate</a:t>
            </a:r>
            <a:endParaRPr lang="en-US" sz="1700" dirty="0">
              <a:cs typeface="Arial"/>
            </a:endParaRPr>
          </a:p>
          <a:p>
            <a:pPr marL="0" lvl="1" indent="0" algn="just">
              <a:buSzPct val="80000"/>
              <a:buFontTx/>
              <a:buNone/>
            </a:pPr>
            <a:endParaRPr lang="en-US" sz="1846" dirty="0">
              <a:cs typeface="Arial"/>
            </a:endParaRPr>
          </a:p>
          <a:p>
            <a:pPr marL="0" indent="0" algn="just">
              <a:buFont typeface="Wingdings" pitchFamily="2" charset="2"/>
              <a:buNone/>
            </a:pPr>
            <a:endParaRPr lang="en-US" dirty="0" smtClean="0">
              <a:latin typeface="Arial"/>
              <a:cs typeface="Arial"/>
            </a:endParaRPr>
          </a:p>
          <a:p>
            <a:pPr marL="0" indent="0" algn="just">
              <a:buFont typeface="Wingdings" pitchFamily="2" charset="2"/>
              <a:buNone/>
            </a:pPr>
            <a:endParaRPr lang="en-US" dirty="0">
              <a:latin typeface="Arial"/>
              <a:cs typeface="Arial"/>
            </a:endParaRPr>
          </a:p>
          <a:p>
            <a:pPr algn="just"/>
            <a:endParaRPr lang="en-US" dirty="0" smtClean="0">
              <a:latin typeface="Arial"/>
              <a:cs typeface="Arial"/>
            </a:endParaRPr>
          </a:p>
          <a:p>
            <a:pPr algn="just"/>
            <a:endParaRPr lang="en-US" dirty="0">
              <a:latin typeface="Arial"/>
              <a:cs typeface="Arial"/>
            </a:endParaRPr>
          </a:p>
          <a:p>
            <a:pPr algn="just"/>
            <a:endParaRPr lang="en-US" dirty="0" smtClean="0">
              <a:latin typeface="Arial"/>
              <a:cs typeface="Arial"/>
            </a:endParaRPr>
          </a:p>
          <a:p>
            <a:pPr marL="0" indent="0" algn="just">
              <a:buFont typeface="Wingdings" pitchFamily="2" charset="2"/>
              <a:buNone/>
            </a:pPr>
            <a:endParaRPr lang="en-US" dirty="0" smtClean="0">
              <a:latin typeface="Arial"/>
              <a:cs typeface="Arial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53573" y="1396095"/>
            <a:ext cx="4171538" cy="1106312"/>
            <a:chOff x="2431705" y="3293278"/>
            <a:chExt cx="4171538" cy="1106312"/>
          </a:xfrm>
        </p:grpSpPr>
        <p:sp>
          <p:nvSpPr>
            <p:cNvPr id="7" name="TextBox 6"/>
            <p:cNvSpPr txBox="1"/>
            <p:nvPr/>
          </p:nvSpPr>
          <p:spPr>
            <a:xfrm>
              <a:off x="3737381" y="3593692"/>
              <a:ext cx="1615449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371" rtl="0" eaLnBrk="1" latinLnBrk="0" hangingPunct="1"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6" algn="l" defTabSz="914371" rtl="0" eaLnBrk="1" latinLnBrk="0" hangingPunct="1"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1" algn="l" defTabSz="914371" rtl="0" eaLnBrk="1" latinLnBrk="0" hangingPunct="1"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59" algn="l" defTabSz="914371" rtl="0" eaLnBrk="1" latinLnBrk="0" hangingPunct="1"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45" algn="l" defTabSz="914371" rtl="0" eaLnBrk="1" latinLnBrk="0" hangingPunct="1"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31" algn="l" defTabSz="914371" rtl="0" eaLnBrk="1" latinLnBrk="0" hangingPunct="1"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16" algn="l" defTabSz="914371" rtl="0" eaLnBrk="1" latinLnBrk="0" hangingPunct="1"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02" algn="l" defTabSz="914371" rtl="0" eaLnBrk="1" latinLnBrk="0" hangingPunct="1"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90" algn="l" defTabSz="914371" rtl="0" eaLnBrk="1" latinLnBrk="0" hangingPunct="1"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execute </a:t>
              </a:r>
            </a:p>
            <a:p>
              <a:pPr algn="ctr"/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blocking rules         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Straight Arrow Connector 8"/>
            <p:cNvCxnSpPr>
              <a:endCxn id="7" idx="1"/>
            </p:cNvCxnSpPr>
            <p:nvPr/>
          </p:nvCxnSpPr>
          <p:spPr>
            <a:xfrm>
              <a:off x="3002055" y="3884914"/>
              <a:ext cx="735326" cy="11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7" idx="3"/>
            </p:cNvCxnSpPr>
            <p:nvPr/>
          </p:nvCxnSpPr>
          <p:spPr>
            <a:xfrm flipV="1">
              <a:off x="5352830" y="3884914"/>
              <a:ext cx="540804" cy="11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174486" y="3293278"/>
              <a:ext cx="3044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74485" y="4061036"/>
              <a:ext cx="3044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flipV="1">
              <a:off x="3387063" y="4008118"/>
              <a:ext cx="350318" cy="16587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3415791" y="3569884"/>
              <a:ext cx="321590" cy="19299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2431705" y="3686708"/>
              <a:ext cx="7096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rules</a:t>
              </a:r>
              <a:endPara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93634" y="3715637"/>
              <a:ext cx="7096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651013" y="2821844"/>
            <a:ext cx="7837715" cy="127557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lvl="1"/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jaccard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a.title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b.title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&lt; 0.7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 drop(a, b)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exact_match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a.year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b.year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= 0   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 </a:t>
            </a:r>
            <a:b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abs_diff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a.price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b.price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10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 drop(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a,b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)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2165191" y="4118636"/>
            <a:ext cx="5077749" cy="45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  <a:normAutofit/>
          </a:bodyPr>
          <a:lstStyle>
            <a:lvl1pPr marL="342795" indent="-34279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400" b="1">
                <a:solidFill>
                  <a:srgbClr val="0000DC"/>
                </a:solidFill>
                <a:latin typeface="+mn-lt"/>
                <a:ea typeface="+mn-ea"/>
                <a:cs typeface="+mn-cs"/>
              </a:defRPr>
            </a:lvl1pPr>
            <a:lvl2pPr marL="742721" indent="-28566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2pPr>
            <a:lvl3pPr marL="1142648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59970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676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3826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0885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7944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5003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sz="2000" b="0" smtClean="0">
                <a:latin typeface="Arial"/>
                <a:cs typeface="Arial"/>
              </a:rPr>
              <a:t>Sample </a:t>
            </a:r>
            <a:r>
              <a:rPr lang="en-US" sz="2000" b="0">
                <a:latin typeface="Arial"/>
                <a:cs typeface="Arial"/>
              </a:rPr>
              <a:t>r</a:t>
            </a:r>
            <a:r>
              <a:rPr lang="en-US" sz="2000" b="0" smtClean="0">
                <a:latin typeface="Arial"/>
                <a:cs typeface="Arial"/>
              </a:rPr>
              <a:t>ules </a:t>
            </a:r>
            <a:r>
              <a:rPr lang="en-US" sz="2000" b="0" dirty="0" smtClean="0">
                <a:latin typeface="Arial"/>
                <a:cs typeface="Arial"/>
              </a:rPr>
              <a:t>for blocking tables of books</a:t>
            </a:r>
            <a:endParaRPr lang="en-US" sz="1600" b="0" dirty="0">
              <a:cs typeface="Arial"/>
            </a:endParaRPr>
          </a:p>
          <a:p>
            <a:pPr marL="0" lvl="1" indent="0" algn="just">
              <a:buSzPct val="80000"/>
              <a:buFontTx/>
              <a:buNone/>
            </a:pPr>
            <a:endParaRPr lang="en-US" sz="1600" dirty="0">
              <a:cs typeface="Arial"/>
            </a:endParaRPr>
          </a:p>
          <a:p>
            <a:pPr marL="0" indent="0" algn="just">
              <a:buFont typeface="Wingdings" pitchFamily="2" charset="2"/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 algn="just">
              <a:buFont typeface="Wingdings" pitchFamily="2" charset="2"/>
              <a:buNone/>
            </a:pPr>
            <a:endParaRPr lang="en-US" sz="2000" dirty="0">
              <a:latin typeface="Arial"/>
              <a:cs typeface="Arial"/>
            </a:endParaRPr>
          </a:p>
          <a:p>
            <a:pPr algn="just"/>
            <a:endParaRPr lang="en-US" sz="2000" dirty="0" smtClean="0">
              <a:latin typeface="Arial"/>
              <a:cs typeface="Arial"/>
            </a:endParaRPr>
          </a:p>
          <a:p>
            <a:pPr algn="just"/>
            <a:endParaRPr lang="en-US" sz="2000" dirty="0">
              <a:latin typeface="Arial"/>
              <a:cs typeface="Arial"/>
            </a:endParaRPr>
          </a:p>
          <a:p>
            <a:pPr algn="just"/>
            <a:endParaRPr lang="en-US" sz="2000" dirty="0" smtClean="0">
              <a:latin typeface="Arial"/>
              <a:cs typeface="Arial"/>
            </a:endParaRPr>
          </a:p>
          <a:p>
            <a:pPr marL="0" indent="0" algn="just">
              <a:buFont typeface="Wingdings" pitchFamily="2" charset="2"/>
              <a:buNone/>
            </a:pPr>
            <a:endParaRPr lang="en-US" sz="2000" dirty="0" smtClean="0"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1941069"/>
      </p:ext>
    </p:extLst>
  </p:cSld>
  <p:clrMapOvr>
    <a:masterClrMapping/>
  </p:clrMapOvr>
  <p:transition advClick="0" advTm="395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  <a:latin typeface="Times New Roman"/>
                <a:cs typeface="Times New Roman"/>
              </a:rPr>
              <a:t>Our Solution</a:t>
            </a:r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7831"/>
            <a:ext cx="8686800" cy="2362761"/>
          </a:xfrm>
        </p:spPr>
        <p:txBody>
          <a:bodyPr>
            <a:normAutofit fontScale="92500"/>
          </a:bodyPr>
          <a:lstStyle/>
          <a:p>
            <a:pPr algn="just"/>
            <a:endParaRPr lang="en-US" sz="462" dirty="0">
              <a:latin typeface="Arial"/>
              <a:cs typeface="Arial"/>
            </a:endParaRPr>
          </a:p>
          <a:p>
            <a:pPr algn="just"/>
            <a:r>
              <a:rPr lang="en-US" sz="2154" dirty="0" smtClean="0">
                <a:latin typeface="Arial"/>
                <a:cs typeface="Arial"/>
              </a:rPr>
              <a:t>Observe that </a:t>
            </a:r>
            <a:r>
              <a:rPr lang="en-US" sz="2154" dirty="0">
                <a:latin typeface="Arial"/>
                <a:cs typeface="Arial"/>
              </a:rPr>
              <a:t>rules </a:t>
            </a:r>
            <a:r>
              <a:rPr lang="en-US" sz="2154" dirty="0" smtClean="0">
                <a:latin typeface="Arial"/>
                <a:cs typeface="Arial"/>
              </a:rPr>
              <a:t>often contain </a:t>
            </a:r>
            <a:r>
              <a:rPr lang="en-US" sz="2154" dirty="0">
                <a:latin typeface="Arial"/>
                <a:cs typeface="Arial"/>
              </a:rPr>
              <a:t>well-known similarity functions</a:t>
            </a:r>
          </a:p>
          <a:p>
            <a:pPr lvl="1" algn="just"/>
            <a:r>
              <a:rPr lang="en-US" sz="1846" dirty="0">
                <a:latin typeface="Arial"/>
                <a:cs typeface="Arial"/>
              </a:rPr>
              <a:t>e</a:t>
            </a:r>
            <a:r>
              <a:rPr lang="en-US" sz="1846" dirty="0" smtClean="0">
                <a:latin typeface="Arial"/>
                <a:cs typeface="Arial"/>
              </a:rPr>
              <a:t>.g</a:t>
            </a:r>
            <a:r>
              <a:rPr lang="en-US" sz="1846" dirty="0">
                <a:latin typeface="Arial"/>
                <a:cs typeface="Arial"/>
              </a:rPr>
              <a:t>., edit distance, </a:t>
            </a:r>
            <a:r>
              <a:rPr lang="en-US" sz="1846" dirty="0" err="1">
                <a:latin typeface="Arial"/>
                <a:cs typeface="Arial"/>
              </a:rPr>
              <a:t>Jaccard</a:t>
            </a:r>
            <a:r>
              <a:rPr lang="en-US" sz="1846" dirty="0">
                <a:latin typeface="Arial"/>
                <a:cs typeface="Arial"/>
              </a:rPr>
              <a:t>, cosine</a:t>
            </a:r>
          </a:p>
          <a:p>
            <a:pPr algn="just"/>
            <a:endParaRPr lang="en-US" sz="808" dirty="0">
              <a:latin typeface="Arial"/>
              <a:cs typeface="Arial"/>
            </a:endParaRPr>
          </a:p>
          <a:p>
            <a:pPr algn="just"/>
            <a:r>
              <a:rPr lang="en-US" sz="2154" dirty="0">
                <a:latin typeface="Arial"/>
                <a:cs typeface="Arial"/>
              </a:rPr>
              <a:t>Exploit properties of these functions </a:t>
            </a:r>
          </a:p>
          <a:p>
            <a:pPr lvl="1" algn="just"/>
            <a:r>
              <a:rPr lang="en-US" sz="1846" dirty="0">
                <a:latin typeface="Arial"/>
                <a:cs typeface="Arial"/>
              </a:rPr>
              <a:t>b</a:t>
            </a:r>
            <a:r>
              <a:rPr lang="en-US" sz="1846" dirty="0" smtClean="0">
                <a:latin typeface="Arial"/>
                <a:cs typeface="Arial"/>
              </a:rPr>
              <a:t>uild </a:t>
            </a:r>
            <a:r>
              <a:rPr lang="en-US" sz="1846" dirty="0">
                <a:latin typeface="Arial"/>
                <a:cs typeface="Arial"/>
              </a:rPr>
              <a:t>index-based filters, then use them to avoid enumerating A x B</a:t>
            </a:r>
          </a:p>
          <a:p>
            <a:pPr algn="just"/>
            <a:endParaRPr lang="en-US" sz="808" dirty="0">
              <a:latin typeface="Arial"/>
              <a:cs typeface="Arial"/>
            </a:endParaRPr>
          </a:p>
          <a:p>
            <a:pPr algn="just"/>
            <a:r>
              <a:rPr lang="en-US" sz="2154" dirty="0">
                <a:latin typeface="Arial"/>
                <a:cs typeface="Arial"/>
              </a:rPr>
              <a:t>Example of filtering using size</a:t>
            </a:r>
          </a:p>
          <a:p>
            <a:pPr marL="0" indent="0" algn="just">
              <a:buNone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3040" y="4726893"/>
            <a:ext cx="2824518" cy="660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46" dirty="0">
                <a:solidFill>
                  <a:srgbClr val="0000DC"/>
                </a:solidFill>
              </a:rPr>
              <a:t>String: “The Big Short”</a:t>
            </a:r>
          </a:p>
          <a:p>
            <a:pPr>
              <a:buNone/>
            </a:pPr>
            <a:r>
              <a:rPr lang="en-US" sz="1846" dirty="0">
                <a:solidFill>
                  <a:srgbClr val="0000DC"/>
                </a:solidFill>
              </a:rPr>
              <a:t>Number of tokens =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3040" y="5427248"/>
            <a:ext cx="4368656" cy="660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46" dirty="0">
                <a:solidFill>
                  <a:srgbClr val="0000DC"/>
                </a:solidFill>
              </a:rPr>
              <a:t>Possible size range: 3*0.7 ≤</a:t>
            </a:r>
            <a:r>
              <a:rPr lang="en-US" sz="1846" dirty="0" smtClean="0">
                <a:solidFill>
                  <a:srgbClr val="0000DC"/>
                </a:solidFill>
              </a:rPr>
              <a:t> </a:t>
            </a:r>
            <a:r>
              <a:rPr lang="en-US" sz="1846" dirty="0">
                <a:solidFill>
                  <a:srgbClr val="0000DC"/>
                </a:solidFill>
              </a:rPr>
              <a:t>x ≤</a:t>
            </a:r>
            <a:r>
              <a:rPr lang="en-US" sz="1846" dirty="0" smtClean="0">
                <a:solidFill>
                  <a:srgbClr val="0000DC"/>
                </a:solidFill>
              </a:rPr>
              <a:t> </a:t>
            </a:r>
            <a:r>
              <a:rPr lang="en-US" sz="1846" dirty="0">
                <a:solidFill>
                  <a:srgbClr val="0000DC"/>
                </a:solidFill>
              </a:rPr>
              <a:t>3/0.7</a:t>
            </a:r>
          </a:p>
          <a:p>
            <a:pPr>
              <a:buNone/>
            </a:pPr>
            <a:r>
              <a:rPr lang="en-US" sz="1846" dirty="0">
                <a:solidFill>
                  <a:srgbClr val="0000DC"/>
                </a:solidFill>
              </a:rPr>
              <a:t>                         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092455" y="5387330"/>
            <a:ext cx="3551595" cy="376385"/>
            <a:chOff x="5019151" y="4408417"/>
            <a:chExt cx="3551595" cy="376385"/>
          </a:xfrm>
        </p:grpSpPr>
        <p:sp>
          <p:nvSpPr>
            <p:cNvPr id="9" name="Rectangle 8"/>
            <p:cNvSpPr/>
            <p:nvPr/>
          </p:nvSpPr>
          <p:spPr>
            <a:xfrm>
              <a:off x="5019151" y="4408417"/>
              <a:ext cx="1779899" cy="3763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1846" dirty="0">
                  <a:solidFill>
                    <a:srgbClr val="0000DC"/>
                  </a:solidFill>
                </a:rPr>
                <a:t>Spirited Away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143703" y="4408417"/>
              <a:ext cx="1427043" cy="3763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1846" dirty="0" smtClean="0">
                  <a:solidFill>
                    <a:srgbClr val="FF0000"/>
                  </a:solidFill>
                </a:rPr>
                <a:t>don’t keep</a:t>
              </a:r>
              <a:endParaRPr lang="en-US" sz="1846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092455" y="4726893"/>
            <a:ext cx="4102496" cy="376385"/>
            <a:chOff x="5019151" y="4923672"/>
            <a:chExt cx="4102496" cy="376385"/>
          </a:xfrm>
        </p:grpSpPr>
        <p:sp>
          <p:nvSpPr>
            <p:cNvPr id="11" name="Rectangle 10"/>
            <p:cNvSpPr/>
            <p:nvPr/>
          </p:nvSpPr>
          <p:spPr>
            <a:xfrm>
              <a:off x="5019151" y="4923672"/>
              <a:ext cx="2276407" cy="3763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1846" dirty="0">
                  <a:solidFill>
                    <a:srgbClr val="0000DC"/>
                  </a:solidFill>
                </a:rPr>
                <a:t>The Big </a:t>
              </a:r>
              <a:r>
                <a:rPr lang="en-US" sz="1846" dirty="0" err="1">
                  <a:solidFill>
                    <a:srgbClr val="0000DC"/>
                  </a:solidFill>
                </a:rPr>
                <a:t>Lebowski</a:t>
              </a:r>
              <a:endParaRPr lang="en-US" sz="1846" dirty="0">
                <a:solidFill>
                  <a:srgbClr val="0000DC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43703" y="4923672"/>
              <a:ext cx="1977944" cy="3763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1846" dirty="0" smtClean="0">
                  <a:solidFill>
                    <a:srgbClr val="FF0000"/>
                  </a:solidFill>
                </a:rPr>
                <a:t>keep</a:t>
              </a:r>
              <a:endParaRPr lang="en-US" sz="1846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962838" y="3278947"/>
            <a:ext cx="726513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lvl="1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jaccard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a.title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b.title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&lt; 0.7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 drop(a, b)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 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40849" y="4002438"/>
            <a:ext cx="726513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lvl="1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jaccard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a.title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b.title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≥ 0.7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 keep(a, b)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   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4704522" y="3737114"/>
            <a:ext cx="0" cy="21231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880149128"/>
      </p:ext>
    </p:extLst>
  </p:cSld>
  <p:clrMapOvr>
    <a:masterClrMapping/>
  </p:clrMapOvr>
  <p:transition advClick="0" advTm="746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  <a:latin typeface="Times New Roman"/>
                <a:cs typeface="Times New Roman"/>
              </a:rPr>
              <a:t>Our Solution</a:t>
            </a:r>
            <a:endParaRPr lang="en-US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37" y="4428653"/>
            <a:ext cx="8686800" cy="13800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1846" dirty="0">
              <a:cs typeface="Arial"/>
            </a:endParaRPr>
          </a:p>
          <a:p>
            <a:pPr marL="0" indent="0" algn="just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en-US" dirty="0">
              <a:latin typeface="Arial"/>
              <a:cs typeface="Arial"/>
            </a:endParaRPr>
          </a:p>
          <a:p>
            <a:pPr algn="just"/>
            <a:endParaRPr lang="en-US" dirty="0" smtClean="0">
              <a:latin typeface="Arial"/>
              <a:cs typeface="Arial"/>
            </a:endParaRPr>
          </a:p>
          <a:p>
            <a:pPr algn="just"/>
            <a:endParaRPr lang="en-US" dirty="0">
              <a:latin typeface="Arial"/>
              <a:cs typeface="Arial"/>
            </a:endParaRPr>
          </a:p>
          <a:p>
            <a:pPr algn="just"/>
            <a:endParaRPr lang="en-US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62437" y="4276250"/>
            <a:ext cx="8686800" cy="197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  <a:normAutofit/>
          </a:bodyPr>
          <a:lstStyle>
            <a:lvl1pPr marL="342795" indent="-34279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400" b="1">
                <a:solidFill>
                  <a:srgbClr val="0000DC"/>
                </a:solidFill>
                <a:latin typeface="+mn-lt"/>
                <a:ea typeface="+mn-ea"/>
                <a:cs typeface="+mn-cs"/>
              </a:defRPr>
            </a:lvl1pPr>
            <a:lvl2pPr marL="742721" indent="-28566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2pPr>
            <a:lvl3pPr marL="1142648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59970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676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3826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0885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7944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5003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dirty="0" smtClean="0">
                <a:cs typeface="Arial"/>
              </a:rPr>
              <a:t>Developed four MapReduce implementations</a:t>
            </a:r>
          </a:p>
          <a:p>
            <a:pPr lvl="1" algn="just"/>
            <a:r>
              <a:rPr lang="en-US" dirty="0" smtClean="0"/>
              <a:t>All indexes may not fit in memory of a mapper</a:t>
            </a:r>
            <a:endParaRPr lang="en-US" dirty="0" smtClean="0">
              <a:cs typeface="Arial"/>
            </a:endParaRPr>
          </a:p>
          <a:p>
            <a:pPr lvl="1"/>
            <a:r>
              <a:rPr lang="en-US" dirty="0" smtClean="0"/>
              <a:t>Balance </a:t>
            </a:r>
            <a:r>
              <a:rPr lang="en-US" dirty="0"/>
              <a:t>between memory available </a:t>
            </a:r>
            <a:r>
              <a:rPr lang="en-US" dirty="0" smtClean="0"/>
              <a:t>for indexes </a:t>
            </a:r>
            <a:r>
              <a:rPr lang="en-US" dirty="0"/>
              <a:t>at </a:t>
            </a:r>
            <a:r>
              <a:rPr lang="en-US" dirty="0" smtClean="0"/>
              <a:t>mappers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amount of work done at </a:t>
            </a:r>
            <a:r>
              <a:rPr lang="en-US" dirty="0" smtClean="0"/>
              <a:t>reducers </a:t>
            </a:r>
          </a:p>
          <a:p>
            <a:pPr lvl="1" algn="just"/>
            <a:r>
              <a:rPr lang="en-US" dirty="0" smtClean="0"/>
              <a:t>Use </a:t>
            </a:r>
            <a:r>
              <a:rPr lang="en-US" dirty="0"/>
              <a:t>a rule-based optimizer to choose an implementation </a:t>
            </a:r>
          </a:p>
          <a:p>
            <a:pPr marL="0" indent="0" algn="just">
              <a:buFont typeface="Wingdings" pitchFamily="2" charset="2"/>
              <a:buNone/>
            </a:pPr>
            <a:endParaRPr lang="en-US" dirty="0" smtClean="0">
              <a:latin typeface="Arial"/>
              <a:cs typeface="Arial"/>
            </a:endParaRPr>
          </a:p>
          <a:p>
            <a:pPr marL="0" indent="0" algn="just">
              <a:buFont typeface="Wingdings" pitchFamily="2" charset="2"/>
              <a:buNone/>
            </a:pPr>
            <a:endParaRPr lang="en-US" dirty="0">
              <a:latin typeface="Arial"/>
              <a:cs typeface="Arial"/>
            </a:endParaRPr>
          </a:p>
          <a:p>
            <a:pPr algn="just"/>
            <a:endParaRPr lang="en-US" dirty="0" smtClean="0">
              <a:latin typeface="Arial"/>
              <a:cs typeface="Arial"/>
            </a:endParaRPr>
          </a:p>
          <a:p>
            <a:pPr algn="just"/>
            <a:endParaRPr lang="en-US" dirty="0">
              <a:latin typeface="Arial"/>
              <a:cs typeface="Arial"/>
            </a:endParaRPr>
          </a:p>
          <a:p>
            <a:pPr algn="just"/>
            <a:endParaRPr lang="en-US" dirty="0" smtClean="0">
              <a:latin typeface="Arial"/>
              <a:cs typeface="Arial"/>
            </a:endParaRPr>
          </a:p>
          <a:p>
            <a:pPr marL="0" indent="0" algn="just">
              <a:buFont typeface="Wingdings" pitchFamily="2" charset="2"/>
              <a:buNone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71908" y="2762242"/>
            <a:ext cx="433137" cy="400110"/>
          </a:xfrm>
          <a:prstGeom prst="rect">
            <a:avLst/>
          </a:prstGeom>
          <a:solidFill>
            <a:srgbClr val="D9D9FF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smtClean="0">
                <a:solidFill>
                  <a:schemeClr val="tx1"/>
                </a:solidFill>
              </a:rPr>
              <a:t>I</a:t>
            </a:r>
            <a:r>
              <a:rPr lang="en-US" sz="2000" b="1" baseline="-25000" smtClean="0">
                <a:solidFill>
                  <a:schemeClr val="tx1"/>
                </a:solidFill>
              </a:rPr>
              <a:t>1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13152" y="2750123"/>
            <a:ext cx="433137" cy="400110"/>
          </a:xfrm>
          <a:prstGeom prst="rect">
            <a:avLst/>
          </a:prstGeom>
          <a:solidFill>
            <a:srgbClr val="D9D9FF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I</a:t>
            </a:r>
            <a:r>
              <a:rPr lang="en-US" sz="2000" b="1" baseline="-25000" dirty="0">
                <a:solidFill>
                  <a:schemeClr val="tx1"/>
                </a:solidFill>
              </a:rPr>
              <a:t>2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46815" y="2758144"/>
            <a:ext cx="433137" cy="400110"/>
          </a:xfrm>
          <a:prstGeom prst="rect">
            <a:avLst/>
          </a:prstGeom>
          <a:solidFill>
            <a:srgbClr val="D9D9FF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I</a:t>
            </a:r>
            <a:r>
              <a:rPr lang="en-US" sz="2000" b="1" baseline="-25000" dirty="0" smtClean="0">
                <a:solidFill>
                  <a:schemeClr val="tx1"/>
                </a:solidFill>
              </a:rPr>
              <a:t>3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04399" y="3294114"/>
            <a:ext cx="5681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DC"/>
                </a:solidFill>
              </a:rPr>
              <a:t>C</a:t>
            </a:r>
            <a:r>
              <a:rPr lang="en-US" sz="2000" b="1" baseline="-25000" dirty="0" smtClean="0">
                <a:solidFill>
                  <a:srgbClr val="0000DC"/>
                </a:solidFill>
              </a:rPr>
              <a:t>1</a:t>
            </a:r>
            <a:endParaRPr lang="en-US" sz="2000" b="1" dirty="0">
              <a:solidFill>
                <a:srgbClr val="0000DC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908833" y="3323168"/>
            <a:ext cx="5681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DC"/>
                </a:solidFill>
              </a:rPr>
              <a:t>(C</a:t>
            </a:r>
            <a:r>
              <a:rPr lang="en-US" sz="2000" b="1" baseline="-25000" dirty="0">
                <a:solidFill>
                  <a:srgbClr val="0000DC"/>
                </a:solidFill>
              </a:rPr>
              <a:t>2</a:t>
            </a:r>
            <a:endParaRPr lang="en-US" sz="2000" b="1" dirty="0">
              <a:solidFill>
                <a:srgbClr val="0000D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93631" y="3317171"/>
            <a:ext cx="5681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DC"/>
                </a:solidFill>
              </a:rPr>
              <a:t>C</a:t>
            </a:r>
            <a:r>
              <a:rPr lang="en-US" sz="2000" b="1" baseline="-25000" dirty="0" smtClean="0">
                <a:solidFill>
                  <a:srgbClr val="0000DC"/>
                </a:solidFill>
              </a:rPr>
              <a:t>3</a:t>
            </a:r>
            <a:r>
              <a:rPr lang="en-US" sz="2000" b="1" dirty="0" smtClean="0">
                <a:solidFill>
                  <a:srgbClr val="0000DC"/>
                </a:solidFill>
              </a:rPr>
              <a:t>)</a:t>
            </a:r>
            <a:endParaRPr lang="en-US" sz="2000" b="1" dirty="0">
              <a:solidFill>
                <a:srgbClr val="0000DC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33415" y="3329194"/>
            <a:ext cx="4315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b="1" baseline="-25000">
                <a:solidFill>
                  <a:srgbClr val="0000DC"/>
                </a:solidFill>
              </a:rPr>
              <a:t> </a:t>
            </a:r>
            <a:r>
              <a:rPr lang="en-US" sz="2000" b="1" smtClean="0">
                <a:solidFill>
                  <a:srgbClr val="0000DC"/>
                </a:solidFill>
              </a:rPr>
              <a:t>⋃ 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4518228" y="332217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b="1" dirty="0">
                <a:solidFill>
                  <a:srgbClr val="0000DC"/>
                </a:solidFill>
              </a:rPr>
              <a:t>⋂</a:t>
            </a:r>
            <a:endParaRPr lang="en-US" sz="2000" dirty="0"/>
          </a:p>
        </p:txBody>
      </p:sp>
      <p:sp>
        <p:nvSpPr>
          <p:cNvPr id="41" name="Rectangle 40"/>
          <p:cNvSpPr/>
          <p:nvPr/>
        </p:nvSpPr>
        <p:spPr>
          <a:xfrm>
            <a:off x="3343641" y="3294114"/>
            <a:ext cx="660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b="1" dirty="0">
                <a:solidFill>
                  <a:srgbClr val="0000DC"/>
                </a:solidFill>
              </a:rPr>
              <a:t>C = 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725712" y="2758144"/>
            <a:ext cx="2008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b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Indexes over A</a:t>
            </a:r>
            <a:endParaRPr lang="en-US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2357" y="3265913"/>
            <a:ext cx="2036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For each b in B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10500" y="3808685"/>
            <a:ext cx="5107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Apply the rules to (a, 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such that a ∈ C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5800" y="1160897"/>
            <a:ext cx="7837715" cy="127557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lvl="1"/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jaccard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a.title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b.title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&lt; 0.7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 drop(a, b)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exact_match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a.year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b.year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= 0   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 </a:t>
            </a:r>
            <a:b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abs_diff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a.price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b.price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10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 drop(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a,b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3091090"/>
      </p:ext>
    </p:extLst>
  </p:cSld>
  <p:clrMapOvr>
    <a:masterClrMapping/>
  </p:clrMapOvr>
  <p:transition advClick="0" advTm="516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1" grpId="0"/>
      <p:bldP spid="34" grpId="0"/>
      <p:bldP spid="35" grpId="0"/>
      <p:bldP spid="37" grpId="0"/>
      <p:bldP spid="40" grpId="0"/>
      <p:bldP spid="41" grpId="0"/>
      <p:bldP spid="42" grpId="0"/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11841"/>
          </a:xfrm>
        </p:spPr>
        <p:txBody>
          <a:bodyPr/>
          <a:lstStyle/>
          <a:p>
            <a:r>
              <a:rPr lang="en-US" dirty="0" smtClean="0"/>
              <a:t>Optimizing the EM 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7323"/>
            <a:ext cx="8686800" cy="4853354"/>
          </a:xfrm>
        </p:spPr>
        <p:txBody>
          <a:bodyPr/>
          <a:lstStyle/>
          <a:p>
            <a:r>
              <a:rPr lang="en-US" dirty="0" smtClean="0"/>
              <a:t>Key idea: use crowd time to mask machine time</a:t>
            </a:r>
          </a:p>
          <a:p>
            <a:pPr lvl="1"/>
            <a:r>
              <a:rPr lang="en-US" dirty="0" smtClean="0"/>
              <a:t>build indexes, speculatively execute rules, mask pair selection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14648" y="2147824"/>
            <a:ext cx="769596" cy="584775"/>
          </a:xfrm>
          <a:prstGeom prst="rect">
            <a:avLst/>
          </a:prstGeom>
          <a:solidFill>
            <a:srgbClr val="C9C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 learn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93101" y="2141539"/>
            <a:ext cx="1068895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 generation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7426" y="2259124"/>
            <a:ext cx="801363" cy="33855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10099" y="3621561"/>
            <a:ext cx="1322799" cy="338554"/>
          </a:xfrm>
          <a:prstGeom prst="rect">
            <a:avLst/>
          </a:prstGeom>
          <a:solidFill>
            <a:srgbClr val="C9C9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rules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19050" y="3498215"/>
            <a:ext cx="1415948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 sequence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45643" y="2262297"/>
                <a:ext cx="36215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643" y="2262297"/>
                <a:ext cx="362159" cy="338554"/>
              </a:xfrm>
              <a:prstGeom prst="rect">
                <a:avLst/>
              </a:prstGeom>
              <a:blipFill rotWithShape="0">
                <a:blip r:embed="rId3"/>
                <a:stretch>
                  <a:fillRect l="-6667" t="-5357" b="-21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1708367" y="3508606"/>
            <a:ext cx="1520681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execute blocking rules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04182" y="2137082"/>
            <a:ext cx="1232677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blocking rules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9379" y="4946590"/>
            <a:ext cx="1050749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 generation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737460" y="4956739"/>
            <a:ext cx="914400" cy="584775"/>
          </a:xfrm>
          <a:prstGeom prst="rect">
            <a:avLst/>
          </a:prstGeom>
          <a:solidFill>
            <a:srgbClr val="C9C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 learn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94620" y="2144796"/>
            <a:ext cx="81625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ample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38438" y="4943702"/>
            <a:ext cx="1097216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apply matcher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50154" y="2145862"/>
            <a:ext cx="9495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matcher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55873" y="2136013"/>
            <a:ext cx="6074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71688" y="3502098"/>
            <a:ext cx="9637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968316" y="5074276"/>
                <a:ext cx="37382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endPara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316" y="5074276"/>
                <a:ext cx="373820" cy="338554"/>
              </a:xfrm>
              <a:prstGeom prst="rect">
                <a:avLst/>
              </a:prstGeom>
              <a:blipFill rotWithShape="0">
                <a:blip r:embed="rId4"/>
                <a:stretch>
                  <a:fillRect l="-9836" t="-5357" b="-21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6530445" y="3499273"/>
            <a:ext cx="84666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5239" y="3502098"/>
            <a:ext cx="87483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set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613477" y="5069701"/>
            <a:ext cx="85953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909961" y="4956739"/>
            <a:ext cx="92918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matcher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8430" y="2640439"/>
            <a:ext cx="2129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Straight Arrow Connector 56"/>
          <p:cNvCxnSpPr>
            <a:stCxn id="86" idx="3"/>
          </p:cNvCxnSpPr>
          <p:nvPr/>
        </p:nvCxnSpPr>
        <p:spPr>
          <a:xfrm>
            <a:off x="511421" y="2093472"/>
            <a:ext cx="211717" cy="3349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6" idx="3"/>
          </p:cNvCxnSpPr>
          <p:nvPr/>
        </p:nvCxnSpPr>
        <p:spPr>
          <a:xfrm flipV="1">
            <a:off x="511422" y="2428401"/>
            <a:ext cx="211716" cy="381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5" idx="3"/>
            <a:endCxn id="55" idx="1"/>
          </p:cNvCxnSpPr>
          <p:nvPr/>
        </p:nvCxnSpPr>
        <p:spPr>
          <a:xfrm>
            <a:off x="3651860" y="5249127"/>
            <a:ext cx="25810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7" idx="3"/>
            <a:endCxn id="54" idx="1"/>
          </p:cNvCxnSpPr>
          <p:nvPr/>
        </p:nvCxnSpPr>
        <p:spPr>
          <a:xfrm>
            <a:off x="6135654" y="5236090"/>
            <a:ext cx="477823" cy="28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47" idx="1"/>
          </p:cNvCxnSpPr>
          <p:nvPr/>
        </p:nvCxnSpPr>
        <p:spPr>
          <a:xfrm>
            <a:off x="4757064" y="5232481"/>
            <a:ext cx="281374" cy="36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2" idx="1"/>
            <a:endCxn id="53" idx="3"/>
          </p:cNvCxnSpPr>
          <p:nvPr/>
        </p:nvCxnSpPr>
        <p:spPr>
          <a:xfrm flipH="1" flipV="1">
            <a:off x="1360074" y="3794486"/>
            <a:ext cx="348293" cy="65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0" idx="1"/>
            <a:endCxn id="42" idx="3"/>
          </p:cNvCxnSpPr>
          <p:nvPr/>
        </p:nvCxnSpPr>
        <p:spPr>
          <a:xfrm flipH="1">
            <a:off x="3229048" y="3794486"/>
            <a:ext cx="342640" cy="65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6" idx="1"/>
            <a:endCxn id="50" idx="3"/>
          </p:cNvCxnSpPr>
          <p:nvPr/>
        </p:nvCxnSpPr>
        <p:spPr>
          <a:xfrm flipH="1">
            <a:off x="4535402" y="3790603"/>
            <a:ext cx="383648" cy="38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2" idx="1"/>
            <a:endCxn id="36" idx="3"/>
          </p:cNvCxnSpPr>
          <p:nvPr/>
        </p:nvCxnSpPr>
        <p:spPr>
          <a:xfrm flipH="1" flipV="1">
            <a:off x="6334998" y="3790603"/>
            <a:ext cx="195447" cy="10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5" idx="1"/>
            <a:endCxn id="52" idx="3"/>
          </p:cNvCxnSpPr>
          <p:nvPr/>
        </p:nvCxnSpPr>
        <p:spPr>
          <a:xfrm flipH="1">
            <a:off x="7377108" y="3790838"/>
            <a:ext cx="232991" cy="8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359593" y="2694284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43" idx="3"/>
            <a:endCxn id="49" idx="1"/>
          </p:cNvCxnSpPr>
          <p:nvPr/>
        </p:nvCxnSpPr>
        <p:spPr>
          <a:xfrm flipV="1">
            <a:off x="7836859" y="2428401"/>
            <a:ext cx="219014" cy="1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43" idx="1"/>
          </p:cNvCxnSpPr>
          <p:nvPr/>
        </p:nvCxnSpPr>
        <p:spPr>
          <a:xfrm flipV="1">
            <a:off x="6399751" y="2429470"/>
            <a:ext cx="204431" cy="87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1" idx="3"/>
            <a:endCxn id="48" idx="1"/>
          </p:cNvCxnSpPr>
          <p:nvPr/>
        </p:nvCxnSpPr>
        <p:spPr>
          <a:xfrm flipV="1">
            <a:off x="5284244" y="2438250"/>
            <a:ext cx="165910" cy="19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38" idx="3"/>
            <a:endCxn id="31" idx="1"/>
          </p:cNvCxnSpPr>
          <p:nvPr/>
        </p:nvCxnSpPr>
        <p:spPr>
          <a:xfrm>
            <a:off x="4307802" y="2431574"/>
            <a:ext cx="206846" cy="8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2" idx="3"/>
            <a:endCxn id="38" idx="1"/>
          </p:cNvCxnSpPr>
          <p:nvPr/>
        </p:nvCxnSpPr>
        <p:spPr>
          <a:xfrm flipV="1">
            <a:off x="3761996" y="2431574"/>
            <a:ext cx="183647" cy="23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6" idx="3"/>
            <a:endCxn id="32" idx="1"/>
          </p:cNvCxnSpPr>
          <p:nvPr/>
        </p:nvCxnSpPr>
        <p:spPr>
          <a:xfrm flipV="1">
            <a:off x="2510874" y="2433927"/>
            <a:ext cx="182227" cy="3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33" idx="3"/>
            <a:endCxn id="46" idx="1"/>
          </p:cNvCxnSpPr>
          <p:nvPr/>
        </p:nvCxnSpPr>
        <p:spPr>
          <a:xfrm>
            <a:off x="1538789" y="2428401"/>
            <a:ext cx="155831" cy="87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729752" y="3229095"/>
            <a:ext cx="29910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711974" y="4011074"/>
            <a:ext cx="32092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pic>
        <p:nvPicPr>
          <p:cNvPr id="77" name="Picture 76" descr="j00786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788781" y="1852755"/>
            <a:ext cx="142347" cy="26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77" descr="j00786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892932" y="1815815"/>
            <a:ext cx="142347" cy="26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78" descr="j00786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981029" y="1855872"/>
            <a:ext cx="142347" cy="26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4"/>
          <p:cNvGrpSpPr/>
          <p:nvPr/>
        </p:nvGrpSpPr>
        <p:grpSpPr>
          <a:xfrm>
            <a:off x="8534027" y="3283387"/>
            <a:ext cx="334595" cy="308170"/>
            <a:chOff x="8096172" y="4158734"/>
            <a:chExt cx="334595" cy="308170"/>
          </a:xfrm>
        </p:grpSpPr>
        <p:pic>
          <p:nvPicPr>
            <p:cNvPr id="80" name="Picture 79" descr="j00786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8096172" y="4195674"/>
              <a:ext cx="142347" cy="268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" name="Picture 80" descr="j00786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8200323" y="4158734"/>
              <a:ext cx="142347" cy="268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" name="Picture 81" descr="j00786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8288420" y="4198791"/>
              <a:ext cx="142347" cy="268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" name="Group 21"/>
          <p:cNvGrpSpPr/>
          <p:nvPr/>
        </p:nvGrpSpPr>
        <p:grpSpPr>
          <a:xfrm>
            <a:off x="3060529" y="4625218"/>
            <a:ext cx="334038" cy="307120"/>
            <a:chOff x="3022725" y="5596820"/>
            <a:chExt cx="334038" cy="307120"/>
          </a:xfrm>
        </p:grpSpPr>
        <p:pic>
          <p:nvPicPr>
            <p:cNvPr id="83" name="Picture 82" descr="j00786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3022725" y="5633760"/>
              <a:ext cx="141790" cy="267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4" name="Picture 83" descr="j00786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3126876" y="5596820"/>
              <a:ext cx="141790" cy="267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5" name="Picture 84" descr="j00786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3214973" y="5636877"/>
              <a:ext cx="141790" cy="267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6" name="TextBox 85"/>
          <p:cNvSpPr txBox="1"/>
          <p:nvPr/>
        </p:nvSpPr>
        <p:spPr>
          <a:xfrm>
            <a:off x="286850" y="1924195"/>
            <a:ext cx="22457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7" name="Straight Arrow Connector 86"/>
          <p:cNvCxnSpPr>
            <a:stCxn id="44" idx="3"/>
            <a:endCxn id="51" idx="1"/>
          </p:cNvCxnSpPr>
          <p:nvPr/>
        </p:nvCxnSpPr>
        <p:spPr bwMode="auto">
          <a:xfrm>
            <a:off x="1530128" y="5238978"/>
            <a:ext cx="438188" cy="457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/>
          <p:cNvCxnSpPr>
            <a:stCxn id="51" idx="3"/>
            <a:endCxn id="45" idx="1"/>
          </p:cNvCxnSpPr>
          <p:nvPr/>
        </p:nvCxnSpPr>
        <p:spPr bwMode="auto">
          <a:xfrm>
            <a:off x="2342136" y="5243553"/>
            <a:ext cx="395324" cy="557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/>
          <p:cNvCxnSpPr>
            <a:stCxn id="53" idx="2"/>
          </p:cNvCxnSpPr>
          <p:nvPr/>
        </p:nvCxnSpPr>
        <p:spPr bwMode="auto">
          <a:xfrm flipH="1">
            <a:off x="919026" y="4086872"/>
            <a:ext cx="3631" cy="82296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/>
          <p:cNvCxnSpPr>
            <a:stCxn id="75" idx="1"/>
            <a:endCxn id="42" idx="3"/>
          </p:cNvCxnSpPr>
          <p:nvPr/>
        </p:nvCxnSpPr>
        <p:spPr bwMode="auto">
          <a:xfrm flipH="1">
            <a:off x="3229048" y="3398372"/>
            <a:ext cx="500704" cy="40262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/>
          <p:cNvCxnSpPr>
            <a:stCxn id="76" idx="1"/>
            <a:endCxn id="42" idx="3"/>
          </p:cNvCxnSpPr>
          <p:nvPr/>
        </p:nvCxnSpPr>
        <p:spPr bwMode="auto">
          <a:xfrm flipH="1" flipV="1">
            <a:off x="3229048" y="3800994"/>
            <a:ext cx="482926" cy="37935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Curved Connector 12"/>
          <p:cNvCxnSpPr>
            <a:stCxn id="14" idx="1"/>
            <a:endCxn id="42" idx="0"/>
          </p:cNvCxnSpPr>
          <p:nvPr/>
        </p:nvCxnSpPr>
        <p:spPr bwMode="auto">
          <a:xfrm rot="10800000" flipV="1">
            <a:off x="2468709" y="3016348"/>
            <a:ext cx="1949615" cy="492257"/>
          </a:xfrm>
          <a:prstGeom prst="curvedConnector2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418323" y="2693183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build </a:t>
            </a:r>
          </a:p>
          <a:p>
            <a:pPr algn="ctr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indexes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548477" y="3938438"/>
            <a:ext cx="1585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smtClean="0">
                <a:solidFill>
                  <a:srgbClr val="FF0000"/>
                </a:solidFill>
              </a:rPr>
              <a:t>speculatively execute </a:t>
            </a:r>
            <a:r>
              <a:rPr lang="en-US" sz="1800" dirty="0" smtClean="0">
                <a:solidFill>
                  <a:srgbClr val="FF0000"/>
                </a:solidFill>
              </a:rPr>
              <a:t>rules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155226" y="6029522"/>
            <a:ext cx="2387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speculatively </a:t>
            </a:r>
            <a:r>
              <a:rPr lang="en-US" sz="1800" smtClean="0">
                <a:solidFill>
                  <a:srgbClr val="FF0000"/>
                </a:solidFill>
              </a:rPr>
              <a:t>execute </a:t>
            </a:r>
          </a:p>
          <a:p>
            <a:pPr algn="ctr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matcher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258892" y="5718502"/>
            <a:ext cx="215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mask </a:t>
            </a:r>
            <a:r>
              <a:rPr lang="en-US" sz="1800" smtClean="0">
                <a:solidFill>
                  <a:srgbClr val="FF0000"/>
                </a:solidFill>
              </a:rPr>
              <a:t>pair selection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cxnSp>
        <p:nvCxnSpPr>
          <p:cNvPr id="103" name="Curved Connector 102"/>
          <p:cNvCxnSpPr>
            <a:stCxn id="42" idx="2"/>
            <a:endCxn id="92" idx="2"/>
          </p:cNvCxnSpPr>
          <p:nvPr/>
        </p:nvCxnSpPr>
        <p:spPr bwMode="auto">
          <a:xfrm rot="16200000" flipH="1">
            <a:off x="5159306" y="1402782"/>
            <a:ext cx="491388" cy="5872585"/>
          </a:xfrm>
          <a:prstGeom prst="curvedConnector3">
            <a:avLst>
              <a:gd name="adj1" fmla="val 122249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 flipH="1" flipV="1">
            <a:off x="3252776" y="5528262"/>
            <a:ext cx="1" cy="2423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4" name="Curved Connector 133"/>
          <p:cNvCxnSpPr>
            <a:stCxn id="93" idx="3"/>
            <a:endCxn id="47" idx="2"/>
          </p:cNvCxnSpPr>
          <p:nvPr/>
        </p:nvCxnSpPr>
        <p:spPr bwMode="auto">
          <a:xfrm flipV="1">
            <a:off x="4542652" y="5528477"/>
            <a:ext cx="1044394" cy="824211"/>
          </a:xfrm>
          <a:prstGeom prst="curvedConnector2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339814393"/>
      </p:ext>
    </p:extLst>
  </p:cSld>
  <p:clrMapOvr>
    <a:masterClrMapping/>
  </p:clrMapOvr>
  <p:transition advClick="0" advTm="2498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5" grpId="0" animBg="1"/>
      <p:bldP spid="36" grpId="0" animBg="1"/>
      <p:bldP spid="38" grpId="0"/>
      <p:bldP spid="42" grpId="0" animBg="1"/>
      <p:bldP spid="43" grpId="0" animBg="1"/>
      <p:bldP spid="44" grpId="0" animBg="1"/>
      <p:bldP spid="45" grpId="0" animBg="1"/>
      <p:bldP spid="46" grpId="0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75" grpId="0"/>
      <p:bldP spid="76" grpId="0"/>
      <p:bldP spid="86" grpId="0"/>
      <p:bldP spid="14" grpId="0"/>
      <p:bldP spid="92" grpId="0"/>
      <p:bldP spid="93" grpId="0"/>
      <p:bldP spid="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02" y="3587561"/>
            <a:ext cx="8664797" cy="2399362"/>
          </a:xfrm>
        </p:spPr>
        <p:txBody>
          <a:bodyPr/>
          <a:lstStyle/>
          <a:p>
            <a:r>
              <a:rPr lang="en-US" dirty="0" smtClean="0"/>
              <a:t>Ran Hadoop on a 10-node cluster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node has 8-core Intel Xeon 2.1GHz processor and 8GB RAM</a:t>
            </a:r>
          </a:p>
          <a:p>
            <a:pPr lvl="1"/>
            <a:endParaRPr lang="en-US" dirty="0"/>
          </a:p>
          <a:p>
            <a:r>
              <a:rPr lang="en-US" dirty="0" smtClean="0"/>
              <a:t>Mechanical Turk settings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urker</a:t>
            </a:r>
            <a:r>
              <a:rPr lang="en-US" dirty="0" smtClean="0"/>
              <a:t> qualifications: ≥ 100 approved HITs with ≥ 95% approval rate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ayment: 2 cents per question</a:t>
            </a:r>
          </a:p>
          <a:p>
            <a:pPr marL="457059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178376"/>
              </p:ext>
            </p:extLst>
          </p:nvPr>
        </p:nvGraphicFramePr>
        <p:xfrm>
          <a:off x="250602" y="1107980"/>
          <a:ext cx="8664797" cy="1737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2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74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09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4708">
                  <a:extLst>
                    <a:ext uri="{9D8B030D-6E8A-4147-A177-3AD203B41FA5}">
                      <a16:colId xmlns="" xmlns:a16="http://schemas.microsoft.com/office/drawing/2014/main" val="3850003256"/>
                    </a:ext>
                  </a:extLst>
                </a:gridCol>
                <a:gridCol w="37924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140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Data Set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Table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Table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Matches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21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Products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2,554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22,074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Arial"/>
                        </a:rPr>
                        <a:t>1,154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Electronic products at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Amazon and Walmart</a:t>
                      </a:r>
                      <a:endParaRPr lang="en-US" sz="1800" dirty="0" smtClean="0">
                        <a:latin typeface="+mn-lt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95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Songs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1,000,000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1,000,000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Arial"/>
                        </a:rPr>
                        <a:t>1,292,023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Songs within a single table</a:t>
                      </a:r>
                      <a:endParaRPr lang="en-US" sz="1800" dirty="0" smtClean="0">
                        <a:latin typeface="+mn-lt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03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Citations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1,823,978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2,512,927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Arial"/>
                        </a:rPr>
                        <a:t>558,787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Citations in </a:t>
                      </a:r>
                      <a:r>
                        <a:rPr lang="en-US" sz="1800" dirty="0" err="1" smtClean="0"/>
                        <a:t>Citeseer</a:t>
                      </a:r>
                      <a:r>
                        <a:rPr lang="en-US" sz="1800" dirty="0" smtClean="0"/>
                        <a:t> and DBLP</a:t>
                      </a:r>
                      <a:endParaRPr lang="en-US" sz="1800" dirty="0" smtClean="0">
                        <a:latin typeface="+mn-lt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170287"/>
      </p:ext>
    </p:extLst>
  </p:cSld>
  <p:clrMapOvr>
    <a:masterClrMapping/>
  </p:clrMapOvr>
  <p:transition advClick="0" advTm="805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235568"/>
            <a:ext cx="8686800" cy="286043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Blocking took 2m to 1h 13m</a:t>
            </a:r>
          </a:p>
          <a:p>
            <a:endParaRPr lang="en-US" dirty="0" smtClean="0"/>
          </a:p>
          <a:p>
            <a:r>
              <a:rPr lang="en-US" dirty="0"/>
              <a:t>Optimization reduces total machine time by </a:t>
            </a:r>
            <a:r>
              <a:rPr lang="en-US" dirty="0" smtClean="0"/>
              <a:t>11 - 70</a:t>
            </a:r>
            <a:r>
              <a:rPr lang="en-US" dirty="0"/>
              <a:t>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3439357"/>
                  </p:ext>
                </p:extLst>
              </p:nvPr>
            </p:nvGraphicFramePr>
            <p:xfrm>
              <a:off x="171450" y="1251285"/>
              <a:ext cx="8801100" cy="22619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1469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539262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562708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562707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1277816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1312984">
                      <a:extLst>
                        <a:ext uri="{9D8B030D-6E8A-4147-A177-3AD203B41FA5}">
                          <a16:colId xmlns:a16="http://schemas.microsoft.com/office/drawing/2014/main" xmlns="" val="20005"/>
                        </a:ext>
                      </a:extLst>
                    </a:gridCol>
                    <a:gridCol w="1172308">
                      <a:extLst>
                        <a:ext uri="{9D8B030D-6E8A-4147-A177-3AD203B41FA5}">
                          <a16:colId xmlns:a16="http://schemas.microsoft.com/office/drawing/2014/main" xmlns="" val="20006"/>
                        </a:ext>
                      </a:extLst>
                    </a:gridCol>
                    <a:gridCol w="1092930">
                      <a:extLst>
                        <a:ext uri="{9D8B030D-6E8A-4147-A177-3AD203B41FA5}">
                          <a16:colId xmlns:a16="http://schemas.microsoft.com/office/drawing/2014/main" xmlns="" val="20007"/>
                        </a:ext>
                      </a:extLst>
                    </a:gridCol>
                    <a:gridCol w="1368916">
                      <a:extLst>
                        <a:ext uri="{9D8B030D-6E8A-4147-A177-3AD203B41FA5}">
                          <a16:colId xmlns:a16="http://schemas.microsoft.com/office/drawing/2014/main" xmlns="" val="20008"/>
                        </a:ext>
                      </a:extLst>
                    </a:gridCol>
                  </a:tblGrid>
                  <a:tr h="452387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latin typeface="+mj-lt"/>
                              <a:cs typeface="Times New Roman" panose="02020603050405020304" pitchFamily="18" charset="0"/>
                            </a:rPr>
                            <a:t>Data Set</a:t>
                          </a:r>
                          <a:endParaRPr lang="en-US" sz="1500" b="1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latin typeface="+mj-lt"/>
                              <a:cs typeface="Times New Roman" panose="02020603050405020304" pitchFamily="18" charset="0"/>
                            </a:rPr>
                            <a:t>Accuracy (%)</a:t>
                          </a:r>
                          <a:endParaRPr lang="en-US" sz="1500" b="1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Cost</a:t>
                          </a:r>
                        </a:p>
                        <a:p>
                          <a:pPr algn="ctr"/>
                          <a:r>
                            <a:rPr lang="en-US" sz="1500" b="1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(# Questions)</a:t>
                          </a:r>
                          <a:endParaRPr lang="en-US" sz="1500" b="1" dirty="0">
                            <a:solidFill>
                              <a:srgbClr val="FF0000"/>
                            </a:solidFill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latin typeface="+mj-lt"/>
                              <a:cs typeface="Times New Roman" panose="02020603050405020304" pitchFamily="18" charset="0"/>
                            </a:rPr>
                            <a:t>Run Time</a:t>
                          </a:r>
                          <a:endParaRPr lang="en-US" sz="1500" b="1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latin typeface="+mj-lt"/>
                              <a:cs typeface="Times New Roman" panose="02020603050405020304" pitchFamily="18" charset="0"/>
                            </a:rPr>
                            <a:t>Candidate Set Size </a:t>
                          </a:r>
                          <a:endParaRPr lang="en-US" sz="1500" b="1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452387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5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5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en-US" sz="15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500" b="1" dirty="0">
                            <a:solidFill>
                              <a:srgbClr val="FF0000"/>
                            </a:solidFill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Machine</a:t>
                          </a:r>
                          <a:r>
                            <a:rPr lang="en-US" sz="1500" baseline="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Time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Crowd Time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kern="12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+mn-ea"/>
                              <a:cs typeface="Times New Roman" panose="02020603050405020304" pitchFamily="18" charset="0"/>
                            </a:rPr>
                            <a:t>Total Time</a:t>
                          </a:r>
                          <a:endParaRPr lang="en-US" sz="1500" b="1" kern="1200" dirty="0">
                            <a:solidFill>
                              <a:srgbClr val="FF0000"/>
                            </a:solidFill>
                            <a:latin typeface="+mj-lt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452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Products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90.9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74.5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81.9</a:t>
                          </a:r>
                          <a:endParaRPr lang="en-US" sz="1500" b="1" dirty="0">
                            <a:solidFill>
                              <a:srgbClr val="FF0000"/>
                            </a:solidFill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$57.6 </a:t>
                          </a:r>
                          <a:r>
                            <a:rPr lang="en-US" sz="1500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(960)</a:t>
                          </a:r>
                          <a:endParaRPr lang="en-US" sz="1500" dirty="0">
                            <a:solidFill>
                              <a:srgbClr val="FF0000"/>
                            </a:solidFill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52m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13h</a:t>
                          </a:r>
                          <a:r>
                            <a:rPr lang="en-US" sz="1500" baseline="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 7m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kern="12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+mn-ea"/>
                              <a:cs typeface="Times New Roman" panose="02020603050405020304" pitchFamily="18" charset="0"/>
                            </a:rPr>
                            <a:t>13h 25m</a:t>
                          </a:r>
                          <a:endParaRPr lang="en-US" sz="1500" b="1" kern="1200" dirty="0">
                            <a:solidFill>
                              <a:srgbClr val="FF0000"/>
                            </a:solidFill>
                            <a:latin typeface="+mj-lt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536K -</a:t>
                          </a:r>
                          <a:r>
                            <a:rPr lang="en-US" sz="1500" baseline="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11.4M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452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Songs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96.0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99.3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97.6</a:t>
                          </a:r>
                          <a:endParaRPr lang="en-US" sz="1500" b="1" dirty="0">
                            <a:solidFill>
                              <a:srgbClr val="FF0000"/>
                            </a:solidFill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$54 </a:t>
                          </a:r>
                          <a:r>
                            <a:rPr lang="en-US" sz="1500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(900)</a:t>
                          </a:r>
                          <a:endParaRPr lang="en-US" sz="1500" dirty="0">
                            <a:solidFill>
                              <a:srgbClr val="FF0000"/>
                            </a:solidFill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2h</a:t>
                          </a:r>
                          <a:r>
                            <a:rPr lang="en-US" sz="1500" baseline="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 7m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11h</a:t>
                          </a:r>
                          <a:r>
                            <a:rPr lang="en-US" sz="1500" baseline="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 25m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kern="12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+mn-ea"/>
                              <a:cs typeface="Times New Roman" panose="02020603050405020304" pitchFamily="18" charset="0"/>
                            </a:rPr>
                            <a:t>11h 58m</a:t>
                          </a:r>
                          <a:endParaRPr lang="en-US" sz="1500" b="1" kern="1200" dirty="0">
                            <a:solidFill>
                              <a:srgbClr val="FF0000"/>
                            </a:solidFill>
                            <a:latin typeface="+mj-lt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1.6M – 51.4M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452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Citations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92.0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98.5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95.2</a:t>
                          </a:r>
                          <a:endParaRPr lang="en-US" sz="1500" b="1" dirty="0">
                            <a:solidFill>
                              <a:srgbClr val="FF0000"/>
                            </a:solidFill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kern="12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+mn-ea"/>
                              <a:cs typeface="Times New Roman" panose="02020603050405020304" pitchFamily="18" charset="0"/>
                            </a:rPr>
                            <a:t>$65.5 </a:t>
                          </a:r>
                          <a:r>
                            <a:rPr lang="en-US" sz="1500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(1087)</a:t>
                          </a:r>
                          <a:endParaRPr lang="en-US" sz="1500" dirty="0">
                            <a:solidFill>
                              <a:srgbClr val="FF0000"/>
                            </a:solidFill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2h</a:t>
                          </a:r>
                          <a:r>
                            <a:rPr lang="en-US" sz="1500" baseline="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 32m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13h</a:t>
                          </a:r>
                          <a:r>
                            <a:rPr lang="en-US" sz="1500" baseline="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 33m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kern="12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+mn-ea"/>
                              <a:cs typeface="Times New Roman" panose="02020603050405020304" pitchFamily="18" charset="0"/>
                            </a:rPr>
                            <a:t>14h 37m</a:t>
                          </a:r>
                          <a:endParaRPr lang="en-US" sz="1500" b="1" kern="1200" dirty="0">
                            <a:solidFill>
                              <a:srgbClr val="FF0000"/>
                            </a:solidFill>
                            <a:latin typeface="+mj-lt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654K – 1.06M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3439357"/>
                  </p:ext>
                </p:extLst>
              </p:nvPr>
            </p:nvGraphicFramePr>
            <p:xfrm>
              <a:off x="171450" y="1251285"/>
              <a:ext cx="8801100" cy="22619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1469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539262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56270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56270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1277816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  <a:gridCol w="1312984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5"/>
                        </a:ext>
                      </a:extLst>
                    </a:gridCol>
                    <a:gridCol w="117230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6"/>
                        </a:ext>
                      </a:extLst>
                    </a:gridCol>
                    <a:gridCol w="109293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7"/>
                        </a:ext>
                      </a:extLst>
                    </a:gridCol>
                    <a:gridCol w="1368916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8"/>
                        </a:ext>
                      </a:extLst>
                    </a:gridCol>
                  </a:tblGrid>
                  <a:tr h="452387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latin typeface="+mj-lt"/>
                              <a:cs typeface="Times New Roman" panose="02020603050405020304" pitchFamily="18" charset="0"/>
                            </a:rPr>
                            <a:t>Data Set</a:t>
                          </a:r>
                          <a:endParaRPr lang="en-US" sz="1500" b="1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latin typeface="+mj-lt"/>
                              <a:cs typeface="Times New Roman" panose="02020603050405020304" pitchFamily="18" charset="0"/>
                            </a:rPr>
                            <a:t>Accuracy (%)</a:t>
                          </a:r>
                          <a:endParaRPr lang="en-US" sz="1500" b="1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Cost</a:t>
                          </a:r>
                        </a:p>
                        <a:p>
                          <a:pPr algn="ctr"/>
                          <a:r>
                            <a:rPr lang="en-US" sz="1500" b="1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(# Questions)</a:t>
                          </a:r>
                          <a:endParaRPr lang="en-US" sz="1500" b="1" dirty="0">
                            <a:solidFill>
                              <a:srgbClr val="FF0000"/>
                            </a:solidFill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latin typeface="+mj-lt"/>
                              <a:cs typeface="Times New Roman" panose="02020603050405020304" pitchFamily="18" charset="0"/>
                            </a:rPr>
                            <a:t>Run Time</a:t>
                          </a:r>
                          <a:endParaRPr lang="en-US" sz="1500" b="1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latin typeface="+mj-lt"/>
                              <a:cs typeface="Times New Roman" panose="02020603050405020304" pitchFamily="18" charset="0"/>
                            </a:rPr>
                            <a:t>Candidate Set Size </a:t>
                          </a:r>
                          <a:endParaRPr lang="en-US" sz="1500" b="1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452387"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5"/>
                          <a:stretch>
                            <a:fillRect l="-171591" t="-100000" r="-1372727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5"/>
                          <a:stretch>
                            <a:fillRect l="-259783" t="-100000" r="-121304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5"/>
                          <a:stretch>
                            <a:fillRect l="-355914" t="-100000" r="-1100000" b="-300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Machine</a:t>
                          </a:r>
                          <a:r>
                            <a:rPr lang="en-US" sz="1500" baseline="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Time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Crowd Time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kern="12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+mn-ea"/>
                              <a:cs typeface="Times New Roman" panose="02020603050405020304" pitchFamily="18" charset="0"/>
                            </a:rPr>
                            <a:t>Total Time</a:t>
                          </a:r>
                          <a:endParaRPr lang="en-US" sz="1500" b="1" kern="1200" dirty="0">
                            <a:solidFill>
                              <a:srgbClr val="FF0000"/>
                            </a:solidFill>
                            <a:latin typeface="+mj-lt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rgbClr val="C9C9FF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1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452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Products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90.9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74.5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81.9</a:t>
                          </a:r>
                          <a:endParaRPr lang="en-US" sz="1500" b="1" dirty="0">
                            <a:solidFill>
                              <a:srgbClr val="FF0000"/>
                            </a:solidFill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$57.6 </a:t>
                          </a:r>
                          <a:r>
                            <a:rPr lang="en-US" sz="1500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(960)</a:t>
                          </a:r>
                          <a:endParaRPr lang="en-US" sz="1500" dirty="0">
                            <a:solidFill>
                              <a:srgbClr val="FF0000"/>
                            </a:solidFill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52m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13h</a:t>
                          </a:r>
                          <a:r>
                            <a:rPr lang="en-US" sz="1500" baseline="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 7m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kern="12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+mn-ea"/>
                              <a:cs typeface="Times New Roman" panose="02020603050405020304" pitchFamily="18" charset="0"/>
                            </a:rPr>
                            <a:t>13h 25m</a:t>
                          </a:r>
                          <a:endParaRPr lang="en-US" sz="1500" b="1" kern="1200" dirty="0">
                            <a:solidFill>
                              <a:srgbClr val="FF0000"/>
                            </a:solidFill>
                            <a:latin typeface="+mj-lt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536K -</a:t>
                          </a:r>
                          <a:r>
                            <a:rPr lang="en-US" sz="1500" baseline="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11.4M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452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Songs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96.0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99.3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97.6</a:t>
                          </a:r>
                          <a:endParaRPr lang="en-US" sz="1500" b="1" dirty="0">
                            <a:solidFill>
                              <a:srgbClr val="FF0000"/>
                            </a:solidFill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$54 </a:t>
                          </a:r>
                          <a:r>
                            <a:rPr lang="en-US" sz="1500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(900)</a:t>
                          </a:r>
                          <a:endParaRPr lang="en-US" sz="1500" dirty="0">
                            <a:solidFill>
                              <a:srgbClr val="FF0000"/>
                            </a:solidFill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2h</a:t>
                          </a:r>
                          <a:r>
                            <a:rPr lang="en-US" sz="1500" baseline="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 7m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11h</a:t>
                          </a:r>
                          <a:r>
                            <a:rPr lang="en-US" sz="1500" baseline="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 25m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kern="12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+mn-ea"/>
                              <a:cs typeface="Times New Roman" panose="02020603050405020304" pitchFamily="18" charset="0"/>
                            </a:rPr>
                            <a:t>11h 58m</a:t>
                          </a:r>
                          <a:endParaRPr lang="en-US" sz="1500" b="1" kern="1200" dirty="0">
                            <a:solidFill>
                              <a:srgbClr val="FF0000"/>
                            </a:solidFill>
                            <a:latin typeface="+mj-lt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1.6M – 51.4M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452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Citations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92.0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98.5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95.2</a:t>
                          </a:r>
                          <a:endParaRPr lang="en-US" sz="1500" b="1" dirty="0">
                            <a:solidFill>
                              <a:srgbClr val="FF0000"/>
                            </a:solidFill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kern="12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+mn-ea"/>
                              <a:cs typeface="Times New Roman" panose="02020603050405020304" pitchFamily="18" charset="0"/>
                            </a:rPr>
                            <a:t>$65.5 </a:t>
                          </a:r>
                          <a:r>
                            <a:rPr lang="en-US" sz="1500" dirty="0" smtClean="0">
                              <a:solidFill>
                                <a:srgbClr val="FF0000"/>
                              </a:solidFill>
                              <a:latin typeface="+mj-lt"/>
                              <a:cs typeface="Times New Roman" panose="02020603050405020304" pitchFamily="18" charset="0"/>
                            </a:rPr>
                            <a:t>(1087)</a:t>
                          </a:r>
                          <a:endParaRPr lang="en-US" sz="1500" dirty="0">
                            <a:solidFill>
                              <a:srgbClr val="FF0000"/>
                            </a:solidFill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2h</a:t>
                          </a:r>
                          <a:r>
                            <a:rPr lang="en-US" sz="1500" baseline="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 32m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13h</a:t>
                          </a:r>
                          <a:r>
                            <a:rPr lang="en-US" sz="1500" baseline="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 33m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kern="12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+mn-ea"/>
                              <a:cs typeface="Times New Roman" panose="02020603050405020304" pitchFamily="18" charset="0"/>
                            </a:rPr>
                            <a:t>14h 37m</a:t>
                          </a:r>
                          <a:endParaRPr lang="en-US" sz="1500" b="1" kern="1200" dirty="0">
                            <a:solidFill>
                              <a:srgbClr val="FF0000"/>
                            </a:solidFill>
                            <a:latin typeface="+mj-lt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dirty="0" smtClean="0">
                              <a:latin typeface="+mj-lt"/>
                              <a:cs typeface="Times New Roman" panose="02020603050405020304" pitchFamily="18" charset="0"/>
                            </a:rPr>
                            <a:t>654K – 1.06M</a:t>
                          </a:r>
                          <a:endParaRPr lang="en-US" sz="1500" dirty="0">
                            <a:latin typeface="+mj-lt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785390301"/>
      </p:ext>
    </p:extLst>
  </p:cSld>
  <p:clrMapOvr>
    <a:masterClrMapping/>
  </p:clrMapOvr>
  <p:transition advClick="0" advTm="960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8991"/>
            <a:ext cx="7772400" cy="685800"/>
          </a:xfrm>
        </p:spPr>
        <p:txBody>
          <a:bodyPr/>
          <a:lstStyle/>
          <a:p>
            <a:r>
              <a:rPr lang="en-US" dirty="0" smtClean="0"/>
              <a:t>Entity Matching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167301"/>
              </p:ext>
            </p:extLst>
          </p:nvPr>
        </p:nvGraphicFramePr>
        <p:xfrm>
          <a:off x="285750" y="2164228"/>
          <a:ext cx="3694391" cy="2657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2"/>
                <a:gridCol w="1290199"/>
                <a:gridCol w="803990"/>
              </a:tblGrid>
              <a:tr h="6642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Times"/>
                        </a:rPr>
                        <a:t>Name</a:t>
                      </a:r>
                      <a:endParaRPr lang="en-US" sz="2000" b="1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Times"/>
                        </a:rPr>
                        <a:t>City</a:t>
                      </a:r>
                      <a:endParaRPr lang="en-US" sz="2000" b="1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Times"/>
                        </a:rPr>
                        <a:t>State</a:t>
                      </a:r>
                      <a:endParaRPr lang="en-US" sz="2000" b="1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</a:tr>
              <a:tr h="664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Times"/>
                        </a:rPr>
                        <a:t>Dave Smith</a:t>
                      </a:r>
                      <a:endParaRPr lang="en-US" sz="2000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Times"/>
                        </a:rPr>
                        <a:t>Madison</a:t>
                      </a:r>
                      <a:endParaRPr lang="en-US" sz="2000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Times"/>
                        </a:rPr>
                        <a:t>WI</a:t>
                      </a:r>
                      <a:endParaRPr lang="en-US" sz="2000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</a:tr>
              <a:tr h="664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Times"/>
                        </a:rPr>
                        <a:t>Joe Wilson</a:t>
                      </a:r>
                      <a:endParaRPr lang="en-US" sz="2000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Times"/>
                        </a:rPr>
                        <a:t>San Jose</a:t>
                      </a:r>
                      <a:endParaRPr lang="en-US" sz="2000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Times"/>
                        </a:rPr>
                        <a:t>CA</a:t>
                      </a:r>
                      <a:endParaRPr lang="en-US" sz="2000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</a:tr>
              <a:tr h="6642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Times"/>
                        </a:rPr>
                        <a:t>Dan Smith</a:t>
                      </a:r>
                      <a:endParaRPr lang="en-US" sz="2000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Times"/>
                        </a:rPr>
                        <a:t>Middleton</a:t>
                      </a:r>
                      <a:endParaRPr lang="en-US" sz="2000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Times"/>
                        </a:rPr>
                        <a:t>WI</a:t>
                      </a:r>
                      <a:endParaRPr lang="en-US" sz="2000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99822" y="1609574"/>
            <a:ext cx="158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  <a:cs typeface="Times"/>
              </a:rPr>
              <a:t>Table A</a:t>
            </a:r>
            <a:endParaRPr lang="en-US" sz="2800" b="1" baseline="-25000" dirty="0" smtClean="0">
              <a:latin typeface="+mn-lt"/>
              <a:cs typeface="Times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800989"/>
              </p:ext>
            </p:extLst>
          </p:nvPr>
        </p:nvGraphicFramePr>
        <p:xfrm>
          <a:off x="4813680" y="2194105"/>
          <a:ext cx="4077852" cy="23169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2376"/>
                <a:gridCol w="1361486"/>
                <a:gridCol w="803990"/>
              </a:tblGrid>
              <a:tr h="69673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Times"/>
                        </a:rPr>
                        <a:t>Name</a:t>
                      </a:r>
                      <a:endParaRPr lang="en-US" sz="2000" b="1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Times"/>
                        </a:rPr>
                        <a:t>City</a:t>
                      </a:r>
                      <a:endParaRPr lang="en-US" sz="2000" b="1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Times"/>
                        </a:rPr>
                        <a:t>State</a:t>
                      </a:r>
                      <a:endParaRPr lang="en-US" sz="2000" b="1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</a:tr>
              <a:tr h="83467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Times"/>
                        </a:rPr>
                        <a:t>David</a:t>
                      </a:r>
                      <a:r>
                        <a:rPr lang="en-US" sz="2000" baseline="0" dirty="0" smtClean="0">
                          <a:latin typeface="+mn-lt"/>
                          <a:cs typeface="Times"/>
                        </a:rPr>
                        <a:t> D.</a:t>
                      </a:r>
                      <a:r>
                        <a:rPr lang="en-US" sz="2000" dirty="0" smtClean="0">
                          <a:latin typeface="+mn-lt"/>
                          <a:cs typeface="Times"/>
                        </a:rPr>
                        <a:t> Smith</a:t>
                      </a:r>
                      <a:endParaRPr lang="en-US" sz="2000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Times"/>
                        </a:rPr>
                        <a:t>Madison</a:t>
                      </a:r>
                      <a:endParaRPr lang="en-US" sz="2000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Times"/>
                        </a:rPr>
                        <a:t>WI</a:t>
                      </a:r>
                      <a:endParaRPr lang="en-US" sz="2000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</a:tr>
              <a:tr h="78557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Times"/>
                        </a:rPr>
                        <a:t>Daniel W. Smith</a:t>
                      </a:r>
                      <a:endParaRPr lang="en-US" sz="2000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Times"/>
                        </a:rPr>
                        <a:t>Middleton</a:t>
                      </a:r>
                      <a:endParaRPr lang="en-US" sz="2000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Times"/>
                        </a:rPr>
                        <a:t>WI</a:t>
                      </a:r>
                      <a:endParaRPr lang="en-US" sz="2000" dirty="0">
                        <a:latin typeface="+mn-lt"/>
                        <a:cs typeface="Time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BFF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879227" y="1660548"/>
            <a:ext cx="1507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  <a:cs typeface="Times"/>
              </a:rPr>
              <a:t>Table </a:t>
            </a:r>
            <a:r>
              <a:rPr lang="en-US" sz="2800" b="1" dirty="0">
                <a:latin typeface="+mn-lt"/>
                <a:cs typeface="Times"/>
              </a:rPr>
              <a:t>B</a:t>
            </a:r>
            <a:endParaRPr lang="en-US" sz="2800" b="1" baseline="-25000" dirty="0" smtClean="0">
              <a:latin typeface="+mn-lt"/>
              <a:cs typeface="Times"/>
            </a:endParaRPr>
          </a:p>
        </p:txBody>
      </p:sp>
      <p:cxnSp>
        <p:nvCxnSpPr>
          <p:cNvPr id="22" name="Straight Arrow Connector 21"/>
          <p:cNvCxnSpPr>
            <a:endCxn id="20" idx="1"/>
          </p:cNvCxnSpPr>
          <p:nvPr/>
        </p:nvCxnSpPr>
        <p:spPr bwMode="auto">
          <a:xfrm>
            <a:off x="3980141" y="3154017"/>
            <a:ext cx="833539" cy="19857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3980141" y="4068417"/>
            <a:ext cx="833539" cy="44266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06147041"/>
      </p:ext>
    </p:extLst>
  </p:cSld>
  <p:clrMapOvr>
    <a:masterClrMapping/>
  </p:clrMapOvr>
  <p:transition advTm="1427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28600"/>
            <a:ext cx="8087139" cy="685800"/>
          </a:xfrm>
        </p:spPr>
        <p:txBody>
          <a:bodyPr/>
          <a:lstStyle/>
          <a:p>
            <a:r>
              <a:rPr lang="en-US" dirty="0" smtClean="0"/>
              <a:t>Falcon “in the Wild” (</a:t>
            </a:r>
            <a:r>
              <a:rPr lang="en-US" dirty="0" err="1" smtClean="0"/>
              <a:t>CloudMatcher.io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20416"/>
            <a:ext cx="8686800" cy="5181600"/>
          </a:xfrm>
        </p:spPr>
        <p:txBody>
          <a:bodyPr/>
          <a:lstStyle/>
          <a:p>
            <a:r>
              <a:rPr lang="en-US" dirty="0" smtClean="0"/>
              <a:t>Matching drug descriptions for Marshfield Clinic</a:t>
            </a:r>
          </a:p>
          <a:p>
            <a:pPr lvl="1"/>
            <a:r>
              <a:rPr lang="en-US" dirty="0" smtClean="0"/>
              <a:t>tables of size 453K vs 451K</a:t>
            </a:r>
          </a:p>
          <a:p>
            <a:pPr lvl="1"/>
            <a:r>
              <a:rPr lang="en-US" dirty="0" smtClean="0"/>
              <a:t>data is sensitive </a:t>
            </a:r>
            <a:r>
              <a:rPr lang="en-US" dirty="0" smtClean="0">
                <a:sym typeface="Wingdings" panose="05000000000000000000" pitchFamily="2" charset="2"/>
              </a:rPr>
              <a:t> labeled by a scientist, 1h 37m to label 830 pairs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2h 10m of machine time  optimization reduces by 49% to 1h 6m</a:t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 smtClean="0"/>
          </a:p>
          <a:p>
            <a:r>
              <a:rPr lang="en-US" dirty="0" smtClean="0"/>
              <a:t>Matching organizations for a team of economists at UW</a:t>
            </a:r>
          </a:p>
          <a:p>
            <a:pPr lvl="1"/>
            <a:r>
              <a:rPr lang="en-US" dirty="0" smtClean="0"/>
              <a:t>supervised by </a:t>
            </a:r>
            <a:r>
              <a:rPr lang="en-US" dirty="0" err="1" smtClean="0"/>
              <a:t>Yash</a:t>
            </a:r>
            <a:r>
              <a:rPr lang="en-US" dirty="0" smtClean="0"/>
              <a:t> </a:t>
            </a:r>
            <a:r>
              <a:rPr lang="en-US" dirty="0" err="1" smtClean="0"/>
              <a:t>Govind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Mukilan</a:t>
            </a:r>
            <a:r>
              <a:rPr lang="en-US" dirty="0" smtClean="0"/>
              <a:t> Ashok</a:t>
            </a:r>
          </a:p>
          <a:p>
            <a:pPr lvl="1"/>
            <a:r>
              <a:rPr lang="en-US" dirty="0" smtClean="0"/>
              <a:t>tables of size 2616 vs 21530</a:t>
            </a:r>
          </a:p>
          <a:p>
            <a:pPr lvl="1"/>
            <a:r>
              <a:rPr lang="en-US" dirty="0" smtClean="0"/>
              <a:t>crowd cost $61, precision &gt;= 94%, recall &gt;= 98%</a:t>
            </a:r>
          </a:p>
          <a:p>
            <a:pPr lvl="1"/>
            <a:r>
              <a:rPr lang="en-US" dirty="0" smtClean="0"/>
              <a:t>machine time 12m, crowd time 23h 12m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when labeled by an economist: label time 50m, machine time 11m</a:t>
            </a:r>
          </a:p>
          <a:p>
            <a:pPr lvl="1"/>
            <a:r>
              <a:rPr lang="en-US" dirty="0" smtClean="0"/>
              <a:t>can match in an hour vs weeks using a developer (@ $15/hour)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20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0294445"/>
      </p:ext>
    </p:extLst>
  </p:cSld>
  <p:clrMapOvr>
    <a:masterClrMapping/>
  </p:clrMapOvr>
  <p:transition advClick="0" advTm="828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257800"/>
          </a:xfrm>
        </p:spPr>
        <p:txBody>
          <a:bodyPr/>
          <a:lstStyle/>
          <a:p>
            <a:r>
              <a:rPr lang="en-US" dirty="0" smtClean="0"/>
              <a:t>Parallel execution of DAGs of operators</a:t>
            </a:r>
          </a:p>
          <a:p>
            <a:pPr lvl="1"/>
            <a:r>
              <a:rPr lang="en-US" dirty="0">
                <a:sym typeface="Wingdings" pitchFamily="2" charset="2"/>
              </a:rPr>
              <a:t>c</a:t>
            </a:r>
            <a:r>
              <a:rPr lang="en-US" dirty="0" smtClean="0">
                <a:sym typeface="Wingdings" pitchFamily="2" charset="2"/>
              </a:rPr>
              <a:t>onsiders each operator as </a:t>
            </a:r>
            <a:r>
              <a:rPr lang="en-US" dirty="0" err="1" smtClean="0">
                <a:sym typeface="Wingdings" pitchFamily="2" charset="2"/>
              </a:rPr>
              <a:t>blackbox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e.g.,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[F.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Hueske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et al. ICDE’13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I. Gog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et al. EuroSys’15]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RDBMS-style solutions for data cleaning</a:t>
            </a:r>
          </a:p>
          <a:p>
            <a:pPr lvl="1"/>
            <a:r>
              <a:rPr lang="en-US" dirty="0"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efine operators for EM at coarse granularities</a:t>
            </a:r>
            <a:endParaRPr lang="en-US" dirty="0" smtClean="0">
              <a:solidFill>
                <a:schemeClr val="accent2">
                  <a:lumMod val="40000"/>
                  <a:lumOff val="60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e.g., [Wisteria VLDB’15,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BigDansing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 SIGMOD’15]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Crowdsourcing</a:t>
            </a:r>
          </a:p>
          <a:p>
            <a:pPr lvl="1"/>
            <a:r>
              <a:rPr lang="en-US" dirty="0" err="1">
                <a:sym typeface="Wingdings" pitchFamily="2" charset="2"/>
              </a:rPr>
              <a:t>c</a:t>
            </a:r>
            <a:r>
              <a:rPr lang="en-US" dirty="0" err="1" smtClean="0">
                <a:sym typeface="Wingdings" pitchFamily="2" charset="2"/>
              </a:rPr>
              <a:t>rowdsourced</a:t>
            </a:r>
            <a:r>
              <a:rPr lang="en-US" dirty="0" smtClean="0">
                <a:sym typeface="Wingdings" pitchFamily="2" charset="2"/>
              </a:rPr>
              <a:t> query processing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[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CrowdDB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SIGMOD’11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]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v</a:t>
            </a:r>
            <a:r>
              <a:rPr lang="en-US" dirty="0" smtClean="0">
                <a:sym typeface="Wingdings" pitchFamily="2" charset="2"/>
              </a:rPr>
              <a:t>erifying predicted matches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[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Wang et al. VLDB’12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]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inimize number of questions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[</a:t>
            </a:r>
            <a:r>
              <a:rPr lang="en-US" dirty="0" err="1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Whang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 et al. VLDB’13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]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f</a:t>
            </a:r>
            <a:r>
              <a:rPr lang="en-US" dirty="0" smtClean="0">
                <a:sym typeface="Wingdings" pitchFamily="2" charset="2"/>
              </a:rPr>
              <a:t>ind best UI to pose questions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[Marcus et al. VLDB’11]</a:t>
            </a:r>
          </a:p>
          <a:p>
            <a:pPr lvl="1"/>
            <a:r>
              <a:rPr lang="en-US" dirty="0"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inimizing crowd latency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[D. Haas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et al.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VLDB’16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]</a:t>
            </a:r>
            <a:endParaRPr lang="en-US" dirty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6903"/>
      </p:ext>
    </p:extLst>
  </p:cSld>
  <p:clrMapOvr>
    <a:masterClrMapping/>
  </p:clrMapOvr>
  <p:transition advTm="114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Corleone ideally suited for building EM cloud services</a:t>
            </a:r>
          </a:p>
          <a:p>
            <a:pPr lvl="1"/>
            <a:r>
              <a:rPr lang="en-US" dirty="0" smtClean="0"/>
              <a:t>but does not scale to large tables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Proposed Falcon to scale up Corleone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atches tables of 1-2.5M tuples for $54-66 in 2-14 hours</a:t>
            </a:r>
          </a:p>
          <a:p>
            <a:pPr lvl="1"/>
            <a:r>
              <a:rPr lang="en-US" dirty="0" smtClean="0"/>
              <a:t>scales up DAGs with complex rules, crowdsourcing, ML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Future directions</a:t>
            </a:r>
          </a:p>
          <a:p>
            <a:pPr lvl="1"/>
            <a:r>
              <a:rPr lang="en-US" dirty="0" smtClean="0"/>
              <a:t>exploring new optimizations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onsider more complex workflows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CloudMatcher.io </a:t>
            </a:r>
            <a:br>
              <a:rPr lang="en-US" dirty="0" smtClean="0"/>
            </a:br>
            <a:r>
              <a:rPr lang="en-US" dirty="0" smtClean="0"/>
              <a:t>as a public service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318" y="3534335"/>
            <a:ext cx="3867294" cy="24899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5799746"/>
      </p:ext>
    </p:extLst>
  </p:cSld>
  <p:clrMapOvr>
    <a:masterClrMapping/>
  </p:clrMapOvr>
  <p:transition advClick="0" advTm="938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dirty="0" smtClean="0"/>
              <a:t>Recent Crowdsourced EM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6956"/>
          </a:xfrm>
        </p:spPr>
        <p:txBody>
          <a:bodyPr/>
          <a:lstStyle/>
          <a:p>
            <a:r>
              <a:rPr lang="en-US" dirty="0" smtClean="0"/>
              <a:t>Example: verifying predicted matches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8899" y="2118557"/>
            <a:ext cx="312773" cy="923267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b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8899" y="3261555"/>
            <a:ext cx="312773" cy="646268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d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048896" y="3261553"/>
            <a:ext cx="304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09" tIns="46004" rIns="92009" bIns="46004" numCol="1" rtlCol="0" anchor="t" anchorCtr="0" compatLnSpc="1">
            <a:prstTxWarp prst="textNoShape">
              <a:avLst/>
            </a:prstTxWarp>
          </a:bodyPr>
          <a:lstStyle/>
          <a:p>
            <a:pPr marL="742416" indent="-285545" defTabSz="91374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–"/>
            </a:pPr>
            <a:endParaRPr kumimoji="1" lang="en-US" sz="20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48896" y="2118553"/>
            <a:ext cx="3048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09" tIns="46004" rIns="92009" bIns="46004" numCol="1" rtlCol="0" anchor="t" anchorCtr="0" compatLnSpc="1">
            <a:prstTxWarp prst="textNoShape">
              <a:avLst/>
            </a:prstTxWarp>
          </a:bodyPr>
          <a:lstStyle/>
          <a:p>
            <a:pPr marL="742416" indent="-285545" defTabSz="91374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–"/>
            </a:pPr>
            <a:endParaRPr kumimoji="1" lang="en-US" sz="20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4144" y="2347156"/>
            <a:ext cx="338421" cy="369269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7897" y="3337756"/>
            <a:ext cx="338421" cy="369269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24745" y="2596862"/>
            <a:ext cx="1056566" cy="369269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Blocking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05945" y="2596862"/>
            <a:ext cx="1120686" cy="369269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Matching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91545" y="2520663"/>
            <a:ext cx="659022" cy="1200266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a,d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b,e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c,d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c,e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01346" y="2520663"/>
            <a:ext cx="889854" cy="1200266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a,d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dirty="0" smtClean="0">
                <a:solidFill>
                  <a:srgbClr val="FF0000"/>
                </a:solidFill>
              </a:rPr>
              <a:t>Y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b,e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dirty="0" smtClean="0">
                <a:solidFill>
                  <a:srgbClr val="FF0000"/>
                </a:solidFill>
              </a:rPr>
              <a:t>N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c,d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dirty="0" smtClean="0">
                <a:solidFill>
                  <a:srgbClr val="FF0000"/>
                </a:solidFill>
              </a:rPr>
              <a:t>Y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c,e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dirty="0" smtClean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20" name="Right Brace 19"/>
          <p:cNvSpPr/>
          <p:nvPr/>
        </p:nvSpPr>
        <p:spPr bwMode="auto">
          <a:xfrm>
            <a:off x="1429896" y="2347153"/>
            <a:ext cx="152400" cy="1447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09" tIns="46004" rIns="92009" bIns="46004" numCol="1" rtlCol="0" anchor="t" anchorCtr="0" compatLnSpc="1">
            <a:prstTxWarp prst="textNoShape">
              <a:avLst/>
            </a:prstTxWarp>
          </a:bodyPr>
          <a:lstStyle/>
          <a:p>
            <a:pPr marL="742416" indent="-285545" defTabSz="91374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–"/>
            </a:pPr>
            <a:endParaRPr kumimoji="1" lang="en-US" sz="2000" dirty="0" smtClean="0">
              <a:solidFill>
                <a:schemeClr val="hlink"/>
              </a:solidFill>
              <a:latin typeface="Arial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624742" y="305406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3377342" y="3054060"/>
            <a:ext cx="1447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9" name="Picture 8" descr="female, person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6002" y="1799504"/>
            <a:ext cx="540571" cy="540572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6019802" y="2573426"/>
            <a:ext cx="1082214" cy="369269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Verifying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146868" y="1799504"/>
            <a:ext cx="1154017" cy="672466"/>
            <a:chOff x="6146868" y="1799504"/>
            <a:chExt cx="1154017" cy="672466"/>
          </a:xfrm>
        </p:grpSpPr>
        <p:pic>
          <p:nvPicPr>
            <p:cNvPr id="27" name="Picture 17" descr="j00786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6553200" y="1799504"/>
              <a:ext cx="357028" cy="672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7" descr="j00786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6146868" y="1799504"/>
              <a:ext cx="357028" cy="672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17" descr="j00786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6943857" y="1799504"/>
              <a:ext cx="357028" cy="672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34" name="Straight Arrow Connector 33"/>
          <p:cNvCxnSpPr/>
          <p:nvPr/>
        </p:nvCxnSpPr>
        <p:spPr bwMode="auto">
          <a:xfrm>
            <a:off x="5791200" y="3030624"/>
            <a:ext cx="1447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367428" y="2670285"/>
            <a:ext cx="877030" cy="646268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a,d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dirty="0" smtClean="0">
                <a:solidFill>
                  <a:srgbClr val="FF0000"/>
                </a:solidFill>
              </a:rPr>
              <a:t>Y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c,e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dirty="0" smtClean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228600" y="4405618"/>
            <a:ext cx="8686800" cy="191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>
            <a:lvl1pPr marL="342795" indent="-34279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400" b="1">
                <a:solidFill>
                  <a:srgbClr val="0000DC"/>
                </a:solidFill>
                <a:latin typeface="+mn-lt"/>
                <a:ea typeface="+mn-ea"/>
                <a:cs typeface="+mn-cs"/>
              </a:defRPr>
            </a:lvl1pPr>
            <a:lvl2pPr marL="742721" indent="-28566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2pPr>
            <a:lvl3pPr marL="1142648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59970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676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3826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0885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7944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5003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Limitations</a:t>
            </a:r>
          </a:p>
          <a:p>
            <a:pPr lvl="1"/>
            <a:r>
              <a:rPr lang="en-US" dirty="0" err="1" smtClean="0"/>
              <a:t>crowdsources</a:t>
            </a:r>
            <a:r>
              <a:rPr lang="en-US" dirty="0" smtClean="0"/>
              <a:t> only parts of workflow</a:t>
            </a:r>
          </a:p>
          <a:p>
            <a:pPr lvl="1"/>
            <a:r>
              <a:rPr lang="en-US" dirty="0" smtClean="0"/>
              <a:t>needs a developer to execute the remaining parts</a:t>
            </a:r>
          </a:p>
          <a:p>
            <a:pPr lvl="1"/>
            <a:r>
              <a:rPr lang="en-US" dirty="0" smtClean="0"/>
              <a:t>does not work when doing many EM tasks, not enough developers</a:t>
            </a:r>
          </a:p>
          <a:p>
            <a:endParaRPr lang="en-US" dirty="0" smtClean="0">
              <a:sym typeface="Wingdings" pitchFamily="2" charset="2"/>
            </a:endParaRPr>
          </a:p>
          <a:p>
            <a:pPr lvl="1">
              <a:buFontTx/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8" name="Picture 8" descr="female, person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6635" y="1799504"/>
            <a:ext cx="540571" cy="540572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93935615"/>
      </p:ext>
    </p:extLst>
  </p:cSld>
  <p:clrMapOvr>
    <a:masterClrMapping/>
  </p:clrMapOvr>
  <p:transition advTm="25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/>
      <p:bldP spid="11" grpId="0"/>
      <p:bldP spid="12" grpId="0"/>
      <p:bldP spid="14" grpId="0"/>
      <p:bldP spid="15" grpId="0"/>
      <p:bldP spid="19" grpId="0"/>
      <p:bldP spid="20" grpId="0" animBg="1"/>
      <p:bldP spid="31" grpId="0"/>
      <p:bldP spid="3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340" y="294960"/>
            <a:ext cx="9116574" cy="685800"/>
          </a:xfrm>
        </p:spPr>
        <p:txBody>
          <a:bodyPr/>
          <a:lstStyle/>
          <a:p>
            <a:r>
              <a:rPr lang="en-US" dirty="0" smtClean="0"/>
              <a:t>Our Recent Solution : Corleone </a:t>
            </a:r>
            <a:r>
              <a:rPr lang="en-US" sz="2400" dirty="0" smtClean="0"/>
              <a:t>[SIGMOD-14]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252663" y="1211194"/>
            <a:ext cx="8915400" cy="981765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Introduces the idea of “hands-off crowdsourcing”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crowdsources the entire EM workflow, requiring no developers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9408" y="3813849"/>
            <a:ext cx="572459" cy="338492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User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222736" y="3313557"/>
            <a:ext cx="968800" cy="6795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Matcher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12906" y="3798981"/>
            <a:ext cx="523206" cy="5825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25034" y="3320915"/>
            <a:ext cx="1121502" cy="830934"/>
          </a:xfrm>
          <a:prstGeom prst="rect">
            <a:avLst/>
          </a:prstGeom>
          <a:noFill/>
        </p:spPr>
        <p:txBody>
          <a:bodyPr wrap="square" lIns="91374" tIns="45689" rIns="91374" bIns="45689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Candidate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tuple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pairs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897044" y="3677625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10334" y="3339578"/>
            <a:ext cx="961990" cy="584713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Predicted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matches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919666" y="3677625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536112" y="3216472"/>
            <a:ext cx="465072" cy="38834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536112" y="3701896"/>
            <a:ext cx="465072" cy="38834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012906" y="2925217"/>
            <a:ext cx="523206" cy="5825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54772" y="2439794"/>
            <a:ext cx="732760" cy="338492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Tables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205667" y="3677625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272467" y="3677625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634396" y="3289287"/>
            <a:ext cx="995547" cy="6795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Accuracy Estimator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720266" y="3677625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941364" y="2971809"/>
            <a:ext cx="1555490" cy="1569598"/>
          </a:xfrm>
          <a:prstGeom prst="rect">
            <a:avLst/>
          </a:prstGeom>
          <a:noFill/>
        </p:spPr>
        <p:txBody>
          <a:bodyPr wrap="square" lIns="91374" tIns="45689" rIns="91374" bIns="45689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Predicted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matches</a:t>
            </a:r>
          </a:p>
          <a:p>
            <a:pPr>
              <a:buFontTx/>
              <a:buChar char="-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Accuracy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estimates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(P, R)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200937" y="4648475"/>
            <a:ext cx="1371600" cy="77668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Difficult Pairs’ Locator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68"/>
          <p:cNvGrpSpPr/>
          <p:nvPr/>
        </p:nvGrpSpPr>
        <p:grpSpPr>
          <a:xfrm>
            <a:off x="5603123" y="3968882"/>
            <a:ext cx="1569619" cy="1067935"/>
            <a:chOff x="11184819" y="5562600"/>
            <a:chExt cx="685800" cy="838200"/>
          </a:xfrm>
        </p:grpSpPr>
        <p:cxnSp>
          <p:nvCxnSpPr>
            <p:cNvPr id="45" name="Straight Arrow Connector 44"/>
            <p:cNvCxnSpPr/>
            <p:nvPr/>
          </p:nvCxnSpPr>
          <p:spPr>
            <a:xfrm flipH="1">
              <a:off x="11184819" y="6400800"/>
              <a:ext cx="685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11870619" y="5562600"/>
              <a:ext cx="0" cy="838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72"/>
          <p:cNvGrpSpPr/>
          <p:nvPr/>
        </p:nvGrpSpPr>
        <p:grpSpPr>
          <a:xfrm rot="5400000">
            <a:off x="3366624" y="4273863"/>
            <a:ext cx="922014" cy="603905"/>
            <a:chOff x="11048999" y="5589713"/>
            <a:chExt cx="685801" cy="838200"/>
          </a:xfrm>
        </p:grpSpPr>
        <p:cxnSp>
          <p:nvCxnSpPr>
            <p:cNvPr id="49" name="Straight Arrow Connector 48"/>
            <p:cNvCxnSpPr/>
            <p:nvPr/>
          </p:nvCxnSpPr>
          <p:spPr>
            <a:xfrm flipH="1">
              <a:off x="11048999" y="6427910"/>
              <a:ext cx="685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1734800" y="5589713"/>
              <a:ext cx="0" cy="838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2036755" y="3289287"/>
            <a:ext cx="833255" cy="6795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Blocker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0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736" y="3297629"/>
            <a:ext cx="557048" cy="528705"/>
          </a:xfrm>
          <a:prstGeom prst="rect">
            <a:avLst/>
          </a:prstGeom>
          <a:noFill/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4137" y="2726578"/>
            <a:ext cx="680023" cy="397277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3238" y="2726578"/>
            <a:ext cx="680023" cy="397277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6725" y="5579852"/>
            <a:ext cx="680023" cy="397277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0493" y="2726578"/>
            <a:ext cx="680023" cy="39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89180"/>
      </p:ext>
    </p:extLst>
  </p:cSld>
  <p:clrMapOvr>
    <a:masterClrMapping/>
  </p:clrMapOvr>
  <p:transition advTm="27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dirty="0" smtClean="0"/>
              <a:t>Limitations of Corleone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228600" y="1088498"/>
            <a:ext cx="8915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>
            <a:lvl1pPr marL="342795" indent="-34279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400" b="1">
                <a:solidFill>
                  <a:srgbClr val="0000DC"/>
                </a:solidFill>
                <a:latin typeface="+mn-lt"/>
                <a:ea typeface="+mn-ea"/>
                <a:cs typeface="+mn-cs"/>
              </a:defRPr>
            </a:lvl1pPr>
            <a:lvl2pPr marL="742721" indent="-28566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2pPr>
            <a:lvl3pPr marL="1142648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59970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676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3826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0885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7944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5003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oes </a:t>
            </a:r>
            <a:r>
              <a:rPr lang="en-US" dirty="0">
                <a:sym typeface="Wingdings" pitchFamily="2" charset="2"/>
              </a:rPr>
              <a:t>not scale to large </a:t>
            </a:r>
            <a:r>
              <a:rPr lang="en-US" dirty="0" smtClean="0">
                <a:sym typeface="Wingdings" pitchFamily="2" charset="2"/>
              </a:rPr>
              <a:t>tables (e.g., 50K-1M tuples)</a:t>
            </a:r>
          </a:p>
          <a:p>
            <a:pPr lvl="1"/>
            <a:r>
              <a:rPr lang="en-US" dirty="0"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xecutes mostly a single-machine in-memory EM workflow</a:t>
            </a:r>
            <a:endParaRPr lang="en-US" dirty="0"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007519" y="4749704"/>
            <a:ext cx="2524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>
            <a:lvl1pPr marL="342795" indent="-34279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400" b="1">
                <a:solidFill>
                  <a:srgbClr val="0000DC"/>
                </a:solidFill>
                <a:latin typeface="+mn-lt"/>
                <a:ea typeface="+mn-ea"/>
                <a:cs typeface="+mn-cs"/>
              </a:defRPr>
            </a:lvl1pPr>
            <a:lvl2pPr marL="742721" indent="-28566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2pPr>
            <a:lvl3pPr marL="1142648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59970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676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3826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0885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7944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5003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solidFill>
                  <a:srgbClr val="7030A0"/>
                </a:solidFill>
                <a:sym typeface="Wingdings" pitchFamily="2" charset="2"/>
              </a:rPr>
              <a:t>Domain scientists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7030A0"/>
                </a:solidFill>
                <a:sym typeface="Wingdings" pitchFamily="2" charset="2"/>
              </a:rPr>
              <a:t>(self-service EM)</a:t>
            </a:r>
          </a:p>
          <a:p>
            <a:pPr marL="0" indent="0">
              <a:buFont typeface="Wingdings" pitchFamily="2" charset="2"/>
              <a:buNone/>
            </a:pPr>
            <a:endParaRPr lang="en-US" sz="2000" dirty="0" smtClean="0">
              <a:solidFill>
                <a:srgbClr val="7030A0"/>
              </a:solidFill>
              <a:sym typeface="Wingdings" pitchFamily="2" charset="2"/>
            </a:endParaRPr>
          </a:p>
          <a:p>
            <a:endParaRPr lang="en-US" sz="2000" dirty="0" smtClean="0">
              <a:solidFill>
                <a:srgbClr val="7030A0"/>
              </a:solidFill>
              <a:sym typeface="Wingdings" pitchFamily="2" charset="2"/>
            </a:endParaRPr>
          </a:p>
        </p:txBody>
      </p:sp>
      <p:pic>
        <p:nvPicPr>
          <p:cNvPr id="49" name="Picture 8" descr="female, person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4449" y="2673852"/>
            <a:ext cx="340360" cy="340361"/>
          </a:xfrm>
          <a:prstGeom prst="rect">
            <a:avLst/>
          </a:prstGeom>
          <a:noFill/>
        </p:spPr>
      </p:pic>
      <p:pic>
        <p:nvPicPr>
          <p:cNvPr id="50" name="Picture 8" descr="female, person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5914" y="2580542"/>
            <a:ext cx="340360" cy="340361"/>
          </a:xfrm>
          <a:prstGeom prst="rect">
            <a:avLst/>
          </a:prstGeom>
          <a:noFill/>
        </p:spPr>
      </p:pic>
      <p:sp>
        <p:nvSpPr>
          <p:cNvPr id="41" name="Cloud 40"/>
          <p:cNvSpPr/>
          <p:nvPr/>
        </p:nvSpPr>
        <p:spPr bwMode="auto">
          <a:xfrm>
            <a:off x="3116802" y="3479122"/>
            <a:ext cx="1795182" cy="858453"/>
          </a:xfrm>
          <a:prstGeom prst="clou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6" name="Cube 45"/>
          <p:cNvSpPr/>
          <p:nvPr/>
        </p:nvSpPr>
        <p:spPr bwMode="auto">
          <a:xfrm>
            <a:off x="3276484" y="4371597"/>
            <a:ext cx="244701" cy="371551"/>
          </a:xfrm>
          <a:prstGeom prst="cub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Cube 46"/>
          <p:cNvSpPr/>
          <p:nvPr/>
        </p:nvSpPr>
        <p:spPr bwMode="auto">
          <a:xfrm>
            <a:off x="3585574" y="4497503"/>
            <a:ext cx="244701" cy="371551"/>
          </a:xfrm>
          <a:prstGeom prst="cub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Cube 47"/>
          <p:cNvSpPr/>
          <p:nvPr/>
        </p:nvSpPr>
        <p:spPr bwMode="auto">
          <a:xfrm>
            <a:off x="3892043" y="4407903"/>
            <a:ext cx="244701" cy="371551"/>
          </a:xfrm>
          <a:prstGeom prst="cub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Cube 59"/>
          <p:cNvSpPr/>
          <p:nvPr/>
        </p:nvSpPr>
        <p:spPr bwMode="auto">
          <a:xfrm>
            <a:off x="4172756" y="4511250"/>
            <a:ext cx="244701" cy="371551"/>
          </a:xfrm>
          <a:prstGeom prst="cub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Cube 61"/>
          <p:cNvSpPr/>
          <p:nvPr/>
        </p:nvSpPr>
        <p:spPr bwMode="auto">
          <a:xfrm>
            <a:off x="4466346" y="4353457"/>
            <a:ext cx="244701" cy="371551"/>
          </a:xfrm>
          <a:prstGeom prst="cube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225010" y="372368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800" b="1" dirty="0" smtClean="0">
                <a:solidFill>
                  <a:srgbClr val="7030A0"/>
                </a:solidFill>
              </a:rPr>
              <a:t>EM service</a:t>
            </a:r>
          </a:p>
        </p:txBody>
      </p:sp>
      <p:sp>
        <p:nvSpPr>
          <p:cNvPr id="64" name="Content Placeholder 2"/>
          <p:cNvSpPr txBox="1">
            <a:spLocks/>
          </p:cNvSpPr>
          <p:nvPr/>
        </p:nvSpPr>
        <p:spPr bwMode="auto">
          <a:xfrm>
            <a:off x="446905" y="2657012"/>
            <a:ext cx="2524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>
            <a:lvl1pPr marL="342795" indent="-34279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400" b="1">
                <a:solidFill>
                  <a:srgbClr val="0000DC"/>
                </a:solidFill>
                <a:latin typeface="+mn-lt"/>
                <a:ea typeface="+mn-ea"/>
                <a:cs typeface="+mn-cs"/>
              </a:defRPr>
            </a:lvl1pPr>
            <a:lvl2pPr marL="742721" indent="-28566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2pPr>
            <a:lvl3pPr marL="1142648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59970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676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3826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0885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7944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5003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solidFill>
                  <a:srgbClr val="7030A0"/>
                </a:solidFill>
                <a:sym typeface="Wingdings" pitchFamily="2" charset="2"/>
              </a:rPr>
              <a:t>Domain scientists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7030A0"/>
                </a:solidFill>
                <a:sym typeface="Wingdings" pitchFamily="2" charset="2"/>
              </a:rPr>
              <a:t>@ UW-Madison </a:t>
            </a:r>
          </a:p>
          <a:p>
            <a:pPr marL="0" indent="0">
              <a:buFont typeface="Wingdings" pitchFamily="2" charset="2"/>
              <a:buNone/>
            </a:pPr>
            <a:endParaRPr lang="en-US" sz="2000" dirty="0" smtClean="0">
              <a:solidFill>
                <a:srgbClr val="7030A0"/>
              </a:solidFill>
              <a:sym typeface="Wingdings" pitchFamily="2" charset="2"/>
            </a:endParaRPr>
          </a:p>
          <a:p>
            <a:endParaRPr lang="en-US" sz="2000" dirty="0" smtClean="0">
              <a:solidFill>
                <a:srgbClr val="7030A0"/>
              </a:solidFill>
              <a:sym typeface="Wingdings" pitchFamily="2" charset="2"/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6007518" y="2169027"/>
            <a:ext cx="2524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>
            <a:lvl1pPr marL="342795" indent="-34279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400" b="1">
                <a:solidFill>
                  <a:srgbClr val="0000DC"/>
                </a:solidFill>
                <a:latin typeface="+mn-lt"/>
                <a:ea typeface="+mn-ea"/>
                <a:cs typeface="+mn-cs"/>
              </a:defRPr>
            </a:lvl1pPr>
            <a:lvl2pPr marL="742721" indent="-28566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2pPr>
            <a:lvl3pPr marL="1142648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59970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676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3826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0885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7944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5003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solidFill>
                  <a:srgbClr val="7030A0"/>
                </a:solidFill>
                <a:sym typeface="Wingdings" pitchFamily="2" charset="2"/>
              </a:rPr>
              <a:t>Our developers</a:t>
            </a:r>
          </a:p>
          <a:p>
            <a:pPr marL="0" indent="0">
              <a:buFont typeface="Wingdings" pitchFamily="2" charset="2"/>
              <a:buNone/>
            </a:pPr>
            <a:endParaRPr lang="en-US" sz="2000" dirty="0" smtClean="0">
              <a:solidFill>
                <a:srgbClr val="7030A0"/>
              </a:solidFill>
              <a:sym typeface="Wingdings" pitchFamily="2" charset="2"/>
            </a:endParaRPr>
          </a:p>
          <a:p>
            <a:endParaRPr lang="en-US" sz="2000" dirty="0" smtClean="0">
              <a:solidFill>
                <a:srgbClr val="7030A0"/>
              </a:solidFill>
              <a:sym typeface="Wingdings" pitchFamily="2" charset="2"/>
            </a:endParaRPr>
          </a:p>
        </p:txBody>
      </p: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6007519" y="3491631"/>
            <a:ext cx="2524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>
            <a:lvl1pPr marL="342795" indent="-34279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400" b="1">
                <a:solidFill>
                  <a:srgbClr val="0000DC"/>
                </a:solidFill>
                <a:latin typeface="+mn-lt"/>
                <a:ea typeface="+mn-ea"/>
                <a:cs typeface="+mn-cs"/>
              </a:defRPr>
            </a:lvl1pPr>
            <a:lvl2pPr marL="742721" indent="-28566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2pPr>
            <a:lvl3pPr marL="1142648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59970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676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3826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0885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7944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5003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solidFill>
                  <a:srgbClr val="7030A0"/>
                </a:solidFill>
                <a:sym typeface="Wingdings" pitchFamily="2" charset="2"/>
              </a:rPr>
              <a:t>Crowd workers</a:t>
            </a:r>
          </a:p>
          <a:p>
            <a:pPr marL="0" indent="0">
              <a:buFont typeface="Wingdings" pitchFamily="2" charset="2"/>
              <a:buNone/>
            </a:pPr>
            <a:endParaRPr lang="en-US" sz="2000" dirty="0" smtClean="0">
              <a:solidFill>
                <a:srgbClr val="7030A0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7030A0"/>
              </a:solidFill>
              <a:sym typeface="Wingdings" pitchFamily="2" charset="2"/>
            </a:endParaRP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9026" y="3893219"/>
            <a:ext cx="680023" cy="39727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 bwMode="auto">
          <a:xfrm flipV="1">
            <a:off x="4755993" y="2844033"/>
            <a:ext cx="1644807" cy="64759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4976748" y="3908348"/>
            <a:ext cx="1005840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804791" y="4120563"/>
            <a:ext cx="1193794" cy="85210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32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2921" y="3499630"/>
            <a:ext cx="404648" cy="384059"/>
          </a:xfrm>
          <a:prstGeom prst="rect">
            <a:avLst/>
          </a:prstGeom>
          <a:noFill/>
        </p:spPr>
      </p:pic>
      <p:pic>
        <p:nvPicPr>
          <p:cNvPr id="33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88230" y="3601641"/>
            <a:ext cx="404648" cy="384059"/>
          </a:xfrm>
          <a:prstGeom prst="rect">
            <a:avLst/>
          </a:prstGeom>
          <a:noFill/>
        </p:spPr>
      </p:pic>
      <p:pic>
        <p:nvPicPr>
          <p:cNvPr id="34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6044" y="4419037"/>
            <a:ext cx="404648" cy="384059"/>
          </a:xfrm>
          <a:prstGeom prst="rect">
            <a:avLst/>
          </a:prstGeom>
          <a:noFill/>
        </p:spPr>
      </p:pic>
      <p:pic>
        <p:nvPicPr>
          <p:cNvPr id="35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88230" y="4464599"/>
            <a:ext cx="404648" cy="384059"/>
          </a:xfrm>
          <a:prstGeom prst="rect">
            <a:avLst/>
          </a:prstGeom>
          <a:noFill/>
        </p:spPr>
      </p:pic>
      <p:pic>
        <p:nvPicPr>
          <p:cNvPr id="3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0417" y="4014424"/>
            <a:ext cx="404648" cy="384059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 bwMode="auto">
          <a:xfrm>
            <a:off x="2198895" y="3930195"/>
            <a:ext cx="851647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6387548" y="2111043"/>
            <a:ext cx="1104900" cy="1078684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387548" y="2111043"/>
            <a:ext cx="1285461" cy="1078684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1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79981" y="5484201"/>
            <a:ext cx="404648" cy="384059"/>
          </a:xfrm>
          <a:prstGeom prst="rect">
            <a:avLst/>
          </a:prstGeom>
          <a:noFill/>
        </p:spPr>
      </p:pic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2396456" y="5481016"/>
            <a:ext cx="348899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>
            <a:lvl1pPr marL="342795" indent="-34279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400" b="1">
                <a:solidFill>
                  <a:srgbClr val="0000DC"/>
                </a:solidFill>
                <a:latin typeface="+mn-lt"/>
                <a:ea typeface="+mn-ea"/>
                <a:cs typeface="+mn-cs"/>
              </a:defRPr>
            </a:lvl1pPr>
            <a:lvl2pPr marL="742721" indent="-28566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2pPr>
            <a:lvl3pPr marL="1142648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59970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676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3826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0885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7944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5003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takes weeks to match</a:t>
            </a:r>
          </a:p>
          <a:p>
            <a:endParaRPr lang="en-US" dirty="0" smtClean="0"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809010"/>
      </p:ext>
    </p:extLst>
  </p:cSld>
  <p:clrMapOvr>
    <a:masterClrMapping/>
  </p:clrMapOvr>
  <p:transition advTm="50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1" grpId="0" animBg="1"/>
      <p:bldP spid="46" grpId="0" animBg="1"/>
      <p:bldP spid="47" grpId="0" animBg="1"/>
      <p:bldP spid="48" grpId="0" animBg="1"/>
      <p:bldP spid="60" grpId="0" animBg="1"/>
      <p:bldP spid="62" grpId="0" animBg="1"/>
      <p:bldP spid="63" grpId="0"/>
      <p:bldP spid="64" grpId="0"/>
      <p:bldP spid="65" grpId="0"/>
      <p:bldP spid="6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461682"/>
          </a:xfrm>
        </p:spPr>
        <p:txBody>
          <a:bodyPr/>
          <a:lstStyle/>
          <a:p>
            <a:r>
              <a:rPr lang="en-US" dirty="0" smtClean="0"/>
              <a:t>Contributions of This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65947"/>
            <a:ext cx="8915400" cy="647700"/>
          </a:xfrm>
        </p:spPr>
        <p:txBody>
          <a:bodyPr/>
          <a:lstStyle/>
          <a:p>
            <a:r>
              <a:rPr lang="en-US" dirty="0" smtClean="0"/>
              <a:t>Scales up Corleone </a:t>
            </a:r>
            <a:r>
              <a:rPr lang="en-US" dirty="0"/>
              <a:t>to tables </a:t>
            </a:r>
            <a:r>
              <a:rPr lang="en-US" dirty="0" smtClean="0"/>
              <a:t>of </a:t>
            </a:r>
            <a:r>
              <a:rPr lang="en-US" dirty="0"/>
              <a:t>millions of </a:t>
            </a:r>
            <a:r>
              <a:rPr lang="en-US" dirty="0" smtClean="0"/>
              <a:t>tuples</a:t>
            </a:r>
          </a:p>
          <a:p>
            <a:pPr lvl="1"/>
            <a:r>
              <a:rPr lang="en-US" dirty="0"/>
              <a:t>matches tables of </a:t>
            </a:r>
            <a:r>
              <a:rPr lang="en-US" dirty="0" smtClean="0">
                <a:solidFill>
                  <a:srgbClr val="FF0000"/>
                </a:solidFill>
              </a:rPr>
              <a:t>1-2.5M </a:t>
            </a:r>
            <a:r>
              <a:rPr lang="en-US" dirty="0">
                <a:solidFill>
                  <a:srgbClr val="FF0000"/>
                </a:solidFill>
              </a:rPr>
              <a:t>tuples </a:t>
            </a:r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only $54-66 </a:t>
            </a: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>
                <a:solidFill>
                  <a:srgbClr val="FF0000"/>
                </a:solidFill>
              </a:rPr>
              <a:t>2-14 </a:t>
            </a:r>
            <a:r>
              <a:rPr lang="en-US" dirty="0" smtClean="0">
                <a:solidFill>
                  <a:srgbClr val="FF0000"/>
                </a:solidFill>
              </a:rPr>
              <a:t>hours</a:t>
            </a:r>
            <a:endParaRPr lang="en-US" dirty="0"/>
          </a:p>
          <a:p>
            <a:pPr marL="457059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4135841"/>
            <a:ext cx="8839200" cy="212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>
            <a:lvl1pPr marL="342795" indent="-34279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400" b="1">
                <a:solidFill>
                  <a:srgbClr val="0000DC"/>
                </a:solidFill>
                <a:latin typeface="+mn-lt"/>
                <a:ea typeface="+mn-ea"/>
                <a:cs typeface="+mn-cs"/>
              </a:defRPr>
            </a:lvl1pPr>
            <a:lvl2pPr marL="742721" indent="-28566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2pPr>
            <a:lvl3pPr marL="1142648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59970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676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3826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0885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7944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5003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Used extensively at multiple organizations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Johnson Controls, Marshfield Clinic, a non-profit organization, </a:t>
            </a:r>
            <a:r>
              <a:rPr lang="en-US" dirty="0" err="1" smtClean="0"/>
              <a:t>WalmartLabs</a:t>
            </a:r>
            <a:r>
              <a:rPr lang="en-US" dirty="0" smtClean="0"/>
              <a:t>, different UW-Madison departments</a:t>
            </a:r>
            <a:endParaRPr lang="en-US" dirty="0"/>
          </a:p>
          <a:p>
            <a:pPr marL="457059" lvl="1" indent="0">
              <a:buNone/>
            </a:pPr>
            <a:endParaRPr lang="en-US" dirty="0" smtClean="0"/>
          </a:p>
          <a:p>
            <a:pPr marL="0" indent="0">
              <a:buFont typeface="Wingdings" pitchFamily="2" charset="2"/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356" y="2113471"/>
            <a:ext cx="4428718" cy="285141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2400" y="2051308"/>
            <a:ext cx="3452191" cy="3037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>
            <a:lvl1pPr marL="342795" indent="-34279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400" b="1">
                <a:solidFill>
                  <a:srgbClr val="0000DC"/>
                </a:solidFill>
                <a:latin typeface="+mn-lt"/>
                <a:ea typeface="+mn-ea"/>
                <a:cs typeface="+mn-cs"/>
              </a:defRPr>
            </a:lvl1pPr>
            <a:lvl2pPr marL="742721" indent="-28566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2pPr>
            <a:lvl3pPr marL="1142648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59970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676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3826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0885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7944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5003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Recently deployed                                                               as a cloud service  </a:t>
            </a:r>
          </a:p>
          <a:p>
            <a:pPr lvl="1"/>
            <a:r>
              <a:rPr lang="en-US" dirty="0" smtClean="0"/>
              <a:t>by </a:t>
            </a:r>
            <a:r>
              <a:rPr lang="en-US" dirty="0" err="1" smtClean="0"/>
              <a:t>Yash</a:t>
            </a:r>
            <a:r>
              <a:rPr lang="en-US" dirty="0" smtClean="0"/>
              <a:t> </a:t>
            </a:r>
            <a:r>
              <a:rPr lang="en-US" dirty="0" err="1" smtClean="0"/>
              <a:t>Govind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Erik Paulson,</a:t>
            </a:r>
            <a:br>
              <a:rPr lang="en-US" dirty="0" smtClean="0"/>
            </a:br>
            <a:r>
              <a:rPr lang="en-US" dirty="0" err="1" smtClean="0"/>
              <a:t>Mukilan</a:t>
            </a:r>
            <a:r>
              <a:rPr lang="en-US" dirty="0" smtClean="0"/>
              <a:t> Ashok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Wingdings" pitchFamily="2" charset="2"/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075166"/>
      </p:ext>
    </p:extLst>
  </p:cSld>
  <p:clrMapOvr>
    <a:masterClrMapping/>
  </p:clrMapOvr>
  <p:transition advTm="1153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dirty="0" smtClean="0"/>
              <a:t>Contributions of This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87" y="1066800"/>
            <a:ext cx="9085729" cy="52578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Our technical solution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define basic operators &amp; use them to model the EM workflow </a:t>
            </a:r>
            <a:br>
              <a:rPr lang="en-US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of Corleone as a DAG</a:t>
            </a:r>
          </a:p>
          <a:p>
            <a:pPr lvl="1"/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cales up operators </a:t>
            </a:r>
            <a:r>
              <a:rPr lang="en-US" dirty="0" smtClean="0">
                <a:sym typeface="Wingdings" pitchFamily="2" charset="2"/>
              </a:rPr>
              <a:t>(using MapReduce)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e.g., executing complex blocking rules over large tables</a:t>
            </a:r>
          </a:p>
          <a:p>
            <a:pPr lvl="1"/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ptimizes within and across operators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e.g., use crowd time of an operator to mask machine time of another</a:t>
            </a:r>
          </a:p>
          <a:p>
            <a:pPr marL="457059" lvl="1" indent="0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Results can potentially be applicable to other contexts</a:t>
            </a:r>
          </a:p>
          <a:p>
            <a:pPr lvl="1"/>
            <a:r>
              <a:rPr lang="en-US" dirty="0"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.g., scale up rules that involve string similarity measures</a:t>
            </a:r>
          </a:p>
          <a:p>
            <a:pPr lvl="1"/>
            <a:r>
              <a:rPr lang="en-US" dirty="0">
                <a:sym typeface="Wingdings" pitchFamily="2" charset="2"/>
              </a:rPr>
              <a:t>s</a:t>
            </a:r>
            <a:r>
              <a:rPr lang="en-US" dirty="0" smtClean="0">
                <a:sym typeface="Wingdings" pitchFamily="2" charset="2"/>
              </a:rPr>
              <a:t>cale up any DAG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that involves complex rules, crowdsourcing, and machine learning</a:t>
            </a:r>
          </a:p>
          <a:p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0009135"/>
      </p:ext>
    </p:extLst>
  </p:cSld>
  <p:clrMapOvr>
    <a:masterClrMapping/>
  </p:clrMapOvr>
  <p:transition advTm="288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340" y="294960"/>
            <a:ext cx="9116574" cy="685800"/>
          </a:xfrm>
        </p:spPr>
        <p:txBody>
          <a:bodyPr/>
          <a:lstStyle/>
          <a:p>
            <a:r>
              <a:rPr lang="en-US" dirty="0"/>
              <a:t>Consider a Simplified Corleone Workflow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9408" y="3429539"/>
            <a:ext cx="572459" cy="338492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User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222736" y="2929247"/>
            <a:ext cx="968800" cy="6795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Matcher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12906" y="3414671"/>
            <a:ext cx="523206" cy="5825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25034" y="2936605"/>
            <a:ext cx="1121502" cy="830934"/>
          </a:xfrm>
          <a:prstGeom prst="rect">
            <a:avLst/>
          </a:prstGeom>
          <a:noFill/>
        </p:spPr>
        <p:txBody>
          <a:bodyPr wrap="square" lIns="91374" tIns="45689" rIns="91374" bIns="45689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Candidate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tuple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pairs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897044" y="3293315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10334" y="2955268"/>
            <a:ext cx="961990" cy="584713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Predicted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matches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919666" y="3293315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536112" y="2832162"/>
            <a:ext cx="465072" cy="38834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536112" y="3317586"/>
            <a:ext cx="465072" cy="38834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012906" y="2540907"/>
            <a:ext cx="523206" cy="5825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54772" y="2055484"/>
            <a:ext cx="732760" cy="338492"/>
          </a:xfrm>
          <a:prstGeom prst="rect">
            <a:avLst/>
          </a:prstGeom>
          <a:noFill/>
        </p:spPr>
        <p:txBody>
          <a:bodyPr wrap="none" lIns="91374" tIns="45689" rIns="91374" bIns="45689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Tables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205667" y="3293315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272467" y="3293315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634396" y="2904977"/>
            <a:ext cx="995547" cy="6795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Accuracy Estimator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720266" y="3293315"/>
            <a:ext cx="2906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941364" y="2587499"/>
            <a:ext cx="1555490" cy="1569598"/>
          </a:xfrm>
          <a:prstGeom prst="rect">
            <a:avLst/>
          </a:prstGeom>
          <a:noFill/>
        </p:spPr>
        <p:txBody>
          <a:bodyPr wrap="square" lIns="91374" tIns="45689" rIns="91374" bIns="45689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Predicted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matches</a:t>
            </a:r>
          </a:p>
          <a:p>
            <a:pPr>
              <a:buFontTx/>
              <a:buChar char="-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Accuracy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estimates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(P, R)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200937" y="4264165"/>
            <a:ext cx="1371600" cy="77668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Difficult Pairs’ Locator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68"/>
          <p:cNvGrpSpPr/>
          <p:nvPr/>
        </p:nvGrpSpPr>
        <p:grpSpPr>
          <a:xfrm>
            <a:off x="5603123" y="3584572"/>
            <a:ext cx="1569619" cy="1067935"/>
            <a:chOff x="11184819" y="5562600"/>
            <a:chExt cx="685800" cy="838200"/>
          </a:xfrm>
        </p:grpSpPr>
        <p:cxnSp>
          <p:nvCxnSpPr>
            <p:cNvPr id="45" name="Straight Arrow Connector 44"/>
            <p:cNvCxnSpPr/>
            <p:nvPr/>
          </p:nvCxnSpPr>
          <p:spPr>
            <a:xfrm flipH="1">
              <a:off x="11184819" y="6400800"/>
              <a:ext cx="685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11870619" y="5562600"/>
              <a:ext cx="0" cy="838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72"/>
          <p:cNvGrpSpPr/>
          <p:nvPr/>
        </p:nvGrpSpPr>
        <p:grpSpPr>
          <a:xfrm rot="5400000">
            <a:off x="3366624" y="3889553"/>
            <a:ext cx="922014" cy="603905"/>
            <a:chOff x="11048999" y="5589713"/>
            <a:chExt cx="685801" cy="838200"/>
          </a:xfrm>
        </p:grpSpPr>
        <p:cxnSp>
          <p:nvCxnSpPr>
            <p:cNvPr id="49" name="Straight Arrow Connector 48"/>
            <p:cNvCxnSpPr/>
            <p:nvPr/>
          </p:nvCxnSpPr>
          <p:spPr>
            <a:xfrm flipH="1">
              <a:off x="11048999" y="6427910"/>
              <a:ext cx="685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1734800" y="5589713"/>
              <a:ext cx="0" cy="838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2036755" y="2904977"/>
            <a:ext cx="833255" cy="6795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Blocker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0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736" y="2913319"/>
            <a:ext cx="557048" cy="528705"/>
          </a:xfrm>
          <a:prstGeom prst="rect">
            <a:avLst/>
          </a:prstGeom>
          <a:noFill/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4137" y="2342268"/>
            <a:ext cx="680023" cy="397277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3238" y="2342268"/>
            <a:ext cx="680023" cy="397277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6725" y="5195542"/>
            <a:ext cx="680023" cy="397277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0493" y="2342268"/>
            <a:ext cx="680023" cy="397277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 bwMode="auto">
          <a:xfrm>
            <a:off x="224503" y="1889453"/>
            <a:ext cx="6215810" cy="2531165"/>
          </a:xfrm>
          <a:custGeom>
            <a:avLst/>
            <a:gdLst>
              <a:gd name="connsiteX0" fmla="*/ 540 w 6215810"/>
              <a:gd name="connsiteY0" fmla="*/ 1391478 h 2637183"/>
              <a:gd name="connsiteX1" fmla="*/ 13793 w 6215810"/>
              <a:gd name="connsiteY1" fmla="*/ 1020417 h 2637183"/>
              <a:gd name="connsiteX2" fmla="*/ 40297 w 6215810"/>
              <a:gd name="connsiteY2" fmla="*/ 940904 h 2637183"/>
              <a:gd name="connsiteX3" fmla="*/ 93306 w 6215810"/>
              <a:gd name="connsiteY3" fmla="*/ 874644 h 2637183"/>
              <a:gd name="connsiteX4" fmla="*/ 119810 w 6215810"/>
              <a:gd name="connsiteY4" fmla="*/ 781878 h 2637183"/>
              <a:gd name="connsiteX5" fmla="*/ 172819 w 6215810"/>
              <a:gd name="connsiteY5" fmla="*/ 715617 h 2637183"/>
              <a:gd name="connsiteX6" fmla="*/ 225827 w 6215810"/>
              <a:gd name="connsiteY6" fmla="*/ 636104 h 2637183"/>
              <a:gd name="connsiteX7" fmla="*/ 252332 w 6215810"/>
              <a:gd name="connsiteY7" fmla="*/ 609600 h 2637183"/>
              <a:gd name="connsiteX8" fmla="*/ 305340 w 6215810"/>
              <a:gd name="connsiteY8" fmla="*/ 530087 h 2637183"/>
              <a:gd name="connsiteX9" fmla="*/ 358349 w 6215810"/>
              <a:gd name="connsiteY9" fmla="*/ 477078 h 2637183"/>
              <a:gd name="connsiteX10" fmla="*/ 398106 w 6215810"/>
              <a:gd name="connsiteY10" fmla="*/ 410817 h 2637183"/>
              <a:gd name="connsiteX11" fmla="*/ 504123 w 6215810"/>
              <a:gd name="connsiteY11" fmla="*/ 291548 h 2637183"/>
              <a:gd name="connsiteX12" fmla="*/ 557132 w 6215810"/>
              <a:gd name="connsiteY12" fmla="*/ 251791 h 2637183"/>
              <a:gd name="connsiteX13" fmla="*/ 636645 w 6215810"/>
              <a:gd name="connsiteY13" fmla="*/ 238539 h 2637183"/>
              <a:gd name="connsiteX14" fmla="*/ 716158 w 6215810"/>
              <a:gd name="connsiteY14" fmla="*/ 185530 h 2637183"/>
              <a:gd name="connsiteX15" fmla="*/ 808923 w 6215810"/>
              <a:gd name="connsiteY15" fmla="*/ 159026 h 2637183"/>
              <a:gd name="connsiteX16" fmla="*/ 888436 w 6215810"/>
              <a:gd name="connsiteY16" fmla="*/ 132522 h 2637183"/>
              <a:gd name="connsiteX17" fmla="*/ 1153480 w 6215810"/>
              <a:gd name="connsiteY17" fmla="*/ 66261 h 2637183"/>
              <a:gd name="connsiteX18" fmla="*/ 1471532 w 6215810"/>
              <a:gd name="connsiteY18" fmla="*/ 53009 h 2637183"/>
              <a:gd name="connsiteX19" fmla="*/ 2332923 w 6215810"/>
              <a:gd name="connsiteY19" fmla="*/ 53009 h 2637183"/>
              <a:gd name="connsiteX20" fmla="*/ 2969027 w 6215810"/>
              <a:gd name="connsiteY20" fmla="*/ 39757 h 2637183"/>
              <a:gd name="connsiteX21" fmla="*/ 3114801 w 6215810"/>
              <a:gd name="connsiteY21" fmla="*/ 26504 h 2637183"/>
              <a:gd name="connsiteX22" fmla="*/ 3446106 w 6215810"/>
              <a:gd name="connsiteY22" fmla="*/ 0 h 2637183"/>
              <a:gd name="connsiteX23" fmla="*/ 3989445 w 6215810"/>
              <a:gd name="connsiteY23" fmla="*/ 26504 h 2637183"/>
              <a:gd name="connsiteX24" fmla="*/ 4174975 w 6215810"/>
              <a:gd name="connsiteY24" fmla="*/ 53009 h 2637183"/>
              <a:gd name="connsiteX25" fmla="*/ 4214732 w 6215810"/>
              <a:gd name="connsiteY25" fmla="*/ 66261 h 2637183"/>
              <a:gd name="connsiteX26" fmla="*/ 4625549 w 6215810"/>
              <a:gd name="connsiteY26" fmla="*/ 106017 h 2637183"/>
              <a:gd name="connsiteX27" fmla="*/ 4850836 w 6215810"/>
              <a:gd name="connsiteY27" fmla="*/ 119270 h 2637183"/>
              <a:gd name="connsiteX28" fmla="*/ 4956853 w 6215810"/>
              <a:gd name="connsiteY28" fmla="*/ 132522 h 2637183"/>
              <a:gd name="connsiteX29" fmla="*/ 4996610 w 6215810"/>
              <a:gd name="connsiteY29" fmla="*/ 145774 h 2637183"/>
              <a:gd name="connsiteX30" fmla="*/ 5129132 w 6215810"/>
              <a:gd name="connsiteY30" fmla="*/ 159026 h 2637183"/>
              <a:gd name="connsiteX31" fmla="*/ 5447184 w 6215810"/>
              <a:gd name="connsiteY31" fmla="*/ 185530 h 2637183"/>
              <a:gd name="connsiteX32" fmla="*/ 5553201 w 6215810"/>
              <a:gd name="connsiteY32" fmla="*/ 212035 h 2637183"/>
              <a:gd name="connsiteX33" fmla="*/ 5645967 w 6215810"/>
              <a:gd name="connsiteY33" fmla="*/ 238539 h 2637183"/>
              <a:gd name="connsiteX34" fmla="*/ 5778488 w 6215810"/>
              <a:gd name="connsiteY34" fmla="*/ 304800 h 2637183"/>
              <a:gd name="connsiteX35" fmla="*/ 5871253 w 6215810"/>
              <a:gd name="connsiteY35" fmla="*/ 397565 h 2637183"/>
              <a:gd name="connsiteX36" fmla="*/ 5924262 w 6215810"/>
              <a:gd name="connsiteY36" fmla="*/ 477078 h 2637183"/>
              <a:gd name="connsiteX37" fmla="*/ 5990523 w 6215810"/>
              <a:gd name="connsiteY37" fmla="*/ 543339 h 2637183"/>
              <a:gd name="connsiteX38" fmla="*/ 6017027 w 6215810"/>
              <a:gd name="connsiteY38" fmla="*/ 569844 h 2637183"/>
              <a:gd name="connsiteX39" fmla="*/ 6043532 w 6215810"/>
              <a:gd name="connsiteY39" fmla="*/ 596348 h 2637183"/>
              <a:gd name="connsiteX40" fmla="*/ 6070036 w 6215810"/>
              <a:gd name="connsiteY40" fmla="*/ 649357 h 2637183"/>
              <a:gd name="connsiteX41" fmla="*/ 6109793 w 6215810"/>
              <a:gd name="connsiteY41" fmla="*/ 675861 h 2637183"/>
              <a:gd name="connsiteX42" fmla="*/ 6136297 w 6215810"/>
              <a:gd name="connsiteY42" fmla="*/ 715617 h 2637183"/>
              <a:gd name="connsiteX43" fmla="*/ 6149549 w 6215810"/>
              <a:gd name="connsiteY43" fmla="*/ 768626 h 2637183"/>
              <a:gd name="connsiteX44" fmla="*/ 6176053 w 6215810"/>
              <a:gd name="connsiteY44" fmla="*/ 808383 h 2637183"/>
              <a:gd name="connsiteX45" fmla="*/ 6189306 w 6215810"/>
              <a:gd name="connsiteY45" fmla="*/ 887896 h 2637183"/>
              <a:gd name="connsiteX46" fmla="*/ 6215810 w 6215810"/>
              <a:gd name="connsiteY46" fmla="*/ 1166191 h 2637183"/>
              <a:gd name="connsiteX47" fmla="*/ 6189306 w 6215810"/>
              <a:gd name="connsiteY47" fmla="*/ 1431235 h 2637183"/>
              <a:gd name="connsiteX48" fmla="*/ 6162801 w 6215810"/>
              <a:gd name="connsiteY48" fmla="*/ 1510748 h 2637183"/>
              <a:gd name="connsiteX49" fmla="*/ 6136297 w 6215810"/>
              <a:gd name="connsiteY49" fmla="*/ 1550504 h 2637183"/>
              <a:gd name="connsiteX50" fmla="*/ 6070036 w 6215810"/>
              <a:gd name="connsiteY50" fmla="*/ 1643270 h 2637183"/>
              <a:gd name="connsiteX51" fmla="*/ 5990523 w 6215810"/>
              <a:gd name="connsiteY51" fmla="*/ 1669774 h 2637183"/>
              <a:gd name="connsiteX52" fmla="*/ 5964019 w 6215810"/>
              <a:gd name="connsiteY52" fmla="*/ 1709530 h 2637183"/>
              <a:gd name="connsiteX53" fmla="*/ 5884506 w 6215810"/>
              <a:gd name="connsiteY53" fmla="*/ 1736035 h 2637183"/>
              <a:gd name="connsiteX54" fmla="*/ 5791740 w 6215810"/>
              <a:gd name="connsiteY54" fmla="*/ 1775791 h 2637183"/>
              <a:gd name="connsiteX55" fmla="*/ 5725480 w 6215810"/>
              <a:gd name="connsiteY55" fmla="*/ 1828800 h 2637183"/>
              <a:gd name="connsiteX56" fmla="*/ 5632714 w 6215810"/>
              <a:gd name="connsiteY56" fmla="*/ 1868557 h 2637183"/>
              <a:gd name="connsiteX57" fmla="*/ 5592958 w 6215810"/>
              <a:gd name="connsiteY57" fmla="*/ 1908313 h 2637183"/>
              <a:gd name="connsiteX58" fmla="*/ 5553201 w 6215810"/>
              <a:gd name="connsiteY58" fmla="*/ 1921565 h 2637183"/>
              <a:gd name="connsiteX59" fmla="*/ 5447184 w 6215810"/>
              <a:gd name="connsiteY59" fmla="*/ 1948070 h 2637183"/>
              <a:gd name="connsiteX60" fmla="*/ 5380923 w 6215810"/>
              <a:gd name="connsiteY60" fmla="*/ 1961322 h 2637183"/>
              <a:gd name="connsiteX61" fmla="*/ 5341167 w 6215810"/>
              <a:gd name="connsiteY61" fmla="*/ 1974574 h 2637183"/>
              <a:gd name="connsiteX62" fmla="*/ 5221897 w 6215810"/>
              <a:gd name="connsiteY62" fmla="*/ 2001078 h 2637183"/>
              <a:gd name="connsiteX63" fmla="*/ 5182140 w 6215810"/>
              <a:gd name="connsiteY63" fmla="*/ 2014330 h 2637183"/>
              <a:gd name="connsiteX64" fmla="*/ 5062871 w 6215810"/>
              <a:gd name="connsiteY64" fmla="*/ 2040835 h 2637183"/>
              <a:gd name="connsiteX65" fmla="*/ 4983358 w 6215810"/>
              <a:gd name="connsiteY65" fmla="*/ 2067339 h 2637183"/>
              <a:gd name="connsiteX66" fmla="*/ 4943601 w 6215810"/>
              <a:gd name="connsiteY66" fmla="*/ 2080591 h 2637183"/>
              <a:gd name="connsiteX67" fmla="*/ 4864088 w 6215810"/>
              <a:gd name="connsiteY67" fmla="*/ 2120348 h 2637183"/>
              <a:gd name="connsiteX68" fmla="*/ 4811080 w 6215810"/>
              <a:gd name="connsiteY68" fmla="*/ 2146852 h 2637183"/>
              <a:gd name="connsiteX69" fmla="*/ 4705062 w 6215810"/>
              <a:gd name="connsiteY69" fmla="*/ 2173357 h 2637183"/>
              <a:gd name="connsiteX70" fmla="*/ 4625549 w 6215810"/>
              <a:gd name="connsiteY70" fmla="*/ 2199861 h 2637183"/>
              <a:gd name="connsiteX71" fmla="*/ 4201480 w 6215810"/>
              <a:gd name="connsiteY71" fmla="*/ 2239617 h 2637183"/>
              <a:gd name="connsiteX72" fmla="*/ 4135219 w 6215810"/>
              <a:gd name="connsiteY72" fmla="*/ 2252870 h 2637183"/>
              <a:gd name="connsiteX73" fmla="*/ 4055706 w 6215810"/>
              <a:gd name="connsiteY73" fmla="*/ 2266122 h 2637183"/>
              <a:gd name="connsiteX74" fmla="*/ 3962940 w 6215810"/>
              <a:gd name="connsiteY74" fmla="*/ 2292626 h 2637183"/>
              <a:gd name="connsiteX75" fmla="*/ 3870175 w 6215810"/>
              <a:gd name="connsiteY75" fmla="*/ 2305878 h 2637183"/>
              <a:gd name="connsiteX76" fmla="*/ 3803914 w 6215810"/>
              <a:gd name="connsiteY76" fmla="*/ 2319130 h 2637183"/>
              <a:gd name="connsiteX77" fmla="*/ 3777410 w 6215810"/>
              <a:gd name="connsiteY77" fmla="*/ 2345635 h 2637183"/>
              <a:gd name="connsiteX78" fmla="*/ 3631636 w 6215810"/>
              <a:gd name="connsiteY78" fmla="*/ 2385391 h 2637183"/>
              <a:gd name="connsiteX79" fmla="*/ 3538871 w 6215810"/>
              <a:gd name="connsiteY79" fmla="*/ 2411896 h 2637183"/>
              <a:gd name="connsiteX80" fmla="*/ 3485862 w 6215810"/>
              <a:gd name="connsiteY80" fmla="*/ 2425148 h 2637183"/>
              <a:gd name="connsiteX81" fmla="*/ 3446106 w 6215810"/>
              <a:gd name="connsiteY81" fmla="*/ 2438400 h 2637183"/>
              <a:gd name="connsiteX82" fmla="*/ 3273827 w 6215810"/>
              <a:gd name="connsiteY82" fmla="*/ 2478157 h 2637183"/>
              <a:gd name="connsiteX83" fmla="*/ 3022036 w 6215810"/>
              <a:gd name="connsiteY83" fmla="*/ 2517913 h 2637183"/>
              <a:gd name="connsiteX84" fmla="*/ 2982280 w 6215810"/>
              <a:gd name="connsiteY84" fmla="*/ 2531165 h 2637183"/>
              <a:gd name="connsiteX85" fmla="*/ 2889514 w 6215810"/>
              <a:gd name="connsiteY85" fmla="*/ 2557670 h 2637183"/>
              <a:gd name="connsiteX86" fmla="*/ 2730488 w 6215810"/>
              <a:gd name="connsiteY86" fmla="*/ 2584174 h 2637183"/>
              <a:gd name="connsiteX87" fmla="*/ 2664227 w 6215810"/>
              <a:gd name="connsiteY87" fmla="*/ 2597426 h 2637183"/>
              <a:gd name="connsiteX88" fmla="*/ 2611219 w 6215810"/>
              <a:gd name="connsiteY88" fmla="*/ 2610678 h 2637183"/>
              <a:gd name="connsiteX89" fmla="*/ 2346175 w 6215810"/>
              <a:gd name="connsiteY89" fmla="*/ 2637183 h 2637183"/>
              <a:gd name="connsiteX90" fmla="*/ 1524540 w 6215810"/>
              <a:gd name="connsiteY90" fmla="*/ 2610678 h 2637183"/>
              <a:gd name="connsiteX91" fmla="*/ 1484784 w 6215810"/>
              <a:gd name="connsiteY91" fmla="*/ 2584174 h 2637183"/>
              <a:gd name="connsiteX92" fmla="*/ 1126975 w 6215810"/>
              <a:gd name="connsiteY92" fmla="*/ 2570922 h 2637183"/>
              <a:gd name="connsiteX93" fmla="*/ 928193 w 6215810"/>
              <a:gd name="connsiteY93" fmla="*/ 2557670 h 2637183"/>
              <a:gd name="connsiteX94" fmla="*/ 861932 w 6215810"/>
              <a:gd name="connsiteY94" fmla="*/ 2544417 h 2637183"/>
              <a:gd name="connsiteX95" fmla="*/ 822175 w 6215810"/>
              <a:gd name="connsiteY95" fmla="*/ 2531165 h 2637183"/>
              <a:gd name="connsiteX96" fmla="*/ 769167 w 6215810"/>
              <a:gd name="connsiteY96" fmla="*/ 2517913 h 2637183"/>
              <a:gd name="connsiteX97" fmla="*/ 676401 w 6215810"/>
              <a:gd name="connsiteY97" fmla="*/ 2464904 h 2637183"/>
              <a:gd name="connsiteX98" fmla="*/ 543880 w 6215810"/>
              <a:gd name="connsiteY98" fmla="*/ 2398644 h 2637183"/>
              <a:gd name="connsiteX99" fmla="*/ 451114 w 6215810"/>
              <a:gd name="connsiteY99" fmla="*/ 2345635 h 2637183"/>
              <a:gd name="connsiteX100" fmla="*/ 371601 w 6215810"/>
              <a:gd name="connsiteY100" fmla="*/ 2279374 h 2637183"/>
              <a:gd name="connsiteX101" fmla="*/ 305340 w 6215810"/>
              <a:gd name="connsiteY101" fmla="*/ 2213113 h 2637183"/>
              <a:gd name="connsiteX102" fmla="*/ 225827 w 6215810"/>
              <a:gd name="connsiteY102" fmla="*/ 2160104 h 2637183"/>
              <a:gd name="connsiteX103" fmla="*/ 199323 w 6215810"/>
              <a:gd name="connsiteY103" fmla="*/ 2080591 h 2637183"/>
              <a:gd name="connsiteX104" fmla="*/ 172819 w 6215810"/>
              <a:gd name="connsiteY104" fmla="*/ 1948070 h 2637183"/>
              <a:gd name="connsiteX105" fmla="*/ 146314 w 6215810"/>
              <a:gd name="connsiteY105" fmla="*/ 1921565 h 2637183"/>
              <a:gd name="connsiteX106" fmla="*/ 80053 w 6215810"/>
              <a:gd name="connsiteY106" fmla="*/ 1722783 h 2637183"/>
              <a:gd name="connsiteX107" fmla="*/ 53549 w 6215810"/>
              <a:gd name="connsiteY107" fmla="*/ 1643270 h 2637183"/>
              <a:gd name="connsiteX108" fmla="*/ 40297 w 6215810"/>
              <a:gd name="connsiteY108" fmla="*/ 1577009 h 2637183"/>
              <a:gd name="connsiteX109" fmla="*/ 27045 w 6215810"/>
              <a:gd name="connsiteY109" fmla="*/ 1497496 h 2637183"/>
              <a:gd name="connsiteX110" fmla="*/ 540 w 6215810"/>
              <a:gd name="connsiteY110" fmla="*/ 1391478 h 2637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215810" h="2637183">
                <a:moveTo>
                  <a:pt x="540" y="1391478"/>
                </a:moveTo>
                <a:cubicBezTo>
                  <a:pt x="-1669" y="1311965"/>
                  <a:pt x="2915" y="1143704"/>
                  <a:pt x="13793" y="1020417"/>
                </a:cubicBezTo>
                <a:cubicBezTo>
                  <a:pt x="16249" y="992587"/>
                  <a:pt x="24800" y="964150"/>
                  <a:pt x="40297" y="940904"/>
                </a:cubicBezTo>
                <a:cubicBezTo>
                  <a:pt x="73732" y="890752"/>
                  <a:pt x="55539" y="912410"/>
                  <a:pt x="93306" y="874644"/>
                </a:cubicBezTo>
                <a:cubicBezTo>
                  <a:pt x="97552" y="857661"/>
                  <a:pt x="110305" y="800889"/>
                  <a:pt x="119810" y="781878"/>
                </a:cubicBezTo>
                <a:cubicBezTo>
                  <a:pt x="152239" y="717019"/>
                  <a:pt x="135841" y="764921"/>
                  <a:pt x="172819" y="715617"/>
                </a:cubicBezTo>
                <a:cubicBezTo>
                  <a:pt x="191931" y="690134"/>
                  <a:pt x="203302" y="658628"/>
                  <a:pt x="225827" y="636104"/>
                </a:cubicBezTo>
                <a:cubicBezTo>
                  <a:pt x="234662" y="627269"/>
                  <a:pt x="244835" y="619595"/>
                  <a:pt x="252332" y="609600"/>
                </a:cubicBezTo>
                <a:cubicBezTo>
                  <a:pt x="271445" y="584117"/>
                  <a:pt x="282816" y="552611"/>
                  <a:pt x="305340" y="530087"/>
                </a:cubicBezTo>
                <a:lnTo>
                  <a:pt x="358349" y="477078"/>
                </a:lnTo>
                <a:cubicBezTo>
                  <a:pt x="380072" y="411910"/>
                  <a:pt x="357681" y="459327"/>
                  <a:pt x="398106" y="410817"/>
                </a:cubicBezTo>
                <a:cubicBezTo>
                  <a:pt x="441772" y="358418"/>
                  <a:pt x="443219" y="337226"/>
                  <a:pt x="504123" y="291548"/>
                </a:cubicBezTo>
                <a:cubicBezTo>
                  <a:pt x="521793" y="278296"/>
                  <a:pt x="536625" y="259994"/>
                  <a:pt x="557132" y="251791"/>
                </a:cubicBezTo>
                <a:cubicBezTo>
                  <a:pt x="582080" y="241812"/>
                  <a:pt x="610141" y="242956"/>
                  <a:pt x="636645" y="238539"/>
                </a:cubicBezTo>
                <a:cubicBezTo>
                  <a:pt x="663149" y="220869"/>
                  <a:pt x="687236" y="198879"/>
                  <a:pt x="716158" y="185530"/>
                </a:cubicBezTo>
                <a:cubicBezTo>
                  <a:pt x="745357" y="172054"/>
                  <a:pt x="778186" y="168483"/>
                  <a:pt x="808923" y="159026"/>
                </a:cubicBezTo>
                <a:cubicBezTo>
                  <a:pt x="835626" y="150810"/>
                  <a:pt x="861676" y="140550"/>
                  <a:pt x="888436" y="132522"/>
                </a:cubicBezTo>
                <a:cubicBezTo>
                  <a:pt x="940211" y="116990"/>
                  <a:pt x="1077196" y="71347"/>
                  <a:pt x="1153480" y="66261"/>
                </a:cubicBezTo>
                <a:cubicBezTo>
                  <a:pt x="1259354" y="59203"/>
                  <a:pt x="1365515" y="57426"/>
                  <a:pt x="1471532" y="53009"/>
                </a:cubicBezTo>
                <a:cubicBezTo>
                  <a:pt x="1829736" y="1838"/>
                  <a:pt x="1436532" y="53009"/>
                  <a:pt x="2332923" y="53009"/>
                </a:cubicBezTo>
                <a:cubicBezTo>
                  <a:pt x="2545004" y="53009"/>
                  <a:pt x="2756992" y="44174"/>
                  <a:pt x="2969027" y="39757"/>
                </a:cubicBezTo>
                <a:cubicBezTo>
                  <a:pt x="3017618" y="35339"/>
                  <a:pt x="3066099" y="29456"/>
                  <a:pt x="3114801" y="26504"/>
                </a:cubicBezTo>
                <a:cubicBezTo>
                  <a:pt x="3437279" y="6959"/>
                  <a:pt x="3311620" y="44827"/>
                  <a:pt x="3446106" y="0"/>
                </a:cubicBezTo>
                <a:cubicBezTo>
                  <a:pt x="3841431" y="12752"/>
                  <a:pt x="3739990" y="245"/>
                  <a:pt x="3989445" y="26504"/>
                </a:cubicBezTo>
                <a:cubicBezTo>
                  <a:pt x="4060657" y="34000"/>
                  <a:pt x="4109156" y="36555"/>
                  <a:pt x="4174975" y="53009"/>
                </a:cubicBezTo>
                <a:cubicBezTo>
                  <a:pt x="4188527" y="56397"/>
                  <a:pt x="4201480" y="61844"/>
                  <a:pt x="4214732" y="66261"/>
                </a:cubicBezTo>
                <a:cubicBezTo>
                  <a:pt x="4358166" y="161884"/>
                  <a:pt x="4233141" y="88576"/>
                  <a:pt x="4625549" y="106017"/>
                </a:cubicBezTo>
                <a:cubicBezTo>
                  <a:pt x="4700700" y="109357"/>
                  <a:pt x="4775740" y="114852"/>
                  <a:pt x="4850836" y="119270"/>
                </a:cubicBezTo>
                <a:cubicBezTo>
                  <a:pt x="4886175" y="123687"/>
                  <a:pt x="4921813" y="126151"/>
                  <a:pt x="4956853" y="132522"/>
                </a:cubicBezTo>
                <a:cubicBezTo>
                  <a:pt x="4970597" y="135021"/>
                  <a:pt x="4982803" y="143650"/>
                  <a:pt x="4996610" y="145774"/>
                </a:cubicBezTo>
                <a:cubicBezTo>
                  <a:pt x="5040488" y="152524"/>
                  <a:pt x="5084909" y="155124"/>
                  <a:pt x="5129132" y="159026"/>
                </a:cubicBezTo>
                <a:lnTo>
                  <a:pt x="5447184" y="185530"/>
                </a:lnTo>
                <a:cubicBezTo>
                  <a:pt x="5581913" y="212477"/>
                  <a:pt x="5458110" y="184866"/>
                  <a:pt x="5553201" y="212035"/>
                </a:cubicBezTo>
                <a:cubicBezTo>
                  <a:pt x="5669691" y="245317"/>
                  <a:pt x="5550637" y="206763"/>
                  <a:pt x="5645967" y="238539"/>
                </a:cubicBezTo>
                <a:cubicBezTo>
                  <a:pt x="5740634" y="301651"/>
                  <a:pt x="5694577" y="283822"/>
                  <a:pt x="5778488" y="304800"/>
                </a:cubicBezTo>
                <a:cubicBezTo>
                  <a:pt x="5809410" y="335722"/>
                  <a:pt x="5846996" y="361180"/>
                  <a:pt x="5871253" y="397565"/>
                </a:cubicBezTo>
                <a:cubicBezTo>
                  <a:pt x="5888923" y="424069"/>
                  <a:pt x="5901738" y="454554"/>
                  <a:pt x="5924262" y="477078"/>
                </a:cubicBezTo>
                <a:lnTo>
                  <a:pt x="5990523" y="543339"/>
                </a:lnTo>
                <a:lnTo>
                  <a:pt x="6017027" y="569844"/>
                </a:lnTo>
                <a:lnTo>
                  <a:pt x="6043532" y="596348"/>
                </a:lnTo>
                <a:cubicBezTo>
                  <a:pt x="6052367" y="614018"/>
                  <a:pt x="6057389" y="634181"/>
                  <a:pt x="6070036" y="649357"/>
                </a:cubicBezTo>
                <a:cubicBezTo>
                  <a:pt x="6080232" y="661593"/>
                  <a:pt x="6098531" y="664599"/>
                  <a:pt x="6109793" y="675861"/>
                </a:cubicBezTo>
                <a:cubicBezTo>
                  <a:pt x="6121055" y="687123"/>
                  <a:pt x="6127462" y="702365"/>
                  <a:pt x="6136297" y="715617"/>
                </a:cubicBezTo>
                <a:cubicBezTo>
                  <a:pt x="6140714" y="733287"/>
                  <a:pt x="6142374" y="751885"/>
                  <a:pt x="6149549" y="768626"/>
                </a:cubicBezTo>
                <a:cubicBezTo>
                  <a:pt x="6155823" y="783265"/>
                  <a:pt x="6171016" y="793273"/>
                  <a:pt x="6176053" y="808383"/>
                </a:cubicBezTo>
                <a:cubicBezTo>
                  <a:pt x="6184550" y="833874"/>
                  <a:pt x="6186339" y="861190"/>
                  <a:pt x="6189306" y="887896"/>
                </a:cubicBezTo>
                <a:cubicBezTo>
                  <a:pt x="6199597" y="980511"/>
                  <a:pt x="6206975" y="1073426"/>
                  <a:pt x="6215810" y="1166191"/>
                </a:cubicBezTo>
                <a:cubicBezTo>
                  <a:pt x="6206975" y="1254539"/>
                  <a:pt x="6202807" y="1343479"/>
                  <a:pt x="6189306" y="1431235"/>
                </a:cubicBezTo>
                <a:cubicBezTo>
                  <a:pt x="6185058" y="1458848"/>
                  <a:pt x="6178298" y="1487502"/>
                  <a:pt x="6162801" y="1510748"/>
                </a:cubicBezTo>
                <a:lnTo>
                  <a:pt x="6136297" y="1550504"/>
                </a:lnTo>
                <a:cubicBezTo>
                  <a:pt x="6123932" y="1587601"/>
                  <a:pt x="6117201" y="1627548"/>
                  <a:pt x="6070036" y="1643270"/>
                </a:cubicBezTo>
                <a:lnTo>
                  <a:pt x="5990523" y="1669774"/>
                </a:lnTo>
                <a:cubicBezTo>
                  <a:pt x="5981688" y="1683026"/>
                  <a:pt x="5977525" y="1701089"/>
                  <a:pt x="5964019" y="1709530"/>
                </a:cubicBezTo>
                <a:cubicBezTo>
                  <a:pt x="5940328" y="1724337"/>
                  <a:pt x="5911010" y="1727200"/>
                  <a:pt x="5884506" y="1736035"/>
                </a:cubicBezTo>
                <a:cubicBezTo>
                  <a:pt x="5826004" y="1755536"/>
                  <a:pt x="5857249" y="1743037"/>
                  <a:pt x="5791740" y="1775791"/>
                </a:cubicBezTo>
                <a:cubicBezTo>
                  <a:pt x="5767088" y="1800444"/>
                  <a:pt x="5758915" y="1812082"/>
                  <a:pt x="5725480" y="1828800"/>
                </a:cubicBezTo>
                <a:cubicBezTo>
                  <a:pt x="5667798" y="1857640"/>
                  <a:pt x="5697062" y="1822594"/>
                  <a:pt x="5632714" y="1868557"/>
                </a:cubicBezTo>
                <a:cubicBezTo>
                  <a:pt x="5617464" y="1879450"/>
                  <a:pt x="5608552" y="1897917"/>
                  <a:pt x="5592958" y="1908313"/>
                </a:cubicBezTo>
                <a:cubicBezTo>
                  <a:pt x="5581335" y="1916062"/>
                  <a:pt x="5566678" y="1917889"/>
                  <a:pt x="5553201" y="1921565"/>
                </a:cubicBezTo>
                <a:cubicBezTo>
                  <a:pt x="5518058" y="1931150"/>
                  <a:pt x="5482903" y="1940926"/>
                  <a:pt x="5447184" y="1948070"/>
                </a:cubicBezTo>
                <a:cubicBezTo>
                  <a:pt x="5425097" y="1952487"/>
                  <a:pt x="5402775" y="1955859"/>
                  <a:pt x="5380923" y="1961322"/>
                </a:cubicBezTo>
                <a:cubicBezTo>
                  <a:pt x="5367371" y="1964710"/>
                  <a:pt x="5354719" y="1971186"/>
                  <a:pt x="5341167" y="1974574"/>
                </a:cubicBezTo>
                <a:cubicBezTo>
                  <a:pt x="5231849" y="2001903"/>
                  <a:pt x="5317133" y="1973868"/>
                  <a:pt x="5221897" y="2001078"/>
                </a:cubicBezTo>
                <a:cubicBezTo>
                  <a:pt x="5208465" y="2004916"/>
                  <a:pt x="5195692" y="2010942"/>
                  <a:pt x="5182140" y="2014330"/>
                </a:cubicBezTo>
                <a:cubicBezTo>
                  <a:pt x="5106495" y="2033242"/>
                  <a:pt x="5130879" y="2020433"/>
                  <a:pt x="5062871" y="2040835"/>
                </a:cubicBezTo>
                <a:cubicBezTo>
                  <a:pt x="5036111" y="2048863"/>
                  <a:pt x="5009862" y="2058504"/>
                  <a:pt x="4983358" y="2067339"/>
                </a:cubicBezTo>
                <a:lnTo>
                  <a:pt x="4943601" y="2080591"/>
                </a:lnTo>
                <a:cubicBezTo>
                  <a:pt x="4867201" y="2131526"/>
                  <a:pt x="4940900" y="2087429"/>
                  <a:pt x="4864088" y="2120348"/>
                </a:cubicBezTo>
                <a:cubicBezTo>
                  <a:pt x="4845930" y="2128130"/>
                  <a:pt x="4829821" y="2140605"/>
                  <a:pt x="4811080" y="2146852"/>
                </a:cubicBezTo>
                <a:cubicBezTo>
                  <a:pt x="4776522" y="2158371"/>
                  <a:pt x="4739620" y="2161838"/>
                  <a:pt x="4705062" y="2173357"/>
                </a:cubicBezTo>
                <a:lnTo>
                  <a:pt x="4625549" y="2199861"/>
                </a:lnTo>
                <a:cubicBezTo>
                  <a:pt x="4463972" y="2253719"/>
                  <a:pt x="4599744" y="2212151"/>
                  <a:pt x="4201480" y="2239617"/>
                </a:cubicBezTo>
                <a:lnTo>
                  <a:pt x="4135219" y="2252870"/>
                </a:lnTo>
                <a:cubicBezTo>
                  <a:pt x="4108783" y="2257677"/>
                  <a:pt x="4081936" y="2260293"/>
                  <a:pt x="4055706" y="2266122"/>
                </a:cubicBezTo>
                <a:cubicBezTo>
                  <a:pt x="3927971" y="2294507"/>
                  <a:pt x="4121682" y="2263764"/>
                  <a:pt x="3962940" y="2292626"/>
                </a:cubicBezTo>
                <a:cubicBezTo>
                  <a:pt x="3932208" y="2298214"/>
                  <a:pt x="3900986" y="2300743"/>
                  <a:pt x="3870175" y="2305878"/>
                </a:cubicBezTo>
                <a:cubicBezTo>
                  <a:pt x="3847957" y="2309581"/>
                  <a:pt x="3826001" y="2314713"/>
                  <a:pt x="3803914" y="2319130"/>
                </a:cubicBezTo>
                <a:cubicBezTo>
                  <a:pt x="3795079" y="2327965"/>
                  <a:pt x="3788585" y="2340047"/>
                  <a:pt x="3777410" y="2345635"/>
                </a:cubicBezTo>
                <a:cubicBezTo>
                  <a:pt x="3727764" y="2370458"/>
                  <a:pt x="3683985" y="2373758"/>
                  <a:pt x="3631636" y="2385391"/>
                </a:cubicBezTo>
                <a:cubicBezTo>
                  <a:pt x="3538424" y="2406105"/>
                  <a:pt x="3616346" y="2389761"/>
                  <a:pt x="3538871" y="2411896"/>
                </a:cubicBezTo>
                <a:cubicBezTo>
                  <a:pt x="3521358" y="2416900"/>
                  <a:pt x="3503375" y="2420144"/>
                  <a:pt x="3485862" y="2425148"/>
                </a:cubicBezTo>
                <a:cubicBezTo>
                  <a:pt x="3472431" y="2428985"/>
                  <a:pt x="3459583" y="2434725"/>
                  <a:pt x="3446106" y="2438400"/>
                </a:cubicBezTo>
                <a:cubicBezTo>
                  <a:pt x="3404036" y="2449874"/>
                  <a:pt x="3322754" y="2470432"/>
                  <a:pt x="3273827" y="2478157"/>
                </a:cubicBezTo>
                <a:cubicBezTo>
                  <a:pt x="3224064" y="2486014"/>
                  <a:pt x="3092564" y="2500281"/>
                  <a:pt x="3022036" y="2517913"/>
                </a:cubicBezTo>
                <a:cubicBezTo>
                  <a:pt x="3008484" y="2521301"/>
                  <a:pt x="2995660" y="2527151"/>
                  <a:pt x="2982280" y="2531165"/>
                </a:cubicBezTo>
                <a:cubicBezTo>
                  <a:pt x="2951477" y="2540406"/>
                  <a:pt x="2920713" y="2549870"/>
                  <a:pt x="2889514" y="2557670"/>
                </a:cubicBezTo>
                <a:cubicBezTo>
                  <a:pt x="2827056" y="2573285"/>
                  <a:pt x="2797803" y="2572955"/>
                  <a:pt x="2730488" y="2584174"/>
                </a:cubicBezTo>
                <a:cubicBezTo>
                  <a:pt x="2708270" y="2587877"/>
                  <a:pt x="2686215" y="2592540"/>
                  <a:pt x="2664227" y="2597426"/>
                </a:cubicBezTo>
                <a:cubicBezTo>
                  <a:pt x="2646448" y="2601377"/>
                  <a:pt x="2629184" y="2607684"/>
                  <a:pt x="2611219" y="2610678"/>
                </a:cubicBezTo>
                <a:cubicBezTo>
                  <a:pt x="2531827" y="2623910"/>
                  <a:pt x="2422092" y="2630856"/>
                  <a:pt x="2346175" y="2637183"/>
                </a:cubicBezTo>
                <a:cubicBezTo>
                  <a:pt x="2072297" y="2628348"/>
                  <a:pt x="1798043" y="2627509"/>
                  <a:pt x="1524540" y="2610678"/>
                </a:cubicBezTo>
                <a:cubicBezTo>
                  <a:pt x="1508643" y="2609700"/>
                  <a:pt x="1500632" y="2585759"/>
                  <a:pt x="1484784" y="2584174"/>
                </a:cubicBezTo>
                <a:cubicBezTo>
                  <a:pt x="1366025" y="2572298"/>
                  <a:pt x="1246191" y="2576599"/>
                  <a:pt x="1126975" y="2570922"/>
                </a:cubicBezTo>
                <a:cubicBezTo>
                  <a:pt x="1060642" y="2567763"/>
                  <a:pt x="994454" y="2562087"/>
                  <a:pt x="928193" y="2557670"/>
                </a:cubicBezTo>
                <a:cubicBezTo>
                  <a:pt x="906106" y="2553252"/>
                  <a:pt x="883784" y="2549880"/>
                  <a:pt x="861932" y="2544417"/>
                </a:cubicBezTo>
                <a:cubicBezTo>
                  <a:pt x="848380" y="2541029"/>
                  <a:pt x="835607" y="2535003"/>
                  <a:pt x="822175" y="2531165"/>
                </a:cubicBezTo>
                <a:cubicBezTo>
                  <a:pt x="804663" y="2526162"/>
                  <a:pt x="786836" y="2522330"/>
                  <a:pt x="769167" y="2517913"/>
                </a:cubicBezTo>
                <a:cubicBezTo>
                  <a:pt x="720729" y="2469477"/>
                  <a:pt x="763995" y="2505781"/>
                  <a:pt x="676401" y="2464904"/>
                </a:cubicBezTo>
                <a:cubicBezTo>
                  <a:pt x="631647" y="2444019"/>
                  <a:pt x="588054" y="2420731"/>
                  <a:pt x="543880" y="2398644"/>
                </a:cubicBezTo>
                <a:cubicBezTo>
                  <a:pt x="476629" y="2365019"/>
                  <a:pt x="507306" y="2383095"/>
                  <a:pt x="451114" y="2345635"/>
                </a:cubicBezTo>
                <a:cubicBezTo>
                  <a:pt x="392798" y="2258159"/>
                  <a:pt x="464722" y="2351801"/>
                  <a:pt x="371601" y="2279374"/>
                </a:cubicBezTo>
                <a:cubicBezTo>
                  <a:pt x="346945" y="2260197"/>
                  <a:pt x="333278" y="2227082"/>
                  <a:pt x="305340" y="2213113"/>
                </a:cubicBezTo>
                <a:cubicBezTo>
                  <a:pt x="241157" y="2181021"/>
                  <a:pt x="266301" y="2200578"/>
                  <a:pt x="225827" y="2160104"/>
                </a:cubicBezTo>
                <a:cubicBezTo>
                  <a:pt x="216992" y="2133600"/>
                  <a:pt x="203916" y="2108149"/>
                  <a:pt x="199323" y="2080591"/>
                </a:cubicBezTo>
                <a:cubicBezTo>
                  <a:pt x="197659" y="2070608"/>
                  <a:pt x="182704" y="1967839"/>
                  <a:pt x="172819" y="1948070"/>
                </a:cubicBezTo>
                <a:cubicBezTo>
                  <a:pt x="167231" y="1936895"/>
                  <a:pt x="155149" y="1930400"/>
                  <a:pt x="146314" y="1921565"/>
                </a:cubicBezTo>
                <a:lnTo>
                  <a:pt x="80053" y="1722783"/>
                </a:lnTo>
                <a:cubicBezTo>
                  <a:pt x="71218" y="1696279"/>
                  <a:pt x="59028" y="1670665"/>
                  <a:pt x="53549" y="1643270"/>
                </a:cubicBezTo>
                <a:cubicBezTo>
                  <a:pt x="49132" y="1621183"/>
                  <a:pt x="44326" y="1599170"/>
                  <a:pt x="40297" y="1577009"/>
                </a:cubicBezTo>
                <a:cubicBezTo>
                  <a:pt x="35490" y="1550572"/>
                  <a:pt x="33562" y="1523564"/>
                  <a:pt x="27045" y="1497496"/>
                </a:cubicBezTo>
                <a:cubicBezTo>
                  <a:pt x="-2254" y="1380302"/>
                  <a:pt x="2749" y="1470991"/>
                  <a:pt x="540" y="1391478"/>
                </a:cubicBezTo>
                <a:close/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 smtClean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3656502"/>
      </p:ext>
    </p:extLst>
  </p:cSld>
  <p:clrMapOvr>
    <a:masterClrMapping/>
  </p:clrMapOvr>
  <p:transition advTm="132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088" y="504264"/>
            <a:ext cx="8686800" cy="5181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Many solutions, hash-based blocking is very popular</a:t>
            </a:r>
          </a:p>
          <a:p>
            <a:pPr lvl="1"/>
            <a:r>
              <a:rPr lang="en-US" dirty="0" smtClean="0"/>
              <a:t>e.g., only consider tuple pairs where </a:t>
            </a:r>
            <a:r>
              <a:rPr lang="en-US" dirty="0" err="1" smtClean="0"/>
              <a:t>A.state</a:t>
            </a:r>
            <a:r>
              <a:rPr lang="en-US" dirty="0" smtClean="0"/>
              <a:t> = </a:t>
            </a:r>
            <a:r>
              <a:rPr lang="en-US" dirty="0" err="1" smtClean="0"/>
              <a:t>B.state</a:t>
            </a:r>
            <a:endParaRPr lang="en-US" dirty="0" smtClean="0"/>
          </a:p>
          <a:p>
            <a:pPr lvl="1"/>
            <a:r>
              <a:rPr lang="en-US" dirty="0" smtClean="0"/>
              <a:t>easy to understand and implement, highly scalable</a:t>
            </a:r>
            <a:endParaRPr lang="en-US" dirty="0"/>
          </a:p>
          <a:p>
            <a:r>
              <a:rPr lang="en-US" dirty="0" smtClean="0"/>
              <a:t>In practice however often does not work well</a:t>
            </a:r>
          </a:p>
          <a:p>
            <a:pPr lvl="1"/>
            <a:r>
              <a:rPr lang="en-US" dirty="0" smtClean="0"/>
              <a:t>due to dirty data, variations in data values, missing values</a:t>
            </a:r>
          </a:p>
          <a:p>
            <a:pPr lvl="1"/>
            <a:r>
              <a:rPr lang="en-US" dirty="0" smtClean="0"/>
              <a:t>results in low recall (i.e., drop many true matches)</a:t>
            </a:r>
          </a:p>
          <a:p>
            <a:r>
              <a:rPr lang="en-US" dirty="0" smtClean="0"/>
              <a:t>Corleone </a:t>
            </a:r>
            <a:r>
              <a:rPr lang="en-US" dirty="0" smtClean="0"/>
              <a:t>uses rule-based blocking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more powerful, gives higher recall, subsumes hash-based blocking</a:t>
            </a:r>
          </a:p>
          <a:p>
            <a:pPr lvl="1"/>
            <a:r>
              <a:rPr lang="en-US" dirty="0" smtClean="0"/>
              <a:t>but far more difficult to learn and scale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58076" y="3867785"/>
            <a:ext cx="7837715" cy="127557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9" rIns="91374" bIns="45689" rtlCol="0" anchor="ctr"/>
          <a:lstStyle/>
          <a:p>
            <a:pPr lvl="1"/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jaccard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a.title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b.title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&lt; 0.7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 drop(a, b)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exact_match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a.year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b.year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= 0   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 </a:t>
            </a:r>
            <a:b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abs_diff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a.price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b.price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10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 drop(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a,b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/>
              </a:rPr>
              <a:t>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72613" y="5143358"/>
            <a:ext cx="5077749" cy="45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  <a:normAutofit/>
          </a:bodyPr>
          <a:lstStyle>
            <a:lvl1pPr marL="342795" indent="-34279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400" b="1">
                <a:solidFill>
                  <a:srgbClr val="0000DC"/>
                </a:solidFill>
                <a:latin typeface="+mn-lt"/>
                <a:ea typeface="+mn-ea"/>
                <a:cs typeface="+mn-cs"/>
              </a:defRPr>
            </a:lvl1pPr>
            <a:lvl2pPr marL="742721" indent="-28566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2pPr>
            <a:lvl3pPr marL="1142648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59970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676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3826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0885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7944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5003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sz="2000" b="0" smtClean="0">
                <a:latin typeface="Arial"/>
                <a:cs typeface="Arial"/>
              </a:rPr>
              <a:t>Sample </a:t>
            </a:r>
            <a:r>
              <a:rPr lang="en-US" sz="2000" b="0">
                <a:latin typeface="Arial"/>
                <a:cs typeface="Arial"/>
              </a:rPr>
              <a:t>r</a:t>
            </a:r>
            <a:r>
              <a:rPr lang="en-US" sz="2000" b="0" smtClean="0">
                <a:latin typeface="Arial"/>
                <a:cs typeface="Arial"/>
              </a:rPr>
              <a:t>ules </a:t>
            </a:r>
            <a:r>
              <a:rPr lang="en-US" sz="2000" b="0" dirty="0" smtClean="0">
                <a:latin typeface="Arial"/>
                <a:cs typeface="Arial"/>
              </a:rPr>
              <a:t>for blocking tables of books</a:t>
            </a:r>
            <a:endParaRPr lang="en-US" sz="1600" b="0" dirty="0">
              <a:cs typeface="Arial"/>
            </a:endParaRPr>
          </a:p>
          <a:p>
            <a:pPr marL="0" lvl="1" indent="0" algn="just">
              <a:buSzPct val="80000"/>
              <a:buFontTx/>
              <a:buNone/>
            </a:pPr>
            <a:endParaRPr lang="en-US" sz="1600" dirty="0">
              <a:cs typeface="Arial"/>
            </a:endParaRPr>
          </a:p>
          <a:p>
            <a:pPr marL="0" indent="0" algn="just">
              <a:buFont typeface="Wingdings" pitchFamily="2" charset="2"/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 algn="just">
              <a:buFont typeface="Wingdings" pitchFamily="2" charset="2"/>
              <a:buNone/>
            </a:pPr>
            <a:endParaRPr lang="en-US" sz="2000" dirty="0">
              <a:latin typeface="Arial"/>
              <a:cs typeface="Arial"/>
            </a:endParaRPr>
          </a:p>
          <a:p>
            <a:pPr algn="just"/>
            <a:endParaRPr lang="en-US" sz="2000" dirty="0" smtClean="0">
              <a:latin typeface="Arial"/>
              <a:cs typeface="Arial"/>
            </a:endParaRPr>
          </a:p>
          <a:p>
            <a:pPr algn="just"/>
            <a:endParaRPr lang="en-US" sz="2000" dirty="0">
              <a:latin typeface="Arial"/>
              <a:cs typeface="Arial"/>
            </a:endParaRPr>
          </a:p>
          <a:p>
            <a:pPr algn="just"/>
            <a:endParaRPr lang="en-US" sz="2000" dirty="0" smtClean="0">
              <a:latin typeface="Arial"/>
              <a:cs typeface="Arial"/>
            </a:endParaRPr>
          </a:p>
          <a:p>
            <a:pPr marL="0" indent="0" algn="just">
              <a:buFont typeface="Wingdings" pitchFamily="2" charset="2"/>
              <a:buNone/>
            </a:pPr>
            <a:endParaRPr lang="en-US" sz="2000" dirty="0" smtClean="0"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9692777"/>
      </p:ext>
    </p:extLst>
  </p:cSld>
  <p:clrMapOvr>
    <a:masterClrMapping/>
  </p:clrMapOvr>
  <p:transition advClick="0" advTm="1784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5|1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4|0.2|0.3|0.1|0.3|0.5|0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4|0.2|0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8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8.1|0.5|0.5|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0.5|0.5|0.4|0.5|25|11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26.2|23.2|0.4|2.3|0.5|143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|28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0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1.2|32.4|9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4|0.2|0.4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5|0.4|0.3|0.5|0.3|0.2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0.7|1.3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2|2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8.4|25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0.7"/>
</p:tagLst>
</file>

<file path=ppt/theme/theme1.xml><?xml version="1.0" encoding="utf-8"?>
<a:theme xmlns:a="http://schemas.openxmlformats.org/drawingml/2006/main" name="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2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3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4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5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6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39713</TotalTime>
  <Words>1376</Words>
  <Application>Microsoft Macintosh PowerPoint</Application>
  <PresentationFormat>On-screen Show (4:3)</PresentationFormat>
  <Paragraphs>508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Cambria Math</vt:lpstr>
      <vt:lpstr>Courier New</vt:lpstr>
      <vt:lpstr>Times</vt:lpstr>
      <vt:lpstr>Times New Roman</vt:lpstr>
      <vt:lpstr>Wingdings</vt:lpstr>
      <vt:lpstr>orenstyle1</vt:lpstr>
      <vt:lpstr>1_orenstyle1</vt:lpstr>
      <vt:lpstr>2_orenstyle1</vt:lpstr>
      <vt:lpstr>3_orenstyle1</vt:lpstr>
      <vt:lpstr>4_orenstyle1</vt:lpstr>
      <vt:lpstr>5_orenstyle1</vt:lpstr>
      <vt:lpstr>Falcon: Scaling Up Hands-Off Crowdsourced Entity Matching to Build Cloud Services</vt:lpstr>
      <vt:lpstr>Entity Matching</vt:lpstr>
      <vt:lpstr>Recent Crowdsourced EM Work</vt:lpstr>
      <vt:lpstr>Our Recent Solution : Corleone [SIGMOD-14]</vt:lpstr>
      <vt:lpstr>Limitations of Corleone</vt:lpstr>
      <vt:lpstr>Contributions of This Paper</vt:lpstr>
      <vt:lpstr>Contributions of This Paper</vt:lpstr>
      <vt:lpstr>Consider a Simplified Corleone Workflow </vt:lpstr>
      <vt:lpstr>Blocking</vt:lpstr>
      <vt:lpstr>Blocking in Corleone</vt:lpstr>
      <vt:lpstr>Blocking in Corleone</vt:lpstr>
      <vt:lpstr>Modeling the Blocking Step  as a DAG of Basic Operators</vt:lpstr>
      <vt:lpstr>Modeling Both Blocking and Matching  as a DAG of Operators</vt:lpstr>
      <vt:lpstr>Scaling Up the Operator  “Executing Blocking Rules”</vt:lpstr>
      <vt:lpstr>Our Solution</vt:lpstr>
      <vt:lpstr>Our Solution</vt:lpstr>
      <vt:lpstr>Optimizing the EM DAG</vt:lpstr>
      <vt:lpstr>Empirical Evaluation</vt:lpstr>
      <vt:lpstr>Overall Performance</vt:lpstr>
      <vt:lpstr>Falcon “in the Wild” (CloudMatcher.io)</vt:lpstr>
      <vt:lpstr>Related Work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Hands-Off Crowdsourcing: Crowdsourced Entity Matching for the Masses</dc:title>
  <dc:creator>cgokhale</dc:creator>
  <cp:lastModifiedBy>Paul Suganthan Gnanaprakash Christopher</cp:lastModifiedBy>
  <cp:revision>2001</cp:revision>
  <cp:lastPrinted>2017-05-08T20:50:38Z</cp:lastPrinted>
  <dcterms:modified xsi:type="dcterms:W3CDTF">2017-06-01T22:29:57Z</dcterms:modified>
</cp:coreProperties>
</file>