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317" r:id="rId4"/>
    <p:sldId id="277" r:id="rId5"/>
    <p:sldId id="278" r:id="rId6"/>
    <p:sldId id="276" r:id="rId7"/>
    <p:sldId id="265" r:id="rId8"/>
    <p:sldId id="274" r:id="rId9"/>
    <p:sldId id="303" r:id="rId10"/>
    <p:sldId id="304" r:id="rId11"/>
    <p:sldId id="305" r:id="rId12"/>
    <p:sldId id="306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291" r:id="rId22"/>
    <p:sldId id="280" r:id="rId23"/>
    <p:sldId id="283" r:id="rId24"/>
    <p:sldId id="286" r:id="rId25"/>
    <p:sldId id="282" r:id="rId26"/>
    <p:sldId id="285" r:id="rId27"/>
    <p:sldId id="316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279" r:id="rId38"/>
    <p:sldId id="26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ABC0-2E1A-4D90-B092-283B3D4A0AA6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EA018-AC62-4B1A-AF72-1D484C01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6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86EB0-D02D-4DD5-B328-D2466F7F0308}" type="datetime1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5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D076-A2C0-4973-AB65-6610B57C5DB4}" type="datetime1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0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AAA3-1CC8-4A33-BBFF-E9D15C84A201}" type="datetime1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F5E4-2ADE-48CE-BA89-145658DD7058}" type="datetime1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FF20-324F-4C08-BBC4-8EE9B15C1DB9}" type="datetime1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9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F8A8-157C-49F2-BFC2-21D19BB4652E}" type="datetime1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B3B8-2A8D-4D12-9335-08E8E564FD7C}" type="datetime1">
              <a:rPr lang="en-US" smtClean="0"/>
              <a:t>10/7/2014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0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BE8CE-0C59-497D-8DA7-CBDE9CAB8765}" type="datetime1">
              <a:rPr lang="en-US" smtClean="0"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9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E2BA-A647-4BD4-8E5B-D49604EF361A}" type="datetime1">
              <a:rPr lang="en-US" smtClean="0"/>
              <a:t>10/7/2014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6C2-9FA9-4F63-B936-718B6B0B56F4}" type="datetime1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D8E8-4D6D-4487-9159-61CF18683836}" type="datetime1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7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A7259-8D2D-4EF2-96B4-2927B5ABCD0E}" type="datetime1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ducation.github.com/pack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 to Parsing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6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Chomsky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All rules must be one of two forms:</a:t>
            </a:r>
          </a:p>
          <a:p>
            <a:pPr marL="457200" lvl="1" indent="0">
              <a:buNone/>
            </a:pP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MathJax_Main"/>
              </a:rPr>
              <a:t>⟶ </a:t>
            </a:r>
            <a:r>
              <a:rPr lang="en-US" b="1" dirty="0" smtClean="0">
                <a:latin typeface="MathJax_Main"/>
              </a:rPr>
              <a:t>t</a:t>
            </a:r>
          </a:p>
          <a:p>
            <a:pPr marL="457200" lvl="1" indent="0">
              <a:buNone/>
            </a:pP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MathJax_Main"/>
              </a:rPr>
              <a:t>⟶ </a:t>
            </a:r>
            <a:r>
              <a:rPr lang="en-US" i="1" dirty="0" smtClean="0">
                <a:latin typeface="MathJax_Main"/>
              </a:rPr>
              <a:t>A B</a:t>
            </a:r>
            <a:endParaRPr lang="en-US" dirty="0" smtClean="0"/>
          </a:p>
          <a:p>
            <a:r>
              <a:rPr lang="en-US" dirty="0" smtClean="0"/>
              <a:t>The only rule allowed to derive epsilon is the start </a:t>
            </a:r>
            <a:r>
              <a:rPr lang="en-US" i="1" dirty="0" smtClean="0"/>
              <a:t>S</a:t>
            </a:r>
            <a:r>
              <a:rPr lang="en-US" dirty="0" smtClean="0"/>
              <a:t>, in which case it’s forbidden on the RHS of any rule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514600"/>
            <a:ext cx="3484138" cy="232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6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CNF buys CYK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Fact that </a:t>
            </a:r>
            <a:r>
              <a:rPr lang="en-US" dirty="0" err="1" smtClean="0"/>
              <a:t>nonterminals</a:t>
            </a:r>
            <a:r>
              <a:rPr lang="en-US" dirty="0" smtClean="0"/>
              <a:t> come in pairs a</a:t>
            </a:r>
            <a:r>
              <a:rPr lang="en-US" dirty="0" smtClean="0">
                <a:latin typeface="MathJax_Main"/>
              </a:rPr>
              <a:t>llows you to think of </a:t>
            </a:r>
            <a:r>
              <a:rPr lang="en-US" dirty="0" err="1" smtClean="0">
                <a:latin typeface="MathJax_Main"/>
              </a:rPr>
              <a:t>subtree</a:t>
            </a:r>
            <a:r>
              <a:rPr lang="en-US" dirty="0" smtClean="0">
                <a:latin typeface="MathJax_Main"/>
              </a:rPr>
              <a:t> as a </a:t>
            </a:r>
            <a:r>
              <a:rPr lang="en-US" dirty="0" err="1" smtClean="0">
                <a:latin typeface="MathJax_Main"/>
              </a:rPr>
              <a:t>subspan</a:t>
            </a:r>
            <a:r>
              <a:rPr lang="en-US" dirty="0" smtClean="0">
                <a:latin typeface="MathJax_Main"/>
              </a:rPr>
              <a:t> of the input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00400" y="5486400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  =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43326" y="5486400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265506" y="5486400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00600" y="5486400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0" y="5486400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3810000" y="5334000"/>
            <a:ext cx="79013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48667" y="5334000"/>
            <a:ext cx="79013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267200" y="5105400"/>
            <a:ext cx="139973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0" y="5105400"/>
            <a:ext cx="33293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10000" y="4800600"/>
            <a:ext cx="139973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334000" y="4800600"/>
            <a:ext cx="33293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10000" y="4495800"/>
            <a:ext cx="185693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04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CYK: Dynamic Programming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153400" cy="20574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MathJax_Main"/>
              </a:rPr>
              <a:t>⟶ </a:t>
            </a:r>
            <a:r>
              <a:rPr lang="en-US" b="1" dirty="0" smtClean="0">
                <a:latin typeface="MathJax_Main"/>
              </a:rPr>
              <a:t>t </a:t>
            </a:r>
          </a:p>
          <a:p>
            <a:pPr marL="457200" lvl="1" indent="0">
              <a:buNone/>
            </a:pPr>
            <a:r>
              <a:rPr lang="en-US" b="1" dirty="0">
                <a:latin typeface="MathJax_Main"/>
              </a:rPr>
              <a:t>	</a:t>
            </a:r>
            <a:r>
              <a:rPr lang="en-US" dirty="0" smtClean="0">
                <a:latin typeface="MathJax_Main"/>
              </a:rPr>
              <a:t>Prods. form the leaves of the parse tree</a:t>
            </a:r>
            <a:endParaRPr lang="en-US" b="1" dirty="0" smtClean="0">
              <a:latin typeface="MathJax_Main"/>
            </a:endParaRPr>
          </a:p>
          <a:p>
            <a:pPr marL="457200" lvl="1" indent="0">
              <a:buNone/>
            </a:pP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MathJax_Main"/>
              </a:rPr>
              <a:t>⟶ </a:t>
            </a:r>
            <a:r>
              <a:rPr lang="en-US" i="1" dirty="0" smtClean="0">
                <a:latin typeface="MathJax_Main"/>
              </a:rPr>
              <a:t>A B</a:t>
            </a:r>
          </a:p>
          <a:p>
            <a:pPr marL="457200" lvl="1" indent="0">
              <a:buNone/>
            </a:pPr>
            <a:r>
              <a:rPr lang="en-US" i="1" dirty="0">
                <a:latin typeface="MathJax_Main"/>
              </a:rPr>
              <a:t>	</a:t>
            </a:r>
            <a:r>
              <a:rPr lang="en-US" dirty="0" smtClean="0">
                <a:latin typeface="MathJax_Main"/>
              </a:rPr>
              <a:t>Form binary nodes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85800" y="5879068"/>
            <a:ext cx="3914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9452" y="5879068"/>
            <a:ext cx="3914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81200" y="5879068"/>
            <a:ext cx="3914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90800" y="5879068"/>
            <a:ext cx="3914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01054" y="4659868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1,2</a:t>
            </a:r>
            <a:endParaRPr lang="en-US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620054" y="5269468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1305854" y="5269468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2,2</a:t>
            </a:r>
            <a:endParaRPr lang="en-US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15454" y="5269468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3,3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2525054" y="5269468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/>
              <a:t>4</a:t>
            </a:r>
            <a:r>
              <a:rPr lang="en-US" baseline="-25000" dirty="0" smtClean="0"/>
              <a:t>,4</a:t>
            </a:r>
            <a:endParaRPr lang="en-US" baseline="-25000" dirty="0"/>
          </a:p>
        </p:txBody>
      </p:sp>
      <p:sp>
        <p:nvSpPr>
          <p:cNvPr id="31" name="TextBox 30"/>
          <p:cNvSpPr txBox="1"/>
          <p:nvPr/>
        </p:nvSpPr>
        <p:spPr>
          <a:xfrm>
            <a:off x="2220254" y="4659868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3,4</a:t>
            </a:r>
            <a:endParaRPr lang="en-US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1581824" y="4050268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1,4</a:t>
            </a:r>
            <a:endParaRPr lang="en-US" baseline="-25000" dirty="0"/>
          </a:p>
        </p:txBody>
      </p:sp>
      <p:cxnSp>
        <p:nvCxnSpPr>
          <p:cNvPr id="15" name="Straight Connector 14"/>
          <p:cNvCxnSpPr>
            <a:stCxn id="32" idx="2"/>
            <a:endCxn id="9" idx="0"/>
          </p:cNvCxnSpPr>
          <p:nvPr/>
        </p:nvCxnSpPr>
        <p:spPr>
          <a:xfrm flipH="1">
            <a:off x="1244069" y="4419600"/>
            <a:ext cx="58077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7" name="Straight Connector 16"/>
          <p:cNvCxnSpPr>
            <a:stCxn id="32" idx="2"/>
            <a:endCxn id="31" idx="0"/>
          </p:cNvCxnSpPr>
          <p:nvPr/>
        </p:nvCxnSpPr>
        <p:spPr>
          <a:xfrm>
            <a:off x="1824839" y="4419600"/>
            <a:ext cx="63843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" name="Straight Connector 19"/>
          <p:cNvCxnSpPr>
            <a:stCxn id="31" idx="2"/>
            <a:endCxn id="29" idx="0"/>
          </p:cNvCxnSpPr>
          <p:nvPr/>
        </p:nvCxnSpPr>
        <p:spPr>
          <a:xfrm flipH="1">
            <a:off x="2158469" y="5029200"/>
            <a:ext cx="30480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4" name="Straight Connector 33"/>
          <p:cNvCxnSpPr>
            <a:stCxn id="31" idx="2"/>
            <a:endCxn id="30" idx="0"/>
          </p:cNvCxnSpPr>
          <p:nvPr/>
        </p:nvCxnSpPr>
        <p:spPr>
          <a:xfrm>
            <a:off x="2463269" y="5029200"/>
            <a:ext cx="30480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6" name="Straight Connector 35"/>
          <p:cNvCxnSpPr>
            <a:stCxn id="9" idx="2"/>
            <a:endCxn id="23" idx="0"/>
          </p:cNvCxnSpPr>
          <p:nvPr/>
        </p:nvCxnSpPr>
        <p:spPr>
          <a:xfrm flipH="1">
            <a:off x="863069" y="5029200"/>
            <a:ext cx="38100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Straight Connector 37"/>
          <p:cNvCxnSpPr>
            <a:stCxn id="9" idx="2"/>
            <a:endCxn id="28" idx="0"/>
          </p:cNvCxnSpPr>
          <p:nvPr/>
        </p:nvCxnSpPr>
        <p:spPr>
          <a:xfrm>
            <a:off x="1244069" y="5029200"/>
            <a:ext cx="30480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0" name="Straight Connector 39"/>
          <p:cNvCxnSpPr>
            <a:stCxn id="23" idx="2"/>
            <a:endCxn id="10" idx="0"/>
          </p:cNvCxnSpPr>
          <p:nvPr/>
        </p:nvCxnSpPr>
        <p:spPr>
          <a:xfrm>
            <a:off x="863069" y="5638800"/>
            <a:ext cx="18458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2" name="Straight Connector 41"/>
          <p:cNvCxnSpPr>
            <a:stCxn id="28" idx="2"/>
            <a:endCxn id="11" idx="0"/>
          </p:cNvCxnSpPr>
          <p:nvPr/>
        </p:nvCxnSpPr>
        <p:spPr>
          <a:xfrm>
            <a:off x="1548869" y="5638800"/>
            <a:ext cx="631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Straight Connector 43"/>
          <p:cNvCxnSpPr>
            <a:stCxn id="29" idx="2"/>
            <a:endCxn id="12" idx="0"/>
          </p:cNvCxnSpPr>
          <p:nvPr/>
        </p:nvCxnSpPr>
        <p:spPr>
          <a:xfrm>
            <a:off x="2158469" y="5638800"/>
            <a:ext cx="18458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Straight Connector 45"/>
          <p:cNvCxnSpPr>
            <a:stCxn id="30" idx="2"/>
            <a:endCxn id="13" idx="0"/>
          </p:cNvCxnSpPr>
          <p:nvPr/>
        </p:nvCxnSpPr>
        <p:spPr>
          <a:xfrm>
            <a:off x="2768069" y="5638800"/>
            <a:ext cx="18458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8" name="TextBox 47"/>
          <p:cNvSpPr txBox="1"/>
          <p:nvPr/>
        </p:nvSpPr>
        <p:spPr>
          <a:xfrm>
            <a:off x="3799546" y="5867400"/>
            <a:ext cx="3914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473198" y="5867400"/>
            <a:ext cx="3914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094946" y="5867400"/>
            <a:ext cx="3914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704546" y="5867400"/>
            <a:ext cx="3914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733800" y="5257800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1,1</a:t>
            </a:r>
            <a:endParaRPr lang="en-US" baseline="-25000" dirty="0"/>
          </a:p>
        </p:txBody>
      </p:sp>
      <p:sp>
        <p:nvSpPr>
          <p:cNvPr id="54" name="TextBox 53"/>
          <p:cNvSpPr txBox="1"/>
          <p:nvPr/>
        </p:nvSpPr>
        <p:spPr>
          <a:xfrm>
            <a:off x="4419600" y="5257800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2,2</a:t>
            </a:r>
            <a:endParaRPr lang="en-US" baseline="-25000" dirty="0"/>
          </a:p>
        </p:txBody>
      </p:sp>
      <p:sp>
        <p:nvSpPr>
          <p:cNvPr id="55" name="TextBox 54"/>
          <p:cNvSpPr txBox="1"/>
          <p:nvPr/>
        </p:nvSpPr>
        <p:spPr>
          <a:xfrm>
            <a:off x="5029200" y="5257800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3,3</a:t>
            </a:r>
            <a:endParaRPr lang="en-US" baseline="-25000" dirty="0"/>
          </a:p>
        </p:txBody>
      </p:sp>
      <p:sp>
        <p:nvSpPr>
          <p:cNvPr id="56" name="TextBox 55"/>
          <p:cNvSpPr txBox="1"/>
          <p:nvPr/>
        </p:nvSpPr>
        <p:spPr>
          <a:xfrm>
            <a:off x="5638800" y="5257800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/>
              <a:t>4</a:t>
            </a:r>
            <a:r>
              <a:rPr lang="en-US" baseline="-25000" dirty="0" smtClean="0"/>
              <a:t>,4</a:t>
            </a:r>
            <a:endParaRPr lang="en-US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5334000" y="4648200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3,4</a:t>
            </a:r>
            <a:endParaRPr lang="en-US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5029200" y="4038600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/>
              <a:t>2</a:t>
            </a:r>
            <a:r>
              <a:rPr lang="en-US" baseline="-25000" dirty="0" smtClean="0"/>
              <a:t>,4</a:t>
            </a:r>
            <a:endParaRPr lang="en-US" baseline="-25000" dirty="0"/>
          </a:p>
        </p:txBody>
      </p:sp>
      <p:cxnSp>
        <p:nvCxnSpPr>
          <p:cNvPr id="60" name="Straight Connector 59"/>
          <p:cNvCxnSpPr>
            <a:stCxn id="58" idx="2"/>
            <a:endCxn id="57" idx="0"/>
          </p:cNvCxnSpPr>
          <p:nvPr/>
        </p:nvCxnSpPr>
        <p:spPr>
          <a:xfrm>
            <a:off x="5272215" y="4407932"/>
            <a:ext cx="30480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1" name="Straight Connector 60"/>
          <p:cNvCxnSpPr>
            <a:stCxn id="57" idx="2"/>
            <a:endCxn id="55" idx="0"/>
          </p:cNvCxnSpPr>
          <p:nvPr/>
        </p:nvCxnSpPr>
        <p:spPr>
          <a:xfrm flipH="1">
            <a:off x="5272215" y="5017532"/>
            <a:ext cx="30480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2" name="Straight Connector 61"/>
          <p:cNvCxnSpPr>
            <a:stCxn id="57" idx="2"/>
            <a:endCxn id="56" idx="0"/>
          </p:cNvCxnSpPr>
          <p:nvPr/>
        </p:nvCxnSpPr>
        <p:spPr>
          <a:xfrm>
            <a:off x="5577015" y="5017532"/>
            <a:ext cx="30480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3" name="Straight Connector 62"/>
          <p:cNvCxnSpPr>
            <a:stCxn id="72" idx="2"/>
            <a:endCxn id="53" idx="0"/>
          </p:cNvCxnSpPr>
          <p:nvPr/>
        </p:nvCxnSpPr>
        <p:spPr>
          <a:xfrm flipH="1">
            <a:off x="3976815" y="3874532"/>
            <a:ext cx="1019430" cy="1383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>
            <a:stCxn id="53" idx="2"/>
            <a:endCxn id="48" idx="0"/>
          </p:cNvCxnSpPr>
          <p:nvPr/>
        </p:nvCxnSpPr>
        <p:spPr>
          <a:xfrm>
            <a:off x="3976815" y="5627132"/>
            <a:ext cx="18458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6" name="Straight Connector 65"/>
          <p:cNvCxnSpPr>
            <a:stCxn id="54" idx="2"/>
            <a:endCxn id="49" idx="0"/>
          </p:cNvCxnSpPr>
          <p:nvPr/>
        </p:nvCxnSpPr>
        <p:spPr>
          <a:xfrm>
            <a:off x="4662615" y="5627132"/>
            <a:ext cx="6310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7" name="Straight Connector 66"/>
          <p:cNvCxnSpPr>
            <a:stCxn id="55" idx="2"/>
            <a:endCxn id="50" idx="0"/>
          </p:cNvCxnSpPr>
          <p:nvPr/>
        </p:nvCxnSpPr>
        <p:spPr>
          <a:xfrm>
            <a:off x="5272215" y="5627132"/>
            <a:ext cx="18458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8" name="Straight Connector 67"/>
          <p:cNvCxnSpPr>
            <a:stCxn id="56" idx="2"/>
            <a:endCxn id="51" idx="0"/>
          </p:cNvCxnSpPr>
          <p:nvPr/>
        </p:nvCxnSpPr>
        <p:spPr>
          <a:xfrm>
            <a:off x="5881815" y="5627132"/>
            <a:ext cx="18458" cy="2402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9" name="Straight Connector 68"/>
          <p:cNvCxnSpPr>
            <a:stCxn id="58" idx="2"/>
            <a:endCxn id="54" idx="0"/>
          </p:cNvCxnSpPr>
          <p:nvPr/>
        </p:nvCxnSpPr>
        <p:spPr>
          <a:xfrm flipH="1">
            <a:off x="4662615" y="4407932"/>
            <a:ext cx="609600" cy="8498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72" name="TextBox 71"/>
          <p:cNvSpPr txBox="1"/>
          <p:nvPr/>
        </p:nvSpPr>
        <p:spPr>
          <a:xfrm>
            <a:off x="4753230" y="3505200"/>
            <a:ext cx="48603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1,4</a:t>
            </a:r>
            <a:endParaRPr lang="en-US" baseline="-25000" dirty="0"/>
          </a:p>
        </p:txBody>
      </p:sp>
      <p:cxnSp>
        <p:nvCxnSpPr>
          <p:cNvPr id="75" name="Straight Connector 74"/>
          <p:cNvCxnSpPr>
            <a:stCxn id="72" idx="2"/>
            <a:endCxn id="58" idx="0"/>
          </p:cNvCxnSpPr>
          <p:nvPr/>
        </p:nvCxnSpPr>
        <p:spPr>
          <a:xfrm>
            <a:off x="4996245" y="3874532"/>
            <a:ext cx="275970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 flipH="1">
            <a:off x="6629400" y="3505200"/>
            <a:ext cx="2391030" cy="2731532"/>
            <a:chOff x="6629400" y="3505200"/>
            <a:chExt cx="2391030" cy="2731532"/>
          </a:xfrm>
        </p:grpSpPr>
        <p:sp>
          <p:nvSpPr>
            <p:cNvPr id="77" name="TextBox 76"/>
            <p:cNvSpPr txBox="1"/>
            <p:nvPr/>
          </p:nvSpPr>
          <p:spPr>
            <a:xfrm>
              <a:off x="6695146" y="5867400"/>
              <a:ext cx="39145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s4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368798" y="5867400"/>
              <a:ext cx="39145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dirty="0"/>
                <a:t>3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990546" y="5867400"/>
              <a:ext cx="39145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dirty="0"/>
                <a:t>2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600146" y="5867400"/>
              <a:ext cx="39145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dirty="0"/>
                <a:t>1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629400" y="5257800"/>
              <a:ext cx="48603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/>
                <a:t>4</a:t>
              </a:r>
              <a:r>
                <a:rPr lang="en-US" baseline="-25000" dirty="0" smtClean="0"/>
                <a:t>,4</a:t>
              </a:r>
              <a:endParaRPr lang="en-US" baseline="-250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315200" y="5257800"/>
              <a:ext cx="48603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 smtClean="0"/>
                <a:t>3,3</a:t>
              </a:r>
              <a:endParaRPr lang="en-US" baseline="-250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7924800" y="5257800"/>
              <a:ext cx="48603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/>
                <a:t>2</a:t>
              </a:r>
              <a:r>
                <a:rPr lang="en-US" baseline="-25000" dirty="0" smtClean="0"/>
                <a:t>,2</a:t>
              </a:r>
              <a:endParaRPr lang="en-US" baseline="-250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534400" y="5257800"/>
              <a:ext cx="48603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 smtClean="0"/>
                <a:t>1,1</a:t>
              </a:r>
              <a:endParaRPr lang="en-US" baseline="-250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229600" y="4648200"/>
              <a:ext cx="48603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 smtClean="0"/>
                <a:t>1,2</a:t>
              </a:r>
              <a:endParaRPr lang="en-US" baseline="-250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924800" y="4038600"/>
              <a:ext cx="48603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 smtClean="0"/>
                <a:t>1,3</a:t>
              </a:r>
              <a:endParaRPr lang="en-US" baseline="-25000" dirty="0"/>
            </a:p>
          </p:txBody>
        </p:sp>
        <p:cxnSp>
          <p:nvCxnSpPr>
            <p:cNvPr id="87" name="Straight Connector 86"/>
            <p:cNvCxnSpPr>
              <a:stCxn id="86" idx="2"/>
              <a:endCxn id="85" idx="0"/>
            </p:cNvCxnSpPr>
            <p:nvPr/>
          </p:nvCxnSpPr>
          <p:spPr>
            <a:xfrm>
              <a:off x="8167815" y="4407932"/>
              <a:ext cx="304800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8" name="Straight Connector 87"/>
            <p:cNvCxnSpPr>
              <a:stCxn id="85" idx="2"/>
              <a:endCxn id="83" idx="0"/>
            </p:cNvCxnSpPr>
            <p:nvPr/>
          </p:nvCxnSpPr>
          <p:spPr>
            <a:xfrm flipH="1">
              <a:off x="8167815" y="5017532"/>
              <a:ext cx="304800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89" name="Straight Connector 88"/>
            <p:cNvCxnSpPr>
              <a:stCxn id="85" idx="2"/>
              <a:endCxn id="84" idx="0"/>
            </p:cNvCxnSpPr>
            <p:nvPr/>
          </p:nvCxnSpPr>
          <p:spPr>
            <a:xfrm>
              <a:off x="8472615" y="5017532"/>
              <a:ext cx="304800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0" name="Straight Connector 89"/>
            <p:cNvCxnSpPr>
              <a:stCxn id="96" idx="2"/>
              <a:endCxn id="81" idx="0"/>
            </p:cNvCxnSpPr>
            <p:nvPr/>
          </p:nvCxnSpPr>
          <p:spPr>
            <a:xfrm flipH="1">
              <a:off x="6872415" y="3874532"/>
              <a:ext cx="1019430" cy="1383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1" name="Straight Connector 90"/>
            <p:cNvCxnSpPr>
              <a:stCxn id="81" idx="2"/>
              <a:endCxn id="77" idx="0"/>
            </p:cNvCxnSpPr>
            <p:nvPr/>
          </p:nvCxnSpPr>
          <p:spPr>
            <a:xfrm>
              <a:off x="6872415" y="5627132"/>
              <a:ext cx="18458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2" name="Straight Connector 91"/>
            <p:cNvCxnSpPr>
              <a:stCxn id="82" idx="2"/>
              <a:endCxn id="78" idx="0"/>
            </p:cNvCxnSpPr>
            <p:nvPr/>
          </p:nvCxnSpPr>
          <p:spPr>
            <a:xfrm>
              <a:off x="7558215" y="5627132"/>
              <a:ext cx="6310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3" name="Straight Connector 92"/>
            <p:cNvCxnSpPr>
              <a:stCxn id="83" idx="2"/>
              <a:endCxn id="79" idx="0"/>
            </p:cNvCxnSpPr>
            <p:nvPr/>
          </p:nvCxnSpPr>
          <p:spPr>
            <a:xfrm>
              <a:off x="8167815" y="5627132"/>
              <a:ext cx="18458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4" name="Straight Connector 93"/>
            <p:cNvCxnSpPr>
              <a:stCxn id="84" idx="2"/>
              <a:endCxn id="80" idx="0"/>
            </p:cNvCxnSpPr>
            <p:nvPr/>
          </p:nvCxnSpPr>
          <p:spPr>
            <a:xfrm>
              <a:off x="8777415" y="5627132"/>
              <a:ext cx="18458" cy="2402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5" name="Straight Connector 94"/>
            <p:cNvCxnSpPr>
              <a:stCxn id="86" idx="2"/>
              <a:endCxn id="82" idx="0"/>
            </p:cNvCxnSpPr>
            <p:nvPr/>
          </p:nvCxnSpPr>
          <p:spPr>
            <a:xfrm flipH="1">
              <a:off x="7558215" y="4407932"/>
              <a:ext cx="609600" cy="8498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96" name="TextBox 95"/>
            <p:cNvSpPr txBox="1"/>
            <p:nvPr/>
          </p:nvSpPr>
          <p:spPr>
            <a:xfrm>
              <a:off x="7648830" y="3505200"/>
              <a:ext cx="48603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 smtClean="0"/>
                <a:t>1,4</a:t>
              </a:r>
              <a:endParaRPr lang="en-US" baseline="-25000" dirty="0"/>
            </a:p>
          </p:txBody>
        </p:sp>
        <p:cxnSp>
          <p:nvCxnSpPr>
            <p:cNvPr id="97" name="Straight Connector 96"/>
            <p:cNvCxnSpPr>
              <a:stCxn id="96" idx="2"/>
              <a:endCxn id="86" idx="0"/>
            </p:cNvCxnSpPr>
            <p:nvPr/>
          </p:nvCxnSpPr>
          <p:spPr>
            <a:xfrm>
              <a:off x="7891845" y="3874532"/>
              <a:ext cx="275970" cy="16406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4049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9" grpId="0" animBg="1"/>
      <p:bldP spid="23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48" grpId="0" animBg="1"/>
      <p:bldP spid="49" grpId="0" animBg="1"/>
      <p:bldP spid="50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7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Running CYK…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153400" cy="20574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Track every viable </a:t>
            </a:r>
            <a:r>
              <a:rPr lang="en-US" dirty="0" err="1" smtClean="0"/>
              <a:t>subtree</a:t>
            </a:r>
            <a:r>
              <a:rPr lang="en-US" dirty="0" smtClean="0"/>
              <a:t> from leaf to root. Here are all the </a:t>
            </a:r>
            <a:r>
              <a:rPr lang="en-US" dirty="0" err="1" smtClean="0"/>
              <a:t>subspans</a:t>
            </a:r>
            <a:r>
              <a:rPr lang="en-US" dirty="0" smtClean="0"/>
              <a:t> for a string of 6 terminals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048000" y="60198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1,1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733800" y="60198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2,2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419600" y="60198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3,3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105400" y="60198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4,4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791200" y="60198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5,5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477000" y="60198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6,6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3048000" y="5410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1,2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733800" y="5410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,3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4419600" y="5410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3,4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5105400" y="5410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4,5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5791200" y="5410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5,6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3048000" y="48006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1,3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3733800" y="48006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2,4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419600" y="48006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3,5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5105400" y="48006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4,6</a:t>
            </a:r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048000" y="4191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733800" y="4191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2,5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4419600" y="4191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3,6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3048000" y="35814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1,5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3733800" y="35814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,6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3048000" y="29718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1,6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6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143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288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5146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2004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8862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572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1562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18420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278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2136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38994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11430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18288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32004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1430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18288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5146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1143000" y="177593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828800" y="177593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143000" y="838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781000"/>
              </p:ext>
            </p:extLst>
          </p:nvPr>
        </p:nvGraphicFramePr>
        <p:xfrm>
          <a:off x="5583267" y="2276280"/>
          <a:ext cx="3103533" cy="3895920"/>
        </p:xfrm>
        <a:graphic>
          <a:graphicData uri="http://schemas.openxmlformats.org/drawingml/2006/table">
            <a:tbl>
              <a:tblPr/>
              <a:tblGrid>
                <a:gridCol w="1022047"/>
                <a:gridCol w="1059439"/>
                <a:gridCol w="1022047"/>
              </a:tblGrid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Z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Z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C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C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295400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837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0553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429000" y="6336268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,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785222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)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997998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76188" y="5269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1,2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905000" y="5269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2,3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2590800" y="5269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3,4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257388" y="5269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4,5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019388" y="5269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5,6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1199988" y="4202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1,3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828800" y="4202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2,4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514600" y="4202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3,5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3181188" y="4202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,6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219200" y="32120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1,4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1848012" y="32120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2,5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533812" y="32120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3,6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1295400" y="2297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1,5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924212" y="2297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276188" y="13716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6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8" grpId="0"/>
      <p:bldP spid="30" grpId="0"/>
      <p:bldP spid="31" grpId="0"/>
      <p:bldP spid="32" grpId="0"/>
      <p:bldP spid="44" grpId="0"/>
      <p:bldP spid="49" grpId="0"/>
      <p:bldP spid="10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9" grpId="0"/>
      <p:bldP spid="70" grpId="0"/>
      <p:bldP spid="7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143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288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5146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2004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8862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572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2136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5146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828800" y="177593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143000" y="838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837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0553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429000" y="6336268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,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785222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)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997998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257388" y="52694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4,5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514600" y="4202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3,5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533812" y="32120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3,6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924212" y="2297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276188" y="13716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1,6</a:t>
            </a:r>
            <a:endParaRPr lang="en-US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917375"/>
              </p:ext>
            </p:extLst>
          </p:nvPr>
        </p:nvGraphicFramePr>
        <p:xfrm>
          <a:off x="5562600" y="1625889"/>
          <a:ext cx="3103533" cy="3895920"/>
        </p:xfrm>
        <a:graphic>
          <a:graphicData uri="http://schemas.openxmlformats.org/drawingml/2006/table">
            <a:tbl>
              <a:tblPr/>
              <a:tblGrid>
                <a:gridCol w="1022047"/>
                <a:gridCol w="1059439"/>
                <a:gridCol w="1022047"/>
              </a:tblGrid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X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Z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Z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C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C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68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143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288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5146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2004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8862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572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2136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5146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828800" y="177593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143000" y="838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837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0553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429000" y="6336268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,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785222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)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997998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318347" y="49530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4,5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514600" y="4202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3,5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533812" y="32120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3,6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924212" y="2297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276188" y="13716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1,6</a:t>
            </a:r>
            <a:endParaRPr lang="en-US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647084"/>
              </p:ext>
            </p:extLst>
          </p:nvPr>
        </p:nvGraphicFramePr>
        <p:xfrm>
          <a:off x="5562600" y="1625889"/>
          <a:ext cx="3103533" cy="3895920"/>
        </p:xfrm>
        <a:graphic>
          <a:graphicData uri="http://schemas.openxmlformats.org/drawingml/2006/table">
            <a:tbl>
              <a:tblPr/>
              <a:tblGrid>
                <a:gridCol w="1022047"/>
                <a:gridCol w="1059439"/>
                <a:gridCol w="1022047"/>
              </a:tblGrid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X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Z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Z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C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C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>
            <a:stCxn id="42" idx="2"/>
            <a:endCxn id="36" idx="0"/>
          </p:cNvCxnSpPr>
          <p:nvPr/>
        </p:nvCxnSpPr>
        <p:spPr>
          <a:xfrm flipH="1">
            <a:off x="3543300" y="5322476"/>
            <a:ext cx="13253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2" idx="2"/>
            <a:endCxn id="37" idx="0"/>
          </p:cNvCxnSpPr>
          <p:nvPr/>
        </p:nvCxnSpPr>
        <p:spPr>
          <a:xfrm>
            <a:off x="3556553" y="5322476"/>
            <a:ext cx="672547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30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143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288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5146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2004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8862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572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2136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5146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828800" y="177593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143000" y="838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837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0553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429000" y="6336268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,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785222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)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997998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318347" y="49530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4,5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590800" y="3962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3,5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533812" y="32120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3,6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924212" y="2297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276188" y="13716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1,6</a:t>
            </a:r>
            <a:endParaRPr lang="en-US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522181"/>
              </p:ext>
            </p:extLst>
          </p:nvPr>
        </p:nvGraphicFramePr>
        <p:xfrm>
          <a:off x="5562600" y="1625889"/>
          <a:ext cx="3103533" cy="3895920"/>
        </p:xfrm>
        <a:graphic>
          <a:graphicData uri="http://schemas.openxmlformats.org/drawingml/2006/table">
            <a:tbl>
              <a:tblPr/>
              <a:tblGrid>
                <a:gridCol w="1022047"/>
                <a:gridCol w="1059439"/>
                <a:gridCol w="1022047"/>
              </a:tblGrid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X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Z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Z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C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C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>
            <a:stCxn id="42" idx="2"/>
            <a:endCxn id="36" idx="0"/>
          </p:cNvCxnSpPr>
          <p:nvPr/>
        </p:nvCxnSpPr>
        <p:spPr>
          <a:xfrm flipH="1">
            <a:off x="3543300" y="5322476"/>
            <a:ext cx="13253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2" idx="2"/>
            <a:endCxn id="37" idx="0"/>
          </p:cNvCxnSpPr>
          <p:nvPr/>
        </p:nvCxnSpPr>
        <p:spPr>
          <a:xfrm>
            <a:off x="3556553" y="5322476"/>
            <a:ext cx="672547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3" idx="2"/>
            <a:endCxn id="35" idx="0"/>
          </p:cNvCxnSpPr>
          <p:nvPr/>
        </p:nvCxnSpPr>
        <p:spPr>
          <a:xfrm>
            <a:off x="2829006" y="4331732"/>
            <a:ext cx="28494" cy="13832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63" idx="2"/>
            <a:endCxn id="42" idx="0"/>
          </p:cNvCxnSpPr>
          <p:nvPr/>
        </p:nvCxnSpPr>
        <p:spPr>
          <a:xfrm>
            <a:off x="2829006" y="4331732"/>
            <a:ext cx="727547" cy="3811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476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143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288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5146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2004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8862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572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2136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5146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828800" y="177593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143000" y="838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837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0553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429000" y="6336268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,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785222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)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997998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318347" y="49530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4,5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590800" y="3962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3,5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590800" y="29718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3,6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924212" y="2297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276188" y="13716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1,6</a:t>
            </a:r>
            <a:endParaRPr lang="en-US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026307"/>
              </p:ext>
            </p:extLst>
          </p:nvPr>
        </p:nvGraphicFramePr>
        <p:xfrm>
          <a:off x="5562600" y="1625889"/>
          <a:ext cx="3103533" cy="3895920"/>
        </p:xfrm>
        <a:graphic>
          <a:graphicData uri="http://schemas.openxmlformats.org/drawingml/2006/table">
            <a:tbl>
              <a:tblPr/>
              <a:tblGrid>
                <a:gridCol w="1022047"/>
                <a:gridCol w="1059439"/>
                <a:gridCol w="1022047"/>
              </a:tblGrid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X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Z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Z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C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C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>
            <a:stCxn id="42" idx="2"/>
            <a:endCxn id="36" idx="0"/>
          </p:cNvCxnSpPr>
          <p:nvPr/>
        </p:nvCxnSpPr>
        <p:spPr>
          <a:xfrm flipH="1">
            <a:off x="3543300" y="5322476"/>
            <a:ext cx="13253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2" idx="2"/>
            <a:endCxn id="37" idx="0"/>
          </p:cNvCxnSpPr>
          <p:nvPr/>
        </p:nvCxnSpPr>
        <p:spPr>
          <a:xfrm>
            <a:off x="3556553" y="5322476"/>
            <a:ext cx="672547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3" idx="2"/>
            <a:endCxn id="35" idx="0"/>
          </p:cNvCxnSpPr>
          <p:nvPr/>
        </p:nvCxnSpPr>
        <p:spPr>
          <a:xfrm>
            <a:off x="2829006" y="4331732"/>
            <a:ext cx="28494" cy="13832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63" idx="2"/>
            <a:endCxn id="42" idx="0"/>
          </p:cNvCxnSpPr>
          <p:nvPr/>
        </p:nvCxnSpPr>
        <p:spPr>
          <a:xfrm>
            <a:off x="2829006" y="4331732"/>
            <a:ext cx="727547" cy="3811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7" idx="2"/>
            <a:endCxn id="47" idx="0"/>
          </p:cNvCxnSpPr>
          <p:nvPr/>
        </p:nvCxnSpPr>
        <p:spPr>
          <a:xfrm>
            <a:off x="2829006" y="3341132"/>
            <a:ext cx="28494" cy="3281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7" idx="2"/>
            <a:endCxn id="38" idx="0"/>
          </p:cNvCxnSpPr>
          <p:nvPr/>
        </p:nvCxnSpPr>
        <p:spPr>
          <a:xfrm>
            <a:off x="2829006" y="3341132"/>
            <a:ext cx="2085894" cy="23738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143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288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5146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2004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8862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572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2136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5146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828800" y="177593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143000" y="838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837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0553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429000" y="6336268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,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785222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)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997998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318347" y="49530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4,5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590800" y="3962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3,5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590800" y="29718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3,6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924212" y="2057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276188" y="13716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1,6</a:t>
            </a:r>
            <a:endParaRPr lang="en-US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570218"/>
              </p:ext>
            </p:extLst>
          </p:nvPr>
        </p:nvGraphicFramePr>
        <p:xfrm>
          <a:off x="5562600" y="1625889"/>
          <a:ext cx="3103533" cy="3895920"/>
        </p:xfrm>
        <a:graphic>
          <a:graphicData uri="http://schemas.openxmlformats.org/drawingml/2006/table">
            <a:tbl>
              <a:tblPr/>
              <a:tblGrid>
                <a:gridCol w="1022047"/>
                <a:gridCol w="1059439"/>
                <a:gridCol w="1022047"/>
              </a:tblGrid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X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Z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Z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C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C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>
            <a:stCxn id="42" idx="2"/>
            <a:endCxn id="36" idx="0"/>
          </p:cNvCxnSpPr>
          <p:nvPr/>
        </p:nvCxnSpPr>
        <p:spPr>
          <a:xfrm flipH="1">
            <a:off x="3543300" y="5322476"/>
            <a:ext cx="13253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2" idx="2"/>
            <a:endCxn id="37" idx="0"/>
          </p:cNvCxnSpPr>
          <p:nvPr/>
        </p:nvCxnSpPr>
        <p:spPr>
          <a:xfrm>
            <a:off x="3556553" y="5322476"/>
            <a:ext cx="672547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3" idx="2"/>
            <a:endCxn id="35" idx="0"/>
          </p:cNvCxnSpPr>
          <p:nvPr/>
        </p:nvCxnSpPr>
        <p:spPr>
          <a:xfrm>
            <a:off x="2829006" y="4331732"/>
            <a:ext cx="28494" cy="13832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63" idx="2"/>
            <a:endCxn id="42" idx="0"/>
          </p:cNvCxnSpPr>
          <p:nvPr/>
        </p:nvCxnSpPr>
        <p:spPr>
          <a:xfrm>
            <a:off x="2829006" y="4331732"/>
            <a:ext cx="727547" cy="3811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7" idx="2"/>
            <a:endCxn id="47" idx="0"/>
          </p:cNvCxnSpPr>
          <p:nvPr/>
        </p:nvCxnSpPr>
        <p:spPr>
          <a:xfrm>
            <a:off x="2829006" y="3341132"/>
            <a:ext cx="28494" cy="3281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7" idx="2"/>
            <a:endCxn id="38" idx="0"/>
          </p:cNvCxnSpPr>
          <p:nvPr/>
        </p:nvCxnSpPr>
        <p:spPr>
          <a:xfrm>
            <a:off x="2829006" y="3341132"/>
            <a:ext cx="2085894" cy="23738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70" idx="2"/>
            <a:endCxn id="34" idx="0"/>
          </p:cNvCxnSpPr>
          <p:nvPr/>
        </p:nvCxnSpPr>
        <p:spPr>
          <a:xfrm>
            <a:off x="2162418" y="2426732"/>
            <a:ext cx="9282" cy="32882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0" idx="2"/>
            <a:endCxn id="53" idx="0"/>
          </p:cNvCxnSpPr>
          <p:nvPr/>
        </p:nvCxnSpPr>
        <p:spPr>
          <a:xfrm>
            <a:off x="2162418" y="2426732"/>
            <a:ext cx="695082" cy="2519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04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Announcements: 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Things are graded</a:t>
            </a:r>
          </a:p>
          <a:p>
            <a:pPr lvl="1"/>
            <a:r>
              <a:rPr lang="en-US" dirty="0" smtClean="0"/>
              <a:t>Project 1 is on </a:t>
            </a:r>
            <a:r>
              <a:rPr lang="en-US" dirty="0" err="1" smtClean="0"/>
              <a:t>Learn@UW</a:t>
            </a:r>
            <a:endParaRPr lang="en-US" dirty="0" smtClean="0"/>
          </a:p>
          <a:p>
            <a:pPr lvl="1"/>
            <a:r>
              <a:rPr lang="en-US" dirty="0" smtClean="0"/>
              <a:t>Homework 3 is available at end of class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</a:t>
            </a:fld>
            <a:endParaRPr lang="en-US"/>
          </a:p>
        </p:txBody>
      </p:sp>
      <p:sp>
        <p:nvSpPr>
          <p:cNvPr id="5" name="AutoShape 6" descr="data:image/jpeg;base64,/9j/4AAQSkZJRgABAQAAAQABAAD/2wCEAAkGBxQSEhUUExQUFBQWFRcXFRgXFxcWFhQUFBcXFhQXFBcYHCggGBolHBQUITEhJSkrLi8uFx80ODMsNygtLisBCgoKDg0OGxAQGywkICYsLCwsLCwsLCwsLSwsLCwsLCwsLCwsLCwsLCwsLCwsLCwsLCwsLCwsLCwsLCwsLCwsLP/AABEIAMIBAwMBEQACEQEDEQH/xAAcAAACAgMBAQAAAAAAAAAAAAAEBQMGAQIHAAj/xABEEAACAQMCAwUFBgMGBAYDAAABAgMABBESIQUxQQYTIlFxBzJhgZEUI0JSobFywdEzQ1NikvAlNILhFnOiwtLxFSRj/8QAGwEAAQUBAQAAAAAAAAAAAAAAAgABAwQFBgf/xAA2EQACAgIBAwMCBAQGAQUAAAAAAQIDBBESBSExE0FRIjIUYXGBIzORsQYVQlKh0SRDYsHw8f/aAAwDAQACEQMRAD8ATmGtowdBcIdoiNQ0oc6TzyfKnQPghjFLQRMIs0haMBMU4gqIZpCJu5ph9BlsudjTBI1mtcb06YziYSOiBSCe5yKYLRGZjyHLr8a47rfUnOTpg+y8nWdC6Ttetav0JezcmOJBek8BHq8R1D9NVQ9Et4txL3W8dOnaLncJoJXbfBHnv5fSoevx/iqRl9N+3RUO3aZlsBvvM3p7vSo+h/zi7Z/Ks/Q0v+LrZwvM3vaSsY/M55fIbk+ldT1yDsqjD5Zg9Hr5XNmnZPgzxW+uXPfTt3j55jPuqfjjf1NTYFCqrRP1a9WzUV4Q3mgq+mZLRPw6060M2PXEbJw8xFJQQT5VX58txZLxa7gHGpCxLHYmpa46WkKZXHiqwiqZ7vwHlzHr/wDVOLRB3FM2Pol7jAoNkiiaJbFjTN6FxNrhAgodoUuwonNSIrsBkNGgWRaKQiS3uXjJKMVJGDg4yKQ2th1pxwxwvEEUs+cueeDzoWgXHv2Gdrw/h+hdcviwM7kb9elM9gfUV2F6donQwtI0J8YJGDy556UO9D6IXtyp3FPsRJGKQkECHNLY+jCxEGnbG0HwLmm2vZhpEwgwc0yY+hjFAHX40zeg0tgbW2k0cXsCS0YWYJIqMCA+dJ6EjmPWqNmdXG/0X5LleFZOl2pdkD3cGhyPmPQ1x/Wsb0chv2Z2vRclXYyXugCe47ma2n/wp0LfwMdL/oTVfp1nG0t51XOmSOldpZAmhs7HI5ZzjBHp1rQ63HcIyRzPTIbk4lP7QnvLrhwHWZ/n4Dy+lVOidri/bDVdiYwHBo5yglQP3cgdQeQZeWfP0ru7oxmk2cpjWyqk+JYLq12WooTDsW+4DdW1TRkQyQ64PZhE1MOlU77OUtIsVQSW2eitcknpk4HlTuetIaMdsr/GB4sVbr7oC0VGGpSDibdz4D6jp/Om2LiZhs+tC2SxgYNsXOBQ70O13IuJSmA6QoO2c7E/Hw88fGqltzjL8iaNS4iDik2vBByP986eySnFaIILTfIAV8jGeVT484602V7k97RocZx1qT14cuJH6b1s8yVMCRMtMMaFKQjTFIRIEpC0FW0xUjoRTNBDyT7xRIzBmY4I6jHU1G1oJA72hG4p0wtG8Ip/ItBqwBqgyKvUrcd6JqZqE1JrZL9gyModJHTp8x/SuOvuzenWd23E6WGPh5cNxWmFWgDDHUbEeRrpendRjlw37mLl4UseWn49gy3iKGtB9ynruMLrh2tdQoIz4y0SShtdincUtizOvJgQVOMkOvu4rjOrXOGc5I7DpVUXhafuMHP2i2WYDxJs4/KQcMPrg1pZyWZhKa8opYG8PMdb8MRcUt+8hkTzU49elctRPhYmdTNbTRdpLv7Twu3m31FU1Y3OrBRwfmK6LqC54u/g5fEXp5biVW3bVf8ADgf8Z+vPwN9KzukdrGamfHVU2dAsrXErD/NXazs/hpnFRh9Y3uIAcfCqkZaJ7IgclnlhttneplbpEDg2xkU2x0qtvvstOP06MFcA+lPvbGS0ip3sepia1YdkVZ92Cm3otjKIRbWepT6iopT0w417ZK9qT4QKFy9yWS9kFpZiJcnnUXPk+wHg5p204ZJLMZRhlxsp6eHTjlkAHxZUg7mor8aUvqiFXbFLTK43CiV/s0GOobO5xnmvLw+e2T5moVjzjFybHlbDejePg7EYESEZJJY42LFsAgcgML5YHlVC3Jrg/uLFdLn2SJV7OS41BI/CVzgnUMMGIA0Dp151Uj1KEZp9yz+AslFpIISdHYqrBiBltO4XPQsNs/CuoxMz119ujDycKdH3EjJireymDPTjMiIpCCYjSCCBFmmH0EWT92SSuoYIwf3pbQ2mhvbuRjUMBhkelBKJLGQb9gDbrQctBuIOxKnSMAjzGR86wOr9XljTUK/3NfpvS3kxc5dkHWE4chW8EnQZ2bz0Hr6c6LH6hj59fp2eRW4l+HPlHuhbxGCWG+ikCMY5B3chUEqD+Etjl03ocTBliXfR3i2XLMivKxWpfci42sQcVuyfHuYKW+wwsF0nSeRqva9raJIduzKr2use7n1AeFwCPUbEftXH9arfqqfydd0axOlw+Bf2fmWK5CNjuroaSMEBJgMAZP5lGPXFTdJyl3rfhkXU6JSSsXmJBxGzMUjRn8Jx6jofpWXl0+jc4mviXK6pSGXY06uH3VvzMMjEDODpb7wfrqrapn6uJJfkY+XH0syMvkScPX/iNht/eydc8o3qn0n+Yy91B7okdYjixIx8wK6ly+jRx6WphWKjJdHgKQlFGaQ5FdHwmih9wMvAkNtV5TK/Ewtnk4pOzQShsZxWulCAPKqsrNy2Ta0uxtBbBd+tKU3IiYj45dZz5CrVMNIisfYqN0xY1LffDHrc5vsVlGVk1GJJb2yINT423JPIfX964XP6rdlzcYePyOnwukxrXKzuxJxTjiysBaqZiMgsPDEDzB7w7Eg+WaLC6TfZ93ZFvIuppXdgb8MklH/7MmVHKKPKRD4Hq/z2+FdNi9Jqq7vyY2R1iTWqyYQqg0ooUDkAMAVrRiorsYlts7HuTIJBREIO4pxiE04ISqUxJoIjFMOgyLfnQsPQbBAM5OSMHGDyPSn5DOHwHWcrx6SwwDy+OKHimFGWuzApp9Ujt5sf6D9q866pyeRJtHonTYRjix4k64YYI/qD0IPQ1lqTg+UexLZWmtMa2HFdHhny6dJMZZP/ADAPeH+Yb+Y610nT+uSWoW/1Ofy+k+ZVf0H0EOjDKQyHcEHIIPkRXUwvhdHsYDhKD7jpEDgGq7bi9EyipLZDxThyzxFG581Pk3Q1VyaI3QcWXMS+VE1JHNOJ8PbxRN4XB2O/hdd1YfT9a4+UZ4t2n7HVqcLq+S8MPvbn7VbxXOPvB9zOPKROvoefzFaXUI+tVG1fuUsF+jdKl+PKIexsmm9kiPu3Fufm0f8A2Y0fSp8ouA/Vodoz+GL+Gr/xOxGAMSS7DO2I355pumrV0l+YWc9437DftF2wnhadldQqFwvhU7KSBnalPNveRwi+2yGjpdU6VZLzotlhxpo7GGe7wJGRC4QficZ2BPlW1beqa+czHVDna66+4fw3jMM/9nIpP5eTD/pO9NRlV3L6WDbj2VPU1oNeQDGSBk4GTzPkKnlOMfLIktmHXNHFgtbIzb0XMZRNo4QKZy2FokoRAXE5wi1NTDkyGb0U28kMh+FakUkUZybK/dXMuto7eEsV2aSTwQqeoB95z/CPnWF1HEtzLOG9RRr9OdONH1Z+SH/w+ZTm5kac9E9yFfSMe96sTVjF6XTQl27iyer2T2odkMjbBBgADHIDkK0kkuy7GROUpPcmBzCgd1Slx5LYPCWt6A5UqcjBJBSQBA604xEUpDBcZpmTLQTHHmhC4hEcWKfY/EkmlZEZkAYjfB6gc/0qG9uNblHyT48FOxRb1sn4VxtH096mPnqX+o+lYlfW4b1Z2Zs5HQborce6Gp4YrrrUhstsFO+PX+tW5xxcxd9MpU5OVhy1318Gh4W45DURzHJh8uvyrns3oEo7lU9o6DF6zXb9NnZkAJGx2I5g8x61zttU63qS0aqcZLaCeF3z27eDdD70Z90+ZX8rfEc+tXMTqFtD7PsUsrBrvXwy68Iv45RmM+qn3l9R/Ouqx86vJj2fc5y3FnRLT8DKrIIq4zwNLjcko4GAw8viDzqpk4dV6+pFvGzLKOy7r4KFa4huXiZw0N192WGwFwvuSYPLJ2/nWPVKEXKhPaNWzlKEb0tNf2AWmNvc20p27udVf4K57t/3qvgt1ZHBl3KSuxm18bDWh0cZtl22knPLGAUcjPnzFX8aPDJmULZcsJMScUhNxPFAN/tFwA38Gos//pBqphw9TJk/zNCyfpYi/Qt3b++BdIV2WNdR8skYH0X96n6rdykqolTolP3WsWezjhQmmbiEu0UOpLfPIkbSy/uo+dXcDHVNfKRB1bJ5y9KJntJ2gaeQsDpiTOgHbYfjPx/asjMyZZFmo+PYv4HT4118p+WWX2fcbnuo3aSM9ypAhlY4M35sLjJUdG6/Kt7CVirXqGFn11Qt1WW6rhRPUhGksgUEnpTpbehm9LZWr5mmb4dK0a4qCKVk+T0iH7JpqTnsj1oikturHSPicVBbl1VL6mPGEp+AO5nVdQGxXocjJ5YG3OsbI6/VDah3L9PS7rNduwueUZB545g8iflvisPI61kW+Ho2qOhwj972Du/hKjYE5IHLPQ4rOjkWKant7/U1PwNPDgorwL2TNelYtvqUxn8nn+RV6dsofDIXhqfZBogkXFONogJFIExE9E0OmGQSUOiWMhnbvQtE0WMIYgaEkS90Cy9nWzmLfP4f6Vz2f0iNkucHo6np/W3CCrtW/wAwaKK4Endx93G+cammj2+OhWLH0xWdT0uyE98tFjJzcWyO2tnQOH2ZKASOHm0jLkBST5hRyFdFGfCKW9nL3VqUm4rRD2hgxHvEXbA8ePd8ySOlZfVYKdTcY7Zf6bZZG1RctIq6rXGShKPlHT7TN1BDAqxVxyIOGH+/jUtXqw+uKZFNQmuMu40XjcjgLI5icbLIDiKTyEg/A3x5enKtiOa8iPBvUkZcsRVPeuUf+UZl7SXMHvoJFUjWMYk09SpGx88Y386erPvqnwt/qKWBVYuVTB+0vCkni76E5imAIK48L81YeW/0OafNo1JZFX7kmJe/5Nnlf2K3xctcW7MRiXSVlHlPHzP/AFYDfOqtz/ixtX7l+j6U6v6foExXXe8QsZ/8S2eQ/wAXcMrfqprSXaxy+UUWv/HcH7S/+TfsVCHv3mb3LWAn0eT+ekN9aj6bHjGVj/Ul6nP+HCte4tvopL+6ECEhp2LysP7qAHxH1xhR61FiUvIudkvBZssWJjKPuWLtbxaOGIWsJCQQqFc9PCNl+OOvmakz8iU5ejWVOm4nJ/iLRd2a7Jtd4uLwd1aL4kibwtMBuHm/LH1C9eu3Ozi4UKI87PIs/qTl/DqHvHO1m3dW3hQDGsDGw2xGOg+NU8vqbl9NXj5BwulOX12/0J+w3H9TG1kfLhS8eTligPiBzucEjfyPwq30u+c4uMyv1TDjTLlDwy6E1rGSCXA1A6jhfjsPU0XqRrW2QtSm9IU3PE4I8qGBIXVtyPkA3Ik1Qv6zVB68k9fT7Z90hFNx1iQVUDzB3PyP06VjX9bvn2j2NWnokV97Fstwze8xbfO++/LnWTO2c/uZr1YlVf2oiJoCwkl2NGanDSIWNPoNHlwFB+GfrXpPTIuOLBP4PO+pNfiZaA55PKr6RnNgUik0/YjIu5pC7m1q5Rg2Acb4O4PrTi0EatRJwBk5wOQ9KQS7DFmXbu9Q2Gc+fXFINNjKAgKpyCTzA5jHnQMnjMm4xFcTD7PbHuwF1TykHAyMiNR+LbcjrWHn5XF6Rr40Fx2yp8Q7F3CLkXSONvDLCAjEjIC45HA6VkrL+V2L/p78MTca4XPDokkkQs2keBCHiLLlfvCcnbHOpoZCctaBlS+OxhZWd/eW2nvx3ceGImLOCWOFAXBH+9qmsuUFtkca9MXdnJZzMI4pApyUZOYD8sqCDgdfl0oOEJw20Sc5Q9xl2s7Gz2ad9JKkoz4isZjdc9RJkkn1oHZGDUNDRk7NtME4W99cL9niZZGILeJtK92BsWOcgH8uADRyqqT5tC9WcU1sUXF1dWzlCxjkjwcRyExup22BOM+gp4+lct62gdzr8dmN1u726VordcoAGlAkMcQcjcnS25PPHQ9KFenQtPwSSlKySeu4qtuN3EGrTkYfTNGwMgzvpYMd16jGqnddVsda7DRushLl8BBvriUolvG8hhVgCj92EWRixUyBgTnURjIxSUa619TDsvlNvivJokXEkDBYJ11e/puSNeBjLYk8XnvSV1GtKXYil6sntxfYGtO0t1bSvGi3EU8oCkKwLOB7oDFSwHvbhhz6VLD01HcWtA22SsaU09kMfFZo5lEgaOVW1oJj3sTMDkaw2Qfl1xSgq2+UdMN3WceDbRdL/wBoMl1DmXEbqdJi8QQPj3nO509apZVFl1iW/pLWE6Kq3N95FLm7RSvlwtw8YIyyZRBgeJQVXGM4OSc1PHGph9PYisz7pvabLV7Ou3Is8lohNCwJZ1RBcpIBk68Hxx7gamxj9KtR1Ba0VLXK7vvZv2l9rVwzFI3EAyyhIQssm3uEysCpB8lUY86LbInXFeWVa67U3chy4v3B0ZzLNjw+/sBp8XptUMnCXaUl/Uki1HxFkVt2rZTgzXEbDWcOFkB/w1w4BA6E5qKWJVP2TLNeXKPvotth2jkK4aIStyR4TiKR9IYqS+NBA58+VZtvSYuW4vsX4Z713Qg4h21bf78KSgKiOMHS+d0dpOYAzuBVyvptKXgrT6hLfkHftofFi6l5pozDDuv94WxyI6CpP8vq/wBoH+YT/wBxse15JOLt/wC0ABaCL+y6scfi+H60vwFP+0f/ADCfyNbXtZJlGd4BEXKCWNTrVRtqkj1eEHPvfptQR6bQ5ptaCln2elJa2XVrE4+GNvSuqhqMUkcnZylJtkLWVFyI+APLCBSQ3EHKiiG0Dx04gqNAaWx0kGRW2eRpbCUBjYWh1KPMj96Ta0HGD2b3nHWht5nHiKyTMCfwFDpUDz864fqM3O/jvyzpcbHTjv2SONQe0G+MhzLqVm91lDKufy9Rz860lh1cOOiv+JkpdjpnazhNzc20RgRXYCFgMqMeAZ1FvM1lx4wv3rSL3PdWvcbdhuG3UdvOLmBY2OgKupWBAY77E71PkW1zj2KkW3NbK17JOD95xS6uGHhiJA/iP+xVzH16KAyfvZ1HtfYi5tJUGDsfrjb9cVXv4zr5R9hY8uM9P3OSeweAre3YbPgjxv8AxVYskpUpgTTU2gXtqv8AxBhy8AGM+bLtuN/niqeF9sv1L1niP6Fr9nKZhvSTkGYA7gkjT/mAFNmN9tPXYhi9TKLxCHN7PtsJU6Hb3jz/AA8vI1LhfyUTX/ey3ezqDNtdPjIa4IJ947KvXbPWoMzn6i4/ANUkn3ZrxLtzZwzFJCyuilCO6LDPnkNvQ0Y9k601olsvjCTi2xZ2Nkj4hxFjCupYoebArnLqOR3G2aksx511692/AH4quU9/C8lm7aezsT2rNF/bISygZ6c1Gd87VFGc6reWu3uiOd6tXF/1OIXnFnCvGyaZMaXYFstjnqGd87fQVswUZakirKxpOL8nZuG2scdkkejcRrg5GPcBfK43zk/WsC2xOU21v8zYpraUVHWvc5Fw7hclxeSRQkopZtbDOFTODnz+A61sO9VY6nP4Mz05SucIHVuHdmYbAoDEcFQS2QZJByyW6emwrGyL7ZSjKb+l+yNLHor4vh3kvkms5rfv9wGUk4TvEEmOg586i4S9XnxfEsuT9DW1zMzdlY7zWrRrsCcMQGVemCeo23pqJ2yufpvjoC5Uqpeqtt/Bx3tZwtrK4aAOSmA6b/hYbZHnXQYd3r18n5MTIg65ai+x2rs/2CtYbNC6qZCgZmZNbO5GSM9B0xyrIlkq2c+c2teCevjFpcd/INJ2ZszGzMIVYHCoYwS3pUFFspVSk7HteDQnCtWRh6fkT8U7LWX2fUDD3hzlFUB0HmSOVWYXTValzbfwD6VUrXXw/c59wCPTPPGveNEY3DiMjJQDO+dtIOM1sJt1pvyZqjxscV4O0dlnJsLUvnUYEznmdtiflitOq6OktmXbDUm9G101W0VZMV3DUREwMvRDEcUlE0CpB0LCm0SJoPgUUxLHQ2sQQwIPIg0Eu6JYppi7iXD+9Nxb5we8cqP/AOc416sdRmuP6hBq3l8HS4k1waZyFuwF8spAiDIrf2mtVQj4aiD+lXVm18NtmfLGs56SOo8d49NaW0RiRHbEA8ecMQg5kEYwRWYmrLvL0XvS1XtruNuzHaSW8guPtMSo6GPPdsSGy2x68sVLfWq4fSyrH70NvZzwkQQSN+KaV3P1wKkpsTr1sbK/mDzhvCu6SRDI8gcsfHjbUScDA5b/AKVLXBRg4p+SGVjbT+Ci9h+F/Z+K3wxsyBh9c/z/AEqtRbuvg/YnyI71Je5Te1zauJuBz0qfxbgOpPL+dHhL6JP8yef+lfkW/wBmf/LXRB3Ny2++NgB+PJ+u9Q5+trkt9iBfeUy2mgPELsSusZV9asxxsitkZAznccvKrGHFrHjotTcfUey9ey2FW4cxUB9dzKd9wcMBnf0G9V82MHL6n30U2+MuwXfezGxnd3lhyx31B5ASeucH9qPHlOMFxl2GsmpvbXcReyPgkdtxHiCRNqREiUb5xqZyRn/pq3CbuguXbuBbBQfYu3Eu0Ecc7WpOJDH3iddYzhsf5hsfnVKyc4uXFbRJVTy0zi3tN7Jt3nfIhBYjWuPzHmPPr+tHhXSq+iz38FnKpjOPOv28nUbyykW1PLu/LboMDfGelUn6vBteGyep1uaXukVD2X8KjEDyyag0zyPlQCcK5VBv02Y/Op8qyDsjXPwkR08605x8tlf9qHHHjKwIxUsMuRz08sD1OafplCtk7Jd0vBJm3elBKPZvyUzgvZC8vEMkEDOgOC2VUEjmBqO/yrWtyqqnxk+5kRhKXdFx4XJxq2j7o24mVfd7wo7R/BW15x8Dms22eDe9uWn+X/4XK/Xh5jtFP4h9onvVF0GEryRqQwxgMwAAHlV+n0oUv0n20yvZKcrPqWj6OuuIRmLQVbI2UgjSMbbjr9K5eF1SqnzXd+GaMKLFanHwcK7S3l99plMYuBHrOnCMVx8NuVbmFDH9GPLW9EWTdfGx8d6K9fcVusaZXkAPRhpP7Cr0KafMUirLJuflssvZvs6JzHboyHvl7wysHVvB/aQxnkx3/SpIxc5a8C7Vx5HVrfgIjAz4iuAu2FXHLSv9Sas42DVU+T7sq5Oe7FxjHSPT2xrSTMxi+a1p9gNApgFPsEBjhqXZEohcUB86WwlFhkMLedNtBJSGNuXFDtEsXMl4nHM4WWEDv0Gkq2cSx89O34h0/nsKzczEVi2jUw8tr6ZFTv8AtncAFGtUVhjOqYKqleRKlQR6VhvCW+7NZXa7pCri/H3mjUPEylQupwwMZ0KQNG+cnPKlHFUZ72P6+4aYX2T7Ux28DibWhYINSqWxpOcEDJGRkcqPIqdi1HRDW09MfcV7fQ/ZMWs6iQrhUB0yByfynB61S/By2u36hrhJtyIOx/beczxRzzl0zok1heZ5NkKDsdt6uzoXF6IJxi/BdYbiNb2Q5Ad0IAJ3cLjl9TWYqZKTa2Sz71JCPj3s6tbqUyvJKrac5VwB6DK1PTOdUdRfkGT562hj2E7OrbWssKOWUylgWI1DIGASAM1HdZbcnLxoacY1TXuUzjnsdaaaWVbsKSdTAxE4zvsQ+as4+TKuCg470vkjtSsltPWy6+zTgr23DlhY5dZZdxkZ8Zx9cVHbY79yiuwPH05aZzni3YLjfeSPFMwRmJCpdOMA7407D5VdpshGtKS8L4Gn9UtxHvsEspIjf98GEgeJW1HJyA55n1p7bISScfAEoyX3FR9rfF5I+KLLGcSRYKnmMgDY/A7g+tR4UVJT37ssX/RGGvJd+CcThvbfvtW7AeEjURIvNG8sHr5EGs66lVTfqPt7GlTapQTrW9+Rh2gvClqxEmrwsSu/h/lUMYxcVp99+B0l6knx8LyA+yjjKCxiGnUdLIfgVds/uKsZcnVkvUd7RVjXK2pNPwznfthtz9rWXHgdMA9MqTt+tWuky1GUH2afgizov6X+RZvZx7T7O1sktrlHVo9QDKmtGDEkEgHOd96szx2rHZFbbKae1rZfYuJxzQiaJNUcqZQupDAcg+OfTPSueqU6r7FxUn/Y0I7lFfVo5tx5Vl4xYpjdWDt6Llxn/TVvA5RxbZMlzlFzgvcvdzfp3QBjUEeIv+LHUelUOclj8HDy/JahTJ3cuXb4FVz2ltHVAvdgj3iHzr9R0q5OqbhGKh4AqbU5OUk17FS9pvFLOWLEK4Y4wpbUwPU5ycCr+PGTuTitL3Klr1U1Y037A/s6icXFgCGyryy51gqsQUqwKD3DqYc+ea1qlys7FCbUau52C8vq1FAy5NCa5u81KokTYquLii0RtgZlp9EfIHjaj0CmGRPS0EmHQyU2g1IY289C0SKQytrmhcSVTGkbq/vIrY81DY+tVZ1JdyzG9gHbLgkMkIl7mIumDnQurQdiM4zgZBrF6nXN1Nw9jT6dZCVvGfhlLexiZdJRQBuNPhIzzwVxXKxybYS3s6OeFU1rQJccDt2YAB9eOSeORh6aS30q/TlZU39K2UrcKqPdvQ6tPZ80qFRAkCsMa5MFxjkRGM59GK1p10ZMmnZLX5GdZPHr7Q22K772Qyrk6omVFLB8yq2R0UZbT+tXJpwi2VozjJ6ETdn7uPAS5uQScKsdyzaj5Krac1QqzqrXpL/gtyxJxWxjB2f4zaK0kUlyus5fV3U+SOrLqYgn4CrlkYKH1paKvJSet7ZAvbDi6K2XhddwzPbMACOeSABkY5elRKqjWxOEkzPAu3/ELNNDpDcqzF1yzRsNTHIU/iXOcbfOjUK12j2BmnLuOk9scmD3nDpBkc0lDDlnqgxtvTurfiQHFryhT2W9pP2aW7e7gkjW4bWhVdWlkBUowPy333oPw/GOoPuSTlya2il8YvFvLl7hlIiHhUOCNRPLVgjG2/yo6a/Shr3ZJZJWNfCDuEXf/wCPnzhhbS6RIDq+7JGY5MkcyN8eRPlUV0I5Nbj7olos/DWb/wBLLX2645bi0IRlLMmkaXD6yeoA5D+tUaMeTlGPHWvLLdtrSlJyWn4Kn7Ne0rWEgWXKRSnVG7Dwq/u5OdtJ5E9CBWhm47s1OH3IzsazinCf2s6rxXhEN5Ce/wBLZbOk+8S2+tWHLnnasODsg5XSlxl/cvzjHtXra+Rfwf2TWAZZHWV1O6q0mUJHQgYJHrVmWdkulT2lsz7aoRlpFj7Vcbi4bEXLqg06UUAAt00Kp9BvUEaJqadD235ZJU4zX8TwjjHY3iLXXFWuG5rFKyj8o06FA/1Vp5daow3FD0z9bIXwdI47eTSQ9yRyUhMrjGoYzy3FY/O1KEbF2Xg14UQUpThLbORXHYe4HIxt8yP5VurqNe1Fpr9jGlhXPckKp+HSW0iGVcDUN+YODVqu+FqfFledU4Nc0dW7EXSm6n+7w08aywyFQheFSFZQi7KA2Dtz+VW8JrbT8kWanpNeC1XCmtRGY9i6ZDT7I2AzJT7AYMVpbB0RR1IRoLhNIIYWsRbOkE4GT8BQthoKgakGhpEUAUgkt+IHl8qDT33D2NIbrclfCDtgVE6+3ckiw2I6hg7gjBB8jzFV7IJppk0JuLTQvt+xkJYszysvRNQRR81AY/WsZdOog+TRsvq904pLsE3fFrOwRgioNIJKxgZ2/MR19Tmo55tNT4Q8/kBCi+98nv8AVhHY7jT3tsLh4u5Ds2hdWomMHCsTgc8E1erlyjsr3V+nPjsdsuRjzomt9iJdu4iteEW1nqmJJb87nUwB5IgA2HwAqm4UYqc/BbnfdkagVbjPGZ76ZbW3yhfcn/Bi5NK/+boo8zWbCU82zb+xF9Y8MWvnPyZ7SxIsEHDbXwiaQREjn3S+K4cnqSAd/M0SmrsjjH7YlauL72zJeLwI/EbSEqrRx28zaGAK4ACLkHbyqrVY5erNMeC/hOT87A+E9mLWa54hA8MeoaWiIUKYxKhHhx0yOVXumWOypt+Rr0oRhJfuB2XZW3urBisYiu4GaOUoSut4zn7wcmyMHcVM5ydTlHyh5QUblF+H4B+GdkLZ4FuYO8aeE4dZSJO7dTkjRpClOZ5cjQzsnbUp1+V5RIq412uu3w/DJeK8Bi4kpCBYrpFIKHDRyL1MWeY8hzXP1gx7ottw7P4CvrlFJWfb7P8A7KQvYRkkIKRIQTuWdtJ/DhCo3HxODmpLepxh2knsGvAlLvHwO7vslHJCF1/e7ly5HdSgknAKqTbHJ6AjzqKnqkJP6uwduHOK7d0VlrG/sQFWWWFPDgSDVBlidXdyDVHpHU5HPlWg1Vcu6TKkZTg/oejP/jDiOna5gTwsQVMerCnBxk8z5daD8HR/tHlK2Xd6I7Xs5PeSmSdpLk6sM7MUj0lchllcdDgaVU0rL6sePwNGiUn8gsVnLYXAkgQswBjkifGpsjL6Qu/d7ZD4xt6ii5QyatPwx4xlTPlHyP39qMjMjSQyZQDT7pwBy6DNVp4DlpqfjwTVZVcOScX3DR7VInmEskW+2QyeE7Y3ApPEu9RT7PQ6vqVLrTaKp2y7QJfNogjO76sKpAHwUVNjY0q7HZIDIvjOpVx7lm9ncCrcBy0YWG3MesFh3kkpUlTr/EoG+NuVW6siuuz63rZVuqnOGorejoc7ZGQQfTetevIql4kjKlXKPlCybNTppkLAJqcjYIacExE8ayZALoDyOxI+NGyBBVpdaGLKBvkYIzgGkwkie3kIzgkZ5460waQZAD5U2yRbGNvE3kKZyJVFjW2tHPkKhlYkSxgyfiLtBHrCSSnyQDb4t1A9AazsvJlCDcI7LuNi+rPi5aKffdoppdi2heWlSR8ieZrlMnJybnppo6jH6ZRUuUmmR2fZWa9YIytFb5BldgVZwN9EYO+/VuXrVjB6fLfOYGb1CuuPCt7f5HVLWBY0VEAVVAVQOQA2ArfS0tHNSk5PbJacY5l224hMs2hgXcsFgjX8Zb3dI/c9MGudzKLrsng/B0OAqa6PU9w+3shw22Klg13ceKZx0+C+Sr7oHqasZlscWn04eWVa1LNv5P7UK+y3jmnvG92FRbQfxsQZWH6D61Xoj6GLKb8smzdOcaojDh0ve8UkbpHZKPnJJ/2qDDj/AOLORBfHhWo/LJ+Hv3fGsdJ7Q/NonH8mNWOiS+hr8wL1vHX5MmU/ZeKEcorxdJ8hOmSv+pSRVyuXp3uDBkvVx1JeYirievh14ZkyY2/tE/PCeo6alOf9mq828S/Xsy7FLMo/9yGHHuGKyJcW5LRsAyaMDuy2+sEdKHNxdfx6QcPI23Tb/wA+4LbcRjucRXeEl92K4Awsh6K/k3wOx6YoarqsqPC3z8hThZiS51d4/AHxLhslu2HGx2DDOlh/vpWflYVlD+V8mjj5NWQu3n4IbS9aPJjYoxxyxoPnrQgg1DVkTqe4sa/EjZ2a/wCywcN7SxA/fwou+O9jTKE/EY1L+tbeN1ZPtYZF/TJrvW9/l7lka2guVDjS4PJlO/8AqX9q0+NORHv3M9Ttpeu6K3xzsOJBldMmM6Q40sMjfTIu4+WKpy6dw70y1+RchnQl2tj+6ApfZhamMAvcRsYgjaZdQA2JVRIGwM+VaNdX0rl5Kc7/AKnrwJL/ANlqeLTcZLFT95BG3ubAZTTgHrjnUyxtgPIXwC2ns3CEtJcgAOXAgiEL8saRKWYhcdBTyxuMG/yBeV37Ii4hAkbmOJQkaeFVH6k55knJJO5riHOc25Sfc7bptKjSn8goYjkSPTaijOUfDLc8Wqf3RJBfSD8ZPrg/vV2rPyK/EjPt6Fi2e2jzcRbqAf0rQq65avuWzLu/wtF/y5Ef24eR/Srq68v9pnv/AAzkfKN4o66Rs5NIOgQUxKkhhBimJEkHwOBTEq0Mreah0GpDO3lNQSig1JjGCbzNV5RJEwxFB3x+m9V3FE3JktIY9SEepCInt0LByql1BCsQNSg8wDzFLQ+3rRSu3HCJ8tNErTFgAFAyytyGB+XJznpvWLndPnbapo2+m5lVcHCfZ/Jm44HJb2MEMaltHjlxuS5GScDc7k/Sjzsex46hBfqBjZFc8lzm9fAr7ERu83EHVSWAhjA+KgsQM9d6ixaJ/hZQ13YfUZw5wW+wwubOc39jMInwrSpKdJwqOnNjyAzio+l4ttM2pLsQWzr9KSTDPaHaFowy7OuHjPlJGcjHxNH1P+HdGwHpz23D5Jrorf2UdwuQ2jUQNz5Sx/UH6VZyalk4+15QOPN42Q4Pxsr/AGT4qLWX7PL/AMvMTo1f3UjHdG8lb49fWqnT8v8A9KZd6hi8l6sPK8k/ajgHdHKrqibYLjZdjnOP3qHPwnVL1IeCbAzFdHhPyacH4+Yl7m6zLbHAEhBLRZ5CTzX/ADcx+0mHnqX8OzuiHKwmn6lPZ/ATxrs0VHeW57yMjOAckDzUj3hSyumJrnT4+CTD6mm+F3Z/JW9WKxXFxembSSl3JbK7aNtUbtExO7L7p/iTGGqam+yD+llbIxYTj9S2kv8A73OocHklaFDMAJCN8Agc9jg8jjG1dfQ5utOfk5G6MFNqHgMIqYiB5rNW+FSRskgXFMU3vDDvg1ZjapLTInDv2Oddo7Ro5jqHvbg+e2DXGZ+I6LX8Pwd70i+NtCXuhSTVI1kaMaJIIiY0SF4Ii9GoN+EDsZxtXpB4uguJqYkQbCaQWw2F6ZkiYytgx+FC2g1saW0Q/Ec1FKT9iVL5HFoMYwuPiaqTe/LJV+gwB86rkp7NIRmkI9SEepCPUhHqQjAWkIzSEIu2K/cah+Fgfkdv5is3qlXOnfwX+nP+Ml8la9nXEBHNNaH3WzPDnbY4Eqj54PzNRdLu5R4stdVo01YCdruFCKRlI+6k8Q3yepOM8sE/tWd1Ch0W84+GX+nXq6rT8rsOux3F/tEbWlzvKi4Gf72Lo38Q2B+RrVw8iN9fCZl52O8ez1IeBL2h4U1tJyBRj4NiQQB+L41j5uG6J7Xg18HJjkQ0/PuD8A47JZnwhpLfm8fWPJ3aL/48vSpcLPlW+MvBHndPVv1R7P8AuWq94RBfxie3ZQzDIYe6x6hxzB/WtS7Fqyo8o+TNxs67Elwn3Xx/0Ddm+yRV+8uAPCfAmcgkHZmx+g+tQ4fTfSlys7/BYz+qqyPCr92XStgwjBpDMFnlIqWMURuQvmu6sRggeYm4tGkyaXGR0PUHzFBdjQujxkizjZ1mPPlApV7wSRCdOJB0xsfmD/I1gX9FnF7h3Orxf8QUWLVnZi9rKT8jVU/yzI39pp/5nja3zRgcNc88KPqfoKu4/R7JP6+yM/L6/j1L6e7N/sIHxrehg0Rilo5K3ruXKbkmYiatEwEGQgmmYaTGMUGAGIODyPQ02w0hpbReAuCowcY6/Shb76JY6D7Rl0nUTq6eXzoHvZJsOgvAFxgc+fWhlXt7D2FJfEgDO3SgdKXcLmTxznqajcEHyDYZs1DKI/ILFQhozSHPUhHqQj1IR6kI9SEB8Xtu8hkT8yED1xt+tRXQ51uJLRPhZGX5nIJrloWiuVB1QSBm396M7SLj01VzWJKVF2mdZk1xurcV7o6d2hs1urYMm50h0IAOVIyceorezKfWqaRzeFe8e7v+jOZPqVleM6JYzqjODkn8p+BHT41zNNkqZnVW1Rthp+H/AMHSuFX8XErXPInwyL+KKQcx/MeYNdPFwya9M5OUZ4l3b2/5KJxrhrW8hVgMfh3zqXzrnMrFdE9PwdTiZMcmva8kPDuIy28plt8ZY5khAxHIAOn5W+I/WjxcyVT/ACIcrAjZHT/qdL7PcfivI9UZww2dG2eNvJh+x5Gukpvjato5e/HnTLjIasasIgb0QPOKNQI3PYHPKDUsY6I2xZdNViIDFdwakQGxbO5pxmwCWWjQPIDkkpaAbIC9LQBDA4BG2Rnl50bAXgOuJg7EquhfIU2g0FLckqFLEqvIeVNoJE8ctLQewmOeloLkFxSUgkw2KamaC2H2+TUE2kEmPLOLA351Ssltk8I+4VURIepCPUhHqQj1IR6kI9SEepCOZdsrlnuXjfZF8IHMAEAlseZzXL9SnL8R+h1PS6UqOfuxt7LuJ6oHtmPjtm0jPWFsmM/LdflW5g3epUjI6nR6du/ZivtfwzuJiy7K/iU5653Ueh3+dY3U8f07OS8M2OlZPq18Jewm4ZxZrKYXCAmM4W4TOSy/nUfmXn9RQ4GU65cWH1DD9aHbz7HTOKWcd5AChBDLqjcb41DYj4Gt+2qGRDTObpvnjWb/AKnM+IWbwlgykBTjJ6kDO3ntvXL5GLKmfFo7DHyq747T/YOseBXOqOeFlgfSCr5zqU74dR7wIxsa18Lp+QtST7GVnZmI4uE+7OifbQR8etdCqmjlpSTfYGmnqWMCKQFNNUyiRtgM1zRcRtgU8uafQ2xfO9EAxdM1OgWBymnQDICacHZGjU4KJ0ekFsIjekEFRtTBbCo5KQ+wuBiTimfYJMZxQsDggg/GhUk0SFl4dJhAuN/OqNsfq2WIeNDNTVZku0jOaYfZ7NIczSEepCPUhHqQj1IR6kI552/tdM6v+dP1Q4/Yiue6vXqakdN0Szdbh8CHg18bS9guDnu5T3EpJ56iNLfJtP1ND0y7jLiH1OlWVtLyjpXabhv2iBgANa+JM/mA5fMbVtZVKuqaMHCyHTan7e5yltj58xuOfQ7GuSacXo7WOpx2Puw3HBaTfZXfNvK33DkEBJD70ZzyUk7fH1re6flJrizm+p4kmvVS18osna7gokUsoGsA6c+nI1qX4scmGn5M3Dy5Y09+zI+GvphjQ80jRT6qoFaVFLrgkUsiyNlkmj00mKspIq+CP7b50uCFyIpZqbQLAZpacFgU0lEAByS0+hmCyPSBbBXanBZCTSBBkaiBROjUh0ERvSC2ExvSH2GRg4BwcedNtBDLh0hV1bqCDvQSW1oOJYGuzKwYgDaoIxUFpFhd+4fFcaRtUbhskUtE8d11NA6/YZy2SLc5NA69C5BUUuajlHQakEVGTEfejNFxehtmXkApktj6BvtW9Sen2G2EQyaqCS0OSUIire0C21QK/VHH0bY/riszqlfKnfwavR7ON+vk5vewCSN0OBqHPfII5Y+Nc9VNwkpHUWV8jp/YPjJurON2P3iZjl/8yPYn5jB+ddbj2KcNnF5dLqtcSs9s+DmObUoJWTLAbYUjeQfz+tYvU8bjLmvc3ulZidfCT8FVnhEilGyQeW+NLdGFZkJuEto2bK1JHQOyPE5ZrULcbujGMP8A4qrsH9eh+IrssCUp1qTOJz6oVWuKNb6MqcitqEtoxbFp7QKLrI3o9C57BpzSBYMZyKTQyZo82aYTkCzPSB2CSPSBYK7U4DIHanGIS1IYgRqcFEqNSHCIzSHQVG1MEizT8bEkKxBAuMZPp5VCq9ScthIitqJsnQxW5xyoNB8ieK46mn0NslW5yfhTaH2FRz0LiLY1sGzVW1aJa+7Nr6+A2HOmqp33ZPKWgWG4qSUAYs0nu80UaxSmDpPvUjgR8xrwuXIqrfHTJod0MKrhAnFLITRPGTgMMZ8j0P1qOytWRcX7klNrqsU17HKeNcNltWxIMb+Fxureh8/hXMX4c6ZfkdriZdWTH6X3+Pcn9nfE+4vmhJPd3Qymdvvox/7lB/0itPp1vbizK61jPSsS/U6L2k4X9pgZNtQ8SZ6OvL68vnWjkUq2DizDxMj0LVL29yn8H7HFmzcMFXnoQ5J+BboPSs+jpDT5TNvK65FR40938sd3cYiOFACjYAcgPIV09EVwSRyd1spTcpPuDSzahUyWiLlsS3QwdqmTK8lp9iAXOaTQlPZFK1ITYI8lIHZE01LQ+yCRqYFkDtSBB3anGIS1IYhU07GQZZoGdVJ0gkAnyBPOmfgRY+0XD7eFUETZfJz4tWV89uVRQlJ+RovYqhqTZKg+FsULJEEi4pg9k0c1PobZMs+fSlodMJjnptC2GW8uTTMdDVrsIuKg4bZZUuKFrXOo5qwo6I3LbJRPtTce4fLsRPPRqJG5GqTUmgeQ14VPiq18NlqmQ6NxtVLh3JmbQTaqaUNDbNp4VcFXUMp5ggEH5Go2k1phQnKL3F6Ei9j7RZUmWLDxtqTDNpDYIB05x1NRxx64vkkW59QvnX6cntDeSfBwasqOzMc9Ca+m0tkVcrjtdyBvTBbqYSL8aOMeLE3yQkeXBqfyQ70QzSAikloTexVcDFHsgktEInpDqRHI9MIFkenG2RGSkLZoz0wtkDtSGItVIEiU04kTIaQguKhCQUjYpmEiUS0gtkqSUtC2TLLT6FsnSWlofYRHLSH2MbWTAzUbJImtxeZo1EeUzSOWiBTJGnptBciMzURG5GRLtS0NyGdjPUU47LNUhkbnaq/DuWXLsb2N3hhTW17RGpDoNVLQezEcmcjypNaFGW+wt4rJg1ZpWyvZ5E91PqFWUtEbexYLnBqTQCloGvjncU6BmLzNRkaeiCV80h29gExxREciEy0tDJmrNTD7B2akMRlqQtmhekLZHqpCNFNMInjpDhCvSEbiSm0PslV6cWzcS0tC2TpJSH2TLJSH2FW770LHQU9zS0SctEAmzRgbJUlph0zJmpxnI072nB2biWkLYfbTUDRNCQabjao9E/I0hucEetJrsByLFaX1VJ1k3I1ku9MnwNJQ3EDemQ8YnVh4c/GnqTi+41mvYrpn6VaSK7YDcSUSAbIftGacSkA3DYNEgJA5mpxEMjZpDMFkNOCR66YfZoxpCImNIYiZqQjTVSHMpTCJlpDkopCN0pCJaQjdKcRMtMOTJSHC4OVCEjDmnQzMrRDIlpBGDTgmKQjdaQwbBQsliFVGTIjWiBG9seVQzJUb3h3WgQE/Icf+Wf1qN/zAv9JUZjvVxFdg81OgGBtzpAxNbjlRIT8gL04JoaYRBJToTB3p2MammHNGphEJpxGlIR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data:image/jpeg;base64,/9j/4AAQSkZJRgABAQAAAQABAAD/2wCEAAkGBxQSEhUUExQUFBQWFRcXFRgXFxcWFhQUFBcXFhQXFBcYHCggGBolHBQUITEhJSkrLi8uFx80ODMsNygtLisBCgoKDg0OGxAQGywkICYsLCwsLCwsLCwsLSwsLCwsLCwsLCwsLCwsLCwsLCwsLCwsLCwsLCwsLCwsLCwsLCwsLP/AABEIAMIBAwMBEQACEQEDEQH/xAAcAAACAgMBAQAAAAAAAAAAAAAEBQMGAQIHAAj/xABEEAACAQMCAwUFBgMGBAYDAAABAgMABBESIQUxQQYTIlFxBzJhgZEUI0JSobFywdEzQ1NikvAlNILhFnOiwtLxFSRj/8QAGwEAAQUBAQAAAAAAAAAAAAAAAgABAwQFBgf/xAA2EQACAgIBAwMCBAQGAQUAAAAAAQIDBBESBSExE0FRIjIUYXGBIzORsQYVQlKh0SRDYsHw8f/aAAwDAQACEQMRAD8ATmGtowdBcIdoiNQ0oc6TzyfKnQPghjFLQRMIs0haMBMU4gqIZpCJu5ph9BlsudjTBI1mtcb06YziYSOiBSCe5yKYLRGZjyHLr8a47rfUnOTpg+y8nWdC6Ttetav0JezcmOJBek8BHq8R1D9NVQ9Et4txL3W8dOnaLncJoJXbfBHnv5fSoevx/iqRl9N+3RUO3aZlsBvvM3p7vSo+h/zi7Z/Ks/Q0v+LrZwvM3vaSsY/M55fIbk+ldT1yDsqjD5Zg9Hr5XNmnZPgzxW+uXPfTt3j55jPuqfjjf1NTYFCqrRP1a9WzUV4Q3mgq+mZLRPw6060M2PXEbJw8xFJQQT5VX58txZLxa7gHGpCxLHYmpa46WkKZXHiqwiqZ7vwHlzHr/wDVOLRB3FM2Pol7jAoNkiiaJbFjTN6FxNrhAgodoUuwonNSIrsBkNGgWRaKQiS3uXjJKMVJGDg4yKQ2th1pxwxwvEEUs+cueeDzoWgXHv2Gdrw/h+hdcviwM7kb9elM9gfUV2F6donQwtI0J8YJGDy556UO9D6IXtyp3FPsRJGKQkECHNLY+jCxEGnbG0HwLmm2vZhpEwgwc0yY+hjFAHX40zeg0tgbW2k0cXsCS0YWYJIqMCA+dJ6EjmPWqNmdXG/0X5LleFZOl2pdkD3cGhyPmPQ1x/Wsb0chv2Z2vRclXYyXugCe47ma2n/wp0LfwMdL/oTVfp1nG0t51XOmSOldpZAmhs7HI5ZzjBHp1rQ63HcIyRzPTIbk4lP7QnvLrhwHWZ/n4Dy+lVOidri/bDVdiYwHBo5yglQP3cgdQeQZeWfP0ru7oxmk2cpjWyqk+JYLq12WooTDsW+4DdW1TRkQyQ64PZhE1MOlU77OUtIsVQSW2eitcknpk4HlTuetIaMdsr/GB4sVbr7oC0VGGpSDibdz4D6jp/Om2LiZhs+tC2SxgYNsXOBQ70O13IuJSmA6QoO2c7E/Hw88fGqltzjL8iaNS4iDik2vBByP986eySnFaIILTfIAV8jGeVT484602V7k97RocZx1qT14cuJH6b1s8yVMCRMtMMaFKQjTFIRIEpC0FW0xUjoRTNBDyT7xRIzBmY4I6jHU1G1oJA72hG4p0wtG8Ip/ItBqwBqgyKvUrcd6JqZqE1JrZL9gyModJHTp8x/SuOvuzenWd23E6WGPh5cNxWmFWgDDHUbEeRrpendRjlw37mLl4UseWn49gy3iKGtB9ynruMLrh2tdQoIz4y0SShtdincUtizOvJgQVOMkOvu4rjOrXOGc5I7DpVUXhafuMHP2i2WYDxJs4/KQcMPrg1pZyWZhKa8opYG8PMdb8MRcUt+8hkTzU49elctRPhYmdTNbTRdpLv7Twu3m31FU1Y3OrBRwfmK6LqC54u/g5fEXp5biVW3bVf8ADgf8Z+vPwN9KzukdrGamfHVU2dAsrXErD/NXazs/hpnFRh9Y3uIAcfCqkZaJ7IgclnlhttneplbpEDg2xkU2x0qtvvstOP06MFcA+lPvbGS0ip3sepia1YdkVZ92Cm3otjKIRbWepT6iopT0w417ZK9qT4QKFy9yWS9kFpZiJcnnUXPk+wHg5p204ZJLMZRhlxsp6eHTjlkAHxZUg7mor8aUvqiFXbFLTK43CiV/s0GOobO5xnmvLw+e2T5moVjzjFybHlbDejePg7EYESEZJJY42LFsAgcgML5YHlVC3Jrg/uLFdLn2SJV7OS41BI/CVzgnUMMGIA0Dp151Uj1KEZp9yz+AslFpIISdHYqrBiBltO4XPQsNs/CuoxMz119ujDycKdH3EjJireymDPTjMiIpCCYjSCCBFmmH0EWT92SSuoYIwf3pbQ2mhvbuRjUMBhkelBKJLGQb9gDbrQctBuIOxKnSMAjzGR86wOr9XljTUK/3NfpvS3kxc5dkHWE4chW8EnQZ2bz0Hr6c6LH6hj59fp2eRW4l+HPlHuhbxGCWG+ikCMY5B3chUEqD+Etjl03ocTBliXfR3i2XLMivKxWpfci42sQcVuyfHuYKW+wwsF0nSeRqva9raJIduzKr2use7n1AeFwCPUbEftXH9arfqqfydd0axOlw+Bf2fmWK5CNjuroaSMEBJgMAZP5lGPXFTdJyl3rfhkXU6JSSsXmJBxGzMUjRn8Jx6jofpWXl0+jc4mviXK6pSGXY06uH3VvzMMjEDODpb7wfrqrapn6uJJfkY+XH0syMvkScPX/iNht/eydc8o3qn0n+Yy91B7okdYjixIx8wK6ly+jRx6WphWKjJdHgKQlFGaQ5FdHwmih9wMvAkNtV5TK/Ewtnk4pOzQShsZxWulCAPKqsrNy2Ta0uxtBbBd+tKU3IiYj45dZz5CrVMNIisfYqN0xY1LffDHrc5vsVlGVk1GJJb2yINT423JPIfX964XP6rdlzcYePyOnwukxrXKzuxJxTjiysBaqZiMgsPDEDzB7w7Eg+WaLC6TfZ93ZFvIuppXdgb8MklH/7MmVHKKPKRD4Hq/z2+FdNi9Jqq7vyY2R1iTWqyYQqg0ooUDkAMAVrRiorsYlts7HuTIJBREIO4pxiE04ISqUxJoIjFMOgyLfnQsPQbBAM5OSMHGDyPSn5DOHwHWcrx6SwwDy+OKHimFGWuzApp9Ujt5sf6D9q866pyeRJtHonTYRjix4k64YYI/qD0IPQ1lqTg+UexLZWmtMa2HFdHhny6dJMZZP/ADAPeH+Yb+Y610nT+uSWoW/1Ofy+k+ZVf0H0EOjDKQyHcEHIIPkRXUwvhdHsYDhKD7jpEDgGq7bi9EyipLZDxThyzxFG581Pk3Q1VyaI3QcWXMS+VE1JHNOJ8PbxRN4XB2O/hdd1YfT9a4+UZ4t2n7HVqcLq+S8MPvbn7VbxXOPvB9zOPKROvoefzFaXUI+tVG1fuUsF+jdKl+PKIexsmm9kiPu3Fufm0f8A2Y0fSp8ouA/Vodoz+GL+Gr/xOxGAMSS7DO2I355pumrV0l+YWc9437DftF2wnhadldQqFwvhU7KSBnalPNveRwi+2yGjpdU6VZLzotlhxpo7GGe7wJGRC4QficZ2BPlW1beqa+czHVDna66+4fw3jMM/9nIpP5eTD/pO9NRlV3L6WDbj2VPU1oNeQDGSBk4GTzPkKnlOMfLIktmHXNHFgtbIzb0XMZRNo4QKZy2FokoRAXE5wi1NTDkyGb0U28kMh+FakUkUZybK/dXMuto7eEsV2aSTwQqeoB95z/CPnWF1HEtzLOG9RRr9OdONH1Z+SH/w+ZTm5kac9E9yFfSMe96sTVjF6XTQl27iyer2T2odkMjbBBgADHIDkK0kkuy7GROUpPcmBzCgd1Slx5LYPCWt6A5UqcjBJBSQBA604xEUpDBcZpmTLQTHHmhC4hEcWKfY/EkmlZEZkAYjfB6gc/0qG9uNblHyT48FOxRb1sn4VxtH096mPnqX+o+lYlfW4b1Z2Zs5HQborce6Gp4YrrrUhstsFO+PX+tW5xxcxd9MpU5OVhy1318Gh4W45DURzHJh8uvyrns3oEo7lU9o6DF6zXb9NnZkAJGx2I5g8x61zttU63qS0aqcZLaCeF3z27eDdD70Z90+ZX8rfEc+tXMTqFtD7PsUsrBrvXwy68Iv45RmM+qn3l9R/Ouqx86vJj2fc5y3FnRLT8DKrIIq4zwNLjcko4GAw8viDzqpk4dV6+pFvGzLKOy7r4KFa4huXiZw0N192WGwFwvuSYPLJ2/nWPVKEXKhPaNWzlKEb0tNf2AWmNvc20p27udVf4K57t/3qvgt1ZHBl3KSuxm18bDWh0cZtl22knPLGAUcjPnzFX8aPDJmULZcsJMScUhNxPFAN/tFwA38Gos//pBqphw9TJk/zNCyfpYi/Qt3b++BdIV2WNdR8skYH0X96n6rdykqolTolP3WsWezjhQmmbiEu0UOpLfPIkbSy/uo+dXcDHVNfKRB1bJ5y9KJntJ2gaeQsDpiTOgHbYfjPx/asjMyZZFmo+PYv4HT4118p+WWX2fcbnuo3aSM9ypAhlY4M35sLjJUdG6/Kt7CVirXqGFn11Qt1WW6rhRPUhGksgUEnpTpbehm9LZWr5mmb4dK0a4qCKVk+T0iH7JpqTnsj1oikturHSPicVBbl1VL6mPGEp+AO5nVdQGxXocjJ5YG3OsbI6/VDah3L9PS7rNduwueUZB545g8iflvisPI61kW+Ho2qOhwj972Du/hKjYE5IHLPQ4rOjkWKant7/U1PwNPDgorwL2TNelYtvqUxn8nn+RV6dsofDIXhqfZBogkXFONogJFIExE9E0OmGQSUOiWMhnbvQtE0WMIYgaEkS90Cy9nWzmLfP4f6Vz2f0iNkucHo6np/W3CCrtW/wAwaKK4Endx93G+cammj2+OhWLH0xWdT0uyE98tFjJzcWyO2tnQOH2ZKASOHm0jLkBST5hRyFdFGfCKW9nL3VqUm4rRD2hgxHvEXbA8ePd8ySOlZfVYKdTcY7Zf6bZZG1RctIq6rXGShKPlHT7TN1BDAqxVxyIOGH+/jUtXqw+uKZFNQmuMu40XjcjgLI5icbLIDiKTyEg/A3x5enKtiOa8iPBvUkZcsRVPeuUf+UZl7SXMHvoJFUjWMYk09SpGx88Y386erPvqnwt/qKWBVYuVTB+0vCkni76E5imAIK48L81YeW/0OafNo1JZFX7kmJe/5Nnlf2K3xctcW7MRiXSVlHlPHzP/AFYDfOqtz/ixtX7l+j6U6v6foExXXe8QsZ/8S2eQ/wAXcMrfqprSXaxy+UUWv/HcH7S/+TfsVCHv3mb3LWAn0eT+ekN9aj6bHjGVj/Ul6nP+HCte4tvopL+6ECEhp2LysP7qAHxH1xhR61FiUvIudkvBZssWJjKPuWLtbxaOGIWsJCQQqFc9PCNl+OOvmakz8iU5ejWVOm4nJ/iLRd2a7Jtd4uLwd1aL4kibwtMBuHm/LH1C9eu3Ozi4UKI87PIs/qTl/DqHvHO1m3dW3hQDGsDGw2xGOg+NU8vqbl9NXj5BwulOX12/0J+w3H9TG1kfLhS8eTligPiBzucEjfyPwq30u+c4uMyv1TDjTLlDwy6E1rGSCXA1A6jhfjsPU0XqRrW2QtSm9IU3PE4I8qGBIXVtyPkA3Ik1Qv6zVB68k9fT7Z90hFNx1iQVUDzB3PyP06VjX9bvn2j2NWnokV97Fstwze8xbfO++/LnWTO2c/uZr1YlVf2oiJoCwkl2NGanDSIWNPoNHlwFB+GfrXpPTIuOLBP4PO+pNfiZaA55PKr6RnNgUik0/YjIu5pC7m1q5Rg2Acb4O4PrTi0EatRJwBk5wOQ9KQS7DFmXbu9Q2Gc+fXFINNjKAgKpyCTzA5jHnQMnjMm4xFcTD7PbHuwF1TykHAyMiNR+LbcjrWHn5XF6Rr40Fx2yp8Q7F3CLkXSONvDLCAjEjIC45HA6VkrL+V2L/p78MTca4XPDokkkQs2keBCHiLLlfvCcnbHOpoZCctaBlS+OxhZWd/eW2nvx3ceGImLOCWOFAXBH+9qmsuUFtkca9MXdnJZzMI4pApyUZOYD8sqCDgdfl0oOEJw20Sc5Q9xl2s7Gz2ad9JKkoz4isZjdc9RJkkn1oHZGDUNDRk7NtME4W99cL9niZZGILeJtK92BsWOcgH8uADRyqqT5tC9WcU1sUXF1dWzlCxjkjwcRyExup22BOM+gp4+lct62gdzr8dmN1u726VordcoAGlAkMcQcjcnS25PPHQ9KFenQtPwSSlKySeu4qtuN3EGrTkYfTNGwMgzvpYMd16jGqnddVsda7DRushLl8BBvriUolvG8hhVgCj92EWRixUyBgTnURjIxSUa619TDsvlNvivJokXEkDBYJ11e/puSNeBjLYk8XnvSV1GtKXYil6sntxfYGtO0t1bSvGi3EU8oCkKwLOB7oDFSwHvbhhz6VLD01HcWtA22SsaU09kMfFZo5lEgaOVW1oJj3sTMDkaw2Qfl1xSgq2+UdMN3WceDbRdL/wBoMl1DmXEbqdJi8QQPj3nO509apZVFl1iW/pLWE6Kq3N95FLm7RSvlwtw8YIyyZRBgeJQVXGM4OSc1PHGph9PYisz7pvabLV7Ou3Is8lohNCwJZ1RBcpIBk68Hxx7gamxj9KtR1Ba0VLXK7vvZv2l9rVwzFI3EAyyhIQssm3uEysCpB8lUY86LbInXFeWVa67U3chy4v3B0ZzLNjw+/sBp8XptUMnCXaUl/Uki1HxFkVt2rZTgzXEbDWcOFkB/w1w4BA6E5qKWJVP2TLNeXKPvotth2jkK4aIStyR4TiKR9IYqS+NBA58+VZtvSYuW4vsX4Z713Qg4h21bf78KSgKiOMHS+d0dpOYAzuBVyvptKXgrT6hLfkHftofFi6l5pozDDuv94WxyI6CpP8vq/wBoH+YT/wBxse15JOLt/wC0ABaCL+y6scfi+H60vwFP+0f/ADCfyNbXtZJlGd4BEXKCWNTrVRtqkj1eEHPvfptQR6bQ5ptaCln2elJa2XVrE4+GNvSuqhqMUkcnZylJtkLWVFyI+APLCBSQ3EHKiiG0Dx04gqNAaWx0kGRW2eRpbCUBjYWh1KPMj96Ta0HGD2b3nHWht5nHiKyTMCfwFDpUDz864fqM3O/jvyzpcbHTjv2SONQe0G+MhzLqVm91lDKufy9Rz860lh1cOOiv+JkpdjpnazhNzc20RgRXYCFgMqMeAZ1FvM1lx4wv3rSL3PdWvcbdhuG3UdvOLmBY2OgKupWBAY77E71PkW1zj2KkW3NbK17JOD95xS6uGHhiJA/iP+xVzH16KAyfvZ1HtfYi5tJUGDsfrjb9cVXv4zr5R9hY8uM9P3OSeweAre3YbPgjxv8AxVYskpUpgTTU2gXtqv8AxBhy8AGM+bLtuN/niqeF9sv1L1niP6Fr9nKZhvSTkGYA7gkjT/mAFNmN9tPXYhi9TKLxCHN7PtsJU6Hb3jz/AA8vI1LhfyUTX/ey3ezqDNtdPjIa4IJ947KvXbPWoMzn6i4/ANUkn3ZrxLtzZwzFJCyuilCO6LDPnkNvQ0Y9k601olsvjCTi2xZ2Nkj4hxFjCupYoebArnLqOR3G2aksx511692/AH4quU9/C8lm7aezsT2rNF/bISygZ6c1Gd87VFGc6reWu3uiOd6tXF/1OIXnFnCvGyaZMaXYFstjnqGd87fQVswUZakirKxpOL8nZuG2scdkkejcRrg5GPcBfK43zk/WsC2xOU21v8zYpraUVHWvc5Fw7hclxeSRQkopZtbDOFTODnz+A61sO9VY6nP4Mz05SucIHVuHdmYbAoDEcFQS2QZJByyW6emwrGyL7ZSjKb+l+yNLHor4vh3kvkms5rfv9wGUk4TvEEmOg586i4S9XnxfEsuT9DW1zMzdlY7zWrRrsCcMQGVemCeo23pqJ2yufpvjoC5Uqpeqtt/Bx3tZwtrK4aAOSmA6b/hYbZHnXQYd3r18n5MTIg65ai+x2rs/2CtYbNC6qZCgZmZNbO5GSM9B0xyrIlkq2c+c2teCevjFpcd/INJ2ZszGzMIVYHCoYwS3pUFFspVSk7HteDQnCtWRh6fkT8U7LWX2fUDD3hzlFUB0HmSOVWYXTValzbfwD6VUrXXw/c59wCPTPPGveNEY3DiMjJQDO+dtIOM1sJt1pvyZqjxscV4O0dlnJsLUvnUYEznmdtiflitOq6OktmXbDUm9G101W0VZMV3DUREwMvRDEcUlE0CpB0LCm0SJoPgUUxLHQ2sQQwIPIg0Eu6JYppi7iXD+9Nxb5we8cqP/AOc416sdRmuP6hBq3l8HS4k1waZyFuwF8spAiDIrf2mtVQj4aiD+lXVm18NtmfLGs56SOo8d49NaW0RiRHbEA8ecMQg5kEYwRWYmrLvL0XvS1XtruNuzHaSW8guPtMSo6GPPdsSGy2x68sVLfWq4fSyrH70NvZzwkQQSN+KaV3P1wKkpsTr1sbK/mDzhvCu6SRDI8gcsfHjbUScDA5b/AKVLXBRg4p+SGVjbT+Ci9h+F/Z+K3wxsyBh9c/z/AEqtRbuvg/YnyI71Je5Te1zauJuBz0qfxbgOpPL+dHhL6JP8yef+lfkW/wBmf/LXRB3Ny2++NgB+PJ+u9Q5+trkt9iBfeUy2mgPELsSusZV9asxxsitkZAznccvKrGHFrHjotTcfUey9ey2FW4cxUB9dzKd9wcMBnf0G9V82MHL6n30U2+MuwXfezGxnd3lhyx31B5ASeucH9qPHlOMFxl2GsmpvbXcReyPgkdtxHiCRNqREiUb5xqZyRn/pq3CbuguXbuBbBQfYu3Eu0Ecc7WpOJDH3iddYzhsf5hsfnVKyc4uXFbRJVTy0zi3tN7Jt3nfIhBYjWuPzHmPPr+tHhXSq+iz38FnKpjOPOv28nUbyykW1PLu/LboMDfGelUn6vBteGyep1uaXukVD2X8KjEDyyag0zyPlQCcK5VBv02Y/Op8qyDsjXPwkR08605x8tlf9qHHHjKwIxUsMuRz08sD1OafplCtk7Jd0vBJm3elBKPZvyUzgvZC8vEMkEDOgOC2VUEjmBqO/yrWtyqqnxk+5kRhKXdFx4XJxq2j7o24mVfd7wo7R/BW15x8Dms22eDe9uWn+X/4XK/Xh5jtFP4h9onvVF0GEryRqQwxgMwAAHlV+n0oUv0n20yvZKcrPqWj6OuuIRmLQVbI2UgjSMbbjr9K5eF1SqnzXd+GaMKLFanHwcK7S3l99plMYuBHrOnCMVx8NuVbmFDH9GPLW9EWTdfGx8d6K9fcVusaZXkAPRhpP7Cr0KafMUirLJuflssvZvs6JzHboyHvl7wysHVvB/aQxnkx3/SpIxc5a8C7Vx5HVrfgIjAz4iuAu2FXHLSv9Sas42DVU+T7sq5Oe7FxjHSPT2xrSTMxi+a1p9gNApgFPsEBjhqXZEohcUB86WwlFhkMLedNtBJSGNuXFDtEsXMl4nHM4WWEDv0Gkq2cSx89O34h0/nsKzczEVi2jUw8tr6ZFTv8AtncAFGtUVhjOqYKqleRKlQR6VhvCW+7NZXa7pCri/H3mjUPEylQupwwMZ0KQNG+cnPKlHFUZ72P6+4aYX2T7Ux28DibWhYINSqWxpOcEDJGRkcqPIqdi1HRDW09MfcV7fQ/ZMWs6iQrhUB0yByfynB61S/By2u36hrhJtyIOx/beczxRzzl0zok1heZ5NkKDsdt6uzoXF6IJxi/BdYbiNb2Q5Ad0IAJ3cLjl9TWYqZKTa2Sz71JCPj3s6tbqUyvJKrac5VwB6DK1PTOdUdRfkGT562hj2E7OrbWssKOWUylgWI1DIGASAM1HdZbcnLxoacY1TXuUzjnsdaaaWVbsKSdTAxE4zvsQ+as4+TKuCg470vkjtSsltPWy6+zTgr23DlhY5dZZdxkZ8Zx9cVHbY79yiuwPH05aZzni3YLjfeSPFMwRmJCpdOMA7407D5VdpshGtKS8L4Gn9UtxHvsEspIjf98GEgeJW1HJyA55n1p7bISScfAEoyX3FR9rfF5I+KLLGcSRYKnmMgDY/A7g+tR4UVJT37ssX/RGGvJd+CcThvbfvtW7AeEjURIvNG8sHr5EGs66lVTfqPt7GlTapQTrW9+Rh2gvClqxEmrwsSu/h/lUMYxcVp99+B0l6knx8LyA+yjjKCxiGnUdLIfgVds/uKsZcnVkvUd7RVjXK2pNPwznfthtz9rWXHgdMA9MqTt+tWuky1GUH2afgizov6X+RZvZx7T7O1sktrlHVo9QDKmtGDEkEgHOd96szx2rHZFbbKae1rZfYuJxzQiaJNUcqZQupDAcg+OfTPSueqU6r7FxUn/Y0I7lFfVo5tx5Vl4xYpjdWDt6Llxn/TVvA5RxbZMlzlFzgvcvdzfp3QBjUEeIv+LHUelUOclj8HDy/JahTJ3cuXb4FVz2ltHVAvdgj3iHzr9R0q5OqbhGKh4AqbU5OUk17FS9pvFLOWLEK4Y4wpbUwPU5ycCr+PGTuTitL3Klr1U1Y037A/s6icXFgCGyryy51gqsQUqwKD3DqYc+ea1qlys7FCbUau52C8vq1FAy5NCa5u81KokTYquLii0RtgZlp9EfIHjaj0CmGRPS0EmHQyU2g1IY289C0SKQytrmhcSVTGkbq/vIrY81DY+tVZ1JdyzG9gHbLgkMkIl7mIumDnQurQdiM4zgZBrF6nXN1Nw9jT6dZCVvGfhlLexiZdJRQBuNPhIzzwVxXKxybYS3s6OeFU1rQJccDt2YAB9eOSeORh6aS30q/TlZU39K2UrcKqPdvQ6tPZ80qFRAkCsMa5MFxjkRGM59GK1p10ZMmnZLX5GdZPHr7Q22K772Qyrk6omVFLB8yq2R0UZbT+tXJpwi2VozjJ6ETdn7uPAS5uQScKsdyzaj5Krac1QqzqrXpL/gtyxJxWxjB2f4zaK0kUlyus5fV3U+SOrLqYgn4CrlkYKH1paKvJSet7ZAvbDi6K2XhddwzPbMACOeSABkY5elRKqjWxOEkzPAu3/ELNNDpDcqzF1yzRsNTHIU/iXOcbfOjUK12j2BmnLuOk9scmD3nDpBkc0lDDlnqgxtvTurfiQHFryhT2W9pP2aW7e7gkjW4bWhVdWlkBUowPy333oPw/GOoPuSTlya2il8YvFvLl7hlIiHhUOCNRPLVgjG2/yo6a/Shr3ZJZJWNfCDuEXf/wCPnzhhbS6RIDq+7JGY5MkcyN8eRPlUV0I5Nbj7olos/DWb/wBLLX2645bi0IRlLMmkaXD6yeoA5D+tUaMeTlGPHWvLLdtrSlJyWn4Kn7Ne0rWEgWXKRSnVG7Dwq/u5OdtJ5E9CBWhm47s1OH3IzsazinCf2s6rxXhEN5Ce/wBLZbOk+8S2+tWHLnnasODsg5XSlxl/cvzjHtXra+Rfwf2TWAZZHWV1O6q0mUJHQgYJHrVmWdkulT2lsz7aoRlpFj7Vcbi4bEXLqg06UUAAt00Kp9BvUEaJqadD235ZJU4zX8TwjjHY3iLXXFWuG5rFKyj8o06FA/1Vp5daow3FD0z9bIXwdI47eTSQ9yRyUhMrjGoYzy3FY/O1KEbF2Xg14UQUpThLbORXHYe4HIxt8yP5VurqNe1Fpr9jGlhXPckKp+HSW0iGVcDUN+YODVqu+FqfFledU4Nc0dW7EXSm6n+7w08aywyFQheFSFZQi7KA2Dtz+VW8JrbT8kWanpNeC1XCmtRGY9i6ZDT7I2AzJT7AYMVpbB0RR1IRoLhNIIYWsRbOkE4GT8BQthoKgakGhpEUAUgkt+IHl8qDT33D2NIbrclfCDtgVE6+3ckiw2I6hg7gjBB8jzFV7IJppk0JuLTQvt+xkJYszysvRNQRR81AY/WsZdOog+TRsvq904pLsE3fFrOwRgioNIJKxgZ2/MR19Tmo55tNT4Q8/kBCi+98nv8AVhHY7jT3tsLh4u5Ds2hdWomMHCsTgc8E1erlyjsr3V+nPjsdsuRjzomt9iJdu4iteEW1nqmJJb87nUwB5IgA2HwAqm4UYqc/BbnfdkagVbjPGZ76ZbW3yhfcn/Bi5NK/+boo8zWbCU82zb+xF9Y8MWvnPyZ7SxIsEHDbXwiaQREjn3S+K4cnqSAd/M0SmrsjjH7YlauL72zJeLwI/EbSEqrRx28zaGAK4ACLkHbyqrVY5erNMeC/hOT87A+E9mLWa54hA8MeoaWiIUKYxKhHhx0yOVXumWOypt+Rr0oRhJfuB2XZW3urBisYiu4GaOUoSut4zn7wcmyMHcVM5ydTlHyh5QUblF+H4B+GdkLZ4FuYO8aeE4dZSJO7dTkjRpClOZ5cjQzsnbUp1+V5RIq412uu3w/DJeK8Bi4kpCBYrpFIKHDRyL1MWeY8hzXP1gx7ottw7P4CvrlFJWfb7P8A7KQvYRkkIKRIQTuWdtJ/DhCo3HxODmpLepxh2knsGvAlLvHwO7vslHJCF1/e7ly5HdSgknAKqTbHJ6AjzqKnqkJP6uwduHOK7d0VlrG/sQFWWWFPDgSDVBlidXdyDVHpHU5HPlWg1Vcu6TKkZTg/oejP/jDiOna5gTwsQVMerCnBxk8z5daD8HR/tHlK2Xd6I7Xs5PeSmSdpLk6sM7MUj0lchllcdDgaVU0rL6sePwNGiUn8gsVnLYXAkgQswBjkifGpsjL6Qu/d7ZD4xt6ii5QyatPwx4xlTPlHyP39qMjMjSQyZQDT7pwBy6DNVp4DlpqfjwTVZVcOScX3DR7VInmEskW+2QyeE7Y3ApPEu9RT7PQ6vqVLrTaKp2y7QJfNogjO76sKpAHwUVNjY0q7HZIDIvjOpVx7lm9ncCrcBy0YWG3MesFh3kkpUlTr/EoG+NuVW6siuuz63rZVuqnOGorejoc7ZGQQfTetevIql4kjKlXKPlCybNTppkLAJqcjYIacExE8ayZALoDyOxI+NGyBBVpdaGLKBvkYIzgGkwkie3kIzgkZ5460waQZAD5U2yRbGNvE3kKZyJVFjW2tHPkKhlYkSxgyfiLtBHrCSSnyQDb4t1A9AazsvJlCDcI7LuNi+rPi5aKffdoppdi2heWlSR8ieZrlMnJybnppo6jH6ZRUuUmmR2fZWa9YIytFb5BldgVZwN9EYO+/VuXrVjB6fLfOYGb1CuuPCt7f5HVLWBY0VEAVVAVQOQA2ArfS0tHNSk5PbJacY5l224hMs2hgXcsFgjX8Zb3dI/c9MGudzKLrsng/B0OAqa6PU9w+3shw22Klg13ceKZx0+C+Sr7oHqasZlscWn04eWVa1LNv5P7UK+y3jmnvG92FRbQfxsQZWH6D61Xoj6GLKb8smzdOcaojDh0ve8UkbpHZKPnJJ/2qDDj/AOLORBfHhWo/LJ+Hv3fGsdJ7Q/NonH8mNWOiS+hr8wL1vHX5MmU/ZeKEcorxdJ8hOmSv+pSRVyuXp3uDBkvVx1JeYirievh14ZkyY2/tE/PCeo6alOf9mq828S/Xsy7FLMo/9yGHHuGKyJcW5LRsAyaMDuy2+sEdKHNxdfx6QcPI23Tb/wA+4LbcRjucRXeEl92K4Awsh6K/k3wOx6YoarqsqPC3z8hThZiS51d4/AHxLhslu2HGx2DDOlh/vpWflYVlD+V8mjj5NWQu3n4IbS9aPJjYoxxyxoPnrQgg1DVkTqe4sa/EjZ2a/wCywcN7SxA/fwou+O9jTKE/EY1L+tbeN1ZPtYZF/TJrvW9/l7lka2guVDjS4PJlO/8AqX9q0+NORHv3M9Ttpeu6K3xzsOJBldMmM6Q40sMjfTIu4+WKpy6dw70y1+RchnQl2tj+6ApfZhamMAvcRsYgjaZdQA2JVRIGwM+VaNdX0rl5Kc7/AKnrwJL/ANlqeLTcZLFT95BG3ubAZTTgHrjnUyxtgPIXwC2ns3CEtJcgAOXAgiEL8saRKWYhcdBTyxuMG/yBeV37Ii4hAkbmOJQkaeFVH6k55knJJO5riHOc25Sfc7bptKjSn8goYjkSPTaijOUfDLc8Wqf3RJBfSD8ZPrg/vV2rPyK/EjPt6Fi2e2jzcRbqAf0rQq65avuWzLu/wtF/y5Ef24eR/Srq68v9pnv/AAzkfKN4o66Rs5NIOgQUxKkhhBimJEkHwOBTEq0Mreah0GpDO3lNQSig1JjGCbzNV5RJEwxFB3x+m9V3FE3JktIY9SEepCInt0LByql1BCsQNSg8wDzFLQ+3rRSu3HCJ8tNErTFgAFAyytyGB+XJznpvWLndPnbapo2+m5lVcHCfZ/Jm44HJb2MEMaltHjlxuS5GScDc7k/Sjzsex46hBfqBjZFc8lzm9fAr7ERu83EHVSWAhjA+KgsQM9d6ixaJ/hZQ13YfUZw5wW+wwubOc39jMInwrSpKdJwqOnNjyAzio+l4ttM2pLsQWzr9KSTDPaHaFowy7OuHjPlJGcjHxNH1P+HdGwHpz23D5Jrorf2UdwuQ2jUQNz5Sx/UH6VZyalk4+15QOPN42Q4Pxsr/AGT4qLWX7PL/AMvMTo1f3UjHdG8lb49fWqnT8v8A9KZd6hi8l6sPK8k/ajgHdHKrqibYLjZdjnOP3qHPwnVL1IeCbAzFdHhPyacH4+Yl7m6zLbHAEhBLRZ5CTzX/ADcx+0mHnqX8OzuiHKwmn6lPZ/ATxrs0VHeW57yMjOAckDzUj3hSyumJrnT4+CTD6mm+F3Z/JW9WKxXFxembSSl3JbK7aNtUbtExO7L7p/iTGGqam+yD+llbIxYTj9S2kv8A73OocHklaFDMAJCN8Agc9jg8jjG1dfQ5utOfk5G6MFNqHgMIqYiB5rNW+FSRskgXFMU3vDDvg1ZjapLTInDv2Oddo7Ro5jqHvbg+e2DXGZ+I6LX8Pwd70i+NtCXuhSTVI1kaMaJIIiY0SF4Ii9GoN+EDsZxtXpB4uguJqYkQbCaQWw2F6ZkiYytgx+FC2g1saW0Q/Ec1FKT9iVL5HFoMYwuPiaqTe/LJV+gwB86rkp7NIRmkI9SEepCPUhHqQjAWkIzSEIu2K/cah+Fgfkdv5is3qlXOnfwX+nP+Ml8la9nXEBHNNaH3WzPDnbY4Eqj54PzNRdLu5R4stdVo01YCdruFCKRlI+6k8Q3yepOM8sE/tWd1Ch0W84+GX+nXq6rT8rsOux3F/tEbWlzvKi4Gf72Lo38Q2B+RrVw8iN9fCZl52O8ez1IeBL2h4U1tJyBRj4NiQQB+L41j5uG6J7Xg18HJjkQ0/PuD8A47JZnwhpLfm8fWPJ3aL/48vSpcLPlW+MvBHndPVv1R7P8AuWq94RBfxie3ZQzDIYe6x6hxzB/WtS7Fqyo8o+TNxs67Elwn3Xx/0Ddm+yRV+8uAPCfAmcgkHZmx+g+tQ4fTfSlys7/BYz+qqyPCr92XStgwjBpDMFnlIqWMURuQvmu6sRggeYm4tGkyaXGR0PUHzFBdjQujxkizjZ1mPPlApV7wSRCdOJB0xsfmD/I1gX9FnF7h3Orxf8QUWLVnZi9rKT8jVU/yzI39pp/5nja3zRgcNc88KPqfoKu4/R7JP6+yM/L6/j1L6e7N/sIHxrehg0Rilo5K3ruXKbkmYiatEwEGQgmmYaTGMUGAGIODyPQ02w0hpbReAuCowcY6/Shb76JY6D7Rl0nUTq6eXzoHvZJsOgvAFxgc+fWhlXt7D2FJfEgDO3SgdKXcLmTxznqajcEHyDYZs1DKI/ILFQhozSHPUhHqQj1IR6kI9SEB8Xtu8hkT8yED1xt+tRXQ51uJLRPhZGX5nIJrloWiuVB1QSBm396M7SLj01VzWJKVF2mdZk1xurcV7o6d2hs1urYMm50h0IAOVIyceorezKfWqaRzeFe8e7v+jOZPqVleM6JYzqjODkn8p+BHT41zNNkqZnVW1Rthp+H/AMHSuFX8XErXPInwyL+KKQcx/MeYNdPFwya9M5OUZ4l3b2/5KJxrhrW8hVgMfh3zqXzrnMrFdE9PwdTiZMcmva8kPDuIy28plt8ZY5khAxHIAOn5W+I/WjxcyVT/ACIcrAjZHT/qdL7PcfivI9UZww2dG2eNvJh+x5Gukpvjato5e/HnTLjIasasIgb0QPOKNQI3PYHPKDUsY6I2xZdNViIDFdwakQGxbO5pxmwCWWjQPIDkkpaAbIC9LQBDA4BG2Rnl50bAXgOuJg7EquhfIU2g0FLckqFLEqvIeVNoJE8ctLQewmOeloLkFxSUgkw2KamaC2H2+TUE2kEmPLOLA351Ssltk8I+4VURIepCPUhHqQj1IR6kI9SEepCOZdsrlnuXjfZF8IHMAEAlseZzXL9SnL8R+h1PS6UqOfuxt7LuJ6oHtmPjtm0jPWFsmM/LdflW5g3epUjI6nR6du/ZivtfwzuJiy7K/iU5653Ueh3+dY3U8f07OS8M2OlZPq18Jewm4ZxZrKYXCAmM4W4TOSy/nUfmXn9RQ4GU65cWH1DD9aHbz7HTOKWcd5AChBDLqjcb41DYj4Gt+2qGRDTObpvnjWb/AKnM+IWbwlgykBTjJ6kDO3ntvXL5GLKmfFo7DHyq747T/YOseBXOqOeFlgfSCr5zqU74dR7wIxsa18Lp+QtST7GVnZmI4uE+7OifbQR8etdCqmjlpSTfYGmnqWMCKQFNNUyiRtgM1zRcRtgU8uafQ2xfO9EAxdM1OgWBymnQDICacHZGjU4KJ0ekFsIjekEFRtTBbCo5KQ+wuBiTimfYJMZxQsDggg/GhUk0SFl4dJhAuN/OqNsfq2WIeNDNTVZku0jOaYfZ7NIczSEepCPUhHqQj1IR6kI552/tdM6v+dP1Q4/Yiue6vXqakdN0Szdbh8CHg18bS9guDnu5T3EpJ56iNLfJtP1ND0y7jLiH1OlWVtLyjpXabhv2iBgANa+JM/mA5fMbVtZVKuqaMHCyHTan7e5yltj58xuOfQ7GuSacXo7WOpx2Puw3HBaTfZXfNvK33DkEBJD70ZzyUk7fH1re6flJrizm+p4kmvVS18osna7gokUsoGsA6c+nI1qX4scmGn5M3Dy5Y09+zI+GvphjQ80jRT6qoFaVFLrgkUsiyNlkmj00mKspIq+CP7b50uCFyIpZqbQLAZpacFgU0lEAByS0+hmCyPSBbBXanBZCTSBBkaiBROjUh0ERvSC2ExvSH2GRg4BwcedNtBDLh0hV1bqCDvQSW1oOJYGuzKwYgDaoIxUFpFhd+4fFcaRtUbhskUtE8d11NA6/YZy2SLc5NA69C5BUUuajlHQakEVGTEfejNFxehtmXkApktj6BvtW9Sen2G2EQyaqCS0OSUIire0C21QK/VHH0bY/riszqlfKnfwavR7ON+vk5vewCSN0OBqHPfII5Y+Nc9VNwkpHUWV8jp/YPjJurON2P3iZjl/8yPYn5jB+ddbj2KcNnF5dLqtcSs9s+DmObUoJWTLAbYUjeQfz+tYvU8bjLmvc3ulZidfCT8FVnhEilGyQeW+NLdGFZkJuEto2bK1JHQOyPE5ZrULcbujGMP8A4qrsH9eh+IrssCUp1qTOJz6oVWuKNb6MqcitqEtoxbFp7QKLrI3o9C57BpzSBYMZyKTQyZo82aYTkCzPSB2CSPSBYK7U4DIHanGIS1IYgRqcFEqNSHCIzSHQVG1MEizT8bEkKxBAuMZPp5VCq9ScthIitqJsnQxW5xyoNB8ieK46mn0NslW5yfhTaH2FRz0LiLY1sGzVW1aJa+7Nr6+A2HOmqp33ZPKWgWG4qSUAYs0nu80UaxSmDpPvUjgR8xrwuXIqrfHTJod0MKrhAnFLITRPGTgMMZ8j0P1qOytWRcX7klNrqsU17HKeNcNltWxIMb+Fxureh8/hXMX4c6ZfkdriZdWTH6X3+Pcn9nfE+4vmhJPd3Qymdvvox/7lB/0itPp1vbizK61jPSsS/U6L2k4X9pgZNtQ8SZ6OvL68vnWjkUq2DizDxMj0LVL29yn8H7HFmzcMFXnoQ5J+BboPSs+jpDT5TNvK65FR40938sd3cYiOFACjYAcgPIV09EVwSRyd1spTcpPuDSzahUyWiLlsS3QwdqmTK8lp9iAXOaTQlPZFK1ITYI8lIHZE01LQ+yCRqYFkDtSBB3anGIS1IYhU07GQZZoGdVJ0gkAnyBPOmfgRY+0XD7eFUETZfJz4tWV89uVRQlJ+RovYqhqTZKg+FsULJEEi4pg9k0c1PobZMs+fSlodMJjnptC2GW8uTTMdDVrsIuKg4bZZUuKFrXOo5qwo6I3LbJRPtTce4fLsRPPRqJG5GqTUmgeQ14VPiq18NlqmQ6NxtVLh3JmbQTaqaUNDbNp4VcFXUMp5ggEH5Go2k1phQnKL3F6Ei9j7RZUmWLDxtqTDNpDYIB05x1NRxx64vkkW59QvnX6cntDeSfBwasqOzMc9Ca+m0tkVcrjtdyBvTBbqYSL8aOMeLE3yQkeXBqfyQ70QzSAikloTexVcDFHsgktEInpDqRHI9MIFkenG2RGSkLZoz0wtkDtSGItVIEiU04kTIaQguKhCQUjYpmEiUS0gtkqSUtC2TLLT6FsnSWlofYRHLSH2MbWTAzUbJImtxeZo1EeUzSOWiBTJGnptBciMzURG5GRLtS0NyGdjPUU47LNUhkbnaq/DuWXLsb2N3hhTW17RGpDoNVLQezEcmcjypNaFGW+wt4rJg1ZpWyvZ5E91PqFWUtEbexYLnBqTQCloGvjncU6BmLzNRkaeiCV80h29gExxREciEy0tDJmrNTD7B2akMRlqQtmhekLZHqpCNFNMInjpDhCvSEbiSm0PslV6cWzcS0tC2TpJSH2TLJSH2FW770LHQU9zS0SctEAmzRgbJUlph0zJmpxnI072nB2biWkLYfbTUDRNCQabjao9E/I0hucEetJrsByLFaX1VJ1k3I1ku9MnwNJQ3EDemQ8YnVh4c/GnqTi+41mvYrpn6VaSK7YDcSUSAbIftGacSkA3DYNEgJA5mpxEMjZpDMFkNOCR66YfZoxpCImNIYiZqQjTVSHMpTCJlpDkopCN0pCJaQjdKcRMtMOTJSHC4OVCEjDmnQzMrRDIlpBGDTgmKQjdaQwbBQsliFVGTIjWiBG9seVQzJUb3h3WgQE/Icf+Wf1qN/zAv9JUZjvVxFdg81OgGBtzpAxNbjlRIT8gL04JoaYRBJToTB3p2MammHNGphEJpxGlIR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1" descr="data:image/jpeg;base64,/9j/4AAQSkZJRgABAQAAAQABAAD/2wCEAAkGBhQSEBQUExQWFBQWFx0YGRcYGCAYHhwYFh4XGCAbGhkaHiYfGBkjHBkfIC8hJScpLCwtHB4xNTAqNSgrLCkBCQoKDgwOGg8PGjIfHyAsNDIpKiwsLywsLiwwLC8sLDU1KiwuLC0sKTUsLikvLCosNSkwLSkqLy0vLCk1LCwsK//AABEIANsA5gMBIgACEQEDEQH/xAAcAAEAAgIDAQAAAAAAAAAAAAAABgcEBQIDCAH/xABEEAACAgEDAgQEBAIGCQEJAAABAgMRBAASIQUxBhMiQQcyUWEUI0JxUoEVYnKRobEIFiQzNIKSwfDhJSZDRVRkg5Oi/8QAGwEBAAIDAQEAAAAAAAAAAAAAAAIEAwUGAQf/xAAxEQACAQIDBQUIAwEAAAAAAAAAAQIDEQQhMQUSQVFhBnGBocETIjJikbHR8BQj8eH/2gAMAwEAAhEDEQA/ALx0000A0000A0000A0000A01Hep5LNmpEHYLs3MFoUPV9PVbVt7ir45PGv6Z4iqWJkfzcbJClJCfckqfTxtINA8Hk/pFAATLTTTQDTTTQDTTTQDTTTQDTTTQDTTTQDTTTQDTTTQDTTTQDTTTQDTTTQDTTTQDTTTQDTTTQEWz80x9SrbYeH565GwStV3wPvRo7R7iof0LCKYbIirYEWUlqDS5CKJNoJHIlTcKPBrUm6w2zqMhLEB8Vht4N7Fkb3FhRfYEckXfGurDw08vDLUY5Ifwzj+rKiFSf8AmSh/a1rcViHSxFGPCW8n5W87fUnFXTJd0vPE0KSL2YX/ANiP79ZWol8N8knGeNrDo53A9wW5Nmh+oH2FdtS3WyIDTTTQDTTTQDTTTQDTTTQDTTTQDTTTQDTTTQDTTTQDTTTQDTTTQDTTTQDTTTQDTTXCWQKpY9gLP7DQEB8QZjMeoSMT5cUMkaKbsPIFhteK2syn6nj25GtrmdPP4Qxp86INn9uMArz/AGlGuHUsbcFQOp8+cMSSbKREyuhHY8qEHb0kA3Qvaga4ftRiHCtRUdY3fjdW+xZorJmL0Qp53nRq23IRXLCyKckjdd8g2O4rceO1STUF6YwTzoWNHGlMqcD/AHEtyL3IOxXBBAPO0fbUzwsjfGrDmwD/AOcD/LXZUK0a1KNSOkkn9Su1Z2O/TTTWY8GmmmgGmmmgGmmmgGmmmgGmmmgGmmmgGmmmgGmmmgGmmmgGmmmgGmmmgGtb4km24kxuvQR/fx9D/lrZajHxAymXGAVS+56YAXa7WJH1sjix/wChAwOnQkzwgqF8rFugCvqmf3UkkHZEo5P11vBqBdaVTlSK8jRQBYIWWNiZZpEQsMeMKNwAD2+0kmwLUA6knRepwoFxljkxyASkcqMhI5J2s1h/c0CTr51t7DTqYmpWSbUbLJNpZLV/X9yLdJ2SRj+IpZYZ4poMaSdqaOQoyr+S3JX1MPVuplIHcEWLOsjpeY8YaSJ3ljBG5JL8xAQSRKDyhW+CF5F3fB10L1TLyZ5Y8KKHy4TseeZmCmWuURUFttJG42B3HftgZufkxSRjJiXGyLqPIjJfHk5/3MrEBkD9gGHBIKm+NbbZFXG4TDwVWn/VzT95J53a5d2aRCooyeTzJ/gdTSYEobqrHYjcAwsfcG9ZWoHjZ4xZTJCVeBpDHJTfIy7tydr3p7Duw7c1qY5GaPKLIbJQslc3wKr29x/frrk01dFc1fVfETCUwwIXccFqO1WoGiaoAA2W7DgdzqKZvxCiWRU/pDHVvTzcm27bd+bsaNhzQ5/e6B1H+v8AWvJigSQBXyFafINAXDDSJGa4CM1FqoEL9DWoh4hinzcOaZEKwY2zzGJHBY9ljAFAKVJHsD9616C7cbxTJHtWYI5k2+UytQcuRQVgNjiiKYHv3VRzrtbxbLG4E2KyoAS0gJoVt7WKPzV3uwfbnVYfBzrskyrhyRoRjlJIGUbbXzl822AO7iRW4r5Rfc3jDxHLDnYYgmkX8VORIu8uh3zgWUcMOFJWht7g3xWgLkzfEoG1YlLu23gC63WRdd+FPvXF3rDbr80fl2onBLo5QrSutkDg2WI4oDv7CwNRHxVkiKTGhaRoIsmWdWrdHvooYw7/AD+WquwpSFJUVwRrR+EssQ+HcoiRlSLLYF4WZT5XmQbtjGnAZT9jV9joCx/9Ysx13JilORQkVgaI9wStc8fz96rWeniBwRvgkC7bZgh4PF8CwVFjm/rxwdUblq+WGbAxpZgobc0ZkJAqq3XblrNAWa+ta0Xgjx1JhZfkzO74cjbJYnJO0E1vAblXQ88d6r9gPQK+IclwWRIAtkKWfvRI7krRABsUfVxxydcJuv5IB8swSvZpA6DgXV/mWO38iR7XqvviRmxYeRjCRUYfhWjTcm8AxyewYGrHF6r3xEfxRVmTGx/QoBCCIkL6bKrQJ47/AMuKoAejsbxBMoT8RDt3GrXkbiTtUckEkVZsAG6J13r4iLAmOIyjbalb5f2SytA3YJPy16qsapr4a5MkHS+rFZSWhRJEdTe07XspdgGrrXHqHV0mlMX4yaOtwZ3yZzRQE0wBYA2Kqu90OK0Bbf8Arg6sgmxZY9wXmiQC/AG6qvkAjvZA70Dv8PMWVFdDasLBoj/A8jXlXA8f5eFOrx5Ek0RotFM/mKw4JVr4v+sOx7HV5eD8oJNE8P8AwmYoeMc+lit7SaNsuwr34HPN8AT/AE000A0000A0000A0000A1CPEGcTkO8lrBjKXrcKdkG0K3HpBdq287gFPHvN9Vr4zxyuF1QhR+lhYNH8wHaxBqzV13AYHjdWjBn/AA36T5if0hPRkl3eVf6IWYsWA9mlYlyfoVHYa3/iLHjy8KYIyuQrNG6EHbKgJVlZezBvprXeNC2N0PIEVKY8baKHYBQp47dr1FPgtlwedmRYhJx1ixm9684oVkIv3JH+GoRgox3eAuSLwv1AYXQUyXG8iBsmTbQ3PLulb7Cy1fbXzwv4si6zjywT47ws0YLRPzuilvbIjULBrg1wa1i+B4Fz/D5x7AtJse/pTOqn+QKnXX8LfB+bjSzTZ7KX8uPHiCkH8qG6PHseKvnvepJJKyBqenxHHbJhyA83lgRZIX5pIT/ucsAcswjJR65O0/w0dx0/KL7XxI5MiPaEEkkohicLtG/am55TSAWwFgAe2t14nyHizMIrtEczPFJ6RZYIzx+qrobX4++sbp3h4Y+Q7wkLDLbPFQA80lfWtCxYBsE12qub5HaO06uzpSoQtpvQur5PVa8726ZFiEFPMqD4t5bx9Vx1+UrjQLSsWAO7caZvUeR3POpT0CD/AN2MtyQFlTKdgRyW3KqG74oLVe9j6a0nx6wDHl42VttJIvLurp4yeRyPVTAi/odbr4X/ABAxcbCGHlTJDJG77Sw3I6Od4ZXAIq77/bXQqvKWGjWgnJtJ2VrvRvWyMNvesaH4E856USQmNJu70CzJX2vj/D7a0nhHPjlysZGj3SL1KIrLuNeXJKCU2VXLDdd69F4mSHUPGyvGwJDIQVIo9ivB15m8AAjMxeVps+Djjdauvf3AO7j2NH6aYPGfylJ7rjuu1pZPRP1Eo7pNfjVvTHwmaNYmGTKQEkaTiojutgNpJ5Kjj39zrC8OSX4X6oK7TD/+vJOtz/pAx3Bh8gVJMeTXyohr9zVAe5oa1/QJS3hjqUTFVWOXaDtrv5THcUFsb4s2eRzQ4lga0q2HhUlq0JKzsY3wdyn/ANpQO6r+EVqVq9QmoGiQLokX9Ce/bWn+MuN5XVPMj9LZECSNXp9Tho244+YA3f8AEb1tvhEbmyo9u9h0/wCUAC6dG22FNk7+5B++uj4qYUh6iqvHtWPHhiV5LC7lXdav2re1E8jg++rhEyPijMJU6Kz2XbHQn6Eei79797/fUp8IQ7+n4ezGhnkkM9l0RiAMiUAkv6toB7DgdyR76r4nExL0rCahH5BDnaNwdIzFwxFgeo8DvrV+GfiRDh4kWLkwZJEBkQyxSAKxkd5Oxrna9fNyCdAT3rUYTE6hjjHhx2/CymQxKqh2FlSAvJGw37kbua96x+D7KudiEHn/AGhmBAAG2J65s2K+wr76saKWKbpU+RjmRopMTJNyBVe720+0ksbRqPIAHfnVbfBzHYdSxvl5SZ1BPcGNkoD357j6An20BmfEvpESzYeWiKhymkjmRaCb0KDeAOAxV7NEi1+/Mp8DTsnTcOQMwMM88K0SAQzhwGruoIuiQDVUdan4s5O9sCJqXyFkmelIA3lWROBw5SMn1VwRfPeYeDeiyCHp8TkowByZFCKAWlfftPbYwQAcLzbD+LQFnDTTTQDTTTQDTTWrzvEUUTMl26oXI7ChZ+Y8XweBZ+2gNprUy+IELskYaRgL9Kkg0aIB7ErxYv3FX21HevZbyeW05MUZ9SRpuMrWFOxYgLZ/uwpfUCKOu/Hxppk2uPw0VUI4yPMKjsJJFFJx+lOw43aoY3aFDBxvVefBLV+BKMHLQ7s/q6iRA7u8y2fJg9Z/TRcD0oRyLYgHmr9oX8RutS/hWxY4fLUp577pN7iHHMbWQvALMFXuex1Pun9PihXZGgRfoork+5+p+551qD0EyzZrTAFZo1gTnnygh3ftbu39w1yku085T3opRiuGsnml3cb5cjP7El2xJ4KYB45E5B5BVx2P7g61WF0XF6XhzeRGIolV5W7m6BJJJ5PArXR4C6luxvwzk+difkuGFMVThJCLPDoAwIJHfnjWN8S8otiriR8yZkggFe0fzSv+yxg/zYa7V1YKn7W/u2vfpqV7Z2NB8JT+FIxmNDJx4suMH+MqFmAv3va1f1tWdqFde8NmVInx2EWRindAx7DgKUYe8bKNpA+301zxfiNttcrDyoJR3CRNOh/sSRgg39wNafZO1aeJor2jtLrldXdmufJ9UZJwaeRk+NZh5mBH3ZsrcB/VjilZj+w4/vr31n1rQ9Ojmyss5k8bRIiGPHhb5lViC8kgHyu9AV7AV3J1vwRRv+WuQ7QYqnisXaDyjG1+Deb/AOd5npRcYms8R+Hoc7GbHnBKNyGHzI4unW/cX/MEjVL+JfhTldPx5Zd8OVioPUK2yKpYepdwJQ3V7WPvYIvU4xuuPjgCB1VJpcp1MobIOzHeKILGGlWrYyP3rtrvi8RvneGsnJmCK7wzqdilV9J2jgk8/wA9dRsyhjMHSipSUoO2TvvJPy46eZhm4yfUjfwT6ssGSmIuT50eTE8nl7SphlQmgb4LNGLO36D6AmFeGl8vMxq42Zik8ixtmiX3PJ5HAs+/YEjO+E8ddRwGo7xM6nnjY0Tt2ritzE8m+OBXOJ1jw/KkuZIgX/Z85qUMu88s5pL3UAqm6rg12OujSSdzCTf/AEgZzImEgBHrnoEVYXat13o0aPuKPvrH6JQ8MdUJA9Urc13I8gc/tfGs/wAe+JIsiaHKhkVjFHGISAHqaU+c3BsEogTcD2s661JPhTKdjbTNJMx7XvyAt0OP0HtqNOCpwUFoj1u5FfC3iFsKbz4I1lkkxBE3IKpJ+W6uwBAa9otdwI5vttO58KYc3UMqJsg74cWpJnAJBKnzBGCeWeRxvYdgBwAK1gfDHpeJNE8c8TOywtkA+cYkpWEZV9tHuymyTwDwP1WvgYTrjbo448aBK2RoF4AI3fqosSOTYbih/WmeFbfHzILS4SqQxZHewB3Z6FMBf14vXTj/AAwkliilxo4cqN0B8xn2NvW0dSslcq6kX2PH7Ds+K2M7z9NdAXAiY2AVBId32iyRZCmvUbqwSOdSTwo//sfB3WykSuyq4RvVNM1rZHPsO3NH20Bl9K6PJidCnx5k2ypBlEgMGCrISwFqe5HIr+E9uLq/p3jWVZMfMjVJMuBDHs2UpjKeWDtj2gbQPsOf2Grh66oTp+c0a0hxJaLFC24DaT6PayeTdkX7m6o+E2OXz4StRiR5WIHI8uONyYwX3cG9tkkge96A4+F+vwzZpn6xkMtOHEJjapJaADyBRQQBVFe4AHa79BdPmiE29JFcTAMCPVd0AyuCQUYUPpa684fEbw+sGXGIkKw5EUbRjcXVGatyI5+YKx7fRh9tWX8NJj/RuFXLxTzRgk/pRvMIAsDsa5P1HF2ALg0000Bi9SzfKjZwjSEfpWrPIHvx760s3iWfzxEMZwtkGWmcAADkKqgtya/v9wRrI8X9NaaACNN7hwVskAH+JgCNyj3HP7HUM6n/ALZkLunmx5ACPJkZjjsSffYyMGJbuGahtBrga8k2ldK4M7rHWMtTWRPDigmtl2ziu6RpukJs1W48r9DWmBgyVWMnljkfiJ09VMdxMWNwIzdUXqqHpNa7/D6RRP5b48ePkVyU9SyVdmOarfsbU0wo2PfUgGuI2l2hxNKbpQp+za55vw4eOZZhSTzvcwOmdGSG2BZ5G+eWRtzt+7HsP6ooD2GtgAKPOvoAr76+a46pUnOW/Ue83zd+fXXkiwklofNYPTutxTu6xEuENFwDsscEB/lYj3rXDxHjSS4s0cRp3QqDe3huDR9jtuj9a1rz0NsKJvwEa/OGMDuVSgKIj4IjZjRvsSPuTrLRpUpQd5WfC+ni+F+Giyd2eNsyur+GlmcTRyvjZKrtWePvt77HU+mRL9j29q186R4eMchmnnkypyuwSSADanfaiKAqAmifc0L7a6OmeNseWTypCcfIHeGYbG/5SfS4+6k634Os9TE4ulR/jSbUOXNfjuy7zxRi3caaXrlxQ+v01rkr6cP3xJnyhX3+mtD4u6w0UIih5yZz5cK/Qt3kP0VFtifsB761/jP4k43T0ILCWf8ATEhs39XPZB/j9BqOfCnKm6hlZPUcjk0IYgPlUH1Mqj/p597OttQwM40Xi6sbQjp8zvlx+vTQxuWe6jD+KXTfwMXSmjPoxhJGWazuNI1GgfU/r+g79tffDvVccdEfCaQhfMLK20kSQM6SVuA2rIfkKH1WCK7asrxL4ehzsV8acHa3IYfMrjs6/cdq9wSNVkPhBPDNtXLwwZWOwmMozHlmARRtUKtml4AFcDt3WyNo0cTQhTlNOaSuuN132v4cStUg07mH4EVR1NZWtY8aOXIftxuHlqD7X6qHPcd9aj4sxHF6qcqIlfxCpMgriiu17b6707f1gdT/AKH4YGxsXHBkEjK82WwIDMhtRsqjCvNLZsnn31x8b+BJMvGMEgWKWF2bGkLel93LRsaAQMKIoBQaF963xiKogmd42mbuQRHGOAGb02B23Mffvq0/GeIMboORjq1nHx8aFht4Dl0L+rsdxN13H8xrE8MeCjjvjT5Q8sRKSMeRFtsgFlAHLgxIKk8yh+kiqO3d9c6WrRZOM2QkU0wiZsgK3IRgWB9PL7Tx6ud9CgNAQD4XwbmlXvu6e/seKniJ4BtgAL9r7cd9W8cq+i7lIalA57E71sHk19K4o8en2hnh/wAPY+DKxjmnmcxNAodFRKJVt4dG9IHl/L8xo/QkWF/QxHTDFGlNt3BGN87t9EMDV/wkEC60BUPxOzYoZMCZZvMlGOiiJYyFeMtNbh/b1AALVkc/tFsPrfUoU240+TFEpuKPeoVVYsSCpb6n6fXU/wCseHsbK8l8mLIbIgRYCkcmxKVpW3bjGzA2x4bb+5767MPwbhScJhTffdlyq1AWSBW00Of8rJAIGH0LxFk5XRurHLfzJooCoJRQVRweNyD13V89q1G/hjGFy8dD+YRDkkx76+aJjtv9N/X76sLA6PixQ5EAgn8nJVQ257JCFmUBljuyDTElm5UAmgNbqPo/4aAy40MECKvYReVJwDuO6i5UcmuWYKaPqvQFUfFpL6lgbR3xYTXHA8yQ9wSDx72f3Pcy/wACiQdPjjha/Mypwey3HabiQ1gKp5570B+qjy8Q9BxsuWPJknn3CAQmKAAGwWchm2liCXoBI/YcDW78NeHAUxo4oXjhjd3YSPvNyHcSzUAx44FGjX1vQFj6aaaAaxuodOSdCki7lPfkj/EEHWTpoCF5vQ2x4niZWycdyD65drI4I2lW7q24KBtrsDYrnhFlzQni8uK74oTxrQPrT/44Fj1Jz9m76mxF99Y0+CDyoUEUB7cC6qu1X7fcapYzAUMZHdrRvyfFdzJRk46Gl6f1OKdd0ThxdGu4I9mU8qfsQDrLYD21qus9HR5S0kTq1+nIiIjkAAB5cH1juApB7c/XWHiz5IBaKSPMQfpciGUGhxvW4pPsaW+eSOdcXi+zFand4dqa65Nej/cizGsnqSJVvga460b+Looyq5KyYjHj89Sq39BILjP/AFa3EGQrruRlYH3Ugj+8a5mvhqtDKrBxfX/PyZk09DW+JfCuPnReXPGGq9r1Tofqrdx/kffVJeJX6p0V/JTKk/Dbt0TWCDuB42tdEBOQOB3/AFc+hBrUeJ/C8OfjtDMtg/Kw+ZG/iU/+XrZ7L2m8LLcqrepyycXn4r1XEhOG9mtShofjR1JRRlRvu0a/9gNazq3j7qE4HmZT7XF7YyFoWRRCVR4uj7V9dSHp/hMYGRkY2XHE5kC+U7pYZVbduicmg3sV762I6LFE5mRVjNANdBdt8nt6T+xA+t67ynTwKtOlTjnmmkvwXMNsyriKftN6yvnxf705FbdRxozklMZ3mRmARnTYzFq7rZo7jXfnXqHwZ4cGHgwwAC0S3P1duWP95r9gNV14B8Jx5HUPxghIhiFq5sLJMSKZB7hRfPYkjVu65jtJtCNSccOtFm+/hz09bZFT2Kpzkk724oa1nXsdtqTRrulx28xR7sOVdP8AmQkfvt1s9fRrlsPWnQqxqQ1i7kmrqxqsCUY0G6KQeQQGjZ3ARYi5NkvW1vzAKJ/SB3Fa0HiTxRjM27JysIRqBt2S+dICCCaWNeb29jY5H013eNYHj6bnIoHlCLzoz/A6ukjLX0LAOPod321S/ifxOc2BUCR+n80vt9a0tFAf4Cfb7DX13B4qGLoxrQ0fk+KKEo7rsX10fGRMhzMu6Pho3LMQzSEsF2EiztcGtpoki+LON1vrIamlZURrMflxlpZVU8bUvdQXksaX1gc83kYssZx4JZACqY8crlq9CiMNu557IRxQ5YfqJFYeIPFUrgybCJcnleK2QJe2IWaCqCC39Ym+TWrZEsDw71mGVZDiMVliIj2TqYi0hRtqhQ9MSEPH2v21v5fEchxgdtS/LJRraKa5AWUgDjcAQf8Avry11SOZZBNvBIIIdG5BHIPHIIPvr0N4R68ubgpkMI3lKmOWqIM8aggjiwSCG9NEE+9CgMLN6hjrkTNsyZ5Y3MbsrIiBgVZowZ3BkAqvlo2eOdYHVfiJBamTBymoUD5kRtQaoqjEUCCPbufrqD+OeoSr1XNiVTsfKX180rMoBBrjkC/r6f31wHg3KkxGzIIjLF6wdrguPLJUnyq5Fj2JNaAsPwj40x8mkwXkSdWv8PMQrMCQW2EMEkoWaPq49hqRTdXUtPkZG14I4y4UW5XYdgZGNKN5BIN8bQbHJ15ri6448gwxpHJA7SLKi1IzFgw3tZ3baoD6Xr0B1vqK5XQ8iaNABPhGXiqVuN6fX5ge/wDCf5Aa7pfiSObqX4J8XZIY2kEgn81QUV2+XykJ5sV2HsNWX0HJaSEFtvtRDFrBVW+YkkkEkWeTV++qB+GUrP1KCaUEMcaYljdmNIggIvvyC1juWPPA1f3QGjMIaMAKT2BvlaWrPJrbX8tAbHTTTQDTTTQDTTTQHwjWHk9KRhQ9PvQ7WORa9iARdfW/rrN00BHZuhzxxyLC6uW20JbZQVu/SSRRFDj31FMnHCh8hYYoJcXIjDPFSmRCwjdZEUAVTWDz29iCNWbqB9fL/hepXXBbYA+6/Up5A+Q37cfcWL1irQU6covRo9TsyRq1djr5Wg194r76+L65N6cL/Y2JqvEsULYzDIiM0JI3qFLUvfftHJ2nnjn6aiYwuhwIs58oqSQpZnl9S7SQqEn1DcvFXyPrqwNYed0iKYxmVd/lPvQEnaH/AItvYsPYkcc6vYXFKnHcm5JfLK1+9evkRafAxOjSzysZJAYYaqKD9Vfxy/wsR2QfKO9ntuCdD9NNVKs3OWeVsrcuh6kfdtC/rpuq6PGuOvuob1vhy8emfLJ/Y9NP4yS+mZ4/+1mP9yMf+2vM3Sj+VKN5oq1pzQIFBvoSQWH1FH669O+L6/o3Or/6PIv/APU+vMPRktZ+QKhJ5vnmqFDvzfNCgeewP0ns0rYK3zP7JlOt8RdniHKA6PigsUOXDjRWTY8uONpnVRVjdtCEnj1C+2oh0WU5mZjQzOWx/MkkKFrURRK0jgD9O4rR1svHGQwh6LALZhh2AoJJZ0jQAffg/wDh1i/DRGOcAw2tHh5DbTS7XYoDZb5TbUSddIYTVfGLpiq2HlIixCeIqUS9gaEgHYCBQKuOABzfvet78IkkgbIxpHAWaCPLUpIrUqNTdtwDFTZU8+kduCMj4zx307CeQbiJHB2ybuXjBFOQdwBUX37UD76jfwokA6njgcCWOeM/zjJ/zF6A4+N+oSr1vKh3v5JyPM8uzsL+VQbb23bT3+n7anXgvKMfScR1dUInmqzzzK49Pe7vbyK9X1rUB+Ixb+m8ymNKVkrmiUjQ9vrtsfz1YXhlMb+icKa2/DxtIzmWlbeW9QjCepnMlhFXvxZ+oFZ+KenrF1rIgRiY1klITkBN259oHau3b7fTVk9Hxynhsq4ZW/A5JCsCPS0hYGj2BFEH3BFagPW+lyNmzSmmyclyFiFkiTIYkIOK9CjaTfv9NWd1aBlxsnG8wyvF00xEn1M7KjNuuyeaehV9ufqBAfhRlSZGZAJHaTZiZEY3MTtQAAKOQQBfABGr08GTb8KJi2693O7d+o8X70ONUJ8ImZ8rvRGDkKGvbtFgDmuOT3Or48ElvwSFttln+XsfW3Iv2r9v2HbQG+0000A0000A0000A0000A1XGQdy5THaRNkQx7QtEbp1sHgbvSC1ntuP3JsZux1AfKI/CqTZlyvMYdwBHE72DXq5KHuRzXsSauMnuYepLlF/YlHNokumvqV76+DXxu3G+psD6F4POsfPzVhieVzSRqWY/ZQT/M679abqTiWYR944dssorhmv8qLni2cbiPoovhtXsBhXjK8KMVrq+nF/vQjKW6rmswJM+FTLI34stTy4wFSQB6aojX5qqhFr3sGj7ak2B1COVN8ZDqeAfoR3BHcMOxB5GsLE6BLIqZG4R5I7lRasG5agaHJ9yt2idwLOFl9FcyGS/wAJlfO0kQDxy8E1LH3cAKRvIVjXFdtdztLs/Tr/ANmHtCfk/wAPr/pVhVayZvZpgiM5shFZzXekBah/dqPwfETBIXzJXxmYBgk8TRsQSB6TRV+T+kn69tdi5mWYpI58dW3RSgT47h4ifLcjcCQ6E8cURZHOvP8AP1uOXDUzeYZoQqQlSu0MCvMgIsjYlCvcc/arszs/SdCUcXT97eyd+FlyempKdV391norxodvTc+/bFmH/VGy/wCZ15u6ThKMWeXzU37dnk+rftILeZ227b473f04u/viZ1G+j5Dpz56RogHN+eyUB9fSTqjIsGklj5LM8cQo974IrvZLD+V62+xaHsMPKHzy8nb0MdR3ZJfi/wCZBJ010LIY8ONQymiHXngjmxwb1lfD1S8+U7U5OBJu3EEszywG6NluQbNECxfcXx/0iMXblYhHbyCg/wDxuR/31k/C1o3nCxq/nvgyhrI2EmXHK7KFjgG7v7a3MZKSTXExnP4pvt6PCpCuTlkB6K9kJLKooDddkHd3vvyND8KkrqPT/qZJT/y+XLrf/Gj09Pw4yCCchzzVsFRQG4Aq1YcHkdjdXrX/AAuQNn4rvw0WPLLSoAKC7f01t4INgHcTzySdeg0/xJdl63lMtMS8aVYBJaNPa7r7jj76wcJGxSrqw9AKqxWTaGJNkMSVD023iuAOLJJ3fxAaA9bybEhyBkIQQR5YjWIWCtbt+8D3qv8AGb+B8pk6PEAEZZMibeJF3oYzIVYMpYDtdcE3QHfQEP8ABnVcXFyVknyEeXKV0SZbvFkPp3upG0BwQAwJKhfperEyOlHHw81ifLl/DTjai7Rwsh3owPoX1Gq+i9jxqm/iB4eixc/Jx4gQnE0dmwA4Vwo4scMy8nmkPtqzfCme+R0CVnNsmLk47mgbMMZKEnuDsO0n32roCG/ByP8ANkNBrw8gbbBJpoz8tg0boE0DzzwavfwRCy4MQcU3qLcbeSzEmtq1d32Gqc+EUMX4g+UJAD09t++m/MMke4qAB6O1A86vHoRBx4yKoqDwNo557e2gM/TTTQDTTTQDTTTQDTTTQGL1ScpDIwBYqhICiySB7CxZ+1jUZkyA2TjIFWvKlmuuwZkRQtGgKJ457DW68U/8LJ+YsZqwzUQCp3VR4521/P37a0HTmZsr1AjZiRfMObleViDZPPpFi9afbk9zAVX0t9WkZKSvJG8vX3aauuNfDrrnnVELMwVVBJJNAAckk+w418qWtnr6l4x+qdQ8mOwpd2IVIwaLyNwqj6fc+wBPtrr6NGAPIRvMk3F55bBG8spYj6EEbVU8gILFa1D5e5vOYlJnUrixFCzIkljzWUDh5KoA1S0OCTqVeGuj/h4ApJLElm/mSQP5Dj76+mbB2X/Do79T45a9Fy9X17inVnvPI2qihWuE+OrqVYBgfY67NNdCYTQ5sUEDRoUKh3I3DgEyEghzVENZ7++33qvKmbEUnyoJyxk8xlLk3+ajkFnsEtfPNg2b57H1f4qxJHhBiBLqw4HejwSPbcDRv2o0Rrz/APG/oRTNGUlNDP6SQKCzRel0Ne9jdzybPetAZuH4xyIunwJmBTEqH8KdhttpKbw54YqpKCh2YH6E9Pg3CbIz8GJroznIZe4AiHmHjtzsRb96Gop0fojMEklb0LYVSTYAO7seApLE8dzu/nafw56UAkuXLvUZC/hoNjbW8skB5Vb9NtQU++3i7GvHe2QOf+kBiMcXGyEJBjd4nI4O2dT7j9J2kEe+6tQb4S9XCdTw1ZiPMWSEmgK3ghKNmzuA7ge3fVvZypkRS9PzrYsIysi0gmXcpV0NEI2+kYexPsCDrzu5Ec8kRSWLZK2wXckRViNpIA3EULNDkWK1r9mSqewVOsrSh7r8NPqrMnO17otj4yYTzy48aqB5EUkr9lHmTkBUJNC6jvnmgPci8v4Xx7pcnIVFQQY8eHGVWtz8sWbnl+EBNi7GohJnTyY7yyyhjvX0MxaeaR12qxoUQAqoFH2/nZvROgnDwYcd2CyU88oth5ktoWCsvcLYTvzXZga1sSBUnj5wOuZpollmsm+Nm0XxV373fYHj6Wz8PsGWLpOOJE8v1ySt5lKFjZ2k3tu/Tto0R/cQCKc8dzN/TecAu/dM6kdvT8vf241seldSzI4o4ZpTNjoPRFvpB6mrzBVvt7hTYA2/QDQGZ4yvJz5Mlr2ysBCpvjHjUBW2/p31ur23C++rD8DY8R6YViil8nLaY7WfcxtBE3KAbVZg1NRC2pNWAK8xcSfPnMKNueU3LJ+mKMXbkntQY+43GvtVjTTxJhZAiikKQ4rRRpG2yRoYztu6NE1uPBNF+OCGA78Hwzh4iO+PjbN8fkuVkaQhTTMji3Aa1q+AT9ARqedOZTEhXbtrjaNo/kPb9tUD8Lsoz9UkkiRY4ZMZxPEgARaAVbFBbLdrH1++rp8EOThISfdqHIrntyB2N+37caA32mmmgGmmmgGmmmgGmmmgND4yLeQoT5zIKBG66DEjaOSaHFcg0RZAB1vTf+LyebKrAnA44j3WD7glz7DtrP8AG5f8OAgJJcDgAmqPPqIr71zVgd7Gv6PQyMsAj0PCtck0MeE2TVe/11oe0N3gJrqvuZaXxG3vgn2AJJ+gHc6ivUeo+cFmdC2GrjylsL+IkFsHYtQEC7fSD/vGr2q+3qmUmQziRqxITTi6E0qguyGuWhjUEuBZJ9PNEHYeFOjTSH8Tku3qIZIRaoAthTtsigOVFfck8VrNg7FjCMcTWXvaxXDo+/l9SdWpwRmeEenTDzJpy4eQ/I1UKJ9QFWCe1HsANSPTTXYlcaaaaA4ugIIPIOoB4g8LmPzVaE5WHLQ8gWdrXw3cutWaKc9uPpYOmgKKwvC+CCCmLmTN3EEstp3UVSAM/wA1bbPN+1kWh07oDSxsMlV2EgxxgVsGzZx9Fo+lKG33s6ktaaAqrq2LvWXBmlRZVYPjytuAEo9ZDswACyAbiq2PXQPAvh408GY+ZM2QrfhWtSckIskcgVTy3Yrydm5TTEKDyF1ZXUehwzkGWMMV4B5BAsN3B+oH+P1OuOP0CBF2iJSvHDer5aA+a+1aAqzovhWLFljdZvx2UTcQ2+WkYO4b1TndIKKgseD7XqVy+CJTielqyC4kNm/ayl9jzySbs86mOPgxp8iKv9lQP8td+gKl6r4ZinklebpDO7NuMlurM1N83lEjmifTa2V99dOP4ExW/wDlUq0+2mlyKAIJDFRdixRIuj9iCbgrXytAQ2LwpLtSGDy8bFo2kYZPm3X6e7FgV5c3angbuM3qPhA2j4zmKRFAFk0SvZmr5qsgqeCD7VqTaaAhz+E8iVXjkaCKNyrHyUolg1tdbb44BNkcHuLMsxcYRoqL2UV/599dumgGmmmgGmmmgGmmmgGmmmgNV4jxmkhCo+wlh7kX3pdy3tBNc0R3Fc6iHUMp4ZcpYTummOMsR9t0kYj3fSlEbSH7DU261I648hjAZgvAJAv68txdXV8XV6h+ZGTnx5TWqphNJ6ht/ODNGt8UCElce/zap4zCxxVNU5aXTfg7koy3Xc2PTPD0ReJVXdFjgopYHkofWS271M0lk8ex7g8y3WD0gAx+Zs2NJyR2PHAsdr2gaztXCI0000A0000A0000A0000A0000A0000A0000A0000A0000A0000A0000A0000A0000BwmiDKVPZgQa44PHfUYXwjLZQ5FwEk7Au08g+44LXzdd+a45lWmgOrFxljRUUUqgKB24H7ca7dNNANNNNANNNNANNNNANanrHiWLGNPfADGqAUEkCyxAslWoA2dp41ttQH4h5rw5EHlsU85dkle6g0P7JAlfkUfV34FASdfFEW+iHVbK7ytLYJU3zajcCtkAWKvkX0/wCuEVhdk25vkXyzuYBd5IHfhaYqaaivHI1A589z1A4t/kJO+1KHp3byaatwJ3sLvsxHbjWjbr88hV2kJZQApoDb5v5LVQ4tFA47GyKJJ0BbEfjGFgCqyMW5A2gHaRGQ3qIFHzUrm/UBWuZ8WQ96kKcW+2gtgMQwPqBUEFuPTzdUarCbrswgWbfchmkjLMqtaouOy2GBBIMand3sd++pP0Rd+fHC3qi8hMgqebmKoN7Hu31o2L5q+dASkeK4dxDbkUBiHZeCE3k1RJHEbkWBe1qutdTeMYhwVkDUzbSoB2RnazklgoVW9Js2DwQNQTp2Y82eceQ7oVbIVVoCl2Sigw9XIY2b54vsKwsDq0sgjkZzvab8OWAC/lTkSSAbQNrM/qLimv30BZQ8YQnsJDYUrSfMX8qlFn5vzku6+b7HXLK8WQoiv6yjRpLuA4CSXtJsjlqNKLPHbtqC+IpzDlZixUggjieIAClYtiC6I54jXg2OPudanI6pIuPAqtSzKyuKFFY3baoFegDceFrvoC2OpdfjgYKwdmrcQi7qU2AT9SdrUotjtagaOuo+KId4W2Kk15gX0WdvF9yLZVsCtzBbvjVUTZziFW3bjJKyNvAe1j8srw4IDAyOdw9VsTd6k+Tx1dcUf7j5tvvYQS/P81b0VquiRdaAk2R43gjQPIkyIapmiIBLDcoB/Va88XVUaPGmqobPkmVUkdmRhu2k8XD+UlAfLSEihV9zZ5190B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752600"/>
            <a:ext cx="3200400" cy="304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6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143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I,N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8288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5146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2004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8862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4572000" y="57150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3213653" y="471287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2514600" y="36692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2514600" y="2678668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828800" y="1775936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1143000" y="838200"/>
            <a:ext cx="685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6837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4055398" y="6336268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429000" y="6336268"/>
            <a:ext cx="243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,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785222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)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1997998" y="6336268"/>
            <a:ext cx="256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(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318347" y="49530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4,5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590800" y="3962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3,5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590800" y="29718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3,6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924212" y="20574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2,6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219200" y="11430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1,6</a:t>
            </a:r>
            <a:endParaRPr lang="en-US" dirty="0"/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411067"/>
              </p:ext>
            </p:extLst>
          </p:nvPr>
        </p:nvGraphicFramePr>
        <p:xfrm>
          <a:off x="5562600" y="1625889"/>
          <a:ext cx="3103533" cy="3895920"/>
        </p:xfrm>
        <a:graphic>
          <a:graphicData uri="http://schemas.openxmlformats.org/drawingml/2006/table">
            <a:tbl>
              <a:tblPr/>
              <a:tblGrid>
                <a:gridCol w="1022047"/>
                <a:gridCol w="1059439"/>
                <a:gridCol w="1022047"/>
              </a:tblGrid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W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X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Z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Z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C</a:t>
                      </a:r>
                      <a:r>
                        <a:rPr lang="en-US" sz="1600">
                          <a:effectLst/>
                          <a:latin typeface="inherit"/>
                        </a:rPr>
                        <a:t> </a:t>
                      </a:r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3283">
                <a:tc>
                  <a:txBody>
                    <a:bodyPr/>
                    <a:lstStyle/>
                    <a:p>
                      <a:pPr algn="r" fontAlgn="base"/>
                      <a:r>
                        <a:rPr lang="en-US" sz="1600" b="0" i="0" u="none" strike="noStrike" dirty="0">
                          <a:effectLst/>
                          <a:latin typeface="MathJax_Math-italic"/>
                        </a:rPr>
                        <a:t>C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600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 sz="1600">
                        <a:effectLst/>
                        <a:latin typeface="inherit"/>
                      </a:endParaRPr>
                    </a:p>
                  </a:txBody>
                  <a:tcPr marL="84188" marR="84188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600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endParaRPr lang="en-US" sz="1600" dirty="0">
                        <a:effectLst/>
                        <a:latin typeface="inherit"/>
                      </a:endParaRPr>
                    </a:p>
                  </a:txBody>
                  <a:tcPr marL="80821" marR="80821" marT="40410" marB="4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>
            <a:stCxn id="42" idx="2"/>
            <a:endCxn id="36" idx="0"/>
          </p:cNvCxnSpPr>
          <p:nvPr/>
        </p:nvCxnSpPr>
        <p:spPr>
          <a:xfrm flipH="1">
            <a:off x="3543300" y="5322476"/>
            <a:ext cx="13253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2" idx="2"/>
            <a:endCxn id="37" idx="0"/>
          </p:cNvCxnSpPr>
          <p:nvPr/>
        </p:nvCxnSpPr>
        <p:spPr>
          <a:xfrm>
            <a:off x="3556553" y="5322476"/>
            <a:ext cx="672547" cy="3925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3" idx="2"/>
            <a:endCxn id="35" idx="0"/>
          </p:cNvCxnSpPr>
          <p:nvPr/>
        </p:nvCxnSpPr>
        <p:spPr>
          <a:xfrm>
            <a:off x="2829006" y="4331732"/>
            <a:ext cx="28494" cy="13832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63" idx="2"/>
            <a:endCxn id="42" idx="0"/>
          </p:cNvCxnSpPr>
          <p:nvPr/>
        </p:nvCxnSpPr>
        <p:spPr>
          <a:xfrm>
            <a:off x="2829006" y="4331732"/>
            <a:ext cx="727547" cy="3811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7" idx="2"/>
            <a:endCxn id="47" idx="0"/>
          </p:cNvCxnSpPr>
          <p:nvPr/>
        </p:nvCxnSpPr>
        <p:spPr>
          <a:xfrm>
            <a:off x="2829006" y="3341132"/>
            <a:ext cx="28494" cy="3281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7" idx="2"/>
            <a:endCxn id="38" idx="0"/>
          </p:cNvCxnSpPr>
          <p:nvPr/>
        </p:nvCxnSpPr>
        <p:spPr>
          <a:xfrm>
            <a:off x="2829006" y="3341132"/>
            <a:ext cx="2085894" cy="23738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70" idx="2"/>
            <a:endCxn id="34" idx="0"/>
          </p:cNvCxnSpPr>
          <p:nvPr/>
        </p:nvCxnSpPr>
        <p:spPr>
          <a:xfrm>
            <a:off x="2162418" y="2426732"/>
            <a:ext cx="9282" cy="32882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0" idx="2"/>
            <a:endCxn id="53" idx="0"/>
          </p:cNvCxnSpPr>
          <p:nvPr/>
        </p:nvCxnSpPr>
        <p:spPr>
          <a:xfrm>
            <a:off x="2162418" y="2426732"/>
            <a:ext cx="695082" cy="2519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1" idx="2"/>
            <a:endCxn id="33" idx="0"/>
          </p:cNvCxnSpPr>
          <p:nvPr/>
        </p:nvCxnSpPr>
        <p:spPr>
          <a:xfrm>
            <a:off x="1457406" y="1512332"/>
            <a:ext cx="28494" cy="42026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1" idx="2"/>
            <a:endCxn id="55" idx="0"/>
          </p:cNvCxnSpPr>
          <p:nvPr/>
        </p:nvCxnSpPr>
        <p:spPr>
          <a:xfrm>
            <a:off x="1457406" y="1512332"/>
            <a:ext cx="714294" cy="26360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506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438" y="2895600"/>
            <a:ext cx="3562662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Cleaning up our 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We want to avoid unnecessary work</a:t>
            </a:r>
          </a:p>
          <a:p>
            <a:pPr lvl="1"/>
            <a:r>
              <a:rPr lang="en-US" dirty="0" smtClean="0"/>
              <a:t>Remove </a:t>
            </a:r>
            <a:r>
              <a:rPr lang="en-US" i="1" dirty="0" smtClean="0"/>
              <a:t>useless</a:t>
            </a:r>
            <a:r>
              <a:rPr lang="en-US" dirty="0" smtClean="0"/>
              <a:t>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Eliminating Useless </a:t>
            </a:r>
            <a:r>
              <a:rPr lang="en-US" dirty="0" err="1" smtClean="0"/>
              <a:t>Nonterminals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22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a nonterminal cannot derive a terminal symbol then it is useless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a nonterminal cannot be derived from the start symbol, then it is useless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7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Eliminate Useless </a:t>
            </a:r>
            <a:r>
              <a:rPr lang="en-US" dirty="0" err="1" smtClean="0"/>
              <a:t>Nonterms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23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27237"/>
            <a:ext cx="3352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If a nonterminal cannot derived a terminal symbol, then it is useless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67200" y="1600200"/>
            <a:ext cx="487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Mark all terminal symbols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all symbols on the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righthand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side of a production are marked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mark the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lefthand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side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Until no more non-terminals can be marked</a:t>
            </a:r>
          </a:p>
        </p:txBody>
      </p:sp>
    </p:spTree>
    <p:extLst>
      <p:ext uri="{BB962C8B-B14F-4D97-AF65-F5344CB8AC3E}">
        <p14:creationId xmlns:p14="http://schemas.microsoft.com/office/powerpoint/2010/main" val="336899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340416"/>
              </p:ext>
            </p:extLst>
          </p:nvPr>
        </p:nvGraphicFramePr>
        <p:xfrm>
          <a:off x="457200" y="1752600"/>
          <a:ext cx="8229599" cy="109728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 smtClean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X</a:t>
                      </a:r>
                      <a:r>
                        <a:rPr lang="en-US">
                          <a:effectLst/>
                          <a:latin typeface="inherit"/>
                        </a:rPr>
                        <a:t> |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X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Y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Y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 err="1">
                          <a:effectLst/>
                          <a:latin typeface="MathJax_Math-italic"/>
                        </a:rPr>
                        <a:t>Y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83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Eliminate Useless </a:t>
            </a:r>
            <a:r>
              <a:rPr lang="en-US" dirty="0" err="1" smtClean="0"/>
              <a:t>Nonterms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25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27237"/>
            <a:ext cx="3352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If a nonterminal cannot be derived from the start symbol, then it is useless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67200" y="1600200"/>
            <a:ext cx="487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Mark the start symbol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the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efthand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side of a production is marked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mark all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righthand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non-terminal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Until no more non-terminals can be marked</a:t>
            </a:r>
          </a:p>
        </p:txBody>
      </p:sp>
    </p:spTree>
    <p:extLst>
      <p:ext uri="{BB962C8B-B14F-4D97-AF65-F5344CB8AC3E}">
        <p14:creationId xmlns:p14="http://schemas.microsoft.com/office/powerpoint/2010/main" val="164165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346832"/>
              </p:ext>
            </p:extLst>
          </p:nvPr>
        </p:nvGraphicFramePr>
        <p:xfrm>
          <a:off x="457200" y="1752600"/>
          <a:ext cx="8229599" cy="146304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A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B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A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l-GR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+</a:t>
                      </a:r>
                      <a:r>
                        <a:rPr lang="el-GR">
                          <a:effectLst/>
                          <a:latin typeface="inherit"/>
                        </a:rPr>
                        <a:t> | </a:t>
                      </a:r>
                      <a:r>
                        <a:rPr lang="el-GR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-</a:t>
                      </a:r>
                      <a:r>
                        <a:rPr lang="el-GR">
                          <a:effectLst/>
                          <a:latin typeface="inherit"/>
                        </a:rPr>
                        <a:t> | </a:t>
                      </a:r>
                      <a:r>
                        <a:rPr lang="el-GR" b="0" i="0" u="none" strike="noStrike">
                          <a:effectLst/>
                          <a:latin typeface="MathJax_Math-italic"/>
                        </a:rPr>
                        <a:t>ε</a:t>
                      </a:r>
                      <a:endParaRPr lang="el-GR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B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digit</a:t>
                      </a:r>
                      <a:r>
                        <a:rPr lang="en-US">
                          <a:effectLst/>
                          <a:latin typeface="inherit"/>
                        </a:rPr>
                        <a:t> |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B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digit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C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.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B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9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Chomsky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/>
              <a:t>4</a:t>
            </a:r>
            <a:r>
              <a:rPr lang="en-US" dirty="0" smtClean="0"/>
              <a:t> Steps</a:t>
            </a:r>
          </a:p>
          <a:p>
            <a:pPr lvl="1"/>
            <a:r>
              <a:rPr lang="en-US" dirty="0" smtClean="0"/>
              <a:t>Eliminate epsilon rules</a:t>
            </a:r>
          </a:p>
          <a:p>
            <a:pPr lvl="1"/>
            <a:r>
              <a:rPr lang="en-US" dirty="0" smtClean="0"/>
              <a:t>Eliminate unit rules</a:t>
            </a:r>
          </a:p>
          <a:p>
            <a:pPr lvl="1"/>
            <a:r>
              <a:rPr lang="en-US" dirty="0" smtClean="0"/>
              <a:t>Fix productions with terminals on RHS</a:t>
            </a:r>
          </a:p>
          <a:p>
            <a:pPr lvl="1"/>
            <a:r>
              <a:rPr lang="en-US" dirty="0" smtClean="0"/>
              <a:t>Fix productions with &gt; 2 </a:t>
            </a:r>
            <a:r>
              <a:rPr lang="en-US" dirty="0" err="1" smtClean="0"/>
              <a:t>nonterminals</a:t>
            </a:r>
            <a:r>
              <a:rPr lang="en-US" dirty="0" smtClean="0"/>
              <a:t> on RHS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27</a:t>
            </a:fld>
            <a:endParaRPr lang="en-US" dirty="0"/>
          </a:p>
        </p:txBody>
      </p:sp>
      <p:sp>
        <p:nvSpPr>
          <p:cNvPr id="5" name="AutoShape 2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://upload.wikimedia.org/wikipedia/commons/b/bc/Noam_Chomsky_Toronto_2011.jpg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Eliminate (Most) Epsilon Productions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28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46237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If a nonterminal </a:t>
            </a:r>
            <a:r>
              <a:rPr lang="en-US" i="1" dirty="0" smtClean="0"/>
              <a:t>A</a:t>
            </a:r>
            <a:r>
              <a:rPr lang="en-US" dirty="0" smtClean="0"/>
              <a:t> immediately derives epsilon</a:t>
            </a:r>
          </a:p>
          <a:p>
            <a:pPr lvl="1"/>
            <a:r>
              <a:rPr lang="en-US" dirty="0" smtClean="0"/>
              <a:t>Make copies of all rules with </a:t>
            </a:r>
            <a:r>
              <a:rPr lang="en-US" i="1" dirty="0" smtClean="0"/>
              <a:t>A</a:t>
            </a:r>
            <a:r>
              <a:rPr lang="en-US" dirty="0" smtClean="0"/>
              <a:t> on the RHS and delete all combinations of </a:t>
            </a:r>
            <a:r>
              <a:rPr lang="en-US" i="1" dirty="0" smtClean="0"/>
              <a:t>A</a:t>
            </a:r>
            <a:r>
              <a:rPr lang="en-US" dirty="0" smtClean="0"/>
              <a:t> in those copies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82034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29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088712"/>
              </p:ext>
            </p:extLst>
          </p:nvPr>
        </p:nvGraphicFramePr>
        <p:xfrm>
          <a:off x="495300" y="1371600"/>
          <a:ext cx="8229599" cy="182880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A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A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l-GR" b="0" i="0" u="none" strike="noStrike" dirty="0">
                          <a:effectLst/>
                          <a:latin typeface="MathJax_Math-italic"/>
                        </a:rPr>
                        <a:t>ε</a:t>
                      </a:r>
                      <a:endParaRPr lang="el-GR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A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76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917303"/>
              </p:ext>
            </p:extLst>
          </p:nvPr>
        </p:nvGraphicFramePr>
        <p:xfrm>
          <a:off x="457200" y="4343400"/>
          <a:ext cx="8229599" cy="182880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A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 smtClean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A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Down Arrow 6"/>
          <p:cNvSpPr/>
          <p:nvPr/>
        </p:nvSpPr>
        <p:spPr>
          <a:xfrm>
            <a:off x="4200525" y="3352800"/>
            <a:ext cx="8382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Announcements</a:t>
            </a:r>
            <a:r>
              <a:rPr lang="en-US" dirty="0" smtClean="0"/>
              <a:t>: A Great Deal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525963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http://education.github.com/pack</a:t>
            </a:r>
            <a:endParaRPr lang="en-US" dirty="0" smtClean="0"/>
          </a:p>
          <a:p>
            <a:pPr lvl="1"/>
            <a:r>
              <a:rPr lang="en-US" dirty="0" smtClean="0"/>
              <a:t>A bunch of free software</a:t>
            </a:r>
          </a:p>
          <a:p>
            <a:pPr lvl="1"/>
            <a:r>
              <a:rPr lang="en-US" dirty="0" smtClean="0"/>
              <a:t>Membership to a private GitHub account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</a:t>
            </a:fld>
            <a:endParaRPr lang="en-US"/>
          </a:p>
        </p:txBody>
      </p:sp>
      <p:sp>
        <p:nvSpPr>
          <p:cNvPr id="5" name="AutoShape 6" descr="data:image/jpeg;base64,/9j/4AAQSkZJRgABAQAAAQABAAD/2wCEAAkGBxQSEhUUExQUFBQWFRcXFRgXFxcWFhQUFBcXFhQXFBcYHCggGBolHBQUITEhJSkrLi8uFx80ODMsNygtLisBCgoKDg0OGxAQGywkICYsLCwsLCwsLCwsLSwsLCwsLCwsLCwsLCwsLCwsLCwsLCwsLCwsLCwsLCwsLCwsLCwsLP/AABEIAMIBAwMBEQACEQEDEQH/xAAcAAACAgMBAQAAAAAAAAAAAAAEBQMGAQIHAAj/xABEEAACAQMCAwUFBgMGBAYDAAABAgMABBESIQUxQQYTIlFxBzJhgZEUI0JSobFywdEzQ1NikvAlNILhFnOiwtLxFSRj/8QAGwEAAQUBAQAAAAAAAAAAAAAAAgABAwQFBgf/xAA2EQACAgIBAwMCBAQGAQUAAAAAAQIDBBESBSExE0FRIjIUYXGBIzORsQYVQlKh0SRDYsHw8f/aAAwDAQACEQMRAD8ATmGtowdBcIdoiNQ0oc6TzyfKnQPghjFLQRMIs0haMBMU4gqIZpCJu5ph9BlsudjTBI1mtcb06YziYSOiBSCe5yKYLRGZjyHLr8a47rfUnOTpg+y8nWdC6Ttetav0JezcmOJBek8BHq8R1D9NVQ9Et4txL3W8dOnaLncJoJXbfBHnv5fSoevx/iqRl9N+3RUO3aZlsBvvM3p7vSo+h/zi7Z/Ks/Q0v+LrZwvM3vaSsY/M55fIbk+ldT1yDsqjD5Zg9Hr5XNmnZPgzxW+uXPfTt3j55jPuqfjjf1NTYFCqrRP1a9WzUV4Q3mgq+mZLRPw6060M2PXEbJw8xFJQQT5VX58txZLxa7gHGpCxLHYmpa46WkKZXHiqwiqZ7vwHlzHr/wDVOLRB3FM2Pol7jAoNkiiaJbFjTN6FxNrhAgodoUuwonNSIrsBkNGgWRaKQiS3uXjJKMVJGDg4yKQ2th1pxwxwvEEUs+cueeDzoWgXHv2Gdrw/h+hdcviwM7kb9elM9gfUV2F6donQwtI0J8YJGDy556UO9D6IXtyp3FPsRJGKQkECHNLY+jCxEGnbG0HwLmm2vZhpEwgwc0yY+hjFAHX40zeg0tgbW2k0cXsCS0YWYJIqMCA+dJ6EjmPWqNmdXG/0X5LleFZOl2pdkD3cGhyPmPQ1x/Wsb0chv2Z2vRclXYyXugCe47ma2n/wp0LfwMdL/oTVfp1nG0t51XOmSOldpZAmhs7HI5ZzjBHp1rQ63HcIyRzPTIbk4lP7QnvLrhwHWZ/n4Dy+lVOidri/bDVdiYwHBo5yglQP3cgdQeQZeWfP0ru7oxmk2cpjWyqk+JYLq12WooTDsW+4DdW1TRkQyQ64PZhE1MOlU77OUtIsVQSW2eitcknpk4HlTuetIaMdsr/GB4sVbr7oC0VGGpSDibdz4D6jp/Om2LiZhs+tC2SxgYNsXOBQ70O13IuJSmA6QoO2c7E/Hw88fGqltzjL8iaNS4iDik2vBByP986eySnFaIILTfIAV8jGeVT484602V7k97RocZx1qT14cuJH6b1s8yVMCRMtMMaFKQjTFIRIEpC0FW0xUjoRTNBDyT7xRIzBmY4I6jHU1G1oJA72hG4p0wtG8Ip/ItBqwBqgyKvUrcd6JqZqE1JrZL9gyModJHTp8x/SuOvuzenWd23E6WGPh5cNxWmFWgDDHUbEeRrpendRjlw37mLl4UseWn49gy3iKGtB9ynruMLrh2tdQoIz4y0SShtdincUtizOvJgQVOMkOvu4rjOrXOGc5I7DpVUXhafuMHP2i2WYDxJs4/KQcMPrg1pZyWZhKa8opYG8PMdb8MRcUt+8hkTzU49elctRPhYmdTNbTRdpLv7Twu3m31FU1Y3OrBRwfmK6LqC54u/g5fEXp5biVW3bVf8ADgf8Z+vPwN9KzukdrGamfHVU2dAsrXErD/NXazs/hpnFRh9Y3uIAcfCqkZaJ7IgclnlhttneplbpEDg2xkU2x0qtvvstOP06MFcA+lPvbGS0ip3sepia1YdkVZ92Cm3otjKIRbWepT6iopT0w417ZK9qT4QKFy9yWS9kFpZiJcnnUXPk+wHg5p204ZJLMZRhlxsp6eHTjlkAHxZUg7mor8aUvqiFXbFLTK43CiV/s0GOobO5xnmvLw+e2T5moVjzjFybHlbDejePg7EYESEZJJY42LFsAgcgML5YHlVC3Jrg/uLFdLn2SJV7OS41BI/CVzgnUMMGIA0Dp151Uj1KEZp9yz+AslFpIISdHYqrBiBltO4XPQsNs/CuoxMz119ujDycKdH3EjJireymDPTjMiIpCCYjSCCBFmmH0EWT92SSuoYIwf3pbQ2mhvbuRjUMBhkelBKJLGQb9gDbrQctBuIOxKnSMAjzGR86wOr9XljTUK/3NfpvS3kxc5dkHWE4chW8EnQZ2bz0Hr6c6LH6hj59fp2eRW4l+HPlHuhbxGCWG+ikCMY5B3chUEqD+Etjl03ocTBliXfR3i2XLMivKxWpfci42sQcVuyfHuYKW+wwsF0nSeRqva9raJIduzKr2use7n1AeFwCPUbEftXH9arfqqfydd0axOlw+Bf2fmWK5CNjuroaSMEBJgMAZP5lGPXFTdJyl3rfhkXU6JSSsXmJBxGzMUjRn8Jx6jofpWXl0+jc4mviXK6pSGXY06uH3VvzMMjEDODpb7wfrqrapn6uJJfkY+XH0syMvkScPX/iNht/eydc8o3qn0n+Yy91B7okdYjixIx8wK6ly+jRx6WphWKjJdHgKQlFGaQ5FdHwmih9wMvAkNtV5TK/Ewtnk4pOzQShsZxWulCAPKqsrNy2Ta0uxtBbBd+tKU3IiYj45dZz5CrVMNIisfYqN0xY1LffDHrc5vsVlGVk1GJJb2yINT423JPIfX964XP6rdlzcYePyOnwukxrXKzuxJxTjiysBaqZiMgsPDEDzB7w7Eg+WaLC6TfZ93ZFvIuppXdgb8MklH/7MmVHKKPKRD4Hq/z2+FdNi9Jqq7vyY2R1iTWqyYQqg0ooUDkAMAVrRiorsYlts7HuTIJBREIO4pxiE04ISqUxJoIjFMOgyLfnQsPQbBAM5OSMHGDyPSn5DOHwHWcrx6SwwDy+OKHimFGWuzApp9Ujt5sf6D9q866pyeRJtHonTYRjix4k64YYI/qD0IPQ1lqTg+UexLZWmtMa2HFdHhny6dJMZZP/ADAPeH+Yb+Y610nT+uSWoW/1Ofy+k+ZVf0H0EOjDKQyHcEHIIPkRXUwvhdHsYDhKD7jpEDgGq7bi9EyipLZDxThyzxFG581Pk3Q1VyaI3QcWXMS+VE1JHNOJ8PbxRN4XB2O/hdd1YfT9a4+UZ4t2n7HVqcLq+S8MPvbn7VbxXOPvB9zOPKROvoefzFaXUI+tVG1fuUsF+jdKl+PKIexsmm9kiPu3Fufm0f8A2Y0fSp8ouA/Vodoz+GL+Gr/xOxGAMSS7DO2I355pumrV0l+YWc9437DftF2wnhadldQqFwvhU7KSBnalPNveRwi+2yGjpdU6VZLzotlhxpo7GGe7wJGRC4QficZ2BPlW1beqa+czHVDna66+4fw3jMM/9nIpP5eTD/pO9NRlV3L6WDbj2VPU1oNeQDGSBk4GTzPkKnlOMfLIktmHXNHFgtbIzb0XMZRNo4QKZy2FokoRAXE5wi1NTDkyGb0U28kMh+FakUkUZybK/dXMuto7eEsV2aSTwQqeoB95z/CPnWF1HEtzLOG9RRr9OdONH1Z+SH/w+ZTm5kac9E9yFfSMe96sTVjF6XTQl27iyer2T2odkMjbBBgADHIDkK0kkuy7GROUpPcmBzCgd1Slx5LYPCWt6A5UqcjBJBSQBA604xEUpDBcZpmTLQTHHmhC4hEcWKfY/EkmlZEZkAYjfB6gc/0qG9uNblHyT48FOxRb1sn4VxtH096mPnqX+o+lYlfW4b1Z2Zs5HQborce6Gp4YrrrUhstsFO+PX+tW5xxcxd9MpU5OVhy1318Gh4W45DURzHJh8uvyrns3oEo7lU9o6DF6zXb9NnZkAJGx2I5g8x61zttU63qS0aqcZLaCeF3z27eDdD70Z90+ZX8rfEc+tXMTqFtD7PsUsrBrvXwy68Iv45RmM+qn3l9R/Ouqx86vJj2fc5y3FnRLT8DKrIIq4zwNLjcko4GAw8viDzqpk4dV6+pFvGzLKOy7r4KFa4huXiZw0N192WGwFwvuSYPLJ2/nWPVKEXKhPaNWzlKEb0tNf2AWmNvc20p27udVf4K57t/3qvgt1ZHBl3KSuxm18bDWh0cZtl22knPLGAUcjPnzFX8aPDJmULZcsJMScUhNxPFAN/tFwA38Gos//pBqphw9TJk/zNCyfpYi/Qt3b++BdIV2WNdR8skYH0X96n6rdykqolTolP3WsWezjhQmmbiEu0UOpLfPIkbSy/uo+dXcDHVNfKRB1bJ5y9KJntJ2gaeQsDpiTOgHbYfjPx/asjMyZZFmo+PYv4HT4118p+WWX2fcbnuo3aSM9ypAhlY4M35sLjJUdG6/Kt7CVirXqGFn11Qt1WW6rhRPUhGksgUEnpTpbehm9LZWr5mmb4dK0a4qCKVk+T0iH7JpqTnsj1oikturHSPicVBbl1VL6mPGEp+AO5nVdQGxXocjJ5YG3OsbI6/VDah3L9PS7rNduwueUZB545g8iflvisPI61kW+Ho2qOhwj972Du/hKjYE5IHLPQ4rOjkWKant7/U1PwNPDgorwL2TNelYtvqUxn8nn+RV6dsofDIXhqfZBogkXFONogJFIExE9E0OmGQSUOiWMhnbvQtE0WMIYgaEkS90Cy9nWzmLfP4f6Vz2f0iNkucHo6np/W3CCrtW/wAwaKK4Endx93G+cammj2+OhWLH0xWdT0uyE98tFjJzcWyO2tnQOH2ZKASOHm0jLkBST5hRyFdFGfCKW9nL3VqUm4rRD2hgxHvEXbA8ePd8ySOlZfVYKdTcY7Zf6bZZG1RctIq6rXGShKPlHT7TN1BDAqxVxyIOGH+/jUtXqw+uKZFNQmuMu40XjcjgLI5icbLIDiKTyEg/A3x5enKtiOa8iPBvUkZcsRVPeuUf+UZl7SXMHvoJFUjWMYk09SpGx88Y386erPvqnwt/qKWBVYuVTB+0vCkni76E5imAIK48L81YeW/0OafNo1JZFX7kmJe/5Nnlf2K3xctcW7MRiXSVlHlPHzP/AFYDfOqtz/ixtX7l+j6U6v6foExXXe8QsZ/8S2eQ/wAXcMrfqprSXaxy+UUWv/HcH7S/+TfsVCHv3mb3LWAn0eT+ekN9aj6bHjGVj/Ul6nP+HCte4tvopL+6ECEhp2LysP7qAHxH1xhR61FiUvIudkvBZssWJjKPuWLtbxaOGIWsJCQQqFc9PCNl+OOvmakz8iU5ejWVOm4nJ/iLRd2a7Jtd4uLwd1aL4kibwtMBuHm/LH1C9eu3Ozi4UKI87PIs/qTl/DqHvHO1m3dW3hQDGsDGw2xGOg+NU8vqbl9NXj5BwulOX12/0J+w3H9TG1kfLhS8eTligPiBzucEjfyPwq30u+c4uMyv1TDjTLlDwy6E1rGSCXA1A6jhfjsPU0XqRrW2QtSm9IU3PE4I8qGBIXVtyPkA3Ik1Qv6zVB68k9fT7Z90hFNx1iQVUDzB3PyP06VjX9bvn2j2NWnokV97Fstwze8xbfO++/LnWTO2c/uZr1YlVf2oiJoCwkl2NGanDSIWNPoNHlwFB+GfrXpPTIuOLBP4PO+pNfiZaA55PKr6RnNgUik0/YjIu5pC7m1q5Rg2Acb4O4PrTi0EatRJwBk5wOQ9KQS7DFmXbu9Q2Gc+fXFINNjKAgKpyCTzA5jHnQMnjMm4xFcTD7PbHuwF1TykHAyMiNR+LbcjrWHn5XF6Rr40Fx2yp8Q7F3CLkXSONvDLCAjEjIC45HA6VkrL+V2L/p78MTca4XPDokkkQs2keBCHiLLlfvCcnbHOpoZCctaBlS+OxhZWd/eW2nvx3ceGImLOCWOFAXBH+9qmsuUFtkca9MXdnJZzMI4pApyUZOYD8sqCDgdfl0oOEJw20Sc5Q9xl2s7Gz2ad9JKkoz4isZjdc9RJkkn1oHZGDUNDRk7NtME4W99cL9niZZGILeJtK92BsWOcgH8uADRyqqT5tC9WcU1sUXF1dWzlCxjkjwcRyExup22BOM+gp4+lct62gdzr8dmN1u726VordcoAGlAkMcQcjcnS25PPHQ9KFenQtPwSSlKySeu4qtuN3EGrTkYfTNGwMgzvpYMd16jGqnddVsda7DRushLl8BBvriUolvG8hhVgCj92EWRixUyBgTnURjIxSUa619TDsvlNvivJokXEkDBYJ11e/puSNeBjLYk8XnvSV1GtKXYil6sntxfYGtO0t1bSvGi3EU8oCkKwLOB7oDFSwHvbhhz6VLD01HcWtA22SsaU09kMfFZo5lEgaOVW1oJj3sTMDkaw2Qfl1xSgq2+UdMN3WceDbRdL/wBoMl1DmXEbqdJi8QQPj3nO509apZVFl1iW/pLWE6Kq3N95FLm7RSvlwtw8YIyyZRBgeJQVXGM4OSc1PHGph9PYisz7pvabLV7Ou3Is8lohNCwJZ1RBcpIBk68Hxx7gamxj9KtR1Ba0VLXK7vvZv2l9rVwzFI3EAyyhIQssm3uEysCpB8lUY86LbInXFeWVa67U3chy4v3B0ZzLNjw+/sBp8XptUMnCXaUl/Uki1HxFkVt2rZTgzXEbDWcOFkB/w1w4BA6E5qKWJVP2TLNeXKPvotth2jkK4aIStyR4TiKR9IYqS+NBA58+VZtvSYuW4vsX4Z713Qg4h21bf78KSgKiOMHS+d0dpOYAzuBVyvptKXgrT6hLfkHftofFi6l5pozDDuv94WxyI6CpP8vq/wBoH+YT/wBxse15JOLt/wC0ABaCL+y6scfi+H60vwFP+0f/ADCfyNbXtZJlGd4BEXKCWNTrVRtqkj1eEHPvfptQR6bQ5ptaCln2elJa2XVrE4+GNvSuqhqMUkcnZylJtkLWVFyI+APLCBSQ3EHKiiG0Dx04gqNAaWx0kGRW2eRpbCUBjYWh1KPMj96Ta0HGD2b3nHWht5nHiKyTMCfwFDpUDz864fqM3O/jvyzpcbHTjv2SONQe0G+MhzLqVm91lDKufy9Rz860lh1cOOiv+JkpdjpnazhNzc20RgRXYCFgMqMeAZ1FvM1lx4wv3rSL3PdWvcbdhuG3UdvOLmBY2OgKupWBAY77E71PkW1zj2KkW3NbK17JOD95xS6uGHhiJA/iP+xVzH16KAyfvZ1HtfYi5tJUGDsfrjb9cVXv4zr5R9hY8uM9P3OSeweAre3YbPgjxv8AxVYskpUpgTTU2gXtqv8AxBhy8AGM+bLtuN/niqeF9sv1L1niP6Fr9nKZhvSTkGYA7gkjT/mAFNmN9tPXYhi9TKLxCHN7PtsJU6Hb3jz/AA8vI1LhfyUTX/ey3ezqDNtdPjIa4IJ947KvXbPWoMzn6i4/ANUkn3ZrxLtzZwzFJCyuilCO6LDPnkNvQ0Y9k601olsvjCTi2xZ2Nkj4hxFjCupYoebArnLqOR3G2aksx511692/AH4quU9/C8lm7aezsT2rNF/bISygZ6c1Gd87VFGc6reWu3uiOd6tXF/1OIXnFnCvGyaZMaXYFstjnqGd87fQVswUZakirKxpOL8nZuG2scdkkejcRrg5GPcBfK43zk/WsC2xOU21v8zYpraUVHWvc5Fw7hclxeSRQkopZtbDOFTODnz+A61sO9VY6nP4Mz05SucIHVuHdmYbAoDEcFQS2QZJByyW6emwrGyL7ZSjKb+l+yNLHor4vh3kvkms5rfv9wGUk4TvEEmOg586i4S9XnxfEsuT9DW1zMzdlY7zWrRrsCcMQGVemCeo23pqJ2yufpvjoC5Uqpeqtt/Bx3tZwtrK4aAOSmA6b/hYbZHnXQYd3r18n5MTIg65ai+x2rs/2CtYbNC6qZCgZmZNbO5GSM9B0xyrIlkq2c+c2teCevjFpcd/INJ2ZszGzMIVYHCoYwS3pUFFspVSk7HteDQnCtWRh6fkT8U7LWX2fUDD3hzlFUB0HmSOVWYXTValzbfwD6VUrXXw/c59wCPTPPGveNEY3DiMjJQDO+dtIOM1sJt1pvyZqjxscV4O0dlnJsLUvnUYEznmdtiflitOq6OktmXbDUm9G101W0VZMV3DUREwMvRDEcUlE0CpB0LCm0SJoPgUUxLHQ2sQQwIPIg0Eu6JYppi7iXD+9Nxb5we8cqP/AOc416sdRmuP6hBq3l8HS4k1waZyFuwF8spAiDIrf2mtVQj4aiD+lXVm18NtmfLGs56SOo8d49NaW0RiRHbEA8ecMQg5kEYwRWYmrLvL0XvS1XtruNuzHaSW8guPtMSo6GPPdsSGy2x68sVLfWq4fSyrH70NvZzwkQQSN+KaV3P1wKkpsTr1sbK/mDzhvCu6SRDI8gcsfHjbUScDA5b/AKVLXBRg4p+SGVjbT+Ci9h+F/Z+K3wxsyBh9c/z/AEqtRbuvg/YnyI71Je5Te1zauJuBz0qfxbgOpPL+dHhL6JP8yef+lfkW/wBmf/LXRB3Ny2++NgB+PJ+u9Q5+trkt9iBfeUy2mgPELsSusZV9asxxsitkZAznccvKrGHFrHjotTcfUey9ey2FW4cxUB9dzKd9wcMBnf0G9V82MHL6n30U2+MuwXfezGxnd3lhyx31B5ASeucH9qPHlOMFxl2GsmpvbXcReyPgkdtxHiCRNqREiUb5xqZyRn/pq3CbuguXbuBbBQfYu3Eu0Ecc7WpOJDH3iddYzhsf5hsfnVKyc4uXFbRJVTy0zi3tN7Jt3nfIhBYjWuPzHmPPr+tHhXSq+iz38FnKpjOPOv28nUbyykW1PLu/LboMDfGelUn6vBteGyep1uaXukVD2X8KjEDyyag0zyPlQCcK5VBv02Y/Op8qyDsjXPwkR08605x8tlf9qHHHjKwIxUsMuRz08sD1OafplCtk7Jd0vBJm3elBKPZvyUzgvZC8vEMkEDOgOC2VUEjmBqO/yrWtyqqnxk+5kRhKXdFx4XJxq2j7o24mVfd7wo7R/BW15x8Dms22eDe9uWn+X/4XK/Xh5jtFP4h9onvVF0GEryRqQwxgMwAAHlV+n0oUv0n20yvZKcrPqWj6OuuIRmLQVbI2UgjSMbbjr9K5eF1SqnzXd+GaMKLFanHwcK7S3l99plMYuBHrOnCMVx8NuVbmFDH9GPLW9EWTdfGx8d6K9fcVusaZXkAPRhpP7Cr0KafMUirLJuflssvZvs6JzHboyHvl7wysHVvB/aQxnkx3/SpIxc5a8C7Vx5HVrfgIjAz4iuAu2FXHLSv9Sas42DVU+T7sq5Oe7FxjHSPT2xrSTMxi+a1p9gNApgFPsEBjhqXZEohcUB86WwlFhkMLedNtBJSGNuXFDtEsXMl4nHM4WWEDv0Gkq2cSx89O34h0/nsKzczEVi2jUw8tr6ZFTv8AtncAFGtUVhjOqYKqleRKlQR6VhvCW+7NZXa7pCri/H3mjUPEylQupwwMZ0KQNG+cnPKlHFUZ72P6+4aYX2T7Ux28DibWhYINSqWxpOcEDJGRkcqPIqdi1HRDW09MfcV7fQ/ZMWs6iQrhUB0yByfynB61S/By2u36hrhJtyIOx/beczxRzzl0zok1heZ5NkKDsdt6uzoXF6IJxi/BdYbiNb2Q5Ad0IAJ3cLjl9TWYqZKTa2Sz71JCPj3s6tbqUyvJKrac5VwB6DK1PTOdUdRfkGT562hj2E7OrbWssKOWUylgWI1DIGASAM1HdZbcnLxoacY1TXuUzjnsdaaaWVbsKSdTAxE4zvsQ+as4+TKuCg470vkjtSsltPWy6+zTgr23DlhY5dZZdxkZ8Zx9cVHbY79yiuwPH05aZzni3YLjfeSPFMwRmJCpdOMA7407D5VdpshGtKS8L4Gn9UtxHvsEspIjf98GEgeJW1HJyA55n1p7bISScfAEoyX3FR9rfF5I+KLLGcSRYKnmMgDY/A7g+tR4UVJT37ssX/RGGvJd+CcThvbfvtW7AeEjURIvNG8sHr5EGs66lVTfqPt7GlTapQTrW9+Rh2gvClqxEmrwsSu/h/lUMYxcVp99+B0l6knx8LyA+yjjKCxiGnUdLIfgVds/uKsZcnVkvUd7RVjXK2pNPwznfthtz9rWXHgdMA9MqTt+tWuky1GUH2afgizov6X+RZvZx7T7O1sktrlHVo9QDKmtGDEkEgHOd96szx2rHZFbbKae1rZfYuJxzQiaJNUcqZQupDAcg+OfTPSueqU6r7FxUn/Y0I7lFfVo5tx5Vl4xYpjdWDt6Llxn/TVvA5RxbZMlzlFzgvcvdzfp3QBjUEeIv+LHUelUOclj8HDy/JahTJ3cuXb4FVz2ltHVAvdgj3iHzr9R0q5OqbhGKh4AqbU5OUk17FS9pvFLOWLEK4Y4wpbUwPU5ycCr+PGTuTitL3Klr1U1Y037A/s6icXFgCGyryy51gqsQUqwKD3DqYc+ea1qlys7FCbUau52C8vq1FAy5NCa5u81KokTYquLii0RtgZlp9EfIHjaj0CmGRPS0EmHQyU2g1IY289C0SKQytrmhcSVTGkbq/vIrY81DY+tVZ1JdyzG9gHbLgkMkIl7mIumDnQurQdiM4zgZBrF6nXN1Nw9jT6dZCVvGfhlLexiZdJRQBuNPhIzzwVxXKxybYS3s6OeFU1rQJccDt2YAB9eOSeORh6aS30q/TlZU39K2UrcKqPdvQ6tPZ80qFRAkCsMa5MFxjkRGM59GK1p10ZMmnZLX5GdZPHr7Q22K772Qyrk6omVFLB8yq2R0UZbT+tXJpwi2VozjJ6ETdn7uPAS5uQScKsdyzaj5Krac1QqzqrXpL/gtyxJxWxjB2f4zaK0kUlyus5fV3U+SOrLqYgn4CrlkYKH1paKvJSet7ZAvbDi6K2XhddwzPbMACOeSABkY5elRKqjWxOEkzPAu3/ELNNDpDcqzF1yzRsNTHIU/iXOcbfOjUK12j2BmnLuOk9scmD3nDpBkc0lDDlnqgxtvTurfiQHFryhT2W9pP2aW7e7gkjW4bWhVdWlkBUowPy333oPw/GOoPuSTlya2il8YvFvLl7hlIiHhUOCNRPLVgjG2/yo6a/Shr3ZJZJWNfCDuEXf/wCPnzhhbS6RIDq+7JGY5MkcyN8eRPlUV0I5Nbj7olos/DWb/wBLLX2645bi0IRlLMmkaXD6yeoA5D+tUaMeTlGPHWvLLdtrSlJyWn4Kn7Ne0rWEgWXKRSnVG7Dwq/u5OdtJ5E9CBWhm47s1OH3IzsazinCf2s6rxXhEN5Ce/wBLZbOk+8S2+tWHLnnasODsg5XSlxl/cvzjHtXra+Rfwf2TWAZZHWV1O6q0mUJHQgYJHrVmWdkulT2lsz7aoRlpFj7Vcbi4bEXLqg06UUAAt00Kp9BvUEaJqadD235ZJU4zX8TwjjHY3iLXXFWuG5rFKyj8o06FA/1Vp5daow3FD0z9bIXwdI47eTSQ9yRyUhMrjGoYzy3FY/O1KEbF2Xg14UQUpThLbORXHYe4HIxt8yP5VurqNe1Fpr9jGlhXPckKp+HSW0iGVcDUN+YODVqu+FqfFledU4Nc0dW7EXSm6n+7w08aywyFQheFSFZQi7KA2Dtz+VW8JrbT8kWanpNeC1XCmtRGY9i6ZDT7I2AzJT7AYMVpbB0RR1IRoLhNIIYWsRbOkE4GT8BQthoKgakGhpEUAUgkt+IHl8qDT33D2NIbrclfCDtgVE6+3ckiw2I6hg7gjBB8jzFV7IJppk0JuLTQvt+xkJYszysvRNQRR81AY/WsZdOog+TRsvq904pLsE3fFrOwRgioNIJKxgZ2/MR19Tmo55tNT4Q8/kBCi+98nv8AVhHY7jT3tsLh4u5Ds2hdWomMHCsTgc8E1erlyjsr3V+nPjsdsuRjzomt9iJdu4iteEW1nqmJJb87nUwB5IgA2HwAqm4UYqc/BbnfdkagVbjPGZ76ZbW3yhfcn/Bi5NK/+boo8zWbCU82zb+xF9Y8MWvnPyZ7SxIsEHDbXwiaQREjn3S+K4cnqSAd/M0SmrsjjH7YlauL72zJeLwI/EbSEqrRx28zaGAK4ACLkHbyqrVY5erNMeC/hOT87A+E9mLWa54hA8MeoaWiIUKYxKhHhx0yOVXumWOypt+Rr0oRhJfuB2XZW3urBisYiu4GaOUoSut4zn7wcmyMHcVM5ydTlHyh5QUblF+H4B+GdkLZ4FuYO8aeE4dZSJO7dTkjRpClOZ5cjQzsnbUp1+V5RIq412uu3w/DJeK8Bi4kpCBYrpFIKHDRyL1MWeY8hzXP1gx7ottw7P4CvrlFJWfb7P8A7KQvYRkkIKRIQTuWdtJ/DhCo3HxODmpLepxh2knsGvAlLvHwO7vslHJCF1/e7ly5HdSgknAKqTbHJ6AjzqKnqkJP6uwduHOK7d0VlrG/sQFWWWFPDgSDVBlidXdyDVHpHU5HPlWg1Vcu6TKkZTg/oejP/jDiOna5gTwsQVMerCnBxk8z5daD8HR/tHlK2Xd6I7Xs5PeSmSdpLk6sM7MUj0lchllcdDgaVU0rL6sePwNGiUn8gsVnLYXAkgQswBjkifGpsjL6Qu/d7ZD4xt6ii5QyatPwx4xlTPlHyP39qMjMjSQyZQDT7pwBy6DNVp4DlpqfjwTVZVcOScX3DR7VInmEskW+2QyeE7Y3ApPEu9RT7PQ6vqVLrTaKp2y7QJfNogjO76sKpAHwUVNjY0q7HZIDIvjOpVx7lm9ncCrcBy0YWG3MesFh3kkpUlTr/EoG+NuVW6siuuz63rZVuqnOGorejoc7ZGQQfTetevIql4kjKlXKPlCybNTppkLAJqcjYIacExE8ayZALoDyOxI+NGyBBVpdaGLKBvkYIzgGkwkie3kIzgkZ5460waQZAD5U2yRbGNvE3kKZyJVFjW2tHPkKhlYkSxgyfiLtBHrCSSnyQDb4t1A9AazsvJlCDcI7LuNi+rPi5aKffdoppdi2heWlSR8ieZrlMnJybnppo6jH6ZRUuUmmR2fZWa9YIytFb5BldgVZwN9EYO+/VuXrVjB6fLfOYGb1CuuPCt7f5HVLWBY0VEAVVAVQOQA2ArfS0tHNSk5PbJacY5l224hMs2hgXcsFgjX8Zb3dI/c9MGudzKLrsng/B0OAqa6PU9w+3shw22Klg13ceKZx0+C+Sr7oHqasZlscWn04eWVa1LNv5P7UK+y3jmnvG92FRbQfxsQZWH6D61Xoj6GLKb8smzdOcaojDh0ve8UkbpHZKPnJJ/2qDDj/AOLORBfHhWo/LJ+Hv3fGsdJ7Q/NonH8mNWOiS+hr8wL1vHX5MmU/ZeKEcorxdJ8hOmSv+pSRVyuXp3uDBkvVx1JeYirievh14ZkyY2/tE/PCeo6alOf9mq828S/Xsy7FLMo/9yGHHuGKyJcW5LRsAyaMDuy2+sEdKHNxdfx6QcPI23Tb/wA+4LbcRjucRXeEl92K4Awsh6K/k3wOx6YoarqsqPC3z8hThZiS51d4/AHxLhslu2HGx2DDOlh/vpWflYVlD+V8mjj5NWQu3n4IbS9aPJjYoxxyxoPnrQgg1DVkTqe4sa/EjZ2a/wCywcN7SxA/fwou+O9jTKE/EY1L+tbeN1ZPtYZF/TJrvW9/l7lka2guVDjS4PJlO/8AqX9q0+NORHv3M9Ttpeu6K3xzsOJBldMmM6Q40sMjfTIu4+WKpy6dw70y1+RchnQl2tj+6ApfZhamMAvcRsYgjaZdQA2JVRIGwM+VaNdX0rl5Kc7/AKnrwJL/ANlqeLTcZLFT95BG3ubAZTTgHrjnUyxtgPIXwC2ns3CEtJcgAOXAgiEL8saRKWYhcdBTyxuMG/yBeV37Ii4hAkbmOJQkaeFVH6k55knJJO5riHOc25Sfc7bptKjSn8goYjkSPTaijOUfDLc8Wqf3RJBfSD8ZPrg/vV2rPyK/EjPt6Fi2e2jzcRbqAf0rQq65avuWzLu/wtF/y5Ef24eR/Srq68v9pnv/AAzkfKN4o66Rs5NIOgQUxKkhhBimJEkHwOBTEq0Mreah0GpDO3lNQSig1JjGCbzNV5RJEwxFB3x+m9V3FE3JktIY9SEepCInt0LByql1BCsQNSg8wDzFLQ+3rRSu3HCJ8tNErTFgAFAyytyGB+XJznpvWLndPnbapo2+m5lVcHCfZ/Jm44HJb2MEMaltHjlxuS5GScDc7k/Sjzsex46hBfqBjZFc8lzm9fAr7ERu83EHVSWAhjA+KgsQM9d6ixaJ/hZQ13YfUZw5wW+wwubOc39jMInwrSpKdJwqOnNjyAzio+l4ttM2pLsQWzr9KSTDPaHaFowy7OuHjPlJGcjHxNH1P+HdGwHpz23D5Jrorf2UdwuQ2jUQNz5Sx/UH6VZyalk4+15QOPN42Q4Pxsr/AGT4qLWX7PL/AMvMTo1f3UjHdG8lb49fWqnT8v8A9KZd6hi8l6sPK8k/ajgHdHKrqibYLjZdjnOP3qHPwnVL1IeCbAzFdHhPyacH4+Yl7m6zLbHAEhBLRZ5CTzX/ADcx+0mHnqX8OzuiHKwmn6lPZ/ATxrs0VHeW57yMjOAckDzUj3hSyumJrnT4+CTD6mm+F3Z/JW9WKxXFxembSSl3JbK7aNtUbtExO7L7p/iTGGqam+yD+llbIxYTj9S2kv8A73OocHklaFDMAJCN8Agc9jg8jjG1dfQ5utOfk5G6MFNqHgMIqYiB5rNW+FSRskgXFMU3vDDvg1ZjapLTInDv2Oddo7Ro5jqHvbg+e2DXGZ+I6LX8Pwd70i+NtCXuhSTVI1kaMaJIIiY0SF4Ii9GoN+EDsZxtXpB4uguJqYkQbCaQWw2F6ZkiYytgx+FC2g1saW0Q/Ec1FKT9iVL5HFoMYwuPiaqTe/LJV+gwB86rkp7NIRmkI9SEepCPUhHqQjAWkIzSEIu2K/cah+Fgfkdv5is3qlXOnfwX+nP+Ml8la9nXEBHNNaH3WzPDnbY4Eqj54PzNRdLu5R4stdVo01YCdruFCKRlI+6k8Q3yepOM8sE/tWd1Ch0W84+GX+nXq6rT8rsOux3F/tEbWlzvKi4Gf72Lo38Q2B+RrVw8iN9fCZl52O8ez1IeBL2h4U1tJyBRj4NiQQB+L41j5uG6J7Xg18HJjkQ0/PuD8A47JZnwhpLfm8fWPJ3aL/48vSpcLPlW+MvBHndPVv1R7P8AuWq94RBfxie3ZQzDIYe6x6hxzB/WtS7Fqyo8o+TNxs67Elwn3Xx/0Ddm+yRV+8uAPCfAmcgkHZmx+g+tQ4fTfSlys7/BYz+qqyPCr92XStgwjBpDMFnlIqWMURuQvmu6sRggeYm4tGkyaXGR0PUHzFBdjQujxkizjZ1mPPlApV7wSRCdOJB0xsfmD/I1gX9FnF7h3Orxf8QUWLVnZi9rKT8jVU/yzI39pp/5nja3zRgcNc88KPqfoKu4/R7JP6+yM/L6/j1L6e7N/sIHxrehg0Rilo5K3ruXKbkmYiatEwEGQgmmYaTGMUGAGIODyPQ02w0hpbReAuCowcY6/Shb76JY6D7Rl0nUTq6eXzoHvZJsOgvAFxgc+fWhlXt7D2FJfEgDO3SgdKXcLmTxznqajcEHyDYZs1DKI/ILFQhozSHPUhHqQj1IR6kI9SEB8Xtu8hkT8yED1xt+tRXQ51uJLRPhZGX5nIJrloWiuVB1QSBm396M7SLj01VzWJKVF2mdZk1xurcV7o6d2hs1urYMm50h0IAOVIyceorezKfWqaRzeFe8e7v+jOZPqVleM6JYzqjODkn8p+BHT41zNNkqZnVW1Rthp+H/AMHSuFX8XErXPInwyL+KKQcx/MeYNdPFwya9M5OUZ4l3b2/5KJxrhrW8hVgMfh3zqXzrnMrFdE9PwdTiZMcmva8kPDuIy28plt8ZY5khAxHIAOn5W+I/WjxcyVT/ACIcrAjZHT/qdL7PcfivI9UZww2dG2eNvJh+x5Gukpvjato5e/HnTLjIasasIgb0QPOKNQI3PYHPKDUsY6I2xZdNViIDFdwakQGxbO5pxmwCWWjQPIDkkpaAbIC9LQBDA4BG2Rnl50bAXgOuJg7EquhfIU2g0FLckqFLEqvIeVNoJE8ctLQewmOeloLkFxSUgkw2KamaC2H2+TUE2kEmPLOLA351Ssltk8I+4VURIepCPUhHqQj1IR6kI9SEepCOZdsrlnuXjfZF8IHMAEAlseZzXL9SnL8R+h1PS6UqOfuxt7LuJ6oHtmPjtm0jPWFsmM/LdflW5g3epUjI6nR6du/ZivtfwzuJiy7K/iU5653Ueh3+dY3U8f07OS8M2OlZPq18Jewm4ZxZrKYXCAmM4W4TOSy/nUfmXn9RQ4GU65cWH1DD9aHbz7HTOKWcd5AChBDLqjcb41DYj4Gt+2qGRDTObpvnjWb/AKnM+IWbwlgykBTjJ6kDO3ntvXL5GLKmfFo7DHyq747T/YOseBXOqOeFlgfSCr5zqU74dR7wIxsa18Lp+QtST7GVnZmI4uE+7OifbQR8etdCqmjlpSTfYGmnqWMCKQFNNUyiRtgM1zRcRtgU8uafQ2xfO9EAxdM1OgWBymnQDICacHZGjU4KJ0ekFsIjekEFRtTBbCo5KQ+wuBiTimfYJMZxQsDggg/GhUk0SFl4dJhAuN/OqNsfq2WIeNDNTVZku0jOaYfZ7NIczSEepCPUhHqQj1IR6kI552/tdM6v+dP1Q4/Yiue6vXqakdN0Szdbh8CHg18bS9guDnu5T3EpJ56iNLfJtP1ND0y7jLiH1OlWVtLyjpXabhv2iBgANa+JM/mA5fMbVtZVKuqaMHCyHTan7e5yltj58xuOfQ7GuSacXo7WOpx2Puw3HBaTfZXfNvK33DkEBJD70ZzyUk7fH1re6flJrizm+p4kmvVS18osna7gokUsoGsA6c+nI1qX4scmGn5M3Dy5Y09+zI+GvphjQ80jRT6qoFaVFLrgkUsiyNlkmj00mKspIq+CP7b50uCFyIpZqbQLAZpacFgU0lEAByS0+hmCyPSBbBXanBZCTSBBkaiBROjUh0ERvSC2ExvSH2GRg4BwcedNtBDLh0hV1bqCDvQSW1oOJYGuzKwYgDaoIxUFpFhd+4fFcaRtUbhskUtE8d11NA6/YZy2SLc5NA69C5BUUuajlHQakEVGTEfejNFxehtmXkApktj6BvtW9Sen2G2EQyaqCS0OSUIire0C21QK/VHH0bY/riszqlfKnfwavR7ON+vk5vewCSN0OBqHPfII5Y+Nc9VNwkpHUWV8jp/YPjJurON2P3iZjl/8yPYn5jB+ddbj2KcNnF5dLqtcSs9s+DmObUoJWTLAbYUjeQfz+tYvU8bjLmvc3ulZidfCT8FVnhEilGyQeW+NLdGFZkJuEto2bK1JHQOyPE5ZrULcbujGMP8A4qrsH9eh+IrssCUp1qTOJz6oVWuKNb6MqcitqEtoxbFp7QKLrI3o9C57BpzSBYMZyKTQyZo82aYTkCzPSB2CSPSBYK7U4DIHanGIS1IYgRqcFEqNSHCIzSHQVG1MEizT8bEkKxBAuMZPp5VCq9ScthIitqJsnQxW5xyoNB8ieK46mn0NslW5yfhTaH2FRz0LiLY1sGzVW1aJa+7Nr6+A2HOmqp33ZPKWgWG4qSUAYs0nu80UaxSmDpPvUjgR8xrwuXIqrfHTJod0MKrhAnFLITRPGTgMMZ8j0P1qOytWRcX7klNrqsU17HKeNcNltWxIMb+Fxureh8/hXMX4c6ZfkdriZdWTH6X3+Pcn9nfE+4vmhJPd3Qymdvvox/7lB/0itPp1vbizK61jPSsS/U6L2k4X9pgZNtQ8SZ6OvL68vnWjkUq2DizDxMj0LVL29yn8H7HFmzcMFXnoQ5J+BboPSs+jpDT5TNvK65FR40938sd3cYiOFACjYAcgPIV09EVwSRyd1spTcpPuDSzahUyWiLlsS3QwdqmTK8lp9iAXOaTQlPZFK1ITYI8lIHZE01LQ+yCRqYFkDtSBB3anGIS1IYhU07GQZZoGdVJ0gkAnyBPOmfgRY+0XD7eFUETZfJz4tWV89uVRQlJ+RovYqhqTZKg+FsULJEEi4pg9k0c1PobZMs+fSlodMJjnptC2GW8uTTMdDVrsIuKg4bZZUuKFrXOo5qwo6I3LbJRPtTce4fLsRPPRqJG5GqTUmgeQ14VPiq18NlqmQ6NxtVLh3JmbQTaqaUNDbNp4VcFXUMp5ggEH5Go2k1phQnKL3F6Ei9j7RZUmWLDxtqTDNpDYIB05x1NRxx64vkkW59QvnX6cntDeSfBwasqOzMc9Ca+m0tkVcrjtdyBvTBbqYSL8aOMeLE3yQkeXBqfyQ70QzSAikloTexVcDFHsgktEInpDqRHI9MIFkenG2RGSkLZoz0wtkDtSGItVIEiU04kTIaQguKhCQUjYpmEiUS0gtkqSUtC2TLLT6FsnSWlofYRHLSH2MbWTAzUbJImtxeZo1EeUzSOWiBTJGnptBciMzURG5GRLtS0NyGdjPUU47LNUhkbnaq/DuWXLsb2N3hhTW17RGpDoNVLQezEcmcjypNaFGW+wt4rJg1ZpWyvZ5E91PqFWUtEbexYLnBqTQCloGvjncU6BmLzNRkaeiCV80h29gExxREciEy0tDJmrNTD7B2akMRlqQtmhekLZHqpCNFNMInjpDhCvSEbiSm0PslV6cWzcS0tC2TpJSH2TLJSH2FW770LHQU9zS0SctEAmzRgbJUlph0zJmpxnI072nB2biWkLYfbTUDRNCQabjao9E/I0hucEetJrsByLFaX1VJ1k3I1ku9MnwNJQ3EDemQ8YnVh4c/GnqTi+41mvYrpn6VaSK7YDcSUSAbIftGacSkA3DYNEgJA5mpxEMjZpDMFkNOCR66YfZoxpCImNIYiZqQjTVSHMpTCJlpDkopCN0pCJaQjdKcRMtMOTJSHC4OVCEjDmnQzMrRDIlpBGDTgmKQjdaQwbBQsliFVGTIjWiBG9seVQzJUb3h3WgQE/Icf+Wf1qN/zAv9JUZjvVxFdg81OgGBtzpAxNbjlRIT8gL04JoaYRBJToTB3p2MammHNGphEJpxGlIR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data:image/jpeg;base64,/9j/4AAQSkZJRgABAQAAAQABAAD/2wCEAAkGBxQSEhUUExQUFBQWFRcXFRgXFxcWFhQUFBcXFhQXFBcYHCggGBolHBQUITEhJSkrLi8uFx80ODMsNygtLisBCgoKDg0OGxAQGywkICYsLCwsLCwsLCwsLSwsLCwsLCwsLCwsLCwsLCwsLCwsLCwsLCwsLCwsLCwsLCwsLCwsLP/AABEIAMIBAwMBEQACEQEDEQH/xAAcAAACAgMBAQAAAAAAAAAAAAAEBQMGAQIHAAj/xABEEAACAQMCAwUFBgMGBAYDAAABAgMABBESIQUxQQYTIlFxBzJhgZEUI0JSobFywdEzQ1NikvAlNILhFnOiwtLxFSRj/8QAGwEAAQUBAQAAAAAAAAAAAAAAAgABAwQFBgf/xAA2EQACAgIBAwMCBAQGAQUAAAAAAQIDBBESBSExE0FRIjIUYXGBIzORsQYVQlKh0SRDYsHw8f/aAAwDAQACEQMRAD8ATmGtowdBcIdoiNQ0oc6TzyfKnQPghjFLQRMIs0haMBMU4gqIZpCJu5ph9BlsudjTBI1mtcb06YziYSOiBSCe5yKYLRGZjyHLr8a47rfUnOTpg+y8nWdC6Ttetav0JezcmOJBek8BHq8R1D9NVQ9Et4txL3W8dOnaLncJoJXbfBHnv5fSoevx/iqRl9N+3RUO3aZlsBvvM3p7vSo+h/zi7Z/Ks/Q0v+LrZwvM3vaSsY/M55fIbk+ldT1yDsqjD5Zg9Hr5XNmnZPgzxW+uXPfTt3j55jPuqfjjf1NTYFCqrRP1a9WzUV4Q3mgq+mZLRPw6060M2PXEbJw8xFJQQT5VX58txZLxa7gHGpCxLHYmpa46WkKZXHiqwiqZ7vwHlzHr/wDVOLRB3FM2Pol7jAoNkiiaJbFjTN6FxNrhAgodoUuwonNSIrsBkNGgWRaKQiS3uXjJKMVJGDg4yKQ2th1pxwxwvEEUs+cueeDzoWgXHv2Gdrw/h+hdcviwM7kb9elM9gfUV2F6donQwtI0J8YJGDy556UO9D6IXtyp3FPsRJGKQkECHNLY+jCxEGnbG0HwLmm2vZhpEwgwc0yY+hjFAHX40zeg0tgbW2k0cXsCS0YWYJIqMCA+dJ6EjmPWqNmdXG/0X5LleFZOl2pdkD3cGhyPmPQ1x/Wsb0chv2Z2vRclXYyXugCe47ma2n/wp0LfwMdL/oTVfp1nG0t51XOmSOldpZAmhs7HI5ZzjBHp1rQ63HcIyRzPTIbk4lP7QnvLrhwHWZ/n4Dy+lVOidri/bDVdiYwHBo5yglQP3cgdQeQZeWfP0ru7oxmk2cpjWyqk+JYLq12WooTDsW+4DdW1TRkQyQ64PZhE1MOlU77OUtIsVQSW2eitcknpk4HlTuetIaMdsr/GB4sVbr7oC0VGGpSDibdz4D6jp/Om2LiZhs+tC2SxgYNsXOBQ70O13IuJSmA6QoO2c7E/Hw88fGqltzjL8iaNS4iDik2vBByP986eySnFaIILTfIAV8jGeVT484602V7k97RocZx1qT14cuJH6b1s8yVMCRMtMMaFKQjTFIRIEpC0FW0xUjoRTNBDyT7xRIzBmY4I6jHU1G1oJA72hG4p0wtG8Ip/ItBqwBqgyKvUrcd6JqZqE1JrZL9gyModJHTp8x/SuOvuzenWd23E6WGPh5cNxWmFWgDDHUbEeRrpendRjlw37mLl4UseWn49gy3iKGtB9ynruMLrh2tdQoIz4y0SShtdincUtizOvJgQVOMkOvu4rjOrXOGc5I7DpVUXhafuMHP2i2WYDxJs4/KQcMPrg1pZyWZhKa8opYG8PMdb8MRcUt+8hkTzU49elctRPhYmdTNbTRdpLv7Twu3m31FU1Y3OrBRwfmK6LqC54u/g5fEXp5biVW3bVf8ADgf8Z+vPwN9KzukdrGamfHVU2dAsrXErD/NXazs/hpnFRh9Y3uIAcfCqkZaJ7IgclnlhttneplbpEDg2xkU2x0qtvvstOP06MFcA+lPvbGS0ip3sepia1YdkVZ92Cm3otjKIRbWepT6iopT0w417ZK9qT4QKFy9yWS9kFpZiJcnnUXPk+wHg5p204ZJLMZRhlxsp6eHTjlkAHxZUg7mor8aUvqiFXbFLTK43CiV/s0GOobO5xnmvLw+e2T5moVjzjFybHlbDejePg7EYESEZJJY42LFsAgcgML5YHlVC3Jrg/uLFdLn2SJV7OS41BI/CVzgnUMMGIA0Dp151Uj1KEZp9yz+AslFpIISdHYqrBiBltO4XPQsNs/CuoxMz119ujDycKdH3EjJireymDPTjMiIpCCYjSCCBFmmH0EWT92SSuoYIwf3pbQ2mhvbuRjUMBhkelBKJLGQb9gDbrQctBuIOxKnSMAjzGR86wOr9XljTUK/3NfpvS3kxc5dkHWE4chW8EnQZ2bz0Hr6c6LH6hj59fp2eRW4l+HPlHuhbxGCWG+ikCMY5B3chUEqD+Etjl03ocTBliXfR3i2XLMivKxWpfci42sQcVuyfHuYKW+wwsF0nSeRqva9raJIduzKr2use7n1AeFwCPUbEftXH9arfqqfydd0axOlw+Bf2fmWK5CNjuroaSMEBJgMAZP5lGPXFTdJyl3rfhkXU6JSSsXmJBxGzMUjRn8Jx6jofpWXl0+jc4mviXK6pSGXY06uH3VvzMMjEDODpb7wfrqrapn6uJJfkY+XH0syMvkScPX/iNht/eydc8o3qn0n+Yy91B7okdYjixIx8wK6ly+jRx6WphWKjJdHgKQlFGaQ5FdHwmih9wMvAkNtV5TK/Ewtnk4pOzQShsZxWulCAPKqsrNy2Ta0uxtBbBd+tKU3IiYj45dZz5CrVMNIisfYqN0xY1LffDHrc5vsVlGVk1GJJb2yINT423JPIfX964XP6rdlzcYePyOnwukxrXKzuxJxTjiysBaqZiMgsPDEDzB7w7Eg+WaLC6TfZ93ZFvIuppXdgb8MklH/7MmVHKKPKRD4Hq/z2+FdNi9Jqq7vyY2R1iTWqyYQqg0ooUDkAMAVrRiorsYlts7HuTIJBREIO4pxiE04ISqUxJoIjFMOgyLfnQsPQbBAM5OSMHGDyPSn5DOHwHWcrx6SwwDy+OKHimFGWuzApp9Ujt5sf6D9q866pyeRJtHonTYRjix4k64YYI/qD0IPQ1lqTg+UexLZWmtMa2HFdHhny6dJMZZP/ADAPeH+Yb+Y610nT+uSWoW/1Ofy+k+ZVf0H0EOjDKQyHcEHIIPkRXUwvhdHsYDhKD7jpEDgGq7bi9EyipLZDxThyzxFG581Pk3Q1VyaI3QcWXMS+VE1JHNOJ8PbxRN4XB2O/hdd1YfT9a4+UZ4t2n7HVqcLq+S8MPvbn7VbxXOPvB9zOPKROvoefzFaXUI+tVG1fuUsF+jdKl+PKIexsmm9kiPu3Fufm0f8A2Y0fSp8ouA/Vodoz+GL+Gr/xOxGAMSS7DO2I355pumrV0l+YWc9437DftF2wnhadldQqFwvhU7KSBnalPNveRwi+2yGjpdU6VZLzotlhxpo7GGe7wJGRC4QficZ2BPlW1beqa+czHVDna66+4fw3jMM/9nIpP5eTD/pO9NRlV3L6WDbj2VPU1oNeQDGSBk4GTzPkKnlOMfLIktmHXNHFgtbIzb0XMZRNo4QKZy2FokoRAXE5wi1NTDkyGb0U28kMh+FakUkUZybK/dXMuto7eEsV2aSTwQqeoB95z/CPnWF1HEtzLOG9RRr9OdONH1Z+SH/w+ZTm5kac9E9yFfSMe96sTVjF6XTQl27iyer2T2odkMjbBBgADHIDkK0kkuy7GROUpPcmBzCgd1Slx5LYPCWt6A5UqcjBJBSQBA604xEUpDBcZpmTLQTHHmhC4hEcWKfY/EkmlZEZkAYjfB6gc/0qG9uNblHyT48FOxRb1sn4VxtH096mPnqX+o+lYlfW4b1Z2Zs5HQborce6Gp4YrrrUhstsFO+PX+tW5xxcxd9MpU5OVhy1318Gh4W45DURzHJh8uvyrns3oEo7lU9o6DF6zXb9NnZkAJGx2I5g8x61zttU63qS0aqcZLaCeF3z27eDdD70Z90+ZX8rfEc+tXMTqFtD7PsUsrBrvXwy68Iv45RmM+qn3l9R/Ouqx86vJj2fc5y3FnRLT8DKrIIq4zwNLjcko4GAw8viDzqpk4dV6+pFvGzLKOy7r4KFa4huXiZw0N192WGwFwvuSYPLJ2/nWPVKEXKhPaNWzlKEb0tNf2AWmNvc20p27udVf4K57t/3qvgt1ZHBl3KSuxm18bDWh0cZtl22knPLGAUcjPnzFX8aPDJmULZcsJMScUhNxPFAN/tFwA38Gos//pBqphw9TJk/zNCyfpYi/Qt3b++BdIV2WNdR8skYH0X96n6rdykqolTolP3WsWezjhQmmbiEu0UOpLfPIkbSy/uo+dXcDHVNfKRB1bJ5y9KJntJ2gaeQsDpiTOgHbYfjPx/asjMyZZFmo+PYv4HT4118p+WWX2fcbnuo3aSM9ypAhlY4M35sLjJUdG6/Kt7CVirXqGFn11Qt1WW6rhRPUhGksgUEnpTpbehm9LZWr5mmb4dK0a4qCKVk+T0iH7JpqTnsj1oikturHSPicVBbl1VL6mPGEp+AO5nVdQGxXocjJ5YG3OsbI6/VDah3L9PS7rNduwueUZB545g8iflvisPI61kW+Ho2qOhwj972Du/hKjYE5IHLPQ4rOjkWKant7/U1PwNPDgorwL2TNelYtvqUxn8nn+RV6dsofDIXhqfZBogkXFONogJFIExE9E0OmGQSUOiWMhnbvQtE0WMIYgaEkS90Cy9nWzmLfP4f6Vz2f0iNkucHo6np/W3CCrtW/wAwaKK4Endx93G+cammj2+OhWLH0xWdT0uyE98tFjJzcWyO2tnQOH2ZKASOHm0jLkBST5hRyFdFGfCKW9nL3VqUm4rRD2hgxHvEXbA8ePd8ySOlZfVYKdTcY7Zf6bZZG1RctIq6rXGShKPlHT7TN1BDAqxVxyIOGH+/jUtXqw+uKZFNQmuMu40XjcjgLI5icbLIDiKTyEg/A3x5enKtiOa8iPBvUkZcsRVPeuUf+UZl7SXMHvoJFUjWMYk09SpGx88Y386erPvqnwt/qKWBVYuVTB+0vCkni76E5imAIK48L81YeW/0OafNo1JZFX7kmJe/5Nnlf2K3xctcW7MRiXSVlHlPHzP/AFYDfOqtz/ixtX7l+j6U6v6foExXXe8QsZ/8S2eQ/wAXcMrfqprSXaxy+UUWv/HcH7S/+TfsVCHv3mb3LWAn0eT+ekN9aj6bHjGVj/Ul6nP+HCte4tvopL+6ECEhp2LysP7qAHxH1xhR61FiUvIudkvBZssWJjKPuWLtbxaOGIWsJCQQqFc9PCNl+OOvmakz8iU5ejWVOm4nJ/iLRd2a7Jtd4uLwd1aL4kibwtMBuHm/LH1C9eu3Ozi4UKI87PIs/qTl/DqHvHO1m3dW3hQDGsDGw2xGOg+NU8vqbl9NXj5BwulOX12/0J+w3H9TG1kfLhS8eTligPiBzucEjfyPwq30u+c4uMyv1TDjTLlDwy6E1rGSCXA1A6jhfjsPU0XqRrW2QtSm9IU3PE4I8qGBIXVtyPkA3Ik1Qv6zVB68k9fT7Z90hFNx1iQVUDzB3PyP06VjX9bvn2j2NWnokV97Fstwze8xbfO++/LnWTO2c/uZr1YlVf2oiJoCwkl2NGanDSIWNPoNHlwFB+GfrXpPTIuOLBP4PO+pNfiZaA55PKr6RnNgUik0/YjIu5pC7m1q5Rg2Acb4O4PrTi0EatRJwBk5wOQ9KQS7DFmXbu9Q2Gc+fXFINNjKAgKpyCTzA5jHnQMnjMm4xFcTD7PbHuwF1TykHAyMiNR+LbcjrWHn5XF6Rr40Fx2yp8Q7F3CLkXSONvDLCAjEjIC45HA6VkrL+V2L/p78MTca4XPDokkkQs2keBCHiLLlfvCcnbHOpoZCctaBlS+OxhZWd/eW2nvx3ceGImLOCWOFAXBH+9qmsuUFtkca9MXdnJZzMI4pApyUZOYD8sqCDgdfl0oOEJw20Sc5Q9xl2s7Gz2ad9JKkoz4isZjdc9RJkkn1oHZGDUNDRk7NtME4W99cL9niZZGILeJtK92BsWOcgH8uADRyqqT5tC9WcU1sUXF1dWzlCxjkjwcRyExup22BOM+gp4+lct62gdzr8dmN1u726VordcoAGlAkMcQcjcnS25PPHQ9KFenQtPwSSlKySeu4qtuN3EGrTkYfTNGwMgzvpYMd16jGqnddVsda7DRushLl8BBvriUolvG8hhVgCj92EWRixUyBgTnURjIxSUa619TDsvlNvivJokXEkDBYJ11e/puSNeBjLYk8XnvSV1GtKXYil6sntxfYGtO0t1bSvGi3EU8oCkKwLOB7oDFSwHvbhhz6VLD01HcWtA22SsaU09kMfFZo5lEgaOVW1oJj3sTMDkaw2Qfl1xSgq2+UdMN3WceDbRdL/wBoMl1DmXEbqdJi8QQPj3nO509apZVFl1iW/pLWE6Kq3N95FLm7RSvlwtw8YIyyZRBgeJQVXGM4OSc1PHGph9PYisz7pvabLV7Ou3Is8lohNCwJZ1RBcpIBk68Hxx7gamxj9KtR1Ba0VLXK7vvZv2l9rVwzFI3EAyyhIQssm3uEysCpB8lUY86LbInXFeWVa67U3chy4v3B0ZzLNjw+/sBp8XptUMnCXaUl/Uki1HxFkVt2rZTgzXEbDWcOFkB/w1w4BA6E5qKWJVP2TLNeXKPvotth2jkK4aIStyR4TiKR9IYqS+NBA58+VZtvSYuW4vsX4Z713Qg4h21bf78KSgKiOMHS+d0dpOYAzuBVyvptKXgrT6hLfkHftofFi6l5pozDDuv94WxyI6CpP8vq/wBoH+YT/wBxse15JOLt/wC0ABaCL+y6scfi+H60vwFP+0f/ADCfyNbXtZJlGd4BEXKCWNTrVRtqkj1eEHPvfptQR6bQ5ptaCln2elJa2XVrE4+GNvSuqhqMUkcnZylJtkLWVFyI+APLCBSQ3EHKiiG0Dx04gqNAaWx0kGRW2eRpbCUBjYWh1KPMj96Ta0HGD2b3nHWht5nHiKyTMCfwFDpUDz864fqM3O/jvyzpcbHTjv2SONQe0G+MhzLqVm91lDKufy9Rz860lh1cOOiv+JkpdjpnazhNzc20RgRXYCFgMqMeAZ1FvM1lx4wv3rSL3PdWvcbdhuG3UdvOLmBY2OgKupWBAY77E71PkW1zj2KkW3NbK17JOD95xS6uGHhiJA/iP+xVzH16KAyfvZ1HtfYi5tJUGDsfrjb9cVXv4zr5R9hY8uM9P3OSeweAre3YbPgjxv8AxVYskpUpgTTU2gXtqv8AxBhy8AGM+bLtuN/niqeF9sv1L1niP6Fr9nKZhvSTkGYA7gkjT/mAFNmN9tPXYhi9TKLxCHN7PtsJU6Hb3jz/AA8vI1LhfyUTX/ey3ezqDNtdPjIa4IJ947KvXbPWoMzn6i4/ANUkn3ZrxLtzZwzFJCyuilCO6LDPnkNvQ0Y9k601olsvjCTi2xZ2Nkj4hxFjCupYoebArnLqOR3G2aksx511692/AH4quU9/C8lm7aezsT2rNF/bISygZ6c1Gd87VFGc6reWu3uiOd6tXF/1OIXnFnCvGyaZMaXYFstjnqGd87fQVswUZakirKxpOL8nZuG2scdkkejcRrg5GPcBfK43zk/WsC2xOU21v8zYpraUVHWvc5Fw7hclxeSRQkopZtbDOFTODnz+A61sO9VY6nP4Mz05SucIHVuHdmYbAoDEcFQS2QZJByyW6emwrGyL7ZSjKb+l+yNLHor4vh3kvkms5rfv9wGUk4TvEEmOg586i4S9XnxfEsuT9DW1zMzdlY7zWrRrsCcMQGVemCeo23pqJ2yufpvjoC5Uqpeqtt/Bx3tZwtrK4aAOSmA6b/hYbZHnXQYd3r18n5MTIg65ai+x2rs/2CtYbNC6qZCgZmZNbO5GSM9B0xyrIlkq2c+c2teCevjFpcd/INJ2ZszGzMIVYHCoYwS3pUFFspVSk7HteDQnCtWRh6fkT8U7LWX2fUDD3hzlFUB0HmSOVWYXTValzbfwD6VUrXXw/c59wCPTPPGveNEY3DiMjJQDO+dtIOM1sJt1pvyZqjxscV4O0dlnJsLUvnUYEznmdtiflitOq6OktmXbDUm9G101W0VZMV3DUREwMvRDEcUlE0CpB0LCm0SJoPgUUxLHQ2sQQwIPIg0Eu6JYppi7iXD+9Nxb5we8cqP/AOc416sdRmuP6hBq3l8HS4k1waZyFuwF8spAiDIrf2mtVQj4aiD+lXVm18NtmfLGs56SOo8d49NaW0RiRHbEA8ecMQg5kEYwRWYmrLvL0XvS1XtruNuzHaSW8guPtMSo6GPPdsSGy2x68sVLfWq4fSyrH70NvZzwkQQSN+KaV3P1wKkpsTr1sbK/mDzhvCu6SRDI8gcsfHjbUScDA5b/AKVLXBRg4p+SGVjbT+Ci9h+F/Z+K3wxsyBh9c/z/AEqtRbuvg/YnyI71Je5Te1zauJuBz0qfxbgOpPL+dHhL6JP8yef+lfkW/wBmf/LXRB3Ny2++NgB+PJ+u9Q5+trkt9iBfeUy2mgPELsSusZV9asxxsitkZAznccvKrGHFrHjotTcfUey9ey2FW4cxUB9dzKd9wcMBnf0G9V82MHL6n30U2+MuwXfezGxnd3lhyx31B5ASeucH9qPHlOMFxl2GsmpvbXcReyPgkdtxHiCRNqREiUb5xqZyRn/pq3CbuguXbuBbBQfYu3Eu0Ecc7WpOJDH3iddYzhsf5hsfnVKyc4uXFbRJVTy0zi3tN7Jt3nfIhBYjWuPzHmPPr+tHhXSq+iz38FnKpjOPOv28nUbyykW1PLu/LboMDfGelUn6vBteGyep1uaXukVD2X8KjEDyyag0zyPlQCcK5VBv02Y/Op8qyDsjXPwkR08605x8tlf9qHHHjKwIxUsMuRz08sD1OafplCtk7Jd0vBJm3elBKPZvyUzgvZC8vEMkEDOgOC2VUEjmBqO/yrWtyqqnxk+5kRhKXdFx4XJxq2j7o24mVfd7wo7R/BW15x8Dms22eDe9uWn+X/4XK/Xh5jtFP4h9onvVF0GEryRqQwxgMwAAHlV+n0oUv0n20yvZKcrPqWj6OuuIRmLQVbI2UgjSMbbjr9K5eF1SqnzXd+GaMKLFanHwcK7S3l99plMYuBHrOnCMVx8NuVbmFDH9GPLW9EWTdfGx8d6K9fcVusaZXkAPRhpP7Cr0KafMUirLJuflssvZvs6JzHboyHvl7wysHVvB/aQxnkx3/SpIxc5a8C7Vx5HVrfgIjAz4iuAu2FXHLSv9Sas42DVU+T7sq5Oe7FxjHSPT2xrSTMxi+a1p9gNApgFPsEBjhqXZEohcUB86WwlFhkMLedNtBJSGNuXFDtEsXMl4nHM4WWEDv0Gkq2cSx89O34h0/nsKzczEVi2jUw8tr6ZFTv8AtncAFGtUVhjOqYKqleRKlQR6VhvCW+7NZXa7pCri/H3mjUPEylQupwwMZ0KQNG+cnPKlHFUZ72P6+4aYX2T7Ux28DibWhYINSqWxpOcEDJGRkcqPIqdi1HRDW09MfcV7fQ/ZMWs6iQrhUB0yByfynB61S/By2u36hrhJtyIOx/beczxRzzl0zok1heZ5NkKDsdt6uzoXF6IJxi/BdYbiNb2Q5Ad0IAJ3cLjl9TWYqZKTa2Sz71JCPj3s6tbqUyvJKrac5VwB6DK1PTOdUdRfkGT562hj2E7OrbWssKOWUylgWI1DIGASAM1HdZbcnLxoacY1TXuUzjnsdaaaWVbsKSdTAxE4zvsQ+as4+TKuCg470vkjtSsltPWy6+zTgr23DlhY5dZZdxkZ8Zx9cVHbY79yiuwPH05aZzni3YLjfeSPFMwRmJCpdOMA7407D5VdpshGtKS8L4Gn9UtxHvsEspIjf98GEgeJW1HJyA55n1p7bISScfAEoyX3FR9rfF5I+KLLGcSRYKnmMgDY/A7g+tR4UVJT37ssX/RGGvJd+CcThvbfvtW7AeEjURIvNG8sHr5EGs66lVTfqPt7GlTapQTrW9+Rh2gvClqxEmrwsSu/h/lUMYxcVp99+B0l6knx8LyA+yjjKCxiGnUdLIfgVds/uKsZcnVkvUd7RVjXK2pNPwznfthtz9rWXHgdMA9MqTt+tWuky1GUH2afgizov6X+RZvZx7T7O1sktrlHVo9QDKmtGDEkEgHOd96szx2rHZFbbKae1rZfYuJxzQiaJNUcqZQupDAcg+OfTPSueqU6r7FxUn/Y0I7lFfVo5tx5Vl4xYpjdWDt6Llxn/TVvA5RxbZMlzlFzgvcvdzfp3QBjUEeIv+LHUelUOclj8HDy/JahTJ3cuXb4FVz2ltHVAvdgj3iHzr9R0q5OqbhGKh4AqbU5OUk17FS9pvFLOWLEK4Y4wpbUwPU5ycCr+PGTuTitL3Klr1U1Y037A/s6icXFgCGyryy51gqsQUqwKD3DqYc+ea1qlys7FCbUau52C8vq1FAy5NCa5u81KokTYquLii0RtgZlp9EfIHjaj0CmGRPS0EmHQyU2g1IY289C0SKQytrmhcSVTGkbq/vIrY81DY+tVZ1JdyzG9gHbLgkMkIl7mIumDnQurQdiM4zgZBrF6nXN1Nw9jT6dZCVvGfhlLexiZdJRQBuNPhIzzwVxXKxybYS3s6OeFU1rQJccDt2YAB9eOSeORh6aS30q/TlZU39K2UrcKqPdvQ6tPZ80qFRAkCsMa5MFxjkRGM59GK1p10ZMmnZLX5GdZPHr7Q22K772Qyrk6omVFLB8yq2R0UZbT+tXJpwi2VozjJ6ETdn7uPAS5uQScKsdyzaj5Krac1QqzqrXpL/gtyxJxWxjB2f4zaK0kUlyus5fV3U+SOrLqYgn4CrlkYKH1paKvJSet7ZAvbDi6K2XhddwzPbMACOeSABkY5elRKqjWxOEkzPAu3/ELNNDpDcqzF1yzRsNTHIU/iXOcbfOjUK12j2BmnLuOk9scmD3nDpBkc0lDDlnqgxtvTurfiQHFryhT2W9pP2aW7e7gkjW4bWhVdWlkBUowPy333oPw/GOoPuSTlya2il8YvFvLl7hlIiHhUOCNRPLVgjG2/yo6a/Shr3ZJZJWNfCDuEXf/wCPnzhhbS6RIDq+7JGY5MkcyN8eRPlUV0I5Nbj7olos/DWb/wBLLX2645bi0IRlLMmkaXD6yeoA5D+tUaMeTlGPHWvLLdtrSlJyWn4Kn7Ne0rWEgWXKRSnVG7Dwq/u5OdtJ5E9CBWhm47s1OH3IzsazinCf2s6rxXhEN5Ce/wBLZbOk+8S2+tWHLnnasODsg5XSlxl/cvzjHtXra+Rfwf2TWAZZHWV1O6q0mUJHQgYJHrVmWdkulT2lsz7aoRlpFj7Vcbi4bEXLqg06UUAAt00Kp9BvUEaJqadD235ZJU4zX8TwjjHY3iLXXFWuG5rFKyj8o06FA/1Vp5daow3FD0z9bIXwdI47eTSQ9yRyUhMrjGoYzy3FY/O1KEbF2Xg14UQUpThLbORXHYe4HIxt8yP5VurqNe1Fpr9jGlhXPckKp+HSW0iGVcDUN+YODVqu+FqfFledU4Nc0dW7EXSm6n+7w08aywyFQheFSFZQi7KA2Dtz+VW8JrbT8kWanpNeC1XCmtRGY9i6ZDT7I2AzJT7AYMVpbB0RR1IRoLhNIIYWsRbOkE4GT8BQthoKgakGhpEUAUgkt+IHl8qDT33D2NIbrclfCDtgVE6+3ckiw2I6hg7gjBB8jzFV7IJppk0JuLTQvt+xkJYszysvRNQRR81AY/WsZdOog+TRsvq904pLsE3fFrOwRgioNIJKxgZ2/MR19Tmo55tNT4Q8/kBCi+98nv8AVhHY7jT3tsLh4u5Ds2hdWomMHCsTgc8E1erlyjsr3V+nPjsdsuRjzomt9iJdu4iteEW1nqmJJb87nUwB5IgA2HwAqm4UYqc/BbnfdkagVbjPGZ76ZbW3yhfcn/Bi5NK/+boo8zWbCU82zb+xF9Y8MWvnPyZ7SxIsEHDbXwiaQREjn3S+K4cnqSAd/M0SmrsjjH7YlauL72zJeLwI/EbSEqrRx28zaGAK4ACLkHbyqrVY5erNMeC/hOT87A+E9mLWa54hA8MeoaWiIUKYxKhHhx0yOVXumWOypt+Rr0oRhJfuB2XZW3urBisYiu4GaOUoSut4zn7wcmyMHcVM5ydTlHyh5QUblF+H4B+GdkLZ4FuYO8aeE4dZSJO7dTkjRpClOZ5cjQzsnbUp1+V5RIq412uu3w/DJeK8Bi4kpCBYrpFIKHDRyL1MWeY8hzXP1gx7ottw7P4CvrlFJWfb7P8A7KQvYRkkIKRIQTuWdtJ/DhCo3HxODmpLepxh2knsGvAlLvHwO7vslHJCF1/e7ly5HdSgknAKqTbHJ6AjzqKnqkJP6uwduHOK7d0VlrG/sQFWWWFPDgSDVBlidXdyDVHpHU5HPlWg1Vcu6TKkZTg/oejP/jDiOna5gTwsQVMerCnBxk8z5daD8HR/tHlK2Xd6I7Xs5PeSmSdpLk6sM7MUj0lchllcdDgaVU0rL6sePwNGiUn8gsVnLYXAkgQswBjkifGpsjL6Qu/d7ZD4xt6ii5QyatPwx4xlTPlHyP39qMjMjSQyZQDT7pwBy6DNVp4DlpqfjwTVZVcOScX3DR7VInmEskW+2QyeE7Y3ApPEu9RT7PQ6vqVLrTaKp2y7QJfNogjO76sKpAHwUVNjY0q7HZIDIvjOpVx7lm9ncCrcBy0YWG3MesFh3kkpUlTr/EoG+NuVW6siuuz63rZVuqnOGorejoc7ZGQQfTetevIql4kjKlXKPlCybNTppkLAJqcjYIacExE8ayZALoDyOxI+NGyBBVpdaGLKBvkYIzgGkwkie3kIzgkZ5460waQZAD5U2yRbGNvE3kKZyJVFjW2tHPkKhlYkSxgyfiLtBHrCSSnyQDb4t1A9AazsvJlCDcI7LuNi+rPi5aKffdoppdi2heWlSR8ieZrlMnJybnppo6jH6ZRUuUmmR2fZWa9YIytFb5BldgVZwN9EYO+/VuXrVjB6fLfOYGb1CuuPCt7f5HVLWBY0VEAVVAVQOQA2ArfS0tHNSk5PbJacY5l224hMs2hgXcsFgjX8Zb3dI/c9MGudzKLrsng/B0OAqa6PU9w+3shw22Klg13ceKZx0+C+Sr7oHqasZlscWn04eWVa1LNv5P7UK+y3jmnvG92FRbQfxsQZWH6D61Xoj6GLKb8smzdOcaojDh0ve8UkbpHZKPnJJ/2qDDj/AOLORBfHhWo/LJ+Hv3fGsdJ7Q/NonH8mNWOiS+hr8wL1vHX5MmU/ZeKEcorxdJ8hOmSv+pSRVyuXp3uDBkvVx1JeYirievh14ZkyY2/tE/PCeo6alOf9mq828S/Xsy7FLMo/9yGHHuGKyJcW5LRsAyaMDuy2+sEdKHNxdfx6QcPI23Tb/wA+4LbcRjucRXeEl92K4Awsh6K/k3wOx6YoarqsqPC3z8hThZiS51d4/AHxLhslu2HGx2DDOlh/vpWflYVlD+V8mjj5NWQu3n4IbS9aPJjYoxxyxoPnrQgg1DVkTqe4sa/EjZ2a/wCywcN7SxA/fwou+O9jTKE/EY1L+tbeN1ZPtYZF/TJrvW9/l7lka2guVDjS4PJlO/8AqX9q0+NORHv3M9Ttpeu6K3xzsOJBldMmM6Q40sMjfTIu4+WKpy6dw70y1+RchnQl2tj+6ApfZhamMAvcRsYgjaZdQA2JVRIGwM+VaNdX0rl5Kc7/AKnrwJL/ANlqeLTcZLFT95BG3ubAZTTgHrjnUyxtgPIXwC2ns3CEtJcgAOXAgiEL8saRKWYhcdBTyxuMG/yBeV37Ii4hAkbmOJQkaeFVH6k55knJJO5riHOc25Sfc7bptKjSn8goYjkSPTaijOUfDLc8Wqf3RJBfSD8ZPrg/vV2rPyK/EjPt6Fi2e2jzcRbqAf0rQq65avuWzLu/wtF/y5Ef24eR/Srq68v9pnv/AAzkfKN4o66Rs5NIOgQUxKkhhBimJEkHwOBTEq0Mreah0GpDO3lNQSig1JjGCbzNV5RJEwxFB3x+m9V3FE3JktIY9SEepCInt0LByql1BCsQNSg8wDzFLQ+3rRSu3HCJ8tNErTFgAFAyytyGB+XJznpvWLndPnbapo2+m5lVcHCfZ/Jm44HJb2MEMaltHjlxuS5GScDc7k/Sjzsex46hBfqBjZFc8lzm9fAr7ERu83EHVSWAhjA+KgsQM9d6ixaJ/hZQ13YfUZw5wW+wwubOc39jMInwrSpKdJwqOnNjyAzio+l4ttM2pLsQWzr9KSTDPaHaFowy7OuHjPlJGcjHxNH1P+HdGwHpz23D5Jrorf2UdwuQ2jUQNz5Sx/UH6VZyalk4+15QOPN42Q4Pxsr/AGT4qLWX7PL/AMvMTo1f3UjHdG8lb49fWqnT8v8A9KZd6hi8l6sPK8k/ajgHdHKrqibYLjZdjnOP3qHPwnVL1IeCbAzFdHhPyacH4+Yl7m6zLbHAEhBLRZ5CTzX/ADcx+0mHnqX8OzuiHKwmn6lPZ/ATxrs0VHeW57yMjOAckDzUj3hSyumJrnT4+CTD6mm+F3Z/JW9WKxXFxembSSl3JbK7aNtUbtExO7L7p/iTGGqam+yD+llbIxYTj9S2kv8A73OocHklaFDMAJCN8Agc9jg8jjG1dfQ5utOfk5G6MFNqHgMIqYiB5rNW+FSRskgXFMU3vDDvg1ZjapLTInDv2Oddo7Ro5jqHvbg+e2DXGZ+I6LX8Pwd70i+NtCXuhSTVI1kaMaJIIiY0SF4Ii9GoN+EDsZxtXpB4uguJqYkQbCaQWw2F6ZkiYytgx+FC2g1saW0Q/Ec1FKT9iVL5HFoMYwuPiaqTe/LJV+gwB86rkp7NIRmkI9SEepCPUhHqQjAWkIzSEIu2K/cah+Fgfkdv5is3qlXOnfwX+nP+Ml8la9nXEBHNNaH3WzPDnbY4Eqj54PzNRdLu5R4stdVo01YCdruFCKRlI+6k8Q3yepOM8sE/tWd1Ch0W84+GX+nXq6rT8rsOux3F/tEbWlzvKi4Gf72Lo38Q2B+RrVw8iN9fCZl52O8ez1IeBL2h4U1tJyBRj4NiQQB+L41j5uG6J7Xg18HJjkQ0/PuD8A47JZnwhpLfm8fWPJ3aL/48vSpcLPlW+MvBHndPVv1R7P8AuWq94RBfxie3ZQzDIYe6x6hxzB/WtS7Fqyo8o+TNxs67Elwn3Xx/0Ddm+yRV+8uAPCfAmcgkHZmx+g+tQ4fTfSlys7/BYz+qqyPCr92XStgwjBpDMFnlIqWMURuQvmu6sRggeYm4tGkyaXGR0PUHzFBdjQujxkizjZ1mPPlApV7wSRCdOJB0xsfmD/I1gX9FnF7h3Orxf8QUWLVnZi9rKT8jVU/yzI39pp/5nja3zRgcNc88KPqfoKu4/R7JP6+yM/L6/j1L6e7N/sIHxrehg0Rilo5K3ruXKbkmYiatEwEGQgmmYaTGMUGAGIODyPQ02w0hpbReAuCowcY6/Shb76JY6D7Rl0nUTq6eXzoHvZJsOgvAFxgc+fWhlXt7D2FJfEgDO3SgdKXcLmTxznqajcEHyDYZs1DKI/ILFQhozSHPUhHqQj1IR6kI9SEB8Xtu8hkT8yED1xt+tRXQ51uJLRPhZGX5nIJrloWiuVB1QSBm396M7SLj01VzWJKVF2mdZk1xurcV7o6d2hs1urYMm50h0IAOVIyceorezKfWqaRzeFe8e7v+jOZPqVleM6JYzqjODkn8p+BHT41zNNkqZnVW1Rthp+H/AMHSuFX8XErXPInwyL+KKQcx/MeYNdPFwya9M5OUZ4l3b2/5KJxrhrW8hVgMfh3zqXzrnMrFdE9PwdTiZMcmva8kPDuIy28plt8ZY5khAxHIAOn5W+I/WjxcyVT/ACIcrAjZHT/qdL7PcfivI9UZww2dG2eNvJh+x5Gukpvjato5e/HnTLjIasasIgb0QPOKNQI3PYHPKDUsY6I2xZdNViIDFdwakQGxbO5pxmwCWWjQPIDkkpaAbIC9LQBDA4BG2Rnl50bAXgOuJg7EquhfIU2g0FLckqFLEqvIeVNoJE8ctLQewmOeloLkFxSUgkw2KamaC2H2+TUE2kEmPLOLA351Ssltk8I+4VURIepCPUhHqQj1IR6kI9SEepCOZdsrlnuXjfZF8IHMAEAlseZzXL9SnL8R+h1PS6UqOfuxt7LuJ6oHtmPjtm0jPWFsmM/LdflW5g3epUjI6nR6du/ZivtfwzuJiy7K/iU5653Ueh3+dY3U8f07OS8M2OlZPq18Jewm4ZxZrKYXCAmM4W4TOSy/nUfmXn9RQ4GU65cWH1DD9aHbz7HTOKWcd5AChBDLqjcb41DYj4Gt+2qGRDTObpvnjWb/AKnM+IWbwlgykBTjJ6kDO3ntvXL5GLKmfFo7DHyq747T/YOseBXOqOeFlgfSCr5zqU74dR7wIxsa18Lp+QtST7GVnZmI4uE+7OifbQR8etdCqmjlpSTfYGmnqWMCKQFNNUyiRtgM1zRcRtgU8uafQ2xfO9EAxdM1OgWBymnQDICacHZGjU4KJ0ekFsIjekEFRtTBbCo5KQ+wuBiTimfYJMZxQsDggg/GhUk0SFl4dJhAuN/OqNsfq2WIeNDNTVZku0jOaYfZ7NIczSEepCPUhHqQj1IR6kI552/tdM6v+dP1Q4/Yiue6vXqakdN0Szdbh8CHg18bS9guDnu5T3EpJ56iNLfJtP1ND0y7jLiH1OlWVtLyjpXabhv2iBgANa+JM/mA5fMbVtZVKuqaMHCyHTan7e5yltj58xuOfQ7GuSacXo7WOpx2Puw3HBaTfZXfNvK33DkEBJD70ZzyUk7fH1re6flJrizm+p4kmvVS18osna7gokUsoGsA6c+nI1qX4scmGn5M3Dy5Y09+zI+GvphjQ80jRT6qoFaVFLrgkUsiyNlkmj00mKspIq+CP7b50uCFyIpZqbQLAZpacFgU0lEAByS0+hmCyPSBbBXanBZCTSBBkaiBROjUh0ERvSC2ExvSH2GRg4BwcedNtBDLh0hV1bqCDvQSW1oOJYGuzKwYgDaoIxUFpFhd+4fFcaRtUbhskUtE8d11NA6/YZy2SLc5NA69C5BUUuajlHQakEVGTEfejNFxehtmXkApktj6BvtW9Sen2G2EQyaqCS0OSUIire0C21QK/VHH0bY/riszqlfKnfwavR7ON+vk5vewCSN0OBqHPfII5Y+Nc9VNwkpHUWV8jp/YPjJurON2P3iZjl/8yPYn5jB+ddbj2KcNnF5dLqtcSs9s+DmObUoJWTLAbYUjeQfz+tYvU8bjLmvc3ulZidfCT8FVnhEilGyQeW+NLdGFZkJuEto2bK1JHQOyPE5ZrULcbujGMP8A4qrsH9eh+IrssCUp1qTOJz6oVWuKNb6MqcitqEtoxbFp7QKLrI3o9C57BpzSBYMZyKTQyZo82aYTkCzPSB2CSPSBYK7U4DIHanGIS1IYgRqcFEqNSHCIzSHQVG1MEizT8bEkKxBAuMZPp5VCq9ScthIitqJsnQxW5xyoNB8ieK46mn0NslW5yfhTaH2FRz0LiLY1sGzVW1aJa+7Nr6+A2HOmqp33ZPKWgWG4qSUAYs0nu80UaxSmDpPvUjgR8xrwuXIqrfHTJod0MKrhAnFLITRPGTgMMZ8j0P1qOytWRcX7klNrqsU17HKeNcNltWxIMb+Fxureh8/hXMX4c6ZfkdriZdWTH6X3+Pcn9nfE+4vmhJPd3Qymdvvox/7lB/0itPp1vbizK61jPSsS/U6L2k4X9pgZNtQ8SZ6OvL68vnWjkUq2DizDxMj0LVL29yn8H7HFmzcMFXnoQ5J+BboPSs+jpDT5TNvK65FR40938sd3cYiOFACjYAcgPIV09EVwSRyd1spTcpPuDSzahUyWiLlsS3QwdqmTK8lp9iAXOaTQlPZFK1ITYI8lIHZE01LQ+yCRqYFkDtSBB3anGIS1IYhU07GQZZoGdVJ0gkAnyBPOmfgRY+0XD7eFUETZfJz4tWV89uVRQlJ+RovYqhqTZKg+FsULJEEi4pg9k0c1PobZMs+fSlodMJjnptC2GW8uTTMdDVrsIuKg4bZZUuKFrXOo5qwo6I3LbJRPtTce4fLsRPPRqJG5GqTUmgeQ14VPiq18NlqmQ6NxtVLh3JmbQTaqaUNDbNp4VcFXUMp5ggEH5Go2k1phQnKL3F6Ei9j7RZUmWLDxtqTDNpDYIB05x1NRxx64vkkW59QvnX6cntDeSfBwasqOzMc9Ca+m0tkVcrjtdyBvTBbqYSL8aOMeLE3yQkeXBqfyQ70QzSAikloTexVcDFHsgktEInpDqRHI9MIFkenG2RGSkLZoz0wtkDtSGItVIEiU04kTIaQguKhCQUjYpmEiUS0gtkqSUtC2TLLT6FsnSWlofYRHLSH2MbWTAzUbJImtxeZo1EeUzSOWiBTJGnptBciMzURG5GRLtS0NyGdjPUU47LNUhkbnaq/DuWXLsb2N3hhTW17RGpDoNVLQezEcmcjypNaFGW+wt4rJg1ZpWyvZ5E91PqFWUtEbexYLnBqTQCloGvjncU6BmLzNRkaeiCV80h29gExxREciEy0tDJmrNTD7B2akMRlqQtmhekLZHqpCNFNMInjpDhCvSEbiSm0PslV6cWzcS0tC2TpJSH2TLJSH2FW770LHQU9zS0SctEAmzRgbJUlph0zJmpxnI072nB2biWkLYfbTUDRNCQabjao9E/I0hucEetJrsByLFaX1VJ1k3I1ku9MnwNJQ3EDemQ8YnVh4c/GnqTi+41mvYrpn6VaSK7YDcSUSAbIftGacSkA3DYNEgJA5mpxEMjZpDMFkNOCR66YfZoxpCImNIYiZqQjTVSHMpTCJlpDkopCN0pCJaQjdKcRMtMOTJSHC4OVCEjDmnQzMrRDIlpBGDTgmKQjdaQwbBQsliFVGTIjWiBG9seVQzJUb3h3WgQE/Icf+Wf1qN/zAv9JUZjvVxFdg81OgGBtzpAxNbjlRIT8gL04JoaYRBJToTB3p2MammHNGphEJpxGlIR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11" descr="data:image/jpeg;base64,/9j/4AAQSkZJRgABAQAAAQABAAD/2wCEAAkGBhQSEBQUExQWFBQWFx0YGRcYGCAYHhwYFh4XGCAbGhkaHiYfGBkjHBkfIC8hJScpLCwtHB4xNTAqNSgrLCkBCQoKDgwOGg8PGjIfHyAsNDIpKiwsLywsLiwwLC8sLDU1KiwuLC0sKTUsLikvLCosNSkwLSkqLy0vLCk1LCwsK//AABEIANsA5gMBIgACEQEDEQH/xAAcAAEAAgIDAQAAAAAAAAAAAAAABgcEBQIDCAH/xABEEAACAgEDAgQEBAIGCQEJAAABAgMRBAASIQUxBhMiQQcyUWEUI0JxUoEVYnKRobEIFiQzNIKSwfDhJSZDRVRkg5Oi/8QAGwEBAAIDAQEAAAAAAAAAAAAAAAIEAwUGAQf/xAAxEQACAQIDBQUIAwEAAAAAAAAAAQIDEQQhMQUSQVFhBnGBocETIjJikbHR8BQj8eH/2gAMAwEAAhEDEQA/ALx0000A0000A0000A0000A01Hep5LNmpEHYLs3MFoUPV9PVbVt7ir45PGv6Z4iqWJkfzcbJClJCfckqfTxtINA8Hk/pFAATLTTTQDTTTQDTTTQDTTTQDTTTQDTTTQDTTTQDTTTQDTTTQDTTTQDTTTQDTTTQDTTTQDTTTQEWz80x9SrbYeH565GwStV3wPvRo7R7iof0LCKYbIirYEWUlqDS5CKJNoJHIlTcKPBrUm6w2zqMhLEB8Vht4N7Fkb3FhRfYEckXfGurDw08vDLUY5Ifwzj+rKiFSf8AmSh/a1rcViHSxFGPCW8n5W87fUnFXTJd0vPE0KSL2YX/ANiP79ZWol8N8knGeNrDo53A9wW5Nmh+oH2FdtS3WyIDTTTQDTTTQDTTTQDTTTQDTTTQDTTTQDTTTQDTTTQDTTTQDTTTQDTTTQDTTTQDTTXCWQKpY9gLP7DQEB8QZjMeoSMT5cUMkaKbsPIFhteK2syn6nj25GtrmdPP4Qxp86INn9uMArz/AGlGuHUsbcFQOp8+cMSSbKREyuhHY8qEHb0kA3Qvaga4ftRiHCtRUdY3fjdW+xZorJmL0Qp53nRq23IRXLCyKckjdd8g2O4rceO1STUF6YwTzoWNHGlMqcD/AHEtyL3IOxXBBAPO0fbUzwsjfGrDmwD/AOcD/LXZUK0a1KNSOkkn9Su1Z2O/TTTWY8GmmmgGmmmgGmmmgGmmmgGmmmgGmmmgGmmmgGmmmgGmmmgGmmmgGmmmgGtb4km24kxuvQR/fx9D/lrZajHxAymXGAVS+56YAXa7WJH1sjix/wChAwOnQkzwgqF8rFugCvqmf3UkkHZEo5P11vBqBdaVTlSK8jRQBYIWWNiZZpEQsMeMKNwAD2+0kmwLUA6knRepwoFxljkxyASkcqMhI5J2s1h/c0CTr51t7DTqYmpWSbUbLJNpZLV/X9yLdJ2SRj+IpZYZ4poMaSdqaOQoyr+S3JX1MPVuplIHcEWLOsjpeY8YaSJ3ljBG5JL8xAQSRKDyhW+CF5F3fB10L1TLyZ5Y8KKHy4TseeZmCmWuURUFttJG42B3HftgZufkxSRjJiXGyLqPIjJfHk5/3MrEBkD9gGHBIKm+NbbZFXG4TDwVWn/VzT95J53a5d2aRCooyeTzJ/gdTSYEobqrHYjcAwsfcG9ZWoHjZ4xZTJCVeBpDHJTfIy7tydr3p7Duw7c1qY5GaPKLIbJQslc3wKr29x/frrk01dFc1fVfETCUwwIXccFqO1WoGiaoAA2W7DgdzqKZvxCiWRU/pDHVvTzcm27bd+bsaNhzQ5/e6B1H+v8AWvJigSQBXyFafINAXDDSJGa4CM1FqoEL9DWoh4hinzcOaZEKwY2zzGJHBY9ljAFAKVJHsD9616C7cbxTJHtWYI5k2+UytQcuRQVgNjiiKYHv3VRzrtbxbLG4E2KyoAS0gJoVt7WKPzV3uwfbnVYfBzrskyrhyRoRjlJIGUbbXzl822AO7iRW4r5Rfc3jDxHLDnYYgmkX8VORIu8uh3zgWUcMOFJWht7g3xWgLkzfEoG1YlLu23gC63WRdd+FPvXF3rDbr80fl2onBLo5QrSutkDg2WI4oDv7CwNRHxVkiKTGhaRoIsmWdWrdHvooYw7/AD+WquwpSFJUVwRrR+EssQ+HcoiRlSLLYF4WZT5XmQbtjGnAZT9jV9joCx/9Ysx13JilORQkVgaI9wStc8fz96rWeniBwRvgkC7bZgh4PF8CwVFjm/rxwdUblq+WGbAxpZgobc0ZkJAqq3XblrNAWa+ta0Xgjx1JhZfkzO74cjbJYnJO0E1vAblXQ88d6r9gPQK+IclwWRIAtkKWfvRI7krRABsUfVxxydcJuv5IB8swSvZpA6DgXV/mWO38iR7XqvviRmxYeRjCRUYfhWjTcm8AxyewYGrHF6r3xEfxRVmTGx/QoBCCIkL6bKrQJ47/AMuKoAejsbxBMoT8RDt3GrXkbiTtUckEkVZsAG6J13r4iLAmOIyjbalb5f2SytA3YJPy16qsapr4a5MkHS+rFZSWhRJEdTe07XspdgGrrXHqHV0mlMX4yaOtwZ3yZzRQE0wBYA2Kqu90OK0Bbf8Arg6sgmxZY9wXmiQC/AG6qvkAjvZA70Dv8PMWVFdDasLBoj/A8jXlXA8f5eFOrx5Ek0RotFM/mKw4JVr4v+sOx7HV5eD8oJNE8P8AwmYoeMc+lit7SaNsuwr34HPN8AT/AE000A0000A0000A0000A1CPEGcTkO8lrBjKXrcKdkG0K3HpBdq287gFPHvN9Vr4zxyuF1QhR+lhYNH8wHaxBqzV13AYHjdWjBn/AA36T5if0hPRkl3eVf6IWYsWA9mlYlyfoVHYa3/iLHjy8KYIyuQrNG6EHbKgJVlZezBvprXeNC2N0PIEVKY8baKHYBQp47dr1FPgtlwedmRYhJx1ixm9684oVkIv3JH+GoRgox3eAuSLwv1AYXQUyXG8iBsmTbQ3PLulb7Cy1fbXzwv4si6zjywT47ws0YLRPzuilvbIjULBrg1wa1i+B4Fz/D5x7AtJse/pTOqn+QKnXX8LfB+bjSzTZ7KX8uPHiCkH8qG6PHseKvnvepJJKyBqenxHHbJhyA83lgRZIX5pIT/ucsAcswjJR65O0/w0dx0/KL7XxI5MiPaEEkkohicLtG/am55TSAWwFgAe2t14nyHizMIrtEczPFJ6RZYIzx+qrobX4++sbp3h4Y+Q7wkLDLbPFQA80lfWtCxYBsE12qub5HaO06uzpSoQtpvQur5PVa8726ZFiEFPMqD4t5bx9Vx1+UrjQLSsWAO7caZvUeR3POpT0CD/AN2MtyQFlTKdgRyW3KqG74oLVe9j6a0nx6wDHl42VttJIvLurp4yeRyPVTAi/odbr4X/ABAxcbCGHlTJDJG77Sw3I6Od4ZXAIq77/bXQqvKWGjWgnJtJ2VrvRvWyMNvesaH4E856USQmNJu70CzJX2vj/D7a0nhHPjlysZGj3SL1KIrLuNeXJKCU2VXLDdd69F4mSHUPGyvGwJDIQVIo9ivB15m8AAjMxeVps+Djjdauvf3AO7j2NH6aYPGfylJ7rjuu1pZPRP1Eo7pNfjVvTHwmaNYmGTKQEkaTiojutgNpJ5Kjj39zrC8OSX4X6oK7TD/+vJOtz/pAx3Bh8gVJMeTXyohr9zVAe5oa1/QJS3hjqUTFVWOXaDtrv5THcUFsb4s2eRzQ4lga0q2HhUlq0JKzsY3wdyn/ANpQO6r+EVqVq9QmoGiQLokX9Ce/bWn+MuN5XVPMj9LZECSNXp9Tho244+YA3f8AEb1tvhEbmyo9u9h0/wCUAC6dG22FNk7+5B++uj4qYUh6iqvHtWPHhiV5LC7lXdav2re1E8jg++rhEyPijMJU6Kz2XbHQn6Eei79797/fUp8IQ7+n4ezGhnkkM9l0RiAMiUAkv6toB7DgdyR76r4nExL0rCahH5BDnaNwdIzFwxFgeo8DvrV+GfiRDh4kWLkwZJEBkQyxSAKxkd5Oxrna9fNyCdAT3rUYTE6hjjHhx2/CymQxKqh2FlSAvJGw37kbua96x+D7KudiEHn/AGhmBAAG2J65s2K+wr76saKWKbpU+RjmRopMTJNyBVe720+0ksbRqPIAHfnVbfBzHYdSxvl5SZ1BPcGNkoD357j6An20BmfEvpESzYeWiKhymkjmRaCb0KDeAOAxV7NEi1+/Mp8DTsnTcOQMwMM88K0SAQzhwGruoIuiQDVUdan4s5O9sCJqXyFkmelIA3lWROBw5SMn1VwRfPeYeDeiyCHp8TkowByZFCKAWlfftPbYwQAcLzbD+LQFnDTTTQDTTTQDTTWrzvEUUTMl26oXI7ChZ+Y8XweBZ+2gNprUy+IELskYaRgL9Kkg0aIB7ErxYv3FX21HevZbyeW05MUZ9SRpuMrWFOxYgLZ/uwpfUCKOu/Hxppk2uPw0VUI4yPMKjsJJFFJx+lOw43aoY3aFDBxvVefBLV+BKMHLQ7s/q6iRA7u8y2fJg9Z/TRcD0oRyLYgHmr9oX8RutS/hWxY4fLUp577pN7iHHMbWQvALMFXuex1Pun9PihXZGgRfoork+5+p+551qD0EyzZrTAFZo1gTnnygh3ftbu39w1yku085T3opRiuGsnml3cb5cjP7El2xJ4KYB45E5B5BVx2P7g61WF0XF6XhzeRGIolV5W7m6BJJJ5PArXR4C6luxvwzk+difkuGFMVThJCLPDoAwIJHfnjWN8S8otiriR8yZkggFe0fzSv+yxg/zYa7V1YKn7W/u2vfpqV7Z2NB8JT+FIxmNDJx4suMH+MqFmAv3va1f1tWdqFde8NmVInx2EWRindAx7DgKUYe8bKNpA+301zxfiNttcrDyoJR3CRNOh/sSRgg39wNafZO1aeJor2jtLrldXdmufJ9UZJwaeRk+NZh5mBH3ZsrcB/VjilZj+w4/vr31n1rQ9Ojmyss5k8bRIiGPHhb5lViC8kgHyu9AV7AV3J1vwRRv+WuQ7QYqnisXaDyjG1+Deb/AOd5npRcYms8R+Hoc7GbHnBKNyGHzI4unW/cX/MEjVL+JfhTldPx5Zd8OVioPUK2yKpYepdwJQ3V7WPvYIvU4xuuPjgCB1VJpcp1MobIOzHeKILGGlWrYyP3rtrvi8RvneGsnJmCK7wzqdilV9J2jgk8/wA9dRsyhjMHSipSUoO2TvvJPy46eZhm4yfUjfwT6ssGSmIuT50eTE8nl7SphlQmgb4LNGLO36D6AmFeGl8vMxq42Zik8ixtmiX3PJ5HAs+/YEjO+E8ddRwGo7xM6nnjY0Tt2ritzE8m+OBXOJ1jw/KkuZIgX/Z85qUMu88s5pL3UAqm6rg12OujSSdzCTf/AEgZzImEgBHrnoEVYXat13o0aPuKPvrH6JQ8MdUJA9Urc13I8gc/tfGs/wAe+JIsiaHKhkVjFHGISAHqaU+c3BsEogTcD2s661JPhTKdjbTNJMx7XvyAt0OP0HtqNOCpwUFoj1u5FfC3iFsKbz4I1lkkxBE3IKpJ+W6uwBAa9otdwI5vttO58KYc3UMqJsg74cWpJnAJBKnzBGCeWeRxvYdgBwAK1gfDHpeJNE8c8TOywtkA+cYkpWEZV9tHuymyTwDwP1WvgYTrjbo448aBK2RoF4AI3fqosSOTYbih/WmeFbfHzILS4SqQxZHewB3Z6FMBf14vXTj/AAwkliilxo4cqN0B8xn2NvW0dSslcq6kX2PH7Ds+K2M7z9NdAXAiY2AVBId32iyRZCmvUbqwSOdSTwo//sfB3WykSuyq4RvVNM1rZHPsO3NH20Bl9K6PJidCnx5k2ypBlEgMGCrISwFqe5HIr+E9uLq/p3jWVZMfMjVJMuBDHs2UpjKeWDtj2gbQPsOf2Grh66oTp+c0a0hxJaLFC24DaT6PayeTdkX7m6o+E2OXz4StRiR5WIHI8uONyYwX3cG9tkkge96A4+F+vwzZpn6xkMtOHEJjapJaADyBRQQBVFe4AHa79BdPmiE29JFcTAMCPVd0AyuCQUYUPpa684fEbw+sGXGIkKw5EUbRjcXVGatyI5+YKx7fRh9tWX8NJj/RuFXLxTzRgk/pRvMIAsDsa5P1HF2ALg0000Bi9SzfKjZwjSEfpWrPIHvx760s3iWfzxEMZwtkGWmcAADkKqgtya/v9wRrI8X9NaaACNN7hwVskAH+JgCNyj3HP7HUM6n/ALZkLunmx5ACPJkZjjsSffYyMGJbuGahtBrga8k2ldK4M7rHWMtTWRPDigmtl2ziu6RpukJs1W48r9DWmBgyVWMnljkfiJ09VMdxMWNwIzdUXqqHpNa7/D6RRP5b48ePkVyU9SyVdmOarfsbU0wo2PfUgGuI2l2hxNKbpQp+za55vw4eOZZhSTzvcwOmdGSG2BZ5G+eWRtzt+7HsP6ooD2GtgAKPOvoAr76+a46pUnOW/Ue83zd+fXXkiwklofNYPTutxTu6xEuENFwDsscEB/lYj3rXDxHjSS4s0cRp3QqDe3huDR9jtuj9a1rz0NsKJvwEa/OGMDuVSgKIj4IjZjRvsSPuTrLRpUpQd5WfC+ni+F+Giyd2eNsyur+GlmcTRyvjZKrtWePvt77HU+mRL9j29q186R4eMchmnnkypyuwSSADanfaiKAqAmifc0L7a6OmeNseWTypCcfIHeGYbG/5SfS4+6k634Os9TE4ulR/jSbUOXNfjuy7zxRi3caaXrlxQ+v01rkr6cP3xJnyhX3+mtD4u6w0UIih5yZz5cK/Qt3kP0VFtifsB761/jP4k43T0ILCWf8ATEhs39XPZB/j9BqOfCnKm6hlZPUcjk0IYgPlUH1Mqj/p597OttQwM40Xi6sbQjp8zvlx+vTQxuWe6jD+KXTfwMXSmjPoxhJGWazuNI1GgfU/r+g79tffDvVccdEfCaQhfMLK20kSQM6SVuA2rIfkKH1WCK7asrxL4ehzsV8acHa3IYfMrjs6/cdq9wSNVkPhBPDNtXLwwZWOwmMozHlmARRtUKtml4AFcDt3WyNo0cTQhTlNOaSuuN132v4cStUg07mH4EVR1NZWtY8aOXIftxuHlqD7X6qHPcd9aj4sxHF6qcqIlfxCpMgriiu17b6707f1gdT/AKH4YGxsXHBkEjK82WwIDMhtRsqjCvNLZsnn31x8b+BJMvGMEgWKWF2bGkLel93LRsaAQMKIoBQaF963xiKogmd42mbuQRHGOAGb02B23Mffvq0/GeIMboORjq1nHx8aFht4Dl0L+rsdxN13H8xrE8MeCjjvjT5Q8sRKSMeRFtsgFlAHLgxIKk8yh+kiqO3d9c6WrRZOM2QkU0wiZsgK3IRgWB9PL7Tx6ud9CgNAQD4XwbmlXvu6e/seKniJ4BtgAL9r7cd9W8cq+i7lIalA57E71sHk19K4o8en2hnh/wAPY+DKxjmnmcxNAodFRKJVt4dG9IHl/L8xo/QkWF/QxHTDFGlNt3BGN87t9EMDV/wkEC60BUPxOzYoZMCZZvMlGOiiJYyFeMtNbh/b1AALVkc/tFsPrfUoU240+TFEpuKPeoVVYsSCpb6n6fXU/wCseHsbK8l8mLIbIgRYCkcmxKVpW3bjGzA2x4bb+5767MPwbhScJhTffdlyq1AWSBW00Of8rJAIGH0LxFk5XRurHLfzJooCoJRQVRweNyD13V89q1G/hjGFy8dD+YRDkkx76+aJjtv9N/X76sLA6PixQ5EAgn8nJVQ257JCFmUBljuyDTElm5UAmgNbqPo/4aAy40MECKvYReVJwDuO6i5UcmuWYKaPqvQFUfFpL6lgbR3xYTXHA8yQ9wSDx72f3Pcy/wACiQdPjjha/Mypwey3HabiQ1gKp5570B+qjy8Q9BxsuWPJknn3CAQmKAAGwWchm2liCXoBI/YcDW78NeHAUxo4oXjhjd3YSPvNyHcSzUAx44FGjX1vQFj6aaaAaxuodOSdCki7lPfkj/EEHWTpoCF5vQ2x4niZWycdyD65drI4I2lW7q24KBtrsDYrnhFlzQni8uK74oTxrQPrT/44Fj1Jz9m76mxF99Y0+CDyoUEUB7cC6qu1X7fcapYzAUMZHdrRvyfFdzJRk46Gl6f1OKdd0ThxdGu4I9mU8qfsQDrLYD21qus9HR5S0kTq1+nIiIjkAAB5cH1juApB7c/XWHiz5IBaKSPMQfpciGUGhxvW4pPsaW+eSOdcXi+zFand4dqa65Nej/cizGsnqSJVvga460b+Looyq5KyYjHj89Sq39BILjP/AFa3EGQrruRlYH3Ugj+8a5mvhqtDKrBxfX/PyZk09DW+JfCuPnReXPGGq9r1Tofqrdx/kffVJeJX6p0V/JTKk/Dbt0TWCDuB42tdEBOQOB3/AFc+hBrUeJ/C8OfjtDMtg/Kw+ZG/iU/+XrZ7L2m8LLcqrepyycXn4r1XEhOG9mtShofjR1JRRlRvu0a/9gNazq3j7qE4HmZT7XF7YyFoWRRCVR4uj7V9dSHp/hMYGRkY2XHE5kC+U7pYZVbduicmg3sV762I6LFE5mRVjNANdBdt8nt6T+xA+t67ynTwKtOlTjnmmkvwXMNsyriKftN6yvnxf705FbdRxozklMZ3mRmARnTYzFq7rZo7jXfnXqHwZ4cGHgwwAC0S3P1duWP95r9gNV14B8Jx5HUPxghIhiFq5sLJMSKZB7hRfPYkjVu65jtJtCNSccOtFm+/hz09bZFT2Kpzkk724oa1nXsdtqTRrulx28xR7sOVdP8AmQkfvt1s9fRrlsPWnQqxqQ1i7kmrqxqsCUY0G6KQeQQGjZ3ARYi5NkvW1vzAKJ/SB3Fa0HiTxRjM27JysIRqBt2S+dICCCaWNeb29jY5H013eNYHj6bnIoHlCLzoz/A6ukjLX0LAOPod321S/ifxOc2BUCR+n80vt9a0tFAf4Cfb7DX13B4qGLoxrQ0fk+KKEo7rsX10fGRMhzMu6Pho3LMQzSEsF2EiztcGtpoki+LON1vrIamlZURrMflxlpZVU8bUvdQXksaX1gc83kYssZx4JZACqY8crlq9CiMNu557IRxQ5YfqJFYeIPFUrgybCJcnleK2QJe2IWaCqCC39Ym+TWrZEsDw71mGVZDiMVliIj2TqYi0hRtqhQ9MSEPH2v21v5fEchxgdtS/LJRraKa5AWUgDjcAQf8Avry11SOZZBNvBIIIdG5BHIPHIIPvr0N4R68ubgpkMI3lKmOWqIM8aggjiwSCG9NEE+9CgMLN6hjrkTNsyZ5Y3MbsrIiBgVZowZ3BkAqvlo2eOdYHVfiJBamTBymoUD5kRtQaoqjEUCCPbufrqD+OeoSr1XNiVTsfKX180rMoBBrjkC/r6f31wHg3KkxGzIIjLF6wdrguPLJUnyq5Fj2JNaAsPwj40x8mkwXkSdWv8PMQrMCQW2EMEkoWaPq49hqRTdXUtPkZG14I4y4UW5XYdgZGNKN5BIN8bQbHJ15ri6448gwxpHJA7SLKi1IzFgw3tZ3baoD6Xr0B1vqK5XQ8iaNABPhGXiqVuN6fX5ge/wDCf5Aa7pfiSObqX4J8XZIY2kEgn81QUV2+XykJ5sV2HsNWX0HJaSEFtvtRDFrBVW+YkkkEkWeTV++qB+GUrP1KCaUEMcaYljdmNIggIvvyC1juWPPA1f3QGjMIaMAKT2BvlaWrPJrbX8tAbHTTTQDTTTQDTTTQHwjWHk9KRhQ9PvQ7WORa9iARdfW/rrN00BHZuhzxxyLC6uW20JbZQVu/SSRRFDj31FMnHCh8hYYoJcXIjDPFSmRCwjdZEUAVTWDz29iCNWbqB9fL/hepXXBbYA+6/Up5A+Q37cfcWL1irQU6covRo9TsyRq1djr5Wg194r76+L65N6cL/Y2JqvEsULYzDIiM0JI3qFLUvfftHJ2nnjn6aiYwuhwIs58oqSQpZnl9S7SQqEn1DcvFXyPrqwNYed0iKYxmVd/lPvQEnaH/AItvYsPYkcc6vYXFKnHcm5JfLK1+9evkRafAxOjSzysZJAYYaqKD9Vfxy/wsR2QfKO9ntuCdD9NNVKs3OWeVsrcuh6kfdtC/rpuq6PGuOvuob1vhy8emfLJ/Y9NP4yS+mZ4/+1mP9yMf+2vM3Sj+VKN5oq1pzQIFBvoSQWH1FH669O+L6/o3Or/6PIv/APU+vMPRktZ+QKhJ5vnmqFDvzfNCgeewP0ns0rYK3zP7JlOt8RdniHKA6PigsUOXDjRWTY8uONpnVRVjdtCEnj1C+2oh0WU5mZjQzOWx/MkkKFrURRK0jgD9O4rR1svHGQwh6LALZhh2AoJJZ0jQAffg/wDh1i/DRGOcAw2tHh5DbTS7XYoDZb5TbUSddIYTVfGLpiq2HlIixCeIqUS9gaEgHYCBQKuOABzfvet78IkkgbIxpHAWaCPLUpIrUqNTdtwDFTZU8+kduCMj4zx307CeQbiJHB2ybuXjBFOQdwBUX37UD76jfwokA6njgcCWOeM/zjJ/zF6A4+N+oSr1vKh3v5JyPM8uzsL+VQbb23bT3+n7anXgvKMfScR1dUInmqzzzK49Pe7vbyK9X1rUB+Ixb+m8ymNKVkrmiUjQ9vrtsfz1YXhlMb+icKa2/DxtIzmWlbeW9QjCepnMlhFXvxZ+oFZ+KenrF1rIgRiY1klITkBN259oHau3b7fTVk9Hxynhsq4ZW/A5JCsCPS0hYGj2BFEH3BFagPW+lyNmzSmmyclyFiFkiTIYkIOK9CjaTfv9NWd1aBlxsnG8wyvF00xEn1M7KjNuuyeaehV9ufqBAfhRlSZGZAJHaTZiZEY3MTtQAAKOQQBfABGr08GTb8KJi2693O7d+o8X70ONUJ8ImZ8rvRGDkKGvbtFgDmuOT3Or48ElvwSFttln+XsfW3Iv2r9v2HbQG+0000A0000A0000A0000A1XGQdy5THaRNkQx7QtEbp1sHgbvSC1ntuP3JsZux1AfKI/CqTZlyvMYdwBHE72DXq5KHuRzXsSauMnuYepLlF/YlHNokumvqV76+DXxu3G+psD6F4POsfPzVhieVzSRqWY/ZQT/M679abqTiWYR944dssorhmv8qLni2cbiPoovhtXsBhXjK8KMVrq+nF/vQjKW6rmswJM+FTLI34stTy4wFSQB6aojX5qqhFr3sGj7ak2B1COVN8ZDqeAfoR3BHcMOxB5GsLE6BLIqZG4R5I7lRasG5agaHJ9yt2idwLOFl9FcyGS/wAJlfO0kQDxy8E1LH3cAKRvIVjXFdtdztLs/Tr/ANmHtCfk/wAPr/pVhVayZvZpgiM5shFZzXekBah/dqPwfETBIXzJXxmYBgk8TRsQSB6TRV+T+kn69tdi5mWYpI58dW3RSgT47h4ifLcjcCQ6E8cURZHOvP8AP1uOXDUzeYZoQqQlSu0MCvMgIsjYlCvcc/arszs/SdCUcXT97eyd+FlyempKdV391norxodvTc+/bFmH/VGy/wCZ15u6ThKMWeXzU37dnk+rftILeZ227b473f04u/viZ1G+j5Dpz56RogHN+eyUB9fSTqjIsGklj5LM8cQo974IrvZLD+V62+xaHsMPKHzy8nb0MdR3ZJfi/wCZBJ010LIY8ONQymiHXngjmxwb1lfD1S8+U7U5OBJu3EEszywG6NluQbNECxfcXx/0iMXblYhHbyCg/wDxuR/31k/C1o3nCxq/nvgyhrI2EmXHK7KFjgG7v7a3MZKSTXExnP4pvt6PCpCuTlkB6K9kJLKooDddkHd3vvyND8KkrqPT/qZJT/y+XLrf/Gj09Pw4yCCchzzVsFRQG4Aq1YcHkdjdXrX/AAuQNn4rvw0WPLLSoAKC7f01t4INgHcTzySdeg0/xJdl63lMtMS8aVYBJaNPa7r7jj76wcJGxSrqw9AKqxWTaGJNkMSVD023iuAOLJJ3fxAaA9bybEhyBkIQQR5YjWIWCtbt+8D3qv8AGb+B8pk6PEAEZZMibeJF3oYzIVYMpYDtdcE3QHfQEP8ABnVcXFyVknyEeXKV0SZbvFkPp3upG0BwQAwJKhfperEyOlHHw81ifLl/DTjai7Rwsh3owPoX1Gq+i9jxqm/iB4eixc/Jx4gQnE0dmwA4Vwo4scMy8nmkPtqzfCme+R0CVnNsmLk47mgbMMZKEnuDsO0n32roCG/ByP8ANkNBrw8gbbBJpoz8tg0boE0DzzwavfwRCy4MQcU3qLcbeSzEmtq1d32Gqc+EUMX4g+UJAD09t++m/MMke4qAB6O1A86vHoRBx4yKoqDwNo557e2gM/TTTQDTTTQDTTTQDTTTQGL1ScpDIwBYqhICiySB7CxZ+1jUZkyA2TjIFWvKlmuuwZkRQtGgKJ457DW68U/8LJ+YsZqwzUQCp3VR4521/P37a0HTmZsr1AjZiRfMObleViDZPPpFi9afbk9zAVX0t9WkZKSvJG8vX3aauuNfDrrnnVELMwVVBJJNAAckk+w418qWtnr6l4x+qdQ8mOwpd2IVIwaLyNwqj6fc+wBPtrr6NGAPIRvMk3F55bBG8spYj6EEbVU8gILFa1D5e5vOYlJnUrixFCzIkljzWUDh5KoA1S0OCTqVeGuj/h4ApJLElm/mSQP5Dj76+mbB2X/Do79T45a9Fy9X17inVnvPI2qihWuE+OrqVYBgfY67NNdCYTQ5sUEDRoUKh3I3DgEyEghzVENZ7++33qvKmbEUnyoJyxk8xlLk3+ajkFnsEtfPNg2b57H1f4qxJHhBiBLqw4HejwSPbcDRv2o0Rrz/APG/oRTNGUlNDP6SQKCzRel0Ne9jdzybPetAZuH4xyIunwJmBTEqH8KdhttpKbw54YqpKCh2YH6E9Pg3CbIz8GJroznIZe4AiHmHjtzsRb96Gop0fojMEklb0LYVSTYAO7seApLE8dzu/nafw56UAkuXLvUZC/hoNjbW8skB5Vb9NtQU++3i7GvHe2QOf+kBiMcXGyEJBjd4nI4O2dT7j9J2kEe+6tQb4S9XCdTw1ZiPMWSEmgK3ghKNmzuA7ge3fVvZypkRS9PzrYsIysi0gmXcpV0NEI2+kYexPsCDrzu5Ec8kRSWLZK2wXckRViNpIA3EULNDkWK1r9mSqewVOsrSh7r8NPqrMnO17otj4yYTzy48aqB5EUkr9lHmTkBUJNC6jvnmgPci8v4Xx7pcnIVFQQY8eHGVWtz8sWbnl+EBNi7GohJnTyY7yyyhjvX0MxaeaR12qxoUQAqoFH2/nZvROgnDwYcd2CyU88oth5ktoWCsvcLYTvzXZga1sSBUnj5wOuZpollmsm+Nm0XxV373fYHj6Wz8PsGWLpOOJE8v1ySt5lKFjZ2k3tu/Tto0R/cQCKc8dzN/TecAu/dM6kdvT8vf241seldSzI4o4ZpTNjoPRFvpB6mrzBVvt7hTYA2/QDQGZ4yvJz5Mlr2ysBCpvjHjUBW2/p31ur23C++rD8DY8R6YViil8nLaY7WfcxtBE3KAbVZg1NRC2pNWAK8xcSfPnMKNueU3LJ+mKMXbkntQY+43GvtVjTTxJhZAiikKQ4rRRpG2yRoYztu6NE1uPBNF+OCGA78Hwzh4iO+PjbN8fkuVkaQhTTMji3Aa1q+AT9ARqedOZTEhXbtrjaNo/kPb9tUD8Lsoz9UkkiRY4ZMZxPEgARaAVbFBbLdrH1++rp8EOThISfdqHIrntyB2N+37caA32mmmgGmmmgGmmmgGmmmgND4yLeQoT5zIKBG66DEjaOSaHFcg0RZAB1vTf+LyebKrAnA44j3WD7glz7DtrP8AG5f8OAgJJcDgAmqPPqIr71zVgd7Gv6PQyMsAj0PCtck0MeE2TVe/11oe0N3gJrqvuZaXxG3vgn2AJJ+gHc6ivUeo+cFmdC2GrjylsL+IkFsHYtQEC7fSD/vGr2q+3qmUmQziRqxITTi6E0qguyGuWhjUEuBZJ9PNEHYeFOjTSH8Tku3qIZIRaoAthTtsigOVFfck8VrNg7FjCMcTWXvaxXDo+/l9SdWpwRmeEenTDzJpy4eQ/I1UKJ9QFWCe1HsANSPTTXYlcaaaaA4ugIIPIOoB4g8LmPzVaE5WHLQ8gWdrXw3cutWaKc9uPpYOmgKKwvC+CCCmLmTN3EEstp3UVSAM/wA1bbPN+1kWh07oDSxsMlV2EgxxgVsGzZx9Fo+lKG33s6ktaaAqrq2LvWXBmlRZVYPjytuAEo9ZDswACyAbiq2PXQPAvh408GY+ZM2QrfhWtSckIskcgVTy3Yrydm5TTEKDyF1ZXUehwzkGWMMV4B5BAsN3B+oH+P1OuOP0CBF2iJSvHDer5aA+a+1aAqzovhWLFljdZvx2UTcQ2+WkYO4b1TndIKKgseD7XqVy+CJTielqyC4kNm/ayl9jzySbs86mOPgxp8iKv9lQP8td+gKl6r4ZinklebpDO7NuMlurM1N83lEjmifTa2V99dOP4ExW/wDlUq0+2mlyKAIJDFRdixRIuj9iCbgrXytAQ2LwpLtSGDy8bFo2kYZPm3X6e7FgV5c3angbuM3qPhA2j4zmKRFAFk0SvZmr5qsgqeCD7VqTaaAhz+E8iVXjkaCKNyrHyUolg1tdbb44BNkcHuLMsxcYRoqL2UV/599dumgGmmmgGmmmgGmmmgGmmmgNV4jxmkhCo+wlh7kX3pdy3tBNc0R3Fc6iHUMp4ZcpYTummOMsR9t0kYj3fSlEbSH7DU261I648hjAZgvAJAv68txdXV8XV6h+ZGTnx5TWqphNJ6ht/ODNGt8UCElce/zap4zCxxVNU5aXTfg7koy3Xc2PTPD0ReJVXdFjgopYHkofWS271M0lk8ex7g8y3WD0gAx+Zs2NJyR2PHAsdr2gaztXCI0000A0000A0000A0000A0000A0000A0000A0000A0000A0000A0000A0000A0000BwmiDKVPZgQa44PHfUYXwjLZQ5FwEk7Au08g+44LXzdd+a45lWmgOrFxljRUUUqgKB24H7ca7dNNANNNNANNNNANNNNANanrHiWLGNPfADGqAUEkCyxAslWoA2dp41ttQH4h5rw5EHlsU85dkle6g0P7JAlfkUfV34FASdfFEW+iHVbK7ytLYJU3zajcCtkAWKvkX0/wCuEVhdk25vkXyzuYBd5IHfhaYqaaivHI1A589z1A4t/kJO+1KHp3byaatwJ3sLvsxHbjWjbr88hV2kJZQApoDb5v5LVQ4tFA47GyKJJ0BbEfjGFgCqyMW5A2gHaRGQ3qIFHzUrm/UBWuZ8WQ96kKcW+2gtgMQwPqBUEFuPTzdUarCbrswgWbfchmkjLMqtaouOy2GBBIMand3sd++pP0Rd+fHC3qi8hMgqebmKoN7Hu31o2L5q+dASkeK4dxDbkUBiHZeCE3k1RJHEbkWBe1qutdTeMYhwVkDUzbSoB2RnazklgoVW9Js2DwQNQTp2Y82eceQ7oVbIVVoCl2Sigw9XIY2b54vsKwsDq0sgjkZzvab8OWAC/lTkSSAbQNrM/qLimv30BZQ8YQnsJDYUrSfMX8qlFn5vzku6+b7HXLK8WQoiv6yjRpLuA4CSXtJsjlqNKLPHbtqC+IpzDlZixUggjieIAClYtiC6I54jXg2OPudanI6pIuPAqtSzKyuKFFY3baoFegDceFrvoC2OpdfjgYKwdmrcQi7qU2AT9SdrUotjtagaOuo+KId4W2Kk15gX0WdvF9yLZVsCtzBbvjVUTZziFW3bjJKyNvAe1j8srw4IDAyOdw9VsTd6k+Tx1dcUf7j5tvvYQS/P81b0VquiRdaAk2R43gjQPIkyIapmiIBLDcoB/Va88XVUaPGmqobPkmVUkdmRhu2k8XD+UlAfLSEihV9zZ5190B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810000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526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632514"/>
              </p:ext>
            </p:extLst>
          </p:nvPr>
        </p:nvGraphicFramePr>
        <p:xfrm>
          <a:off x="457200" y="3459480"/>
          <a:ext cx="8229599" cy="329184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1" u="none" strike="noStrike" dirty="0" smtClean="0">
                          <a:effectLst/>
                          <a:latin typeface="MathJax_Math-italic"/>
                        </a:rPr>
                        <a:t>X</a:t>
                      </a:r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 smtClean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0" i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0" i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endParaRPr lang="en-US" b="0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r" fontAlgn="base"/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dirty="0" smtClean="0">
                          <a:effectLst/>
                          <a:latin typeface="inherit"/>
                        </a:rPr>
                        <a:t>|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0" i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endParaRPr lang="en-US" b="0" i="1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dirty="0" smtClean="0">
                          <a:effectLst/>
                          <a:latin typeface="inherit"/>
                        </a:rPr>
                        <a:t>|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0" i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endParaRPr lang="en-US" b="0" i="1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dirty="0" smtClean="0">
                          <a:effectLst/>
                          <a:latin typeface="inherit"/>
                        </a:rPr>
                        <a:t>|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endParaRPr lang="en-US" b="0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dirty="0" smtClean="0">
                          <a:effectLst/>
                          <a:latin typeface="inherit"/>
                        </a:rPr>
                        <a:t>|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 </a:t>
                      </a:r>
                      <a:r>
                        <a:rPr lang="en-US" b="0" i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0" i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endParaRPr lang="en-US" b="0" i="1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dirty="0" smtClean="0">
                          <a:effectLst/>
                          <a:latin typeface="inherit"/>
                        </a:rPr>
                        <a:t>|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 </a:t>
                      </a:r>
                      <a:r>
                        <a:rPr lang="en-US" b="0" i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endParaRPr lang="en-US" b="0" i="1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dirty="0" smtClean="0">
                          <a:effectLst/>
                          <a:latin typeface="inherit"/>
                        </a:rPr>
                        <a:t>|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0" i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endParaRPr lang="en-US" b="0" i="1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dirty="0" smtClean="0">
                          <a:effectLst/>
                          <a:latin typeface="inherit"/>
                        </a:rPr>
                        <a:t>|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endParaRPr lang="en-US" b="0" i="1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i="1" dirty="0" smtClean="0">
                          <a:effectLst/>
                          <a:latin typeface="inherit"/>
                        </a:rPr>
                        <a:t>A</a:t>
                      </a:r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 smtClean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dirty="0" smtClean="0">
                          <a:effectLst/>
                          <a:latin typeface="inherit"/>
                        </a:rPr>
                        <a:t>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30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445212"/>
              </p:ext>
            </p:extLst>
          </p:nvPr>
        </p:nvGraphicFramePr>
        <p:xfrm>
          <a:off x="495300" y="1295400"/>
          <a:ext cx="8229599" cy="109728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1" u="none" strike="noStrike" dirty="0" smtClean="0">
                          <a:effectLst/>
                          <a:latin typeface="MathJax_Math-italic"/>
                        </a:rPr>
                        <a:t>X</a:t>
                      </a:r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x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0" i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y</a:t>
                      </a:r>
                      <a:r>
                        <a:rPr lang="en-US" b="0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 </a:t>
                      </a:r>
                      <a:r>
                        <a:rPr lang="en-US" b="0" i="1" baseline="0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endParaRPr lang="en-US" b="0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1" u="none" strike="noStrike" dirty="0">
                          <a:effectLst/>
                          <a:latin typeface="MathJax_Math-italic"/>
                        </a:rPr>
                        <a:t>A</a:t>
                      </a:r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l-GR" b="0" i="0" u="none" strike="noStrike" dirty="0">
                          <a:effectLst/>
                          <a:latin typeface="MathJax_Math-italic"/>
                        </a:rPr>
                        <a:t>ε</a:t>
                      </a:r>
                      <a:endParaRPr lang="el-GR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i="1" dirty="0" smtClean="0">
                          <a:effectLst/>
                          <a:latin typeface="inherit"/>
                        </a:rPr>
                        <a:t>A</a:t>
                      </a:r>
                      <a:endParaRPr lang="en-US" i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u="none" strike="noStrike" dirty="0" smtClean="0">
                          <a:effectLst/>
                          <a:latin typeface="MathJax_Main"/>
                        </a:rPr>
                        <a:t>⟶</a:t>
                      </a:r>
                      <a:endParaRPr lang="en-US" dirty="0" smtClean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 smtClean="0">
                          <a:effectLst/>
                          <a:latin typeface="inherit"/>
                        </a:rPr>
                        <a:t>z</a:t>
                      </a:r>
                      <a:endParaRPr lang="el-GR" b="1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76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200525" y="2590800"/>
            <a:ext cx="8382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4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Eliminate Unit Productions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31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46237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Productions of the form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MathJax_Main"/>
              </a:rPr>
              <a:t>⟶ </a:t>
            </a:r>
            <a:r>
              <a:rPr lang="en-US" i="1" dirty="0" smtClean="0"/>
              <a:t>B</a:t>
            </a:r>
            <a:r>
              <a:rPr lang="en-US" dirty="0" smtClean="0"/>
              <a:t> are called unit productions</a:t>
            </a:r>
          </a:p>
          <a:p>
            <a:r>
              <a:rPr lang="en-US" dirty="0" smtClean="0"/>
              <a:t>Place B anywhere A could have appeared and remove the unit production</a:t>
            </a:r>
          </a:p>
        </p:txBody>
      </p:sp>
    </p:spTree>
    <p:extLst>
      <p:ext uri="{BB962C8B-B14F-4D97-AF65-F5344CB8AC3E}">
        <p14:creationId xmlns:p14="http://schemas.microsoft.com/office/powerpoint/2010/main" val="174917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240609"/>
              </p:ext>
            </p:extLst>
          </p:nvPr>
        </p:nvGraphicFramePr>
        <p:xfrm>
          <a:off x="533401" y="4495800"/>
          <a:ext cx="8229599" cy="146304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 smtClean="0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F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32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76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200525" y="3505200"/>
            <a:ext cx="8382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535009"/>
              </p:ext>
            </p:extLst>
          </p:nvPr>
        </p:nvGraphicFramePr>
        <p:xfrm>
          <a:off x="457200" y="1524000"/>
          <a:ext cx="8229599" cy="182880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A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F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A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276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73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 RHS Terminals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33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46237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For productions with Terminals and something else on the RHS</a:t>
            </a:r>
          </a:p>
          <a:p>
            <a:pPr lvl="1"/>
            <a:r>
              <a:rPr lang="en-US" dirty="0" smtClean="0"/>
              <a:t>For each terminal </a:t>
            </a:r>
            <a:r>
              <a:rPr lang="en-US" b="1" dirty="0" smtClean="0"/>
              <a:t>t </a:t>
            </a:r>
            <a:r>
              <a:rPr lang="en-US" dirty="0" smtClean="0"/>
              <a:t> add the rule</a:t>
            </a:r>
          </a:p>
          <a:p>
            <a:pPr marL="914400" lvl="2" indent="0">
              <a:buNone/>
            </a:pPr>
            <a:r>
              <a:rPr lang="en-US" i="1" dirty="0" smtClean="0"/>
              <a:t>X</a:t>
            </a:r>
            <a:r>
              <a:rPr lang="en-US" b="1" dirty="0" smtClean="0"/>
              <a:t> </a:t>
            </a:r>
            <a:r>
              <a:rPr lang="en-US" dirty="0" smtClean="0">
                <a:latin typeface="MathJax_Main"/>
              </a:rPr>
              <a:t>⟶</a:t>
            </a:r>
            <a:r>
              <a:rPr lang="en-US" b="1" dirty="0"/>
              <a:t> </a:t>
            </a:r>
            <a:r>
              <a:rPr lang="en-US" b="1" dirty="0" smtClean="0"/>
              <a:t>t</a:t>
            </a:r>
            <a:endParaRPr lang="en-US" dirty="0" smtClean="0">
              <a:latin typeface="inherit"/>
            </a:endParaRPr>
          </a:p>
          <a:p>
            <a:pPr lvl="1"/>
            <a:r>
              <a:rPr lang="en-US" dirty="0" smtClean="0">
                <a:latin typeface="inherit"/>
              </a:rPr>
              <a:t>Replace t with </a:t>
            </a:r>
            <a:r>
              <a:rPr lang="en-US" i="1" dirty="0" smtClean="0">
                <a:latin typeface="inherit"/>
              </a:rPr>
              <a:t>X</a:t>
            </a:r>
            <a:r>
              <a:rPr lang="en-US" dirty="0" smtClean="0">
                <a:latin typeface="inherit"/>
              </a:rPr>
              <a:t> in the in the original rules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3877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34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930662"/>
              </p:ext>
            </p:extLst>
          </p:nvPr>
        </p:nvGraphicFramePr>
        <p:xfrm>
          <a:off x="0" y="2895600"/>
          <a:ext cx="2895600" cy="1539240"/>
        </p:xfrm>
        <a:graphic>
          <a:graphicData uri="http://schemas.openxmlformats.org/drawingml/2006/table">
            <a:tbl>
              <a:tblPr/>
              <a:tblGrid>
                <a:gridCol w="609601"/>
                <a:gridCol w="838200"/>
                <a:gridCol w="1447799"/>
              </a:tblGrid>
              <a:tr h="38481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 smtClean="0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F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290340"/>
              </p:ext>
            </p:extLst>
          </p:nvPr>
        </p:nvGraphicFramePr>
        <p:xfrm>
          <a:off x="4191001" y="2346960"/>
          <a:ext cx="4952999" cy="3291840"/>
        </p:xfrm>
        <a:graphic>
          <a:graphicData uri="http://schemas.openxmlformats.org/drawingml/2006/table">
            <a:tbl>
              <a:tblPr/>
              <a:tblGrid>
                <a:gridCol w="1631108"/>
                <a:gridCol w="1690783"/>
                <a:gridCol w="1631108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R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F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C</a:t>
                      </a:r>
                      <a:r>
                        <a:rPr lang="en-US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N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  <a:prstDash val="soli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L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(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R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)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C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,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2217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3124200" y="2971800"/>
            <a:ext cx="12954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1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 RHS </a:t>
            </a:r>
            <a:r>
              <a:rPr lang="en-US" dirty="0" err="1" smtClean="0"/>
              <a:t>Nonterminals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35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46237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For productions with &gt; 2 </a:t>
            </a:r>
            <a:r>
              <a:rPr lang="en-US" dirty="0" err="1" smtClean="0"/>
              <a:t>Nonterminals</a:t>
            </a:r>
            <a:r>
              <a:rPr lang="en-US" dirty="0" smtClean="0"/>
              <a:t> on the RHS</a:t>
            </a:r>
          </a:p>
          <a:p>
            <a:pPr lvl="1"/>
            <a:r>
              <a:rPr lang="en-US" dirty="0" smtClean="0"/>
              <a:t>Replace all but the </a:t>
            </a:r>
            <a:r>
              <a:rPr lang="en-US" i="1" dirty="0" smtClean="0"/>
              <a:t>first </a:t>
            </a:r>
            <a:r>
              <a:rPr lang="en-US" dirty="0" smtClean="0"/>
              <a:t>nonterminal with a new nonterminal </a:t>
            </a:r>
          </a:p>
          <a:p>
            <a:pPr lvl="1"/>
            <a:r>
              <a:rPr lang="en-US" dirty="0" smtClean="0"/>
              <a:t>Add a rule from the new nonterminal to the replaced nonterminal sequence</a:t>
            </a:r>
          </a:p>
          <a:p>
            <a:pPr lvl="1"/>
            <a:r>
              <a:rPr lang="en-US" dirty="0" smtClean="0"/>
              <a:t>Repeat</a:t>
            </a:r>
          </a:p>
        </p:txBody>
      </p:sp>
    </p:spTree>
    <p:extLst>
      <p:ext uri="{BB962C8B-B14F-4D97-AF65-F5344CB8AC3E}">
        <p14:creationId xmlns:p14="http://schemas.microsoft.com/office/powerpoint/2010/main" val="50113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36</a:t>
            </a:fld>
            <a:endParaRPr lang="en-US" dirty="0"/>
          </a:p>
        </p:txBody>
      </p:sp>
      <p:sp>
        <p:nvSpPr>
          <p:cNvPr id="8" name="AutoShape 6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8" descr="data:image/jpeg;base64,/9j/4AAQSkZJRgABAQAAAQABAAD/2wCEAAkGBxQTEhQUExMVFRUWGBcXFBcWFhYWFRUXFxsWFhUUFBoYHiggGBolHhoYITEhJSksLi4uFx8zODMsNygtLisBCgoKDg0OGxAQGywkICY0LCwsLCwsLCwsLyw0NCwsLCwsLCwsLCwsLCwsLCwsLCwvNCwsNCwsLCwsLCwsLCwsLP/AABEIALcBFAMBEQACEQEDEQH/xAAcAAEAAQUBAQAAAAAAAAAAAAAABgIDBAUHAQj/xABGEAABAwIDBAcFBQUGBQUAAAABAAIRAyEEEjEFBkFREyJhcYGRoQcyUrHBFEJy0fAjYoKS8RUzQ2Oy4VSTosLSJDRTc4P/xAAbAQEAAgMBAQAAAAAAAAAAAAAAAQIDBAUGB//EADYRAAIBAgQEAwcEAQQDAAAAAAABAgMRBBIhMQUTQVFhcZEiMoGxwdHwBiOh4RQzQlJyFWLx/9oADAMBAAIRAxEAPwDuKAIAgCAIAgCAIAgCAIAgCAIAgCAIAgCAIAgCAIAgCAIAgCAIAgCAIAgCAIAgCAIAgCAIAgCAIAgCAIAgCAIAgCAIAgCAIAgCAIAgCAIAgCAIAgCAIAgCAIAgCAIAgCAIAgCAIAgCAIAgCAIAgCAIAgCAIAgCAIAgCAIAgCAIAgCAIAgCAIAgCAIAgCAIAgCAtis3XMPMLBWxNGjbmTUfNpfMlJvYrlZFOLjmTVu/Qix6FZNPYBSAgCAIAgCAIAgCAIAgCAIAgCAIAgCAIAgCAIAgCAIAgCAIAgCA11PEuL7G2YiOED/ZeJpcTxdXivLpy9nNa3TKt/41NqVOKhr2LW0sTnmmx0D77hrHFoXqeIY2ODw7rPXsu7NaMc0rFqjRygBosF80rf5GLqyqtNt77u3h/RvK0VYw8RjCDlGupzWA5mEUKllSk3ZPbx8u5nVO/tMj+7e8deriwWh5wpLgXlsUsrQRmznqgzeBfgvbcIw9WhaMU8vU28ZQwtPC2k1zP58vTv5kxxW82Ep+/iKY7nT8l6RQk+h5xzj3NVX9oeBb/iOd+FhKtypFeZEwavtPwo91lV38IH1VuSyOajFf7VqPChUP8TQnJfcjm+AHtUp/8NU/mb+ScnxJ5vgVt9qdHjQqDxaU5XiOZ4GRS9p+EPvNqt/hB+qjlMnmI2OF3+wL/wDGy/ia4fRRy5E8yJvMHtSjV/u6tN/4XAny1VHFrcspJ7GWoJCAIAgCAIAgCAIAgCAIAgCAIAgCAIDFxmPp02lznWHK57gBxSPtPKiG7K7OQb5b/F5IYDmkhoPusb8Xa79di7mHwWRXkc2ris11Eq9me9VekXUquZ9N5mnmJJDnGCG8bkg8tea0OMTo0qbmmk0n8jYwOeWj2OkAGRB049vFfE1UlTlmi2n3W53m1bzK6VJrZIa0TrAAnvjVbU8bWrQ/em5W2TZiUEnojb0hlaJ4CT8yvo/DsP8A42FhTe6Wvm9X/Jpzd5Gmx+HbUoVelEh7XM5EB1jB1GqtVoU6ntTim1tdbGSFSUGsrOP7wYmlLKGHZkpUczQfvPJMuc46m/PmVi4BGtyHVrTbcnt0j5ed9fgTxJS5izLVq/56Gx3V3R+1NdUe4sYDDYAlx4xPAfrRYuNfqCPD5qlCOaT1euiXT4v5eZr0cPnV3sZ20Nx2NOWnWMxcPbbslzdPIrSwn6sjNXrU7eKd/wCHY2f/ABspRzRZHNobOdRcWPAmAQQZBB0IP60XqsNiaWIpqpSd0aFSnKnLLJWZiNwn6Kz2bNOpiqNN2lIuuowNWnucCfETI8VBkp16c/dZayoZi1UYoBYc1SQUteWmQSO4wgJJsTfrF4cgdIajB9197dh4KjgmSpNHWt1t5qeMp5m9Vw95vbxhYJQymeMrm9VCwQBAWjXA1MXha9fE08PB1Krsl1/+FlFvY8p4ppOUG61cLxbC4qpy6Tbe+zXzLSpyirtF5dIxhAEAQBAEAQBAEBqsXiKzXloY4tNw4CeUg8lR3uSazD7QbVdlFVuY6Am/hKqrMEe9pe6WKxNOj9ldmyOcX084ZmzAZXgkgHLB1P3rLewVaFKTzdepr14SmtDlez8bTNRzK4/aU+oS4SC9pIdJ5yOOqjH18Q43pS0fbR2FCnTT9pakz9neH6es+pq2ibHgXuHVb4CXfyryH6jxKoYdUl709/Jb+r09Tfw6zSv0R05oiy8DubTd9SnCjPVbeRwHCBck9+niuxwfDOvioQa0Tu/Ja29RUeSmzPq45r6ReyYJcwHmQ4tJHMWJB4hfTJ6I5yMDa1XLSjgASfAErA9VYscYw1D7TWYylMvcYkaNMnMe4XWvQzcNw9SpXtlST06vt8Xob3EMTRxapcu+ZKz0/PxnX6FJmHohrbNY2B29/aT818zr1qmLryqT3k7/AJ4JbE0qe0UaYVNXHUyStnLtFHT0SsiC7wVs1Y9gA8Tf6r6N+n6PLwaf/Jt/T6HneJVM1byX9lkUhEnh9F6FaI8BVrOpUcu5qA437SqG/TV5RSL4Kxnoyl6AtOUgtOCgG7wO5+Lq0+lbS6p0zOawuHMBxFu0wudX4rhKM8k5+e7S9DLGhOWyN3ubnwr2gj9rVq02hnwgEtJdHOT4Bbl4zhnT0auvHsVV4yt1On1t4aLappSS8axEdwJ1IWi68FLL1OrDh9aVNVLWRs6NUOAc0yCsqaaujTlFxdmVONkexUjG8e0GNa5pcASQQLkkXvbTvXK4pKHJcG9Xsjbwyea6NbubRfUrCqCC1sh5JNi5pgN53jlYBcng2Fqc5VEvZV0/Q2MXUWVxb1J0vWHMCAIAgCAIAgCAIDF2m8ik/L72Uhv4jYepUPYGk2ZsBhADh7nG0l/3jfWNFVRuibmDtfaTqFboWFxAyiCZJJvY8rgKjunYk+e94DlxGMPHpqnn0rl2cv7UX5fI0r3nY7zuPgKeFwdGnILi3O+NS9/Wd+XcAvj3F8TLFYydRrS9l5LRfc7lOk4xUUbrHYjLTc7SxXNpQzTSMkI+0Qza+9NXBik+maYL8wh4mWsyzFxFyF7v9LUISq1W+iWvm39jFjXojGwXtKc6q8Yp1M020+kYaYEF+vRtMmbHKL6gr1VakkvZNBHuI30rGKzqTn0yQBTpML4ae0chxMBayo1b6onPBrczfZbs6n0LsTUc1r3lzWN+BjXEGeRJGnJo5rR47gnjoKkp5ba26N+Pkrk0fZd7El286S1rSC03kWEryHEeGvB1FNyzZutktullp2Ong5qSfc0eIqAvZSzBuYwTOg4lUwGEniKiijLWrKnG7NHtjdt4xBNJr3se4mmYmYuWl2gIv4BfTKChCnGC0S0PKY11JU5uKu39TG2tsitQpZqjC0G0yDc34HvW0qkXomeWeErU3mnGy+BF6VM2AExc/wC6obcaqhNTM0MpkSHnxZ+RUaHoYSzRUl1KXUAdHtPfmH0TQtdnv9lVTowkc5EeZKStFXexMU5Oy3JPu3s6hQirVDKz7GMwLaZ7Gwczu025c143inFq1VunRdo9+r+y/H2PRYfgs0vbupeWhKtp7cBFjmkSANL6ErymSpVl7fQ2KWFyPUt7D2UalLF122xDmubScNaZLNWjgSeOut17rheIdXBqCesfZ+38GjWpQo4uMpK8W0/uQLAbxPcRmph0DUdUga66LVddR949hPDxWzsb2j7QxhnMObPTM56fRu6UxM3nKCLeRXqsBgqc8Pncnmeq7eB884tjZxxLhGCyp2ffx+F9jpLNpCvg+npyBUo9I2YzDM2QDHELm4+DjRqx62kv4Zeg05Rfkc/qU8z85mSHA9sgi68Eqsnu7/n2O1ZWJTuBRLGVReMwI5aX+i9PwKWanN+KOfjPeRK13TTCAIAgCAIAgCAICh/KPHgFDAaA0cgP0SVOwIhTw32ms6sSGtJGX3SYEASJsbLEtdSWfP8AvQ3/ANRiY416saaZ3QV6DL+xHyXyObm/dZ3Pd/GZ8LQrtAOamwvbadLkHmDNuxfFMdQ5WKqUX0bsenhLPFM93mxg+zS0+8Q0eJuPIFUwVJ8+z6F4qzInvHsoYt1Kh/8AHYOHAmOk8JjyC7XD8bLB5qq69PkUq01U0ZznG0Moez4JAtExofRe4w2IdampHMqRyuxk7I2zUYIa4gdhWaNWVjBKnG5L9398iwinUEhzxLyQAwGASbXA14LFVjneYvT9lWJJvdWLsE8sdGUB8gi4JbodIgrXVKM2lJbF3OUdYkQ2XtbDsgmm4ui7hWHjY6afqVuwpUo+6rGvOU5+8SrZe/8ATaaVPKRTBA62Q5ZtmJB7b+KTirOxRK2jN5t7alHF0Hsa+m4XH7NwdDrETB10Kw0pzjK8kY8VShVhlRzM7SosdUZUY9wa5wgODARJy6XNoW7nTWpoUuGwTvLVl2jvBhmiGYOn/wDo57vkQozo6UKWVWRU7e14/u6VGn+Gm35ukqjqMyqmupgVtv1nGXGeY4EcrLWr5qkHC+6sbOHapVI1Er2afobH7Y1zGOktziYPYXNjzBXkamHlTqShvb7Jnt8PjFXpKaViT7MYxzAQZ4d0c1yK7kpWZo1E1J3JnujhXdapMMIygfEQdewC48/H0XAcJUgnWbsnol38Tj8RrQlaC3XU4pjMcKRexoE53NE6EhxEnsVpYZzrNX0PUyqWoqb7L5Gu3dpfacfh6Na7KtVofFjB1A5L2lKMsNh1FdEfOMVKOJxMpvufS2C2dTo0W0abYpsbla0kutyJdJPjK585ObbfU2IpRVkYlfZTSMoZTBLHAZWlsGABxWlicMqtKUUldprYywnlkmV7FwZpAtIHWvbW0C55X/UrU4Rg6uFpShVtq76eSMmIqRqSTibRdY1wgCAIAgCAIAgCAIDWbx18tB8auhg/i19JVZ7AjOMxHR0T2DjB9DUn0CoCG7S2fRqZZYI91z3RYTBdBECDJ8VmhOa2bMcoxe6JNuy2mMOaNN4d0ZcLWsSSCOwrwf6kounjFV/5Jeq0+Vjo4Cd6du2hhYqnmZl+F4fHOJBHqtGnLLK/dWN492PlBL3nrEwBx7UxF2lGOxCOV7xUHUazy4EtLnNPYZJE9hFwvacKxEZQt4JnOrwszW4AQurF3NaRtGMV0ilydUnl+zXD/Ie3+SWj/SsVrTLP3SBU6MLYRjZeaxSQbvdLEZHvaTZwDhI4t19D6KlTXUiMS1vBs4VKjn0zJcA4s+9AEZm/FpcC41UKVlZlsvVGgDIWQIqChoumUViqNGRM3mDw5FCkT2n+ZxI+a8vi6ieJml5eiPXYGllwkfi/U22z8VkJyu1EQdCeHitCtTUlqY6kpyW2p2HdhobhKV5GUunvJd53XrMJGKoQUdrI8ziFJVZKW9z5gx+N6R5eASCS6YP3iXH6eSj/AAK6beVnblxXDyUYqa0SWuht9ynxjsE/lWperw1ehhTbwiT3S+R5DEVYvFycdm/mfT645vFv73cPmT+SA9dqPEfX6ICtAEAQBAEBSSoJRUpICAIAgNBva61IcC4k6cI524lY5kkT2/U/ZkZgABJMtsBcmMg0EmyLcrJnKGbYe89Ytdf3oLS6Pdcb6966MaaOVUryV+pPNwKxBrAkG4uCTM5vSy8f+sKFnSf/AG+h0uBV1UjPS2z18bm6rmHHv9DqvLR1id8OoZTprcIp3QsRzfDZwflcQMtQZKg06zbsdPOP9C6XDq7hdLdar6/niYqsE9znrqBp1Cw8DE8xwPkvZYeqqkVNdTmVI20NlQW6jAzZUtq1WUnUmuGR0gjK0mHe9BiQocVe4zaWNe0KyKsqhWIPaVUscHN1H1soauSinEYlziCTBb7sWjuhEgZHSsq2qQypwqR1Xf8A2gcf3h4jUquVx930+xZST39TExOFdTMOEHUcQRwLSLEdoVk0w7ow6yNEpnQcLsWpWotdRYXUw0ZXCwIALRln3tOHJeNWFxMqkpSg77v4nuI43CwhGKmrbLrt5bGqobBxLqhAo1LHXI4AdpMQFn5NRq2VlHiqCd3Nep1zZ1cYbZeeoYFGg8viD7gdmA4E2Xfw0JKnGL3PK4ypGdac47NnzJhqTi0ANJgcIP1XpIJtbM4E5RUrtm+3ew1TpKWSm41A8FjAJc4tOewHcfJbKSjSfM0Wu5quTlUXL18j6fC8uehKG+8T3D6/VQBUN29/0KAuKQEAQBAeFQCglQWLisVCAIAgI9vB16rGj7oM+MfksctyTV499BlOoxzGua5jm1JsMpBDpPcpT7FJbanCQWdI7ogYBOUOIuJ8F1oP1OHXS+BNtxH3qcy1si1oJ5Ly/wCrlelSfi/kjp8A0nUXl9SUVBdeIR6YzwM1EHi0we7T8lrv2alu5PUwNt4LpMNUaNYlv4m3H5eK2MNV5daL9SJrQ5ht7By1tUat6r+cHQnuPzXr+HVss3Sez1XmaFeGmYwsNUIXdjJmlJIzW1J4LLcpYBSQVSrFbHhHagLbggLZKkgu0MaWjKQHs4sdMd7SLtPaPVQ1clMx8XQDpdSJcNS0x0jfL3h2jxAUZrbk27HWfZ/0jdm0XAyDn6uv+I+IWrU95maD0PMTtZ4JAEc7KVFByZsN7a2XYFU/FSaP+ZUaD/qWeivbRSbtBs4NhcWWXHrou5CplRx50lLRkr3F2iDtDCEuv0rWwBbrAt+qx4qtKpScRhaSp1Ez6MXCO2W6Q1PM/K30QhFnaGJbTaHOIFxEmO+PCVBNy9QrB7Q4aFSC4gCAIDwqpJQQhJcVioQBAEBFsXW6z3cZICxEnL/aVtstjDtPvDNU7RJAHofILaow6s0sRUfuo54AXOAaCSTAAkkk6AAalbPU1VFtEw3drnD4ilQcymyo7MHlpeX6GA+XFoJcBYAe6CNZPJ43TVbAz8LNeuv8XN3AXhiY+N0/zzOgteHCDZ3oV86acXfoelLmxqsur0Sb6x3iyriI2UKiDKukzUj3gFRbLUEtiEYigOkewiWumR2Ov9V3YTajGa3RrtX0Iu6lke5p1aSPLivXUKiqQU11OZONnYy6S2UYmXMisQOjUkFJYpIKHMQFlzUBYqFCDArVYMgwRoRqoZKO0blUHf2bQc18kgkjS5e4+d1rO2YzLY1W1RVk5iQO2FmiomJtmbvptSnU2A5rHSWOoUXiCCHtdTcRfXSZVsPJOrp4lqqtTOO4LENaZLQ/UQZj0Xai1Y5Uou5vt3SPtFB7WNaG1qTjBPB7TxU1pw5copbpmOkpcxNu9mj6aJXnjulLBZAQHeDaPSYgguLWtdkAgEw09YiTrP0V7WRhbvIkO6GILmVAfuuHqAqGWJv0JCAIAVDBTCgkqViAgCAICIY5sOeOTisSJZyreLdPF4rFPcylDOqA+o4MAhontN54LJUx+HpKzld+Gv8ARrwwVeq72svH8ubHYG5/2Zxe7Et6QcaTAX07Qcj3yGkg6hodyIXKxHHb6U4+v2X3OrhuDW1m/obLZ+xMLTqsy0ZcXtl7yXPOYxOZ151XExvE8TVpSTlpZ6HUjgKFKLlGKvrrv8yYv2HSGgI/iP1XlVi6j3+RpqoyO0aA6avUpWeGtgm8taePaY17F0pTfKhCe13/ACbFtTJIyteOdV8dwMLHu0/BFGRjbDMtVp5j5f1C6eHd6bRie5Hd46GWo140eL/ibAPplXoeEVs1N03/ALX/AA/7uaWJjaV+5i0HLuI02ZIVyhWArEHhCAtOCAx6gUNkmDXKq2LFrZey6mKr06FIdaoYmJDRq557AJPpxVXKxZI+hsLu4aNBlOkDDGhoE8AIv2rCt7l2tCNbW3drEl7wWsaCSZJsLlZ1MxZWa72kOYzYGFygNNZ1Bxge8403PLjz0V6C/cJqe4ceYwrrRVznto2eznOa9rjo1wPkZWVUW07mCUoppo+qa9UZCeYt42C84mdt7F0KSTkWPxOavUGsOfPMXuY8rrPJaGope0ycbkDqVT+80eTQfqsBsxJMhYIAgCAIAgCAIAgIPvZXqU6/UMAiTpGt+3QrgcUzqorN2tsdnh0YSg7rW5q6uIM3cSYkNMwY7fdkyLLk26tnTSS0SLZIkWN9erxi1wNItx7IuqtJFlcpowKlIagPZftBFomeAuSVr4n/AE5d7Mipfly8iWVqsg8oXnoxszlQjZmgwmHy9M/4rD8LAf8AuLl0Kk82SPb6/wBWNh7mRsxlOrcgOzS9hk3aT1mmOLSYKpXc6ei0to/zxMM9NTF3s2QOia5jQ3I4OMDVp6rh6g+Cy4DEvmOMne6KXuQvenDD7PmH3XtPcDLT8x5L0PCKzWJyvqmvr9DBiY3hcjFEr1sWc5mdSWVGNl0BWKnpCkFp4UEmLVVWSjXYkqjZY6H7JBRwzX4qp1qlTqMt7jGuOaLEkuIBMfCFmpYV1Ve5rVsXGlKzRPa2/FMaADvLv/ELaXD+7/PU1XxPtH5/Y1O2N6xXpPpFpyP6pyw1xHGCXW9FljgILd/noYpcSqPZfnqaHamIo16FHDvp56VBrehYXFoaGt6NvIugWkk66rJDDUoO5jljK0la5rWYfDMkjDUmgERnGtu2fkthJLYwOrJ7mLtui19IO6OkwiP7ubC4h1h+vXNRftWKOTtcn+zd6XOw9HqglrKVy6MxAAINrCxXFlg1zGr9X0OhLiWWG21uu5umbwVDTLg1mbg2SR5wqrCa2bD4reN4pXOdNa19R780Oc4utqCZkN5i6y1acoO3QxUMRCsr3szoPs+bFGref2hHk1oWhUVpHXoNuOpKVQzhAEAQBAEAQBAEBDt/KPuO5G/cQR9AuRxWHsqXZ/M6fDJe3KPdEfw5loLhaBaHa3ty4c/LjwbanabLhHhMTDePHTVUZKMKtXyvYTEAyMpkWMHTksVSOaLRZq8WjeVNt0wwHMCTZoBBLidABxK5KwlRy2Ody2mZRpdWDyv3nVYs3tXIuQ/dzEvplrJ63vU+Re0Q5vc4SPJdjGU4TTl02fl3+D1KtXViV43a9Orh3kaFrgQdWuiMp5GVyaeGnTrJPuYowtqQ/bdMfY6xPwHz4esLt4KT/wAuml3RSr/psgmHcveJHJZsKAWRFGZACsiD0hSQWnqGSYddUZZGrxR1VGSdVx+zfs9DCUxAIw1Iu4AvOYu8cxJXRwDvF2OXxFWkvzuakN1IMEA5TDez3hY9lj9I6BzlY8YxwjTQXgs4kkhpGnf6qdCNehRUa7WnraJzFsczFpgnhx1TzFuwAdB+9fnmHcIjnHPvTQXZa2hm6GqCLQI6ugBHGT6xqrU3aaZa11Yq2W1xoMAc0Awbkgzw48k5ak3I5eMq5JuDT6P+zfYCuWMjODqdTCpKlre5rwxcYxy5H8DR4g3Jadb/AO4V5wTLUakoqx0z2cmcKTxNRxPouHio5ajSPY8MqOpQUnvqSpax0AgCAIAgCAIAouAlwR/e7C56TgRILYI7rwtPGRz0pevpqbOEnkrRf5qQzCGxaNW6SSeWvMaXXmJXPSF5maBmygwJAve8x2cvFVdgYu0GEtPPiTwjmeHBU6lkW909hdd2Ie2IJbTBix0L/LTvK1OIYu0VSi99/sald5XlJRiX5Wk8gVyoLNJIwkP+zmLWc3rNI43k+Rv4rs5112ejIZmYjZPStNanqYLmcZ4kcxxWCGJ5b5c/gykkRffLaobRGHHvuIL/AN1ouAe0kDyK7nB8I5Vue9lt5/0jUxM7RykYwi9dE5rNrQCuipkgKSp4QpBZqKGDBxCqyyNf0Wd7GfG5rf5iB9VSWxZHbt+G5Qw2s0i/YWwFt8O6o0OJbJkLLCATA+LNFxfQngPmutc5CPHUw4mZIt94gTBmADcQlybFzPAtJ8I4wTH671Fri9i2SIAzAngLQDwEH6E/NT1I6FvHUyaT7D3HXMTMT43jgismSm92Z1GgGNY3k1vyVsE+ZSbfd/M0OMxdLFW/9Y/JGY1oI09T+azOn4nI5yi7xiaratDo2gtnWDN+5RKNlcz4apzG1I6L7NHk4Yz8XBcTiEUpryPW8Em5U5ronZeiJctA7QQBAEAQBAEB4q2AUWBi7SH7N1pVJxLRepzfLlc4HQSPAf0Xk6kMsnHtoeqpyzxUl1L1j33vGvMA8FieuxOxadSaGixIaJBJzEWMzGvKIVJeBdeJJtn1GMpNbE24czc+q89XUpVGzlVoylUcjT7Yx7C4UmzmcJImYAjXkT9CtvD0ZpZ3sjJGMrXZrcd+zaH/AA3PaOI8lu4WHPqqn30+xjnLLFsz9mYgNIymzhmpn4gbx33WriKUrtSWq0a8SU1JGu3u3ZpYljqrWhlcCQ4CA+Puv59+o7rHc4VxOrhaihJ3g+nbxX5qYK9BTV1ucxwRsvoqOOzbUFcoZTVJB44KSCxUCgkwcQFUkbs4fPjsK3nWpn+VwcfkqVNIsvHc7LvsyWt4+96x+Sz8PdpM0+IK8EQOo1xFgWyQQQBEcWi+v52B4dnQ4utgxmoEzrBzceJvp2dnkuLFdSmey/KPAjwRMNFDhOkCTrB0PcI8/wCspkNFYHVyzLdJkQQbed/VVfcurrRl/HvLXM45qbDHHQaKnDpZaVvF/MwcfipYrN4R+Rk067Y1j0W+2eZlTlcbSoB1J1xpIvxFwqb6DDzcaq0Jn7NwPsxj92e+Lri8S9+Pke0/T98lX/t9ES1c49AEAQBAEAQBAEAUXB44TZQ9QQPePCiliLe64B0ctQY8j5rzXEKeWs/HU9DgJ5qCXbQwKgPMjujW1/Tgbrntm6rFis45XESbaAyZE6TEWjlzlPAlGuqbQqMlrXkDwPeASLcbLE8NCTvJFZxi3cxsE8Nrte68nrE63tJ/XBWqxbpOMSk43VjN32x7GYctDgXPs0AyYkFx7o+YTgeHnPEqdtI6v6HLxUssLdzXbm7TbVpGhUPWZenzLTy/CfQhbfG8LKnVWIp7Pfz/ALXyMeFneOV9CnfTeSvhGsptcwuqB93NJeGQAHC8AySLg+ix8I4fQxU3Oadlbyv2/LDE1pQskQXAVF7hHKZusO5XKGYxSQelCCzUQGFXCgk2ns7w2baeH/dL3eTHfUhYavumSG51Pe5ss8foVlwLtUNfHK9Mgj2xyI4XmTF81rf07l2zhPQpc/MLTE+BMRpAkd1rJsNAHCBfkTBkRfj/AERoJooa8zEEO1iZEC2YGLnxHzUkFxjiXaEN59WJm+UXMjThoo6FuplY2iXsolrXEtZBMSNTA8IWrhJRTmm+pfjVGcuVKMb3j0v4dviYjKdWIFN57mn6Stzmx/5L+Dh/4s275X6P7F1mysXUs2i+OUEfOAqSxUF/uNinw6q3dQf8I6TuTsephqBbVjO52YgXgQAAe1cfFVlVndHqOG4WWHpNS3buSFax0AgCAIAgCAIAgPFDAVSSMb74eW03dpae0G8HyPmuRxaOkZ+aOrwueso/Ejg7CbiRc+PYVxPA65beM0wRHPhBiQbzoDB7exUb7FlpuYdTBjx5HXhx48FDdi25r8VhSOeunIdkWgLJFlJI0G2qMt00PzsV0+Hzyza7o5uPheCfY1FGm5pDmEtcNC0kEdxC6s1GayyV14nLWjui1jcC+s7M8ue4/ecS53ZcpTUaaywSS7LQiWurK8Ju7iRdtMvH7sZvI6rbhV7mGUDLBNO1QOpn/Ma5nqRCzxnF9TE4szKNYHRwPcQrlC6XKSCxVeOY80Bg1cQ34h4XPoqtoskyX+yjBuONNQseGtpPhxaQ2SWCBPGJWCrJNWRkhF3J7vL7vismEf7iMOLX7bIDMO8YFwR3CdCOzlxXfZ55blrJB+7BuYEO0uRY5tBbQd6Bu5d7hBIzTbU/EZ4DSdFBYshjXHL+zcAJyt+53i8nyViti5WBtkZmkjNeAI1M3JiIUIaE69njh+1aRxtMcCTA81ycWrWsdzCPMtSaBg5BaVzcsipCQgCAIAgCAIAgCAIAobBSVRkmm3jp56Lgbx1h4a+krTx0M9CXhr6G5gp5K0X8CHUnWnyEaixXmrnoGeVWgngRYm0meYOnpzVWwjysATHG+nDmflZQyyMSsy3VjkB2yZ8eCaotuR7aeUksDg55+6OtB5dXTxW/hYzU07GjipQyNXNrsXdd729doC7kVc4kmbJm6j2mctlexW5Jdj7PiBlV0UZIf7OYRDmg9hAIWRRKmBiN0MC/38JRJ59G0H0U5SDEPs/2d/wlP/qH1U2fcFTdw9njTCUvFs/NQ0wX6e7tCn7lGm38LGj6KpJlUMMGEmOEKrJRod4D81sYbSojXxCvTZBMTTyl3VDWy4kgNA/E4nR3cO8r0K1R5x6MoqVgyC5zQ1xsXOMaa3tp2QmjJ1R5WbcGYa29pJ5TFrefBT0K9StzQGmAC4mQHGJPDSY7wOKi+pNlYozu4G9ptaY0BcPdnjHcmguyTbiVi7F5G+63NUd4tytH/VPh2rn4tJQu/I6uDldpLzOlrmHUCAIAgCAIAgCAIAgCAKLA8IVWiTDxtDM0hY5K6sXi7O5AehylzNI5W0tp6Lyc4OMnF9D1EZZoqS6lFeq1gzPc0CZEnLraRzMT5wqRi2yW0tCrBUq1f/29Bzmn/EqTTpd4m7vALbo4GrV6fn55mtVxVOnu/ubrC7jZr4qu6p/l0/2dPuMdZw7yuvR4ZCOsjm1eIzlpFEgwOwcPREU6LGjsHzOpW9GhCOxoyrTluzOZRaNGgeCyZEUuyvKpyoi4DRySyB6pAQBAEB5ChoGLtBrsstbmI4CASOybSsbTJREdrVgRBD2nk5jx8xCyUZWmvMx1leD8iIY9vWdwEm44uMRJAM/qbL0kHoeaqLVmM8NMgtBM3OWzLTBzWJM6gcdbKxQuGn15aTeJ1On3W8G9qjpqW8EA0QBlMidTJFoMON5UMJdi4xpm8dxMxr1dI8TwRhHQ9xdnMZRNZt31T1jMwG9UNb2WmeM9gXGxcm6jT6HdwUEqSa6kmWqbgQBAEAQBAEAQBAEAQBAEB4QoaTBotrbstquzsqOpOPvQGuaeZh2h7itCvw6nUlm2ZvUcfUpxyvVFWzd1MPSOcsNWp8dU53eANh4BZaWCpU+l/Mx1cZVn1svA3i2zVCAIAgCAIAgCAIAgCAKLAsYqcrhzB+Shbh7HIcW8F74JMZQeOVxDYiYucw4r0cPdR5movaZj6AunS5nhE6AfLtKuY/EqZQNzLoOgJiANIjUWKi6WhNm9SirSIMEZb9XiTEy25gA3v28FZalZNrQ9xDyzLMAH3puR+GGmT5aBY7x6mXLLodS3NoubhKcmZlzTza67T5LjYmUZVG4ndwkJRpJSN2tc2QgCAIAgCAIAg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319723"/>
              </p:ext>
            </p:extLst>
          </p:nvPr>
        </p:nvGraphicFramePr>
        <p:xfrm>
          <a:off x="307975" y="1600200"/>
          <a:ext cx="8229599" cy="36576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F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R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Down Arrow 5"/>
          <p:cNvSpPr/>
          <p:nvPr/>
        </p:nvSpPr>
        <p:spPr>
          <a:xfrm>
            <a:off x="4191000" y="2286000"/>
            <a:ext cx="762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750857"/>
              </p:ext>
            </p:extLst>
          </p:nvPr>
        </p:nvGraphicFramePr>
        <p:xfrm>
          <a:off x="304800" y="3368040"/>
          <a:ext cx="8229599" cy="73152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W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dirty="0" smtClean="0">
                          <a:effectLst/>
                          <a:latin typeface="inherit"/>
                        </a:rPr>
                        <a:t>W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u="none" strike="noStrike" dirty="0" smtClean="0">
                          <a:effectLst/>
                          <a:latin typeface="MathJax_Main"/>
                        </a:rPr>
                        <a:t>⟶</a:t>
                      </a:r>
                      <a:endParaRPr lang="en-US" dirty="0" smtClean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u="none" strike="noStrike" dirty="0" smtClean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 smtClean="0">
                          <a:effectLst/>
                          <a:latin typeface="MathJax_Math-italic"/>
                        </a:rPr>
                        <a:t>N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 smtClean="0">
                          <a:effectLst/>
                          <a:latin typeface="MathJax_Math-italic"/>
                        </a:rPr>
                        <a:t>R</a:t>
                      </a:r>
                      <a:endParaRPr lang="en-US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Down Arrow 10"/>
          <p:cNvSpPr/>
          <p:nvPr/>
        </p:nvSpPr>
        <p:spPr>
          <a:xfrm>
            <a:off x="4191000" y="4343400"/>
            <a:ext cx="762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310138"/>
              </p:ext>
            </p:extLst>
          </p:nvPr>
        </p:nvGraphicFramePr>
        <p:xfrm>
          <a:off x="457201" y="5288280"/>
          <a:ext cx="8229599" cy="1097280"/>
        </p:xfrm>
        <a:graphic>
          <a:graphicData uri="http://schemas.openxmlformats.org/drawingml/2006/table">
            <a:tbl>
              <a:tblPr/>
              <a:tblGrid>
                <a:gridCol w="2710149"/>
                <a:gridCol w="2809301"/>
                <a:gridCol w="2710149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F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I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W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dirty="0" smtClean="0">
                          <a:effectLst/>
                          <a:latin typeface="inherit"/>
                        </a:rPr>
                        <a:t>W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u="none" strike="noStrike" dirty="0" smtClean="0">
                          <a:effectLst/>
                          <a:latin typeface="MathJax_Main"/>
                        </a:rPr>
                        <a:t>⟶</a:t>
                      </a:r>
                      <a:endParaRPr lang="en-US" dirty="0" smtClean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u="none" strike="noStrike" dirty="0" smtClean="0">
                          <a:effectLst/>
                          <a:latin typeface="MathJax_Math-italic"/>
                        </a:rPr>
                        <a:t>L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 smtClean="0">
                          <a:effectLst/>
                          <a:latin typeface="MathJax_Math-italic"/>
                        </a:rPr>
                        <a:t>X</a:t>
                      </a:r>
                      <a:endParaRPr lang="en-US" dirty="0" smtClean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dirty="0" smtClean="0">
                          <a:effectLst/>
                          <a:latin typeface="inherit"/>
                        </a:rPr>
                        <a:t>X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u="none" strike="noStrike" dirty="0" smtClean="0">
                          <a:effectLst/>
                          <a:latin typeface="MathJax_Main"/>
                        </a:rPr>
                        <a:t>⟶</a:t>
                      </a:r>
                      <a:endParaRPr lang="en-US" dirty="0" smtClean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effectLst/>
                          <a:latin typeface="inherit"/>
                        </a:rPr>
                        <a:t>N 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77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mthfr.net/files/2012/03/confused3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4210049"/>
            <a:ext cx="3695700" cy="2647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Parsing is Tough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CYK parses an arbitrary CFG, but</a:t>
            </a:r>
          </a:p>
          <a:p>
            <a:pPr lvl="1"/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Too slow!</a:t>
            </a:r>
          </a:p>
          <a:p>
            <a:r>
              <a:rPr lang="en-US" dirty="0" smtClean="0"/>
              <a:t>For special class of grammars</a:t>
            </a:r>
          </a:p>
          <a:p>
            <a:pPr lvl="1"/>
            <a:r>
              <a:rPr lang="en-US" dirty="0" smtClean="0"/>
              <a:t>O(n)</a:t>
            </a:r>
          </a:p>
          <a:p>
            <a:pPr lvl="1"/>
            <a:r>
              <a:rPr lang="en-US" dirty="0" smtClean="0"/>
              <a:t>Includes LL(1) and LALR(1)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67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Classes of 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LL(1)</a:t>
            </a:r>
          </a:p>
          <a:p>
            <a:pPr lvl="1"/>
            <a:r>
              <a:rPr lang="en-US" dirty="0" smtClean="0"/>
              <a:t>Scans input from Left-to-right (first L)</a:t>
            </a:r>
          </a:p>
          <a:p>
            <a:pPr lvl="1"/>
            <a:r>
              <a:rPr lang="en-US" dirty="0" smtClean="0"/>
              <a:t>Builds a Leftmost Derivation (second L)</a:t>
            </a:r>
          </a:p>
          <a:p>
            <a:pPr lvl="1"/>
            <a:r>
              <a:rPr lang="en-US" dirty="0" smtClean="0"/>
              <a:t>Can peek (1) token ahead of the token being parsed</a:t>
            </a:r>
          </a:p>
          <a:p>
            <a:pPr lvl="1"/>
            <a:r>
              <a:rPr lang="en-US" dirty="0" smtClean="0"/>
              <a:t>Top-down “predictive parsers”</a:t>
            </a:r>
          </a:p>
          <a:p>
            <a:r>
              <a:rPr lang="en-US" dirty="0" smtClean="0"/>
              <a:t>LALR(1)</a:t>
            </a:r>
          </a:p>
          <a:p>
            <a:pPr lvl="1"/>
            <a:r>
              <a:rPr lang="en-US" dirty="0" smtClean="0"/>
              <a:t>Uses special </a:t>
            </a:r>
            <a:r>
              <a:rPr lang="en-US" dirty="0" err="1" smtClean="0"/>
              <a:t>lookahead</a:t>
            </a:r>
            <a:r>
              <a:rPr lang="en-US" dirty="0" smtClean="0"/>
              <a:t> procedure (LA)</a:t>
            </a:r>
          </a:p>
          <a:p>
            <a:pPr lvl="1"/>
            <a:r>
              <a:rPr lang="en-US" dirty="0" smtClean="0"/>
              <a:t>Scans input from Left-to-right (second L)</a:t>
            </a:r>
          </a:p>
          <a:p>
            <a:pPr lvl="1"/>
            <a:r>
              <a:rPr lang="en-US" dirty="0" smtClean="0"/>
              <a:t>Rightmost derivation (R)</a:t>
            </a:r>
          </a:p>
          <a:p>
            <a:pPr lvl="1"/>
            <a:r>
              <a:rPr lang="en-US" dirty="0" smtClean="0"/>
              <a:t>Can also peek (1) token ahead</a:t>
            </a:r>
          </a:p>
          <a:p>
            <a:r>
              <a:rPr lang="en-US" dirty="0" smtClean="0"/>
              <a:t>LALR(1) strictly more powerful, much harder to understand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7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584" y="2743200"/>
            <a:ext cx="4730416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Announcements: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/>
          <a:lstStyle/>
          <a:p>
            <a:r>
              <a:rPr lang="en-US" dirty="0" smtClean="0"/>
              <a:t>Screencasts live</a:t>
            </a:r>
          </a:p>
          <a:p>
            <a:pPr lvl="1"/>
            <a:r>
              <a:rPr lang="en-US" dirty="0" smtClean="0"/>
              <a:t>Java CUP</a:t>
            </a:r>
          </a:p>
          <a:p>
            <a:pPr lvl="1"/>
            <a:r>
              <a:rPr lang="en-US" dirty="0" smtClean="0"/>
              <a:t>Using Windows</a:t>
            </a:r>
          </a:p>
          <a:p>
            <a:r>
              <a:rPr lang="en-US" dirty="0" smtClean="0"/>
              <a:t>Upcoming</a:t>
            </a:r>
          </a:p>
          <a:p>
            <a:pPr lvl="1"/>
            <a:r>
              <a:rPr lang="en-US" dirty="0" smtClean="0"/>
              <a:t>Linux Tips n’ Tricks</a:t>
            </a:r>
          </a:p>
          <a:p>
            <a:r>
              <a:rPr lang="en-US" dirty="0" smtClean="0"/>
              <a:t>Still up for suggestions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4</a:t>
            </a:fld>
            <a:endParaRPr lang="en-US"/>
          </a:p>
        </p:txBody>
      </p:sp>
      <p:sp>
        <p:nvSpPr>
          <p:cNvPr id="5" name="AutoShape 6" descr="data:image/jpeg;base64,/9j/4AAQSkZJRgABAQAAAQABAAD/2wCEAAkGBxQSEhUUExQUFBQWFRcXFRgXFxcWFhQUFBcXFhQXFBcYHCggGBolHBQUITEhJSkrLi8uFx80ODMsNygtLisBCgoKDg0OGxAQGywkICYsLCwsLCwsLCwsLSwsLCwsLCwsLCwsLCwsLCwsLCwsLCwsLCwsLCwsLCwsLCwsLCwsLP/AABEIAMIBAwMBEQACEQEDEQH/xAAcAAACAgMBAQAAAAAAAAAAAAAEBQMGAQIHAAj/xABEEAACAQMCAwUFBgMGBAYDAAABAgMABBESIQUxQQYTIlFxBzJhgZEUI0JSobFywdEzQ1NikvAlNILhFnOiwtLxFSRj/8QAGwEAAQUBAQAAAAAAAAAAAAAAAgABAwQFBgf/xAA2EQACAgIBAwMCBAQGAQUAAAAAAQIDBBESBSExE0FRIjIUYXGBIzORsQYVQlKh0SRDYsHw8f/aAAwDAQACEQMRAD8ATmGtowdBcIdoiNQ0oc6TzyfKnQPghjFLQRMIs0haMBMU4gqIZpCJu5ph9BlsudjTBI1mtcb06YziYSOiBSCe5yKYLRGZjyHLr8a47rfUnOTpg+y8nWdC6Ttetav0JezcmOJBek8BHq8R1D9NVQ9Et4txL3W8dOnaLncJoJXbfBHnv5fSoevx/iqRl9N+3RUO3aZlsBvvM3p7vSo+h/zi7Z/Ks/Q0v+LrZwvM3vaSsY/M55fIbk+ldT1yDsqjD5Zg9Hr5XNmnZPgzxW+uXPfTt3j55jPuqfjjf1NTYFCqrRP1a9WzUV4Q3mgq+mZLRPw6060M2PXEbJw8xFJQQT5VX58txZLxa7gHGpCxLHYmpa46WkKZXHiqwiqZ7vwHlzHr/wDVOLRB3FM2Pol7jAoNkiiaJbFjTN6FxNrhAgodoUuwonNSIrsBkNGgWRaKQiS3uXjJKMVJGDg4yKQ2th1pxwxwvEEUs+cueeDzoWgXHv2Gdrw/h+hdcviwM7kb9elM9gfUV2F6donQwtI0J8YJGDy556UO9D6IXtyp3FPsRJGKQkECHNLY+jCxEGnbG0HwLmm2vZhpEwgwc0yY+hjFAHX40zeg0tgbW2k0cXsCS0YWYJIqMCA+dJ6EjmPWqNmdXG/0X5LleFZOl2pdkD3cGhyPmPQ1x/Wsb0chv2Z2vRclXYyXugCe47ma2n/wp0LfwMdL/oTVfp1nG0t51XOmSOldpZAmhs7HI5ZzjBHp1rQ63HcIyRzPTIbk4lP7QnvLrhwHWZ/n4Dy+lVOidri/bDVdiYwHBo5yglQP3cgdQeQZeWfP0ru7oxmk2cpjWyqk+JYLq12WooTDsW+4DdW1TRkQyQ64PZhE1MOlU77OUtIsVQSW2eitcknpk4HlTuetIaMdsr/GB4sVbr7oC0VGGpSDibdz4D6jp/Om2LiZhs+tC2SxgYNsXOBQ70O13IuJSmA6QoO2c7E/Hw88fGqltzjL8iaNS4iDik2vBByP986eySnFaIILTfIAV8jGeVT484602V7k97RocZx1qT14cuJH6b1s8yVMCRMtMMaFKQjTFIRIEpC0FW0xUjoRTNBDyT7xRIzBmY4I6jHU1G1oJA72hG4p0wtG8Ip/ItBqwBqgyKvUrcd6JqZqE1JrZL9gyModJHTp8x/SuOvuzenWd23E6WGPh5cNxWmFWgDDHUbEeRrpendRjlw37mLl4UseWn49gy3iKGtB9ynruMLrh2tdQoIz4y0SShtdincUtizOvJgQVOMkOvu4rjOrXOGc5I7DpVUXhafuMHP2i2WYDxJs4/KQcMPrg1pZyWZhKa8opYG8PMdb8MRcUt+8hkTzU49elctRPhYmdTNbTRdpLv7Twu3m31FU1Y3OrBRwfmK6LqC54u/g5fEXp5biVW3bVf8ADgf8Z+vPwN9KzukdrGamfHVU2dAsrXErD/NXazs/hpnFRh9Y3uIAcfCqkZaJ7IgclnlhttneplbpEDg2xkU2x0qtvvstOP06MFcA+lPvbGS0ip3sepia1YdkVZ92Cm3otjKIRbWepT6iopT0w417ZK9qT4QKFy9yWS9kFpZiJcnnUXPk+wHg5p204ZJLMZRhlxsp6eHTjlkAHxZUg7mor8aUvqiFXbFLTK43CiV/s0GOobO5xnmvLw+e2T5moVjzjFybHlbDejePg7EYESEZJJY42LFsAgcgML5YHlVC3Jrg/uLFdLn2SJV7OS41BI/CVzgnUMMGIA0Dp151Uj1KEZp9yz+AslFpIISdHYqrBiBltO4XPQsNs/CuoxMz119ujDycKdH3EjJireymDPTjMiIpCCYjSCCBFmmH0EWT92SSuoYIwf3pbQ2mhvbuRjUMBhkelBKJLGQb9gDbrQctBuIOxKnSMAjzGR86wOr9XljTUK/3NfpvS3kxc5dkHWE4chW8EnQZ2bz0Hr6c6LH6hj59fp2eRW4l+HPlHuhbxGCWG+ikCMY5B3chUEqD+Etjl03ocTBliXfR3i2XLMivKxWpfci42sQcVuyfHuYKW+wwsF0nSeRqva9raJIduzKr2use7n1AeFwCPUbEftXH9arfqqfydd0axOlw+Bf2fmWK5CNjuroaSMEBJgMAZP5lGPXFTdJyl3rfhkXU6JSSsXmJBxGzMUjRn8Jx6jofpWXl0+jc4mviXK6pSGXY06uH3VvzMMjEDODpb7wfrqrapn6uJJfkY+XH0syMvkScPX/iNht/eydc8o3qn0n+Yy91B7okdYjixIx8wK6ly+jRx6WphWKjJdHgKQlFGaQ5FdHwmih9wMvAkNtV5TK/Ewtnk4pOzQShsZxWulCAPKqsrNy2Ta0uxtBbBd+tKU3IiYj45dZz5CrVMNIisfYqN0xY1LffDHrc5vsVlGVk1GJJb2yINT423JPIfX964XP6rdlzcYePyOnwukxrXKzuxJxTjiysBaqZiMgsPDEDzB7w7Eg+WaLC6TfZ93ZFvIuppXdgb8MklH/7MmVHKKPKRD4Hq/z2+FdNi9Jqq7vyY2R1iTWqyYQqg0ooUDkAMAVrRiorsYlts7HuTIJBREIO4pxiE04ISqUxJoIjFMOgyLfnQsPQbBAM5OSMHGDyPSn5DOHwHWcrx6SwwDy+OKHimFGWuzApp9Ujt5sf6D9q866pyeRJtHonTYRjix4k64YYI/qD0IPQ1lqTg+UexLZWmtMa2HFdHhny6dJMZZP/ADAPeH+Yb+Y610nT+uSWoW/1Ofy+k+ZVf0H0EOjDKQyHcEHIIPkRXUwvhdHsYDhKD7jpEDgGq7bi9EyipLZDxThyzxFG581Pk3Q1VyaI3QcWXMS+VE1JHNOJ8PbxRN4XB2O/hdd1YfT9a4+UZ4t2n7HVqcLq+S8MPvbn7VbxXOPvB9zOPKROvoefzFaXUI+tVG1fuUsF+jdKl+PKIexsmm9kiPu3Fufm0f8A2Y0fSp8ouA/Vodoz+GL+Gr/xOxGAMSS7DO2I355pumrV0l+YWc9437DftF2wnhadldQqFwvhU7KSBnalPNveRwi+2yGjpdU6VZLzotlhxpo7GGe7wJGRC4QficZ2BPlW1beqa+czHVDna66+4fw3jMM/9nIpP5eTD/pO9NRlV3L6WDbj2VPU1oNeQDGSBk4GTzPkKnlOMfLIktmHXNHFgtbIzb0XMZRNo4QKZy2FokoRAXE5wi1NTDkyGb0U28kMh+FakUkUZybK/dXMuto7eEsV2aSTwQqeoB95z/CPnWF1HEtzLOG9RRr9OdONH1Z+SH/w+ZTm5kac9E9yFfSMe96sTVjF6XTQl27iyer2T2odkMjbBBgADHIDkK0kkuy7GROUpPcmBzCgd1Slx5LYPCWt6A5UqcjBJBSQBA604xEUpDBcZpmTLQTHHmhC4hEcWKfY/EkmlZEZkAYjfB6gc/0qG9uNblHyT48FOxRb1sn4VxtH096mPnqX+o+lYlfW4b1Z2Zs5HQborce6Gp4YrrrUhstsFO+PX+tW5xxcxd9MpU5OVhy1318Gh4W45DURzHJh8uvyrns3oEo7lU9o6DF6zXb9NnZkAJGx2I5g8x61zttU63qS0aqcZLaCeF3z27eDdD70Z90+ZX8rfEc+tXMTqFtD7PsUsrBrvXwy68Iv45RmM+qn3l9R/Ouqx86vJj2fc5y3FnRLT8DKrIIq4zwNLjcko4GAw8viDzqpk4dV6+pFvGzLKOy7r4KFa4huXiZw0N192WGwFwvuSYPLJ2/nWPVKEXKhPaNWzlKEb0tNf2AWmNvc20p27udVf4K57t/3qvgt1ZHBl3KSuxm18bDWh0cZtl22knPLGAUcjPnzFX8aPDJmULZcsJMScUhNxPFAN/tFwA38Gos//pBqphw9TJk/zNCyfpYi/Qt3b++BdIV2WNdR8skYH0X96n6rdykqolTolP3WsWezjhQmmbiEu0UOpLfPIkbSy/uo+dXcDHVNfKRB1bJ5y9KJntJ2gaeQsDpiTOgHbYfjPx/asjMyZZFmo+PYv4HT4118p+WWX2fcbnuo3aSM9ypAhlY4M35sLjJUdG6/Kt7CVirXqGFn11Qt1WW6rhRPUhGksgUEnpTpbehm9LZWr5mmb4dK0a4qCKVk+T0iH7JpqTnsj1oikturHSPicVBbl1VL6mPGEp+AO5nVdQGxXocjJ5YG3OsbI6/VDah3L9PS7rNduwueUZB545g8iflvisPI61kW+Ho2qOhwj972Du/hKjYE5IHLPQ4rOjkWKant7/U1PwNPDgorwL2TNelYtvqUxn8nn+RV6dsofDIXhqfZBogkXFONogJFIExE9E0OmGQSUOiWMhnbvQtE0WMIYgaEkS90Cy9nWzmLfP4f6Vz2f0iNkucHo6np/W3CCrtW/wAwaKK4Endx93G+cammj2+OhWLH0xWdT0uyE98tFjJzcWyO2tnQOH2ZKASOHm0jLkBST5hRyFdFGfCKW9nL3VqUm4rRD2hgxHvEXbA8ePd8ySOlZfVYKdTcY7Zf6bZZG1RctIq6rXGShKPlHT7TN1BDAqxVxyIOGH+/jUtXqw+uKZFNQmuMu40XjcjgLI5icbLIDiKTyEg/A3x5enKtiOa8iPBvUkZcsRVPeuUf+UZl7SXMHvoJFUjWMYk09SpGx88Y386erPvqnwt/qKWBVYuVTB+0vCkni76E5imAIK48L81YeW/0OafNo1JZFX7kmJe/5Nnlf2K3xctcW7MRiXSVlHlPHzP/AFYDfOqtz/ixtX7l+j6U6v6foExXXe8QsZ/8S2eQ/wAXcMrfqprSXaxy+UUWv/HcH7S/+TfsVCHv3mb3LWAn0eT+ekN9aj6bHjGVj/Ul6nP+HCte4tvopL+6ECEhp2LysP7qAHxH1xhR61FiUvIudkvBZssWJjKPuWLtbxaOGIWsJCQQqFc9PCNl+OOvmakz8iU5ejWVOm4nJ/iLRd2a7Jtd4uLwd1aL4kibwtMBuHm/LH1C9eu3Ozi4UKI87PIs/qTl/DqHvHO1m3dW3hQDGsDGw2xGOg+NU8vqbl9NXj5BwulOX12/0J+w3H9TG1kfLhS8eTligPiBzucEjfyPwq30u+c4uMyv1TDjTLlDwy6E1rGSCXA1A6jhfjsPU0XqRrW2QtSm9IU3PE4I8qGBIXVtyPkA3Ik1Qv6zVB68k9fT7Z90hFNx1iQVUDzB3PyP06VjX9bvn2j2NWnokV97Fstwze8xbfO++/LnWTO2c/uZr1YlVf2oiJoCwkl2NGanDSIWNPoNHlwFB+GfrXpPTIuOLBP4PO+pNfiZaA55PKr6RnNgUik0/YjIu5pC7m1q5Rg2Acb4O4PrTi0EatRJwBk5wOQ9KQS7DFmXbu9Q2Gc+fXFINNjKAgKpyCTzA5jHnQMnjMm4xFcTD7PbHuwF1TykHAyMiNR+LbcjrWHn5XF6Rr40Fx2yp8Q7F3CLkXSONvDLCAjEjIC45HA6VkrL+V2L/p78MTca4XPDokkkQs2keBCHiLLlfvCcnbHOpoZCctaBlS+OxhZWd/eW2nvx3ceGImLOCWOFAXBH+9qmsuUFtkca9MXdnJZzMI4pApyUZOYD8sqCDgdfl0oOEJw20Sc5Q9xl2s7Gz2ad9JKkoz4isZjdc9RJkkn1oHZGDUNDRk7NtME4W99cL9niZZGILeJtK92BsWOcgH8uADRyqqT5tC9WcU1sUXF1dWzlCxjkjwcRyExup22BOM+gp4+lct62gdzr8dmN1u726VordcoAGlAkMcQcjcnS25PPHQ9KFenQtPwSSlKySeu4qtuN3EGrTkYfTNGwMgzvpYMd16jGqnddVsda7DRushLl8BBvriUolvG8hhVgCj92EWRixUyBgTnURjIxSUa619TDsvlNvivJokXEkDBYJ11e/puSNeBjLYk8XnvSV1GtKXYil6sntxfYGtO0t1bSvGi3EU8oCkKwLOB7oDFSwHvbhhz6VLD01HcWtA22SsaU09kMfFZo5lEgaOVW1oJj3sTMDkaw2Qfl1xSgq2+UdMN3WceDbRdL/wBoMl1DmXEbqdJi8QQPj3nO509apZVFl1iW/pLWE6Kq3N95FLm7RSvlwtw8YIyyZRBgeJQVXGM4OSc1PHGph9PYisz7pvabLV7Ou3Is8lohNCwJZ1RBcpIBk68Hxx7gamxj9KtR1Ba0VLXK7vvZv2l9rVwzFI3EAyyhIQssm3uEysCpB8lUY86LbInXFeWVa67U3chy4v3B0ZzLNjw+/sBp8XptUMnCXaUl/Uki1HxFkVt2rZTgzXEbDWcOFkB/w1w4BA6E5qKWJVP2TLNeXKPvotth2jkK4aIStyR4TiKR9IYqS+NBA58+VZtvSYuW4vsX4Z713Qg4h21bf78KSgKiOMHS+d0dpOYAzuBVyvptKXgrT6hLfkHftofFi6l5pozDDuv94WxyI6CpP8vq/wBoH+YT/wBxse15JOLt/wC0ABaCL+y6scfi+H60vwFP+0f/ADCfyNbXtZJlGd4BEXKCWNTrVRtqkj1eEHPvfptQR6bQ5ptaCln2elJa2XVrE4+GNvSuqhqMUkcnZylJtkLWVFyI+APLCBSQ3EHKiiG0Dx04gqNAaWx0kGRW2eRpbCUBjYWh1KPMj96Ta0HGD2b3nHWht5nHiKyTMCfwFDpUDz864fqM3O/jvyzpcbHTjv2SONQe0G+MhzLqVm91lDKufy9Rz860lh1cOOiv+JkpdjpnazhNzc20RgRXYCFgMqMeAZ1FvM1lx4wv3rSL3PdWvcbdhuG3UdvOLmBY2OgKupWBAY77E71PkW1zj2KkW3NbK17JOD95xS6uGHhiJA/iP+xVzH16KAyfvZ1HtfYi5tJUGDsfrjb9cVXv4zr5R9hY8uM9P3OSeweAre3YbPgjxv8AxVYskpUpgTTU2gXtqv8AxBhy8AGM+bLtuN/niqeF9sv1L1niP6Fr9nKZhvSTkGYA7gkjT/mAFNmN9tPXYhi9TKLxCHN7PtsJU6Hb3jz/AA8vI1LhfyUTX/ey3ezqDNtdPjIa4IJ947KvXbPWoMzn6i4/ANUkn3ZrxLtzZwzFJCyuilCO6LDPnkNvQ0Y9k601olsvjCTi2xZ2Nkj4hxFjCupYoebArnLqOR3G2aksx511692/AH4quU9/C8lm7aezsT2rNF/bISygZ6c1Gd87VFGc6reWu3uiOd6tXF/1OIXnFnCvGyaZMaXYFstjnqGd87fQVswUZakirKxpOL8nZuG2scdkkejcRrg5GPcBfK43zk/WsC2xOU21v8zYpraUVHWvc5Fw7hclxeSRQkopZtbDOFTODnz+A61sO9VY6nP4Mz05SucIHVuHdmYbAoDEcFQS2QZJByyW6emwrGyL7ZSjKb+l+yNLHor4vh3kvkms5rfv9wGUk4TvEEmOg586i4S9XnxfEsuT9DW1zMzdlY7zWrRrsCcMQGVemCeo23pqJ2yufpvjoC5Uqpeqtt/Bx3tZwtrK4aAOSmA6b/hYbZHnXQYd3r18n5MTIg65ai+x2rs/2CtYbNC6qZCgZmZNbO5GSM9B0xyrIlkq2c+c2teCevjFpcd/INJ2ZszGzMIVYHCoYwS3pUFFspVSk7HteDQnCtWRh6fkT8U7LWX2fUDD3hzlFUB0HmSOVWYXTValzbfwD6VUrXXw/c59wCPTPPGveNEY3DiMjJQDO+dtIOM1sJt1pvyZqjxscV4O0dlnJsLUvnUYEznmdtiflitOq6OktmXbDUm9G101W0VZMV3DUREwMvRDEcUlE0CpB0LCm0SJoPgUUxLHQ2sQQwIPIg0Eu6JYppi7iXD+9Nxb5we8cqP/AOc416sdRmuP6hBq3l8HS4k1waZyFuwF8spAiDIrf2mtVQj4aiD+lXVm18NtmfLGs56SOo8d49NaW0RiRHbEA8ecMQg5kEYwRWYmrLvL0XvS1XtruNuzHaSW8guPtMSo6GPPdsSGy2x68sVLfWq4fSyrH70NvZzwkQQSN+KaV3P1wKkpsTr1sbK/mDzhvCu6SRDI8gcsfHjbUScDA5b/AKVLXBRg4p+SGVjbT+Ci9h+F/Z+K3wxsyBh9c/z/AEqtRbuvg/YnyI71Je5Te1zauJuBz0qfxbgOpPL+dHhL6JP8yef+lfkW/wBmf/LXRB3Ny2++NgB+PJ+u9Q5+trkt9iBfeUy2mgPELsSusZV9asxxsitkZAznccvKrGHFrHjotTcfUey9ey2FW4cxUB9dzKd9wcMBnf0G9V82MHL6n30U2+MuwXfezGxnd3lhyx31B5ASeucH9qPHlOMFxl2GsmpvbXcReyPgkdtxHiCRNqREiUb5xqZyRn/pq3CbuguXbuBbBQfYu3Eu0Ecc7WpOJDH3iddYzhsf5hsfnVKyc4uXFbRJVTy0zi3tN7Jt3nfIhBYjWuPzHmPPr+tHhXSq+iz38FnKpjOPOv28nUbyykW1PLu/LboMDfGelUn6vBteGyep1uaXukVD2X8KjEDyyag0zyPlQCcK5VBv02Y/Op8qyDsjXPwkR08605x8tlf9qHHHjKwIxUsMuRz08sD1OafplCtk7Jd0vBJm3elBKPZvyUzgvZC8vEMkEDOgOC2VUEjmBqO/yrWtyqqnxk+5kRhKXdFx4XJxq2j7o24mVfd7wo7R/BW15x8Dms22eDe9uWn+X/4XK/Xh5jtFP4h9onvVF0GEryRqQwxgMwAAHlV+n0oUv0n20yvZKcrPqWj6OuuIRmLQVbI2UgjSMbbjr9K5eF1SqnzXd+GaMKLFanHwcK7S3l99plMYuBHrOnCMVx8NuVbmFDH9GPLW9EWTdfGx8d6K9fcVusaZXkAPRhpP7Cr0KafMUirLJuflssvZvs6JzHboyHvl7wysHVvB/aQxnkx3/SpIxc5a8C7Vx5HVrfgIjAz4iuAu2FXHLSv9Sas42DVU+T7sq5Oe7FxjHSPT2xrSTMxi+a1p9gNApgFPsEBjhqXZEohcUB86WwlFhkMLedNtBJSGNuXFDtEsXMl4nHM4WWEDv0Gkq2cSx89O34h0/nsKzczEVi2jUw8tr6ZFTv8AtncAFGtUVhjOqYKqleRKlQR6VhvCW+7NZXa7pCri/H3mjUPEylQupwwMZ0KQNG+cnPKlHFUZ72P6+4aYX2T7Ux28DibWhYINSqWxpOcEDJGRkcqPIqdi1HRDW09MfcV7fQ/ZMWs6iQrhUB0yByfynB61S/By2u36hrhJtyIOx/beczxRzzl0zok1heZ5NkKDsdt6uzoXF6IJxi/BdYbiNb2Q5Ad0IAJ3cLjl9TWYqZKTa2Sz71JCPj3s6tbqUyvJKrac5VwB6DK1PTOdUdRfkGT562hj2E7OrbWssKOWUylgWI1DIGASAM1HdZbcnLxoacY1TXuUzjnsdaaaWVbsKSdTAxE4zvsQ+as4+TKuCg470vkjtSsltPWy6+zTgr23DlhY5dZZdxkZ8Zx9cVHbY79yiuwPH05aZzni3YLjfeSPFMwRmJCpdOMA7407D5VdpshGtKS8L4Gn9UtxHvsEspIjf98GEgeJW1HJyA55n1p7bISScfAEoyX3FR9rfF5I+KLLGcSRYKnmMgDY/A7g+tR4UVJT37ssX/RGGvJd+CcThvbfvtW7AeEjURIvNG8sHr5EGs66lVTfqPt7GlTapQTrW9+Rh2gvClqxEmrwsSu/h/lUMYxcVp99+B0l6knx8LyA+yjjKCxiGnUdLIfgVds/uKsZcnVkvUd7RVjXK2pNPwznfthtz9rWXHgdMA9MqTt+tWuky1GUH2afgizov6X+RZvZx7T7O1sktrlHVo9QDKmtGDEkEgHOd96szx2rHZFbbKae1rZfYuJxzQiaJNUcqZQupDAcg+OfTPSueqU6r7FxUn/Y0I7lFfVo5tx5Vl4xYpjdWDt6Llxn/TVvA5RxbZMlzlFzgvcvdzfp3QBjUEeIv+LHUelUOclj8HDy/JahTJ3cuXb4FVz2ltHVAvdgj3iHzr9R0q5OqbhGKh4AqbU5OUk17FS9pvFLOWLEK4Y4wpbUwPU5ycCr+PGTuTitL3Klr1U1Y037A/s6icXFgCGyryy51gqsQUqwKD3DqYc+ea1qlys7FCbUau52C8vq1FAy5NCa5u81KokTYquLii0RtgZlp9EfIHjaj0CmGRPS0EmHQyU2g1IY289C0SKQytrmhcSVTGkbq/vIrY81DY+tVZ1JdyzG9gHbLgkMkIl7mIumDnQurQdiM4zgZBrF6nXN1Nw9jT6dZCVvGfhlLexiZdJRQBuNPhIzzwVxXKxybYS3s6OeFU1rQJccDt2YAB9eOSeORh6aS30q/TlZU39K2UrcKqPdvQ6tPZ80qFRAkCsMa5MFxjkRGM59GK1p10ZMmnZLX5GdZPHr7Q22K772Qyrk6omVFLB8yq2R0UZbT+tXJpwi2VozjJ6ETdn7uPAS5uQScKsdyzaj5Krac1QqzqrXpL/gtyxJxWxjB2f4zaK0kUlyus5fV3U+SOrLqYgn4CrlkYKH1paKvJSet7ZAvbDi6K2XhddwzPbMACOeSABkY5elRKqjWxOEkzPAu3/ELNNDpDcqzF1yzRsNTHIU/iXOcbfOjUK12j2BmnLuOk9scmD3nDpBkc0lDDlnqgxtvTurfiQHFryhT2W9pP2aW7e7gkjW4bWhVdWlkBUowPy333oPw/GOoPuSTlya2il8YvFvLl7hlIiHhUOCNRPLVgjG2/yo6a/Shr3ZJZJWNfCDuEXf/wCPnzhhbS6RIDq+7JGY5MkcyN8eRPlUV0I5Nbj7olos/DWb/wBLLX2645bi0IRlLMmkaXD6yeoA5D+tUaMeTlGPHWvLLdtrSlJyWn4Kn7Ne0rWEgWXKRSnVG7Dwq/u5OdtJ5E9CBWhm47s1OH3IzsazinCf2s6rxXhEN5Ce/wBLZbOk+8S2+tWHLnnasODsg5XSlxl/cvzjHtXra+Rfwf2TWAZZHWV1O6q0mUJHQgYJHrVmWdkulT2lsz7aoRlpFj7Vcbi4bEXLqg06UUAAt00Kp9BvUEaJqadD235ZJU4zX8TwjjHY3iLXXFWuG5rFKyj8o06FA/1Vp5daow3FD0z9bIXwdI47eTSQ9yRyUhMrjGoYzy3FY/O1KEbF2Xg14UQUpThLbORXHYe4HIxt8yP5VurqNe1Fpr9jGlhXPckKp+HSW0iGVcDUN+YODVqu+FqfFledU4Nc0dW7EXSm6n+7w08aywyFQheFSFZQi7KA2Dtz+VW8JrbT8kWanpNeC1XCmtRGY9i6ZDT7I2AzJT7AYMVpbB0RR1IRoLhNIIYWsRbOkE4GT8BQthoKgakGhpEUAUgkt+IHl8qDT33D2NIbrclfCDtgVE6+3ckiw2I6hg7gjBB8jzFV7IJppk0JuLTQvt+xkJYszysvRNQRR81AY/WsZdOog+TRsvq904pLsE3fFrOwRgioNIJKxgZ2/MR19Tmo55tNT4Q8/kBCi+98nv8AVhHY7jT3tsLh4u5Ds2hdWomMHCsTgc8E1erlyjsr3V+nPjsdsuRjzomt9iJdu4iteEW1nqmJJb87nUwB5IgA2HwAqm4UYqc/BbnfdkagVbjPGZ76ZbW3yhfcn/Bi5NK/+boo8zWbCU82zb+xF9Y8MWvnPyZ7SxIsEHDbXwiaQREjn3S+K4cnqSAd/M0SmrsjjH7YlauL72zJeLwI/EbSEqrRx28zaGAK4ACLkHbyqrVY5erNMeC/hOT87A+E9mLWa54hA8MeoaWiIUKYxKhHhx0yOVXumWOypt+Rr0oRhJfuB2XZW3urBisYiu4GaOUoSut4zn7wcmyMHcVM5ydTlHyh5QUblF+H4B+GdkLZ4FuYO8aeE4dZSJO7dTkjRpClOZ5cjQzsnbUp1+V5RIq412uu3w/DJeK8Bi4kpCBYrpFIKHDRyL1MWeY8hzXP1gx7ottw7P4CvrlFJWfb7P8A7KQvYRkkIKRIQTuWdtJ/DhCo3HxODmpLepxh2knsGvAlLvHwO7vslHJCF1/e7ly5HdSgknAKqTbHJ6AjzqKnqkJP6uwduHOK7d0VlrG/sQFWWWFPDgSDVBlidXdyDVHpHU5HPlWg1Vcu6TKkZTg/oejP/jDiOna5gTwsQVMerCnBxk8z5daD8HR/tHlK2Xd6I7Xs5PeSmSdpLk6sM7MUj0lchllcdDgaVU0rL6sePwNGiUn8gsVnLYXAkgQswBjkifGpsjL6Qu/d7ZD4xt6ii5QyatPwx4xlTPlHyP39qMjMjSQyZQDT7pwBy6DNVp4DlpqfjwTVZVcOScX3DR7VInmEskW+2QyeE7Y3ApPEu9RT7PQ6vqVLrTaKp2y7QJfNogjO76sKpAHwUVNjY0q7HZIDIvjOpVx7lm9ncCrcBy0YWG3MesFh3kkpUlTr/EoG+NuVW6siuuz63rZVuqnOGorejoc7ZGQQfTetevIql4kjKlXKPlCybNTppkLAJqcjYIacExE8ayZALoDyOxI+NGyBBVpdaGLKBvkYIzgGkwkie3kIzgkZ5460waQZAD5U2yRbGNvE3kKZyJVFjW2tHPkKhlYkSxgyfiLtBHrCSSnyQDb4t1A9AazsvJlCDcI7LuNi+rPi5aKffdoppdi2heWlSR8ieZrlMnJybnppo6jH6ZRUuUmmR2fZWa9YIytFb5BldgVZwN9EYO+/VuXrVjB6fLfOYGb1CuuPCt7f5HVLWBY0VEAVVAVQOQA2ArfS0tHNSk5PbJacY5l224hMs2hgXcsFgjX8Zb3dI/c9MGudzKLrsng/B0OAqa6PU9w+3shw22Klg13ceKZx0+C+Sr7oHqasZlscWn04eWVa1LNv5P7UK+y3jmnvG92FRbQfxsQZWH6D61Xoj6GLKb8smzdOcaojDh0ve8UkbpHZKPnJJ/2qDDj/AOLORBfHhWo/LJ+Hv3fGsdJ7Q/NonH8mNWOiS+hr8wL1vHX5MmU/ZeKEcorxdJ8hOmSv+pSRVyuXp3uDBkvVx1JeYirievh14ZkyY2/tE/PCeo6alOf9mq828S/Xsy7FLMo/9yGHHuGKyJcW5LRsAyaMDuy2+sEdKHNxdfx6QcPI23Tb/wA+4LbcRjucRXeEl92K4Awsh6K/k3wOx6YoarqsqPC3z8hThZiS51d4/AHxLhslu2HGx2DDOlh/vpWflYVlD+V8mjj5NWQu3n4IbS9aPJjYoxxyxoPnrQgg1DVkTqe4sa/EjZ2a/wCywcN7SxA/fwou+O9jTKE/EY1L+tbeN1ZPtYZF/TJrvW9/l7lka2guVDjS4PJlO/8AqX9q0+NORHv3M9Ttpeu6K3xzsOJBldMmM6Q40sMjfTIu4+WKpy6dw70y1+RchnQl2tj+6ApfZhamMAvcRsYgjaZdQA2JVRIGwM+VaNdX0rl5Kc7/AKnrwJL/ANlqeLTcZLFT95BG3ubAZTTgHrjnUyxtgPIXwC2ns3CEtJcgAOXAgiEL8saRKWYhcdBTyxuMG/yBeV37Ii4hAkbmOJQkaeFVH6k55knJJO5riHOc25Sfc7bptKjSn8goYjkSPTaijOUfDLc8Wqf3RJBfSD8ZPrg/vV2rPyK/EjPt6Fi2e2jzcRbqAf0rQq65avuWzLu/wtF/y5Ef24eR/Srq68v9pnv/AAzkfKN4o66Rs5NIOgQUxKkhhBimJEkHwOBTEq0Mreah0GpDO3lNQSig1JjGCbzNV5RJEwxFB3x+m9V3FE3JktIY9SEepCInt0LByql1BCsQNSg8wDzFLQ+3rRSu3HCJ8tNErTFgAFAyytyGB+XJznpvWLndPnbapo2+m5lVcHCfZ/Jm44HJb2MEMaltHjlxuS5GScDc7k/Sjzsex46hBfqBjZFc8lzm9fAr7ERu83EHVSWAhjA+KgsQM9d6ixaJ/hZQ13YfUZw5wW+wwubOc39jMInwrSpKdJwqOnNjyAzio+l4ttM2pLsQWzr9KSTDPaHaFowy7OuHjPlJGcjHxNH1P+HdGwHpz23D5Jrorf2UdwuQ2jUQNz5Sx/UH6VZyalk4+15QOPN42Q4Pxsr/AGT4qLWX7PL/AMvMTo1f3UjHdG8lb49fWqnT8v8A9KZd6hi8l6sPK8k/ajgHdHKrqibYLjZdjnOP3qHPwnVL1IeCbAzFdHhPyacH4+Yl7m6zLbHAEhBLRZ5CTzX/ADcx+0mHnqX8OzuiHKwmn6lPZ/ATxrs0VHeW57yMjOAckDzUj3hSyumJrnT4+CTD6mm+F3Z/JW9WKxXFxembSSl3JbK7aNtUbtExO7L7p/iTGGqam+yD+llbIxYTj9S2kv8A73OocHklaFDMAJCN8Agc9jg8jjG1dfQ5utOfk5G6MFNqHgMIqYiB5rNW+FSRskgXFMU3vDDvg1ZjapLTInDv2Oddo7Ro5jqHvbg+e2DXGZ+I6LX8Pwd70i+NtCXuhSTVI1kaMaJIIiY0SF4Ii9GoN+EDsZxtXpB4uguJqYkQbCaQWw2F6ZkiYytgx+FC2g1saW0Q/Ec1FKT9iVL5HFoMYwuPiaqTe/LJV+gwB86rkp7NIRmkI9SEepCPUhHqQjAWkIzSEIu2K/cah+Fgfkdv5is3qlXOnfwX+nP+Ml8la9nXEBHNNaH3WzPDnbY4Eqj54PzNRdLu5R4stdVo01YCdruFCKRlI+6k8Q3yepOM8sE/tWd1Ch0W84+GX+nXq6rT8rsOux3F/tEbWlzvKi4Gf72Lo38Q2B+RrVw8iN9fCZl52O8ez1IeBL2h4U1tJyBRj4NiQQB+L41j5uG6J7Xg18HJjkQ0/PuD8A47JZnwhpLfm8fWPJ3aL/48vSpcLPlW+MvBHndPVv1R7P8AuWq94RBfxie3ZQzDIYe6x6hxzB/WtS7Fqyo8o+TNxs67Elwn3Xx/0Ddm+yRV+8uAPCfAmcgkHZmx+g+tQ4fTfSlys7/BYz+qqyPCr92XStgwjBpDMFnlIqWMURuQvmu6sRggeYm4tGkyaXGR0PUHzFBdjQujxkizjZ1mPPlApV7wSRCdOJB0xsfmD/I1gX9FnF7h3Orxf8QUWLVnZi9rKT8jVU/yzI39pp/5nja3zRgcNc88KPqfoKu4/R7JP6+yM/L6/j1L6e7N/sIHxrehg0Rilo5K3ruXKbkmYiatEwEGQgmmYaTGMUGAGIODyPQ02w0hpbReAuCowcY6/Shb76JY6D7Rl0nUTq6eXzoHvZJsOgvAFxgc+fWhlXt7D2FJfEgDO3SgdKXcLmTxznqajcEHyDYZs1DKI/ILFQhozSHPUhHqQj1IR6kI9SEB8Xtu8hkT8yED1xt+tRXQ51uJLRPhZGX5nIJrloWiuVB1QSBm396M7SLj01VzWJKVF2mdZk1xurcV7o6d2hs1urYMm50h0IAOVIyceorezKfWqaRzeFe8e7v+jOZPqVleM6JYzqjODkn8p+BHT41zNNkqZnVW1Rthp+H/AMHSuFX8XErXPInwyL+KKQcx/MeYNdPFwya9M5OUZ4l3b2/5KJxrhrW8hVgMfh3zqXzrnMrFdE9PwdTiZMcmva8kPDuIy28plt8ZY5khAxHIAOn5W+I/WjxcyVT/ACIcrAjZHT/qdL7PcfivI9UZww2dG2eNvJh+x5Gukpvjato5e/HnTLjIasasIgb0QPOKNQI3PYHPKDUsY6I2xZdNViIDFdwakQGxbO5pxmwCWWjQPIDkkpaAbIC9LQBDA4BG2Rnl50bAXgOuJg7EquhfIU2g0FLckqFLEqvIeVNoJE8ctLQewmOeloLkFxSUgkw2KamaC2H2+TUE2kEmPLOLA351Ssltk8I+4VURIepCPUhHqQj1IR6kI9SEepCOZdsrlnuXjfZF8IHMAEAlseZzXL9SnL8R+h1PS6UqOfuxt7LuJ6oHtmPjtm0jPWFsmM/LdflW5g3epUjI6nR6du/ZivtfwzuJiy7K/iU5653Ueh3+dY3U8f07OS8M2OlZPq18Jewm4ZxZrKYXCAmM4W4TOSy/nUfmXn9RQ4GU65cWH1DD9aHbz7HTOKWcd5AChBDLqjcb41DYj4Gt+2qGRDTObpvnjWb/AKnM+IWbwlgykBTjJ6kDO3ntvXL5GLKmfFo7DHyq747T/YOseBXOqOeFlgfSCr5zqU74dR7wIxsa18Lp+QtST7GVnZmI4uE+7OifbQR8etdCqmjlpSTfYGmnqWMCKQFNNUyiRtgM1zRcRtgU8uafQ2xfO9EAxdM1OgWBymnQDICacHZGjU4KJ0ekFsIjekEFRtTBbCo5KQ+wuBiTimfYJMZxQsDggg/GhUk0SFl4dJhAuN/OqNsfq2WIeNDNTVZku0jOaYfZ7NIczSEepCPUhHqQj1IR6kI552/tdM6v+dP1Q4/Yiue6vXqakdN0Szdbh8CHg18bS9guDnu5T3EpJ56iNLfJtP1ND0y7jLiH1OlWVtLyjpXabhv2iBgANa+JM/mA5fMbVtZVKuqaMHCyHTan7e5yltj58xuOfQ7GuSacXo7WOpx2Puw3HBaTfZXfNvK33DkEBJD70ZzyUk7fH1re6flJrizm+p4kmvVS18osna7gokUsoGsA6c+nI1qX4scmGn5M3Dy5Y09+zI+GvphjQ80jRT6qoFaVFLrgkUsiyNlkmj00mKspIq+CP7b50uCFyIpZqbQLAZpacFgU0lEAByS0+hmCyPSBbBXanBZCTSBBkaiBROjUh0ERvSC2ExvSH2GRg4BwcedNtBDLh0hV1bqCDvQSW1oOJYGuzKwYgDaoIxUFpFhd+4fFcaRtUbhskUtE8d11NA6/YZy2SLc5NA69C5BUUuajlHQakEVGTEfejNFxehtmXkApktj6BvtW9Sen2G2EQyaqCS0OSUIire0C21QK/VHH0bY/riszqlfKnfwavR7ON+vk5vewCSN0OBqHPfII5Y+Nc9VNwkpHUWV8jp/YPjJurON2P3iZjl/8yPYn5jB+ddbj2KcNnF5dLqtcSs9s+DmObUoJWTLAbYUjeQfz+tYvU8bjLmvc3ulZidfCT8FVnhEilGyQeW+NLdGFZkJuEto2bK1JHQOyPE5ZrULcbujGMP8A4qrsH9eh+IrssCUp1qTOJz6oVWuKNb6MqcitqEtoxbFp7QKLrI3o9C57BpzSBYMZyKTQyZo82aYTkCzPSB2CSPSBYK7U4DIHanGIS1IYgRqcFEqNSHCIzSHQVG1MEizT8bEkKxBAuMZPp5VCq9ScthIitqJsnQxW5xyoNB8ieK46mn0NslW5yfhTaH2FRz0LiLY1sGzVW1aJa+7Nr6+A2HOmqp33ZPKWgWG4qSUAYs0nu80UaxSmDpPvUjgR8xrwuXIqrfHTJod0MKrhAnFLITRPGTgMMZ8j0P1qOytWRcX7klNrqsU17HKeNcNltWxIMb+Fxureh8/hXMX4c6ZfkdriZdWTH6X3+Pcn9nfE+4vmhJPd3Qymdvvox/7lB/0itPp1vbizK61jPSsS/U6L2k4X9pgZNtQ8SZ6OvL68vnWjkUq2DizDxMj0LVL29yn8H7HFmzcMFXnoQ5J+BboPSs+jpDT5TNvK65FR40938sd3cYiOFACjYAcgPIV09EVwSRyd1spTcpPuDSzahUyWiLlsS3QwdqmTK8lp9iAXOaTQlPZFK1ITYI8lIHZE01LQ+yCRqYFkDtSBB3anGIS1IYhU07GQZZoGdVJ0gkAnyBPOmfgRY+0XD7eFUETZfJz4tWV89uVRQlJ+RovYqhqTZKg+FsULJEEi4pg9k0c1PobZMs+fSlodMJjnptC2GW8uTTMdDVrsIuKg4bZZUuKFrXOo5qwo6I3LbJRPtTce4fLsRPPRqJG5GqTUmgeQ14VPiq18NlqmQ6NxtVLh3JmbQTaqaUNDbNp4VcFXUMp5ggEH5Go2k1phQnKL3F6Ei9j7RZUmWLDxtqTDNpDYIB05x1NRxx64vkkW59QvnX6cntDeSfBwasqOzMc9Ca+m0tkVcrjtdyBvTBbqYSL8aOMeLE3yQkeXBqfyQ70QzSAikloTexVcDFHsgktEInpDqRHI9MIFkenG2RGSkLZoz0wtkDtSGItVIEiU04kTIaQguKhCQUjYpmEiUS0gtkqSUtC2TLLT6FsnSWlofYRHLSH2MbWTAzUbJImtxeZo1EeUzSOWiBTJGnptBciMzURG5GRLtS0NyGdjPUU47LNUhkbnaq/DuWXLsb2N3hhTW17RGpDoNVLQezEcmcjypNaFGW+wt4rJg1ZpWyvZ5E91PqFWUtEbexYLnBqTQCloGvjncU6BmLzNRkaeiCV80h29gExxREciEy0tDJmrNTD7B2akMRlqQtmhekLZHqpCNFNMInjpDhCvSEbiSm0PslV6cWzcS0tC2TpJSH2TLJSH2FW770LHQU9zS0SctEAmzRgbJUlph0zJmpxnI072nB2biWkLYfbTUDRNCQabjao9E/I0hucEetJrsByLFaX1VJ1k3I1ku9MnwNJQ3EDemQ8YnVh4c/GnqTi+41mvYrpn6VaSK7YDcSUSAbIftGacSkA3DYNEgJA5mpxEMjZpDMFkNOCR66YfZoxpCImNIYiZqQjTVSHMpTCJlpDkopCN0pCJaQjdKcRMtMOTJSHC4OVCEjDmnQzMrRDIlpBGDTgmKQjdaQwbBQsliFVGTIjWiBG9seVQzJUb3h3WgQE/Icf+Wf1qN/zAv9JUZjvVxFdg81OgGBtzpAxNbjlRIT8gL04JoaYRBJToTB3p2MammHNGphEJpxGlIR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data:image/jpeg;base64,/9j/4AAQSkZJRgABAQAAAQABAAD/2wCEAAkGBxQSEhUUExQUFBQWFRcXFRgXFxcWFhQUFBcXFhQXFBcYHCggGBolHBQUITEhJSkrLi8uFx80ODMsNygtLisBCgoKDg0OGxAQGywkICYsLCwsLCwsLCwsLSwsLCwsLCwsLCwsLCwsLCwsLCwsLCwsLCwsLCwsLCwsLCwsLCwsLP/AABEIAMIBAwMBEQACEQEDEQH/xAAcAAACAgMBAQAAAAAAAAAAAAAEBQMGAQIHAAj/xABEEAACAQMCAwUFBgMGBAYDAAABAgMABBESIQUxQQYTIlFxBzJhgZEUI0JSobFywdEzQ1NikvAlNILhFnOiwtLxFSRj/8QAGwEAAQUBAQAAAAAAAAAAAAAAAgABAwQFBgf/xAA2EQACAgIBAwMCBAQGAQUAAAAAAQIDBBESBSExE0FRIjIUYXGBIzORsQYVQlKh0SRDYsHw8f/aAAwDAQACEQMRAD8ATmGtowdBcIdoiNQ0oc6TzyfKnQPghjFLQRMIs0haMBMU4gqIZpCJu5ph9BlsudjTBI1mtcb06YziYSOiBSCe5yKYLRGZjyHLr8a47rfUnOTpg+y8nWdC6Ttetav0JezcmOJBek8BHq8R1D9NVQ9Et4txL3W8dOnaLncJoJXbfBHnv5fSoevx/iqRl9N+3RUO3aZlsBvvM3p7vSo+h/zi7Z/Ks/Q0v+LrZwvM3vaSsY/M55fIbk+ldT1yDsqjD5Zg9Hr5XNmnZPgzxW+uXPfTt3j55jPuqfjjf1NTYFCqrRP1a9WzUV4Q3mgq+mZLRPw6060M2PXEbJw8xFJQQT5VX58txZLxa7gHGpCxLHYmpa46WkKZXHiqwiqZ7vwHlzHr/wDVOLRB3FM2Pol7jAoNkiiaJbFjTN6FxNrhAgodoUuwonNSIrsBkNGgWRaKQiS3uXjJKMVJGDg4yKQ2th1pxwxwvEEUs+cueeDzoWgXHv2Gdrw/h+hdcviwM7kb9elM9gfUV2F6donQwtI0J8YJGDy556UO9D6IXtyp3FPsRJGKQkECHNLY+jCxEGnbG0HwLmm2vZhpEwgwc0yY+hjFAHX40zeg0tgbW2k0cXsCS0YWYJIqMCA+dJ6EjmPWqNmdXG/0X5LleFZOl2pdkD3cGhyPmPQ1x/Wsb0chv2Z2vRclXYyXugCe47ma2n/wp0LfwMdL/oTVfp1nG0t51XOmSOldpZAmhs7HI5ZzjBHp1rQ63HcIyRzPTIbk4lP7QnvLrhwHWZ/n4Dy+lVOidri/bDVdiYwHBo5yglQP3cgdQeQZeWfP0ru7oxmk2cpjWyqk+JYLq12WooTDsW+4DdW1TRkQyQ64PZhE1MOlU77OUtIsVQSW2eitcknpk4HlTuetIaMdsr/GB4sVbr7oC0VGGpSDibdz4D6jp/Om2LiZhs+tC2SxgYNsXOBQ70O13IuJSmA6QoO2c7E/Hw88fGqltzjL8iaNS4iDik2vBByP986eySnFaIILTfIAV8jGeVT484602V7k97RocZx1qT14cuJH6b1s8yVMCRMtMMaFKQjTFIRIEpC0FW0xUjoRTNBDyT7xRIzBmY4I6jHU1G1oJA72hG4p0wtG8Ip/ItBqwBqgyKvUrcd6JqZqE1JrZL9gyModJHTp8x/SuOvuzenWd23E6WGPh5cNxWmFWgDDHUbEeRrpendRjlw37mLl4UseWn49gy3iKGtB9ynruMLrh2tdQoIz4y0SShtdincUtizOvJgQVOMkOvu4rjOrXOGc5I7DpVUXhafuMHP2i2WYDxJs4/KQcMPrg1pZyWZhKa8opYG8PMdb8MRcUt+8hkTzU49elctRPhYmdTNbTRdpLv7Twu3m31FU1Y3OrBRwfmK6LqC54u/g5fEXp5biVW3bVf8ADgf8Z+vPwN9KzukdrGamfHVU2dAsrXErD/NXazs/hpnFRh9Y3uIAcfCqkZaJ7IgclnlhttneplbpEDg2xkU2x0qtvvstOP06MFcA+lPvbGS0ip3sepia1YdkVZ92Cm3otjKIRbWepT6iopT0w417ZK9qT4QKFy9yWS9kFpZiJcnnUXPk+wHg5p204ZJLMZRhlxsp6eHTjlkAHxZUg7mor8aUvqiFXbFLTK43CiV/s0GOobO5xnmvLw+e2T5moVjzjFybHlbDejePg7EYESEZJJY42LFsAgcgML5YHlVC3Jrg/uLFdLn2SJV7OS41BI/CVzgnUMMGIA0Dp151Uj1KEZp9yz+AslFpIISdHYqrBiBltO4XPQsNs/CuoxMz119ujDycKdH3EjJireymDPTjMiIpCCYjSCCBFmmH0EWT92SSuoYIwf3pbQ2mhvbuRjUMBhkelBKJLGQb9gDbrQctBuIOxKnSMAjzGR86wOr9XljTUK/3NfpvS3kxc5dkHWE4chW8EnQZ2bz0Hr6c6LH6hj59fp2eRW4l+HPlHuhbxGCWG+ikCMY5B3chUEqD+Etjl03ocTBliXfR3i2XLMivKxWpfci42sQcVuyfHuYKW+wwsF0nSeRqva9raJIduzKr2use7n1AeFwCPUbEftXH9arfqqfydd0axOlw+Bf2fmWK5CNjuroaSMEBJgMAZP5lGPXFTdJyl3rfhkXU6JSSsXmJBxGzMUjRn8Jx6jofpWXl0+jc4mviXK6pSGXY06uH3VvzMMjEDODpb7wfrqrapn6uJJfkY+XH0syMvkScPX/iNht/eydc8o3qn0n+Yy91B7okdYjixIx8wK6ly+jRx6WphWKjJdHgKQlFGaQ5FdHwmih9wMvAkNtV5TK/Ewtnk4pOzQShsZxWulCAPKqsrNy2Ta0uxtBbBd+tKU3IiYj45dZz5CrVMNIisfYqN0xY1LffDHrc5vsVlGVk1GJJb2yINT423JPIfX964XP6rdlzcYePyOnwukxrXKzuxJxTjiysBaqZiMgsPDEDzB7w7Eg+WaLC6TfZ93ZFvIuppXdgb8MklH/7MmVHKKPKRD4Hq/z2+FdNi9Jqq7vyY2R1iTWqyYQqg0ooUDkAMAVrRiorsYlts7HuTIJBREIO4pxiE04ISqUxJoIjFMOgyLfnQsPQbBAM5OSMHGDyPSn5DOHwHWcrx6SwwDy+OKHimFGWuzApp9Ujt5sf6D9q866pyeRJtHonTYRjix4k64YYI/qD0IPQ1lqTg+UexLZWmtMa2HFdHhny6dJMZZP/ADAPeH+Yb+Y610nT+uSWoW/1Ofy+k+ZVf0H0EOjDKQyHcEHIIPkRXUwvhdHsYDhKD7jpEDgGq7bi9EyipLZDxThyzxFG581Pk3Q1VyaI3QcWXMS+VE1JHNOJ8PbxRN4XB2O/hdd1YfT9a4+UZ4t2n7HVqcLq+S8MPvbn7VbxXOPvB9zOPKROvoefzFaXUI+tVG1fuUsF+jdKl+PKIexsmm9kiPu3Fufm0f8A2Y0fSp8ouA/Vodoz+GL+Gr/xOxGAMSS7DO2I355pumrV0l+YWc9437DftF2wnhadldQqFwvhU7KSBnalPNveRwi+2yGjpdU6VZLzotlhxpo7GGe7wJGRC4QficZ2BPlW1beqa+czHVDna66+4fw3jMM/9nIpP5eTD/pO9NRlV3L6WDbj2VPU1oNeQDGSBk4GTzPkKnlOMfLIktmHXNHFgtbIzb0XMZRNo4QKZy2FokoRAXE5wi1NTDkyGb0U28kMh+FakUkUZybK/dXMuto7eEsV2aSTwQqeoB95z/CPnWF1HEtzLOG9RRr9OdONH1Z+SH/w+ZTm5kac9E9yFfSMe96sTVjF6XTQl27iyer2T2odkMjbBBgADHIDkK0kkuy7GROUpPcmBzCgd1Slx5LYPCWt6A5UqcjBJBSQBA604xEUpDBcZpmTLQTHHmhC4hEcWKfY/EkmlZEZkAYjfB6gc/0qG9uNblHyT48FOxRb1sn4VxtH096mPnqX+o+lYlfW4b1Z2Zs5HQborce6Gp4YrrrUhstsFO+PX+tW5xxcxd9MpU5OVhy1318Gh4W45DURzHJh8uvyrns3oEo7lU9o6DF6zXb9NnZkAJGx2I5g8x61zttU63qS0aqcZLaCeF3z27eDdD70Z90+ZX8rfEc+tXMTqFtD7PsUsrBrvXwy68Iv45RmM+qn3l9R/Ouqx86vJj2fc5y3FnRLT8DKrIIq4zwNLjcko4GAw8viDzqpk4dV6+pFvGzLKOy7r4KFa4huXiZw0N192WGwFwvuSYPLJ2/nWPVKEXKhPaNWzlKEb0tNf2AWmNvc20p27udVf4K57t/3qvgt1ZHBl3KSuxm18bDWh0cZtl22knPLGAUcjPnzFX8aPDJmULZcsJMScUhNxPFAN/tFwA38Gos//pBqphw9TJk/zNCyfpYi/Qt3b++BdIV2WNdR8skYH0X96n6rdykqolTolP3WsWezjhQmmbiEu0UOpLfPIkbSy/uo+dXcDHVNfKRB1bJ5y9KJntJ2gaeQsDpiTOgHbYfjPx/asjMyZZFmo+PYv4HT4118p+WWX2fcbnuo3aSM9ypAhlY4M35sLjJUdG6/Kt7CVirXqGFn11Qt1WW6rhRPUhGksgUEnpTpbehm9LZWr5mmb4dK0a4qCKVk+T0iH7JpqTnsj1oikturHSPicVBbl1VL6mPGEp+AO5nVdQGxXocjJ5YG3OsbI6/VDah3L9PS7rNduwueUZB545g8iflvisPI61kW+Ho2qOhwj972Du/hKjYE5IHLPQ4rOjkWKant7/U1PwNPDgorwL2TNelYtvqUxn8nn+RV6dsofDIXhqfZBogkXFONogJFIExE9E0OmGQSUOiWMhnbvQtE0WMIYgaEkS90Cy9nWzmLfP4f6Vz2f0iNkucHo6np/W3CCrtW/wAwaKK4Endx93G+cammj2+OhWLH0xWdT0uyE98tFjJzcWyO2tnQOH2ZKASOHm0jLkBST5hRyFdFGfCKW9nL3VqUm4rRD2hgxHvEXbA8ePd8ySOlZfVYKdTcY7Zf6bZZG1RctIq6rXGShKPlHT7TN1BDAqxVxyIOGH+/jUtXqw+uKZFNQmuMu40XjcjgLI5icbLIDiKTyEg/A3x5enKtiOa8iPBvUkZcsRVPeuUf+UZl7SXMHvoJFUjWMYk09SpGx88Y386erPvqnwt/qKWBVYuVTB+0vCkni76E5imAIK48L81YeW/0OafNo1JZFX7kmJe/5Nnlf2K3xctcW7MRiXSVlHlPHzP/AFYDfOqtz/ixtX7l+j6U6v6foExXXe8QsZ/8S2eQ/wAXcMrfqprSXaxy+UUWv/HcH7S/+TfsVCHv3mb3LWAn0eT+ekN9aj6bHjGVj/Ul6nP+HCte4tvopL+6ECEhp2LysP7qAHxH1xhR61FiUvIudkvBZssWJjKPuWLtbxaOGIWsJCQQqFc9PCNl+OOvmakz8iU5ejWVOm4nJ/iLRd2a7Jtd4uLwd1aL4kibwtMBuHm/LH1C9eu3Ozi4UKI87PIs/qTl/DqHvHO1m3dW3hQDGsDGw2xGOg+NU8vqbl9NXj5BwulOX12/0J+w3H9TG1kfLhS8eTligPiBzucEjfyPwq30u+c4uMyv1TDjTLlDwy6E1rGSCXA1A6jhfjsPU0XqRrW2QtSm9IU3PE4I8qGBIXVtyPkA3Ik1Qv6zVB68k9fT7Z90hFNx1iQVUDzB3PyP06VjX9bvn2j2NWnokV97Fstwze8xbfO++/LnWTO2c/uZr1YlVf2oiJoCwkl2NGanDSIWNPoNHlwFB+GfrXpPTIuOLBP4PO+pNfiZaA55PKr6RnNgUik0/YjIu5pC7m1q5Rg2Acb4O4PrTi0EatRJwBk5wOQ9KQS7DFmXbu9Q2Gc+fXFINNjKAgKpyCTzA5jHnQMnjMm4xFcTD7PbHuwF1TykHAyMiNR+LbcjrWHn5XF6Rr40Fx2yp8Q7F3CLkXSONvDLCAjEjIC45HA6VkrL+V2L/p78MTca4XPDokkkQs2keBCHiLLlfvCcnbHOpoZCctaBlS+OxhZWd/eW2nvx3ceGImLOCWOFAXBH+9qmsuUFtkca9MXdnJZzMI4pApyUZOYD8sqCDgdfl0oOEJw20Sc5Q9xl2s7Gz2ad9JKkoz4isZjdc9RJkkn1oHZGDUNDRk7NtME4W99cL9niZZGILeJtK92BsWOcgH8uADRyqqT5tC9WcU1sUXF1dWzlCxjkjwcRyExup22BOM+gp4+lct62gdzr8dmN1u726VordcoAGlAkMcQcjcnS25PPHQ9KFenQtPwSSlKySeu4qtuN3EGrTkYfTNGwMgzvpYMd16jGqnddVsda7DRushLl8BBvriUolvG8hhVgCj92EWRixUyBgTnURjIxSUa619TDsvlNvivJokXEkDBYJ11e/puSNeBjLYk8XnvSV1GtKXYil6sntxfYGtO0t1bSvGi3EU8oCkKwLOB7oDFSwHvbhhz6VLD01HcWtA22SsaU09kMfFZo5lEgaOVW1oJj3sTMDkaw2Qfl1xSgq2+UdMN3WceDbRdL/wBoMl1DmXEbqdJi8QQPj3nO509apZVFl1iW/pLWE6Kq3N95FLm7RSvlwtw8YIyyZRBgeJQVXGM4OSc1PHGph9PYisz7pvabLV7Ou3Is8lohNCwJZ1RBcpIBk68Hxx7gamxj9KtR1Ba0VLXK7vvZv2l9rVwzFI3EAyyhIQssm3uEysCpB8lUY86LbInXFeWVa67U3chy4v3B0ZzLNjw+/sBp8XptUMnCXaUl/Uki1HxFkVt2rZTgzXEbDWcOFkB/w1w4BA6E5qKWJVP2TLNeXKPvotth2jkK4aIStyR4TiKR9IYqS+NBA58+VZtvSYuW4vsX4Z713Qg4h21bf78KSgKiOMHS+d0dpOYAzuBVyvptKXgrT6hLfkHftofFi6l5pozDDuv94WxyI6CpP8vq/wBoH+YT/wBxse15JOLt/wC0ABaCL+y6scfi+H60vwFP+0f/ADCfyNbXtZJlGd4BEXKCWNTrVRtqkj1eEHPvfptQR6bQ5ptaCln2elJa2XVrE4+GNvSuqhqMUkcnZylJtkLWVFyI+APLCBSQ3EHKiiG0Dx04gqNAaWx0kGRW2eRpbCUBjYWh1KPMj96Ta0HGD2b3nHWht5nHiKyTMCfwFDpUDz864fqM3O/jvyzpcbHTjv2SONQe0G+MhzLqVm91lDKufy9Rz860lh1cOOiv+JkpdjpnazhNzc20RgRXYCFgMqMeAZ1FvM1lx4wv3rSL3PdWvcbdhuG3UdvOLmBY2OgKupWBAY77E71PkW1zj2KkW3NbK17JOD95xS6uGHhiJA/iP+xVzH16KAyfvZ1HtfYi5tJUGDsfrjb9cVXv4zr5R9hY8uM9P3OSeweAre3YbPgjxv8AxVYskpUpgTTU2gXtqv8AxBhy8AGM+bLtuN/niqeF9sv1L1niP6Fr9nKZhvSTkGYA7gkjT/mAFNmN9tPXYhi9TKLxCHN7PtsJU6Hb3jz/AA8vI1LhfyUTX/ey3ezqDNtdPjIa4IJ947KvXbPWoMzn6i4/ANUkn3ZrxLtzZwzFJCyuilCO6LDPnkNvQ0Y9k601olsvjCTi2xZ2Nkj4hxFjCupYoebArnLqOR3G2aksx511692/AH4quU9/C8lm7aezsT2rNF/bISygZ6c1Gd87VFGc6reWu3uiOd6tXF/1OIXnFnCvGyaZMaXYFstjnqGd87fQVswUZakirKxpOL8nZuG2scdkkejcRrg5GPcBfK43zk/WsC2xOU21v8zYpraUVHWvc5Fw7hclxeSRQkopZtbDOFTODnz+A61sO9VY6nP4Mz05SucIHVuHdmYbAoDEcFQS2QZJByyW6emwrGyL7ZSjKb+l+yNLHor4vh3kvkms5rfv9wGUk4TvEEmOg586i4S9XnxfEsuT9DW1zMzdlY7zWrRrsCcMQGVemCeo23pqJ2yufpvjoC5Uqpeqtt/Bx3tZwtrK4aAOSmA6b/hYbZHnXQYd3r18n5MTIg65ai+x2rs/2CtYbNC6qZCgZmZNbO5GSM9B0xyrIlkq2c+c2teCevjFpcd/INJ2ZszGzMIVYHCoYwS3pUFFspVSk7HteDQnCtWRh6fkT8U7LWX2fUDD3hzlFUB0HmSOVWYXTValzbfwD6VUrXXw/c59wCPTPPGveNEY3DiMjJQDO+dtIOM1sJt1pvyZqjxscV4O0dlnJsLUvnUYEznmdtiflitOq6OktmXbDUm9G101W0VZMV3DUREwMvRDEcUlE0CpB0LCm0SJoPgUUxLHQ2sQQwIPIg0Eu6JYppi7iXD+9Nxb5we8cqP/AOc416sdRmuP6hBq3l8HS4k1waZyFuwF8spAiDIrf2mtVQj4aiD+lXVm18NtmfLGs56SOo8d49NaW0RiRHbEA8ecMQg5kEYwRWYmrLvL0XvS1XtruNuzHaSW8guPtMSo6GPPdsSGy2x68sVLfWq4fSyrH70NvZzwkQQSN+KaV3P1wKkpsTr1sbK/mDzhvCu6SRDI8gcsfHjbUScDA5b/AKVLXBRg4p+SGVjbT+Ci9h+F/Z+K3wxsyBh9c/z/AEqtRbuvg/YnyI71Je5Te1zauJuBz0qfxbgOpPL+dHhL6JP8yef+lfkW/wBmf/LXRB3Ny2++NgB+PJ+u9Q5+trkt9iBfeUy2mgPELsSusZV9asxxsitkZAznccvKrGHFrHjotTcfUey9ey2FW4cxUB9dzKd9wcMBnf0G9V82MHL6n30U2+MuwXfezGxnd3lhyx31B5ASeucH9qPHlOMFxl2GsmpvbXcReyPgkdtxHiCRNqREiUb5xqZyRn/pq3CbuguXbuBbBQfYu3Eu0Ecc7WpOJDH3iddYzhsf5hsfnVKyc4uXFbRJVTy0zi3tN7Jt3nfIhBYjWuPzHmPPr+tHhXSq+iz38FnKpjOPOv28nUbyykW1PLu/LboMDfGelUn6vBteGyep1uaXukVD2X8KjEDyyag0zyPlQCcK5VBv02Y/Op8qyDsjXPwkR08605x8tlf9qHHHjKwIxUsMuRz08sD1OafplCtk7Jd0vBJm3elBKPZvyUzgvZC8vEMkEDOgOC2VUEjmBqO/yrWtyqqnxk+5kRhKXdFx4XJxq2j7o24mVfd7wo7R/BW15x8Dms22eDe9uWn+X/4XK/Xh5jtFP4h9onvVF0GEryRqQwxgMwAAHlV+n0oUv0n20yvZKcrPqWj6OuuIRmLQVbI2UgjSMbbjr9K5eF1SqnzXd+GaMKLFanHwcK7S3l99plMYuBHrOnCMVx8NuVbmFDH9GPLW9EWTdfGx8d6K9fcVusaZXkAPRhpP7Cr0KafMUirLJuflssvZvs6JzHboyHvl7wysHVvB/aQxnkx3/SpIxc5a8C7Vx5HVrfgIjAz4iuAu2FXHLSv9Sas42DVU+T7sq5Oe7FxjHSPT2xrSTMxi+a1p9gNApgFPsEBjhqXZEohcUB86WwlFhkMLedNtBJSGNuXFDtEsXMl4nHM4WWEDv0Gkq2cSx89O34h0/nsKzczEVi2jUw8tr6ZFTv8AtncAFGtUVhjOqYKqleRKlQR6VhvCW+7NZXa7pCri/H3mjUPEylQupwwMZ0KQNG+cnPKlHFUZ72P6+4aYX2T7Ux28DibWhYINSqWxpOcEDJGRkcqPIqdi1HRDW09MfcV7fQ/ZMWs6iQrhUB0yByfynB61S/By2u36hrhJtyIOx/beczxRzzl0zok1heZ5NkKDsdt6uzoXF6IJxi/BdYbiNb2Q5Ad0IAJ3cLjl9TWYqZKTa2Sz71JCPj3s6tbqUyvJKrac5VwB6DK1PTOdUdRfkGT562hj2E7OrbWssKOWUylgWI1DIGASAM1HdZbcnLxoacY1TXuUzjnsdaaaWVbsKSdTAxE4zvsQ+as4+TKuCg470vkjtSsltPWy6+zTgr23DlhY5dZZdxkZ8Zx9cVHbY79yiuwPH05aZzni3YLjfeSPFMwRmJCpdOMA7407D5VdpshGtKS8L4Gn9UtxHvsEspIjf98GEgeJW1HJyA55n1p7bISScfAEoyX3FR9rfF5I+KLLGcSRYKnmMgDY/A7g+tR4UVJT37ssX/RGGvJd+CcThvbfvtW7AeEjURIvNG8sHr5EGs66lVTfqPt7GlTapQTrW9+Rh2gvClqxEmrwsSu/h/lUMYxcVp99+B0l6knx8LyA+yjjKCxiGnUdLIfgVds/uKsZcnVkvUd7RVjXK2pNPwznfthtz9rWXHgdMA9MqTt+tWuky1GUH2afgizov6X+RZvZx7T7O1sktrlHVo9QDKmtGDEkEgHOd96szx2rHZFbbKae1rZfYuJxzQiaJNUcqZQupDAcg+OfTPSueqU6r7FxUn/Y0I7lFfVo5tx5Vl4xYpjdWDt6Llxn/TVvA5RxbZMlzlFzgvcvdzfp3QBjUEeIv+LHUelUOclj8HDy/JahTJ3cuXb4FVz2ltHVAvdgj3iHzr9R0q5OqbhGKh4AqbU5OUk17FS9pvFLOWLEK4Y4wpbUwPU5ycCr+PGTuTitL3Klr1U1Y037A/s6icXFgCGyryy51gqsQUqwKD3DqYc+ea1qlys7FCbUau52C8vq1FAy5NCa5u81KokTYquLii0RtgZlp9EfIHjaj0CmGRPS0EmHQyU2g1IY289C0SKQytrmhcSVTGkbq/vIrY81DY+tVZ1JdyzG9gHbLgkMkIl7mIumDnQurQdiM4zgZBrF6nXN1Nw9jT6dZCVvGfhlLexiZdJRQBuNPhIzzwVxXKxybYS3s6OeFU1rQJccDt2YAB9eOSeORh6aS30q/TlZU39K2UrcKqPdvQ6tPZ80qFRAkCsMa5MFxjkRGM59GK1p10ZMmnZLX5GdZPHr7Q22K772Qyrk6omVFLB8yq2R0UZbT+tXJpwi2VozjJ6ETdn7uPAS5uQScKsdyzaj5Krac1QqzqrXpL/gtyxJxWxjB2f4zaK0kUlyus5fV3U+SOrLqYgn4CrlkYKH1paKvJSet7ZAvbDi6K2XhddwzPbMACOeSABkY5elRKqjWxOEkzPAu3/ELNNDpDcqzF1yzRsNTHIU/iXOcbfOjUK12j2BmnLuOk9scmD3nDpBkc0lDDlnqgxtvTurfiQHFryhT2W9pP2aW7e7gkjW4bWhVdWlkBUowPy333oPw/GOoPuSTlya2il8YvFvLl7hlIiHhUOCNRPLVgjG2/yo6a/Shr3ZJZJWNfCDuEXf/wCPnzhhbS6RIDq+7JGY5MkcyN8eRPlUV0I5Nbj7olos/DWb/wBLLX2645bi0IRlLMmkaXD6yeoA5D+tUaMeTlGPHWvLLdtrSlJyWn4Kn7Ne0rWEgWXKRSnVG7Dwq/u5OdtJ5E9CBWhm47s1OH3IzsazinCf2s6rxXhEN5Ce/wBLZbOk+8S2+tWHLnnasODsg5XSlxl/cvzjHtXra+Rfwf2TWAZZHWV1O6q0mUJHQgYJHrVmWdkulT2lsz7aoRlpFj7Vcbi4bEXLqg06UUAAt00Kp9BvUEaJqadD235ZJU4zX8TwjjHY3iLXXFWuG5rFKyj8o06FA/1Vp5daow3FD0z9bIXwdI47eTSQ9yRyUhMrjGoYzy3FY/O1KEbF2Xg14UQUpThLbORXHYe4HIxt8yP5VurqNe1Fpr9jGlhXPckKp+HSW0iGVcDUN+YODVqu+FqfFledU4Nc0dW7EXSm6n+7w08aywyFQheFSFZQi7KA2Dtz+VW8JrbT8kWanpNeC1XCmtRGY9i6ZDT7I2AzJT7AYMVpbB0RR1IRoLhNIIYWsRbOkE4GT8BQthoKgakGhpEUAUgkt+IHl8qDT33D2NIbrclfCDtgVE6+3ckiw2I6hg7gjBB8jzFV7IJppk0JuLTQvt+xkJYszysvRNQRR81AY/WsZdOog+TRsvq904pLsE3fFrOwRgioNIJKxgZ2/MR19Tmo55tNT4Q8/kBCi+98nv8AVhHY7jT3tsLh4u5Ds2hdWomMHCsTgc8E1erlyjsr3V+nPjsdsuRjzomt9iJdu4iteEW1nqmJJb87nUwB5IgA2HwAqm4UYqc/BbnfdkagVbjPGZ76ZbW3yhfcn/Bi5NK/+boo8zWbCU82zb+xF9Y8MWvnPyZ7SxIsEHDbXwiaQREjn3S+K4cnqSAd/M0SmrsjjH7YlauL72zJeLwI/EbSEqrRx28zaGAK4ACLkHbyqrVY5erNMeC/hOT87A+E9mLWa54hA8MeoaWiIUKYxKhHhx0yOVXumWOypt+Rr0oRhJfuB2XZW3urBisYiu4GaOUoSut4zn7wcmyMHcVM5ydTlHyh5QUblF+H4B+GdkLZ4FuYO8aeE4dZSJO7dTkjRpClOZ5cjQzsnbUp1+V5RIq412uu3w/DJeK8Bi4kpCBYrpFIKHDRyL1MWeY8hzXP1gx7ottw7P4CvrlFJWfb7P8A7KQvYRkkIKRIQTuWdtJ/DhCo3HxODmpLepxh2knsGvAlLvHwO7vslHJCF1/e7ly5HdSgknAKqTbHJ6AjzqKnqkJP6uwduHOK7d0VlrG/sQFWWWFPDgSDVBlidXdyDVHpHU5HPlWg1Vcu6TKkZTg/oejP/jDiOna5gTwsQVMerCnBxk8z5daD8HR/tHlK2Xd6I7Xs5PeSmSdpLk6sM7MUj0lchllcdDgaVU0rL6sePwNGiUn8gsVnLYXAkgQswBjkifGpsjL6Qu/d7ZD4xt6ii5QyatPwx4xlTPlHyP39qMjMjSQyZQDT7pwBy6DNVp4DlpqfjwTVZVcOScX3DR7VInmEskW+2QyeE7Y3ApPEu9RT7PQ6vqVLrTaKp2y7QJfNogjO76sKpAHwUVNjY0q7HZIDIvjOpVx7lm9ncCrcBy0YWG3MesFh3kkpUlTr/EoG+NuVW6siuuz63rZVuqnOGorejoc7ZGQQfTetevIql4kjKlXKPlCybNTppkLAJqcjYIacExE8ayZALoDyOxI+NGyBBVpdaGLKBvkYIzgGkwkie3kIzgkZ5460waQZAD5U2yRbGNvE3kKZyJVFjW2tHPkKhlYkSxgyfiLtBHrCSSnyQDb4t1A9AazsvJlCDcI7LuNi+rPi5aKffdoppdi2heWlSR8ieZrlMnJybnppo6jH6ZRUuUmmR2fZWa9YIytFb5BldgVZwN9EYO+/VuXrVjB6fLfOYGb1CuuPCt7f5HVLWBY0VEAVVAVQOQA2ArfS0tHNSk5PbJacY5l224hMs2hgXcsFgjX8Zb3dI/c9MGudzKLrsng/B0OAqa6PU9w+3shw22Klg13ceKZx0+C+Sr7oHqasZlscWn04eWVa1LNv5P7UK+y3jmnvG92FRbQfxsQZWH6D61Xoj6GLKb8smzdOcaojDh0ve8UkbpHZKPnJJ/2qDDj/AOLORBfHhWo/LJ+Hv3fGsdJ7Q/NonH8mNWOiS+hr8wL1vHX5MmU/ZeKEcorxdJ8hOmSv+pSRVyuXp3uDBkvVx1JeYirievh14ZkyY2/tE/PCeo6alOf9mq828S/Xsy7FLMo/9yGHHuGKyJcW5LRsAyaMDuy2+sEdKHNxdfx6QcPI23Tb/wA+4LbcRjucRXeEl92K4Awsh6K/k3wOx6YoarqsqPC3z8hThZiS51d4/AHxLhslu2HGx2DDOlh/vpWflYVlD+V8mjj5NWQu3n4IbS9aPJjYoxxyxoPnrQgg1DVkTqe4sa/EjZ2a/wCywcN7SxA/fwou+O9jTKE/EY1L+tbeN1ZPtYZF/TJrvW9/l7lka2guVDjS4PJlO/8AqX9q0+NORHv3M9Ttpeu6K3xzsOJBldMmM6Q40sMjfTIu4+WKpy6dw70y1+RchnQl2tj+6ApfZhamMAvcRsYgjaZdQA2JVRIGwM+VaNdX0rl5Kc7/AKnrwJL/ANlqeLTcZLFT95BG3ubAZTTgHrjnUyxtgPIXwC2ns3CEtJcgAOXAgiEL8saRKWYhcdBTyxuMG/yBeV37Ii4hAkbmOJQkaeFVH6k55knJJO5riHOc25Sfc7bptKjSn8goYjkSPTaijOUfDLc8Wqf3RJBfSD8ZPrg/vV2rPyK/EjPt6Fi2e2jzcRbqAf0rQq65avuWzLu/wtF/y5Ef24eR/Srq68v9pnv/AAzkfKN4o66Rs5NIOgQUxKkhhBimJEkHwOBTEq0Mreah0GpDO3lNQSig1JjGCbzNV5RJEwxFB3x+m9V3FE3JktIY9SEepCInt0LByql1BCsQNSg8wDzFLQ+3rRSu3HCJ8tNErTFgAFAyytyGB+XJznpvWLndPnbapo2+m5lVcHCfZ/Jm44HJb2MEMaltHjlxuS5GScDc7k/Sjzsex46hBfqBjZFc8lzm9fAr7ERu83EHVSWAhjA+KgsQM9d6ixaJ/hZQ13YfUZw5wW+wwubOc39jMInwrSpKdJwqOnNjyAzio+l4ttM2pLsQWzr9KSTDPaHaFowy7OuHjPlJGcjHxNH1P+HdGwHpz23D5Jrorf2UdwuQ2jUQNz5Sx/UH6VZyalk4+15QOPN42Q4Pxsr/AGT4qLWX7PL/AMvMTo1f3UjHdG8lb49fWqnT8v8A9KZd6hi8l6sPK8k/ajgHdHKrqibYLjZdjnOP3qHPwnVL1IeCbAzFdHhPyacH4+Yl7m6zLbHAEhBLRZ5CTzX/ADcx+0mHnqX8OzuiHKwmn6lPZ/ATxrs0VHeW57yMjOAckDzUj3hSyumJrnT4+CTD6mm+F3Z/JW9WKxXFxembSSl3JbK7aNtUbtExO7L7p/iTGGqam+yD+llbIxYTj9S2kv8A73OocHklaFDMAJCN8Agc9jg8jjG1dfQ5utOfk5G6MFNqHgMIqYiB5rNW+FSRskgXFMU3vDDvg1ZjapLTInDv2Oddo7Ro5jqHvbg+e2DXGZ+I6LX8Pwd70i+NtCXuhSTVI1kaMaJIIiY0SF4Ii9GoN+EDsZxtXpB4uguJqYkQbCaQWw2F6ZkiYytgx+FC2g1saW0Q/Ec1FKT9iVL5HFoMYwuPiaqTe/LJV+gwB86rkp7NIRmkI9SEepCPUhHqQjAWkIzSEIu2K/cah+Fgfkdv5is3qlXOnfwX+nP+Ml8la9nXEBHNNaH3WzPDnbY4Eqj54PzNRdLu5R4stdVo01YCdruFCKRlI+6k8Q3yepOM8sE/tWd1Ch0W84+GX+nXq6rT8rsOux3F/tEbWlzvKi4Gf72Lo38Q2B+RrVw8iN9fCZl52O8ez1IeBL2h4U1tJyBRj4NiQQB+L41j5uG6J7Xg18HJjkQ0/PuD8A47JZnwhpLfm8fWPJ3aL/48vSpcLPlW+MvBHndPVv1R7P8AuWq94RBfxie3ZQzDIYe6x6hxzB/WtS7Fqyo8o+TNxs67Elwn3Xx/0Ddm+yRV+8uAPCfAmcgkHZmx+g+tQ4fTfSlys7/BYz+qqyPCr92XStgwjBpDMFnlIqWMURuQvmu6sRggeYm4tGkyaXGR0PUHzFBdjQujxkizjZ1mPPlApV7wSRCdOJB0xsfmD/I1gX9FnF7h3Orxf8QUWLVnZi9rKT8jVU/yzI39pp/5nja3zRgcNc88KPqfoKu4/R7JP6+yM/L6/j1L6e7N/sIHxrehg0Rilo5K3ruXKbkmYiatEwEGQgmmYaTGMUGAGIODyPQ02w0hpbReAuCowcY6/Shb76JY6D7Rl0nUTq6eXzoHvZJsOgvAFxgc+fWhlXt7D2FJfEgDO3SgdKXcLmTxznqajcEHyDYZs1DKI/ILFQhozSHPUhHqQj1IR6kI9SEB8Xtu8hkT8yED1xt+tRXQ51uJLRPhZGX5nIJrloWiuVB1QSBm396M7SLj01VzWJKVF2mdZk1xurcV7o6d2hs1urYMm50h0IAOVIyceorezKfWqaRzeFe8e7v+jOZPqVleM6JYzqjODkn8p+BHT41zNNkqZnVW1Rthp+H/AMHSuFX8XErXPInwyL+KKQcx/MeYNdPFwya9M5OUZ4l3b2/5KJxrhrW8hVgMfh3zqXzrnMrFdE9PwdTiZMcmva8kPDuIy28plt8ZY5khAxHIAOn5W+I/WjxcyVT/ACIcrAjZHT/qdL7PcfivI9UZww2dG2eNvJh+x5Gukpvjato5e/HnTLjIasasIgb0QPOKNQI3PYHPKDUsY6I2xZdNViIDFdwakQGxbO5pxmwCWWjQPIDkkpaAbIC9LQBDA4BG2Rnl50bAXgOuJg7EquhfIU2g0FLckqFLEqvIeVNoJE8ctLQewmOeloLkFxSUgkw2KamaC2H2+TUE2kEmPLOLA351Ssltk8I+4VURIepCPUhHqQj1IR6kI9SEepCOZdsrlnuXjfZF8IHMAEAlseZzXL9SnL8R+h1PS6UqOfuxt7LuJ6oHtmPjtm0jPWFsmM/LdflW5g3epUjI6nR6du/ZivtfwzuJiy7K/iU5653Ueh3+dY3U8f07OS8M2OlZPq18Jewm4ZxZrKYXCAmM4W4TOSy/nUfmXn9RQ4GU65cWH1DD9aHbz7HTOKWcd5AChBDLqjcb41DYj4Gt+2qGRDTObpvnjWb/AKnM+IWbwlgykBTjJ6kDO3ntvXL5GLKmfFo7DHyq747T/YOseBXOqOeFlgfSCr5zqU74dR7wIxsa18Lp+QtST7GVnZmI4uE+7OifbQR8etdCqmjlpSTfYGmnqWMCKQFNNUyiRtgM1zRcRtgU8uafQ2xfO9EAxdM1OgWBymnQDICacHZGjU4KJ0ekFsIjekEFRtTBbCo5KQ+wuBiTimfYJMZxQsDggg/GhUk0SFl4dJhAuN/OqNsfq2WIeNDNTVZku0jOaYfZ7NIczSEepCPUhHqQj1IR6kI552/tdM6v+dP1Q4/Yiue6vXqakdN0Szdbh8CHg18bS9guDnu5T3EpJ56iNLfJtP1ND0y7jLiH1OlWVtLyjpXabhv2iBgANa+JM/mA5fMbVtZVKuqaMHCyHTan7e5yltj58xuOfQ7GuSacXo7WOpx2Puw3HBaTfZXfNvK33DkEBJD70ZzyUk7fH1re6flJrizm+p4kmvVS18osna7gokUsoGsA6c+nI1qX4scmGn5M3Dy5Y09+zI+GvphjQ80jRT6qoFaVFLrgkUsiyNlkmj00mKspIq+CP7b50uCFyIpZqbQLAZpacFgU0lEAByS0+hmCyPSBbBXanBZCTSBBkaiBROjUh0ERvSC2ExvSH2GRg4BwcedNtBDLh0hV1bqCDvQSW1oOJYGuzKwYgDaoIxUFpFhd+4fFcaRtUbhskUtE8d11NA6/YZy2SLc5NA69C5BUUuajlHQakEVGTEfejNFxehtmXkApktj6BvtW9Sen2G2EQyaqCS0OSUIire0C21QK/VHH0bY/riszqlfKnfwavR7ON+vk5vewCSN0OBqHPfII5Y+Nc9VNwkpHUWV8jp/YPjJurON2P3iZjl/8yPYn5jB+ddbj2KcNnF5dLqtcSs9s+DmObUoJWTLAbYUjeQfz+tYvU8bjLmvc3ulZidfCT8FVnhEilGyQeW+NLdGFZkJuEto2bK1JHQOyPE5ZrULcbujGMP8A4qrsH9eh+IrssCUp1qTOJz6oVWuKNb6MqcitqEtoxbFp7QKLrI3o9C57BpzSBYMZyKTQyZo82aYTkCzPSB2CSPSBYK7U4DIHanGIS1IYgRqcFEqNSHCIzSHQVG1MEizT8bEkKxBAuMZPp5VCq9ScthIitqJsnQxW5xyoNB8ieK46mn0NslW5yfhTaH2FRz0LiLY1sGzVW1aJa+7Nr6+A2HOmqp33ZPKWgWG4qSUAYs0nu80UaxSmDpPvUjgR8xrwuXIqrfHTJod0MKrhAnFLITRPGTgMMZ8j0P1qOytWRcX7klNrqsU17HKeNcNltWxIMb+Fxureh8/hXMX4c6ZfkdriZdWTH6X3+Pcn9nfE+4vmhJPd3Qymdvvox/7lB/0itPp1vbizK61jPSsS/U6L2k4X9pgZNtQ8SZ6OvL68vnWjkUq2DizDxMj0LVL29yn8H7HFmzcMFXnoQ5J+BboPSs+jpDT5TNvK65FR40938sd3cYiOFACjYAcgPIV09EVwSRyd1spTcpPuDSzahUyWiLlsS3QwdqmTK8lp9iAXOaTQlPZFK1ITYI8lIHZE01LQ+yCRqYFkDtSBB3anGIS1IYhU07GQZZoGdVJ0gkAnyBPOmfgRY+0XD7eFUETZfJz4tWV89uVRQlJ+RovYqhqTZKg+FsULJEEi4pg9k0c1PobZMs+fSlodMJjnptC2GW8uTTMdDVrsIuKg4bZZUuKFrXOo5qwo6I3LbJRPtTce4fLsRPPRqJG5GqTUmgeQ14VPiq18NlqmQ6NxtVLh3JmbQTaqaUNDbNp4VcFXUMp5ggEH5Go2k1phQnKL3F6Ei9j7RZUmWLDxtqTDNpDYIB05x1NRxx64vkkW59QvnX6cntDeSfBwasqOzMc9Ca+m0tkVcrjtdyBvTBbqYSL8aOMeLE3yQkeXBqfyQ70QzSAikloTexVcDFHsgktEInpDqRHI9MIFkenG2RGSkLZoz0wtkDtSGItVIEiU04kTIaQguKhCQUjYpmEiUS0gtkqSUtC2TLLT6FsnSWlofYRHLSH2MbWTAzUbJImtxeZo1EeUzSOWiBTJGnptBciMzURG5GRLtS0NyGdjPUU47LNUhkbnaq/DuWXLsb2N3hhTW17RGpDoNVLQezEcmcjypNaFGW+wt4rJg1ZpWyvZ5E91PqFWUtEbexYLnBqTQCloGvjncU6BmLzNRkaeiCV80h29gExxREciEy0tDJmrNTD7B2akMRlqQtmhekLZHqpCNFNMInjpDhCvSEbiSm0PslV6cWzcS0tC2TpJSH2TLJSH2FW770LHQU9zS0SctEAmzRgbJUlph0zJmpxnI072nB2biWkLYfbTUDRNCQabjao9E/I0hucEetJrsByLFaX1VJ1k3I1ku9MnwNJQ3EDemQ8YnVh4c/GnqTi+41mvYrpn6VaSK7YDcSUSAbIftGacSkA3DYNEgJA5mpxEMjZpDMFkNOCR66YfZoxpCImNIYiZqQjTVSHMpTCJlpDkopCN0pCJaQjdKcRMtMOTJSHC4OVCEjDmnQzMrRDIlpBGDTgmKQjdaQwbBQsliFVGTIjWiBG9seVQzJUb3h3WgQE/Icf+Wf1qN/zAv9JUZjvVxFdg81OgGBtzpAxNbjlRIT8gL04JoaYRBJToTB3p2MammHNGphEJpxGlIR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4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/>
          <a:lstStyle/>
          <a:p>
            <a:r>
              <a:rPr lang="en-US" dirty="0" smtClean="0"/>
              <a:t>Midterm 1 approaches</a:t>
            </a:r>
          </a:p>
          <a:p>
            <a:pPr lvl="1"/>
            <a:r>
              <a:rPr lang="en-US" dirty="0" smtClean="0"/>
              <a:t>2 weeks from Thursday</a:t>
            </a:r>
          </a:p>
          <a:p>
            <a:pPr lvl="1"/>
            <a:r>
              <a:rPr lang="en-US" dirty="0" smtClean="0"/>
              <a:t>Last assignment before the midterm assigned Thursday</a:t>
            </a:r>
          </a:p>
          <a:p>
            <a:pPr lvl="1"/>
            <a:r>
              <a:rPr lang="en-US" dirty="0" smtClean="0"/>
              <a:t>We’ll have at least 1 review session before test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5</a:t>
            </a:fld>
            <a:endParaRPr lang="en-US"/>
          </a:p>
        </p:txBody>
      </p:sp>
      <p:sp>
        <p:nvSpPr>
          <p:cNvPr id="5" name="AutoShape 6" descr="data:image/jpeg;base64,/9j/4AAQSkZJRgABAQAAAQABAAD/2wCEAAkGBxQSEhUUExQUFBQWFRcXFRgXFxcWFhQUFBcXFhQXFBcYHCggGBolHBQUITEhJSkrLi8uFx80ODMsNygtLisBCgoKDg0OGxAQGywkICYsLCwsLCwsLCwsLSwsLCwsLCwsLCwsLCwsLCwsLCwsLCwsLCwsLCwsLCwsLCwsLCwsLP/AABEIAMIBAwMBEQACEQEDEQH/xAAcAAACAgMBAQAAAAAAAAAAAAAEBQMGAQIHAAj/xABEEAACAQMCAwUFBgMGBAYDAAABAgMABBESIQUxQQYTIlFxBzJhgZEUI0JSobFywdEzQ1NikvAlNILhFnOiwtLxFSRj/8QAGwEAAQUBAQAAAAAAAAAAAAAAAgABAwQFBgf/xAA2EQACAgIBAwMCBAQGAQUAAAAAAQIDBBESBSExE0FRIjIUYXGBIzORsQYVQlKh0SRDYsHw8f/aAAwDAQACEQMRAD8ATmGtowdBcIdoiNQ0oc6TzyfKnQPghjFLQRMIs0haMBMU4gqIZpCJu5ph9BlsudjTBI1mtcb06YziYSOiBSCe5yKYLRGZjyHLr8a47rfUnOTpg+y8nWdC6Ttetav0JezcmOJBek8BHq8R1D9NVQ9Et4txL3W8dOnaLncJoJXbfBHnv5fSoevx/iqRl9N+3RUO3aZlsBvvM3p7vSo+h/zi7Z/Ks/Q0v+LrZwvM3vaSsY/M55fIbk+ldT1yDsqjD5Zg9Hr5XNmnZPgzxW+uXPfTt3j55jPuqfjjf1NTYFCqrRP1a9WzUV4Q3mgq+mZLRPw6060M2PXEbJw8xFJQQT5VX58txZLxa7gHGpCxLHYmpa46WkKZXHiqwiqZ7vwHlzHr/wDVOLRB3FM2Pol7jAoNkiiaJbFjTN6FxNrhAgodoUuwonNSIrsBkNGgWRaKQiS3uXjJKMVJGDg4yKQ2th1pxwxwvEEUs+cueeDzoWgXHv2Gdrw/h+hdcviwM7kb9elM9gfUV2F6donQwtI0J8YJGDy556UO9D6IXtyp3FPsRJGKQkECHNLY+jCxEGnbG0HwLmm2vZhpEwgwc0yY+hjFAHX40zeg0tgbW2k0cXsCS0YWYJIqMCA+dJ6EjmPWqNmdXG/0X5LleFZOl2pdkD3cGhyPmPQ1x/Wsb0chv2Z2vRclXYyXugCe47ma2n/wp0LfwMdL/oTVfp1nG0t51XOmSOldpZAmhs7HI5ZzjBHp1rQ63HcIyRzPTIbk4lP7QnvLrhwHWZ/n4Dy+lVOidri/bDVdiYwHBo5yglQP3cgdQeQZeWfP0ru7oxmk2cpjWyqk+JYLq12WooTDsW+4DdW1TRkQyQ64PZhE1MOlU77OUtIsVQSW2eitcknpk4HlTuetIaMdsr/GB4sVbr7oC0VGGpSDibdz4D6jp/Om2LiZhs+tC2SxgYNsXOBQ70O13IuJSmA6QoO2c7E/Hw88fGqltzjL8iaNS4iDik2vBByP986eySnFaIILTfIAV8jGeVT484602V7k97RocZx1qT14cuJH6b1s8yVMCRMtMMaFKQjTFIRIEpC0FW0xUjoRTNBDyT7xRIzBmY4I6jHU1G1oJA72hG4p0wtG8Ip/ItBqwBqgyKvUrcd6JqZqE1JrZL9gyModJHTp8x/SuOvuzenWd23E6WGPh5cNxWmFWgDDHUbEeRrpendRjlw37mLl4UseWn49gy3iKGtB9ynruMLrh2tdQoIz4y0SShtdincUtizOvJgQVOMkOvu4rjOrXOGc5I7DpVUXhafuMHP2i2WYDxJs4/KQcMPrg1pZyWZhKa8opYG8PMdb8MRcUt+8hkTzU49elctRPhYmdTNbTRdpLv7Twu3m31FU1Y3OrBRwfmK6LqC54u/g5fEXp5biVW3bVf8ADgf8Z+vPwN9KzukdrGamfHVU2dAsrXErD/NXazs/hpnFRh9Y3uIAcfCqkZaJ7IgclnlhttneplbpEDg2xkU2x0qtvvstOP06MFcA+lPvbGS0ip3sepia1YdkVZ92Cm3otjKIRbWepT6iopT0w417ZK9qT4QKFy9yWS9kFpZiJcnnUXPk+wHg5p204ZJLMZRhlxsp6eHTjlkAHxZUg7mor8aUvqiFXbFLTK43CiV/s0GOobO5xnmvLw+e2T5moVjzjFybHlbDejePg7EYESEZJJY42LFsAgcgML5YHlVC3Jrg/uLFdLn2SJV7OS41BI/CVzgnUMMGIA0Dp151Uj1KEZp9yz+AslFpIISdHYqrBiBltO4XPQsNs/CuoxMz119ujDycKdH3EjJireymDPTjMiIpCCYjSCCBFmmH0EWT92SSuoYIwf3pbQ2mhvbuRjUMBhkelBKJLGQb9gDbrQctBuIOxKnSMAjzGR86wOr9XljTUK/3NfpvS3kxc5dkHWE4chW8EnQZ2bz0Hr6c6LH6hj59fp2eRW4l+HPlHuhbxGCWG+ikCMY5B3chUEqD+Etjl03ocTBliXfR3i2XLMivKxWpfci42sQcVuyfHuYKW+wwsF0nSeRqva9raJIduzKr2use7n1AeFwCPUbEftXH9arfqqfydd0axOlw+Bf2fmWK5CNjuroaSMEBJgMAZP5lGPXFTdJyl3rfhkXU6JSSsXmJBxGzMUjRn8Jx6jofpWXl0+jc4mviXK6pSGXY06uH3VvzMMjEDODpb7wfrqrapn6uJJfkY+XH0syMvkScPX/iNht/eydc8o3qn0n+Yy91B7okdYjixIx8wK6ly+jRx6WphWKjJdHgKQlFGaQ5FdHwmih9wMvAkNtV5TK/Ewtnk4pOzQShsZxWulCAPKqsrNy2Ta0uxtBbBd+tKU3IiYj45dZz5CrVMNIisfYqN0xY1LffDHrc5vsVlGVk1GJJb2yINT423JPIfX964XP6rdlzcYePyOnwukxrXKzuxJxTjiysBaqZiMgsPDEDzB7w7Eg+WaLC6TfZ93ZFvIuppXdgb8MklH/7MmVHKKPKRD4Hq/z2+FdNi9Jqq7vyY2R1iTWqyYQqg0ooUDkAMAVrRiorsYlts7HuTIJBREIO4pxiE04ISqUxJoIjFMOgyLfnQsPQbBAM5OSMHGDyPSn5DOHwHWcrx6SwwDy+OKHimFGWuzApp9Ujt5sf6D9q866pyeRJtHonTYRjix4k64YYI/qD0IPQ1lqTg+UexLZWmtMa2HFdHhny6dJMZZP/ADAPeH+Yb+Y610nT+uSWoW/1Ofy+k+ZVf0H0EOjDKQyHcEHIIPkRXUwvhdHsYDhKD7jpEDgGq7bi9EyipLZDxThyzxFG581Pk3Q1VyaI3QcWXMS+VE1JHNOJ8PbxRN4XB2O/hdd1YfT9a4+UZ4t2n7HVqcLq+S8MPvbn7VbxXOPvB9zOPKROvoefzFaXUI+tVG1fuUsF+jdKl+PKIexsmm9kiPu3Fufm0f8A2Y0fSp8ouA/Vodoz+GL+Gr/xOxGAMSS7DO2I355pumrV0l+YWc9437DftF2wnhadldQqFwvhU7KSBnalPNveRwi+2yGjpdU6VZLzotlhxpo7GGe7wJGRC4QficZ2BPlW1beqa+czHVDna66+4fw3jMM/9nIpP5eTD/pO9NRlV3L6WDbj2VPU1oNeQDGSBk4GTzPkKnlOMfLIktmHXNHFgtbIzb0XMZRNo4QKZy2FokoRAXE5wi1NTDkyGb0U28kMh+FakUkUZybK/dXMuto7eEsV2aSTwQqeoB95z/CPnWF1HEtzLOG9RRr9OdONH1Z+SH/w+ZTm5kac9E9yFfSMe96sTVjF6XTQl27iyer2T2odkMjbBBgADHIDkK0kkuy7GROUpPcmBzCgd1Slx5LYPCWt6A5UqcjBJBSQBA604xEUpDBcZpmTLQTHHmhC4hEcWKfY/EkmlZEZkAYjfB6gc/0qG9uNblHyT48FOxRb1sn4VxtH096mPnqX+o+lYlfW4b1Z2Zs5HQborce6Gp4YrrrUhstsFO+PX+tW5xxcxd9MpU5OVhy1318Gh4W45DURzHJh8uvyrns3oEo7lU9o6DF6zXb9NnZkAJGx2I5g8x61zttU63qS0aqcZLaCeF3z27eDdD70Z90+ZX8rfEc+tXMTqFtD7PsUsrBrvXwy68Iv45RmM+qn3l9R/Ouqx86vJj2fc5y3FnRLT8DKrIIq4zwNLjcko4GAw8viDzqpk4dV6+pFvGzLKOy7r4KFa4huXiZw0N192WGwFwvuSYPLJ2/nWPVKEXKhPaNWzlKEb0tNf2AWmNvc20p27udVf4K57t/3qvgt1ZHBl3KSuxm18bDWh0cZtl22knPLGAUcjPnzFX8aPDJmULZcsJMScUhNxPFAN/tFwA38Gos//pBqphw9TJk/zNCyfpYi/Qt3b++BdIV2WNdR8skYH0X96n6rdykqolTolP3WsWezjhQmmbiEu0UOpLfPIkbSy/uo+dXcDHVNfKRB1bJ5y9KJntJ2gaeQsDpiTOgHbYfjPx/asjMyZZFmo+PYv4HT4118p+WWX2fcbnuo3aSM9ypAhlY4M35sLjJUdG6/Kt7CVirXqGFn11Qt1WW6rhRPUhGksgUEnpTpbehm9LZWr5mmb4dK0a4qCKVk+T0iH7JpqTnsj1oikturHSPicVBbl1VL6mPGEp+AO5nVdQGxXocjJ5YG3OsbI6/VDah3L9PS7rNduwueUZB545g8iflvisPI61kW+Ho2qOhwj972Du/hKjYE5IHLPQ4rOjkWKant7/U1PwNPDgorwL2TNelYtvqUxn8nn+RV6dsofDIXhqfZBogkXFONogJFIExE9E0OmGQSUOiWMhnbvQtE0WMIYgaEkS90Cy9nWzmLfP4f6Vz2f0iNkucHo6np/W3CCrtW/wAwaKK4Endx93G+cammj2+OhWLH0xWdT0uyE98tFjJzcWyO2tnQOH2ZKASOHm0jLkBST5hRyFdFGfCKW9nL3VqUm4rRD2hgxHvEXbA8ePd8ySOlZfVYKdTcY7Zf6bZZG1RctIq6rXGShKPlHT7TN1BDAqxVxyIOGH+/jUtXqw+uKZFNQmuMu40XjcjgLI5icbLIDiKTyEg/A3x5enKtiOa8iPBvUkZcsRVPeuUf+UZl7SXMHvoJFUjWMYk09SpGx88Y386erPvqnwt/qKWBVYuVTB+0vCkni76E5imAIK48L81YeW/0OafNo1JZFX7kmJe/5Nnlf2K3xctcW7MRiXSVlHlPHzP/AFYDfOqtz/ixtX7l+j6U6v6foExXXe8QsZ/8S2eQ/wAXcMrfqprSXaxy+UUWv/HcH7S/+TfsVCHv3mb3LWAn0eT+ekN9aj6bHjGVj/Ul6nP+HCte4tvopL+6ECEhp2LysP7qAHxH1xhR61FiUvIudkvBZssWJjKPuWLtbxaOGIWsJCQQqFc9PCNl+OOvmakz8iU5ejWVOm4nJ/iLRd2a7Jtd4uLwd1aL4kibwtMBuHm/LH1C9eu3Ozi4UKI87PIs/qTl/DqHvHO1m3dW3hQDGsDGw2xGOg+NU8vqbl9NXj5BwulOX12/0J+w3H9TG1kfLhS8eTligPiBzucEjfyPwq30u+c4uMyv1TDjTLlDwy6E1rGSCXA1A6jhfjsPU0XqRrW2QtSm9IU3PE4I8qGBIXVtyPkA3Ik1Qv6zVB68k9fT7Z90hFNx1iQVUDzB3PyP06VjX9bvn2j2NWnokV97Fstwze8xbfO++/LnWTO2c/uZr1YlVf2oiJoCwkl2NGanDSIWNPoNHlwFB+GfrXpPTIuOLBP4PO+pNfiZaA55PKr6RnNgUik0/YjIu5pC7m1q5Rg2Acb4O4PrTi0EatRJwBk5wOQ9KQS7DFmXbu9Q2Gc+fXFINNjKAgKpyCTzA5jHnQMnjMm4xFcTD7PbHuwF1TykHAyMiNR+LbcjrWHn5XF6Rr40Fx2yp8Q7F3CLkXSONvDLCAjEjIC45HA6VkrL+V2L/p78MTca4XPDokkkQs2keBCHiLLlfvCcnbHOpoZCctaBlS+OxhZWd/eW2nvx3ceGImLOCWOFAXBH+9qmsuUFtkca9MXdnJZzMI4pApyUZOYD8sqCDgdfl0oOEJw20Sc5Q9xl2s7Gz2ad9JKkoz4isZjdc9RJkkn1oHZGDUNDRk7NtME4W99cL9niZZGILeJtK92BsWOcgH8uADRyqqT5tC9WcU1sUXF1dWzlCxjkjwcRyExup22BOM+gp4+lct62gdzr8dmN1u726VordcoAGlAkMcQcjcnS25PPHQ9KFenQtPwSSlKySeu4qtuN3EGrTkYfTNGwMgzvpYMd16jGqnddVsda7DRushLl8BBvriUolvG8hhVgCj92EWRixUyBgTnURjIxSUa619TDsvlNvivJokXEkDBYJ11e/puSNeBjLYk8XnvSV1GtKXYil6sntxfYGtO0t1bSvGi3EU8oCkKwLOB7oDFSwHvbhhz6VLD01HcWtA22SsaU09kMfFZo5lEgaOVW1oJj3sTMDkaw2Qfl1xSgq2+UdMN3WceDbRdL/wBoMl1DmXEbqdJi8QQPj3nO509apZVFl1iW/pLWE6Kq3N95FLm7RSvlwtw8YIyyZRBgeJQVXGM4OSc1PHGph9PYisz7pvabLV7Ou3Is8lohNCwJZ1RBcpIBk68Hxx7gamxj9KtR1Ba0VLXK7vvZv2l9rVwzFI3EAyyhIQssm3uEysCpB8lUY86LbInXFeWVa67U3chy4v3B0ZzLNjw+/sBp8XptUMnCXaUl/Uki1HxFkVt2rZTgzXEbDWcOFkB/w1w4BA6E5qKWJVP2TLNeXKPvotth2jkK4aIStyR4TiKR9IYqS+NBA58+VZtvSYuW4vsX4Z713Qg4h21bf78KSgKiOMHS+d0dpOYAzuBVyvptKXgrT6hLfkHftofFi6l5pozDDuv94WxyI6CpP8vq/wBoH+YT/wBxse15JOLt/wC0ABaCL+y6scfi+H60vwFP+0f/ADCfyNbXtZJlGd4BEXKCWNTrVRtqkj1eEHPvfptQR6bQ5ptaCln2elJa2XVrE4+GNvSuqhqMUkcnZylJtkLWVFyI+APLCBSQ3EHKiiG0Dx04gqNAaWx0kGRW2eRpbCUBjYWh1KPMj96Ta0HGD2b3nHWht5nHiKyTMCfwFDpUDz864fqM3O/jvyzpcbHTjv2SONQe0G+MhzLqVm91lDKufy9Rz860lh1cOOiv+JkpdjpnazhNzc20RgRXYCFgMqMeAZ1FvM1lx4wv3rSL3PdWvcbdhuG3UdvOLmBY2OgKupWBAY77E71PkW1zj2KkW3NbK17JOD95xS6uGHhiJA/iP+xVzH16KAyfvZ1HtfYi5tJUGDsfrjb9cVXv4zr5R9hY8uM9P3OSeweAre3YbPgjxv8AxVYskpUpgTTU2gXtqv8AxBhy8AGM+bLtuN/niqeF9sv1L1niP6Fr9nKZhvSTkGYA7gkjT/mAFNmN9tPXYhi9TKLxCHN7PtsJU6Hb3jz/AA8vI1LhfyUTX/ey3ezqDNtdPjIa4IJ947KvXbPWoMzn6i4/ANUkn3ZrxLtzZwzFJCyuilCO6LDPnkNvQ0Y9k601olsvjCTi2xZ2Nkj4hxFjCupYoebArnLqOR3G2aksx511692/AH4quU9/C8lm7aezsT2rNF/bISygZ6c1Gd87VFGc6reWu3uiOd6tXF/1OIXnFnCvGyaZMaXYFstjnqGd87fQVswUZakirKxpOL8nZuG2scdkkejcRrg5GPcBfK43zk/WsC2xOU21v8zYpraUVHWvc5Fw7hclxeSRQkopZtbDOFTODnz+A61sO9VY6nP4Mz05SucIHVuHdmYbAoDEcFQS2QZJByyW6emwrGyL7ZSjKb+l+yNLHor4vh3kvkms5rfv9wGUk4TvEEmOg586i4S9XnxfEsuT9DW1zMzdlY7zWrRrsCcMQGVemCeo23pqJ2yufpvjoC5Uqpeqtt/Bx3tZwtrK4aAOSmA6b/hYbZHnXQYd3r18n5MTIg65ai+x2rs/2CtYbNC6qZCgZmZNbO5GSM9B0xyrIlkq2c+c2teCevjFpcd/INJ2ZszGzMIVYHCoYwS3pUFFspVSk7HteDQnCtWRh6fkT8U7LWX2fUDD3hzlFUB0HmSOVWYXTValzbfwD6VUrXXw/c59wCPTPPGveNEY3DiMjJQDO+dtIOM1sJt1pvyZqjxscV4O0dlnJsLUvnUYEznmdtiflitOq6OktmXbDUm9G101W0VZMV3DUREwMvRDEcUlE0CpB0LCm0SJoPgUUxLHQ2sQQwIPIg0Eu6JYppi7iXD+9Nxb5we8cqP/AOc416sdRmuP6hBq3l8HS4k1waZyFuwF8spAiDIrf2mtVQj4aiD+lXVm18NtmfLGs56SOo8d49NaW0RiRHbEA8ecMQg5kEYwRWYmrLvL0XvS1XtruNuzHaSW8guPtMSo6GPPdsSGy2x68sVLfWq4fSyrH70NvZzwkQQSN+KaV3P1wKkpsTr1sbK/mDzhvCu6SRDI8gcsfHjbUScDA5b/AKVLXBRg4p+SGVjbT+Ci9h+F/Z+K3wxsyBh9c/z/AEqtRbuvg/YnyI71Je5Te1zauJuBz0qfxbgOpPL+dHhL6JP8yef+lfkW/wBmf/LXRB3Ny2++NgB+PJ+u9Q5+trkt9iBfeUy2mgPELsSusZV9asxxsitkZAznccvKrGHFrHjotTcfUey9ey2FW4cxUB9dzKd9wcMBnf0G9V82MHL6n30U2+MuwXfezGxnd3lhyx31B5ASeucH9qPHlOMFxl2GsmpvbXcReyPgkdtxHiCRNqREiUb5xqZyRn/pq3CbuguXbuBbBQfYu3Eu0Ecc7WpOJDH3iddYzhsf5hsfnVKyc4uXFbRJVTy0zi3tN7Jt3nfIhBYjWuPzHmPPr+tHhXSq+iz38FnKpjOPOv28nUbyykW1PLu/LboMDfGelUn6vBteGyep1uaXukVD2X8KjEDyyag0zyPlQCcK5VBv02Y/Op8qyDsjXPwkR08605x8tlf9qHHHjKwIxUsMuRz08sD1OafplCtk7Jd0vBJm3elBKPZvyUzgvZC8vEMkEDOgOC2VUEjmBqO/yrWtyqqnxk+5kRhKXdFx4XJxq2j7o24mVfd7wo7R/BW15x8Dms22eDe9uWn+X/4XK/Xh5jtFP4h9onvVF0GEryRqQwxgMwAAHlV+n0oUv0n20yvZKcrPqWj6OuuIRmLQVbI2UgjSMbbjr9K5eF1SqnzXd+GaMKLFanHwcK7S3l99plMYuBHrOnCMVx8NuVbmFDH9GPLW9EWTdfGx8d6K9fcVusaZXkAPRhpP7Cr0KafMUirLJuflssvZvs6JzHboyHvl7wysHVvB/aQxnkx3/SpIxc5a8C7Vx5HVrfgIjAz4iuAu2FXHLSv9Sas42DVU+T7sq5Oe7FxjHSPT2xrSTMxi+a1p9gNApgFPsEBjhqXZEohcUB86WwlFhkMLedNtBJSGNuXFDtEsXMl4nHM4WWEDv0Gkq2cSx89O34h0/nsKzczEVi2jUw8tr6ZFTv8AtncAFGtUVhjOqYKqleRKlQR6VhvCW+7NZXa7pCri/H3mjUPEylQupwwMZ0KQNG+cnPKlHFUZ72P6+4aYX2T7Ux28DibWhYINSqWxpOcEDJGRkcqPIqdi1HRDW09MfcV7fQ/ZMWs6iQrhUB0yByfynB61S/By2u36hrhJtyIOx/beczxRzzl0zok1heZ5NkKDsdt6uzoXF6IJxi/BdYbiNb2Q5Ad0IAJ3cLjl9TWYqZKTa2Sz71JCPj3s6tbqUyvJKrac5VwB6DK1PTOdUdRfkGT562hj2E7OrbWssKOWUylgWI1DIGASAM1HdZbcnLxoacY1TXuUzjnsdaaaWVbsKSdTAxE4zvsQ+as4+TKuCg470vkjtSsltPWy6+zTgr23DlhY5dZZdxkZ8Zx9cVHbY79yiuwPH05aZzni3YLjfeSPFMwRmJCpdOMA7407D5VdpshGtKS8L4Gn9UtxHvsEspIjf98GEgeJW1HJyA55n1p7bISScfAEoyX3FR9rfF5I+KLLGcSRYKnmMgDY/A7g+tR4UVJT37ssX/RGGvJd+CcThvbfvtW7AeEjURIvNG8sHr5EGs66lVTfqPt7GlTapQTrW9+Rh2gvClqxEmrwsSu/h/lUMYxcVp99+B0l6knx8LyA+yjjKCxiGnUdLIfgVds/uKsZcnVkvUd7RVjXK2pNPwznfthtz9rWXHgdMA9MqTt+tWuky1GUH2afgizov6X+RZvZx7T7O1sktrlHVo9QDKmtGDEkEgHOd96szx2rHZFbbKae1rZfYuJxzQiaJNUcqZQupDAcg+OfTPSueqU6r7FxUn/Y0I7lFfVo5tx5Vl4xYpjdWDt6Llxn/TVvA5RxbZMlzlFzgvcvdzfp3QBjUEeIv+LHUelUOclj8HDy/JahTJ3cuXb4FVz2ltHVAvdgj3iHzr9R0q5OqbhGKh4AqbU5OUk17FS9pvFLOWLEK4Y4wpbUwPU5ycCr+PGTuTitL3Klr1U1Y037A/s6icXFgCGyryy51gqsQUqwKD3DqYc+ea1qlys7FCbUau52C8vq1FAy5NCa5u81KokTYquLii0RtgZlp9EfIHjaj0CmGRPS0EmHQyU2g1IY289C0SKQytrmhcSVTGkbq/vIrY81DY+tVZ1JdyzG9gHbLgkMkIl7mIumDnQurQdiM4zgZBrF6nXN1Nw9jT6dZCVvGfhlLexiZdJRQBuNPhIzzwVxXKxybYS3s6OeFU1rQJccDt2YAB9eOSeORh6aS30q/TlZU39K2UrcKqPdvQ6tPZ80qFRAkCsMa5MFxjkRGM59GK1p10ZMmnZLX5GdZPHr7Q22K772Qyrk6omVFLB8yq2R0UZbT+tXJpwi2VozjJ6ETdn7uPAS5uQScKsdyzaj5Krac1QqzqrXpL/gtyxJxWxjB2f4zaK0kUlyus5fV3U+SOrLqYgn4CrlkYKH1paKvJSet7ZAvbDi6K2XhddwzPbMACOeSABkY5elRKqjWxOEkzPAu3/ELNNDpDcqzF1yzRsNTHIU/iXOcbfOjUK12j2BmnLuOk9scmD3nDpBkc0lDDlnqgxtvTurfiQHFryhT2W9pP2aW7e7gkjW4bWhVdWlkBUowPy333oPw/GOoPuSTlya2il8YvFvLl7hlIiHhUOCNRPLVgjG2/yo6a/Shr3ZJZJWNfCDuEXf/wCPnzhhbS6RIDq+7JGY5MkcyN8eRPlUV0I5Nbj7olos/DWb/wBLLX2645bi0IRlLMmkaXD6yeoA5D+tUaMeTlGPHWvLLdtrSlJyWn4Kn7Ne0rWEgWXKRSnVG7Dwq/u5OdtJ5E9CBWhm47s1OH3IzsazinCf2s6rxXhEN5Ce/wBLZbOk+8S2+tWHLnnasODsg5XSlxl/cvzjHtXra+Rfwf2TWAZZHWV1O6q0mUJHQgYJHrVmWdkulT2lsz7aoRlpFj7Vcbi4bEXLqg06UUAAt00Kp9BvUEaJqadD235ZJU4zX8TwjjHY3iLXXFWuG5rFKyj8o06FA/1Vp5daow3FD0z9bIXwdI47eTSQ9yRyUhMrjGoYzy3FY/O1KEbF2Xg14UQUpThLbORXHYe4HIxt8yP5VurqNe1Fpr9jGlhXPckKp+HSW0iGVcDUN+YODVqu+FqfFledU4Nc0dW7EXSm6n+7w08aywyFQheFSFZQi7KA2Dtz+VW8JrbT8kWanpNeC1XCmtRGY9i6ZDT7I2AzJT7AYMVpbB0RR1IRoLhNIIYWsRbOkE4GT8BQthoKgakGhpEUAUgkt+IHl8qDT33D2NIbrclfCDtgVE6+3ckiw2I6hg7gjBB8jzFV7IJppk0JuLTQvt+xkJYszysvRNQRR81AY/WsZdOog+TRsvq904pLsE3fFrOwRgioNIJKxgZ2/MR19Tmo55tNT4Q8/kBCi+98nv8AVhHY7jT3tsLh4u5Ds2hdWomMHCsTgc8E1erlyjsr3V+nPjsdsuRjzomt9iJdu4iteEW1nqmJJb87nUwB5IgA2HwAqm4UYqc/BbnfdkagVbjPGZ76ZbW3yhfcn/Bi5NK/+boo8zWbCU82zb+xF9Y8MWvnPyZ7SxIsEHDbXwiaQREjn3S+K4cnqSAd/M0SmrsjjH7YlauL72zJeLwI/EbSEqrRx28zaGAK4ACLkHbyqrVY5erNMeC/hOT87A+E9mLWa54hA8MeoaWiIUKYxKhHhx0yOVXumWOypt+Rr0oRhJfuB2XZW3urBisYiu4GaOUoSut4zn7wcmyMHcVM5ydTlHyh5QUblF+H4B+GdkLZ4FuYO8aeE4dZSJO7dTkjRpClOZ5cjQzsnbUp1+V5RIq412uu3w/DJeK8Bi4kpCBYrpFIKHDRyL1MWeY8hzXP1gx7ottw7P4CvrlFJWfb7P8A7KQvYRkkIKRIQTuWdtJ/DhCo3HxODmpLepxh2knsGvAlLvHwO7vslHJCF1/e7ly5HdSgknAKqTbHJ6AjzqKnqkJP6uwduHOK7d0VlrG/sQFWWWFPDgSDVBlidXdyDVHpHU5HPlWg1Vcu6TKkZTg/oejP/jDiOna5gTwsQVMerCnBxk8z5daD8HR/tHlK2Xd6I7Xs5PeSmSdpLk6sM7MUj0lchllcdDgaVU0rL6sePwNGiUn8gsVnLYXAkgQswBjkifGpsjL6Qu/d7ZD4xt6ii5QyatPwx4xlTPlHyP39qMjMjSQyZQDT7pwBy6DNVp4DlpqfjwTVZVcOScX3DR7VInmEskW+2QyeE7Y3ApPEu9RT7PQ6vqVLrTaKp2y7QJfNogjO76sKpAHwUVNjY0q7HZIDIvjOpVx7lm9ncCrcBy0YWG3MesFh3kkpUlTr/EoG+NuVW6siuuz63rZVuqnOGorejoc7ZGQQfTetevIql4kjKlXKPlCybNTppkLAJqcjYIacExE8ayZALoDyOxI+NGyBBVpdaGLKBvkYIzgGkwkie3kIzgkZ5460waQZAD5U2yRbGNvE3kKZyJVFjW2tHPkKhlYkSxgyfiLtBHrCSSnyQDb4t1A9AazsvJlCDcI7LuNi+rPi5aKffdoppdi2heWlSR8ieZrlMnJybnppo6jH6ZRUuUmmR2fZWa9YIytFb5BldgVZwN9EYO+/VuXrVjB6fLfOYGb1CuuPCt7f5HVLWBY0VEAVVAVQOQA2ArfS0tHNSk5PbJacY5l224hMs2hgXcsFgjX8Zb3dI/c9MGudzKLrsng/B0OAqa6PU9w+3shw22Klg13ceKZx0+C+Sr7oHqasZlscWn04eWVa1LNv5P7UK+y3jmnvG92FRbQfxsQZWH6D61Xoj6GLKb8smzdOcaojDh0ve8UkbpHZKPnJJ/2qDDj/AOLORBfHhWo/LJ+Hv3fGsdJ7Q/NonH8mNWOiS+hr8wL1vHX5MmU/ZeKEcorxdJ8hOmSv+pSRVyuXp3uDBkvVx1JeYirievh14ZkyY2/tE/PCeo6alOf9mq828S/Xsy7FLMo/9yGHHuGKyJcW5LRsAyaMDuy2+sEdKHNxdfx6QcPI23Tb/wA+4LbcRjucRXeEl92K4Awsh6K/k3wOx6YoarqsqPC3z8hThZiS51d4/AHxLhslu2HGx2DDOlh/vpWflYVlD+V8mjj5NWQu3n4IbS9aPJjYoxxyxoPnrQgg1DVkTqe4sa/EjZ2a/wCywcN7SxA/fwou+O9jTKE/EY1L+tbeN1ZPtYZF/TJrvW9/l7lka2guVDjS4PJlO/8AqX9q0+NORHv3M9Ttpeu6K3xzsOJBldMmM6Q40sMjfTIu4+WKpy6dw70y1+RchnQl2tj+6ApfZhamMAvcRsYgjaZdQA2JVRIGwM+VaNdX0rl5Kc7/AKnrwJL/ANlqeLTcZLFT95BG3ubAZTTgHrjnUyxtgPIXwC2ns3CEtJcgAOXAgiEL8saRKWYhcdBTyxuMG/yBeV37Ii4hAkbmOJQkaeFVH6k55knJJO5riHOc25Sfc7bptKjSn8goYjkSPTaijOUfDLc8Wqf3RJBfSD8ZPrg/vV2rPyK/EjPt6Fi2e2jzcRbqAf0rQq65avuWzLu/wtF/y5Ef24eR/Srq68v9pnv/AAzkfKN4o66Rs5NIOgQUxKkhhBimJEkHwOBTEq0Mreah0GpDO3lNQSig1JjGCbzNV5RJEwxFB3x+m9V3FE3JktIY9SEepCInt0LByql1BCsQNSg8wDzFLQ+3rRSu3HCJ8tNErTFgAFAyytyGB+XJznpvWLndPnbapo2+m5lVcHCfZ/Jm44HJb2MEMaltHjlxuS5GScDc7k/Sjzsex46hBfqBjZFc8lzm9fAr7ERu83EHVSWAhjA+KgsQM9d6ixaJ/hZQ13YfUZw5wW+wwubOc39jMInwrSpKdJwqOnNjyAzio+l4ttM2pLsQWzr9KSTDPaHaFowy7OuHjPlJGcjHxNH1P+HdGwHpz23D5Jrorf2UdwuQ2jUQNz5Sx/UH6VZyalk4+15QOPN42Q4Pxsr/AGT4qLWX7PL/AMvMTo1f3UjHdG8lb49fWqnT8v8A9KZd6hi8l6sPK8k/ajgHdHKrqibYLjZdjnOP3qHPwnVL1IeCbAzFdHhPyacH4+Yl7m6zLbHAEhBLRZ5CTzX/ADcx+0mHnqX8OzuiHKwmn6lPZ/ATxrs0VHeW57yMjOAckDzUj3hSyumJrnT4+CTD6mm+F3Z/JW9WKxXFxembSSl3JbK7aNtUbtExO7L7p/iTGGqam+yD+llbIxYTj9S2kv8A73OocHklaFDMAJCN8Agc9jg8jjG1dfQ5utOfk5G6MFNqHgMIqYiB5rNW+FSRskgXFMU3vDDvg1ZjapLTInDv2Oddo7Ro5jqHvbg+e2DXGZ+I6LX8Pwd70i+NtCXuhSTVI1kaMaJIIiY0SF4Ii9GoN+EDsZxtXpB4uguJqYkQbCaQWw2F6ZkiYytgx+FC2g1saW0Q/Ec1FKT9iVL5HFoMYwuPiaqTe/LJV+gwB86rkp7NIRmkI9SEepCPUhHqQjAWkIzSEIu2K/cah+Fgfkdv5is3qlXOnfwX+nP+Ml8la9nXEBHNNaH3WzPDnbY4Eqj54PzNRdLu5R4stdVo01YCdruFCKRlI+6k8Q3yepOM8sE/tWd1Ch0W84+GX+nXq6rT8rsOux3F/tEbWlzvKi4Gf72Lo38Q2B+RrVw8iN9fCZl52O8ez1IeBL2h4U1tJyBRj4NiQQB+L41j5uG6J7Xg18HJjkQ0/PuD8A47JZnwhpLfm8fWPJ3aL/48vSpcLPlW+MvBHndPVv1R7P8AuWq94RBfxie3ZQzDIYe6x6hxzB/WtS7Fqyo8o+TNxs67Elwn3Xx/0Ddm+yRV+8uAPCfAmcgkHZmx+g+tQ4fTfSlys7/BYz+qqyPCr92XStgwjBpDMFnlIqWMURuQvmu6sRggeYm4tGkyaXGR0PUHzFBdjQujxkizjZ1mPPlApV7wSRCdOJB0xsfmD/I1gX9FnF7h3Orxf8QUWLVnZi9rKT8jVU/yzI39pp/5nja3zRgcNc88KPqfoKu4/R7JP6+yM/L6/j1L6e7N/sIHxrehg0Rilo5K3ruXKbkmYiatEwEGQgmmYaTGMUGAGIODyPQ02w0hpbReAuCowcY6/Shb76JY6D7Rl0nUTq6eXzoHvZJsOgvAFxgc+fWhlXt7D2FJfEgDO3SgdKXcLmTxznqajcEHyDYZs1DKI/ILFQhozSHPUhHqQj1IR6kI9SEB8Xtu8hkT8yED1xt+tRXQ51uJLRPhZGX5nIJrloWiuVB1QSBm396M7SLj01VzWJKVF2mdZk1xurcV7o6d2hs1urYMm50h0IAOVIyceorezKfWqaRzeFe8e7v+jOZPqVleM6JYzqjODkn8p+BHT41zNNkqZnVW1Rthp+H/AMHSuFX8XErXPInwyL+KKQcx/MeYNdPFwya9M5OUZ4l3b2/5KJxrhrW8hVgMfh3zqXzrnMrFdE9PwdTiZMcmva8kPDuIy28plt8ZY5khAxHIAOn5W+I/WjxcyVT/ACIcrAjZHT/qdL7PcfivI9UZww2dG2eNvJh+x5Gukpvjato5e/HnTLjIasasIgb0QPOKNQI3PYHPKDUsY6I2xZdNViIDFdwakQGxbO5pxmwCWWjQPIDkkpaAbIC9LQBDA4BG2Rnl50bAXgOuJg7EquhfIU2g0FLckqFLEqvIeVNoJE8ctLQewmOeloLkFxSUgkw2KamaC2H2+TUE2kEmPLOLA351Ssltk8I+4VURIepCPUhHqQj1IR6kI9SEepCOZdsrlnuXjfZF8IHMAEAlseZzXL9SnL8R+h1PS6UqOfuxt7LuJ6oHtmPjtm0jPWFsmM/LdflW5g3epUjI6nR6du/ZivtfwzuJiy7K/iU5653Ueh3+dY3U8f07OS8M2OlZPq18Jewm4ZxZrKYXCAmM4W4TOSy/nUfmXn9RQ4GU65cWH1DD9aHbz7HTOKWcd5AChBDLqjcb41DYj4Gt+2qGRDTObpvnjWb/AKnM+IWbwlgykBTjJ6kDO3ntvXL5GLKmfFo7DHyq747T/YOseBXOqOeFlgfSCr5zqU74dR7wIxsa18Lp+QtST7GVnZmI4uE+7OifbQR8etdCqmjlpSTfYGmnqWMCKQFNNUyiRtgM1zRcRtgU8uafQ2xfO9EAxdM1OgWBymnQDICacHZGjU4KJ0ekFsIjekEFRtTBbCo5KQ+wuBiTimfYJMZxQsDggg/GhUk0SFl4dJhAuN/OqNsfq2WIeNDNTVZku0jOaYfZ7NIczSEepCPUhHqQj1IR6kI552/tdM6v+dP1Q4/Yiue6vXqakdN0Szdbh8CHg18bS9guDnu5T3EpJ56iNLfJtP1ND0y7jLiH1OlWVtLyjpXabhv2iBgANa+JM/mA5fMbVtZVKuqaMHCyHTan7e5yltj58xuOfQ7GuSacXo7WOpx2Puw3HBaTfZXfNvK33DkEBJD70ZzyUk7fH1re6flJrizm+p4kmvVS18osna7gokUsoGsA6c+nI1qX4scmGn5M3Dy5Y09+zI+GvphjQ80jRT6qoFaVFLrgkUsiyNlkmj00mKspIq+CP7b50uCFyIpZqbQLAZpacFgU0lEAByS0+hmCyPSBbBXanBZCTSBBkaiBROjUh0ERvSC2ExvSH2GRg4BwcedNtBDLh0hV1bqCDvQSW1oOJYGuzKwYgDaoIxUFpFhd+4fFcaRtUbhskUtE8d11NA6/YZy2SLc5NA69C5BUUuajlHQakEVGTEfejNFxehtmXkApktj6BvtW9Sen2G2EQyaqCS0OSUIire0C21QK/VHH0bY/riszqlfKnfwavR7ON+vk5vewCSN0OBqHPfII5Y+Nc9VNwkpHUWV8jp/YPjJurON2P3iZjl/8yPYn5jB+ddbj2KcNnF5dLqtcSs9s+DmObUoJWTLAbYUjeQfz+tYvU8bjLmvc3ulZidfCT8FVnhEilGyQeW+NLdGFZkJuEto2bK1JHQOyPE5ZrULcbujGMP8A4qrsH9eh+IrssCUp1qTOJz6oVWuKNb6MqcitqEtoxbFp7QKLrI3o9C57BpzSBYMZyKTQyZo82aYTkCzPSB2CSPSBYK7U4DIHanGIS1IYgRqcFEqNSHCIzSHQVG1MEizT8bEkKxBAuMZPp5VCq9ScthIitqJsnQxW5xyoNB8ieK46mn0NslW5yfhTaH2FRz0LiLY1sGzVW1aJa+7Nr6+A2HOmqp33ZPKWgWG4qSUAYs0nu80UaxSmDpPvUjgR8xrwuXIqrfHTJod0MKrhAnFLITRPGTgMMZ8j0P1qOytWRcX7klNrqsU17HKeNcNltWxIMb+Fxureh8/hXMX4c6ZfkdriZdWTH6X3+Pcn9nfE+4vmhJPd3Qymdvvox/7lB/0itPp1vbizK61jPSsS/U6L2k4X9pgZNtQ8SZ6OvL68vnWjkUq2DizDxMj0LVL29yn8H7HFmzcMFXnoQ5J+BboPSs+jpDT5TNvK65FR40938sd3cYiOFACjYAcgPIV09EVwSRyd1spTcpPuDSzahUyWiLlsS3QwdqmTK8lp9iAXOaTQlPZFK1ITYI8lIHZE01LQ+yCRqYFkDtSBB3anGIS1IYhU07GQZZoGdVJ0gkAnyBPOmfgRY+0XD7eFUETZfJz4tWV89uVRQlJ+RovYqhqTZKg+FsULJEEi4pg9k0c1PobZMs+fSlodMJjnptC2GW8uTTMdDVrsIuKg4bZZUuKFrXOo5qwo6I3LbJRPtTce4fLsRPPRqJG5GqTUmgeQ14VPiq18NlqmQ6NxtVLh3JmbQTaqaUNDbNp4VcFXUMp5ggEH5Go2k1phQnKL3F6Ei9j7RZUmWLDxtqTDNpDYIB05x1NRxx64vkkW59QvnX6cntDeSfBwasqOzMc9Ca+m0tkVcrjtdyBvTBbqYSL8aOMeLE3yQkeXBqfyQ70QzSAikloTexVcDFHsgktEInpDqRHI9MIFkenG2RGSkLZoz0wtkDtSGItVIEiU04kTIaQguKhCQUjYpmEiUS0gtkqSUtC2TLLT6FsnSWlofYRHLSH2MbWTAzUbJImtxeZo1EeUzSOWiBTJGnptBciMzURG5GRLtS0NyGdjPUU47LNUhkbnaq/DuWXLsb2N3hhTW17RGpDoNVLQezEcmcjypNaFGW+wt4rJg1ZpWyvZ5E91PqFWUtEbexYLnBqTQCloGvjncU6BmLzNRkaeiCV80h29gExxREciEy0tDJmrNTD7B2akMRlqQtmhekLZHqpCNFNMInjpDhCvSEbiSm0PslV6cWzcS0tC2TpJSH2TLJSH2FW770LHQU9zS0SctEAmzRgbJUlph0zJmpxnI072nB2biWkLYfbTUDRNCQabjao9E/I0hucEetJrsByLFaX1VJ1k3I1ku9MnwNJQ3EDemQ8YnVh4c/GnqTi+41mvYrpn6VaSK7YDcSUSAbIftGacSkA3DYNEgJA5mpxEMjZpDMFkNOCR66YfZoxpCImNIYiZqQjTVSHMpTCJlpDkopCN0pCJaQjdKcRMtMOTJSHC4OVCEjDmnQzMrRDIlpBGDTgmKQjdaQwbBQsliFVGTIjWiBG9seVQzJUb3h3WgQE/Icf+Wf1qN/zAv9JUZjvVxFdg81OgGBtzpAxNbjlRIT8gL04JoaYRBJToTB3p2MammHNGphEJpxGlIR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data:image/jpeg;base64,/9j/4AAQSkZJRgABAQAAAQABAAD/2wCEAAkGBxQSEhUUExQUFBQWFRcXFRgXFxcWFhQUFBcXFhQXFBcYHCggGBolHBQUITEhJSkrLi8uFx80ODMsNygtLisBCgoKDg0OGxAQGywkICYsLCwsLCwsLCwsLSwsLCwsLCwsLCwsLCwsLCwsLCwsLCwsLCwsLCwsLCwsLCwsLCwsLP/AABEIAMIBAwMBEQACEQEDEQH/xAAcAAACAgMBAQAAAAAAAAAAAAAEBQMGAQIHAAj/xABEEAACAQMCAwUFBgMGBAYDAAABAgMABBESIQUxQQYTIlFxBzJhgZEUI0JSobFywdEzQ1NikvAlNILhFnOiwtLxFSRj/8QAGwEAAQUBAQAAAAAAAAAAAAAAAgABAwQFBgf/xAA2EQACAgIBAwMCBAQGAQUAAAAAAQIDBBESBSExE0FRIjIUYXGBIzORsQYVQlKh0SRDYsHw8f/aAAwDAQACEQMRAD8ATmGtowdBcIdoiNQ0oc6TzyfKnQPghjFLQRMIs0haMBMU4gqIZpCJu5ph9BlsudjTBI1mtcb06YziYSOiBSCe5yKYLRGZjyHLr8a47rfUnOTpg+y8nWdC6Ttetav0JezcmOJBek8BHq8R1D9NVQ9Et4txL3W8dOnaLncJoJXbfBHnv5fSoevx/iqRl9N+3RUO3aZlsBvvM3p7vSo+h/zi7Z/Ks/Q0v+LrZwvM3vaSsY/M55fIbk+ldT1yDsqjD5Zg9Hr5XNmnZPgzxW+uXPfTt3j55jPuqfjjf1NTYFCqrRP1a9WzUV4Q3mgq+mZLRPw6060M2PXEbJw8xFJQQT5VX58txZLxa7gHGpCxLHYmpa46WkKZXHiqwiqZ7vwHlzHr/wDVOLRB3FM2Pol7jAoNkiiaJbFjTN6FxNrhAgodoUuwonNSIrsBkNGgWRaKQiS3uXjJKMVJGDg4yKQ2th1pxwxwvEEUs+cueeDzoWgXHv2Gdrw/h+hdcviwM7kb9elM9gfUV2F6donQwtI0J8YJGDy556UO9D6IXtyp3FPsRJGKQkECHNLY+jCxEGnbG0HwLmm2vZhpEwgwc0yY+hjFAHX40zeg0tgbW2k0cXsCS0YWYJIqMCA+dJ6EjmPWqNmdXG/0X5LleFZOl2pdkD3cGhyPmPQ1x/Wsb0chv2Z2vRclXYyXugCe47ma2n/wp0LfwMdL/oTVfp1nG0t51XOmSOldpZAmhs7HI5ZzjBHp1rQ63HcIyRzPTIbk4lP7QnvLrhwHWZ/n4Dy+lVOidri/bDVdiYwHBo5yglQP3cgdQeQZeWfP0ru7oxmk2cpjWyqk+JYLq12WooTDsW+4DdW1TRkQyQ64PZhE1MOlU77OUtIsVQSW2eitcknpk4HlTuetIaMdsr/GB4sVbr7oC0VGGpSDibdz4D6jp/Om2LiZhs+tC2SxgYNsXOBQ70O13IuJSmA6QoO2c7E/Hw88fGqltzjL8iaNS4iDik2vBByP986eySnFaIILTfIAV8jGeVT484602V7k97RocZx1qT14cuJH6b1s8yVMCRMtMMaFKQjTFIRIEpC0FW0xUjoRTNBDyT7xRIzBmY4I6jHU1G1oJA72hG4p0wtG8Ip/ItBqwBqgyKvUrcd6JqZqE1JrZL9gyModJHTp8x/SuOvuzenWd23E6WGPh5cNxWmFWgDDHUbEeRrpendRjlw37mLl4UseWn49gy3iKGtB9ynruMLrh2tdQoIz4y0SShtdincUtizOvJgQVOMkOvu4rjOrXOGc5I7DpVUXhafuMHP2i2WYDxJs4/KQcMPrg1pZyWZhKa8opYG8PMdb8MRcUt+8hkTzU49elctRPhYmdTNbTRdpLv7Twu3m31FU1Y3OrBRwfmK6LqC54u/g5fEXp5biVW3bVf8ADgf8Z+vPwN9KzukdrGamfHVU2dAsrXErD/NXazs/hpnFRh9Y3uIAcfCqkZaJ7IgclnlhttneplbpEDg2xkU2x0qtvvstOP06MFcA+lPvbGS0ip3sepia1YdkVZ92Cm3otjKIRbWepT6iopT0w417ZK9qT4QKFy9yWS9kFpZiJcnnUXPk+wHg5p204ZJLMZRhlxsp6eHTjlkAHxZUg7mor8aUvqiFXbFLTK43CiV/s0GOobO5xnmvLw+e2T5moVjzjFybHlbDejePg7EYESEZJJY42LFsAgcgML5YHlVC3Jrg/uLFdLn2SJV7OS41BI/CVzgnUMMGIA0Dp151Uj1KEZp9yz+AslFpIISdHYqrBiBltO4XPQsNs/CuoxMz119ujDycKdH3EjJireymDPTjMiIpCCYjSCCBFmmH0EWT92SSuoYIwf3pbQ2mhvbuRjUMBhkelBKJLGQb9gDbrQctBuIOxKnSMAjzGR86wOr9XljTUK/3NfpvS3kxc5dkHWE4chW8EnQZ2bz0Hr6c6LH6hj59fp2eRW4l+HPlHuhbxGCWG+ikCMY5B3chUEqD+Etjl03ocTBliXfR3i2XLMivKxWpfci42sQcVuyfHuYKW+wwsF0nSeRqva9raJIduzKr2use7n1AeFwCPUbEftXH9arfqqfydd0axOlw+Bf2fmWK5CNjuroaSMEBJgMAZP5lGPXFTdJyl3rfhkXU6JSSsXmJBxGzMUjRn8Jx6jofpWXl0+jc4mviXK6pSGXY06uH3VvzMMjEDODpb7wfrqrapn6uJJfkY+XH0syMvkScPX/iNht/eydc8o3qn0n+Yy91B7okdYjixIx8wK6ly+jRx6WphWKjJdHgKQlFGaQ5FdHwmih9wMvAkNtV5TK/Ewtnk4pOzQShsZxWulCAPKqsrNy2Ta0uxtBbBd+tKU3IiYj45dZz5CrVMNIisfYqN0xY1LffDHrc5vsVlGVk1GJJb2yINT423JPIfX964XP6rdlzcYePyOnwukxrXKzuxJxTjiysBaqZiMgsPDEDzB7w7Eg+WaLC6TfZ93ZFvIuppXdgb8MklH/7MmVHKKPKRD4Hq/z2+FdNi9Jqq7vyY2R1iTWqyYQqg0ooUDkAMAVrRiorsYlts7HuTIJBREIO4pxiE04ISqUxJoIjFMOgyLfnQsPQbBAM5OSMHGDyPSn5DOHwHWcrx6SwwDy+OKHimFGWuzApp9Ujt5sf6D9q866pyeRJtHonTYRjix4k64YYI/qD0IPQ1lqTg+UexLZWmtMa2HFdHhny6dJMZZP/ADAPeH+Yb+Y610nT+uSWoW/1Ofy+k+ZVf0H0EOjDKQyHcEHIIPkRXUwvhdHsYDhKD7jpEDgGq7bi9EyipLZDxThyzxFG581Pk3Q1VyaI3QcWXMS+VE1JHNOJ8PbxRN4XB2O/hdd1YfT9a4+UZ4t2n7HVqcLq+S8MPvbn7VbxXOPvB9zOPKROvoefzFaXUI+tVG1fuUsF+jdKl+PKIexsmm9kiPu3Fufm0f8A2Y0fSp8ouA/Vodoz+GL+Gr/xOxGAMSS7DO2I355pumrV0l+YWc9437DftF2wnhadldQqFwvhU7KSBnalPNveRwi+2yGjpdU6VZLzotlhxpo7GGe7wJGRC4QficZ2BPlW1beqa+czHVDna66+4fw3jMM/9nIpP5eTD/pO9NRlV3L6WDbj2VPU1oNeQDGSBk4GTzPkKnlOMfLIktmHXNHFgtbIzb0XMZRNo4QKZy2FokoRAXE5wi1NTDkyGb0U28kMh+FakUkUZybK/dXMuto7eEsV2aSTwQqeoB95z/CPnWF1HEtzLOG9RRr9OdONH1Z+SH/w+ZTm5kac9E9yFfSMe96sTVjF6XTQl27iyer2T2odkMjbBBgADHIDkK0kkuy7GROUpPcmBzCgd1Slx5LYPCWt6A5UqcjBJBSQBA604xEUpDBcZpmTLQTHHmhC4hEcWKfY/EkmlZEZkAYjfB6gc/0qG9uNblHyT48FOxRb1sn4VxtH096mPnqX+o+lYlfW4b1Z2Zs5HQborce6Gp4YrrrUhstsFO+PX+tW5xxcxd9MpU5OVhy1318Gh4W45DURzHJh8uvyrns3oEo7lU9o6DF6zXb9NnZkAJGx2I5g8x61zttU63qS0aqcZLaCeF3z27eDdD70Z90+ZX8rfEc+tXMTqFtD7PsUsrBrvXwy68Iv45RmM+qn3l9R/Ouqx86vJj2fc5y3FnRLT8DKrIIq4zwNLjcko4GAw8viDzqpk4dV6+pFvGzLKOy7r4KFa4huXiZw0N192WGwFwvuSYPLJ2/nWPVKEXKhPaNWzlKEb0tNf2AWmNvc20p27udVf4K57t/3qvgt1ZHBl3KSuxm18bDWh0cZtl22knPLGAUcjPnzFX8aPDJmULZcsJMScUhNxPFAN/tFwA38Gos//pBqphw9TJk/zNCyfpYi/Qt3b++BdIV2WNdR8skYH0X96n6rdykqolTolP3WsWezjhQmmbiEu0UOpLfPIkbSy/uo+dXcDHVNfKRB1bJ5y9KJntJ2gaeQsDpiTOgHbYfjPx/asjMyZZFmo+PYv4HT4118p+WWX2fcbnuo3aSM9ypAhlY4M35sLjJUdG6/Kt7CVirXqGFn11Qt1WW6rhRPUhGksgUEnpTpbehm9LZWr5mmb4dK0a4qCKVk+T0iH7JpqTnsj1oikturHSPicVBbl1VL6mPGEp+AO5nVdQGxXocjJ5YG3OsbI6/VDah3L9PS7rNduwueUZB545g8iflvisPI61kW+Ho2qOhwj972Du/hKjYE5IHLPQ4rOjkWKant7/U1PwNPDgorwL2TNelYtvqUxn8nn+RV6dsofDIXhqfZBogkXFONogJFIExE9E0OmGQSUOiWMhnbvQtE0WMIYgaEkS90Cy9nWzmLfP4f6Vz2f0iNkucHo6np/W3CCrtW/wAwaKK4Endx93G+cammj2+OhWLH0xWdT0uyE98tFjJzcWyO2tnQOH2ZKASOHm0jLkBST5hRyFdFGfCKW9nL3VqUm4rRD2hgxHvEXbA8ePd8ySOlZfVYKdTcY7Zf6bZZG1RctIq6rXGShKPlHT7TN1BDAqxVxyIOGH+/jUtXqw+uKZFNQmuMu40XjcjgLI5icbLIDiKTyEg/A3x5enKtiOa8iPBvUkZcsRVPeuUf+UZl7SXMHvoJFUjWMYk09SpGx88Y386erPvqnwt/qKWBVYuVTB+0vCkni76E5imAIK48L81YeW/0OafNo1JZFX7kmJe/5Nnlf2K3xctcW7MRiXSVlHlPHzP/AFYDfOqtz/ixtX7l+j6U6v6foExXXe8QsZ/8S2eQ/wAXcMrfqprSXaxy+UUWv/HcH7S/+TfsVCHv3mb3LWAn0eT+ekN9aj6bHjGVj/Ul6nP+HCte4tvopL+6ECEhp2LysP7qAHxH1xhR61FiUvIudkvBZssWJjKPuWLtbxaOGIWsJCQQqFc9PCNl+OOvmakz8iU5ejWVOm4nJ/iLRd2a7Jtd4uLwd1aL4kibwtMBuHm/LH1C9eu3Ozi4UKI87PIs/qTl/DqHvHO1m3dW3hQDGsDGw2xGOg+NU8vqbl9NXj5BwulOX12/0J+w3H9TG1kfLhS8eTligPiBzucEjfyPwq30u+c4uMyv1TDjTLlDwy6E1rGSCXA1A6jhfjsPU0XqRrW2QtSm9IU3PE4I8qGBIXVtyPkA3Ik1Qv6zVB68k9fT7Z90hFNx1iQVUDzB3PyP06VjX9bvn2j2NWnokV97Fstwze8xbfO++/LnWTO2c/uZr1YlVf2oiJoCwkl2NGanDSIWNPoNHlwFB+GfrXpPTIuOLBP4PO+pNfiZaA55PKr6RnNgUik0/YjIu5pC7m1q5Rg2Acb4O4PrTi0EatRJwBk5wOQ9KQS7DFmXbu9Q2Gc+fXFINNjKAgKpyCTzA5jHnQMnjMm4xFcTD7PbHuwF1TykHAyMiNR+LbcjrWHn5XF6Rr40Fx2yp8Q7F3CLkXSONvDLCAjEjIC45HA6VkrL+V2L/p78MTca4XPDokkkQs2keBCHiLLlfvCcnbHOpoZCctaBlS+OxhZWd/eW2nvx3ceGImLOCWOFAXBH+9qmsuUFtkca9MXdnJZzMI4pApyUZOYD8sqCDgdfl0oOEJw20Sc5Q9xl2s7Gz2ad9JKkoz4isZjdc9RJkkn1oHZGDUNDRk7NtME4W99cL9niZZGILeJtK92BsWOcgH8uADRyqqT5tC9WcU1sUXF1dWzlCxjkjwcRyExup22BOM+gp4+lct62gdzr8dmN1u726VordcoAGlAkMcQcjcnS25PPHQ9KFenQtPwSSlKySeu4qtuN3EGrTkYfTNGwMgzvpYMd16jGqnddVsda7DRushLl8BBvriUolvG8hhVgCj92EWRixUyBgTnURjIxSUa619TDsvlNvivJokXEkDBYJ11e/puSNeBjLYk8XnvSV1GtKXYil6sntxfYGtO0t1bSvGi3EU8oCkKwLOB7oDFSwHvbhhz6VLD01HcWtA22SsaU09kMfFZo5lEgaOVW1oJj3sTMDkaw2Qfl1xSgq2+UdMN3WceDbRdL/wBoMl1DmXEbqdJi8QQPj3nO509apZVFl1iW/pLWE6Kq3N95FLm7RSvlwtw8YIyyZRBgeJQVXGM4OSc1PHGph9PYisz7pvabLV7Ou3Is8lohNCwJZ1RBcpIBk68Hxx7gamxj9KtR1Ba0VLXK7vvZv2l9rVwzFI3EAyyhIQssm3uEysCpB8lUY86LbInXFeWVa67U3chy4v3B0ZzLNjw+/sBp8XptUMnCXaUl/Uki1HxFkVt2rZTgzXEbDWcOFkB/w1w4BA6E5qKWJVP2TLNeXKPvotth2jkK4aIStyR4TiKR9IYqS+NBA58+VZtvSYuW4vsX4Z713Qg4h21bf78KSgKiOMHS+d0dpOYAzuBVyvptKXgrT6hLfkHftofFi6l5pozDDuv94WxyI6CpP8vq/wBoH+YT/wBxse15JOLt/wC0ABaCL+y6scfi+H60vwFP+0f/ADCfyNbXtZJlGd4BEXKCWNTrVRtqkj1eEHPvfptQR6bQ5ptaCln2elJa2XVrE4+GNvSuqhqMUkcnZylJtkLWVFyI+APLCBSQ3EHKiiG0Dx04gqNAaWx0kGRW2eRpbCUBjYWh1KPMj96Ta0HGD2b3nHWht5nHiKyTMCfwFDpUDz864fqM3O/jvyzpcbHTjv2SONQe0G+MhzLqVm91lDKufy9Rz860lh1cOOiv+JkpdjpnazhNzc20RgRXYCFgMqMeAZ1FvM1lx4wv3rSL3PdWvcbdhuG3UdvOLmBY2OgKupWBAY77E71PkW1zj2KkW3NbK17JOD95xS6uGHhiJA/iP+xVzH16KAyfvZ1HtfYi5tJUGDsfrjb9cVXv4zr5R9hY8uM9P3OSeweAre3YbPgjxv8AxVYskpUpgTTU2gXtqv8AxBhy8AGM+bLtuN/niqeF9sv1L1niP6Fr9nKZhvSTkGYA7gkjT/mAFNmN9tPXYhi9TKLxCHN7PtsJU6Hb3jz/AA8vI1LhfyUTX/ey3ezqDNtdPjIa4IJ947KvXbPWoMzn6i4/ANUkn3ZrxLtzZwzFJCyuilCO6LDPnkNvQ0Y9k601olsvjCTi2xZ2Nkj4hxFjCupYoebArnLqOR3G2aksx511692/AH4quU9/C8lm7aezsT2rNF/bISygZ6c1Gd87VFGc6reWu3uiOd6tXF/1OIXnFnCvGyaZMaXYFstjnqGd87fQVswUZakirKxpOL8nZuG2scdkkejcRrg5GPcBfK43zk/WsC2xOU21v8zYpraUVHWvc5Fw7hclxeSRQkopZtbDOFTODnz+A61sO9VY6nP4Mz05SucIHVuHdmYbAoDEcFQS2QZJByyW6emwrGyL7ZSjKb+l+yNLHor4vh3kvkms5rfv9wGUk4TvEEmOg586i4S9XnxfEsuT9DW1zMzdlY7zWrRrsCcMQGVemCeo23pqJ2yufpvjoC5Uqpeqtt/Bx3tZwtrK4aAOSmA6b/hYbZHnXQYd3r18n5MTIg65ai+x2rs/2CtYbNC6qZCgZmZNbO5GSM9B0xyrIlkq2c+c2teCevjFpcd/INJ2ZszGzMIVYHCoYwS3pUFFspVSk7HteDQnCtWRh6fkT8U7LWX2fUDD3hzlFUB0HmSOVWYXTValzbfwD6VUrXXw/c59wCPTPPGveNEY3DiMjJQDO+dtIOM1sJt1pvyZqjxscV4O0dlnJsLUvnUYEznmdtiflitOq6OktmXbDUm9G101W0VZMV3DUREwMvRDEcUlE0CpB0LCm0SJoPgUUxLHQ2sQQwIPIg0Eu6JYppi7iXD+9Nxb5we8cqP/AOc416sdRmuP6hBq3l8HS4k1waZyFuwF8spAiDIrf2mtVQj4aiD+lXVm18NtmfLGs56SOo8d49NaW0RiRHbEA8ecMQg5kEYwRWYmrLvL0XvS1XtruNuzHaSW8guPtMSo6GPPdsSGy2x68sVLfWq4fSyrH70NvZzwkQQSN+KaV3P1wKkpsTr1sbK/mDzhvCu6SRDI8gcsfHjbUScDA5b/AKVLXBRg4p+SGVjbT+Ci9h+F/Z+K3wxsyBh9c/z/AEqtRbuvg/YnyI71Je5Te1zauJuBz0qfxbgOpPL+dHhL6JP8yef+lfkW/wBmf/LXRB3Ny2++NgB+PJ+u9Q5+trkt9iBfeUy2mgPELsSusZV9asxxsitkZAznccvKrGHFrHjotTcfUey9ey2FW4cxUB9dzKd9wcMBnf0G9V82MHL6n30U2+MuwXfezGxnd3lhyx31B5ASeucH9qPHlOMFxl2GsmpvbXcReyPgkdtxHiCRNqREiUb5xqZyRn/pq3CbuguXbuBbBQfYu3Eu0Ecc7WpOJDH3iddYzhsf5hsfnVKyc4uXFbRJVTy0zi3tN7Jt3nfIhBYjWuPzHmPPr+tHhXSq+iz38FnKpjOPOv28nUbyykW1PLu/LboMDfGelUn6vBteGyep1uaXukVD2X8KjEDyyag0zyPlQCcK5VBv02Y/Op8qyDsjXPwkR08605x8tlf9qHHHjKwIxUsMuRz08sD1OafplCtk7Jd0vBJm3elBKPZvyUzgvZC8vEMkEDOgOC2VUEjmBqO/yrWtyqqnxk+5kRhKXdFx4XJxq2j7o24mVfd7wo7R/BW15x8Dms22eDe9uWn+X/4XK/Xh5jtFP4h9onvVF0GEryRqQwxgMwAAHlV+n0oUv0n20yvZKcrPqWj6OuuIRmLQVbI2UgjSMbbjr9K5eF1SqnzXd+GaMKLFanHwcK7S3l99plMYuBHrOnCMVx8NuVbmFDH9GPLW9EWTdfGx8d6K9fcVusaZXkAPRhpP7Cr0KafMUirLJuflssvZvs6JzHboyHvl7wysHVvB/aQxnkx3/SpIxc5a8C7Vx5HVrfgIjAz4iuAu2FXHLSv9Sas42DVU+T7sq5Oe7FxjHSPT2xrSTMxi+a1p9gNApgFPsEBjhqXZEohcUB86WwlFhkMLedNtBJSGNuXFDtEsXMl4nHM4WWEDv0Gkq2cSx89O34h0/nsKzczEVi2jUw8tr6ZFTv8AtncAFGtUVhjOqYKqleRKlQR6VhvCW+7NZXa7pCri/H3mjUPEylQupwwMZ0KQNG+cnPKlHFUZ72P6+4aYX2T7Ux28DibWhYINSqWxpOcEDJGRkcqPIqdi1HRDW09MfcV7fQ/ZMWs6iQrhUB0yByfynB61S/By2u36hrhJtyIOx/beczxRzzl0zok1heZ5NkKDsdt6uzoXF6IJxi/BdYbiNb2Q5Ad0IAJ3cLjl9TWYqZKTa2Sz71JCPj3s6tbqUyvJKrac5VwB6DK1PTOdUdRfkGT562hj2E7OrbWssKOWUylgWI1DIGASAM1HdZbcnLxoacY1TXuUzjnsdaaaWVbsKSdTAxE4zvsQ+as4+TKuCg470vkjtSsltPWy6+zTgr23DlhY5dZZdxkZ8Zx9cVHbY79yiuwPH05aZzni3YLjfeSPFMwRmJCpdOMA7407D5VdpshGtKS8L4Gn9UtxHvsEspIjf98GEgeJW1HJyA55n1p7bISScfAEoyX3FR9rfF5I+KLLGcSRYKnmMgDY/A7g+tR4UVJT37ssX/RGGvJd+CcThvbfvtW7AeEjURIvNG8sHr5EGs66lVTfqPt7GlTapQTrW9+Rh2gvClqxEmrwsSu/h/lUMYxcVp99+B0l6knx8LyA+yjjKCxiGnUdLIfgVds/uKsZcnVkvUd7RVjXK2pNPwznfthtz9rWXHgdMA9MqTt+tWuky1GUH2afgizov6X+RZvZx7T7O1sktrlHVo9QDKmtGDEkEgHOd96szx2rHZFbbKae1rZfYuJxzQiaJNUcqZQupDAcg+OfTPSueqU6r7FxUn/Y0I7lFfVo5tx5Vl4xYpjdWDt6Llxn/TVvA5RxbZMlzlFzgvcvdzfp3QBjUEeIv+LHUelUOclj8HDy/JahTJ3cuXb4FVz2ltHVAvdgj3iHzr9R0q5OqbhGKh4AqbU5OUk17FS9pvFLOWLEK4Y4wpbUwPU5ycCr+PGTuTitL3Klr1U1Y037A/s6icXFgCGyryy51gqsQUqwKD3DqYc+ea1qlys7FCbUau52C8vq1FAy5NCa5u81KokTYquLii0RtgZlp9EfIHjaj0CmGRPS0EmHQyU2g1IY289C0SKQytrmhcSVTGkbq/vIrY81DY+tVZ1JdyzG9gHbLgkMkIl7mIumDnQurQdiM4zgZBrF6nXN1Nw9jT6dZCVvGfhlLexiZdJRQBuNPhIzzwVxXKxybYS3s6OeFU1rQJccDt2YAB9eOSeORh6aS30q/TlZU39K2UrcKqPdvQ6tPZ80qFRAkCsMa5MFxjkRGM59GK1p10ZMmnZLX5GdZPHr7Q22K772Qyrk6omVFLB8yq2R0UZbT+tXJpwi2VozjJ6ETdn7uPAS5uQScKsdyzaj5Krac1QqzqrXpL/gtyxJxWxjB2f4zaK0kUlyus5fV3U+SOrLqYgn4CrlkYKH1paKvJSet7ZAvbDi6K2XhddwzPbMACOeSABkY5elRKqjWxOEkzPAu3/ELNNDpDcqzF1yzRsNTHIU/iXOcbfOjUK12j2BmnLuOk9scmD3nDpBkc0lDDlnqgxtvTurfiQHFryhT2W9pP2aW7e7gkjW4bWhVdWlkBUowPy333oPw/GOoPuSTlya2il8YvFvLl7hlIiHhUOCNRPLVgjG2/yo6a/Shr3ZJZJWNfCDuEXf/wCPnzhhbS6RIDq+7JGY5MkcyN8eRPlUV0I5Nbj7olos/DWb/wBLLX2645bi0IRlLMmkaXD6yeoA5D+tUaMeTlGPHWvLLdtrSlJyWn4Kn7Ne0rWEgWXKRSnVG7Dwq/u5OdtJ5E9CBWhm47s1OH3IzsazinCf2s6rxXhEN5Ce/wBLZbOk+8S2+tWHLnnasODsg5XSlxl/cvzjHtXra+Rfwf2TWAZZHWV1O6q0mUJHQgYJHrVmWdkulT2lsz7aoRlpFj7Vcbi4bEXLqg06UUAAt00Kp9BvUEaJqadD235ZJU4zX8TwjjHY3iLXXFWuG5rFKyj8o06FA/1Vp5daow3FD0z9bIXwdI47eTSQ9yRyUhMrjGoYzy3FY/O1KEbF2Xg14UQUpThLbORXHYe4HIxt8yP5VurqNe1Fpr9jGlhXPckKp+HSW0iGVcDUN+YODVqu+FqfFledU4Nc0dW7EXSm6n+7w08aywyFQheFSFZQi7KA2Dtz+VW8JrbT8kWanpNeC1XCmtRGY9i6ZDT7I2AzJT7AYMVpbB0RR1IRoLhNIIYWsRbOkE4GT8BQthoKgakGhpEUAUgkt+IHl8qDT33D2NIbrclfCDtgVE6+3ckiw2I6hg7gjBB8jzFV7IJppk0JuLTQvt+xkJYszysvRNQRR81AY/WsZdOog+TRsvq904pLsE3fFrOwRgioNIJKxgZ2/MR19Tmo55tNT4Q8/kBCi+98nv8AVhHY7jT3tsLh4u5Ds2hdWomMHCsTgc8E1erlyjsr3V+nPjsdsuRjzomt9iJdu4iteEW1nqmJJb87nUwB5IgA2HwAqm4UYqc/BbnfdkagVbjPGZ76ZbW3yhfcn/Bi5NK/+boo8zWbCU82zb+xF9Y8MWvnPyZ7SxIsEHDbXwiaQREjn3S+K4cnqSAd/M0SmrsjjH7YlauL72zJeLwI/EbSEqrRx28zaGAK4ACLkHbyqrVY5erNMeC/hOT87A+E9mLWa54hA8MeoaWiIUKYxKhHhx0yOVXumWOypt+Rr0oRhJfuB2XZW3urBisYiu4GaOUoSut4zn7wcmyMHcVM5ydTlHyh5QUblF+H4B+GdkLZ4FuYO8aeE4dZSJO7dTkjRpClOZ5cjQzsnbUp1+V5RIq412uu3w/DJeK8Bi4kpCBYrpFIKHDRyL1MWeY8hzXP1gx7ottw7P4CvrlFJWfb7P8A7KQvYRkkIKRIQTuWdtJ/DhCo3HxODmpLepxh2knsGvAlLvHwO7vslHJCF1/e7ly5HdSgknAKqTbHJ6AjzqKnqkJP6uwduHOK7d0VlrG/sQFWWWFPDgSDVBlidXdyDVHpHU5HPlWg1Vcu6TKkZTg/oejP/jDiOna5gTwsQVMerCnBxk8z5daD8HR/tHlK2Xd6I7Xs5PeSmSdpLk6sM7MUj0lchllcdDgaVU0rL6sePwNGiUn8gsVnLYXAkgQswBjkifGpsjL6Qu/d7ZD4xt6ii5QyatPwx4xlTPlHyP39qMjMjSQyZQDT7pwBy6DNVp4DlpqfjwTVZVcOScX3DR7VInmEskW+2QyeE7Y3ApPEu9RT7PQ6vqVLrTaKp2y7QJfNogjO76sKpAHwUVNjY0q7HZIDIvjOpVx7lm9ncCrcBy0YWG3MesFh3kkpUlTr/EoG+NuVW6siuuz63rZVuqnOGorejoc7ZGQQfTetevIql4kjKlXKPlCybNTppkLAJqcjYIacExE8ayZALoDyOxI+NGyBBVpdaGLKBvkYIzgGkwkie3kIzgkZ5460waQZAD5U2yRbGNvE3kKZyJVFjW2tHPkKhlYkSxgyfiLtBHrCSSnyQDb4t1A9AazsvJlCDcI7LuNi+rPi5aKffdoppdi2heWlSR8ieZrlMnJybnppo6jH6ZRUuUmmR2fZWa9YIytFb5BldgVZwN9EYO+/VuXrVjB6fLfOYGb1CuuPCt7f5HVLWBY0VEAVVAVQOQA2ArfS0tHNSk5PbJacY5l224hMs2hgXcsFgjX8Zb3dI/c9MGudzKLrsng/B0OAqa6PU9w+3shw22Klg13ceKZx0+C+Sr7oHqasZlscWn04eWVa1LNv5P7UK+y3jmnvG92FRbQfxsQZWH6D61Xoj6GLKb8smzdOcaojDh0ve8UkbpHZKPnJJ/2qDDj/AOLORBfHhWo/LJ+Hv3fGsdJ7Q/NonH8mNWOiS+hr8wL1vHX5MmU/ZeKEcorxdJ8hOmSv+pSRVyuXp3uDBkvVx1JeYirievh14ZkyY2/tE/PCeo6alOf9mq828S/Xsy7FLMo/9yGHHuGKyJcW5LRsAyaMDuy2+sEdKHNxdfx6QcPI23Tb/wA+4LbcRjucRXeEl92K4Awsh6K/k3wOx6YoarqsqPC3z8hThZiS51d4/AHxLhslu2HGx2DDOlh/vpWflYVlD+V8mjj5NWQu3n4IbS9aPJjYoxxyxoPnrQgg1DVkTqe4sa/EjZ2a/wCywcN7SxA/fwou+O9jTKE/EY1L+tbeN1ZPtYZF/TJrvW9/l7lka2guVDjS4PJlO/8AqX9q0+NORHv3M9Ttpeu6K3xzsOJBldMmM6Q40sMjfTIu4+WKpy6dw70y1+RchnQl2tj+6ApfZhamMAvcRsYgjaZdQA2JVRIGwM+VaNdX0rl5Kc7/AKnrwJL/ANlqeLTcZLFT95BG3ubAZTTgHrjnUyxtgPIXwC2ns3CEtJcgAOXAgiEL8saRKWYhcdBTyxuMG/yBeV37Ii4hAkbmOJQkaeFVH6k55knJJO5riHOc25Sfc7bptKjSn8goYjkSPTaijOUfDLc8Wqf3RJBfSD8ZPrg/vV2rPyK/EjPt6Fi2e2jzcRbqAf0rQq65avuWzLu/wtF/y5Ef24eR/Srq68v9pnv/AAzkfKN4o66Rs5NIOgQUxKkhhBimJEkHwOBTEq0Mreah0GpDO3lNQSig1JjGCbzNV5RJEwxFB3x+m9V3FE3JktIY9SEepCInt0LByql1BCsQNSg8wDzFLQ+3rRSu3HCJ8tNErTFgAFAyytyGB+XJznpvWLndPnbapo2+m5lVcHCfZ/Jm44HJb2MEMaltHjlxuS5GScDc7k/Sjzsex46hBfqBjZFc8lzm9fAr7ERu83EHVSWAhjA+KgsQM9d6ixaJ/hZQ13YfUZw5wW+wwubOc39jMInwrSpKdJwqOnNjyAzio+l4ttM2pLsQWzr9KSTDPaHaFowy7OuHjPlJGcjHxNH1P+HdGwHpz23D5Jrorf2UdwuQ2jUQNz5Sx/UH6VZyalk4+15QOPN42Q4Pxsr/AGT4qLWX7PL/AMvMTo1f3UjHdG8lb49fWqnT8v8A9KZd6hi8l6sPK8k/ajgHdHKrqibYLjZdjnOP3qHPwnVL1IeCbAzFdHhPyacH4+Yl7m6zLbHAEhBLRZ5CTzX/ADcx+0mHnqX8OzuiHKwmn6lPZ/ATxrs0VHeW57yMjOAckDzUj3hSyumJrnT4+CTD6mm+F3Z/JW9WKxXFxembSSl3JbK7aNtUbtExO7L7p/iTGGqam+yD+llbIxYTj9S2kv8A73OocHklaFDMAJCN8Agc9jg8jjG1dfQ5utOfk5G6MFNqHgMIqYiB5rNW+FSRskgXFMU3vDDvg1ZjapLTInDv2Oddo7Ro5jqHvbg+e2DXGZ+I6LX8Pwd70i+NtCXuhSTVI1kaMaJIIiY0SF4Ii9GoN+EDsZxtXpB4uguJqYkQbCaQWw2F6ZkiYytgx+FC2g1saW0Q/Ec1FKT9iVL5HFoMYwuPiaqTe/LJV+gwB86rkp7NIRmkI9SEepCPUhHqQjAWkIzSEIu2K/cah+Fgfkdv5is3qlXOnfwX+nP+Ml8la9nXEBHNNaH3WzPDnbY4Eqj54PzNRdLu5R4stdVo01YCdruFCKRlI+6k8Q3yepOM8sE/tWd1Ch0W84+GX+nXq6rT8rsOux3F/tEbWlzvKi4Gf72Lo38Q2B+RrVw8iN9fCZl52O8ez1IeBL2h4U1tJyBRj4NiQQB+L41j5uG6J7Xg18HJjkQ0/PuD8A47JZnwhpLfm8fWPJ3aL/48vSpcLPlW+MvBHndPVv1R7P8AuWq94RBfxie3ZQzDIYe6x6hxzB/WtS7Fqyo8o+TNxs67Elwn3Xx/0Ddm+yRV+8uAPCfAmcgkHZmx+g+tQ4fTfSlys7/BYz+qqyPCr92XStgwjBpDMFnlIqWMURuQvmu6sRggeYm4tGkyaXGR0PUHzFBdjQujxkizjZ1mPPlApV7wSRCdOJB0xsfmD/I1gX9FnF7h3Orxf8QUWLVnZi9rKT8jVU/yzI39pp/5nja3zRgcNc88KPqfoKu4/R7JP6+yM/L6/j1L6e7N/sIHxrehg0Rilo5K3ruXKbkmYiatEwEGQgmmYaTGMUGAGIODyPQ02w0hpbReAuCowcY6/Shb76JY6D7Rl0nUTq6eXzoHvZJsOgvAFxgc+fWhlXt7D2FJfEgDO3SgdKXcLmTxznqajcEHyDYZs1DKI/ILFQhozSHPUhHqQj1IR6kI9SEB8Xtu8hkT8yED1xt+tRXQ51uJLRPhZGX5nIJrloWiuVB1QSBm396M7SLj01VzWJKVF2mdZk1xurcV7o6d2hs1urYMm50h0IAOVIyceorezKfWqaRzeFe8e7v+jOZPqVleM6JYzqjODkn8p+BHT41zNNkqZnVW1Rthp+H/AMHSuFX8XErXPInwyL+KKQcx/MeYNdPFwya9M5OUZ4l3b2/5KJxrhrW8hVgMfh3zqXzrnMrFdE9PwdTiZMcmva8kPDuIy28plt8ZY5khAxHIAOn5W+I/WjxcyVT/ACIcrAjZHT/qdL7PcfivI9UZww2dG2eNvJh+x5Gukpvjato5e/HnTLjIasasIgb0QPOKNQI3PYHPKDUsY6I2xZdNViIDFdwakQGxbO5pxmwCWWjQPIDkkpaAbIC9LQBDA4BG2Rnl50bAXgOuJg7EquhfIU2g0FLckqFLEqvIeVNoJE8ctLQewmOeloLkFxSUgkw2KamaC2H2+TUE2kEmPLOLA351Ssltk8I+4VURIepCPUhHqQj1IR6kI9SEepCOZdsrlnuXjfZF8IHMAEAlseZzXL9SnL8R+h1PS6UqOfuxt7LuJ6oHtmPjtm0jPWFsmM/LdflW5g3epUjI6nR6du/ZivtfwzuJiy7K/iU5653Ueh3+dY3U8f07OS8M2OlZPq18Jewm4ZxZrKYXCAmM4W4TOSy/nUfmXn9RQ4GU65cWH1DD9aHbz7HTOKWcd5AChBDLqjcb41DYj4Gt+2qGRDTObpvnjWb/AKnM+IWbwlgykBTjJ6kDO3ntvXL5GLKmfFo7DHyq747T/YOseBXOqOeFlgfSCr5zqU74dR7wIxsa18Lp+QtST7GVnZmI4uE+7OifbQR8etdCqmjlpSTfYGmnqWMCKQFNNUyiRtgM1zRcRtgU8uafQ2xfO9EAxdM1OgWBymnQDICacHZGjU4KJ0ekFsIjekEFRtTBbCo5KQ+wuBiTimfYJMZxQsDggg/GhUk0SFl4dJhAuN/OqNsfq2WIeNDNTVZku0jOaYfZ7NIczSEepCPUhHqQj1IR6kI552/tdM6v+dP1Q4/Yiue6vXqakdN0Szdbh8CHg18bS9guDnu5T3EpJ56iNLfJtP1ND0y7jLiH1OlWVtLyjpXabhv2iBgANa+JM/mA5fMbVtZVKuqaMHCyHTan7e5yltj58xuOfQ7GuSacXo7WOpx2Puw3HBaTfZXfNvK33DkEBJD70ZzyUk7fH1re6flJrizm+p4kmvVS18osna7gokUsoGsA6c+nI1qX4scmGn5M3Dy5Y09+zI+GvphjQ80jRT6qoFaVFLrgkUsiyNlkmj00mKspIq+CP7b50uCFyIpZqbQLAZpacFgU0lEAByS0+hmCyPSBbBXanBZCTSBBkaiBROjUh0ERvSC2ExvSH2GRg4BwcedNtBDLh0hV1bqCDvQSW1oOJYGuzKwYgDaoIxUFpFhd+4fFcaRtUbhskUtE8d11NA6/YZy2SLc5NA69C5BUUuajlHQakEVGTEfejNFxehtmXkApktj6BvtW9Sen2G2EQyaqCS0OSUIire0C21QK/VHH0bY/riszqlfKnfwavR7ON+vk5vewCSN0OBqHPfII5Y+Nc9VNwkpHUWV8jp/YPjJurON2P3iZjl/8yPYn5jB+ddbj2KcNnF5dLqtcSs9s+DmObUoJWTLAbYUjeQfz+tYvU8bjLmvc3ulZidfCT8FVnhEilGyQeW+NLdGFZkJuEto2bK1JHQOyPE5ZrULcbujGMP8A4qrsH9eh+IrssCUp1qTOJz6oVWuKNb6MqcitqEtoxbFp7QKLrI3o9C57BpzSBYMZyKTQyZo82aYTkCzPSB2CSPSBYK7U4DIHanGIS1IYgRqcFEqNSHCIzSHQVG1MEizT8bEkKxBAuMZPp5VCq9ScthIitqJsnQxW5xyoNB8ieK46mn0NslW5yfhTaH2FRz0LiLY1sGzVW1aJa+7Nr6+A2HOmqp33ZPKWgWG4qSUAYs0nu80UaxSmDpPvUjgR8xrwuXIqrfHTJod0MKrhAnFLITRPGTgMMZ8j0P1qOytWRcX7klNrqsU17HKeNcNltWxIMb+Fxureh8/hXMX4c6ZfkdriZdWTH6X3+Pcn9nfE+4vmhJPd3Qymdvvox/7lB/0itPp1vbizK61jPSsS/U6L2k4X9pgZNtQ8SZ6OvL68vnWjkUq2DizDxMj0LVL29yn8H7HFmzcMFXnoQ5J+BboPSs+jpDT5TNvK65FR40938sd3cYiOFACjYAcgPIV09EVwSRyd1spTcpPuDSzahUyWiLlsS3QwdqmTK8lp9iAXOaTQlPZFK1ITYI8lIHZE01LQ+yCRqYFkDtSBB3anGIS1IYhU07GQZZoGdVJ0gkAnyBPOmfgRY+0XD7eFUETZfJz4tWV89uVRQlJ+RovYqhqTZKg+FsULJEEi4pg9k0c1PobZMs+fSlodMJjnptC2GW8uTTMdDVrsIuKg4bZZUuKFrXOo5qwo6I3LbJRPtTce4fLsRPPRqJG5GqTUmgeQ14VPiq18NlqmQ6NxtVLh3JmbQTaqaUNDbNp4VcFXUMp5ggEH5Go2k1phQnKL3F6Ei9j7RZUmWLDxtqTDNpDYIB05x1NRxx64vkkW59QvnX6cntDeSfBwasqOzMc9Ca+m0tkVcrjtdyBvTBbqYSL8aOMeLE3yQkeXBqfyQ70QzSAikloTexVcDFHsgktEInpDqRHI9MIFkenG2RGSkLZoz0wtkDtSGItVIEiU04kTIaQguKhCQUjYpmEiUS0gtkqSUtC2TLLT6FsnSWlofYRHLSH2MbWTAzUbJImtxeZo1EeUzSOWiBTJGnptBciMzURG5GRLtS0NyGdjPUU47LNUhkbnaq/DuWXLsb2N3hhTW17RGpDoNVLQezEcmcjypNaFGW+wt4rJg1ZpWyvZ5E91PqFWUtEbexYLnBqTQCloGvjncU6BmLzNRkaeiCV80h29gExxREciEy0tDJmrNTD7B2akMRlqQtmhekLZHqpCNFNMInjpDhCvSEbiSm0PslV6cWzcS0tC2TpJSH2TLJSH2FW770LHQU9zS0SctEAmzRgbJUlph0zJmpxnI072nB2biWkLYfbTUDRNCQabjao9E/I0hucEetJrsByLFaX1VJ1k3I1ku9MnwNJQ3EDemQ8YnVh4c/GnqTi+41mvYrpn6VaSK7YDcSUSAbIftGacSkA3DYNEgJA5mpxEMjZpDMFkNOCR66YfZoxpCImNIYiZqQjTVSHMpTCJlpDkopCN0pCJaQjdKcRMtMOTJSHC4OVCEjDmnQzMrRDIlpBGDTgmKQjdaQwbBQsliFVGTIjWiBG9seVQzJUb3h3WgQE/Icf+Wf1qN/zAv9JUZjvVxFdg81OgGBtzpAxNbjlRIT8gL04JoaYRBJToTB3p2MammHNGphEJpxGlIR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08219" y="2362200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10/9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791200" y="35930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10/16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1200" y="46598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10/23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91200" y="2971800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10/14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91200" y="41264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10/21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791200" y="51170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10/28</a:t>
            </a:r>
            <a:endParaRPr lang="en-US" dirty="0"/>
          </a:p>
        </p:txBody>
      </p:sp>
      <p:cxnSp>
        <p:nvCxnSpPr>
          <p:cNvPr id="15" name="Straight Connector 14"/>
          <p:cNvCxnSpPr>
            <a:stCxn id="43" idx="2"/>
            <a:endCxn id="19" idx="0"/>
          </p:cNvCxnSpPr>
          <p:nvPr/>
        </p:nvCxnSpPr>
        <p:spPr>
          <a:xfrm flipH="1">
            <a:off x="7048500" y="1664732"/>
            <a:ext cx="2903" cy="665202"/>
          </a:xfrm>
          <a:prstGeom prst="lin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19" name="Isosceles Triangle 18"/>
          <p:cNvSpPr/>
          <p:nvPr/>
        </p:nvSpPr>
        <p:spPr>
          <a:xfrm>
            <a:off x="6934200" y="2329934"/>
            <a:ext cx="228600" cy="184666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5" idx="0"/>
            <a:endCxn id="24" idx="0"/>
          </p:cNvCxnSpPr>
          <p:nvPr/>
        </p:nvCxnSpPr>
        <p:spPr>
          <a:xfrm>
            <a:off x="7810500" y="2705100"/>
            <a:ext cx="0" cy="882134"/>
          </a:xfrm>
          <a:prstGeom prst="lin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24" name="Isosceles Triangle 23"/>
          <p:cNvSpPr/>
          <p:nvPr/>
        </p:nvSpPr>
        <p:spPr>
          <a:xfrm>
            <a:off x="7696200" y="3587234"/>
            <a:ext cx="228600" cy="184666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 flipV="1">
            <a:off x="7696200" y="2514600"/>
            <a:ext cx="228600" cy="190500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5908219" y="2819400"/>
            <a:ext cx="3083381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908219" y="4038600"/>
            <a:ext cx="3083381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867400" y="5105400"/>
            <a:ext cx="3124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Isosceles Triangle 33"/>
          <p:cNvSpPr/>
          <p:nvPr/>
        </p:nvSpPr>
        <p:spPr>
          <a:xfrm>
            <a:off x="8458200" y="5225534"/>
            <a:ext cx="228600" cy="184666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867400" y="1752600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10/7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828425" y="1295400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573022" y="1295400"/>
            <a:ext cx="445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H5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8382000" y="1295400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533712" y="4659868"/>
            <a:ext cx="2381688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MIDTERM</a:t>
            </a:r>
            <a:endParaRPr lang="en-US" b="1" dirty="0"/>
          </a:p>
        </p:txBody>
      </p:sp>
      <p:cxnSp>
        <p:nvCxnSpPr>
          <p:cNvPr id="33" name="Straight Connector 32"/>
          <p:cNvCxnSpPr>
            <a:stCxn id="45" idx="2"/>
            <a:endCxn id="34" idx="0"/>
          </p:cNvCxnSpPr>
          <p:nvPr/>
        </p:nvCxnSpPr>
        <p:spPr>
          <a:xfrm flipH="1">
            <a:off x="8572500" y="1664732"/>
            <a:ext cx="19654" cy="3560802"/>
          </a:xfrm>
          <a:prstGeom prst="lin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51" name="TextBox 50"/>
          <p:cNvSpPr txBox="1"/>
          <p:nvPr/>
        </p:nvSpPr>
        <p:spPr>
          <a:xfrm>
            <a:off x="6781800" y="2971800"/>
            <a:ext cx="452945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ret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7543800" y="4126468"/>
            <a:ext cx="452945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ret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553200" y="5193268"/>
            <a:ext cx="18288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Miderm</a:t>
            </a:r>
            <a:r>
              <a:rPr lang="en-US" dirty="0" smtClean="0"/>
              <a:t> Ret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84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dirty="0" smtClean="0"/>
              <a:t>Showed how to blindly use CUP for getting ASTs</a:t>
            </a:r>
          </a:p>
          <a:p>
            <a:r>
              <a:rPr lang="en-US" dirty="0" smtClean="0"/>
              <a:t>But we never saw HOW the parser 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6</a:t>
            </a:fld>
            <a:endParaRPr lang="en-US"/>
          </a:p>
        </p:txBody>
      </p:sp>
      <p:pic>
        <p:nvPicPr>
          <p:cNvPr id="1028" name="Picture 4" descr="http://s3.amazonaws.com/rapgenius/f1msKzndQH2ACLC6x2SK_blindfol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838325"/>
            <a:ext cx="3333750" cy="501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206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4525963"/>
          </a:xfrm>
        </p:spPr>
        <p:txBody>
          <a:bodyPr/>
          <a:lstStyle/>
          <a:p>
            <a:r>
              <a:rPr lang="en-US" dirty="0" smtClean="0"/>
              <a:t>Dip our toe into parsing</a:t>
            </a:r>
          </a:p>
          <a:p>
            <a:pPr lvl="1"/>
            <a:r>
              <a:rPr lang="en-US" dirty="0" smtClean="0"/>
              <a:t>Approaches to Parsing</a:t>
            </a:r>
          </a:p>
          <a:p>
            <a:pPr lvl="1"/>
            <a:r>
              <a:rPr lang="en-US" dirty="0" smtClean="0"/>
              <a:t>CFG Transformations</a:t>
            </a:r>
          </a:p>
          <a:p>
            <a:pPr lvl="2"/>
            <a:r>
              <a:rPr lang="en-US" dirty="0" smtClean="0"/>
              <a:t>Useless </a:t>
            </a:r>
            <a:r>
              <a:rPr lang="en-US" dirty="0" err="1" smtClean="0"/>
              <a:t>Nonterminals</a:t>
            </a:r>
            <a:endParaRPr lang="en-US" dirty="0" smtClean="0"/>
          </a:p>
          <a:p>
            <a:pPr lvl="2"/>
            <a:r>
              <a:rPr lang="en-US" dirty="0" smtClean="0"/>
              <a:t>CNF: A form of grammar that’s easier to deal with</a:t>
            </a:r>
          </a:p>
          <a:p>
            <a:pPr lvl="1"/>
            <a:r>
              <a:rPr lang="en-US" dirty="0" smtClean="0"/>
              <a:t>CYK: </a:t>
            </a:r>
          </a:p>
          <a:p>
            <a:pPr lvl="2"/>
            <a:r>
              <a:rPr lang="en-US" dirty="0" smtClean="0"/>
              <a:t>powerful, heavyweight approach to parsing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7</a:t>
            </a:fld>
            <a:endParaRPr lang="en-US"/>
          </a:p>
        </p:txBody>
      </p:sp>
      <p:pic>
        <p:nvPicPr>
          <p:cNvPr id="2052" name="Picture 4" descr="http://ish.ie/wp-content/uploads/2014/05/dip-your-to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971800"/>
            <a:ext cx="27241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000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Approaches to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4525963"/>
          </a:xfrm>
        </p:spPr>
        <p:txBody>
          <a:bodyPr/>
          <a:lstStyle/>
          <a:p>
            <a:r>
              <a:rPr lang="en-US" dirty="0" smtClean="0"/>
              <a:t>Top Down / “Goal driven”</a:t>
            </a:r>
          </a:p>
          <a:p>
            <a:pPr lvl="1"/>
            <a:r>
              <a:rPr lang="en-US" dirty="0" smtClean="0"/>
              <a:t>Start at root of parse tree, grow downward to match the string </a:t>
            </a:r>
          </a:p>
          <a:p>
            <a:r>
              <a:rPr lang="en-US" dirty="0" smtClean="0"/>
              <a:t>Bottom Up / “Data Driven”</a:t>
            </a:r>
          </a:p>
          <a:p>
            <a:pPr lvl="1"/>
            <a:r>
              <a:rPr lang="en-US" dirty="0" smtClean="0"/>
              <a:t>Start at terminal, generate </a:t>
            </a:r>
            <a:r>
              <a:rPr lang="en-US" dirty="0" err="1" smtClean="0"/>
              <a:t>subtrees</a:t>
            </a:r>
            <a:r>
              <a:rPr lang="en-US" dirty="0" smtClean="0"/>
              <a:t> until you get to the start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121294" y="2450068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353615" y="3059668"/>
            <a:ext cx="59824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Expr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7959494" y="3088243"/>
            <a:ext cx="6562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6324600" y="3745468"/>
            <a:ext cx="6562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/>
              <a:t>Term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8105528" y="3745468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70634" y="4507468"/>
            <a:ext cx="3642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id</a:t>
            </a:r>
            <a:endParaRPr lang="en-US" b="1" dirty="0"/>
          </a:p>
        </p:txBody>
      </p:sp>
      <p:cxnSp>
        <p:nvCxnSpPr>
          <p:cNvPr id="13" name="Straight Arrow Connector 12"/>
          <p:cNvCxnSpPr>
            <a:stCxn id="6" idx="2"/>
            <a:endCxn id="8" idx="0"/>
          </p:cNvCxnSpPr>
          <p:nvPr/>
        </p:nvCxnSpPr>
        <p:spPr>
          <a:xfrm flipH="1">
            <a:off x="6652736" y="2819400"/>
            <a:ext cx="767679" cy="240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5" name="Straight Arrow Connector 14"/>
          <p:cNvCxnSpPr>
            <a:stCxn id="6" idx="2"/>
            <a:endCxn id="9" idx="0"/>
          </p:cNvCxnSpPr>
          <p:nvPr/>
        </p:nvCxnSpPr>
        <p:spPr>
          <a:xfrm>
            <a:off x="7420415" y="2819400"/>
            <a:ext cx="867214" cy="2688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7" name="Straight Arrow Connector 16"/>
          <p:cNvCxnSpPr>
            <a:stCxn id="8" idx="2"/>
            <a:endCxn id="10" idx="0"/>
          </p:cNvCxnSpPr>
          <p:nvPr/>
        </p:nvCxnSpPr>
        <p:spPr>
          <a:xfrm flipH="1">
            <a:off x="6652735" y="3429000"/>
            <a:ext cx="1" cy="316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9" name="Straight Arrow Connector 18"/>
          <p:cNvCxnSpPr>
            <a:stCxn id="10" idx="2"/>
            <a:endCxn id="12" idx="0"/>
          </p:cNvCxnSpPr>
          <p:nvPr/>
        </p:nvCxnSpPr>
        <p:spPr>
          <a:xfrm>
            <a:off x="6652735" y="4114800"/>
            <a:ext cx="0" cy="3926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Straight Arrow Connector 20"/>
          <p:cNvCxnSpPr>
            <a:stCxn id="9" idx="2"/>
            <a:endCxn id="11" idx="0"/>
          </p:cNvCxnSpPr>
          <p:nvPr/>
        </p:nvCxnSpPr>
        <p:spPr>
          <a:xfrm>
            <a:off x="8287629" y="3457575"/>
            <a:ext cx="0" cy="2878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TextBox 22"/>
          <p:cNvSpPr txBox="1"/>
          <p:nvPr/>
        </p:nvSpPr>
        <p:spPr>
          <a:xfrm>
            <a:off x="7151889" y="3059668"/>
            <a:ext cx="57900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plus</a:t>
            </a:r>
            <a:endParaRPr lang="en-US" b="1" dirty="0"/>
          </a:p>
        </p:txBody>
      </p:sp>
      <p:cxnSp>
        <p:nvCxnSpPr>
          <p:cNvPr id="24" name="Straight Arrow Connector 23"/>
          <p:cNvCxnSpPr>
            <a:stCxn id="6" idx="2"/>
            <a:endCxn id="23" idx="0"/>
          </p:cNvCxnSpPr>
          <p:nvPr/>
        </p:nvCxnSpPr>
        <p:spPr>
          <a:xfrm>
            <a:off x="7420415" y="2819400"/>
            <a:ext cx="20977" cy="2402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74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CYK: A general approach to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 smtClean="0"/>
              <a:t>Operates in O(n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r>
              <a:rPr lang="en-US" dirty="0" smtClean="0"/>
              <a:t>Works Bottom-Up</a:t>
            </a:r>
          </a:p>
          <a:p>
            <a:r>
              <a:rPr lang="en-US" dirty="0" smtClean="0"/>
              <a:t>Only takes a grammar in CNF</a:t>
            </a:r>
          </a:p>
          <a:p>
            <a:pPr lvl="1"/>
            <a:r>
              <a:rPr lang="en-US" dirty="0" smtClean="0"/>
              <a:t>This will not turn out to be a limitation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2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2770</TotalTime>
  <Words>1437</Words>
  <Application>Microsoft Office PowerPoint</Application>
  <PresentationFormat>On-screen Show (4:3)</PresentationFormat>
  <Paragraphs>834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CS536</vt:lpstr>
      <vt:lpstr>Announcements: Grades</vt:lpstr>
      <vt:lpstr>Announcements: A Great Deal</vt:lpstr>
      <vt:lpstr>Announcements: Materials</vt:lpstr>
      <vt:lpstr>Announcements</vt:lpstr>
      <vt:lpstr>Last Time</vt:lpstr>
      <vt:lpstr>This Time</vt:lpstr>
      <vt:lpstr>Approaches to Parsing</vt:lpstr>
      <vt:lpstr>CYK: A general approach to Parsing</vt:lpstr>
      <vt:lpstr>Chomsky Normal Form</vt:lpstr>
      <vt:lpstr>What CNF buys CYK</vt:lpstr>
      <vt:lpstr>CYK: Dynamic Programming  </vt:lpstr>
      <vt:lpstr>Running CYK…</vt:lpstr>
      <vt:lpstr>CYK Example</vt:lpstr>
      <vt:lpstr>CYK Example</vt:lpstr>
      <vt:lpstr>CYK Example</vt:lpstr>
      <vt:lpstr>CYK Example</vt:lpstr>
      <vt:lpstr>CYK Example</vt:lpstr>
      <vt:lpstr>CYK Example</vt:lpstr>
      <vt:lpstr>CYK Example</vt:lpstr>
      <vt:lpstr>Cleaning up our grammars</vt:lpstr>
      <vt:lpstr>Eliminating Useless Nonterminals</vt:lpstr>
      <vt:lpstr>Eliminate Useless Nonterms</vt:lpstr>
      <vt:lpstr>Example: </vt:lpstr>
      <vt:lpstr>Eliminate Useless Nonterms</vt:lpstr>
      <vt:lpstr>Example: </vt:lpstr>
      <vt:lpstr>Chomsky Normal Form</vt:lpstr>
      <vt:lpstr>Eliminate (Most) Epsilon Productions</vt:lpstr>
      <vt:lpstr>Example 1</vt:lpstr>
      <vt:lpstr>Example 2</vt:lpstr>
      <vt:lpstr>Eliminate Unit Productions</vt:lpstr>
      <vt:lpstr>Example 1</vt:lpstr>
      <vt:lpstr>Fix RHS Terminals</vt:lpstr>
      <vt:lpstr>Example</vt:lpstr>
      <vt:lpstr>Fix RHS Nonterminals</vt:lpstr>
      <vt:lpstr>Example</vt:lpstr>
      <vt:lpstr>Parsing is Tough</vt:lpstr>
      <vt:lpstr>Classes of Grammars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CS536</dc:title>
  <dc:creator>drew</dc:creator>
  <cp:lastModifiedBy>drew</cp:lastModifiedBy>
  <cp:revision>89</cp:revision>
  <dcterms:created xsi:type="dcterms:W3CDTF">2014-09-28T19:00:34Z</dcterms:created>
  <dcterms:modified xsi:type="dcterms:W3CDTF">2014-10-08T00:29:45Z</dcterms:modified>
</cp:coreProperties>
</file>