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48" r:id="rId1"/>
  </p:sldMasterIdLst>
  <p:notesMasterIdLst>
    <p:notesMasterId r:id="rId27"/>
  </p:notesMasterIdLst>
  <p:sldIdLst>
    <p:sldId id="256" r:id="rId2"/>
    <p:sldId id="342" r:id="rId3"/>
    <p:sldId id="317" r:id="rId4"/>
    <p:sldId id="318" r:id="rId5"/>
    <p:sldId id="319" r:id="rId6"/>
    <p:sldId id="320" r:id="rId7"/>
    <p:sldId id="322" r:id="rId8"/>
    <p:sldId id="323" r:id="rId9"/>
    <p:sldId id="324" r:id="rId10"/>
    <p:sldId id="321" r:id="rId11"/>
    <p:sldId id="327" r:id="rId12"/>
    <p:sldId id="326" r:id="rId13"/>
    <p:sldId id="328" r:id="rId14"/>
    <p:sldId id="329" r:id="rId15"/>
    <p:sldId id="330" r:id="rId16"/>
    <p:sldId id="331" r:id="rId17"/>
    <p:sldId id="332" r:id="rId18"/>
    <p:sldId id="333" r:id="rId19"/>
    <p:sldId id="334" r:id="rId20"/>
    <p:sldId id="335" r:id="rId21"/>
    <p:sldId id="337" r:id="rId22"/>
    <p:sldId id="338" r:id="rId23"/>
    <p:sldId id="339" r:id="rId24"/>
    <p:sldId id="340" r:id="rId25"/>
    <p:sldId id="341" r:id="rId2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5719" autoAdjust="0"/>
    <p:restoredTop sz="94660"/>
  </p:normalViewPr>
  <p:slideViewPr>
    <p:cSldViewPr>
      <p:cViewPr varScale="1">
        <p:scale>
          <a:sx n="73" d="100"/>
          <a:sy n="73" d="100"/>
        </p:scale>
        <p:origin x="-108" y="-12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B5ABC0-2E1A-4D90-B092-283B3D4A0AA6}" type="datetimeFigureOut">
              <a:rPr lang="en-US" smtClean="0"/>
              <a:t>10/9/2014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CEA018-AC62-4B1A-AF72-1D484C01FB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15686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86EB0-D02D-4DD5-B328-D2466F7F0308}" type="datetime1">
              <a:rPr lang="en-US" smtClean="0"/>
              <a:t>10/9/2014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18D17-624A-4996-8458-E634E28CA0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72554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31D076-A2C0-4973-AB65-6610B57C5DB4}" type="datetime1">
              <a:rPr lang="en-US" smtClean="0"/>
              <a:t>10/9/2014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18D17-624A-4996-8458-E634E28CA0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48070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0AAA3-1CC8-4A33-BBFF-E9D15C84A201}" type="datetime1">
              <a:rPr lang="en-US" smtClean="0"/>
              <a:t>10/9/2014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18D17-624A-4996-8458-E634E28CA0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87455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1F5E4-2ADE-48CE-BA89-145658DD7058}" type="datetime1">
              <a:rPr lang="en-US" smtClean="0"/>
              <a:t>10/9/2014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18D17-624A-4996-8458-E634E28CA0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88405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9FF20-324F-4C08-BBC4-8EE9B15C1DB9}" type="datetime1">
              <a:rPr lang="en-US" smtClean="0"/>
              <a:t>10/9/2014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18D17-624A-4996-8458-E634E28CA0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10985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3AF8A8-157C-49F2-BFC2-21D19BB4652E}" type="datetime1">
              <a:rPr lang="en-US" smtClean="0"/>
              <a:t>10/9/2014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18D17-624A-4996-8458-E634E28CA0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6700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7B3B8-2A8D-4D12-9335-08E8E564FD7C}" type="datetime1">
              <a:rPr lang="en-US" smtClean="0"/>
              <a:t>10/9/2014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18D17-624A-4996-8458-E634E28CA0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21060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BE8CE-0C59-497D-8DA7-CBDE9CAB8765}" type="datetime1">
              <a:rPr lang="en-US" smtClean="0"/>
              <a:t>10/9/2014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18D17-624A-4996-8458-E634E28CA0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6935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3E2BA-A647-4BD4-8E5B-D49604EF361A}" type="datetime1">
              <a:rPr lang="en-US" smtClean="0"/>
              <a:t>10/9/2014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18D17-624A-4996-8458-E634E28CA0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99826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1E6C2-9FA9-4F63-B936-718B6B0B56F4}" type="datetime1">
              <a:rPr lang="en-US" smtClean="0"/>
              <a:t>10/9/2014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18D17-624A-4996-8458-E634E28CA0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05610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DD8E8-4D6D-4487-9159-61CF18683836}" type="datetime1">
              <a:rPr lang="en-US" smtClean="0"/>
              <a:t>10/9/2014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18D17-624A-4996-8458-E634E28CA0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91722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3A7259-8D2D-4EF2-96B4-2927B5ABCD0E}" type="datetime1">
              <a:rPr lang="en-US" smtClean="0"/>
              <a:t>10/9/2014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218D17-624A-4996-8458-E634E28CA0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1399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s://www.youtube.com/watch?v=_ahvzDzKdB0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CS536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MORE</a:t>
            </a:r>
            <a:r>
              <a:rPr lang="en-US" dirty="0" smtClean="0"/>
              <a:t> </a:t>
            </a:r>
            <a:r>
              <a:rPr lang="en-US" dirty="0" smtClean="0"/>
              <a:t>Parsing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18D17-624A-4996-8458-E634E28CA05F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8966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18D17-624A-4996-8458-E634E28CA05F}" type="slidenum">
              <a:rPr lang="en-US" smtClean="0"/>
              <a:t>10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87237" y="1143000"/>
            <a:ext cx="277832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i="1" dirty="0"/>
              <a:t>S</a:t>
            </a:r>
            <a:r>
              <a:rPr lang="en-US" sz="2800" dirty="0"/>
              <a:t> → </a:t>
            </a:r>
            <a:r>
              <a:rPr lang="en-US" sz="2800" b="1" dirty="0"/>
              <a:t>(</a:t>
            </a:r>
            <a:r>
              <a:rPr lang="en-US" sz="2800" dirty="0"/>
              <a:t> </a:t>
            </a:r>
            <a:r>
              <a:rPr lang="en-US" sz="2800" i="1" dirty="0"/>
              <a:t>S</a:t>
            </a:r>
            <a:r>
              <a:rPr lang="en-US" sz="2800" dirty="0"/>
              <a:t> </a:t>
            </a:r>
            <a:r>
              <a:rPr lang="en-US" sz="2800" b="1" dirty="0"/>
              <a:t>)</a:t>
            </a:r>
            <a:r>
              <a:rPr lang="en-US" sz="2800" dirty="0"/>
              <a:t> | </a:t>
            </a:r>
            <a:r>
              <a:rPr lang="en-US" sz="2800" b="1" dirty="0"/>
              <a:t>{</a:t>
            </a:r>
            <a:r>
              <a:rPr lang="en-US" sz="2800" dirty="0"/>
              <a:t> </a:t>
            </a:r>
            <a:r>
              <a:rPr lang="en-US" sz="2800" i="1" dirty="0"/>
              <a:t>S</a:t>
            </a:r>
            <a:r>
              <a:rPr lang="en-US" sz="2800" dirty="0"/>
              <a:t> </a:t>
            </a:r>
            <a:r>
              <a:rPr lang="en-US" sz="2800" b="1" dirty="0"/>
              <a:t>}</a:t>
            </a:r>
            <a:r>
              <a:rPr lang="en-US" sz="2800" dirty="0"/>
              <a:t> | </a:t>
            </a:r>
            <a:r>
              <a:rPr lang="el-GR" sz="2800" b="1" dirty="0"/>
              <a:t>ε</a:t>
            </a:r>
            <a:endParaRPr lang="en-US" sz="2800" b="1" dirty="0"/>
          </a:p>
        </p:txBody>
      </p:sp>
      <p:grpSp>
        <p:nvGrpSpPr>
          <p:cNvPr id="21" name="Group 20"/>
          <p:cNvGrpSpPr/>
          <p:nvPr/>
        </p:nvGrpSpPr>
        <p:grpSpPr>
          <a:xfrm>
            <a:off x="152400" y="2129136"/>
            <a:ext cx="3729903" cy="918865"/>
            <a:chOff x="3140109" y="945233"/>
            <a:chExt cx="4556091" cy="1694572"/>
          </a:xfrm>
        </p:grpSpPr>
        <p:sp>
          <p:nvSpPr>
            <p:cNvPr id="6" name="Rectangle 5"/>
            <p:cNvSpPr/>
            <p:nvPr/>
          </p:nvSpPr>
          <p:spPr>
            <a:xfrm>
              <a:off x="3505201" y="1828799"/>
              <a:ext cx="838200" cy="81100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/>
                <a:t>( S )</a:t>
              </a:r>
              <a:endParaRPr lang="en-US" sz="2400" dirty="0"/>
            </a:p>
          </p:txBody>
        </p:sp>
        <p:sp>
          <p:nvSpPr>
            <p:cNvPr id="8" name="Rectangle 7"/>
            <p:cNvSpPr/>
            <p:nvPr/>
          </p:nvSpPr>
          <p:spPr>
            <a:xfrm>
              <a:off x="4343400" y="1828799"/>
              <a:ext cx="838200" cy="81100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/>
                <a:t>ε</a:t>
              </a:r>
            </a:p>
          </p:txBody>
        </p:sp>
        <p:sp>
          <p:nvSpPr>
            <p:cNvPr id="9" name="Rectangle 8"/>
            <p:cNvSpPr/>
            <p:nvPr/>
          </p:nvSpPr>
          <p:spPr>
            <a:xfrm>
              <a:off x="5181600" y="1828799"/>
              <a:ext cx="838200" cy="81100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/>
                <a:t>{</a:t>
              </a:r>
              <a:r>
                <a:rPr lang="en-US" sz="2400" dirty="0" smtClean="0"/>
                <a:t> S }</a:t>
              </a:r>
              <a:endParaRPr lang="en-US" sz="2400" dirty="0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6019800" y="1828799"/>
              <a:ext cx="838200" cy="81100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/>
                <a:t>ε</a:t>
              </a: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6858000" y="1828799"/>
              <a:ext cx="838200" cy="81100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/>
                <a:t>ε</a:t>
              </a:r>
            </a:p>
          </p:txBody>
        </p:sp>
        <p:sp>
          <p:nvSpPr>
            <p:cNvPr id="15" name="Rectangle 14"/>
            <p:cNvSpPr/>
            <p:nvPr/>
          </p:nvSpPr>
          <p:spPr>
            <a:xfrm>
              <a:off x="3140109" y="1796636"/>
              <a:ext cx="346571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800" i="1" dirty="0" smtClean="0"/>
                <a:t>S</a:t>
              </a:r>
              <a:endParaRPr lang="en-US" sz="2800" b="1" dirty="0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3775861" y="945233"/>
              <a:ext cx="343054" cy="85140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400" b="1" dirty="0" smtClean="0"/>
                <a:t>(</a:t>
              </a:r>
              <a:endParaRPr lang="en-US" sz="2400" b="1" dirty="0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4614062" y="945233"/>
              <a:ext cx="343054" cy="85140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400" b="1" dirty="0" smtClean="0"/>
                <a:t>)</a:t>
              </a:r>
              <a:endParaRPr lang="en-US" sz="2400" b="1" dirty="0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5446650" y="945233"/>
              <a:ext cx="354803" cy="85140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400" b="1" dirty="0" smtClean="0"/>
                <a:t>{</a:t>
              </a:r>
              <a:endParaRPr lang="en-US" sz="2400" b="1" dirty="0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6284851" y="945233"/>
              <a:ext cx="354803" cy="85140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400" b="1" dirty="0" smtClean="0"/>
                <a:t>}</a:t>
              </a:r>
              <a:endParaRPr lang="en-US" sz="2400" b="1" dirty="0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6934200" y="953466"/>
              <a:ext cx="695508" cy="79464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200" b="1" dirty="0" err="1" smtClean="0"/>
                <a:t>eof</a:t>
              </a:r>
              <a:endParaRPr lang="en-US" sz="2200" b="1" dirty="0"/>
            </a:p>
          </p:txBody>
        </p:sp>
      </p:grpSp>
      <p:sp>
        <p:nvSpPr>
          <p:cNvPr id="24" name="eof"/>
          <p:cNvSpPr/>
          <p:nvPr/>
        </p:nvSpPr>
        <p:spPr>
          <a:xfrm>
            <a:off x="1104901" y="5638800"/>
            <a:ext cx="571499" cy="381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err="1" smtClean="0"/>
              <a:t>eof</a:t>
            </a:r>
            <a:endParaRPr lang="en-US" b="1" dirty="0"/>
          </a:p>
        </p:txBody>
      </p:sp>
      <p:sp>
        <p:nvSpPr>
          <p:cNvPr id="25" name="S1"/>
          <p:cNvSpPr/>
          <p:nvPr/>
        </p:nvSpPr>
        <p:spPr>
          <a:xfrm>
            <a:off x="1104901" y="5257800"/>
            <a:ext cx="571499" cy="381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i="1" dirty="0" smtClean="0"/>
              <a:t>S</a:t>
            </a:r>
            <a:endParaRPr lang="en-US" i="1" dirty="0"/>
          </a:p>
        </p:txBody>
      </p:sp>
      <p:sp>
        <p:nvSpPr>
          <p:cNvPr id="26" name="rparens"/>
          <p:cNvSpPr/>
          <p:nvPr/>
        </p:nvSpPr>
        <p:spPr>
          <a:xfrm>
            <a:off x="1104901" y="5257800"/>
            <a:ext cx="571499" cy="381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/>
              <a:t>)</a:t>
            </a:r>
          </a:p>
        </p:txBody>
      </p:sp>
      <p:sp>
        <p:nvSpPr>
          <p:cNvPr id="28" name="lparens"/>
          <p:cNvSpPr/>
          <p:nvPr/>
        </p:nvSpPr>
        <p:spPr>
          <a:xfrm>
            <a:off x="1104901" y="4495800"/>
            <a:ext cx="571499" cy="381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(</a:t>
            </a:r>
            <a:endParaRPr lang="en-US" b="1" dirty="0"/>
          </a:p>
        </p:txBody>
      </p:sp>
      <p:sp>
        <p:nvSpPr>
          <p:cNvPr id="29" name="rcurly"/>
          <p:cNvSpPr/>
          <p:nvPr/>
        </p:nvSpPr>
        <p:spPr>
          <a:xfrm>
            <a:off x="1104901" y="4876800"/>
            <a:ext cx="571499" cy="381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/>
              <a:t>}</a:t>
            </a:r>
          </a:p>
        </p:txBody>
      </p:sp>
      <p:sp>
        <p:nvSpPr>
          <p:cNvPr id="30" name="S2"/>
          <p:cNvSpPr/>
          <p:nvPr/>
        </p:nvSpPr>
        <p:spPr>
          <a:xfrm>
            <a:off x="1104901" y="4876800"/>
            <a:ext cx="571499" cy="381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i="1" dirty="0" smtClean="0"/>
              <a:t>S</a:t>
            </a:r>
            <a:endParaRPr lang="en-US" i="1" dirty="0"/>
          </a:p>
        </p:txBody>
      </p:sp>
      <p:sp>
        <p:nvSpPr>
          <p:cNvPr id="31" name="lcurly"/>
          <p:cNvSpPr/>
          <p:nvPr/>
        </p:nvSpPr>
        <p:spPr>
          <a:xfrm>
            <a:off x="1104901" y="4114800"/>
            <a:ext cx="571499" cy="381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{</a:t>
            </a:r>
            <a:endParaRPr lang="en-US" b="1" dirty="0"/>
          </a:p>
        </p:txBody>
      </p:sp>
      <p:sp>
        <p:nvSpPr>
          <p:cNvPr id="32" name="Rectangle 31"/>
          <p:cNvSpPr/>
          <p:nvPr/>
        </p:nvSpPr>
        <p:spPr>
          <a:xfrm>
            <a:off x="533400" y="6019800"/>
            <a:ext cx="17526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“Work to do”</a:t>
            </a:r>
          </a:p>
          <a:p>
            <a:pPr algn="ctr"/>
            <a:r>
              <a:rPr lang="en-US" dirty="0" smtClean="0"/>
              <a:t>Stack</a:t>
            </a:r>
            <a:endParaRPr lang="en-US" dirty="0"/>
          </a:p>
        </p:txBody>
      </p:sp>
      <p:sp>
        <p:nvSpPr>
          <p:cNvPr id="34" name="TextBox 33"/>
          <p:cNvSpPr txBox="1"/>
          <p:nvPr/>
        </p:nvSpPr>
        <p:spPr>
          <a:xfrm>
            <a:off x="5979748" y="1905000"/>
            <a:ext cx="2551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(</a:t>
            </a:r>
            <a:endParaRPr lang="en-US" b="1" dirty="0"/>
          </a:p>
        </p:txBody>
      </p:sp>
      <p:sp>
        <p:nvSpPr>
          <p:cNvPr id="35" name="TextBox 34"/>
          <p:cNvSpPr txBox="1"/>
          <p:nvPr/>
        </p:nvSpPr>
        <p:spPr>
          <a:xfrm>
            <a:off x="6360748" y="1905000"/>
            <a:ext cx="2648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{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6892544" y="1905000"/>
            <a:ext cx="2648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}</a:t>
            </a:r>
            <a:endParaRPr lang="en-US" b="1" dirty="0"/>
          </a:p>
        </p:txBody>
      </p:sp>
      <p:sp>
        <p:nvSpPr>
          <p:cNvPr id="37" name="TextBox 36"/>
          <p:cNvSpPr txBox="1"/>
          <p:nvPr/>
        </p:nvSpPr>
        <p:spPr>
          <a:xfrm>
            <a:off x="7301746" y="1905000"/>
            <a:ext cx="2551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)</a:t>
            </a:r>
            <a:endParaRPr lang="en-US" b="1" dirty="0"/>
          </a:p>
        </p:txBody>
      </p:sp>
      <p:sp>
        <p:nvSpPr>
          <p:cNvPr id="39" name="TextBox 38"/>
          <p:cNvSpPr txBox="1"/>
          <p:nvPr/>
        </p:nvSpPr>
        <p:spPr>
          <a:xfrm>
            <a:off x="7732348" y="1905000"/>
            <a:ext cx="4972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err="1" smtClean="0"/>
              <a:t>eof</a:t>
            </a:r>
            <a:endParaRPr lang="en-US" b="1" dirty="0"/>
          </a:p>
        </p:txBody>
      </p:sp>
      <p:sp>
        <p:nvSpPr>
          <p:cNvPr id="40" name="S2"/>
          <p:cNvSpPr/>
          <p:nvPr/>
        </p:nvSpPr>
        <p:spPr>
          <a:xfrm>
            <a:off x="1104901" y="4504765"/>
            <a:ext cx="571499" cy="381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i="1" dirty="0" smtClean="0"/>
              <a:t>S</a:t>
            </a:r>
            <a:endParaRPr lang="en-US" i="1" dirty="0"/>
          </a:p>
        </p:txBody>
      </p:sp>
      <p:grpSp>
        <p:nvGrpSpPr>
          <p:cNvPr id="43" name="Group 42"/>
          <p:cNvGrpSpPr/>
          <p:nvPr/>
        </p:nvGrpSpPr>
        <p:grpSpPr>
          <a:xfrm>
            <a:off x="5507084" y="2342028"/>
            <a:ext cx="1108862" cy="694304"/>
            <a:chOff x="5063338" y="3942228"/>
            <a:chExt cx="1108862" cy="694304"/>
          </a:xfrm>
        </p:grpSpPr>
        <p:sp>
          <p:nvSpPr>
            <p:cNvPr id="41" name="Down Arrow 40"/>
            <p:cNvSpPr/>
            <p:nvPr/>
          </p:nvSpPr>
          <p:spPr>
            <a:xfrm rot="10800000">
              <a:off x="5439002" y="3942228"/>
              <a:ext cx="428398" cy="363071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5063338" y="4267200"/>
              <a:ext cx="110886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 smtClean="0"/>
                <a:t>current</a:t>
              </a:r>
              <a:endParaRPr lang="en-US" b="1" dirty="0"/>
            </a:p>
          </p:txBody>
        </p:sp>
      </p:grpSp>
      <p:grpSp>
        <p:nvGrpSpPr>
          <p:cNvPr id="44" name="Group 43"/>
          <p:cNvGrpSpPr/>
          <p:nvPr/>
        </p:nvGrpSpPr>
        <p:grpSpPr>
          <a:xfrm>
            <a:off x="5901538" y="2353696"/>
            <a:ext cx="1108862" cy="694304"/>
            <a:chOff x="5063338" y="3942228"/>
            <a:chExt cx="1108862" cy="694304"/>
          </a:xfrm>
        </p:grpSpPr>
        <p:sp>
          <p:nvSpPr>
            <p:cNvPr id="45" name="Down Arrow 44"/>
            <p:cNvSpPr/>
            <p:nvPr/>
          </p:nvSpPr>
          <p:spPr>
            <a:xfrm rot="10800000">
              <a:off x="5439002" y="3942228"/>
              <a:ext cx="428398" cy="363071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5063338" y="4267200"/>
              <a:ext cx="110886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 smtClean="0"/>
                <a:t>current</a:t>
              </a:r>
              <a:endParaRPr lang="en-US" b="1" dirty="0"/>
            </a:p>
          </p:txBody>
        </p:sp>
      </p:grpSp>
      <p:grpSp>
        <p:nvGrpSpPr>
          <p:cNvPr id="47" name="Group 46"/>
          <p:cNvGrpSpPr/>
          <p:nvPr/>
        </p:nvGrpSpPr>
        <p:grpSpPr>
          <a:xfrm>
            <a:off x="6434938" y="2362200"/>
            <a:ext cx="1108862" cy="694304"/>
            <a:chOff x="5063338" y="3942228"/>
            <a:chExt cx="1108862" cy="694304"/>
          </a:xfrm>
        </p:grpSpPr>
        <p:sp>
          <p:nvSpPr>
            <p:cNvPr id="48" name="Down Arrow 47"/>
            <p:cNvSpPr/>
            <p:nvPr/>
          </p:nvSpPr>
          <p:spPr>
            <a:xfrm rot="10800000">
              <a:off x="5439002" y="3942228"/>
              <a:ext cx="428398" cy="363071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TextBox 48"/>
            <p:cNvSpPr txBox="1"/>
            <p:nvPr/>
          </p:nvSpPr>
          <p:spPr>
            <a:xfrm>
              <a:off x="5063338" y="4267200"/>
              <a:ext cx="110886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 smtClean="0"/>
                <a:t>current</a:t>
              </a:r>
              <a:endParaRPr lang="en-US" b="1" dirty="0"/>
            </a:p>
          </p:txBody>
        </p:sp>
      </p:grpSp>
      <p:grpSp>
        <p:nvGrpSpPr>
          <p:cNvPr id="50" name="Group 49"/>
          <p:cNvGrpSpPr/>
          <p:nvPr/>
        </p:nvGrpSpPr>
        <p:grpSpPr>
          <a:xfrm>
            <a:off x="6892138" y="2362200"/>
            <a:ext cx="1108862" cy="694304"/>
            <a:chOff x="5063338" y="3942228"/>
            <a:chExt cx="1108862" cy="694304"/>
          </a:xfrm>
        </p:grpSpPr>
        <p:sp>
          <p:nvSpPr>
            <p:cNvPr id="51" name="Down Arrow 50"/>
            <p:cNvSpPr/>
            <p:nvPr/>
          </p:nvSpPr>
          <p:spPr>
            <a:xfrm rot="10800000">
              <a:off x="5439002" y="3942228"/>
              <a:ext cx="428398" cy="363071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TextBox 51"/>
            <p:cNvSpPr txBox="1"/>
            <p:nvPr/>
          </p:nvSpPr>
          <p:spPr>
            <a:xfrm>
              <a:off x="5063338" y="4267200"/>
              <a:ext cx="110886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 smtClean="0"/>
                <a:t>current</a:t>
              </a:r>
              <a:endParaRPr lang="en-US" b="1" dirty="0"/>
            </a:p>
          </p:txBody>
        </p:sp>
      </p:grpSp>
      <p:grpSp>
        <p:nvGrpSpPr>
          <p:cNvPr id="53" name="Group 52"/>
          <p:cNvGrpSpPr/>
          <p:nvPr/>
        </p:nvGrpSpPr>
        <p:grpSpPr>
          <a:xfrm>
            <a:off x="7425538" y="2362200"/>
            <a:ext cx="1108862" cy="694304"/>
            <a:chOff x="5063338" y="3942228"/>
            <a:chExt cx="1108862" cy="694304"/>
          </a:xfrm>
        </p:grpSpPr>
        <p:sp>
          <p:nvSpPr>
            <p:cNvPr id="54" name="Down Arrow 53"/>
            <p:cNvSpPr/>
            <p:nvPr/>
          </p:nvSpPr>
          <p:spPr>
            <a:xfrm rot="10800000">
              <a:off x="5439002" y="3942228"/>
              <a:ext cx="428398" cy="363071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5063338" y="4267200"/>
              <a:ext cx="110886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 smtClean="0"/>
                <a:t>current</a:t>
              </a:r>
              <a:endParaRPr lang="en-US" b="1" dirty="0"/>
            </a:p>
          </p:txBody>
        </p:sp>
      </p:grpSp>
    </p:spTree>
    <p:extLst>
      <p:ext uri="{BB962C8B-B14F-4D97-AF65-F5344CB8AC3E}">
        <p14:creationId xmlns:p14="http://schemas.microsoft.com/office/powerpoint/2010/main" val="38139964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6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24" grpId="1" animBg="1"/>
      <p:bldP spid="25" grpId="0" animBg="1"/>
      <p:bldP spid="25" grpId="1" animBg="1"/>
      <p:bldP spid="26" grpId="0" animBg="1"/>
      <p:bldP spid="26" grpId="1" animBg="1"/>
      <p:bldP spid="28" grpId="0" animBg="1"/>
      <p:bldP spid="28" grpId="1" animBg="1"/>
      <p:bldP spid="29" grpId="0" animBg="1"/>
      <p:bldP spid="29" grpId="1" animBg="1"/>
      <p:bldP spid="30" grpId="0" animBg="1"/>
      <p:bldP spid="30" grpId="1" animBg="1"/>
      <p:bldP spid="31" grpId="0" animBg="1"/>
      <p:bldP spid="31" grpId="1" animBg="1"/>
      <p:bldP spid="34" grpId="0"/>
      <p:bldP spid="35" grpId="0"/>
      <p:bldP spid="36" grpId="0"/>
      <p:bldP spid="37" grpId="0"/>
      <p:bldP spid="39" grpId="0"/>
      <p:bldP spid="40" grpId="0" animBg="1"/>
      <p:bldP spid="40" grpId="1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2331144" y="3505200"/>
            <a:ext cx="3688656" cy="274320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 smtClean="0"/>
              <a:t>Example 2, bad input: You try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18D17-624A-4996-8458-E634E28CA05F}" type="slidenum">
              <a:rPr lang="en-US" smtClean="0"/>
              <a:t>11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87237" y="1143000"/>
            <a:ext cx="277832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i="1" dirty="0"/>
              <a:t>S</a:t>
            </a:r>
            <a:r>
              <a:rPr lang="en-US" sz="2800" dirty="0"/>
              <a:t> → </a:t>
            </a:r>
            <a:r>
              <a:rPr lang="en-US" sz="2800" b="1" dirty="0"/>
              <a:t>(</a:t>
            </a:r>
            <a:r>
              <a:rPr lang="en-US" sz="2800" dirty="0"/>
              <a:t> </a:t>
            </a:r>
            <a:r>
              <a:rPr lang="en-US" sz="2800" i="1" dirty="0"/>
              <a:t>S</a:t>
            </a:r>
            <a:r>
              <a:rPr lang="en-US" sz="2800" dirty="0"/>
              <a:t> </a:t>
            </a:r>
            <a:r>
              <a:rPr lang="en-US" sz="2800" b="1" dirty="0"/>
              <a:t>)</a:t>
            </a:r>
            <a:r>
              <a:rPr lang="en-US" sz="2800" dirty="0"/>
              <a:t> | </a:t>
            </a:r>
            <a:r>
              <a:rPr lang="en-US" sz="2800" b="1" dirty="0"/>
              <a:t>{</a:t>
            </a:r>
            <a:r>
              <a:rPr lang="en-US" sz="2800" dirty="0"/>
              <a:t> </a:t>
            </a:r>
            <a:r>
              <a:rPr lang="en-US" sz="2800" i="1" dirty="0"/>
              <a:t>S</a:t>
            </a:r>
            <a:r>
              <a:rPr lang="en-US" sz="2800" dirty="0"/>
              <a:t> </a:t>
            </a:r>
            <a:r>
              <a:rPr lang="en-US" sz="2800" b="1" dirty="0"/>
              <a:t>}</a:t>
            </a:r>
            <a:r>
              <a:rPr lang="en-US" sz="2800" dirty="0"/>
              <a:t> | </a:t>
            </a:r>
            <a:r>
              <a:rPr lang="el-GR" sz="2800" b="1" dirty="0"/>
              <a:t>ε</a:t>
            </a:r>
            <a:endParaRPr lang="en-US" sz="2800" b="1" dirty="0"/>
          </a:p>
        </p:txBody>
      </p:sp>
      <p:grpSp>
        <p:nvGrpSpPr>
          <p:cNvPr id="21" name="Group 20"/>
          <p:cNvGrpSpPr/>
          <p:nvPr/>
        </p:nvGrpSpPr>
        <p:grpSpPr>
          <a:xfrm>
            <a:off x="152400" y="2129136"/>
            <a:ext cx="3729903" cy="918865"/>
            <a:chOff x="3140109" y="945233"/>
            <a:chExt cx="4556091" cy="1694572"/>
          </a:xfrm>
        </p:grpSpPr>
        <p:sp>
          <p:nvSpPr>
            <p:cNvPr id="6" name="Rectangle 5"/>
            <p:cNvSpPr/>
            <p:nvPr/>
          </p:nvSpPr>
          <p:spPr>
            <a:xfrm>
              <a:off x="3505201" y="1828799"/>
              <a:ext cx="838200" cy="81100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/>
                <a:t>( S )</a:t>
              </a:r>
              <a:endParaRPr lang="en-US" sz="2400" dirty="0"/>
            </a:p>
          </p:txBody>
        </p:sp>
        <p:sp>
          <p:nvSpPr>
            <p:cNvPr id="8" name="Rectangle 7"/>
            <p:cNvSpPr/>
            <p:nvPr/>
          </p:nvSpPr>
          <p:spPr>
            <a:xfrm>
              <a:off x="4343400" y="1828799"/>
              <a:ext cx="838200" cy="81100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/>
                <a:t>ε</a:t>
              </a:r>
            </a:p>
          </p:txBody>
        </p:sp>
        <p:sp>
          <p:nvSpPr>
            <p:cNvPr id="9" name="Rectangle 8"/>
            <p:cNvSpPr/>
            <p:nvPr/>
          </p:nvSpPr>
          <p:spPr>
            <a:xfrm>
              <a:off x="5181600" y="1828799"/>
              <a:ext cx="838200" cy="81100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/>
                <a:t>{</a:t>
              </a:r>
              <a:r>
                <a:rPr lang="en-US" sz="2400" dirty="0" smtClean="0"/>
                <a:t> S }</a:t>
              </a:r>
              <a:endParaRPr lang="en-US" sz="2400" dirty="0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6019800" y="1828799"/>
              <a:ext cx="838200" cy="81100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/>
                <a:t>ε</a:t>
              </a: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6858000" y="1828799"/>
              <a:ext cx="838200" cy="81100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/>
                <a:t>ε</a:t>
              </a:r>
            </a:p>
          </p:txBody>
        </p:sp>
        <p:sp>
          <p:nvSpPr>
            <p:cNvPr id="15" name="Rectangle 14"/>
            <p:cNvSpPr/>
            <p:nvPr/>
          </p:nvSpPr>
          <p:spPr>
            <a:xfrm>
              <a:off x="3140109" y="1796636"/>
              <a:ext cx="346571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800" i="1" dirty="0" smtClean="0"/>
                <a:t>S</a:t>
              </a:r>
              <a:endParaRPr lang="en-US" sz="2800" b="1" dirty="0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3775861" y="945233"/>
              <a:ext cx="343054" cy="85140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400" b="1" dirty="0" smtClean="0"/>
                <a:t>(</a:t>
              </a:r>
              <a:endParaRPr lang="en-US" sz="2400" b="1" dirty="0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4614062" y="945233"/>
              <a:ext cx="343054" cy="85140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400" b="1" dirty="0" smtClean="0"/>
                <a:t>)</a:t>
              </a:r>
              <a:endParaRPr lang="en-US" sz="2400" b="1" dirty="0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5446650" y="945233"/>
              <a:ext cx="354803" cy="85140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400" b="1" dirty="0" smtClean="0"/>
                <a:t>{</a:t>
              </a:r>
              <a:endParaRPr lang="en-US" sz="2400" b="1" dirty="0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6284851" y="945233"/>
              <a:ext cx="354803" cy="85140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400" b="1" dirty="0" smtClean="0"/>
                <a:t>}</a:t>
              </a:r>
              <a:endParaRPr lang="en-US" sz="2400" b="1" dirty="0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6934200" y="953466"/>
              <a:ext cx="695508" cy="79464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200" b="1" dirty="0" err="1" smtClean="0"/>
                <a:t>eof</a:t>
              </a:r>
              <a:endParaRPr lang="en-US" sz="2200" b="1" dirty="0"/>
            </a:p>
          </p:txBody>
        </p:sp>
      </p:grpSp>
      <p:sp>
        <p:nvSpPr>
          <p:cNvPr id="34" name="TextBox 33"/>
          <p:cNvSpPr txBox="1"/>
          <p:nvPr/>
        </p:nvSpPr>
        <p:spPr>
          <a:xfrm>
            <a:off x="2743200" y="4876800"/>
            <a:ext cx="37702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 smtClean="0"/>
              <a:t>(</a:t>
            </a:r>
            <a:endParaRPr lang="en-US" sz="4800" b="1" dirty="0"/>
          </a:p>
        </p:txBody>
      </p:sp>
      <p:sp>
        <p:nvSpPr>
          <p:cNvPr id="35" name="TextBox 34"/>
          <p:cNvSpPr txBox="1"/>
          <p:nvPr/>
        </p:nvSpPr>
        <p:spPr>
          <a:xfrm>
            <a:off x="3280574" y="4876800"/>
            <a:ext cx="37702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 smtClean="0"/>
              <a:t>(</a:t>
            </a:r>
            <a:endParaRPr lang="en-US" sz="4800" b="1" dirty="0"/>
          </a:p>
        </p:txBody>
      </p:sp>
      <p:sp>
        <p:nvSpPr>
          <p:cNvPr id="36" name="TextBox 35"/>
          <p:cNvSpPr txBox="1"/>
          <p:nvPr/>
        </p:nvSpPr>
        <p:spPr>
          <a:xfrm>
            <a:off x="3870938" y="4876800"/>
            <a:ext cx="39626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 smtClean="0"/>
              <a:t>}</a:t>
            </a:r>
            <a:endParaRPr lang="en-US" sz="4800" b="1" dirty="0"/>
          </a:p>
        </p:txBody>
      </p:sp>
      <p:sp>
        <p:nvSpPr>
          <p:cNvPr id="39" name="TextBox 38"/>
          <p:cNvSpPr txBox="1"/>
          <p:nvPr/>
        </p:nvSpPr>
        <p:spPr>
          <a:xfrm>
            <a:off x="4390369" y="4876800"/>
            <a:ext cx="101983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 err="1" smtClean="0"/>
              <a:t>eof</a:t>
            </a:r>
            <a:endParaRPr lang="en-US" sz="48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3259880" y="3817203"/>
            <a:ext cx="193350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/>
              <a:t>INPUT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1446698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This Parser works great!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114800" cy="4525963"/>
          </a:xfrm>
        </p:spPr>
        <p:txBody>
          <a:bodyPr>
            <a:normAutofit/>
          </a:bodyPr>
          <a:lstStyle/>
          <a:p>
            <a:r>
              <a:rPr lang="en-US" dirty="0" smtClean="0"/>
              <a:t>Given a single token we always knew exactly what production it started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18D17-624A-4996-8458-E634E28CA05F}" type="slidenum">
              <a:rPr lang="en-US" smtClean="0"/>
              <a:t>12</a:t>
            </a:fld>
            <a:endParaRPr lang="en-US"/>
          </a:p>
        </p:txBody>
      </p:sp>
      <p:pic>
        <p:nvPicPr>
          <p:cNvPr id="1026" name="Picture 2" descr="http://blogs.luc.edu/artsalive/files/2013/08/chuck-norris-thumbs-up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2438400"/>
            <a:ext cx="3810000" cy="24830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6" name="Group 5"/>
          <p:cNvGrpSpPr/>
          <p:nvPr/>
        </p:nvGrpSpPr>
        <p:grpSpPr>
          <a:xfrm>
            <a:off x="466192" y="3957935"/>
            <a:ext cx="3729903" cy="918865"/>
            <a:chOff x="3140109" y="945233"/>
            <a:chExt cx="4556091" cy="1694572"/>
          </a:xfrm>
        </p:grpSpPr>
        <p:sp>
          <p:nvSpPr>
            <p:cNvPr id="7" name="Rectangle 6"/>
            <p:cNvSpPr/>
            <p:nvPr/>
          </p:nvSpPr>
          <p:spPr>
            <a:xfrm>
              <a:off x="3505201" y="1828799"/>
              <a:ext cx="838200" cy="81100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/>
                <a:t>( S )</a:t>
              </a:r>
              <a:endParaRPr lang="en-US" sz="2400" dirty="0"/>
            </a:p>
          </p:txBody>
        </p:sp>
        <p:sp>
          <p:nvSpPr>
            <p:cNvPr id="8" name="Rectangle 7"/>
            <p:cNvSpPr/>
            <p:nvPr/>
          </p:nvSpPr>
          <p:spPr>
            <a:xfrm>
              <a:off x="4343400" y="1828799"/>
              <a:ext cx="838200" cy="81100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/>
                <a:t>ε</a:t>
              </a:r>
            </a:p>
          </p:txBody>
        </p:sp>
        <p:sp>
          <p:nvSpPr>
            <p:cNvPr id="9" name="Rectangle 8"/>
            <p:cNvSpPr/>
            <p:nvPr/>
          </p:nvSpPr>
          <p:spPr>
            <a:xfrm>
              <a:off x="5181600" y="1828799"/>
              <a:ext cx="838200" cy="81100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/>
                <a:t>{</a:t>
              </a:r>
              <a:r>
                <a:rPr lang="en-US" sz="2400" dirty="0" smtClean="0"/>
                <a:t> S }</a:t>
              </a:r>
              <a:endParaRPr lang="en-US" sz="2400" dirty="0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6019800" y="1828799"/>
              <a:ext cx="838200" cy="81100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/>
                <a:t>ε</a:t>
              </a: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6858000" y="1828799"/>
              <a:ext cx="838200" cy="81100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/>
                <a:t>ε</a:t>
              </a: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3140109" y="1796636"/>
              <a:ext cx="346571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800" i="1" dirty="0" smtClean="0"/>
                <a:t>S</a:t>
              </a:r>
              <a:endParaRPr lang="en-US" sz="2800" b="1" dirty="0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3775861" y="945233"/>
              <a:ext cx="343054" cy="85140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400" b="1" dirty="0" smtClean="0"/>
                <a:t>(</a:t>
              </a:r>
              <a:endParaRPr lang="en-US" sz="2400" b="1" dirty="0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4614062" y="945233"/>
              <a:ext cx="343054" cy="85140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400" b="1" dirty="0" smtClean="0"/>
                <a:t>)</a:t>
              </a:r>
              <a:endParaRPr lang="en-US" sz="2400" b="1" dirty="0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5446650" y="945233"/>
              <a:ext cx="354803" cy="85140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400" b="1" dirty="0" smtClean="0"/>
                <a:t>{</a:t>
              </a:r>
              <a:endParaRPr lang="en-US" sz="2400" b="1" dirty="0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6284851" y="945233"/>
              <a:ext cx="354803" cy="85140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400" b="1" dirty="0" smtClean="0"/>
                <a:t>}</a:t>
              </a:r>
              <a:endParaRPr lang="en-US" sz="2400" b="1" dirty="0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6934200" y="953466"/>
              <a:ext cx="695508" cy="79464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200" b="1" dirty="0" err="1" smtClean="0"/>
                <a:t>eof</a:t>
              </a:r>
              <a:endParaRPr lang="en-US" sz="2200" b="1" dirty="0"/>
            </a:p>
          </p:txBody>
        </p:sp>
      </p:grpSp>
    </p:spTree>
    <p:extLst>
      <p:ext uri="{BB962C8B-B14F-4D97-AF65-F5344CB8AC3E}">
        <p14:creationId xmlns:p14="http://schemas.microsoft.com/office/powerpoint/2010/main" val="3507672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Two Outstanding Issues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00200"/>
            <a:ext cx="7467600" cy="4525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How do we know if the language is LL(1)</a:t>
            </a:r>
          </a:p>
          <a:p>
            <a:pPr marL="914400" lvl="1" indent="-514350"/>
            <a:r>
              <a:rPr lang="en-US" dirty="0" smtClean="0"/>
              <a:t>Easy to imagine a Grammar where a single token is not enough to select a rule</a:t>
            </a:r>
          </a:p>
          <a:p>
            <a:pPr marL="0" indent="0">
              <a:buNone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How do we build the selector table? </a:t>
            </a:r>
          </a:p>
          <a:p>
            <a:pPr lvl="1"/>
            <a:r>
              <a:rPr lang="en-US" dirty="0" smtClean="0"/>
              <a:t>It turns out that there is one answer to both: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18D17-624A-4996-8458-E634E28CA05F}" type="slidenum">
              <a:rPr lang="en-US" smtClean="0"/>
              <a:t>13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2749812" y="3377625"/>
            <a:ext cx="387958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i="1" dirty="0"/>
              <a:t>S</a:t>
            </a:r>
            <a:r>
              <a:rPr lang="en-US" sz="3200" dirty="0"/>
              <a:t> → </a:t>
            </a:r>
            <a:r>
              <a:rPr lang="en-US" sz="3200" b="1" dirty="0"/>
              <a:t>(</a:t>
            </a:r>
            <a:r>
              <a:rPr lang="en-US" sz="3200" dirty="0"/>
              <a:t> </a:t>
            </a:r>
            <a:r>
              <a:rPr lang="en-US" sz="3200" i="1" dirty="0"/>
              <a:t>S</a:t>
            </a:r>
            <a:r>
              <a:rPr lang="en-US" sz="3200" dirty="0"/>
              <a:t> </a:t>
            </a:r>
            <a:r>
              <a:rPr lang="en-US" sz="3200" b="1" dirty="0"/>
              <a:t>)</a:t>
            </a:r>
            <a:r>
              <a:rPr lang="en-US" sz="3200" dirty="0"/>
              <a:t> | </a:t>
            </a:r>
            <a:r>
              <a:rPr lang="en-US" sz="3200" b="1" dirty="0"/>
              <a:t>{</a:t>
            </a:r>
            <a:r>
              <a:rPr lang="en-US" sz="3200" dirty="0"/>
              <a:t> </a:t>
            </a:r>
            <a:r>
              <a:rPr lang="en-US" sz="3200" i="1" dirty="0"/>
              <a:t>S</a:t>
            </a:r>
            <a:r>
              <a:rPr lang="en-US" sz="3200" dirty="0"/>
              <a:t> </a:t>
            </a:r>
            <a:r>
              <a:rPr lang="en-US" sz="3200" b="1" dirty="0"/>
              <a:t>}</a:t>
            </a:r>
            <a:r>
              <a:rPr lang="en-US" sz="3200" dirty="0"/>
              <a:t> | </a:t>
            </a:r>
            <a:r>
              <a:rPr lang="el-GR" sz="3200" b="1" dirty="0" smtClean="0"/>
              <a:t>ε</a:t>
            </a:r>
            <a:r>
              <a:rPr lang="en-US" sz="3200" b="1" dirty="0" smtClean="0"/>
              <a:t> | ( )</a:t>
            </a:r>
            <a:endParaRPr lang="en-US" sz="3200" b="1" dirty="0"/>
          </a:p>
        </p:txBody>
      </p:sp>
      <p:sp>
        <p:nvSpPr>
          <p:cNvPr id="18" name="TextBox 17"/>
          <p:cNvSpPr txBox="1"/>
          <p:nvPr/>
        </p:nvSpPr>
        <p:spPr>
          <a:xfrm>
            <a:off x="304800" y="5638800"/>
            <a:ext cx="8610600" cy="46166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2400" dirty="0" smtClean="0"/>
              <a:t>If our selector table has 1 production per cell, then grammar is LL(1)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5227331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Building Selector Tables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00200"/>
            <a:ext cx="7467600" cy="4525963"/>
          </a:xfrm>
        </p:spPr>
        <p:txBody>
          <a:bodyPr>
            <a:normAutofit/>
          </a:bodyPr>
          <a:lstStyle/>
          <a:p>
            <a:r>
              <a:rPr lang="en-US" dirty="0" smtClean="0"/>
              <a:t>If either of the following conditions hold, the grammar is not LL(1) (note that these are not sufficient conditions):</a:t>
            </a:r>
          </a:p>
          <a:p>
            <a:pPr lvl="1"/>
            <a:r>
              <a:rPr lang="en-US" dirty="0" smtClean="0"/>
              <a:t>The grammar is left-recursive</a:t>
            </a:r>
          </a:p>
          <a:p>
            <a:pPr lvl="1"/>
            <a:r>
              <a:rPr lang="en-US" dirty="0" smtClean="0"/>
              <a:t>The grammar is not left-factored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18D17-624A-4996-8458-E634E28CA05F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5060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Left-Recursion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1600200"/>
                <a:ext cx="7467600" cy="4525963"/>
              </a:xfrm>
            </p:spPr>
            <p:txBody>
              <a:bodyPr>
                <a:normAutofit/>
              </a:bodyPr>
              <a:lstStyle/>
              <a:p>
                <a:r>
                  <a:rPr lang="en-US" dirty="0" smtClean="0"/>
                  <a:t>Recall, a grammar such that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𝑋</m:t>
                    </m:r>
                    <m:groupChr>
                      <m:groupChrPr>
                        <m:chr m:val="⇒"/>
                        <m:vertJc m:val="bot"/>
                        <m:ctrlPr>
                          <a:rPr lang="en-US" i="1" smtClean="0">
                            <a:latin typeface="Cambria Math"/>
                          </a:rPr>
                        </m:ctrlPr>
                      </m:groupChrPr>
                      <m:e>
                        <m:r>
                          <m:rPr>
                            <m:brk m:alnAt="2"/>
                          </m:rPr>
                          <a:rPr lang="en-US" b="0" i="1" smtClean="0">
                            <a:latin typeface="Cambria Math"/>
                          </a:rPr>
                          <m:t>+</m:t>
                        </m:r>
                      </m:e>
                    </m:groupChr>
                    <m:r>
                      <a:rPr lang="en-US" b="0" i="1" smtClean="0">
                        <a:latin typeface="Cambria Math"/>
                      </a:rPr>
                      <m:t>𝑋</m:t>
                    </m:r>
                    <m:r>
                      <a:rPr lang="en-US" b="0" i="1" smtClean="0">
                        <a:latin typeface="Cambria Math"/>
                      </a:rPr>
                      <m:t> </m:t>
                    </m:r>
                    <m:r>
                      <m:rPr>
                        <m:sty m:val="p"/>
                      </m:rPr>
                      <a:rPr lang="el-GR" b="0" i="1" smtClean="0">
                        <a:latin typeface="Cambria Math"/>
                      </a:rPr>
                      <m:t>α</m:t>
                    </m:r>
                  </m:oMath>
                </a14:m>
                <a:r>
                  <a:rPr lang="en-US" dirty="0" smtClean="0"/>
                  <a:t> is left recursive</a:t>
                </a:r>
              </a:p>
              <a:p>
                <a:r>
                  <a:rPr lang="en-US" dirty="0" smtClean="0"/>
                  <a:t>A grammar is immediately left recursive if this can happen in one step:</a:t>
                </a:r>
              </a:p>
              <a:p>
                <a:pPr marL="457200" lvl="1" indent="0">
                  <a:buNone/>
                </a:pPr>
                <a:r>
                  <a:rPr lang="en-US" dirty="0" smtClean="0"/>
                  <a:t>                            A → A </a:t>
                </a:r>
                <a:r>
                  <a:rPr lang="el-GR" dirty="0" smtClean="0"/>
                  <a:t>α</a:t>
                </a:r>
                <a:r>
                  <a:rPr lang="en-US" dirty="0" smtClean="0"/>
                  <a:t> | </a:t>
                </a:r>
                <a:r>
                  <a:rPr lang="el-GR" dirty="0" smtClean="0"/>
                  <a:t>β</a:t>
                </a:r>
                <a:endParaRPr lang="en-US" dirty="0" smtClean="0"/>
              </a:p>
              <a:p>
                <a:pPr marL="457200" lvl="1" indent="0">
                  <a:buNone/>
                </a:pPr>
                <a:r>
                  <a:rPr lang="en-US" dirty="0" smtClean="0"/>
                  <a:t>Fortunately, it’s always possible to change the grammar to remove left-recursion without changing the language it recognizes</a:t>
                </a:r>
              </a:p>
              <a:p>
                <a:pPr marL="457200" lvl="1" indent="0">
                  <a:buNone/>
                </a:pPr>
                <a:endParaRPr lang="en-US" dirty="0"/>
              </a:p>
              <a:p>
                <a:pPr marL="457200" lvl="1" indent="0">
                  <a:buNone/>
                </a:pPr>
                <a:endParaRPr lang="en-US" dirty="0" smtClean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600200"/>
                <a:ext cx="7467600" cy="4525963"/>
              </a:xfrm>
              <a:blipFill rotWithShape="1">
                <a:blip r:embed="rId2"/>
                <a:stretch>
                  <a:fillRect l="-1878" r="-220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18D17-624A-4996-8458-E634E28CA05F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2533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Removing Left-Recursion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18D17-624A-4996-8458-E634E28CA05F}" type="slidenum">
              <a:rPr lang="en-US" smtClean="0"/>
              <a:t>16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914400" y="2690336"/>
            <a:ext cx="2012089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000" dirty="0"/>
              <a:t>A → A </a:t>
            </a:r>
            <a:r>
              <a:rPr lang="el-GR" sz="3000" dirty="0"/>
              <a:t>α</a:t>
            </a:r>
            <a:r>
              <a:rPr lang="en-US" sz="3000" dirty="0"/>
              <a:t> | </a:t>
            </a:r>
            <a:r>
              <a:rPr lang="el-GR" sz="3000" dirty="0"/>
              <a:t>β</a:t>
            </a:r>
            <a:endParaRPr lang="en-US" sz="3000" dirty="0"/>
          </a:p>
        </p:txBody>
      </p:sp>
      <p:sp>
        <p:nvSpPr>
          <p:cNvPr id="6" name="Rectangle 5"/>
          <p:cNvSpPr/>
          <p:nvPr/>
        </p:nvSpPr>
        <p:spPr>
          <a:xfrm>
            <a:off x="5836511" y="2690336"/>
            <a:ext cx="1519198" cy="1477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000" i="1" dirty="0"/>
              <a:t>A</a:t>
            </a:r>
            <a:r>
              <a:rPr lang="en-US" sz="3000" dirty="0"/>
              <a:t> → </a:t>
            </a:r>
            <a:r>
              <a:rPr lang="el-GR" sz="3000" dirty="0" smtClean="0"/>
              <a:t>β</a:t>
            </a:r>
            <a:r>
              <a:rPr lang="en-US" sz="3000" dirty="0" smtClean="0"/>
              <a:t> </a:t>
            </a:r>
            <a:r>
              <a:rPr lang="en-US" sz="3000" i="1" dirty="0" smtClean="0"/>
              <a:t>A’</a:t>
            </a:r>
          </a:p>
          <a:p>
            <a:r>
              <a:rPr lang="en-US" sz="3000" i="1" dirty="0" smtClean="0"/>
              <a:t>A’</a:t>
            </a:r>
            <a:r>
              <a:rPr lang="en-US" sz="3000" dirty="0" smtClean="0"/>
              <a:t>→ </a:t>
            </a:r>
            <a:r>
              <a:rPr lang="el-GR" sz="3000" dirty="0" smtClean="0"/>
              <a:t>α</a:t>
            </a:r>
            <a:r>
              <a:rPr lang="en-US" sz="3000" dirty="0" smtClean="0"/>
              <a:t> </a:t>
            </a:r>
            <a:r>
              <a:rPr lang="en-US" sz="3000" i="1" dirty="0" smtClean="0"/>
              <a:t>A’</a:t>
            </a:r>
          </a:p>
          <a:p>
            <a:r>
              <a:rPr lang="en-US" sz="3000" i="1" dirty="0"/>
              <a:t> </a:t>
            </a:r>
            <a:r>
              <a:rPr lang="en-US" sz="3000" i="1" dirty="0" smtClean="0"/>
              <a:t>    </a:t>
            </a:r>
            <a:r>
              <a:rPr lang="en-US" sz="3000" dirty="0" smtClean="0"/>
              <a:t>|  </a:t>
            </a:r>
            <a:r>
              <a:rPr lang="el-GR" sz="3000" dirty="0" smtClean="0"/>
              <a:t>ε</a:t>
            </a:r>
            <a:endParaRPr lang="en-US" sz="3000" i="1" dirty="0"/>
          </a:p>
        </p:txBody>
      </p:sp>
      <p:sp>
        <p:nvSpPr>
          <p:cNvPr id="7" name="Right Arrow 6"/>
          <p:cNvSpPr/>
          <p:nvPr/>
        </p:nvSpPr>
        <p:spPr>
          <a:xfrm>
            <a:off x="3810000" y="2514600"/>
            <a:ext cx="1295400" cy="990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2590800" y="1295400"/>
            <a:ext cx="457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(for a single immediately left-recursive rule) </a:t>
            </a:r>
            <a:endParaRPr lang="en-US" dirty="0"/>
          </a:p>
        </p:txBody>
      </p:sp>
      <p:cxnSp>
        <p:nvCxnSpPr>
          <p:cNvPr id="10" name="Straight Arrow Connector 9"/>
          <p:cNvCxnSpPr/>
          <p:nvPr/>
        </p:nvCxnSpPr>
        <p:spPr>
          <a:xfrm flipV="1">
            <a:off x="2514600" y="3429000"/>
            <a:ext cx="152400" cy="1676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1676400" y="5181600"/>
            <a:ext cx="173477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Where </a:t>
            </a:r>
            <a:r>
              <a:rPr lang="el-GR" dirty="0"/>
              <a:t>β</a:t>
            </a:r>
            <a:r>
              <a:rPr lang="en-US" dirty="0" smtClean="0"/>
              <a:t> </a:t>
            </a:r>
            <a:r>
              <a:rPr lang="en-US" dirty="0"/>
              <a:t>d</a:t>
            </a:r>
            <a:r>
              <a:rPr lang="en-US" dirty="0" smtClean="0"/>
              <a:t>oes </a:t>
            </a:r>
          </a:p>
          <a:p>
            <a:r>
              <a:rPr lang="en-US" dirty="0" smtClean="0"/>
              <a:t>not begin with 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1755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18D17-624A-4996-8458-E634E28CA05F}" type="slidenum">
              <a:rPr lang="en-US" smtClean="0"/>
              <a:t>17</a:t>
            </a:fld>
            <a:endParaRPr lang="en-US"/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76200" y="4021723"/>
            <a:ext cx="4572000" cy="11079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200" i="1" dirty="0" err="1" bmk="">
                <a:solidFill>
                  <a:srgbClr val="000000"/>
                </a:solidFill>
                <a:latin typeface="Arial Unicode MS" pitchFamily="34" charset="-128"/>
                <a:cs typeface="Times New Roman" pitchFamily="18" charset="0"/>
              </a:rPr>
              <a:t>E</a:t>
            </a:r>
            <a:r>
              <a:rPr kumimoji="0" lang="en-US" altLang="en-US" sz="2200" b="0" i="1" u="none" strike="noStrike" cap="none" normalizeH="0" baseline="0" dirty="0" err="1" smtClean="0" bmk="">
                <a:ln>
                  <a:noFill/>
                </a:ln>
                <a:solidFill>
                  <a:srgbClr val="000000"/>
                </a:solidFill>
                <a:effectLst/>
                <a:latin typeface="Arial Unicode MS" pitchFamily="34" charset="-128"/>
                <a:cs typeface="Times New Roman" pitchFamily="18" charset="0"/>
              </a:rPr>
              <a:t>xp</a:t>
            </a:r>
            <a:r>
              <a:rPr kumimoji="0" lang="en-US" altLang="en-US" sz="2200" b="0" i="0" u="none" strike="noStrike" cap="none" normalizeH="0" baseline="0" dirty="0" smtClean="0" bmk="">
                <a:ln>
                  <a:noFill/>
                </a:ln>
                <a:solidFill>
                  <a:srgbClr val="000000"/>
                </a:solidFill>
                <a:effectLst/>
                <a:latin typeface="Arial Unicode MS" pitchFamily="34" charset="-128"/>
                <a:cs typeface="Times New Roman" pitchFamily="18" charset="0"/>
              </a:rPr>
              <a:t>     </a:t>
            </a:r>
            <a:r>
              <a:rPr lang="en-US" altLang="en-US" sz="2200" dirty="0" smtClean="0" bmk="">
                <a:solidFill>
                  <a:srgbClr val="000000"/>
                </a:solidFill>
                <a:latin typeface="Arial Unicode MS" pitchFamily="34" charset="-128"/>
                <a:cs typeface="Times New Roman" pitchFamily="18" charset="0"/>
              </a:rPr>
              <a:t>→</a:t>
            </a:r>
            <a:r>
              <a:rPr kumimoji="0" lang="en-US" altLang="en-US" sz="2200" b="0" i="0" u="none" strike="noStrike" cap="none" normalizeH="0" baseline="0" dirty="0" smtClean="0" bmk="">
                <a:ln>
                  <a:noFill/>
                </a:ln>
                <a:solidFill>
                  <a:srgbClr val="000000"/>
                </a:solidFill>
                <a:effectLst/>
                <a:latin typeface="Arial Unicode MS" pitchFamily="34" charset="-128"/>
                <a:cs typeface="Times New Roman" pitchFamily="18" charset="0"/>
              </a:rPr>
              <a:t>   </a:t>
            </a:r>
            <a:r>
              <a:rPr lang="en-US" altLang="en-US" sz="2200" i="1" dirty="0" err="1" smtClean="0" bmk="">
                <a:solidFill>
                  <a:srgbClr val="000000"/>
                </a:solidFill>
                <a:latin typeface="Arial Unicode MS" pitchFamily="34" charset="-128"/>
                <a:cs typeface="Times New Roman" pitchFamily="18" charset="0"/>
              </a:rPr>
              <a:t>E</a:t>
            </a:r>
            <a:r>
              <a:rPr kumimoji="0" lang="en-US" altLang="en-US" sz="2200" b="0" i="1" u="none" strike="noStrike" cap="none" normalizeH="0" baseline="0" dirty="0" err="1" smtClean="0" bmk="">
                <a:ln>
                  <a:noFill/>
                </a:ln>
                <a:solidFill>
                  <a:srgbClr val="000000"/>
                </a:solidFill>
                <a:effectLst/>
                <a:latin typeface="Arial Unicode MS" pitchFamily="34" charset="-128"/>
                <a:cs typeface="Times New Roman" pitchFamily="18" charset="0"/>
              </a:rPr>
              <a:t>xp</a:t>
            </a:r>
            <a:r>
              <a:rPr kumimoji="0" lang="en-US" altLang="en-US" sz="2200" b="0" i="0" u="none" strike="noStrike" cap="none" normalizeH="0" baseline="0" dirty="0" smtClean="0" bmk="">
                <a:ln>
                  <a:noFill/>
                </a:ln>
                <a:solidFill>
                  <a:srgbClr val="000000"/>
                </a:solidFill>
                <a:effectLst/>
                <a:latin typeface="Arial Unicode MS" pitchFamily="34" charset="-128"/>
                <a:cs typeface="Times New Roman" pitchFamily="18" charset="0"/>
              </a:rPr>
              <a:t>  </a:t>
            </a:r>
            <a:r>
              <a:rPr kumimoji="0" lang="en-US" altLang="en-US" sz="2200" b="1" i="0" u="none" strike="noStrike" cap="none" normalizeH="0" baseline="0" dirty="0" smtClean="0" bmk="">
                <a:ln>
                  <a:noFill/>
                </a:ln>
                <a:solidFill>
                  <a:srgbClr val="000000"/>
                </a:solidFill>
                <a:effectLst/>
                <a:latin typeface="Arial Unicode MS" pitchFamily="34" charset="-128"/>
                <a:cs typeface="Times New Roman" pitchFamily="18" charset="0"/>
              </a:rPr>
              <a:t>–</a:t>
            </a:r>
            <a:r>
              <a:rPr kumimoji="0" lang="en-US" altLang="en-US" sz="2200" b="0" i="0" u="none" strike="noStrike" cap="none" normalizeH="0" baseline="0" dirty="0" smtClean="0" bmk="">
                <a:ln>
                  <a:noFill/>
                </a:ln>
                <a:solidFill>
                  <a:srgbClr val="000000"/>
                </a:solidFill>
                <a:effectLst/>
                <a:latin typeface="Arial Unicode MS" pitchFamily="34" charset="-128"/>
                <a:cs typeface="Times New Roman" pitchFamily="18" charset="0"/>
              </a:rPr>
              <a:t> </a:t>
            </a:r>
            <a:r>
              <a:rPr kumimoji="0" lang="en-US" altLang="en-US" sz="2200" b="0" i="1" u="none" strike="noStrike" cap="none" normalizeH="0" baseline="0" dirty="0" smtClean="0" bmk="">
                <a:ln>
                  <a:noFill/>
                </a:ln>
                <a:solidFill>
                  <a:srgbClr val="000000"/>
                </a:solidFill>
                <a:effectLst/>
                <a:latin typeface="Arial Unicode MS" pitchFamily="34" charset="-128"/>
                <a:cs typeface="Times New Roman" pitchFamily="18" charset="0"/>
              </a:rPr>
              <a:t>Factor </a:t>
            </a:r>
            <a:r>
              <a:rPr kumimoji="0" lang="en-US" altLang="en-US" sz="2200" b="0" i="0" u="none" strike="noStrike" cap="none" normalizeH="0" baseline="0" dirty="0" smtClean="0" bmk="">
                <a:ln>
                  <a:noFill/>
                </a:ln>
                <a:solidFill>
                  <a:srgbClr val="000000"/>
                </a:solidFill>
                <a:effectLst/>
                <a:latin typeface="Arial Unicode MS" pitchFamily="34" charset="-128"/>
                <a:cs typeface="Times New Roman" pitchFamily="18" charset="0"/>
              </a:rPr>
              <a:t> 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200" dirty="0" bmk="">
                <a:solidFill>
                  <a:srgbClr val="000000"/>
                </a:solidFill>
                <a:latin typeface="Arial Unicode MS" pitchFamily="34" charset="-128"/>
                <a:cs typeface="Times New Roman" pitchFamily="18" charset="0"/>
              </a:rPr>
              <a:t> </a:t>
            </a:r>
            <a:r>
              <a:rPr lang="en-US" altLang="en-US" sz="2200" dirty="0" smtClean="0" bmk="">
                <a:solidFill>
                  <a:srgbClr val="000000"/>
                </a:solidFill>
                <a:latin typeface="Arial Unicode MS" pitchFamily="34" charset="-128"/>
                <a:cs typeface="Times New Roman" pitchFamily="18" charset="0"/>
              </a:rPr>
              <a:t>           </a:t>
            </a:r>
            <a:r>
              <a:rPr kumimoji="0" lang="en-US" altLang="en-US" sz="2200" b="0" i="0" u="none" strike="noStrike" cap="none" normalizeH="0" baseline="0" dirty="0" smtClean="0" bmk="">
                <a:ln>
                  <a:noFill/>
                </a:ln>
                <a:solidFill>
                  <a:srgbClr val="000000"/>
                </a:solidFill>
                <a:effectLst/>
                <a:latin typeface="Arial Unicode MS" pitchFamily="34" charset="-128"/>
                <a:cs typeface="Times New Roman" pitchFamily="18" charset="0"/>
              </a:rPr>
              <a:t>|    </a:t>
            </a:r>
            <a:r>
              <a:rPr kumimoji="0" lang="en-US" altLang="en-US" sz="2200" b="0" i="1" u="none" strike="noStrike" cap="none" normalizeH="0" baseline="0" dirty="0" smtClean="0" bmk="">
                <a:ln>
                  <a:noFill/>
                </a:ln>
                <a:solidFill>
                  <a:srgbClr val="000000"/>
                </a:solidFill>
                <a:effectLst/>
                <a:latin typeface="Arial Unicode MS" pitchFamily="34" charset="-128"/>
                <a:cs typeface="Times New Roman" pitchFamily="18" charset="0"/>
              </a:rPr>
              <a:t>Factor</a:t>
            </a:r>
            <a:r>
              <a:rPr kumimoji="0" lang="en-US" altLang="en-US" sz="2200" b="0" i="0" u="none" strike="noStrike" cap="none" normalizeH="0" baseline="0" dirty="0" smtClean="0" bmk="">
                <a:ln>
                  <a:noFill/>
                </a:ln>
                <a:solidFill>
                  <a:srgbClr val="000000"/>
                </a:solidFill>
                <a:effectLst/>
                <a:latin typeface="Arial Unicode MS" pitchFamily="34" charset="-128"/>
                <a:cs typeface="Times New Roman" pitchFamily="18" charset="0"/>
              </a:rPr>
              <a:t>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2200" dirty="0" bmk="">
                <a:solidFill>
                  <a:srgbClr val="000000"/>
                </a:solidFill>
                <a:latin typeface="Arial Unicode MS" pitchFamily="34" charset="-128"/>
                <a:cs typeface="Times New Roman" pitchFamily="18" charset="0"/>
              </a:rPr>
              <a:t>F</a:t>
            </a:r>
            <a:r>
              <a:rPr kumimoji="0" lang="en-US" altLang="en-US" sz="2200" b="0" i="0" u="none" strike="noStrike" cap="none" normalizeH="0" baseline="0" dirty="0" smtClean="0" bmk="">
                <a:ln>
                  <a:noFill/>
                </a:ln>
                <a:solidFill>
                  <a:srgbClr val="000000"/>
                </a:solidFill>
                <a:effectLst/>
                <a:latin typeface="Arial Unicode MS" pitchFamily="34" charset="-128"/>
                <a:cs typeface="Times New Roman" pitchFamily="18" charset="0"/>
              </a:rPr>
              <a:t>actor →   </a:t>
            </a:r>
            <a:r>
              <a:rPr kumimoji="0" lang="en-US" altLang="en-US" sz="2200" b="1" i="0" u="none" strike="noStrike" cap="none" normalizeH="0" baseline="0" dirty="0" err="1" smtClean="0" bmk="">
                <a:ln>
                  <a:noFill/>
                </a:ln>
                <a:solidFill>
                  <a:srgbClr val="000000"/>
                </a:solidFill>
                <a:effectLst/>
                <a:latin typeface="Arial Unicode MS" pitchFamily="34" charset="-128"/>
                <a:cs typeface="Times New Roman" pitchFamily="18" charset="0"/>
              </a:rPr>
              <a:t>intlit</a:t>
            </a:r>
            <a:r>
              <a:rPr kumimoji="0" lang="en-US" altLang="en-US" sz="2200" b="0" i="0" u="none" strike="noStrike" cap="none" normalizeH="0" baseline="0" dirty="0" smtClean="0" bmk="">
                <a:ln>
                  <a:noFill/>
                </a:ln>
                <a:solidFill>
                  <a:srgbClr val="000000"/>
                </a:solidFill>
                <a:effectLst/>
                <a:latin typeface="Arial Unicode MS" pitchFamily="34" charset="-128"/>
                <a:cs typeface="Times New Roman" pitchFamily="18" charset="0"/>
              </a:rPr>
              <a:t> | </a:t>
            </a:r>
            <a:r>
              <a:rPr kumimoji="0" lang="en-US" altLang="en-US" sz="2200" b="1" i="0" u="none" strike="noStrike" cap="none" normalizeH="0" baseline="0" dirty="0" smtClean="0" bmk="">
                <a:ln>
                  <a:noFill/>
                </a:ln>
                <a:solidFill>
                  <a:srgbClr val="000000"/>
                </a:solidFill>
                <a:effectLst/>
                <a:latin typeface="Arial Unicode MS" pitchFamily="34" charset="-128"/>
                <a:cs typeface="Times New Roman" pitchFamily="18" charset="0"/>
              </a:rPr>
              <a:t>(</a:t>
            </a:r>
            <a:r>
              <a:rPr kumimoji="0" lang="en-US" altLang="en-US" sz="2200" b="0" i="0" u="none" strike="noStrike" cap="none" normalizeH="0" baseline="0" dirty="0" smtClean="0" bmk="">
                <a:ln>
                  <a:noFill/>
                </a:ln>
                <a:solidFill>
                  <a:srgbClr val="000000"/>
                </a:solidFill>
                <a:effectLst/>
                <a:latin typeface="Arial Unicode MS" pitchFamily="34" charset="-128"/>
                <a:cs typeface="Times New Roman" pitchFamily="18" charset="0"/>
              </a:rPr>
              <a:t> </a:t>
            </a:r>
            <a:r>
              <a:rPr lang="en-US" altLang="en-US" sz="2200" dirty="0" err="1" bmk="">
                <a:solidFill>
                  <a:srgbClr val="000000"/>
                </a:solidFill>
                <a:latin typeface="Arial Unicode MS" pitchFamily="34" charset="-128"/>
                <a:cs typeface="Times New Roman" pitchFamily="18" charset="0"/>
              </a:rPr>
              <a:t>E</a:t>
            </a:r>
            <a:r>
              <a:rPr kumimoji="0" lang="en-US" altLang="en-US" sz="2200" b="0" i="0" u="none" strike="noStrike" cap="none" normalizeH="0" baseline="0" dirty="0" err="1" smtClean="0" bmk="">
                <a:ln>
                  <a:noFill/>
                </a:ln>
                <a:solidFill>
                  <a:srgbClr val="000000"/>
                </a:solidFill>
                <a:effectLst/>
                <a:latin typeface="Arial Unicode MS" pitchFamily="34" charset="-128"/>
                <a:cs typeface="Times New Roman" pitchFamily="18" charset="0"/>
              </a:rPr>
              <a:t>xp</a:t>
            </a:r>
            <a:r>
              <a:rPr kumimoji="0" lang="en-US" altLang="en-US" sz="2200" b="0" i="0" u="none" strike="noStrike" cap="none" normalizeH="0" baseline="0" dirty="0" smtClean="0" bmk="">
                <a:ln>
                  <a:noFill/>
                </a:ln>
                <a:solidFill>
                  <a:srgbClr val="000000"/>
                </a:solidFill>
                <a:effectLst/>
                <a:latin typeface="Arial Unicode MS" pitchFamily="34" charset="-128"/>
                <a:cs typeface="Times New Roman" pitchFamily="18" charset="0"/>
              </a:rPr>
              <a:t> </a:t>
            </a:r>
            <a:r>
              <a:rPr kumimoji="0" lang="en-US" altLang="en-US" sz="2200" b="1" i="0" u="none" strike="noStrike" cap="none" normalizeH="0" baseline="0" dirty="0" smtClean="0" bmk="">
                <a:ln>
                  <a:noFill/>
                </a:ln>
                <a:solidFill>
                  <a:srgbClr val="000000"/>
                </a:solidFill>
                <a:effectLst/>
                <a:latin typeface="Arial Unicode MS" pitchFamily="34" charset="-128"/>
                <a:cs typeface="Times New Roman" pitchFamily="18" charset="0"/>
              </a:rPr>
              <a:t>)</a:t>
            </a:r>
            <a:r>
              <a:rPr kumimoji="0" lang="en-US" altLang="en-US" sz="2200" b="0" i="0" u="none" strike="noStrike" cap="none" normalizeH="0" baseline="0" dirty="0" smtClean="0" bmk="">
                <a:ln>
                  <a:noFill/>
                </a:ln>
                <a:solidFill>
                  <a:srgbClr val="000000"/>
                </a:solidFill>
                <a:effectLst/>
                <a:latin typeface="Arial Unicode MS" pitchFamily="34" charset="-128"/>
                <a:cs typeface="Times New Roman" pitchFamily="18" charset="0"/>
              </a:rPr>
              <a:t> </a:t>
            </a:r>
            <a:endParaRPr kumimoji="0" lang="en-US" altLang="en-US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914400" y="1928336"/>
            <a:ext cx="2012089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000" dirty="0"/>
              <a:t>A → A </a:t>
            </a:r>
            <a:r>
              <a:rPr lang="el-GR" sz="3000" dirty="0"/>
              <a:t>α</a:t>
            </a:r>
            <a:r>
              <a:rPr lang="en-US" sz="3000" dirty="0"/>
              <a:t> | </a:t>
            </a:r>
            <a:r>
              <a:rPr lang="el-GR" sz="3000" dirty="0"/>
              <a:t>β</a:t>
            </a:r>
            <a:endParaRPr lang="en-US" sz="3000" dirty="0"/>
          </a:p>
        </p:txBody>
      </p:sp>
      <p:sp>
        <p:nvSpPr>
          <p:cNvPr id="13" name="Rectangle 12"/>
          <p:cNvSpPr/>
          <p:nvPr/>
        </p:nvSpPr>
        <p:spPr>
          <a:xfrm>
            <a:off x="5836511" y="1524000"/>
            <a:ext cx="1519198" cy="1477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000" i="1" dirty="0"/>
              <a:t>A</a:t>
            </a:r>
            <a:r>
              <a:rPr lang="en-US" sz="3000" dirty="0"/>
              <a:t> → </a:t>
            </a:r>
            <a:r>
              <a:rPr lang="el-GR" sz="3000" dirty="0" smtClean="0"/>
              <a:t>β</a:t>
            </a:r>
            <a:r>
              <a:rPr lang="en-US" sz="3000" dirty="0" smtClean="0"/>
              <a:t> </a:t>
            </a:r>
            <a:r>
              <a:rPr lang="en-US" sz="3000" i="1" dirty="0" smtClean="0"/>
              <a:t>A’</a:t>
            </a:r>
          </a:p>
          <a:p>
            <a:r>
              <a:rPr lang="en-US" sz="3000" i="1" dirty="0" smtClean="0"/>
              <a:t>A’</a:t>
            </a:r>
            <a:r>
              <a:rPr lang="en-US" sz="3000" dirty="0" smtClean="0"/>
              <a:t>→ </a:t>
            </a:r>
            <a:r>
              <a:rPr lang="el-GR" sz="3000" dirty="0" smtClean="0"/>
              <a:t>α</a:t>
            </a:r>
            <a:r>
              <a:rPr lang="en-US" sz="3000" dirty="0" smtClean="0"/>
              <a:t> </a:t>
            </a:r>
            <a:r>
              <a:rPr lang="en-US" sz="3000" i="1" dirty="0" smtClean="0"/>
              <a:t>A’</a:t>
            </a:r>
          </a:p>
          <a:p>
            <a:r>
              <a:rPr lang="en-US" sz="3000" i="1" dirty="0"/>
              <a:t> </a:t>
            </a:r>
            <a:r>
              <a:rPr lang="en-US" sz="3000" i="1" dirty="0" smtClean="0"/>
              <a:t>    </a:t>
            </a:r>
            <a:r>
              <a:rPr lang="en-US" sz="3000" dirty="0" smtClean="0"/>
              <a:t>|  </a:t>
            </a:r>
            <a:r>
              <a:rPr lang="el-GR" sz="3000" dirty="0" smtClean="0"/>
              <a:t>ε</a:t>
            </a:r>
            <a:endParaRPr lang="en-US" sz="3000" i="1" dirty="0"/>
          </a:p>
        </p:txBody>
      </p:sp>
      <p:sp>
        <p:nvSpPr>
          <p:cNvPr id="14" name="Right Arrow 13"/>
          <p:cNvSpPr/>
          <p:nvPr/>
        </p:nvSpPr>
        <p:spPr>
          <a:xfrm>
            <a:off x="3810000" y="1752600"/>
            <a:ext cx="1295400" cy="990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ight Arrow 14"/>
          <p:cNvSpPr/>
          <p:nvPr/>
        </p:nvSpPr>
        <p:spPr>
          <a:xfrm>
            <a:off x="3733800" y="4114800"/>
            <a:ext cx="1295400" cy="990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"/>
          <p:cNvSpPr>
            <a:spLocks noChangeArrowheads="1"/>
          </p:cNvSpPr>
          <p:nvPr/>
        </p:nvSpPr>
        <p:spPr bwMode="auto">
          <a:xfrm>
            <a:off x="5410200" y="3812738"/>
            <a:ext cx="3581400" cy="14773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200" i="1" dirty="0" err="1" bmk="">
                <a:solidFill>
                  <a:srgbClr val="000000"/>
                </a:solidFill>
                <a:latin typeface="Arial Unicode MS" pitchFamily="34" charset="-128"/>
                <a:cs typeface="Times New Roman" pitchFamily="18" charset="0"/>
              </a:rPr>
              <a:t>E</a:t>
            </a:r>
            <a:r>
              <a:rPr kumimoji="0" lang="en-US" altLang="en-US" sz="2200" b="0" i="1" u="none" strike="noStrike" cap="none" normalizeH="0" baseline="0" dirty="0" err="1" smtClean="0" bmk="">
                <a:ln>
                  <a:noFill/>
                </a:ln>
                <a:solidFill>
                  <a:srgbClr val="000000"/>
                </a:solidFill>
                <a:effectLst/>
                <a:latin typeface="Arial Unicode MS" pitchFamily="34" charset="-128"/>
                <a:cs typeface="Times New Roman" pitchFamily="18" charset="0"/>
              </a:rPr>
              <a:t>xp</a:t>
            </a:r>
            <a:r>
              <a:rPr kumimoji="0" lang="en-US" altLang="en-US" sz="2200" b="0" i="0" u="none" strike="noStrike" cap="none" normalizeH="0" baseline="0" dirty="0" smtClean="0" bmk="">
                <a:ln>
                  <a:noFill/>
                </a:ln>
                <a:solidFill>
                  <a:srgbClr val="000000"/>
                </a:solidFill>
                <a:effectLst/>
                <a:latin typeface="Arial Unicode MS" pitchFamily="34" charset="-128"/>
                <a:cs typeface="Times New Roman" pitchFamily="18" charset="0"/>
              </a:rPr>
              <a:t>     </a:t>
            </a:r>
            <a:r>
              <a:rPr lang="en-US" altLang="en-US" sz="2200" dirty="0" smtClean="0" bmk="">
                <a:solidFill>
                  <a:srgbClr val="000000"/>
                </a:solidFill>
                <a:latin typeface="Arial Unicode MS" pitchFamily="34" charset="-128"/>
                <a:cs typeface="Times New Roman" pitchFamily="18" charset="0"/>
              </a:rPr>
              <a:t>→</a:t>
            </a:r>
            <a:r>
              <a:rPr kumimoji="0" lang="en-US" altLang="en-US" sz="2200" b="0" i="0" u="none" strike="noStrike" cap="none" normalizeH="0" baseline="0" dirty="0" smtClean="0" bmk="">
                <a:ln>
                  <a:noFill/>
                </a:ln>
                <a:solidFill>
                  <a:srgbClr val="000000"/>
                </a:solidFill>
                <a:effectLst/>
                <a:latin typeface="Arial Unicode MS" pitchFamily="34" charset="-128"/>
                <a:cs typeface="Times New Roman" pitchFamily="18" charset="0"/>
              </a:rPr>
              <a:t>   </a:t>
            </a:r>
            <a:r>
              <a:rPr kumimoji="0" lang="en-US" altLang="en-US" sz="2200" b="0" i="1" u="none" strike="noStrike" cap="none" normalizeH="0" baseline="0" dirty="0" smtClean="0" bmk="">
                <a:ln>
                  <a:noFill/>
                </a:ln>
                <a:solidFill>
                  <a:srgbClr val="000000"/>
                </a:solidFill>
                <a:effectLst/>
                <a:latin typeface="Arial Unicode MS" pitchFamily="34" charset="-128"/>
                <a:cs typeface="Times New Roman" pitchFamily="18" charset="0"/>
              </a:rPr>
              <a:t>Factor </a:t>
            </a:r>
            <a:r>
              <a:rPr kumimoji="0" lang="en-US" altLang="en-US" sz="2200" b="0" i="1" u="none" strike="noStrike" cap="none" normalizeH="0" baseline="0" dirty="0" err="1" smtClean="0" bmk="">
                <a:ln>
                  <a:noFill/>
                </a:ln>
                <a:solidFill>
                  <a:srgbClr val="000000"/>
                </a:solidFill>
                <a:effectLst/>
                <a:latin typeface="Arial Unicode MS" pitchFamily="34" charset="-128"/>
                <a:cs typeface="Times New Roman" pitchFamily="18" charset="0"/>
              </a:rPr>
              <a:t>Exp</a:t>
            </a:r>
            <a:r>
              <a:rPr kumimoji="0" lang="en-US" altLang="en-US" sz="2200" b="0" i="1" u="none" strike="noStrike" cap="none" normalizeH="0" baseline="0" dirty="0" smtClean="0" bmk="">
                <a:ln>
                  <a:noFill/>
                </a:ln>
                <a:solidFill>
                  <a:srgbClr val="000000"/>
                </a:solidFill>
                <a:effectLst/>
                <a:latin typeface="Arial Unicode MS" pitchFamily="34" charset="-128"/>
                <a:cs typeface="Times New Roman" pitchFamily="18" charset="0"/>
              </a:rPr>
              <a:t>’ </a:t>
            </a:r>
            <a:r>
              <a:rPr kumimoji="0" lang="en-US" altLang="en-US" sz="2200" b="0" i="0" u="none" strike="noStrike" cap="none" normalizeH="0" baseline="0" dirty="0" smtClean="0" bmk="">
                <a:ln>
                  <a:noFill/>
                </a:ln>
                <a:solidFill>
                  <a:srgbClr val="000000"/>
                </a:solidFill>
                <a:effectLst/>
                <a:latin typeface="Arial Unicode MS" pitchFamily="34" charset="-128"/>
                <a:cs typeface="Times New Roman" pitchFamily="18" charset="0"/>
              </a:rPr>
              <a:t>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200" i="1" dirty="0" err="1" smtClean="0" bmk="">
                <a:solidFill>
                  <a:srgbClr val="000000"/>
                </a:solidFill>
                <a:latin typeface="Arial Unicode MS" pitchFamily="34" charset="-128"/>
                <a:cs typeface="Times New Roman" pitchFamily="18" charset="0"/>
              </a:rPr>
              <a:t>Exp</a:t>
            </a:r>
            <a:r>
              <a:rPr lang="en-US" altLang="en-US" sz="2200" i="1" dirty="0" smtClean="0" bmk="">
                <a:solidFill>
                  <a:srgbClr val="000000"/>
                </a:solidFill>
                <a:latin typeface="Arial Unicode MS" pitchFamily="34" charset="-128"/>
                <a:cs typeface="Times New Roman" pitchFamily="18" charset="0"/>
              </a:rPr>
              <a:t>’</a:t>
            </a:r>
            <a:r>
              <a:rPr lang="en-US" altLang="en-US" sz="2200" dirty="0" smtClean="0" bmk="">
                <a:solidFill>
                  <a:srgbClr val="000000"/>
                </a:solidFill>
                <a:latin typeface="Arial Unicode MS" pitchFamily="34" charset="-128"/>
                <a:cs typeface="Times New Roman" pitchFamily="18" charset="0"/>
              </a:rPr>
              <a:t>    →   - </a:t>
            </a:r>
            <a:r>
              <a:rPr kumimoji="0" lang="en-US" altLang="en-US" sz="2200" b="0" i="1" u="none" strike="noStrike" cap="none" normalizeH="0" baseline="0" dirty="0" smtClean="0" bmk="">
                <a:ln>
                  <a:noFill/>
                </a:ln>
                <a:solidFill>
                  <a:srgbClr val="000000"/>
                </a:solidFill>
                <a:effectLst/>
                <a:latin typeface="Arial Unicode MS" pitchFamily="34" charset="-128"/>
                <a:cs typeface="Times New Roman" pitchFamily="18" charset="0"/>
              </a:rPr>
              <a:t>Factor</a:t>
            </a:r>
            <a:r>
              <a:rPr kumimoji="0" lang="en-US" altLang="en-US" sz="2200" b="0" i="0" u="none" strike="noStrike" cap="none" normalizeH="0" baseline="0" dirty="0" smtClean="0" bmk="">
                <a:ln>
                  <a:noFill/>
                </a:ln>
                <a:solidFill>
                  <a:srgbClr val="000000"/>
                </a:solidFill>
                <a:effectLst/>
                <a:latin typeface="Arial Unicode MS" pitchFamily="34" charset="-128"/>
                <a:cs typeface="Times New Roman" pitchFamily="18" charset="0"/>
              </a:rPr>
              <a:t>  </a:t>
            </a:r>
            <a:r>
              <a:rPr lang="en-US" altLang="en-US" sz="2200" i="1" dirty="0" err="1" bmk="">
                <a:solidFill>
                  <a:srgbClr val="000000"/>
                </a:solidFill>
                <a:latin typeface="Arial Unicode MS" pitchFamily="34" charset="-128"/>
                <a:cs typeface="Times New Roman" pitchFamily="18" charset="0"/>
              </a:rPr>
              <a:t>Exp</a:t>
            </a:r>
            <a:r>
              <a:rPr lang="en-US" altLang="en-US" sz="2200" i="1" dirty="0" bmk="">
                <a:solidFill>
                  <a:srgbClr val="000000"/>
                </a:solidFill>
                <a:latin typeface="Arial Unicode MS" pitchFamily="34" charset="-128"/>
                <a:cs typeface="Times New Roman" pitchFamily="18" charset="0"/>
              </a:rPr>
              <a:t>’ </a:t>
            </a:r>
            <a:endParaRPr lang="en-US" altLang="en-US" sz="2200" dirty="0" smtClean="0" bmk="">
              <a:solidFill>
                <a:srgbClr val="000000"/>
              </a:solidFill>
              <a:latin typeface="Arial Unicode MS" pitchFamily="34" charset="-128"/>
              <a:cs typeface="Times New Roman" pitchFamily="18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2200" b="0" i="0" u="none" strike="noStrike" cap="none" normalizeH="0" dirty="0" bmk="">
                <a:ln>
                  <a:noFill/>
                </a:ln>
                <a:solidFill>
                  <a:srgbClr val="000000"/>
                </a:solidFill>
                <a:effectLst/>
                <a:latin typeface="Arial Unicode MS" pitchFamily="34" charset="-128"/>
                <a:cs typeface="Times New Roman" pitchFamily="18" charset="0"/>
              </a:rPr>
              <a:t> </a:t>
            </a:r>
            <a:r>
              <a:rPr kumimoji="0" lang="en-US" altLang="en-US" sz="2200" b="0" i="0" u="none" strike="noStrike" cap="none" normalizeH="0" dirty="0" smtClean="0" bmk="">
                <a:ln>
                  <a:noFill/>
                </a:ln>
                <a:solidFill>
                  <a:srgbClr val="000000"/>
                </a:solidFill>
                <a:effectLst/>
                <a:latin typeface="Arial Unicode MS" pitchFamily="34" charset="-128"/>
                <a:cs typeface="Times New Roman" pitchFamily="18" charset="0"/>
              </a:rPr>
              <a:t>           |    </a:t>
            </a:r>
            <a:r>
              <a:rPr lang="el-GR" sz="2400" dirty="0" smtClean="0"/>
              <a:t>ε</a:t>
            </a:r>
            <a:endParaRPr kumimoji="0" lang="en-US" altLang="en-US" sz="2200" b="0" i="0" u="none" strike="noStrike" cap="none" normalizeH="0" baseline="0" dirty="0" smtClean="0" bmk="">
              <a:ln>
                <a:noFill/>
              </a:ln>
              <a:solidFill>
                <a:srgbClr val="000000"/>
              </a:solidFill>
              <a:effectLst/>
              <a:latin typeface="Arial Unicode MS" pitchFamily="34" charset="-128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2200" dirty="0" bmk="">
                <a:solidFill>
                  <a:srgbClr val="000000"/>
                </a:solidFill>
                <a:latin typeface="Arial Unicode MS" pitchFamily="34" charset="-128"/>
                <a:cs typeface="Times New Roman" pitchFamily="18" charset="0"/>
              </a:rPr>
              <a:t>F</a:t>
            </a:r>
            <a:r>
              <a:rPr kumimoji="0" lang="en-US" altLang="en-US" sz="2200" b="0" i="0" u="none" strike="noStrike" cap="none" normalizeH="0" baseline="0" dirty="0" smtClean="0" bmk="">
                <a:ln>
                  <a:noFill/>
                </a:ln>
                <a:solidFill>
                  <a:srgbClr val="000000"/>
                </a:solidFill>
                <a:effectLst/>
                <a:latin typeface="Arial Unicode MS" pitchFamily="34" charset="-128"/>
                <a:cs typeface="Times New Roman" pitchFamily="18" charset="0"/>
              </a:rPr>
              <a:t>actor →   </a:t>
            </a:r>
            <a:r>
              <a:rPr kumimoji="0" lang="en-US" altLang="en-US" sz="2200" b="1" i="0" u="none" strike="noStrike" cap="none" normalizeH="0" baseline="0" dirty="0" err="1" smtClean="0" bmk="">
                <a:ln>
                  <a:noFill/>
                </a:ln>
                <a:solidFill>
                  <a:srgbClr val="000000"/>
                </a:solidFill>
                <a:effectLst/>
                <a:latin typeface="Arial Unicode MS" pitchFamily="34" charset="-128"/>
                <a:cs typeface="Times New Roman" pitchFamily="18" charset="0"/>
              </a:rPr>
              <a:t>intlit</a:t>
            </a:r>
            <a:r>
              <a:rPr kumimoji="0" lang="en-US" altLang="en-US" sz="2200" b="0" i="0" u="none" strike="noStrike" cap="none" normalizeH="0" baseline="0" dirty="0" smtClean="0" bmk="">
                <a:ln>
                  <a:noFill/>
                </a:ln>
                <a:solidFill>
                  <a:srgbClr val="000000"/>
                </a:solidFill>
                <a:effectLst/>
                <a:latin typeface="Arial Unicode MS" pitchFamily="34" charset="-128"/>
                <a:cs typeface="Times New Roman" pitchFamily="18" charset="0"/>
              </a:rPr>
              <a:t> | </a:t>
            </a:r>
            <a:r>
              <a:rPr kumimoji="0" lang="en-US" altLang="en-US" sz="2200" b="1" i="0" u="none" strike="noStrike" cap="none" normalizeH="0" baseline="0" dirty="0" smtClean="0" bmk="">
                <a:ln>
                  <a:noFill/>
                </a:ln>
                <a:solidFill>
                  <a:srgbClr val="000000"/>
                </a:solidFill>
                <a:effectLst/>
                <a:latin typeface="Arial Unicode MS" pitchFamily="34" charset="-128"/>
                <a:cs typeface="Times New Roman" pitchFamily="18" charset="0"/>
              </a:rPr>
              <a:t>(</a:t>
            </a:r>
            <a:r>
              <a:rPr kumimoji="0" lang="en-US" altLang="en-US" sz="2200" b="0" i="0" u="none" strike="noStrike" cap="none" normalizeH="0" baseline="0" dirty="0" smtClean="0" bmk="">
                <a:ln>
                  <a:noFill/>
                </a:ln>
                <a:solidFill>
                  <a:srgbClr val="000000"/>
                </a:solidFill>
                <a:effectLst/>
                <a:latin typeface="Arial Unicode MS" pitchFamily="34" charset="-128"/>
                <a:cs typeface="Times New Roman" pitchFamily="18" charset="0"/>
              </a:rPr>
              <a:t> </a:t>
            </a:r>
            <a:r>
              <a:rPr lang="en-US" altLang="en-US" sz="2200" dirty="0" err="1" bmk="">
                <a:solidFill>
                  <a:srgbClr val="000000"/>
                </a:solidFill>
                <a:latin typeface="Arial Unicode MS" pitchFamily="34" charset="-128"/>
                <a:cs typeface="Times New Roman" pitchFamily="18" charset="0"/>
              </a:rPr>
              <a:t>E</a:t>
            </a:r>
            <a:r>
              <a:rPr kumimoji="0" lang="en-US" altLang="en-US" sz="2200" b="0" i="0" u="none" strike="noStrike" cap="none" normalizeH="0" baseline="0" dirty="0" err="1" smtClean="0" bmk="">
                <a:ln>
                  <a:noFill/>
                </a:ln>
                <a:solidFill>
                  <a:srgbClr val="000000"/>
                </a:solidFill>
                <a:effectLst/>
                <a:latin typeface="Arial Unicode MS" pitchFamily="34" charset="-128"/>
                <a:cs typeface="Times New Roman" pitchFamily="18" charset="0"/>
              </a:rPr>
              <a:t>xp</a:t>
            </a:r>
            <a:r>
              <a:rPr kumimoji="0" lang="en-US" altLang="en-US" sz="2200" b="0" i="0" u="none" strike="noStrike" cap="none" normalizeH="0" baseline="0" dirty="0" smtClean="0" bmk="">
                <a:ln>
                  <a:noFill/>
                </a:ln>
                <a:solidFill>
                  <a:srgbClr val="000000"/>
                </a:solidFill>
                <a:effectLst/>
                <a:latin typeface="Arial Unicode MS" pitchFamily="34" charset="-128"/>
                <a:cs typeface="Times New Roman" pitchFamily="18" charset="0"/>
              </a:rPr>
              <a:t> </a:t>
            </a:r>
            <a:r>
              <a:rPr kumimoji="0" lang="en-US" altLang="en-US" sz="2200" b="1" i="0" u="none" strike="noStrike" cap="none" normalizeH="0" baseline="0" dirty="0" smtClean="0" bmk="">
                <a:ln>
                  <a:noFill/>
                </a:ln>
                <a:solidFill>
                  <a:srgbClr val="000000"/>
                </a:solidFill>
                <a:effectLst/>
                <a:latin typeface="Arial Unicode MS" pitchFamily="34" charset="-128"/>
                <a:cs typeface="Times New Roman" pitchFamily="18" charset="0"/>
              </a:rPr>
              <a:t>)</a:t>
            </a:r>
            <a:r>
              <a:rPr kumimoji="0" lang="en-US" altLang="en-US" sz="2200" b="0" i="0" u="none" strike="noStrike" cap="none" normalizeH="0" baseline="0" dirty="0" smtClean="0" bmk="">
                <a:ln>
                  <a:noFill/>
                </a:ln>
                <a:solidFill>
                  <a:srgbClr val="000000"/>
                </a:solidFill>
                <a:effectLst/>
                <a:latin typeface="Arial Unicode MS" pitchFamily="34" charset="-128"/>
                <a:cs typeface="Times New Roman" pitchFamily="18" charset="0"/>
              </a:rPr>
              <a:t> </a:t>
            </a:r>
            <a:endParaRPr kumimoji="0" lang="en-US" altLang="en-US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7" name="Straight Connector 16"/>
          <p:cNvCxnSpPr/>
          <p:nvPr/>
        </p:nvCxnSpPr>
        <p:spPr>
          <a:xfrm>
            <a:off x="152400" y="3352800"/>
            <a:ext cx="8458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63605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Let’s check in on the Parse Tree…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18D17-624A-4996-8458-E634E28CA05F}" type="slidenum">
              <a:rPr lang="en-US" smtClean="0"/>
              <a:t>18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828800" y="3200400"/>
            <a:ext cx="533400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E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143000" y="3897868"/>
            <a:ext cx="533400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E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905000" y="3886200"/>
            <a:ext cx="533400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-</a:t>
            </a:r>
            <a:endParaRPr lang="en-US" b="1" dirty="0"/>
          </a:p>
        </p:txBody>
      </p:sp>
      <p:sp>
        <p:nvSpPr>
          <p:cNvPr id="8" name="TextBox 7"/>
          <p:cNvSpPr txBox="1"/>
          <p:nvPr/>
        </p:nvSpPr>
        <p:spPr>
          <a:xfrm>
            <a:off x="2819400" y="3886200"/>
            <a:ext cx="533400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F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57200" y="4659868"/>
            <a:ext cx="533400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E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143000" y="4648200"/>
            <a:ext cx="533400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-</a:t>
            </a:r>
            <a:endParaRPr lang="en-US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2057400" y="4659868"/>
            <a:ext cx="533400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F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457200" y="5269468"/>
            <a:ext cx="533400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F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457200" y="5879068"/>
            <a:ext cx="533400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2</a:t>
            </a:r>
            <a:endParaRPr lang="en-US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2039471" y="5290101"/>
            <a:ext cx="533400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b="1" dirty="0"/>
              <a:t>3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819400" y="4648200"/>
            <a:ext cx="533400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4</a:t>
            </a:r>
            <a:endParaRPr lang="en-US" b="1" dirty="0"/>
          </a:p>
        </p:txBody>
      </p:sp>
      <p:sp>
        <p:nvSpPr>
          <p:cNvPr id="17" name="Rectangle 1"/>
          <p:cNvSpPr>
            <a:spLocks noChangeArrowheads="1"/>
          </p:cNvSpPr>
          <p:nvPr/>
        </p:nvSpPr>
        <p:spPr bwMode="auto">
          <a:xfrm>
            <a:off x="609600" y="1676400"/>
            <a:ext cx="3352800" cy="11079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200" i="1" dirty="0" err="1" bmk="">
                <a:solidFill>
                  <a:srgbClr val="000000"/>
                </a:solidFill>
                <a:latin typeface="Arial Unicode MS" pitchFamily="34" charset="-128"/>
                <a:cs typeface="Times New Roman" pitchFamily="18" charset="0"/>
              </a:rPr>
              <a:t>E</a:t>
            </a:r>
            <a:r>
              <a:rPr kumimoji="0" lang="en-US" altLang="en-US" sz="2200" b="0" i="1" u="none" strike="noStrike" cap="none" normalizeH="0" baseline="0" dirty="0" err="1" smtClean="0" bmk="">
                <a:ln>
                  <a:noFill/>
                </a:ln>
                <a:solidFill>
                  <a:srgbClr val="000000"/>
                </a:solidFill>
                <a:effectLst/>
                <a:latin typeface="Arial Unicode MS" pitchFamily="34" charset="-128"/>
                <a:cs typeface="Times New Roman" pitchFamily="18" charset="0"/>
              </a:rPr>
              <a:t>xp</a:t>
            </a:r>
            <a:r>
              <a:rPr kumimoji="0" lang="en-US" altLang="en-US" sz="2200" b="0" i="0" u="none" strike="noStrike" cap="none" normalizeH="0" baseline="0" dirty="0" smtClean="0" bmk="">
                <a:ln>
                  <a:noFill/>
                </a:ln>
                <a:solidFill>
                  <a:srgbClr val="000000"/>
                </a:solidFill>
                <a:effectLst/>
                <a:latin typeface="Arial Unicode MS" pitchFamily="34" charset="-128"/>
                <a:cs typeface="Times New Roman" pitchFamily="18" charset="0"/>
              </a:rPr>
              <a:t>     </a:t>
            </a:r>
            <a:r>
              <a:rPr lang="en-US" altLang="en-US" sz="2200" dirty="0" smtClean="0" bmk="">
                <a:solidFill>
                  <a:srgbClr val="000000"/>
                </a:solidFill>
                <a:latin typeface="Arial Unicode MS" pitchFamily="34" charset="-128"/>
                <a:cs typeface="Times New Roman" pitchFamily="18" charset="0"/>
              </a:rPr>
              <a:t>→</a:t>
            </a:r>
            <a:r>
              <a:rPr kumimoji="0" lang="en-US" altLang="en-US" sz="2200" b="0" i="0" u="none" strike="noStrike" cap="none" normalizeH="0" baseline="0" dirty="0" smtClean="0" bmk="">
                <a:ln>
                  <a:noFill/>
                </a:ln>
                <a:solidFill>
                  <a:srgbClr val="000000"/>
                </a:solidFill>
                <a:effectLst/>
                <a:latin typeface="Arial Unicode MS" pitchFamily="34" charset="-128"/>
                <a:cs typeface="Times New Roman" pitchFamily="18" charset="0"/>
              </a:rPr>
              <a:t>   </a:t>
            </a:r>
            <a:r>
              <a:rPr lang="en-US" altLang="en-US" sz="2200" i="1" dirty="0" err="1" smtClean="0" bmk="">
                <a:solidFill>
                  <a:srgbClr val="000000"/>
                </a:solidFill>
                <a:latin typeface="Arial Unicode MS" pitchFamily="34" charset="-128"/>
                <a:cs typeface="Times New Roman" pitchFamily="18" charset="0"/>
              </a:rPr>
              <a:t>E</a:t>
            </a:r>
            <a:r>
              <a:rPr kumimoji="0" lang="en-US" altLang="en-US" sz="2200" b="0" i="1" u="none" strike="noStrike" cap="none" normalizeH="0" baseline="0" dirty="0" err="1" smtClean="0" bmk="">
                <a:ln>
                  <a:noFill/>
                </a:ln>
                <a:solidFill>
                  <a:srgbClr val="000000"/>
                </a:solidFill>
                <a:effectLst/>
                <a:latin typeface="Arial Unicode MS" pitchFamily="34" charset="-128"/>
                <a:cs typeface="Times New Roman" pitchFamily="18" charset="0"/>
              </a:rPr>
              <a:t>xp</a:t>
            </a:r>
            <a:r>
              <a:rPr kumimoji="0" lang="en-US" altLang="en-US" sz="2200" b="0" i="0" u="none" strike="noStrike" cap="none" normalizeH="0" baseline="0" dirty="0" smtClean="0" bmk="">
                <a:ln>
                  <a:noFill/>
                </a:ln>
                <a:solidFill>
                  <a:srgbClr val="000000"/>
                </a:solidFill>
                <a:effectLst/>
                <a:latin typeface="Arial Unicode MS" pitchFamily="34" charset="-128"/>
                <a:cs typeface="Times New Roman" pitchFamily="18" charset="0"/>
              </a:rPr>
              <a:t>  </a:t>
            </a:r>
            <a:r>
              <a:rPr kumimoji="0" lang="en-US" altLang="en-US" sz="2200" b="1" i="0" u="none" strike="noStrike" cap="none" normalizeH="0" baseline="0" dirty="0" smtClean="0" bmk="">
                <a:ln>
                  <a:noFill/>
                </a:ln>
                <a:solidFill>
                  <a:srgbClr val="000000"/>
                </a:solidFill>
                <a:effectLst/>
                <a:latin typeface="Arial Unicode MS" pitchFamily="34" charset="-128"/>
                <a:cs typeface="Times New Roman" pitchFamily="18" charset="0"/>
              </a:rPr>
              <a:t>–</a:t>
            </a:r>
            <a:r>
              <a:rPr kumimoji="0" lang="en-US" altLang="en-US" sz="2200" b="0" i="0" u="none" strike="noStrike" cap="none" normalizeH="0" baseline="0" dirty="0" smtClean="0" bmk="">
                <a:ln>
                  <a:noFill/>
                </a:ln>
                <a:solidFill>
                  <a:srgbClr val="000000"/>
                </a:solidFill>
                <a:effectLst/>
                <a:latin typeface="Arial Unicode MS" pitchFamily="34" charset="-128"/>
                <a:cs typeface="Times New Roman" pitchFamily="18" charset="0"/>
              </a:rPr>
              <a:t> </a:t>
            </a:r>
            <a:r>
              <a:rPr kumimoji="0" lang="en-US" altLang="en-US" sz="2200" b="0" i="1" u="none" strike="noStrike" cap="none" normalizeH="0" baseline="0" dirty="0" smtClean="0" bmk="">
                <a:ln>
                  <a:noFill/>
                </a:ln>
                <a:solidFill>
                  <a:srgbClr val="000000"/>
                </a:solidFill>
                <a:effectLst/>
                <a:latin typeface="Arial Unicode MS" pitchFamily="34" charset="-128"/>
                <a:cs typeface="Times New Roman" pitchFamily="18" charset="0"/>
              </a:rPr>
              <a:t>Factor </a:t>
            </a:r>
            <a:r>
              <a:rPr kumimoji="0" lang="en-US" altLang="en-US" sz="2200" b="0" i="0" u="none" strike="noStrike" cap="none" normalizeH="0" baseline="0" dirty="0" smtClean="0" bmk="">
                <a:ln>
                  <a:noFill/>
                </a:ln>
                <a:solidFill>
                  <a:srgbClr val="000000"/>
                </a:solidFill>
                <a:effectLst/>
                <a:latin typeface="Arial Unicode MS" pitchFamily="34" charset="-128"/>
                <a:cs typeface="Times New Roman" pitchFamily="18" charset="0"/>
              </a:rPr>
              <a:t> 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200" dirty="0" bmk="">
                <a:solidFill>
                  <a:srgbClr val="000000"/>
                </a:solidFill>
                <a:latin typeface="Arial Unicode MS" pitchFamily="34" charset="-128"/>
                <a:cs typeface="Times New Roman" pitchFamily="18" charset="0"/>
              </a:rPr>
              <a:t> </a:t>
            </a:r>
            <a:r>
              <a:rPr lang="en-US" altLang="en-US" sz="2200" dirty="0" smtClean="0" bmk="">
                <a:solidFill>
                  <a:srgbClr val="000000"/>
                </a:solidFill>
                <a:latin typeface="Arial Unicode MS" pitchFamily="34" charset="-128"/>
                <a:cs typeface="Times New Roman" pitchFamily="18" charset="0"/>
              </a:rPr>
              <a:t>           </a:t>
            </a:r>
            <a:r>
              <a:rPr kumimoji="0" lang="en-US" altLang="en-US" sz="2200" b="0" i="0" u="none" strike="noStrike" cap="none" normalizeH="0" baseline="0" dirty="0" smtClean="0" bmk="">
                <a:ln>
                  <a:noFill/>
                </a:ln>
                <a:solidFill>
                  <a:srgbClr val="000000"/>
                </a:solidFill>
                <a:effectLst/>
                <a:latin typeface="Arial Unicode MS" pitchFamily="34" charset="-128"/>
                <a:cs typeface="Times New Roman" pitchFamily="18" charset="0"/>
              </a:rPr>
              <a:t>|    </a:t>
            </a:r>
            <a:r>
              <a:rPr kumimoji="0" lang="en-US" altLang="en-US" sz="2200" b="0" i="1" u="none" strike="noStrike" cap="none" normalizeH="0" baseline="0" dirty="0" smtClean="0" bmk="">
                <a:ln>
                  <a:noFill/>
                </a:ln>
                <a:solidFill>
                  <a:srgbClr val="000000"/>
                </a:solidFill>
                <a:effectLst/>
                <a:latin typeface="Arial Unicode MS" pitchFamily="34" charset="-128"/>
                <a:cs typeface="Times New Roman" pitchFamily="18" charset="0"/>
              </a:rPr>
              <a:t>Factor</a:t>
            </a:r>
            <a:r>
              <a:rPr kumimoji="0" lang="en-US" altLang="en-US" sz="2200" b="0" i="0" u="none" strike="noStrike" cap="none" normalizeH="0" baseline="0" dirty="0" smtClean="0" bmk="">
                <a:ln>
                  <a:noFill/>
                </a:ln>
                <a:solidFill>
                  <a:srgbClr val="000000"/>
                </a:solidFill>
                <a:effectLst/>
                <a:latin typeface="Arial Unicode MS" pitchFamily="34" charset="-128"/>
                <a:cs typeface="Times New Roman" pitchFamily="18" charset="0"/>
              </a:rPr>
              <a:t>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2200" dirty="0" bmk="">
                <a:solidFill>
                  <a:srgbClr val="000000"/>
                </a:solidFill>
                <a:latin typeface="Arial Unicode MS" pitchFamily="34" charset="-128"/>
                <a:cs typeface="Times New Roman" pitchFamily="18" charset="0"/>
              </a:rPr>
              <a:t>F</a:t>
            </a:r>
            <a:r>
              <a:rPr kumimoji="0" lang="en-US" altLang="en-US" sz="2200" b="0" i="0" u="none" strike="noStrike" cap="none" normalizeH="0" baseline="0" dirty="0" smtClean="0" bmk="">
                <a:ln>
                  <a:noFill/>
                </a:ln>
                <a:solidFill>
                  <a:srgbClr val="000000"/>
                </a:solidFill>
                <a:effectLst/>
                <a:latin typeface="Arial Unicode MS" pitchFamily="34" charset="-128"/>
                <a:cs typeface="Times New Roman" pitchFamily="18" charset="0"/>
              </a:rPr>
              <a:t>actor →   </a:t>
            </a:r>
            <a:r>
              <a:rPr kumimoji="0" lang="en-US" altLang="en-US" sz="2200" b="1" i="0" u="none" strike="noStrike" cap="none" normalizeH="0" baseline="0" dirty="0" err="1" smtClean="0" bmk="">
                <a:ln>
                  <a:noFill/>
                </a:ln>
                <a:solidFill>
                  <a:srgbClr val="000000"/>
                </a:solidFill>
                <a:effectLst/>
                <a:latin typeface="Arial Unicode MS" pitchFamily="34" charset="-128"/>
                <a:cs typeface="Times New Roman" pitchFamily="18" charset="0"/>
              </a:rPr>
              <a:t>intlit</a:t>
            </a:r>
            <a:r>
              <a:rPr kumimoji="0" lang="en-US" altLang="en-US" sz="2200" b="0" i="0" u="none" strike="noStrike" cap="none" normalizeH="0" baseline="0" dirty="0" smtClean="0" bmk="">
                <a:ln>
                  <a:noFill/>
                </a:ln>
                <a:solidFill>
                  <a:srgbClr val="000000"/>
                </a:solidFill>
                <a:effectLst/>
                <a:latin typeface="Arial Unicode MS" pitchFamily="34" charset="-128"/>
                <a:cs typeface="Times New Roman" pitchFamily="18" charset="0"/>
              </a:rPr>
              <a:t> | </a:t>
            </a:r>
            <a:r>
              <a:rPr kumimoji="0" lang="en-US" altLang="en-US" sz="2200" b="1" i="0" u="none" strike="noStrike" cap="none" normalizeH="0" baseline="0" dirty="0" smtClean="0" bmk="">
                <a:ln>
                  <a:noFill/>
                </a:ln>
                <a:solidFill>
                  <a:srgbClr val="000000"/>
                </a:solidFill>
                <a:effectLst/>
                <a:latin typeface="Arial Unicode MS" pitchFamily="34" charset="-128"/>
                <a:cs typeface="Times New Roman" pitchFamily="18" charset="0"/>
              </a:rPr>
              <a:t>(</a:t>
            </a:r>
            <a:r>
              <a:rPr kumimoji="0" lang="en-US" altLang="en-US" sz="2200" b="0" i="0" u="none" strike="noStrike" cap="none" normalizeH="0" baseline="0" dirty="0" smtClean="0" bmk="">
                <a:ln>
                  <a:noFill/>
                </a:ln>
                <a:solidFill>
                  <a:srgbClr val="000000"/>
                </a:solidFill>
                <a:effectLst/>
                <a:latin typeface="Arial Unicode MS" pitchFamily="34" charset="-128"/>
                <a:cs typeface="Times New Roman" pitchFamily="18" charset="0"/>
              </a:rPr>
              <a:t> </a:t>
            </a:r>
            <a:r>
              <a:rPr lang="en-US" altLang="en-US" sz="2200" dirty="0" err="1" bmk="">
                <a:solidFill>
                  <a:srgbClr val="000000"/>
                </a:solidFill>
                <a:latin typeface="Arial Unicode MS" pitchFamily="34" charset="-128"/>
                <a:cs typeface="Times New Roman" pitchFamily="18" charset="0"/>
              </a:rPr>
              <a:t>E</a:t>
            </a:r>
            <a:r>
              <a:rPr kumimoji="0" lang="en-US" altLang="en-US" sz="2200" b="0" i="0" u="none" strike="noStrike" cap="none" normalizeH="0" baseline="0" dirty="0" err="1" smtClean="0" bmk="">
                <a:ln>
                  <a:noFill/>
                </a:ln>
                <a:solidFill>
                  <a:srgbClr val="000000"/>
                </a:solidFill>
                <a:effectLst/>
                <a:latin typeface="Arial Unicode MS" pitchFamily="34" charset="-128"/>
                <a:cs typeface="Times New Roman" pitchFamily="18" charset="0"/>
              </a:rPr>
              <a:t>xp</a:t>
            </a:r>
            <a:r>
              <a:rPr kumimoji="0" lang="en-US" altLang="en-US" sz="2200" b="0" i="0" u="none" strike="noStrike" cap="none" normalizeH="0" baseline="0" dirty="0" smtClean="0" bmk="">
                <a:ln>
                  <a:noFill/>
                </a:ln>
                <a:solidFill>
                  <a:srgbClr val="000000"/>
                </a:solidFill>
                <a:effectLst/>
                <a:latin typeface="Arial Unicode MS" pitchFamily="34" charset="-128"/>
                <a:cs typeface="Times New Roman" pitchFamily="18" charset="0"/>
              </a:rPr>
              <a:t> </a:t>
            </a:r>
            <a:r>
              <a:rPr kumimoji="0" lang="en-US" altLang="en-US" sz="2200" b="1" i="0" u="none" strike="noStrike" cap="none" normalizeH="0" baseline="0" dirty="0" smtClean="0" bmk="">
                <a:ln>
                  <a:noFill/>
                </a:ln>
                <a:solidFill>
                  <a:srgbClr val="000000"/>
                </a:solidFill>
                <a:effectLst/>
                <a:latin typeface="Arial Unicode MS" pitchFamily="34" charset="-128"/>
                <a:cs typeface="Times New Roman" pitchFamily="18" charset="0"/>
              </a:rPr>
              <a:t>)</a:t>
            </a:r>
            <a:r>
              <a:rPr kumimoji="0" lang="en-US" altLang="en-US" sz="2200" b="0" i="0" u="none" strike="noStrike" cap="none" normalizeH="0" baseline="0" dirty="0" smtClean="0" bmk="">
                <a:ln>
                  <a:noFill/>
                </a:ln>
                <a:solidFill>
                  <a:srgbClr val="000000"/>
                </a:solidFill>
                <a:effectLst/>
                <a:latin typeface="Arial Unicode MS" pitchFamily="34" charset="-128"/>
                <a:cs typeface="Times New Roman" pitchFamily="18" charset="0"/>
              </a:rPr>
              <a:t> </a:t>
            </a:r>
            <a:endParaRPr kumimoji="0" lang="en-US" altLang="en-US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0" name="Straight Connector 19"/>
          <p:cNvCxnSpPr>
            <a:endCxn id="6" idx="0"/>
          </p:cNvCxnSpPr>
          <p:nvPr/>
        </p:nvCxnSpPr>
        <p:spPr>
          <a:xfrm flipH="1">
            <a:off x="1409700" y="3569732"/>
            <a:ext cx="647700" cy="328136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22" name="Straight Connector 21"/>
          <p:cNvCxnSpPr>
            <a:endCxn id="7" idx="0"/>
          </p:cNvCxnSpPr>
          <p:nvPr/>
        </p:nvCxnSpPr>
        <p:spPr>
          <a:xfrm>
            <a:off x="2057400" y="3569732"/>
            <a:ext cx="114300" cy="316468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24" name="Straight Connector 23"/>
          <p:cNvCxnSpPr>
            <a:endCxn id="8" idx="0"/>
          </p:cNvCxnSpPr>
          <p:nvPr/>
        </p:nvCxnSpPr>
        <p:spPr>
          <a:xfrm>
            <a:off x="2039471" y="3569732"/>
            <a:ext cx="1046629" cy="316468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26" name="Straight Connector 25"/>
          <p:cNvCxnSpPr>
            <a:stCxn id="6" idx="2"/>
            <a:endCxn id="9" idx="0"/>
          </p:cNvCxnSpPr>
          <p:nvPr/>
        </p:nvCxnSpPr>
        <p:spPr>
          <a:xfrm flipH="1">
            <a:off x="723900" y="4267200"/>
            <a:ext cx="685800" cy="392668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28" name="Straight Connector 27"/>
          <p:cNvCxnSpPr>
            <a:stCxn id="6" idx="2"/>
            <a:endCxn id="10" idx="0"/>
          </p:cNvCxnSpPr>
          <p:nvPr/>
        </p:nvCxnSpPr>
        <p:spPr>
          <a:xfrm>
            <a:off x="1409700" y="4267200"/>
            <a:ext cx="0" cy="381000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30" name="Straight Connector 29"/>
          <p:cNvCxnSpPr>
            <a:stCxn id="6" idx="2"/>
            <a:endCxn id="12" idx="0"/>
          </p:cNvCxnSpPr>
          <p:nvPr/>
        </p:nvCxnSpPr>
        <p:spPr>
          <a:xfrm>
            <a:off x="1409700" y="4267200"/>
            <a:ext cx="914400" cy="392668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32" name="Straight Connector 31"/>
          <p:cNvCxnSpPr>
            <a:stCxn id="9" idx="2"/>
            <a:endCxn id="13" idx="0"/>
          </p:cNvCxnSpPr>
          <p:nvPr/>
        </p:nvCxnSpPr>
        <p:spPr>
          <a:xfrm>
            <a:off x="723900" y="5029200"/>
            <a:ext cx="0" cy="240268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34" name="Straight Connector 33"/>
          <p:cNvCxnSpPr>
            <a:stCxn id="13" idx="2"/>
            <a:endCxn id="14" idx="0"/>
          </p:cNvCxnSpPr>
          <p:nvPr/>
        </p:nvCxnSpPr>
        <p:spPr>
          <a:xfrm>
            <a:off x="723900" y="5638800"/>
            <a:ext cx="0" cy="240268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36" name="Straight Connector 35"/>
          <p:cNvCxnSpPr>
            <a:stCxn id="12" idx="2"/>
            <a:endCxn id="15" idx="0"/>
          </p:cNvCxnSpPr>
          <p:nvPr/>
        </p:nvCxnSpPr>
        <p:spPr>
          <a:xfrm flipH="1">
            <a:off x="2306171" y="5029200"/>
            <a:ext cx="17929" cy="260901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38" name="Straight Connector 37"/>
          <p:cNvCxnSpPr>
            <a:stCxn id="8" idx="2"/>
            <a:endCxn id="16" idx="0"/>
          </p:cNvCxnSpPr>
          <p:nvPr/>
        </p:nvCxnSpPr>
        <p:spPr>
          <a:xfrm>
            <a:off x="3086100" y="4255532"/>
            <a:ext cx="0" cy="392668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40" name="Straight Connector 39"/>
          <p:cNvCxnSpPr/>
          <p:nvPr/>
        </p:nvCxnSpPr>
        <p:spPr>
          <a:xfrm>
            <a:off x="4343400" y="1676400"/>
            <a:ext cx="0" cy="4800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Rectangle 1"/>
          <p:cNvSpPr>
            <a:spLocks noChangeArrowheads="1"/>
          </p:cNvSpPr>
          <p:nvPr/>
        </p:nvSpPr>
        <p:spPr bwMode="auto">
          <a:xfrm>
            <a:off x="5105400" y="1600200"/>
            <a:ext cx="3581400" cy="14773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200" i="1" dirty="0" err="1" bmk="">
                <a:solidFill>
                  <a:srgbClr val="000000"/>
                </a:solidFill>
                <a:latin typeface="Arial Unicode MS" pitchFamily="34" charset="-128"/>
                <a:cs typeface="Times New Roman" pitchFamily="18" charset="0"/>
              </a:rPr>
              <a:t>E</a:t>
            </a:r>
            <a:r>
              <a:rPr kumimoji="0" lang="en-US" altLang="en-US" sz="2200" b="0" i="1" u="none" strike="noStrike" cap="none" normalizeH="0" baseline="0" dirty="0" err="1" smtClean="0" bmk="">
                <a:ln>
                  <a:noFill/>
                </a:ln>
                <a:solidFill>
                  <a:srgbClr val="000000"/>
                </a:solidFill>
                <a:effectLst/>
                <a:latin typeface="Arial Unicode MS" pitchFamily="34" charset="-128"/>
                <a:cs typeface="Times New Roman" pitchFamily="18" charset="0"/>
              </a:rPr>
              <a:t>xp</a:t>
            </a:r>
            <a:r>
              <a:rPr kumimoji="0" lang="en-US" altLang="en-US" sz="2200" b="0" i="0" u="none" strike="noStrike" cap="none" normalizeH="0" baseline="0" dirty="0" smtClean="0" bmk="">
                <a:ln>
                  <a:noFill/>
                </a:ln>
                <a:solidFill>
                  <a:srgbClr val="000000"/>
                </a:solidFill>
                <a:effectLst/>
                <a:latin typeface="Arial Unicode MS" pitchFamily="34" charset="-128"/>
                <a:cs typeface="Times New Roman" pitchFamily="18" charset="0"/>
              </a:rPr>
              <a:t>     </a:t>
            </a:r>
            <a:r>
              <a:rPr lang="en-US" altLang="en-US" sz="2200" dirty="0" smtClean="0" bmk="">
                <a:solidFill>
                  <a:srgbClr val="000000"/>
                </a:solidFill>
                <a:latin typeface="Arial Unicode MS" pitchFamily="34" charset="-128"/>
                <a:cs typeface="Times New Roman" pitchFamily="18" charset="0"/>
              </a:rPr>
              <a:t>→</a:t>
            </a:r>
            <a:r>
              <a:rPr kumimoji="0" lang="en-US" altLang="en-US" sz="2200" b="0" i="0" u="none" strike="noStrike" cap="none" normalizeH="0" baseline="0" dirty="0" smtClean="0" bmk="">
                <a:ln>
                  <a:noFill/>
                </a:ln>
                <a:solidFill>
                  <a:srgbClr val="000000"/>
                </a:solidFill>
                <a:effectLst/>
                <a:latin typeface="Arial Unicode MS" pitchFamily="34" charset="-128"/>
                <a:cs typeface="Times New Roman" pitchFamily="18" charset="0"/>
              </a:rPr>
              <a:t>   </a:t>
            </a:r>
            <a:r>
              <a:rPr kumimoji="0" lang="en-US" altLang="en-US" sz="2200" b="0" i="1" u="none" strike="noStrike" cap="none" normalizeH="0" baseline="0" dirty="0" smtClean="0" bmk="">
                <a:ln>
                  <a:noFill/>
                </a:ln>
                <a:solidFill>
                  <a:srgbClr val="000000"/>
                </a:solidFill>
                <a:effectLst/>
                <a:latin typeface="Arial Unicode MS" pitchFamily="34" charset="-128"/>
                <a:cs typeface="Times New Roman" pitchFamily="18" charset="0"/>
              </a:rPr>
              <a:t>Factor </a:t>
            </a:r>
            <a:r>
              <a:rPr kumimoji="0" lang="en-US" altLang="en-US" sz="2200" b="0" i="1" u="none" strike="noStrike" cap="none" normalizeH="0" baseline="0" dirty="0" err="1" smtClean="0" bmk="">
                <a:ln>
                  <a:noFill/>
                </a:ln>
                <a:solidFill>
                  <a:srgbClr val="000000"/>
                </a:solidFill>
                <a:effectLst/>
                <a:latin typeface="Arial Unicode MS" pitchFamily="34" charset="-128"/>
                <a:cs typeface="Times New Roman" pitchFamily="18" charset="0"/>
              </a:rPr>
              <a:t>Exp</a:t>
            </a:r>
            <a:r>
              <a:rPr kumimoji="0" lang="en-US" altLang="en-US" sz="2200" b="0" i="1" u="none" strike="noStrike" cap="none" normalizeH="0" baseline="0" dirty="0" smtClean="0" bmk="">
                <a:ln>
                  <a:noFill/>
                </a:ln>
                <a:solidFill>
                  <a:srgbClr val="000000"/>
                </a:solidFill>
                <a:effectLst/>
                <a:latin typeface="Arial Unicode MS" pitchFamily="34" charset="-128"/>
                <a:cs typeface="Times New Roman" pitchFamily="18" charset="0"/>
              </a:rPr>
              <a:t>’ </a:t>
            </a:r>
            <a:r>
              <a:rPr kumimoji="0" lang="en-US" altLang="en-US" sz="2200" b="0" i="0" u="none" strike="noStrike" cap="none" normalizeH="0" baseline="0" dirty="0" smtClean="0" bmk="">
                <a:ln>
                  <a:noFill/>
                </a:ln>
                <a:solidFill>
                  <a:srgbClr val="000000"/>
                </a:solidFill>
                <a:effectLst/>
                <a:latin typeface="Arial Unicode MS" pitchFamily="34" charset="-128"/>
                <a:cs typeface="Times New Roman" pitchFamily="18" charset="0"/>
              </a:rPr>
              <a:t>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200" i="1" dirty="0" err="1" smtClean="0" bmk="">
                <a:solidFill>
                  <a:srgbClr val="000000"/>
                </a:solidFill>
                <a:latin typeface="Arial Unicode MS" pitchFamily="34" charset="-128"/>
                <a:cs typeface="Times New Roman" pitchFamily="18" charset="0"/>
              </a:rPr>
              <a:t>Exp</a:t>
            </a:r>
            <a:r>
              <a:rPr lang="en-US" altLang="en-US" sz="2200" i="1" dirty="0" smtClean="0" bmk="">
                <a:solidFill>
                  <a:srgbClr val="000000"/>
                </a:solidFill>
                <a:latin typeface="Arial Unicode MS" pitchFamily="34" charset="-128"/>
                <a:cs typeface="Times New Roman" pitchFamily="18" charset="0"/>
              </a:rPr>
              <a:t>’</a:t>
            </a:r>
            <a:r>
              <a:rPr lang="en-US" altLang="en-US" sz="2200" dirty="0" smtClean="0" bmk="">
                <a:solidFill>
                  <a:srgbClr val="000000"/>
                </a:solidFill>
                <a:latin typeface="Arial Unicode MS" pitchFamily="34" charset="-128"/>
                <a:cs typeface="Times New Roman" pitchFamily="18" charset="0"/>
              </a:rPr>
              <a:t>    →   - </a:t>
            </a:r>
            <a:r>
              <a:rPr kumimoji="0" lang="en-US" altLang="en-US" sz="2200" b="0" i="1" u="none" strike="noStrike" cap="none" normalizeH="0" baseline="0" dirty="0" smtClean="0" bmk="">
                <a:ln>
                  <a:noFill/>
                </a:ln>
                <a:solidFill>
                  <a:srgbClr val="000000"/>
                </a:solidFill>
                <a:effectLst/>
                <a:latin typeface="Arial Unicode MS" pitchFamily="34" charset="-128"/>
                <a:cs typeface="Times New Roman" pitchFamily="18" charset="0"/>
              </a:rPr>
              <a:t>Factor</a:t>
            </a:r>
            <a:r>
              <a:rPr kumimoji="0" lang="en-US" altLang="en-US" sz="2200" b="0" i="0" u="none" strike="noStrike" cap="none" normalizeH="0" baseline="0" dirty="0" smtClean="0" bmk="">
                <a:ln>
                  <a:noFill/>
                </a:ln>
                <a:solidFill>
                  <a:srgbClr val="000000"/>
                </a:solidFill>
                <a:effectLst/>
                <a:latin typeface="Arial Unicode MS" pitchFamily="34" charset="-128"/>
                <a:cs typeface="Times New Roman" pitchFamily="18" charset="0"/>
              </a:rPr>
              <a:t>  </a:t>
            </a:r>
            <a:r>
              <a:rPr lang="en-US" altLang="en-US" sz="2200" i="1" dirty="0" err="1" bmk="">
                <a:solidFill>
                  <a:srgbClr val="000000"/>
                </a:solidFill>
                <a:latin typeface="Arial Unicode MS" pitchFamily="34" charset="-128"/>
                <a:cs typeface="Times New Roman" pitchFamily="18" charset="0"/>
              </a:rPr>
              <a:t>Exp</a:t>
            </a:r>
            <a:r>
              <a:rPr lang="en-US" altLang="en-US" sz="2200" i="1" dirty="0" bmk="">
                <a:solidFill>
                  <a:srgbClr val="000000"/>
                </a:solidFill>
                <a:latin typeface="Arial Unicode MS" pitchFamily="34" charset="-128"/>
                <a:cs typeface="Times New Roman" pitchFamily="18" charset="0"/>
              </a:rPr>
              <a:t>’ </a:t>
            </a:r>
            <a:endParaRPr lang="en-US" altLang="en-US" sz="2200" dirty="0" smtClean="0" bmk="">
              <a:solidFill>
                <a:srgbClr val="000000"/>
              </a:solidFill>
              <a:latin typeface="Arial Unicode MS" pitchFamily="34" charset="-128"/>
              <a:cs typeface="Times New Roman" pitchFamily="18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2200" b="0" i="0" u="none" strike="noStrike" cap="none" normalizeH="0" dirty="0" bmk="">
                <a:ln>
                  <a:noFill/>
                </a:ln>
                <a:solidFill>
                  <a:srgbClr val="000000"/>
                </a:solidFill>
                <a:effectLst/>
                <a:latin typeface="Arial Unicode MS" pitchFamily="34" charset="-128"/>
                <a:cs typeface="Times New Roman" pitchFamily="18" charset="0"/>
              </a:rPr>
              <a:t> </a:t>
            </a:r>
            <a:r>
              <a:rPr kumimoji="0" lang="en-US" altLang="en-US" sz="2200" b="0" i="0" u="none" strike="noStrike" cap="none" normalizeH="0" dirty="0" smtClean="0" bmk="">
                <a:ln>
                  <a:noFill/>
                </a:ln>
                <a:solidFill>
                  <a:srgbClr val="000000"/>
                </a:solidFill>
                <a:effectLst/>
                <a:latin typeface="Arial Unicode MS" pitchFamily="34" charset="-128"/>
                <a:cs typeface="Times New Roman" pitchFamily="18" charset="0"/>
              </a:rPr>
              <a:t>           |    </a:t>
            </a:r>
            <a:r>
              <a:rPr lang="el-GR" sz="2400" dirty="0" smtClean="0"/>
              <a:t>ε</a:t>
            </a:r>
            <a:endParaRPr kumimoji="0" lang="en-US" altLang="en-US" sz="2200" b="0" i="0" u="none" strike="noStrike" cap="none" normalizeH="0" baseline="0" dirty="0" smtClean="0" bmk="">
              <a:ln>
                <a:noFill/>
              </a:ln>
              <a:solidFill>
                <a:srgbClr val="000000"/>
              </a:solidFill>
              <a:effectLst/>
              <a:latin typeface="Arial Unicode MS" pitchFamily="34" charset="-128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2200" dirty="0" bmk="">
                <a:solidFill>
                  <a:srgbClr val="000000"/>
                </a:solidFill>
                <a:latin typeface="Arial Unicode MS" pitchFamily="34" charset="-128"/>
                <a:cs typeface="Times New Roman" pitchFamily="18" charset="0"/>
              </a:rPr>
              <a:t>F</a:t>
            </a:r>
            <a:r>
              <a:rPr kumimoji="0" lang="en-US" altLang="en-US" sz="2200" b="0" i="0" u="none" strike="noStrike" cap="none" normalizeH="0" baseline="0" dirty="0" smtClean="0" bmk="">
                <a:ln>
                  <a:noFill/>
                </a:ln>
                <a:solidFill>
                  <a:srgbClr val="000000"/>
                </a:solidFill>
                <a:effectLst/>
                <a:latin typeface="Arial Unicode MS" pitchFamily="34" charset="-128"/>
                <a:cs typeface="Times New Roman" pitchFamily="18" charset="0"/>
              </a:rPr>
              <a:t>actor →   </a:t>
            </a:r>
            <a:r>
              <a:rPr kumimoji="0" lang="en-US" altLang="en-US" sz="2200" b="1" i="0" u="none" strike="noStrike" cap="none" normalizeH="0" baseline="0" dirty="0" err="1" smtClean="0" bmk="">
                <a:ln>
                  <a:noFill/>
                </a:ln>
                <a:solidFill>
                  <a:srgbClr val="000000"/>
                </a:solidFill>
                <a:effectLst/>
                <a:latin typeface="Arial Unicode MS" pitchFamily="34" charset="-128"/>
                <a:cs typeface="Times New Roman" pitchFamily="18" charset="0"/>
              </a:rPr>
              <a:t>intlit</a:t>
            </a:r>
            <a:r>
              <a:rPr kumimoji="0" lang="en-US" altLang="en-US" sz="2200" b="0" i="0" u="none" strike="noStrike" cap="none" normalizeH="0" baseline="0" dirty="0" smtClean="0" bmk="">
                <a:ln>
                  <a:noFill/>
                </a:ln>
                <a:solidFill>
                  <a:srgbClr val="000000"/>
                </a:solidFill>
                <a:effectLst/>
                <a:latin typeface="Arial Unicode MS" pitchFamily="34" charset="-128"/>
                <a:cs typeface="Times New Roman" pitchFamily="18" charset="0"/>
              </a:rPr>
              <a:t> | </a:t>
            </a:r>
            <a:r>
              <a:rPr kumimoji="0" lang="en-US" altLang="en-US" sz="2200" b="1" i="0" u="none" strike="noStrike" cap="none" normalizeH="0" baseline="0" dirty="0" smtClean="0" bmk="">
                <a:ln>
                  <a:noFill/>
                </a:ln>
                <a:solidFill>
                  <a:srgbClr val="000000"/>
                </a:solidFill>
                <a:effectLst/>
                <a:latin typeface="Arial Unicode MS" pitchFamily="34" charset="-128"/>
                <a:cs typeface="Times New Roman" pitchFamily="18" charset="0"/>
              </a:rPr>
              <a:t>(</a:t>
            </a:r>
            <a:r>
              <a:rPr kumimoji="0" lang="en-US" altLang="en-US" sz="2200" b="0" i="0" u="none" strike="noStrike" cap="none" normalizeH="0" baseline="0" dirty="0" smtClean="0" bmk="">
                <a:ln>
                  <a:noFill/>
                </a:ln>
                <a:solidFill>
                  <a:srgbClr val="000000"/>
                </a:solidFill>
                <a:effectLst/>
                <a:latin typeface="Arial Unicode MS" pitchFamily="34" charset="-128"/>
                <a:cs typeface="Times New Roman" pitchFamily="18" charset="0"/>
              </a:rPr>
              <a:t> </a:t>
            </a:r>
            <a:r>
              <a:rPr lang="en-US" altLang="en-US" sz="2200" dirty="0" err="1" bmk="">
                <a:solidFill>
                  <a:srgbClr val="000000"/>
                </a:solidFill>
                <a:latin typeface="Arial Unicode MS" pitchFamily="34" charset="-128"/>
                <a:cs typeface="Times New Roman" pitchFamily="18" charset="0"/>
              </a:rPr>
              <a:t>E</a:t>
            </a:r>
            <a:r>
              <a:rPr kumimoji="0" lang="en-US" altLang="en-US" sz="2200" b="0" i="0" u="none" strike="noStrike" cap="none" normalizeH="0" baseline="0" dirty="0" err="1" smtClean="0" bmk="">
                <a:ln>
                  <a:noFill/>
                </a:ln>
                <a:solidFill>
                  <a:srgbClr val="000000"/>
                </a:solidFill>
                <a:effectLst/>
                <a:latin typeface="Arial Unicode MS" pitchFamily="34" charset="-128"/>
                <a:cs typeface="Times New Roman" pitchFamily="18" charset="0"/>
              </a:rPr>
              <a:t>xp</a:t>
            </a:r>
            <a:r>
              <a:rPr kumimoji="0" lang="en-US" altLang="en-US" sz="2200" b="0" i="0" u="none" strike="noStrike" cap="none" normalizeH="0" baseline="0" dirty="0" smtClean="0" bmk="">
                <a:ln>
                  <a:noFill/>
                </a:ln>
                <a:solidFill>
                  <a:srgbClr val="000000"/>
                </a:solidFill>
                <a:effectLst/>
                <a:latin typeface="Arial Unicode MS" pitchFamily="34" charset="-128"/>
                <a:cs typeface="Times New Roman" pitchFamily="18" charset="0"/>
              </a:rPr>
              <a:t> </a:t>
            </a:r>
            <a:r>
              <a:rPr kumimoji="0" lang="en-US" altLang="en-US" sz="2200" b="1" i="0" u="none" strike="noStrike" cap="none" normalizeH="0" baseline="0" dirty="0" smtClean="0" bmk="">
                <a:ln>
                  <a:noFill/>
                </a:ln>
                <a:solidFill>
                  <a:srgbClr val="000000"/>
                </a:solidFill>
                <a:effectLst/>
                <a:latin typeface="Arial Unicode MS" pitchFamily="34" charset="-128"/>
                <a:cs typeface="Times New Roman" pitchFamily="18" charset="0"/>
              </a:rPr>
              <a:t>)</a:t>
            </a:r>
            <a:r>
              <a:rPr kumimoji="0" lang="en-US" altLang="en-US" sz="2200" b="0" i="0" u="none" strike="noStrike" cap="none" normalizeH="0" baseline="0" dirty="0" smtClean="0" bmk="">
                <a:ln>
                  <a:noFill/>
                </a:ln>
                <a:solidFill>
                  <a:srgbClr val="000000"/>
                </a:solidFill>
                <a:effectLst/>
                <a:latin typeface="Arial Unicode MS" pitchFamily="34" charset="-128"/>
                <a:cs typeface="Times New Roman" pitchFamily="18" charset="0"/>
              </a:rPr>
              <a:t> </a:t>
            </a:r>
            <a:endParaRPr kumimoji="0" lang="en-US" altLang="en-US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5181600" y="3168134"/>
            <a:ext cx="533400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E</a:t>
            </a:r>
            <a:endParaRPr lang="en-US" dirty="0"/>
          </a:p>
        </p:txBody>
      </p:sp>
      <p:sp>
        <p:nvSpPr>
          <p:cNvPr id="45" name="TextBox 44"/>
          <p:cNvSpPr txBox="1"/>
          <p:nvPr/>
        </p:nvSpPr>
        <p:spPr>
          <a:xfrm>
            <a:off x="4495800" y="3865602"/>
            <a:ext cx="533400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/>
              <a:t>F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6172200" y="3853934"/>
            <a:ext cx="533400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E</a:t>
            </a:r>
            <a:endParaRPr lang="en-US" dirty="0"/>
          </a:p>
        </p:txBody>
      </p:sp>
      <p:cxnSp>
        <p:nvCxnSpPr>
          <p:cNvPr id="48" name="Straight Connector 47"/>
          <p:cNvCxnSpPr>
            <a:endCxn id="45" idx="0"/>
          </p:cNvCxnSpPr>
          <p:nvPr/>
        </p:nvCxnSpPr>
        <p:spPr>
          <a:xfrm flipH="1">
            <a:off x="4762500" y="3537466"/>
            <a:ext cx="647700" cy="328136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50" name="Straight Connector 49"/>
          <p:cNvCxnSpPr>
            <a:endCxn id="47" idx="0"/>
          </p:cNvCxnSpPr>
          <p:nvPr/>
        </p:nvCxnSpPr>
        <p:spPr>
          <a:xfrm>
            <a:off x="5392271" y="3537466"/>
            <a:ext cx="1046629" cy="316468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sp>
        <p:nvSpPr>
          <p:cNvPr id="51" name="TextBox 50"/>
          <p:cNvSpPr txBox="1"/>
          <p:nvPr/>
        </p:nvSpPr>
        <p:spPr>
          <a:xfrm>
            <a:off x="4495800" y="4451866"/>
            <a:ext cx="533400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2</a:t>
            </a:r>
            <a:endParaRPr lang="en-US" b="1" dirty="0"/>
          </a:p>
        </p:txBody>
      </p:sp>
      <p:cxnSp>
        <p:nvCxnSpPr>
          <p:cNvPr id="52" name="Straight Connector 51"/>
          <p:cNvCxnSpPr>
            <a:endCxn id="51" idx="0"/>
          </p:cNvCxnSpPr>
          <p:nvPr/>
        </p:nvCxnSpPr>
        <p:spPr>
          <a:xfrm>
            <a:off x="4762500" y="4211598"/>
            <a:ext cx="0" cy="240268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sp>
        <p:nvSpPr>
          <p:cNvPr id="53" name="TextBox 52"/>
          <p:cNvSpPr txBox="1"/>
          <p:nvPr/>
        </p:nvSpPr>
        <p:spPr>
          <a:xfrm>
            <a:off x="5334000" y="4595336"/>
            <a:ext cx="533400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-</a:t>
            </a:r>
            <a:endParaRPr lang="en-US" dirty="0"/>
          </a:p>
        </p:txBody>
      </p:sp>
      <p:sp>
        <p:nvSpPr>
          <p:cNvPr id="54" name="TextBox 53"/>
          <p:cNvSpPr txBox="1"/>
          <p:nvPr/>
        </p:nvSpPr>
        <p:spPr>
          <a:xfrm>
            <a:off x="6172200" y="4583668"/>
            <a:ext cx="533400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i="1" dirty="0"/>
              <a:t>F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7521388" y="4583668"/>
            <a:ext cx="533400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i="1" dirty="0" smtClean="0"/>
              <a:t>E</a:t>
            </a:r>
            <a:endParaRPr lang="en-US" i="1" dirty="0"/>
          </a:p>
        </p:txBody>
      </p:sp>
      <p:cxnSp>
        <p:nvCxnSpPr>
          <p:cNvPr id="56" name="Straight Connector 55"/>
          <p:cNvCxnSpPr>
            <a:stCxn id="47" idx="2"/>
            <a:endCxn id="53" idx="0"/>
          </p:cNvCxnSpPr>
          <p:nvPr/>
        </p:nvCxnSpPr>
        <p:spPr>
          <a:xfrm flipH="1">
            <a:off x="5600700" y="4223266"/>
            <a:ext cx="838200" cy="372070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57" name="Straight Connector 56"/>
          <p:cNvCxnSpPr>
            <a:stCxn id="47" idx="2"/>
            <a:endCxn id="54" idx="0"/>
          </p:cNvCxnSpPr>
          <p:nvPr/>
        </p:nvCxnSpPr>
        <p:spPr>
          <a:xfrm>
            <a:off x="6438900" y="4223266"/>
            <a:ext cx="0" cy="360402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58" name="Straight Connector 57"/>
          <p:cNvCxnSpPr>
            <a:stCxn id="47" idx="2"/>
            <a:endCxn id="55" idx="0"/>
          </p:cNvCxnSpPr>
          <p:nvPr/>
        </p:nvCxnSpPr>
        <p:spPr>
          <a:xfrm>
            <a:off x="6438900" y="4223266"/>
            <a:ext cx="1349188" cy="360402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sp>
        <p:nvSpPr>
          <p:cNvPr id="60" name="TextBox 59"/>
          <p:cNvSpPr txBox="1"/>
          <p:nvPr/>
        </p:nvSpPr>
        <p:spPr>
          <a:xfrm>
            <a:off x="6858000" y="5292804"/>
            <a:ext cx="533400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-</a:t>
            </a:r>
            <a:endParaRPr lang="en-US" dirty="0"/>
          </a:p>
        </p:txBody>
      </p:sp>
      <p:sp>
        <p:nvSpPr>
          <p:cNvPr id="61" name="TextBox 60"/>
          <p:cNvSpPr txBox="1"/>
          <p:nvPr/>
        </p:nvSpPr>
        <p:spPr>
          <a:xfrm>
            <a:off x="7543800" y="5281136"/>
            <a:ext cx="533400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i="1" dirty="0"/>
              <a:t>F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8305800" y="5281136"/>
            <a:ext cx="533400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i="1" dirty="0" smtClean="0"/>
              <a:t>E</a:t>
            </a:r>
            <a:endParaRPr lang="en-US" i="1" dirty="0"/>
          </a:p>
        </p:txBody>
      </p:sp>
      <p:cxnSp>
        <p:nvCxnSpPr>
          <p:cNvPr id="63" name="Straight Connector 62"/>
          <p:cNvCxnSpPr>
            <a:endCxn id="60" idx="0"/>
          </p:cNvCxnSpPr>
          <p:nvPr/>
        </p:nvCxnSpPr>
        <p:spPr>
          <a:xfrm flipH="1">
            <a:off x="7124700" y="4964668"/>
            <a:ext cx="647700" cy="328136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64" name="Straight Connector 63"/>
          <p:cNvCxnSpPr>
            <a:stCxn id="55" idx="2"/>
            <a:endCxn id="61" idx="0"/>
          </p:cNvCxnSpPr>
          <p:nvPr/>
        </p:nvCxnSpPr>
        <p:spPr>
          <a:xfrm>
            <a:off x="7788088" y="4953000"/>
            <a:ext cx="22412" cy="328136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65" name="Straight Connector 64"/>
          <p:cNvCxnSpPr>
            <a:stCxn id="55" idx="2"/>
            <a:endCxn id="62" idx="0"/>
          </p:cNvCxnSpPr>
          <p:nvPr/>
        </p:nvCxnSpPr>
        <p:spPr>
          <a:xfrm>
            <a:off x="7788088" y="4953000"/>
            <a:ext cx="784412" cy="328136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sp>
        <p:nvSpPr>
          <p:cNvPr id="66" name="TextBox 65"/>
          <p:cNvSpPr txBox="1"/>
          <p:nvPr/>
        </p:nvSpPr>
        <p:spPr>
          <a:xfrm>
            <a:off x="6134100" y="5269468"/>
            <a:ext cx="533400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b="1" dirty="0"/>
              <a:t>3</a:t>
            </a:r>
          </a:p>
        </p:txBody>
      </p:sp>
      <p:cxnSp>
        <p:nvCxnSpPr>
          <p:cNvPr id="67" name="Straight Connector 66"/>
          <p:cNvCxnSpPr>
            <a:endCxn id="66" idx="0"/>
          </p:cNvCxnSpPr>
          <p:nvPr/>
        </p:nvCxnSpPr>
        <p:spPr>
          <a:xfrm>
            <a:off x="6400800" y="5029200"/>
            <a:ext cx="0" cy="240268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sp>
        <p:nvSpPr>
          <p:cNvPr id="71" name="TextBox 70"/>
          <p:cNvSpPr txBox="1"/>
          <p:nvPr/>
        </p:nvSpPr>
        <p:spPr>
          <a:xfrm>
            <a:off x="7543800" y="5955268"/>
            <a:ext cx="533400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b="1" dirty="0"/>
              <a:t>4</a:t>
            </a:r>
          </a:p>
        </p:txBody>
      </p:sp>
      <p:cxnSp>
        <p:nvCxnSpPr>
          <p:cNvPr id="72" name="Straight Connector 71"/>
          <p:cNvCxnSpPr>
            <a:stCxn id="61" idx="2"/>
            <a:endCxn id="71" idx="0"/>
          </p:cNvCxnSpPr>
          <p:nvPr/>
        </p:nvCxnSpPr>
        <p:spPr>
          <a:xfrm>
            <a:off x="7810500" y="5650468"/>
            <a:ext cx="0" cy="304800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sp>
        <p:nvSpPr>
          <p:cNvPr id="74" name="TextBox 73"/>
          <p:cNvSpPr txBox="1"/>
          <p:nvPr/>
        </p:nvSpPr>
        <p:spPr>
          <a:xfrm>
            <a:off x="8305800" y="5943600"/>
            <a:ext cx="533400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ε</a:t>
            </a:r>
            <a:endParaRPr lang="en-US" b="1" dirty="0"/>
          </a:p>
        </p:txBody>
      </p:sp>
      <p:cxnSp>
        <p:nvCxnSpPr>
          <p:cNvPr id="75" name="Straight Connector 74"/>
          <p:cNvCxnSpPr>
            <a:endCxn id="74" idx="0"/>
          </p:cNvCxnSpPr>
          <p:nvPr/>
        </p:nvCxnSpPr>
        <p:spPr>
          <a:xfrm>
            <a:off x="8572500" y="5638800"/>
            <a:ext cx="0" cy="304800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</p:spTree>
    <p:extLst>
      <p:ext uri="{BB962C8B-B14F-4D97-AF65-F5344CB8AC3E}">
        <p14:creationId xmlns:p14="http://schemas.microsoft.com/office/powerpoint/2010/main" val="3584215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… We’ll fix that later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18D17-624A-4996-8458-E634E28CA05F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8503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Announcements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HW 4 due</a:t>
            </a:r>
          </a:p>
          <a:p>
            <a:r>
              <a:rPr lang="en-US" dirty="0" smtClean="0"/>
              <a:t>HW 5 assigned</a:t>
            </a:r>
          </a:p>
          <a:p>
            <a:endParaRPr lang="en-US" dirty="0"/>
          </a:p>
          <a:p>
            <a:r>
              <a:rPr lang="en-US" dirty="0" smtClean="0"/>
              <a:t>I wrote a little piece of software that may help you to debug your ASTs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18D17-624A-4996-8458-E634E28CA05F}" type="slidenum">
              <a:rPr lang="en-US" smtClean="0"/>
              <a:t>2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989126" y="5105400"/>
            <a:ext cx="33847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~</a:t>
            </a:r>
            <a:r>
              <a:rPr lang="en-US" dirty="0" smtClean="0"/>
              <a:t>cs536-1/public/tools/Dottify.java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7816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General Rule for Removing Immediate Left-Recursion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18D17-624A-4996-8458-E634E28CA05F}" type="slidenum">
              <a:rPr lang="en-US" smtClean="0"/>
              <a:t>20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1066800" y="2080736"/>
            <a:ext cx="6710491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000" dirty="0"/>
              <a:t>A → </a:t>
            </a:r>
            <a:r>
              <a:rPr lang="el-GR" sz="3000" dirty="0" smtClean="0"/>
              <a:t>α</a:t>
            </a:r>
            <a:r>
              <a:rPr lang="en-US" sz="3000" baseline="-25000" dirty="0" smtClean="0"/>
              <a:t>1</a:t>
            </a:r>
            <a:r>
              <a:rPr lang="en-US" sz="3000" dirty="0" smtClean="0"/>
              <a:t> </a:t>
            </a:r>
            <a:r>
              <a:rPr lang="en-US" sz="3000" dirty="0"/>
              <a:t>| </a:t>
            </a:r>
            <a:r>
              <a:rPr lang="el-GR" sz="3000" dirty="0" smtClean="0"/>
              <a:t>α</a:t>
            </a:r>
            <a:r>
              <a:rPr lang="en-US" sz="3000" baseline="-25000" dirty="0" smtClean="0"/>
              <a:t>2</a:t>
            </a:r>
            <a:r>
              <a:rPr lang="en-US" sz="3000" dirty="0" smtClean="0"/>
              <a:t> | … | </a:t>
            </a:r>
            <a:r>
              <a:rPr lang="el-GR" sz="3000" dirty="0" smtClean="0"/>
              <a:t>α</a:t>
            </a:r>
            <a:r>
              <a:rPr lang="en-US" sz="3000" baseline="-25000" dirty="0" smtClean="0"/>
              <a:t>n</a:t>
            </a:r>
            <a:r>
              <a:rPr lang="en-US" sz="3000" dirty="0" smtClean="0"/>
              <a:t> | A </a:t>
            </a:r>
            <a:r>
              <a:rPr lang="el-GR" sz="3000" dirty="0" smtClean="0"/>
              <a:t>β</a:t>
            </a:r>
            <a:r>
              <a:rPr lang="en-US" sz="3000" baseline="-25000" dirty="0" smtClean="0"/>
              <a:t>1</a:t>
            </a:r>
            <a:r>
              <a:rPr lang="en-US" sz="3000" dirty="0" smtClean="0"/>
              <a:t> | A </a:t>
            </a:r>
            <a:r>
              <a:rPr lang="el-GR" sz="3000" dirty="0" smtClean="0"/>
              <a:t>β</a:t>
            </a:r>
            <a:r>
              <a:rPr lang="en-US" sz="3000" baseline="-25000" dirty="0" smtClean="0"/>
              <a:t>2</a:t>
            </a:r>
            <a:r>
              <a:rPr lang="en-US" sz="3000" dirty="0" smtClean="0"/>
              <a:t> | … A </a:t>
            </a:r>
            <a:r>
              <a:rPr lang="el-GR" sz="3000" dirty="0" smtClean="0"/>
              <a:t>β</a:t>
            </a:r>
            <a:r>
              <a:rPr lang="en-US" sz="3000" baseline="-25000" dirty="0"/>
              <a:t>m</a:t>
            </a:r>
          </a:p>
        </p:txBody>
      </p:sp>
      <p:sp>
        <p:nvSpPr>
          <p:cNvPr id="6" name="Rectangle 5"/>
          <p:cNvSpPr/>
          <p:nvPr/>
        </p:nvSpPr>
        <p:spPr>
          <a:xfrm>
            <a:off x="2107519" y="4242137"/>
            <a:ext cx="5108065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000" dirty="0"/>
              <a:t>A </a:t>
            </a:r>
            <a:r>
              <a:rPr lang="en-US" sz="3000" dirty="0" smtClean="0"/>
              <a:t> → </a:t>
            </a:r>
            <a:r>
              <a:rPr lang="el-GR" sz="3000" dirty="0" smtClean="0"/>
              <a:t>α</a:t>
            </a:r>
            <a:r>
              <a:rPr lang="en-US" sz="3000" baseline="-25000" dirty="0" smtClean="0"/>
              <a:t>1</a:t>
            </a:r>
            <a:r>
              <a:rPr lang="en-US" sz="3000" dirty="0" smtClean="0"/>
              <a:t> A’ </a:t>
            </a:r>
            <a:r>
              <a:rPr lang="en-US" sz="3000" dirty="0"/>
              <a:t>| </a:t>
            </a:r>
            <a:r>
              <a:rPr lang="el-GR" sz="3000" dirty="0" smtClean="0"/>
              <a:t>α</a:t>
            </a:r>
            <a:r>
              <a:rPr lang="en-US" sz="3000" baseline="-25000" dirty="0" smtClean="0"/>
              <a:t>2</a:t>
            </a:r>
            <a:r>
              <a:rPr lang="en-US" sz="3000" dirty="0" smtClean="0"/>
              <a:t> A’ | … | </a:t>
            </a:r>
            <a:r>
              <a:rPr lang="el-GR" sz="3000" dirty="0" smtClean="0"/>
              <a:t>α</a:t>
            </a:r>
            <a:r>
              <a:rPr lang="en-US" sz="3000" baseline="-25000" dirty="0" smtClean="0"/>
              <a:t>n</a:t>
            </a:r>
            <a:r>
              <a:rPr lang="en-US" sz="3000" dirty="0" smtClean="0"/>
              <a:t> A’</a:t>
            </a:r>
          </a:p>
          <a:p>
            <a:r>
              <a:rPr lang="en-US" sz="3000" dirty="0" smtClean="0"/>
              <a:t>A’ → </a:t>
            </a:r>
            <a:r>
              <a:rPr lang="el-GR" sz="3000" dirty="0" smtClean="0"/>
              <a:t>β</a:t>
            </a:r>
            <a:r>
              <a:rPr lang="en-US" sz="3000" baseline="-25000" dirty="0" smtClean="0"/>
              <a:t>1</a:t>
            </a:r>
            <a:r>
              <a:rPr lang="en-US" sz="3000" dirty="0" smtClean="0"/>
              <a:t> A’ | </a:t>
            </a:r>
            <a:r>
              <a:rPr lang="el-GR" sz="3000" dirty="0" smtClean="0"/>
              <a:t>β</a:t>
            </a:r>
            <a:r>
              <a:rPr lang="en-US" sz="3000" baseline="-25000" dirty="0" smtClean="0"/>
              <a:t>2</a:t>
            </a:r>
            <a:r>
              <a:rPr lang="en-US" sz="3000" dirty="0" smtClean="0"/>
              <a:t> A’ | … | </a:t>
            </a:r>
            <a:r>
              <a:rPr lang="el-GR" sz="3000" dirty="0" smtClean="0"/>
              <a:t>β</a:t>
            </a:r>
            <a:r>
              <a:rPr lang="en-US" sz="3000" baseline="-25000" dirty="0" smtClean="0"/>
              <a:t>m</a:t>
            </a:r>
            <a:r>
              <a:rPr lang="en-US" sz="3000" dirty="0" smtClean="0"/>
              <a:t> A</a:t>
            </a:r>
            <a:r>
              <a:rPr lang="en-US" sz="3000" dirty="0" smtClean="0"/>
              <a:t>’ | </a:t>
            </a:r>
            <a:r>
              <a:rPr lang="el-GR" sz="3000" dirty="0" smtClean="0"/>
              <a:t>ε</a:t>
            </a:r>
            <a:endParaRPr lang="en-US" sz="3000" dirty="0"/>
          </a:p>
        </p:txBody>
      </p:sp>
      <p:sp>
        <p:nvSpPr>
          <p:cNvPr id="7" name="Right Arrow 6"/>
          <p:cNvSpPr/>
          <p:nvPr/>
        </p:nvSpPr>
        <p:spPr>
          <a:xfrm rot="5400000">
            <a:off x="3962400" y="2971800"/>
            <a:ext cx="1295400" cy="990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1442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Left Factored Grammars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00200"/>
            <a:ext cx="7467600" cy="4525963"/>
          </a:xfrm>
        </p:spPr>
        <p:txBody>
          <a:bodyPr>
            <a:normAutofit/>
          </a:bodyPr>
          <a:lstStyle/>
          <a:p>
            <a:r>
              <a:rPr lang="en-US" dirty="0" smtClean="0"/>
              <a:t>If a nonterminal has two productions whose RHS has a common prefix it is not left factored and not LL(1)</a:t>
            </a:r>
          </a:p>
          <a:p>
            <a:endParaRPr lang="en-US" dirty="0"/>
          </a:p>
          <a:p>
            <a:pPr marL="0" indent="0" algn="ctr">
              <a:buNone/>
            </a:pPr>
            <a:r>
              <a:rPr lang="en-US" i="1" dirty="0" err="1" smtClean="0"/>
              <a:t>Exp</a:t>
            </a:r>
            <a:r>
              <a:rPr lang="en-US" dirty="0" smtClean="0"/>
              <a:t> → </a:t>
            </a:r>
            <a:r>
              <a:rPr lang="en-US" b="1" dirty="0" smtClean="0"/>
              <a:t>(</a:t>
            </a:r>
            <a:r>
              <a:rPr lang="en-US" dirty="0" smtClean="0"/>
              <a:t> </a:t>
            </a:r>
            <a:r>
              <a:rPr lang="en-US" i="1" dirty="0" err="1" smtClean="0"/>
              <a:t>Exp</a:t>
            </a:r>
            <a:r>
              <a:rPr lang="en-US" dirty="0" smtClean="0"/>
              <a:t> </a:t>
            </a:r>
            <a:r>
              <a:rPr lang="en-US" b="1" dirty="0" smtClean="0"/>
              <a:t>)</a:t>
            </a:r>
            <a:r>
              <a:rPr lang="en-US" dirty="0" smtClean="0"/>
              <a:t> | </a:t>
            </a:r>
            <a:r>
              <a:rPr lang="en-US" b="1" dirty="0" smtClean="0"/>
              <a:t>(</a:t>
            </a:r>
            <a:r>
              <a:rPr lang="en-US" dirty="0" smtClean="0"/>
              <a:t> </a:t>
            </a:r>
            <a:r>
              <a:rPr lang="en-US" b="1" dirty="0" smtClean="0"/>
              <a:t>)</a:t>
            </a:r>
            <a:r>
              <a:rPr lang="en-US" dirty="0" smtClean="0"/>
              <a:t> </a:t>
            </a:r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18D17-624A-4996-8458-E634E28CA05F}" type="slidenum">
              <a:rPr lang="en-US" smtClean="0"/>
              <a:t>21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581400" y="4724400"/>
            <a:ext cx="17694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Not left factored</a:t>
            </a:r>
            <a:endParaRPr lang="en-US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7775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Left Factoring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00200"/>
            <a:ext cx="7467600" cy="4525963"/>
          </a:xfrm>
        </p:spPr>
        <p:txBody>
          <a:bodyPr>
            <a:normAutofit/>
          </a:bodyPr>
          <a:lstStyle/>
          <a:p>
            <a:r>
              <a:rPr lang="en-US" dirty="0" smtClean="0"/>
              <a:t>Given productions of the form</a:t>
            </a:r>
          </a:p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r>
              <a:rPr lang="en-US" i="1" dirty="0" smtClean="0"/>
              <a:t>A</a:t>
            </a:r>
            <a:r>
              <a:rPr lang="en-US" dirty="0" smtClean="0"/>
              <a:t> → </a:t>
            </a:r>
            <a:r>
              <a:rPr lang="el-GR" dirty="0" smtClean="0"/>
              <a:t>α</a:t>
            </a:r>
            <a:r>
              <a:rPr lang="en-US" dirty="0" smtClean="0"/>
              <a:t> </a:t>
            </a:r>
            <a:r>
              <a:rPr lang="el-GR" dirty="0"/>
              <a:t>β</a:t>
            </a:r>
            <a:r>
              <a:rPr lang="en-US" baseline="-25000" dirty="0" smtClean="0"/>
              <a:t>1</a:t>
            </a:r>
            <a:r>
              <a:rPr lang="en-US" dirty="0" smtClean="0"/>
              <a:t> | </a:t>
            </a:r>
            <a:r>
              <a:rPr lang="el-GR" dirty="0"/>
              <a:t>α</a:t>
            </a:r>
            <a:r>
              <a:rPr lang="en-US" dirty="0"/>
              <a:t> </a:t>
            </a:r>
            <a:r>
              <a:rPr lang="el-GR" dirty="0" smtClean="0"/>
              <a:t>β</a:t>
            </a:r>
            <a:r>
              <a:rPr lang="en-US" baseline="-25000" dirty="0" smtClean="0"/>
              <a:t>2</a:t>
            </a:r>
            <a:endParaRPr lang="en-US" dirty="0" smtClean="0"/>
          </a:p>
          <a:p>
            <a:pPr marL="457200" lvl="1" indent="0">
              <a:buNone/>
            </a:pPr>
            <a:endParaRPr lang="en-US" dirty="0" smtClean="0"/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18D17-624A-4996-8458-E634E28CA05F}" type="slidenum">
              <a:rPr lang="en-US" smtClean="0"/>
              <a:t>22</a:t>
            </a:fld>
            <a:endParaRPr lang="en-US"/>
          </a:p>
        </p:txBody>
      </p:sp>
      <p:sp>
        <p:nvSpPr>
          <p:cNvPr id="5" name="Right Arrow 4"/>
          <p:cNvSpPr/>
          <p:nvPr/>
        </p:nvSpPr>
        <p:spPr>
          <a:xfrm rot="5400000">
            <a:off x="3962400" y="3733800"/>
            <a:ext cx="1295400" cy="990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2884585" y="5221069"/>
            <a:ext cx="3374835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1" algn="ctr"/>
            <a:r>
              <a:rPr lang="en-US" sz="3600" i="1" dirty="0"/>
              <a:t>A</a:t>
            </a:r>
            <a:r>
              <a:rPr lang="en-US" sz="3600" dirty="0"/>
              <a:t> → </a:t>
            </a:r>
            <a:r>
              <a:rPr lang="el-GR" sz="3600" dirty="0"/>
              <a:t>α</a:t>
            </a:r>
            <a:r>
              <a:rPr lang="en-US" sz="3600" dirty="0"/>
              <a:t> </a:t>
            </a:r>
            <a:r>
              <a:rPr lang="en-US" sz="3600" i="1" dirty="0" smtClean="0"/>
              <a:t>A’</a:t>
            </a:r>
          </a:p>
          <a:p>
            <a:pPr lvl="1" algn="ctr"/>
            <a:r>
              <a:rPr lang="en-US" sz="3600" i="1" dirty="0" smtClean="0"/>
              <a:t>     A’</a:t>
            </a:r>
            <a:r>
              <a:rPr lang="en-US" sz="3600" dirty="0" smtClean="0"/>
              <a:t> → </a:t>
            </a:r>
            <a:r>
              <a:rPr lang="el-GR" sz="3600" dirty="0" smtClean="0"/>
              <a:t>β</a:t>
            </a:r>
            <a:r>
              <a:rPr lang="en-US" sz="3600" baseline="-25000" dirty="0" smtClean="0"/>
              <a:t>1</a:t>
            </a:r>
            <a:r>
              <a:rPr lang="en-US" sz="3600" dirty="0" smtClean="0"/>
              <a:t> | </a:t>
            </a:r>
            <a:r>
              <a:rPr lang="el-GR" sz="3600" dirty="0" smtClean="0"/>
              <a:t>β</a:t>
            </a:r>
            <a:r>
              <a:rPr lang="en-US" sz="3600" baseline="-25000" dirty="0" smtClean="0"/>
              <a:t>2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86025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Combined Example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18D17-624A-4996-8458-E634E28CA05F}" type="slidenum">
              <a:rPr lang="en-US" smtClean="0"/>
              <a:t>23</a:t>
            </a:fld>
            <a:endParaRPr lang="en-US"/>
          </a:p>
        </p:txBody>
      </p:sp>
      <p:sp>
        <p:nvSpPr>
          <p:cNvPr id="5" name="Right Arrow 4"/>
          <p:cNvSpPr/>
          <p:nvPr/>
        </p:nvSpPr>
        <p:spPr>
          <a:xfrm rot="5400000">
            <a:off x="4151290" y="2322490"/>
            <a:ext cx="917620" cy="990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2667000" y="1707177"/>
            <a:ext cx="51816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400" i="1" dirty="0" err="1" bmk="">
                <a:solidFill>
                  <a:srgbClr val="000000"/>
                </a:solidFill>
                <a:cs typeface="Times New Roman" pitchFamily="18" charset="0"/>
              </a:rPr>
              <a:t>E</a:t>
            </a:r>
            <a:r>
              <a:rPr kumimoji="0" lang="en-US" altLang="en-US" sz="2400" b="0" i="1" u="none" strike="noStrike" cap="none" normalizeH="0" baseline="0" dirty="0" err="1" smtClean="0" bmk="">
                <a:ln>
                  <a:noFill/>
                </a:ln>
                <a:solidFill>
                  <a:srgbClr val="000000"/>
                </a:solidFill>
                <a:effectLst/>
                <a:cs typeface="Times New Roman" pitchFamily="18" charset="0"/>
              </a:rPr>
              <a:t>xp</a:t>
            </a:r>
            <a:r>
              <a:rPr kumimoji="0" lang="en-US" altLang="en-US" sz="2400" b="0" i="0" u="none" strike="noStrike" cap="none" normalizeH="0" baseline="0" dirty="0" smtClean="0" bmk="">
                <a:ln>
                  <a:noFill/>
                </a:ln>
                <a:solidFill>
                  <a:srgbClr val="000000"/>
                </a:solidFill>
                <a:effectLst/>
                <a:cs typeface="Times New Roman" pitchFamily="18" charset="0"/>
              </a:rPr>
              <a:t> </a:t>
            </a:r>
            <a:r>
              <a:rPr lang="en-US" sz="2400" dirty="0" smtClean="0"/>
              <a:t>→</a:t>
            </a:r>
            <a:r>
              <a:rPr kumimoji="0" lang="en-US" altLang="en-US" sz="2400" b="0" i="0" u="none" strike="noStrike" cap="none" normalizeH="0" baseline="0" dirty="0" smtClean="0" bmk="">
                <a:ln>
                  <a:noFill/>
                </a:ln>
                <a:solidFill>
                  <a:srgbClr val="000000"/>
                </a:solidFill>
                <a:effectLst/>
                <a:cs typeface="Times New Roman" pitchFamily="18" charset="0"/>
              </a:rPr>
              <a:t> </a:t>
            </a:r>
            <a:r>
              <a:rPr kumimoji="0" lang="en-US" altLang="en-US" sz="2400" b="1" i="0" u="none" strike="noStrike" cap="none" normalizeH="0" baseline="0" dirty="0" smtClean="0" bmk="">
                <a:ln>
                  <a:noFill/>
                </a:ln>
                <a:solidFill>
                  <a:srgbClr val="000000"/>
                </a:solidFill>
                <a:effectLst/>
                <a:cs typeface="Times New Roman" pitchFamily="18" charset="0"/>
              </a:rPr>
              <a:t>(</a:t>
            </a:r>
            <a:r>
              <a:rPr kumimoji="0" lang="en-US" altLang="en-US" sz="2400" b="0" i="0" u="none" strike="noStrike" cap="none" normalizeH="0" baseline="0" dirty="0" smtClean="0" bmk="">
                <a:ln>
                  <a:noFill/>
                </a:ln>
                <a:solidFill>
                  <a:srgbClr val="000000"/>
                </a:solidFill>
                <a:effectLst/>
                <a:cs typeface="Times New Roman" pitchFamily="18" charset="0"/>
              </a:rPr>
              <a:t> </a:t>
            </a:r>
            <a:r>
              <a:rPr lang="en-US" altLang="en-US" sz="2400" i="1" dirty="0" err="1" bmk="">
                <a:solidFill>
                  <a:srgbClr val="000000"/>
                </a:solidFill>
                <a:cs typeface="Times New Roman" pitchFamily="18" charset="0"/>
              </a:rPr>
              <a:t>E</a:t>
            </a:r>
            <a:r>
              <a:rPr kumimoji="0" lang="en-US" altLang="en-US" sz="2400" b="0" i="1" u="none" strike="noStrike" cap="none" normalizeH="0" baseline="0" dirty="0" err="1" smtClean="0" bmk="">
                <a:ln>
                  <a:noFill/>
                </a:ln>
                <a:solidFill>
                  <a:srgbClr val="000000"/>
                </a:solidFill>
                <a:effectLst/>
                <a:cs typeface="Times New Roman" pitchFamily="18" charset="0"/>
              </a:rPr>
              <a:t>xp</a:t>
            </a:r>
            <a:r>
              <a:rPr kumimoji="0" lang="en-US" altLang="en-US" sz="2400" b="0" i="0" u="none" strike="noStrike" cap="none" normalizeH="0" baseline="0" dirty="0" smtClean="0" bmk="">
                <a:ln>
                  <a:noFill/>
                </a:ln>
                <a:solidFill>
                  <a:srgbClr val="000000"/>
                </a:solidFill>
                <a:effectLst/>
                <a:cs typeface="Times New Roman" pitchFamily="18" charset="0"/>
              </a:rPr>
              <a:t> </a:t>
            </a:r>
            <a:r>
              <a:rPr kumimoji="0" lang="en-US" altLang="en-US" sz="2400" b="1" i="0" u="none" strike="noStrike" cap="none" normalizeH="0" baseline="0" dirty="0" smtClean="0" bmk="">
                <a:ln>
                  <a:noFill/>
                </a:ln>
                <a:solidFill>
                  <a:srgbClr val="000000"/>
                </a:solidFill>
                <a:effectLst/>
                <a:cs typeface="Times New Roman" pitchFamily="18" charset="0"/>
              </a:rPr>
              <a:t>)</a:t>
            </a:r>
            <a:r>
              <a:rPr kumimoji="0" lang="en-US" altLang="en-US" sz="2400" b="0" i="0" u="none" strike="noStrike" cap="none" normalizeH="0" baseline="0" dirty="0" smtClean="0" bmk="">
                <a:ln>
                  <a:noFill/>
                </a:ln>
                <a:solidFill>
                  <a:srgbClr val="000000"/>
                </a:solidFill>
                <a:effectLst/>
                <a:cs typeface="Times New Roman" pitchFamily="18" charset="0"/>
              </a:rPr>
              <a:t> | </a:t>
            </a:r>
            <a:r>
              <a:rPr lang="en-US" altLang="en-US" sz="2400" i="1" dirty="0" err="1" bmk="">
                <a:solidFill>
                  <a:srgbClr val="000000"/>
                </a:solidFill>
                <a:cs typeface="Times New Roman" pitchFamily="18" charset="0"/>
              </a:rPr>
              <a:t>E</a:t>
            </a:r>
            <a:r>
              <a:rPr kumimoji="0" lang="en-US" altLang="en-US" sz="2400" b="0" i="1" u="none" strike="noStrike" cap="none" normalizeH="0" baseline="0" dirty="0" err="1" smtClean="0" bmk="">
                <a:ln>
                  <a:noFill/>
                </a:ln>
                <a:solidFill>
                  <a:srgbClr val="000000"/>
                </a:solidFill>
                <a:effectLst/>
                <a:cs typeface="Times New Roman" pitchFamily="18" charset="0"/>
              </a:rPr>
              <a:t>xp</a:t>
            </a:r>
            <a:r>
              <a:rPr kumimoji="0" lang="en-US" altLang="en-US" sz="2400" b="0" i="0" u="none" strike="noStrike" cap="none" normalizeH="0" baseline="0" dirty="0" smtClean="0" bmk="">
                <a:ln>
                  <a:noFill/>
                </a:ln>
                <a:solidFill>
                  <a:srgbClr val="000000"/>
                </a:solidFill>
                <a:effectLst/>
                <a:cs typeface="Times New Roman" pitchFamily="18" charset="0"/>
              </a:rPr>
              <a:t> </a:t>
            </a:r>
            <a:r>
              <a:rPr lang="en-US" altLang="en-US" sz="2400" i="1" dirty="0" err="1" bmk="">
                <a:solidFill>
                  <a:srgbClr val="000000"/>
                </a:solidFill>
                <a:cs typeface="Times New Roman" pitchFamily="18" charset="0"/>
              </a:rPr>
              <a:t>E</a:t>
            </a:r>
            <a:r>
              <a:rPr kumimoji="0" lang="en-US" altLang="en-US" sz="2400" b="0" i="1" u="none" strike="noStrike" cap="none" normalizeH="0" baseline="0" dirty="0" err="1" smtClean="0" bmk="">
                <a:ln>
                  <a:noFill/>
                </a:ln>
                <a:solidFill>
                  <a:srgbClr val="000000"/>
                </a:solidFill>
                <a:effectLst/>
                <a:cs typeface="Times New Roman" pitchFamily="18" charset="0"/>
              </a:rPr>
              <a:t>xp</a:t>
            </a:r>
            <a:r>
              <a:rPr kumimoji="0" lang="en-US" altLang="en-US" sz="2400" b="0" i="0" u="none" strike="noStrike" cap="none" normalizeH="0" baseline="0" dirty="0" smtClean="0" bmk="">
                <a:ln>
                  <a:noFill/>
                </a:ln>
                <a:solidFill>
                  <a:srgbClr val="000000"/>
                </a:solidFill>
                <a:effectLst/>
                <a:cs typeface="Times New Roman" pitchFamily="18" charset="0"/>
              </a:rPr>
              <a:t> | </a:t>
            </a:r>
            <a:r>
              <a:rPr kumimoji="0" lang="en-US" altLang="en-US" sz="2400" b="1" i="0" u="none" strike="noStrike" cap="none" normalizeH="0" baseline="0" dirty="0" smtClean="0" bmk="">
                <a:ln>
                  <a:noFill/>
                </a:ln>
                <a:solidFill>
                  <a:srgbClr val="000000"/>
                </a:solidFill>
                <a:effectLst/>
                <a:cs typeface="Times New Roman" pitchFamily="18" charset="0"/>
              </a:rPr>
              <a:t>(</a:t>
            </a:r>
            <a:r>
              <a:rPr kumimoji="0" lang="en-US" altLang="en-US" sz="2400" b="0" i="0" u="none" strike="noStrike" cap="none" normalizeH="0" baseline="0" dirty="0" smtClean="0" bmk="">
                <a:ln>
                  <a:noFill/>
                </a:ln>
                <a:solidFill>
                  <a:srgbClr val="000000"/>
                </a:solidFill>
                <a:effectLst/>
                <a:cs typeface="Times New Roman" pitchFamily="18" charset="0"/>
              </a:rPr>
              <a:t> </a:t>
            </a:r>
            <a:r>
              <a:rPr kumimoji="0" lang="en-US" altLang="en-US" sz="2400" b="1" i="0" u="none" strike="noStrike" cap="none" normalizeH="0" baseline="0" dirty="0" smtClean="0" bmk="">
                <a:ln>
                  <a:noFill/>
                </a:ln>
                <a:solidFill>
                  <a:srgbClr val="000000"/>
                </a:solidFill>
                <a:effectLst/>
                <a:cs typeface="Times New Roman" pitchFamily="18" charset="0"/>
              </a:rPr>
              <a:t>)</a:t>
            </a:r>
          </a:p>
        </p:txBody>
      </p:sp>
      <p:sp>
        <p:nvSpPr>
          <p:cNvPr id="9" name="Rectangle 8"/>
          <p:cNvSpPr/>
          <p:nvPr/>
        </p:nvSpPr>
        <p:spPr>
          <a:xfrm>
            <a:off x="3048000" y="3276600"/>
            <a:ext cx="4572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400" i="1" dirty="0" err="1" smtClean="0"/>
              <a:t>Exp</a:t>
            </a:r>
            <a:r>
              <a:rPr lang="en-US" sz="2400" dirty="0" smtClean="0"/>
              <a:t>  → </a:t>
            </a:r>
            <a:r>
              <a:rPr lang="en-US" sz="2400" b="1" dirty="0"/>
              <a:t>(</a:t>
            </a:r>
            <a:r>
              <a:rPr lang="en-US" sz="2400" dirty="0"/>
              <a:t> </a:t>
            </a:r>
            <a:r>
              <a:rPr lang="en-US" sz="2400" i="1" dirty="0" err="1"/>
              <a:t>E</a:t>
            </a:r>
            <a:r>
              <a:rPr lang="en-US" sz="2400" i="1" dirty="0" err="1" smtClean="0"/>
              <a:t>xp</a:t>
            </a:r>
            <a:r>
              <a:rPr lang="en-US" sz="2400" dirty="0" smtClean="0"/>
              <a:t> </a:t>
            </a:r>
            <a:r>
              <a:rPr lang="en-US" sz="2400" b="1" dirty="0"/>
              <a:t>)</a:t>
            </a:r>
            <a:r>
              <a:rPr lang="en-US" sz="2400" dirty="0"/>
              <a:t> </a:t>
            </a:r>
            <a:r>
              <a:rPr lang="en-US" sz="2400" i="1" dirty="0" err="1" smtClean="0"/>
              <a:t>Exp</a:t>
            </a:r>
            <a:r>
              <a:rPr lang="en-US" sz="2400" i="1" dirty="0"/>
              <a:t>'</a:t>
            </a:r>
            <a:r>
              <a:rPr lang="en-US" sz="2400" dirty="0"/>
              <a:t> | </a:t>
            </a:r>
            <a:r>
              <a:rPr lang="en-US" sz="2400" b="1" dirty="0"/>
              <a:t>(</a:t>
            </a:r>
            <a:r>
              <a:rPr lang="en-US" sz="2400" dirty="0"/>
              <a:t> </a:t>
            </a:r>
            <a:r>
              <a:rPr lang="en-US" sz="2400" b="1" dirty="0"/>
              <a:t>)</a:t>
            </a:r>
            <a:r>
              <a:rPr lang="en-US" sz="2400" dirty="0"/>
              <a:t> </a:t>
            </a:r>
            <a:r>
              <a:rPr lang="en-US" sz="2400" i="1" dirty="0" err="1" smtClean="0"/>
              <a:t>Exp</a:t>
            </a:r>
            <a:r>
              <a:rPr lang="en-US" sz="2400" i="1" dirty="0"/>
              <a:t>'</a:t>
            </a:r>
          </a:p>
          <a:p>
            <a:r>
              <a:rPr lang="en-US" sz="2400" i="1" dirty="0" err="1" smtClean="0"/>
              <a:t>Exp</a:t>
            </a:r>
            <a:r>
              <a:rPr lang="en-US" sz="2400" i="1" dirty="0"/>
              <a:t>'</a:t>
            </a:r>
            <a:r>
              <a:rPr lang="en-US" sz="2400" dirty="0"/>
              <a:t> →</a:t>
            </a:r>
            <a:r>
              <a:rPr lang="en-US" sz="2400" dirty="0" smtClean="0"/>
              <a:t> </a:t>
            </a:r>
            <a:r>
              <a:rPr lang="en-US" sz="2400" i="1" dirty="0" err="1" smtClean="0"/>
              <a:t>Exp</a:t>
            </a:r>
            <a:r>
              <a:rPr lang="en-US" sz="2400" dirty="0" smtClean="0"/>
              <a:t> </a:t>
            </a:r>
            <a:r>
              <a:rPr lang="en-US" sz="2400" i="1" dirty="0" err="1" smtClean="0"/>
              <a:t>Exp</a:t>
            </a:r>
            <a:r>
              <a:rPr lang="en-US" sz="2400" i="1" dirty="0"/>
              <a:t>'</a:t>
            </a:r>
            <a:r>
              <a:rPr lang="en-US" sz="2400" dirty="0"/>
              <a:t> | </a:t>
            </a:r>
            <a:r>
              <a:rPr lang="el-GR" sz="2400" dirty="0" smtClean="0"/>
              <a:t>ε</a:t>
            </a:r>
            <a:endParaRPr lang="en-US" sz="2400" dirty="0"/>
          </a:p>
        </p:txBody>
      </p:sp>
      <p:sp>
        <p:nvSpPr>
          <p:cNvPr id="10" name="Right Arrow 9"/>
          <p:cNvSpPr/>
          <p:nvPr/>
        </p:nvSpPr>
        <p:spPr>
          <a:xfrm rot="5400000">
            <a:off x="4151290" y="4380134"/>
            <a:ext cx="917620" cy="990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438400" y="5425588"/>
            <a:ext cx="54102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i="1" dirty="0" err="1" smtClean="0"/>
              <a:t>Exp</a:t>
            </a:r>
            <a:r>
              <a:rPr lang="en-US" sz="2400" dirty="0" smtClean="0"/>
              <a:t> </a:t>
            </a:r>
            <a:r>
              <a:rPr lang="en-US" sz="2400" dirty="0"/>
              <a:t>-&gt; </a:t>
            </a:r>
            <a:r>
              <a:rPr lang="en-US" sz="2400" b="1" dirty="0"/>
              <a:t>(</a:t>
            </a:r>
            <a:r>
              <a:rPr lang="en-US" sz="2400" dirty="0"/>
              <a:t> </a:t>
            </a:r>
            <a:r>
              <a:rPr lang="en-US" sz="2400" i="1" dirty="0" err="1" smtClean="0"/>
              <a:t>Exp</a:t>
            </a:r>
            <a:r>
              <a:rPr lang="en-US" sz="2400" i="1" dirty="0"/>
              <a:t>''</a:t>
            </a:r>
          </a:p>
          <a:p>
            <a:r>
              <a:rPr lang="en-US" sz="2400" i="1" dirty="0" err="1" smtClean="0"/>
              <a:t>Exp</a:t>
            </a:r>
            <a:r>
              <a:rPr lang="en-US" sz="2400" i="1" dirty="0"/>
              <a:t>''</a:t>
            </a:r>
            <a:r>
              <a:rPr lang="en-US" sz="2400" dirty="0"/>
              <a:t> -&gt; </a:t>
            </a:r>
            <a:r>
              <a:rPr lang="en-US" sz="2400" i="1" dirty="0" err="1" smtClean="0"/>
              <a:t>Exp</a:t>
            </a:r>
            <a:r>
              <a:rPr lang="en-US" sz="2400" dirty="0" smtClean="0"/>
              <a:t> </a:t>
            </a:r>
            <a:r>
              <a:rPr lang="en-US" sz="2400" dirty="0"/>
              <a:t>) </a:t>
            </a:r>
            <a:r>
              <a:rPr lang="en-US" sz="2400" i="1" dirty="0" err="1" smtClean="0"/>
              <a:t>Exp</a:t>
            </a:r>
            <a:r>
              <a:rPr lang="en-US" sz="2400" i="1" dirty="0"/>
              <a:t>'</a:t>
            </a:r>
            <a:r>
              <a:rPr lang="en-US" sz="2400" dirty="0"/>
              <a:t> | ) </a:t>
            </a:r>
            <a:r>
              <a:rPr lang="en-US" sz="2400" i="1" dirty="0" err="1" smtClean="0"/>
              <a:t>Exp</a:t>
            </a:r>
            <a:r>
              <a:rPr lang="en-US" sz="2400" i="1" dirty="0"/>
              <a:t>'</a:t>
            </a:r>
            <a:r>
              <a:rPr lang="en-US" sz="2400" dirty="0"/>
              <a:t> </a:t>
            </a:r>
            <a:endParaRPr lang="en-US" sz="2400" dirty="0" smtClean="0"/>
          </a:p>
          <a:p>
            <a:r>
              <a:rPr lang="en-US" sz="2400" dirty="0" err="1" smtClean="0"/>
              <a:t>Exp</a:t>
            </a:r>
            <a:r>
              <a:rPr lang="en-US" sz="2400" dirty="0"/>
              <a:t>' -&gt; </a:t>
            </a:r>
            <a:r>
              <a:rPr lang="en-US" sz="2400" dirty="0" err="1"/>
              <a:t>exp</a:t>
            </a:r>
            <a:r>
              <a:rPr lang="en-US" sz="2400" dirty="0"/>
              <a:t> </a:t>
            </a:r>
            <a:r>
              <a:rPr lang="en-US" sz="2400" dirty="0" err="1"/>
              <a:t>exp</a:t>
            </a:r>
            <a:r>
              <a:rPr lang="en-US" sz="2400" dirty="0"/>
              <a:t>' | </a:t>
            </a:r>
            <a:r>
              <a:rPr lang="el-GR" sz="2400" dirty="0" smtClean="0"/>
              <a:t>ε</a:t>
            </a:r>
            <a:endParaRPr lang="en-US" sz="2400" dirty="0"/>
          </a:p>
        </p:txBody>
      </p:sp>
      <p:sp>
        <p:nvSpPr>
          <p:cNvPr id="15" name="TextBox 14"/>
          <p:cNvSpPr txBox="1"/>
          <p:nvPr/>
        </p:nvSpPr>
        <p:spPr>
          <a:xfrm>
            <a:off x="5638800" y="2438400"/>
            <a:ext cx="251139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tx2"/>
                </a:solidFill>
              </a:rPr>
              <a:t>Remove</a:t>
            </a:r>
          </a:p>
          <a:p>
            <a:r>
              <a:rPr lang="en-US" dirty="0" smtClean="0">
                <a:solidFill>
                  <a:schemeClr val="tx2"/>
                </a:solidFill>
              </a:rPr>
              <a:t>Immediate left-recursion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562600" y="4659868"/>
            <a:ext cx="1448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tx2"/>
                </a:solidFill>
              </a:rPr>
              <a:t>Left-factoring</a:t>
            </a:r>
            <a:endParaRPr lang="en-US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27887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9" grpId="0"/>
      <p:bldP spid="10" grpId="0" animBg="1"/>
      <p:bldP spid="14" grpId="0"/>
      <p:bldP spid="15" grpId="0"/>
      <p:bldP spid="16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Where are we at?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We’ve set ourselves up for success in building the selection table</a:t>
            </a:r>
          </a:p>
          <a:p>
            <a:pPr lvl="1"/>
            <a:r>
              <a:rPr lang="en-US" dirty="0" smtClean="0"/>
              <a:t>Two things that prevent a grammar from being LL(1) were identified and avoided</a:t>
            </a:r>
          </a:p>
          <a:p>
            <a:pPr lvl="2"/>
            <a:r>
              <a:rPr lang="en-US" dirty="0" smtClean="0"/>
              <a:t>Not Left-Factored grammars</a:t>
            </a:r>
          </a:p>
          <a:p>
            <a:pPr lvl="2"/>
            <a:r>
              <a:rPr lang="en-US" dirty="0" smtClean="0"/>
              <a:t>Left-recursive grammars</a:t>
            </a:r>
          </a:p>
          <a:p>
            <a:pPr lvl="1"/>
            <a:r>
              <a:rPr lang="en-US" dirty="0" smtClean="0"/>
              <a:t>Next time</a:t>
            </a:r>
          </a:p>
          <a:p>
            <a:pPr lvl="2"/>
            <a:r>
              <a:rPr lang="en-US" dirty="0" smtClean="0"/>
              <a:t>Build two data structures that combine to yield a selector table:</a:t>
            </a:r>
          </a:p>
          <a:p>
            <a:pPr lvl="3"/>
            <a:r>
              <a:rPr lang="en-US" dirty="0" smtClean="0"/>
              <a:t>FIRST set</a:t>
            </a:r>
          </a:p>
          <a:p>
            <a:pPr lvl="3"/>
            <a:r>
              <a:rPr lang="en-US" dirty="0" smtClean="0"/>
              <a:t>FOLLOW set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18D17-624A-4996-8458-E634E28CA05F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7194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Time Permitting: HW 4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18D17-624A-4996-8458-E634E28CA05F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7816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Last Time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CYK</a:t>
            </a:r>
          </a:p>
          <a:p>
            <a:pPr lvl="1"/>
            <a:r>
              <a:rPr lang="en-US" dirty="0" smtClean="0"/>
              <a:t>Step 1: get a grammar in Chomsky Normal Form</a:t>
            </a:r>
          </a:p>
          <a:p>
            <a:pPr lvl="1"/>
            <a:r>
              <a:rPr lang="en-US" dirty="0" smtClean="0"/>
              <a:t>Step 2: Build all possible parse trees bottom-up</a:t>
            </a:r>
          </a:p>
          <a:p>
            <a:pPr lvl="2"/>
            <a:r>
              <a:rPr lang="en-US" dirty="0" smtClean="0"/>
              <a:t>Start with runs of 1 terminal</a:t>
            </a:r>
          </a:p>
          <a:p>
            <a:pPr lvl="2"/>
            <a:r>
              <a:rPr lang="en-US" dirty="0" smtClean="0"/>
              <a:t>Connect 1-terminal runs into 2-terminal runs</a:t>
            </a:r>
          </a:p>
          <a:p>
            <a:pPr lvl="2"/>
            <a:r>
              <a:rPr lang="en-US" dirty="0" smtClean="0"/>
              <a:t>Connect 1- and 2- terminal runs into 3-terminal runs</a:t>
            </a:r>
          </a:p>
          <a:p>
            <a:pPr lvl="2"/>
            <a:r>
              <a:rPr lang="en-US" dirty="0" smtClean="0"/>
              <a:t>Connect  1- and 3- or 2- and 2- terminal runs into 4 terminal runs</a:t>
            </a:r>
          </a:p>
          <a:p>
            <a:pPr lvl="2"/>
            <a:r>
              <a:rPr lang="en-US" dirty="0" smtClean="0"/>
              <a:t>…</a:t>
            </a:r>
          </a:p>
          <a:p>
            <a:pPr lvl="2"/>
            <a:r>
              <a:rPr lang="en-US" dirty="0" smtClean="0"/>
              <a:t>If we can connect the entire tree, rooted at the start symbol, we’ve found a valid parse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18D17-624A-4996-8458-E634E28CA05F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4386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Some Interesting properties of CYK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Very old algorithm</a:t>
            </a:r>
          </a:p>
          <a:p>
            <a:pPr lvl="1"/>
            <a:r>
              <a:rPr lang="en-US" dirty="0" smtClean="0"/>
              <a:t>Already well known in early 70s</a:t>
            </a:r>
          </a:p>
          <a:p>
            <a:r>
              <a:rPr lang="en-US" dirty="0" smtClean="0"/>
              <a:t>No problems with ambiguous grammars:</a:t>
            </a:r>
          </a:p>
          <a:p>
            <a:pPr lvl="1"/>
            <a:r>
              <a:rPr lang="en-US" dirty="0" smtClean="0"/>
              <a:t>Gives a solution for </a:t>
            </a:r>
            <a:r>
              <a:rPr lang="en-US" i="1" dirty="0" smtClean="0"/>
              <a:t>all</a:t>
            </a:r>
            <a:r>
              <a:rPr lang="en-US" dirty="0" smtClean="0"/>
              <a:t> possible parse tree simultaneously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18D17-624A-4996-8458-E634E28CA05F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3450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Thinking about Language Design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6248400" cy="4525963"/>
          </a:xfrm>
        </p:spPr>
        <p:txBody>
          <a:bodyPr>
            <a:normAutofit/>
          </a:bodyPr>
          <a:lstStyle/>
          <a:p>
            <a:r>
              <a:rPr lang="en-US" dirty="0" smtClean="0"/>
              <a:t>Balanced considerations</a:t>
            </a:r>
          </a:p>
          <a:p>
            <a:pPr lvl="1"/>
            <a:r>
              <a:rPr lang="en-US" dirty="0" smtClean="0"/>
              <a:t>Powerful enough to be useful</a:t>
            </a:r>
          </a:p>
          <a:p>
            <a:pPr lvl="1"/>
            <a:r>
              <a:rPr lang="en-US" dirty="0" smtClean="0"/>
              <a:t>Simple enough to be </a:t>
            </a:r>
            <a:r>
              <a:rPr lang="en-US" dirty="0" err="1" smtClean="0"/>
              <a:t>parseable</a:t>
            </a:r>
            <a:endParaRPr lang="en-US" dirty="0" smtClean="0"/>
          </a:p>
          <a:p>
            <a:r>
              <a:rPr lang="en-US" dirty="0" smtClean="0"/>
              <a:t>Syntax need not be complex for complex behaviors</a:t>
            </a:r>
          </a:p>
          <a:p>
            <a:pPr lvl="1"/>
            <a:r>
              <a:rPr lang="en-US" dirty="0" smtClean="0"/>
              <a:t>Guy Steele’s “Growing a Language”</a:t>
            </a:r>
          </a:p>
          <a:p>
            <a:pPr marL="457200" lvl="1" indent="0">
              <a:buNone/>
            </a:pPr>
            <a:r>
              <a:rPr lang="en-US" sz="2000" dirty="0">
                <a:hlinkClick r:id="rId2"/>
              </a:rPr>
              <a:t>https://www.youtube.com/watch?v=_</a:t>
            </a:r>
            <a:r>
              <a:rPr lang="en-US" sz="2000" dirty="0" smtClean="0">
                <a:hlinkClick r:id="rId2"/>
              </a:rPr>
              <a:t>ahvzDzKdB0</a:t>
            </a:r>
            <a:r>
              <a:rPr lang="en-US" sz="2000" dirty="0" smtClean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18D17-624A-4996-8458-E634E28CA05F}" type="slidenum">
              <a:rPr lang="en-US" smtClean="0"/>
              <a:t>5</a:t>
            </a:fld>
            <a:endParaRPr lang="en-US"/>
          </a:p>
        </p:txBody>
      </p:sp>
      <p:pic>
        <p:nvPicPr>
          <p:cNvPr id="1026" name="Picture 2" descr="http://www.linnguagem.com.br/images/materias/languages-think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5600" y="2362200"/>
            <a:ext cx="2057400" cy="34480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88780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Restricting the Grammar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By restricting our grammars we can</a:t>
            </a:r>
          </a:p>
          <a:p>
            <a:pPr lvl="1"/>
            <a:r>
              <a:rPr lang="en-US" dirty="0" smtClean="0"/>
              <a:t>Detect ambiguity</a:t>
            </a:r>
          </a:p>
          <a:p>
            <a:pPr lvl="1"/>
            <a:r>
              <a:rPr lang="en-US" dirty="0" smtClean="0"/>
              <a:t>Build linear-time, O(n) parsers</a:t>
            </a:r>
          </a:p>
          <a:p>
            <a:r>
              <a:rPr lang="en-US" dirty="0" smtClean="0"/>
              <a:t>LL(1) languages </a:t>
            </a:r>
          </a:p>
          <a:p>
            <a:pPr lvl="1"/>
            <a:r>
              <a:rPr lang="en-US" dirty="0" smtClean="0"/>
              <a:t>Particularly amenable to parsing</a:t>
            </a:r>
          </a:p>
          <a:p>
            <a:pPr lvl="1"/>
            <a:r>
              <a:rPr lang="en-US" dirty="0" err="1" smtClean="0"/>
              <a:t>Parseable</a:t>
            </a:r>
            <a:r>
              <a:rPr lang="en-US" dirty="0" smtClean="0"/>
              <a:t> by Predictive (top-down) parsers</a:t>
            </a:r>
          </a:p>
          <a:p>
            <a:pPr lvl="2"/>
            <a:r>
              <a:rPr lang="en-US" dirty="0" smtClean="0"/>
              <a:t>Sometimes called recursive descent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18D17-624A-4996-8458-E634E28CA05F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0560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Top-Down Parsers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Start at the Start symbol</a:t>
            </a:r>
          </a:p>
          <a:p>
            <a:r>
              <a:rPr lang="en-US" dirty="0" smtClean="0"/>
              <a:t>“predict” what productions to use</a:t>
            </a:r>
          </a:p>
          <a:p>
            <a:pPr lvl="1"/>
            <a:r>
              <a:rPr lang="en-US" dirty="0" smtClean="0"/>
              <a:t>Example: if the current token to be parsed is an id, no need to try productions that start with integer literal</a:t>
            </a:r>
          </a:p>
          <a:p>
            <a:pPr lvl="1"/>
            <a:r>
              <a:rPr lang="en-US" dirty="0" smtClean="0"/>
              <a:t>This might seem simple, but keep in mind multiple levels of productions that have to be used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18D17-624A-4996-8458-E634E28CA05F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3996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ectangle 29"/>
          <p:cNvSpPr/>
          <p:nvPr/>
        </p:nvSpPr>
        <p:spPr>
          <a:xfrm>
            <a:off x="5178274" y="3733800"/>
            <a:ext cx="3584726" cy="24384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533400" y="1371600"/>
            <a:ext cx="4800600" cy="48006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8" name="Rectangle 27"/>
          <p:cNvSpPr/>
          <p:nvPr/>
        </p:nvSpPr>
        <p:spPr>
          <a:xfrm>
            <a:off x="5539588" y="1371600"/>
            <a:ext cx="3223412" cy="1066800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Scanner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Predictive Parser Sketch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18D17-624A-4996-8458-E634E28CA05F}" type="slidenum">
              <a:rPr lang="en-US" smtClean="0"/>
              <a:t>8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066800" y="3124200"/>
            <a:ext cx="1752600" cy="1447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Selector table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1066800" y="5334000"/>
            <a:ext cx="17526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“Work to do”</a:t>
            </a:r>
          </a:p>
          <a:p>
            <a:pPr algn="ctr"/>
            <a:r>
              <a:rPr lang="en-US" dirty="0" smtClean="0"/>
              <a:t>Stack</a:t>
            </a:r>
            <a:endParaRPr lang="en-US" dirty="0"/>
          </a:p>
        </p:txBody>
      </p:sp>
      <p:grpSp>
        <p:nvGrpSpPr>
          <p:cNvPr id="17" name="Group 16"/>
          <p:cNvGrpSpPr/>
          <p:nvPr/>
        </p:nvGrpSpPr>
        <p:grpSpPr>
          <a:xfrm>
            <a:off x="5867400" y="2743200"/>
            <a:ext cx="2590800" cy="762000"/>
            <a:chOff x="5791200" y="2743200"/>
            <a:chExt cx="2590800" cy="762000"/>
          </a:xfrm>
        </p:grpSpPr>
        <p:sp>
          <p:nvSpPr>
            <p:cNvPr id="12" name="TextBox 11"/>
            <p:cNvSpPr txBox="1"/>
            <p:nvPr/>
          </p:nvSpPr>
          <p:spPr>
            <a:xfrm>
              <a:off x="7848600" y="3135868"/>
              <a:ext cx="533400" cy="369332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lIns="45720" rIns="45720" rtlCol="0">
              <a:spAutoFit/>
            </a:bodyPr>
            <a:lstStyle/>
            <a:p>
              <a:pPr algn="ctr"/>
              <a:r>
                <a:rPr lang="en-US" b="1" dirty="0" smtClean="0"/>
                <a:t>EOF</a:t>
              </a:r>
              <a:endParaRPr lang="en-US" b="1" dirty="0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5791200" y="3135868"/>
              <a:ext cx="533400" cy="369332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lIns="45720" rIns="45720" rtlCol="0">
              <a:spAutoFit/>
            </a:bodyPr>
            <a:lstStyle/>
            <a:p>
              <a:pPr algn="ctr"/>
              <a:r>
                <a:rPr lang="en-US" b="1" dirty="0" smtClean="0"/>
                <a:t>a</a:t>
              </a:r>
              <a:endParaRPr lang="en-US" b="1" dirty="0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6305550" y="3135868"/>
              <a:ext cx="533400" cy="369332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lIns="45720" rIns="45720" rtlCol="0">
              <a:spAutoFit/>
            </a:bodyPr>
            <a:lstStyle/>
            <a:p>
              <a:pPr algn="ctr"/>
              <a:r>
                <a:rPr lang="en-US" b="1" dirty="0"/>
                <a:t>b</a:t>
              </a: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6819900" y="3135868"/>
              <a:ext cx="533400" cy="369332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lIns="45720" rIns="45720" rtlCol="0">
              <a:spAutoFit/>
            </a:bodyPr>
            <a:lstStyle/>
            <a:p>
              <a:pPr algn="ctr"/>
              <a:r>
                <a:rPr lang="en-US" b="1" dirty="0" smtClean="0"/>
                <a:t>a</a:t>
              </a:r>
              <a:endParaRPr lang="en-US" b="1" dirty="0"/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7334250" y="3135868"/>
              <a:ext cx="533400" cy="369332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lIns="45720" rIns="45720" rtlCol="0">
              <a:spAutoFit/>
            </a:bodyPr>
            <a:lstStyle/>
            <a:p>
              <a:pPr algn="ctr"/>
              <a:r>
                <a:rPr lang="en-US" b="1" dirty="0" smtClean="0"/>
                <a:t>a</a:t>
              </a:r>
              <a:endParaRPr lang="en-US" b="1" dirty="0"/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6240865" y="2743200"/>
              <a:ext cx="145533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Token Stream</a:t>
              </a:r>
              <a:endParaRPr lang="en-US" dirty="0"/>
            </a:p>
          </p:txBody>
        </p:sp>
      </p:grpSp>
      <p:sp>
        <p:nvSpPr>
          <p:cNvPr id="20" name="Right Brace 19"/>
          <p:cNvSpPr/>
          <p:nvPr/>
        </p:nvSpPr>
        <p:spPr>
          <a:xfrm>
            <a:off x="2971800" y="3124200"/>
            <a:ext cx="266700" cy="1447800"/>
          </a:xfrm>
          <a:prstGeom prst="rightBrac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/>
          <p:cNvSpPr txBox="1"/>
          <p:nvPr/>
        </p:nvSpPr>
        <p:spPr>
          <a:xfrm>
            <a:off x="3276600" y="3657600"/>
            <a:ext cx="19016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accent6"/>
                </a:solidFill>
              </a:rPr>
              <a:t>Row: nonterminal</a:t>
            </a:r>
            <a:endParaRPr lang="en-US" b="1" dirty="0">
              <a:solidFill>
                <a:schemeClr val="accent6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1219200" y="2438400"/>
            <a:ext cx="1414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accent6"/>
                </a:solidFill>
              </a:rPr>
              <a:t>Col: terminal</a:t>
            </a:r>
            <a:endParaRPr lang="en-US" b="1" dirty="0">
              <a:solidFill>
                <a:schemeClr val="accent6"/>
              </a:solidFill>
            </a:endParaRPr>
          </a:p>
        </p:txBody>
      </p:sp>
      <p:sp>
        <p:nvSpPr>
          <p:cNvPr id="24" name="Right Brace 23"/>
          <p:cNvSpPr/>
          <p:nvPr/>
        </p:nvSpPr>
        <p:spPr>
          <a:xfrm rot="16200000">
            <a:off x="1848525" y="2077125"/>
            <a:ext cx="189149" cy="1752600"/>
          </a:xfrm>
          <a:prstGeom prst="rightBrac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5" name="Group 24"/>
          <p:cNvGrpSpPr/>
          <p:nvPr/>
        </p:nvGrpSpPr>
        <p:grpSpPr>
          <a:xfrm>
            <a:off x="5539588" y="3581400"/>
            <a:ext cx="1108862" cy="729734"/>
            <a:chOff x="5063338" y="3942228"/>
            <a:chExt cx="1108862" cy="729734"/>
          </a:xfrm>
        </p:grpSpPr>
        <p:sp>
          <p:nvSpPr>
            <p:cNvPr id="26" name="Down Arrow 25"/>
            <p:cNvSpPr/>
            <p:nvPr/>
          </p:nvSpPr>
          <p:spPr>
            <a:xfrm rot="10800000">
              <a:off x="5439002" y="3942228"/>
              <a:ext cx="428398" cy="363071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5063338" y="4302630"/>
              <a:ext cx="110886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 smtClean="0"/>
                <a:t>current</a:t>
              </a:r>
              <a:endParaRPr lang="en-US" b="1" dirty="0"/>
            </a:p>
          </p:txBody>
        </p:sp>
      </p:grpSp>
      <p:sp>
        <p:nvSpPr>
          <p:cNvPr id="31" name="Rectangle 30"/>
          <p:cNvSpPr/>
          <p:nvPr/>
        </p:nvSpPr>
        <p:spPr>
          <a:xfrm>
            <a:off x="5178274" y="3771900"/>
            <a:ext cx="361314" cy="2362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TextBox 31"/>
          <p:cNvSpPr txBox="1"/>
          <p:nvPr/>
        </p:nvSpPr>
        <p:spPr>
          <a:xfrm>
            <a:off x="2319245" y="1535668"/>
            <a:ext cx="15669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Parser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1204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Algorithm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18D17-624A-4996-8458-E634E28CA05F}" type="slidenum">
              <a:rPr lang="en-US" smtClean="0"/>
              <a:t>9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28600" y="1261676"/>
            <a:ext cx="8915400" cy="4770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9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stack.push</a:t>
            </a:r>
            <a:r>
              <a:rPr lang="en-US" sz="19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9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eof</a:t>
            </a:r>
            <a:r>
              <a:rPr lang="en-US" sz="19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sz="19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stack.push</a:t>
            </a:r>
            <a:r>
              <a:rPr lang="en-US" sz="19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900" i="1" dirty="0">
                <a:latin typeface="Courier New" panose="02070309020205020404" pitchFamily="49" charset="0"/>
                <a:cs typeface="Courier New" panose="02070309020205020404" pitchFamily="49" charset="0"/>
              </a:rPr>
              <a:t>S</a:t>
            </a:r>
            <a:r>
              <a:rPr lang="en-US" sz="1900" i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tart</a:t>
            </a:r>
            <a:r>
              <a:rPr lang="en-US" sz="19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non-term)</a:t>
            </a:r>
          </a:p>
          <a:p>
            <a:r>
              <a:rPr lang="en-US" sz="19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t = </a:t>
            </a:r>
            <a:r>
              <a:rPr lang="en-US" sz="19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scanner.getToken</a:t>
            </a:r>
            <a:r>
              <a:rPr lang="en-US" sz="19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r>
              <a:rPr lang="en-US" sz="19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Repeat</a:t>
            </a:r>
          </a:p>
          <a:p>
            <a:r>
              <a:rPr lang="en-US" sz="19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if </a:t>
            </a:r>
            <a:r>
              <a:rPr lang="en-US" sz="19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stack.top</a:t>
            </a:r>
            <a:r>
              <a:rPr lang="en-US" sz="19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is a terminal y </a:t>
            </a:r>
          </a:p>
          <a:p>
            <a:r>
              <a:rPr lang="en-US" sz="19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match y with t</a:t>
            </a:r>
          </a:p>
          <a:p>
            <a:r>
              <a:rPr lang="en-US" sz="19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pop y from the stack</a:t>
            </a:r>
          </a:p>
          <a:p>
            <a:r>
              <a:rPr lang="en-US" sz="19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t = </a:t>
            </a:r>
            <a:r>
              <a:rPr lang="en-US" sz="19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scanner.next_token</a:t>
            </a:r>
            <a:r>
              <a:rPr lang="en-US" sz="19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r>
              <a:rPr lang="en-US" sz="19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if </a:t>
            </a:r>
            <a:r>
              <a:rPr lang="en-US" sz="19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stack.top</a:t>
            </a:r>
            <a:r>
              <a:rPr lang="en-US" sz="19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is a nonterminal X</a:t>
            </a:r>
          </a:p>
          <a:p>
            <a:r>
              <a:rPr lang="en-US" sz="19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get table[</a:t>
            </a:r>
            <a:r>
              <a:rPr lang="en-US" sz="19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X,t</a:t>
            </a:r>
            <a:r>
              <a:rPr lang="en-US" sz="19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</a:p>
          <a:p>
            <a:r>
              <a:rPr lang="en-US" sz="19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pop X from the stack</a:t>
            </a:r>
          </a:p>
          <a:p>
            <a:r>
              <a:rPr lang="en-US" sz="19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push production’s RHS (each symbol from Right to Left)</a:t>
            </a:r>
          </a:p>
          <a:p>
            <a:r>
              <a:rPr lang="en-US" sz="19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Until one of the following:</a:t>
            </a:r>
          </a:p>
          <a:p>
            <a:r>
              <a:rPr lang="en-US" sz="19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stack is empty </a:t>
            </a:r>
          </a:p>
          <a:p>
            <a:r>
              <a:rPr lang="en-US" sz="19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9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9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stack.top</a:t>
            </a:r>
            <a:r>
              <a:rPr lang="en-US" sz="19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is a terminal that doesn’t match t</a:t>
            </a:r>
          </a:p>
          <a:p>
            <a:r>
              <a:rPr lang="en-US" sz="19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9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stack.top</a:t>
            </a:r>
            <a:r>
              <a:rPr lang="en-US" sz="19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is a non-term and parse table entry is empty</a:t>
            </a:r>
            <a:endParaRPr lang="en-US" sz="19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8" name="Left Brace 7"/>
          <p:cNvSpPr/>
          <p:nvPr/>
        </p:nvSpPr>
        <p:spPr>
          <a:xfrm>
            <a:off x="457200" y="5410200"/>
            <a:ext cx="76200" cy="457200"/>
          </a:xfrm>
          <a:prstGeom prst="leftBrac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250686" y="5640946"/>
            <a:ext cx="818260" cy="752530"/>
          </a:xfrm>
          <a:custGeom>
            <a:avLst/>
            <a:gdLst>
              <a:gd name="connsiteX0" fmla="*/ 200075 w 818260"/>
              <a:gd name="connsiteY0" fmla="*/ 0 h 752530"/>
              <a:gd name="connsiteX1" fmla="*/ 6891 w 818260"/>
              <a:gd name="connsiteY1" fmla="*/ 257578 h 752530"/>
              <a:gd name="connsiteX2" fmla="*/ 419015 w 818260"/>
              <a:gd name="connsiteY2" fmla="*/ 695460 h 752530"/>
              <a:gd name="connsiteX3" fmla="*/ 818260 w 818260"/>
              <a:gd name="connsiteY3" fmla="*/ 734096 h 7525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18260" h="752530">
                <a:moveTo>
                  <a:pt x="200075" y="0"/>
                </a:moveTo>
                <a:cubicBezTo>
                  <a:pt x="85238" y="70834"/>
                  <a:pt x="-29599" y="141668"/>
                  <a:pt x="6891" y="257578"/>
                </a:cubicBezTo>
                <a:cubicBezTo>
                  <a:pt x="43381" y="373488"/>
                  <a:pt x="283787" y="616040"/>
                  <a:pt x="419015" y="695460"/>
                </a:cubicBezTo>
                <a:cubicBezTo>
                  <a:pt x="554243" y="774880"/>
                  <a:pt x="686251" y="754488"/>
                  <a:pt x="818260" y="734096"/>
                </a:cubicBezTo>
              </a:path>
            </a:pathLst>
          </a:cu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1066800" y="6172200"/>
            <a:ext cx="7303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accent2"/>
                </a:solidFill>
              </a:rPr>
              <a:t>reject</a:t>
            </a:r>
            <a:endParaRPr lang="en-US" b="1" dirty="0">
              <a:solidFill>
                <a:schemeClr val="accent2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267200" y="4953000"/>
            <a:ext cx="8089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accent3"/>
                </a:solidFill>
              </a:rPr>
              <a:t>accept</a:t>
            </a:r>
            <a:endParaRPr lang="en-US" b="1" dirty="0">
              <a:solidFill>
                <a:schemeClr val="accent3"/>
              </a:solidFill>
            </a:endParaRPr>
          </a:p>
        </p:txBody>
      </p:sp>
      <p:sp>
        <p:nvSpPr>
          <p:cNvPr id="12" name="Freeform 11"/>
          <p:cNvSpPr/>
          <p:nvPr/>
        </p:nvSpPr>
        <p:spPr>
          <a:xfrm>
            <a:off x="2691685" y="5166451"/>
            <a:ext cx="1635616" cy="107201"/>
          </a:xfrm>
          <a:custGeom>
            <a:avLst/>
            <a:gdLst>
              <a:gd name="connsiteX0" fmla="*/ 1635616 w 1635616"/>
              <a:gd name="connsiteY0" fmla="*/ 0 h 107201"/>
              <a:gd name="connsiteX1" fmla="*/ 373487 w 1635616"/>
              <a:gd name="connsiteY1" fmla="*/ 103031 h 107201"/>
              <a:gd name="connsiteX2" fmla="*/ 0 w 1635616"/>
              <a:gd name="connsiteY2" fmla="*/ 77273 h 1072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635616" h="107201">
                <a:moveTo>
                  <a:pt x="1635616" y="0"/>
                </a:moveTo>
                <a:lnTo>
                  <a:pt x="373487" y="103031"/>
                </a:lnTo>
                <a:cubicBezTo>
                  <a:pt x="100884" y="115910"/>
                  <a:pt x="50442" y="96591"/>
                  <a:pt x="0" y="77273"/>
                </a:cubicBezTo>
              </a:path>
            </a:pathLst>
          </a:cu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75587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/>
      <p:bldP spid="11" grpId="0"/>
      <p:bldP spid="12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3990</TotalTime>
  <Words>1116</Words>
  <Application>Microsoft Office PowerPoint</Application>
  <PresentationFormat>On-screen Show (4:3)</PresentationFormat>
  <Paragraphs>274</Paragraphs>
  <Slides>25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Office Theme</vt:lpstr>
      <vt:lpstr>CS536</vt:lpstr>
      <vt:lpstr>Announcements</vt:lpstr>
      <vt:lpstr>Last Time</vt:lpstr>
      <vt:lpstr>Some Interesting properties of CYK</vt:lpstr>
      <vt:lpstr>Thinking about Language Design</vt:lpstr>
      <vt:lpstr>Restricting the Grammar</vt:lpstr>
      <vt:lpstr>Top-Down Parsers</vt:lpstr>
      <vt:lpstr>Predictive Parser Sketch</vt:lpstr>
      <vt:lpstr>Algorithm</vt:lpstr>
      <vt:lpstr>Example</vt:lpstr>
      <vt:lpstr>Example 2, bad input: You try</vt:lpstr>
      <vt:lpstr>This Parser works great!</vt:lpstr>
      <vt:lpstr>Two Outstanding Issues</vt:lpstr>
      <vt:lpstr>Building Selector Tables</vt:lpstr>
      <vt:lpstr>Left-Recursion</vt:lpstr>
      <vt:lpstr>Removing Left-Recursion</vt:lpstr>
      <vt:lpstr>Example</vt:lpstr>
      <vt:lpstr>Let’s check in on the Parse Tree…</vt:lpstr>
      <vt:lpstr>… We’ll fix that later</vt:lpstr>
      <vt:lpstr>General Rule for Removing Immediate Left-Recursion</vt:lpstr>
      <vt:lpstr>Left Factored Grammars</vt:lpstr>
      <vt:lpstr>Left Factoring</vt:lpstr>
      <vt:lpstr>Combined Example</vt:lpstr>
      <vt:lpstr>Where are we at?</vt:lpstr>
      <vt:lpstr>Time Permitting: HW 4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CS536</dc:title>
  <dc:creator>drew</dc:creator>
  <cp:lastModifiedBy>drew</cp:lastModifiedBy>
  <cp:revision>119</cp:revision>
  <dcterms:created xsi:type="dcterms:W3CDTF">2014-09-28T19:00:34Z</dcterms:created>
  <dcterms:modified xsi:type="dcterms:W3CDTF">2014-10-09T20:49:30Z</dcterms:modified>
</cp:coreProperties>
</file>