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0" r:id="rId3"/>
    <p:sldId id="291" r:id="rId4"/>
    <p:sldId id="257" r:id="rId5"/>
    <p:sldId id="261" r:id="rId6"/>
    <p:sldId id="266" r:id="rId7"/>
    <p:sldId id="265" r:id="rId8"/>
    <p:sldId id="279" r:id="rId9"/>
    <p:sldId id="262" r:id="rId10"/>
    <p:sldId id="268" r:id="rId11"/>
    <p:sldId id="271" r:id="rId12"/>
    <p:sldId id="269" r:id="rId13"/>
    <p:sldId id="272" r:id="rId14"/>
    <p:sldId id="270" r:id="rId15"/>
    <p:sldId id="273" r:id="rId16"/>
    <p:sldId id="274" r:id="rId17"/>
    <p:sldId id="275" r:id="rId18"/>
    <p:sldId id="276" r:id="rId19"/>
    <p:sldId id="277" r:id="rId20"/>
    <p:sldId id="259" r:id="rId21"/>
    <p:sldId id="283" r:id="rId22"/>
    <p:sldId id="284" r:id="rId23"/>
    <p:sldId id="280" r:id="rId24"/>
    <p:sldId id="281" r:id="rId25"/>
    <p:sldId id="282" r:id="rId26"/>
    <p:sldId id="285" r:id="rId27"/>
    <p:sldId id="286" r:id="rId28"/>
    <p:sldId id="287" r:id="rId29"/>
    <p:sldId id="288" r:id="rId30"/>
    <p:sldId id="289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4" autoAdjust="0"/>
    <p:restoredTop sz="94660"/>
  </p:normalViewPr>
  <p:slideViewPr>
    <p:cSldViewPr>
      <p:cViewPr>
        <p:scale>
          <a:sx n="100" d="100"/>
          <a:sy n="100" d="100"/>
        </p:scale>
        <p:origin x="-738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D745C-9C9E-444B-A017-5A50383D9164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42CE-47AB-4064-82EC-68291B8E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8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42CE-47AB-4064-82EC-68291B8E76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42CE-47AB-4064-82EC-68291B8E76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3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42CE-47AB-4064-82EC-68291B8E76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3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42CE-47AB-4064-82EC-68291B8E76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3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42CE-47AB-4064-82EC-68291B8E76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3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76-3460-4670-9A11-A8202EFC1BDE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1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76-3460-4670-9A11-A8202EFC1BDE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2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76-3460-4670-9A11-A8202EFC1BDE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2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76-3460-4670-9A11-A8202EFC1BDE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5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76-3460-4670-9A11-A8202EFC1BDE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76-3460-4670-9A11-A8202EFC1BDE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2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76-3460-4670-9A11-A8202EFC1BDE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76-3460-4670-9A11-A8202EFC1BDE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76-3460-4670-9A11-A8202EFC1BDE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76-3460-4670-9A11-A8202EFC1BDE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76-3460-4670-9A11-A8202EFC1BDE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6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9F76-3460-4670-9A11-A8202EFC1BDE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2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536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Runtime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Variables</a:t>
            </a:r>
            <a:endParaRPr lang="en-US" dirty="0"/>
          </a:p>
          <a:p>
            <a:pPr lvl="1"/>
            <a:r>
              <a:rPr lang="en-US" dirty="0" smtClean="0"/>
              <a:t>How do we store them?</a:t>
            </a:r>
          </a:p>
          <a:p>
            <a:pPr lvl="1"/>
            <a:r>
              <a:rPr lang="en-US" dirty="0" smtClean="0"/>
              <a:t>How do we access them?</a:t>
            </a:r>
          </a:p>
          <a:p>
            <a:r>
              <a:rPr lang="en-US" dirty="0" smtClean="0"/>
              <a:t>How do we represent functions in straight-line code?</a:t>
            </a:r>
          </a:p>
          <a:p>
            <a:pPr lvl="1"/>
            <a:r>
              <a:rPr lang="en-US" dirty="0" smtClean="0"/>
              <a:t>How do we simulate function calls?</a:t>
            </a:r>
          </a:p>
          <a:p>
            <a:pPr lvl="1"/>
            <a:r>
              <a:rPr lang="en-US" dirty="0" smtClean="0"/>
              <a:t>How do we simulate function entry?</a:t>
            </a:r>
          </a:p>
          <a:p>
            <a:pPr lvl="1"/>
            <a:r>
              <a:rPr lang="en-US" dirty="0" smtClean="0"/>
              <a:t>How do we simulate function return?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33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Memory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can think of program memory as a single array</a:t>
            </a:r>
          </a:p>
          <a:p>
            <a:r>
              <a:rPr lang="en-US" dirty="0" smtClean="0"/>
              <a:t>Addressable via memory cell</a:t>
            </a:r>
          </a:p>
          <a:p>
            <a:pPr lvl="1"/>
            <a:r>
              <a:rPr lang="en-US" dirty="0" smtClean="0"/>
              <a:t>Represent using a hex value</a:t>
            </a:r>
          </a:p>
          <a:p>
            <a:r>
              <a:rPr lang="en-US" dirty="0" smtClean="0"/>
              <a:t>Very common to represent program memory as a “tower”</a:t>
            </a:r>
          </a:p>
          <a:p>
            <a:pPr lvl="1"/>
            <a:r>
              <a:rPr lang="en-US" dirty="0" smtClean="0"/>
              <a:t>Low addresses at the “top”</a:t>
            </a:r>
          </a:p>
          <a:p>
            <a:pPr lvl="1"/>
            <a:r>
              <a:rPr lang="en-US" dirty="0" smtClean="0"/>
              <a:t>High addresses at the “bottom”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1524000"/>
            <a:ext cx="2743200" cy="487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60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addresses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5955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addresses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4507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0x4000: 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29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29600" y="6183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2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divide up memory?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Speed</a:t>
            </a:r>
          </a:p>
        </p:txBody>
      </p:sp>
      <p:pic>
        <p:nvPicPr>
          <p:cNvPr id="10242" name="Picture 2" descr="http://wisclerks.org/stuff/uploads/general/WI%20Map%20w%20distri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2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Layout : Static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Region for global memory</a:t>
            </a:r>
          </a:p>
          <a:p>
            <a:r>
              <a:rPr lang="en-US" dirty="0" smtClean="0"/>
              <a:t>1 “frame” for each subroutine of the program</a:t>
            </a:r>
          </a:p>
          <a:p>
            <a:pPr lvl="1"/>
            <a:r>
              <a:rPr lang="en-US" dirty="0" smtClean="0"/>
              <a:t>Memory “slot” for each local, </a:t>
            </a:r>
            <a:r>
              <a:rPr lang="en-US" dirty="0" err="1" smtClean="0"/>
              <a:t>param</a:t>
            </a:r>
            <a:endParaRPr lang="en-US" dirty="0" smtClean="0"/>
          </a:p>
          <a:p>
            <a:pPr lvl="1"/>
            <a:r>
              <a:rPr lang="en-US" dirty="0" smtClean="0"/>
              <a:t>“slot” for caller </a:t>
            </a:r>
          </a:p>
          <a:p>
            <a:r>
              <a:rPr lang="en-US" dirty="0" smtClean="0"/>
              <a:t>Fast but impractical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486400" y="1524000"/>
            <a:ext cx="3124200" cy="487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1514475"/>
            <a:ext cx="31242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Variables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2362200"/>
            <a:ext cx="31242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foo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715000" y="4572000"/>
            <a:ext cx="2667000" cy="1371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86400" y="3200400"/>
            <a:ext cx="31242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9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Memory: The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Keep the function frame idea, but allocate per invocation </a:t>
            </a:r>
          </a:p>
          <a:p>
            <a:pPr lvl="1"/>
            <a:r>
              <a:rPr lang="en-US" dirty="0" smtClean="0"/>
              <a:t>AKA activation records</a:t>
            </a:r>
          </a:p>
          <a:p>
            <a:pPr lvl="1"/>
            <a:r>
              <a:rPr lang="en-US" dirty="0" smtClean="0"/>
              <a:t>We don’t statically know how many frames we might have</a:t>
            </a:r>
          </a:p>
          <a:p>
            <a:pPr lvl="2"/>
            <a:r>
              <a:rPr lang="en-US" dirty="0" smtClean="0"/>
              <a:t>Fix a point in memory grow from there</a:t>
            </a:r>
          </a:p>
          <a:p>
            <a:pPr lvl="2"/>
            <a:r>
              <a:rPr lang="en-US" dirty="0" smtClean="0"/>
              <a:t>By convention, grows downwards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486400" y="1524000"/>
            <a:ext cx="3124200" cy="487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1514475"/>
            <a:ext cx="31242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Variables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715000" y="2819400"/>
            <a:ext cx="2667000" cy="1371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6400" y="4724400"/>
            <a:ext cx="3124200" cy="838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</a:t>
            </a:r>
            <a:r>
              <a:rPr lang="en-US" baseline="-25000" dirty="0" smtClean="0"/>
              <a:t>2</a:t>
            </a:r>
            <a:r>
              <a:rPr lang="en-US" dirty="0" smtClean="0"/>
              <a:t> Locals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86400" y="5562600"/>
            <a:ext cx="3124200" cy="838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</a:t>
            </a:r>
            <a:r>
              <a:rPr lang="en-US" baseline="-25000" dirty="0" smtClean="0"/>
              <a:t>1</a:t>
            </a:r>
            <a:r>
              <a:rPr lang="en-US" dirty="0" smtClean="0"/>
              <a:t> Locals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Closer look at Activation Records (ARs)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Push a new frame on function entry</a:t>
            </a:r>
          </a:p>
          <a:p>
            <a:r>
              <a:rPr lang="en-US" dirty="0" smtClean="0"/>
              <a:t>Pop the frame on function exit</a:t>
            </a:r>
          </a:p>
          <a:p>
            <a:r>
              <a:rPr lang="en-US" dirty="0" smtClean="0"/>
              <a:t>To keep size down, we can put static data in the global area</a:t>
            </a:r>
          </a:p>
          <a:p>
            <a:pPr lvl="1"/>
            <a:r>
              <a:rPr lang="en-US" dirty="0" smtClean="0"/>
              <a:t>In particular, strings</a:t>
            </a:r>
          </a:p>
          <a:p>
            <a:r>
              <a:rPr lang="en-US" dirty="0" smtClean="0"/>
              <a:t>Allows conceptually infinite recursion depth</a:t>
            </a:r>
          </a:p>
          <a:p>
            <a:pPr lvl="1"/>
            <a:r>
              <a:rPr lang="en-US" dirty="0" smtClean="0"/>
              <a:t>In practice, we’ll eventually hit the global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8190471" y="4495800"/>
            <a:ext cx="57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190471" y="5650468"/>
            <a:ext cx="57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foo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5271611"/>
            <a:ext cx="18288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local1: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5652611"/>
            <a:ext cx="18288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arg2: 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6412468"/>
            <a:ext cx="18288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main_local</a:t>
            </a:r>
            <a:r>
              <a:rPr lang="en-US" dirty="0" smtClean="0"/>
              <a:t>: 7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153400" y="6390907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main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0" y="6031468"/>
            <a:ext cx="18288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arg1: 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0" y="4128611"/>
            <a:ext cx="18288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local1: 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4509611"/>
            <a:ext cx="18288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arg2: 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0" y="4888468"/>
            <a:ext cx="18288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arg1: 5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72000" y="1524000"/>
            <a:ext cx="426591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arg1,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arg2){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local1 = arg1 – arg2;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(local1 &gt; 0) { foo( 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3); }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main_local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7;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foo(5, 4);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96000" y="3389947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Disclaimer:</a:t>
            </a:r>
          </a:p>
          <a:p>
            <a:r>
              <a:rPr lang="en-US" dirty="0" smtClean="0"/>
              <a:t>High-level idea only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flipH="1">
            <a:off x="8001000" y="4177192"/>
            <a:ext cx="152400" cy="10044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flipH="1">
            <a:off x="8001000" y="5320192"/>
            <a:ext cx="152400" cy="10044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flipH="1">
            <a:off x="8001000" y="6444734"/>
            <a:ext cx="152400" cy="2608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8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 animBg="1"/>
      <p:bldP spid="18" grpId="0" animBg="1"/>
      <p:bldP spid="21" grpId="0" animBg="1"/>
      <p:bldP spid="23" grpId="0"/>
      <p:bldP spid="25" grpId="0" animBg="1"/>
      <p:bldP spid="26" grpId="0" animBg="1"/>
      <p:bldP spid="27" grpId="0" animBg="1"/>
      <p:bldP spid="28" grpId="0" animBg="1"/>
      <p:bldP spid="30" grpId="0"/>
      <p:bldP spid="8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096000" y="3886200"/>
            <a:ext cx="18288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Activation Records: Dynamic Locals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stack can handle local variables whose size is unknown </a:t>
            </a:r>
          </a:p>
          <a:p>
            <a:pPr lvl="1"/>
            <a:r>
              <a:rPr lang="en-US" dirty="0" smtClean="0"/>
              <a:t>Grow the frame as needed during its execution</a:t>
            </a:r>
          </a:p>
          <a:p>
            <a:r>
              <a:rPr lang="en-US" dirty="0" smtClean="0"/>
              <a:t>This means stack size is unknown at compile time!</a:t>
            </a:r>
          </a:p>
          <a:p>
            <a:pPr lvl="1"/>
            <a:r>
              <a:rPr lang="en-US" dirty="0" smtClean="0"/>
              <a:t>Store the previous frame’s boundaries in the current frame</a:t>
            </a:r>
          </a:p>
        </p:txBody>
      </p:sp>
      <p:sp>
        <p:nvSpPr>
          <p:cNvPr id="7" name="Rectangle 6"/>
          <p:cNvSpPr/>
          <p:nvPr/>
        </p:nvSpPr>
        <p:spPr>
          <a:xfrm>
            <a:off x="8190471" y="4495800"/>
            <a:ext cx="57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190471" y="5726668"/>
            <a:ext cx="57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foo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153400" y="6390907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main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flipH="1">
            <a:off x="8000997" y="3886201"/>
            <a:ext cx="152402" cy="16001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flipH="1">
            <a:off x="8001000" y="5562600"/>
            <a:ext cx="1524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flipH="1">
            <a:off x="8001000" y="6444734"/>
            <a:ext cx="152400" cy="2608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1524000"/>
            <a:ext cx="340670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locArr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foo(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2);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char *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[]){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main_local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7;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foo(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5562600"/>
            <a:ext cx="1828800" cy="828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0" y="3886201"/>
            <a:ext cx="1828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0" y="63246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16" grpId="0"/>
      <p:bldP spid="23" grpId="0"/>
      <p:bldP spid="8" grpId="0" animBg="1"/>
      <p:bldP spid="32" grpId="0" animBg="1"/>
      <p:bldP spid="33" grpId="0" animBg="1"/>
      <p:bldP spid="19" grpId="0"/>
      <p:bldP spid="5" grpId="0" animBg="1"/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096000" y="3886201"/>
            <a:ext cx="1828800" cy="2819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3886200"/>
            <a:ext cx="18288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Activation Record: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Things in the frame</a:t>
            </a:r>
          </a:p>
          <a:p>
            <a:pPr lvl="1"/>
            <a:r>
              <a:rPr lang="en-US" dirty="0" smtClean="0"/>
              <a:t>Local variable values</a:t>
            </a:r>
          </a:p>
          <a:p>
            <a:pPr lvl="1"/>
            <a:r>
              <a:rPr lang="en-US" dirty="0" smtClean="0"/>
              <a:t>Space for the caller’s frame</a:t>
            </a:r>
          </a:p>
          <a:p>
            <a:pPr lvl="2"/>
            <a:r>
              <a:rPr lang="en-US" dirty="0" smtClean="0"/>
              <a:t>Data context</a:t>
            </a:r>
          </a:p>
          <a:p>
            <a:pPr lvl="3"/>
            <a:r>
              <a:rPr lang="en-US" dirty="0" smtClean="0"/>
              <a:t>Enough info to remember the boundaries of the frame we called from (the caller)</a:t>
            </a:r>
          </a:p>
          <a:p>
            <a:pPr lvl="2"/>
            <a:r>
              <a:rPr lang="en-US" dirty="0" smtClean="0"/>
              <a:t>Control context </a:t>
            </a:r>
          </a:p>
          <a:p>
            <a:pPr lvl="3"/>
            <a:r>
              <a:rPr lang="en-US" dirty="0" smtClean="0"/>
              <a:t>Enough info to know what line of code we were at when we made the call</a:t>
            </a:r>
          </a:p>
        </p:txBody>
      </p:sp>
      <p:sp>
        <p:nvSpPr>
          <p:cNvPr id="7" name="Rectangle 6"/>
          <p:cNvSpPr/>
          <p:nvPr/>
        </p:nvSpPr>
        <p:spPr>
          <a:xfrm>
            <a:off x="8190471" y="4495800"/>
            <a:ext cx="57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190471" y="5726668"/>
            <a:ext cx="57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foo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153400" y="6390907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main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flipH="1">
            <a:off x="8000997" y="3886201"/>
            <a:ext cx="152402" cy="16001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flipH="1">
            <a:off x="8001000" y="5562600"/>
            <a:ext cx="1524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flipH="1">
            <a:off x="8001000" y="6444734"/>
            <a:ext cx="152400" cy="2608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0" y="5562600"/>
            <a:ext cx="1828800" cy="828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0" y="3886201"/>
            <a:ext cx="1828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Non-Local Dynamic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Surely we don’t want </a:t>
            </a:r>
            <a:r>
              <a:rPr lang="en-US" i="1" dirty="0" smtClean="0"/>
              <a:t>all</a:t>
            </a:r>
            <a:r>
              <a:rPr lang="en-US" dirty="0" smtClean="0"/>
              <a:t> data allocated in a function call to disappear on return</a:t>
            </a:r>
          </a:p>
          <a:p>
            <a:r>
              <a:rPr lang="en-US" dirty="0" smtClean="0"/>
              <a:t>Don’t know how much space we’ll need</a:t>
            </a:r>
          </a:p>
          <a:p>
            <a:pPr lvl="1"/>
            <a:r>
              <a:rPr lang="en-US" dirty="0" smtClean="0"/>
              <a:t>Can allocate many such objects</a:t>
            </a:r>
          </a:p>
          <a:p>
            <a:pPr lvl="1"/>
            <a:r>
              <a:rPr lang="en-US" dirty="0" smtClean="0"/>
              <a:t>Can be sized dynamically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3122474"/>
            <a:ext cx="34932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ublic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makeList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Node n = new Node();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Node t = new Node();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n.next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return n;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Region of memory independent of the stack</a:t>
            </a:r>
          </a:p>
          <a:p>
            <a:r>
              <a:rPr lang="en-US" dirty="0" smtClean="0"/>
              <a:t>Allocate at program’s command</a:t>
            </a:r>
          </a:p>
          <a:p>
            <a:r>
              <a:rPr lang="en-US" dirty="0" smtClean="0"/>
              <a:t>How do we get rid of it?</a:t>
            </a:r>
          </a:p>
          <a:p>
            <a:pPr lvl="1"/>
            <a:r>
              <a:rPr lang="en-US" dirty="0" smtClean="0"/>
              <a:t>Ask programmer to specify when it’s unused</a:t>
            </a:r>
          </a:p>
          <a:p>
            <a:pPr lvl="1"/>
            <a:r>
              <a:rPr lang="en-US" dirty="0" smtClean="0"/>
              <a:t>Can track automatically when it’s unused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0" y="1524000"/>
            <a:ext cx="3124200" cy="487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0" y="1514475"/>
            <a:ext cx="3124200" cy="619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Variables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5000" y="4191000"/>
            <a:ext cx="26670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5334000"/>
            <a:ext cx="31242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</a:t>
            </a:r>
            <a:r>
              <a:rPr lang="en-US" baseline="-25000" dirty="0" smtClean="0"/>
              <a:t>2</a:t>
            </a:r>
            <a:r>
              <a:rPr lang="en-US" dirty="0" smtClean="0"/>
              <a:t> Locals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86400" y="5867400"/>
            <a:ext cx="31242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</a:t>
            </a:r>
            <a:r>
              <a:rPr lang="en-US" baseline="-25000" dirty="0" smtClean="0"/>
              <a:t>1</a:t>
            </a:r>
            <a:r>
              <a:rPr lang="en-US" dirty="0" smtClean="0"/>
              <a:t> Locals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86400" y="2743200"/>
            <a:ext cx="31242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86400" y="2133600"/>
            <a:ext cx="3124200" cy="619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data (like strings)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6400" y="3352800"/>
            <a:ext cx="31242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2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81600" y="2752725"/>
            <a:ext cx="0" cy="1133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3581400" y="2819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Heap grows towards high memory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3581400" y="54012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Stack grows towards low memory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181600" y="5400675"/>
            <a:ext cx="0" cy="923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32206" y="12954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610600" y="618386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73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checks</a:t>
            </a:r>
          </a:p>
          <a:p>
            <a:pPr lvl="1"/>
            <a:r>
              <a:rPr lang="en-US" dirty="0" smtClean="0"/>
              <a:t>Went through a couple of type system design points</a:t>
            </a:r>
            <a:endParaRPr lang="en-US" dirty="0"/>
          </a:p>
          <a:p>
            <a:pPr lvl="1"/>
            <a:r>
              <a:rPr lang="en-US" dirty="0" smtClean="0"/>
              <a:t>Inferred the types of expressions in C-Flat</a:t>
            </a:r>
          </a:p>
          <a:p>
            <a:pPr lvl="1"/>
            <a:r>
              <a:rPr lang="en-US" dirty="0" smtClean="0"/>
              <a:t>Showed how to propagate type errors</a:t>
            </a:r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Begin looking at how to lower code down to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Where convention meets implementation</a:t>
            </a:r>
          </a:p>
          <a:p>
            <a:pPr lvl="1"/>
            <a:r>
              <a:rPr lang="en-US" dirty="0" smtClean="0"/>
              <a:t>Function calls are so common that their semantics are partially encoded into architecture</a:t>
            </a:r>
          </a:p>
          <a:p>
            <a:pPr lvl="1"/>
            <a:r>
              <a:rPr lang="en-US" dirty="0" smtClean="0"/>
              <a:t>Registers often have “nicknames” that hint at their purpose in representing ARs</a:t>
            </a:r>
          </a:p>
          <a:p>
            <a:pPr lvl="1"/>
            <a:r>
              <a:rPr lang="en-US" dirty="0" smtClean="0"/>
              <a:t>Some instructions implement “shortcuts” for building up and breaking down ARs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33236"/>
            <a:ext cx="3142872" cy="222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4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are we “in” a function?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$</a:t>
            </a:r>
            <a:r>
              <a:rPr lang="en-US" sz="2800" b="1" dirty="0" err="1" smtClean="0"/>
              <a:t>ip</a:t>
            </a:r>
            <a:r>
              <a:rPr lang="en-US" sz="2800" dirty="0" smtClean="0"/>
              <a:t> the </a:t>
            </a:r>
            <a:r>
              <a:rPr lang="en-US" sz="2800" i="1" dirty="0" smtClean="0"/>
              <a:t>instruction pointer</a:t>
            </a:r>
            <a:r>
              <a:rPr lang="en-US" sz="2800" dirty="0" smtClean="0"/>
              <a:t> tracks the line of code we are executing. It tracks “where we are at” in the program</a:t>
            </a:r>
          </a:p>
          <a:p>
            <a:r>
              <a:rPr lang="en-US" sz="2800" dirty="0" smtClean="0"/>
              <a:t>If the instruction pointer points to code that was generated for some function, we’ll say we’re in that function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5638800" y="2027237"/>
            <a:ext cx="350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#1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summation(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max){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#2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sum = 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#3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 = 1 ; k &lt;= max ; k++){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#4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sum += k;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#5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#6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#7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#8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#9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summation(4);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#10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x;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#11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70323" y="5501759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 smtClean="0"/>
              <a:t>ip</a:t>
            </a:r>
            <a:r>
              <a:rPr lang="en-US" b="1" dirty="0" smtClean="0"/>
              <a:t>: </a:t>
            </a:r>
            <a:r>
              <a:rPr lang="en-US" i="1" dirty="0" smtClean="0"/>
              <a:t>#2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14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Caller / </a:t>
            </a:r>
            <a:r>
              <a:rPr lang="en-US" dirty="0" err="1" smtClean="0"/>
              <a:t>Callee</a:t>
            </a:r>
            <a:r>
              <a:rPr lang="en-US" dirty="0" smtClean="0"/>
              <a:t> relationship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Caller</a:t>
            </a:r>
          </a:p>
          <a:p>
            <a:pPr lvl="1"/>
            <a:r>
              <a:rPr lang="en-US" dirty="0" smtClean="0"/>
              <a:t>The function doing the invocation</a:t>
            </a:r>
          </a:p>
          <a:p>
            <a:r>
              <a:rPr lang="en-US" dirty="0" err="1" smtClean="0"/>
              <a:t>Callee</a:t>
            </a:r>
            <a:endParaRPr lang="en-US" dirty="0" smtClean="0"/>
          </a:p>
          <a:p>
            <a:pPr lvl="1"/>
            <a:r>
              <a:rPr lang="en-US" dirty="0" smtClean="0"/>
              <a:t>The function being invoked</a:t>
            </a:r>
          </a:p>
          <a:p>
            <a:r>
              <a:rPr lang="en-US" dirty="0" smtClean="0"/>
              <a:t>Note that this is a per-call relationship</a:t>
            </a:r>
          </a:p>
          <a:p>
            <a:pPr lvl="1"/>
            <a:r>
              <a:rPr lang="en-US" dirty="0" smtClean="0"/>
              <a:t>main is the caller at line 5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 is the </a:t>
            </a:r>
            <a:r>
              <a:rPr lang="en-US" dirty="0" err="1" smtClean="0"/>
              <a:t>callee</a:t>
            </a:r>
            <a:r>
              <a:rPr lang="en-US" dirty="0" smtClean="0"/>
              <a:t> at line 5</a:t>
            </a:r>
          </a:p>
        </p:txBody>
      </p:sp>
      <p:pic>
        <p:nvPicPr>
          <p:cNvPr id="23554" name="Picture 2" descr="http://www.thejimbolist.com/wp-content/uploads/2011/10/failsa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1000" y="5029200"/>
            <a:ext cx="21146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 void v(){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 }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4.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5.     v(); 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90978" y="6107668"/>
            <a:ext cx="1167022" cy="369332"/>
            <a:chOff x="5843378" y="6107668"/>
            <a:chExt cx="1167022" cy="3693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324600" y="63246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843378" y="6107668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$</a:t>
              </a:r>
              <a:r>
                <a:rPr lang="en-US" b="1" dirty="0" err="1" smtClean="0"/>
                <a:t>ip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07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ARs are </a:t>
            </a:r>
            <a:r>
              <a:rPr lang="en-US" i="1" dirty="0" smtClean="0"/>
              <a:t>Actually</a:t>
            </a:r>
            <a:r>
              <a:rPr lang="en-US" dirty="0" smtClean="0"/>
              <a:t> Implemented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600200"/>
            <a:ext cx="5486400" cy="4525963"/>
          </a:xfrm>
        </p:spPr>
        <p:txBody>
          <a:bodyPr/>
          <a:lstStyle/>
          <a:p>
            <a:r>
              <a:rPr lang="en-US" dirty="0" smtClean="0"/>
              <a:t>Two registers track the stack</a:t>
            </a:r>
          </a:p>
          <a:p>
            <a:pPr lvl="1"/>
            <a:r>
              <a:rPr lang="en-US" dirty="0" smtClean="0"/>
              <a:t>Frame pointer (</a:t>
            </a:r>
            <a:r>
              <a:rPr lang="en-US" b="1" dirty="0" smtClean="0"/>
              <a:t>$</a:t>
            </a:r>
            <a:r>
              <a:rPr lang="en-US" b="1" dirty="0" err="1" smtClean="0"/>
              <a:t>fp</a:t>
            </a:r>
            <a:r>
              <a:rPr lang="en-US" dirty="0" smtClean="0"/>
              <a:t>) tracks the base of the stack</a:t>
            </a:r>
          </a:p>
          <a:p>
            <a:pPr lvl="1"/>
            <a:r>
              <a:rPr lang="en-US" dirty="0" smtClean="0"/>
              <a:t>Stack pointer (</a:t>
            </a:r>
            <a:r>
              <a:rPr lang="en-US" b="1" dirty="0" smtClean="0"/>
              <a:t>$</a:t>
            </a:r>
            <a:r>
              <a:rPr lang="en-US" b="1" dirty="0" err="1" smtClean="0"/>
              <a:t>sp</a:t>
            </a:r>
            <a:r>
              <a:rPr lang="en-US" dirty="0" smtClean="0"/>
              <a:t>) tracks the top of the stack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5322332"/>
            <a:ext cx="23622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space for return value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200" y="4331732"/>
            <a:ext cx="23622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91200" y="3798332"/>
            <a:ext cx="2362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address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91200" y="3276600"/>
            <a:ext cx="2362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Link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1200" y="2743200"/>
            <a:ext cx="2362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Saved Registers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91200" y="2209800"/>
            <a:ext cx="2362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Variables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1295400"/>
            <a:ext cx="239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memory addresses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6336268"/>
            <a:ext cx="244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memory addresses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156438" y="5493782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 smtClean="0"/>
              <a:t>fp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153400" y="2057400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534400" y="3276600"/>
            <a:ext cx="0" cy="1283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7986585" y="3786315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Entry: Caller Responsibilities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600200"/>
            <a:ext cx="5486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Store the </a:t>
            </a:r>
            <a:r>
              <a:rPr lang="en-US" i="1" dirty="0" smtClean="0"/>
              <a:t>caller-saved</a:t>
            </a:r>
            <a:r>
              <a:rPr lang="en-US" dirty="0" smtClean="0"/>
              <a:t> registers in it’s own AR</a:t>
            </a:r>
          </a:p>
          <a:p>
            <a:r>
              <a:rPr lang="en-US" dirty="0" smtClean="0"/>
              <a:t>Set up actual </a:t>
            </a:r>
            <a:r>
              <a:rPr lang="en-US" dirty="0" err="1" smtClean="0"/>
              <a:t>params</a:t>
            </a:r>
            <a:endParaRPr lang="en-US" dirty="0" smtClean="0"/>
          </a:p>
          <a:p>
            <a:pPr lvl="1"/>
            <a:r>
              <a:rPr lang="en-US" dirty="0" smtClean="0"/>
              <a:t>Set aside a slot for the return value</a:t>
            </a:r>
          </a:p>
          <a:p>
            <a:pPr lvl="1"/>
            <a:r>
              <a:rPr lang="en-US" dirty="0" smtClean="0"/>
              <a:t>Push parameters onto the stack</a:t>
            </a:r>
          </a:p>
          <a:p>
            <a:r>
              <a:rPr lang="en-US" dirty="0" smtClean="0"/>
              <a:t>Copy return address out of </a:t>
            </a:r>
            <a:r>
              <a:rPr lang="en-US" b="1" dirty="0" smtClean="0"/>
              <a:t>$</a:t>
            </a:r>
            <a:r>
              <a:rPr lang="en-US" b="1" dirty="0" err="1" smtClean="0"/>
              <a:t>ip</a:t>
            </a:r>
            <a:endParaRPr lang="en-US" b="1" dirty="0" smtClean="0"/>
          </a:p>
          <a:p>
            <a:pPr lvl="1"/>
            <a:r>
              <a:rPr lang="en-US" dirty="0" smtClean="0"/>
              <a:t>It’s about to get obliterated</a:t>
            </a:r>
          </a:p>
          <a:p>
            <a:r>
              <a:rPr lang="en-US" dirty="0" smtClean="0"/>
              <a:t>Jump to the </a:t>
            </a:r>
            <a:r>
              <a:rPr lang="en-US" dirty="0" err="1" smtClean="0"/>
              <a:t>Callee’s</a:t>
            </a:r>
            <a:r>
              <a:rPr lang="en-US" dirty="0" smtClean="0"/>
              <a:t> first instruction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0" y="5410200"/>
            <a:ext cx="23622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Caller’s 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1295400"/>
            <a:ext cx="239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memory addresses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88162" y="6488668"/>
            <a:ext cx="244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memory addresses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156438" y="6260068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 smtClean="0"/>
              <a:t>fp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153400" y="3352800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91200" y="4964668"/>
            <a:ext cx="2362200" cy="495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Caller-saved Registers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791200" y="4469368"/>
            <a:ext cx="2362200" cy="495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value slot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791200" y="4012168"/>
            <a:ext cx="2362200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791200" y="3554968"/>
            <a:ext cx="2362200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 $</a:t>
            </a:r>
            <a:r>
              <a:rPr lang="en-US" dirty="0" err="1" smtClean="0"/>
              <a:t>ip</a:t>
            </a:r>
            <a:r>
              <a:rPr lang="en-US" dirty="0" smtClean="0"/>
              <a:t> after call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76600" y="6183868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 smtClean="0"/>
              <a:t>ip</a:t>
            </a:r>
            <a:endParaRPr lang="en-US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3733800" y="6172200"/>
            <a:ext cx="1447800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site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153400" y="5269468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153400" y="4800600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153400" y="4355068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153400" y="3886200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733800" y="6172200"/>
            <a:ext cx="14478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Callee</a:t>
            </a:r>
            <a:r>
              <a:rPr lang="en-US" dirty="0" smtClean="0"/>
              <a:t>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 animBg="1"/>
      <p:bldP spid="23" grpId="0" animBg="1"/>
      <p:bldP spid="24" grpId="0" animBg="1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Entry: </a:t>
            </a:r>
            <a:r>
              <a:rPr lang="en-US" dirty="0" err="1" smtClean="0"/>
              <a:t>Callee</a:t>
            </a:r>
            <a:r>
              <a:rPr lang="en-US" dirty="0" smtClean="0"/>
              <a:t> Responsibilities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Save </a:t>
            </a:r>
            <a:r>
              <a:rPr lang="en-US" b="1" dirty="0" smtClean="0"/>
              <a:t>$</a:t>
            </a:r>
            <a:r>
              <a:rPr lang="en-US" b="1" dirty="0" err="1" smtClean="0"/>
              <a:t>fp</a:t>
            </a:r>
            <a:r>
              <a:rPr lang="en-US" dirty="0" smtClean="0"/>
              <a:t> since we need to restore it later</a:t>
            </a:r>
          </a:p>
          <a:p>
            <a:r>
              <a:rPr lang="en-US" dirty="0" smtClean="0"/>
              <a:t>Update the base of the new AR to be to end of the old AR</a:t>
            </a:r>
          </a:p>
          <a:p>
            <a:r>
              <a:rPr lang="en-US" dirty="0" smtClean="0"/>
              <a:t>Save </a:t>
            </a:r>
            <a:r>
              <a:rPr lang="en-US" i="1" dirty="0" err="1" smtClean="0"/>
              <a:t>callee</a:t>
            </a:r>
            <a:r>
              <a:rPr lang="en-US" i="1" dirty="0" smtClean="0"/>
              <a:t>-saved</a:t>
            </a:r>
            <a:r>
              <a:rPr lang="en-US" dirty="0" smtClean="0"/>
              <a:t> registers if necessary</a:t>
            </a:r>
          </a:p>
          <a:p>
            <a:r>
              <a:rPr lang="en-US" dirty="0" smtClean="0"/>
              <a:t>Make space for locals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200" y="5410200"/>
            <a:ext cx="23622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Caller’s 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1295400"/>
            <a:ext cx="239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memory addresses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88162" y="6488668"/>
            <a:ext cx="244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memory addresses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156438" y="6260068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 smtClean="0"/>
              <a:t>fp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153400" y="2819400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791200" y="4964668"/>
            <a:ext cx="2362200" cy="495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Caller-saved Registers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791200" y="4469368"/>
            <a:ext cx="2362200" cy="495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value slot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91200" y="4012168"/>
            <a:ext cx="2362200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791200" y="3554968"/>
            <a:ext cx="2362200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 $</a:t>
            </a:r>
            <a:r>
              <a:rPr lang="en-US" dirty="0" err="1" smtClean="0"/>
              <a:t>ip</a:t>
            </a:r>
            <a:r>
              <a:rPr lang="en-US" dirty="0" smtClean="0"/>
              <a:t> after call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791200" y="3048000"/>
            <a:ext cx="2362200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 $</a:t>
            </a:r>
            <a:r>
              <a:rPr lang="en-US" dirty="0" err="1" smtClean="0"/>
              <a:t>fp</a:t>
            </a:r>
            <a:r>
              <a:rPr lang="en-US" dirty="0" smtClean="0"/>
              <a:t> (control link)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153400" y="3364468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610600" y="2819400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 smtClean="0"/>
              <a:t>fp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91200" y="2165866"/>
            <a:ext cx="2362200" cy="882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Callee</a:t>
            </a:r>
            <a:r>
              <a:rPr lang="en-US" dirty="0" smtClean="0"/>
              <a:t> Locals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153400" y="1981200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76600" y="6183868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 smtClean="0"/>
              <a:t>ip</a:t>
            </a:r>
            <a:endParaRPr lang="en-US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3733800" y="6172200"/>
            <a:ext cx="14478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Callee</a:t>
            </a:r>
            <a:r>
              <a:rPr lang="en-US" dirty="0" smtClean="0"/>
              <a:t>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3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Exit: </a:t>
            </a:r>
            <a:r>
              <a:rPr lang="en-US" dirty="0" err="1" smtClean="0"/>
              <a:t>Callee</a:t>
            </a:r>
            <a:r>
              <a:rPr lang="en-US" dirty="0" smtClean="0"/>
              <a:t> Responsibilities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600200"/>
            <a:ext cx="5486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Set the return value</a:t>
            </a:r>
          </a:p>
          <a:p>
            <a:r>
              <a:rPr lang="en-US" dirty="0" smtClean="0"/>
              <a:t>Restore </a:t>
            </a:r>
            <a:r>
              <a:rPr lang="en-US" dirty="0" err="1" smtClean="0"/>
              <a:t>callee</a:t>
            </a:r>
            <a:r>
              <a:rPr lang="en-US" dirty="0" smtClean="0"/>
              <a:t>-saved registers</a:t>
            </a:r>
          </a:p>
          <a:p>
            <a:r>
              <a:rPr lang="en-US" dirty="0" smtClean="0"/>
              <a:t>Grab stored return address</a:t>
            </a:r>
          </a:p>
          <a:p>
            <a:r>
              <a:rPr lang="en-US" dirty="0" smtClean="0"/>
              <a:t>Restore </a:t>
            </a:r>
            <a:r>
              <a:rPr lang="en-US" i="1" dirty="0" smtClean="0"/>
              <a:t>old</a:t>
            </a:r>
            <a:r>
              <a:rPr lang="en-US" dirty="0" smtClean="0"/>
              <a:t> </a:t>
            </a:r>
            <a:r>
              <a:rPr lang="en-US" b="1" dirty="0" smtClean="0"/>
              <a:t>$</a:t>
            </a:r>
            <a:r>
              <a:rPr lang="en-US" b="1" dirty="0" err="1" smtClean="0"/>
              <a:t>sp</a:t>
            </a:r>
            <a:r>
              <a:rPr lang="en-US" dirty="0" smtClean="0"/>
              <a:t>: fixed (negative) offset from the current base of the stack</a:t>
            </a:r>
            <a:endParaRPr lang="en-US" b="1" dirty="0" smtClean="0"/>
          </a:p>
          <a:p>
            <a:r>
              <a:rPr lang="en-US" dirty="0" smtClean="0"/>
              <a:t>Restore </a:t>
            </a:r>
            <a:r>
              <a:rPr lang="en-US" i="1" dirty="0" smtClean="0"/>
              <a:t>old</a:t>
            </a:r>
            <a:r>
              <a:rPr lang="en-US" dirty="0" smtClean="0"/>
              <a:t> </a:t>
            </a:r>
            <a:r>
              <a:rPr lang="en-US" b="1" dirty="0" smtClean="0"/>
              <a:t>$</a:t>
            </a:r>
            <a:r>
              <a:rPr lang="en-US" b="1" dirty="0" err="1" smtClean="0"/>
              <a:t>fp</a:t>
            </a:r>
            <a:r>
              <a:rPr lang="en-US" dirty="0" smtClean="0"/>
              <a:t>: also from stack</a:t>
            </a:r>
          </a:p>
          <a:p>
            <a:r>
              <a:rPr lang="en-US" dirty="0" smtClean="0"/>
              <a:t>Jump to the stored return address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1295400"/>
            <a:ext cx="239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memory addresses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91200" y="5410200"/>
            <a:ext cx="23622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Caller’s AR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88162" y="6488668"/>
            <a:ext cx="244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memory addresses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156438" y="6260068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 smtClean="0"/>
              <a:t>fp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153400" y="2819400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 smtClean="0"/>
              <a:t>fp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791200" y="4964668"/>
            <a:ext cx="2362200" cy="495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Caller-saved Registers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791200" y="4469368"/>
            <a:ext cx="2362200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value slot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791200" y="4012168"/>
            <a:ext cx="2362200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791200" y="3554968"/>
            <a:ext cx="2362200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 $</a:t>
            </a:r>
            <a:r>
              <a:rPr lang="en-US" dirty="0" err="1" smtClean="0"/>
              <a:t>ip</a:t>
            </a:r>
            <a:r>
              <a:rPr lang="en-US" dirty="0" smtClean="0"/>
              <a:t> after call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791200" y="3048000"/>
            <a:ext cx="2362200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 $</a:t>
            </a:r>
            <a:r>
              <a:rPr lang="en-US" dirty="0" err="1" smtClean="0"/>
              <a:t>fp</a:t>
            </a:r>
            <a:r>
              <a:rPr lang="en-US" dirty="0" smtClean="0"/>
              <a:t> (control link)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791200" y="2165866"/>
            <a:ext cx="2362200" cy="882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Callee</a:t>
            </a:r>
            <a:r>
              <a:rPr lang="en-US" dirty="0" smtClean="0"/>
              <a:t> Locals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153400" y="1981200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791200" y="4495800"/>
            <a:ext cx="2362200" cy="495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value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6183868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 smtClean="0"/>
              <a:t>ip</a:t>
            </a:r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3733800" y="6172200"/>
            <a:ext cx="14478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err="1" smtClean="0"/>
              <a:t>Callee</a:t>
            </a:r>
            <a:r>
              <a:rPr lang="en-US" dirty="0" smtClean="0"/>
              <a:t> exit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3733800" y="6172200"/>
            <a:ext cx="1447800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/>
              <a:t>After Call site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43000" y="6183868"/>
            <a:ext cx="49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 smtClean="0"/>
              <a:t>ra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1676400" y="6172200"/>
            <a:ext cx="1447800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/>
              <a:t>After Call site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8153400" y="4343400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895600" y="5752530"/>
            <a:ext cx="1323975" cy="362520"/>
          </a:xfrm>
          <a:custGeom>
            <a:avLst/>
            <a:gdLst>
              <a:gd name="connsiteX0" fmla="*/ 0 w 1323975"/>
              <a:gd name="connsiteY0" fmla="*/ 295845 h 362520"/>
              <a:gd name="connsiteX1" fmla="*/ 733425 w 1323975"/>
              <a:gd name="connsiteY1" fmla="*/ 570 h 362520"/>
              <a:gd name="connsiteX2" fmla="*/ 1323975 w 1323975"/>
              <a:gd name="connsiteY2" fmla="*/ 362520 h 36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975" h="362520">
                <a:moveTo>
                  <a:pt x="0" y="295845"/>
                </a:moveTo>
                <a:cubicBezTo>
                  <a:pt x="256381" y="142651"/>
                  <a:pt x="512763" y="-10542"/>
                  <a:pt x="733425" y="570"/>
                </a:cubicBezTo>
                <a:cubicBezTo>
                  <a:pt x="954087" y="11682"/>
                  <a:pt x="1139031" y="187101"/>
                  <a:pt x="1323975" y="362520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556866" y="2819400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- X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8639175" y="2343150"/>
            <a:ext cx="154007" cy="476250"/>
          </a:xfrm>
          <a:custGeom>
            <a:avLst/>
            <a:gdLst>
              <a:gd name="connsiteX0" fmla="*/ 66675 w 154007"/>
              <a:gd name="connsiteY0" fmla="*/ 476250 h 476250"/>
              <a:gd name="connsiteX1" fmla="*/ 152400 w 154007"/>
              <a:gd name="connsiteY1" fmla="*/ 295275 h 476250"/>
              <a:gd name="connsiteX2" fmla="*/ 0 w 154007"/>
              <a:gd name="connsiteY2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07" h="476250">
                <a:moveTo>
                  <a:pt x="66675" y="476250"/>
                </a:moveTo>
                <a:cubicBezTo>
                  <a:pt x="115093" y="425450"/>
                  <a:pt x="163512" y="374650"/>
                  <a:pt x="152400" y="295275"/>
                </a:cubicBezTo>
                <a:cubicBezTo>
                  <a:pt x="141288" y="215900"/>
                  <a:pt x="70644" y="107950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534400" y="2819400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- 8</a:t>
            </a:r>
            <a:endParaRPr lang="en-US" dirty="0"/>
          </a:p>
        </p:txBody>
      </p:sp>
      <p:sp>
        <p:nvSpPr>
          <p:cNvPr id="49" name="Freeform 48"/>
          <p:cNvSpPr/>
          <p:nvPr/>
        </p:nvSpPr>
        <p:spPr>
          <a:xfrm>
            <a:off x="1524001" y="3810000"/>
            <a:ext cx="4476750" cy="2314575"/>
          </a:xfrm>
          <a:custGeom>
            <a:avLst/>
            <a:gdLst>
              <a:gd name="connsiteX0" fmla="*/ 3648075 w 3648075"/>
              <a:gd name="connsiteY0" fmla="*/ 0 h 2314575"/>
              <a:gd name="connsiteX1" fmla="*/ 1762125 w 3648075"/>
              <a:gd name="connsiteY1" fmla="*/ 457200 h 2314575"/>
              <a:gd name="connsiteX2" fmla="*/ 0 w 3648075"/>
              <a:gd name="connsiteY2" fmla="*/ 2314575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8075" h="2314575">
                <a:moveTo>
                  <a:pt x="3648075" y="0"/>
                </a:moveTo>
                <a:cubicBezTo>
                  <a:pt x="3009106" y="35719"/>
                  <a:pt x="2370137" y="71438"/>
                  <a:pt x="1762125" y="457200"/>
                </a:cubicBezTo>
                <a:cubicBezTo>
                  <a:pt x="1154113" y="842962"/>
                  <a:pt x="577056" y="1578768"/>
                  <a:pt x="0" y="2314575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077200" y="3200400"/>
            <a:ext cx="644714" cy="638175"/>
          </a:xfrm>
          <a:custGeom>
            <a:avLst/>
            <a:gdLst>
              <a:gd name="connsiteX0" fmla="*/ 619125 w 644714"/>
              <a:gd name="connsiteY0" fmla="*/ 0 h 638175"/>
              <a:gd name="connsiteX1" fmla="*/ 571500 w 644714"/>
              <a:gd name="connsiteY1" fmla="*/ 447675 h 638175"/>
              <a:gd name="connsiteX2" fmla="*/ 0 w 644714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714" h="638175">
                <a:moveTo>
                  <a:pt x="619125" y="0"/>
                </a:moveTo>
                <a:cubicBezTo>
                  <a:pt x="646906" y="170656"/>
                  <a:pt x="674687" y="341313"/>
                  <a:pt x="571500" y="447675"/>
                </a:cubicBezTo>
                <a:cubicBezTo>
                  <a:pt x="468313" y="554037"/>
                  <a:pt x="234156" y="596106"/>
                  <a:pt x="0" y="638175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8086725" y="3171825"/>
            <a:ext cx="474238" cy="187947"/>
          </a:xfrm>
          <a:custGeom>
            <a:avLst/>
            <a:gdLst>
              <a:gd name="connsiteX0" fmla="*/ 0 w 474238"/>
              <a:gd name="connsiteY0" fmla="*/ 171450 h 187947"/>
              <a:gd name="connsiteX1" fmla="*/ 419100 w 474238"/>
              <a:gd name="connsiteY1" fmla="*/ 171450 h 187947"/>
              <a:gd name="connsiteX2" fmla="*/ 457200 w 474238"/>
              <a:gd name="connsiteY2" fmla="*/ 0 h 18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238" h="187947">
                <a:moveTo>
                  <a:pt x="0" y="171450"/>
                </a:moveTo>
                <a:cubicBezTo>
                  <a:pt x="171450" y="185737"/>
                  <a:pt x="342900" y="200025"/>
                  <a:pt x="419100" y="171450"/>
                </a:cubicBezTo>
                <a:cubicBezTo>
                  <a:pt x="495300" y="142875"/>
                  <a:pt x="476250" y="71437"/>
                  <a:pt x="457200" y="0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9" grpId="0"/>
      <p:bldP spid="40" grpId="0" animBg="1"/>
      <p:bldP spid="43" grpId="0" animBg="1"/>
      <p:bldP spid="44" grpId="0"/>
      <p:bldP spid="44" grpId="1"/>
      <p:bldP spid="45" grpId="0" animBg="1"/>
      <p:bldP spid="45" grpId="1" animBg="1"/>
      <p:bldP spid="46" grpId="0"/>
      <p:bldP spid="7" grpId="0" animBg="1"/>
      <p:bldP spid="7" grpId="1" animBg="1"/>
      <p:bldP spid="47" grpId="0"/>
      <p:bldP spid="47" grpId="1"/>
      <p:bldP spid="8" grpId="0" animBg="1"/>
      <p:bldP spid="8" grpId="1" animBg="1"/>
      <p:bldP spid="48" grpId="0"/>
      <p:bldP spid="48" grpId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Exit: Caller Responsibilities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Grab the return value (pop or copy from register)</a:t>
            </a:r>
          </a:p>
          <a:p>
            <a:r>
              <a:rPr lang="en-US" dirty="0" smtClean="0"/>
              <a:t>Restore caller-saved Registers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1295400"/>
            <a:ext cx="239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memory addresses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91200" y="5410200"/>
            <a:ext cx="23622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Caller’s AR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88162" y="6488668"/>
            <a:ext cx="244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memory addresses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156438" y="6260068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 smtClean="0"/>
              <a:t>fp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791200" y="4964668"/>
            <a:ext cx="2362200" cy="495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Caller-saved Registers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791200" y="4469368"/>
            <a:ext cx="2362200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value slot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791200" y="4012168"/>
            <a:ext cx="2362200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791200" y="3554968"/>
            <a:ext cx="2362200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 $</a:t>
            </a:r>
            <a:r>
              <a:rPr lang="en-US" dirty="0" err="1" smtClean="0"/>
              <a:t>ip</a:t>
            </a:r>
            <a:r>
              <a:rPr lang="en-US" dirty="0" smtClean="0"/>
              <a:t> after call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791200" y="3048000"/>
            <a:ext cx="2362200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 $</a:t>
            </a:r>
            <a:r>
              <a:rPr lang="en-US" dirty="0" err="1" smtClean="0"/>
              <a:t>fp</a:t>
            </a:r>
            <a:r>
              <a:rPr lang="en-US" dirty="0" smtClean="0"/>
              <a:t> (control link)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791200" y="2165866"/>
            <a:ext cx="2362200" cy="882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Callee</a:t>
            </a:r>
            <a:r>
              <a:rPr lang="en-US" dirty="0" smtClean="0"/>
              <a:t> Locals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791200" y="4495800"/>
            <a:ext cx="2362200" cy="495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value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6183868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 smtClean="0"/>
              <a:t>ip</a:t>
            </a:r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3733800" y="6172200"/>
            <a:ext cx="14478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err="1" smtClean="0"/>
              <a:t>Callee</a:t>
            </a:r>
            <a:r>
              <a:rPr lang="en-US" dirty="0" smtClean="0"/>
              <a:t> exit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3733800" y="6172200"/>
            <a:ext cx="1447800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/>
              <a:t>After Call site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8153400" y="4343400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143000" y="6183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$2</a:t>
            </a:r>
            <a:endParaRPr lang="en-US" b="1" dirty="0"/>
          </a:p>
        </p:txBody>
      </p:sp>
      <p:sp>
        <p:nvSpPr>
          <p:cNvPr id="52" name="Freeform 51"/>
          <p:cNvSpPr/>
          <p:nvPr/>
        </p:nvSpPr>
        <p:spPr>
          <a:xfrm>
            <a:off x="1561703" y="4791075"/>
            <a:ext cx="4439047" cy="1381125"/>
          </a:xfrm>
          <a:custGeom>
            <a:avLst/>
            <a:gdLst>
              <a:gd name="connsiteX0" fmla="*/ 3648075 w 3648075"/>
              <a:gd name="connsiteY0" fmla="*/ 0 h 2314575"/>
              <a:gd name="connsiteX1" fmla="*/ 1762125 w 3648075"/>
              <a:gd name="connsiteY1" fmla="*/ 457200 h 2314575"/>
              <a:gd name="connsiteX2" fmla="*/ 0 w 3648075"/>
              <a:gd name="connsiteY2" fmla="*/ 2314575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8075" h="2314575">
                <a:moveTo>
                  <a:pt x="3648075" y="0"/>
                </a:moveTo>
                <a:cubicBezTo>
                  <a:pt x="3009106" y="35719"/>
                  <a:pt x="2370137" y="71438"/>
                  <a:pt x="1762125" y="457200"/>
                </a:cubicBezTo>
                <a:cubicBezTo>
                  <a:pt x="1154113" y="842962"/>
                  <a:pt x="577056" y="1578768"/>
                  <a:pt x="0" y="2314575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676400" y="6172200"/>
            <a:ext cx="1447800" cy="457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/>
              <a:t>Return </a:t>
            </a:r>
            <a:r>
              <a:rPr lang="en-US" dirty="0" err="1" smtClean="0"/>
              <a:t>val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153400" y="4812268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8153400" y="5257800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</a:t>
            </a:r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7" grpId="0"/>
      <p:bldP spid="52" grpId="0" animBg="1"/>
      <p:bldP spid="52" grpId="1" animBg="1"/>
      <p:bldP spid="53" grpId="0" animBg="1"/>
      <p:bldP spid="54" grpId="0"/>
      <p:bldP spid="54" grpId="1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600200"/>
            <a:ext cx="83820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summation(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max){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sum = 1;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#3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 = 1 ; k &lt;= max ; k++){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#4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sum += k;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#5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#6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#7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#8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#9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summation(4);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#10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x;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#11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3287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600200"/>
            <a:ext cx="83820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summation(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max){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sum = 1;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#3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 = 1 ; k &lt;= max ; k++){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#4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sum += k;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#5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#6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#7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#8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#9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summation(4);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#10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x;</a:t>
            </a:r>
          </a:p>
          <a:p>
            <a:pPr marL="0" indent="0">
              <a:buNone/>
            </a:pP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#11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5244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about what a runtime environment is</a:t>
            </a:r>
          </a:p>
          <a:p>
            <a:r>
              <a:rPr lang="en-US" dirty="0" smtClean="0"/>
              <a:t>Discuss the “semantic gap”</a:t>
            </a:r>
          </a:p>
          <a:p>
            <a:pPr lvl="1"/>
            <a:r>
              <a:rPr lang="en-US" dirty="0" smtClean="0"/>
              <a:t>The difference between level of abstraction in source code and executables</a:t>
            </a:r>
          </a:p>
          <a:p>
            <a:r>
              <a:rPr lang="en-US" dirty="0" smtClean="0"/>
              <a:t>How memory is laid out in an abstract machine</a:t>
            </a:r>
          </a:p>
        </p:txBody>
      </p:sp>
    </p:spTree>
    <p:extLst>
      <p:ext uri="{BB962C8B-B14F-4D97-AF65-F5344CB8AC3E}">
        <p14:creationId xmlns:p14="http://schemas.microsoft.com/office/powerpoint/2010/main" val="11590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Support for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Calls</a:t>
            </a:r>
          </a:p>
          <a:p>
            <a:pPr lvl="1"/>
            <a:r>
              <a:rPr lang="en-US" dirty="0" smtClean="0"/>
              <a:t>JAL (Jump and Link): MIPS instruction that puts </a:t>
            </a:r>
            <a:r>
              <a:rPr lang="en-US" b="1" dirty="0" smtClean="0"/>
              <a:t>$</a:t>
            </a:r>
            <a:r>
              <a:rPr lang="en-US" b="1" dirty="0" err="1" smtClean="0"/>
              <a:t>ip</a:t>
            </a:r>
            <a:r>
              <a:rPr lang="en-US" dirty="0" smtClean="0"/>
              <a:t> in </a:t>
            </a:r>
            <a:r>
              <a:rPr lang="en-US" b="1" dirty="0" smtClean="0"/>
              <a:t>$</a:t>
            </a:r>
            <a:r>
              <a:rPr lang="en-US" b="1" dirty="0" err="1" smtClean="0"/>
              <a:t>ra</a:t>
            </a:r>
            <a:r>
              <a:rPr lang="en-US" dirty="0" smtClean="0"/>
              <a:t> then, sets </a:t>
            </a:r>
            <a:r>
              <a:rPr lang="en-US" b="1" dirty="0" smtClean="0"/>
              <a:t>$</a:t>
            </a:r>
            <a:r>
              <a:rPr lang="en-US" b="1" dirty="0" err="1" smtClean="0"/>
              <a:t>ip</a:t>
            </a:r>
            <a:r>
              <a:rPr lang="en-US" dirty="0" smtClean="0"/>
              <a:t> to a given address</a:t>
            </a:r>
          </a:p>
          <a:p>
            <a:pPr lvl="1"/>
            <a:r>
              <a:rPr lang="en-US" dirty="0" smtClean="0"/>
              <a:t>Call: x86 instruction that pushes </a:t>
            </a:r>
            <a:r>
              <a:rPr lang="en-US" b="1" dirty="0" smtClean="0"/>
              <a:t>$</a:t>
            </a:r>
            <a:r>
              <a:rPr lang="en-US" b="1" dirty="0" err="1" smtClean="0"/>
              <a:t>ip</a:t>
            </a:r>
            <a:r>
              <a:rPr lang="en-US" dirty="0" smtClean="0"/>
              <a:t> directly onto the stack, then sets </a:t>
            </a:r>
            <a:r>
              <a:rPr lang="en-US" b="1" dirty="0" smtClean="0"/>
              <a:t>$</a:t>
            </a:r>
            <a:r>
              <a:rPr lang="en-US" b="1" dirty="0" err="1" smtClean="0"/>
              <a:t>ip</a:t>
            </a:r>
            <a:r>
              <a:rPr lang="en-US" dirty="0" smtClean="0"/>
              <a:t> to given address</a:t>
            </a:r>
          </a:p>
          <a:p>
            <a:r>
              <a:rPr lang="en-US" dirty="0" smtClean="0"/>
              <a:t>Return</a:t>
            </a:r>
          </a:p>
          <a:p>
            <a:pPr lvl="1"/>
            <a:r>
              <a:rPr lang="en-US" dirty="0" smtClean="0"/>
              <a:t>JR (Jump Return): MIPS instruction </a:t>
            </a:r>
            <a:r>
              <a:rPr lang="en-US" dirty="0" err="1" smtClean="0"/>
              <a:t>thast</a:t>
            </a:r>
            <a:r>
              <a:rPr lang="en-US" dirty="0" smtClean="0"/>
              <a:t> sets </a:t>
            </a:r>
            <a:r>
              <a:rPr lang="en-US" b="1" dirty="0" smtClean="0"/>
              <a:t>$</a:t>
            </a:r>
            <a:r>
              <a:rPr lang="en-US" b="1" dirty="0" err="1" smtClean="0"/>
              <a:t>ip</a:t>
            </a:r>
            <a:r>
              <a:rPr lang="en-US" dirty="0" smtClean="0"/>
              <a:t> to </a:t>
            </a:r>
            <a:r>
              <a:rPr lang="en-US" b="1" dirty="0" smtClean="0"/>
              <a:t>$</a:t>
            </a:r>
            <a:r>
              <a:rPr lang="en-US" b="1" dirty="0" err="1" smtClean="0"/>
              <a:t>ra</a:t>
            </a:r>
            <a:endParaRPr lang="en-US" dirty="0" smtClean="0"/>
          </a:p>
          <a:p>
            <a:pPr lvl="1"/>
            <a:r>
              <a:rPr lang="en-US" dirty="0" smtClean="0"/>
              <a:t>ret: x86 instruction that pops directly off the stack into </a:t>
            </a:r>
            <a:r>
              <a:rPr lang="en-US" b="1" dirty="0" smtClean="0"/>
              <a:t>$</a:t>
            </a:r>
            <a:r>
              <a:rPr lang="en-US" b="1" dirty="0" err="1" smtClean="0"/>
              <a:t>ip</a:t>
            </a:r>
            <a:endParaRPr lang="en-US" dirty="0" smtClean="0"/>
          </a:p>
          <a:p>
            <a:r>
              <a:rPr lang="en-US" dirty="0" smtClean="0"/>
              <a:t>SPARC “Sliding Windows”</a:t>
            </a:r>
          </a:p>
          <a:p>
            <a:pPr lvl="1"/>
            <a:r>
              <a:rPr lang="en-US" dirty="0" smtClean="0"/>
              <a:t>Crazy system where caller registers are automatically saved, new set of </a:t>
            </a:r>
            <a:r>
              <a:rPr lang="en-US" dirty="0" err="1" smtClean="0"/>
              <a:t>callee</a:t>
            </a:r>
            <a:r>
              <a:rPr lang="en-US" dirty="0" smtClean="0"/>
              <a:t> saved registers automatically exposed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MIPS</a:t>
            </a:r>
          </a:p>
          <a:p>
            <a:pPr lvl="1"/>
            <a:r>
              <a:rPr lang="en-US" dirty="0" smtClean="0"/>
              <a:t>We will fix a concrete runtime environment, not just a </a:t>
            </a:r>
            <a:r>
              <a:rPr lang="en-US" dirty="0" err="1" smtClean="0"/>
              <a:t>pseudocode</a:t>
            </a:r>
            <a:r>
              <a:rPr lang="en-US" dirty="0" smtClean="0"/>
              <a:t> machine</a:t>
            </a:r>
          </a:p>
          <a:p>
            <a:r>
              <a:rPr lang="en-US" dirty="0" smtClean="0"/>
              <a:t>Variable access</a:t>
            </a:r>
          </a:p>
          <a:p>
            <a:pPr lvl="1"/>
            <a:r>
              <a:rPr lang="en-US" dirty="0" smtClean="0"/>
              <a:t>We’ve shown how to store variables</a:t>
            </a:r>
          </a:p>
          <a:p>
            <a:pPr lvl="1"/>
            <a:r>
              <a:rPr lang="en-US" dirty="0" smtClean="0"/>
              <a:t>How do we actually access them?</a:t>
            </a:r>
          </a:p>
          <a:p>
            <a:pPr lvl="2"/>
            <a:r>
              <a:rPr lang="en-US" dirty="0" smtClean="0"/>
              <a:t>What about scope?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WYSINWYX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What You </a:t>
            </a:r>
            <a:r>
              <a:rPr lang="en-US" dirty="0"/>
              <a:t>S</a:t>
            </a:r>
            <a:r>
              <a:rPr lang="en-US" dirty="0" smtClean="0"/>
              <a:t>ee (in source code) Is </a:t>
            </a: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W</a:t>
            </a:r>
            <a:r>
              <a:rPr lang="en-US" dirty="0" smtClean="0"/>
              <a:t>hat You </a:t>
            </a:r>
            <a:r>
              <a:rPr lang="en-US" dirty="0" err="1" smtClean="0"/>
              <a:t>eXecute</a:t>
            </a:r>
            <a:endParaRPr lang="en-US" dirty="0" smtClean="0"/>
          </a:p>
          <a:p>
            <a:pPr lvl="1"/>
            <a:r>
              <a:rPr lang="en-US" dirty="0" smtClean="0"/>
              <a:t>We think in terms of high-level abstractions</a:t>
            </a:r>
          </a:p>
          <a:p>
            <a:pPr lvl="1"/>
            <a:r>
              <a:rPr lang="en-US" dirty="0" smtClean="0"/>
              <a:t>Many of these abstractions have no explicit representation in machine code</a:t>
            </a:r>
          </a:p>
          <a:p>
            <a:pPr lvl="1"/>
            <a:endParaRPr lang="en-US" dirty="0"/>
          </a:p>
        </p:txBody>
      </p:sp>
      <p:pic>
        <p:nvPicPr>
          <p:cNvPr id="1031" name="Picture 7" descr="Thomas Reps's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971908"/>
            <a:ext cx="2095500" cy="30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5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724400"/>
            <a:ext cx="2847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7009"/>
            <a:ext cx="1828800" cy="18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57200" y="1447800"/>
            <a:ext cx="3810000" cy="3429000"/>
          </a:xfrm>
          <a:prstGeom prst="cloudCallout">
            <a:avLst>
              <a:gd name="adj1" fmla="val -35368"/>
              <a:gd name="adj2" fmla="val 549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Abstractions are we missing?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2057400"/>
            <a:ext cx="2590800" cy="2590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Loops</a:t>
            </a:r>
          </a:p>
          <a:p>
            <a:r>
              <a:rPr lang="en-US" sz="2800" dirty="0" smtClean="0"/>
              <a:t>Variables</a:t>
            </a:r>
          </a:p>
          <a:p>
            <a:r>
              <a:rPr lang="en-US" sz="2800" dirty="0" smtClean="0"/>
              <a:t>Scope</a:t>
            </a:r>
          </a:p>
          <a:p>
            <a:r>
              <a:rPr lang="en-US" sz="2800" dirty="0" smtClean="0"/>
              <a:t>Functions</a:t>
            </a:r>
          </a:p>
          <a:p>
            <a:pPr lvl="1"/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5524500" y="1871365"/>
            <a:ext cx="3009900" cy="2209800"/>
          </a:xfrm>
          <a:prstGeom prst="cloudCallout">
            <a:avLst>
              <a:gd name="adj1" fmla="val 23505"/>
              <a:gd name="adj2" fmla="val 755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2514600"/>
            <a:ext cx="222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Flat list of </a:t>
            </a:r>
            <a:r>
              <a:rPr lang="en-US" dirty="0" err="1" smtClean="0"/>
              <a:t>opcodes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Byte-addressable </a:t>
            </a:r>
          </a:p>
          <a:p>
            <a:r>
              <a:rPr lang="en-US" dirty="0" smtClean="0"/>
              <a:t>     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Underlying software and hardware configuration assumed by the program</a:t>
            </a:r>
          </a:p>
          <a:p>
            <a:pPr lvl="1"/>
            <a:r>
              <a:rPr lang="en-US" dirty="0" smtClean="0"/>
              <a:t>May include an OS (may not!)</a:t>
            </a:r>
          </a:p>
          <a:p>
            <a:pPr lvl="1"/>
            <a:r>
              <a:rPr lang="en-US" dirty="0" smtClean="0"/>
              <a:t>May include a virtual machine</a:t>
            </a:r>
          </a:p>
        </p:txBody>
      </p:sp>
      <p:pic>
        <p:nvPicPr>
          <p:cNvPr id="10" name="Picture 4" descr="http://runtime.bordeaux.inria.fr/Images/mont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3124199"/>
            <a:ext cx="21050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6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Program piggybacks on the OS</a:t>
            </a:r>
          </a:p>
          <a:p>
            <a:pPr lvl="1"/>
            <a:r>
              <a:rPr lang="en-US" dirty="0" smtClean="0"/>
              <a:t>Provides functions to access hardware</a:t>
            </a:r>
          </a:p>
          <a:p>
            <a:pPr lvl="1"/>
            <a:r>
              <a:rPr lang="en-US" dirty="0" smtClean="0"/>
              <a:t>Provides illusion of uniqueness</a:t>
            </a:r>
          </a:p>
          <a:p>
            <a:pPr lvl="1"/>
            <a:r>
              <a:rPr lang="en-US" dirty="0" smtClean="0"/>
              <a:t>Enforces some boundaries on what is allowed</a:t>
            </a:r>
          </a:p>
        </p:txBody>
      </p:sp>
      <p:sp>
        <p:nvSpPr>
          <p:cNvPr id="4" name="TextBox 3"/>
          <p:cNvSpPr txBox="1"/>
          <p:nvPr/>
        </p:nvSpPr>
        <p:spPr>
          <a:xfrm rot="2898004">
            <a:off x="5721484" y="2687993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199425">
            <a:off x="7579905" y="269256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4" name="Picture 6" descr="http://cdn01.cdn.justjared.com/wp-content/uploads/2012/11/swift-piggyback/taylor-swift-piggy-back-ride-on-i-knew-you-were-trouble-set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128072" cy="429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Mediation is 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5181600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For the most part</a:t>
            </a:r>
            <a:r>
              <a:rPr lang="en-US" dirty="0" smtClean="0"/>
              <a:t>, runtime environment does not control with the program</a:t>
            </a:r>
          </a:p>
          <a:p>
            <a:r>
              <a:rPr lang="en-US" dirty="0" smtClean="0"/>
              <a:t>It’s up to the compiler to use the runtime environment as best it can</a:t>
            </a:r>
          </a:p>
          <a:p>
            <a:pPr lvl="1"/>
            <a:r>
              <a:rPr lang="en-US" dirty="0" smtClean="0"/>
              <a:t>Limited number of very fast registers with which to do computation</a:t>
            </a:r>
          </a:p>
          <a:p>
            <a:pPr lvl="1"/>
            <a:r>
              <a:rPr lang="en-US" dirty="0" smtClean="0"/>
              <a:t>Comparatively large region of memory to hold data</a:t>
            </a:r>
          </a:p>
          <a:p>
            <a:pPr lvl="1"/>
            <a:r>
              <a:rPr lang="en-US" dirty="0" smtClean="0"/>
              <a:t>Some basic instructions from which to build more complex behaviors</a:t>
            </a:r>
          </a:p>
        </p:txBody>
      </p:sp>
      <p:pic>
        <p:nvPicPr>
          <p:cNvPr id="15362" name="Picture 2" descr="https://encrypted-tbn3.gstatic.com/images?q=tbn:ANd9GcT_vdaHi184XzslPKwK9dprm1zPFYl8SzT-48bquwJrgqUNxM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18192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8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Conventions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36" y="3009900"/>
            <a:ext cx="3023664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Assembly code enforces very few rules</a:t>
            </a:r>
          </a:p>
          <a:p>
            <a:pPr lvl="1"/>
            <a:r>
              <a:rPr lang="en-US" dirty="0" smtClean="0"/>
              <a:t>We’ll have to structure the way we access memory ourselves</a:t>
            </a:r>
          </a:p>
          <a:p>
            <a:r>
              <a:rPr lang="en-US" dirty="0" smtClean="0"/>
              <a:t>These conventions help to guarantee that isolated code can work together</a:t>
            </a:r>
          </a:p>
          <a:p>
            <a:pPr lvl="1"/>
            <a:r>
              <a:rPr lang="en-US" dirty="0" smtClean="0"/>
              <a:t>Allows modularity</a:t>
            </a:r>
          </a:p>
          <a:p>
            <a:pPr lvl="1"/>
            <a:r>
              <a:rPr lang="en-US" dirty="0" smtClean="0"/>
              <a:t>Increase efficiency</a:t>
            </a:r>
          </a:p>
        </p:txBody>
      </p:sp>
    </p:spTree>
    <p:extLst>
      <p:ext uri="{BB962C8B-B14F-4D97-AF65-F5344CB8AC3E}">
        <p14:creationId xmlns:p14="http://schemas.microsoft.com/office/powerpoint/2010/main" val="11140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1576</Words>
  <Application>Microsoft Office PowerPoint</Application>
  <PresentationFormat>On-screen Show (4:3)</PresentationFormat>
  <Paragraphs>356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CS 536</vt:lpstr>
      <vt:lpstr>Roadmap</vt:lpstr>
      <vt:lpstr>Outline</vt:lpstr>
      <vt:lpstr>WYSINWYX</vt:lpstr>
      <vt:lpstr>What Abstractions are we missing?</vt:lpstr>
      <vt:lpstr>Runtime Environment</vt:lpstr>
      <vt:lpstr>The Role of the Operating System</vt:lpstr>
      <vt:lpstr>Mediation is Slow</vt:lpstr>
      <vt:lpstr>Conventions</vt:lpstr>
      <vt:lpstr>Issues to consider</vt:lpstr>
      <vt:lpstr>General Memory Layout</vt:lpstr>
      <vt:lpstr>How do we divide up memory?</vt:lpstr>
      <vt:lpstr>Memory Layout : Static Allocation</vt:lpstr>
      <vt:lpstr>Memory: The Stack</vt:lpstr>
      <vt:lpstr>A Closer look at Activation Records (ARs)</vt:lpstr>
      <vt:lpstr>Activation Records: Dynamic Locals</vt:lpstr>
      <vt:lpstr>Activation Record: Summary</vt:lpstr>
      <vt:lpstr>Non-Local Dynamic Memory</vt:lpstr>
      <vt:lpstr>The Heap</vt:lpstr>
      <vt:lpstr>Function Calls</vt:lpstr>
      <vt:lpstr>When are we “in” a function?</vt:lpstr>
      <vt:lpstr>Caller / Callee relationship</vt:lpstr>
      <vt:lpstr>How ARs are Actually Implemented</vt:lpstr>
      <vt:lpstr>Function Entry: Caller Responsibilities</vt:lpstr>
      <vt:lpstr>Function Entry: Callee Responsibilities</vt:lpstr>
      <vt:lpstr>Function Exit: Callee Responsibilities</vt:lpstr>
      <vt:lpstr>Function Exit: Caller Responsibilities</vt:lpstr>
      <vt:lpstr>Example</vt:lpstr>
      <vt:lpstr>Example</vt:lpstr>
      <vt:lpstr>Hardware Support for Functions</vt:lpstr>
      <vt:lpstr>Next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</dc:creator>
  <cp:lastModifiedBy>drew</cp:lastModifiedBy>
  <cp:revision>38</cp:revision>
  <dcterms:created xsi:type="dcterms:W3CDTF">2014-11-06T03:13:16Z</dcterms:created>
  <dcterms:modified xsi:type="dcterms:W3CDTF">2014-11-21T17:25:04Z</dcterms:modified>
</cp:coreProperties>
</file>