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90" r:id="rId3"/>
    <p:sldId id="291" r:id="rId4"/>
    <p:sldId id="331" r:id="rId5"/>
    <p:sldId id="330" r:id="rId6"/>
    <p:sldId id="329" r:id="rId7"/>
    <p:sldId id="295" r:id="rId8"/>
    <p:sldId id="315" r:id="rId9"/>
    <p:sldId id="298" r:id="rId10"/>
    <p:sldId id="332" r:id="rId11"/>
    <p:sldId id="334" r:id="rId12"/>
    <p:sldId id="333" r:id="rId13"/>
    <p:sldId id="335" r:id="rId14"/>
    <p:sldId id="336" r:id="rId15"/>
    <p:sldId id="299" r:id="rId16"/>
    <p:sldId id="337" r:id="rId17"/>
    <p:sldId id="338" r:id="rId18"/>
    <p:sldId id="339" r:id="rId19"/>
    <p:sldId id="340" r:id="rId20"/>
    <p:sldId id="342" r:id="rId21"/>
    <p:sldId id="34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4" autoAdjust="0"/>
    <p:restoredTop sz="93854" autoAdjust="0"/>
  </p:normalViewPr>
  <p:slideViewPr>
    <p:cSldViewPr>
      <p:cViewPr>
        <p:scale>
          <a:sx n="75" d="100"/>
          <a:sy n="75" d="100"/>
        </p:scale>
        <p:origin x="-14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D745C-9C9E-444B-A017-5A50383D9164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242CE-47AB-4064-82EC-68291B8E7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8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3416A-0FCA-4833-949C-68B6281FF610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1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FD0D-FEFD-4AA8-AECA-E3A5BAEF7644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1B73C-7ACE-4983-A9C4-01C9509CF7F3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448E-C690-43DC-B932-468BFECDC000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5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D-0D04-4210-B91D-FDCF0BE9CD13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9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58EC-BBAD-47AA-8B93-494A912378F6}" type="datetime1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2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1A81-55D4-43C5-A81F-9F63F65DCCA0}" type="datetime1">
              <a:rPr lang="en-US" smtClean="0"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2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C051-6E9C-4845-8C51-571BD1C0332F}" type="datetime1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077C-B796-4E47-B948-AB20B1780309}" type="datetime1">
              <a:rPr lang="en-US" smtClean="0"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0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741A-15CF-4370-B268-9EB0755AC656}" type="datetime1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4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64D6-02D7-4092-853F-C57FA38A0B3C}" type="datetime1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6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4B35E-34F2-45C4-AC49-7DF42B8FA6A9}" type="datetime1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2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Parameter Passing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 by Reference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On function call</a:t>
            </a:r>
          </a:p>
          <a:p>
            <a:pPr lvl="1"/>
            <a:r>
              <a:rPr lang="en-US" dirty="0" smtClean="0"/>
              <a:t>The address of the actuals are </a:t>
            </a:r>
            <a:r>
              <a:rPr lang="en-US" i="1" dirty="0" smtClean="0"/>
              <a:t>implicitly</a:t>
            </a:r>
            <a:r>
              <a:rPr lang="en-US" dirty="0" smtClean="0"/>
              <a:t> copied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67000" y="3166170"/>
            <a:ext cx="396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fun(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1;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fun(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print(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6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Pass by value</a:t>
            </a:r>
          </a:p>
          <a:p>
            <a:pPr lvl="1"/>
            <a:r>
              <a:rPr lang="en-US" dirty="0" smtClean="0"/>
              <a:t>C and Java</a:t>
            </a:r>
          </a:p>
          <a:p>
            <a:r>
              <a:rPr lang="en-US" dirty="0" smtClean="0"/>
              <a:t>Pass by reference</a:t>
            </a:r>
          </a:p>
          <a:p>
            <a:pPr lvl="1"/>
            <a:r>
              <a:rPr lang="en-US" dirty="0" smtClean="0"/>
              <a:t>Allowed in C++ and Pascal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5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Wait, </a:t>
            </a:r>
            <a:r>
              <a:rPr lang="en-US" i="1" dirty="0" smtClean="0"/>
              <a:t>Java</a:t>
            </a:r>
            <a:r>
              <a:rPr lang="en-US" dirty="0" smtClean="0"/>
              <a:t> is Pass by Value?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All non-primitive L-values are references</a:t>
            </a: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95400" y="2514600"/>
            <a:ext cx="6629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fun(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0;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Point k = new Point(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fun(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,k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3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Pass by Value-Result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When function is called</a:t>
            </a:r>
          </a:p>
          <a:p>
            <a:pPr lvl="1"/>
            <a:r>
              <a:rPr lang="en-US" dirty="0" smtClean="0"/>
              <a:t>Value of actual is passed</a:t>
            </a:r>
          </a:p>
          <a:p>
            <a:r>
              <a:rPr lang="en-US" dirty="0" smtClean="0"/>
              <a:t>When function returns</a:t>
            </a:r>
          </a:p>
          <a:p>
            <a:pPr lvl="1"/>
            <a:r>
              <a:rPr lang="en-US" dirty="0" smtClean="0"/>
              <a:t>Final values are copied back to the actuals</a:t>
            </a:r>
          </a:p>
          <a:p>
            <a:r>
              <a:rPr lang="en-US" dirty="0" smtClean="0"/>
              <a:t>Used by Fortran IV, Ada</a:t>
            </a:r>
          </a:p>
          <a:p>
            <a:pPr lvl="1"/>
            <a:r>
              <a:rPr lang="en-US" dirty="0" smtClean="0"/>
              <a:t>As the language examples show, not very modern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Pass by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Conceptually works as follows:</a:t>
            </a:r>
          </a:p>
          <a:p>
            <a:pPr lvl="1"/>
            <a:r>
              <a:rPr lang="en-US" dirty="0" smtClean="0"/>
              <a:t>When a function is called</a:t>
            </a:r>
          </a:p>
          <a:p>
            <a:pPr lvl="2"/>
            <a:r>
              <a:rPr lang="en-US" dirty="0" smtClean="0"/>
              <a:t>Body of the </a:t>
            </a:r>
            <a:r>
              <a:rPr lang="en-US" dirty="0" err="1" smtClean="0"/>
              <a:t>callee</a:t>
            </a:r>
            <a:r>
              <a:rPr lang="en-US" dirty="0" smtClean="0"/>
              <a:t> is rewritten with the </a:t>
            </a:r>
            <a:r>
              <a:rPr lang="en-US" b="1" dirty="0" smtClean="0"/>
              <a:t>text</a:t>
            </a:r>
            <a:r>
              <a:rPr lang="en-US" dirty="0" smtClean="0"/>
              <a:t> of the argument</a:t>
            </a:r>
          </a:p>
          <a:p>
            <a:pPr lvl="2"/>
            <a:r>
              <a:rPr lang="en-US" dirty="0" smtClean="0"/>
              <a:t>Only really makes sense with non-local scope rules</a:t>
            </a:r>
          </a:p>
          <a:p>
            <a:pPr lvl="1"/>
            <a:r>
              <a:rPr lang="en-US" dirty="0" smtClean="0"/>
              <a:t>Like macros in C / C++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4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Parameter Passing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Let’s talk about how this actually is going to work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15</a:t>
            </a:fld>
            <a:endParaRPr lang="en-US"/>
          </a:p>
        </p:txBody>
      </p:sp>
      <p:pic>
        <p:nvPicPr>
          <p:cNvPr id="3074" name="Picture 2" descr="http://pacolink.com/wp-content/uploads/2012/05/2008_CARV_c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62200"/>
            <a:ext cx="38862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06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draw out the memory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g;</a:t>
            </a:r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/>
              <a:t>	</a:t>
            </a:r>
            <a:r>
              <a:rPr lang="en-US" dirty="0" smtClean="0"/>
              <a:t>f 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y, </a:t>
            </a:r>
            <a:r>
              <a:rPr lang="en-US" dirty="0" err="1" smtClean="0"/>
              <a:t>int</a:t>
            </a:r>
            <a:r>
              <a:rPr lang="en-US" dirty="0" smtClean="0"/>
              <a:t> z){</a:t>
            </a:r>
            <a:br>
              <a:rPr lang="en-US" dirty="0" smtClean="0"/>
            </a:br>
            <a:r>
              <a:rPr lang="en-US" dirty="0" smtClean="0"/>
              <a:t>   x = 3 ; y = 4; z = y;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main(){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a = 1, b = 2, c = 3;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f(</a:t>
            </a:r>
            <a:r>
              <a:rPr lang="en-US" dirty="0" err="1" smtClean="0"/>
              <a:t>a,b,c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f(a+b,7,8);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529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Consider pass-by-value and pass-by reference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066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use of R-Values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Can prevent programs that are valid in pass by value from working in pass by reference</a:t>
            </a:r>
          </a:p>
          <a:p>
            <a:pPr lvl="1"/>
            <a:r>
              <a:rPr lang="en-US" dirty="0" smtClean="0"/>
              <a:t>Literals (for example) do not have locations in memory</a:t>
            </a:r>
          </a:p>
          <a:p>
            <a:r>
              <a:rPr lang="en-US" dirty="0" smtClean="0"/>
              <a:t>We will rely on the type checker to catch these errors.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49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draw out the memory again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g;</a:t>
            </a:r>
          </a:p>
          <a:p>
            <a:pPr marL="0" indent="0">
              <a:buNone/>
            </a:pPr>
            <a:r>
              <a:rPr lang="en-US" dirty="0" smtClean="0"/>
              <a:t>void </a:t>
            </a:r>
            <a:r>
              <a:rPr lang="en-US" dirty="0"/>
              <a:t>	</a:t>
            </a:r>
            <a:r>
              <a:rPr lang="en-US" dirty="0" smtClean="0"/>
              <a:t>f (</a:t>
            </a:r>
            <a:r>
              <a:rPr lang="en-US" dirty="0" err="1" smtClean="0"/>
              <a:t>int</a:t>
            </a:r>
            <a:r>
              <a:rPr lang="en-US" dirty="0" smtClean="0"/>
              <a:t> x, </a:t>
            </a:r>
            <a:r>
              <a:rPr lang="en-US" dirty="0" err="1" smtClean="0"/>
              <a:t>int</a:t>
            </a:r>
            <a:r>
              <a:rPr lang="en-US" dirty="0" smtClean="0"/>
              <a:t> y, </a:t>
            </a:r>
            <a:r>
              <a:rPr lang="en-US" dirty="0" err="1" smtClean="0"/>
              <a:t>int</a:t>
            </a:r>
            <a:r>
              <a:rPr lang="en-US" dirty="0" smtClean="0"/>
              <a:t> z){</a:t>
            </a:r>
            <a:br>
              <a:rPr lang="en-US" dirty="0" smtClean="0"/>
            </a:br>
            <a:r>
              <a:rPr lang="en-US" dirty="0" smtClean="0"/>
              <a:t>   x = 3 ; y = 4; z = y;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main(){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a = 1, b = 2, c = 3;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f(</a:t>
            </a:r>
            <a:r>
              <a:rPr lang="en-US" dirty="0" err="1" smtClean="0"/>
              <a:t>a,b,g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f(a+b,7,8);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63275" y="3124200"/>
            <a:ext cx="296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pass by value-result </a:t>
            </a:r>
          </a:p>
          <a:p>
            <a:r>
              <a:rPr lang="en-US" dirty="0" smtClean="0"/>
              <a:t>and pass by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2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Handling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570037"/>
            <a:ext cx="8001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/>
              <a:t>v</a:t>
            </a:r>
            <a:r>
              <a:rPr lang="en-US" sz="2200" dirty="0" smtClean="0"/>
              <a:t>oid alter(Point </a:t>
            </a:r>
            <a:r>
              <a:rPr lang="en-US" sz="2200" dirty="0" err="1" smtClean="0"/>
              <a:t>pt</a:t>
            </a:r>
            <a:r>
              <a:rPr lang="en-US" sz="2200" dirty="0" smtClean="0"/>
              <a:t>, Position </a:t>
            </a:r>
            <a:r>
              <a:rPr lang="en-US" sz="2200" dirty="0" err="1" smtClean="0"/>
              <a:t>pos</a:t>
            </a:r>
            <a:r>
              <a:rPr lang="en-US" sz="2200" dirty="0" smtClean="0"/>
              <a:t>){</a:t>
            </a:r>
            <a:br>
              <a:rPr lang="en-US" sz="2200" dirty="0" smtClean="0"/>
            </a:br>
            <a:r>
              <a:rPr lang="en-US" sz="2200" dirty="0" smtClean="0"/>
              <a:t>  </a:t>
            </a:r>
            <a:r>
              <a:rPr lang="en-US" sz="2200" dirty="0" err="1" smtClean="0"/>
              <a:t>pos</a:t>
            </a:r>
            <a:r>
              <a:rPr lang="en-US" sz="2200" dirty="0" smtClean="0"/>
              <a:t> = </a:t>
            </a:r>
            <a:r>
              <a:rPr lang="en-US" sz="2200" dirty="0" err="1" smtClean="0"/>
              <a:t>pt.p</a:t>
            </a:r>
            <a:r>
              <a:rPr lang="en-US" sz="2200" dirty="0" smtClean="0"/>
              <a:t>;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200" dirty="0" err="1" smtClean="0"/>
              <a:t>pos.x</a:t>
            </a:r>
            <a:r>
              <a:rPr lang="en-US" sz="2200" dirty="0" smtClean="0"/>
              <a:t>++;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</a:t>
            </a:r>
            <a:r>
              <a:rPr lang="en-US" sz="2200" dirty="0" err="1" smtClean="0"/>
              <a:t>pos.y</a:t>
            </a:r>
            <a:r>
              <a:rPr lang="en-US" sz="2200" dirty="0" smtClean="0"/>
              <a:t>++;</a:t>
            </a:r>
          </a:p>
          <a:p>
            <a:pPr marL="0" indent="0">
              <a:buNone/>
            </a:pPr>
            <a:r>
              <a:rPr lang="en-US" sz="2200" dirty="0" smtClean="0"/>
              <a:t>}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v</a:t>
            </a:r>
            <a:r>
              <a:rPr lang="en-US" sz="2200" dirty="0" smtClean="0"/>
              <a:t>oid main(){</a:t>
            </a:r>
            <a:br>
              <a:rPr lang="en-US" sz="2200" dirty="0" smtClean="0"/>
            </a:br>
            <a:r>
              <a:rPr lang="en-US" sz="2200" dirty="0" smtClean="0"/>
              <a:t>   Position </a:t>
            </a:r>
            <a:r>
              <a:rPr lang="en-US" sz="2200" dirty="0" err="1" smtClean="0"/>
              <a:t>loc</a:t>
            </a:r>
            <a:r>
              <a:rPr lang="en-US" sz="2200" dirty="0" smtClean="0"/>
              <a:t>;</a:t>
            </a:r>
          </a:p>
          <a:p>
            <a:pPr marL="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Point dot;</a:t>
            </a:r>
          </a:p>
          <a:p>
            <a:pPr marL="0" indent="0">
              <a:buNone/>
            </a:pPr>
            <a:r>
              <a:rPr lang="en-US" sz="2200" dirty="0" smtClean="0"/>
              <a:t>   // … initialize </a:t>
            </a:r>
            <a:r>
              <a:rPr lang="en-US" sz="2200" dirty="0" err="1" smtClean="0"/>
              <a:t>loc</a:t>
            </a:r>
            <a:r>
              <a:rPr lang="en-US" sz="2200" dirty="0" smtClean="0"/>
              <a:t> with x=1,y=2</a:t>
            </a:r>
          </a:p>
          <a:p>
            <a:pPr marL="0" indent="0">
              <a:buNone/>
            </a:pPr>
            <a:r>
              <a:rPr lang="en-US" sz="2200" dirty="0" smtClean="0"/>
              <a:t>   // </a:t>
            </a:r>
            <a:r>
              <a:rPr lang="en-US" sz="2200" dirty="0"/>
              <a:t>… initialize </a:t>
            </a:r>
            <a:r>
              <a:rPr lang="en-US" sz="2200" dirty="0" smtClean="0"/>
              <a:t>dot with </a:t>
            </a:r>
            <a:r>
              <a:rPr lang="en-US" sz="2200" dirty="0" err="1" smtClean="0"/>
              <a:t>loc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   alter(dot, </a:t>
            </a:r>
            <a:r>
              <a:rPr lang="en-US" sz="2200" dirty="0" err="1" smtClean="0"/>
              <a:t>loc</a:t>
            </a:r>
            <a:r>
              <a:rPr lang="en-US" sz="2200" dirty="0" smtClean="0"/>
              <a:t>);</a:t>
            </a:r>
            <a:endParaRPr lang="en-US" sz="2200" dirty="0"/>
          </a:p>
          <a:p>
            <a:pPr marL="0" indent="0">
              <a:buNone/>
            </a:pPr>
            <a:r>
              <a:rPr lang="en-US" sz="2200" dirty="0" smtClean="0"/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67400" y="1931075"/>
            <a:ext cx="27432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class Point{</a:t>
            </a:r>
          </a:p>
          <a:p>
            <a:r>
              <a:rPr lang="en-US" sz="2200" dirty="0"/>
              <a:t>    Position p;</a:t>
            </a:r>
            <a:br>
              <a:rPr lang="en-US" sz="2200" dirty="0"/>
            </a:br>
            <a:r>
              <a:rPr lang="en-US" sz="2200" dirty="0"/>
              <a:t>}</a:t>
            </a:r>
          </a:p>
          <a:p>
            <a:endParaRPr lang="en-US" sz="2200" dirty="0"/>
          </a:p>
          <a:p>
            <a:r>
              <a:rPr lang="en-US" sz="2200" dirty="0"/>
              <a:t>class Position{</a:t>
            </a:r>
            <a:br>
              <a:rPr lang="en-US" sz="2200" dirty="0"/>
            </a:br>
            <a:r>
              <a:rPr lang="en-US" sz="2200" dirty="0"/>
              <a:t>  </a:t>
            </a:r>
            <a:r>
              <a:rPr lang="en-US" sz="2200" dirty="0" err="1"/>
              <a:t>int</a:t>
            </a:r>
            <a:r>
              <a:rPr lang="en-US" sz="2200" dirty="0"/>
              <a:t> x, y;</a:t>
            </a:r>
          </a:p>
          <a:p>
            <a:r>
              <a:rPr lang="en-US" sz="2200" dirty="0"/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0" y="4724400"/>
            <a:ext cx="3403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java, </a:t>
            </a:r>
            <a:r>
              <a:rPr lang="en-US" dirty="0" err="1" smtClean="0"/>
              <a:t>loc</a:t>
            </a:r>
            <a:r>
              <a:rPr lang="en-US" dirty="0" smtClean="0"/>
              <a:t> and dot are references </a:t>
            </a:r>
          </a:p>
          <a:p>
            <a:r>
              <a:rPr lang="en-US" dirty="0" smtClean="0"/>
              <a:t>to objects (on the heap)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5678269"/>
            <a:ext cx="381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C++, </a:t>
            </a:r>
            <a:r>
              <a:rPr lang="en-US" dirty="0" err="1"/>
              <a:t>loc</a:t>
            </a:r>
            <a:r>
              <a:rPr lang="en-US" dirty="0"/>
              <a:t> and dot are objects with no indirection (on the stack)</a:t>
            </a:r>
          </a:p>
        </p:txBody>
      </p:sp>
    </p:spTree>
    <p:extLst>
      <p:ext uri="{BB962C8B-B14F-4D97-AF65-F5344CB8AC3E}">
        <p14:creationId xmlns:p14="http://schemas.microsoft.com/office/powerpoint/2010/main" val="16000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</a:p>
          <a:p>
            <a:pPr lvl="1"/>
            <a:r>
              <a:rPr lang="en-US" dirty="0" smtClean="0"/>
              <a:t>Storing variables</a:t>
            </a:r>
          </a:p>
          <a:p>
            <a:pPr lvl="2"/>
            <a:r>
              <a:rPr lang="en-US" dirty="0" smtClean="0"/>
              <a:t>Locals, non-locals, </a:t>
            </a:r>
            <a:r>
              <a:rPr lang="en-US" dirty="0" err="1" smtClean="0"/>
              <a:t>globals</a:t>
            </a:r>
            <a:endParaRPr lang="en-US" dirty="0" smtClean="0"/>
          </a:p>
          <a:p>
            <a:r>
              <a:rPr lang="en-US" dirty="0" smtClean="0"/>
              <a:t>This Time</a:t>
            </a:r>
          </a:p>
          <a:p>
            <a:pPr lvl="1"/>
            <a:r>
              <a:rPr lang="en-US" dirty="0" smtClean="0"/>
              <a:t>Propagating values from one function to another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9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Considerations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570037"/>
            <a:ext cx="8001000" cy="4525963"/>
          </a:xfrm>
        </p:spPr>
        <p:txBody>
          <a:bodyPr>
            <a:noAutofit/>
          </a:bodyPr>
          <a:lstStyle/>
          <a:p>
            <a:r>
              <a:rPr lang="en-US" dirty="0" smtClean="0"/>
              <a:t>Pass by Value</a:t>
            </a:r>
          </a:p>
          <a:p>
            <a:pPr lvl="1"/>
            <a:r>
              <a:rPr lang="en-US" dirty="0" smtClean="0"/>
              <a:t>Copy values into AR (slow)</a:t>
            </a:r>
          </a:p>
          <a:p>
            <a:pPr lvl="1"/>
            <a:r>
              <a:rPr lang="en-US" dirty="0" smtClean="0"/>
              <a:t>Access storage directly in function (fast)</a:t>
            </a:r>
          </a:p>
          <a:p>
            <a:r>
              <a:rPr lang="en-US" dirty="0" smtClean="0"/>
              <a:t>Pass by Address</a:t>
            </a:r>
          </a:p>
          <a:p>
            <a:pPr lvl="1"/>
            <a:r>
              <a:rPr lang="en-US" dirty="0" smtClean="0"/>
              <a:t>Copy address into AR (fast)</a:t>
            </a:r>
          </a:p>
          <a:p>
            <a:pPr lvl="1"/>
            <a:r>
              <a:rPr lang="en-US" dirty="0" smtClean="0"/>
              <a:t>Access storage via indirection (slow)</a:t>
            </a:r>
          </a:p>
          <a:p>
            <a:r>
              <a:rPr lang="en-US" dirty="0" smtClean="0"/>
              <a:t>Pass by Value-result</a:t>
            </a:r>
          </a:p>
          <a:p>
            <a:pPr lvl="1"/>
            <a:r>
              <a:rPr lang="en-US" dirty="0" smtClean="0"/>
              <a:t>Strictly slower than pass by value</a:t>
            </a:r>
          </a:p>
          <a:p>
            <a:pPr lvl="1"/>
            <a:r>
              <a:rPr lang="en-US" dirty="0" smtClean="0"/>
              <a:t>Also need to know where to copy locations 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9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Aliasing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570037"/>
            <a:ext cx="8001000" cy="4525963"/>
          </a:xfrm>
        </p:spPr>
        <p:txBody>
          <a:bodyPr>
            <a:noAutofit/>
          </a:bodyPr>
          <a:lstStyle/>
          <a:p>
            <a:r>
              <a:rPr lang="en-US" dirty="0" smtClean="0"/>
              <a:t>Can happen</a:t>
            </a:r>
          </a:p>
          <a:p>
            <a:pPr lvl="1"/>
            <a:r>
              <a:rPr lang="en-US" dirty="0" smtClean="0"/>
              <a:t>Via pointers in pass-by-value</a:t>
            </a:r>
          </a:p>
          <a:p>
            <a:pPr lvl="2"/>
            <a:r>
              <a:rPr lang="en-US" dirty="0" smtClean="0"/>
              <a:t>alter</a:t>
            </a:r>
            <a:r>
              <a:rPr lang="en-US" smtClean="0"/>
              <a:t>, previously</a:t>
            </a:r>
            <a:endParaRPr lang="en-US" dirty="0"/>
          </a:p>
          <a:p>
            <a:pPr lvl="1"/>
            <a:r>
              <a:rPr lang="en-US" dirty="0" smtClean="0"/>
              <a:t>When a global is passed by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0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 Passing</a:t>
            </a:r>
          </a:p>
          <a:p>
            <a:pPr lvl="1"/>
            <a:r>
              <a:rPr lang="en-US" dirty="0" smtClean="0"/>
              <a:t>Different styles</a:t>
            </a:r>
          </a:p>
          <a:p>
            <a:pPr lvl="1"/>
            <a:r>
              <a:rPr lang="en-US" dirty="0" smtClean="0"/>
              <a:t>What they mean</a:t>
            </a:r>
          </a:p>
          <a:p>
            <a:pPr lvl="1"/>
            <a:r>
              <a:rPr lang="en-US" dirty="0" smtClean="0"/>
              <a:t>How they look on the stack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4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0"/>
            <a:ext cx="3205418" cy="2676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/>
          <a:lstStyle/>
          <a:p>
            <a:r>
              <a:rPr lang="en-US" dirty="0" smtClean="0"/>
              <a:t>Define a couple of terms that are helpful to talk about parameters</a:t>
            </a:r>
          </a:p>
          <a:p>
            <a:pPr lvl="1"/>
            <a:r>
              <a:rPr lang="en-US" dirty="0" smtClean="0"/>
              <a:t>We’ve already obliquely talked about some of these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8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 and R- Values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953000"/>
          </a:xfrm>
        </p:spPr>
        <p:txBody>
          <a:bodyPr>
            <a:normAutofit/>
          </a:bodyPr>
          <a:lstStyle/>
          <a:p>
            <a:r>
              <a:rPr lang="en-US" dirty="0"/>
              <a:t>L-Value</a:t>
            </a:r>
          </a:p>
          <a:p>
            <a:pPr lvl="1"/>
            <a:r>
              <a:rPr lang="en-US" dirty="0"/>
              <a:t>A value with a place of </a:t>
            </a:r>
            <a:r>
              <a:rPr lang="en-US" dirty="0" smtClean="0"/>
              <a:t>storage</a:t>
            </a:r>
          </a:p>
          <a:p>
            <a:r>
              <a:rPr lang="en-US" dirty="0" smtClean="0"/>
              <a:t>R-Value</a:t>
            </a:r>
          </a:p>
          <a:p>
            <a:pPr lvl="1"/>
            <a:r>
              <a:rPr lang="en-US" dirty="0" smtClean="0"/>
              <a:t>A value that may not have storage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200" y="4419600"/>
            <a:ext cx="487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a = 1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= b;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b++;</a:t>
            </a:r>
          </a:p>
          <a:p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references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Pointer</a:t>
            </a:r>
          </a:p>
          <a:p>
            <a:pPr lvl="1"/>
            <a:r>
              <a:rPr lang="en-US" dirty="0" smtClean="0"/>
              <a:t>A variable whose value is a memory address</a:t>
            </a:r>
          </a:p>
          <a:p>
            <a:r>
              <a:rPr lang="en-US" dirty="0" smtClean="0"/>
              <a:t>Aliasing</a:t>
            </a:r>
          </a:p>
          <a:p>
            <a:pPr lvl="1"/>
            <a:r>
              <a:rPr lang="en-US" dirty="0" smtClean="0"/>
              <a:t>When two or more variables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5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Passing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In definition:</a:t>
            </a:r>
          </a:p>
          <a:p>
            <a:pPr marL="457200" lvl="1" indent="0">
              <a:buNone/>
            </a:pPr>
            <a:r>
              <a:rPr lang="en-US" dirty="0" smtClean="0"/>
              <a:t>void v(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b, </a:t>
            </a:r>
            <a:r>
              <a:rPr lang="en-US" dirty="0" err="1" smtClean="0"/>
              <a:t>bool</a:t>
            </a:r>
            <a:r>
              <a:rPr lang="en-US" dirty="0" smtClean="0"/>
              <a:t> c) { … }</a:t>
            </a:r>
          </a:p>
          <a:p>
            <a:pPr lvl="1"/>
            <a:r>
              <a:rPr lang="en-US" dirty="0" smtClean="0"/>
              <a:t>Terms</a:t>
            </a:r>
          </a:p>
          <a:p>
            <a:pPr lvl="2"/>
            <a:r>
              <a:rPr lang="en-US" dirty="0" smtClean="0"/>
              <a:t>Formals / formal parameters / parameters</a:t>
            </a:r>
          </a:p>
          <a:p>
            <a:r>
              <a:rPr lang="en-US" dirty="0" smtClean="0"/>
              <a:t>In call: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v(a+b,8,true);</a:t>
            </a:r>
          </a:p>
          <a:p>
            <a:pPr lvl="1"/>
            <a:r>
              <a:rPr lang="en-US" dirty="0" smtClean="0"/>
              <a:t>Terms</a:t>
            </a:r>
          </a:p>
          <a:p>
            <a:pPr lvl="2"/>
            <a:r>
              <a:rPr lang="en-US" dirty="0" smtClean="0"/>
              <a:t>Actuals / actual parameters / arguments</a:t>
            </a:r>
          </a:p>
          <a:p>
            <a:pPr lvl="2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743200"/>
            <a:ext cx="2886074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18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Parameter Passing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We’ll talk about 4 different varieties</a:t>
            </a:r>
          </a:p>
          <a:p>
            <a:pPr lvl="1"/>
            <a:r>
              <a:rPr lang="en-US" dirty="0" smtClean="0"/>
              <a:t>Some of these are more used than others</a:t>
            </a:r>
          </a:p>
          <a:p>
            <a:pPr lvl="1"/>
            <a:r>
              <a:rPr lang="en-US" dirty="0" smtClean="0"/>
              <a:t>Each has it’s own advantages / uses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7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 by Value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On function call</a:t>
            </a:r>
          </a:p>
          <a:p>
            <a:pPr lvl="1"/>
            <a:r>
              <a:rPr lang="en-US" i="1" dirty="0" smtClean="0"/>
              <a:t>Values</a:t>
            </a:r>
            <a:r>
              <a:rPr lang="en-US" dirty="0" smtClean="0"/>
              <a:t> of actuals are copied into the formals</a:t>
            </a:r>
          </a:p>
          <a:p>
            <a:pPr lvl="1"/>
            <a:r>
              <a:rPr lang="en-US" dirty="0" smtClean="0"/>
              <a:t>C and java </a:t>
            </a:r>
            <a:r>
              <a:rPr lang="en-US" u="sng" dirty="0" smtClean="0"/>
              <a:t>always</a:t>
            </a:r>
            <a:r>
              <a:rPr lang="en-US" dirty="0" smtClean="0"/>
              <a:t> pass by value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19400" y="3048000"/>
            <a:ext cx="403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fun(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1;</a:t>
            </a:r>
          </a:p>
          <a:p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oid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fun(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print(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2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633</Words>
  <Application>Microsoft Office PowerPoint</Application>
  <PresentationFormat>On-screen Show (4:3)</PresentationFormat>
  <Paragraphs>178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CS 536</vt:lpstr>
      <vt:lpstr>Roadmap</vt:lpstr>
      <vt:lpstr>Outline</vt:lpstr>
      <vt:lpstr>Vocabulary</vt:lpstr>
      <vt:lpstr>L- and R- Values</vt:lpstr>
      <vt:lpstr>Memory references</vt:lpstr>
      <vt:lpstr>Parameter Passing</vt:lpstr>
      <vt:lpstr>Types of Parameter Passing </vt:lpstr>
      <vt:lpstr>Pass by Value</vt:lpstr>
      <vt:lpstr>Pass by Reference</vt:lpstr>
      <vt:lpstr>Language Examples</vt:lpstr>
      <vt:lpstr>Wait, Java is Pass by Value?</vt:lpstr>
      <vt:lpstr>Pass by Value-Result</vt:lpstr>
      <vt:lpstr>Pass by Name</vt:lpstr>
      <vt:lpstr>Implementing Parameter Passing </vt:lpstr>
      <vt:lpstr>Let’s draw out the memory</vt:lpstr>
      <vt:lpstr>Bad use of R-Values</vt:lpstr>
      <vt:lpstr>Let’s draw out the memory again</vt:lpstr>
      <vt:lpstr>Object Handling</vt:lpstr>
      <vt:lpstr>Efficiency Considerations</vt:lpstr>
      <vt:lpstr>Aliasing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</dc:creator>
  <cp:lastModifiedBy>drew</cp:lastModifiedBy>
  <cp:revision>91</cp:revision>
  <dcterms:created xsi:type="dcterms:W3CDTF">2014-11-06T03:13:16Z</dcterms:created>
  <dcterms:modified xsi:type="dcterms:W3CDTF">2014-11-21T17:23:36Z</dcterms:modified>
</cp:coreProperties>
</file>