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348" r:id="rId3"/>
    <p:sldId id="349" r:id="rId4"/>
    <p:sldId id="392" r:id="rId5"/>
    <p:sldId id="366" r:id="rId6"/>
    <p:sldId id="390" r:id="rId7"/>
    <p:sldId id="290" r:id="rId8"/>
    <p:sldId id="365" r:id="rId9"/>
    <p:sldId id="291" r:id="rId10"/>
    <p:sldId id="367" r:id="rId11"/>
    <p:sldId id="368" r:id="rId12"/>
    <p:sldId id="369" r:id="rId13"/>
    <p:sldId id="344" r:id="rId14"/>
    <p:sldId id="372" r:id="rId15"/>
    <p:sldId id="373" r:id="rId16"/>
    <p:sldId id="370" r:id="rId17"/>
    <p:sldId id="374" r:id="rId18"/>
    <p:sldId id="375" r:id="rId19"/>
    <p:sldId id="371" r:id="rId20"/>
    <p:sldId id="377" r:id="rId21"/>
    <p:sldId id="378" r:id="rId22"/>
    <p:sldId id="345" r:id="rId23"/>
    <p:sldId id="380" r:id="rId24"/>
    <p:sldId id="379" r:id="rId25"/>
    <p:sldId id="381" r:id="rId26"/>
    <p:sldId id="382" r:id="rId27"/>
    <p:sldId id="383" r:id="rId28"/>
    <p:sldId id="384" r:id="rId29"/>
    <p:sldId id="388" r:id="rId30"/>
    <p:sldId id="385" r:id="rId31"/>
    <p:sldId id="386" r:id="rId32"/>
    <p:sldId id="389" r:id="rId33"/>
    <p:sldId id="387" r:id="rId34"/>
    <p:sldId id="393" r:id="rId35"/>
    <p:sldId id="391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21" autoAdjust="0"/>
    <p:restoredTop sz="93854" autoAdjust="0"/>
  </p:normalViewPr>
  <p:slideViewPr>
    <p:cSldViewPr>
      <p:cViewPr>
        <p:scale>
          <a:sx n="100" d="100"/>
          <a:sy n="100" d="100"/>
        </p:scale>
        <p:origin x="-114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D745C-9C9E-444B-A017-5A50383D9164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242CE-47AB-4064-82EC-68291B8E7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183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3416A-0FCA-4833-949C-68B6281FF610}" type="datetime1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513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FD0D-FEFD-4AA8-AECA-E3A5BAEF7644}" type="datetime1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722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1B73C-7ACE-4983-A9C4-01C9509CF7F3}" type="datetime1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326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1448E-C690-43DC-B932-468BFECDC000}" type="datetime1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151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9F4D-0D04-4210-B91D-FDCF0BE9CD13}" type="datetime1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92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58EC-BBAD-47AA-8B93-494A912378F6}" type="datetime1">
              <a:rPr lang="en-US" smtClean="0"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026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1A81-55D4-43C5-A81F-9F63F65DCCA0}" type="datetime1">
              <a:rPr lang="en-US" smtClean="0"/>
              <a:t>11/20/2014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529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C051-6E9C-4845-8C51-571BD1C0332F}" type="datetime1">
              <a:rPr lang="en-US" smtClean="0"/>
              <a:t>11/20/2014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77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077C-B796-4E47-B948-AB20B1780309}" type="datetime1">
              <a:rPr lang="en-US" smtClean="0"/>
              <a:t>11/20/2014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04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741A-15CF-4370-B268-9EB0755AC656}" type="datetime1">
              <a:rPr lang="en-US" smtClean="0"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042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864D6-02D7-4092-853F-C57FA38A0B3C}" type="datetime1">
              <a:rPr lang="en-US" smtClean="0"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766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4B35E-34F2-45C4-AC49-7DF42B8FA6A9}" type="datetime1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228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 536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Code Generation, Continued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7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Functions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>
                <a:cs typeface="Courier New" panose="02070309020205020404" pitchFamily="49" charset="0"/>
              </a:rPr>
              <a:t>Preamble </a:t>
            </a:r>
          </a:p>
          <a:p>
            <a:pPr lvl="2"/>
            <a:r>
              <a:rPr lang="en-US" dirty="0">
                <a:cs typeface="Courier New" panose="02070309020205020404" pitchFamily="49" charset="0"/>
              </a:rPr>
              <a:t>Sort of like the function signature</a:t>
            </a:r>
          </a:p>
          <a:p>
            <a:pPr lvl="1"/>
            <a:r>
              <a:rPr lang="en-US" dirty="0">
                <a:cs typeface="Courier New" panose="02070309020205020404" pitchFamily="49" charset="0"/>
              </a:rPr>
              <a:t>Prologue</a:t>
            </a:r>
          </a:p>
          <a:p>
            <a:pPr lvl="2"/>
            <a:r>
              <a:rPr lang="en-US" dirty="0">
                <a:cs typeface="Courier New" panose="02070309020205020404" pitchFamily="49" charset="0"/>
              </a:rPr>
              <a:t>Set up the function</a:t>
            </a:r>
          </a:p>
          <a:p>
            <a:pPr lvl="1"/>
            <a:r>
              <a:rPr lang="en-US" dirty="0">
                <a:cs typeface="Courier New" panose="02070309020205020404" pitchFamily="49" charset="0"/>
              </a:rPr>
              <a:t>Body</a:t>
            </a:r>
          </a:p>
          <a:p>
            <a:pPr lvl="2"/>
            <a:r>
              <a:rPr lang="en-US" dirty="0">
                <a:cs typeface="Courier New" panose="02070309020205020404" pitchFamily="49" charset="0"/>
              </a:rPr>
              <a:t>Do the thing</a:t>
            </a:r>
          </a:p>
          <a:p>
            <a:pPr lvl="1"/>
            <a:r>
              <a:rPr lang="en-US" dirty="0">
                <a:cs typeface="Courier New" panose="02070309020205020404" pitchFamily="49" charset="0"/>
              </a:rPr>
              <a:t>Epilogue</a:t>
            </a:r>
          </a:p>
          <a:p>
            <a:pPr lvl="2"/>
            <a:r>
              <a:rPr lang="en-US" dirty="0">
                <a:cs typeface="Courier New" panose="02070309020205020404" pitchFamily="49" charset="0"/>
              </a:rPr>
              <a:t>Tear down the function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77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Preambles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76200" y="2667000"/>
            <a:ext cx="4114800" cy="1447800"/>
          </a:xfrm>
        </p:spPr>
        <p:txBody>
          <a:bodyPr>
            <a:normAutofit fontScale="92500" lnSpcReduction="10000"/>
          </a:bodyPr>
          <a:lstStyle/>
          <a:p>
            <a:pPr marL="457200" lvl="1" indent="0">
              <a:buNone/>
            </a:pP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f(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a,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b){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 = a + b;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 = c – 7;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return c;</a:t>
            </a:r>
            <a:b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11</a:t>
            </a:fld>
            <a:endParaRPr lang="en-US"/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800600" y="2667000"/>
            <a:ext cx="41148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.text 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#... Function body ... 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200" y="4505980"/>
            <a:ext cx="6138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This label gives us something to jump to</a:t>
            </a:r>
            <a:endParaRPr 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922807" y="5257800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jal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209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Prologue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12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905000"/>
            <a:ext cx="4648200" cy="3124200"/>
          </a:xfrm>
        </p:spPr>
        <p:txBody>
          <a:bodyPr>
            <a:normAutofit/>
          </a:bodyPr>
          <a:lstStyle/>
          <a:p>
            <a:r>
              <a:rPr lang="en-US" dirty="0" smtClean="0"/>
              <a:t>Recall our view of the Activation Record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save the return address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save the frame pointer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make space for locals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update the frame </a:t>
            </a:r>
            <a:r>
              <a:rPr lang="en-US" dirty="0" err="1" smtClean="0"/>
              <a:t>ptr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5334000" y="5181600"/>
            <a:ext cx="2514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caller’s AR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924800" y="61076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fp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7924800" y="3505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s</a:t>
            </a:r>
            <a:r>
              <a:rPr lang="en-US" b="1" dirty="0" err="1" smtClean="0"/>
              <a:t>p</a:t>
            </a:r>
            <a:endParaRPr lang="en-US" b="1" dirty="0"/>
          </a:p>
        </p:txBody>
      </p:sp>
      <p:sp>
        <p:nvSpPr>
          <p:cNvPr id="16" name="Rectangle 15"/>
          <p:cNvSpPr/>
          <p:nvPr/>
        </p:nvSpPr>
        <p:spPr>
          <a:xfrm>
            <a:off x="5334000" y="3352800"/>
            <a:ext cx="2514600" cy="609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 address (caller $</a:t>
            </a:r>
            <a:r>
              <a:rPr lang="en-US" dirty="0" err="1" smtClean="0"/>
              <a:t>ra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334000" y="2743200"/>
            <a:ext cx="2514600" cy="609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ctrl link (caller $</a:t>
            </a:r>
            <a:r>
              <a:rPr lang="en-US" dirty="0" err="1" smtClean="0"/>
              <a:t>fp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924800" y="2907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s</a:t>
            </a:r>
            <a:r>
              <a:rPr lang="en-US" b="1" dirty="0" err="1" smtClean="0"/>
              <a:t>p</a:t>
            </a:r>
            <a:endParaRPr lang="en-US" b="1" dirty="0"/>
          </a:p>
        </p:txBody>
      </p:sp>
      <p:cxnSp>
        <p:nvCxnSpPr>
          <p:cNvPr id="22" name="Curved Connector 21"/>
          <p:cNvCxnSpPr>
            <a:stCxn id="14" idx="3"/>
            <a:endCxn id="18" idx="3"/>
          </p:cNvCxnSpPr>
          <p:nvPr/>
        </p:nvCxnSpPr>
        <p:spPr>
          <a:xfrm flipV="1">
            <a:off x="8382000" y="3091934"/>
            <a:ext cx="12700" cy="597932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334000" y="2133600"/>
            <a:ext cx="2514600" cy="609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space for local 1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334000" y="1524000"/>
            <a:ext cx="2514600" cy="609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space for local 2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5334000" y="4572000"/>
            <a:ext cx="2514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param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334000" y="3962400"/>
            <a:ext cx="2514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param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774106" y="5334000"/>
            <a:ext cx="1060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low mem</a:t>
            </a:r>
            <a:endParaRPr lang="en-US" i="1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524000" y="3505200"/>
            <a:ext cx="3276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524000" y="4038600"/>
            <a:ext cx="3276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924800" y="2286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s</a:t>
            </a:r>
            <a:r>
              <a:rPr lang="en-US" b="1" dirty="0" err="1" smtClean="0"/>
              <a:t>p</a:t>
            </a:r>
            <a:endParaRPr lang="en-US" b="1" dirty="0"/>
          </a:p>
        </p:txBody>
      </p:sp>
      <p:cxnSp>
        <p:nvCxnSpPr>
          <p:cNvPr id="32" name="Curved Connector 31"/>
          <p:cNvCxnSpPr>
            <a:stCxn id="18" idx="3"/>
            <a:endCxn id="31" idx="3"/>
          </p:cNvCxnSpPr>
          <p:nvPr/>
        </p:nvCxnSpPr>
        <p:spPr>
          <a:xfrm flipV="1">
            <a:off x="8382000" y="2470666"/>
            <a:ext cx="12700" cy="621268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524000" y="4572000"/>
            <a:ext cx="3276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924800" y="1143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s</a:t>
            </a:r>
            <a:r>
              <a:rPr lang="en-US" b="1" dirty="0" err="1" smtClean="0"/>
              <a:t>p</a:t>
            </a:r>
            <a:endParaRPr lang="en-US" b="1" dirty="0"/>
          </a:p>
        </p:txBody>
      </p:sp>
      <p:cxnSp>
        <p:nvCxnSpPr>
          <p:cNvPr id="34" name="Curved Connector 33"/>
          <p:cNvCxnSpPr>
            <a:stCxn id="31" idx="3"/>
            <a:endCxn id="28" idx="3"/>
          </p:cNvCxnSpPr>
          <p:nvPr/>
        </p:nvCxnSpPr>
        <p:spPr>
          <a:xfrm flipV="1">
            <a:off x="8382000" y="1327666"/>
            <a:ext cx="12700" cy="1143000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924800" y="3505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fp</a:t>
            </a:r>
            <a:endParaRPr lang="en-US" b="1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1524000" y="5029200"/>
            <a:ext cx="3276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7924800" y="6107668"/>
            <a:ext cx="457200" cy="36933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44" name="Group 43"/>
          <p:cNvGrpSpPr/>
          <p:nvPr/>
        </p:nvGrpSpPr>
        <p:grpSpPr>
          <a:xfrm>
            <a:off x="8382000" y="1339334"/>
            <a:ext cx="851601" cy="2350532"/>
            <a:chOff x="8382000" y="1339334"/>
            <a:chExt cx="851601" cy="2350532"/>
          </a:xfrm>
        </p:grpSpPr>
        <p:sp>
          <p:nvSpPr>
            <p:cNvPr id="42" name="Right Brace 41"/>
            <p:cNvSpPr/>
            <p:nvPr/>
          </p:nvSpPr>
          <p:spPr>
            <a:xfrm>
              <a:off x="8382000" y="1339334"/>
              <a:ext cx="184150" cy="2350532"/>
            </a:xfrm>
            <a:prstGeom prst="rightBrac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485191" y="2209800"/>
              <a:ext cx="74841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s</a:t>
              </a:r>
              <a:r>
                <a:rPr lang="en-US" b="1" dirty="0" smtClean="0"/>
                <a:t>tatic </a:t>
              </a:r>
            </a:p>
            <a:p>
              <a:r>
                <a:rPr lang="en-US" b="1" dirty="0" smtClean="0"/>
                <a:t>size</a:t>
              </a:r>
              <a:endParaRPr lang="en-US" b="1" dirty="0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2743200" y="6172200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high mem</a:t>
            </a:r>
            <a:endParaRPr lang="en-US" i="1" dirty="0"/>
          </a:p>
        </p:txBody>
      </p:sp>
      <p:cxnSp>
        <p:nvCxnSpPr>
          <p:cNvPr id="47" name="Straight Arrow Connector 46"/>
          <p:cNvCxnSpPr>
            <a:stCxn id="45" idx="0"/>
            <a:endCxn id="27" idx="2"/>
          </p:cNvCxnSpPr>
          <p:nvPr/>
        </p:nvCxnSpPr>
        <p:spPr>
          <a:xfrm flipV="1">
            <a:off x="3304412" y="5703332"/>
            <a:ext cx="0" cy="4688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5743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3" grpId="1"/>
      <p:bldP spid="14" grpId="0"/>
      <p:bldP spid="14" grpId="1"/>
      <p:bldP spid="16" grpId="0" animBg="1"/>
      <p:bldP spid="17" grpId="0" animBg="1"/>
      <p:bldP spid="18" grpId="0"/>
      <p:bldP spid="18" grpId="1"/>
      <p:bldP spid="23" grpId="0" animBg="1"/>
      <p:bldP spid="24" grpId="0" animBg="1"/>
      <p:bldP spid="25" grpId="0" animBg="1"/>
      <p:bldP spid="26" grpId="0" animBg="1"/>
      <p:bldP spid="27" grpId="0"/>
      <p:bldP spid="31" grpId="0"/>
      <p:bldP spid="31" grpId="1"/>
      <p:bldP spid="28" grpId="0"/>
      <p:bldP spid="36" grpId="0"/>
      <p:bldP spid="4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Prologue: MIPS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13</a:t>
            </a:fld>
            <a:endParaRPr lang="en-US"/>
          </a:p>
        </p:txBody>
      </p:sp>
      <p:sp>
        <p:nvSpPr>
          <p:cNvPr id="6" name="Content Placeholder 7"/>
          <p:cNvSpPr>
            <a:spLocks noGrp="1"/>
          </p:cNvSpPr>
          <p:nvPr>
            <p:ph idx="1"/>
          </p:nvPr>
        </p:nvSpPr>
        <p:spPr>
          <a:xfrm>
            <a:off x="457200" y="1905000"/>
            <a:ext cx="4648200" cy="3124200"/>
          </a:xfrm>
        </p:spPr>
        <p:txBody>
          <a:bodyPr>
            <a:normAutofit/>
          </a:bodyPr>
          <a:lstStyle/>
          <a:p>
            <a:r>
              <a:rPr lang="en-US" dirty="0" smtClean="0"/>
              <a:t>Recall our view of the Activation Record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save the return address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save the frame pointer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make space for locals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update the frame </a:t>
            </a:r>
            <a:r>
              <a:rPr lang="en-US" dirty="0" err="1" smtClean="0"/>
              <a:t>ptr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4495800" y="1752600"/>
            <a:ext cx="45720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.text 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0($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 #call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lnk</a:t>
            </a: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subu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4  # (push)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0($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  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#ctrl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lnk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subu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4  #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(push)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subu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8  #locals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addu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16 #update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fp</a:t>
            </a: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0" y="3505200"/>
            <a:ext cx="3276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524000" y="4038600"/>
            <a:ext cx="3276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524000" y="4572000"/>
            <a:ext cx="3276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524000" y="5029200"/>
            <a:ext cx="3276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68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Epilogue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14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905000"/>
            <a:ext cx="4648200" cy="3124200"/>
          </a:xfrm>
        </p:spPr>
        <p:txBody>
          <a:bodyPr>
            <a:normAutofit/>
          </a:bodyPr>
          <a:lstStyle/>
          <a:p>
            <a:r>
              <a:rPr lang="en-US" dirty="0" smtClean="0"/>
              <a:t>Restore Caller AR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restore return address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restore frame pointer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</a:t>
            </a:r>
            <a:r>
              <a:rPr lang="en-US" dirty="0" smtClean="0"/>
              <a:t>estore stack pointer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</a:t>
            </a:r>
            <a:r>
              <a:rPr lang="en-US" dirty="0" smtClean="0"/>
              <a:t>eturn control</a:t>
            </a:r>
          </a:p>
          <a:p>
            <a:endParaRPr lang="en-US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5334000" y="5181600"/>
            <a:ext cx="2514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caller’s AR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334000" y="3352800"/>
            <a:ext cx="2514600" cy="609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 address (caller $</a:t>
            </a:r>
            <a:r>
              <a:rPr lang="en-US" dirty="0" err="1" smtClean="0"/>
              <a:t>ra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334000" y="2743200"/>
            <a:ext cx="2514600" cy="609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ctrl link (caller $</a:t>
            </a:r>
            <a:r>
              <a:rPr lang="en-US" dirty="0" err="1" smtClean="0"/>
              <a:t>fp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5334000" y="2133600"/>
            <a:ext cx="2514600" cy="609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space for local 1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334000" y="1524000"/>
            <a:ext cx="2514600" cy="609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space for local 2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5334000" y="4572000"/>
            <a:ext cx="2514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param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334000" y="3962400"/>
            <a:ext cx="2514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param</a:t>
            </a:r>
            <a:r>
              <a:rPr lang="en-US" dirty="0" smtClean="0"/>
              <a:t> 1</a:t>
            </a:r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524000" y="3505200"/>
            <a:ext cx="3276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524000" y="4038600"/>
            <a:ext cx="3276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524000" y="4572000"/>
            <a:ext cx="20574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924800" y="1143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$</a:t>
            </a:r>
            <a:r>
              <a:rPr lang="en-US" b="1" dirty="0" err="1" smtClean="0"/>
              <a:t>sp</a:t>
            </a:r>
            <a:endParaRPr lang="en-US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924800" y="3505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$</a:t>
            </a:r>
            <a:r>
              <a:rPr lang="en-US" b="1" dirty="0" err="1" smtClean="0"/>
              <a:t>fp</a:t>
            </a:r>
            <a:endParaRPr lang="en-US" b="1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1524000" y="3048000"/>
            <a:ext cx="3276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209800" y="5040868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$</a:t>
            </a:r>
            <a:r>
              <a:rPr lang="en-US" b="1" dirty="0" err="1" smtClean="0"/>
              <a:t>ra</a:t>
            </a:r>
            <a:r>
              <a:rPr lang="en-US" b="1" dirty="0" smtClean="0"/>
              <a:t>: </a:t>
            </a:r>
            <a:r>
              <a:rPr lang="en-US" i="1" dirty="0" smtClean="0"/>
              <a:t>(old $</a:t>
            </a:r>
            <a:r>
              <a:rPr lang="en-US" i="1" dirty="0" err="1" smtClean="0"/>
              <a:t>ra</a:t>
            </a:r>
            <a:r>
              <a:rPr lang="en-US" i="1" dirty="0" smtClean="0"/>
              <a:t>)</a:t>
            </a:r>
          </a:p>
        </p:txBody>
      </p:sp>
      <p:cxnSp>
        <p:nvCxnSpPr>
          <p:cNvPr id="6" name="Curved Connector 5"/>
          <p:cNvCxnSpPr>
            <a:stCxn id="16" idx="1"/>
            <a:endCxn id="33" idx="3"/>
          </p:cNvCxnSpPr>
          <p:nvPr/>
        </p:nvCxnSpPr>
        <p:spPr>
          <a:xfrm rot="10800000" flipV="1">
            <a:off x="3810000" y="3657600"/>
            <a:ext cx="1524000" cy="1567934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924800" y="48006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$t0: </a:t>
            </a:r>
            <a:r>
              <a:rPr lang="en-US" i="1" dirty="0" smtClean="0"/>
              <a:t>(old </a:t>
            </a:r>
            <a:r>
              <a:rPr lang="en-US" i="1" dirty="0" err="1" smtClean="0"/>
              <a:t>fp</a:t>
            </a:r>
            <a:r>
              <a:rPr lang="en-US" i="1" dirty="0" smtClean="0"/>
              <a:t>)</a:t>
            </a:r>
          </a:p>
        </p:txBody>
      </p:sp>
      <p:cxnSp>
        <p:nvCxnSpPr>
          <p:cNvPr id="11" name="Curved Connector 10"/>
          <p:cNvCxnSpPr>
            <a:stCxn id="36" idx="2"/>
            <a:endCxn id="38" idx="0"/>
          </p:cNvCxnSpPr>
          <p:nvPr/>
        </p:nvCxnSpPr>
        <p:spPr>
          <a:xfrm rot="16200000" flipH="1">
            <a:off x="7957066" y="4147066"/>
            <a:ext cx="926068" cy="381000"/>
          </a:xfrm>
          <a:prstGeom prst="curvedConnector3">
            <a:avLst>
              <a:gd name="adj1" fmla="val 58228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8458200" y="3874532"/>
            <a:ext cx="533400" cy="533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46" name="Oval 45"/>
          <p:cNvSpPr/>
          <p:nvPr/>
        </p:nvSpPr>
        <p:spPr>
          <a:xfrm>
            <a:off x="8382000" y="2438400"/>
            <a:ext cx="533400" cy="533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 smtClean="0"/>
              <a:t>II</a:t>
            </a:r>
            <a:endParaRPr lang="en-US" dirty="0"/>
          </a:p>
        </p:txBody>
      </p:sp>
      <p:cxnSp>
        <p:nvCxnSpPr>
          <p:cNvPr id="39" name="Curved Connector 38"/>
          <p:cNvCxnSpPr>
            <a:stCxn id="17" idx="3"/>
            <a:endCxn id="36" idx="3"/>
          </p:cNvCxnSpPr>
          <p:nvPr/>
        </p:nvCxnSpPr>
        <p:spPr>
          <a:xfrm>
            <a:off x="7848600" y="3048000"/>
            <a:ext cx="685800" cy="641866"/>
          </a:xfrm>
          <a:prstGeom prst="curvedConnector3">
            <a:avLst>
              <a:gd name="adj1" fmla="val 137037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7924800" y="3505200"/>
            <a:ext cx="495300" cy="36933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7848600" y="61076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$</a:t>
            </a:r>
            <a:r>
              <a:rPr lang="en-US" b="1" dirty="0" err="1" smtClean="0"/>
              <a:t>fp</a:t>
            </a:r>
            <a:endParaRPr lang="en-US" b="1" dirty="0"/>
          </a:p>
        </p:txBody>
      </p:sp>
      <p:cxnSp>
        <p:nvCxnSpPr>
          <p:cNvPr id="53" name="Curved Connector 52"/>
          <p:cNvCxnSpPr>
            <a:stCxn id="38" idx="0"/>
            <a:endCxn id="28" idx="2"/>
          </p:cNvCxnSpPr>
          <p:nvPr/>
        </p:nvCxnSpPr>
        <p:spPr>
          <a:xfrm rot="16200000" flipV="1">
            <a:off x="6775966" y="2965966"/>
            <a:ext cx="3288268" cy="3810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7962900" y="1143000"/>
            <a:ext cx="495300" cy="36933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7924800" y="3505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$</a:t>
            </a:r>
            <a:r>
              <a:rPr lang="en-US" b="1" dirty="0" err="1" smtClean="0"/>
              <a:t>sp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1993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3" grpId="0" animBg="1"/>
      <p:bldP spid="24" grpId="0" animBg="1"/>
      <p:bldP spid="28" grpId="0"/>
      <p:bldP spid="36" grpId="0"/>
      <p:bldP spid="33" grpId="0"/>
      <p:bldP spid="33" grpId="1"/>
      <p:bldP spid="38" grpId="0"/>
      <p:bldP spid="38" grpId="1"/>
      <p:bldP spid="38" grpId="2"/>
      <p:bldP spid="20" grpId="0" animBg="1"/>
      <p:bldP spid="20" grpId="1" animBg="1"/>
      <p:bldP spid="46" grpId="0" animBg="1"/>
      <p:bldP spid="46" grpId="1" animBg="1"/>
      <p:bldP spid="51" grpId="0"/>
      <p:bldP spid="5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Epilogue: MIPS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15</a:t>
            </a:fld>
            <a:endParaRPr lang="en-US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4495800" y="1752600"/>
            <a:ext cx="45720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.text 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0($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subu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4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0($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subu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subu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8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addu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16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#... Function body ...</a:t>
            </a:r>
          </a:p>
          <a:p>
            <a:pPr marL="457200" lvl="1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0($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fp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move $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t0, $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fp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457200" lvl="1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fp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-4($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fp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move $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$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t0</a:t>
            </a:r>
          </a:p>
          <a:p>
            <a:pPr marL="457200" lvl="1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jr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Content Placeholder 7"/>
          <p:cNvSpPr>
            <a:spLocks noGrp="1"/>
          </p:cNvSpPr>
          <p:nvPr>
            <p:ph idx="1"/>
          </p:nvPr>
        </p:nvSpPr>
        <p:spPr>
          <a:xfrm>
            <a:off x="457200" y="1905000"/>
            <a:ext cx="4648200" cy="3124200"/>
          </a:xfrm>
        </p:spPr>
        <p:txBody>
          <a:bodyPr>
            <a:normAutofit/>
          </a:bodyPr>
          <a:lstStyle/>
          <a:p>
            <a:r>
              <a:rPr lang="en-US" dirty="0" smtClean="0"/>
              <a:t>Restore Caller AR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restore return address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restore frame pointer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</a:t>
            </a:r>
            <a:r>
              <a:rPr lang="en-US" dirty="0" smtClean="0"/>
              <a:t>estore stack pointer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</a:t>
            </a:r>
            <a:r>
              <a:rPr lang="en-US" dirty="0" smtClean="0"/>
              <a:t>eturn control</a:t>
            </a:r>
          </a:p>
          <a:p>
            <a:endParaRPr lang="en-US" dirty="0" smtClean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524000" y="3505200"/>
            <a:ext cx="3276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524000" y="4038600"/>
            <a:ext cx="3276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524000" y="4572000"/>
            <a:ext cx="20574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524000" y="3048000"/>
            <a:ext cx="3276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4775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Body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Obviously, quite different based on content</a:t>
            </a:r>
          </a:p>
          <a:p>
            <a:pPr lvl="1"/>
            <a:r>
              <a:rPr lang="en-US" dirty="0" smtClean="0"/>
              <a:t>Higher-level data constructs</a:t>
            </a:r>
          </a:p>
          <a:p>
            <a:pPr lvl="2"/>
            <a:r>
              <a:rPr lang="en-US" dirty="0" smtClean="0"/>
              <a:t>Loading parameters, setting return</a:t>
            </a:r>
          </a:p>
          <a:p>
            <a:pPr lvl="2"/>
            <a:r>
              <a:rPr lang="en-US" dirty="0" smtClean="0"/>
              <a:t>Evaluating expressions</a:t>
            </a:r>
          </a:p>
          <a:p>
            <a:pPr lvl="1"/>
            <a:r>
              <a:rPr lang="en-US" dirty="0" smtClean="0"/>
              <a:t>Higher-level control constructs</a:t>
            </a:r>
          </a:p>
          <a:p>
            <a:pPr lvl="2"/>
            <a:r>
              <a:rPr lang="en-US" dirty="0" smtClean="0"/>
              <a:t>Performing a call</a:t>
            </a:r>
          </a:p>
          <a:p>
            <a:pPr lvl="2"/>
            <a:r>
              <a:rPr lang="en-US" dirty="0" smtClean="0"/>
              <a:t>Loops</a:t>
            </a:r>
          </a:p>
          <a:p>
            <a:pPr lvl="2"/>
            <a:r>
              <a:rPr lang="en-US" dirty="0" smtClean="0"/>
              <a:t>Ifs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071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Locals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17</a:t>
            </a:fld>
            <a:endParaRPr lang="en-US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4495800" y="1752600"/>
            <a:ext cx="45720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.text 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# … prologue … #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$t0, 4($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t1, -4($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fp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Font typeface="Arial" panose="020B0604020202020204" pitchFamily="34" charset="0"/>
              <a:buNone/>
            </a:pP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Font typeface="Arial" panose="020B0604020202020204" pitchFamily="34" charset="0"/>
              <a:buNone/>
            </a:pP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Font typeface="Arial" panose="020B0604020202020204" pitchFamily="34" charset="0"/>
              <a:buNone/>
            </a:pP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#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…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epilogue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… #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85800" y="5181600"/>
            <a:ext cx="2514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caller’s AR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85800" y="3352800"/>
            <a:ext cx="2514600" cy="609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 address (caller $</a:t>
            </a:r>
            <a:r>
              <a:rPr lang="en-US" dirty="0" err="1" smtClean="0"/>
              <a:t>ra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85800" y="2743200"/>
            <a:ext cx="2514600" cy="609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ctrl link (caller $</a:t>
            </a:r>
            <a:r>
              <a:rPr lang="en-US" dirty="0" err="1" smtClean="0"/>
              <a:t>fp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85800" y="2133600"/>
            <a:ext cx="2514600" cy="609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space for local 1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685800" y="1524000"/>
            <a:ext cx="2514600" cy="609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space for local 2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85800" y="4572000"/>
            <a:ext cx="2514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param</a:t>
            </a:r>
            <a:r>
              <a:rPr lang="en-US" dirty="0" smtClean="0"/>
              <a:t> </a:t>
            </a:r>
            <a:r>
              <a:rPr lang="en-US" dirty="0"/>
              <a:t>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62400"/>
            <a:ext cx="2514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param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352800" y="1143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s</a:t>
            </a:r>
            <a:r>
              <a:rPr lang="en-US" b="1" dirty="0" err="1" smtClean="0"/>
              <a:t>p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276600" y="34406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f</a:t>
            </a:r>
            <a:r>
              <a:rPr lang="en-US" b="1" dirty="0" err="1" smtClean="0"/>
              <a:t>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58112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Returns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18</a:t>
            </a:fld>
            <a:endParaRPr lang="en-US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4495800" y="1752600"/>
            <a:ext cx="45720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.text 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# … prologue … #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$t0, 4($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t1, -4($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$v0, 8($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fp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j 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f_exit</a:t>
            </a:r>
            <a:endParaRPr lang="en-US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_exit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US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#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…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epilogue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… #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85800" y="5181600"/>
            <a:ext cx="2514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caller’s AR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85800" y="3352800"/>
            <a:ext cx="2514600" cy="609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 address (caller $</a:t>
            </a:r>
            <a:r>
              <a:rPr lang="en-US" dirty="0" err="1" smtClean="0"/>
              <a:t>ra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85800" y="2743200"/>
            <a:ext cx="2514600" cy="609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ctrl link (caller $</a:t>
            </a:r>
            <a:r>
              <a:rPr lang="en-US" dirty="0" err="1" smtClean="0"/>
              <a:t>fp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85800" y="2133600"/>
            <a:ext cx="2514600" cy="609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space for local 1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685800" y="1524000"/>
            <a:ext cx="2514600" cy="609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space for local 2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85800" y="4572000"/>
            <a:ext cx="2514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param</a:t>
            </a:r>
            <a:r>
              <a:rPr lang="en-US" dirty="0" smtClean="0"/>
              <a:t> </a:t>
            </a:r>
            <a:r>
              <a:rPr lang="en-US" dirty="0"/>
              <a:t>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62400"/>
            <a:ext cx="2514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param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352800" y="1143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s</a:t>
            </a:r>
            <a:r>
              <a:rPr lang="en-US" b="1" dirty="0" err="1" smtClean="0"/>
              <a:t>p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276600" y="34406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f</a:t>
            </a:r>
            <a:r>
              <a:rPr lang="en-US" b="1" dirty="0" err="1" smtClean="0"/>
              <a:t>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6444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Body: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erialize (“flatten”) an expression tree</a:t>
            </a:r>
          </a:p>
          <a:p>
            <a:r>
              <a:rPr lang="en-US" dirty="0" smtClean="0"/>
              <a:t>Use the same insight as the parser</a:t>
            </a:r>
          </a:p>
          <a:p>
            <a:pPr lvl="1"/>
            <a:r>
              <a:rPr lang="en-US" dirty="0" smtClean="0"/>
              <a:t>Use a work stack and a post-order traversal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981200" y="44196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+</a:t>
            </a:r>
          </a:p>
        </p:txBody>
      </p:sp>
      <p:sp>
        <p:nvSpPr>
          <p:cNvPr id="7" name="Rectangle 6"/>
          <p:cNvSpPr/>
          <p:nvPr/>
        </p:nvSpPr>
        <p:spPr>
          <a:xfrm>
            <a:off x="1206500" y="53340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819400" y="53340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*</a:t>
            </a:r>
          </a:p>
        </p:txBody>
      </p:sp>
      <p:sp>
        <p:nvSpPr>
          <p:cNvPr id="10" name="Rectangle 9"/>
          <p:cNvSpPr/>
          <p:nvPr/>
        </p:nvSpPr>
        <p:spPr>
          <a:xfrm>
            <a:off x="2133600" y="61722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81400" y="61722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id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553200" y="5943600"/>
            <a:ext cx="1295400" cy="4572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553200" y="5029200"/>
            <a:ext cx="1295400" cy="4572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553200" y="5486400"/>
            <a:ext cx="1295400" cy="4572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553200" y="4572000"/>
            <a:ext cx="1295400" cy="4572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6553200" y="4114800"/>
            <a:ext cx="1295400" cy="4572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id</a:t>
            </a:r>
            <a:endParaRPr lang="en-US" dirty="0"/>
          </a:p>
        </p:txBody>
      </p:sp>
      <p:sp>
        <p:nvSpPr>
          <p:cNvPr id="18" name="Right Arrow 17"/>
          <p:cNvSpPr/>
          <p:nvPr/>
        </p:nvSpPr>
        <p:spPr>
          <a:xfrm>
            <a:off x="4495800" y="4495800"/>
            <a:ext cx="1295400" cy="8382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5" idx="2"/>
            <a:endCxn id="7" idx="0"/>
          </p:cNvCxnSpPr>
          <p:nvPr/>
        </p:nvCxnSpPr>
        <p:spPr>
          <a:xfrm flipH="1">
            <a:off x="1663700" y="4876800"/>
            <a:ext cx="7747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5" idx="2"/>
            <a:endCxn id="9" idx="0"/>
          </p:cNvCxnSpPr>
          <p:nvPr/>
        </p:nvCxnSpPr>
        <p:spPr>
          <a:xfrm>
            <a:off x="2438400" y="4876800"/>
            <a:ext cx="8382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9" idx="2"/>
            <a:endCxn id="10" idx="0"/>
          </p:cNvCxnSpPr>
          <p:nvPr/>
        </p:nvCxnSpPr>
        <p:spPr>
          <a:xfrm flipH="1">
            <a:off x="2590800" y="5791200"/>
            <a:ext cx="6858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9" idx="2"/>
            <a:endCxn id="11" idx="0"/>
          </p:cNvCxnSpPr>
          <p:nvPr/>
        </p:nvCxnSpPr>
        <p:spPr>
          <a:xfrm>
            <a:off x="3276600" y="5791200"/>
            <a:ext cx="7620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302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1" grpId="0" animBg="1"/>
      <p:bldP spid="6" grpId="0" animBg="1"/>
      <p:bldP spid="12" grpId="0" animBg="1"/>
      <p:bldP spid="13" grpId="0" animBg="1"/>
      <p:bldP spid="16" grpId="0" animBg="1"/>
      <p:bldP spid="17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0"/>
            <a:ext cx="8229600" cy="1143000"/>
          </a:xfrm>
        </p:spPr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25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Serialized </a:t>
            </a:r>
            <a:r>
              <a:rPr lang="en-US" dirty="0" err="1" smtClean="0"/>
              <a:t>Psuedocode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Key </a:t>
            </a:r>
            <a:r>
              <a:rPr lang="en-US" dirty="0" smtClean="0"/>
              <a:t>insight</a:t>
            </a:r>
          </a:p>
          <a:p>
            <a:pPr lvl="1"/>
            <a:r>
              <a:rPr lang="en-US" dirty="0" smtClean="0"/>
              <a:t>Use the stack pointer location as “scratch space”</a:t>
            </a:r>
            <a:endParaRPr lang="en-US" dirty="0"/>
          </a:p>
          <a:p>
            <a:pPr lvl="1"/>
            <a:r>
              <a:rPr lang="en-US" dirty="0" smtClean="0"/>
              <a:t>At operands: push value onto the stack</a:t>
            </a:r>
          </a:p>
          <a:p>
            <a:pPr lvl="1"/>
            <a:r>
              <a:rPr lang="en-US" dirty="0" smtClean="0"/>
              <a:t>At operators: pop source values from stack, push result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20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905000" y="48006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*</a:t>
            </a:r>
          </a:p>
        </p:txBody>
      </p:sp>
      <p:sp>
        <p:nvSpPr>
          <p:cNvPr id="10" name="Rectangle 9"/>
          <p:cNvSpPr/>
          <p:nvPr/>
        </p:nvSpPr>
        <p:spPr>
          <a:xfrm>
            <a:off x="990600" y="59436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95600" y="59436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id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553200" y="5943600"/>
            <a:ext cx="1295400" cy="4572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 (2 </a:t>
            </a:r>
            <a:r>
              <a:rPr lang="en-US" dirty="0"/>
              <a:t>*</a:t>
            </a:r>
            <a:r>
              <a:rPr lang="en-US" dirty="0" smtClean="0"/>
              <a:t> id)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553200" y="5486400"/>
            <a:ext cx="1295400" cy="4572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6553200" y="5029200"/>
            <a:ext cx="1295400" cy="4572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id</a:t>
            </a:r>
            <a:endParaRPr lang="en-US" dirty="0"/>
          </a:p>
        </p:txBody>
      </p:sp>
      <p:cxnSp>
        <p:nvCxnSpPr>
          <p:cNvPr id="23" name="Straight Connector 22"/>
          <p:cNvCxnSpPr>
            <a:stCxn id="9" idx="2"/>
            <a:endCxn id="10" idx="0"/>
          </p:cNvCxnSpPr>
          <p:nvPr/>
        </p:nvCxnSpPr>
        <p:spPr>
          <a:xfrm flipH="1">
            <a:off x="1447800" y="5257800"/>
            <a:ext cx="914400" cy="685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9" idx="2"/>
            <a:endCxn id="11" idx="0"/>
          </p:cNvCxnSpPr>
          <p:nvPr/>
        </p:nvCxnSpPr>
        <p:spPr>
          <a:xfrm>
            <a:off x="2362200" y="5257800"/>
            <a:ext cx="990600" cy="685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1600200" y="4191000"/>
            <a:ext cx="533400" cy="533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838200" y="5334000"/>
            <a:ext cx="533400" cy="533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II</a:t>
            </a:r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3276600" y="5334000"/>
            <a:ext cx="533400" cy="533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III</a:t>
            </a: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2514600" y="4191000"/>
            <a:ext cx="533400" cy="533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IV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400800" y="3897868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$t1 = id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2668"/>
            <a:ext cx="833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$t0 = 2</a:t>
            </a:r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7010400" y="4278868"/>
            <a:ext cx="224283" cy="2286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15200" y="4202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 * id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91000" y="4191000"/>
            <a:ext cx="195162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ush 2</a:t>
            </a:r>
          </a:p>
          <a:p>
            <a:r>
              <a:rPr lang="en-US" dirty="0"/>
              <a:t>push </a:t>
            </a:r>
            <a:r>
              <a:rPr lang="en-US" dirty="0" smtClean="0"/>
              <a:t>id</a:t>
            </a:r>
          </a:p>
          <a:p>
            <a:r>
              <a:rPr lang="en-US" dirty="0"/>
              <a:t>p</a:t>
            </a:r>
            <a:r>
              <a:rPr lang="en-US" dirty="0" smtClean="0"/>
              <a:t>op id into t1</a:t>
            </a:r>
          </a:p>
          <a:p>
            <a:r>
              <a:rPr lang="en-US" dirty="0"/>
              <a:t>p</a:t>
            </a:r>
            <a:r>
              <a:rPr lang="en-US" dirty="0" smtClean="0"/>
              <a:t>op 2 into t0</a:t>
            </a:r>
          </a:p>
          <a:p>
            <a:r>
              <a:rPr lang="en-US" dirty="0" err="1" smtClean="0"/>
              <a:t>mult</a:t>
            </a:r>
            <a:r>
              <a:rPr lang="en-US" dirty="0" smtClean="0"/>
              <a:t> t0 * t1 into t0</a:t>
            </a:r>
          </a:p>
          <a:p>
            <a:r>
              <a:rPr lang="en-US" dirty="0"/>
              <a:t>p</a:t>
            </a:r>
            <a:r>
              <a:rPr lang="en-US" dirty="0" smtClean="0"/>
              <a:t>ush t0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19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6" grpId="0" animBg="1"/>
      <p:bldP spid="16" grpId="1" animBg="1"/>
      <p:bldP spid="17" grpId="0" animBg="1"/>
      <p:bldP spid="17" grpId="1" animBg="1"/>
      <p:bldP spid="14" grpId="0" animBg="1"/>
      <p:bldP spid="24" grpId="0" animBg="1"/>
      <p:bldP spid="25" grpId="0" animBg="1"/>
      <p:bldP spid="26" grpId="0" animBg="1"/>
      <p:bldP spid="15" grpId="0"/>
      <p:bldP spid="28" grpId="0"/>
      <p:bldP spid="3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Serialized MIPS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38200" y="3048000"/>
            <a:ext cx="228184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L1: push 2</a:t>
            </a:r>
          </a:p>
          <a:p>
            <a:r>
              <a:rPr lang="en-US" dirty="0" smtClean="0"/>
              <a:t>L2: push id</a:t>
            </a:r>
          </a:p>
          <a:p>
            <a:r>
              <a:rPr lang="en-US" dirty="0" smtClean="0"/>
              <a:t>L3: pop id into t1</a:t>
            </a:r>
          </a:p>
          <a:p>
            <a:r>
              <a:rPr lang="en-US" dirty="0" smtClean="0"/>
              <a:t>L4: pop 2 into t0</a:t>
            </a:r>
          </a:p>
          <a:p>
            <a:r>
              <a:rPr lang="en-US" dirty="0" smtClean="0"/>
              <a:t>L5: </a:t>
            </a:r>
            <a:r>
              <a:rPr lang="en-US" dirty="0" err="1" smtClean="0"/>
              <a:t>mult</a:t>
            </a:r>
            <a:r>
              <a:rPr lang="en-US" dirty="0" smtClean="0"/>
              <a:t> t0 * t1 into t0</a:t>
            </a:r>
          </a:p>
          <a:p>
            <a:r>
              <a:rPr lang="en-US" dirty="0" smtClean="0"/>
              <a:t>L6: push t0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754369" y="2250281"/>
            <a:ext cx="2941831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L1: li $t0 2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0($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subu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4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L2: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id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0($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subu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4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L3: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$t1 4($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addu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4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L4: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$t0 4($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addu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4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L5: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mult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$t0 $t0 $t1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L6: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0($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subu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3625358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Stmts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76200" y="1600200"/>
            <a:ext cx="89154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By the end of the expression, our stack isn’t exactly as we left it</a:t>
            </a:r>
          </a:p>
          <a:p>
            <a:pPr lvl="1"/>
            <a:r>
              <a:rPr lang="en-US" dirty="0" smtClean="0"/>
              <a:t>Contains have the result of the expression</a:t>
            </a:r>
          </a:p>
          <a:p>
            <a:pPr lvl="1"/>
            <a:r>
              <a:rPr lang="en-US" dirty="0" smtClean="0"/>
              <a:t>This is by design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22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685800" y="4114800"/>
            <a:ext cx="2667000" cy="1676400"/>
            <a:chOff x="685800" y="4114800"/>
            <a:chExt cx="2667000" cy="1676400"/>
          </a:xfrm>
        </p:grpSpPr>
        <p:sp>
          <p:nvSpPr>
            <p:cNvPr id="6" name="Rectangle 5"/>
            <p:cNvSpPr/>
            <p:nvPr/>
          </p:nvSpPr>
          <p:spPr>
            <a:xfrm>
              <a:off x="1371600" y="4114800"/>
              <a:ext cx="11430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assign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85800" y="5105400"/>
              <a:ext cx="10668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loc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286000" y="5105400"/>
              <a:ext cx="10668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(</a:t>
              </a:r>
              <a:r>
                <a:rPr lang="en-US" dirty="0" err="1" smtClean="0"/>
                <a:t>exp</a:t>
              </a:r>
              <a:r>
                <a:rPr lang="en-US" dirty="0" smtClean="0"/>
                <a:t>)</a:t>
              </a:r>
              <a:endParaRPr lang="en-US" dirty="0"/>
            </a:p>
          </p:txBody>
        </p:sp>
        <p:cxnSp>
          <p:nvCxnSpPr>
            <p:cNvPr id="10" name="Straight Connector 9"/>
            <p:cNvCxnSpPr>
              <a:stCxn id="6" idx="2"/>
              <a:endCxn id="7" idx="0"/>
            </p:cNvCxnSpPr>
            <p:nvPr/>
          </p:nvCxnSpPr>
          <p:spPr>
            <a:xfrm flipH="1">
              <a:off x="1219200" y="4800600"/>
              <a:ext cx="723900" cy="3048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6" idx="2"/>
              <a:endCxn id="8" idx="0"/>
            </p:cNvCxnSpPr>
            <p:nvPr/>
          </p:nvCxnSpPr>
          <p:spPr>
            <a:xfrm>
              <a:off x="1943100" y="4800600"/>
              <a:ext cx="876300" cy="3048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3662970" y="4085272"/>
            <a:ext cx="342363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en-US" dirty="0" smtClean="0"/>
              <a:t>Compute RHS expr on stack</a:t>
            </a:r>
          </a:p>
          <a:p>
            <a:pPr marL="342900" indent="-342900">
              <a:buAutoNum type="arabicParenR"/>
            </a:pPr>
            <a:r>
              <a:rPr lang="en-US" dirty="0" smtClean="0"/>
              <a:t>Compute LHS </a:t>
            </a:r>
            <a:r>
              <a:rPr lang="en-US" i="1" dirty="0" smtClean="0"/>
              <a:t>location</a:t>
            </a:r>
            <a:r>
              <a:rPr lang="en-US" dirty="0" smtClean="0"/>
              <a:t> on stack</a:t>
            </a:r>
          </a:p>
          <a:p>
            <a:pPr marL="342900" indent="-342900">
              <a:buAutoNum type="arabicParenR"/>
            </a:pPr>
            <a:r>
              <a:rPr lang="en-US" dirty="0" smtClean="0"/>
              <a:t>Pop LHS into $t1</a:t>
            </a:r>
          </a:p>
          <a:p>
            <a:pPr marL="342900" indent="-342900">
              <a:buAutoNum type="arabicParenR"/>
            </a:pPr>
            <a:r>
              <a:rPr lang="en-US" dirty="0" smtClean="0"/>
              <a:t>Pop RHS into $t0</a:t>
            </a:r>
          </a:p>
          <a:p>
            <a:pPr marL="342900" indent="-342900">
              <a:buAutoNum type="arabicParenR"/>
            </a:pPr>
            <a:r>
              <a:rPr lang="en-US" dirty="0" smtClean="0"/>
              <a:t>Store value </a:t>
            </a:r>
            <a:r>
              <a:rPr lang="en-US" smtClean="0"/>
              <a:t>$t0 </a:t>
            </a:r>
            <a:r>
              <a:rPr lang="en-US" dirty="0" smtClean="0"/>
              <a:t>at address </a:t>
            </a:r>
            <a:r>
              <a:rPr lang="en-US" smtClean="0"/>
              <a:t>$t1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499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Assign, You Try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76200" y="1600200"/>
            <a:ext cx="4953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Generate stack-machine style MIPS code for</a:t>
            </a:r>
          </a:p>
          <a:p>
            <a:pPr marL="457200" lvl="1" indent="0">
              <a:buNone/>
            </a:pPr>
            <a:r>
              <a:rPr lang="en-US" dirty="0"/>
              <a:t>i</a:t>
            </a:r>
            <a:r>
              <a:rPr lang="en-US" dirty="0" smtClean="0"/>
              <a:t>d = 1 + 2;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23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33400" y="4113074"/>
            <a:ext cx="342298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Algorithm</a:t>
            </a:r>
          </a:p>
          <a:p>
            <a:pPr marL="342900" indent="-342900">
              <a:buAutoNum type="arabicParenR"/>
            </a:pPr>
            <a:r>
              <a:rPr lang="en-US" dirty="0" smtClean="0"/>
              <a:t>Compute RHS expr on stack</a:t>
            </a:r>
          </a:p>
          <a:p>
            <a:pPr marL="342900" indent="-342900">
              <a:buAutoNum type="arabicParenR"/>
            </a:pPr>
            <a:r>
              <a:rPr lang="en-US" dirty="0" smtClean="0"/>
              <a:t>Compute LHS </a:t>
            </a:r>
            <a:r>
              <a:rPr lang="en-US" i="1" dirty="0" smtClean="0"/>
              <a:t>location</a:t>
            </a:r>
            <a:r>
              <a:rPr lang="en-US" dirty="0" smtClean="0"/>
              <a:t> on stack</a:t>
            </a:r>
          </a:p>
          <a:p>
            <a:pPr marL="342900" indent="-342900">
              <a:buAutoNum type="arabicParenR"/>
            </a:pPr>
            <a:r>
              <a:rPr lang="en-US" dirty="0" smtClean="0"/>
              <a:t>Pop LHS into $t1</a:t>
            </a:r>
          </a:p>
          <a:p>
            <a:pPr marL="342900" indent="-342900">
              <a:buAutoNum type="arabicParenR"/>
            </a:pPr>
            <a:r>
              <a:rPr lang="en-US" dirty="0" smtClean="0"/>
              <a:t>Pop RHS into $t0</a:t>
            </a:r>
          </a:p>
          <a:p>
            <a:pPr marL="342900" indent="-342900">
              <a:buAutoNum type="arabicParenR"/>
            </a:pPr>
            <a:r>
              <a:rPr lang="en-US" dirty="0" smtClean="0"/>
              <a:t>Store value $t1 at address $t0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715000" y="5181600"/>
            <a:ext cx="2514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caller’s AR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715000" y="3352800"/>
            <a:ext cx="2514600" cy="609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 address (caller $</a:t>
            </a:r>
            <a:r>
              <a:rPr lang="en-US" dirty="0" err="1" smtClean="0"/>
              <a:t>ra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715000" y="2743200"/>
            <a:ext cx="2514600" cy="609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ctrl link (caller $</a:t>
            </a:r>
            <a:r>
              <a:rPr lang="en-US" dirty="0" err="1" smtClean="0"/>
              <a:t>fp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715000" y="2133600"/>
            <a:ext cx="2514600" cy="609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(space for id)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5715000" y="1524000"/>
            <a:ext cx="2514600" cy="609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id2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5715000" y="4572000"/>
            <a:ext cx="2514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param</a:t>
            </a:r>
            <a:r>
              <a:rPr lang="en-US" dirty="0" smtClean="0"/>
              <a:t> </a:t>
            </a:r>
            <a:r>
              <a:rPr lang="en-US" dirty="0"/>
              <a:t>2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715000" y="3962400"/>
            <a:ext cx="2514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param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382000" y="1143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s</a:t>
            </a:r>
            <a:r>
              <a:rPr lang="en-US" b="1" dirty="0" err="1" smtClean="0"/>
              <a:t>p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8305800" y="34406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f</a:t>
            </a:r>
            <a:r>
              <a:rPr lang="en-US" b="1" dirty="0" err="1" smtClean="0"/>
              <a:t>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8474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Dot Access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76200" y="1524000"/>
            <a:ext cx="8915400" cy="2362200"/>
          </a:xfrm>
        </p:spPr>
        <p:txBody>
          <a:bodyPr>
            <a:normAutofit/>
          </a:bodyPr>
          <a:lstStyle/>
          <a:p>
            <a:r>
              <a:rPr lang="en-US" dirty="0" smtClean="0"/>
              <a:t>Fortunately, we know the offset from the base of a 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smtClean="0"/>
              <a:t>to a certain field statically</a:t>
            </a:r>
          </a:p>
          <a:p>
            <a:pPr lvl="1"/>
            <a:r>
              <a:rPr lang="en-US" dirty="0" smtClean="0"/>
              <a:t>The compiler can do the math for the slot address</a:t>
            </a:r>
          </a:p>
          <a:p>
            <a:pPr lvl="1"/>
            <a:r>
              <a:rPr lang="en-US" dirty="0" smtClean="0"/>
              <a:t>This isn’t true for languages with pointers!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38200" y="4343400"/>
            <a:ext cx="36311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truct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Demo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truct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Demo inst2;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inst.b.c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inst2.b.c + 1;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72980" y="5181601"/>
            <a:ext cx="1765420" cy="685799"/>
            <a:chOff x="672980" y="5943601"/>
            <a:chExt cx="1765420" cy="685799"/>
          </a:xfrm>
        </p:grpSpPr>
        <p:sp>
          <p:nvSpPr>
            <p:cNvPr id="16" name="Right Brace 15"/>
            <p:cNvSpPr/>
            <p:nvPr/>
          </p:nvSpPr>
          <p:spPr>
            <a:xfrm rot="5400000">
              <a:off x="1352897" y="5547668"/>
              <a:ext cx="308570" cy="1100435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72980" y="6260068"/>
              <a:ext cx="17654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</a:t>
              </a:r>
              <a:r>
                <a:rPr lang="en-US" dirty="0" smtClean="0"/>
                <a:t>oad this address</a:t>
              </a:r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514599" y="5177830"/>
            <a:ext cx="1680196" cy="677902"/>
            <a:chOff x="2514599" y="5939830"/>
            <a:chExt cx="1680196" cy="677902"/>
          </a:xfrm>
        </p:grpSpPr>
        <p:sp>
          <p:nvSpPr>
            <p:cNvPr id="15" name="Right Brace 14"/>
            <p:cNvSpPr/>
            <p:nvPr/>
          </p:nvSpPr>
          <p:spPr>
            <a:xfrm rot="5400000">
              <a:off x="2910532" y="5543897"/>
              <a:ext cx="308570" cy="1100435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654180" y="6248400"/>
              <a:ext cx="15406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</a:t>
              </a:r>
              <a:r>
                <a:rPr lang="en-US" dirty="0" smtClean="0"/>
                <a:t>oad this value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616012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Dot Access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6220" y="4343400"/>
            <a:ext cx="29418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truct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Demo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inst.b.c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inst.b.c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" y="3191470"/>
            <a:ext cx="25282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truct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Demo{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Inner b;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400" y="1752600"/>
            <a:ext cx="197682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truct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Inner{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hi;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there;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c;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943600" y="5181600"/>
            <a:ext cx="2514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caller’s AR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5943600" y="4572000"/>
            <a:ext cx="2514600" cy="609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 address (caller $</a:t>
            </a:r>
            <a:r>
              <a:rPr lang="en-US" dirty="0" err="1" smtClean="0"/>
              <a:t>ra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5943600" y="3962400"/>
            <a:ext cx="2514600" cy="609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ctrl link (caller $</a:t>
            </a:r>
            <a:r>
              <a:rPr lang="en-US" dirty="0" err="1" smtClean="0"/>
              <a:t>fp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943600" y="3352800"/>
            <a:ext cx="2514600" cy="609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inst.inner.hi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8610600" y="1307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s</a:t>
            </a:r>
            <a:r>
              <a:rPr lang="en-US" b="1" dirty="0" err="1" smtClean="0"/>
              <a:t>p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8534400" y="4659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f</a:t>
            </a:r>
            <a:r>
              <a:rPr lang="en-US" b="1" dirty="0" err="1" smtClean="0"/>
              <a:t>p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6200" y="1459468"/>
            <a:ext cx="1425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oid v(){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52400" y="4953000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943600" y="1600200"/>
            <a:ext cx="2514600" cy="609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inst.val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5943600" y="2743200"/>
            <a:ext cx="2514600" cy="609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inst.inner.there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5943600" y="2133600"/>
            <a:ext cx="2514600" cy="609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inst.inner.c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03052" y="1535668"/>
            <a:ext cx="2350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i</a:t>
            </a:r>
            <a:r>
              <a:rPr lang="en-US" b="1" dirty="0" err="1" smtClean="0"/>
              <a:t>nst</a:t>
            </a:r>
            <a:r>
              <a:rPr lang="en-US" b="1" dirty="0" smtClean="0"/>
              <a:t> is based at -8($</a:t>
            </a:r>
            <a:r>
              <a:rPr lang="en-US" b="1" dirty="0" err="1" smtClean="0"/>
              <a:t>fp</a:t>
            </a:r>
            <a:r>
              <a:rPr lang="en-US" b="1" dirty="0" smtClean="0"/>
              <a:t> 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003052" y="1852136"/>
            <a:ext cx="2826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f</a:t>
            </a:r>
            <a:r>
              <a:rPr lang="en-US" b="1" dirty="0" smtClean="0"/>
              <a:t>ield </a:t>
            </a:r>
            <a:r>
              <a:rPr lang="en-US" b="1" dirty="0" err="1" smtClean="0"/>
              <a:t>b.c</a:t>
            </a:r>
            <a:r>
              <a:rPr lang="en-US" b="1" dirty="0" smtClean="0"/>
              <a:t> is -8 off of the base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90800" y="5334000"/>
            <a:ext cx="2358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$t0 -16($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590800" y="5867400"/>
            <a:ext cx="21146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0($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subu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4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152400" y="5334000"/>
            <a:ext cx="22525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LHS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subu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16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0($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839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3" grpId="0"/>
      <p:bldP spid="21" grpId="0" animBg="1"/>
      <p:bldP spid="22" grpId="0" animBg="1"/>
      <p:bldP spid="23" grpId="0" animBg="1"/>
      <p:bldP spid="24" grpId="0" animBg="1"/>
      <p:bldP spid="28" grpId="0"/>
      <p:bldP spid="29" grpId="0"/>
      <p:bldP spid="7" grpId="0"/>
      <p:bldP spid="30" grpId="0"/>
      <p:bldP spid="31" grpId="0" animBg="1"/>
      <p:bldP spid="32" grpId="0" animBg="1"/>
      <p:bldP spid="33" grpId="0" animBg="1"/>
      <p:bldP spid="8" grpId="0"/>
      <p:bldP spid="34" grpId="0"/>
      <p:bldP spid="10" grpId="0"/>
      <p:bldP spid="35" grpId="0"/>
      <p:bldP spid="3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Flow Constructs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 Calls</a:t>
            </a:r>
          </a:p>
          <a:p>
            <a:r>
              <a:rPr lang="en-US" dirty="0" smtClean="0"/>
              <a:t>Loops</a:t>
            </a:r>
          </a:p>
          <a:p>
            <a:r>
              <a:rPr lang="en-US" dirty="0" smtClean="0"/>
              <a:t>Ifs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638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tasks:</a:t>
            </a:r>
          </a:p>
          <a:p>
            <a:pPr lvl="1"/>
            <a:r>
              <a:rPr lang="en-US" dirty="0" smtClean="0"/>
              <a:t>Put argument </a:t>
            </a:r>
            <a:r>
              <a:rPr lang="en-US" i="1" dirty="0" smtClean="0"/>
              <a:t>values</a:t>
            </a:r>
            <a:r>
              <a:rPr lang="en-US" dirty="0" smtClean="0"/>
              <a:t> on the stack (pass-by-value semantics)</a:t>
            </a:r>
          </a:p>
          <a:p>
            <a:pPr lvl="1"/>
            <a:r>
              <a:rPr lang="en-US" dirty="0" smtClean="0"/>
              <a:t>Jump to the </a:t>
            </a:r>
            <a:r>
              <a:rPr lang="en-US" dirty="0" err="1" smtClean="0"/>
              <a:t>callee</a:t>
            </a:r>
            <a:r>
              <a:rPr lang="en-US" dirty="0" smtClean="0"/>
              <a:t> preamble label</a:t>
            </a:r>
          </a:p>
          <a:p>
            <a:pPr lvl="1"/>
            <a:r>
              <a:rPr lang="en-US" dirty="0" smtClean="0"/>
              <a:t>Bonus 3</a:t>
            </a:r>
            <a:r>
              <a:rPr lang="en-US" baseline="30000" dirty="0" smtClean="0"/>
              <a:t>rd</a:t>
            </a:r>
            <a:r>
              <a:rPr lang="en-US" dirty="0" smtClean="0"/>
              <a:t> task: save </a:t>
            </a:r>
            <a:r>
              <a:rPr lang="en-US" i="1" dirty="0" smtClean="0"/>
              <a:t>live</a:t>
            </a:r>
            <a:r>
              <a:rPr lang="en-US" dirty="0" smtClean="0"/>
              <a:t> registers</a:t>
            </a:r>
          </a:p>
          <a:p>
            <a:pPr lvl="2"/>
            <a:r>
              <a:rPr lang="en-US" dirty="0" smtClean="0"/>
              <a:t>(We don’t have any in a stack machine)</a:t>
            </a:r>
          </a:p>
          <a:p>
            <a:pPr lvl="1"/>
            <a:r>
              <a:rPr lang="en-US" dirty="0" smtClean="0"/>
              <a:t>Semi-bonus 4</a:t>
            </a:r>
            <a:r>
              <a:rPr lang="en-US" baseline="30000" dirty="0" smtClean="0"/>
              <a:t>th</a:t>
            </a:r>
            <a:r>
              <a:rPr lang="en-US" dirty="0" smtClean="0"/>
              <a:t> task: retrieve result value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650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Call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43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f(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arg1,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arg2){</a:t>
            </a:r>
            <a:b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return 2;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main(){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  <a:b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a = f(a,4);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3400" y="4244876"/>
            <a:ext cx="500970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$t0 4         # push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2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0($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  #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ubu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4   #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$t0 -8($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 # push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0($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  #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ubu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4   #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            #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addu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8   # tear down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params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$v0 -8($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 # retrieve result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88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Generating If-then </a:t>
            </a:r>
            <a:r>
              <a:rPr lang="en-US" dirty="0" err="1" smtClean="0"/>
              <a:t>Stmts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29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First, get names for the true and false, and successor labels</a:t>
            </a:r>
          </a:p>
          <a:p>
            <a:r>
              <a:rPr lang="en-US" dirty="0" smtClean="0"/>
              <a:t>Generate the head of the loop</a:t>
            </a:r>
          </a:p>
          <a:p>
            <a:pPr lvl="1"/>
            <a:r>
              <a:rPr lang="en-US" dirty="0" smtClean="0"/>
              <a:t>Make calls to the (not-yet placed!) true and false labels</a:t>
            </a:r>
          </a:p>
          <a:p>
            <a:r>
              <a:rPr lang="en-US" dirty="0" smtClean="0"/>
              <a:t>Generate the true branch</a:t>
            </a:r>
          </a:p>
          <a:p>
            <a:pPr lvl="1"/>
            <a:r>
              <a:rPr lang="en-US" dirty="0" smtClean="0"/>
              <a:t>Place the true label</a:t>
            </a:r>
          </a:p>
          <a:p>
            <a:pPr lvl="1"/>
            <a:r>
              <a:rPr lang="en-US" dirty="0" smtClean="0"/>
              <a:t>Write the body of the branch</a:t>
            </a:r>
          </a:p>
          <a:p>
            <a:pPr lvl="1"/>
            <a:r>
              <a:rPr lang="en-US" dirty="0" smtClean="0"/>
              <a:t>Jump to the (not-yet placed!) successor label</a:t>
            </a:r>
          </a:p>
          <a:p>
            <a:r>
              <a:rPr lang="en-US" dirty="0" smtClean="0"/>
              <a:t>Generate the false branch (just like the true branch)</a:t>
            </a:r>
          </a:p>
          <a:p>
            <a:r>
              <a:rPr lang="en-US" dirty="0" smtClean="0"/>
              <a:t>Place the successor label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910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Discussion 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Not enough interest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3</a:t>
            </a:fld>
            <a:endParaRPr lang="en-US"/>
          </a:p>
        </p:txBody>
      </p:sp>
      <p:pic>
        <p:nvPicPr>
          <p:cNvPr id="1026" name="Picture 2" descr="https://encrypted-tbn3.gstatic.com/images?q=tbn:ANd9GcSvC5kO3mkMqM3XVaDCDl9DvmWVMpEYG9hkSi2POhJRvYmyNlQ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046" y="2286000"/>
            <a:ext cx="4413396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039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If-then </a:t>
            </a:r>
            <a:r>
              <a:rPr lang="en-US" dirty="0" err="1" smtClean="0"/>
              <a:t>Stmts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343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== 1){</a:t>
            </a:r>
            <a:b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2;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30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19400" y="1676400"/>
            <a:ext cx="6477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# evaluate condition LHS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0($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  # push onto stack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subu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4   #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li $t0 1         # evaluate condition RHS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0($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  # push onto stack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subu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4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$t1 4($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  # pop RHS into $t1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addu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4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t0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4($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   # pop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LHS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into $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t0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addu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4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$t0 $t1 L_0  # skip if condition false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li $t0 2         # Loop true branch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j L_0            # end true branch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L_0:               # branch successor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…</a:t>
            </a:r>
          </a:p>
        </p:txBody>
      </p:sp>
    </p:spTree>
    <p:extLst>
      <p:ext uri="{BB962C8B-B14F-4D97-AF65-F5344CB8AC3E}">
        <p14:creationId xmlns:p14="http://schemas.microsoft.com/office/powerpoint/2010/main" val="2277006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If-then-else </a:t>
            </a:r>
            <a:r>
              <a:rPr lang="en-US" dirty="0" err="1" smtClean="0"/>
              <a:t>Stmts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343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== 1){</a:t>
            </a:r>
            <a:b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2;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else {</a:t>
            </a:r>
            <a:b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3;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31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200" y="1676400"/>
            <a:ext cx="6477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# evaluate condition LHS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0($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  # push onto stack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subu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4   #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li $t0 1         # evaluate condition RHS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0($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  # push onto stack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subu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4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$t1 4($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  # pop RHS into $t1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addu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4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t0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4($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   # pop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LHS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into $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t0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addu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4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$t0 $t1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L_1  # branch if condition false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li $t0 2         # Loop true branch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j L_0            # end true branch</a:t>
            </a:r>
          </a:p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L_1:               # false branch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…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L_0:               # branch successor </a:t>
            </a:r>
          </a:p>
        </p:txBody>
      </p:sp>
    </p:spTree>
    <p:extLst>
      <p:ext uri="{BB962C8B-B14F-4D97-AF65-F5344CB8AC3E}">
        <p14:creationId xmlns:p14="http://schemas.microsoft.com/office/powerpoint/2010/main" val="82465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Generating While Loops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32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Very similar to if-then </a:t>
            </a:r>
            <a:r>
              <a:rPr lang="en-US" dirty="0" err="1" smtClean="0"/>
              <a:t>stmts</a:t>
            </a:r>
            <a:endParaRPr lang="en-US" dirty="0" smtClean="0"/>
          </a:p>
          <a:p>
            <a:pPr lvl="1"/>
            <a:r>
              <a:rPr lang="en-US" dirty="0" smtClean="0"/>
              <a:t>Generate a bunch of labels</a:t>
            </a:r>
          </a:p>
          <a:p>
            <a:pPr lvl="1"/>
            <a:r>
              <a:rPr lang="en-US" dirty="0" smtClean="0"/>
              <a:t>Label for the head of the loop</a:t>
            </a:r>
          </a:p>
          <a:p>
            <a:pPr lvl="1"/>
            <a:r>
              <a:rPr lang="en-US" dirty="0" smtClean="0"/>
              <a:t>Label for the successor of the loop</a:t>
            </a:r>
          </a:p>
          <a:p>
            <a:r>
              <a:rPr lang="en-US" dirty="0" smtClean="0"/>
              <a:t>At the end of the loop body</a:t>
            </a:r>
          </a:p>
          <a:p>
            <a:pPr lvl="1"/>
            <a:r>
              <a:rPr lang="en-US" dirty="0" smtClean="0"/>
              <a:t>Unconditionally jump back to the head</a:t>
            </a:r>
          </a:p>
        </p:txBody>
      </p:sp>
    </p:spTree>
    <p:extLst>
      <p:ext uri="{BB962C8B-B14F-4D97-AF65-F5344CB8AC3E}">
        <p14:creationId xmlns:p14="http://schemas.microsoft.com/office/powerpoint/2010/main" val="310736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While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4343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 (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== 1){</a:t>
            </a:r>
            <a:b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2;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33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95600" y="1474887"/>
            <a:ext cx="6477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L_0:  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# evaluate condition LHS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0($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  # push onto stack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subu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4   #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li $t0 1         # evaluate condition RHS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0($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  # push onto stack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subu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4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$t1 4($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  # pop RHS into $t1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addu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4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t0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4($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   # pop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LHS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into $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t0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addu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4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$t0 $t1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L_1  # branch loop end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li $t0 2        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Loop body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j L_0           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jump to loop head</a:t>
            </a:r>
          </a:p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L_1:               # Loop successor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…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26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P6 Helper Functions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34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525963"/>
          </a:xfrm>
        </p:spPr>
        <p:txBody>
          <a:bodyPr/>
          <a:lstStyle/>
          <a:p>
            <a:r>
              <a:rPr lang="en-US" dirty="0" smtClean="0"/>
              <a:t>Generate (</a:t>
            </a:r>
            <a:r>
              <a:rPr lang="en-US" dirty="0" err="1" smtClean="0"/>
              <a:t>opcode</a:t>
            </a:r>
            <a:r>
              <a:rPr lang="en-US" dirty="0" smtClean="0"/>
              <a:t>, …</a:t>
            </a:r>
            <a:r>
              <a:rPr lang="en-US" dirty="0" err="1" smtClean="0"/>
              <a:t>args</a:t>
            </a:r>
            <a:r>
              <a:rPr lang="en-US" dirty="0" smtClean="0"/>
              <a:t>…)</a:t>
            </a:r>
          </a:p>
          <a:p>
            <a:pPr lvl="1"/>
            <a:r>
              <a:rPr lang="en-US" dirty="0" smtClean="0"/>
              <a:t>Generate(“add”, “T0”, “T0”, “T1”) </a:t>
            </a:r>
          </a:p>
          <a:p>
            <a:pPr lvl="2"/>
            <a:r>
              <a:rPr lang="en-US" dirty="0" smtClean="0"/>
              <a:t>writes out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$t0, $t0, $t1</a:t>
            </a:r>
          </a:p>
          <a:p>
            <a:pPr lvl="1"/>
            <a:r>
              <a:rPr lang="en-US" sz="2600" dirty="0" smtClean="0">
                <a:cs typeface="Courier New" panose="02070309020205020404" pitchFamily="49" charset="0"/>
              </a:rPr>
              <a:t>Versions for fewer </a:t>
            </a:r>
            <a:r>
              <a:rPr lang="en-US" sz="2600" dirty="0" err="1" smtClean="0">
                <a:cs typeface="Courier New" panose="02070309020205020404" pitchFamily="49" charset="0"/>
              </a:rPr>
              <a:t>args</a:t>
            </a:r>
            <a:r>
              <a:rPr lang="en-US" sz="2600" dirty="0" smtClean="0">
                <a:cs typeface="Courier New" panose="02070309020205020404" pitchFamily="49" charset="0"/>
              </a:rPr>
              <a:t> as well</a:t>
            </a:r>
          </a:p>
          <a:p>
            <a:r>
              <a:rPr lang="en-US" sz="3000" dirty="0" smtClean="0">
                <a:cs typeface="Courier New" panose="02070309020205020404" pitchFamily="49" charset="0"/>
              </a:rPr>
              <a:t>Generate indexed (</a:t>
            </a:r>
            <a:r>
              <a:rPr lang="en-US" sz="3000" dirty="0" err="1" smtClean="0">
                <a:cs typeface="Courier New" panose="02070309020205020404" pitchFamily="49" charset="0"/>
              </a:rPr>
              <a:t>opcode</a:t>
            </a:r>
            <a:r>
              <a:rPr lang="en-US" sz="3000" dirty="0" smtClean="0">
                <a:cs typeface="Courier New" panose="02070309020205020404" pitchFamily="49" charset="0"/>
              </a:rPr>
              <a:t>, “Reg1”, “Reg2”, offset)</a:t>
            </a:r>
          </a:p>
          <a:p>
            <a:r>
              <a:rPr lang="en-US" sz="3000" dirty="0" err="1" smtClean="0">
                <a:cs typeface="Courier New" panose="02070309020205020404" pitchFamily="49" charset="0"/>
              </a:rPr>
              <a:t>GenPush</a:t>
            </a:r>
            <a:r>
              <a:rPr lang="en-US" sz="3000" dirty="0" smtClean="0">
                <a:cs typeface="Courier New" panose="02070309020205020404" pitchFamily="49" charset="0"/>
              </a:rPr>
              <a:t>(</a:t>
            </a:r>
            <a:r>
              <a:rPr lang="en-US" sz="3000" dirty="0" err="1" smtClean="0">
                <a:cs typeface="Courier New" panose="02070309020205020404" pitchFamily="49" charset="0"/>
              </a:rPr>
              <a:t>reg</a:t>
            </a:r>
            <a:r>
              <a:rPr lang="en-US" sz="3000" dirty="0" smtClean="0">
                <a:cs typeface="Courier New" panose="02070309020205020404" pitchFamily="49" charset="0"/>
              </a:rPr>
              <a:t>) / </a:t>
            </a:r>
            <a:r>
              <a:rPr lang="en-US" sz="3000" dirty="0" err="1" smtClean="0">
                <a:cs typeface="Courier New" panose="02070309020205020404" pitchFamily="49" charset="0"/>
              </a:rPr>
              <a:t>GenPop</a:t>
            </a:r>
            <a:r>
              <a:rPr lang="en-US" sz="3000" dirty="0" smtClean="0">
                <a:cs typeface="Courier New" panose="02070309020205020404" pitchFamily="49" charset="0"/>
              </a:rPr>
              <a:t>(</a:t>
            </a:r>
            <a:r>
              <a:rPr lang="en-US" sz="3000" dirty="0" err="1" smtClean="0">
                <a:cs typeface="Courier New" panose="02070309020205020404" pitchFamily="49" charset="0"/>
              </a:rPr>
              <a:t>reg</a:t>
            </a:r>
            <a:r>
              <a:rPr lang="en-US" sz="3000" dirty="0" smtClean="0">
                <a:cs typeface="Courier New" panose="02070309020205020404" pitchFamily="49" charset="0"/>
              </a:rPr>
              <a:t>)</a:t>
            </a:r>
          </a:p>
          <a:p>
            <a:r>
              <a:rPr lang="en-US" sz="3000" dirty="0" err="1" smtClean="0">
                <a:cs typeface="Courier New" panose="02070309020205020404" pitchFamily="49" charset="0"/>
              </a:rPr>
              <a:t>NextLabel</a:t>
            </a:r>
            <a:r>
              <a:rPr lang="en-US" sz="3000" dirty="0" smtClean="0">
                <a:cs typeface="Courier New" panose="02070309020205020404" pitchFamily="49" charset="0"/>
              </a:rPr>
              <a:t>() – Gets you a unique label</a:t>
            </a:r>
          </a:p>
          <a:p>
            <a:r>
              <a:rPr lang="en-US" sz="3000" dirty="0" err="1" smtClean="0">
                <a:cs typeface="Courier New" panose="02070309020205020404" pitchFamily="49" charset="0"/>
              </a:rPr>
              <a:t>GenLabel</a:t>
            </a:r>
            <a:r>
              <a:rPr lang="en-US" sz="3000" dirty="0" smtClean="0">
                <a:cs typeface="Courier New" panose="02070309020205020404" pitchFamily="49" charset="0"/>
              </a:rPr>
              <a:t>(L) –Places a label</a:t>
            </a:r>
          </a:p>
          <a:p>
            <a:endParaRPr lang="en-US" sz="3000" dirty="0" smtClean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413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QtSpim</a:t>
            </a:r>
            <a:r>
              <a:rPr lang="en-US" dirty="0" smtClean="0"/>
              <a:t> Tutorial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35</a:t>
            </a:fld>
            <a:endParaRPr lang="en-US"/>
          </a:p>
        </p:txBody>
      </p:sp>
      <p:sp>
        <p:nvSpPr>
          <p:cNvPr id="5" name="AutoShape 2" descr="data:image/jpeg;base64,/9j/4AAQSkZJRgABAQAAAQABAAD/2wCEAAkGBxASEhUUExQWFRUXFRgZGBUYGBgcFxUWGRQcHR0bIBweHCggGh4lHRcdITMiJSkrLi4uFx8zODMsNygtLisBCgoKDg0OGxAQGywkICYsLCwsLC0tLCwuNCwsLCwsLCwsLCwsLCwsLCwsLCwsLCwsLCwsLCwsLCwsLCwsLCwsLP/AABEIAHEAqwMBEQACEQEDEQH/xAAcAAACAgMBAQAAAAAAAAAAAAAABQQGAQMHAgj/xABAEAABAwIEAwcBBQYCCwAAAAABAgMRAAQFEiExBkFRBxMiYXGBkTJCUqHB0RQVI0NisXKSM1NUY6Kys9Lh8PH/xAAbAQABBQEBAAAAAAAAAAAAAAAAAQIDBAUGB//EADARAAICAQMDAwMDAwUBAAAAAAABAgMRBBIhBTFBEyJRFDJhI4GRQnGhBhWx0eEz/9oADAMBAAIRAxEAPwDuNABQAUAFABQAUAFABQAUAFABQAUAYoAKTIBQGAo5E4M0ooUAFABQAUAFAGKEAUAFABQAUAYmgTJjMKTKfYXDMzSgYUsASdKRvHLFSbIC8dtQYLqZ9aheprXdky0tr/pZJtr1pz6FpV6EGpI2Rl9rI5Vyj3RvzU5vAxclexPiltCsjY7xQ3gwke/OqN+uhB7VyzRo6fOxbpcIXL4veGndInl4ifyqv/uUo90TvpcfDK3j/aPes6hpsJ2zBJUAfPxgj4q9ptQr13SKmo0roXKyecJ7ZG9rlkj+tuT8pP61bdU0U/azomBcRWt4nMw4FxuOafUVHuFlFxGtOGhQAUAFInkApQNbzqUJKlEBKRJJ2AG9J37AyuXfH2GtmC+kn+kKP5VG7VHhkirk+xKwnim3uHe5TmSsozhKhByzExuKkg3JZI54i8DvMKTcvkXn4NF5eIaQpayAlImmTtjCLk2PrrlZJRS7lAvscfuVGCUNjZIMaeZ61h26qd0sJ4Rv1aOumOWssgoUUmULUDPUyP1qBS2vhvJYcYtYkkWbhviYqV3TxBJ+lfXyNaOj1+57ZmXrdAordAS8SY+X3MiVfwwYAH2upNVtXqZ2T2xfBc0Wj9OG5rkiPgITmAkAfdMn06+lQygsFjc/JoZuijK42VJVAiQUn3H61DmdU8pi+mrY4ki133EZcswpMBxRKFCfpI3P/vWtezWKWnynyZVWi26nDXCKranKCSM39qyYR8s2J84SNiVDU5gANgR1351InnuRbHngX4ghDuZIAKVCD0pkbHCe6JYcYyhtmImuCLcA5nHVemUAfga1JdYta9qMh9KqUstlt4HLWHqWoJWUuBKSCoEpyk9BrvUdfUsSzNBd0/fHEDp9ldodQFoIUk86167IzjmJj2VyrltkSKeMFuH49avkhl5tZBIIChII3EeVI2o9xdrGIoTyJkzSgJeM2yqwugN+4X/y06GNyGzbwzhF9YuNNIdzBbZCSCR40EiR6jSptTVVJvC7C6S6xwU384J/CmKrFwLlEBXdkEkkwpQ1ifTbas7Var0KcLuzR02i9e7c+xbO9dc8SlqUee5/AVz++yTy2bfp1wWEiObkqTAWopkgg5gJHkaSW/s2LUoy9yRqauCg702EnEsOvcuSU9ctqAjUg6GTUk7Fj8lf0Xnk8Jt8wnQR00HzFRxTfI9S2vBETa75TJG8ilaJY2pmz9rgjvBJT9I5evWky+zEdeeUbG1TMnflry/uaTLYjWABSIB8JOwUkpn0ka0uzCIpWYaNzT2XceUVLGzah0llmm+dSSCBGnzUVuJPKJKk0QW3ADE01wJJLAyssQSnQ7HnUlU9vGCCVTlyeHHO8JOw11pk7It4FScUNcEvn7aS2gqCt0qmJ66bVa0111K4WUU9VRC/u8Ms+F8UsPeFX8NZ0yk6E9Aa1aNdC17fJkX6CytZ8Hz2zcktwk5CblxxSvtaiAAZ860rNO5vgr+sorDLlwhx5eNvssrc71tbraDn1KUrWEyDE8+dC0c485IJ6iDeEjudR5FyRMXRmYeT1aWPlBoj3Qj7HBH8WZew8N5ocQhuEkRmjQ5d+XUj0FTzrnvbxwTxuqlTsXDK9g18phWRYKZggHSQedY2or9XlGvoLlGO0ueD4vmkp2gzzG1ZkqnGWDUbjOOfgks4tarAJcSE/eWoJHydBUtuiug8SiUqtbVL7WFyW16NvNle4AcQZ+DNRfTzXdFuGsh5ZptwsGFJIVOx/vTLIfCLDsi+cj20WYCSM3kOVJGz+lFWeM5NjjRSIKSB6T+NE4yj3QilGX2irEGQqDMwZ9YqOMies22eYEKO/IUm7a+Asw+Blc2xV41gH/F9n06e1WJKe3cyp7W9qF9y8lLZTEEHcnQeWtMjJ2e1RJ1iMt0nwV+4xpkH6s3XKJH6Vcp6ZbJZaI7OpU1/a8k93ErZkwuSogeFKcygDsT0padFZNPPCGXa3nbHub7G7Yf+ggn7pAC/iq+q0ltD/AlGtVnHlEhDiUkSQB51VhB5y4v+CzOyLWMo94ricSpKyEga5QqPjrVpOyUtsCJ7ao7poSXuKW40C0mBsDJ25kaTNTQ0N27dGI366lrDfcpXh1yzGY711ej3bfccp1Db6j2dhnwu3mvbUdbln/qpNW7XiDZSjy0fTU1j4L/B4eRmSodQR8ihd8iM+ZcFwdbyFKSQA2EjWdVHZIgb6Vd1msjppKPyGj0Tvi3khXCipORcqy/Sr7SCN4PTyNOt01c4pxIa77ap7X4LRw0WktZAQr73JRJHSuX1unvqtTa4Os0uoqupwnh4K+ytMaeBWg6tq+dq6iUG1yuDj/UcXwL7qzZKx4ADrm1JRI6ARv61X+mTeEW/qHty2TGLhSBCHFp6BIAA+STUj0MX4G/WyXYunDuNKDIEnNr4lEEnzJgVzGvrdNzUUdNoGrqk2MHuKi3JcUmDEJiSfbekpjqLvHBJf6FPd8iZ/iIEkpZcy9YH61K+mpv/AOiT+CGOss7qt4GeFYohcLSZAOoO4PQiqFtEtPZ7y3CcL09n7jTEcSbWABPpAp1tynhJfwNqqcHllUuUh66ZZWSUKMZQrclUT5ada0tPF16VzisP8lG5qepanhpL9hpxnw+Ax3do1lIX4l6k5RuSeQ02qtpta/X3SecD1CVlMorjK4DgtVulhalALeKzMpKlFIGkD1p/UdRKU/b/AIHU6adUYx/n+4h4cZu7i6uUNDukZ/EsjVtPSeR8qterXGiMp8srzhJXSk+EPmeEbZzvkhbhcbUkZzEKKh56j5qp/uVkE34+CWelrxFOPfz5FPD2Hu3Ty7dxxXdsTn11gcverd91Ma1dBcv/AARRU45hN5inx/6OjY2jbTouGktwo5VQqMgGhChIJmZrLhq7JNOEsvJfnWpNbV7ccnNmLhLgJToMxA8xOh+K7TSzlKCcu5yGscFbJQ7eB5wYJv7SP9ob/BQNSWr9NkFX3I+lKysl3AU1iHAMFvFW7F4pAzKZuW1ZfvJDikkfAI96h6rW7NRXH54LXTrFXVLJtwXAAp5p45VIcAWpte6Q6lZA84KSPaoLOouFTrl3XlFyOirc/UXn5K7ieFqtw0SrxrC8wT9hSF5SPOtfR6qOqTjLnBl6zTOhqUG1kXgVqGbyaXPrTUEo+8lXMTbUzYzwM8PxTInIEgq5SOtc/q9JvvcpPhHS6HVOGmUYfcy34bw63bsqubsZ3MhWGzoAI0KvXpWbfrcv0ocL8Fmmv3JJ5fl/9DTB7NS2UOuuKBcGZLaMobSnoQRrWbc41PHkuTu9+2K7fJVRhV2p95VqgFpR8O0aHXSdprUhqKbKlG9PgrWU2U2b65JZXkkYVgKrhxbT7ykrQCVNpGwEdNNZ/CiWqhBfoxWPnyJdQ9qnZNvPhdibhllbWuJNMhBWV5ShSj9JnVWn9qry1V2orcs8IdKFUacxWJEntPv32LWWllKluZTHMGqHS8W3uMuxFKxwrcorLS4N3Zc86q2dDhlSFJSIEaak+c1N1ZR08sRfcZK6dyg5rDGvC1skNPFI1N05n6yNp9qoazUSjVEnvf6kf7FIvuLrpF47bMMpTmeCVLCSSTMAnXeDWlVpYy0ytlLjHYR3w3xjKLf5H3C3C1y29cXCbgErcUnxIkORvIGwkx7VW1Our9KMXwhZyrg8PLzz/Yc2d+2+xcF1ISGSpDk6oMJmQedUJUSrcXW+WE8wmsPucUs3EqBKRCcyo9J0r0vRJ+it3c5bWKLuk4/JauzhucTtfJaj8NKqW/itkFX3I+iZrJwXjNHcD5yvbtDF3eIcnuXHHm3CkSpI7wkLA5lJgx0mptfTK6uFkO8eRultjGbhPsy24NctvNtvtatg26J2Mt3C0k5eQKXAr3Fcld6tcnXb3ll/8G2rFPOzlGjDsAacbSXkhSkG4RvGirhMSeZSOtTLXOqaVfHYlcFNJT5KVf4O60FKIlAcUif8KymT6kH4rrdNr4WNRb5MLU9PnUnNcrIpcT4kH1q3L7ikvtNlSMiLL2fYcl27BUJSgFZHXKJ/SsTrE9kFFPlm301SUJWfsi39oDihYvq5lJk+tcjopOWp5NZYjCTicu/e+Idylpt2EFIEbESNq6yfTKs+o+xkx6pbP2JZfydL7M7NabNZWSV94EmdICUzH41zfVrYVP2Phmq5WexWd8EfhVc4vep/3cfApLJ7dHBryF03t/g0cVOdzi1kv7IAk8gCuKi6fN26OxLvkdj1Esfke9ouEvvNtdwkKKX0q1iAOpnSKpdPtjVqLIz8rgZRZw8kDD+LbC2U+C4FqccTCG0kmUJgmB1OtWr9FqNRFJL92P1PLhlrhFZsuJrxi8eNsw6pt0hfdOIKSonciQNa0n0yu7TKFkkmivfqYykotN4Xg9cScUX6fGizbZWvQu+BSgddMwUYMCaXRdIhlR3t48Ed+t9KPZ/uLMC4uxC0ayDK8lRJKTuCehrQ1v8Ap+u5J5wVK+pxk/1Fn8kLGuI7+7b7rIm3YnVKBAJ5zrJNP0XSIQny8tC39QTj7V+5FbaSgBKdh13rooRUY4RiynueS09mbc4kyeSM6v8AgI/OotT9hJUuTvH7YKzC2TaAZ868aDJf3SVJlJeUYjXxAGQa0qoZrW0qyfPIjDaknOh1aEGAsoMeGRIUnb38qr6nT13LM1z4H1aiyte3sX29avEskurQ8ysLS4WkZXWg4geKAYWQQlWmu8TXKKirdmH3fnsbdF0pxWSHiDaDhk27neJPjClTKkd8AsamfqObX70U7SWWfWxjPjnGCXU2RlRJxKK4fEkdJ/Ef+K7R/cjmV9rPZqTOBiZZez/EkMXQzmErBST0zCJ+aw+uUOVfqI2OlzTrlU+/dHQ+LcKU/aPNJ1UpBy+ZjT5rz/Tah0apb+xqxknwzmWCYBdBSFLQWkogrcc0SgAb66H0rudb1XTWUenB5bWCjpNDZTqPUeMFx4W45s3XblClhKS4ChREBRCAk8ucTXL67pt3oReMl6bjY0oPlcENzinCsPu3XUr71b0lagCcoiAke+pNTU6TV6imMWsJIS2Udu2xqP8An/gr/EfFv71UGrZoIggl5RhWUHbaSNdhV/p/TXoY75v9ijfroVVOMG2N8KwF99JbdvX+5QJUAkAQfsydTO2lE/SjZuhWs/JBp+oXXd+Md2WSxVh1rZpdYbISXMiVJSO8UvOU7wSdUnU8hvtSON037pE29KXCPXEt0RABMkTPT8wfjlvrVStNNtmrRBPg5rjAWhwgOKLbkLKDqMwJGnPYV1XSluqco9zE6tmNqi+x5S94j3SDooKGoGgkbb8+tWZRlj9V4M2LWWomXm7l0QpO0QMoST6aa86ZVOimXEhZJyIT7CkRmET5j8jV+q2FmcELWHgdcEXJbu0q/pWD6R/8qLUv24ZLT9x09OMab1nFsvxoQHOe0zgs3J/aGf8ASZfEOSgKmrucBk4bkcibbKHQlyUeIBQV0nWeoq1bapVbl3K0U4P8HSL65Q5bBKYCggIlJO07z6ga1xkU1YlL5Om09cZw3rjKObreu0tKaSsBlagXUwJBCpMaeGSNQK6f6aqdsLF3ML6qShKDIquWnM6+1aP9ZVX2hUuBiCklCM01JZQqm4Pcu4wteKcUYTlaezJGwXEjy1Gtc9qP9PUWy3JGtHqzaxOKYvxTFMTvTlfeOX7qTv7Dep9N0aul5wNn1GUliCS/samcPTkyhBUN+ZJ03mtPbXGO14KGZ53Em14dKScrYzc8yhp7HaoVKiD4H/qT7m1OHO94lDUd7uiCAM2ukkgRpzp1zqspbfCI4wlvx3ydS4QdUGf4ycqyTmQSFRHmCR51xWok1b7XlG3o9G4VYaG91dJ0SMqEoM5RAzGNBA2GvvTPc+SxGryVfH35XrzGmo6+pqWEMGjQ4pMhOpYDSlPJTkQklSlchuY5mrNTuUsVvBy3UrVdfiJSl3acxWxmQgzl+8B77V1tVXqVL1eSllx4QG9d/wBYr/N5Uj0lC8ApzIy353UT7lVPj6Vf2iOMpPI44cZXnzBJ2iSIqvfaprgnrraeS6pt3I51UJzsVAGCkc6AKbxjwMzdpKkgJc1gilTwJJJ9zlHePYerubpKy3ycGuUecanXpVPUaT1JbolunWOqpw/gVXN2h9xakgozHwzpmA+8ORO/vWpRCVMI7jIxw8vkXrBkeUz6xV3cm8jU+DMU98LIi7k9y3ZH2/tRAkynTxSB66VV9S3PCJtsPJlp62H8tS/In0odV8vOAbgjUq6TpCAPCoHUic0cxtEfjUi08msSYnqxXZGf3i7sFZREQkQIM/8AcaPpoeUHrMjqdUZlRM76nWpPTgl2GOyXyWLheyWB32+vhExyiTGtY3UtWk/SS4YkbZQkp/A1RizTZKM2XUmVqGsgDfltWLKhtZijd6f1Su57Zpo1rxxtX0lSz/QhSvxiKZHR3S5waj1VEH3JVvcXjiChNo4oEQFLypyjpzircNFLyzP1WsUuK0ecR4LxK8CUrCGWk692DOZXIqOkxyFX6alXz5MmNW3v3Jdp2UK/mPKPkIAqy9RNgq445G9v2XWqd0lXqSfzprnJ92PUUNbXga2Rs2ke1NyxRmxw4ynZIo4DkmDCUDkKAHNABQARQAm4g4eYu0FK0g+dJuaDxg4dxZwe/ZKJgranRXMevWr1WoT4kVp1eUVzkOk/lU+YuXAxL28mKnIeQNMzjyO5PPejr8SaY7oLyOUZMkW9m8v6Glq9EkUz6qKHqljmz4MxBzZnKOqlVHLVfBIqB/Zdll2r63Ep9B+tQvUzYqoSH+HdkjKTK3Fk+SlD+xqtNb3mRLtSXYslj2fWDf8AKST1Ik/jSrjsCWB7b4Nbo+ltI9qBcExLKRsAKAPWSgAy0AGWgAyUAGWgAoA9TQATQATQBiaAZGvrJt5JStIIPWkBP5OY8QdlpUSbZQSCZKSNJqWNjixrimhXZ9lFwT/Ed/y6U6WomxFWl2H1l2T2ydVyr1JNRuUn5HKKLLYcDWTWzafgU0XsOmMJYQNED4FHYG8ktLSRsBQCPUClFyeqQQJoAJoAJoAJoAJoAJoAJoAJoAJoAzQAUAFABQAUAYigAigDNABQAUAFABQAUAFABQAUAFABQAUAFABQAUAFABQAUAFABQAUAFABQAUAFABQAUAFABQAUAFABQAUAFABQAUAFA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133600"/>
            <a:ext cx="4273732" cy="282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87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P6 is Posted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Consider at least looking at the project as soon as possible</a:t>
            </a:r>
          </a:p>
          <a:p>
            <a:r>
              <a:rPr lang="en-US" dirty="0" smtClean="0"/>
              <a:t>We’ll go through </a:t>
            </a:r>
            <a:r>
              <a:rPr lang="en-US" i="1" dirty="0" smtClean="0"/>
              <a:t>basically</a:t>
            </a:r>
            <a:r>
              <a:rPr lang="en-US" dirty="0" smtClean="0"/>
              <a:t> everything you need to know today</a:t>
            </a:r>
          </a:p>
        </p:txBody>
      </p:sp>
    </p:spTree>
    <p:extLst>
      <p:ext uri="{BB962C8B-B14F-4D97-AF65-F5344CB8AC3E}">
        <p14:creationId xmlns:p14="http://schemas.microsoft.com/office/powerpoint/2010/main" val="2706866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MIPS Screencasts are </a:t>
            </a:r>
            <a:r>
              <a:rPr lang="en-US" dirty="0" smtClean="0"/>
              <a:t>(Almost)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Broken into several subsections</a:t>
            </a:r>
          </a:p>
          <a:p>
            <a:pPr lvl="1"/>
            <a:r>
              <a:rPr lang="en-US" dirty="0" smtClean="0"/>
              <a:t>Setting up </a:t>
            </a:r>
            <a:r>
              <a:rPr lang="en-US" dirty="0" err="1" smtClean="0"/>
              <a:t>QtSpim</a:t>
            </a:r>
            <a:endParaRPr lang="en-US" dirty="0" smtClean="0"/>
          </a:p>
          <a:p>
            <a:pPr lvl="1"/>
            <a:r>
              <a:rPr lang="en-US" dirty="0" smtClean="0"/>
              <a:t>Global data</a:t>
            </a:r>
          </a:p>
          <a:p>
            <a:pPr lvl="1"/>
            <a:r>
              <a:rPr lang="en-US" dirty="0" smtClean="0"/>
              <a:t>Stack</a:t>
            </a:r>
          </a:p>
          <a:p>
            <a:pPr lvl="1"/>
            <a:r>
              <a:rPr lang="en-US" dirty="0" smtClean="0"/>
              <a:t>AR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5</a:t>
            </a:fld>
            <a:endParaRPr lang="en-US"/>
          </a:p>
        </p:txBody>
      </p:sp>
      <p:pic>
        <p:nvPicPr>
          <p:cNvPr id="2050" name="Picture 2" descr="http://entreclick.com/wp-content/uploads/2013/09/screencas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752600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004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be a MIPS Master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It’s really easy to get confused with assembly</a:t>
            </a:r>
          </a:p>
          <a:p>
            <a:pPr lvl="1"/>
            <a:r>
              <a:rPr lang="en-US" dirty="0" smtClean="0"/>
              <a:t>Try writing a program by hand before having the compiler generate it</a:t>
            </a:r>
          </a:p>
          <a:p>
            <a:pPr lvl="1"/>
            <a:r>
              <a:rPr lang="en-US" dirty="0" smtClean="0"/>
              <a:t>Draw lots of pictures of program flow</a:t>
            </a:r>
          </a:p>
          <a:p>
            <a:pPr lvl="1"/>
            <a:r>
              <a:rPr lang="en-US" dirty="0" smtClean="0"/>
              <a:t>Have your compiler output detailed comments</a:t>
            </a:r>
          </a:p>
          <a:p>
            <a:r>
              <a:rPr lang="en-US" dirty="0" smtClean="0"/>
              <a:t>Get help</a:t>
            </a:r>
          </a:p>
          <a:p>
            <a:pPr lvl="1"/>
            <a:r>
              <a:rPr lang="en-US" dirty="0" smtClean="0"/>
              <a:t>Post on piazza</a:t>
            </a:r>
          </a:p>
          <a:p>
            <a:pPr lvl="1"/>
            <a:r>
              <a:rPr lang="en-US" dirty="0" smtClean="0"/>
              <a:t>Ask me</a:t>
            </a:r>
          </a:p>
          <a:p>
            <a:pPr lvl="1"/>
            <a:r>
              <a:rPr lang="en-US" dirty="0" smtClean="0"/>
              <a:t>Consult the (nearly-operational)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98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7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6400800" y="1752600"/>
            <a:ext cx="1447800" cy="3048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Scanner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6400800" y="2438400"/>
            <a:ext cx="1447800" cy="3048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Parser</a:t>
            </a:r>
            <a:endParaRPr lang="en-US" dirty="0"/>
          </a:p>
        </p:txBody>
      </p:sp>
      <p:cxnSp>
        <p:nvCxnSpPr>
          <p:cNvPr id="8" name="Straight Arrow Connector 7"/>
          <p:cNvCxnSpPr>
            <a:stCxn id="6" idx="2"/>
            <a:endCxn id="7" idx="0"/>
          </p:cNvCxnSpPr>
          <p:nvPr/>
        </p:nvCxnSpPr>
        <p:spPr>
          <a:xfrm>
            <a:off x="7124700" y="2057400"/>
            <a:ext cx="0" cy="381000"/>
          </a:xfrm>
          <a:prstGeom prst="straightConnector1">
            <a:avLst/>
          </a:prstGeom>
          <a:ln>
            <a:prstDash val="sysDot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162800" y="2069068"/>
            <a:ext cx="836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Tokens</a:t>
            </a:r>
            <a:endParaRPr lang="en-US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6400800" y="3581400"/>
            <a:ext cx="1447800" cy="533400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chemeClr val="bg1"/>
                </a:solidFill>
              </a:rPr>
              <a:t>Semantic </a:t>
            </a:r>
            <a:r>
              <a:rPr lang="en-US" dirty="0" err="1" smtClean="0">
                <a:solidFill>
                  <a:schemeClr val="bg1"/>
                </a:solidFill>
              </a:rPr>
              <a:t>Anlaysis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/>
          <p:cNvCxnSpPr>
            <a:stCxn id="7" idx="2"/>
          </p:cNvCxnSpPr>
          <p:nvPr/>
        </p:nvCxnSpPr>
        <p:spPr>
          <a:xfrm>
            <a:off x="7124700" y="2743200"/>
            <a:ext cx="0" cy="3048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124700" y="2857500"/>
            <a:ext cx="1168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Parse Tree</a:t>
            </a:r>
          </a:p>
          <a:p>
            <a:r>
              <a:rPr lang="en-US" b="1" dirty="0" smtClean="0"/>
              <a:t>AST</a:t>
            </a:r>
            <a:endParaRPr lang="en-US" b="1" dirty="0"/>
          </a:p>
        </p:txBody>
      </p:sp>
      <p:cxnSp>
        <p:nvCxnSpPr>
          <p:cNvPr id="13" name="Straight Arrow Connector 12"/>
          <p:cNvCxnSpPr>
            <a:stCxn id="7" idx="2"/>
            <a:endCxn id="10" idx="0"/>
          </p:cNvCxnSpPr>
          <p:nvPr/>
        </p:nvCxnSpPr>
        <p:spPr>
          <a:xfrm>
            <a:off x="7124700" y="2743200"/>
            <a:ext cx="0" cy="838200"/>
          </a:xfrm>
          <a:prstGeom prst="straightConnector1">
            <a:avLst/>
          </a:prstGeom>
          <a:ln>
            <a:prstDash val="soli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6400800" y="4876800"/>
            <a:ext cx="1447800" cy="533400"/>
          </a:xfrm>
          <a:prstGeom prst="round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chemeClr val="bg1"/>
                </a:solidFill>
              </a:rPr>
              <a:t>MC </a:t>
            </a:r>
            <a:r>
              <a:rPr lang="en-US" dirty="0" err="1" smtClean="0">
                <a:solidFill>
                  <a:schemeClr val="bg1"/>
                </a:solidFill>
              </a:rPr>
              <a:t>Codegen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7" name="Straight Arrow Connector 16"/>
          <p:cNvCxnSpPr>
            <a:stCxn id="10" idx="2"/>
          </p:cNvCxnSpPr>
          <p:nvPr/>
        </p:nvCxnSpPr>
        <p:spPr>
          <a:xfrm>
            <a:off x="7124700" y="4114800"/>
            <a:ext cx="0" cy="8001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6400800" y="1752600"/>
            <a:ext cx="1447800" cy="304800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Scanner</a:t>
            </a:r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6400800" y="2438400"/>
            <a:ext cx="1447800" cy="304800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Parser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20" idx="2"/>
            <a:endCxn id="21" idx="0"/>
          </p:cNvCxnSpPr>
          <p:nvPr/>
        </p:nvCxnSpPr>
        <p:spPr>
          <a:xfrm>
            <a:off x="7124700" y="2057400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199124" y="4152900"/>
            <a:ext cx="1666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Annotated AST</a:t>
            </a:r>
            <a:endParaRPr lang="en-US" b="1" dirty="0"/>
          </a:p>
        </p:txBody>
      </p:sp>
      <p:sp>
        <p:nvSpPr>
          <p:cNvPr id="35" name="Rectangle 34"/>
          <p:cNvSpPr/>
          <p:nvPr/>
        </p:nvSpPr>
        <p:spPr>
          <a:xfrm>
            <a:off x="7210425" y="4393168"/>
            <a:ext cx="14479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Symbol Table</a:t>
            </a:r>
          </a:p>
        </p:txBody>
      </p:sp>
      <p:sp>
        <p:nvSpPr>
          <p:cNvPr id="39" name="Content Placeholder 38"/>
          <p:cNvSpPr>
            <a:spLocks noGrp="1"/>
          </p:cNvSpPr>
          <p:nvPr>
            <p:ph idx="1"/>
          </p:nvPr>
        </p:nvSpPr>
        <p:spPr>
          <a:xfrm>
            <a:off x="457200" y="1600200"/>
            <a:ext cx="49530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Last time:</a:t>
            </a:r>
          </a:p>
          <a:p>
            <a:pPr lvl="1"/>
            <a:r>
              <a:rPr lang="en-US" dirty="0" smtClean="0"/>
              <a:t>Talked about compiler backend design points</a:t>
            </a:r>
          </a:p>
          <a:p>
            <a:pPr lvl="1"/>
            <a:r>
              <a:rPr lang="en-US" dirty="0" smtClean="0"/>
              <a:t>Decided to go with direct to machine code design for C-Flat</a:t>
            </a:r>
          </a:p>
          <a:p>
            <a:r>
              <a:rPr lang="en-US" dirty="0" smtClean="0"/>
              <a:t>This time:</a:t>
            </a:r>
          </a:p>
          <a:p>
            <a:pPr lvl="1"/>
            <a:r>
              <a:rPr lang="en-US" dirty="0" smtClean="0"/>
              <a:t>Run through what the actual </a:t>
            </a:r>
            <a:r>
              <a:rPr lang="en-US" dirty="0" err="1" smtClean="0"/>
              <a:t>codegen</a:t>
            </a:r>
            <a:r>
              <a:rPr lang="en-US" dirty="0" smtClean="0"/>
              <a:t> pass will look like</a:t>
            </a:r>
          </a:p>
        </p:txBody>
      </p:sp>
    </p:spTree>
    <p:extLst>
      <p:ext uri="{BB962C8B-B14F-4D97-AF65-F5344CB8AC3E}">
        <p14:creationId xmlns:p14="http://schemas.microsoft.com/office/powerpoint/2010/main" val="45159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8</a:t>
            </a:fld>
            <a:endParaRPr lang="en-US"/>
          </a:p>
        </p:txBody>
      </p:sp>
      <p:sp>
        <p:nvSpPr>
          <p:cNvPr id="39" name="Content Placeholder 38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Talk about evaluating different </a:t>
            </a:r>
            <a:r>
              <a:rPr lang="en-US" dirty="0" smtClean="0"/>
              <a:t>node </a:t>
            </a:r>
            <a:r>
              <a:rPr lang="en-US" dirty="0" smtClean="0"/>
              <a:t>types</a:t>
            </a:r>
          </a:p>
          <a:p>
            <a:r>
              <a:rPr lang="en-US" dirty="0" smtClean="0"/>
              <a:t>Discuss </a:t>
            </a:r>
            <a:r>
              <a:rPr lang="en-US" dirty="0" smtClean="0"/>
              <a:t>some useful helper functions</a:t>
            </a:r>
          </a:p>
          <a:p>
            <a:pPr lvl="1"/>
            <a:r>
              <a:rPr lang="en-US" dirty="0" smtClean="0"/>
              <a:t>Available in Project </a:t>
            </a:r>
            <a:r>
              <a:rPr lang="en-US" dirty="0" smtClean="0"/>
              <a:t>6</a:t>
            </a:r>
          </a:p>
          <a:p>
            <a:r>
              <a:rPr lang="en-US" dirty="0" smtClean="0"/>
              <a:t>We have time to discuss </a:t>
            </a:r>
            <a:r>
              <a:rPr lang="en-US" dirty="0" err="1" smtClean="0"/>
              <a:t>CodeGen</a:t>
            </a:r>
            <a:endParaRPr lang="en-US" dirty="0" smtClean="0"/>
          </a:p>
          <a:p>
            <a:pPr lvl="1"/>
            <a:r>
              <a:rPr lang="en-US" dirty="0" smtClean="0"/>
              <a:t>Ask questions or we’ll blaze through it</a:t>
            </a:r>
          </a:p>
          <a:p>
            <a:endParaRPr 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2239" y="1752600"/>
            <a:ext cx="2904961" cy="3629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5410200" y="3567474"/>
            <a:ext cx="2438400" cy="15379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0" dirty="0" smtClean="0">
                <a:solidFill>
                  <a:schemeClr val="tx1"/>
                </a:solidFill>
              </a:rPr>
              <a:t>?</a:t>
            </a:r>
            <a:endParaRPr lang="en-US" sz="9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69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Global Variables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77724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Showed you one way to do declaration last time:</a:t>
            </a:r>
          </a:p>
          <a:p>
            <a:pPr marL="457200" lvl="1" indent="0">
              <a:buNone/>
            </a:pPr>
            <a:r>
              <a:rPr lang="en-US" dirty="0" smtClean="0"/>
              <a:t>.data </a:t>
            </a:r>
          </a:p>
          <a:p>
            <a:pPr marL="457200" lvl="1" indent="0">
              <a:buNone/>
            </a:pPr>
            <a:r>
              <a:rPr lang="en-US" dirty="0" smtClean="0"/>
              <a:t>.align 2</a:t>
            </a:r>
          </a:p>
          <a:p>
            <a:pPr marL="457200" lvl="1" indent="0">
              <a:buNone/>
            </a:pPr>
            <a:r>
              <a:rPr lang="en-US" dirty="0" smtClean="0"/>
              <a:t>_name: .space 4</a:t>
            </a:r>
          </a:p>
          <a:p>
            <a:r>
              <a:rPr lang="en-US" dirty="0" smtClean="0"/>
              <a:t>Simpler form for primitives:</a:t>
            </a:r>
          </a:p>
          <a:p>
            <a:pPr marL="0" lvl="1" indent="0">
              <a:buNone/>
            </a:pPr>
            <a:r>
              <a:rPr lang="en-US" dirty="0" smtClean="0"/>
              <a:t>      </a:t>
            </a:r>
            <a:r>
              <a:rPr lang="en-US" dirty="0"/>
              <a:t>.data </a:t>
            </a:r>
            <a:endParaRPr lang="en-US" dirty="0" smtClean="0"/>
          </a:p>
          <a:p>
            <a:pPr marL="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 _name: .word &lt;value&gt;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045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2520</TotalTime>
  <Words>2145</Words>
  <Application>Microsoft Office PowerPoint</Application>
  <PresentationFormat>On-screen Show (4:3)</PresentationFormat>
  <Paragraphs>481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CS 536</vt:lpstr>
      <vt:lpstr>Announcements</vt:lpstr>
      <vt:lpstr>No Discussion Section</vt:lpstr>
      <vt:lpstr>P6 is Posted</vt:lpstr>
      <vt:lpstr>MIPS Screencasts are (Almost) Up</vt:lpstr>
      <vt:lpstr>How to be a MIPS Master</vt:lpstr>
      <vt:lpstr>Roadmap</vt:lpstr>
      <vt:lpstr>Outline</vt:lpstr>
      <vt:lpstr>Review: Global Variables</vt:lpstr>
      <vt:lpstr>Review: Functions</vt:lpstr>
      <vt:lpstr>Function Preambles</vt:lpstr>
      <vt:lpstr>Function Prologue</vt:lpstr>
      <vt:lpstr>Function Prologue: MIPS</vt:lpstr>
      <vt:lpstr>Function Epilogue</vt:lpstr>
      <vt:lpstr>Function Epilogue: MIPS</vt:lpstr>
      <vt:lpstr>Function Body</vt:lpstr>
      <vt:lpstr>Function Locals</vt:lpstr>
      <vt:lpstr>Function Returns</vt:lpstr>
      <vt:lpstr>Function Body: Expressions</vt:lpstr>
      <vt:lpstr>Serialized Psuedocode</vt:lpstr>
      <vt:lpstr>Serialized MIPS</vt:lpstr>
      <vt:lpstr>Stmts</vt:lpstr>
      <vt:lpstr>Simple Assign, You Try</vt:lpstr>
      <vt:lpstr>Dot Access</vt:lpstr>
      <vt:lpstr>Dot Access Example</vt:lpstr>
      <vt:lpstr>Control Flow Constructs</vt:lpstr>
      <vt:lpstr>Function Call</vt:lpstr>
      <vt:lpstr>Function Call Example</vt:lpstr>
      <vt:lpstr>Generating If-then Stmts</vt:lpstr>
      <vt:lpstr>If-then Stmts</vt:lpstr>
      <vt:lpstr>If-then-else Stmts</vt:lpstr>
      <vt:lpstr>Generating While Loops</vt:lpstr>
      <vt:lpstr>While Loop</vt:lpstr>
      <vt:lpstr>P6 Helper Functions</vt:lpstr>
      <vt:lpstr>QtSpim Tutorial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drew</dc:creator>
  <cp:lastModifiedBy>drew</cp:lastModifiedBy>
  <cp:revision>155</cp:revision>
  <dcterms:created xsi:type="dcterms:W3CDTF">2014-11-06T03:13:16Z</dcterms:created>
  <dcterms:modified xsi:type="dcterms:W3CDTF">2014-11-20T21:48:57Z</dcterms:modified>
</cp:coreProperties>
</file>