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48" r:id="rId3"/>
    <p:sldId id="443" r:id="rId4"/>
    <p:sldId id="444" r:id="rId5"/>
    <p:sldId id="445" r:id="rId6"/>
    <p:sldId id="446" r:id="rId7"/>
    <p:sldId id="447" r:id="rId8"/>
    <p:sldId id="290" r:id="rId9"/>
    <p:sldId id="434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5" r:id="rId22"/>
    <p:sldId id="291" r:id="rId23"/>
    <p:sldId id="422" r:id="rId24"/>
    <p:sldId id="420" r:id="rId25"/>
    <p:sldId id="436" r:id="rId26"/>
    <p:sldId id="437" r:id="rId27"/>
    <p:sldId id="365" r:id="rId28"/>
    <p:sldId id="412" r:id="rId29"/>
    <p:sldId id="413" r:id="rId30"/>
    <p:sldId id="440" r:id="rId31"/>
    <p:sldId id="414" r:id="rId32"/>
    <p:sldId id="416" r:id="rId33"/>
    <p:sldId id="415" r:id="rId34"/>
    <p:sldId id="417" r:id="rId35"/>
    <p:sldId id="438" r:id="rId36"/>
    <p:sldId id="439" r:id="rId37"/>
    <p:sldId id="441" r:id="rId38"/>
    <p:sldId id="418" r:id="rId39"/>
    <p:sldId id="442" r:id="rId40"/>
    <p:sldId id="448" r:id="rId41"/>
    <p:sldId id="44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854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745C-9C9E-444B-A017-5A50383D916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42CE-47AB-4064-82EC-68291B8E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416A-0FCA-4833-949C-68B6281FF610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FD0D-FEFD-4AA8-AECA-E3A5BAEF7644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B73C-7ACE-4983-A9C4-01C9509CF7F3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448E-C690-43DC-B932-468BFECDC000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F4D-0D04-4210-B91D-FDCF0BE9CD13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58EC-BBAD-47AA-8B93-494A912378F6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1A81-55D4-43C5-A81F-9F63F65DCCA0}" type="datetime1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C051-6E9C-4845-8C51-571BD1C0332F}" type="datetime1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77C-B796-4E47-B948-AB20B1780309}" type="datetime1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741A-15CF-4370-B268-9EB0755AC656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64D6-02D7-4092-853F-C57FA38A0B3C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B35E-34F2-45C4-AC49-7DF42B8FA6A9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4600-A827-4B55-A62A-0A2DA75D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odle.com/kmnfkufyxn4gqeq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isc.edu/events/17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trying to accomplish?</a:t>
            </a:r>
          </a:p>
          <a:p>
            <a:pPr lvl="1"/>
            <a:r>
              <a:rPr lang="en-US" dirty="0" smtClean="0"/>
              <a:t>Traditionally, speed</a:t>
            </a:r>
          </a:p>
          <a:p>
            <a:pPr lvl="1"/>
            <a:r>
              <a:rPr lang="en-US" dirty="0" smtClean="0"/>
              <a:t>Lower power</a:t>
            </a:r>
          </a:p>
          <a:p>
            <a:pPr lvl="1"/>
            <a:r>
              <a:rPr lang="en-US" dirty="0" smtClean="0"/>
              <a:t>Smaller footprint</a:t>
            </a:r>
          </a:p>
          <a:p>
            <a:pPr lvl="1"/>
            <a:r>
              <a:rPr lang="en-US" dirty="0" smtClean="0"/>
              <a:t>Bug resilience?</a:t>
            </a:r>
          </a:p>
          <a:p>
            <a:r>
              <a:rPr lang="en-US" dirty="0" smtClean="0"/>
              <a:t>The fewer instructions the better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43" y="152400"/>
            <a:ext cx="5709557" cy="762000"/>
            <a:chOff x="-706582" y="228600"/>
            <a:chExt cx="4844472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706582" y="228600"/>
              <a:ext cx="45212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Optimization Goals</a:t>
              </a:r>
              <a:endParaRPr lang="en-US" sz="4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58" y="1676400"/>
            <a:ext cx="33677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Informally: Don’t change the program’s output</a:t>
            </a:r>
          </a:p>
          <a:p>
            <a:pPr lvl="1"/>
            <a:r>
              <a:rPr lang="en-US" dirty="0" smtClean="0"/>
              <a:t>We may relax this to “Don’t change the program’s output </a:t>
            </a:r>
            <a:r>
              <a:rPr lang="en-US" i="1" dirty="0" smtClean="0"/>
              <a:t>on good input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can actually be really hard to do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6400800" cy="762000"/>
            <a:chOff x="-1293091" y="228600"/>
            <a:chExt cx="5430981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293091" y="228600"/>
              <a:ext cx="5107709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Optimization Guarantee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There’s no perfect way to check equivalence of two arbitrary programs</a:t>
            </a:r>
          </a:p>
          <a:p>
            <a:pPr lvl="1"/>
            <a:r>
              <a:rPr lang="en-US" dirty="0" smtClean="0"/>
              <a:t>If there was we could use it to solve the halting problem</a:t>
            </a:r>
          </a:p>
          <a:p>
            <a:pPr lvl="1"/>
            <a:r>
              <a:rPr lang="en-US" dirty="0" smtClean="0"/>
              <a:t>We’ll attempt to perform behavior-preserving transformations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7162800" cy="762000"/>
            <a:chOff x="-1939637" y="228600"/>
            <a:chExt cx="6077527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9637" y="228600"/>
              <a:ext cx="5754255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Optimization Difficulties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perspective on optimization</a:t>
            </a:r>
          </a:p>
          <a:p>
            <a:pPr lvl="1"/>
            <a:r>
              <a:rPr lang="en-US" dirty="0" smtClean="0"/>
              <a:t>Recognize some behavior in a program</a:t>
            </a:r>
          </a:p>
          <a:p>
            <a:pPr lvl="1"/>
            <a:r>
              <a:rPr lang="en-US" dirty="0" smtClean="0"/>
              <a:t>Replace it with a “better” version</a:t>
            </a:r>
          </a:p>
          <a:p>
            <a:r>
              <a:rPr lang="en-US" dirty="0" smtClean="0"/>
              <a:t>Constantly plagued by the halting problem</a:t>
            </a:r>
          </a:p>
          <a:p>
            <a:pPr lvl="1"/>
            <a:r>
              <a:rPr lang="en-US" dirty="0" smtClean="0"/>
              <a:t>We can only use approximate algorithms to recognize behavior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4876801" cy="762000"/>
            <a:chOff x="-1" y="228600"/>
            <a:chExt cx="4137891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228600"/>
              <a:ext cx="3814619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Program Analysis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8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terms in program analysis / behavior detection:</a:t>
            </a:r>
          </a:p>
          <a:p>
            <a:pPr lvl="1"/>
            <a:r>
              <a:rPr lang="en-US" dirty="0" smtClean="0"/>
              <a:t>Soundness: All results that are output are valid</a:t>
            </a:r>
          </a:p>
          <a:p>
            <a:pPr lvl="1"/>
            <a:r>
              <a:rPr lang="en-US" dirty="0" smtClean="0"/>
              <a:t>Completeness: All results that are valid are output</a:t>
            </a:r>
          </a:p>
          <a:p>
            <a:r>
              <a:rPr lang="en-US" dirty="0" smtClean="0"/>
              <a:t>These terms are necessarily mutually exclusive</a:t>
            </a:r>
          </a:p>
          <a:p>
            <a:pPr lvl="1"/>
            <a:r>
              <a:rPr lang="en-US" dirty="0" smtClean="0"/>
              <a:t>If an algorithm was sound </a:t>
            </a:r>
            <a:r>
              <a:rPr lang="en-US" i="1" dirty="0" smtClean="0"/>
              <a:t>and </a:t>
            </a:r>
            <a:r>
              <a:rPr lang="en-US" dirty="0" smtClean="0"/>
              <a:t>complete, it would either: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Solve the halting program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Detect a trivial property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4876801" cy="762000"/>
            <a:chOff x="-1" y="228600"/>
            <a:chExt cx="4137891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228600"/>
              <a:ext cx="3814619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Program Behavior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50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" y="1143000"/>
            <a:ext cx="7467600" cy="5334000"/>
            <a:chOff x="838200" y="1143000"/>
            <a:chExt cx="7467600" cy="5334000"/>
          </a:xfrm>
        </p:grpSpPr>
        <p:sp>
          <p:nvSpPr>
            <p:cNvPr id="12" name="Oval 11"/>
            <p:cNvSpPr/>
            <p:nvPr/>
          </p:nvSpPr>
          <p:spPr>
            <a:xfrm>
              <a:off x="838200" y="1143000"/>
              <a:ext cx="7467600" cy="5334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12954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Behavior detected by a </a:t>
              </a:r>
            </a:p>
            <a:p>
              <a:pPr algn="ctr"/>
              <a:r>
                <a:rPr lang="en-US" b="1" dirty="0" smtClean="0"/>
                <a:t>complete</a:t>
              </a:r>
              <a:r>
                <a:rPr lang="en-US" dirty="0" smtClean="0"/>
                <a:t> algorithm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4876801" cy="762000"/>
            <a:chOff x="-1" y="228600"/>
            <a:chExt cx="4137891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228600"/>
              <a:ext cx="3814619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S/C Venn Diagram</a:t>
              </a:r>
              <a:endParaRPr lang="en-US" sz="44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667000" y="2057400"/>
            <a:ext cx="3810000" cy="381000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True program </a:t>
            </a:r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38500" y="2971800"/>
            <a:ext cx="2667000" cy="2590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detected by a </a:t>
            </a:r>
            <a:r>
              <a:rPr lang="en-US" b="1" dirty="0" smtClean="0"/>
              <a:t>sound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our optimizations to be </a:t>
            </a:r>
            <a:r>
              <a:rPr lang="en-US" i="1" dirty="0" smtClean="0"/>
              <a:t>sound </a:t>
            </a:r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In other words, they are always valid, but will miss some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5943600" cy="762000"/>
            <a:chOff x="-905164" y="228600"/>
            <a:chExt cx="5043054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05164" y="228600"/>
              <a:ext cx="4719782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Back to Optimization</a:t>
              </a:r>
              <a:endParaRPr lang="en-US" sz="4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4765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I’m sad because this makes optimization seem pretty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5943600" cy="762000"/>
            <a:chOff x="-905164" y="228600"/>
            <a:chExt cx="5043054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05164" y="228600"/>
              <a:ext cx="4719782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You may be thinking…</a:t>
              </a:r>
              <a:endParaRPr lang="en-US" sz="4400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895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02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Cheer up! Our optimization may be able to detect many </a:t>
            </a:r>
            <a:r>
              <a:rPr lang="en-US" i="1" dirty="0" smtClean="0"/>
              <a:t>practical</a:t>
            </a:r>
            <a:r>
              <a:rPr lang="en-US" dirty="0" smtClean="0"/>
              <a:t> instances of the behavior</a:t>
            </a:r>
          </a:p>
        </p:txBody>
      </p:sp>
    </p:spTree>
    <p:extLst>
      <p:ext uri="{BB962C8B-B14F-4D97-AF65-F5344CB8AC3E}">
        <p14:creationId xmlns:p14="http://schemas.microsoft.com/office/powerpoint/2010/main" val="1843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I’m happy because I’m guaranteed that my optimization won’t do any harm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6934200" cy="762000"/>
            <a:chOff x="-1261144" y="228600"/>
            <a:chExt cx="5399034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261144" y="228600"/>
              <a:ext cx="5075763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Now you may be thinking…</a:t>
              </a:r>
              <a:endParaRPr lang="en-US" sz="44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02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Settle down! Our optimization still needs to be efficient.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0480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I don’t know how to feel about any of this without understanding how often it comes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7467600" cy="762000"/>
            <a:chOff x="-1676454" y="228600"/>
            <a:chExt cx="5814344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676454" y="228600"/>
              <a:ext cx="5491073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Or maybe you are thinking…</a:t>
              </a:r>
              <a:endParaRPr lang="en-US" sz="44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02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halting problem is non-constructive, but we run into infeasible circumstances all of the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19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57300" y="1219200"/>
            <a:ext cx="6629400" cy="441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Announcements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62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We can pick some low-hanging fruit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7467600" cy="762000"/>
            <a:chOff x="-1676454" y="228600"/>
            <a:chExt cx="5814344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676454" y="228600"/>
              <a:ext cx="5491073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What </a:t>
              </a:r>
              <a:r>
                <a:rPr lang="en-US" sz="4400" i="1" dirty="0" smtClean="0"/>
                <a:t>Can </a:t>
              </a:r>
              <a:r>
                <a:rPr lang="en-US" sz="4400" dirty="0" smtClean="0"/>
                <a:t>We Do?</a:t>
              </a:r>
              <a:endParaRPr lang="en-US" sz="44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590800"/>
            <a:ext cx="58578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7300" y="1219200"/>
            <a:ext cx="6629400" cy="441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Example</a:t>
            </a:r>
          </a:p>
          <a:p>
            <a:pPr algn="ctr"/>
            <a:r>
              <a:rPr lang="en-US" sz="4000" dirty="0" smtClean="0"/>
              <a:t>Optimizations</a:t>
            </a:r>
            <a:endParaRPr lang="en-US" sz="4000" dirty="0"/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naïve code generator tends to output some silly code</a:t>
            </a:r>
          </a:p>
          <a:p>
            <a:pPr lvl="1"/>
            <a:r>
              <a:rPr lang="en-US" dirty="0" smtClean="0"/>
              <a:t>Err on the side of correctness over efficiency</a:t>
            </a:r>
          </a:p>
          <a:p>
            <a:r>
              <a:rPr lang="en-US" dirty="0" smtClean="0"/>
              <a:t>Pattern-match the most obvious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22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0" y="152400"/>
            <a:ext cx="6477000" cy="762000"/>
            <a:chOff x="-2209800" y="228600"/>
            <a:chExt cx="6477000" cy="762000"/>
          </a:xfrm>
        </p:grpSpPr>
        <p:sp>
          <p:nvSpPr>
            <p:cNvPr id="46" name="Oval 45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Peephole Optimization</a:t>
              </a:r>
              <a:endParaRPr lang="en-US" sz="4400" dirty="0"/>
            </a:p>
          </p:txBody>
        </p:sp>
      </p:grpSp>
      <p:pic>
        <p:nvPicPr>
          <p:cNvPr id="1028" name="Picture 4" descr="http://www.getmyloverback.com/images/homer-simpson-dumb-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6281"/>
            <a:ext cx="3583641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following sequence of instructions: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We’d like to remove this sequence…</a:t>
            </a:r>
          </a:p>
          <a:p>
            <a:pPr lvl="1"/>
            <a:r>
              <a:rPr lang="en-US" dirty="0" smtClean="0"/>
              <a:t>Is it sound to do so?</a:t>
            </a:r>
          </a:p>
          <a:p>
            <a:pPr lvl="1"/>
            <a:r>
              <a:rPr lang="en-US" dirty="0" smtClean="0"/>
              <a:t>Maybe not!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6324599" cy="762000"/>
            <a:chOff x="-1228436" y="228600"/>
            <a:chExt cx="5366326" cy="762000"/>
          </a:xfrm>
        </p:grpSpPr>
        <p:sp>
          <p:nvSpPr>
            <p:cNvPr id="20" name="Oval 19"/>
            <p:cNvSpPr/>
            <p:nvPr/>
          </p:nvSpPr>
          <p:spPr>
            <a:xfrm>
              <a:off x="3491345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228436" y="228600"/>
              <a:ext cx="5038436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CFG for Program Analysis</a:t>
              </a:r>
              <a:endParaRPr lang="en-US" sz="4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02665" y="3048000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3457968" y="3124200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3457968" y="3652391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8049" y="31358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7817" y="3669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 as a flowchart</a:t>
            </a:r>
          </a:p>
          <a:p>
            <a:r>
              <a:rPr lang="en-US" dirty="0" smtClean="0"/>
              <a:t>Nodes are “Basic Blocks”</a:t>
            </a:r>
          </a:p>
          <a:p>
            <a:r>
              <a:rPr lang="en-US" dirty="0" smtClean="0"/>
              <a:t>Edges are control transfers</a:t>
            </a:r>
          </a:p>
          <a:p>
            <a:pPr lvl="1"/>
            <a:r>
              <a:rPr lang="en-US" dirty="0" err="1" smtClean="0"/>
              <a:t>Fallthrough</a:t>
            </a:r>
            <a:endParaRPr lang="en-US" dirty="0" smtClean="0"/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i="1" dirty="0" smtClean="0"/>
              <a:t>Maybe</a:t>
            </a:r>
            <a:r>
              <a:rPr lang="en-US" dirty="0" smtClean="0"/>
              <a:t> function calls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4800599" cy="762000"/>
            <a:chOff x="0" y="228600"/>
            <a:chExt cx="4073236" cy="762000"/>
          </a:xfrm>
        </p:grpSpPr>
        <p:sp>
          <p:nvSpPr>
            <p:cNvPr id="20" name="Oval 19"/>
            <p:cNvSpPr/>
            <p:nvPr/>
          </p:nvSpPr>
          <p:spPr>
            <a:xfrm>
              <a:off x="3426691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Review: the CFG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9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limit our peephole optimizations to </a:t>
            </a:r>
            <a:r>
              <a:rPr lang="en-US" i="1" dirty="0" smtClean="0"/>
              <a:t>intra-block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This ensures, by definition, that no jumps will intrude on the sequence</a:t>
            </a:r>
          </a:p>
          <a:p>
            <a:r>
              <a:rPr lang="en-US" dirty="0" smtClean="0"/>
              <a:t>We will assume for the rest of our peephole optimizations that instruction sequences are in one block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5562600" cy="762000"/>
            <a:chOff x="-646546" y="228600"/>
            <a:chExt cx="4719782" cy="762000"/>
          </a:xfrm>
        </p:grpSpPr>
        <p:sp>
          <p:nvSpPr>
            <p:cNvPr id="20" name="Oval 19"/>
            <p:cNvSpPr/>
            <p:nvPr/>
          </p:nvSpPr>
          <p:spPr>
            <a:xfrm>
              <a:off x="3426691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646546" y="228600"/>
              <a:ext cx="4456547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CFG for Optimization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94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Called “peephole” optimization because we are conceptually sliding a small window over the code, looking for small patterns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5562600" cy="762000"/>
            <a:chOff x="-646546" y="228600"/>
            <a:chExt cx="4719782" cy="762000"/>
          </a:xfrm>
        </p:grpSpPr>
        <p:sp>
          <p:nvSpPr>
            <p:cNvPr id="20" name="Oval 19"/>
            <p:cNvSpPr/>
            <p:nvPr/>
          </p:nvSpPr>
          <p:spPr>
            <a:xfrm>
              <a:off x="3426691" y="228600"/>
              <a:ext cx="646545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646546" y="228600"/>
              <a:ext cx="4456547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Peephole Examples</a:t>
              </a:r>
              <a:endParaRPr lang="en-US" sz="4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24000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 different optimizations</a:t>
            </a:r>
          </a:p>
          <a:p>
            <a:pPr lvl="1"/>
            <a:r>
              <a:rPr lang="en-US" dirty="0" smtClean="0"/>
              <a:t>Peephole optimization</a:t>
            </a:r>
          </a:p>
          <a:p>
            <a:pPr lvl="1"/>
            <a:r>
              <a:rPr lang="en-US" dirty="0" smtClean="0"/>
              <a:t>Loop-Invariant Code Motion</a:t>
            </a:r>
          </a:p>
          <a:p>
            <a:pPr lvl="1"/>
            <a:r>
              <a:rPr lang="en-US" dirty="0" smtClean="0"/>
              <a:t>For-loop strength reduction</a:t>
            </a:r>
          </a:p>
          <a:p>
            <a:pPr lvl="1"/>
            <a:r>
              <a:rPr lang="en-US" dirty="0" smtClean="0"/>
              <a:t>Copy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52400"/>
            <a:ext cx="4267200" cy="762000"/>
            <a:chOff x="0" y="228600"/>
            <a:chExt cx="42672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Outline</a:t>
              </a:r>
              <a:endParaRPr lang="en-US" sz="4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Brace 24"/>
          <p:cNvSpPr/>
          <p:nvPr/>
        </p:nvSpPr>
        <p:spPr>
          <a:xfrm>
            <a:off x="4343400" y="3733800"/>
            <a:ext cx="333375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67250" y="4838700"/>
            <a:ext cx="1581150" cy="200025"/>
          </a:xfrm>
          <a:custGeom>
            <a:avLst/>
            <a:gdLst>
              <a:gd name="connsiteX0" fmla="*/ 0 w 1581150"/>
              <a:gd name="connsiteY0" fmla="*/ 0 h 200025"/>
              <a:gd name="connsiteX1" fmla="*/ 581025 w 1581150"/>
              <a:gd name="connsiteY1" fmla="*/ 152400 h 200025"/>
              <a:gd name="connsiteX2" fmla="*/ 1581150 w 1581150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200025">
                <a:moveTo>
                  <a:pt x="0" y="0"/>
                </a:moveTo>
                <a:cubicBezTo>
                  <a:pt x="158750" y="59531"/>
                  <a:pt x="317500" y="119063"/>
                  <a:pt x="581025" y="152400"/>
                </a:cubicBezTo>
                <a:cubicBezTo>
                  <a:pt x="844550" y="185737"/>
                  <a:pt x="1212850" y="192881"/>
                  <a:pt x="1581150" y="2000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333875" y="2362200"/>
            <a:ext cx="3753092" cy="1151930"/>
            <a:chOff x="4333875" y="2353270"/>
            <a:chExt cx="3753092" cy="1151930"/>
          </a:xfrm>
        </p:grpSpPr>
        <p:grpSp>
          <p:nvGrpSpPr>
            <p:cNvPr id="12" name="Group 11"/>
            <p:cNvGrpSpPr/>
            <p:nvPr/>
          </p:nvGrpSpPr>
          <p:grpSpPr>
            <a:xfrm>
              <a:off x="4333875" y="2790850"/>
              <a:ext cx="2066925" cy="714350"/>
              <a:chOff x="4114800" y="2790850"/>
              <a:chExt cx="2066925" cy="71435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448175" y="2843200"/>
                <a:ext cx="1733550" cy="304825"/>
              </a:xfrm>
              <a:custGeom>
                <a:avLst/>
                <a:gdLst>
                  <a:gd name="connsiteX0" fmla="*/ 1733550 w 1733550"/>
                  <a:gd name="connsiteY0" fmla="*/ 0 h 304825"/>
                  <a:gd name="connsiteX1" fmla="*/ 1028700 w 1733550"/>
                  <a:gd name="connsiteY1" fmla="*/ 295275 h 304825"/>
                  <a:gd name="connsiteX2" fmla="*/ 419100 w 1733550"/>
                  <a:gd name="connsiteY2" fmla="*/ 238125 h 304825"/>
                  <a:gd name="connsiteX3" fmla="*/ 0 w 1733550"/>
                  <a:gd name="connsiteY3" fmla="*/ 295275 h 3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3550" h="304825">
                    <a:moveTo>
                      <a:pt x="1733550" y="0"/>
                    </a:moveTo>
                    <a:cubicBezTo>
                      <a:pt x="1490662" y="127794"/>
                      <a:pt x="1247775" y="255588"/>
                      <a:pt x="1028700" y="295275"/>
                    </a:cubicBezTo>
                    <a:cubicBezTo>
                      <a:pt x="809625" y="334962"/>
                      <a:pt x="590550" y="238125"/>
                      <a:pt x="419100" y="238125"/>
                    </a:cubicBezTo>
                    <a:cubicBezTo>
                      <a:pt x="247650" y="238125"/>
                      <a:pt x="123825" y="266700"/>
                      <a:pt x="0" y="29527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Brace 10"/>
              <p:cNvSpPr/>
              <p:nvPr/>
            </p:nvSpPr>
            <p:spPr>
              <a:xfrm>
                <a:off x="4114800" y="2790850"/>
                <a:ext cx="333375" cy="71435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00800" y="2353270"/>
              <a:ext cx="16861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Performed </a:t>
              </a:r>
              <a:r>
                <a:rPr lang="en-US" i="1" dirty="0" smtClean="0"/>
                <a:t>after</a:t>
              </a:r>
            </a:p>
            <a:p>
              <a:r>
                <a:rPr lang="en-US" dirty="0" smtClean="0"/>
                <a:t> machine code</a:t>
              </a:r>
            </a:p>
            <a:p>
              <a:r>
                <a:rPr lang="en-US" dirty="0" smtClean="0"/>
                <a:t>generation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24600" y="4572000"/>
            <a:ext cx="185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Performed </a:t>
            </a:r>
            <a:r>
              <a:rPr lang="en-US" i="1" dirty="0" smtClean="0"/>
              <a:t>before</a:t>
            </a:r>
          </a:p>
          <a:p>
            <a:r>
              <a:rPr lang="en-US" dirty="0" smtClean="0"/>
              <a:t> machine code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dirty="0"/>
              <a:t>n</a:t>
            </a:r>
            <a:r>
              <a:rPr lang="en-US" dirty="0" smtClean="0"/>
              <a:t>o-op sequences</a:t>
            </a:r>
          </a:p>
          <a:p>
            <a:pPr lvl="1"/>
            <a:r>
              <a:rPr lang="en-US" dirty="0" smtClean="0"/>
              <a:t>Push followed by pop</a:t>
            </a:r>
          </a:p>
          <a:p>
            <a:pPr lvl="1"/>
            <a:r>
              <a:rPr lang="en-US" dirty="0" smtClean="0"/>
              <a:t>Add/sub 0</a:t>
            </a:r>
          </a:p>
          <a:p>
            <a:pPr lvl="1"/>
            <a:r>
              <a:rPr lang="en-US" dirty="0" err="1" smtClean="0"/>
              <a:t>Mul</a:t>
            </a:r>
            <a:r>
              <a:rPr lang="en-US" dirty="0" smtClean="0"/>
              <a:t>/div 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67056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Peephole Optimization 1</a:t>
              </a:r>
              <a:endParaRPr lang="en-US" sz="4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93465" y="1524000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0($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subu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$t0 4($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048768" y="1600200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048768" y="2128391"/>
            <a:ext cx="144697" cy="386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8849" y="16118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8617" y="2145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4919" y="3124200"/>
            <a:ext cx="1912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$t1 $t1 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928646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$t2 $t2 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3" grpId="0"/>
      <p:bldP spid="7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Simplify sequences</a:t>
            </a:r>
          </a:p>
          <a:p>
            <a:pPr lvl="1"/>
            <a:r>
              <a:rPr lang="en-US" dirty="0" smtClean="0"/>
              <a:t>Ex. Store then load</a:t>
            </a:r>
          </a:p>
          <a:p>
            <a:pPr lvl="1"/>
            <a:r>
              <a:rPr lang="en-US" dirty="0" smtClean="0"/>
              <a:t>Strength reduction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67056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Peephole Optimization 2</a:t>
              </a:r>
              <a:endParaRPr lang="en-US" sz="4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53000" y="1853625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$t0 -8($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$t0 -8($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Freeform 10"/>
          <p:cNvSpPr/>
          <p:nvPr/>
        </p:nvSpPr>
        <p:spPr>
          <a:xfrm>
            <a:off x="6953250" y="2038350"/>
            <a:ext cx="857250" cy="228600"/>
          </a:xfrm>
          <a:custGeom>
            <a:avLst/>
            <a:gdLst>
              <a:gd name="connsiteX0" fmla="*/ 857250 w 857250"/>
              <a:gd name="connsiteY0" fmla="*/ 0 h 228600"/>
              <a:gd name="connsiteX1" fmla="*/ 466725 w 857250"/>
              <a:gd name="connsiteY1" fmla="*/ 152400 h 228600"/>
              <a:gd name="connsiteX2" fmla="*/ 0 w 85725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28600">
                <a:moveTo>
                  <a:pt x="857250" y="0"/>
                </a:moveTo>
                <a:cubicBezTo>
                  <a:pt x="733425" y="57150"/>
                  <a:pt x="609600" y="114300"/>
                  <a:pt x="466725" y="152400"/>
                </a:cubicBezTo>
                <a:cubicBezTo>
                  <a:pt x="323850" y="190500"/>
                  <a:pt x="161925" y="209550"/>
                  <a:pt x="0" y="22860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1715869"/>
            <a:ext cx="1196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Useless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instruction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768025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$t1 $t1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3700046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dd  $t2 $t2 1</a:t>
            </a:r>
          </a:p>
        </p:txBody>
      </p:sp>
      <p:sp>
        <p:nvSpPr>
          <p:cNvPr id="18" name="Freeform 17"/>
          <p:cNvSpPr/>
          <p:nvPr/>
        </p:nvSpPr>
        <p:spPr>
          <a:xfrm>
            <a:off x="6934200" y="2990850"/>
            <a:ext cx="809625" cy="581025"/>
          </a:xfrm>
          <a:custGeom>
            <a:avLst/>
            <a:gdLst>
              <a:gd name="connsiteX0" fmla="*/ 809625 w 809625"/>
              <a:gd name="connsiteY0" fmla="*/ 581025 h 581025"/>
              <a:gd name="connsiteX1" fmla="*/ 561975 w 809625"/>
              <a:gd name="connsiteY1" fmla="*/ 304800 h 581025"/>
              <a:gd name="connsiteX2" fmla="*/ 0 w 809625"/>
              <a:gd name="connsiteY2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581025">
                <a:moveTo>
                  <a:pt x="809625" y="581025"/>
                </a:moveTo>
                <a:cubicBezTo>
                  <a:pt x="753268" y="491331"/>
                  <a:pt x="696912" y="401637"/>
                  <a:pt x="561975" y="304800"/>
                </a:cubicBezTo>
                <a:cubicBezTo>
                  <a:pt x="427038" y="207963"/>
                  <a:pt x="213519" y="103981"/>
                  <a:pt x="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6200" y="3544669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shift-left $t1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0" y="45074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 err="1" smtClean="0">
                <a:solidFill>
                  <a:schemeClr val="tx2"/>
                </a:solidFill>
              </a:rPr>
              <a:t>nc</a:t>
            </a:r>
            <a:r>
              <a:rPr lang="en-US" dirty="0" smtClean="0">
                <a:solidFill>
                  <a:schemeClr val="tx2"/>
                </a:solidFill>
              </a:rPr>
              <a:t> $t2</a:t>
            </a:r>
          </a:p>
        </p:txBody>
      </p:sp>
      <p:sp>
        <p:nvSpPr>
          <p:cNvPr id="23" name="Freeform 22"/>
          <p:cNvSpPr/>
          <p:nvPr/>
        </p:nvSpPr>
        <p:spPr>
          <a:xfrm>
            <a:off x="6905625" y="3886200"/>
            <a:ext cx="752475" cy="762000"/>
          </a:xfrm>
          <a:custGeom>
            <a:avLst/>
            <a:gdLst>
              <a:gd name="connsiteX0" fmla="*/ 752475 w 752475"/>
              <a:gd name="connsiteY0" fmla="*/ 762000 h 762000"/>
              <a:gd name="connsiteX1" fmla="*/ 447675 w 752475"/>
              <a:gd name="connsiteY1" fmla="*/ 581025 h 762000"/>
              <a:gd name="connsiteX2" fmla="*/ 371475 w 752475"/>
              <a:gd name="connsiteY2" fmla="*/ 152400 h 762000"/>
              <a:gd name="connsiteX3" fmla="*/ 0 w 752475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762000">
                <a:moveTo>
                  <a:pt x="752475" y="762000"/>
                </a:moveTo>
                <a:cubicBezTo>
                  <a:pt x="631825" y="722312"/>
                  <a:pt x="511175" y="682625"/>
                  <a:pt x="447675" y="581025"/>
                </a:cubicBezTo>
                <a:cubicBezTo>
                  <a:pt x="384175" y="479425"/>
                  <a:pt x="446087" y="249237"/>
                  <a:pt x="371475" y="152400"/>
                </a:cubicBezTo>
                <a:cubicBezTo>
                  <a:pt x="296862" y="55562"/>
                  <a:pt x="148431" y="27781"/>
                  <a:pt x="0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/>
      <p:bldP spid="16" grpId="0"/>
      <p:bldP spid="17" grpId="0"/>
      <p:bldP spid="18" grpId="0" animBg="1"/>
      <p:bldP spid="19" grpId="0"/>
      <p:bldP spid="2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short time span, handling </a:t>
            </a:r>
            <a:r>
              <a:rPr lang="en-US" dirty="0" err="1" smtClean="0"/>
              <a:t>structs</a:t>
            </a:r>
            <a:r>
              <a:rPr lang="en-US" dirty="0" smtClean="0"/>
              <a:t> will be extra credit (for a maximum of 105% on the assignment)</a:t>
            </a:r>
          </a:p>
          <a:p>
            <a:r>
              <a:rPr lang="en-US" dirty="0" smtClean="0"/>
              <a:t>P6 Oracle is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4267200" cy="762000"/>
            <a:chOff x="0" y="228600"/>
            <a:chExt cx="4267200" cy="7620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Projects</a:t>
              </a:r>
              <a:endParaRPr lang="en-US" sz="4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5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Jump to next instruction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67056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Peephole Optimization 3</a:t>
              </a:r>
              <a:endParaRPr lang="en-US" sz="4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7600" y="37338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j Lab1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  …</a:t>
            </a:r>
          </a:p>
        </p:txBody>
      </p:sp>
      <p:sp>
        <p:nvSpPr>
          <p:cNvPr id="7" name="Freeform 6"/>
          <p:cNvSpPr/>
          <p:nvPr/>
        </p:nvSpPr>
        <p:spPr>
          <a:xfrm>
            <a:off x="5334000" y="3095625"/>
            <a:ext cx="1581150" cy="809625"/>
          </a:xfrm>
          <a:custGeom>
            <a:avLst/>
            <a:gdLst>
              <a:gd name="connsiteX0" fmla="*/ 1581150 w 1581150"/>
              <a:gd name="connsiteY0" fmla="*/ 0 h 809625"/>
              <a:gd name="connsiteX1" fmla="*/ 1066800 w 1581150"/>
              <a:gd name="connsiteY1" fmla="*/ 123825 h 809625"/>
              <a:gd name="connsiteX2" fmla="*/ 923925 w 1581150"/>
              <a:gd name="connsiteY2" fmla="*/ 628650 h 809625"/>
              <a:gd name="connsiteX3" fmla="*/ 0 w 15811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150" h="809625">
                <a:moveTo>
                  <a:pt x="1581150" y="0"/>
                </a:moveTo>
                <a:cubicBezTo>
                  <a:pt x="1378743" y="9525"/>
                  <a:pt x="1176337" y="19050"/>
                  <a:pt x="1066800" y="123825"/>
                </a:cubicBezTo>
                <a:cubicBezTo>
                  <a:pt x="957262" y="228600"/>
                  <a:pt x="1101725" y="514350"/>
                  <a:pt x="923925" y="628650"/>
                </a:cubicBezTo>
                <a:cubicBezTo>
                  <a:pt x="746125" y="742950"/>
                  <a:pt x="373062" y="776287"/>
                  <a:pt x="0" y="80962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2858869"/>
            <a:ext cx="139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Remove this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instruction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Loop Invariant Code Motion</a:t>
            </a:r>
          </a:p>
          <a:p>
            <a:pPr lvl="1"/>
            <a:r>
              <a:rPr lang="en-US" dirty="0" smtClean="0"/>
              <a:t>Don’t duplicate effort in a loop</a:t>
            </a:r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Pull code out of the loop</a:t>
            </a:r>
          </a:p>
          <a:p>
            <a:pPr lvl="1"/>
            <a:r>
              <a:rPr lang="en-US" dirty="0" smtClean="0"/>
              <a:t>“Loop hoisting”</a:t>
            </a:r>
          </a:p>
          <a:p>
            <a:r>
              <a:rPr lang="en-US" dirty="0" smtClean="0"/>
              <a:t>Important due to “hot spots”</a:t>
            </a:r>
          </a:p>
          <a:p>
            <a:pPr lvl="1"/>
            <a:r>
              <a:rPr lang="en-US" dirty="0" smtClean="0"/>
              <a:t>Most execution time due to small regions of deeply-nested loops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37338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LICM</a:t>
              </a:r>
              <a:endParaRPr lang="en-US" sz="4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44196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1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LICM: Example</a:t>
              </a:r>
              <a:endParaRPr lang="en-US" sz="4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2860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(j=0; j&lt;100; j++)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(k=0; k&lt;100; k++)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A[i][j][k] = i*j*k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53100" y="2006262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91225" y="2292012"/>
            <a:ext cx="790575" cy="840590"/>
          </a:xfrm>
          <a:custGeom>
            <a:avLst/>
            <a:gdLst>
              <a:gd name="connsiteX0" fmla="*/ 790575 w 790575"/>
              <a:gd name="connsiteY0" fmla="*/ 828675 h 840590"/>
              <a:gd name="connsiteX1" fmla="*/ 714375 w 790575"/>
              <a:gd name="connsiteY1" fmla="*/ 828675 h 840590"/>
              <a:gd name="connsiteX2" fmla="*/ 514350 w 790575"/>
              <a:gd name="connsiteY2" fmla="*/ 704850 h 840590"/>
              <a:gd name="connsiteX3" fmla="*/ 190500 w 790575"/>
              <a:gd name="connsiteY3" fmla="*/ 400050 h 840590"/>
              <a:gd name="connsiteX4" fmla="*/ 0 w 790575"/>
              <a:gd name="connsiteY4" fmla="*/ 0 h 84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5" h="840590">
                <a:moveTo>
                  <a:pt x="790575" y="828675"/>
                </a:moveTo>
                <a:cubicBezTo>
                  <a:pt x="775493" y="838994"/>
                  <a:pt x="760412" y="849313"/>
                  <a:pt x="714375" y="828675"/>
                </a:cubicBezTo>
                <a:cubicBezTo>
                  <a:pt x="668337" y="808037"/>
                  <a:pt x="601662" y="776287"/>
                  <a:pt x="514350" y="704850"/>
                </a:cubicBezTo>
                <a:cubicBezTo>
                  <a:pt x="427037" y="633412"/>
                  <a:pt x="276225" y="517525"/>
                  <a:pt x="190500" y="400050"/>
                </a:cubicBezTo>
                <a:cubicBezTo>
                  <a:pt x="104775" y="282575"/>
                  <a:pt x="52387" y="14128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37148" y="2683132"/>
            <a:ext cx="248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Sub-expression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invariant </a:t>
            </a:r>
            <a:r>
              <a:rPr lang="en-US" dirty="0" smtClean="0">
                <a:solidFill>
                  <a:schemeClr val="tx2"/>
                </a:solidFill>
              </a:rPr>
              <a:t>with respect to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Innermost loop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10000" y="3352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(j=0; j&lt;100; j++)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temp = i * j</a:t>
            </a:r>
            <a:endParaRPr lang="nn-NO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(k=0; k&lt;100; k++) {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A[i][j][k] = </a:t>
            </a: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 </a:t>
            </a:r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*k</a:t>
            </a: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4" grpId="0"/>
      <p:bldP spid="13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6962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LICM: When Should we Do it?</a:t>
              </a:r>
              <a:endParaRPr lang="en-US" sz="4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In the previous example, showed LICM on source code</a:t>
            </a:r>
          </a:p>
          <a:p>
            <a:r>
              <a:rPr lang="en-US" dirty="0" smtClean="0"/>
              <a:t>At IR level, more candidate operations</a:t>
            </a:r>
          </a:p>
          <a:p>
            <a:r>
              <a:rPr lang="en-US" dirty="0" smtClean="0"/>
              <a:t>ASM might be </a:t>
            </a:r>
            <a:r>
              <a:rPr lang="en-US" i="1" dirty="0" smtClean="0"/>
              <a:t>too</a:t>
            </a:r>
            <a:r>
              <a:rPr lang="en-US" dirty="0" smtClean="0"/>
              <a:t> low-level</a:t>
            </a:r>
          </a:p>
          <a:p>
            <a:pPr lvl="1"/>
            <a:r>
              <a:rPr lang="en-US" dirty="0" smtClean="0"/>
              <a:t>Need a guarantee that the loop is </a:t>
            </a:r>
            <a:r>
              <a:rPr lang="en-US" i="1" dirty="0" smtClean="0"/>
              <a:t>natural</a:t>
            </a:r>
          </a:p>
          <a:p>
            <a:pPr lvl="2"/>
            <a:r>
              <a:rPr lang="en-US" dirty="0" smtClean="0"/>
              <a:t>No jumps into the loop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2133600"/>
            <a:ext cx="37433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tmp0 = FP +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offsetA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&lt;100;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tmp1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tmp0 -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*40000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 j&lt;100; 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tmp2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tmp3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*j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(k=0; k&lt;100; 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T0 = tmp3 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T1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tmp2 - k*4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store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T0, 0(T1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6962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LICM: How Should we Do it?</a:t>
              </a:r>
              <a:endParaRPr lang="en-US" sz="4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Two factors, which really generalize to optimization:</a:t>
            </a:r>
          </a:p>
          <a:p>
            <a:pPr lvl="1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Is the transformation semantics-preserving?</a:t>
            </a:r>
          </a:p>
          <a:p>
            <a:pPr lvl="3"/>
            <a:r>
              <a:rPr lang="en-US" dirty="0" smtClean="0"/>
              <a:t>Make sure the operation is truly loop-invariant</a:t>
            </a:r>
          </a:p>
          <a:p>
            <a:pPr lvl="3"/>
            <a:r>
              <a:rPr lang="en-US" dirty="0" smtClean="0"/>
              <a:t>Make sure ordering of events is preserved</a:t>
            </a:r>
          </a:p>
          <a:p>
            <a:pPr lvl="1"/>
            <a:r>
              <a:rPr lang="en-US" dirty="0" smtClean="0"/>
              <a:t>Profitability</a:t>
            </a:r>
          </a:p>
          <a:p>
            <a:pPr lvl="2"/>
            <a:r>
              <a:rPr lang="en-US" dirty="0" smtClean="0"/>
              <a:t>Is there any advantage to moving the instruction?</a:t>
            </a:r>
          </a:p>
          <a:p>
            <a:pPr lvl="3"/>
            <a:r>
              <a:rPr lang="en-US" dirty="0" smtClean="0"/>
              <a:t>May end up doing instructions that are never executed</a:t>
            </a:r>
          </a:p>
          <a:p>
            <a:pPr lvl="3"/>
            <a:r>
              <a:rPr lang="en-US" dirty="0" smtClean="0"/>
              <a:t>May end up performing more intermediate computation than necessary</a:t>
            </a:r>
          </a:p>
        </p:txBody>
      </p:sp>
    </p:spTree>
    <p:extLst>
      <p:ext uri="{BB962C8B-B14F-4D97-AF65-F5344CB8AC3E}">
        <p14:creationId xmlns:p14="http://schemas.microsoft.com/office/powerpoint/2010/main" val="16797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6962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Other Loop Optimizations</a:t>
              </a:r>
              <a:endParaRPr lang="en-US" sz="4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Loop unrolling</a:t>
            </a:r>
          </a:p>
          <a:p>
            <a:pPr lvl="1"/>
            <a:r>
              <a:rPr lang="en-US" dirty="0" smtClean="0"/>
              <a:t>For a loop with a small, constant number of iterations, we may actually save time by just placing every copy of the loop body in sequence (no jumps)</a:t>
            </a:r>
          </a:p>
          <a:p>
            <a:pPr lvl="1"/>
            <a:r>
              <a:rPr lang="en-US" dirty="0" smtClean="0"/>
              <a:t>May also consider doing multiple iterations within the body</a:t>
            </a:r>
          </a:p>
          <a:p>
            <a:r>
              <a:rPr lang="en-US" dirty="0" smtClean="0"/>
              <a:t>Loop fusion</a:t>
            </a:r>
          </a:p>
          <a:p>
            <a:pPr lvl="1"/>
            <a:r>
              <a:rPr lang="en-US" dirty="0" smtClean="0"/>
              <a:t>Merge two sequential, independent loops into a single loop body (fewer jumps)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0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5486400" cy="762000"/>
            <a:chOff x="-2209800" y="228600"/>
            <a:chExt cx="6477000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209800" y="228600"/>
              <a:ext cx="6019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Jump Optimizations</a:t>
              </a:r>
              <a:endParaRPr lang="en-US" sz="4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Jump around jump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Jump to jump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3023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$t0,$t1,Lab1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j    Lab2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Lab1: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543961"/>
            <a:ext cx="191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j  Lab1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Lab1: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57600" y="49530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45297" y="4543961"/>
            <a:ext cx="191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Lab1:  j  Lab2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571875" y="2490519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01215" y="2209800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$t0,$t1,Lab2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Lab1: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Lab2:  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303" y="1143000"/>
            <a:ext cx="420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Disclaimer: Require some extra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8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 animBg="1"/>
      <p:bldP spid="14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past two optimizations had some caveats</a:t>
            </a:r>
          </a:p>
          <a:p>
            <a:pPr lvl="1"/>
            <a:r>
              <a:rPr lang="en-US" dirty="0" smtClean="0"/>
              <a:t>There may be a jump into your eliminated code</a:t>
            </a:r>
          </a:p>
          <a:p>
            <a:r>
              <a:rPr lang="en-US" dirty="0" smtClean="0"/>
              <a:t>We’d like to introduce a control-flow concept beyond basic blocks:</a:t>
            </a:r>
          </a:p>
          <a:p>
            <a:pPr lvl="1"/>
            <a:r>
              <a:rPr lang="en-US" dirty="0" smtClean="0"/>
              <a:t>Guarantee that block1 must be executed in order to get to block2</a:t>
            </a:r>
          </a:p>
          <a:p>
            <a:pPr lvl="2"/>
            <a:r>
              <a:rPr lang="en-US" dirty="0" smtClean="0"/>
              <a:t>This goes by a pretty boring name</a:t>
            </a:r>
          </a:p>
          <a:p>
            <a:pPr lvl="2"/>
            <a:r>
              <a:rPr lang="en-US" dirty="0" smtClean="0"/>
              <a:t>Just kidding, it’s called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086600" cy="762000"/>
            <a:chOff x="-4098925" y="228600"/>
            <a:chExt cx="8366125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4098925" y="228600"/>
              <a:ext cx="7908925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Intraprocedural</a:t>
              </a:r>
              <a:r>
                <a:rPr lang="en-US" sz="4400" dirty="0" smtClean="0"/>
                <a:t> Analysis</a:t>
              </a:r>
              <a:endParaRPr lang="en-US" sz="4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08524" y="2286000"/>
            <a:ext cx="3437391" cy="3810000"/>
            <a:chOff x="5308524" y="2286000"/>
            <a:chExt cx="3437391" cy="3810000"/>
          </a:xfrm>
        </p:grpSpPr>
        <p:sp>
          <p:nvSpPr>
            <p:cNvPr id="18" name="Rectangle 17"/>
            <p:cNvSpPr/>
            <p:nvPr/>
          </p:nvSpPr>
          <p:spPr>
            <a:xfrm>
              <a:off x="5791200" y="22860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</a:t>
              </a:r>
              <a:r>
                <a:rPr lang="en-US" dirty="0" smtClean="0"/>
                <a:t>         </a:t>
              </a:r>
              <a:r>
                <a:rPr lang="en-US" dirty="0" err="1" smtClean="0"/>
                <a:t>beq</a:t>
              </a:r>
              <a:r>
                <a:rPr lang="en-US" dirty="0" smtClean="0"/>
                <a:t> $t0 $t1 Lab1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91200" y="32766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</a:t>
              </a:r>
              <a:r>
                <a:rPr lang="en-US" dirty="0" smtClean="0"/>
                <a:t>         j Lab2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41910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Lab1: …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67600" y="2828925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34200" y="48768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91200" y="5562600"/>
              <a:ext cx="2514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Lab2: …</a:t>
              </a:r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08524" y="2819400"/>
              <a:ext cx="1949526" cy="1381125"/>
            </a:xfrm>
            <a:custGeom>
              <a:avLst/>
              <a:gdLst>
                <a:gd name="connsiteX0" fmla="*/ 1330401 w 1949526"/>
                <a:gd name="connsiteY0" fmla="*/ 0 h 1381125"/>
                <a:gd name="connsiteX1" fmla="*/ 1349451 w 1949526"/>
                <a:gd name="connsiteY1" fmla="*/ 152400 h 1381125"/>
                <a:gd name="connsiteX2" fmla="*/ 254076 w 1949526"/>
                <a:gd name="connsiteY2" fmla="*/ 190500 h 1381125"/>
                <a:gd name="connsiteX3" fmla="*/ 111201 w 1949526"/>
                <a:gd name="connsiteY3" fmla="*/ 1114425 h 1381125"/>
                <a:gd name="connsiteX4" fmla="*/ 1635201 w 1949526"/>
                <a:gd name="connsiteY4" fmla="*/ 1123950 h 1381125"/>
                <a:gd name="connsiteX5" fmla="*/ 1949526 w 1949526"/>
                <a:gd name="connsiteY5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9526" h="1381125">
                  <a:moveTo>
                    <a:pt x="1330401" y="0"/>
                  </a:moveTo>
                  <a:cubicBezTo>
                    <a:pt x="1429620" y="60325"/>
                    <a:pt x="1528839" y="120650"/>
                    <a:pt x="1349451" y="152400"/>
                  </a:cubicBezTo>
                  <a:cubicBezTo>
                    <a:pt x="1170063" y="184150"/>
                    <a:pt x="460451" y="30163"/>
                    <a:pt x="254076" y="190500"/>
                  </a:cubicBezTo>
                  <a:cubicBezTo>
                    <a:pt x="47701" y="350837"/>
                    <a:pt x="-118987" y="958850"/>
                    <a:pt x="111201" y="1114425"/>
                  </a:cubicBezTo>
                  <a:cubicBezTo>
                    <a:pt x="341388" y="1270000"/>
                    <a:pt x="1328814" y="1079500"/>
                    <a:pt x="1635201" y="1123950"/>
                  </a:cubicBezTo>
                  <a:cubicBezTo>
                    <a:pt x="1941588" y="1168400"/>
                    <a:pt x="1945557" y="1274762"/>
                    <a:pt x="1949526" y="1381125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5586" y="3810000"/>
              <a:ext cx="1120329" cy="1752600"/>
            </a:xfrm>
            <a:custGeom>
              <a:avLst/>
              <a:gdLst>
                <a:gd name="connsiteX0" fmla="*/ 51564 w 1120329"/>
                <a:gd name="connsiteY0" fmla="*/ 0 h 1752600"/>
                <a:gd name="connsiteX1" fmla="*/ 89664 w 1120329"/>
                <a:gd name="connsiteY1" fmla="*/ 209550 h 1752600"/>
                <a:gd name="connsiteX2" fmla="*/ 880239 w 1120329"/>
                <a:gd name="connsiteY2" fmla="*/ 228600 h 1752600"/>
                <a:gd name="connsiteX3" fmla="*/ 1089789 w 1120329"/>
                <a:gd name="connsiteY3" fmla="*/ 1219200 h 1752600"/>
                <a:gd name="connsiteX4" fmla="*/ 318264 w 1120329"/>
                <a:gd name="connsiteY4" fmla="*/ 1390650 h 1752600"/>
                <a:gd name="connsiteX5" fmla="*/ 194439 w 1120329"/>
                <a:gd name="connsiteY5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329" h="1752600">
                  <a:moveTo>
                    <a:pt x="51564" y="0"/>
                  </a:moveTo>
                  <a:cubicBezTo>
                    <a:pt x="1558" y="85725"/>
                    <a:pt x="-48448" y="171450"/>
                    <a:pt x="89664" y="209550"/>
                  </a:cubicBezTo>
                  <a:cubicBezTo>
                    <a:pt x="227776" y="247650"/>
                    <a:pt x="713552" y="60325"/>
                    <a:pt x="880239" y="228600"/>
                  </a:cubicBezTo>
                  <a:cubicBezTo>
                    <a:pt x="1046926" y="396875"/>
                    <a:pt x="1183451" y="1025525"/>
                    <a:pt x="1089789" y="1219200"/>
                  </a:cubicBezTo>
                  <a:cubicBezTo>
                    <a:pt x="996127" y="1412875"/>
                    <a:pt x="467489" y="1301750"/>
                    <a:pt x="318264" y="1390650"/>
                  </a:cubicBezTo>
                  <a:cubicBezTo>
                    <a:pt x="169039" y="1479550"/>
                    <a:pt x="181739" y="1616075"/>
                    <a:pt x="194439" y="175260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8324850" y="904875"/>
            <a:ext cx="548666" cy="2697023"/>
          </a:xfrm>
          <a:custGeom>
            <a:avLst/>
            <a:gdLst>
              <a:gd name="connsiteX0" fmla="*/ 123825 w 548666"/>
              <a:gd name="connsiteY0" fmla="*/ 0 h 2697023"/>
              <a:gd name="connsiteX1" fmla="*/ 542925 w 548666"/>
              <a:gd name="connsiteY1" fmla="*/ 1247775 h 2697023"/>
              <a:gd name="connsiteX2" fmla="*/ 342900 w 548666"/>
              <a:gd name="connsiteY2" fmla="*/ 2486025 h 2697023"/>
              <a:gd name="connsiteX3" fmla="*/ 0 w 548666"/>
              <a:gd name="connsiteY3" fmla="*/ 2686050 h 269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66" h="2697023">
                <a:moveTo>
                  <a:pt x="123825" y="0"/>
                </a:moveTo>
                <a:cubicBezTo>
                  <a:pt x="315119" y="416719"/>
                  <a:pt x="506413" y="833438"/>
                  <a:pt x="542925" y="1247775"/>
                </a:cubicBezTo>
                <a:cubicBezTo>
                  <a:pt x="579437" y="1662112"/>
                  <a:pt x="433387" y="2246313"/>
                  <a:pt x="342900" y="2486025"/>
                </a:cubicBezTo>
                <a:cubicBezTo>
                  <a:pt x="252413" y="2725737"/>
                  <a:pt x="126206" y="2705893"/>
                  <a:pt x="0" y="268605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172200" y="3200400"/>
            <a:ext cx="1828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72200" y="3200400"/>
            <a:ext cx="16002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81000"/>
            <a:ext cx="10377055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say that block A dominates block B if A </a:t>
            </a:r>
            <a:r>
              <a:rPr lang="en-US" b="1" dirty="0" smtClean="0"/>
              <a:t>must</a:t>
            </a:r>
            <a:r>
              <a:rPr lang="en-US" dirty="0" smtClean="0"/>
              <a:t> be executed before B is executed</a:t>
            </a:r>
          </a:p>
          <a:p>
            <a:r>
              <a:rPr lang="en-US" dirty="0"/>
              <a:t>We say that block A </a:t>
            </a:r>
            <a:r>
              <a:rPr lang="en-US" dirty="0" err="1" smtClean="0"/>
              <a:t>postdominates</a:t>
            </a:r>
            <a:r>
              <a:rPr lang="en-US" dirty="0" smtClean="0"/>
              <a:t> </a:t>
            </a:r>
            <a:r>
              <a:rPr lang="en-US" dirty="0"/>
              <a:t>block B if A </a:t>
            </a:r>
            <a:r>
              <a:rPr lang="en-US" b="1" dirty="0"/>
              <a:t>must</a:t>
            </a:r>
            <a:r>
              <a:rPr lang="en-US" dirty="0"/>
              <a:t> be executed </a:t>
            </a:r>
            <a:r>
              <a:rPr lang="en-US" dirty="0" smtClean="0"/>
              <a:t>after </a:t>
            </a:r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848600" cy="762000"/>
            <a:chOff x="-4098925" y="228600"/>
            <a:chExt cx="8366125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4098925" y="228600"/>
              <a:ext cx="7908925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Dominators &amp; </a:t>
              </a:r>
              <a:r>
                <a:rPr lang="en-US" sz="4400" dirty="0" err="1" smtClean="0"/>
                <a:t>PostDominators</a:t>
              </a:r>
              <a:endParaRPr lang="en-US" sz="4400" dirty="0"/>
            </a:p>
          </p:txBody>
        </p:sp>
      </p:grpSp>
      <p:cxnSp>
        <p:nvCxnSpPr>
          <p:cNvPr id="25" name="Straight Arrow Connector 24"/>
          <p:cNvCxnSpPr>
            <a:stCxn id="20" idx="2"/>
            <a:endCxn id="16" idx="0"/>
          </p:cNvCxnSpPr>
          <p:nvPr/>
        </p:nvCxnSpPr>
        <p:spPr>
          <a:xfrm>
            <a:off x="6848359" y="2667000"/>
            <a:ext cx="1162282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05882" y="3276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3276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19800" y="4419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133600"/>
            <a:ext cx="180951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2"/>
            <a:endCxn id="17" idx="0"/>
          </p:cNvCxnSpPr>
          <p:nvPr/>
        </p:nvCxnSpPr>
        <p:spPr>
          <a:xfrm flipH="1">
            <a:off x="5781559" y="26670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9" idx="0"/>
          </p:cNvCxnSpPr>
          <p:nvPr/>
        </p:nvCxnSpPr>
        <p:spPr>
          <a:xfrm>
            <a:off x="5781559" y="3810000"/>
            <a:ext cx="11430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19" idx="0"/>
          </p:cNvCxnSpPr>
          <p:nvPr/>
        </p:nvCxnSpPr>
        <p:spPr>
          <a:xfrm flipH="1">
            <a:off x="6924559" y="3810000"/>
            <a:ext cx="1086082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 Flow Graph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25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animBg="1"/>
      <p:bldP spid="17" grpId="0" animBg="1"/>
      <p:bldP spid="19" grpId="0" animBg="1"/>
      <p:bldP spid="2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9 is due Thursday</a:t>
            </a:r>
          </a:p>
          <a:p>
            <a:r>
              <a:rPr lang="en-US" dirty="0" smtClean="0"/>
              <a:t>Homework 10 is assigned Thursday, due next 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4267200" cy="762000"/>
            <a:chOff x="0" y="228600"/>
            <a:chExt cx="4267200" cy="7620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Homework</a:t>
              </a:r>
              <a:endParaRPr lang="en-US" sz="4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Wrap up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848600" cy="762000"/>
            <a:chOff x="-4098925" y="228600"/>
            <a:chExt cx="8366125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4098925" y="228600"/>
              <a:ext cx="7908925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Next Time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5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Need a volunteer to</a:t>
            </a:r>
          </a:p>
          <a:p>
            <a:pPr lvl="1"/>
            <a:r>
              <a:rPr lang="en-US" dirty="0" smtClean="0"/>
              <a:t>Collect </a:t>
            </a:r>
            <a:r>
              <a:rPr lang="en-US" dirty="0" err="1" smtClean="0"/>
              <a:t>evals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 err="1" smtClean="0"/>
              <a:t>evals</a:t>
            </a:r>
            <a:r>
              <a:rPr lang="en-US" dirty="0" smtClean="0"/>
              <a:t> back to the 5</a:t>
            </a:r>
            <a:r>
              <a:rPr lang="en-US" baseline="30000" dirty="0" smtClean="0"/>
              <a:t>th</a:t>
            </a:r>
            <a:r>
              <a:rPr lang="en-US" dirty="0" smtClean="0"/>
              <a:t> floor of CS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7848600" cy="762000"/>
            <a:chOff x="-4098925" y="228600"/>
            <a:chExt cx="8366125" cy="762000"/>
          </a:xfrm>
        </p:grpSpPr>
        <p:sp>
          <p:nvSpPr>
            <p:cNvPr id="10" name="Oval 9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4098925" y="228600"/>
              <a:ext cx="7908925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Teacher </a:t>
              </a:r>
              <a:r>
                <a:rPr lang="en-US" sz="4400" dirty="0" err="1" smtClean="0"/>
                <a:t>Evals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7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topics posted</a:t>
            </a:r>
          </a:p>
          <a:p>
            <a:r>
              <a:rPr lang="en-US" dirty="0" smtClean="0"/>
              <a:t>At a slightly different time than class</a:t>
            </a:r>
          </a:p>
          <a:p>
            <a:r>
              <a:rPr lang="en-US" dirty="0" smtClean="0"/>
              <a:t>Will be offering a review session during exam week</a:t>
            </a:r>
          </a:p>
          <a:p>
            <a:pPr lvl="1"/>
            <a:r>
              <a:rPr lang="en-US" dirty="0" smtClean="0"/>
              <a:t>Doodle Poll: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doodle.com/kmnfkufyxn4gqeqm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4267200" cy="762000"/>
            <a:chOff x="0" y="228600"/>
            <a:chExt cx="4267200" cy="7620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Final Exam</a:t>
              </a:r>
              <a:endParaRPr lang="en-US" sz="4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3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do this tonight</a:t>
            </a:r>
          </a:p>
          <a:p>
            <a:r>
              <a:rPr lang="en-US" dirty="0" smtClean="0"/>
              <a:t>Oh, hey the UPL is doing this too: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www.cs.wisc.edu/events/1738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4648200" cy="762000"/>
            <a:chOff x="0" y="228600"/>
            <a:chExt cx="4267200" cy="762000"/>
          </a:xfrm>
        </p:grpSpPr>
        <p:sp>
          <p:nvSpPr>
            <p:cNvPr id="8" name="Oval 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VCS Screencast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71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class winds down, I don’t </a:t>
            </a:r>
            <a:r>
              <a:rPr lang="en-US" i="1" dirty="0" smtClean="0"/>
              <a:t>think </a:t>
            </a:r>
            <a:r>
              <a:rPr lang="en-US" dirty="0" smtClean="0"/>
              <a:t>there’s anything else that I promised to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4648200" cy="762000"/>
            <a:chOff x="0" y="228600"/>
            <a:chExt cx="4267200" cy="762000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  Anything else?</a:t>
              </a:r>
              <a:endParaRPr lang="en-US" sz="4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40042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err="1" smtClean="0"/>
              <a:t>CodeGen</a:t>
            </a:r>
            <a:r>
              <a:rPr lang="en-US" dirty="0" smtClean="0"/>
              <a:t> for the remainder of AST nodes</a:t>
            </a:r>
          </a:p>
          <a:p>
            <a:pPr lvl="1"/>
            <a:r>
              <a:rPr lang="en-US" dirty="0" smtClean="0"/>
              <a:t>Introduced the control-flow graph</a:t>
            </a:r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Optimization Overview</a:t>
            </a:r>
          </a:p>
          <a:p>
            <a:pPr lvl="1"/>
            <a:r>
              <a:rPr lang="en-US" dirty="0" smtClean="0"/>
              <a:t>Discuss a couple of optimizations</a:t>
            </a:r>
          </a:p>
          <a:p>
            <a:pPr lvl="2"/>
            <a:r>
              <a:rPr lang="en-US" dirty="0"/>
              <a:t>Review </a:t>
            </a:r>
            <a:r>
              <a:rPr lang="en-US" dirty="0" smtClean="0"/>
              <a:t>CFGs</a:t>
            </a:r>
          </a:p>
          <a:p>
            <a:pPr lvl="1"/>
            <a:r>
              <a:rPr lang="en-US" dirty="0" smtClean="0"/>
              <a:t>Course evaluations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152400"/>
            <a:ext cx="4267200" cy="762000"/>
            <a:chOff x="0" y="228600"/>
            <a:chExt cx="4267200" cy="762000"/>
          </a:xfrm>
        </p:grpSpPr>
        <p:sp>
          <p:nvSpPr>
            <p:cNvPr id="15" name="Rectangle 14"/>
            <p:cNvSpPr/>
            <p:nvPr/>
          </p:nvSpPr>
          <p:spPr>
            <a:xfrm>
              <a:off x="0" y="228600"/>
              <a:ext cx="38100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Roadmap</a:t>
              </a:r>
              <a:endParaRPr lang="en-US" sz="4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228600"/>
              <a:ext cx="8382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7300" y="1219200"/>
            <a:ext cx="6629400" cy="441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Optimization Overview</a:t>
            </a:r>
            <a:endParaRPr lang="en-US" sz="4000" dirty="0"/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34600-A827-4B55-A62A-0A2DA75D7B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1435</Words>
  <Application>Microsoft Office PowerPoint</Application>
  <PresentationFormat>On-screen Show (4:3)</PresentationFormat>
  <Paragraphs>324</Paragraphs>
  <Slides>41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CS 536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</dc:creator>
  <cp:lastModifiedBy>drew</cp:lastModifiedBy>
  <cp:revision>246</cp:revision>
  <dcterms:created xsi:type="dcterms:W3CDTF">2014-11-06T03:13:16Z</dcterms:created>
  <dcterms:modified xsi:type="dcterms:W3CDTF">2014-12-02T20:10:05Z</dcterms:modified>
</cp:coreProperties>
</file>