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348" r:id="rId3"/>
    <p:sldId id="444" r:id="rId4"/>
    <p:sldId id="445" r:id="rId5"/>
    <p:sldId id="290" r:id="rId6"/>
    <p:sldId id="480" r:id="rId7"/>
    <p:sldId id="434" r:id="rId8"/>
    <p:sldId id="466" r:id="rId9"/>
    <p:sldId id="467" r:id="rId10"/>
    <p:sldId id="468" r:id="rId11"/>
    <p:sldId id="464" r:id="rId12"/>
    <p:sldId id="453" r:id="rId13"/>
    <p:sldId id="455" r:id="rId14"/>
    <p:sldId id="456" r:id="rId15"/>
    <p:sldId id="460" r:id="rId16"/>
    <p:sldId id="461" r:id="rId17"/>
    <p:sldId id="454" r:id="rId18"/>
    <p:sldId id="458" r:id="rId19"/>
    <p:sldId id="459" r:id="rId20"/>
    <p:sldId id="469" r:id="rId21"/>
    <p:sldId id="473" r:id="rId22"/>
    <p:sldId id="474" r:id="rId23"/>
    <p:sldId id="475" r:id="rId24"/>
    <p:sldId id="476" r:id="rId25"/>
    <p:sldId id="477" r:id="rId26"/>
    <p:sldId id="478" r:id="rId27"/>
    <p:sldId id="470" r:id="rId28"/>
    <p:sldId id="471" r:id="rId29"/>
    <p:sldId id="472" r:id="rId30"/>
    <p:sldId id="448" r:id="rId31"/>
    <p:sldId id="47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3854" autoAdjust="0"/>
  </p:normalViewPr>
  <p:slideViewPr>
    <p:cSldViewPr>
      <p:cViewPr varScale="1">
        <p:scale>
          <a:sx n="74" d="100"/>
          <a:sy n="74" d="100"/>
        </p:scale>
        <p:origin x="-12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D745C-9C9E-444B-A017-5A50383D9164}" type="datetimeFigureOut">
              <a:rPr lang="en-US" smtClean="0"/>
              <a:t>12/4/2014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242CE-47AB-4064-82EC-68291B8E7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83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3416A-0FCA-4833-949C-68B6281FF610}" type="datetime1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9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0FD0D-FEFD-4AA8-AECA-E3A5BAEF7644}" type="datetime1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0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1B73C-7ACE-4983-A9C4-01C9509CF7F3}" type="datetime1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45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1448E-C690-43DC-B932-468BFECDC000}" type="datetime1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6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D-0D04-4210-B91D-FDCF0BE9CD13}" type="datetime1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3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58EC-BBAD-47AA-8B93-494A912378F6}" type="datetime1">
              <a:rPr lang="en-US" smtClean="0"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61A81-55D4-43C5-A81F-9F63F65DCCA0}" type="datetime1">
              <a:rPr lang="en-US" smtClean="0"/>
              <a:t>12/4/2014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4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C051-6E9C-4845-8C51-571BD1C0332F}" type="datetime1">
              <a:rPr lang="en-US" smtClean="0"/>
              <a:t>12/4/2014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4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077C-B796-4E47-B948-AB20B1780309}" type="datetime1">
              <a:rPr lang="en-US" smtClean="0"/>
              <a:t>12/4/2014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3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1741A-15CF-4370-B268-9EB0755AC656}" type="datetime1">
              <a:rPr lang="en-US" smtClean="0"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3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864D6-02D7-4092-853F-C57FA38A0B3C}" type="datetime1">
              <a:rPr lang="en-US" smtClean="0"/>
              <a:t>12/4/2014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87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4B35E-34F2-45C4-AC49-7DF42B8FA6A9}" type="datetime1">
              <a:rPr lang="en-US" smtClean="0"/>
              <a:t>12/4/2014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34600-A827-4B55-A62A-0A2DA75D7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401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536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Optimization Frameworks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6477000" cy="762000"/>
            <a:chOff x="-1981200" y="228600"/>
            <a:chExt cx="64770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1981200" y="228600"/>
              <a:ext cx="6096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Dominance Frontier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Definition: For a block </a:t>
            </a:r>
            <a:r>
              <a:rPr lang="en-US" dirty="0"/>
              <a:t>X</a:t>
            </a:r>
            <a:r>
              <a:rPr lang="en-US" dirty="0" smtClean="0"/>
              <a:t>, </a:t>
            </a:r>
            <a:r>
              <a:rPr lang="en-US" dirty="0"/>
              <a:t>t</a:t>
            </a:r>
            <a:r>
              <a:rPr lang="en-US" dirty="0" smtClean="0"/>
              <a:t>he set of nodes Y such that X dominates an immediate predecessor of Y but does not strictly dominate Y</a:t>
            </a:r>
            <a:endParaRPr lang="en-US" dirty="0"/>
          </a:p>
        </p:txBody>
      </p:sp>
      <p:pic>
        <p:nvPicPr>
          <p:cNvPr id="1026" name="Picture 2" descr="http://www.uic.edu/depts/oee/susi/Images/historical/thumbnailpalmerc&amp;iacrossthecontinentwestwardthecourse186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372" y="2209800"/>
            <a:ext cx="4097228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0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57300" y="1219200"/>
            <a:ext cx="6629400" cy="44196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Static Single Assignment</a:t>
            </a:r>
            <a:endParaRPr lang="en-US" sz="4000" dirty="0"/>
          </a:p>
        </p:txBody>
      </p: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4191000" cy="762000"/>
            <a:chOff x="76200" y="228600"/>
            <a:chExt cx="4191000" cy="762000"/>
          </a:xfrm>
        </p:grpSpPr>
        <p:sp>
          <p:nvSpPr>
            <p:cNvPr id="15" name="Rectangle 14"/>
            <p:cNvSpPr/>
            <p:nvPr/>
          </p:nvSpPr>
          <p:spPr>
            <a:xfrm>
              <a:off x="76200" y="228600"/>
              <a:ext cx="37338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SSA: Key Idea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dirty="0" smtClean="0"/>
              <a:t>We’d like to build an intermediate representation of the program in which each variable gets a value in at most </a:t>
            </a:r>
            <a:r>
              <a:rPr lang="en-US" b="1" dirty="0" smtClean="0"/>
              <a:t>1 program point: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4715470"/>
            <a:ext cx="885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1</a:t>
            </a:r>
          </a:p>
          <a:p>
            <a:r>
              <a:rPr lang="en-US" dirty="0"/>
              <a:t>x</a:t>
            </a:r>
            <a:r>
              <a:rPr lang="en-US" dirty="0" smtClean="0"/>
              <a:t> = 2</a:t>
            </a:r>
          </a:p>
          <a:p>
            <a:r>
              <a:rPr lang="en-US" dirty="0" smtClean="0"/>
              <a:t>y = 3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352800" y="470654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1</a:t>
            </a:r>
          </a:p>
          <a:p>
            <a:r>
              <a:rPr lang="en-US" dirty="0" smtClean="0"/>
              <a:t>z = 2</a:t>
            </a:r>
          </a:p>
          <a:p>
            <a:r>
              <a:rPr lang="en-US" dirty="0" smtClean="0"/>
              <a:t>y = 3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533525" y="4114800"/>
            <a:ext cx="3810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609725" y="4114800"/>
            <a:ext cx="304800" cy="457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95675" y="4343400"/>
            <a:ext cx="152400" cy="1524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648075" y="4038600"/>
            <a:ext cx="190500" cy="4572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162800" y="468749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i</a:t>
            </a:r>
            <a:r>
              <a:rPr lang="en-US" dirty="0" smtClean="0"/>
              <a:t> = 0;</a:t>
            </a:r>
          </a:p>
          <a:p>
            <a:r>
              <a:rPr lang="en-US" dirty="0" smtClean="0"/>
              <a:t>while( </a:t>
            </a:r>
            <a:r>
              <a:rPr lang="en-US" dirty="0" err="1" smtClean="0"/>
              <a:t>i</a:t>
            </a:r>
            <a:r>
              <a:rPr lang="en-US" dirty="0" smtClean="0"/>
              <a:t> &lt; 10){</a:t>
            </a:r>
          </a:p>
          <a:p>
            <a:r>
              <a:rPr lang="en-US" dirty="0" smtClean="0"/>
              <a:t>  k =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smtClean="0"/>
              <a:t>+ 1;</a:t>
            </a:r>
          </a:p>
          <a:p>
            <a:r>
              <a:rPr lang="en-US" dirty="0" smtClean="0"/>
              <a:t>}  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10200" y="472440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y</a:t>
            </a:r>
          </a:p>
          <a:p>
            <a:r>
              <a:rPr lang="en-US" dirty="0" smtClean="0"/>
              <a:t>z = y</a:t>
            </a:r>
          </a:p>
          <a:p>
            <a:r>
              <a:rPr lang="en-US" dirty="0"/>
              <a:t>w</a:t>
            </a:r>
            <a:r>
              <a:rPr lang="en-US" dirty="0" smtClean="0"/>
              <a:t> = z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5562600" y="4361260"/>
            <a:ext cx="152400" cy="1524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715000" y="4056460"/>
            <a:ext cx="190500" cy="4572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467600" y="4361260"/>
            <a:ext cx="152400" cy="1524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620000" y="4056460"/>
            <a:ext cx="190500" cy="4572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776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25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4191000" cy="762000"/>
            <a:chOff x="76200" y="228600"/>
            <a:chExt cx="4191000" cy="762000"/>
          </a:xfrm>
        </p:grpSpPr>
        <p:sp>
          <p:nvSpPr>
            <p:cNvPr id="15" name="Rectangle 14"/>
            <p:cNvSpPr/>
            <p:nvPr/>
          </p:nvSpPr>
          <p:spPr>
            <a:xfrm>
              <a:off x="76200" y="228600"/>
              <a:ext cx="37338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Conversion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dirty="0" smtClean="0"/>
              <a:t>We’ll make new variables to carry over the effect of the original program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24200" y="3877270"/>
            <a:ext cx="885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1</a:t>
            </a:r>
          </a:p>
          <a:p>
            <a:r>
              <a:rPr lang="en-US" dirty="0"/>
              <a:t>x</a:t>
            </a:r>
            <a:r>
              <a:rPr lang="en-US" dirty="0" smtClean="0"/>
              <a:t> = x</a:t>
            </a:r>
          </a:p>
          <a:p>
            <a:r>
              <a:rPr lang="en-US" dirty="0" smtClean="0"/>
              <a:t>y = x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3209925" y="3276600"/>
            <a:ext cx="381000" cy="3810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286125" y="3276600"/>
            <a:ext cx="304800" cy="457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62575" y="3877270"/>
            <a:ext cx="885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1</a:t>
            </a:r>
          </a:p>
          <a:p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x</a:t>
            </a:r>
            <a:r>
              <a:rPr lang="en-US" baseline="-25000" dirty="0" smtClean="0"/>
              <a:t>1</a:t>
            </a:r>
            <a:endParaRPr lang="en-US" dirty="0" smtClean="0"/>
          </a:p>
          <a:p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= </a:t>
            </a:r>
            <a:r>
              <a:rPr lang="en-US" dirty="0"/>
              <a:t>x</a:t>
            </a:r>
            <a:r>
              <a:rPr lang="en-US" baseline="-25000" dirty="0"/>
              <a:t>2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5486400" y="3505200"/>
            <a:ext cx="152400" cy="1524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5638800" y="3200400"/>
            <a:ext cx="190500" cy="4572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5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4191000" cy="762000"/>
            <a:chOff x="76200" y="228600"/>
            <a:chExt cx="4191000" cy="762000"/>
          </a:xfrm>
        </p:grpSpPr>
        <p:sp>
          <p:nvSpPr>
            <p:cNvPr id="15" name="Rectangle 14"/>
            <p:cNvSpPr/>
            <p:nvPr/>
          </p:nvSpPr>
          <p:spPr>
            <a:xfrm>
              <a:off x="76200" y="228600"/>
              <a:ext cx="37338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Benefits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There are some obvious advantages to this format for program analysis</a:t>
            </a:r>
          </a:p>
          <a:p>
            <a:pPr lvl="1"/>
            <a:r>
              <a:rPr lang="en-US" dirty="0"/>
              <a:t>Easy to see the </a:t>
            </a:r>
            <a:r>
              <a:rPr lang="en-US" i="1" dirty="0"/>
              <a:t>live </a:t>
            </a:r>
            <a:r>
              <a:rPr lang="en-US" i="1" dirty="0" smtClean="0"/>
              <a:t>range </a:t>
            </a:r>
            <a:r>
              <a:rPr lang="en-US" dirty="0" smtClean="0"/>
              <a:t>of a variable at a program point (i.e. the definitions that could reach that point)</a:t>
            </a:r>
          </a:p>
          <a:p>
            <a:pPr lvl="2"/>
            <a:r>
              <a:rPr lang="en-US" dirty="0" smtClean="0"/>
              <a:t>Places with the variable on the LHS</a:t>
            </a:r>
          </a:p>
          <a:p>
            <a:pPr lvl="1"/>
            <a:r>
              <a:rPr lang="en-US" dirty="0" smtClean="0"/>
              <a:t>Easy to see when a variable is </a:t>
            </a:r>
            <a:r>
              <a:rPr lang="en-US" i="1" dirty="0" smtClean="0"/>
              <a:t>dead</a:t>
            </a:r>
            <a:r>
              <a:rPr lang="en-US" dirty="0" smtClean="0"/>
              <a:t> (i.e. unused)</a:t>
            </a:r>
          </a:p>
          <a:p>
            <a:pPr lvl="2"/>
            <a:r>
              <a:rPr lang="en-US" dirty="0" smtClean="0"/>
              <a:t>Never used on the </a:t>
            </a:r>
            <a:r>
              <a:rPr lang="en-US" dirty="0" smtClean="0"/>
              <a:t>RHS </a:t>
            </a:r>
            <a:r>
              <a:rPr lang="en-US" dirty="0" smtClean="0"/>
              <a:t>of an </a:t>
            </a:r>
            <a:r>
              <a:rPr lang="en-US" dirty="0" smtClean="0"/>
              <a:t>statement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51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543800" cy="762000"/>
            <a:chOff x="-3276600" y="228600"/>
            <a:chExt cx="7543800" cy="762000"/>
          </a:xfrm>
        </p:grpSpPr>
        <p:sp>
          <p:nvSpPr>
            <p:cNvPr id="15" name="Rectangle 14"/>
            <p:cNvSpPr/>
            <p:nvPr/>
          </p:nvSpPr>
          <p:spPr>
            <a:xfrm>
              <a:off x="-3276600" y="228600"/>
              <a:ext cx="70866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Optimizations that SSA Helps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Dead Code Elimination</a:t>
            </a:r>
          </a:p>
          <a:p>
            <a:pPr lvl="1"/>
            <a:endParaRPr lang="en-US" dirty="0" smtClean="0"/>
          </a:p>
        </p:txBody>
      </p:sp>
      <p:sp>
        <p:nvSpPr>
          <p:cNvPr id="10" name="Rectangle 9"/>
          <p:cNvSpPr/>
          <p:nvPr/>
        </p:nvSpPr>
        <p:spPr>
          <a:xfrm>
            <a:off x="2895600" y="2514600"/>
            <a:ext cx="3124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 = 9;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= 2;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 g &lt; 12){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a = 1;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else {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if (b &lt; 4){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 = 2;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 else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 = 3;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} 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a;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238500" y="4876800"/>
            <a:ext cx="1295400" cy="533400"/>
            <a:chOff x="3238500" y="4876800"/>
            <a:chExt cx="1295400" cy="5334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429000" y="4876800"/>
              <a:ext cx="11049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429000" y="5181600"/>
              <a:ext cx="1066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238500" y="54102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>
            <a:off x="2895600" y="2667000"/>
            <a:ext cx="1866900" cy="3048000"/>
            <a:chOff x="2895600" y="2667000"/>
            <a:chExt cx="1866900" cy="30480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2971800" y="5715000"/>
              <a:ext cx="3048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505200" y="4648200"/>
              <a:ext cx="11049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276600" y="4343400"/>
              <a:ext cx="14859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895600" y="4038600"/>
              <a:ext cx="14859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048000" y="3505200"/>
              <a:ext cx="17145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200400" y="3810000"/>
              <a:ext cx="85725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895600" y="2971800"/>
              <a:ext cx="17145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895600" y="2667000"/>
              <a:ext cx="17145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>
            <a:off x="2819400" y="6019800"/>
            <a:ext cx="11049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16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543800" cy="762000"/>
            <a:chOff x="-3276600" y="228600"/>
            <a:chExt cx="7543800" cy="762000"/>
          </a:xfrm>
        </p:grpSpPr>
        <p:sp>
          <p:nvSpPr>
            <p:cNvPr id="15" name="Rectangle 14"/>
            <p:cNvSpPr/>
            <p:nvPr/>
          </p:nvSpPr>
          <p:spPr>
            <a:xfrm>
              <a:off x="-3276600" y="228600"/>
              <a:ext cx="70866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Optimizations that SSA Helps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Constant propagation / constant folding</a:t>
            </a:r>
          </a:p>
          <a:p>
            <a:pPr lvl="1"/>
            <a:endParaRPr lang="en-US" dirty="0" smtClean="0"/>
          </a:p>
        </p:txBody>
      </p:sp>
      <p:sp>
        <p:nvSpPr>
          <p:cNvPr id="2" name="Rectangle 1"/>
          <p:cNvSpPr/>
          <p:nvPr/>
        </p:nvSpPr>
        <p:spPr>
          <a:xfrm>
            <a:off x="3048000" y="2509897"/>
            <a:ext cx="3581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30;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= 9 - (a / 5);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b * 4;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 &gt; 10)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c - 10;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return c * (60 / a);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800600" y="2738497"/>
            <a:ext cx="838200" cy="30950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67300" y="243369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6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181600" y="38169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3048000" y="2514600"/>
            <a:ext cx="3581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30;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3;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b * 4;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 &gt; 10)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c - 10;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return c * 2;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3733800" y="3200400"/>
            <a:ext cx="838200" cy="30950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27514" y="321206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12</a:t>
            </a:r>
            <a:endParaRPr lang="en-US" b="1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3733800" y="3500498"/>
            <a:ext cx="685800" cy="30950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95800" y="3124200"/>
            <a:ext cx="5854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true</a:t>
            </a:r>
            <a:endParaRPr lang="en-US" b="1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4038600" y="3733800"/>
            <a:ext cx="685800" cy="30950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900983" y="3581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30" name="Rectangle 29"/>
          <p:cNvSpPr/>
          <p:nvPr/>
        </p:nvSpPr>
        <p:spPr>
          <a:xfrm>
            <a:off x="3048000" y="2514600"/>
            <a:ext cx="3581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30;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3;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 &gt; 10)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c - 10;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return c * 2;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048000" y="2514600"/>
            <a:ext cx="3581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30;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3;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(true)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2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return c * 2;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4038600" y="4195703"/>
            <a:ext cx="838200" cy="30950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029200" y="419570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38" name="Rectangle 37"/>
          <p:cNvSpPr/>
          <p:nvPr/>
        </p:nvSpPr>
        <p:spPr>
          <a:xfrm>
            <a:off x="3200400" y="4233446"/>
            <a:ext cx="3581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4;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48000" y="2509897"/>
            <a:ext cx="3581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 = 30;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3;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(true)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 = 2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return 4;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3200400" y="2514600"/>
            <a:ext cx="1257300" cy="152870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3200400" y="2738497"/>
            <a:ext cx="1524000" cy="1447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624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6" grpId="1"/>
      <p:bldP spid="14" grpId="0"/>
      <p:bldP spid="14" grpId="1"/>
      <p:bldP spid="16" grpId="0"/>
      <p:bldP spid="16" grpId="1"/>
      <p:bldP spid="23" grpId="0"/>
      <p:bldP spid="23" grpId="1"/>
      <p:bldP spid="26" grpId="0"/>
      <p:bldP spid="26" grpId="1"/>
      <p:bldP spid="28" grpId="0"/>
      <p:bldP spid="28" grpId="1"/>
      <p:bldP spid="30" grpId="0"/>
      <p:bldP spid="30" grpId="1"/>
      <p:bldP spid="31" grpId="0"/>
      <p:bldP spid="31" grpId="1"/>
      <p:bldP spid="36" grpId="0"/>
      <p:bldP spid="36" grpId="1"/>
      <p:bldP spid="38" grpId="0"/>
      <p:bldP spid="39" grpId="0"/>
      <p:bldP spid="3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086600" cy="762000"/>
            <a:chOff x="-2819400" y="228600"/>
            <a:chExt cx="7086600" cy="762000"/>
          </a:xfrm>
        </p:grpSpPr>
        <p:sp>
          <p:nvSpPr>
            <p:cNvPr id="15" name="Rectangle 14"/>
            <p:cNvSpPr/>
            <p:nvPr/>
          </p:nvSpPr>
          <p:spPr>
            <a:xfrm>
              <a:off x="-2819400" y="228600"/>
              <a:ext cx="66294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What about Conditionals?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791200" y="1524000"/>
            <a:ext cx="11430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= 5</a:t>
            </a:r>
          </a:p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= x</a:t>
            </a:r>
            <a:r>
              <a:rPr lang="en-US" baseline="-25000" dirty="0" smtClean="0"/>
              <a:t>1</a:t>
            </a:r>
            <a:r>
              <a:rPr lang="en-US" dirty="0" smtClean="0"/>
              <a:t> – 1</a:t>
            </a:r>
          </a:p>
          <a:p>
            <a:pPr algn="ctr"/>
            <a:r>
              <a:rPr lang="en-US" dirty="0" smtClean="0"/>
              <a:t>x</a:t>
            </a:r>
            <a:r>
              <a:rPr lang="en-US" baseline="-25000" dirty="0" smtClean="0"/>
              <a:t>2</a:t>
            </a:r>
            <a:r>
              <a:rPr lang="en-US" dirty="0" smtClean="0"/>
              <a:t> &lt; 3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876800" y="3048000"/>
            <a:ext cx="12192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= x</a:t>
            </a:r>
            <a:r>
              <a:rPr lang="en-US" baseline="-25000" dirty="0" smtClean="0"/>
              <a:t>2</a:t>
            </a:r>
            <a:r>
              <a:rPr lang="en-US" dirty="0" smtClean="0"/>
              <a:t> * 2 </a:t>
            </a:r>
          </a:p>
          <a:p>
            <a:pPr algn="ctr"/>
            <a:r>
              <a:rPr lang="en-US" dirty="0" smtClean="0"/>
              <a:t>w</a:t>
            </a:r>
            <a:r>
              <a:rPr lang="en-US" baseline="-25000" dirty="0" smtClean="0"/>
              <a:t>1</a:t>
            </a:r>
            <a:r>
              <a:rPr lang="en-US" dirty="0" smtClean="0"/>
              <a:t> = y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5791200" y="4495800"/>
            <a:ext cx="11430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</a:t>
            </a:r>
            <a:r>
              <a:rPr lang="en-US" baseline="-25000" dirty="0" smtClean="0"/>
              <a:t>2</a:t>
            </a:r>
            <a:r>
              <a:rPr lang="en-US" dirty="0" smtClean="0"/>
              <a:t> = y - x</a:t>
            </a:r>
          </a:p>
          <a:p>
            <a:pPr algn="ctr"/>
            <a:r>
              <a:rPr lang="en-US" dirty="0" smtClean="0"/>
              <a:t>z = x + y</a:t>
            </a:r>
            <a:endParaRPr lang="en-US" dirty="0"/>
          </a:p>
        </p:txBody>
      </p:sp>
      <p:cxnSp>
        <p:nvCxnSpPr>
          <p:cNvPr id="5" name="Straight Arrow Connector 4"/>
          <p:cNvCxnSpPr>
            <a:stCxn id="3" idx="2"/>
            <a:endCxn id="9" idx="0"/>
          </p:cNvCxnSpPr>
          <p:nvPr/>
        </p:nvCxnSpPr>
        <p:spPr>
          <a:xfrm flipH="1">
            <a:off x="5486400" y="2514600"/>
            <a:ext cx="8763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781800" y="3048000"/>
            <a:ext cx="10668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</a:t>
            </a:r>
            <a:r>
              <a:rPr lang="en-US" baseline="-25000" dirty="0" smtClean="0"/>
              <a:t>2</a:t>
            </a:r>
            <a:r>
              <a:rPr lang="en-US" dirty="0" smtClean="0"/>
              <a:t> = x</a:t>
            </a:r>
            <a:r>
              <a:rPr lang="en-US" baseline="-25000" dirty="0" smtClean="0"/>
              <a:t>2</a:t>
            </a:r>
            <a:r>
              <a:rPr lang="en-US" dirty="0" smtClean="0"/>
              <a:t> - 3</a:t>
            </a:r>
          </a:p>
        </p:txBody>
      </p:sp>
      <p:cxnSp>
        <p:nvCxnSpPr>
          <p:cNvPr id="12" name="Straight Arrow Connector 11"/>
          <p:cNvCxnSpPr>
            <a:endCxn id="3" idx="0"/>
          </p:cNvCxnSpPr>
          <p:nvPr/>
        </p:nvCxnSpPr>
        <p:spPr>
          <a:xfrm>
            <a:off x="6324600" y="1219200"/>
            <a:ext cx="381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" idx="2"/>
            <a:endCxn id="11" idx="0"/>
          </p:cNvCxnSpPr>
          <p:nvPr/>
        </p:nvCxnSpPr>
        <p:spPr>
          <a:xfrm>
            <a:off x="6362700" y="2514600"/>
            <a:ext cx="9525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2"/>
            <a:endCxn id="10" idx="0"/>
          </p:cNvCxnSpPr>
          <p:nvPr/>
        </p:nvCxnSpPr>
        <p:spPr>
          <a:xfrm>
            <a:off x="5486400" y="4038600"/>
            <a:ext cx="8763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2"/>
            <a:endCxn id="10" idx="0"/>
          </p:cNvCxnSpPr>
          <p:nvPr/>
        </p:nvCxnSpPr>
        <p:spPr>
          <a:xfrm flipH="1">
            <a:off x="6362700" y="4038600"/>
            <a:ext cx="9525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0" idx="2"/>
          </p:cNvCxnSpPr>
          <p:nvPr/>
        </p:nvCxnSpPr>
        <p:spPr>
          <a:xfrm>
            <a:off x="6362700" y="5486400"/>
            <a:ext cx="381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676400" y="1524000"/>
            <a:ext cx="10668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 = 5</a:t>
            </a:r>
          </a:p>
          <a:p>
            <a:pPr algn="ctr"/>
            <a:r>
              <a:rPr lang="en-US" dirty="0"/>
              <a:t>x</a:t>
            </a:r>
            <a:r>
              <a:rPr lang="en-US" dirty="0" smtClean="0"/>
              <a:t> = x – 1</a:t>
            </a:r>
          </a:p>
          <a:p>
            <a:pPr algn="ctr"/>
            <a:r>
              <a:rPr lang="en-US" dirty="0" smtClean="0"/>
              <a:t>x &lt; 3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85800" y="3048000"/>
            <a:ext cx="12192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  <a:r>
              <a:rPr lang="en-US" dirty="0" smtClean="0"/>
              <a:t> = x * 2 </a:t>
            </a:r>
          </a:p>
          <a:p>
            <a:pPr algn="ctr"/>
            <a:r>
              <a:rPr lang="en-US" dirty="0"/>
              <a:t>w</a:t>
            </a:r>
            <a:r>
              <a:rPr lang="en-US" dirty="0" smtClean="0"/>
              <a:t> = y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600200" y="4495800"/>
            <a:ext cx="11430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</a:t>
            </a:r>
            <a:r>
              <a:rPr lang="en-US" dirty="0" smtClean="0"/>
              <a:t> = x - y</a:t>
            </a:r>
          </a:p>
          <a:p>
            <a:pPr algn="ctr"/>
            <a:r>
              <a:rPr lang="en-US" dirty="0" smtClean="0"/>
              <a:t>z = x + y</a:t>
            </a:r>
            <a:endParaRPr lang="en-US" dirty="0"/>
          </a:p>
        </p:txBody>
      </p:sp>
      <p:cxnSp>
        <p:nvCxnSpPr>
          <p:cNvPr id="49" name="Straight Arrow Connector 48"/>
          <p:cNvCxnSpPr>
            <a:stCxn id="46" idx="2"/>
            <a:endCxn id="47" idx="0"/>
          </p:cNvCxnSpPr>
          <p:nvPr/>
        </p:nvCxnSpPr>
        <p:spPr>
          <a:xfrm flipH="1">
            <a:off x="1295400" y="25146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2590800" y="3048000"/>
            <a:ext cx="990600" cy="990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  <a:r>
              <a:rPr lang="en-US" dirty="0" smtClean="0"/>
              <a:t> = x - 3</a:t>
            </a:r>
          </a:p>
        </p:txBody>
      </p:sp>
      <p:cxnSp>
        <p:nvCxnSpPr>
          <p:cNvPr id="51" name="Straight Arrow Connector 50"/>
          <p:cNvCxnSpPr>
            <a:endCxn id="46" idx="0"/>
          </p:cNvCxnSpPr>
          <p:nvPr/>
        </p:nvCxnSpPr>
        <p:spPr>
          <a:xfrm>
            <a:off x="2209800" y="1219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6" idx="2"/>
            <a:endCxn id="50" idx="0"/>
          </p:cNvCxnSpPr>
          <p:nvPr/>
        </p:nvCxnSpPr>
        <p:spPr>
          <a:xfrm>
            <a:off x="2209800" y="2514600"/>
            <a:ext cx="8763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7" idx="2"/>
            <a:endCxn id="48" idx="0"/>
          </p:cNvCxnSpPr>
          <p:nvPr/>
        </p:nvCxnSpPr>
        <p:spPr>
          <a:xfrm>
            <a:off x="1295400" y="4038600"/>
            <a:ext cx="8763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0" idx="2"/>
            <a:endCxn id="48" idx="0"/>
          </p:cNvCxnSpPr>
          <p:nvPr/>
        </p:nvCxnSpPr>
        <p:spPr>
          <a:xfrm flipH="1">
            <a:off x="2171700" y="4038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2"/>
          </p:cNvCxnSpPr>
          <p:nvPr/>
        </p:nvCxnSpPr>
        <p:spPr>
          <a:xfrm>
            <a:off x="2171700" y="5486400"/>
            <a:ext cx="381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Rounded Rectangle 61"/>
          <p:cNvSpPr/>
          <p:nvPr/>
        </p:nvSpPr>
        <p:spPr>
          <a:xfrm>
            <a:off x="6343650" y="4724400"/>
            <a:ext cx="209550" cy="2667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6515100" y="3733800"/>
            <a:ext cx="506140" cy="990600"/>
          </a:xfrm>
          <a:custGeom>
            <a:avLst/>
            <a:gdLst>
              <a:gd name="connsiteX0" fmla="*/ 0 w 506140"/>
              <a:gd name="connsiteY0" fmla="*/ 990600 h 990600"/>
              <a:gd name="connsiteX1" fmla="*/ 352425 w 506140"/>
              <a:gd name="connsiteY1" fmla="*/ 904875 h 990600"/>
              <a:gd name="connsiteX2" fmla="*/ 200025 w 506140"/>
              <a:gd name="connsiteY2" fmla="*/ 657225 h 990600"/>
              <a:gd name="connsiteX3" fmla="*/ 476250 w 506140"/>
              <a:gd name="connsiteY3" fmla="*/ 323850 h 990600"/>
              <a:gd name="connsiteX4" fmla="*/ 485775 w 506140"/>
              <a:gd name="connsiteY4" fmla="*/ 0 h 990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6140" h="990600">
                <a:moveTo>
                  <a:pt x="0" y="990600"/>
                </a:moveTo>
                <a:cubicBezTo>
                  <a:pt x="159544" y="975518"/>
                  <a:pt x="319088" y="960437"/>
                  <a:pt x="352425" y="904875"/>
                </a:cubicBezTo>
                <a:cubicBezTo>
                  <a:pt x="385763" y="849312"/>
                  <a:pt x="179388" y="754062"/>
                  <a:pt x="200025" y="657225"/>
                </a:cubicBezTo>
                <a:cubicBezTo>
                  <a:pt x="220662" y="560388"/>
                  <a:pt x="428625" y="433387"/>
                  <a:pt x="476250" y="323850"/>
                </a:cubicBezTo>
                <a:cubicBezTo>
                  <a:pt x="523875" y="214313"/>
                  <a:pt x="504825" y="107156"/>
                  <a:pt x="485775" y="0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4982474" y="3609975"/>
            <a:ext cx="1408801" cy="1104900"/>
          </a:xfrm>
          <a:custGeom>
            <a:avLst/>
            <a:gdLst>
              <a:gd name="connsiteX0" fmla="*/ 1408801 w 1408801"/>
              <a:gd name="connsiteY0" fmla="*/ 1104900 h 1104900"/>
              <a:gd name="connsiteX1" fmla="*/ 1227826 w 1408801"/>
              <a:gd name="connsiteY1" fmla="*/ 1076325 h 1104900"/>
              <a:gd name="connsiteX2" fmla="*/ 1208776 w 1408801"/>
              <a:gd name="connsiteY2" fmla="*/ 933450 h 1104900"/>
              <a:gd name="connsiteX3" fmla="*/ 846826 w 1408801"/>
              <a:gd name="connsiteY3" fmla="*/ 838200 h 1104900"/>
              <a:gd name="connsiteX4" fmla="*/ 827776 w 1408801"/>
              <a:gd name="connsiteY4" fmla="*/ 523875 h 1104900"/>
              <a:gd name="connsiteX5" fmla="*/ 246751 w 1408801"/>
              <a:gd name="connsiteY5" fmla="*/ 609600 h 1104900"/>
              <a:gd name="connsiteX6" fmla="*/ 8626 w 1408801"/>
              <a:gd name="connsiteY6" fmla="*/ 257175 h 1104900"/>
              <a:gd name="connsiteX7" fmla="*/ 75301 w 1408801"/>
              <a:gd name="connsiteY7" fmla="*/ 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08801" h="1104900">
                <a:moveTo>
                  <a:pt x="1408801" y="1104900"/>
                </a:moveTo>
                <a:cubicBezTo>
                  <a:pt x="1334982" y="1104900"/>
                  <a:pt x="1261163" y="1104900"/>
                  <a:pt x="1227826" y="1076325"/>
                </a:cubicBezTo>
                <a:cubicBezTo>
                  <a:pt x="1194488" y="1047750"/>
                  <a:pt x="1272276" y="973137"/>
                  <a:pt x="1208776" y="933450"/>
                </a:cubicBezTo>
                <a:cubicBezTo>
                  <a:pt x="1145276" y="893763"/>
                  <a:pt x="910326" y="906462"/>
                  <a:pt x="846826" y="838200"/>
                </a:cubicBezTo>
                <a:cubicBezTo>
                  <a:pt x="783326" y="769938"/>
                  <a:pt x="927788" y="561975"/>
                  <a:pt x="827776" y="523875"/>
                </a:cubicBezTo>
                <a:cubicBezTo>
                  <a:pt x="727764" y="485775"/>
                  <a:pt x="383276" y="654050"/>
                  <a:pt x="246751" y="609600"/>
                </a:cubicBezTo>
                <a:cubicBezTo>
                  <a:pt x="110226" y="565150"/>
                  <a:pt x="37201" y="358775"/>
                  <a:pt x="8626" y="257175"/>
                </a:cubicBezTo>
                <a:cubicBezTo>
                  <a:pt x="-19949" y="155575"/>
                  <a:pt x="27676" y="77787"/>
                  <a:pt x="75301" y="0"/>
                </a:cubicBezTo>
              </a:path>
            </a:pathLst>
          </a:cu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14800" y="4800600"/>
            <a:ext cx="1678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Which y to 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34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62" grpId="0" animBg="1"/>
      <p:bldP spid="64" grpId="0" animBg="1"/>
      <p:bldP spid="66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3962400" cy="762000"/>
            <a:chOff x="304800" y="228600"/>
            <a:chExt cx="3962400" cy="762000"/>
          </a:xfrm>
        </p:grpSpPr>
        <p:sp>
          <p:nvSpPr>
            <p:cNvPr id="15" name="Rectangle 14"/>
            <p:cNvSpPr/>
            <p:nvPr/>
          </p:nvSpPr>
          <p:spPr>
            <a:xfrm>
              <a:off x="304800" y="228600"/>
              <a:ext cx="35052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Phi Functions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876800" y="1219200"/>
            <a:ext cx="2971800" cy="4572000"/>
            <a:chOff x="4876800" y="1219200"/>
            <a:chExt cx="2971800" cy="4572000"/>
          </a:xfrm>
        </p:grpSpPr>
        <p:sp>
          <p:nvSpPr>
            <p:cNvPr id="3" name="Rectangle 2"/>
            <p:cNvSpPr/>
            <p:nvPr/>
          </p:nvSpPr>
          <p:spPr>
            <a:xfrm>
              <a:off x="5791200" y="1524000"/>
              <a:ext cx="114300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= 5</a:t>
              </a:r>
            </a:p>
            <a:p>
              <a:pPr algn="ctr"/>
              <a:r>
                <a:rPr lang="en-US" dirty="0" smtClean="0"/>
                <a:t>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= x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– 1</a:t>
              </a:r>
            </a:p>
            <a:p>
              <a:pPr algn="ctr"/>
              <a:r>
                <a:rPr lang="en-US" dirty="0" smtClean="0"/>
                <a:t>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&lt; 3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876800" y="3048000"/>
              <a:ext cx="121920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= 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* 2 </a:t>
              </a:r>
            </a:p>
            <a:p>
              <a:pPr algn="ctr"/>
              <a:r>
                <a:rPr lang="en-US" dirty="0" smtClean="0"/>
                <a:t>w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= y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20520" y="4495800"/>
              <a:ext cx="130072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= y - x</a:t>
              </a:r>
            </a:p>
            <a:p>
              <a:pPr algn="ctr"/>
              <a:r>
                <a:rPr lang="en-US" dirty="0" smtClean="0"/>
                <a:t>z = x + y</a:t>
              </a:r>
              <a:endParaRPr lang="en-US" dirty="0"/>
            </a:p>
          </p:txBody>
        </p:sp>
        <p:cxnSp>
          <p:nvCxnSpPr>
            <p:cNvPr id="5" name="Straight Arrow Connector 4"/>
            <p:cNvCxnSpPr>
              <a:stCxn id="3" idx="2"/>
              <a:endCxn id="9" idx="0"/>
            </p:cNvCxnSpPr>
            <p:nvPr/>
          </p:nvCxnSpPr>
          <p:spPr>
            <a:xfrm flipH="1">
              <a:off x="5486400" y="2514600"/>
              <a:ext cx="8763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6781800" y="3048000"/>
              <a:ext cx="106680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= 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- 3</a:t>
              </a:r>
            </a:p>
          </p:txBody>
        </p:sp>
        <p:cxnSp>
          <p:nvCxnSpPr>
            <p:cNvPr id="12" name="Straight Arrow Connector 11"/>
            <p:cNvCxnSpPr>
              <a:endCxn id="3" idx="0"/>
            </p:cNvCxnSpPr>
            <p:nvPr/>
          </p:nvCxnSpPr>
          <p:spPr>
            <a:xfrm>
              <a:off x="6324600" y="1219200"/>
              <a:ext cx="381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3" idx="2"/>
              <a:endCxn id="11" idx="0"/>
            </p:cNvCxnSpPr>
            <p:nvPr/>
          </p:nvCxnSpPr>
          <p:spPr>
            <a:xfrm>
              <a:off x="6362700" y="2514600"/>
              <a:ext cx="9525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9" idx="2"/>
              <a:endCxn id="10" idx="0"/>
            </p:cNvCxnSpPr>
            <p:nvPr/>
          </p:nvCxnSpPr>
          <p:spPr>
            <a:xfrm>
              <a:off x="5486400" y="4038600"/>
              <a:ext cx="88448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1" idx="2"/>
              <a:endCxn id="10" idx="0"/>
            </p:cNvCxnSpPr>
            <p:nvPr/>
          </p:nvCxnSpPr>
          <p:spPr>
            <a:xfrm flipH="1">
              <a:off x="6370880" y="4038600"/>
              <a:ext cx="94432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0" idx="2"/>
            </p:cNvCxnSpPr>
            <p:nvPr/>
          </p:nvCxnSpPr>
          <p:spPr>
            <a:xfrm>
              <a:off x="6370880" y="5486400"/>
              <a:ext cx="2992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4982474" y="3609975"/>
            <a:ext cx="2038766" cy="1381125"/>
            <a:chOff x="4982474" y="3609975"/>
            <a:chExt cx="2038766" cy="1381125"/>
          </a:xfrm>
        </p:grpSpPr>
        <p:sp>
          <p:nvSpPr>
            <p:cNvPr id="62" name="Rounded Rectangle 61"/>
            <p:cNvSpPr/>
            <p:nvPr/>
          </p:nvSpPr>
          <p:spPr>
            <a:xfrm>
              <a:off x="6343650" y="4724400"/>
              <a:ext cx="209550" cy="266700"/>
            </a:xfrm>
            <a:prstGeom prst="roundRect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6515100" y="3733800"/>
              <a:ext cx="506140" cy="990600"/>
            </a:xfrm>
            <a:custGeom>
              <a:avLst/>
              <a:gdLst>
                <a:gd name="connsiteX0" fmla="*/ 0 w 506140"/>
                <a:gd name="connsiteY0" fmla="*/ 990600 h 990600"/>
                <a:gd name="connsiteX1" fmla="*/ 352425 w 506140"/>
                <a:gd name="connsiteY1" fmla="*/ 904875 h 990600"/>
                <a:gd name="connsiteX2" fmla="*/ 200025 w 506140"/>
                <a:gd name="connsiteY2" fmla="*/ 657225 h 990600"/>
                <a:gd name="connsiteX3" fmla="*/ 476250 w 506140"/>
                <a:gd name="connsiteY3" fmla="*/ 323850 h 990600"/>
                <a:gd name="connsiteX4" fmla="*/ 485775 w 506140"/>
                <a:gd name="connsiteY4" fmla="*/ 0 h 99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6140" h="990600">
                  <a:moveTo>
                    <a:pt x="0" y="990600"/>
                  </a:moveTo>
                  <a:cubicBezTo>
                    <a:pt x="159544" y="975518"/>
                    <a:pt x="319088" y="960437"/>
                    <a:pt x="352425" y="904875"/>
                  </a:cubicBezTo>
                  <a:cubicBezTo>
                    <a:pt x="385763" y="849312"/>
                    <a:pt x="179388" y="754062"/>
                    <a:pt x="200025" y="657225"/>
                  </a:cubicBezTo>
                  <a:cubicBezTo>
                    <a:pt x="220662" y="560388"/>
                    <a:pt x="428625" y="433387"/>
                    <a:pt x="476250" y="323850"/>
                  </a:cubicBezTo>
                  <a:cubicBezTo>
                    <a:pt x="523875" y="214313"/>
                    <a:pt x="504825" y="107156"/>
                    <a:pt x="485775" y="0"/>
                  </a:cubicBez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982474" y="3609975"/>
              <a:ext cx="1408801" cy="1104900"/>
            </a:xfrm>
            <a:custGeom>
              <a:avLst/>
              <a:gdLst>
                <a:gd name="connsiteX0" fmla="*/ 1408801 w 1408801"/>
                <a:gd name="connsiteY0" fmla="*/ 1104900 h 1104900"/>
                <a:gd name="connsiteX1" fmla="*/ 1227826 w 1408801"/>
                <a:gd name="connsiteY1" fmla="*/ 1076325 h 1104900"/>
                <a:gd name="connsiteX2" fmla="*/ 1208776 w 1408801"/>
                <a:gd name="connsiteY2" fmla="*/ 933450 h 1104900"/>
                <a:gd name="connsiteX3" fmla="*/ 846826 w 1408801"/>
                <a:gd name="connsiteY3" fmla="*/ 838200 h 1104900"/>
                <a:gd name="connsiteX4" fmla="*/ 827776 w 1408801"/>
                <a:gd name="connsiteY4" fmla="*/ 523875 h 1104900"/>
                <a:gd name="connsiteX5" fmla="*/ 246751 w 1408801"/>
                <a:gd name="connsiteY5" fmla="*/ 609600 h 1104900"/>
                <a:gd name="connsiteX6" fmla="*/ 8626 w 1408801"/>
                <a:gd name="connsiteY6" fmla="*/ 257175 h 1104900"/>
                <a:gd name="connsiteX7" fmla="*/ 75301 w 1408801"/>
                <a:gd name="connsiteY7" fmla="*/ 0 h 1104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08801" h="1104900">
                  <a:moveTo>
                    <a:pt x="1408801" y="1104900"/>
                  </a:moveTo>
                  <a:cubicBezTo>
                    <a:pt x="1334982" y="1104900"/>
                    <a:pt x="1261163" y="1104900"/>
                    <a:pt x="1227826" y="1076325"/>
                  </a:cubicBezTo>
                  <a:cubicBezTo>
                    <a:pt x="1194488" y="1047750"/>
                    <a:pt x="1272276" y="973137"/>
                    <a:pt x="1208776" y="933450"/>
                  </a:cubicBezTo>
                  <a:cubicBezTo>
                    <a:pt x="1145276" y="893763"/>
                    <a:pt x="910326" y="906462"/>
                    <a:pt x="846826" y="838200"/>
                  </a:cubicBezTo>
                  <a:cubicBezTo>
                    <a:pt x="783326" y="769938"/>
                    <a:pt x="927788" y="561975"/>
                    <a:pt x="827776" y="523875"/>
                  </a:cubicBezTo>
                  <a:cubicBezTo>
                    <a:pt x="727764" y="485775"/>
                    <a:pt x="383276" y="654050"/>
                    <a:pt x="246751" y="609600"/>
                  </a:cubicBezTo>
                  <a:cubicBezTo>
                    <a:pt x="110226" y="565150"/>
                    <a:pt x="37201" y="358775"/>
                    <a:pt x="8626" y="257175"/>
                  </a:cubicBezTo>
                  <a:cubicBezTo>
                    <a:pt x="-19949" y="155575"/>
                    <a:pt x="27676" y="77787"/>
                    <a:pt x="75301" y="0"/>
                  </a:cubicBezTo>
                </a:path>
              </a:pathLst>
            </a:cu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We’ll introduce a special symbol </a:t>
            </a:r>
            <a:r>
              <a:rPr lang="el-GR" dirty="0" smtClean="0"/>
              <a:t>Φ</a:t>
            </a:r>
            <a:r>
              <a:rPr lang="en-US" dirty="0" smtClean="0"/>
              <a:t> that represents a join like this</a:t>
            </a:r>
          </a:p>
          <a:p>
            <a:r>
              <a:rPr lang="en-US" dirty="0" smtClean="0"/>
              <a:t>Takes arguments of all variables to join</a:t>
            </a:r>
          </a:p>
          <a:p>
            <a:r>
              <a:rPr lang="en-US" dirty="0" smtClean="0"/>
              <a:t>Returns the “correct” one</a:t>
            </a:r>
          </a:p>
          <a:p>
            <a:r>
              <a:rPr lang="en-US" dirty="0" smtClean="0"/>
              <a:t>Do we need a </a:t>
            </a:r>
            <a:r>
              <a:rPr lang="el-GR" dirty="0" smtClean="0"/>
              <a:t>Φ</a:t>
            </a:r>
            <a:r>
              <a:rPr lang="en-US" dirty="0" smtClean="0"/>
              <a:t> for x?</a:t>
            </a:r>
          </a:p>
          <a:p>
            <a:pPr lvl="1"/>
            <a:r>
              <a:rPr lang="en-US" dirty="0" smtClean="0"/>
              <a:t>Nope!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20520" y="4467225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baseline="-25000" dirty="0" smtClean="0"/>
              <a:t>3</a:t>
            </a:r>
            <a:r>
              <a:rPr lang="en-US" dirty="0" smtClean="0"/>
              <a:t> = </a:t>
            </a:r>
            <a:r>
              <a:rPr lang="el-GR" dirty="0" smtClean="0"/>
              <a:t>Φ</a:t>
            </a:r>
            <a:r>
              <a:rPr lang="en-US" dirty="0" smtClean="0"/>
              <a:t>(y</a:t>
            </a:r>
            <a:r>
              <a:rPr lang="en-US" baseline="-25000" dirty="0" smtClean="0"/>
              <a:t>1</a:t>
            </a:r>
            <a:r>
              <a:rPr lang="en-US" dirty="0" smtClean="0"/>
              <a:t>,y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6360319" y="4726782"/>
            <a:ext cx="215008" cy="276999"/>
          </a:xfrm>
          <a:prstGeom prst="rect">
            <a:avLst/>
          </a:prstGeom>
          <a:solidFill>
            <a:schemeClr val="lt1"/>
          </a:solidFill>
        </p:spPr>
        <p:txBody>
          <a:bodyPr wrap="square" lIns="0" tIns="0" rIns="0" bIns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62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6477000" cy="762000"/>
            <a:chOff x="-1981200" y="228600"/>
            <a:chExt cx="64770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1981200" y="228600"/>
              <a:ext cx="6096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Computing Phi Functions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876800" y="1219200"/>
            <a:ext cx="2971800" cy="4572000"/>
            <a:chOff x="4876800" y="1219200"/>
            <a:chExt cx="2971800" cy="4572000"/>
          </a:xfrm>
        </p:grpSpPr>
        <p:sp>
          <p:nvSpPr>
            <p:cNvPr id="3" name="Rectangle 2"/>
            <p:cNvSpPr/>
            <p:nvPr/>
          </p:nvSpPr>
          <p:spPr>
            <a:xfrm>
              <a:off x="5791200" y="1524000"/>
              <a:ext cx="114300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x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= 5</a:t>
              </a:r>
            </a:p>
            <a:p>
              <a:pPr algn="ctr"/>
              <a:r>
                <a:rPr lang="en-US" dirty="0" smtClean="0"/>
                <a:t>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= x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– 1</a:t>
              </a:r>
            </a:p>
            <a:p>
              <a:pPr algn="ctr"/>
              <a:r>
                <a:rPr lang="en-US" dirty="0" smtClean="0"/>
                <a:t>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&lt; 3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876800" y="3048000"/>
              <a:ext cx="121920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= 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* 2 </a:t>
              </a:r>
            </a:p>
            <a:p>
              <a:pPr algn="ctr"/>
              <a:r>
                <a:rPr lang="en-US" dirty="0" smtClean="0"/>
                <a:t>w</a:t>
              </a:r>
              <a:r>
                <a:rPr lang="en-US" baseline="-25000" dirty="0" smtClean="0"/>
                <a:t>1</a:t>
              </a:r>
              <a:r>
                <a:rPr lang="en-US" dirty="0" smtClean="0"/>
                <a:t> = y</a:t>
              </a:r>
              <a:r>
                <a:rPr lang="en-US" baseline="-25000" dirty="0" smtClean="0"/>
                <a:t>1</a:t>
              </a:r>
              <a:endParaRPr lang="en-US" baseline="-250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20520" y="4495800"/>
              <a:ext cx="130072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= y - x</a:t>
              </a:r>
            </a:p>
            <a:p>
              <a:pPr algn="ctr"/>
              <a:r>
                <a:rPr lang="en-US" dirty="0" smtClean="0"/>
                <a:t>z = x + y</a:t>
              </a:r>
              <a:endParaRPr lang="en-US" dirty="0"/>
            </a:p>
          </p:txBody>
        </p:sp>
        <p:cxnSp>
          <p:nvCxnSpPr>
            <p:cNvPr id="5" name="Straight Arrow Connector 4"/>
            <p:cNvCxnSpPr>
              <a:stCxn id="3" idx="2"/>
              <a:endCxn id="9" idx="0"/>
            </p:cNvCxnSpPr>
            <p:nvPr/>
          </p:nvCxnSpPr>
          <p:spPr>
            <a:xfrm flipH="1">
              <a:off x="5486400" y="2514600"/>
              <a:ext cx="8763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6781800" y="3048000"/>
              <a:ext cx="1066800" cy="990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y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= x</a:t>
              </a:r>
              <a:r>
                <a:rPr lang="en-US" baseline="-25000" dirty="0" smtClean="0"/>
                <a:t>2</a:t>
              </a:r>
              <a:r>
                <a:rPr lang="en-US" dirty="0" smtClean="0"/>
                <a:t> - 3</a:t>
              </a:r>
            </a:p>
          </p:txBody>
        </p:sp>
        <p:cxnSp>
          <p:nvCxnSpPr>
            <p:cNvPr id="12" name="Straight Arrow Connector 11"/>
            <p:cNvCxnSpPr>
              <a:endCxn id="3" idx="0"/>
            </p:cNvCxnSpPr>
            <p:nvPr/>
          </p:nvCxnSpPr>
          <p:spPr>
            <a:xfrm>
              <a:off x="6324600" y="1219200"/>
              <a:ext cx="381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3" idx="2"/>
              <a:endCxn id="11" idx="0"/>
            </p:cNvCxnSpPr>
            <p:nvPr/>
          </p:nvCxnSpPr>
          <p:spPr>
            <a:xfrm>
              <a:off x="6362700" y="2514600"/>
              <a:ext cx="9525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9" idx="2"/>
              <a:endCxn id="10" idx="0"/>
            </p:cNvCxnSpPr>
            <p:nvPr/>
          </p:nvCxnSpPr>
          <p:spPr>
            <a:xfrm>
              <a:off x="5486400" y="4038600"/>
              <a:ext cx="88448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1" idx="2"/>
              <a:endCxn id="10" idx="0"/>
            </p:cNvCxnSpPr>
            <p:nvPr/>
          </p:nvCxnSpPr>
          <p:spPr>
            <a:xfrm flipH="1">
              <a:off x="6370880" y="4038600"/>
              <a:ext cx="94432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0" idx="2"/>
            </p:cNvCxnSpPr>
            <p:nvPr/>
          </p:nvCxnSpPr>
          <p:spPr>
            <a:xfrm>
              <a:off x="6370880" y="5486400"/>
              <a:ext cx="2992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Intuitively, we want to figure out cases where there are multiple assignments that can reach a node</a:t>
            </a:r>
          </a:p>
          <a:p>
            <a:r>
              <a:rPr lang="en-US" dirty="0" smtClean="0"/>
              <a:t>To be safe, we can place </a:t>
            </a:r>
            <a:r>
              <a:rPr lang="el-GR" dirty="0"/>
              <a:t>Φ</a:t>
            </a:r>
            <a:r>
              <a:rPr lang="en-US" dirty="0" smtClean="0"/>
              <a:t> functions for each assignment at every node in the </a:t>
            </a:r>
            <a:r>
              <a:rPr lang="en-US" b="1" i="1" dirty="0" smtClean="0"/>
              <a:t>dominance frontier</a:t>
            </a:r>
            <a:endParaRPr lang="en-US" b="1" i="1" dirty="0"/>
          </a:p>
        </p:txBody>
      </p:sp>
      <p:sp>
        <p:nvSpPr>
          <p:cNvPr id="27" name="Rectangle 26"/>
          <p:cNvSpPr/>
          <p:nvPr/>
        </p:nvSpPr>
        <p:spPr>
          <a:xfrm>
            <a:off x="6360319" y="4726782"/>
            <a:ext cx="215008" cy="276999"/>
          </a:xfrm>
          <a:prstGeom prst="rect">
            <a:avLst/>
          </a:prstGeom>
          <a:solidFill>
            <a:schemeClr val="lt1"/>
          </a:solidFill>
        </p:spPr>
        <p:txBody>
          <a:bodyPr wrap="square" lIns="0" tIns="0" rIns="0" bIns="0">
            <a:spAutoFit/>
          </a:bodyPr>
          <a:lstStyle/>
          <a:p>
            <a:r>
              <a:rPr lang="en-US" dirty="0" smtClean="0"/>
              <a:t>y</a:t>
            </a:r>
            <a:r>
              <a:rPr lang="en-US" baseline="-25000" dirty="0" smtClean="0"/>
              <a:t>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20520" y="4467225"/>
            <a:ext cx="132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baseline="-25000" dirty="0" smtClean="0"/>
              <a:t>3</a:t>
            </a:r>
            <a:r>
              <a:rPr lang="en-US" dirty="0" smtClean="0"/>
              <a:t> = </a:t>
            </a:r>
            <a:r>
              <a:rPr lang="el-GR" dirty="0" smtClean="0"/>
              <a:t>Φ</a:t>
            </a:r>
            <a:r>
              <a:rPr lang="en-US" dirty="0" smtClean="0"/>
              <a:t>(y</a:t>
            </a:r>
            <a:r>
              <a:rPr lang="en-US" baseline="-25000" dirty="0" smtClean="0"/>
              <a:t>1</a:t>
            </a:r>
            <a:r>
              <a:rPr lang="en-US" dirty="0" smtClean="0"/>
              <a:t>,y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20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257300" y="1219200"/>
            <a:ext cx="6629400" cy="44196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Announcements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262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6477000" cy="762000"/>
            <a:chOff x="-1981200" y="228600"/>
            <a:chExt cx="64770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1981200" y="228600"/>
              <a:ext cx="6096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Pruned Phi Functions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This causes a bunch of useless </a:t>
            </a:r>
            <a:r>
              <a:rPr lang="el-GR" dirty="0"/>
              <a:t>Φ</a:t>
            </a:r>
            <a:r>
              <a:rPr lang="en-US" dirty="0" smtClean="0"/>
              <a:t> functions</a:t>
            </a:r>
          </a:p>
          <a:p>
            <a:pPr lvl="1"/>
            <a:r>
              <a:rPr lang="en-US" dirty="0" smtClean="0"/>
              <a:t>Cases where the result is never used</a:t>
            </a:r>
          </a:p>
          <a:p>
            <a:r>
              <a:rPr lang="en-US" b="1" i="1" dirty="0" smtClean="0"/>
              <a:t>Pruned SSA</a:t>
            </a:r>
            <a:r>
              <a:rPr lang="en-US" b="1" dirty="0"/>
              <a:t> </a:t>
            </a:r>
            <a:r>
              <a:rPr lang="en-US" dirty="0" smtClean="0"/>
              <a:t>is a version where statically removable </a:t>
            </a:r>
            <a:r>
              <a:rPr lang="el-GR" dirty="0" smtClean="0"/>
              <a:t>Φ</a:t>
            </a:r>
            <a:r>
              <a:rPr lang="en-US" dirty="0" smtClean="0"/>
              <a:t> nodes are never used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15838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57300" y="1219200"/>
            <a:ext cx="6629400" cy="44196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Dataflow Frameworks</a:t>
            </a:r>
            <a:endParaRPr lang="en-US" sz="4000" dirty="0"/>
          </a:p>
        </p:txBody>
      </p: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5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391400" cy="762000"/>
            <a:chOff x="-2895600" y="228600"/>
            <a:chExt cx="73914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895600" y="228600"/>
              <a:ext cx="70104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Dataflow Framework Idea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Many analyses can be formulated as how data is transformed over the control flow graph</a:t>
            </a:r>
          </a:p>
          <a:p>
            <a:pPr lvl="1"/>
            <a:r>
              <a:rPr lang="en-US" dirty="0" smtClean="0"/>
              <a:t>Propagate static information from: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beginning of a single basic block</a:t>
            </a:r>
          </a:p>
          <a:p>
            <a:pPr lvl="2"/>
            <a:r>
              <a:rPr lang="en-US" dirty="0" smtClean="0"/>
              <a:t>the end of a single basic block</a:t>
            </a:r>
          </a:p>
          <a:p>
            <a:pPr lvl="2"/>
            <a:r>
              <a:rPr lang="en-US" dirty="0" smtClean="0"/>
              <a:t>The join points of multiple basic blocks</a:t>
            </a:r>
          </a:p>
        </p:txBody>
      </p:sp>
    </p:spTree>
    <p:extLst>
      <p:ext uri="{BB962C8B-B14F-4D97-AF65-F5344CB8AC3E}">
        <p14:creationId xmlns:p14="http://schemas.microsoft.com/office/powerpoint/2010/main" val="372909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391400" cy="762000"/>
            <a:chOff x="-2895600" y="228600"/>
            <a:chExt cx="73914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895600" y="228600"/>
              <a:ext cx="70104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Dataflow Framework Idea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Meet Lattice</a:t>
            </a:r>
          </a:p>
          <a:p>
            <a:r>
              <a:rPr lang="en-US" dirty="0" smtClean="0"/>
              <a:t>Transfer </a:t>
            </a:r>
            <a:r>
              <a:rPr lang="en-US" dirty="0"/>
              <a:t>function</a:t>
            </a:r>
          </a:p>
          <a:p>
            <a:pPr lvl="1"/>
            <a:r>
              <a:rPr lang="en-US" dirty="0"/>
              <a:t>How data is propagated from one end of a basic block to the other</a:t>
            </a:r>
          </a:p>
          <a:p>
            <a:r>
              <a:rPr lang="en-US" dirty="0" smtClean="0"/>
              <a:t>Meet operation</a:t>
            </a:r>
            <a:endParaRPr lang="en-US" dirty="0"/>
          </a:p>
          <a:p>
            <a:pPr lvl="1"/>
            <a:r>
              <a:rPr lang="en-US" dirty="0"/>
              <a:t>Means of combining l</a:t>
            </a:r>
            <a:r>
              <a:rPr lang="en-US" dirty="0" smtClean="0"/>
              <a:t>attice between blocks </a:t>
            </a:r>
            <a:endParaRPr lang="en-US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9267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391400" cy="762000"/>
            <a:chOff x="-2895600" y="228600"/>
            <a:chExt cx="73914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895600" y="228600"/>
              <a:ext cx="70104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Dataflow Analysis Direction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Forward analysis</a:t>
            </a:r>
          </a:p>
          <a:p>
            <a:pPr lvl="1"/>
            <a:r>
              <a:rPr lang="en-US" dirty="0" smtClean="0"/>
              <a:t>Start at the beginning of a function’s CFG, work along the control edges</a:t>
            </a:r>
          </a:p>
          <a:p>
            <a:r>
              <a:rPr lang="en-US" dirty="0" smtClean="0"/>
              <a:t>Backwards analysis</a:t>
            </a:r>
          </a:p>
          <a:p>
            <a:pPr lvl="1"/>
            <a:r>
              <a:rPr lang="en-US" dirty="0" smtClean="0"/>
              <a:t>Start at the end of a function’s CFG, work against the control edges</a:t>
            </a:r>
          </a:p>
          <a:p>
            <a:r>
              <a:rPr lang="en-US" dirty="0" smtClean="0"/>
              <a:t>Continuously propagate values until there is no change</a:t>
            </a:r>
            <a:endParaRPr lang="en-US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139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391400" cy="762000"/>
            <a:chOff x="-2895600" y="228600"/>
            <a:chExt cx="73914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895600" y="228600"/>
              <a:ext cx="70104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 Dataflow Example 1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Available Expression analysis</a:t>
            </a:r>
          </a:p>
          <a:p>
            <a:pPr lvl="1"/>
            <a:r>
              <a:rPr lang="en-US" dirty="0" smtClean="0"/>
              <a:t>Whether an expression that has been previously computed may be reused</a:t>
            </a:r>
          </a:p>
          <a:p>
            <a:pPr lvl="1"/>
            <a:r>
              <a:rPr lang="en-US" dirty="0" smtClean="0"/>
              <a:t>Forward dataflow problem: from expression to points of re-use</a:t>
            </a:r>
          </a:p>
          <a:p>
            <a:pPr lvl="1"/>
            <a:r>
              <a:rPr lang="en-US" dirty="0" smtClean="0"/>
              <a:t>Meet Lattice: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/>
              <a:t>Meet </a:t>
            </a:r>
            <a:r>
              <a:rPr lang="en-US" dirty="0" smtClean="0"/>
              <a:t>operation: </a:t>
            </a:r>
          </a:p>
          <a:p>
            <a:pPr lvl="2"/>
            <a:r>
              <a:rPr lang="en-US" dirty="0" smtClean="0"/>
              <a:t>AND of all predecessors</a:t>
            </a:r>
          </a:p>
          <a:p>
            <a:pPr lvl="1"/>
            <a:r>
              <a:rPr lang="en-US" dirty="0" smtClean="0"/>
              <a:t>At the beginning of each block, everything is True </a:t>
            </a:r>
          </a:p>
          <a:p>
            <a:pPr marL="457200" lvl="1" indent="0">
              <a:buNone/>
            </a:pPr>
            <a:r>
              <a:rPr lang="en-US" b="1" dirty="0" smtClean="0"/>
              <a:t>* This causes some problems for loops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038600" y="3886200"/>
            <a:ext cx="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429000"/>
            <a:ext cx="59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90464" y="4583668"/>
            <a:ext cx="65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22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7391400" cy="762000"/>
            <a:chOff x="-2895600" y="228600"/>
            <a:chExt cx="73914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2895600" y="228600"/>
              <a:ext cx="70104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 Dataflow Example 2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Very Busy Expression analysis</a:t>
            </a:r>
          </a:p>
          <a:p>
            <a:pPr lvl="1"/>
            <a:r>
              <a:rPr lang="en-US" dirty="0" smtClean="0"/>
              <a:t>An expression is very busy at a point </a:t>
            </a:r>
            <a:r>
              <a:rPr lang="en-US" b="1" i="1" dirty="0" smtClean="0"/>
              <a:t>p</a:t>
            </a:r>
            <a:r>
              <a:rPr lang="en-US" dirty="0" smtClean="0"/>
              <a:t> if it is guaranteed that it will be computed at some time in the future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Backwards dataflow problem: from computation to use</a:t>
            </a:r>
          </a:p>
          <a:p>
            <a:pPr lvl="1"/>
            <a:r>
              <a:rPr lang="en-US" dirty="0" smtClean="0"/>
              <a:t>Meet Lattice: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Meet operation: AND</a:t>
            </a:r>
          </a:p>
          <a:p>
            <a:pPr lvl="1"/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4038600" y="4343400"/>
            <a:ext cx="0" cy="685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3974068"/>
            <a:ext cx="59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90464" y="5040868"/>
            <a:ext cx="65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4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Covered a broad range of topics</a:t>
            </a:r>
          </a:p>
          <a:p>
            <a:pPr lvl="1"/>
            <a:r>
              <a:rPr lang="en-US" dirty="0" smtClean="0"/>
              <a:t>Some formal concepts</a:t>
            </a:r>
          </a:p>
          <a:p>
            <a:pPr lvl="1"/>
            <a:r>
              <a:rPr lang="en-US" dirty="0" smtClean="0"/>
              <a:t>Some practical concepts</a:t>
            </a:r>
          </a:p>
          <a:p>
            <a:r>
              <a:rPr lang="en-US" dirty="0" smtClean="0"/>
              <a:t>What we skipped</a:t>
            </a:r>
          </a:p>
          <a:p>
            <a:pPr lvl="1"/>
            <a:r>
              <a:rPr lang="en-US" dirty="0" smtClean="0"/>
              <a:t>Linking and loading </a:t>
            </a:r>
          </a:p>
          <a:p>
            <a:pPr lvl="1"/>
            <a:r>
              <a:rPr lang="en-US" dirty="0" smtClean="0"/>
              <a:t>Interpreters</a:t>
            </a:r>
          </a:p>
          <a:p>
            <a:pPr lvl="1"/>
            <a:r>
              <a:rPr lang="en-US" dirty="0" smtClean="0"/>
              <a:t>Register allocation</a:t>
            </a:r>
          </a:p>
          <a:p>
            <a:pPr lvl="1"/>
            <a:r>
              <a:rPr lang="en-US" dirty="0" smtClean="0"/>
              <a:t>Performance analysis / Proofs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27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152400"/>
            <a:ext cx="7848600" cy="762000"/>
            <a:chOff x="-4098925" y="228600"/>
            <a:chExt cx="8366125" cy="762000"/>
          </a:xfrm>
        </p:grpSpPr>
        <p:sp>
          <p:nvSpPr>
            <p:cNvPr id="10" name="Oval 9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4098925" y="228600"/>
              <a:ext cx="7908925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The END… or is it?</a:t>
              </a:r>
              <a:endParaRPr lang="en-US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2570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ANTLR: LL(k) </a:t>
            </a:r>
            <a:r>
              <a:rPr lang="en-US" dirty="0" err="1" smtClean="0"/>
              <a:t>Lexer</a:t>
            </a:r>
            <a:r>
              <a:rPr lang="en-US" dirty="0" smtClean="0"/>
              <a:t> generator</a:t>
            </a:r>
          </a:p>
          <a:p>
            <a:pPr lvl="1"/>
            <a:r>
              <a:rPr lang="en-US" dirty="0" smtClean="0"/>
              <a:t>LLVM: compiler framework </a:t>
            </a:r>
          </a:p>
          <a:p>
            <a:pPr lvl="1"/>
            <a:r>
              <a:rPr lang="en-US" dirty="0" err="1" smtClean="0"/>
              <a:t>JLex</a:t>
            </a:r>
            <a:r>
              <a:rPr lang="en-US" dirty="0" smtClean="0"/>
              <a:t> (ok </a:t>
            </a:r>
            <a:r>
              <a:rPr lang="en-US" dirty="0" err="1" smtClean="0"/>
              <a:t>JFLex</a:t>
            </a:r>
            <a:r>
              <a:rPr lang="en-US" dirty="0" smtClean="0"/>
              <a:t>) and CUP are used in actual analysis tools</a:t>
            </a:r>
          </a:p>
          <a:p>
            <a:r>
              <a:rPr lang="en-US" dirty="0" smtClean="0"/>
              <a:t>If </a:t>
            </a:r>
            <a:r>
              <a:rPr lang="en-US" dirty="0"/>
              <a:t>you’re interested in this stuff</a:t>
            </a:r>
          </a:p>
          <a:p>
            <a:pPr lvl="1"/>
            <a:r>
              <a:rPr lang="en-US" dirty="0"/>
              <a:t>701 is the graduate compilers course</a:t>
            </a:r>
          </a:p>
          <a:p>
            <a:pPr lvl="1"/>
            <a:r>
              <a:rPr lang="en-US" dirty="0"/>
              <a:t>Consider a career in PL (Programming Languages)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28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152400"/>
            <a:ext cx="7848600" cy="762000"/>
            <a:chOff x="-4098925" y="228600"/>
            <a:chExt cx="8366125" cy="762000"/>
          </a:xfrm>
        </p:grpSpPr>
        <p:sp>
          <p:nvSpPr>
            <p:cNvPr id="10" name="Oval 9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4098925" y="228600"/>
              <a:ext cx="7908925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 Where to go from here</a:t>
              </a:r>
              <a:endParaRPr lang="en-US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1331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Yes</a:t>
            </a:r>
            <a:r>
              <a:rPr lang="en-US" dirty="0" smtClean="0"/>
              <a:t>, in the sense that it is foundational</a:t>
            </a:r>
          </a:p>
          <a:p>
            <a:pPr lvl="1"/>
            <a:r>
              <a:rPr lang="en-US" dirty="0" smtClean="0"/>
              <a:t>Now you know how </a:t>
            </a:r>
            <a:r>
              <a:rPr lang="en-US" u="sng" dirty="0" smtClean="0"/>
              <a:t>your</a:t>
            </a:r>
            <a:r>
              <a:rPr lang="en-US" dirty="0" smtClean="0"/>
              <a:t> programs are more-or-less compiled</a:t>
            </a:r>
          </a:p>
          <a:p>
            <a:r>
              <a:rPr lang="en-US" b="1" dirty="0" smtClean="0"/>
              <a:t>Perhaps</a:t>
            </a:r>
            <a:r>
              <a:rPr lang="en-US" dirty="0" smtClean="0"/>
              <a:t>, in the sense that it’s directly applicable</a:t>
            </a:r>
          </a:p>
          <a:p>
            <a:pPr lvl="1"/>
            <a:r>
              <a:rPr lang="en-US" dirty="0" smtClean="0"/>
              <a:t>You could probably build a simple language right now</a:t>
            </a:r>
          </a:p>
          <a:p>
            <a:r>
              <a:rPr lang="en-US" b="1" dirty="0" smtClean="0"/>
              <a:t>Probably</a:t>
            </a:r>
            <a:r>
              <a:rPr lang="en-US" dirty="0" smtClean="0"/>
              <a:t>, in the sense that it teaches you a way of reasoning about code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29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152400"/>
            <a:ext cx="7848600" cy="762000"/>
            <a:chOff x="-4098925" y="228600"/>
            <a:chExt cx="8366125" cy="762000"/>
          </a:xfrm>
        </p:grpSpPr>
        <p:sp>
          <p:nvSpPr>
            <p:cNvPr id="10" name="Oval 9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4098925" y="228600"/>
              <a:ext cx="7908925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 Is this stuff actually useful?</a:t>
              </a:r>
              <a:endParaRPr lang="en-US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8730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9 is due now</a:t>
            </a:r>
          </a:p>
          <a:p>
            <a:r>
              <a:rPr lang="en-US" dirty="0" smtClean="0"/>
              <a:t>Homework 10 due next Thursday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0" y="152400"/>
            <a:ext cx="4267200" cy="762000"/>
            <a:chOff x="0" y="228600"/>
            <a:chExt cx="4267200" cy="762000"/>
          </a:xfrm>
        </p:grpSpPr>
        <p:sp>
          <p:nvSpPr>
            <p:cNvPr id="7" name="Rectangle 6"/>
            <p:cNvSpPr/>
            <p:nvPr/>
          </p:nvSpPr>
          <p:spPr>
            <a:xfrm>
              <a:off x="0" y="228600"/>
              <a:ext cx="3810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 Homework</a:t>
              </a:r>
              <a:endParaRPr lang="en-US" sz="44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6982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Thanks to everybody</a:t>
            </a:r>
          </a:p>
          <a:p>
            <a:r>
              <a:rPr lang="en-US" dirty="0" smtClean="0"/>
              <a:t>Special thanks to people who posted on Piazza</a:t>
            </a:r>
          </a:p>
          <a:p>
            <a:r>
              <a:rPr lang="en-US" dirty="0" smtClean="0"/>
              <a:t>Extra special thanks to people who offered suggestions and corrections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30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152400"/>
            <a:ext cx="7848600" cy="762000"/>
            <a:chOff x="-4098925" y="228600"/>
            <a:chExt cx="8366125" cy="762000"/>
          </a:xfrm>
        </p:grpSpPr>
        <p:sp>
          <p:nvSpPr>
            <p:cNvPr id="10" name="Oval 9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4098925" y="228600"/>
              <a:ext cx="7908925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Goodbye Forever!</a:t>
              </a:r>
              <a:endParaRPr lang="en-US" sz="4400" dirty="0"/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4305300"/>
            <a:ext cx="61722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3534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People</a:t>
            </a:r>
          </a:p>
          <a:p>
            <a:pPr lvl="1"/>
            <a:r>
              <a:rPr lang="en-US" dirty="0" smtClean="0"/>
              <a:t>Susan </a:t>
            </a:r>
            <a:r>
              <a:rPr lang="en-US" dirty="0" err="1" smtClean="0"/>
              <a:t>Horwitz</a:t>
            </a:r>
            <a:r>
              <a:rPr lang="en-US" dirty="0" smtClean="0"/>
              <a:t>, Beck </a:t>
            </a:r>
            <a:r>
              <a:rPr lang="en-US" dirty="0" err="1" smtClean="0"/>
              <a:t>Hasti</a:t>
            </a:r>
            <a:r>
              <a:rPr lang="en-US" dirty="0" smtClean="0"/>
              <a:t>, Charles Fischer, Tom Reps – UW-Madison</a:t>
            </a:r>
          </a:p>
          <a:p>
            <a:pPr lvl="1"/>
            <a:r>
              <a:rPr lang="en-US" dirty="0" err="1"/>
              <a:t>Saumya</a:t>
            </a:r>
            <a:r>
              <a:rPr lang="en-US" dirty="0"/>
              <a:t> </a:t>
            </a:r>
            <a:r>
              <a:rPr lang="en-US" dirty="0" err="1"/>
              <a:t>Debray</a:t>
            </a:r>
            <a:r>
              <a:rPr lang="en-US" dirty="0"/>
              <a:t> – University of </a:t>
            </a:r>
            <a:r>
              <a:rPr lang="en-US" dirty="0" smtClean="0"/>
              <a:t>Arizona</a:t>
            </a:r>
          </a:p>
          <a:p>
            <a:r>
              <a:rPr lang="en-US" dirty="0" smtClean="0"/>
              <a:t>Books</a:t>
            </a:r>
          </a:p>
          <a:p>
            <a:pPr lvl="1"/>
            <a:r>
              <a:rPr lang="en-US" dirty="0"/>
              <a:t>Advanced Compiler Design and Implementation, S. </a:t>
            </a:r>
            <a:r>
              <a:rPr lang="en-US" dirty="0" err="1" smtClean="0"/>
              <a:t>Munchnick</a:t>
            </a:r>
            <a:endParaRPr lang="en-US" dirty="0" smtClean="0"/>
          </a:p>
          <a:p>
            <a:pPr lvl="1"/>
            <a:r>
              <a:rPr lang="en-US" dirty="0" smtClean="0"/>
              <a:t>Compilers: Principles, Techniques and Tools, A. </a:t>
            </a:r>
            <a:r>
              <a:rPr lang="en-US" dirty="0" err="1" smtClean="0"/>
              <a:t>Aho</a:t>
            </a:r>
            <a:r>
              <a:rPr lang="en-US" dirty="0"/>
              <a:t> </a:t>
            </a:r>
            <a:r>
              <a:rPr lang="en-US" i="1" dirty="0" smtClean="0"/>
              <a:t>et al</a:t>
            </a:r>
          </a:p>
          <a:p>
            <a:pPr lvl="1"/>
            <a:r>
              <a:rPr lang="en-US" dirty="0" smtClean="0"/>
              <a:t>Intro to Theory of Computation, M. </a:t>
            </a:r>
            <a:r>
              <a:rPr lang="en-US" dirty="0" err="1" smtClean="0"/>
              <a:t>Sipser</a:t>
            </a:r>
            <a:endParaRPr lang="en-US" dirty="0" smtClean="0"/>
          </a:p>
          <a:p>
            <a:pPr lvl="1"/>
            <a:r>
              <a:rPr lang="en-US" dirty="0" smtClean="0"/>
              <a:t>Types and Programming Languages, B. Pierce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31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152400"/>
            <a:ext cx="7848600" cy="762000"/>
            <a:chOff x="-4098925" y="228600"/>
            <a:chExt cx="8366125" cy="762000"/>
          </a:xfrm>
        </p:grpSpPr>
        <p:sp>
          <p:nvSpPr>
            <p:cNvPr id="10" name="Oval 9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4098925" y="228600"/>
              <a:ext cx="7908925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Credits</a:t>
              </a:r>
              <a:endParaRPr lang="en-US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859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I’ll send an email </a:t>
            </a:r>
            <a:r>
              <a:rPr lang="en-US" b="1" dirty="0" smtClean="0"/>
              <a:t>tomorrow</a:t>
            </a:r>
            <a:r>
              <a:rPr lang="en-US" dirty="0" smtClean="0"/>
              <a:t> about the date of the review</a:t>
            </a:r>
          </a:p>
          <a:p>
            <a:pPr lvl="1"/>
            <a:r>
              <a:rPr lang="en-US" dirty="0" smtClean="0"/>
              <a:t>Unfortunately, nothing works for everybody</a:t>
            </a:r>
          </a:p>
          <a:p>
            <a:pPr lvl="1"/>
            <a:r>
              <a:rPr lang="en-US" dirty="0" smtClean="0"/>
              <a:t>Probably only going to do 1 review session</a:t>
            </a:r>
          </a:p>
          <a:p>
            <a:pPr lvl="1"/>
            <a:r>
              <a:rPr lang="en-US" dirty="0" smtClean="0"/>
              <a:t>I’ll buy pizza again</a:t>
            </a:r>
          </a:p>
          <a:p>
            <a:pPr lvl="2"/>
            <a:r>
              <a:rPr lang="en-US" dirty="0" smtClean="0"/>
              <a:t>If you have preferences send them via email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4600-A827-4B55-A62A-0A2DA75D7B7E}" type="slidenum">
              <a:rPr lang="en-US" smtClean="0"/>
              <a:t>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0" y="152400"/>
            <a:ext cx="5410200" cy="762000"/>
            <a:chOff x="-1143000" y="228600"/>
            <a:chExt cx="5410200" cy="762000"/>
          </a:xfrm>
        </p:grpSpPr>
        <p:sp>
          <p:nvSpPr>
            <p:cNvPr id="7" name="Rectangle 6"/>
            <p:cNvSpPr/>
            <p:nvPr/>
          </p:nvSpPr>
          <p:spPr>
            <a:xfrm>
              <a:off x="-1143000" y="228600"/>
              <a:ext cx="4953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 smtClean="0"/>
                <a:t>  Final Exam Review</a:t>
              </a:r>
              <a:endParaRPr lang="en-US" sz="44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633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Last time:</a:t>
            </a:r>
          </a:p>
          <a:p>
            <a:pPr lvl="1"/>
            <a:r>
              <a:rPr lang="en-US" dirty="0" smtClean="0"/>
              <a:t>Optimization overview</a:t>
            </a:r>
          </a:p>
          <a:p>
            <a:pPr lvl="2"/>
            <a:r>
              <a:rPr lang="en-US" dirty="0" smtClean="0"/>
              <a:t>Soundness and completeness</a:t>
            </a:r>
          </a:p>
          <a:p>
            <a:pPr lvl="1"/>
            <a:r>
              <a:rPr lang="en-US" dirty="0" smtClean="0"/>
              <a:t>Simple optimizations</a:t>
            </a:r>
          </a:p>
          <a:p>
            <a:pPr lvl="2"/>
            <a:r>
              <a:rPr lang="en-US" dirty="0" smtClean="0"/>
              <a:t>Peephole</a:t>
            </a:r>
          </a:p>
          <a:p>
            <a:pPr lvl="2"/>
            <a:r>
              <a:rPr lang="en-US" dirty="0" smtClean="0"/>
              <a:t>LICM</a:t>
            </a:r>
          </a:p>
          <a:p>
            <a:r>
              <a:rPr lang="en-US" dirty="0" smtClean="0"/>
              <a:t>This time:</a:t>
            </a:r>
          </a:p>
          <a:p>
            <a:pPr lvl="1"/>
            <a:r>
              <a:rPr lang="en-US" dirty="0" smtClean="0"/>
              <a:t>More Optimization</a:t>
            </a:r>
          </a:p>
          <a:p>
            <a:pPr lvl="2"/>
            <a:r>
              <a:rPr lang="en-US" dirty="0" smtClean="0"/>
              <a:t>Analysis frameworks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0" y="152400"/>
            <a:ext cx="4267200" cy="762000"/>
            <a:chOff x="0" y="228600"/>
            <a:chExt cx="4267200" cy="762000"/>
          </a:xfrm>
        </p:grpSpPr>
        <p:sp>
          <p:nvSpPr>
            <p:cNvPr id="15" name="Rectangle 14"/>
            <p:cNvSpPr/>
            <p:nvPr/>
          </p:nvSpPr>
          <p:spPr>
            <a:xfrm>
              <a:off x="0" y="228600"/>
              <a:ext cx="3810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/>
                <a:t>Roadmap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9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Review Dominators</a:t>
            </a:r>
          </a:p>
          <a:p>
            <a:r>
              <a:rPr lang="en-US" dirty="0" smtClean="0"/>
              <a:t>Introduce some more advanced concepts</a:t>
            </a:r>
          </a:p>
          <a:p>
            <a:pPr lvl="1"/>
            <a:r>
              <a:rPr lang="en-US" dirty="0" smtClean="0"/>
              <a:t>SSA</a:t>
            </a:r>
          </a:p>
          <a:p>
            <a:pPr lvl="1"/>
            <a:r>
              <a:rPr lang="en-US" dirty="0" smtClean="0"/>
              <a:t>Dataflow propagation</a:t>
            </a:r>
          </a:p>
          <a:p>
            <a:r>
              <a:rPr lang="en-US" dirty="0" smtClean="0"/>
              <a:t>Wrap-up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0" y="152400"/>
            <a:ext cx="4267200" cy="762000"/>
            <a:chOff x="0" y="228600"/>
            <a:chExt cx="4267200" cy="762000"/>
          </a:xfrm>
        </p:grpSpPr>
        <p:sp>
          <p:nvSpPr>
            <p:cNvPr id="15" name="Rectangle 14"/>
            <p:cNvSpPr/>
            <p:nvPr/>
          </p:nvSpPr>
          <p:spPr>
            <a:xfrm>
              <a:off x="0" y="228600"/>
              <a:ext cx="3810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/>
                <a:t>Outline</a:t>
              </a:r>
              <a:endParaRPr lang="en-US" sz="4400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34290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67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57300" y="1219200"/>
            <a:ext cx="6629400" cy="44196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Dominator Review</a:t>
            </a:r>
            <a:endParaRPr lang="en-US" sz="4000" dirty="0"/>
          </a:p>
        </p:txBody>
      </p: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5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6477000" cy="762000"/>
            <a:chOff x="-1981200" y="228600"/>
            <a:chExt cx="64770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1981200" y="228600"/>
              <a:ext cx="6096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Dominator Terms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Domination (A dominates B):</a:t>
            </a:r>
          </a:p>
          <a:p>
            <a:pPr lvl="1"/>
            <a:r>
              <a:rPr lang="en-US" dirty="0" smtClean="0"/>
              <a:t> to reach block B, you must have gone through block A</a:t>
            </a:r>
          </a:p>
          <a:p>
            <a:r>
              <a:rPr lang="en-US" dirty="0" smtClean="0"/>
              <a:t>Strict Domination (A strictly dominates B)</a:t>
            </a:r>
          </a:p>
          <a:p>
            <a:pPr lvl="1"/>
            <a:r>
              <a:rPr lang="en-US" dirty="0" smtClean="0"/>
              <a:t>A dominates B and A is not B</a:t>
            </a:r>
          </a:p>
          <a:p>
            <a:r>
              <a:rPr lang="en-US" dirty="0" smtClean="0"/>
              <a:t>Immediate Domination (A immediately dominates B)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immediately dominates </a:t>
            </a:r>
            <a:r>
              <a:rPr lang="en-US" dirty="0" smtClean="0"/>
              <a:t>B </a:t>
            </a:r>
            <a:r>
              <a:rPr lang="en-US" dirty="0" smtClean="0"/>
              <a:t>if A dominates B and </a:t>
            </a:r>
            <a:r>
              <a:rPr lang="en-US" dirty="0" smtClean="0"/>
              <a:t>has no intervening dominators</a:t>
            </a:r>
          </a:p>
        </p:txBody>
      </p:sp>
    </p:spTree>
    <p:extLst>
      <p:ext uri="{BB962C8B-B14F-4D97-AF65-F5344CB8AC3E}">
        <p14:creationId xmlns:p14="http://schemas.microsoft.com/office/powerpoint/2010/main" val="2193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152400"/>
            <a:ext cx="6477000" cy="762000"/>
            <a:chOff x="-1981200" y="228600"/>
            <a:chExt cx="6477000" cy="762000"/>
          </a:xfrm>
        </p:grpSpPr>
        <p:sp>
          <p:nvSpPr>
            <p:cNvPr id="18" name="Oval 17"/>
            <p:cNvSpPr/>
            <p:nvPr/>
          </p:nvSpPr>
          <p:spPr>
            <a:xfrm>
              <a:off x="3657600" y="228600"/>
              <a:ext cx="838200" cy="762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-1981200" y="228600"/>
              <a:ext cx="6096000" cy="76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4400" dirty="0"/>
                <a:t> </a:t>
              </a:r>
              <a:r>
                <a:rPr lang="en-US" sz="4400" dirty="0" smtClean="0"/>
                <a:t>Dominator Example</a:t>
              </a:r>
              <a:endParaRPr lang="en-US" sz="4400" dirty="0"/>
            </a:p>
          </p:txBody>
        </p:sp>
      </p:grpSp>
      <p:sp>
        <p:nvSpPr>
          <p:cNvPr id="4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434600-A827-4B55-A62A-0A2DA75D7B7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581400" y="16002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437327" y="30480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739962" y="30480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543837" y="4572000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505200" y="5700712"/>
            <a:ext cx="1295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6" name="Straight Arrow Connector 5"/>
          <p:cNvCxnSpPr>
            <a:stCxn id="3" idx="2"/>
            <a:endCxn id="9" idx="0"/>
          </p:cNvCxnSpPr>
          <p:nvPr/>
        </p:nvCxnSpPr>
        <p:spPr>
          <a:xfrm flipH="1">
            <a:off x="3085027" y="2438400"/>
            <a:ext cx="1144073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8" name="Straight Arrow Connector 7"/>
          <p:cNvCxnSpPr>
            <a:stCxn id="3" idx="2"/>
            <a:endCxn id="10" idx="0"/>
          </p:cNvCxnSpPr>
          <p:nvPr/>
        </p:nvCxnSpPr>
        <p:spPr>
          <a:xfrm>
            <a:off x="4229100" y="2438400"/>
            <a:ext cx="1158562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4" name="Straight Arrow Connector 13"/>
          <p:cNvCxnSpPr>
            <a:stCxn id="9" idx="2"/>
            <a:endCxn id="11" idx="0"/>
          </p:cNvCxnSpPr>
          <p:nvPr/>
        </p:nvCxnSpPr>
        <p:spPr>
          <a:xfrm>
            <a:off x="3085027" y="3886200"/>
            <a:ext cx="110651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7" name="Straight Arrow Connector 16"/>
          <p:cNvCxnSpPr>
            <a:stCxn id="10" idx="2"/>
            <a:endCxn id="11" idx="0"/>
          </p:cNvCxnSpPr>
          <p:nvPr/>
        </p:nvCxnSpPr>
        <p:spPr>
          <a:xfrm flipH="1">
            <a:off x="4191537" y="3886200"/>
            <a:ext cx="1196125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0" name="Straight Arrow Connector 19"/>
          <p:cNvCxnSpPr>
            <a:stCxn id="11" idx="2"/>
            <a:endCxn id="12" idx="0"/>
          </p:cNvCxnSpPr>
          <p:nvPr/>
        </p:nvCxnSpPr>
        <p:spPr>
          <a:xfrm flipH="1">
            <a:off x="4152900" y="5410200"/>
            <a:ext cx="38637" cy="2905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Curved Connector 22"/>
          <p:cNvCxnSpPr>
            <a:stCxn id="3" idx="3"/>
            <a:endCxn id="10" idx="3"/>
          </p:cNvCxnSpPr>
          <p:nvPr/>
        </p:nvCxnSpPr>
        <p:spPr>
          <a:xfrm>
            <a:off x="4876800" y="2019300"/>
            <a:ext cx="1158562" cy="1447800"/>
          </a:xfrm>
          <a:prstGeom prst="curvedConnector3">
            <a:avLst>
              <a:gd name="adj1" fmla="val 119731"/>
            </a:avLst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5" name="Curved Connector 24"/>
          <p:cNvCxnSpPr>
            <a:stCxn id="11" idx="1"/>
            <a:endCxn id="3" idx="1"/>
          </p:cNvCxnSpPr>
          <p:nvPr/>
        </p:nvCxnSpPr>
        <p:spPr>
          <a:xfrm rot="10800000" flipH="1">
            <a:off x="3543836" y="2019300"/>
            <a:ext cx="37563" cy="2971800"/>
          </a:xfrm>
          <a:prstGeom prst="curvedConnector3">
            <a:avLst>
              <a:gd name="adj1" fmla="val -4722903"/>
            </a:avLst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0" name="Straight Arrow Connector 29"/>
          <p:cNvCxnSpPr>
            <a:endCxn id="3" idx="0"/>
          </p:cNvCxnSpPr>
          <p:nvPr/>
        </p:nvCxnSpPr>
        <p:spPr>
          <a:xfrm>
            <a:off x="4229100" y="11430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590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7027</TotalTime>
  <Words>1389</Words>
  <Application>Microsoft Office PowerPoint</Application>
  <PresentationFormat>On-screen Show (4:3)</PresentationFormat>
  <Paragraphs>299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CS 536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</dc:creator>
  <cp:lastModifiedBy>drew</cp:lastModifiedBy>
  <cp:revision>280</cp:revision>
  <dcterms:created xsi:type="dcterms:W3CDTF">2014-11-06T03:13:16Z</dcterms:created>
  <dcterms:modified xsi:type="dcterms:W3CDTF">2014-12-04T21:31:44Z</dcterms:modified>
</cp:coreProperties>
</file>