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78" r:id="rId5"/>
    <p:sldId id="258" r:id="rId6"/>
    <p:sldId id="259" r:id="rId7"/>
    <p:sldId id="263" r:id="rId8"/>
    <p:sldId id="282" r:id="rId9"/>
    <p:sldId id="283" r:id="rId10"/>
    <p:sldId id="284" r:id="rId11"/>
    <p:sldId id="285" r:id="rId12"/>
    <p:sldId id="262" r:id="rId13"/>
    <p:sldId id="265" r:id="rId14"/>
    <p:sldId id="266" r:id="rId15"/>
    <p:sldId id="276" r:id="rId16"/>
    <p:sldId id="267" r:id="rId17"/>
    <p:sldId id="269" r:id="rId18"/>
    <p:sldId id="272" r:id="rId19"/>
    <p:sldId id="274" r:id="rId20"/>
    <p:sldId id="275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1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2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02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75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0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2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9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275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83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98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70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B1D38-B5D6-41A0-B2B8-CD3C6D568CE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D6924-0C35-4B9D-9A4A-DBE16C63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44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bioinfo2.ugr.es/OReillyReferenceLibrary/web/html/appa_02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536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CFGs for Syntax Definition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6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Derivation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57800"/>
          </a:xfrm>
        </p:spPr>
        <p:txBody>
          <a:bodyPr>
            <a:noAutofit/>
          </a:bodyPr>
          <a:lstStyle/>
          <a:p>
            <a:r>
              <a:rPr lang="en-US" sz="2200" dirty="0" smtClean="0"/>
              <a:t>Leftmost Derivation: always expand the leftmost nonterminal</a:t>
            </a:r>
          </a:p>
          <a:p>
            <a:r>
              <a:rPr lang="en-US" sz="2200" dirty="0" smtClean="0"/>
              <a:t>Rightmost Derivation: always expand the rightmost nonterminal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014" y="2895600"/>
            <a:ext cx="342138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7709" y="4061936"/>
            <a:ext cx="626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105400" y="4061936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7315200" y="3288268"/>
            <a:ext cx="54694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end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481769" y="3288268"/>
            <a:ext cx="70564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begin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392292" y="3288268"/>
            <a:ext cx="71635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6440927" y="2667000"/>
            <a:ext cx="6190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Prog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172200" y="4061936"/>
            <a:ext cx="115653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semicolon</a:t>
            </a:r>
            <a:endParaRPr lang="en-US" b="1" dirty="0"/>
          </a:p>
        </p:txBody>
      </p:sp>
      <p:cxnSp>
        <p:nvCxnSpPr>
          <p:cNvPr id="12" name="Straight Connector 11"/>
          <p:cNvCxnSpPr>
            <a:stCxn id="10" idx="2"/>
            <a:endCxn id="9" idx="0"/>
          </p:cNvCxnSpPr>
          <p:nvPr/>
        </p:nvCxnSpPr>
        <p:spPr>
          <a:xfrm>
            <a:off x="6750467" y="3036332"/>
            <a:ext cx="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3" name="Straight Connector 12"/>
          <p:cNvCxnSpPr>
            <a:stCxn id="9" idx="2"/>
            <a:endCxn id="6" idx="0"/>
          </p:cNvCxnSpPr>
          <p:nvPr/>
        </p:nvCxnSpPr>
        <p:spPr>
          <a:xfrm flipH="1">
            <a:off x="5463575" y="3657600"/>
            <a:ext cx="1286892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4" name="Straight Connector 13"/>
          <p:cNvCxnSpPr>
            <a:stCxn id="9" idx="2"/>
            <a:endCxn id="11" idx="0"/>
          </p:cNvCxnSpPr>
          <p:nvPr/>
        </p:nvCxnSpPr>
        <p:spPr>
          <a:xfrm>
            <a:off x="6750467" y="3657600"/>
            <a:ext cx="1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5" name="Straight Connector 14"/>
          <p:cNvCxnSpPr>
            <a:stCxn id="9" idx="2"/>
            <a:endCxn id="5" idx="0"/>
          </p:cNvCxnSpPr>
          <p:nvPr/>
        </p:nvCxnSpPr>
        <p:spPr>
          <a:xfrm>
            <a:off x="6750467" y="3657600"/>
            <a:ext cx="1250533" cy="4043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Straight Connector 15"/>
          <p:cNvCxnSpPr>
            <a:stCxn id="10" idx="2"/>
            <a:endCxn id="8" idx="0"/>
          </p:cNvCxnSpPr>
          <p:nvPr/>
        </p:nvCxnSpPr>
        <p:spPr>
          <a:xfrm flipH="1">
            <a:off x="5834590" y="3036332"/>
            <a:ext cx="91587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7" name="Straight Connector 16"/>
          <p:cNvCxnSpPr>
            <a:stCxn id="10" idx="2"/>
            <a:endCxn id="7" idx="0"/>
          </p:cNvCxnSpPr>
          <p:nvPr/>
        </p:nvCxnSpPr>
        <p:spPr>
          <a:xfrm>
            <a:off x="6750467" y="3036332"/>
            <a:ext cx="838206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9" name="TextBox 18"/>
          <p:cNvSpPr txBox="1"/>
          <p:nvPr/>
        </p:nvSpPr>
        <p:spPr>
          <a:xfrm>
            <a:off x="4309336" y="5241701"/>
            <a:ext cx="1928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Leftmost expands </a:t>
            </a:r>
          </a:p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this nonterminal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5177307" y="4456090"/>
            <a:ext cx="373487" cy="837127"/>
          </a:xfrm>
          <a:custGeom>
            <a:avLst/>
            <a:gdLst>
              <a:gd name="connsiteX0" fmla="*/ 0 w 373487"/>
              <a:gd name="connsiteY0" fmla="*/ 837127 h 837127"/>
              <a:gd name="connsiteX1" fmla="*/ 309093 w 373487"/>
              <a:gd name="connsiteY1" fmla="*/ 528034 h 837127"/>
              <a:gd name="connsiteX2" fmla="*/ 373487 w 373487"/>
              <a:gd name="connsiteY2" fmla="*/ 0 h 837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487" h="837127">
                <a:moveTo>
                  <a:pt x="0" y="837127"/>
                </a:moveTo>
                <a:cubicBezTo>
                  <a:pt x="123422" y="752341"/>
                  <a:pt x="246845" y="667555"/>
                  <a:pt x="309093" y="528034"/>
                </a:cubicBezTo>
                <a:cubicBezTo>
                  <a:pt x="371341" y="388513"/>
                  <a:pt x="372414" y="194256"/>
                  <a:pt x="373487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688189" y="5157757"/>
            <a:ext cx="2059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Rightmost expands </a:t>
            </a:r>
          </a:p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this nonterminal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7633535" y="4499020"/>
            <a:ext cx="364245" cy="682580"/>
          </a:xfrm>
          <a:custGeom>
            <a:avLst/>
            <a:gdLst>
              <a:gd name="connsiteX0" fmla="*/ 16516 w 364245"/>
              <a:gd name="connsiteY0" fmla="*/ 682580 h 682580"/>
              <a:gd name="connsiteX1" fmla="*/ 29395 w 364245"/>
              <a:gd name="connsiteY1" fmla="*/ 399245 h 682580"/>
              <a:gd name="connsiteX2" fmla="*/ 286972 w 364245"/>
              <a:gd name="connsiteY2" fmla="*/ 270456 h 682580"/>
              <a:gd name="connsiteX3" fmla="*/ 364245 w 364245"/>
              <a:gd name="connsiteY3" fmla="*/ 0 h 682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4245" h="682580">
                <a:moveTo>
                  <a:pt x="16516" y="682580"/>
                </a:moveTo>
                <a:cubicBezTo>
                  <a:pt x="417" y="575256"/>
                  <a:pt x="-15681" y="467932"/>
                  <a:pt x="29395" y="399245"/>
                </a:cubicBezTo>
                <a:cubicBezTo>
                  <a:pt x="74471" y="330558"/>
                  <a:pt x="231164" y="336997"/>
                  <a:pt x="286972" y="270456"/>
                </a:cubicBezTo>
                <a:cubicBezTo>
                  <a:pt x="342780" y="203915"/>
                  <a:pt x="353512" y="101957"/>
                  <a:pt x="364245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9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9" grpId="0"/>
      <p:bldP spid="21" grpId="0" animBg="1"/>
      <p:bldP spid="23" grpId="0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Ambiguity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57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Even with a fixed derivation order, it is possible to derive the same string in multiple ways</a:t>
            </a:r>
          </a:p>
          <a:p>
            <a:r>
              <a:rPr lang="en-US" sz="4000" dirty="0" smtClean="0"/>
              <a:t>For Grammar G and string w</a:t>
            </a:r>
          </a:p>
          <a:p>
            <a:pPr lvl="1"/>
            <a:r>
              <a:rPr lang="en-US" sz="3600" i="1" dirty="0" smtClean="0"/>
              <a:t>G</a:t>
            </a:r>
            <a:r>
              <a:rPr lang="en-US" sz="3600" dirty="0" smtClean="0"/>
              <a:t> is ambiguous if</a:t>
            </a:r>
          </a:p>
          <a:p>
            <a:pPr lvl="2"/>
            <a:r>
              <a:rPr lang="en-US" sz="3200" dirty="0" smtClean="0"/>
              <a:t>&gt;1 leftmost derivation of w</a:t>
            </a:r>
          </a:p>
          <a:p>
            <a:pPr lvl="2"/>
            <a:r>
              <a:rPr lang="en-US" sz="3200" dirty="0" smtClean="0"/>
              <a:t>&gt;1 rightmost derivation of w</a:t>
            </a:r>
          </a:p>
          <a:p>
            <a:pPr lvl="2"/>
            <a:r>
              <a:rPr lang="en-US" sz="3200" dirty="0" smtClean="0"/>
              <a:t>&gt; 1 parse tree for w</a:t>
            </a:r>
          </a:p>
        </p:txBody>
      </p:sp>
    </p:spTree>
    <p:extLst>
      <p:ext uri="{BB962C8B-B14F-4D97-AF65-F5344CB8AC3E}">
        <p14:creationId xmlns:p14="http://schemas.microsoft.com/office/powerpoint/2010/main" val="391561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Example: Ambiguous Grammars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43265" y="4724400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08403" y="4736068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342046" y="4736068"/>
            <a:ext cx="76655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minus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20739" y="4114800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cxnSp>
        <p:nvCxnSpPr>
          <p:cNvPr id="12" name="Straight Connector 11"/>
          <p:cNvCxnSpPr>
            <a:stCxn id="10" idx="2"/>
            <a:endCxn id="9" idx="0"/>
          </p:cNvCxnSpPr>
          <p:nvPr/>
        </p:nvCxnSpPr>
        <p:spPr>
          <a:xfrm>
            <a:off x="1717455" y="4484132"/>
            <a:ext cx="787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Straight Connector 15"/>
          <p:cNvCxnSpPr>
            <a:stCxn id="10" idx="2"/>
            <a:endCxn id="8" idx="0"/>
          </p:cNvCxnSpPr>
          <p:nvPr/>
        </p:nvCxnSpPr>
        <p:spPr>
          <a:xfrm flipH="1">
            <a:off x="812333" y="4484132"/>
            <a:ext cx="905122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7" name="Straight Connector 16"/>
          <p:cNvCxnSpPr>
            <a:stCxn id="10" idx="2"/>
            <a:endCxn id="7" idx="0"/>
          </p:cNvCxnSpPr>
          <p:nvPr/>
        </p:nvCxnSpPr>
        <p:spPr>
          <a:xfrm>
            <a:off x="1717455" y="4484132"/>
            <a:ext cx="132974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8" name="Rectangle 17"/>
          <p:cNvSpPr/>
          <p:nvPr/>
        </p:nvSpPr>
        <p:spPr>
          <a:xfrm>
            <a:off x="457200" y="1295400"/>
            <a:ext cx="2971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i="1" dirty="0" smtClean="0"/>
              <a:t>Expr  </a:t>
            </a:r>
            <a:r>
              <a:rPr lang="en-US" dirty="0" smtClean="0"/>
              <a:t>→ </a:t>
            </a:r>
            <a:r>
              <a:rPr lang="en-US" b="1" dirty="0" err="1" smtClean="0"/>
              <a:t>intlit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minus </a:t>
            </a:r>
            <a:r>
              <a:rPr lang="en-US" i="1" dirty="0" smtClean="0"/>
              <a:t>Expr</a:t>
            </a:r>
          </a:p>
          <a:p>
            <a:pPr>
              <a:lnSpc>
                <a:spcPct val="150000"/>
              </a:lnSpc>
            </a:pPr>
            <a:r>
              <a:rPr lang="en-US" i="1" dirty="0"/>
              <a:t> </a:t>
            </a:r>
            <a:r>
              <a:rPr lang="en-US" i="1" dirty="0" smtClean="0"/>
              <a:t>          </a:t>
            </a:r>
            <a:r>
              <a:rPr lang="en-US" dirty="0" smtClean="0"/>
              <a:t>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times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       | </a:t>
            </a:r>
            <a:r>
              <a:rPr lang="en-US" b="1" dirty="0" err="1" smtClean="0"/>
              <a:t>lparen</a:t>
            </a:r>
            <a:r>
              <a:rPr lang="en-US" dirty="0" smtClean="0"/>
              <a:t> </a:t>
            </a:r>
            <a:r>
              <a:rPr lang="en-US" i="1" dirty="0" smtClean="0"/>
              <a:t>Expr </a:t>
            </a:r>
            <a:r>
              <a:rPr lang="en-US" b="1" dirty="0" err="1" smtClean="0"/>
              <a:t>rparen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4888738" y="1523709"/>
            <a:ext cx="305776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200" dirty="0" smtClean="0"/>
              <a:t>Derive the string 4 - 7 * 3</a:t>
            </a:r>
            <a:endParaRPr lang="en-US" sz="2200" dirty="0"/>
          </a:p>
          <a:p>
            <a:pPr algn="ctr"/>
            <a:endParaRPr lang="en-US" sz="2200" dirty="0" smtClean="0"/>
          </a:p>
          <a:p>
            <a:pPr algn="ctr"/>
            <a:r>
              <a:rPr lang="en-US" sz="2200" dirty="0" smtClean="0"/>
              <a:t>(assume tokenization)</a:t>
            </a:r>
            <a:endParaRPr lang="en-US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3493572" y="5345668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1944575" y="5345668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2683430" y="5345668"/>
            <a:ext cx="715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times</a:t>
            </a:r>
            <a:endParaRPr lang="en-US" b="1" dirty="0"/>
          </a:p>
        </p:txBody>
      </p:sp>
      <p:cxnSp>
        <p:nvCxnSpPr>
          <p:cNvPr id="28" name="Straight Connector 27"/>
          <p:cNvCxnSpPr>
            <a:stCxn id="7" idx="2"/>
            <a:endCxn id="27" idx="0"/>
          </p:cNvCxnSpPr>
          <p:nvPr/>
        </p:nvCxnSpPr>
        <p:spPr>
          <a:xfrm flipH="1">
            <a:off x="3041060" y="5093732"/>
            <a:ext cx="6135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Straight Connector 28"/>
          <p:cNvCxnSpPr>
            <a:stCxn id="7" idx="2"/>
            <a:endCxn id="26" idx="0"/>
          </p:cNvCxnSpPr>
          <p:nvPr/>
        </p:nvCxnSpPr>
        <p:spPr>
          <a:xfrm flipH="1">
            <a:off x="2248505" y="5093732"/>
            <a:ext cx="79869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Straight Connector 29"/>
          <p:cNvCxnSpPr>
            <a:stCxn id="7" idx="2"/>
            <a:endCxn id="25" idx="0"/>
          </p:cNvCxnSpPr>
          <p:nvPr/>
        </p:nvCxnSpPr>
        <p:spPr>
          <a:xfrm>
            <a:off x="3047195" y="5093732"/>
            <a:ext cx="75030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3" name="TextBox 32"/>
          <p:cNvSpPr txBox="1"/>
          <p:nvPr/>
        </p:nvSpPr>
        <p:spPr>
          <a:xfrm>
            <a:off x="1931206" y="5943600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34" name="Straight Connector 33"/>
          <p:cNvCxnSpPr>
            <a:stCxn id="26" idx="2"/>
            <a:endCxn id="33" idx="0"/>
          </p:cNvCxnSpPr>
          <p:nvPr/>
        </p:nvCxnSpPr>
        <p:spPr>
          <a:xfrm>
            <a:off x="2248505" y="5715000"/>
            <a:ext cx="0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8" name="TextBox 37"/>
          <p:cNvSpPr txBox="1"/>
          <p:nvPr/>
        </p:nvSpPr>
        <p:spPr>
          <a:xfrm>
            <a:off x="511358" y="5334000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39" name="Straight Connector 38"/>
          <p:cNvCxnSpPr>
            <a:stCxn id="8" idx="2"/>
            <a:endCxn id="38" idx="0"/>
          </p:cNvCxnSpPr>
          <p:nvPr/>
        </p:nvCxnSpPr>
        <p:spPr>
          <a:xfrm>
            <a:off x="812333" y="5105400"/>
            <a:ext cx="16324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0" name="TextBox 39"/>
          <p:cNvSpPr txBox="1"/>
          <p:nvPr/>
        </p:nvSpPr>
        <p:spPr>
          <a:xfrm>
            <a:off x="3480203" y="5943600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41" name="Straight Connector 40"/>
          <p:cNvCxnSpPr>
            <a:stCxn id="25" idx="2"/>
            <a:endCxn id="40" idx="0"/>
          </p:cNvCxnSpPr>
          <p:nvPr/>
        </p:nvCxnSpPr>
        <p:spPr>
          <a:xfrm>
            <a:off x="3797502" y="5715000"/>
            <a:ext cx="0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4" name="TextBox 43"/>
          <p:cNvSpPr txBox="1"/>
          <p:nvPr/>
        </p:nvSpPr>
        <p:spPr>
          <a:xfrm>
            <a:off x="663917" y="5726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2118166" y="6336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77346" y="6336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802066" y="4704738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6679394" y="4716406"/>
            <a:ext cx="715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times</a:t>
            </a:r>
            <a:endParaRPr 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6742210" y="4095138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cxnSp>
        <p:nvCxnSpPr>
          <p:cNvPr id="51" name="Straight Connector 50"/>
          <p:cNvCxnSpPr>
            <a:stCxn id="50" idx="2"/>
            <a:endCxn id="49" idx="0"/>
          </p:cNvCxnSpPr>
          <p:nvPr/>
        </p:nvCxnSpPr>
        <p:spPr>
          <a:xfrm flipH="1">
            <a:off x="7037024" y="4464470"/>
            <a:ext cx="1902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2" name="Straight Connector 51"/>
          <p:cNvCxnSpPr>
            <a:stCxn id="50" idx="2"/>
            <a:endCxn id="47" idx="0"/>
          </p:cNvCxnSpPr>
          <p:nvPr/>
        </p:nvCxnSpPr>
        <p:spPr>
          <a:xfrm flipH="1">
            <a:off x="6105996" y="4464470"/>
            <a:ext cx="93293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3" name="Straight Connector 52"/>
          <p:cNvCxnSpPr>
            <a:stCxn id="50" idx="2"/>
            <a:endCxn id="50" idx="2"/>
          </p:cNvCxnSpPr>
          <p:nvPr/>
        </p:nvCxnSpPr>
        <p:spPr>
          <a:xfrm>
            <a:off x="7038926" y="4464470"/>
            <a:ext cx="0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4" name="TextBox 53"/>
          <p:cNvSpPr txBox="1"/>
          <p:nvPr/>
        </p:nvSpPr>
        <p:spPr>
          <a:xfrm>
            <a:off x="6591566" y="5326006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55" name="TextBox 54"/>
          <p:cNvSpPr txBox="1"/>
          <p:nvPr/>
        </p:nvSpPr>
        <p:spPr>
          <a:xfrm>
            <a:off x="5042569" y="5326006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56" name="TextBox 55"/>
          <p:cNvSpPr txBox="1"/>
          <p:nvPr/>
        </p:nvSpPr>
        <p:spPr>
          <a:xfrm>
            <a:off x="5722717" y="5326006"/>
            <a:ext cx="76655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minus</a:t>
            </a:r>
            <a:endParaRPr lang="en-US" b="1" dirty="0"/>
          </a:p>
        </p:txBody>
      </p:sp>
      <p:cxnSp>
        <p:nvCxnSpPr>
          <p:cNvPr id="57" name="Straight Connector 56"/>
          <p:cNvCxnSpPr>
            <a:stCxn id="47" idx="2"/>
            <a:endCxn id="56" idx="0"/>
          </p:cNvCxnSpPr>
          <p:nvPr/>
        </p:nvCxnSpPr>
        <p:spPr>
          <a:xfrm>
            <a:off x="6105996" y="5074070"/>
            <a:ext cx="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>
            <a:stCxn id="47" idx="2"/>
            <a:endCxn id="55" idx="0"/>
          </p:cNvCxnSpPr>
          <p:nvPr/>
        </p:nvCxnSpPr>
        <p:spPr>
          <a:xfrm flipH="1">
            <a:off x="5346499" y="5074070"/>
            <a:ext cx="75949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9" name="Straight Connector 58"/>
          <p:cNvCxnSpPr>
            <a:stCxn id="47" idx="2"/>
            <a:endCxn id="54" idx="0"/>
          </p:cNvCxnSpPr>
          <p:nvPr/>
        </p:nvCxnSpPr>
        <p:spPr>
          <a:xfrm>
            <a:off x="6105996" y="5074070"/>
            <a:ext cx="78950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0" name="TextBox 59"/>
          <p:cNvSpPr txBox="1"/>
          <p:nvPr/>
        </p:nvSpPr>
        <p:spPr>
          <a:xfrm>
            <a:off x="5029200" y="5923938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61" name="Straight Connector 60"/>
          <p:cNvCxnSpPr>
            <a:stCxn id="55" idx="2"/>
            <a:endCxn id="60" idx="0"/>
          </p:cNvCxnSpPr>
          <p:nvPr/>
        </p:nvCxnSpPr>
        <p:spPr>
          <a:xfrm>
            <a:off x="5346499" y="5695338"/>
            <a:ext cx="0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4" name="TextBox 63"/>
          <p:cNvSpPr txBox="1"/>
          <p:nvPr/>
        </p:nvSpPr>
        <p:spPr>
          <a:xfrm>
            <a:off x="6578197" y="5923938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65" name="Straight Connector 64"/>
          <p:cNvCxnSpPr>
            <a:stCxn id="54" idx="2"/>
            <a:endCxn id="64" idx="0"/>
          </p:cNvCxnSpPr>
          <p:nvPr/>
        </p:nvCxnSpPr>
        <p:spPr>
          <a:xfrm>
            <a:off x="6895496" y="5695338"/>
            <a:ext cx="0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7" name="TextBox 66"/>
          <p:cNvSpPr txBox="1"/>
          <p:nvPr/>
        </p:nvSpPr>
        <p:spPr>
          <a:xfrm>
            <a:off x="5158508" y="6336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6777972" y="62600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752165" y="4743142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70" name="TextBox 69"/>
          <p:cNvSpPr txBox="1"/>
          <p:nvPr/>
        </p:nvSpPr>
        <p:spPr>
          <a:xfrm>
            <a:off x="7755120" y="5341074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71" name="Straight Connector 70"/>
          <p:cNvCxnSpPr>
            <a:stCxn id="69" idx="2"/>
            <a:endCxn id="70" idx="0"/>
          </p:cNvCxnSpPr>
          <p:nvPr/>
        </p:nvCxnSpPr>
        <p:spPr>
          <a:xfrm>
            <a:off x="8056095" y="5112474"/>
            <a:ext cx="16324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2" name="TextBox 71"/>
          <p:cNvSpPr txBox="1"/>
          <p:nvPr/>
        </p:nvSpPr>
        <p:spPr>
          <a:xfrm>
            <a:off x="7904565" y="57534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cxnSp>
        <p:nvCxnSpPr>
          <p:cNvPr id="77" name="Straight Connector 76"/>
          <p:cNvCxnSpPr>
            <a:stCxn id="69" idx="0"/>
            <a:endCxn id="50" idx="2"/>
          </p:cNvCxnSpPr>
          <p:nvPr/>
        </p:nvCxnSpPr>
        <p:spPr>
          <a:xfrm flipH="1" flipV="1">
            <a:off x="7038926" y="4464470"/>
            <a:ext cx="1017169" cy="27867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648200" y="3429000"/>
            <a:ext cx="0" cy="3276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014171" y="3429000"/>
            <a:ext cx="1337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Parse Tree 1</a:t>
            </a:r>
            <a:endParaRPr lang="en-US" b="1" u="sng" dirty="0"/>
          </a:p>
        </p:txBody>
      </p:sp>
      <p:sp>
        <p:nvSpPr>
          <p:cNvPr id="84" name="TextBox 83"/>
          <p:cNvSpPr txBox="1"/>
          <p:nvPr/>
        </p:nvSpPr>
        <p:spPr>
          <a:xfrm>
            <a:off x="6265847" y="3429000"/>
            <a:ext cx="1337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Parse Tree 2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18262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20" grpId="0"/>
      <p:bldP spid="25" grpId="0" animBg="1"/>
      <p:bldP spid="26" grpId="0" animBg="1"/>
      <p:bldP spid="27" grpId="0" animBg="1"/>
      <p:bldP spid="33" grpId="0" animBg="1"/>
      <p:bldP spid="38" grpId="0" animBg="1"/>
      <p:bldP spid="40" grpId="0" animBg="1"/>
      <p:bldP spid="44" grpId="0"/>
      <p:bldP spid="45" grpId="0"/>
      <p:bldP spid="46" grpId="0"/>
      <p:bldP spid="47" grpId="0" animBg="1"/>
      <p:bldP spid="49" grpId="0" animBg="1"/>
      <p:bldP spid="50" grpId="0" animBg="1"/>
      <p:bldP spid="54" grpId="0" animBg="1"/>
      <p:bldP spid="55" grpId="0" animBg="1"/>
      <p:bldP spid="56" grpId="0" animBg="1"/>
      <p:bldP spid="60" grpId="0" animBg="1"/>
      <p:bldP spid="64" grpId="0" animBg="1"/>
      <p:bldP spid="67" grpId="0"/>
      <p:bldP spid="68" grpId="0"/>
      <p:bldP spid="69" grpId="0" animBg="1"/>
      <p:bldP spid="70" grpId="0" animBg="1"/>
      <p:bldP spid="72" grpId="0"/>
      <p:bldP spid="83" grpId="0"/>
      <p:bldP spid="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Why is Ambiguity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199"/>
          </a:xfrm>
        </p:spPr>
        <p:txBody>
          <a:bodyPr>
            <a:normAutofit/>
          </a:bodyPr>
          <a:lstStyle/>
          <a:p>
            <a:r>
              <a:rPr lang="en-US" sz="2400" dirty="0"/>
              <a:t>Eventually, we’ll be using CFGs as the </a:t>
            </a:r>
            <a:r>
              <a:rPr lang="en-US" sz="2400" dirty="0" smtClean="0"/>
              <a:t>basis for our parser</a:t>
            </a:r>
          </a:p>
          <a:p>
            <a:pPr lvl="1"/>
            <a:r>
              <a:rPr lang="en-US" sz="2200" dirty="0" smtClean="0"/>
              <a:t>Parsing is much easier when there is no ambiguity in the grammar</a:t>
            </a:r>
          </a:p>
          <a:p>
            <a:pPr lvl="1"/>
            <a:r>
              <a:rPr lang="en-US" sz="2200" dirty="0" smtClean="0"/>
              <a:t>The parse tree may mismatch user understanding!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43265" y="4953000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508403" y="4964668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1342046" y="4964668"/>
            <a:ext cx="76655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minus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420739" y="4343400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cxnSp>
        <p:nvCxnSpPr>
          <p:cNvPr id="14" name="Straight Connector 13"/>
          <p:cNvCxnSpPr>
            <a:stCxn id="13" idx="2"/>
            <a:endCxn id="12" idx="0"/>
          </p:cNvCxnSpPr>
          <p:nvPr/>
        </p:nvCxnSpPr>
        <p:spPr>
          <a:xfrm>
            <a:off x="1717455" y="4712732"/>
            <a:ext cx="787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5" name="Straight Connector 14"/>
          <p:cNvCxnSpPr>
            <a:stCxn id="13" idx="2"/>
            <a:endCxn id="11" idx="0"/>
          </p:cNvCxnSpPr>
          <p:nvPr/>
        </p:nvCxnSpPr>
        <p:spPr>
          <a:xfrm flipH="1">
            <a:off x="812333" y="4712732"/>
            <a:ext cx="905122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Straight Connector 15"/>
          <p:cNvCxnSpPr>
            <a:stCxn id="13" idx="2"/>
            <a:endCxn id="10" idx="0"/>
          </p:cNvCxnSpPr>
          <p:nvPr/>
        </p:nvCxnSpPr>
        <p:spPr>
          <a:xfrm>
            <a:off x="1717455" y="4712732"/>
            <a:ext cx="132974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7" name="TextBox 16"/>
          <p:cNvSpPr txBox="1"/>
          <p:nvPr/>
        </p:nvSpPr>
        <p:spPr>
          <a:xfrm>
            <a:off x="3493572" y="5574268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1944575" y="5574268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2683430" y="5574268"/>
            <a:ext cx="715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times</a:t>
            </a:r>
            <a:endParaRPr lang="en-US" b="1" dirty="0"/>
          </a:p>
        </p:txBody>
      </p:sp>
      <p:cxnSp>
        <p:nvCxnSpPr>
          <p:cNvPr id="20" name="Straight Connector 19"/>
          <p:cNvCxnSpPr>
            <a:stCxn id="10" idx="2"/>
            <a:endCxn id="19" idx="0"/>
          </p:cNvCxnSpPr>
          <p:nvPr/>
        </p:nvCxnSpPr>
        <p:spPr>
          <a:xfrm flipH="1">
            <a:off x="3041060" y="5322332"/>
            <a:ext cx="6135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1" name="Straight Connector 20"/>
          <p:cNvCxnSpPr>
            <a:stCxn id="10" idx="2"/>
            <a:endCxn id="18" idx="0"/>
          </p:cNvCxnSpPr>
          <p:nvPr/>
        </p:nvCxnSpPr>
        <p:spPr>
          <a:xfrm flipH="1">
            <a:off x="2248505" y="5322332"/>
            <a:ext cx="79869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Straight Connector 21"/>
          <p:cNvCxnSpPr>
            <a:stCxn id="10" idx="2"/>
            <a:endCxn id="17" idx="0"/>
          </p:cNvCxnSpPr>
          <p:nvPr/>
        </p:nvCxnSpPr>
        <p:spPr>
          <a:xfrm>
            <a:off x="3047195" y="5322332"/>
            <a:ext cx="75030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TextBox 22"/>
          <p:cNvSpPr txBox="1"/>
          <p:nvPr/>
        </p:nvSpPr>
        <p:spPr>
          <a:xfrm>
            <a:off x="1931206" y="6172200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24" name="Straight Connector 23"/>
          <p:cNvCxnSpPr>
            <a:stCxn id="18" idx="2"/>
            <a:endCxn id="23" idx="0"/>
          </p:cNvCxnSpPr>
          <p:nvPr/>
        </p:nvCxnSpPr>
        <p:spPr>
          <a:xfrm>
            <a:off x="2248505" y="5943600"/>
            <a:ext cx="0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" name="TextBox 24"/>
          <p:cNvSpPr txBox="1"/>
          <p:nvPr/>
        </p:nvSpPr>
        <p:spPr>
          <a:xfrm>
            <a:off x="511358" y="5562600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26" name="Straight Connector 25"/>
          <p:cNvCxnSpPr>
            <a:stCxn id="11" idx="2"/>
            <a:endCxn id="25" idx="0"/>
          </p:cNvCxnSpPr>
          <p:nvPr/>
        </p:nvCxnSpPr>
        <p:spPr>
          <a:xfrm>
            <a:off x="812333" y="5334000"/>
            <a:ext cx="16324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7" name="TextBox 26"/>
          <p:cNvSpPr txBox="1"/>
          <p:nvPr/>
        </p:nvSpPr>
        <p:spPr>
          <a:xfrm>
            <a:off x="3480203" y="6172200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28" name="Straight Connector 27"/>
          <p:cNvCxnSpPr>
            <a:stCxn id="17" idx="2"/>
            <a:endCxn id="27" idx="0"/>
          </p:cNvCxnSpPr>
          <p:nvPr/>
        </p:nvCxnSpPr>
        <p:spPr>
          <a:xfrm>
            <a:off x="3797502" y="5943600"/>
            <a:ext cx="0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9" name="TextBox 28"/>
          <p:cNvSpPr txBox="1"/>
          <p:nvPr/>
        </p:nvSpPr>
        <p:spPr>
          <a:xfrm>
            <a:off x="663917" y="5955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118166" y="6564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77346" y="6564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802066" y="4933338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6679394" y="4945006"/>
            <a:ext cx="715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times</a:t>
            </a:r>
            <a:endParaRPr 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742210" y="4323738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cxnSp>
        <p:nvCxnSpPr>
          <p:cNvPr id="35" name="Straight Connector 34"/>
          <p:cNvCxnSpPr>
            <a:stCxn id="34" idx="2"/>
            <a:endCxn id="33" idx="0"/>
          </p:cNvCxnSpPr>
          <p:nvPr/>
        </p:nvCxnSpPr>
        <p:spPr>
          <a:xfrm flipH="1">
            <a:off x="7037024" y="4693070"/>
            <a:ext cx="1902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6" name="Straight Connector 35"/>
          <p:cNvCxnSpPr>
            <a:stCxn id="34" idx="2"/>
            <a:endCxn id="32" idx="0"/>
          </p:cNvCxnSpPr>
          <p:nvPr/>
        </p:nvCxnSpPr>
        <p:spPr>
          <a:xfrm flipH="1">
            <a:off x="6105996" y="4693070"/>
            <a:ext cx="93293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7" name="Straight Connector 36"/>
          <p:cNvCxnSpPr>
            <a:stCxn id="34" idx="2"/>
            <a:endCxn id="34" idx="2"/>
          </p:cNvCxnSpPr>
          <p:nvPr/>
        </p:nvCxnSpPr>
        <p:spPr>
          <a:xfrm>
            <a:off x="7038926" y="4693070"/>
            <a:ext cx="0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8" name="TextBox 37"/>
          <p:cNvSpPr txBox="1"/>
          <p:nvPr/>
        </p:nvSpPr>
        <p:spPr>
          <a:xfrm>
            <a:off x="6591566" y="5554606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5042569" y="5554606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5722717" y="5554606"/>
            <a:ext cx="76655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minus</a:t>
            </a:r>
            <a:endParaRPr lang="en-US" b="1" dirty="0"/>
          </a:p>
        </p:txBody>
      </p:sp>
      <p:cxnSp>
        <p:nvCxnSpPr>
          <p:cNvPr id="41" name="Straight Connector 40"/>
          <p:cNvCxnSpPr>
            <a:stCxn id="32" idx="2"/>
            <a:endCxn id="40" idx="0"/>
          </p:cNvCxnSpPr>
          <p:nvPr/>
        </p:nvCxnSpPr>
        <p:spPr>
          <a:xfrm>
            <a:off x="6105996" y="5302670"/>
            <a:ext cx="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2" name="Straight Connector 41"/>
          <p:cNvCxnSpPr>
            <a:stCxn id="32" idx="2"/>
            <a:endCxn id="39" idx="0"/>
          </p:cNvCxnSpPr>
          <p:nvPr/>
        </p:nvCxnSpPr>
        <p:spPr>
          <a:xfrm flipH="1">
            <a:off x="5346499" y="5302670"/>
            <a:ext cx="759497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3" name="Straight Connector 42"/>
          <p:cNvCxnSpPr>
            <a:stCxn id="32" idx="2"/>
            <a:endCxn id="38" idx="0"/>
          </p:cNvCxnSpPr>
          <p:nvPr/>
        </p:nvCxnSpPr>
        <p:spPr>
          <a:xfrm>
            <a:off x="6105996" y="5302670"/>
            <a:ext cx="78950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4" name="TextBox 43"/>
          <p:cNvSpPr txBox="1"/>
          <p:nvPr/>
        </p:nvSpPr>
        <p:spPr>
          <a:xfrm>
            <a:off x="5029200" y="6152538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45" name="Straight Connector 44"/>
          <p:cNvCxnSpPr>
            <a:stCxn id="39" idx="2"/>
            <a:endCxn id="44" idx="0"/>
          </p:cNvCxnSpPr>
          <p:nvPr/>
        </p:nvCxnSpPr>
        <p:spPr>
          <a:xfrm>
            <a:off x="5346499" y="5923938"/>
            <a:ext cx="0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6" name="TextBox 45"/>
          <p:cNvSpPr txBox="1"/>
          <p:nvPr/>
        </p:nvSpPr>
        <p:spPr>
          <a:xfrm>
            <a:off x="6578197" y="6152538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47" name="Straight Connector 46"/>
          <p:cNvCxnSpPr>
            <a:stCxn id="38" idx="2"/>
            <a:endCxn id="46" idx="0"/>
          </p:cNvCxnSpPr>
          <p:nvPr/>
        </p:nvCxnSpPr>
        <p:spPr>
          <a:xfrm>
            <a:off x="6895496" y="5923938"/>
            <a:ext cx="0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8" name="TextBox 47"/>
          <p:cNvSpPr txBox="1"/>
          <p:nvPr/>
        </p:nvSpPr>
        <p:spPr>
          <a:xfrm>
            <a:off x="5158508" y="6564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6777972" y="6488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752165" y="4971742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7755120" y="5569674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52" name="Straight Connector 51"/>
          <p:cNvCxnSpPr>
            <a:stCxn id="50" idx="2"/>
            <a:endCxn id="51" idx="0"/>
          </p:cNvCxnSpPr>
          <p:nvPr/>
        </p:nvCxnSpPr>
        <p:spPr>
          <a:xfrm>
            <a:off x="8056095" y="5341074"/>
            <a:ext cx="16324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TextBox 52"/>
          <p:cNvSpPr txBox="1"/>
          <p:nvPr/>
        </p:nvSpPr>
        <p:spPr>
          <a:xfrm>
            <a:off x="7904565" y="59820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cxnSp>
        <p:nvCxnSpPr>
          <p:cNvPr id="54" name="Straight Connector 53"/>
          <p:cNvCxnSpPr>
            <a:stCxn id="50" idx="0"/>
            <a:endCxn id="34" idx="2"/>
          </p:cNvCxnSpPr>
          <p:nvPr/>
        </p:nvCxnSpPr>
        <p:spPr>
          <a:xfrm flipH="1" flipV="1">
            <a:off x="7038926" y="4693070"/>
            <a:ext cx="1017169" cy="27867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648200" y="4191000"/>
            <a:ext cx="0" cy="2514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4172131" y="3669268"/>
            <a:ext cx="933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4 - 7 * 3</a:t>
            </a:r>
          </a:p>
        </p:txBody>
      </p:sp>
      <p:sp>
        <p:nvSpPr>
          <p:cNvPr id="61" name="&quot;No&quot; Symbol 60"/>
          <p:cNvSpPr/>
          <p:nvPr/>
        </p:nvSpPr>
        <p:spPr>
          <a:xfrm>
            <a:off x="5465492" y="3669268"/>
            <a:ext cx="811597" cy="858798"/>
          </a:xfrm>
          <a:prstGeom prst="noSmoking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Smiley Face 61"/>
          <p:cNvSpPr/>
          <p:nvPr/>
        </p:nvSpPr>
        <p:spPr>
          <a:xfrm>
            <a:off x="2487927" y="3702538"/>
            <a:ext cx="863197" cy="858798"/>
          </a:xfrm>
          <a:prstGeom prst="smileyFac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Cloud 62"/>
          <p:cNvSpPr/>
          <p:nvPr/>
        </p:nvSpPr>
        <p:spPr>
          <a:xfrm>
            <a:off x="7086600" y="2895600"/>
            <a:ext cx="2057400" cy="1295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Operator precedence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69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Resolving </a:t>
            </a:r>
            <a:r>
              <a:rPr lang="en-US" dirty="0"/>
              <a:t>Grammar </a:t>
            </a:r>
            <a:r>
              <a:rPr lang="en-US" dirty="0" smtClean="0"/>
              <a:t>Ambiguity: Precedence</a:t>
            </a:r>
            <a:endParaRPr lang="en-US" dirty="0"/>
          </a:p>
        </p:txBody>
      </p:sp>
      <p:sp>
        <p:nvSpPr>
          <p:cNvPr id="72" name="Content Placeholder 71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5334000" cy="4525963"/>
          </a:xfrm>
        </p:spPr>
        <p:txBody>
          <a:bodyPr/>
          <a:lstStyle/>
          <a:p>
            <a:r>
              <a:rPr lang="en-US" dirty="0" smtClean="0"/>
              <a:t>Intuitive problem</a:t>
            </a:r>
          </a:p>
          <a:p>
            <a:pPr lvl="1"/>
            <a:r>
              <a:rPr lang="en-US" dirty="0" smtClean="0"/>
              <a:t>“Context-freeness”</a:t>
            </a:r>
          </a:p>
          <a:p>
            <a:pPr lvl="1"/>
            <a:r>
              <a:rPr lang="en-US" dirty="0" err="1" smtClean="0"/>
              <a:t>Nonterminals</a:t>
            </a:r>
            <a:r>
              <a:rPr lang="en-US" dirty="0" smtClean="0"/>
              <a:t> are the same for both operators</a:t>
            </a:r>
          </a:p>
          <a:p>
            <a:r>
              <a:rPr lang="en-US" dirty="0" smtClean="0"/>
              <a:t>To fix precedence</a:t>
            </a:r>
          </a:p>
          <a:p>
            <a:pPr lvl="1"/>
            <a:r>
              <a:rPr lang="en-US" dirty="0" smtClean="0"/>
              <a:t>1 nonterminal per precedence level</a:t>
            </a:r>
          </a:p>
          <a:p>
            <a:pPr lvl="1"/>
            <a:r>
              <a:rPr lang="en-US" dirty="0" smtClean="0"/>
              <a:t>Parse lowest level first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" y="2436674"/>
            <a:ext cx="2971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i="1" dirty="0" smtClean="0"/>
              <a:t>Expr  </a:t>
            </a:r>
            <a:r>
              <a:rPr lang="en-US" dirty="0" smtClean="0"/>
              <a:t>→ </a:t>
            </a:r>
            <a:r>
              <a:rPr lang="en-US" b="1" dirty="0" err="1" smtClean="0"/>
              <a:t>intlit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minus </a:t>
            </a:r>
            <a:r>
              <a:rPr lang="en-US" i="1" dirty="0" smtClean="0"/>
              <a:t>Expr</a:t>
            </a:r>
          </a:p>
          <a:p>
            <a:pPr>
              <a:lnSpc>
                <a:spcPct val="150000"/>
              </a:lnSpc>
            </a:pPr>
            <a:r>
              <a:rPr lang="en-US" i="1" dirty="0"/>
              <a:t> </a:t>
            </a:r>
            <a:r>
              <a:rPr lang="en-US" i="1" dirty="0" smtClean="0"/>
              <a:t>          </a:t>
            </a:r>
            <a:r>
              <a:rPr lang="en-US" dirty="0" smtClean="0"/>
              <a:t>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times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       | </a:t>
            </a:r>
            <a:r>
              <a:rPr lang="en-US" b="1" dirty="0" err="1" smtClean="0"/>
              <a:t>lparen</a:t>
            </a:r>
            <a:r>
              <a:rPr lang="en-US" dirty="0" smtClean="0"/>
              <a:t> </a:t>
            </a:r>
            <a:r>
              <a:rPr lang="en-US" i="1" dirty="0" smtClean="0"/>
              <a:t>Expr </a:t>
            </a:r>
            <a:r>
              <a:rPr lang="en-US" b="1" dirty="0" err="1" smtClean="0"/>
              <a:t>rparen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6036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228600" y="914400"/>
            <a:ext cx="3733800" cy="575259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Resolving </a:t>
            </a:r>
            <a:r>
              <a:rPr lang="en-US" dirty="0"/>
              <a:t>Grammar </a:t>
            </a:r>
            <a:r>
              <a:rPr lang="en-US" dirty="0" smtClean="0"/>
              <a:t>Ambiguity: Precedence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843691" y="914400"/>
            <a:ext cx="3233509" cy="8073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 smtClean="0">
                <a:solidFill>
                  <a:schemeClr val="accent1"/>
                </a:solidFill>
              </a:rPr>
              <a:t>lowest  precedence </a:t>
            </a:r>
            <a:r>
              <a:rPr lang="en-US" sz="1800" b="1" dirty="0">
                <a:solidFill>
                  <a:schemeClr val="accent1"/>
                </a:solidFill>
              </a:rPr>
              <a:t> </a:t>
            </a:r>
            <a:r>
              <a:rPr lang="en-US" sz="1800" b="1" dirty="0" smtClean="0">
                <a:solidFill>
                  <a:schemeClr val="accent1"/>
                </a:solidFill>
              </a:rPr>
              <a:t>level first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1"/>
                </a:solidFill>
              </a:rPr>
              <a:t>1 </a:t>
            </a:r>
            <a:r>
              <a:rPr lang="en-US" sz="1800" b="1" dirty="0" err="1">
                <a:solidFill>
                  <a:schemeClr val="accent1"/>
                </a:solidFill>
              </a:rPr>
              <a:t>nonterm</a:t>
            </a:r>
            <a:r>
              <a:rPr lang="en-US" sz="1800" b="1" dirty="0">
                <a:solidFill>
                  <a:schemeClr val="accent1"/>
                </a:solidFill>
              </a:rPr>
              <a:t> per precedence level</a:t>
            </a:r>
          </a:p>
          <a:p>
            <a:pPr marL="0" indent="0">
              <a:buNone/>
            </a:pPr>
            <a:endParaRPr lang="en-US" sz="1800" b="1" dirty="0">
              <a:solidFill>
                <a:schemeClr val="accent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143001"/>
            <a:ext cx="2971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i="1" dirty="0" smtClean="0"/>
              <a:t>Expr  </a:t>
            </a:r>
            <a:r>
              <a:rPr lang="en-US" dirty="0" smtClean="0"/>
              <a:t>→ </a:t>
            </a:r>
            <a:r>
              <a:rPr lang="en-US" b="1" dirty="0" err="1" smtClean="0"/>
              <a:t>intlit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minus </a:t>
            </a:r>
            <a:r>
              <a:rPr lang="en-US" i="1" dirty="0" smtClean="0"/>
              <a:t>Expr</a:t>
            </a:r>
          </a:p>
          <a:p>
            <a:pPr>
              <a:lnSpc>
                <a:spcPct val="150000"/>
              </a:lnSpc>
            </a:pPr>
            <a:r>
              <a:rPr lang="en-US" i="1" dirty="0"/>
              <a:t> </a:t>
            </a:r>
            <a:r>
              <a:rPr lang="en-US" i="1" dirty="0" smtClean="0"/>
              <a:t>          </a:t>
            </a:r>
            <a:r>
              <a:rPr lang="en-US" dirty="0" smtClean="0"/>
              <a:t>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times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       | </a:t>
            </a:r>
            <a:r>
              <a:rPr lang="en-US" b="1" dirty="0" err="1" smtClean="0"/>
              <a:t>lparen</a:t>
            </a:r>
            <a:r>
              <a:rPr lang="en-US" dirty="0" smtClean="0"/>
              <a:t> </a:t>
            </a:r>
            <a:r>
              <a:rPr lang="en-US" i="1" dirty="0" smtClean="0"/>
              <a:t>Expr </a:t>
            </a:r>
            <a:r>
              <a:rPr lang="en-US" b="1" dirty="0" err="1" smtClean="0"/>
              <a:t>rparen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560697" y="3757566"/>
            <a:ext cx="2971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i="1" dirty="0" smtClean="0"/>
              <a:t>Expr   </a:t>
            </a:r>
            <a:r>
              <a:rPr lang="en-US" dirty="0" smtClean="0"/>
              <a:t>→ </a:t>
            </a:r>
            <a:r>
              <a:rPr lang="en-US" i="1" dirty="0"/>
              <a:t>E</a:t>
            </a:r>
            <a:r>
              <a:rPr lang="en-US" i="1" dirty="0" smtClean="0"/>
              <a:t>xpr</a:t>
            </a:r>
            <a:r>
              <a:rPr lang="en-US" b="1" dirty="0" smtClean="0"/>
              <a:t> minus </a:t>
            </a:r>
            <a:r>
              <a:rPr lang="en-US" i="1" dirty="0" smtClean="0"/>
              <a:t>Expr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       | </a:t>
            </a:r>
            <a:r>
              <a:rPr lang="en-US" i="1" dirty="0" smtClean="0"/>
              <a:t>Term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Term  </a:t>
            </a:r>
            <a:r>
              <a:rPr lang="en-US" dirty="0" smtClean="0"/>
              <a:t>→ </a:t>
            </a:r>
            <a:r>
              <a:rPr lang="en-US" i="1" dirty="0" smtClean="0"/>
              <a:t>Term</a:t>
            </a:r>
            <a:r>
              <a:rPr lang="en-US" dirty="0" smtClean="0"/>
              <a:t> </a:t>
            </a:r>
            <a:r>
              <a:rPr lang="en-US" b="1" dirty="0" smtClean="0"/>
              <a:t>times</a:t>
            </a:r>
            <a:r>
              <a:rPr lang="en-US" dirty="0" smtClean="0"/>
              <a:t> </a:t>
            </a:r>
            <a:r>
              <a:rPr lang="en-US" i="1" dirty="0" smtClean="0"/>
              <a:t>Term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             </a:t>
            </a:r>
            <a:r>
              <a:rPr lang="en-US" dirty="0" smtClean="0"/>
              <a:t>| </a:t>
            </a:r>
            <a:r>
              <a:rPr lang="en-US" i="1" dirty="0" smtClean="0"/>
              <a:t>Factor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Factor </a:t>
            </a:r>
            <a:r>
              <a:rPr lang="en-US" dirty="0"/>
              <a:t>→</a:t>
            </a:r>
            <a:r>
              <a:rPr lang="en-US" dirty="0" smtClean="0"/>
              <a:t> </a:t>
            </a:r>
            <a:r>
              <a:rPr lang="en-US" b="1" dirty="0" err="1" smtClean="0"/>
              <a:t>intlit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         | </a:t>
            </a:r>
            <a:r>
              <a:rPr lang="en-US" b="1" dirty="0" err="1" smtClean="0"/>
              <a:t>lparen</a:t>
            </a:r>
            <a:r>
              <a:rPr lang="en-US" dirty="0" smtClean="0"/>
              <a:t> </a:t>
            </a:r>
            <a:r>
              <a:rPr lang="en-US" i="1" dirty="0" smtClean="0"/>
              <a:t>Expr </a:t>
            </a:r>
            <a:r>
              <a:rPr lang="en-US" b="1" dirty="0" err="1" smtClean="0"/>
              <a:t>rparen</a:t>
            </a:r>
            <a:endParaRPr lang="en-US" b="1" dirty="0"/>
          </a:p>
        </p:txBody>
      </p:sp>
      <p:sp>
        <p:nvSpPr>
          <p:cNvPr id="11" name="Right Arrow 10"/>
          <p:cNvSpPr/>
          <p:nvPr/>
        </p:nvSpPr>
        <p:spPr>
          <a:xfrm rot="5400000">
            <a:off x="1760847" y="3017817"/>
            <a:ext cx="5715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469341" y="3184974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386136" y="3219978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86643" y="3196642"/>
            <a:ext cx="76655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minus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865336" y="2575374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cxnSp>
        <p:nvCxnSpPr>
          <p:cNvPr id="18" name="Straight Connector 17"/>
          <p:cNvCxnSpPr>
            <a:stCxn id="17" idx="2"/>
            <a:endCxn id="16" idx="0"/>
          </p:cNvCxnSpPr>
          <p:nvPr/>
        </p:nvCxnSpPr>
        <p:spPr>
          <a:xfrm>
            <a:off x="6162052" y="2944706"/>
            <a:ext cx="787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9" name="Straight Connector 18"/>
          <p:cNvCxnSpPr>
            <a:stCxn id="17" idx="2"/>
            <a:endCxn id="15" idx="0"/>
          </p:cNvCxnSpPr>
          <p:nvPr/>
        </p:nvCxnSpPr>
        <p:spPr>
          <a:xfrm flipH="1">
            <a:off x="4690066" y="2944706"/>
            <a:ext cx="1471986" cy="27527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0" name="Straight Connector 19"/>
          <p:cNvCxnSpPr>
            <a:stCxn id="17" idx="2"/>
            <a:endCxn id="14" idx="0"/>
          </p:cNvCxnSpPr>
          <p:nvPr/>
        </p:nvCxnSpPr>
        <p:spPr>
          <a:xfrm>
            <a:off x="6162052" y="2944706"/>
            <a:ext cx="1611219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Straight Connector 29"/>
          <p:cNvCxnSpPr>
            <a:stCxn id="15" idx="2"/>
            <a:endCxn id="59" idx="0"/>
          </p:cNvCxnSpPr>
          <p:nvPr/>
        </p:nvCxnSpPr>
        <p:spPr>
          <a:xfrm flipH="1">
            <a:off x="4683304" y="3589310"/>
            <a:ext cx="6762" cy="29638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6" name="TextBox 35"/>
          <p:cNvSpPr txBox="1"/>
          <p:nvPr/>
        </p:nvSpPr>
        <p:spPr>
          <a:xfrm>
            <a:off x="7428090" y="3850176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8280251" y="4471444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6540992" y="4471444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7368255" y="4471444"/>
            <a:ext cx="715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times</a:t>
            </a:r>
            <a:endParaRPr lang="en-US" b="1" dirty="0"/>
          </a:p>
        </p:txBody>
      </p:sp>
      <p:cxnSp>
        <p:nvCxnSpPr>
          <p:cNvPr id="40" name="Straight Connector 39"/>
          <p:cNvCxnSpPr>
            <a:stCxn id="36" idx="2"/>
            <a:endCxn id="39" idx="0"/>
          </p:cNvCxnSpPr>
          <p:nvPr/>
        </p:nvCxnSpPr>
        <p:spPr>
          <a:xfrm flipH="1">
            <a:off x="7725885" y="4219508"/>
            <a:ext cx="26845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Straight Connector 40"/>
          <p:cNvCxnSpPr>
            <a:stCxn id="36" idx="2"/>
            <a:endCxn id="38" idx="0"/>
          </p:cNvCxnSpPr>
          <p:nvPr/>
        </p:nvCxnSpPr>
        <p:spPr>
          <a:xfrm flipH="1">
            <a:off x="6865632" y="4219508"/>
            <a:ext cx="887098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2" name="Straight Connector 41"/>
          <p:cNvCxnSpPr>
            <a:stCxn id="36" idx="2"/>
            <a:endCxn id="37" idx="0"/>
          </p:cNvCxnSpPr>
          <p:nvPr/>
        </p:nvCxnSpPr>
        <p:spPr>
          <a:xfrm>
            <a:off x="7752730" y="4219508"/>
            <a:ext cx="852161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3" name="TextBox 42"/>
          <p:cNvSpPr txBox="1"/>
          <p:nvPr/>
        </p:nvSpPr>
        <p:spPr>
          <a:xfrm>
            <a:off x="6477000" y="5069376"/>
            <a:ext cx="77726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cxnSp>
        <p:nvCxnSpPr>
          <p:cNvPr id="44" name="Straight Connector 43"/>
          <p:cNvCxnSpPr>
            <a:stCxn id="38" idx="2"/>
            <a:endCxn id="43" idx="0"/>
          </p:cNvCxnSpPr>
          <p:nvPr/>
        </p:nvCxnSpPr>
        <p:spPr>
          <a:xfrm>
            <a:off x="6865632" y="4840776"/>
            <a:ext cx="0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TextBox 44"/>
          <p:cNvSpPr txBox="1"/>
          <p:nvPr/>
        </p:nvSpPr>
        <p:spPr>
          <a:xfrm>
            <a:off x="8218183" y="5069376"/>
            <a:ext cx="77341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cxnSp>
        <p:nvCxnSpPr>
          <p:cNvPr id="46" name="Straight Connector 45"/>
          <p:cNvCxnSpPr>
            <a:stCxn id="37" idx="2"/>
            <a:endCxn id="45" idx="0"/>
          </p:cNvCxnSpPr>
          <p:nvPr/>
        </p:nvCxnSpPr>
        <p:spPr>
          <a:xfrm>
            <a:off x="8604891" y="4840776"/>
            <a:ext cx="1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8" name="TextBox 47"/>
          <p:cNvSpPr txBox="1"/>
          <p:nvPr/>
        </p:nvSpPr>
        <p:spPr>
          <a:xfrm>
            <a:off x="8415224" y="6031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548334" y="5614954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6714789" y="60076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cxnSp>
        <p:nvCxnSpPr>
          <p:cNvPr id="52" name="Straight Connector 51"/>
          <p:cNvCxnSpPr>
            <a:stCxn id="43" idx="2"/>
            <a:endCxn id="50" idx="0"/>
          </p:cNvCxnSpPr>
          <p:nvPr/>
        </p:nvCxnSpPr>
        <p:spPr>
          <a:xfrm>
            <a:off x="6865632" y="5438708"/>
            <a:ext cx="1" cy="1762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5" name="TextBox 54"/>
          <p:cNvSpPr txBox="1"/>
          <p:nvPr/>
        </p:nvSpPr>
        <p:spPr>
          <a:xfrm>
            <a:off x="8287593" y="5638800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56" name="Straight Connector 55"/>
          <p:cNvCxnSpPr>
            <a:stCxn id="45" idx="2"/>
            <a:endCxn id="55" idx="0"/>
          </p:cNvCxnSpPr>
          <p:nvPr/>
        </p:nvCxnSpPr>
        <p:spPr>
          <a:xfrm>
            <a:off x="8604892" y="5438708"/>
            <a:ext cx="0" cy="2000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9" name="TextBox 58"/>
          <p:cNvSpPr txBox="1"/>
          <p:nvPr/>
        </p:nvSpPr>
        <p:spPr>
          <a:xfrm>
            <a:off x="4358664" y="3885690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60" name="TextBox 59"/>
          <p:cNvSpPr txBox="1"/>
          <p:nvPr/>
        </p:nvSpPr>
        <p:spPr>
          <a:xfrm>
            <a:off x="4343400" y="4483622"/>
            <a:ext cx="77726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cxnSp>
        <p:nvCxnSpPr>
          <p:cNvPr id="61" name="Straight Connector 60"/>
          <p:cNvCxnSpPr>
            <a:stCxn id="59" idx="2"/>
          </p:cNvCxnSpPr>
          <p:nvPr/>
        </p:nvCxnSpPr>
        <p:spPr>
          <a:xfrm>
            <a:off x="4683304" y="4255022"/>
            <a:ext cx="0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2" name="TextBox 61"/>
          <p:cNvSpPr txBox="1"/>
          <p:nvPr/>
        </p:nvSpPr>
        <p:spPr>
          <a:xfrm>
            <a:off x="4366006" y="5029200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4532461" y="5421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64" name="Straight Connector 63"/>
          <p:cNvCxnSpPr>
            <a:endCxn id="62" idx="0"/>
          </p:cNvCxnSpPr>
          <p:nvPr/>
        </p:nvCxnSpPr>
        <p:spPr>
          <a:xfrm>
            <a:off x="4683304" y="4852954"/>
            <a:ext cx="1" cy="1762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6" name="Rectangle 65"/>
          <p:cNvSpPr/>
          <p:nvPr/>
        </p:nvSpPr>
        <p:spPr>
          <a:xfrm>
            <a:off x="4888738" y="1855113"/>
            <a:ext cx="30577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200" dirty="0" smtClean="0"/>
              <a:t>Derive the string 4 - 7 * 3</a:t>
            </a:r>
            <a:endParaRPr lang="en-US" sz="2200" dirty="0"/>
          </a:p>
        </p:txBody>
      </p:sp>
      <p:cxnSp>
        <p:nvCxnSpPr>
          <p:cNvPr id="67" name="Straight Connector 66"/>
          <p:cNvCxnSpPr>
            <a:stCxn id="14" idx="2"/>
            <a:endCxn id="36" idx="0"/>
          </p:cNvCxnSpPr>
          <p:nvPr/>
        </p:nvCxnSpPr>
        <p:spPr>
          <a:xfrm flipH="1">
            <a:off x="7752730" y="3554306"/>
            <a:ext cx="20541" cy="29587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468161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" grpId="0"/>
      <p:bldP spid="9" grpId="0"/>
      <p:bldP spid="11" grpId="0" animBg="1"/>
      <p:bldP spid="14" grpId="0" animBg="1"/>
      <p:bldP spid="15" grpId="0" animBg="1"/>
      <p:bldP spid="16" grpId="0" animBg="1"/>
      <p:bldP spid="17" grpId="0" animBg="1"/>
      <p:bldP spid="36" grpId="0" animBg="1"/>
      <p:bldP spid="37" grpId="0" animBg="1"/>
      <p:bldP spid="38" grpId="0" animBg="1"/>
      <p:bldP spid="39" grpId="0" animBg="1"/>
      <p:bldP spid="43" grpId="0" animBg="1"/>
      <p:bldP spid="45" grpId="0" animBg="1"/>
      <p:bldP spid="48" grpId="0"/>
      <p:bldP spid="50" grpId="0" animBg="1"/>
      <p:bldP spid="51" grpId="0"/>
      <p:bldP spid="55" grpId="0" animBg="1"/>
      <p:bldP spid="59" grpId="0" animBg="1"/>
      <p:bldP spid="60" grpId="0" animBg="1"/>
      <p:bldP spid="62" grpId="0" animBg="1"/>
      <p:bldP spid="63" grpId="0"/>
      <p:bldP spid="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Resolving </a:t>
            </a:r>
            <a:r>
              <a:rPr lang="en-US" dirty="0"/>
              <a:t>Grammar </a:t>
            </a:r>
            <a:r>
              <a:rPr lang="en-US" dirty="0" smtClean="0"/>
              <a:t>Ambiguity: Precedence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8600" y="762000"/>
            <a:ext cx="29718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u="sng" dirty="0" smtClean="0"/>
              <a:t>Fixed Grammar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Expr   </a:t>
            </a:r>
            <a:r>
              <a:rPr lang="en-US" dirty="0" smtClean="0"/>
              <a:t>→ </a:t>
            </a:r>
            <a:r>
              <a:rPr lang="en-US" b="1" dirty="0" smtClean="0"/>
              <a:t>expr minus expr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         | </a:t>
            </a:r>
            <a:r>
              <a:rPr lang="en-US" i="1" dirty="0" smtClean="0"/>
              <a:t>Term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Term  </a:t>
            </a:r>
            <a:r>
              <a:rPr lang="en-US" dirty="0" smtClean="0"/>
              <a:t>→ </a:t>
            </a:r>
            <a:r>
              <a:rPr lang="en-US" i="1" dirty="0" smtClean="0"/>
              <a:t>Term</a:t>
            </a:r>
            <a:r>
              <a:rPr lang="en-US" dirty="0" smtClean="0"/>
              <a:t> </a:t>
            </a:r>
            <a:r>
              <a:rPr lang="en-US" b="1" dirty="0" smtClean="0"/>
              <a:t>times</a:t>
            </a:r>
            <a:r>
              <a:rPr lang="en-US" dirty="0" smtClean="0"/>
              <a:t> </a:t>
            </a:r>
            <a:r>
              <a:rPr lang="en-US" i="1" dirty="0" smtClean="0"/>
              <a:t>Term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             </a:t>
            </a:r>
            <a:r>
              <a:rPr lang="en-US" dirty="0" smtClean="0"/>
              <a:t>| </a:t>
            </a:r>
            <a:r>
              <a:rPr lang="en-US" i="1" dirty="0" smtClean="0"/>
              <a:t>Factor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Factor </a:t>
            </a:r>
            <a:r>
              <a:rPr lang="en-US" dirty="0"/>
              <a:t>→</a:t>
            </a:r>
            <a:r>
              <a:rPr lang="en-US" dirty="0" smtClean="0"/>
              <a:t> </a:t>
            </a:r>
            <a:r>
              <a:rPr lang="en-US" b="1" dirty="0" err="1" smtClean="0"/>
              <a:t>intlit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         | </a:t>
            </a:r>
            <a:r>
              <a:rPr lang="en-US" b="1" dirty="0" err="1" smtClean="0"/>
              <a:t>lparen</a:t>
            </a:r>
            <a:r>
              <a:rPr lang="en-US" dirty="0" smtClean="0"/>
              <a:t> </a:t>
            </a:r>
            <a:r>
              <a:rPr lang="en-US" i="1" dirty="0" smtClean="0"/>
              <a:t>Expr </a:t>
            </a:r>
            <a:r>
              <a:rPr lang="en-US" b="1" dirty="0" err="1" smtClean="0"/>
              <a:t>rparen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379205" y="4507468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198250" y="4522894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925107" y="4519136"/>
            <a:ext cx="76655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minus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003800" y="3897868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cxnSp>
        <p:nvCxnSpPr>
          <p:cNvPr id="18" name="Straight Connector 17"/>
          <p:cNvCxnSpPr>
            <a:stCxn id="17" idx="2"/>
            <a:endCxn id="16" idx="0"/>
          </p:cNvCxnSpPr>
          <p:nvPr/>
        </p:nvCxnSpPr>
        <p:spPr>
          <a:xfrm>
            <a:off x="1300516" y="4267200"/>
            <a:ext cx="787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9" name="Straight Connector 18"/>
          <p:cNvCxnSpPr>
            <a:stCxn id="17" idx="2"/>
            <a:endCxn id="15" idx="0"/>
          </p:cNvCxnSpPr>
          <p:nvPr/>
        </p:nvCxnSpPr>
        <p:spPr>
          <a:xfrm flipH="1">
            <a:off x="502180" y="4267200"/>
            <a:ext cx="798336" cy="25569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0" name="Straight Connector 19"/>
          <p:cNvCxnSpPr>
            <a:stCxn id="17" idx="2"/>
            <a:endCxn id="14" idx="0"/>
          </p:cNvCxnSpPr>
          <p:nvPr/>
        </p:nvCxnSpPr>
        <p:spPr>
          <a:xfrm>
            <a:off x="1300516" y="4267200"/>
            <a:ext cx="1382619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Straight Connector 29"/>
          <p:cNvCxnSpPr>
            <a:stCxn id="15" idx="2"/>
            <a:endCxn id="59" idx="0"/>
          </p:cNvCxnSpPr>
          <p:nvPr/>
        </p:nvCxnSpPr>
        <p:spPr>
          <a:xfrm flipH="1">
            <a:off x="495418" y="4892226"/>
            <a:ext cx="6762" cy="14864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6" name="TextBox 35"/>
          <p:cNvSpPr txBox="1"/>
          <p:nvPr/>
        </p:nvSpPr>
        <p:spPr>
          <a:xfrm>
            <a:off x="2337954" y="5004844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3190115" y="5498068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1572728" y="5498068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2332740" y="5498068"/>
            <a:ext cx="715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times</a:t>
            </a:r>
            <a:endParaRPr lang="en-US" b="1" dirty="0"/>
          </a:p>
        </p:txBody>
      </p:sp>
      <p:cxnSp>
        <p:nvCxnSpPr>
          <p:cNvPr id="40" name="Straight Connector 39"/>
          <p:cNvCxnSpPr>
            <a:stCxn id="36" idx="2"/>
            <a:endCxn id="39" idx="0"/>
          </p:cNvCxnSpPr>
          <p:nvPr/>
        </p:nvCxnSpPr>
        <p:spPr>
          <a:xfrm>
            <a:off x="2662594" y="5374176"/>
            <a:ext cx="2777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Straight Connector 40"/>
          <p:cNvCxnSpPr>
            <a:stCxn id="36" idx="2"/>
            <a:endCxn id="38" idx="0"/>
          </p:cNvCxnSpPr>
          <p:nvPr/>
        </p:nvCxnSpPr>
        <p:spPr>
          <a:xfrm flipH="1">
            <a:off x="1897368" y="5374176"/>
            <a:ext cx="76522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2" name="Straight Connector 41"/>
          <p:cNvCxnSpPr>
            <a:stCxn id="36" idx="2"/>
            <a:endCxn id="37" idx="0"/>
          </p:cNvCxnSpPr>
          <p:nvPr/>
        </p:nvCxnSpPr>
        <p:spPr>
          <a:xfrm>
            <a:off x="2662594" y="5374176"/>
            <a:ext cx="852161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3" name="TextBox 42"/>
          <p:cNvSpPr txBox="1"/>
          <p:nvPr/>
        </p:nvSpPr>
        <p:spPr>
          <a:xfrm>
            <a:off x="1508736" y="5979624"/>
            <a:ext cx="77726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cxnSp>
        <p:nvCxnSpPr>
          <p:cNvPr id="44" name="Straight Connector 43"/>
          <p:cNvCxnSpPr>
            <a:stCxn id="38" idx="2"/>
            <a:endCxn id="43" idx="0"/>
          </p:cNvCxnSpPr>
          <p:nvPr/>
        </p:nvCxnSpPr>
        <p:spPr>
          <a:xfrm>
            <a:off x="1897368" y="5867400"/>
            <a:ext cx="0" cy="11222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TextBox 44"/>
          <p:cNvSpPr txBox="1"/>
          <p:nvPr/>
        </p:nvSpPr>
        <p:spPr>
          <a:xfrm>
            <a:off x="3128047" y="5979624"/>
            <a:ext cx="77341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cxnSp>
        <p:nvCxnSpPr>
          <p:cNvPr id="46" name="Straight Connector 45"/>
          <p:cNvCxnSpPr>
            <a:stCxn id="37" idx="2"/>
            <a:endCxn id="45" idx="0"/>
          </p:cNvCxnSpPr>
          <p:nvPr/>
        </p:nvCxnSpPr>
        <p:spPr>
          <a:xfrm>
            <a:off x="3514755" y="5867400"/>
            <a:ext cx="1" cy="11222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8" name="TextBox 47"/>
          <p:cNvSpPr txBox="1"/>
          <p:nvPr/>
        </p:nvSpPr>
        <p:spPr>
          <a:xfrm>
            <a:off x="3813114" y="6488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580070" y="6436824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2209800" y="6412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cxnSp>
        <p:nvCxnSpPr>
          <p:cNvPr id="52" name="Straight Connector 51"/>
          <p:cNvCxnSpPr>
            <a:stCxn id="43" idx="2"/>
            <a:endCxn id="50" idx="0"/>
          </p:cNvCxnSpPr>
          <p:nvPr/>
        </p:nvCxnSpPr>
        <p:spPr>
          <a:xfrm>
            <a:off x="1897368" y="6348956"/>
            <a:ext cx="1" cy="878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5" name="TextBox 54"/>
          <p:cNvSpPr txBox="1"/>
          <p:nvPr/>
        </p:nvSpPr>
        <p:spPr>
          <a:xfrm>
            <a:off x="3197457" y="6460670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cxnSp>
        <p:nvCxnSpPr>
          <p:cNvPr id="56" name="Straight Connector 55"/>
          <p:cNvCxnSpPr>
            <a:stCxn id="45" idx="2"/>
            <a:endCxn id="55" idx="0"/>
          </p:cNvCxnSpPr>
          <p:nvPr/>
        </p:nvCxnSpPr>
        <p:spPr>
          <a:xfrm>
            <a:off x="3514756" y="6348956"/>
            <a:ext cx="0" cy="1117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9" name="TextBox 58"/>
          <p:cNvSpPr txBox="1"/>
          <p:nvPr/>
        </p:nvSpPr>
        <p:spPr>
          <a:xfrm>
            <a:off x="170778" y="5040868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60" name="TextBox 59"/>
          <p:cNvSpPr txBox="1"/>
          <p:nvPr/>
        </p:nvSpPr>
        <p:spPr>
          <a:xfrm>
            <a:off x="155514" y="5638800"/>
            <a:ext cx="77726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cxnSp>
        <p:nvCxnSpPr>
          <p:cNvPr id="61" name="Straight Connector 60"/>
          <p:cNvCxnSpPr>
            <a:stCxn id="59" idx="2"/>
          </p:cNvCxnSpPr>
          <p:nvPr/>
        </p:nvCxnSpPr>
        <p:spPr>
          <a:xfrm>
            <a:off x="495418" y="5410200"/>
            <a:ext cx="0" cy="2286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2" name="TextBox 61"/>
          <p:cNvSpPr txBox="1"/>
          <p:nvPr/>
        </p:nvSpPr>
        <p:spPr>
          <a:xfrm>
            <a:off x="210288" y="6184378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841314" y="61885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64" name="Straight Connector 63"/>
          <p:cNvCxnSpPr>
            <a:stCxn id="60" idx="2"/>
            <a:endCxn id="62" idx="0"/>
          </p:cNvCxnSpPr>
          <p:nvPr/>
        </p:nvCxnSpPr>
        <p:spPr>
          <a:xfrm flipH="1">
            <a:off x="527587" y="6008132"/>
            <a:ext cx="16559" cy="1762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6" name="Rectangle 65"/>
          <p:cNvSpPr/>
          <p:nvPr/>
        </p:nvSpPr>
        <p:spPr>
          <a:xfrm>
            <a:off x="5041138" y="1423954"/>
            <a:ext cx="30577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200" dirty="0" smtClean="0"/>
              <a:t>Derive the string 4 - 7 * 3</a:t>
            </a:r>
            <a:endParaRPr lang="en-US" sz="2200" dirty="0"/>
          </a:p>
        </p:txBody>
      </p:sp>
      <p:cxnSp>
        <p:nvCxnSpPr>
          <p:cNvPr id="67" name="Straight Connector 66"/>
          <p:cNvCxnSpPr>
            <a:stCxn id="14" idx="2"/>
            <a:endCxn id="36" idx="0"/>
          </p:cNvCxnSpPr>
          <p:nvPr/>
        </p:nvCxnSpPr>
        <p:spPr>
          <a:xfrm flipH="1">
            <a:off x="2662594" y="4876800"/>
            <a:ext cx="20541" cy="12804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7" name="Rectangle 46"/>
          <p:cNvSpPr/>
          <p:nvPr/>
        </p:nvSpPr>
        <p:spPr>
          <a:xfrm>
            <a:off x="4636781" y="1854841"/>
            <a:ext cx="40500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Let’s try to re-build the wrong parse tree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077200" y="3849436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53" name="TextBox 52"/>
          <p:cNvSpPr txBox="1"/>
          <p:nvPr/>
        </p:nvSpPr>
        <p:spPr>
          <a:xfrm>
            <a:off x="5664531" y="3864862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54" name="TextBox 53"/>
          <p:cNvSpPr txBox="1"/>
          <p:nvPr/>
        </p:nvSpPr>
        <p:spPr>
          <a:xfrm>
            <a:off x="6676140" y="3861104"/>
            <a:ext cx="715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times</a:t>
            </a:r>
            <a:endParaRPr lang="en-US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6701795" y="3239836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cxnSp>
        <p:nvCxnSpPr>
          <p:cNvPr id="58" name="Straight Connector 57"/>
          <p:cNvCxnSpPr>
            <a:stCxn id="57" idx="2"/>
            <a:endCxn id="54" idx="0"/>
          </p:cNvCxnSpPr>
          <p:nvPr/>
        </p:nvCxnSpPr>
        <p:spPr>
          <a:xfrm>
            <a:off x="7026435" y="3609168"/>
            <a:ext cx="7335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57" idx="2"/>
            <a:endCxn id="53" idx="0"/>
          </p:cNvCxnSpPr>
          <p:nvPr/>
        </p:nvCxnSpPr>
        <p:spPr>
          <a:xfrm flipH="1">
            <a:off x="5989171" y="3609168"/>
            <a:ext cx="1037264" cy="25569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8" name="Straight Connector 67"/>
          <p:cNvCxnSpPr>
            <a:stCxn id="57" idx="2"/>
            <a:endCxn id="49" idx="0"/>
          </p:cNvCxnSpPr>
          <p:nvPr/>
        </p:nvCxnSpPr>
        <p:spPr>
          <a:xfrm>
            <a:off x="7026435" y="3609168"/>
            <a:ext cx="1375405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9" name="Straight Connector 68"/>
          <p:cNvCxnSpPr>
            <a:stCxn id="53" idx="2"/>
          </p:cNvCxnSpPr>
          <p:nvPr/>
        </p:nvCxnSpPr>
        <p:spPr>
          <a:xfrm>
            <a:off x="5989171" y="4234194"/>
            <a:ext cx="0" cy="40159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0" name="TextBox 69"/>
          <p:cNvSpPr txBox="1"/>
          <p:nvPr/>
        </p:nvSpPr>
        <p:spPr>
          <a:xfrm>
            <a:off x="8001000" y="4346812"/>
            <a:ext cx="77341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cxnSp>
        <p:nvCxnSpPr>
          <p:cNvPr id="74" name="Straight Connector 73"/>
          <p:cNvCxnSpPr>
            <a:stCxn id="70" idx="2"/>
          </p:cNvCxnSpPr>
          <p:nvPr/>
        </p:nvCxnSpPr>
        <p:spPr>
          <a:xfrm>
            <a:off x="8387709" y="4716144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82" name="TextBox 81"/>
          <p:cNvSpPr txBox="1"/>
          <p:nvPr/>
        </p:nvSpPr>
        <p:spPr>
          <a:xfrm>
            <a:off x="8060184" y="4864392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8689914" y="48400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93" name="Straight Connector 92"/>
          <p:cNvCxnSpPr>
            <a:stCxn id="49" idx="2"/>
            <a:endCxn id="70" idx="0"/>
          </p:cNvCxnSpPr>
          <p:nvPr/>
        </p:nvCxnSpPr>
        <p:spPr>
          <a:xfrm flipH="1">
            <a:off x="8387709" y="4218768"/>
            <a:ext cx="14131" cy="12804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94" name="TextBox 93"/>
          <p:cNvSpPr txBox="1"/>
          <p:nvPr/>
        </p:nvSpPr>
        <p:spPr>
          <a:xfrm>
            <a:off x="6729840" y="2644609"/>
            <a:ext cx="60785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191000" y="3657600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94" idx="2"/>
            <a:endCxn id="57" idx="0"/>
          </p:cNvCxnSpPr>
          <p:nvPr/>
        </p:nvCxnSpPr>
        <p:spPr>
          <a:xfrm flipH="1">
            <a:off x="7026435" y="3013941"/>
            <a:ext cx="7335" cy="22589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1" name="Cloud 20"/>
          <p:cNvSpPr/>
          <p:nvPr/>
        </p:nvSpPr>
        <p:spPr>
          <a:xfrm>
            <a:off x="4495800" y="4495800"/>
            <a:ext cx="3200400" cy="2286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We’ll never be able to derive </a:t>
            </a:r>
            <a:r>
              <a:rPr lang="en-US" b="1" dirty="0" smtClean="0"/>
              <a:t>minus</a:t>
            </a:r>
          </a:p>
          <a:p>
            <a:pPr algn="ctr"/>
            <a:r>
              <a:rPr lang="en-US" dirty="0"/>
              <a:t>w</a:t>
            </a:r>
            <a:r>
              <a:rPr lang="en-US" dirty="0" smtClean="0"/>
              <a:t>ithout </a:t>
            </a:r>
            <a:r>
              <a:rPr lang="en-US" dirty="0" err="1" smtClean="0"/>
              <a:t>parens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825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36" grpId="0" animBg="1"/>
      <p:bldP spid="37" grpId="0" animBg="1"/>
      <p:bldP spid="38" grpId="0" animBg="1"/>
      <p:bldP spid="39" grpId="0" animBg="1"/>
      <p:bldP spid="43" grpId="0" animBg="1"/>
      <p:bldP spid="45" grpId="0" animBg="1"/>
      <p:bldP spid="48" grpId="0"/>
      <p:bldP spid="50" grpId="0" animBg="1"/>
      <p:bldP spid="51" grpId="0"/>
      <p:bldP spid="55" grpId="0" animBg="1"/>
      <p:bldP spid="59" grpId="0" animBg="1"/>
      <p:bldP spid="60" grpId="0" animBg="1"/>
      <p:bldP spid="62" grpId="0" animBg="1"/>
      <p:bldP spid="63" grpId="0"/>
      <p:bldP spid="47" grpId="0"/>
      <p:bldP spid="49" grpId="0" animBg="1"/>
      <p:bldP spid="53" grpId="0" animBg="1"/>
      <p:bldP spid="54" grpId="0" animBg="1"/>
      <p:bldP spid="57" grpId="0" animBg="1"/>
      <p:bldP spid="70" grpId="0" animBg="1"/>
      <p:bldP spid="82" grpId="0" animBg="1"/>
      <p:bldP spid="83" grpId="0"/>
      <p:bldP spid="94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ounded Rectangle 101"/>
          <p:cNvSpPr/>
          <p:nvPr/>
        </p:nvSpPr>
        <p:spPr>
          <a:xfrm>
            <a:off x="6391927" y="2633254"/>
            <a:ext cx="2752073" cy="21673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724400" y="2667000"/>
            <a:ext cx="1214643" cy="160660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Did we fix all ambiguity?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8600" y="838200"/>
            <a:ext cx="29718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u="sng" dirty="0" smtClean="0"/>
              <a:t>Fixed Grammar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Expr   </a:t>
            </a:r>
            <a:r>
              <a:rPr lang="en-US" dirty="0" smtClean="0"/>
              <a:t>→ </a:t>
            </a:r>
            <a:r>
              <a:rPr lang="en-US" i="1" dirty="0"/>
              <a:t>E</a:t>
            </a:r>
            <a:r>
              <a:rPr lang="en-US" i="1" dirty="0" smtClean="0"/>
              <a:t>xpr</a:t>
            </a:r>
            <a:r>
              <a:rPr lang="en-US" b="1" dirty="0" smtClean="0"/>
              <a:t> minus </a:t>
            </a:r>
            <a:r>
              <a:rPr lang="en-US" i="1" dirty="0"/>
              <a:t>E</a:t>
            </a:r>
            <a:r>
              <a:rPr lang="en-US" i="1" dirty="0" smtClean="0"/>
              <a:t>xpr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         | </a:t>
            </a:r>
            <a:r>
              <a:rPr lang="en-US" i="1" dirty="0" smtClean="0"/>
              <a:t>Term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Term  </a:t>
            </a:r>
            <a:r>
              <a:rPr lang="en-US" dirty="0" smtClean="0"/>
              <a:t>→ </a:t>
            </a:r>
            <a:r>
              <a:rPr lang="en-US" i="1" dirty="0" smtClean="0"/>
              <a:t>Term</a:t>
            </a:r>
            <a:r>
              <a:rPr lang="en-US" dirty="0" smtClean="0"/>
              <a:t> </a:t>
            </a:r>
            <a:r>
              <a:rPr lang="en-US" b="1" dirty="0" smtClean="0"/>
              <a:t>times</a:t>
            </a:r>
            <a:r>
              <a:rPr lang="en-US" dirty="0" smtClean="0"/>
              <a:t> </a:t>
            </a:r>
            <a:r>
              <a:rPr lang="en-US" i="1" dirty="0" smtClean="0"/>
              <a:t>Term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             </a:t>
            </a:r>
            <a:r>
              <a:rPr lang="en-US" dirty="0" smtClean="0"/>
              <a:t>| </a:t>
            </a:r>
            <a:r>
              <a:rPr lang="en-US" i="1" dirty="0" smtClean="0"/>
              <a:t>Factor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Factor </a:t>
            </a:r>
            <a:r>
              <a:rPr lang="en-US" dirty="0"/>
              <a:t>→</a:t>
            </a:r>
            <a:r>
              <a:rPr lang="en-US" dirty="0" smtClean="0"/>
              <a:t> </a:t>
            </a:r>
            <a:r>
              <a:rPr lang="en-US" b="1" dirty="0" err="1" smtClean="0"/>
              <a:t>intlit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         | </a:t>
            </a:r>
            <a:r>
              <a:rPr lang="en-US" b="1" dirty="0" err="1" smtClean="0"/>
              <a:t>lparen</a:t>
            </a:r>
            <a:r>
              <a:rPr lang="en-US" dirty="0" smtClean="0"/>
              <a:t> </a:t>
            </a:r>
            <a:r>
              <a:rPr lang="en-US" i="1" dirty="0" smtClean="0"/>
              <a:t>Expr </a:t>
            </a:r>
            <a:r>
              <a:rPr lang="en-US" b="1" dirty="0" err="1" smtClean="0"/>
              <a:t>rparen</a:t>
            </a:r>
            <a:endParaRPr lang="en-US" b="1" dirty="0"/>
          </a:p>
        </p:txBody>
      </p:sp>
      <p:sp>
        <p:nvSpPr>
          <p:cNvPr id="66" name="Rectangle 65"/>
          <p:cNvSpPr/>
          <p:nvPr/>
        </p:nvSpPr>
        <p:spPr>
          <a:xfrm>
            <a:off x="5003411" y="914400"/>
            <a:ext cx="29808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200" dirty="0" smtClean="0"/>
              <a:t>Derive the string 4 - 7 - 3</a:t>
            </a:r>
            <a:endParaRPr lang="en-US" sz="2200" dirty="0"/>
          </a:p>
        </p:txBody>
      </p:sp>
      <p:sp>
        <p:nvSpPr>
          <p:cNvPr id="49" name="TextBox 48"/>
          <p:cNvSpPr txBox="1"/>
          <p:nvPr/>
        </p:nvSpPr>
        <p:spPr>
          <a:xfrm>
            <a:off x="7365669" y="2183487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53" name="TextBox 52"/>
          <p:cNvSpPr txBox="1"/>
          <p:nvPr/>
        </p:nvSpPr>
        <p:spPr>
          <a:xfrm>
            <a:off x="4953000" y="2198913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54" name="TextBox 53"/>
          <p:cNvSpPr txBox="1"/>
          <p:nvPr/>
        </p:nvSpPr>
        <p:spPr>
          <a:xfrm>
            <a:off x="5939043" y="2195155"/>
            <a:ext cx="76655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minus</a:t>
            </a:r>
            <a:endParaRPr lang="en-US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5990264" y="1573887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cxnSp>
        <p:nvCxnSpPr>
          <p:cNvPr id="58" name="Straight Connector 57"/>
          <p:cNvCxnSpPr>
            <a:stCxn id="57" idx="2"/>
            <a:endCxn id="54" idx="0"/>
          </p:cNvCxnSpPr>
          <p:nvPr/>
        </p:nvCxnSpPr>
        <p:spPr>
          <a:xfrm>
            <a:off x="6286980" y="1943219"/>
            <a:ext cx="35342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57" idx="2"/>
            <a:endCxn id="53" idx="0"/>
          </p:cNvCxnSpPr>
          <p:nvPr/>
        </p:nvCxnSpPr>
        <p:spPr>
          <a:xfrm flipH="1">
            <a:off x="5249716" y="1943219"/>
            <a:ext cx="1037264" cy="25569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8" name="Straight Connector 67"/>
          <p:cNvCxnSpPr>
            <a:stCxn id="57" idx="2"/>
            <a:endCxn id="49" idx="0"/>
          </p:cNvCxnSpPr>
          <p:nvPr/>
        </p:nvCxnSpPr>
        <p:spPr>
          <a:xfrm>
            <a:off x="6286980" y="1943219"/>
            <a:ext cx="1375405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280525" y="2594561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295208" y="3628339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3" name="TextBox 72"/>
          <p:cNvSpPr txBox="1"/>
          <p:nvPr/>
        </p:nvSpPr>
        <p:spPr>
          <a:xfrm>
            <a:off x="4967683" y="3776587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4953000" y="2734081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cxnSp>
        <p:nvCxnSpPr>
          <p:cNvPr id="76" name="Straight Connector 75"/>
          <p:cNvCxnSpPr/>
          <p:nvPr/>
        </p:nvCxnSpPr>
        <p:spPr>
          <a:xfrm>
            <a:off x="5280525" y="3129729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7" name="TextBox 76"/>
          <p:cNvSpPr txBox="1"/>
          <p:nvPr/>
        </p:nvSpPr>
        <p:spPr>
          <a:xfrm>
            <a:off x="4956541" y="3231103"/>
            <a:ext cx="77341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cxnSp>
        <p:nvCxnSpPr>
          <p:cNvPr id="78" name="Straight Connector 77"/>
          <p:cNvCxnSpPr/>
          <p:nvPr/>
        </p:nvCxnSpPr>
        <p:spPr>
          <a:xfrm>
            <a:off x="8556850" y="4125361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9" name="TextBox 78"/>
          <p:cNvSpPr txBox="1"/>
          <p:nvPr/>
        </p:nvSpPr>
        <p:spPr>
          <a:xfrm>
            <a:off x="8229325" y="4273609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8214642" y="3231103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cxnSp>
        <p:nvCxnSpPr>
          <p:cNvPr id="81" name="Straight Connector 80"/>
          <p:cNvCxnSpPr/>
          <p:nvPr/>
        </p:nvCxnSpPr>
        <p:spPr>
          <a:xfrm>
            <a:off x="8542167" y="3626751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84" name="TextBox 83"/>
          <p:cNvSpPr txBox="1"/>
          <p:nvPr/>
        </p:nvSpPr>
        <p:spPr>
          <a:xfrm>
            <a:off x="8218183" y="3728125"/>
            <a:ext cx="77341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cxnSp>
        <p:nvCxnSpPr>
          <p:cNvPr id="85" name="Straight Connector 84"/>
          <p:cNvCxnSpPr/>
          <p:nvPr/>
        </p:nvCxnSpPr>
        <p:spPr>
          <a:xfrm>
            <a:off x="6951208" y="4122029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86" name="TextBox 85"/>
          <p:cNvSpPr txBox="1"/>
          <p:nvPr/>
        </p:nvSpPr>
        <p:spPr>
          <a:xfrm>
            <a:off x="6623683" y="4270277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6609000" y="3227771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cxnSp>
        <p:nvCxnSpPr>
          <p:cNvPr id="88" name="Straight Connector 87"/>
          <p:cNvCxnSpPr/>
          <p:nvPr/>
        </p:nvCxnSpPr>
        <p:spPr>
          <a:xfrm>
            <a:off x="6936525" y="3623419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89" name="TextBox 88"/>
          <p:cNvSpPr txBox="1"/>
          <p:nvPr/>
        </p:nvSpPr>
        <p:spPr>
          <a:xfrm>
            <a:off x="6612541" y="3724793"/>
            <a:ext cx="77341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sp>
        <p:nvSpPr>
          <p:cNvPr id="91" name="TextBox 90"/>
          <p:cNvSpPr txBox="1"/>
          <p:nvPr/>
        </p:nvSpPr>
        <p:spPr>
          <a:xfrm>
            <a:off x="8193088" y="2713689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92" name="TextBox 91"/>
          <p:cNvSpPr txBox="1"/>
          <p:nvPr/>
        </p:nvSpPr>
        <p:spPr>
          <a:xfrm>
            <a:off x="6609056" y="2729115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96" name="TextBox 95"/>
          <p:cNvSpPr txBox="1"/>
          <p:nvPr/>
        </p:nvSpPr>
        <p:spPr>
          <a:xfrm>
            <a:off x="7290863" y="2725357"/>
            <a:ext cx="76655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minus</a:t>
            </a:r>
            <a:endParaRPr lang="en-US" b="1" dirty="0"/>
          </a:p>
        </p:txBody>
      </p:sp>
      <p:cxnSp>
        <p:nvCxnSpPr>
          <p:cNvPr id="98" name="Straight Connector 97"/>
          <p:cNvCxnSpPr>
            <a:stCxn id="49" idx="2"/>
            <a:endCxn id="96" idx="0"/>
          </p:cNvCxnSpPr>
          <p:nvPr/>
        </p:nvCxnSpPr>
        <p:spPr>
          <a:xfrm>
            <a:off x="7662385" y="2552819"/>
            <a:ext cx="11757" cy="17253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99" name="Straight Connector 98"/>
          <p:cNvCxnSpPr>
            <a:stCxn id="49" idx="2"/>
            <a:endCxn id="92" idx="0"/>
          </p:cNvCxnSpPr>
          <p:nvPr/>
        </p:nvCxnSpPr>
        <p:spPr>
          <a:xfrm flipH="1">
            <a:off x="6905772" y="2552819"/>
            <a:ext cx="756613" cy="17629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00" name="Straight Connector 99"/>
          <p:cNvCxnSpPr>
            <a:stCxn id="49" idx="2"/>
            <a:endCxn id="91" idx="0"/>
          </p:cNvCxnSpPr>
          <p:nvPr/>
        </p:nvCxnSpPr>
        <p:spPr>
          <a:xfrm>
            <a:off x="7662385" y="2552819"/>
            <a:ext cx="827419" cy="16087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" name="Explosion 2 2"/>
          <p:cNvSpPr/>
          <p:nvPr/>
        </p:nvSpPr>
        <p:spPr>
          <a:xfrm>
            <a:off x="76200" y="3839021"/>
            <a:ext cx="3657600" cy="2608418"/>
          </a:xfrm>
          <a:prstGeom prst="irregularSeal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 smtClean="0"/>
              <a:t>NO!</a:t>
            </a:r>
            <a:endParaRPr lang="en-US" sz="5000" dirty="0"/>
          </a:p>
        </p:txBody>
      </p:sp>
      <p:cxnSp>
        <p:nvCxnSpPr>
          <p:cNvPr id="10" name="Straight Connector 9"/>
          <p:cNvCxnSpPr>
            <a:stCxn id="91" idx="2"/>
            <a:endCxn id="80" idx="0"/>
          </p:cNvCxnSpPr>
          <p:nvPr/>
        </p:nvCxnSpPr>
        <p:spPr>
          <a:xfrm>
            <a:off x="8489804" y="3083021"/>
            <a:ext cx="49478" cy="1480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92" idx="2"/>
            <a:endCxn id="87" idx="0"/>
          </p:cNvCxnSpPr>
          <p:nvPr/>
        </p:nvCxnSpPr>
        <p:spPr>
          <a:xfrm>
            <a:off x="6905772" y="3098447"/>
            <a:ext cx="27868" cy="1293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3" idx="2"/>
          </p:cNvCxnSpPr>
          <p:nvPr/>
        </p:nvCxnSpPr>
        <p:spPr>
          <a:xfrm>
            <a:off x="5331722" y="4273609"/>
            <a:ext cx="398236" cy="1288991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5" name="Straight Connector 24"/>
          <p:cNvCxnSpPr>
            <a:endCxn id="102" idx="2"/>
          </p:cNvCxnSpPr>
          <p:nvPr/>
        </p:nvCxnSpPr>
        <p:spPr>
          <a:xfrm flipV="1">
            <a:off x="5768348" y="4800600"/>
            <a:ext cx="1999616" cy="76200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6" name="TextBox 25"/>
          <p:cNvSpPr txBox="1"/>
          <p:nvPr/>
        </p:nvSpPr>
        <p:spPr>
          <a:xfrm>
            <a:off x="4572000" y="5562600"/>
            <a:ext cx="275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These </a:t>
            </a:r>
            <a:r>
              <a:rPr lang="en-US" b="1" dirty="0" err="1" smtClean="0">
                <a:solidFill>
                  <a:schemeClr val="accent1"/>
                </a:solidFill>
              </a:rPr>
              <a:t>subtrees</a:t>
            </a:r>
            <a:r>
              <a:rPr lang="en-US" b="1" dirty="0" smtClean="0">
                <a:solidFill>
                  <a:schemeClr val="accent1"/>
                </a:solidFill>
              </a:rPr>
              <a:t> could have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been swapped!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20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3" grpId="0" animBg="1"/>
      <p:bldP spid="66" grpId="0"/>
      <p:bldP spid="49" grpId="0" animBg="1"/>
      <p:bldP spid="53" grpId="0" animBg="1"/>
      <p:bldP spid="54" grpId="0" animBg="1"/>
      <p:bldP spid="57" grpId="0" animBg="1"/>
      <p:bldP spid="73" grpId="0" animBg="1"/>
      <p:bldP spid="75" grpId="0" animBg="1"/>
      <p:bldP spid="77" grpId="0" animBg="1"/>
      <p:bldP spid="79" grpId="0" animBg="1"/>
      <p:bldP spid="80" grpId="0" animBg="1"/>
      <p:bldP spid="84" grpId="0" animBg="1"/>
      <p:bldP spid="86" grpId="0" animBg="1"/>
      <p:bldP spid="87" grpId="0" animBg="1"/>
      <p:bldP spid="89" grpId="0" animBg="1"/>
      <p:bldP spid="91" grpId="0" animBg="1"/>
      <p:bldP spid="92" grpId="0" animBg="1"/>
      <p:bldP spid="96" grpId="0" animBg="1"/>
      <p:bldP spid="3" grpId="0" animBg="1"/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Precedence</a:t>
            </a:r>
          </a:p>
          <a:p>
            <a:pPr lvl="1"/>
            <a:r>
              <a:rPr lang="en-US" dirty="0" smtClean="0"/>
              <a:t>We want correct behavior on 4 – 7 * 9</a:t>
            </a:r>
          </a:p>
          <a:p>
            <a:pPr lvl="1"/>
            <a:r>
              <a:rPr lang="en-US" dirty="0" smtClean="0"/>
              <a:t>A new nonterminal for each precedence level</a:t>
            </a:r>
            <a:endParaRPr lang="en-US" dirty="0"/>
          </a:p>
          <a:p>
            <a:r>
              <a:rPr lang="en-US" dirty="0" smtClean="0"/>
              <a:t> Associativity</a:t>
            </a:r>
          </a:p>
          <a:p>
            <a:pPr lvl="1"/>
            <a:r>
              <a:rPr lang="en-US" dirty="0" smtClean="0"/>
              <a:t>We want correct behavior on 4 – 7 – 9</a:t>
            </a:r>
          </a:p>
          <a:p>
            <a:pPr lvl="1"/>
            <a:r>
              <a:rPr lang="en-US" dirty="0"/>
              <a:t>Minus should be </a:t>
            </a:r>
            <a:r>
              <a:rPr lang="en-US" i="1" dirty="0"/>
              <a:t>left associative</a:t>
            </a:r>
            <a:r>
              <a:rPr lang="en-US" dirty="0"/>
              <a:t>: a – b – c = (a – b) – </a:t>
            </a:r>
            <a:r>
              <a:rPr lang="en-US" dirty="0" smtClean="0"/>
              <a:t>c</a:t>
            </a:r>
          </a:p>
          <a:p>
            <a:pPr lvl="1"/>
            <a:r>
              <a:rPr lang="en-US" dirty="0" smtClean="0"/>
              <a:t>Problem</a:t>
            </a:r>
            <a:r>
              <a:rPr lang="en-US" dirty="0"/>
              <a:t>: the </a:t>
            </a:r>
            <a:r>
              <a:rPr lang="en-US" i="1" dirty="0"/>
              <a:t>recursion</a:t>
            </a:r>
            <a:r>
              <a:rPr lang="en-US" dirty="0"/>
              <a:t> in a rule like </a:t>
            </a:r>
          </a:p>
          <a:p>
            <a:pPr marL="457200" lvl="1" indent="0" algn="ctr">
              <a:buNone/>
            </a:pPr>
            <a:r>
              <a:rPr lang="en-US" i="1" dirty="0" smtClean="0"/>
              <a:t>Expr   </a:t>
            </a:r>
            <a:r>
              <a:rPr lang="en-US" dirty="0"/>
              <a:t>→ </a:t>
            </a:r>
            <a:r>
              <a:rPr lang="en-US" i="1" dirty="0"/>
              <a:t>Expr</a:t>
            </a:r>
            <a:r>
              <a:rPr lang="en-US" b="1" dirty="0"/>
              <a:t> minus </a:t>
            </a:r>
            <a:r>
              <a:rPr lang="en-US" i="1" dirty="0" smtClean="0"/>
              <a:t>Expr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251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Definition: Recursion in Grammars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 smtClean="0"/>
                  <a:t>A grammar is </a:t>
                </a:r>
                <a:r>
                  <a:rPr lang="en-US" b="1" i="1" dirty="0" smtClean="0"/>
                  <a:t>recursive</a:t>
                </a:r>
                <a:r>
                  <a:rPr lang="en-US" b="1" dirty="0" smtClean="0"/>
                  <a:t> in (nonterminal) </a:t>
                </a:r>
                <a:r>
                  <a:rPr lang="en-US" b="1" i="1" dirty="0" smtClean="0"/>
                  <a:t>X</a:t>
                </a:r>
                <a:r>
                  <a:rPr lang="en-US" b="1" dirty="0" smtClean="0"/>
                  <a:t> if 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𝑋</m:t>
                    </m:r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b="0" i="1" smtClean="0">
                            <a:latin typeface="Cambria Math"/>
                          </a:rPr>
                          <m:t>+</m:t>
                        </m:r>
                      </m:e>
                    </m:groupChr>
                    <m:r>
                      <m:rPr>
                        <m:sty m:val="p"/>
                      </m:rPr>
                      <a:rPr lang="en-US" i="1">
                        <a:latin typeface="Cambria Math"/>
                      </a:rPr>
                      <m:t>α</m:t>
                    </m:r>
                    <m:r>
                      <a:rPr lang="en-US" b="0" i="1" smtClean="0">
                        <a:latin typeface="Cambria Math"/>
                      </a:rPr>
                      <m:t>𝑋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</a:rPr>
                      <m:t>γ</m:t>
                    </m:r>
                  </m:oMath>
                </a14:m>
                <a:r>
                  <a:rPr lang="en-US" dirty="0" smtClean="0"/>
                  <a:t> for non-empty strings of symbols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>
                        <a:latin typeface="Cambria Math"/>
                      </a:rPr>
                      <m:t>α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/>
                      </a:rPr>
                      <m:t>γ</m:t>
                    </m:r>
                  </m:oMath>
                </a14:m>
                <a:endParaRPr lang="en-US" dirty="0" smtClean="0"/>
              </a:p>
              <a:p>
                <a:r>
                  <a:rPr lang="en-US" b="1" dirty="0" smtClean="0"/>
                  <a:t>A grammar is </a:t>
                </a:r>
                <a:r>
                  <a:rPr lang="en-US" b="1" i="1" dirty="0" smtClean="0"/>
                  <a:t>left-recursive</a:t>
                </a:r>
                <a:r>
                  <a:rPr lang="en-US" b="1" dirty="0" smtClean="0"/>
                  <a:t> in </a:t>
                </a:r>
                <a:r>
                  <a:rPr lang="en-US" b="1" i="1" dirty="0" smtClean="0"/>
                  <a:t>X</a:t>
                </a:r>
                <a:r>
                  <a:rPr lang="en-US" b="1" dirty="0" smtClean="0"/>
                  <a:t> if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𝑋</m:t>
                    </m:r>
                    <m:groupChr>
                      <m:groupChrPr>
                        <m:chr m:val="⇒"/>
                        <m:vertJc m:val="bot"/>
                        <m:ctrlPr>
                          <a:rPr lang="en-US" i="1"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b="0" i="1" smtClean="0">
                            <a:latin typeface="Cambria Math"/>
                          </a:rPr>
                          <m:t>+</m:t>
                        </m:r>
                      </m:e>
                    </m:groupChr>
                    <m:r>
                      <a:rPr lang="en-US" i="1">
                        <a:latin typeface="Cambria Math"/>
                      </a:rPr>
                      <m:t>𝑋</m:t>
                    </m:r>
                    <m:r>
                      <m:rPr>
                        <m:sty m:val="p"/>
                      </m:rPr>
                      <a:rPr lang="el-GR" i="1">
                        <a:latin typeface="Cambria Math"/>
                      </a:rPr>
                      <m:t>γ</m:t>
                    </m:r>
                  </m:oMath>
                </a14:m>
                <a:r>
                  <a:rPr lang="en-US" dirty="0" smtClean="0"/>
                  <a:t> for non-empty string of symbols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/>
                      </a:rPr>
                      <m:t>γ</m:t>
                    </m:r>
                  </m:oMath>
                </a14:m>
                <a:endParaRPr lang="en-US" dirty="0" smtClean="0"/>
              </a:p>
              <a:p>
                <a:r>
                  <a:rPr lang="en-US" b="1" dirty="0"/>
                  <a:t>A grammar is </a:t>
                </a:r>
                <a:r>
                  <a:rPr lang="en-US" b="1" i="1" dirty="0" smtClean="0"/>
                  <a:t>right-recursive</a:t>
                </a:r>
                <a:r>
                  <a:rPr lang="en-US" b="1" dirty="0" smtClean="0"/>
                  <a:t> </a:t>
                </a:r>
                <a:r>
                  <a:rPr lang="en-US" b="1" dirty="0"/>
                  <a:t>in </a:t>
                </a:r>
                <a:r>
                  <a:rPr lang="en-US" b="1" i="1" dirty="0"/>
                  <a:t>X</a:t>
                </a:r>
                <a:r>
                  <a:rPr lang="en-US" b="1" dirty="0"/>
                  <a:t> if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𝑋</m:t>
                    </m:r>
                    <m:groupChr>
                      <m:groupChrPr>
                        <m:chr m:val="⇒"/>
                        <m:vertJc m:val="bot"/>
                        <m:ctrlPr>
                          <a:rPr lang="en-US" i="1"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i="1">
                            <a:latin typeface="Cambria Math"/>
                          </a:rPr>
                          <m:t>+</m:t>
                        </m:r>
                      </m:e>
                    </m:groupChr>
                    <m:r>
                      <m:rPr>
                        <m:sty m:val="p"/>
                      </m:rPr>
                      <a:rPr lang="en-US" i="1">
                        <a:latin typeface="Cambria Math"/>
                      </a:rPr>
                      <m:t>α</m:t>
                    </m:r>
                    <m:r>
                      <a:rPr lang="en-US" i="1">
                        <a:latin typeface="Cambria Math"/>
                      </a:rPr>
                      <m:t>𝑋</m:t>
                    </m:r>
                  </m:oMath>
                </a14:m>
                <a:r>
                  <a:rPr lang="en-US" dirty="0"/>
                  <a:t> for non-empty string of </a:t>
                </a:r>
                <a:r>
                  <a:rPr lang="en-US" dirty="0" smtClean="0"/>
                  <a:t>symbols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>
                        <a:latin typeface="Cambria Math"/>
                      </a:rPr>
                      <m:t>α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340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Hw</a:t>
            </a:r>
            <a:r>
              <a:rPr lang="en-US" dirty="0" smtClean="0"/>
              <a:t> 2 due Thursday</a:t>
            </a:r>
            <a:endParaRPr lang="en-US" dirty="0"/>
          </a:p>
          <a:p>
            <a:r>
              <a:rPr lang="en-US" dirty="0" err="1" smtClean="0"/>
              <a:t>Proj</a:t>
            </a:r>
            <a:r>
              <a:rPr lang="en-US" dirty="0" smtClean="0"/>
              <a:t> 2 underway</a:t>
            </a:r>
          </a:p>
          <a:p>
            <a:r>
              <a:rPr lang="en-US" dirty="0" smtClean="0"/>
              <a:t>Screencast posted</a:t>
            </a:r>
          </a:p>
          <a:p>
            <a:pPr lvl="1"/>
            <a:r>
              <a:rPr lang="en-US" dirty="0" smtClean="0"/>
              <a:t>Who’s seen it?</a:t>
            </a:r>
          </a:p>
          <a:p>
            <a:pPr lvl="1"/>
            <a:r>
              <a:rPr lang="en-US" dirty="0" smtClean="0"/>
              <a:t>Who likes it?</a:t>
            </a:r>
          </a:p>
          <a:p>
            <a:r>
              <a:rPr lang="en-US" dirty="0" smtClean="0"/>
              <a:t>Gone Thursday</a:t>
            </a:r>
          </a:p>
          <a:p>
            <a:r>
              <a:rPr lang="en-US" dirty="0" smtClean="0"/>
              <a:t>New office hours posted</a:t>
            </a:r>
          </a:p>
          <a:p>
            <a:endParaRPr lang="en-US" i="1" dirty="0"/>
          </a:p>
        </p:txBody>
      </p:sp>
      <p:pic>
        <p:nvPicPr>
          <p:cNvPr id="2052" name="Picture 4" descr="http://robonwriting.com/wp-content/uploads/2011/10/Bring-Out-Your-Dead-monty-python-and-the-holy-grail-591427_800_4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209800"/>
            <a:ext cx="3962400" cy="2520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167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900" dirty="0" smtClean="0"/>
              <a:t>Resolving Grammar Ambiguity: Associativity</a:t>
            </a:r>
            <a:endParaRPr lang="en-US" sz="39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We’ll recognize left-associative operators  with left-associative productions</a:t>
            </a:r>
          </a:p>
          <a:p>
            <a:r>
              <a:rPr lang="en-US" sz="2400" dirty="0" smtClean="0"/>
              <a:t>We’ll recognize right-associative operators with right-associative productions</a:t>
            </a:r>
            <a:r>
              <a:rPr lang="en-US" sz="2400" dirty="0"/>
              <a:t> </a:t>
            </a:r>
            <a:endParaRPr lang="en-US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76200" y="3433465"/>
            <a:ext cx="5486400" cy="297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500" i="1" dirty="0" smtClean="0"/>
              <a:t>Expr   </a:t>
            </a:r>
            <a:r>
              <a:rPr lang="en-US" sz="2500" dirty="0" smtClean="0"/>
              <a:t>→ </a:t>
            </a:r>
            <a:r>
              <a:rPr lang="en-US" sz="2500" i="1" dirty="0"/>
              <a:t>E</a:t>
            </a:r>
            <a:r>
              <a:rPr lang="en-US" sz="2500" i="1" dirty="0" smtClean="0"/>
              <a:t>xpr</a:t>
            </a:r>
            <a:r>
              <a:rPr lang="en-US" sz="2500" b="1" dirty="0" smtClean="0"/>
              <a:t> minus </a:t>
            </a:r>
            <a:r>
              <a:rPr lang="en-US" sz="2500" i="1" dirty="0" smtClean="0"/>
              <a:t>Expr </a:t>
            </a:r>
          </a:p>
          <a:p>
            <a:pPr>
              <a:lnSpc>
                <a:spcPct val="150000"/>
              </a:lnSpc>
            </a:pPr>
            <a:r>
              <a:rPr lang="en-US" sz="2500" i="1" dirty="0"/>
              <a:t>	</a:t>
            </a:r>
            <a:r>
              <a:rPr lang="en-US" sz="2500" dirty="0" smtClean="0"/>
              <a:t>| </a:t>
            </a:r>
            <a:r>
              <a:rPr lang="en-US" sz="2500" i="1" dirty="0" smtClean="0"/>
              <a:t>Term</a:t>
            </a:r>
          </a:p>
          <a:p>
            <a:pPr>
              <a:lnSpc>
                <a:spcPct val="150000"/>
              </a:lnSpc>
            </a:pPr>
            <a:r>
              <a:rPr lang="en-US" sz="2500" i="1" dirty="0" smtClean="0"/>
              <a:t>Term  </a:t>
            </a:r>
            <a:r>
              <a:rPr lang="en-US" sz="2500" dirty="0" smtClean="0"/>
              <a:t>→ </a:t>
            </a:r>
            <a:r>
              <a:rPr lang="en-US" sz="2500" i="1" dirty="0" smtClean="0"/>
              <a:t>Term</a:t>
            </a:r>
            <a:r>
              <a:rPr lang="en-US" sz="2500" dirty="0" smtClean="0"/>
              <a:t> </a:t>
            </a:r>
            <a:r>
              <a:rPr lang="en-US" sz="2500" b="1" dirty="0" smtClean="0"/>
              <a:t>times</a:t>
            </a:r>
            <a:r>
              <a:rPr lang="en-US" sz="2500" dirty="0" smtClean="0"/>
              <a:t> </a:t>
            </a:r>
            <a:r>
              <a:rPr lang="en-US" sz="2500" i="1" dirty="0" smtClean="0"/>
              <a:t>Term </a:t>
            </a:r>
          </a:p>
          <a:p>
            <a:pPr>
              <a:lnSpc>
                <a:spcPct val="150000"/>
              </a:lnSpc>
            </a:pPr>
            <a:r>
              <a:rPr lang="en-US" sz="2500" i="1" dirty="0"/>
              <a:t>	</a:t>
            </a:r>
            <a:r>
              <a:rPr lang="en-US" sz="2500" dirty="0" smtClean="0"/>
              <a:t>| </a:t>
            </a:r>
            <a:r>
              <a:rPr lang="en-US" sz="2500" i="1" dirty="0"/>
              <a:t>Factor</a:t>
            </a:r>
            <a:endParaRPr lang="en-US" sz="2500" i="1" dirty="0" smtClean="0"/>
          </a:p>
          <a:p>
            <a:pPr>
              <a:lnSpc>
                <a:spcPct val="150000"/>
              </a:lnSpc>
            </a:pPr>
            <a:r>
              <a:rPr lang="en-US" sz="2500" i="1" dirty="0" smtClean="0"/>
              <a:t>Factor </a:t>
            </a:r>
            <a:r>
              <a:rPr lang="en-US" sz="2500" dirty="0"/>
              <a:t>→</a:t>
            </a:r>
            <a:r>
              <a:rPr lang="en-US" sz="2500" dirty="0" smtClean="0"/>
              <a:t> </a:t>
            </a:r>
            <a:r>
              <a:rPr lang="en-US" sz="2500" b="1" dirty="0" err="1" smtClean="0"/>
              <a:t>intlit</a:t>
            </a:r>
            <a:r>
              <a:rPr lang="en-US" sz="2500" b="1" dirty="0"/>
              <a:t> </a:t>
            </a:r>
            <a:r>
              <a:rPr lang="en-US" sz="2500" dirty="0" smtClean="0"/>
              <a:t>| </a:t>
            </a:r>
            <a:r>
              <a:rPr lang="en-US" sz="2500" b="1" dirty="0" err="1" smtClean="0"/>
              <a:t>lparen</a:t>
            </a:r>
            <a:r>
              <a:rPr lang="en-US" sz="2500" dirty="0" smtClean="0"/>
              <a:t> </a:t>
            </a:r>
            <a:r>
              <a:rPr lang="en-US" sz="2500" i="1" dirty="0" smtClean="0"/>
              <a:t>Expr </a:t>
            </a:r>
            <a:r>
              <a:rPr lang="en-US" sz="2500" b="1" dirty="0" err="1" smtClean="0"/>
              <a:t>rparen</a:t>
            </a:r>
            <a:endParaRPr lang="en-US" sz="25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819400" y="3738265"/>
            <a:ext cx="533400" cy="152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743200" y="3276600"/>
            <a:ext cx="814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Term</a:t>
            </a:r>
            <a:endParaRPr lang="en-US" sz="2400" i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895600" y="4805065"/>
            <a:ext cx="502573" cy="228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804853" y="4404211"/>
            <a:ext cx="1005147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i="1" dirty="0"/>
              <a:t>Factor</a:t>
            </a:r>
            <a:endParaRPr lang="en-US" sz="2500" dirty="0"/>
          </a:p>
        </p:txBody>
      </p:sp>
      <p:sp>
        <p:nvSpPr>
          <p:cNvPr id="17" name="TextBox 16"/>
          <p:cNvSpPr txBox="1"/>
          <p:nvPr/>
        </p:nvSpPr>
        <p:spPr>
          <a:xfrm>
            <a:off x="4849129" y="3270298"/>
            <a:ext cx="1886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Example: 4 – 7 – 9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268986" y="4017546"/>
            <a:ext cx="2968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7223800" y="4029214"/>
            <a:ext cx="25519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-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15584" y="3407946"/>
            <a:ext cx="2968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  <p:cxnSp>
        <p:nvCxnSpPr>
          <p:cNvPr id="27" name="Straight Connector 26"/>
          <p:cNvCxnSpPr>
            <a:stCxn id="26" idx="2"/>
            <a:endCxn id="25" idx="0"/>
          </p:cNvCxnSpPr>
          <p:nvPr/>
        </p:nvCxnSpPr>
        <p:spPr>
          <a:xfrm flipH="1">
            <a:off x="7351399" y="3777278"/>
            <a:ext cx="12623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Straight Connector 27"/>
          <p:cNvCxnSpPr>
            <a:stCxn id="26" idx="2"/>
            <a:endCxn id="23" idx="0"/>
          </p:cNvCxnSpPr>
          <p:nvPr/>
        </p:nvCxnSpPr>
        <p:spPr>
          <a:xfrm flipH="1">
            <a:off x="6417424" y="3777278"/>
            <a:ext cx="946598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Straight Connector 28"/>
          <p:cNvCxnSpPr>
            <a:stCxn id="26" idx="2"/>
          </p:cNvCxnSpPr>
          <p:nvPr/>
        </p:nvCxnSpPr>
        <p:spPr>
          <a:xfrm>
            <a:off x="7364022" y="3777278"/>
            <a:ext cx="793340" cy="31254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8212128" y="4916403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2" name="TextBox 31"/>
          <p:cNvSpPr txBox="1"/>
          <p:nvPr/>
        </p:nvSpPr>
        <p:spPr>
          <a:xfrm>
            <a:off x="7899803" y="5064651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8008924" y="4038600"/>
            <a:ext cx="2968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</a:t>
            </a:r>
            <a:endParaRPr lang="en-US" i="1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8197445" y="4417793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5" name="TextBox 34"/>
          <p:cNvSpPr txBox="1"/>
          <p:nvPr/>
        </p:nvSpPr>
        <p:spPr>
          <a:xfrm>
            <a:off x="8012465" y="4535622"/>
            <a:ext cx="29046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</a:t>
            </a:r>
            <a:endParaRPr lang="en-US" i="1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6905722" y="5959420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7" name="TextBox 36"/>
          <p:cNvSpPr txBox="1"/>
          <p:nvPr/>
        </p:nvSpPr>
        <p:spPr>
          <a:xfrm>
            <a:off x="6578197" y="5574268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6761956" y="4531762"/>
            <a:ext cx="2968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</a:t>
            </a:r>
            <a:endParaRPr lang="en-US" i="1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6891039" y="4927410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0" name="TextBox 39"/>
          <p:cNvSpPr txBox="1"/>
          <p:nvPr/>
        </p:nvSpPr>
        <p:spPr>
          <a:xfrm>
            <a:off x="6765497" y="5028784"/>
            <a:ext cx="29046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</a:t>
            </a:r>
            <a:endParaRPr lang="en-US" i="1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5966325" y="5956088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2" name="TextBox 41"/>
          <p:cNvSpPr txBox="1"/>
          <p:nvPr/>
        </p:nvSpPr>
        <p:spPr>
          <a:xfrm>
            <a:off x="5638800" y="6104336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792120" y="5061830"/>
            <a:ext cx="2968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</a:t>
            </a:r>
            <a:endParaRPr lang="en-US" i="1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5951642" y="5457478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TextBox 44"/>
          <p:cNvSpPr txBox="1"/>
          <p:nvPr/>
        </p:nvSpPr>
        <p:spPr>
          <a:xfrm>
            <a:off x="5795661" y="5558852"/>
            <a:ext cx="29046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</a:t>
            </a:r>
            <a:endParaRPr lang="en-US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5792176" y="4563174"/>
            <a:ext cx="2968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6273397" y="4559416"/>
            <a:ext cx="25519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-</a:t>
            </a:r>
            <a:endParaRPr lang="en-US" b="1" dirty="0"/>
          </a:p>
        </p:txBody>
      </p:sp>
      <p:cxnSp>
        <p:nvCxnSpPr>
          <p:cNvPr id="49" name="Straight Connector 48"/>
          <p:cNvCxnSpPr>
            <a:stCxn id="23" idx="2"/>
            <a:endCxn id="48" idx="0"/>
          </p:cNvCxnSpPr>
          <p:nvPr/>
        </p:nvCxnSpPr>
        <p:spPr>
          <a:xfrm flipH="1">
            <a:off x="6400996" y="4386878"/>
            <a:ext cx="16428" cy="17253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0" name="Straight Connector 49"/>
          <p:cNvCxnSpPr>
            <a:stCxn id="23" idx="2"/>
            <a:endCxn id="47" idx="0"/>
          </p:cNvCxnSpPr>
          <p:nvPr/>
        </p:nvCxnSpPr>
        <p:spPr>
          <a:xfrm flipH="1">
            <a:off x="5940614" y="4386878"/>
            <a:ext cx="476810" cy="17629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1" name="Straight Connector 50"/>
          <p:cNvCxnSpPr>
            <a:stCxn id="23" idx="2"/>
          </p:cNvCxnSpPr>
          <p:nvPr/>
        </p:nvCxnSpPr>
        <p:spPr>
          <a:xfrm>
            <a:off x="6417424" y="4386878"/>
            <a:ext cx="471416" cy="16087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3" name="Straight Connector 52"/>
          <p:cNvCxnSpPr>
            <a:stCxn id="47" idx="2"/>
            <a:endCxn id="43" idx="0"/>
          </p:cNvCxnSpPr>
          <p:nvPr/>
        </p:nvCxnSpPr>
        <p:spPr>
          <a:xfrm flipH="1">
            <a:off x="5940558" y="4932506"/>
            <a:ext cx="56" cy="1293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5794314" y="648866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784914" y="595526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8080314" y="546943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56886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7" grpId="0"/>
      <p:bldP spid="23" grpId="0" animBg="1"/>
      <p:bldP spid="25" grpId="0" animBg="1"/>
      <p:bldP spid="26" grpId="0" animBg="1"/>
      <p:bldP spid="32" grpId="0" animBg="1"/>
      <p:bldP spid="33" grpId="0" animBg="1"/>
      <p:bldP spid="35" grpId="0" animBg="1"/>
      <p:bldP spid="37" grpId="0" animBg="1"/>
      <p:bldP spid="38" grpId="0" animBg="1"/>
      <p:bldP spid="40" grpId="0" animBg="1"/>
      <p:bldP spid="42" grpId="0" animBg="1"/>
      <p:bldP spid="43" grpId="0" animBg="1"/>
      <p:bldP spid="45" grpId="0" animBg="1"/>
      <p:bldP spid="47" grpId="0" animBg="1"/>
      <p:bldP spid="48" grpId="0" animBg="1"/>
      <p:bldP spid="58" grpId="0"/>
      <p:bldP spid="59" grpId="0"/>
      <p:bldP spid="6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" y="1219200"/>
            <a:ext cx="5486400" cy="2126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i="1" dirty="0" smtClean="0"/>
              <a:t>Expr   </a:t>
            </a:r>
            <a:r>
              <a:rPr lang="en-US" dirty="0" smtClean="0"/>
              <a:t>→ </a:t>
            </a:r>
            <a:r>
              <a:rPr lang="en-US" i="1" dirty="0"/>
              <a:t>E</a:t>
            </a:r>
            <a:r>
              <a:rPr lang="en-US" i="1" dirty="0" smtClean="0"/>
              <a:t>xpr</a:t>
            </a:r>
            <a:r>
              <a:rPr lang="en-US" b="1" dirty="0" smtClean="0"/>
              <a:t> minus </a:t>
            </a:r>
            <a:r>
              <a:rPr lang="en-US" i="1" dirty="0" smtClean="0"/>
              <a:t>Term </a:t>
            </a:r>
          </a:p>
          <a:p>
            <a:pPr>
              <a:lnSpc>
                <a:spcPct val="150000"/>
              </a:lnSpc>
            </a:pPr>
            <a:r>
              <a:rPr lang="en-US" i="1" dirty="0"/>
              <a:t>	</a:t>
            </a:r>
            <a:r>
              <a:rPr lang="en-US" dirty="0" smtClean="0"/>
              <a:t>| </a:t>
            </a:r>
            <a:r>
              <a:rPr lang="en-US" i="1" dirty="0" smtClean="0"/>
              <a:t>Term</a:t>
            </a:r>
          </a:p>
          <a:p>
            <a:pPr>
              <a:lnSpc>
                <a:spcPct val="150000"/>
              </a:lnSpc>
            </a:pPr>
            <a:r>
              <a:rPr lang="en-US" i="1" dirty="0" smtClean="0"/>
              <a:t>Term  </a:t>
            </a:r>
            <a:r>
              <a:rPr lang="en-US" dirty="0" smtClean="0"/>
              <a:t>→ </a:t>
            </a:r>
            <a:r>
              <a:rPr lang="en-US" i="1" dirty="0" smtClean="0"/>
              <a:t>Term</a:t>
            </a:r>
            <a:r>
              <a:rPr lang="en-US" dirty="0" smtClean="0"/>
              <a:t> </a:t>
            </a:r>
            <a:r>
              <a:rPr lang="en-US" b="1" dirty="0" smtClean="0"/>
              <a:t>times</a:t>
            </a:r>
            <a:r>
              <a:rPr lang="en-US" dirty="0" smtClean="0"/>
              <a:t> </a:t>
            </a:r>
            <a:r>
              <a:rPr lang="en-US" i="1" dirty="0" smtClean="0"/>
              <a:t>Factor </a:t>
            </a:r>
          </a:p>
          <a:p>
            <a:pPr>
              <a:lnSpc>
                <a:spcPct val="150000"/>
              </a:lnSpc>
            </a:pPr>
            <a:r>
              <a:rPr lang="en-US" i="1" dirty="0"/>
              <a:t>	</a:t>
            </a:r>
            <a:r>
              <a:rPr lang="en-US" dirty="0" smtClean="0"/>
              <a:t>| </a:t>
            </a:r>
            <a:r>
              <a:rPr lang="en-US" i="1" dirty="0"/>
              <a:t>Factor</a:t>
            </a:r>
            <a:endParaRPr lang="en-US" i="1" dirty="0" smtClean="0"/>
          </a:p>
          <a:p>
            <a:pPr>
              <a:lnSpc>
                <a:spcPct val="150000"/>
              </a:lnSpc>
            </a:pPr>
            <a:r>
              <a:rPr lang="en-US" i="1" dirty="0" smtClean="0"/>
              <a:t>Factor </a:t>
            </a:r>
            <a:r>
              <a:rPr lang="en-US" dirty="0"/>
              <a:t>→</a:t>
            </a:r>
            <a:r>
              <a:rPr lang="en-US" dirty="0" smtClean="0"/>
              <a:t> </a:t>
            </a:r>
            <a:r>
              <a:rPr lang="en-US" b="1" dirty="0" err="1" smtClean="0"/>
              <a:t>intlit</a:t>
            </a:r>
            <a:r>
              <a:rPr lang="en-US" b="1" dirty="0"/>
              <a:t> </a:t>
            </a:r>
            <a:r>
              <a:rPr lang="en-US" dirty="0" smtClean="0"/>
              <a:t>| </a:t>
            </a:r>
            <a:r>
              <a:rPr lang="en-US" b="1" dirty="0" err="1" smtClean="0"/>
              <a:t>lparen</a:t>
            </a:r>
            <a:r>
              <a:rPr lang="en-US" dirty="0" smtClean="0"/>
              <a:t> </a:t>
            </a:r>
            <a:r>
              <a:rPr lang="en-US" i="1" dirty="0" smtClean="0"/>
              <a:t>Expr </a:t>
            </a:r>
            <a:r>
              <a:rPr lang="en-US" b="1" dirty="0" err="1" smtClean="0"/>
              <a:t>rparen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505306" y="1447800"/>
            <a:ext cx="1886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Example: 4 – 7 – 9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496720" y="3657600"/>
            <a:ext cx="2968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5419997" y="3669268"/>
            <a:ext cx="25519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-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11781" y="3048000"/>
            <a:ext cx="2968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  <p:cxnSp>
        <p:nvCxnSpPr>
          <p:cNvPr id="27" name="Straight Connector 26"/>
          <p:cNvCxnSpPr>
            <a:stCxn id="26" idx="2"/>
            <a:endCxn id="25" idx="0"/>
          </p:cNvCxnSpPr>
          <p:nvPr/>
        </p:nvCxnSpPr>
        <p:spPr>
          <a:xfrm flipH="1">
            <a:off x="5547596" y="3417332"/>
            <a:ext cx="12623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Straight Connector 27"/>
          <p:cNvCxnSpPr>
            <a:stCxn id="26" idx="2"/>
            <a:endCxn id="23" idx="0"/>
          </p:cNvCxnSpPr>
          <p:nvPr/>
        </p:nvCxnSpPr>
        <p:spPr>
          <a:xfrm flipH="1">
            <a:off x="4645158" y="3417332"/>
            <a:ext cx="915061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Straight Connector 28"/>
          <p:cNvCxnSpPr>
            <a:stCxn id="26" idx="2"/>
            <a:endCxn id="33" idx="0"/>
          </p:cNvCxnSpPr>
          <p:nvPr/>
        </p:nvCxnSpPr>
        <p:spPr>
          <a:xfrm>
            <a:off x="5560219" y="3417332"/>
            <a:ext cx="1149343" cy="26132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3" name="TextBox 32"/>
          <p:cNvSpPr txBox="1"/>
          <p:nvPr/>
        </p:nvSpPr>
        <p:spPr>
          <a:xfrm>
            <a:off x="6561124" y="3678654"/>
            <a:ext cx="2968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</a:t>
            </a:r>
            <a:endParaRPr lang="en-US" i="1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6749645" y="4057847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670925" y="5106312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2" name="TextBox 41"/>
          <p:cNvSpPr txBox="1"/>
          <p:nvPr/>
        </p:nvSpPr>
        <p:spPr>
          <a:xfrm>
            <a:off x="4343400" y="5254560"/>
            <a:ext cx="63459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4496720" y="4212054"/>
            <a:ext cx="2968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</a:t>
            </a:r>
            <a:endParaRPr lang="en-US" i="1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4656242" y="4607702"/>
            <a:ext cx="656" cy="1238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TextBox 44"/>
          <p:cNvSpPr txBox="1"/>
          <p:nvPr/>
        </p:nvSpPr>
        <p:spPr>
          <a:xfrm>
            <a:off x="4500261" y="4709076"/>
            <a:ext cx="29046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</a:t>
            </a:r>
            <a:endParaRPr lang="en-US" i="1" dirty="0"/>
          </a:p>
        </p:txBody>
      </p:sp>
      <p:cxnSp>
        <p:nvCxnSpPr>
          <p:cNvPr id="53" name="Straight Connector 52"/>
          <p:cNvCxnSpPr>
            <a:stCxn id="23" idx="2"/>
            <a:endCxn id="43" idx="0"/>
          </p:cNvCxnSpPr>
          <p:nvPr/>
        </p:nvCxnSpPr>
        <p:spPr>
          <a:xfrm>
            <a:off x="4645158" y="4026932"/>
            <a:ext cx="0" cy="1851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4522130" y="568487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900" smtClean="0"/>
              <a:t>Resolving Grammar Ambiguity: Associativity</a:t>
            </a:r>
            <a:endParaRPr lang="en-US" sz="3900" dirty="0"/>
          </a:p>
        </p:txBody>
      </p:sp>
      <p:sp>
        <p:nvSpPr>
          <p:cNvPr id="55" name="Rectangle 54"/>
          <p:cNvSpPr/>
          <p:nvPr/>
        </p:nvSpPr>
        <p:spPr>
          <a:xfrm>
            <a:off x="4343400" y="1854841"/>
            <a:ext cx="461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Let’s try to re-build the wrong parse tree again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56" name="Cloud 55"/>
          <p:cNvSpPr/>
          <p:nvPr/>
        </p:nvSpPr>
        <p:spPr>
          <a:xfrm>
            <a:off x="5334000" y="4114800"/>
            <a:ext cx="3200400" cy="2286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We’ll never be able to derive </a:t>
            </a:r>
            <a:r>
              <a:rPr lang="en-US" b="1" dirty="0" smtClean="0"/>
              <a:t>minus</a:t>
            </a:r>
          </a:p>
          <a:p>
            <a:pPr algn="ctr"/>
            <a:r>
              <a:rPr lang="en-US" dirty="0"/>
              <a:t>w</a:t>
            </a:r>
            <a:r>
              <a:rPr lang="en-US" dirty="0" smtClean="0"/>
              <a:t>ithout </a:t>
            </a:r>
            <a:r>
              <a:rPr lang="en-US" dirty="0" err="1" smtClean="0"/>
              <a:t>parens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434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 animBg="1"/>
      <p:bldP spid="25" grpId="0" animBg="1"/>
      <p:bldP spid="26" grpId="0" animBg="1"/>
      <p:bldP spid="33" grpId="0" animBg="1"/>
      <p:bldP spid="42" grpId="0" animBg="1"/>
      <p:bldP spid="43" grpId="0" animBg="1"/>
      <p:bldP spid="45" grpId="0" animBg="1"/>
      <p:bldP spid="58" grpId="0"/>
      <p:bldP spid="55" grpId="0"/>
      <p:bldP spid="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41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Last time</a:t>
            </a:r>
          </a:p>
          <a:p>
            <a:pPr lvl="1"/>
            <a:r>
              <a:rPr lang="en-US" dirty="0" smtClean="0"/>
              <a:t>CFG basics</a:t>
            </a:r>
          </a:p>
          <a:p>
            <a:r>
              <a:rPr lang="en-US" dirty="0" smtClean="0"/>
              <a:t>This time</a:t>
            </a:r>
          </a:p>
          <a:p>
            <a:pPr lvl="1"/>
            <a:r>
              <a:rPr lang="en-US" dirty="0" smtClean="0"/>
              <a:t>CFGs for syntax design</a:t>
            </a:r>
          </a:p>
          <a:p>
            <a:pPr lvl="2"/>
            <a:r>
              <a:rPr lang="en-US" dirty="0" smtClean="0"/>
              <a:t>Language membership</a:t>
            </a:r>
          </a:p>
          <a:p>
            <a:pPr lvl="2"/>
            <a:r>
              <a:rPr lang="en-US" dirty="0" smtClean="0"/>
              <a:t>List grammars</a:t>
            </a:r>
          </a:p>
          <a:p>
            <a:pPr lvl="2"/>
            <a:r>
              <a:rPr lang="en-US" dirty="0" smtClean="0"/>
              <a:t>Resolving ambiguity</a:t>
            </a:r>
          </a:p>
          <a:p>
            <a:endParaRPr lang="en-US" dirty="0" smtClean="0"/>
          </a:p>
          <a:p>
            <a:endParaRPr lang="en-US" i="1" dirty="0"/>
          </a:p>
        </p:txBody>
      </p:sp>
      <p:pic>
        <p:nvPicPr>
          <p:cNvPr id="2050" name="Picture 2" descr="http://1.bp.blogspot.com/-UpeiiDuxDb4/Tk-yBR_-SmI/AAAAAAAAB50/a4QYMLNmc_w/s400/20080118-confusing-street-sig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895" y="1905000"/>
            <a:ext cx="343040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533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CFG Review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4114800" cy="45259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G</a:t>
                </a:r>
                <a:r>
                  <a:rPr lang="en-US" dirty="0" smtClean="0"/>
                  <a:t> = (N,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/>
                      <m:sup/>
                      <m:e/>
                    </m:nary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P,S)</a:t>
                </a:r>
              </a:p>
              <a:p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/>
                  <a:t> means </a:t>
                </a:r>
                <a:r>
                  <a:rPr lang="en-US" i="1" dirty="0" smtClean="0"/>
                  <a:t>derives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smtClean="0">
                            <a:latin typeface="Cambria Math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b="0" i="1" smtClean="0">
                            <a:latin typeface="Cambria Math"/>
                          </a:rPr>
                          <m:t>+</m:t>
                        </m:r>
                      </m:e>
                    </m:groupChr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means</m:t>
                    </m:r>
                  </m:oMath>
                </a14:m>
                <a:r>
                  <a:rPr lang="en-US" i="1" dirty="0" smtClean="0"/>
                  <a:t> derives in 1 or more steps</a:t>
                </a:r>
              </a:p>
              <a:p>
                <a:r>
                  <a:rPr lang="en-US" dirty="0" smtClean="0"/>
                  <a:t>CFG generates a string by applying productions until no non-terminals remain</a:t>
                </a:r>
              </a:p>
              <a:p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4114800" cy="4525963"/>
              </a:xfrm>
              <a:blipFill rotWithShape="1">
                <a:blip r:embed="rId2"/>
                <a:stretch>
                  <a:fillRect l="-3259" t="-2695" r="-4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334000" y="1676400"/>
            <a:ext cx="369537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Example: Nested </a:t>
            </a:r>
            <a:r>
              <a:rPr lang="en-US" sz="2800" dirty="0" err="1"/>
              <a:t>p</a:t>
            </a:r>
            <a:r>
              <a:rPr lang="en-US" sz="2800" dirty="0" err="1" smtClean="0"/>
              <a:t>arens</a:t>
            </a:r>
            <a:endParaRPr lang="en-US" sz="2800" dirty="0" smtClean="0"/>
          </a:p>
          <a:p>
            <a:r>
              <a:rPr lang="en-US" sz="2800" dirty="0" smtClean="0"/>
              <a:t>N = { Q }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= { </a:t>
            </a:r>
            <a:r>
              <a:rPr lang="en-US" sz="2800" b="1" dirty="0" smtClean="0"/>
              <a:t>(</a:t>
            </a:r>
            <a:r>
              <a:rPr lang="en-US" sz="2800" dirty="0" smtClean="0"/>
              <a:t>, </a:t>
            </a:r>
            <a:r>
              <a:rPr lang="en-US" sz="2800" b="1" dirty="0" smtClean="0"/>
              <a:t>)</a:t>
            </a:r>
            <a:r>
              <a:rPr lang="en-US" sz="2800" dirty="0" smtClean="0"/>
              <a:t>}</a:t>
            </a:r>
          </a:p>
          <a:p>
            <a:r>
              <a:rPr lang="en-US" sz="2800" dirty="0" smtClean="0"/>
              <a:t>P = Q </a:t>
            </a:r>
            <a:r>
              <a:rPr lang="en-US" sz="2800" b="1" dirty="0"/>
              <a:t>→</a:t>
            </a:r>
            <a:r>
              <a:rPr lang="en-US" sz="2800" dirty="0"/>
              <a:t> </a:t>
            </a:r>
            <a:r>
              <a:rPr lang="en-US" sz="2800" b="1" dirty="0"/>
              <a:t>(</a:t>
            </a:r>
            <a:r>
              <a:rPr lang="en-US" sz="2800" dirty="0"/>
              <a:t> </a:t>
            </a:r>
            <a:r>
              <a:rPr lang="en-US" sz="2800" dirty="0" smtClean="0"/>
              <a:t>Q </a:t>
            </a:r>
            <a:r>
              <a:rPr lang="en-US" sz="2800" b="1" dirty="0"/>
              <a:t>) </a:t>
            </a:r>
          </a:p>
          <a:p>
            <a:r>
              <a:rPr lang="en-US" sz="2800" b="1" dirty="0"/>
              <a:t>          </a:t>
            </a:r>
            <a:r>
              <a:rPr lang="en-US" sz="2800" b="1" dirty="0" smtClean="0"/>
              <a:t>|  </a:t>
            </a:r>
            <a:r>
              <a:rPr lang="el-GR" sz="2800" dirty="0"/>
              <a:t>ε</a:t>
            </a:r>
            <a:endParaRPr lang="en-US" sz="2800" dirty="0"/>
          </a:p>
          <a:p>
            <a:r>
              <a:rPr lang="en-US" sz="2800" dirty="0" smtClean="0"/>
              <a:t>S = Q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334000" y="2583001"/>
                <a:ext cx="190500" cy="464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10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/>
                      </m:nary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583001"/>
                <a:ext cx="190500" cy="464999"/>
              </a:xfrm>
              <a:prstGeom prst="rect">
                <a:avLst/>
              </a:prstGeom>
              <a:blipFill rotWithShape="1">
                <a:blip r:embed="rId3"/>
                <a:stretch>
                  <a:fillRect l="-209677" t="-111842" r="-209677" b="-15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064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CFG Language Definition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Let </a:t>
                </a:r>
                <a:r>
                  <a:rPr lang="en-US" i="1" dirty="0" smtClean="0"/>
                  <a:t>G=</a:t>
                </a:r>
                <a:r>
                  <a:rPr lang="en-US" dirty="0"/>
                  <a:t> (N,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/>
                      <m:sup/>
                      <m:e/>
                    </m:nary>
                    <m:r>
                      <a:rPr lang="en-US" i="1">
                        <a:latin typeface="Cambria Math"/>
                      </a:rPr>
                      <m:t>,</m:t>
                    </m:r>
                  </m:oMath>
                </a14:m>
                <a:r>
                  <a:rPr lang="en-US" dirty="0"/>
                  <a:t>P,S)</a:t>
                </a:r>
                <a:r>
                  <a:rPr lang="en-US" dirty="0" smtClean="0"/>
                  <a:t> be a CFG. Then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L(G)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𝑤</m:t>
                        </m:r>
                      </m:e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  <m:groupChr>
                          <m:groupChrPr>
                            <m:chr m:val="⇒"/>
                            <m:vertJc m:val="bot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m:rPr>
                                <m:brk m:alnAt="2"/>
                              </m:rPr>
                              <a:rPr lang="en-US" b="0" i="1" smtClean="0">
                                <a:latin typeface="Cambria Math"/>
                              </a:rPr>
                              <m:t>+</m:t>
                            </m:r>
                          </m:e>
                        </m:groupChr>
                        <m:r>
                          <a:rPr lang="en-US" b="0" i="1" smtClean="0">
                            <a:latin typeface="Cambria Math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 smtClean="0"/>
                  <a:t> where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i="1" dirty="0" smtClean="0"/>
                  <a:t>S</a:t>
                </a:r>
                <a:r>
                  <a:rPr lang="en-US" dirty="0" smtClean="0"/>
                  <a:t> is the start nonterminal of G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w is a sequence of terminals or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𝜀</m:t>
                    </m:r>
                  </m:oMath>
                </a14:m>
                <a:endParaRPr lang="en-US" dirty="0" smtClean="0">
                  <a:ea typeface="Cambria Math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570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CFGs as Language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57800"/>
          </a:xfrm>
        </p:spPr>
        <p:txBody>
          <a:bodyPr>
            <a:noAutofit/>
          </a:bodyPr>
          <a:lstStyle/>
          <a:p>
            <a:r>
              <a:rPr lang="en-US" sz="2200" dirty="0" smtClean="0"/>
              <a:t>CFG productions define the </a:t>
            </a:r>
            <a:r>
              <a:rPr lang="en-US" sz="2200" i="1" dirty="0" smtClean="0"/>
              <a:t>syntax</a:t>
            </a:r>
            <a:r>
              <a:rPr lang="en-US" sz="2200" dirty="0" smtClean="0"/>
              <a:t> of a language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 smtClean="0"/>
          </a:p>
          <a:p>
            <a:r>
              <a:rPr lang="en-US" sz="2200" dirty="0" smtClean="0"/>
              <a:t>We call this notation “</a:t>
            </a:r>
            <a:r>
              <a:rPr lang="en-US" sz="2200" i="1" dirty="0" smtClean="0"/>
              <a:t>BNF” </a:t>
            </a:r>
            <a:r>
              <a:rPr lang="en-US" sz="2200" dirty="0" smtClean="0"/>
              <a:t>or “</a:t>
            </a:r>
            <a:r>
              <a:rPr lang="en-US" sz="2200" i="1" dirty="0" smtClean="0"/>
              <a:t>enhanced BNF”</a:t>
            </a:r>
          </a:p>
          <a:p>
            <a:r>
              <a:rPr lang="en-US" sz="2200" dirty="0" smtClean="0"/>
              <a:t>HTML Grammar using BNF</a:t>
            </a:r>
          </a:p>
          <a:p>
            <a:pPr marL="0" indent="0" algn="ctr">
              <a:buNone/>
            </a:pPr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</a:t>
            </a:r>
            <a:r>
              <a:rPr lang="en-US" sz="2000" dirty="0" smtClean="0">
                <a:hlinkClick r:id="rId2"/>
              </a:rPr>
              <a:t>bioinfo2.ugr.es/OReillyReferenceLibrary/web/html/appa_02.html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38200" y="2139077"/>
            <a:ext cx="342138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Prog</a:t>
            </a:r>
            <a:r>
              <a:rPr lang="en-US" dirty="0" smtClean="0"/>
              <a:t> 	→ </a:t>
            </a:r>
            <a:r>
              <a:rPr lang="en-US" b="1" dirty="0" smtClean="0"/>
              <a:t>begin</a:t>
            </a:r>
            <a:r>
              <a:rPr lang="en-US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end</a:t>
            </a:r>
            <a:r>
              <a:rPr lang="en-US" dirty="0" smtClean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Stmts</a:t>
            </a:r>
            <a:r>
              <a:rPr lang="en-US" dirty="0" smtClean="0"/>
              <a:t> →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semicolon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 </a:t>
            </a:r>
            <a:r>
              <a:rPr lang="en-US" dirty="0" smtClean="0"/>
              <a:t>           |  </a:t>
            </a:r>
            <a:r>
              <a:rPr lang="en-US" i="1" dirty="0" err="1" smtClean="0"/>
              <a:t>Stmt</a:t>
            </a:r>
            <a:endParaRPr lang="en-US" i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err="1" smtClean="0"/>
              <a:t>Stmt</a:t>
            </a:r>
            <a:r>
              <a:rPr lang="en-US" dirty="0" smtClean="0"/>
              <a:t> 	→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i="1" dirty="0" smtClean="0"/>
              <a:t>Expr</a:t>
            </a:r>
            <a:r>
              <a:rPr lang="en-US" dirty="0" smtClean="0"/>
              <a:t>	 → </a:t>
            </a:r>
            <a:r>
              <a:rPr lang="en-US" b="1" dirty="0" smtClean="0"/>
              <a:t>id</a:t>
            </a:r>
            <a:endParaRPr lang="en-US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             |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plus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</a:p>
        </p:txBody>
      </p:sp>
    </p:spTree>
    <p:extLst>
      <p:ext uri="{BB962C8B-B14F-4D97-AF65-F5344CB8AC3E}">
        <p14:creationId xmlns:p14="http://schemas.microsoft.com/office/powerpoint/2010/main" val="256420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List Grammars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r>
              <a:rPr lang="en-US" dirty="0" smtClean="0"/>
              <a:t>Useful to repeat a structure arbitrarily often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0" y="1676400"/>
            <a:ext cx="7467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i="1" dirty="0" err="1"/>
              <a:t>Stmts</a:t>
            </a:r>
            <a:r>
              <a:rPr lang="en-US" sz="2800" dirty="0"/>
              <a:t> → </a:t>
            </a:r>
            <a:r>
              <a:rPr lang="en-US" sz="2800" i="1" dirty="0" err="1"/>
              <a:t>Stmts</a:t>
            </a:r>
            <a:r>
              <a:rPr lang="en-US" sz="2800" dirty="0"/>
              <a:t> </a:t>
            </a:r>
            <a:r>
              <a:rPr lang="en-US" sz="2800" b="1" dirty="0"/>
              <a:t>semicolon </a:t>
            </a:r>
            <a:r>
              <a:rPr lang="en-US" sz="2800" i="1" dirty="0" err="1" smtClean="0"/>
              <a:t>Stmt</a:t>
            </a:r>
            <a:r>
              <a:rPr lang="en-US" sz="2800" i="1" dirty="0" smtClean="0"/>
              <a:t> </a:t>
            </a:r>
            <a:r>
              <a:rPr lang="en-US" sz="2800" dirty="0" smtClean="0"/>
              <a:t>| </a:t>
            </a:r>
            <a:r>
              <a:rPr lang="en-US" sz="2800" i="1" dirty="0" err="1" smtClean="0"/>
              <a:t>Stmt</a:t>
            </a:r>
            <a:endParaRPr lang="en-US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967848" y="3198571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813078" y="3210239"/>
            <a:ext cx="2487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7448" y="2743200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8" name="Straight Connector 7"/>
          <p:cNvCxnSpPr>
            <a:stCxn id="7" idx="2"/>
            <a:endCxn id="6" idx="0"/>
          </p:cNvCxnSpPr>
          <p:nvPr/>
        </p:nvCxnSpPr>
        <p:spPr>
          <a:xfrm>
            <a:off x="4933956" y="3112532"/>
            <a:ext cx="3515" cy="9770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9" name="Straight Connector 8"/>
          <p:cNvCxnSpPr>
            <a:stCxn id="7" idx="2"/>
            <a:endCxn id="5" idx="0"/>
          </p:cNvCxnSpPr>
          <p:nvPr/>
        </p:nvCxnSpPr>
        <p:spPr>
          <a:xfrm flipH="1">
            <a:off x="4324356" y="3112532"/>
            <a:ext cx="609600" cy="86039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0" name="Straight Connector 9"/>
          <p:cNvCxnSpPr>
            <a:stCxn id="7" idx="2"/>
            <a:endCxn id="7" idx="2"/>
          </p:cNvCxnSpPr>
          <p:nvPr/>
        </p:nvCxnSpPr>
        <p:spPr>
          <a:xfrm>
            <a:off x="4933956" y="3112532"/>
            <a:ext cx="0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1" name="TextBox 10"/>
          <p:cNvSpPr txBox="1"/>
          <p:nvPr/>
        </p:nvSpPr>
        <p:spPr>
          <a:xfrm>
            <a:off x="4528464" y="3819839"/>
            <a:ext cx="62324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434448" y="3819839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4203478" y="3819839"/>
            <a:ext cx="2487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;</a:t>
            </a:r>
          </a:p>
        </p:txBody>
      </p:sp>
      <p:cxnSp>
        <p:nvCxnSpPr>
          <p:cNvPr id="14" name="Straight Connector 13"/>
          <p:cNvCxnSpPr>
            <a:stCxn id="5" idx="2"/>
            <a:endCxn id="13" idx="0"/>
          </p:cNvCxnSpPr>
          <p:nvPr/>
        </p:nvCxnSpPr>
        <p:spPr>
          <a:xfrm>
            <a:off x="4324356" y="3567903"/>
            <a:ext cx="3515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5" name="Straight Connector 14"/>
          <p:cNvCxnSpPr>
            <a:stCxn id="5" idx="2"/>
            <a:endCxn id="12" idx="0"/>
          </p:cNvCxnSpPr>
          <p:nvPr/>
        </p:nvCxnSpPr>
        <p:spPr>
          <a:xfrm flipH="1">
            <a:off x="3790956" y="3567903"/>
            <a:ext cx="53340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Straight Connector 15"/>
          <p:cNvCxnSpPr>
            <a:stCxn id="5" idx="2"/>
            <a:endCxn id="11" idx="0"/>
          </p:cNvCxnSpPr>
          <p:nvPr/>
        </p:nvCxnSpPr>
        <p:spPr>
          <a:xfrm>
            <a:off x="4324356" y="3567903"/>
            <a:ext cx="515732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2" name="TextBox 21"/>
          <p:cNvSpPr txBox="1"/>
          <p:nvPr/>
        </p:nvSpPr>
        <p:spPr>
          <a:xfrm>
            <a:off x="5244152" y="3235172"/>
            <a:ext cx="62324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cxnSp>
        <p:nvCxnSpPr>
          <p:cNvPr id="24" name="Straight Connector 23"/>
          <p:cNvCxnSpPr>
            <a:stCxn id="7" idx="2"/>
            <a:endCxn id="22" idx="0"/>
          </p:cNvCxnSpPr>
          <p:nvPr/>
        </p:nvCxnSpPr>
        <p:spPr>
          <a:xfrm>
            <a:off x="4933956" y="3112532"/>
            <a:ext cx="621820" cy="12264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7" name="TextBox 26"/>
          <p:cNvSpPr txBox="1"/>
          <p:nvPr/>
        </p:nvSpPr>
        <p:spPr>
          <a:xfrm>
            <a:off x="2874031" y="4363998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29" name="Straight Connector 28"/>
          <p:cNvCxnSpPr>
            <a:stCxn id="12" idx="2"/>
            <a:endCxn id="27" idx="0"/>
          </p:cNvCxnSpPr>
          <p:nvPr/>
        </p:nvCxnSpPr>
        <p:spPr>
          <a:xfrm flipH="1">
            <a:off x="3230539" y="4189171"/>
            <a:ext cx="560417" cy="17482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686749" y="4211598"/>
            <a:ext cx="0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1" name="TextBox 30"/>
          <p:cNvSpPr txBox="1"/>
          <p:nvPr/>
        </p:nvSpPr>
        <p:spPr>
          <a:xfrm>
            <a:off x="3524216" y="4985266"/>
            <a:ext cx="62324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2264431" y="4985266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3109661" y="4985266"/>
            <a:ext cx="2487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;</a:t>
            </a:r>
          </a:p>
        </p:txBody>
      </p:sp>
      <p:cxnSp>
        <p:nvCxnSpPr>
          <p:cNvPr id="34" name="Straight Connector 33"/>
          <p:cNvCxnSpPr>
            <a:stCxn id="27" idx="2"/>
            <a:endCxn id="33" idx="0"/>
          </p:cNvCxnSpPr>
          <p:nvPr/>
        </p:nvCxnSpPr>
        <p:spPr>
          <a:xfrm>
            <a:off x="3230539" y="4733330"/>
            <a:ext cx="3515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5" name="Straight Connector 34"/>
          <p:cNvCxnSpPr>
            <a:stCxn id="27" idx="2"/>
            <a:endCxn id="32" idx="0"/>
          </p:cNvCxnSpPr>
          <p:nvPr/>
        </p:nvCxnSpPr>
        <p:spPr>
          <a:xfrm flipH="1">
            <a:off x="2620939" y="4733330"/>
            <a:ext cx="60960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6" name="Straight Connector 35"/>
          <p:cNvCxnSpPr>
            <a:stCxn id="27" idx="2"/>
            <a:endCxn id="31" idx="0"/>
          </p:cNvCxnSpPr>
          <p:nvPr/>
        </p:nvCxnSpPr>
        <p:spPr>
          <a:xfrm>
            <a:off x="3230539" y="4733330"/>
            <a:ext cx="605301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0" name="TextBox 39"/>
          <p:cNvSpPr txBox="1"/>
          <p:nvPr/>
        </p:nvSpPr>
        <p:spPr>
          <a:xfrm>
            <a:off x="1662752" y="5550932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41" name="Straight Connector 40"/>
          <p:cNvCxnSpPr>
            <a:endCxn id="40" idx="0"/>
          </p:cNvCxnSpPr>
          <p:nvPr/>
        </p:nvCxnSpPr>
        <p:spPr>
          <a:xfrm flipH="1">
            <a:off x="2019260" y="5376105"/>
            <a:ext cx="560417" cy="17482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2" name="TextBox 41"/>
          <p:cNvSpPr txBox="1"/>
          <p:nvPr/>
        </p:nvSpPr>
        <p:spPr>
          <a:xfrm>
            <a:off x="2312937" y="6172200"/>
            <a:ext cx="62324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1053152" y="6172200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1898382" y="6172200"/>
            <a:ext cx="2487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;</a:t>
            </a:r>
          </a:p>
        </p:txBody>
      </p:sp>
      <p:cxnSp>
        <p:nvCxnSpPr>
          <p:cNvPr id="45" name="Straight Connector 44"/>
          <p:cNvCxnSpPr>
            <a:stCxn id="40" idx="2"/>
            <a:endCxn id="44" idx="0"/>
          </p:cNvCxnSpPr>
          <p:nvPr/>
        </p:nvCxnSpPr>
        <p:spPr>
          <a:xfrm>
            <a:off x="2019260" y="5920264"/>
            <a:ext cx="3515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Straight Connector 45"/>
          <p:cNvCxnSpPr>
            <a:stCxn id="40" idx="2"/>
            <a:endCxn id="43" idx="0"/>
          </p:cNvCxnSpPr>
          <p:nvPr/>
        </p:nvCxnSpPr>
        <p:spPr>
          <a:xfrm flipH="1">
            <a:off x="1409660" y="5920264"/>
            <a:ext cx="609600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Straight Connector 46"/>
          <p:cNvCxnSpPr>
            <a:stCxn id="40" idx="2"/>
            <a:endCxn id="42" idx="0"/>
          </p:cNvCxnSpPr>
          <p:nvPr/>
        </p:nvCxnSpPr>
        <p:spPr>
          <a:xfrm>
            <a:off x="2019260" y="5920264"/>
            <a:ext cx="605301" cy="25193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533400" y="2927866"/>
            <a:ext cx="3434448" cy="32443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914400" y="3897868"/>
            <a:ext cx="1508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List skews left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42718" y="654153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60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1" grpId="0" animBg="1"/>
      <p:bldP spid="12" grpId="0" animBg="1"/>
      <p:bldP spid="13" grpId="0" animBg="1"/>
      <p:bldP spid="22" grpId="0" animBg="1"/>
      <p:bldP spid="27" grpId="0" animBg="1"/>
      <p:bldP spid="31" grpId="0" animBg="1"/>
      <p:bldP spid="32" grpId="0" animBg="1"/>
      <p:bldP spid="33" grpId="0" animBg="1"/>
      <p:bldP spid="40" grpId="0" animBg="1"/>
      <p:bldP spid="42" grpId="0" animBg="1"/>
      <p:bldP spid="43" grpId="0" animBg="1"/>
      <p:bldP spid="44" grpId="0" animBg="1"/>
      <p:bldP spid="52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List Grammars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 flipH="1">
            <a:off x="2958152" y="2754868"/>
            <a:ext cx="4814248" cy="4026932"/>
            <a:chOff x="1053152" y="2743200"/>
            <a:chExt cx="4814248" cy="4026932"/>
          </a:xfrm>
        </p:grpSpPr>
        <p:sp>
          <p:nvSpPr>
            <p:cNvPr id="5" name="TextBox 4"/>
            <p:cNvSpPr txBox="1"/>
            <p:nvPr/>
          </p:nvSpPr>
          <p:spPr>
            <a:xfrm>
              <a:off x="3967848" y="3198571"/>
              <a:ext cx="71301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Stmts</a:t>
              </a:r>
              <a:endParaRPr lang="en-US" i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813078" y="3210239"/>
              <a:ext cx="24878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b="1" dirty="0"/>
                <a:t>;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77448" y="2743200"/>
              <a:ext cx="71301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Stmts</a:t>
              </a:r>
              <a:endParaRPr lang="en-US" i="1" dirty="0"/>
            </a:p>
          </p:txBody>
        </p:sp>
        <p:cxnSp>
          <p:nvCxnSpPr>
            <p:cNvPr id="8" name="Straight Connector 7"/>
            <p:cNvCxnSpPr>
              <a:stCxn id="7" idx="2"/>
              <a:endCxn id="6" idx="0"/>
            </p:cNvCxnSpPr>
            <p:nvPr/>
          </p:nvCxnSpPr>
          <p:spPr>
            <a:xfrm>
              <a:off x="4933956" y="3112532"/>
              <a:ext cx="3515" cy="97707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" name="Straight Connector 8"/>
            <p:cNvCxnSpPr>
              <a:stCxn id="7" idx="2"/>
              <a:endCxn id="5" idx="0"/>
            </p:cNvCxnSpPr>
            <p:nvPr/>
          </p:nvCxnSpPr>
          <p:spPr>
            <a:xfrm flipH="1">
              <a:off x="4324356" y="3112532"/>
              <a:ext cx="609600" cy="86039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0" name="Straight Connector 9"/>
            <p:cNvCxnSpPr>
              <a:stCxn id="7" idx="2"/>
              <a:endCxn id="7" idx="2"/>
            </p:cNvCxnSpPr>
            <p:nvPr/>
          </p:nvCxnSpPr>
          <p:spPr>
            <a:xfrm>
              <a:off x="4933956" y="3112532"/>
              <a:ext cx="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528464" y="3819839"/>
              <a:ext cx="623248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Stmt</a:t>
              </a:r>
              <a:endParaRPr lang="en-US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434448" y="3819839"/>
              <a:ext cx="71301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Stmts</a:t>
              </a:r>
              <a:endParaRPr lang="en-US" i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03478" y="3819839"/>
              <a:ext cx="24878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b="1" dirty="0"/>
                <a:t>;</a:t>
              </a:r>
            </a:p>
          </p:txBody>
        </p:sp>
        <p:cxnSp>
          <p:nvCxnSpPr>
            <p:cNvPr id="14" name="Straight Connector 13"/>
            <p:cNvCxnSpPr>
              <a:stCxn id="5" idx="2"/>
              <a:endCxn id="13" idx="0"/>
            </p:cNvCxnSpPr>
            <p:nvPr/>
          </p:nvCxnSpPr>
          <p:spPr>
            <a:xfrm>
              <a:off x="4324356" y="3567903"/>
              <a:ext cx="3515" cy="2519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" name="Straight Connector 14"/>
            <p:cNvCxnSpPr>
              <a:stCxn id="5" idx="2"/>
              <a:endCxn id="12" idx="0"/>
            </p:cNvCxnSpPr>
            <p:nvPr/>
          </p:nvCxnSpPr>
          <p:spPr>
            <a:xfrm flipH="1">
              <a:off x="3790956" y="3567903"/>
              <a:ext cx="533400" cy="2519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6" name="Straight Connector 15"/>
            <p:cNvCxnSpPr>
              <a:stCxn id="5" idx="2"/>
              <a:endCxn id="11" idx="0"/>
            </p:cNvCxnSpPr>
            <p:nvPr/>
          </p:nvCxnSpPr>
          <p:spPr>
            <a:xfrm>
              <a:off x="4324356" y="3567903"/>
              <a:ext cx="515732" cy="2519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244152" y="3235172"/>
              <a:ext cx="623248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Stmt</a:t>
              </a:r>
              <a:endParaRPr lang="en-US" i="1" dirty="0"/>
            </a:p>
          </p:txBody>
        </p:sp>
        <p:cxnSp>
          <p:nvCxnSpPr>
            <p:cNvPr id="24" name="Straight Connector 23"/>
            <p:cNvCxnSpPr>
              <a:stCxn id="7" idx="2"/>
              <a:endCxn id="22" idx="0"/>
            </p:cNvCxnSpPr>
            <p:nvPr/>
          </p:nvCxnSpPr>
          <p:spPr>
            <a:xfrm>
              <a:off x="4933956" y="3112532"/>
              <a:ext cx="621820" cy="12264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874031" y="4363998"/>
              <a:ext cx="71301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Stmts</a:t>
              </a:r>
              <a:endParaRPr lang="en-US" i="1" dirty="0"/>
            </a:p>
          </p:txBody>
        </p:sp>
        <p:cxnSp>
          <p:nvCxnSpPr>
            <p:cNvPr id="29" name="Straight Connector 28"/>
            <p:cNvCxnSpPr>
              <a:stCxn id="12" idx="2"/>
              <a:endCxn id="27" idx="0"/>
            </p:cNvCxnSpPr>
            <p:nvPr/>
          </p:nvCxnSpPr>
          <p:spPr>
            <a:xfrm flipH="1">
              <a:off x="3230539" y="4189171"/>
              <a:ext cx="560417" cy="174827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686749" y="4211598"/>
              <a:ext cx="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524216" y="4985266"/>
              <a:ext cx="623248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Stmt</a:t>
              </a:r>
              <a:endParaRPr lang="en-US" i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264431" y="4985266"/>
              <a:ext cx="71301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Stmts</a:t>
              </a:r>
              <a:endParaRPr lang="en-US" i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09661" y="4985266"/>
              <a:ext cx="24878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b="1" dirty="0"/>
                <a:t>;</a:t>
              </a:r>
            </a:p>
          </p:txBody>
        </p:sp>
        <p:cxnSp>
          <p:nvCxnSpPr>
            <p:cNvPr id="34" name="Straight Connector 33"/>
            <p:cNvCxnSpPr>
              <a:stCxn id="27" idx="2"/>
              <a:endCxn id="33" idx="0"/>
            </p:cNvCxnSpPr>
            <p:nvPr/>
          </p:nvCxnSpPr>
          <p:spPr>
            <a:xfrm>
              <a:off x="3230539" y="4733330"/>
              <a:ext cx="3515" cy="2519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5" name="Straight Connector 34"/>
            <p:cNvCxnSpPr>
              <a:stCxn id="27" idx="2"/>
              <a:endCxn id="32" idx="0"/>
            </p:cNvCxnSpPr>
            <p:nvPr/>
          </p:nvCxnSpPr>
          <p:spPr>
            <a:xfrm flipH="1">
              <a:off x="2620939" y="4733330"/>
              <a:ext cx="609600" cy="2519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6" name="Straight Connector 35"/>
            <p:cNvCxnSpPr>
              <a:stCxn id="27" idx="2"/>
              <a:endCxn id="31" idx="0"/>
            </p:cNvCxnSpPr>
            <p:nvPr/>
          </p:nvCxnSpPr>
          <p:spPr>
            <a:xfrm>
              <a:off x="3230539" y="4733330"/>
              <a:ext cx="605301" cy="2519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1662752" y="5550932"/>
              <a:ext cx="71301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Stmts</a:t>
              </a:r>
              <a:endParaRPr lang="en-US" i="1" dirty="0"/>
            </a:p>
          </p:txBody>
        </p:sp>
        <p:cxnSp>
          <p:nvCxnSpPr>
            <p:cNvPr id="41" name="Straight Connector 40"/>
            <p:cNvCxnSpPr>
              <a:endCxn id="40" idx="0"/>
            </p:cNvCxnSpPr>
            <p:nvPr/>
          </p:nvCxnSpPr>
          <p:spPr>
            <a:xfrm flipH="1">
              <a:off x="2019260" y="5376105"/>
              <a:ext cx="560417" cy="174827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312937" y="6172200"/>
              <a:ext cx="623248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Stmt</a:t>
              </a:r>
              <a:endParaRPr lang="en-US" i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053152" y="6172200"/>
              <a:ext cx="71301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Stmts</a:t>
              </a:r>
              <a:endParaRPr lang="en-US" i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898382" y="6172200"/>
              <a:ext cx="24878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b="1" dirty="0"/>
                <a:t>;</a:t>
              </a:r>
            </a:p>
          </p:txBody>
        </p:sp>
        <p:cxnSp>
          <p:nvCxnSpPr>
            <p:cNvPr id="45" name="Straight Connector 44"/>
            <p:cNvCxnSpPr>
              <a:stCxn id="40" idx="2"/>
              <a:endCxn id="44" idx="0"/>
            </p:cNvCxnSpPr>
            <p:nvPr/>
          </p:nvCxnSpPr>
          <p:spPr>
            <a:xfrm>
              <a:off x="2019260" y="5920264"/>
              <a:ext cx="3515" cy="2519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6" name="Straight Connector 45"/>
            <p:cNvCxnSpPr>
              <a:stCxn id="40" idx="2"/>
              <a:endCxn id="43" idx="0"/>
            </p:cNvCxnSpPr>
            <p:nvPr/>
          </p:nvCxnSpPr>
          <p:spPr>
            <a:xfrm flipH="1">
              <a:off x="1409660" y="5920264"/>
              <a:ext cx="609600" cy="2519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7" name="Straight Connector 46"/>
            <p:cNvCxnSpPr>
              <a:stCxn id="40" idx="2"/>
              <a:endCxn id="42" idx="0"/>
            </p:cNvCxnSpPr>
            <p:nvPr/>
          </p:nvCxnSpPr>
          <p:spPr>
            <a:xfrm>
              <a:off x="2019260" y="5920264"/>
              <a:ext cx="605301" cy="2519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8" name="Straight Connector 47"/>
            <p:cNvCxnSpPr>
              <a:stCxn id="43" idx="2"/>
            </p:cNvCxnSpPr>
            <p:nvPr/>
          </p:nvCxnSpPr>
          <p:spPr>
            <a:xfrm flipH="1">
              <a:off x="1397667" y="6541532"/>
              <a:ext cx="11993" cy="2286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8" name="Group 17"/>
          <p:cNvGrpSpPr/>
          <p:nvPr/>
        </p:nvGrpSpPr>
        <p:grpSpPr>
          <a:xfrm flipH="1">
            <a:off x="4843897" y="2813566"/>
            <a:ext cx="3434448" cy="3244334"/>
            <a:chOff x="-2443263" y="2589431"/>
            <a:chExt cx="3434448" cy="3244334"/>
          </a:xfrm>
        </p:grpSpPr>
        <p:cxnSp>
          <p:nvCxnSpPr>
            <p:cNvPr id="51" name="Straight Arrow Connector 50"/>
            <p:cNvCxnSpPr/>
            <p:nvPr/>
          </p:nvCxnSpPr>
          <p:spPr>
            <a:xfrm flipH="1">
              <a:off x="-2443263" y="2589431"/>
              <a:ext cx="3434448" cy="324433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-2171274" y="3559433"/>
              <a:ext cx="16330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accent1"/>
                  </a:solidFill>
                </a:rPr>
                <a:t>List skews right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49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r>
              <a:rPr lang="en-US" dirty="0" smtClean="0"/>
              <a:t>Useful to repeat a structure arbitrarily often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524000" y="1676400"/>
            <a:ext cx="7467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i="1" dirty="0" err="1"/>
              <a:t>Stmts</a:t>
            </a:r>
            <a:r>
              <a:rPr lang="en-US" sz="2800" dirty="0"/>
              <a:t> → </a:t>
            </a:r>
            <a:r>
              <a:rPr lang="en-US" sz="2800" i="1" dirty="0" err="1" smtClean="0"/>
              <a:t>Stmt</a:t>
            </a:r>
            <a:r>
              <a:rPr lang="en-US" sz="2800" dirty="0" smtClean="0"/>
              <a:t> </a:t>
            </a:r>
            <a:r>
              <a:rPr lang="en-US" sz="2800" b="1" dirty="0"/>
              <a:t>semicolon </a:t>
            </a:r>
            <a:r>
              <a:rPr lang="en-US" sz="2800" i="1" dirty="0" err="1" smtClean="0"/>
              <a:t>Stmts</a:t>
            </a:r>
            <a:r>
              <a:rPr lang="en-US" sz="2800" i="1" dirty="0" smtClean="0"/>
              <a:t> </a:t>
            </a:r>
            <a:r>
              <a:rPr lang="en-US" sz="2800" dirty="0" smtClean="0"/>
              <a:t>| </a:t>
            </a:r>
            <a:r>
              <a:rPr lang="en-US" sz="2800" i="1" dirty="0" err="1" smtClean="0"/>
              <a:t>Stmt</a:t>
            </a:r>
            <a:endParaRPr lang="en-US" sz="2800" i="1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5867400" y="2286000"/>
            <a:ext cx="27734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84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List Grammars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flipH="1">
            <a:off x="4800600" y="3364468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3763688" y="3298107"/>
            <a:ext cx="2487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3535088" y="2831068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8" name="Straight Connector 7"/>
          <p:cNvCxnSpPr>
            <a:stCxn id="7" idx="2"/>
            <a:endCxn id="6" idx="0"/>
          </p:cNvCxnSpPr>
          <p:nvPr/>
        </p:nvCxnSpPr>
        <p:spPr>
          <a:xfrm flipH="1">
            <a:off x="3888081" y="3200400"/>
            <a:ext cx="3515" cy="9770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9" name="Straight Connector 8"/>
          <p:cNvCxnSpPr>
            <a:stCxn id="7" idx="2"/>
            <a:endCxn id="5" idx="0"/>
          </p:cNvCxnSpPr>
          <p:nvPr/>
        </p:nvCxnSpPr>
        <p:spPr>
          <a:xfrm>
            <a:off x="3891596" y="3200400"/>
            <a:ext cx="1265512" cy="1640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0" name="Straight Connector 9"/>
          <p:cNvCxnSpPr>
            <a:stCxn id="7" idx="2"/>
            <a:endCxn id="7" idx="2"/>
          </p:cNvCxnSpPr>
          <p:nvPr/>
        </p:nvCxnSpPr>
        <p:spPr>
          <a:xfrm flipH="1">
            <a:off x="3891596" y="3200400"/>
            <a:ext cx="0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1908515" y="3323040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24" name="Straight Connector 23"/>
          <p:cNvCxnSpPr>
            <a:stCxn id="7" idx="2"/>
            <a:endCxn id="22" idx="0"/>
          </p:cNvCxnSpPr>
          <p:nvPr/>
        </p:nvCxnSpPr>
        <p:spPr>
          <a:xfrm flipH="1">
            <a:off x="2265023" y="3200400"/>
            <a:ext cx="1626573" cy="12264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9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r>
              <a:rPr lang="en-US" dirty="0" smtClean="0"/>
              <a:t>What if we allowed both “skews”?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524000" y="1676400"/>
            <a:ext cx="7467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i="1" dirty="0" err="1"/>
              <a:t>Stmts</a:t>
            </a:r>
            <a:r>
              <a:rPr lang="en-US" sz="2800" dirty="0"/>
              <a:t> → </a:t>
            </a:r>
            <a:r>
              <a:rPr lang="en-US" sz="2800" i="1" dirty="0" err="1" smtClean="0"/>
              <a:t>Stmts</a:t>
            </a:r>
            <a:r>
              <a:rPr lang="en-US" sz="2800" dirty="0" smtClean="0"/>
              <a:t> </a:t>
            </a:r>
            <a:r>
              <a:rPr lang="en-US" sz="2800" b="1" dirty="0"/>
              <a:t>semicolon </a:t>
            </a:r>
            <a:r>
              <a:rPr lang="en-US" sz="2800" i="1" dirty="0" err="1" smtClean="0"/>
              <a:t>Stmts</a:t>
            </a:r>
            <a:r>
              <a:rPr lang="en-US" sz="2800" i="1" dirty="0" smtClean="0"/>
              <a:t> </a:t>
            </a:r>
            <a:r>
              <a:rPr lang="en-US" sz="2800" dirty="0" smtClean="0"/>
              <a:t>| </a:t>
            </a:r>
            <a:r>
              <a:rPr lang="en-US" sz="2800" i="1" dirty="0" err="1" smtClean="0"/>
              <a:t>Stmt</a:t>
            </a:r>
            <a:endParaRPr lang="en-US" sz="2800" i="1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5971055" y="2286000"/>
            <a:ext cx="27734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505200" y="2286000"/>
            <a:ext cx="27734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 flipH="1">
            <a:off x="2544488" y="3779450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55" name="TextBox 54"/>
          <p:cNvSpPr txBox="1"/>
          <p:nvPr/>
        </p:nvSpPr>
        <p:spPr>
          <a:xfrm flipH="1">
            <a:off x="2163488" y="3791118"/>
            <a:ext cx="2487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;</a:t>
            </a:r>
          </a:p>
        </p:txBody>
      </p:sp>
      <p:cxnSp>
        <p:nvCxnSpPr>
          <p:cNvPr id="57" name="Straight Connector 56"/>
          <p:cNvCxnSpPr>
            <a:endCxn id="55" idx="0"/>
          </p:cNvCxnSpPr>
          <p:nvPr/>
        </p:nvCxnSpPr>
        <p:spPr>
          <a:xfrm flipH="1">
            <a:off x="2287881" y="3693411"/>
            <a:ext cx="3515" cy="9770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>
            <a:endCxn id="54" idx="0"/>
          </p:cNvCxnSpPr>
          <p:nvPr/>
        </p:nvCxnSpPr>
        <p:spPr>
          <a:xfrm>
            <a:off x="2291396" y="3693411"/>
            <a:ext cx="609600" cy="86039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291396" y="3693411"/>
            <a:ext cx="0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0" name="TextBox 59"/>
          <p:cNvSpPr txBox="1"/>
          <p:nvPr/>
        </p:nvSpPr>
        <p:spPr>
          <a:xfrm flipH="1">
            <a:off x="1066800" y="3816051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61" name="Straight Connector 60"/>
          <p:cNvCxnSpPr>
            <a:endCxn id="60" idx="0"/>
          </p:cNvCxnSpPr>
          <p:nvPr/>
        </p:nvCxnSpPr>
        <p:spPr>
          <a:xfrm flipH="1">
            <a:off x="1423308" y="3693411"/>
            <a:ext cx="639488" cy="12264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2" name="TextBox 61"/>
          <p:cNvSpPr txBox="1"/>
          <p:nvPr/>
        </p:nvSpPr>
        <p:spPr>
          <a:xfrm flipH="1">
            <a:off x="5444635" y="3845811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63" name="TextBox 62"/>
          <p:cNvSpPr txBox="1"/>
          <p:nvPr/>
        </p:nvSpPr>
        <p:spPr>
          <a:xfrm flipH="1">
            <a:off x="5063635" y="3857479"/>
            <a:ext cx="2487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;</a:t>
            </a:r>
          </a:p>
        </p:txBody>
      </p:sp>
      <p:cxnSp>
        <p:nvCxnSpPr>
          <p:cNvPr id="64" name="Straight Connector 63"/>
          <p:cNvCxnSpPr>
            <a:endCxn id="63" idx="0"/>
          </p:cNvCxnSpPr>
          <p:nvPr/>
        </p:nvCxnSpPr>
        <p:spPr>
          <a:xfrm flipH="1">
            <a:off x="5188028" y="3759772"/>
            <a:ext cx="3515" cy="9770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endCxn id="62" idx="0"/>
          </p:cNvCxnSpPr>
          <p:nvPr/>
        </p:nvCxnSpPr>
        <p:spPr>
          <a:xfrm>
            <a:off x="5191543" y="3759772"/>
            <a:ext cx="609600" cy="86039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5191543" y="3759772"/>
            <a:ext cx="0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7" name="TextBox 66"/>
          <p:cNvSpPr txBox="1"/>
          <p:nvPr/>
        </p:nvSpPr>
        <p:spPr>
          <a:xfrm flipH="1">
            <a:off x="4195547" y="3882412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68" name="Straight Connector 67"/>
          <p:cNvCxnSpPr>
            <a:endCxn id="67" idx="0"/>
          </p:cNvCxnSpPr>
          <p:nvPr/>
        </p:nvCxnSpPr>
        <p:spPr>
          <a:xfrm flipH="1">
            <a:off x="4552055" y="3759772"/>
            <a:ext cx="639488" cy="12264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9" name="TextBox 68"/>
          <p:cNvSpPr txBox="1"/>
          <p:nvPr/>
        </p:nvSpPr>
        <p:spPr>
          <a:xfrm flipH="1">
            <a:off x="1066800" y="4355068"/>
            <a:ext cx="62324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</a:t>
            </a:r>
            <a:endParaRPr lang="en-US" i="1" dirty="0"/>
          </a:p>
        </p:txBody>
      </p:sp>
      <p:cxnSp>
        <p:nvCxnSpPr>
          <p:cNvPr id="70" name="Straight Connector 69"/>
          <p:cNvCxnSpPr>
            <a:stCxn id="60" idx="2"/>
            <a:endCxn id="69" idx="0"/>
          </p:cNvCxnSpPr>
          <p:nvPr/>
        </p:nvCxnSpPr>
        <p:spPr>
          <a:xfrm flipH="1">
            <a:off x="1378424" y="4185383"/>
            <a:ext cx="44884" cy="16968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2" name="TextBox 71"/>
          <p:cNvSpPr txBox="1"/>
          <p:nvPr/>
        </p:nvSpPr>
        <p:spPr>
          <a:xfrm flipH="1">
            <a:off x="3195583" y="4290233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sp>
        <p:nvSpPr>
          <p:cNvPr id="73" name="TextBox 72"/>
          <p:cNvSpPr txBox="1"/>
          <p:nvPr/>
        </p:nvSpPr>
        <p:spPr>
          <a:xfrm flipH="1">
            <a:off x="2814583" y="4301901"/>
            <a:ext cx="2487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;</a:t>
            </a:r>
          </a:p>
        </p:txBody>
      </p:sp>
      <p:cxnSp>
        <p:nvCxnSpPr>
          <p:cNvPr id="74" name="Straight Connector 73"/>
          <p:cNvCxnSpPr>
            <a:endCxn id="73" idx="0"/>
          </p:cNvCxnSpPr>
          <p:nvPr/>
        </p:nvCxnSpPr>
        <p:spPr>
          <a:xfrm flipH="1">
            <a:off x="2938976" y="4204194"/>
            <a:ext cx="3515" cy="9770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5" name="Straight Connector 74"/>
          <p:cNvCxnSpPr>
            <a:endCxn id="72" idx="0"/>
          </p:cNvCxnSpPr>
          <p:nvPr/>
        </p:nvCxnSpPr>
        <p:spPr>
          <a:xfrm>
            <a:off x="2942491" y="4204194"/>
            <a:ext cx="609600" cy="86039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2942491" y="4204194"/>
            <a:ext cx="0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7" name="TextBox 76"/>
          <p:cNvSpPr txBox="1"/>
          <p:nvPr/>
        </p:nvSpPr>
        <p:spPr>
          <a:xfrm flipH="1">
            <a:off x="1946495" y="4326834"/>
            <a:ext cx="713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Stmts</a:t>
            </a:r>
            <a:endParaRPr lang="en-US" i="1" dirty="0"/>
          </a:p>
        </p:txBody>
      </p:sp>
      <p:cxnSp>
        <p:nvCxnSpPr>
          <p:cNvPr id="78" name="Straight Connector 77"/>
          <p:cNvCxnSpPr>
            <a:endCxn id="77" idx="0"/>
          </p:cNvCxnSpPr>
          <p:nvPr/>
        </p:nvCxnSpPr>
        <p:spPr>
          <a:xfrm flipH="1">
            <a:off x="2303003" y="4204194"/>
            <a:ext cx="639488" cy="12264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9" name="Straight Connector 78"/>
          <p:cNvCxnSpPr>
            <a:stCxn id="77" idx="2"/>
          </p:cNvCxnSpPr>
          <p:nvPr/>
        </p:nvCxnSpPr>
        <p:spPr>
          <a:xfrm>
            <a:off x="2303003" y="4696166"/>
            <a:ext cx="17668" cy="16968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563732" y="4707115"/>
            <a:ext cx="17668" cy="16968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554332" y="4267200"/>
            <a:ext cx="17668" cy="16968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773532" y="4267200"/>
            <a:ext cx="17668" cy="16968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29020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22" grpId="0" animBg="1"/>
      <p:bldP spid="54" grpId="0" animBg="1"/>
      <p:bldP spid="55" grpId="0" animBg="1"/>
      <p:bldP spid="60" grpId="0" animBg="1"/>
      <p:bldP spid="62" grpId="0" animBg="1"/>
      <p:bldP spid="63" grpId="0" animBg="1"/>
      <p:bldP spid="67" grpId="0" animBg="1"/>
      <p:bldP spid="69" grpId="0" animBg="1"/>
      <p:bldP spid="72" grpId="0" animBg="1"/>
      <p:bldP spid="73" grpId="0" animBg="1"/>
      <p:bldP spid="7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2106</TotalTime>
  <Words>983</Words>
  <Application>Microsoft Office PowerPoint</Application>
  <PresentationFormat>On-screen Show (4:3)</PresentationFormat>
  <Paragraphs>377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CS 536</vt:lpstr>
      <vt:lpstr>Announcements</vt:lpstr>
      <vt:lpstr>Roadmap</vt:lpstr>
      <vt:lpstr>CFG Review</vt:lpstr>
      <vt:lpstr>Formal CFG Language Definition</vt:lpstr>
      <vt:lpstr>CFGs as Language Definition</vt:lpstr>
      <vt:lpstr>List Grammars</vt:lpstr>
      <vt:lpstr>List Grammars</vt:lpstr>
      <vt:lpstr>List Grammars</vt:lpstr>
      <vt:lpstr>Derivation Order</vt:lpstr>
      <vt:lpstr>Ambiguity</vt:lpstr>
      <vt:lpstr>Example: Ambiguous Grammars</vt:lpstr>
      <vt:lpstr>Why is Ambiguity Bad?</vt:lpstr>
      <vt:lpstr>Resolving Grammar Ambiguity: Precedence</vt:lpstr>
      <vt:lpstr>Resolving Grammar Ambiguity: Precedence</vt:lpstr>
      <vt:lpstr>Resolving Grammar Ambiguity: Precedence</vt:lpstr>
      <vt:lpstr>Did we fix all ambiguity?</vt:lpstr>
      <vt:lpstr>Where we are so far</vt:lpstr>
      <vt:lpstr>Definition: Recursion in Grammars</vt:lpstr>
      <vt:lpstr>Resolving Grammar Ambiguity: Associativity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</dc:creator>
  <cp:lastModifiedBy>drew</cp:lastModifiedBy>
  <cp:revision>37</cp:revision>
  <dcterms:created xsi:type="dcterms:W3CDTF">2014-09-21T02:13:14Z</dcterms:created>
  <dcterms:modified xsi:type="dcterms:W3CDTF">2014-09-23T20:28:15Z</dcterms:modified>
</cp:coreProperties>
</file>