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42794238" cy="30267275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Helvetica" pitchFamily="34" charset="0"/>
        <a:ea typeface="+mn-ea"/>
        <a:cs typeface="Arial" charset="0"/>
      </a:defRPr>
    </a:lvl1pPr>
    <a:lvl2pPr marL="608808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Helvetica" pitchFamily="34" charset="0"/>
        <a:ea typeface="+mn-ea"/>
        <a:cs typeface="Arial" charset="0"/>
      </a:defRPr>
    </a:lvl2pPr>
    <a:lvl3pPr marL="1217615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Helvetica" pitchFamily="34" charset="0"/>
        <a:ea typeface="+mn-ea"/>
        <a:cs typeface="Arial" charset="0"/>
      </a:defRPr>
    </a:lvl3pPr>
    <a:lvl4pPr marL="1826423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Helvetica" pitchFamily="34" charset="0"/>
        <a:ea typeface="+mn-ea"/>
        <a:cs typeface="Arial" charset="0"/>
      </a:defRPr>
    </a:lvl4pPr>
    <a:lvl5pPr marL="243523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Helvetica" pitchFamily="34" charset="0"/>
        <a:ea typeface="+mn-ea"/>
        <a:cs typeface="Arial" charset="0"/>
      </a:defRPr>
    </a:lvl5pPr>
    <a:lvl6pPr marL="3044038" algn="l" defTabSz="1217615" rtl="0" eaLnBrk="1" latinLnBrk="0" hangingPunct="1">
      <a:defRPr sz="8300" kern="1200">
        <a:solidFill>
          <a:schemeClr val="tx1"/>
        </a:solidFill>
        <a:latin typeface="Helvetica" pitchFamily="34" charset="0"/>
        <a:ea typeface="+mn-ea"/>
        <a:cs typeface="Arial" charset="0"/>
      </a:defRPr>
    </a:lvl6pPr>
    <a:lvl7pPr marL="3652845" algn="l" defTabSz="1217615" rtl="0" eaLnBrk="1" latinLnBrk="0" hangingPunct="1">
      <a:defRPr sz="8300" kern="1200">
        <a:solidFill>
          <a:schemeClr val="tx1"/>
        </a:solidFill>
        <a:latin typeface="Helvetica" pitchFamily="34" charset="0"/>
        <a:ea typeface="+mn-ea"/>
        <a:cs typeface="Arial" charset="0"/>
      </a:defRPr>
    </a:lvl7pPr>
    <a:lvl8pPr marL="4261653" algn="l" defTabSz="1217615" rtl="0" eaLnBrk="1" latinLnBrk="0" hangingPunct="1">
      <a:defRPr sz="8300" kern="1200">
        <a:solidFill>
          <a:schemeClr val="tx1"/>
        </a:solidFill>
        <a:latin typeface="Helvetica" pitchFamily="34" charset="0"/>
        <a:ea typeface="+mn-ea"/>
        <a:cs typeface="Arial" charset="0"/>
      </a:defRPr>
    </a:lvl8pPr>
    <a:lvl9pPr marL="4870460" algn="l" defTabSz="1217615" rtl="0" eaLnBrk="1" latinLnBrk="0" hangingPunct="1">
      <a:defRPr sz="8300" kern="1200">
        <a:solidFill>
          <a:schemeClr val="tx1"/>
        </a:solidFill>
        <a:latin typeface="Helvetic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B7FF"/>
    <a:srgbClr val="9966FF"/>
    <a:srgbClr val="E8DDFF"/>
    <a:srgbClr val="FFFFFF"/>
    <a:srgbClr val="FFFFCC"/>
    <a:srgbClr val="FFFF99"/>
    <a:srgbClr val="008000"/>
    <a:srgbClr val="CC0000"/>
    <a:srgbClr val="000099"/>
    <a:srgbClr val="FFB7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1" autoAdjust="0"/>
    <p:restoredTop sz="90630" autoAdjust="0"/>
  </p:normalViewPr>
  <p:slideViewPr>
    <p:cSldViewPr>
      <p:cViewPr varScale="1">
        <p:scale>
          <a:sx n="35" d="100"/>
          <a:sy n="35" d="100"/>
        </p:scale>
        <p:origin x="-1656" y="-78"/>
      </p:cViewPr>
      <p:guideLst>
        <p:guide orient="horz" pos="9533"/>
        <p:guide pos="134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30" d="100"/>
          <a:sy n="130" d="100"/>
        </p:scale>
        <p:origin x="-1056" y="-9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mtClean="0"/>
              <a:t>Overhead</a:t>
            </a:r>
            <a:r>
              <a:rPr lang="en-US" baseline="0" smtClean="0"/>
              <a:t> Results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Overhead</c:v>
                </c:pt>
              </c:strCache>
            </c:strRef>
          </c:tx>
          <c:spPr>
            <a:solidFill>
              <a:srgbClr val="FFFFCC"/>
            </a:solidFill>
          </c:spPr>
          <c:invertIfNegative val="0"/>
          <c:cat>
            <c:strRef>
              <c:f>Sheet1!$A$2:$A$27</c:f>
              <c:strCache>
                <c:ptCount val="26"/>
                <c:pt idx="0">
                  <c:v>perlbench</c:v>
                </c:pt>
                <c:pt idx="1">
                  <c:v>bzip2</c:v>
                </c:pt>
                <c:pt idx="2">
                  <c:v>bwaves</c:v>
                </c:pt>
                <c:pt idx="3">
                  <c:v>gamess</c:v>
                </c:pt>
                <c:pt idx="4">
                  <c:v>mcf</c:v>
                </c:pt>
                <c:pt idx="5">
                  <c:v>milc</c:v>
                </c:pt>
                <c:pt idx="6">
                  <c:v>zeusmp</c:v>
                </c:pt>
                <c:pt idx="7">
                  <c:v>gromacs</c:v>
                </c:pt>
                <c:pt idx="8">
                  <c:v>cactusADM</c:v>
                </c:pt>
                <c:pt idx="9">
                  <c:v>leslie3d</c:v>
                </c:pt>
                <c:pt idx="10">
                  <c:v>namd</c:v>
                </c:pt>
                <c:pt idx="11">
                  <c:v>gobmk</c:v>
                </c:pt>
                <c:pt idx="12">
                  <c:v>soplex</c:v>
                </c:pt>
                <c:pt idx="13">
                  <c:v>povray</c:v>
                </c:pt>
                <c:pt idx="14">
                  <c:v>hmmer</c:v>
                </c:pt>
                <c:pt idx="15">
                  <c:v>sjeng</c:v>
                </c:pt>
                <c:pt idx="16">
                  <c:v>gemsFDTD</c:v>
                </c:pt>
                <c:pt idx="17">
                  <c:v>libquantum</c:v>
                </c:pt>
                <c:pt idx="18">
                  <c:v>h264ref</c:v>
                </c:pt>
                <c:pt idx="19">
                  <c:v>tonto</c:v>
                </c:pt>
                <c:pt idx="20">
                  <c:v>lbm</c:v>
                </c:pt>
                <c:pt idx="21">
                  <c:v>omnetpp</c:v>
                </c:pt>
                <c:pt idx="22">
                  <c:v>astar</c:v>
                </c:pt>
                <c:pt idx="23">
                  <c:v>wrf</c:v>
                </c:pt>
                <c:pt idx="24">
                  <c:v>sphinx3</c:v>
                </c:pt>
                <c:pt idx="25">
                  <c:v>geo mean</c:v>
                </c:pt>
              </c:strCache>
            </c:str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9.6099999999999991E-2</c:v>
                </c:pt>
                <c:pt idx="1">
                  <c:v>8.3000000000000001E-3</c:v>
                </c:pt>
                <c:pt idx="2">
                  <c:v>1.38E-2</c:v>
                </c:pt>
                <c:pt idx="3">
                  <c:v>2.3700000000000002E-2</c:v>
                </c:pt>
                <c:pt idx="4">
                  <c:v>1.9199999999999998E-2</c:v>
                </c:pt>
                <c:pt idx="5">
                  <c:v>5.7000000000000002E-2</c:v>
                </c:pt>
                <c:pt idx="6">
                  <c:v>7.0999999999999995E-3</c:v>
                </c:pt>
                <c:pt idx="7">
                  <c:v>6.0999999999999995E-3</c:v>
                </c:pt>
                <c:pt idx="8">
                  <c:v>1.0200000000000001E-2</c:v>
                </c:pt>
                <c:pt idx="9">
                  <c:v>9.2100000000000015E-2</c:v>
                </c:pt>
                <c:pt idx="10">
                  <c:v>8.6999999999999994E-3</c:v>
                </c:pt>
                <c:pt idx="11">
                  <c:v>2.18E-2</c:v>
                </c:pt>
                <c:pt idx="12">
                  <c:v>0.18049999999999999</c:v>
                </c:pt>
                <c:pt idx="13">
                  <c:v>0.18079999999999999</c:v>
                </c:pt>
                <c:pt idx="14">
                  <c:v>2.5899999999999999E-2</c:v>
                </c:pt>
                <c:pt idx="15">
                  <c:v>1.3300000000000001E-2</c:v>
                </c:pt>
                <c:pt idx="16">
                  <c:v>7.3200000000000001E-2</c:v>
                </c:pt>
                <c:pt idx="17">
                  <c:v>7.0999999999999995E-3</c:v>
                </c:pt>
                <c:pt idx="18">
                  <c:v>1.3300000000000001E-2</c:v>
                </c:pt>
                <c:pt idx="19">
                  <c:v>0.19059999999999999</c:v>
                </c:pt>
                <c:pt idx="20">
                  <c:v>3.4300000000000004E-2</c:v>
                </c:pt>
                <c:pt idx="21">
                  <c:v>8.7899999999999992E-2</c:v>
                </c:pt>
                <c:pt idx="22">
                  <c:v>1.2500000000000001E-2</c:v>
                </c:pt>
                <c:pt idx="23">
                  <c:v>0.15679999999999999</c:v>
                </c:pt>
                <c:pt idx="24">
                  <c:v>2.3799999999999998E-2</c:v>
                </c:pt>
                <c:pt idx="25">
                  <c:v>5.4199999999999998E-2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532672"/>
        <c:axId val="131534208"/>
      </c:barChart>
      <c:catAx>
        <c:axId val="13153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1534208"/>
        <c:crosses val="autoZero"/>
        <c:auto val="1"/>
        <c:lblAlgn val="ctr"/>
        <c:lblOffset val="100"/>
        <c:noMultiLvlLbl val="0"/>
      </c:catAx>
      <c:valAx>
        <c:axId val="131534208"/>
        <c:scaling>
          <c:orientation val="minMax"/>
          <c:max val="0.2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31532672"/>
        <c:crosses val="autoZero"/>
        <c:crossBetween val="between"/>
        <c:majorUnit val="5.000000000000001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C0926-25DD-B74B-834F-43CEDC714468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54313" y="514350"/>
            <a:ext cx="36353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5997A-8E2A-854D-AF92-527F467D7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7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88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8808" algn="l" defTabSz="6088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7615" algn="l" defTabSz="6088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6423" algn="l" defTabSz="6088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5230" algn="l" defTabSz="6088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4038" algn="l" defTabSz="6088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2845" algn="l" defTabSz="6088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1653" algn="l" defTabSz="6088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0460" algn="l" defTabSz="6088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54313" y="514350"/>
            <a:ext cx="36353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5997A-8E2A-854D-AF92-527F467D753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9156" y="9401597"/>
            <a:ext cx="36375928" cy="6489598"/>
          </a:xfrm>
          <a:prstGeom prst="rect">
            <a:avLst/>
          </a:prstGeom>
        </p:spPr>
        <p:txBody>
          <a:bodyPr lIns="121762" tIns="60881" rIns="121762" bIns="6088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8310" y="17152331"/>
            <a:ext cx="29957618" cy="7733219"/>
          </a:xfrm>
          <a:prstGeom prst="rect">
            <a:avLst/>
          </a:prstGeom>
        </p:spPr>
        <p:txBody>
          <a:bodyPr lIns="121762" tIns="60881" rIns="121762" bIns="60881"/>
          <a:lstStyle>
            <a:lvl1pPr marL="0" indent="0" algn="ctr">
              <a:buNone/>
              <a:defRPr/>
            </a:lvl1pPr>
            <a:lvl2pPr marL="608808" indent="0" algn="ctr">
              <a:buNone/>
              <a:defRPr/>
            </a:lvl2pPr>
            <a:lvl3pPr marL="1217615" indent="0" algn="ctr">
              <a:buNone/>
              <a:defRPr/>
            </a:lvl3pPr>
            <a:lvl4pPr marL="1826423" indent="0" algn="ctr">
              <a:buNone/>
              <a:defRPr/>
            </a:lvl4pPr>
            <a:lvl5pPr marL="2435230" indent="0" algn="ctr">
              <a:buNone/>
              <a:defRPr/>
            </a:lvl5pPr>
            <a:lvl6pPr marL="3044038" indent="0" algn="ctr">
              <a:buNone/>
              <a:defRPr/>
            </a:lvl6pPr>
            <a:lvl7pPr marL="3652845" indent="0" algn="ctr">
              <a:buNone/>
              <a:defRPr/>
            </a:lvl7pPr>
            <a:lvl8pPr marL="4261653" indent="0" algn="ctr">
              <a:buNone/>
              <a:defRPr/>
            </a:lvl8pPr>
            <a:lvl9pPr marL="487046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37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126" y="1212968"/>
            <a:ext cx="38513989" cy="5044546"/>
          </a:xfrm>
          <a:prstGeom prst="rect">
            <a:avLst/>
          </a:prstGeom>
        </p:spPr>
        <p:txBody>
          <a:bodyPr lIns="121762" tIns="60881" rIns="121762" bIns="6088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0126" y="7063241"/>
            <a:ext cx="38513989" cy="19974563"/>
          </a:xfrm>
          <a:prstGeom prst="rect">
            <a:avLst/>
          </a:prstGeom>
        </p:spPr>
        <p:txBody>
          <a:bodyPr vert="eaVert" lIns="121762" tIns="60881" rIns="121762" bIns="6088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31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026648" y="1212969"/>
            <a:ext cx="9627466" cy="25824835"/>
          </a:xfrm>
          <a:prstGeom prst="rect">
            <a:avLst/>
          </a:prstGeom>
        </p:spPr>
        <p:txBody>
          <a:bodyPr vert="eaVert" lIns="121762" tIns="60881" rIns="121762" bIns="6088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0126" y="1212969"/>
            <a:ext cx="28688401" cy="25824835"/>
          </a:xfrm>
          <a:prstGeom prst="rect">
            <a:avLst/>
          </a:prstGeom>
        </p:spPr>
        <p:txBody>
          <a:bodyPr vert="eaVert" lIns="121762" tIns="60881" rIns="121762" bIns="6088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5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126" y="1212968"/>
            <a:ext cx="38513989" cy="5044546"/>
          </a:xfrm>
          <a:prstGeom prst="rect">
            <a:avLst/>
          </a:prstGeom>
        </p:spPr>
        <p:txBody>
          <a:bodyPr lIns="121762" tIns="60881" rIns="121762" bIns="6088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0126" y="7063241"/>
            <a:ext cx="38513989" cy="19974563"/>
          </a:xfrm>
          <a:prstGeom prst="rect">
            <a:avLst/>
          </a:prstGeom>
        </p:spPr>
        <p:txBody>
          <a:bodyPr lIns="121762" tIns="60881" rIns="121762" bIns="6088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16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0448" y="19449090"/>
            <a:ext cx="36375928" cy="6012293"/>
          </a:xfrm>
          <a:prstGeom prst="rect">
            <a:avLst/>
          </a:prstGeom>
        </p:spPr>
        <p:txBody>
          <a:bodyPr lIns="121762" tIns="60881" rIns="121762" bIns="60881"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0448" y="12828123"/>
            <a:ext cx="36375928" cy="6620966"/>
          </a:xfrm>
          <a:prstGeom prst="rect">
            <a:avLst/>
          </a:prstGeom>
        </p:spPr>
        <p:txBody>
          <a:bodyPr lIns="121762" tIns="60881" rIns="121762" bIns="60881" anchor="b"/>
          <a:lstStyle>
            <a:lvl1pPr marL="0" indent="0">
              <a:buNone/>
              <a:defRPr sz="2700"/>
            </a:lvl1pPr>
            <a:lvl2pPr marL="608808" indent="0">
              <a:buNone/>
              <a:defRPr sz="2400"/>
            </a:lvl2pPr>
            <a:lvl3pPr marL="1217615" indent="0">
              <a:buNone/>
              <a:defRPr sz="2100"/>
            </a:lvl3pPr>
            <a:lvl4pPr marL="1826423" indent="0">
              <a:buNone/>
              <a:defRPr sz="1900"/>
            </a:lvl4pPr>
            <a:lvl5pPr marL="2435230" indent="0">
              <a:buNone/>
              <a:defRPr sz="1900"/>
            </a:lvl5pPr>
            <a:lvl6pPr marL="3044038" indent="0">
              <a:buNone/>
              <a:defRPr sz="1900"/>
            </a:lvl6pPr>
            <a:lvl7pPr marL="3652845" indent="0">
              <a:buNone/>
              <a:defRPr sz="1900"/>
            </a:lvl7pPr>
            <a:lvl8pPr marL="4261653" indent="0">
              <a:buNone/>
              <a:defRPr sz="1900"/>
            </a:lvl8pPr>
            <a:lvl9pPr marL="4870460" indent="0">
              <a:buNone/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4817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126" y="1212968"/>
            <a:ext cx="38513989" cy="5044546"/>
          </a:xfrm>
          <a:prstGeom prst="rect">
            <a:avLst/>
          </a:prstGeom>
        </p:spPr>
        <p:txBody>
          <a:bodyPr lIns="121762" tIns="60881" rIns="121762" bIns="6088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0125" y="7063241"/>
            <a:ext cx="19157933" cy="19974563"/>
          </a:xfrm>
          <a:prstGeom prst="rect">
            <a:avLst/>
          </a:prstGeom>
        </p:spPr>
        <p:txBody>
          <a:bodyPr lIns="121762" tIns="60881" rIns="121762" bIns="60881"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96181" y="7063241"/>
            <a:ext cx="19157934" cy="19974563"/>
          </a:xfrm>
          <a:prstGeom prst="rect">
            <a:avLst/>
          </a:prstGeom>
        </p:spPr>
        <p:txBody>
          <a:bodyPr lIns="121762" tIns="60881" rIns="121762" bIns="60881"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2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126" y="1212968"/>
            <a:ext cx="38513989" cy="5044546"/>
          </a:xfrm>
          <a:prstGeom prst="rect">
            <a:avLst/>
          </a:prstGeom>
        </p:spPr>
        <p:txBody>
          <a:bodyPr lIns="121762" tIns="60881" rIns="121762" bIns="6088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126" y="6774230"/>
            <a:ext cx="18908218" cy="2824420"/>
          </a:xfrm>
          <a:prstGeom prst="rect">
            <a:avLst/>
          </a:prstGeom>
        </p:spPr>
        <p:txBody>
          <a:bodyPr lIns="121762" tIns="60881" rIns="121762" bIns="60881" anchor="b"/>
          <a:lstStyle>
            <a:lvl1pPr marL="0" indent="0">
              <a:buNone/>
              <a:defRPr sz="3200" b="1"/>
            </a:lvl1pPr>
            <a:lvl2pPr marL="608808" indent="0">
              <a:buNone/>
              <a:defRPr sz="2700" b="1"/>
            </a:lvl2pPr>
            <a:lvl3pPr marL="1217615" indent="0">
              <a:buNone/>
              <a:defRPr sz="2400" b="1"/>
            </a:lvl3pPr>
            <a:lvl4pPr marL="1826423" indent="0">
              <a:buNone/>
              <a:defRPr sz="2100" b="1"/>
            </a:lvl4pPr>
            <a:lvl5pPr marL="2435230" indent="0">
              <a:buNone/>
              <a:defRPr sz="2100" b="1"/>
            </a:lvl5pPr>
            <a:lvl6pPr marL="3044038" indent="0">
              <a:buNone/>
              <a:defRPr sz="2100" b="1"/>
            </a:lvl6pPr>
            <a:lvl7pPr marL="3652845" indent="0">
              <a:buNone/>
              <a:defRPr sz="2100" b="1"/>
            </a:lvl7pPr>
            <a:lvl8pPr marL="4261653" indent="0">
              <a:buNone/>
              <a:defRPr sz="2100" b="1"/>
            </a:lvl8pPr>
            <a:lvl9pPr marL="4870460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0126" y="9598650"/>
            <a:ext cx="18908218" cy="17439153"/>
          </a:xfrm>
          <a:prstGeom prst="rect">
            <a:avLst/>
          </a:prstGeom>
        </p:spPr>
        <p:txBody>
          <a:bodyPr lIns="121762" tIns="60881" rIns="121762" bIns="60881"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39704" y="6774230"/>
            <a:ext cx="18914410" cy="2824420"/>
          </a:xfrm>
          <a:prstGeom prst="rect">
            <a:avLst/>
          </a:prstGeom>
        </p:spPr>
        <p:txBody>
          <a:bodyPr lIns="121762" tIns="60881" rIns="121762" bIns="60881" anchor="b"/>
          <a:lstStyle>
            <a:lvl1pPr marL="0" indent="0">
              <a:buNone/>
              <a:defRPr sz="3200" b="1"/>
            </a:lvl1pPr>
            <a:lvl2pPr marL="608808" indent="0">
              <a:buNone/>
              <a:defRPr sz="2700" b="1"/>
            </a:lvl2pPr>
            <a:lvl3pPr marL="1217615" indent="0">
              <a:buNone/>
              <a:defRPr sz="2400" b="1"/>
            </a:lvl3pPr>
            <a:lvl4pPr marL="1826423" indent="0">
              <a:buNone/>
              <a:defRPr sz="2100" b="1"/>
            </a:lvl4pPr>
            <a:lvl5pPr marL="2435230" indent="0">
              <a:buNone/>
              <a:defRPr sz="2100" b="1"/>
            </a:lvl5pPr>
            <a:lvl6pPr marL="3044038" indent="0">
              <a:buNone/>
              <a:defRPr sz="2100" b="1"/>
            </a:lvl6pPr>
            <a:lvl7pPr marL="3652845" indent="0">
              <a:buNone/>
              <a:defRPr sz="2100" b="1"/>
            </a:lvl7pPr>
            <a:lvl8pPr marL="4261653" indent="0">
              <a:buNone/>
              <a:defRPr sz="2100" b="1"/>
            </a:lvl8pPr>
            <a:lvl9pPr marL="4870460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39704" y="9598650"/>
            <a:ext cx="18914410" cy="17439153"/>
          </a:xfrm>
          <a:prstGeom prst="rect">
            <a:avLst/>
          </a:prstGeom>
        </p:spPr>
        <p:txBody>
          <a:bodyPr lIns="121762" tIns="60881" rIns="121762" bIns="60881"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5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126" y="1212968"/>
            <a:ext cx="38513989" cy="5044546"/>
          </a:xfrm>
          <a:prstGeom prst="rect">
            <a:avLst/>
          </a:prstGeom>
        </p:spPr>
        <p:txBody>
          <a:bodyPr lIns="121762" tIns="60881" rIns="121762" bIns="6088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8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C3D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7569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126" y="1204211"/>
            <a:ext cx="14079007" cy="5129936"/>
          </a:xfrm>
          <a:prstGeom prst="rect">
            <a:avLst/>
          </a:prstGeom>
        </p:spPr>
        <p:txBody>
          <a:bodyPr lIns="121762" tIns="60881" rIns="121762" bIns="60881"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30946" y="1204211"/>
            <a:ext cx="23923168" cy="25833593"/>
          </a:xfrm>
          <a:prstGeom prst="rect">
            <a:avLst/>
          </a:prstGeom>
        </p:spPr>
        <p:txBody>
          <a:bodyPr lIns="121762" tIns="60881" rIns="121762" bIns="60881"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0126" y="6334146"/>
            <a:ext cx="14079007" cy="20703657"/>
          </a:xfrm>
          <a:prstGeom prst="rect">
            <a:avLst/>
          </a:prstGeom>
        </p:spPr>
        <p:txBody>
          <a:bodyPr lIns="121762" tIns="60881" rIns="121762" bIns="60881"/>
          <a:lstStyle>
            <a:lvl1pPr marL="0" indent="0">
              <a:buNone/>
              <a:defRPr sz="1900"/>
            </a:lvl1pPr>
            <a:lvl2pPr marL="608808" indent="0">
              <a:buNone/>
              <a:defRPr sz="1600"/>
            </a:lvl2pPr>
            <a:lvl3pPr marL="1217615" indent="0">
              <a:buNone/>
              <a:defRPr sz="1300"/>
            </a:lvl3pPr>
            <a:lvl4pPr marL="1826423" indent="0">
              <a:buNone/>
              <a:defRPr sz="1200"/>
            </a:lvl4pPr>
            <a:lvl5pPr marL="2435230" indent="0">
              <a:buNone/>
              <a:defRPr sz="1200"/>
            </a:lvl5pPr>
            <a:lvl6pPr marL="3044038" indent="0">
              <a:buNone/>
              <a:defRPr sz="1200"/>
            </a:lvl6pPr>
            <a:lvl7pPr marL="3652845" indent="0">
              <a:buNone/>
              <a:defRPr sz="1200"/>
            </a:lvl7pPr>
            <a:lvl8pPr marL="4261653" indent="0">
              <a:buNone/>
              <a:defRPr sz="1200"/>
            </a:lvl8pPr>
            <a:lvl9pPr marL="487046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969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7143" y="21187532"/>
            <a:ext cx="25677368" cy="2500378"/>
          </a:xfrm>
          <a:prstGeom prst="rect">
            <a:avLst/>
          </a:prstGeom>
        </p:spPr>
        <p:txBody>
          <a:bodyPr lIns="121762" tIns="60881" rIns="121762" bIns="60881"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7143" y="2704000"/>
            <a:ext cx="25677368" cy="18161678"/>
          </a:xfrm>
          <a:prstGeom prst="rect">
            <a:avLst/>
          </a:prstGeom>
        </p:spPr>
        <p:txBody>
          <a:bodyPr lIns="121762" tIns="60881" rIns="121762" bIns="60881"/>
          <a:lstStyle>
            <a:lvl1pPr marL="0" indent="0">
              <a:buNone/>
              <a:defRPr sz="4300"/>
            </a:lvl1pPr>
            <a:lvl2pPr marL="608808" indent="0">
              <a:buNone/>
              <a:defRPr sz="3700"/>
            </a:lvl2pPr>
            <a:lvl3pPr marL="1217615" indent="0">
              <a:buNone/>
              <a:defRPr sz="3200"/>
            </a:lvl3pPr>
            <a:lvl4pPr marL="1826423" indent="0">
              <a:buNone/>
              <a:defRPr sz="2700"/>
            </a:lvl4pPr>
            <a:lvl5pPr marL="2435230" indent="0">
              <a:buNone/>
              <a:defRPr sz="2700"/>
            </a:lvl5pPr>
            <a:lvl6pPr marL="3044038" indent="0">
              <a:buNone/>
              <a:defRPr sz="2700"/>
            </a:lvl6pPr>
            <a:lvl7pPr marL="3652845" indent="0">
              <a:buNone/>
              <a:defRPr sz="2700"/>
            </a:lvl7pPr>
            <a:lvl8pPr marL="4261653" indent="0">
              <a:buNone/>
              <a:defRPr sz="2700"/>
            </a:lvl8pPr>
            <a:lvl9pPr marL="4870460" indent="0">
              <a:buNone/>
              <a:defRPr sz="27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7143" y="23687909"/>
            <a:ext cx="25677368" cy="3553514"/>
          </a:xfrm>
          <a:prstGeom prst="rect">
            <a:avLst/>
          </a:prstGeom>
        </p:spPr>
        <p:txBody>
          <a:bodyPr lIns="121762" tIns="60881" rIns="121762" bIns="60881"/>
          <a:lstStyle>
            <a:lvl1pPr marL="0" indent="0">
              <a:buNone/>
              <a:defRPr sz="1900"/>
            </a:lvl1pPr>
            <a:lvl2pPr marL="608808" indent="0">
              <a:buNone/>
              <a:defRPr sz="1600"/>
            </a:lvl2pPr>
            <a:lvl3pPr marL="1217615" indent="0">
              <a:buNone/>
              <a:defRPr sz="1300"/>
            </a:lvl3pPr>
            <a:lvl4pPr marL="1826423" indent="0">
              <a:buNone/>
              <a:defRPr sz="1200"/>
            </a:lvl4pPr>
            <a:lvl5pPr marL="2435230" indent="0">
              <a:buNone/>
              <a:defRPr sz="1200"/>
            </a:lvl5pPr>
            <a:lvl6pPr marL="3044038" indent="0">
              <a:buNone/>
              <a:defRPr sz="1200"/>
            </a:lvl6pPr>
            <a:lvl7pPr marL="3652845" indent="0">
              <a:buNone/>
              <a:defRPr sz="1200"/>
            </a:lvl7pPr>
            <a:lvl8pPr marL="4261653" indent="0">
              <a:buNone/>
              <a:defRPr sz="1200"/>
            </a:lvl8pPr>
            <a:lvl9pPr marL="487046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62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3D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9"/>
          <p:cNvSpPr>
            <a:spLocks noChangeArrowheads="1"/>
          </p:cNvSpPr>
          <p:nvPr userDrawn="1"/>
        </p:nvSpPr>
        <p:spPr bwMode="auto">
          <a:xfrm>
            <a:off x="297182" y="3888504"/>
            <a:ext cx="42199874" cy="26063487"/>
          </a:xfrm>
          <a:prstGeom prst="roundRect">
            <a:avLst>
              <a:gd name="adj" fmla="val 4560"/>
            </a:avLst>
          </a:prstGeom>
          <a:noFill/>
          <a:ln w="889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762" tIns="60881" rIns="121762" bIns="60881" anchor="ctr"/>
          <a:lstStyle/>
          <a:p>
            <a:endParaRPr lang="en-US"/>
          </a:p>
        </p:txBody>
      </p:sp>
      <p:pic>
        <p:nvPicPr>
          <p:cNvPr id="1029" name="Picture 15" descr="dyninst-bi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2" y="122610"/>
            <a:ext cx="5745523" cy="366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4061" y="576641"/>
            <a:ext cx="3902994" cy="278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97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498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498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2pPr>
      <a:lvl3pPr algn="ctr" defTabSz="417498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3pPr>
      <a:lvl4pPr algn="ctr" defTabSz="417498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4pPr>
      <a:lvl5pPr algn="ctr" defTabSz="417498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5pPr>
      <a:lvl6pPr marL="608808" algn="ctr" defTabSz="417498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6pPr>
      <a:lvl7pPr marL="1217615" algn="ctr" defTabSz="417498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7pPr>
      <a:lvl8pPr marL="1826423" algn="ctr" defTabSz="417498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8pPr>
      <a:lvl9pPr marL="2435230" algn="ctr" defTabSz="417498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566412" indent="-1566412" algn="l" defTabSz="4174983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+mn-ea"/>
          <a:cs typeface="+mn-cs"/>
        </a:defRPr>
      </a:lvl1pPr>
      <a:lvl2pPr marL="3392834" indent="-1306399" algn="l" defTabSz="4174983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  <a:cs typeface="+mn-cs"/>
        </a:defRPr>
      </a:lvl2pPr>
      <a:lvl3pPr marL="5219257" indent="-1044274" algn="l" defTabSz="4174983" rtl="0" eaLnBrk="0" fontAlgn="base" hangingPunct="0">
        <a:spcBef>
          <a:spcPct val="20000"/>
        </a:spcBef>
        <a:spcAft>
          <a:spcPct val="0"/>
        </a:spcAft>
        <a:buChar char="•"/>
        <a:defRPr sz="10900">
          <a:solidFill>
            <a:schemeClr val="tx1"/>
          </a:solidFill>
          <a:latin typeface="+mn-lt"/>
          <a:cs typeface="+mn-cs"/>
        </a:defRPr>
      </a:lvl3pPr>
      <a:lvl4pPr marL="7305690" indent="-1044274" algn="l" defTabSz="4174983" rtl="0" eaLnBrk="0" fontAlgn="base" hangingPunct="0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  <a:cs typeface="+mn-cs"/>
        </a:defRPr>
      </a:lvl4pPr>
      <a:lvl5pPr marL="9392125" indent="-1042161" algn="l" defTabSz="4174983" rtl="0" eaLnBrk="0" fontAlgn="base" hangingPunct="0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  <a:cs typeface="+mn-cs"/>
        </a:defRPr>
      </a:lvl5pPr>
      <a:lvl6pPr marL="10000933" indent="-1042161" algn="l" defTabSz="417498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  <a:cs typeface="+mn-cs"/>
        </a:defRPr>
      </a:lvl6pPr>
      <a:lvl7pPr marL="10609740" indent="-1042161" algn="l" defTabSz="417498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  <a:cs typeface="+mn-cs"/>
        </a:defRPr>
      </a:lvl7pPr>
      <a:lvl8pPr marL="11218548" indent="-1042161" algn="l" defTabSz="417498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  <a:cs typeface="+mn-cs"/>
        </a:defRPr>
      </a:lvl8pPr>
      <a:lvl9pPr marL="11827355" indent="-1042161" algn="l" defTabSz="417498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2176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808" algn="l" defTabSz="12176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615" algn="l" defTabSz="12176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423" algn="l" defTabSz="12176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230" algn="l" defTabSz="12176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038" algn="l" defTabSz="12176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2845" algn="l" defTabSz="12176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1653" algn="l" defTabSz="12176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0460" algn="l" defTabSz="12176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Rectangle 183"/>
          <p:cNvSpPr/>
          <p:nvPr/>
        </p:nvSpPr>
        <p:spPr bwMode="auto">
          <a:xfrm>
            <a:off x="10112097" y="5933317"/>
            <a:ext cx="22627786" cy="23493200"/>
          </a:xfrm>
          <a:prstGeom prst="rect">
            <a:avLst/>
          </a:prstGeom>
          <a:solidFill>
            <a:schemeClr val="accent3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0" tIns="208579" rIns="0" bIns="208579"/>
          <a:lstStyle/>
          <a:p>
            <a:pPr marL="522138" indent="-522138" defTabSz="4174983">
              <a:defRPr/>
            </a:pPr>
            <a:endParaRPr lang="en-US" sz="3200" dirty="0"/>
          </a:p>
        </p:txBody>
      </p:sp>
      <p:sp>
        <p:nvSpPr>
          <p:cNvPr id="2131" name="Rectangle 2130"/>
          <p:cNvSpPr/>
          <p:nvPr/>
        </p:nvSpPr>
        <p:spPr bwMode="auto">
          <a:xfrm>
            <a:off x="10395413" y="16585959"/>
            <a:ext cx="22061155" cy="12583285"/>
          </a:xfrm>
          <a:prstGeom prst="rect">
            <a:avLst/>
          </a:prstGeom>
          <a:solidFill>
            <a:srgbClr val="99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156638" rIns="0" bIns="156638" numCol="1" rtlCol="0" anchor="t" anchorCtr="0" compatLnSpc="1">
            <a:prstTxWarp prst="textNoShape">
              <a:avLst/>
            </a:prstTxWarp>
          </a:bodyPr>
          <a:lstStyle/>
          <a:p>
            <a:pPr defTabSz="4174983" eaLnBrk="0" hangingPunct="0">
              <a:spcBef>
                <a:spcPts val="1065"/>
              </a:spcBef>
              <a:defRPr/>
            </a:pPr>
            <a:r>
              <a:rPr lang="en-US" sz="3200" b="1" smtClean="0">
                <a:cs typeface="Times New Roman" pitchFamily="18" charset="0"/>
              </a:rPr>
              <a:t>  Our </a:t>
            </a:r>
            <a:r>
              <a:rPr lang="en-US" sz="3200" b="1">
                <a:cs typeface="Times New Roman" pitchFamily="18" charset="0"/>
              </a:rPr>
              <a:t>goal: define </a:t>
            </a:r>
            <a:r>
              <a:rPr lang="en-US" sz="3200" b="1" smtClean="0">
                <a:cs typeface="Times New Roman" pitchFamily="18" charset="0"/>
              </a:rPr>
              <a:t>valid program </a:t>
            </a:r>
            <a:r>
              <a:rPr lang="en-US" sz="3200" b="1">
                <a:cs typeface="Times New Roman" pitchFamily="18" charset="0"/>
              </a:rPr>
              <a:t>states </a:t>
            </a:r>
            <a:r>
              <a:rPr lang="en-US" sz="3200" b="1" smtClean="0">
                <a:cs typeface="Times New Roman" pitchFamily="18" charset="0"/>
              </a:rPr>
              <a:t>for </a:t>
            </a:r>
            <a:r>
              <a:rPr lang="en-US" sz="3200" b="1">
                <a:cs typeface="Times New Roman" pitchFamily="18" charset="0"/>
              </a:rPr>
              <a:t>normal program execution</a:t>
            </a:r>
          </a:p>
          <a:p>
            <a:pPr marL="822960" indent="-619378" defTabSz="4174983" eaLnBrk="0" hangingPunct="0">
              <a:spcBef>
                <a:spcPts val="1065"/>
              </a:spcBef>
              <a:buFont typeface="Wingdings" pitchFamily="82" charset="2"/>
              <a:buChar char="Ø"/>
              <a:defRPr/>
            </a:pPr>
            <a:r>
              <a:rPr lang="en-US" sz="3200">
                <a:cs typeface="Times New Roman" pitchFamily="18" charset="0"/>
              </a:rPr>
              <a:t>Generate model </a:t>
            </a:r>
            <a:r>
              <a:rPr lang="en-US" sz="3200">
                <a:solidFill>
                  <a:srgbClr val="CFB7FF"/>
                </a:solidFill>
                <a:cs typeface="Times New Roman" pitchFamily="18" charset="0"/>
              </a:rPr>
              <a:t>automatically </a:t>
            </a:r>
            <a:r>
              <a:rPr lang="en-US" sz="3200">
                <a:cs typeface="Times New Roman" pitchFamily="18" charset="0"/>
              </a:rPr>
              <a:t>from program binary using robust static </a:t>
            </a:r>
            <a:r>
              <a:rPr lang="en-US" sz="3200" smtClean="0">
                <a:cs typeface="Times New Roman" pitchFamily="18" charset="0"/>
              </a:rPr>
              <a:t>analysis </a:t>
            </a:r>
            <a:r>
              <a:rPr lang="en-US" sz="3200" smtClean="0">
                <a:cs typeface="Times New Roman" pitchFamily="18" charset="0"/>
                <a:sym typeface="Wingdings" panose="05000000000000000000" pitchFamily="2" charset="2"/>
              </a:rPr>
              <a:t> build from CFG and callgraph</a:t>
            </a:r>
            <a:endParaRPr lang="en-US" sz="3200">
              <a:cs typeface="Times New Roman" pitchFamily="18" charset="0"/>
            </a:endParaRPr>
          </a:p>
          <a:p>
            <a:pPr marL="822960" indent="-619378" defTabSz="4174983" eaLnBrk="0" hangingPunct="0">
              <a:spcBef>
                <a:spcPts val="1065"/>
              </a:spcBef>
              <a:buFont typeface="Wingdings" pitchFamily="82" charset="2"/>
              <a:buChar char="Ø"/>
              <a:defRPr/>
            </a:pPr>
            <a:r>
              <a:rPr lang="en-US" sz="3200" smtClean="0">
                <a:cs typeface="Times New Roman" pitchFamily="18" charset="0"/>
              </a:rPr>
              <a:t>Detect </a:t>
            </a:r>
            <a:r>
              <a:rPr lang="en-US" sz="3200">
                <a:cs typeface="Times New Roman" pitchFamily="18" charset="0"/>
              </a:rPr>
              <a:t>new exploit </a:t>
            </a:r>
            <a:r>
              <a:rPr lang="en-US" sz="3200" smtClean="0">
                <a:cs typeface="Times New Roman" pitchFamily="18" charset="0"/>
              </a:rPr>
              <a:t>variations </a:t>
            </a:r>
            <a:r>
              <a:rPr lang="en-US" sz="3200" smtClean="0">
                <a:cs typeface="Times New Roman" pitchFamily="18" charset="0"/>
                <a:sym typeface="Wingdings" panose="05000000000000000000" pitchFamily="2" charset="2"/>
              </a:rPr>
              <a:t> recognize due to gadget’s </a:t>
            </a:r>
            <a:r>
              <a:rPr lang="en-US" sz="3200" smtClean="0">
                <a:solidFill>
                  <a:srgbClr val="CFB7FF"/>
                </a:solidFill>
                <a:cs typeface="Times New Roman" pitchFamily="18" charset="0"/>
                <a:sym typeface="Wingdings" panose="05000000000000000000" pitchFamily="2" charset="2"/>
              </a:rPr>
              <a:t>anomalous</a:t>
            </a:r>
            <a:r>
              <a:rPr lang="en-US" sz="3200" smtClean="0">
                <a:cs typeface="Times New Roman" pitchFamily="18" charset="0"/>
                <a:sym typeface="Wingdings" panose="05000000000000000000" pitchFamily="2" charset="2"/>
              </a:rPr>
              <a:t> control flow</a:t>
            </a:r>
          </a:p>
          <a:p>
            <a:pPr marL="822960" indent="-619378" defTabSz="4174983" eaLnBrk="0" hangingPunct="0">
              <a:spcBef>
                <a:spcPts val="1065"/>
              </a:spcBef>
              <a:buFont typeface="Wingdings" pitchFamily="82" charset="2"/>
              <a:buChar char="Ø"/>
              <a:defRPr/>
            </a:pPr>
            <a:r>
              <a:rPr lang="en-US" sz="3200" smtClean="0">
                <a:cs typeface="Times New Roman" pitchFamily="18" charset="0"/>
              </a:rPr>
              <a:t>Requires </a:t>
            </a:r>
            <a:r>
              <a:rPr lang="en-US" sz="3200">
                <a:cs typeface="Times New Roman" pitchFamily="18" charset="0"/>
              </a:rPr>
              <a:t>no expert knowledge or learning phase </a:t>
            </a:r>
            <a:r>
              <a:rPr lang="en-US" sz="3200">
                <a:cs typeface="Times New Roman" pitchFamily="18" charset="0"/>
                <a:sym typeface="Wingdings" panose="05000000000000000000" pitchFamily="2" charset="2"/>
              </a:rPr>
              <a:t> rely on </a:t>
            </a:r>
            <a:r>
              <a:rPr lang="en-US" sz="3200">
                <a:solidFill>
                  <a:srgbClr val="CFB7FF"/>
                </a:solidFill>
                <a:cs typeface="Times New Roman" pitchFamily="18" charset="0"/>
                <a:sym typeface="Wingdings" panose="05000000000000000000" pitchFamily="2" charset="2"/>
              </a:rPr>
              <a:t>observable</a:t>
            </a:r>
            <a:r>
              <a:rPr lang="en-US" sz="3200">
                <a:cs typeface="Times New Roman" pitchFamily="18" charset="0"/>
                <a:sym typeface="Wingdings" panose="05000000000000000000" pitchFamily="2" charset="2"/>
              </a:rPr>
              <a:t> properties of program </a:t>
            </a:r>
            <a:r>
              <a:rPr lang="en-US" sz="3200" smtClean="0">
                <a:cs typeface="Times New Roman" pitchFamily="18" charset="0"/>
                <a:sym typeface="Wingdings" panose="05000000000000000000" pitchFamily="2" charset="2"/>
              </a:rPr>
              <a:t>state</a:t>
            </a:r>
            <a:endParaRPr lang="en-US" sz="3200">
              <a:cs typeface="Times New Roman" pitchFamily="18" charset="0"/>
            </a:endParaRPr>
          </a:p>
          <a:p>
            <a:pPr marL="619378" indent="-619378" defTabSz="4174983" eaLnBrk="0" hangingPunct="0">
              <a:spcBef>
                <a:spcPts val="1065"/>
              </a:spcBef>
              <a:buFont typeface="Wingdings" pitchFamily="82" charset="2"/>
              <a:buChar char="Ø"/>
              <a:defRPr/>
            </a:pPr>
            <a:endParaRPr lang="en-US" sz="3200">
              <a:cs typeface="Times New Roman" pitchFamily="18" charset="0"/>
            </a:endParaRPr>
          </a:p>
          <a:p>
            <a:pPr marL="619378" indent="-619378" defTabSz="4174983" eaLnBrk="0" hangingPunct="0">
              <a:spcBef>
                <a:spcPts val="1065"/>
              </a:spcBef>
              <a:buFont typeface="Wingdings" pitchFamily="82" charset="2"/>
              <a:buChar char="Ø"/>
              <a:defRPr/>
            </a:pPr>
            <a:endParaRPr lang="en-US" sz="3200">
              <a:cs typeface="Times New Roman" pitchFamily="18" charset="0"/>
            </a:endParaRPr>
          </a:p>
          <a:p>
            <a:pPr marL="619378" indent="-619378" defTabSz="4174983" eaLnBrk="0" hangingPunct="0">
              <a:spcBef>
                <a:spcPts val="1065"/>
              </a:spcBef>
              <a:buFont typeface="Wingdings" pitchFamily="82" charset="2"/>
              <a:buChar char="Ø"/>
              <a:defRPr/>
            </a:pPr>
            <a:endParaRPr lang="en-US" sz="3200">
              <a:cs typeface="Times New Roman" pitchFamily="18" charset="0"/>
            </a:endParaRPr>
          </a:p>
          <a:p>
            <a:pPr marL="619378" indent="-619378" defTabSz="4174983" eaLnBrk="0" hangingPunct="0">
              <a:spcBef>
                <a:spcPts val="1065"/>
              </a:spcBef>
              <a:buFont typeface="Wingdings" pitchFamily="82" charset="2"/>
              <a:buChar char="Ø"/>
              <a:defRPr/>
            </a:pPr>
            <a:endParaRPr lang="en-US" sz="3200">
              <a:cs typeface="Times New Roman" pitchFamily="18" charset="0"/>
            </a:endParaRPr>
          </a:p>
          <a:p>
            <a:pPr marL="619378" indent="-619378" defTabSz="4174983" eaLnBrk="0" hangingPunct="0">
              <a:spcBef>
                <a:spcPts val="1065"/>
              </a:spcBef>
              <a:buFont typeface="Wingdings" pitchFamily="82" charset="2"/>
              <a:buChar char="Ø"/>
              <a:defRPr/>
            </a:pPr>
            <a:endParaRPr lang="en-US" sz="3200">
              <a:cs typeface="Times New Roman" pitchFamily="18" charset="0"/>
            </a:endParaRPr>
          </a:p>
          <a:p>
            <a:pPr marL="619378" indent="-619378" defTabSz="4174983" eaLnBrk="0" hangingPunct="0">
              <a:spcBef>
                <a:spcPts val="1065"/>
              </a:spcBef>
              <a:buFont typeface="Wingdings" pitchFamily="82" charset="2"/>
              <a:buChar char="Ø"/>
              <a:defRPr/>
            </a:pPr>
            <a:endParaRPr lang="en-US" sz="3200">
              <a:cs typeface="Times New Roman" pitchFamily="18" charset="0"/>
            </a:endParaRPr>
          </a:p>
          <a:p>
            <a:pPr marL="619378" indent="-619378" defTabSz="4174983" eaLnBrk="0" hangingPunct="0">
              <a:spcBef>
                <a:spcPts val="1065"/>
              </a:spcBef>
              <a:buFont typeface="Wingdings" pitchFamily="82" charset="2"/>
              <a:buChar char="Ø"/>
              <a:defRPr/>
            </a:pPr>
            <a:endParaRPr lang="en-US" sz="3200">
              <a:cs typeface="Times New Roman" pitchFamily="18" charset="0"/>
            </a:endParaRPr>
          </a:p>
          <a:p>
            <a:pPr defTabSz="4174983" eaLnBrk="0" hangingPunct="0">
              <a:spcBef>
                <a:spcPts val="1065"/>
              </a:spcBef>
              <a:defRPr/>
            </a:pPr>
            <a:endParaRPr lang="en-US" sz="3200">
              <a:cs typeface="Times New Roman" pitchFamily="18" charset="0"/>
            </a:endParaRPr>
          </a:p>
          <a:p>
            <a:pPr defTabSz="4174983" eaLnBrk="0" hangingPunct="0">
              <a:spcBef>
                <a:spcPts val="1065"/>
              </a:spcBef>
              <a:defRPr/>
            </a:pPr>
            <a:endParaRPr lang="en-US" sz="3200">
              <a:cs typeface="Times New Roman" pitchFamily="18" charset="0"/>
            </a:endParaRPr>
          </a:p>
          <a:p>
            <a:pPr defTabSz="4174983" eaLnBrk="0" hangingPunct="0">
              <a:spcBef>
                <a:spcPts val="1065"/>
              </a:spcBef>
              <a:defRPr/>
            </a:pPr>
            <a:endParaRPr lang="en-US" sz="3200">
              <a:cs typeface="Times New Roman" pitchFamily="18" charset="0"/>
            </a:endParaRPr>
          </a:p>
          <a:p>
            <a:pPr defTabSz="4174983" eaLnBrk="0" hangingPunct="0">
              <a:spcBef>
                <a:spcPts val="1065"/>
              </a:spcBef>
              <a:defRPr/>
            </a:pPr>
            <a:endParaRPr lang="en-US" sz="3200">
              <a:cs typeface="Times New Roman" pitchFamily="18" charset="0"/>
            </a:endParaRPr>
          </a:p>
          <a:p>
            <a:pPr defTabSz="4174983" eaLnBrk="0" hangingPunct="0">
              <a:spcBef>
                <a:spcPts val="1065"/>
              </a:spcBef>
              <a:defRPr/>
            </a:pPr>
            <a:endParaRPr lang="en-US" sz="3200">
              <a:cs typeface="Times New Roman" pitchFamily="18" charset="0"/>
            </a:endParaRPr>
          </a:p>
          <a:p>
            <a:pPr defTabSz="4174983" eaLnBrk="0" hangingPunct="0">
              <a:spcBef>
                <a:spcPts val="1065"/>
              </a:spcBef>
              <a:defRPr/>
            </a:pPr>
            <a:endParaRPr lang="en-US" sz="3200">
              <a:cs typeface="Times New Roman" pitchFamily="18" charset="0"/>
            </a:endParaRPr>
          </a:p>
          <a:p>
            <a:pPr defTabSz="4174983" eaLnBrk="0" hangingPunct="0">
              <a:spcBef>
                <a:spcPts val="1065"/>
              </a:spcBef>
              <a:defRPr/>
            </a:pPr>
            <a:endParaRPr lang="en-US" sz="3200">
              <a:cs typeface="Times New Roman" pitchFamily="18" charset="0"/>
            </a:endParaRPr>
          </a:p>
        </p:txBody>
      </p:sp>
      <p:sp>
        <p:nvSpPr>
          <p:cNvPr id="106" name="Rectangle 558"/>
          <p:cNvSpPr>
            <a:spLocks noChangeArrowheads="1"/>
          </p:cNvSpPr>
          <p:nvPr/>
        </p:nvSpPr>
        <p:spPr bwMode="auto">
          <a:xfrm>
            <a:off x="10504280" y="6292233"/>
            <a:ext cx="21843421" cy="1013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t"/>
          <a:lstStyle/>
          <a:p>
            <a:pPr defTabSz="4174983">
              <a:lnSpc>
                <a:spcPct val="125000"/>
              </a:lnSpc>
              <a:defRPr/>
            </a:pPr>
            <a:r>
              <a:rPr lang="en-US" sz="2400" b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7a 77 0e 20 e9 3d e0 09 e8 68 c0 45 be 79 5e 80 89 08 27 c0 73 1c 88 48 6a d8 6a d0 56 4b fe 92 57 af 40 0c b6 f2 64 32 f5 07 b6 66 21 0c 85 a5 94 2b 20 fd 5b 95 e7 c2 16 90 14 8a 14 26 60 d9 83 a1 37 1b 2f b9 51 84 02 1c 22 8e 63 01 de a2 87 ad f3 07 51 d2 d2 02 b0 18 b5 f1 b1 fb bb 1f 67 83 c0 30 42 3d f0 2d 7a 77 0e 20 e9 3d e0 09 e8 68 c0 45 be 79 5e 80 89 08 27 c0 73 1c 88 48 6a d8 6a d0 56 4b fe 92 57 af 40 0c b6 f2 64 32 f5 07 b6 66 21 0c 85 a5 94 2b 20 fd 5b 95 e7 c2 67 83 57 af 40 0c b6 f2 64 32 f5 07 b6 66 21 0c 85 a5 94 2b 20 fd 5b 95 e7 c2 16 90 14 8a 14 26 60 d9 83 a1 37 1b 2f b9 51 84 02 83 c0 30 42 7a 77 3dde a2 87 ad f3 07 51 d2 d2 02 b0 18 b 5 f1 b1 fb bb 1f 67 83 c0 30 42 3d f0 2d 7a 77 0e 20 e9 3d e0 09 e8 68 c0 45 be 79 5e 80 89 08 27 c0 73 1c 88 48 6a d8 6a d0 56 4b fe 92 57 af 40 0c b6 f2 64 32 f5 07 b6 66 21 0c 85 a5 94 2b 20 fd 5b 95 e7 c2 67 83 57 af 40 0c b6 f2 64 32 f5 07 b6 66 21 0c 85 a5 94 2b 20 fd 5b 95 e7 c2 16 90 14 8a 14 26 60 d9 83 a1 37 1b 2f b9 51 84 02 83 c0 30 42 7a 77 3d </a:t>
            </a:r>
            <a:r>
              <a:rPr lang="en-US" sz="2400" b="1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37 1b 2f b9 51 84 02 1c 22 8e 63 01 de a2 87 ad f3 07 51 d2 d2 02 b0 18 b5 f1 b1 fb bb 1f 67 83 c0 30 42 3d f0 2d 7a 77 0e 20 e9 3d e0 09 e8 68 c0 45 be 79 5e 80 89 08 27 c0 73 1c 88 48 6a d8 6a d0 56 4b fe 92 57 af 40 0c b6 f2 64 32 f5 07 b6 66 21 0c 85 a5 94 2b 20 fd 5b 95 e7 c2 67 83 57 af 40 0c b6 f2 64 32 f5 07 b6 66 21 0c 85 a5 94 2b 20 fd 5b 95 e7 c2 16 90 14 8a 14 26 60 d9 83 a1 37 1b 2f b9 51 84 02 83 c0 30 42 7a 77 </a:t>
            </a:r>
            <a:r>
              <a:rPr lang="en-US" sz="2400" b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3d de </a:t>
            </a:r>
            <a:r>
              <a:rPr lang="en-US" sz="2400" b="1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a2 87 ad f3 07 51 d2 d2 02 b0 18 b5 f1 b1 fb bb 1f 67 83 c0 30 42 3d f0 2d 7a 77 0e 20 e9 3d e0 09 e8 68 c0 45 be 79 5e 80 89 08 27 c0 73 1c 88 48 6a d8 6a d0 56 4b fe 92 57 af 40 0c b6 f2 64 32 f5 07 b6 66 21 0c 85 a5 94 2b 20 fd 5b 95 e7 c2 67 83 57 af 40 0c b6 f2 64 32 f5 07 b6 66 21 0c 85 a5 94 2b 20 fd 5b 95 e7 c2 16 90 14 8a 14 26 60 d9 83 a1 37 1b 2f b9 51 84 02 83 c0 30 42 7a 77 </a:t>
            </a:r>
            <a:r>
              <a:rPr lang="en-US" sz="2400" b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3d de </a:t>
            </a:r>
            <a:r>
              <a:rPr lang="en-US" sz="2400" b="1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a2 87 ad f3 07 51 d2 d2 02 b0 18 b5 f1 b1 fb bb 1f 67 83 c0 30 42 3d f0 2d 7a 77 0e 20 e9 3d e0 09 e8 68 c0 45 be 79 5e 80 89 </a:t>
            </a:r>
            <a:r>
              <a:rPr lang="en-US" sz="2400" b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08 </a:t>
            </a:r>
            <a:r>
              <a:rPr lang="en-US" sz="2400" b="1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4b fe 92 57 af 40 0c b6 f2 64 32 f5 07 b6 66 21 0c 85 a5 94 2b 20 fd 5b 95 e7 c2 67 83 57 af 40 0c b6 f2 64 32 f5 07 b6 66 21 0c 85 a5 94 2b 20 fd 5b 95 e7 c2 16 90 14 8a 14 26 60 d9 83 a1 37 1b 2f b9 51 84 02 83 c0 30 42 7a 77 </a:t>
            </a:r>
            <a:r>
              <a:rPr lang="en-US" sz="2400" b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3d de </a:t>
            </a:r>
            <a:r>
              <a:rPr lang="en-US" sz="2400" b="1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a2 87 ad f3 07 51 d2 d2 02 b0 18 b5 f1 b1 fb bb 1f 67 83 c0 30 42 3d f0 2d 7a 77 0e 20 e9 3d e0 09 e8 68 c0 45 be 79 5e 07 b6 66 21 0c 85 a5 94 2b 20 fd 5b 95 e7 c2 16 90 14 8a 14 26 60 </a:t>
            </a:r>
            <a:r>
              <a:rPr lang="en-US" sz="2400" b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d9 </a:t>
            </a:r>
            <a:r>
              <a:rPr lang="en-US" sz="2400" b="1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67 83 57 af 40 0c b6 f2 64 32 f5 07 b6 66 21 0c 85 a5 94 2b 20 fd 5b 95 e7 c2 16 90 14 8a 14 26 60 d9 83 a1 37 1b 2f b9 51 84 02 83 c0 30 42 7a 77 </a:t>
            </a:r>
            <a:r>
              <a:rPr lang="en-US" sz="2400" b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3d de </a:t>
            </a:r>
            <a:r>
              <a:rPr lang="en-US" sz="2400" b="1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a2 87 ad f3 07 51 d2 d2 02 b0 18 b5 f1 b1 fb bb 1f 67 83 c0 30 42 3d f0 2d 7a </a:t>
            </a:r>
            <a:endParaRPr lang="en-US" sz="2400" b="1" dirty="0">
              <a:solidFill>
                <a:schemeClr val="bg2">
                  <a:lumMod val="60000"/>
                  <a:lumOff val="4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32903319" y="17114837"/>
            <a:ext cx="9220199" cy="12311680"/>
          </a:xfrm>
          <a:prstGeom prst="rect">
            <a:avLst/>
          </a:prstGeom>
          <a:solidFill>
            <a:schemeClr val="accent3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0" tIns="208579" rIns="0" bIns="208579"/>
          <a:lstStyle/>
          <a:p>
            <a:pPr marL="522138" indent="-522138" defTabSz="4174983">
              <a:defRPr/>
            </a:pPr>
            <a:r>
              <a:rPr lang="en-US" sz="3200" b="1" smtClean="0"/>
              <a:t> Evaluation</a:t>
            </a:r>
            <a:endParaRPr lang="en-US" sz="3200" b="1" dirty="0"/>
          </a:p>
        </p:txBody>
      </p:sp>
      <p:sp>
        <p:nvSpPr>
          <p:cNvPr id="146" name="AutoShape 7"/>
          <p:cNvSpPr>
            <a:spLocks noChangeArrowheads="1"/>
          </p:cNvSpPr>
          <p:nvPr/>
        </p:nvSpPr>
        <p:spPr bwMode="auto">
          <a:xfrm>
            <a:off x="33424486" y="21255361"/>
            <a:ext cx="8177864" cy="241267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  <a:extLst/>
        </p:spPr>
        <p:txBody>
          <a:bodyPr wrap="square" lIns="0" tIns="208579" rIns="0" bIns="208579" anchor="ctr">
            <a:spAutoFit/>
          </a:bodyPr>
          <a:lstStyle/>
          <a:p>
            <a:pPr defTabSz="4174983" eaLnBrk="0" hangingPunct="0">
              <a:spcBef>
                <a:spcPts val="1065"/>
              </a:spcBef>
              <a:defRPr/>
            </a:pPr>
            <a:r>
              <a:rPr lang="en-US" sz="3200" b="1" dirty="0">
                <a:cs typeface="Times New Roman" pitchFamily="18" charset="0"/>
              </a:rPr>
              <a:t>Results</a:t>
            </a:r>
          </a:p>
          <a:p>
            <a:pPr marL="619378" indent="-619378" defTabSz="4174983" eaLnBrk="0" hangingPunct="0">
              <a:spcBef>
                <a:spcPts val="1065"/>
              </a:spcBef>
              <a:buFont typeface="Wingdings" pitchFamily="82" charset="2"/>
              <a:buChar char="Ø"/>
              <a:defRPr/>
            </a:pPr>
            <a:r>
              <a:rPr lang="en-US" sz="3200" dirty="0">
                <a:cs typeface="Times New Roman" pitchFamily="18" charset="0"/>
              </a:rPr>
              <a:t>100% accuracy </a:t>
            </a:r>
            <a:r>
              <a:rPr lang="en-US" sz="3200">
                <a:cs typeface="Times New Roman" pitchFamily="18" charset="0"/>
              </a:rPr>
              <a:t>on </a:t>
            </a:r>
            <a:r>
              <a:rPr lang="en-US" sz="3200" smtClean="0">
                <a:cs typeface="Times New Roman" pitchFamily="18" charset="0"/>
              </a:rPr>
              <a:t>real exploits &amp; SPEC</a:t>
            </a:r>
            <a:endParaRPr lang="en-US" sz="3200" dirty="0">
              <a:cs typeface="Times New Roman" pitchFamily="18" charset="0"/>
            </a:endParaRPr>
          </a:p>
          <a:p>
            <a:pPr marL="619378" indent="-619378" defTabSz="4174983" eaLnBrk="0" hangingPunct="0">
              <a:spcBef>
                <a:spcPts val="1065"/>
              </a:spcBef>
              <a:buFont typeface="Wingdings" pitchFamily="82" charset="2"/>
              <a:buChar char="Ø"/>
              <a:defRPr/>
            </a:pPr>
            <a:r>
              <a:rPr lang="en-US" sz="3200" dirty="0">
                <a:cs typeface="Times New Roman" pitchFamily="18" charset="0"/>
              </a:rPr>
              <a:t>5.4% overhead </a:t>
            </a:r>
            <a:r>
              <a:rPr lang="en-US" sz="3200">
                <a:cs typeface="Times New Roman" pitchFamily="18" charset="0"/>
              </a:rPr>
              <a:t>on SPEC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6225348" y="105095"/>
            <a:ext cx="31615853" cy="2522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98461" tIns="199233" rIns="398461" bIns="199233" anchor="ctr"/>
          <a:lstStyle/>
          <a:p>
            <a:pPr algn="ctr" defTabSz="3984730" eaLnBrk="0" hangingPunct="0"/>
            <a:r>
              <a:rPr lang="en-US" sz="8000" dirty="0"/>
              <a:t>Detecting Code Reuse Attacks with a </a:t>
            </a:r>
          </a:p>
          <a:p>
            <a:pPr algn="ctr" defTabSz="3984730" eaLnBrk="0" hangingPunct="0"/>
            <a:r>
              <a:rPr lang="en-US" sz="8000" dirty="0"/>
              <a:t>Model of Conformant Program Execution </a:t>
            </a:r>
          </a:p>
        </p:txBody>
      </p:sp>
      <p:grpSp>
        <p:nvGrpSpPr>
          <p:cNvPr id="2" name="Group 2048"/>
          <p:cNvGrpSpPr>
            <a:grpSpLocks/>
          </p:cNvGrpSpPr>
          <p:nvPr/>
        </p:nvGrpSpPr>
        <p:grpSpPr bwMode="auto">
          <a:xfrm>
            <a:off x="18736421" y="11906355"/>
            <a:ext cx="5755841" cy="10078145"/>
            <a:chOff x="14906452" y="8591101"/>
            <a:chExt cx="2469706" cy="7352161"/>
          </a:xfrm>
        </p:grpSpPr>
        <p:sp>
          <p:nvSpPr>
            <p:cNvPr id="2139" name="Rectangle 21"/>
            <p:cNvSpPr>
              <a:spLocks noChangeArrowheads="1"/>
            </p:cNvSpPr>
            <p:nvPr/>
          </p:nvSpPr>
          <p:spPr bwMode="auto">
            <a:xfrm>
              <a:off x="14925502" y="13017845"/>
              <a:ext cx="2406428" cy="520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156638" rIns="0" bIns="156638"/>
            <a:lstStyle/>
            <a:p>
              <a:pPr marL="522138" indent="-522138" defTabSz="4174983"/>
              <a:endParaRPr lang="en-US"/>
            </a:p>
          </p:txBody>
        </p:sp>
        <p:sp>
          <p:nvSpPr>
            <p:cNvPr id="2140" name="Rectangle 86"/>
            <p:cNvSpPr>
              <a:spLocks noChangeArrowheads="1"/>
            </p:cNvSpPr>
            <p:nvPr/>
          </p:nvSpPr>
          <p:spPr bwMode="auto">
            <a:xfrm>
              <a:off x="14969730" y="15422907"/>
              <a:ext cx="2406428" cy="520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156638" rIns="0" bIns="156638"/>
            <a:lstStyle/>
            <a:p>
              <a:pPr marL="522138" indent="-522138" defTabSz="4174983"/>
              <a:endParaRPr lang="en-US"/>
            </a:p>
          </p:txBody>
        </p:sp>
        <p:sp>
          <p:nvSpPr>
            <p:cNvPr id="2141" name="Rectangle 88"/>
            <p:cNvSpPr>
              <a:spLocks noChangeArrowheads="1"/>
            </p:cNvSpPr>
            <p:nvPr/>
          </p:nvSpPr>
          <p:spPr bwMode="auto">
            <a:xfrm>
              <a:off x="14906452" y="8591101"/>
              <a:ext cx="2406428" cy="520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156638" rIns="0" bIns="156638"/>
            <a:lstStyle/>
            <a:p>
              <a:pPr marL="522138" indent="-522138" defTabSz="4174983"/>
              <a:endParaRPr lang="en-US"/>
            </a:p>
          </p:txBody>
        </p:sp>
      </p:grpSp>
      <p:sp>
        <p:nvSpPr>
          <p:cNvPr id="2069" name="Rectangle 135"/>
          <p:cNvSpPr>
            <a:spLocks/>
          </p:cNvSpPr>
          <p:nvPr/>
        </p:nvSpPr>
        <p:spPr bwMode="auto">
          <a:xfrm>
            <a:off x="19242042" y="26085382"/>
            <a:ext cx="3128668" cy="713768"/>
          </a:xfrm>
          <a:custGeom>
            <a:avLst/>
            <a:gdLst>
              <a:gd name="T0" fmla="*/ 0 w 2406428"/>
              <a:gd name="T1" fmla="*/ 0 h 517127"/>
              <a:gd name="T2" fmla="*/ 2406650 w 2406428"/>
              <a:gd name="T3" fmla="*/ 0 h 517127"/>
              <a:gd name="T4" fmla="*/ 2400521 w 2406428"/>
              <a:gd name="T5" fmla="*/ 231555 h 517127"/>
              <a:gd name="T6" fmla="*/ 2406650 w 2406428"/>
              <a:gd name="T7" fmla="*/ 517525 h 517127"/>
              <a:gd name="T8" fmla="*/ 0 w 2406428"/>
              <a:gd name="T9" fmla="*/ 517525 h 517127"/>
              <a:gd name="T10" fmla="*/ 0 w 2406428"/>
              <a:gd name="T11" fmla="*/ 0 h 51712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06428" h="517127">
                <a:moveTo>
                  <a:pt x="0" y="0"/>
                </a:moveTo>
                <a:lnTo>
                  <a:pt x="2406428" y="0"/>
                </a:lnTo>
                <a:lnTo>
                  <a:pt x="2400300" y="231377"/>
                </a:lnTo>
                <a:lnTo>
                  <a:pt x="2406428" y="517127"/>
                </a:lnTo>
                <a:lnTo>
                  <a:pt x="0" y="51712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208579" rIns="0" bIns="208579"/>
          <a:lstStyle/>
          <a:p>
            <a:endParaRPr lang="en-US"/>
          </a:p>
        </p:txBody>
      </p:sp>
      <p:graphicFrame>
        <p:nvGraphicFramePr>
          <p:cNvPr id="81" name="Chart 80"/>
          <p:cNvGraphicFramePr/>
          <p:nvPr>
            <p:extLst>
              <p:ext uri="{D42A27DB-BD31-4B8C-83A1-F6EECF244321}">
                <p14:modId xmlns:p14="http://schemas.microsoft.com/office/powerpoint/2010/main" val="2172479681"/>
              </p:ext>
            </p:extLst>
          </p:nvPr>
        </p:nvGraphicFramePr>
        <p:xfrm>
          <a:off x="32990870" y="23961593"/>
          <a:ext cx="9045096" cy="546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6" name="Rectangle 4"/>
          <p:cNvSpPr>
            <a:spLocks noChangeArrowheads="1"/>
          </p:cNvSpPr>
          <p:nvPr/>
        </p:nvSpPr>
        <p:spPr bwMode="auto">
          <a:xfrm>
            <a:off x="6141766" y="2837557"/>
            <a:ext cx="31615853" cy="73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98461" tIns="199233" rIns="398461" bIns="199233" anchor="ctr"/>
          <a:lstStyle/>
          <a:p>
            <a:pPr algn="ctr" defTabSz="3984730" eaLnBrk="0" hangingPunct="0"/>
            <a:r>
              <a:rPr lang="en-US" sz="5400" dirty="0"/>
              <a:t>Emily R. Jacobson, Andrew R. </a:t>
            </a:r>
            <a:r>
              <a:rPr lang="en-US" sz="5400" dirty="0" err="1"/>
              <a:t>Bernat</a:t>
            </a:r>
            <a:r>
              <a:rPr lang="en-US" sz="5400" dirty="0"/>
              <a:t>, William R. Williams, Barton P. Miller</a:t>
            </a:r>
          </a:p>
        </p:txBody>
      </p:sp>
      <p:grpSp>
        <p:nvGrpSpPr>
          <p:cNvPr id="2048" name="Group 2047"/>
          <p:cNvGrpSpPr/>
          <p:nvPr/>
        </p:nvGrpSpPr>
        <p:grpSpPr>
          <a:xfrm>
            <a:off x="698299" y="5933317"/>
            <a:ext cx="9231269" cy="10259994"/>
            <a:chOff x="717392" y="4340259"/>
            <a:chExt cx="9231269" cy="10259994"/>
          </a:xfrm>
        </p:grpSpPr>
        <p:sp>
          <p:nvSpPr>
            <p:cNvPr id="83" name="Rectangle 82"/>
            <p:cNvSpPr/>
            <p:nvPr/>
          </p:nvSpPr>
          <p:spPr bwMode="auto">
            <a:xfrm>
              <a:off x="717392" y="4340259"/>
              <a:ext cx="9231269" cy="10259994"/>
            </a:xfrm>
            <a:prstGeom prst="rect">
              <a:avLst/>
            </a:prstGeom>
            <a:solidFill>
              <a:schemeClr val="accent3">
                <a:lumMod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0" tIns="156638" rIns="0" bIns="156638"/>
            <a:lstStyle/>
            <a:p>
              <a:pPr marL="522138" indent="-522138" defTabSz="4174983">
                <a:defRPr/>
              </a:pPr>
              <a:r>
                <a:rPr lang="en-US" sz="3200" b="1" smtClean="0"/>
                <a:t> What </a:t>
              </a:r>
              <a:r>
                <a:rPr lang="en-US" sz="3200" b="1"/>
                <a:t>are </a:t>
              </a:r>
              <a:r>
                <a:rPr lang="en-US" sz="3200" b="1" smtClean="0"/>
                <a:t>Code Reuse Attacks</a:t>
              </a:r>
              <a:r>
                <a:rPr lang="en-US" sz="3200" b="1" dirty="0"/>
                <a:t>?</a:t>
              </a:r>
            </a:p>
          </p:txBody>
        </p:sp>
        <p:grpSp>
          <p:nvGrpSpPr>
            <p:cNvPr id="87" name="Group 86"/>
            <p:cNvGrpSpPr/>
            <p:nvPr/>
          </p:nvGrpSpPr>
          <p:grpSpPr>
            <a:xfrm>
              <a:off x="1236553" y="5380037"/>
              <a:ext cx="8192946" cy="8777707"/>
              <a:chOff x="929483" y="3766920"/>
              <a:chExt cx="8029567" cy="4757984"/>
            </a:xfrm>
            <a:solidFill>
              <a:srgbClr val="FFFFFF"/>
            </a:solidFill>
          </p:grpSpPr>
          <p:sp>
            <p:nvSpPr>
              <p:cNvPr id="88" name="AutoShape 7"/>
              <p:cNvSpPr>
                <a:spLocks noChangeArrowheads="1"/>
              </p:cNvSpPr>
              <p:nvPr/>
            </p:nvSpPr>
            <p:spPr bwMode="auto">
              <a:xfrm>
                <a:off x="929483" y="4994351"/>
                <a:ext cx="8029567" cy="1075693"/>
              </a:xfrm>
              <a:prstGeom prst="roundRect">
                <a:avLst>
                  <a:gd name="adj" fmla="val 16667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156638" rIns="0" bIns="156638" anchor="ctr">
                <a:spAutoFit/>
              </a:bodyPr>
              <a:lstStyle/>
              <a:p>
                <a:r>
                  <a:rPr lang="en-US" sz="3200" b="1" dirty="0">
                    <a:cs typeface="Times New Roman" pitchFamily="18" charset="0"/>
                  </a:rPr>
                  <a:t>Motive: </a:t>
                </a:r>
                <a:r>
                  <a:rPr lang="en-US" sz="3200" dirty="0">
                    <a:cs typeface="Times New Roman" pitchFamily="18" charset="0"/>
                  </a:rPr>
                  <a:t>defeat current protections that prevent code injection or execution from the stack or the heap</a:t>
                </a:r>
              </a:p>
            </p:txBody>
          </p:sp>
          <p:sp>
            <p:nvSpPr>
              <p:cNvPr id="89" name="AutoShape 7"/>
              <p:cNvSpPr>
                <a:spLocks noChangeArrowheads="1"/>
              </p:cNvSpPr>
              <p:nvPr/>
            </p:nvSpPr>
            <p:spPr bwMode="auto">
              <a:xfrm>
                <a:off x="929483" y="3766920"/>
                <a:ext cx="8029566" cy="1075693"/>
              </a:xfrm>
              <a:prstGeom prst="roundRect">
                <a:avLst>
                  <a:gd name="adj" fmla="val 16667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156638" rIns="0" bIns="156638" anchor="ctr">
                <a:spAutoFit/>
              </a:bodyPr>
              <a:lstStyle/>
              <a:p>
                <a:r>
                  <a:rPr lang="en-US" sz="3200" b="1" dirty="0">
                    <a:cs typeface="Times New Roman" pitchFamily="18" charset="0"/>
                  </a:rPr>
                  <a:t>Goal</a:t>
                </a:r>
                <a:r>
                  <a:rPr lang="en-US" sz="3200" dirty="0">
                    <a:cs typeface="Times New Roman" pitchFamily="18" charset="0"/>
                  </a:rPr>
                  <a:t>: piece together </a:t>
                </a:r>
                <a:r>
                  <a:rPr lang="en-US" sz="3200" i="1" dirty="0">
                    <a:cs typeface="Times New Roman" pitchFamily="18" charset="0"/>
                  </a:rPr>
                  <a:t>gadgets</a:t>
                </a:r>
                <a:r>
                  <a:rPr lang="en-US" sz="3200" dirty="0">
                    <a:cs typeface="Times New Roman" pitchFamily="18" charset="0"/>
                  </a:rPr>
                  <a:t> of original code such that their execution effects some malicious intent</a:t>
                </a:r>
              </a:p>
            </p:txBody>
          </p:sp>
          <p:sp>
            <p:nvSpPr>
              <p:cNvPr id="90" name="AutoShape 7"/>
              <p:cNvSpPr>
                <a:spLocks noChangeArrowheads="1"/>
              </p:cNvSpPr>
              <p:nvPr/>
            </p:nvSpPr>
            <p:spPr bwMode="auto">
              <a:xfrm>
                <a:off x="929483" y="7153885"/>
                <a:ext cx="8029566" cy="1371019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156638" rIns="0" bIns="156638" anchor="ctr">
                <a:spAutoFit/>
              </a:bodyPr>
              <a:lstStyle/>
              <a:p>
                <a:pPr>
                  <a:defRPr/>
                </a:pPr>
                <a:r>
                  <a:rPr lang="en-US" sz="3200" b="1" dirty="0">
                    <a:cs typeface="Times New Roman" pitchFamily="18" charset="0"/>
                  </a:rPr>
                  <a:t>Technique: </a:t>
                </a:r>
                <a:r>
                  <a:rPr lang="en-US" sz="3200" dirty="0">
                    <a:cs typeface="Times New Roman" pitchFamily="18" charset="0"/>
                  </a:rPr>
                  <a:t>chain together gadgets with control transfers:</a:t>
                </a:r>
              </a:p>
              <a:p>
                <a:pPr marL="608808" indent="-608808">
                  <a:buFont typeface="Wingdings" pitchFamily="2" charset="2"/>
                  <a:buChar char="Ø"/>
                  <a:defRPr/>
                </a:pPr>
                <a:r>
                  <a:rPr lang="en-US" sz="3200" dirty="0">
                    <a:cs typeface="Times New Roman" pitchFamily="18" charset="0"/>
                  </a:rPr>
                  <a:t>returns (“return-oriented programming”)</a:t>
                </a:r>
              </a:p>
              <a:p>
                <a:pPr marL="608808" indent="-608808">
                  <a:buFont typeface="Wingdings" pitchFamily="2" charset="2"/>
                  <a:buChar char="Ø"/>
                  <a:defRPr/>
                </a:pPr>
                <a:r>
                  <a:rPr lang="en-US" sz="3200">
                    <a:cs typeface="Times New Roman" pitchFamily="18" charset="0"/>
                  </a:rPr>
                  <a:t>j</a:t>
                </a:r>
                <a:r>
                  <a:rPr lang="en-US" sz="3200" smtClean="0">
                    <a:cs typeface="Times New Roman" pitchFamily="18" charset="0"/>
                  </a:rPr>
                  <a:t>umps (“</a:t>
                </a:r>
                <a:r>
                  <a:rPr lang="en-US" sz="3200" dirty="0">
                    <a:cs typeface="Times New Roman" pitchFamily="18" charset="0"/>
                  </a:rPr>
                  <a:t>jump-oriented programming”)</a:t>
                </a:r>
              </a:p>
            </p:txBody>
          </p:sp>
          <p:sp>
            <p:nvSpPr>
              <p:cNvPr id="91" name="AutoShape 7"/>
              <p:cNvSpPr>
                <a:spLocks noChangeArrowheads="1"/>
              </p:cNvSpPr>
              <p:nvPr/>
            </p:nvSpPr>
            <p:spPr bwMode="auto">
              <a:xfrm>
                <a:off x="951865" y="6221781"/>
                <a:ext cx="8006962" cy="780366"/>
              </a:xfrm>
              <a:prstGeom prst="roundRect">
                <a:avLst>
                  <a:gd name="adj" fmla="val 16667"/>
                </a:avLst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156638" rIns="0" bIns="156638" anchor="ctr">
                <a:spAutoFit/>
              </a:bodyPr>
              <a:lstStyle/>
              <a:p>
                <a:r>
                  <a:rPr lang="en-US" sz="3200" b="1" dirty="0">
                    <a:cs typeface="Times New Roman" pitchFamily="18" charset="0"/>
                  </a:rPr>
                  <a:t>Assumption: </a:t>
                </a:r>
                <a:r>
                  <a:rPr lang="en-US" sz="3200" dirty="0">
                    <a:cs typeface="Times New Roman" pitchFamily="18" charset="0"/>
                  </a:rPr>
                  <a:t>program has vulnerability that allows control flow to be diverted</a:t>
                </a:r>
                <a:endParaRPr lang="en-US" sz="3200" b="1" dirty="0">
                  <a:cs typeface="Times New Roman" pitchFamily="18" charset="0"/>
                </a:endParaRPr>
              </a:p>
            </p:txBody>
          </p:sp>
        </p:grpSp>
      </p:grpSp>
      <p:sp>
        <p:nvSpPr>
          <p:cNvPr id="103" name="TextBox 106"/>
          <p:cNvSpPr txBox="1">
            <a:spLocks noChangeArrowheads="1"/>
          </p:cNvSpPr>
          <p:nvPr/>
        </p:nvSpPr>
        <p:spPr bwMode="auto">
          <a:xfrm>
            <a:off x="17215397" y="29388030"/>
            <a:ext cx="8363445" cy="53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762" tIns="60881" rIns="121762" bIns="60881">
            <a:spAutoFit/>
          </a:bodyPr>
          <a:lstStyle>
            <a:lvl1pPr eaLnBrk="0" hangingPunct="0"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1pPr>
            <a:lvl2pPr marL="742950" indent="-285750" eaLnBrk="0" hangingPunct="0"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2pPr>
            <a:lvl3pPr marL="1143000" indent="-228600" eaLnBrk="0" hangingPunct="0"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3pPr>
            <a:lvl4pPr marL="1600200" indent="-228600" eaLnBrk="0" hangingPunct="0"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4pPr>
            <a:lvl5pPr marL="2057400" indent="-228600" eaLnBrk="0" hangingPunct="0"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700" baseline="30000" dirty="0"/>
              <a:t>[1</a:t>
            </a:r>
            <a:r>
              <a:rPr lang="en-US" sz="2700" baseline="30000"/>
              <a:t>]</a:t>
            </a:r>
            <a:r>
              <a:rPr lang="en-US" sz="2700"/>
              <a:t> </a:t>
            </a:r>
            <a:r>
              <a:rPr lang="en-US" sz="2700" smtClean="0"/>
              <a:t>Based on </a:t>
            </a:r>
            <a:r>
              <a:rPr lang="en-US" sz="2700" dirty="0"/>
              <a:t>exploit presented in </a:t>
            </a:r>
            <a:r>
              <a:rPr lang="en-US" sz="2700" dirty="0" err="1"/>
              <a:t>Bletsch</a:t>
            </a:r>
            <a:r>
              <a:rPr lang="en-US" sz="2700" dirty="0"/>
              <a:t> et al., </a:t>
            </a:r>
            <a:r>
              <a:rPr lang="en-US" sz="2700"/>
              <a:t>2011</a:t>
            </a:r>
            <a:r>
              <a:rPr lang="en-US" sz="2700" smtClean="0"/>
              <a:t>.</a:t>
            </a:r>
            <a:endParaRPr lang="en-US" sz="27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32903319" y="5933317"/>
            <a:ext cx="9197493" cy="3328676"/>
            <a:chOff x="32903319" y="4565961"/>
            <a:chExt cx="9197493" cy="3328676"/>
          </a:xfrm>
        </p:grpSpPr>
        <p:sp>
          <p:nvSpPr>
            <p:cNvPr id="137" name="Rectangle 136"/>
            <p:cNvSpPr/>
            <p:nvPr/>
          </p:nvSpPr>
          <p:spPr bwMode="auto">
            <a:xfrm>
              <a:off x="32903319" y="4565961"/>
              <a:ext cx="9197493" cy="3328676"/>
            </a:xfrm>
            <a:prstGeom prst="rect">
              <a:avLst/>
            </a:prstGeom>
            <a:solidFill>
              <a:schemeClr val="accent3">
                <a:lumMod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0" tIns="208579" rIns="0" bIns="208579"/>
            <a:lstStyle/>
            <a:p>
              <a:pPr marL="522138" indent="-522138" defTabSz="4174983">
                <a:defRPr/>
              </a:pPr>
              <a:r>
                <a:rPr lang="en-US" sz="3200" b="1" i="1" smtClean="0"/>
                <a:t> Observed </a:t>
              </a:r>
              <a:r>
                <a:rPr lang="en-US" sz="3200" b="1" dirty="0"/>
                <a:t>Conformant </a:t>
              </a:r>
              <a:r>
                <a:rPr lang="en-US" sz="3200" b="1"/>
                <a:t>Program </a:t>
              </a:r>
              <a:r>
                <a:rPr lang="en-US" sz="3200" b="1" smtClean="0"/>
                <a:t>Execution</a:t>
              </a:r>
            </a:p>
            <a:p>
              <a:pPr marL="522138" indent="-522138" defTabSz="4174983">
                <a:defRPr/>
              </a:pPr>
              <a:r>
                <a:rPr lang="en-US" sz="3200" b="1" smtClean="0"/>
                <a:t> (</a:t>
              </a:r>
              <a:r>
                <a:rPr lang="en-US" sz="3200" b="1" i="1" smtClean="0"/>
                <a:t>OCPE</a:t>
              </a:r>
              <a:r>
                <a:rPr lang="en-US" sz="3200" b="1" dirty="0"/>
                <a:t>)</a:t>
              </a:r>
              <a:endParaRPr lang="en-US" sz="3200" dirty="0"/>
            </a:p>
          </p:txBody>
        </p:sp>
        <p:sp>
          <p:nvSpPr>
            <p:cNvPr id="142" name="AutoShape 7"/>
            <p:cNvSpPr>
              <a:spLocks noChangeArrowheads="1"/>
            </p:cNvSpPr>
            <p:nvPr/>
          </p:nvSpPr>
          <p:spPr bwMode="auto">
            <a:xfrm>
              <a:off x="33413133" y="5881733"/>
              <a:ext cx="8177864" cy="155570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  <a:extLst/>
          </p:spPr>
          <p:txBody>
            <a:bodyPr wrap="square" lIns="0" tIns="208579" rIns="0" bIns="208579" anchor="ctr">
              <a:spAutoFit/>
            </a:bodyPr>
            <a:lstStyle/>
            <a:p>
              <a:pPr defTabSz="4174983" eaLnBrk="0" hangingPunct="0">
                <a:spcBef>
                  <a:spcPts val="1065"/>
                </a:spcBef>
                <a:defRPr/>
              </a:pPr>
              <a:r>
                <a:rPr lang="en-US" sz="3200" dirty="0">
                  <a:cs typeface="Times New Roman" pitchFamily="18" charset="0"/>
                </a:rPr>
                <a:t>Verify at </a:t>
              </a:r>
              <a:r>
                <a:rPr lang="en-US" sz="3200" i="1" dirty="0">
                  <a:cs typeface="Times New Roman" pitchFamily="18" charset="0"/>
                </a:rPr>
                <a:t>system calls</a:t>
              </a:r>
              <a:r>
                <a:rPr lang="en-US" sz="3200" dirty="0">
                  <a:cs typeface="Times New Roman" pitchFamily="18" charset="0"/>
                </a:rPr>
                <a:t> to provide same safety guarantees as CPE with low overhead</a:t>
              </a:r>
            </a:p>
          </p:txBody>
        </p:sp>
      </p:grpSp>
      <p:sp>
        <p:nvSpPr>
          <p:cNvPr id="145" name="AutoShape 7"/>
          <p:cNvSpPr>
            <a:spLocks noChangeArrowheads="1"/>
          </p:cNvSpPr>
          <p:nvPr/>
        </p:nvSpPr>
        <p:spPr bwMode="auto">
          <a:xfrm>
            <a:off x="33436719" y="18029237"/>
            <a:ext cx="8177865" cy="295750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  <a:extLst/>
        </p:spPr>
        <p:txBody>
          <a:bodyPr wrap="square" lIns="0" tIns="208579" rIns="0" bIns="208579" anchor="ctr">
            <a:spAutoFit/>
          </a:bodyPr>
          <a:lstStyle/>
          <a:p>
            <a:pPr defTabSz="4174983" eaLnBrk="0" hangingPunct="0">
              <a:spcBef>
                <a:spcPts val="1065"/>
              </a:spcBef>
              <a:defRPr/>
            </a:pPr>
            <a:r>
              <a:rPr lang="en-US" sz="3200" b="1" dirty="0">
                <a:cs typeface="Times New Roman" pitchFamily="18" charset="0"/>
              </a:rPr>
              <a:t>Measure accuracy and runtime overhead</a:t>
            </a:r>
          </a:p>
          <a:p>
            <a:pPr marL="619378" indent="-619378" defTabSz="4174983" eaLnBrk="0" hangingPunct="0">
              <a:spcBef>
                <a:spcPts val="1065"/>
              </a:spcBef>
              <a:buFont typeface="Wingdings" pitchFamily="82" charset="2"/>
              <a:buChar char="Ø"/>
              <a:defRPr/>
            </a:pPr>
            <a:r>
              <a:rPr lang="en-US" sz="3200" dirty="0">
                <a:cs typeface="Times New Roman" pitchFamily="18" charset="0"/>
              </a:rPr>
              <a:t>4 ROP or JOP exploits and </a:t>
            </a:r>
            <a:r>
              <a:rPr lang="en-US" sz="3200">
                <a:cs typeface="Times New Roman" pitchFamily="18" charset="0"/>
              </a:rPr>
              <a:t>a </a:t>
            </a:r>
            <a:r>
              <a:rPr lang="en-US" sz="3200" smtClean="0">
                <a:cs typeface="Times New Roman" pitchFamily="18" charset="0"/>
              </a:rPr>
              <a:t>stack-smashing </a:t>
            </a:r>
            <a:r>
              <a:rPr lang="en-US" sz="3200" dirty="0">
                <a:cs typeface="Times New Roman" pitchFamily="18" charset="0"/>
              </a:rPr>
              <a:t>attack</a:t>
            </a:r>
          </a:p>
          <a:p>
            <a:pPr marL="619378" indent="-619378" defTabSz="4174983" eaLnBrk="0" hangingPunct="0">
              <a:spcBef>
                <a:spcPts val="1065"/>
              </a:spcBef>
              <a:buFont typeface="Wingdings" pitchFamily="82" charset="2"/>
              <a:buChar char="Ø"/>
              <a:defRPr/>
            </a:pPr>
            <a:r>
              <a:rPr lang="en-US" sz="3200" smtClean="0">
                <a:cs typeface="Times New Roman" pitchFamily="18" charset="0"/>
              </a:rPr>
              <a:t>SPEC CPU2006 benchmark suite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182" name="TextBox 179"/>
          <p:cNvSpPr>
            <a:spLocks noChangeArrowheads="1"/>
          </p:cNvSpPr>
          <p:nvPr/>
        </p:nvSpPr>
        <p:spPr bwMode="auto">
          <a:xfrm>
            <a:off x="10589848" y="27079116"/>
            <a:ext cx="21672286" cy="1770521"/>
          </a:xfrm>
          <a:prstGeom prst="roundRect">
            <a:avLst>
              <a:gd name="adj" fmla="val 16667"/>
            </a:avLst>
          </a:prstGeom>
          <a:solidFill>
            <a:srgbClr val="E8DDFF"/>
          </a:solidFill>
          <a:ln>
            <a:noFill/>
          </a:ln>
          <a:extLst/>
        </p:spPr>
        <p:txBody>
          <a:bodyPr wrap="square" lIns="121762" tIns="60881" rIns="121762" bIns="60881" anchor="ctr">
            <a:spAutoFit/>
          </a:bodyPr>
          <a:lstStyle/>
          <a:p>
            <a:r>
              <a:rPr lang="en-US" sz="3200" b="1" smtClean="0">
                <a:solidFill>
                  <a:srgbClr val="C00000"/>
                </a:solidFill>
              </a:rPr>
              <a:t>Detect in-progress attacks by validating these observable properties program state</a:t>
            </a:r>
          </a:p>
          <a:p>
            <a:r>
              <a:rPr lang="en-US" sz="3200" smtClean="0"/>
              <a:t>Calculate </a:t>
            </a:r>
            <a:r>
              <a:rPr lang="en-US" sz="3200" dirty="0"/>
              <a:t>the return address (RA) in the each caller; here</a:t>
            </a:r>
            <a:r>
              <a:rPr lang="en-US" sz="3200"/>
              <a:t>, </a:t>
            </a:r>
            <a:r>
              <a:rPr lang="en-US" sz="3200" smtClean="0"/>
              <a:t>an RA = </a:t>
            </a:r>
            <a:r>
              <a:rPr lang="en-US" sz="3200" smtClean="0">
                <a:latin typeface="Courier New" pitchFamily="49" charset="0"/>
                <a:cs typeface="Courier New" pitchFamily="49" charset="0"/>
              </a:rPr>
              <a:t>0x78787878</a:t>
            </a:r>
            <a:r>
              <a:rPr lang="en-US" sz="3200" smtClean="0"/>
              <a:t>. </a:t>
            </a:r>
            <a:r>
              <a:rPr lang="en-US" sz="3200" dirty="0"/>
              <a:t>This is not a valid return </a:t>
            </a:r>
            <a:r>
              <a:rPr lang="en-US" sz="3200"/>
              <a:t>address </a:t>
            </a:r>
            <a:endParaRPr lang="en-US" sz="3200" smtClean="0"/>
          </a:p>
          <a:p>
            <a:r>
              <a:rPr lang="en-US" sz="3200" smtClean="0"/>
              <a:t>(</a:t>
            </a:r>
            <a:r>
              <a:rPr lang="en-US" sz="3200" dirty="0"/>
              <a:t>is not a valid instruction that follows a call). This invalid stack frame indicates </a:t>
            </a:r>
            <a:r>
              <a:rPr lang="en-US" sz="3200" i="1" dirty="0"/>
              <a:t>non-conformant </a:t>
            </a:r>
            <a:r>
              <a:rPr lang="en-US" sz="3200" i="1"/>
              <a:t>program </a:t>
            </a:r>
            <a:r>
              <a:rPr lang="en-US" sz="3200" i="1" smtClean="0"/>
              <a:t>execution.</a:t>
            </a:r>
            <a:endParaRPr lang="en-US" sz="3200" dirty="0"/>
          </a:p>
        </p:txBody>
      </p:sp>
      <p:grpSp>
        <p:nvGrpSpPr>
          <p:cNvPr id="10" name="Group 9"/>
          <p:cNvGrpSpPr/>
          <p:nvPr/>
        </p:nvGrpSpPr>
        <p:grpSpPr>
          <a:xfrm>
            <a:off x="32903320" y="9405006"/>
            <a:ext cx="9197494" cy="7566819"/>
            <a:chOff x="32903320" y="8199437"/>
            <a:chExt cx="9197494" cy="7566819"/>
          </a:xfrm>
        </p:grpSpPr>
        <p:sp>
          <p:nvSpPr>
            <p:cNvPr id="147" name="Rectangle 146"/>
            <p:cNvSpPr/>
            <p:nvPr/>
          </p:nvSpPr>
          <p:spPr bwMode="auto">
            <a:xfrm>
              <a:off x="32903320" y="8199437"/>
              <a:ext cx="9197494" cy="7566819"/>
            </a:xfrm>
            <a:prstGeom prst="rect">
              <a:avLst/>
            </a:prstGeom>
            <a:solidFill>
              <a:schemeClr val="accent3">
                <a:lumMod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0" tIns="208579" rIns="0" bIns="208579"/>
            <a:lstStyle/>
            <a:p>
              <a:pPr marL="522138" indent="-522138" defTabSz="4174983">
                <a:defRPr/>
              </a:pPr>
              <a:r>
                <a:rPr lang="en-US" sz="3200" b="1" smtClean="0"/>
                <a:t> Tool Implementation</a:t>
              </a:r>
              <a:endParaRPr lang="en-US" sz="3200" b="1" dirty="0"/>
            </a:p>
            <a:p>
              <a:pPr marL="522138" indent="-522138" defTabSz="4174983">
                <a:defRPr/>
              </a:pPr>
              <a:endParaRPr lang="en-US" sz="3200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3208119" y="9037637"/>
              <a:ext cx="8575862" cy="6342753"/>
              <a:chOff x="33208119" y="9037637"/>
              <a:chExt cx="8575862" cy="6342753"/>
            </a:xfrm>
          </p:grpSpPr>
          <p:sp>
            <p:nvSpPr>
              <p:cNvPr id="38" name="Rounded Rectangle 37"/>
              <p:cNvSpPr/>
              <p:nvPr/>
            </p:nvSpPr>
            <p:spPr bwMode="auto">
              <a:xfrm>
                <a:off x="33208119" y="10012862"/>
                <a:ext cx="2087457" cy="1753633"/>
              </a:xfrm>
              <a:prstGeom prst="roundRect">
                <a:avLst/>
              </a:prstGeom>
              <a:solidFill>
                <a:schemeClr val="accent3">
                  <a:lumMod val="5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vert="horz" wrap="square" lIns="0" tIns="156638" rIns="0" bIns="156638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92113" marR="0" indent="-392113" algn="ctr" defTabSz="313531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3200" smtClean="0">
                    <a:solidFill>
                      <a:schemeClr val="accent5"/>
                    </a:solidFill>
                  </a:rPr>
                  <a:t>r</a:t>
                </a:r>
                <a:r>
                  <a:rPr kumimoji="0" lang="en-US" sz="3200" b="0" i="0" u="none" strike="noStrike" cap="none" normalizeH="0" baseline="0" smtClean="0">
                    <a:ln>
                      <a:noFill/>
                    </a:ln>
                    <a:solidFill>
                      <a:schemeClr val="accent5"/>
                    </a:solidFill>
                    <a:effectLst/>
                  </a:rPr>
                  <a:t>unning</a:t>
                </a:r>
                <a:endParaRPr lang="en-US" sz="3200">
                  <a:solidFill>
                    <a:schemeClr val="accent5"/>
                  </a:solidFill>
                </a:endParaRPr>
              </a:p>
              <a:p>
                <a:pPr marL="392113" marR="0" indent="-392113" algn="ctr" defTabSz="313531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0" i="0" u="none" strike="noStrike" cap="none" normalizeH="0" smtClean="0">
                    <a:ln>
                      <a:noFill/>
                    </a:ln>
                    <a:solidFill>
                      <a:schemeClr val="accent5"/>
                    </a:solidFill>
                    <a:effectLst/>
                  </a:rPr>
                  <a:t>process</a:t>
                </a: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accent5"/>
                  </a:solidFill>
                  <a:effectLst/>
                </a:endParaRPr>
              </a:p>
            </p:txBody>
          </p:sp>
          <p:sp>
            <p:nvSpPr>
              <p:cNvPr id="174" name="Flowchart: Card 173"/>
              <p:cNvSpPr/>
              <p:nvPr/>
            </p:nvSpPr>
            <p:spPr bwMode="auto">
              <a:xfrm>
                <a:off x="33208119" y="12576807"/>
                <a:ext cx="2087457" cy="1753633"/>
              </a:xfrm>
              <a:prstGeom prst="flowChartPunchedCard">
                <a:avLst/>
              </a:prstGeom>
              <a:solidFill>
                <a:schemeClr val="accent3">
                  <a:lumMod val="5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vert="horz" wrap="square" lIns="0" tIns="156638" rIns="0" bIns="156638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92113" marR="0" indent="-392113" algn="ctr" defTabSz="313531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3200" smtClean="0">
                    <a:solidFill>
                      <a:schemeClr val="accent5"/>
                    </a:solidFill>
                  </a:rPr>
                  <a:t>binary</a:t>
                </a: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accent5"/>
                  </a:solidFill>
                  <a:effectLst/>
                </a:endParaRPr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36068981" y="9037637"/>
                <a:ext cx="5715000" cy="6342753"/>
                <a:chOff x="36068981" y="9037637"/>
                <a:chExt cx="5715000" cy="6342753"/>
              </a:xfrm>
            </p:grpSpPr>
            <p:sp>
              <p:nvSpPr>
                <p:cNvPr id="175" name="Rectangle 174"/>
                <p:cNvSpPr/>
                <p:nvPr/>
              </p:nvSpPr>
              <p:spPr>
                <a:xfrm>
                  <a:off x="36068981" y="9037637"/>
                  <a:ext cx="5715000" cy="6342753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en-US" sz="3600" smtClean="0">
                      <a:solidFill>
                        <a:schemeClr val="tx1"/>
                      </a:solidFill>
                    </a:rPr>
                    <a:t>ROPStop</a:t>
                  </a:r>
                </a:p>
                <a:p>
                  <a:pPr algn="ctr"/>
                  <a:r>
                    <a:rPr lang="en-US" sz="2800" i="1" smtClean="0">
                      <a:solidFill>
                        <a:schemeClr val="tx1"/>
                      </a:solidFill>
                    </a:rPr>
                    <a:t>Uses components of the Dyninst modification &amp; analysis toolkit</a:t>
                  </a:r>
                  <a:endParaRPr lang="en-US" sz="2800" i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6" name="Rectangle 175"/>
                <p:cNvSpPr/>
                <p:nvPr/>
              </p:nvSpPr>
              <p:spPr>
                <a:xfrm>
                  <a:off x="36367665" y="10532263"/>
                  <a:ext cx="5117632" cy="2772574"/>
                </a:xfrm>
                <a:prstGeom prst="rect">
                  <a:avLst/>
                </a:prstGeom>
                <a:solidFill>
                  <a:srgbClr val="99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r>
                    <a:rPr lang="en-US" sz="2400" i="1" smtClean="0">
                      <a:solidFill>
                        <a:schemeClr val="tx1"/>
                      </a:solidFill>
                    </a:rPr>
                    <a:t>Initialization</a:t>
                  </a:r>
                </a:p>
                <a:p>
                  <a:pPr marL="342900" indent="-342900">
                    <a:spcAft>
                      <a:spcPts val="1200"/>
                    </a:spcAft>
                    <a:buAutoNum type="arabicPeriod"/>
                  </a:pPr>
                  <a:r>
                    <a:rPr lang="en-US" sz="2400" smtClean="0">
                      <a:solidFill>
                        <a:schemeClr val="tx1"/>
                      </a:solidFill>
                    </a:rPr>
                    <a:t>Attach to running process or launch new process from binary </a:t>
                  </a:r>
                </a:p>
                <a:p>
                  <a:pPr marL="342900" indent="-342900">
                    <a:spcAft>
                      <a:spcPts val="1200"/>
                    </a:spcAft>
                    <a:buAutoNum type="arabicPeriod"/>
                  </a:pPr>
                  <a:r>
                    <a:rPr lang="en-US" sz="2400" smtClean="0">
                      <a:solidFill>
                        <a:schemeClr val="tx1"/>
                      </a:solidFill>
                    </a:rPr>
                    <a:t>Parse program binary </a:t>
                  </a:r>
                </a:p>
                <a:p>
                  <a:pPr marL="342900" indent="-342900">
                    <a:spcAft>
                      <a:spcPts val="1200"/>
                    </a:spcAft>
                    <a:buAutoNum type="arabicPeriod"/>
                  </a:pPr>
                  <a:r>
                    <a:rPr lang="en-US" sz="2400" smtClean="0">
                      <a:solidFill>
                        <a:schemeClr val="tx1"/>
                      </a:solidFill>
                    </a:rPr>
                    <a:t>Register callbacks at system calls </a:t>
                  </a:r>
                </a:p>
                <a:p>
                  <a:pPr marL="342900" indent="-342900">
                    <a:spcAft>
                      <a:spcPts val="1200"/>
                    </a:spcAft>
                    <a:buAutoNum type="arabicPeriod"/>
                  </a:pPr>
                  <a:r>
                    <a:rPr lang="en-US" sz="2400" smtClean="0">
                      <a:solidFill>
                        <a:schemeClr val="tx1"/>
                      </a:solidFill>
                    </a:rPr>
                    <a:t>Continue process</a:t>
                  </a:r>
                  <a:endParaRPr lang="en-US" sz="2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7" name="Rectangle 176"/>
                <p:cNvSpPr/>
                <p:nvPr/>
              </p:nvSpPr>
              <p:spPr>
                <a:xfrm>
                  <a:off x="36367665" y="13511670"/>
                  <a:ext cx="5117633" cy="1698167"/>
                </a:xfrm>
                <a:prstGeom prst="rect">
                  <a:avLst/>
                </a:prstGeom>
                <a:solidFill>
                  <a:srgbClr val="9966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r>
                    <a:rPr lang="en-US" sz="2400" i="1" smtClean="0">
                      <a:solidFill>
                        <a:schemeClr val="tx1"/>
                      </a:solidFill>
                    </a:rPr>
                    <a:t>At each system call</a:t>
                  </a:r>
                </a:p>
                <a:p>
                  <a:pPr marL="342900" indent="-342900">
                    <a:spcAft>
                      <a:spcPts val="1200"/>
                    </a:spcAft>
                    <a:buFont typeface="+mj-lt"/>
                    <a:buAutoNum type="arabicPeriod"/>
                  </a:pPr>
                  <a:r>
                    <a:rPr lang="en-US" sz="2400" smtClean="0">
                      <a:solidFill>
                        <a:schemeClr val="tx1"/>
                      </a:solidFill>
                    </a:rPr>
                    <a:t>Validate current program counter </a:t>
                  </a:r>
                </a:p>
                <a:p>
                  <a:pPr marL="342900" indent="-342900">
                    <a:spcAft>
                      <a:spcPts val="1200"/>
                    </a:spcAft>
                    <a:buFont typeface="+mj-lt"/>
                    <a:buAutoNum type="arabicPeriod"/>
                  </a:pPr>
                  <a:r>
                    <a:rPr lang="en-US" sz="2400" smtClean="0">
                      <a:solidFill>
                        <a:schemeClr val="tx1"/>
                      </a:solidFill>
                    </a:rPr>
                    <a:t>Perform robust stackwalk and validate the current callstack </a:t>
                  </a:r>
                  <a:endParaRPr lang="en-US" sz="24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79" name="TextBox 178"/>
              <p:cNvSpPr txBox="1"/>
              <p:nvPr/>
            </p:nvSpPr>
            <p:spPr>
              <a:xfrm>
                <a:off x="33970370" y="11808321"/>
                <a:ext cx="686406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smtClean="0"/>
                  <a:t>or</a:t>
                </a:r>
                <a:endParaRPr lang="en-US" sz="4400"/>
              </a:p>
            </p:txBody>
          </p:sp>
          <p:cxnSp>
            <p:nvCxnSpPr>
              <p:cNvPr id="46" name="Straight Arrow Connector 45"/>
              <p:cNvCxnSpPr>
                <a:stCxn id="38" idx="3"/>
              </p:cNvCxnSpPr>
              <p:nvPr/>
            </p:nvCxnSpPr>
            <p:spPr bwMode="auto">
              <a:xfrm flipV="1">
                <a:off x="35295576" y="10884797"/>
                <a:ext cx="773405" cy="4882"/>
              </a:xfrm>
              <a:prstGeom prst="straightConnector1">
                <a:avLst/>
              </a:prstGeom>
              <a:solidFill>
                <a:srgbClr val="FFFFCC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8" name="Straight Arrow Connector 47"/>
              <p:cNvCxnSpPr>
                <a:stCxn id="174" idx="3"/>
              </p:cNvCxnSpPr>
              <p:nvPr/>
            </p:nvCxnSpPr>
            <p:spPr bwMode="auto">
              <a:xfrm>
                <a:off x="35295576" y="13453624"/>
                <a:ext cx="773405" cy="0"/>
              </a:xfrm>
              <a:prstGeom prst="straightConnector1">
                <a:avLst/>
              </a:prstGeom>
              <a:solidFill>
                <a:srgbClr val="FFFFCC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28" name="Group 27"/>
          <p:cNvGrpSpPr/>
          <p:nvPr/>
        </p:nvGrpSpPr>
        <p:grpSpPr>
          <a:xfrm>
            <a:off x="698299" y="16338585"/>
            <a:ext cx="9231269" cy="7629503"/>
            <a:chOff x="671187" y="15057436"/>
            <a:chExt cx="9231269" cy="7629503"/>
          </a:xfrm>
        </p:grpSpPr>
        <p:sp>
          <p:nvSpPr>
            <p:cNvPr id="105" name="Rectangle 104"/>
            <p:cNvSpPr/>
            <p:nvPr/>
          </p:nvSpPr>
          <p:spPr bwMode="auto">
            <a:xfrm>
              <a:off x="671187" y="15057436"/>
              <a:ext cx="9231269" cy="7629503"/>
            </a:xfrm>
            <a:prstGeom prst="rect">
              <a:avLst/>
            </a:prstGeom>
            <a:solidFill>
              <a:schemeClr val="accent3">
                <a:lumMod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0" tIns="156638" rIns="0" bIns="156638"/>
            <a:lstStyle/>
            <a:p>
              <a:pPr marL="522138" indent="-522138" defTabSz="4174983">
                <a:defRPr/>
              </a:pPr>
              <a:r>
                <a:rPr lang="en-US" sz="3200" b="1" smtClean="0"/>
                <a:t> Challenges in Mitigating These Attacks</a:t>
              </a:r>
              <a:endParaRPr lang="en-US" sz="3200" b="1" dirty="0"/>
            </a:p>
          </p:txBody>
        </p:sp>
        <p:sp>
          <p:nvSpPr>
            <p:cNvPr id="116" name="AutoShape 7"/>
            <p:cNvSpPr>
              <a:spLocks noChangeArrowheads="1"/>
            </p:cNvSpPr>
            <p:nvPr/>
          </p:nvSpPr>
          <p:spPr bwMode="auto">
            <a:xfrm>
              <a:off x="1244309" y="16023912"/>
              <a:ext cx="8192945" cy="622648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/>
            <a:extLst/>
          </p:spPr>
          <p:txBody>
            <a:bodyPr wrap="square" lIns="0" tIns="208579" rIns="0" bIns="208579" anchor="ctr">
              <a:spAutoFit/>
            </a:bodyPr>
            <a:lstStyle/>
            <a:p>
              <a:pPr marL="619378" indent="-619378" defTabSz="4174983" eaLnBrk="0" hangingPunct="0">
                <a:spcBef>
                  <a:spcPts val="1065"/>
                </a:spcBef>
                <a:buFont typeface="Wingdings" charset="2"/>
                <a:buChar char="Ø"/>
                <a:defRPr/>
              </a:pPr>
              <a:r>
                <a:rPr lang="en-US" sz="3200" smtClean="0">
                  <a:cs typeface="Times New Roman" pitchFamily="18" charset="0"/>
                </a:rPr>
                <a:t>Code reuse attacks circumvent protections against code injection attacks</a:t>
              </a:r>
            </a:p>
            <a:p>
              <a:pPr marL="619378" indent="-619378" defTabSz="4174983" eaLnBrk="0" hangingPunct="0">
                <a:spcBef>
                  <a:spcPts val="1065"/>
                </a:spcBef>
                <a:buFont typeface="Wingdings" charset="2"/>
                <a:buChar char="Ø"/>
                <a:defRPr/>
              </a:pPr>
              <a:r>
                <a:rPr lang="en-US" sz="3200">
                  <a:cs typeface="Times New Roman" pitchFamily="18" charset="0"/>
                </a:rPr>
                <a:t>Code reuse attacks are possible on both RISC and CISC architectures, even in programs with a limited set of instructions</a:t>
              </a:r>
            </a:p>
            <a:p>
              <a:pPr marL="619378" indent="-619378" defTabSz="4174983" eaLnBrk="0" hangingPunct="0">
                <a:spcBef>
                  <a:spcPts val="1065"/>
                </a:spcBef>
                <a:buFont typeface="Wingdings" charset="2"/>
                <a:buChar char="Ø"/>
                <a:defRPr/>
              </a:pPr>
              <a:r>
                <a:rPr lang="en-US" sz="3200" smtClean="0">
                  <a:cs typeface="Times New Roman" pitchFamily="18" charset="0"/>
                </a:rPr>
                <a:t>Evolving attacks have different signatures (e.g., JOP attacks have different characteristics than ROP)</a:t>
              </a:r>
              <a:endParaRPr lang="en-US" sz="3200" dirty="0">
                <a:cs typeface="Times New Roman" pitchFamily="18" charset="0"/>
              </a:endParaRPr>
            </a:p>
          </p:txBody>
        </p:sp>
      </p:grpSp>
      <p:cxnSp>
        <p:nvCxnSpPr>
          <p:cNvPr id="20" name="Elbow Connector 19"/>
          <p:cNvCxnSpPr>
            <a:stCxn id="2058" idx="1"/>
            <a:endCxn id="111" idx="2"/>
          </p:cNvCxnSpPr>
          <p:nvPr/>
        </p:nvCxnSpPr>
        <p:spPr bwMode="auto">
          <a:xfrm rot="10800000">
            <a:off x="23566878" y="13872619"/>
            <a:ext cx="2145716" cy="4638"/>
          </a:xfrm>
          <a:prstGeom prst="bentConnector3">
            <a:avLst>
              <a:gd name="adj1" fmla="val 50000"/>
            </a:avLst>
          </a:prstGeom>
          <a:solidFill>
            <a:srgbClr val="FFFFCC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049" name="Group 2048"/>
          <p:cNvGrpSpPr/>
          <p:nvPr/>
        </p:nvGrpSpPr>
        <p:grpSpPr>
          <a:xfrm>
            <a:off x="698299" y="24113362"/>
            <a:ext cx="9231269" cy="5313155"/>
            <a:chOff x="698300" y="23306890"/>
            <a:chExt cx="9231269" cy="5618947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698300" y="23306890"/>
              <a:ext cx="9231269" cy="5618947"/>
            </a:xfrm>
            <a:prstGeom prst="rect">
              <a:avLst/>
            </a:prstGeom>
            <a:solidFill>
              <a:schemeClr val="accent3">
                <a:lumMod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0" tIns="208579" rIns="0" bIns="208579"/>
            <a:lstStyle/>
            <a:p>
              <a:pPr marL="522138" indent="-522138" defTabSz="4174983">
                <a:defRPr/>
              </a:pPr>
              <a:r>
                <a:rPr lang="en-US" sz="3200" b="1" smtClean="0"/>
                <a:t> Existing Approaches</a:t>
              </a:r>
              <a:endParaRPr lang="en-US" sz="3200" b="1" dirty="0"/>
            </a:p>
          </p:txBody>
        </p:sp>
        <p:sp>
          <p:nvSpPr>
            <p:cNvPr id="140" name="AutoShape 7"/>
            <p:cNvSpPr>
              <a:spLocks noChangeArrowheads="1"/>
            </p:cNvSpPr>
            <p:nvPr/>
          </p:nvSpPr>
          <p:spPr bwMode="auto">
            <a:xfrm>
              <a:off x="1190348" y="24606591"/>
              <a:ext cx="8192945" cy="404716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/>
            <a:extLst/>
          </p:spPr>
          <p:txBody>
            <a:bodyPr wrap="square" lIns="0" tIns="208579" rIns="0" bIns="208579" anchor="ctr">
              <a:spAutoFit/>
            </a:bodyPr>
            <a:lstStyle/>
            <a:p>
              <a:pPr marL="619378" indent="-619378" defTabSz="4174983" eaLnBrk="0" hangingPunct="0">
                <a:spcBef>
                  <a:spcPts val="1065"/>
                </a:spcBef>
                <a:buFont typeface="Wingdings" charset="2"/>
                <a:buChar char="Ø"/>
                <a:defRPr/>
              </a:pPr>
              <a:r>
                <a:rPr lang="en-US" sz="3200">
                  <a:cs typeface="Times New Roman" pitchFamily="18" charset="0"/>
                </a:rPr>
                <a:t>Assume on expected exploit characteristics that are not intrinsic to the class of attacks</a:t>
              </a:r>
            </a:p>
            <a:p>
              <a:pPr marL="619378" indent="-619378" defTabSz="4174983" eaLnBrk="0" hangingPunct="0">
                <a:spcBef>
                  <a:spcPts val="1065"/>
                </a:spcBef>
                <a:buFont typeface="Wingdings" pitchFamily="82" charset="2"/>
                <a:buChar char="Ø"/>
                <a:defRPr/>
              </a:pPr>
              <a:r>
                <a:rPr lang="en-US" sz="3200">
                  <a:cs typeface="Times New Roman" pitchFamily="18" charset="0"/>
                </a:rPr>
                <a:t>Require recompilation or binary modification</a:t>
              </a:r>
            </a:p>
            <a:p>
              <a:pPr marL="619378" indent="-619378" defTabSz="4174983" eaLnBrk="0" hangingPunct="0">
                <a:spcBef>
                  <a:spcPts val="1065"/>
                </a:spcBef>
                <a:buFont typeface="Wingdings" pitchFamily="82" charset="2"/>
                <a:buChar char="Ø"/>
                <a:defRPr/>
              </a:pPr>
              <a:r>
                <a:rPr lang="en-US" sz="3200">
                  <a:cs typeface="Times New Roman" pitchFamily="18" charset="0"/>
                </a:rPr>
                <a:t>Incur high execution overhead</a:t>
              </a:r>
              <a:endParaRPr lang="en-US" sz="3200" dirty="0">
                <a:cs typeface="Times New Roman" pitchFamily="18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0397812" y="8137831"/>
            <a:ext cx="3209107" cy="5850602"/>
            <a:chOff x="26000141" y="6721524"/>
            <a:chExt cx="3209107" cy="5850602"/>
          </a:xfrm>
        </p:grpSpPr>
        <p:sp>
          <p:nvSpPr>
            <p:cNvPr id="109" name="TextBox 108"/>
            <p:cNvSpPr txBox="1"/>
            <p:nvPr/>
          </p:nvSpPr>
          <p:spPr bwMode="auto">
            <a:xfrm>
              <a:off x="26000141" y="9292882"/>
              <a:ext cx="3163837" cy="1015663"/>
            </a:xfrm>
            <a:custGeom>
              <a:avLst/>
              <a:gdLst>
                <a:gd name="connsiteX0" fmla="*/ 0 w 4847355"/>
                <a:gd name="connsiteY0" fmla="*/ 0 h 1569660"/>
                <a:gd name="connsiteX1" fmla="*/ 4847355 w 4847355"/>
                <a:gd name="connsiteY1" fmla="*/ 0 h 1569660"/>
                <a:gd name="connsiteX2" fmla="*/ 4847355 w 4847355"/>
                <a:gd name="connsiteY2" fmla="*/ 1569660 h 1569660"/>
                <a:gd name="connsiteX3" fmla="*/ 0 w 4847355"/>
                <a:gd name="connsiteY3" fmla="*/ 1569660 h 1569660"/>
                <a:gd name="connsiteX4" fmla="*/ 0 w 4847355"/>
                <a:gd name="connsiteY4" fmla="*/ 0 h 1569660"/>
                <a:gd name="connsiteX0" fmla="*/ 10395 w 4857750"/>
                <a:gd name="connsiteY0" fmla="*/ 0 h 1569660"/>
                <a:gd name="connsiteX1" fmla="*/ 4857750 w 4857750"/>
                <a:gd name="connsiteY1" fmla="*/ 0 h 1569660"/>
                <a:gd name="connsiteX2" fmla="*/ 4857750 w 4857750"/>
                <a:gd name="connsiteY2" fmla="*/ 1569660 h 1569660"/>
                <a:gd name="connsiteX3" fmla="*/ 10395 w 4857750"/>
                <a:gd name="connsiteY3" fmla="*/ 1569660 h 1569660"/>
                <a:gd name="connsiteX4" fmla="*/ 0 w 4857750"/>
                <a:gd name="connsiteY4" fmla="*/ 305812 h 1569660"/>
                <a:gd name="connsiteX5" fmla="*/ 10395 w 4857750"/>
                <a:gd name="connsiteY5" fmla="*/ 0 h 1569660"/>
                <a:gd name="connsiteX0" fmla="*/ 10395 w 4857750"/>
                <a:gd name="connsiteY0" fmla="*/ 0 h 1569660"/>
                <a:gd name="connsiteX1" fmla="*/ 4857750 w 4857750"/>
                <a:gd name="connsiteY1" fmla="*/ 0 h 1569660"/>
                <a:gd name="connsiteX2" fmla="*/ 4857750 w 4857750"/>
                <a:gd name="connsiteY2" fmla="*/ 1569660 h 1569660"/>
                <a:gd name="connsiteX3" fmla="*/ 10395 w 4857750"/>
                <a:gd name="connsiteY3" fmla="*/ 1569660 h 1569660"/>
                <a:gd name="connsiteX4" fmla="*/ 0 w 4857750"/>
                <a:gd name="connsiteY4" fmla="*/ 1315462 h 1569660"/>
                <a:gd name="connsiteX5" fmla="*/ 0 w 4857750"/>
                <a:gd name="connsiteY5" fmla="*/ 305812 h 1569660"/>
                <a:gd name="connsiteX6" fmla="*/ 10395 w 4857750"/>
                <a:gd name="connsiteY6" fmla="*/ 0 h 1569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57750" h="1569660">
                  <a:moveTo>
                    <a:pt x="10395" y="0"/>
                  </a:moveTo>
                  <a:lnTo>
                    <a:pt x="4857750" y="0"/>
                  </a:lnTo>
                  <a:lnTo>
                    <a:pt x="4857750" y="1569660"/>
                  </a:lnTo>
                  <a:lnTo>
                    <a:pt x="10395" y="1569660"/>
                  </a:lnTo>
                  <a:lnTo>
                    <a:pt x="0" y="1315462"/>
                  </a:lnTo>
                  <a:lnTo>
                    <a:pt x="0" y="305812"/>
                  </a:lnTo>
                  <a:lnTo>
                    <a:pt x="10395" y="0"/>
                  </a:lnTo>
                  <a:close/>
                </a:path>
              </a:pathLst>
            </a:custGeom>
            <a:solidFill>
              <a:srgbClr val="C0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b="1" dirty="0" err="1">
                  <a:solidFill>
                    <a:srgbClr val="FFFFFF"/>
                  </a:solidFill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2000" b="1" dirty="0">
                  <a:solidFill>
                    <a:srgbClr val="FFFFFF"/>
                  </a:solidFill>
                  <a:latin typeface="Courier New" pitchFamily="49" charset="0"/>
                  <a:cs typeface="Courier New" pitchFamily="49" charset="0"/>
                </a:rPr>
                <a:t>  0xc(%esi),%eax</a:t>
              </a:r>
            </a:p>
            <a:p>
              <a:pPr>
                <a:defRPr/>
              </a:pPr>
              <a:r>
                <a:rPr lang="en-US" sz="2000" b="1" dirty="0" err="1">
                  <a:solidFill>
                    <a:srgbClr val="FFFFFF"/>
                  </a:solidFill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2000" b="1" dirty="0">
                  <a:solidFill>
                    <a:srgbClr val="FFFFFF"/>
                  </a:solidFill>
                  <a:latin typeface="Courier New" pitchFamily="49" charset="0"/>
                  <a:cs typeface="Courier New" pitchFamily="49" charset="0"/>
                </a:rPr>
                <a:t>  %</a:t>
              </a:r>
              <a:r>
                <a:rPr lang="en-US" sz="2000" b="1" dirty="0" err="1">
                  <a:solidFill>
                    <a:srgbClr val="FFFFFF"/>
                  </a:solidFill>
                  <a:latin typeface="Courier New" pitchFamily="49" charset="0"/>
                  <a:cs typeface="Courier New" pitchFamily="49" charset="0"/>
                </a:rPr>
                <a:t>eax,(%esp</a:t>
              </a:r>
              <a:r>
                <a:rPr lang="en-US" sz="2000" b="1" dirty="0">
                  <a:solidFill>
                    <a:srgbClr val="FFFFFF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pPr>
                <a:defRPr/>
              </a:pPr>
              <a:r>
                <a:rPr lang="en-US" sz="2000" b="1" dirty="0">
                  <a:solidFill>
                    <a:srgbClr val="FFFFFF"/>
                  </a:solidFill>
                  <a:latin typeface="Courier New" pitchFamily="49" charset="0"/>
                  <a:cs typeface="Courier New" pitchFamily="49" charset="0"/>
                </a:rPr>
                <a:t>call *0x4(%esi)</a:t>
              </a:r>
            </a:p>
          </p:txBody>
        </p:sp>
        <p:sp>
          <p:nvSpPr>
            <p:cNvPr id="110" name="TextBox 109"/>
            <p:cNvSpPr txBox="1"/>
            <p:nvPr/>
          </p:nvSpPr>
          <p:spPr bwMode="auto">
            <a:xfrm>
              <a:off x="26000141" y="6721524"/>
              <a:ext cx="3176244" cy="1015663"/>
            </a:xfrm>
            <a:custGeom>
              <a:avLst/>
              <a:gdLst>
                <a:gd name="connsiteX0" fmla="*/ 0 w 4847355"/>
                <a:gd name="connsiteY0" fmla="*/ 0 h 1569660"/>
                <a:gd name="connsiteX1" fmla="*/ 4847355 w 4847355"/>
                <a:gd name="connsiteY1" fmla="*/ 0 h 1569660"/>
                <a:gd name="connsiteX2" fmla="*/ 4847355 w 4847355"/>
                <a:gd name="connsiteY2" fmla="*/ 1569660 h 1569660"/>
                <a:gd name="connsiteX3" fmla="*/ 0 w 4847355"/>
                <a:gd name="connsiteY3" fmla="*/ 1569660 h 1569660"/>
                <a:gd name="connsiteX4" fmla="*/ 0 w 4847355"/>
                <a:gd name="connsiteY4" fmla="*/ 0 h 1569660"/>
                <a:gd name="connsiteX0" fmla="*/ 10395 w 4857750"/>
                <a:gd name="connsiteY0" fmla="*/ 0 h 1569660"/>
                <a:gd name="connsiteX1" fmla="*/ 4857750 w 4857750"/>
                <a:gd name="connsiteY1" fmla="*/ 0 h 1569660"/>
                <a:gd name="connsiteX2" fmla="*/ 4857750 w 4857750"/>
                <a:gd name="connsiteY2" fmla="*/ 1569660 h 1569660"/>
                <a:gd name="connsiteX3" fmla="*/ 10395 w 4857750"/>
                <a:gd name="connsiteY3" fmla="*/ 1569660 h 1569660"/>
                <a:gd name="connsiteX4" fmla="*/ 0 w 4857750"/>
                <a:gd name="connsiteY4" fmla="*/ 1276350 h 1569660"/>
                <a:gd name="connsiteX5" fmla="*/ 10395 w 4857750"/>
                <a:gd name="connsiteY5" fmla="*/ 0 h 1569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57750" h="1569660">
                  <a:moveTo>
                    <a:pt x="10395" y="0"/>
                  </a:moveTo>
                  <a:lnTo>
                    <a:pt x="4857750" y="0"/>
                  </a:lnTo>
                  <a:lnTo>
                    <a:pt x="4857750" y="1569660"/>
                  </a:lnTo>
                  <a:lnTo>
                    <a:pt x="10395" y="1569660"/>
                  </a:lnTo>
                  <a:lnTo>
                    <a:pt x="0" y="1276350"/>
                  </a:lnTo>
                  <a:lnTo>
                    <a:pt x="10395" y="0"/>
                  </a:lnTo>
                  <a:close/>
                </a:path>
              </a:pathLst>
            </a:custGeom>
            <a:solidFill>
              <a:srgbClr val="C0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b="1" dirty="0" err="1">
                  <a:solidFill>
                    <a:srgbClr val="FFFFFF"/>
                  </a:solidFill>
                  <a:latin typeface="Courier New" pitchFamily="49" charset="0"/>
                  <a:cs typeface="Courier New" pitchFamily="49" charset="0"/>
                </a:rPr>
                <a:t>xchg</a:t>
              </a:r>
              <a:r>
                <a:rPr lang="en-US" sz="2000" b="1" dirty="0">
                  <a:solidFill>
                    <a:srgbClr val="FFFFFF"/>
                  </a:solidFill>
                  <a:latin typeface="Courier New" pitchFamily="49" charset="0"/>
                  <a:cs typeface="Courier New" pitchFamily="49" charset="0"/>
                </a:rPr>
                <a:t> %</a:t>
              </a:r>
              <a:r>
                <a:rPr lang="en-US" sz="2000" b="1" dirty="0" err="1">
                  <a:solidFill>
                    <a:srgbClr val="FFFFFF"/>
                  </a:solidFill>
                  <a:latin typeface="Courier New" pitchFamily="49" charset="0"/>
                  <a:cs typeface="Courier New" pitchFamily="49" charset="0"/>
                </a:rPr>
                <a:t>eax,%ecx</a:t>
              </a:r>
              <a:endParaRPr lang="en-US" sz="20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2000" b="1" dirty="0" err="1">
                  <a:solidFill>
                    <a:srgbClr val="FFFFFF"/>
                  </a:solidFill>
                  <a:latin typeface="Courier New" pitchFamily="49" charset="0"/>
                  <a:cs typeface="Courier New" pitchFamily="49" charset="0"/>
                </a:rPr>
                <a:t>fdiv</a:t>
              </a:r>
              <a:r>
                <a:rPr lang="en-US" sz="2000" b="1" dirty="0">
                  <a:solidFill>
                    <a:srgbClr val="FFFFFF"/>
                  </a:solidFill>
                  <a:latin typeface="Courier New" pitchFamily="49" charset="0"/>
                  <a:cs typeface="Courier New" pitchFamily="49" charset="0"/>
                </a:rPr>
                <a:t> %st(3),%st</a:t>
              </a:r>
            </a:p>
            <a:p>
              <a:pPr>
                <a:defRPr/>
              </a:pPr>
              <a:r>
                <a:rPr lang="en-US" sz="2000" b="1" dirty="0" err="1">
                  <a:solidFill>
                    <a:srgbClr val="FFFFFF"/>
                  </a:solidFill>
                  <a:latin typeface="Courier New" pitchFamily="49" charset="0"/>
                  <a:cs typeface="Courier New" pitchFamily="49" charset="0"/>
                </a:rPr>
                <a:t>jmp</a:t>
              </a:r>
              <a:r>
                <a:rPr lang="en-US" sz="2000" b="1" dirty="0">
                  <a:solidFill>
                    <a:srgbClr val="FFFFFF"/>
                  </a:solidFill>
                  <a:latin typeface="Courier New" pitchFamily="49" charset="0"/>
                  <a:cs typeface="Courier New" pitchFamily="49" charset="0"/>
                </a:rPr>
                <a:t>  *-0xf(%esi)</a:t>
              </a:r>
            </a:p>
          </p:txBody>
        </p:sp>
        <p:sp>
          <p:nvSpPr>
            <p:cNvPr id="113" name="TextBox 112"/>
            <p:cNvSpPr txBox="1"/>
            <p:nvPr/>
          </p:nvSpPr>
          <p:spPr bwMode="auto">
            <a:xfrm>
              <a:off x="26000141" y="8191869"/>
              <a:ext cx="3163837" cy="707886"/>
            </a:xfrm>
            <a:custGeom>
              <a:avLst/>
              <a:gdLst>
                <a:gd name="connsiteX0" fmla="*/ 0 w 4847355"/>
                <a:gd name="connsiteY0" fmla="*/ 0 h 1077218"/>
                <a:gd name="connsiteX1" fmla="*/ 4847355 w 4847355"/>
                <a:gd name="connsiteY1" fmla="*/ 0 h 1077218"/>
                <a:gd name="connsiteX2" fmla="*/ 4847355 w 4847355"/>
                <a:gd name="connsiteY2" fmla="*/ 1077218 h 1077218"/>
                <a:gd name="connsiteX3" fmla="*/ 0 w 4847355"/>
                <a:gd name="connsiteY3" fmla="*/ 1077218 h 1077218"/>
                <a:gd name="connsiteX4" fmla="*/ 0 w 4847355"/>
                <a:gd name="connsiteY4" fmla="*/ 0 h 1077218"/>
                <a:gd name="connsiteX0" fmla="*/ 0 w 4847355"/>
                <a:gd name="connsiteY0" fmla="*/ 0 h 1077218"/>
                <a:gd name="connsiteX1" fmla="*/ 4847355 w 4847355"/>
                <a:gd name="connsiteY1" fmla="*/ 0 h 1077218"/>
                <a:gd name="connsiteX2" fmla="*/ 4847355 w 4847355"/>
                <a:gd name="connsiteY2" fmla="*/ 1077218 h 1077218"/>
                <a:gd name="connsiteX3" fmla="*/ 0 w 4847355"/>
                <a:gd name="connsiteY3" fmla="*/ 1077218 h 1077218"/>
                <a:gd name="connsiteX4" fmla="*/ 8655 w 4847355"/>
                <a:gd name="connsiteY4" fmla="*/ 270570 h 1077218"/>
                <a:gd name="connsiteX5" fmla="*/ 0 w 4847355"/>
                <a:gd name="connsiteY5" fmla="*/ 0 h 1077218"/>
                <a:gd name="connsiteX0" fmla="*/ 10395 w 4857750"/>
                <a:gd name="connsiteY0" fmla="*/ 0 h 1077218"/>
                <a:gd name="connsiteX1" fmla="*/ 4857750 w 4857750"/>
                <a:gd name="connsiteY1" fmla="*/ 0 h 1077218"/>
                <a:gd name="connsiteX2" fmla="*/ 4857750 w 4857750"/>
                <a:gd name="connsiteY2" fmla="*/ 1077218 h 1077218"/>
                <a:gd name="connsiteX3" fmla="*/ 10395 w 4857750"/>
                <a:gd name="connsiteY3" fmla="*/ 1077218 h 1077218"/>
                <a:gd name="connsiteX4" fmla="*/ 0 w 4857750"/>
                <a:gd name="connsiteY4" fmla="*/ 803970 h 1077218"/>
                <a:gd name="connsiteX5" fmla="*/ 19050 w 4857750"/>
                <a:gd name="connsiteY5" fmla="*/ 270570 h 1077218"/>
                <a:gd name="connsiteX6" fmla="*/ 10395 w 4857750"/>
                <a:gd name="connsiteY6" fmla="*/ 0 h 1077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57750" h="1077218">
                  <a:moveTo>
                    <a:pt x="10395" y="0"/>
                  </a:moveTo>
                  <a:lnTo>
                    <a:pt x="4857750" y="0"/>
                  </a:lnTo>
                  <a:lnTo>
                    <a:pt x="4857750" y="1077218"/>
                  </a:lnTo>
                  <a:lnTo>
                    <a:pt x="10395" y="1077218"/>
                  </a:lnTo>
                  <a:lnTo>
                    <a:pt x="0" y="803970"/>
                  </a:lnTo>
                  <a:lnTo>
                    <a:pt x="19050" y="270570"/>
                  </a:lnTo>
                  <a:lnTo>
                    <a:pt x="10395" y="0"/>
                  </a:lnTo>
                  <a:close/>
                </a:path>
              </a:pathLst>
            </a:custGeom>
            <a:solidFill>
              <a:srgbClr val="C0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b="1" dirty="0">
                  <a:solidFill>
                    <a:srgbClr val="FFFFFF"/>
                  </a:solidFill>
                  <a:latin typeface="Courier New" pitchFamily="49" charset="0"/>
                  <a:cs typeface="Courier New" pitchFamily="49" charset="0"/>
                </a:rPr>
                <a:t>add  %</a:t>
              </a:r>
              <a:r>
                <a:rPr lang="en-US" sz="2000" b="1" dirty="0" err="1">
                  <a:solidFill>
                    <a:srgbClr val="FFFFFF"/>
                  </a:solidFill>
                  <a:latin typeface="Courier New" pitchFamily="49" charset="0"/>
                  <a:cs typeface="Courier New" pitchFamily="49" charset="0"/>
                </a:rPr>
                <a:t>edi,%ebp</a:t>
              </a:r>
              <a:endParaRPr lang="en-US" sz="20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2000" b="1" dirty="0" err="1">
                  <a:solidFill>
                    <a:srgbClr val="FFFFFF"/>
                  </a:solidFill>
                  <a:latin typeface="Courier New" pitchFamily="49" charset="0"/>
                  <a:cs typeface="Courier New" pitchFamily="49" charset="0"/>
                </a:rPr>
                <a:t>jmp</a:t>
              </a:r>
              <a:r>
                <a:rPr lang="en-US" sz="2000" b="1" dirty="0">
                  <a:solidFill>
                    <a:srgbClr val="FFFFFF"/>
                  </a:solidFill>
                  <a:latin typeface="Courier New" pitchFamily="49" charset="0"/>
                  <a:cs typeface="Courier New" pitchFamily="49" charset="0"/>
                </a:rPr>
                <a:t>  *-0x39(%ebp)</a:t>
              </a:r>
            </a:p>
          </p:txBody>
        </p:sp>
        <p:sp>
          <p:nvSpPr>
            <p:cNvPr id="114" name="TextBox 113"/>
            <p:cNvSpPr txBox="1"/>
            <p:nvPr/>
          </p:nvSpPr>
          <p:spPr bwMode="auto">
            <a:xfrm>
              <a:off x="26045411" y="10763227"/>
              <a:ext cx="3163837" cy="707886"/>
            </a:xfrm>
            <a:custGeom>
              <a:avLst/>
              <a:gdLst>
                <a:gd name="connsiteX0" fmla="*/ 0 w 4847355"/>
                <a:gd name="connsiteY0" fmla="*/ 0 h 1077218"/>
                <a:gd name="connsiteX1" fmla="*/ 4847355 w 4847355"/>
                <a:gd name="connsiteY1" fmla="*/ 0 h 1077218"/>
                <a:gd name="connsiteX2" fmla="*/ 4847355 w 4847355"/>
                <a:gd name="connsiteY2" fmla="*/ 1077218 h 1077218"/>
                <a:gd name="connsiteX3" fmla="*/ 0 w 4847355"/>
                <a:gd name="connsiteY3" fmla="*/ 1077218 h 1077218"/>
                <a:gd name="connsiteX4" fmla="*/ 0 w 4847355"/>
                <a:gd name="connsiteY4" fmla="*/ 0 h 1077218"/>
                <a:gd name="connsiteX0" fmla="*/ 0 w 4847355"/>
                <a:gd name="connsiteY0" fmla="*/ 0 h 1077218"/>
                <a:gd name="connsiteX1" fmla="*/ 4847355 w 4847355"/>
                <a:gd name="connsiteY1" fmla="*/ 0 h 1077218"/>
                <a:gd name="connsiteX2" fmla="*/ 4847355 w 4847355"/>
                <a:gd name="connsiteY2" fmla="*/ 1077218 h 1077218"/>
                <a:gd name="connsiteX3" fmla="*/ 0 w 4847355"/>
                <a:gd name="connsiteY3" fmla="*/ 1077218 h 1077218"/>
                <a:gd name="connsiteX4" fmla="*/ 8655 w 4847355"/>
                <a:gd name="connsiteY4" fmla="*/ 270570 h 1077218"/>
                <a:gd name="connsiteX5" fmla="*/ 0 w 4847355"/>
                <a:gd name="connsiteY5" fmla="*/ 0 h 1077218"/>
                <a:gd name="connsiteX0" fmla="*/ 10395 w 4857750"/>
                <a:gd name="connsiteY0" fmla="*/ 0 h 1077218"/>
                <a:gd name="connsiteX1" fmla="*/ 4857750 w 4857750"/>
                <a:gd name="connsiteY1" fmla="*/ 0 h 1077218"/>
                <a:gd name="connsiteX2" fmla="*/ 4857750 w 4857750"/>
                <a:gd name="connsiteY2" fmla="*/ 1077218 h 1077218"/>
                <a:gd name="connsiteX3" fmla="*/ 10395 w 4857750"/>
                <a:gd name="connsiteY3" fmla="*/ 1077218 h 1077218"/>
                <a:gd name="connsiteX4" fmla="*/ 0 w 4857750"/>
                <a:gd name="connsiteY4" fmla="*/ 803970 h 1077218"/>
                <a:gd name="connsiteX5" fmla="*/ 19050 w 4857750"/>
                <a:gd name="connsiteY5" fmla="*/ 270570 h 1077218"/>
                <a:gd name="connsiteX6" fmla="*/ 10395 w 4857750"/>
                <a:gd name="connsiteY6" fmla="*/ 0 h 1077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57750" h="1077218">
                  <a:moveTo>
                    <a:pt x="10395" y="0"/>
                  </a:moveTo>
                  <a:lnTo>
                    <a:pt x="4857750" y="0"/>
                  </a:lnTo>
                  <a:lnTo>
                    <a:pt x="4857750" y="1077218"/>
                  </a:lnTo>
                  <a:lnTo>
                    <a:pt x="10395" y="1077218"/>
                  </a:lnTo>
                  <a:lnTo>
                    <a:pt x="0" y="803970"/>
                  </a:lnTo>
                  <a:lnTo>
                    <a:pt x="19050" y="270570"/>
                  </a:lnTo>
                  <a:lnTo>
                    <a:pt x="10395" y="0"/>
                  </a:lnTo>
                  <a:close/>
                </a:path>
              </a:pathLst>
            </a:custGeom>
            <a:solidFill>
              <a:srgbClr val="C0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b="1" dirty="0">
                  <a:solidFill>
                    <a:srgbClr val="FFFFFF"/>
                  </a:solidFill>
                  <a:latin typeface="Courier New" pitchFamily="49" charset="0"/>
                  <a:cs typeface="Courier New" pitchFamily="49" charset="0"/>
                </a:rPr>
                <a:t>add  %</a:t>
              </a:r>
              <a:r>
                <a:rPr lang="en-US" sz="2000" b="1" dirty="0" err="1">
                  <a:solidFill>
                    <a:srgbClr val="FFFFFF"/>
                  </a:solidFill>
                  <a:latin typeface="Courier New" pitchFamily="49" charset="0"/>
                  <a:cs typeface="Courier New" pitchFamily="49" charset="0"/>
                </a:rPr>
                <a:t>edi,%ebp</a:t>
              </a:r>
              <a:endParaRPr lang="en-US" sz="20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2000" b="1" dirty="0" err="1">
                  <a:solidFill>
                    <a:srgbClr val="FFFFFF"/>
                  </a:solidFill>
                  <a:latin typeface="Courier New" pitchFamily="49" charset="0"/>
                  <a:cs typeface="Courier New" pitchFamily="49" charset="0"/>
                </a:rPr>
                <a:t>jmp</a:t>
              </a:r>
              <a:r>
                <a:rPr lang="en-US" sz="2000" b="1" dirty="0">
                  <a:solidFill>
                    <a:srgbClr val="FFFFFF"/>
                  </a:solidFill>
                  <a:latin typeface="Courier New" pitchFamily="49" charset="0"/>
                  <a:cs typeface="Courier New" pitchFamily="49" charset="0"/>
                </a:rPr>
                <a:t>  *-0x39(%ebp)</a:t>
              </a:r>
            </a:p>
          </p:txBody>
        </p:sp>
        <p:sp>
          <p:nvSpPr>
            <p:cNvPr id="111" name="TextBox 110"/>
            <p:cNvSpPr txBox="1"/>
            <p:nvPr/>
          </p:nvSpPr>
          <p:spPr bwMode="auto">
            <a:xfrm>
              <a:off x="26014939" y="11864240"/>
              <a:ext cx="3157603" cy="707886"/>
            </a:xfrm>
            <a:custGeom>
              <a:avLst/>
              <a:gdLst>
                <a:gd name="connsiteX0" fmla="*/ 0 w 4847355"/>
                <a:gd name="connsiteY0" fmla="*/ 0 h 1569660"/>
                <a:gd name="connsiteX1" fmla="*/ 4847355 w 4847355"/>
                <a:gd name="connsiteY1" fmla="*/ 0 h 1569660"/>
                <a:gd name="connsiteX2" fmla="*/ 4847355 w 4847355"/>
                <a:gd name="connsiteY2" fmla="*/ 1569660 h 1569660"/>
                <a:gd name="connsiteX3" fmla="*/ 0 w 4847355"/>
                <a:gd name="connsiteY3" fmla="*/ 1569660 h 1569660"/>
                <a:gd name="connsiteX4" fmla="*/ 0 w 4847355"/>
                <a:gd name="connsiteY4" fmla="*/ 0 h 1569660"/>
                <a:gd name="connsiteX0" fmla="*/ 0 w 4847355"/>
                <a:gd name="connsiteY0" fmla="*/ 0 h 1569660"/>
                <a:gd name="connsiteX1" fmla="*/ 4847355 w 4847355"/>
                <a:gd name="connsiteY1" fmla="*/ 0 h 1569660"/>
                <a:gd name="connsiteX2" fmla="*/ 4842234 w 4847355"/>
                <a:gd name="connsiteY2" fmla="*/ 1312856 h 1569660"/>
                <a:gd name="connsiteX3" fmla="*/ 4847355 w 4847355"/>
                <a:gd name="connsiteY3" fmla="*/ 1569660 h 1569660"/>
                <a:gd name="connsiteX4" fmla="*/ 0 w 4847355"/>
                <a:gd name="connsiteY4" fmla="*/ 1569660 h 1569660"/>
                <a:gd name="connsiteX5" fmla="*/ 0 w 4847355"/>
                <a:gd name="connsiteY5" fmla="*/ 0 h 1569660"/>
                <a:gd name="connsiteX0" fmla="*/ 10393 w 4857748"/>
                <a:gd name="connsiteY0" fmla="*/ 0 h 1569660"/>
                <a:gd name="connsiteX1" fmla="*/ 4857748 w 4857748"/>
                <a:gd name="connsiteY1" fmla="*/ 0 h 1569660"/>
                <a:gd name="connsiteX2" fmla="*/ 4852627 w 4857748"/>
                <a:gd name="connsiteY2" fmla="*/ 1312856 h 1569660"/>
                <a:gd name="connsiteX3" fmla="*/ 4857748 w 4857748"/>
                <a:gd name="connsiteY3" fmla="*/ 1569660 h 1569660"/>
                <a:gd name="connsiteX4" fmla="*/ 10393 w 4857748"/>
                <a:gd name="connsiteY4" fmla="*/ 1569660 h 1569660"/>
                <a:gd name="connsiteX5" fmla="*/ 0 w 4857748"/>
                <a:gd name="connsiteY5" fmla="*/ 305812 h 1569660"/>
                <a:gd name="connsiteX6" fmla="*/ 10393 w 4857748"/>
                <a:gd name="connsiteY6" fmla="*/ 0 h 1569660"/>
                <a:gd name="connsiteX0" fmla="*/ 822 w 4848177"/>
                <a:gd name="connsiteY0" fmla="*/ 0 h 1569660"/>
                <a:gd name="connsiteX1" fmla="*/ 4848177 w 4848177"/>
                <a:gd name="connsiteY1" fmla="*/ 0 h 1569660"/>
                <a:gd name="connsiteX2" fmla="*/ 4843056 w 4848177"/>
                <a:gd name="connsiteY2" fmla="*/ 1312856 h 1569660"/>
                <a:gd name="connsiteX3" fmla="*/ 4848177 w 4848177"/>
                <a:gd name="connsiteY3" fmla="*/ 1569660 h 1569660"/>
                <a:gd name="connsiteX4" fmla="*/ 822 w 4848177"/>
                <a:gd name="connsiteY4" fmla="*/ 1569660 h 1569660"/>
                <a:gd name="connsiteX5" fmla="*/ 2721 w 4848177"/>
                <a:gd name="connsiteY5" fmla="*/ 521713 h 1569660"/>
                <a:gd name="connsiteX6" fmla="*/ 822 w 4848177"/>
                <a:gd name="connsiteY6" fmla="*/ 0 h 1569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48177" h="1569660">
                  <a:moveTo>
                    <a:pt x="822" y="0"/>
                  </a:moveTo>
                  <a:lnTo>
                    <a:pt x="4848177" y="0"/>
                  </a:lnTo>
                  <a:lnTo>
                    <a:pt x="4843056" y="1312856"/>
                  </a:lnTo>
                  <a:lnTo>
                    <a:pt x="4848177" y="1569660"/>
                  </a:lnTo>
                  <a:lnTo>
                    <a:pt x="822" y="1569660"/>
                  </a:lnTo>
                  <a:cubicBezTo>
                    <a:pt x="-2642" y="1148377"/>
                    <a:pt x="6185" y="942996"/>
                    <a:pt x="2721" y="521713"/>
                  </a:cubicBezTo>
                  <a:lnTo>
                    <a:pt x="822" y="0"/>
                  </a:lnTo>
                  <a:close/>
                </a:path>
              </a:pathLst>
            </a:custGeom>
            <a:solidFill>
              <a:srgbClr val="C0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b="1">
                  <a:solidFill>
                    <a:srgbClr val="FFFFFF"/>
                  </a:solidFill>
                  <a:latin typeface="Courier New" pitchFamily="49" charset="0"/>
                  <a:cs typeface="Courier New" pitchFamily="49" charset="0"/>
                </a:rPr>
                <a:t>sysenter</a:t>
              </a:r>
              <a:endParaRPr lang="en-US" sz="20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2000" b="1" smtClean="0">
                  <a:solidFill>
                    <a:srgbClr val="FFFFFF"/>
                  </a:solidFill>
                  <a:latin typeface="Courier New" pitchFamily="49" charset="0"/>
                  <a:cs typeface="Courier New" pitchFamily="49" charset="0"/>
                </a:rPr>
                <a:t>…</a:t>
              </a:r>
              <a:endParaRPr lang="en-US" sz="20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2065" name="Elbow Connector 2064"/>
          <p:cNvCxnSpPr>
            <a:stCxn id="110" idx="4"/>
            <a:endCxn id="113" idx="5"/>
          </p:cNvCxnSpPr>
          <p:nvPr/>
        </p:nvCxnSpPr>
        <p:spPr bwMode="auto">
          <a:xfrm>
            <a:off x="20397812" y="8963705"/>
            <a:ext cx="12407" cy="822274"/>
          </a:xfrm>
          <a:prstGeom prst="bentConnector3">
            <a:avLst>
              <a:gd name="adj1" fmla="val -5997219"/>
            </a:avLst>
          </a:prstGeom>
          <a:solidFill>
            <a:srgbClr val="FFFFC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0" name="Elbow Connector 2069"/>
          <p:cNvCxnSpPr>
            <a:stCxn id="113" idx="4"/>
            <a:endCxn id="109" idx="5"/>
          </p:cNvCxnSpPr>
          <p:nvPr/>
        </p:nvCxnSpPr>
        <p:spPr bwMode="auto">
          <a:xfrm>
            <a:off x="20397812" y="10136499"/>
            <a:ext cx="12700" cy="770568"/>
          </a:xfrm>
          <a:prstGeom prst="bentConnector3">
            <a:avLst>
              <a:gd name="adj1" fmla="val -5849094"/>
            </a:avLst>
          </a:prstGeom>
          <a:solidFill>
            <a:srgbClr val="FFFFC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6" name="Elbow Connector 2075"/>
          <p:cNvCxnSpPr>
            <a:stCxn id="109" idx="4"/>
            <a:endCxn id="114" idx="5"/>
          </p:cNvCxnSpPr>
          <p:nvPr/>
        </p:nvCxnSpPr>
        <p:spPr bwMode="auto">
          <a:xfrm>
            <a:off x="20397812" y="11560371"/>
            <a:ext cx="57677" cy="796966"/>
          </a:xfrm>
          <a:prstGeom prst="bentConnector3">
            <a:avLst>
              <a:gd name="adj1" fmla="val -1280420"/>
            </a:avLst>
          </a:prstGeom>
          <a:solidFill>
            <a:srgbClr val="FFFFC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Elbow Connector 38"/>
          <p:cNvCxnSpPr>
            <a:stCxn id="114" idx="4"/>
            <a:endCxn id="111" idx="5"/>
          </p:cNvCxnSpPr>
          <p:nvPr/>
        </p:nvCxnSpPr>
        <p:spPr bwMode="auto">
          <a:xfrm flipH="1">
            <a:off x="20414382" y="12707857"/>
            <a:ext cx="28700" cy="807972"/>
          </a:xfrm>
          <a:prstGeom prst="bentConnector3">
            <a:avLst>
              <a:gd name="adj1" fmla="val 2778488"/>
            </a:avLst>
          </a:prstGeom>
          <a:solidFill>
            <a:srgbClr val="FFFFC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Rectangle 3"/>
          <p:cNvSpPr/>
          <p:nvPr/>
        </p:nvSpPr>
        <p:spPr bwMode="auto">
          <a:xfrm>
            <a:off x="698299" y="4411420"/>
            <a:ext cx="9231269" cy="1521897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156638" rIns="0" bIns="156638" numCol="1" rtlCol="0" anchor="t" anchorCtr="0" compatLnSpc="1">
            <a:prstTxWarp prst="textNoShape">
              <a:avLst/>
            </a:prstTxWarp>
          </a:bodyPr>
          <a:lstStyle/>
          <a:p>
            <a:pPr marL="392113" marR="0" indent="-392113" algn="ctr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smtClean="0"/>
              <a:t> Understanding Code Reuse Attacks</a:t>
            </a:r>
          </a:p>
          <a:p>
            <a:pPr marL="392113" marR="0" indent="-392113" algn="ctr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1" i="1" smtClean="0"/>
              <a:t> Background and Challenges</a:t>
            </a:r>
            <a:endParaRPr kumimoji="0" lang="en-US" sz="36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10112097" y="4411420"/>
            <a:ext cx="22627786" cy="1521897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156638" rIns="0" bIns="156638" numCol="1" rtlCol="0" anchor="t" anchorCtr="0" compatLnSpc="1">
            <a:prstTxWarp prst="textNoShape">
              <a:avLst/>
            </a:prstTxWarp>
          </a:bodyPr>
          <a:lstStyle/>
          <a:p>
            <a:pPr marL="392113" marR="0" indent="-392113" algn="ctr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smtClean="0"/>
              <a:t> Modeling Program Behavior to Identify Code Reuse Attacks</a:t>
            </a:r>
          </a:p>
          <a:p>
            <a:pPr marL="392113" marR="0" indent="-392113" algn="ctr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1" i="1" smtClean="0"/>
              <a:t> Defining Conformant Program Execution (CPE)</a:t>
            </a:r>
            <a:endParaRPr kumimoji="0" lang="en-US" sz="36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32903319" y="4411420"/>
            <a:ext cx="9197492" cy="1521897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156638" rIns="0" bIns="156638" numCol="1" rtlCol="0" anchor="t" anchorCtr="0" compatLnSpc="1">
            <a:prstTxWarp prst="textNoShape">
              <a:avLst/>
            </a:prstTxWarp>
          </a:bodyPr>
          <a:lstStyle/>
          <a:p>
            <a:pPr marL="392113" marR="0" indent="-392113" algn="ctr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smtClean="0"/>
              <a:t> Detecting Code Reuse Attacks</a:t>
            </a:r>
          </a:p>
          <a:p>
            <a:pPr marL="392113" marR="0" indent="-392113" algn="ctr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1" i="1" smtClean="0"/>
              <a:t> An Efficient Tool Implementation</a:t>
            </a:r>
            <a:endParaRPr kumimoji="0" lang="en-US" sz="36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078" name="Curved Connector 2077"/>
          <p:cNvCxnSpPr>
            <a:stCxn id="96" idx="2"/>
            <a:endCxn id="95" idx="3"/>
          </p:cNvCxnSpPr>
          <p:nvPr/>
        </p:nvCxnSpPr>
        <p:spPr bwMode="auto">
          <a:xfrm rot="5400000" flipH="1">
            <a:off x="11212194" y="13935032"/>
            <a:ext cx="1335691" cy="1003638"/>
          </a:xfrm>
          <a:prstGeom prst="curvedConnector4">
            <a:avLst>
              <a:gd name="adj1" fmla="val -17115"/>
              <a:gd name="adj2" fmla="val -61352"/>
            </a:avLst>
          </a:prstGeom>
          <a:solidFill>
            <a:srgbClr val="FF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68" name="Table 1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22579"/>
              </p:ext>
            </p:extLst>
          </p:nvPr>
        </p:nvGraphicFramePr>
        <p:xfrm>
          <a:off x="25197719" y="8130363"/>
          <a:ext cx="2852793" cy="17068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2852793"/>
              </a:tblGrid>
              <a:tr h="0">
                <a:tc>
                  <a:txBody>
                    <a:bodyPr/>
                    <a:lstStyle/>
                    <a:p>
                      <a:pPr marL="0" marR="0" indent="0" algn="ctr" defTabSz="12176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>
                          <a:solidFill>
                            <a:srgbClr val="FFFF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…</a:t>
                      </a:r>
                    </a:p>
                    <a:p>
                      <a:pPr marL="0" marR="0" indent="0" algn="ctr" defTabSz="12176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>
                          <a:solidFill>
                            <a:srgbClr val="FFFF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78787878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12176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>
                          <a:solidFill>
                            <a:srgbClr val="FFFF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78787878</a:t>
                      </a:r>
                    </a:p>
                    <a:p>
                      <a:pPr marL="0" marR="0" indent="0" algn="ctr" defTabSz="12176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>
                          <a:solidFill>
                            <a:srgbClr val="FFFF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78787878</a:t>
                      </a:r>
                    </a:p>
                    <a:p>
                      <a:pPr marL="0" marR="0" indent="0" algn="ctr" defTabSz="12176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>
                          <a:solidFill>
                            <a:srgbClr val="FFFF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78787878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grpSp>
        <p:nvGrpSpPr>
          <p:cNvPr id="226" name="Group 225"/>
          <p:cNvGrpSpPr/>
          <p:nvPr/>
        </p:nvGrpSpPr>
        <p:grpSpPr>
          <a:xfrm>
            <a:off x="25712594" y="13528151"/>
            <a:ext cx="2587746" cy="698212"/>
            <a:chOff x="25712594" y="14971907"/>
            <a:chExt cx="2587746" cy="698212"/>
          </a:xfrm>
        </p:grpSpPr>
        <p:sp>
          <p:nvSpPr>
            <p:cNvPr id="2058" name="Rectangle 2057"/>
            <p:cNvSpPr/>
            <p:nvPr/>
          </p:nvSpPr>
          <p:spPr bwMode="auto">
            <a:xfrm>
              <a:off x="25712594" y="14971907"/>
              <a:ext cx="1823042" cy="698212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0" tIns="156638" rIns="0" bIns="156638" numCol="1" rtlCol="0" anchor="t" anchorCtr="0" compatLnSpc="1">
              <a:prstTxWarp prst="textNoShape">
                <a:avLst/>
              </a:prstTxWarp>
            </a:bodyPr>
            <a:lstStyle/>
            <a:p>
              <a:pPr marL="392113" marR="0" indent="-392113" algn="l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accent5"/>
                  </a:solidFill>
                  <a:effectLst/>
                  <a:latin typeface="Courier New" pitchFamily="49" charset="0"/>
                  <a:cs typeface="Courier New" pitchFamily="49" charset="0"/>
                </a:rPr>
                <a:t> Oxb7fe3424</a:t>
              </a:r>
            </a:p>
          </p:txBody>
        </p:sp>
        <p:sp>
          <p:nvSpPr>
            <p:cNvPr id="2059" name="TextBox 2058"/>
            <p:cNvSpPr txBox="1"/>
            <p:nvPr/>
          </p:nvSpPr>
          <p:spPr>
            <a:xfrm>
              <a:off x="27545005" y="15028625"/>
              <a:ext cx="7553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smtClean="0"/>
                <a:t>PC</a:t>
              </a:r>
              <a:endParaRPr lang="en-US" sz="3200" b="1"/>
            </a:p>
          </p:txBody>
        </p:sp>
      </p:grpSp>
      <p:sp>
        <p:nvSpPr>
          <p:cNvPr id="129" name="TextBox 128"/>
          <p:cNvSpPr txBox="1"/>
          <p:nvPr/>
        </p:nvSpPr>
        <p:spPr>
          <a:xfrm>
            <a:off x="25666962" y="9907788"/>
            <a:ext cx="19143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/>
              <a:t>callstack</a:t>
            </a:r>
            <a:endParaRPr lang="en-US" sz="3200" b="1"/>
          </a:p>
        </p:txBody>
      </p:sp>
      <p:grpSp>
        <p:nvGrpSpPr>
          <p:cNvPr id="5" name="Group 4"/>
          <p:cNvGrpSpPr/>
          <p:nvPr/>
        </p:nvGrpSpPr>
        <p:grpSpPr>
          <a:xfrm>
            <a:off x="23929269" y="9403677"/>
            <a:ext cx="1963650" cy="707886"/>
            <a:chOff x="31317679" y="24606991"/>
            <a:chExt cx="1963650" cy="707886"/>
          </a:xfrm>
        </p:grpSpPr>
        <p:sp>
          <p:nvSpPr>
            <p:cNvPr id="130" name="TextBox 129"/>
            <p:cNvSpPr txBox="1"/>
            <p:nvPr/>
          </p:nvSpPr>
          <p:spPr>
            <a:xfrm>
              <a:off x="31317679" y="24606991"/>
              <a:ext cx="19636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/>
                <a:t>stack </a:t>
              </a:r>
            </a:p>
            <a:p>
              <a:r>
                <a:rPr lang="en-US" sz="2000" smtClean="0"/>
                <a:t>pointer</a:t>
              </a:r>
              <a:endParaRPr lang="en-US" sz="2000"/>
            </a:p>
          </p:txBody>
        </p:sp>
        <p:cxnSp>
          <p:nvCxnSpPr>
            <p:cNvPr id="2062" name="Straight Arrow Connector 2061"/>
            <p:cNvCxnSpPr/>
            <p:nvPr/>
          </p:nvCxnSpPr>
          <p:spPr bwMode="auto">
            <a:xfrm>
              <a:off x="32095323" y="24904323"/>
              <a:ext cx="426996" cy="0"/>
            </a:xfrm>
            <a:prstGeom prst="straightConnector1">
              <a:avLst/>
            </a:prstGeom>
            <a:solidFill>
              <a:srgbClr val="FFFFCC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1" name="Rectangle 50"/>
          <p:cNvSpPr/>
          <p:nvPr/>
        </p:nvSpPr>
        <p:spPr bwMode="auto">
          <a:xfrm>
            <a:off x="29017119" y="13078980"/>
            <a:ext cx="1666814" cy="4594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156638" rIns="0" bIns="156638" numCol="1" rtlCol="0" anchor="t" anchorCtr="0" compatLnSpc="1">
            <a:prstTxWarp prst="textNoShape">
              <a:avLst/>
            </a:prstTxWarp>
          </a:bodyPr>
          <a:lstStyle/>
          <a:p>
            <a:pPr marL="392113" marR="0" indent="-392113" algn="l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  <a:cs typeface="Arial" charset="0"/>
            </a:endParaRPr>
          </a:p>
        </p:txBody>
      </p:sp>
      <p:grpSp>
        <p:nvGrpSpPr>
          <p:cNvPr id="230" name="Group 229"/>
          <p:cNvGrpSpPr/>
          <p:nvPr/>
        </p:nvGrpSpPr>
        <p:grpSpPr>
          <a:xfrm>
            <a:off x="26283227" y="10797364"/>
            <a:ext cx="6032828" cy="2718465"/>
            <a:chOff x="26350119" y="11823372"/>
            <a:chExt cx="6032828" cy="2718465"/>
          </a:xfrm>
        </p:grpSpPr>
        <p:sp>
          <p:nvSpPr>
            <p:cNvPr id="118" name="Rectangle 153"/>
            <p:cNvSpPr>
              <a:spLocks noChangeArrowheads="1"/>
            </p:cNvSpPr>
            <p:nvPr/>
          </p:nvSpPr>
          <p:spPr bwMode="auto">
            <a:xfrm>
              <a:off x="26350119" y="11823372"/>
              <a:ext cx="2945840" cy="656793"/>
            </a:xfrm>
            <a:prstGeom prst="rect">
              <a:avLst/>
            </a:prstGeom>
            <a:solidFill>
              <a:schemeClr val="accent3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156638" rIns="0" bIns="156638" anchor="ctr"/>
            <a:lstStyle/>
            <a:p>
              <a:pPr indent="-522138" algn="ctr" defTabSz="4174983"/>
              <a:r>
                <a:rPr lang="en-US" sz="2000" i="1" dirty="0" err="1"/>
                <a:t>p</a:t>
              </a:r>
              <a:r>
                <a:rPr lang="en-US" sz="2000" i="1" dirty="0"/>
                <a:t>:</a:t>
              </a:r>
              <a:r>
                <a:rPr lang="en-US" sz="2000" dirty="0"/>
                <a:t> </a:t>
              </a:r>
              <a:r>
                <a:rPr lang="en-US" sz="2000"/>
                <a:t>procedure </a:t>
              </a:r>
              <a:r>
                <a:rPr lang="en-US" sz="2000" smtClean="0"/>
                <a:t>associated </a:t>
              </a:r>
              <a:r>
                <a:rPr lang="en-US" sz="2000" dirty="0"/>
                <a:t>with frame</a:t>
              </a:r>
              <a:endParaRPr lang="en-US" sz="2000" i="1" dirty="0"/>
            </a:p>
          </p:txBody>
        </p:sp>
        <p:sp>
          <p:nvSpPr>
            <p:cNvPr id="119" name="Rectangle 186"/>
            <p:cNvSpPr>
              <a:spLocks noChangeArrowheads="1"/>
            </p:cNvSpPr>
            <p:nvPr/>
          </p:nvSpPr>
          <p:spPr bwMode="auto">
            <a:xfrm>
              <a:off x="27493119" y="13671722"/>
              <a:ext cx="4343400" cy="870115"/>
            </a:xfrm>
            <a:prstGeom prst="rect">
              <a:avLst/>
            </a:prstGeom>
            <a:solidFill>
              <a:schemeClr val="accent3">
                <a:lumMod val="90000"/>
              </a:schemeClr>
            </a:solidFill>
            <a:ln>
              <a:noFill/>
            </a:ln>
            <a:extLst/>
          </p:spPr>
          <p:txBody>
            <a:bodyPr lIns="0" tIns="156638" rIns="0" bIns="156638" anchor="ctr"/>
            <a:lstStyle/>
            <a:p>
              <a:pPr indent="-522138" algn="ctr" defTabSz="4174983"/>
              <a:r>
                <a:rPr lang="en-US" sz="2000" i="1"/>
                <a:t>i</a:t>
              </a:r>
              <a:r>
                <a:rPr lang="en-US" sz="2000"/>
                <a:t>: last instruction executed in context associated with frame</a:t>
              </a:r>
            </a:p>
          </p:txBody>
        </p:sp>
        <p:sp>
          <p:nvSpPr>
            <p:cNvPr id="125" name="Rectangle 197"/>
            <p:cNvSpPr>
              <a:spLocks noChangeArrowheads="1"/>
            </p:cNvSpPr>
            <p:nvPr/>
          </p:nvSpPr>
          <p:spPr bwMode="auto">
            <a:xfrm>
              <a:off x="30276334" y="11823372"/>
              <a:ext cx="2106613" cy="656794"/>
            </a:xfrm>
            <a:prstGeom prst="rect">
              <a:avLst/>
            </a:prstGeom>
            <a:solidFill>
              <a:schemeClr val="accent3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156638" rIns="0" bIns="156638" anchor="ctr"/>
            <a:lstStyle/>
            <a:p>
              <a:pPr indent="-522138" algn="ctr" defTabSz="4174983"/>
              <a:r>
                <a:rPr lang="en-US" sz="2000" i="1"/>
                <a:t>h</a:t>
              </a:r>
              <a:r>
                <a:rPr lang="en-US" sz="2000"/>
                <a:t>: current height of frame</a:t>
              </a:r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26569411" y="12520549"/>
              <a:ext cx="5606022" cy="1179043"/>
              <a:chOff x="27035919" y="10477264"/>
              <a:chExt cx="5606022" cy="1179043"/>
            </a:xfrm>
          </p:grpSpPr>
          <p:grpSp>
            <p:nvGrpSpPr>
              <p:cNvPr id="57" name="Group 56"/>
              <p:cNvGrpSpPr/>
              <p:nvPr/>
            </p:nvGrpSpPr>
            <p:grpSpPr>
              <a:xfrm>
                <a:off x="27035919" y="10477264"/>
                <a:ext cx="5606022" cy="757927"/>
                <a:chOff x="27035919" y="10477264"/>
                <a:chExt cx="5606022" cy="757927"/>
              </a:xfrm>
            </p:grpSpPr>
            <p:sp>
              <p:nvSpPr>
                <p:cNvPr id="117" name="TextBox 116"/>
                <p:cNvSpPr txBox="1"/>
                <p:nvPr/>
              </p:nvSpPr>
              <p:spPr bwMode="auto">
                <a:xfrm>
                  <a:off x="27035919" y="10835081"/>
                  <a:ext cx="5606022" cy="400110"/>
                </a:xfrm>
                <a:custGeom>
                  <a:avLst/>
                  <a:gdLst>
                    <a:gd name="connsiteX0" fmla="*/ 0 w 5293437"/>
                    <a:gd name="connsiteY0" fmla="*/ 0 h 461665"/>
                    <a:gd name="connsiteX1" fmla="*/ 5293437 w 5293437"/>
                    <a:gd name="connsiteY1" fmla="*/ 0 h 461665"/>
                    <a:gd name="connsiteX2" fmla="*/ 5293437 w 5293437"/>
                    <a:gd name="connsiteY2" fmla="*/ 461665 h 461665"/>
                    <a:gd name="connsiteX3" fmla="*/ 0 w 5293437"/>
                    <a:gd name="connsiteY3" fmla="*/ 461665 h 461665"/>
                    <a:gd name="connsiteX4" fmla="*/ 0 w 5293437"/>
                    <a:gd name="connsiteY4" fmla="*/ 0 h 461665"/>
                    <a:gd name="connsiteX0" fmla="*/ 0 w 5293437"/>
                    <a:gd name="connsiteY0" fmla="*/ 19050 h 480715"/>
                    <a:gd name="connsiteX1" fmla="*/ 1659172 w 5293437"/>
                    <a:gd name="connsiteY1" fmla="*/ 0 h 480715"/>
                    <a:gd name="connsiteX2" fmla="*/ 5293437 w 5293437"/>
                    <a:gd name="connsiteY2" fmla="*/ 19050 h 480715"/>
                    <a:gd name="connsiteX3" fmla="*/ 5293437 w 5293437"/>
                    <a:gd name="connsiteY3" fmla="*/ 480715 h 480715"/>
                    <a:gd name="connsiteX4" fmla="*/ 0 w 5293437"/>
                    <a:gd name="connsiteY4" fmla="*/ 480715 h 480715"/>
                    <a:gd name="connsiteX5" fmla="*/ 0 w 5293437"/>
                    <a:gd name="connsiteY5" fmla="*/ 19050 h 480715"/>
                    <a:gd name="connsiteX0" fmla="*/ 0 w 5293437"/>
                    <a:gd name="connsiteY0" fmla="*/ 19050 h 480715"/>
                    <a:gd name="connsiteX1" fmla="*/ 1659172 w 5293437"/>
                    <a:gd name="connsiteY1" fmla="*/ 0 h 480715"/>
                    <a:gd name="connsiteX2" fmla="*/ 5293437 w 5293437"/>
                    <a:gd name="connsiteY2" fmla="*/ 19050 h 480715"/>
                    <a:gd name="connsiteX3" fmla="*/ 5293437 w 5293437"/>
                    <a:gd name="connsiteY3" fmla="*/ 480715 h 480715"/>
                    <a:gd name="connsiteX4" fmla="*/ 3945172 w 5293437"/>
                    <a:gd name="connsiteY4" fmla="*/ 457200 h 480715"/>
                    <a:gd name="connsiteX5" fmla="*/ 0 w 5293437"/>
                    <a:gd name="connsiteY5" fmla="*/ 480715 h 480715"/>
                    <a:gd name="connsiteX6" fmla="*/ 0 w 5293437"/>
                    <a:gd name="connsiteY6" fmla="*/ 19050 h 480715"/>
                    <a:gd name="connsiteX0" fmla="*/ 0 w 5293437"/>
                    <a:gd name="connsiteY0" fmla="*/ 38100 h 499765"/>
                    <a:gd name="connsiteX1" fmla="*/ 1659172 w 5293437"/>
                    <a:gd name="connsiteY1" fmla="*/ 19050 h 499765"/>
                    <a:gd name="connsiteX2" fmla="*/ 4954822 w 5293437"/>
                    <a:gd name="connsiteY2" fmla="*/ 0 h 499765"/>
                    <a:gd name="connsiteX3" fmla="*/ 5293437 w 5293437"/>
                    <a:gd name="connsiteY3" fmla="*/ 38100 h 499765"/>
                    <a:gd name="connsiteX4" fmla="*/ 5293437 w 5293437"/>
                    <a:gd name="connsiteY4" fmla="*/ 499765 h 499765"/>
                    <a:gd name="connsiteX5" fmla="*/ 3945172 w 5293437"/>
                    <a:gd name="connsiteY5" fmla="*/ 476250 h 499765"/>
                    <a:gd name="connsiteX6" fmla="*/ 0 w 5293437"/>
                    <a:gd name="connsiteY6" fmla="*/ 499765 h 499765"/>
                    <a:gd name="connsiteX7" fmla="*/ 0 w 5293437"/>
                    <a:gd name="connsiteY7" fmla="*/ 38100 h 499765"/>
                    <a:gd name="connsiteX0" fmla="*/ 0 w 5293437"/>
                    <a:gd name="connsiteY0" fmla="*/ 19050 h 480715"/>
                    <a:gd name="connsiteX1" fmla="*/ 1659172 w 5293437"/>
                    <a:gd name="connsiteY1" fmla="*/ 0 h 480715"/>
                    <a:gd name="connsiteX2" fmla="*/ 5293437 w 5293437"/>
                    <a:gd name="connsiteY2" fmla="*/ 19050 h 480715"/>
                    <a:gd name="connsiteX3" fmla="*/ 5293437 w 5293437"/>
                    <a:gd name="connsiteY3" fmla="*/ 480715 h 480715"/>
                    <a:gd name="connsiteX4" fmla="*/ 3945172 w 5293437"/>
                    <a:gd name="connsiteY4" fmla="*/ 457200 h 480715"/>
                    <a:gd name="connsiteX5" fmla="*/ 0 w 5293437"/>
                    <a:gd name="connsiteY5" fmla="*/ 480715 h 480715"/>
                    <a:gd name="connsiteX6" fmla="*/ 0 w 5293437"/>
                    <a:gd name="connsiteY6" fmla="*/ 19050 h 480715"/>
                    <a:gd name="connsiteX0" fmla="*/ 0 w 5293437"/>
                    <a:gd name="connsiteY0" fmla="*/ 0 h 461665"/>
                    <a:gd name="connsiteX1" fmla="*/ 5293437 w 5293437"/>
                    <a:gd name="connsiteY1" fmla="*/ 0 h 461665"/>
                    <a:gd name="connsiteX2" fmla="*/ 5293437 w 5293437"/>
                    <a:gd name="connsiteY2" fmla="*/ 461665 h 461665"/>
                    <a:gd name="connsiteX3" fmla="*/ 3945172 w 5293437"/>
                    <a:gd name="connsiteY3" fmla="*/ 438150 h 461665"/>
                    <a:gd name="connsiteX4" fmla="*/ 0 w 5293437"/>
                    <a:gd name="connsiteY4" fmla="*/ 461665 h 461665"/>
                    <a:gd name="connsiteX5" fmla="*/ 0 w 5293437"/>
                    <a:gd name="connsiteY5" fmla="*/ 0 h 461665"/>
                    <a:gd name="connsiteX0" fmla="*/ 0 w 5293437"/>
                    <a:gd name="connsiteY0" fmla="*/ 0 h 461665"/>
                    <a:gd name="connsiteX1" fmla="*/ 5293437 w 5293437"/>
                    <a:gd name="connsiteY1" fmla="*/ 0 h 461665"/>
                    <a:gd name="connsiteX2" fmla="*/ 5293437 w 5293437"/>
                    <a:gd name="connsiteY2" fmla="*/ 461665 h 461665"/>
                    <a:gd name="connsiteX3" fmla="*/ 0 w 5293437"/>
                    <a:gd name="connsiteY3" fmla="*/ 461665 h 461665"/>
                    <a:gd name="connsiteX4" fmla="*/ 0 w 5293437"/>
                    <a:gd name="connsiteY4" fmla="*/ 0 h 4616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93437" h="461665">
                      <a:moveTo>
                        <a:pt x="0" y="0"/>
                      </a:moveTo>
                      <a:lnTo>
                        <a:pt x="5293437" y="0"/>
                      </a:lnTo>
                      <a:lnTo>
                        <a:pt x="5293437" y="461665"/>
                      </a:lnTo>
                      <a:lnTo>
                        <a:pt x="0" y="46166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8000"/>
                </a:solidFill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2000" i="1" smtClean="0">
                      <a:solidFill>
                        <a:srgbClr val="FFFFFF"/>
                      </a:solidFill>
                      <a:cs typeface="Helvetica" panose="020B0604020202020204" pitchFamily="34" charset="0"/>
                    </a:rPr>
                    <a:t>s</a:t>
                  </a:r>
                  <a:r>
                    <a:rPr lang="en-US" sz="2000" i="1" baseline="-25000" smtClean="0">
                      <a:solidFill>
                        <a:srgbClr val="FFFFFF"/>
                      </a:solidFill>
                      <a:cs typeface="Helvetica" panose="020B0604020202020204" pitchFamily="34" charset="0"/>
                    </a:rPr>
                    <a:t>k </a:t>
                  </a:r>
                  <a:r>
                    <a:rPr lang="en-US" sz="2000" smtClean="0">
                      <a:solidFill>
                        <a:srgbClr val="FFFFFF"/>
                      </a:solidFill>
                      <a:cs typeface="Helvetica" panose="020B0604020202020204" pitchFamily="34" charset="0"/>
                    </a:rPr>
                    <a:t> =(</a:t>
                  </a:r>
                  <a:r>
                    <a:rPr lang="en-US" sz="2000" b="1" smtClean="0">
                      <a:solidFill>
                        <a:srgbClr val="FFFFFF"/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kernel_vsyscall, 0xb7f3419, -12</a:t>
                  </a:r>
                  <a:r>
                    <a:rPr lang="en-US" sz="2000" smtClean="0">
                      <a:solidFill>
                        <a:srgbClr val="FFFFFF"/>
                      </a:solidFill>
                      <a:cs typeface="Helvetica" panose="020B0604020202020204" pitchFamily="34" charset="0"/>
                    </a:rPr>
                    <a:t>)</a:t>
                  </a:r>
                  <a:endParaRPr lang="en-US" sz="2000" dirty="0">
                    <a:solidFill>
                      <a:srgbClr val="FFFFFF"/>
                    </a:solidFill>
                    <a:cs typeface="Helvetica" panose="020B0604020202020204" pitchFamily="34" charset="0"/>
                  </a:endParaRPr>
                </a:p>
              </p:txBody>
            </p:sp>
            <p:cxnSp>
              <p:nvCxnSpPr>
                <p:cNvPr id="122" name="Straight Arrow Connector 155"/>
                <p:cNvCxnSpPr>
                  <a:cxnSpLocks noChangeShapeType="1"/>
                </p:cNvCxnSpPr>
                <p:nvPr/>
              </p:nvCxnSpPr>
              <p:spPr bwMode="auto">
                <a:xfrm flipH="1">
                  <a:off x="28274012" y="10477264"/>
                  <a:ext cx="1" cy="349635"/>
                </a:xfrm>
                <a:prstGeom prst="straightConnector1">
                  <a:avLst/>
                </a:prstGeom>
                <a:noFill/>
                <a:ln w="19050" algn="ctr">
                  <a:solidFill>
                    <a:schemeClr val="tx1"/>
                  </a:solidFill>
                  <a:prstDash val="sysDash"/>
                  <a:round/>
                  <a:headEnd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34" name="Straight Arrow Connector 155"/>
                <p:cNvCxnSpPr>
                  <a:cxnSpLocks noChangeShapeType="1"/>
                </p:cNvCxnSpPr>
                <p:nvPr/>
              </p:nvCxnSpPr>
              <p:spPr bwMode="auto">
                <a:xfrm flipH="1">
                  <a:off x="31760319" y="10477264"/>
                  <a:ext cx="1" cy="349635"/>
                </a:xfrm>
                <a:prstGeom prst="straightConnector1">
                  <a:avLst/>
                </a:prstGeom>
                <a:noFill/>
                <a:ln w="19050" algn="ctr">
                  <a:solidFill>
                    <a:schemeClr val="tx1"/>
                  </a:solidFill>
                  <a:prstDash val="sysDash"/>
                  <a:round/>
                  <a:headEnd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cxnSp>
            <p:nvCxnSpPr>
              <p:cNvPr id="135" name="Straight Arrow Connector 155"/>
              <p:cNvCxnSpPr>
                <a:cxnSpLocks noChangeShapeType="1"/>
              </p:cNvCxnSpPr>
              <p:nvPr/>
            </p:nvCxnSpPr>
            <p:spPr bwMode="auto">
              <a:xfrm flipH="1" flipV="1">
                <a:off x="30236319" y="11306672"/>
                <a:ext cx="1" cy="349635"/>
              </a:xfrm>
              <a:prstGeom prst="straightConnector1">
                <a:avLst/>
              </a:prstGeom>
              <a:noFill/>
              <a:ln w="19050" algn="ctr">
                <a:solidFill>
                  <a:schemeClr val="tx1"/>
                </a:solidFill>
                <a:prstDash val="sysDash"/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229" name="Group 228"/>
          <p:cNvGrpSpPr/>
          <p:nvPr/>
        </p:nvGrpSpPr>
        <p:grpSpPr>
          <a:xfrm>
            <a:off x="12058900" y="6749433"/>
            <a:ext cx="20156443" cy="584775"/>
            <a:chOff x="12058900" y="6749433"/>
            <a:chExt cx="20156443" cy="584775"/>
          </a:xfrm>
        </p:grpSpPr>
        <p:sp>
          <p:nvSpPr>
            <p:cNvPr id="170" name="TextBox 169"/>
            <p:cNvSpPr txBox="1"/>
            <p:nvPr/>
          </p:nvSpPr>
          <p:spPr>
            <a:xfrm>
              <a:off x="19463809" y="6749433"/>
              <a:ext cx="4371710" cy="584775"/>
            </a:xfrm>
            <a:prstGeom prst="rect">
              <a:avLst/>
            </a:prstGeom>
            <a:solidFill>
              <a:schemeClr val="accent3">
                <a:lumMod val="9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smtClean="0"/>
                <a:t>gadget control flow</a:t>
              </a:r>
              <a:r>
                <a:rPr lang="en-US" sz="3200" b="1" baseline="30000"/>
                <a:t> [1</a:t>
              </a:r>
              <a:r>
                <a:rPr lang="en-US" sz="3200" b="1" baseline="30000" smtClean="0"/>
                <a:t>]</a:t>
              </a:r>
              <a:endParaRPr lang="en-US" sz="3200" b="1" smtClean="0"/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12058900" y="6749433"/>
              <a:ext cx="5604419" cy="584775"/>
            </a:xfrm>
            <a:prstGeom prst="rect">
              <a:avLst/>
            </a:prstGeom>
            <a:solidFill>
              <a:schemeClr val="accent3">
                <a:lumMod val="9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smtClean="0"/>
                <a:t>program CFG and callgraph</a:t>
              </a: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24403589" y="6749433"/>
              <a:ext cx="7811754" cy="584775"/>
            </a:xfrm>
            <a:prstGeom prst="rect">
              <a:avLst/>
            </a:prstGeom>
            <a:solidFill>
              <a:schemeClr val="accent3">
                <a:lumMod val="9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/>
                <a:t>o</a:t>
              </a:r>
              <a:r>
                <a:rPr lang="en-US" sz="3200" b="1" smtClean="0"/>
                <a:t>bservable properties of program state</a:t>
              </a:r>
              <a:endParaRPr lang="en-US" sz="3200" b="1" baseline="30000" smtClean="0"/>
            </a:p>
          </p:txBody>
        </p:sp>
      </p:grpSp>
      <p:sp>
        <p:nvSpPr>
          <p:cNvPr id="224" name="Rounded Rectangle 223"/>
          <p:cNvSpPr/>
          <p:nvPr/>
        </p:nvSpPr>
        <p:spPr bwMode="auto">
          <a:xfrm>
            <a:off x="10589847" y="19781837"/>
            <a:ext cx="21672286" cy="6616603"/>
          </a:xfrm>
          <a:prstGeom prst="roundRect">
            <a:avLst/>
          </a:prstGeom>
          <a:solidFill>
            <a:srgbClr val="CFB7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156638" rIns="0" bIns="156638" numCol="1" rtlCol="0" anchor="t" anchorCtr="0" compatLnSpc="1">
            <a:prstTxWarp prst="textNoShape">
              <a:avLst/>
            </a:prstTxWarp>
          </a:bodyPr>
          <a:lstStyle/>
          <a:p>
            <a:pPr marL="392113" marR="0" indent="-392113" algn="l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  <a:cs typeface="Arial" charset="0"/>
            </a:endParaRPr>
          </a:p>
        </p:txBody>
      </p:sp>
      <p:graphicFrame>
        <p:nvGraphicFramePr>
          <p:cNvPr id="225" name="Table 2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638135"/>
              </p:ext>
            </p:extLst>
          </p:nvPr>
        </p:nvGraphicFramePr>
        <p:xfrm>
          <a:off x="11110119" y="20152628"/>
          <a:ext cx="20806195" cy="5875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0627"/>
                <a:gridCol w="1066800"/>
                <a:gridCol w="13428768"/>
              </a:tblGrid>
              <a:tr h="5761207">
                <a:tc>
                  <a:txBody>
                    <a:bodyPr/>
                    <a:lstStyle/>
                    <a:p>
                      <a:pPr defTabSz="4174983" eaLnBrk="0" hangingPunct="0">
                        <a:spcBef>
                          <a:spcPts val="1065"/>
                        </a:spcBef>
                        <a:defRPr/>
                      </a:pPr>
                      <a:r>
                        <a:rPr lang="en-US" sz="3200" b="1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1. Valid program counter (PC)</a:t>
                      </a:r>
                    </a:p>
                    <a:p>
                      <a:pPr marL="619378" indent="-619378" defTabSz="4174983" eaLnBrk="0" hangingPunct="0">
                        <a:spcBef>
                          <a:spcPts val="1065"/>
                        </a:spcBef>
                        <a:buFont typeface="Wingdings" pitchFamily="82" charset="2"/>
                        <a:buChar char="Ø"/>
                        <a:defRPr/>
                      </a:pPr>
                      <a:r>
                        <a:rPr lang="en-US" sz="3200" b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Prevent attacks that use unaligned instructions</a:t>
                      </a:r>
                    </a:p>
                    <a:p>
                      <a:pPr defTabSz="4174983" eaLnBrk="0" hangingPunct="0">
                        <a:spcBef>
                          <a:spcPts val="1065"/>
                        </a:spcBef>
                        <a:defRPr/>
                      </a:pPr>
                      <a:endParaRPr lang="en-US" sz="3200" b="0" i="1" smtClean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defTabSz="4174983" eaLnBrk="0" hangingPunct="0">
                        <a:spcBef>
                          <a:spcPts val="1065"/>
                        </a:spcBef>
                        <a:defRPr/>
                      </a:pPr>
                      <a:r>
                        <a:rPr lang="en-US" sz="3200" b="0" i="1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Check that PC points to instruction in original program:</a:t>
                      </a:r>
                      <a:r>
                        <a:rPr lang="en-US" sz="3200" b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identify basic block that contains this address, disassemble and verify that the address is on instruction boundary.</a:t>
                      </a:r>
                    </a:p>
                    <a:p>
                      <a:endParaRPr lang="en-US" sz="3200" b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defTabSz="4174983" eaLnBrk="0" hangingPunct="0">
                        <a:spcBef>
                          <a:spcPts val="1065"/>
                        </a:spcBef>
                        <a:defRPr/>
                      </a:pPr>
                      <a:r>
                        <a:rPr lang="en-US" sz="3200" b="1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2. Valid callstack</a:t>
                      </a:r>
                    </a:p>
                    <a:p>
                      <a:pPr marL="619378" indent="-619378" defTabSz="4174983" eaLnBrk="0" hangingPunct="0">
                        <a:spcBef>
                          <a:spcPts val="1065"/>
                        </a:spcBef>
                        <a:buFont typeface="Wingdings" pitchFamily="82" charset="2"/>
                        <a:buChar char="Ø"/>
                        <a:defRPr/>
                      </a:pPr>
                      <a:r>
                        <a:rPr lang="en-US" sz="3200" b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Prevent attacks from executing instructions that have not been reached via valid interprocedural control flow</a:t>
                      </a:r>
                    </a:p>
                    <a:p>
                      <a:pPr defTabSz="4174983" eaLnBrk="0" hangingPunct="0">
                        <a:spcBef>
                          <a:spcPts val="1065"/>
                        </a:spcBef>
                        <a:defRPr/>
                      </a:pPr>
                      <a:endParaRPr lang="en-US" sz="3200" b="0" smtClean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defTabSz="4174983" eaLnBrk="0" hangingPunct="0">
                        <a:spcBef>
                          <a:spcPts val="1065"/>
                        </a:spcBef>
                        <a:defRPr/>
                      </a:pPr>
                      <a:r>
                        <a:rPr lang="en-US" sz="3200" b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(a) </a:t>
                      </a:r>
                      <a:r>
                        <a:rPr lang="en-US" sz="3200" b="0" i="1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Check that frame has valid stack frame height: </a:t>
                      </a:r>
                      <a:r>
                        <a:rPr lang="en-US" sz="3200" b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calculate expected stack height for </a:t>
                      </a:r>
                      <a:r>
                        <a:rPr lang="en-US" sz="3200" b="0" i="1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 </a:t>
                      </a:r>
                      <a:r>
                        <a:rPr lang="en-US" sz="3200" b="0" i="1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  <a:sym typeface="Wingdings"/>
                        </a:rPr>
                        <a:t>є</a:t>
                      </a:r>
                      <a:r>
                        <a:rPr lang="en-US" sz="3200" b="0" i="1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p</a:t>
                      </a:r>
                      <a:r>
                        <a:rPr lang="en-US" sz="3200" b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; verify that based on this height, the return address in the caller is valid (follows a call instruction)  </a:t>
                      </a:r>
                    </a:p>
                    <a:p>
                      <a:pPr defTabSz="4174983" eaLnBrk="0" hangingPunct="0">
                        <a:spcBef>
                          <a:spcPts val="1065"/>
                        </a:spcBef>
                        <a:defRPr/>
                      </a:pPr>
                      <a:r>
                        <a:rPr lang="en-US" sz="3200" b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(b) </a:t>
                      </a:r>
                      <a:r>
                        <a:rPr lang="en-US" sz="3200" b="0" i="1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Check that (caller </a:t>
                      </a:r>
                      <a:r>
                        <a:rPr lang="en-US" sz="3200" b="0" i="1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  <a:sym typeface="Wingdings"/>
                        </a:rPr>
                        <a:t> current frame) represents a valid control flow transfer in the program: </a:t>
                      </a:r>
                      <a:r>
                        <a:rPr lang="en-US" sz="3200" b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  <a:sym typeface="Wingdings"/>
                        </a:rPr>
                        <a:t>verify that there exists an edge in the callgraph from </a:t>
                      </a:r>
                      <a:r>
                        <a:rPr lang="en-US" sz="3200" b="0" i="1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  <a:sym typeface="Wingdings"/>
                        </a:rPr>
                        <a:t>p є s</a:t>
                      </a:r>
                      <a:r>
                        <a:rPr lang="en-US" sz="3200" b="0" i="1" baseline="-2500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  <a:sym typeface="Wingdings"/>
                        </a:rPr>
                        <a:t>k-1</a:t>
                      </a:r>
                      <a:r>
                        <a:rPr lang="en-US" sz="3200" b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  <a:sym typeface="Wingdings"/>
                        </a:rPr>
                        <a:t> to </a:t>
                      </a:r>
                      <a:r>
                        <a:rPr lang="en-US" sz="3200" b="0" i="1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  <a:sym typeface="Wingdings"/>
                        </a:rPr>
                        <a:t>p є s</a:t>
                      </a:r>
                      <a:r>
                        <a:rPr lang="en-US" sz="3200" b="0" i="1" baseline="-2500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  <a:sym typeface="Wingdings"/>
                        </a:rPr>
                        <a:t>k</a:t>
                      </a:r>
                      <a:r>
                        <a:rPr lang="en-US" sz="3200" b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  <a:sym typeface="Wingdings"/>
                        </a:rPr>
                        <a:t> at </a:t>
                      </a:r>
                      <a:r>
                        <a:rPr lang="en-US" sz="3200" b="0" i="1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  <a:sym typeface="Wingdings"/>
                        </a:rPr>
                        <a:t>i є s</a:t>
                      </a:r>
                      <a:r>
                        <a:rPr lang="en-US" sz="3200" b="0" i="1" baseline="-2500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  <a:sym typeface="Wingdings"/>
                        </a:rPr>
                        <a:t>k-1</a:t>
                      </a:r>
                      <a:r>
                        <a:rPr lang="en-US" sz="3200" b="0" i="1" baseline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  <a:sym typeface="Wingdings"/>
                        </a:rPr>
                        <a:t>.</a:t>
                      </a:r>
                      <a:endParaRPr lang="en-US" sz="3200" b="0" i="1" baseline="0" smtClean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10652918" y="10003893"/>
            <a:ext cx="13182601" cy="5901954"/>
            <a:chOff x="10652918" y="9768167"/>
            <a:chExt cx="13182601" cy="5901954"/>
          </a:xfrm>
        </p:grpSpPr>
        <p:grpSp>
          <p:nvGrpSpPr>
            <p:cNvPr id="2116" name="Group 2115"/>
            <p:cNvGrpSpPr/>
            <p:nvPr/>
          </p:nvGrpSpPr>
          <p:grpSpPr>
            <a:xfrm>
              <a:off x="10652918" y="9768167"/>
              <a:ext cx="13182601" cy="5901954"/>
              <a:chOff x="10652918" y="9768167"/>
              <a:chExt cx="13182601" cy="5901954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10652918" y="9768167"/>
                <a:ext cx="7809100" cy="5901954"/>
                <a:chOff x="11299216" y="7948697"/>
                <a:chExt cx="7809100" cy="5901954"/>
              </a:xfrm>
            </p:grpSpPr>
            <p:sp>
              <p:nvSpPr>
                <p:cNvPr id="93" name="Rectangle 92"/>
                <p:cNvSpPr/>
                <p:nvPr/>
              </p:nvSpPr>
              <p:spPr bwMode="auto">
                <a:xfrm>
                  <a:off x="15126484" y="9878145"/>
                  <a:ext cx="3981832" cy="3972504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/>
              </p:spPr>
              <p:txBody>
                <a:bodyPr vert="horz" wrap="square" lIns="0" tIns="156638" rIns="0" bIns="156638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182880"/>
                  <a:r>
                    <a:rPr lang="en-US" sz="2000" b="1" smtClean="0">
                      <a:solidFill>
                        <a:schemeClr val="accent5"/>
                      </a:solidFill>
                      <a:latin typeface="Courier New" pitchFamily="49" charset="0"/>
                      <a:cs typeface="Courier New" pitchFamily="49" charset="0"/>
                    </a:rPr>
                    <a:t>b7fe3414: push %ecx</a:t>
                  </a:r>
                </a:p>
                <a:p>
                  <a:pPr marL="182880"/>
                  <a:r>
                    <a:rPr lang="en-US" sz="2000" b="1" smtClean="0">
                      <a:solidFill>
                        <a:schemeClr val="accent5"/>
                      </a:solidFill>
                      <a:latin typeface="Courier New" pitchFamily="49" charset="0"/>
                      <a:cs typeface="Courier New" pitchFamily="49" charset="0"/>
                    </a:rPr>
                    <a:t>b7fe3415: </a:t>
                  </a:r>
                  <a:r>
                    <a:rPr lang="en-US" sz="2000" b="1">
                      <a:solidFill>
                        <a:schemeClr val="accent5"/>
                      </a:solidFill>
                      <a:latin typeface="Courier New" pitchFamily="49" charset="0"/>
                      <a:cs typeface="Courier New" pitchFamily="49" charset="0"/>
                    </a:rPr>
                    <a:t>push %</a:t>
                  </a:r>
                  <a:r>
                    <a:rPr lang="en-US" sz="2000" b="1" smtClean="0">
                      <a:solidFill>
                        <a:schemeClr val="accent5"/>
                      </a:solidFill>
                      <a:latin typeface="Courier New" pitchFamily="49" charset="0"/>
                      <a:cs typeface="Courier New" pitchFamily="49" charset="0"/>
                    </a:rPr>
                    <a:t>edx</a:t>
                  </a:r>
                  <a:endParaRPr lang="en-US" sz="2000" b="1">
                    <a:solidFill>
                      <a:schemeClr val="accent5"/>
                    </a:solidFill>
                    <a:latin typeface="Courier New" pitchFamily="49" charset="0"/>
                    <a:cs typeface="Courier New" pitchFamily="49" charset="0"/>
                  </a:endParaRPr>
                </a:p>
                <a:p>
                  <a:pPr marL="182880"/>
                  <a:r>
                    <a:rPr lang="en-US" sz="2000" b="1" smtClean="0">
                      <a:solidFill>
                        <a:schemeClr val="accent5"/>
                      </a:solidFill>
                      <a:latin typeface="Courier New" pitchFamily="49" charset="0"/>
                      <a:cs typeface="Courier New" pitchFamily="49" charset="0"/>
                    </a:rPr>
                    <a:t>b7fe3416: </a:t>
                  </a:r>
                  <a:r>
                    <a:rPr lang="en-US" sz="2000" b="1">
                      <a:solidFill>
                        <a:schemeClr val="accent5"/>
                      </a:solidFill>
                      <a:latin typeface="Courier New" pitchFamily="49" charset="0"/>
                      <a:cs typeface="Courier New" pitchFamily="49" charset="0"/>
                    </a:rPr>
                    <a:t>push %</a:t>
                  </a:r>
                  <a:r>
                    <a:rPr lang="en-US" sz="2000" b="1" smtClean="0">
                      <a:solidFill>
                        <a:schemeClr val="accent5"/>
                      </a:solidFill>
                      <a:latin typeface="Courier New" pitchFamily="49" charset="0"/>
                      <a:cs typeface="Courier New" pitchFamily="49" charset="0"/>
                    </a:rPr>
                    <a:t>ebp</a:t>
                  </a:r>
                  <a:endParaRPr lang="en-US" sz="2000" b="1">
                    <a:solidFill>
                      <a:schemeClr val="accent5"/>
                    </a:solidFill>
                    <a:latin typeface="Courier New" pitchFamily="49" charset="0"/>
                    <a:cs typeface="Courier New" pitchFamily="49" charset="0"/>
                  </a:endParaRPr>
                </a:p>
                <a:p>
                  <a:pPr marL="182880"/>
                  <a:r>
                    <a:rPr lang="en-US" sz="2000" b="1" smtClean="0">
                      <a:solidFill>
                        <a:schemeClr val="accent5"/>
                      </a:solidFill>
                      <a:latin typeface="Courier New" pitchFamily="49" charset="0"/>
                      <a:cs typeface="Courier New" pitchFamily="49" charset="0"/>
                    </a:rPr>
                    <a:t>b7fe3417: mov %esp,%ebp</a:t>
                  </a:r>
                </a:p>
                <a:p>
                  <a:pPr marL="182880"/>
                  <a:r>
                    <a:rPr lang="en-US" sz="2000" b="1" smtClean="0">
                      <a:solidFill>
                        <a:schemeClr val="accent5"/>
                      </a:solidFill>
                      <a:latin typeface="Courier New" pitchFamily="49" charset="0"/>
                      <a:cs typeface="Courier New" pitchFamily="49" charset="0"/>
                    </a:rPr>
                    <a:t>b7fe3419: sysenter</a:t>
                  </a:r>
                </a:p>
                <a:p>
                  <a:pPr marL="182880"/>
                  <a:r>
                    <a:rPr lang="en-US" sz="2000" b="1" smtClean="0">
                      <a:solidFill>
                        <a:schemeClr val="accent5"/>
                      </a:solidFill>
                      <a:latin typeface="Courier New" pitchFamily="49" charset="0"/>
                      <a:cs typeface="Courier New" pitchFamily="49" charset="0"/>
                    </a:rPr>
                    <a:t>b7fe3414</a:t>
                  </a:r>
                  <a:r>
                    <a:rPr lang="en-US" sz="2000" b="1">
                      <a:solidFill>
                        <a:schemeClr val="accent5"/>
                      </a:solidFill>
                      <a:latin typeface="Courier New" pitchFamily="49" charset="0"/>
                      <a:cs typeface="Courier New" pitchFamily="49" charset="0"/>
                    </a:rPr>
                    <a:t>: </a:t>
                  </a:r>
                  <a:r>
                    <a:rPr lang="en-US" sz="2000" b="1" smtClean="0">
                      <a:solidFill>
                        <a:schemeClr val="accent5"/>
                      </a:solidFill>
                      <a:latin typeface="Courier New" pitchFamily="49" charset="0"/>
                      <a:cs typeface="Courier New" pitchFamily="49" charset="0"/>
                    </a:rPr>
                    <a:t>nop</a:t>
                  </a:r>
                </a:p>
                <a:p>
                  <a:pPr marL="182880"/>
                  <a:r>
                    <a:rPr lang="en-US" sz="2000" b="1" smtClean="0">
                      <a:solidFill>
                        <a:schemeClr val="accent5"/>
                      </a:solidFill>
                      <a:latin typeface="Courier New" pitchFamily="49" charset="0"/>
                      <a:cs typeface="Courier New" pitchFamily="49" charset="0"/>
                    </a:rPr>
                    <a:t>…</a:t>
                  </a:r>
                </a:p>
                <a:p>
                  <a:pPr marL="182880"/>
                  <a:r>
                    <a:rPr lang="en-US" sz="2000" b="1" smtClean="0">
                      <a:solidFill>
                        <a:schemeClr val="accent5"/>
                      </a:solidFill>
                      <a:latin typeface="Courier New" pitchFamily="49" charset="0"/>
                      <a:cs typeface="Courier New" pitchFamily="49" charset="0"/>
                    </a:rPr>
                    <a:t>b7fe3422: jmp b7fe3417</a:t>
                  </a:r>
                </a:p>
                <a:p>
                  <a:pPr marL="182880"/>
                  <a:r>
                    <a:rPr lang="en-US" sz="2000" b="1" smtClean="0">
                      <a:solidFill>
                        <a:schemeClr val="accent5"/>
                      </a:solidFill>
                      <a:latin typeface="Courier New" pitchFamily="49" charset="0"/>
                      <a:cs typeface="Courier New" pitchFamily="49" charset="0"/>
                    </a:rPr>
                    <a:t>b7fe3424: pop %ebp</a:t>
                  </a:r>
                </a:p>
                <a:p>
                  <a:pPr marL="182880"/>
                  <a:r>
                    <a:rPr lang="en-US" sz="2000" b="1" smtClean="0">
                      <a:solidFill>
                        <a:schemeClr val="accent5"/>
                      </a:solidFill>
                      <a:latin typeface="Courier New" pitchFamily="49" charset="0"/>
                      <a:cs typeface="Courier New" pitchFamily="49" charset="0"/>
                    </a:rPr>
                    <a:t>b7fe3425</a:t>
                  </a:r>
                  <a:r>
                    <a:rPr lang="en-US" sz="2000" b="1">
                      <a:solidFill>
                        <a:schemeClr val="accent5"/>
                      </a:solidFill>
                      <a:latin typeface="Courier New" pitchFamily="49" charset="0"/>
                      <a:cs typeface="Courier New" pitchFamily="49" charset="0"/>
                    </a:rPr>
                    <a:t>: pop %edx</a:t>
                  </a:r>
                </a:p>
                <a:p>
                  <a:pPr marL="182880"/>
                  <a:r>
                    <a:rPr lang="en-US" sz="2000" b="1">
                      <a:solidFill>
                        <a:schemeClr val="accent5"/>
                      </a:solidFill>
                      <a:latin typeface="Courier New" pitchFamily="49" charset="0"/>
                      <a:cs typeface="Courier New" pitchFamily="49" charset="0"/>
                    </a:rPr>
                    <a:t>b7fe3426: pop %ecx</a:t>
                  </a:r>
                </a:p>
                <a:p>
                  <a:pPr marL="182880"/>
                  <a:r>
                    <a:rPr lang="en-US" sz="2000" b="1">
                      <a:solidFill>
                        <a:schemeClr val="accent5"/>
                      </a:solidFill>
                      <a:latin typeface="Courier New" pitchFamily="49" charset="0"/>
                      <a:cs typeface="Courier New" pitchFamily="49" charset="0"/>
                    </a:rPr>
                    <a:t>b7fe3427: </a:t>
                  </a:r>
                  <a:r>
                    <a:rPr lang="en-US" sz="2000" b="1" smtClean="0">
                      <a:solidFill>
                        <a:schemeClr val="accent5"/>
                      </a:solidFill>
                      <a:latin typeface="Courier New" pitchFamily="49" charset="0"/>
                      <a:cs typeface="Courier New" pitchFamily="49" charset="0"/>
                    </a:rPr>
                    <a:t>ret </a:t>
                  </a:r>
                  <a:endParaRPr lang="en-US" sz="2000" b="1">
                    <a:solidFill>
                      <a:schemeClr val="accent5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2056" name="Trapezoid 2055"/>
                <p:cNvSpPr/>
                <p:nvPr/>
              </p:nvSpPr>
              <p:spPr bwMode="auto">
                <a:xfrm rot="16200000" flipH="1">
                  <a:off x="12480410" y="11133046"/>
                  <a:ext cx="3974813" cy="1460397"/>
                </a:xfrm>
                <a:prstGeom prst="trapezoid">
                  <a:avLst>
                    <a:gd name="adj" fmla="val 34768"/>
                  </a:avLst>
                </a:prstGeom>
                <a:solidFill>
                  <a:schemeClr val="accent3">
                    <a:lumMod val="75000"/>
                    <a:alpha val="50196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0" tIns="156638" rIns="0" bIns="156638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92113" marR="0" indent="-392113" algn="l" defTabSz="313531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6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elvetica" pitchFamily="34" charset="0"/>
                    <a:cs typeface="Arial" charset="0"/>
                  </a:endParaRPr>
                </a:p>
              </p:txBody>
            </p:sp>
            <p:grpSp>
              <p:nvGrpSpPr>
                <p:cNvPr id="9" name="Group 8"/>
                <p:cNvGrpSpPr/>
                <p:nvPr/>
              </p:nvGrpSpPr>
              <p:grpSpPr>
                <a:xfrm>
                  <a:off x="11299216" y="7948697"/>
                  <a:ext cx="2554104" cy="5432340"/>
                  <a:chOff x="18995416" y="5964600"/>
                  <a:chExt cx="2554104" cy="5432340"/>
                </a:xfrm>
              </p:grpSpPr>
              <p:sp>
                <p:nvSpPr>
                  <p:cNvPr id="2055" name="Rectangle 2054"/>
                  <p:cNvSpPr/>
                  <p:nvPr/>
                </p:nvSpPr>
                <p:spPr bwMode="auto">
                  <a:xfrm>
                    <a:off x="19034919" y="8306654"/>
                    <a:ext cx="2514601" cy="3090286"/>
                  </a:xfrm>
                  <a:prstGeom prst="rect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>
                    <a:outerShdw dist="35921" dir="2700000" algn="ctr" rotWithShape="0">
                      <a:schemeClr val="bg2"/>
                    </a:outerShdw>
                  </a:effectLst>
                  <a:extLst/>
                </p:spPr>
                <p:txBody>
                  <a:bodyPr vert="horz" wrap="square" lIns="0" tIns="156638" rIns="0" bIns="156638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92113" marR="0" indent="-392113" algn="l" defTabSz="313531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6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Helvetica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121" name="Rectangle 120"/>
                  <p:cNvSpPr/>
                  <p:nvPr/>
                </p:nvSpPr>
                <p:spPr bwMode="auto">
                  <a:xfrm>
                    <a:off x="18995416" y="5964600"/>
                    <a:ext cx="2552941" cy="1988790"/>
                  </a:xfrm>
                  <a:prstGeom prst="rect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>
                    <a:outerShdw dist="35921" dir="2700000" algn="ctr" rotWithShape="0">
                      <a:schemeClr val="bg2"/>
                    </a:outerShdw>
                  </a:effectLst>
                  <a:extLst/>
                </p:spPr>
                <p:txBody>
                  <a:bodyPr vert="horz" wrap="square" lIns="0" tIns="156638" rIns="0" bIns="156638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92113" marR="0" indent="-392113" algn="l" defTabSz="313531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6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Helvetica" pitchFamily="34" charset="0"/>
                      <a:cs typeface="Arial" charset="0"/>
                    </a:endParaRPr>
                  </a:p>
                </p:txBody>
              </p:sp>
              <p:grpSp>
                <p:nvGrpSpPr>
                  <p:cNvPr id="8" name="Group 7"/>
                  <p:cNvGrpSpPr/>
                  <p:nvPr/>
                </p:nvGrpSpPr>
                <p:grpSpPr>
                  <a:xfrm>
                    <a:off x="19305588" y="6100642"/>
                    <a:ext cx="1622034" cy="4964761"/>
                    <a:chOff x="19305588" y="6100642"/>
                    <a:chExt cx="1622034" cy="4964761"/>
                  </a:xfrm>
                </p:grpSpPr>
                <p:sp>
                  <p:nvSpPr>
                    <p:cNvPr id="74" name="Rounded Rectangle 73"/>
                    <p:cNvSpPr/>
                    <p:nvPr/>
                  </p:nvSpPr>
                  <p:spPr bwMode="auto">
                    <a:xfrm>
                      <a:off x="19314189" y="10626284"/>
                      <a:ext cx="406530" cy="406530"/>
                    </a:xfrm>
                    <a:prstGeom prst="roundRect">
                      <a:avLst/>
                    </a:prstGeom>
                    <a:solidFill>
                      <a:srgbClr val="000099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extLst/>
                  </p:spPr>
                  <p:txBody>
                    <a:bodyPr vert="horz" wrap="square" lIns="0" tIns="156638" rIns="0" bIns="156638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92113" marR="0" indent="-392113" algn="l" defTabSz="31353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200" b="0" i="0" u="none" strike="noStrike" cap="none" normalizeH="0" baseline="0" smtClean="0">
                        <a:ln>
                          <a:noFill/>
                        </a:ln>
                        <a:effectLst/>
                        <a:latin typeface="Helvetica" pitchFamily="34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4" name="Rounded Rectangle 93"/>
                    <p:cNvSpPr/>
                    <p:nvPr/>
                  </p:nvSpPr>
                  <p:spPr bwMode="auto">
                    <a:xfrm>
                      <a:off x="19305588" y="8512312"/>
                      <a:ext cx="406530" cy="406530"/>
                    </a:xfrm>
                    <a:prstGeom prst="roundRect">
                      <a:avLst/>
                    </a:prstGeom>
                    <a:solidFill>
                      <a:schemeClr val="accent3">
                        <a:lumMod val="50000"/>
                      </a:schemeClr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extLst/>
                  </p:spPr>
                  <p:txBody>
                    <a:bodyPr vert="horz" wrap="square" lIns="0" tIns="156638" rIns="0" bIns="156638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92113" marR="0" indent="-392113" algn="l" defTabSz="31353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200" b="0" i="0" u="none" strike="noStrike" cap="none" normalizeH="0" baseline="0" smtClean="0">
                        <a:ln>
                          <a:noFill/>
                        </a:ln>
                        <a:effectLst/>
                        <a:latin typeface="Helvetica" pitchFamily="34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5" name="Rounded Rectangle 94"/>
                    <p:cNvSpPr/>
                    <p:nvPr/>
                  </p:nvSpPr>
                  <p:spPr bwMode="auto">
                    <a:xfrm>
                      <a:off x="19314189" y="9526447"/>
                      <a:ext cx="406530" cy="406530"/>
                    </a:xfrm>
                    <a:prstGeom prst="roundRect">
                      <a:avLst/>
                    </a:prstGeom>
                    <a:solidFill>
                      <a:schemeClr val="accent3">
                        <a:lumMod val="50000"/>
                      </a:schemeClr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extLst/>
                  </p:spPr>
                  <p:txBody>
                    <a:bodyPr vert="horz" wrap="square" lIns="0" tIns="156638" rIns="0" bIns="156638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92113" marR="0" indent="-392113" algn="l" defTabSz="31353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200" b="0" i="0" u="none" strike="noStrike" cap="none" normalizeH="0" baseline="0" smtClean="0">
                        <a:ln>
                          <a:noFill/>
                        </a:ln>
                        <a:effectLst/>
                        <a:latin typeface="Helvetica" pitchFamily="34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ounded Rectangle 95"/>
                    <p:cNvSpPr/>
                    <p:nvPr/>
                  </p:nvSpPr>
                  <p:spPr bwMode="auto">
                    <a:xfrm>
                      <a:off x="20521092" y="10658873"/>
                      <a:ext cx="406530" cy="406530"/>
                    </a:xfrm>
                    <a:prstGeom prst="roundRect">
                      <a:avLst/>
                    </a:prstGeom>
                    <a:solidFill>
                      <a:schemeClr val="accent3">
                        <a:lumMod val="50000"/>
                      </a:schemeClr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extLst/>
                  </p:spPr>
                  <p:txBody>
                    <a:bodyPr vert="horz" wrap="square" lIns="0" tIns="156638" rIns="0" bIns="156638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92113" marR="0" indent="-392113" algn="l" defTabSz="31353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200" b="0" i="0" u="none" strike="noStrike" cap="none" normalizeH="0" baseline="0" smtClean="0">
                        <a:ln>
                          <a:noFill/>
                        </a:ln>
                        <a:effectLst/>
                        <a:latin typeface="Helvetica" pitchFamily="34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7" name="Rounded Rectangle 96"/>
                    <p:cNvSpPr/>
                    <p:nvPr/>
                  </p:nvSpPr>
                  <p:spPr bwMode="auto">
                    <a:xfrm>
                      <a:off x="19309557" y="7123969"/>
                      <a:ext cx="406530" cy="406530"/>
                    </a:xfrm>
                    <a:prstGeom prst="roundRect">
                      <a:avLst/>
                    </a:prstGeom>
                    <a:solidFill>
                      <a:schemeClr val="accent3">
                        <a:lumMod val="50000"/>
                      </a:schemeClr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extLst/>
                  </p:spPr>
                  <p:txBody>
                    <a:bodyPr vert="horz" wrap="square" lIns="0" tIns="156638" rIns="0" bIns="156638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92113" marR="0" indent="-392113" algn="l" defTabSz="31353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200" b="0" i="0" u="none" strike="noStrike" cap="none" normalizeH="0" baseline="0" smtClean="0">
                        <a:ln>
                          <a:noFill/>
                        </a:ln>
                        <a:effectLst/>
                        <a:latin typeface="Helvetica" pitchFamily="34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8" name="Rounded Rectangle 97"/>
                    <p:cNvSpPr/>
                    <p:nvPr/>
                  </p:nvSpPr>
                  <p:spPr bwMode="auto">
                    <a:xfrm>
                      <a:off x="19305588" y="6100642"/>
                      <a:ext cx="406530" cy="406530"/>
                    </a:xfrm>
                    <a:prstGeom prst="roundRect">
                      <a:avLst/>
                    </a:prstGeom>
                    <a:solidFill>
                      <a:schemeClr val="accent3">
                        <a:lumMod val="50000"/>
                      </a:schemeClr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extLst/>
                  </p:spPr>
                  <p:txBody>
                    <a:bodyPr vert="horz" wrap="square" lIns="0" tIns="156638" rIns="0" bIns="156638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92113" marR="0" indent="-392113" algn="l" defTabSz="31353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200" b="0" i="0" u="none" strike="noStrike" cap="none" normalizeH="0" baseline="0" smtClean="0">
                        <a:ln>
                          <a:noFill/>
                        </a:ln>
                        <a:effectLst/>
                        <a:latin typeface="Helvetica" pitchFamily="34" charset="0"/>
                        <a:cs typeface="Arial" charset="0"/>
                      </a:endParaRPr>
                    </a:p>
                  </p:txBody>
                </p:sp>
                <p:cxnSp>
                  <p:nvCxnSpPr>
                    <p:cNvPr id="21" name="Straight Arrow Connector 20"/>
                    <p:cNvCxnSpPr>
                      <a:stCxn id="98" idx="2"/>
                      <a:endCxn id="97" idx="0"/>
                    </p:cNvCxnSpPr>
                    <p:nvPr/>
                  </p:nvCxnSpPr>
                  <p:spPr bwMode="auto">
                    <a:xfrm>
                      <a:off x="19508853" y="6507172"/>
                      <a:ext cx="3969" cy="616797"/>
                    </a:xfrm>
                    <a:prstGeom prst="straightConnector1">
                      <a:avLst/>
                    </a:prstGeom>
                    <a:solidFill>
                      <a:srgbClr val="FFFFCC"/>
                    </a:solidFill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arrow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23" name="Straight Arrow Connector 22"/>
                    <p:cNvCxnSpPr>
                      <a:stCxn id="97" idx="2"/>
                      <a:endCxn id="94" idx="0"/>
                    </p:cNvCxnSpPr>
                    <p:nvPr/>
                  </p:nvCxnSpPr>
                  <p:spPr bwMode="auto">
                    <a:xfrm flipH="1">
                      <a:off x="19508853" y="7530499"/>
                      <a:ext cx="3969" cy="981813"/>
                    </a:xfrm>
                    <a:prstGeom prst="straightConnector1">
                      <a:avLst/>
                    </a:prstGeom>
                    <a:solidFill>
                      <a:srgbClr val="FFFFCC"/>
                    </a:solidFill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arrow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25" name="Straight Arrow Connector 24"/>
                    <p:cNvCxnSpPr>
                      <a:stCxn id="94" idx="2"/>
                      <a:endCxn id="95" idx="0"/>
                    </p:cNvCxnSpPr>
                    <p:nvPr/>
                  </p:nvCxnSpPr>
                  <p:spPr bwMode="auto">
                    <a:xfrm>
                      <a:off x="19508853" y="8918842"/>
                      <a:ext cx="8601" cy="607605"/>
                    </a:xfrm>
                    <a:prstGeom prst="straightConnector1">
                      <a:avLst/>
                    </a:prstGeom>
                    <a:solidFill>
                      <a:srgbClr val="FFFFCC"/>
                    </a:solidFill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arrow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27" name="Straight Arrow Connector 26"/>
                    <p:cNvCxnSpPr>
                      <a:stCxn id="95" idx="2"/>
                      <a:endCxn id="74" idx="0"/>
                    </p:cNvCxnSpPr>
                    <p:nvPr/>
                  </p:nvCxnSpPr>
                  <p:spPr bwMode="auto">
                    <a:xfrm>
                      <a:off x="19517454" y="9932977"/>
                      <a:ext cx="0" cy="693307"/>
                    </a:xfrm>
                    <a:prstGeom prst="straightConnector1">
                      <a:avLst/>
                    </a:prstGeom>
                    <a:solidFill>
                      <a:srgbClr val="FFFFCC"/>
                    </a:solidFill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arrow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29" name="Straight Arrow Connector 28"/>
                    <p:cNvCxnSpPr>
                      <a:stCxn id="95" idx="2"/>
                      <a:endCxn id="96" idx="0"/>
                    </p:cNvCxnSpPr>
                    <p:nvPr/>
                  </p:nvCxnSpPr>
                  <p:spPr bwMode="auto">
                    <a:xfrm>
                      <a:off x="19517454" y="9932977"/>
                      <a:ext cx="1206903" cy="725896"/>
                    </a:xfrm>
                    <a:prstGeom prst="straightConnector1">
                      <a:avLst/>
                    </a:prstGeom>
                    <a:solidFill>
                      <a:srgbClr val="FFFFCC"/>
                    </a:solidFill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arrow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sp>
                  <p:nvSpPr>
                    <p:cNvPr id="112" name="Rounded Rectangle 111"/>
                    <p:cNvSpPr/>
                    <p:nvPr/>
                  </p:nvSpPr>
                  <p:spPr bwMode="auto">
                    <a:xfrm>
                      <a:off x="20521092" y="7123969"/>
                      <a:ext cx="406530" cy="406530"/>
                    </a:xfrm>
                    <a:prstGeom prst="roundRect">
                      <a:avLst/>
                    </a:prstGeom>
                    <a:solidFill>
                      <a:schemeClr val="accent3">
                        <a:lumMod val="50000"/>
                      </a:schemeClr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extLst/>
                  </p:spPr>
                  <p:txBody>
                    <a:bodyPr vert="horz" wrap="square" lIns="0" tIns="156638" rIns="0" bIns="156638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92113" marR="0" indent="-392113" algn="l" defTabSz="31353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200" b="0" i="0" u="none" strike="noStrike" cap="none" normalizeH="0" baseline="0" smtClean="0">
                        <a:ln>
                          <a:noFill/>
                        </a:ln>
                        <a:effectLst/>
                        <a:latin typeface="Helvetica" pitchFamily="34" charset="0"/>
                        <a:cs typeface="Arial" charset="0"/>
                      </a:endParaRPr>
                    </a:p>
                  </p:txBody>
                </p:sp>
                <p:cxnSp>
                  <p:nvCxnSpPr>
                    <p:cNvPr id="115" name="Straight Arrow Connector 114"/>
                    <p:cNvCxnSpPr>
                      <a:stCxn id="98" idx="2"/>
                      <a:endCxn id="112" idx="0"/>
                    </p:cNvCxnSpPr>
                    <p:nvPr/>
                  </p:nvCxnSpPr>
                  <p:spPr bwMode="auto">
                    <a:xfrm>
                      <a:off x="19508853" y="6507172"/>
                      <a:ext cx="1215504" cy="616797"/>
                    </a:xfrm>
                    <a:prstGeom prst="straightConnector1">
                      <a:avLst/>
                    </a:prstGeom>
                    <a:solidFill>
                      <a:srgbClr val="FFFFCC"/>
                    </a:solidFill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arrow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</p:grpSp>
            </p:grpSp>
            <p:sp>
              <p:nvSpPr>
                <p:cNvPr id="92" name="Rounded Rectangle 91"/>
                <p:cNvSpPr/>
                <p:nvPr/>
              </p:nvSpPr>
              <p:spPr bwMode="auto">
                <a:xfrm>
                  <a:off x="15109217" y="12468841"/>
                  <a:ext cx="3996101" cy="1371600"/>
                </a:xfrm>
                <a:custGeom>
                  <a:avLst/>
                  <a:gdLst>
                    <a:gd name="connsiteX0" fmla="*/ 0 w 6244704"/>
                    <a:gd name="connsiteY0" fmla="*/ 225862 h 1904566"/>
                    <a:gd name="connsiteX1" fmla="*/ 225862 w 6244704"/>
                    <a:gd name="connsiteY1" fmla="*/ 0 h 1904566"/>
                    <a:gd name="connsiteX2" fmla="*/ 6018842 w 6244704"/>
                    <a:gd name="connsiteY2" fmla="*/ 0 h 1904566"/>
                    <a:gd name="connsiteX3" fmla="*/ 6244704 w 6244704"/>
                    <a:gd name="connsiteY3" fmla="*/ 225862 h 1904566"/>
                    <a:gd name="connsiteX4" fmla="*/ 6244704 w 6244704"/>
                    <a:gd name="connsiteY4" fmla="*/ 1678704 h 1904566"/>
                    <a:gd name="connsiteX5" fmla="*/ 6018842 w 6244704"/>
                    <a:gd name="connsiteY5" fmla="*/ 1904566 h 1904566"/>
                    <a:gd name="connsiteX6" fmla="*/ 225862 w 6244704"/>
                    <a:gd name="connsiteY6" fmla="*/ 1904566 h 1904566"/>
                    <a:gd name="connsiteX7" fmla="*/ 0 w 6244704"/>
                    <a:gd name="connsiteY7" fmla="*/ 1678704 h 1904566"/>
                    <a:gd name="connsiteX8" fmla="*/ 0 w 6244704"/>
                    <a:gd name="connsiteY8" fmla="*/ 225862 h 1904566"/>
                    <a:gd name="connsiteX0" fmla="*/ 17266 w 6261970"/>
                    <a:gd name="connsiteY0" fmla="*/ 225862 h 1904566"/>
                    <a:gd name="connsiteX1" fmla="*/ 243128 w 6261970"/>
                    <a:gd name="connsiteY1" fmla="*/ 0 h 1904566"/>
                    <a:gd name="connsiteX2" fmla="*/ 6036108 w 6261970"/>
                    <a:gd name="connsiteY2" fmla="*/ 0 h 1904566"/>
                    <a:gd name="connsiteX3" fmla="*/ 6261970 w 6261970"/>
                    <a:gd name="connsiteY3" fmla="*/ 225862 h 1904566"/>
                    <a:gd name="connsiteX4" fmla="*/ 6261970 w 6261970"/>
                    <a:gd name="connsiteY4" fmla="*/ 1678704 h 1904566"/>
                    <a:gd name="connsiteX5" fmla="*/ 6036108 w 6261970"/>
                    <a:gd name="connsiteY5" fmla="*/ 1904566 h 1904566"/>
                    <a:gd name="connsiteX6" fmla="*/ 243128 w 6261970"/>
                    <a:gd name="connsiteY6" fmla="*/ 1904566 h 1904566"/>
                    <a:gd name="connsiteX7" fmla="*/ 17266 w 6261970"/>
                    <a:gd name="connsiteY7" fmla="*/ 1678704 h 1904566"/>
                    <a:gd name="connsiteX8" fmla="*/ 0 w 6261970"/>
                    <a:gd name="connsiteY8" fmla="*/ 419828 h 1904566"/>
                    <a:gd name="connsiteX9" fmla="*/ 17266 w 6261970"/>
                    <a:gd name="connsiteY9" fmla="*/ 225862 h 19045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261970" h="1904566">
                      <a:moveTo>
                        <a:pt x="17266" y="225862"/>
                      </a:moveTo>
                      <a:cubicBezTo>
                        <a:pt x="17266" y="101122"/>
                        <a:pt x="118388" y="0"/>
                        <a:pt x="243128" y="0"/>
                      </a:cubicBezTo>
                      <a:lnTo>
                        <a:pt x="6036108" y="0"/>
                      </a:lnTo>
                      <a:cubicBezTo>
                        <a:pt x="6160848" y="0"/>
                        <a:pt x="6261970" y="101122"/>
                        <a:pt x="6261970" y="225862"/>
                      </a:cubicBezTo>
                      <a:lnTo>
                        <a:pt x="6261970" y="1678704"/>
                      </a:lnTo>
                      <a:cubicBezTo>
                        <a:pt x="6261970" y="1803444"/>
                        <a:pt x="6160848" y="1904566"/>
                        <a:pt x="6036108" y="1904566"/>
                      </a:cubicBezTo>
                      <a:lnTo>
                        <a:pt x="243128" y="1904566"/>
                      </a:lnTo>
                      <a:cubicBezTo>
                        <a:pt x="118388" y="1904566"/>
                        <a:pt x="17266" y="1803444"/>
                        <a:pt x="17266" y="1678704"/>
                      </a:cubicBezTo>
                      <a:lnTo>
                        <a:pt x="0" y="419828"/>
                      </a:lnTo>
                      <a:lnTo>
                        <a:pt x="17266" y="225862"/>
                      </a:lnTo>
                      <a:close/>
                    </a:path>
                  </a:pathLst>
                </a:custGeom>
                <a:solidFill>
                  <a:schemeClr val="accent3">
                    <a:lumMod val="2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/>
              </p:spPr>
              <p:txBody>
                <a:bodyPr vert="horz" wrap="square" lIns="0" tIns="156638" rIns="0" bIns="156638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182880"/>
                  <a:r>
                    <a:rPr lang="en-US" sz="2000" b="1" smtClean="0">
                      <a:solidFill>
                        <a:schemeClr val="accent5"/>
                      </a:solidFill>
                      <a:latin typeface="Courier New" pitchFamily="49" charset="0"/>
                      <a:cs typeface="Courier New" pitchFamily="49" charset="0"/>
                    </a:rPr>
                    <a:t>b7fe3424: pop %ebp</a:t>
                  </a:r>
                </a:p>
                <a:p>
                  <a:pPr marL="182880"/>
                  <a:r>
                    <a:rPr lang="en-US" sz="2000" b="1" smtClean="0">
                      <a:solidFill>
                        <a:schemeClr val="accent5"/>
                      </a:solidFill>
                      <a:latin typeface="Courier New" pitchFamily="49" charset="0"/>
                      <a:cs typeface="Courier New" pitchFamily="49" charset="0"/>
                    </a:rPr>
                    <a:t>b7fe3425</a:t>
                  </a:r>
                  <a:r>
                    <a:rPr lang="en-US" sz="2000" b="1">
                      <a:solidFill>
                        <a:schemeClr val="accent5"/>
                      </a:solidFill>
                      <a:latin typeface="Courier New" pitchFamily="49" charset="0"/>
                      <a:cs typeface="Courier New" pitchFamily="49" charset="0"/>
                    </a:rPr>
                    <a:t>: pop %edx</a:t>
                  </a:r>
                </a:p>
                <a:p>
                  <a:pPr marL="182880"/>
                  <a:r>
                    <a:rPr lang="en-US" sz="2000" b="1">
                      <a:solidFill>
                        <a:schemeClr val="accent5"/>
                      </a:solidFill>
                      <a:latin typeface="Courier New" pitchFamily="49" charset="0"/>
                      <a:cs typeface="Courier New" pitchFamily="49" charset="0"/>
                    </a:rPr>
                    <a:t>b7fe3426: pop %ecx</a:t>
                  </a:r>
                </a:p>
                <a:p>
                  <a:pPr marL="182880"/>
                  <a:r>
                    <a:rPr lang="en-US" sz="2000" b="1">
                      <a:solidFill>
                        <a:schemeClr val="accent5"/>
                      </a:solidFill>
                      <a:latin typeface="Courier New" pitchFamily="49" charset="0"/>
                      <a:cs typeface="Courier New" pitchFamily="49" charset="0"/>
                    </a:rPr>
                    <a:t>b7fe3427: </a:t>
                  </a:r>
                  <a:r>
                    <a:rPr lang="en-US" sz="2000" b="1" smtClean="0">
                      <a:solidFill>
                        <a:schemeClr val="accent5"/>
                      </a:solidFill>
                      <a:latin typeface="Courier New" pitchFamily="49" charset="0"/>
                      <a:cs typeface="Courier New" pitchFamily="49" charset="0"/>
                    </a:rPr>
                    <a:t>ret </a:t>
                  </a:r>
                  <a:endParaRPr lang="en-US" sz="2000" b="1">
                    <a:solidFill>
                      <a:schemeClr val="accent5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</p:grpSp>
          <p:sp>
            <p:nvSpPr>
              <p:cNvPr id="18" name="Rounded Rectangle 17"/>
              <p:cNvSpPr/>
              <p:nvPr/>
            </p:nvSpPr>
            <p:spPr bwMode="auto">
              <a:xfrm>
                <a:off x="14293328" y="13045084"/>
                <a:ext cx="9542191" cy="369497"/>
              </a:xfrm>
              <a:prstGeom prst="roundRect">
                <a:avLst/>
              </a:prstGeom>
              <a:solidFill>
                <a:srgbClr val="FFFFFF">
                  <a:alpha val="50196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156638" rIns="0" bIns="156638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92113" marR="0" indent="-392113" algn="l" defTabSz="313531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6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cs typeface="Arial" charset="0"/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1531305" y="12128083"/>
              <a:ext cx="18648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smtClean="0"/>
                <a:t>kernel_vsyscall</a:t>
              </a:r>
              <a:endParaRPr lang="en-US" sz="1600" b="1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8119458" y="8882426"/>
            <a:ext cx="3076119" cy="924337"/>
            <a:chOff x="28119458" y="7922170"/>
            <a:chExt cx="3076119" cy="924337"/>
          </a:xfrm>
        </p:grpSpPr>
        <p:sp>
          <p:nvSpPr>
            <p:cNvPr id="120" name="Right Brace 119"/>
            <p:cNvSpPr/>
            <p:nvPr/>
          </p:nvSpPr>
          <p:spPr bwMode="auto">
            <a:xfrm>
              <a:off x="28119458" y="7922170"/>
              <a:ext cx="361764" cy="924337"/>
            </a:xfrm>
            <a:prstGeom prst="rightBrace">
              <a:avLst>
                <a:gd name="adj1" fmla="val 28096"/>
                <a:gd name="adj2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t" anchorCtr="0" compatLnSpc="1">
              <a:prstTxWarp prst="textNoShape">
                <a:avLst/>
              </a:prstTxWarp>
            </a:bodyPr>
            <a:lstStyle/>
            <a:p>
              <a:pPr marL="392113" marR="0" indent="-392113" algn="l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28559920" y="7990084"/>
              <a:ext cx="2635657" cy="707886"/>
            </a:xfrm>
            <a:prstGeom prst="rect">
              <a:avLst/>
            </a:prstGeom>
            <a:solidFill>
              <a:schemeClr val="accent3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smtClean="0"/>
                <a:t>expected stack frame for kernel_vsyscall</a:t>
              </a:r>
              <a:endParaRPr lang="en-US" sz="200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8119458" y="8435163"/>
            <a:ext cx="3076119" cy="400110"/>
            <a:chOff x="28119458" y="8866127"/>
            <a:chExt cx="3076119" cy="400110"/>
          </a:xfrm>
        </p:grpSpPr>
        <p:sp>
          <p:nvSpPr>
            <p:cNvPr id="132" name="Right Brace 131"/>
            <p:cNvSpPr/>
            <p:nvPr/>
          </p:nvSpPr>
          <p:spPr bwMode="auto">
            <a:xfrm>
              <a:off x="28119458" y="8917241"/>
              <a:ext cx="361764" cy="320266"/>
            </a:xfrm>
            <a:prstGeom prst="rightBrace">
              <a:avLst>
                <a:gd name="adj1" fmla="val 28096"/>
                <a:gd name="adj2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156638" rIns="0" bIns="156638" numCol="1" rtlCol="0" anchor="t" anchorCtr="0" compatLnSpc="1">
              <a:prstTxWarp prst="textNoShape">
                <a:avLst/>
              </a:prstTxWarp>
            </a:bodyPr>
            <a:lstStyle/>
            <a:p>
              <a:pPr marL="392113" marR="0" indent="-392113" algn="l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28559919" y="8866127"/>
              <a:ext cx="2635658" cy="400110"/>
            </a:xfrm>
            <a:prstGeom prst="rect">
              <a:avLst/>
            </a:prstGeom>
            <a:solidFill>
              <a:schemeClr val="accent3">
                <a:lumMod val="9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000" smtClean="0"/>
                <a:t>invalid return address</a:t>
              </a:r>
              <a:endParaRPr lang="en-US" sz="2000"/>
            </a:p>
          </p:txBody>
        </p:sp>
      </p:grpSp>
      <p:cxnSp>
        <p:nvCxnSpPr>
          <p:cNvPr id="31" name="Straight Arrow Connector 30"/>
          <p:cNvCxnSpPr>
            <a:stCxn id="127" idx="2"/>
          </p:cNvCxnSpPr>
          <p:nvPr/>
        </p:nvCxnSpPr>
        <p:spPr bwMode="auto">
          <a:xfrm>
            <a:off x="29877749" y="9658226"/>
            <a:ext cx="0" cy="2185950"/>
          </a:xfrm>
          <a:prstGeom prst="straightConnector1">
            <a:avLst/>
          </a:prstGeom>
          <a:solidFill>
            <a:srgbClr val="FFFFC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2" name="Curved Connector 231"/>
          <p:cNvCxnSpPr>
            <a:stCxn id="96" idx="2"/>
            <a:endCxn id="95" idx="3"/>
          </p:cNvCxnSpPr>
          <p:nvPr/>
        </p:nvCxnSpPr>
        <p:spPr bwMode="auto">
          <a:xfrm rot="5400000" flipH="1">
            <a:off x="11212194" y="13935032"/>
            <a:ext cx="1335691" cy="1003638"/>
          </a:xfrm>
          <a:prstGeom prst="curvedConnector4">
            <a:avLst>
              <a:gd name="adj1" fmla="val -17115"/>
              <a:gd name="adj2" fmla="val -60459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TextBox 123"/>
          <p:cNvSpPr txBox="1"/>
          <p:nvPr/>
        </p:nvSpPr>
        <p:spPr>
          <a:xfrm>
            <a:off x="14462918" y="11476037"/>
            <a:ext cx="3996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/>
              <a:t>kernel_vsyscall</a:t>
            </a:r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375348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Custom Design">
  <a:themeElements>
    <a:clrScheme name="Custom Design 13">
      <a:dk1>
        <a:srgbClr val="000000"/>
      </a:dk1>
      <a:lt1>
        <a:srgbClr val="C3D7FF"/>
      </a:lt1>
      <a:dk2>
        <a:srgbClr val="000000"/>
      </a:dk2>
      <a:lt2>
        <a:srgbClr val="808080"/>
      </a:lt2>
      <a:accent1>
        <a:srgbClr val="FFFFCC"/>
      </a:accent1>
      <a:accent2>
        <a:srgbClr val="A50021"/>
      </a:accent2>
      <a:accent3>
        <a:srgbClr val="DEE8FF"/>
      </a:accent3>
      <a:accent4>
        <a:srgbClr val="000000"/>
      </a:accent4>
      <a:accent5>
        <a:srgbClr val="FFFFE2"/>
      </a:accent5>
      <a:accent6>
        <a:srgbClr val="95001D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156638" rIns="0" bIns="156638" numCol="1" anchor="t" anchorCtr="0" compatLnSpc="1">
        <a:prstTxWarp prst="textNoShape">
          <a:avLst/>
        </a:prstTxWarp>
      </a:bodyPr>
      <a:lstStyle>
        <a:defPPr marL="392113" marR="0" indent="-392113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156638" rIns="0" bIns="156638" numCol="1" anchor="t" anchorCtr="0" compatLnSpc="1">
        <a:prstTxWarp prst="textNoShape">
          <a:avLst/>
        </a:prstTxWarp>
      </a:bodyPr>
      <a:lstStyle>
        <a:defPPr marL="392113" marR="0" indent="-392113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cs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C3D7FF"/>
        </a:lt1>
        <a:dk2>
          <a:srgbClr val="000000"/>
        </a:dk2>
        <a:lt2>
          <a:srgbClr val="808080"/>
        </a:lt2>
        <a:accent1>
          <a:srgbClr val="FFFFCC"/>
        </a:accent1>
        <a:accent2>
          <a:srgbClr val="A50021"/>
        </a:accent2>
        <a:accent3>
          <a:srgbClr val="DEE8FF"/>
        </a:accent3>
        <a:accent4>
          <a:srgbClr val="000000"/>
        </a:accent4>
        <a:accent5>
          <a:srgbClr val="FFFFE2"/>
        </a:accent5>
        <a:accent6>
          <a:srgbClr val="95001D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49883</TotalTime>
  <Words>1675</Words>
  <Application>Microsoft Office PowerPoint</Application>
  <PresentationFormat>Custom</PresentationFormat>
  <Paragraphs>130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1_Custom Design</vt:lpstr>
      <vt:lpstr>PowerPoint Presentation</vt:lpstr>
    </vt:vector>
  </TitlesOfParts>
  <Company>University of Wisconsin - Computer Science Dept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Paradyn poster template</dc:title>
  <dc:creator>darnold</dc:creator>
  <cp:lastModifiedBy>emily</cp:lastModifiedBy>
  <cp:revision>410</cp:revision>
  <dcterms:created xsi:type="dcterms:W3CDTF">2013-10-06T14:58:45Z</dcterms:created>
  <dcterms:modified xsi:type="dcterms:W3CDTF">2013-10-18T18:04:02Z</dcterms:modified>
</cp:coreProperties>
</file>