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</p:sldIdLst>
  <p:sldSz cx="32918400" cy="21945600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Helvetic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Helvetic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Helvetic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Helvetic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Helvetica" pitchFamily="34" charset="0"/>
        <a:ea typeface="+mn-ea"/>
        <a:cs typeface="Arial" charset="0"/>
      </a:defRPr>
    </a:lvl5pPr>
    <a:lvl6pPr marL="2286000" algn="l" defTabSz="914400" rtl="0" eaLnBrk="1" latinLnBrk="0" hangingPunct="1">
      <a:defRPr sz="6200" kern="1200">
        <a:solidFill>
          <a:schemeClr val="tx1"/>
        </a:solidFill>
        <a:latin typeface="Helvetica" pitchFamily="34" charset="0"/>
        <a:ea typeface="+mn-ea"/>
        <a:cs typeface="Arial" charset="0"/>
      </a:defRPr>
    </a:lvl6pPr>
    <a:lvl7pPr marL="2743200" algn="l" defTabSz="914400" rtl="0" eaLnBrk="1" latinLnBrk="0" hangingPunct="1">
      <a:defRPr sz="6200" kern="1200">
        <a:solidFill>
          <a:schemeClr val="tx1"/>
        </a:solidFill>
        <a:latin typeface="Helvetica" pitchFamily="34" charset="0"/>
        <a:ea typeface="+mn-ea"/>
        <a:cs typeface="Arial" charset="0"/>
      </a:defRPr>
    </a:lvl7pPr>
    <a:lvl8pPr marL="3200400" algn="l" defTabSz="914400" rtl="0" eaLnBrk="1" latinLnBrk="0" hangingPunct="1">
      <a:defRPr sz="6200" kern="1200">
        <a:solidFill>
          <a:schemeClr val="tx1"/>
        </a:solidFill>
        <a:latin typeface="Helvetica" pitchFamily="34" charset="0"/>
        <a:ea typeface="+mn-ea"/>
        <a:cs typeface="Arial" charset="0"/>
      </a:defRPr>
    </a:lvl8pPr>
    <a:lvl9pPr marL="3657600" algn="l" defTabSz="914400" rtl="0" eaLnBrk="1" latinLnBrk="0" hangingPunct="1">
      <a:defRPr sz="6200" kern="1200">
        <a:solidFill>
          <a:schemeClr val="tx1"/>
        </a:solidFill>
        <a:latin typeface="Helvetic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99"/>
    <a:srgbClr val="C3D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48" autoAdjust="0"/>
    <p:restoredTop sz="94471" autoAdjust="0"/>
  </p:normalViewPr>
  <p:slideViewPr>
    <p:cSldViewPr>
      <p:cViewPr varScale="1">
        <p:scale>
          <a:sx n="32" d="100"/>
          <a:sy n="32" d="100"/>
        </p:scale>
        <p:origin x="-300" y="-102"/>
      </p:cViewPr>
      <p:guideLst>
        <p:guide orient="horz" pos="6912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6816725"/>
            <a:ext cx="27981275" cy="47053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2436475"/>
            <a:ext cx="23044150" cy="56070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175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238" y="5121275"/>
            <a:ext cx="29625925" cy="14482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995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475" y="879475"/>
            <a:ext cx="7405688" cy="1872456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238" y="879475"/>
            <a:ext cx="22067837" cy="18724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627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6238" y="5121275"/>
            <a:ext cx="29625925" cy="14482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466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4101763"/>
            <a:ext cx="27981275" cy="43592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9301163"/>
            <a:ext cx="27981275" cy="4800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4664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6238" y="5121275"/>
            <a:ext cx="14736762" cy="144827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35400" y="5121275"/>
            <a:ext cx="14736763" cy="144827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201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911725"/>
            <a:ext cx="14544675" cy="20478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959600"/>
            <a:ext cx="14544675" cy="1264443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911725"/>
            <a:ext cx="14549438" cy="20478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959600"/>
            <a:ext cx="14549438" cy="1264443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42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102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8579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3125"/>
            <a:ext cx="10829925" cy="371951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873125"/>
            <a:ext cx="18402300" cy="187309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592638"/>
            <a:ext cx="10829925" cy="15011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5002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5362238"/>
            <a:ext cx="19751675" cy="181292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960563"/>
            <a:ext cx="19751675" cy="13168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7175163"/>
            <a:ext cx="19751675" cy="25765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637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C3D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9"/>
          <p:cNvSpPr>
            <a:spLocks noChangeArrowheads="1"/>
          </p:cNvSpPr>
          <p:nvPr userDrawn="1"/>
        </p:nvSpPr>
        <p:spPr bwMode="auto">
          <a:xfrm>
            <a:off x="228600" y="2819400"/>
            <a:ext cx="32461200" cy="18897600"/>
          </a:xfrm>
          <a:prstGeom prst="roundRect">
            <a:avLst>
              <a:gd name="adj" fmla="val 4560"/>
            </a:avLst>
          </a:prstGeom>
          <a:noFill/>
          <a:ln w="889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9" name="Picture 15" descr="dyninst-bi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8900"/>
            <a:ext cx="44196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87518" y="418099"/>
            <a:ext cx="3002281" cy="2016537"/>
          </a:xfrm>
          <a:prstGeom prst="rect">
            <a:avLst/>
          </a:prstGeom>
        </p:spPr>
      </p:pic>
      <p:pic>
        <p:nvPicPr>
          <p:cNvPr id="7" name="Picture 3" descr="U:\UMD_Square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8600" y="150283"/>
            <a:ext cx="2463800" cy="246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4165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3135313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135313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cs typeface="Arial" charset="0"/>
        </a:defRPr>
      </a:lvl2pPr>
      <a:lvl3pPr algn="ctr" defTabSz="3135313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cs typeface="Arial" charset="0"/>
        </a:defRPr>
      </a:lvl3pPr>
      <a:lvl4pPr algn="ctr" defTabSz="3135313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cs typeface="Arial" charset="0"/>
        </a:defRPr>
      </a:lvl4pPr>
      <a:lvl5pPr algn="ctr" defTabSz="3135313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cs typeface="Arial" charset="0"/>
        </a:defRPr>
      </a:lvl5pPr>
      <a:lvl6pPr marL="457200"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cs typeface="Arial" charset="0"/>
        </a:defRPr>
      </a:lvl6pPr>
      <a:lvl7pPr marL="914400"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176338" indent="-1176338" algn="l" defTabSz="3135313" rtl="0" eaLnBrk="0" fontAlgn="base" hangingPunct="0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  <a:ea typeface="+mn-ea"/>
          <a:cs typeface="+mn-cs"/>
        </a:defRPr>
      </a:lvl1pPr>
      <a:lvl2pPr marL="2547938" indent="-981075" algn="l" defTabSz="3135313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  <a:cs typeface="+mn-cs"/>
        </a:defRPr>
      </a:lvl2pPr>
      <a:lvl3pPr marL="3919538" indent="-784225" algn="l" defTabSz="3135313" rtl="0" eaLnBrk="0" fontAlgn="base" hangingPunct="0">
        <a:spcBef>
          <a:spcPct val="20000"/>
        </a:spcBef>
        <a:spcAft>
          <a:spcPct val="0"/>
        </a:spcAft>
        <a:buChar char="•"/>
        <a:defRPr sz="8200">
          <a:solidFill>
            <a:schemeClr val="tx1"/>
          </a:solidFill>
          <a:latin typeface="+mn-lt"/>
          <a:cs typeface="+mn-cs"/>
        </a:defRPr>
      </a:lvl3pPr>
      <a:lvl4pPr marL="5486400" indent="-784225" algn="l" defTabSz="3135313" rtl="0" eaLnBrk="0" fontAlgn="base" hangingPunct="0">
        <a:spcBef>
          <a:spcPct val="20000"/>
        </a:spcBef>
        <a:spcAft>
          <a:spcPct val="0"/>
        </a:spcAft>
        <a:buChar char="–"/>
        <a:defRPr sz="6900">
          <a:solidFill>
            <a:schemeClr val="tx1"/>
          </a:solidFill>
          <a:latin typeface="+mn-lt"/>
          <a:cs typeface="+mn-cs"/>
        </a:defRPr>
      </a:lvl4pPr>
      <a:lvl5pPr marL="7053263" indent="-782638" algn="l" defTabSz="3135313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  <a:cs typeface="+mn-cs"/>
        </a:defRPr>
      </a:lvl5pPr>
      <a:lvl6pPr marL="7510463" indent="-782638" algn="l" defTabSz="3135313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  <a:cs typeface="+mn-cs"/>
        </a:defRPr>
      </a:lvl6pPr>
      <a:lvl7pPr marL="7967663" indent="-782638" algn="l" defTabSz="3135313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  <a:cs typeface="+mn-cs"/>
        </a:defRPr>
      </a:lvl7pPr>
      <a:lvl8pPr marL="8424863" indent="-782638" algn="l" defTabSz="3135313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  <a:cs typeface="+mn-cs"/>
        </a:defRPr>
      </a:lvl8pPr>
      <a:lvl9pPr marL="8882063" indent="-782638" algn="l" defTabSz="3135313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AutoShape 7"/>
          <p:cNvSpPr>
            <a:spLocks noChangeArrowheads="1"/>
          </p:cNvSpPr>
          <p:nvPr/>
        </p:nvSpPr>
        <p:spPr bwMode="auto">
          <a:xfrm>
            <a:off x="685800" y="7377535"/>
            <a:ext cx="20574000" cy="14086712"/>
          </a:xfrm>
          <a:prstGeom prst="roundRect">
            <a:avLst>
              <a:gd name="adj" fmla="val 4356"/>
            </a:avLst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lIns="0" tIns="156638" rIns="0" bIns="156638"/>
          <a:lstStyle/>
          <a:p>
            <a:pPr marL="465138" indent="-465138" algn="ctr" defTabSz="3135313">
              <a:lnSpc>
                <a:spcPct val="125000"/>
              </a:lnSpc>
            </a:pPr>
            <a:r>
              <a:rPr lang="en-US" sz="3600" b="1" dirty="0" smtClean="0">
                <a:solidFill>
                  <a:srgbClr val="FFFFCC"/>
                </a:solidFill>
              </a:rPr>
              <a:t>Case Study: Hot-Patching Apache</a:t>
            </a:r>
          </a:p>
        </p:txBody>
      </p:sp>
      <p:sp>
        <p:nvSpPr>
          <p:cNvPr id="291" name="AutoShape 7"/>
          <p:cNvSpPr>
            <a:spLocks noChangeArrowheads="1"/>
          </p:cNvSpPr>
          <p:nvPr/>
        </p:nvSpPr>
        <p:spPr bwMode="auto">
          <a:xfrm>
            <a:off x="11259941" y="13906500"/>
            <a:ext cx="9537905" cy="7330723"/>
          </a:xfrm>
          <a:prstGeom prst="roundRect">
            <a:avLst>
              <a:gd name="adj" fmla="val 5823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0" tIns="156638" rIns="0" bIns="156638"/>
          <a:lstStyle/>
          <a:p>
            <a:pPr marL="465138" indent="-465138" algn="ctr" defTabSz="3135313"/>
            <a:r>
              <a:rPr lang="en-US" sz="3600" b="1" dirty="0" smtClean="0">
                <a:solidFill>
                  <a:srgbClr val="000099"/>
                </a:solidFill>
              </a:rPr>
              <a:t>CFG Transformation</a:t>
            </a:r>
          </a:p>
          <a:p>
            <a:pPr marL="465138" indent="-465138" defTabSz="3135313" eaLnBrk="0" hangingPunct="0">
              <a:spcBef>
                <a:spcPts val="600"/>
              </a:spcBef>
              <a:buFont typeface="Wingdings" pitchFamily="82" charset="2"/>
              <a:buChar char="Ø"/>
            </a:pPr>
            <a:endParaRPr lang="en-US" sz="2400" dirty="0" smtClean="0"/>
          </a:p>
        </p:txBody>
      </p:sp>
      <p:sp>
        <p:nvSpPr>
          <p:cNvPr id="290" name="AutoShape 7"/>
          <p:cNvSpPr>
            <a:spLocks noChangeArrowheads="1"/>
          </p:cNvSpPr>
          <p:nvPr/>
        </p:nvSpPr>
        <p:spPr bwMode="auto">
          <a:xfrm>
            <a:off x="1130095" y="13906500"/>
            <a:ext cx="9537905" cy="7330724"/>
          </a:xfrm>
          <a:prstGeom prst="roundRect">
            <a:avLst>
              <a:gd name="adj" fmla="val 534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56638" rIns="0" bIns="156638"/>
          <a:lstStyle/>
          <a:p>
            <a:pPr marL="465138" indent="-465138" algn="ctr" defTabSz="3135313"/>
            <a:r>
              <a:rPr lang="en-US" sz="3600" b="1" dirty="0" err="1" smtClean="0">
                <a:solidFill>
                  <a:srgbClr val="000099"/>
                </a:solidFill>
              </a:rPr>
              <a:t>Dyninst</a:t>
            </a:r>
            <a:r>
              <a:rPr lang="en-US" sz="3600" b="1" dirty="0" smtClean="0">
                <a:solidFill>
                  <a:srgbClr val="000099"/>
                </a:solidFill>
              </a:rPr>
              <a:t> Code Sequence</a:t>
            </a:r>
          </a:p>
          <a:p>
            <a:pPr marL="465138" indent="-465138" defTabSz="3135313" eaLnBrk="0" hangingPunct="0">
              <a:spcBef>
                <a:spcPts val="600"/>
              </a:spcBef>
              <a:buFont typeface="Wingdings" pitchFamily="82" charset="2"/>
              <a:buChar char="Ø"/>
            </a:pPr>
            <a:endParaRPr lang="en-US" sz="2400" dirty="0" smtClean="0"/>
          </a:p>
        </p:txBody>
      </p:sp>
      <p:sp>
        <p:nvSpPr>
          <p:cNvPr id="289" name="AutoShape 7"/>
          <p:cNvSpPr>
            <a:spLocks noChangeArrowheads="1"/>
          </p:cNvSpPr>
          <p:nvPr/>
        </p:nvSpPr>
        <p:spPr bwMode="auto">
          <a:xfrm>
            <a:off x="11259941" y="8707389"/>
            <a:ext cx="9537905" cy="4936560"/>
          </a:xfrm>
          <a:prstGeom prst="roundRect">
            <a:avLst>
              <a:gd name="adj" fmla="val 9245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56638" rIns="0" bIns="156638"/>
          <a:lstStyle/>
          <a:p>
            <a:pPr marL="465138" indent="-465138" algn="ctr" defTabSz="3135313"/>
            <a:r>
              <a:rPr lang="en-US" sz="3600" b="1" dirty="0" smtClean="0">
                <a:solidFill>
                  <a:srgbClr val="000099"/>
                </a:solidFill>
              </a:rPr>
              <a:t>CVE-2011-3368 Patch</a:t>
            </a:r>
          </a:p>
          <a:p>
            <a:pPr marL="465138" indent="-465138" defTabSz="3135313" eaLnBrk="0" hangingPunct="0">
              <a:spcBef>
                <a:spcPts val="600"/>
              </a:spcBef>
              <a:buFont typeface="Wingdings" pitchFamily="82" charset="2"/>
              <a:buChar char="Ø"/>
            </a:pPr>
            <a:endParaRPr lang="en-US" sz="2400" dirty="0" smtClean="0"/>
          </a:p>
        </p:txBody>
      </p:sp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5562600" y="0"/>
            <a:ext cx="19888200" cy="195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99235" tIns="149619" rIns="299235" bIns="149619" anchor="ctr"/>
          <a:lstStyle/>
          <a:p>
            <a:pPr algn="ctr" defTabSz="2992438" eaLnBrk="0" hangingPunct="0"/>
            <a:r>
              <a:rPr lang="en-US" sz="8800" dirty="0" smtClean="0"/>
              <a:t>Binary Modification with </a:t>
            </a:r>
            <a:r>
              <a:rPr lang="en-US" sz="8800" dirty="0" err="1" smtClean="0"/>
              <a:t>Dyninst</a:t>
            </a:r>
            <a:endParaRPr lang="en-US" sz="14400" dirty="0">
              <a:latin typeface="Times New Roman" pitchFamily="18" charset="0"/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5791200" y="1676400"/>
            <a:ext cx="19735800" cy="12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99311" tIns="149655" rIns="299311" bIns="149655">
            <a:spAutoFit/>
          </a:bodyPr>
          <a:lstStyle>
            <a:lvl1pPr defTabSz="2992438" eaLnBrk="0" hangingPunct="0">
              <a:defRPr sz="62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1pPr>
            <a:lvl2pPr marL="742950" indent="-285750" defTabSz="2992438" eaLnBrk="0" hangingPunct="0">
              <a:defRPr sz="62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2pPr>
            <a:lvl3pPr marL="1143000" indent="-228600" defTabSz="2992438" eaLnBrk="0" hangingPunct="0">
              <a:defRPr sz="62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3pPr>
            <a:lvl4pPr marL="1600200" indent="-228600" defTabSz="2992438" eaLnBrk="0" hangingPunct="0">
              <a:defRPr sz="62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4pPr>
            <a:lvl5pPr marL="2057400" indent="-228600" defTabSz="2992438" eaLnBrk="0" hangingPunct="0">
              <a:defRPr sz="62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5pPr>
            <a:lvl6pPr marL="2514600" indent="-228600" defTabSz="2992438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6pPr>
            <a:lvl7pPr marL="2971800" indent="-228600" defTabSz="2992438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7pPr>
            <a:lvl8pPr marL="3429000" indent="-228600" defTabSz="2992438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8pPr>
            <a:lvl9pPr marL="3886200" indent="-228600" defTabSz="2992438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6000" i="1" dirty="0" smtClean="0"/>
              <a:t>Hot-patching Apache Security Flaws</a:t>
            </a:r>
            <a:endParaRPr lang="en-US" sz="6000" i="1" dirty="0"/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685800" y="3339498"/>
            <a:ext cx="9601200" cy="3747102"/>
          </a:xfrm>
          <a:prstGeom prst="roundRect">
            <a:avLst>
              <a:gd name="adj" fmla="val 13428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lIns="0" tIns="156638" rIns="0" bIns="156638"/>
          <a:lstStyle/>
          <a:p>
            <a:pPr marL="465138" indent="-465138" algn="ctr" defTabSz="3135313"/>
            <a:r>
              <a:rPr lang="en-US" sz="3600" b="1" dirty="0" smtClean="0">
                <a:solidFill>
                  <a:srgbClr val="000099"/>
                </a:solidFill>
              </a:rPr>
              <a:t>Modification Uses</a:t>
            </a:r>
          </a:p>
          <a:p>
            <a:pPr marL="465138" indent="-465138" defTabSz="3135313" eaLnBrk="0" hangingPunct="0">
              <a:spcBef>
                <a:spcPts val="600"/>
              </a:spcBef>
              <a:buFont typeface="Wingdings" pitchFamily="82" charset="2"/>
              <a:buChar char="Ø"/>
            </a:pPr>
            <a:r>
              <a:rPr lang="en-US" sz="2400" dirty="0" smtClean="0"/>
              <a:t>Understanding program behavior:</a:t>
            </a:r>
          </a:p>
          <a:p>
            <a:pPr marL="800100" lvl="1" indent="-342900" defTabSz="3135313" eaLnBrk="0" hangingPunct="0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 smtClean="0"/>
              <a:t>Program testing, dynamic patching, …</a:t>
            </a:r>
          </a:p>
          <a:p>
            <a:pPr marL="465138" indent="-465138" defTabSz="3135313" eaLnBrk="0" hangingPunct="0">
              <a:spcBef>
                <a:spcPts val="600"/>
              </a:spcBef>
              <a:buFont typeface="Wingdings" pitchFamily="82" charset="2"/>
              <a:buChar char="Ø"/>
            </a:pPr>
            <a:r>
              <a:rPr lang="en-US" sz="2400" dirty="0" smtClean="0"/>
              <a:t>Understanding performance characteristics:</a:t>
            </a:r>
          </a:p>
          <a:p>
            <a:pPr marL="922338" lvl="1" indent="-465138" defTabSz="3135313" eaLnBrk="0" hangingPunct="0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 smtClean="0"/>
              <a:t>Optimization, performance analysis, …</a:t>
            </a:r>
          </a:p>
          <a:p>
            <a:pPr marL="465138" indent="-465138" defTabSz="3135313" eaLnBrk="0" hangingPunct="0">
              <a:spcBef>
                <a:spcPts val="600"/>
              </a:spcBef>
              <a:buFont typeface="Wingdings" pitchFamily="82" charset="2"/>
              <a:buChar char="Ø"/>
            </a:pPr>
            <a:r>
              <a:rPr lang="en-US" sz="2400" dirty="0" smtClean="0"/>
              <a:t>Understanding security characteristics:</a:t>
            </a:r>
          </a:p>
          <a:p>
            <a:pPr marL="922338" lvl="1" indent="-465138" defTabSz="3135313" eaLnBrk="0" hangingPunct="0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 smtClean="0"/>
              <a:t>Attack detection, behavior monitoring, </a:t>
            </a:r>
            <a:r>
              <a:rPr lang="en-US" sz="2400" dirty="0" err="1" smtClean="0"/>
              <a:t>cyberforensics</a:t>
            </a:r>
            <a:r>
              <a:rPr lang="en-US" sz="2400" dirty="0" smtClean="0"/>
              <a:t>, …</a:t>
            </a:r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10611772" y="3339498"/>
            <a:ext cx="10648028" cy="3747102"/>
          </a:xfrm>
          <a:prstGeom prst="roundRect">
            <a:avLst>
              <a:gd name="adj" fmla="val 13428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lIns="0" tIns="156638" rIns="0" bIns="156638"/>
          <a:lstStyle/>
          <a:p>
            <a:pPr marL="465138" indent="-465138" algn="ctr" defTabSz="3135313"/>
            <a:r>
              <a:rPr lang="en-US" sz="3600" b="1" dirty="0" smtClean="0">
                <a:solidFill>
                  <a:srgbClr val="000099"/>
                </a:solidFill>
              </a:rPr>
              <a:t>Structured Binary Editing</a:t>
            </a:r>
          </a:p>
          <a:p>
            <a:pPr marL="465138" indent="-465138" defTabSz="3135313" eaLnBrk="0" hangingPunct="0">
              <a:spcBef>
                <a:spcPts val="600"/>
              </a:spcBef>
              <a:buFont typeface="Wingdings" pitchFamily="82" charset="2"/>
              <a:buChar char="Ø"/>
            </a:pPr>
            <a:r>
              <a:rPr lang="en-US" sz="2400" dirty="0" smtClean="0"/>
              <a:t>Modify a program by transforming its control flow graph (CFG)</a:t>
            </a:r>
          </a:p>
          <a:p>
            <a:pPr marL="465138" indent="-465138" defTabSz="3135313" eaLnBrk="0" hangingPunct="0">
              <a:spcBef>
                <a:spcPts val="600"/>
              </a:spcBef>
              <a:buFont typeface="Wingdings" pitchFamily="82" charset="2"/>
              <a:buChar char="Ø"/>
            </a:pPr>
            <a:r>
              <a:rPr lang="en-US" sz="2400" dirty="0" smtClean="0"/>
              <a:t>Uses an algebra of pre-defined structurally valid transformations</a:t>
            </a:r>
          </a:p>
          <a:p>
            <a:pPr marL="465138" indent="-465138" defTabSz="3135313" eaLnBrk="0" hangingPunct="0">
              <a:spcBef>
                <a:spcPts val="600"/>
              </a:spcBef>
              <a:buFont typeface="Wingdings" pitchFamily="82" charset="2"/>
              <a:buChar char="Ø"/>
            </a:pPr>
            <a:r>
              <a:rPr lang="en-US" sz="2400" dirty="0" smtClean="0"/>
              <a:t>Provides </a:t>
            </a:r>
            <a:r>
              <a:rPr lang="en-US" sz="2400" dirty="0" smtClean="0">
                <a:solidFill>
                  <a:schemeClr val="accent2"/>
                </a:solidFill>
              </a:rPr>
              <a:t>safe</a:t>
            </a:r>
            <a:r>
              <a:rPr lang="en-US" sz="2400" dirty="0"/>
              <a:t> </a:t>
            </a:r>
            <a:r>
              <a:rPr lang="en-US" sz="2400" dirty="0" smtClean="0"/>
              <a:t>modification with no instruction-level user knowledge</a:t>
            </a:r>
          </a:p>
          <a:p>
            <a:pPr marL="465138" indent="-465138" defTabSz="3135313" eaLnBrk="0" hangingPunct="0">
              <a:spcBef>
                <a:spcPts val="600"/>
              </a:spcBef>
              <a:buFont typeface="Wingdings" pitchFamily="82" charset="2"/>
              <a:buChar char="Ø"/>
            </a:pPr>
            <a:r>
              <a:rPr lang="en-US" sz="2400" dirty="0" smtClean="0"/>
              <a:t>Works on running programs or binaries on disk</a:t>
            </a:r>
          </a:p>
          <a:p>
            <a:pPr marL="465138" indent="-465138" defTabSz="3135313" eaLnBrk="0" hangingPunct="0">
              <a:spcBef>
                <a:spcPts val="600"/>
              </a:spcBef>
              <a:buFont typeface="Wingdings" pitchFamily="82" charset="2"/>
              <a:buChar char="Ø"/>
            </a:pPr>
            <a:r>
              <a:rPr lang="en-US" sz="2400" dirty="0" smtClean="0"/>
              <a:t>Interactive; user modifications are represented in the CFG and can be further transformed. </a:t>
            </a:r>
          </a:p>
          <a:p>
            <a:pPr marL="465138" indent="-465138" defTabSz="3135313" eaLnBrk="0" hangingPunct="0">
              <a:spcBef>
                <a:spcPts val="600"/>
              </a:spcBef>
              <a:buFont typeface="Wingdings" pitchFamily="82" charset="2"/>
              <a:buChar char="Ø"/>
            </a:pPr>
            <a:endParaRPr lang="en-US" sz="2400" dirty="0" smtClean="0"/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21762193" y="3339498"/>
            <a:ext cx="10318007" cy="17615502"/>
          </a:xfrm>
          <a:prstGeom prst="roundRect">
            <a:avLst>
              <a:gd name="adj" fmla="val 5002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56638" rIns="0" bIns="156638"/>
          <a:lstStyle/>
          <a:p>
            <a:pPr marL="465138" indent="-465138" algn="ctr" defTabSz="3135313"/>
            <a:r>
              <a:rPr lang="en-US" sz="3600" b="1" dirty="0" smtClean="0">
                <a:solidFill>
                  <a:srgbClr val="000099"/>
                </a:solidFill>
              </a:rPr>
              <a:t>CFG Transformation Examples</a:t>
            </a:r>
            <a:endParaRPr lang="en-US" sz="2400" dirty="0" smtClean="0"/>
          </a:p>
          <a:p>
            <a:pPr marL="465138" indent="-465138" defTabSz="3135313" eaLnBrk="0" hangingPunct="0">
              <a:spcBef>
                <a:spcPts val="600"/>
              </a:spcBef>
              <a:buFont typeface="Wingdings" pitchFamily="82" charset="2"/>
              <a:buChar char="Ø"/>
            </a:pPr>
            <a:endParaRPr lang="en-US" sz="2400" dirty="0" smtClean="0"/>
          </a:p>
          <a:p>
            <a:pPr marL="465138" indent="-465138" defTabSz="3135313" eaLnBrk="0" hangingPunct="0">
              <a:spcBef>
                <a:spcPts val="600"/>
              </a:spcBef>
              <a:buFont typeface="Wingdings" pitchFamily="82" charset="2"/>
              <a:buChar char="Ø"/>
            </a:pPr>
            <a:endParaRPr lang="en-US" sz="2400" b="1" dirty="0"/>
          </a:p>
          <a:p>
            <a:pPr marL="465138" indent="-465138" defTabSz="3135313" eaLnBrk="0" hangingPunct="0">
              <a:spcBef>
                <a:spcPts val="600"/>
              </a:spcBef>
              <a:buFont typeface="Wingdings" pitchFamily="82" charset="2"/>
              <a:buChar char="Ø"/>
            </a:pPr>
            <a:endParaRPr lang="en-US" sz="2400" b="1" dirty="0" smtClean="0"/>
          </a:p>
          <a:p>
            <a:pPr marL="465138" indent="-465138" defTabSz="3135313" eaLnBrk="0" hangingPunct="0">
              <a:spcBef>
                <a:spcPts val="600"/>
              </a:spcBef>
              <a:buFont typeface="Wingdings" pitchFamily="82" charset="2"/>
              <a:buChar char="Ø"/>
            </a:pPr>
            <a:endParaRPr lang="en-US" sz="2400" b="1" dirty="0"/>
          </a:p>
          <a:p>
            <a:pPr marL="465138" indent="-465138" defTabSz="3135313" eaLnBrk="0" hangingPunct="0">
              <a:spcBef>
                <a:spcPts val="600"/>
              </a:spcBef>
              <a:buFont typeface="Wingdings" pitchFamily="82" charset="2"/>
              <a:buChar char="Ø"/>
            </a:pPr>
            <a:endParaRPr lang="en-US" sz="2400" b="1" dirty="0" smtClean="0"/>
          </a:p>
          <a:p>
            <a:pPr marL="465138" indent="-465138" defTabSz="3135313" eaLnBrk="0" hangingPunct="0">
              <a:spcBef>
                <a:spcPts val="600"/>
              </a:spcBef>
              <a:buFont typeface="Wingdings" pitchFamily="82" charset="2"/>
              <a:buChar char="Ø"/>
            </a:pPr>
            <a:endParaRPr lang="en-US" sz="2400" b="1" dirty="0"/>
          </a:p>
          <a:p>
            <a:pPr marL="465138" indent="-465138" defTabSz="3135313" eaLnBrk="0" hangingPunct="0">
              <a:spcBef>
                <a:spcPts val="600"/>
              </a:spcBef>
              <a:buFont typeface="Wingdings" pitchFamily="82" charset="2"/>
              <a:buChar char="Ø"/>
            </a:pPr>
            <a:endParaRPr lang="en-US" sz="2400" b="1" dirty="0" smtClean="0"/>
          </a:p>
          <a:p>
            <a:pPr marL="465138" indent="-465138" defTabSz="3135313" eaLnBrk="0" hangingPunct="0">
              <a:spcBef>
                <a:spcPts val="600"/>
              </a:spcBef>
              <a:buFont typeface="Wingdings" pitchFamily="82" charset="2"/>
              <a:buChar char="Ø"/>
            </a:pPr>
            <a:endParaRPr lang="en-US" sz="2400" b="1" dirty="0"/>
          </a:p>
          <a:p>
            <a:pPr marL="465138" indent="-465138" defTabSz="3135313" eaLnBrk="0" hangingPunct="0">
              <a:spcBef>
                <a:spcPts val="600"/>
              </a:spcBef>
              <a:buFont typeface="Wingdings" pitchFamily="82" charset="2"/>
              <a:buChar char="Ø"/>
            </a:pPr>
            <a:endParaRPr lang="en-US" sz="2400" dirty="0" smtClean="0"/>
          </a:p>
          <a:p>
            <a:pPr marL="465138" indent="-465138" defTabSz="3135313" eaLnBrk="0" hangingPunct="0">
              <a:spcBef>
                <a:spcPts val="600"/>
              </a:spcBef>
              <a:buFont typeface="Wingdings" pitchFamily="82" charset="2"/>
              <a:buChar char="Ø"/>
            </a:pPr>
            <a:endParaRPr lang="en-US" sz="2400" dirty="0"/>
          </a:p>
          <a:p>
            <a:pPr marL="465138" indent="-465138" defTabSz="3135313" eaLnBrk="0" hangingPunct="0">
              <a:spcBef>
                <a:spcPts val="600"/>
              </a:spcBef>
              <a:buFont typeface="Wingdings" pitchFamily="82" charset="2"/>
              <a:buChar char="Ø"/>
            </a:pPr>
            <a:endParaRPr lang="en-US" sz="2400" dirty="0" smtClean="0"/>
          </a:p>
          <a:p>
            <a:pPr defTabSz="3135313" eaLnBrk="0" hangingPunct="0">
              <a:spcBef>
                <a:spcPts val="600"/>
              </a:spcBef>
            </a:pPr>
            <a:endParaRPr lang="en-US" sz="2400" dirty="0"/>
          </a:p>
          <a:p>
            <a:pPr marL="465138" indent="-465138" defTabSz="3135313" eaLnBrk="0" hangingPunct="0">
              <a:spcBef>
                <a:spcPts val="600"/>
              </a:spcBef>
              <a:buFont typeface="Wingdings" pitchFamily="82" charset="2"/>
              <a:buChar char="Ø"/>
            </a:pPr>
            <a:endParaRPr lang="en-US" sz="2400" dirty="0" smtClean="0"/>
          </a:p>
          <a:p>
            <a:pPr marL="465138" indent="-465138" defTabSz="3135313" eaLnBrk="0" hangingPunct="0">
              <a:spcBef>
                <a:spcPts val="600"/>
              </a:spcBef>
              <a:buFont typeface="Wingdings" pitchFamily="82" charset="2"/>
              <a:buChar char="Ø"/>
            </a:pPr>
            <a:endParaRPr lang="en-US" sz="2400" dirty="0"/>
          </a:p>
          <a:p>
            <a:pPr marL="465138" indent="-465138" defTabSz="3135313" eaLnBrk="0" hangingPunct="0">
              <a:spcBef>
                <a:spcPts val="600"/>
              </a:spcBef>
              <a:buFont typeface="Wingdings" pitchFamily="82" charset="2"/>
              <a:buChar char="Ø"/>
            </a:pPr>
            <a:endParaRPr lang="en-US" sz="2400" dirty="0" smtClean="0"/>
          </a:p>
          <a:p>
            <a:pPr marL="465138" indent="-465138" defTabSz="3135313" eaLnBrk="0" hangingPunct="0">
              <a:spcBef>
                <a:spcPts val="600"/>
              </a:spcBef>
              <a:buFont typeface="Wingdings" pitchFamily="82" charset="2"/>
              <a:buChar char="Ø"/>
            </a:pPr>
            <a:endParaRPr lang="en-US" sz="2400" dirty="0"/>
          </a:p>
          <a:p>
            <a:pPr marL="465138" indent="-465138" defTabSz="3135313" eaLnBrk="0" hangingPunct="0">
              <a:spcBef>
                <a:spcPts val="600"/>
              </a:spcBef>
              <a:buFont typeface="Wingdings" pitchFamily="82" charset="2"/>
              <a:buChar char="Ø"/>
            </a:pPr>
            <a:endParaRPr lang="en-US" sz="2400" dirty="0" smtClean="0"/>
          </a:p>
          <a:p>
            <a:pPr marL="465138" indent="-465138" defTabSz="3135313" eaLnBrk="0" hangingPunct="0">
              <a:spcBef>
                <a:spcPts val="600"/>
              </a:spcBef>
              <a:buFont typeface="Wingdings" pitchFamily="82" charset="2"/>
              <a:buChar char="Ø"/>
            </a:pPr>
            <a:endParaRPr lang="en-US" sz="2400" dirty="0"/>
          </a:p>
          <a:p>
            <a:pPr marL="465138" indent="-465138" defTabSz="3135313" eaLnBrk="0" hangingPunct="0">
              <a:spcBef>
                <a:spcPts val="600"/>
              </a:spcBef>
              <a:buFont typeface="Wingdings" pitchFamily="82" charset="2"/>
              <a:buChar char="Ø"/>
            </a:pPr>
            <a:endParaRPr lang="en-US" sz="2400" dirty="0" smtClean="0"/>
          </a:p>
          <a:p>
            <a:pPr defTabSz="3135313" eaLnBrk="0" hangingPunct="0">
              <a:spcBef>
                <a:spcPts val="600"/>
              </a:spcBef>
            </a:pPr>
            <a:endParaRPr lang="en-US" sz="2400" dirty="0" smtClean="0"/>
          </a:p>
          <a:p>
            <a:pPr defTabSz="3135313" eaLnBrk="0" hangingPunct="0">
              <a:spcBef>
                <a:spcPts val="600"/>
              </a:spcBef>
            </a:pPr>
            <a:endParaRPr lang="en-US" sz="2400" dirty="0" smtClean="0"/>
          </a:p>
          <a:p>
            <a:pPr marL="465138" indent="-465138" defTabSz="3135313" eaLnBrk="0" hangingPunct="0">
              <a:spcBef>
                <a:spcPts val="600"/>
              </a:spcBef>
              <a:buFont typeface="Wingdings" pitchFamily="82" charset="2"/>
              <a:buChar char="Ø"/>
            </a:pPr>
            <a:endParaRPr lang="en-US" sz="2400" dirty="0" smtClean="0"/>
          </a:p>
          <a:p>
            <a:pPr marL="465138" indent="-465138" defTabSz="3135313" eaLnBrk="0" hangingPunct="0">
              <a:spcBef>
                <a:spcPts val="600"/>
              </a:spcBef>
              <a:buFont typeface="Wingdings" pitchFamily="82" charset="2"/>
              <a:buChar char="Ø"/>
            </a:pPr>
            <a:endParaRPr lang="en-US" sz="2400" dirty="0"/>
          </a:p>
          <a:p>
            <a:pPr marL="465138" indent="-465138" defTabSz="3135313" eaLnBrk="0" hangingPunct="0">
              <a:spcBef>
                <a:spcPts val="600"/>
              </a:spcBef>
              <a:buFont typeface="Wingdings" pitchFamily="82" charset="2"/>
              <a:buChar char="Ø"/>
            </a:pPr>
            <a:endParaRPr lang="en-US" sz="2400" dirty="0" smtClean="0"/>
          </a:p>
          <a:p>
            <a:pPr marL="465138" indent="-465138" defTabSz="3135313" eaLnBrk="0" hangingPunct="0">
              <a:spcBef>
                <a:spcPts val="600"/>
              </a:spcBef>
              <a:buFont typeface="Wingdings" pitchFamily="82" charset="2"/>
              <a:buChar char="Ø"/>
            </a:pPr>
            <a:endParaRPr lang="en-US" sz="2400" dirty="0"/>
          </a:p>
          <a:p>
            <a:pPr marL="465138" indent="-465138" defTabSz="3135313" eaLnBrk="0" hangingPunct="0">
              <a:spcBef>
                <a:spcPts val="600"/>
              </a:spcBef>
              <a:buFont typeface="Wingdings" pitchFamily="82" charset="2"/>
              <a:buChar char="Ø"/>
            </a:pPr>
            <a:endParaRPr lang="en-US" sz="2400" dirty="0" smtClean="0"/>
          </a:p>
          <a:p>
            <a:pPr marL="465138" indent="-465138" defTabSz="3135313" eaLnBrk="0" hangingPunct="0">
              <a:spcBef>
                <a:spcPts val="600"/>
              </a:spcBef>
              <a:buFont typeface="Wingdings" pitchFamily="82" charset="2"/>
              <a:buChar char="Ø"/>
            </a:pPr>
            <a:endParaRPr lang="en-US" sz="2400" dirty="0"/>
          </a:p>
          <a:p>
            <a:pPr marL="465138" indent="-465138" defTabSz="3135313" eaLnBrk="0" hangingPunct="0">
              <a:spcBef>
                <a:spcPts val="600"/>
              </a:spcBef>
              <a:buFont typeface="Wingdings" pitchFamily="82" charset="2"/>
              <a:buChar char="Ø"/>
            </a:pPr>
            <a:endParaRPr lang="en-US" sz="2400" dirty="0" smtClean="0"/>
          </a:p>
          <a:p>
            <a:pPr marL="465138" indent="-465138" defTabSz="3135313" eaLnBrk="0" hangingPunct="0">
              <a:spcBef>
                <a:spcPts val="600"/>
              </a:spcBef>
              <a:buFont typeface="Wingdings" pitchFamily="82" charset="2"/>
              <a:buChar char="Ø"/>
            </a:pPr>
            <a:endParaRPr lang="en-US" sz="2400" dirty="0"/>
          </a:p>
          <a:p>
            <a:pPr marL="465138" indent="-465138" defTabSz="3135313" eaLnBrk="0" hangingPunct="0">
              <a:spcBef>
                <a:spcPts val="600"/>
              </a:spcBef>
              <a:buFont typeface="Wingdings" pitchFamily="82" charset="2"/>
              <a:buChar char="Ø"/>
            </a:pPr>
            <a:endParaRPr lang="en-US" sz="2400" dirty="0" smtClean="0"/>
          </a:p>
        </p:txBody>
      </p:sp>
      <p:grpSp>
        <p:nvGrpSpPr>
          <p:cNvPr id="28" name="Group 27"/>
          <p:cNvGrpSpPr/>
          <p:nvPr/>
        </p:nvGrpSpPr>
        <p:grpSpPr>
          <a:xfrm>
            <a:off x="22631400" y="5421221"/>
            <a:ext cx="2514600" cy="2300042"/>
            <a:chOff x="23339612" y="5791200"/>
            <a:chExt cx="2514600" cy="2300042"/>
          </a:xfrm>
        </p:grpSpPr>
        <p:grpSp>
          <p:nvGrpSpPr>
            <p:cNvPr id="23" name="Group 22"/>
            <p:cNvGrpSpPr/>
            <p:nvPr/>
          </p:nvGrpSpPr>
          <p:grpSpPr>
            <a:xfrm>
              <a:off x="23339612" y="6348523"/>
              <a:ext cx="2514600" cy="1742719"/>
              <a:chOff x="22555200" y="5574703"/>
              <a:chExt cx="3886200" cy="2511194"/>
            </a:xfrm>
          </p:grpSpPr>
          <p:sp>
            <p:nvSpPr>
              <p:cNvPr id="2" name="Rounded Rectangle 1"/>
              <p:cNvSpPr/>
              <p:nvPr/>
            </p:nvSpPr>
            <p:spPr bwMode="auto">
              <a:xfrm>
                <a:off x="22555200" y="6294993"/>
                <a:ext cx="990599" cy="990600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2">
                      <a:lumMod val="20000"/>
                      <a:lumOff val="80000"/>
                    </a:schemeClr>
                  </a:gs>
                  <a:gs pos="100000">
                    <a:schemeClr val="bg2">
                      <a:lumMod val="60000"/>
                      <a:lumOff val="40000"/>
                    </a:schemeClr>
                  </a:gs>
                </a:gsLst>
                <a:lin ang="5400000" scaled="0"/>
                <a:tileRect/>
              </a:gra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156638" rIns="0" bIns="156638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92113" marR="0" indent="-392113" algn="ctr" defTabSz="313531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elvetica" pitchFamily="34" charset="0"/>
                    <a:cs typeface="Arial" charset="0"/>
                  </a:rPr>
                  <a:t>b</a:t>
                </a:r>
              </a:p>
            </p:txBody>
          </p:sp>
          <p:cxnSp>
            <p:nvCxnSpPr>
              <p:cNvPr id="6" name="Straight Arrow Connector 5"/>
              <p:cNvCxnSpPr/>
              <p:nvPr/>
            </p:nvCxnSpPr>
            <p:spPr bwMode="auto">
              <a:xfrm>
                <a:off x="23926800" y="6790292"/>
                <a:ext cx="1143000" cy="0"/>
              </a:xfrm>
              <a:prstGeom prst="straightConnector1">
                <a:avLst/>
              </a:prstGeom>
              <a:solidFill>
                <a:srgbClr val="FFFFCC"/>
              </a:solidFill>
              <a:ln w="152400" cap="flat" cmpd="dbl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sm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20" name="Group 19"/>
              <p:cNvGrpSpPr/>
              <p:nvPr/>
            </p:nvGrpSpPr>
            <p:grpSpPr>
              <a:xfrm>
                <a:off x="25450800" y="5574703"/>
                <a:ext cx="990600" cy="2511194"/>
                <a:chOff x="27813000" y="8915400"/>
                <a:chExt cx="990600" cy="2511194"/>
              </a:xfrm>
            </p:grpSpPr>
            <p:cxnSp>
              <p:nvCxnSpPr>
                <p:cNvPr id="4" name="Straight Arrow Connector 3"/>
                <p:cNvCxnSpPr>
                  <a:stCxn id="19" idx="2"/>
                  <a:endCxn id="18" idx="0"/>
                </p:cNvCxnSpPr>
                <p:nvPr/>
              </p:nvCxnSpPr>
              <p:spPr bwMode="auto">
                <a:xfrm>
                  <a:off x="28308300" y="9906000"/>
                  <a:ext cx="0" cy="529995"/>
                </a:xfrm>
                <a:prstGeom prst="straightConnector1">
                  <a:avLst/>
                </a:prstGeom>
                <a:solidFill>
                  <a:srgbClr val="FFFFCC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stealth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18" name="Rounded Rectangle 17"/>
                <p:cNvSpPr/>
                <p:nvPr/>
              </p:nvSpPr>
              <p:spPr bwMode="auto">
                <a:xfrm>
                  <a:off x="27813000" y="10435995"/>
                  <a:ext cx="990600" cy="990599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bg2">
                        <a:lumMod val="20000"/>
                        <a:lumOff val="80000"/>
                      </a:schemeClr>
                    </a:gs>
                    <a:gs pos="100000">
                      <a:schemeClr val="bg2">
                        <a:lumMod val="60000"/>
                        <a:lumOff val="40000"/>
                      </a:schemeClr>
                    </a:gs>
                  </a:gsLst>
                  <a:lin ang="5400000" scaled="0"/>
                  <a:tileRect/>
                </a:gra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0" tIns="156638" rIns="0" bIns="156638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392113" marR="0" indent="-392113" algn="ctr" defTabSz="313531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800" i="1" dirty="0"/>
                    <a:t>b</a:t>
                  </a:r>
                  <a:r>
                    <a:rPr kumimoji="0" lang="en-US" sz="1800" b="0" i="1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’’</a:t>
                  </a:r>
                </a:p>
              </p:txBody>
            </p:sp>
            <p:sp>
              <p:nvSpPr>
                <p:cNvPr id="19" name="Rounded Rectangle 18"/>
                <p:cNvSpPr/>
                <p:nvPr/>
              </p:nvSpPr>
              <p:spPr bwMode="auto">
                <a:xfrm>
                  <a:off x="27813000" y="8915400"/>
                  <a:ext cx="990600" cy="990600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bg2">
                        <a:lumMod val="20000"/>
                        <a:lumOff val="80000"/>
                      </a:schemeClr>
                    </a:gs>
                    <a:gs pos="100000">
                      <a:schemeClr val="bg2">
                        <a:lumMod val="60000"/>
                        <a:lumOff val="40000"/>
                      </a:schemeClr>
                    </a:gs>
                  </a:gsLst>
                  <a:lin ang="5400000" scaled="0"/>
                  <a:tileRect/>
                </a:gra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0" tIns="156638" rIns="0" bIns="156638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392113" marR="0" indent="-392113" algn="ctr" defTabSz="313531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800" i="1" dirty="0" smtClean="0"/>
                    <a:t>b’</a:t>
                  </a:r>
                  <a:endParaRPr kumimoji="0" lang="en-US" sz="18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</p:grpSp>
        </p:grpSp>
        <p:sp>
          <p:nvSpPr>
            <p:cNvPr id="24" name="TextBox 23"/>
            <p:cNvSpPr txBox="1"/>
            <p:nvPr/>
          </p:nvSpPr>
          <p:spPr>
            <a:xfrm>
              <a:off x="23483709" y="5791200"/>
              <a:ext cx="21194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Block Splitting</a:t>
              </a:r>
              <a:endParaRPr lang="en-US" sz="2400" dirty="0"/>
            </a:p>
          </p:txBody>
        </p:sp>
      </p:grpSp>
      <p:grpSp>
        <p:nvGrpSpPr>
          <p:cNvPr id="2048" name="Group 2047"/>
          <p:cNvGrpSpPr/>
          <p:nvPr/>
        </p:nvGrpSpPr>
        <p:grpSpPr>
          <a:xfrm>
            <a:off x="25917505" y="5387451"/>
            <a:ext cx="2514600" cy="2333812"/>
            <a:chOff x="28055785" y="5791200"/>
            <a:chExt cx="2514600" cy="2333812"/>
          </a:xfrm>
        </p:grpSpPr>
        <p:grpSp>
          <p:nvGrpSpPr>
            <p:cNvPr id="29" name="Group 28"/>
            <p:cNvGrpSpPr/>
            <p:nvPr/>
          </p:nvGrpSpPr>
          <p:grpSpPr>
            <a:xfrm>
              <a:off x="28055785" y="6382293"/>
              <a:ext cx="2514600" cy="1742719"/>
              <a:chOff x="22617214" y="5556470"/>
              <a:chExt cx="3886200" cy="2511194"/>
            </a:xfrm>
          </p:grpSpPr>
          <p:sp>
            <p:nvSpPr>
              <p:cNvPr id="30" name="Rounded Rectangle 29"/>
              <p:cNvSpPr/>
              <p:nvPr/>
            </p:nvSpPr>
            <p:spPr bwMode="auto">
              <a:xfrm>
                <a:off x="25512815" y="6291697"/>
                <a:ext cx="990599" cy="990600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2">
                      <a:lumMod val="20000"/>
                      <a:lumOff val="80000"/>
                    </a:schemeClr>
                  </a:gs>
                  <a:gs pos="100000">
                    <a:schemeClr val="bg2">
                      <a:lumMod val="60000"/>
                      <a:lumOff val="40000"/>
                    </a:schemeClr>
                  </a:gs>
                </a:gsLst>
                <a:lin ang="5400000" scaled="0"/>
                <a:tileRect/>
              </a:gra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156638" rIns="0" bIns="156638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92113" marR="0" indent="-392113" algn="ctr" defTabSz="313531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elvetica" pitchFamily="34" charset="0"/>
                    <a:cs typeface="Arial" charset="0"/>
                  </a:rPr>
                  <a:t>b</a:t>
                </a:r>
              </a:p>
            </p:txBody>
          </p:sp>
          <p:cxnSp>
            <p:nvCxnSpPr>
              <p:cNvPr id="31" name="Straight Arrow Connector 30"/>
              <p:cNvCxnSpPr/>
              <p:nvPr/>
            </p:nvCxnSpPr>
            <p:spPr bwMode="auto">
              <a:xfrm>
                <a:off x="23988814" y="6786998"/>
                <a:ext cx="1143000" cy="0"/>
              </a:xfrm>
              <a:prstGeom prst="straightConnector1">
                <a:avLst/>
              </a:prstGeom>
              <a:solidFill>
                <a:srgbClr val="FFFFCC"/>
              </a:solidFill>
              <a:ln w="152400" cap="flat" cmpd="dbl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sm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32" name="Group 31"/>
              <p:cNvGrpSpPr/>
              <p:nvPr/>
            </p:nvGrpSpPr>
            <p:grpSpPr>
              <a:xfrm>
                <a:off x="22617214" y="5556470"/>
                <a:ext cx="990600" cy="2511194"/>
                <a:chOff x="24979414" y="8897167"/>
                <a:chExt cx="990600" cy="2511194"/>
              </a:xfrm>
            </p:grpSpPr>
            <p:cxnSp>
              <p:nvCxnSpPr>
                <p:cNvPr id="33" name="Straight Arrow Connector 32"/>
                <p:cNvCxnSpPr>
                  <a:stCxn id="35" idx="2"/>
                  <a:endCxn id="34" idx="0"/>
                </p:cNvCxnSpPr>
                <p:nvPr/>
              </p:nvCxnSpPr>
              <p:spPr bwMode="auto">
                <a:xfrm>
                  <a:off x="25474714" y="9887767"/>
                  <a:ext cx="0" cy="529995"/>
                </a:xfrm>
                <a:prstGeom prst="straightConnector1">
                  <a:avLst/>
                </a:prstGeom>
                <a:solidFill>
                  <a:srgbClr val="FFFFCC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stealth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34" name="Rounded Rectangle 33"/>
                <p:cNvSpPr/>
                <p:nvPr/>
              </p:nvSpPr>
              <p:spPr bwMode="auto">
                <a:xfrm>
                  <a:off x="24979414" y="10417762"/>
                  <a:ext cx="990600" cy="990599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bg2">
                        <a:lumMod val="20000"/>
                        <a:lumOff val="80000"/>
                      </a:schemeClr>
                    </a:gs>
                    <a:gs pos="100000">
                      <a:schemeClr val="bg2">
                        <a:lumMod val="60000"/>
                        <a:lumOff val="40000"/>
                      </a:schemeClr>
                    </a:gs>
                  </a:gsLst>
                  <a:lin ang="5400000" scaled="0"/>
                  <a:tileRect/>
                </a:gra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0" tIns="156638" rIns="0" bIns="156638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392113" marR="0" indent="-392113" algn="ctr" defTabSz="313531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800" i="1" dirty="0"/>
                    <a:t>b</a:t>
                  </a:r>
                  <a:r>
                    <a:rPr kumimoji="0" lang="en-US" sz="1800" b="0" i="1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’’</a:t>
                  </a:r>
                </a:p>
              </p:txBody>
            </p:sp>
            <p:sp>
              <p:nvSpPr>
                <p:cNvPr id="35" name="Rounded Rectangle 34"/>
                <p:cNvSpPr/>
                <p:nvPr/>
              </p:nvSpPr>
              <p:spPr bwMode="auto">
                <a:xfrm>
                  <a:off x="24979414" y="8897167"/>
                  <a:ext cx="990600" cy="990600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bg2">
                        <a:lumMod val="20000"/>
                        <a:lumOff val="80000"/>
                      </a:schemeClr>
                    </a:gs>
                    <a:gs pos="100000">
                      <a:schemeClr val="bg2">
                        <a:lumMod val="60000"/>
                        <a:lumOff val="40000"/>
                      </a:schemeClr>
                    </a:gs>
                  </a:gsLst>
                  <a:lin ang="5400000" scaled="0"/>
                  <a:tileRect/>
                </a:gra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0" tIns="156638" rIns="0" bIns="156638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392113" indent="-392113" algn="ctr" defTabSz="3135313"/>
                  <a:r>
                    <a:rPr lang="en-US" sz="1800" i="1" dirty="0"/>
                    <a:t>b</a:t>
                  </a:r>
                  <a:r>
                    <a:rPr lang="en-US" sz="1800" i="1" dirty="0" smtClean="0"/>
                    <a:t>’</a:t>
                  </a:r>
                  <a:endParaRPr lang="en-US" sz="1800" i="1" dirty="0"/>
                </a:p>
              </p:txBody>
            </p:sp>
          </p:grpSp>
        </p:grpSp>
        <p:sp>
          <p:nvSpPr>
            <p:cNvPr id="36" name="TextBox 35"/>
            <p:cNvSpPr txBox="1"/>
            <p:nvPr/>
          </p:nvSpPr>
          <p:spPr>
            <a:xfrm>
              <a:off x="28312651" y="5791200"/>
              <a:ext cx="2000869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400" dirty="0" smtClean="0"/>
                <a:t>Block Joining</a:t>
              </a:r>
              <a:endParaRPr lang="en-US" sz="2400" dirty="0"/>
            </a:p>
          </p:txBody>
        </p:sp>
      </p:grpSp>
      <p:grpSp>
        <p:nvGrpSpPr>
          <p:cNvPr id="2073" name="Group 2072"/>
          <p:cNvGrpSpPr/>
          <p:nvPr/>
        </p:nvGrpSpPr>
        <p:grpSpPr>
          <a:xfrm>
            <a:off x="25069800" y="8130651"/>
            <a:ext cx="4343400" cy="2461149"/>
            <a:chOff x="26982981" y="8305800"/>
            <a:chExt cx="4343400" cy="2461149"/>
          </a:xfrm>
        </p:grpSpPr>
        <p:sp>
          <p:nvSpPr>
            <p:cNvPr id="43" name="Rounded Rectangle 42"/>
            <p:cNvSpPr/>
            <p:nvPr/>
          </p:nvSpPr>
          <p:spPr bwMode="auto">
            <a:xfrm>
              <a:off x="30685405" y="9000429"/>
              <a:ext cx="640976" cy="687456"/>
            </a:xfrm>
            <a:prstGeom prst="roundRect">
              <a:avLst/>
            </a:prstGeom>
            <a:gradFill flip="none" rotWithShape="1">
              <a:gsLst>
                <a:gs pos="0">
                  <a:schemeClr val="bg2">
                    <a:lumMod val="20000"/>
                    <a:lumOff val="80000"/>
                  </a:schemeClr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156638" rIns="0" bIns="156638" numCol="1" rtlCol="0" anchor="ctr" anchorCtr="0" compatLnSpc="1">
              <a:prstTxWarp prst="textNoShape">
                <a:avLst/>
              </a:prstTxWarp>
            </a:bodyPr>
            <a:lstStyle/>
            <a:p>
              <a:pPr marL="392113" marR="0" indent="-392113" algn="ctr" defTabSz="31353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i="1" dirty="0" smtClean="0"/>
                <a:t>b’</a:t>
              </a:r>
              <a:endParaRPr kumimoji="0" 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44" name="Straight Arrow Connector 43"/>
            <p:cNvCxnSpPr/>
            <p:nvPr/>
          </p:nvCxnSpPr>
          <p:spPr bwMode="auto">
            <a:xfrm>
              <a:off x="28757993" y="9848666"/>
              <a:ext cx="739588" cy="0"/>
            </a:xfrm>
            <a:prstGeom prst="straightConnector1">
              <a:avLst/>
            </a:prstGeom>
            <a:solidFill>
              <a:srgbClr val="FFFFCC"/>
            </a:solidFill>
            <a:ln w="1524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triangle" w="sm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" name="TextBox 41"/>
            <p:cNvSpPr txBox="1"/>
            <p:nvPr/>
          </p:nvSpPr>
          <p:spPr>
            <a:xfrm>
              <a:off x="28221992" y="8305800"/>
              <a:ext cx="2069797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400" dirty="0" smtClean="0"/>
                <a:t>Block Cloning</a:t>
              </a:r>
              <a:endParaRPr lang="en-US" sz="2400" dirty="0"/>
            </a:p>
          </p:txBody>
        </p:sp>
        <p:grpSp>
          <p:nvGrpSpPr>
            <p:cNvPr id="2070" name="Group 2069"/>
            <p:cNvGrpSpPr/>
            <p:nvPr/>
          </p:nvGrpSpPr>
          <p:grpSpPr>
            <a:xfrm>
              <a:off x="26982981" y="9014349"/>
              <a:ext cx="1676400" cy="1752600"/>
              <a:chOff x="27435147" y="8991600"/>
              <a:chExt cx="1676400" cy="1752600"/>
            </a:xfrm>
          </p:grpSpPr>
          <p:cxnSp>
            <p:nvCxnSpPr>
              <p:cNvPr id="46" name="Straight Arrow Connector 45"/>
              <p:cNvCxnSpPr>
                <a:stCxn id="48" idx="2"/>
                <a:endCxn id="47" idx="0"/>
              </p:cNvCxnSpPr>
              <p:nvPr/>
            </p:nvCxnSpPr>
            <p:spPr bwMode="auto">
              <a:xfrm flipH="1">
                <a:off x="27755635" y="9679056"/>
                <a:ext cx="529979" cy="377688"/>
              </a:xfrm>
              <a:prstGeom prst="straightConnector1">
                <a:avLst/>
              </a:prstGeom>
              <a:solidFill>
                <a:srgbClr val="FFFFCC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47" name="Rounded Rectangle 46"/>
              <p:cNvSpPr/>
              <p:nvPr/>
            </p:nvSpPr>
            <p:spPr bwMode="auto">
              <a:xfrm>
                <a:off x="27435147" y="10056744"/>
                <a:ext cx="640976" cy="687456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2">
                      <a:lumMod val="20000"/>
                      <a:lumOff val="80000"/>
                    </a:schemeClr>
                  </a:gs>
                  <a:gs pos="100000">
                    <a:schemeClr val="bg2">
                      <a:lumMod val="60000"/>
                      <a:lumOff val="40000"/>
                    </a:schemeClr>
                  </a:gs>
                </a:gsLst>
                <a:lin ang="5400000" scaled="0"/>
                <a:tileRect/>
              </a:gra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156638" rIns="0" bIns="156638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92113" marR="0" indent="-392113" algn="ctr" defTabSz="313531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6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pitchFamily="34" charset="0"/>
                  <a:cs typeface="Arial" charset="0"/>
                </a:endParaRPr>
              </a:p>
            </p:txBody>
          </p:sp>
          <p:sp>
            <p:nvSpPr>
              <p:cNvPr id="48" name="Rounded Rectangle 47"/>
              <p:cNvSpPr/>
              <p:nvPr/>
            </p:nvSpPr>
            <p:spPr bwMode="auto">
              <a:xfrm>
                <a:off x="27965126" y="8991600"/>
                <a:ext cx="640976" cy="687456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2">
                      <a:lumMod val="20000"/>
                      <a:lumOff val="80000"/>
                    </a:schemeClr>
                  </a:gs>
                  <a:gs pos="100000">
                    <a:schemeClr val="bg2">
                      <a:lumMod val="60000"/>
                      <a:lumOff val="40000"/>
                    </a:schemeClr>
                  </a:gs>
                </a:gsLst>
                <a:lin ang="5400000" scaled="0"/>
                <a:tileRect/>
              </a:gra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156638" rIns="0" bIns="156638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92113" marR="0" indent="-392113" algn="ctr" defTabSz="313531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elvetica" pitchFamily="34" charset="0"/>
                    <a:cs typeface="Arial" charset="0"/>
                  </a:rPr>
                  <a:t>b</a:t>
                </a:r>
              </a:p>
            </p:txBody>
          </p:sp>
          <p:sp>
            <p:nvSpPr>
              <p:cNvPr id="51" name="Rounded Rectangle 50"/>
              <p:cNvSpPr/>
              <p:nvPr/>
            </p:nvSpPr>
            <p:spPr bwMode="auto">
              <a:xfrm>
                <a:off x="28470571" y="10056744"/>
                <a:ext cx="640976" cy="687456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2">
                      <a:lumMod val="20000"/>
                      <a:lumOff val="80000"/>
                    </a:schemeClr>
                  </a:gs>
                  <a:gs pos="100000">
                    <a:schemeClr val="bg2">
                      <a:lumMod val="60000"/>
                      <a:lumOff val="40000"/>
                    </a:schemeClr>
                  </a:gs>
                </a:gsLst>
                <a:lin ang="5400000" scaled="0"/>
                <a:tileRect/>
              </a:gra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156638" rIns="0" bIns="156638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92113" marR="0" indent="-392113" algn="ctr" defTabSz="313531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6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pitchFamily="34" charset="0"/>
                  <a:cs typeface="Arial" charset="0"/>
                </a:endParaRPr>
              </a:p>
            </p:txBody>
          </p:sp>
          <p:cxnSp>
            <p:nvCxnSpPr>
              <p:cNvPr id="52" name="Straight Arrow Connector 51"/>
              <p:cNvCxnSpPr>
                <a:stCxn id="48" idx="2"/>
                <a:endCxn id="51" idx="0"/>
              </p:cNvCxnSpPr>
              <p:nvPr/>
            </p:nvCxnSpPr>
            <p:spPr bwMode="auto">
              <a:xfrm>
                <a:off x="28285614" y="9679056"/>
                <a:ext cx="505445" cy="377688"/>
              </a:xfrm>
              <a:prstGeom prst="straightConnector1">
                <a:avLst/>
              </a:prstGeom>
              <a:solidFill>
                <a:srgbClr val="FFFFCC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56" name="Rounded Rectangle 55"/>
            <p:cNvSpPr/>
            <p:nvPr/>
          </p:nvSpPr>
          <p:spPr bwMode="auto">
            <a:xfrm>
              <a:off x="29649981" y="10056744"/>
              <a:ext cx="640976" cy="687456"/>
            </a:xfrm>
            <a:prstGeom prst="roundRect">
              <a:avLst/>
            </a:prstGeom>
            <a:gradFill flip="none" rotWithShape="1">
              <a:gsLst>
                <a:gs pos="0">
                  <a:schemeClr val="bg2">
                    <a:lumMod val="20000"/>
                    <a:lumOff val="80000"/>
                  </a:schemeClr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156638" rIns="0" bIns="156638" numCol="1" rtlCol="0" anchor="ctr" anchorCtr="0" compatLnSpc="1">
              <a:prstTxWarp prst="textNoShape">
                <a:avLst/>
              </a:prstTxWarp>
            </a:bodyPr>
            <a:lstStyle/>
            <a:p>
              <a:pPr marL="392113" marR="0" indent="-392113" algn="ctr" defTabSz="31353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cs typeface="Arial" charset="0"/>
              </a:endParaRPr>
            </a:p>
          </p:txBody>
        </p:sp>
        <p:sp>
          <p:nvSpPr>
            <p:cNvPr id="57" name="Rounded Rectangle 56"/>
            <p:cNvSpPr/>
            <p:nvPr/>
          </p:nvSpPr>
          <p:spPr bwMode="auto">
            <a:xfrm>
              <a:off x="29649981" y="9000429"/>
              <a:ext cx="640976" cy="687456"/>
            </a:xfrm>
            <a:prstGeom prst="roundRect">
              <a:avLst/>
            </a:prstGeom>
            <a:gradFill flip="none" rotWithShape="1">
              <a:gsLst>
                <a:gs pos="0">
                  <a:schemeClr val="bg2">
                    <a:lumMod val="20000"/>
                    <a:lumOff val="80000"/>
                  </a:schemeClr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156638" rIns="0" bIns="156638" numCol="1" rtlCol="0" anchor="ctr" anchorCtr="0" compatLnSpc="1">
              <a:prstTxWarp prst="textNoShape">
                <a:avLst/>
              </a:prstTxWarp>
            </a:bodyPr>
            <a:lstStyle/>
            <a:p>
              <a:pPr marL="392113" marR="0" indent="-392113" algn="ctr" defTabSz="31353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i="1" dirty="0" smtClean="0"/>
                <a:t>b</a:t>
              </a:r>
              <a:endParaRPr kumimoji="0" 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8" name="Rounded Rectangle 57"/>
            <p:cNvSpPr/>
            <p:nvPr/>
          </p:nvSpPr>
          <p:spPr bwMode="auto">
            <a:xfrm>
              <a:off x="30685405" y="10056744"/>
              <a:ext cx="640976" cy="687456"/>
            </a:xfrm>
            <a:prstGeom prst="roundRect">
              <a:avLst/>
            </a:prstGeom>
            <a:gradFill flip="none" rotWithShape="1">
              <a:gsLst>
                <a:gs pos="0">
                  <a:schemeClr val="bg2">
                    <a:lumMod val="20000"/>
                    <a:lumOff val="80000"/>
                  </a:schemeClr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156638" rIns="0" bIns="156638" numCol="1" rtlCol="0" anchor="ctr" anchorCtr="0" compatLnSpc="1">
              <a:prstTxWarp prst="textNoShape">
                <a:avLst/>
              </a:prstTxWarp>
            </a:bodyPr>
            <a:lstStyle/>
            <a:p>
              <a:pPr marL="392113" marR="0" indent="-392113" algn="ctr" defTabSz="31353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cs typeface="Arial" charset="0"/>
              </a:endParaRPr>
            </a:p>
          </p:txBody>
        </p:sp>
        <p:cxnSp>
          <p:nvCxnSpPr>
            <p:cNvPr id="59" name="Straight Arrow Connector 58"/>
            <p:cNvCxnSpPr>
              <a:stCxn id="57" idx="2"/>
              <a:endCxn id="56" idx="0"/>
            </p:cNvCxnSpPr>
            <p:nvPr/>
          </p:nvCxnSpPr>
          <p:spPr bwMode="auto">
            <a:xfrm>
              <a:off x="29970469" y="9687885"/>
              <a:ext cx="0" cy="368859"/>
            </a:xfrm>
            <a:prstGeom prst="straightConnector1">
              <a:avLst/>
            </a:prstGeom>
            <a:solidFill>
              <a:srgbClr val="FFFFCC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Straight Arrow Connector 61"/>
            <p:cNvCxnSpPr>
              <a:stCxn id="57" idx="2"/>
              <a:endCxn id="58" idx="0"/>
            </p:cNvCxnSpPr>
            <p:nvPr/>
          </p:nvCxnSpPr>
          <p:spPr bwMode="auto">
            <a:xfrm>
              <a:off x="29970469" y="9687885"/>
              <a:ext cx="1035424" cy="368859"/>
            </a:xfrm>
            <a:prstGeom prst="straightConnector1">
              <a:avLst/>
            </a:prstGeom>
            <a:solidFill>
              <a:srgbClr val="FFFFCC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" name="Straight Arrow Connector 64"/>
            <p:cNvCxnSpPr>
              <a:stCxn id="43" idx="2"/>
              <a:endCxn id="56" idx="0"/>
            </p:cNvCxnSpPr>
            <p:nvPr/>
          </p:nvCxnSpPr>
          <p:spPr bwMode="auto">
            <a:xfrm flipH="1">
              <a:off x="29970469" y="9687885"/>
              <a:ext cx="1035424" cy="368859"/>
            </a:xfrm>
            <a:prstGeom prst="straightConnector1">
              <a:avLst/>
            </a:prstGeom>
            <a:solidFill>
              <a:srgbClr val="FFFFCC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Straight Arrow Connector 67"/>
            <p:cNvCxnSpPr>
              <a:stCxn id="43" idx="2"/>
              <a:endCxn id="58" idx="0"/>
            </p:cNvCxnSpPr>
            <p:nvPr/>
          </p:nvCxnSpPr>
          <p:spPr bwMode="auto">
            <a:xfrm>
              <a:off x="31005893" y="9687885"/>
              <a:ext cx="0" cy="368859"/>
            </a:xfrm>
            <a:prstGeom prst="straightConnector1">
              <a:avLst/>
            </a:prstGeom>
            <a:solidFill>
              <a:srgbClr val="FFFFCC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1" name="Group 80"/>
          <p:cNvGrpSpPr/>
          <p:nvPr/>
        </p:nvGrpSpPr>
        <p:grpSpPr>
          <a:xfrm>
            <a:off x="29203611" y="5387451"/>
            <a:ext cx="2514600" cy="2333812"/>
            <a:chOff x="28055785" y="5791200"/>
            <a:chExt cx="2514600" cy="2333812"/>
          </a:xfrm>
        </p:grpSpPr>
        <p:grpSp>
          <p:nvGrpSpPr>
            <p:cNvPr id="82" name="Group 81"/>
            <p:cNvGrpSpPr/>
            <p:nvPr/>
          </p:nvGrpSpPr>
          <p:grpSpPr>
            <a:xfrm>
              <a:off x="28055785" y="6382293"/>
              <a:ext cx="2514600" cy="1742719"/>
              <a:chOff x="22617214" y="5556470"/>
              <a:chExt cx="3886200" cy="2511194"/>
            </a:xfrm>
          </p:grpSpPr>
          <p:sp>
            <p:nvSpPr>
              <p:cNvPr id="84" name="Rounded Rectangle 83"/>
              <p:cNvSpPr/>
              <p:nvPr/>
            </p:nvSpPr>
            <p:spPr bwMode="auto">
              <a:xfrm>
                <a:off x="25512815" y="7047757"/>
                <a:ext cx="990599" cy="990600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2">
                      <a:lumMod val="20000"/>
                      <a:lumOff val="80000"/>
                    </a:schemeClr>
                  </a:gs>
                  <a:gs pos="100000">
                    <a:schemeClr val="bg2">
                      <a:lumMod val="60000"/>
                      <a:lumOff val="40000"/>
                    </a:schemeClr>
                  </a:gs>
                </a:gsLst>
                <a:lin ang="5400000" scaled="0"/>
                <a:tileRect/>
              </a:gra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156638" rIns="0" bIns="156638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92113" marR="0" indent="-392113" algn="ctr" defTabSz="313531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6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pitchFamily="34" charset="0"/>
                  <a:cs typeface="Arial" charset="0"/>
                </a:endParaRPr>
              </a:p>
            </p:txBody>
          </p:sp>
          <p:cxnSp>
            <p:nvCxnSpPr>
              <p:cNvPr id="85" name="Straight Arrow Connector 84"/>
              <p:cNvCxnSpPr/>
              <p:nvPr/>
            </p:nvCxnSpPr>
            <p:spPr bwMode="auto">
              <a:xfrm>
                <a:off x="23988814" y="6786998"/>
                <a:ext cx="1143000" cy="0"/>
              </a:xfrm>
              <a:prstGeom prst="straightConnector1">
                <a:avLst/>
              </a:prstGeom>
              <a:solidFill>
                <a:srgbClr val="FFFFCC"/>
              </a:solidFill>
              <a:ln w="152400" cap="flat" cmpd="dbl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sm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86" name="Group 85"/>
              <p:cNvGrpSpPr/>
              <p:nvPr/>
            </p:nvGrpSpPr>
            <p:grpSpPr>
              <a:xfrm>
                <a:off x="22617214" y="5556470"/>
                <a:ext cx="990600" cy="2511194"/>
                <a:chOff x="24979414" y="8897167"/>
                <a:chExt cx="990600" cy="2511194"/>
              </a:xfrm>
            </p:grpSpPr>
            <p:cxnSp>
              <p:nvCxnSpPr>
                <p:cNvPr id="87" name="Straight Arrow Connector 86"/>
                <p:cNvCxnSpPr>
                  <a:stCxn id="89" idx="2"/>
                  <a:endCxn id="88" idx="0"/>
                </p:cNvCxnSpPr>
                <p:nvPr/>
              </p:nvCxnSpPr>
              <p:spPr bwMode="auto">
                <a:xfrm>
                  <a:off x="25474714" y="9887767"/>
                  <a:ext cx="0" cy="529995"/>
                </a:xfrm>
                <a:prstGeom prst="straightConnector1">
                  <a:avLst/>
                </a:prstGeom>
                <a:solidFill>
                  <a:srgbClr val="FFFFCC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stealth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88" name="Rounded Rectangle 87"/>
                <p:cNvSpPr/>
                <p:nvPr/>
              </p:nvSpPr>
              <p:spPr bwMode="auto">
                <a:xfrm>
                  <a:off x="24979414" y="10417762"/>
                  <a:ext cx="990600" cy="990599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bg2">
                        <a:lumMod val="20000"/>
                        <a:lumOff val="80000"/>
                      </a:schemeClr>
                    </a:gs>
                    <a:gs pos="100000">
                      <a:schemeClr val="bg2">
                        <a:lumMod val="60000"/>
                        <a:lumOff val="40000"/>
                      </a:schemeClr>
                    </a:gs>
                  </a:gsLst>
                  <a:lin ang="5400000" scaled="0"/>
                  <a:tileRect/>
                </a:gra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0" tIns="156638" rIns="0" bIns="156638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392113" marR="0" indent="-392113" algn="ctr" defTabSz="313531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6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elvetica" pitchFamily="34" charset="0"/>
                    <a:cs typeface="Arial" charset="0"/>
                  </a:endParaRPr>
                </a:p>
              </p:txBody>
            </p:sp>
            <p:sp>
              <p:nvSpPr>
                <p:cNvPr id="89" name="Rounded Rectangle 88"/>
                <p:cNvSpPr/>
                <p:nvPr/>
              </p:nvSpPr>
              <p:spPr bwMode="auto">
                <a:xfrm>
                  <a:off x="24979414" y="8897167"/>
                  <a:ext cx="990600" cy="990600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bg2">
                        <a:lumMod val="20000"/>
                        <a:lumOff val="80000"/>
                      </a:schemeClr>
                    </a:gs>
                    <a:gs pos="100000">
                      <a:schemeClr val="bg2">
                        <a:lumMod val="60000"/>
                        <a:lumOff val="40000"/>
                      </a:schemeClr>
                    </a:gs>
                  </a:gsLst>
                  <a:lin ang="5400000" scaled="0"/>
                  <a:tileRect/>
                </a:gra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0" tIns="156638" rIns="0" bIns="156638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392113" marR="0" indent="-392113" algn="ctr" defTabSz="313531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800" b="0" i="1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Helvetica" pitchFamily="34" charset="0"/>
                      <a:cs typeface="Arial" charset="0"/>
                    </a:rPr>
                    <a:t>b</a:t>
                  </a:r>
                </a:p>
              </p:txBody>
            </p:sp>
          </p:grpSp>
        </p:grpSp>
        <p:sp>
          <p:nvSpPr>
            <p:cNvPr id="83" name="TextBox 82"/>
            <p:cNvSpPr txBox="1"/>
            <p:nvPr/>
          </p:nvSpPr>
          <p:spPr>
            <a:xfrm>
              <a:off x="28212429" y="5791200"/>
              <a:ext cx="2239716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400" dirty="0" smtClean="0"/>
                <a:t>Block Removal</a:t>
              </a:r>
              <a:endParaRPr lang="en-US" sz="2400" dirty="0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22402800" y="12321651"/>
            <a:ext cx="4156174" cy="2461149"/>
            <a:chOff x="27009900" y="8305800"/>
            <a:chExt cx="4156174" cy="2461149"/>
          </a:xfrm>
        </p:grpSpPr>
        <p:cxnSp>
          <p:nvCxnSpPr>
            <p:cNvPr id="93" name="Straight Arrow Connector 92"/>
            <p:cNvCxnSpPr/>
            <p:nvPr/>
          </p:nvCxnSpPr>
          <p:spPr bwMode="auto">
            <a:xfrm>
              <a:off x="28706214" y="9848666"/>
              <a:ext cx="739588" cy="0"/>
            </a:xfrm>
            <a:prstGeom prst="straightConnector1">
              <a:avLst/>
            </a:prstGeom>
            <a:solidFill>
              <a:srgbClr val="FFFFCC"/>
            </a:solidFill>
            <a:ln w="1524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triangle" w="sm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4" name="TextBox 93"/>
            <p:cNvSpPr txBox="1"/>
            <p:nvPr/>
          </p:nvSpPr>
          <p:spPr>
            <a:xfrm>
              <a:off x="27794518" y="8305800"/>
              <a:ext cx="2549096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400" dirty="0" smtClean="0"/>
                <a:t>Edge Redirection</a:t>
              </a:r>
              <a:endParaRPr lang="en-US" sz="2400" dirty="0"/>
            </a:p>
          </p:txBody>
        </p:sp>
        <p:grpSp>
          <p:nvGrpSpPr>
            <p:cNvPr id="95" name="Group 94"/>
            <p:cNvGrpSpPr/>
            <p:nvPr/>
          </p:nvGrpSpPr>
          <p:grpSpPr>
            <a:xfrm>
              <a:off x="27009900" y="9014349"/>
              <a:ext cx="1601510" cy="1752600"/>
              <a:chOff x="27462066" y="8991600"/>
              <a:chExt cx="1601510" cy="1752600"/>
            </a:xfrm>
          </p:grpSpPr>
          <p:cxnSp>
            <p:nvCxnSpPr>
              <p:cNvPr id="103" name="Straight Arrow Connector 102"/>
              <p:cNvCxnSpPr>
                <a:stCxn id="105" idx="2"/>
                <a:endCxn id="104" idx="0"/>
              </p:cNvCxnSpPr>
              <p:nvPr/>
            </p:nvCxnSpPr>
            <p:spPr bwMode="auto">
              <a:xfrm flipH="1">
                <a:off x="27782554" y="9679056"/>
                <a:ext cx="503060" cy="377688"/>
              </a:xfrm>
              <a:prstGeom prst="straightConnector1">
                <a:avLst/>
              </a:prstGeom>
              <a:solidFill>
                <a:srgbClr val="FFFFCC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04" name="Rounded Rectangle 103"/>
              <p:cNvSpPr/>
              <p:nvPr/>
            </p:nvSpPr>
            <p:spPr bwMode="auto">
              <a:xfrm>
                <a:off x="27462066" y="10056744"/>
                <a:ext cx="640976" cy="687456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2">
                      <a:lumMod val="20000"/>
                      <a:lumOff val="80000"/>
                    </a:schemeClr>
                  </a:gs>
                  <a:gs pos="100000">
                    <a:schemeClr val="bg2">
                      <a:lumMod val="60000"/>
                      <a:lumOff val="40000"/>
                    </a:schemeClr>
                  </a:gs>
                </a:gsLst>
                <a:lin ang="5400000" scaled="0"/>
                <a:tileRect/>
              </a:gra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156638" rIns="0" bIns="156638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92113" marR="0" indent="-392113" algn="ctr" defTabSz="313531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elvetica" pitchFamily="34" charset="0"/>
                    <a:cs typeface="Arial" charset="0"/>
                  </a:rPr>
                  <a:t>b</a:t>
                </a:r>
              </a:p>
            </p:txBody>
          </p:sp>
          <p:sp>
            <p:nvSpPr>
              <p:cNvPr id="105" name="Rounded Rectangle 104"/>
              <p:cNvSpPr/>
              <p:nvPr/>
            </p:nvSpPr>
            <p:spPr bwMode="auto">
              <a:xfrm>
                <a:off x="27965126" y="8991600"/>
                <a:ext cx="640976" cy="687456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2">
                      <a:lumMod val="20000"/>
                      <a:lumOff val="80000"/>
                    </a:schemeClr>
                  </a:gs>
                  <a:gs pos="100000">
                    <a:schemeClr val="bg2">
                      <a:lumMod val="60000"/>
                      <a:lumOff val="40000"/>
                    </a:schemeClr>
                  </a:gs>
                </a:gsLst>
                <a:lin ang="5400000" scaled="0"/>
                <a:tileRect/>
              </a:gra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156638" rIns="0" bIns="156638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92113" marR="0" indent="-392113" algn="ctr" defTabSz="313531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6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pitchFamily="34" charset="0"/>
                  <a:cs typeface="Arial" charset="0"/>
                </a:endParaRPr>
              </a:p>
            </p:txBody>
          </p:sp>
          <p:sp>
            <p:nvSpPr>
              <p:cNvPr id="106" name="Rounded Rectangle 105"/>
              <p:cNvSpPr/>
              <p:nvPr/>
            </p:nvSpPr>
            <p:spPr bwMode="auto">
              <a:xfrm>
                <a:off x="28422600" y="10056744"/>
                <a:ext cx="640976" cy="687456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2">
                      <a:lumMod val="20000"/>
                      <a:lumOff val="80000"/>
                    </a:schemeClr>
                  </a:gs>
                  <a:gs pos="100000">
                    <a:schemeClr val="bg2">
                      <a:lumMod val="60000"/>
                      <a:lumOff val="40000"/>
                    </a:schemeClr>
                  </a:gs>
                </a:gsLst>
                <a:lin ang="5400000" scaled="0"/>
                <a:tileRect/>
              </a:gra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156638" rIns="0" bIns="156638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92113" marR="0" indent="-392113" algn="ctr" defTabSz="313531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800" i="1" dirty="0" smtClean="0"/>
                  <a:t>b’</a:t>
                </a:r>
                <a:endParaRPr kumimoji="0" lang="en-US" sz="1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sp>
          <p:nvSpPr>
            <p:cNvPr id="96" name="Rounded Rectangle 95"/>
            <p:cNvSpPr/>
            <p:nvPr/>
          </p:nvSpPr>
          <p:spPr bwMode="auto">
            <a:xfrm>
              <a:off x="29564564" y="10056744"/>
              <a:ext cx="640976" cy="687456"/>
            </a:xfrm>
            <a:prstGeom prst="roundRect">
              <a:avLst/>
            </a:prstGeom>
            <a:gradFill flip="none" rotWithShape="1">
              <a:gsLst>
                <a:gs pos="0">
                  <a:schemeClr val="bg2">
                    <a:lumMod val="20000"/>
                    <a:lumOff val="80000"/>
                  </a:schemeClr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156638" rIns="0" bIns="156638" numCol="1" rtlCol="0" anchor="ctr" anchorCtr="0" compatLnSpc="1">
              <a:prstTxWarp prst="textNoShape">
                <a:avLst/>
              </a:prstTxWarp>
            </a:bodyPr>
            <a:lstStyle/>
            <a:p>
              <a:pPr marL="392113" marR="0" indent="-392113" algn="ctr" defTabSz="31353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pitchFamily="34" charset="0"/>
                  <a:cs typeface="Arial" charset="0"/>
                </a:rPr>
                <a:t>b</a:t>
              </a:r>
            </a:p>
          </p:txBody>
        </p:sp>
        <p:sp>
          <p:nvSpPr>
            <p:cNvPr id="97" name="Rounded Rectangle 96"/>
            <p:cNvSpPr/>
            <p:nvPr/>
          </p:nvSpPr>
          <p:spPr bwMode="auto">
            <a:xfrm>
              <a:off x="30023126" y="9014349"/>
              <a:ext cx="640976" cy="687456"/>
            </a:xfrm>
            <a:prstGeom prst="roundRect">
              <a:avLst/>
            </a:prstGeom>
            <a:gradFill flip="none" rotWithShape="1">
              <a:gsLst>
                <a:gs pos="0">
                  <a:schemeClr val="bg2">
                    <a:lumMod val="20000"/>
                    <a:lumOff val="80000"/>
                  </a:schemeClr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156638" rIns="0" bIns="156638" numCol="1" rtlCol="0" anchor="ctr" anchorCtr="0" compatLnSpc="1">
              <a:prstTxWarp prst="textNoShape">
                <a:avLst/>
              </a:prstTxWarp>
            </a:bodyPr>
            <a:lstStyle/>
            <a:p>
              <a:pPr marL="392113" marR="0" indent="-392113" algn="ctr" defTabSz="31353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cs typeface="Arial" charset="0"/>
              </a:endParaRPr>
            </a:p>
          </p:txBody>
        </p:sp>
        <p:sp>
          <p:nvSpPr>
            <p:cNvPr id="98" name="Rounded Rectangle 97"/>
            <p:cNvSpPr/>
            <p:nvPr/>
          </p:nvSpPr>
          <p:spPr bwMode="auto">
            <a:xfrm>
              <a:off x="30525098" y="10056744"/>
              <a:ext cx="640976" cy="687456"/>
            </a:xfrm>
            <a:prstGeom prst="roundRect">
              <a:avLst/>
            </a:prstGeom>
            <a:gradFill flip="none" rotWithShape="1">
              <a:gsLst>
                <a:gs pos="0">
                  <a:schemeClr val="bg2">
                    <a:lumMod val="20000"/>
                    <a:lumOff val="80000"/>
                  </a:schemeClr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156638" rIns="0" bIns="156638" numCol="1" rtlCol="0" anchor="ctr" anchorCtr="0" compatLnSpc="1">
              <a:prstTxWarp prst="textNoShape">
                <a:avLst/>
              </a:prstTxWarp>
            </a:bodyPr>
            <a:lstStyle/>
            <a:p>
              <a:pPr marL="392113" marR="0" indent="-392113" algn="ctr" defTabSz="31353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i="1" dirty="0" smtClean="0"/>
                <a:t>b’</a:t>
              </a:r>
              <a:endParaRPr kumimoji="0" 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00" name="Straight Arrow Connector 99"/>
            <p:cNvCxnSpPr>
              <a:stCxn id="97" idx="2"/>
              <a:endCxn id="98" idx="0"/>
            </p:cNvCxnSpPr>
            <p:nvPr/>
          </p:nvCxnSpPr>
          <p:spPr bwMode="auto">
            <a:xfrm>
              <a:off x="30343614" y="9701805"/>
              <a:ext cx="501972" cy="354939"/>
            </a:xfrm>
            <a:prstGeom prst="straightConnector1">
              <a:avLst/>
            </a:prstGeom>
            <a:solidFill>
              <a:srgbClr val="FFFFCC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10" name="Group 109"/>
          <p:cNvGrpSpPr/>
          <p:nvPr/>
        </p:nvGrpSpPr>
        <p:grpSpPr>
          <a:xfrm>
            <a:off x="27279600" y="12292154"/>
            <a:ext cx="4419600" cy="2461149"/>
            <a:chOff x="26933700" y="8305800"/>
            <a:chExt cx="4419600" cy="2461149"/>
          </a:xfrm>
        </p:grpSpPr>
        <p:cxnSp>
          <p:nvCxnSpPr>
            <p:cNvPr id="111" name="Straight Arrow Connector 110"/>
            <p:cNvCxnSpPr/>
            <p:nvPr/>
          </p:nvCxnSpPr>
          <p:spPr bwMode="auto">
            <a:xfrm>
              <a:off x="28784912" y="9848666"/>
              <a:ext cx="739588" cy="0"/>
            </a:xfrm>
            <a:prstGeom prst="straightConnector1">
              <a:avLst/>
            </a:prstGeom>
            <a:solidFill>
              <a:srgbClr val="FFFFCC"/>
            </a:solidFill>
            <a:ln w="1524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triangle" w="sm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2" name="TextBox 111"/>
            <p:cNvSpPr txBox="1"/>
            <p:nvPr/>
          </p:nvSpPr>
          <p:spPr>
            <a:xfrm>
              <a:off x="27794518" y="8305800"/>
              <a:ext cx="2430474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400" dirty="0" smtClean="0"/>
                <a:t>Edge Collapsing</a:t>
              </a:r>
              <a:endParaRPr lang="en-US" sz="2400" dirty="0"/>
            </a:p>
          </p:txBody>
        </p:sp>
        <p:grpSp>
          <p:nvGrpSpPr>
            <p:cNvPr id="113" name="Group 112"/>
            <p:cNvGrpSpPr/>
            <p:nvPr/>
          </p:nvGrpSpPr>
          <p:grpSpPr>
            <a:xfrm>
              <a:off x="26933700" y="9014349"/>
              <a:ext cx="1752600" cy="1752600"/>
              <a:chOff x="27385866" y="8991600"/>
              <a:chExt cx="1752600" cy="1752600"/>
            </a:xfrm>
          </p:grpSpPr>
          <p:cxnSp>
            <p:nvCxnSpPr>
              <p:cNvPr id="118" name="Straight Arrow Connector 117"/>
              <p:cNvCxnSpPr>
                <a:stCxn id="120" idx="2"/>
                <a:endCxn id="119" idx="0"/>
              </p:cNvCxnSpPr>
              <p:nvPr/>
            </p:nvCxnSpPr>
            <p:spPr bwMode="auto">
              <a:xfrm flipH="1">
                <a:off x="27706354" y="9679056"/>
                <a:ext cx="579260" cy="377688"/>
              </a:xfrm>
              <a:prstGeom prst="straightConnector1">
                <a:avLst/>
              </a:prstGeom>
              <a:solidFill>
                <a:srgbClr val="FFFFCC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19" name="Rounded Rectangle 118"/>
              <p:cNvSpPr/>
              <p:nvPr/>
            </p:nvSpPr>
            <p:spPr bwMode="auto">
              <a:xfrm>
                <a:off x="27385866" y="10056744"/>
                <a:ext cx="640976" cy="687456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2">
                      <a:lumMod val="20000"/>
                      <a:lumOff val="80000"/>
                    </a:schemeClr>
                  </a:gs>
                  <a:gs pos="100000">
                    <a:schemeClr val="bg2">
                      <a:lumMod val="60000"/>
                      <a:lumOff val="40000"/>
                    </a:schemeClr>
                  </a:gs>
                </a:gsLst>
                <a:lin ang="5400000" scaled="0"/>
                <a:tileRect/>
              </a:gra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156638" rIns="0" bIns="156638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92113" marR="0" indent="-392113" algn="ctr" defTabSz="313531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elvetica" pitchFamily="34" charset="0"/>
                    <a:cs typeface="Arial" charset="0"/>
                  </a:rPr>
                  <a:t>b</a:t>
                </a:r>
              </a:p>
            </p:txBody>
          </p:sp>
          <p:sp>
            <p:nvSpPr>
              <p:cNvPr id="120" name="Rounded Rectangle 119"/>
              <p:cNvSpPr/>
              <p:nvPr/>
            </p:nvSpPr>
            <p:spPr bwMode="auto">
              <a:xfrm>
                <a:off x="27965126" y="8991600"/>
                <a:ext cx="640976" cy="687456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2">
                      <a:lumMod val="20000"/>
                      <a:lumOff val="80000"/>
                    </a:schemeClr>
                  </a:gs>
                  <a:gs pos="100000">
                    <a:schemeClr val="bg2">
                      <a:lumMod val="60000"/>
                      <a:lumOff val="40000"/>
                    </a:schemeClr>
                  </a:gs>
                </a:gsLst>
                <a:lin ang="5400000" scaled="0"/>
                <a:tileRect/>
              </a:gra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156638" rIns="0" bIns="156638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92113" marR="0" indent="-392113" algn="ctr" defTabSz="313531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6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pitchFamily="34" charset="0"/>
                  <a:cs typeface="Arial" charset="0"/>
                </a:endParaRPr>
              </a:p>
            </p:txBody>
          </p:sp>
          <p:sp>
            <p:nvSpPr>
              <p:cNvPr id="121" name="Rounded Rectangle 120"/>
              <p:cNvSpPr/>
              <p:nvPr/>
            </p:nvSpPr>
            <p:spPr bwMode="auto">
              <a:xfrm>
                <a:off x="28497490" y="10056744"/>
                <a:ext cx="640976" cy="687456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2">
                      <a:lumMod val="20000"/>
                      <a:lumOff val="80000"/>
                    </a:schemeClr>
                  </a:gs>
                  <a:gs pos="100000">
                    <a:schemeClr val="bg2">
                      <a:lumMod val="60000"/>
                      <a:lumOff val="40000"/>
                    </a:schemeClr>
                  </a:gs>
                </a:gsLst>
                <a:lin ang="5400000" scaled="0"/>
                <a:tileRect/>
              </a:gra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156638" rIns="0" bIns="156638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92113" marR="0" indent="-392113" algn="ctr" defTabSz="313531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elvetica" pitchFamily="34" charset="0"/>
                    <a:cs typeface="Arial" charset="0"/>
                  </a:rPr>
                  <a:t>b’</a:t>
                </a:r>
              </a:p>
            </p:txBody>
          </p:sp>
        </p:grpSp>
        <p:sp>
          <p:nvSpPr>
            <p:cNvPr id="114" name="Rounded Rectangle 113"/>
            <p:cNvSpPr/>
            <p:nvPr/>
          </p:nvSpPr>
          <p:spPr bwMode="auto">
            <a:xfrm>
              <a:off x="29600700" y="10056744"/>
              <a:ext cx="640976" cy="687456"/>
            </a:xfrm>
            <a:prstGeom prst="roundRect">
              <a:avLst/>
            </a:prstGeom>
            <a:gradFill flip="none" rotWithShape="1">
              <a:gsLst>
                <a:gs pos="0">
                  <a:schemeClr val="bg2">
                    <a:lumMod val="20000"/>
                    <a:lumOff val="80000"/>
                  </a:schemeClr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156638" rIns="0" bIns="156638" numCol="1" rtlCol="0" anchor="ctr" anchorCtr="0" compatLnSpc="1">
              <a:prstTxWarp prst="textNoShape">
                <a:avLst/>
              </a:prstTxWarp>
            </a:bodyPr>
            <a:lstStyle/>
            <a:p>
              <a:pPr marL="392113" marR="0" indent="-392113" algn="ctr" defTabSz="31353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pitchFamily="34" charset="0"/>
                  <a:cs typeface="Arial" charset="0"/>
                </a:rPr>
                <a:t>b</a:t>
              </a:r>
            </a:p>
          </p:txBody>
        </p:sp>
        <p:sp>
          <p:nvSpPr>
            <p:cNvPr id="115" name="Rounded Rectangle 114"/>
            <p:cNvSpPr/>
            <p:nvPr/>
          </p:nvSpPr>
          <p:spPr bwMode="auto">
            <a:xfrm>
              <a:off x="30134152" y="9014349"/>
              <a:ext cx="640976" cy="687456"/>
            </a:xfrm>
            <a:prstGeom prst="roundRect">
              <a:avLst/>
            </a:prstGeom>
            <a:gradFill flip="none" rotWithShape="1">
              <a:gsLst>
                <a:gs pos="0">
                  <a:schemeClr val="bg2">
                    <a:lumMod val="20000"/>
                    <a:lumOff val="80000"/>
                  </a:schemeClr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156638" rIns="0" bIns="156638" numCol="1" rtlCol="0" anchor="ctr" anchorCtr="0" compatLnSpc="1">
              <a:prstTxWarp prst="textNoShape">
                <a:avLst/>
              </a:prstTxWarp>
            </a:bodyPr>
            <a:lstStyle/>
            <a:p>
              <a:pPr marL="392113" marR="0" indent="-392113" algn="ctr" defTabSz="31353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cs typeface="Arial" charset="0"/>
              </a:endParaRPr>
            </a:p>
          </p:txBody>
        </p:sp>
        <p:sp>
          <p:nvSpPr>
            <p:cNvPr id="116" name="Rounded Rectangle 115"/>
            <p:cNvSpPr/>
            <p:nvPr/>
          </p:nvSpPr>
          <p:spPr bwMode="auto">
            <a:xfrm>
              <a:off x="30712324" y="10056744"/>
              <a:ext cx="640976" cy="687456"/>
            </a:xfrm>
            <a:prstGeom prst="roundRect">
              <a:avLst/>
            </a:prstGeom>
            <a:gradFill flip="none" rotWithShape="1">
              <a:gsLst>
                <a:gs pos="0">
                  <a:schemeClr val="bg2">
                    <a:lumMod val="20000"/>
                    <a:lumOff val="80000"/>
                  </a:schemeClr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156638" rIns="0" bIns="156638" numCol="1" rtlCol="0" anchor="ctr" anchorCtr="0" compatLnSpc="1">
              <a:prstTxWarp prst="textNoShape">
                <a:avLst/>
              </a:prstTxWarp>
            </a:bodyPr>
            <a:lstStyle/>
            <a:p>
              <a:pPr marL="392113" marR="0" indent="-392113" algn="ctr" defTabSz="31353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pitchFamily="34" charset="0"/>
                  <a:cs typeface="Arial" charset="0"/>
                </a:rPr>
                <a:t>b’</a:t>
              </a:r>
            </a:p>
          </p:txBody>
        </p:sp>
        <p:cxnSp>
          <p:nvCxnSpPr>
            <p:cNvPr id="117" name="Straight Arrow Connector 116"/>
            <p:cNvCxnSpPr>
              <a:stCxn id="115" idx="2"/>
              <a:endCxn id="114" idx="0"/>
            </p:cNvCxnSpPr>
            <p:nvPr/>
          </p:nvCxnSpPr>
          <p:spPr bwMode="auto">
            <a:xfrm flipH="1">
              <a:off x="29921188" y="9701805"/>
              <a:ext cx="533452" cy="354939"/>
            </a:xfrm>
            <a:prstGeom prst="straightConnector1">
              <a:avLst/>
            </a:prstGeom>
            <a:solidFill>
              <a:srgbClr val="FFFFCC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22" name="Straight Arrow Connector 121"/>
          <p:cNvCxnSpPr>
            <a:stCxn id="120" idx="2"/>
            <a:endCxn id="121" idx="0"/>
          </p:cNvCxnSpPr>
          <p:nvPr/>
        </p:nvCxnSpPr>
        <p:spPr bwMode="auto">
          <a:xfrm>
            <a:off x="28179348" y="13688159"/>
            <a:ext cx="532364" cy="377688"/>
          </a:xfrm>
          <a:prstGeom prst="straightConnector1">
            <a:avLst/>
          </a:prstGeom>
          <a:solidFill>
            <a:srgbClr val="FFFFCC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Box 37"/>
          <p:cNvSpPr txBox="1"/>
          <p:nvPr/>
        </p:nvSpPr>
        <p:spPr>
          <a:xfrm>
            <a:off x="27920022" y="1305074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128" name="TextBox 127"/>
          <p:cNvSpPr txBox="1"/>
          <p:nvPr/>
        </p:nvSpPr>
        <p:spPr>
          <a:xfrm>
            <a:off x="30576748" y="130302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…</a:t>
            </a:r>
            <a:endParaRPr lang="en-US" sz="2400" dirty="0"/>
          </a:p>
        </p:txBody>
      </p:sp>
      <p:grpSp>
        <p:nvGrpSpPr>
          <p:cNvPr id="55" name="Group 54"/>
          <p:cNvGrpSpPr/>
          <p:nvPr/>
        </p:nvGrpSpPr>
        <p:grpSpPr>
          <a:xfrm>
            <a:off x="22098000" y="16247228"/>
            <a:ext cx="4142832" cy="4043065"/>
            <a:chOff x="23011090" y="14652991"/>
            <a:chExt cx="4142832" cy="4043065"/>
          </a:xfrm>
        </p:grpSpPr>
        <p:cxnSp>
          <p:nvCxnSpPr>
            <p:cNvPr id="130" name="Straight Arrow Connector 129"/>
            <p:cNvCxnSpPr/>
            <p:nvPr/>
          </p:nvCxnSpPr>
          <p:spPr bwMode="auto">
            <a:xfrm>
              <a:off x="24728864" y="17068800"/>
              <a:ext cx="739588" cy="0"/>
            </a:xfrm>
            <a:prstGeom prst="straightConnector1">
              <a:avLst/>
            </a:prstGeom>
            <a:solidFill>
              <a:srgbClr val="FFFFCC"/>
            </a:solidFill>
            <a:ln w="1524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triangle" w="sm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1" name="TextBox 130"/>
            <p:cNvSpPr txBox="1"/>
            <p:nvPr/>
          </p:nvSpPr>
          <p:spPr>
            <a:xfrm>
              <a:off x="23782366" y="14652991"/>
              <a:ext cx="2752677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400" dirty="0" smtClean="0"/>
                <a:t>Predicate Insertion</a:t>
              </a:r>
              <a:endParaRPr lang="en-US" sz="2400" dirty="0"/>
            </a:p>
          </p:txBody>
        </p:sp>
        <p:cxnSp>
          <p:nvCxnSpPr>
            <p:cNvPr id="137" name="Straight Arrow Connector 136"/>
            <p:cNvCxnSpPr>
              <a:stCxn id="139" idx="2"/>
              <a:endCxn id="138" idx="0"/>
            </p:cNvCxnSpPr>
            <p:nvPr/>
          </p:nvCxnSpPr>
          <p:spPr bwMode="auto">
            <a:xfrm flipH="1">
              <a:off x="23331578" y="16559805"/>
              <a:ext cx="489718" cy="1447139"/>
            </a:xfrm>
            <a:prstGeom prst="straightConnector1">
              <a:avLst/>
            </a:prstGeom>
            <a:solidFill>
              <a:srgbClr val="FFFFCC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8" name="Rounded Rectangle 137"/>
            <p:cNvSpPr/>
            <p:nvPr/>
          </p:nvSpPr>
          <p:spPr bwMode="auto">
            <a:xfrm>
              <a:off x="23011090" y="18006944"/>
              <a:ext cx="640976" cy="687456"/>
            </a:xfrm>
            <a:prstGeom prst="roundRect">
              <a:avLst/>
            </a:prstGeom>
            <a:gradFill flip="none" rotWithShape="1">
              <a:gsLst>
                <a:gs pos="0">
                  <a:schemeClr val="bg2">
                    <a:lumMod val="20000"/>
                    <a:lumOff val="80000"/>
                  </a:schemeClr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156638" rIns="0" bIns="156638" numCol="1" rtlCol="0" anchor="ctr" anchorCtr="0" compatLnSpc="1">
              <a:prstTxWarp prst="textNoShape">
                <a:avLst/>
              </a:prstTxWarp>
            </a:bodyPr>
            <a:lstStyle/>
            <a:p>
              <a:pPr marL="392113" marR="0" indent="-392113" algn="ctr" defTabSz="31353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pitchFamily="34" charset="0"/>
                  <a:cs typeface="Arial" charset="0"/>
                </a:rPr>
                <a:t>b’</a:t>
              </a:r>
            </a:p>
          </p:txBody>
        </p:sp>
        <p:sp>
          <p:nvSpPr>
            <p:cNvPr id="139" name="Rounded Rectangle 138"/>
            <p:cNvSpPr/>
            <p:nvPr/>
          </p:nvSpPr>
          <p:spPr bwMode="auto">
            <a:xfrm>
              <a:off x="23500808" y="15872349"/>
              <a:ext cx="640976" cy="687456"/>
            </a:xfrm>
            <a:prstGeom prst="roundRect">
              <a:avLst/>
            </a:prstGeom>
            <a:gradFill flip="none" rotWithShape="1">
              <a:gsLst>
                <a:gs pos="0">
                  <a:schemeClr val="bg2">
                    <a:lumMod val="20000"/>
                    <a:lumOff val="80000"/>
                  </a:schemeClr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156638" rIns="0" bIns="156638" numCol="1" rtlCol="0" anchor="ctr" anchorCtr="0" compatLnSpc="1">
              <a:prstTxWarp prst="textNoShape">
                <a:avLst/>
              </a:prstTxWarp>
            </a:bodyPr>
            <a:lstStyle/>
            <a:p>
              <a:pPr marL="392113" marR="0" indent="-392113" algn="ctr" defTabSz="31353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pitchFamily="34" charset="0"/>
                  <a:cs typeface="Arial" charset="0"/>
                </a:rPr>
                <a:t>b</a:t>
              </a:r>
            </a:p>
          </p:txBody>
        </p:sp>
        <p:sp>
          <p:nvSpPr>
            <p:cNvPr id="140" name="Rounded Rectangle 139"/>
            <p:cNvSpPr/>
            <p:nvPr/>
          </p:nvSpPr>
          <p:spPr bwMode="auto">
            <a:xfrm>
              <a:off x="23971624" y="18006944"/>
              <a:ext cx="640976" cy="687456"/>
            </a:xfrm>
            <a:prstGeom prst="roundRect">
              <a:avLst/>
            </a:prstGeom>
            <a:gradFill flip="none" rotWithShape="1">
              <a:gsLst>
                <a:gs pos="0">
                  <a:schemeClr val="bg2">
                    <a:lumMod val="20000"/>
                    <a:lumOff val="80000"/>
                  </a:schemeClr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156638" rIns="0" bIns="156638" numCol="1" rtlCol="0" anchor="ctr" anchorCtr="0" compatLnSpc="1">
              <a:prstTxWarp prst="textNoShape">
                <a:avLst/>
              </a:prstTxWarp>
            </a:bodyPr>
            <a:lstStyle/>
            <a:p>
              <a:pPr marL="392113" marR="0" indent="-392113" algn="ctr" defTabSz="31353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pitchFamily="34" charset="0"/>
                  <a:cs typeface="Arial" charset="0"/>
                </a:rPr>
                <a:t>b’’</a:t>
              </a:r>
            </a:p>
          </p:txBody>
        </p:sp>
        <p:sp>
          <p:nvSpPr>
            <p:cNvPr id="133" name="Rounded Rectangle 132"/>
            <p:cNvSpPr/>
            <p:nvPr/>
          </p:nvSpPr>
          <p:spPr bwMode="auto">
            <a:xfrm>
              <a:off x="25552412" y="18008600"/>
              <a:ext cx="640976" cy="687456"/>
            </a:xfrm>
            <a:prstGeom prst="roundRect">
              <a:avLst/>
            </a:prstGeom>
            <a:gradFill flip="none" rotWithShape="1">
              <a:gsLst>
                <a:gs pos="0">
                  <a:schemeClr val="bg2">
                    <a:lumMod val="20000"/>
                    <a:lumOff val="80000"/>
                  </a:schemeClr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156638" rIns="0" bIns="156638" numCol="1" rtlCol="0" anchor="ctr" anchorCtr="0" compatLnSpc="1">
              <a:prstTxWarp prst="textNoShape">
                <a:avLst/>
              </a:prstTxWarp>
            </a:bodyPr>
            <a:lstStyle/>
            <a:p>
              <a:pPr marL="392113" marR="0" indent="-392113" algn="ctr" defTabSz="31353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pitchFamily="34" charset="0"/>
                  <a:cs typeface="Arial" charset="0"/>
                </a:rPr>
                <a:t>b’</a:t>
              </a:r>
            </a:p>
          </p:txBody>
        </p:sp>
        <p:sp>
          <p:nvSpPr>
            <p:cNvPr id="134" name="Rounded Rectangle 133"/>
            <p:cNvSpPr/>
            <p:nvPr/>
          </p:nvSpPr>
          <p:spPr bwMode="auto">
            <a:xfrm>
              <a:off x="26010974" y="15872349"/>
              <a:ext cx="640976" cy="687456"/>
            </a:xfrm>
            <a:prstGeom prst="roundRect">
              <a:avLst/>
            </a:prstGeom>
            <a:gradFill flip="none" rotWithShape="1">
              <a:gsLst>
                <a:gs pos="0">
                  <a:schemeClr val="bg2">
                    <a:lumMod val="20000"/>
                    <a:lumOff val="80000"/>
                  </a:schemeClr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156638" rIns="0" bIns="156638" numCol="1" rtlCol="0" anchor="ctr" anchorCtr="0" compatLnSpc="1">
              <a:prstTxWarp prst="textNoShape">
                <a:avLst/>
              </a:prstTxWarp>
            </a:bodyPr>
            <a:lstStyle/>
            <a:p>
              <a:pPr marL="392113" marR="0" indent="-392113" algn="ctr" defTabSz="31353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pitchFamily="34" charset="0"/>
                  <a:cs typeface="Arial" charset="0"/>
                </a:rPr>
                <a:t>b</a:t>
              </a:r>
            </a:p>
          </p:txBody>
        </p:sp>
        <p:sp>
          <p:nvSpPr>
            <p:cNvPr id="135" name="Rounded Rectangle 134"/>
            <p:cNvSpPr/>
            <p:nvPr/>
          </p:nvSpPr>
          <p:spPr bwMode="auto">
            <a:xfrm>
              <a:off x="26512946" y="18008600"/>
              <a:ext cx="640976" cy="687456"/>
            </a:xfrm>
            <a:prstGeom prst="roundRect">
              <a:avLst/>
            </a:prstGeom>
            <a:gradFill flip="none" rotWithShape="1">
              <a:gsLst>
                <a:gs pos="0">
                  <a:schemeClr val="bg2">
                    <a:lumMod val="20000"/>
                    <a:lumOff val="80000"/>
                  </a:schemeClr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156638" rIns="0" bIns="156638" numCol="1" rtlCol="0" anchor="ctr" anchorCtr="0" compatLnSpc="1">
              <a:prstTxWarp prst="textNoShape">
                <a:avLst/>
              </a:prstTxWarp>
            </a:bodyPr>
            <a:lstStyle/>
            <a:p>
              <a:pPr marL="392113" marR="0" indent="-392113" algn="ctr" defTabSz="31353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pitchFamily="34" charset="0"/>
                  <a:cs typeface="Arial" charset="0"/>
                </a:rPr>
                <a:t>b’’</a:t>
              </a:r>
            </a:p>
          </p:txBody>
        </p:sp>
        <p:cxnSp>
          <p:nvCxnSpPr>
            <p:cNvPr id="136" name="Straight Arrow Connector 135"/>
            <p:cNvCxnSpPr>
              <a:stCxn id="134" idx="2"/>
              <a:endCxn id="141" idx="0"/>
            </p:cNvCxnSpPr>
            <p:nvPr/>
          </p:nvCxnSpPr>
          <p:spPr bwMode="auto">
            <a:xfrm flipH="1">
              <a:off x="26330088" y="16559805"/>
              <a:ext cx="1374" cy="380339"/>
            </a:xfrm>
            <a:prstGeom prst="straightConnector1">
              <a:avLst/>
            </a:prstGeom>
            <a:solidFill>
              <a:srgbClr val="FFFFCC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1" name="Rounded Rectangle 140"/>
            <p:cNvSpPr/>
            <p:nvPr/>
          </p:nvSpPr>
          <p:spPr bwMode="auto">
            <a:xfrm>
              <a:off x="26009600" y="16940144"/>
              <a:ext cx="640976" cy="687456"/>
            </a:xfrm>
            <a:prstGeom prst="roundRect">
              <a:avLst/>
            </a:prstGeom>
            <a:gradFill flip="none" rotWithShape="1">
              <a:gsLst>
                <a:gs pos="0">
                  <a:schemeClr val="bg1">
                    <a:lumMod val="90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5400000" scaled="0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156638" rIns="0" bIns="156638" numCol="1" rtlCol="0" anchor="ctr" anchorCtr="0" compatLnSpc="1">
              <a:prstTxWarp prst="textNoShape">
                <a:avLst/>
              </a:prstTxWarp>
            </a:bodyPr>
            <a:lstStyle/>
            <a:p>
              <a:pPr marL="392113" marR="0" indent="-392113" algn="ctr" defTabSz="31353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pitchFamily="34" charset="0"/>
                  <a:cs typeface="Arial" charset="0"/>
                </a:rPr>
                <a:t>p</a:t>
              </a:r>
            </a:p>
          </p:txBody>
        </p:sp>
        <p:cxnSp>
          <p:nvCxnSpPr>
            <p:cNvPr id="155" name="Straight Arrow Connector 154"/>
            <p:cNvCxnSpPr>
              <a:stCxn id="141" idx="2"/>
              <a:endCxn id="133" idx="0"/>
            </p:cNvCxnSpPr>
            <p:nvPr/>
          </p:nvCxnSpPr>
          <p:spPr bwMode="auto">
            <a:xfrm flipH="1">
              <a:off x="25872900" y="17627600"/>
              <a:ext cx="457188" cy="381000"/>
            </a:xfrm>
            <a:prstGeom prst="straightConnector1">
              <a:avLst/>
            </a:prstGeom>
            <a:solidFill>
              <a:srgbClr val="FFFFCC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8" name="Straight Arrow Connector 157"/>
            <p:cNvCxnSpPr>
              <a:stCxn id="141" idx="2"/>
              <a:endCxn id="135" idx="0"/>
            </p:cNvCxnSpPr>
            <p:nvPr/>
          </p:nvCxnSpPr>
          <p:spPr bwMode="auto">
            <a:xfrm>
              <a:off x="26330088" y="17627600"/>
              <a:ext cx="503346" cy="381000"/>
            </a:xfrm>
            <a:prstGeom prst="straightConnector1">
              <a:avLst/>
            </a:prstGeom>
            <a:solidFill>
              <a:srgbClr val="FFFFCC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64" name="TextBox 163"/>
          <p:cNvSpPr txBox="1"/>
          <p:nvPr/>
        </p:nvSpPr>
        <p:spPr>
          <a:xfrm>
            <a:off x="28194000" y="16247228"/>
            <a:ext cx="1983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Call Insertion</a:t>
            </a:r>
            <a:endParaRPr lang="en-US" sz="2400" dirty="0"/>
          </a:p>
        </p:txBody>
      </p:sp>
      <p:grpSp>
        <p:nvGrpSpPr>
          <p:cNvPr id="70" name="Group 69"/>
          <p:cNvGrpSpPr/>
          <p:nvPr/>
        </p:nvGrpSpPr>
        <p:grpSpPr>
          <a:xfrm>
            <a:off x="27230249" y="17013693"/>
            <a:ext cx="4686442" cy="3712707"/>
            <a:chOff x="27077849" y="15872349"/>
            <a:chExt cx="4686442" cy="3712707"/>
          </a:xfrm>
        </p:grpSpPr>
        <p:cxnSp>
          <p:nvCxnSpPr>
            <p:cNvPr id="163" name="Straight Arrow Connector 162"/>
            <p:cNvCxnSpPr/>
            <p:nvPr/>
          </p:nvCxnSpPr>
          <p:spPr bwMode="auto">
            <a:xfrm>
              <a:off x="29054612" y="17548749"/>
              <a:ext cx="739588" cy="0"/>
            </a:xfrm>
            <a:prstGeom prst="straightConnector1">
              <a:avLst/>
            </a:prstGeom>
            <a:solidFill>
              <a:srgbClr val="FFFFCC"/>
            </a:solidFill>
            <a:ln w="1524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triangle" w="sm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5" name="Straight Arrow Connector 164"/>
            <p:cNvCxnSpPr>
              <a:stCxn id="167" idx="2"/>
              <a:endCxn id="166" idx="0"/>
            </p:cNvCxnSpPr>
            <p:nvPr/>
          </p:nvCxnSpPr>
          <p:spPr bwMode="auto">
            <a:xfrm>
              <a:off x="27398337" y="16559805"/>
              <a:ext cx="0" cy="2337795"/>
            </a:xfrm>
            <a:prstGeom prst="straightConnector1">
              <a:avLst/>
            </a:prstGeom>
            <a:solidFill>
              <a:srgbClr val="FFFFCC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6" name="Rounded Rectangle 165"/>
            <p:cNvSpPr/>
            <p:nvPr/>
          </p:nvSpPr>
          <p:spPr bwMode="auto">
            <a:xfrm>
              <a:off x="27077849" y="18897600"/>
              <a:ext cx="640976" cy="687456"/>
            </a:xfrm>
            <a:prstGeom prst="roundRect">
              <a:avLst/>
            </a:prstGeom>
            <a:gradFill flip="none" rotWithShape="1">
              <a:gsLst>
                <a:gs pos="0">
                  <a:schemeClr val="bg2">
                    <a:lumMod val="20000"/>
                    <a:lumOff val="80000"/>
                  </a:schemeClr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156638" rIns="0" bIns="156638" numCol="1" rtlCol="0" anchor="ctr" anchorCtr="0" compatLnSpc="1">
              <a:prstTxWarp prst="textNoShape">
                <a:avLst/>
              </a:prstTxWarp>
            </a:bodyPr>
            <a:lstStyle/>
            <a:p>
              <a:pPr marL="392113" marR="0" indent="-392113" algn="ctr" defTabSz="31353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pitchFamily="34" charset="0"/>
                  <a:cs typeface="Arial" charset="0"/>
                </a:rPr>
                <a:t>b’</a:t>
              </a:r>
            </a:p>
          </p:txBody>
        </p:sp>
        <p:sp>
          <p:nvSpPr>
            <p:cNvPr id="167" name="Rounded Rectangle 166"/>
            <p:cNvSpPr/>
            <p:nvPr/>
          </p:nvSpPr>
          <p:spPr bwMode="auto">
            <a:xfrm>
              <a:off x="27077849" y="15872349"/>
              <a:ext cx="640976" cy="687456"/>
            </a:xfrm>
            <a:prstGeom prst="roundRect">
              <a:avLst/>
            </a:prstGeom>
            <a:gradFill flip="none" rotWithShape="1">
              <a:gsLst>
                <a:gs pos="0">
                  <a:schemeClr val="bg2">
                    <a:lumMod val="20000"/>
                    <a:lumOff val="80000"/>
                  </a:schemeClr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156638" rIns="0" bIns="156638" numCol="1" rtlCol="0" anchor="ctr" anchorCtr="0" compatLnSpc="1">
              <a:prstTxWarp prst="textNoShape">
                <a:avLst/>
              </a:prstTxWarp>
            </a:bodyPr>
            <a:lstStyle/>
            <a:p>
              <a:pPr marL="392113" marR="0" indent="-392113" algn="ctr" defTabSz="31353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pitchFamily="34" charset="0"/>
                  <a:cs typeface="Arial" charset="0"/>
                </a:rPr>
                <a:t>b</a:t>
              </a:r>
            </a:p>
          </p:txBody>
        </p:sp>
        <p:sp>
          <p:nvSpPr>
            <p:cNvPr id="169" name="Rounded Rectangle 168"/>
            <p:cNvSpPr/>
            <p:nvPr/>
          </p:nvSpPr>
          <p:spPr bwMode="auto">
            <a:xfrm>
              <a:off x="30100791" y="18897600"/>
              <a:ext cx="640976" cy="687456"/>
            </a:xfrm>
            <a:prstGeom prst="roundRect">
              <a:avLst/>
            </a:prstGeom>
            <a:gradFill flip="none" rotWithShape="1">
              <a:gsLst>
                <a:gs pos="0">
                  <a:schemeClr val="bg2">
                    <a:lumMod val="20000"/>
                    <a:lumOff val="80000"/>
                  </a:schemeClr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156638" rIns="0" bIns="156638" numCol="1" rtlCol="0" anchor="ctr" anchorCtr="0" compatLnSpc="1">
              <a:prstTxWarp prst="textNoShape">
                <a:avLst/>
              </a:prstTxWarp>
            </a:bodyPr>
            <a:lstStyle/>
            <a:p>
              <a:pPr marL="392113" marR="0" indent="-392113" algn="ctr" defTabSz="31353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pitchFamily="34" charset="0"/>
                  <a:cs typeface="Arial" charset="0"/>
                </a:rPr>
                <a:t>b’</a:t>
              </a:r>
            </a:p>
          </p:txBody>
        </p:sp>
        <p:sp>
          <p:nvSpPr>
            <p:cNvPr id="170" name="Rounded Rectangle 169"/>
            <p:cNvSpPr/>
            <p:nvPr/>
          </p:nvSpPr>
          <p:spPr bwMode="auto">
            <a:xfrm>
              <a:off x="30099052" y="15872349"/>
              <a:ext cx="640976" cy="687456"/>
            </a:xfrm>
            <a:prstGeom prst="roundRect">
              <a:avLst/>
            </a:prstGeom>
            <a:gradFill flip="none" rotWithShape="1">
              <a:gsLst>
                <a:gs pos="0">
                  <a:schemeClr val="bg2">
                    <a:lumMod val="20000"/>
                    <a:lumOff val="80000"/>
                  </a:schemeClr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156638" rIns="0" bIns="156638" numCol="1" rtlCol="0" anchor="ctr" anchorCtr="0" compatLnSpc="1">
              <a:prstTxWarp prst="textNoShape">
                <a:avLst/>
              </a:prstTxWarp>
            </a:bodyPr>
            <a:lstStyle/>
            <a:p>
              <a:pPr marL="392113" marR="0" indent="-392113" algn="ctr" defTabSz="31353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pitchFamily="34" charset="0"/>
                  <a:cs typeface="Arial" charset="0"/>
                </a:rPr>
                <a:t>b</a:t>
              </a:r>
            </a:p>
          </p:txBody>
        </p:sp>
        <p:cxnSp>
          <p:nvCxnSpPr>
            <p:cNvPr id="172" name="Straight Arrow Connector 171"/>
            <p:cNvCxnSpPr>
              <a:stCxn id="170" idx="2"/>
              <a:endCxn id="173" idx="0"/>
            </p:cNvCxnSpPr>
            <p:nvPr/>
          </p:nvCxnSpPr>
          <p:spPr bwMode="auto">
            <a:xfrm flipH="1">
              <a:off x="30418166" y="16559805"/>
              <a:ext cx="1374" cy="380339"/>
            </a:xfrm>
            <a:prstGeom prst="straightConnector1">
              <a:avLst/>
            </a:prstGeom>
            <a:solidFill>
              <a:srgbClr val="FFFFCC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3" name="Rounded Rectangle 172"/>
            <p:cNvSpPr/>
            <p:nvPr/>
          </p:nvSpPr>
          <p:spPr bwMode="auto">
            <a:xfrm>
              <a:off x="30097678" y="16940144"/>
              <a:ext cx="640976" cy="687456"/>
            </a:xfrm>
            <a:prstGeom prst="roundRect">
              <a:avLst/>
            </a:prstGeom>
            <a:gradFill flip="none" rotWithShape="1">
              <a:gsLst>
                <a:gs pos="0">
                  <a:schemeClr val="bg1">
                    <a:lumMod val="90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5400000" scaled="0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156638" rIns="0" bIns="156638" numCol="1" rtlCol="0" anchor="ctr" anchorCtr="0" compatLnSpc="1">
              <a:prstTxWarp prst="textNoShape">
                <a:avLst/>
              </a:prstTxWarp>
            </a:bodyPr>
            <a:lstStyle/>
            <a:p>
              <a:pPr marL="392113" marR="0" indent="-392113" algn="ctr" defTabSz="31353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pitchFamily="34" charset="0"/>
                  <a:cs typeface="Arial" charset="0"/>
                </a:rPr>
                <a:t>c</a:t>
              </a:r>
            </a:p>
          </p:txBody>
        </p:sp>
        <p:cxnSp>
          <p:nvCxnSpPr>
            <p:cNvPr id="174" name="Straight Arrow Connector 173"/>
            <p:cNvCxnSpPr>
              <a:stCxn id="173" idx="2"/>
              <a:endCxn id="169" idx="0"/>
            </p:cNvCxnSpPr>
            <p:nvPr/>
          </p:nvCxnSpPr>
          <p:spPr bwMode="auto">
            <a:xfrm>
              <a:off x="30418166" y="17627600"/>
              <a:ext cx="3113" cy="1270000"/>
            </a:xfrm>
            <a:prstGeom prst="straightConnector1">
              <a:avLst/>
            </a:prstGeom>
            <a:solidFill>
              <a:srgbClr val="FFFFCC"/>
            </a:solidFill>
            <a:ln w="254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5" name="Straight Arrow Connector 174"/>
            <p:cNvCxnSpPr>
              <a:stCxn id="173" idx="2"/>
              <a:endCxn id="180" idx="1"/>
            </p:cNvCxnSpPr>
            <p:nvPr/>
          </p:nvCxnSpPr>
          <p:spPr bwMode="auto">
            <a:xfrm>
              <a:off x="30418166" y="17627600"/>
              <a:ext cx="523512" cy="392533"/>
            </a:xfrm>
            <a:prstGeom prst="straightConnector1">
              <a:avLst/>
            </a:prstGeom>
            <a:solidFill>
              <a:srgbClr val="FFFFCC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1" name="Oval 60"/>
            <p:cNvSpPr/>
            <p:nvPr/>
          </p:nvSpPr>
          <p:spPr bwMode="auto">
            <a:xfrm>
              <a:off x="27916049" y="17919700"/>
              <a:ext cx="963751" cy="685800"/>
            </a:xfrm>
            <a:prstGeom prst="ellipse">
              <a:avLst/>
            </a:prstGeom>
            <a:gradFill>
              <a:gsLst>
                <a:gs pos="0">
                  <a:schemeClr val="bg2">
                    <a:lumMod val="20000"/>
                    <a:lumOff val="80000"/>
                  </a:schemeClr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156638" rIns="0" bIns="156638" numCol="1" rtlCol="0" anchor="ctr" anchorCtr="0" compatLnSpc="1">
              <a:prstTxWarp prst="textNoShape">
                <a:avLst/>
              </a:prstTxWarp>
            </a:bodyPr>
            <a:lstStyle/>
            <a:p>
              <a:pPr marL="392113" marR="0" indent="-392113" algn="ctr" defTabSz="31353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err="1" smtClean="0"/>
                <a:t>func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cs typeface="Arial" charset="0"/>
              </a:endParaRPr>
            </a:p>
          </p:txBody>
        </p:sp>
        <p:sp>
          <p:nvSpPr>
            <p:cNvPr id="180" name="Oval 179"/>
            <p:cNvSpPr/>
            <p:nvPr/>
          </p:nvSpPr>
          <p:spPr bwMode="auto">
            <a:xfrm>
              <a:off x="30800540" y="17919700"/>
              <a:ext cx="963751" cy="685800"/>
            </a:xfrm>
            <a:prstGeom prst="ellipse">
              <a:avLst/>
            </a:prstGeom>
            <a:gradFill>
              <a:gsLst>
                <a:gs pos="0">
                  <a:schemeClr val="bg2">
                    <a:lumMod val="20000"/>
                    <a:lumOff val="80000"/>
                  </a:schemeClr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156638" rIns="0" bIns="156638" numCol="1" rtlCol="0" anchor="ctr" anchorCtr="0" compatLnSpc="1">
              <a:prstTxWarp prst="textNoShape">
                <a:avLst/>
              </a:prstTxWarp>
            </a:bodyPr>
            <a:lstStyle/>
            <a:p>
              <a:pPr marL="392113" marR="0" indent="-392113" algn="ctr" defTabSz="31353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err="1" smtClean="0"/>
                <a:t>func</a:t>
              </a:r>
              <a:endParaRPr kumimoji="0" lang="en-US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82" name="Straight Arrow Connector 181"/>
            <p:cNvCxnSpPr>
              <a:stCxn id="180" idx="3"/>
              <a:endCxn id="169" idx="0"/>
            </p:cNvCxnSpPr>
            <p:nvPr/>
          </p:nvCxnSpPr>
          <p:spPr bwMode="auto">
            <a:xfrm flipH="1">
              <a:off x="30421279" y="18505067"/>
              <a:ext cx="520399" cy="392533"/>
            </a:xfrm>
            <a:prstGeom prst="straightConnector1">
              <a:avLst/>
            </a:prstGeom>
            <a:solidFill>
              <a:srgbClr val="FFFFCC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00" name="TextBox 199"/>
          <p:cNvSpPr txBox="1"/>
          <p:nvPr/>
        </p:nvSpPr>
        <p:spPr>
          <a:xfrm>
            <a:off x="25756746" y="96774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201" name="TextBox 200"/>
          <p:cNvSpPr txBox="1"/>
          <p:nvPr/>
        </p:nvSpPr>
        <p:spPr>
          <a:xfrm>
            <a:off x="28422600" y="96774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73" name="TextBox 72"/>
          <p:cNvSpPr txBox="1"/>
          <p:nvPr/>
        </p:nvSpPr>
        <p:spPr>
          <a:xfrm>
            <a:off x="21762193" y="4638264"/>
            <a:ext cx="103180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Basic Block Transformations</a:t>
            </a:r>
            <a:endParaRPr lang="en-US" sz="2800" dirty="0"/>
          </a:p>
        </p:txBody>
      </p:sp>
      <p:sp>
        <p:nvSpPr>
          <p:cNvPr id="205" name="TextBox 204"/>
          <p:cNvSpPr txBox="1"/>
          <p:nvPr/>
        </p:nvSpPr>
        <p:spPr>
          <a:xfrm>
            <a:off x="21762193" y="11363980"/>
            <a:ext cx="103180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Edge Transformations</a:t>
            </a:r>
            <a:endParaRPr lang="en-US" sz="2800" dirty="0"/>
          </a:p>
        </p:txBody>
      </p:sp>
      <p:sp>
        <p:nvSpPr>
          <p:cNvPr id="206" name="TextBox 205"/>
          <p:cNvSpPr txBox="1"/>
          <p:nvPr/>
        </p:nvSpPr>
        <p:spPr>
          <a:xfrm>
            <a:off x="21762193" y="15544800"/>
            <a:ext cx="103180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Code Insertion Transformations</a:t>
            </a:r>
            <a:endParaRPr lang="en-US" sz="2800" dirty="0"/>
          </a:p>
        </p:txBody>
      </p:sp>
      <p:sp>
        <p:nvSpPr>
          <p:cNvPr id="207" name="AutoShape 7"/>
          <p:cNvSpPr>
            <a:spLocks noChangeArrowheads="1"/>
          </p:cNvSpPr>
          <p:nvPr/>
        </p:nvSpPr>
        <p:spPr bwMode="auto">
          <a:xfrm>
            <a:off x="1130095" y="8707389"/>
            <a:ext cx="9537905" cy="4936560"/>
          </a:xfrm>
          <a:prstGeom prst="roundRect">
            <a:avLst>
              <a:gd name="adj" fmla="val 9245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56638" rIns="0" bIns="156638"/>
          <a:lstStyle/>
          <a:p>
            <a:pPr marL="465138" indent="-465138" algn="ctr" defTabSz="3135313">
              <a:spcAft>
                <a:spcPts val="1200"/>
              </a:spcAft>
            </a:pPr>
            <a:r>
              <a:rPr lang="en-US" sz="3600" b="1" dirty="0" smtClean="0">
                <a:solidFill>
                  <a:srgbClr val="000099"/>
                </a:solidFill>
              </a:rPr>
              <a:t>Methodology</a:t>
            </a:r>
          </a:p>
          <a:p>
            <a:pPr marL="465138" indent="-465138" defTabSz="3135313" eaLnBrk="0" hangingPunct="0">
              <a:spcBef>
                <a:spcPts val="600"/>
              </a:spcBef>
              <a:spcAft>
                <a:spcPts val="1200"/>
              </a:spcAft>
              <a:buFont typeface="Wingdings" pitchFamily="82" charset="2"/>
              <a:buChar char="Ø"/>
            </a:pPr>
            <a:r>
              <a:rPr lang="en-US" sz="2400" dirty="0" smtClean="0"/>
              <a:t>Patch three Apache vulnerabilities:</a:t>
            </a:r>
          </a:p>
          <a:p>
            <a:pPr marL="922338" lvl="1" indent="-465138" defTabSz="3135313" eaLnBrk="0" hangingPunct="0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dirty="0" smtClean="0"/>
              <a:t>CVE-2011-3368: bypass reverse proxy server</a:t>
            </a:r>
          </a:p>
          <a:p>
            <a:pPr marL="922338" lvl="1" indent="-465138" defTabSz="3135313" eaLnBrk="0" hangingPunct="0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dirty="0" smtClean="0"/>
              <a:t>CVE-2011-3607: privilege escalation via .</a:t>
            </a:r>
            <a:r>
              <a:rPr lang="en-US" sz="2400" dirty="0" err="1" smtClean="0"/>
              <a:t>htaccess</a:t>
            </a:r>
            <a:r>
              <a:rPr lang="en-US" sz="2400" dirty="0" smtClean="0"/>
              <a:t> file</a:t>
            </a:r>
          </a:p>
          <a:p>
            <a:pPr marL="922338" lvl="1" indent="-465138" defTabSz="3135313" eaLnBrk="0" hangingPunct="0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dirty="0" smtClean="0"/>
              <a:t>CVE-2012-0021:daemon crash via malformed cookie</a:t>
            </a:r>
          </a:p>
          <a:p>
            <a:pPr marL="465138" indent="-465138" defTabSz="3135313" eaLnBrk="0" hangingPunct="0">
              <a:spcBef>
                <a:spcPts val="600"/>
              </a:spcBef>
              <a:spcAft>
                <a:spcPts val="1200"/>
              </a:spcAft>
              <a:buFont typeface="Wingdings" pitchFamily="82" charset="2"/>
              <a:buChar char="Ø"/>
            </a:pPr>
            <a:r>
              <a:rPr lang="en-US" sz="2400" dirty="0" smtClean="0"/>
              <a:t>Convert available patch to CFG transformation</a:t>
            </a:r>
          </a:p>
          <a:p>
            <a:pPr marL="465138" indent="-465138" defTabSz="3135313" eaLnBrk="0" hangingPunct="0">
              <a:spcBef>
                <a:spcPts val="600"/>
              </a:spcBef>
              <a:spcAft>
                <a:spcPts val="1200"/>
              </a:spcAft>
              <a:buFont typeface="Wingdings" pitchFamily="82" charset="2"/>
              <a:buChar char="Ø"/>
            </a:pPr>
            <a:r>
              <a:rPr lang="en-US" sz="2400" dirty="0" smtClean="0"/>
              <a:t>Apply to running, unmodified Apache server and verify</a:t>
            </a:r>
          </a:p>
          <a:p>
            <a:pPr marL="465138" indent="-465138" defTabSz="3135313" eaLnBrk="0" hangingPunct="0">
              <a:spcBef>
                <a:spcPts val="600"/>
              </a:spcBef>
              <a:spcAft>
                <a:spcPts val="1200"/>
              </a:spcAft>
              <a:buFont typeface="Wingdings" pitchFamily="82" charset="2"/>
              <a:buChar char="Ø"/>
            </a:pPr>
            <a:endParaRPr lang="en-US" sz="2400" dirty="0" smtClean="0"/>
          </a:p>
        </p:txBody>
      </p:sp>
      <p:sp>
        <p:nvSpPr>
          <p:cNvPr id="74" name="TextBox 73"/>
          <p:cNvSpPr txBox="1"/>
          <p:nvPr/>
        </p:nvSpPr>
        <p:spPr>
          <a:xfrm>
            <a:off x="1404452" y="15218688"/>
            <a:ext cx="1012909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sz="1800" dirty="0" err="1">
                <a:latin typeface="Consolas" pitchFamily="49" charset="0"/>
                <a:cs typeface="Consolas" pitchFamily="49" charset="0"/>
              </a:rPr>
              <a:t>bool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insertSnippet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PatchBlock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b,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SnippetPtr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snip, Point *point)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// Find post-call block</a:t>
            </a: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PatchBlock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*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getSuccessor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(b,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ParseAPI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::CALL_FT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Aft>
                <a:spcPts val="0"/>
              </a:spcAft>
            </a:pP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// Insert new code region into the CFG</a:t>
            </a: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InsertedCode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::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Ptr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ins =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PatchModifier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::insert(b-&gt;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obj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(), snip, point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Aft>
                <a:spcPts val="0"/>
              </a:spcAft>
            </a:pP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// Find entry of new code region</a:t>
            </a: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PatchBlock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*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cond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ins-&gt;entry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spcAft>
                <a:spcPts val="0"/>
              </a:spcAft>
            </a:pP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// R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edirect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the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call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fallthrough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of b to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cond</a:t>
            </a:r>
            <a:r>
              <a:rPr lang="en-US" sz="180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smtClean="0">
                <a:latin typeface="Consolas" pitchFamily="49" charset="0"/>
                <a:cs typeface="Consolas" pitchFamily="49" charset="0"/>
              </a:rPr>
              <a:t>instead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of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ft</a:t>
            </a: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PatchModifier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::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redirect(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getEdge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(b,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ParseAPI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::CALL_FT),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cond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0"/>
              </a:spcAft>
            </a:pP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// Redirect all exits of new code region to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</a:t>
            </a:r>
          </a:p>
          <a:p>
            <a:pPr>
              <a:spcAft>
                <a:spcPts val="0"/>
              </a:spcAf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for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(unsigned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&lt; ins-&gt;exits().size(); ++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 {      </a:t>
            </a: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PatchModifier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::redirect(ins-&gt;exits()[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],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);   </a:t>
            </a: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return true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   </a:t>
            </a:r>
            <a:endParaRPr lang="en-US" sz="1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11633098" y="9750725"/>
            <a:ext cx="1012909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ap_parse_uri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(r,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uri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800" dirty="0" smtClean="0">
                <a:latin typeface="Consolas" pitchFamily="49" charset="0"/>
                <a:cs typeface="Consolas" pitchFamily="49" charset="0"/>
              </a:rPr>
              <a:t>+ if (r-&gt;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method_number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!= M_CONNECT</a:t>
            </a:r>
          </a:p>
          <a:p>
            <a:r>
              <a:rPr lang="en-US" sz="1800" dirty="0" smtClean="0">
                <a:latin typeface="Consolas" pitchFamily="49" charset="0"/>
                <a:cs typeface="Consolas" pitchFamily="49" charset="0"/>
              </a:rPr>
              <a:t>+     &amp;&amp; !r-&gt;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parsed_uri.scheme</a:t>
            </a: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800" dirty="0" smtClean="0">
                <a:latin typeface="Consolas" pitchFamily="49" charset="0"/>
                <a:cs typeface="Consolas" pitchFamily="49" charset="0"/>
              </a:rPr>
              <a:t>+     &amp;&amp;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uri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[0] != ‘/’</a:t>
            </a:r>
          </a:p>
          <a:p>
            <a:r>
              <a:rPr lang="en-US" sz="1800" dirty="0" smtClean="0">
                <a:latin typeface="Consolas" pitchFamily="49" charset="0"/>
                <a:cs typeface="Consolas" pitchFamily="49" charset="0"/>
              </a:rPr>
              <a:t>+     &amp;&amp; !(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uri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[0] == ‘*’ &amp;&amp;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uri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[1] == ‘\0’)) {</a:t>
            </a:r>
          </a:p>
          <a:p>
            <a:r>
              <a:rPr lang="en-US" sz="1800" dirty="0" smtClean="0">
                <a:latin typeface="Consolas" pitchFamily="49" charset="0"/>
                <a:cs typeface="Consolas" pitchFamily="49" charset="0"/>
              </a:rPr>
              <a:t>+       r-&gt;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= NULL;</a:t>
            </a:r>
          </a:p>
          <a:p>
            <a:r>
              <a:rPr lang="en-US" sz="1800" dirty="0" smtClean="0">
                <a:latin typeface="Consolas" pitchFamily="49" charset="0"/>
                <a:cs typeface="Consolas" pitchFamily="49" charset="0"/>
              </a:rPr>
              <a:t>+       r-&gt;hostname = NULL;</a:t>
            </a:r>
          </a:p>
          <a:p>
            <a:r>
              <a:rPr lang="en-US" sz="1800" dirty="0" smtClean="0">
                <a:latin typeface="Consolas" pitchFamily="49" charset="0"/>
                <a:cs typeface="Consolas" pitchFamily="49" charset="0"/>
              </a:rPr>
              <a:t>+       r-&gt;status = HTTP_BAD_REQUEST;</a:t>
            </a:r>
          </a:p>
          <a:p>
            <a:r>
              <a:rPr lang="en-US" sz="1800" dirty="0" smtClean="0">
                <a:latin typeface="Consolas" pitchFamily="49" charset="0"/>
                <a:cs typeface="Consolas" pitchFamily="49" charset="0"/>
              </a:rPr>
              <a:t>+       r-&gt;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uri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apr_pstrdup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(r-&gt;pool,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uri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1800" dirty="0" smtClean="0">
                <a:latin typeface="Consolas" pitchFamily="49" charset="0"/>
                <a:cs typeface="Consolas" pitchFamily="49" charset="0"/>
              </a:rPr>
              <a:t>+ }</a:t>
            </a:r>
          </a:p>
          <a:p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if (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ll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[0]) {</a:t>
            </a:r>
          </a:p>
        </p:txBody>
      </p:sp>
      <p:grpSp>
        <p:nvGrpSpPr>
          <p:cNvPr id="108" name="Group 107"/>
          <p:cNvGrpSpPr/>
          <p:nvPr/>
        </p:nvGrpSpPr>
        <p:grpSpPr>
          <a:xfrm>
            <a:off x="16779276" y="15027755"/>
            <a:ext cx="3845579" cy="5672863"/>
            <a:chOff x="13136191" y="14996774"/>
            <a:chExt cx="3845579" cy="5672863"/>
          </a:xfrm>
        </p:grpSpPr>
        <p:sp>
          <p:nvSpPr>
            <p:cNvPr id="226" name="Oval 225"/>
            <p:cNvSpPr/>
            <p:nvPr/>
          </p:nvSpPr>
          <p:spPr bwMode="auto">
            <a:xfrm>
              <a:off x="14081242" y="15994518"/>
              <a:ext cx="2273656" cy="685800"/>
            </a:xfrm>
            <a:prstGeom prst="ellipse">
              <a:avLst/>
            </a:prstGeom>
            <a:gradFill>
              <a:gsLst>
                <a:gs pos="0">
                  <a:schemeClr val="bg2">
                    <a:lumMod val="20000"/>
                    <a:lumOff val="80000"/>
                  </a:schemeClr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156638" rIns="0" bIns="156638" numCol="1" rtlCol="0" anchor="ctr" anchorCtr="0" compatLnSpc="1">
              <a:prstTxWarp prst="textNoShape">
                <a:avLst/>
              </a:prstTxWarp>
            </a:bodyPr>
            <a:lstStyle/>
            <a:p>
              <a:pPr marL="392113" marR="0" indent="-392113" algn="ctr" defTabSz="31353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err="1" smtClean="0"/>
                <a:t>ap_parse_uri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cs typeface="Arial" charset="0"/>
              </a:endParaRPr>
            </a:p>
          </p:txBody>
        </p:sp>
        <p:cxnSp>
          <p:nvCxnSpPr>
            <p:cNvPr id="214" name="Straight Arrow Connector 213"/>
            <p:cNvCxnSpPr>
              <a:stCxn id="216" idx="2"/>
              <a:endCxn id="229" idx="0"/>
            </p:cNvCxnSpPr>
            <p:nvPr/>
          </p:nvCxnSpPr>
          <p:spPr bwMode="auto">
            <a:xfrm>
              <a:off x="13456679" y="15684230"/>
              <a:ext cx="0" cy="1306376"/>
            </a:xfrm>
            <a:prstGeom prst="straightConnector1">
              <a:avLst/>
            </a:prstGeom>
            <a:solidFill>
              <a:srgbClr val="FFFFCC"/>
            </a:solidFill>
            <a:ln w="254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5" name="Rounded Rectangle 214"/>
            <p:cNvSpPr/>
            <p:nvPr/>
          </p:nvSpPr>
          <p:spPr bwMode="auto">
            <a:xfrm>
              <a:off x="13136191" y="19982181"/>
              <a:ext cx="640976" cy="687456"/>
            </a:xfrm>
            <a:prstGeom prst="roundRect">
              <a:avLst/>
            </a:prstGeom>
            <a:gradFill flip="none" rotWithShape="1">
              <a:gsLst>
                <a:gs pos="0">
                  <a:schemeClr val="bg2">
                    <a:lumMod val="20000"/>
                    <a:lumOff val="80000"/>
                  </a:schemeClr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156638" rIns="0" bIns="156638" numCol="1" rtlCol="0" anchor="ctr" anchorCtr="0" compatLnSpc="1">
              <a:prstTxWarp prst="textNoShape">
                <a:avLst/>
              </a:prstTxWarp>
            </a:bodyPr>
            <a:lstStyle/>
            <a:p>
              <a:pPr marL="392113" marR="0" indent="-392113" algn="ctr" defTabSz="31353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pitchFamily="34" charset="0"/>
                  <a:cs typeface="Arial" charset="0"/>
                </a:rPr>
                <a:t>ft</a:t>
              </a:r>
              <a:endParaRPr kumimoji="0" 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cs typeface="Arial" charset="0"/>
              </a:endParaRPr>
            </a:p>
          </p:txBody>
        </p:sp>
        <p:sp>
          <p:nvSpPr>
            <p:cNvPr id="216" name="Rounded Rectangle 215"/>
            <p:cNvSpPr/>
            <p:nvPr/>
          </p:nvSpPr>
          <p:spPr bwMode="auto">
            <a:xfrm>
              <a:off x="13136191" y="14996774"/>
              <a:ext cx="640976" cy="687456"/>
            </a:xfrm>
            <a:prstGeom prst="roundRect">
              <a:avLst/>
            </a:prstGeom>
            <a:gradFill flip="none" rotWithShape="1">
              <a:gsLst>
                <a:gs pos="0">
                  <a:schemeClr val="bg2">
                    <a:lumMod val="20000"/>
                    <a:lumOff val="80000"/>
                  </a:schemeClr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156638" rIns="0" bIns="156638" numCol="1" rtlCol="0" anchor="ctr" anchorCtr="0" compatLnSpc="1">
              <a:prstTxWarp prst="textNoShape">
                <a:avLst/>
              </a:prstTxWarp>
            </a:bodyPr>
            <a:lstStyle/>
            <a:p>
              <a:pPr marL="392113" marR="0" indent="-392113" algn="ctr" defTabSz="31353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pitchFamily="34" charset="0"/>
                  <a:cs typeface="Arial" charset="0"/>
                </a:rPr>
                <a:t>b</a:t>
              </a:r>
              <a:endParaRPr kumimoji="0" 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cs typeface="Arial" charset="0"/>
              </a:endParaRPr>
            </a:p>
          </p:txBody>
        </p:sp>
        <p:sp>
          <p:nvSpPr>
            <p:cNvPr id="228" name="Oval 227"/>
            <p:cNvSpPr/>
            <p:nvPr/>
          </p:nvSpPr>
          <p:spPr bwMode="auto">
            <a:xfrm>
              <a:off x="14708114" y="18986094"/>
              <a:ext cx="2273656" cy="685800"/>
            </a:xfrm>
            <a:prstGeom prst="ellipse">
              <a:avLst/>
            </a:prstGeom>
            <a:gradFill>
              <a:gsLst>
                <a:gs pos="0">
                  <a:schemeClr val="bg2">
                    <a:lumMod val="20000"/>
                    <a:lumOff val="80000"/>
                  </a:schemeClr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156638" rIns="0" bIns="156638" numCol="1" rtlCol="0" anchor="ctr" anchorCtr="0" compatLnSpc="1">
              <a:prstTxWarp prst="textNoShape">
                <a:avLst/>
              </a:prstTxWarp>
            </a:bodyPr>
            <a:lstStyle/>
            <a:p>
              <a:pPr marL="392113" marR="0" indent="-392113" algn="ctr" defTabSz="31353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err="1" smtClean="0"/>
                <a:t>apr_pstrdup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cs typeface="Arial" charset="0"/>
              </a:endParaRPr>
            </a:p>
          </p:txBody>
        </p:sp>
        <p:sp>
          <p:nvSpPr>
            <p:cNvPr id="229" name="Rounded Rectangle 228"/>
            <p:cNvSpPr/>
            <p:nvPr/>
          </p:nvSpPr>
          <p:spPr bwMode="auto">
            <a:xfrm>
              <a:off x="13136191" y="16990606"/>
              <a:ext cx="640976" cy="687456"/>
            </a:xfrm>
            <a:prstGeom prst="roundRect">
              <a:avLst/>
            </a:prstGeom>
            <a:gradFill flip="none" rotWithShape="1">
              <a:gsLst>
                <a:gs pos="0">
                  <a:schemeClr val="bg1">
                    <a:lumMod val="90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5400000" scaled="0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156638" rIns="0" bIns="156638" numCol="1" rtlCol="0" anchor="ctr" anchorCtr="0" compatLnSpc="1">
              <a:prstTxWarp prst="textNoShape">
                <a:avLst/>
              </a:prstTxWarp>
            </a:bodyPr>
            <a:lstStyle/>
            <a:p>
              <a:pPr marL="392113" marR="0" indent="-392113" algn="ctr" defTabSz="31353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pitchFamily="34" charset="0"/>
                  <a:cs typeface="Arial" charset="0"/>
                </a:rPr>
                <a:t>cond</a:t>
              </a:r>
              <a:endParaRPr kumimoji="0" 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cs typeface="Arial" charset="0"/>
              </a:endParaRPr>
            </a:p>
          </p:txBody>
        </p:sp>
        <p:sp>
          <p:nvSpPr>
            <p:cNvPr id="233" name="Rounded Rectangle 232"/>
            <p:cNvSpPr/>
            <p:nvPr/>
          </p:nvSpPr>
          <p:spPr bwMode="auto">
            <a:xfrm>
              <a:off x="14101964" y="17988350"/>
              <a:ext cx="640976" cy="687456"/>
            </a:xfrm>
            <a:prstGeom prst="roundRect">
              <a:avLst/>
            </a:prstGeom>
            <a:gradFill flip="none" rotWithShape="1">
              <a:gsLst>
                <a:gs pos="0">
                  <a:schemeClr val="bg1">
                    <a:lumMod val="90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5400000" scaled="0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156638" rIns="0" bIns="156638" numCol="1" rtlCol="0" anchor="ctr" anchorCtr="0" compatLnSpc="1">
              <a:prstTxWarp prst="textNoShape">
                <a:avLst/>
              </a:prstTxWarp>
            </a:bodyPr>
            <a:lstStyle/>
            <a:p>
              <a:pPr marL="392113" marR="0" indent="-392113" algn="ctr" defTabSz="31353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pitchFamily="34" charset="0"/>
                  <a:cs typeface="Arial" charset="0"/>
                </a:rPr>
                <a:t>patch</a:t>
              </a:r>
            </a:p>
          </p:txBody>
        </p:sp>
        <p:cxnSp>
          <p:nvCxnSpPr>
            <p:cNvPr id="236" name="Straight Arrow Connector 235"/>
            <p:cNvCxnSpPr>
              <a:stCxn id="229" idx="2"/>
              <a:endCxn id="233" idx="0"/>
            </p:cNvCxnSpPr>
            <p:nvPr/>
          </p:nvCxnSpPr>
          <p:spPr bwMode="auto">
            <a:xfrm>
              <a:off x="13456679" y="17678062"/>
              <a:ext cx="965773" cy="310288"/>
            </a:xfrm>
            <a:prstGeom prst="straightConnector1">
              <a:avLst/>
            </a:prstGeom>
            <a:solidFill>
              <a:srgbClr val="FFFFCC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9" name="Straight Arrow Connector 238"/>
            <p:cNvCxnSpPr>
              <a:stCxn id="229" idx="2"/>
              <a:endCxn id="215" idx="0"/>
            </p:cNvCxnSpPr>
            <p:nvPr/>
          </p:nvCxnSpPr>
          <p:spPr bwMode="auto">
            <a:xfrm>
              <a:off x="13456679" y="17678062"/>
              <a:ext cx="0" cy="2304119"/>
            </a:xfrm>
            <a:prstGeom prst="straightConnector1">
              <a:avLst/>
            </a:prstGeom>
            <a:solidFill>
              <a:srgbClr val="FFFFCC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2" name="Straight Arrow Connector 241"/>
            <p:cNvCxnSpPr>
              <a:stCxn id="233" idx="2"/>
              <a:endCxn id="228" idx="1"/>
            </p:cNvCxnSpPr>
            <p:nvPr/>
          </p:nvCxnSpPr>
          <p:spPr bwMode="auto">
            <a:xfrm>
              <a:off x="14422452" y="18675806"/>
              <a:ext cx="618631" cy="410721"/>
            </a:xfrm>
            <a:prstGeom prst="straightConnector1">
              <a:avLst/>
            </a:prstGeom>
            <a:solidFill>
              <a:srgbClr val="FFFFCC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5" name="Straight Arrow Connector 244"/>
            <p:cNvCxnSpPr>
              <a:stCxn id="233" idx="2"/>
              <a:endCxn id="215" idx="0"/>
            </p:cNvCxnSpPr>
            <p:nvPr/>
          </p:nvCxnSpPr>
          <p:spPr bwMode="auto">
            <a:xfrm flipH="1">
              <a:off x="13456679" y="18675806"/>
              <a:ext cx="965773" cy="1306375"/>
            </a:xfrm>
            <a:prstGeom prst="straightConnector1">
              <a:avLst/>
            </a:prstGeom>
            <a:solidFill>
              <a:srgbClr val="FFFFCC"/>
            </a:solidFill>
            <a:ln w="254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8" name="Straight Arrow Connector 247"/>
            <p:cNvCxnSpPr>
              <a:stCxn id="228" idx="3"/>
              <a:endCxn id="215" idx="0"/>
            </p:cNvCxnSpPr>
            <p:nvPr/>
          </p:nvCxnSpPr>
          <p:spPr bwMode="auto">
            <a:xfrm flipH="1">
              <a:off x="13456679" y="19571461"/>
              <a:ext cx="1584404" cy="410720"/>
            </a:xfrm>
            <a:prstGeom prst="straightConnector1">
              <a:avLst/>
            </a:prstGeom>
            <a:solidFill>
              <a:srgbClr val="FFFFCC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2" name="Straight Arrow Connector 251"/>
            <p:cNvCxnSpPr>
              <a:stCxn id="216" idx="2"/>
              <a:endCxn id="226" idx="1"/>
            </p:cNvCxnSpPr>
            <p:nvPr/>
          </p:nvCxnSpPr>
          <p:spPr bwMode="auto">
            <a:xfrm>
              <a:off x="13456679" y="15684230"/>
              <a:ext cx="957532" cy="410721"/>
            </a:xfrm>
            <a:prstGeom prst="straightConnector1">
              <a:avLst/>
            </a:prstGeom>
            <a:solidFill>
              <a:srgbClr val="FFFFCC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5" name="Straight Arrow Connector 254"/>
            <p:cNvCxnSpPr>
              <a:stCxn id="226" idx="3"/>
              <a:endCxn id="229" idx="0"/>
            </p:cNvCxnSpPr>
            <p:nvPr/>
          </p:nvCxnSpPr>
          <p:spPr bwMode="auto">
            <a:xfrm flipH="1">
              <a:off x="13456679" y="16579885"/>
              <a:ext cx="957532" cy="410721"/>
            </a:xfrm>
            <a:prstGeom prst="straightConnector1">
              <a:avLst/>
            </a:prstGeom>
            <a:solidFill>
              <a:srgbClr val="FFFFCC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24" name="Group 123"/>
          <p:cNvGrpSpPr/>
          <p:nvPr/>
        </p:nvGrpSpPr>
        <p:grpSpPr>
          <a:xfrm>
            <a:off x="11844179" y="15029104"/>
            <a:ext cx="3218707" cy="5672863"/>
            <a:chOff x="12508482" y="15205937"/>
            <a:chExt cx="3218707" cy="5672863"/>
          </a:xfrm>
        </p:grpSpPr>
        <p:sp>
          <p:nvSpPr>
            <p:cNvPr id="265" name="Oval 264"/>
            <p:cNvSpPr/>
            <p:nvPr/>
          </p:nvSpPr>
          <p:spPr bwMode="auto">
            <a:xfrm>
              <a:off x="13453533" y="16203681"/>
              <a:ext cx="2273656" cy="685800"/>
            </a:xfrm>
            <a:prstGeom prst="ellipse">
              <a:avLst/>
            </a:prstGeom>
            <a:gradFill>
              <a:gsLst>
                <a:gs pos="0">
                  <a:schemeClr val="bg2">
                    <a:lumMod val="20000"/>
                    <a:lumOff val="80000"/>
                  </a:schemeClr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156638" rIns="0" bIns="156638" numCol="1" rtlCol="0" anchor="ctr" anchorCtr="0" compatLnSpc="1">
              <a:prstTxWarp prst="textNoShape">
                <a:avLst/>
              </a:prstTxWarp>
            </a:bodyPr>
            <a:lstStyle/>
            <a:p>
              <a:pPr marL="392113" marR="0" indent="-392113" algn="ctr" defTabSz="31353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err="1" smtClean="0"/>
                <a:t>ap_parse_uri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cs typeface="Arial" charset="0"/>
              </a:endParaRPr>
            </a:p>
          </p:txBody>
        </p:sp>
        <p:cxnSp>
          <p:nvCxnSpPr>
            <p:cNvPr id="266" name="Straight Arrow Connector 265"/>
            <p:cNvCxnSpPr>
              <a:stCxn id="268" idx="2"/>
              <a:endCxn id="267" idx="0"/>
            </p:cNvCxnSpPr>
            <p:nvPr/>
          </p:nvCxnSpPr>
          <p:spPr bwMode="auto">
            <a:xfrm>
              <a:off x="12828970" y="15893393"/>
              <a:ext cx="0" cy="4297951"/>
            </a:xfrm>
            <a:prstGeom prst="straightConnector1">
              <a:avLst/>
            </a:prstGeom>
            <a:solidFill>
              <a:srgbClr val="FFFFCC"/>
            </a:solidFill>
            <a:ln w="254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67" name="Rounded Rectangle 266"/>
            <p:cNvSpPr/>
            <p:nvPr/>
          </p:nvSpPr>
          <p:spPr bwMode="auto">
            <a:xfrm>
              <a:off x="12508482" y="20191344"/>
              <a:ext cx="640976" cy="687456"/>
            </a:xfrm>
            <a:prstGeom prst="roundRect">
              <a:avLst/>
            </a:prstGeom>
            <a:gradFill flip="none" rotWithShape="1">
              <a:gsLst>
                <a:gs pos="0">
                  <a:schemeClr val="bg2">
                    <a:lumMod val="20000"/>
                    <a:lumOff val="80000"/>
                  </a:schemeClr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156638" rIns="0" bIns="156638" numCol="1" rtlCol="0" anchor="ctr" anchorCtr="0" compatLnSpc="1">
              <a:prstTxWarp prst="textNoShape">
                <a:avLst/>
              </a:prstTxWarp>
            </a:bodyPr>
            <a:lstStyle/>
            <a:p>
              <a:pPr marL="392113" marR="0" indent="-392113" algn="ctr" defTabSz="31353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pitchFamily="34" charset="0"/>
                  <a:cs typeface="Arial" charset="0"/>
                </a:rPr>
                <a:t>ft</a:t>
              </a:r>
              <a:endParaRPr kumimoji="0" 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cs typeface="Arial" charset="0"/>
              </a:endParaRPr>
            </a:p>
          </p:txBody>
        </p:sp>
        <p:sp>
          <p:nvSpPr>
            <p:cNvPr id="268" name="Rounded Rectangle 267"/>
            <p:cNvSpPr/>
            <p:nvPr/>
          </p:nvSpPr>
          <p:spPr bwMode="auto">
            <a:xfrm>
              <a:off x="12508482" y="15205937"/>
              <a:ext cx="640976" cy="687456"/>
            </a:xfrm>
            <a:prstGeom prst="roundRect">
              <a:avLst/>
            </a:prstGeom>
            <a:gradFill flip="none" rotWithShape="1">
              <a:gsLst>
                <a:gs pos="0">
                  <a:schemeClr val="bg2">
                    <a:lumMod val="20000"/>
                    <a:lumOff val="80000"/>
                  </a:schemeClr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156638" rIns="0" bIns="156638" numCol="1" rtlCol="0" anchor="ctr" anchorCtr="0" compatLnSpc="1">
              <a:prstTxWarp prst="textNoShape">
                <a:avLst/>
              </a:prstTxWarp>
            </a:bodyPr>
            <a:lstStyle/>
            <a:p>
              <a:pPr marL="392113" marR="0" indent="-392113" algn="ctr" defTabSz="31353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pitchFamily="34" charset="0"/>
                  <a:cs typeface="Arial" charset="0"/>
                </a:rPr>
                <a:t>b</a:t>
              </a:r>
              <a:endParaRPr kumimoji="0" 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cs typeface="Arial" charset="0"/>
              </a:endParaRPr>
            </a:p>
          </p:txBody>
        </p:sp>
        <p:cxnSp>
          <p:nvCxnSpPr>
            <p:cNvPr id="277" name="Straight Arrow Connector 276"/>
            <p:cNvCxnSpPr>
              <a:stCxn id="268" idx="2"/>
              <a:endCxn id="265" idx="1"/>
            </p:cNvCxnSpPr>
            <p:nvPr/>
          </p:nvCxnSpPr>
          <p:spPr bwMode="auto">
            <a:xfrm>
              <a:off x="12828970" y="15893393"/>
              <a:ext cx="957532" cy="410721"/>
            </a:xfrm>
            <a:prstGeom prst="straightConnector1">
              <a:avLst/>
            </a:prstGeom>
            <a:solidFill>
              <a:srgbClr val="FFFFCC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8" name="Straight Arrow Connector 277"/>
            <p:cNvCxnSpPr>
              <a:stCxn id="265" idx="3"/>
              <a:endCxn id="267" idx="0"/>
            </p:cNvCxnSpPr>
            <p:nvPr/>
          </p:nvCxnSpPr>
          <p:spPr bwMode="auto">
            <a:xfrm flipH="1">
              <a:off x="12828970" y="16789048"/>
              <a:ext cx="957532" cy="3402296"/>
            </a:xfrm>
            <a:prstGeom prst="straightConnector1">
              <a:avLst/>
            </a:prstGeom>
            <a:solidFill>
              <a:srgbClr val="FFFFCC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12" name="Straight Arrow Connector 211"/>
          <p:cNvCxnSpPr/>
          <p:nvPr/>
        </p:nvCxnSpPr>
        <p:spPr bwMode="auto">
          <a:xfrm>
            <a:off x="15659100" y="17428390"/>
            <a:ext cx="739588" cy="0"/>
          </a:xfrm>
          <a:prstGeom prst="straightConnector1">
            <a:avLst/>
          </a:prstGeom>
          <a:solidFill>
            <a:srgbClr val="FFFFCC"/>
          </a:solidFill>
          <a:ln w="152400" cap="flat" cmpd="dbl" algn="ctr">
            <a:solidFill>
              <a:schemeClr val="tx1"/>
            </a:solidFill>
            <a:prstDash val="solid"/>
            <a:round/>
            <a:headEnd type="none" w="med" len="med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TextBox 2"/>
          <p:cNvSpPr txBox="1"/>
          <p:nvPr/>
        </p:nvSpPr>
        <p:spPr>
          <a:xfrm>
            <a:off x="22465084" y="21043821"/>
            <a:ext cx="90220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Andrew R. </a:t>
            </a:r>
            <a:r>
              <a:rPr lang="en-US" sz="1600" dirty="0" err="1" smtClean="0"/>
              <a:t>Bernat</a:t>
            </a:r>
            <a:r>
              <a:rPr lang="en-US" sz="1600" dirty="0" smtClean="0"/>
              <a:t> and Barton P. Miller, “Structured Binary Editing with a CFG Algebra”,</a:t>
            </a:r>
          </a:p>
          <a:p>
            <a:pPr algn="ctr"/>
            <a:r>
              <a:rPr lang="en-US" sz="1600" i="1" dirty="0" smtClean="0"/>
              <a:t>Working Conference on Reverse Engineering (WCRE),</a:t>
            </a:r>
            <a:r>
              <a:rPr lang="en-US" sz="1600" dirty="0" smtClean="0"/>
              <a:t> Kingston, Ontario, Canada, October 2012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Custom Design 13">
      <a:dk1>
        <a:srgbClr val="000000"/>
      </a:dk1>
      <a:lt1>
        <a:srgbClr val="C3D7FF"/>
      </a:lt1>
      <a:dk2>
        <a:srgbClr val="000000"/>
      </a:dk2>
      <a:lt2>
        <a:srgbClr val="808080"/>
      </a:lt2>
      <a:accent1>
        <a:srgbClr val="FFFFCC"/>
      </a:accent1>
      <a:accent2>
        <a:srgbClr val="A50021"/>
      </a:accent2>
      <a:accent3>
        <a:srgbClr val="DEE8FF"/>
      </a:accent3>
      <a:accent4>
        <a:srgbClr val="000000"/>
      </a:accent4>
      <a:accent5>
        <a:srgbClr val="FFFFE2"/>
      </a:accent5>
      <a:accent6>
        <a:srgbClr val="95001D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CC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156638" rIns="0" bIns="156638" numCol="1" anchor="t" anchorCtr="0" compatLnSpc="1">
        <a:prstTxWarp prst="textNoShape">
          <a:avLst/>
        </a:prstTxWarp>
      </a:bodyPr>
      <a:lstStyle>
        <a:defPPr marL="392113" marR="0" indent="-392113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CC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156638" rIns="0" bIns="156638" numCol="1" anchor="t" anchorCtr="0" compatLnSpc="1">
        <a:prstTxWarp prst="textNoShape">
          <a:avLst/>
        </a:prstTxWarp>
      </a:bodyPr>
      <a:lstStyle>
        <a:defPPr marL="392113" marR="0" indent="-392113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  <a:cs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C3D7FF"/>
        </a:lt1>
        <a:dk2>
          <a:srgbClr val="000000"/>
        </a:dk2>
        <a:lt2>
          <a:srgbClr val="808080"/>
        </a:lt2>
        <a:accent1>
          <a:srgbClr val="FFFFCC"/>
        </a:accent1>
        <a:accent2>
          <a:srgbClr val="A50021"/>
        </a:accent2>
        <a:accent3>
          <a:srgbClr val="DEE8FF"/>
        </a:accent3>
        <a:accent4>
          <a:srgbClr val="000000"/>
        </a:accent4>
        <a:accent5>
          <a:srgbClr val="FFFFE2"/>
        </a:accent5>
        <a:accent6>
          <a:srgbClr val="95001D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496</Words>
  <Application>Microsoft Office PowerPoint</Application>
  <PresentationFormat>Custom</PresentationFormat>
  <Paragraphs>145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1_Custom Design</vt:lpstr>
      <vt:lpstr>PowerPoint Presentation</vt:lpstr>
    </vt:vector>
  </TitlesOfParts>
  <Company>University of Wisconsin - Computer Science Dept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Bernat-modification</dc:title>
  <dc:creator>darnold</dc:creator>
  <cp:lastModifiedBy>Andrew Bernat</cp:lastModifiedBy>
  <cp:revision>32</cp:revision>
  <dcterms:created xsi:type="dcterms:W3CDTF">2004-10-11T14:28:54Z</dcterms:created>
  <dcterms:modified xsi:type="dcterms:W3CDTF">2012-11-07T23:12:23Z</dcterms:modified>
</cp:coreProperties>
</file>