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1" r:id="rId1"/>
  </p:sldMasterIdLst>
  <p:handoutMasterIdLst>
    <p:handoutMasterId r:id="rId3"/>
  </p:handoutMasterIdLst>
  <p:sldIdLst>
    <p:sldId id="256" r:id="rId2"/>
  </p:sldIdLst>
  <p:sldSz cx="32918400" cy="21945600"/>
  <p:notesSz cx="9144000" cy="6858000"/>
  <p:embeddedFontLst>
    <p:embeddedFont>
      <p:font typeface="Helvetica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Helvetica" pitchFamily="2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99FF"/>
    <a:srgbClr val="41CF41"/>
    <a:srgbClr val="FF944B"/>
    <a:srgbClr val="FF8E41"/>
    <a:srgbClr val="00FF00"/>
    <a:srgbClr val="0000FF"/>
    <a:srgbClr val="99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95" autoAdjust="0"/>
    <p:restoredTop sz="94471" autoAdjust="0"/>
  </p:normalViewPr>
  <p:slideViewPr>
    <p:cSldViewPr snapToGrid="0">
      <p:cViewPr>
        <p:scale>
          <a:sx n="34" d="100"/>
          <a:sy n="34" d="100"/>
        </p:scale>
        <p:origin x="-474" y="84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41C33A4-131E-42CC-BBBB-E5EFE2880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95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8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9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9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11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9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1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67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950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70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3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ChangeArrowheads="1"/>
          </p:cNvSpPr>
          <p:nvPr userDrawn="1"/>
        </p:nvSpPr>
        <p:spPr bwMode="auto">
          <a:xfrm>
            <a:off x="228600" y="2819400"/>
            <a:ext cx="32461200" cy="18897600"/>
          </a:xfrm>
          <a:prstGeom prst="roundRect">
            <a:avLst>
              <a:gd name="adj" fmla="val 4560"/>
            </a:avLst>
          </a:prstGeom>
          <a:noFill/>
          <a:ln w="889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7" name="Picture 15" descr="dyninst-bi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900"/>
            <a:ext cx="4419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838" y="417513"/>
            <a:ext cx="3001962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" descr="U:\UMD_Square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8600" y="150813"/>
            <a:ext cx="2463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cs typeface="+mn-cs"/>
        </a:defRPr>
      </a:lvl3pPr>
      <a:lvl4pPr marL="5486400" indent="-78422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cs typeface="+mn-cs"/>
        </a:defRPr>
      </a:lvl4pPr>
      <a:lvl5pPr marL="70532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53"/>
          <p:cNvSpPr>
            <a:spLocks noChangeArrowheads="1"/>
          </p:cNvSpPr>
          <p:nvPr/>
        </p:nvSpPr>
        <p:spPr bwMode="auto">
          <a:xfrm>
            <a:off x="28696444" y="9363363"/>
            <a:ext cx="617537" cy="1688812"/>
          </a:xfrm>
          <a:prstGeom prst="downArrow">
            <a:avLst>
              <a:gd name="adj1" fmla="val 50000"/>
              <a:gd name="adj2" fmla="val 68118"/>
            </a:avLst>
          </a:prstGeom>
          <a:gradFill rotWithShape="0">
            <a:gsLst>
              <a:gs pos="0">
                <a:srgbClr val="FFCC00"/>
              </a:gs>
              <a:gs pos="100000">
                <a:srgbClr val="FF99CC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50" name="AutoShape 16"/>
          <p:cNvSpPr>
            <a:spLocks noChangeArrowheads="1"/>
          </p:cNvSpPr>
          <p:nvPr/>
        </p:nvSpPr>
        <p:spPr bwMode="auto">
          <a:xfrm>
            <a:off x="457200" y="3348038"/>
            <a:ext cx="9551988" cy="10293350"/>
          </a:xfrm>
          <a:prstGeom prst="roundRect">
            <a:avLst>
              <a:gd name="adj" fmla="val 708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64008" rIns="0" bIns="64008"/>
          <a:lstStyle/>
          <a:p>
            <a:pPr marL="465138" indent="-465138" algn="ctr" defTabSz="3135313">
              <a:lnSpc>
                <a:spcPct val="125000"/>
              </a:lnSpc>
            </a:pPr>
            <a:r>
              <a:rPr lang="en-US" sz="5400" b="1">
                <a:cs typeface="Times New Roman" pitchFamily="18" charset="0"/>
              </a:rPr>
              <a:t>Deconstruction Principles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562600" y="0"/>
            <a:ext cx="198882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9235" tIns="149619" rIns="299235" bIns="149619" anchor="ctr"/>
          <a:lstStyle/>
          <a:p>
            <a:pPr algn="ctr" defTabSz="2992438" eaLnBrk="0" hangingPunct="0"/>
            <a:r>
              <a:rPr lang="en-US" sz="8800"/>
              <a:t>The Deconstruction of Dyninst</a:t>
            </a:r>
            <a:endParaRPr lang="en-US" sz="14400">
              <a:latin typeface="Times New Roman" pitchFamily="18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5791200" y="1676400"/>
            <a:ext cx="197358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9311" tIns="149655" rIns="299311" bIns="149655">
            <a:spAutoFit/>
          </a:bodyPr>
          <a:lstStyle>
            <a:lvl1pPr defTabSz="2992438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1pPr>
            <a:lvl2pPr marL="742950" indent="-285750" defTabSz="2992438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2pPr>
            <a:lvl3pPr marL="1143000" indent="-228600" defTabSz="2992438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3pPr>
            <a:lvl4pPr marL="1600200" indent="-228600" defTabSz="2992438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4pPr>
            <a:lvl5pPr marL="2057400" indent="-228600" defTabSz="2992438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5pPr>
            <a:lvl6pPr marL="25146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6pPr>
            <a:lvl7pPr marL="29718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7pPr>
            <a:lvl8pPr marL="34290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8pPr>
            <a:lvl9pPr marL="38862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i="1"/>
              <a:t>Building new tools, exposing new features</a:t>
            </a:r>
          </a:p>
        </p:txBody>
      </p:sp>
      <p:sp>
        <p:nvSpPr>
          <p:cNvPr id="2053" name="Text Box 234"/>
          <p:cNvSpPr txBox="1">
            <a:spLocks noChangeArrowheads="1"/>
          </p:cNvSpPr>
          <p:nvPr/>
        </p:nvSpPr>
        <p:spPr bwMode="auto">
          <a:xfrm>
            <a:off x="579438" y="4516438"/>
            <a:ext cx="9180512" cy="791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>
            <a:spAutoFit/>
          </a:bodyPr>
          <a:lstStyle>
            <a:lvl1pPr marL="392113" indent="-392113" defTabSz="3135313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1pPr>
            <a:lvl2pPr defTabSz="3135313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2pPr>
            <a:lvl3pPr marL="1143000" indent="-228600" defTabSz="3135313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3pPr>
            <a:lvl4pPr marL="1600200" indent="-228600" defTabSz="3135313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4pPr>
            <a:lvl5pPr marL="2057400" indent="-228600" defTabSz="3135313" eaLnBrk="0" hangingPunct="0"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/>
              <a:t>Abstract</a:t>
            </a:r>
            <a:endParaRPr lang="en-US" sz="2800"/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Divide the complex problems of binary analysis and instrumentation into simple, well-defined pieces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Generalize prior special-purpose solutions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/>
              <a:t>Extensible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Allow users to add new functionality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Export the results of analyses for use by other tools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/>
              <a:t>Portable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Hide platform-specific details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/>
              <a:t>Promote sharing and reuse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Small, well-defined components are easy to adopt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Encourage competing alternative approaches</a:t>
            </a:r>
            <a:endParaRPr lang="en-US" sz="3200"/>
          </a:p>
        </p:txBody>
      </p:sp>
      <p:grpSp>
        <p:nvGrpSpPr>
          <p:cNvPr id="2054" name="Group 259"/>
          <p:cNvGrpSpPr>
            <a:grpSpLocks/>
          </p:cNvGrpSpPr>
          <p:nvPr/>
        </p:nvGrpSpPr>
        <p:grpSpPr bwMode="auto">
          <a:xfrm>
            <a:off x="504825" y="14595475"/>
            <a:ext cx="9525000" cy="6824663"/>
            <a:chOff x="318" y="9194"/>
            <a:chExt cx="6000" cy="4299"/>
          </a:xfrm>
        </p:grpSpPr>
        <p:sp>
          <p:nvSpPr>
            <p:cNvPr id="2082" name="AutoShape 251"/>
            <p:cNvSpPr>
              <a:spLocks noChangeArrowheads="1"/>
            </p:cNvSpPr>
            <p:nvPr/>
          </p:nvSpPr>
          <p:spPr bwMode="auto">
            <a:xfrm>
              <a:off x="318" y="9194"/>
              <a:ext cx="6000" cy="4299"/>
            </a:xfrm>
            <a:prstGeom prst="roundRect">
              <a:avLst>
                <a:gd name="adj" fmla="val 7083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64008" rIns="0" bIns="64008"/>
            <a:lstStyle/>
            <a:p>
              <a:pPr marL="465138" indent="-465138" algn="ctr" defTabSz="3135313">
                <a:lnSpc>
                  <a:spcPct val="125000"/>
                </a:lnSpc>
              </a:pPr>
              <a:r>
                <a:rPr lang="en-US" sz="6000" b="1">
                  <a:cs typeface="Times New Roman" pitchFamily="18" charset="0"/>
                </a:rPr>
                <a:t>Status</a:t>
              </a:r>
            </a:p>
          </p:txBody>
        </p:sp>
        <p:sp>
          <p:nvSpPr>
            <p:cNvPr id="2083" name="Text Box 252"/>
            <p:cNvSpPr txBox="1">
              <a:spLocks noChangeArrowheads="1"/>
            </p:cNvSpPr>
            <p:nvPr/>
          </p:nvSpPr>
          <p:spPr bwMode="auto">
            <a:xfrm>
              <a:off x="379" y="10112"/>
              <a:ext cx="5783" cy="3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156638" rIns="0" bIns="156638">
              <a:spAutoFit/>
            </a:bodyPr>
            <a:lstStyle>
              <a:lvl1pPr marL="392113" indent="-392113" defTabSz="3135313" eaLnBrk="0" hangingPunct="0"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1pPr>
              <a:lvl2pPr marL="742950" indent="-285750" defTabSz="3135313" eaLnBrk="0" hangingPunct="0"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2pPr>
              <a:lvl3pPr marL="1143000" indent="-228600" defTabSz="3135313" eaLnBrk="0" hangingPunct="0"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3pPr>
              <a:lvl4pPr marL="1600200" indent="-228600" defTabSz="3135313" eaLnBrk="0" hangingPunct="0"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4pPr>
              <a:lvl5pPr marL="2057400" indent="-228600" defTabSz="3135313" eaLnBrk="0" hangingPunct="0"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5pPr>
              <a:lvl6pPr marL="2514600" indent="-228600" defTabSz="3135313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6pPr>
              <a:lvl7pPr marL="2971800" indent="-228600" defTabSz="3135313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7pPr>
              <a:lvl8pPr marL="3429000" indent="-228600" defTabSz="3135313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8pPr>
              <a:lvl9pPr marL="3886200" indent="-228600" defTabSz="3135313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 pitchFamily="2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sz="2800"/>
                <a:t>SymtabAPI supports PE/PDB, ELF/DWARF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sz="2800"/>
                <a:t>InstructionAPI supports x86, x86-64, PowerPC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sz="2800"/>
                <a:t>ParseAPI supports x86, x86-64, PowerPC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sz="2800"/>
                <a:t>StackwalkAPI supports  Linux, Windows, BlueGene, FreeBSD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sz="2800"/>
                <a:t>ProcControlAPI supports Linux, Windows, BlueGene, FreeBSD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sz="2800"/>
                <a:t>DataflowAPI beta supports x86, x86-64, PowerPC</a:t>
              </a:r>
            </a:p>
          </p:txBody>
        </p:sp>
      </p:grpSp>
      <p:sp>
        <p:nvSpPr>
          <p:cNvPr id="2055" name="AutoShape 254"/>
          <p:cNvSpPr>
            <a:spLocks noChangeArrowheads="1"/>
          </p:cNvSpPr>
          <p:nvPr/>
        </p:nvSpPr>
        <p:spPr bwMode="auto">
          <a:xfrm>
            <a:off x="16160750" y="7531100"/>
            <a:ext cx="1616075" cy="666750"/>
          </a:xfrm>
          <a:prstGeom prst="leftArrow">
            <a:avLst>
              <a:gd name="adj1" fmla="val 46667"/>
              <a:gd name="adj2" fmla="val 72164"/>
            </a:avLst>
          </a:prstGeom>
          <a:gradFill rotWithShape="0">
            <a:gsLst>
              <a:gs pos="0">
                <a:srgbClr val="66FF66"/>
              </a:gs>
              <a:gs pos="100000">
                <a:srgbClr val="FFCC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56" name="AutoShape 247"/>
          <p:cNvSpPr>
            <a:spLocks noChangeArrowheads="1"/>
          </p:cNvSpPr>
          <p:nvPr/>
        </p:nvSpPr>
        <p:spPr bwMode="auto">
          <a:xfrm>
            <a:off x="16251238" y="12998450"/>
            <a:ext cx="3598862" cy="592138"/>
          </a:xfrm>
          <a:prstGeom prst="rightArrow">
            <a:avLst>
              <a:gd name="adj1" fmla="val 41611"/>
              <a:gd name="adj2" fmla="val 81487"/>
            </a:avLst>
          </a:prstGeom>
          <a:gradFill rotWithShape="0">
            <a:gsLst>
              <a:gs pos="0">
                <a:srgbClr val="00FFFF"/>
              </a:gs>
              <a:gs pos="100000">
                <a:srgbClr val="CCFF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57" name="AutoShape 256"/>
          <p:cNvSpPr>
            <a:spLocks noChangeArrowheads="1"/>
          </p:cNvSpPr>
          <p:nvPr/>
        </p:nvSpPr>
        <p:spPr bwMode="auto">
          <a:xfrm>
            <a:off x="28668663" y="16052800"/>
            <a:ext cx="673100" cy="1382713"/>
          </a:xfrm>
          <a:prstGeom prst="downArrow">
            <a:avLst>
              <a:gd name="adj1" fmla="val 50000"/>
              <a:gd name="adj2" fmla="val 42692"/>
            </a:avLst>
          </a:prstGeom>
          <a:gradFill rotWithShape="0">
            <a:gsLst>
              <a:gs pos="0">
                <a:srgbClr val="FF99CC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58" name="AutoShape 255"/>
          <p:cNvSpPr>
            <a:spLocks noChangeArrowheads="1"/>
          </p:cNvSpPr>
          <p:nvPr/>
        </p:nvSpPr>
        <p:spPr bwMode="auto">
          <a:xfrm>
            <a:off x="21031200" y="14979650"/>
            <a:ext cx="860425" cy="2436813"/>
          </a:xfrm>
          <a:prstGeom prst="downArrow">
            <a:avLst>
              <a:gd name="adj1" fmla="val 47602"/>
              <a:gd name="adj2" fmla="val 66423"/>
            </a:avLst>
          </a:prstGeom>
          <a:gradFill rotWithShape="0">
            <a:gsLst>
              <a:gs pos="0">
                <a:srgbClr val="CCFFCC"/>
              </a:gs>
              <a:gs pos="100000">
                <a:srgbClr val="33CC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59" name="AutoShape 257"/>
          <p:cNvSpPr>
            <a:spLocks noChangeArrowheads="1"/>
          </p:cNvSpPr>
          <p:nvPr/>
        </p:nvSpPr>
        <p:spPr bwMode="auto">
          <a:xfrm>
            <a:off x="16621125" y="4303713"/>
            <a:ext cx="1047750" cy="13104812"/>
          </a:xfrm>
          <a:prstGeom prst="downArrow">
            <a:avLst>
              <a:gd name="adj1" fmla="val 39093"/>
              <a:gd name="adj2" fmla="val 52578"/>
            </a:avLst>
          </a:prstGeom>
          <a:gradFill rotWithShape="0">
            <a:gsLst>
              <a:gs pos="0">
                <a:schemeClr val="bg2"/>
              </a:gs>
              <a:gs pos="100000">
                <a:srgbClr val="33CC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60" name="AutoShape 253"/>
          <p:cNvSpPr>
            <a:spLocks noChangeArrowheads="1"/>
          </p:cNvSpPr>
          <p:nvPr/>
        </p:nvSpPr>
        <p:spPr bwMode="auto">
          <a:xfrm>
            <a:off x="26135013" y="9384002"/>
            <a:ext cx="617537" cy="3047712"/>
          </a:xfrm>
          <a:prstGeom prst="downArrow">
            <a:avLst>
              <a:gd name="adj1" fmla="val 50000"/>
              <a:gd name="adj2" fmla="val 68118"/>
            </a:avLst>
          </a:prstGeom>
          <a:gradFill rotWithShape="0">
            <a:gsLst>
              <a:gs pos="0">
                <a:srgbClr val="FFCC00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61" name="AutoShape 248"/>
          <p:cNvSpPr>
            <a:spLocks noChangeArrowheads="1"/>
          </p:cNvSpPr>
          <p:nvPr/>
        </p:nvSpPr>
        <p:spPr bwMode="auto">
          <a:xfrm>
            <a:off x="27327225" y="4170363"/>
            <a:ext cx="762000" cy="1904711"/>
          </a:xfrm>
          <a:prstGeom prst="downArrow">
            <a:avLst>
              <a:gd name="adj1" fmla="val 50000"/>
              <a:gd name="adj2" fmla="val 37717"/>
            </a:avLst>
          </a:prstGeom>
          <a:gradFill rotWithShape="1">
            <a:gsLst>
              <a:gs pos="0">
                <a:schemeClr val="bg2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62" name="AutoShape 249"/>
          <p:cNvSpPr>
            <a:spLocks noChangeArrowheads="1"/>
          </p:cNvSpPr>
          <p:nvPr/>
        </p:nvSpPr>
        <p:spPr bwMode="auto">
          <a:xfrm>
            <a:off x="30140275" y="4127500"/>
            <a:ext cx="762000" cy="6913563"/>
          </a:xfrm>
          <a:prstGeom prst="downArrow">
            <a:avLst>
              <a:gd name="adj1" fmla="val 42500"/>
              <a:gd name="adj2" fmla="val 39694"/>
            </a:avLst>
          </a:prstGeom>
          <a:gradFill rotWithShape="1">
            <a:gsLst>
              <a:gs pos="0">
                <a:schemeClr val="bg2"/>
              </a:gs>
              <a:gs pos="100000">
                <a:srgbClr val="FF99CC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63" name="AutoShape 235"/>
          <p:cNvSpPr>
            <a:spLocks noChangeArrowheads="1"/>
          </p:cNvSpPr>
          <p:nvPr/>
        </p:nvSpPr>
        <p:spPr bwMode="auto">
          <a:xfrm>
            <a:off x="24709583" y="6075074"/>
            <a:ext cx="5243367" cy="3308927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 dirty="0" err="1">
                <a:solidFill>
                  <a:srgbClr val="000099"/>
                </a:solidFill>
              </a:rPr>
              <a:t>DataflowAPI</a:t>
            </a:r>
            <a:endParaRPr lang="en-US" sz="4000" b="1" dirty="0">
              <a:solidFill>
                <a:srgbClr val="000099"/>
              </a:solidFill>
            </a:endParaRP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Collection of dataflow </a:t>
            </a:r>
            <a:r>
              <a:rPr lang="en-US" sz="2400" dirty="0" smtClean="0">
                <a:cs typeface="Times New Roman" pitchFamily="18" charset="0"/>
              </a:rPr>
              <a:t>analyses</a:t>
            </a:r>
            <a:endParaRPr lang="en-US" sz="2400" dirty="0">
              <a:cs typeface="Times New Roman" pitchFamily="18" charset="0"/>
            </a:endParaRP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Includes stack depth, </a:t>
            </a:r>
            <a:r>
              <a:rPr lang="en-US" sz="2400" dirty="0" err="1">
                <a:cs typeface="Times New Roman" pitchFamily="18" charset="0"/>
              </a:rPr>
              <a:t>liveness</a:t>
            </a:r>
            <a:r>
              <a:rPr lang="en-US" sz="2400" dirty="0">
                <a:cs typeface="Times New Roman" pitchFamily="18" charset="0"/>
              </a:rPr>
              <a:t>, slicing, and symbolic evaluation</a:t>
            </a:r>
          </a:p>
        </p:txBody>
      </p:sp>
      <p:sp>
        <p:nvSpPr>
          <p:cNvPr id="2064" name="AutoShape 236"/>
          <p:cNvSpPr>
            <a:spLocks noChangeArrowheads="1"/>
          </p:cNvSpPr>
          <p:nvPr/>
        </p:nvSpPr>
        <p:spPr bwMode="auto">
          <a:xfrm>
            <a:off x="27552650" y="11052175"/>
            <a:ext cx="4800600" cy="5021263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 dirty="0">
                <a:solidFill>
                  <a:srgbClr val="000099"/>
                </a:solidFill>
              </a:rPr>
              <a:t>Instruction</a:t>
            </a:r>
          </a:p>
          <a:p>
            <a:pPr marL="392113" indent="-392113" algn="ctr" defTabSz="3135313">
              <a:lnSpc>
                <a:spcPct val="125000"/>
              </a:lnSpc>
            </a:pPr>
            <a:r>
              <a:rPr lang="en-US" sz="4000" b="1" dirty="0">
                <a:solidFill>
                  <a:srgbClr val="000099"/>
                </a:solidFill>
              </a:rPr>
              <a:t>Semantics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Adds semantic information to the </a:t>
            </a:r>
            <a:r>
              <a:rPr lang="en-US" sz="2400" dirty="0" err="1">
                <a:cs typeface="Times New Roman" pitchFamily="18" charset="0"/>
              </a:rPr>
              <a:t>InstructionAPI</a:t>
            </a:r>
            <a:r>
              <a:rPr lang="en-US" sz="2400" dirty="0">
                <a:cs typeface="Times New Roman" pitchFamily="18" charset="0"/>
              </a:rPr>
              <a:t> representation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Provides a foundation for constant propagation, partial evaluation, execution simulation</a:t>
            </a:r>
          </a:p>
        </p:txBody>
      </p:sp>
      <p:sp>
        <p:nvSpPr>
          <p:cNvPr id="2065" name="AutoShape 215"/>
          <p:cNvSpPr>
            <a:spLocks noChangeArrowheads="1"/>
          </p:cNvSpPr>
          <p:nvPr/>
        </p:nvSpPr>
        <p:spPr bwMode="auto">
          <a:xfrm flipV="1">
            <a:off x="10433050" y="12234863"/>
            <a:ext cx="981075" cy="1295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414 h 21600"/>
              <a:gd name="T14" fmla="*/ 18739 w 21600"/>
              <a:gd name="T15" fmla="*/ 874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75" y="0"/>
                </a:lnTo>
                <a:lnTo>
                  <a:pt x="15075" y="3414"/>
                </a:lnTo>
                <a:lnTo>
                  <a:pt x="12427" y="3414"/>
                </a:lnTo>
                <a:cubicBezTo>
                  <a:pt x="5564" y="3414"/>
                  <a:pt x="0" y="7329"/>
                  <a:pt x="0" y="12158"/>
                </a:cubicBezTo>
                <a:lnTo>
                  <a:pt x="0" y="21600"/>
                </a:lnTo>
                <a:lnTo>
                  <a:pt x="5448" y="21600"/>
                </a:lnTo>
                <a:lnTo>
                  <a:pt x="5448" y="12158"/>
                </a:lnTo>
                <a:cubicBezTo>
                  <a:pt x="5448" y="10272"/>
                  <a:pt x="8573" y="8744"/>
                  <a:pt x="12427" y="8744"/>
                </a:cubicBezTo>
                <a:lnTo>
                  <a:pt x="15075" y="8744"/>
                </a:lnTo>
                <a:lnTo>
                  <a:pt x="15075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66" name="AutoShape 214"/>
          <p:cNvSpPr>
            <a:spLocks noChangeArrowheads="1"/>
          </p:cNvSpPr>
          <p:nvPr/>
        </p:nvSpPr>
        <p:spPr bwMode="auto">
          <a:xfrm>
            <a:off x="13212763" y="14844713"/>
            <a:ext cx="1017587" cy="3087687"/>
          </a:xfrm>
          <a:prstGeom prst="downArrow">
            <a:avLst>
              <a:gd name="adj1" fmla="val 39778"/>
              <a:gd name="adj2" fmla="val 51499"/>
            </a:avLst>
          </a:prstGeom>
          <a:gradFill rotWithShape="1">
            <a:gsLst>
              <a:gs pos="0">
                <a:srgbClr val="00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67" name="AutoShape 223"/>
          <p:cNvSpPr>
            <a:spLocks noChangeArrowheads="1"/>
          </p:cNvSpPr>
          <p:nvPr/>
        </p:nvSpPr>
        <p:spPr bwMode="auto">
          <a:xfrm>
            <a:off x="21904325" y="9688513"/>
            <a:ext cx="928688" cy="2722562"/>
          </a:xfrm>
          <a:prstGeom prst="downArrow">
            <a:avLst>
              <a:gd name="adj1" fmla="val 34722"/>
              <a:gd name="adj2" fmla="val 44083"/>
            </a:avLst>
          </a:prstGeom>
          <a:gradFill rotWithShape="1">
            <a:gsLst>
              <a:gs pos="0">
                <a:srgbClr val="FFCC99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68" name="AutoShape 221"/>
          <p:cNvSpPr>
            <a:spLocks noChangeArrowheads="1"/>
          </p:cNvSpPr>
          <p:nvPr/>
        </p:nvSpPr>
        <p:spPr bwMode="auto">
          <a:xfrm>
            <a:off x="23521988" y="4302125"/>
            <a:ext cx="914400" cy="8101013"/>
          </a:xfrm>
          <a:prstGeom prst="downArrow">
            <a:avLst>
              <a:gd name="adj1" fmla="val 37500"/>
              <a:gd name="adj2" fmla="val 44297"/>
            </a:avLst>
          </a:prstGeom>
          <a:gradFill rotWithShape="1">
            <a:gsLst>
              <a:gs pos="0">
                <a:schemeClr val="bg2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69" name="AutoShape 68"/>
          <p:cNvSpPr>
            <a:spLocks noChangeArrowheads="1"/>
          </p:cNvSpPr>
          <p:nvPr/>
        </p:nvSpPr>
        <p:spPr bwMode="auto">
          <a:xfrm>
            <a:off x="11407775" y="11691938"/>
            <a:ext cx="4922838" cy="323691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>
                <a:solidFill>
                  <a:srgbClr val="000099"/>
                </a:solidFill>
              </a:rPr>
              <a:t>PatchAPI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Specifies where to instrument a binary via instrumentation point abstraction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Splices new code into a binary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2070" name="AutoShape 74"/>
          <p:cNvSpPr>
            <a:spLocks noChangeArrowheads="1"/>
          </p:cNvSpPr>
          <p:nvPr/>
        </p:nvSpPr>
        <p:spPr bwMode="auto">
          <a:xfrm>
            <a:off x="11017250" y="5602288"/>
            <a:ext cx="5081588" cy="4225925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>
                <a:solidFill>
                  <a:srgbClr val="000099"/>
                </a:solidFill>
              </a:rPr>
              <a:t>ProcControlAPI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Controls processes: start, stop, spawn, kill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Monitors processes: fork/exec, library load/unload, signals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Modifies processes: poke code/data into address space</a:t>
            </a:r>
          </a:p>
        </p:txBody>
      </p:sp>
      <p:sp>
        <p:nvSpPr>
          <p:cNvPr id="2071" name="AutoShape 177"/>
          <p:cNvSpPr>
            <a:spLocks noChangeArrowheads="1"/>
          </p:cNvSpPr>
          <p:nvPr/>
        </p:nvSpPr>
        <p:spPr bwMode="auto">
          <a:xfrm rot="5400000">
            <a:off x="24922956" y="15826582"/>
            <a:ext cx="2455863" cy="762000"/>
          </a:xfrm>
          <a:prstGeom prst="rightArrow">
            <a:avLst>
              <a:gd name="adj1" fmla="val 42917"/>
              <a:gd name="adj2" fmla="val 50358"/>
            </a:avLst>
          </a:prstGeom>
          <a:gradFill rotWithShape="1">
            <a:gsLst>
              <a:gs pos="0">
                <a:srgbClr val="CCFF99"/>
              </a:gs>
              <a:gs pos="100000">
                <a:schemeClr val="accent1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72" name="AutoShape 199"/>
          <p:cNvSpPr>
            <a:spLocks noChangeArrowheads="1"/>
          </p:cNvSpPr>
          <p:nvPr/>
        </p:nvSpPr>
        <p:spPr bwMode="auto">
          <a:xfrm>
            <a:off x="18019713" y="9828213"/>
            <a:ext cx="914400" cy="7607300"/>
          </a:xfrm>
          <a:prstGeom prst="downArrow">
            <a:avLst>
              <a:gd name="adj1" fmla="val 38194"/>
              <a:gd name="adj2" fmla="val 62627"/>
            </a:avLst>
          </a:prstGeom>
          <a:gradFill rotWithShape="1">
            <a:gsLst>
              <a:gs pos="0">
                <a:srgbClr val="FFCC99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73" name="AutoShape 213"/>
          <p:cNvSpPr>
            <a:spLocks noChangeArrowheads="1"/>
          </p:cNvSpPr>
          <p:nvPr/>
        </p:nvSpPr>
        <p:spPr bwMode="auto">
          <a:xfrm>
            <a:off x="13212763" y="4394200"/>
            <a:ext cx="657225" cy="1208088"/>
          </a:xfrm>
          <a:prstGeom prst="downArrow">
            <a:avLst>
              <a:gd name="adj1" fmla="val 51398"/>
              <a:gd name="adj2" fmla="val 43882"/>
            </a:avLst>
          </a:prstGeom>
          <a:gradFill rotWithShape="1">
            <a:gsLst>
              <a:gs pos="0">
                <a:schemeClr val="bg2"/>
              </a:gs>
              <a:gs pos="100000">
                <a:srgbClr val="66FF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74" name="Rectangle 217"/>
          <p:cNvSpPr>
            <a:spLocks noChangeArrowheads="1"/>
          </p:cNvSpPr>
          <p:nvPr/>
        </p:nvSpPr>
        <p:spPr bwMode="auto">
          <a:xfrm>
            <a:off x="10433050" y="4286250"/>
            <a:ext cx="246063" cy="79787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75" name="AutoShape 222"/>
          <p:cNvSpPr>
            <a:spLocks noChangeArrowheads="1"/>
          </p:cNvSpPr>
          <p:nvPr/>
        </p:nvSpPr>
        <p:spPr bwMode="auto">
          <a:xfrm>
            <a:off x="20235863" y="4394201"/>
            <a:ext cx="795337" cy="1208088"/>
          </a:xfrm>
          <a:prstGeom prst="downArrow">
            <a:avLst>
              <a:gd name="adj1" fmla="val 50000"/>
              <a:gd name="adj2" fmla="val 46990"/>
            </a:avLst>
          </a:prstGeom>
          <a:gradFill rotWithShape="1">
            <a:gsLst>
              <a:gs pos="0">
                <a:schemeClr val="bg2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076" name="AutoShape 70"/>
          <p:cNvSpPr>
            <a:spLocks noChangeArrowheads="1"/>
          </p:cNvSpPr>
          <p:nvPr/>
        </p:nvSpPr>
        <p:spPr bwMode="auto">
          <a:xfrm>
            <a:off x="25284113" y="17435513"/>
            <a:ext cx="5838825" cy="39401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>
                <a:solidFill>
                  <a:srgbClr val="000099"/>
                </a:solidFill>
              </a:rPr>
              <a:t>InstructionAPI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Decodes machine instructions to an abstract representation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Represents operand address calculations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Provides register liveness  and  control flow target information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2400"/>
          </a:p>
        </p:txBody>
      </p:sp>
      <p:sp>
        <p:nvSpPr>
          <p:cNvPr id="2077" name="AutoShape 106"/>
          <p:cNvSpPr>
            <a:spLocks noChangeArrowheads="1"/>
          </p:cNvSpPr>
          <p:nvPr/>
        </p:nvSpPr>
        <p:spPr bwMode="auto">
          <a:xfrm>
            <a:off x="19846925" y="12425363"/>
            <a:ext cx="7140575" cy="26003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>
                <a:solidFill>
                  <a:srgbClr val="000099"/>
                </a:solidFill>
              </a:rPr>
              <a:t>ParseAPI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Performs control flow analysis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Builds control flow graph (CFG) and call graph for other components to use</a:t>
            </a:r>
          </a:p>
        </p:txBody>
      </p:sp>
      <p:sp>
        <p:nvSpPr>
          <p:cNvPr id="2078" name="AutoShape 72"/>
          <p:cNvSpPr>
            <a:spLocks noChangeArrowheads="1"/>
          </p:cNvSpPr>
          <p:nvPr/>
        </p:nvSpPr>
        <p:spPr bwMode="auto">
          <a:xfrm>
            <a:off x="10679113" y="17927638"/>
            <a:ext cx="5343525" cy="28463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>
                <a:solidFill>
                  <a:srgbClr val="000099"/>
                </a:solidFill>
              </a:rPr>
              <a:t>Code Generator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Converts architecture-independent abstract syntax tree (AST) representation to machine language</a:t>
            </a:r>
          </a:p>
        </p:txBody>
      </p:sp>
      <p:sp>
        <p:nvSpPr>
          <p:cNvPr id="2079" name="AutoShape 180"/>
          <p:cNvSpPr>
            <a:spLocks noChangeArrowheads="1"/>
          </p:cNvSpPr>
          <p:nvPr/>
        </p:nvSpPr>
        <p:spPr bwMode="auto">
          <a:xfrm>
            <a:off x="10137775" y="3403600"/>
            <a:ext cx="22304375" cy="990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pPr marL="392113" indent="-392113" algn="ctr" defTabSz="3135313"/>
            <a:r>
              <a:rPr lang="en-US" sz="4800" b="1">
                <a:solidFill>
                  <a:schemeClr val="accent1"/>
                </a:solidFill>
              </a:rPr>
              <a:t>DyninstAPI</a:t>
            </a:r>
          </a:p>
        </p:txBody>
      </p:sp>
      <p:sp>
        <p:nvSpPr>
          <p:cNvPr id="2080" name="AutoShape 73"/>
          <p:cNvSpPr>
            <a:spLocks noChangeArrowheads="1"/>
          </p:cNvSpPr>
          <p:nvPr/>
        </p:nvSpPr>
        <p:spPr bwMode="auto">
          <a:xfrm>
            <a:off x="17726025" y="5618163"/>
            <a:ext cx="5705475" cy="422275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>
                <a:solidFill>
                  <a:srgbClr val="000099"/>
                </a:solidFill>
              </a:rPr>
              <a:t>StackwalkAPI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Generates call stack traces in both 1</a:t>
            </a:r>
            <a:r>
              <a:rPr lang="en-US" sz="2400" baseline="30000">
                <a:cs typeface="Times New Roman" pitchFamily="18" charset="0"/>
              </a:rPr>
              <a:t>st</a:t>
            </a:r>
            <a:r>
              <a:rPr lang="en-US" sz="2400">
                <a:cs typeface="Times New Roman" pitchFamily="18" charset="0"/>
              </a:rPr>
              <a:t>-party and 3</a:t>
            </a:r>
            <a:r>
              <a:rPr lang="en-US" sz="2400" baseline="30000">
                <a:cs typeface="Times New Roman" pitchFamily="18" charset="0"/>
              </a:rPr>
              <a:t>rd</a:t>
            </a:r>
            <a:r>
              <a:rPr lang="en-US" sz="2400">
                <a:cs typeface="Times New Roman" pitchFamily="18" charset="0"/>
              </a:rPr>
              <a:t>-party modes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Understands frameless functions, signal handlers, and more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Extensible to new frame layouts, such as instrumentation</a:t>
            </a:r>
            <a:endParaRPr lang="en-US" sz="2400"/>
          </a:p>
        </p:txBody>
      </p:sp>
      <p:sp>
        <p:nvSpPr>
          <p:cNvPr id="2081" name="AutoShape 71"/>
          <p:cNvSpPr>
            <a:spLocks noChangeArrowheads="1"/>
          </p:cNvSpPr>
          <p:nvPr/>
        </p:nvSpPr>
        <p:spPr bwMode="auto">
          <a:xfrm>
            <a:off x="16524288" y="17421225"/>
            <a:ext cx="7445375" cy="3889375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392113" indent="-392113" algn="ctr" defTabSz="3135313">
              <a:lnSpc>
                <a:spcPct val="125000"/>
              </a:lnSpc>
            </a:pPr>
            <a:r>
              <a:rPr lang="en-US" sz="4000" b="1">
                <a:solidFill>
                  <a:srgbClr val="000099"/>
                </a:solidFill>
              </a:rPr>
              <a:t>SymtabAPI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Reads and updates symbol tables, debug information, dynamic linkage information, exception information, and type information</a:t>
            </a:r>
          </a:p>
          <a:p>
            <a:pPr marL="392113" indent="-392113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cs typeface="Times New Roman" pitchFamily="18" charset="0"/>
              </a:rPr>
              <a:t>Supports multiple file formats across multiple platforms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Design 13">
      <a:dk1>
        <a:srgbClr val="000000"/>
      </a:dk1>
      <a:lt1>
        <a:srgbClr val="C3D7FF"/>
      </a:lt1>
      <a:dk2>
        <a:srgbClr val="000000"/>
      </a:dk2>
      <a:lt2>
        <a:srgbClr val="808080"/>
      </a:lt2>
      <a:accent1>
        <a:srgbClr val="FFFFCC"/>
      </a:accent1>
      <a:accent2>
        <a:srgbClr val="A50021"/>
      </a:accent2>
      <a:accent3>
        <a:srgbClr val="DEE8FF"/>
      </a:accent3>
      <a:accent4>
        <a:srgbClr val="000000"/>
      </a:accent4>
      <a:accent5>
        <a:srgbClr val="FFFFE2"/>
      </a:accent5>
      <a:accent6>
        <a:srgbClr val="95001D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3D7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A50021"/>
        </a:accent2>
        <a:accent3>
          <a:srgbClr val="DEE8FF"/>
        </a:accent3>
        <a:accent4>
          <a:srgbClr val="000000"/>
        </a:accent4>
        <a:accent5>
          <a:srgbClr val="FFFFE2"/>
        </a:accent5>
        <a:accent6>
          <a:srgbClr val="95001D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37861</TotalTime>
  <Words>315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Helvetica</vt:lpstr>
      <vt:lpstr>Wingdings</vt:lpstr>
      <vt:lpstr>Times New Roman</vt:lpstr>
      <vt:lpstr>1_Custom Design</vt:lpstr>
      <vt:lpstr>PowerPoint Presentation</vt:lpstr>
    </vt:vector>
  </TitlesOfParts>
  <Company>University of Wisconsin - Computer Science 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Paradyn poster template</dc:title>
  <dc:creator>darnold</dc:creator>
  <cp:lastModifiedBy>Andrew Bernat</cp:lastModifiedBy>
  <cp:revision>105</cp:revision>
  <dcterms:created xsi:type="dcterms:W3CDTF">2004-10-11T14:28:54Z</dcterms:created>
  <dcterms:modified xsi:type="dcterms:W3CDTF">2012-11-07T20:21:55Z</dcterms:modified>
</cp:coreProperties>
</file>