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1" r:id="rId1"/>
  </p:sldMasterIdLst>
  <p:sldIdLst>
    <p:sldId id="259" r:id="rId2"/>
  </p:sldIdLst>
  <p:sldSz cx="32918400" cy="21945600"/>
  <p:notesSz cx="9144000" cy="6858000"/>
  <p:embeddedFontLst>
    <p:embeddedFont>
      <p:font typeface="Helvetica" pitchFamily="34" charset="0"/>
      <p:regular r:id="rId3"/>
      <p:bold r:id="rId4"/>
      <p:italic r:id="rId5"/>
      <p:boldItalic r:id="rId6"/>
    </p:embeddedFon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/>
        <a:ea typeface="+mn-ea"/>
        <a:cs typeface="Arial" pitchFamily="34" charset="0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Helvetica"/>
        <a:ea typeface="+mn-ea"/>
        <a:cs typeface="Arial" pitchFamily="34" charset="0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Helvetica"/>
        <a:ea typeface="+mn-ea"/>
        <a:cs typeface="Arial" pitchFamily="34" charset="0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Helvetica"/>
        <a:ea typeface="+mn-ea"/>
        <a:cs typeface="Arial" pitchFamily="34" charset="0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Helvetica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6600"/>
    <a:srgbClr val="00CC00"/>
    <a:srgbClr val="DDDDDD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7" autoAdjust="0"/>
    <p:restoredTop sz="99471" autoAdjust="0"/>
  </p:normalViewPr>
  <p:slideViewPr>
    <p:cSldViewPr>
      <p:cViewPr varScale="1">
        <p:scale>
          <a:sx n="32" d="100"/>
          <a:sy n="32" d="100"/>
        </p:scale>
        <p:origin x="-414" y="-102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7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9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7245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724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2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6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66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0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4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0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57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00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63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3D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ChangeArrowheads="1"/>
          </p:cNvSpPr>
          <p:nvPr userDrawn="1"/>
        </p:nvSpPr>
        <p:spPr bwMode="auto">
          <a:xfrm>
            <a:off x="228600" y="2819400"/>
            <a:ext cx="32461200" cy="18897600"/>
          </a:xfrm>
          <a:prstGeom prst="roundRect">
            <a:avLst>
              <a:gd name="adj" fmla="val 4560"/>
            </a:avLst>
          </a:prstGeom>
          <a:noFill/>
          <a:ln w="889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15" descr="dyninst-bi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8900"/>
            <a:ext cx="44196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7518" y="418099"/>
            <a:ext cx="3002281" cy="2016537"/>
          </a:xfrm>
          <a:prstGeom prst="rect">
            <a:avLst/>
          </a:prstGeom>
        </p:spPr>
      </p:pic>
      <p:pic>
        <p:nvPicPr>
          <p:cNvPr id="7" name="Picture 3" descr="U:\UMD_Square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8600" y="150283"/>
            <a:ext cx="24638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16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2pPr>
      <a:lvl3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3pPr>
      <a:lvl4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4pPr>
      <a:lvl5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76338" indent="-1176338" algn="l" defTabSz="31353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7938" indent="-98107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cs typeface="+mn-cs"/>
        </a:defRPr>
      </a:lvl2pPr>
      <a:lvl3pPr marL="3919538" indent="-784225" algn="l" defTabSz="3135313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  <a:cs typeface="+mn-cs"/>
        </a:defRPr>
      </a:lvl3pPr>
      <a:lvl4pPr marL="5486400" indent="-78422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  <a:cs typeface="+mn-cs"/>
        </a:defRPr>
      </a:lvl4pPr>
      <a:lvl5pPr marL="70532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5562600" y="0"/>
            <a:ext cx="198882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99235" tIns="149619" rIns="299235" bIns="149619" anchor="ctr"/>
          <a:lstStyle/>
          <a:p>
            <a:pPr algn="ctr" defTabSz="2992438" eaLnBrk="0" hangingPunct="0"/>
            <a:r>
              <a:rPr lang="en-US" sz="8800"/>
              <a:t>DyninstAPI</a:t>
            </a:r>
            <a:endParaRPr lang="en-US" sz="14400">
              <a:latin typeface="Times New Roman" pitchFamily="18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5791200" y="1676400"/>
            <a:ext cx="197358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99311" tIns="149655" rIns="299311" bIns="149655">
            <a:spAutoFit/>
          </a:bodyPr>
          <a:lstStyle>
            <a:lvl1pPr defTabSz="2992438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defTabSz="2992438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defTabSz="2992438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defTabSz="2992438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defTabSz="2992438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i="1"/>
              <a:t>A Binary Instrumentation and Analysis Tool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533400" y="3214688"/>
            <a:ext cx="12649200" cy="1143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indent="-392113" algn="ctr" defTabSz="3135313">
              <a:defRPr/>
            </a:pPr>
            <a:endParaRPr lang="en-US" sz="7000" b="1" dirty="0">
              <a:solidFill>
                <a:schemeClr val="accent5"/>
              </a:solidFill>
              <a:latin typeface="Helvetica" pitchFamily="34" charset="0"/>
              <a:cs typeface="Arial" charset="0"/>
            </a:endParaRPr>
          </a:p>
        </p:txBody>
      </p:sp>
      <p:sp>
        <p:nvSpPr>
          <p:cNvPr id="114" name="Rounded Rectangle 113"/>
          <p:cNvSpPr/>
          <p:nvPr/>
        </p:nvSpPr>
        <p:spPr bwMode="auto">
          <a:xfrm>
            <a:off x="14401800" y="3214688"/>
            <a:ext cx="17983200" cy="1143000"/>
          </a:xfrm>
          <a:prstGeom prst="roundRect">
            <a:avLst/>
          </a:prstGeom>
          <a:solidFill>
            <a:srgbClr val="0066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indent="-392113" algn="ctr" defTabSz="3135313">
              <a:defRPr/>
            </a:pPr>
            <a:endParaRPr lang="en-US" sz="5000" b="1" dirty="0">
              <a:solidFill>
                <a:schemeClr val="accent5"/>
              </a:solidFill>
              <a:latin typeface="Helvetica" pitchFamily="34" charset="0"/>
              <a:cs typeface="Arial" charset="0"/>
            </a:endParaRPr>
          </a:p>
        </p:txBody>
      </p:sp>
      <p:sp>
        <p:nvSpPr>
          <p:cNvPr id="2054" name="TextBox 127"/>
          <p:cNvSpPr txBox="1">
            <a:spLocks noChangeArrowheads="1"/>
          </p:cNvSpPr>
          <p:nvPr/>
        </p:nvSpPr>
        <p:spPr bwMode="auto">
          <a:xfrm>
            <a:off x="533400" y="3228975"/>
            <a:ext cx="1257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6000" b="1">
                <a:solidFill>
                  <a:schemeClr val="accent1"/>
                </a:solidFill>
              </a:rPr>
              <a:t>Challenges</a:t>
            </a:r>
          </a:p>
        </p:txBody>
      </p:sp>
      <p:sp>
        <p:nvSpPr>
          <p:cNvPr id="2055" name="TextBox 131"/>
          <p:cNvSpPr txBox="1">
            <a:spLocks noChangeArrowheads="1"/>
          </p:cNvSpPr>
          <p:nvPr/>
        </p:nvSpPr>
        <p:spPr bwMode="auto">
          <a:xfrm>
            <a:off x="14401800" y="3290888"/>
            <a:ext cx="1844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6000" b="1">
                <a:solidFill>
                  <a:schemeClr val="accent1"/>
                </a:solidFill>
              </a:rPr>
              <a:t>Technologies</a:t>
            </a:r>
          </a:p>
        </p:txBody>
      </p:sp>
      <p:sp>
        <p:nvSpPr>
          <p:cNvPr id="2056" name="TextBox 203"/>
          <p:cNvSpPr txBox="1">
            <a:spLocks noChangeArrowheads="1"/>
          </p:cNvSpPr>
          <p:nvPr/>
        </p:nvSpPr>
        <p:spPr bwMode="auto">
          <a:xfrm>
            <a:off x="762000" y="21177250"/>
            <a:ext cx="13792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eaLnBrk="1" hangingPunct="1"/>
            <a:r>
              <a:rPr lang="en-US" sz="2600"/>
              <a:t> Available on Linux-x86/x86_64/ppc32/ppc64, Windows-x86, FreeBSD, Cray, BlueGene</a:t>
            </a:r>
          </a:p>
        </p:txBody>
      </p:sp>
      <p:grpSp>
        <p:nvGrpSpPr>
          <p:cNvPr id="2057" name="Group 200"/>
          <p:cNvGrpSpPr>
            <a:grpSpLocks/>
          </p:cNvGrpSpPr>
          <p:nvPr/>
        </p:nvGrpSpPr>
        <p:grpSpPr bwMode="auto">
          <a:xfrm>
            <a:off x="533400" y="8942388"/>
            <a:ext cx="31851600" cy="6054725"/>
            <a:chOff x="533400" y="9067800"/>
            <a:chExt cx="31851600" cy="6054725"/>
          </a:xfrm>
        </p:grpSpPr>
        <p:sp>
          <p:nvSpPr>
            <p:cNvPr id="2172" name="Rectangle 238"/>
            <p:cNvSpPr>
              <a:spLocks noChangeArrowheads="1"/>
            </p:cNvSpPr>
            <p:nvPr/>
          </p:nvSpPr>
          <p:spPr bwMode="auto">
            <a:xfrm>
              <a:off x="914400" y="9207500"/>
              <a:ext cx="31089600" cy="5695950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 bwMode="auto">
            <a:xfrm>
              <a:off x="7772400" y="9345612"/>
              <a:ext cx="5105400" cy="5410200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156638" rIns="0" bIns="156638"/>
            <a:lstStyle/>
            <a:p>
              <a:pPr marL="392113" indent="-392113" defTabSz="3135313">
                <a:defRPr/>
              </a:pPr>
              <a:endParaRPr lang="en-US" sz="5000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74" name="Rounded Rectangle 114"/>
            <p:cNvSpPr>
              <a:spLocks noChangeArrowheads="1"/>
            </p:cNvSpPr>
            <p:nvPr/>
          </p:nvSpPr>
          <p:spPr bwMode="auto">
            <a:xfrm rot="-5400000">
              <a:off x="28951237" y="11488738"/>
              <a:ext cx="5724525" cy="1143000"/>
            </a:xfrm>
            <a:prstGeom prst="roundRect">
              <a:avLst>
                <a:gd name="adj" fmla="val 16667"/>
              </a:avLst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lIns="0" tIns="156638" rIns="0" bIns="156638"/>
            <a:lstStyle/>
            <a:p>
              <a:pPr marL="392113" indent="-392113" algn="ctr" defTabSz="3135313"/>
              <a:endParaRPr lang="en-US" sz="5000" b="1"/>
            </a:p>
          </p:txBody>
        </p:sp>
        <p:sp>
          <p:nvSpPr>
            <p:cNvPr id="122" name="Rounded Rectangle 121"/>
            <p:cNvSpPr/>
            <p:nvPr/>
          </p:nvSpPr>
          <p:spPr bwMode="auto">
            <a:xfrm rot="16200000">
              <a:off x="-1757363" y="11483975"/>
              <a:ext cx="5724525" cy="1143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156638" rIns="0" bIns="156638"/>
            <a:lstStyle/>
            <a:p>
              <a:pPr marL="392113" indent="-392113" algn="ctr" defTabSz="3135313">
                <a:defRPr/>
              </a:pPr>
              <a:endParaRPr lang="en-US" sz="5000" b="1" dirty="0"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176" name="TextBox 87"/>
            <p:cNvSpPr txBox="1">
              <a:spLocks noChangeArrowheads="1"/>
            </p:cNvSpPr>
            <p:nvPr/>
          </p:nvSpPr>
          <p:spPr bwMode="auto">
            <a:xfrm>
              <a:off x="7848600" y="9372600"/>
              <a:ext cx="4953000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3600" b="1"/>
                <a:t>Mutatee</a:t>
              </a:r>
            </a:p>
            <a:p>
              <a:pPr algn="ctr" eaLnBrk="1" hangingPunct="1"/>
              <a:r>
                <a:rPr lang="en-US" sz="3000"/>
                <a:t>(App Being Instrumented)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 rot="16200000">
              <a:off x="-1803399" y="11634787"/>
              <a:ext cx="5840412" cy="7064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dirty="0">
                  <a:solidFill>
                    <a:schemeClr val="accent5"/>
                  </a:solidFill>
                  <a:latin typeface="Helvetica" pitchFamily="34" charset="0"/>
                  <a:cs typeface="Arial" charset="0"/>
                </a:rPr>
                <a:t>Binary</a:t>
              </a:r>
              <a:r>
                <a:rPr lang="en-US" sz="4000" b="1" dirty="0">
                  <a:latin typeface="Helvetica" pitchFamily="34" charset="0"/>
                  <a:cs typeface="Arial" charset="0"/>
                </a:rPr>
                <a:t> </a:t>
              </a:r>
              <a:r>
                <a:rPr lang="en-US" sz="4000" b="1" dirty="0">
                  <a:solidFill>
                    <a:schemeClr val="accent5"/>
                  </a:solidFill>
                  <a:latin typeface="Helvetica" pitchFamily="34" charset="0"/>
                  <a:cs typeface="Arial" charset="0"/>
                </a:rPr>
                <a:t>Analysis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 rot="5400000">
              <a:off x="28933776" y="11609387"/>
              <a:ext cx="5791200" cy="708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dirty="0">
                  <a:solidFill>
                    <a:schemeClr val="accent5"/>
                  </a:solidFill>
                  <a:latin typeface="Helvetica" pitchFamily="34" charset="0"/>
                  <a:cs typeface="Arial" charset="0"/>
                </a:rPr>
                <a:t>Binary Analysis</a:t>
              </a:r>
            </a:p>
          </p:txBody>
        </p:sp>
        <p:sp>
          <p:nvSpPr>
            <p:cNvPr id="2179" name="Rectangle 196"/>
            <p:cNvSpPr>
              <a:spLocks noChangeArrowheads="1"/>
            </p:cNvSpPr>
            <p:nvPr/>
          </p:nvSpPr>
          <p:spPr bwMode="auto">
            <a:xfrm>
              <a:off x="8686800" y="10564813"/>
              <a:ext cx="3276600" cy="40386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2180" name="TextBox 197"/>
            <p:cNvSpPr txBox="1">
              <a:spLocks noChangeArrowheads="1"/>
            </p:cNvSpPr>
            <p:nvPr/>
          </p:nvSpPr>
          <p:spPr bwMode="auto">
            <a:xfrm>
              <a:off x="8686800" y="10587038"/>
              <a:ext cx="2819400" cy="409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1000: mov 1,eax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1005: jmp 101e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100a: mov 2,eax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100f: jmp 101e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1014: mov 3,eax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1019: jmp 101e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101e: push eax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101f: cmp ebx,0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1025: je 1030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102a: jmp *ebx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102c: 00 00 00 01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1030: call exit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1035: nop</a:t>
              </a:r>
            </a:p>
          </p:txBody>
        </p:sp>
        <p:sp>
          <p:nvSpPr>
            <p:cNvPr id="134" name="Rounded Rectangular Callout 133"/>
            <p:cNvSpPr/>
            <p:nvPr/>
          </p:nvSpPr>
          <p:spPr bwMode="auto">
            <a:xfrm>
              <a:off x="1905000" y="11201400"/>
              <a:ext cx="5562600" cy="3416300"/>
            </a:xfrm>
            <a:prstGeom prst="wedgeRoundRectCallout">
              <a:avLst>
                <a:gd name="adj1" fmla="val 71478"/>
                <a:gd name="adj2" fmla="val -21054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156638" rIns="0" bIns="156638"/>
            <a:lstStyle/>
            <a:p>
              <a:pPr marL="392113" algn="r" defTabSz="3135313">
                <a:defRPr/>
              </a:pPr>
              <a:endParaRPr lang="en-US" sz="3000" dirty="0"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" name="TextBox 61"/>
            <p:cNvSpPr txBox="1">
              <a:spLocks noChangeArrowheads="1"/>
            </p:cNvSpPr>
            <p:nvPr/>
          </p:nvSpPr>
          <p:spPr bwMode="auto">
            <a:xfrm>
              <a:off x="2057400" y="11306175"/>
              <a:ext cx="5867400" cy="381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Helvetica" pitchFamily="34" charset="0"/>
                  <a:cs typeface="Arial" charset="0"/>
                </a:rPr>
                <a:t>Complex binaries produced  by </a:t>
              </a:r>
              <a:br>
                <a:rPr lang="en-US" sz="2800" dirty="0">
                  <a:latin typeface="Helvetica" pitchFamily="34" charset="0"/>
                  <a:cs typeface="Arial" charset="0"/>
                </a:rPr>
              </a:br>
              <a:r>
                <a:rPr lang="en-US" sz="2800" dirty="0">
                  <a:latin typeface="Helvetica" pitchFamily="34" charset="0"/>
                  <a:cs typeface="Arial" charset="0"/>
                </a:rPr>
                <a:t>modern compilers:</a:t>
              </a:r>
            </a:p>
            <a:p>
              <a:pPr marL="182880" indent="-182880">
                <a:buFont typeface="Arial" charset="0"/>
                <a:buChar char="•"/>
                <a:defRPr/>
              </a:pPr>
              <a:r>
                <a:rPr lang="en-US" sz="2600" dirty="0">
                  <a:latin typeface="Helvetica" pitchFamily="34" charset="0"/>
                  <a:cs typeface="Arial" charset="0"/>
                </a:rPr>
                <a:t>Share code between functions</a:t>
              </a:r>
            </a:p>
            <a:p>
              <a:pPr marL="182880" indent="-182880">
                <a:buFont typeface="Arial" charset="0"/>
                <a:buChar char="•"/>
                <a:defRPr/>
              </a:pPr>
              <a:r>
                <a:rPr lang="en-US" sz="2600" dirty="0">
                  <a:latin typeface="Helvetica" pitchFamily="34" charset="0"/>
                  <a:cs typeface="Arial" charset="0"/>
                </a:rPr>
                <a:t>Interleave code and data</a:t>
              </a:r>
            </a:p>
            <a:p>
              <a:pPr marL="182880" indent="-182880">
                <a:buFont typeface="Arial" charset="0"/>
                <a:buChar char="•"/>
                <a:defRPr/>
              </a:pPr>
              <a:r>
                <a:rPr lang="en-US" sz="2600" dirty="0">
                  <a:latin typeface="Helvetica" pitchFamily="34" charset="0"/>
                  <a:cs typeface="Arial" charset="0"/>
                </a:rPr>
                <a:t>Frequently use indirect control transfers</a:t>
              </a:r>
            </a:p>
            <a:p>
              <a:pPr marL="182880" indent="-182880">
                <a:buFont typeface="Arial" charset="0"/>
                <a:buChar char="•"/>
                <a:defRPr/>
              </a:pPr>
              <a:r>
                <a:rPr lang="en-US" sz="2600" dirty="0">
                  <a:latin typeface="Helvetica" pitchFamily="34" charset="0"/>
                  <a:cs typeface="Arial" charset="0"/>
                </a:rPr>
                <a:t>Overlap instruction sequences</a:t>
              </a:r>
            </a:p>
            <a:p>
              <a:pPr marL="182880" indent="-182880">
                <a:buFont typeface="Arial" charset="0"/>
                <a:buChar char="•"/>
                <a:defRPr/>
              </a:pPr>
              <a:r>
                <a:rPr lang="en-US" sz="2600" dirty="0">
                  <a:latin typeface="Helvetica" pitchFamily="34" charset="0"/>
                  <a:cs typeface="Arial" charset="0"/>
                </a:rPr>
                <a:t>Non-returning function calls</a:t>
              </a:r>
            </a:p>
            <a:p>
              <a:pPr>
                <a:buFont typeface="Arial" charset="0"/>
                <a:buChar char="•"/>
                <a:defRPr/>
              </a:pPr>
              <a:endParaRPr lang="en-US" sz="3000" dirty="0"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66" name="Rounded Rectangular Callout 65"/>
            <p:cNvSpPr/>
            <p:nvPr/>
          </p:nvSpPr>
          <p:spPr bwMode="auto">
            <a:xfrm>
              <a:off x="1905000" y="9448800"/>
              <a:ext cx="5410200" cy="1573212"/>
            </a:xfrm>
            <a:prstGeom prst="wedgeRoundRectCallout">
              <a:avLst>
                <a:gd name="adj1" fmla="val 75261"/>
                <a:gd name="adj2" fmla="val 36526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156638" rIns="0" bIns="156638"/>
            <a:lstStyle/>
            <a:p>
              <a:pPr marL="392113" algn="r" defTabSz="3135313">
                <a:defRPr/>
              </a:pPr>
              <a:endParaRPr lang="en-US" sz="4500" dirty="0"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184" name="TextBox 66"/>
            <p:cNvSpPr txBox="1">
              <a:spLocks noChangeArrowheads="1"/>
            </p:cNvSpPr>
            <p:nvPr/>
          </p:nvSpPr>
          <p:spPr bwMode="auto">
            <a:xfrm>
              <a:off x="2057400" y="9515475"/>
              <a:ext cx="5105400" cy="137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/>
                <a:t>Stripped binaries lack symbols, debug information, or linker relocations.</a:t>
              </a:r>
            </a:p>
          </p:txBody>
        </p:sp>
        <p:sp>
          <p:nvSpPr>
            <p:cNvPr id="172" name="Rounded Rectangle 171"/>
            <p:cNvSpPr/>
            <p:nvPr/>
          </p:nvSpPr>
          <p:spPr bwMode="auto">
            <a:xfrm>
              <a:off x="14935200" y="9559925"/>
              <a:ext cx="9144000" cy="5105400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156638" rIns="0" bIns="156638"/>
            <a:lstStyle/>
            <a:p>
              <a:pPr marL="392113" indent="-392113" defTabSz="3135313">
                <a:defRPr/>
              </a:pPr>
              <a:endParaRPr lang="en-US" sz="5000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86" name="Rectangle 196"/>
            <p:cNvSpPr>
              <a:spLocks noChangeArrowheads="1"/>
            </p:cNvSpPr>
            <p:nvPr/>
          </p:nvSpPr>
          <p:spPr bwMode="auto">
            <a:xfrm>
              <a:off x="18288000" y="11493500"/>
              <a:ext cx="2608263" cy="126682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2187" name="TextBox 197"/>
            <p:cNvSpPr txBox="1">
              <a:spLocks noChangeArrowheads="1"/>
            </p:cNvSpPr>
            <p:nvPr/>
          </p:nvSpPr>
          <p:spPr bwMode="auto">
            <a:xfrm>
              <a:off x="18288000" y="11493500"/>
              <a:ext cx="2514600" cy="132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shared_code: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 push eax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 cmp ebx,0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 je </a:t>
              </a:r>
            </a:p>
          </p:txBody>
        </p:sp>
        <p:sp>
          <p:nvSpPr>
            <p:cNvPr id="2188" name="Rectangle 196"/>
            <p:cNvSpPr>
              <a:spLocks noChangeArrowheads="1"/>
            </p:cNvSpPr>
            <p:nvPr/>
          </p:nvSpPr>
          <p:spPr bwMode="auto">
            <a:xfrm>
              <a:off x="15316200" y="9817100"/>
              <a:ext cx="2590800" cy="1017588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2189" name="TextBox 197"/>
            <p:cNvSpPr txBox="1">
              <a:spLocks noChangeArrowheads="1"/>
            </p:cNvSpPr>
            <p:nvPr/>
          </p:nvSpPr>
          <p:spPr bwMode="auto">
            <a:xfrm>
              <a:off x="15316200" y="9818688"/>
              <a:ext cx="2667000" cy="10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func1: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 mov 1,eax</a:t>
              </a:r>
              <a:br>
                <a:rPr lang="en-US" sz="2000" b="1">
                  <a:latin typeface="Courier New" pitchFamily="49" charset="0"/>
                  <a:cs typeface="Courier New" pitchFamily="49" charset="0"/>
                </a:rPr>
              </a:b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 jmp shared_code</a:t>
              </a:r>
            </a:p>
          </p:txBody>
        </p:sp>
        <p:sp>
          <p:nvSpPr>
            <p:cNvPr id="2190" name="Rectangle 196"/>
            <p:cNvSpPr>
              <a:spLocks noChangeArrowheads="1"/>
            </p:cNvSpPr>
            <p:nvPr/>
          </p:nvSpPr>
          <p:spPr bwMode="auto">
            <a:xfrm>
              <a:off x="18211800" y="9817100"/>
              <a:ext cx="2590800" cy="1017588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2191" name="TextBox 197"/>
            <p:cNvSpPr txBox="1">
              <a:spLocks noChangeArrowheads="1"/>
            </p:cNvSpPr>
            <p:nvPr/>
          </p:nvSpPr>
          <p:spPr bwMode="auto">
            <a:xfrm>
              <a:off x="18211800" y="9818688"/>
              <a:ext cx="2667000" cy="10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func2: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 mov 2,eax</a:t>
              </a:r>
              <a:br>
                <a:rPr lang="en-US" sz="2000" b="1">
                  <a:latin typeface="Courier New" pitchFamily="49" charset="0"/>
                  <a:cs typeface="Courier New" pitchFamily="49" charset="0"/>
                </a:rPr>
              </a:b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 jmp shared_code</a:t>
              </a:r>
            </a:p>
          </p:txBody>
        </p:sp>
        <p:sp>
          <p:nvSpPr>
            <p:cNvPr id="2192" name="Rectangle 196"/>
            <p:cNvSpPr>
              <a:spLocks noChangeArrowheads="1"/>
            </p:cNvSpPr>
            <p:nvPr/>
          </p:nvSpPr>
          <p:spPr bwMode="auto">
            <a:xfrm>
              <a:off x="21031200" y="9817100"/>
              <a:ext cx="2590800" cy="1017588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2193" name="TextBox 197"/>
            <p:cNvSpPr txBox="1">
              <a:spLocks noChangeArrowheads="1"/>
            </p:cNvSpPr>
            <p:nvPr/>
          </p:nvSpPr>
          <p:spPr bwMode="auto">
            <a:xfrm>
              <a:off x="21031200" y="9818688"/>
              <a:ext cx="2667000" cy="10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func3:</a:t>
              </a:r>
            </a:p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 mov 3,eax</a:t>
              </a:r>
              <a:br>
                <a:rPr lang="en-US" sz="2000" b="1">
                  <a:latin typeface="Courier New" pitchFamily="49" charset="0"/>
                  <a:cs typeface="Courier New" pitchFamily="49" charset="0"/>
                </a:rPr>
              </a:br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 jmp shared_code</a:t>
              </a:r>
            </a:p>
          </p:txBody>
        </p:sp>
        <p:sp>
          <p:nvSpPr>
            <p:cNvPr id="2194" name="Rectangle 196"/>
            <p:cNvSpPr>
              <a:spLocks noChangeArrowheads="1"/>
            </p:cNvSpPr>
            <p:nvPr/>
          </p:nvSpPr>
          <p:spPr bwMode="auto">
            <a:xfrm>
              <a:off x="19565938" y="13238163"/>
              <a:ext cx="2608262" cy="484187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2195" name="TextBox 197"/>
            <p:cNvSpPr txBox="1">
              <a:spLocks noChangeArrowheads="1"/>
            </p:cNvSpPr>
            <p:nvPr/>
          </p:nvSpPr>
          <p:spPr bwMode="auto">
            <a:xfrm>
              <a:off x="19565938" y="13238163"/>
              <a:ext cx="2514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 jmp *ebx</a:t>
              </a:r>
            </a:p>
          </p:txBody>
        </p:sp>
        <p:sp>
          <p:nvSpPr>
            <p:cNvPr id="2196" name="Rectangle 193"/>
            <p:cNvSpPr>
              <a:spLocks noChangeArrowheads="1"/>
            </p:cNvSpPr>
            <p:nvPr/>
          </p:nvSpPr>
          <p:spPr bwMode="auto">
            <a:xfrm>
              <a:off x="17830800" y="10596563"/>
              <a:ext cx="76200" cy="76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2197" name="Rectangle 195"/>
            <p:cNvSpPr>
              <a:spLocks noChangeArrowheads="1"/>
            </p:cNvSpPr>
            <p:nvPr/>
          </p:nvSpPr>
          <p:spPr bwMode="auto">
            <a:xfrm>
              <a:off x="20726400" y="10588625"/>
              <a:ext cx="76200" cy="76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2198" name="Rectangle 196"/>
            <p:cNvSpPr>
              <a:spLocks noChangeArrowheads="1"/>
            </p:cNvSpPr>
            <p:nvPr/>
          </p:nvSpPr>
          <p:spPr bwMode="auto">
            <a:xfrm>
              <a:off x="22250400" y="10731500"/>
              <a:ext cx="76200" cy="76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cxnSp>
          <p:nvCxnSpPr>
            <p:cNvPr id="2199" name="Curved Connector 199"/>
            <p:cNvCxnSpPr>
              <a:cxnSpLocks noChangeShapeType="1"/>
              <a:stCxn id="2193" idx="2"/>
              <a:endCxn id="2210" idx="0"/>
            </p:cNvCxnSpPr>
            <p:nvPr/>
          </p:nvCxnSpPr>
          <p:spPr bwMode="auto">
            <a:xfrm rot="5400000">
              <a:off x="20702587" y="9829801"/>
              <a:ext cx="657225" cy="2667000"/>
            </a:xfrm>
            <a:prstGeom prst="curved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00" name="Curved Connector 210"/>
            <p:cNvCxnSpPr>
              <a:cxnSpLocks noChangeShapeType="1"/>
              <a:stCxn id="2191" idx="2"/>
              <a:endCxn id="2187" idx="0"/>
            </p:cNvCxnSpPr>
            <p:nvPr/>
          </p:nvCxnSpPr>
          <p:spPr bwMode="auto">
            <a:xfrm rot="5400000">
              <a:off x="19215894" y="11164094"/>
              <a:ext cx="658813" cy="3175"/>
            </a:xfrm>
            <a:prstGeom prst="curved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01" name="Curved Connector 212"/>
            <p:cNvCxnSpPr>
              <a:cxnSpLocks noChangeShapeType="1"/>
              <a:stCxn id="2189" idx="2"/>
              <a:endCxn id="2211" idx="0"/>
            </p:cNvCxnSpPr>
            <p:nvPr/>
          </p:nvCxnSpPr>
          <p:spPr bwMode="auto">
            <a:xfrm rot="16200000" flipH="1">
              <a:off x="17692687" y="9791701"/>
              <a:ext cx="657225" cy="2743200"/>
            </a:xfrm>
            <a:prstGeom prst="curved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02" name="Straight Arrow Connector 214"/>
            <p:cNvCxnSpPr>
              <a:cxnSpLocks noChangeShapeType="1"/>
              <a:endCxn id="2195" idx="0"/>
            </p:cNvCxnSpPr>
            <p:nvPr/>
          </p:nvCxnSpPr>
          <p:spPr bwMode="auto">
            <a:xfrm>
              <a:off x="19507200" y="12760325"/>
              <a:ext cx="1316038" cy="47783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03" name="Straight Arrow Connector 215"/>
            <p:cNvCxnSpPr>
              <a:cxnSpLocks noChangeShapeType="1"/>
              <a:stCxn id="2194" idx="2"/>
            </p:cNvCxnSpPr>
            <p:nvPr/>
          </p:nvCxnSpPr>
          <p:spPr bwMode="auto">
            <a:xfrm rot="16200000" flipH="1">
              <a:off x="20558919" y="14032706"/>
              <a:ext cx="638175" cy="174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04" name="Shape 224"/>
            <p:cNvCxnSpPr>
              <a:cxnSpLocks noChangeShapeType="1"/>
              <a:stCxn id="2194" idx="2"/>
            </p:cNvCxnSpPr>
            <p:nvPr/>
          </p:nvCxnSpPr>
          <p:spPr bwMode="auto">
            <a:xfrm rot="5400000">
              <a:off x="20339844" y="13524706"/>
              <a:ext cx="333375" cy="728663"/>
            </a:xfrm>
            <a:prstGeom prst="curvedConnector2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05" name="Shape 227"/>
            <p:cNvCxnSpPr>
              <a:cxnSpLocks noChangeShapeType="1"/>
              <a:stCxn id="2194" idx="2"/>
            </p:cNvCxnSpPr>
            <p:nvPr/>
          </p:nvCxnSpPr>
          <p:spPr bwMode="auto">
            <a:xfrm rot="16200000" flipH="1">
              <a:off x="21117719" y="13473906"/>
              <a:ext cx="333375" cy="830263"/>
            </a:xfrm>
            <a:prstGeom prst="curvedConnector2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06" name="Shape 230"/>
            <p:cNvCxnSpPr>
              <a:cxnSpLocks noChangeShapeType="1"/>
              <a:stCxn id="2194" idx="2"/>
            </p:cNvCxnSpPr>
            <p:nvPr/>
          </p:nvCxnSpPr>
          <p:spPr bwMode="auto">
            <a:xfrm rot="16200000" flipH="1">
              <a:off x="21545550" y="13046075"/>
              <a:ext cx="638175" cy="1990725"/>
            </a:xfrm>
            <a:prstGeom prst="curvedConnector2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07" name="Shape 234"/>
            <p:cNvCxnSpPr>
              <a:cxnSpLocks noChangeShapeType="1"/>
              <a:stCxn id="2194" idx="2"/>
            </p:cNvCxnSpPr>
            <p:nvPr/>
          </p:nvCxnSpPr>
          <p:spPr bwMode="auto">
            <a:xfrm rot="5400000">
              <a:off x="19679444" y="13169106"/>
              <a:ext cx="638175" cy="1744663"/>
            </a:xfrm>
            <a:prstGeom prst="curvedConnector2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0" name="Rounded Rectangular Callout 239"/>
            <p:cNvSpPr/>
            <p:nvPr/>
          </p:nvSpPr>
          <p:spPr bwMode="auto">
            <a:xfrm>
              <a:off x="24765000" y="9283700"/>
              <a:ext cx="6172200" cy="5257800"/>
            </a:xfrm>
            <a:prstGeom prst="wedgeRoundRectCallout">
              <a:avLst>
                <a:gd name="adj1" fmla="val -60971"/>
                <a:gd name="adj2" fmla="val -16072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156638" rIns="0" bIns="156638"/>
            <a:lstStyle/>
            <a:p>
              <a:pPr marL="392113" defTabSz="3135313">
                <a:defRPr/>
              </a:pPr>
              <a:endParaRPr lang="en-US" sz="3000" dirty="0"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209" name="TextBox 191"/>
            <p:cNvSpPr txBox="1">
              <a:spLocks noChangeArrowheads="1"/>
            </p:cNvSpPr>
            <p:nvPr/>
          </p:nvSpPr>
          <p:spPr bwMode="auto">
            <a:xfrm>
              <a:off x="24993600" y="9436100"/>
              <a:ext cx="5943600" cy="4972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/>
                <a:t>Breadth first control flow traversal:</a:t>
              </a: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sz="2800"/>
                <a:t>Discovers code by parsing from known entry points.</a:t>
              </a: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sz="2800"/>
                <a:t>Opportunistically uses symbols, if available.</a:t>
              </a:r>
            </a:p>
            <a:p>
              <a:pPr eaLnBrk="1" hangingPunct="1">
                <a:buFont typeface="Arial" pitchFamily="34" charset="0"/>
                <a:buChar char="•"/>
              </a:pPr>
              <a:r>
                <a:rPr lang="en-US" sz="2800"/>
                <a:t>Identifies code shared between functions, overlapping instructions, non-returning functions.</a:t>
              </a:r>
              <a:endParaRPr lang="en-US" sz="1200"/>
            </a:p>
            <a:p>
              <a:pPr eaLnBrk="1" hangingPunct="1">
                <a:buFont typeface="Arial" pitchFamily="34" charset="0"/>
                <a:buChar char="•"/>
              </a:pPr>
              <a:endParaRPr lang="en-US" sz="1200"/>
            </a:p>
            <a:p>
              <a:pPr eaLnBrk="1" hangingPunct="1"/>
              <a:r>
                <a:rPr lang="en-US" sz="2800"/>
                <a:t>Gap parsing identifies functions that were targets of only indirect control flow in unparsed bytes.</a:t>
              </a:r>
            </a:p>
          </p:txBody>
        </p:sp>
        <p:sp>
          <p:nvSpPr>
            <p:cNvPr id="2210" name="Rectangle 221"/>
            <p:cNvSpPr>
              <a:spLocks noChangeArrowheads="1"/>
            </p:cNvSpPr>
            <p:nvPr/>
          </p:nvSpPr>
          <p:spPr bwMode="auto">
            <a:xfrm>
              <a:off x="19659600" y="11491913"/>
              <a:ext cx="76200" cy="76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2211" name="Rectangle 222"/>
            <p:cNvSpPr>
              <a:spLocks noChangeArrowheads="1"/>
            </p:cNvSpPr>
            <p:nvPr/>
          </p:nvSpPr>
          <p:spPr bwMode="auto">
            <a:xfrm>
              <a:off x="19354800" y="11491913"/>
              <a:ext cx="76200" cy="76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2212" name="Rectangle 196"/>
            <p:cNvSpPr>
              <a:spLocks noChangeArrowheads="1"/>
            </p:cNvSpPr>
            <p:nvPr/>
          </p:nvSpPr>
          <p:spPr bwMode="auto">
            <a:xfrm>
              <a:off x="16746538" y="13217525"/>
              <a:ext cx="2608262" cy="484188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sp>
          <p:nvSpPr>
            <p:cNvPr id="2213" name="TextBox 197"/>
            <p:cNvSpPr txBox="1">
              <a:spLocks noChangeArrowheads="1"/>
            </p:cNvSpPr>
            <p:nvPr/>
          </p:nvSpPr>
          <p:spPr bwMode="auto">
            <a:xfrm>
              <a:off x="16746538" y="13217525"/>
              <a:ext cx="2514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pitchFamily="49" charset="0"/>
                  <a:cs typeface="Courier New" pitchFamily="49" charset="0"/>
                </a:rPr>
                <a:t>call exit</a:t>
              </a:r>
            </a:p>
          </p:txBody>
        </p:sp>
        <p:cxnSp>
          <p:nvCxnSpPr>
            <p:cNvPr id="2214" name="Straight Arrow Connector 214"/>
            <p:cNvCxnSpPr>
              <a:cxnSpLocks noChangeShapeType="1"/>
            </p:cNvCxnSpPr>
            <p:nvPr/>
          </p:nvCxnSpPr>
          <p:spPr bwMode="auto">
            <a:xfrm rot="10800000" flipV="1">
              <a:off x="17983200" y="12760325"/>
              <a:ext cx="1524000" cy="4572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58" name="Rectangle 170"/>
          <p:cNvSpPr>
            <a:spLocks noChangeArrowheads="1"/>
          </p:cNvSpPr>
          <p:nvPr/>
        </p:nvSpPr>
        <p:spPr bwMode="auto">
          <a:xfrm>
            <a:off x="762000" y="4495800"/>
            <a:ext cx="31242000" cy="44196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56638" rIns="0" bIns="156638"/>
          <a:lstStyle/>
          <a:p>
            <a:pPr marL="392113" indent="-392113" defTabSz="3135313"/>
            <a:endParaRPr lang="en-US"/>
          </a:p>
        </p:txBody>
      </p:sp>
      <p:sp>
        <p:nvSpPr>
          <p:cNvPr id="93" name="Rounded Rectangle 92"/>
          <p:cNvSpPr/>
          <p:nvPr/>
        </p:nvSpPr>
        <p:spPr bwMode="auto">
          <a:xfrm>
            <a:off x="7772400" y="4800600"/>
            <a:ext cx="5102225" cy="3886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indent="-392113" defTabSz="3135313">
              <a:defRPr/>
            </a:pPr>
            <a:endParaRPr lang="en-US" sz="5000" dirty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60" name="TextBox 93"/>
          <p:cNvSpPr txBox="1">
            <a:spLocks noChangeArrowheads="1"/>
          </p:cNvSpPr>
          <p:nvPr/>
        </p:nvSpPr>
        <p:spPr bwMode="auto">
          <a:xfrm>
            <a:off x="7620000" y="5791200"/>
            <a:ext cx="49530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2113" indent="-182563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sz="2600" b="1"/>
              <a:t>Mutatee Control</a:t>
            </a:r>
            <a:r>
              <a:rPr lang="en-US" sz="2600"/>
              <a:t/>
            </a:r>
            <a:br>
              <a:rPr lang="en-US" sz="2600"/>
            </a:br>
            <a:r>
              <a:rPr lang="en-US" sz="2600"/>
              <a:t> Create/attach to a process </a:t>
            </a:r>
          </a:p>
          <a:p>
            <a:pPr eaLnBrk="1" hangingPunct="1"/>
            <a:r>
              <a:rPr lang="en-US" sz="2600"/>
              <a:t>   Open and write to a binary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600" b="1"/>
              <a:t>Binary Analysis</a:t>
            </a:r>
          </a:p>
          <a:p>
            <a:pPr eaLnBrk="1" hangingPunct="1"/>
            <a:r>
              <a:rPr lang="en-US" sz="2600"/>
              <a:t>	 Present a model of a binary</a:t>
            </a:r>
            <a:endParaRPr lang="en-US" sz="2600" b="1"/>
          </a:p>
          <a:p>
            <a:pPr eaLnBrk="1" hangingPunct="1">
              <a:buFont typeface="Arial" pitchFamily="34" charset="0"/>
              <a:buChar char="•"/>
            </a:pPr>
            <a:r>
              <a:rPr lang="en-US" sz="2600" b="1"/>
              <a:t>Instrumentation</a:t>
            </a:r>
            <a:r>
              <a:rPr lang="en-US" sz="2600"/>
              <a:t/>
            </a:r>
            <a:br>
              <a:rPr lang="en-US" sz="2600"/>
            </a:br>
            <a:r>
              <a:rPr lang="en-US" sz="2600"/>
              <a:t> Specify what to insert where</a:t>
            </a:r>
          </a:p>
        </p:txBody>
      </p:sp>
      <p:sp>
        <p:nvSpPr>
          <p:cNvPr id="30" name="Rounded Rectangle 29"/>
          <p:cNvSpPr/>
          <p:nvPr/>
        </p:nvSpPr>
        <p:spPr bwMode="auto">
          <a:xfrm rot="16200000">
            <a:off x="-1112044" y="6141244"/>
            <a:ext cx="4433888" cy="1143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indent="-392113" algn="ctr" defTabSz="3135313">
              <a:defRPr/>
            </a:pPr>
            <a:endParaRPr lang="en-US" sz="5000" b="1" dirty="0">
              <a:latin typeface="Helvetica" pitchFamily="34" charset="0"/>
              <a:cs typeface="Arial" charset="0"/>
            </a:endParaRPr>
          </a:p>
        </p:txBody>
      </p:sp>
      <p:grpSp>
        <p:nvGrpSpPr>
          <p:cNvPr id="2062" name="Group 144"/>
          <p:cNvGrpSpPr>
            <a:grpSpLocks/>
          </p:cNvGrpSpPr>
          <p:nvPr/>
        </p:nvGrpSpPr>
        <p:grpSpPr bwMode="auto">
          <a:xfrm>
            <a:off x="1857375" y="7485063"/>
            <a:ext cx="5229225" cy="914400"/>
            <a:chOff x="1904999" y="5072742"/>
            <a:chExt cx="4772025" cy="1219200"/>
          </a:xfrm>
        </p:grpSpPr>
        <p:sp>
          <p:nvSpPr>
            <p:cNvPr id="72" name="Rounded Rectangular Callout 71"/>
            <p:cNvSpPr/>
            <p:nvPr/>
          </p:nvSpPr>
          <p:spPr bwMode="auto">
            <a:xfrm>
              <a:off x="1904999" y="5072742"/>
              <a:ext cx="4772025" cy="1219200"/>
            </a:xfrm>
            <a:prstGeom prst="wedgeRoundRectCallout">
              <a:avLst>
                <a:gd name="adj1" fmla="val 63419"/>
                <a:gd name="adj2" fmla="val 10830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156638" rIns="0" bIns="156638"/>
            <a:lstStyle/>
            <a:p>
              <a:pPr marL="392113" algn="r" defTabSz="3135313">
                <a:defRPr/>
              </a:pPr>
              <a:endParaRPr lang="en-US" sz="3000" dirty="0"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171" name="TextBox 73"/>
            <p:cNvSpPr txBox="1">
              <a:spLocks noChangeArrowheads="1"/>
            </p:cNvSpPr>
            <p:nvPr/>
          </p:nvSpPr>
          <p:spPr bwMode="auto">
            <a:xfrm>
              <a:off x="1981200" y="5181600"/>
              <a:ext cx="46958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/>
                <a:t>Platform independent interface.</a:t>
              </a:r>
            </a:p>
          </p:txBody>
        </p:sp>
      </p:grpSp>
      <p:grpSp>
        <p:nvGrpSpPr>
          <p:cNvPr id="2063" name="Group 145"/>
          <p:cNvGrpSpPr>
            <a:grpSpLocks/>
          </p:cNvGrpSpPr>
          <p:nvPr/>
        </p:nvGrpSpPr>
        <p:grpSpPr bwMode="auto">
          <a:xfrm>
            <a:off x="1828800" y="5867400"/>
            <a:ext cx="5257800" cy="1219200"/>
            <a:chOff x="1828800" y="5867400"/>
            <a:chExt cx="4191000" cy="1219200"/>
          </a:xfrm>
        </p:grpSpPr>
        <p:sp>
          <p:nvSpPr>
            <p:cNvPr id="77" name="Rounded Rectangular Callout 76"/>
            <p:cNvSpPr/>
            <p:nvPr/>
          </p:nvSpPr>
          <p:spPr bwMode="auto">
            <a:xfrm>
              <a:off x="1828800" y="5867400"/>
              <a:ext cx="4191000" cy="1219200"/>
            </a:xfrm>
            <a:prstGeom prst="wedgeRoundRectCallout">
              <a:avLst>
                <a:gd name="adj1" fmla="val 63486"/>
                <a:gd name="adj2" fmla="val 59981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156638" rIns="0" bIns="156638"/>
            <a:lstStyle/>
            <a:p>
              <a:pPr marL="392113" algn="r" defTabSz="3135313">
                <a:defRPr/>
              </a:pPr>
              <a:endParaRPr lang="en-US" sz="3000" dirty="0"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169" name="TextBox 77"/>
            <p:cNvSpPr txBox="1">
              <a:spLocks noChangeArrowheads="1"/>
            </p:cNvSpPr>
            <p:nvPr/>
          </p:nvSpPr>
          <p:spPr bwMode="auto">
            <a:xfrm>
              <a:off x="1905000" y="5965598"/>
              <a:ext cx="4054061" cy="954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/>
                <a:t>Complexity of binaries hidden from users.</a:t>
              </a:r>
            </a:p>
          </p:txBody>
        </p:sp>
      </p:grpSp>
      <p:sp>
        <p:nvSpPr>
          <p:cNvPr id="111" name="TextBox 110"/>
          <p:cNvSpPr txBox="1"/>
          <p:nvPr/>
        </p:nvSpPr>
        <p:spPr>
          <a:xfrm rot="16200000">
            <a:off x="-1104899" y="6403975"/>
            <a:ext cx="4495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accent5"/>
                </a:solidFill>
                <a:latin typeface="Helvetica" pitchFamily="34" charset="0"/>
                <a:cs typeface="Arial" charset="0"/>
              </a:rPr>
              <a:t>Interface</a:t>
            </a:r>
          </a:p>
        </p:txBody>
      </p:sp>
      <p:sp>
        <p:nvSpPr>
          <p:cNvPr id="2065" name="Rounded Rectangle 114"/>
          <p:cNvSpPr>
            <a:spLocks noChangeArrowheads="1"/>
          </p:cNvSpPr>
          <p:nvPr/>
        </p:nvSpPr>
        <p:spPr bwMode="auto">
          <a:xfrm rot="-5400000">
            <a:off x="29595762" y="6159501"/>
            <a:ext cx="4435475" cy="1143000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56638" rIns="0" bIns="156638"/>
          <a:lstStyle/>
          <a:p>
            <a:pPr marL="392113" indent="-392113" algn="ctr" defTabSz="3135313"/>
            <a:endParaRPr lang="en-US" sz="5000" b="1"/>
          </a:p>
        </p:txBody>
      </p:sp>
      <p:sp>
        <p:nvSpPr>
          <p:cNvPr id="117" name="TextBox 116"/>
          <p:cNvSpPr txBox="1"/>
          <p:nvPr/>
        </p:nvSpPr>
        <p:spPr>
          <a:xfrm rot="5400000">
            <a:off x="29657676" y="6430962"/>
            <a:ext cx="4343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accent5"/>
                </a:solidFill>
                <a:latin typeface="Helvetica" pitchFamily="34" charset="0"/>
                <a:cs typeface="Arial" charset="0"/>
              </a:rPr>
              <a:t>Interface</a:t>
            </a:r>
          </a:p>
        </p:txBody>
      </p:sp>
      <p:sp>
        <p:nvSpPr>
          <p:cNvPr id="2067" name="TextBox 153"/>
          <p:cNvSpPr txBox="1">
            <a:spLocks noChangeArrowheads="1"/>
          </p:cNvSpPr>
          <p:nvPr/>
        </p:nvSpPr>
        <p:spPr bwMode="auto">
          <a:xfrm>
            <a:off x="18821400" y="8061325"/>
            <a:ext cx="251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/>
              <a:t>Control Flow Graph</a:t>
            </a:r>
          </a:p>
        </p:txBody>
      </p:sp>
      <p:cxnSp>
        <p:nvCxnSpPr>
          <p:cNvPr id="2068" name="Straight Connector 162"/>
          <p:cNvCxnSpPr>
            <a:cxnSpLocks noChangeShapeType="1"/>
          </p:cNvCxnSpPr>
          <p:nvPr/>
        </p:nvCxnSpPr>
        <p:spPr bwMode="auto">
          <a:xfrm rot="10800000">
            <a:off x="16306800" y="7696200"/>
            <a:ext cx="7620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9" name="Straight Connector 169"/>
          <p:cNvCxnSpPr>
            <a:cxnSpLocks noChangeShapeType="1"/>
          </p:cNvCxnSpPr>
          <p:nvPr/>
        </p:nvCxnSpPr>
        <p:spPr bwMode="auto">
          <a:xfrm rot="10800000" flipV="1">
            <a:off x="16383000" y="5791200"/>
            <a:ext cx="1447800" cy="1219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1" name="Rounded Rectangular Callout 190"/>
          <p:cNvSpPr/>
          <p:nvPr/>
        </p:nvSpPr>
        <p:spPr bwMode="auto">
          <a:xfrm>
            <a:off x="24765000" y="4586288"/>
            <a:ext cx="6248400" cy="4176712"/>
          </a:xfrm>
          <a:prstGeom prst="wedgeRoundRectCallout">
            <a:avLst>
              <a:gd name="adj1" fmla="val -57628"/>
              <a:gd name="adj2" fmla="val -22111"/>
              <a:gd name="adj3" fmla="val 16667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defTabSz="3135313">
              <a:defRPr/>
            </a:pPr>
            <a:endParaRPr lang="en-US" sz="3000" dirty="0">
              <a:latin typeface="Helvetica" pitchFamily="34" charset="0"/>
              <a:cs typeface="Arial" charset="0"/>
            </a:endParaRPr>
          </a:p>
        </p:txBody>
      </p:sp>
      <p:sp>
        <p:nvSpPr>
          <p:cNvPr id="2071" name="TextBox 191"/>
          <p:cNvSpPr txBox="1">
            <a:spLocks noChangeArrowheads="1"/>
          </p:cNvSpPr>
          <p:nvPr/>
        </p:nvSpPr>
        <p:spPr bwMode="auto">
          <a:xfrm>
            <a:off x="25069800" y="4648200"/>
            <a:ext cx="5943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639763" indent="-18256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eaLnBrk="1" hangingPunct="1"/>
            <a:r>
              <a:rPr lang="en-US" sz="2800"/>
              <a:t>Platform Independent Abstractions: </a:t>
            </a:r>
            <a:endParaRPr lang="en-US" sz="1200"/>
          </a:p>
          <a:p>
            <a:pPr eaLnBrk="1" hangingPunct="1">
              <a:buFont typeface="Arial" pitchFamily="34" charset="0"/>
              <a:buChar char="•"/>
            </a:pPr>
            <a:r>
              <a:rPr lang="en-US" sz="2800"/>
              <a:t>Call Graph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/>
              <a:t>Control Flow Graph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/>
              <a:t>Instrumentation Points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/>
              <a:t>Memory instructions (</a:t>
            </a:r>
            <a:r>
              <a:rPr lang="en-US" sz="2400">
                <a:solidFill>
                  <a:srgbClr val="00CC00"/>
                </a:solidFill>
              </a:rPr>
              <a:t>▲</a:t>
            </a:r>
            <a:r>
              <a:rPr lang="en-US" sz="2800"/>
              <a:t>)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/>
              <a:t>Function entry/exit (</a:t>
            </a:r>
            <a:r>
              <a:rPr lang="en-US" sz="2800">
                <a:solidFill>
                  <a:srgbClr val="0000FF"/>
                </a:solidFill>
              </a:rPr>
              <a:t>■</a:t>
            </a:r>
            <a:r>
              <a:rPr lang="en-US" sz="280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/>
              <a:t>Call sites (</a:t>
            </a:r>
            <a:r>
              <a:rPr lang="en-US" sz="2800">
                <a:solidFill>
                  <a:srgbClr val="FF0000"/>
                </a:solidFill>
              </a:rPr>
              <a:t>●</a:t>
            </a:r>
            <a:r>
              <a:rPr lang="en-US" sz="280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/>
              <a:t>Loops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/>
              <a:t>Arbitrary Instructions</a:t>
            </a:r>
          </a:p>
        </p:txBody>
      </p:sp>
      <p:grpSp>
        <p:nvGrpSpPr>
          <p:cNvPr id="2072" name="Group 156"/>
          <p:cNvGrpSpPr>
            <a:grpSpLocks/>
          </p:cNvGrpSpPr>
          <p:nvPr/>
        </p:nvGrpSpPr>
        <p:grpSpPr bwMode="auto">
          <a:xfrm>
            <a:off x="19537363" y="4957763"/>
            <a:ext cx="868362" cy="3043237"/>
            <a:chOff x="19392900" y="4743450"/>
            <a:chExt cx="723900" cy="2433638"/>
          </a:xfrm>
        </p:grpSpPr>
        <p:sp>
          <p:nvSpPr>
            <p:cNvPr id="2150" name="Rounded Rectangle 145"/>
            <p:cNvSpPr>
              <a:spLocks noChangeArrowheads="1"/>
            </p:cNvSpPr>
            <p:nvPr/>
          </p:nvSpPr>
          <p:spPr bwMode="auto">
            <a:xfrm>
              <a:off x="19656425" y="4743450"/>
              <a:ext cx="228600" cy="2286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 sz="3600"/>
            </a:p>
          </p:txBody>
        </p:sp>
        <p:sp>
          <p:nvSpPr>
            <p:cNvPr id="2151" name="Rounded Rectangle 147"/>
            <p:cNvSpPr>
              <a:spLocks noChangeArrowheads="1"/>
            </p:cNvSpPr>
            <p:nvPr/>
          </p:nvSpPr>
          <p:spPr bwMode="auto">
            <a:xfrm>
              <a:off x="19392900" y="5119688"/>
              <a:ext cx="228600" cy="2286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 sz="3600"/>
            </a:p>
          </p:txBody>
        </p:sp>
        <p:sp>
          <p:nvSpPr>
            <p:cNvPr id="2152" name="Rounded Rectangle 149"/>
            <p:cNvSpPr>
              <a:spLocks noChangeArrowheads="1"/>
            </p:cNvSpPr>
            <p:nvPr/>
          </p:nvSpPr>
          <p:spPr bwMode="auto">
            <a:xfrm>
              <a:off x="19656425" y="5424488"/>
              <a:ext cx="228600" cy="2286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 sz="3600"/>
            </a:p>
          </p:txBody>
        </p:sp>
        <p:cxnSp>
          <p:nvCxnSpPr>
            <p:cNvPr id="2153" name="Straight Arrow Connector 151"/>
            <p:cNvCxnSpPr>
              <a:cxnSpLocks noChangeShapeType="1"/>
              <a:stCxn id="2150" idx="2"/>
              <a:endCxn id="2151" idx="0"/>
            </p:cNvCxnSpPr>
            <p:nvPr/>
          </p:nvCxnSpPr>
          <p:spPr bwMode="auto">
            <a:xfrm rot="5400000">
              <a:off x="19565143" y="4914107"/>
              <a:ext cx="147638" cy="2635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" name="Straight Arrow Connector 152"/>
            <p:cNvCxnSpPr>
              <a:cxnSpLocks noChangeShapeType="1"/>
              <a:stCxn id="2150" idx="2"/>
              <a:endCxn id="2152" idx="0"/>
            </p:cNvCxnSpPr>
            <p:nvPr/>
          </p:nvCxnSpPr>
          <p:spPr bwMode="auto">
            <a:xfrm rot="5400000">
              <a:off x="19545300" y="5197475"/>
              <a:ext cx="452438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5" name="Straight Arrow Connector 158"/>
            <p:cNvCxnSpPr>
              <a:cxnSpLocks noChangeShapeType="1"/>
              <a:stCxn id="2151" idx="2"/>
              <a:endCxn id="2152" idx="0"/>
            </p:cNvCxnSpPr>
            <p:nvPr/>
          </p:nvCxnSpPr>
          <p:spPr bwMode="auto">
            <a:xfrm rot="16200000" flipH="1">
              <a:off x="19600863" y="5254625"/>
              <a:ext cx="76200" cy="2635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6" name="Rounded Rectangle 128"/>
            <p:cNvSpPr>
              <a:spLocks noChangeArrowheads="1"/>
            </p:cNvSpPr>
            <p:nvPr/>
          </p:nvSpPr>
          <p:spPr bwMode="auto">
            <a:xfrm>
              <a:off x="19659600" y="5805488"/>
              <a:ext cx="228600" cy="2286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 sz="3600"/>
            </a:p>
          </p:txBody>
        </p:sp>
        <p:sp>
          <p:nvSpPr>
            <p:cNvPr id="2157" name="Rounded Rectangle 129"/>
            <p:cNvSpPr>
              <a:spLocks noChangeArrowheads="1"/>
            </p:cNvSpPr>
            <p:nvPr/>
          </p:nvSpPr>
          <p:spPr bwMode="auto">
            <a:xfrm>
              <a:off x="19431000" y="6186488"/>
              <a:ext cx="228600" cy="2286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 sz="3600"/>
            </a:p>
          </p:txBody>
        </p:sp>
        <p:sp>
          <p:nvSpPr>
            <p:cNvPr id="2158" name="Rounded Rectangle 131"/>
            <p:cNvSpPr>
              <a:spLocks noChangeArrowheads="1"/>
            </p:cNvSpPr>
            <p:nvPr/>
          </p:nvSpPr>
          <p:spPr bwMode="auto">
            <a:xfrm>
              <a:off x="19888200" y="6186488"/>
              <a:ext cx="228600" cy="2286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 sz="3600"/>
            </a:p>
          </p:txBody>
        </p:sp>
        <p:sp>
          <p:nvSpPr>
            <p:cNvPr id="2159" name="Rounded Rectangle 132"/>
            <p:cNvSpPr>
              <a:spLocks noChangeArrowheads="1"/>
            </p:cNvSpPr>
            <p:nvPr/>
          </p:nvSpPr>
          <p:spPr bwMode="auto">
            <a:xfrm>
              <a:off x="19659600" y="6567488"/>
              <a:ext cx="228600" cy="2286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 sz="3600"/>
            </a:p>
          </p:txBody>
        </p:sp>
        <p:sp>
          <p:nvSpPr>
            <p:cNvPr id="2160" name="Rounded Rectangle 134"/>
            <p:cNvSpPr>
              <a:spLocks noChangeArrowheads="1"/>
            </p:cNvSpPr>
            <p:nvPr/>
          </p:nvSpPr>
          <p:spPr bwMode="auto">
            <a:xfrm>
              <a:off x="19659600" y="6948488"/>
              <a:ext cx="228600" cy="2286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 sz="3600"/>
            </a:p>
          </p:txBody>
        </p:sp>
        <p:cxnSp>
          <p:nvCxnSpPr>
            <p:cNvPr id="2161" name="Straight Arrow Connector 152"/>
            <p:cNvCxnSpPr>
              <a:cxnSpLocks noChangeShapeType="1"/>
              <a:stCxn id="2152" idx="2"/>
              <a:endCxn id="2156" idx="0"/>
            </p:cNvCxnSpPr>
            <p:nvPr/>
          </p:nvCxnSpPr>
          <p:spPr bwMode="auto">
            <a:xfrm rot="16200000" flipH="1">
              <a:off x="19696113" y="5727700"/>
              <a:ext cx="152400" cy="31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2" name="Straight Arrow Connector 152"/>
            <p:cNvCxnSpPr>
              <a:cxnSpLocks noChangeShapeType="1"/>
              <a:stCxn id="2156" idx="2"/>
              <a:endCxn id="2157" idx="0"/>
            </p:cNvCxnSpPr>
            <p:nvPr/>
          </p:nvCxnSpPr>
          <p:spPr bwMode="auto">
            <a:xfrm rot="5400000">
              <a:off x="19583400" y="5995988"/>
              <a:ext cx="152400" cy="2286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3" name="Straight Arrow Connector 152"/>
            <p:cNvCxnSpPr>
              <a:cxnSpLocks noChangeShapeType="1"/>
              <a:stCxn id="2156" idx="2"/>
              <a:endCxn id="2158" idx="0"/>
            </p:cNvCxnSpPr>
            <p:nvPr/>
          </p:nvCxnSpPr>
          <p:spPr bwMode="auto">
            <a:xfrm rot="16200000" flipH="1">
              <a:off x="19812000" y="5995988"/>
              <a:ext cx="152400" cy="2286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4" name="Straight Arrow Connector 152"/>
            <p:cNvCxnSpPr>
              <a:cxnSpLocks noChangeShapeType="1"/>
              <a:stCxn id="2157" idx="2"/>
              <a:endCxn id="2159" idx="0"/>
            </p:cNvCxnSpPr>
            <p:nvPr/>
          </p:nvCxnSpPr>
          <p:spPr bwMode="auto">
            <a:xfrm rot="16200000" flipH="1">
              <a:off x="19583400" y="6376988"/>
              <a:ext cx="152400" cy="2286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5" name="Straight Arrow Connector 152"/>
            <p:cNvCxnSpPr>
              <a:cxnSpLocks noChangeShapeType="1"/>
              <a:stCxn id="2158" idx="2"/>
              <a:endCxn id="2159" idx="0"/>
            </p:cNvCxnSpPr>
            <p:nvPr/>
          </p:nvCxnSpPr>
          <p:spPr bwMode="auto">
            <a:xfrm rot="5400000">
              <a:off x="19812000" y="6376988"/>
              <a:ext cx="152400" cy="2286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6" name="Straight Arrow Connector 152"/>
            <p:cNvCxnSpPr>
              <a:cxnSpLocks noChangeShapeType="1"/>
              <a:stCxn id="2159" idx="2"/>
              <a:endCxn id="2160" idx="0"/>
            </p:cNvCxnSpPr>
            <p:nvPr/>
          </p:nvCxnSpPr>
          <p:spPr bwMode="auto">
            <a:xfrm rot="5400000">
              <a:off x="19697701" y="6872287"/>
              <a:ext cx="152400" cy="31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7" name="Shape 161"/>
            <p:cNvCxnSpPr>
              <a:cxnSpLocks noChangeShapeType="1"/>
              <a:stCxn id="2159" idx="2"/>
              <a:endCxn id="2156" idx="0"/>
            </p:cNvCxnSpPr>
            <p:nvPr/>
          </p:nvCxnSpPr>
          <p:spPr bwMode="auto">
            <a:xfrm rot="5400000" flipH="1">
              <a:off x="19278601" y="6300787"/>
              <a:ext cx="990600" cy="3175"/>
            </a:xfrm>
            <a:prstGeom prst="curvedConnector5">
              <a:avLst>
                <a:gd name="adj1" fmla="val -23079"/>
                <a:gd name="adj2" fmla="val -19753417"/>
                <a:gd name="adj3" fmla="val 123079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73" name="Group 155"/>
          <p:cNvGrpSpPr>
            <a:grpSpLocks/>
          </p:cNvGrpSpPr>
          <p:nvPr/>
        </p:nvGrpSpPr>
        <p:grpSpPr bwMode="auto">
          <a:xfrm>
            <a:off x="16992600" y="5686425"/>
            <a:ext cx="1905000" cy="3152775"/>
            <a:chOff x="21564600" y="4789488"/>
            <a:chExt cx="2514600" cy="3383797"/>
          </a:xfrm>
        </p:grpSpPr>
        <p:sp>
          <p:nvSpPr>
            <p:cNvPr id="2144" name="Rounded Rectangle 126"/>
            <p:cNvSpPr>
              <a:spLocks noChangeArrowheads="1"/>
            </p:cNvSpPr>
            <p:nvPr/>
          </p:nvSpPr>
          <p:spPr bwMode="auto">
            <a:xfrm>
              <a:off x="21717000" y="5621338"/>
              <a:ext cx="838200" cy="6096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 anchor="ctr"/>
            <a:lstStyle/>
            <a:p>
              <a:pPr marL="392113" indent="-392113" algn="ctr" defTabSz="3135313"/>
              <a:r>
                <a:rPr lang="en-US" sz="2400"/>
                <a:t>init</a:t>
              </a:r>
              <a:endParaRPr lang="en-US" sz="2800"/>
            </a:p>
          </p:txBody>
        </p:sp>
        <p:sp>
          <p:nvSpPr>
            <p:cNvPr id="2145" name="Rounded Rectangle 130"/>
            <p:cNvSpPr>
              <a:spLocks noChangeArrowheads="1"/>
            </p:cNvSpPr>
            <p:nvPr/>
          </p:nvSpPr>
          <p:spPr bwMode="auto">
            <a:xfrm>
              <a:off x="22783800" y="5627688"/>
              <a:ext cx="1143000" cy="6096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 anchor="ctr"/>
            <a:lstStyle/>
            <a:p>
              <a:pPr marL="392113" indent="-392113" algn="ctr" defTabSz="3135313"/>
              <a:r>
                <a:rPr lang="en-US" sz="2400"/>
                <a:t>work</a:t>
              </a:r>
            </a:p>
          </p:txBody>
        </p:sp>
        <p:cxnSp>
          <p:nvCxnSpPr>
            <p:cNvPr id="2146" name="Straight Arrow Connector 134"/>
            <p:cNvCxnSpPr>
              <a:cxnSpLocks noChangeShapeType="1"/>
            </p:cNvCxnSpPr>
            <p:nvPr/>
          </p:nvCxnSpPr>
          <p:spPr bwMode="auto">
            <a:xfrm rot="5400000">
              <a:off x="22559901" y="5868631"/>
              <a:ext cx="222249" cy="106984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7" name="Straight Arrow Connector 136"/>
            <p:cNvCxnSpPr>
              <a:cxnSpLocks noChangeShapeType="1"/>
            </p:cNvCxnSpPr>
            <p:nvPr/>
          </p:nvCxnSpPr>
          <p:spPr bwMode="auto">
            <a:xfrm rot="16200000" flipH="1">
              <a:off x="23166325" y="6332053"/>
              <a:ext cx="228599" cy="14935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8" name="TextBox 142"/>
            <p:cNvSpPr txBox="1">
              <a:spLocks noChangeArrowheads="1"/>
            </p:cNvSpPr>
            <p:nvPr/>
          </p:nvSpPr>
          <p:spPr bwMode="auto">
            <a:xfrm>
              <a:off x="21564600" y="7458346"/>
              <a:ext cx="2514600" cy="714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2400"/>
                <a:t>Call Graph</a:t>
              </a:r>
            </a:p>
          </p:txBody>
        </p:sp>
        <p:sp>
          <p:nvSpPr>
            <p:cNvPr id="2149" name="Rounded Rectangle 122"/>
            <p:cNvSpPr>
              <a:spLocks noChangeArrowheads="1"/>
            </p:cNvSpPr>
            <p:nvPr/>
          </p:nvSpPr>
          <p:spPr bwMode="auto">
            <a:xfrm>
              <a:off x="22634448" y="4789488"/>
              <a:ext cx="1143000" cy="6096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 anchor="ctr"/>
            <a:lstStyle/>
            <a:p>
              <a:pPr marL="392113" indent="-392113" algn="ctr" defTabSz="3135313"/>
              <a:r>
                <a:rPr lang="en-US" sz="2400"/>
                <a:t>main</a:t>
              </a:r>
            </a:p>
          </p:txBody>
        </p:sp>
      </p:grpSp>
      <p:sp>
        <p:nvSpPr>
          <p:cNvPr id="2074" name="TextBox 94"/>
          <p:cNvSpPr txBox="1">
            <a:spLocks noChangeArrowheads="1"/>
          </p:cNvSpPr>
          <p:nvPr/>
        </p:nvSpPr>
        <p:spPr bwMode="auto">
          <a:xfrm>
            <a:off x="8494713" y="4724400"/>
            <a:ext cx="3657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600" b="1"/>
              <a:t>Mutator</a:t>
            </a:r>
          </a:p>
          <a:p>
            <a:pPr algn="ctr" eaLnBrk="1" hangingPunct="1"/>
            <a:r>
              <a:rPr lang="en-US" sz="3000"/>
              <a:t>(User Application)</a:t>
            </a:r>
          </a:p>
        </p:txBody>
      </p:sp>
      <p:sp>
        <p:nvSpPr>
          <p:cNvPr id="2075" name="Rounded Rectangle 146"/>
          <p:cNvSpPr>
            <a:spLocks noChangeArrowheads="1"/>
          </p:cNvSpPr>
          <p:nvPr/>
        </p:nvSpPr>
        <p:spPr bwMode="auto">
          <a:xfrm>
            <a:off x="14684375" y="5029200"/>
            <a:ext cx="1752600" cy="762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56638" rIns="0" bIns="156638" anchor="ctr"/>
          <a:lstStyle/>
          <a:p>
            <a:pPr marL="392113" indent="-392113" algn="ctr" defTabSz="3135313"/>
            <a:r>
              <a:rPr lang="en-US" sz="3400"/>
              <a:t>Mutator</a:t>
            </a:r>
          </a:p>
        </p:txBody>
      </p:sp>
      <p:sp>
        <p:nvSpPr>
          <p:cNvPr id="2076" name="Rounded Rectangle 147"/>
          <p:cNvSpPr>
            <a:spLocks noChangeArrowheads="1"/>
          </p:cNvSpPr>
          <p:nvPr/>
        </p:nvSpPr>
        <p:spPr bwMode="auto">
          <a:xfrm>
            <a:off x="14684375" y="7010400"/>
            <a:ext cx="1752600" cy="762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56638" rIns="0" bIns="156638" anchor="ctr"/>
          <a:lstStyle/>
          <a:p>
            <a:pPr marL="392113" indent="-392113" algn="ctr" defTabSz="3135313"/>
            <a:r>
              <a:rPr lang="en-US" sz="3400"/>
              <a:t>Mutatee</a:t>
            </a:r>
          </a:p>
        </p:txBody>
      </p:sp>
      <p:cxnSp>
        <p:nvCxnSpPr>
          <p:cNvPr id="2077" name="Straight Arrow Connector 151"/>
          <p:cNvCxnSpPr>
            <a:cxnSpLocks noChangeShapeType="1"/>
          </p:cNvCxnSpPr>
          <p:nvPr/>
        </p:nvCxnSpPr>
        <p:spPr bwMode="auto">
          <a:xfrm rot="5400000">
            <a:off x="14630401" y="6400800"/>
            <a:ext cx="1219200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8" name="Straight Arrow Connector 152"/>
          <p:cNvCxnSpPr>
            <a:cxnSpLocks noChangeShapeType="1"/>
          </p:cNvCxnSpPr>
          <p:nvPr/>
        </p:nvCxnSpPr>
        <p:spPr bwMode="auto">
          <a:xfrm rot="5400000">
            <a:off x="15163007" y="6400006"/>
            <a:ext cx="121920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9" name="Rectangle 153"/>
          <p:cNvSpPr>
            <a:spLocks noChangeArrowheads="1"/>
          </p:cNvSpPr>
          <p:nvPr/>
        </p:nvSpPr>
        <p:spPr bwMode="auto">
          <a:xfrm>
            <a:off x="14639925" y="59436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56638" rIns="0" bIns="156638"/>
          <a:lstStyle/>
          <a:p>
            <a:pPr marL="392113" indent="-392113" defTabSz="3135313"/>
            <a:r>
              <a:rPr lang="en-US" sz="1400" b="1"/>
              <a:t>open </a:t>
            </a:r>
          </a:p>
          <a:p>
            <a:pPr marL="392113" indent="-392113" defTabSz="3135313"/>
            <a:r>
              <a:rPr lang="en-US" sz="1400" b="1"/>
              <a:t>write</a:t>
            </a:r>
          </a:p>
          <a:p>
            <a:pPr marL="392113" indent="-392113" defTabSz="3135313"/>
            <a:r>
              <a:rPr lang="en-US" sz="1400" b="1"/>
              <a:t>binary</a:t>
            </a:r>
          </a:p>
        </p:txBody>
      </p:sp>
      <p:sp>
        <p:nvSpPr>
          <p:cNvPr id="2080" name="Rectangle 154"/>
          <p:cNvSpPr>
            <a:spLocks noChangeArrowheads="1"/>
          </p:cNvSpPr>
          <p:nvPr/>
        </p:nvSpPr>
        <p:spPr bwMode="auto">
          <a:xfrm>
            <a:off x="15887700" y="59436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56638" rIns="0" bIns="156638"/>
          <a:lstStyle/>
          <a:p>
            <a:pPr marL="392113" indent="-392113" defTabSz="3135313"/>
            <a:r>
              <a:rPr lang="en-US" sz="1400" b="1"/>
              <a:t>create/</a:t>
            </a:r>
          </a:p>
          <a:p>
            <a:pPr marL="392113" indent="-392113" defTabSz="3135313"/>
            <a:r>
              <a:rPr lang="en-US" sz="1400" b="1"/>
              <a:t>attach</a:t>
            </a:r>
          </a:p>
          <a:p>
            <a:pPr marL="392113" indent="-392113" defTabSz="3135313"/>
            <a:r>
              <a:rPr lang="en-US" sz="1400" b="1"/>
              <a:t>process</a:t>
            </a:r>
          </a:p>
        </p:txBody>
      </p:sp>
      <p:cxnSp>
        <p:nvCxnSpPr>
          <p:cNvPr id="2081" name="Straight Connector 162"/>
          <p:cNvCxnSpPr>
            <a:cxnSpLocks noChangeShapeType="1"/>
            <a:stCxn id="2150" idx="1"/>
          </p:cNvCxnSpPr>
          <p:nvPr/>
        </p:nvCxnSpPr>
        <p:spPr bwMode="auto">
          <a:xfrm rot="10800000" flipV="1">
            <a:off x="18592800" y="5100638"/>
            <a:ext cx="1260475" cy="61436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2" name="Straight Connector 162"/>
          <p:cNvCxnSpPr>
            <a:cxnSpLocks noChangeShapeType="1"/>
            <a:stCxn id="2160" idx="1"/>
          </p:cNvCxnSpPr>
          <p:nvPr/>
        </p:nvCxnSpPr>
        <p:spPr bwMode="auto">
          <a:xfrm rot="10800000">
            <a:off x="18669000" y="6248400"/>
            <a:ext cx="1189038" cy="16097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3" name="Straight Connector 162"/>
          <p:cNvCxnSpPr>
            <a:cxnSpLocks noChangeShapeType="1"/>
          </p:cNvCxnSpPr>
          <p:nvPr/>
        </p:nvCxnSpPr>
        <p:spPr bwMode="auto">
          <a:xfrm rot="10800000">
            <a:off x="20116800" y="5029200"/>
            <a:ext cx="990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4" name="Straight Connector 162"/>
          <p:cNvCxnSpPr>
            <a:cxnSpLocks noChangeShapeType="1"/>
          </p:cNvCxnSpPr>
          <p:nvPr/>
        </p:nvCxnSpPr>
        <p:spPr bwMode="auto">
          <a:xfrm rot="16200000" flipV="1">
            <a:off x="19888200" y="5486400"/>
            <a:ext cx="121920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5" name="Rounded Rectangle 126"/>
          <p:cNvSpPr>
            <a:spLocks noChangeArrowheads="1"/>
          </p:cNvSpPr>
          <p:nvPr/>
        </p:nvSpPr>
        <p:spPr bwMode="auto">
          <a:xfrm>
            <a:off x="16992600" y="7315200"/>
            <a:ext cx="838200" cy="568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56638" rIns="0" bIns="156638" anchor="ctr"/>
          <a:lstStyle/>
          <a:p>
            <a:pPr marL="392113" indent="-392113" algn="ctr" defTabSz="3135313"/>
            <a:r>
              <a:rPr lang="en-US" sz="2400"/>
              <a:t>func1</a:t>
            </a:r>
            <a:endParaRPr lang="en-US" sz="2800"/>
          </a:p>
        </p:txBody>
      </p:sp>
      <p:sp>
        <p:nvSpPr>
          <p:cNvPr id="2086" name="Rounded Rectangle 130"/>
          <p:cNvSpPr>
            <a:spLocks noChangeArrowheads="1"/>
          </p:cNvSpPr>
          <p:nvPr/>
        </p:nvSpPr>
        <p:spPr bwMode="auto">
          <a:xfrm>
            <a:off x="17953038" y="7321550"/>
            <a:ext cx="866775" cy="568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56638" rIns="0" bIns="156638" anchor="ctr"/>
          <a:lstStyle/>
          <a:p>
            <a:pPr marL="392113" indent="-392113" algn="ctr" defTabSz="3135313"/>
            <a:r>
              <a:rPr lang="en-US" sz="2400"/>
              <a:t>func2</a:t>
            </a:r>
          </a:p>
        </p:txBody>
      </p:sp>
      <p:cxnSp>
        <p:nvCxnSpPr>
          <p:cNvPr id="2087" name="Straight Arrow Connector 134"/>
          <p:cNvCxnSpPr>
            <a:cxnSpLocks noChangeShapeType="1"/>
          </p:cNvCxnSpPr>
          <p:nvPr/>
        </p:nvCxnSpPr>
        <p:spPr bwMode="auto">
          <a:xfrm rot="5400000">
            <a:off x="17737138" y="5946775"/>
            <a:ext cx="206375" cy="809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8" name="Straight Arrow Connector 136"/>
          <p:cNvCxnSpPr>
            <a:cxnSpLocks noChangeShapeType="1"/>
          </p:cNvCxnSpPr>
          <p:nvPr/>
        </p:nvCxnSpPr>
        <p:spPr bwMode="auto">
          <a:xfrm rot="16200000" flipH="1">
            <a:off x="18195925" y="6297613"/>
            <a:ext cx="212725" cy="114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89" name="Group 160"/>
          <p:cNvGrpSpPr>
            <a:grpSpLocks/>
          </p:cNvGrpSpPr>
          <p:nvPr/>
        </p:nvGrpSpPr>
        <p:grpSpPr bwMode="auto">
          <a:xfrm>
            <a:off x="20923250" y="4876800"/>
            <a:ext cx="3613150" cy="3992563"/>
            <a:chOff x="20711886" y="4728844"/>
            <a:chExt cx="3612769" cy="3993312"/>
          </a:xfrm>
        </p:grpSpPr>
        <p:sp>
          <p:nvSpPr>
            <p:cNvPr id="2136" name="TextBox 153"/>
            <p:cNvSpPr txBox="1">
              <a:spLocks noChangeArrowheads="1"/>
            </p:cNvSpPr>
            <p:nvPr/>
          </p:nvSpPr>
          <p:spPr bwMode="auto">
            <a:xfrm>
              <a:off x="21009426" y="7891159"/>
              <a:ext cx="2971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2400"/>
                <a:t>Instrumentation Points</a:t>
              </a:r>
            </a:p>
          </p:txBody>
        </p:sp>
        <p:grpSp>
          <p:nvGrpSpPr>
            <p:cNvPr id="2137" name="Group 149"/>
            <p:cNvGrpSpPr>
              <a:grpSpLocks/>
            </p:cNvGrpSpPr>
            <p:nvPr/>
          </p:nvGrpSpPr>
          <p:grpSpPr bwMode="auto">
            <a:xfrm>
              <a:off x="20711886" y="4728844"/>
              <a:ext cx="3612769" cy="2209814"/>
              <a:chOff x="17830800" y="6248237"/>
              <a:chExt cx="3838565" cy="2214128"/>
            </a:xfrm>
          </p:grpSpPr>
          <p:grpSp>
            <p:nvGrpSpPr>
              <p:cNvPr id="2138" name="Group 148"/>
              <p:cNvGrpSpPr>
                <a:grpSpLocks/>
              </p:cNvGrpSpPr>
              <p:nvPr/>
            </p:nvGrpSpPr>
            <p:grpSpPr bwMode="auto">
              <a:xfrm>
                <a:off x="17830800" y="6324600"/>
                <a:ext cx="3838565" cy="2137765"/>
                <a:chOff x="14859000" y="4713288"/>
                <a:chExt cx="3838565" cy="2137765"/>
              </a:xfrm>
            </p:grpSpPr>
            <p:sp>
              <p:nvSpPr>
                <p:cNvPr id="2142" name="Rounded Rectangle 170"/>
                <p:cNvSpPr>
                  <a:spLocks noChangeArrowheads="1"/>
                </p:cNvSpPr>
                <p:nvPr/>
              </p:nvSpPr>
              <p:spPr bwMode="auto">
                <a:xfrm>
                  <a:off x="14859000" y="4713288"/>
                  <a:ext cx="3581400" cy="213776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CC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156638" rIns="0" bIns="156638"/>
                <a:lstStyle/>
                <a:p>
                  <a:pPr marL="392113" indent="-392113" defTabSz="3135313"/>
                  <a:endParaRPr lang="en-US"/>
                </a:p>
              </p:txBody>
            </p:sp>
            <p:sp>
              <p:nvSpPr>
                <p:cNvPr id="2143" name="TextBox 171"/>
                <p:cNvSpPr txBox="1">
                  <a:spLocks noChangeArrowheads="1"/>
                </p:cNvSpPr>
                <p:nvPr/>
              </p:nvSpPr>
              <p:spPr bwMode="auto">
                <a:xfrm>
                  <a:off x="15344767" y="4753709"/>
                  <a:ext cx="3352798" cy="2092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6200">
                      <a:solidFill>
                        <a:schemeClr val="tx1"/>
                      </a:solidFill>
                      <a:latin typeface="Helvetica"/>
                      <a:cs typeface="Arial" pitchFamily="34" charset="0"/>
                    </a:defRPr>
                  </a:lvl1pPr>
                  <a:lvl2pPr marL="742950" indent="-285750" eaLnBrk="0" hangingPunct="0">
                    <a:defRPr sz="6200">
                      <a:solidFill>
                        <a:schemeClr val="tx1"/>
                      </a:solidFill>
                      <a:latin typeface="Helvetica"/>
                      <a:cs typeface="Arial" pitchFamily="34" charset="0"/>
                    </a:defRPr>
                  </a:lvl2pPr>
                  <a:lvl3pPr marL="1143000" indent="-228600" eaLnBrk="0" hangingPunct="0">
                    <a:defRPr sz="6200">
                      <a:solidFill>
                        <a:schemeClr val="tx1"/>
                      </a:solidFill>
                      <a:latin typeface="Helvetica"/>
                      <a:cs typeface="Arial" pitchFamily="34" charset="0"/>
                    </a:defRPr>
                  </a:lvl3pPr>
                  <a:lvl4pPr marL="1600200" indent="-228600" eaLnBrk="0" hangingPunct="0">
                    <a:defRPr sz="6200">
                      <a:solidFill>
                        <a:schemeClr val="tx1"/>
                      </a:solidFill>
                      <a:latin typeface="Helvetica"/>
                      <a:cs typeface="Arial" pitchFamily="34" charset="0"/>
                    </a:defRPr>
                  </a:lvl4pPr>
                  <a:lvl5pPr marL="2057400" indent="-228600" eaLnBrk="0" hangingPunct="0">
                    <a:defRPr sz="6200">
                      <a:solidFill>
                        <a:schemeClr val="tx1"/>
                      </a:solidFill>
                      <a:latin typeface="Helvetica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200">
                      <a:solidFill>
                        <a:schemeClr val="tx1"/>
                      </a:solidFill>
                      <a:latin typeface="Helvetica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200">
                      <a:solidFill>
                        <a:schemeClr val="tx1"/>
                      </a:solidFill>
                      <a:latin typeface="Helvetica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200">
                      <a:solidFill>
                        <a:schemeClr val="tx1"/>
                      </a:solidFill>
                      <a:latin typeface="Helvetica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6200">
                      <a:solidFill>
                        <a:schemeClr val="tx1"/>
                      </a:solidFill>
                      <a:latin typeface="Helvetica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2600" b="1">
                      <a:latin typeface="Courier New" pitchFamily="49" charset="0"/>
                      <a:cs typeface="Courier New" pitchFamily="49" charset="0"/>
                    </a:rPr>
                    <a:t>push ebp</a:t>
                  </a:r>
                </a:p>
                <a:p>
                  <a:pPr eaLnBrk="1" hangingPunct="1"/>
                  <a:r>
                    <a:rPr lang="en-US" sz="2600" b="1">
                      <a:latin typeface="Courier New" pitchFamily="49" charset="0"/>
                      <a:cs typeface="Courier New" pitchFamily="49" charset="0"/>
                    </a:rPr>
                    <a:t>mov esp,ebp</a:t>
                  </a:r>
                </a:p>
                <a:p>
                  <a:pPr eaLnBrk="1" hangingPunct="1"/>
                  <a:r>
                    <a:rPr lang="en-US" sz="2600" b="1">
                      <a:latin typeface="Courier New" pitchFamily="49" charset="0"/>
                      <a:cs typeface="Courier New" pitchFamily="49" charset="0"/>
                    </a:rPr>
                    <a:t>mov 4(ebp),eax</a:t>
                  </a:r>
                </a:p>
                <a:p>
                  <a:pPr eaLnBrk="1" hangingPunct="1"/>
                  <a:r>
                    <a:rPr lang="en-US" sz="2600" b="1">
                      <a:latin typeface="Courier New" pitchFamily="49" charset="0"/>
                      <a:cs typeface="Courier New" pitchFamily="49" charset="0"/>
                    </a:rPr>
                    <a:t>call init</a:t>
                  </a:r>
                </a:p>
                <a:p>
                  <a:pPr eaLnBrk="1" hangingPunct="1"/>
                  <a:r>
                    <a:rPr lang="en-US" sz="2600" b="1">
                      <a:latin typeface="Courier New" pitchFamily="49" charset="0"/>
                      <a:cs typeface="Courier New" pitchFamily="49" charset="0"/>
                    </a:rPr>
                    <a:t>...</a:t>
                  </a:r>
                </a:p>
              </p:txBody>
            </p:sp>
          </p:grpSp>
          <p:sp>
            <p:nvSpPr>
              <p:cNvPr id="2139" name="Text Box 147"/>
              <p:cNvSpPr txBox="1">
                <a:spLocks noChangeArrowheads="1"/>
              </p:cNvSpPr>
              <p:nvPr/>
            </p:nvSpPr>
            <p:spPr bwMode="auto">
              <a:xfrm>
                <a:off x="17903359" y="6248237"/>
                <a:ext cx="656092" cy="7486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56638" rIns="0" bIns="156638">
                <a:spAutoFit/>
              </a:bodyPr>
              <a:lstStyle>
                <a:lvl1pPr marL="392113" indent="-392113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1pPr>
                <a:lvl2pPr marL="742950" indent="-28575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2pPr>
                <a:lvl3pPr marL="1143000" indent="-22860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3pPr>
                <a:lvl4pPr marL="1600200" indent="-22860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4pPr>
                <a:lvl5pPr marL="2057400" indent="-22860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5pPr>
                <a:lvl6pPr marL="25146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6pPr>
                <a:lvl7pPr marL="29718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7pPr>
                <a:lvl8pPr marL="34290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8pPr>
                <a:lvl9pPr marL="38862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■</a:t>
                </a:r>
                <a:r>
                  <a:rPr lang="en-US" sz="2400">
                    <a:solidFill>
                      <a:srgbClr val="00CC00"/>
                    </a:solidFill>
                  </a:rPr>
                  <a:t>▲</a:t>
                </a:r>
              </a:p>
            </p:txBody>
          </p:sp>
          <p:sp>
            <p:nvSpPr>
              <p:cNvPr id="2140" name="Text Box 148"/>
              <p:cNvSpPr txBox="1">
                <a:spLocks noChangeArrowheads="1"/>
              </p:cNvSpPr>
              <p:nvPr/>
            </p:nvSpPr>
            <p:spPr bwMode="auto">
              <a:xfrm>
                <a:off x="17903370" y="7005640"/>
                <a:ext cx="533400" cy="741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56638" rIns="0" bIns="156638">
                <a:spAutoFit/>
              </a:bodyPr>
              <a:lstStyle>
                <a:lvl1pPr marL="392113" indent="-392113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1pPr>
                <a:lvl2pPr marL="742950" indent="-28575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2pPr>
                <a:lvl3pPr marL="1143000" indent="-22860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3pPr>
                <a:lvl4pPr marL="1600200" indent="-22860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4pPr>
                <a:lvl5pPr marL="2057400" indent="-22860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5pPr>
                <a:lvl6pPr marL="25146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6pPr>
                <a:lvl7pPr marL="29718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7pPr>
                <a:lvl8pPr marL="34290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8pPr>
                <a:lvl9pPr marL="38862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  </a:t>
                </a:r>
                <a:r>
                  <a:rPr lang="en-US" sz="2400">
                    <a:solidFill>
                      <a:srgbClr val="00CC00"/>
                    </a:solidFill>
                  </a:rPr>
                  <a:t>▲</a:t>
                </a:r>
              </a:p>
            </p:txBody>
          </p:sp>
          <p:sp>
            <p:nvSpPr>
              <p:cNvPr id="2141" name="Text Box 149"/>
              <p:cNvSpPr txBox="1">
                <a:spLocks noChangeArrowheads="1"/>
              </p:cNvSpPr>
              <p:nvPr/>
            </p:nvSpPr>
            <p:spPr bwMode="auto">
              <a:xfrm>
                <a:off x="17903359" y="7390113"/>
                <a:ext cx="656092" cy="7486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56638" rIns="0" bIns="156638">
                <a:spAutoFit/>
              </a:bodyPr>
              <a:lstStyle>
                <a:lvl1pPr marL="392113" indent="-392113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1pPr>
                <a:lvl2pPr marL="742950" indent="-28575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2pPr>
                <a:lvl3pPr marL="1143000" indent="-22860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3pPr>
                <a:lvl4pPr marL="1600200" indent="-22860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4pPr>
                <a:lvl5pPr marL="2057400" indent="-228600" defTabSz="3135313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5pPr>
                <a:lvl6pPr marL="25146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6pPr>
                <a:lvl7pPr marL="29718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7pPr>
                <a:lvl8pPr marL="34290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8pPr>
                <a:lvl9pPr marL="3886200" indent="-228600" defTabSz="31353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●</a:t>
                </a:r>
                <a:r>
                  <a:rPr lang="en-US" sz="2400">
                    <a:solidFill>
                      <a:srgbClr val="00CC00"/>
                    </a:solidFill>
                  </a:rPr>
                  <a:t>▲</a:t>
                </a:r>
              </a:p>
            </p:txBody>
          </p:sp>
        </p:grpSp>
      </p:grpSp>
      <p:sp>
        <p:nvSpPr>
          <p:cNvPr id="2090" name="Rectangle 169"/>
          <p:cNvSpPr>
            <a:spLocks noChangeArrowheads="1"/>
          </p:cNvSpPr>
          <p:nvPr/>
        </p:nvSpPr>
        <p:spPr bwMode="auto">
          <a:xfrm>
            <a:off x="866775" y="14936788"/>
            <a:ext cx="31242000" cy="602615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56638" rIns="0" bIns="156638"/>
          <a:lstStyle/>
          <a:p>
            <a:pPr marL="392113" indent="-392113" defTabSz="3135313"/>
            <a:endParaRPr lang="en-US"/>
          </a:p>
        </p:txBody>
      </p:sp>
      <p:sp>
        <p:nvSpPr>
          <p:cNvPr id="87" name="Rounded Rectangle 86"/>
          <p:cNvSpPr/>
          <p:nvPr/>
        </p:nvSpPr>
        <p:spPr bwMode="auto">
          <a:xfrm>
            <a:off x="19278600" y="15316200"/>
            <a:ext cx="4800600" cy="5181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indent="-392113" defTabSz="3135313">
              <a:defRPr/>
            </a:pPr>
            <a:endParaRPr lang="en-US" sz="5000" dirty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5011400" y="15316200"/>
            <a:ext cx="3276600" cy="51054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indent="-392113" defTabSz="3135313">
              <a:defRPr/>
            </a:pPr>
            <a:endParaRPr lang="en-US" sz="5000" dirty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1" name="Rounded Rectangle 120"/>
          <p:cNvSpPr/>
          <p:nvPr/>
        </p:nvSpPr>
        <p:spPr bwMode="auto">
          <a:xfrm rot="16200000">
            <a:off x="-1921669" y="17382332"/>
            <a:ext cx="6053137" cy="1143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indent="-392113" algn="ctr" defTabSz="3135313">
              <a:defRPr/>
            </a:pPr>
            <a:endParaRPr lang="en-US" sz="5000" b="1" dirty="0">
              <a:latin typeface="Helvetica" pitchFamily="34" charset="0"/>
              <a:cs typeface="Arial" charset="0"/>
            </a:endParaRPr>
          </a:p>
        </p:txBody>
      </p:sp>
      <p:sp>
        <p:nvSpPr>
          <p:cNvPr id="2094" name="Rounded Rectangle 114"/>
          <p:cNvSpPr>
            <a:spLocks noChangeArrowheads="1"/>
          </p:cNvSpPr>
          <p:nvPr/>
        </p:nvSpPr>
        <p:spPr bwMode="auto">
          <a:xfrm rot="-5400000">
            <a:off x="28786931" y="17382332"/>
            <a:ext cx="6053137" cy="1143000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lIns="0" tIns="156638" rIns="0" bIns="156638"/>
          <a:lstStyle/>
          <a:p>
            <a:pPr marL="392113" indent="-392113" algn="ctr" defTabSz="3135313"/>
            <a:endParaRPr lang="en-US" sz="5000" b="1"/>
          </a:p>
        </p:txBody>
      </p:sp>
      <p:sp>
        <p:nvSpPr>
          <p:cNvPr id="112" name="TextBox 111"/>
          <p:cNvSpPr txBox="1"/>
          <p:nvPr/>
        </p:nvSpPr>
        <p:spPr bwMode="auto">
          <a:xfrm rot="16200000">
            <a:off x="-1816893" y="17363281"/>
            <a:ext cx="5867400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accent5"/>
                </a:solidFill>
                <a:latin typeface="Helvetica" pitchFamily="34" charset="0"/>
                <a:cs typeface="Arial" charset="0"/>
              </a:rPr>
              <a:t>Binary Modification</a:t>
            </a:r>
          </a:p>
        </p:txBody>
      </p:sp>
      <p:sp>
        <p:nvSpPr>
          <p:cNvPr id="118" name="TextBox 117"/>
          <p:cNvSpPr txBox="1"/>
          <p:nvPr/>
        </p:nvSpPr>
        <p:spPr bwMode="auto">
          <a:xfrm rot="5400000">
            <a:off x="28895676" y="17389475"/>
            <a:ext cx="5867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accent5"/>
                </a:solidFill>
                <a:latin typeface="Helvetica" pitchFamily="34" charset="0"/>
                <a:cs typeface="Arial" charset="0"/>
              </a:rPr>
              <a:t>Binary Modification</a:t>
            </a:r>
          </a:p>
        </p:txBody>
      </p:sp>
      <p:sp>
        <p:nvSpPr>
          <p:cNvPr id="2097" name="TextBox 59"/>
          <p:cNvSpPr txBox="1">
            <a:spLocks noChangeArrowheads="1"/>
          </p:cNvSpPr>
          <p:nvPr/>
        </p:nvSpPr>
        <p:spPr bwMode="auto">
          <a:xfrm>
            <a:off x="15163800" y="16078200"/>
            <a:ext cx="35814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2113" indent="-392113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foo:</a:t>
            </a:r>
          </a:p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 push $1</a:t>
            </a:r>
          </a:p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 call bar</a:t>
            </a:r>
          </a:p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 ret</a:t>
            </a:r>
          </a:p>
        </p:txBody>
      </p:sp>
      <p:sp>
        <p:nvSpPr>
          <p:cNvPr id="2098" name="TextBox 87"/>
          <p:cNvSpPr txBox="1">
            <a:spLocks noChangeArrowheads="1"/>
          </p:cNvSpPr>
          <p:nvPr/>
        </p:nvSpPr>
        <p:spPr bwMode="auto">
          <a:xfrm>
            <a:off x="14554200" y="15544800"/>
            <a:ext cx="396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400" b="1"/>
              <a:t>Original Code</a:t>
            </a:r>
          </a:p>
        </p:txBody>
      </p:sp>
      <p:sp>
        <p:nvSpPr>
          <p:cNvPr id="2099" name="TextBox 59"/>
          <p:cNvSpPr txBox="1">
            <a:spLocks noChangeArrowheads="1"/>
          </p:cNvSpPr>
          <p:nvPr/>
        </p:nvSpPr>
        <p:spPr bwMode="auto">
          <a:xfrm>
            <a:off x="19278600" y="16078200"/>
            <a:ext cx="4800600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2113" indent="-392113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defTabSz="3135313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defTabSz="3135313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foo:</a:t>
            </a:r>
          </a:p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 push $1 </a:t>
            </a:r>
            <a:r>
              <a:rPr lang="en-US" sz="2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jmp instr_foo</a:t>
            </a:r>
          </a:p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 call bar</a:t>
            </a:r>
          </a:p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 ret</a:t>
            </a:r>
            <a:endParaRPr lang="en-US" sz="1200" b="1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1200" b="1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2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instr_foo:</a:t>
            </a:r>
          </a:p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i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instrumentation</a:t>
            </a:r>
            <a:endParaRPr lang="en-US" sz="26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 push $1</a:t>
            </a:r>
          </a:p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 call bar</a:t>
            </a:r>
          </a:p>
          <a:p>
            <a:pPr eaLnBrk="1" hangingPunct="1"/>
            <a:r>
              <a:rPr lang="en-US" sz="2600" b="1" i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i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instrumentation</a:t>
            </a:r>
          </a:p>
          <a:p>
            <a:pPr eaLnBrk="1" hangingPunct="1"/>
            <a:r>
              <a:rPr lang="en-US" sz="2600" b="1">
                <a:latin typeface="Courier New" pitchFamily="49" charset="0"/>
                <a:cs typeface="Courier New" pitchFamily="49" charset="0"/>
              </a:rPr>
              <a:t> ret</a:t>
            </a:r>
          </a:p>
        </p:txBody>
      </p:sp>
      <p:sp>
        <p:nvSpPr>
          <p:cNvPr id="2100" name="TextBox 87"/>
          <p:cNvSpPr txBox="1">
            <a:spLocks noChangeArrowheads="1"/>
          </p:cNvSpPr>
          <p:nvPr/>
        </p:nvSpPr>
        <p:spPr bwMode="auto">
          <a:xfrm>
            <a:off x="19278600" y="15489238"/>
            <a:ext cx="4724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400" b="1"/>
              <a:t>Instrumented Code</a:t>
            </a:r>
          </a:p>
        </p:txBody>
      </p:sp>
      <p:sp>
        <p:nvSpPr>
          <p:cNvPr id="2101" name="Right Arrow 89"/>
          <p:cNvSpPr>
            <a:spLocks noChangeArrowheads="1"/>
          </p:cNvSpPr>
          <p:nvPr/>
        </p:nvSpPr>
        <p:spPr bwMode="auto">
          <a:xfrm>
            <a:off x="18440400" y="16687800"/>
            <a:ext cx="762000" cy="8318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56638" rIns="0" bIns="156638"/>
          <a:lstStyle/>
          <a:p>
            <a:pPr marL="392113" indent="-392113" defTabSz="3135313"/>
            <a:endParaRPr lang="en-US"/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24765000" y="15378113"/>
            <a:ext cx="6172200" cy="2362200"/>
          </a:xfrm>
          <a:prstGeom prst="wedgeRoundRectCallout">
            <a:avLst>
              <a:gd name="adj1" fmla="val -60461"/>
              <a:gd name="adj2" fmla="val 21564"/>
              <a:gd name="adj3" fmla="val 16667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defTabSz="3135313">
              <a:defRPr/>
            </a:pPr>
            <a:endParaRPr lang="en-US" sz="3000" dirty="0">
              <a:latin typeface="Helvetica" pitchFamily="34" charset="0"/>
              <a:cs typeface="Arial" charset="0"/>
            </a:endParaRPr>
          </a:p>
        </p:txBody>
      </p:sp>
      <p:sp>
        <p:nvSpPr>
          <p:cNvPr id="2103" name="TextBox 191"/>
          <p:cNvSpPr txBox="1">
            <a:spLocks noChangeArrowheads="1"/>
          </p:cNvSpPr>
          <p:nvPr/>
        </p:nvSpPr>
        <p:spPr bwMode="auto">
          <a:xfrm>
            <a:off x="24993600" y="15454313"/>
            <a:ext cx="5791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eaLnBrk="1" hangingPunct="1"/>
            <a:r>
              <a:rPr lang="en-US" sz="2800"/>
              <a:t>Trampolines have overhead of only a single jump and do not perturb uninstrumented parts of application. </a:t>
            </a:r>
            <a:endParaRPr lang="en-US" sz="1200"/>
          </a:p>
        </p:txBody>
      </p:sp>
      <p:sp>
        <p:nvSpPr>
          <p:cNvPr id="169" name="Rounded Rectangular Callout 168"/>
          <p:cNvSpPr/>
          <p:nvPr/>
        </p:nvSpPr>
        <p:spPr bwMode="auto">
          <a:xfrm>
            <a:off x="24765000" y="18205450"/>
            <a:ext cx="6172200" cy="2300288"/>
          </a:xfrm>
          <a:prstGeom prst="wedgeRoundRectCallout">
            <a:avLst>
              <a:gd name="adj1" fmla="val -60135"/>
              <a:gd name="adj2" fmla="val -18949"/>
              <a:gd name="adj3" fmla="val 16667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defTabSz="3135313">
              <a:defRPr/>
            </a:pPr>
            <a:endParaRPr lang="en-US" sz="3000" dirty="0">
              <a:latin typeface="Helvetica" pitchFamily="34" charset="0"/>
              <a:cs typeface="Arial" charset="0"/>
            </a:endParaRPr>
          </a:p>
        </p:txBody>
      </p:sp>
      <p:sp>
        <p:nvSpPr>
          <p:cNvPr id="2105" name="TextBox 191"/>
          <p:cNvSpPr txBox="1">
            <a:spLocks noChangeArrowheads="1"/>
          </p:cNvSpPr>
          <p:nvPr/>
        </p:nvSpPr>
        <p:spPr bwMode="auto">
          <a:xfrm>
            <a:off x="25146000" y="18273713"/>
            <a:ext cx="5791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eaLnBrk="1" hangingPunct="1"/>
            <a:r>
              <a:rPr lang="en-US" sz="2800"/>
              <a:t>Create an instrumented binary.</a:t>
            </a:r>
          </a:p>
          <a:p>
            <a:pPr algn="ctr" eaLnBrk="1" hangingPunct="1"/>
            <a:r>
              <a:rPr lang="en-US" sz="2800"/>
              <a:t>-or-</a:t>
            </a:r>
          </a:p>
          <a:p>
            <a:pPr eaLnBrk="1" hangingPunct="1"/>
            <a:r>
              <a:rPr lang="en-US" sz="2800"/>
              <a:t>Write instrumentation to a running process. </a:t>
            </a:r>
          </a:p>
        </p:txBody>
      </p:sp>
      <p:sp>
        <p:nvSpPr>
          <p:cNvPr id="2106" name="Rectangle 175"/>
          <p:cNvSpPr>
            <a:spLocks noChangeArrowheads="1"/>
          </p:cNvSpPr>
          <p:nvPr/>
        </p:nvSpPr>
        <p:spPr bwMode="auto">
          <a:xfrm>
            <a:off x="21183600" y="203454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56638" rIns="0" bIns="156638"/>
          <a:lstStyle/>
          <a:p>
            <a:pPr marL="392113" indent="-392113" defTabSz="3135313"/>
            <a:endParaRPr lang="en-US"/>
          </a:p>
        </p:txBody>
      </p:sp>
      <p:cxnSp>
        <p:nvCxnSpPr>
          <p:cNvPr id="2107" name="Straight Connector 154"/>
          <p:cNvCxnSpPr>
            <a:cxnSpLocks noChangeShapeType="1"/>
          </p:cNvCxnSpPr>
          <p:nvPr/>
        </p:nvCxnSpPr>
        <p:spPr bwMode="auto">
          <a:xfrm>
            <a:off x="19507200" y="16711613"/>
            <a:ext cx="14478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" name="Rounded Rectangular Callout 124"/>
          <p:cNvSpPr/>
          <p:nvPr/>
        </p:nvSpPr>
        <p:spPr bwMode="auto">
          <a:xfrm>
            <a:off x="1981200" y="15468600"/>
            <a:ext cx="4953000" cy="1143000"/>
          </a:xfrm>
          <a:prstGeom prst="wedgeRoundRectCallout">
            <a:avLst>
              <a:gd name="adj1" fmla="val 56243"/>
              <a:gd name="adj2" fmla="val -3464"/>
              <a:gd name="adj3" fmla="val 16667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algn="r" defTabSz="3135313">
              <a:defRPr/>
            </a:pPr>
            <a:endParaRPr lang="en-US" sz="3000" dirty="0">
              <a:latin typeface="Helvetica" pitchFamily="34" charset="0"/>
              <a:cs typeface="Arial" charset="0"/>
            </a:endParaRPr>
          </a:p>
        </p:txBody>
      </p:sp>
      <p:sp>
        <p:nvSpPr>
          <p:cNvPr id="2109" name="TextBox 103"/>
          <p:cNvSpPr txBox="1">
            <a:spLocks noChangeArrowheads="1"/>
          </p:cNvSpPr>
          <p:nvPr/>
        </p:nvSpPr>
        <p:spPr bwMode="auto">
          <a:xfrm>
            <a:off x="2057400" y="15524163"/>
            <a:ext cx="4953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eaLnBrk="1" hangingPunct="1"/>
            <a:r>
              <a:rPr lang="en-US" sz="2800"/>
              <a:t>Cross-platform support across architectures and OSs.</a:t>
            </a:r>
          </a:p>
        </p:txBody>
      </p:sp>
      <p:sp>
        <p:nvSpPr>
          <p:cNvPr id="103" name="Rounded Rectangular Callout 102"/>
          <p:cNvSpPr/>
          <p:nvPr/>
        </p:nvSpPr>
        <p:spPr bwMode="auto">
          <a:xfrm>
            <a:off x="2014538" y="16992600"/>
            <a:ext cx="4953000" cy="1524000"/>
          </a:xfrm>
          <a:prstGeom prst="wedgeRoundRectCallout">
            <a:avLst>
              <a:gd name="adj1" fmla="val 55714"/>
              <a:gd name="adj2" fmla="val -19345"/>
              <a:gd name="adj3" fmla="val 16667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algn="r" defTabSz="3135313">
              <a:defRPr/>
            </a:pPr>
            <a:endParaRPr lang="en-US" sz="3000" dirty="0">
              <a:latin typeface="Helvetica" pitchFamily="34" charset="0"/>
              <a:cs typeface="Arial" charset="0"/>
            </a:endParaRPr>
          </a:p>
        </p:txBody>
      </p:sp>
      <p:sp>
        <p:nvSpPr>
          <p:cNvPr id="2111" name="TextBox 103"/>
          <p:cNvSpPr txBox="1">
            <a:spLocks noChangeArrowheads="1"/>
          </p:cNvSpPr>
          <p:nvPr/>
        </p:nvSpPr>
        <p:spPr bwMode="auto">
          <a:xfrm>
            <a:off x="2090738" y="17059275"/>
            <a:ext cx="5257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eaLnBrk="1" hangingPunct="1"/>
            <a:r>
              <a:rPr lang="en-US" sz="2800"/>
              <a:t>Static instrumentation on binaries or dynamic instrumentation on processes.</a:t>
            </a:r>
          </a:p>
        </p:txBody>
      </p:sp>
      <p:sp>
        <p:nvSpPr>
          <p:cNvPr id="202" name="Rounded Rectangular Callout 201"/>
          <p:cNvSpPr/>
          <p:nvPr/>
        </p:nvSpPr>
        <p:spPr bwMode="auto">
          <a:xfrm>
            <a:off x="1981200" y="18918238"/>
            <a:ext cx="4953000" cy="1198562"/>
          </a:xfrm>
          <a:prstGeom prst="wedgeRoundRectCallout">
            <a:avLst>
              <a:gd name="adj1" fmla="val 56492"/>
              <a:gd name="adj2" fmla="val -21404"/>
              <a:gd name="adj3" fmla="val 16667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156638" rIns="0" bIns="156638"/>
          <a:lstStyle/>
          <a:p>
            <a:pPr marL="392113" algn="r" defTabSz="3135313">
              <a:defRPr/>
            </a:pPr>
            <a:endParaRPr lang="en-US" sz="3000" dirty="0">
              <a:latin typeface="Helvetica" pitchFamily="34" charset="0"/>
              <a:cs typeface="Arial" charset="0"/>
            </a:endParaRPr>
          </a:p>
        </p:txBody>
      </p:sp>
      <p:sp>
        <p:nvSpPr>
          <p:cNvPr id="2113" name="TextBox 103"/>
          <p:cNvSpPr txBox="1">
            <a:spLocks noChangeArrowheads="1"/>
          </p:cNvSpPr>
          <p:nvPr/>
        </p:nvSpPr>
        <p:spPr bwMode="auto">
          <a:xfrm>
            <a:off x="2032000" y="18992850"/>
            <a:ext cx="4953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eaLnBrk="1" hangingPunct="1"/>
            <a:r>
              <a:rPr lang="en-US" sz="2800"/>
              <a:t>Low instrumentation overhead and perturbation.</a:t>
            </a:r>
          </a:p>
        </p:txBody>
      </p:sp>
      <p:grpSp>
        <p:nvGrpSpPr>
          <p:cNvPr id="2114" name="Group 189"/>
          <p:cNvGrpSpPr>
            <a:grpSpLocks/>
          </p:cNvGrpSpPr>
          <p:nvPr/>
        </p:nvGrpSpPr>
        <p:grpSpPr bwMode="auto">
          <a:xfrm>
            <a:off x="9753600" y="15178088"/>
            <a:ext cx="3352800" cy="5105400"/>
            <a:chOff x="9982200" y="9296400"/>
            <a:chExt cx="3352800" cy="5105400"/>
          </a:xfrm>
        </p:grpSpPr>
        <p:sp>
          <p:nvSpPr>
            <p:cNvPr id="2130" name="Oval 169"/>
            <p:cNvSpPr>
              <a:spLocks noChangeArrowheads="1"/>
            </p:cNvSpPr>
            <p:nvPr/>
          </p:nvSpPr>
          <p:spPr bwMode="auto">
            <a:xfrm>
              <a:off x="9982200" y="9296400"/>
              <a:ext cx="3352800" cy="5105400"/>
            </a:xfrm>
            <a:prstGeom prst="ellipse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/>
            <a:lstStyle/>
            <a:p>
              <a:pPr marL="392113" indent="-392113" defTabSz="3135313"/>
              <a:endParaRPr lang="en-US"/>
            </a:p>
          </p:txBody>
        </p:sp>
        <p:grpSp>
          <p:nvGrpSpPr>
            <p:cNvPr id="2131" name="Group 244"/>
            <p:cNvGrpSpPr>
              <a:grpSpLocks/>
            </p:cNvGrpSpPr>
            <p:nvPr/>
          </p:nvGrpSpPr>
          <p:grpSpPr bwMode="auto">
            <a:xfrm>
              <a:off x="10609327" y="9401267"/>
              <a:ext cx="2075315" cy="4368254"/>
              <a:chOff x="7918648" y="8715280"/>
              <a:chExt cx="2805690" cy="6946496"/>
            </a:xfrm>
          </p:grpSpPr>
          <p:sp>
            <p:nvSpPr>
              <p:cNvPr id="181" name="Snip Single Corner Rectangle 180"/>
              <p:cNvSpPr/>
              <p:nvPr/>
            </p:nvSpPr>
            <p:spPr bwMode="auto">
              <a:xfrm>
                <a:off x="7918561" y="10961919"/>
                <a:ext cx="2805078" cy="4700579"/>
              </a:xfrm>
              <a:prstGeom prst="snip1Rect">
                <a:avLst/>
              </a:prstGeom>
              <a:solidFill>
                <a:srgbClr val="FFFFCC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marL="392113" indent="-392113" defTabSz="3135313">
                  <a:defRPr/>
                </a:pPr>
                <a:endParaRPr lang="en-US" sz="1200" dirty="0">
                  <a:latin typeface="Helvetica" pitchFamily="34" charset="0"/>
                  <a:cs typeface="Arial" charset="0"/>
                </a:endParaRPr>
              </a:p>
            </p:txBody>
          </p:sp>
          <p:sp>
            <p:nvSpPr>
              <p:cNvPr id="2135" name="TextBox 179"/>
              <p:cNvSpPr txBox="1">
                <a:spLocks noChangeArrowheads="1"/>
              </p:cNvSpPr>
              <p:nvPr/>
            </p:nvSpPr>
            <p:spPr bwMode="auto">
              <a:xfrm>
                <a:off x="8026093" y="8715280"/>
                <a:ext cx="2590800" cy="1637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1pPr>
                <a:lvl2pPr marL="742950" indent="-285750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2pPr>
                <a:lvl3pPr marL="1143000" indent="-228600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3pPr>
                <a:lvl4pPr marL="1600200" indent="-228600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4pPr>
                <a:lvl5pPr marL="2057400" indent="-228600" eaLnBrk="0" hangingPunct="0"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200">
                    <a:solidFill>
                      <a:schemeClr val="tx1"/>
                    </a:solidFill>
                    <a:latin typeface="Helvetica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sz="3000" b="1">
                    <a:solidFill>
                      <a:schemeClr val="tx2"/>
                    </a:solidFill>
                  </a:rPr>
                  <a:t>PPC Process</a:t>
                </a:r>
              </a:p>
            </p:txBody>
          </p:sp>
        </p:grpSp>
        <p:sp>
          <p:nvSpPr>
            <p:cNvPr id="2132" name="Rounded Rectangle 187"/>
            <p:cNvSpPr>
              <a:spLocks noChangeArrowheads="1"/>
            </p:cNvSpPr>
            <p:nvPr/>
          </p:nvSpPr>
          <p:spPr bwMode="auto">
            <a:xfrm>
              <a:off x="10561134" y="10403118"/>
              <a:ext cx="2171700" cy="3048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56638" rIns="0" bIns="156638" anchor="ctr"/>
            <a:lstStyle/>
            <a:p>
              <a:pPr marL="392113" indent="-392113" algn="ctr" defTabSz="3135313"/>
              <a:r>
                <a:rPr lang="en-US" sz="2000"/>
                <a:t>Process state</a:t>
              </a: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10782300" y="10860087"/>
              <a:ext cx="2514600" cy="2209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mflr r0</a:t>
              </a:r>
            </a:p>
            <a:p>
              <a:pPr>
                <a:defRPr/>
              </a:pP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stw r0,36(r1)</a:t>
              </a:r>
            </a:p>
            <a:p>
              <a:pPr>
                <a:defRPr/>
              </a:pP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stmw r28,16(r1)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addi r30,r9,4120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li r31,0</a:t>
              </a:r>
              <a:endParaRPr lang="pt-BR" sz="12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addi r28,r30,8192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addi r29,r30,16384</a:t>
              </a:r>
            </a:p>
            <a:p>
              <a:pPr>
                <a:defRPr/>
              </a:pP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lfdx f1,r28,r31</a:t>
              </a:r>
            </a:p>
            <a:p>
              <a:pPr>
                <a:defRPr/>
              </a:pP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lfdx f0,r30,r31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fmul f1,f1,f1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fmadd f1,f0,f0,f1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cmpwi cr7,r31,8184</a:t>
              </a:r>
            </a:p>
            <a:p>
              <a:pPr>
                <a:defRPr/>
              </a:pP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stfdx f1,r29,r31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addi r31,r31,8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bne+ cr7,10000550</a:t>
              </a:r>
            </a:p>
          </p:txBody>
        </p:sp>
      </p:grpSp>
      <p:sp>
        <p:nvSpPr>
          <p:cNvPr id="2115" name="TextBox 153"/>
          <p:cNvSpPr txBox="1">
            <a:spLocks noChangeArrowheads="1"/>
          </p:cNvSpPr>
          <p:nvPr/>
        </p:nvSpPr>
        <p:spPr bwMode="auto">
          <a:xfrm>
            <a:off x="14252575" y="8069263"/>
            <a:ext cx="2514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/>
              <a:t>Process </a:t>
            </a:r>
          </a:p>
          <a:p>
            <a:pPr algn="ctr" eaLnBrk="1" hangingPunct="1"/>
            <a:r>
              <a:rPr lang="en-US" sz="2400"/>
              <a:t>Control</a:t>
            </a:r>
          </a:p>
        </p:txBody>
      </p:sp>
      <p:sp>
        <p:nvSpPr>
          <p:cNvPr id="2116" name="Rectangle 163"/>
          <p:cNvSpPr>
            <a:spLocks noChangeArrowheads="1"/>
          </p:cNvSpPr>
          <p:nvPr/>
        </p:nvSpPr>
        <p:spPr bwMode="auto">
          <a:xfrm>
            <a:off x="7134225" y="20269200"/>
            <a:ext cx="58197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56638" rIns="0" bIns="156638"/>
          <a:lstStyle/>
          <a:p>
            <a:pPr marL="392113" indent="-392113" defTabSz="3135313"/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= instrumented memory instructions</a:t>
            </a:r>
          </a:p>
        </p:txBody>
      </p:sp>
      <p:cxnSp>
        <p:nvCxnSpPr>
          <p:cNvPr id="2117" name="Straight Connector 173"/>
          <p:cNvCxnSpPr>
            <a:cxnSpLocks noChangeShapeType="1"/>
          </p:cNvCxnSpPr>
          <p:nvPr/>
        </p:nvCxnSpPr>
        <p:spPr bwMode="auto">
          <a:xfrm rot="10800000">
            <a:off x="7372350" y="189992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18" name="Straight Connector 175"/>
          <p:cNvCxnSpPr>
            <a:cxnSpLocks noChangeShapeType="1"/>
          </p:cNvCxnSpPr>
          <p:nvPr/>
        </p:nvCxnSpPr>
        <p:spPr bwMode="auto">
          <a:xfrm rot="5400000" flipH="1" flipV="1">
            <a:off x="6411912" y="18049876"/>
            <a:ext cx="1920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19" name="Straight Connector 177"/>
          <p:cNvCxnSpPr>
            <a:cxnSpLocks noChangeShapeType="1"/>
          </p:cNvCxnSpPr>
          <p:nvPr/>
        </p:nvCxnSpPr>
        <p:spPr bwMode="auto">
          <a:xfrm rot="10800000">
            <a:off x="12195175" y="19384963"/>
            <a:ext cx="1524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0" name="Straight Connector 178"/>
          <p:cNvCxnSpPr>
            <a:cxnSpLocks noChangeShapeType="1"/>
          </p:cNvCxnSpPr>
          <p:nvPr/>
        </p:nvCxnSpPr>
        <p:spPr bwMode="auto">
          <a:xfrm rot="5400000" flipH="1" flipV="1">
            <a:off x="11700668" y="18731707"/>
            <a:ext cx="1287463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1" name="Straight Connector 181"/>
          <p:cNvCxnSpPr>
            <a:cxnSpLocks noChangeShapeType="1"/>
          </p:cNvCxnSpPr>
          <p:nvPr/>
        </p:nvCxnSpPr>
        <p:spPr bwMode="auto">
          <a:xfrm rot="10800000">
            <a:off x="12198350" y="18084800"/>
            <a:ext cx="1524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22" name="Group 244"/>
          <p:cNvGrpSpPr>
            <a:grpSpLocks/>
          </p:cNvGrpSpPr>
          <p:nvPr/>
        </p:nvGrpSpPr>
        <p:grpSpPr bwMode="auto">
          <a:xfrm>
            <a:off x="7224713" y="15441613"/>
            <a:ext cx="2857500" cy="4578350"/>
            <a:chOff x="7505700" y="10058400"/>
            <a:chExt cx="3124200" cy="4724126"/>
          </a:xfrm>
        </p:grpSpPr>
        <p:sp>
          <p:nvSpPr>
            <p:cNvPr id="230" name="Snip Single Corner Rectangle 229"/>
            <p:cNvSpPr/>
            <p:nvPr/>
          </p:nvSpPr>
          <p:spPr bwMode="auto">
            <a:xfrm>
              <a:off x="7543885" y="10058400"/>
              <a:ext cx="2971461" cy="4724126"/>
            </a:xfrm>
            <a:prstGeom prst="snip1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156638" rIns="0" bIns="156638"/>
            <a:lstStyle/>
            <a:p>
              <a:pPr marL="392113" indent="-392113" defTabSz="3135313">
                <a:defRPr/>
              </a:pPr>
              <a:endParaRPr lang="en-US"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127" name="TextBox 179"/>
            <p:cNvSpPr txBox="1">
              <a:spLocks noChangeArrowheads="1"/>
            </p:cNvSpPr>
            <p:nvPr/>
          </p:nvSpPr>
          <p:spPr bwMode="auto">
            <a:xfrm>
              <a:off x="7543800" y="10267931"/>
              <a:ext cx="3002788" cy="545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1pPr>
              <a:lvl2pPr marL="742950" indent="-28575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2pPr>
              <a:lvl3pPr marL="11430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3pPr>
              <a:lvl4pPr marL="16002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4pPr>
              <a:lvl5pPr marL="2057400" indent="-228600" eaLnBrk="0" hangingPunct="0"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200">
                  <a:solidFill>
                    <a:schemeClr val="tx1"/>
                  </a:solidFill>
                  <a:latin typeface="Helvetica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3000" b="1">
                  <a:solidFill>
                    <a:schemeClr val="tx2"/>
                  </a:solidFill>
                </a:rPr>
                <a:t>x86 a.out/.exe</a:t>
              </a:r>
            </a:p>
          </p:txBody>
        </p:sp>
        <p:cxnSp>
          <p:nvCxnSpPr>
            <p:cNvPr id="2128" name="Straight Connector 181"/>
            <p:cNvCxnSpPr>
              <a:cxnSpLocks noChangeShapeType="1"/>
            </p:cNvCxnSpPr>
            <p:nvPr/>
          </p:nvCxnSpPr>
          <p:spPr bwMode="auto">
            <a:xfrm>
              <a:off x="7543800" y="10971212"/>
              <a:ext cx="2971800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0" name="TextBox 219"/>
            <p:cNvSpPr txBox="1"/>
            <p:nvPr/>
          </p:nvSpPr>
          <p:spPr>
            <a:xfrm>
              <a:off x="7505700" y="11083817"/>
              <a:ext cx="3124200" cy="35250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push %ebp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mov %esp, %ebp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push %ecx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A: </a:t>
              </a: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fldl   0x804b660(,%eax,8)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fldl   0x804d660(,%eax,8)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fxch   %st(1)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fmul   %st(0),%st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fxch   %st(1)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fmul   %st(0),%st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faddp  %st,%st(1)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fsqrt  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fstpl  0x8049660(,%eax,8)</a:t>
              </a:r>
              <a:endParaRPr lang="pt-BR" sz="1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inc    %eax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cmp    $0x400,%eax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jne    A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pop    %ecx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leave</a:t>
              </a:r>
            </a:p>
            <a:p>
              <a:pPr>
                <a:defRPr/>
              </a:pP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pt-BR" sz="12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ret</a:t>
              </a:r>
              <a:r>
                <a:rPr lang="pt-BR" sz="1200" b="1" dirty="0">
                  <a:solidFill>
                    <a:schemeClr val="bg2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endParaRPr lang="en-US" sz="12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2123" name="Straight Connector 227"/>
          <p:cNvCxnSpPr>
            <a:cxnSpLocks noChangeShapeType="1"/>
          </p:cNvCxnSpPr>
          <p:nvPr/>
        </p:nvCxnSpPr>
        <p:spPr bwMode="auto">
          <a:xfrm rot="10800000">
            <a:off x="7410450" y="19170650"/>
            <a:ext cx="1524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4" name="Straight Connector 228"/>
          <p:cNvCxnSpPr>
            <a:cxnSpLocks noChangeShapeType="1"/>
          </p:cNvCxnSpPr>
          <p:nvPr/>
        </p:nvCxnSpPr>
        <p:spPr bwMode="auto">
          <a:xfrm rot="16200000" flipV="1">
            <a:off x="6440488" y="18192750"/>
            <a:ext cx="1924050" cy="222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25" name="TextBox 165"/>
          <p:cNvSpPr txBox="1">
            <a:spLocks noChangeArrowheads="1"/>
          </p:cNvSpPr>
          <p:nvPr/>
        </p:nvSpPr>
        <p:spPr bwMode="auto">
          <a:xfrm>
            <a:off x="19507200" y="21177250"/>
            <a:ext cx="12496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2600"/>
              <a:t>http://www.paradyn.org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Design 13">
      <a:dk1>
        <a:srgbClr val="000000"/>
      </a:dk1>
      <a:lt1>
        <a:srgbClr val="C3D7FF"/>
      </a:lt1>
      <a:dk2>
        <a:srgbClr val="000000"/>
      </a:dk2>
      <a:lt2>
        <a:srgbClr val="808080"/>
      </a:lt2>
      <a:accent1>
        <a:srgbClr val="FFFFCC"/>
      </a:accent1>
      <a:accent2>
        <a:srgbClr val="A50021"/>
      </a:accent2>
      <a:accent3>
        <a:srgbClr val="DEE8FF"/>
      </a:accent3>
      <a:accent4>
        <a:srgbClr val="000000"/>
      </a:accent4>
      <a:accent5>
        <a:srgbClr val="FFFFE2"/>
      </a:accent5>
      <a:accent6>
        <a:srgbClr val="95001D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C3D7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A50021"/>
        </a:accent2>
        <a:accent3>
          <a:srgbClr val="DEE8FF"/>
        </a:accent3>
        <a:accent4>
          <a:srgbClr val="000000"/>
        </a:accent4>
        <a:accent5>
          <a:srgbClr val="FFFFE2"/>
        </a:accent5>
        <a:accent6>
          <a:srgbClr val="95001D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6930</TotalTime>
  <Words>505</Words>
  <Application>Microsoft Office PowerPoint</Application>
  <PresentationFormat>Custom</PresentationFormat>
  <Paragraphs>157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</vt:lpstr>
      <vt:lpstr>Arial</vt:lpstr>
      <vt:lpstr>Calibri</vt:lpstr>
      <vt:lpstr>Times New Roman</vt:lpstr>
      <vt:lpstr>Courier New</vt:lpstr>
      <vt:lpstr>1_Custom Design</vt:lpstr>
      <vt:lpstr>PowerPoint Presentation</vt:lpstr>
    </vt:vector>
  </TitlesOfParts>
  <Company>University of Wisconsin - Computer Science Dept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Paradyn poster template</dc:title>
  <dc:creator>darnold</dc:creator>
  <cp:lastModifiedBy>Andrew Bernat</cp:lastModifiedBy>
  <cp:revision>523</cp:revision>
  <dcterms:created xsi:type="dcterms:W3CDTF">2004-10-11T14:28:54Z</dcterms:created>
  <dcterms:modified xsi:type="dcterms:W3CDTF">2012-11-07T20:09:15Z</dcterms:modified>
</cp:coreProperties>
</file>