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</p:sldIdLst>
  <p:sldSz cx="32918400" cy="219456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5pPr>
    <a:lvl6pPr marL="2286000" algn="l" defTabSz="914400" rtl="0" eaLnBrk="1" latinLnBrk="0" hangingPunct="1"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6pPr>
    <a:lvl7pPr marL="2743200" algn="l" defTabSz="914400" rtl="0" eaLnBrk="1" latinLnBrk="0" hangingPunct="1"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7pPr>
    <a:lvl8pPr marL="3200400" algn="l" defTabSz="914400" rtl="0" eaLnBrk="1" latinLnBrk="0" hangingPunct="1"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8pPr>
    <a:lvl9pPr marL="3657600" algn="l" defTabSz="914400" rtl="0" eaLnBrk="1" latinLnBrk="0" hangingPunct="1">
      <a:defRPr sz="6200" kern="1200">
        <a:solidFill>
          <a:schemeClr val="tx1"/>
        </a:solidFill>
        <a:latin typeface="Helvetic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3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74" autoAdjust="0"/>
    <p:restoredTop sz="94471" autoAdjust="0"/>
  </p:normalViewPr>
  <p:slideViewPr>
    <p:cSldViewPr>
      <p:cViewPr varScale="1">
        <p:scale>
          <a:sx n="32" d="100"/>
          <a:sy n="32" d="100"/>
        </p:scale>
        <p:origin x="-276" y="-102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3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3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879475"/>
            <a:ext cx="7405688" cy="1872456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879475"/>
            <a:ext cx="22067837" cy="18724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5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38" y="5121275"/>
            <a:ext cx="29625925" cy="14482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1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481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5121275"/>
            <a:ext cx="14736762" cy="144827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121275"/>
            <a:ext cx="14736763" cy="144827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5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8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756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969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2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3D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ChangeArrowheads="1"/>
          </p:cNvSpPr>
          <p:nvPr userDrawn="1"/>
        </p:nvSpPr>
        <p:spPr bwMode="auto">
          <a:xfrm>
            <a:off x="228600" y="2819400"/>
            <a:ext cx="32461200" cy="18897600"/>
          </a:xfrm>
          <a:prstGeom prst="roundRect">
            <a:avLst>
              <a:gd name="adj" fmla="val 4560"/>
            </a:avLst>
          </a:prstGeom>
          <a:noFill/>
          <a:ln w="889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15" descr="dyninst-bi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8900"/>
            <a:ext cx="44196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7518" y="418099"/>
            <a:ext cx="3002281" cy="2016537"/>
          </a:xfrm>
          <a:prstGeom prst="rect">
            <a:avLst/>
          </a:prstGeom>
        </p:spPr>
      </p:pic>
      <p:pic>
        <p:nvPicPr>
          <p:cNvPr id="7" name="Picture 3" descr="U:\UMD_Square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8600" y="150283"/>
            <a:ext cx="2463800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97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2pPr>
      <a:lvl3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3pPr>
      <a:lvl4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4pPr>
      <a:lvl5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5pPr>
      <a:lvl6pPr marL="4572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6pPr>
      <a:lvl7pPr marL="9144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176338" indent="-1176338" algn="l" defTabSz="313531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+mn-ea"/>
          <a:cs typeface="+mn-cs"/>
        </a:defRPr>
      </a:lvl1pPr>
      <a:lvl2pPr marL="2547938" indent="-981075" algn="l" defTabSz="3135313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cs typeface="+mn-cs"/>
        </a:defRPr>
      </a:lvl2pPr>
      <a:lvl3pPr marL="3919538" indent="-784225" algn="l" defTabSz="3135313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  <a:cs typeface="+mn-cs"/>
        </a:defRPr>
      </a:lvl3pPr>
      <a:lvl4pPr marL="5486400" indent="-784225" algn="l" defTabSz="3135313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  <a:cs typeface="+mn-cs"/>
        </a:defRPr>
      </a:lvl4pPr>
      <a:lvl5pPr marL="7053263" indent="-782638" algn="l" defTabSz="3135313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5pPr>
      <a:lvl6pPr marL="75104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6pPr>
      <a:lvl7pPr marL="79676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7pPr>
      <a:lvl8pPr marL="84248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8pPr>
      <a:lvl9pPr marL="88820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5542547" y="381000"/>
            <a:ext cx="198882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99235" tIns="149619" rIns="299235" bIns="149619" anchor="ctr"/>
          <a:lstStyle/>
          <a:p>
            <a:pPr algn="ctr" defTabSz="2992438" eaLnBrk="0" hangingPunct="0"/>
            <a:r>
              <a:rPr lang="en-US" sz="8800" dirty="0" smtClean="0"/>
              <a:t>Mining Software Repositories for Accurate Authorship</a:t>
            </a:r>
            <a:endParaRPr lang="en-US" sz="14400" dirty="0">
              <a:latin typeface="Times New Roman" pitchFamily="18" charset="0"/>
            </a:endParaRPr>
          </a:p>
        </p:txBody>
      </p:sp>
      <p:sp>
        <p:nvSpPr>
          <p:cNvPr id="2052" name="AutoShape 7"/>
          <p:cNvSpPr>
            <a:spLocks noChangeArrowheads="1"/>
          </p:cNvSpPr>
          <p:nvPr/>
        </p:nvSpPr>
        <p:spPr bwMode="auto">
          <a:xfrm>
            <a:off x="685800" y="3095127"/>
            <a:ext cx="9168275" cy="3288323"/>
          </a:xfrm>
          <a:prstGeom prst="roundRect">
            <a:avLst>
              <a:gd name="adj" fmla="val 16667"/>
            </a:avLst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0" tIns="91440" rIns="0" bIns="156638"/>
          <a:lstStyle/>
          <a:p>
            <a:pPr marL="465138" indent="-465138" algn="ctr" defTabSz="3135313">
              <a:lnSpc>
                <a:spcPct val="125000"/>
              </a:lnSpc>
            </a:pPr>
            <a:r>
              <a:rPr lang="en-US" sz="2800" b="1" dirty="0" smtClean="0">
                <a:solidFill>
                  <a:schemeClr val="accent5"/>
                </a:solidFill>
              </a:rPr>
              <a:t>Current Repositories Record Line-Level Authorship</a:t>
            </a:r>
            <a:endParaRPr lang="en-US" sz="2800" b="1" dirty="0">
              <a:solidFill>
                <a:schemeClr val="accent5"/>
              </a:solidFill>
            </a:endParaRPr>
          </a:p>
          <a:p>
            <a:pPr marL="465138" indent="-465138" defTabSz="3135313">
              <a:lnSpc>
                <a:spcPct val="125000"/>
              </a:lnSpc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5"/>
                </a:solidFill>
              </a:rPr>
              <a:t>Git</a:t>
            </a:r>
            <a:r>
              <a:rPr lang="en-US" sz="2200" dirty="0">
                <a:solidFill>
                  <a:schemeClr val="accent5"/>
                </a:solidFill>
              </a:rPr>
              <a:t>,</a:t>
            </a:r>
            <a:r>
              <a:rPr lang="en-US" sz="2200" dirty="0" smtClean="0">
                <a:solidFill>
                  <a:schemeClr val="accent5"/>
                </a:solidFill>
              </a:rPr>
              <a:t> </a:t>
            </a:r>
            <a:r>
              <a:rPr lang="en-US" sz="2200" dirty="0" err="1" smtClean="0">
                <a:solidFill>
                  <a:schemeClr val="accent5"/>
                </a:solidFill>
              </a:rPr>
              <a:t>svn</a:t>
            </a:r>
            <a:r>
              <a:rPr lang="en-US" sz="2200" dirty="0" smtClean="0">
                <a:solidFill>
                  <a:schemeClr val="accent5"/>
                </a:solidFill>
              </a:rPr>
              <a:t>, and mercurial only report the most recent author to change a line of code</a:t>
            </a:r>
          </a:p>
          <a:p>
            <a:pPr marL="465138" indent="-465138" defTabSz="3135313">
              <a:lnSpc>
                <a:spcPct val="125000"/>
              </a:lnSpc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5"/>
                </a:solidFill>
              </a:rPr>
              <a:t>A line of code may be modified by several developers through the development history</a:t>
            </a:r>
          </a:p>
          <a:p>
            <a:pPr marL="465138" indent="-465138" defTabSz="3135313">
              <a:lnSpc>
                <a:spcPct val="125000"/>
              </a:lnSpc>
              <a:buFont typeface="Wingdings" pitchFamily="2" charset="2"/>
              <a:buChar char="Ø"/>
            </a:pPr>
            <a:r>
              <a:rPr lang="en-US" sz="2200" dirty="0" smtClean="0">
                <a:solidFill>
                  <a:schemeClr val="accent5"/>
                </a:solidFill>
              </a:rPr>
              <a:t>We want to extract the whole history of a line to produce accurate authorship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22479000" y="6645274"/>
            <a:ext cx="9829800" cy="14766927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56638" rIns="0" bIns="156638"/>
          <a:lstStyle/>
          <a:p>
            <a:pPr marL="182880" defTabSz="3135313">
              <a:defRPr/>
            </a:pP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static inline void  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  </a:t>
            </a:r>
          </a:p>
          <a:p>
            <a:pPr marL="182880" defTabSz="3135313">
              <a:defRPr/>
            </a:pP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show_signal_msg(struct pt_regs *regs,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long error_code,</a:t>
            </a:r>
            <a:b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                unsigned long address</a:t>
            </a: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struct task_struct *tsk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(!unhandled_signal(tsk, SIGSEGV))</a:t>
            </a:r>
            <a:b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   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(!printk_ratelimit())</a:t>
            </a:r>
            <a:b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printk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("%s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%s[%d]: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segfault at %lx ip %p sp %p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error %lx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",</a:t>
            </a:r>
            <a:b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          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task_pid_nr(tsk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&gt; 1 ?</a:t>
            </a:r>
            <a:r>
              <a:rPr lang="en-US" sz="18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KERN_INFO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KERN_EMERG,</a:t>
            </a: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       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tsk-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&gt;comm, task_pid_nr(tsk), 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address,</a:t>
            </a:r>
            <a:b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           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void *)regs-&gt;ip, (void *)regs-&gt;sp,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error_code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print_vma_addr(KERN_CONT 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 in ", regs-&gt;ip);</a:t>
            </a:r>
            <a:b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printk(KERN_CONT 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"\n");</a:t>
            </a:r>
            <a:b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static void</a:t>
            </a:r>
            <a:b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__bad_area_nosemaphore(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struct pt_regs *regs,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unsigned long error_code,</a:t>
            </a:r>
            <a:br>
              <a:rPr lang="en-US" sz="1800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                      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unsigned long address,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si_code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task_struct *tsk = current;</a:t>
            </a:r>
            <a:b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(error_code &amp; PF_USER) {</a:t>
            </a:r>
            <a:b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local_irq_enable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(is_prefetch(regs, error_code, address))</a:t>
            </a:r>
            <a:b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return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(is_errata100(regs, address))</a:t>
            </a:r>
            <a:b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            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(unlikely(show_unhandled_signals))</a:t>
            </a:r>
            <a:b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show_signal_msg(regs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error_code, address, tsk);</a:t>
            </a:r>
            <a:b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tsk-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&gt;thread.cr2         =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address;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tsk-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&gt;thread.error_code  = error_code | (address &gt;= TASK_SIZE);</a:t>
            </a:r>
            <a:b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tsk-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&gt;thread.trap_no     =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14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force_sig_info_fault(SIGSEGV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si_code, address, tsk, 0);</a:t>
            </a:r>
            <a:b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(is_f00f_bug(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regs,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address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))</a:t>
            </a:r>
            <a:b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        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no_context(</a:t>
            </a: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regs</a:t>
            </a:r>
            <a:r>
              <a:rPr lang="en-US" sz="18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error_code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address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29337000" y="10820400"/>
            <a:ext cx="1676400" cy="533400"/>
          </a:xfrm>
          <a:prstGeom prst="wedgeRoundRectCallout">
            <a:avLst>
              <a:gd name="adj1" fmla="val -64827"/>
              <a:gd name="adj2" fmla="val -8419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91440" rIns="0" bIns="156638" numCol="1" rtlCol="0" anchor="t" anchorCtr="0" compatLnSpc="1">
            <a:prstTxWarp prst="textNoShape">
              <a:avLst/>
            </a:prstTxWarp>
          </a:bodyPr>
          <a:lstStyle/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Helvetica" pitchFamily="34" charset="0"/>
                <a:cs typeface="Arial" charset="0"/>
              </a:rPr>
              <a:t>Author Bob</a:t>
            </a:r>
          </a:p>
        </p:txBody>
      </p:sp>
      <p:sp>
        <p:nvSpPr>
          <p:cNvPr id="24" name="Rounded Rectangular Callout 23"/>
          <p:cNvSpPr/>
          <p:nvPr/>
        </p:nvSpPr>
        <p:spPr bwMode="auto">
          <a:xfrm>
            <a:off x="28194000" y="13258800"/>
            <a:ext cx="1752600" cy="533400"/>
          </a:xfrm>
          <a:prstGeom prst="wedgeRoundRectCallout">
            <a:avLst>
              <a:gd name="adj1" fmla="val -66598"/>
              <a:gd name="adj2" fmla="val -4847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91440" rIns="0" bIns="156638" numCol="1" rtlCol="0" anchor="t" anchorCtr="0" compatLnSpc="1">
            <a:prstTxWarp prst="textNoShape">
              <a:avLst/>
            </a:prstTxWarp>
          </a:bodyPr>
          <a:lstStyle/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chemeClr val="accent3">
                    <a:lumMod val="50000"/>
                  </a:schemeClr>
                </a:solidFill>
              </a:rPr>
              <a:t>Author Tom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5" name="Rounded Rectangular Callout 24"/>
          <p:cNvSpPr/>
          <p:nvPr/>
        </p:nvSpPr>
        <p:spPr bwMode="auto">
          <a:xfrm>
            <a:off x="28346400" y="7772400"/>
            <a:ext cx="1676400" cy="533400"/>
          </a:xfrm>
          <a:prstGeom prst="wedgeRoundRectCallout">
            <a:avLst>
              <a:gd name="adj1" fmla="val -62229"/>
              <a:gd name="adj2" fmla="val -10969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91440" rIns="0" bIns="156638" numCol="1" rtlCol="0" anchor="t" anchorCtr="0" compatLnSpc="1">
            <a:prstTxWarp prst="textNoShape">
              <a:avLst/>
            </a:prstTxWarp>
          </a:bodyPr>
          <a:lstStyle/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rgbClr val="FF0000"/>
                </a:solidFill>
              </a:rPr>
              <a:t>Author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 Jim</a:t>
            </a: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10363200" y="3095127"/>
            <a:ext cx="11648905" cy="3288324"/>
          </a:xfrm>
          <a:prstGeom prst="roundRect">
            <a:avLst>
              <a:gd name="adj" fmla="val 16667"/>
            </a:avLst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lIns="0" tIns="91440" rIns="0" bIns="156638"/>
          <a:lstStyle/>
          <a:p>
            <a:pPr marL="465138" indent="-465138" algn="ctr" defTabSz="3135313">
              <a:lnSpc>
                <a:spcPct val="125000"/>
              </a:lnSpc>
            </a:pPr>
            <a:r>
              <a:rPr lang="en-US" sz="3200" b="1" dirty="0" smtClean="0">
                <a:solidFill>
                  <a:schemeClr val="accent5"/>
                </a:solidFill>
              </a:rPr>
              <a:t>Challenges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accent5"/>
                </a:solidFill>
              </a:rPr>
              <a:t>There are noisy changes to code that should not be attributed for </a:t>
            </a:r>
            <a:r>
              <a:rPr lang="en-US" sz="2400" dirty="0" smtClean="0">
                <a:solidFill>
                  <a:schemeClr val="accent5"/>
                </a:solidFill>
              </a:rPr>
              <a:t>authorship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chemeClr val="accent5"/>
                </a:solidFill>
              </a:rPr>
              <a:t>Current </a:t>
            </a:r>
            <a:r>
              <a:rPr lang="en-US" sz="2400" dirty="0" smtClean="0">
                <a:solidFill>
                  <a:schemeClr val="accent5"/>
                </a:solidFill>
              </a:rPr>
              <a:t>version control systems represent changes as additions and deletions</a:t>
            </a:r>
            <a:endParaRPr lang="en-US" sz="2400" dirty="0">
              <a:solidFill>
                <a:schemeClr val="accent5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5"/>
                </a:solidFill>
              </a:rPr>
              <a:t>Branching </a:t>
            </a:r>
            <a:r>
              <a:rPr lang="en-US" sz="2400" dirty="0">
                <a:solidFill>
                  <a:schemeClr val="accent5"/>
                </a:solidFill>
              </a:rPr>
              <a:t>and merging </a:t>
            </a:r>
            <a:r>
              <a:rPr lang="en-US" sz="2400">
                <a:solidFill>
                  <a:schemeClr val="accent5"/>
                </a:solidFill>
              </a:rPr>
              <a:t>makes </a:t>
            </a:r>
            <a:r>
              <a:rPr lang="en-US" sz="2400" smtClean="0">
                <a:solidFill>
                  <a:schemeClr val="accent5"/>
                </a:solidFill>
              </a:rPr>
              <a:t>the relationship </a:t>
            </a:r>
            <a:r>
              <a:rPr lang="en-US" sz="2400" dirty="0">
                <a:solidFill>
                  <a:schemeClr val="accent5"/>
                </a:solidFill>
              </a:rPr>
              <a:t>between commits complex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5"/>
                </a:solidFill>
              </a:rPr>
              <a:t>Current </a:t>
            </a:r>
            <a:r>
              <a:rPr lang="en-US" sz="2400" dirty="0">
                <a:solidFill>
                  <a:schemeClr val="accent5"/>
                </a:solidFill>
              </a:rPr>
              <a:t>version control </a:t>
            </a:r>
            <a:r>
              <a:rPr lang="en-US" sz="2400" dirty="0" smtClean="0">
                <a:solidFill>
                  <a:schemeClr val="accent5"/>
                </a:solidFill>
              </a:rPr>
              <a:t>systems do not extract history of </a:t>
            </a:r>
            <a:r>
              <a:rPr lang="en-US" sz="2400" dirty="0">
                <a:solidFill>
                  <a:schemeClr val="accent5"/>
                </a:solidFill>
              </a:rPr>
              <a:t>a line </a:t>
            </a:r>
            <a:r>
              <a:rPr lang="en-US" sz="2400" dirty="0" smtClean="0">
                <a:solidFill>
                  <a:schemeClr val="accent5"/>
                </a:solidFill>
              </a:rPr>
              <a:t>of code</a:t>
            </a: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10363200" y="6645274"/>
            <a:ext cx="11648905" cy="14843125"/>
          </a:xfrm>
          <a:prstGeom prst="roundRect">
            <a:avLst>
              <a:gd name="adj" fmla="val 11060"/>
            </a:avLst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156638" rIns="0" bIns="156638"/>
          <a:lstStyle/>
          <a:p>
            <a:pPr marL="465138" indent="-465138" algn="ctr" defTabSz="3135313">
              <a:lnSpc>
                <a:spcPct val="125000"/>
              </a:lnSpc>
            </a:pPr>
            <a:r>
              <a:rPr lang="en-US" sz="4400" b="1" dirty="0" smtClean="0">
                <a:solidFill>
                  <a:schemeClr val="accent5"/>
                </a:solidFill>
              </a:rPr>
              <a:t>Create Character-Level Authorship</a:t>
            </a: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82" charset="2"/>
              <a:buChar char="Ø"/>
            </a:pPr>
            <a:r>
              <a:rPr lang="en-US" sz="2400" dirty="0" smtClean="0">
                <a:solidFill>
                  <a:schemeClr val="accent5"/>
                </a:solidFill>
                <a:cs typeface="Times New Roman" pitchFamily="18" charset="0"/>
              </a:rPr>
              <a:t>Start from git’s commit </a:t>
            </a:r>
            <a:r>
              <a:rPr lang="en-US" sz="2400" dirty="0">
                <a:solidFill>
                  <a:schemeClr val="accent5"/>
                </a:solidFill>
                <a:cs typeface="Times New Roman" pitchFamily="18" charset="0"/>
              </a:rPr>
              <a:t>graph </a:t>
            </a:r>
            <a:r>
              <a:rPr lang="en-US" sz="2400" dirty="0" smtClean="0">
                <a:solidFill>
                  <a:schemeClr val="accent5"/>
                </a:solidFill>
                <a:cs typeface="Times New Roman" pitchFamily="18" charset="0"/>
              </a:rPr>
              <a:t>from the repository</a:t>
            </a:r>
          </a:p>
          <a:p>
            <a:pPr marL="922338" lvl="1" indent="-465138" defTabSz="3135313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5"/>
                </a:solidFill>
                <a:cs typeface="Times New Roman" pitchFamily="18" charset="0"/>
              </a:rPr>
              <a:t>Nodes represent commits</a:t>
            </a:r>
          </a:p>
          <a:p>
            <a:pPr marL="922338" lvl="1" indent="-465138" defTabSz="3135313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5"/>
                </a:solidFill>
                <a:cs typeface="Times New Roman" pitchFamily="18" charset="0"/>
              </a:rPr>
              <a:t>Edges represent development dependency</a:t>
            </a:r>
            <a:endParaRPr lang="en-US" sz="2000" dirty="0">
              <a:solidFill>
                <a:schemeClr val="accent5"/>
              </a:solidFill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82" charset="2"/>
              <a:buChar char="Ø"/>
            </a:pPr>
            <a:r>
              <a:rPr lang="en-US" sz="2400" dirty="0" smtClean="0">
                <a:solidFill>
                  <a:schemeClr val="accent5"/>
                </a:solidFill>
                <a:cs typeface="Times New Roman" pitchFamily="18" charset="0"/>
              </a:rPr>
              <a:t>Perform a backward flow analysis</a:t>
            </a:r>
          </a:p>
          <a:p>
            <a:pPr marL="922338" lvl="1" indent="-465138" defTabSz="3135313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cs typeface="Times New Roman" pitchFamily="18" charset="0"/>
              </a:rPr>
              <a:t>E</a:t>
            </a:r>
            <a:r>
              <a:rPr lang="en-US" sz="2000" dirty="0" smtClean="0">
                <a:solidFill>
                  <a:schemeClr val="accent5"/>
                </a:solidFill>
                <a:cs typeface="Times New Roman" pitchFamily="18" charset="0"/>
              </a:rPr>
              <a:t>dges are annotated with the authors who changed the lines</a:t>
            </a:r>
          </a:p>
          <a:p>
            <a:pPr marL="922338" lvl="1" indent="-465138" defTabSz="3135313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5"/>
                </a:solidFill>
                <a:cs typeface="Times New Roman" pitchFamily="18" charset="0"/>
              </a:rPr>
              <a:t>Nodes add author information to lines</a:t>
            </a:r>
          </a:p>
          <a:p>
            <a:pPr marL="922338" lvl="1" indent="-465138" defTabSz="3135313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US" sz="2400" dirty="0">
              <a:solidFill>
                <a:schemeClr val="accent5"/>
              </a:solidFill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82" charset="2"/>
              <a:buChar char="Ø"/>
            </a:pPr>
            <a:endParaRPr lang="en-US" sz="2400" dirty="0" smtClean="0">
              <a:solidFill>
                <a:schemeClr val="accent5"/>
              </a:solidFill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82" charset="2"/>
              <a:buChar char="Ø"/>
            </a:pPr>
            <a:endParaRPr lang="en-US" sz="2400" dirty="0">
              <a:solidFill>
                <a:schemeClr val="accent5"/>
              </a:solidFill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82" charset="2"/>
              <a:buChar char="Ø"/>
            </a:pPr>
            <a:endParaRPr lang="en-US" sz="2400" dirty="0" smtClean="0">
              <a:solidFill>
                <a:schemeClr val="accent5"/>
              </a:solidFill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82" charset="2"/>
              <a:buChar char="Ø"/>
            </a:pPr>
            <a:endParaRPr lang="en-US" sz="2400" dirty="0">
              <a:solidFill>
                <a:schemeClr val="accent5"/>
              </a:solidFill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82" charset="2"/>
              <a:buChar char="Ø"/>
            </a:pPr>
            <a:endParaRPr lang="en-US" sz="2400" dirty="0" smtClean="0">
              <a:solidFill>
                <a:schemeClr val="accent5"/>
              </a:solidFill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82" charset="2"/>
              <a:buChar char="Ø"/>
            </a:pPr>
            <a:r>
              <a:rPr lang="en-US" sz="2400" dirty="0" smtClean="0">
                <a:solidFill>
                  <a:schemeClr val="accent5"/>
                </a:solidFill>
                <a:cs typeface="Times New Roman" pitchFamily="18" charset="0"/>
              </a:rPr>
              <a:t>For </a:t>
            </a:r>
            <a:r>
              <a:rPr lang="en-US" sz="2400" dirty="0">
                <a:solidFill>
                  <a:schemeClr val="accent5"/>
                </a:solidFill>
                <a:cs typeface="Times New Roman" pitchFamily="18" charset="0"/>
              </a:rPr>
              <a:t>each </a:t>
            </a:r>
            <a:r>
              <a:rPr lang="en-US" sz="2400" dirty="0" smtClean="0">
                <a:solidFill>
                  <a:schemeClr val="accent5"/>
                </a:solidFill>
                <a:cs typeface="Times New Roman" pitchFamily="18" charset="0"/>
              </a:rPr>
              <a:t>commit</a:t>
            </a:r>
            <a:endParaRPr lang="en-US" sz="2400" dirty="0">
              <a:solidFill>
                <a:schemeClr val="accent5"/>
              </a:solidFill>
              <a:cs typeface="Times New Roman" pitchFamily="18" charset="0"/>
            </a:endParaRPr>
          </a:p>
          <a:p>
            <a:pPr marL="922338" lvl="1" indent="-465138" defTabSz="3135313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5"/>
                </a:solidFill>
                <a:cs typeface="Times New Roman" pitchFamily="18" charset="0"/>
              </a:rPr>
              <a:t>Combine </a:t>
            </a:r>
            <a:r>
              <a:rPr lang="en-US" sz="2000" dirty="0">
                <a:solidFill>
                  <a:schemeClr val="accent5"/>
                </a:solidFill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chemeClr val="accent5"/>
                </a:solidFill>
                <a:cs typeface="Times New Roman" pitchFamily="18" charset="0"/>
              </a:rPr>
              <a:t>author information </a:t>
            </a:r>
            <a:r>
              <a:rPr lang="en-US" sz="2000" dirty="0">
                <a:solidFill>
                  <a:schemeClr val="accent5"/>
                </a:solidFill>
                <a:cs typeface="Times New Roman" pitchFamily="18" charset="0"/>
              </a:rPr>
              <a:t>from analyzed </a:t>
            </a:r>
            <a:r>
              <a:rPr lang="en-US" sz="2000" dirty="0" smtClean="0">
                <a:solidFill>
                  <a:schemeClr val="accent5"/>
                </a:solidFill>
                <a:cs typeface="Times New Roman" pitchFamily="18" charset="0"/>
              </a:rPr>
              <a:t>commits</a:t>
            </a:r>
          </a:p>
          <a:p>
            <a:pPr marL="922338" lvl="1" indent="-465138" defTabSz="3135313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5"/>
                </a:solidFill>
                <a:cs typeface="Times New Roman" pitchFamily="18" charset="0"/>
              </a:rPr>
              <a:t>Use ldiff[</a:t>
            </a:r>
            <a:r>
              <a:rPr lang="en-US" sz="2000" baseline="30000" dirty="0" smtClean="0">
                <a:solidFill>
                  <a:schemeClr val="accent5"/>
                </a:solidFill>
                <a:cs typeface="Times New Roman" pitchFamily="18" charset="0"/>
              </a:rPr>
              <a:t>1]</a:t>
            </a:r>
            <a:r>
              <a:rPr lang="en-US" sz="2000" dirty="0">
                <a:solidFill>
                  <a:schemeClr val="accent5"/>
                </a:solidFill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5"/>
                </a:solidFill>
                <a:cs typeface="Times New Roman" pitchFamily="18" charset="0"/>
              </a:rPr>
              <a:t>to identify changed lines from added lines and deleted lines</a:t>
            </a:r>
            <a:endParaRPr lang="en-US" sz="2000" baseline="30000" dirty="0" smtClean="0">
              <a:solidFill>
                <a:schemeClr val="accent5"/>
              </a:solidFill>
              <a:cs typeface="Times New Roman" pitchFamily="18" charset="0"/>
            </a:endParaRPr>
          </a:p>
          <a:p>
            <a:pPr marL="922338" lvl="1" indent="-465138" defTabSz="3135313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5"/>
                </a:solidFill>
                <a:cs typeface="Times New Roman" pitchFamily="18" charset="0"/>
              </a:rPr>
              <a:t>Apply the ldiff result to the combined information to produce new information</a:t>
            </a:r>
          </a:p>
          <a:p>
            <a:pPr marL="922338" lvl="1" indent="-465138" defTabSz="3135313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US" sz="2000" dirty="0">
              <a:solidFill>
                <a:schemeClr val="accent5"/>
              </a:solidFill>
              <a:cs typeface="Times New Roman" pitchFamily="18" charset="0"/>
            </a:endParaRPr>
          </a:p>
          <a:p>
            <a:pPr marL="922338" lvl="1" indent="-465138" defTabSz="3135313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US" sz="2000" dirty="0" smtClean="0">
              <a:solidFill>
                <a:schemeClr val="accent5"/>
              </a:solidFill>
              <a:cs typeface="Times New Roman" pitchFamily="18" charset="0"/>
            </a:endParaRPr>
          </a:p>
          <a:p>
            <a:pPr marL="922338" lvl="1" indent="-465138" defTabSz="3135313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US" sz="2000" dirty="0">
              <a:solidFill>
                <a:schemeClr val="accent5"/>
              </a:solidFill>
              <a:cs typeface="Times New Roman" pitchFamily="18" charset="0"/>
            </a:endParaRPr>
          </a:p>
          <a:p>
            <a:pPr marL="922338" lvl="1" indent="-465138" defTabSz="3135313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US" sz="2400" dirty="0">
              <a:solidFill>
                <a:schemeClr val="accent5"/>
              </a:solidFill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82" charset="2"/>
              <a:buChar char="Ø"/>
            </a:pPr>
            <a:endParaRPr lang="en-US" sz="2400" dirty="0" smtClean="0">
              <a:solidFill>
                <a:schemeClr val="accent5"/>
              </a:solidFill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82" charset="2"/>
              <a:buChar char="Ø"/>
            </a:pPr>
            <a:endParaRPr lang="en-US" sz="2400" dirty="0">
              <a:solidFill>
                <a:schemeClr val="accent5"/>
              </a:solidFill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82" charset="2"/>
              <a:buChar char="Ø"/>
            </a:pPr>
            <a:endParaRPr lang="en-US" sz="2400" dirty="0" smtClean="0">
              <a:solidFill>
                <a:schemeClr val="accent5"/>
              </a:solidFill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82" charset="2"/>
              <a:buChar char="Ø"/>
            </a:pPr>
            <a:endParaRPr lang="en-US" sz="2400" dirty="0" smtClean="0">
              <a:solidFill>
                <a:schemeClr val="accent5"/>
              </a:solidFill>
              <a:cs typeface="Times New Roman" pitchFamily="18" charset="0"/>
            </a:endParaRPr>
          </a:p>
          <a:p>
            <a:pPr marL="465138" indent="-465138" defTabSz="3135313" eaLnBrk="0" hangingPunct="0">
              <a:spcBef>
                <a:spcPct val="50000"/>
              </a:spcBef>
              <a:buFont typeface="Wingdings" pitchFamily="82" charset="2"/>
              <a:buChar char="Ø"/>
            </a:pPr>
            <a:r>
              <a:rPr lang="en-US" sz="2400" dirty="0" smtClean="0">
                <a:solidFill>
                  <a:schemeClr val="accent5"/>
                </a:solidFill>
                <a:cs typeface="Times New Roman" pitchFamily="18" charset="0"/>
              </a:rPr>
              <a:t>The analysis for a line stops when the line is first added into the repository</a:t>
            </a:r>
            <a:endParaRPr lang="en-US" sz="2400" dirty="0">
              <a:solidFill>
                <a:schemeClr val="accent5"/>
              </a:solidFill>
              <a:cs typeface="Times New Roman" pitchFamily="18" charset="0"/>
            </a:endParaRPr>
          </a:p>
        </p:txBody>
      </p:sp>
      <p:cxnSp>
        <p:nvCxnSpPr>
          <p:cNvPr id="91" name="直接箭头连接符 82"/>
          <p:cNvCxnSpPr>
            <a:cxnSpLocks noChangeShapeType="1"/>
            <a:stCxn id="99" idx="1"/>
            <a:endCxn id="98" idx="6"/>
          </p:cNvCxnSpPr>
          <p:nvPr/>
        </p:nvCxnSpPr>
        <p:spPr bwMode="auto">
          <a:xfrm flipH="1" flipV="1">
            <a:off x="14040033" y="11922161"/>
            <a:ext cx="730830" cy="454195"/>
          </a:xfrm>
          <a:prstGeom prst="straightConnector1">
            <a:avLst/>
          </a:prstGeom>
          <a:noFill/>
          <a:ln w="47625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8" name="矩形 33"/>
          <p:cNvSpPr>
            <a:spLocks noChangeArrowheads="1"/>
          </p:cNvSpPr>
          <p:nvPr/>
        </p:nvSpPr>
        <p:spPr bwMode="auto">
          <a:xfrm>
            <a:off x="5538325" y="14203680"/>
            <a:ext cx="4367675" cy="71323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82880" tIns="156638" rIns="0" bIns="156638"/>
          <a:lstStyle/>
          <a:p>
            <a:pPr marL="392113" indent="-392113" algn="r" defTabSz="3135313"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Commit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392113" indent="-392113" algn="r" defTabSz="3135313"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Author: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Bob</a:t>
            </a:r>
          </a:p>
          <a:p>
            <a:pPr marL="392113" indent="-392113" defTabSz="3135313">
              <a:defRPr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@@ -0,0 +1,14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@@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+static inline void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+show_signal_msg(struct pt_regs *regs,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unsigned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long address)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+{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printk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("%s segfault at %lx ip %p sp %p",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KERN_INFO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address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nn-NO" sz="18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nn-NO" sz="1800" dirty="0" smtClean="0">
                <a:latin typeface="Courier New" pitchFamily="49" charset="0"/>
                <a:cs typeface="Courier New" pitchFamily="49" charset="0"/>
              </a:rPr>
              <a:t>               (</a:t>
            </a:r>
            <a:r>
              <a:rPr lang="nn-NO" sz="1800" dirty="0">
                <a:latin typeface="Courier New" pitchFamily="49" charset="0"/>
                <a:cs typeface="Courier New" pitchFamily="49" charset="0"/>
              </a:rPr>
              <a:t>void *)regs-&gt;ip, (void *)regs-&gt;sp);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print_vma(KERN_CONT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 in ", regs-&gt;ip);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printk(KERN_CONT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"\n");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92113" indent="-392113" defTabSz="3135313">
              <a:defRPr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0" name="矩形 33"/>
          <p:cNvSpPr>
            <a:spLocks noChangeArrowheads="1"/>
          </p:cNvSpPr>
          <p:nvPr/>
        </p:nvSpPr>
        <p:spPr bwMode="auto">
          <a:xfrm>
            <a:off x="3962400" y="13716000"/>
            <a:ext cx="4367675" cy="71323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82880" tIns="156638" rIns="0" bIns="156638"/>
          <a:lstStyle/>
          <a:p>
            <a:pPr marL="392113" indent="-392113" algn="r" defTabSz="3135313"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Commit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392113" indent="-392113" algn="r" defTabSz="3135313"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Author: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Tom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@@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-12,3 +13,26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@@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+static void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+__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bad_area_nosemaphore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unsigned long error_code,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+{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   if 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address == 0) warning("Zero address");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if (error_code &amp; PF_USER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 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local_irq_enable();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     tsk-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thread.cr2=address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tsk-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&gt;thread.error_code  = error_code | (address &gt;= TASK_SIZE);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tsk-&gt;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thread.trap_no=20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              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 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return;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if (is_f00f_bug(address))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return;</a:t>
            </a:r>
          </a:p>
          <a:p>
            <a:pPr marL="392113" indent="-392113" algn="r" defTabSz="3135313">
              <a:defRPr/>
            </a:pPr>
            <a:endParaRPr lang="en-US" sz="180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9" name="矩形 33"/>
          <p:cNvSpPr>
            <a:spLocks noChangeArrowheads="1"/>
          </p:cNvSpPr>
          <p:nvPr/>
        </p:nvSpPr>
        <p:spPr bwMode="auto">
          <a:xfrm>
            <a:off x="585325" y="14279880"/>
            <a:ext cx="4367675" cy="71323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82880" tIns="156638" rIns="0" bIns="156638"/>
          <a:lstStyle/>
          <a:p>
            <a:pPr marL="392113" indent="-392113" defTabSz="3135313"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Commit 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392113" indent="-392113" defTabSz="3135313"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Author: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Jim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@@ -1,10 +1,16 @@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static inline void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show_signal_msg(struct pt_regs *regs,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-   </a:t>
            </a:r>
            <a:r>
              <a:rPr lang="en-US" sz="1800" strike="sngStrike" dirty="0">
                <a:latin typeface="Courier New" pitchFamily="49" charset="0"/>
                <a:cs typeface="Courier New" pitchFamily="49" charset="0"/>
              </a:rPr>
              <a:t>unsigned long address)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 unsigned long address, struct task_struct *tsk)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-  </a:t>
            </a:r>
            <a:r>
              <a:rPr lang="en-US" sz="1800" strike="sngStrike" dirty="0">
                <a:latin typeface="Courier New" pitchFamily="49" charset="0"/>
                <a:cs typeface="Courier New" pitchFamily="49" charset="0"/>
              </a:rPr>
              <a:t>printk("%s segfault at %l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x -  </a:t>
            </a:r>
            <a:r>
              <a:rPr lang="en-US" sz="1800" strike="sngStrike" dirty="0">
                <a:latin typeface="Courier New" pitchFamily="49" charset="0"/>
                <a:cs typeface="Courier New" pitchFamily="49" charset="0"/>
              </a:rPr>
              <a:t>KERN_INFO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strike="sngStrike" dirty="0">
                <a:latin typeface="Courier New" pitchFamily="49" charset="0"/>
                <a:cs typeface="Courier New" pitchFamily="49" charset="0"/>
              </a:rPr>
              <a:t>address,</a:t>
            </a:r>
          </a:p>
          <a:p>
            <a:endParaRPr lang="en-US" sz="1800" strike="sngStrike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if (!unhandled_signal(tsk))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  return;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if (!printk_ratelimit())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  return;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printk("%s%s[%d]: segfault at %lx ip %p sp %p",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tsk-&gt;comm,task_pid_nr(tsk), 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92113" indent="-392113" defTabSz="3135313">
              <a:defRPr/>
            </a:pP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92113" indent="-392113" defTabSz="3135313">
              <a:defRPr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392113" indent="-392113" defTabSz="3135313">
              <a:defRPr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7" name="矩形 33"/>
          <p:cNvSpPr>
            <a:spLocks noChangeArrowheads="1"/>
          </p:cNvSpPr>
          <p:nvPr/>
        </p:nvSpPr>
        <p:spPr bwMode="auto">
          <a:xfrm>
            <a:off x="838200" y="7010400"/>
            <a:ext cx="4367675" cy="71326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82880" tIns="156638" rIns="182880" bIns="156638"/>
          <a:lstStyle/>
          <a:p>
            <a:pPr marL="392113" indent="-392113" defTabSz="3135313"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Commit 6</a:t>
            </a:r>
          </a:p>
          <a:p>
            <a:pPr marL="392113" indent="-392113" defTabSz="3135313"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Author: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Jim</a:t>
            </a:r>
          </a:p>
          <a:p>
            <a:pPr marL="392113" indent="-392113" defTabSz="3135313">
              <a:defRPr/>
            </a:pP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@@ -20,7 +20,7 @@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void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bad_area_nosemaphore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struct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pt_regs *regs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unsigned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long error_code,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1800" strike="sngStrike" dirty="0" smtClean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1800" strike="sngStrike" dirty="0">
                <a:latin typeface="Courier New" pitchFamily="49" charset="0"/>
                <a:cs typeface="Courier New" pitchFamily="49" charset="0"/>
              </a:rPr>
              <a:t>long address)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long address, int si_code)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@@ -39,7 +39,9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@@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bad_area_nosemaphore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struct pt_regs *regs,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unsigned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long error_code,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+tsk-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&gt;thread.cr2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address;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+tsk-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&gt;thread.error_code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 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    error_code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|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    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address &gt;= TASK_SIZE);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  </a:t>
            </a:r>
            <a:r>
              <a:rPr lang="en-US" sz="1800" strike="sngStrike" dirty="0" smtClean="0">
                <a:latin typeface="Courier New" pitchFamily="49" charset="0"/>
                <a:cs typeface="Courier New" pitchFamily="49" charset="0"/>
              </a:rPr>
              <a:t>tsk-</a:t>
            </a:r>
            <a:r>
              <a:rPr lang="en-US" sz="1800" strike="sngStrike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800" strike="sngStrike" dirty="0" smtClean="0">
                <a:latin typeface="Courier New" pitchFamily="49" charset="0"/>
                <a:cs typeface="Courier New" pitchFamily="49" charset="0"/>
              </a:rPr>
              <a:t>thread.trap_no </a:t>
            </a:r>
            <a:r>
              <a:rPr lang="en-US" sz="1800" strike="sngStrike" dirty="0">
                <a:latin typeface="Courier New" pitchFamily="49" charset="0"/>
                <a:cs typeface="Courier New" pitchFamily="49" charset="0"/>
              </a:rPr>
              <a:t>= 20;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tsk-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thread.trap_no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14;                </a:t>
            </a:r>
          </a:p>
          <a:p>
            <a:pPr marL="392113" indent="-392113" defTabSz="3135313">
              <a:defRPr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矩形 75"/>
          <p:cNvSpPr/>
          <p:nvPr/>
        </p:nvSpPr>
        <p:spPr bwMode="auto">
          <a:xfrm>
            <a:off x="10896600" y="11201400"/>
            <a:ext cx="10591800" cy="30480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0" tIns="156638" rIns="0" bIns="156638"/>
          <a:lstStyle/>
          <a:p>
            <a:pPr marL="392113" indent="-392113" defTabSz="3135313">
              <a:defRPr/>
            </a:pPr>
            <a:endParaRPr lang="en-US" dirty="0"/>
          </a:p>
        </p:txBody>
      </p:sp>
      <p:sp>
        <p:nvSpPr>
          <p:cNvPr id="77" name="TextBox 2059"/>
          <p:cNvSpPr txBox="1">
            <a:spLocks noChangeArrowheads="1"/>
          </p:cNvSpPr>
          <p:nvPr/>
        </p:nvSpPr>
        <p:spPr bwMode="auto">
          <a:xfrm>
            <a:off x="14974237" y="11244602"/>
            <a:ext cx="2168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1pPr>
            <a:lvl2pPr marL="742950" indent="-285750" eaLnBrk="0" hangingPunct="0"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2pPr>
            <a:lvl3pPr marL="1143000" indent="-228600" eaLnBrk="0" hangingPunct="0"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3pPr>
            <a:lvl4pPr marL="1600200" indent="-228600" eaLnBrk="0" hangingPunct="0"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4pPr>
            <a:lvl5pPr marL="2057400" indent="-228600" eaLnBrk="0" hangingPunct="0"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Commit Graph</a:t>
            </a:r>
          </a:p>
        </p:txBody>
      </p:sp>
      <p:cxnSp>
        <p:nvCxnSpPr>
          <p:cNvPr id="85" name="直接箭头连接符 11"/>
          <p:cNvCxnSpPr>
            <a:cxnSpLocks noChangeShapeType="1"/>
          </p:cNvCxnSpPr>
          <p:nvPr/>
        </p:nvCxnSpPr>
        <p:spPr bwMode="auto">
          <a:xfrm flipH="1">
            <a:off x="12527502" y="11800644"/>
            <a:ext cx="971041" cy="573364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直接箭头连接符 81"/>
          <p:cNvCxnSpPr>
            <a:cxnSpLocks noChangeShapeType="1"/>
          </p:cNvCxnSpPr>
          <p:nvPr/>
        </p:nvCxnSpPr>
        <p:spPr bwMode="auto">
          <a:xfrm flipH="1" flipV="1">
            <a:off x="15118302" y="12877800"/>
            <a:ext cx="1927002" cy="94488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直接箭头连接符 82"/>
          <p:cNvCxnSpPr>
            <a:cxnSpLocks noChangeShapeType="1"/>
          </p:cNvCxnSpPr>
          <p:nvPr/>
        </p:nvCxnSpPr>
        <p:spPr bwMode="auto">
          <a:xfrm flipH="1">
            <a:off x="17667147" y="12981168"/>
            <a:ext cx="1927738" cy="92176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直接箭头连接符 11"/>
          <p:cNvCxnSpPr>
            <a:cxnSpLocks noChangeShapeType="1"/>
          </p:cNvCxnSpPr>
          <p:nvPr/>
        </p:nvCxnSpPr>
        <p:spPr bwMode="auto">
          <a:xfrm flipH="1">
            <a:off x="15301638" y="12517190"/>
            <a:ext cx="890862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直接箭头连接符 82"/>
          <p:cNvCxnSpPr>
            <a:cxnSpLocks noChangeShapeType="1"/>
          </p:cNvCxnSpPr>
          <p:nvPr/>
        </p:nvCxnSpPr>
        <p:spPr bwMode="auto">
          <a:xfrm flipH="1" flipV="1">
            <a:off x="12527503" y="12877800"/>
            <a:ext cx="786749" cy="68036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直接箭头连接符 11"/>
          <p:cNvCxnSpPr>
            <a:cxnSpLocks noChangeShapeType="1"/>
          </p:cNvCxnSpPr>
          <p:nvPr/>
        </p:nvCxnSpPr>
        <p:spPr bwMode="auto">
          <a:xfrm flipH="1">
            <a:off x="13936093" y="12883728"/>
            <a:ext cx="834769" cy="60367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椭圆 9"/>
          <p:cNvSpPr>
            <a:spLocks noChangeArrowheads="1"/>
          </p:cNvSpPr>
          <p:nvPr/>
        </p:nvSpPr>
        <p:spPr bwMode="auto">
          <a:xfrm>
            <a:off x="12068774" y="12310795"/>
            <a:ext cx="621843" cy="670373"/>
          </a:xfrm>
          <a:prstGeom prst="ellipse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 bIns="156638"/>
          <a:lstStyle/>
          <a:p>
            <a:pPr marL="392113" indent="-392113" algn="ctr" defTabSz="3135313"/>
            <a:r>
              <a:rPr lang="en-US" sz="2400" dirty="0" smtClean="0">
                <a:solidFill>
                  <a:schemeClr val="accent1"/>
                </a:solidFill>
              </a:rPr>
              <a:t>8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94" name="直接箭头连接符 11"/>
          <p:cNvCxnSpPr>
            <a:cxnSpLocks noChangeShapeType="1"/>
          </p:cNvCxnSpPr>
          <p:nvPr/>
        </p:nvCxnSpPr>
        <p:spPr bwMode="auto">
          <a:xfrm flipH="1" flipV="1">
            <a:off x="16718503" y="12496800"/>
            <a:ext cx="1100969" cy="2960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TextBox 2059"/>
          <p:cNvSpPr txBox="1">
            <a:spLocks noChangeArrowheads="1"/>
          </p:cNvSpPr>
          <p:nvPr/>
        </p:nvSpPr>
        <p:spPr bwMode="auto">
          <a:xfrm>
            <a:off x="11817887" y="11230951"/>
            <a:ext cx="1202468" cy="43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1pPr>
            <a:lvl2pPr marL="742950" indent="-285750" eaLnBrk="0" hangingPunct="0"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2pPr>
            <a:lvl3pPr marL="1143000" indent="-228600" eaLnBrk="0" hangingPunct="0"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3pPr>
            <a:lvl4pPr marL="1600200" indent="-228600" eaLnBrk="0" hangingPunct="0"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4pPr>
            <a:lvl5pPr marL="2057400" indent="-228600" eaLnBrk="0" hangingPunct="0"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Helvetic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/>
              <a:t> Head</a:t>
            </a:r>
          </a:p>
        </p:txBody>
      </p:sp>
      <p:cxnSp>
        <p:nvCxnSpPr>
          <p:cNvPr id="97" name="直接箭头连接符 2076"/>
          <p:cNvCxnSpPr>
            <a:cxnSpLocks noChangeShapeType="1"/>
          </p:cNvCxnSpPr>
          <p:nvPr/>
        </p:nvCxnSpPr>
        <p:spPr bwMode="auto">
          <a:xfrm>
            <a:off x="12333998" y="11656729"/>
            <a:ext cx="0" cy="621454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椭圆 9"/>
          <p:cNvSpPr>
            <a:spLocks noChangeArrowheads="1"/>
          </p:cNvSpPr>
          <p:nvPr/>
        </p:nvSpPr>
        <p:spPr bwMode="auto">
          <a:xfrm>
            <a:off x="13418191" y="11586068"/>
            <a:ext cx="621842" cy="672186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 bIns="156638"/>
          <a:lstStyle/>
          <a:p>
            <a:pPr marL="392113" indent="-392113" algn="ctr" defTabSz="3135313"/>
            <a:r>
              <a:rPr lang="en-US" sz="2400" dirty="0" smtClean="0">
                <a:solidFill>
                  <a:schemeClr val="accent1"/>
                </a:solidFill>
              </a:rPr>
              <a:t>6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99" name="椭圆 9"/>
          <p:cNvSpPr>
            <a:spLocks noChangeArrowheads="1"/>
          </p:cNvSpPr>
          <p:nvPr/>
        </p:nvSpPr>
        <p:spPr bwMode="auto">
          <a:xfrm>
            <a:off x="14679796" y="12278182"/>
            <a:ext cx="621842" cy="670373"/>
          </a:xfrm>
          <a:prstGeom prst="ellipse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 bIns="156638"/>
          <a:lstStyle/>
          <a:p>
            <a:pPr marL="392113" indent="-392113" algn="ctr" defTabSz="3135313"/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00" name="椭圆 9"/>
          <p:cNvSpPr>
            <a:spLocks noChangeArrowheads="1"/>
          </p:cNvSpPr>
          <p:nvPr/>
        </p:nvSpPr>
        <p:spPr bwMode="auto">
          <a:xfrm>
            <a:off x="17819472" y="12324686"/>
            <a:ext cx="621842" cy="672184"/>
          </a:xfrm>
          <a:prstGeom prst="ellipse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 bIns="156638"/>
          <a:lstStyle/>
          <a:p>
            <a:pPr marL="392113" indent="-392113" algn="ctr" defTabSz="3135313"/>
            <a:r>
              <a:rPr lang="en-US" sz="2400" dirty="0" smtClean="0">
                <a:solidFill>
                  <a:schemeClr val="accent1"/>
                </a:solidFill>
              </a:rPr>
              <a:t>2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01" name="椭圆 9"/>
          <p:cNvSpPr>
            <a:spLocks noChangeArrowheads="1"/>
          </p:cNvSpPr>
          <p:nvPr/>
        </p:nvSpPr>
        <p:spPr bwMode="auto">
          <a:xfrm>
            <a:off x="17045304" y="13424158"/>
            <a:ext cx="621843" cy="67037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 bIns="156638"/>
          <a:lstStyle/>
          <a:p>
            <a:pPr marL="392113" indent="-392113" algn="ctr" defTabSz="3135313"/>
            <a:r>
              <a:rPr lang="en-US" sz="2400" dirty="0" smtClean="0">
                <a:solidFill>
                  <a:schemeClr val="accent1"/>
                </a:solidFill>
              </a:rPr>
              <a:t>3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02" name="椭圆 9"/>
          <p:cNvSpPr>
            <a:spLocks noChangeArrowheads="1"/>
          </p:cNvSpPr>
          <p:nvPr/>
        </p:nvSpPr>
        <p:spPr bwMode="auto">
          <a:xfrm>
            <a:off x="19453823" y="12314418"/>
            <a:ext cx="621843" cy="670373"/>
          </a:xfrm>
          <a:prstGeom prst="ellipse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 bIns="156638"/>
          <a:lstStyle/>
          <a:p>
            <a:pPr marL="392113" indent="-392113" algn="ctr" defTabSz="3135313"/>
            <a:r>
              <a:rPr lang="en-US" sz="2400" dirty="0" smtClean="0">
                <a:solidFill>
                  <a:schemeClr val="accent1"/>
                </a:solidFill>
              </a:rPr>
              <a:t>1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03" name="椭圆 9"/>
          <p:cNvSpPr>
            <a:spLocks noChangeArrowheads="1"/>
          </p:cNvSpPr>
          <p:nvPr/>
        </p:nvSpPr>
        <p:spPr bwMode="auto">
          <a:xfrm>
            <a:off x="13314252" y="13118866"/>
            <a:ext cx="621842" cy="670373"/>
          </a:xfrm>
          <a:prstGeom prst="ellipse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 bIns="156638"/>
          <a:lstStyle/>
          <a:p>
            <a:pPr marL="392113" indent="-392113" algn="ctr" defTabSz="3135313"/>
            <a:r>
              <a:rPr lang="en-US" sz="2400" dirty="0" smtClean="0">
                <a:solidFill>
                  <a:schemeClr val="accent1"/>
                </a:solidFill>
              </a:rPr>
              <a:t>7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93" name="椭圆 9"/>
          <p:cNvSpPr>
            <a:spLocks noChangeArrowheads="1"/>
          </p:cNvSpPr>
          <p:nvPr/>
        </p:nvSpPr>
        <p:spPr bwMode="auto">
          <a:xfrm>
            <a:off x="16131360" y="12302138"/>
            <a:ext cx="621842" cy="670373"/>
          </a:xfrm>
          <a:prstGeom prst="ellipse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 bIns="156638"/>
          <a:lstStyle/>
          <a:p>
            <a:pPr marL="392113" indent="-392113" algn="ctr" defTabSz="3135313"/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94" name="直接箭头连接符 11"/>
          <p:cNvCxnSpPr>
            <a:cxnSpLocks noChangeShapeType="1"/>
          </p:cNvCxnSpPr>
          <p:nvPr/>
        </p:nvCxnSpPr>
        <p:spPr bwMode="auto">
          <a:xfrm flipH="1" flipV="1">
            <a:off x="18394904" y="12507974"/>
            <a:ext cx="1058919" cy="18434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直接箭头连接符 2"/>
          <p:cNvCxnSpPr/>
          <p:nvPr/>
        </p:nvCxnSpPr>
        <p:spPr bwMode="auto">
          <a:xfrm flipH="1" flipV="1">
            <a:off x="14006472" y="11890204"/>
            <a:ext cx="730830" cy="454196"/>
          </a:xfrm>
          <a:prstGeom prst="straightConnector1">
            <a:avLst/>
          </a:prstGeom>
          <a:solidFill>
            <a:srgbClr val="FFFFCC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左箭头 1"/>
          <p:cNvSpPr/>
          <p:nvPr/>
        </p:nvSpPr>
        <p:spPr bwMode="auto">
          <a:xfrm rot="10800000">
            <a:off x="21488400" y="11362372"/>
            <a:ext cx="990600" cy="838812"/>
          </a:xfrm>
          <a:prstGeom prst="leftArrow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6638" rIns="0" bIns="156638" numCol="1" rtlCol="0" anchor="t" anchorCtr="0" compatLnSpc="1">
            <a:prstTxWarp prst="textNoShape">
              <a:avLst/>
            </a:prstTxWarp>
          </a:bodyPr>
          <a:lstStyle/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cs typeface="Arial" charset="0"/>
            </a:endParaRPr>
          </a:p>
        </p:txBody>
      </p:sp>
      <p:sp>
        <p:nvSpPr>
          <p:cNvPr id="110" name="左箭头 109"/>
          <p:cNvSpPr/>
          <p:nvPr/>
        </p:nvSpPr>
        <p:spPr bwMode="auto">
          <a:xfrm rot="10800000">
            <a:off x="9753601" y="11419442"/>
            <a:ext cx="1143000" cy="838812"/>
          </a:xfrm>
          <a:prstGeom prst="leftArrow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6638" rIns="0" bIns="156638" numCol="1" rtlCol="0" anchor="t" anchorCtr="0" compatLnSpc="1">
            <a:prstTxWarp prst="textNoShape">
              <a:avLst/>
            </a:prstTxWarp>
          </a:bodyPr>
          <a:lstStyle/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cs typeface="Arial" charset="0"/>
            </a:endParaRPr>
          </a:p>
        </p:txBody>
      </p:sp>
      <p:sp>
        <p:nvSpPr>
          <p:cNvPr id="222" name="矩形 33"/>
          <p:cNvSpPr>
            <a:spLocks noChangeArrowheads="1"/>
          </p:cNvSpPr>
          <p:nvPr/>
        </p:nvSpPr>
        <p:spPr bwMode="auto">
          <a:xfrm>
            <a:off x="2286000" y="8458200"/>
            <a:ext cx="4367675" cy="6965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82880" tIns="156638" rIns="0" bIns="156638"/>
          <a:lstStyle/>
          <a:p>
            <a:pPr marL="392113" indent="-392113" defTabSz="3135313"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Commit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392113" indent="-392113" defTabSz="3135313">
              <a:defRPr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Author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Bob</a:t>
            </a:r>
          </a:p>
          <a:p>
            <a:pPr marL="392113" indent="-392113" defTabSz="3135313">
              <a:defRPr/>
            </a:pPr>
            <a:endParaRPr lang="en-US" sz="18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@@ -2,7 +2,6 @@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    </a:t>
            </a:r>
            <a:r>
              <a:rPr lang="en-US" sz="1800" strike="sngStrike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strike="sngStrike" dirty="0">
                <a:latin typeface="Courier New" pitchFamily="49" charset="0"/>
                <a:cs typeface="Courier New" pitchFamily="49" charset="0"/>
              </a:rPr>
              <a:t>(regs == NULL</a:t>
            </a:r>
            <a:r>
              <a:rPr lang="en-US" sz="1800" strike="sngStrike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strike="sngStrike" dirty="0" smtClean="0">
                <a:latin typeface="Courier New" pitchFamily="49" charset="0"/>
                <a:cs typeface="Courier New" pitchFamily="49" charset="0"/>
              </a:rPr>
              <a:t>warning</a:t>
            </a:r>
            <a:r>
              <a:rPr lang="en-US" sz="1800" strike="sngStrike" dirty="0">
                <a:latin typeface="Courier New" pitchFamily="49" charset="0"/>
                <a:cs typeface="Courier New" pitchFamily="49" charset="0"/>
              </a:rPr>
              <a:t>("Null Pointer");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@@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-14,16 +13,24 @@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  </a:t>
            </a:r>
            <a:r>
              <a:rPr lang="en-US" sz="1800" strike="sngStrike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strike="sngStrike" dirty="0">
                <a:latin typeface="Courier New" pitchFamily="49" charset="0"/>
                <a:cs typeface="Courier New" pitchFamily="49" charset="0"/>
              </a:rPr>
              <a:t>(address == 0</a:t>
            </a:r>
            <a:r>
              <a:rPr lang="en-US" sz="1800" strike="sngStrike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strike="sngStrike" dirty="0">
                <a:latin typeface="Courier New" pitchFamily="49" charset="0"/>
                <a:cs typeface="Courier New" pitchFamily="49" charset="0"/>
              </a:rPr>
              <a:t>warning("Zero address</a:t>
            </a:r>
            <a:r>
              <a:rPr lang="en-US" sz="1800" strike="sngStrike" dirty="0" smtClean="0">
                <a:latin typeface="Courier New" pitchFamily="49" charset="0"/>
                <a:cs typeface="Courier New" pitchFamily="49" charset="0"/>
              </a:rPr>
              <a:t>"); </a:t>
            </a:r>
            <a:endParaRPr lang="en-US" sz="1800" strike="sngStrike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(is_prefetch(regs, error_code, address))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(is_errata100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         regs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address))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return;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@@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-31,8 +38,8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@@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-   </a:t>
            </a:r>
            <a:r>
              <a:rPr lang="en-US" sz="1800" strike="sngStrike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strike="sngStrike" dirty="0">
                <a:latin typeface="Courier New" pitchFamily="49" charset="0"/>
                <a:cs typeface="Courier New" pitchFamily="49" charset="0"/>
              </a:rPr>
              <a:t>(is_f00f_bug(address))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(is_f00f_bug(regs,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                   address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return;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1" name="矩形 51"/>
          <p:cNvSpPr>
            <a:spLocks noChangeArrowheads="1"/>
          </p:cNvSpPr>
          <p:nvPr/>
        </p:nvSpPr>
        <p:spPr bwMode="auto">
          <a:xfrm>
            <a:off x="5486400" y="6645274"/>
            <a:ext cx="4367675" cy="71323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82880" tIns="156638" rIns="0" bIns="156638"/>
          <a:lstStyle/>
          <a:p>
            <a:pPr marL="392113" indent="-392113" defTabSz="3135313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Commit 7</a:t>
            </a:r>
          </a:p>
          <a:p>
            <a:pPr marL="392113" indent="-392113" defTabSz="3135313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Author: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Tom</a:t>
            </a:r>
          </a:p>
          <a:p>
            <a:pPr marL="392113" indent="-392113" defTabSz="3135313"/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@@ -1,5 +1,5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@@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inline void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  </a:t>
            </a:r>
            <a:r>
              <a:rPr lang="en-US" sz="1800" strike="sngStrike" dirty="0" smtClean="0">
                <a:latin typeface="Courier New" pitchFamily="49" charset="0"/>
                <a:cs typeface="Courier New" pitchFamily="49" charset="0"/>
              </a:rPr>
              <a:t>struct </a:t>
            </a:r>
            <a:r>
              <a:rPr lang="en-US" sz="1800" strike="sngStrike" dirty="0">
                <a:latin typeface="Courier New" pitchFamily="49" charset="0"/>
                <a:cs typeface="Courier New" pitchFamily="49" charset="0"/>
              </a:rPr>
              <a:t>pt_regs *regs,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  struct pt_regs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regs,  unsigned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long error_code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@@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-8,10 +8,10 @@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  </a:t>
            </a:r>
            <a:r>
              <a:rPr lang="en-US" sz="1800" strike="sngStrike" dirty="0" smtClean="0">
                <a:latin typeface="Courier New" pitchFamily="49" charset="0"/>
                <a:cs typeface="Courier New" pitchFamily="49" charset="0"/>
              </a:rPr>
              <a:t>printk</a:t>
            </a:r>
            <a:r>
              <a:rPr lang="en-US" sz="1800" strike="sngStrike" dirty="0">
                <a:latin typeface="Courier New" pitchFamily="49" charset="0"/>
                <a:cs typeface="Courier New" pitchFamily="49" charset="0"/>
              </a:rPr>
              <a:t>("%s%s[%d]: segfault at %lx ip %p sp %p</a:t>
            </a:r>
            <a:r>
              <a:rPr lang="en-US" sz="1800" strike="sngStrike" dirty="0" smtClean="0">
                <a:latin typeface="Courier New" pitchFamily="49" charset="0"/>
                <a:cs typeface="Courier New" pitchFamily="49" charset="0"/>
              </a:rPr>
              <a:t>",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task_pid_nr(tsk) &gt; 1 ? KERN_INFO : KERN_EMERG,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tsk-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&gt;comm, task_pid_nr(tsk), address,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nn-NO" sz="1800" dirty="0" smtClean="0">
                <a:latin typeface="Courier New" pitchFamily="49" charset="0"/>
                <a:cs typeface="Courier New" pitchFamily="49" charset="0"/>
              </a:rPr>
              <a:t>-  </a:t>
            </a:r>
            <a:r>
              <a:rPr lang="nn-NO" sz="1800" strike="sngStrik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nn-NO" sz="1800" strike="sngStrike" dirty="0">
                <a:latin typeface="Courier New" pitchFamily="49" charset="0"/>
                <a:cs typeface="Courier New" pitchFamily="49" charset="0"/>
              </a:rPr>
              <a:t>void *)regs-&gt;ip, (void *)regs-&gt;sp);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+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void *)regs-&gt;ip, (void *)regs-&gt;sp, error_code);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5" name="Picture 1" descr="C:\Users\Xiaozhu Meng\AppData\Roaming\Tencent\Users\32619420\QQ\WinTemp\RichOle\1$S]H4ZP~@U]IWNB2QA~K7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0" y="3188678"/>
            <a:ext cx="9829800" cy="328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5" name="直接箭头连接符 11"/>
          <p:cNvCxnSpPr>
            <a:cxnSpLocks noChangeShapeType="1"/>
          </p:cNvCxnSpPr>
          <p:nvPr/>
        </p:nvCxnSpPr>
        <p:spPr bwMode="auto">
          <a:xfrm flipV="1">
            <a:off x="12679902" y="12039600"/>
            <a:ext cx="818641" cy="48680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直接箭头连接符 82"/>
          <p:cNvCxnSpPr>
            <a:cxnSpLocks noChangeShapeType="1"/>
          </p:cNvCxnSpPr>
          <p:nvPr/>
        </p:nvCxnSpPr>
        <p:spPr bwMode="auto">
          <a:xfrm>
            <a:off x="12651000" y="12725400"/>
            <a:ext cx="714702" cy="571059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直接箭头连接符 184"/>
          <p:cNvCxnSpPr/>
          <p:nvPr/>
        </p:nvCxnSpPr>
        <p:spPr bwMode="auto">
          <a:xfrm>
            <a:off x="13975302" y="12118805"/>
            <a:ext cx="730830" cy="454195"/>
          </a:xfrm>
          <a:prstGeom prst="straightConnector1">
            <a:avLst/>
          </a:prstGeom>
          <a:solidFill>
            <a:srgbClr val="FFFFCC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直接箭头连接符 11"/>
          <p:cNvCxnSpPr>
            <a:cxnSpLocks noChangeShapeType="1"/>
          </p:cNvCxnSpPr>
          <p:nvPr/>
        </p:nvCxnSpPr>
        <p:spPr bwMode="auto">
          <a:xfrm flipV="1">
            <a:off x="13899102" y="12649200"/>
            <a:ext cx="834769" cy="60367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6" name="直接箭头连接符 11"/>
          <p:cNvCxnSpPr>
            <a:cxnSpLocks noChangeShapeType="1"/>
          </p:cNvCxnSpPr>
          <p:nvPr/>
        </p:nvCxnSpPr>
        <p:spPr bwMode="auto">
          <a:xfrm>
            <a:off x="15301638" y="12701444"/>
            <a:ext cx="880497" cy="23956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8" name="直接箭头连接符 11"/>
          <p:cNvCxnSpPr>
            <a:cxnSpLocks noChangeShapeType="1"/>
          </p:cNvCxnSpPr>
          <p:nvPr/>
        </p:nvCxnSpPr>
        <p:spPr bwMode="auto">
          <a:xfrm>
            <a:off x="16753202" y="12701947"/>
            <a:ext cx="1066270" cy="2345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2" name="直接箭头连接符 11"/>
          <p:cNvCxnSpPr>
            <a:cxnSpLocks noChangeShapeType="1"/>
          </p:cNvCxnSpPr>
          <p:nvPr/>
        </p:nvCxnSpPr>
        <p:spPr bwMode="auto">
          <a:xfrm flipV="1">
            <a:off x="18441314" y="12714227"/>
            <a:ext cx="1012509" cy="1117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直接箭头连接符 81"/>
          <p:cNvCxnSpPr>
            <a:cxnSpLocks noChangeShapeType="1"/>
          </p:cNvCxnSpPr>
          <p:nvPr/>
        </p:nvCxnSpPr>
        <p:spPr bwMode="auto">
          <a:xfrm>
            <a:off x="15264769" y="12725400"/>
            <a:ext cx="1834733" cy="908964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" name="直接箭头连接符 82"/>
          <p:cNvCxnSpPr>
            <a:cxnSpLocks noChangeShapeType="1"/>
          </p:cNvCxnSpPr>
          <p:nvPr/>
        </p:nvCxnSpPr>
        <p:spPr bwMode="auto">
          <a:xfrm flipV="1">
            <a:off x="17667147" y="12801600"/>
            <a:ext cx="1877743" cy="87272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1" name="直接箭头连接符 11"/>
          <p:cNvCxnSpPr>
            <a:cxnSpLocks noChangeShapeType="1"/>
          </p:cNvCxnSpPr>
          <p:nvPr/>
        </p:nvCxnSpPr>
        <p:spPr bwMode="auto">
          <a:xfrm flipH="1">
            <a:off x="17489272" y="11534547"/>
            <a:ext cx="879376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直接箭头连接符 11"/>
          <p:cNvCxnSpPr>
            <a:cxnSpLocks noChangeShapeType="1"/>
          </p:cNvCxnSpPr>
          <p:nvPr/>
        </p:nvCxnSpPr>
        <p:spPr bwMode="auto">
          <a:xfrm flipV="1">
            <a:off x="17489272" y="11980155"/>
            <a:ext cx="879376" cy="1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5" name="TextBox 1054"/>
          <p:cNvSpPr txBox="1"/>
          <p:nvPr/>
        </p:nvSpPr>
        <p:spPr>
          <a:xfrm>
            <a:off x="18441314" y="11362372"/>
            <a:ext cx="2678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Development direction</a:t>
            </a:r>
            <a:endParaRPr lang="en-US" sz="1800" dirty="0"/>
          </a:p>
        </p:txBody>
      </p:sp>
      <p:sp>
        <p:nvSpPr>
          <p:cNvPr id="216" name="TextBox 215"/>
          <p:cNvSpPr txBox="1"/>
          <p:nvPr/>
        </p:nvSpPr>
        <p:spPr>
          <a:xfrm>
            <a:off x="18459298" y="11800644"/>
            <a:ext cx="275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Information flow direction</a:t>
            </a:r>
            <a:endParaRPr lang="en-US" sz="1800" dirty="0"/>
          </a:p>
        </p:txBody>
      </p:sp>
      <p:sp>
        <p:nvSpPr>
          <p:cNvPr id="45" name="矩形 44"/>
          <p:cNvSpPr/>
          <p:nvPr/>
        </p:nvSpPr>
        <p:spPr bwMode="auto">
          <a:xfrm>
            <a:off x="10896600" y="16304343"/>
            <a:ext cx="10591800" cy="4041057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0" tIns="156638" rIns="0" bIns="156638"/>
          <a:lstStyle/>
          <a:p>
            <a:pPr marL="392113" indent="-392113" defTabSz="3135313">
              <a:defRPr/>
            </a:pPr>
            <a:endParaRPr lang="en-US" dirty="0"/>
          </a:p>
        </p:txBody>
      </p:sp>
      <p:cxnSp>
        <p:nvCxnSpPr>
          <p:cNvPr id="58" name="直接箭头连接符 11"/>
          <p:cNvCxnSpPr>
            <a:cxnSpLocks noChangeShapeType="1"/>
            <a:endCxn id="64" idx="2"/>
          </p:cNvCxnSpPr>
          <p:nvPr/>
        </p:nvCxnSpPr>
        <p:spPr bwMode="auto">
          <a:xfrm flipV="1">
            <a:off x="14104100" y="18472846"/>
            <a:ext cx="5784100" cy="729554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椭圆 9"/>
          <p:cNvSpPr>
            <a:spLocks noChangeArrowheads="1"/>
          </p:cNvSpPr>
          <p:nvPr/>
        </p:nvSpPr>
        <p:spPr bwMode="auto">
          <a:xfrm>
            <a:off x="13411200" y="17103065"/>
            <a:ext cx="694016" cy="649078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 bIns="156638"/>
          <a:lstStyle/>
          <a:p>
            <a:pPr marL="392113" indent="-392113" algn="ctr" defTabSz="3135313"/>
            <a:r>
              <a:rPr lang="en-US" sz="2400" dirty="0" smtClean="0">
                <a:solidFill>
                  <a:schemeClr val="accent1"/>
                </a:solidFill>
              </a:rPr>
              <a:t>6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4" name="椭圆 9"/>
          <p:cNvSpPr>
            <a:spLocks noChangeArrowheads="1"/>
          </p:cNvSpPr>
          <p:nvPr/>
        </p:nvSpPr>
        <p:spPr bwMode="auto">
          <a:xfrm>
            <a:off x="19888200" y="18149182"/>
            <a:ext cx="694016" cy="647327"/>
          </a:xfrm>
          <a:prstGeom prst="ellipse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 bIns="156638"/>
          <a:lstStyle/>
          <a:p>
            <a:pPr marL="392113" indent="-392113" algn="ctr" defTabSz="3135313"/>
            <a:r>
              <a:rPr lang="en-US" sz="2400" dirty="0" smtClean="0">
                <a:solidFill>
                  <a:schemeClr val="accent1"/>
                </a:solidFill>
              </a:rPr>
              <a:t>5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8" name="椭圆 9"/>
          <p:cNvSpPr>
            <a:spLocks noChangeArrowheads="1"/>
          </p:cNvSpPr>
          <p:nvPr/>
        </p:nvSpPr>
        <p:spPr bwMode="auto">
          <a:xfrm>
            <a:off x="13410084" y="19024330"/>
            <a:ext cx="694016" cy="647327"/>
          </a:xfrm>
          <a:prstGeom prst="ellipse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 bIns="156638"/>
          <a:lstStyle/>
          <a:p>
            <a:pPr marL="392113" indent="-392113" algn="ctr" defTabSz="3135313"/>
            <a:r>
              <a:rPr lang="en-US" sz="2400" dirty="0" smtClean="0">
                <a:solidFill>
                  <a:schemeClr val="accent1"/>
                </a:solidFill>
              </a:rPr>
              <a:t>7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71" name="直接箭头连接符 70"/>
          <p:cNvCxnSpPr/>
          <p:nvPr/>
        </p:nvCxnSpPr>
        <p:spPr bwMode="auto">
          <a:xfrm>
            <a:off x="14105216" y="17526000"/>
            <a:ext cx="5757156" cy="926223"/>
          </a:xfrm>
          <a:prstGeom prst="straightConnector1">
            <a:avLst/>
          </a:prstGeom>
          <a:solidFill>
            <a:srgbClr val="FFFFCC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矩形 14"/>
          <p:cNvSpPr/>
          <p:nvPr/>
        </p:nvSpPr>
        <p:spPr bwMode="auto">
          <a:xfrm>
            <a:off x="15619734" y="16511185"/>
            <a:ext cx="2134866" cy="1164758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0" bIns="91440" numCol="1" rtlCol="0" anchor="t" anchorCtr="0" compatLnSpc="1">
            <a:prstTxWarp prst="textNoShape">
              <a:avLst/>
            </a:prstTxWarp>
          </a:bodyPr>
          <a:lstStyle/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Line 1: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 pitchFamily="34" charset="0"/>
                <a:cs typeface="Arial" charset="0"/>
              </a:rPr>
              <a:t>Tom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 pitchFamily="34" charset="0"/>
                <a:cs typeface="Arial" charset="0"/>
              </a:rPr>
              <a:t>Jim</a:t>
            </a:r>
          </a:p>
          <a:p>
            <a:pPr marL="392113" indent="-392113" defTabSz="3135313"/>
            <a:r>
              <a:rPr lang="en-US" sz="1800" dirty="0"/>
              <a:t>Line 2: </a:t>
            </a:r>
            <a:r>
              <a:rPr lang="en-US" sz="1800" dirty="0">
                <a:solidFill>
                  <a:srgbClr val="0070C0"/>
                </a:solidFill>
              </a:rPr>
              <a:t>Tom</a:t>
            </a:r>
            <a:endParaRPr lang="en-US" sz="1800" dirty="0">
              <a:solidFill>
                <a:srgbClr val="FF0000"/>
              </a:solidFill>
            </a:endParaRPr>
          </a:p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Line 3: </a:t>
            </a:r>
            <a:r>
              <a:rPr lang="en-US" sz="1800" dirty="0" smtClean="0">
                <a:solidFill>
                  <a:srgbClr val="FF0000"/>
                </a:solidFill>
              </a:rPr>
              <a:t>Jim</a:t>
            </a:r>
          </a:p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aseline="0" dirty="0" smtClean="0"/>
              <a:t>Line</a:t>
            </a:r>
            <a:r>
              <a:rPr lang="en-US" sz="1800" dirty="0" smtClean="0"/>
              <a:t> 4: </a:t>
            </a:r>
            <a:r>
              <a:rPr lang="en-US" sz="1800" dirty="0" smtClean="0">
                <a:solidFill>
                  <a:srgbClr val="FF0000"/>
                </a:solidFill>
              </a:rPr>
              <a:t>Jim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9" name="矩形 78"/>
          <p:cNvSpPr/>
          <p:nvPr/>
        </p:nvSpPr>
        <p:spPr bwMode="auto">
          <a:xfrm>
            <a:off x="15619734" y="19066690"/>
            <a:ext cx="2134866" cy="1200053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0" bIns="91440" numCol="1" rtlCol="0" anchor="t" anchorCtr="0" compatLnSpc="1">
            <a:prstTxWarp prst="textNoShape">
              <a:avLst/>
            </a:prstTxWarp>
          </a:bodyPr>
          <a:lstStyle/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Line 1: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 pitchFamily="34" charset="0"/>
                <a:cs typeface="Arial" charset="0"/>
              </a:rPr>
              <a:t>Tom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Helvetica" pitchFamily="34" charset="0"/>
              <a:cs typeface="Arial" charset="0"/>
            </a:endParaRPr>
          </a:p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Line 2: </a:t>
            </a:r>
            <a:r>
              <a:rPr lang="en-US" sz="1800" dirty="0" smtClean="0">
                <a:solidFill>
                  <a:srgbClr val="0070C0"/>
                </a:solidFill>
              </a:rPr>
              <a:t>Tom</a:t>
            </a:r>
          </a:p>
          <a:p>
            <a:pPr marL="392113" indent="-392113" defTabSz="3135313"/>
            <a:r>
              <a:rPr lang="en-US" sz="1800" dirty="0"/>
              <a:t>Line 4</a:t>
            </a:r>
            <a:r>
              <a:rPr lang="en-US" sz="1800" dirty="0" smtClean="0"/>
              <a:t>: </a:t>
            </a:r>
            <a:r>
              <a:rPr lang="en-US" sz="1800" dirty="0" smtClean="0">
                <a:solidFill>
                  <a:srgbClr val="0070C0"/>
                </a:solidFill>
              </a:rPr>
              <a:t>Tom</a:t>
            </a:r>
          </a:p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Line </a:t>
            </a:r>
            <a:r>
              <a:rPr lang="en-US" sz="1800" dirty="0"/>
              <a:t>5</a:t>
            </a:r>
            <a:r>
              <a:rPr lang="en-US" sz="1800" dirty="0" smtClean="0"/>
              <a:t>: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 pitchFamily="34" charset="0"/>
                <a:cs typeface="Arial" charset="0"/>
              </a:rPr>
              <a:t>Tom</a:t>
            </a:r>
            <a:endParaRPr lang="en-US" sz="1800" dirty="0">
              <a:solidFill>
                <a:srgbClr val="0070C0"/>
              </a:solidFill>
            </a:endParaRPr>
          </a:p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dirty="0" smtClean="0">
              <a:ln>
                <a:noFill/>
              </a:ln>
              <a:solidFill>
                <a:srgbClr val="0070C0"/>
              </a:solidFill>
              <a:effectLst/>
              <a:latin typeface="Helvetica" pitchFamily="34" charset="0"/>
              <a:cs typeface="Arial" charset="0"/>
            </a:endParaRPr>
          </a:p>
        </p:txBody>
      </p:sp>
      <p:sp>
        <p:nvSpPr>
          <p:cNvPr id="84" name="矩形 83"/>
          <p:cNvSpPr/>
          <p:nvPr/>
        </p:nvSpPr>
        <p:spPr bwMode="auto">
          <a:xfrm>
            <a:off x="11530269" y="16645247"/>
            <a:ext cx="1423731" cy="649696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0" bIns="91440" numCol="1" rtlCol="0" anchor="t" anchorCtr="0" compatLnSpc="1">
            <a:prstTxWarp prst="textNoShape">
              <a:avLst/>
            </a:prstTxWarp>
          </a:bodyPr>
          <a:lstStyle/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Line 1: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 pitchFamily="34" charset="0"/>
                <a:cs typeface="Arial" charset="0"/>
              </a:rPr>
              <a:t>Tom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Helvetica" pitchFamily="34" charset="0"/>
              <a:cs typeface="Arial" charset="0"/>
            </a:endParaRPr>
          </a:p>
          <a:p>
            <a:pPr marL="392113" indent="-392113" defTabSz="3135313"/>
            <a:r>
              <a:rPr lang="en-US" sz="1800" dirty="0" smtClean="0"/>
              <a:t>Line 2: </a:t>
            </a:r>
            <a:r>
              <a:rPr lang="en-US" sz="1800" dirty="0" smtClean="0">
                <a:solidFill>
                  <a:srgbClr val="0070C0"/>
                </a:solidFill>
              </a:rPr>
              <a:t>Tom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90" name="矩形 89"/>
          <p:cNvSpPr/>
          <p:nvPr/>
        </p:nvSpPr>
        <p:spPr bwMode="auto">
          <a:xfrm>
            <a:off x="11530270" y="19428543"/>
            <a:ext cx="1423730" cy="66222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91440" rIns="0" bIns="91440" numCol="1" rtlCol="0" anchor="t" anchorCtr="0" compatLnSpc="1">
            <a:prstTxWarp prst="textNoShape">
              <a:avLst/>
            </a:prstTxWarp>
          </a:bodyPr>
          <a:lstStyle/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Line 1: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 pitchFamily="34" charset="0"/>
                <a:cs typeface="Arial" charset="0"/>
              </a:rPr>
              <a:t>Tom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Helvetica" pitchFamily="34" charset="0"/>
              <a:cs typeface="Arial" charset="0"/>
            </a:endParaRPr>
          </a:p>
          <a:p>
            <a:pPr marL="392113" indent="-392113" defTabSz="3135313"/>
            <a:r>
              <a:rPr lang="en-US" sz="1800" dirty="0" smtClean="0"/>
              <a:t>Line 2: </a:t>
            </a:r>
            <a:r>
              <a:rPr lang="en-US" sz="1800" dirty="0" smtClean="0">
                <a:solidFill>
                  <a:srgbClr val="0070C0"/>
                </a:solidFill>
              </a:rPr>
              <a:t>Tom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95" name="矩形 94"/>
          <p:cNvSpPr/>
          <p:nvPr/>
        </p:nvSpPr>
        <p:spPr bwMode="auto">
          <a:xfrm>
            <a:off x="18288000" y="16420729"/>
            <a:ext cx="2134866" cy="1459743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91440" numCol="1" rtlCol="0" anchor="t" anchorCtr="0" compatLnSpc="1">
            <a:prstTxWarp prst="textNoShape">
              <a:avLst/>
            </a:prstTxWarp>
          </a:bodyPr>
          <a:lstStyle/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Line 1: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 pitchFamily="34" charset="0"/>
                <a:cs typeface="Arial" charset="0"/>
              </a:rPr>
              <a:t>Tom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cs typeface="Arial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 pitchFamily="34" charset="0"/>
                <a:cs typeface="Arial" charset="0"/>
              </a:rPr>
              <a:t>Jim</a:t>
            </a:r>
          </a:p>
          <a:p>
            <a:pPr marL="392113" indent="-392113" defTabSz="3135313"/>
            <a:r>
              <a:rPr lang="en-US" sz="1800" dirty="0"/>
              <a:t>Line 2: </a:t>
            </a:r>
            <a:r>
              <a:rPr lang="en-US" sz="1800" dirty="0" smtClean="0">
                <a:solidFill>
                  <a:srgbClr val="0070C0"/>
                </a:solidFill>
              </a:rPr>
              <a:t>Tom</a:t>
            </a:r>
            <a:endParaRPr lang="en-US" sz="1800" dirty="0">
              <a:solidFill>
                <a:srgbClr val="FF0000"/>
              </a:solidFill>
            </a:endParaRPr>
          </a:p>
          <a:p>
            <a:pPr marL="392113" marR="0" indent="-392113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Line 3: </a:t>
            </a:r>
            <a:r>
              <a:rPr lang="en-US" sz="1800" dirty="0" smtClean="0">
                <a:solidFill>
                  <a:srgbClr val="FF0000"/>
                </a:solidFill>
              </a:rPr>
              <a:t>Jim</a:t>
            </a:r>
          </a:p>
          <a:p>
            <a:pPr marL="392113" indent="-392113" defTabSz="3135313"/>
            <a:r>
              <a:rPr lang="en-US" sz="1800" baseline="0" dirty="0" smtClean="0"/>
              <a:t>Line</a:t>
            </a:r>
            <a:r>
              <a:rPr lang="en-US" sz="1800" dirty="0" smtClean="0"/>
              <a:t> 4: </a:t>
            </a:r>
            <a:r>
              <a:rPr lang="en-US" sz="1800" dirty="0" smtClean="0">
                <a:solidFill>
                  <a:srgbClr val="0070C0"/>
                </a:solidFill>
              </a:rPr>
              <a:t>Tom </a:t>
            </a:r>
            <a:r>
              <a:rPr lang="en-US" sz="1800" dirty="0" smtClean="0">
                <a:solidFill>
                  <a:srgbClr val="FF0000"/>
                </a:solidFill>
              </a:rPr>
              <a:t>Jim</a:t>
            </a:r>
          </a:p>
          <a:p>
            <a:pPr marL="392113" indent="-392113" defTabSz="3135313"/>
            <a:r>
              <a:rPr lang="en-US" sz="1800" dirty="0"/>
              <a:t>Line </a:t>
            </a:r>
            <a:r>
              <a:rPr lang="en-US" sz="1800" dirty="0" smtClean="0"/>
              <a:t>5: </a:t>
            </a:r>
            <a:r>
              <a:rPr lang="en-US" sz="1800" dirty="0" smtClean="0">
                <a:solidFill>
                  <a:srgbClr val="0070C0"/>
                </a:solidFill>
              </a:rPr>
              <a:t>Tom</a:t>
            </a:r>
            <a:endParaRPr lang="en-US" sz="1800" dirty="0">
              <a:solidFill>
                <a:srgbClr val="0070C0"/>
              </a:solidFill>
            </a:endParaRPr>
          </a:p>
        </p:txBody>
      </p:sp>
      <p:cxnSp>
        <p:nvCxnSpPr>
          <p:cNvPr id="224" name="直接箭头连接符 11"/>
          <p:cNvCxnSpPr>
            <a:cxnSpLocks noChangeShapeType="1"/>
          </p:cNvCxnSpPr>
          <p:nvPr/>
        </p:nvCxnSpPr>
        <p:spPr bwMode="auto">
          <a:xfrm>
            <a:off x="11125200" y="19343646"/>
            <a:ext cx="233813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sysDash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" name="直接箭头连接符 224"/>
          <p:cNvCxnSpPr/>
          <p:nvPr/>
        </p:nvCxnSpPr>
        <p:spPr bwMode="auto">
          <a:xfrm>
            <a:off x="11125200" y="17371143"/>
            <a:ext cx="2315507" cy="0"/>
          </a:xfrm>
          <a:prstGeom prst="straightConnector1">
            <a:avLst/>
          </a:prstGeom>
          <a:solidFill>
            <a:srgbClr val="FFFFCC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2" name="TextBox 241"/>
          <p:cNvSpPr txBox="1"/>
          <p:nvPr/>
        </p:nvSpPr>
        <p:spPr>
          <a:xfrm>
            <a:off x="18288216" y="19047543"/>
            <a:ext cx="2438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Combine  the two pieces of information on edges</a:t>
            </a:r>
            <a:endParaRPr lang="en-US" sz="1800" dirty="0"/>
          </a:p>
        </p:txBody>
      </p:sp>
      <p:cxnSp>
        <p:nvCxnSpPr>
          <p:cNvPr id="17" name="直接箭头连接符 16"/>
          <p:cNvCxnSpPr/>
          <p:nvPr/>
        </p:nvCxnSpPr>
        <p:spPr bwMode="auto">
          <a:xfrm flipV="1">
            <a:off x="19273163" y="17880472"/>
            <a:ext cx="5437" cy="1224143"/>
          </a:xfrm>
          <a:prstGeom prst="straightConnector1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圆角矩形标注 17"/>
          <p:cNvSpPr/>
          <p:nvPr/>
        </p:nvSpPr>
        <p:spPr bwMode="auto">
          <a:xfrm>
            <a:off x="10972800" y="17661132"/>
            <a:ext cx="2521700" cy="663739"/>
          </a:xfrm>
          <a:prstGeom prst="wedgeRoundRectCallout">
            <a:avLst>
              <a:gd name="adj1" fmla="val 47500"/>
              <a:gd name="adj2" fmla="val -77121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6638" rIns="0" bIns="156638" numCol="1" rtlCol="0" anchor="t" anchorCtr="0" compatLnSpc="1">
            <a:prstTxWarp prst="textNoShape">
              <a:avLst/>
            </a:prstTxWarp>
          </a:bodyPr>
          <a:lstStyle/>
          <a:p>
            <a:pPr marL="392113" indent="-392113" defTabSz="3135313"/>
            <a:r>
              <a:rPr lang="en-US" sz="1800" dirty="0"/>
              <a:t>Changes line 1, 3 and </a:t>
            </a:r>
            <a:r>
              <a:rPr lang="en-US" sz="1800" dirty="0" smtClean="0"/>
              <a:t>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5" name="圆角矩形标注 104"/>
          <p:cNvSpPr/>
          <p:nvPr/>
        </p:nvSpPr>
        <p:spPr bwMode="auto">
          <a:xfrm>
            <a:off x="10994228" y="18388734"/>
            <a:ext cx="2521700" cy="663739"/>
          </a:xfrm>
          <a:prstGeom prst="wedgeRoundRectCallout">
            <a:avLst>
              <a:gd name="adj1" fmla="val 48651"/>
              <a:gd name="adj2" fmla="val 69391"/>
              <a:gd name="adj3" fmla="val 16667"/>
            </a:avLst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6638" rIns="0" bIns="156638" numCol="1" rtlCol="0" anchor="t" anchorCtr="0" compatLnSpc="1">
            <a:prstTxWarp prst="textNoShape">
              <a:avLst/>
            </a:prstTxWarp>
          </a:bodyPr>
          <a:lstStyle/>
          <a:p>
            <a:pPr marL="392113" indent="-392113" defTabSz="3135313"/>
            <a:r>
              <a:rPr lang="en-US" sz="1800" dirty="0"/>
              <a:t>Changes line </a:t>
            </a:r>
            <a:r>
              <a:rPr lang="en-US" sz="1800" dirty="0" smtClean="0"/>
              <a:t>4 </a:t>
            </a:r>
            <a:r>
              <a:rPr lang="en-US" sz="1800" dirty="0"/>
              <a:t>and 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2" name="直接箭头连接符 21"/>
          <p:cNvCxnSpPr/>
          <p:nvPr/>
        </p:nvCxnSpPr>
        <p:spPr bwMode="auto">
          <a:xfrm>
            <a:off x="12962850" y="17084922"/>
            <a:ext cx="2656884" cy="0"/>
          </a:xfrm>
          <a:prstGeom prst="straightConnector1">
            <a:avLst/>
          </a:prstGeom>
          <a:solidFill>
            <a:srgbClr val="FF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Box 105"/>
          <p:cNvSpPr txBox="1"/>
          <p:nvPr/>
        </p:nvSpPr>
        <p:spPr>
          <a:xfrm>
            <a:off x="13018505" y="16685343"/>
            <a:ext cx="274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Apply effects of node 6</a:t>
            </a:r>
            <a:endParaRPr lang="en-US" sz="1800" dirty="0"/>
          </a:p>
        </p:txBody>
      </p:sp>
      <p:cxnSp>
        <p:nvCxnSpPr>
          <p:cNvPr id="107" name="直接箭头连接符 106"/>
          <p:cNvCxnSpPr/>
          <p:nvPr/>
        </p:nvCxnSpPr>
        <p:spPr bwMode="auto">
          <a:xfrm>
            <a:off x="12962850" y="19749659"/>
            <a:ext cx="2656884" cy="0"/>
          </a:xfrm>
          <a:prstGeom prst="straightConnector1">
            <a:avLst/>
          </a:prstGeom>
          <a:solidFill>
            <a:srgbClr val="FF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" name="TextBox 107"/>
          <p:cNvSpPr txBox="1"/>
          <p:nvPr/>
        </p:nvSpPr>
        <p:spPr>
          <a:xfrm>
            <a:off x="12976880" y="19786207"/>
            <a:ext cx="274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Apply effects of node 7</a:t>
            </a:r>
            <a:endParaRPr lang="en-US" sz="1800" dirty="0"/>
          </a:p>
        </p:txBody>
      </p:sp>
      <p:sp>
        <p:nvSpPr>
          <p:cNvPr id="75" name="TextBox 74"/>
          <p:cNvSpPr txBox="1"/>
          <p:nvPr/>
        </p:nvSpPr>
        <p:spPr>
          <a:xfrm>
            <a:off x="11277600" y="20971498"/>
            <a:ext cx="10088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000" dirty="0">
                <a:solidFill>
                  <a:schemeClr val="accent5"/>
                </a:solidFill>
              </a:rPr>
              <a:t>[1] G. Canfora, L. Cerulo and M. D. Penta. “Ldiff: an Enhanced Line Differencing Tool</a:t>
            </a:r>
            <a:r>
              <a:rPr lang="en-US" sz="2000" dirty="0" smtClean="0">
                <a:solidFill>
                  <a:schemeClr val="accent5"/>
                </a:solidFill>
              </a:rPr>
              <a:t>.”</a:t>
            </a:r>
            <a:endParaRPr lang="en-US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Custom Design 13">
      <a:dk1>
        <a:srgbClr val="000000"/>
      </a:dk1>
      <a:lt1>
        <a:srgbClr val="C3D7FF"/>
      </a:lt1>
      <a:dk2>
        <a:srgbClr val="000000"/>
      </a:dk2>
      <a:lt2>
        <a:srgbClr val="808080"/>
      </a:lt2>
      <a:accent1>
        <a:srgbClr val="FFFFCC"/>
      </a:accent1>
      <a:accent2>
        <a:srgbClr val="A50021"/>
      </a:accent2>
      <a:accent3>
        <a:srgbClr val="DEE8FF"/>
      </a:accent3>
      <a:accent4>
        <a:srgbClr val="000000"/>
      </a:accent4>
      <a:accent5>
        <a:srgbClr val="FFFFE2"/>
      </a:accent5>
      <a:accent6>
        <a:srgbClr val="95001D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156638" rIns="0" bIns="156638" numCol="1" anchor="t" anchorCtr="0" compatLnSpc="1">
        <a:prstTxWarp prst="textNoShape">
          <a:avLst/>
        </a:prstTxWarp>
      </a:bodyPr>
      <a:lstStyle>
        <a:defPPr marL="392113" marR="0" indent="-392113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156638" rIns="0" bIns="156638" numCol="1" anchor="t" anchorCtr="0" compatLnSpc="1">
        <a:prstTxWarp prst="textNoShape">
          <a:avLst/>
        </a:prstTxWarp>
      </a:bodyPr>
      <a:lstStyle>
        <a:defPPr marL="392113" marR="0" indent="-392113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C3D7FF"/>
        </a:lt1>
        <a:dk2>
          <a:srgbClr val="000000"/>
        </a:dk2>
        <a:lt2>
          <a:srgbClr val="808080"/>
        </a:lt2>
        <a:accent1>
          <a:srgbClr val="FFFFCC"/>
        </a:accent1>
        <a:accent2>
          <a:srgbClr val="A50021"/>
        </a:accent2>
        <a:accent3>
          <a:srgbClr val="DEE8FF"/>
        </a:accent3>
        <a:accent4>
          <a:srgbClr val="000000"/>
        </a:accent4>
        <a:accent5>
          <a:srgbClr val="FFFFE2"/>
        </a:accent5>
        <a:accent6>
          <a:srgbClr val="95001D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10658</TotalTime>
  <Words>892</Words>
  <Application>Microsoft Office PowerPoint</Application>
  <PresentationFormat>Custom</PresentationFormat>
  <Paragraphs>206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1_Custom Design</vt:lpstr>
      <vt:lpstr>PowerPoint Presentation</vt:lpstr>
    </vt:vector>
  </TitlesOfParts>
  <Company>University of Wisconsin - Computer Science Dept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Paradyn poster template</dc:title>
  <dc:creator>darnold</dc:creator>
  <cp:lastModifiedBy>Andrew Bernat</cp:lastModifiedBy>
  <cp:revision>315</cp:revision>
  <dcterms:created xsi:type="dcterms:W3CDTF">2004-10-11T14:28:54Z</dcterms:created>
  <dcterms:modified xsi:type="dcterms:W3CDTF">2012-11-07T23:07:13Z</dcterms:modified>
</cp:coreProperties>
</file>