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61" r:id="rId1"/>
  </p:sldMasterIdLst>
  <p:notesMasterIdLst>
    <p:notesMasterId r:id="rId3"/>
  </p:notesMasterIdLst>
  <p:sldIdLst>
    <p:sldId id="256" r:id="rId2"/>
  </p:sldIdLst>
  <p:sldSz cx="32918400" cy="21945600"/>
  <p:notesSz cx="9144000" cy="6858000"/>
  <p:embeddedFontLst>
    <p:embeddedFont>
      <p:font typeface="Helvetica" pitchFamily="34" charset="0"/>
      <p:regular r:id="rId4"/>
      <p:bold r:id="rId5"/>
      <p:italic r:id="rId6"/>
      <p:boldItalic r:id="rId7"/>
    </p:embeddedFont>
    <p:embeddedFont>
      <p:font typeface="Calibri" pitchFamily="34" charset="0"/>
      <p:regular r:id="rId8"/>
      <p:bold r:id="rId9"/>
      <p:italic r:id="rId10"/>
      <p:boldItalic r:id="rId11"/>
    </p:embeddedFont>
  </p:embeddedFontLst>
  <p:defaultTextStyle>
    <a:defPPr>
      <a:defRPr lang="en-US"/>
    </a:defPPr>
    <a:lvl1pPr algn="ctr" rtl="0" fontAlgn="base">
      <a:spcBef>
        <a:spcPct val="50000"/>
      </a:spcBef>
      <a:spcAft>
        <a:spcPct val="0"/>
      </a:spcAft>
      <a:defRPr sz="6200" kern="1200">
        <a:solidFill>
          <a:schemeClr val="tx1"/>
        </a:solidFill>
        <a:latin typeface="Helvetica" pitchFamily="2" charset="0"/>
        <a:ea typeface="+mn-ea"/>
        <a:cs typeface="Arial" pitchFamily="34" charset="0"/>
      </a:defRPr>
    </a:lvl1pPr>
    <a:lvl2pPr marL="457200" algn="ctr" rtl="0" fontAlgn="base">
      <a:spcBef>
        <a:spcPct val="50000"/>
      </a:spcBef>
      <a:spcAft>
        <a:spcPct val="0"/>
      </a:spcAft>
      <a:defRPr sz="6200" kern="1200">
        <a:solidFill>
          <a:schemeClr val="tx1"/>
        </a:solidFill>
        <a:latin typeface="Helvetica" pitchFamily="2" charset="0"/>
        <a:ea typeface="+mn-ea"/>
        <a:cs typeface="Arial" pitchFamily="34" charset="0"/>
      </a:defRPr>
    </a:lvl2pPr>
    <a:lvl3pPr marL="914400" algn="ctr" rtl="0" fontAlgn="base">
      <a:spcBef>
        <a:spcPct val="50000"/>
      </a:spcBef>
      <a:spcAft>
        <a:spcPct val="0"/>
      </a:spcAft>
      <a:defRPr sz="6200" kern="1200">
        <a:solidFill>
          <a:schemeClr val="tx1"/>
        </a:solidFill>
        <a:latin typeface="Helvetica" pitchFamily="2" charset="0"/>
        <a:ea typeface="+mn-ea"/>
        <a:cs typeface="Arial" pitchFamily="34" charset="0"/>
      </a:defRPr>
    </a:lvl3pPr>
    <a:lvl4pPr marL="1371600" algn="ctr" rtl="0" fontAlgn="base">
      <a:spcBef>
        <a:spcPct val="50000"/>
      </a:spcBef>
      <a:spcAft>
        <a:spcPct val="0"/>
      </a:spcAft>
      <a:defRPr sz="6200" kern="1200">
        <a:solidFill>
          <a:schemeClr val="tx1"/>
        </a:solidFill>
        <a:latin typeface="Helvetica" pitchFamily="2" charset="0"/>
        <a:ea typeface="+mn-ea"/>
        <a:cs typeface="Arial" pitchFamily="34" charset="0"/>
      </a:defRPr>
    </a:lvl4pPr>
    <a:lvl5pPr marL="1828800" algn="ctr" rtl="0" fontAlgn="base">
      <a:spcBef>
        <a:spcPct val="50000"/>
      </a:spcBef>
      <a:spcAft>
        <a:spcPct val="0"/>
      </a:spcAft>
      <a:defRPr sz="6200" kern="1200">
        <a:solidFill>
          <a:schemeClr val="tx1"/>
        </a:solidFill>
        <a:latin typeface="Helvetica" pitchFamily="2" charset="0"/>
        <a:ea typeface="+mn-ea"/>
        <a:cs typeface="Arial" pitchFamily="34" charset="0"/>
      </a:defRPr>
    </a:lvl5pPr>
    <a:lvl6pPr marL="2286000" algn="l" defTabSz="914400" rtl="0" eaLnBrk="1" latinLnBrk="0" hangingPunct="1">
      <a:defRPr sz="6200" kern="1200">
        <a:solidFill>
          <a:schemeClr val="tx1"/>
        </a:solidFill>
        <a:latin typeface="Helvetica" pitchFamily="2" charset="0"/>
        <a:ea typeface="+mn-ea"/>
        <a:cs typeface="Arial" pitchFamily="34" charset="0"/>
      </a:defRPr>
    </a:lvl6pPr>
    <a:lvl7pPr marL="2743200" algn="l" defTabSz="914400" rtl="0" eaLnBrk="1" latinLnBrk="0" hangingPunct="1">
      <a:defRPr sz="6200" kern="1200">
        <a:solidFill>
          <a:schemeClr val="tx1"/>
        </a:solidFill>
        <a:latin typeface="Helvetica" pitchFamily="2" charset="0"/>
        <a:ea typeface="+mn-ea"/>
        <a:cs typeface="Arial" pitchFamily="34" charset="0"/>
      </a:defRPr>
    </a:lvl7pPr>
    <a:lvl8pPr marL="3200400" algn="l" defTabSz="914400" rtl="0" eaLnBrk="1" latinLnBrk="0" hangingPunct="1">
      <a:defRPr sz="6200" kern="1200">
        <a:solidFill>
          <a:schemeClr val="tx1"/>
        </a:solidFill>
        <a:latin typeface="Helvetica" pitchFamily="2" charset="0"/>
        <a:ea typeface="+mn-ea"/>
        <a:cs typeface="Arial" pitchFamily="34" charset="0"/>
      </a:defRPr>
    </a:lvl8pPr>
    <a:lvl9pPr marL="3657600" algn="l" defTabSz="914400" rtl="0" eaLnBrk="1" latinLnBrk="0" hangingPunct="1">
      <a:defRPr sz="6200" kern="1200">
        <a:solidFill>
          <a:schemeClr val="tx1"/>
        </a:solidFill>
        <a:latin typeface="Helvetica" pitchFamily="2" charset="0"/>
        <a:ea typeface="+mn-ea"/>
        <a:cs typeface="Arial" pitchFamily="34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F5FFF"/>
    <a:srgbClr val="000099"/>
    <a:srgbClr val="FFFFFF"/>
    <a:srgbClr val="F0A6A6"/>
    <a:srgbClr val="ADE9AD"/>
    <a:srgbClr val="E9ADAD"/>
    <a:srgbClr val="FF8787"/>
    <a:srgbClr val="B9B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8364" autoAdjust="0"/>
    <p:restoredTop sz="86233" autoAdjust="0"/>
  </p:normalViewPr>
  <p:slideViewPr>
    <p:cSldViewPr>
      <p:cViewPr>
        <p:scale>
          <a:sx n="34" d="100"/>
          <a:sy n="34" d="100"/>
        </p:scale>
        <p:origin x="-132" y="-60"/>
      </p:cViewPr>
      <p:guideLst>
        <p:guide orient="horz" pos="6912"/>
        <p:guide pos="10368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5.fntdata"/><Relationship Id="rId13" Type="http://schemas.openxmlformats.org/officeDocument/2006/relationships/viewProps" Target="viewProps.xml"/><Relationship Id="rId3" Type="http://schemas.openxmlformats.org/officeDocument/2006/relationships/notesMaster" Target="notesMasters/notesMaster1.xml"/><Relationship Id="rId7" Type="http://schemas.openxmlformats.org/officeDocument/2006/relationships/font" Target="fonts/font4.fntdata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3.fntdata"/><Relationship Id="rId11" Type="http://schemas.openxmlformats.org/officeDocument/2006/relationships/font" Target="fonts/font8.fntdata"/><Relationship Id="rId5" Type="http://schemas.openxmlformats.org/officeDocument/2006/relationships/font" Target="fonts/font2.fntdata"/><Relationship Id="rId15" Type="http://schemas.openxmlformats.org/officeDocument/2006/relationships/tableStyles" Target="tableStyles.xml"/><Relationship Id="rId10" Type="http://schemas.openxmlformats.org/officeDocument/2006/relationships/font" Target="fonts/font7.fntdata"/><Relationship Id="rId4" Type="http://schemas.openxmlformats.org/officeDocument/2006/relationships/font" Target="fonts/font1.fntdata"/><Relationship Id="rId9" Type="http://schemas.openxmlformats.org/officeDocument/2006/relationships/font" Target="fonts/font6.fntdata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Helvetica" pitchFamily="34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Helvetica" pitchFamily="34" charset="0"/>
                <a:cs typeface="Arial" charset="0"/>
              </a:defRPr>
            </a:lvl1pPr>
          </a:lstStyle>
          <a:p>
            <a:pPr>
              <a:defRPr/>
            </a:pPr>
            <a:fld id="{961B7936-B6A5-49DD-A666-762D91592B4F}" type="datetimeFigureOut">
              <a:rPr lang="en-US"/>
              <a:pPr>
                <a:defRPr/>
              </a:pPr>
              <a:t>11/7/2012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643188" y="514350"/>
            <a:ext cx="3857625" cy="2571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13513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Helvetica" pitchFamily="34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13513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Helvetica" pitchFamily="34" charset="0"/>
                <a:cs typeface="Arial" charset="0"/>
              </a:defRPr>
            </a:lvl1pPr>
          </a:lstStyle>
          <a:p>
            <a:pPr>
              <a:defRPr/>
            </a:pPr>
            <a:fld id="{23EA3102-95A1-4761-9F57-A23F1470326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847524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smtClean="0"/>
              <a:t>Bring out the confluence of static &amp; dynamic techniques, make sure it’s clear that our dynamic analysis is triggering static techniques at runtime.  </a:t>
            </a:r>
          </a:p>
        </p:txBody>
      </p:sp>
      <p:sp>
        <p:nvSpPr>
          <p:cNvPr id="410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6200">
                <a:solidFill>
                  <a:schemeClr val="tx1"/>
                </a:solidFill>
                <a:latin typeface="Helvetica" pitchFamily="2" charset="0"/>
                <a:cs typeface="Arial" pitchFamily="34" charset="0"/>
              </a:defRPr>
            </a:lvl1pPr>
            <a:lvl2pPr marL="742950" indent="-285750" eaLnBrk="0" hangingPunct="0">
              <a:defRPr sz="6200">
                <a:solidFill>
                  <a:schemeClr val="tx1"/>
                </a:solidFill>
                <a:latin typeface="Helvetica" pitchFamily="2" charset="0"/>
                <a:cs typeface="Arial" pitchFamily="34" charset="0"/>
              </a:defRPr>
            </a:lvl2pPr>
            <a:lvl3pPr marL="1143000" indent="-228600" eaLnBrk="0" hangingPunct="0">
              <a:defRPr sz="6200">
                <a:solidFill>
                  <a:schemeClr val="tx1"/>
                </a:solidFill>
                <a:latin typeface="Helvetica" pitchFamily="2" charset="0"/>
                <a:cs typeface="Arial" pitchFamily="34" charset="0"/>
              </a:defRPr>
            </a:lvl3pPr>
            <a:lvl4pPr marL="1600200" indent="-228600" eaLnBrk="0" hangingPunct="0">
              <a:defRPr sz="6200">
                <a:solidFill>
                  <a:schemeClr val="tx1"/>
                </a:solidFill>
                <a:latin typeface="Helvetica" pitchFamily="2" charset="0"/>
                <a:cs typeface="Arial" pitchFamily="34" charset="0"/>
              </a:defRPr>
            </a:lvl4pPr>
            <a:lvl5pPr marL="2057400" indent="-228600" eaLnBrk="0" hangingPunct="0">
              <a:defRPr sz="6200">
                <a:solidFill>
                  <a:schemeClr val="tx1"/>
                </a:solidFill>
                <a:latin typeface="Helvetica" pitchFamily="2" charset="0"/>
                <a:cs typeface="Arial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6200">
                <a:solidFill>
                  <a:schemeClr val="tx1"/>
                </a:solidFill>
                <a:latin typeface="Helvetica" pitchFamily="2" charset="0"/>
                <a:cs typeface="Arial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6200">
                <a:solidFill>
                  <a:schemeClr val="tx1"/>
                </a:solidFill>
                <a:latin typeface="Helvetica" pitchFamily="2" charset="0"/>
                <a:cs typeface="Arial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6200">
                <a:solidFill>
                  <a:schemeClr val="tx1"/>
                </a:solidFill>
                <a:latin typeface="Helvetica" pitchFamily="2" charset="0"/>
                <a:cs typeface="Arial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6200">
                <a:solidFill>
                  <a:schemeClr val="tx1"/>
                </a:solidFill>
                <a:latin typeface="Helvetica" pitchFamily="2" charset="0"/>
                <a:cs typeface="Arial" pitchFamily="34" charset="0"/>
              </a:defRPr>
            </a:lvl9pPr>
          </a:lstStyle>
          <a:p>
            <a:pPr eaLnBrk="1" hangingPunct="1"/>
            <a:fld id="{28977E83-B878-498C-89B7-E6CDEA6C3F8B}" type="slidenum">
              <a:rPr lang="en-US" sz="1200" smtClean="0"/>
              <a:pPr eaLnBrk="1" hangingPunct="1"/>
              <a:t>1</a:t>
            </a:fld>
            <a:endParaRPr lang="en-US" sz="1200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68563" y="6816725"/>
            <a:ext cx="27981275" cy="470535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937125" y="12436475"/>
            <a:ext cx="23044150" cy="560705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21373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46238" y="879475"/>
            <a:ext cx="29625925" cy="36576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646238" y="5121275"/>
            <a:ext cx="29625925" cy="144827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53051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3866475" y="879475"/>
            <a:ext cx="7405688" cy="18724563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646238" y="879475"/>
            <a:ext cx="22067837" cy="187245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83619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46238" y="879475"/>
            <a:ext cx="29625925" cy="36576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46238" y="5121275"/>
            <a:ext cx="29625925" cy="144827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66008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00325" y="14101763"/>
            <a:ext cx="27981275" cy="43592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00325" y="9301163"/>
            <a:ext cx="27981275" cy="480060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9925282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46238" y="879475"/>
            <a:ext cx="29625925" cy="36576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646238" y="5121275"/>
            <a:ext cx="14736762" cy="144827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535400" y="5121275"/>
            <a:ext cx="14736763" cy="144827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6694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46238" y="879475"/>
            <a:ext cx="29625925" cy="36576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46238" y="4911725"/>
            <a:ext cx="14544675" cy="2047875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46238" y="6959600"/>
            <a:ext cx="14544675" cy="1264443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6722725" y="4911725"/>
            <a:ext cx="14549438" cy="2047875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6722725" y="6959600"/>
            <a:ext cx="14549438" cy="1264443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21968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46238" y="879475"/>
            <a:ext cx="29625925" cy="36576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68075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177050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46238" y="873125"/>
            <a:ext cx="10829925" cy="3719513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869863" y="873125"/>
            <a:ext cx="18402300" cy="187309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46238" y="4592638"/>
            <a:ext cx="10829925" cy="150114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5656146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51600" y="15362238"/>
            <a:ext cx="19751675" cy="1812925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451600" y="1960563"/>
            <a:ext cx="19751675" cy="1316831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51600" y="17175163"/>
            <a:ext cx="19751675" cy="257651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7559248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C3D7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AutoShape 9"/>
          <p:cNvSpPr>
            <a:spLocks noChangeArrowheads="1"/>
          </p:cNvSpPr>
          <p:nvPr userDrawn="1"/>
        </p:nvSpPr>
        <p:spPr bwMode="auto">
          <a:xfrm>
            <a:off x="228600" y="2819400"/>
            <a:ext cx="32461200" cy="18897600"/>
          </a:xfrm>
          <a:prstGeom prst="roundRect">
            <a:avLst>
              <a:gd name="adj" fmla="val 4560"/>
            </a:avLst>
          </a:prstGeom>
          <a:noFill/>
          <a:ln w="88900">
            <a:solidFill>
              <a:srgbClr val="A5002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1027" name="Picture 15" descr="dyninst-big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88900"/>
            <a:ext cx="4419600" cy="265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5"/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87838" y="417513"/>
            <a:ext cx="3001962" cy="2017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3" descr="U:\UMD_Square.png"/>
          <p:cNvPicPr>
            <a:picLocks noChangeAspect="1" noChangeArrowheads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98600" y="150813"/>
            <a:ext cx="2463800" cy="2463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901478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txStyles>
    <p:titleStyle>
      <a:lvl1pPr algn="ctr" defTabSz="3135313" rtl="0" eaLnBrk="0" fontAlgn="base" hangingPunct="0">
        <a:spcBef>
          <a:spcPct val="0"/>
        </a:spcBef>
        <a:spcAft>
          <a:spcPct val="0"/>
        </a:spcAft>
        <a:defRPr sz="15100">
          <a:solidFill>
            <a:schemeClr val="tx2"/>
          </a:solidFill>
          <a:latin typeface="+mj-lt"/>
          <a:ea typeface="+mj-ea"/>
          <a:cs typeface="+mj-cs"/>
        </a:defRPr>
      </a:lvl1pPr>
      <a:lvl2pPr algn="ctr" defTabSz="3135313" rtl="0" eaLnBrk="0" fontAlgn="base" hangingPunct="0">
        <a:spcBef>
          <a:spcPct val="0"/>
        </a:spcBef>
        <a:spcAft>
          <a:spcPct val="0"/>
        </a:spcAft>
        <a:defRPr sz="15100">
          <a:solidFill>
            <a:schemeClr val="tx2"/>
          </a:solidFill>
          <a:latin typeface="Arial" charset="0"/>
          <a:cs typeface="Arial" charset="0"/>
        </a:defRPr>
      </a:lvl2pPr>
      <a:lvl3pPr algn="ctr" defTabSz="3135313" rtl="0" eaLnBrk="0" fontAlgn="base" hangingPunct="0">
        <a:spcBef>
          <a:spcPct val="0"/>
        </a:spcBef>
        <a:spcAft>
          <a:spcPct val="0"/>
        </a:spcAft>
        <a:defRPr sz="15100">
          <a:solidFill>
            <a:schemeClr val="tx2"/>
          </a:solidFill>
          <a:latin typeface="Arial" charset="0"/>
          <a:cs typeface="Arial" charset="0"/>
        </a:defRPr>
      </a:lvl3pPr>
      <a:lvl4pPr algn="ctr" defTabSz="3135313" rtl="0" eaLnBrk="0" fontAlgn="base" hangingPunct="0">
        <a:spcBef>
          <a:spcPct val="0"/>
        </a:spcBef>
        <a:spcAft>
          <a:spcPct val="0"/>
        </a:spcAft>
        <a:defRPr sz="15100">
          <a:solidFill>
            <a:schemeClr val="tx2"/>
          </a:solidFill>
          <a:latin typeface="Arial" charset="0"/>
          <a:cs typeface="Arial" charset="0"/>
        </a:defRPr>
      </a:lvl4pPr>
      <a:lvl5pPr algn="ctr" defTabSz="3135313" rtl="0" eaLnBrk="0" fontAlgn="base" hangingPunct="0">
        <a:spcBef>
          <a:spcPct val="0"/>
        </a:spcBef>
        <a:spcAft>
          <a:spcPct val="0"/>
        </a:spcAft>
        <a:defRPr sz="15100">
          <a:solidFill>
            <a:schemeClr val="tx2"/>
          </a:solidFill>
          <a:latin typeface="Arial" charset="0"/>
          <a:cs typeface="Arial" charset="0"/>
        </a:defRPr>
      </a:lvl5pPr>
      <a:lvl6pPr marL="457200" algn="ctr" defTabSz="3135313" rtl="0" fontAlgn="base">
        <a:spcBef>
          <a:spcPct val="0"/>
        </a:spcBef>
        <a:spcAft>
          <a:spcPct val="0"/>
        </a:spcAft>
        <a:defRPr sz="15100">
          <a:solidFill>
            <a:schemeClr val="tx2"/>
          </a:solidFill>
          <a:latin typeface="Arial" charset="0"/>
          <a:cs typeface="Arial" charset="0"/>
        </a:defRPr>
      </a:lvl6pPr>
      <a:lvl7pPr marL="914400" algn="ctr" defTabSz="3135313" rtl="0" fontAlgn="base">
        <a:spcBef>
          <a:spcPct val="0"/>
        </a:spcBef>
        <a:spcAft>
          <a:spcPct val="0"/>
        </a:spcAft>
        <a:defRPr sz="15100">
          <a:solidFill>
            <a:schemeClr val="tx2"/>
          </a:solidFill>
          <a:latin typeface="Arial" charset="0"/>
          <a:cs typeface="Arial" charset="0"/>
        </a:defRPr>
      </a:lvl7pPr>
      <a:lvl8pPr marL="1371600" algn="ctr" defTabSz="3135313" rtl="0" fontAlgn="base">
        <a:spcBef>
          <a:spcPct val="0"/>
        </a:spcBef>
        <a:spcAft>
          <a:spcPct val="0"/>
        </a:spcAft>
        <a:defRPr sz="15100">
          <a:solidFill>
            <a:schemeClr val="tx2"/>
          </a:solidFill>
          <a:latin typeface="Arial" charset="0"/>
          <a:cs typeface="Arial" charset="0"/>
        </a:defRPr>
      </a:lvl8pPr>
      <a:lvl9pPr marL="1828800" algn="ctr" defTabSz="3135313" rtl="0" fontAlgn="base">
        <a:spcBef>
          <a:spcPct val="0"/>
        </a:spcBef>
        <a:spcAft>
          <a:spcPct val="0"/>
        </a:spcAft>
        <a:defRPr sz="151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1176338" indent="-1176338" algn="l" defTabSz="3135313" rtl="0" eaLnBrk="0" fontAlgn="base" hangingPunct="0">
        <a:spcBef>
          <a:spcPct val="20000"/>
        </a:spcBef>
        <a:spcAft>
          <a:spcPct val="0"/>
        </a:spcAft>
        <a:buChar char="•"/>
        <a:defRPr sz="11000">
          <a:solidFill>
            <a:schemeClr val="tx1"/>
          </a:solidFill>
          <a:latin typeface="+mn-lt"/>
          <a:ea typeface="+mn-ea"/>
          <a:cs typeface="+mn-cs"/>
        </a:defRPr>
      </a:lvl1pPr>
      <a:lvl2pPr marL="2547938" indent="-981075" algn="l" defTabSz="3135313" rtl="0" eaLnBrk="0" fontAlgn="base" hangingPunct="0">
        <a:spcBef>
          <a:spcPct val="20000"/>
        </a:spcBef>
        <a:spcAft>
          <a:spcPct val="0"/>
        </a:spcAft>
        <a:buChar char="–"/>
        <a:defRPr sz="9600">
          <a:solidFill>
            <a:schemeClr val="tx1"/>
          </a:solidFill>
          <a:latin typeface="+mn-lt"/>
          <a:cs typeface="+mn-cs"/>
        </a:defRPr>
      </a:lvl2pPr>
      <a:lvl3pPr marL="3919538" indent="-784225" algn="l" defTabSz="3135313" rtl="0" eaLnBrk="0" fontAlgn="base" hangingPunct="0">
        <a:spcBef>
          <a:spcPct val="20000"/>
        </a:spcBef>
        <a:spcAft>
          <a:spcPct val="0"/>
        </a:spcAft>
        <a:buChar char="•"/>
        <a:defRPr sz="8200">
          <a:solidFill>
            <a:schemeClr val="tx1"/>
          </a:solidFill>
          <a:latin typeface="+mn-lt"/>
          <a:cs typeface="+mn-cs"/>
        </a:defRPr>
      </a:lvl3pPr>
      <a:lvl4pPr marL="5486400" indent="-784225" algn="l" defTabSz="3135313" rtl="0" eaLnBrk="0" fontAlgn="base" hangingPunct="0">
        <a:spcBef>
          <a:spcPct val="20000"/>
        </a:spcBef>
        <a:spcAft>
          <a:spcPct val="0"/>
        </a:spcAft>
        <a:buChar char="–"/>
        <a:defRPr sz="6900">
          <a:solidFill>
            <a:schemeClr val="tx1"/>
          </a:solidFill>
          <a:latin typeface="+mn-lt"/>
          <a:cs typeface="+mn-cs"/>
        </a:defRPr>
      </a:lvl4pPr>
      <a:lvl5pPr marL="7053263" indent="-782638" algn="l" defTabSz="3135313" rtl="0" eaLnBrk="0" fontAlgn="base" hangingPunct="0">
        <a:spcBef>
          <a:spcPct val="20000"/>
        </a:spcBef>
        <a:spcAft>
          <a:spcPct val="0"/>
        </a:spcAft>
        <a:buChar char="»"/>
        <a:defRPr sz="6900">
          <a:solidFill>
            <a:schemeClr val="tx1"/>
          </a:solidFill>
          <a:latin typeface="+mn-lt"/>
          <a:cs typeface="+mn-cs"/>
        </a:defRPr>
      </a:lvl5pPr>
      <a:lvl6pPr marL="7510463" indent="-782638" algn="l" defTabSz="3135313" rtl="0" fontAlgn="base">
        <a:spcBef>
          <a:spcPct val="20000"/>
        </a:spcBef>
        <a:spcAft>
          <a:spcPct val="0"/>
        </a:spcAft>
        <a:buChar char="»"/>
        <a:defRPr sz="6900">
          <a:solidFill>
            <a:schemeClr val="tx1"/>
          </a:solidFill>
          <a:latin typeface="+mn-lt"/>
          <a:cs typeface="+mn-cs"/>
        </a:defRPr>
      </a:lvl6pPr>
      <a:lvl7pPr marL="7967663" indent="-782638" algn="l" defTabSz="3135313" rtl="0" fontAlgn="base">
        <a:spcBef>
          <a:spcPct val="20000"/>
        </a:spcBef>
        <a:spcAft>
          <a:spcPct val="0"/>
        </a:spcAft>
        <a:buChar char="»"/>
        <a:defRPr sz="6900">
          <a:solidFill>
            <a:schemeClr val="tx1"/>
          </a:solidFill>
          <a:latin typeface="+mn-lt"/>
          <a:cs typeface="+mn-cs"/>
        </a:defRPr>
      </a:lvl7pPr>
      <a:lvl8pPr marL="8424863" indent="-782638" algn="l" defTabSz="3135313" rtl="0" fontAlgn="base">
        <a:spcBef>
          <a:spcPct val="20000"/>
        </a:spcBef>
        <a:spcAft>
          <a:spcPct val="0"/>
        </a:spcAft>
        <a:buChar char="»"/>
        <a:defRPr sz="6900">
          <a:solidFill>
            <a:schemeClr val="tx1"/>
          </a:solidFill>
          <a:latin typeface="+mn-lt"/>
          <a:cs typeface="+mn-cs"/>
        </a:defRPr>
      </a:lvl8pPr>
      <a:lvl9pPr marL="8882063" indent="-782638" algn="l" defTabSz="3135313" rtl="0" fontAlgn="base">
        <a:spcBef>
          <a:spcPct val="20000"/>
        </a:spcBef>
        <a:spcAft>
          <a:spcPct val="0"/>
        </a:spcAft>
        <a:buChar char="»"/>
        <a:defRPr sz="69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jpe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6.jpeg"/><Relationship Id="rId4" Type="http://schemas.openxmlformats.org/officeDocument/2006/relationships/image" Target="../media/image5.jpeg"/><Relationship Id="rId9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50"/>
          <p:cNvSpPr>
            <a:spLocks noChangeArrowheads="1"/>
          </p:cNvSpPr>
          <p:nvPr/>
        </p:nvSpPr>
        <p:spPr bwMode="auto">
          <a:xfrm rot="-5400000">
            <a:off x="6934200" y="6934200"/>
            <a:ext cx="8229600" cy="20574000"/>
          </a:xfrm>
          <a:prstGeom prst="rect">
            <a:avLst/>
          </a:prstGeom>
          <a:solidFill>
            <a:srgbClr val="000099">
              <a:alpha val="10196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156638" rIns="0" bIns="156638"/>
          <a:lstStyle/>
          <a:p>
            <a:pPr marL="465138" indent="-465138" defTabSz="3135313">
              <a:lnSpc>
                <a:spcPct val="125000"/>
              </a:lnSpc>
              <a:spcBef>
                <a:spcPct val="0"/>
              </a:spcBef>
            </a:pPr>
            <a:r>
              <a:rPr lang="en-US" sz="4000" b="1">
                <a:solidFill>
                  <a:srgbClr val="000099"/>
                </a:solidFill>
              </a:rPr>
              <a:t>During Execution</a:t>
            </a:r>
          </a:p>
        </p:txBody>
      </p:sp>
      <p:sp>
        <p:nvSpPr>
          <p:cNvPr id="2051" name="Rectangle 587"/>
          <p:cNvSpPr>
            <a:spLocks noChangeArrowheads="1"/>
          </p:cNvSpPr>
          <p:nvPr/>
        </p:nvSpPr>
        <p:spPr bwMode="auto">
          <a:xfrm>
            <a:off x="22098000" y="3276600"/>
            <a:ext cx="10058400" cy="18059400"/>
          </a:xfrm>
          <a:prstGeom prst="rect">
            <a:avLst/>
          </a:prstGeom>
          <a:solidFill>
            <a:srgbClr val="000099">
              <a:alpha val="10196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156638" rIns="0" bIns="156638"/>
          <a:lstStyle/>
          <a:p>
            <a:pPr defTabSz="3135313">
              <a:lnSpc>
                <a:spcPct val="125000"/>
              </a:lnSpc>
              <a:spcBef>
                <a:spcPct val="0"/>
              </a:spcBef>
            </a:pPr>
            <a:r>
              <a:rPr lang="en-US" sz="4000" b="1">
                <a:solidFill>
                  <a:srgbClr val="000099"/>
                </a:solidFill>
              </a:rPr>
              <a:t>Analyzing Conficker</a:t>
            </a:r>
          </a:p>
          <a:p>
            <a:pPr defTabSz="3135313" eaLnBrk="0" hangingPunct="0">
              <a:spcBef>
                <a:spcPct val="65000"/>
              </a:spcBef>
              <a:buFont typeface="Wingdings" pitchFamily="2" charset="2"/>
              <a:buNone/>
            </a:pPr>
            <a:r>
              <a:rPr lang="en-US" sz="2800" b="1">
                <a:solidFill>
                  <a:srgbClr val="000099"/>
                </a:solidFill>
                <a:cs typeface="Times New Roman" pitchFamily="18" charset="0"/>
              </a:rPr>
              <a:t>Conficker generates its malicious code at runtime; we use Dyninst to analyze its static </a:t>
            </a:r>
            <a:r>
              <a:rPr lang="en-US" sz="2800" b="1" i="1">
                <a:solidFill>
                  <a:srgbClr val="000099"/>
                </a:solidFill>
                <a:cs typeface="Times New Roman" pitchFamily="18" charset="0"/>
              </a:rPr>
              <a:t>and</a:t>
            </a:r>
            <a:r>
              <a:rPr lang="en-US" sz="2800" b="1">
                <a:solidFill>
                  <a:srgbClr val="000099"/>
                </a:solidFill>
                <a:cs typeface="Times New Roman" pitchFamily="18" charset="0"/>
              </a:rPr>
              <a:t> dynamic code. </a:t>
            </a:r>
          </a:p>
        </p:txBody>
      </p:sp>
      <p:sp>
        <p:nvSpPr>
          <p:cNvPr id="2052" name="Rectangle 599"/>
          <p:cNvSpPr>
            <a:spLocks noChangeArrowheads="1"/>
          </p:cNvSpPr>
          <p:nvPr/>
        </p:nvSpPr>
        <p:spPr bwMode="auto">
          <a:xfrm>
            <a:off x="22098000" y="4191000"/>
            <a:ext cx="10058400" cy="17148175"/>
          </a:xfrm>
          <a:prstGeom prst="rect">
            <a:avLst/>
          </a:prstGeom>
          <a:solidFill>
            <a:srgbClr val="000099">
              <a:alpha val="10196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156638" rIns="0" bIns="156638"/>
          <a:lstStyle/>
          <a:p>
            <a:pPr defTabSz="3135313">
              <a:lnSpc>
                <a:spcPct val="125000"/>
              </a:lnSpc>
              <a:spcBef>
                <a:spcPct val="0"/>
              </a:spcBef>
            </a:pPr>
            <a:endParaRPr lang="en-US" sz="3500" b="1">
              <a:solidFill>
                <a:srgbClr val="000099"/>
              </a:solidFill>
              <a:cs typeface="Times New Roman" pitchFamily="18" charset="0"/>
            </a:endParaRPr>
          </a:p>
        </p:txBody>
      </p:sp>
      <p:sp>
        <p:nvSpPr>
          <p:cNvPr id="2053" name="Rectangle 248"/>
          <p:cNvSpPr>
            <a:spLocks noChangeArrowheads="1"/>
          </p:cNvSpPr>
          <p:nvPr/>
        </p:nvSpPr>
        <p:spPr bwMode="auto">
          <a:xfrm>
            <a:off x="11963400" y="3276600"/>
            <a:ext cx="9372600" cy="18059400"/>
          </a:xfrm>
          <a:prstGeom prst="rect">
            <a:avLst/>
          </a:prstGeom>
          <a:solidFill>
            <a:srgbClr val="000099">
              <a:alpha val="10196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156638" rIns="0" bIns="156638"/>
          <a:lstStyle/>
          <a:p>
            <a:pPr marL="465138" indent="-465138" defTabSz="3135313">
              <a:lnSpc>
                <a:spcPct val="125000"/>
              </a:lnSpc>
              <a:spcBef>
                <a:spcPct val="0"/>
              </a:spcBef>
            </a:pPr>
            <a:r>
              <a:rPr lang="en-US" sz="4000" b="1">
                <a:solidFill>
                  <a:srgbClr val="000099"/>
                </a:solidFill>
              </a:rPr>
              <a:t>Dyninst Analysis of Binary</a:t>
            </a:r>
          </a:p>
        </p:txBody>
      </p:sp>
      <p:sp>
        <p:nvSpPr>
          <p:cNvPr id="2054" name="Rectangle 242"/>
          <p:cNvSpPr>
            <a:spLocks noChangeArrowheads="1"/>
          </p:cNvSpPr>
          <p:nvPr/>
        </p:nvSpPr>
        <p:spPr bwMode="auto">
          <a:xfrm>
            <a:off x="1752600" y="3276600"/>
            <a:ext cx="9448800" cy="18059400"/>
          </a:xfrm>
          <a:prstGeom prst="rect">
            <a:avLst/>
          </a:prstGeom>
          <a:solidFill>
            <a:srgbClr val="000099">
              <a:alpha val="10196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156638" rIns="0" bIns="156638"/>
          <a:lstStyle/>
          <a:p>
            <a:pPr marL="465138" indent="-465138" defTabSz="3135313">
              <a:lnSpc>
                <a:spcPct val="125000"/>
              </a:lnSpc>
              <a:spcBef>
                <a:spcPct val="0"/>
              </a:spcBef>
            </a:pPr>
            <a:r>
              <a:rPr lang="en-US" sz="4000" b="1">
                <a:solidFill>
                  <a:srgbClr val="000099"/>
                </a:solidFill>
              </a:rPr>
              <a:t>The Malware Binary</a:t>
            </a:r>
          </a:p>
        </p:txBody>
      </p:sp>
      <p:sp>
        <p:nvSpPr>
          <p:cNvPr id="2055" name="Rectangle 4"/>
          <p:cNvSpPr>
            <a:spLocks noChangeArrowheads="1"/>
          </p:cNvSpPr>
          <p:nvPr/>
        </p:nvSpPr>
        <p:spPr bwMode="auto">
          <a:xfrm>
            <a:off x="4495800" y="203200"/>
            <a:ext cx="22250400" cy="1951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149619" rIns="0" bIns="149619" anchor="ctr"/>
          <a:lstStyle/>
          <a:p>
            <a:pPr defTabSz="2992438" eaLnBrk="0" hangingPunct="0">
              <a:spcBef>
                <a:spcPct val="0"/>
              </a:spcBef>
            </a:pPr>
            <a:r>
              <a:rPr lang="en-US" sz="8400" dirty="0" smtClean="0"/>
              <a:t>SD-</a:t>
            </a:r>
            <a:r>
              <a:rPr lang="en-US" sz="8400" dirty="0" err="1" smtClean="0"/>
              <a:t>Dyninst</a:t>
            </a:r>
            <a:endParaRPr lang="en-US" sz="8400" dirty="0">
              <a:latin typeface="Times New Roman" pitchFamily="18" charset="0"/>
            </a:endParaRPr>
          </a:p>
        </p:txBody>
      </p:sp>
      <p:sp>
        <p:nvSpPr>
          <p:cNvPr id="2056" name="Rectangle 249"/>
          <p:cNvSpPr>
            <a:spLocks noChangeArrowheads="1"/>
          </p:cNvSpPr>
          <p:nvPr/>
        </p:nvSpPr>
        <p:spPr bwMode="auto">
          <a:xfrm rot="-5400000">
            <a:off x="6934200" y="-1981200"/>
            <a:ext cx="8229600" cy="20574000"/>
          </a:xfrm>
          <a:prstGeom prst="rect">
            <a:avLst/>
          </a:prstGeom>
          <a:solidFill>
            <a:srgbClr val="000099">
              <a:alpha val="10196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156638" rIns="0" bIns="156638"/>
          <a:lstStyle/>
          <a:p>
            <a:pPr marL="465138" indent="-465138" defTabSz="3135313">
              <a:lnSpc>
                <a:spcPct val="125000"/>
              </a:lnSpc>
              <a:spcBef>
                <a:spcPct val="0"/>
              </a:spcBef>
            </a:pPr>
            <a:r>
              <a:rPr lang="en-US" sz="4000" b="1">
                <a:solidFill>
                  <a:srgbClr val="000099"/>
                </a:solidFill>
              </a:rPr>
              <a:t>Before Execution</a:t>
            </a:r>
          </a:p>
        </p:txBody>
      </p:sp>
      <p:sp>
        <p:nvSpPr>
          <p:cNvPr id="2057" name="Rectangle 555"/>
          <p:cNvSpPr>
            <a:spLocks noChangeArrowheads="1"/>
          </p:cNvSpPr>
          <p:nvPr/>
        </p:nvSpPr>
        <p:spPr bwMode="auto">
          <a:xfrm>
            <a:off x="7543800" y="7086600"/>
            <a:ext cx="3276600" cy="4697413"/>
          </a:xfrm>
          <a:prstGeom prst="rect">
            <a:avLst/>
          </a:prstGeom>
          <a:solidFill>
            <a:srgbClr val="ADE9AD"/>
          </a:solidFill>
          <a:ln w="50800" algn="ctr">
            <a:solidFill>
              <a:schemeClr val="tx1"/>
            </a:solidFill>
            <a:miter lim="800000"/>
            <a:headEnd/>
            <a:tailEnd type="none" w="lg" len="med"/>
          </a:ln>
        </p:spPr>
        <p:txBody>
          <a:bodyPr lIns="0" tIns="0" rIns="0" bIns="156638"/>
          <a:lstStyle/>
          <a:p>
            <a:pPr marL="392113" indent="-392113" defTabSz="3135313"/>
            <a:r>
              <a:rPr lang="en-US" sz="3200"/>
              <a:t>File</a:t>
            </a:r>
          </a:p>
        </p:txBody>
      </p:sp>
      <p:grpSp>
        <p:nvGrpSpPr>
          <p:cNvPr id="2058" name="Group 556"/>
          <p:cNvGrpSpPr>
            <a:grpSpLocks/>
          </p:cNvGrpSpPr>
          <p:nvPr/>
        </p:nvGrpSpPr>
        <p:grpSpPr bwMode="auto">
          <a:xfrm>
            <a:off x="7696200" y="10210800"/>
            <a:ext cx="2971800" cy="1447800"/>
            <a:chOff x="1104" y="8976"/>
            <a:chExt cx="1872" cy="912"/>
          </a:xfrm>
        </p:grpSpPr>
        <p:pic>
          <p:nvPicPr>
            <p:cNvPr id="2204" name="Picture 557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04" y="8976"/>
              <a:ext cx="1872" cy="9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205" name="Rectangle 558"/>
            <p:cNvSpPr>
              <a:spLocks noChangeArrowheads="1"/>
            </p:cNvSpPr>
            <p:nvPr/>
          </p:nvSpPr>
          <p:spPr bwMode="auto">
            <a:xfrm>
              <a:off x="1104" y="8976"/>
              <a:ext cx="1872" cy="912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 anchor="ctr"/>
            <a:lstStyle/>
            <a:p>
              <a:pPr defTabSz="3135313">
                <a:lnSpc>
                  <a:spcPct val="125000"/>
                </a:lnSpc>
                <a:spcBef>
                  <a:spcPct val="0"/>
                </a:spcBef>
              </a:pPr>
              <a:r>
                <a:rPr lang="en-US" sz="1000" b="1">
                  <a:solidFill>
                    <a:srgbClr val="3C3C3C"/>
                  </a:solidFill>
                  <a:latin typeface="Courier New" pitchFamily="49" charset="0"/>
                </a:rPr>
                <a:t>7a 77 0e 20 e9 3d e0 09 e8 68 c0 45 be 79 5e 80 89 08 27 c0 73 1c 88 48 6a d8 6a d0 56 4b fe 92 57 af 40 0c b6 f2 64 32 f5 07 b6 66 21 0c 85 a5 94 2b 20 fd 5b 95 e7 c2 16 90 14 8a 14 26 60 d9 83 a1 37 1b 2f b9 51 84 02 1c 22 8e 63 01 de a2 87 ad f3 07 51 d2 d2 02 b0 18 b5 f1 b1 fb bb 1f 67 83 c0 30 42 3d f0 2d</a:t>
              </a:r>
            </a:p>
          </p:txBody>
        </p:sp>
      </p:grpSp>
      <p:sp>
        <p:nvSpPr>
          <p:cNvPr id="2059" name="Rectangle 548"/>
          <p:cNvSpPr>
            <a:spLocks noChangeArrowheads="1"/>
          </p:cNvSpPr>
          <p:nvPr/>
        </p:nvSpPr>
        <p:spPr bwMode="auto">
          <a:xfrm>
            <a:off x="7543800" y="13792200"/>
            <a:ext cx="3276600" cy="7162800"/>
          </a:xfrm>
          <a:prstGeom prst="rect">
            <a:avLst/>
          </a:prstGeom>
          <a:solidFill>
            <a:srgbClr val="ADE9AD"/>
          </a:solidFill>
          <a:ln w="50800" algn="ctr">
            <a:solidFill>
              <a:schemeClr val="tx1"/>
            </a:solidFill>
            <a:miter lim="800000"/>
            <a:headEnd/>
            <a:tailEnd/>
          </a:ln>
        </p:spPr>
        <p:txBody>
          <a:bodyPr lIns="0" tIns="0" rIns="0" bIns="156638"/>
          <a:lstStyle/>
          <a:p>
            <a:pPr marL="392113" indent="-392113" defTabSz="3135313"/>
            <a:r>
              <a:rPr lang="en-US" sz="3200"/>
              <a:t>Address Space</a:t>
            </a:r>
          </a:p>
        </p:txBody>
      </p:sp>
      <p:sp>
        <p:nvSpPr>
          <p:cNvPr id="2060" name="Rectangle 559"/>
          <p:cNvSpPr>
            <a:spLocks noChangeArrowheads="1"/>
          </p:cNvSpPr>
          <p:nvPr/>
        </p:nvSpPr>
        <p:spPr bwMode="auto">
          <a:xfrm>
            <a:off x="7696200" y="7620000"/>
            <a:ext cx="2971800" cy="2362200"/>
          </a:xfrm>
          <a:prstGeom prst="rect">
            <a:avLst/>
          </a:prstGeom>
          <a:solidFill>
            <a:srgbClr val="FF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pPr marL="628650" indent="-628650" algn="l" defTabSz="3135313">
              <a:lnSpc>
                <a:spcPct val="125000"/>
              </a:lnSpc>
              <a:spcBef>
                <a:spcPct val="0"/>
              </a:spcBef>
            </a:pPr>
            <a:r>
              <a:rPr lang="en-US" sz="1000" b="1">
                <a:solidFill>
                  <a:srgbClr val="87AFFF"/>
                </a:solidFill>
                <a:latin typeface="Courier New" pitchFamily="49" charset="0"/>
              </a:rPr>
              <a:t>  	.loop</a:t>
            </a:r>
          </a:p>
          <a:p>
            <a:pPr marL="628650" indent="-628650" algn="l" defTabSz="3135313">
              <a:spcBef>
                <a:spcPct val="0"/>
              </a:spcBef>
            </a:pPr>
            <a:r>
              <a:rPr lang="en-US" sz="1000" b="1">
                <a:solidFill>
                  <a:srgbClr val="87AFFF"/>
                </a:solidFill>
                <a:latin typeface="Courier New" pitchFamily="49" charset="0"/>
              </a:rPr>
              <a:t>	lea   eax, 0x4a0000</a:t>
            </a:r>
          </a:p>
          <a:p>
            <a:pPr marL="628650" indent="-628650" algn="l" defTabSz="3135313">
              <a:spcBef>
                <a:spcPct val="0"/>
              </a:spcBef>
            </a:pPr>
            <a:r>
              <a:rPr lang="en-US" sz="1000" b="1">
                <a:solidFill>
                  <a:srgbClr val="87AFFF"/>
                </a:solidFill>
                <a:latin typeface="Courier New" pitchFamily="49" charset="0"/>
              </a:rPr>
              <a:t>	lea   ebx, 0x401000</a:t>
            </a:r>
          </a:p>
          <a:p>
            <a:pPr marL="628650" indent="-628650" algn="l" defTabSz="3135313">
              <a:spcBef>
                <a:spcPct val="0"/>
              </a:spcBef>
            </a:pPr>
            <a:r>
              <a:rPr lang="en-US" sz="1000" b="1">
                <a:solidFill>
                  <a:srgbClr val="87AFFF"/>
                </a:solidFill>
                <a:latin typeface="Courier New" pitchFamily="49" charset="0"/>
              </a:rPr>
              <a:t>	load  ecx, ptr [r1]</a:t>
            </a:r>
          </a:p>
          <a:p>
            <a:pPr marL="628650" indent="-628650" algn="l" defTabSz="3135313">
              <a:spcBef>
                <a:spcPct val="0"/>
              </a:spcBef>
            </a:pPr>
            <a:r>
              <a:rPr lang="en-US" sz="1000" b="1">
                <a:solidFill>
                  <a:srgbClr val="87AFFF"/>
                </a:solidFill>
                <a:latin typeface="Courier New" pitchFamily="49" charset="0"/>
              </a:rPr>
              <a:t>	xor   ecx, 0xffffff</a:t>
            </a:r>
          </a:p>
          <a:p>
            <a:pPr marL="628650" indent="-628650" algn="l" defTabSz="3135313">
              <a:spcBef>
                <a:spcPct val="0"/>
              </a:spcBef>
            </a:pPr>
            <a:r>
              <a:rPr lang="en-US" sz="1000" b="1">
                <a:solidFill>
                  <a:srgbClr val="87AFFF"/>
                </a:solidFill>
                <a:latin typeface="Courier New" pitchFamily="49" charset="0"/>
              </a:rPr>
              <a:t>	store ptr[ecx], r2</a:t>
            </a:r>
          </a:p>
          <a:p>
            <a:pPr marL="628650" indent="-628650" algn="l" defTabSz="3135313">
              <a:spcBef>
                <a:spcPct val="0"/>
              </a:spcBef>
            </a:pPr>
            <a:r>
              <a:rPr lang="en-US" sz="1000" b="1">
                <a:solidFill>
                  <a:srgbClr val="87AFFF"/>
                </a:solidFill>
                <a:latin typeface="Courier New" pitchFamily="49" charset="0"/>
              </a:rPr>
              <a:t>	...</a:t>
            </a:r>
          </a:p>
          <a:p>
            <a:pPr marL="628650" indent="-628650" algn="l" defTabSz="3135313">
              <a:spcBef>
                <a:spcPct val="0"/>
              </a:spcBef>
            </a:pPr>
            <a:r>
              <a:rPr lang="en-US" sz="1000" b="1">
                <a:solidFill>
                  <a:srgbClr val="87AFFF"/>
                </a:solidFill>
                <a:latin typeface="Courier New" pitchFamily="49" charset="0"/>
              </a:rPr>
              <a:t>	jnz   .x</a:t>
            </a:r>
          </a:p>
          <a:p>
            <a:pPr marL="628650" indent="-628650" algn="l" defTabSz="3135313">
              <a:spcBef>
                <a:spcPct val="0"/>
              </a:spcBef>
            </a:pPr>
            <a:r>
              <a:rPr lang="en-US" sz="1000" b="1">
                <a:solidFill>
                  <a:srgbClr val="87AFFF"/>
                </a:solidFill>
                <a:latin typeface="Courier New" pitchFamily="49" charset="0"/>
              </a:rPr>
              <a:t>	call  ptr[edi]</a:t>
            </a:r>
          </a:p>
          <a:p>
            <a:pPr marL="628650" indent="-628650" algn="l" defTabSz="3135313">
              <a:spcBef>
                <a:spcPct val="0"/>
              </a:spcBef>
            </a:pPr>
            <a:r>
              <a:rPr lang="en-US" sz="1000" b="1">
                <a:solidFill>
                  <a:srgbClr val="87AFFF"/>
                </a:solidFill>
                <a:latin typeface="Courier New" pitchFamily="49" charset="0"/>
              </a:rPr>
              <a:t>	.x</a:t>
            </a:r>
          </a:p>
          <a:p>
            <a:pPr marL="628650" indent="-628650" algn="l" defTabSz="3135313">
              <a:spcBef>
                <a:spcPct val="0"/>
              </a:spcBef>
            </a:pPr>
            <a:r>
              <a:rPr lang="en-US" sz="1000" b="1">
                <a:solidFill>
                  <a:srgbClr val="87AFFF"/>
                </a:solidFill>
                <a:latin typeface="Courier New" pitchFamily="49" charset="0"/>
              </a:rPr>
              <a:t>	add   eax, 4</a:t>
            </a:r>
          </a:p>
          <a:p>
            <a:pPr marL="628650" indent="-628650" algn="l" defTabSz="3135313">
              <a:spcBef>
                <a:spcPct val="0"/>
              </a:spcBef>
            </a:pPr>
            <a:r>
              <a:rPr lang="en-US" sz="1000" b="1">
                <a:solidFill>
                  <a:srgbClr val="87AFFF"/>
                </a:solidFill>
                <a:latin typeface="Courier New" pitchFamily="49" charset="0"/>
              </a:rPr>
              <a:t>	add   ebx, 4</a:t>
            </a:r>
          </a:p>
          <a:p>
            <a:pPr marL="628650" indent="-628650" algn="l" defTabSz="3135313">
              <a:spcBef>
                <a:spcPct val="0"/>
              </a:spcBef>
            </a:pPr>
            <a:r>
              <a:rPr lang="en-US" sz="1000" b="1">
                <a:solidFill>
                  <a:srgbClr val="87AFFF"/>
                </a:solidFill>
                <a:latin typeface="Courier New" pitchFamily="49" charset="0"/>
              </a:rPr>
              <a:t>	cmp   eax, 0x4a1f88</a:t>
            </a:r>
          </a:p>
          <a:p>
            <a:pPr marL="628650" indent="-628650" algn="l" defTabSz="3135313">
              <a:spcBef>
                <a:spcPct val="0"/>
              </a:spcBef>
            </a:pPr>
            <a:r>
              <a:rPr lang="en-US" sz="1000" b="1">
                <a:solidFill>
                  <a:srgbClr val="87AFFF"/>
                </a:solidFill>
                <a:latin typeface="Courier New" pitchFamily="49" charset="0"/>
              </a:rPr>
              <a:t>	jnz    .loop</a:t>
            </a:r>
          </a:p>
          <a:p>
            <a:pPr marL="628650" indent="-628650" algn="l" defTabSz="3135313">
              <a:spcBef>
                <a:spcPct val="0"/>
              </a:spcBef>
            </a:pPr>
            <a:r>
              <a:rPr lang="en-US" sz="1000" b="1">
                <a:solidFill>
                  <a:srgbClr val="87AFFF"/>
                </a:solidFill>
                <a:latin typeface="Courier New" pitchFamily="49" charset="0"/>
              </a:rPr>
              <a:t>	jmp   0x401000</a:t>
            </a:r>
          </a:p>
        </p:txBody>
      </p:sp>
      <p:sp>
        <p:nvSpPr>
          <p:cNvPr id="2061" name="AutoShape 560"/>
          <p:cNvSpPr>
            <a:spLocks noChangeArrowheads="1"/>
          </p:cNvSpPr>
          <p:nvPr/>
        </p:nvSpPr>
        <p:spPr bwMode="auto">
          <a:xfrm>
            <a:off x="8153400" y="7772400"/>
            <a:ext cx="1981200" cy="990600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2147483647 w 21600"/>
              <a:gd name="T9" fmla="*/ 2147483647 h 21600"/>
              <a:gd name="T10" fmla="*/ 2147483647 w 21600"/>
              <a:gd name="T11" fmla="*/ 2147483647 h 2160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3163 w 21600"/>
              <a:gd name="T19" fmla="*/ 3163 h 21600"/>
              <a:gd name="T20" fmla="*/ 18437 w 21600"/>
              <a:gd name="T21" fmla="*/ 18437 h 2160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1600" h="21600">
                <a:moveTo>
                  <a:pt x="6231" y="16834"/>
                </a:moveTo>
                <a:cubicBezTo>
                  <a:pt x="7546" y="17830"/>
                  <a:pt x="9150" y="18369"/>
                  <a:pt x="10800" y="18369"/>
                </a:cubicBezTo>
                <a:cubicBezTo>
                  <a:pt x="14980" y="18369"/>
                  <a:pt x="18369" y="14980"/>
                  <a:pt x="18369" y="10800"/>
                </a:cubicBezTo>
                <a:cubicBezTo>
                  <a:pt x="18369" y="6619"/>
                  <a:pt x="14980" y="3231"/>
                  <a:pt x="10800" y="3231"/>
                </a:cubicBezTo>
                <a:cubicBezTo>
                  <a:pt x="6619" y="3231"/>
                  <a:pt x="3231" y="6619"/>
                  <a:pt x="3231" y="10800"/>
                </a:cubicBezTo>
                <a:lnTo>
                  <a:pt x="0" y="10800"/>
                </a:lnTo>
                <a:cubicBezTo>
                  <a:pt x="0" y="4835"/>
                  <a:pt x="4835" y="0"/>
                  <a:pt x="10800" y="0"/>
                </a:cubicBezTo>
                <a:cubicBezTo>
                  <a:pt x="16764" y="0"/>
                  <a:pt x="21600" y="4835"/>
                  <a:pt x="21600" y="10800"/>
                </a:cubicBezTo>
                <a:cubicBezTo>
                  <a:pt x="21600" y="16764"/>
                  <a:pt x="16764" y="21600"/>
                  <a:pt x="10800" y="21600"/>
                </a:cubicBezTo>
                <a:cubicBezTo>
                  <a:pt x="8446" y="21600"/>
                  <a:pt x="6157" y="20831"/>
                  <a:pt x="4281" y="19410"/>
                </a:cubicBezTo>
                <a:lnTo>
                  <a:pt x="2651" y="21563"/>
                </a:lnTo>
                <a:lnTo>
                  <a:pt x="1813" y="15517"/>
                </a:lnTo>
                <a:lnTo>
                  <a:pt x="7861" y="14681"/>
                </a:lnTo>
                <a:lnTo>
                  <a:pt x="6231" y="16834"/>
                </a:lnTo>
                <a:close/>
              </a:path>
            </a:pathLst>
          </a:custGeom>
          <a:solidFill>
            <a:srgbClr val="000080">
              <a:alpha val="20000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156638" rIns="0" bIns="156638" anchor="ctr"/>
          <a:lstStyle/>
          <a:p>
            <a:endParaRPr lang="en-US"/>
          </a:p>
        </p:txBody>
      </p:sp>
      <p:sp>
        <p:nvSpPr>
          <p:cNvPr id="2062" name="AutoShape 563"/>
          <p:cNvSpPr>
            <a:spLocks noChangeArrowheads="1"/>
          </p:cNvSpPr>
          <p:nvPr/>
        </p:nvSpPr>
        <p:spPr bwMode="auto">
          <a:xfrm>
            <a:off x="2133600" y="7162800"/>
            <a:ext cx="5029200" cy="1447800"/>
          </a:xfrm>
          <a:prstGeom prst="wedgeRoundRectCallout">
            <a:avLst>
              <a:gd name="adj1" fmla="val 68282"/>
              <a:gd name="adj2" fmla="val 18389"/>
              <a:gd name="adj3" fmla="val 16667"/>
            </a:avLst>
          </a:prstGeom>
          <a:solidFill>
            <a:srgbClr val="FFFF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lIns="0" tIns="155448" rIns="0" bIns="156638"/>
          <a:lstStyle/>
          <a:p>
            <a:pPr marL="290513" indent="-290513" defTabSz="3135313">
              <a:spcBef>
                <a:spcPct val="0"/>
              </a:spcBef>
            </a:pPr>
            <a:r>
              <a:rPr lang="en-US" sz="2400" b="1">
                <a:solidFill>
                  <a:srgbClr val="000099"/>
                </a:solidFill>
              </a:rPr>
              <a:t>Unpacking loop</a:t>
            </a:r>
          </a:p>
          <a:p>
            <a:pPr marL="290513" indent="-290513" algn="l" defTabSz="3135313" eaLnBrk="0" hangingPunct="0">
              <a:buFont typeface="Wingdings" pitchFamily="2" charset="2"/>
              <a:buChar char="Ø"/>
            </a:pPr>
            <a:r>
              <a:rPr lang="en-US" sz="2000">
                <a:cs typeface="Times New Roman" pitchFamily="18" charset="0"/>
              </a:rPr>
              <a:t>An unpacking loop decompresses or decrypts the hidden code at runtime</a:t>
            </a:r>
          </a:p>
        </p:txBody>
      </p:sp>
      <p:grpSp>
        <p:nvGrpSpPr>
          <p:cNvPr id="2063" name="Group 549"/>
          <p:cNvGrpSpPr>
            <a:grpSpLocks/>
          </p:cNvGrpSpPr>
          <p:nvPr/>
        </p:nvGrpSpPr>
        <p:grpSpPr bwMode="auto">
          <a:xfrm>
            <a:off x="7696200" y="16916400"/>
            <a:ext cx="2971800" cy="1447800"/>
            <a:chOff x="1104" y="8976"/>
            <a:chExt cx="1872" cy="912"/>
          </a:xfrm>
        </p:grpSpPr>
        <p:pic>
          <p:nvPicPr>
            <p:cNvPr id="2202" name="Picture 550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04" y="8976"/>
              <a:ext cx="1872" cy="9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203" name="Rectangle 551"/>
            <p:cNvSpPr>
              <a:spLocks noChangeArrowheads="1"/>
            </p:cNvSpPr>
            <p:nvPr/>
          </p:nvSpPr>
          <p:spPr bwMode="auto">
            <a:xfrm>
              <a:off x="1104" y="8976"/>
              <a:ext cx="1872" cy="912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 anchor="ctr"/>
            <a:lstStyle/>
            <a:p>
              <a:pPr defTabSz="3135313">
                <a:lnSpc>
                  <a:spcPct val="125000"/>
                </a:lnSpc>
                <a:spcBef>
                  <a:spcPct val="0"/>
                </a:spcBef>
              </a:pPr>
              <a:r>
                <a:rPr lang="en-US" sz="1000" b="1">
                  <a:solidFill>
                    <a:srgbClr val="3C3C3C"/>
                  </a:solidFill>
                  <a:latin typeface="Courier New" pitchFamily="49" charset="0"/>
                </a:rPr>
                <a:t>7a 77 0e 20 e9 3d e0 09 e8 68 c0 45 be 79 5e 80 89 08 27 c0 73 1c 88 48 6a d8 6a d0 56 4b fe 92 57 af 40 0c b6 f2 64 32 f5 07 b6 66 21 0c 85 a5 94 2b 20 fd 5b 95 e7 c2 16 90 14 8a 14 26 60 d9 83 a1 37 1b 2f b9 51 84 02 1c 22 8e 63 01 de a2 87 ad f3 07 51 d2 d2 02 b0 18 b5 f1 b1 fb bb 1f 67 83 c0 30 42 3d f0 2d</a:t>
              </a:r>
            </a:p>
          </p:txBody>
        </p:sp>
      </p:grpSp>
      <p:pic>
        <p:nvPicPr>
          <p:cNvPr id="2064" name="Picture 55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6200" y="18592800"/>
            <a:ext cx="2971800" cy="2209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65" name="AutoShape 564"/>
          <p:cNvSpPr>
            <a:spLocks noChangeArrowheads="1"/>
          </p:cNvSpPr>
          <p:nvPr/>
        </p:nvSpPr>
        <p:spPr bwMode="auto">
          <a:xfrm>
            <a:off x="2057400" y="17907000"/>
            <a:ext cx="5105400" cy="3048000"/>
          </a:xfrm>
          <a:prstGeom prst="wedgeRoundRectCallout">
            <a:avLst>
              <a:gd name="adj1" fmla="val 62440"/>
              <a:gd name="adj2" fmla="val -10157"/>
              <a:gd name="adj3" fmla="val 16667"/>
            </a:avLst>
          </a:prstGeom>
          <a:solidFill>
            <a:srgbClr val="FFFF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lIns="0" tIns="155448" rIns="0" bIns="156638"/>
          <a:lstStyle/>
          <a:p>
            <a:pPr marL="347663" indent="-347663" defTabSz="3135313">
              <a:spcBef>
                <a:spcPct val="0"/>
              </a:spcBef>
            </a:pPr>
            <a:r>
              <a:rPr lang="en-US" sz="2400" b="1">
                <a:solidFill>
                  <a:srgbClr val="000099"/>
                </a:solidFill>
              </a:rPr>
              <a:t>Unpacked code</a:t>
            </a:r>
          </a:p>
          <a:p>
            <a:pPr marL="347663" indent="-347663" algn="l" defTabSz="3135313" eaLnBrk="0" hangingPunct="0">
              <a:buFont typeface="Wingdings" pitchFamily="2" charset="2"/>
              <a:buChar char="Ø"/>
            </a:pPr>
            <a:r>
              <a:rPr lang="en-US" sz="2000">
                <a:cs typeface="Times New Roman" pitchFamily="18" charset="0"/>
              </a:rPr>
              <a:t>The code must be unpacked before it can be executed, though it could be unpacked a piece at a time</a:t>
            </a:r>
          </a:p>
          <a:p>
            <a:pPr marL="347663" indent="-347663" algn="l" defTabSz="3135313" eaLnBrk="0" hangingPunct="0">
              <a:buFont typeface="Wingdings" pitchFamily="2" charset="2"/>
              <a:buChar char="Ø"/>
            </a:pPr>
            <a:r>
              <a:rPr lang="en-US" sz="2000">
                <a:cs typeface="Times New Roman" pitchFamily="18" charset="0"/>
              </a:rPr>
              <a:t>At some point a control transfer instruction passes execution to an unpacked code region</a:t>
            </a:r>
          </a:p>
        </p:txBody>
      </p:sp>
      <p:sp>
        <p:nvSpPr>
          <p:cNvPr id="2066" name="AutoShape 584"/>
          <p:cNvSpPr>
            <a:spLocks noChangeArrowheads="1"/>
          </p:cNvSpPr>
          <p:nvPr/>
        </p:nvSpPr>
        <p:spPr bwMode="auto">
          <a:xfrm>
            <a:off x="2057400" y="13335000"/>
            <a:ext cx="5105400" cy="2438400"/>
          </a:xfrm>
          <a:prstGeom prst="wedgeRoundRectCallout">
            <a:avLst>
              <a:gd name="adj1" fmla="val 61981"/>
              <a:gd name="adj2" fmla="val -18088"/>
              <a:gd name="adj3" fmla="val 16667"/>
            </a:avLst>
          </a:prstGeom>
          <a:solidFill>
            <a:srgbClr val="FFFF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lIns="0" tIns="155448" rIns="0" bIns="156638"/>
          <a:lstStyle/>
          <a:p>
            <a:pPr marL="347663" indent="-347663" defTabSz="3135313">
              <a:spcBef>
                <a:spcPct val="0"/>
              </a:spcBef>
            </a:pPr>
            <a:r>
              <a:rPr lang="en-US" sz="2400" b="1">
                <a:solidFill>
                  <a:srgbClr val="000099"/>
                </a:solidFill>
              </a:rPr>
              <a:t>Memory image</a:t>
            </a:r>
          </a:p>
          <a:p>
            <a:pPr marL="347663" indent="-347663" algn="l" defTabSz="3135313" eaLnBrk="0" hangingPunct="0">
              <a:buFont typeface="Wingdings" pitchFamily="2" charset="2"/>
              <a:buChar char="Ø"/>
            </a:pPr>
            <a:r>
              <a:rPr lang="en-US" sz="2000">
                <a:cs typeface="Times New Roman" pitchFamily="18" charset="0"/>
              </a:rPr>
              <a:t>At runtime the unpacking loop unpacks hidden code into the address space</a:t>
            </a:r>
          </a:p>
          <a:p>
            <a:pPr marL="347663" indent="-347663" algn="l" defTabSz="3135313" eaLnBrk="0" hangingPunct="0">
              <a:buFont typeface="Wingdings" pitchFamily="2" charset="2"/>
              <a:buChar char="Ø"/>
            </a:pPr>
            <a:r>
              <a:rPr lang="en-US" sz="2000" i="1">
                <a:cs typeface="Times New Roman" pitchFamily="18" charset="0"/>
              </a:rPr>
              <a:t>But where?</a:t>
            </a:r>
            <a:r>
              <a:rPr lang="en-US" sz="2000">
                <a:cs typeface="Times New Roman" pitchFamily="18" charset="0"/>
              </a:rPr>
              <a:t>  We want to find the code before it executes</a:t>
            </a:r>
          </a:p>
        </p:txBody>
      </p:sp>
      <p:sp>
        <p:nvSpPr>
          <p:cNvPr id="2067" name="AutoShape 606"/>
          <p:cNvSpPr>
            <a:spLocks noChangeArrowheads="1"/>
          </p:cNvSpPr>
          <p:nvPr/>
        </p:nvSpPr>
        <p:spPr bwMode="auto">
          <a:xfrm>
            <a:off x="2133600" y="10515600"/>
            <a:ext cx="5029200" cy="1524000"/>
          </a:xfrm>
          <a:prstGeom prst="wedgeRoundRectCallout">
            <a:avLst>
              <a:gd name="adj1" fmla="val 62972"/>
              <a:gd name="adj2" fmla="val -8435"/>
              <a:gd name="adj3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lIns="0" tIns="155448" rIns="0" bIns="156638"/>
          <a:lstStyle/>
          <a:p>
            <a:pPr marL="347663" indent="-347663" defTabSz="3135313">
              <a:spcBef>
                <a:spcPct val="0"/>
              </a:spcBef>
            </a:pPr>
            <a:r>
              <a:rPr lang="en-US" sz="2400" b="1">
                <a:solidFill>
                  <a:srgbClr val="000099"/>
                </a:solidFill>
              </a:rPr>
              <a:t>Hidden code bytes</a:t>
            </a:r>
          </a:p>
          <a:p>
            <a:pPr marL="347663" indent="-347663" algn="l" defTabSz="3135313" eaLnBrk="0" hangingPunct="0">
              <a:buFont typeface="Wingdings" pitchFamily="2" charset="2"/>
              <a:buChar char="Ø"/>
            </a:pPr>
            <a:r>
              <a:rPr lang="en-US" sz="2000">
                <a:cs typeface="Times New Roman" pitchFamily="18" charset="0"/>
              </a:rPr>
              <a:t>Hidden code is compressed or encrypted and looks like random data</a:t>
            </a:r>
          </a:p>
        </p:txBody>
      </p:sp>
      <p:sp>
        <p:nvSpPr>
          <p:cNvPr id="2068" name="AutoShape 610"/>
          <p:cNvSpPr>
            <a:spLocks noChangeArrowheads="1"/>
          </p:cNvSpPr>
          <p:nvPr/>
        </p:nvSpPr>
        <p:spPr bwMode="auto">
          <a:xfrm>
            <a:off x="2133600" y="4495800"/>
            <a:ext cx="8686800" cy="2362200"/>
          </a:xfrm>
          <a:prstGeom prst="roundRect">
            <a:avLst>
              <a:gd name="adj" fmla="val 16667"/>
            </a:avLst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lIns="0" tIns="0" rIns="0" bIns="156638"/>
          <a:lstStyle/>
          <a:p>
            <a:pPr marL="342900" indent="-279400" defTabSz="3135313">
              <a:spcBef>
                <a:spcPct val="0"/>
              </a:spcBef>
            </a:pPr>
            <a:r>
              <a:rPr lang="en-US" sz="3600" b="1">
                <a:solidFill>
                  <a:schemeClr val="accent1"/>
                </a:solidFill>
              </a:rPr>
              <a:t>Why is analyzing malware hard?</a:t>
            </a:r>
          </a:p>
        </p:txBody>
      </p:sp>
      <p:sp>
        <p:nvSpPr>
          <p:cNvPr id="2069" name="Rectangle 538"/>
          <p:cNvSpPr>
            <a:spLocks noChangeArrowheads="1"/>
          </p:cNvSpPr>
          <p:nvPr/>
        </p:nvSpPr>
        <p:spPr bwMode="auto">
          <a:xfrm>
            <a:off x="12420600" y="13411200"/>
            <a:ext cx="3733800" cy="4267200"/>
          </a:xfrm>
          <a:prstGeom prst="rect">
            <a:avLst/>
          </a:prstGeom>
          <a:solidFill>
            <a:srgbClr val="E9ADAD"/>
          </a:solidFill>
          <a:ln w="50800" algn="ctr">
            <a:solidFill>
              <a:schemeClr val="tx1"/>
            </a:solidFill>
            <a:prstDash val="sysDot"/>
            <a:miter lim="800000"/>
            <a:headEnd/>
            <a:tailEnd/>
          </a:ln>
        </p:spPr>
        <p:txBody>
          <a:bodyPr wrap="none" lIns="0" tIns="0" rIns="0" bIns="156638"/>
          <a:lstStyle/>
          <a:p>
            <a:pPr marL="392113" indent="-392113" defTabSz="3135313"/>
            <a:r>
              <a:rPr lang="en-US" sz="3200"/>
              <a:t>Control Flow Graph</a:t>
            </a:r>
          </a:p>
        </p:txBody>
      </p:sp>
      <p:cxnSp>
        <p:nvCxnSpPr>
          <p:cNvPr id="2070" name="AutoShape 540"/>
          <p:cNvCxnSpPr>
            <a:cxnSpLocks noChangeShapeType="1"/>
            <a:stCxn id="2087" idx="2"/>
            <a:endCxn id="2088" idx="0"/>
          </p:cNvCxnSpPr>
          <p:nvPr/>
        </p:nvCxnSpPr>
        <p:spPr bwMode="auto">
          <a:xfrm>
            <a:off x="13487400" y="15011400"/>
            <a:ext cx="0" cy="457200"/>
          </a:xfrm>
          <a:prstGeom prst="straightConnector1">
            <a:avLst/>
          </a:prstGeom>
          <a:noFill/>
          <a:ln w="25400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071" name="AutoShape 541"/>
          <p:cNvCxnSpPr>
            <a:cxnSpLocks noChangeShapeType="1"/>
            <a:stCxn id="2088" idx="2"/>
            <a:endCxn id="2073" idx="0"/>
          </p:cNvCxnSpPr>
          <p:nvPr/>
        </p:nvCxnSpPr>
        <p:spPr bwMode="auto">
          <a:xfrm>
            <a:off x="13487400" y="15976600"/>
            <a:ext cx="457200" cy="482600"/>
          </a:xfrm>
          <a:prstGeom prst="straightConnector1">
            <a:avLst/>
          </a:prstGeom>
          <a:noFill/>
          <a:ln w="25400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072" name="AutoShape 546"/>
          <p:cNvCxnSpPr>
            <a:cxnSpLocks noChangeShapeType="1"/>
            <a:stCxn id="2087" idx="2"/>
            <a:endCxn id="2110" idx="0"/>
          </p:cNvCxnSpPr>
          <p:nvPr/>
        </p:nvCxnSpPr>
        <p:spPr bwMode="auto">
          <a:xfrm>
            <a:off x="13487400" y="15011400"/>
            <a:ext cx="1676400" cy="228600"/>
          </a:xfrm>
          <a:prstGeom prst="straightConnector1">
            <a:avLst/>
          </a:prstGeom>
          <a:noFill/>
          <a:ln w="25400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073" name="AutoShape 613"/>
          <p:cNvSpPr>
            <a:spLocks noChangeArrowheads="1"/>
          </p:cNvSpPr>
          <p:nvPr/>
        </p:nvSpPr>
        <p:spPr bwMode="auto">
          <a:xfrm>
            <a:off x="13030200" y="16459200"/>
            <a:ext cx="1828800" cy="1143000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lIns="0" tIns="0" rIns="0" bIns="0" anchor="ctr"/>
          <a:lstStyle/>
          <a:p>
            <a:pPr marL="465138" indent="-465138" defTabSz="3135313">
              <a:lnSpc>
                <a:spcPct val="125000"/>
              </a:lnSpc>
              <a:spcBef>
                <a:spcPct val="0"/>
              </a:spcBef>
            </a:pPr>
            <a:endParaRPr lang="en-US" sz="1600" b="1">
              <a:latin typeface="Courier New" pitchFamily="49" charset="0"/>
            </a:endParaRPr>
          </a:p>
        </p:txBody>
      </p:sp>
      <p:sp>
        <p:nvSpPr>
          <p:cNvPr id="2074" name="AutoShape 614"/>
          <p:cNvSpPr>
            <a:spLocks noChangeArrowheads="1"/>
          </p:cNvSpPr>
          <p:nvPr/>
        </p:nvSpPr>
        <p:spPr bwMode="auto">
          <a:xfrm>
            <a:off x="13106400" y="17221200"/>
            <a:ext cx="1676400" cy="304800"/>
          </a:xfrm>
          <a:prstGeom prst="roundRect">
            <a:avLst>
              <a:gd name="adj" fmla="val 16667"/>
            </a:avLst>
          </a:prstGeom>
          <a:solidFill>
            <a:srgbClr val="0000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lIns="0" tIns="0" rIns="0" bIns="0" anchor="ctr"/>
          <a:lstStyle/>
          <a:p>
            <a:pPr marL="465138" indent="-465138" defTabSz="3135313">
              <a:lnSpc>
                <a:spcPct val="125000"/>
              </a:lnSpc>
              <a:spcBef>
                <a:spcPct val="0"/>
              </a:spcBef>
            </a:pPr>
            <a:r>
              <a:rPr lang="en-US" sz="1600" b="1">
                <a:solidFill>
                  <a:srgbClr val="FFFFFF"/>
                </a:solidFill>
                <a:latin typeface="Courier New" pitchFamily="49" charset="0"/>
              </a:rPr>
              <a:t>jmp 0x401000</a:t>
            </a:r>
          </a:p>
        </p:txBody>
      </p:sp>
      <p:sp>
        <p:nvSpPr>
          <p:cNvPr id="2075" name="AutoShape 615"/>
          <p:cNvSpPr>
            <a:spLocks noChangeArrowheads="1"/>
          </p:cNvSpPr>
          <p:nvPr/>
        </p:nvSpPr>
        <p:spPr bwMode="auto">
          <a:xfrm>
            <a:off x="13106400" y="16535400"/>
            <a:ext cx="1676400" cy="609600"/>
          </a:xfrm>
          <a:prstGeom prst="roundRect">
            <a:avLst>
              <a:gd name="adj" fmla="val 16667"/>
            </a:avLst>
          </a:prstGeom>
          <a:solidFill>
            <a:srgbClr val="0000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lIns="0" tIns="0" rIns="0" bIns="0" anchor="ctr"/>
          <a:lstStyle/>
          <a:p>
            <a:pPr defTabSz="3135313">
              <a:lnSpc>
                <a:spcPct val="125000"/>
              </a:lnSpc>
              <a:spcBef>
                <a:spcPct val="0"/>
              </a:spcBef>
            </a:pPr>
            <a:r>
              <a:rPr lang="en-US" sz="1600" b="1">
                <a:solidFill>
                  <a:srgbClr val="FFFFFF"/>
                </a:solidFill>
                <a:latin typeface="Courier New" pitchFamily="49" charset="0"/>
              </a:rPr>
              <a:t>instrument-ation</a:t>
            </a:r>
          </a:p>
        </p:txBody>
      </p:sp>
      <p:sp>
        <p:nvSpPr>
          <p:cNvPr id="2076" name="Text Box 547"/>
          <p:cNvSpPr txBox="1">
            <a:spLocks noChangeArrowheads="1"/>
          </p:cNvSpPr>
          <p:nvPr/>
        </p:nvSpPr>
        <p:spPr bwMode="auto">
          <a:xfrm>
            <a:off x="12420600" y="9144000"/>
            <a:ext cx="3733800" cy="2895600"/>
          </a:xfrm>
          <a:prstGeom prst="rect">
            <a:avLst/>
          </a:prstGeom>
          <a:solidFill>
            <a:srgbClr val="E9ADAD"/>
          </a:solidFill>
          <a:ln w="50800" algn="ctr">
            <a:solidFill>
              <a:schemeClr val="tx1"/>
            </a:solidFill>
            <a:prstDash val="sysDot"/>
            <a:miter lim="800000"/>
            <a:headEnd/>
            <a:tailEnd/>
          </a:ln>
        </p:spPr>
        <p:txBody>
          <a:bodyPr lIns="0" tIns="156638" rIns="0" bIns="156638" anchor="ctr"/>
          <a:lstStyle>
            <a:lvl1pPr marL="392113" indent="-392113" defTabSz="3135313" eaLnBrk="0" hangingPunct="0">
              <a:defRPr sz="6200">
                <a:solidFill>
                  <a:schemeClr val="tx1"/>
                </a:solidFill>
                <a:latin typeface="Helvetica" pitchFamily="2" charset="0"/>
                <a:cs typeface="Arial" pitchFamily="34" charset="0"/>
              </a:defRPr>
            </a:lvl1pPr>
            <a:lvl2pPr marL="742950" indent="-285750" defTabSz="3135313" eaLnBrk="0" hangingPunct="0">
              <a:defRPr sz="6200">
                <a:solidFill>
                  <a:schemeClr val="tx1"/>
                </a:solidFill>
                <a:latin typeface="Helvetica" pitchFamily="2" charset="0"/>
                <a:cs typeface="Arial" pitchFamily="34" charset="0"/>
              </a:defRPr>
            </a:lvl2pPr>
            <a:lvl3pPr marL="1143000" indent="-228600" defTabSz="3135313" eaLnBrk="0" hangingPunct="0">
              <a:defRPr sz="6200">
                <a:solidFill>
                  <a:schemeClr val="tx1"/>
                </a:solidFill>
                <a:latin typeface="Helvetica" pitchFamily="2" charset="0"/>
                <a:cs typeface="Arial" pitchFamily="34" charset="0"/>
              </a:defRPr>
            </a:lvl3pPr>
            <a:lvl4pPr marL="1600200" indent="-228600" defTabSz="3135313" eaLnBrk="0" hangingPunct="0">
              <a:defRPr sz="6200">
                <a:solidFill>
                  <a:schemeClr val="tx1"/>
                </a:solidFill>
                <a:latin typeface="Helvetica" pitchFamily="2" charset="0"/>
                <a:cs typeface="Arial" pitchFamily="34" charset="0"/>
              </a:defRPr>
            </a:lvl4pPr>
            <a:lvl5pPr marL="2057400" indent="-228600" defTabSz="3135313" eaLnBrk="0" hangingPunct="0">
              <a:defRPr sz="6200">
                <a:solidFill>
                  <a:schemeClr val="tx1"/>
                </a:solidFill>
                <a:latin typeface="Helvetica" pitchFamily="2" charset="0"/>
                <a:cs typeface="Arial" pitchFamily="34" charset="0"/>
              </a:defRPr>
            </a:lvl5pPr>
            <a:lvl6pPr marL="2514600" indent="-228600" algn="ctr" defTabSz="3135313" eaLnBrk="0" fontAlgn="base" hangingPunct="0">
              <a:spcBef>
                <a:spcPct val="50000"/>
              </a:spcBef>
              <a:spcAft>
                <a:spcPct val="0"/>
              </a:spcAft>
              <a:defRPr sz="6200">
                <a:solidFill>
                  <a:schemeClr val="tx1"/>
                </a:solidFill>
                <a:latin typeface="Helvetica" pitchFamily="2" charset="0"/>
                <a:cs typeface="Arial" pitchFamily="34" charset="0"/>
              </a:defRPr>
            </a:lvl6pPr>
            <a:lvl7pPr marL="2971800" indent="-228600" algn="ctr" defTabSz="3135313" eaLnBrk="0" fontAlgn="base" hangingPunct="0">
              <a:spcBef>
                <a:spcPct val="50000"/>
              </a:spcBef>
              <a:spcAft>
                <a:spcPct val="0"/>
              </a:spcAft>
              <a:defRPr sz="6200">
                <a:solidFill>
                  <a:schemeClr val="tx1"/>
                </a:solidFill>
                <a:latin typeface="Helvetica" pitchFamily="2" charset="0"/>
                <a:cs typeface="Arial" pitchFamily="34" charset="0"/>
              </a:defRPr>
            </a:lvl7pPr>
            <a:lvl8pPr marL="3429000" indent="-228600" algn="ctr" defTabSz="3135313" eaLnBrk="0" fontAlgn="base" hangingPunct="0">
              <a:spcBef>
                <a:spcPct val="50000"/>
              </a:spcBef>
              <a:spcAft>
                <a:spcPct val="0"/>
              </a:spcAft>
              <a:defRPr sz="6200">
                <a:solidFill>
                  <a:schemeClr val="tx1"/>
                </a:solidFill>
                <a:latin typeface="Helvetica" pitchFamily="2" charset="0"/>
                <a:cs typeface="Arial" pitchFamily="34" charset="0"/>
              </a:defRPr>
            </a:lvl8pPr>
            <a:lvl9pPr marL="3886200" indent="-228600" algn="ctr" defTabSz="3135313" eaLnBrk="0" fontAlgn="base" hangingPunct="0">
              <a:spcBef>
                <a:spcPct val="50000"/>
              </a:spcBef>
              <a:spcAft>
                <a:spcPct val="0"/>
              </a:spcAft>
              <a:defRPr sz="6200">
                <a:solidFill>
                  <a:schemeClr val="tx1"/>
                </a:solidFill>
                <a:latin typeface="Helvetica" pitchFamily="2" charset="0"/>
                <a:cs typeface="Arial" pitchFamily="34" charset="0"/>
              </a:defRPr>
            </a:lvl9pPr>
          </a:lstStyle>
          <a:p>
            <a:pPr eaLnBrk="1" hangingPunct="1"/>
            <a:r>
              <a:rPr lang="en-US" sz="2400"/>
              <a:t>Address 0x401000:</a:t>
            </a:r>
          </a:p>
          <a:p>
            <a:pPr eaLnBrk="1" hangingPunct="1"/>
            <a:r>
              <a:rPr lang="en-US" sz="2400"/>
              <a:t>there’s nothing </a:t>
            </a:r>
          </a:p>
          <a:p>
            <a:pPr eaLnBrk="1" hangingPunct="1"/>
            <a:r>
              <a:rPr lang="en-US" sz="2400"/>
              <a:t>here at startup!</a:t>
            </a:r>
          </a:p>
        </p:txBody>
      </p:sp>
      <p:sp>
        <p:nvSpPr>
          <p:cNvPr id="2077" name="Rectangle 649"/>
          <p:cNvSpPr>
            <a:spLocks noChangeArrowheads="1"/>
          </p:cNvSpPr>
          <p:nvPr/>
        </p:nvSpPr>
        <p:spPr bwMode="auto">
          <a:xfrm>
            <a:off x="16687800" y="8763000"/>
            <a:ext cx="9144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156638" rIns="0" bIns="156638" anchor="ctr">
            <a:spAutoFit/>
          </a:bodyPr>
          <a:lstStyle/>
          <a:p>
            <a:endParaRPr lang="en-US"/>
          </a:p>
        </p:txBody>
      </p:sp>
      <p:sp>
        <p:nvSpPr>
          <p:cNvPr id="2078" name="Rectangle 552"/>
          <p:cNvSpPr>
            <a:spLocks noChangeArrowheads="1"/>
          </p:cNvSpPr>
          <p:nvPr/>
        </p:nvSpPr>
        <p:spPr bwMode="auto">
          <a:xfrm>
            <a:off x="7696200" y="14325600"/>
            <a:ext cx="2971800" cy="2362200"/>
          </a:xfrm>
          <a:prstGeom prst="rect">
            <a:avLst/>
          </a:prstGeom>
          <a:solidFill>
            <a:srgbClr val="FF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pPr marL="628650" indent="-628650" algn="l" defTabSz="3135313">
              <a:lnSpc>
                <a:spcPct val="125000"/>
              </a:lnSpc>
              <a:spcBef>
                <a:spcPct val="0"/>
              </a:spcBef>
            </a:pPr>
            <a:r>
              <a:rPr lang="en-US" sz="1000" b="1">
                <a:solidFill>
                  <a:srgbClr val="87AFFF"/>
                </a:solidFill>
                <a:latin typeface="Courier New" pitchFamily="49" charset="0"/>
              </a:rPr>
              <a:t>  	.loop</a:t>
            </a:r>
          </a:p>
          <a:p>
            <a:pPr marL="628650" indent="-628650" algn="l" defTabSz="3135313">
              <a:spcBef>
                <a:spcPct val="0"/>
              </a:spcBef>
            </a:pPr>
            <a:r>
              <a:rPr lang="en-US" sz="1000" b="1">
                <a:solidFill>
                  <a:srgbClr val="87AFFF"/>
                </a:solidFill>
                <a:latin typeface="Courier New" pitchFamily="49" charset="0"/>
              </a:rPr>
              <a:t>	lea   eax, 0x4a0000</a:t>
            </a:r>
          </a:p>
          <a:p>
            <a:pPr marL="628650" indent="-628650" algn="l" defTabSz="3135313">
              <a:spcBef>
                <a:spcPct val="0"/>
              </a:spcBef>
            </a:pPr>
            <a:r>
              <a:rPr lang="en-US" sz="1000" b="1">
                <a:solidFill>
                  <a:srgbClr val="87AFFF"/>
                </a:solidFill>
                <a:latin typeface="Courier New" pitchFamily="49" charset="0"/>
              </a:rPr>
              <a:t>	lea   ebx, 0x401000</a:t>
            </a:r>
          </a:p>
          <a:p>
            <a:pPr marL="628650" indent="-628650" algn="l" defTabSz="3135313">
              <a:spcBef>
                <a:spcPct val="0"/>
              </a:spcBef>
            </a:pPr>
            <a:r>
              <a:rPr lang="en-US" sz="1000" b="1">
                <a:solidFill>
                  <a:srgbClr val="87AFFF"/>
                </a:solidFill>
                <a:latin typeface="Courier New" pitchFamily="49" charset="0"/>
              </a:rPr>
              <a:t>	load  ecx, ptr [r1]</a:t>
            </a:r>
          </a:p>
          <a:p>
            <a:pPr marL="628650" indent="-628650" algn="l" defTabSz="3135313">
              <a:spcBef>
                <a:spcPct val="0"/>
              </a:spcBef>
            </a:pPr>
            <a:r>
              <a:rPr lang="en-US" sz="1000" b="1">
                <a:solidFill>
                  <a:srgbClr val="87AFFF"/>
                </a:solidFill>
                <a:latin typeface="Courier New" pitchFamily="49" charset="0"/>
              </a:rPr>
              <a:t>	xor   ecx, 0xffffff</a:t>
            </a:r>
          </a:p>
          <a:p>
            <a:pPr marL="628650" indent="-628650" algn="l" defTabSz="3135313">
              <a:spcBef>
                <a:spcPct val="0"/>
              </a:spcBef>
            </a:pPr>
            <a:r>
              <a:rPr lang="en-US" sz="1000" b="1">
                <a:solidFill>
                  <a:srgbClr val="87AFFF"/>
                </a:solidFill>
                <a:latin typeface="Courier New" pitchFamily="49" charset="0"/>
              </a:rPr>
              <a:t>	store ptr[ecx], r2</a:t>
            </a:r>
          </a:p>
          <a:p>
            <a:pPr marL="628650" indent="-628650" algn="l" defTabSz="3135313">
              <a:spcBef>
                <a:spcPct val="0"/>
              </a:spcBef>
            </a:pPr>
            <a:r>
              <a:rPr lang="en-US" sz="1000" b="1">
                <a:solidFill>
                  <a:srgbClr val="87AFFF"/>
                </a:solidFill>
                <a:latin typeface="Courier New" pitchFamily="49" charset="0"/>
              </a:rPr>
              <a:t>	...</a:t>
            </a:r>
          </a:p>
          <a:p>
            <a:pPr marL="628650" indent="-628650" algn="l" defTabSz="3135313">
              <a:spcBef>
                <a:spcPct val="0"/>
              </a:spcBef>
            </a:pPr>
            <a:r>
              <a:rPr lang="en-US" sz="1000" b="1">
                <a:solidFill>
                  <a:srgbClr val="87AFFF"/>
                </a:solidFill>
                <a:latin typeface="Courier New" pitchFamily="49" charset="0"/>
              </a:rPr>
              <a:t>	jnz   .x</a:t>
            </a:r>
          </a:p>
          <a:p>
            <a:pPr marL="628650" indent="-628650" algn="l" defTabSz="3135313">
              <a:spcBef>
                <a:spcPct val="0"/>
              </a:spcBef>
            </a:pPr>
            <a:r>
              <a:rPr lang="en-US" sz="1000" b="1">
                <a:solidFill>
                  <a:srgbClr val="87AFFF"/>
                </a:solidFill>
                <a:latin typeface="Courier New" pitchFamily="49" charset="0"/>
              </a:rPr>
              <a:t>	call  ptr[edi]</a:t>
            </a:r>
          </a:p>
          <a:p>
            <a:pPr marL="628650" indent="-628650" algn="l" defTabSz="3135313">
              <a:spcBef>
                <a:spcPct val="0"/>
              </a:spcBef>
            </a:pPr>
            <a:r>
              <a:rPr lang="en-US" sz="1000" b="1">
                <a:solidFill>
                  <a:srgbClr val="87AFFF"/>
                </a:solidFill>
                <a:latin typeface="Courier New" pitchFamily="49" charset="0"/>
              </a:rPr>
              <a:t>	.x</a:t>
            </a:r>
          </a:p>
          <a:p>
            <a:pPr marL="628650" indent="-628650" algn="l" defTabSz="3135313">
              <a:spcBef>
                <a:spcPct val="0"/>
              </a:spcBef>
            </a:pPr>
            <a:r>
              <a:rPr lang="en-US" sz="1000" b="1">
                <a:solidFill>
                  <a:srgbClr val="87AFFF"/>
                </a:solidFill>
                <a:latin typeface="Courier New" pitchFamily="49" charset="0"/>
              </a:rPr>
              <a:t>	</a:t>
            </a:r>
            <a:r>
              <a:rPr lang="en-US" sz="1000" b="1">
                <a:solidFill>
                  <a:srgbClr val="FF0000"/>
                </a:solidFill>
                <a:latin typeface="Courier New" pitchFamily="49" charset="0"/>
              </a:rPr>
              <a:t>add   eax, 4</a:t>
            </a:r>
          </a:p>
          <a:p>
            <a:pPr marL="628650" indent="-628650" algn="l" defTabSz="3135313">
              <a:spcBef>
                <a:spcPct val="0"/>
              </a:spcBef>
            </a:pPr>
            <a:r>
              <a:rPr lang="en-US" sz="1000" b="1">
                <a:solidFill>
                  <a:srgbClr val="87AFFF"/>
                </a:solidFill>
                <a:latin typeface="Courier New" pitchFamily="49" charset="0"/>
              </a:rPr>
              <a:t>	</a:t>
            </a:r>
            <a:r>
              <a:rPr lang="en-US" sz="1000" b="1">
                <a:solidFill>
                  <a:srgbClr val="FF0000"/>
                </a:solidFill>
                <a:latin typeface="Courier New" pitchFamily="49" charset="0"/>
              </a:rPr>
              <a:t>add   ebx, 4</a:t>
            </a:r>
          </a:p>
          <a:p>
            <a:pPr marL="628650" indent="-628650" algn="l" defTabSz="3135313">
              <a:spcBef>
                <a:spcPct val="0"/>
              </a:spcBef>
            </a:pPr>
            <a:r>
              <a:rPr lang="en-US" sz="1000" b="1">
                <a:solidFill>
                  <a:srgbClr val="FF0000"/>
                </a:solidFill>
                <a:latin typeface="Courier New" pitchFamily="49" charset="0"/>
              </a:rPr>
              <a:t>	cmp   eax, 0x4a1f88</a:t>
            </a:r>
          </a:p>
          <a:p>
            <a:pPr marL="628650" indent="-628650" algn="l" defTabSz="3135313">
              <a:spcBef>
                <a:spcPct val="0"/>
              </a:spcBef>
            </a:pPr>
            <a:r>
              <a:rPr lang="en-US" sz="1000" b="1">
                <a:solidFill>
                  <a:srgbClr val="FF0000"/>
                </a:solidFill>
                <a:latin typeface="Courier New" pitchFamily="49" charset="0"/>
              </a:rPr>
              <a:t>	jnz    .loop</a:t>
            </a:r>
          </a:p>
          <a:p>
            <a:pPr marL="628650" indent="-628650" algn="l" defTabSz="3135313">
              <a:spcBef>
                <a:spcPct val="0"/>
              </a:spcBef>
            </a:pPr>
            <a:r>
              <a:rPr lang="en-US" sz="1000" b="1">
                <a:solidFill>
                  <a:srgbClr val="87AFFF"/>
                </a:solidFill>
                <a:latin typeface="Courier New" pitchFamily="49" charset="0"/>
              </a:rPr>
              <a:t>	jmp   0x401000</a:t>
            </a:r>
          </a:p>
        </p:txBody>
      </p:sp>
      <p:sp>
        <p:nvSpPr>
          <p:cNvPr id="2079" name="Freeform 683"/>
          <p:cNvSpPr>
            <a:spLocks/>
          </p:cNvSpPr>
          <p:nvPr/>
        </p:nvSpPr>
        <p:spPr bwMode="auto">
          <a:xfrm>
            <a:off x="10668000" y="4495800"/>
            <a:ext cx="1752600" cy="5486400"/>
          </a:xfrm>
          <a:custGeom>
            <a:avLst/>
            <a:gdLst>
              <a:gd name="T0" fmla="*/ 0 w 960"/>
              <a:gd name="T1" fmla="*/ 2147483647 h 3456"/>
              <a:gd name="T2" fmla="*/ 2147483647 w 960"/>
              <a:gd name="T3" fmla="*/ 0 h 3456"/>
              <a:gd name="T4" fmla="*/ 2147483647 w 960"/>
              <a:gd name="T5" fmla="*/ 2147483647 h 3456"/>
              <a:gd name="T6" fmla="*/ 0 w 960"/>
              <a:gd name="T7" fmla="*/ 2147483647 h 3456"/>
              <a:gd name="T8" fmla="*/ 0 w 960"/>
              <a:gd name="T9" fmla="*/ 2147483647 h 345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960"/>
              <a:gd name="T16" fmla="*/ 0 h 3456"/>
              <a:gd name="T17" fmla="*/ 960 w 960"/>
              <a:gd name="T18" fmla="*/ 3456 h 345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960" h="3456">
                <a:moveTo>
                  <a:pt x="0" y="1968"/>
                </a:moveTo>
                <a:lnTo>
                  <a:pt x="960" y="0"/>
                </a:lnTo>
                <a:lnTo>
                  <a:pt x="960" y="2688"/>
                </a:lnTo>
                <a:lnTo>
                  <a:pt x="0" y="3456"/>
                </a:lnTo>
                <a:lnTo>
                  <a:pt x="0" y="1968"/>
                </a:lnTo>
                <a:close/>
              </a:path>
            </a:pathLst>
          </a:custGeom>
          <a:solidFill>
            <a:srgbClr val="000099">
              <a:alpha val="10196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rIns="0"/>
          <a:lstStyle/>
          <a:p>
            <a:endParaRPr lang="en-US"/>
          </a:p>
        </p:txBody>
      </p:sp>
      <p:sp>
        <p:nvSpPr>
          <p:cNvPr id="2083" name="AutoShape 698"/>
          <p:cNvSpPr>
            <a:spLocks noChangeArrowheads="1"/>
          </p:cNvSpPr>
          <p:nvPr/>
        </p:nvSpPr>
        <p:spPr bwMode="auto">
          <a:xfrm>
            <a:off x="16535400" y="6248400"/>
            <a:ext cx="4343400" cy="4495800"/>
          </a:xfrm>
          <a:prstGeom prst="roundRect">
            <a:avLst>
              <a:gd name="adj" fmla="val 16667"/>
            </a:avLst>
          </a:prstGeom>
          <a:solidFill>
            <a:srgbClr val="FFFF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lIns="0" tIns="155448" rIns="0" bIns="156638"/>
          <a:lstStyle/>
          <a:p>
            <a:pPr defTabSz="3135313" eaLnBrk="0" hangingPunct="0">
              <a:buFont typeface="Wingdings" pitchFamily="2" charset="2"/>
              <a:buNone/>
              <a:defRPr/>
            </a:pPr>
            <a:r>
              <a:rPr lang="en-US" sz="2400" b="1">
                <a:solidFill>
                  <a:srgbClr val="000099"/>
                </a:solidFill>
                <a:latin typeface="Helvetica" pitchFamily="34" charset="0"/>
                <a:cs typeface="Times New Roman" pitchFamily="18" charset="0"/>
              </a:rPr>
              <a:t>Obfuscated control transfer analysis</a:t>
            </a:r>
          </a:p>
          <a:p>
            <a:pPr marL="290513" indent="-290513" algn="l" defTabSz="3135313" eaLnBrk="0" hangingPunct="0">
              <a:buFont typeface="Wingdings" pitchFamily="2" charset="2"/>
              <a:buChar char="Ø"/>
              <a:defRPr/>
            </a:pPr>
            <a:r>
              <a:rPr lang="en-US" sz="2000">
                <a:latin typeface="Helvetica" pitchFamily="34" charset="0"/>
                <a:cs typeface="Times New Roman" pitchFamily="18" charset="0"/>
              </a:rPr>
              <a:t>We monitor two types of control transfer instructions:</a:t>
            </a:r>
            <a:endParaRPr lang="en-US" sz="2400">
              <a:latin typeface="Helvetica" pitchFamily="34" charset="0"/>
              <a:cs typeface="Times New Roman" pitchFamily="18" charset="0"/>
            </a:endParaRPr>
          </a:p>
        </p:txBody>
      </p:sp>
      <p:grpSp>
        <p:nvGrpSpPr>
          <p:cNvPr id="2081" name="Group 125"/>
          <p:cNvGrpSpPr>
            <a:grpSpLocks/>
          </p:cNvGrpSpPr>
          <p:nvPr/>
        </p:nvGrpSpPr>
        <p:grpSpPr bwMode="auto">
          <a:xfrm>
            <a:off x="12420600" y="18059400"/>
            <a:ext cx="3733800" cy="2981325"/>
            <a:chOff x="12420600" y="18059400"/>
            <a:chExt cx="3733800" cy="2981325"/>
          </a:xfrm>
        </p:grpSpPr>
        <p:sp>
          <p:nvSpPr>
            <p:cNvPr id="2153" name="Rectangle 533"/>
            <p:cNvSpPr>
              <a:spLocks noChangeArrowheads="1"/>
            </p:cNvSpPr>
            <p:nvPr/>
          </p:nvSpPr>
          <p:spPr bwMode="auto">
            <a:xfrm>
              <a:off x="12420600" y="18059400"/>
              <a:ext cx="3733800" cy="2895600"/>
            </a:xfrm>
            <a:prstGeom prst="rect">
              <a:avLst/>
            </a:prstGeom>
            <a:solidFill>
              <a:srgbClr val="E9ADAD"/>
            </a:solidFill>
            <a:ln w="50800" algn="ctr">
              <a:solidFill>
                <a:schemeClr val="tx1"/>
              </a:solidFill>
              <a:prstDash val="sysDot"/>
              <a:miter lim="800000"/>
              <a:headEnd/>
              <a:tailEnd/>
            </a:ln>
          </p:spPr>
          <p:txBody>
            <a:bodyPr wrap="none" lIns="0" tIns="156638" rIns="0" bIns="156638" anchor="ctr"/>
            <a:lstStyle/>
            <a:p>
              <a:endParaRPr lang="en-US"/>
            </a:p>
          </p:txBody>
        </p:sp>
        <p:sp>
          <p:nvSpPr>
            <p:cNvPr id="2154" name="AutoShape 515"/>
            <p:cNvSpPr>
              <a:spLocks noChangeArrowheads="1"/>
            </p:cNvSpPr>
            <p:nvPr/>
          </p:nvSpPr>
          <p:spPr bwMode="auto">
            <a:xfrm>
              <a:off x="15087600" y="18745200"/>
              <a:ext cx="306388" cy="282575"/>
            </a:xfrm>
            <a:prstGeom prst="roundRect">
              <a:avLst>
                <a:gd name="adj" fmla="val 16667"/>
              </a:avLst>
            </a:prstGeom>
            <a:solidFill>
              <a:srgbClr val="FFFFFF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0" tIns="156638" rIns="0" bIns="156638" anchor="ctr">
              <a:spAutoFit/>
            </a:bodyPr>
            <a:lstStyle/>
            <a:p>
              <a:endParaRPr lang="en-US"/>
            </a:p>
          </p:txBody>
        </p:sp>
        <p:sp>
          <p:nvSpPr>
            <p:cNvPr id="2155" name="AutoShape 516"/>
            <p:cNvSpPr>
              <a:spLocks noChangeArrowheads="1"/>
            </p:cNvSpPr>
            <p:nvPr/>
          </p:nvSpPr>
          <p:spPr bwMode="auto">
            <a:xfrm>
              <a:off x="14825663" y="19194463"/>
              <a:ext cx="307975" cy="282575"/>
            </a:xfrm>
            <a:prstGeom prst="roundRect">
              <a:avLst>
                <a:gd name="adj" fmla="val 16667"/>
              </a:avLst>
            </a:prstGeom>
            <a:solidFill>
              <a:srgbClr val="FFFFFF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0" tIns="156638" rIns="0" bIns="156638" anchor="ctr">
              <a:spAutoFit/>
            </a:bodyPr>
            <a:lstStyle/>
            <a:p>
              <a:endParaRPr lang="en-US"/>
            </a:p>
          </p:txBody>
        </p:sp>
        <p:sp>
          <p:nvSpPr>
            <p:cNvPr id="2156" name="AutoShape 517"/>
            <p:cNvSpPr>
              <a:spLocks noChangeArrowheads="1"/>
            </p:cNvSpPr>
            <p:nvPr/>
          </p:nvSpPr>
          <p:spPr bwMode="auto">
            <a:xfrm>
              <a:off x="15316200" y="19234150"/>
              <a:ext cx="307975" cy="282575"/>
            </a:xfrm>
            <a:prstGeom prst="roundRect">
              <a:avLst>
                <a:gd name="adj" fmla="val 16667"/>
              </a:avLst>
            </a:prstGeom>
            <a:solidFill>
              <a:srgbClr val="FFFFFF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0" tIns="156638" rIns="0" bIns="156638" anchor="ctr">
              <a:spAutoFit/>
            </a:bodyPr>
            <a:lstStyle/>
            <a:p>
              <a:endParaRPr lang="en-US"/>
            </a:p>
          </p:txBody>
        </p:sp>
        <p:sp>
          <p:nvSpPr>
            <p:cNvPr id="2157" name="AutoShape 518"/>
            <p:cNvSpPr>
              <a:spLocks noChangeArrowheads="1"/>
            </p:cNvSpPr>
            <p:nvPr/>
          </p:nvSpPr>
          <p:spPr bwMode="auto">
            <a:xfrm>
              <a:off x="14695488" y="19645313"/>
              <a:ext cx="306387" cy="280987"/>
            </a:xfrm>
            <a:prstGeom prst="roundRect">
              <a:avLst>
                <a:gd name="adj" fmla="val 16667"/>
              </a:avLst>
            </a:prstGeom>
            <a:solidFill>
              <a:srgbClr val="FFFFFF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0" tIns="156638" rIns="0" bIns="156638" anchor="ctr">
              <a:spAutoFit/>
            </a:bodyPr>
            <a:lstStyle/>
            <a:p>
              <a:endParaRPr lang="en-US"/>
            </a:p>
          </p:txBody>
        </p:sp>
        <p:sp>
          <p:nvSpPr>
            <p:cNvPr id="2158" name="AutoShape 519"/>
            <p:cNvSpPr>
              <a:spLocks noChangeArrowheads="1"/>
            </p:cNvSpPr>
            <p:nvPr/>
          </p:nvSpPr>
          <p:spPr bwMode="auto">
            <a:xfrm>
              <a:off x="15446375" y="19685000"/>
              <a:ext cx="307975" cy="280988"/>
            </a:xfrm>
            <a:prstGeom prst="roundRect">
              <a:avLst>
                <a:gd name="adj" fmla="val 16667"/>
              </a:avLst>
            </a:prstGeom>
            <a:solidFill>
              <a:srgbClr val="FFFFFF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0" tIns="156638" rIns="0" bIns="156638" anchor="ctr">
              <a:spAutoFit/>
            </a:bodyPr>
            <a:lstStyle/>
            <a:p>
              <a:endParaRPr lang="en-US"/>
            </a:p>
          </p:txBody>
        </p:sp>
        <p:sp>
          <p:nvSpPr>
            <p:cNvPr id="2159" name="AutoShape 520"/>
            <p:cNvSpPr>
              <a:spLocks noChangeArrowheads="1"/>
            </p:cNvSpPr>
            <p:nvPr/>
          </p:nvSpPr>
          <p:spPr bwMode="auto">
            <a:xfrm>
              <a:off x="15228888" y="20116800"/>
              <a:ext cx="307975" cy="280988"/>
            </a:xfrm>
            <a:prstGeom prst="roundRect">
              <a:avLst>
                <a:gd name="adj" fmla="val 16667"/>
              </a:avLst>
            </a:prstGeom>
            <a:solidFill>
              <a:srgbClr val="FFFFFF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0" tIns="156638" rIns="0" bIns="156638" anchor="ctr">
              <a:spAutoFit/>
            </a:bodyPr>
            <a:lstStyle/>
            <a:p>
              <a:endParaRPr lang="en-US"/>
            </a:p>
          </p:txBody>
        </p:sp>
        <p:sp>
          <p:nvSpPr>
            <p:cNvPr id="2160" name="AutoShape 521"/>
            <p:cNvSpPr>
              <a:spLocks noChangeArrowheads="1"/>
            </p:cNvSpPr>
            <p:nvPr/>
          </p:nvSpPr>
          <p:spPr bwMode="auto">
            <a:xfrm>
              <a:off x="15686088" y="20116800"/>
              <a:ext cx="307975" cy="280988"/>
            </a:xfrm>
            <a:prstGeom prst="roundRect">
              <a:avLst>
                <a:gd name="adj" fmla="val 16667"/>
              </a:avLst>
            </a:prstGeom>
            <a:solidFill>
              <a:srgbClr val="FFFFFF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0" tIns="156638" rIns="0" bIns="156638" anchor="ctr">
              <a:spAutoFit/>
            </a:bodyPr>
            <a:lstStyle/>
            <a:p>
              <a:endParaRPr lang="en-US"/>
            </a:p>
          </p:txBody>
        </p:sp>
        <p:sp>
          <p:nvSpPr>
            <p:cNvPr id="2161" name="AutoShape 522"/>
            <p:cNvSpPr>
              <a:spLocks noChangeArrowheads="1"/>
            </p:cNvSpPr>
            <p:nvPr/>
          </p:nvSpPr>
          <p:spPr bwMode="auto">
            <a:xfrm>
              <a:off x="15228888" y="20574000"/>
              <a:ext cx="307975" cy="280988"/>
            </a:xfrm>
            <a:prstGeom prst="roundRect">
              <a:avLst>
                <a:gd name="adj" fmla="val 16667"/>
              </a:avLst>
            </a:prstGeom>
            <a:solidFill>
              <a:srgbClr val="FFFFFF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0" tIns="156638" rIns="0" bIns="156638" anchor="ctr">
              <a:spAutoFit/>
            </a:bodyPr>
            <a:lstStyle/>
            <a:p>
              <a:endParaRPr lang="en-US"/>
            </a:p>
          </p:txBody>
        </p:sp>
        <p:cxnSp>
          <p:nvCxnSpPr>
            <p:cNvPr id="2162" name="AutoShape 523"/>
            <p:cNvCxnSpPr>
              <a:cxnSpLocks noChangeShapeType="1"/>
              <a:stCxn id="2154" idx="2"/>
              <a:endCxn id="2156" idx="0"/>
            </p:cNvCxnSpPr>
            <p:nvPr/>
          </p:nvCxnSpPr>
          <p:spPr bwMode="auto">
            <a:xfrm>
              <a:off x="15241588" y="19027775"/>
              <a:ext cx="228600" cy="206375"/>
            </a:xfrm>
            <a:prstGeom prst="straightConnector1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163" name="AutoShape 524"/>
            <p:cNvCxnSpPr>
              <a:cxnSpLocks noChangeShapeType="1"/>
              <a:stCxn id="2156" idx="2"/>
              <a:endCxn id="2158" idx="0"/>
            </p:cNvCxnSpPr>
            <p:nvPr/>
          </p:nvCxnSpPr>
          <p:spPr bwMode="auto">
            <a:xfrm>
              <a:off x="15470188" y="19516725"/>
              <a:ext cx="130175" cy="168275"/>
            </a:xfrm>
            <a:prstGeom prst="straightConnector1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164" name="AutoShape 525"/>
            <p:cNvCxnSpPr>
              <a:cxnSpLocks noChangeShapeType="1"/>
              <a:stCxn id="2158" idx="2"/>
              <a:endCxn id="2160" idx="0"/>
            </p:cNvCxnSpPr>
            <p:nvPr/>
          </p:nvCxnSpPr>
          <p:spPr bwMode="auto">
            <a:xfrm>
              <a:off x="15600363" y="19965988"/>
              <a:ext cx="239712" cy="150812"/>
            </a:xfrm>
            <a:prstGeom prst="straightConnector1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165" name="AutoShape 526"/>
            <p:cNvCxnSpPr>
              <a:cxnSpLocks noChangeShapeType="1"/>
              <a:stCxn id="2159" idx="2"/>
              <a:endCxn id="2161" idx="0"/>
            </p:cNvCxnSpPr>
            <p:nvPr/>
          </p:nvCxnSpPr>
          <p:spPr bwMode="auto">
            <a:xfrm>
              <a:off x="15382875" y="20397788"/>
              <a:ext cx="0" cy="176212"/>
            </a:xfrm>
            <a:prstGeom prst="straightConnector1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166" name="AutoShape 527"/>
            <p:cNvCxnSpPr>
              <a:cxnSpLocks noChangeShapeType="1"/>
              <a:stCxn id="2158" idx="2"/>
              <a:endCxn id="2159" idx="0"/>
            </p:cNvCxnSpPr>
            <p:nvPr/>
          </p:nvCxnSpPr>
          <p:spPr bwMode="auto">
            <a:xfrm flipH="1">
              <a:off x="15382875" y="19965988"/>
              <a:ext cx="217488" cy="150812"/>
            </a:xfrm>
            <a:prstGeom prst="straightConnector1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167" name="AutoShape 528"/>
            <p:cNvCxnSpPr>
              <a:cxnSpLocks noChangeShapeType="1"/>
              <a:stCxn id="2154" idx="2"/>
              <a:endCxn id="2155" idx="0"/>
            </p:cNvCxnSpPr>
            <p:nvPr/>
          </p:nvCxnSpPr>
          <p:spPr bwMode="auto">
            <a:xfrm flipH="1">
              <a:off x="14979650" y="19027775"/>
              <a:ext cx="260350" cy="166688"/>
            </a:xfrm>
            <a:prstGeom prst="straightConnector1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168" name="AutoShape 529"/>
            <p:cNvCxnSpPr>
              <a:cxnSpLocks noChangeShapeType="1"/>
              <a:stCxn id="2157" idx="2"/>
              <a:endCxn id="2155" idx="0"/>
            </p:cNvCxnSpPr>
            <p:nvPr/>
          </p:nvCxnSpPr>
          <p:spPr bwMode="auto">
            <a:xfrm rot="5400000" flipH="1" flipV="1">
              <a:off x="14548644" y="19495294"/>
              <a:ext cx="731837" cy="130175"/>
            </a:xfrm>
            <a:prstGeom prst="curvedConnector5">
              <a:avLst>
                <a:gd name="adj1" fmla="val -6838"/>
                <a:gd name="adj2" fmla="val -206102"/>
                <a:gd name="adj3" fmla="val 129931"/>
              </a:avLst>
            </a:prstGeom>
            <a:noFill/>
            <a:ln w="12700">
              <a:solidFill>
                <a:schemeClr val="tx1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169" name="AutoShape 530"/>
            <p:cNvCxnSpPr>
              <a:cxnSpLocks noChangeShapeType="1"/>
              <a:stCxn id="2155" idx="2"/>
              <a:endCxn id="2157" idx="0"/>
            </p:cNvCxnSpPr>
            <p:nvPr/>
          </p:nvCxnSpPr>
          <p:spPr bwMode="auto">
            <a:xfrm flipH="1">
              <a:off x="14849475" y="19477038"/>
              <a:ext cx="130175" cy="168275"/>
            </a:xfrm>
            <a:prstGeom prst="straightConnector1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170" name="AutoShape 532"/>
            <p:cNvCxnSpPr>
              <a:cxnSpLocks noChangeShapeType="1"/>
              <a:endCxn id="2173" idx="0"/>
            </p:cNvCxnSpPr>
            <p:nvPr/>
          </p:nvCxnSpPr>
          <p:spPr bwMode="auto">
            <a:xfrm>
              <a:off x="14849475" y="19945350"/>
              <a:ext cx="0" cy="149225"/>
            </a:xfrm>
            <a:prstGeom prst="straightConnector1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2171" name="Line 602"/>
            <p:cNvSpPr>
              <a:spLocks noChangeShapeType="1"/>
            </p:cNvSpPr>
            <p:nvPr/>
          </p:nvSpPr>
          <p:spPr bwMode="auto">
            <a:xfrm>
              <a:off x="14859000" y="20345400"/>
              <a:ext cx="0" cy="24288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156638" rIns="0" bIns="156638"/>
            <a:lstStyle/>
            <a:p>
              <a:endParaRPr lang="en-US"/>
            </a:p>
          </p:txBody>
        </p:sp>
        <p:sp>
          <p:nvSpPr>
            <p:cNvPr id="2172" name="Text Box 603"/>
            <p:cNvSpPr txBox="1">
              <a:spLocks noChangeArrowheads="1"/>
            </p:cNvSpPr>
            <p:nvPr/>
          </p:nvSpPr>
          <p:spPr bwMode="auto">
            <a:xfrm>
              <a:off x="14554200" y="20421600"/>
              <a:ext cx="609600" cy="6191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prstDash val="sysDot"/>
                  <a:miter lim="800000"/>
                  <a:headEnd/>
                  <a:tailEnd/>
                </a14:hiddenLine>
              </a:ext>
            </a:extLst>
          </p:spPr>
          <p:txBody>
            <a:bodyPr lIns="0" tIns="156638" rIns="0" bIns="156638">
              <a:spAutoFit/>
            </a:bodyPr>
            <a:lstStyle>
              <a:lvl1pPr marL="392113" indent="-392113" defTabSz="3135313" eaLnBrk="0" hangingPunct="0">
                <a:defRPr sz="6200">
                  <a:solidFill>
                    <a:schemeClr val="tx1"/>
                  </a:solidFill>
                  <a:latin typeface="Helvetica" pitchFamily="2" charset="0"/>
                  <a:cs typeface="Arial" pitchFamily="34" charset="0"/>
                </a:defRPr>
              </a:lvl1pPr>
              <a:lvl2pPr marL="742950" indent="-285750" defTabSz="3135313" eaLnBrk="0" hangingPunct="0">
                <a:defRPr sz="6200">
                  <a:solidFill>
                    <a:schemeClr val="tx1"/>
                  </a:solidFill>
                  <a:latin typeface="Helvetica" pitchFamily="2" charset="0"/>
                  <a:cs typeface="Arial" pitchFamily="34" charset="0"/>
                </a:defRPr>
              </a:lvl2pPr>
              <a:lvl3pPr marL="1143000" indent="-228600" defTabSz="3135313" eaLnBrk="0" hangingPunct="0">
                <a:defRPr sz="6200">
                  <a:solidFill>
                    <a:schemeClr val="tx1"/>
                  </a:solidFill>
                  <a:latin typeface="Helvetica" pitchFamily="2" charset="0"/>
                  <a:cs typeface="Arial" pitchFamily="34" charset="0"/>
                </a:defRPr>
              </a:lvl3pPr>
              <a:lvl4pPr marL="1600200" indent="-228600" defTabSz="3135313" eaLnBrk="0" hangingPunct="0">
                <a:defRPr sz="6200">
                  <a:solidFill>
                    <a:schemeClr val="tx1"/>
                  </a:solidFill>
                  <a:latin typeface="Helvetica" pitchFamily="2" charset="0"/>
                  <a:cs typeface="Arial" pitchFamily="34" charset="0"/>
                </a:defRPr>
              </a:lvl4pPr>
              <a:lvl5pPr marL="2057400" indent="-228600" defTabSz="3135313" eaLnBrk="0" hangingPunct="0">
                <a:defRPr sz="6200">
                  <a:solidFill>
                    <a:schemeClr val="tx1"/>
                  </a:solidFill>
                  <a:latin typeface="Helvetica" pitchFamily="2" charset="0"/>
                  <a:cs typeface="Arial" pitchFamily="34" charset="0"/>
                </a:defRPr>
              </a:lvl5pPr>
              <a:lvl6pPr marL="2514600" indent="-228600" algn="ctr" defTabSz="3135313" eaLnBrk="0" fontAlgn="base" hangingPunct="0">
                <a:spcBef>
                  <a:spcPct val="50000"/>
                </a:spcBef>
                <a:spcAft>
                  <a:spcPct val="0"/>
                </a:spcAft>
                <a:defRPr sz="6200">
                  <a:solidFill>
                    <a:schemeClr val="tx1"/>
                  </a:solidFill>
                  <a:latin typeface="Helvetica" pitchFamily="2" charset="0"/>
                  <a:cs typeface="Arial" pitchFamily="34" charset="0"/>
                </a:defRPr>
              </a:lvl6pPr>
              <a:lvl7pPr marL="2971800" indent="-228600" algn="ctr" defTabSz="3135313" eaLnBrk="0" fontAlgn="base" hangingPunct="0">
                <a:spcBef>
                  <a:spcPct val="50000"/>
                </a:spcBef>
                <a:spcAft>
                  <a:spcPct val="0"/>
                </a:spcAft>
                <a:defRPr sz="6200">
                  <a:solidFill>
                    <a:schemeClr val="tx1"/>
                  </a:solidFill>
                  <a:latin typeface="Helvetica" pitchFamily="2" charset="0"/>
                  <a:cs typeface="Arial" pitchFamily="34" charset="0"/>
                </a:defRPr>
              </a:lvl7pPr>
              <a:lvl8pPr marL="3429000" indent="-228600" algn="ctr" defTabSz="3135313" eaLnBrk="0" fontAlgn="base" hangingPunct="0">
                <a:spcBef>
                  <a:spcPct val="50000"/>
                </a:spcBef>
                <a:spcAft>
                  <a:spcPct val="0"/>
                </a:spcAft>
                <a:defRPr sz="6200">
                  <a:solidFill>
                    <a:schemeClr val="tx1"/>
                  </a:solidFill>
                  <a:latin typeface="Helvetica" pitchFamily="2" charset="0"/>
                  <a:cs typeface="Arial" pitchFamily="34" charset="0"/>
                </a:defRPr>
              </a:lvl8pPr>
              <a:lvl9pPr marL="3886200" indent="-228600" algn="ctr" defTabSz="3135313" eaLnBrk="0" fontAlgn="base" hangingPunct="0">
                <a:spcBef>
                  <a:spcPct val="50000"/>
                </a:spcBef>
                <a:spcAft>
                  <a:spcPct val="0"/>
                </a:spcAft>
                <a:defRPr sz="6200">
                  <a:solidFill>
                    <a:schemeClr val="tx1"/>
                  </a:solidFill>
                  <a:latin typeface="Helvetica" pitchFamily="2" charset="0"/>
                  <a:cs typeface="Arial" pitchFamily="34" charset="0"/>
                </a:defRPr>
              </a:lvl9pPr>
            </a:lstStyle>
            <a:p>
              <a:pPr eaLnBrk="1" hangingPunct="1"/>
              <a:r>
                <a:rPr lang="en-US" sz="2000" b="1"/>
                <a:t>?</a:t>
              </a:r>
            </a:p>
          </p:txBody>
        </p:sp>
        <p:sp>
          <p:nvSpPr>
            <p:cNvPr id="2173" name="AutoShape 531"/>
            <p:cNvSpPr>
              <a:spLocks noChangeArrowheads="1"/>
            </p:cNvSpPr>
            <p:nvPr/>
          </p:nvSpPr>
          <p:spPr bwMode="auto">
            <a:xfrm>
              <a:off x="14695488" y="20094575"/>
              <a:ext cx="306387" cy="280988"/>
            </a:xfrm>
            <a:prstGeom prst="roundRect">
              <a:avLst>
                <a:gd name="adj" fmla="val 16667"/>
              </a:avLst>
            </a:prstGeom>
            <a:solidFill>
              <a:srgbClr val="000099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0" tIns="156638" rIns="0" bIns="156638" anchor="ctr">
              <a:spAutoFit/>
            </a:bodyPr>
            <a:lstStyle/>
            <a:p>
              <a:endParaRPr lang="en-US"/>
            </a:p>
          </p:txBody>
        </p:sp>
        <p:grpSp>
          <p:nvGrpSpPr>
            <p:cNvPr id="2174" name="Group 700"/>
            <p:cNvGrpSpPr>
              <a:grpSpLocks/>
            </p:cNvGrpSpPr>
            <p:nvPr/>
          </p:nvGrpSpPr>
          <p:grpSpPr bwMode="auto">
            <a:xfrm>
              <a:off x="12649200" y="18745200"/>
              <a:ext cx="536575" cy="2109788"/>
              <a:chOff x="8496" y="11808"/>
              <a:chExt cx="338" cy="1329"/>
            </a:xfrm>
          </p:grpSpPr>
          <p:sp>
            <p:nvSpPr>
              <p:cNvPr id="2192" name="AutoShape 493"/>
              <p:cNvSpPr>
                <a:spLocks noChangeArrowheads="1"/>
              </p:cNvSpPr>
              <p:nvPr/>
            </p:nvSpPr>
            <p:spPr bwMode="auto">
              <a:xfrm>
                <a:off x="8640" y="11808"/>
                <a:ext cx="194" cy="178"/>
              </a:xfrm>
              <a:prstGeom prst="roundRect">
                <a:avLst>
                  <a:gd name="adj" fmla="val 16667"/>
                </a:avLst>
              </a:prstGeom>
              <a:solidFill>
                <a:srgbClr val="FFFFFF"/>
              </a:solidFill>
              <a:ln w="9525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lIns="0" tIns="156638" rIns="0" bIns="156638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2193" name="AutoShape 494"/>
              <p:cNvSpPr>
                <a:spLocks noChangeArrowheads="1"/>
              </p:cNvSpPr>
              <p:nvPr/>
            </p:nvSpPr>
            <p:spPr bwMode="auto">
              <a:xfrm>
                <a:off x="8640" y="12091"/>
                <a:ext cx="194" cy="178"/>
              </a:xfrm>
              <a:prstGeom prst="roundRect">
                <a:avLst>
                  <a:gd name="adj" fmla="val 16667"/>
                </a:avLst>
              </a:prstGeom>
              <a:solidFill>
                <a:srgbClr val="FFFFFF"/>
              </a:solidFill>
              <a:ln w="9525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lIns="0" tIns="156638" rIns="0" bIns="156638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2194" name="AutoShape 495"/>
              <p:cNvSpPr>
                <a:spLocks noChangeArrowheads="1"/>
              </p:cNvSpPr>
              <p:nvPr/>
            </p:nvSpPr>
            <p:spPr bwMode="auto">
              <a:xfrm>
                <a:off x="8496" y="12384"/>
                <a:ext cx="194" cy="177"/>
              </a:xfrm>
              <a:prstGeom prst="roundRect">
                <a:avLst>
                  <a:gd name="adj" fmla="val 16667"/>
                </a:avLst>
              </a:prstGeom>
              <a:solidFill>
                <a:srgbClr val="FFFFFF"/>
              </a:solidFill>
              <a:ln w="9525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lIns="0" tIns="156638" rIns="0" bIns="156638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2195" name="AutoShape 496"/>
              <p:cNvSpPr>
                <a:spLocks noChangeArrowheads="1"/>
              </p:cNvSpPr>
              <p:nvPr/>
            </p:nvSpPr>
            <p:spPr bwMode="auto">
              <a:xfrm>
                <a:off x="8640" y="12658"/>
                <a:ext cx="194" cy="177"/>
              </a:xfrm>
              <a:prstGeom prst="roundRect">
                <a:avLst>
                  <a:gd name="adj" fmla="val 16667"/>
                </a:avLst>
              </a:prstGeom>
              <a:solidFill>
                <a:srgbClr val="FFFFFF"/>
              </a:solidFill>
              <a:ln w="9525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lIns="0" tIns="156638" rIns="0" bIns="156638" anchor="ctr">
                <a:spAutoFit/>
              </a:bodyPr>
              <a:lstStyle/>
              <a:p>
                <a:endParaRPr lang="en-US"/>
              </a:p>
            </p:txBody>
          </p:sp>
          <p:cxnSp>
            <p:nvCxnSpPr>
              <p:cNvPr id="2196" name="AutoShape 497"/>
              <p:cNvCxnSpPr>
                <a:cxnSpLocks noChangeShapeType="1"/>
                <a:stCxn id="2192" idx="2"/>
                <a:endCxn id="2193" idx="0"/>
              </p:cNvCxnSpPr>
              <p:nvPr/>
            </p:nvCxnSpPr>
            <p:spPr bwMode="auto">
              <a:xfrm>
                <a:off x="8737" y="11986"/>
                <a:ext cx="0" cy="105"/>
              </a:xfrm>
              <a:prstGeom prst="straightConnector1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 type="arrow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2197" name="AutoShape 498"/>
              <p:cNvCxnSpPr>
                <a:cxnSpLocks noChangeShapeType="1"/>
                <a:stCxn id="2193" idx="2"/>
                <a:endCxn id="2194" idx="0"/>
              </p:cNvCxnSpPr>
              <p:nvPr/>
            </p:nvCxnSpPr>
            <p:spPr bwMode="auto">
              <a:xfrm flipH="1">
                <a:off x="8593" y="12269"/>
                <a:ext cx="144" cy="115"/>
              </a:xfrm>
              <a:prstGeom prst="straightConnector1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 type="arrow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2198" name="AutoShape 499"/>
              <p:cNvCxnSpPr>
                <a:cxnSpLocks noChangeShapeType="1"/>
                <a:stCxn id="2194" idx="2"/>
                <a:endCxn id="2195" idx="0"/>
              </p:cNvCxnSpPr>
              <p:nvPr/>
            </p:nvCxnSpPr>
            <p:spPr bwMode="auto">
              <a:xfrm>
                <a:off x="8593" y="12561"/>
                <a:ext cx="144" cy="97"/>
              </a:xfrm>
              <a:prstGeom prst="straightConnector1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 type="arrow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2199" name="AutoShape 500"/>
              <p:cNvCxnSpPr>
                <a:cxnSpLocks noChangeShapeType="1"/>
                <a:stCxn id="2193" idx="2"/>
                <a:endCxn id="2195" idx="0"/>
              </p:cNvCxnSpPr>
              <p:nvPr/>
            </p:nvCxnSpPr>
            <p:spPr bwMode="auto">
              <a:xfrm>
                <a:off x="8737" y="12269"/>
                <a:ext cx="0" cy="389"/>
              </a:xfrm>
              <a:prstGeom prst="straightConnector1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 type="arrow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2200" name="AutoShape 501"/>
              <p:cNvSpPr>
                <a:spLocks noChangeArrowheads="1"/>
              </p:cNvSpPr>
              <p:nvPr/>
            </p:nvSpPr>
            <p:spPr bwMode="auto">
              <a:xfrm>
                <a:off x="8640" y="12960"/>
                <a:ext cx="194" cy="177"/>
              </a:xfrm>
              <a:prstGeom prst="roundRect">
                <a:avLst>
                  <a:gd name="adj" fmla="val 16667"/>
                </a:avLst>
              </a:prstGeom>
              <a:solidFill>
                <a:srgbClr val="FFFFFF"/>
              </a:solidFill>
              <a:ln w="9525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lIns="0" tIns="156638" rIns="0" bIns="156638" anchor="ctr">
                <a:spAutoFit/>
              </a:bodyPr>
              <a:lstStyle/>
              <a:p>
                <a:endParaRPr lang="en-US"/>
              </a:p>
            </p:txBody>
          </p:sp>
          <p:cxnSp>
            <p:nvCxnSpPr>
              <p:cNvPr id="2201" name="AutoShape 502"/>
              <p:cNvCxnSpPr>
                <a:cxnSpLocks noChangeShapeType="1"/>
                <a:stCxn id="2195" idx="2"/>
                <a:endCxn id="2200" idx="0"/>
              </p:cNvCxnSpPr>
              <p:nvPr/>
            </p:nvCxnSpPr>
            <p:spPr bwMode="auto">
              <a:xfrm>
                <a:off x="8737" y="12835"/>
                <a:ext cx="0" cy="125"/>
              </a:xfrm>
              <a:prstGeom prst="straightConnector1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 type="arrow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</p:grpSp>
        <p:grpSp>
          <p:nvGrpSpPr>
            <p:cNvPr id="2175" name="Group 701"/>
            <p:cNvGrpSpPr>
              <a:grpSpLocks/>
            </p:cNvGrpSpPr>
            <p:nvPr/>
          </p:nvGrpSpPr>
          <p:grpSpPr bwMode="auto">
            <a:xfrm>
              <a:off x="13563600" y="18288000"/>
              <a:ext cx="765175" cy="2566988"/>
              <a:chOff x="7776" y="11520"/>
              <a:chExt cx="482" cy="1617"/>
            </a:xfrm>
          </p:grpSpPr>
          <p:sp>
            <p:nvSpPr>
              <p:cNvPr id="2177" name="AutoShape 503"/>
              <p:cNvSpPr>
                <a:spLocks noChangeArrowheads="1"/>
              </p:cNvSpPr>
              <p:nvPr/>
            </p:nvSpPr>
            <p:spPr bwMode="auto">
              <a:xfrm>
                <a:off x="7920" y="11520"/>
                <a:ext cx="194" cy="178"/>
              </a:xfrm>
              <a:prstGeom prst="roundRect">
                <a:avLst>
                  <a:gd name="adj" fmla="val 16667"/>
                </a:avLst>
              </a:prstGeom>
              <a:solidFill>
                <a:srgbClr val="FFFFFF"/>
              </a:solidFill>
              <a:ln w="9525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lIns="0" tIns="156638" rIns="0" bIns="156638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2178" name="AutoShape 504"/>
              <p:cNvSpPr>
                <a:spLocks noChangeArrowheads="1"/>
              </p:cNvSpPr>
              <p:nvPr/>
            </p:nvSpPr>
            <p:spPr bwMode="auto">
              <a:xfrm>
                <a:off x="7920" y="11803"/>
                <a:ext cx="194" cy="178"/>
              </a:xfrm>
              <a:prstGeom prst="roundRect">
                <a:avLst>
                  <a:gd name="adj" fmla="val 16667"/>
                </a:avLst>
              </a:prstGeom>
              <a:solidFill>
                <a:srgbClr val="FFFFFF"/>
              </a:solidFill>
              <a:ln w="9525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lIns="0" tIns="156638" rIns="0" bIns="156638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2179" name="AutoShape 505"/>
              <p:cNvSpPr>
                <a:spLocks noChangeArrowheads="1"/>
              </p:cNvSpPr>
              <p:nvPr/>
            </p:nvSpPr>
            <p:spPr bwMode="auto">
              <a:xfrm>
                <a:off x="7776" y="12096"/>
                <a:ext cx="194" cy="177"/>
              </a:xfrm>
              <a:prstGeom prst="roundRect">
                <a:avLst>
                  <a:gd name="adj" fmla="val 16667"/>
                </a:avLst>
              </a:prstGeom>
              <a:solidFill>
                <a:srgbClr val="FFFFFF"/>
              </a:solidFill>
              <a:ln w="9525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lIns="0" tIns="156638" rIns="0" bIns="156638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2180" name="AutoShape 506"/>
              <p:cNvSpPr>
                <a:spLocks noChangeArrowheads="1"/>
              </p:cNvSpPr>
              <p:nvPr/>
            </p:nvSpPr>
            <p:spPr bwMode="auto">
              <a:xfrm>
                <a:off x="8064" y="12096"/>
                <a:ext cx="194" cy="177"/>
              </a:xfrm>
              <a:prstGeom prst="roundRect">
                <a:avLst>
                  <a:gd name="adj" fmla="val 16667"/>
                </a:avLst>
              </a:prstGeom>
              <a:solidFill>
                <a:srgbClr val="FFFFFF"/>
              </a:solidFill>
              <a:ln w="9525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lIns="0" tIns="156638" rIns="0" bIns="156638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2181" name="AutoShape 507"/>
              <p:cNvSpPr>
                <a:spLocks noChangeArrowheads="1"/>
              </p:cNvSpPr>
              <p:nvPr/>
            </p:nvSpPr>
            <p:spPr bwMode="auto">
              <a:xfrm>
                <a:off x="7776" y="12378"/>
                <a:ext cx="194" cy="177"/>
              </a:xfrm>
              <a:prstGeom prst="roundRect">
                <a:avLst>
                  <a:gd name="adj" fmla="val 16667"/>
                </a:avLst>
              </a:prstGeom>
              <a:solidFill>
                <a:srgbClr val="FFFFFF"/>
              </a:solidFill>
              <a:ln w="9525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lIns="0" tIns="156638" rIns="0" bIns="156638" anchor="ctr">
                <a:spAutoFit/>
              </a:bodyPr>
              <a:lstStyle/>
              <a:p>
                <a:endParaRPr lang="en-US"/>
              </a:p>
            </p:txBody>
          </p:sp>
          <p:cxnSp>
            <p:nvCxnSpPr>
              <p:cNvPr id="2182" name="AutoShape 508"/>
              <p:cNvCxnSpPr>
                <a:cxnSpLocks noChangeShapeType="1"/>
                <a:stCxn id="2177" idx="2"/>
                <a:endCxn id="2178" idx="0"/>
              </p:cNvCxnSpPr>
              <p:nvPr/>
            </p:nvCxnSpPr>
            <p:spPr bwMode="auto">
              <a:xfrm>
                <a:off x="8017" y="11698"/>
                <a:ext cx="0" cy="105"/>
              </a:xfrm>
              <a:prstGeom prst="straightConnector1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 type="arrow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2183" name="AutoShape 509"/>
              <p:cNvCxnSpPr>
                <a:cxnSpLocks noChangeShapeType="1"/>
                <a:stCxn id="2178" idx="2"/>
                <a:endCxn id="2180" idx="0"/>
              </p:cNvCxnSpPr>
              <p:nvPr/>
            </p:nvCxnSpPr>
            <p:spPr bwMode="auto">
              <a:xfrm>
                <a:off x="8017" y="11981"/>
                <a:ext cx="144" cy="115"/>
              </a:xfrm>
              <a:prstGeom prst="straightConnector1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 type="arrow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2184" name="AutoShape 510"/>
              <p:cNvCxnSpPr>
                <a:cxnSpLocks noChangeShapeType="1"/>
                <a:stCxn id="2180" idx="2"/>
                <a:endCxn id="2187" idx="0"/>
              </p:cNvCxnSpPr>
              <p:nvPr/>
            </p:nvCxnSpPr>
            <p:spPr bwMode="auto">
              <a:xfrm flipH="1">
                <a:off x="8017" y="12273"/>
                <a:ext cx="144" cy="380"/>
              </a:xfrm>
              <a:prstGeom prst="straightConnector1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 type="arrow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2185" name="AutoShape 511"/>
              <p:cNvCxnSpPr>
                <a:cxnSpLocks noChangeShapeType="1"/>
                <a:stCxn id="2179" idx="2"/>
                <a:endCxn id="2181" idx="0"/>
              </p:cNvCxnSpPr>
              <p:nvPr/>
            </p:nvCxnSpPr>
            <p:spPr bwMode="auto">
              <a:xfrm>
                <a:off x="7873" y="12273"/>
                <a:ext cx="0" cy="105"/>
              </a:xfrm>
              <a:prstGeom prst="straightConnector1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 type="arrow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2186" name="AutoShape 512"/>
              <p:cNvCxnSpPr>
                <a:cxnSpLocks noChangeShapeType="1"/>
                <a:stCxn id="2178" idx="2"/>
                <a:endCxn id="2179" idx="0"/>
              </p:cNvCxnSpPr>
              <p:nvPr/>
            </p:nvCxnSpPr>
            <p:spPr bwMode="auto">
              <a:xfrm flipH="1">
                <a:off x="7873" y="11981"/>
                <a:ext cx="144" cy="115"/>
              </a:xfrm>
              <a:prstGeom prst="straightConnector1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 type="arrow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2187" name="AutoShape 513"/>
              <p:cNvSpPr>
                <a:spLocks noChangeArrowheads="1"/>
              </p:cNvSpPr>
              <p:nvPr/>
            </p:nvSpPr>
            <p:spPr bwMode="auto">
              <a:xfrm>
                <a:off x="7920" y="12653"/>
                <a:ext cx="194" cy="177"/>
              </a:xfrm>
              <a:prstGeom prst="roundRect">
                <a:avLst>
                  <a:gd name="adj" fmla="val 16667"/>
                </a:avLst>
              </a:prstGeom>
              <a:solidFill>
                <a:srgbClr val="FFFFFF"/>
              </a:solidFill>
              <a:ln w="9525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lIns="0" tIns="156638" rIns="0" bIns="156638" anchor="ctr">
                <a:spAutoFit/>
              </a:bodyPr>
              <a:lstStyle/>
              <a:p>
                <a:endParaRPr lang="en-US"/>
              </a:p>
            </p:txBody>
          </p:sp>
          <p:cxnSp>
            <p:nvCxnSpPr>
              <p:cNvPr id="2188" name="AutoShape 514"/>
              <p:cNvCxnSpPr>
                <a:cxnSpLocks noChangeShapeType="1"/>
                <a:stCxn id="2181" idx="2"/>
                <a:endCxn id="2187" idx="0"/>
              </p:cNvCxnSpPr>
              <p:nvPr/>
            </p:nvCxnSpPr>
            <p:spPr bwMode="auto">
              <a:xfrm>
                <a:off x="7873" y="12555"/>
                <a:ext cx="144" cy="98"/>
              </a:xfrm>
              <a:prstGeom prst="straightConnector1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 type="arrow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2189" name="AutoShape 568"/>
              <p:cNvCxnSpPr>
                <a:cxnSpLocks noChangeShapeType="1"/>
                <a:stCxn id="2181" idx="2"/>
                <a:endCxn id="2177" idx="0"/>
              </p:cNvCxnSpPr>
              <p:nvPr/>
            </p:nvCxnSpPr>
            <p:spPr bwMode="auto">
              <a:xfrm rot="5400000" flipH="1" flipV="1">
                <a:off x="7427" y="11966"/>
                <a:ext cx="1035" cy="144"/>
              </a:xfrm>
              <a:prstGeom prst="curvedConnector5">
                <a:avLst>
                  <a:gd name="adj1" fmla="val -6958"/>
                  <a:gd name="adj2" fmla="val -156949"/>
                  <a:gd name="adj3" fmla="val 107435"/>
                </a:avLst>
              </a:prstGeom>
              <a:noFill/>
              <a:ln w="12700">
                <a:solidFill>
                  <a:schemeClr val="tx1"/>
                </a:solidFill>
                <a:round/>
                <a:headEnd/>
                <a:tailEnd type="arrow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2190" name="AutoShape 570"/>
              <p:cNvSpPr>
                <a:spLocks noChangeArrowheads="1"/>
              </p:cNvSpPr>
              <p:nvPr/>
            </p:nvSpPr>
            <p:spPr bwMode="auto">
              <a:xfrm>
                <a:off x="7920" y="12960"/>
                <a:ext cx="194" cy="177"/>
              </a:xfrm>
              <a:prstGeom prst="roundRect">
                <a:avLst>
                  <a:gd name="adj" fmla="val 16667"/>
                </a:avLst>
              </a:prstGeom>
              <a:solidFill>
                <a:srgbClr val="FFFFFF"/>
              </a:solidFill>
              <a:ln w="9525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lIns="0" tIns="156638" rIns="0" bIns="156638" anchor="ctr">
                <a:spAutoFit/>
              </a:bodyPr>
              <a:lstStyle/>
              <a:p>
                <a:endParaRPr lang="en-US"/>
              </a:p>
            </p:txBody>
          </p:sp>
          <p:cxnSp>
            <p:nvCxnSpPr>
              <p:cNvPr id="2191" name="AutoShape 571"/>
              <p:cNvCxnSpPr>
                <a:cxnSpLocks noChangeShapeType="1"/>
                <a:stCxn id="2187" idx="2"/>
                <a:endCxn id="2190" idx="0"/>
              </p:cNvCxnSpPr>
              <p:nvPr/>
            </p:nvCxnSpPr>
            <p:spPr bwMode="auto">
              <a:xfrm>
                <a:off x="8017" y="12830"/>
                <a:ext cx="0" cy="130"/>
              </a:xfrm>
              <a:prstGeom prst="straightConnector1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 type="arrow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</p:grpSp>
        <p:cxnSp>
          <p:nvCxnSpPr>
            <p:cNvPr id="2176" name="AutoShape 702"/>
            <p:cNvCxnSpPr>
              <a:cxnSpLocks noChangeShapeType="1"/>
              <a:stCxn id="2187" idx="2"/>
              <a:endCxn id="2154" idx="0"/>
            </p:cNvCxnSpPr>
            <p:nvPr/>
          </p:nvCxnSpPr>
          <p:spPr bwMode="auto">
            <a:xfrm rot="5400000" flipH="1" flipV="1">
              <a:off x="13782675" y="18908713"/>
              <a:ext cx="1622425" cy="1295400"/>
            </a:xfrm>
            <a:prstGeom prst="curvedConnector5">
              <a:avLst>
                <a:gd name="adj1" fmla="val -14088"/>
                <a:gd name="adj2" fmla="val 43745"/>
                <a:gd name="adj3" fmla="val 114088"/>
              </a:avLst>
            </a:prstGeom>
            <a:noFill/>
            <a:ln w="12700">
              <a:solidFill>
                <a:schemeClr val="tx1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cxnSp>
        <p:nvCxnSpPr>
          <p:cNvPr id="2082" name="AutoShape 627"/>
          <p:cNvCxnSpPr>
            <a:cxnSpLocks noChangeShapeType="1"/>
          </p:cNvCxnSpPr>
          <p:nvPr/>
        </p:nvCxnSpPr>
        <p:spPr bwMode="auto">
          <a:xfrm>
            <a:off x="13944600" y="8610600"/>
            <a:ext cx="1588" cy="777875"/>
          </a:xfrm>
          <a:prstGeom prst="straightConnector1">
            <a:avLst/>
          </a:prstGeom>
          <a:noFill/>
          <a:ln w="25400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" name="AutoShape 733"/>
          <p:cNvSpPr>
            <a:spLocks noChangeArrowheads="1"/>
          </p:cNvSpPr>
          <p:nvPr/>
        </p:nvSpPr>
        <p:spPr bwMode="auto">
          <a:xfrm>
            <a:off x="2209800" y="5257800"/>
            <a:ext cx="8534400" cy="1447800"/>
          </a:xfrm>
          <a:prstGeom prst="roundRect">
            <a:avLst>
              <a:gd name="adj" fmla="val 14472"/>
            </a:avLst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156638"/>
          <a:lstStyle/>
          <a:p>
            <a:pPr marL="342900" indent="-342900" algn="l" defTabSz="3135313">
              <a:spcBef>
                <a:spcPct val="15000"/>
              </a:spcBef>
              <a:buFont typeface="Wingdings" pitchFamily="2" charset="2"/>
              <a:buChar char="Ø"/>
            </a:pPr>
            <a:r>
              <a:rPr lang="en-US" sz="2000" u="sng"/>
              <a:t>Packed code:</a:t>
            </a:r>
            <a:r>
              <a:rPr lang="en-US" sz="2000"/>
              <a:t> the binary’s malicious code is not generated until runtime</a:t>
            </a:r>
            <a:endParaRPr lang="en-US" sz="2000" u="sng"/>
          </a:p>
          <a:p>
            <a:pPr marL="342900" indent="-342900" algn="l" defTabSz="3135313">
              <a:spcBef>
                <a:spcPct val="15000"/>
              </a:spcBef>
              <a:buFont typeface="Wingdings" pitchFamily="2" charset="2"/>
              <a:buChar char="Ø"/>
            </a:pPr>
            <a:r>
              <a:rPr lang="en-US" sz="2000" u="sng"/>
              <a:t>Self-modifying code:</a:t>
            </a:r>
            <a:r>
              <a:rPr lang="en-US" sz="2000"/>
              <a:t> overwrites can change the code’s behavior</a:t>
            </a:r>
          </a:p>
          <a:p>
            <a:pPr marL="342900" indent="-342900" algn="l" defTabSz="3135313">
              <a:spcBef>
                <a:spcPct val="15000"/>
              </a:spcBef>
              <a:buFont typeface="Wingdings" pitchFamily="2" charset="2"/>
              <a:buChar char="Ø"/>
            </a:pPr>
            <a:r>
              <a:rPr lang="en-US" sz="2000" u="sng"/>
              <a:t>Obfuscated code:</a:t>
            </a:r>
            <a:r>
              <a:rPr lang="en-US" sz="2000"/>
              <a:t> what code </a:t>
            </a:r>
            <a:r>
              <a:rPr lang="en-US" sz="2000" i="1"/>
              <a:t>is </a:t>
            </a:r>
            <a:r>
              <a:rPr lang="en-US" sz="2000"/>
              <a:t>statically visible is hard to analyze</a:t>
            </a:r>
          </a:p>
          <a:p>
            <a:pPr marL="342900" indent="-342900" algn="l" defTabSz="3135313">
              <a:spcBef>
                <a:spcPct val="15000"/>
              </a:spcBef>
              <a:buFont typeface="Wingdings" pitchFamily="2" charset="2"/>
              <a:buChar char="Ø"/>
            </a:pPr>
            <a:r>
              <a:rPr lang="en-US" sz="2000" i="1" u="sng"/>
              <a:t>These techniques are pervasive!</a:t>
            </a:r>
            <a:r>
              <a:rPr lang="en-US" sz="2000"/>
              <a:t>  90% of malware is analysis-resistant</a:t>
            </a:r>
          </a:p>
        </p:txBody>
      </p:sp>
      <p:sp>
        <p:nvSpPr>
          <p:cNvPr id="2084" name="Freeform 734"/>
          <p:cNvSpPr>
            <a:spLocks/>
          </p:cNvSpPr>
          <p:nvPr/>
        </p:nvSpPr>
        <p:spPr bwMode="auto">
          <a:xfrm>
            <a:off x="10668000" y="13411200"/>
            <a:ext cx="1752600" cy="4267200"/>
          </a:xfrm>
          <a:custGeom>
            <a:avLst/>
            <a:gdLst>
              <a:gd name="T0" fmla="*/ 0 w 1104"/>
              <a:gd name="T1" fmla="*/ 2147483647 h 2688"/>
              <a:gd name="T2" fmla="*/ 2147483647 w 1104"/>
              <a:gd name="T3" fmla="*/ 0 h 2688"/>
              <a:gd name="T4" fmla="*/ 2147483647 w 1104"/>
              <a:gd name="T5" fmla="*/ 2147483647 h 2688"/>
              <a:gd name="T6" fmla="*/ 0 w 1104"/>
              <a:gd name="T7" fmla="*/ 2147483647 h 2688"/>
              <a:gd name="T8" fmla="*/ 0 w 1104"/>
              <a:gd name="T9" fmla="*/ 2147483647 h 2688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104"/>
              <a:gd name="T16" fmla="*/ 0 h 2688"/>
              <a:gd name="T17" fmla="*/ 1104 w 1104"/>
              <a:gd name="T18" fmla="*/ 2688 h 2688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104" h="2688">
                <a:moveTo>
                  <a:pt x="0" y="576"/>
                </a:moveTo>
                <a:lnTo>
                  <a:pt x="1104" y="0"/>
                </a:lnTo>
                <a:lnTo>
                  <a:pt x="1104" y="2688"/>
                </a:lnTo>
                <a:lnTo>
                  <a:pt x="0" y="2064"/>
                </a:lnTo>
                <a:lnTo>
                  <a:pt x="0" y="576"/>
                </a:lnTo>
                <a:close/>
              </a:path>
            </a:pathLst>
          </a:custGeom>
          <a:solidFill>
            <a:srgbClr val="000099">
              <a:alpha val="10196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rIns="0"/>
          <a:lstStyle/>
          <a:p>
            <a:endParaRPr lang="en-US"/>
          </a:p>
        </p:txBody>
      </p:sp>
      <p:sp>
        <p:nvSpPr>
          <p:cNvPr id="2085" name="Freeform 735"/>
          <p:cNvSpPr>
            <a:spLocks/>
          </p:cNvSpPr>
          <p:nvPr/>
        </p:nvSpPr>
        <p:spPr bwMode="auto">
          <a:xfrm>
            <a:off x="10668000" y="18059400"/>
            <a:ext cx="1752600" cy="2895600"/>
          </a:xfrm>
          <a:custGeom>
            <a:avLst/>
            <a:gdLst>
              <a:gd name="T0" fmla="*/ 0 w 1104"/>
              <a:gd name="T1" fmla="*/ 2147483647 h 1824"/>
              <a:gd name="T2" fmla="*/ 2147483647 w 1104"/>
              <a:gd name="T3" fmla="*/ 0 h 1824"/>
              <a:gd name="T4" fmla="*/ 2147483647 w 1104"/>
              <a:gd name="T5" fmla="*/ 2147483647 h 1824"/>
              <a:gd name="T6" fmla="*/ 0 w 1104"/>
              <a:gd name="T7" fmla="*/ 2147483647 h 1824"/>
              <a:gd name="T8" fmla="*/ 0 w 1104"/>
              <a:gd name="T9" fmla="*/ 2147483647 h 182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104"/>
              <a:gd name="T16" fmla="*/ 0 h 1824"/>
              <a:gd name="T17" fmla="*/ 1104 w 1104"/>
              <a:gd name="T18" fmla="*/ 1824 h 1824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104" h="1824">
                <a:moveTo>
                  <a:pt x="0" y="336"/>
                </a:moveTo>
                <a:lnTo>
                  <a:pt x="1104" y="0"/>
                </a:lnTo>
                <a:lnTo>
                  <a:pt x="1104" y="1824"/>
                </a:lnTo>
                <a:lnTo>
                  <a:pt x="0" y="1728"/>
                </a:lnTo>
                <a:lnTo>
                  <a:pt x="0" y="336"/>
                </a:lnTo>
                <a:close/>
              </a:path>
            </a:pathLst>
          </a:custGeom>
          <a:solidFill>
            <a:srgbClr val="000099">
              <a:alpha val="10196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rIns="0"/>
          <a:lstStyle/>
          <a:p>
            <a:endParaRPr lang="en-US"/>
          </a:p>
        </p:txBody>
      </p:sp>
      <p:cxnSp>
        <p:nvCxnSpPr>
          <p:cNvPr id="2086" name="AutoShape 760"/>
          <p:cNvCxnSpPr>
            <a:cxnSpLocks noChangeShapeType="1"/>
            <a:stCxn id="2088" idx="2"/>
            <a:endCxn id="2087" idx="0"/>
          </p:cNvCxnSpPr>
          <p:nvPr/>
        </p:nvCxnSpPr>
        <p:spPr bwMode="auto">
          <a:xfrm rot="5400000" flipH="1" flipV="1">
            <a:off x="12586494" y="15074106"/>
            <a:ext cx="1803400" cy="1588"/>
          </a:xfrm>
          <a:prstGeom prst="curvedConnector5">
            <a:avLst>
              <a:gd name="adj1" fmla="val -12676"/>
              <a:gd name="adj2" fmla="val -57000014"/>
              <a:gd name="adj3" fmla="val 112676"/>
            </a:avLst>
          </a:prstGeom>
          <a:noFill/>
          <a:ln w="25400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087" name="AutoShape 771"/>
          <p:cNvSpPr>
            <a:spLocks noChangeArrowheads="1"/>
          </p:cNvSpPr>
          <p:nvPr/>
        </p:nvSpPr>
        <p:spPr bwMode="auto">
          <a:xfrm>
            <a:off x="12801600" y="14173200"/>
            <a:ext cx="1371600" cy="838200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lIns="0" tIns="0" rIns="0" bIns="0" anchor="ctr"/>
          <a:lstStyle/>
          <a:p>
            <a:pPr marL="114300" algn="l" defTabSz="3135313">
              <a:spcBef>
                <a:spcPct val="0"/>
              </a:spcBef>
            </a:pPr>
            <a:r>
              <a:rPr lang="en-US" sz="800" b="1">
                <a:solidFill>
                  <a:srgbClr val="87AFFF"/>
                </a:solidFill>
                <a:latin typeface="Courier New" pitchFamily="49" charset="0"/>
              </a:rPr>
              <a:t>lea  eax, 0x4a0000</a:t>
            </a:r>
          </a:p>
          <a:p>
            <a:pPr marL="114300" algn="l" defTabSz="3135313">
              <a:spcBef>
                <a:spcPct val="0"/>
              </a:spcBef>
            </a:pPr>
            <a:r>
              <a:rPr lang="en-US" sz="800" b="1">
                <a:solidFill>
                  <a:srgbClr val="87AFFF"/>
                </a:solidFill>
                <a:latin typeface="Courier New" pitchFamily="49" charset="0"/>
              </a:rPr>
              <a:t>lea  ebx, 0x401000</a:t>
            </a:r>
          </a:p>
          <a:p>
            <a:pPr marL="114300" algn="l" defTabSz="3135313">
              <a:spcBef>
                <a:spcPct val="0"/>
              </a:spcBef>
            </a:pPr>
            <a:r>
              <a:rPr lang="en-US" sz="800" b="1">
                <a:solidFill>
                  <a:srgbClr val="87AFFF"/>
                </a:solidFill>
                <a:latin typeface="Courier New" pitchFamily="49" charset="0"/>
              </a:rPr>
              <a:t>load ecx, ptr[eax]</a:t>
            </a:r>
          </a:p>
          <a:p>
            <a:pPr marL="114300" algn="l" defTabSz="3135313">
              <a:spcBef>
                <a:spcPct val="0"/>
              </a:spcBef>
            </a:pPr>
            <a:r>
              <a:rPr lang="en-US" sz="800" b="1">
                <a:solidFill>
                  <a:srgbClr val="87AFFF"/>
                </a:solidFill>
                <a:latin typeface="Courier New" pitchFamily="49" charset="0"/>
              </a:rPr>
              <a:t>xor  ecx, 0xffffff</a:t>
            </a:r>
          </a:p>
          <a:p>
            <a:pPr marL="114300" algn="l" defTabSz="3135313">
              <a:spcBef>
                <a:spcPct val="0"/>
              </a:spcBef>
            </a:pPr>
            <a:r>
              <a:rPr lang="en-US" sz="800" b="1">
                <a:solidFill>
                  <a:srgbClr val="87AFFF"/>
                </a:solidFill>
                <a:latin typeface="Courier New" pitchFamily="49" charset="0"/>
              </a:rPr>
              <a:t>store ptr[ecx],ebx</a:t>
            </a:r>
          </a:p>
          <a:p>
            <a:pPr marL="114300" algn="l" defTabSz="3135313">
              <a:spcBef>
                <a:spcPct val="0"/>
              </a:spcBef>
            </a:pPr>
            <a:r>
              <a:rPr lang="en-US" sz="800" b="1">
                <a:solidFill>
                  <a:srgbClr val="87AFFF"/>
                </a:solidFill>
                <a:latin typeface="Courier New" pitchFamily="49" charset="0"/>
              </a:rPr>
              <a:t>jnz .x</a:t>
            </a:r>
          </a:p>
        </p:txBody>
      </p:sp>
      <p:sp>
        <p:nvSpPr>
          <p:cNvPr id="2088" name="AutoShape 772"/>
          <p:cNvSpPr>
            <a:spLocks noChangeArrowheads="1"/>
          </p:cNvSpPr>
          <p:nvPr/>
        </p:nvSpPr>
        <p:spPr bwMode="auto">
          <a:xfrm>
            <a:off x="12801600" y="15468600"/>
            <a:ext cx="1371600" cy="508000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lIns="0" tIns="0" rIns="0" bIns="0" anchor="ctr"/>
          <a:lstStyle/>
          <a:p>
            <a:pPr marL="114300" algn="l" defTabSz="3135313">
              <a:spcBef>
                <a:spcPct val="0"/>
              </a:spcBef>
            </a:pPr>
            <a:r>
              <a:rPr lang="en-US" sz="800" b="1">
                <a:solidFill>
                  <a:srgbClr val="FF0000"/>
                </a:solidFill>
                <a:latin typeface="Courier New" pitchFamily="49" charset="0"/>
              </a:rPr>
              <a:t>add  eax, 4</a:t>
            </a:r>
          </a:p>
          <a:p>
            <a:pPr marL="114300" algn="l" defTabSz="3135313">
              <a:spcBef>
                <a:spcPct val="0"/>
              </a:spcBef>
            </a:pPr>
            <a:r>
              <a:rPr lang="en-US" sz="800" b="1">
                <a:solidFill>
                  <a:srgbClr val="FF0000"/>
                </a:solidFill>
                <a:latin typeface="Courier New" pitchFamily="49" charset="0"/>
              </a:rPr>
              <a:t>add  ebx, 4</a:t>
            </a:r>
          </a:p>
          <a:p>
            <a:pPr marL="114300" algn="l" defTabSz="3135313">
              <a:spcBef>
                <a:spcPct val="0"/>
              </a:spcBef>
            </a:pPr>
            <a:r>
              <a:rPr lang="en-US" sz="800" b="1">
                <a:solidFill>
                  <a:srgbClr val="FF0000"/>
                </a:solidFill>
                <a:latin typeface="Courier New" pitchFamily="49" charset="0"/>
              </a:rPr>
              <a:t>cmp  eax, 0x4a1f88</a:t>
            </a:r>
          </a:p>
          <a:p>
            <a:pPr marL="114300" algn="l" defTabSz="3135313">
              <a:spcBef>
                <a:spcPct val="0"/>
              </a:spcBef>
            </a:pPr>
            <a:r>
              <a:rPr lang="en-US" sz="800" b="1">
                <a:solidFill>
                  <a:srgbClr val="FF0000"/>
                </a:solidFill>
                <a:latin typeface="Courier New" pitchFamily="49" charset="0"/>
              </a:rPr>
              <a:t>jnz  .loop</a:t>
            </a:r>
          </a:p>
        </p:txBody>
      </p:sp>
      <p:sp>
        <p:nvSpPr>
          <p:cNvPr id="2089" name="Rectangle 792"/>
          <p:cNvSpPr>
            <a:spLocks noChangeArrowheads="1"/>
          </p:cNvSpPr>
          <p:nvPr/>
        </p:nvSpPr>
        <p:spPr bwMode="auto">
          <a:xfrm>
            <a:off x="12420600" y="4495800"/>
            <a:ext cx="3733800" cy="4267200"/>
          </a:xfrm>
          <a:prstGeom prst="rect">
            <a:avLst/>
          </a:prstGeom>
          <a:solidFill>
            <a:srgbClr val="E9ADAD"/>
          </a:solidFill>
          <a:ln w="50800" algn="ctr">
            <a:solidFill>
              <a:schemeClr val="tx1"/>
            </a:solidFill>
            <a:prstDash val="sysDot"/>
            <a:miter lim="800000"/>
            <a:headEnd/>
            <a:tailEnd/>
          </a:ln>
        </p:spPr>
        <p:txBody>
          <a:bodyPr wrap="none" lIns="0" tIns="0" rIns="0" bIns="156638"/>
          <a:lstStyle/>
          <a:p>
            <a:pPr marL="392113" indent="-392113" defTabSz="3135313"/>
            <a:r>
              <a:rPr lang="en-US" sz="3200"/>
              <a:t>Control Flow Graph</a:t>
            </a:r>
          </a:p>
        </p:txBody>
      </p:sp>
      <p:sp>
        <p:nvSpPr>
          <p:cNvPr id="2090" name="AutoShape 794"/>
          <p:cNvSpPr>
            <a:spLocks noChangeArrowheads="1"/>
          </p:cNvSpPr>
          <p:nvPr/>
        </p:nvSpPr>
        <p:spPr bwMode="auto">
          <a:xfrm>
            <a:off x="14325600" y="7086600"/>
            <a:ext cx="1676400" cy="304800"/>
          </a:xfrm>
          <a:prstGeom prst="roundRect">
            <a:avLst>
              <a:gd name="adj" fmla="val 16667"/>
            </a:avLst>
          </a:prstGeom>
          <a:solidFill>
            <a:srgbClr val="0000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lIns="0" tIns="0" rIns="0" bIns="0" anchor="ctr"/>
          <a:lstStyle/>
          <a:p>
            <a:pPr marL="465138" indent="-465138" defTabSz="3135313">
              <a:lnSpc>
                <a:spcPct val="125000"/>
              </a:lnSpc>
              <a:spcBef>
                <a:spcPct val="0"/>
              </a:spcBef>
            </a:pPr>
            <a:r>
              <a:rPr lang="en-US" sz="1600" b="1">
                <a:solidFill>
                  <a:srgbClr val="FFFFFF"/>
                </a:solidFill>
                <a:latin typeface="Courier New" pitchFamily="49" charset="0"/>
              </a:rPr>
              <a:t>call ptr[edi]</a:t>
            </a:r>
          </a:p>
        </p:txBody>
      </p:sp>
      <p:cxnSp>
        <p:nvCxnSpPr>
          <p:cNvPr id="2091" name="AutoShape 795"/>
          <p:cNvCxnSpPr>
            <a:cxnSpLocks noChangeShapeType="1"/>
            <a:stCxn id="2098" idx="2"/>
            <a:endCxn id="2099" idx="0"/>
          </p:cNvCxnSpPr>
          <p:nvPr/>
        </p:nvCxnSpPr>
        <p:spPr bwMode="auto">
          <a:xfrm>
            <a:off x="13487400" y="6096000"/>
            <a:ext cx="0" cy="457200"/>
          </a:xfrm>
          <a:prstGeom prst="straightConnector1">
            <a:avLst/>
          </a:prstGeom>
          <a:noFill/>
          <a:ln w="25400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092" name="AutoShape 796"/>
          <p:cNvCxnSpPr>
            <a:cxnSpLocks noChangeShapeType="1"/>
            <a:stCxn id="2099" idx="2"/>
            <a:endCxn id="2095" idx="0"/>
          </p:cNvCxnSpPr>
          <p:nvPr/>
        </p:nvCxnSpPr>
        <p:spPr bwMode="auto">
          <a:xfrm>
            <a:off x="13487400" y="7061200"/>
            <a:ext cx="457200" cy="1244600"/>
          </a:xfrm>
          <a:prstGeom prst="straightConnector1">
            <a:avLst/>
          </a:prstGeom>
          <a:noFill/>
          <a:ln w="25400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093" name="Text Box 798"/>
          <p:cNvSpPr txBox="1">
            <a:spLocks noChangeArrowheads="1"/>
          </p:cNvSpPr>
          <p:nvPr/>
        </p:nvSpPr>
        <p:spPr bwMode="auto">
          <a:xfrm>
            <a:off x="14706600" y="7620000"/>
            <a:ext cx="914400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prstDash val="sysDot"/>
                <a:miter lim="800000"/>
                <a:headEnd/>
                <a:tailEnd/>
              </a14:hiddenLine>
            </a:ext>
          </a:extLst>
        </p:spPr>
        <p:txBody>
          <a:bodyPr lIns="0" tIns="156638" rIns="0" bIns="156638">
            <a:spAutoFit/>
          </a:bodyPr>
          <a:lstStyle>
            <a:lvl1pPr marL="392113" indent="-392113" defTabSz="3135313" eaLnBrk="0" hangingPunct="0">
              <a:defRPr sz="6200">
                <a:solidFill>
                  <a:schemeClr val="tx1"/>
                </a:solidFill>
                <a:latin typeface="Helvetica" pitchFamily="2" charset="0"/>
                <a:cs typeface="Arial" pitchFamily="34" charset="0"/>
              </a:defRPr>
            </a:lvl1pPr>
            <a:lvl2pPr marL="742950" indent="-285750" defTabSz="3135313" eaLnBrk="0" hangingPunct="0">
              <a:defRPr sz="6200">
                <a:solidFill>
                  <a:schemeClr val="tx1"/>
                </a:solidFill>
                <a:latin typeface="Helvetica" pitchFamily="2" charset="0"/>
                <a:cs typeface="Arial" pitchFamily="34" charset="0"/>
              </a:defRPr>
            </a:lvl2pPr>
            <a:lvl3pPr marL="1143000" indent="-228600" defTabSz="3135313" eaLnBrk="0" hangingPunct="0">
              <a:defRPr sz="6200">
                <a:solidFill>
                  <a:schemeClr val="tx1"/>
                </a:solidFill>
                <a:latin typeface="Helvetica" pitchFamily="2" charset="0"/>
                <a:cs typeface="Arial" pitchFamily="34" charset="0"/>
              </a:defRPr>
            </a:lvl3pPr>
            <a:lvl4pPr marL="1600200" indent="-228600" defTabSz="3135313" eaLnBrk="0" hangingPunct="0">
              <a:defRPr sz="6200">
                <a:solidFill>
                  <a:schemeClr val="tx1"/>
                </a:solidFill>
                <a:latin typeface="Helvetica" pitchFamily="2" charset="0"/>
                <a:cs typeface="Arial" pitchFamily="34" charset="0"/>
              </a:defRPr>
            </a:lvl4pPr>
            <a:lvl5pPr marL="2057400" indent="-228600" defTabSz="3135313" eaLnBrk="0" hangingPunct="0">
              <a:defRPr sz="6200">
                <a:solidFill>
                  <a:schemeClr val="tx1"/>
                </a:solidFill>
                <a:latin typeface="Helvetica" pitchFamily="2" charset="0"/>
                <a:cs typeface="Arial" pitchFamily="34" charset="0"/>
              </a:defRPr>
            </a:lvl5pPr>
            <a:lvl6pPr marL="2514600" indent="-228600" algn="ctr" defTabSz="3135313" eaLnBrk="0" fontAlgn="base" hangingPunct="0">
              <a:spcBef>
                <a:spcPct val="50000"/>
              </a:spcBef>
              <a:spcAft>
                <a:spcPct val="0"/>
              </a:spcAft>
              <a:defRPr sz="6200">
                <a:solidFill>
                  <a:schemeClr val="tx1"/>
                </a:solidFill>
                <a:latin typeface="Helvetica" pitchFamily="2" charset="0"/>
                <a:cs typeface="Arial" pitchFamily="34" charset="0"/>
              </a:defRPr>
            </a:lvl6pPr>
            <a:lvl7pPr marL="2971800" indent="-228600" algn="ctr" defTabSz="3135313" eaLnBrk="0" fontAlgn="base" hangingPunct="0">
              <a:spcBef>
                <a:spcPct val="50000"/>
              </a:spcBef>
              <a:spcAft>
                <a:spcPct val="0"/>
              </a:spcAft>
              <a:defRPr sz="6200">
                <a:solidFill>
                  <a:schemeClr val="tx1"/>
                </a:solidFill>
                <a:latin typeface="Helvetica" pitchFamily="2" charset="0"/>
                <a:cs typeface="Arial" pitchFamily="34" charset="0"/>
              </a:defRPr>
            </a:lvl7pPr>
            <a:lvl8pPr marL="3429000" indent="-228600" algn="ctr" defTabSz="3135313" eaLnBrk="0" fontAlgn="base" hangingPunct="0">
              <a:spcBef>
                <a:spcPct val="50000"/>
              </a:spcBef>
              <a:spcAft>
                <a:spcPct val="0"/>
              </a:spcAft>
              <a:defRPr sz="6200">
                <a:solidFill>
                  <a:schemeClr val="tx1"/>
                </a:solidFill>
                <a:latin typeface="Helvetica" pitchFamily="2" charset="0"/>
                <a:cs typeface="Arial" pitchFamily="34" charset="0"/>
              </a:defRPr>
            </a:lvl8pPr>
            <a:lvl9pPr marL="3886200" indent="-228600" algn="ctr" defTabSz="3135313" eaLnBrk="0" fontAlgn="base" hangingPunct="0">
              <a:spcBef>
                <a:spcPct val="50000"/>
              </a:spcBef>
              <a:spcAft>
                <a:spcPct val="0"/>
              </a:spcAft>
              <a:defRPr sz="6200">
                <a:solidFill>
                  <a:schemeClr val="tx1"/>
                </a:solidFill>
                <a:latin typeface="Helvetica" pitchFamily="2" charset="0"/>
                <a:cs typeface="Arial" pitchFamily="34" charset="0"/>
              </a:defRPr>
            </a:lvl9pPr>
          </a:lstStyle>
          <a:p>
            <a:pPr eaLnBrk="1" hangingPunct="1"/>
            <a:r>
              <a:rPr lang="en-US" sz="3600" b="1"/>
              <a:t>?</a:t>
            </a:r>
          </a:p>
        </p:txBody>
      </p:sp>
      <p:cxnSp>
        <p:nvCxnSpPr>
          <p:cNvPr id="2094" name="AutoShape 799"/>
          <p:cNvCxnSpPr>
            <a:cxnSpLocks noChangeShapeType="1"/>
            <a:stCxn id="2098" idx="2"/>
            <a:endCxn id="2090" idx="0"/>
          </p:cNvCxnSpPr>
          <p:nvPr/>
        </p:nvCxnSpPr>
        <p:spPr bwMode="auto">
          <a:xfrm>
            <a:off x="13487400" y="6096000"/>
            <a:ext cx="1676400" cy="990600"/>
          </a:xfrm>
          <a:prstGeom prst="straightConnector1">
            <a:avLst/>
          </a:prstGeom>
          <a:noFill/>
          <a:ln w="25400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095" name="AutoShape 801"/>
          <p:cNvSpPr>
            <a:spLocks noChangeArrowheads="1"/>
          </p:cNvSpPr>
          <p:nvPr/>
        </p:nvSpPr>
        <p:spPr bwMode="auto">
          <a:xfrm>
            <a:off x="13106400" y="8305800"/>
            <a:ext cx="1676400" cy="304800"/>
          </a:xfrm>
          <a:prstGeom prst="roundRect">
            <a:avLst>
              <a:gd name="adj" fmla="val 16667"/>
            </a:avLst>
          </a:prstGeom>
          <a:solidFill>
            <a:srgbClr val="0000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lIns="0" tIns="0" rIns="0" bIns="0" anchor="ctr"/>
          <a:lstStyle/>
          <a:p>
            <a:pPr marL="465138" indent="-465138" defTabSz="3135313">
              <a:lnSpc>
                <a:spcPct val="125000"/>
              </a:lnSpc>
              <a:spcBef>
                <a:spcPct val="0"/>
              </a:spcBef>
            </a:pPr>
            <a:r>
              <a:rPr lang="en-US" sz="1600" b="1">
                <a:solidFill>
                  <a:srgbClr val="FFFFFF"/>
                </a:solidFill>
                <a:latin typeface="Courier New" pitchFamily="49" charset="0"/>
              </a:rPr>
              <a:t>jmp 0x401000</a:t>
            </a:r>
          </a:p>
        </p:txBody>
      </p:sp>
      <p:sp>
        <p:nvSpPr>
          <p:cNvPr id="2096" name="Line 803"/>
          <p:cNvSpPr>
            <a:spLocks noChangeShapeType="1"/>
          </p:cNvSpPr>
          <p:nvPr/>
        </p:nvSpPr>
        <p:spPr bwMode="auto">
          <a:xfrm>
            <a:off x="15163800" y="7391400"/>
            <a:ext cx="0" cy="3810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156638" rIns="0" bIns="156638"/>
          <a:lstStyle/>
          <a:p>
            <a:endParaRPr lang="en-US"/>
          </a:p>
        </p:txBody>
      </p:sp>
      <p:cxnSp>
        <p:nvCxnSpPr>
          <p:cNvPr id="2097" name="AutoShape 804"/>
          <p:cNvCxnSpPr>
            <a:cxnSpLocks noChangeShapeType="1"/>
            <a:stCxn id="2099" idx="2"/>
            <a:endCxn id="2098" idx="0"/>
          </p:cNvCxnSpPr>
          <p:nvPr/>
        </p:nvCxnSpPr>
        <p:spPr bwMode="auto">
          <a:xfrm rot="5400000" flipH="1" flipV="1">
            <a:off x="12586494" y="6158706"/>
            <a:ext cx="1803400" cy="1588"/>
          </a:xfrm>
          <a:prstGeom prst="curvedConnector5">
            <a:avLst>
              <a:gd name="adj1" fmla="val -12676"/>
              <a:gd name="adj2" fmla="val -57000014"/>
              <a:gd name="adj3" fmla="val 112676"/>
            </a:avLst>
          </a:prstGeom>
          <a:noFill/>
          <a:ln w="25400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098" name="AutoShape 805"/>
          <p:cNvSpPr>
            <a:spLocks noChangeArrowheads="1"/>
          </p:cNvSpPr>
          <p:nvPr/>
        </p:nvSpPr>
        <p:spPr bwMode="auto">
          <a:xfrm>
            <a:off x="12801600" y="5257800"/>
            <a:ext cx="1371600" cy="838200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lIns="0" tIns="0" rIns="0" bIns="0" anchor="ctr"/>
          <a:lstStyle/>
          <a:p>
            <a:pPr marL="114300" algn="l" defTabSz="3135313">
              <a:spcBef>
                <a:spcPct val="0"/>
              </a:spcBef>
            </a:pPr>
            <a:r>
              <a:rPr lang="en-US" sz="800" b="1">
                <a:solidFill>
                  <a:srgbClr val="87AFFF"/>
                </a:solidFill>
                <a:latin typeface="Courier New" pitchFamily="49" charset="0"/>
              </a:rPr>
              <a:t>lea  eax, 0x4a0000</a:t>
            </a:r>
          </a:p>
          <a:p>
            <a:pPr marL="114300" algn="l" defTabSz="3135313">
              <a:spcBef>
                <a:spcPct val="0"/>
              </a:spcBef>
            </a:pPr>
            <a:r>
              <a:rPr lang="en-US" sz="800" b="1">
                <a:solidFill>
                  <a:srgbClr val="87AFFF"/>
                </a:solidFill>
                <a:latin typeface="Courier New" pitchFamily="49" charset="0"/>
              </a:rPr>
              <a:t>lea  ebx, 0x401000</a:t>
            </a:r>
          </a:p>
          <a:p>
            <a:pPr marL="114300" algn="l" defTabSz="3135313">
              <a:spcBef>
                <a:spcPct val="0"/>
              </a:spcBef>
            </a:pPr>
            <a:r>
              <a:rPr lang="en-US" sz="800" b="1">
                <a:solidFill>
                  <a:srgbClr val="87AFFF"/>
                </a:solidFill>
                <a:latin typeface="Courier New" pitchFamily="49" charset="0"/>
              </a:rPr>
              <a:t>load ecx, ptr[eax]</a:t>
            </a:r>
          </a:p>
          <a:p>
            <a:pPr marL="114300" algn="l" defTabSz="3135313">
              <a:spcBef>
                <a:spcPct val="0"/>
              </a:spcBef>
            </a:pPr>
            <a:r>
              <a:rPr lang="en-US" sz="800" b="1">
                <a:solidFill>
                  <a:srgbClr val="87AFFF"/>
                </a:solidFill>
                <a:latin typeface="Courier New" pitchFamily="49" charset="0"/>
              </a:rPr>
              <a:t>xor  ecx, 0xffffff</a:t>
            </a:r>
          </a:p>
          <a:p>
            <a:pPr marL="114300" algn="l" defTabSz="3135313">
              <a:spcBef>
                <a:spcPct val="0"/>
              </a:spcBef>
            </a:pPr>
            <a:r>
              <a:rPr lang="en-US" sz="800" b="1">
                <a:solidFill>
                  <a:srgbClr val="87AFFF"/>
                </a:solidFill>
                <a:latin typeface="Courier New" pitchFamily="49" charset="0"/>
              </a:rPr>
              <a:t>store ptr[ecx],ebx</a:t>
            </a:r>
          </a:p>
          <a:p>
            <a:pPr marL="114300" algn="l" defTabSz="3135313">
              <a:spcBef>
                <a:spcPct val="0"/>
              </a:spcBef>
            </a:pPr>
            <a:r>
              <a:rPr lang="en-US" sz="800" b="1">
                <a:solidFill>
                  <a:srgbClr val="87AFFF"/>
                </a:solidFill>
                <a:latin typeface="Courier New" pitchFamily="49" charset="0"/>
              </a:rPr>
              <a:t>jnz .x</a:t>
            </a:r>
          </a:p>
        </p:txBody>
      </p:sp>
      <p:sp>
        <p:nvSpPr>
          <p:cNvPr id="2099" name="AutoShape 806"/>
          <p:cNvSpPr>
            <a:spLocks noChangeArrowheads="1"/>
          </p:cNvSpPr>
          <p:nvPr/>
        </p:nvSpPr>
        <p:spPr bwMode="auto">
          <a:xfrm>
            <a:off x="12801600" y="6553200"/>
            <a:ext cx="1371600" cy="508000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lIns="0" tIns="0" rIns="0" bIns="0" anchor="ctr"/>
          <a:lstStyle/>
          <a:p>
            <a:pPr marL="114300" algn="l" defTabSz="3135313">
              <a:spcBef>
                <a:spcPct val="0"/>
              </a:spcBef>
            </a:pPr>
            <a:r>
              <a:rPr lang="en-US" sz="800" b="1">
                <a:solidFill>
                  <a:srgbClr val="87AFFF"/>
                </a:solidFill>
                <a:latin typeface="Courier New" pitchFamily="49" charset="0"/>
              </a:rPr>
              <a:t>add  eax, 4</a:t>
            </a:r>
          </a:p>
          <a:p>
            <a:pPr marL="114300" algn="l" defTabSz="3135313">
              <a:spcBef>
                <a:spcPct val="0"/>
              </a:spcBef>
            </a:pPr>
            <a:r>
              <a:rPr lang="en-US" sz="800" b="1">
                <a:solidFill>
                  <a:srgbClr val="87AFFF"/>
                </a:solidFill>
                <a:latin typeface="Courier New" pitchFamily="49" charset="0"/>
              </a:rPr>
              <a:t>add  ebx, 4</a:t>
            </a:r>
          </a:p>
          <a:p>
            <a:pPr marL="114300" algn="l" defTabSz="3135313">
              <a:spcBef>
                <a:spcPct val="0"/>
              </a:spcBef>
            </a:pPr>
            <a:r>
              <a:rPr lang="en-US" sz="800" b="1">
                <a:solidFill>
                  <a:srgbClr val="87AFFF"/>
                </a:solidFill>
                <a:latin typeface="Courier New" pitchFamily="49" charset="0"/>
              </a:rPr>
              <a:t>cmp  eax, 0x4a1f88</a:t>
            </a:r>
          </a:p>
          <a:p>
            <a:pPr marL="114300" algn="l" defTabSz="3135313">
              <a:spcBef>
                <a:spcPct val="0"/>
              </a:spcBef>
            </a:pPr>
            <a:r>
              <a:rPr lang="en-US" sz="800" b="1">
                <a:solidFill>
                  <a:srgbClr val="87AFFF"/>
                </a:solidFill>
                <a:latin typeface="Courier New" pitchFamily="49" charset="0"/>
              </a:rPr>
              <a:t>jnz  .loop</a:t>
            </a:r>
          </a:p>
        </p:txBody>
      </p:sp>
      <p:cxnSp>
        <p:nvCxnSpPr>
          <p:cNvPr id="2100" name="AutoShape 748"/>
          <p:cNvCxnSpPr>
            <a:cxnSpLocks noChangeShapeType="1"/>
          </p:cNvCxnSpPr>
          <p:nvPr/>
        </p:nvCxnSpPr>
        <p:spPr bwMode="auto">
          <a:xfrm>
            <a:off x="13944600" y="8610600"/>
            <a:ext cx="1588" cy="762000"/>
          </a:xfrm>
          <a:prstGeom prst="straightConnector1">
            <a:avLst/>
          </a:prstGeom>
          <a:noFill/>
          <a:ln w="25400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101" name="AutoShape 565"/>
          <p:cNvSpPr>
            <a:spLocks noChangeArrowheads="1"/>
          </p:cNvSpPr>
          <p:nvPr/>
        </p:nvSpPr>
        <p:spPr bwMode="auto">
          <a:xfrm>
            <a:off x="17068800" y="9525000"/>
            <a:ext cx="3352800" cy="914400"/>
          </a:xfrm>
          <a:prstGeom prst="wedgeRoundRectCallout">
            <a:avLst>
              <a:gd name="adj1" fmla="val -84583"/>
              <a:gd name="adj2" fmla="val -18199"/>
              <a:gd name="adj3" fmla="val 16667"/>
            </a:avLst>
          </a:prstGeom>
          <a:solidFill>
            <a:srgbClr val="FFFFFF"/>
          </a:solidFill>
          <a:ln w="12700" algn="ctr">
            <a:solidFill>
              <a:schemeClr val="tx1"/>
            </a:solidFill>
            <a:miter lim="800000"/>
            <a:headEnd/>
            <a:tailEnd type="none" w="lg" len="med"/>
          </a:ln>
        </p:spPr>
        <p:txBody>
          <a:bodyPr lIns="0" tIns="156638" rIns="0" bIns="156638" anchor="ctr"/>
          <a:lstStyle/>
          <a:p>
            <a:pPr marL="228600" indent="-228600" algn="l" defTabSz="3135313">
              <a:buFont typeface="Wingdings" pitchFamily="2" charset="2"/>
              <a:buChar char="§"/>
            </a:pPr>
            <a:r>
              <a:rPr lang="en-US" sz="2000"/>
              <a:t>Static transfers into empty or uninitialized regions</a:t>
            </a:r>
          </a:p>
        </p:txBody>
      </p:sp>
      <p:sp>
        <p:nvSpPr>
          <p:cNvPr id="2102" name="AutoShape 566"/>
          <p:cNvSpPr>
            <a:spLocks noChangeArrowheads="1"/>
          </p:cNvSpPr>
          <p:nvPr/>
        </p:nvSpPr>
        <p:spPr bwMode="auto">
          <a:xfrm>
            <a:off x="17068800" y="8229600"/>
            <a:ext cx="3352800" cy="1143000"/>
          </a:xfrm>
          <a:prstGeom prst="wedgeRoundRectCallout">
            <a:avLst>
              <a:gd name="adj1" fmla="val -99394"/>
              <a:gd name="adj2" fmla="val -62662"/>
              <a:gd name="adj3" fmla="val 16667"/>
            </a:avLst>
          </a:prstGeom>
          <a:solidFill>
            <a:srgbClr val="FFFFFF"/>
          </a:solidFill>
          <a:ln w="12700" algn="ctr">
            <a:solidFill>
              <a:schemeClr val="tx1"/>
            </a:solidFill>
            <a:miter lim="800000"/>
            <a:headEnd/>
            <a:tailEnd type="none" w="lg" len="med"/>
          </a:ln>
        </p:spPr>
        <p:txBody>
          <a:bodyPr lIns="0" tIns="156638" rIns="0" bIns="156638" anchor="ctr"/>
          <a:lstStyle/>
          <a:p>
            <a:pPr marL="228600" indent="-228600" algn="l" defTabSz="3135313">
              <a:buFont typeface="Wingdings" pitchFamily="2" charset="2"/>
              <a:buChar char="§"/>
            </a:pPr>
            <a:r>
              <a:rPr lang="en-US" sz="2000"/>
              <a:t>Indirect transfers since we can’t statically determine where they go</a:t>
            </a:r>
          </a:p>
        </p:txBody>
      </p:sp>
      <p:sp>
        <p:nvSpPr>
          <p:cNvPr id="2103" name="AutoShape 561"/>
          <p:cNvSpPr>
            <a:spLocks noChangeArrowheads="1"/>
          </p:cNvSpPr>
          <p:nvPr/>
        </p:nvSpPr>
        <p:spPr bwMode="auto">
          <a:xfrm>
            <a:off x="16535400" y="4495800"/>
            <a:ext cx="4343400" cy="1524000"/>
          </a:xfrm>
          <a:prstGeom prst="wedgeRoundRectCallout">
            <a:avLst>
              <a:gd name="adj1" fmla="val -63963"/>
              <a:gd name="adj2" fmla="val -9685"/>
              <a:gd name="adj3" fmla="val 16667"/>
            </a:avLst>
          </a:prstGeom>
          <a:solidFill>
            <a:srgbClr val="FFFF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lIns="0" tIns="155448" rIns="0" bIns="156638"/>
          <a:lstStyle/>
          <a:p>
            <a:pPr marL="290513" indent="-290513" defTabSz="3135313">
              <a:spcBef>
                <a:spcPct val="0"/>
              </a:spcBef>
            </a:pPr>
            <a:r>
              <a:rPr lang="en-US" sz="2400" b="1">
                <a:solidFill>
                  <a:srgbClr val="000099"/>
                </a:solidFill>
              </a:rPr>
              <a:t>Static parsing</a:t>
            </a:r>
          </a:p>
          <a:p>
            <a:pPr marL="290513" indent="-290513" algn="l" defTabSz="3135313" eaLnBrk="0" hangingPunct="0">
              <a:buFont typeface="Wingdings" pitchFamily="2" charset="2"/>
              <a:buChar char="Ø"/>
            </a:pPr>
            <a:r>
              <a:rPr lang="en-US" sz="2000">
                <a:cs typeface="Times New Roman" pitchFamily="18" charset="0"/>
              </a:rPr>
              <a:t>Dyninst initially generates a CFG for all visible code</a:t>
            </a:r>
          </a:p>
        </p:txBody>
      </p:sp>
      <p:sp useBgFill="1">
        <p:nvSpPr>
          <p:cNvPr id="2104" name="Rectangle 807"/>
          <p:cNvSpPr>
            <a:spLocks noChangeArrowheads="1"/>
          </p:cNvSpPr>
          <p:nvPr/>
        </p:nvSpPr>
        <p:spPr bwMode="auto">
          <a:xfrm>
            <a:off x="22479000" y="17068800"/>
            <a:ext cx="9372600" cy="3962400"/>
          </a:xfrm>
          <a:prstGeom prst="rect">
            <a:avLst/>
          </a:prstGeom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156638" rIns="0" bIns="156638"/>
          <a:lstStyle/>
          <a:p>
            <a:pPr marL="465138" indent="-465138" defTabSz="3135313">
              <a:lnSpc>
                <a:spcPct val="125000"/>
              </a:lnSpc>
              <a:spcBef>
                <a:spcPct val="0"/>
              </a:spcBef>
            </a:pPr>
            <a:r>
              <a:rPr lang="en-US" sz="4000" b="1">
                <a:solidFill>
                  <a:srgbClr val="000099"/>
                </a:solidFill>
              </a:rPr>
              <a:t>Stack traces at points of interest</a:t>
            </a:r>
          </a:p>
          <a:p>
            <a:pPr marL="465138" indent="-465138" defTabSz="3135313">
              <a:lnSpc>
                <a:spcPct val="125000"/>
              </a:lnSpc>
              <a:spcBef>
                <a:spcPct val="0"/>
              </a:spcBef>
            </a:pPr>
            <a:endParaRPr lang="en-US" sz="4000" b="1">
              <a:solidFill>
                <a:srgbClr val="000099"/>
              </a:solidFill>
            </a:endParaRPr>
          </a:p>
        </p:txBody>
      </p:sp>
      <p:sp useBgFill="1">
        <p:nvSpPr>
          <p:cNvPr id="2105" name="Rectangle 808"/>
          <p:cNvSpPr>
            <a:spLocks noChangeArrowheads="1"/>
          </p:cNvSpPr>
          <p:nvPr/>
        </p:nvSpPr>
        <p:spPr bwMode="auto">
          <a:xfrm>
            <a:off x="22479000" y="5562600"/>
            <a:ext cx="9372600" cy="11125200"/>
          </a:xfrm>
          <a:prstGeom prst="rect">
            <a:avLst/>
          </a:prstGeom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156638" rIns="0" bIns="156638"/>
          <a:lstStyle/>
          <a:p>
            <a:pPr marL="465138" indent="-465138" defTabSz="3135313">
              <a:lnSpc>
                <a:spcPct val="125000"/>
              </a:lnSpc>
              <a:spcBef>
                <a:spcPct val="0"/>
              </a:spcBef>
            </a:pPr>
            <a:r>
              <a:rPr lang="en-US" sz="4000" b="1">
                <a:solidFill>
                  <a:srgbClr val="000099"/>
                </a:solidFill>
              </a:rPr>
              <a:t>Code coverage of basic blocks</a:t>
            </a:r>
          </a:p>
        </p:txBody>
      </p:sp>
      <p:sp>
        <p:nvSpPr>
          <p:cNvPr id="2106" name="AutoShape 563"/>
          <p:cNvSpPr>
            <a:spLocks noChangeArrowheads="1"/>
          </p:cNvSpPr>
          <p:nvPr/>
        </p:nvSpPr>
        <p:spPr bwMode="auto">
          <a:xfrm>
            <a:off x="2133600" y="8839200"/>
            <a:ext cx="5029200" cy="1447800"/>
          </a:xfrm>
          <a:prstGeom prst="wedgeRoundRectCallout">
            <a:avLst>
              <a:gd name="adj1" fmla="val 62690"/>
              <a:gd name="adj2" fmla="val -8333"/>
              <a:gd name="adj3" fmla="val 16667"/>
            </a:avLst>
          </a:prstGeom>
          <a:solidFill>
            <a:srgbClr val="FFFF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lIns="0" tIns="155448" rIns="0" bIns="156638"/>
          <a:lstStyle/>
          <a:p>
            <a:pPr marL="290513" indent="-290513" defTabSz="3135313">
              <a:spcBef>
                <a:spcPct val="0"/>
              </a:spcBef>
            </a:pPr>
            <a:r>
              <a:rPr lang="en-US" sz="2400" b="1">
                <a:solidFill>
                  <a:srgbClr val="000099"/>
                </a:solidFill>
              </a:rPr>
              <a:t>Code that will be overwritten</a:t>
            </a:r>
          </a:p>
          <a:p>
            <a:pPr marL="290513" indent="-290513" algn="l" defTabSz="3135313" eaLnBrk="0" hangingPunct="0">
              <a:buFont typeface="Wingdings" pitchFamily="2" charset="2"/>
              <a:buChar char="Ø"/>
            </a:pPr>
            <a:r>
              <a:rPr lang="en-US" sz="2000">
                <a:solidFill>
                  <a:srgbClr val="000000"/>
                </a:solidFill>
                <a:cs typeface="Times New Roman" pitchFamily="18" charset="0"/>
              </a:rPr>
              <a:t>The code that is statically present may be modified before or after it executes</a:t>
            </a:r>
          </a:p>
          <a:p>
            <a:pPr marL="290513" indent="-290513" defTabSz="3135313">
              <a:spcBef>
                <a:spcPct val="0"/>
              </a:spcBef>
            </a:pPr>
            <a:endParaRPr lang="en-US" sz="2400" b="1">
              <a:solidFill>
                <a:srgbClr val="000099"/>
              </a:solidFill>
            </a:endParaRPr>
          </a:p>
        </p:txBody>
      </p:sp>
      <p:sp>
        <p:nvSpPr>
          <p:cNvPr id="2107" name="AutoShape 560"/>
          <p:cNvSpPr>
            <a:spLocks noChangeArrowheads="1"/>
          </p:cNvSpPr>
          <p:nvPr/>
        </p:nvSpPr>
        <p:spPr bwMode="auto">
          <a:xfrm>
            <a:off x="8229600" y="14554200"/>
            <a:ext cx="1981200" cy="990600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2147483647 w 21600"/>
              <a:gd name="T9" fmla="*/ 2147483647 h 21600"/>
              <a:gd name="T10" fmla="*/ 2147483647 w 21600"/>
              <a:gd name="T11" fmla="*/ 2147483647 h 2160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3163 w 21600"/>
              <a:gd name="T19" fmla="*/ 3163 h 21600"/>
              <a:gd name="T20" fmla="*/ 18437 w 21600"/>
              <a:gd name="T21" fmla="*/ 18437 h 2160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1600" h="21600">
                <a:moveTo>
                  <a:pt x="6231" y="16834"/>
                </a:moveTo>
                <a:cubicBezTo>
                  <a:pt x="7546" y="17830"/>
                  <a:pt x="9150" y="18369"/>
                  <a:pt x="10800" y="18369"/>
                </a:cubicBezTo>
                <a:cubicBezTo>
                  <a:pt x="14980" y="18369"/>
                  <a:pt x="18369" y="14980"/>
                  <a:pt x="18369" y="10800"/>
                </a:cubicBezTo>
                <a:cubicBezTo>
                  <a:pt x="18369" y="6619"/>
                  <a:pt x="14980" y="3231"/>
                  <a:pt x="10800" y="3231"/>
                </a:cubicBezTo>
                <a:cubicBezTo>
                  <a:pt x="6619" y="3231"/>
                  <a:pt x="3231" y="6619"/>
                  <a:pt x="3231" y="10800"/>
                </a:cubicBezTo>
                <a:lnTo>
                  <a:pt x="0" y="10800"/>
                </a:lnTo>
                <a:cubicBezTo>
                  <a:pt x="0" y="4835"/>
                  <a:pt x="4835" y="0"/>
                  <a:pt x="10800" y="0"/>
                </a:cubicBezTo>
                <a:cubicBezTo>
                  <a:pt x="16764" y="0"/>
                  <a:pt x="21600" y="4835"/>
                  <a:pt x="21600" y="10800"/>
                </a:cubicBezTo>
                <a:cubicBezTo>
                  <a:pt x="21600" y="16764"/>
                  <a:pt x="16764" y="21600"/>
                  <a:pt x="10800" y="21600"/>
                </a:cubicBezTo>
                <a:cubicBezTo>
                  <a:pt x="8446" y="21600"/>
                  <a:pt x="6157" y="20831"/>
                  <a:pt x="4281" y="19410"/>
                </a:cubicBezTo>
                <a:lnTo>
                  <a:pt x="2651" y="21563"/>
                </a:lnTo>
                <a:lnTo>
                  <a:pt x="1813" y="15517"/>
                </a:lnTo>
                <a:lnTo>
                  <a:pt x="7861" y="14681"/>
                </a:lnTo>
                <a:lnTo>
                  <a:pt x="6231" y="16834"/>
                </a:lnTo>
                <a:close/>
              </a:path>
            </a:pathLst>
          </a:custGeom>
          <a:solidFill>
            <a:srgbClr val="000080">
              <a:alpha val="20000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156638" rIns="0" bIns="156638" anchor="ctr"/>
          <a:lstStyle/>
          <a:p>
            <a:endParaRPr lang="en-US"/>
          </a:p>
        </p:txBody>
      </p:sp>
      <p:sp>
        <p:nvSpPr>
          <p:cNvPr id="2108" name="AutoShape 584"/>
          <p:cNvSpPr>
            <a:spLocks noChangeArrowheads="1"/>
          </p:cNvSpPr>
          <p:nvPr/>
        </p:nvSpPr>
        <p:spPr bwMode="auto">
          <a:xfrm>
            <a:off x="1981200" y="16002000"/>
            <a:ext cx="5105400" cy="1524000"/>
          </a:xfrm>
          <a:prstGeom prst="wedgeRoundRectCallout">
            <a:avLst>
              <a:gd name="adj1" fmla="val 61981"/>
              <a:gd name="adj2" fmla="val -18088"/>
              <a:gd name="adj3" fmla="val 16667"/>
            </a:avLst>
          </a:prstGeom>
          <a:solidFill>
            <a:srgbClr val="FFFF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lIns="0" tIns="155448" rIns="0" bIns="156638"/>
          <a:lstStyle/>
          <a:p>
            <a:pPr marL="347663" indent="-347663" defTabSz="3135313">
              <a:spcBef>
                <a:spcPct val="0"/>
              </a:spcBef>
            </a:pPr>
            <a:r>
              <a:rPr lang="en-US" sz="2400" b="1">
                <a:solidFill>
                  <a:srgbClr val="000099"/>
                </a:solidFill>
              </a:rPr>
              <a:t>Modified code</a:t>
            </a:r>
          </a:p>
          <a:p>
            <a:pPr marL="347663" indent="-347663" algn="l" defTabSz="3135313" eaLnBrk="0" hangingPunct="0">
              <a:buFont typeface="Wingdings" pitchFamily="2" charset="2"/>
              <a:buChar char="Ø"/>
            </a:pPr>
            <a:r>
              <a:rPr lang="en-US" sz="2000">
                <a:cs typeface="Times New Roman" pitchFamily="18" charset="0"/>
              </a:rPr>
              <a:t>The program’s static code has been replaced by modified code </a:t>
            </a:r>
          </a:p>
        </p:txBody>
      </p:sp>
      <p:sp>
        <p:nvSpPr>
          <p:cNvPr id="2109" name="AutoShape 584"/>
          <p:cNvSpPr>
            <a:spLocks noChangeArrowheads="1"/>
          </p:cNvSpPr>
          <p:nvPr/>
        </p:nvSpPr>
        <p:spPr bwMode="auto">
          <a:xfrm>
            <a:off x="16535400" y="15849600"/>
            <a:ext cx="4343400" cy="1981200"/>
          </a:xfrm>
          <a:prstGeom prst="wedgeRoundRectCallout">
            <a:avLst>
              <a:gd name="adj1" fmla="val -112444"/>
              <a:gd name="adj2" fmla="val -48926"/>
              <a:gd name="adj3" fmla="val 16667"/>
            </a:avLst>
          </a:prstGeom>
          <a:solidFill>
            <a:srgbClr val="FFFF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lIns="0" tIns="155448" rIns="0" bIns="156638"/>
          <a:lstStyle/>
          <a:p>
            <a:pPr marL="347663" indent="-347663" defTabSz="3135313">
              <a:spcBef>
                <a:spcPct val="0"/>
              </a:spcBef>
            </a:pPr>
            <a:r>
              <a:rPr lang="en-US" sz="2400" b="1">
                <a:solidFill>
                  <a:srgbClr val="000099"/>
                </a:solidFill>
              </a:rPr>
              <a:t>Modified code</a:t>
            </a:r>
          </a:p>
          <a:p>
            <a:pPr marL="347663" indent="-347663" algn="l" defTabSz="3135313" eaLnBrk="0" hangingPunct="0">
              <a:buFont typeface="Wingdings" pitchFamily="2" charset="2"/>
              <a:buChar char="Ø"/>
            </a:pPr>
            <a:r>
              <a:rPr lang="en-US" sz="2000">
                <a:cs typeface="Times New Roman" pitchFamily="18" charset="0"/>
              </a:rPr>
              <a:t>We track code writes by write-protecting code pages and capturing the resulting exceptions</a:t>
            </a:r>
          </a:p>
        </p:txBody>
      </p:sp>
      <p:sp>
        <p:nvSpPr>
          <p:cNvPr id="2110" name="AutoShape 492"/>
          <p:cNvSpPr>
            <a:spLocks noChangeArrowheads="1"/>
          </p:cNvSpPr>
          <p:nvPr/>
        </p:nvSpPr>
        <p:spPr bwMode="auto">
          <a:xfrm>
            <a:off x="14249400" y="15240000"/>
            <a:ext cx="1828800" cy="1143000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lIns="0" tIns="0" rIns="0" bIns="0" anchor="ctr"/>
          <a:lstStyle/>
          <a:p>
            <a:pPr marL="465138" indent="-465138" defTabSz="3135313">
              <a:lnSpc>
                <a:spcPct val="125000"/>
              </a:lnSpc>
              <a:spcBef>
                <a:spcPct val="0"/>
              </a:spcBef>
            </a:pPr>
            <a:endParaRPr lang="en-US" sz="1600" b="1">
              <a:latin typeface="Courier New" pitchFamily="49" charset="0"/>
            </a:endParaRPr>
          </a:p>
        </p:txBody>
      </p:sp>
      <p:sp>
        <p:nvSpPr>
          <p:cNvPr id="2111" name="AutoShape 536"/>
          <p:cNvSpPr>
            <a:spLocks noChangeArrowheads="1"/>
          </p:cNvSpPr>
          <p:nvPr/>
        </p:nvSpPr>
        <p:spPr bwMode="auto">
          <a:xfrm>
            <a:off x="14325600" y="16002000"/>
            <a:ext cx="1676400" cy="304800"/>
          </a:xfrm>
          <a:prstGeom prst="roundRect">
            <a:avLst>
              <a:gd name="adj" fmla="val 16667"/>
            </a:avLst>
          </a:prstGeom>
          <a:solidFill>
            <a:srgbClr val="0000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lIns="0" tIns="0" rIns="0" bIns="0" anchor="ctr"/>
          <a:lstStyle/>
          <a:p>
            <a:pPr marL="465138" indent="-465138" defTabSz="3135313">
              <a:lnSpc>
                <a:spcPct val="125000"/>
              </a:lnSpc>
              <a:spcBef>
                <a:spcPct val="0"/>
              </a:spcBef>
            </a:pPr>
            <a:r>
              <a:rPr lang="en-US" sz="1600" b="1">
                <a:solidFill>
                  <a:srgbClr val="FFFFFF"/>
                </a:solidFill>
                <a:latin typeface="Courier New" pitchFamily="49" charset="0"/>
              </a:rPr>
              <a:t>call ptr[edi]</a:t>
            </a:r>
          </a:p>
        </p:txBody>
      </p:sp>
      <p:sp>
        <p:nvSpPr>
          <p:cNvPr id="2112" name="AutoShape 544"/>
          <p:cNvSpPr>
            <a:spLocks noChangeArrowheads="1"/>
          </p:cNvSpPr>
          <p:nvPr/>
        </p:nvSpPr>
        <p:spPr bwMode="auto">
          <a:xfrm>
            <a:off x="14325600" y="15316200"/>
            <a:ext cx="1676400" cy="609600"/>
          </a:xfrm>
          <a:prstGeom prst="roundRect">
            <a:avLst>
              <a:gd name="adj" fmla="val 16667"/>
            </a:avLst>
          </a:prstGeom>
          <a:solidFill>
            <a:srgbClr val="0000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lIns="0" tIns="0" rIns="0" bIns="0" anchor="ctr"/>
          <a:lstStyle/>
          <a:p>
            <a:pPr defTabSz="3135313">
              <a:lnSpc>
                <a:spcPct val="125000"/>
              </a:lnSpc>
              <a:spcBef>
                <a:spcPct val="0"/>
              </a:spcBef>
            </a:pPr>
            <a:r>
              <a:rPr lang="en-US" sz="1600" b="1">
                <a:solidFill>
                  <a:srgbClr val="FFFFFF"/>
                </a:solidFill>
                <a:latin typeface="Courier New" pitchFamily="49" charset="0"/>
              </a:rPr>
              <a:t>instrument-ation</a:t>
            </a:r>
          </a:p>
        </p:txBody>
      </p:sp>
      <p:sp>
        <p:nvSpPr>
          <p:cNvPr id="2113" name="Text Box 545"/>
          <p:cNvSpPr txBox="1">
            <a:spLocks noChangeArrowheads="1"/>
          </p:cNvSpPr>
          <p:nvPr/>
        </p:nvSpPr>
        <p:spPr bwMode="auto">
          <a:xfrm>
            <a:off x="14706600" y="16535400"/>
            <a:ext cx="914400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prstDash val="sysDot"/>
                <a:miter lim="800000"/>
                <a:headEnd/>
                <a:tailEnd/>
              </a14:hiddenLine>
            </a:ext>
          </a:extLst>
        </p:spPr>
        <p:txBody>
          <a:bodyPr lIns="0" tIns="156638" rIns="0" bIns="156638">
            <a:spAutoFit/>
          </a:bodyPr>
          <a:lstStyle>
            <a:lvl1pPr marL="392113" indent="-392113" defTabSz="3135313" eaLnBrk="0" hangingPunct="0">
              <a:defRPr sz="6200">
                <a:solidFill>
                  <a:schemeClr val="tx1"/>
                </a:solidFill>
                <a:latin typeface="Helvetica" pitchFamily="2" charset="0"/>
                <a:cs typeface="Arial" pitchFamily="34" charset="0"/>
              </a:defRPr>
            </a:lvl1pPr>
            <a:lvl2pPr marL="742950" indent="-285750" defTabSz="3135313" eaLnBrk="0" hangingPunct="0">
              <a:defRPr sz="6200">
                <a:solidFill>
                  <a:schemeClr val="tx1"/>
                </a:solidFill>
                <a:latin typeface="Helvetica" pitchFamily="2" charset="0"/>
                <a:cs typeface="Arial" pitchFamily="34" charset="0"/>
              </a:defRPr>
            </a:lvl2pPr>
            <a:lvl3pPr marL="1143000" indent="-228600" defTabSz="3135313" eaLnBrk="0" hangingPunct="0">
              <a:defRPr sz="6200">
                <a:solidFill>
                  <a:schemeClr val="tx1"/>
                </a:solidFill>
                <a:latin typeface="Helvetica" pitchFamily="2" charset="0"/>
                <a:cs typeface="Arial" pitchFamily="34" charset="0"/>
              </a:defRPr>
            </a:lvl3pPr>
            <a:lvl4pPr marL="1600200" indent="-228600" defTabSz="3135313" eaLnBrk="0" hangingPunct="0">
              <a:defRPr sz="6200">
                <a:solidFill>
                  <a:schemeClr val="tx1"/>
                </a:solidFill>
                <a:latin typeface="Helvetica" pitchFamily="2" charset="0"/>
                <a:cs typeface="Arial" pitchFamily="34" charset="0"/>
              </a:defRPr>
            </a:lvl4pPr>
            <a:lvl5pPr marL="2057400" indent="-228600" defTabSz="3135313" eaLnBrk="0" hangingPunct="0">
              <a:defRPr sz="6200">
                <a:solidFill>
                  <a:schemeClr val="tx1"/>
                </a:solidFill>
                <a:latin typeface="Helvetica" pitchFamily="2" charset="0"/>
                <a:cs typeface="Arial" pitchFamily="34" charset="0"/>
              </a:defRPr>
            </a:lvl5pPr>
            <a:lvl6pPr marL="2514600" indent="-228600" algn="ctr" defTabSz="3135313" eaLnBrk="0" fontAlgn="base" hangingPunct="0">
              <a:spcBef>
                <a:spcPct val="50000"/>
              </a:spcBef>
              <a:spcAft>
                <a:spcPct val="0"/>
              </a:spcAft>
              <a:defRPr sz="6200">
                <a:solidFill>
                  <a:schemeClr val="tx1"/>
                </a:solidFill>
                <a:latin typeface="Helvetica" pitchFamily="2" charset="0"/>
                <a:cs typeface="Arial" pitchFamily="34" charset="0"/>
              </a:defRPr>
            </a:lvl6pPr>
            <a:lvl7pPr marL="2971800" indent="-228600" algn="ctr" defTabSz="3135313" eaLnBrk="0" fontAlgn="base" hangingPunct="0">
              <a:spcBef>
                <a:spcPct val="50000"/>
              </a:spcBef>
              <a:spcAft>
                <a:spcPct val="0"/>
              </a:spcAft>
              <a:defRPr sz="6200">
                <a:solidFill>
                  <a:schemeClr val="tx1"/>
                </a:solidFill>
                <a:latin typeface="Helvetica" pitchFamily="2" charset="0"/>
                <a:cs typeface="Arial" pitchFamily="34" charset="0"/>
              </a:defRPr>
            </a:lvl7pPr>
            <a:lvl8pPr marL="3429000" indent="-228600" algn="ctr" defTabSz="3135313" eaLnBrk="0" fontAlgn="base" hangingPunct="0">
              <a:spcBef>
                <a:spcPct val="50000"/>
              </a:spcBef>
              <a:spcAft>
                <a:spcPct val="0"/>
              </a:spcAft>
              <a:defRPr sz="6200">
                <a:solidFill>
                  <a:schemeClr val="tx1"/>
                </a:solidFill>
                <a:latin typeface="Helvetica" pitchFamily="2" charset="0"/>
                <a:cs typeface="Arial" pitchFamily="34" charset="0"/>
              </a:defRPr>
            </a:lvl8pPr>
            <a:lvl9pPr marL="3886200" indent="-228600" algn="ctr" defTabSz="3135313" eaLnBrk="0" fontAlgn="base" hangingPunct="0">
              <a:spcBef>
                <a:spcPct val="50000"/>
              </a:spcBef>
              <a:spcAft>
                <a:spcPct val="0"/>
              </a:spcAft>
              <a:defRPr sz="6200">
                <a:solidFill>
                  <a:schemeClr val="tx1"/>
                </a:solidFill>
                <a:latin typeface="Helvetica" pitchFamily="2" charset="0"/>
                <a:cs typeface="Arial" pitchFamily="34" charset="0"/>
              </a:defRPr>
            </a:lvl9pPr>
          </a:lstStyle>
          <a:p>
            <a:pPr eaLnBrk="1" hangingPunct="1"/>
            <a:r>
              <a:rPr lang="en-US" sz="3600" b="1"/>
              <a:t>?</a:t>
            </a:r>
          </a:p>
        </p:txBody>
      </p:sp>
      <p:sp>
        <p:nvSpPr>
          <p:cNvPr id="2114" name="Line 758"/>
          <p:cNvSpPr>
            <a:spLocks noChangeShapeType="1"/>
          </p:cNvSpPr>
          <p:nvPr/>
        </p:nvSpPr>
        <p:spPr bwMode="auto">
          <a:xfrm>
            <a:off x="15163800" y="16383000"/>
            <a:ext cx="0" cy="3048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156638" rIns="0" bIns="156638"/>
          <a:lstStyle/>
          <a:p>
            <a:endParaRPr lang="en-US"/>
          </a:p>
        </p:txBody>
      </p:sp>
      <p:sp>
        <p:nvSpPr>
          <p:cNvPr id="2115" name="AutoShape 586"/>
          <p:cNvSpPr>
            <a:spLocks noChangeArrowheads="1"/>
          </p:cNvSpPr>
          <p:nvPr/>
        </p:nvSpPr>
        <p:spPr bwMode="auto">
          <a:xfrm>
            <a:off x="16535400" y="18135600"/>
            <a:ext cx="4343400" cy="2743200"/>
          </a:xfrm>
          <a:prstGeom prst="wedgeRoundRectCallout">
            <a:avLst>
              <a:gd name="adj1" fmla="val -64329"/>
              <a:gd name="adj2" fmla="val -8565"/>
              <a:gd name="adj3" fmla="val 16667"/>
            </a:avLst>
          </a:prstGeom>
          <a:solidFill>
            <a:srgbClr val="FFFF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lIns="0" tIns="155448" rIns="0" bIns="156638"/>
          <a:lstStyle/>
          <a:p>
            <a:pPr marL="347663" indent="-347663" defTabSz="3135313">
              <a:spcBef>
                <a:spcPct val="0"/>
              </a:spcBef>
            </a:pPr>
            <a:r>
              <a:rPr lang="en-US" sz="2400" b="1">
                <a:solidFill>
                  <a:srgbClr val="000099"/>
                </a:solidFill>
              </a:rPr>
              <a:t>Runtime parsing</a:t>
            </a:r>
          </a:p>
          <a:p>
            <a:pPr marL="347663" indent="-347663" algn="l" defTabSz="3135313" eaLnBrk="0" hangingPunct="0">
              <a:buFont typeface="Wingdings" pitchFamily="2" charset="2"/>
              <a:buChar char="Ø"/>
            </a:pPr>
            <a:r>
              <a:rPr lang="en-US" sz="2000">
                <a:cs typeface="Times New Roman" pitchFamily="18" charset="0"/>
              </a:rPr>
              <a:t>Dyninst parses unpacked code regions just before they execute</a:t>
            </a:r>
          </a:p>
          <a:p>
            <a:pPr marL="347663" indent="-347663" algn="l" defTabSz="3135313" eaLnBrk="0" hangingPunct="0">
              <a:buFont typeface="Wingdings" pitchFamily="2" charset="2"/>
              <a:buChar char="Ø"/>
            </a:pPr>
            <a:r>
              <a:rPr lang="en-US" sz="2000">
                <a:cs typeface="Times New Roman" pitchFamily="18" charset="0"/>
              </a:rPr>
              <a:t>Candidate control transfers to other unpacked regions are instrumented</a:t>
            </a:r>
          </a:p>
        </p:txBody>
      </p:sp>
      <p:sp>
        <p:nvSpPr>
          <p:cNvPr id="2116" name="AutoShape 585"/>
          <p:cNvSpPr>
            <a:spLocks noChangeArrowheads="1"/>
          </p:cNvSpPr>
          <p:nvPr/>
        </p:nvSpPr>
        <p:spPr bwMode="auto">
          <a:xfrm>
            <a:off x="16535400" y="13258800"/>
            <a:ext cx="4343400" cy="2286000"/>
          </a:xfrm>
          <a:prstGeom prst="wedgeRoundRectCallout">
            <a:avLst>
              <a:gd name="adj1" fmla="val -63431"/>
              <a:gd name="adj2" fmla="val 44069"/>
              <a:gd name="adj3" fmla="val 16667"/>
            </a:avLst>
          </a:prstGeom>
          <a:solidFill>
            <a:srgbClr val="FFFF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lIns="0" tIns="155448" rIns="0" bIns="156638"/>
          <a:lstStyle/>
          <a:p>
            <a:pPr marL="347663" indent="-347663" defTabSz="3135313">
              <a:spcBef>
                <a:spcPct val="0"/>
              </a:spcBef>
            </a:pPr>
            <a:r>
              <a:rPr lang="en-US" sz="2400" b="1">
                <a:solidFill>
                  <a:srgbClr val="000099"/>
                </a:solidFill>
              </a:rPr>
              <a:t>Instrumentation</a:t>
            </a:r>
          </a:p>
          <a:p>
            <a:pPr marL="347663" indent="-347663" algn="l" defTabSz="3135313" eaLnBrk="0" hangingPunct="0">
              <a:buFont typeface="Wingdings" pitchFamily="2" charset="2"/>
              <a:buChar char="Ø"/>
            </a:pPr>
            <a:r>
              <a:rPr lang="en-US" sz="2000">
                <a:cs typeface="Times New Roman" pitchFamily="18" charset="0"/>
              </a:rPr>
              <a:t>We find new code by instrumenting control transfers to determine whether the target address is in a new code region</a:t>
            </a:r>
            <a:endParaRPr lang="en-US" sz="2000">
              <a:solidFill>
                <a:srgbClr val="000099"/>
              </a:solidFill>
              <a:cs typeface="Times New Roman" pitchFamily="18" charset="0"/>
            </a:endParaRPr>
          </a:p>
        </p:txBody>
      </p:sp>
      <p:cxnSp>
        <p:nvCxnSpPr>
          <p:cNvPr id="2117" name="AutoShape 542"/>
          <p:cNvCxnSpPr>
            <a:cxnSpLocks noChangeShapeType="1"/>
          </p:cNvCxnSpPr>
          <p:nvPr/>
        </p:nvCxnSpPr>
        <p:spPr bwMode="auto">
          <a:xfrm>
            <a:off x="13944600" y="17602200"/>
            <a:ext cx="1588" cy="685800"/>
          </a:xfrm>
          <a:prstGeom prst="straightConnector1">
            <a:avLst/>
          </a:prstGeom>
          <a:noFill/>
          <a:ln w="25400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118" name="Text Box 9"/>
          <p:cNvSpPr txBox="1">
            <a:spLocks noChangeArrowheads="1"/>
          </p:cNvSpPr>
          <p:nvPr/>
        </p:nvSpPr>
        <p:spPr bwMode="auto">
          <a:xfrm>
            <a:off x="22707600" y="18897600"/>
            <a:ext cx="8915400" cy="1784350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274320">
            <a:spAutoFit/>
          </a:bodyPr>
          <a:lstStyle>
            <a:lvl1pPr eaLnBrk="0" hangingPunct="0">
              <a:tabLst>
                <a:tab pos="2630488" algn="l"/>
                <a:tab pos="5143500" algn="l"/>
                <a:tab pos="6919913" algn="l"/>
              </a:tabLst>
              <a:defRPr sz="6200">
                <a:solidFill>
                  <a:schemeClr val="tx1"/>
                </a:solidFill>
                <a:latin typeface="Helvetica" pitchFamily="2" charset="0"/>
                <a:cs typeface="Arial" pitchFamily="34" charset="0"/>
              </a:defRPr>
            </a:lvl1pPr>
            <a:lvl2pPr marL="742950" indent="-285750" eaLnBrk="0" hangingPunct="0">
              <a:tabLst>
                <a:tab pos="2630488" algn="l"/>
                <a:tab pos="5143500" algn="l"/>
                <a:tab pos="6919913" algn="l"/>
              </a:tabLst>
              <a:defRPr sz="6200">
                <a:solidFill>
                  <a:schemeClr val="tx1"/>
                </a:solidFill>
                <a:latin typeface="Helvetica" pitchFamily="2" charset="0"/>
                <a:cs typeface="Arial" pitchFamily="34" charset="0"/>
              </a:defRPr>
            </a:lvl2pPr>
            <a:lvl3pPr marL="1143000" indent="-228600" eaLnBrk="0" hangingPunct="0">
              <a:tabLst>
                <a:tab pos="2630488" algn="l"/>
                <a:tab pos="5143500" algn="l"/>
                <a:tab pos="6919913" algn="l"/>
              </a:tabLst>
              <a:defRPr sz="6200">
                <a:solidFill>
                  <a:schemeClr val="tx1"/>
                </a:solidFill>
                <a:latin typeface="Helvetica" pitchFamily="2" charset="0"/>
                <a:cs typeface="Arial" pitchFamily="34" charset="0"/>
              </a:defRPr>
            </a:lvl3pPr>
            <a:lvl4pPr marL="1600200" indent="-228600" eaLnBrk="0" hangingPunct="0">
              <a:tabLst>
                <a:tab pos="2630488" algn="l"/>
                <a:tab pos="5143500" algn="l"/>
                <a:tab pos="6919913" algn="l"/>
              </a:tabLst>
              <a:defRPr sz="6200">
                <a:solidFill>
                  <a:schemeClr val="tx1"/>
                </a:solidFill>
                <a:latin typeface="Helvetica" pitchFamily="2" charset="0"/>
                <a:cs typeface="Arial" pitchFamily="34" charset="0"/>
              </a:defRPr>
            </a:lvl4pPr>
            <a:lvl5pPr marL="2057400" indent="-228600" eaLnBrk="0" hangingPunct="0">
              <a:tabLst>
                <a:tab pos="2630488" algn="l"/>
                <a:tab pos="5143500" algn="l"/>
                <a:tab pos="6919913" algn="l"/>
              </a:tabLst>
              <a:defRPr sz="6200">
                <a:solidFill>
                  <a:schemeClr val="tx1"/>
                </a:solidFill>
                <a:latin typeface="Helvetica" pitchFamily="2" charset="0"/>
                <a:cs typeface="Arial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tabLst>
                <a:tab pos="2630488" algn="l"/>
                <a:tab pos="5143500" algn="l"/>
                <a:tab pos="6919913" algn="l"/>
              </a:tabLst>
              <a:defRPr sz="6200">
                <a:solidFill>
                  <a:schemeClr val="tx1"/>
                </a:solidFill>
                <a:latin typeface="Helvetica" pitchFamily="2" charset="0"/>
                <a:cs typeface="Arial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tabLst>
                <a:tab pos="2630488" algn="l"/>
                <a:tab pos="5143500" algn="l"/>
                <a:tab pos="6919913" algn="l"/>
              </a:tabLst>
              <a:defRPr sz="6200">
                <a:solidFill>
                  <a:schemeClr val="tx1"/>
                </a:solidFill>
                <a:latin typeface="Helvetica" pitchFamily="2" charset="0"/>
                <a:cs typeface="Arial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tabLst>
                <a:tab pos="2630488" algn="l"/>
                <a:tab pos="5143500" algn="l"/>
                <a:tab pos="6919913" algn="l"/>
              </a:tabLst>
              <a:defRPr sz="6200">
                <a:solidFill>
                  <a:schemeClr val="tx1"/>
                </a:solidFill>
                <a:latin typeface="Helvetica" pitchFamily="2" charset="0"/>
                <a:cs typeface="Arial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tabLst>
                <a:tab pos="2630488" algn="l"/>
                <a:tab pos="5143500" algn="l"/>
                <a:tab pos="6919913" algn="l"/>
              </a:tabLst>
              <a:defRPr sz="6200">
                <a:solidFill>
                  <a:schemeClr val="tx1"/>
                </a:solidFill>
                <a:latin typeface="Helvetica" pitchFamily="2" charset="0"/>
                <a:cs typeface="Arial" pitchFamily="34" charset="0"/>
              </a:defRPr>
            </a:lvl9pPr>
          </a:lstStyle>
          <a:p>
            <a:pPr eaLnBrk="1" hangingPunct="1">
              <a:spcAft>
                <a:spcPts val="1200"/>
              </a:spcAft>
            </a:pPr>
            <a:r>
              <a:rPr lang="en-US" sz="2000" b="1">
                <a:latin typeface="Courier New" pitchFamily="49" charset="0"/>
                <a:cs typeface="Courier New" pitchFamily="49" charset="0"/>
              </a:rPr>
              <a:t>Conficker’s communications thread at </a:t>
            </a:r>
            <a:r>
              <a:rPr lang="en-US" sz="2000" b="1">
                <a:solidFill>
                  <a:srgbClr val="000099"/>
                </a:solidFill>
                <a:latin typeface="Courier New" pitchFamily="49" charset="0"/>
                <a:cs typeface="Courier New" pitchFamily="49" charset="0"/>
              </a:rPr>
              <a:t>select</a:t>
            </a:r>
          </a:p>
          <a:p>
            <a:pPr algn="l" eaLnBrk="1" hangingPunct="1">
              <a:spcBef>
                <a:spcPct val="0"/>
              </a:spcBef>
            </a:pPr>
            <a:r>
              <a:rPr lang="en-US" sz="1600" b="1">
                <a:latin typeface="Courier New" pitchFamily="49" charset="0"/>
                <a:cs typeface="Courier New" pitchFamily="49" charset="0"/>
              </a:rPr>
              <a:t>Frame pc=0x7c901231 	func: DbgBreakPoint 	at 7x901230	[Win DLL]</a:t>
            </a:r>
          </a:p>
          <a:p>
            <a:pPr algn="l" eaLnBrk="1" hangingPunct="1">
              <a:spcBef>
                <a:spcPct val="0"/>
              </a:spcBef>
            </a:pPr>
            <a:r>
              <a:rPr lang="en-US" sz="1600" b="1">
                <a:latin typeface="Courier New" pitchFamily="49" charset="0"/>
                <a:cs typeface="Courier New" pitchFamily="49" charset="0"/>
              </a:rPr>
              <a:t>Frame pc=0x10003c83 	func: DYNbreakPoint 	at 0x100003c70	[instrument.]</a:t>
            </a:r>
          </a:p>
          <a:p>
            <a:pPr algn="l" eaLnBrk="1" hangingPunct="1">
              <a:spcBef>
                <a:spcPct val="0"/>
              </a:spcBef>
            </a:pPr>
            <a:r>
              <a:rPr lang="en-US" sz="1600" b="1">
                <a:latin typeface="Courier New" pitchFamily="49" charset="0"/>
                <a:cs typeface="Courier New" pitchFamily="49" charset="0"/>
              </a:rPr>
              <a:t>Frame pc=0x100016f7 	func: DYNstopThread 	at 0x100001670	[instrument.]</a:t>
            </a:r>
          </a:p>
          <a:p>
            <a:pPr algn="l" eaLnBrk="1" hangingPunct="1">
              <a:spcBef>
                <a:spcPct val="0"/>
              </a:spcBef>
            </a:pPr>
            <a:r>
              <a:rPr lang="en-US" sz="1600" b="1">
                <a:solidFill>
                  <a:srgbClr val="000099"/>
                </a:solidFill>
                <a:latin typeface="Courier New" pitchFamily="49" charset="0"/>
                <a:cs typeface="Courier New" pitchFamily="49" charset="0"/>
              </a:rPr>
              <a:t>Frame pc=0x71ab2dc0 	func: select 	at 0x71ab2dc0	[Win DLL]</a:t>
            </a:r>
          </a:p>
          <a:p>
            <a:pPr algn="l" eaLnBrk="1" hangingPunct="1">
              <a:spcBef>
                <a:spcPct val="0"/>
              </a:spcBef>
            </a:pPr>
            <a:r>
              <a:rPr lang="en-US" sz="1600" b="1">
                <a:latin typeface="Courier New" pitchFamily="49" charset="0"/>
                <a:cs typeface="Courier New" pitchFamily="49" charset="0"/>
              </a:rPr>
              <a:t>Frame pc=0x401f34 	func: nosym1f058 	at 0x41f058	[Conficker]</a:t>
            </a:r>
          </a:p>
        </p:txBody>
      </p:sp>
      <p:sp>
        <p:nvSpPr>
          <p:cNvPr id="2119" name="Text Box 15"/>
          <p:cNvSpPr txBox="1">
            <a:spLocks noChangeArrowheads="1"/>
          </p:cNvSpPr>
          <p:nvPr/>
        </p:nvSpPr>
        <p:spPr bwMode="auto">
          <a:xfrm>
            <a:off x="22555200" y="17983200"/>
            <a:ext cx="92202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tabLst>
                <a:tab pos="2630488" algn="l"/>
                <a:tab pos="4910138" algn="l"/>
                <a:tab pos="6919913" algn="l"/>
              </a:tabLst>
              <a:defRPr sz="6200">
                <a:solidFill>
                  <a:schemeClr val="tx1"/>
                </a:solidFill>
                <a:latin typeface="Helvetica" pitchFamily="2" charset="0"/>
                <a:cs typeface="Arial" pitchFamily="34" charset="0"/>
              </a:defRPr>
            </a:lvl1pPr>
            <a:lvl2pPr marL="742950" indent="-285750" eaLnBrk="0" hangingPunct="0">
              <a:tabLst>
                <a:tab pos="2630488" algn="l"/>
                <a:tab pos="4910138" algn="l"/>
                <a:tab pos="6919913" algn="l"/>
              </a:tabLst>
              <a:defRPr sz="6200">
                <a:solidFill>
                  <a:schemeClr val="tx1"/>
                </a:solidFill>
                <a:latin typeface="Helvetica" pitchFamily="2" charset="0"/>
                <a:cs typeface="Arial" pitchFamily="34" charset="0"/>
              </a:defRPr>
            </a:lvl2pPr>
            <a:lvl3pPr marL="1143000" indent="-228600" eaLnBrk="0" hangingPunct="0">
              <a:tabLst>
                <a:tab pos="2630488" algn="l"/>
                <a:tab pos="4910138" algn="l"/>
                <a:tab pos="6919913" algn="l"/>
              </a:tabLst>
              <a:defRPr sz="6200">
                <a:solidFill>
                  <a:schemeClr val="tx1"/>
                </a:solidFill>
                <a:latin typeface="Helvetica" pitchFamily="2" charset="0"/>
                <a:cs typeface="Arial" pitchFamily="34" charset="0"/>
              </a:defRPr>
            </a:lvl3pPr>
            <a:lvl4pPr marL="1600200" indent="-228600" eaLnBrk="0" hangingPunct="0">
              <a:tabLst>
                <a:tab pos="2630488" algn="l"/>
                <a:tab pos="4910138" algn="l"/>
                <a:tab pos="6919913" algn="l"/>
              </a:tabLst>
              <a:defRPr sz="6200">
                <a:solidFill>
                  <a:schemeClr val="tx1"/>
                </a:solidFill>
                <a:latin typeface="Helvetica" pitchFamily="2" charset="0"/>
                <a:cs typeface="Arial" pitchFamily="34" charset="0"/>
              </a:defRPr>
            </a:lvl4pPr>
            <a:lvl5pPr marL="2057400" indent="-228600" eaLnBrk="0" hangingPunct="0">
              <a:tabLst>
                <a:tab pos="2630488" algn="l"/>
                <a:tab pos="4910138" algn="l"/>
                <a:tab pos="6919913" algn="l"/>
              </a:tabLst>
              <a:defRPr sz="6200">
                <a:solidFill>
                  <a:schemeClr val="tx1"/>
                </a:solidFill>
                <a:latin typeface="Helvetica" pitchFamily="2" charset="0"/>
                <a:cs typeface="Arial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tabLst>
                <a:tab pos="2630488" algn="l"/>
                <a:tab pos="4910138" algn="l"/>
                <a:tab pos="6919913" algn="l"/>
              </a:tabLst>
              <a:defRPr sz="6200">
                <a:solidFill>
                  <a:schemeClr val="tx1"/>
                </a:solidFill>
                <a:latin typeface="Helvetica" pitchFamily="2" charset="0"/>
                <a:cs typeface="Arial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tabLst>
                <a:tab pos="2630488" algn="l"/>
                <a:tab pos="4910138" algn="l"/>
                <a:tab pos="6919913" algn="l"/>
              </a:tabLst>
              <a:defRPr sz="6200">
                <a:solidFill>
                  <a:schemeClr val="tx1"/>
                </a:solidFill>
                <a:latin typeface="Helvetica" pitchFamily="2" charset="0"/>
                <a:cs typeface="Arial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tabLst>
                <a:tab pos="2630488" algn="l"/>
                <a:tab pos="4910138" algn="l"/>
                <a:tab pos="6919913" algn="l"/>
              </a:tabLst>
              <a:defRPr sz="6200">
                <a:solidFill>
                  <a:schemeClr val="tx1"/>
                </a:solidFill>
                <a:latin typeface="Helvetica" pitchFamily="2" charset="0"/>
                <a:cs typeface="Arial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tabLst>
                <a:tab pos="2630488" algn="l"/>
                <a:tab pos="4910138" algn="l"/>
                <a:tab pos="6919913" algn="l"/>
              </a:tabLst>
              <a:defRPr sz="6200">
                <a:solidFill>
                  <a:schemeClr val="tx1"/>
                </a:solidFill>
                <a:latin typeface="Helvetica" pitchFamily="2" charset="0"/>
                <a:cs typeface="Arial" pitchFamily="34" charset="0"/>
              </a:defRPr>
            </a:lvl9pPr>
          </a:lstStyle>
          <a:p>
            <a:pPr algn="l" eaLnBrk="1" hangingPunct="1">
              <a:spcAft>
                <a:spcPct val="20000"/>
              </a:spcAft>
            </a:pPr>
            <a:r>
              <a:rPr lang="en-US" sz="2000"/>
              <a:t>We monitored communications code by instrumenting functions in the Windows socket library (e.g.,  </a:t>
            </a:r>
            <a:r>
              <a:rPr lang="en-US" sz="2000" b="1">
                <a:latin typeface="Courier New" pitchFamily="49" charset="0"/>
                <a:cs typeface="Courier New" pitchFamily="49" charset="0"/>
              </a:rPr>
              <a:t>bind, send, select</a:t>
            </a:r>
            <a:r>
              <a:rPr lang="en-US" sz="2000"/>
              <a:t>) to walk the call stack.</a:t>
            </a:r>
          </a:p>
        </p:txBody>
      </p:sp>
      <p:sp>
        <p:nvSpPr>
          <p:cNvPr id="2120" name="Text Box 15"/>
          <p:cNvSpPr txBox="1">
            <a:spLocks noChangeArrowheads="1"/>
          </p:cNvSpPr>
          <p:nvPr/>
        </p:nvSpPr>
        <p:spPr bwMode="auto">
          <a:xfrm>
            <a:off x="22555200" y="6477000"/>
            <a:ext cx="92202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tabLst>
                <a:tab pos="2630488" algn="l"/>
                <a:tab pos="4910138" algn="l"/>
                <a:tab pos="6919913" algn="l"/>
              </a:tabLst>
              <a:defRPr sz="6200">
                <a:solidFill>
                  <a:schemeClr val="tx1"/>
                </a:solidFill>
                <a:latin typeface="Helvetica" pitchFamily="2" charset="0"/>
                <a:cs typeface="Arial" pitchFamily="34" charset="0"/>
              </a:defRPr>
            </a:lvl1pPr>
            <a:lvl2pPr marL="742950" indent="-285750" eaLnBrk="0" hangingPunct="0">
              <a:tabLst>
                <a:tab pos="2630488" algn="l"/>
                <a:tab pos="4910138" algn="l"/>
                <a:tab pos="6919913" algn="l"/>
              </a:tabLst>
              <a:defRPr sz="6200">
                <a:solidFill>
                  <a:schemeClr val="tx1"/>
                </a:solidFill>
                <a:latin typeface="Helvetica" pitchFamily="2" charset="0"/>
                <a:cs typeface="Arial" pitchFamily="34" charset="0"/>
              </a:defRPr>
            </a:lvl2pPr>
            <a:lvl3pPr marL="1143000" indent="-228600" eaLnBrk="0" hangingPunct="0">
              <a:tabLst>
                <a:tab pos="2630488" algn="l"/>
                <a:tab pos="4910138" algn="l"/>
                <a:tab pos="6919913" algn="l"/>
              </a:tabLst>
              <a:defRPr sz="6200">
                <a:solidFill>
                  <a:schemeClr val="tx1"/>
                </a:solidFill>
                <a:latin typeface="Helvetica" pitchFamily="2" charset="0"/>
                <a:cs typeface="Arial" pitchFamily="34" charset="0"/>
              </a:defRPr>
            </a:lvl3pPr>
            <a:lvl4pPr marL="1600200" indent="-228600" eaLnBrk="0" hangingPunct="0">
              <a:tabLst>
                <a:tab pos="2630488" algn="l"/>
                <a:tab pos="4910138" algn="l"/>
                <a:tab pos="6919913" algn="l"/>
              </a:tabLst>
              <a:defRPr sz="6200">
                <a:solidFill>
                  <a:schemeClr val="tx1"/>
                </a:solidFill>
                <a:latin typeface="Helvetica" pitchFamily="2" charset="0"/>
                <a:cs typeface="Arial" pitchFamily="34" charset="0"/>
              </a:defRPr>
            </a:lvl4pPr>
            <a:lvl5pPr marL="2057400" indent="-228600" eaLnBrk="0" hangingPunct="0">
              <a:tabLst>
                <a:tab pos="2630488" algn="l"/>
                <a:tab pos="4910138" algn="l"/>
                <a:tab pos="6919913" algn="l"/>
              </a:tabLst>
              <a:defRPr sz="6200">
                <a:solidFill>
                  <a:schemeClr val="tx1"/>
                </a:solidFill>
                <a:latin typeface="Helvetica" pitchFamily="2" charset="0"/>
                <a:cs typeface="Arial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tabLst>
                <a:tab pos="2630488" algn="l"/>
                <a:tab pos="4910138" algn="l"/>
                <a:tab pos="6919913" algn="l"/>
              </a:tabLst>
              <a:defRPr sz="6200">
                <a:solidFill>
                  <a:schemeClr val="tx1"/>
                </a:solidFill>
                <a:latin typeface="Helvetica" pitchFamily="2" charset="0"/>
                <a:cs typeface="Arial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tabLst>
                <a:tab pos="2630488" algn="l"/>
                <a:tab pos="4910138" algn="l"/>
                <a:tab pos="6919913" algn="l"/>
              </a:tabLst>
              <a:defRPr sz="6200">
                <a:solidFill>
                  <a:schemeClr val="tx1"/>
                </a:solidFill>
                <a:latin typeface="Helvetica" pitchFamily="2" charset="0"/>
                <a:cs typeface="Arial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tabLst>
                <a:tab pos="2630488" algn="l"/>
                <a:tab pos="4910138" algn="l"/>
                <a:tab pos="6919913" algn="l"/>
              </a:tabLst>
              <a:defRPr sz="6200">
                <a:solidFill>
                  <a:schemeClr val="tx1"/>
                </a:solidFill>
                <a:latin typeface="Helvetica" pitchFamily="2" charset="0"/>
                <a:cs typeface="Arial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tabLst>
                <a:tab pos="2630488" algn="l"/>
                <a:tab pos="4910138" algn="l"/>
                <a:tab pos="6919913" algn="l"/>
              </a:tabLst>
              <a:defRPr sz="6200">
                <a:solidFill>
                  <a:schemeClr val="tx1"/>
                </a:solidFill>
                <a:latin typeface="Helvetica" pitchFamily="2" charset="0"/>
                <a:cs typeface="Arial" pitchFamily="34" charset="0"/>
              </a:defRPr>
            </a:lvl9pPr>
          </a:lstStyle>
          <a:p>
            <a:pPr algn="l" eaLnBrk="1" hangingPunct="1">
              <a:spcAft>
                <a:spcPct val="20000"/>
              </a:spcAft>
            </a:pPr>
            <a:r>
              <a:rPr lang="en-US" sz="2000"/>
              <a:t>We efficiently obtain code coverage information for Conficker A by instrumenting all of its basic blocks and removing instrumentation that has executed. </a:t>
            </a:r>
          </a:p>
        </p:txBody>
      </p:sp>
      <p:pic>
        <p:nvPicPr>
          <p:cNvPr id="2121" name="Picture 125" descr="CFG_0.1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5437" t="-565" r="-28661" b="111"/>
          <a:stretch>
            <a:fillRect/>
          </a:stretch>
        </p:blipFill>
        <p:spPr bwMode="auto">
          <a:xfrm>
            <a:off x="22604413" y="7199313"/>
            <a:ext cx="9097962" cy="9374187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22" name="Oval 127"/>
          <p:cNvSpPr>
            <a:spLocks noChangeArrowheads="1"/>
          </p:cNvSpPr>
          <p:nvPr/>
        </p:nvSpPr>
        <p:spPr bwMode="auto">
          <a:xfrm>
            <a:off x="24180800" y="14084300"/>
            <a:ext cx="152400" cy="152400"/>
          </a:xfrm>
          <a:prstGeom prst="ellipse">
            <a:avLst/>
          </a:prstGeom>
          <a:noFill/>
          <a:ln w="38100" algn="ctr">
            <a:solidFill>
              <a:srgbClr val="0F5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rIns="0"/>
          <a:lstStyle/>
          <a:p>
            <a:pPr marL="392113" indent="-392113" defTabSz="3135313"/>
            <a:endParaRPr lang="en-US"/>
          </a:p>
        </p:txBody>
      </p:sp>
      <p:sp>
        <p:nvSpPr>
          <p:cNvPr id="2123" name="Left Bracket 131"/>
          <p:cNvSpPr>
            <a:spLocks/>
          </p:cNvSpPr>
          <p:nvPr/>
        </p:nvSpPr>
        <p:spPr bwMode="auto">
          <a:xfrm rot="-5400000">
            <a:off x="23564850" y="13468350"/>
            <a:ext cx="152400" cy="2019300"/>
          </a:xfrm>
          <a:prstGeom prst="leftBracket">
            <a:avLst>
              <a:gd name="adj" fmla="val 8281"/>
            </a:avLst>
          </a:prstGeom>
          <a:noFill/>
          <a:ln w="38100" algn="ctr">
            <a:solidFill>
              <a:srgbClr val="0F5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rIns="0"/>
          <a:lstStyle/>
          <a:p>
            <a:pPr marL="392113" indent="-392113" defTabSz="3135313"/>
            <a:endParaRPr lang="en-US"/>
          </a:p>
        </p:txBody>
      </p:sp>
      <p:sp>
        <p:nvSpPr>
          <p:cNvPr id="2124" name="AutoShape 565"/>
          <p:cNvSpPr>
            <a:spLocks noChangeArrowheads="1"/>
          </p:cNvSpPr>
          <p:nvPr/>
        </p:nvSpPr>
        <p:spPr bwMode="auto">
          <a:xfrm>
            <a:off x="22631400" y="14592300"/>
            <a:ext cx="2057400" cy="342900"/>
          </a:xfrm>
          <a:prstGeom prst="roundRect">
            <a:avLst>
              <a:gd name="adj" fmla="val 16667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miter lim="800000"/>
                <a:headEnd/>
                <a:tailEnd type="none" w="lg" len="med"/>
              </a14:hiddenLine>
            </a:ext>
          </a:extLst>
        </p:spPr>
        <p:txBody>
          <a:bodyPr lIns="45720" tIns="156638" rIns="0" bIns="156638" anchor="ctr"/>
          <a:lstStyle/>
          <a:p>
            <a:pPr defTabSz="3135313"/>
            <a:r>
              <a:rPr lang="en-US" sz="1600"/>
              <a:t>pre-unpack code</a:t>
            </a:r>
          </a:p>
        </p:txBody>
      </p:sp>
      <p:sp>
        <p:nvSpPr>
          <p:cNvPr id="2125" name="AutoShape 565"/>
          <p:cNvSpPr>
            <a:spLocks noChangeArrowheads="1"/>
          </p:cNvSpPr>
          <p:nvPr/>
        </p:nvSpPr>
        <p:spPr bwMode="auto">
          <a:xfrm>
            <a:off x="22631400" y="13639800"/>
            <a:ext cx="1066800" cy="762000"/>
          </a:xfrm>
          <a:prstGeom prst="wedgeRoundRectCallout">
            <a:avLst>
              <a:gd name="adj1" fmla="val 91449"/>
              <a:gd name="adj2" fmla="val 19616"/>
              <a:gd name="adj3" fmla="val 16667"/>
            </a:avLst>
          </a:prstGeom>
          <a:solidFill>
            <a:srgbClr val="FFFFFF"/>
          </a:solidFill>
          <a:ln w="12700" algn="ctr">
            <a:solidFill>
              <a:schemeClr val="tx1"/>
            </a:solidFill>
            <a:miter lim="800000"/>
            <a:headEnd/>
            <a:tailEnd type="none" w="lg" len="med"/>
          </a:ln>
        </p:spPr>
        <p:txBody>
          <a:bodyPr lIns="45720" tIns="156638" rIns="0" bIns="156638" anchor="ctr"/>
          <a:lstStyle/>
          <a:p>
            <a:pPr algn="l" defTabSz="3135313"/>
            <a:r>
              <a:rPr lang="en-US" sz="1600"/>
              <a:t>jump to unpacked code</a:t>
            </a:r>
          </a:p>
        </p:txBody>
      </p:sp>
      <p:graphicFrame>
        <p:nvGraphicFramePr>
          <p:cNvPr id="138" name="Table 137"/>
          <p:cNvGraphicFramePr>
            <a:graphicFrameLocks noGrp="1"/>
          </p:cNvGraphicFramePr>
          <p:nvPr/>
        </p:nvGraphicFramePr>
        <p:xfrm>
          <a:off x="22631400" y="15090775"/>
          <a:ext cx="3581400" cy="146367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42682"/>
                <a:gridCol w="2738718"/>
              </a:tblGrid>
              <a:tr h="365919">
                <a:tc gridSpan="2">
                  <a:txBody>
                    <a:bodyPr/>
                    <a:lstStyle/>
                    <a:p>
                      <a:pPr algn="ctr"/>
                      <a:r>
                        <a:rPr lang="en-US" sz="1800" smtClean="0">
                          <a:solidFill>
                            <a:schemeClr val="tx1"/>
                          </a:solidFill>
                        </a:rPr>
                        <a:t>Legend</a:t>
                      </a:r>
                      <a:endParaRPr lang="en-US" sz="1800">
                        <a:solidFill>
                          <a:schemeClr val="tx1"/>
                        </a:solidFill>
                      </a:endParaRPr>
                    </a:p>
                  </a:txBody>
                  <a:tcPr marT="45740" marB="4574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65919">
                <a:tc>
                  <a:txBody>
                    <a:bodyPr/>
                    <a:lstStyle/>
                    <a:p>
                      <a:endParaRPr lang="en-US" sz="1800">
                        <a:solidFill>
                          <a:schemeClr val="tx1"/>
                        </a:solidFill>
                      </a:endParaRPr>
                    </a:p>
                  </a:txBody>
                  <a:tcPr marT="45740" marB="45740"/>
                </a:tc>
                <a:tc>
                  <a:txBody>
                    <a:bodyPr/>
                    <a:lstStyle/>
                    <a:p>
                      <a:r>
                        <a:rPr lang="en-US" sz="1800" smtClean="0">
                          <a:solidFill>
                            <a:schemeClr val="tx1"/>
                          </a:solidFill>
                        </a:rPr>
                        <a:t>executed basic block</a:t>
                      </a:r>
                      <a:endParaRPr lang="en-US" sz="1800">
                        <a:solidFill>
                          <a:schemeClr val="tx1"/>
                        </a:solidFill>
                      </a:endParaRPr>
                    </a:p>
                  </a:txBody>
                  <a:tcPr marT="45740" marB="45740"/>
                </a:tc>
              </a:tr>
              <a:tr h="365919">
                <a:tc>
                  <a:txBody>
                    <a:bodyPr/>
                    <a:lstStyle/>
                    <a:p>
                      <a:endParaRPr lang="en-US" sz="1800">
                        <a:solidFill>
                          <a:schemeClr val="tx1"/>
                        </a:solidFill>
                      </a:endParaRPr>
                    </a:p>
                  </a:txBody>
                  <a:tcPr marT="45740" marB="45740"/>
                </a:tc>
                <a:tc>
                  <a:txBody>
                    <a:bodyPr/>
                    <a:lstStyle/>
                    <a:p>
                      <a:r>
                        <a:rPr lang="en-US" sz="1800" smtClean="0">
                          <a:solidFill>
                            <a:schemeClr val="tx1"/>
                          </a:solidFill>
                        </a:rPr>
                        <a:t>un-executed</a:t>
                      </a:r>
                      <a:r>
                        <a:rPr lang="en-US" sz="1800" baseline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1800" smtClean="0">
                          <a:solidFill>
                            <a:schemeClr val="tx1"/>
                          </a:solidFill>
                        </a:rPr>
                        <a:t>basic block</a:t>
                      </a:r>
                      <a:endParaRPr lang="en-US" sz="1800">
                        <a:solidFill>
                          <a:schemeClr val="tx1"/>
                        </a:solidFill>
                      </a:endParaRPr>
                    </a:p>
                  </a:txBody>
                  <a:tcPr marT="45740" marB="45740"/>
                </a:tc>
              </a:tr>
              <a:tr h="365919">
                <a:tc>
                  <a:txBody>
                    <a:bodyPr/>
                    <a:lstStyle/>
                    <a:p>
                      <a:endParaRPr lang="en-US" sz="1800">
                        <a:solidFill>
                          <a:schemeClr val="tx1"/>
                        </a:solidFill>
                      </a:endParaRPr>
                    </a:p>
                  </a:txBody>
                  <a:tcPr marT="45740" marB="45740"/>
                </a:tc>
                <a:tc>
                  <a:txBody>
                    <a:bodyPr/>
                    <a:lstStyle/>
                    <a:p>
                      <a:r>
                        <a:rPr lang="en-US" sz="1800" smtClean="0">
                          <a:solidFill>
                            <a:schemeClr val="tx1"/>
                          </a:solidFill>
                        </a:rPr>
                        <a:t>control flow edge</a:t>
                      </a:r>
                      <a:endParaRPr lang="en-US" sz="1800">
                        <a:solidFill>
                          <a:schemeClr val="tx1"/>
                        </a:solidFill>
                      </a:endParaRPr>
                    </a:p>
                  </a:txBody>
                  <a:tcPr marT="45740" marB="45740"/>
                </a:tc>
              </a:tr>
            </a:tbl>
          </a:graphicData>
        </a:graphic>
      </p:graphicFrame>
      <p:pic>
        <p:nvPicPr>
          <p:cNvPr id="2142" name="Picture 138" descr="twoblocks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43" t="66603" r="1234" b="1112"/>
          <a:stretch>
            <a:fillRect/>
          </a:stretch>
        </p:blipFill>
        <p:spPr bwMode="auto">
          <a:xfrm>
            <a:off x="22710775" y="15851188"/>
            <a:ext cx="685800" cy="311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43" name="Picture 139" descr="twoblocks.png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6135"/>
          <a:stretch>
            <a:fillRect/>
          </a:stretch>
        </p:blipFill>
        <p:spPr bwMode="auto">
          <a:xfrm>
            <a:off x="22713950" y="15486063"/>
            <a:ext cx="685800" cy="31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2144" name="Straight Arrow Connector 141"/>
          <p:cNvCxnSpPr>
            <a:cxnSpLocks noChangeShapeType="1"/>
          </p:cNvCxnSpPr>
          <p:nvPr/>
        </p:nvCxnSpPr>
        <p:spPr bwMode="auto">
          <a:xfrm>
            <a:off x="22717125" y="16394113"/>
            <a:ext cx="685800" cy="1587"/>
          </a:xfrm>
          <a:prstGeom prst="straightConnector1">
            <a:avLst/>
          </a:prstGeom>
          <a:noFill/>
          <a:ln w="47625" algn="ctr">
            <a:solidFill>
              <a:schemeClr val="tx1"/>
            </a:solidFill>
            <a:round/>
            <a:headEnd/>
            <a:tailEnd type="triangle" w="med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145" name="Freeform 140"/>
          <p:cNvSpPr>
            <a:spLocks noChangeArrowheads="1"/>
          </p:cNvSpPr>
          <p:nvPr/>
        </p:nvSpPr>
        <p:spPr bwMode="auto">
          <a:xfrm>
            <a:off x="27736800" y="7210425"/>
            <a:ext cx="2274888" cy="5554663"/>
          </a:xfrm>
          <a:custGeom>
            <a:avLst/>
            <a:gdLst>
              <a:gd name="T0" fmla="*/ 155482 w 2567940"/>
              <a:gd name="T1" fmla="*/ 0 h 5554980"/>
              <a:gd name="T2" fmla="*/ 2015279 w 2567940"/>
              <a:gd name="T3" fmla="*/ 91430 h 5554980"/>
              <a:gd name="T4" fmla="*/ 1907638 w 2567940"/>
              <a:gd name="T5" fmla="*/ 5554343 h 5554980"/>
              <a:gd name="T6" fmla="*/ 1853817 w 2567940"/>
              <a:gd name="T7" fmla="*/ 5470536 h 5554980"/>
              <a:gd name="T8" fmla="*/ 0 w 2567940"/>
              <a:gd name="T9" fmla="*/ 746674 h 5554980"/>
              <a:gd name="T10" fmla="*/ 71761 w 2567940"/>
              <a:gd name="T11" fmla="*/ 860962 h 5554980"/>
              <a:gd name="T12" fmla="*/ 155482 w 2567940"/>
              <a:gd name="T13" fmla="*/ 883818 h 5554980"/>
              <a:gd name="T14" fmla="*/ 239202 w 2567940"/>
              <a:gd name="T15" fmla="*/ 815246 h 5554980"/>
              <a:gd name="T16" fmla="*/ 287043 w 2567940"/>
              <a:gd name="T17" fmla="*/ 708580 h 5554980"/>
              <a:gd name="T18" fmla="*/ 328903 w 2567940"/>
              <a:gd name="T19" fmla="*/ 480006 h 5554980"/>
              <a:gd name="T20" fmla="*/ 304983 w 2567940"/>
              <a:gd name="T21" fmla="*/ 228574 h 5554980"/>
              <a:gd name="T22" fmla="*/ 233222 w 2567940"/>
              <a:gd name="T23" fmla="*/ 53334 h 5554980"/>
              <a:gd name="T24" fmla="*/ 155482 w 2567940"/>
              <a:gd name="T25" fmla="*/ 0 h 555498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2567940"/>
              <a:gd name="T40" fmla="*/ 0 h 5554980"/>
              <a:gd name="T41" fmla="*/ 2567940 w 2567940"/>
              <a:gd name="T42" fmla="*/ 5554980 h 5554980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2567940" h="5554980">
                <a:moveTo>
                  <a:pt x="198120" y="0"/>
                </a:moveTo>
                <a:lnTo>
                  <a:pt x="2567940" y="91440"/>
                </a:lnTo>
                <a:lnTo>
                  <a:pt x="2430780" y="5554980"/>
                </a:lnTo>
                <a:lnTo>
                  <a:pt x="2362200" y="5471160"/>
                </a:lnTo>
                <a:lnTo>
                  <a:pt x="0" y="746760"/>
                </a:lnTo>
                <a:lnTo>
                  <a:pt x="91440" y="861060"/>
                </a:lnTo>
                <a:lnTo>
                  <a:pt x="198120" y="883920"/>
                </a:lnTo>
                <a:lnTo>
                  <a:pt x="304800" y="815340"/>
                </a:lnTo>
                <a:lnTo>
                  <a:pt x="365760" y="708660"/>
                </a:lnTo>
                <a:lnTo>
                  <a:pt x="419100" y="480060"/>
                </a:lnTo>
                <a:lnTo>
                  <a:pt x="388620" y="228600"/>
                </a:lnTo>
                <a:lnTo>
                  <a:pt x="297180" y="53340"/>
                </a:lnTo>
                <a:lnTo>
                  <a:pt x="198120" y="0"/>
                </a:lnTo>
                <a:close/>
              </a:path>
            </a:pathLst>
          </a:custGeom>
          <a:solidFill>
            <a:srgbClr val="0F5FFF">
              <a:alpha val="20000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rIns="0"/>
          <a:lstStyle/>
          <a:p>
            <a:pPr marL="392113" indent="-392113" defTabSz="3135313"/>
            <a:endParaRPr lang="en-US"/>
          </a:p>
        </p:txBody>
      </p:sp>
      <p:sp>
        <p:nvSpPr>
          <p:cNvPr id="2146" name="Freeform 141"/>
          <p:cNvSpPr>
            <a:spLocks noChangeArrowheads="1"/>
          </p:cNvSpPr>
          <p:nvPr/>
        </p:nvSpPr>
        <p:spPr bwMode="auto">
          <a:xfrm>
            <a:off x="26136600" y="8532813"/>
            <a:ext cx="3879850" cy="6991350"/>
          </a:xfrm>
          <a:custGeom>
            <a:avLst/>
            <a:gdLst>
              <a:gd name="T0" fmla="*/ 229707 w 4105275"/>
              <a:gd name="T1" fmla="*/ 0 h 6991350"/>
              <a:gd name="T2" fmla="*/ 3666804 w 4105275"/>
              <a:gd name="T3" fmla="*/ 4629150 h 6991350"/>
              <a:gd name="T4" fmla="*/ 3530681 w 4105275"/>
              <a:gd name="T5" fmla="*/ 6991350 h 6991350"/>
              <a:gd name="T6" fmla="*/ 0 w 4105275"/>
              <a:gd name="T7" fmla="*/ 276225 h 6991350"/>
              <a:gd name="T8" fmla="*/ 25523 w 4105275"/>
              <a:gd name="T9" fmla="*/ 323850 h 6991350"/>
              <a:gd name="T10" fmla="*/ 144631 w 4105275"/>
              <a:gd name="T11" fmla="*/ 361950 h 6991350"/>
              <a:gd name="T12" fmla="*/ 212691 w 4105275"/>
              <a:gd name="T13" fmla="*/ 333375 h 6991350"/>
              <a:gd name="T14" fmla="*/ 263738 w 4105275"/>
              <a:gd name="T15" fmla="*/ 285750 h 6991350"/>
              <a:gd name="T16" fmla="*/ 297768 w 4105275"/>
              <a:gd name="T17" fmla="*/ 219075 h 6991350"/>
              <a:gd name="T18" fmla="*/ 306276 w 4105275"/>
              <a:gd name="T19" fmla="*/ 152400 h 6991350"/>
              <a:gd name="T20" fmla="*/ 280753 w 4105275"/>
              <a:gd name="T21" fmla="*/ 66675 h 6991350"/>
              <a:gd name="T22" fmla="*/ 229707 w 4105275"/>
              <a:gd name="T23" fmla="*/ 0 h 6991350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w 4105275"/>
              <a:gd name="T37" fmla="*/ 0 h 6991350"/>
              <a:gd name="T38" fmla="*/ 4105275 w 4105275"/>
              <a:gd name="T39" fmla="*/ 6991350 h 6991350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T36" t="T37" r="T38" b="T39"/>
            <a:pathLst>
              <a:path w="4105275" h="6991350">
                <a:moveTo>
                  <a:pt x="257175" y="0"/>
                </a:moveTo>
                <a:lnTo>
                  <a:pt x="4105275" y="4629150"/>
                </a:lnTo>
                <a:lnTo>
                  <a:pt x="3952875" y="6991350"/>
                </a:lnTo>
                <a:lnTo>
                  <a:pt x="0" y="276225"/>
                </a:lnTo>
                <a:lnTo>
                  <a:pt x="28575" y="323850"/>
                </a:lnTo>
                <a:lnTo>
                  <a:pt x="161925" y="361950"/>
                </a:lnTo>
                <a:lnTo>
                  <a:pt x="238125" y="333375"/>
                </a:lnTo>
                <a:lnTo>
                  <a:pt x="295275" y="285750"/>
                </a:lnTo>
                <a:lnTo>
                  <a:pt x="333375" y="219075"/>
                </a:lnTo>
                <a:lnTo>
                  <a:pt x="342900" y="152400"/>
                </a:lnTo>
                <a:lnTo>
                  <a:pt x="314325" y="66675"/>
                </a:lnTo>
                <a:lnTo>
                  <a:pt x="257175" y="0"/>
                </a:lnTo>
                <a:close/>
              </a:path>
            </a:pathLst>
          </a:custGeom>
          <a:solidFill>
            <a:srgbClr val="0F5FFF">
              <a:alpha val="20000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rIns="0"/>
          <a:lstStyle/>
          <a:p>
            <a:pPr marL="392113" indent="-392113" defTabSz="3135313"/>
            <a:endParaRPr lang="en-US"/>
          </a:p>
        </p:txBody>
      </p:sp>
      <p:sp>
        <p:nvSpPr>
          <p:cNvPr id="2147" name="AutoShape 565"/>
          <p:cNvSpPr>
            <a:spLocks noChangeArrowheads="1"/>
          </p:cNvSpPr>
          <p:nvPr/>
        </p:nvSpPr>
        <p:spPr bwMode="auto">
          <a:xfrm>
            <a:off x="29794200" y="13136563"/>
            <a:ext cx="1870075" cy="2514600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12700" algn="ctr">
            <a:solidFill>
              <a:srgbClr val="0F5FFF"/>
            </a:solidFill>
            <a:miter lim="800000"/>
            <a:headEnd/>
            <a:tailEnd type="none" w="lg" len="med"/>
          </a:ln>
        </p:spPr>
        <p:txBody>
          <a:bodyPr lIns="45720" tIns="156638" rIns="0" bIns="0" anchor="b"/>
          <a:lstStyle/>
          <a:p>
            <a:pPr algn="l" defTabSz="3135313"/>
            <a:r>
              <a:rPr lang="en-US" sz="1600"/>
              <a:t>Conficker creates a communications thread</a:t>
            </a:r>
          </a:p>
        </p:txBody>
      </p:sp>
      <p:pic>
        <p:nvPicPr>
          <p:cNvPr id="2148" name="Picture 128" descr="cfg_createthread.bmp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9925" y="13335000"/>
            <a:ext cx="1752600" cy="1462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49" name="AutoShape 565"/>
          <p:cNvSpPr>
            <a:spLocks noChangeArrowheads="1"/>
          </p:cNvSpPr>
          <p:nvPr/>
        </p:nvSpPr>
        <p:spPr bwMode="auto">
          <a:xfrm>
            <a:off x="29756100" y="7275513"/>
            <a:ext cx="1908175" cy="5562600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12700" algn="ctr">
            <a:solidFill>
              <a:srgbClr val="0F5FFF"/>
            </a:solidFill>
            <a:miter lim="800000"/>
            <a:headEnd/>
            <a:tailEnd type="none" w="lg" len="med"/>
          </a:ln>
        </p:spPr>
        <p:txBody>
          <a:bodyPr lIns="45720" tIns="156638" rIns="0" bIns="0" anchor="b"/>
          <a:lstStyle/>
          <a:p>
            <a:pPr algn="l" defTabSz="3135313"/>
            <a:r>
              <a:rPr lang="en-US" sz="1600"/>
              <a:t>obfuscated library calls are resolved dynamically</a:t>
            </a:r>
          </a:p>
        </p:txBody>
      </p:sp>
      <p:pic>
        <p:nvPicPr>
          <p:cNvPr id="2150" name="Picture 126" descr="wincalls.bmp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03725" y="7458075"/>
            <a:ext cx="1828800" cy="4556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1" name="Oval 130"/>
          <p:cNvSpPr>
            <a:spLocks noChangeArrowheads="1"/>
          </p:cNvSpPr>
          <p:nvPr/>
        </p:nvSpPr>
        <p:spPr bwMode="auto">
          <a:xfrm>
            <a:off x="26090563" y="8520113"/>
            <a:ext cx="381000" cy="381000"/>
          </a:xfrm>
          <a:prstGeom prst="ellipse">
            <a:avLst/>
          </a:prstGeom>
          <a:noFill/>
          <a:ln w="38100" algn="ctr">
            <a:solidFill>
              <a:srgbClr val="0F5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rIns="0"/>
          <a:lstStyle/>
          <a:p>
            <a:pPr marL="392113" indent="-392113" defTabSz="3135313"/>
            <a:endParaRPr lang="en-US"/>
          </a:p>
        </p:txBody>
      </p:sp>
      <p:sp>
        <p:nvSpPr>
          <p:cNvPr id="2152" name="Oval 129"/>
          <p:cNvSpPr>
            <a:spLocks noChangeArrowheads="1"/>
          </p:cNvSpPr>
          <p:nvPr/>
        </p:nvSpPr>
        <p:spPr bwMode="auto">
          <a:xfrm>
            <a:off x="27651075" y="7218363"/>
            <a:ext cx="457200" cy="876300"/>
          </a:xfrm>
          <a:prstGeom prst="ellipse">
            <a:avLst/>
          </a:prstGeom>
          <a:noFill/>
          <a:ln w="38100" algn="ctr">
            <a:solidFill>
              <a:srgbClr val="0F5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rIns="0"/>
          <a:lstStyle/>
          <a:p>
            <a:pPr marL="392113" indent="-392113" defTabSz="3135313"/>
            <a:endParaRPr lang="en-US"/>
          </a:p>
        </p:txBody>
      </p:sp>
      <p:sp>
        <p:nvSpPr>
          <p:cNvPr id="143" name="Text Box 5"/>
          <p:cNvSpPr txBox="1">
            <a:spLocks noChangeArrowheads="1"/>
          </p:cNvSpPr>
          <p:nvPr/>
        </p:nvSpPr>
        <p:spPr bwMode="auto">
          <a:xfrm>
            <a:off x="5791200" y="1676400"/>
            <a:ext cx="19735800" cy="1225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299311" tIns="149655" rIns="299311" bIns="149655">
            <a:spAutoFit/>
          </a:bodyPr>
          <a:lstStyle>
            <a:lvl1pPr defTabSz="2992438" eaLnBrk="0" hangingPunct="0">
              <a:defRPr sz="6200">
                <a:solidFill>
                  <a:schemeClr val="tx1"/>
                </a:solidFill>
                <a:latin typeface="Helvetica" pitchFamily="2" charset="0"/>
                <a:cs typeface="Arial" pitchFamily="34" charset="0"/>
              </a:defRPr>
            </a:lvl1pPr>
            <a:lvl2pPr marL="742950" indent="-285750" defTabSz="2992438" eaLnBrk="0" hangingPunct="0">
              <a:defRPr sz="6200">
                <a:solidFill>
                  <a:schemeClr val="tx1"/>
                </a:solidFill>
                <a:latin typeface="Helvetica" pitchFamily="2" charset="0"/>
                <a:cs typeface="Arial" pitchFamily="34" charset="0"/>
              </a:defRPr>
            </a:lvl2pPr>
            <a:lvl3pPr marL="1143000" indent="-228600" defTabSz="2992438" eaLnBrk="0" hangingPunct="0">
              <a:defRPr sz="6200">
                <a:solidFill>
                  <a:schemeClr val="tx1"/>
                </a:solidFill>
                <a:latin typeface="Helvetica" pitchFamily="2" charset="0"/>
                <a:cs typeface="Arial" pitchFamily="34" charset="0"/>
              </a:defRPr>
            </a:lvl3pPr>
            <a:lvl4pPr marL="1600200" indent="-228600" defTabSz="2992438" eaLnBrk="0" hangingPunct="0">
              <a:defRPr sz="6200">
                <a:solidFill>
                  <a:schemeClr val="tx1"/>
                </a:solidFill>
                <a:latin typeface="Helvetica" pitchFamily="2" charset="0"/>
                <a:cs typeface="Arial" pitchFamily="34" charset="0"/>
              </a:defRPr>
            </a:lvl4pPr>
            <a:lvl5pPr marL="2057400" indent="-228600" defTabSz="2992438" eaLnBrk="0" hangingPunct="0">
              <a:defRPr sz="6200">
                <a:solidFill>
                  <a:schemeClr val="tx1"/>
                </a:solidFill>
                <a:latin typeface="Helvetica" pitchFamily="2" charset="0"/>
                <a:cs typeface="Arial" pitchFamily="34" charset="0"/>
              </a:defRPr>
            </a:lvl5pPr>
            <a:lvl6pPr marL="2514600" indent="-228600" defTabSz="2992438" eaLnBrk="0" fontAlgn="base" hangingPunct="0">
              <a:spcBef>
                <a:spcPct val="0"/>
              </a:spcBef>
              <a:spcAft>
                <a:spcPct val="0"/>
              </a:spcAft>
              <a:defRPr sz="6200">
                <a:solidFill>
                  <a:schemeClr val="tx1"/>
                </a:solidFill>
                <a:latin typeface="Helvetica" pitchFamily="2" charset="0"/>
                <a:cs typeface="Arial" pitchFamily="34" charset="0"/>
              </a:defRPr>
            </a:lvl6pPr>
            <a:lvl7pPr marL="2971800" indent="-228600" defTabSz="2992438" eaLnBrk="0" fontAlgn="base" hangingPunct="0">
              <a:spcBef>
                <a:spcPct val="0"/>
              </a:spcBef>
              <a:spcAft>
                <a:spcPct val="0"/>
              </a:spcAft>
              <a:defRPr sz="6200">
                <a:solidFill>
                  <a:schemeClr val="tx1"/>
                </a:solidFill>
                <a:latin typeface="Helvetica" pitchFamily="2" charset="0"/>
                <a:cs typeface="Arial" pitchFamily="34" charset="0"/>
              </a:defRPr>
            </a:lvl7pPr>
            <a:lvl8pPr marL="3429000" indent="-228600" defTabSz="2992438" eaLnBrk="0" fontAlgn="base" hangingPunct="0">
              <a:spcBef>
                <a:spcPct val="0"/>
              </a:spcBef>
              <a:spcAft>
                <a:spcPct val="0"/>
              </a:spcAft>
              <a:defRPr sz="6200">
                <a:solidFill>
                  <a:schemeClr val="tx1"/>
                </a:solidFill>
                <a:latin typeface="Helvetica" pitchFamily="2" charset="0"/>
                <a:cs typeface="Arial" pitchFamily="34" charset="0"/>
              </a:defRPr>
            </a:lvl8pPr>
            <a:lvl9pPr marL="3886200" indent="-228600" defTabSz="2992438" eaLnBrk="0" fontAlgn="base" hangingPunct="0">
              <a:spcBef>
                <a:spcPct val="0"/>
              </a:spcBef>
              <a:spcAft>
                <a:spcPct val="0"/>
              </a:spcAft>
              <a:defRPr sz="6200">
                <a:solidFill>
                  <a:schemeClr val="tx1"/>
                </a:solidFill>
                <a:latin typeface="Helvetica" pitchFamily="2" charset="0"/>
                <a:cs typeface="Arial" pitchFamily="34" charset="0"/>
              </a:defRPr>
            </a:lvl9pPr>
          </a:lstStyle>
          <a:p>
            <a:r>
              <a:rPr lang="en-US" sz="6000" i="1" dirty="0" smtClean="0"/>
              <a:t>Static-Dynamic Malware Analysis</a:t>
            </a:r>
            <a:endParaRPr lang="en-US" sz="6000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Custom Design">
  <a:themeElements>
    <a:clrScheme name="Custom Design 13">
      <a:dk1>
        <a:srgbClr val="000000"/>
      </a:dk1>
      <a:lt1>
        <a:srgbClr val="C3D7FF"/>
      </a:lt1>
      <a:dk2>
        <a:srgbClr val="000000"/>
      </a:dk2>
      <a:lt2>
        <a:srgbClr val="808080"/>
      </a:lt2>
      <a:accent1>
        <a:srgbClr val="FFFFCC"/>
      </a:accent1>
      <a:accent2>
        <a:srgbClr val="A50021"/>
      </a:accent2>
      <a:accent3>
        <a:srgbClr val="DEE8FF"/>
      </a:accent3>
      <a:accent4>
        <a:srgbClr val="000000"/>
      </a:accent4>
      <a:accent5>
        <a:srgbClr val="FFFFE2"/>
      </a:accent5>
      <a:accent6>
        <a:srgbClr val="95001D"/>
      </a:accent6>
      <a:hlink>
        <a:srgbClr val="009999"/>
      </a:hlink>
      <a:folHlink>
        <a:srgbClr val="99CC00"/>
      </a:folHlink>
    </a:clrScheme>
    <a:fontScheme name="Custom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FFCC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0" tIns="156638" rIns="0" bIns="156638" numCol="1" anchor="t" anchorCtr="0" compatLnSpc="1">
        <a:prstTxWarp prst="textNoShape">
          <a:avLst/>
        </a:prstTxWarp>
      </a:bodyPr>
      <a:lstStyle>
        <a:defPPr marL="392113" marR="0" indent="-392113" algn="l" defTabSz="313531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6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Helvetica" pitchFamily="34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FFCC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0" tIns="156638" rIns="0" bIns="156638" numCol="1" anchor="t" anchorCtr="0" compatLnSpc="1">
        <a:prstTxWarp prst="textNoShape">
          <a:avLst/>
        </a:prstTxWarp>
      </a:bodyPr>
      <a:lstStyle>
        <a:defPPr marL="392113" marR="0" indent="-392113" algn="l" defTabSz="313531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6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Helvetica" pitchFamily="34" charset="0"/>
            <a:cs typeface="Arial" charset="0"/>
          </a:defRPr>
        </a:defPPr>
      </a:lstStyle>
    </a:lnDef>
  </a:objectDefaults>
  <a:extraClrSchemeLst>
    <a:extraClrScheme>
      <a:clrScheme name="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3">
        <a:dk1>
          <a:srgbClr val="000000"/>
        </a:dk1>
        <a:lt1>
          <a:srgbClr val="C3D7FF"/>
        </a:lt1>
        <a:dk2>
          <a:srgbClr val="000000"/>
        </a:dk2>
        <a:lt2>
          <a:srgbClr val="808080"/>
        </a:lt2>
        <a:accent1>
          <a:srgbClr val="FFFFCC"/>
        </a:accent1>
        <a:accent2>
          <a:srgbClr val="A50021"/>
        </a:accent2>
        <a:accent3>
          <a:srgbClr val="DEE8FF"/>
        </a:accent3>
        <a:accent4>
          <a:srgbClr val="000000"/>
        </a:accent4>
        <a:accent5>
          <a:srgbClr val="FFFFE2"/>
        </a:accent5>
        <a:accent6>
          <a:srgbClr val="95001D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10194</TotalTime>
  <Words>746</Words>
  <Application>Microsoft Office PowerPoint</Application>
  <PresentationFormat>Custom</PresentationFormat>
  <Paragraphs>128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8" baseType="lpstr">
      <vt:lpstr>Helvetica</vt:lpstr>
      <vt:lpstr>Arial</vt:lpstr>
      <vt:lpstr>Calibri</vt:lpstr>
      <vt:lpstr>Times New Roman</vt:lpstr>
      <vt:lpstr>Courier New</vt:lpstr>
      <vt:lpstr>Wingdings</vt:lpstr>
      <vt:lpstr>1_Custom Design</vt:lpstr>
      <vt:lpstr>PowerPoint Presentation</vt:lpstr>
    </vt:vector>
  </TitlesOfParts>
  <Company>University of Wisconsin - Computer Science Dept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Paradyn poster template</dc:title>
  <dc:creator>darnold</dc:creator>
  <cp:lastModifiedBy>Andrew Bernat</cp:lastModifiedBy>
  <cp:revision>493</cp:revision>
  <dcterms:created xsi:type="dcterms:W3CDTF">2004-10-11T14:28:54Z</dcterms:created>
  <dcterms:modified xsi:type="dcterms:W3CDTF">2012-11-07T20:13:33Z</dcterms:modified>
</cp:coreProperties>
</file>