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918400" cy="21945600"/>
  <p:notesSz cx="9185275" cy="70389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Helvetic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Helvetic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Helvetic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Helvetic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Helvetica" pitchFamily="34" charset="0"/>
        <a:ea typeface="+mn-ea"/>
        <a:cs typeface="Arial" charset="0"/>
      </a:defRPr>
    </a:lvl5pPr>
    <a:lvl6pPr marL="2286000" algn="l" defTabSz="914400" rtl="0" eaLnBrk="1" latinLnBrk="0" hangingPunct="1">
      <a:defRPr sz="6200" kern="1200">
        <a:solidFill>
          <a:schemeClr val="tx1"/>
        </a:solidFill>
        <a:latin typeface="Helvetica" pitchFamily="34" charset="0"/>
        <a:ea typeface="+mn-ea"/>
        <a:cs typeface="Arial" charset="0"/>
      </a:defRPr>
    </a:lvl6pPr>
    <a:lvl7pPr marL="2743200" algn="l" defTabSz="914400" rtl="0" eaLnBrk="1" latinLnBrk="0" hangingPunct="1">
      <a:defRPr sz="6200" kern="1200">
        <a:solidFill>
          <a:schemeClr val="tx1"/>
        </a:solidFill>
        <a:latin typeface="Helvetica" pitchFamily="34" charset="0"/>
        <a:ea typeface="+mn-ea"/>
        <a:cs typeface="Arial" charset="0"/>
      </a:defRPr>
    </a:lvl7pPr>
    <a:lvl8pPr marL="3200400" algn="l" defTabSz="914400" rtl="0" eaLnBrk="1" latinLnBrk="0" hangingPunct="1">
      <a:defRPr sz="6200" kern="1200">
        <a:solidFill>
          <a:schemeClr val="tx1"/>
        </a:solidFill>
        <a:latin typeface="Helvetica" pitchFamily="34" charset="0"/>
        <a:ea typeface="+mn-ea"/>
        <a:cs typeface="Arial" charset="0"/>
      </a:defRPr>
    </a:lvl8pPr>
    <a:lvl9pPr marL="3657600" algn="l" defTabSz="914400" rtl="0" eaLnBrk="1" latinLnBrk="0" hangingPunct="1">
      <a:defRPr sz="6200" kern="1200">
        <a:solidFill>
          <a:schemeClr val="tx1"/>
        </a:solidFill>
        <a:latin typeface="Helvetic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3300"/>
    <a:srgbClr val="66FF33"/>
    <a:srgbClr val="FFFFFF"/>
    <a:srgbClr val="000099"/>
    <a:srgbClr val="C3D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5" autoAdjust="0"/>
    <p:restoredTop sz="94118" autoAdjust="0"/>
  </p:normalViewPr>
  <p:slideViewPr>
    <p:cSldViewPr>
      <p:cViewPr>
        <p:scale>
          <a:sx n="40" d="100"/>
          <a:sy n="40" d="100"/>
        </p:scale>
        <p:origin x="1194" y="-84"/>
      </p:cViewPr>
      <p:guideLst>
        <p:guide orient="horz" pos="12672"/>
        <p:guide pos="12528"/>
        <p:guide pos="83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90975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09" tIns="46205" rIns="92409" bIns="46205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/>
          </a:p>
        </p:txBody>
      </p:sp>
      <p:sp>
        <p:nvSpPr>
          <p:cNvPr id="112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19700" y="0"/>
            <a:ext cx="3990975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09" tIns="46205" rIns="92409" bIns="46205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endParaRPr lang="en-US"/>
          </a:p>
        </p:txBody>
      </p:sp>
      <p:sp>
        <p:nvSpPr>
          <p:cNvPr id="112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1625"/>
            <a:ext cx="3990975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09" tIns="46205" rIns="92409" bIns="46205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/>
          </a:p>
        </p:txBody>
      </p:sp>
      <p:sp>
        <p:nvSpPr>
          <p:cNvPr id="112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19700" y="6651625"/>
            <a:ext cx="3990975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09" tIns="46205" rIns="92409" bIns="46205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7ECDB94E-4F9B-4DED-8399-CD2C0B409E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17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4038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571750" y="533400"/>
            <a:ext cx="4000500" cy="2667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352800"/>
            <a:ext cx="67056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05600"/>
            <a:ext cx="3962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705600"/>
            <a:ext cx="4038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4089B9D-B86F-4769-BADB-23BA5F1976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8566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2C9A7B-573C-4F2C-9B90-E24A99A38AF2}" type="slidenum">
              <a:rPr lang="en-US"/>
              <a:pPr/>
              <a:t>1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used</a:t>
            </a:r>
            <a:r>
              <a:rPr lang="en-US" baseline="0" dirty="0" smtClean="0"/>
              <a:t> in common </a:t>
            </a:r>
            <a:r>
              <a:rPr lang="en-US" baseline="0" smtClean="0"/>
              <a:t>vulnerability assessment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6816725"/>
            <a:ext cx="27981275" cy="47053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2436475"/>
            <a:ext cx="23044150" cy="56070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39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238" y="5121275"/>
            <a:ext cx="29625925" cy="14482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648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475" y="879475"/>
            <a:ext cx="7405688" cy="1872456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238" y="879475"/>
            <a:ext cx="22067837" cy="18724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63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6238" y="5121275"/>
            <a:ext cx="29625925" cy="14482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00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4101763"/>
            <a:ext cx="27981275" cy="43592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9301163"/>
            <a:ext cx="27981275" cy="4800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793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238" y="5121275"/>
            <a:ext cx="14736762" cy="144827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35400" y="5121275"/>
            <a:ext cx="14736763" cy="144827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106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911725"/>
            <a:ext cx="14544675" cy="20478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959600"/>
            <a:ext cx="14544675" cy="126444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911725"/>
            <a:ext cx="14549438" cy="20478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959600"/>
            <a:ext cx="14549438" cy="126444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192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304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2170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3125"/>
            <a:ext cx="10829925" cy="371951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873125"/>
            <a:ext cx="18402300" cy="187309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592638"/>
            <a:ext cx="10829925" cy="15011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0491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5362238"/>
            <a:ext cx="19751675" cy="181292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960563"/>
            <a:ext cx="19751675" cy="13168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7175163"/>
            <a:ext cx="19751675" cy="25765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8201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C3D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AutoShape 9"/>
          <p:cNvSpPr>
            <a:spLocks noChangeArrowheads="1"/>
          </p:cNvSpPr>
          <p:nvPr userDrawn="1"/>
        </p:nvSpPr>
        <p:spPr bwMode="auto">
          <a:xfrm>
            <a:off x="228600" y="2819400"/>
            <a:ext cx="32461200" cy="18897600"/>
          </a:xfrm>
          <a:prstGeom prst="roundRect">
            <a:avLst>
              <a:gd name="adj" fmla="val 4560"/>
            </a:avLst>
          </a:prstGeom>
          <a:noFill/>
          <a:ln w="889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30" name="Picture 10" descr="paradyn-postersiz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-4763"/>
            <a:ext cx="3735387" cy="2862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6" name="Picture 16" descr="UW_logo_4color_pc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2800" y="76200"/>
            <a:ext cx="2605088" cy="2528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8" name="Picture 18" descr="umd_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5200" y="685800"/>
            <a:ext cx="3200400" cy="165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cs typeface="Arial" charset="0"/>
        </a:defRPr>
      </a:lvl2pPr>
      <a:lvl3pPr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cs typeface="Arial" charset="0"/>
        </a:defRPr>
      </a:lvl3pPr>
      <a:lvl4pPr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cs typeface="Arial" charset="0"/>
        </a:defRPr>
      </a:lvl4pPr>
      <a:lvl5pPr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cs typeface="Arial" charset="0"/>
        </a:defRPr>
      </a:lvl5pPr>
      <a:lvl6pPr marL="457200"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cs typeface="Arial" charset="0"/>
        </a:defRPr>
      </a:lvl6pPr>
      <a:lvl7pPr marL="914400"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176338" indent="-1176338" algn="l" defTabSz="3135313" rtl="0" fontAlgn="base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  <a:ea typeface="+mn-ea"/>
          <a:cs typeface="+mn-cs"/>
        </a:defRPr>
      </a:lvl1pPr>
      <a:lvl2pPr marL="2547938" indent="-981075" algn="l" defTabSz="3135313" rtl="0" fontAlgn="base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  <a:cs typeface="+mn-cs"/>
        </a:defRPr>
      </a:lvl2pPr>
      <a:lvl3pPr marL="3919538" indent="-784225" algn="l" defTabSz="3135313" rtl="0" fontAlgn="base">
        <a:spcBef>
          <a:spcPct val="20000"/>
        </a:spcBef>
        <a:spcAft>
          <a:spcPct val="0"/>
        </a:spcAft>
        <a:buChar char="•"/>
        <a:defRPr sz="8200">
          <a:solidFill>
            <a:schemeClr val="tx1"/>
          </a:solidFill>
          <a:latin typeface="+mn-lt"/>
          <a:cs typeface="+mn-cs"/>
        </a:defRPr>
      </a:lvl3pPr>
      <a:lvl4pPr marL="5486400" indent="-784225" algn="l" defTabSz="3135313" rtl="0" fontAlgn="base">
        <a:spcBef>
          <a:spcPct val="20000"/>
        </a:spcBef>
        <a:spcAft>
          <a:spcPct val="0"/>
        </a:spcAft>
        <a:buChar char="–"/>
        <a:defRPr sz="6900">
          <a:solidFill>
            <a:schemeClr val="tx1"/>
          </a:solidFill>
          <a:latin typeface="+mn-lt"/>
          <a:cs typeface="+mn-cs"/>
        </a:defRPr>
      </a:lvl4pPr>
      <a:lvl5pPr marL="7053263" indent="-782638" algn="l" defTabSz="3135313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  <a:cs typeface="+mn-cs"/>
        </a:defRPr>
      </a:lvl5pPr>
      <a:lvl6pPr marL="7510463" indent="-782638" algn="l" defTabSz="3135313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  <a:cs typeface="+mn-cs"/>
        </a:defRPr>
      </a:lvl6pPr>
      <a:lvl7pPr marL="7967663" indent="-782638" algn="l" defTabSz="3135313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  <a:cs typeface="+mn-cs"/>
        </a:defRPr>
      </a:lvl7pPr>
      <a:lvl8pPr marL="8424863" indent="-782638" algn="l" defTabSz="3135313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  <a:cs typeface="+mn-cs"/>
        </a:defRPr>
      </a:lvl8pPr>
      <a:lvl9pPr marL="8882063" indent="-782638" algn="l" defTabSz="3135313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wmf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AutoShape 328"/>
          <p:cNvSpPr>
            <a:spLocks noChangeArrowheads="1"/>
          </p:cNvSpPr>
          <p:nvPr/>
        </p:nvSpPr>
        <p:spPr bwMode="auto">
          <a:xfrm>
            <a:off x="10296763" y="3260655"/>
            <a:ext cx="12710160" cy="18132287"/>
          </a:xfrm>
          <a:prstGeom prst="roundRect">
            <a:avLst>
              <a:gd name="adj" fmla="val 1225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56638" rIns="0" bIns="156638"/>
          <a:lstStyle/>
          <a:p>
            <a:pPr marL="465138" indent="-465138" algn="ctr" defTabSz="3135313">
              <a:lnSpc>
                <a:spcPct val="125000"/>
              </a:lnSpc>
            </a:pPr>
            <a:r>
              <a:rPr lang="en-US" sz="4800" b="1" u="sng" dirty="0" smtClean="0">
                <a:solidFill>
                  <a:srgbClr val="000099"/>
                </a:solidFill>
              </a:rPr>
              <a:t>Instrumentation Propagation</a:t>
            </a:r>
          </a:p>
          <a:p>
            <a:pPr marL="465138" indent="-465138" defTabSz="3135313"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600" dirty="0" smtClean="0">
                <a:cs typeface="Times New Roman" pitchFamily="18" charset="0"/>
              </a:rPr>
              <a:t>Instrumentation propagates </a:t>
            </a:r>
            <a:r>
              <a:rPr lang="en-US" sz="3600" b="1" i="1" u="sng" dirty="0" smtClean="0">
                <a:cs typeface="Times New Roman" pitchFamily="18" charset="0"/>
              </a:rPr>
              <a:t>within</a:t>
            </a:r>
            <a:r>
              <a:rPr lang="en-US" sz="3600" dirty="0">
                <a:cs typeface="Times New Roman" pitchFamily="18" charset="0"/>
              </a:rPr>
              <a:t> </a:t>
            </a:r>
            <a:r>
              <a:rPr lang="en-US" sz="3600" dirty="0" smtClean="0">
                <a:cs typeface="Times New Roman" pitchFamily="18" charset="0"/>
              </a:rPr>
              <a:t>a process by following control flow</a:t>
            </a:r>
          </a:p>
          <a:p>
            <a:pPr marL="465138" indent="-465138" defTabSz="3135313" eaLnBrk="0" hangingPunct="0">
              <a:spcBef>
                <a:spcPct val="50000"/>
              </a:spcBef>
              <a:buFont typeface="Wingdings" pitchFamily="2" charset="2"/>
              <a:buChar char="Ø"/>
            </a:pPr>
            <a:endParaRPr lang="en-US" sz="3600" dirty="0">
              <a:cs typeface="Times New Roman" pitchFamily="18" charset="0"/>
            </a:endParaRPr>
          </a:p>
          <a:p>
            <a:pPr marL="465138" indent="-465138" defTabSz="3135313" eaLnBrk="0" hangingPunct="0">
              <a:spcBef>
                <a:spcPct val="50000"/>
              </a:spcBef>
              <a:buFont typeface="Wingdings" pitchFamily="2" charset="2"/>
              <a:buChar char="Ø"/>
            </a:pPr>
            <a:endParaRPr lang="en-US" sz="3600" dirty="0" smtClean="0">
              <a:cs typeface="Times New Roman" pitchFamily="18" charset="0"/>
            </a:endParaRPr>
          </a:p>
          <a:p>
            <a:pPr marL="465138" indent="-465138" defTabSz="3135313" eaLnBrk="0" hangingPunct="0">
              <a:spcBef>
                <a:spcPct val="50000"/>
              </a:spcBef>
              <a:buFont typeface="Wingdings" pitchFamily="2" charset="2"/>
              <a:buChar char="Ø"/>
            </a:pPr>
            <a:endParaRPr lang="en-US" sz="3600" dirty="0">
              <a:cs typeface="Times New Roman" pitchFamily="18" charset="0"/>
            </a:endParaRPr>
          </a:p>
          <a:p>
            <a:pPr marL="465138" indent="-465138" defTabSz="3135313" eaLnBrk="0" hangingPunct="0">
              <a:spcBef>
                <a:spcPct val="50000"/>
              </a:spcBef>
              <a:buFont typeface="Wingdings" pitchFamily="2" charset="2"/>
              <a:buChar char="Ø"/>
            </a:pPr>
            <a:endParaRPr lang="en-US" sz="3600" dirty="0" smtClean="0">
              <a:cs typeface="Times New Roman" pitchFamily="18" charset="0"/>
            </a:endParaRPr>
          </a:p>
          <a:p>
            <a:pPr marL="465138" indent="-465138" defTabSz="3135313" eaLnBrk="0" hangingPunct="0">
              <a:spcBef>
                <a:spcPct val="50000"/>
              </a:spcBef>
              <a:buFont typeface="Wingdings" pitchFamily="2" charset="2"/>
              <a:buChar char="Ø"/>
            </a:pPr>
            <a:endParaRPr lang="en-US" sz="3600" dirty="0">
              <a:cs typeface="Times New Roman" pitchFamily="18" charset="0"/>
            </a:endParaRPr>
          </a:p>
          <a:p>
            <a:pPr marL="465138" indent="-465138" defTabSz="3135313" eaLnBrk="0" hangingPunct="0">
              <a:spcBef>
                <a:spcPct val="50000"/>
              </a:spcBef>
              <a:buFont typeface="Wingdings" pitchFamily="2" charset="2"/>
              <a:buChar char="Ø"/>
            </a:pPr>
            <a:endParaRPr lang="en-US" sz="3600" dirty="0" smtClean="0">
              <a:cs typeface="Times New Roman" pitchFamily="18" charset="0"/>
            </a:endParaRPr>
          </a:p>
          <a:p>
            <a:pPr marL="465138" indent="-465138" defTabSz="3135313" eaLnBrk="0" hangingPunct="0">
              <a:spcBef>
                <a:spcPct val="50000"/>
              </a:spcBef>
              <a:buFont typeface="Wingdings" pitchFamily="2" charset="2"/>
              <a:buChar char="Ø"/>
            </a:pPr>
            <a:endParaRPr lang="en-US" sz="3600" dirty="0">
              <a:cs typeface="Times New Roman" pitchFamily="18" charset="0"/>
            </a:endParaRPr>
          </a:p>
          <a:p>
            <a:pPr marL="465138" indent="-465138" defTabSz="3135313" eaLnBrk="0" hangingPunct="0">
              <a:spcBef>
                <a:spcPct val="50000"/>
              </a:spcBef>
              <a:buFont typeface="Wingdings" pitchFamily="2" charset="2"/>
              <a:buChar char="Ø"/>
            </a:pPr>
            <a:endParaRPr lang="en-US" sz="3600" dirty="0" smtClean="0">
              <a:cs typeface="Times New Roman" pitchFamily="18" charset="0"/>
            </a:endParaRPr>
          </a:p>
          <a:p>
            <a:pPr marL="465138" indent="-465138" defTabSz="3135313" eaLnBrk="0" hangingPunct="0">
              <a:spcBef>
                <a:spcPct val="50000"/>
              </a:spcBef>
              <a:buFont typeface="Wingdings" pitchFamily="2" charset="2"/>
              <a:buChar char="Ø"/>
            </a:pPr>
            <a:endParaRPr lang="en-US" sz="3600" dirty="0">
              <a:cs typeface="Times New Roman" pitchFamily="18" charset="0"/>
            </a:endParaRPr>
          </a:p>
          <a:p>
            <a:pPr marL="465138" indent="-465138" defTabSz="3135313" eaLnBrk="0" hangingPunct="0">
              <a:spcBef>
                <a:spcPct val="50000"/>
              </a:spcBef>
              <a:buFont typeface="Wingdings" pitchFamily="2" charset="2"/>
              <a:buChar char="Ø"/>
            </a:pPr>
            <a:endParaRPr lang="en-US" sz="3600" dirty="0" smtClean="0">
              <a:cs typeface="Times New Roman" pitchFamily="18" charset="0"/>
            </a:endParaRPr>
          </a:p>
          <a:p>
            <a:pPr defTabSz="3135313" eaLnBrk="0" hangingPunct="0">
              <a:spcBef>
                <a:spcPct val="50000"/>
              </a:spcBef>
            </a:pPr>
            <a:endParaRPr lang="en-US" sz="3600" dirty="0" smtClean="0">
              <a:cs typeface="Times New Roman" pitchFamily="18" charset="0"/>
            </a:endParaRPr>
          </a:p>
          <a:p>
            <a:pPr marL="465138" indent="-465138" defTabSz="3135313"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600" dirty="0" smtClean="0">
                <a:cs typeface="Times New Roman" pitchFamily="18" charset="0"/>
              </a:rPr>
              <a:t>Instrumentation </a:t>
            </a:r>
            <a:r>
              <a:rPr lang="en-US" sz="3600" smtClean="0">
                <a:cs typeface="Times New Roman" pitchFamily="18" charset="0"/>
              </a:rPr>
              <a:t>propagates </a:t>
            </a:r>
            <a:r>
              <a:rPr lang="en-US" sz="3600" b="1" i="1" u="sng" smtClean="0">
                <a:cs typeface="Times New Roman" pitchFamily="18" charset="0"/>
              </a:rPr>
              <a:t>across</a:t>
            </a:r>
            <a:r>
              <a:rPr lang="en-US" sz="3600">
                <a:cs typeface="Times New Roman" pitchFamily="18" charset="0"/>
              </a:rPr>
              <a:t> </a:t>
            </a:r>
            <a:r>
              <a:rPr lang="en-US" sz="3600" smtClean="0">
                <a:cs typeface="Times New Roman" pitchFamily="18" charset="0"/>
              </a:rPr>
              <a:t>thread</a:t>
            </a:r>
            <a:r>
              <a:rPr lang="en-US" sz="3600" dirty="0">
                <a:cs typeface="Times New Roman" pitchFamily="18" charset="0"/>
              </a:rPr>
              <a:t>, process, and host </a:t>
            </a:r>
            <a:r>
              <a:rPr lang="en-US" sz="3600" dirty="0" smtClean="0">
                <a:cs typeface="Times New Roman" pitchFamily="18" charset="0"/>
              </a:rPr>
              <a:t>boundaries by following communication flow</a:t>
            </a:r>
            <a:endParaRPr lang="en-US" sz="3600" dirty="0">
              <a:cs typeface="Times New Roman" pitchFamily="18" charset="0"/>
            </a:endParaRPr>
          </a:p>
          <a:p>
            <a:pPr defTabSz="3135313" eaLnBrk="0" hangingPunct="0">
              <a:spcBef>
                <a:spcPct val="50000"/>
              </a:spcBef>
            </a:pPr>
            <a:endParaRPr lang="en-US" sz="3600" dirty="0" smtClean="0">
              <a:cs typeface="Times New Roman" pitchFamily="18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038600" y="0"/>
            <a:ext cx="222504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99235" tIns="149619" rIns="299235" bIns="149619" anchor="ctr"/>
          <a:lstStyle/>
          <a:p>
            <a:pPr algn="ctr" defTabSz="2992438" eaLnBrk="0" hangingPunct="0"/>
            <a:r>
              <a:rPr lang="en-US" sz="8000" dirty="0" smtClean="0"/>
              <a:t>Extracting and Visualizing Security Properties using Self-Propelled </a:t>
            </a:r>
            <a:r>
              <a:rPr lang="en-US" sz="8000" dirty="0"/>
              <a:t>Instrumentation</a:t>
            </a:r>
            <a:endParaRPr lang="en-US" sz="12000" dirty="0">
              <a:latin typeface="Times New Roman" pitchFamily="18" charset="0"/>
            </a:endParaRPr>
          </a:p>
        </p:txBody>
      </p:sp>
      <p:sp>
        <p:nvSpPr>
          <p:cNvPr id="116" name="AutoShape 328"/>
          <p:cNvSpPr>
            <a:spLocks noChangeArrowheads="1"/>
          </p:cNvSpPr>
          <p:nvPr/>
        </p:nvSpPr>
        <p:spPr bwMode="auto">
          <a:xfrm>
            <a:off x="523568" y="3257343"/>
            <a:ext cx="9601200" cy="18135599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56638" rIns="0" bIns="156638"/>
          <a:lstStyle/>
          <a:p>
            <a:pPr marL="465138" indent="-465138" algn="ctr" defTabSz="3135313">
              <a:lnSpc>
                <a:spcPct val="125000"/>
              </a:lnSpc>
            </a:pPr>
            <a:r>
              <a:rPr lang="en-US" sz="4800" b="1" u="sng" dirty="0" smtClean="0">
                <a:solidFill>
                  <a:srgbClr val="000099"/>
                </a:solidFill>
              </a:rPr>
              <a:t>Overview</a:t>
            </a:r>
            <a:endParaRPr lang="en-US" sz="4800" b="1" u="sng" dirty="0">
              <a:solidFill>
                <a:srgbClr val="000099"/>
              </a:solidFill>
            </a:endParaRPr>
          </a:p>
          <a:p>
            <a:pPr marL="465138" indent="-465138" defTabSz="3135313"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600" dirty="0">
                <a:cs typeface="Times New Roman" pitchFamily="18" charset="0"/>
              </a:rPr>
              <a:t>Inject initial instrumentation into the </a:t>
            </a:r>
            <a:r>
              <a:rPr lang="en-US" sz="3600" dirty="0" smtClean="0">
                <a:cs typeface="Times New Roman" pitchFamily="18" charset="0"/>
              </a:rPr>
              <a:t>system at runtime</a:t>
            </a:r>
            <a:endParaRPr lang="en-US" sz="3600" dirty="0">
              <a:cs typeface="Times New Roman" pitchFamily="18" charset="0"/>
            </a:endParaRPr>
          </a:p>
          <a:p>
            <a:pPr marL="465138" indent="-465138" defTabSz="3135313"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600" dirty="0">
                <a:cs typeface="Times New Roman" pitchFamily="18" charset="0"/>
              </a:rPr>
              <a:t>The instrumentation </a:t>
            </a:r>
            <a:r>
              <a:rPr lang="en-US" sz="3600" dirty="0" smtClean="0">
                <a:cs typeface="Times New Roman" pitchFamily="18" charset="0"/>
              </a:rPr>
              <a:t>inserts </a:t>
            </a:r>
            <a:r>
              <a:rPr lang="en-US" sz="3600" dirty="0">
                <a:cs typeface="Times New Roman" pitchFamily="18" charset="0"/>
              </a:rPr>
              <a:t>more instrumentation ahead of the flow of </a:t>
            </a:r>
            <a:r>
              <a:rPr lang="en-US" sz="3600" dirty="0" smtClean="0">
                <a:cs typeface="Times New Roman" pitchFamily="18" charset="0"/>
              </a:rPr>
              <a:t>control</a:t>
            </a:r>
            <a:endParaRPr lang="en-US" sz="4800" b="1" dirty="0" smtClean="0">
              <a:solidFill>
                <a:srgbClr val="000099"/>
              </a:solidFill>
            </a:endParaRPr>
          </a:p>
          <a:p>
            <a:pPr marL="465138" indent="-465138" algn="ctr" defTabSz="3135313">
              <a:lnSpc>
                <a:spcPct val="125000"/>
              </a:lnSpc>
            </a:pPr>
            <a:endParaRPr lang="en-US" sz="4800" b="1" dirty="0" smtClean="0">
              <a:solidFill>
                <a:srgbClr val="000099"/>
              </a:solidFill>
            </a:endParaRPr>
          </a:p>
          <a:p>
            <a:pPr marL="465138" indent="-465138" algn="ctr" defTabSz="3135313">
              <a:lnSpc>
                <a:spcPct val="125000"/>
              </a:lnSpc>
            </a:pPr>
            <a:r>
              <a:rPr lang="en-US" sz="4800" b="1" u="sng" dirty="0" smtClean="0">
                <a:solidFill>
                  <a:srgbClr val="000099"/>
                </a:solidFill>
              </a:rPr>
              <a:t>Components</a:t>
            </a:r>
          </a:p>
          <a:p>
            <a:pPr marL="465138" indent="-465138" defTabSz="3135313"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600" b="1" dirty="0" smtClean="0">
                <a:cs typeface="Times New Roman" pitchFamily="18" charset="0"/>
              </a:rPr>
              <a:t>Injector</a:t>
            </a:r>
            <a:r>
              <a:rPr lang="en-US" sz="3600" dirty="0" smtClean="0">
                <a:cs typeface="Times New Roman" pitchFamily="18" charset="0"/>
              </a:rPr>
              <a:t>: forces an application progress to load a shared library</a:t>
            </a:r>
          </a:p>
          <a:p>
            <a:pPr marL="465138" indent="-465138" defTabSz="3135313"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600" b="1" dirty="0" smtClean="0">
                <a:cs typeface="Times New Roman" pitchFamily="18" charset="0"/>
              </a:rPr>
              <a:t>Agent: </a:t>
            </a:r>
            <a:r>
              <a:rPr lang="en-US" sz="3600" dirty="0" smtClean="0">
                <a:cs typeface="Times New Roman" pitchFamily="18" charset="0"/>
              </a:rPr>
              <a:t>a shared library</a:t>
            </a:r>
            <a:endParaRPr lang="en-US" sz="3600" dirty="0">
              <a:cs typeface="Times New Roman" pitchFamily="18" charset="0"/>
            </a:endParaRPr>
          </a:p>
          <a:p>
            <a:pPr marL="1028700" lvl="1" indent="-571500" defTabSz="3135313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3600" dirty="0" smtClean="0">
                <a:cs typeface="Times New Roman" pitchFamily="18" charset="0"/>
              </a:rPr>
              <a:t>Payload function: contains user-specified code</a:t>
            </a:r>
          </a:p>
          <a:p>
            <a:pPr marL="1028700" lvl="1" indent="-571500" defTabSz="3135313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3600" dirty="0" smtClean="0">
                <a:cs typeface="Times New Roman" pitchFamily="18" charset="0"/>
              </a:rPr>
              <a:t>Instrumentation engine</a:t>
            </a:r>
          </a:p>
          <a:p>
            <a:pPr lvl="1" defTabSz="3135313" eaLnBrk="0" hangingPunct="0">
              <a:spcBef>
                <a:spcPct val="50000"/>
              </a:spcBef>
            </a:pPr>
            <a:endParaRPr lang="en-US" sz="3600" dirty="0">
              <a:cs typeface="Times New Roman" pitchFamily="18" charset="0"/>
            </a:endParaRPr>
          </a:p>
        </p:txBody>
      </p:sp>
      <p:sp>
        <p:nvSpPr>
          <p:cNvPr id="145" name="AutoShape 328"/>
          <p:cNvSpPr>
            <a:spLocks noChangeArrowheads="1"/>
          </p:cNvSpPr>
          <p:nvPr/>
        </p:nvSpPr>
        <p:spPr bwMode="auto">
          <a:xfrm>
            <a:off x="23172043" y="3296757"/>
            <a:ext cx="9281160" cy="18135599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56638" rIns="0" bIns="156638"/>
          <a:lstStyle/>
          <a:p>
            <a:pPr marL="465138" indent="-465138" algn="ctr" defTabSz="3135313">
              <a:lnSpc>
                <a:spcPct val="125000"/>
              </a:lnSpc>
            </a:pPr>
            <a:r>
              <a:rPr lang="en-US" sz="4800" b="1" u="sng" dirty="0" smtClean="0">
                <a:solidFill>
                  <a:srgbClr val="000099"/>
                </a:solidFill>
              </a:rPr>
              <a:t>Application: Visualization for Security Analysis</a:t>
            </a:r>
            <a:endParaRPr lang="en-US" sz="4800" b="1" u="sng" dirty="0">
              <a:solidFill>
                <a:srgbClr val="000099"/>
              </a:solidFill>
            </a:endParaRPr>
          </a:p>
          <a:p>
            <a:pPr marL="465138" indent="-465138" defTabSz="3135313"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600" dirty="0" smtClean="0">
                <a:cs typeface="Times New Roman" pitchFamily="18" charset="0"/>
              </a:rPr>
              <a:t>Goal: automate diagram construction for security assessment</a:t>
            </a:r>
            <a:endParaRPr lang="en-US" sz="4800" b="1" dirty="0" smtClean="0">
              <a:solidFill>
                <a:srgbClr val="000099"/>
              </a:solidFill>
              <a:cs typeface="Times New Roman" pitchFamily="18" charset="0"/>
            </a:endParaRPr>
          </a:p>
          <a:p>
            <a:pPr marL="465138" indent="-465138" defTabSz="3135313" eaLnBrk="0" hangingPunct="0">
              <a:spcBef>
                <a:spcPct val="50000"/>
              </a:spcBef>
              <a:buFont typeface="Wingdings" pitchFamily="2" charset="2"/>
              <a:buChar char="Ø"/>
            </a:pPr>
            <a:endParaRPr lang="en-US" sz="4800" b="1" dirty="0">
              <a:solidFill>
                <a:srgbClr val="000099"/>
              </a:solidFill>
              <a:cs typeface="Times New Roman" pitchFamily="18" charset="0"/>
            </a:endParaRPr>
          </a:p>
          <a:p>
            <a:pPr defTabSz="3135313" eaLnBrk="0" hangingPunct="0">
              <a:spcBef>
                <a:spcPct val="50000"/>
              </a:spcBef>
            </a:pPr>
            <a:endParaRPr lang="en-US" sz="4800" b="1" dirty="0">
              <a:solidFill>
                <a:srgbClr val="000099"/>
              </a:solidFill>
            </a:endParaRPr>
          </a:p>
          <a:p>
            <a:pPr marL="465138" indent="-465138" defTabSz="3135313" eaLnBrk="0" hangingPunct="0">
              <a:spcBef>
                <a:spcPct val="50000"/>
              </a:spcBef>
              <a:buFont typeface="Wingdings" pitchFamily="2" charset="2"/>
              <a:buChar char="Ø"/>
            </a:pPr>
            <a:endParaRPr lang="en-US" sz="3600" dirty="0" smtClean="0">
              <a:cs typeface="Times New Roman" pitchFamily="18" charset="0"/>
            </a:endParaRPr>
          </a:p>
          <a:p>
            <a:pPr marL="465138" indent="-465138" defTabSz="3135313"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600" dirty="0" smtClean="0">
                <a:cs typeface="Times New Roman" pitchFamily="18" charset="0"/>
              </a:rPr>
              <a:t>Data collection</a:t>
            </a:r>
          </a:p>
          <a:p>
            <a:pPr marL="1028700" lvl="1" indent="-571500" defTabSz="3135313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3600" dirty="0" smtClean="0">
                <a:cs typeface="Times New Roman" pitchFamily="18" charset="0"/>
              </a:rPr>
              <a:t>Use self-propelled instrumentation</a:t>
            </a:r>
          </a:p>
          <a:p>
            <a:pPr marL="1028700" lvl="1" indent="-571500" defTabSz="3135313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3600" dirty="0" smtClean="0">
                <a:cs typeface="Times New Roman" pitchFamily="18" charset="0"/>
              </a:rPr>
              <a:t>Detect system events and </a:t>
            </a:r>
            <a:r>
              <a:rPr lang="en-US" sz="3600" smtClean="0">
                <a:cs typeface="Times New Roman" pitchFamily="18" charset="0"/>
              </a:rPr>
              <a:t>security </a:t>
            </a:r>
            <a:r>
              <a:rPr lang="en-US" sz="3600" smtClean="0">
                <a:cs typeface="Times New Roman" pitchFamily="18" charset="0"/>
              </a:rPr>
              <a:t>properties</a:t>
            </a:r>
            <a:endParaRPr lang="en-US" sz="3600" dirty="0" smtClean="0">
              <a:cs typeface="Times New Roman" pitchFamily="18" charset="0"/>
            </a:endParaRPr>
          </a:p>
          <a:p>
            <a:pPr marL="465138" indent="-465138" defTabSz="3135313"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600" dirty="0" smtClean="0">
                <a:cs typeface="Times New Roman" pitchFamily="18" charset="0"/>
              </a:rPr>
              <a:t>Diagram construction from trace data</a:t>
            </a:r>
            <a:endParaRPr lang="en-US" sz="3600" b="1" dirty="0">
              <a:solidFill>
                <a:srgbClr val="000099"/>
              </a:solidFill>
              <a:cs typeface="Times New Roman" pitchFamily="18" charset="0"/>
            </a:endParaRPr>
          </a:p>
          <a:p>
            <a:pPr marL="465138" indent="-465138" defTabSz="3135313" eaLnBrk="0" hangingPunct="0">
              <a:spcBef>
                <a:spcPct val="50000"/>
              </a:spcBef>
              <a:buFont typeface="Wingdings" pitchFamily="2" charset="2"/>
              <a:buChar char="Ø"/>
            </a:pPr>
            <a:endParaRPr lang="en-US" sz="4800" b="1" dirty="0">
              <a:solidFill>
                <a:srgbClr val="000099"/>
              </a:solidFill>
              <a:cs typeface="Times New Roman" pitchFamily="18" charset="0"/>
            </a:endParaRPr>
          </a:p>
        </p:txBody>
      </p:sp>
      <p:pic>
        <p:nvPicPr>
          <p:cNvPr id="218" name="Content Placeholder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684683" y="14145399"/>
            <a:ext cx="8013882" cy="6495026"/>
          </a:xfrm>
          <a:prstGeom prst="rect">
            <a:avLst/>
          </a:prstGeom>
          <a:ln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220" name="Rectangle 416"/>
          <p:cNvSpPr>
            <a:spLocks noChangeArrowheads="1"/>
          </p:cNvSpPr>
          <p:nvPr/>
        </p:nvSpPr>
        <p:spPr bwMode="auto">
          <a:xfrm>
            <a:off x="18681936" y="8890427"/>
            <a:ext cx="3429000" cy="1355725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156638" rIns="0" bIns="156638" anchor="ctr"/>
          <a:lstStyle/>
          <a:p>
            <a:endParaRPr lang="en-US"/>
          </a:p>
        </p:txBody>
      </p:sp>
      <p:sp>
        <p:nvSpPr>
          <p:cNvPr id="221" name="Rectangle 396"/>
          <p:cNvSpPr>
            <a:spLocks noChangeArrowheads="1"/>
          </p:cNvSpPr>
          <p:nvPr/>
        </p:nvSpPr>
        <p:spPr bwMode="auto">
          <a:xfrm>
            <a:off x="11976336" y="8372902"/>
            <a:ext cx="6096000" cy="2971800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156638" rIns="0" bIns="156638" anchor="ctr"/>
          <a:lstStyle/>
          <a:p>
            <a:endParaRPr lang="en-US"/>
          </a:p>
        </p:txBody>
      </p:sp>
      <p:sp>
        <p:nvSpPr>
          <p:cNvPr id="222" name="Line 296"/>
          <p:cNvSpPr>
            <a:spLocks noChangeShapeType="1"/>
          </p:cNvSpPr>
          <p:nvPr/>
        </p:nvSpPr>
        <p:spPr bwMode="auto">
          <a:xfrm flipV="1">
            <a:off x="18072336" y="8874552"/>
            <a:ext cx="609600" cy="1250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56638" rIns="0" bIns="156638"/>
          <a:lstStyle/>
          <a:p>
            <a:endParaRPr lang="en-US"/>
          </a:p>
        </p:txBody>
      </p:sp>
      <p:cxnSp>
        <p:nvCxnSpPr>
          <p:cNvPr id="223" name="AutoShape 305"/>
          <p:cNvCxnSpPr>
            <a:cxnSpLocks noChangeShapeType="1"/>
            <a:stCxn id="249" idx="3"/>
            <a:endCxn id="251" idx="3"/>
          </p:cNvCxnSpPr>
          <p:nvPr/>
        </p:nvCxnSpPr>
        <p:spPr bwMode="auto">
          <a:xfrm flipH="1" flipV="1">
            <a:off x="18072336" y="6980665"/>
            <a:ext cx="3962400" cy="2176462"/>
          </a:xfrm>
          <a:prstGeom prst="bentConnector3">
            <a:avLst>
              <a:gd name="adj1" fmla="val -13102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4" name="Line 317"/>
          <p:cNvSpPr>
            <a:spLocks noChangeShapeType="1"/>
          </p:cNvSpPr>
          <p:nvPr/>
        </p:nvSpPr>
        <p:spPr bwMode="auto">
          <a:xfrm flipH="1">
            <a:off x="18072336" y="10246152"/>
            <a:ext cx="609600" cy="260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56638" rIns="0" bIns="156638"/>
          <a:lstStyle/>
          <a:p>
            <a:endParaRPr lang="en-US"/>
          </a:p>
        </p:txBody>
      </p:sp>
      <p:sp>
        <p:nvSpPr>
          <p:cNvPr id="225" name="Text Box 324"/>
          <p:cNvSpPr txBox="1">
            <a:spLocks noChangeArrowheads="1"/>
          </p:cNvSpPr>
          <p:nvPr/>
        </p:nvSpPr>
        <p:spPr bwMode="auto">
          <a:xfrm>
            <a:off x="11976336" y="7534702"/>
            <a:ext cx="6096000" cy="873125"/>
          </a:xfrm>
          <a:prstGeom prst="rect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56638" rIns="0" bIns="156638">
            <a:spAutoFit/>
          </a:bodyPr>
          <a:lstStyle>
            <a:lvl1pPr marL="392113" indent="-392113"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Helvetica" pitchFamily="34" charset="0"/>
              </a:rPr>
              <a:t>a.out</a:t>
            </a:r>
          </a:p>
        </p:txBody>
      </p:sp>
      <p:sp>
        <p:nvSpPr>
          <p:cNvPr id="226" name="Rectangle 353"/>
          <p:cNvSpPr>
            <a:spLocks noChangeArrowheads="1"/>
          </p:cNvSpPr>
          <p:nvPr/>
        </p:nvSpPr>
        <p:spPr bwMode="auto">
          <a:xfrm>
            <a:off x="12052536" y="13462427"/>
            <a:ext cx="1447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156638" rIns="0" bIns="156638" anchor="ctr"/>
          <a:lstStyle/>
          <a:p>
            <a:endParaRPr lang="en-US"/>
          </a:p>
        </p:txBody>
      </p:sp>
      <p:sp>
        <p:nvSpPr>
          <p:cNvPr id="227" name="Text Box 392"/>
          <p:cNvSpPr txBox="1">
            <a:spLocks noChangeArrowheads="1"/>
          </p:cNvSpPr>
          <p:nvPr/>
        </p:nvSpPr>
        <p:spPr bwMode="auto">
          <a:xfrm>
            <a:off x="13195536" y="8509427"/>
            <a:ext cx="9906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92113" indent="-392113"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b="1">
                <a:latin typeface="Courier New" pitchFamily="49" charset="0"/>
              </a:rPr>
              <a:t>83f0:</a:t>
            </a:r>
          </a:p>
          <a:p>
            <a:r>
              <a:rPr lang="en-US" sz="2000" b="1">
                <a:latin typeface="Courier New" pitchFamily="49" charset="0"/>
              </a:rPr>
              <a:t>83f1:</a:t>
            </a:r>
          </a:p>
          <a:p>
            <a:r>
              <a:rPr lang="en-US" sz="2000" b="1">
                <a:latin typeface="Courier New" pitchFamily="49" charset="0"/>
              </a:rPr>
              <a:t>83f3:</a:t>
            </a:r>
          </a:p>
          <a:p>
            <a:r>
              <a:rPr lang="en-US" sz="2000" b="1">
                <a:latin typeface="Courier New" pitchFamily="49" charset="0"/>
              </a:rPr>
              <a:t>83f6:</a:t>
            </a:r>
          </a:p>
          <a:p>
            <a:r>
              <a:rPr lang="en-US" sz="2000" b="1">
                <a:latin typeface="Courier New" pitchFamily="49" charset="0"/>
              </a:rPr>
              <a:t>83f9:</a:t>
            </a:r>
          </a:p>
          <a:p>
            <a:r>
              <a:rPr lang="en-US" sz="2000" b="1">
                <a:latin typeface="Courier New" pitchFamily="49" charset="0"/>
              </a:rPr>
              <a:t>8400:</a:t>
            </a:r>
          </a:p>
          <a:p>
            <a:r>
              <a:rPr lang="en-US" sz="2000" b="1">
                <a:latin typeface="Courier New" pitchFamily="49" charset="0"/>
              </a:rPr>
              <a:t>8405:</a:t>
            </a:r>
          </a:p>
          <a:p>
            <a:r>
              <a:rPr lang="en-US" sz="2000" b="1">
                <a:latin typeface="Courier New" pitchFamily="49" charset="0"/>
              </a:rPr>
              <a:t>8413:</a:t>
            </a:r>
          </a:p>
          <a:p>
            <a:r>
              <a:rPr lang="en-US" sz="2000" b="1">
                <a:latin typeface="Courier New" pitchFamily="49" charset="0"/>
              </a:rPr>
              <a:t>8414:</a:t>
            </a:r>
          </a:p>
        </p:txBody>
      </p:sp>
      <p:sp>
        <p:nvSpPr>
          <p:cNvPr id="228" name="Text Box 393"/>
          <p:cNvSpPr txBox="1">
            <a:spLocks noChangeArrowheads="1"/>
          </p:cNvSpPr>
          <p:nvPr/>
        </p:nvSpPr>
        <p:spPr bwMode="auto">
          <a:xfrm>
            <a:off x="14414736" y="8509427"/>
            <a:ext cx="9144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92113" indent="-392113"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b="1">
                <a:latin typeface="Courier New" pitchFamily="49" charset="0"/>
              </a:rPr>
              <a:t>push</a:t>
            </a:r>
          </a:p>
          <a:p>
            <a:r>
              <a:rPr lang="en-US" sz="2000" b="1">
                <a:latin typeface="Courier New" pitchFamily="49" charset="0"/>
              </a:rPr>
              <a:t>mov</a:t>
            </a:r>
          </a:p>
          <a:p>
            <a:r>
              <a:rPr lang="en-US" sz="2000" b="1">
                <a:latin typeface="Courier New" pitchFamily="49" charset="0"/>
              </a:rPr>
              <a:t>sub</a:t>
            </a:r>
          </a:p>
          <a:p>
            <a:r>
              <a:rPr lang="en-US" sz="2000" b="1">
                <a:latin typeface="Courier New" pitchFamily="49" charset="0"/>
              </a:rPr>
              <a:t>and</a:t>
            </a:r>
          </a:p>
          <a:p>
            <a:r>
              <a:rPr lang="en-US" sz="2000" b="1">
                <a:latin typeface="Courier New" pitchFamily="49" charset="0"/>
              </a:rPr>
              <a:t>movl</a:t>
            </a:r>
          </a:p>
          <a:p>
            <a:r>
              <a:rPr lang="en-US" sz="2000" b="1">
                <a:latin typeface="Courier New" pitchFamily="49" charset="0"/>
              </a:rPr>
              <a:t>call</a:t>
            </a:r>
          </a:p>
          <a:p>
            <a:r>
              <a:rPr lang="en-US" sz="2000" b="1">
                <a:latin typeface="Courier New" pitchFamily="49" charset="0"/>
              </a:rPr>
              <a:t>mov</a:t>
            </a:r>
          </a:p>
          <a:p>
            <a:r>
              <a:rPr lang="en-US" sz="2000" b="1">
                <a:latin typeface="Courier New" pitchFamily="49" charset="0"/>
              </a:rPr>
              <a:t>pop</a:t>
            </a:r>
          </a:p>
          <a:p>
            <a:r>
              <a:rPr lang="en-US" sz="2000" b="1">
                <a:latin typeface="Courier New" pitchFamily="49" charset="0"/>
              </a:rPr>
              <a:t>ret</a:t>
            </a:r>
          </a:p>
        </p:txBody>
      </p:sp>
      <p:sp>
        <p:nvSpPr>
          <p:cNvPr id="229" name="Text Box 394"/>
          <p:cNvSpPr txBox="1">
            <a:spLocks noChangeArrowheads="1"/>
          </p:cNvSpPr>
          <p:nvPr/>
        </p:nvSpPr>
        <p:spPr bwMode="auto">
          <a:xfrm>
            <a:off x="12128736" y="8449102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92113" indent="-392113"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b="1">
                <a:latin typeface="Courier New" pitchFamily="49" charset="0"/>
              </a:rPr>
              <a:t>main</a:t>
            </a:r>
          </a:p>
        </p:txBody>
      </p:sp>
      <p:sp>
        <p:nvSpPr>
          <p:cNvPr id="230" name="Text Box 395"/>
          <p:cNvSpPr txBox="1">
            <a:spLocks noChangeArrowheads="1"/>
          </p:cNvSpPr>
          <p:nvPr/>
        </p:nvSpPr>
        <p:spPr bwMode="auto">
          <a:xfrm>
            <a:off x="15405336" y="8509427"/>
            <a:ext cx="2971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92113" indent="-392113"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b="1">
                <a:latin typeface="Courier New" pitchFamily="49" charset="0"/>
              </a:rPr>
              <a:t>%ebp</a:t>
            </a:r>
          </a:p>
          <a:p>
            <a:r>
              <a:rPr lang="en-US" sz="2000" b="1">
                <a:latin typeface="Courier New" pitchFamily="49" charset="0"/>
              </a:rPr>
              <a:t>%esp,%ebp</a:t>
            </a:r>
          </a:p>
          <a:p>
            <a:r>
              <a:rPr lang="en-US" sz="2000" b="1">
                <a:latin typeface="Courier New" pitchFamily="49" charset="0"/>
              </a:rPr>
              <a:t>8,%esp</a:t>
            </a:r>
          </a:p>
          <a:p>
            <a:r>
              <a:rPr lang="en-US" sz="2000" b="1">
                <a:latin typeface="Courier New" pitchFamily="49" charset="0"/>
              </a:rPr>
              <a:t>-16,%esp</a:t>
            </a:r>
          </a:p>
          <a:p>
            <a:r>
              <a:rPr lang="en-US" sz="2000" b="1">
                <a:latin typeface="Courier New" pitchFamily="49" charset="0"/>
              </a:rPr>
              <a:t>3,%esp</a:t>
            </a:r>
          </a:p>
          <a:p>
            <a:r>
              <a:rPr lang="en-US" sz="2000" b="1">
                <a:latin typeface="Courier New" pitchFamily="49" charset="0"/>
              </a:rPr>
              <a:t>foo jmp patch1</a:t>
            </a:r>
          </a:p>
          <a:p>
            <a:r>
              <a:rPr lang="en-US" sz="2000" b="1">
                <a:latin typeface="Courier New" pitchFamily="49" charset="0"/>
              </a:rPr>
              <a:t>%ebp,%esp</a:t>
            </a:r>
          </a:p>
          <a:p>
            <a:r>
              <a:rPr lang="en-US" sz="2000" b="1">
                <a:latin typeface="Courier New" pitchFamily="49" charset="0"/>
              </a:rPr>
              <a:t>%ebp</a:t>
            </a:r>
          </a:p>
        </p:txBody>
      </p:sp>
      <p:sp>
        <p:nvSpPr>
          <p:cNvPr id="231" name="Line 397"/>
          <p:cNvSpPr>
            <a:spLocks noChangeShapeType="1"/>
          </p:cNvSpPr>
          <p:nvPr/>
        </p:nvSpPr>
        <p:spPr bwMode="auto">
          <a:xfrm>
            <a:off x="14262336" y="10201702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56638" rIns="0" bIns="156638"/>
          <a:lstStyle/>
          <a:p>
            <a:endParaRPr lang="en-US"/>
          </a:p>
        </p:txBody>
      </p:sp>
      <p:sp>
        <p:nvSpPr>
          <p:cNvPr id="232" name="Rectangle 398"/>
          <p:cNvSpPr>
            <a:spLocks noChangeArrowheads="1"/>
          </p:cNvSpPr>
          <p:nvPr/>
        </p:nvSpPr>
        <p:spPr bwMode="auto">
          <a:xfrm>
            <a:off x="11976336" y="11420902"/>
            <a:ext cx="6096000" cy="3505200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156638" rIns="0" bIns="156638" anchor="ctr"/>
          <a:lstStyle/>
          <a:p>
            <a:endParaRPr lang="en-US"/>
          </a:p>
        </p:txBody>
      </p:sp>
      <p:sp>
        <p:nvSpPr>
          <p:cNvPr id="233" name="Text Box 402"/>
          <p:cNvSpPr txBox="1">
            <a:spLocks noChangeArrowheads="1"/>
          </p:cNvSpPr>
          <p:nvPr/>
        </p:nvSpPr>
        <p:spPr bwMode="auto">
          <a:xfrm>
            <a:off x="13195536" y="11573302"/>
            <a:ext cx="9906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92113" indent="-392113"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b="1">
                <a:latin typeface="Courier New" pitchFamily="49" charset="0"/>
              </a:rPr>
              <a:t>8430:</a:t>
            </a:r>
          </a:p>
          <a:p>
            <a:r>
              <a:rPr lang="en-US" sz="2000" b="1">
                <a:latin typeface="Courier New" pitchFamily="49" charset="0"/>
              </a:rPr>
              <a:t>8431:</a:t>
            </a:r>
          </a:p>
          <a:p>
            <a:r>
              <a:rPr lang="en-US" sz="2000" b="1">
                <a:latin typeface="Courier New" pitchFamily="49" charset="0"/>
              </a:rPr>
              <a:t>8433:</a:t>
            </a:r>
          </a:p>
          <a:p>
            <a:r>
              <a:rPr lang="en-US" sz="2000" b="1">
                <a:latin typeface="Courier New" pitchFamily="49" charset="0"/>
              </a:rPr>
              <a:t>8436:</a:t>
            </a:r>
          </a:p>
          <a:p>
            <a:r>
              <a:rPr lang="en-US" sz="2000" b="1">
                <a:latin typeface="Courier New" pitchFamily="49" charset="0"/>
              </a:rPr>
              <a:t>843d:</a:t>
            </a:r>
          </a:p>
          <a:p>
            <a:r>
              <a:rPr lang="en-US" sz="2000" b="1">
                <a:latin typeface="Courier New" pitchFamily="49" charset="0"/>
              </a:rPr>
              <a:t>8440:</a:t>
            </a:r>
          </a:p>
          <a:p>
            <a:r>
              <a:rPr lang="en-US" sz="2000" b="1">
                <a:latin typeface="Courier New" pitchFamily="49" charset="0"/>
              </a:rPr>
              <a:t>8444:</a:t>
            </a:r>
          </a:p>
          <a:p>
            <a:r>
              <a:rPr lang="en-US" sz="2000" b="1">
                <a:latin typeface="Courier New" pitchFamily="49" charset="0"/>
              </a:rPr>
              <a:t>8449:</a:t>
            </a:r>
          </a:p>
          <a:p>
            <a:r>
              <a:rPr lang="en-US" sz="2000" b="1">
                <a:latin typeface="Courier New" pitchFamily="49" charset="0"/>
              </a:rPr>
              <a:t>844b:</a:t>
            </a:r>
          </a:p>
          <a:p>
            <a:r>
              <a:rPr lang="en-US" sz="2000" b="1">
                <a:latin typeface="Courier New" pitchFamily="49" charset="0"/>
              </a:rPr>
              <a:t>844d:</a:t>
            </a:r>
          </a:p>
          <a:p>
            <a:r>
              <a:rPr lang="en-US" sz="2000" b="1">
                <a:latin typeface="Courier New" pitchFamily="49" charset="0"/>
              </a:rPr>
              <a:t>844e:</a:t>
            </a:r>
          </a:p>
        </p:txBody>
      </p:sp>
      <p:sp>
        <p:nvSpPr>
          <p:cNvPr id="234" name="Text Box 403"/>
          <p:cNvSpPr txBox="1">
            <a:spLocks noChangeArrowheads="1"/>
          </p:cNvSpPr>
          <p:nvPr/>
        </p:nvSpPr>
        <p:spPr bwMode="auto">
          <a:xfrm>
            <a:off x="14414736" y="11573302"/>
            <a:ext cx="9144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92113" indent="-392113"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b="1">
                <a:latin typeface="Courier New" pitchFamily="49" charset="0"/>
              </a:rPr>
              <a:t>push</a:t>
            </a:r>
          </a:p>
          <a:p>
            <a:r>
              <a:rPr lang="en-US" sz="2000" b="1">
                <a:latin typeface="Courier New" pitchFamily="49" charset="0"/>
              </a:rPr>
              <a:t>mov</a:t>
            </a:r>
          </a:p>
          <a:p>
            <a:r>
              <a:rPr lang="en-US" sz="2000" b="1">
                <a:latin typeface="Courier New" pitchFamily="49" charset="0"/>
              </a:rPr>
              <a:t>sub</a:t>
            </a:r>
          </a:p>
          <a:p>
            <a:r>
              <a:rPr lang="en-US" sz="2000" b="1">
                <a:latin typeface="Courier New" pitchFamily="49" charset="0"/>
              </a:rPr>
              <a:t>mov</a:t>
            </a:r>
          </a:p>
          <a:p>
            <a:r>
              <a:rPr lang="en-US" sz="2000" b="1">
                <a:latin typeface="Courier New" pitchFamily="49" charset="0"/>
              </a:rPr>
              <a:t>mov</a:t>
            </a:r>
          </a:p>
          <a:p>
            <a:r>
              <a:rPr lang="en-US" sz="2000" b="1">
                <a:latin typeface="Courier New" pitchFamily="49" charset="0"/>
              </a:rPr>
              <a:t>mov</a:t>
            </a:r>
          </a:p>
          <a:p>
            <a:r>
              <a:rPr lang="en-US" sz="2000" b="1">
                <a:latin typeface="Courier New" pitchFamily="49" charset="0"/>
              </a:rPr>
              <a:t>call</a:t>
            </a:r>
          </a:p>
          <a:p>
            <a:r>
              <a:rPr lang="en-US" sz="2000" b="1">
                <a:latin typeface="Courier New" pitchFamily="49" charset="0"/>
              </a:rPr>
              <a:t>mov</a:t>
            </a:r>
          </a:p>
          <a:p>
            <a:r>
              <a:rPr lang="en-US" sz="2000" b="1">
                <a:latin typeface="Courier New" pitchFamily="49" charset="0"/>
              </a:rPr>
              <a:t>xor</a:t>
            </a:r>
          </a:p>
          <a:p>
            <a:r>
              <a:rPr lang="en-US" sz="2000" b="1">
                <a:latin typeface="Courier New" pitchFamily="49" charset="0"/>
              </a:rPr>
              <a:t>pop</a:t>
            </a:r>
          </a:p>
          <a:p>
            <a:r>
              <a:rPr lang="en-US" sz="2000" b="1">
                <a:latin typeface="Courier New" pitchFamily="49" charset="0"/>
              </a:rPr>
              <a:t>ret</a:t>
            </a:r>
          </a:p>
        </p:txBody>
      </p:sp>
      <p:sp>
        <p:nvSpPr>
          <p:cNvPr id="235" name="Text Box 404"/>
          <p:cNvSpPr txBox="1">
            <a:spLocks noChangeArrowheads="1"/>
          </p:cNvSpPr>
          <p:nvPr/>
        </p:nvSpPr>
        <p:spPr bwMode="auto">
          <a:xfrm>
            <a:off x="12128736" y="11512977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92113" indent="-392113"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b="1">
                <a:latin typeface="Courier New" pitchFamily="49" charset="0"/>
              </a:rPr>
              <a:t>foo</a:t>
            </a:r>
          </a:p>
        </p:txBody>
      </p:sp>
      <p:sp>
        <p:nvSpPr>
          <p:cNvPr id="236" name="Text Box 405"/>
          <p:cNvSpPr txBox="1">
            <a:spLocks noChangeArrowheads="1"/>
          </p:cNvSpPr>
          <p:nvPr/>
        </p:nvSpPr>
        <p:spPr bwMode="auto">
          <a:xfrm>
            <a:off x="15405336" y="11573302"/>
            <a:ext cx="2667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92113" indent="-392113"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b="1">
                <a:latin typeface="Courier New" pitchFamily="49" charset="0"/>
              </a:rPr>
              <a:t>%ebp</a:t>
            </a:r>
          </a:p>
          <a:p>
            <a:r>
              <a:rPr lang="en-US" sz="2000" b="1">
                <a:latin typeface="Courier New" pitchFamily="49" charset="0"/>
              </a:rPr>
              <a:t>%esp,%ebp</a:t>
            </a:r>
          </a:p>
          <a:p>
            <a:r>
              <a:rPr lang="en-US" sz="2000" b="1">
                <a:latin typeface="Courier New" pitchFamily="49" charset="0"/>
              </a:rPr>
              <a:t>8,%esp</a:t>
            </a:r>
          </a:p>
          <a:p>
            <a:r>
              <a:rPr lang="en-US" sz="2000" b="1">
                <a:latin typeface="Courier New" pitchFamily="49" charset="0"/>
              </a:rPr>
              <a:t>0x8548,(%esp)</a:t>
            </a:r>
          </a:p>
          <a:p>
            <a:r>
              <a:rPr lang="en-US" sz="2000" b="1">
                <a:latin typeface="Courier New" pitchFamily="49" charset="0"/>
              </a:rPr>
              <a:t>8(%ebp),%eax</a:t>
            </a:r>
          </a:p>
          <a:p>
            <a:r>
              <a:rPr lang="en-US" sz="2000" b="1">
                <a:latin typeface="Courier New" pitchFamily="49" charset="0"/>
              </a:rPr>
              <a:t>%eax,4(%esp)</a:t>
            </a:r>
          </a:p>
          <a:p>
            <a:r>
              <a:rPr lang="en-US" sz="2000" b="1">
                <a:latin typeface="Courier New" pitchFamily="49" charset="0"/>
              </a:rPr>
              <a:t>bar</a:t>
            </a:r>
          </a:p>
          <a:p>
            <a:r>
              <a:rPr lang="en-US" sz="2000" b="1">
                <a:latin typeface="Courier New" pitchFamily="49" charset="0"/>
              </a:rPr>
              <a:t>%ebp,%esp</a:t>
            </a:r>
          </a:p>
          <a:p>
            <a:r>
              <a:rPr lang="en-US" sz="2000" b="1">
                <a:latin typeface="Courier New" pitchFamily="49" charset="0"/>
              </a:rPr>
              <a:t>%eax,%eax</a:t>
            </a:r>
          </a:p>
          <a:p>
            <a:r>
              <a:rPr lang="en-US" sz="2000" b="1">
                <a:latin typeface="Courier New" pitchFamily="49" charset="0"/>
              </a:rPr>
              <a:t>%ebp</a:t>
            </a:r>
          </a:p>
        </p:txBody>
      </p:sp>
      <p:sp>
        <p:nvSpPr>
          <p:cNvPr id="237" name="Text Box 412"/>
          <p:cNvSpPr txBox="1">
            <a:spLocks noChangeArrowheads="1"/>
          </p:cNvSpPr>
          <p:nvPr/>
        </p:nvSpPr>
        <p:spPr bwMode="auto">
          <a:xfrm>
            <a:off x="18834336" y="9074577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92113" indent="-392113"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b="1" dirty="0">
                <a:latin typeface="Courier New" pitchFamily="49" charset="0"/>
              </a:rPr>
              <a:t>call</a:t>
            </a:r>
          </a:p>
          <a:p>
            <a:r>
              <a:rPr lang="en-US" sz="2000" b="1" dirty="0">
                <a:latin typeface="Courier New" pitchFamily="49" charset="0"/>
              </a:rPr>
              <a:t>call</a:t>
            </a:r>
          </a:p>
          <a:p>
            <a:r>
              <a:rPr lang="en-US" sz="2000" b="1" dirty="0" err="1">
                <a:latin typeface="Courier New" pitchFamily="49" charset="0"/>
              </a:rPr>
              <a:t>jmp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38" name="Text Box 413"/>
          <p:cNvSpPr txBox="1">
            <a:spLocks noChangeArrowheads="1"/>
          </p:cNvSpPr>
          <p:nvPr/>
        </p:nvSpPr>
        <p:spPr bwMode="auto">
          <a:xfrm>
            <a:off x="19520136" y="8449102"/>
            <a:ext cx="1371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92113" indent="-392113"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 b="1">
                <a:latin typeface="Helvetica" pitchFamily="34" charset="0"/>
              </a:rPr>
              <a:t>Patch1</a:t>
            </a:r>
          </a:p>
        </p:txBody>
      </p:sp>
      <p:sp>
        <p:nvSpPr>
          <p:cNvPr id="239" name="Text Box 414"/>
          <p:cNvSpPr txBox="1">
            <a:spLocks noChangeArrowheads="1"/>
          </p:cNvSpPr>
          <p:nvPr/>
        </p:nvSpPr>
        <p:spPr bwMode="auto">
          <a:xfrm>
            <a:off x="19607344" y="9074577"/>
            <a:ext cx="242739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392113" indent="-392113"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b="1" dirty="0">
                <a:latin typeface="Courier New" pitchFamily="49" charset="0"/>
              </a:rPr>
              <a:t>instrument(foo)</a:t>
            </a:r>
          </a:p>
          <a:p>
            <a:r>
              <a:rPr lang="en-US" sz="2000" b="1" dirty="0">
                <a:latin typeface="Courier New" pitchFamily="49" charset="0"/>
              </a:rPr>
              <a:t>foo</a:t>
            </a:r>
          </a:p>
          <a:p>
            <a:r>
              <a:rPr lang="en-US" sz="2000" b="1" dirty="0">
                <a:latin typeface="Courier New" pitchFamily="49" charset="0"/>
              </a:rPr>
              <a:t>0x8405</a:t>
            </a:r>
          </a:p>
        </p:txBody>
      </p:sp>
      <p:sp>
        <p:nvSpPr>
          <p:cNvPr id="240" name="Rectangle 475"/>
          <p:cNvSpPr>
            <a:spLocks noChangeArrowheads="1"/>
          </p:cNvSpPr>
          <p:nvPr/>
        </p:nvSpPr>
        <p:spPr bwMode="auto">
          <a:xfrm>
            <a:off x="11976336" y="13402102"/>
            <a:ext cx="6096000" cy="3048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156638" rIns="0" bIns="156638" anchor="ctr"/>
          <a:lstStyle/>
          <a:p>
            <a:pPr marL="392113" indent="-392113" defTabSz="3135313"/>
            <a:endParaRPr lang="en-US" sz="2400" b="1">
              <a:solidFill>
                <a:srgbClr val="FFFFFF"/>
              </a:solidFill>
              <a:latin typeface="Courier New" pitchFamily="49" charset="0"/>
            </a:endParaRPr>
          </a:p>
        </p:txBody>
      </p:sp>
      <p:sp>
        <p:nvSpPr>
          <p:cNvPr id="241" name="Rectangle 476"/>
          <p:cNvSpPr>
            <a:spLocks noChangeArrowheads="1"/>
          </p:cNvSpPr>
          <p:nvPr/>
        </p:nvSpPr>
        <p:spPr bwMode="auto">
          <a:xfrm>
            <a:off x="14414736" y="13325902"/>
            <a:ext cx="36576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156638" rIns="0" bIns="156638" anchor="ctr"/>
          <a:lstStyle/>
          <a:p>
            <a:pPr marL="392113" indent="-392113" defTabSz="3135313"/>
            <a:r>
              <a:rPr lang="en-US" sz="2000" b="1">
                <a:solidFill>
                  <a:srgbClr val="FFFFFF"/>
                </a:solidFill>
                <a:latin typeface="Courier New" pitchFamily="49" charset="0"/>
              </a:rPr>
              <a:t>call   bar</a:t>
            </a:r>
          </a:p>
        </p:txBody>
      </p:sp>
      <p:sp>
        <p:nvSpPr>
          <p:cNvPr id="242" name="Text Box 477"/>
          <p:cNvSpPr txBox="1">
            <a:spLocks noChangeArrowheads="1"/>
          </p:cNvSpPr>
          <p:nvPr/>
        </p:nvSpPr>
        <p:spPr bwMode="auto">
          <a:xfrm>
            <a:off x="13195536" y="13402102"/>
            <a:ext cx="990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92113" indent="-392113"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b="1">
                <a:solidFill>
                  <a:srgbClr val="FFFFFF"/>
                </a:solidFill>
                <a:latin typeface="Courier New" pitchFamily="49" charset="0"/>
              </a:rPr>
              <a:t>8444:</a:t>
            </a:r>
          </a:p>
        </p:txBody>
      </p:sp>
      <p:cxnSp>
        <p:nvCxnSpPr>
          <p:cNvPr id="243" name="AutoShape 479"/>
          <p:cNvCxnSpPr>
            <a:cxnSpLocks noChangeShapeType="1"/>
            <a:stCxn id="251" idx="1"/>
            <a:endCxn id="240" idx="1"/>
          </p:cNvCxnSpPr>
          <p:nvPr/>
        </p:nvCxnSpPr>
        <p:spPr bwMode="auto">
          <a:xfrm rot="10800000" flipH="1" flipV="1">
            <a:off x="11976336" y="6980665"/>
            <a:ext cx="1588" cy="6573837"/>
          </a:xfrm>
          <a:prstGeom prst="bentConnector3">
            <a:avLst>
              <a:gd name="adj1" fmla="val -77300000"/>
            </a:avLst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7" name="Text Box 485"/>
          <p:cNvSpPr txBox="1">
            <a:spLocks noChangeArrowheads="1"/>
          </p:cNvSpPr>
          <p:nvPr/>
        </p:nvSpPr>
        <p:spPr bwMode="auto">
          <a:xfrm>
            <a:off x="19520136" y="11694499"/>
            <a:ext cx="1371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92113" indent="-392113"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 b="1" dirty="0">
                <a:latin typeface="Helvetica" pitchFamily="34" charset="0"/>
              </a:rPr>
              <a:t>Patch2</a:t>
            </a:r>
          </a:p>
        </p:txBody>
      </p:sp>
      <p:sp>
        <p:nvSpPr>
          <p:cNvPr id="248" name="Rectangle 525"/>
          <p:cNvSpPr>
            <a:spLocks noChangeArrowheads="1"/>
          </p:cNvSpPr>
          <p:nvPr/>
        </p:nvSpPr>
        <p:spPr bwMode="auto">
          <a:xfrm>
            <a:off x="18681936" y="9042827"/>
            <a:ext cx="34290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156638" rIns="0" bIns="156638" anchor="ctr"/>
          <a:lstStyle/>
          <a:p>
            <a:pPr marL="392113" indent="-392113" defTabSz="3135313"/>
            <a:endParaRPr lang="en-US" sz="2400" b="1">
              <a:solidFill>
                <a:srgbClr val="FFFFFF"/>
              </a:solidFill>
              <a:latin typeface="Courier New" pitchFamily="49" charset="0"/>
            </a:endParaRPr>
          </a:p>
        </p:txBody>
      </p:sp>
      <p:sp>
        <p:nvSpPr>
          <p:cNvPr id="249" name="Rectangle 421"/>
          <p:cNvSpPr>
            <a:spLocks noChangeArrowheads="1"/>
          </p:cNvSpPr>
          <p:nvPr/>
        </p:nvSpPr>
        <p:spPr bwMode="auto">
          <a:xfrm>
            <a:off x="18681936" y="8966627"/>
            <a:ext cx="335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156638" rIns="0" bIns="156638" anchor="ctr"/>
          <a:lstStyle/>
          <a:p>
            <a:pPr marL="392113" indent="-392113" defTabSz="3135313"/>
            <a:r>
              <a:rPr lang="en-US" sz="2000" b="1" dirty="0">
                <a:solidFill>
                  <a:srgbClr val="FFFFFF"/>
                </a:solidFill>
                <a:latin typeface="Courier New" pitchFamily="49" charset="0"/>
              </a:rPr>
              <a:t> call </a:t>
            </a:r>
            <a:r>
              <a:rPr lang="en-US" sz="2000" b="1" dirty="0" smtClean="0">
                <a:solidFill>
                  <a:srgbClr val="FFFFFF"/>
                </a:solidFill>
                <a:latin typeface="Courier New" pitchFamily="49" charset="0"/>
              </a:rPr>
              <a:t>payload(foo</a:t>
            </a:r>
            <a:r>
              <a:rPr lang="en-US" sz="2000" b="1" dirty="0">
                <a:solidFill>
                  <a:srgbClr val="FFFFFF"/>
                </a:solidFill>
                <a:latin typeface="Courier New" pitchFamily="49" charset="0"/>
              </a:rPr>
              <a:t>)</a:t>
            </a:r>
          </a:p>
        </p:txBody>
      </p:sp>
      <p:sp>
        <p:nvSpPr>
          <p:cNvPr id="250" name="Rectangle 530"/>
          <p:cNvSpPr>
            <a:spLocks noChangeArrowheads="1"/>
          </p:cNvSpPr>
          <p:nvPr/>
        </p:nvSpPr>
        <p:spPr bwMode="auto">
          <a:xfrm>
            <a:off x="21196536" y="12463889"/>
            <a:ext cx="990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156638" rIns="0" bIns="156638" anchor="ctr"/>
          <a:lstStyle/>
          <a:p>
            <a:endParaRPr lang="en-US"/>
          </a:p>
        </p:txBody>
      </p:sp>
      <p:sp>
        <p:nvSpPr>
          <p:cNvPr id="251" name="Text Box 532"/>
          <p:cNvSpPr txBox="1">
            <a:spLocks noChangeArrowheads="1"/>
          </p:cNvSpPr>
          <p:nvPr/>
        </p:nvSpPr>
        <p:spPr bwMode="auto">
          <a:xfrm>
            <a:off x="11976336" y="6544102"/>
            <a:ext cx="6096000" cy="87312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56638" rIns="0" bIns="156638">
            <a:spAutoFit/>
          </a:bodyPr>
          <a:lstStyle>
            <a:lvl1pPr marL="392113" indent="-392113"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dirty="0" smtClean="0">
                <a:solidFill>
                  <a:srgbClr val="FFFFFF"/>
                </a:solidFill>
                <a:latin typeface="Helvetica" pitchFamily="34" charset="0"/>
              </a:rPr>
              <a:t>Agent.so</a:t>
            </a:r>
            <a:endParaRPr lang="en-US" sz="3600" dirty="0">
              <a:solidFill>
                <a:srgbClr val="FFFFFF"/>
              </a:solidFill>
              <a:latin typeface="Helvetica" pitchFamily="34" charset="0"/>
            </a:endParaRPr>
          </a:p>
        </p:txBody>
      </p:sp>
      <p:sp>
        <p:nvSpPr>
          <p:cNvPr id="252" name="Rectangle 536"/>
          <p:cNvSpPr>
            <a:spLocks noChangeArrowheads="1"/>
          </p:cNvSpPr>
          <p:nvPr/>
        </p:nvSpPr>
        <p:spPr bwMode="auto">
          <a:xfrm>
            <a:off x="21196536" y="12457539"/>
            <a:ext cx="990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156638" rIns="0" bIns="156638" anchor="ctr"/>
          <a:lstStyle/>
          <a:p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3763000" y="15028049"/>
            <a:ext cx="5381000" cy="572084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5"/>
                </a:solidFill>
              </a:rPr>
              <a:t>Application Process</a:t>
            </a:r>
          </a:p>
          <a:p>
            <a:pPr algn="ctr"/>
            <a:endParaRPr lang="en-US" sz="2800" b="1" dirty="0" smtClean="0">
              <a:solidFill>
                <a:schemeClr val="accent5"/>
              </a:solidFill>
            </a:endParaRPr>
          </a:p>
          <a:p>
            <a:pPr algn="ctr"/>
            <a:endParaRPr lang="en-US" sz="2800" b="1" dirty="0" smtClean="0">
              <a:solidFill>
                <a:schemeClr val="accent5"/>
              </a:solidFill>
            </a:endParaRPr>
          </a:p>
          <a:p>
            <a:endParaRPr lang="en-US" sz="2800" b="1" dirty="0" smtClean="0">
              <a:solidFill>
                <a:schemeClr val="accent5"/>
              </a:solidFill>
            </a:endParaRPr>
          </a:p>
          <a:p>
            <a:endParaRPr lang="en-US" sz="2800" b="1" dirty="0" smtClean="0">
              <a:solidFill>
                <a:schemeClr val="accent5"/>
              </a:solidFill>
            </a:endParaRPr>
          </a:p>
          <a:p>
            <a:endParaRPr lang="en-US" sz="2800" b="1" dirty="0">
              <a:solidFill>
                <a:schemeClr val="accent5"/>
              </a:solidFill>
            </a:endParaRPr>
          </a:p>
          <a:p>
            <a:endParaRPr lang="en-US" sz="2800" b="1" dirty="0" smtClean="0">
              <a:solidFill>
                <a:schemeClr val="accent5"/>
              </a:solidFill>
            </a:endParaRPr>
          </a:p>
          <a:p>
            <a:endParaRPr lang="en-US" sz="2400" b="1" dirty="0" smtClean="0">
              <a:solidFill>
                <a:schemeClr val="accent5"/>
              </a:solidFill>
            </a:endParaRPr>
          </a:p>
          <a:p>
            <a:endParaRPr lang="en-US" sz="2400" b="1" dirty="0">
              <a:solidFill>
                <a:schemeClr val="accent5"/>
              </a:solidFill>
            </a:endParaRPr>
          </a:p>
          <a:p>
            <a:endParaRPr lang="en-US" sz="2400" b="1" dirty="0" smtClean="0">
              <a:solidFill>
                <a:schemeClr val="accent5"/>
              </a:solidFill>
            </a:endParaRPr>
          </a:p>
          <a:p>
            <a:endParaRPr lang="en-US" sz="2400" b="1" dirty="0">
              <a:solidFill>
                <a:schemeClr val="accent5"/>
              </a:solidFill>
            </a:endParaRPr>
          </a:p>
          <a:p>
            <a:endParaRPr lang="en-US" sz="2400" b="1" dirty="0" smtClean="0">
              <a:solidFill>
                <a:schemeClr val="accent5"/>
              </a:solidFill>
            </a:endParaRPr>
          </a:p>
          <a:p>
            <a:endParaRPr lang="en-US" sz="2400" b="1" dirty="0" smtClean="0">
              <a:solidFill>
                <a:schemeClr val="accent5"/>
              </a:solidFill>
            </a:endParaRPr>
          </a:p>
        </p:txBody>
      </p:sp>
      <p:pic>
        <p:nvPicPr>
          <p:cNvPr id="65" name="Picture 2" descr="C:\Documents and Settings\wenbin\Local Settings\Temporary Internet Files\Content.IE5\P88CV32M\MC90034042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193" y="16136503"/>
            <a:ext cx="1082203" cy="2762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TextBox 65"/>
          <p:cNvSpPr txBox="1"/>
          <p:nvPr/>
        </p:nvSpPr>
        <p:spPr>
          <a:xfrm>
            <a:off x="880525" y="16800733"/>
            <a:ext cx="19890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Injector </a:t>
            </a:r>
          </a:p>
          <a:p>
            <a:r>
              <a:rPr lang="en-US" sz="2800" dirty="0" smtClean="0"/>
              <a:t>process</a:t>
            </a:r>
            <a:endParaRPr lang="en-US" sz="2800" dirty="0"/>
          </a:p>
        </p:txBody>
      </p:sp>
      <p:sp>
        <p:nvSpPr>
          <p:cNvPr id="67" name="Text Box 4"/>
          <p:cNvSpPr txBox="1">
            <a:spLocks noChangeArrowheads="1"/>
          </p:cNvSpPr>
          <p:nvPr/>
        </p:nvSpPr>
        <p:spPr bwMode="auto">
          <a:xfrm>
            <a:off x="3969846" y="16136503"/>
            <a:ext cx="4945554" cy="640080"/>
          </a:xfrm>
          <a:prstGeom prst="rect">
            <a:avLst/>
          </a:prstGeom>
          <a:solidFill>
            <a:srgbClr val="0099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45676" rIns="0" bIns="45676">
            <a:spAutoFit/>
          </a:bodyPr>
          <a:lstStyle>
            <a:lvl1pPr marL="114300" indent="-114300">
              <a:defRPr>
                <a:solidFill>
                  <a:schemeClr val="tx1"/>
                </a:solidFill>
                <a:latin typeface="Arial" charset="0"/>
              </a:defRPr>
            </a:lvl1pPr>
            <a:lvl2pPr marL="133350">
              <a:defRPr>
                <a:solidFill>
                  <a:schemeClr val="tx1"/>
                </a:solidFill>
                <a:latin typeface="Arial" charset="0"/>
              </a:defRPr>
            </a:lvl2pPr>
            <a:lvl3pPr marL="266700">
              <a:defRPr>
                <a:solidFill>
                  <a:schemeClr val="tx1"/>
                </a:solidFill>
                <a:latin typeface="Arial" charset="0"/>
              </a:defRPr>
            </a:lvl3pPr>
            <a:lvl4pPr marL="400050">
              <a:defRPr>
                <a:solidFill>
                  <a:schemeClr val="tx1"/>
                </a:solidFill>
                <a:latin typeface="Arial" charset="0"/>
              </a:defRPr>
            </a:lvl4pPr>
            <a:lvl5pPr marL="533400">
              <a:defRPr>
                <a:solidFill>
                  <a:schemeClr val="tx1"/>
                </a:solidFill>
                <a:latin typeface="Arial" charset="0"/>
              </a:defRPr>
            </a:lvl5pPr>
            <a:lvl6pPr marL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1447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905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362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400" i="0" dirty="0" err="1">
                <a:solidFill>
                  <a:schemeClr val="bg1"/>
                </a:solidFill>
                <a:latin typeface="Helvetica" pitchFamily="2" charset="0"/>
                <a:ea typeface="宋体" charset="-122"/>
                <a:cs typeface="Arial" charset="0"/>
              </a:rPr>
              <a:t>a.out</a:t>
            </a:r>
            <a:endParaRPr lang="en-US" altLang="zh-CN" sz="2400" i="0" dirty="0">
              <a:solidFill>
                <a:schemeClr val="bg1"/>
              </a:solidFill>
              <a:latin typeface="Helvetica" pitchFamily="2" charset="0"/>
              <a:ea typeface="宋体" charset="-122"/>
              <a:cs typeface="Arial" charset="0"/>
            </a:endParaRPr>
          </a:p>
        </p:txBody>
      </p:sp>
      <p:sp>
        <p:nvSpPr>
          <p:cNvPr id="68" name="Text Box 17"/>
          <p:cNvSpPr txBox="1">
            <a:spLocks noChangeArrowheads="1"/>
          </p:cNvSpPr>
          <p:nvPr/>
        </p:nvSpPr>
        <p:spPr bwMode="auto">
          <a:xfrm>
            <a:off x="3969846" y="16794158"/>
            <a:ext cx="4945554" cy="64008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0" tIns="45676" rIns="0" bIns="45676">
            <a:spAutoFit/>
          </a:bodyPr>
          <a:lstStyle>
            <a:lvl1pPr marL="114300" indent="-114300">
              <a:defRPr>
                <a:solidFill>
                  <a:schemeClr val="tx1"/>
                </a:solidFill>
                <a:latin typeface="Arial" charset="0"/>
              </a:defRPr>
            </a:lvl1pPr>
            <a:lvl2pPr marL="133350">
              <a:defRPr>
                <a:solidFill>
                  <a:schemeClr val="tx1"/>
                </a:solidFill>
                <a:latin typeface="Arial" charset="0"/>
              </a:defRPr>
            </a:lvl2pPr>
            <a:lvl3pPr marL="266700">
              <a:defRPr>
                <a:solidFill>
                  <a:schemeClr val="tx1"/>
                </a:solidFill>
                <a:latin typeface="Arial" charset="0"/>
              </a:defRPr>
            </a:lvl3pPr>
            <a:lvl4pPr marL="400050">
              <a:defRPr>
                <a:solidFill>
                  <a:schemeClr val="tx1"/>
                </a:solidFill>
                <a:latin typeface="Arial" charset="0"/>
              </a:defRPr>
            </a:lvl4pPr>
            <a:lvl5pPr marL="533400">
              <a:defRPr>
                <a:solidFill>
                  <a:schemeClr val="tx1"/>
                </a:solidFill>
                <a:latin typeface="Arial" charset="0"/>
              </a:defRPr>
            </a:lvl5pPr>
            <a:lvl6pPr marL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1447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905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362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400" i="0" dirty="0" smtClean="0">
                <a:solidFill>
                  <a:srgbClr val="FFFFFF"/>
                </a:solidFill>
                <a:latin typeface="Helvetica" pitchFamily="2" charset="0"/>
                <a:ea typeface="宋体" charset="-122"/>
                <a:cs typeface="Arial" charset="0"/>
              </a:rPr>
              <a:t>libc.so</a:t>
            </a:r>
            <a:endParaRPr lang="en-US" altLang="zh-CN" sz="2400" i="0" dirty="0">
              <a:solidFill>
                <a:srgbClr val="FFFFFF"/>
              </a:solidFill>
              <a:latin typeface="Helvetica" pitchFamily="2" charset="0"/>
              <a:ea typeface="宋体" charset="-122"/>
              <a:cs typeface="Arial" charset="0"/>
            </a:endParaRPr>
          </a:p>
        </p:txBody>
      </p:sp>
      <p:sp>
        <p:nvSpPr>
          <p:cNvPr id="69" name="Text Box 17"/>
          <p:cNvSpPr txBox="1">
            <a:spLocks noChangeArrowheads="1"/>
          </p:cNvSpPr>
          <p:nvPr/>
        </p:nvSpPr>
        <p:spPr bwMode="auto">
          <a:xfrm>
            <a:off x="3982546" y="17440287"/>
            <a:ext cx="4932854" cy="64008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0" tIns="45676" rIns="0" bIns="45676">
            <a:spAutoFit/>
          </a:bodyPr>
          <a:lstStyle>
            <a:lvl1pPr marL="114300" indent="-114300">
              <a:defRPr>
                <a:solidFill>
                  <a:schemeClr val="tx1"/>
                </a:solidFill>
                <a:latin typeface="Arial" charset="0"/>
              </a:defRPr>
            </a:lvl1pPr>
            <a:lvl2pPr marL="133350">
              <a:defRPr>
                <a:solidFill>
                  <a:schemeClr val="tx1"/>
                </a:solidFill>
                <a:latin typeface="Arial" charset="0"/>
              </a:defRPr>
            </a:lvl2pPr>
            <a:lvl3pPr marL="266700">
              <a:defRPr>
                <a:solidFill>
                  <a:schemeClr val="tx1"/>
                </a:solidFill>
                <a:latin typeface="Arial" charset="0"/>
              </a:defRPr>
            </a:lvl3pPr>
            <a:lvl4pPr marL="400050">
              <a:defRPr>
                <a:solidFill>
                  <a:schemeClr val="tx1"/>
                </a:solidFill>
                <a:latin typeface="Arial" charset="0"/>
              </a:defRPr>
            </a:lvl4pPr>
            <a:lvl5pPr marL="533400">
              <a:defRPr>
                <a:solidFill>
                  <a:schemeClr val="tx1"/>
                </a:solidFill>
                <a:latin typeface="Arial" charset="0"/>
              </a:defRPr>
            </a:lvl5pPr>
            <a:lvl6pPr marL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1447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905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362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400" i="0" dirty="0" smtClean="0">
                <a:solidFill>
                  <a:srgbClr val="FFFFFF"/>
                </a:solidFill>
                <a:latin typeface="Helvetica" pitchFamily="2" charset="0"/>
                <a:ea typeface="宋体" charset="-122"/>
                <a:cs typeface="Arial" charset="0"/>
              </a:rPr>
              <a:t>libpthread.so</a:t>
            </a:r>
            <a:endParaRPr lang="en-US" altLang="zh-CN" sz="2400" i="0" dirty="0">
              <a:solidFill>
                <a:srgbClr val="FFFFFF"/>
              </a:solidFill>
              <a:latin typeface="Helvetica" pitchFamily="2" charset="0"/>
              <a:ea typeface="宋体" charset="-122"/>
              <a:cs typeface="Arial" charset="0"/>
            </a:endParaRPr>
          </a:p>
        </p:txBody>
      </p:sp>
      <p:sp>
        <p:nvSpPr>
          <p:cNvPr id="70" name="Text Box 17"/>
          <p:cNvSpPr txBox="1">
            <a:spLocks noChangeArrowheads="1"/>
          </p:cNvSpPr>
          <p:nvPr/>
        </p:nvSpPr>
        <p:spPr bwMode="auto">
          <a:xfrm>
            <a:off x="3973743" y="18083419"/>
            <a:ext cx="4937760" cy="2194560"/>
          </a:xfrm>
          <a:prstGeom prst="rect">
            <a:avLst/>
          </a:prstGeom>
          <a:solidFill>
            <a:srgbClr val="A5002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45676" rIns="0" bIns="45676">
            <a:spAutoFit/>
          </a:bodyPr>
          <a:lstStyle>
            <a:lvl1pPr marL="114300" indent="-114300">
              <a:defRPr>
                <a:solidFill>
                  <a:schemeClr val="tx1"/>
                </a:solidFill>
                <a:latin typeface="Arial" charset="0"/>
              </a:defRPr>
            </a:lvl1pPr>
            <a:lvl2pPr marL="133350">
              <a:defRPr>
                <a:solidFill>
                  <a:schemeClr val="tx1"/>
                </a:solidFill>
                <a:latin typeface="Arial" charset="0"/>
              </a:defRPr>
            </a:lvl2pPr>
            <a:lvl3pPr marL="266700">
              <a:defRPr>
                <a:solidFill>
                  <a:schemeClr val="tx1"/>
                </a:solidFill>
                <a:latin typeface="Arial" charset="0"/>
              </a:defRPr>
            </a:lvl3pPr>
            <a:lvl4pPr marL="400050">
              <a:defRPr>
                <a:solidFill>
                  <a:schemeClr val="tx1"/>
                </a:solidFill>
                <a:latin typeface="Arial" charset="0"/>
              </a:defRPr>
            </a:lvl4pPr>
            <a:lvl5pPr marL="533400">
              <a:defRPr>
                <a:solidFill>
                  <a:schemeClr val="tx1"/>
                </a:solidFill>
                <a:latin typeface="Arial" charset="0"/>
              </a:defRPr>
            </a:lvl5pPr>
            <a:lvl6pPr marL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1447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905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362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400" i="0" dirty="0" smtClean="0">
                <a:solidFill>
                  <a:srgbClr val="FFFFFF"/>
                </a:solidFill>
                <a:latin typeface="Helvetica" pitchFamily="2" charset="0"/>
                <a:ea typeface="宋体" charset="-122"/>
                <a:cs typeface="Arial" charset="0"/>
              </a:rPr>
              <a:t>Agent.so</a:t>
            </a:r>
            <a:endParaRPr lang="en-US" altLang="zh-CN" sz="2400" i="0" dirty="0">
              <a:solidFill>
                <a:srgbClr val="FFFFFF"/>
              </a:solidFill>
              <a:latin typeface="Helvetica" pitchFamily="2" charset="0"/>
              <a:ea typeface="宋体" charset="-122"/>
              <a:cs typeface="Arial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038600" y="18593813"/>
            <a:ext cx="4818888" cy="640080"/>
          </a:xfrm>
          <a:prstGeom prst="rect">
            <a:avLst/>
          </a:prstGeom>
          <a:solidFill>
            <a:srgbClr val="00B050"/>
          </a:solidFill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Payload Functions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042954" y="19270787"/>
            <a:ext cx="4818888" cy="6400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Instrumentation Engine</a:t>
            </a:r>
          </a:p>
        </p:txBody>
      </p:sp>
      <p:sp>
        <p:nvSpPr>
          <p:cNvPr id="73" name="Rectangle 72"/>
          <p:cNvSpPr/>
          <p:nvPr/>
        </p:nvSpPr>
        <p:spPr>
          <a:xfrm>
            <a:off x="23421825" y="7596962"/>
            <a:ext cx="3317875" cy="20970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Data </a:t>
            </a:r>
            <a:r>
              <a:rPr lang="en-US" sz="2000" b="1" dirty="0" smtClean="0">
                <a:solidFill>
                  <a:schemeClr val="tx1"/>
                </a:solidFill>
              </a:rPr>
              <a:t>Collection</a:t>
            </a:r>
            <a:endParaRPr lang="en-US" sz="20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sz="20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sz="20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sz="20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sz="20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74" name="Picture 3" descr="C:\Users\wenbin\Desktop\Dropbox\academic\2012_06_vizsec\draft\figure\dataflow\raw.graffle\image2.tif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7726" y="8133537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" name="TextBox 2"/>
          <p:cNvSpPr txBox="1">
            <a:spLocks noChangeArrowheads="1"/>
          </p:cNvSpPr>
          <p:nvPr/>
        </p:nvSpPr>
        <p:spPr bwMode="auto">
          <a:xfrm>
            <a:off x="23421826" y="9047937"/>
            <a:ext cx="16462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 b="1"/>
              <a:t>Instrumented</a:t>
            </a:r>
          </a:p>
          <a:p>
            <a:pPr eaLnBrk="1" hangingPunct="1"/>
            <a:r>
              <a:rPr lang="en-US" sz="1800" b="1"/>
              <a:t>Binary Code</a:t>
            </a:r>
          </a:p>
        </p:txBody>
      </p:sp>
      <p:sp>
        <p:nvSpPr>
          <p:cNvPr id="76" name="TextBox 9"/>
          <p:cNvSpPr txBox="1">
            <a:spLocks noChangeArrowheads="1"/>
          </p:cNvSpPr>
          <p:nvPr/>
        </p:nvSpPr>
        <p:spPr bwMode="auto">
          <a:xfrm>
            <a:off x="25344289" y="9101912"/>
            <a:ext cx="13509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 b="1"/>
              <a:t>Trace Data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24552126" y="8646299"/>
            <a:ext cx="110648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27365176" y="7596962"/>
            <a:ext cx="3724275" cy="20970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Visualization</a:t>
            </a:r>
            <a:endParaRPr lang="en-US" sz="20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sz="20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sz="20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sz="20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sz="20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79" name="Picture 4" descr="C:\Users\wenbin\Desktop\Dropbox\academic\2012_06_vizsec\draft\figure\dataflow\raw.graffle\image5.tif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9776" y="8192274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5" descr="C:\Users\wenbin\Desktop\Dropbox\academic\2012_06_vizsec\draft\figure\dataflow\raw.graffle\image3.tif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6951" y="8133537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6" descr="C:\Users\wenbin\Desktop\Dropbox\academic\2012_06_vizsec\draft\figure\dataflow\raw.graffle\image4.tif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6814" y="8192274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" name="TextBox 17"/>
          <p:cNvSpPr txBox="1">
            <a:spLocks noChangeArrowheads="1"/>
          </p:cNvSpPr>
          <p:nvPr/>
        </p:nvSpPr>
        <p:spPr bwMode="auto">
          <a:xfrm>
            <a:off x="27525514" y="9101912"/>
            <a:ext cx="1108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 b="1"/>
              <a:t>Diagram</a:t>
            </a:r>
          </a:p>
        </p:txBody>
      </p:sp>
      <p:sp>
        <p:nvSpPr>
          <p:cNvPr id="83" name="TextBox 18"/>
          <p:cNvSpPr txBox="1">
            <a:spLocks noChangeArrowheads="1"/>
          </p:cNvSpPr>
          <p:nvPr/>
        </p:nvSpPr>
        <p:spPr bwMode="auto">
          <a:xfrm>
            <a:off x="29059039" y="9106674"/>
            <a:ext cx="20304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 b="1"/>
              <a:t>Display Interface</a:t>
            </a:r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26420614" y="8646299"/>
            <a:ext cx="1295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28411339" y="8679637"/>
            <a:ext cx="75247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6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98565" y="8012611"/>
            <a:ext cx="490537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7" name="Straight Arrow Connector 86"/>
          <p:cNvCxnSpPr/>
          <p:nvPr/>
        </p:nvCxnSpPr>
        <p:spPr>
          <a:xfrm>
            <a:off x="30851326" y="8514537"/>
            <a:ext cx="8068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>
            <a:off x="30794176" y="8765362"/>
            <a:ext cx="86397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9" name="Picture 23" descr="http://icons.iconarchive.com/icons/deleket/adobe-cs4/256/File-Adobe-Dreamweaver-XML-01-icon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63364" y="8133537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" name="AutoShape 4"/>
          <p:cNvSpPr>
            <a:spLocks noChangeArrowheads="1"/>
          </p:cNvSpPr>
          <p:nvPr/>
        </p:nvSpPr>
        <p:spPr bwMode="auto">
          <a:xfrm>
            <a:off x="18428452" y="17434239"/>
            <a:ext cx="3288746" cy="359606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1" name="Oval 5"/>
          <p:cNvSpPr>
            <a:spLocks noChangeArrowheads="1"/>
          </p:cNvSpPr>
          <p:nvPr/>
        </p:nvSpPr>
        <p:spPr bwMode="auto">
          <a:xfrm>
            <a:off x="19104721" y="18696546"/>
            <a:ext cx="1803506" cy="1692267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" name="AutoShape 6"/>
          <p:cNvSpPr>
            <a:spLocks noChangeArrowheads="1"/>
          </p:cNvSpPr>
          <p:nvPr/>
        </p:nvSpPr>
        <p:spPr bwMode="auto">
          <a:xfrm>
            <a:off x="11737600" y="17380241"/>
            <a:ext cx="3288746" cy="359606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3" name="Oval 7"/>
          <p:cNvSpPr>
            <a:spLocks noChangeArrowheads="1"/>
          </p:cNvSpPr>
          <p:nvPr/>
        </p:nvSpPr>
        <p:spPr bwMode="auto">
          <a:xfrm>
            <a:off x="13034119" y="19056629"/>
            <a:ext cx="1803506" cy="1692267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4" name="AutoShape 8"/>
          <p:cNvSpPr>
            <a:spLocks noChangeArrowheads="1"/>
          </p:cNvSpPr>
          <p:nvPr/>
        </p:nvSpPr>
        <p:spPr bwMode="auto">
          <a:xfrm>
            <a:off x="15194478" y="18107354"/>
            <a:ext cx="3182658" cy="2326867"/>
          </a:xfrm>
          <a:prstGeom prst="cloudCallout">
            <a:avLst>
              <a:gd name="adj1" fmla="val -2431"/>
              <a:gd name="adj2" fmla="val -2366"/>
            </a:avLst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zh-CN" altLang="zh-CN"/>
          </a:p>
        </p:txBody>
      </p:sp>
      <p:sp>
        <p:nvSpPr>
          <p:cNvPr id="95" name="Oval 9"/>
          <p:cNvSpPr>
            <a:spLocks noChangeArrowheads="1"/>
          </p:cNvSpPr>
          <p:nvPr/>
        </p:nvSpPr>
        <p:spPr bwMode="auto">
          <a:xfrm>
            <a:off x="11843642" y="17551673"/>
            <a:ext cx="1803506" cy="1692267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6" name="Freeform 10"/>
          <p:cNvSpPr>
            <a:spLocks/>
          </p:cNvSpPr>
          <p:nvPr/>
        </p:nvSpPr>
        <p:spPr bwMode="auto">
          <a:xfrm>
            <a:off x="12189644" y="18016808"/>
            <a:ext cx="353629" cy="951900"/>
          </a:xfrm>
          <a:custGeom>
            <a:avLst/>
            <a:gdLst>
              <a:gd name="T0" fmla="*/ 2147483647 w 160"/>
              <a:gd name="T1" fmla="*/ 0 h 432"/>
              <a:gd name="T2" fmla="*/ 2147483647 w 160"/>
              <a:gd name="T3" fmla="*/ 2147483647 h 432"/>
              <a:gd name="T4" fmla="*/ 2147483647 w 160"/>
              <a:gd name="T5" fmla="*/ 2147483647 h 432"/>
              <a:gd name="T6" fmla="*/ 2147483647 w 160"/>
              <a:gd name="T7" fmla="*/ 2147483647 h 432"/>
              <a:gd name="T8" fmla="*/ 2147483647 w 160"/>
              <a:gd name="T9" fmla="*/ 2147483647 h 432"/>
              <a:gd name="T10" fmla="*/ 2147483647 w 160"/>
              <a:gd name="T11" fmla="*/ 2147483647 h 4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60" h="432">
                <a:moveTo>
                  <a:pt x="104" y="0"/>
                </a:moveTo>
                <a:cubicBezTo>
                  <a:pt x="52" y="32"/>
                  <a:pt x="0" y="64"/>
                  <a:pt x="8" y="96"/>
                </a:cubicBezTo>
                <a:cubicBezTo>
                  <a:pt x="16" y="128"/>
                  <a:pt x="144" y="160"/>
                  <a:pt x="152" y="192"/>
                </a:cubicBezTo>
                <a:cubicBezTo>
                  <a:pt x="160" y="224"/>
                  <a:pt x="64" y="256"/>
                  <a:pt x="56" y="288"/>
                </a:cubicBezTo>
                <a:cubicBezTo>
                  <a:pt x="48" y="320"/>
                  <a:pt x="104" y="360"/>
                  <a:pt x="104" y="384"/>
                </a:cubicBezTo>
                <a:cubicBezTo>
                  <a:pt x="104" y="408"/>
                  <a:pt x="80" y="420"/>
                  <a:pt x="56" y="432"/>
                </a:cubicBezTo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11"/>
          <p:cNvSpPr>
            <a:spLocks/>
          </p:cNvSpPr>
          <p:nvPr/>
        </p:nvSpPr>
        <p:spPr bwMode="auto">
          <a:xfrm>
            <a:off x="12905333" y="18016808"/>
            <a:ext cx="353629" cy="951900"/>
          </a:xfrm>
          <a:custGeom>
            <a:avLst/>
            <a:gdLst>
              <a:gd name="T0" fmla="*/ 2147483647 w 160"/>
              <a:gd name="T1" fmla="*/ 0 h 432"/>
              <a:gd name="T2" fmla="*/ 2147483647 w 160"/>
              <a:gd name="T3" fmla="*/ 2147483647 h 432"/>
              <a:gd name="T4" fmla="*/ 2147483647 w 160"/>
              <a:gd name="T5" fmla="*/ 2147483647 h 432"/>
              <a:gd name="T6" fmla="*/ 2147483647 w 160"/>
              <a:gd name="T7" fmla="*/ 2147483647 h 432"/>
              <a:gd name="T8" fmla="*/ 2147483647 w 160"/>
              <a:gd name="T9" fmla="*/ 2147483647 h 432"/>
              <a:gd name="T10" fmla="*/ 2147483647 w 160"/>
              <a:gd name="T11" fmla="*/ 2147483647 h 4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60" h="432">
                <a:moveTo>
                  <a:pt x="104" y="0"/>
                </a:moveTo>
                <a:cubicBezTo>
                  <a:pt x="52" y="32"/>
                  <a:pt x="0" y="64"/>
                  <a:pt x="8" y="96"/>
                </a:cubicBezTo>
                <a:cubicBezTo>
                  <a:pt x="16" y="128"/>
                  <a:pt x="144" y="160"/>
                  <a:pt x="152" y="192"/>
                </a:cubicBezTo>
                <a:cubicBezTo>
                  <a:pt x="160" y="224"/>
                  <a:pt x="64" y="256"/>
                  <a:pt x="56" y="288"/>
                </a:cubicBezTo>
                <a:cubicBezTo>
                  <a:pt x="48" y="320"/>
                  <a:pt x="104" y="360"/>
                  <a:pt x="104" y="384"/>
                </a:cubicBezTo>
                <a:cubicBezTo>
                  <a:pt x="104" y="408"/>
                  <a:pt x="80" y="420"/>
                  <a:pt x="56" y="432"/>
                </a:cubicBezTo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12"/>
          <p:cNvSpPr>
            <a:spLocks/>
          </p:cNvSpPr>
          <p:nvPr/>
        </p:nvSpPr>
        <p:spPr bwMode="auto">
          <a:xfrm>
            <a:off x="13647148" y="19517886"/>
            <a:ext cx="353629" cy="951900"/>
          </a:xfrm>
          <a:custGeom>
            <a:avLst/>
            <a:gdLst>
              <a:gd name="T0" fmla="*/ 2147483647 w 160"/>
              <a:gd name="T1" fmla="*/ 0 h 432"/>
              <a:gd name="T2" fmla="*/ 2147483647 w 160"/>
              <a:gd name="T3" fmla="*/ 2147483647 h 432"/>
              <a:gd name="T4" fmla="*/ 2147483647 w 160"/>
              <a:gd name="T5" fmla="*/ 2147483647 h 432"/>
              <a:gd name="T6" fmla="*/ 2147483647 w 160"/>
              <a:gd name="T7" fmla="*/ 2147483647 h 432"/>
              <a:gd name="T8" fmla="*/ 2147483647 w 160"/>
              <a:gd name="T9" fmla="*/ 2147483647 h 432"/>
              <a:gd name="T10" fmla="*/ 2147483647 w 160"/>
              <a:gd name="T11" fmla="*/ 2147483647 h 4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60" h="432">
                <a:moveTo>
                  <a:pt x="104" y="0"/>
                </a:moveTo>
                <a:cubicBezTo>
                  <a:pt x="52" y="32"/>
                  <a:pt x="0" y="64"/>
                  <a:pt x="8" y="96"/>
                </a:cubicBezTo>
                <a:cubicBezTo>
                  <a:pt x="16" y="128"/>
                  <a:pt x="144" y="160"/>
                  <a:pt x="152" y="192"/>
                </a:cubicBezTo>
                <a:cubicBezTo>
                  <a:pt x="160" y="224"/>
                  <a:pt x="64" y="256"/>
                  <a:pt x="56" y="288"/>
                </a:cubicBezTo>
                <a:cubicBezTo>
                  <a:pt x="48" y="320"/>
                  <a:pt x="104" y="360"/>
                  <a:pt x="104" y="384"/>
                </a:cubicBezTo>
                <a:cubicBezTo>
                  <a:pt x="104" y="408"/>
                  <a:pt x="80" y="420"/>
                  <a:pt x="56" y="432"/>
                </a:cubicBezTo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Freeform 13"/>
          <p:cNvSpPr>
            <a:spLocks/>
          </p:cNvSpPr>
          <p:nvPr/>
        </p:nvSpPr>
        <p:spPr bwMode="auto">
          <a:xfrm>
            <a:off x="19829659" y="19196593"/>
            <a:ext cx="353629" cy="951900"/>
          </a:xfrm>
          <a:custGeom>
            <a:avLst/>
            <a:gdLst>
              <a:gd name="T0" fmla="*/ 2147483647 w 160"/>
              <a:gd name="T1" fmla="*/ 0 h 432"/>
              <a:gd name="T2" fmla="*/ 2147483647 w 160"/>
              <a:gd name="T3" fmla="*/ 2147483647 h 432"/>
              <a:gd name="T4" fmla="*/ 2147483647 w 160"/>
              <a:gd name="T5" fmla="*/ 2147483647 h 432"/>
              <a:gd name="T6" fmla="*/ 2147483647 w 160"/>
              <a:gd name="T7" fmla="*/ 2147483647 h 432"/>
              <a:gd name="T8" fmla="*/ 2147483647 w 160"/>
              <a:gd name="T9" fmla="*/ 2147483647 h 432"/>
              <a:gd name="T10" fmla="*/ 2147483647 w 160"/>
              <a:gd name="T11" fmla="*/ 2147483647 h 4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60" h="432">
                <a:moveTo>
                  <a:pt x="104" y="0"/>
                </a:moveTo>
                <a:cubicBezTo>
                  <a:pt x="52" y="32"/>
                  <a:pt x="0" y="64"/>
                  <a:pt x="8" y="96"/>
                </a:cubicBezTo>
                <a:cubicBezTo>
                  <a:pt x="16" y="128"/>
                  <a:pt x="144" y="160"/>
                  <a:pt x="152" y="192"/>
                </a:cubicBezTo>
                <a:cubicBezTo>
                  <a:pt x="160" y="224"/>
                  <a:pt x="64" y="256"/>
                  <a:pt x="56" y="288"/>
                </a:cubicBezTo>
                <a:cubicBezTo>
                  <a:pt x="48" y="320"/>
                  <a:pt x="104" y="360"/>
                  <a:pt x="104" y="384"/>
                </a:cubicBezTo>
                <a:cubicBezTo>
                  <a:pt x="104" y="408"/>
                  <a:pt x="80" y="420"/>
                  <a:pt x="56" y="432"/>
                </a:cubicBezTo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Text Box 14"/>
          <p:cNvSpPr txBox="1">
            <a:spLocks noChangeArrowheads="1"/>
          </p:cNvSpPr>
          <p:nvPr/>
        </p:nvSpPr>
        <p:spPr bwMode="auto">
          <a:xfrm>
            <a:off x="13378844" y="17554785"/>
            <a:ext cx="13791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 dirty="0">
                <a:ea typeface="宋体" pitchFamily="2" charset="-122"/>
              </a:rPr>
              <a:t>Host A</a:t>
            </a:r>
          </a:p>
        </p:txBody>
      </p:sp>
      <p:sp>
        <p:nvSpPr>
          <p:cNvPr id="101" name="Text Box 15"/>
          <p:cNvSpPr txBox="1">
            <a:spLocks noChangeArrowheads="1"/>
          </p:cNvSpPr>
          <p:nvPr/>
        </p:nvSpPr>
        <p:spPr bwMode="auto">
          <a:xfrm>
            <a:off x="18801294" y="17616698"/>
            <a:ext cx="13791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dirty="0">
                <a:ea typeface="宋体" pitchFamily="2" charset="-122"/>
              </a:rPr>
              <a:t>Host B</a:t>
            </a:r>
          </a:p>
        </p:txBody>
      </p:sp>
      <p:sp>
        <p:nvSpPr>
          <p:cNvPr id="102" name="Oval 16"/>
          <p:cNvSpPr>
            <a:spLocks noChangeArrowheads="1"/>
          </p:cNvSpPr>
          <p:nvPr/>
        </p:nvSpPr>
        <p:spPr bwMode="auto">
          <a:xfrm>
            <a:off x="12265844" y="18169207"/>
            <a:ext cx="212178" cy="211533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" name="Oval 17"/>
          <p:cNvSpPr>
            <a:spLocks noChangeArrowheads="1"/>
          </p:cNvSpPr>
          <p:nvPr/>
        </p:nvSpPr>
        <p:spPr bwMode="auto">
          <a:xfrm>
            <a:off x="12976058" y="18472034"/>
            <a:ext cx="212178" cy="211533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4" name="Oval 18"/>
          <p:cNvSpPr>
            <a:spLocks noChangeArrowheads="1"/>
          </p:cNvSpPr>
          <p:nvPr/>
        </p:nvSpPr>
        <p:spPr bwMode="auto">
          <a:xfrm>
            <a:off x="13654794" y="19718378"/>
            <a:ext cx="212178" cy="211533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5" name="Oval 19"/>
          <p:cNvSpPr>
            <a:spLocks noChangeArrowheads="1"/>
          </p:cNvSpPr>
          <p:nvPr/>
        </p:nvSpPr>
        <p:spPr bwMode="auto">
          <a:xfrm>
            <a:off x="18696501" y="19233893"/>
            <a:ext cx="212178" cy="21153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5002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6" name="Text Box 20"/>
          <p:cNvSpPr txBox="1">
            <a:spLocks noChangeArrowheads="1"/>
          </p:cNvSpPr>
          <p:nvPr/>
        </p:nvSpPr>
        <p:spPr bwMode="auto">
          <a:xfrm>
            <a:off x="12328198" y="17701810"/>
            <a:ext cx="19095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Process P</a:t>
            </a:r>
          </a:p>
        </p:txBody>
      </p:sp>
      <p:sp>
        <p:nvSpPr>
          <p:cNvPr id="107" name="Text Box 21"/>
          <p:cNvSpPr txBox="1">
            <a:spLocks noChangeArrowheads="1"/>
          </p:cNvSpPr>
          <p:nvPr/>
        </p:nvSpPr>
        <p:spPr bwMode="auto">
          <a:xfrm>
            <a:off x="13521104" y="19168427"/>
            <a:ext cx="19095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Process Q</a:t>
            </a:r>
          </a:p>
        </p:txBody>
      </p:sp>
      <p:sp>
        <p:nvSpPr>
          <p:cNvPr id="109" name="Text Box 23"/>
          <p:cNvSpPr txBox="1">
            <a:spLocks noChangeArrowheads="1"/>
          </p:cNvSpPr>
          <p:nvPr/>
        </p:nvSpPr>
        <p:spPr bwMode="auto">
          <a:xfrm>
            <a:off x="15831010" y="18472034"/>
            <a:ext cx="19095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ea typeface="宋体" pitchFamily="2" charset="-122"/>
              </a:rPr>
              <a:t>network</a:t>
            </a:r>
          </a:p>
        </p:txBody>
      </p:sp>
      <p:cxnSp>
        <p:nvCxnSpPr>
          <p:cNvPr id="111" name="AutoShape 25"/>
          <p:cNvCxnSpPr>
            <a:cxnSpLocks noChangeShapeType="1"/>
            <a:stCxn id="102" idx="6"/>
            <a:endCxn id="103" idx="1"/>
          </p:cNvCxnSpPr>
          <p:nvPr/>
        </p:nvCxnSpPr>
        <p:spPr bwMode="auto">
          <a:xfrm>
            <a:off x="12478022" y="18274974"/>
            <a:ext cx="529109" cy="228038"/>
          </a:xfrm>
          <a:prstGeom prst="curvedConnector2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AutoShape 26"/>
          <p:cNvCxnSpPr>
            <a:cxnSpLocks noChangeShapeType="1"/>
            <a:stCxn id="103" idx="3"/>
            <a:endCxn id="104" idx="3"/>
          </p:cNvCxnSpPr>
          <p:nvPr/>
        </p:nvCxnSpPr>
        <p:spPr bwMode="auto">
          <a:xfrm rot="16200000" flipH="1">
            <a:off x="12723327" y="18936393"/>
            <a:ext cx="1246344" cy="678736"/>
          </a:xfrm>
          <a:prstGeom prst="curvedConnector3">
            <a:avLst>
              <a:gd name="adj1" fmla="val 120827"/>
            </a:avLst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AutoShape 27"/>
          <p:cNvCxnSpPr>
            <a:cxnSpLocks noChangeShapeType="1"/>
            <a:stCxn id="104" idx="7"/>
            <a:endCxn id="128" idx="0"/>
          </p:cNvCxnSpPr>
          <p:nvPr/>
        </p:nvCxnSpPr>
        <p:spPr bwMode="auto">
          <a:xfrm rot="5400000" flipH="1" flipV="1">
            <a:off x="16872254" y="16654875"/>
            <a:ext cx="58127" cy="6130837"/>
          </a:xfrm>
          <a:prstGeom prst="curvedConnector3">
            <a:avLst>
              <a:gd name="adj1" fmla="val 493277"/>
            </a:avLst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Text Box 28"/>
          <p:cNvSpPr txBox="1">
            <a:spLocks noChangeArrowheads="1"/>
          </p:cNvSpPr>
          <p:nvPr/>
        </p:nvSpPr>
        <p:spPr bwMode="auto">
          <a:xfrm>
            <a:off x="19545498" y="18830208"/>
            <a:ext cx="19095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Process R</a:t>
            </a:r>
          </a:p>
        </p:txBody>
      </p:sp>
      <p:sp>
        <p:nvSpPr>
          <p:cNvPr id="128" name="Oval 18"/>
          <p:cNvSpPr>
            <a:spLocks noChangeArrowheads="1"/>
          </p:cNvSpPr>
          <p:nvPr/>
        </p:nvSpPr>
        <p:spPr bwMode="auto">
          <a:xfrm>
            <a:off x="19860647" y="19691229"/>
            <a:ext cx="212178" cy="211533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" name="Rectangle 416"/>
          <p:cNvSpPr>
            <a:spLocks noChangeArrowheads="1"/>
          </p:cNvSpPr>
          <p:nvPr/>
        </p:nvSpPr>
        <p:spPr bwMode="auto">
          <a:xfrm>
            <a:off x="18684897" y="12153143"/>
            <a:ext cx="3429000" cy="1355725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156638" rIns="0" bIns="156638" anchor="ctr"/>
          <a:lstStyle/>
          <a:p>
            <a:endParaRPr lang="en-US"/>
          </a:p>
        </p:txBody>
      </p:sp>
      <p:sp>
        <p:nvSpPr>
          <p:cNvPr id="154" name="Line 296"/>
          <p:cNvSpPr>
            <a:spLocks noChangeShapeType="1"/>
          </p:cNvSpPr>
          <p:nvPr/>
        </p:nvSpPr>
        <p:spPr bwMode="auto">
          <a:xfrm flipV="1">
            <a:off x="18072336" y="12153143"/>
            <a:ext cx="609600" cy="1250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56638" rIns="0" bIns="156638"/>
          <a:lstStyle/>
          <a:p>
            <a:endParaRPr lang="en-US"/>
          </a:p>
        </p:txBody>
      </p:sp>
      <p:sp>
        <p:nvSpPr>
          <p:cNvPr id="155" name="Line 317"/>
          <p:cNvSpPr>
            <a:spLocks noChangeShapeType="1"/>
          </p:cNvSpPr>
          <p:nvPr/>
        </p:nvSpPr>
        <p:spPr bwMode="auto">
          <a:xfrm flipH="1">
            <a:off x="18072336" y="13424328"/>
            <a:ext cx="584238" cy="444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56638" rIns="0" bIns="156638"/>
          <a:lstStyle/>
          <a:p>
            <a:endParaRPr lang="en-US"/>
          </a:p>
        </p:txBody>
      </p:sp>
      <p:sp>
        <p:nvSpPr>
          <p:cNvPr id="245" name="Text Box 481"/>
          <p:cNvSpPr txBox="1">
            <a:spLocks noChangeArrowheads="1"/>
          </p:cNvSpPr>
          <p:nvPr/>
        </p:nvSpPr>
        <p:spPr bwMode="auto">
          <a:xfrm>
            <a:off x="18872097" y="12373805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92113" indent="-392113"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b="1" dirty="0">
                <a:latin typeface="Courier New" pitchFamily="49" charset="0"/>
              </a:rPr>
              <a:t>call</a:t>
            </a:r>
          </a:p>
          <a:p>
            <a:r>
              <a:rPr lang="en-US" sz="2000" b="1" dirty="0">
                <a:latin typeface="Courier New" pitchFamily="49" charset="0"/>
              </a:rPr>
              <a:t>call</a:t>
            </a:r>
          </a:p>
          <a:p>
            <a:r>
              <a:rPr lang="en-US" sz="2000" b="1" dirty="0" err="1">
                <a:latin typeface="Courier New" pitchFamily="49" charset="0"/>
              </a:rPr>
              <a:t>jmp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46" name="Text Box 482"/>
          <p:cNvSpPr txBox="1">
            <a:spLocks noChangeArrowheads="1"/>
          </p:cNvSpPr>
          <p:nvPr/>
        </p:nvSpPr>
        <p:spPr bwMode="auto">
          <a:xfrm>
            <a:off x="19671885" y="12373805"/>
            <a:ext cx="2819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92113" indent="-392113"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b="1" dirty="0" smtClean="0">
                <a:latin typeface="Courier New" pitchFamily="49" charset="0"/>
              </a:rPr>
              <a:t>payload(bar</a:t>
            </a:r>
            <a:r>
              <a:rPr lang="en-US" sz="2000" b="1" dirty="0">
                <a:latin typeface="Courier New" pitchFamily="49" charset="0"/>
              </a:rPr>
              <a:t>)</a:t>
            </a:r>
          </a:p>
          <a:p>
            <a:r>
              <a:rPr lang="en-US" sz="2000" b="1" dirty="0">
                <a:latin typeface="Courier New" pitchFamily="49" charset="0"/>
              </a:rPr>
              <a:t>bar</a:t>
            </a:r>
          </a:p>
          <a:p>
            <a:r>
              <a:rPr lang="en-US" sz="2000" b="1" dirty="0">
                <a:latin typeface="Courier New" pitchFamily="49" charset="0"/>
              </a:rPr>
              <a:t>0x8449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2 0.03353 -0.00035 0.06707 0.00156 0.10037 C 0.00191 0.10661 0.01198 0.11124 0.01545 0.11263 C 0.03819 0.12257 0.05851 0.13321 0.08298 0.13321 " pathEditMode="relative" ptsTypes="fffA">
                                      <p:cBhvr>
                                        <p:cTn id="42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1" grpId="0"/>
      <p:bldP spid="102" grpId="0" animBg="1"/>
      <p:bldP spid="103" grpId="0" animBg="1"/>
      <p:bldP spid="103" grpId="1" animBg="1"/>
      <p:bldP spid="104" grpId="0" animBg="1"/>
      <p:bldP spid="105" grpId="0" animBg="1"/>
      <p:bldP spid="106" grpId="0"/>
      <p:bldP spid="107" grpId="0"/>
      <p:bldP spid="109" grpId="0"/>
      <p:bldP spid="114" grpId="0"/>
      <p:bldP spid="128" grpId="0" animBg="1"/>
    </p:bldLst>
  </p:timing>
</p:sld>
</file>

<file path=ppt/theme/theme1.xml><?xml version="1.0" encoding="utf-8"?>
<a:theme xmlns:a="http://schemas.openxmlformats.org/drawingml/2006/main" name="Custom Design">
  <a:themeElements>
    <a:clrScheme name="Custom Design 13">
      <a:dk1>
        <a:srgbClr val="000000"/>
      </a:dk1>
      <a:lt1>
        <a:srgbClr val="C3D7FF"/>
      </a:lt1>
      <a:dk2>
        <a:srgbClr val="000000"/>
      </a:dk2>
      <a:lt2>
        <a:srgbClr val="808080"/>
      </a:lt2>
      <a:accent1>
        <a:srgbClr val="FFFFCC"/>
      </a:accent1>
      <a:accent2>
        <a:srgbClr val="A50021"/>
      </a:accent2>
      <a:accent3>
        <a:srgbClr val="DEE8FF"/>
      </a:accent3>
      <a:accent4>
        <a:srgbClr val="000000"/>
      </a:accent4>
      <a:accent5>
        <a:srgbClr val="FFFFE2"/>
      </a:accent5>
      <a:accent6>
        <a:srgbClr val="95001D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CC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156638" rIns="0" bIns="156638" numCol="1" anchor="t" anchorCtr="0" compatLnSpc="1">
        <a:prstTxWarp prst="textNoShape">
          <a:avLst/>
        </a:prstTxWarp>
      </a:bodyPr>
      <a:lstStyle>
        <a:defPPr marL="392113" marR="0" indent="-392113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CC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156638" rIns="0" bIns="156638" numCol="1" anchor="t" anchorCtr="0" compatLnSpc="1">
        <a:prstTxWarp prst="textNoShape">
          <a:avLst/>
        </a:prstTxWarp>
      </a:bodyPr>
      <a:lstStyle>
        <a:defPPr marL="392113" marR="0" indent="-392113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  <a:cs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C3D7FF"/>
        </a:lt1>
        <a:dk2>
          <a:srgbClr val="000000"/>
        </a:dk2>
        <a:lt2>
          <a:srgbClr val="808080"/>
        </a:lt2>
        <a:accent1>
          <a:srgbClr val="FFFFCC"/>
        </a:accent1>
        <a:accent2>
          <a:srgbClr val="A50021"/>
        </a:accent2>
        <a:accent3>
          <a:srgbClr val="DEE8FF"/>
        </a:accent3>
        <a:accent4>
          <a:srgbClr val="000000"/>
        </a:accent4>
        <a:accent5>
          <a:srgbClr val="FFFFE2"/>
        </a:accent5>
        <a:accent6>
          <a:srgbClr val="95001D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2970</TotalTime>
  <Words>296</Words>
  <Application>Microsoft Office PowerPoint</Application>
  <PresentationFormat>Custom</PresentationFormat>
  <Paragraphs>152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Custom Design</vt:lpstr>
      <vt:lpstr>PowerPoint Presentation</vt:lpstr>
    </vt:vector>
  </TitlesOfParts>
  <Company>University of Wisconsin - Computer Science Dept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Paradyn poster template</dc:title>
  <dc:creator>darnold</dc:creator>
  <cp:lastModifiedBy>wenbin</cp:lastModifiedBy>
  <cp:revision>238</cp:revision>
  <dcterms:created xsi:type="dcterms:W3CDTF">2004-10-11T14:28:54Z</dcterms:created>
  <dcterms:modified xsi:type="dcterms:W3CDTF">2012-11-08T22:20:39Z</dcterms:modified>
</cp:coreProperties>
</file>