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41" r:id="rId1"/>
  </p:sldMasterIdLst>
  <p:notesMasterIdLst>
    <p:notesMasterId r:id="rId33"/>
  </p:notesMasterIdLst>
  <p:sldIdLst>
    <p:sldId id="256" r:id="rId2"/>
    <p:sldId id="361" r:id="rId3"/>
    <p:sldId id="362" r:id="rId4"/>
    <p:sldId id="363" r:id="rId5"/>
    <p:sldId id="257" r:id="rId6"/>
    <p:sldId id="360" r:id="rId7"/>
    <p:sldId id="335" r:id="rId8"/>
    <p:sldId id="337" r:id="rId9"/>
    <p:sldId id="339" r:id="rId10"/>
    <p:sldId id="297" r:id="rId11"/>
    <p:sldId id="298" r:id="rId12"/>
    <p:sldId id="367" r:id="rId13"/>
    <p:sldId id="392" r:id="rId14"/>
    <p:sldId id="340" r:id="rId15"/>
    <p:sldId id="405" r:id="rId16"/>
    <p:sldId id="286" r:id="rId17"/>
    <p:sldId id="319" r:id="rId18"/>
    <p:sldId id="417" r:id="rId19"/>
    <p:sldId id="349" r:id="rId20"/>
    <p:sldId id="376" r:id="rId21"/>
    <p:sldId id="414" r:id="rId22"/>
    <p:sldId id="419" r:id="rId23"/>
    <p:sldId id="384" r:id="rId24"/>
    <p:sldId id="418" r:id="rId25"/>
    <p:sldId id="385" r:id="rId26"/>
    <p:sldId id="351" r:id="rId27"/>
    <p:sldId id="407" r:id="rId28"/>
    <p:sldId id="318" r:id="rId29"/>
    <p:sldId id="431" r:id="rId30"/>
    <p:sldId id="409" r:id="rId31"/>
    <p:sldId id="344" r:id="rId32"/>
  </p:sldIdLst>
  <p:sldSz cx="12192000" cy="6858000"/>
  <p:notesSz cx="6858000" cy="9144000"/>
  <p:embeddedFontLst>
    <p:embeddedFont>
      <p:font typeface="LM Roman 12" panose="00000500000000000000" pitchFamily="50" charset="0"/>
      <p:regular r:id="rId34"/>
    </p:embeddedFont>
    <p:embeddedFont>
      <p:font typeface="Leelawadee" panose="020B0502040204020203" pitchFamily="34" charset="-34"/>
      <p:regular r:id="rId35"/>
      <p:bold r:id="rId36"/>
    </p:embeddedFont>
    <p:embeddedFont>
      <p:font typeface="Calibri Light" panose="020F0302020204030204" pitchFamily="34" charset="0"/>
      <p:regular r:id="rId37"/>
      <p:italic r:id="rId38"/>
    </p:embeddedFont>
    <p:embeddedFont>
      <p:font typeface="LM Mono 12" panose="00000509000000000000" pitchFamily="49" charset="0"/>
      <p:regular r:id="rId39"/>
    </p:embeddedFont>
    <p:embeddedFont>
      <p:font typeface="Cambria Math" panose="02040503050406030204" pitchFamily="18" charset="0"/>
      <p:regular r:id="rId40"/>
    </p:embeddedFont>
    <p:embeddedFont>
      <p:font typeface="Calibri" panose="020F0502020204030204" pitchFamily="34" charset="0"/>
      <p:regular r:id="rId41"/>
      <p:bold r:id="rId42"/>
      <p:italic r:id="rId43"/>
      <p:boldItalic r:id="rId44"/>
    </p:embeddedFont>
    <p:embeddedFont>
      <p:font typeface="Consolas" panose="020B0609020204030204" pitchFamily="49" charset="0"/>
      <p:regular r:id="rId45"/>
      <p:bold r:id="rId46"/>
      <p:italic r:id="rId47"/>
      <p:boldItalic r:id="rId48"/>
    </p:embeddedFont>
    <p:embeddedFont>
      <p:font typeface="Leelawadee UI Semilight" panose="020B0402040204020203" pitchFamily="34" charset="-34"/>
      <p:regular r:id="rId49"/>
    </p:embeddedFont>
    <p:embeddedFont>
      <p:font typeface="Century" panose="02040604050505020304" pitchFamily="18" charset="0"/>
      <p:regular r:id="rId50"/>
    </p:embeddedFont>
    <p:embeddedFont>
      <p:font typeface="Cambria" panose="02040503050406030204" pitchFamily="18" charset="0"/>
      <p:regular r:id="rId51"/>
      <p:bold r:id="rId52"/>
      <p:italic r:id="rId53"/>
      <p:boldItalic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110404-4DEE-4BB6-8859-675B49C4DFF1}">
          <p14:sldIdLst>
            <p14:sldId id="256"/>
            <p14:sldId id="361"/>
            <p14:sldId id="362"/>
            <p14:sldId id="363"/>
            <p14:sldId id="257"/>
            <p14:sldId id="360"/>
            <p14:sldId id="335"/>
            <p14:sldId id="337"/>
            <p14:sldId id="339"/>
            <p14:sldId id="297"/>
            <p14:sldId id="298"/>
            <p14:sldId id="367"/>
            <p14:sldId id="392"/>
            <p14:sldId id="340"/>
            <p14:sldId id="405"/>
            <p14:sldId id="286"/>
            <p14:sldId id="319"/>
            <p14:sldId id="417"/>
            <p14:sldId id="349"/>
            <p14:sldId id="376"/>
            <p14:sldId id="414"/>
            <p14:sldId id="419"/>
            <p14:sldId id="384"/>
            <p14:sldId id="418"/>
            <p14:sldId id="385"/>
            <p14:sldId id="351"/>
            <p14:sldId id="407"/>
            <p14:sldId id="318"/>
            <p14:sldId id="431"/>
            <p14:sldId id="409"/>
            <p14:sldId id="344"/>
          </p14:sldIdLst>
        </p14:section>
        <p14:section name="Old Slides" id="{D73DA08F-53B6-40CA-BFB9-A5758CDEFFE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5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4" autoAdjust="0"/>
    <p:restoredTop sz="80744" autoAdjust="0"/>
  </p:normalViewPr>
  <p:slideViewPr>
    <p:cSldViewPr snapToGrid="0">
      <p:cViewPr varScale="1">
        <p:scale>
          <a:sx n="55" d="100"/>
          <a:sy n="55" d="100"/>
        </p:scale>
        <p:origin x="524" y="32"/>
      </p:cViewPr>
      <p:guideLst/>
    </p:cSldViewPr>
  </p:slideViewPr>
  <p:notesTextViewPr>
    <p:cViewPr>
      <p:scale>
        <a:sx n="1" d="1"/>
        <a:sy n="1" d="1"/>
      </p:scale>
      <p:origin x="0" y="0"/>
    </p:cViewPr>
  </p:notesTextViewPr>
  <p:sorterViewPr>
    <p:cViewPr>
      <p:scale>
        <a:sx n="100" d="100"/>
        <a:sy n="100" d="100"/>
      </p:scale>
      <p:origin x="0" y="-28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687733611704593"/>
          <c:y val="5.4127119120130726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Fraction of typo corrected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solidFill>
                <a:srgbClr val="00B05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F6EA-4681-8607-C9F525F9D7BF}"/>
              </c:ext>
            </c:extLst>
          </c:dPt>
          <c:dLbls>
            <c:dLbl>
              <c:idx val="0"/>
              <c:layout>
                <c:manualLayout>
                  <c:x val="8.6720198549341621E-4"/>
                  <c:y val="0.177912884490747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EA-4681-8607-C9F525F9D7BF}"/>
                </c:ext>
              </c:extLst>
            </c:dLbl>
            <c:dLbl>
              <c:idx val="1"/>
              <c:layout>
                <c:manualLayout>
                  <c:x val="-2.0035410616275032E-3"/>
                  <c:y val="0.26470783049107105"/>
                </c:manualLayout>
              </c:layout>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EA-4681-8607-C9F525F9D7BF}"/>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Prior Approach</c:v>
                </c:pt>
                <c:pt idx="1">
                  <c:v>TypTop</c:v>
                </c:pt>
              </c:strCache>
            </c:strRef>
          </c:cat>
          <c:val>
            <c:numRef>
              <c:f>Sheet1!$B$2:$B$3</c:f>
              <c:numCache>
                <c:formatCode>0%</c:formatCode>
                <c:ptCount val="2"/>
                <c:pt idx="0">
                  <c:v>0.22</c:v>
                </c:pt>
                <c:pt idx="1">
                  <c:v>0.63</c:v>
                </c:pt>
              </c:numCache>
            </c:numRef>
          </c:val>
          <c:extLst>
            <c:ext xmlns:c16="http://schemas.microsoft.com/office/drawing/2014/chart" uri="{C3380CC4-5D6E-409C-BE32-E72D297353CC}">
              <c16:uniqueId val="{00000002-F6EA-4681-8607-C9F525F9D7BF}"/>
            </c:ext>
          </c:extLst>
        </c:ser>
        <c:dLbls>
          <c:showLegendKey val="0"/>
          <c:showVal val="1"/>
          <c:showCatName val="0"/>
          <c:showSerName val="0"/>
          <c:showPercent val="0"/>
          <c:showBubbleSize val="0"/>
        </c:dLbls>
        <c:gapWidth val="150"/>
        <c:axId val="542963984"/>
        <c:axId val="242202048"/>
      </c:barChart>
      <c:catAx>
        <c:axId val="542963984"/>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42202048"/>
        <c:crosses val="autoZero"/>
        <c:auto val="1"/>
        <c:lblAlgn val="ctr"/>
        <c:lblOffset val="100"/>
        <c:noMultiLvlLbl val="0"/>
      </c:catAx>
      <c:valAx>
        <c:axId val="242202048"/>
        <c:scaling>
          <c:orientation val="minMax"/>
        </c:scaling>
        <c:delete val="1"/>
        <c:axPos val="l"/>
        <c:numFmt formatCode="0%" sourceLinked="1"/>
        <c:majorTickMark val="out"/>
        <c:minorTickMark val="none"/>
        <c:tickLblPos val="nextTo"/>
        <c:crossAx val="542963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35E60B-D78F-4D9F-A37E-D30F1AC79FD8}" type="datetimeFigureOut">
              <a:rPr lang="en-US" smtClean="0"/>
              <a:t>10/31/2017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E08D5-9D12-41D3-8A17-BEE4E6FBB3C1}" type="slidenum">
              <a:rPr lang="en-US" smtClean="0"/>
              <a:t>‹#›</a:t>
            </a:fld>
            <a:endParaRPr lang="en-US" dirty="0"/>
          </a:p>
        </p:txBody>
      </p:sp>
    </p:spTree>
    <p:extLst>
      <p:ext uri="{BB962C8B-B14F-4D97-AF65-F5344CB8AC3E}">
        <p14:creationId xmlns:p14="http://schemas.microsoft.com/office/powerpoint/2010/main" val="404042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Thanks ….  for the introduction. This is a joint work with </a:t>
            </a:r>
            <a:r>
              <a:rPr lang="en-US"/>
              <a:t>my lovely co-authors </a:t>
            </a:r>
            <a:r>
              <a:rPr lang="en-US" dirty="0"/>
              <a:t>from Cornell, Royal Holloway, and Technion. </a:t>
            </a:r>
          </a:p>
        </p:txBody>
      </p:sp>
      <p:sp>
        <p:nvSpPr>
          <p:cNvPr id="4" name="Slide Number Placeholder 3"/>
          <p:cNvSpPr>
            <a:spLocks noGrp="1"/>
          </p:cNvSpPr>
          <p:nvPr>
            <p:ph type="sldNum" sz="quarter" idx="10"/>
          </p:nvPr>
        </p:nvSpPr>
        <p:spPr/>
        <p:txBody>
          <a:bodyPr/>
          <a:lstStyle/>
          <a:p>
            <a:fld id="{C82E08D5-9D12-41D3-8A17-BEE4E6FBB3C1}" type="slidenum">
              <a:rPr lang="en-US" smtClean="0"/>
              <a:t>1</a:t>
            </a:fld>
            <a:endParaRPr lang="en-US" dirty="0"/>
          </a:p>
        </p:txBody>
      </p:sp>
    </p:spTree>
    <p:extLst>
      <p:ext uri="{BB962C8B-B14F-4D97-AF65-F5344CB8AC3E}">
        <p14:creationId xmlns:p14="http://schemas.microsoft.com/office/powerpoint/2010/main" val="257691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call our system </a:t>
            </a:r>
            <a:r>
              <a:rPr lang="en-US" dirty="0" err="1"/>
              <a:t>TypToP</a:t>
            </a:r>
            <a:r>
              <a:rPr lang="en-US" dirty="0"/>
              <a:t> that works as follows. TypTop has two databases called Cache and Waitlist. I will explain their uses in next two slides. Once the user tries to register with a password,  TypTop generates a pair of public and private keys. It then encrypts the secret with the password using a secure password based encryption scheme, and stores the public key in the clear. The cache waitlist and the public key together is constitute TypTop’s state. </a:t>
            </a:r>
          </a:p>
          <a:p>
            <a:r>
              <a:rPr lang="en-US" dirty="0"/>
              <a:t>I would like to point out the encryption scheme internally uses a slow hash to derive a key from the password, and then use that key to encrypt the message, in this case the secret key using an authenticated encryption scheme. The encryption and decryption functions are therefore as slow as traditional password hash computations.</a:t>
            </a:r>
          </a:p>
        </p:txBody>
      </p:sp>
      <p:sp>
        <p:nvSpPr>
          <p:cNvPr id="4" name="Slide Number Placeholder 3"/>
          <p:cNvSpPr>
            <a:spLocks noGrp="1"/>
          </p:cNvSpPr>
          <p:nvPr>
            <p:ph type="sldNum" sz="quarter" idx="10"/>
          </p:nvPr>
        </p:nvSpPr>
        <p:spPr/>
        <p:txBody>
          <a:bodyPr/>
          <a:lstStyle/>
          <a:p>
            <a:fld id="{C82E08D5-9D12-41D3-8A17-BEE4E6FBB3C1}" type="slidenum">
              <a:rPr lang="en-US" smtClean="0"/>
              <a:t>10</a:t>
            </a:fld>
            <a:endParaRPr lang="en-US" dirty="0"/>
          </a:p>
        </p:txBody>
      </p:sp>
    </p:spTree>
    <p:extLst>
      <p:ext uri="{BB962C8B-B14F-4D97-AF65-F5344CB8AC3E}">
        <p14:creationId xmlns:p14="http://schemas.microsoft.com/office/powerpoint/2010/main" val="984172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when a user attempts to log in with a password, TypTop, will try to decrypt the entries in the cache with the submitted password, and if that decryption passes the user will be allowed to login. In this case the password is wrong, hence, the decryption will fail, and the login will be rejected. However,  TypTop encrypts the typo with the public generated during registration, and stores it in the Waitlist. The public key encryption scheme is assumed to be semantically secure. </a:t>
            </a:r>
          </a:p>
        </p:txBody>
      </p:sp>
      <p:sp>
        <p:nvSpPr>
          <p:cNvPr id="4" name="Slide Number Placeholder 3"/>
          <p:cNvSpPr>
            <a:spLocks noGrp="1"/>
          </p:cNvSpPr>
          <p:nvPr>
            <p:ph type="sldNum" sz="quarter" idx="10"/>
          </p:nvPr>
        </p:nvSpPr>
        <p:spPr/>
        <p:txBody>
          <a:bodyPr/>
          <a:lstStyle/>
          <a:p>
            <a:fld id="{C82E08D5-9D12-41D3-8A17-BEE4E6FBB3C1}" type="slidenum">
              <a:rPr lang="en-US" smtClean="0"/>
              <a:t>11</a:t>
            </a:fld>
            <a:endParaRPr lang="en-US" dirty="0"/>
          </a:p>
        </p:txBody>
      </p:sp>
    </p:spTree>
    <p:extLst>
      <p:ext uri="{BB962C8B-B14F-4D97-AF65-F5344CB8AC3E}">
        <p14:creationId xmlns:p14="http://schemas.microsoft.com/office/powerpoint/2010/main" val="3574820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user getting rejected in the first attempt will eventually submit the correct password, and then the decryption attempt will succeed. The decryption of a cache entry will output the secrete key generated during registration, and now, we can decrypt the old incorrect password submissions stored in the Waitlist. Once we decrypt the entries in the waitlist, we can check if they are valid typos of the registered password. Then we can encrypt the secret key under that legitimate typos and store them in the cache. And the waitlist is emptied after this. The user certainly does not notice any of these, and is given green light to login. </a:t>
            </a:r>
          </a:p>
        </p:txBody>
      </p:sp>
      <p:sp>
        <p:nvSpPr>
          <p:cNvPr id="4" name="Slide Number Placeholder 3"/>
          <p:cNvSpPr>
            <a:spLocks noGrp="1"/>
          </p:cNvSpPr>
          <p:nvPr>
            <p:ph type="sldNum" sz="quarter" idx="10"/>
          </p:nvPr>
        </p:nvSpPr>
        <p:spPr/>
        <p:txBody>
          <a:bodyPr/>
          <a:lstStyle/>
          <a:p>
            <a:fld id="{C82E08D5-9D12-41D3-8A17-BEE4E6FBB3C1}" type="slidenum">
              <a:rPr lang="en-US" smtClean="0"/>
              <a:t>12</a:t>
            </a:fld>
            <a:endParaRPr lang="en-US" dirty="0"/>
          </a:p>
        </p:txBody>
      </p:sp>
    </p:spTree>
    <p:extLst>
      <p:ext uri="{BB962C8B-B14F-4D97-AF65-F5344CB8AC3E}">
        <p14:creationId xmlns:p14="http://schemas.microsoft.com/office/powerpoint/2010/main" val="2797462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in future if the user makes the same mistake, one of the entries in the Cache will successfully decrypt with that password and the user will be allowed to login. Observe, that we have achieved adaptive typo-tolerance, that is tolerating the legitimate typos that a user made in the past, without storing the password or the typo in clear.</a:t>
            </a:r>
          </a:p>
        </p:txBody>
      </p:sp>
      <p:sp>
        <p:nvSpPr>
          <p:cNvPr id="4" name="Slide Number Placeholder 3"/>
          <p:cNvSpPr>
            <a:spLocks noGrp="1"/>
          </p:cNvSpPr>
          <p:nvPr>
            <p:ph type="sldNum" sz="quarter" idx="10"/>
          </p:nvPr>
        </p:nvSpPr>
        <p:spPr/>
        <p:txBody>
          <a:bodyPr/>
          <a:lstStyle/>
          <a:p>
            <a:fld id="{C82E08D5-9D12-41D3-8A17-BEE4E6FBB3C1}" type="slidenum">
              <a:rPr lang="en-US" smtClean="0"/>
              <a:t>13</a:t>
            </a:fld>
            <a:endParaRPr lang="en-US" dirty="0"/>
          </a:p>
        </p:txBody>
      </p:sp>
    </p:spTree>
    <p:extLst>
      <p:ext uri="{BB962C8B-B14F-4D97-AF65-F5344CB8AC3E}">
        <p14:creationId xmlns:p14="http://schemas.microsoft.com/office/powerpoint/2010/main" val="1366430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Few details I have glossed over. Such as, the Cache and Waitlist are of finite size. We made the size of the waitlist to 10, and the cache size as 6, storing the real password in the first location and 5 typos after that. As the cache and the waitlists are now of finite size, we need a caching policy to insert and evict entries once they are full.  For waitlist we have used simple first-in-first-out policy, which is also known as least recently used. For the cache we have tried different well known caching policies. We devised a probabilistic variant of the least frequently used cache eviction strategy. This works the best for security while be very competitive for utility improvement.</a:t>
            </a:r>
          </a:p>
          <a:p>
            <a:endParaRPr lang="en-US" dirty="0"/>
          </a:p>
          <a:p>
            <a:r>
              <a:rPr lang="en-US" dirty="0"/>
              <a:t>We also don’t want to reveal the number of active entries in the cache or in the Waitlist. Therefore we fill the empty locations with random samples the corresponding ciphertext spaces. After each update in the cache, we randomly permute the typos. This benefits security. The registered password is always left at the first location. </a:t>
            </a:r>
          </a:p>
          <a:p>
            <a:endParaRPr lang="en-US" dirty="0"/>
          </a:p>
          <a:p>
            <a:r>
              <a:rPr lang="en-US" dirty="0"/>
              <a:t>For checking legitimacy of a typo, in addition to the edit-distance, we also check if the typo is too easy to guess. We used </a:t>
            </a:r>
            <a:r>
              <a:rPr lang="en-US" dirty="0" err="1"/>
              <a:t>zxcvbn</a:t>
            </a:r>
            <a:r>
              <a:rPr lang="en-US" dirty="0"/>
              <a:t> to measure the strength of the typo, and disallow typos that are weaker than a certain threshold. This also helped in improving the security. </a:t>
            </a:r>
          </a:p>
          <a:p>
            <a:endParaRPr lang="en-US" dirty="0"/>
          </a:p>
          <a:p>
            <a:r>
              <a:rPr lang="en-US" dirty="0"/>
              <a:t>Finally, we also store some auxiliary data encrypted under the public key, just like the entries in the waitlist. This data can be used and updated during each cache update. </a:t>
            </a:r>
          </a:p>
          <a:p>
            <a:endParaRPr lang="en-US" dirty="0"/>
          </a:p>
          <a:p>
            <a:r>
              <a:rPr lang="en-US" dirty="0"/>
              <a:t>Please refer to the paper, for other details on TypTop’s design.</a:t>
            </a:r>
          </a:p>
        </p:txBody>
      </p:sp>
      <p:sp>
        <p:nvSpPr>
          <p:cNvPr id="4" name="Slide Number Placeholder 3"/>
          <p:cNvSpPr>
            <a:spLocks noGrp="1"/>
          </p:cNvSpPr>
          <p:nvPr>
            <p:ph type="sldNum" sz="quarter" idx="10"/>
          </p:nvPr>
        </p:nvSpPr>
        <p:spPr/>
        <p:txBody>
          <a:bodyPr/>
          <a:lstStyle/>
          <a:p>
            <a:fld id="{C82E08D5-9D12-41D3-8A17-BEE4E6FBB3C1}" type="slidenum">
              <a:rPr lang="en-US" smtClean="0"/>
              <a:t>14</a:t>
            </a:fld>
            <a:endParaRPr lang="en-US" dirty="0"/>
          </a:p>
        </p:txBody>
      </p:sp>
    </p:spTree>
    <p:extLst>
      <p:ext uri="{BB962C8B-B14F-4D97-AF65-F5344CB8AC3E}">
        <p14:creationId xmlns:p14="http://schemas.microsoft.com/office/powerpoint/2010/main" val="25595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obvious topic after designing a password checker should be analyzing it’s security. </a:t>
            </a:r>
          </a:p>
        </p:txBody>
      </p:sp>
      <p:sp>
        <p:nvSpPr>
          <p:cNvPr id="4" name="Slide Number Placeholder 3"/>
          <p:cNvSpPr>
            <a:spLocks noGrp="1"/>
          </p:cNvSpPr>
          <p:nvPr>
            <p:ph type="sldNum" sz="quarter" idx="10"/>
          </p:nvPr>
        </p:nvSpPr>
        <p:spPr/>
        <p:txBody>
          <a:bodyPr/>
          <a:lstStyle/>
          <a:p>
            <a:fld id="{C82E08D5-9D12-41D3-8A17-BEE4E6FBB3C1}" type="slidenum">
              <a:rPr lang="en-US" smtClean="0"/>
              <a:t>15</a:t>
            </a:fld>
            <a:endParaRPr lang="en-US" dirty="0"/>
          </a:p>
        </p:txBody>
      </p:sp>
    </p:spTree>
    <p:extLst>
      <p:ext uri="{BB962C8B-B14F-4D97-AF65-F5344CB8AC3E}">
        <p14:creationId xmlns:p14="http://schemas.microsoft.com/office/powerpoint/2010/main" val="618524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every other password checker TypTop has two primary threats: Online attack and the offline attack. </a:t>
            </a:r>
          </a:p>
          <a:p>
            <a:endParaRPr lang="en-US" dirty="0"/>
          </a:p>
          <a:p>
            <a:r>
              <a:rPr lang="en-US" dirty="0"/>
              <a:t>In the online attack, also called remote guessing attack,  the attacker, tries to login via the API provided by TypTop and tries to impersonate a user by guessing their password.  We analyzed this attack in details, and via simulation show that the attacker gains negligible advantage over traditional password checker in guessing the user’s password.  Please refer to the paper for the details. </a:t>
            </a:r>
          </a:p>
          <a:p>
            <a:endParaRPr lang="en-US" dirty="0"/>
          </a:p>
          <a:p>
            <a:r>
              <a:rPr lang="en-US" dirty="0"/>
              <a:t>The more interesting of the attacks is smash and grab attack, or offline attack. TypTop stores more information than a traditional password checker does, therefore, it is interesting to see if the attacker can benefit of that. </a:t>
            </a:r>
          </a:p>
          <a:p>
            <a:endParaRPr lang="en-US" dirty="0"/>
          </a:p>
        </p:txBody>
      </p:sp>
      <p:sp>
        <p:nvSpPr>
          <p:cNvPr id="4" name="Slide Number Placeholder 3"/>
          <p:cNvSpPr>
            <a:spLocks noGrp="1"/>
          </p:cNvSpPr>
          <p:nvPr>
            <p:ph type="sldNum" sz="quarter" idx="10"/>
          </p:nvPr>
        </p:nvSpPr>
        <p:spPr/>
        <p:txBody>
          <a:bodyPr/>
          <a:lstStyle/>
          <a:p>
            <a:fld id="{C82E08D5-9D12-41D3-8A17-BEE4E6FBB3C1}" type="slidenum">
              <a:rPr lang="en-US" smtClean="0"/>
              <a:t>16</a:t>
            </a:fld>
            <a:endParaRPr lang="en-US" dirty="0"/>
          </a:p>
        </p:txBody>
      </p:sp>
    </p:spTree>
    <p:extLst>
      <p:ext uri="{BB962C8B-B14F-4D97-AF65-F5344CB8AC3E}">
        <p14:creationId xmlns:p14="http://schemas.microsoft.com/office/powerpoint/2010/main" val="2794983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model, we assume the attacker has compromised the authentication service and stole the data TypTop stored in the persistent storage.  The attacker’s ultimate goal is to learn the registered password. Obviously, the attacker can brute-force try to guess the registered password. But, can he do better than that?</a:t>
            </a:r>
          </a:p>
          <a:p>
            <a:endParaRPr lang="en-US" dirty="0"/>
          </a:p>
          <a:p>
            <a:r>
              <a:rPr lang="en-US" dirty="0"/>
              <a:t>The answer is no. We show via a two step argument that the best an attacker can do is to brute-force guess the real password. We first show via a cryptographic reduction, that the an attacker does not learn anything unless he guesses one of the entries in the cache. </a:t>
            </a:r>
          </a:p>
          <a:p>
            <a:endParaRPr lang="en-US" dirty="0"/>
          </a:p>
          <a:p>
            <a:r>
              <a:rPr lang="en-US" dirty="0"/>
              <a:t>And then, via a combinatorial argument, we prove that for certain class of password and typo distributions, the attacker gains no advantage by guessing against any of the typos active in the cache. </a:t>
            </a:r>
          </a:p>
          <a:p>
            <a:endParaRPr lang="en-US" dirty="0"/>
          </a:p>
          <a:p>
            <a:r>
              <a:rPr lang="en-US" dirty="0"/>
              <a:t>Let’s look at the steps one by one in more detail. </a:t>
            </a:r>
          </a:p>
        </p:txBody>
      </p:sp>
      <p:sp>
        <p:nvSpPr>
          <p:cNvPr id="4" name="Slide Number Placeholder 3"/>
          <p:cNvSpPr>
            <a:spLocks noGrp="1"/>
          </p:cNvSpPr>
          <p:nvPr>
            <p:ph type="sldNum" sz="quarter" idx="10"/>
          </p:nvPr>
        </p:nvSpPr>
        <p:spPr/>
        <p:txBody>
          <a:bodyPr/>
          <a:lstStyle/>
          <a:p>
            <a:fld id="{C82E08D5-9D12-41D3-8A17-BEE4E6FBB3C1}" type="slidenum">
              <a:rPr lang="en-US" smtClean="0"/>
              <a:t>17</a:t>
            </a:fld>
            <a:endParaRPr lang="en-US" dirty="0"/>
          </a:p>
        </p:txBody>
      </p:sp>
    </p:spTree>
    <p:extLst>
      <p:ext uri="{BB962C8B-B14F-4D97-AF65-F5344CB8AC3E}">
        <p14:creationId xmlns:p14="http://schemas.microsoft.com/office/powerpoint/2010/main" val="762216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show that the obvious strategy is the best, via an intermediary strategy where the attacker tries to guess either the registered password or a typo of it active in the cache. We show, via a cryptographic reduction, that the blue adversary in the middle obtains as much advantage as the original black adversary can. Then using a combinatorial argument we show that trying to guess a typo in the cache is futile, and better strategy is, like the orange  adversary on the right, to just try to guess the registered password.</a:t>
            </a:r>
          </a:p>
          <a:p>
            <a:endParaRPr lang="en-US" dirty="0"/>
          </a:p>
          <a:p>
            <a:r>
              <a:rPr lang="en-US" dirty="0"/>
              <a:t>Let’s look at each of these steps one by one. </a:t>
            </a:r>
          </a:p>
          <a:p>
            <a:endParaRPr lang="en-US" dirty="0"/>
          </a:p>
        </p:txBody>
      </p:sp>
      <p:sp>
        <p:nvSpPr>
          <p:cNvPr id="4" name="Slide Number Placeholder 3"/>
          <p:cNvSpPr>
            <a:spLocks noGrp="1"/>
          </p:cNvSpPr>
          <p:nvPr>
            <p:ph type="sldNum" sz="quarter" idx="10"/>
          </p:nvPr>
        </p:nvSpPr>
        <p:spPr/>
        <p:txBody>
          <a:bodyPr/>
          <a:lstStyle/>
          <a:p>
            <a:fld id="{C82E08D5-9D12-41D3-8A17-BEE4E6FBB3C1}" type="slidenum">
              <a:rPr lang="en-US" smtClean="0"/>
              <a:t>18</a:t>
            </a:fld>
            <a:endParaRPr lang="en-US" dirty="0"/>
          </a:p>
        </p:txBody>
      </p:sp>
    </p:spTree>
    <p:extLst>
      <p:ext uri="{BB962C8B-B14F-4D97-AF65-F5344CB8AC3E}">
        <p14:creationId xmlns:p14="http://schemas.microsoft.com/office/powerpoint/2010/main" val="1560139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part, we show that TypTop’s encrypted data appears to random to an attacker, unless he can guess the registered password or a typo of it active in the cache, and therefore without guessing a cached entry, he cannot learn anything from the stolen TypTop’s state. We formally prove this under the assumption that the underlying encryptions schemes used by TypTop is secure. </a:t>
            </a:r>
          </a:p>
          <a:p>
            <a:endParaRPr lang="en-US" dirty="0"/>
          </a:p>
          <a:p>
            <a:endParaRPr lang="en-US" dirty="0"/>
          </a:p>
          <a:p>
            <a:r>
              <a:rPr lang="en-US" dirty="0"/>
              <a:t>Now let’s take closer look at what I meant by guessing a password or a typo active in the cache. </a:t>
            </a:r>
          </a:p>
          <a:p>
            <a:endParaRPr lang="en-US" dirty="0"/>
          </a:p>
        </p:txBody>
      </p:sp>
      <p:sp>
        <p:nvSpPr>
          <p:cNvPr id="4" name="Slide Number Placeholder 3"/>
          <p:cNvSpPr>
            <a:spLocks noGrp="1"/>
          </p:cNvSpPr>
          <p:nvPr>
            <p:ph type="sldNum" sz="quarter" idx="10"/>
          </p:nvPr>
        </p:nvSpPr>
        <p:spPr/>
        <p:txBody>
          <a:bodyPr/>
          <a:lstStyle/>
          <a:p>
            <a:fld id="{C82E08D5-9D12-41D3-8A17-BEE4E6FBB3C1}" type="slidenum">
              <a:rPr lang="en-US" smtClean="0"/>
              <a:t>19</a:t>
            </a:fld>
            <a:endParaRPr lang="en-US" dirty="0"/>
          </a:p>
        </p:txBody>
      </p:sp>
    </p:spTree>
    <p:extLst>
      <p:ext uri="{BB962C8B-B14F-4D97-AF65-F5344CB8AC3E}">
        <p14:creationId xmlns:p14="http://schemas.microsoft.com/office/powerpoint/2010/main" val="278578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2391543-DAD4-479F-9850-337823C4A8D7}"/>
              </a:ext>
            </a:extLst>
          </p:cNvPr>
          <p:cNvSpPr>
            <a:spLocks noGrp="1"/>
          </p:cNvSpPr>
          <p:nvPr>
            <p:ph type="body" idx="1"/>
          </p:nvPr>
        </p:nvSpPr>
        <p:spPr/>
        <p:txBody>
          <a:bodyPr/>
          <a:lstStyle/>
          <a:p>
            <a:r>
              <a:rPr lang="en-US" dirty="0"/>
              <a:t>Password checking systems traditionally works as follows: During login the submitted password is checked by applying a slow cryptographic hash function on it and comparing the output with the stored hash value, which was computed during registration. If the strict equality of the hash values passes the user is allowed login, else not. </a:t>
            </a:r>
          </a:p>
          <a:p>
            <a:endParaRPr lang="en-US" dirty="0"/>
          </a:p>
          <a:p>
            <a:r>
              <a:rPr lang="en-US" dirty="0"/>
              <a:t>Even if the user makes some small mistakes, such as accidentally capitalize the first character, the hash output is different and the login is rejected. This is very annoying and counter productive. Last year we published a paper introducing the idea of typo-tolerant password checking, where a user can log in with not only the registered password, but also with some small typos of it. We proposed to do so by applying some corrector functions during password checking. This specialized corrector functions designed to correct typos that are prevalent across population, and easy to correct, such as correcting caps lock errors by flipping the case of all the characters. Each of the corrections are checked in the same way the submitted password was checked, and if any of the check passes, the user is allowed to login.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attacker tries to brute-force decrypt the ciphertexts in the cache by guessing the underlying password or typo used to encrypt them. Recall, that the decryption is as slow as traditional password hashing schemes, and each entry in the cache uses independent salts. Therefore, the attacker can only decrypt one entry at a time. </a:t>
            </a:r>
          </a:p>
          <a:p>
            <a:endParaRPr lang="en-US" dirty="0"/>
          </a:p>
          <a:p>
            <a:r>
              <a:rPr lang="en-US" dirty="0"/>
              <a:t>So, it might seem that the attacker can get higher advantage by exploiting the liberty to choose between the real password and typos of it.</a:t>
            </a:r>
          </a:p>
          <a:p>
            <a:endParaRPr lang="en-US" dirty="0"/>
          </a:p>
          <a:p>
            <a:r>
              <a:rPr lang="en-US" dirty="0"/>
              <a:t>However, note that the attacker learns nothing by guessing a password or typo that is in the cache, but decrypted at a wrong slot. And, recall, that the typo cache is randomly permuted after each update and therefore all slots are equally likely for a typo. These, in conjunction with our strict typo check policy, make the attacker’s life pretty hard.</a:t>
            </a:r>
          </a:p>
          <a:p>
            <a:endParaRPr lang="en-US" dirty="0"/>
          </a:p>
          <a:p>
            <a:endParaRPr lang="en-US" dirty="0"/>
          </a:p>
        </p:txBody>
      </p:sp>
      <p:sp>
        <p:nvSpPr>
          <p:cNvPr id="4" name="Slide Number Placeholder 3"/>
          <p:cNvSpPr>
            <a:spLocks noGrp="1"/>
          </p:cNvSpPr>
          <p:nvPr>
            <p:ph type="sldNum" sz="quarter" idx="10"/>
          </p:nvPr>
        </p:nvSpPr>
        <p:spPr/>
        <p:txBody>
          <a:bodyPr/>
          <a:lstStyle/>
          <a:p>
            <a:fld id="{C82E08D5-9D12-41D3-8A17-BEE4E6FBB3C1}" type="slidenum">
              <a:rPr lang="en-US" smtClean="0"/>
              <a:t>20</a:t>
            </a:fld>
            <a:endParaRPr lang="en-US" dirty="0"/>
          </a:p>
        </p:txBody>
      </p:sp>
    </p:spTree>
    <p:extLst>
      <p:ext uri="{BB962C8B-B14F-4D97-AF65-F5344CB8AC3E}">
        <p14:creationId xmlns:p14="http://schemas.microsoft.com/office/powerpoint/2010/main" val="3816725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BB1B65B-9A8E-417E-913B-E56A73CE79C5}"/>
              </a:ext>
            </a:extLst>
          </p:cNvPr>
          <p:cNvSpPr>
            <a:spLocks noGrp="1"/>
          </p:cNvSpPr>
          <p:nvPr>
            <p:ph type="body" idx="1"/>
          </p:nvPr>
        </p:nvSpPr>
        <p:spPr/>
        <p:txBody>
          <a:bodyPr/>
          <a:lstStyle/>
          <a:p>
            <a:r>
              <a:rPr lang="en-US" dirty="0"/>
              <a:t>Consider a hypothetical situation, where every person makes a particular typo, and that typo is always in the cache of everyone. Then, the attacker can guess that typo against all the slots and win. In this case the attacker gets much higher advantage compared to a traditional password checker that only stores the slow hash of the real password. </a:t>
            </a:r>
          </a:p>
          <a:p>
            <a:endParaRPr lang="en-US" dirty="0"/>
          </a:p>
          <a:p>
            <a:r>
              <a:rPr lang="en-US" dirty="0"/>
              <a:t>This makes the point that the attacker is not bound to brute-force guess against the real password for any password or typo distributions.</a:t>
            </a:r>
          </a:p>
          <a:p>
            <a:r>
              <a:rPr lang="en-US" dirty="0"/>
              <a:t>However, the scenario I put forth here is, unarguably, quite unnatural. We can bound the attacker’s advantage for certain class of typo distributions, as we describe next.</a:t>
            </a:r>
          </a:p>
        </p:txBody>
      </p:sp>
    </p:spTree>
    <p:extLst>
      <p:ext uri="{BB962C8B-B14F-4D97-AF65-F5344CB8AC3E}">
        <p14:creationId xmlns:p14="http://schemas.microsoft.com/office/powerpoint/2010/main" val="1704980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use the t-sparsity condition to give the following theorem, that upper bound the attacker’s success probability. </a:t>
            </a:r>
          </a:p>
          <a:p>
            <a:r>
              <a:rPr lang="en-US" dirty="0"/>
              <a:t>If a typo distribution is t-sparse under TypTop’s caching policy, the attacker will not get any benefit for submitting guesses against </a:t>
            </a:r>
            <a:r>
              <a:rPr lang="en-US" dirty="0" err="1"/>
              <a:t>th</a:t>
            </a:r>
            <a:r>
              <a:rPr lang="en-US" dirty="0"/>
              <a:t> the typos stored in the cache.</a:t>
            </a:r>
          </a:p>
          <a:p>
            <a:endParaRPr lang="en-US" dirty="0"/>
          </a:p>
          <a:p>
            <a:r>
              <a:rPr lang="en-US" dirty="0"/>
              <a:t>That means, the guessing game against the registered password or a typo it reduces to a guessing game where the attacker only gets to guess against the real password. The later game is exactly the same as the we model for standard password checkers that stores only hashes of the real password.</a:t>
            </a:r>
          </a:p>
        </p:txBody>
      </p:sp>
      <p:sp>
        <p:nvSpPr>
          <p:cNvPr id="4" name="Slide Number Placeholder 3"/>
          <p:cNvSpPr>
            <a:spLocks noGrp="1"/>
          </p:cNvSpPr>
          <p:nvPr>
            <p:ph type="sldNum" sz="quarter" idx="10"/>
          </p:nvPr>
        </p:nvSpPr>
        <p:spPr/>
        <p:txBody>
          <a:bodyPr/>
          <a:lstStyle/>
          <a:p>
            <a:fld id="{C82E08D5-9D12-41D3-8A17-BEE4E6FBB3C1}" type="slidenum">
              <a:rPr lang="en-US" smtClean="0"/>
              <a:t>23</a:t>
            </a:fld>
            <a:endParaRPr lang="en-US" dirty="0"/>
          </a:p>
        </p:txBody>
      </p:sp>
    </p:spTree>
    <p:extLst>
      <p:ext uri="{BB962C8B-B14F-4D97-AF65-F5344CB8AC3E}">
        <p14:creationId xmlns:p14="http://schemas.microsoft.com/office/powerpoint/2010/main" val="528627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2E08D5-9D12-41D3-8A17-BEE4E6FBB3C1}" type="slidenum">
              <a:rPr lang="en-US" smtClean="0"/>
              <a:t>24</a:t>
            </a:fld>
            <a:endParaRPr lang="en-US" dirty="0"/>
          </a:p>
        </p:txBody>
      </p:sp>
    </p:spTree>
    <p:extLst>
      <p:ext uri="{BB962C8B-B14F-4D97-AF65-F5344CB8AC3E}">
        <p14:creationId xmlns:p14="http://schemas.microsoft.com/office/powerpoint/2010/main" val="3891093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empirically verify that real world typo distributions meet this requirement using passwords from </a:t>
            </a:r>
            <a:r>
              <a:rPr lang="en-US" dirty="0" err="1"/>
              <a:t>RockYou</a:t>
            </a:r>
            <a:r>
              <a:rPr lang="en-US" dirty="0"/>
              <a:t> leak, and instantiate TypTop with cache size 5 and caching policy as PLFU that probabilistically evicts the least frequently used typo in the cache. </a:t>
            </a:r>
          </a:p>
          <a:p>
            <a:endParaRPr lang="en-US" dirty="0"/>
          </a:p>
          <a:p>
            <a:r>
              <a:rPr lang="en-US" dirty="0"/>
              <a:t>Therefore, we conclude that a smash and grab attacker that steals </a:t>
            </a:r>
            <a:r>
              <a:rPr lang="en-US" dirty="0" err="1"/>
              <a:t>typtop’s</a:t>
            </a:r>
            <a:r>
              <a:rPr lang="en-US" dirty="0"/>
              <a:t> state cannot do better than just brute-force try to guess the registered password. </a:t>
            </a:r>
          </a:p>
          <a:p>
            <a:endParaRPr lang="en-US" dirty="0"/>
          </a:p>
        </p:txBody>
      </p:sp>
      <p:sp>
        <p:nvSpPr>
          <p:cNvPr id="4" name="Slide Number Placeholder 3"/>
          <p:cNvSpPr>
            <a:spLocks noGrp="1"/>
          </p:cNvSpPr>
          <p:nvPr>
            <p:ph type="sldNum" sz="quarter" idx="10"/>
          </p:nvPr>
        </p:nvSpPr>
        <p:spPr/>
        <p:txBody>
          <a:bodyPr/>
          <a:lstStyle/>
          <a:p>
            <a:fld id="{C82E08D5-9D12-41D3-8A17-BEE4E6FBB3C1}" type="slidenum">
              <a:rPr lang="en-US" smtClean="0"/>
              <a:t>25</a:t>
            </a:fld>
            <a:endParaRPr lang="en-US" dirty="0"/>
          </a:p>
        </p:txBody>
      </p:sp>
    </p:spTree>
    <p:extLst>
      <p:ext uri="{BB962C8B-B14F-4D97-AF65-F5344CB8AC3E}">
        <p14:creationId xmlns:p14="http://schemas.microsoft.com/office/powerpoint/2010/main" val="2394276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have shown TypTop is secure and it improves utility of passwords, we go on to build one for computer login. </a:t>
            </a:r>
          </a:p>
        </p:txBody>
      </p:sp>
      <p:sp>
        <p:nvSpPr>
          <p:cNvPr id="4" name="Slide Number Placeholder 3"/>
          <p:cNvSpPr>
            <a:spLocks noGrp="1"/>
          </p:cNvSpPr>
          <p:nvPr>
            <p:ph type="sldNum" sz="quarter" idx="10"/>
          </p:nvPr>
        </p:nvSpPr>
        <p:spPr/>
        <p:txBody>
          <a:bodyPr/>
          <a:lstStyle/>
          <a:p>
            <a:fld id="{C82E08D5-9D12-41D3-8A17-BEE4E6FBB3C1}" type="slidenum">
              <a:rPr lang="en-US" smtClean="0"/>
              <a:t>26</a:t>
            </a:fld>
            <a:endParaRPr lang="en-US" dirty="0"/>
          </a:p>
        </p:txBody>
      </p:sp>
    </p:spTree>
    <p:extLst>
      <p:ext uri="{BB962C8B-B14F-4D97-AF65-F5344CB8AC3E}">
        <p14:creationId xmlns:p14="http://schemas.microsoft.com/office/powerpoint/2010/main" val="1654842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built TypTop as a password authentication module for Unix based operating systems, such as Linux and MAC. This augments the traditional password checking system to make it adaptively typo-tolerant. Also, for the purpose of studying the efficacy of TypTop, we added a logging module that collects anonymous data about typing mistakes. The user can opt out of the study by disabling the logging, and continue using the system normally.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we build TypTop for computer login, the design of TypTop is completely generic and can be instantiated for web logins too. TypTop is adaptive, and operates without any active participation from the end user.</a:t>
            </a:r>
          </a:p>
          <a:p>
            <a:endParaRPr lang="en-US" dirty="0"/>
          </a:p>
        </p:txBody>
      </p:sp>
      <p:sp>
        <p:nvSpPr>
          <p:cNvPr id="4" name="Slide Number Placeholder 3"/>
          <p:cNvSpPr>
            <a:spLocks noGrp="1"/>
          </p:cNvSpPr>
          <p:nvPr>
            <p:ph type="sldNum" sz="quarter" idx="10"/>
          </p:nvPr>
        </p:nvSpPr>
        <p:spPr/>
        <p:txBody>
          <a:bodyPr/>
          <a:lstStyle/>
          <a:p>
            <a:fld id="{C82E08D5-9D12-41D3-8A17-BEE4E6FBB3C1}" type="slidenum">
              <a:rPr lang="en-US" smtClean="0"/>
              <a:t>27</a:t>
            </a:fld>
            <a:endParaRPr lang="en-US" dirty="0"/>
          </a:p>
        </p:txBody>
      </p:sp>
    </p:spTree>
    <p:extLst>
      <p:ext uri="{BB962C8B-B14F-4D97-AF65-F5344CB8AC3E}">
        <p14:creationId xmlns:p14="http://schemas.microsoft.com/office/powerpoint/2010/main" val="4032233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installed TypTop in the computer of 24 volunteers: 5 were in Linux platforms, and 19 on MAC. </a:t>
            </a:r>
          </a:p>
          <a:p>
            <a:r>
              <a:rPr lang="en-US" dirty="0"/>
              <a:t>The volunteers used TypTop for median 27 days. From the collected data we found TypTop user has made 501 typos, out of which 63% were corrected by TypTop, while only 22% could be corrected using corrector functions as prescribed by prior approach. TypTop provides almost 3x improvement in typo-tolerance compared to prior approach. </a:t>
            </a:r>
          </a:p>
          <a:p>
            <a:endParaRPr lang="en-US" dirty="0"/>
          </a:p>
          <a:p>
            <a:endParaRPr lang="en-US" dirty="0"/>
          </a:p>
        </p:txBody>
      </p:sp>
      <p:sp>
        <p:nvSpPr>
          <p:cNvPr id="4" name="Slide Number Placeholder 3"/>
          <p:cNvSpPr>
            <a:spLocks noGrp="1"/>
          </p:cNvSpPr>
          <p:nvPr>
            <p:ph type="sldNum" sz="quarter" idx="10"/>
          </p:nvPr>
        </p:nvSpPr>
        <p:spPr/>
        <p:txBody>
          <a:bodyPr/>
          <a:lstStyle/>
          <a:p>
            <a:fld id="{C82E08D5-9D12-41D3-8A17-BEE4E6FBB3C1}" type="slidenum">
              <a:rPr lang="en-US" smtClean="0"/>
              <a:t>28</a:t>
            </a:fld>
            <a:endParaRPr lang="en-US" dirty="0"/>
          </a:p>
        </p:txBody>
      </p:sp>
    </p:spTree>
    <p:extLst>
      <p:ext uri="{BB962C8B-B14F-4D97-AF65-F5344CB8AC3E}">
        <p14:creationId xmlns:p14="http://schemas.microsoft.com/office/powerpoint/2010/main" val="3482495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installed TypTop in the computer of 24 volunteers: 5 were in Linux platforms, and 19 on MAC. </a:t>
            </a:r>
          </a:p>
          <a:p>
            <a:r>
              <a:rPr lang="en-US" dirty="0"/>
              <a:t>The volunteers used TypTop for median 27 days. From the collected data we found TypTop user has made 501 typos, out of which 63% were corrected by TypTop, while only 22% could be corrected using corrector functions as prescribed by prior approach. TypTop provides almost 3x improvement in typo-tolerance compared to prior approach. </a:t>
            </a:r>
          </a:p>
          <a:p>
            <a:endParaRPr lang="en-US" dirty="0"/>
          </a:p>
          <a:p>
            <a:endParaRPr lang="en-US" dirty="0"/>
          </a:p>
        </p:txBody>
      </p:sp>
      <p:sp>
        <p:nvSpPr>
          <p:cNvPr id="4" name="Slide Number Placeholder 3"/>
          <p:cNvSpPr>
            <a:spLocks noGrp="1"/>
          </p:cNvSpPr>
          <p:nvPr>
            <p:ph type="sldNum" sz="quarter" idx="10"/>
          </p:nvPr>
        </p:nvSpPr>
        <p:spPr/>
        <p:txBody>
          <a:bodyPr/>
          <a:lstStyle/>
          <a:p>
            <a:fld id="{C82E08D5-9D12-41D3-8A17-BEE4E6FBB3C1}" type="slidenum">
              <a:rPr lang="en-US" smtClean="0"/>
              <a:t>29</a:t>
            </a:fld>
            <a:endParaRPr lang="en-US" dirty="0"/>
          </a:p>
        </p:txBody>
      </p:sp>
    </p:spTree>
    <p:extLst>
      <p:ext uri="{BB962C8B-B14F-4D97-AF65-F5344CB8AC3E}">
        <p14:creationId xmlns:p14="http://schemas.microsoft.com/office/powerpoint/2010/main" val="1036361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designed a personalized typo-tolerant password that securely observes user’s mistakes and allow login with frequent typos. We rigorously analyze </a:t>
            </a:r>
            <a:r>
              <a:rPr lang="en-US" dirty="0" err="1"/>
              <a:t>it’se</a:t>
            </a:r>
            <a:r>
              <a:rPr lang="en-US" dirty="0"/>
              <a:t> security and show that TypTop is secure against online and offline adversaries. Finally, build a prototype of TypTop that you can checkout out in the website typtop.info.  </a:t>
            </a:r>
          </a:p>
          <a:p>
            <a:endParaRPr lang="en-US" dirty="0"/>
          </a:p>
          <a:p>
            <a:r>
              <a:rPr lang="en-US" dirty="0"/>
              <a:t>I strongly believe that allowing small mistakes during checking passwords might encourage users to use better security practices, and improve the overall security of passwords. For example, users might use longer passwords and lock their machines more often, if they can log in in spite of making small mistakes. Therefore I encourage the security community to explore more on typo-tolerant password checking. </a:t>
            </a:r>
          </a:p>
        </p:txBody>
      </p:sp>
      <p:sp>
        <p:nvSpPr>
          <p:cNvPr id="4" name="Slide Number Placeholder 3"/>
          <p:cNvSpPr>
            <a:spLocks noGrp="1"/>
          </p:cNvSpPr>
          <p:nvPr>
            <p:ph type="sldNum" sz="quarter" idx="10"/>
          </p:nvPr>
        </p:nvSpPr>
        <p:spPr/>
        <p:txBody>
          <a:bodyPr/>
          <a:lstStyle/>
          <a:p>
            <a:fld id="{C82E08D5-9D12-41D3-8A17-BEE4E6FBB3C1}" type="slidenum">
              <a:rPr lang="en-US" smtClean="0"/>
              <a:t>30</a:t>
            </a:fld>
            <a:endParaRPr lang="en-US" dirty="0"/>
          </a:p>
        </p:txBody>
      </p:sp>
    </p:spTree>
    <p:extLst>
      <p:ext uri="{BB962C8B-B14F-4D97-AF65-F5344CB8AC3E}">
        <p14:creationId xmlns:p14="http://schemas.microsoft.com/office/powerpoint/2010/main" val="126039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4F548B-E331-4F57-8FBB-FD0304F7181E}"/>
              </a:ext>
            </a:extLst>
          </p:cNvPr>
          <p:cNvSpPr>
            <a:spLocks noGrp="1"/>
          </p:cNvSpPr>
          <p:nvPr>
            <p:ph type="body" idx="1"/>
          </p:nvPr>
        </p:nvSpPr>
        <p:spPr/>
        <p:txBody>
          <a:bodyPr/>
          <a:lstStyle/>
          <a:p>
            <a:r>
              <a:rPr lang="en-US" dirty="0"/>
              <a:t>… did a measurement study with Dropbox, and found out that correcting these 5 types of typos would increase login by 3 percent, and many more will be able to login faster. For a company with hundreds of millions of users this is a significant utility improvement. We also show, somewhat surprisingly, that these carefully chosen set of correctors does not lead to any degradation in security. </a:t>
            </a:r>
          </a:p>
          <a:p>
            <a:r>
              <a:rPr lang="en-US" dirty="0"/>
              <a:t>However,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A99338E-097C-405D-85F2-4D3C27D4132A}"/>
              </a:ext>
            </a:extLst>
          </p:cNvPr>
          <p:cNvSpPr>
            <a:spLocks noGrp="1"/>
          </p:cNvSpPr>
          <p:nvPr>
            <p:ph type="body" idx="1"/>
          </p:nvPr>
        </p:nvSpPr>
        <p:spPr/>
        <p:txBody>
          <a:bodyPr/>
          <a:lstStyle/>
          <a:p>
            <a:r>
              <a:rPr lang="en-US" dirty="0"/>
              <a:t>… the corrector function approach only corrects the tip of the iceberg</a:t>
            </a:r>
            <a:r>
              <a:rPr lang="en-US"/>
              <a:t>, leaving80</a:t>
            </a:r>
            <a:r>
              <a:rPr lang="en-US" dirty="0"/>
              <a:t>% of the typos uncorrected. Given the benefits we have seen form correcting 20% of typos, it is not unreasonable to expect a great utility improvement can be achieved by correcting more typos.</a:t>
            </a:r>
          </a:p>
          <a:p>
            <a:endParaRPr lang="en-US" dirty="0"/>
          </a:p>
          <a:p>
            <a:r>
              <a:rPr lang="en-US" dirty="0"/>
              <a:t>But, correcting more typos following the prior approach will require coming up with more correctors; which has some serious drawback. First, this means more corrections need to be checked with the slow hash every time a user submits a wrong password. This will make typo-tolerance expensive for the password checker. Not all users make the same kind of errors, therefore, checking all corrections of each individual is wasteful, and this might degrade the security. </a:t>
            </a:r>
          </a:p>
          <a:p>
            <a:r>
              <a:rPr lang="en-US" dirty="0"/>
              <a:t>Of course building better corrector functions will require precise population wide password typo statistics which is difficult to come by.</a:t>
            </a:r>
          </a:p>
          <a:p>
            <a:endParaRPr lang="en-US" dirty="0"/>
          </a:p>
          <a:p>
            <a:r>
              <a:rPr lang="en-US" dirty="0"/>
              <a:t>The question on the table is … How can we correct more typos?</a:t>
            </a:r>
          </a:p>
        </p:txBody>
      </p:sp>
    </p:spTree>
    <p:extLst>
      <p:ext uri="{BB962C8B-B14F-4D97-AF65-F5344CB8AC3E}">
        <p14:creationId xmlns:p14="http://schemas.microsoft.com/office/powerpoint/2010/main" val="118656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we introduce the notion of personalized typo-tolerance, where the password checker corrects only the typos a user frequently make. To learn about user’s mistakes we design TypTop, a smart password checker that adapts to the user’s mistakes, and allow user to log in with a frequent subset of them. </a:t>
            </a:r>
          </a:p>
          <a:p>
            <a:r>
              <a:rPr lang="en-US" dirty="0"/>
              <a:t>Analytically we prove the security of TypTop under standard cryptographic assumptions.  We give some precise requirements, which if met TypTop is as secure as traditional password checker. We empirically very that real world password and typos meet those requirements. </a:t>
            </a:r>
          </a:p>
          <a:p>
            <a:r>
              <a:rPr lang="en-US" dirty="0"/>
              <a:t>Finally, we build a prototype implementation of TypTop for Unix based computers, that will render computer logins typo-tolerant. The tool is freely available in typtop.info. Feel free to check it out. </a:t>
            </a:r>
          </a:p>
        </p:txBody>
      </p:sp>
      <p:sp>
        <p:nvSpPr>
          <p:cNvPr id="4" name="Slide Number Placeholder 3"/>
          <p:cNvSpPr>
            <a:spLocks noGrp="1"/>
          </p:cNvSpPr>
          <p:nvPr>
            <p:ph type="sldNum" sz="quarter" idx="10"/>
          </p:nvPr>
        </p:nvSpPr>
        <p:spPr/>
        <p:txBody>
          <a:bodyPr/>
          <a:lstStyle/>
          <a:p>
            <a:fld id="{C82E08D5-9D12-41D3-8A17-BEE4E6FBB3C1}" type="slidenum">
              <a:rPr lang="en-US" smtClean="0"/>
              <a:t>5</a:t>
            </a:fld>
            <a:endParaRPr lang="en-US" dirty="0"/>
          </a:p>
        </p:txBody>
      </p:sp>
    </p:spTree>
    <p:extLst>
      <p:ext uri="{BB962C8B-B14F-4D97-AF65-F5344CB8AC3E}">
        <p14:creationId xmlns:p14="http://schemas.microsoft.com/office/powerpoint/2010/main" val="185438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77D6816-397A-4862-9A5C-3577F073F7EC}"/>
              </a:ext>
            </a:extLst>
          </p:cNvPr>
          <p:cNvSpPr>
            <a:spLocks noGrp="1"/>
          </p:cNvSpPr>
          <p:nvPr>
            <p:ph type="body" idx="1"/>
          </p:nvPr>
        </p:nvSpPr>
        <p:spPr/>
        <p:txBody>
          <a:bodyPr/>
          <a:lstStyle/>
          <a:p>
            <a:r>
              <a:rPr lang="en-US" dirty="0"/>
              <a:t>So, what did I mean by adaptive typo-tolerance? </a:t>
            </a:r>
          </a:p>
          <a:p>
            <a:endParaRPr lang="en-US" dirty="0"/>
          </a:p>
          <a:p>
            <a:r>
              <a:rPr lang="en-US" dirty="0"/>
              <a:t>The password checker (somehow) monitors the typing mistakes that a user makes, and in future, if the user makes the same mistake again, it will let the user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Obviously, there is few big questions. First, the idea of adaptive typo-tolerance is predicated upon the assumption that users repeat their typos.  But, the question is do they?</a:t>
            </a:r>
          </a:p>
          <a:p>
            <a:endParaRPr lang="en-US" dirty="0"/>
          </a:p>
          <a:p>
            <a:r>
              <a:rPr lang="en-US" dirty="0"/>
              <a:t>And the second question is, how to know that a submitted password is a legitimate typo of the registered password, and not a garbage string, or an attacker’s input. During login the real password is not available in plaintext form, therefore doing any edit-distance type similarity matching is infeasible. This will be not be an issue if we could store the password in plaintext, but that’ll probably be not secure.... </a:t>
            </a:r>
            <a:r>
              <a:rPr lang="en-US" dirty="0">
                <a:sym typeface="Wingdings" panose="05000000000000000000" pitchFamily="2" charset="2"/>
              </a:rPr>
              <a:t></a:t>
            </a:r>
            <a:endParaRPr lang="en-US" dirty="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first try to figure out whether users repeat their typos, and whether or not adaptive typo tolerance will be beneficial.</a:t>
            </a:r>
          </a:p>
        </p:txBody>
      </p:sp>
      <p:sp>
        <p:nvSpPr>
          <p:cNvPr id="4" name="Slide Number Placeholder 3"/>
          <p:cNvSpPr>
            <a:spLocks noGrp="1"/>
          </p:cNvSpPr>
          <p:nvPr>
            <p:ph type="sldNum" sz="quarter" idx="10"/>
          </p:nvPr>
        </p:nvSpPr>
        <p:spPr/>
        <p:txBody>
          <a:bodyPr/>
          <a:lstStyle/>
          <a:p>
            <a:fld id="{C82E08D5-9D12-41D3-8A17-BEE4E6FBB3C1}" type="slidenum">
              <a:rPr lang="en-US" smtClean="0"/>
              <a:t>7</a:t>
            </a:fld>
            <a:endParaRPr lang="en-US" dirty="0"/>
          </a:p>
        </p:txBody>
      </p:sp>
    </p:spTree>
    <p:extLst>
      <p:ext uri="{BB962C8B-B14F-4D97-AF65-F5344CB8AC3E}">
        <p14:creationId xmlns:p14="http://schemas.microsoft.com/office/powerpoint/2010/main" val="361404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conducted an Amazon Mechanical Turk study, where we ask the workers to create a password for some imaginary email service, and login with that password for few days. 271 workers participated in the study who logged in for median 30 times over couple of weeks. We got almost nine thousand login attempts out of which 4.6% needed resubmissions due to typos. </a:t>
            </a:r>
          </a:p>
        </p:txBody>
      </p:sp>
      <p:sp>
        <p:nvSpPr>
          <p:cNvPr id="4" name="Slide Number Placeholder 3"/>
          <p:cNvSpPr>
            <a:spLocks noGrp="1"/>
          </p:cNvSpPr>
          <p:nvPr>
            <p:ph type="sldNum" sz="quarter" idx="10"/>
          </p:nvPr>
        </p:nvSpPr>
        <p:spPr/>
        <p:txBody>
          <a:bodyPr/>
          <a:lstStyle/>
          <a:p>
            <a:fld id="{C82E08D5-9D12-41D3-8A17-BEE4E6FBB3C1}" type="slidenum">
              <a:rPr lang="en-US" smtClean="0"/>
              <a:t>8</a:t>
            </a:fld>
            <a:endParaRPr lang="en-US" dirty="0"/>
          </a:p>
        </p:txBody>
      </p:sp>
    </p:spTree>
    <p:extLst>
      <p:ext uri="{BB962C8B-B14F-4D97-AF65-F5344CB8AC3E}">
        <p14:creationId xmlns:p14="http://schemas.microsoft.com/office/powerpoint/2010/main" val="965108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 adaptive typo-tolerance significantly improves utility of passwords, we now proceed to build one….</a:t>
            </a:r>
          </a:p>
        </p:txBody>
      </p:sp>
      <p:sp>
        <p:nvSpPr>
          <p:cNvPr id="4" name="Slide Number Placeholder 3"/>
          <p:cNvSpPr>
            <a:spLocks noGrp="1"/>
          </p:cNvSpPr>
          <p:nvPr>
            <p:ph type="sldNum" sz="quarter" idx="10"/>
          </p:nvPr>
        </p:nvSpPr>
        <p:spPr/>
        <p:txBody>
          <a:bodyPr/>
          <a:lstStyle/>
          <a:p>
            <a:fld id="{C82E08D5-9D12-41D3-8A17-BEE4E6FBB3C1}" type="slidenum">
              <a:rPr lang="en-US" smtClean="0"/>
              <a:t>9</a:t>
            </a:fld>
            <a:endParaRPr lang="en-US" dirty="0"/>
          </a:p>
        </p:txBody>
      </p:sp>
    </p:spTree>
    <p:extLst>
      <p:ext uri="{BB962C8B-B14F-4D97-AF65-F5344CB8AC3E}">
        <p14:creationId xmlns:p14="http://schemas.microsoft.com/office/powerpoint/2010/main" val="134276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DE270C-9EB9-462C-B532-5228458FE163}" type="datetime1">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4156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4E09B8-3057-4BA7-95F1-20B42BE599DE}" type="datetime1">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4682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7372AA-BDBE-4BDA-BEA8-9A13A7F29613}" type="datetime1">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2123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7566E6-162B-4BDD-9E7B-D930008A67DD}" type="datetime1">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1122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A1C440-A799-4A92-9955-B22D613BEFD9}" type="datetime1">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75841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3F76B9-5C42-4BAB-9458-66066B2CEDBE}" type="datetime1">
              <a:rPr lang="en-US" smtClean="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95189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D9D0BC-BCF3-440A-B01E-6C408818ADF0}" type="datetime1">
              <a:rPr lang="en-US" smtClean="0"/>
              <a:t>10/31/2017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5286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0D7238-A42D-4D08-81B6-E829C7BF0474}" type="datetime1">
              <a:rPr lang="en-US" smtClean="0"/>
              <a:t>10/31/2017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73095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09854-5C29-4188-AD8A-6EE442DF121A}" type="datetime1">
              <a:rPr lang="en-US" smtClean="0"/>
              <a:t>10/31/2017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8630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654B2B-B1A0-4B27-968D-39234FD09C41}" type="datetime1">
              <a:rPr lang="en-US" smtClean="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042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8D2B05-21AF-45EC-9114-7B8CBDC723BB}" type="datetime1">
              <a:rPr lang="en-US" smtClean="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4751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00607-32C9-4B0C-8D32-28C0B20FE873}" type="datetime1">
              <a:rPr lang="en-US" smtClean="0"/>
              <a:t>10/31/2017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84109956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8.png"/><Relationship Id="rId3" Type="http://schemas.openxmlformats.org/officeDocument/2006/relationships/image" Target="../media/image5.png"/><Relationship Id="rId12"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51.png"/><Relationship Id="rId10" Type="http://schemas.openxmlformats.org/officeDocument/2006/relationships/image" Target="../media/image140.png"/><Relationship Id="rId14" Type="http://schemas.openxmlformats.org/officeDocument/2006/relationships/image" Target="../media/image17.png"/></Relationships>
</file>

<file path=ppt/slides/_rels/slide12.xml.rels><?xml version="1.0" encoding="UTF-8" standalone="yes"?>
<Relationships xmlns="http://schemas.openxmlformats.org/package/2006/relationships"><Relationship Id="rId18" Type="http://schemas.openxmlformats.org/officeDocument/2006/relationships/image" Target="../media/image21.png"/><Relationship Id="rId3" Type="http://schemas.openxmlformats.org/officeDocument/2006/relationships/image" Target="../media/image5.png"/><Relationship Id="rId21" Type="http://schemas.openxmlformats.org/officeDocument/2006/relationships/image" Target="../media/image26.png"/><Relationship Id="rId7" Type="http://schemas.openxmlformats.org/officeDocument/2006/relationships/image" Target="../media/image121.png"/><Relationship Id="rId12" Type="http://schemas.openxmlformats.org/officeDocument/2006/relationships/image" Target="../media/image20.svg"/><Relationship Id="rId17" Type="http://schemas.openxmlformats.org/officeDocument/2006/relationships/image" Target="../media/image18.png"/><Relationship Id="rId2" Type="http://schemas.openxmlformats.org/officeDocument/2006/relationships/notesSlide" Target="../notesSlides/notesSlide12.xml"/><Relationship Id="rId16" Type="http://schemas.openxmlformats.org/officeDocument/2006/relationships/image" Target="../media/image15.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9.png"/><Relationship Id="rId15" Type="http://schemas.openxmlformats.org/officeDocument/2006/relationships/image" Target="../media/image24.png"/><Relationship Id="rId10" Type="http://schemas.openxmlformats.org/officeDocument/2006/relationships/image" Target="../media/image8.png"/><Relationship Id="rId19" Type="http://schemas.openxmlformats.org/officeDocument/2006/relationships/image" Target="../media/image22.svg"/><Relationship Id="rId9" Type="http://schemas.openxmlformats.org/officeDocument/2006/relationships/image" Target="../media/image151.png"/><Relationship Id="rId14" Type="http://schemas.openxmlformats.org/officeDocument/2006/relationships/image" Target="../media/image23.png"/><Relationship Id="rId22"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png"/><Relationship Id="rId12"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5.png"/><Relationship Id="rId10"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7.png"/><Relationship Id="rId10"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3" Type="http://schemas.openxmlformats.org/officeDocument/2006/relationships/image" Target="../media/image45.png"/><Relationship Id="rId3" Type="http://schemas.openxmlformats.org/officeDocument/2006/relationships/image" Target="../media/image33.png"/><Relationship Id="rId12" Type="http://schemas.openxmlformats.org/officeDocument/2006/relationships/image" Target="../media/image44.png"/><Relationship Id="rId2" Type="http://schemas.openxmlformats.org/officeDocument/2006/relationships/notesSlide" Target="../notesSlides/notesSlide19.xml"/><Relationship Id="rId16" Type="http://schemas.openxmlformats.org/officeDocument/2006/relationships/image" Target="../media/image35.png"/><Relationship Id="rId1" Type="http://schemas.openxmlformats.org/officeDocument/2006/relationships/slideLayout" Target="../slideLayouts/slideLayout2.xml"/><Relationship Id="rId11" Type="http://schemas.openxmlformats.org/officeDocument/2006/relationships/image" Target="../media/image43.png"/><Relationship Id="rId5" Type="http://schemas.openxmlformats.org/officeDocument/2006/relationships/image" Target="../media/image42.png"/><Relationship Id="rId15" Type="http://schemas.openxmlformats.org/officeDocument/2006/relationships/image" Target="../media/image36.png"/><Relationship Id="rId10" Type="http://schemas.openxmlformats.org/officeDocument/2006/relationships/image" Target="../media/image15.png"/><Relationship Id="rId4" Type="http://schemas.openxmlformats.org/officeDocument/2006/relationships/image" Target="../media/image41.png"/><Relationship Id="rId9" Type="http://schemas.openxmlformats.org/officeDocument/2006/relationships/image" Target="../media/image280.png"/><Relationship Id="rId1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8.sv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33.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typtop.inf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207246"/>
          </a:xfrm>
        </p:spPr>
        <p:txBody>
          <a:bodyPr>
            <a:normAutofit/>
          </a:bodyPr>
          <a:lstStyle/>
          <a:p>
            <a:r>
              <a:rPr lang="en-US" dirty="0">
                <a:latin typeface="LM Mono 12" panose="00000509000000000000" pitchFamily="49" charset="0"/>
              </a:rPr>
              <a:t>The </a:t>
            </a:r>
            <a:r>
              <a:rPr lang="en-US" dirty="0">
                <a:solidFill>
                  <a:schemeClr val="accent6">
                    <a:lumMod val="75000"/>
                  </a:schemeClr>
                </a:solidFill>
                <a:latin typeface="LM Mono 12" panose="00000509000000000000" pitchFamily="49" charset="0"/>
              </a:rPr>
              <a:t>TypTop</a:t>
            </a:r>
            <a:r>
              <a:rPr lang="en-US" dirty="0">
                <a:latin typeface="LM Mono 12" panose="00000509000000000000" pitchFamily="49" charset="0"/>
              </a:rPr>
              <a:t> System</a:t>
            </a:r>
            <a:br>
              <a:rPr lang="en-US" dirty="0">
                <a:latin typeface="LM Mono 12" panose="00000509000000000000" pitchFamily="49" charset="0"/>
              </a:rPr>
            </a:br>
            <a:r>
              <a:rPr lang="en-US" sz="3200" dirty="0">
                <a:solidFill>
                  <a:schemeClr val="tx1">
                    <a:lumMod val="50000"/>
                    <a:lumOff val="50000"/>
                  </a:schemeClr>
                </a:solidFill>
                <a:latin typeface="LM Mono 12" panose="00000509000000000000" pitchFamily="49" charset="0"/>
              </a:rPr>
              <a:t>Personalized Typo-Tolerant Password Checking</a:t>
            </a:r>
            <a:endParaRPr lang="en-US" dirty="0">
              <a:solidFill>
                <a:schemeClr val="tx1">
                  <a:lumMod val="50000"/>
                  <a:lumOff val="50000"/>
                </a:schemeClr>
              </a:solidFill>
              <a:latin typeface="LM Mono 12" panose="00000509000000000000" pitchFamily="49" charset="0"/>
            </a:endParaRPr>
          </a:p>
        </p:txBody>
      </p:sp>
      <p:sp>
        <p:nvSpPr>
          <p:cNvPr id="3" name="Subtitle 2"/>
          <p:cNvSpPr>
            <a:spLocks noGrp="1"/>
          </p:cNvSpPr>
          <p:nvPr>
            <p:ph type="subTitle" idx="1"/>
          </p:nvPr>
        </p:nvSpPr>
        <p:spPr>
          <a:xfrm>
            <a:off x="609598" y="3602038"/>
            <a:ext cx="10933044" cy="1655762"/>
          </a:xfrm>
        </p:spPr>
        <p:txBody>
          <a:bodyPr vert="horz" lIns="91440" tIns="45720" rIns="91440" bIns="45720" rtlCol="0" anchor="t">
            <a:normAutofit/>
          </a:bodyPr>
          <a:lstStyle/>
          <a:p>
            <a:r>
              <a:rPr lang="en-US" u="sng" dirty="0">
                <a:latin typeface="Century" panose="02040604050505020304" pitchFamily="18" charset="0"/>
              </a:rPr>
              <a:t>R. Chatterjee</a:t>
            </a:r>
            <a:r>
              <a:rPr lang="en-US" dirty="0">
                <a:latin typeface="Century" panose="02040604050505020304" pitchFamily="18" charset="0"/>
              </a:rPr>
              <a:t>,  J. Woodage,  Y. Pnueli,  A. Chowdhury,  T. Ristenpart</a:t>
            </a:r>
          </a:p>
          <a:p>
            <a:endParaRPr lang="en-US" dirty="0"/>
          </a:p>
        </p:txBody>
      </p:sp>
      <p:pic>
        <p:nvPicPr>
          <p:cNvPr id="1026" name="Picture 2" descr="https://typtop.info/images/CT_logo1.png">
            <a:extLst>
              <a:ext uri="{FF2B5EF4-FFF2-40B4-BE49-F238E27FC236}">
                <a16:creationId xmlns:a16="http://schemas.microsoft.com/office/drawing/2014/main" id="{44135610-3C91-4CCD-B387-EEC1C0D074F0}"/>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2309857" y="4486522"/>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yal holloway university of london logo">
            <a:extLst>
              <a:ext uri="{FF2B5EF4-FFF2-40B4-BE49-F238E27FC236}">
                <a16:creationId xmlns:a16="http://schemas.microsoft.com/office/drawing/2014/main" id="{793A2498-4785-45CC-9ECF-0F2FCF3BC139}"/>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5020916" y="4934232"/>
            <a:ext cx="1828800" cy="9333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echnion logo">
            <a:extLst>
              <a:ext uri="{FF2B5EF4-FFF2-40B4-BE49-F238E27FC236}">
                <a16:creationId xmlns:a16="http://schemas.microsoft.com/office/drawing/2014/main" id="{F559C387-0B3D-4F56-ABB8-DB1BE679AB9C}"/>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7731975" y="5055992"/>
            <a:ext cx="1828800" cy="689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14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7B44E56B-D616-402B-BD5A-1F68EFCCDEEE}"/>
              </a:ext>
            </a:extLst>
          </p:cNvPr>
          <p:cNvSpPr txBox="1"/>
          <p:nvPr/>
        </p:nvSpPr>
        <p:spPr>
          <a:xfrm>
            <a:off x="8986018" y="1488901"/>
            <a:ext cx="109364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u="sng" dirty="0"/>
              <a:t>Aux Info</a:t>
            </a:r>
          </a:p>
          <a:p>
            <a:endParaRPr lang="en-US" dirty="0"/>
          </a:p>
        </p:txBody>
      </p:sp>
      <p:pic>
        <p:nvPicPr>
          <p:cNvPr id="17" name="Shape 77">
            <a:extLst>
              <a:ext uri="{FF2B5EF4-FFF2-40B4-BE49-F238E27FC236}">
                <a16:creationId xmlns:a16="http://schemas.microsoft.com/office/drawing/2014/main" id="{7436AAB5-0CC0-48BE-B250-B2B20A23F4AA}"/>
              </a:ext>
            </a:extLst>
          </p:cNvPr>
          <p:cNvPicPr preferRelativeResize="0"/>
          <p:nvPr/>
        </p:nvPicPr>
        <p:blipFill rotWithShape="1">
          <a:blip r:embed="rId3">
            <a:alphaModFix/>
          </a:blip>
          <a:srcRect l="14352" r="14345"/>
          <a:stretch/>
        </p:blipFill>
        <p:spPr>
          <a:xfrm>
            <a:off x="1187875" y="2019131"/>
            <a:ext cx="1029999" cy="1206624"/>
          </a:xfrm>
          <a:prstGeom prst="rect">
            <a:avLst/>
          </a:prstGeom>
          <a:noFill/>
          <a:ln>
            <a:noFill/>
          </a:ln>
        </p:spPr>
      </p:pic>
      <p:sp>
        <p:nvSpPr>
          <p:cNvPr id="18" name="Shape 78">
            <a:extLst>
              <a:ext uri="{FF2B5EF4-FFF2-40B4-BE49-F238E27FC236}">
                <a16:creationId xmlns:a16="http://schemas.microsoft.com/office/drawing/2014/main" id="{C5B8DDE5-BE49-430E-BC33-36909C01BBF5}"/>
              </a:ext>
            </a:extLst>
          </p:cNvPr>
          <p:cNvSpPr/>
          <p:nvPr/>
        </p:nvSpPr>
        <p:spPr>
          <a:xfrm>
            <a:off x="1972326" y="2167919"/>
            <a:ext cx="245700" cy="265800"/>
          </a:xfrm>
          <a:prstGeom prst="rect">
            <a:avLst/>
          </a:prstGeom>
          <a:solidFill>
            <a:schemeClr val="lt1"/>
          </a:solidFill>
          <a:ln>
            <a:noFill/>
          </a:ln>
        </p:spPr>
        <p:txBody>
          <a:bodyPr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grpSp>
        <p:nvGrpSpPr>
          <p:cNvPr id="20" name="Group 19">
            <a:extLst>
              <a:ext uri="{FF2B5EF4-FFF2-40B4-BE49-F238E27FC236}">
                <a16:creationId xmlns:a16="http://schemas.microsoft.com/office/drawing/2014/main" id="{9879E65B-C13E-405F-A755-5ED73F6A826B}"/>
              </a:ext>
            </a:extLst>
          </p:cNvPr>
          <p:cNvGrpSpPr/>
          <p:nvPr/>
        </p:nvGrpSpPr>
        <p:grpSpPr>
          <a:xfrm>
            <a:off x="5458967" y="1490472"/>
            <a:ext cx="1684086" cy="2119475"/>
            <a:chOff x="5172910" y="1490472"/>
            <a:chExt cx="1963383" cy="2119475"/>
          </a:xfrm>
        </p:grpSpPr>
        <p:sp>
          <p:nvSpPr>
            <p:cNvPr id="3" name="TextBox 2">
              <a:extLst>
                <a:ext uri="{FF2B5EF4-FFF2-40B4-BE49-F238E27FC236}">
                  <a16:creationId xmlns:a16="http://schemas.microsoft.com/office/drawing/2014/main" id="{30C4060C-CB3F-4D7F-A99C-62C8B4AC9CE6}"/>
                </a:ext>
              </a:extLst>
            </p:cNvPr>
            <p:cNvSpPr txBox="1"/>
            <p:nvPr/>
          </p:nvSpPr>
          <p:spPr>
            <a:xfrm>
              <a:off x="5173564" y="1855621"/>
              <a:ext cx="196272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p:txBody>
        </p:sp>
        <p:sp>
          <p:nvSpPr>
            <p:cNvPr id="10" name="TextBox 9">
              <a:extLst>
                <a:ext uri="{FF2B5EF4-FFF2-40B4-BE49-F238E27FC236}">
                  <a16:creationId xmlns:a16="http://schemas.microsoft.com/office/drawing/2014/main" id="{069EB03D-B9AA-4C30-8716-D3D6848C224D}"/>
                </a:ext>
              </a:extLst>
            </p:cNvPr>
            <p:cNvSpPr txBox="1"/>
            <p:nvPr/>
          </p:nvSpPr>
          <p:spPr>
            <a:xfrm>
              <a:off x="5172910" y="1490472"/>
              <a:ext cx="95944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Cache</a:t>
              </a:r>
            </a:p>
          </p:txBody>
        </p:sp>
      </p:grpSp>
      <p:grpSp>
        <p:nvGrpSpPr>
          <p:cNvPr id="43" name="Group 42">
            <a:extLst>
              <a:ext uri="{FF2B5EF4-FFF2-40B4-BE49-F238E27FC236}">
                <a16:creationId xmlns:a16="http://schemas.microsoft.com/office/drawing/2014/main" id="{9A96EA48-D7CD-4D0A-8325-41F5E8D98055}"/>
              </a:ext>
            </a:extLst>
          </p:cNvPr>
          <p:cNvGrpSpPr/>
          <p:nvPr/>
        </p:nvGrpSpPr>
        <p:grpSpPr>
          <a:xfrm>
            <a:off x="2521614" y="1919702"/>
            <a:ext cx="2246741" cy="417468"/>
            <a:chOff x="2669816" y="2263767"/>
            <a:chExt cx="2246741" cy="417468"/>
          </a:xfrm>
        </p:grpSpPr>
        <p:cxnSp>
          <p:nvCxnSpPr>
            <p:cNvPr id="44" name="Straight Arrow Connector 43">
              <a:extLst>
                <a:ext uri="{FF2B5EF4-FFF2-40B4-BE49-F238E27FC236}">
                  <a16:creationId xmlns:a16="http://schemas.microsoft.com/office/drawing/2014/main" id="{2CA7CB42-DA15-47DE-A8BF-EAC969360306}"/>
                </a:ext>
              </a:extLst>
            </p:cNvPr>
            <p:cNvCxnSpPr>
              <a:cxnSpLocks/>
            </p:cNvCxnSpPr>
            <p:nvPr/>
          </p:nvCxnSpPr>
          <p:spPr>
            <a:xfrm>
              <a:off x="2669816" y="2681235"/>
              <a:ext cx="2246741" cy="0"/>
            </a:xfrm>
            <a:prstGeom prst="straightConnector1">
              <a:avLst/>
            </a:prstGeom>
            <a:ln w="762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54274DB-B93B-406F-A8E9-3AB03B56E488}"/>
                </a:ext>
              </a:extLst>
            </p:cNvPr>
            <p:cNvSpPr txBox="1"/>
            <p:nvPr/>
          </p:nvSpPr>
          <p:spPr>
            <a:xfrm>
              <a:off x="3194320" y="2263767"/>
              <a:ext cx="1000126"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solidFill>
                    <a:schemeClr val="accent2">
                      <a:lumMod val="75000"/>
                    </a:schemeClr>
                  </a:solidFill>
                  <a:latin typeface="LM Mono 12" panose="00000509000000000000" pitchFamily="49" charset="0"/>
                </a:rPr>
                <a:t>passw92</a:t>
              </a:r>
            </a:p>
          </p:txBody>
        </p:sp>
      </p:grpSp>
      <p:sp>
        <p:nvSpPr>
          <p:cNvPr id="5" name="TextBox 4">
            <a:extLst>
              <a:ext uri="{FF2B5EF4-FFF2-40B4-BE49-F238E27FC236}">
                <a16:creationId xmlns:a16="http://schemas.microsoft.com/office/drawing/2014/main" id="{CFD0D54E-5379-4A7F-95DF-B94A2A06A92A}"/>
              </a:ext>
            </a:extLst>
          </p:cNvPr>
          <p:cNvSpPr txBox="1"/>
          <p:nvPr/>
        </p:nvSpPr>
        <p:spPr>
          <a:xfrm>
            <a:off x="2955234" y="1577329"/>
            <a:ext cx="1197764" cy="369332"/>
          </a:xfrm>
          <a:prstGeom prst="rect">
            <a:avLst/>
          </a:prstGeom>
          <a:noFill/>
        </p:spPr>
        <p:txBody>
          <a:bodyPr wrap="none" rtlCol="0">
            <a:spAutoFit/>
          </a:bodyPr>
          <a:lstStyle/>
          <a:p>
            <a:r>
              <a:rPr lang="en-US" dirty="0">
                <a:latin typeface="Consolas" panose="020B0609020204030204" pitchFamily="49" charset="0"/>
              </a:rPr>
              <a:t>Register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2105DC5-56AD-4B8D-83C7-4DD001B1B5D3}"/>
                  </a:ext>
                </a:extLst>
              </p:cNvPr>
              <p:cNvSpPr txBox="1"/>
              <p:nvPr/>
            </p:nvSpPr>
            <p:spPr>
              <a:xfrm>
                <a:off x="5513787" y="4122264"/>
                <a:ext cx="4280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Generates a public-key key pair: </a:t>
                </a:r>
                <a14:m>
                  <m:oMath xmlns:m="http://schemas.openxmlformats.org/officeDocument/2006/math">
                    <m:r>
                      <a:rPr lang="en-US" b="0" i="1" smtClean="0">
                        <a:latin typeface="Cambria Math" panose="02040503050406030204" pitchFamily="18" charset="0"/>
                      </a:rPr>
                      <m:t>𝑠𝑘</m:t>
                    </m:r>
                    <m:r>
                      <a:rPr lang="en-US" b="0" i="1" smtClean="0">
                        <a:latin typeface="Cambria Math" panose="02040503050406030204" pitchFamily="18" charset="0"/>
                      </a:rPr>
                      <m:t>,  </m:t>
                    </m:r>
                    <m:r>
                      <a:rPr lang="en-US" b="0" i="1" smtClean="0">
                        <a:latin typeface="Cambria Math" panose="02040503050406030204" pitchFamily="18" charset="0"/>
                      </a:rPr>
                      <m:t>𝑝𝑘</m:t>
                    </m:r>
                  </m:oMath>
                </a14:m>
                <a:endParaRPr lang="en-US" b="0" dirty="0"/>
              </a:p>
            </p:txBody>
          </p:sp>
        </mc:Choice>
        <mc:Fallback xmlns="">
          <p:sp>
            <p:nvSpPr>
              <p:cNvPr id="7" name="TextBox 6">
                <a:extLst>
                  <a:ext uri="{FF2B5EF4-FFF2-40B4-BE49-F238E27FC236}">
                    <a16:creationId xmlns:a16="http://schemas.microsoft.com/office/drawing/2014/main" id="{B2105DC5-56AD-4B8D-83C7-4DD001B1B5D3}"/>
                  </a:ext>
                </a:extLst>
              </p:cNvPr>
              <p:cNvSpPr txBox="1">
                <a:spLocks noRot="1" noChangeAspect="1" noMove="1" noResize="1" noEditPoints="1" noAdjustHandles="1" noChangeArrowheads="1" noChangeShapeType="1" noTextEdit="1"/>
              </p:cNvSpPr>
              <p:nvPr/>
            </p:nvSpPr>
            <p:spPr>
              <a:xfrm>
                <a:off x="5513787" y="4122264"/>
                <a:ext cx="4280453" cy="369332"/>
              </a:xfrm>
              <a:prstGeom prst="rect">
                <a:avLst/>
              </a:prstGeom>
              <a:blipFill>
                <a:blip r:embed="rId4"/>
                <a:stretch>
                  <a:fillRect l="-993" t="-6349" b="-22222"/>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1B31DA90-967B-4347-A1B1-E36CE693CD01}"/>
              </a:ext>
            </a:extLst>
          </p:cNvPr>
          <p:cNvGrpSpPr/>
          <p:nvPr/>
        </p:nvGrpSpPr>
        <p:grpSpPr>
          <a:xfrm>
            <a:off x="7241409" y="1483883"/>
            <a:ext cx="1646364" cy="2122177"/>
            <a:chOff x="7526012" y="1483791"/>
            <a:chExt cx="1646364" cy="2122177"/>
          </a:xfrm>
        </p:grpSpPr>
        <p:sp>
          <p:nvSpPr>
            <p:cNvPr id="35" name="TextBox 34">
              <a:extLst>
                <a:ext uri="{FF2B5EF4-FFF2-40B4-BE49-F238E27FC236}">
                  <a16:creationId xmlns:a16="http://schemas.microsoft.com/office/drawing/2014/main" id="{A2E77DD3-3124-4520-9B92-C1D9F7CDCFAE}"/>
                </a:ext>
              </a:extLst>
            </p:cNvPr>
            <p:cNvSpPr txBox="1"/>
            <p:nvPr/>
          </p:nvSpPr>
          <p:spPr>
            <a:xfrm>
              <a:off x="7526012" y="1851642"/>
              <a:ext cx="1646364"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p:txBody>
        </p:sp>
        <p:sp>
          <p:nvSpPr>
            <p:cNvPr id="46" name="TextBox 45">
              <a:extLst>
                <a:ext uri="{FF2B5EF4-FFF2-40B4-BE49-F238E27FC236}">
                  <a16:creationId xmlns:a16="http://schemas.microsoft.com/office/drawing/2014/main" id="{236C2940-ECA8-4AAF-A897-2A8C3D3C9C63}"/>
                </a:ext>
              </a:extLst>
            </p:cNvPr>
            <p:cNvSpPr txBox="1"/>
            <p:nvPr/>
          </p:nvSpPr>
          <p:spPr>
            <a:xfrm>
              <a:off x="7530637" y="1483791"/>
              <a:ext cx="103312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Waitlist</a:t>
              </a:r>
            </a:p>
          </p:txBody>
        </p:sp>
      </p:grpSp>
      <p:grpSp>
        <p:nvGrpSpPr>
          <p:cNvPr id="24" name="Group 23">
            <a:extLst>
              <a:ext uri="{FF2B5EF4-FFF2-40B4-BE49-F238E27FC236}">
                <a16:creationId xmlns:a16="http://schemas.microsoft.com/office/drawing/2014/main" id="{F3D1E8CB-7518-49D1-BF44-D0076FD74FB4}"/>
              </a:ext>
            </a:extLst>
          </p:cNvPr>
          <p:cNvGrpSpPr/>
          <p:nvPr/>
        </p:nvGrpSpPr>
        <p:grpSpPr>
          <a:xfrm>
            <a:off x="5444157" y="1863016"/>
            <a:ext cx="1783291" cy="419394"/>
            <a:chOff x="5352717" y="1863016"/>
            <a:chExt cx="1783291" cy="419394"/>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5C705D2-28F4-4C7B-B2AB-A3E69815AA56}"/>
                    </a:ext>
                  </a:extLst>
                </p:cNvPr>
                <p:cNvSpPr txBox="1"/>
                <p:nvPr/>
              </p:nvSpPr>
              <p:spPr>
                <a:xfrm>
                  <a:off x="5394506" y="1913078"/>
                  <a:ext cx="1741502" cy="369332"/>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a:t>
                  </a:r>
                  <a:r>
                    <a:rPr lang="en-US" dirty="0">
                      <a:solidFill>
                        <a:schemeClr val="accent2">
                          <a:lumMod val="75000"/>
                        </a:schemeClr>
                      </a:solidFill>
                      <a:latin typeface="LM Mono 12" panose="00000509000000000000" pitchFamily="49" charset="0"/>
                    </a:rPr>
                    <a:t>passw92</a:t>
                  </a:r>
                  <a:r>
                    <a:rPr lang="en-US" dirty="0">
                      <a:latin typeface="LM Mono 12" panose="00000509000000000000" pitchFamily="49" charset="0"/>
                    </a:rPr>
                    <a:t>,</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14" name="TextBox 13">
                  <a:extLst>
                    <a:ext uri="{FF2B5EF4-FFF2-40B4-BE49-F238E27FC236}">
                      <a16:creationId xmlns:a16="http://schemas.microsoft.com/office/drawing/2014/main" id="{E5C705D2-28F4-4C7B-B2AB-A3E69815AA56}"/>
                    </a:ext>
                  </a:extLst>
                </p:cNvPr>
                <p:cNvSpPr txBox="1">
                  <a:spLocks noRot="1" noChangeAspect="1" noMove="1" noResize="1" noEditPoints="1" noAdjustHandles="1" noChangeArrowheads="1" noChangeShapeType="1" noTextEdit="1"/>
                </p:cNvSpPr>
                <p:nvPr/>
              </p:nvSpPr>
              <p:spPr>
                <a:xfrm>
                  <a:off x="5394506" y="1913078"/>
                  <a:ext cx="1741502" cy="369332"/>
                </a:xfrm>
                <a:prstGeom prst="rect">
                  <a:avLst/>
                </a:prstGeom>
                <a:blipFill>
                  <a:blip r:embed="rId5"/>
                  <a:stretch>
                    <a:fillRect l="-3147" t="-10000" r="-1399" b="-28333"/>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BF020443-5C98-4F04-A726-A1CE63F7E396}"/>
                </a:ext>
              </a:extLst>
            </p:cNvPr>
            <p:cNvSpPr/>
            <p:nvPr/>
          </p:nvSpPr>
          <p:spPr>
            <a:xfrm>
              <a:off x="5352717" y="1863016"/>
              <a:ext cx="193147" cy="180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p>
          </p:txBody>
        </p:sp>
      </p:grpSp>
      <p:grpSp>
        <p:nvGrpSpPr>
          <p:cNvPr id="25" name="Group 24">
            <a:extLst>
              <a:ext uri="{FF2B5EF4-FFF2-40B4-BE49-F238E27FC236}">
                <a16:creationId xmlns:a16="http://schemas.microsoft.com/office/drawing/2014/main" id="{3419C2DA-9DDA-4BAC-AA6A-96E270DCC409}"/>
              </a:ext>
            </a:extLst>
          </p:cNvPr>
          <p:cNvGrpSpPr/>
          <p:nvPr/>
        </p:nvGrpSpPr>
        <p:grpSpPr>
          <a:xfrm>
            <a:off x="8987043" y="3171405"/>
            <a:ext cx="612072" cy="442998"/>
            <a:chOff x="8987043" y="3171405"/>
            <a:chExt cx="612072" cy="442998"/>
          </a:xfrm>
        </p:grpSpPr>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D40FB21A-D13C-49FD-B50A-0A2654EC3664}"/>
                    </a:ext>
                  </a:extLst>
                </p:cNvPr>
                <p:cNvSpPr/>
                <p:nvPr/>
              </p:nvSpPr>
              <p:spPr>
                <a:xfrm>
                  <a:off x="9077497" y="3245071"/>
                  <a:ext cx="52161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𝑝𝑘</m:t>
                        </m:r>
                      </m:oMath>
                    </m:oMathPara>
                  </a14:m>
                  <a:endParaRPr lang="en-US" dirty="0"/>
                </a:p>
              </p:txBody>
            </p:sp>
          </mc:Choice>
          <mc:Fallback xmlns="">
            <p:sp>
              <p:nvSpPr>
                <p:cNvPr id="15" name="Rectangle 14">
                  <a:extLst>
                    <a:ext uri="{FF2B5EF4-FFF2-40B4-BE49-F238E27FC236}">
                      <a16:creationId xmlns:a16="http://schemas.microsoft.com/office/drawing/2014/main" id="{D40FB21A-D13C-49FD-B50A-0A2654EC3664}"/>
                    </a:ext>
                  </a:extLst>
                </p:cNvPr>
                <p:cNvSpPr>
                  <a:spLocks noRot="1" noChangeAspect="1" noMove="1" noResize="1" noEditPoints="1" noAdjustHandles="1" noChangeArrowheads="1" noChangeShapeType="1" noTextEdit="1"/>
                </p:cNvSpPr>
                <p:nvPr/>
              </p:nvSpPr>
              <p:spPr>
                <a:xfrm>
                  <a:off x="9077497" y="3245071"/>
                  <a:ext cx="521618" cy="369332"/>
                </a:xfrm>
                <a:prstGeom prst="rect">
                  <a:avLst/>
                </a:prstGeom>
                <a:blipFill>
                  <a:blip r:embed="rId6"/>
                  <a:stretch>
                    <a:fillRect b="-12698"/>
                  </a:stretch>
                </a:blipFill>
              </p:spPr>
              <p:txBody>
                <a:bodyPr/>
                <a:lstStyle/>
                <a:p>
                  <a:r>
                    <a:rPr lang="en-US">
                      <a:noFill/>
                    </a:rPr>
                    <a:t> </a:t>
                  </a:r>
                </a:p>
              </p:txBody>
            </p:sp>
          </mc:Fallback>
        </mc:AlternateContent>
        <p:sp>
          <p:nvSpPr>
            <p:cNvPr id="50" name="Oval 49">
              <a:extLst>
                <a:ext uri="{FF2B5EF4-FFF2-40B4-BE49-F238E27FC236}">
                  <a16:creationId xmlns:a16="http://schemas.microsoft.com/office/drawing/2014/main" id="{5B04C5AE-7A49-49AA-BC04-C723BE991953}"/>
                </a:ext>
              </a:extLst>
            </p:cNvPr>
            <p:cNvSpPr/>
            <p:nvPr/>
          </p:nvSpPr>
          <p:spPr>
            <a:xfrm>
              <a:off x="8987043" y="3171405"/>
              <a:ext cx="180909" cy="180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a:t>
              </a:r>
            </a:p>
          </p:txBody>
        </p: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524505C3-0875-48BC-8DC3-284C91BD85F1}"/>
                  </a:ext>
                </a:extLst>
              </p:cNvPr>
              <p:cNvSpPr/>
              <p:nvPr/>
            </p:nvSpPr>
            <p:spPr>
              <a:xfrm>
                <a:off x="1953432" y="4109581"/>
                <a:ext cx="3095285" cy="2246769"/>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000" dirty="0">
                    <a:latin typeface="Consolas" panose="020B0609020204030204" pitchFamily="49" charset="0"/>
                  </a:rPr>
                  <a:t>(E, D):</a:t>
                </a:r>
                <a:r>
                  <a:rPr lang="en-US" sz="2000" dirty="0"/>
                  <a:t> password-based encryption scheme</a:t>
                </a:r>
              </a:p>
              <a:p>
                <a:endParaRPr lang="en-US" sz="2000" dirty="0">
                  <a:latin typeface="Consolas" panose="020B0609020204030204" pitchFamily="49" charset="0"/>
                </a:endParaRPr>
              </a:p>
              <a:p>
                <a:r>
                  <a:rPr lang="en-US" sz="2000" u="sng" dirty="0">
                    <a:latin typeface="Consolas" panose="020B0609020204030204" pitchFamily="49" charset="0"/>
                  </a:rPr>
                  <a:t>E(</a:t>
                </a:r>
                <a:r>
                  <a:rPr lang="en-US" sz="2000" u="sng" dirty="0">
                    <a:latin typeface="LM Mono 12" panose="00000509000000000000" pitchFamily="49" charset="0"/>
                  </a:rPr>
                  <a:t>passw92, </a:t>
                </a:r>
                <a14:m>
                  <m:oMath xmlns:m="http://schemas.openxmlformats.org/officeDocument/2006/math">
                    <m:r>
                      <a:rPr lang="en-US" sz="2000" i="1" u="sng">
                        <a:latin typeface="Cambria Math" panose="02040503050406030204" pitchFamily="18" charset="0"/>
                      </a:rPr>
                      <m:t>𝑠𝑘</m:t>
                    </m:r>
                  </m:oMath>
                </a14:m>
                <a:r>
                  <a:rPr lang="en-US" sz="2000" u="sng" dirty="0">
                    <a:latin typeface="Consolas" panose="020B0609020204030204" pitchFamily="49" charset="0"/>
                  </a:rPr>
                  <a:t>):</a:t>
                </a:r>
              </a:p>
              <a:p>
                <a:r>
                  <a:rPr lang="en-US" sz="2000" dirty="0"/>
                  <a:t>	</a:t>
                </a:r>
                <a14:m>
                  <m:oMath xmlns:m="http://schemas.openxmlformats.org/officeDocument/2006/math">
                    <m:r>
                      <a:rPr lang="en-US" sz="2000" b="0" i="1" smtClean="0">
                        <a:latin typeface="Cambria Math" panose="02040503050406030204" pitchFamily="18" charset="0"/>
                      </a:rPr>
                      <m:t>𝑘</m:t>
                    </m:r>
                    <m:r>
                      <a:rPr lang="en-US" sz="2000" b="0" i="1" smtClean="0">
                        <a:latin typeface="Cambria Math" panose="02040503050406030204" pitchFamily="18" charset="0"/>
                      </a:rPr>
                      <m:t>←</m:t>
                    </m:r>
                    <m:r>
                      <m:rPr>
                        <m:sty m:val="p"/>
                      </m:rPr>
                      <a:rPr lang="en-US" sz="2000" b="0" i="0" smtClean="0">
                        <a:latin typeface="Cambria Math" panose="02040503050406030204" pitchFamily="18" charset="0"/>
                      </a:rPr>
                      <m:t>PBKDF</m:t>
                    </m:r>
                    <m:r>
                      <a:rPr lang="en-US" sz="2000" b="0" i="0" smtClean="0">
                        <a:latin typeface="Cambria Math" panose="02040503050406030204" pitchFamily="18" charset="0"/>
                      </a:rPr>
                      <m:t>(</m:t>
                    </m:r>
                  </m:oMath>
                </a14:m>
                <a:r>
                  <a:rPr lang="en-US" sz="2000" dirty="0">
                    <a:latin typeface="LM Mono 12" panose="00000509000000000000" pitchFamily="49" charset="0"/>
                  </a:rPr>
                  <a:t>passw92</a:t>
                </a:r>
                <a14:m>
                  <m:oMath xmlns:m="http://schemas.openxmlformats.org/officeDocument/2006/math">
                    <m:r>
                      <a:rPr lang="en-US" sz="2000" b="0" i="0" smtClean="0">
                        <a:latin typeface="Cambria Math" panose="02040503050406030204" pitchFamily="18" charset="0"/>
                      </a:rPr>
                      <m:t>)</m:t>
                    </m:r>
                  </m:oMath>
                </a14:m>
                <a:endParaRPr lang="en-US" sz="2000" dirty="0">
                  <a:solidFill>
                    <a:schemeClr val="accent2">
                      <a:lumMod val="75000"/>
                    </a:schemeClr>
                  </a:solidFill>
                  <a:latin typeface="LM Mono 12" panose="00000509000000000000" pitchFamily="49" charset="0"/>
                </a:endParaRPr>
              </a:p>
              <a:p>
                <a:r>
                  <a:rPr lang="en-US" sz="2000" dirty="0"/>
                  <a:t>	</a:t>
                </a:r>
                <a14:m>
                  <m:oMath xmlns:m="http://schemas.openxmlformats.org/officeDocument/2006/math">
                    <m:r>
                      <a:rPr lang="en-US" sz="2000" b="0" i="1" smtClean="0">
                        <a:latin typeface="Cambria Math" panose="02040503050406030204" pitchFamily="18" charset="0"/>
                      </a:rPr>
                      <m:t>𝐶</m:t>
                    </m:r>
                    <m:r>
                      <a:rPr lang="en-US" sz="2000" i="1">
                        <a:latin typeface="Cambria Math" panose="02040503050406030204" pitchFamily="18" charset="0"/>
                      </a:rPr>
                      <m:t>← </m:t>
                    </m:r>
                  </m:oMath>
                </a14:m>
                <a:r>
                  <a:rPr lang="en-US" sz="2000" dirty="0">
                    <a:latin typeface="Consolas" panose="020B0609020204030204" pitchFamily="49" charset="0"/>
                  </a:rPr>
                  <a:t> AEnc</a:t>
                </a:r>
                <a14:m>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𝑘</m:t>
                    </m:r>
                    <m:r>
                      <a:rPr lang="en-US" sz="2000" b="0" i="1" smtClean="0">
                        <a:latin typeface="Cambria Math" panose="02040503050406030204" pitchFamily="18" charset="0"/>
                      </a:rPr>
                      <m:t>,  </m:t>
                    </m:r>
                    <m:r>
                      <a:rPr lang="en-US" sz="2000" b="0" i="1" smtClean="0">
                        <a:latin typeface="Cambria Math" panose="02040503050406030204" pitchFamily="18" charset="0"/>
                      </a:rPr>
                      <m:t>𝑠𝑘</m:t>
                    </m:r>
                  </m:oMath>
                </a14:m>
                <a:r>
                  <a:rPr lang="en-US" sz="2000" dirty="0"/>
                  <a:t>)</a:t>
                </a:r>
              </a:p>
              <a:p>
                <a:r>
                  <a:rPr lang="en-US" sz="2000" dirty="0"/>
                  <a:t>	return </a:t>
                </a:r>
                <a14:m>
                  <m:oMath xmlns:m="http://schemas.openxmlformats.org/officeDocument/2006/math">
                    <m:r>
                      <a:rPr lang="en-US" sz="2000" b="0" i="1" smtClean="0">
                        <a:latin typeface="Cambria Math" panose="02040503050406030204" pitchFamily="18" charset="0"/>
                      </a:rPr>
                      <m:t>𝐶</m:t>
                    </m:r>
                  </m:oMath>
                </a14:m>
                <a:endParaRPr lang="en-US" sz="2000" dirty="0"/>
              </a:p>
            </p:txBody>
          </p:sp>
        </mc:Choice>
        <mc:Fallback xmlns="">
          <p:sp>
            <p:nvSpPr>
              <p:cNvPr id="23" name="Rectangle 22">
                <a:extLst>
                  <a:ext uri="{FF2B5EF4-FFF2-40B4-BE49-F238E27FC236}">
                    <a16:creationId xmlns:a16="http://schemas.microsoft.com/office/drawing/2014/main" id="{524505C3-0875-48BC-8DC3-284C91BD85F1}"/>
                  </a:ext>
                </a:extLst>
              </p:cNvPr>
              <p:cNvSpPr>
                <a:spLocks noRot="1" noChangeAspect="1" noMove="1" noResize="1" noEditPoints="1" noAdjustHandles="1" noChangeArrowheads="1" noChangeShapeType="1" noTextEdit="1"/>
              </p:cNvSpPr>
              <p:nvPr/>
            </p:nvSpPr>
            <p:spPr>
              <a:xfrm>
                <a:off x="1953432" y="4109581"/>
                <a:ext cx="3095285" cy="2246769"/>
              </a:xfrm>
              <a:prstGeom prst="rect">
                <a:avLst/>
              </a:prstGeom>
              <a:blipFill>
                <a:blip r:embed="rId7"/>
                <a:stretch>
                  <a:fillRect l="-1765" t="-1348" b="-3504"/>
                </a:stretch>
              </a:blipFill>
              <a:ln>
                <a:solidFill>
                  <a:schemeClr val="bg1">
                    <a:lumMod val="50000"/>
                  </a:schemeClr>
                </a:solidFill>
              </a:ln>
            </p:spPr>
            <p:txBody>
              <a:bodyPr/>
              <a:lstStyle/>
              <a:p>
                <a:r>
                  <a:rPr lang="en-US">
                    <a:noFill/>
                  </a:rPr>
                  <a:t> </a:t>
                </a:r>
              </a:p>
            </p:txBody>
          </p:sp>
        </mc:Fallback>
      </mc:AlternateContent>
      <p:sp>
        <p:nvSpPr>
          <p:cNvPr id="27" name="Title 1">
            <a:extLst>
              <a:ext uri="{FF2B5EF4-FFF2-40B4-BE49-F238E27FC236}">
                <a16:creationId xmlns:a16="http://schemas.microsoft.com/office/drawing/2014/main" id="{AD0C71D9-729C-4FE6-AD10-6C63162FECD6}"/>
              </a:ext>
            </a:extLst>
          </p:cNvPr>
          <p:cNvSpPr>
            <a:spLocks noGrp="1"/>
          </p:cNvSpPr>
          <p:nvPr>
            <p:ph type="title"/>
          </p:nvPr>
        </p:nvSpPr>
        <p:spPr>
          <a:xfrm>
            <a:off x="838200" y="365125"/>
            <a:ext cx="10515600" cy="1325563"/>
          </a:xfrm>
        </p:spPr>
        <p:txBody>
          <a:bodyPr>
            <a:normAutofit/>
          </a:bodyPr>
          <a:lstStyle/>
          <a:p>
            <a:r>
              <a:rPr lang="en-US" sz="3600" dirty="0">
                <a:solidFill>
                  <a:schemeClr val="bg1">
                    <a:lumMod val="50000"/>
                  </a:schemeClr>
                </a:solidFill>
              </a:rPr>
              <a:t>Design of TypTop </a:t>
            </a:r>
            <a:r>
              <a:rPr lang="en-US" dirty="0"/>
              <a:t>: Registration</a:t>
            </a:r>
          </a:p>
        </p:txBody>
      </p:sp>
      <p:sp>
        <p:nvSpPr>
          <p:cNvPr id="8" name="Rectangle 7">
            <a:extLst>
              <a:ext uri="{FF2B5EF4-FFF2-40B4-BE49-F238E27FC236}">
                <a16:creationId xmlns:a16="http://schemas.microsoft.com/office/drawing/2014/main" id="{02A38E5E-F8A3-4F80-AAEB-5637CADC321B}"/>
              </a:ext>
            </a:extLst>
          </p:cNvPr>
          <p:cNvSpPr/>
          <p:nvPr/>
        </p:nvSpPr>
        <p:spPr>
          <a:xfrm>
            <a:off x="5371594" y="1412240"/>
            <a:ext cx="4814396" cy="237405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9" name="TextBox 8">
            <a:extLst>
              <a:ext uri="{FF2B5EF4-FFF2-40B4-BE49-F238E27FC236}">
                <a16:creationId xmlns:a16="http://schemas.microsoft.com/office/drawing/2014/main" id="{61EC1971-430C-45BA-B6FC-3BA58B0BE984}"/>
              </a:ext>
            </a:extLst>
          </p:cNvPr>
          <p:cNvSpPr txBox="1"/>
          <p:nvPr/>
        </p:nvSpPr>
        <p:spPr>
          <a:xfrm>
            <a:off x="9638095" y="2488892"/>
            <a:ext cx="118018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TypTop’s state</a:t>
            </a:r>
          </a:p>
        </p:txBody>
      </p:sp>
      <p:sp>
        <p:nvSpPr>
          <p:cNvPr id="2" name="Speech Bubble: Rectangle with Corners Rounded 1">
            <a:extLst>
              <a:ext uri="{FF2B5EF4-FFF2-40B4-BE49-F238E27FC236}">
                <a16:creationId xmlns:a16="http://schemas.microsoft.com/office/drawing/2014/main" id="{1024E23B-0D5B-4E22-85C5-0A57A491460F}"/>
              </a:ext>
            </a:extLst>
          </p:cNvPr>
          <p:cNvSpPr/>
          <p:nvPr/>
        </p:nvSpPr>
        <p:spPr>
          <a:xfrm>
            <a:off x="5470137" y="4827568"/>
            <a:ext cx="2146563" cy="887510"/>
          </a:xfrm>
          <a:prstGeom prst="wedgeRoundRectCallout">
            <a:avLst>
              <a:gd name="adj1" fmla="val -72591"/>
              <a:gd name="adj2" fmla="val 242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Slow, secure, authenticated encryption scheme</a:t>
            </a:r>
            <a:endParaRPr lang="en-US" dirty="0"/>
          </a:p>
        </p:txBody>
      </p:sp>
      <p:sp>
        <p:nvSpPr>
          <p:cNvPr id="4" name="Slide Number Placeholder 3">
            <a:extLst>
              <a:ext uri="{FF2B5EF4-FFF2-40B4-BE49-F238E27FC236}">
                <a16:creationId xmlns:a16="http://schemas.microsoft.com/office/drawing/2014/main" id="{54425734-2E08-4824-8E87-7367ADE12DB7}"/>
              </a:ext>
            </a:extLst>
          </p:cNvPr>
          <p:cNvSpPr>
            <a:spLocks noGrp="1"/>
          </p:cNvSpPr>
          <p:nvPr>
            <p:ph type="sldNum" sz="quarter" idx="12"/>
          </p:nvPr>
        </p:nvSpPr>
        <p:spPr/>
        <p:txBody>
          <a:bodyPr/>
          <a:lstStyle/>
          <a:p>
            <a:fld id="{6D22F896-40B5-4ADD-8801-0D06FADFA095}" type="slidenum">
              <a:rPr lang="en-US" smtClean="0"/>
              <a:t>10</a:t>
            </a:fld>
            <a:endParaRPr lang="en-US" dirty="0"/>
          </a:p>
        </p:txBody>
      </p:sp>
      <p:cxnSp>
        <p:nvCxnSpPr>
          <p:cNvPr id="11" name="Straight Arrow Connector 10">
            <a:extLst>
              <a:ext uri="{FF2B5EF4-FFF2-40B4-BE49-F238E27FC236}">
                <a16:creationId xmlns:a16="http://schemas.microsoft.com/office/drawing/2014/main" id="{F9344187-9D6E-45D1-8FC4-0EC64EBC133C}"/>
              </a:ext>
            </a:extLst>
          </p:cNvPr>
          <p:cNvCxnSpPr>
            <a:cxnSpLocks/>
            <a:endCxn id="23" idx="0"/>
          </p:cNvCxnSpPr>
          <p:nvPr/>
        </p:nvCxnSpPr>
        <p:spPr>
          <a:xfrm flipH="1">
            <a:off x="3501075" y="2216253"/>
            <a:ext cx="2109646" cy="1893328"/>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A82F3DA1-F5B3-458B-A892-02A5937FF0BC}"/>
              </a:ext>
            </a:extLst>
          </p:cNvPr>
          <p:cNvGrpSpPr/>
          <p:nvPr/>
        </p:nvGrpSpPr>
        <p:grpSpPr>
          <a:xfrm>
            <a:off x="8895293" y="1766679"/>
            <a:ext cx="1371774" cy="503981"/>
            <a:chOff x="8895293" y="1766679"/>
            <a:chExt cx="1371774" cy="503981"/>
          </a:xfrm>
        </p:grpSpPr>
        <p:grpSp>
          <p:nvGrpSpPr>
            <p:cNvPr id="12" name="Group 11">
              <a:extLst>
                <a:ext uri="{FF2B5EF4-FFF2-40B4-BE49-F238E27FC236}">
                  <a16:creationId xmlns:a16="http://schemas.microsoft.com/office/drawing/2014/main" id="{29069523-9312-4672-9D0F-762CAD560C5F}"/>
                </a:ext>
              </a:extLst>
            </p:cNvPr>
            <p:cNvGrpSpPr/>
            <p:nvPr/>
          </p:nvGrpSpPr>
          <p:grpSpPr>
            <a:xfrm>
              <a:off x="8895293" y="1864429"/>
              <a:ext cx="1371774" cy="406231"/>
              <a:chOff x="8973743" y="2641692"/>
              <a:chExt cx="1371774" cy="413013"/>
            </a:xfrm>
          </p:grpSpPr>
          <p:grpSp>
            <p:nvGrpSpPr>
              <p:cNvPr id="29" name="Group 28">
                <a:extLst>
                  <a:ext uri="{FF2B5EF4-FFF2-40B4-BE49-F238E27FC236}">
                    <a16:creationId xmlns:a16="http://schemas.microsoft.com/office/drawing/2014/main" id="{823C2362-4B1D-465A-AFBC-37A6F1BB9FAA}"/>
                  </a:ext>
                </a:extLst>
              </p:cNvPr>
              <p:cNvGrpSpPr/>
              <p:nvPr/>
            </p:nvGrpSpPr>
            <p:grpSpPr>
              <a:xfrm>
                <a:off x="9939717" y="2661035"/>
                <a:ext cx="405800" cy="393670"/>
                <a:chOff x="10757091" y="4332971"/>
                <a:chExt cx="405800" cy="393670"/>
              </a:xfrm>
            </p:grpSpPr>
            <p:pic>
              <p:nvPicPr>
                <p:cNvPr id="30" name="Picture 4" descr="File:Black Lock.png">
                  <a:extLst>
                    <a:ext uri="{FF2B5EF4-FFF2-40B4-BE49-F238E27FC236}">
                      <a16:creationId xmlns:a16="http://schemas.microsoft.com/office/drawing/2014/main" id="{17F7B9BB-22A3-442E-8A76-6871526828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4105" y="4332971"/>
                  <a:ext cx="375444" cy="3754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7E7444E7-2752-462C-A2DA-6E687F0563D6}"/>
                        </a:ext>
                      </a:extLst>
                    </p:cNvPr>
                    <p:cNvSpPr/>
                    <p:nvPr/>
                  </p:nvSpPr>
                  <p:spPr>
                    <a:xfrm>
                      <a:off x="10757091" y="4418864"/>
                      <a:ext cx="40580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chemeClr val="bg1"/>
                                </a:solidFill>
                                <a:latin typeface="Cambria Math" panose="02040503050406030204" pitchFamily="18" charset="0"/>
                              </a:rPr>
                              <m:t>𝑝𝑘</m:t>
                            </m:r>
                          </m:oMath>
                        </m:oMathPara>
                      </a14:m>
                      <a:endParaRPr lang="en-US" dirty="0"/>
                    </a:p>
                  </p:txBody>
                </p:sp>
              </mc:Choice>
              <mc:Fallback xmlns="">
                <p:sp>
                  <p:nvSpPr>
                    <p:cNvPr id="31" name="Rectangle 30">
                      <a:extLst>
                        <a:ext uri="{FF2B5EF4-FFF2-40B4-BE49-F238E27FC236}">
                          <a16:creationId xmlns:a16="http://schemas.microsoft.com/office/drawing/2014/main" id="{7E7444E7-2752-462C-A2DA-6E687F0563D6}"/>
                        </a:ext>
                      </a:extLst>
                    </p:cNvPr>
                    <p:cNvSpPr>
                      <a:spLocks noRot="1" noChangeAspect="1" noMove="1" noResize="1" noEditPoints="1" noAdjustHandles="1" noChangeArrowheads="1" noChangeShapeType="1" noTextEdit="1"/>
                    </p:cNvSpPr>
                    <p:nvPr/>
                  </p:nvSpPr>
                  <p:spPr>
                    <a:xfrm>
                      <a:off x="10757091" y="4418864"/>
                      <a:ext cx="405800" cy="307777"/>
                    </a:xfrm>
                    <a:prstGeom prst="rect">
                      <a:avLst/>
                    </a:prstGeom>
                    <a:blipFill>
                      <a:blip r:embed="rId9"/>
                      <a:stretch>
                        <a:fillRect b="-12245"/>
                      </a:stretch>
                    </a:blipFill>
                  </p:spPr>
                  <p:txBody>
                    <a:bodyPr/>
                    <a:lstStyle/>
                    <a:p>
                      <a:r>
                        <a:rPr lang="en-US">
                          <a:noFill/>
                        </a:rPr>
                        <a:t> </a:t>
                      </a:r>
                    </a:p>
                  </p:txBody>
                </p:sp>
              </mc:Fallback>
            </mc:AlternateContent>
          </p:grpSp>
          <p:sp>
            <p:nvSpPr>
              <p:cNvPr id="34" name="Oval 33">
                <a:extLst>
                  <a:ext uri="{FF2B5EF4-FFF2-40B4-BE49-F238E27FC236}">
                    <a16:creationId xmlns:a16="http://schemas.microsoft.com/office/drawing/2014/main" id="{C6287BFC-5B26-4AEA-A58A-F9755315BF8A}"/>
                  </a:ext>
                </a:extLst>
              </p:cNvPr>
              <p:cNvSpPr/>
              <p:nvPr/>
            </p:nvSpPr>
            <p:spPr>
              <a:xfrm>
                <a:off x="8973743" y="2641692"/>
                <a:ext cx="193147" cy="180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a:t>
                </a:r>
              </a:p>
            </p:txBody>
          </p:sp>
        </p:grpSp>
        <p:sp>
          <p:nvSpPr>
            <p:cNvPr id="49" name="Rectangle 48">
              <a:extLst>
                <a:ext uri="{FF2B5EF4-FFF2-40B4-BE49-F238E27FC236}">
                  <a16:creationId xmlns:a16="http://schemas.microsoft.com/office/drawing/2014/main" id="{4C8E0902-266B-4C3E-8ACC-06596A93C545}"/>
                </a:ext>
              </a:extLst>
            </p:cNvPr>
            <p:cNvSpPr/>
            <p:nvPr/>
          </p:nvSpPr>
          <p:spPr>
            <a:xfrm>
              <a:off x="9042162" y="1766679"/>
              <a:ext cx="981359" cy="369332"/>
            </a:xfrm>
            <a:prstGeom prst="rect">
              <a:avLst/>
            </a:prstGeom>
          </p:spPr>
          <p:txBody>
            <a:bodyPr wrap="none">
              <a:spAutoFit/>
            </a:bodyPr>
            <a:lstStyle/>
            <a:p>
              <a:r>
                <a:rPr lang="en-US" dirty="0">
                  <a:solidFill>
                    <a:schemeClr val="accent2">
                      <a:lumMod val="75000"/>
                    </a:schemeClr>
                  </a:solidFill>
                  <a:latin typeface="LM Mono 12" panose="00000509000000000000" pitchFamily="49" charset="0"/>
                </a:rPr>
                <a:t>passw92</a:t>
              </a:r>
              <a:endParaRPr lang="en-US" dirty="0"/>
            </a:p>
          </p:txBody>
        </p:sp>
      </p:grpSp>
    </p:spTree>
    <p:extLst>
      <p:ext uri="{BB962C8B-B14F-4D97-AF65-F5344CB8AC3E}">
        <p14:creationId xmlns:p14="http://schemas.microsoft.com/office/powerpoint/2010/main" val="13798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 grpId="0"/>
      <p:bldP spid="7" grpId="0" animBg="1"/>
      <p:bldP spid="23" grpId="0" animBg="1"/>
      <p:bldP spid="8" grpId="0" animBg="1"/>
      <p:bldP spid="9"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0B075-C6F6-4119-A84F-A7D8D4A7A2BF}"/>
              </a:ext>
            </a:extLst>
          </p:cNvPr>
          <p:cNvSpPr>
            <a:spLocks noGrp="1"/>
          </p:cNvSpPr>
          <p:nvPr>
            <p:ph type="title"/>
          </p:nvPr>
        </p:nvSpPr>
        <p:spPr>
          <a:xfrm>
            <a:off x="838200" y="365125"/>
            <a:ext cx="10515600" cy="1325563"/>
          </a:xfrm>
        </p:spPr>
        <p:txBody>
          <a:bodyPr>
            <a:normAutofit/>
          </a:bodyPr>
          <a:lstStyle/>
          <a:p>
            <a:r>
              <a:rPr lang="en-US" sz="3600" dirty="0">
                <a:solidFill>
                  <a:schemeClr val="bg1">
                    <a:lumMod val="50000"/>
                  </a:schemeClr>
                </a:solidFill>
              </a:rPr>
              <a:t>Design of TypTop </a:t>
            </a:r>
            <a:r>
              <a:rPr lang="en-US" dirty="0"/>
              <a:t>: Login</a:t>
            </a:r>
          </a:p>
        </p:txBody>
      </p:sp>
      <p:pic>
        <p:nvPicPr>
          <p:cNvPr id="17" name="Shape 77">
            <a:extLst>
              <a:ext uri="{FF2B5EF4-FFF2-40B4-BE49-F238E27FC236}">
                <a16:creationId xmlns:a16="http://schemas.microsoft.com/office/drawing/2014/main" id="{7436AAB5-0CC0-48BE-B250-B2B20A23F4AA}"/>
              </a:ext>
            </a:extLst>
          </p:cNvPr>
          <p:cNvPicPr preferRelativeResize="0"/>
          <p:nvPr/>
        </p:nvPicPr>
        <p:blipFill rotWithShape="1">
          <a:blip r:embed="rId3">
            <a:alphaModFix/>
          </a:blip>
          <a:srcRect l="14352" r="14345"/>
          <a:stretch/>
        </p:blipFill>
        <p:spPr>
          <a:xfrm>
            <a:off x="1187875" y="2019131"/>
            <a:ext cx="1029999" cy="1206624"/>
          </a:xfrm>
          <a:prstGeom prst="rect">
            <a:avLst/>
          </a:prstGeom>
          <a:noFill/>
          <a:ln>
            <a:noFill/>
          </a:ln>
        </p:spPr>
      </p:pic>
      <p:sp>
        <p:nvSpPr>
          <p:cNvPr id="18" name="Shape 78">
            <a:extLst>
              <a:ext uri="{FF2B5EF4-FFF2-40B4-BE49-F238E27FC236}">
                <a16:creationId xmlns:a16="http://schemas.microsoft.com/office/drawing/2014/main" id="{C5B8DDE5-BE49-430E-BC33-36909C01BBF5}"/>
              </a:ext>
            </a:extLst>
          </p:cNvPr>
          <p:cNvSpPr/>
          <p:nvPr/>
        </p:nvSpPr>
        <p:spPr>
          <a:xfrm>
            <a:off x="1972326" y="2167919"/>
            <a:ext cx="245700" cy="265800"/>
          </a:xfrm>
          <a:prstGeom prst="rect">
            <a:avLst/>
          </a:prstGeom>
          <a:solidFill>
            <a:schemeClr val="lt1"/>
          </a:solidFill>
          <a:ln>
            <a:noFill/>
          </a:ln>
        </p:spPr>
        <p:txBody>
          <a:bodyPr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grpSp>
        <p:nvGrpSpPr>
          <p:cNvPr id="38" name="Group 37">
            <a:extLst>
              <a:ext uri="{FF2B5EF4-FFF2-40B4-BE49-F238E27FC236}">
                <a16:creationId xmlns:a16="http://schemas.microsoft.com/office/drawing/2014/main" id="{253ED105-CFC4-4DA5-9962-F7E7B1247634}"/>
              </a:ext>
            </a:extLst>
          </p:cNvPr>
          <p:cNvGrpSpPr/>
          <p:nvPr/>
        </p:nvGrpSpPr>
        <p:grpSpPr>
          <a:xfrm>
            <a:off x="2564788" y="2590189"/>
            <a:ext cx="2246741" cy="400516"/>
            <a:chOff x="2669816" y="3089101"/>
            <a:chExt cx="2246741" cy="400516"/>
          </a:xfrm>
        </p:grpSpPr>
        <p:sp>
          <p:nvSpPr>
            <p:cNvPr id="39" name="TextBox 38">
              <a:extLst>
                <a:ext uri="{FF2B5EF4-FFF2-40B4-BE49-F238E27FC236}">
                  <a16:creationId xmlns:a16="http://schemas.microsoft.com/office/drawing/2014/main" id="{543C8808-322D-436E-8663-71962A4609FF}"/>
                </a:ext>
              </a:extLst>
            </p:cNvPr>
            <p:cNvSpPr txBox="1"/>
            <p:nvPr/>
          </p:nvSpPr>
          <p:spPr>
            <a:xfrm>
              <a:off x="3539755" y="3089101"/>
              <a:ext cx="599627" cy="330669"/>
            </a:xfrm>
            <a:prstGeom prst="rect">
              <a:avLst/>
            </a:prstGeom>
            <a:solidFill>
              <a:srgbClr val="FF0000"/>
            </a:solidFill>
          </p:spPr>
          <p:txBody>
            <a:bodyPr wrap="square" rtlCol="0">
              <a:spAutoFit/>
            </a:bodyPr>
            <a:lstStyle/>
            <a:p>
              <a:r>
                <a:rPr lang="en-US" sz="2000" dirty="0">
                  <a:solidFill>
                    <a:schemeClr val="bg1"/>
                  </a:solidFill>
                </a:rPr>
                <a:t>Fail</a:t>
              </a:r>
            </a:p>
          </p:txBody>
        </p:sp>
        <p:cxnSp>
          <p:nvCxnSpPr>
            <p:cNvPr id="42" name="Straight Arrow Connector 41">
              <a:extLst>
                <a:ext uri="{FF2B5EF4-FFF2-40B4-BE49-F238E27FC236}">
                  <a16:creationId xmlns:a16="http://schemas.microsoft.com/office/drawing/2014/main" id="{F84C2D9B-0491-49A9-9CD1-990D44C58C40}"/>
                </a:ext>
              </a:extLst>
            </p:cNvPr>
            <p:cNvCxnSpPr>
              <a:cxnSpLocks/>
            </p:cNvCxnSpPr>
            <p:nvPr/>
          </p:nvCxnSpPr>
          <p:spPr>
            <a:xfrm>
              <a:off x="2669816" y="3489617"/>
              <a:ext cx="2246741" cy="0"/>
            </a:xfrm>
            <a:prstGeom prst="straightConnector1">
              <a:avLst/>
            </a:prstGeom>
            <a:ln w="76200">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4622AC74-2286-4F72-9F86-1372EC1AE3EA}"/>
              </a:ext>
            </a:extLst>
          </p:cNvPr>
          <p:cNvGrpSpPr/>
          <p:nvPr/>
        </p:nvGrpSpPr>
        <p:grpSpPr>
          <a:xfrm>
            <a:off x="2581246" y="1975975"/>
            <a:ext cx="2246741" cy="413932"/>
            <a:chOff x="2669816" y="2267303"/>
            <a:chExt cx="2246741" cy="413932"/>
          </a:xfrm>
        </p:grpSpPr>
        <p:cxnSp>
          <p:nvCxnSpPr>
            <p:cNvPr id="53" name="Straight Arrow Connector 52">
              <a:extLst>
                <a:ext uri="{FF2B5EF4-FFF2-40B4-BE49-F238E27FC236}">
                  <a16:creationId xmlns:a16="http://schemas.microsoft.com/office/drawing/2014/main" id="{598689BA-1AF9-4431-B0C8-0292D4DC9F5B}"/>
                </a:ext>
              </a:extLst>
            </p:cNvPr>
            <p:cNvCxnSpPr>
              <a:cxnSpLocks/>
            </p:cNvCxnSpPr>
            <p:nvPr/>
          </p:nvCxnSpPr>
          <p:spPr>
            <a:xfrm>
              <a:off x="2669816" y="2681235"/>
              <a:ext cx="2246741" cy="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A33A396-73AA-43BF-BE57-2127C276A29F}"/>
                </a:ext>
              </a:extLst>
            </p:cNvPr>
            <p:cNvSpPr txBox="1"/>
            <p:nvPr/>
          </p:nvSpPr>
          <p:spPr>
            <a:xfrm>
              <a:off x="3194320" y="2267303"/>
              <a:ext cx="1000126"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solidFill>
                    <a:schemeClr val="accent2">
                      <a:lumMod val="75000"/>
                    </a:schemeClr>
                  </a:solidFill>
                  <a:latin typeface="LM Mono 12" panose="00000509000000000000" pitchFamily="49" charset="0"/>
                </a:rPr>
                <a:t>pass</a:t>
              </a:r>
              <a:r>
                <a:rPr lang="en-US" u="sng" dirty="0">
                  <a:solidFill>
                    <a:srgbClr val="FF0000"/>
                  </a:solidFill>
                  <a:latin typeface="LM Mono 12" panose="00000509000000000000" pitchFamily="49" charset="0"/>
                </a:rPr>
                <a:t>e</a:t>
              </a:r>
              <a:r>
                <a:rPr lang="en-US" dirty="0">
                  <a:solidFill>
                    <a:schemeClr val="accent2">
                      <a:lumMod val="75000"/>
                    </a:schemeClr>
                  </a:solidFill>
                  <a:latin typeface="LM Mono 12" panose="00000509000000000000" pitchFamily="49" charset="0"/>
                </a:rPr>
                <a:t>92</a:t>
              </a:r>
            </a:p>
          </p:txBody>
        </p:sp>
      </p:grpSp>
      <p:grpSp>
        <p:nvGrpSpPr>
          <p:cNvPr id="20" name="Group 19">
            <a:extLst>
              <a:ext uri="{FF2B5EF4-FFF2-40B4-BE49-F238E27FC236}">
                <a16:creationId xmlns:a16="http://schemas.microsoft.com/office/drawing/2014/main" id="{9879E65B-C13E-405F-A755-5ED73F6A826B}"/>
              </a:ext>
            </a:extLst>
          </p:cNvPr>
          <p:cNvGrpSpPr/>
          <p:nvPr/>
        </p:nvGrpSpPr>
        <p:grpSpPr>
          <a:xfrm>
            <a:off x="5457355" y="1490472"/>
            <a:ext cx="1685707" cy="2119475"/>
            <a:chOff x="5171023" y="1490472"/>
            <a:chExt cx="1965270" cy="2119475"/>
          </a:xfrm>
        </p:grpSpPr>
        <p:sp>
          <p:nvSpPr>
            <p:cNvPr id="3" name="TextBox 2">
              <a:extLst>
                <a:ext uri="{FF2B5EF4-FFF2-40B4-BE49-F238E27FC236}">
                  <a16:creationId xmlns:a16="http://schemas.microsoft.com/office/drawing/2014/main" id="{30C4060C-CB3F-4D7F-A99C-62C8B4AC9CE6}"/>
                </a:ext>
              </a:extLst>
            </p:cNvPr>
            <p:cNvSpPr txBox="1"/>
            <p:nvPr/>
          </p:nvSpPr>
          <p:spPr>
            <a:xfrm>
              <a:off x="5173564" y="1855621"/>
              <a:ext cx="196272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p:txBody>
        </p:sp>
        <p:sp>
          <p:nvSpPr>
            <p:cNvPr id="10" name="TextBox 9">
              <a:extLst>
                <a:ext uri="{FF2B5EF4-FFF2-40B4-BE49-F238E27FC236}">
                  <a16:creationId xmlns:a16="http://schemas.microsoft.com/office/drawing/2014/main" id="{069EB03D-B9AA-4C30-8716-D3D6848C224D}"/>
                </a:ext>
              </a:extLst>
            </p:cNvPr>
            <p:cNvSpPr txBox="1"/>
            <p:nvPr/>
          </p:nvSpPr>
          <p:spPr>
            <a:xfrm>
              <a:off x="5171023" y="1490472"/>
              <a:ext cx="95944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stStyle>
            <a:p>
              <a:r>
                <a:rPr lang="en-US" dirty="0"/>
                <a:t>Cache</a:t>
              </a:r>
            </a:p>
          </p:txBody>
        </p:sp>
      </p:grpSp>
      <p:grpSp>
        <p:nvGrpSpPr>
          <p:cNvPr id="16" name="Group 15">
            <a:extLst>
              <a:ext uri="{FF2B5EF4-FFF2-40B4-BE49-F238E27FC236}">
                <a16:creationId xmlns:a16="http://schemas.microsoft.com/office/drawing/2014/main" id="{1B31DA90-967B-4347-A1B1-E36CE693CD01}"/>
              </a:ext>
            </a:extLst>
          </p:cNvPr>
          <p:cNvGrpSpPr/>
          <p:nvPr/>
        </p:nvGrpSpPr>
        <p:grpSpPr>
          <a:xfrm>
            <a:off x="7241409" y="1483883"/>
            <a:ext cx="1646364" cy="2122177"/>
            <a:chOff x="7526012" y="1483791"/>
            <a:chExt cx="1646364" cy="2122177"/>
          </a:xfrm>
        </p:grpSpPr>
        <p:sp>
          <p:nvSpPr>
            <p:cNvPr id="35" name="TextBox 34">
              <a:extLst>
                <a:ext uri="{FF2B5EF4-FFF2-40B4-BE49-F238E27FC236}">
                  <a16:creationId xmlns:a16="http://schemas.microsoft.com/office/drawing/2014/main" id="{A2E77DD3-3124-4520-9B92-C1D9F7CDCFAE}"/>
                </a:ext>
              </a:extLst>
            </p:cNvPr>
            <p:cNvSpPr txBox="1"/>
            <p:nvPr/>
          </p:nvSpPr>
          <p:spPr>
            <a:xfrm>
              <a:off x="7526012" y="1851642"/>
              <a:ext cx="1646364"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p:txBody>
        </p:sp>
        <p:sp>
          <p:nvSpPr>
            <p:cNvPr id="46" name="TextBox 45">
              <a:extLst>
                <a:ext uri="{FF2B5EF4-FFF2-40B4-BE49-F238E27FC236}">
                  <a16:creationId xmlns:a16="http://schemas.microsoft.com/office/drawing/2014/main" id="{236C2940-ECA8-4AAF-A897-2A8C3D3C9C63}"/>
                </a:ext>
              </a:extLst>
            </p:cNvPr>
            <p:cNvSpPr txBox="1"/>
            <p:nvPr/>
          </p:nvSpPr>
          <p:spPr>
            <a:xfrm>
              <a:off x="7530637" y="1483791"/>
              <a:ext cx="103312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Waitlist</a:t>
              </a:r>
            </a:p>
          </p:txBody>
        </p:sp>
      </p:gr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D40FB21A-D13C-49FD-B50A-0A2654EC3664}"/>
                  </a:ext>
                </a:extLst>
              </p:cNvPr>
              <p:cNvSpPr/>
              <p:nvPr/>
            </p:nvSpPr>
            <p:spPr>
              <a:xfrm>
                <a:off x="9077497" y="3245071"/>
                <a:ext cx="52161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𝑝𝑘</m:t>
                      </m:r>
                    </m:oMath>
                  </m:oMathPara>
                </a14:m>
                <a:endParaRPr lang="en-US" dirty="0"/>
              </a:p>
            </p:txBody>
          </p:sp>
        </mc:Choice>
        <mc:Fallback xmlns="">
          <p:sp>
            <p:nvSpPr>
              <p:cNvPr id="15" name="Rectangle 14">
                <a:extLst>
                  <a:ext uri="{FF2B5EF4-FFF2-40B4-BE49-F238E27FC236}">
                    <a16:creationId xmlns:a16="http://schemas.microsoft.com/office/drawing/2014/main" id="{D40FB21A-D13C-49FD-B50A-0A2654EC3664}"/>
                  </a:ext>
                </a:extLst>
              </p:cNvPr>
              <p:cNvSpPr>
                <a:spLocks noRot="1" noChangeAspect="1" noMove="1" noResize="1" noEditPoints="1" noAdjustHandles="1" noChangeArrowheads="1" noChangeShapeType="1" noTextEdit="1"/>
              </p:cNvSpPr>
              <p:nvPr/>
            </p:nvSpPr>
            <p:spPr>
              <a:xfrm>
                <a:off x="9077497" y="3245071"/>
                <a:ext cx="521618" cy="369332"/>
              </a:xfrm>
              <a:prstGeom prst="rect">
                <a:avLst/>
              </a:prstGeom>
              <a:blipFill>
                <a:blip r:embed="rId6"/>
                <a:stretch>
                  <a:fillRect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EACF6DE-55E6-4302-9FDA-1AE7CAD661F6}"/>
                  </a:ext>
                </a:extLst>
              </p:cNvPr>
              <p:cNvSpPr txBox="1"/>
              <p:nvPr/>
            </p:nvSpPr>
            <p:spPr>
              <a:xfrm>
                <a:off x="5485946" y="1913078"/>
                <a:ext cx="1741502" cy="369332"/>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a:t>
                </a:r>
                <a:r>
                  <a:rPr lang="en-US" dirty="0">
                    <a:solidFill>
                      <a:schemeClr val="accent2">
                        <a:lumMod val="75000"/>
                      </a:schemeClr>
                    </a:solidFill>
                    <a:latin typeface="LM Mono 12" panose="00000509000000000000" pitchFamily="49" charset="0"/>
                  </a:rPr>
                  <a:t>passw92</a:t>
                </a:r>
                <a:r>
                  <a:rPr lang="en-US" dirty="0">
                    <a:latin typeface="LM Mono 12" panose="00000509000000000000" pitchFamily="49" charset="0"/>
                  </a:rPr>
                  <a:t>,</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36" name="TextBox 35">
                <a:extLst>
                  <a:ext uri="{FF2B5EF4-FFF2-40B4-BE49-F238E27FC236}">
                    <a16:creationId xmlns:a16="http://schemas.microsoft.com/office/drawing/2014/main" id="{EEACF6DE-55E6-4302-9FDA-1AE7CAD661F6}"/>
                  </a:ext>
                </a:extLst>
              </p:cNvPr>
              <p:cNvSpPr txBox="1">
                <a:spLocks noRot="1" noChangeAspect="1" noMove="1" noResize="1" noEditPoints="1" noAdjustHandles="1" noChangeArrowheads="1" noChangeShapeType="1" noTextEdit="1"/>
              </p:cNvSpPr>
              <p:nvPr/>
            </p:nvSpPr>
            <p:spPr>
              <a:xfrm>
                <a:off x="5485946" y="1913078"/>
                <a:ext cx="1741502" cy="369332"/>
              </a:xfrm>
              <a:prstGeom prst="rect">
                <a:avLst/>
              </a:prstGeom>
              <a:blipFill>
                <a:blip r:embed="rId8"/>
                <a:stretch>
                  <a:fillRect l="-3147" t="-10000" r="-1399" b="-28333"/>
                </a:stretch>
              </a:blipFill>
            </p:spPr>
            <p:txBody>
              <a:bodyPr/>
              <a:lstStyle/>
              <a:p>
                <a:r>
                  <a:rPr lang="en-US">
                    <a:noFill/>
                  </a:rPr>
                  <a:t> </a:t>
                </a:r>
              </a:p>
            </p:txBody>
          </p:sp>
        </mc:Fallback>
      </mc:AlternateContent>
      <p:sp>
        <p:nvSpPr>
          <p:cNvPr id="23" name="Multiplication Sign 22">
            <a:extLst>
              <a:ext uri="{FF2B5EF4-FFF2-40B4-BE49-F238E27FC236}">
                <a16:creationId xmlns:a16="http://schemas.microsoft.com/office/drawing/2014/main" id="{0BDE79D0-22BB-4D5F-B4D1-7A43B9263A07}"/>
              </a:ext>
            </a:extLst>
          </p:cNvPr>
          <p:cNvSpPr/>
          <p:nvPr/>
        </p:nvSpPr>
        <p:spPr>
          <a:xfrm>
            <a:off x="9338306" y="4097363"/>
            <a:ext cx="460051" cy="485818"/>
          </a:xfrm>
          <a:prstGeom prst="mathMultiply">
            <a:avLst>
              <a:gd name="adj1" fmla="val 828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04EB35AD-5B8D-4DE4-9D79-0831A7D17A44}"/>
              </a:ext>
            </a:extLst>
          </p:cNvPr>
          <p:cNvGrpSpPr/>
          <p:nvPr/>
        </p:nvGrpSpPr>
        <p:grpSpPr>
          <a:xfrm>
            <a:off x="5457355" y="3927822"/>
            <a:ext cx="4051992" cy="623349"/>
            <a:chOff x="4909624" y="3929469"/>
            <a:chExt cx="4051992" cy="623349"/>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5C705D2-28F4-4C7B-B2AB-A3E69815AA56}"/>
                    </a:ext>
                  </a:extLst>
                </p:cNvPr>
                <p:cNvSpPr txBox="1"/>
                <p:nvPr/>
              </p:nvSpPr>
              <p:spPr>
                <a:xfrm>
                  <a:off x="4909624" y="4090667"/>
                  <a:ext cx="4051992" cy="462151"/>
                </a:xfrm>
                <a:prstGeom prst="rect">
                  <a:avLst/>
                </a:prstGeom>
                <a:noFill/>
              </p:spPr>
              <p:txBody>
                <a:bodyPr wrap="square" rtlCol="0">
                  <a:spAutoFit/>
                </a:bodyPr>
                <a:lstStyle/>
                <a:p>
                  <a:r>
                    <a:rPr lang="en-US" sz="2000" dirty="0">
                      <a:latin typeface="Consolas" panose="020B0609020204030204" pitchFamily="49" charset="0"/>
                    </a:rPr>
                    <a:t>D(</a:t>
                  </a:r>
                  <a:r>
                    <a:rPr lang="en-US" sz="2000" dirty="0">
                      <a:solidFill>
                        <a:schemeClr val="accent2">
                          <a:lumMod val="75000"/>
                        </a:schemeClr>
                      </a:solidFill>
                      <a:latin typeface="LM Mono 12" panose="00000509000000000000" pitchFamily="49" charset="0"/>
                    </a:rPr>
                    <a:t>pass</a:t>
                  </a:r>
                  <a:r>
                    <a:rPr lang="en-US" sz="2000" u="sng" dirty="0">
                      <a:solidFill>
                        <a:srgbClr val="FF0000"/>
                      </a:solidFill>
                      <a:latin typeface="LM Mono 12" panose="00000509000000000000" pitchFamily="49" charset="0"/>
                    </a:rPr>
                    <a:t>e</a:t>
                  </a:r>
                  <a:r>
                    <a:rPr lang="en-US" sz="2000" dirty="0">
                      <a:solidFill>
                        <a:schemeClr val="accent2">
                          <a:lumMod val="75000"/>
                        </a:schemeClr>
                      </a:solidFill>
                      <a:latin typeface="LM Mono 12" panose="00000509000000000000" pitchFamily="49" charset="0"/>
                    </a:rPr>
                    <a:t>92, 			 </a:t>
                  </a:r>
                  <a:r>
                    <a:rPr lang="en-US" sz="2000" dirty="0">
                      <a:latin typeface="Consolas" panose="020B0609020204030204" pitchFamily="49" charset="0"/>
                    </a:rPr>
                    <a:t>) </a:t>
                  </a:r>
                  <a14:m>
                    <m:oMath xmlns:m="http://schemas.openxmlformats.org/officeDocument/2006/math">
                      <m:r>
                        <a:rPr lang="en-US" sz="2400" b="0" i="1" smtClean="0">
                          <a:latin typeface="Cambria Math" panose="02040503050406030204" pitchFamily="18" charset="0"/>
                        </a:rPr>
                        <m:t>≠ ⊥</m:t>
                      </m:r>
                    </m:oMath>
                  </a14:m>
                  <a:endParaRPr lang="en-US" sz="2000" dirty="0">
                    <a:latin typeface="LM Mono 12" panose="00000509000000000000" pitchFamily="49" charset="0"/>
                  </a:endParaRPr>
                </a:p>
              </p:txBody>
            </p:sp>
          </mc:Choice>
          <mc:Fallback xmlns="">
            <p:sp>
              <p:nvSpPr>
                <p:cNvPr id="14" name="TextBox 13">
                  <a:extLst>
                    <a:ext uri="{FF2B5EF4-FFF2-40B4-BE49-F238E27FC236}">
                      <a16:creationId xmlns:a16="http://schemas.microsoft.com/office/drawing/2014/main" id="{E5C705D2-28F4-4C7B-B2AB-A3E69815AA56}"/>
                    </a:ext>
                  </a:extLst>
                </p:cNvPr>
                <p:cNvSpPr txBox="1">
                  <a:spLocks noRot="1" noChangeAspect="1" noMove="1" noResize="1" noEditPoints="1" noAdjustHandles="1" noChangeArrowheads="1" noChangeShapeType="1" noTextEdit="1"/>
                </p:cNvSpPr>
                <p:nvPr/>
              </p:nvSpPr>
              <p:spPr>
                <a:xfrm>
                  <a:off x="4909624" y="4090667"/>
                  <a:ext cx="4051992" cy="462151"/>
                </a:xfrm>
                <a:prstGeom prst="rect">
                  <a:avLst/>
                </a:prstGeom>
                <a:blipFill>
                  <a:blip r:embed="rId10"/>
                  <a:stretch>
                    <a:fillRect l="-1504" b="-19737"/>
                  </a:stretch>
                </a:blipFill>
              </p:spPr>
              <p:txBody>
                <a:bodyPr/>
                <a:lstStyle/>
                <a:p>
                  <a:r>
                    <a:rPr lang="en-US">
                      <a:noFill/>
                    </a:rPr>
                    <a:t> </a:t>
                  </a:r>
                </a:p>
              </p:txBody>
            </p:sp>
          </mc:Fallback>
        </mc:AlternateContent>
        <p:sp>
          <p:nvSpPr>
            <p:cNvPr id="30" name="TextBox 5">
              <a:extLst>
                <a:ext uri="{FF2B5EF4-FFF2-40B4-BE49-F238E27FC236}">
                  <a16:creationId xmlns:a16="http://schemas.microsoft.com/office/drawing/2014/main" id="{3EE58C83-5EBA-4B91-9A47-F0B89B2EA932}"/>
                </a:ext>
              </a:extLst>
            </p:cNvPr>
            <p:cNvSpPr txBox="1"/>
            <p:nvPr/>
          </p:nvSpPr>
          <p:spPr>
            <a:xfrm>
              <a:off x="8074426" y="3929469"/>
              <a:ext cx="32733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a:t>
              </a:r>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401EA9D-B735-44DC-8945-10D869239B22}"/>
                  </a:ext>
                </a:extLst>
              </p:cNvPr>
              <p:cNvSpPr txBox="1"/>
              <p:nvPr/>
            </p:nvSpPr>
            <p:spPr>
              <a:xfrm>
                <a:off x="5494653" y="1912447"/>
                <a:ext cx="1741502" cy="335756"/>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a:t>
                </a:r>
                <a:r>
                  <a:rPr lang="en-US" dirty="0">
                    <a:solidFill>
                      <a:schemeClr val="accent2">
                        <a:lumMod val="75000"/>
                      </a:schemeClr>
                    </a:solidFill>
                    <a:latin typeface="LM Mono 12" panose="00000509000000000000" pitchFamily="49" charset="0"/>
                  </a:rPr>
                  <a:t>passw92</a:t>
                </a:r>
                <a:r>
                  <a:rPr lang="en-US" dirty="0">
                    <a:latin typeface="LM Mono 12" panose="00000509000000000000" pitchFamily="49" charset="0"/>
                  </a:rPr>
                  <a:t>,</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32" name="TextBox 31">
                <a:extLst>
                  <a:ext uri="{FF2B5EF4-FFF2-40B4-BE49-F238E27FC236}">
                    <a16:creationId xmlns:a16="http://schemas.microsoft.com/office/drawing/2014/main" id="{6401EA9D-B735-44DC-8945-10D869239B22}"/>
                  </a:ext>
                </a:extLst>
              </p:cNvPr>
              <p:cNvSpPr txBox="1">
                <a:spLocks noRot="1" noChangeAspect="1" noMove="1" noResize="1" noEditPoints="1" noAdjustHandles="1" noChangeArrowheads="1" noChangeShapeType="1" noTextEdit="1"/>
              </p:cNvSpPr>
              <p:nvPr/>
            </p:nvSpPr>
            <p:spPr>
              <a:xfrm>
                <a:off x="5494653" y="1912447"/>
                <a:ext cx="1741502" cy="335756"/>
              </a:xfrm>
              <a:prstGeom prst="rect">
                <a:avLst/>
              </a:prstGeom>
              <a:blipFill>
                <a:blip r:embed="rId11"/>
                <a:stretch>
                  <a:fillRect l="-2797" t="-10909" r="-1748" b="-4000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8E25C9FB-BCCE-4331-9972-EFE5B95F2C8D}"/>
              </a:ext>
            </a:extLst>
          </p:cNvPr>
          <p:cNvSpPr>
            <a:spLocks noGrp="1"/>
          </p:cNvSpPr>
          <p:nvPr>
            <p:ph type="sldNum" sz="quarter" idx="12"/>
          </p:nvPr>
        </p:nvSpPr>
        <p:spPr/>
        <p:txBody>
          <a:bodyPr/>
          <a:lstStyle/>
          <a:p>
            <a:fld id="{6D22F896-40B5-4ADD-8801-0D06FADFA095}" type="slidenum">
              <a:rPr lang="en-US" smtClean="0"/>
              <a:t>11</a:t>
            </a:fld>
            <a:endParaRPr lang="en-US" dirty="0"/>
          </a:p>
        </p:txBody>
      </p:sp>
      <p:grpSp>
        <p:nvGrpSpPr>
          <p:cNvPr id="7" name="Group 6">
            <a:extLst>
              <a:ext uri="{FF2B5EF4-FFF2-40B4-BE49-F238E27FC236}">
                <a16:creationId xmlns:a16="http://schemas.microsoft.com/office/drawing/2014/main" id="{AC949ACA-28D3-40A6-92DE-B56D15FE9A77}"/>
              </a:ext>
            </a:extLst>
          </p:cNvPr>
          <p:cNvGrpSpPr/>
          <p:nvPr/>
        </p:nvGrpSpPr>
        <p:grpSpPr>
          <a:xfrm>
            <a:off x="7496893" y="1901820"/>
            <a:ext cx="1212405" cy="398999"/>
            <a:chOff x="9029330" y="2723301"/>
            <a:chExt cx="1212405" cy="398999"/>
          </a:xfrm>
        </p:grpSpPr>
        <p:grpSp>
          <p:nvGrpSpPr>
            <p:cNvPr id="6" name="Group 5">
              <a:extLst>
                <a:ext uri="{FF2B5EF4-FFF2-40B4-BE49-F238E27FC236}">
                  <a16:creationId xmlns:a16="http://schemas.microsoft.com/office/drawing/2014/main" id="{F63AC493-D549-4961-9F42-3554723BEC29}"/>
                </a:ext>
              </a:extLst>
            </p:cNvPr>
            <p:cNvGrpSpPr/>
            <p:nvPr/>
          </p:nvGrpSpPr>
          <p:grpSpPr>
            <a:xfrm>
              <a:off x="9029330" y="2723301"/>
              <a:ext cx="1212405" cy="370487"/>
              <a:chOff x="9029330" y="2723301"/>
              <a:chExt cx="1212405" cy="370487"/>
            </a:xfrm>
          </p:grpSpPr>
          <p:sp>
            <p:nvSpPr>
              <p:cNvPr id="29" name="TextBox 28">
                <a:extLst>
                  <a:ext uri="{FF2B5EF4-FFF2-40B4-BE49-F238E27FC236}">
                    <a16:creationId xmlns:a16="http://schemas.microsoft.com/office/drawing/2014/main" id="{B778FD7B-4E0B-4DAB-99B0-74A00E6B8E1F}"/>
                  </a:ext>
                </a:extLst>
              </p:cNvPr>
              <p:cNvSpPr txBox="1"/>
              <p:nvPr/>
            </p:nvSpPr>
            <p:spPr>
              <a:xfrm>
                <a:off x="9029330" y="2724456"/>
                <a:ext cx="1080022" cy="369332"/>
              </a:xfrm>
              <a:prstGeom prst="rect">
                <a:avLst/>
              </a:prstGeom>
              <a:solidFill>
                <a:schemeClr val="bg1">
                  <a:lumMod val="85000"/>
                </a:schemeClr>
              </a:solidFill>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accent2">
                        <a:lumMod val="75000"/>
                      </a:schemeClr>
                    </a:solidFill>
                    <a:latin typeface="LM Mono 12" panose="00000509000000000000" pitchFamily="49" charset="0"/>
                  </a:rPr>
                  <a:t>pass</a:t>
                </a:r>
                <a:r>
                  <a:rPr lang="en-US" u="sng" dirty="0">
                    <a:solidFill>
                      <a:srgbClr val="FF0000"/>
                    </a:solidFill>
                    <a:latin typeface="LM Mono 12" panose="00000509000000000000" pitchFamily="49" charset="0"/>
                  </a:rPr>
                  <a:t>e</a:t>
                </a:r>
                <a:r>
                  <a:rPr lang="en-US" dirty="0">
                    <a:solidFill>
                      <a:schemeClr val="accent2">
                        <a:lumMod val="75000"/>
                      </a:schemeClr>
                    </a:solidFill>
                    <a:latin typeface="LM Mono 12" panose="00000509000000000000" pitchFamily="49" charset="0"/>
                  </a:rPr>
                  <a:t>92</a:t>
                </a:r>
                <a:endParaRPr lang="en-IN" dirty="0"/>
              </a:p>
            </p:txBody>
          </p:sp>
          <p:pic>
            <p:nvPicPr>
              <p:cNvPr id="31" name="Picture 4" descr="File:Black Lock.png">
                <a:extLst>
                  <a:ext uri="{FF2B5EF4-FFF2-40B4-BE49-F238E27FC236}">
                    <a16:creationId xmlns:a16="http://schemas.microsoft.com/office/drawing/2014/main" id="{F397C38A-BFE3-4B41-BC75-5BBBB463208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75872" y="2723301"/>
                <a:ext cx="365863" cy="365863"/>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CD6D4E30-5D6D-4FA9-9264-47EF6A88EC24}"/>
                    </a:ext>
                  </a:extLst>
                </p:cNvPr>
                <p:cNvSpPr/>
                <p:nvPr/>
              </p:nvSpPr>
              <p:spPr>
                <a:xfrm>
                  <a:off x="9862441" y="2814523"/>
                  <a:ext cx="30599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solidFill>
                              <a:schemeClr val="bg1"/>
                            </a:solidFill>
                            <a:latin typeface="Cambria Math" panose="02040503050406030204" pitchFamily="18" charset="0"/>
                          </a:rPr>
                          <m:t>𝑝𝑘</m:t>
                        </m:r>
                      </m:oMath>
                    </m:oMathPara>
                  </a14:m>
                  <a:endParaRPr lang="en-US" dirty="0"/>
                </a:p>
              </p:txBody>
            </p:sp>
          </mc:Choice>
          <mc:Fallback xmlns="">
            <p:sp>
              <p:nvSpPr>
                <p:cNvPr id="34" name="Rectangle 33">
                  <a:extLst>
                    <a:ext uri="{FF2B5EF4-FFF2-40B4-BE49-F238E27FC236}">
                      <a16:creationId xmlns:a16="http://schemas.microsoft.com/office/drawing/2014/main" id="{CD6D4E30-5D6D-4FA9-9264-47EF6A88EC24}"/>
                    </a:ext>
                  </a:extLst>
                </p:cNvPr>
                <p:cNvSpPr>
                  <a:spLocks noRot="1" noChangeAspect="1" noMove="1" noResize="1" noEditPoints="1" noAdjustHandles="1" noChangeArrowheads="1" noChangeShapeType="1" noTextEdit="1"/>
                </p:cNvSpPr>
                <p:nvPr/>
              </p:nvSpPr>
              <p:spPr>
                <a:xfrm>
                  <a:off x="9862441" y="2814523"/>
                  <a:ext cx="305995" cy="307777"/>
                </a:xfrm>
                <a:prstGeom prst="rect">
                  <a:avLst/>
                </a:prstGeom>
                <a:blipFill>
                  <a:blip r:embed="rId13"/>
                  <a:stretch>
                    <a:fillRect r="-19608" b="-10000"/>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7C4F6693-8346-4306-9F5D-AAC81B2FC2AD}"/>
              </a:ext>
            </a:extLst>
          </p:cNvPr>
          <p:cNvGrpSpPr/>
          <p:nvPr/>
        </p:nvGrpSpPr>
        <p:grpSpPr>
          <a:xfrm>
            <a:off x="8986018" y="1488901"/>
            <a:ext cx="1281049" cy="781759"/>
            <a:chOff x="8986018" y="1488901"/>
            <a:chExt cx="1281049" cy="781759"/>
          </a:xfrm>
        </p:grpSpPr>
        <p:sp>
          <p:nvSpPr>
            <p:cNvPr id="63" name="TextBox 62">
              <a:extLst>
                <a:ext uri="{FF2B5EF4-FFF2-40B4-BE49-F238E27FC236}">
                  <a16:creationId xmlns:a16="http://schemas.microsoft.com/office/drawing/2014/main" id="{1E27079F-E034-4A86-A148-F31730AF1C81}"/>
                </a:ext>
              </a:extLst>
            </p:cNvPr>
            <p:cNvSpPr txBox="1"/>
            <p:nvPr/>
          </p:nvSpPr>
          <p:spPr>
            <a:xfrm>
              <a:off x="8986018" y="1488901"/>
              <a:ext cx="109364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u="sng" dirty="0"/>
                <a:t>Aux Info</a:t>
              </a:r>
            </a:p>
            <a:p>
              <a:endParaRPr lang="en-US" dirty="0"/>
            </a:p>
          </p:txBody>
        </p:sp>
        <p:grpSp>
          <p:nvGrpSpPr>
            <p:cNvPr id="64" name="Group 63">
              <a:extLst>
                <a:ext uri="{FF2B5EF4-FFF2-40B4-BE49-F238E27FC236}">
                  <a16:creationId xmlns:a16="http://schemas.microsoft.com/office/drawing/2014/main" id="{0C72765B-E103-4234-BCE2-CAF748F31707}"/>
                </a:ext>
              </a:extLst>
            </p:cNvPr>
            <p:cNvGrpSpPr/>
            <p:nvPr/>
          </p:nvGrpSpPr>
          <p:grpSpPr>
            <a:xfrm>
              <a:off x="9042162" y="1766679"/>
              <a:ext cx="1224905" cy="503981"/>
              <a:chOff x="9042162" y="1766679"/>
              <a:chExt cx="1224905" cy="503981"/>
            </a:xfrm>
          </p:grpSpPr>
          <p:grpSp>
            <p:nvGrpSpPr>
              <p:cNvPr id="67" name="Group 66">
                <a:extLst>
                  <a:ext uri="{FF2B5EF4-FFF2-40B4-BE49-F238E27FC236}">
                    <a16:creationId xmlns:a16="http://schemas.microsoft.com/office/drawing/2014/main" id="{7CC8D8EA-A50B-4E6C-B0A7-F8EDD2C4B7A5}"/>
                  </a:ext>
                </a:extLst>
              </p:cNvPr>
              <p:cNvGrpSpPr/>
              <p:nvPr/>
            </p:nvGrpSpPr>
            <p:grpSpPr>
              <a:xfrm>
                <a:off x="9861267" y="1883454"/>
                <a:ext cx="405800" cy="387206"/>
                <a:chOff x="10757091" y="4332971"/>
                <a:chExt cx="405800" cy="393670"/>
              </a:xfrm>
            </p:grpSpPr>
            <p:pic>
              <p:nvPicPr>
                <p:cNvPr id="69" name="Picture 4" descr="File:Black Lock.png">
                  <a:extLst>
                    <a:ext uri="{FF2B5EF4-FFF2-40B4-BE49-F238E27FC236}">
                      <a16:creationId xmlns:a16="http://schemas.microsoft.com/office/drawing/2014/main" id="{D5A4449D-6718-469D-A4BC-635C72B17D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74105" y="4332971"/>
                  <a:ext cx="375444" cy="3754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FE95D95D-1B76-45DB-B425-D23A4A3AC574}"/>
                        </a:ext>
                      </a:extLst>
                    </p:cNvPr>
                    <p:cNvSpPr/>
                    <p:nvPr/>
                  </p:nvSpPr>
                  <p:spPr>
                    <a:xfrm>
                      <a:off x="10757091" y="4418864"/>
                      <a:ext cx="40580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chemeClr val="bg1"/>
                                </a:solidFill>
                                <a:latin typeface="Cambria Math" panose="02040503050406030204" pitchFamily="18" charset="0"/>
                              </a:rPr>
                              <m:t>𝑝𝑘</m:t>
                            </m:r>
                          </m:oMath>
                        </m:oMathPara>
                      </a14:m>
                      <a:endParaRPr lang="en-US" dirty="0"/>
                    </a:p>
                  </p:txBody>
                </p:sp>
              </mc:Choice>
              <mc:Fallback xmlns="">
                <p:sp>
                  <p:nvSpPr>
                    <p:cNvPr id="70" name="Rectangle 69">
                      <a:extLst>
                        <a:ext uri="{FF2B5EF4-FFF2-40B4-BE49-F238E27FC236}">
                          <a16:creationId xmlns:a16="http://schemas.microsoft.com/office/drawing/2014/main" id="{FE95D95D-1B76-45DB-B425-D23A4A3AC574}"/>
                        </a:ext>
                      </a:extLst>
                    </p:cNvPr>
                    <p:cNvSpPr>
                      <a:spLocks noRot="1" noChangeAspect="1" noMove="1" noResize="1" noEditPoints="1" noAdjustHandles="1" noChangeArrowheads="1" noChangeShapeType="1" noTextEdit="1"/>
                    </p:cNvSpPr>
                    <p:nvPr/>
                  </p:nvSpPr>
                  <p:spPr>
                    <a:xfrm>
                      <a:off x="10757091" y="4418864"/>
                      <a:ext cx="405800" cy="307777"/>
                    </a:xfrm>
                    <a:prstGeom prst="rect">
                      <a:avLst/>
                    </a:prstGeom>
                    <a:blipFill>
                      <a:blip r:embed="rId14"/>
                      <a:stretch>
                        <a:fillRect b="-12245"/>
                      </a:stretch>
                    </a:blipFill>
                  </p:spPr>
                  <p:txBody>
                    <a:bodyPr/>
                    <a:lstStyle/>
                    <a:p>
                      <a:r>
                        <a:rPr lang="en-US">
                          <a:noFill/>
                        </a:rPr>
                        <a:t> </a:t>
                      </a:r>
                    </a:p>
                  </p:txBody>
                </p:sp>
              </mc:Fallback>
            </mc:AlternateContent>
          </p:grpSp>
          <p:sp>
            <p:nvSpPr>
              <p:cNvPr id="66" name="Rectangle 65">
                <a:extLst>
                  <a:ext uri="{FF2B5EF4-FFF2-40B4-BE49-F238E27FC236}">
                    <a16:creationId xmlns:a16="http://schemas.microsoft.com/office/drawing/2014/main" id="{A1DEACC0-B27A-44DE-8399-DBDEF5334403}"/>
                  </a:ext>
                </a:extLst>
              </p:cNvPr>
              <p:cNvSpPr/>
              <p:nvPr/>
            </p:nvSpPr>
            <p:spPr>
              <a:xfrm>
                <a:off x="9042162" y="1766679"/>
                <a:ext cx="981359" cy="369332"/>
              </a:xfrm>
              <a:prstGeom prst="rect">
                <a:avLst/>
              </a:prstGeom>
            </p:spPr>
            <p:txBody>
              <a:bodyPr wrap="none">
                <a:spAutoFit/>
              </a:bodyPr>
              <a:lstStyle/>
              <a:p>
                <a:r>
                  <a:rPr lang="en-US" dirty="0">
                    <a:solidFill>
                      <a:schemeClr val="accent2">
                        <a:lumMod val="75000"/>
                      </a:schemeClr>
                    </a:solidFill>
                    <a:latin typeface="LM Mono 12" panose="00000509000000000000" pitchFamily="49" charset="0"/>
                  </a:rPr>
                  <a:t>passw92</a:t>
                </a:r>
                <a:endParaRPr lang="en-US" dirty="0"/>
              </a:p>
            </p:txBody>
          </p:sp>
        </p:grpSp>
      </p:grpSp>
    </p:spTree>
    <p:extLst>
      <p:ext uri="{BB962C8B-B14F-4D97-AF65-F5344CB8AC3E}">
        <p14:creationId xmlns:p14="http://schemas.microsoft.com/office/powerpoint/2010/main" val="26289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42" presetClass="path" presetSubtype="0" accel="50000" decel="50000" fill="hold" grpId="0" nodeType="withEffect">
                                  <p:stCondLst>
                                    <p:cond delay="0"/>
                                  </p:stCondLst>
                                  <p:childTnLst>
                                    <p:animMotion origin="layout" path="M -4.79167E-6 -2.59259E-6 L 0.10756 0.32685 " pathEditMode="relative" rAng="0" ptsTypes="AA">
                                      <p:cBhvr>
                                        <p:cTn id="13" dur="1000" fill="hold"/>
                                        <p:tgtEl>
                                          <p:spTgt spid="36"/>
                                        </p:tgtEl>
                                        <p:attrNameLst>
                                          <p:attrName>ppt_x</p:attrName>
                                          <p:attrName>ppt_y</p:attrName>
                                        </p:attrNameLst>
                                      </p:cBhvr>
                                      <p:rCtr x="5378" y="16343"/>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par>
                          <p:cTn id="23" fill="hold">
                            <p:stCondLst>
                              <p:cond delay="0"/>
                            </p:stCondLst>
                            <p:childTnLst>
                              <p:par>
                                <p:cTn id="24" presetID="1" presetClass="exit"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6"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0B075-C6F6-4119-A84F-A7D8D4A7A2BF}"/>
              </a:ext>
            </a:extLst>
          </p:cNvPr>
          <p:cNvSpPr>
            <a:spLocks noGrp="1"/>
          </p:cNvSpPr>
          <p:nvPr>
            <p:ph type="title"/>
          </p:nvPr>
        </p:nvSpPr>
        <p:spPr>
          <a:xfrm>
            <a:off x="838200" y="365125"/>
            <a:ext cx="10515600" cy="1325563"/>
          </a:xfrm>
        </p:spPr>
        <p:txBody>
          <a:bodyPr>
            <a:normAutofit/>
          </a:bodyPr>
          <a:lstStyle/>
          <a:p>
            <a:r>
              <a:rPr lang="en-US" sz="3600" dirty="0">
                <a:solidFill>
                  <a:schemeClr val="bg1">
                    <a:lumMod val="50000"/>
                  </a:schemeClr>
                </a:solidFill>
              </a:rPr>
              <a:t>Design of TypTop</a:t>
            </a:r>
            <a:r>
              <a:rPr lang="en-US" sz="3600" dirty="0"/>
              <a:t> </a:t>
            </a:r>
            <a:r>
              <a:rPr lang="en-US" dirty="0"/>
              <a:t>: Login</a:t>
            </a:r>
          </a:p>
        </p:txBody>
      </p:sp>
      <p:pic>
        <p:nvPicPr>
          <p:cNvPr id="17" name="Shape 77">
            <a:extLst>
              <a:ext uri="{FF2B5EF4-FFF2-40B4-BE49-F238E27FC236}">
                <a16:creationId xmlns:a16="http://schemas.microsoft.com/office/drawing/2014/main" id="{7436AAB5-0CC0-48BE-B250-B2B20A23F4AA}"/>
              </a:ext>
            </a:extLst>
          </p:cNvPr>
          <p:cNvPicPr preferRelativeResize="0"/>
          <p:nvPr/>
        </p:nvPicPr>
        <p:blipFill rotWithShape="1">
          <a:blip r:embed="rId3">
            <a:alphaModFix/>
          </a:blip>
          <a:srcRect l="14352" r="14345"/>
          <a:stretch/>
        </p:blipFill>
        <p:spPr>
          <a:xfrm>
            <a:off x="1187875" y="2019131"/>
            <a:ext cx="1029999" cy="1206624"/>
          </a:xfrm>
          <a:prstGeom prst="rect">
            <a:avLst/>
          </a:prstGeom>
          <a:noFill/>
          <a:ln>
            <a:noFill/>
          </a:ln>
        </p:spPr>
      </p:pic>
      <p:sp>
        <p:nvSpPr>
          <p:cNvPr id="18" name="Shape 78">
            <a:extLst>
              <a:ext uri="{FF2B5EF4-FFF2-40B4-BE49-F238E27FC236}">
                <a16:creationId xmlns:a16="http://schemas.microsoft.com/office/drawing/2014/main" id="{C5B8DDE5-BE49-430E-BC33-36909C01BBF5}"/>
              </a:ext>
            </a:extLst>
          </p:cNvPr>
          <p:cNvSpPr/>
          <p:nvPr/>
        </p:nvSpPr>
        <p:spPr>
          <a:xfrm>
            <a:off x="1972326" y="2167919"/>
            <a:ext cx="245700" cy="265800"/>
          </a:xfrm>
          <a:prstGeom prst="rect">
            <a:avLst/>
          </a:prstGeom>
          <a:solidFill>
            <a:schemeClr val="lt1"/>
          </a:solidFill>
          <a:ln>
            <a:noFill/>
          </a:ln>
        </p:spPr>
        <p:txBody>
          <a:bodyPr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grpSp>
        <p:nvGrpSpPr>
          <p:cNvPr id="38" name="Group 37">
            <a:extLst>
              <a:ext uri="{FF2B5EF4-FFF2-40B4-BE49-F238E27FC236}">
                <a16:creationId xmlns:a16="http://schemas.microsoft.com/office/drawing/2014/main" id="{253ED105-CFC4-4DA5-9962-F7E7B1247634}"/>
              </a:ext>
            </a:extLst>
          </p:cNvPr>
          <p:cNvGrpSpPr/>
          <p:nvPr/>
        </p:nvGrpSpPr>
        <p:grpSpPr>
          <a:xfrm>
            <a:off x="2564788" y="2590189"/>
            <a:ext cx="2246741" cy="400516"/>
            <a:chOff x="2669816" y="3089101"/>
            <a:chExt cx="2246741" cy="400516"/>
          </a:xfrm>
        </p:grpSpPr>
        <p:sp>
          <p:nvSpPr>
            <p:cNvPr id="39" name="TextBox 38">
              <a:extLst>
                <a:ext uri="{FF2B5EF4-FFF2-40B4-BE49-F238E27FC236}">
                  <a16:creationId xmlns:a16="http://schemas.microsoft.com/office/drawing/2014/main" id="{543C8808-322D-436E-8663-71962A4609FF}"/>
                </a:ext>
              </a:extLst>
            </p:cNvPr>
            <p:cNvSpPr txBox="1"/>
            <p:nvPr/>
          </p:nvSpPr>
          <p:spPr>
            <a:xfrm>
              <a:off x="3539755" y="3089101"/>
              <a:ext cx="599627" cy="330669"/>
            </a:xfrm>
            <a:prstGeom prst="rect">
              <a:avLst/>
            </a:prstGeom>
            <a:solidFill>
              <a:srgbClr val="FF0000"/>
            </a:solidFill>
          </p:spPr>
          <p:txBody>
            <a:bodyPr wrap="square" rtlCol="0">
              <a:spAutoFit/>
            </a:bodyPr>
            <a:lstStyle/>
            <a:p>
              <a:r>
                <a:rPr lang="en-US" sz="2000" dirty="0">
                  <a:solidFill>
                    <a:schemeClr val="bg1"/>
                  </a:solidFill>
                </a:rPr>
                <a:t>Fail</a:t>
              </a:r>
            </a:p>
          </p:txBody>
        </p:sp>
        <p:cxnSp>
          <p:nvCxnSpPr>
            <p:cNvPr id="42" name="Straight Arrow Connector 41">
              <a:extLst>
                <a:ext uri="{FF2B5EF4-FFF2-40B4-BE49-F238E27FC236}">
                  <a16:creationId xmlns:a16="http://schemas.microsoft.com/office/drawing/2014/main" id="{F84C2D9B-0491-49A9-9CD1-990D44C58C40}"/>
                </a:ext>
              </a:extLst>
            </p:cNvPr>
            <p:cNvCxnSpPr>
              <a:cxnSpLocks/>
            </p:cNvCxnSpPr>
            <p:nvPr/>
          </p:nvCxnSpPr>
          <p:spPr>
            <a:xfrm>
              <a:off x="2669816" y="3489617"/>
              <a:ext cx="2246741" cy="0"/>
            </a:xfrm>
            <a:prstGeom prst="straightConnector1">
              <a:avLst/>
            </a:prstGeom>
            <a:ln w="76200">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4622AC74-2286-4F72-9F86-1372EC1AE3EA}"/>
              </a:ext>
            </a:extLst>
          </p:cNvPr>
          <p:cNvGrpSpPr/>
          <p:nvPr/>
        </p:nvGrpSpPr>
        <p:grpSpPr>
          <a:xfrm>
            <a:off x="2581246" y="1975975"/>
            <a:ext cx="2246741" cy="413932"/>
            <a:chOff x="2669816" y="2267303"/>
            <a:chExt cx="2246741" cy="413932"/>
          </a:xfrm>
        </p:grpSpPr>
        <p:cxnSp>
          <p:nvCxnSpPr>
            <p:cNvPr id="53" name="Straight Arrow Connector 52">
              <a:extLst>
                <a:ext uri="{FF2B5EF4-FFF2-40B4-BE49-F238E27FC236}">
                  <a16:creationId xmlns:a16="http://schemas.microsoft.com/office/drawing/2014/main" id="{598689BA-1AF9-4431-B0C8-0292D4DC9F5B}"/>
                </a:ext>
              </a:extLst>
            </p:cNvPr>
            <p:cNvCxnSpPr>
              <a:cxnSpLocks/>
            </p:cNvCxnSpPr>
            <p:nvPr/>
          </p:nvCxnSpPr>
          <p:spPr>
            <a:xfrm>
              <a:off x="2669816" y="2681235"/>
              <a:ext cx="2246741" cy="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A33A396-73AA-43BF-BE57-2127C276A29F}"/>
                </a:ext>
              </a:extLst>
            </p:cNvPr>
            <p:cNvSpPr txBox="1"/>
            <p:nvPr/>
          </p:nvSpPr>
          <p:spPr>
            <a:xfrm>
              <a:off x="3194320" y="2267303"/>
              <a:ext cx="1000126"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solidFill>
                    <a:schemeClr val="accent2">
                      <a:lumMod val="75000"/>
                    </a:schemeClr>
                  </a:solidFill>
                  <a:latin typeface="LM Mono 12" panose="00000509000000000000" pitchFamily="49" charset="0"/>
                </a:rPr>
                <a:t>pass</a:t>
              </a:r>
              <a:r>
                <a:rPr lang="en-US" u="sng" dirty="0">
                  <a:solidFill>
                    <a:srgbClr val="FF0000"/>
                  </a:solidFill>
                  <a:latin typeface="LM Mono 12" panose="00000509000000000000" pitchFamily="49" charset="0"/>
                </a:rPr>
                <a:t>e</a:t>
              </a:r>
              <a:r>
                <a:rPr lang="en-US" dirty="0">
                  <a:solidFill>
                    <a:schemeClr val="accent2">
                      <a:lumMod val="75000"/>
                    </a:schemeClr>
                  </a:solidFill>
                  <a:latin typeface="LM Mono 12" panose="00000509000000000000" pitchFamily="49" charset="0"/>
                </a:rPr>
                <a:t>92</a:t>
              </a:r>
            </a:p>
          </p:txBody>
        </p:sp>
      </p:grpSp>
      <p:grpSp>
        <p:nvGrpSpPr>
          <p:cNvPr id="20" name="Group 19">
            <a:extLst>
              <a:ext uri="{FF2B5EF4-FFF2-40B4-BE49-F238E27FC236}">
                <a16:creationId xmlns:a16="http://schemas.microsoft.com/office/drawing/2014/main" id="{9879E65B-C13E-405F-A755-5ED73F6A826B}"/>
              </a:ext>
            </a:extLst>
          </p:cNvPr>
          <p:cNvGrpSpPr/>
          <p:nvPr/>
        </p:nvGrpSpPr>
        <p:grpSpPr>
          <a:xfrm>
            <a:off x="5457355" y="1490472"/>
            <a:ext cx="1685707" cy="2119475"/>
            <a:chOff x="5171023" y="1490472"/>
            <a:chExt cx="1965270" cy="2119475"/>
          </a:xfrm>
        </p:grpSpPr>
        <p:sp>
          <p:nvSpPr>
            <p:cNvPr id="3" name="TextBox 2">
              <a:extLst>
                <a:ext uri="{FF2B5EF4-FFF2-40B4-BE49-F238E27FC236}">
                  <a16:creationId xmlns:a16="http://schemas.microsoft.com/office/drawing/2014/main" id="{30C4060C-CB3F-4D7F-A99C-62C8B4AC9CE6}"/>
                </a:ext>
              </a:extLst>
            </p:cNvPr>
            <p:cNvSpPr txBox="1"/>
            <p:nvPr/>
          </p:nvSpPr>
          <p:spPr>
            <a:xfrm>
              <a:off x="5173564" y="1855621"/>
              <a:ext cx="196272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p:txBody>
        </p:sp>
        <p:sp>
          <p:nvSpPr>
            <p:cNvPr id="10" name="TextBox 9">
              <a:extLst>
                <a:ext uri="{FF2B5EF4-FFF2-40B4-BE49-F238E27FC236}">
                  <a16:creationId xmlns:a16="http://schemas.microsoft.com/office/drawing/2014/main" id="{069EB03D-B9AA-4C30-8716-D3D6848C224D}"/>
                </a:ext>
              </a:extLst>
            </p:cNvPr>
            <p:cNvSpPr txBox="1"/>
            <p:nvPr/>
          </p:nvSpPr>
          <p:spPr>
            <a:xfrm>
              <a:off x="5171023" y="1490472"/>
              <a:ext cx="95944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stStyle>
            <a:p>
              <a:r>
                <a:rPr lang="en-US" dirty="0"/>
                <a:t>Cache</a:t>
              </a:r>
            </a:p>
          </p:txBody>
        </p:sp>
      </p:grpSp>
      <p:grpSp>
        <p:nvGrpSpPr>
          <p:cNvPr id="16" name="Group 15">
            <a:extLst>
              <a:ext uri="{FF2B5EF4-FFF2-40B4-BE49-F238E27FC236}">
                <a16:creationId xmlns:a16="http://schemas.microsoft.com/office/drawing/2014/main" id="{1B31DA90-967B-4347-A1B1-E36CE693CD01}"/>
              </a:ext>
            </a:extLst>
          </p:cNvPr>
          <p:cNvGrpSpPr/>
          <p:nvPr/>
        </p:nvGrpSpPr>
        <p:grpSpPr>
          <a:xfrm>
            <a:off x="7241409" y="1483883"/>
            <a:ext cx="1646364" cy="2122177"/>
            <a:chOff x="7526012" y="1483791"/>
            <a:chExt cx="1646364" cy="2122177"/>
          </a:xfrm>
        </p:grpSpPr>
        <p:sp>
          <p:nvSpPr>
            <p:cNvPr id="35" name="TextBox 34">
              <a:extLst>
                <a:ext uri="{FF2B5EF4-FFF2-40B4-BE49-F238E27FC236}">
                  <a16:creationId xmlns:a16="http://schemas.microsoft.com/office/drawing/2014/main" id="{A2E77DD3-3124-4520-9B92-C1D9F7CDCFAE}"/>
                </a:ext>
              </a:extLst>
            </p:cNvPr>
            <p:cNvSpPr txBox="1"/>
            <p:nvPr/>
          </p:nvSpPr>
          <p:spPr>
            <a:xfrm>
              <a:off x="7526012" y="1851642"/>
              <a:ext cx="1646364"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p:txBody>
        </p:sp>
        <p:sp>
          <p:nvSpPr>
            <p:cNvPr id="46" name="TextBox 45">
              <a:extLst>
                <a:ext uri="{FF2B5EF4-FFF2-40B4-BE49-F238E27FC236}">
                  <a16:creationId xmlns:a16="http://schemas.microsoft.com/office/drawing/2014/main" id="{236C2940-ECA8-4AAF-A897-2A8C3D3C9C63}"/>
                </a:ext>
              </a:extLst>
            </p:cNvPr>
            <p:cNvSpPr txBox="1"/>
            <p:nvPr/>
          </p:nvSpPr>
          <p:spPr>
            <a:xfrm>
              <a:off x="7530637" y="1483791"/>
              <a:ext cx="103312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Waitlist</a:t>
              </a:r>
            </a:p>
          </p:txBody>
        </p:sp>
      </p:gr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D40FB21A-D13C-49FD-B50A-0A2654EC3664}"/>
                  </a:ext>
                </a:extLst>
              </p:cNvPr>
              <p:cNvSpPr/>
              <p:nvPr/>
            </p:nvSpPr>
            <p:spPr>
              <a:xfrm>
                <a:off x="9077497" y="3245071"/>
                <a:ext cx="52161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𝑝𝑘</m:t>
                      </m:r>
                    </m:oMath>
                  </m:oMathPara>
                </a14:m>
                <a:endParaRPr lang="en-US" dirty="0"/>
              </a:p>
            </p:txBody>
          </p:sp>
        </mc:Choice>
        <mc:Fallback xmlns="">
          <p:sp>
            <p:nvSpPr>
              <p:cNvPr id="15" name="Rectangle 14">
                <a:extLst>
                  <a:ext uri="{FF2B5EF4-FFF2-40B4-BE49-F238E27FC236}">
                    <a16:creationId xmlns:a16="http://schemas.microsoft.com/office/drawing/2014/main" id="{D40FB21A-D13C-49FD-B50A-0A2654EC3664}"/>
                  </a:ext>
                </a:extLst>
              </p:cNvPr>
              <p:cNvSpPr>
                <a:spLocks noRot="1" noChangeAspect="1" noMove="1" noResize="1" noEditPoints="1" noAdjustHandles="1" noChangeArrowheads="1" noChangeShapeType="1" noTextEdit="1"/>
              </p:cNvSpPr>
              <p:nvPr/>
            </p:nvSpPr>
            <p:spPr>
              <a:xfrm>
                <a:off x="9077497" y="3245071"/>
                <a:ext cx="521618" cy="369332"/>
              </a:xfrm>
              <a:prstGeom prst="rect">
                <a:avLst/>
              </a:prstGeom>
              <a:blipFill>
                <a:blip r:embed="rId6"/>
                <a:stretch>
                  <a:fillRect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EACF6DE-55E6-4302-9FDA-1AE7CAD661F6}"/>
                  </a:ext>
                </a:extLst>
              </p:cNvPr>
              <p:cNvSpPr txBox="1"/>
              <p:nvPr/>
            </p:nvSpPr>
            <p:spPr>
              <a:xfrm>
                <a:off x="5485946" y="1913078"/>
                <a:ext cx="1741502" cy="369332"/>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a:t>
                </a:r>
                <a:r>
                  <a:rPr lang="en-US" dirty="0">
                    <a:solidFill>
                      <a:schemeClr val="accent2">
                        <a:lumMod val="75000"/>
                      </a:schemeClr>
                    </a:solidFill>
                    <a:latin typeface="LM Mono 12" panose="00000509000000000000" pitchFamily="49" charset="0"/>
                  </a:rPr>
                  <a:t>passw92</a:t>
                </a:r>
                <a:r>
                  <a:rPr lang="en-US" dirty="0">
                    <a:latin typeface="LM Mono 12" panose="00000509000000000000" pitchFamily="49" charset="0"/>
                  </a:rPr>
                  <a:t>,</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36" name="TextBox 35">
                <a:extLst>
                  <a:ext uri="{FF2B5EF4-FFF2-40B4-BE49-F238E27FC236}">
                    <a16:creationId xmlns:a16="http://schemas.microsoft.com/office/drawing/2014/main" id="{EEACF6DE-55E6-4302-9FDA-1AE7CAD661F6}"/>
                  </a:ext>
                </a:extLst>
              </p:cNvPr>
              <p:cNvSpPr txBox="1">
                <a:spLocks noRot="1" noChangeAspect="1" noMove="1" noResize="1" noEditPoints="1" noAdjustHandles="1" noChangeArrowheads="1" noChangeShapeType="1" noTextEdit="1"/>
              </p:cNvSpPr>
              <p:nvPr/>
            </p:nvSpPr>
            <p:spPr>
              <a:xfrm>
                <a:off x="5485946" y="1913078"/>
                <a:ext cx="1741502" cy="369332"/>
              </a:xfrm>
              <a:prstGeom prst="rect">
                <a:avLst/>
              </a:prstGeom>
              <a:blipFill>
                <a:blip r:embed="rId7"/>
                <a:stretch>
                  <a:fillRect l="-3147" t="-10000" r="-1399"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401EA9D-B735-44DC-8945-10D869239B22}"/>
                  </a:ext>
                </a:extLst>
              </p:cNvPr>
              <p:cNvSpPr txBox="1"/>
              <p:nvPr/>
            </p:nvSpPr>
            <p:spPr>
              <a:xfrm>
                <a:off x="5494653" y="1912447"/>
                <a:ext cx="1741502" cy="335756"/>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a:t>
                </a:r>
                <a:r>
                  <a:rPr lang="en-US" dirty="0">
                    <a:solidFill>
                      <a:schemeClr val="accent2">
                        <a:lumMod val="75000"/>
                      </a:schemeClr>
                    </a:solidFill>
                    <a:latin typeface="LM Mono 12" panose="00000509000000000000" pitchFamily="49" charset="0"/>
                  </a:rPr>
                  <a:t>passw92</a:t>
                </a:r>
                <a:r>
                  <a:rPr lang="en-US" dirty="0">
                    <a:latin typeface="LM Mono 12" panose="00000509000000000000" pitchFamily="49" charset="0"/>
                  </a:rPr>
                  <a:t>,</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32" name="TextBox 31">
                <a:extLst>
                  <a:ext uri="{FF2B5EF4-FFF2-40B4-BE49-F238E27FC236}">
                    <a16:creationId xmlns:a16="http://schemas.microsoft.com/office/drawing/2014/main" id="{6401EA9D-B735-44DC-8945-10D869239B22}"/>
                  </a:ext>
                </a:extLst>
              </p:cNvPr>
              <p:cNvSpPr txBox="1">
                <a:spLocks noRot="1" noChangeAspect="1" noMove="1" noResize="1" noEditPoints="1" noAdjustHandles="1" noChangeArrowheads="1" noChangeShapeType="1" noTextEdit="1"/>
              </p:cNvSpPr>
              <p:nvPr/>
            </p:nvSpPr>
            <p:spPr>
              <a:xfrm>
                <a:off x="5494653" y="1912447"/>
                <a:ext cx="1741502" cy="335756"/>
              </a:xfrm>
              <a:prstGeom prst="rect">
                <a:avLst/>
              </a:prstGeom>
              <a:blipFill>
                <a:blip r:embed="rId9"/>
                <a:stretch>
                  <a:fillRect l="-2797" t="-10909" r="-1748" b="-40000"/>
                </a:stretch>
              </a:blipFill>
            </p:spPr>
            <p:txBody>
              <a:bodyPr/>
              <a:lstStyle/>
              <a:p>
                <a:r>
                  <a:rPr lang="en-US">
                    <a:noFill/>
                  </a:rPr>
                  <a:t> </a:t>
                </a:r>
              </a:p>
            </p:txBody>
          </p:sp>
        </mc:Fallback>
      </mc:AlternateContent>
      <p:grpSp>
        <p:nvGrpSpPr>
          <p:cNvPr id="34" name="Group 33">
            <a:extLst>
              <a:ext uri="{FF2B5EF4-FFF2-40B4-BE49-F238E27FC236}">
                <a16:creationId xmlns:a16="http://schemas.microsoft.com/office/drawing/2014/main" id="{8F8F9E23-A59F-47B6-92F3-DC53E1BDF780}"/>
              </a:ext>
            </a:extLst>
          </p:cNvPr>
          <p:cNvGrpSpPr/>
          <p:nvPr/>
        </p:nvGrpSpPr>
        <p:grpSpPr>
          <a:xfrm>
            <a:off x="2581246" y="3622612"/>
            <a:ext cx="2246741" cy="417468"/>
            <a:chOff x="2669816" y="2263767"/>
            <a:chExt cx="2246741" cy="417468"/>
          </a:xfrm>
        </p:grpSpPr>
        <p:cxnSp>
          <p:nvCxnSpPr>
            <p:cNvPr id="37" name="Straight Arrow Connector 36">
              <a:extLst>
                <a:ext uri="{FF2B5EF4-FFF2-40B4-BE49-F238E27FC236}">
                  <a16:creationId xmlns:a16="http://schemas.microsoft.com/office/drawing/2014/main" id="{9E901A5D-DF21-41C2-A988-003910E3DAF7}"/>
                </a:ext>
              </a:extLst>
            </p:cNvPr>
            <p:cNvCxnSpPr>
              <a:cxnSpLocks/>
            </p:cNvCxnSpPr>
            <p:nvPr/>
          </p:nvCxnSpPr>
          <p:spPr>
            <a:xfrm>
              <a:off x="2669816" y="2681235"/>
              <a:ext cx="2246741" cy="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DDF5E76-DF09-4F8C-9437-2B60E413ABB8}"/>
                </a:ext>
              </a:extLst>
            </p:cNvPr>
            <p:cNvSpPr txBox="1"/>
            <p:nvPr/>
          </p:nvSpPr>
          <p:spPr>
            <a:xfrm>
              <a:off x="3194320" y="2263767"/>
              <a:ext cx="1000126"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solidFill>
                    <a:schemeClr val="accent2">
                      <a:lumMod val="75000"/>
                    </a:schemeClr>
                  </a:solidFill>
                  <a:latin typeface="LM Mono 12" panose="00000509000000000000" pitchFamily="49" charset="0"/>
                </a:rPr>
                <a:t>passw92</a:t>
              </a:r>
            </a:p>
          </p:txBody>
        </p:sp>
      </p:grpSp>
      <p:pic>
        <p:nvPicPr>
          <p:cNvPr id="50" name="Picture 49" descr="Right or wrong 4 by Arnoud999 - yes check mark">
            <a:extLst>
              <a:ext uri="{FF2B5EF4-FFF2-40B4-BE49-F238E27FC236}">
                <a16:creationId xmlns:a16="http://schemas.microsoft.com/office/drawing/2014/main" id="{1E84E0F2-0FE9-47E9-B3F7-726EC226A95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60931" y="4098074"/>
            <a:ext cx="296832" cy="375143"/>
          </a:xfrm>
          <a:prstGeom prst="rect">
            <a:avLst/>
          </a:prstGeom>
        </p:spPr>
      </p:pic>
      <p:sp>
        <p:nvSpPr>
          <p:cNvPr id="56" name="Oval 55">
            <a:extLst>
              <a:ext uri="{FF2B5EF4-FFF2-40B4-BE49-F238E27FC236}">
                <a16:creationId xmlns:a16="http://schemas.microsoft.com/office/drawing/2014/main" id="{E50FE801-8F1F-410E-9C3A-BF75FFF97BF4}"/>
              </a:ext>
            </a:extLst>
          </p:cNvPr>
          <p:cNvSpPr/>
          <p:nvPr/>
        </p:nvSpPr>
        <p:spPr>
          <a:xfrm>
            <a:off x="5393248" y="4856976"/>
            <a:ext cx="180909" cy="180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p>
        </p:txBody>
      </p:sp>
      <p:cxnSp>
        <p:nvCxnSpPr>
          <p:cNvPr id="57" name="Straight Arrow Connector 56">
            <a:extLst>
              <a:ext uri="{FF2B5EF4-FFF2-40B4-BE49-F238E27FC236}">
                <a16:creationId xmlns:a16="http://schemas.microsoft.com/office/drawing/2014/main" id="{D1CCB159-561B-43D0-AA59-B99930E3EE65}"/>
              </a:ext>
            </a:extLst>
          </p:cNvPr>
          <p:cNvCxnSpPr>
            <a:cxnSpLocks/>
          </p:cNvCxnSpPr>
          <p:nvPr/>
        </p:nvCxnSpPr>
        <p:spPr>
          <a:xfrm flipH="1">
            <a:off x="6834034" y="4625685"/>
            <a:ext cx="6198" cy="293915"/>
          </a:xfrm>
          <a:prstGeom prst="straightConnector1">
            <a:avLst/>
          </a:prstGeom>
          <a:ln w="38100">
            <a:solidFill>
              <a:schemeClr val="accent2">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A67F2415-2228-49DE-A4F1-D52AC4CA0BA3}"/>
              </a:ext>
            </a:extLst>
          </p:cNvPr>
          <p:cNvGrpSpPr/>
          <p:nvPr/>
        </p:nvGrpSpPr>
        <p:grpSpPr>
          <a:xfrm>
            <a:off x="8098953" y="4306146"/>
            <a:ext cx="2603241" cy="2230502"/>
            <a:chOff x="8569846" y="3500189"/>
            <a:chExt cx="2603241" cy="2230502"/>
          </a:xfrm>
        </p:grpSpPr>
        <p:grpSp>
          <p:nvGrpSpPr>
            <p:cNvPr id="59" name="Group 58">
              <a:extLst>
                <a:ext uri="{FF2B5EF4-FFF2-40B4-BE49-F238E27FC236}">
                  <a16:creationId xmlns:a16="http://schemas.microsoft.com/office/drawing/2014/main" id="{193229C8-3871-4DC2-9820-4B1E146F8436}"/>
                </a:ext>
              </a:extLst>
            </p:cNvPr>
            <p:cNvGrpSpPr/>
            <p:nvPr/>
          </p:nvGrpSpPr>
          <p:grpSpPr>
            <a:xfrm>
              <a:off x="8569846" y="3500189"/>
              <a:ext cx="2009964" cy="2009964"/>
              <a:chOff x="8569846" y="3500189"/>
              <a:chExt cx="2009964" cy="2009964"/>
            </a:xfrm>
          </p:grpSpPr>
          <p:pic>
            <p:nvPicPr>
              <p:cNvPr id="61" name="Graphic 60" descr="Magnifying glass">
                <a:extLst>
                  <a:ext uri="{FF2B5EF4-FFF2-40B4-BE49-F238E27FC236}">
                    <a16:creationId xmlns:a16="http://schemas.microsoft.com/office/drawing/2014/main" id="{459B18B2-E97C-45E7-A099-32ADE46227F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69846" y="3500189"/>
                <a:ext cx="2009964" cy="2009964"/>
              </a:xfrm>
              <a:prstGeom prst="rect">
                <a:avLst/>
              </a:prstGeom>
            </p:spPr>
          </p:pic>
          <p:sp>
            <p:nvSpPr>
              <p:cNvPr id="62" name="Oval 61">
                <a:extLst>
                  <a:ext uri="{FF2B5EF4-FFF2-40B4-BE49-F238E27FC236}">
                    <a16:creationId xmlns:a16="http://schemas.microsoft.com/office/drawing/2014/main" id="{B6ED9F08-6A72-47C6-A04D-25908D2A21F5}"/>
                  </a:ext>
                </a:extLst>
              </p:cNvPr>
              <p:cNvSpPr/>
              <p:nvPr/>
            </p:nvSpPr>
            <p:spPr>
              <a:xfrm>
                <a:off x="8700941" y="3713592"/>
                <a:ext cx="180909" cy="180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a:t>
                </a:r>
              </a:p>
            </p:txBody>
          </p:sp>
        </p:grpSp>
        <p:sp>
          <p:nvSpPr>
            <p:cNvPr id="60" name="Rectangle: Rounded Corners 59">
              <a:extLst>
                <a:ext uri="{FF2B5EF4-FFF2-40B4-BE49-F238E27FC236}">
                  <a16:creationId xmlns:a16="http://schemas.microsoft.com/office/drawing/2014/main" id="{69A7C6C1-0F16-4B12-BF4E-AF06DC1DB67C}"/>
                </a:ext>
              </a:extLst>
            </p:cNvPr>
            <p:cNvSpPr/>
            <p:nvPr/>
          </p:nvSpPr>
          <p:spPr>
            <a:xfrm>
              <a:off x="9600163" y="5145291"/>
              <a:ext cx="1572924" cy="585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Typo Policy Check</a:t>
              </a:r>
            </a:p>
          </p:txBody>
        </p:sp>
      </p:grpSp>
      <p:cxnSp>
        <p:nvCxnSpPr>
          <p:cNvPr id="63" name="Straight Arrow Connector 62">
            <a:extLst>
              <a:ext uri="{FF2B5EF4-FFF2-40B4-BE49-F238E27FC236}">
                <a16:creationId xmlns:a16="http://schemas.microsoft.com/office/drawing/2014/main" id="{654B4D6B-44BB-4826-A072-2F2E7E06B850}"/>
              </a:ext>
            </a:extLst>
          </p:cNvPr>
          <p:cNvCxnSpPr>
            <a:cxnSpLocks/>
          </p:cNvCxnSpPr>
          <p:nvPr/>
        </p:nvCxnSpPr>
        <p:spPr>
          <a:xfrm flipH="1" flipV="1">
            <a:off x="6840232" y="2755523"/>
            <a:ext cx="2241760" cy="2235794"/>
          </a:xfrm>
          <a:prstGeom prst="straightConnector1">
            <a:avLst/>
          </a:prstGeom>
          <a:ln w="38100">
            <a:solidFill>
              <a:schemeClr val="accent2">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C696CD7-7051-4F95-9BE2-376D7DAEFD9C}"/>
              </a:ext>
            </a:extLst>
          </p:cNvPr>
          <p:cNvGrpSpPr/>
          <p:nvPr/>
        </p:nvGrpSpPr>
        <p:grpSpPr>
          <a:xfrm>
            <a:off x="5359948" y="3951644"/>
            <a:ext cx="4149399" cy="599527"/>
            <a:chOff x="5359948" y="3951644"/>
            <a:chExt cx="4149399" cy="599527"/>
          </a:xfrm>
        </p:grpSpPr>
        <p:grpSp>
          <p:nvGrpSpPr>
            <p:cNvPr id="4" name="Group 3">
              <a:extLst>
                <a:ext uri="{FF2B5EF4-FFF2-40B4-BE49-F238E27FC236}">
                  <a16:creationId xmlns:a16="http://schemas.microsoft.com/office/drawing/2014/main" id="{04EB35AD-5B8D-4DE4-9D79-0831A7D17A44}"/>
                </a:ext>
              </a:extLst>
            </p:cNvPr>
            <p:cNvGrpSpPr/>
            <p:nvPr/>
          </p:nvGrpSpPr>
          <p:grpSpPr>
            <a:xfrm>
              <a:off x="5457355" y="3951644"/>
              <a:ext cx="4051992" cy="599527"/>
              <a:chOff x="4909624" y="3953291"/>
              <a:chExt cx="4051992" cy="599527"/>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5C705D2-28F4-4C7B-B2AB-A3E69815AA56}"/>
                      </a:ext>
                    </a:extLst>
                  </p:cNvPr>
                  <p:cNvSpPr txBox="1"/>
                  <p:nvPr/>
                </p:nvSpPr>
                <p:spPr>
                  <a:xfrm>
                    <a:off x="4909624" y="4090667"/>
                    <a:ext cx="4051992" cy="462151"/>
                  </a:xfrm>
                  <a:prstGeom prst="rect">
                    <a:avLst/>
                  </a:prstGeom>
                  <a:noFill/>
                </p:spPr>
                <p:txBody>
                  <a:bodyPr wrap="square" rtlCol="0">
                    <a:spAutoFit/>
                  </a:bodyPr>
                  <a:lstStyle/>
                  <a:p>
                    <a:r>
                      <a:rPr lang="en-US" sz="2000" dirty="0">
                        <a:latin typeface="Consolas" panose="020B0609020204030204" pitchFamily="49" charset="0"/>
                      </a:rPr>
                      <a:t>D(</a:t>
                    </a:r>
                    <a:r>
                      <a:rPr lang="en-US" sz="2000" dirty="0">
                        <a:solidFill>
                          <a:schemeClr val="accent2">
                            <a:lumMod val="75000"/>
                          </a:schemeClr>
                        </a:solidFill>
                        <a:latin typeface="LM Mono 12" panose="00000509000000000000" pitchFamily="49" charset="0"/>
                      </a:rPr>
                      <a:t>passw92, 			 </a:t>
                    </a:r>
                    <a:r>
                      <a:rPr lang="en-US" sz="2000" dirty="0">
                        <a:latin typeface="Consolas" panose="020B0609020204030204" pitchFamily="49" charset="0"/>
                      </a:rPr>
                      <a:t>) </a:t>
                    </a:r>
                    <a14:m>
                      <m:oMath xmlns:m="http://schemas.openxmlformats.org/officeDocument/2006/math">
                        <m:r>
                          <a:rPr lang="en-US" sz="2400" b="0" i="1" smtClean="0">
                            <a:latin typeface="Cambria Math" panose="02040503050406030204" pitchFamily="18" charset="0"/>
                          </a:rPr>
                          <m:t>≠ ⊥</m:t>
                        </m:r>
                      </m:oMath>
                    </a14:m>
                    <a:endParaRPr lang="en-US" sz="2000" dirty="0">
                      <a:latin typeface="LM Mono 12" panose="00000509000000000000" pitchFamily="49" charset="0"/>
                    </a:endParaRPr>
                  </a:p>
                </p:txBody>
              </p:sp>
            </mc:Choice>
            <mc:Fallback xmlns="">
              <p:sp>
                <p:nvSpPr>
                  <p:cNvPr id="14" name="TextBox 13">
                    <a:extLst>
                      <a:ext uri="{FF2B5EF4-FFF2-40B4-BE49-F238E27FC236}">
                        <a16:creationId xmlns:a16="http://schemas.microsoft.com/office/drawing/2014/main" id="{E5C705D2-28F4-4C7B-B2AB-A3E69815AA56}"/>
                      </a:ext>
                    </a:extLst>
                  </p:cNvPr>
                  <p:cNvSpPr txBox="1">
                    <a:spLocks noRot="1" noChangeAspect="1" noMove="1" noResize="1" noEditPoints="1" noAdjustHandles="1" noChangeArrowheads="1" noChangeShapeType="1" noTextEdit="1"/>
                  </p:cNvSpPr>
                  <p:nvPr/>
                </p:nvSpPr>
                <p:spPr>
                  <a:xfrm>
                    <a:off x="4909624" y="4090667"/>
                    <a:ext cx="4051992" cy="462151"/>
                  </a:xfrm>
                  <a:prstGeom prst="rect">
                    <a:avLst/>
                  </a:prstGeom>
                  <a:blipFill>
                    <a:blip r:embed="rId14"/>
                    <a:stretch>
                      <a:fillRect l="-1504" b="-19737"/>
                    </a:stretch>
                  </a:blipFill>
                </p:spPr>
                <p:txBody>
                  <a:bodyPr/>
                  <a:lstStyle/>
                  <a:p>
                    <a:r>
                      <a:rPr lang="en-US">
                        <a:noFill/>
                      </a:rPr>
                      <a:t> </a:t>
                    </a:r>
                  </a:p>
                </p:txBody>
              </p:sp>
            </mc:Fallback>
          </mc:AlternateContent>
          <p:sp>
            <p:nvSpPr>
              <p:cNvPr id="30" name="TextBox 5">
                <a:extLst>
                  <a:ext uri="{FF2B5EF4-FFF2-40B4-BE49-F238E27FC236}">
                    <a16:creationId xmlns:a16="http://schemas.microsoft.com/office/drawing/2014/main" id="{3EE58C83-5EBA-4B91-9A47-F0B89B2EA932}"/>
                  </a:ext>
                </a:extLst>
              </p:cNvPr>
              <p:cNvSpPr txBox="1"/>
              <p:nvPr/>
            </p:nvSpPr>
            <p:spPr>
              <a:xfrm>
                <a:off x="8220204" y="3953291"/>
                <a:ext cx="303288"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a:t>
                </a:r>
              </a:p>
            </p:txBody>
          </p:sp>
        </p:grpSp>
        <p:sp>
          <p:nvSpPr>
            <p:cNvPr id="64" name="Oval 63">
              <a:extLst>
                <a:ext uri="{FF2B5EF4-FFF2-40B4-BE49-F238E27FC236}">
                  <a16:creationId xmlns:a16="http://schemas.microsoft.com/office/drawing/2014/main" id="{2C990E21-4255-4B2C-9C86-41A2D8DC8DAF}"/>
                </a:ext>
              </a:extLst>
            </p:cNvPr>
            <p:cNvSpPr/>
            <p:nvPr/>
          </p:nvSpPr>
          <p:spPr>
            <a:xfrm>
              <a:off x="5359948" y="4123959"/>
              <a:ext cx="180909" cy="180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1</a:t>
              </a:r>
              <a:endParaRPr lang="en-US" sz="1400" dirty="0"/>
            </a:p>
          </p:txBody>
        </p:sp>
      </p:grpSp>
      <p:sp>
        <p:nvSpPr>
          <p:cNvPr id="8" name="Rectangle 7">
            <a:extLst>
              <a:ext uri="{FF2B5EF4-FFF2-40B4-BE49-F238E27FC236}">
                <a16:creationId xmlns:a16="http://schemas.microsoft.com/office/drawing/2014/main" id="{628175DE-C997-442F-94A9-EBE3293681E7}"/>
              </a:ext>
            </a:extLst>
          </p:cNvPr>
          <p:cNvSpPr/>
          <p:nvPr/>
        </p:nvSpPr>
        <p:spPr>
          <a:xfrm>
            <a:off x="8036698" y="4904836"/>
            <a:ext cx="1422184" cy="400110"/>
          </a:xfrm>
          <a:prstGeom prst="rect">
            <a:avLst/>
          </a:prstGeom>
        </p:spPr>
        <p:txBody>
          <a:bodyPr wrap="none">
            <a:spAutoFit/>
          </a:bodyPr>
          <a:lstStyle/>
          <a:p>
            <a:r>
              <a:rPr lang="en-US" sz="2000" dirty="0"/>
              <a:t> = </a:t>
            </a:r>
            <a:r>
              <a:rPr lang="en-US" sz="2000" dirty="0">
                <a:solidFill>
                  <a:schemeClr val="accent2">
                    <a:lumMod val="75000"/>
                  </a:schemeClr>
                </a:solidFill>
                <a:latin typeface="LM Mono 12" panose="00000509000000000000" pitchFamily="49" charset="0"/>
              </a:rPr>
              <a:t>pass</a:t>
            </a:r>
            <a:r>
              <a:rPr lang="en-US" sz="2000" u="sng" dirty="0">
                <a:solidFill>
                  <a:srgbClr val="FF0000"/>
                </a:solidFill>
                <a:latin typeface="LM Mono 12" panose="00000509000000000000" pitchFamily="49" charset="0"/>
              </a:rPr>
              <a:t>e</a:t>
            </a:r>
            <a:r>
              <a:rPr lang="en-US" sz="2000" dirty="0">
                <a:solidFill>
                  <a:schemeClr val="accent2">
                    <a:lumMod val="75000"/>
                  </a:schemeClr>
                </a:solidFill>
                <a:latin typeface="LM Mono 12" panose="00000509000000000000" pitchFamily="49" charset="0"/>
              </a:rPr>
              <a:t>92</a:t>
            </a:r>
            <a:endParaRPr lang="en-US" sz="2000" dirty="0"/>
          </a:p>
        </p:txBody>
      </p:sp>
      <p:grpSp>
        <p:nvGrpSpPr>
          <p:cNvPr id="11" name="Group 10">
            <a:extLst>
              <a:ext uri="{FF2B5EF4-FFF2-40B4-BE49-F238E27FC236}">
                <a16:creationId xmlns:a16="http://schemas.microsoft.com/office/drawing/2014/main" id="{D75A4437-48A8-4F32-8F6F-71D9BD0E04C0}"/>
              </a:ext>
            </a:extLst>
          </p:cNvPr>
          <p:cNvGrpSpPr/>
          <p:nvPr/>
        </p:nvGrpSpPr>
        <p:grpSpPr>
          <a:xfrm>
            <a:off x="5395491" y="2409280"/>
            <a:ext cx="1838585" cy="370087"/>
            <a:chOff x="5395491" y="2409280"/>
            <a:chExt cx="1838585" cy="370087"/>
          </a:xfrm>
        </p:grpSpPr>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F4529B74-0C9F-4670-BB22-9B63DF3CBC64}"/>
                    </a:ext>
                  </a:extLst>
                </p:cNvPr>
                <p:cNvSpPr txBox="1"/>
                <p:nvPr/>
              </p:nvSpPr>
              <p:spPr>
                <a:xfrm>
                  <a:off x="5492574" y="2410035"/>
                  <a:ext cx="1741502" cy="369332"/>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a:t>
                  </a:r>
                  <a:r>
                    <a:rPr lang="en-US" dirty="0">
                      <a:solidFill>
                        <a:schemeClr val="accent2">
                          <a:lumMod val="75000"/>
                        </a:schemeClr>
                      </a:solidFill>
                      <a:latin typeface="LM Mono 12" panose="00000509000000000000" pitchFamily="49" charset="0"/>
                    </a:rPr>
                    <a:t>pass</a:t>
                  </a:r>
                  <a:r>
                    <a:rPr lang="en-US" u="sng" dirty="0">
                      <a:solidFill>
                        <a:srgbClr val="FF0000"/>
                      </a:solidFill>
                      <a:latin typeface="LM Mono 12" panose="00000509000000000000" pitchFamily="49" charset="0"/>
                    </a:rPr>
                    <a:t>e</a:t>
                  </a:r>
                  <a:r>
                    <a:rPr lang="en-US" dirty="0">
                      <a:solidFill>
                        <a:schemeClr val="accent2">
                          <a:lumMod val="75000"/>
                        </a:schemeClr>
                      </a:solidFill>
                      <a:latin typeface="LM Mono 12" panose="00000509000000000000" pitchFamily="49" charset="0"/>
                    </a:rPr>
                    <a:t>92</a:t>
                  </a:r>
                  <a:r>
                    <a:rPr lang="en-US" dirty="0">
                      <a:latin typeface="LM Mono 12" panose="00000509000000000000" pitchFamily="49" charset="0"/>
                    </a:rPr>
                    <a:t>,</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65" name="TextBox 64">
                  <a:extLst>
                    <a:ext uri="{FF2B5EF4-FFF2-40B4-BE49-F238E27FC236}">
                      <a16:creationId xmlns:a16="http://schemas.microsoft.com/office/drawing/2014/main" id="{F4529B74-0C9F-4670-BB22-9B63DF3CBC64}"/>
                    </a:ext>
                  </a:extLst>
                </p:cNvPr>
                <p:cNvSpPr txBox="1">
                  <a:spLocks noRot="1" noChangeAspect="1" noMove="1" noResize="1" noEditPoints="1" noAdjustHandles="1" noChangeArrowheads="1" noChangeShapeType="1" noTextEdit="1"/>
                </p:cNvSpPr>
                <p:nvPr/>
              </p:nvSpPr>
              <p:spPr>
                <a:xfrm>
                  <a:off x="5492574" y="2410035"/>
                  <a:ext cx="1741502" cy="369332"/>
                </a:xfrm>
                <a:prstGeom prst="rect">
                  <a:avLst/>
                </a:prstGeom>
                <a:blipFill>
                  <a:blip r:embed="rId15"/>
                  <a:stretch>
                    <a:fillRect l="-2797" t="-8197" r="-1748" b="-26230"/>
                  </a:stretch>
                </a:blipFill>
              </p:spPr>
              <p:txBody>
                <a:bodyPr/>
                <a:lstStyle/>
                <a:p>
                  <a:r>
                    <a:rPr lang="en-US">
                      <a:noFill/>
                    </a:rPr>
                    <a:t> </a:t>
                  </a:r>
                </a:p>
              </p:txBody>
            </p:sp>
          </mc:Fallback>
        </mc:AlternateContent>
        <p:sp>
          <p:nvSpPr>
            <p:cNvPr id="66" name="Oval 65">
              <a:extLst>
                <a:ext uri="{FF2B5EF4-FFF2-40B4-BE49-F238E27FC236}">
                  <a16:creationId xmlns:a16="http://schemas.microsoft.com/office/drawing/2014/main" id="{845BFE60-90D5-424E-AF07-1343A9428507}"/>
                </a:ext>
              </a:extLst>
            </p:cNvPr>
            <p:cNvSpPr/>
            <p:nvPr/>
          </p:nvSpPr>
          <p:spPr>
            <a:xfrm>
              <a:off x="5395491" y="2409280"/>
              <a:ext cx="180909" cy="180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4</a:t>
              </a:r>
              <a:endParaRPr lang="en-US" sz="1400" dirty="0"/>
            </a:p>
          </p:txBody>
        </p:sp>
      </p:grpSp>
      <p:grpSp>
        <p:nvGrpSpPr>
          <p:cNvPr id="67" name="Group 66">
            <a:extLst>
              <a:ext uri="{FF2B5EF4-FFF2-40B4-BE49-F238E27FC236}">
                <a16:creationId xmlns:a16="http://schemas.microsoft.com/office/drawing/2014/main" id="{5C846972-0B04-4E88-AB29-D7B0459D585C}"/>
              </a:ext>
            </a:extLst>
          </p:cNvPr>
          <p:cNvGrpSpPr/>
          <p:nvPr/>
        </p:nvGrpSpPr>
        <p:grpSpPr>
          <a:xfrm>
            <a:off x="2581246" y="4260635"/>
            <a:ext cx="2246741" cy="411658"/>
            <a:chOff x="2669816" y="3077959"/>
            <a:chExt cx="2246741" cy="411658"/>
          </a:xfrm>
        </p:grpSpPr>
        <p:sp>
          <p:nvSpPr>
            <p:cNvPr id="68" name="TextBox 67">
              <a:extLst>
                <a:ext uri="{FF2B5EF4-FFF2-40B4-BE49-F238E27FC236}">
                  <a16:creationId xmlns:a16="http://schemas.microsoft.com/office/drawing/2014/main" id="{6D8D83F8-23FA-4986-8BFB-A1C7D2756B88}"/>
                </a:ext>
              </a:extLst>
            </p:cNvPr>
            <p:cNvSpPr txBox="1"/>
            <p:nvPr/>
          </p:nvSpPr>
          <p:spPr>
            <a:xfrm>
              <a:off x="3308430" y="3077959"/>
              <a:ext cx="1062276" cy="330234"/>
            </a:xfrm>
            <a:prstGeom prst="rect">
              <a:avLst/>
            </a:prstGeom>
            <a:solidFill>
              <a:srgbClr val="92D050"/>
            </a:solidFill>
          </p:spPr>
          <p:txBody>
            <a:bodyPr wrap="square" rtlCol="0">
              <a:spAutoFit/>
            </a:bodyPr>
            <a:lstStyle/>
            <a:p>
              <a:r>
                <a:rPr lang="en-US" sz="2000" dirty="0"/>
                <a:t>Success</a:t>
              </a:r>
            </a:p>
          </p:txBody>
        </p:sp>
        <p:cxnSp>
          <p:nvCxnSpPr>
            <p:cNvPr id="69" name="Straight Arrow Connector 68">
              <a:extLst>
                <a:ext uri="{FF2B5EF4-FFF2-40B4-BE49-F238E27FC236}">
                  <a16:creationId xmlns:a16="http://schemas.microsoft.com/office/drawing/2014/main" id="{11EF5841-933B-4891-8A79-FD0566745FD0}"/>
                </a:ext>
              </a:extLst>
            </p:cNvPr>
            <p:cNvCxnSpPr>
              <a:cxnSpLocks/>
            </p:cNvCxnSpPr>
            <p:nvPr/>
          </p:nvCxnSpPr>
          <p:spPr>
            <a:xfrm>
              <a:off x="2669816" y="3489617"/>
              <a:ext cx="2246741" cy="0"/>
            </a:xfrm>
            <a:prstGeom prst="straightConnector1">
              <a:avLst/>
            </a:prstGeom>
            <a:ln w="76200">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E04A7CFE-B9BC-4AC4-A56F-631A69B583E1}"/>
              </a:ext>
            </a:extLst>
          </p:cNvPr>
          <p:cNvSpPr>
            <a:spLocks noGrp="1"/>
          </p:cNvSpPr>
          <p:nvPr>
            <p:ph type="sldNum" sz="quarter" idx="12"/>
          </p:nvPr>
        </p:nvSpPr>
        <p:spPr/>
        <p:txBody>
          <a:bodyPr/>
          <a:lstStyle/>
          <a:p>
            <a:fld id="{6D22F896-40B5-4ADD-8801-0D06FADFA095}" type="slidenum">
              <a:rPr lang="en-US" smtClean="0"/>
              <a:t>12</a:t>
            </a:fld>
            <a:endParaRPr lang="en-US" dirty="0"/>
          </a:p>
        </p:txBody>
      </p:sp>
      <p:grpSp>
        <p:nvGrpSpPr>
          <p:cNvPr id="48" name="Group 47">
            <a:extLst>
              <a:ext uri="{FF2B5EF4-FFF2-40B4-BE49-F238E27FC236}">
                <a16:creationId xmlns:a16="http://schemas.microsoft.com/office/drawing/2014/main" id="{C7D5BAAA-DEB5-4432-B3A3-44B6DAD2D0AA}"/>
              </a:ext>
            </a:extLst>
          </p:cNvPr>
          <p:cNvGrpSpPr/>
          <p:nvPr/>
        </p:nvGrpSpPr>
        <p:grpSpPr>
          <a:xfrm>
            <a:off x="7496893" y="1901820"/>
            <a:ext cx="1212405" cy="398999"/>
            <a:chOff x="9029330" y="2723301"/>
            <a:chExt cx="1212405" cy="398999"/>
          </a:xfrm>
        </p:grpSpPr>
        <p:grpSp>
          <p:nvGrpSpPr>
            <p:cNvPr id="49" name="Group 48">
              <a:extLst>
                <a:ext uri="{FF2B5EF4-FFF2-40B4-BE49-F238E27FC236}">
                  <a16:creationId xmlns:a16="http://schemas.microsoft.com/office/drawing/2014/main" id="{0A941BCC-7AC0-425D-A1E5-6148FFB3BA0A}"/>
                </a:ext>
              </a:extLst>
            </p:cNvPr>
            <p:cNvGrpSpPr/>
            <p:nvPr/>
          </p:nvGrpSpPr>
          <p:grpSpPr>
            <a:xfrm>
              <a:off x="9029330" y="2723301"/>
              <a:ext cx="1212405" cy="370487"/>
              <a:chOff x="9029330" y="2723301"/>
              <a:chExt cx="1212405" cy="370487"/>
            </a:xfrm>
          </p:grpSpPr>
          <p:sp>
            <p:nvSpPr>
              <p:cNvPr id="71" name="TextBox 70">
                <a:extLst>
                  <a:ext uri="{FF2B5EF4-FFF2-40B4-BE49-F238E27FC236}">
                    <a16:creationId xmlns:a16="http://schemas.microsoft.com/office/drawing/2014/main" id="{A58928C2-F0A9-4557-8555-DD63576AA1AC}"/>
                  </a:ext>
                </a:extLst>
              </p:cNvPr>
              <p:cNvSpPr txBox="1"/>
              <p:nvPr/>
            </p:nvSpPr>
            <p:spPr>
              <a:xfrm>
                <a:off x="9029330" y="2724456"/>
                <a:ext cx="1080022" cy="369332"/>
              </a:xfrm>
              <a:prstGeom prst="rect">
                <a:avLst/>
              </a:prstGeom>
              <a:solidFill>
                <a:schemeClr val="bg1">
                  <a:lumMod val="85000"/>
                </a:schemeClr>
              </a:solidFill>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accent2">
                        <a:lumMod val="75000"/>
                      </a:schemeClr>
                    </a:solidFill>
                    <a:latin typeface="LM Mono 12" panose="00000509000000000000" pitchFamily="49" charset="0"/>
                  </a:rPr>
                  <a:t>pass</a:t>
                </a:r>
                <a:r>
                  <a:rPr lang="en-US" u="sng" dirty="0">
                    <a:solidFill>
                      <a:srgbClr val="FF0000"/>
                    </a:solidFill>
                    <a:latin typeface="LM Mono 12" panose="00000509000000000000" pitchFamily="49" charset="0"/>
                  </a:rPr>
                  <a:t>e</a:t>
                </a:r>
                <a:r>
                  <a:rPr lang="en-US" dirty="0">
                    <a:solidFill>
                      <a:schemeClr val="accent2">
                        <a:lumMod val="75000"/>
                      </a:schemeClr>
                    </a:solidFill>
                    <a:latin typeface="LM Mono 12" panose="00000509000000000000" pitchFamily="49" charset="0"/>
                  </a:rPr>
                  <a:t>92</a:t>
                </a:r>
                <a:endParaRPr lang="en-IN" dirty="0"/>
              </a:p>
            </p:txBody>
          </p:sp>
          <p:pic>
            <p:nvPicPr>
              <p:cNvPr id="72" name="Picture 4" descr="File:Black Lock.png">
                <a:extLst>
                  <a:ext uri="{FF2B5EF4-FFF2-40B4-BE49-F238E27FC236}">
                    <a16:creationId xmlns:a16="http://schemas.microsoft.com/office/drawing/2014/main" id="{7E2B7683-E10D-48FA-9C6D-75EBDCB720D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875872" y="2723301"/>
                <a:ext cx="365863" cy="365863"/>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5D16E189-3A96-4837-88B8-44B046E75AAD}"/>
                    </a:ext>
                  </a:extLst>
                </p:cNvPr>
                <p:cNvSpPr/>
                <p:nvPr/>
              </p:nvSpPr>
              <p:spPr>
                <a:xfrm>
                  <a:off x="9862441" y="2814523"/>
                  <a:ext cx="30599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solidFill>
                              <a:schemeClr val="bg1"/>
                            </a:solidFill>
                            <a:latin typeface="Cambria Math" panose="02040503050406030204" pitchFamily="18" charset="0"/>
                          </a:rPr>
                          <m:t>𝑝𝑘</m:t>
                        </m:r>
                      </m:oMath>
                    </m:oMathPara>
                  </a14:m>
                  <a:endParaRPr lang="en-US" dirty="0"/>
                </a:p>
              </p:txBody>
            </p:sp>
          </mc:Choice>
          <mc:Fallback xmlns="">
            <p:sp>
              <p:nvSpPr>
                <p:cNvPr id="70" name="Rectangle 69">
                  <a:extLst>
                    <a:ext uri="{FF2B5EF4-FFF2-40B4-BE49-F238E27FC236}">
                      <a16:creationId xmlns:a16="http://schemas.microsoft.com/office/drawing/2014/main" id="{5D16E189-3A96-4837-88B8-44B046E75AAD}"/>
                    </a:ext>
                  </a:extLst>
                </p:cNvPr>
                <p:cNvSpPr>
                  <a:spLocks noRot="1" noChangeAspect="1" noMove="1" noResize="1" noEditPoints="1" noAdjustHandles="1" noChangeArrowheads="1" noChangeShapeType="1" noTextEdit="1"/>
                </p:cNvSpPr>
                <p:nvPr/>
              </p:nvSpPr>
              <p:spPr>
                <a:xfrm>
                  <a:off x="9862441" y="2814523"/>
                  <a:ext cx="305995" cy="307777"/>
                </a:xfrm>
                <a:prstGeom prst="rect">
                  <a:avLst/>
                </a:prstGeom>
                <a:blipFill>
                  <a:blip r:embed="rId17"/>
                  <a:stretch>
                    <a:fillRect r="-19608" b="-10000"/>
                  </a:stretch>
                </a:blipFill>
              </p:spPr>
              <p:txBody>
                <a:bodyPr/>
                <a:lstStyle/>
                <a:p>
                  <a:r>
                    <a:rPr lang="en-US">
                      <a:noFill/>
                    </a:rPr>
                    <a:t> </a:t>
                  </a:r>
                </a:p>
              </p:txBody>
            </p:sp>
          </mc:Fallback>
        </mc:AlternateContent>
      </p:grpSp>
      <p:grpSp>
        <p:nvGrpSpPr>
          <p:cNvPr id="19" name="Group 18">
            <a:extLst>
              <a:ext uri="{FF2B5EF4-FFF2-40B4-BE49-F238E27FC236}">
                <a16:creationId xmlns:a16="http://schemas.microsoft.com/office/drawing/2014/main" id="{EAF1DEB3-BDC6-4C45-B212-2D7D8B073186}"/>
              </a:ext>
            </a:extLst>
          </p:cNvPr>
          <p:cNvGrpSpPr/>
          <p:nvPr/>
        </p:nvGrpSpPr>
        <p:grpSpPr>
          <a:xfrm>
            <a:off x="6317424" y="4807380"/>
            <a:ext cx="724998" cy="661697"/>
            <a:chOff x="4503150" y="5285972"/>
            <a:chExt cx="705960" cy="705960"/>
          </a:xfrm>
        </p:grpSpPr>
        <p:pic>
          <p:nvPicPr>
            <p:cNvPr id="12" name="Graphic 11" descr="Key">
              <a:extLst>
                <a:ext uri="{FF2B5EF4-FFF2-40B4-BE49-F238E27FC236}">
                  <a16:creationId xmlns:a16="http://schemas.microsoft.com/office/drawing/2014/main" id="{D829EE56-5E88-4C2A-B356-116E7FB2DE2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03150" y="5285972"/>
              <a:ext cx="705960" cy="70596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A26A6A6-E3FD-45B6-BF93-0C717D147381}"/>
                    </a:ext>
                  </a:extLst>
                </p:cNvPr>
                <p:cNvSpPr txBox="1"/>
                <p:nvPr/>
              </p:nvSpPr>
              <p:spPr>
                <a:xfrm>
                  <a:off x="4535177" y="5485462"/>
                  <a:ext cx="297659" cy="286144"/>
                </a:xfrm>
                <a:prstGeom prst="ellipse">
                  <a:avLst/>
                </a:prstGeom>
                <a:solidFill>
                  <a:schemeClr val="tx1"/>
                </a:solidFill>
              </p:spPr>
              <p:txBody>
                <a:bodyPr wrap="none" lIns="0" tIns="0" rIns="0" bIns="0" rtlCol="0" anchor="ctr" anchorCtr="0">
                  <a:spAutoFit/>
                </a:bodyPr>
                <a:lstStyle/>
                <a:p>
                  <a:pPr/>
                  <a14:m>
                    <m:oMathPara xmlns:m="http://schemas.openxmlformats.org/officeDocument/2006/math">
                      <m:oMathParaPr>
                        <m:jc m:val="centerGroup"/>
                      </m:oMathParaPr>
                      <m:oMath xmlns:m="http://schemas.openxmlformats.org/officeDocument/2006/math">
                        <m:r>
                          <a:rPr lang="en-IN" sz="1600" i="1" smtClean="0">
                            <a:solidFill>
                              <a:schemeClr val="bg1"/>
                            </a:solidFill>
                            <a:latin typeface="Cambria Math" panose="02040503050406030204" pitchFamily="18" charset="0"/>
                            <a:ea typeface="Cambria Math" panose="02040503050406030204" pitchFamily="18" charset="0"/>
                          </a:rPr>
                          <m:t>𝑠𝑘</m:t>
                        </m:r>
                      </m:oMath>
                    </m:oMathPara>
                  </a14:m>
                  <a:endParaRPr lang="en-US" sz="1400" dirty="0">
                    <a:solidFill>
                      <a:schemeClr val="bg1"/>
                    </a:solidFill>
                  </a:endParaRPr>
                </a:p>
              </p:txBody>
            </p:sp>
          </mc:Choice>
          <mc:Fallback xmlns="">
            <p:sp>
              <p:nvSpPr>
                <p:cNvPr id="13" name="TextBox 12">
                  <a:extLst>
                    <a:ext uri="{FF2B5EF4-FFF2-40B4-BE49-F238E27FC236}">
                      <a16:creationId xmlns:a16="http://schemas.microsoft.com/office/drawing/2014/main" id="{0A26A6A6-E3FD-45B6-BF93-0C717D147381}"/>
                    </a:ext>
                  </a:extLst>
                </p:cNvPr>
                <p:cNvSpPr txBox="1">
                  <a:spLocks noRot="1" noChangeAspect="1" noMove="1" noResize="1" noEditPoints="1" noAdjustHandles="1" noChangeArrowheads="1" noChangeShapeType="1" noTextEdit="1"/>
                </p:cNvSpPr>
                <p:nvPr/>
              </p:nvSpPr>
              <p:spPr>
                <a:xfrm>
                  <a:off x="4535177" y="5485462"/>
                  <a:ext cx="297659" cy="286144"/>
                </a:xfrm>
                <a:prstGeom prst="ellipse">
                  <a:avLst/>
                </a:prstGeom>
                <a:blipFill>
                  <a:blip r:embed="rId20"/>
                  <a:stretch>
                    <a:fillRect l="-10000" r="-4000" b="-4545"/>
                  </a:stretch>
                </a:blipFill>
              </p:spPr>
              <p:txBody>
                <a:bodyPr/>
                <a:lstStyle/>
                <a:p>
                  <a:r>
                    <a:rPr lang="en-US">
                      <a:noFill/>
                    </a:rPr>
                    <a:t> </a:t>
                  </a:r>
                </a:p>
              </p:txBody>
            </p:sp>
          </mc:Fallback>
        </mc:AlternateContent>
      </p:grpSp>
      <p:sp>
        <p:nvSpPr>
          <p:cNvPr id="21" name="Arrow: Curved Left 20">
            <a:extLst>
              <a:ext uri="{FF2B5EF4-FFF2-40B4-BE49-F238E27FC236}">
                <a16:creationId xmlns:a16="http://schemas.microsoft.com/office/drawing/2014/main" id="{8E2D87BA-62F9-4644-847F-343DCD31200C}"/>
              </a:ext>
            </a:extLst>
          </p:cNvPr>
          <p:cNvSpPr/>
          <p:nvPr/>
        </p:nvSpPr>
        <p:spPr>
          <a:xfrm rot="402816">
            <a:off x="9923299" y="1855590"/>
            <a:ext cx="938066" cy="3639254"/>
          </a:xfrm>
          <a:prstGeom prst="curvedLeftArrow">
            <a:avLst>
              <a:gd name="adj1" fmla="val 29715"/>
              <a:gd name="adj2" fmla="val 87670"/>
              <a:gd name="adj3" fmla="val 3251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8" name="Group 77">
            <a:extLst>
              <a:ext uri="{FF2B5EF4-FFF2-40B4-BE49-F238E27FC236}">
                <a16:creationId xmlns:a16="http://schemas.microsoft.com/office/drawing/2014/main" id="{E4FFE8FC-7470-49DD-9C83-B25CCCF7381E}"/>
              </a:ext>
            </a:extLst>
          </p:cNvPr>
          <p:cNvGrpSpPr/>
          <p:nvPr/>
        </p:nvGrpSpPr>
        <p:grpSpPr>
          <a:xfrm>
            <a:off x="10496872" y="3211723"/>
            <a:ext cx="724998" cy="661697"/>
            <a:chOff x="4503150" y="5285972"/>
            <a:chExt cx="705960" cy="705960"/>
          </a:xfrm>
        </p:grpSpPr>
        <p:pic>
          <p:nvPicPr>
            <p:cNvPr id="79" name="Graphic 78" descr="Key">
              <a:extLst>
                <a:ext uri="{FF2B5EF4-FFF2-40B4-BE49-F238E27FC236}">
                  <a16:creationId xmlns:a16="http://schemas.microsoft.com/office/drawing/2014/main" id="{57960E64-A6B3-48C9-9236-E8393BC27E9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03150" y="5285972"/>
              <a:ext cx="705960" cy="705960"/>
            </a:xfrm>
            <a:prstGeom prst="rect">
              <a:avLst/>
            </a:prstGeom>
          </p:spPr>
        </p:pic>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1C57E4CC-0E31-4B46-A91D-84877F339D6C}"/>
                    </a:ext>
                  </a:extLst>
                </p:cNvPr>
                <p:cNvSpPr txBox="1"/>
                <p:nvPr/>
              </p:nvSpPr>
              <p:spPr>
                <a:xfrm>
                  <a:off x="4535177" y="5485462"/>
                  <a:ext cx="297659" cy="286144"/>
                </a:xfrm>
                <a:prstGeom prst="ellipse">
                  <a:avLst/>
                </a:prstGeom>
                <a:solidFill>
                  <a:schemeClr val="tx1"/>
                </a:solidFill>
              </p:spPr>
              <p:txBody>
                <a:bodyPr wrap="none" lIns="0" tIns="0" rIns="0" bIns="0" rtlCol="0" anchor="ctr" anchorCtr="0">
                  <a:spAutoFit/>
                </a:bodyPr>
                <a:lstStyle/>
                <a:p>
                  <a:pPr/>
                  <a14:m>
                    <m:oMathPara xmlns:m="http://schemas.openxmlformats.org/officeDocument/2006/math">
                      <m:oMathParaPr>
                        <m:jc m:val="centerGroup"/>
                      </m:oMathParaPr>
                      <m:oMath xmlns:m="http://schemas.openxmlformats.org/officeDocument/2006/math">
                        <m:r>
                          <a:rPr lang="en-IN" sz="1600" i="1" smtClean="0">
                            <a:solidFill>
                              <a:schemeClr val="bg1"/>
                            </a:solidFill>
                            <a:latin typeface="Cambria Math" panose="02040503050406030204" pitchFamily="18" charset="0"/>
                            <a:ea typeface="Cambria Math" panose="02040503050406030204" pitchFamily="18" charset="0"/>
                          </a:rPr>
                          <m:t>𝑠𝑘</m:t>
                        </m:r>
                      </m:oMath>
                    </m:oMathPara>
                  </a14:m>
                  <a:endParaRPr lang="en-US" sz="1400" dirty="0">
                    <a:solidFill>
                      <a:schemeClr val="bg1"/>
                    </a:solidFill>
                  </a:endParaRPr>
                </a:p>
              </p:txBody>
            </p:sp>
          </mc:Choice>
          <mc:Fallback xmlns="">
            <p:sp>
              <p:nvSpPr>
                <p:cNvPr id="80" name="TextBox 79">
                  <a:extLst>
                    <a:ext uri="{FF2B5EF4-FFF2-40B4-BE49-F238E27FC236}">
                      <a16:creationId xmlns:a16="http://schemas.microsoft.com/office/drawing/2014/main" id="{1C57E4CC-0E31-4B46-A91D-84877F339D6C}"/>
                    </a:ext>
                  </a:extLst>
                </p:cNvPr>
                <p:cNvSpPr txBox="1">
                  <a:spLocks noRot="1" noChangeAspect="1" noMove="1" noResize="1" noEditPoints="1" noAdjustHandles="1" noChangeArrowheads="1" noChangeShapeType="1" noTextEdit="1"/>
                </p:cNvSpPr>
                <p:nvPr/>
              </p:nvSpPr>
              <p:spPr>
                <a:xfrm>
                  <a:off x="4535177" y="5485462"/>
                  <a:ext cx="297659" cy="286144"/>
                </a:xfrm>
                <a:prstGeom prst="ellipse">
                  <a:avLst/>
                </a:prstGeom>
                <a:blipFill>
                  <a:blip r:embed="rId21"/>
                  <a:stretch>
                    <a:fillRect l="-8000" r="-6000" b="-4545"/>
                  </a:stretch>
                </a:blipFill>
              </p:spPr>
              <p:txBody>
                <a:bodyPr/>
                <a:lstStyle/>
                <a:p>
                  <a:r>
                    <a:rPr lang="en-US">
                      <a:noFill/>
                    </a:rPr>
                    <a:t> </a:t>
                  </a:r>
                </a:p>
              </p:txBody>
            </p:sp>
          </mc:Fallback>
        </mc:AlternateContent>
      </p:grpSp>
      <p:grpSp>
        <p:nvGrpSpPr>
          <p:cNvPr id="89" name="Group 88">
            <a:extLst>
              <a:ext uri="{FF2B5EF4-FFF2-40B4-BE49-F238E27FC236}">
                <a16:creationId xmlns:a16="http://schemas.microsoft.com/office/drawing/2014/main" id="{71A5353D-6454-404C-AA74-5BB3FD985A6D}"/>
              </a:ext>
            </a:extLst>
          </p:cNvPr>
          <p:cNvGrpSpPr/>
          <p:nvPr/>
        </p:nvGrpSpPr>
        <p:grpSpPr>
          <a:xfrm>
            <a:off x="8986018" y="1488901"/>
            <a:ext cx="1281049" cy="781759"/>
            <a:chOff x="8986018" y="1488901"/>
            <a:chExt cx="1281049" cy="781759"/>
          </a:xfrm>
        </p:grpSpPr>
        <p:sp>
          <p:nvSpPr>
            <p:cNvPr id="90" name="TextBox 89">
              <a:extLst>
                <a:ext uri="{FF2B5EF4-FFF2-40B4-BE49-F238E27FC236}">
                  <a16:creationId xmlns:a16="http://schemas.microsoft.com/office/drawing/2014/main" id="{C0C1B9F6-FC24-47AD-8FA5-D85B344DD293}"/>
                </a:ext>
              </a:extLst>
            </p:cNvPr>
            <p:cNvSpPr txBox="1"/>
            <p:nvPr/>
          </p:nvSpPr>
          <p:spPr>
            <a:xfrm>
              <a:off x="8986018" y="1488901"/>
              <a:ext cx="109364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u="sng" dirty="0"/>
                <a:t>Aux Info</a:t>
              </a:r>
            </a:p>
            <a:p>
              <a:endParaRPr lang="en-US" dirty="0"/>
            </a:p>
          </p:txBody>
        </p:sp>
        <p:grpSp>
          <p:nvGrpSpPr>
            <p:cNvPr id="91" name="Group 90">
              <a:extLst>
                <a:ext uri="{FF2B5EF4-FFF2-40B4-BE49-F238E27FC236}">
                  <a16:creationId xmlns:a16="http://schemas.microsoft.com/office/drawing/2014/main" id="{0D872D29-A6B3-4F72-87C3-5EF9BA2E3015}"/>
                </a:ext>
              </a:extLst>
            </p:cNvPr>
            <p:cNvGrpSpPr/>
            <p:nvPr/>
          </p:nvGrpSpPr>
          <p:grpSpPr>
            <a:xfrm>
              <a:off x="9042162" y="1766679"/>
              <a:ext cx="1224905" cy="503981"/>
              <a:chOff x="9042162" y="1766679"/>
              <a:chExt cx="1224905" cy="503981"/>
            </a:xfrm>
          </p:grpSpPr>
          <p:grpSp>
            <p:nvGrpSpPr>
              <p:cNvPr id="92" name="Group 91">
                <a:extLst>
                  <a:ext uri="{FF2B5EF4-FFF2-40B4-BE49-F238E27FC236}">
                    <a16:creationId xmlns:a16="http://schemas.microsoft.com/office/drawing/2014/main" id="{9A1CC11D-DFC2-4B92-A0AF-B6CA410DF6A6}"/>
                  </a:ext>
                </a:extLst>
              </p:cNvPr>
              <p:cNvGrpSpPr/>
              <p:nvPr/>
            </p:nvGrpSpPr>
            <p:grpSpPr>
              <a:xfrm>
                <a:off x="9861267" y="1883454"/>
                <a:ext cx="405800" cy="387206"/>
                <a:chOff x="10757091" y="4332971"/>
                <a:chExt cx="405800" cy="393670"/>
              </a:xfrm>
            </p:grpSpPr>
            <p:pic>
              <p:nvPicPr>
                <p:cNvPr id="94" name="Picture 4" descr="File:Black Lock.png">
                  <a:extLst>
                    <a:ext uri="{FF2B5EF4-FFF2-40B4-BE49-F238E27FC236}">
                      <a16:creationId xmlns:a16="http://schemas.microsoft.com/office/drawing/2014/main" id="{D759C1F0-3842-4EA3-B922-DAB6646F37F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74105" y="4332971"/>
                  <a:ext cx="375444" cy="3754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F0D4B1E6-4D13-4A29-81D0-98BDD0FD5EF5}"/>
                        </a:ext>
                      </a:extLst>
                    </p:cNvPr>
                    <p:cNvSpPr/>
                    <p:nvPr/>
                  </p:nvSpPr>
                  <p:spPr>
                    <a:xfrm>
                      <a:off x="10757091" y="4418864"/>
                      <a:ext cx="40580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chemeClr val="bg1"/>
                                </a:solidFill>
                                <a:latin typeface="Cambria Math" panose="02040503050406030204" pitchFamily="18" charset="0"/>
                              </a:rPr>
                              <m:t>𝑝𝑘</m:t>
                            </m:r>
                          </m:oMath>
                        </m:oMathPara>
                      </a14:m>
                      <a:endParaRPr lang="en-US" dirty="0"/>
                    </a:p>
                  </p:txBody>
                </p:sp>
              </mc:Choice>
              <mc:Fallback xmlns="">
                <p:sp>
                  <p:nvSpPr>
                    <p:cNvPr id="95" name="Rectangle 94">
                      <a:extLst>
                        <a:ext uri="{FF2B5EF4-FFF2-40B4-BE49-F238E27FC236}">
                          <a16:creationId xmlns:a16="http://schemas.microsoft.com/office/drawing/2014/main" id="{F0D4B1E6-4D13-4A29-81D0-98BDD0FD5EF5}"/>
                        </a:ext>
                      </a:extLst>
                    </p:cNvPr>
                    <p:cNvSpPr>
                      <a:spLocks noRot="1" noChangeAspect="1" noMove="1" noResize="1" noEditPoints="1" noAdjustHandles="1" noChangeArrowheads="1" noChangeShapeType="1" noTextEdit="1"/>
                    </p:cNvSpPr>
                    <p:nvPr/>
                  </p:nvSpPr>
                  <p:spPr>
                    <a:xfrm>
                      <a:off x="10757091" y="4418864"/>
                      <a:ext cx="405800" cy="307777"/>
                    </a:xfrm>
                    <a:prstGeom prst="rect">
                      <a:avLst/>
                    </a:prstGeom>
                    <a:blipFill>
                      <a:blip r:embed="rId22"/>
                      <a:stretch>
                        <a:fillRect b="-12245"/>
                      </a:stretch>
                    </a:blipFill>
                  </p:spPr>
                  <p:txBody>
                    <a:bodyPr/>
                    <a:lstStyle/>
                    <a:p>
                      <a:r>
                        <a:rPr lang="en-US">
                          <a:noFill/>
                        </a:rPr>
                        <a:t> </a:t>
                      </a:r>
                    </a:p>
                  </p:txBody>
                </p:sp>
              </mc:Fallback>
            </mc:AlternateContent>
          </p:grpSp>
          <p:sp>
            <p:nvSpPr>
              <p:cNvPr id="93" name="Rectangle 92">
                <a:extLst>
                  <a:ext uri="{FF2B5EF4-FFF2-40B4-BE49-F238E27FC236}">
                    <a16:creationId xmlns:a16="http://schemas.microsoft.com/office/drawing/2014/main" id="{BC1E56B6-21B4-46D0-BCE6-972504721A8B}"/>
                  </a:ext>
                </a:extLst>
              </p:cNvPr>
              <p:cNvSpPr/>
              <p:nvPr/>
            </p:nvSpPr>
            <p:spPr>
              <a:xfrm>
                <a:off x="9042162" y="1766679"/>
                <a:ext cx="981359" cy="369332"/>
              </a:xfrm>
              <a:prstGeom prst="rect">
                <a:avLst/>
              </a:prstGeom>
            </p:spPr>
            <p:txBody>
              <a:bodyPr wrap="none">
                <a:spAutoFit/>
              </a:bodyPr>
              <a:lstStyle/>
              <a:p>
                <a:r>
                  <a:rPr lang="en-US" dirty="0">
                    <a:solidFill>
                      <a:schemeClr val="accent2">
                        <a:lumMod val="75000"/>
                      </a:schemeClr>
                    </a:solidFill>
                    <a:latin typeface="LM Mono 12" panose="00000509000000000000" pitchFamily="49" charset="0"/>
                  </a:rPr>
                  <a:t>passw92</a:t>
                </a:r>
                <a:endParaRPr lang="en-US" dirty="0"/>
              </a:p>
            </p:txBody>
          </p:sp>
        </p:grpSp>
      </p:grpSp>
    </p:spTree>
    <p:extLst>
      <p:ext uri="{BB962C8B-B14F-4D97-AF65-F5344CB8AC3E}">
        <p14:creationId xmlns:p14="http://schemas.microsoft.com/office/powerpoint/2010/main" val="43845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4.79167E-6 -2.59259E-6 L 0.10756 0.32685 " pathEditMode="relative" rAng="0" ptsTypes="AA">
                                      <p:cBhvr>
                                        <p:cTn id="15" dur="1000" fill="hold"/>
                                        <p:tgtEl>
                                          <p:spTgt spid="36"/>
                                        </p:tgtEl>
                                        <p:attrNameLst>
                                          <p:attrName>ppt_x</p:attrName>
                                          <p:attrName>ppt_y</p:attrName>
                                        </p:attrNameLst>
                                      </p:cBhvr>
                                      <p:rCtr x="5378" y="16343"/>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right)">
                                      <p:cBhvr>
                                        <p:cTn id="24" dur="5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3.33333E-6 0 L -0.05091 0.4456 " pathEditMode="relative" rAng="0" ptsTypes="AA">
                                      <p:cBhvr>
                                        <p:cTn id="38" dur="1000" fill="hold"/>
                                        <p:tgtEl>
                                          <p:spTgt spid="48"/>
                                        </p:tgtEl>
                                        <p:attrNameLst>
                                          <p:attrName>ppt_x</p:attrName>
                                          <p:attrName>ppt_y</p:attrName>
                                        </p:attrNameLst>
                                      </p:cBhvr>
                                      <p:rCtr x="-2552" y="22269"/>
                                    </p:animMotion>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5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57"/>
                                        </p:tgtEl>
                                      </p:cBhvr>
                                    </p:animEffect>
                                    <p:set>
                                      <p:cBhvr>
                                        <p:cTn id="59" dur="1" fill="hold">
                                          <p:stCondLst>
                                            <p:cond delay="499"/>
                                          </p:stCondLst>
                                        </p:cTn>
                                        <p:tgtEl>
                                          <p:spTgt spid="57"/>
                                        </p:tgtEl>
                                        <p:attrNameLst>
                                          <p:attrName>style.visibility</p:attrName>
                                        </p:attrNameLst>
                                      </p:cBhvr>
                                      <p:to>
                                        <p:strVal val="hidden"/>
                                      </p:to>
                                    </p:set>
                                  </p:childTnLst>
                                </p:cTn>
                              </p:par>
                              <p:par>
                                <p:cTn id="60" presetID="22" presetClass="entr" presetSubtype="4" fill="hold"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down)">
                                      <p:cBhvr>
                                        <p:cTn id="62" dur="500"/>
                                        <p:tgtEl>
                                          <p:spTgt spid="63"/>
                                        </p:tgtEl>
                                      </p:cBhvr>
                                    </p:animEffect>
                                  </p:childTnLst>
                                </p:cTn>
                              </p:par>
                            </p:childTnLst>
                          </p:cTn>
                        </p:par>
                        <p:par>
                          <p:cTn id="63" fill="hold">
                            <p:stCondLst>
                              <p:cond delay="500"/>
                            </p:stCondLst>
                            <p:childTnLst>
                              <p:par>
                                <p:cTn id="64" presetID="1" presetClass="entr" presetSubtype="0"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6" grpId="0" animBg="1"/>
      <p:bldP spid="8"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0B075-C6F6-4119-A84F-A7D8D4A7A2BF}"/>
              </a:ext>
            </a:extLst>
          </p:cNvPr>
          <p:cNvSpPr>
            <a:spLocks noGrp="1"/>
          </p:cNvSpPr>
          <p:nvPr>
            <p:ph type="title"/>
          </p:nvPr>
        </p:nvSpPr>
        <p:spPr>
          <a:xfrm>
            <a:off x="838200" y="365125"/>
            <a:ext cx="10515600" cy="1325563"/>
          </a:xfrm>
        </p:spPr>
        <p:txBody>
          <a:bodyPr>
            <a:normAutofit/>
          </a:bodyPr>
          <a:lstStyle/>
          <a:p>
            <a:r>
              <a:rPr lang="en-US" sz="3600" dirty="0">
                <a:solidFill>
                  <a:schemeClr val="bg1">
                    <a:lumMod val="50000"/>
                  </a:schemeClr>
                </a:solidFill>
              </a:rPr>
              <a:t>Design of TypTop</a:t>
            </a:r>
            <a:r>
              <a:rPr lang="en-US" sz="3600" dirty="0"/>
              <a:t> </a:t>
            </a:r>
            <a:r>
              <a:rPr lang="en-US" dirty="0"/>
              <a:t>: Login with a typo</a:t>
            </a:r>
          </a:p>
        </p:txBody>
      </p:sp>
      <p:pic>
        <p:nvPicPr>
          <p:cNvPr id="17" name="Shape 77">
            <a:extLst>
              <a:ext uri="{FF2B5EF4-FFF2-40B4-BE49-F238E27FC236}">
                <a16:creationId xmlns:a16="http://schemas.microsoft.com/office/drawing/2014/main" id="{7436AAB5-0CC0-48BE-B250-B2B20A23F4AA}"/>
              </a:ext>
            </a:extLst>
          </p:cNvPr>
          <p:cNvPicPr preferRelativeResize="0"/>
          <p:nvPr/>
        </p:nvPicPr>
        <p:blipFill rotWithShape="1">
          <a:blip r:embed="rId3">
            <a:alphaModFix/>
          </a:blip>
          <a:srcRect l="14352" r="14345"/>
          <a:stretch/>
        </p:blipFill>
        <p:spPr>
          <a:xfrm>
            <a:off x="1187875" y="2019131"/>
            <a:ext cx="1029999" cy="1206624"/>
          </a:xfrm>
          <a:prstGeom prst="rect">
            <a:avLst/>
          </a:prstGeom>
          <a:noFill/>
          <a:ln>
            <a:noFill/>
          </a:ln>
        </p:spPr>
      </p:pic>
      <p:sp>
        <p:nvSpPr>
          <p:cNvPr id="18" name="Shape 78">
            <a:extLst>
              <a:ext uri="{FF2B5EF4-FFF2-40B4-BE49-F238E27FC236}">
                <a16:creationId xmlns:a16="http://schemas.microsoft.com/office/drawing/2014/main" id="{C5B8DDE5-BE49-430E-BC33-36909C01BBF5}"/>
              </a:ext>
            </a:extLst>
          </p:cNvPr>
          <p:cNvSpPr/>
          <p:nvPr/>
        </p:nvSpPr>
        <p:spPr>
          <a:xfrm>
            <a:off x="1972326" y="2167919"/>
            <a:ext cx="245700" cy="265800"/>
          </a:xfrm>
          <a:prstGeom prst="rect">
            <a:avLst/>
          </a:prstGeom>
          <a:solidFill>
            <a:schemeClr val="lt1"/>
          </a:solidFill>
          <a:ln>
            <a:noFill/>
          </a:ln>
        </p:spPr>
        <p:txBody>
          <a:bodyPr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grpSp>
        <p:nvGrpSpPr>
          <p:cNvPr id="52" name="Group 51">
            <a:extLst>
              <a:ext uri="{FF2B5EF4-FFF2-40B4-BE49-F238E27FC236}">
                <a16:creationId xmlns:a16="http://schemas.microsoft.com/office/drawing/2014/main" id="{4622AC74-2286-4F72-9F86-1372EC1AE3EA}"/>
              </a:ext>
            </a:extLst>
          </p:cNvPr>
          <p:cNvGrpSpPr/>
          <p:nvPr/>
        </p:nvGrpSpPr>
        <p:grpSpPr>
          <a:xfrm>
            <a:off x="2581246" y="1975975"/>
            <a:ext cx="2246741" cy="413932"/>
            <a:chOff x="2669816" y="2267303"/>
            <a:chExt cx="2246741" cy="413932"/>
          </a:xfrm>
        </p:grpSpPr>
        <p:cxnSp>
          <p:nvCxnSpPr>
            <p:cNvPr id="53" name="Straight Arrow Connector 52">
              <a:extLst>
                <a:ext uri="{FF2B5EF4-FFF2-40B4-BE49-F238E27FC236}">
                  <a16:creationId xmlns:a16="http://schemas.microsoft.com/office/drawing/2014/main" id="{598689BA-1AF9-4431-B0C8-0292D4DC9F5B}"/>
                </a:ext>
              </a:extLst>
            </p:cNvPr>
            <p:cNvCxnSpPr>
              <a:cxnSpLocks/>
            </p:cNvCxnSpPr>
            <p:nvPr/>
          </p:nvCxnSpPr>
          <p:spPr>
            <a:xfrm>
              <a:off x="2669816" y="2681235"/>
              <a:ext cx="2246741" cy="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A33A396-73AA-43BF-BE57-2127C276A29F}"/>
                </a:ext>
              </a:extLst>
            </p:cNvPr>
            <p:cNvSpPr txBox="1"/>
            <p:nvPr/>
          </p:nvSpPr>
          <p:spPr>
            <a:xfrm>
              <a:off x="3194320" y="2267303"/>
              <a:ext cx="1000126"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solidFill>
                    <a:schemeClr val="accent2">
                      <a:lumMod val="75000"/>
                    </a:schemeClr>
                  </a:solidFill>
                  <a:latin typeface="LM Mono 12" panose="00000509000000000000" pitchFamily="49" charset="0"/>
                </a:rPr>
                <a:t>pass</a:t>
              </a:r>
              <a:r>
                <a:rPr lang="en-US" u="sng" dirty="0">
                  <a:solidFill>
                    <a:srgbClr val="FF0000"/>
                  </a:solidFill>
                  <a:latin typeface="LM Mono 12" panose="00000509000000000000" pitchFamily="49" charset="0"/>
                </a:rPr>
                <a:t>e</a:t>
              </a:r>
              <a:r>
                <a:rPr lang="en-US" dirty="0">
                  <a:solidFill>
                    <a:schemeClr val="accent2">
                      <a:lumMod val="75000"/>
                    </a:schemeClr>
                  </a:solidFill>
                  <a:latin typeface="LM Mono 12" panose="00000509000000000000" pitchFamily="49" charset="0"/>
                </a:rPr>
                <a:t>92</a:t>
              </a:r>
            </a:p>
          </p:txBody>
        </p:sp>
      </p:grpSp>
      <p:grpSp>
        <p:nvGrpSpPr>
          <p:cNvPr id="20" name="Group 19">
            <a:extLst>
              <a:ext uri="{FF2B5EF4-FFF2-40B4-BE49-F238E27FC236}">
                <a16:creationId xmlns:a16="http://schemas.microsoft.com/office/drawing/2014/main" id="{9879E65B-C13E-405F-A755-5ED73F6A826B}"/>
              </a:ext>
            </a:extLst>
          </p:cNvPr>
          <p:cNvGrpSpPr/>
          <p:nvPr/>
        </p:nvGrpSpPr>
        <p:grpSpPr>
          <a:xfrm>
            <a:off x="5457355" y="1490472"/>
            <a:ext cx="1685707" cy="2119475"/>
            <a:chOff x="5171023" y="1490472"/>
            <a:chExt cx="1965270" cy="2119475"/>
          </a:xfrm>
        </p:grpSpPr>
        <p:sp>
          <p:nvSpPr>
            <p:cNvPr id="3" name="TextBox 2">
              <a:extLst>
                <a:ext uri="{FF2B5EF4-FFF2-40B4-BE49-F238E27FC236}">
                  <a16:creationId xmlns:a16="http://schemas.microsoft.com/office/drawing/2014/main" id="{30C4060C-CB3F-4D7F-A99C-62C8B4AC9CE6}"/>
                </a:ext>
              </a:extLst>
            </p:cNvPr>
            <p:cNvSpPr txBox="1"/>
            <p:nvPr/>
          </p:nvSpPr>
          <p:spPr>
            <a:xfrm>
              <a:off x="5173564" y="1855621"/>
              <a:ext cx="196272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p:txBody>
        </p:sp>
        <p:sp>
          <p:nvSpPr>
            <p:cNvPr id="10" name="TextBox 9">
              <a:extLst>
                <a:ext uri="{FF2B5EF4-FFF2-40B4-BE49-F238E27FC236}">
                  <a16:creationId xmlns:a16="http://schemas.microsoft.com/office/drawing/2014/main" id="{069EB03D-B9AA-4C30-8716-D3D6848C224D}"/>
                </a:ext>
              </a:extLst>
            </p:cNvPr>
            <p:cNvSpPr txBox="1"/>
            <p:nvPr/>
          </p:nvSpPr>
          <p:spPr>
            <a:xfrm>
              <a:off x="5171023" y="1490472"/>
              <a:ext cx="95944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stStyle>
            <a:p>
              <a:r>
                <a:rPr lang="en-US" dirty="0"/>
                <a:t>Cache</a:t>
              </a:r>
            </a:p>
          </p:txBody>
        </p:sp>
      </p:grpSp>
      <p:grpSp>
        <p:nvGrpSpPr>
          <p:cNvPr id="16" name="Group 15">
            <a:extLst>
              <a:ext uri="{FF2B5EF4-FFF2-40B4-BE49-F238E27FC236}">
                <a16:creationId xmlns:a16="http://schemas.microsoft.com/office/drawing/2014/main" id="{1B31DA90-967B-4347-A1B1-E36CE693CD01}"/>
              </a:ext>
            </a:extLst>
          </p:cNvPr>
          <p:cNvGrpSpPr/>
          <p:nvPr/>
        </p:nvGrpSpPr>
        <p:grpSpPr>
          <a:xfrm>
            <a:off x="7241409" y="1483883"/>
            <a:ext cx="1646364" cy="2122177"/>
            <a:chOff x="7526012" y="1483791"/>
            <a:chExt cx="1646364" cy="2122177"/>
          </a:xfrm>
        </p:grpSpPr>
        <p:sp>
          <p:nvSpPr>
            <p:cNvPr id="35" name="TextBox 34">
              <a:extLst>
                <a:ext uri="{FF2B5EF4-FFF2-40B4-BE49-F238E27FC236}">
                  <a16:creationId xmlns:a16="http://schemas.microsoft.com/office/drawing/2014/main" id="{A2E77DD3-3124-4520-9B92-C1D9F7CDCFAE}"/>
                </a:ext>
              </a:extLst>
            </p:cNvPr>
            <p:cNvSpPr txBox="1"/>
            <p:nvPr/>
          </p:nvSpPr>
          <p:spPr>
            <a:xfrm>
              <a:off x="7526012" y="1851642"/>
              <a:ext cx="1646364"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p:txBody>
        </p:sp>
        <p:sp>
          <p:nvSpPr>
            <p:cNvPr id="46" name="TextBox 45">
              <a:extLst>
                <a:ext uri="{FF2B5EF4-FFF2-40B4-BE49-F238E27FC236}">
                  <a16:creationId xmlns:a16="http://schemas.microsoft.com/office/drawing/2014/main" id="{236C2940-ECA8-4AAF-A897-2A8C3D3C9C63}"/>
                </a:ext>
              </a:extLst>
            </p:cNvPr>
            <p:cNvSpPr txBox="1"/>
            <p:nvPr/>
          </p:nvSpPr>
          <p:spPr>
            <a:xfrm>
              <a:off x="7530637" y="1483791"/>
              <a:ext cx="103312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Waitlist</a:t>
              </a:r>
            </a:p>
          </p:txBody>
        </p:sp>
      </p:gr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D40FB21A-D13C-49FD-B50A-0A2654EC3664}"/>
                  </a:ext>
                </a:extLst>
              </p:cNvPr>
              <p:cNvSpPr/>
              <p:nvPr/>
            </p:nvSpPr>
            <p:spPr>
              <a:xfrm>
                <a:off x="9077497" y="3245071"/>
                <a:ext cx="52161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𝑝𝑘</m:t>
                      </m:r>
                    </m:oMath>
                  </m:oMathPara>
                </a14:m>
                <a:endParaRPr lang="en-US" dirty="0"/>
              </a:p>
            </p:txBody>
          </p:sp>
        </mc:Choice>
        <mc:Fallback xmlns="">
          <p:sp>
            <p:nvSpPr>
              <p:cNvPr id="15" name="Rectangle 14">
                <a:extLst>
                  <a:ext uri="{FF2B5EF4-FFF2-40B4-BE49-F238E27FC236}">
                    <a16:creationId xmlns:a16="http://schemas.microsoft.com/office/drawing/2014/main" id="{D40FB21A-D13C-49FD-B50A-0A2654EC3664}"/>
                  </a:ext>
                </a:extLst>
              </p:cNvPr>
              <p:cNvSpPr>
                <a:spLocks noRot="1" noChangeAspect="1" noMove="1" noResize="1" noEditPoints="1" noAdjustHandles="1" noChangeArrowheads="1" noChangeShapeType="1" noTextEdit="1"/>
              </p:cNvSpPr>
              <p:nvPr/>
            </p:nvSpPr>
            <p:spPr>
              <a:xfrm>
                <a:off x="9077497" y="3245071"/>
                <a:ext cx="521618" cy="369332"/>
              </a:xfrm>
              <a:prstGeom prst="rect">
                <a:avLst/>
              </a:prstGeom>
              <a:blipFill>
                <a:blip r:embed="rId6"/>
                <a:stretch>
                  <a:fillRect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EACF6DE-55E6-4302-9FDA-1AE7CAD661F6}"/>
                  </a:ext>
                </a:extLst>
              </p:cNvPr>
              <p:cNvSpPr txBox="1"/>
              <p:nvPr/>
            </p:nvSpPr>
            <p:spPr>
              <a:xfrm>
                <a:off x="5496579" y="1913078"/>
                <a:ext cx="1741502" cy="369332"/>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a:t>
                </a:r>
                <a:r>
                  <a:rPr lang="en-US" dirty="0">
                    <a:solidFill>
                      <a:schemeClr val="accent2">
                        <a:lumMod val="75000"/>
                      </a:schemeClr>
                    </a:solidFill>
                    <a:latin typeface="LM Mono 12" panose="00000509000000000000" pitchFamily="49" charset="0"/>
                  </a:rPr>
                  <a:t>passw92</a:t>
                </a:r>
                <a:r>
                  <a:rPr lang="en-US" dirty="0">
                    <a:latin typeface="LM Mono 12" panose="00000509000000000000" pitchFamily="49" charset="0"/>
                  </a:rPr>
                  <a:t>,</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36" name="TextBox 35">
                <a:extLst>
                  <a:ext uri="{FF2B5EF4-FFF2-40B4-BE49-F238E27FC236}">
                    <a16:creationId xmlns:a16="http://schemas.microsoft.com/office/drawing/2014/main" id="{EEACF6DE-55E6-4302-9FDA-1AE7CAD661F6}"/>
                  </a:ext>
                </a:extLst>
              </p:cNvPr>
              <p:cNvSpPr txBox="1">
                <a:spLocks noRot="1" noChangeAspect="1" noMove="1" noResize="1" noEditPoints="1" noAdjustHandles="1" noChangeArrowheads="1" noChangeShapeType="1" noTextEdit="1"/>
              </p:cNvSpPr>
              <p:nvPr/>
            </p:nvSpPr>
            <p:spPr>
              <a:xfrm>
                <a:off x="5496579" y="1913078"/>
                <a:ext cx="1741502" cy="369332"/>
              </a:xfrm>
              <a:prstGeom prst="rect">
                <a:avLst/>
              </a:prstGeom>
              <a:blipFill>
                <a:blip r:embed="rId7"/>
                <a:stretch>
                  <a:fillRect l="-3158" t="-10000" r="-1754"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33286B5-A38C-416B-8FF1-03B5BF02B0CE}"/>
                  </a:ext>
                </a:extLst>
              </p:cNvPr>
              <p:cNvSpPr txBox="1"/>
              <p:nvPr/>
            </p:nvSpPr>
            <p:spPr>
              <a:xfrm>
                <a:off x="5492574" y="2410035"/>
                <a:ext cx="1741502" cy="369332"/>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a:t>
                </a:r>
                <a:r>
                  <a:rPr lang="en-US" dirty="0">
                    <a:solidFill>
                      <a:schemeClr val="accent2">
                        <a:lumMod val="75000"/>
                      </a:schemeClr>
                    </a:solidFill>
                    <a:latin typeface="LM Mono 12" panose="00000509000000000000" pitchFamily="49" charset="0"/>
                  </a:rPr>
                  <a:t>pass</a:t>
                </a:r>
                <a:r>
                  <a:rPr lang="en-US" u="sng" dirty="0">
                    <a:solidFill>
                      <a:srgbClr val="FF0000"/>
                    </a:solidFill>
                    <a:latin typeface="LM Mono 12" panose="00000509000000000000" pitchFamily="49" charset="0"/>
                  </a:rPr>
                  <a:t>e</a:t>
                </a:r>
                <a:r>
                  <a:rPr lang="en-US" dirty="0">
                    <a:solidFill>
                      <a:schemeClr val="accent2">
                        <a:lumMod val="75000"/>
                      </a:schemeClr>
                    </a:solidFill>
                    <a:latin typeface="LM Mono 12" panose="00000509000000000000" pitchFamily="49" charset="0"/>
                  </a:rPr>
                  <a:t>92</a:t>
                </a:r>
                <a:r>
                  <a:rPr lang="en-US" dirty="0">
                    <a:latin typeface="LM Mono 12" panose="00000509000000000000" pitchFamily="49" charset="0"/>
                  </a:rPr>
                  <a:t>,</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28" name="TextBox 27">
                <a:extLst>
                  <a:ext uri="{FF2B5EF4-FFF2-40B4-BE49-F238E27FC236}">
                    <a16:creationId xmlns:a16="http://schemas.microsoft.com/office/drawing/2014/main" id="{833286B5-A38C-416B-8FF1-03B5BF02B0CE}"/>
                  </a:ext>
                </a:extLst>
              </p:cNvPr>
              <p:cNvSpPr txBox="1">
                <a:spLocks noRot="1" noChangeAspect="1" noMove="1" noResize="1" noEditPoints="1" noAdjustHandles="1" noChangeArrowheads="1" noChangeShapeType="1" noTextEdit="1"/>
              </p:cNvSpPr>
              <p:nvPr/>
            </p:nvSpPr>
            <p:spPr>
              <a:xfrm>
                <a:off x="5492574" y="2410035"/>
                <a:ext cx="1741502" cy="369332"/>
              </a:xfrm>
              <a:prstGeom prst="rect">
                <a:avLst/>
              </a:prstGeom>
              <a:blipFill>
                <a:blip r:embed="rId10"/>
                <a:stretch>
                  <a:fillRect l="-2797" t="-8197" r="-1748" b="-26230"/>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0C771D9F-7D43-4A4E-A484-213EA94777AC}"/>
              </a:ext>
            </a:extLst>
          </p:cNvPr>
          <p:cNvGrpSpPr/>
          <p:nvPr/>
        </p:nvGrpSpPr>
        <p:grpSpPr>
          <a:xfrm>
            <a:off x="2581246" y="2637553"/>
            <a:ext cx="2246741" cy="411658"/>
            <a:chOff x="2669816" y="3077959"/>
            <a:chExt cx="2246741" cy="411658"/>
          </a:xfrm>
        </p:grpSpPr>
        <p:sp>
          <p:nvSpPr>
            <p:cNvPr id="40" name="TextBox 39">
              <a:extLst>
                <a:ext uri="{FF2B5EF4-FFF2-40B4-BE49-F238E27FC236}">
                  <a16:creationId xmlns:a16="http://schemas.microsoft.com/office/drawing/2014/main" id="{E93EC82D-FE06-44E9-B926-61DBC4C5CED3}"/>
                </a:ext>
              </a:extLst>
            </p:cNvPr>
            <p:cNvSpPr txBox="1"/>
            <p:nvPr/>
          </p:nvSpPr>
          <p:spPr>
            <a:xfrm>
              <a:off x="3308430" y="3077959"/>
              <a:ext cx="1062276" cy="330234"/>
            </a:xfrm>
            <a:prstGeom prst="rect">
              <a:avLst/>
            </a:prstGeom>
            <a:solidFill>
              <a:srgbClr val="92D050"/>
            </a:solidFill>
          </p:spPr>
          <p:txBody>
            <a:bodyPr wrap="square" rtlCol="0">
              <a:spAutoFit/>
            </a:bodyPr>
            <a:lstStyle/>
            <a:p>
              <a:r>
                <a:rPr lang="en-US" sz="2000" dirty="0"/>
                <a:t>Success</a:t>
              </a:r>
            </a:p>
          </p:txBody>
        </p:sp>
        <p:cxnSp>
          <p:nvCxnSpPr>
            <p:cNvPr id="41" name="Straight Arrow Connector 40">
              <a:extLst>
                <a:ext uri="{FF2B5EF4-FFF2-40B4-BE49-F238E27FC236}">
                  <a16:creationId xmlns:a16="http://schemas.microsoft.com/office/drawing/2014/main" id="{CA005957-8DE2-45CD-9883-AF5368577ED7}"/>
                </a:ext>
              </a:extLst>
            </p:cNvPr>
            <p:cNvCxnSpPr>
              <a:cxnSpLocks/>
            </p:cNvCxnSpPr>
            <p:nvPr/>
          </p:nvCxnSpPr>
          <p:spPr>
            <a:xfrm>
              <a:off x="2669816" y="3489617"/>
              <a:ext cx="2246741" cy="0"/>
            </a:xfrm>
            <a:prstGeom prst="straightConnector1">
              <a:avLst/>
            </a:prstGeom>
            <a:ln w="76200">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5" name="Rectangle: Rounded Corners 44">
            <a:extLst>
              <a:ext uri="{FF2B5EF4-FFF2-40B4-BE49-F238E27FC236}">
                <a16:creationId xmlns:a16="http://schemas.microsoft.com/office/drawing/2014/main" id="{B4197989-2E3E-4C05-949B-C6B826E7AFC6}"/>
              </a:ext>
            </a:extLst>
          </p:cNvPr>
          <p:cNvSpPr/>
          <p:nvPr/>
        </p:nvSpPr>
        <p:spPr>
          <a:xfrm>
            <a:off x="1975622" y="4302591"/>
            <a:ext cx="8240755" cy="1112949"/>
          </a:xfrm>
          <a:prstGeom prst="roundRect">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a:solidFill>
                  <a:schemeClr val="bg1"/>
                </a:solidFill>
              </a:rPr>
              <a:t>Adaptive typo-tolerant password checking without storing the password or any typos in clear</a:t>
            </a:r>
          </a:p>
        </p:txBody>
      </p:sp>
      <p:sp>
        <p:nvSpPr>
          <p:cNvPr id="5" name="Rectangle 4">
            <a:extLst>
              <a:ext uri="{FF2B5EF4-FFF2-40B4-BE49-F238E27FC236}">
                <a16:creationId xmlns:a16="http://schemas.microsoft.com/office/drawing/2014/main" id="{28A8FC46-9877-4F7E-A761-2DF3706950B2}"/>
              </a:ext>
            </a:extLst>
          </p:cNvPr>
          <p:cNvSpPr/>
          <p:nvPr/>
        </p:nvSpPr>
        <p:spPr>
          <a:xfrm>
            <a:off x="2021873" y="1954631"/>
            <a:ext cx="426575" cy="4265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IN" sz="4000" dirty="0">
                <a:sym typeface="Wingdings" panose="05000000000000000000" pitchFamily="2" charset="2"/>
              </a:rPr>
              <a:t></a:t>
            </a:r>
            <a:endParaRPr lang="en-US" sz="2400" dirty="0"/>
          </a:p>
        </p:txBody>
      </p:sp>
      <p:sp>
        <p:nvSpPr>
          <p:cNvPr id="6" name="Slide Number Placeholder 5">
            <a:extLst>
              <a:ext uri="{FF2B5EF4-FFF2-40B4-BE49-F238E27FC236}">
                <a16:creationId xmlns:a16="http://schemas.microsoft.com/office/drawing/2014/main" id="{13B5B55C-E386-4F52-99B5-0D0D7DC8A6B7}"/>
              </a:ext>
            </a:extLst>
          </p:cNvPr>
          <p:cNvSpPr>
            <a:spLocks noGrp="1"/>
          </p:cNvSpPr>
          <p:nvPr>
            <p:ph type="sldNum" sz="quarter" idx="12"/>
          </p:nvPr>
        </p:nvSpPr>
        <p:spPr/>
        <p:txBody>
          <a:bodyPr/>
          <a:lstStyle/>
          <a:p>
            <a:fld id="{6D22F896-40B5-4ADD-8801-0D06FADFA095}" type="slidenum">
              <a:rPr lang="en-US" smtClean="0"/>
              <a:t>13</a:t>
            </a:fld>
            <a:endParaRPr lang="en-US" dirty="0"/>
          </a:p>
        </p:txBody>
      </p:sp>
      <p:sp>
        <p:nvSpPr>
          <p:cNvPr id="33" name="Arrow: Right 32">
            <a:extLst>
              <a:ext uri="{FF2B5EF4-FFF2-40B4-BE49-F238E27FC236}">
                <a16:creationId xmlns:a16="http://schemas.microsoft.com/office/drawing/2014/main" id="{BD29B781-68EA-42E4-A72C-636A9230D1BF}"/>
              </a:ext>
            </a:extLst>
          </p:cNvPr>
          <p:cNvSpPr/>
          <p:nvPr/>
        </p:nvSpPr>
        <p:spPr>
          <a:xfrm>
            <a:off x="5071630" y="1912447"/>
            <a:ext cx="500743" cy="386548"/>
          </a:xfrm>
          <a:prstGeom prst="rightArrow">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03F503DA-F98F-48A6-A67F-6A9B9CB6D36F}"/>
              </a:ext>
            </a:extLst>
          </p:cNvPr>
          <p:cNvSpPr/>
          <p:nvPr/>
        </p:nvSpPr>
        <p:spPr>
          <a:xfrm>
            <a:off x="5047018" y="2392819"/>
            <a:ext cx="500743" cy="386548"/>
          </a:xfrm>
          <a:prstGeom prst="rightArrow">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BFB8D612-079B-4E07-802C-F60AC5E0591B}"/>
              </a:ext>
            </a:extLst>
          </p:cNvPr>
          <p:cNvGrpSpPr/>
          <p:nvPr/>
        </p:nvGrpSpPr>
        <p:grpSpPr>
          <a:xfrm>
            <a:off x="8986018" y="1488901"/>
            <a:ext cx="1281049" cy="781759"/>
            <a:chOff x="8986018" y="1488901"/>
            <a:chExt cx="1281049" cy="781759"/>
          </a:xfrm>
        </p:grpSpPr>
        <p:sp>
          <p:nvSpPr>
            <p:cNvPr id="50" name="TextBox 49">
              <a:extLst>
                <a:ext uri="{FF2B5EF4-FFF2-40B4-BE49-F238E27FC236}">
                  <a16:creationId xmlns:a16="http://schemas.microsoft.com/office/drawing/2014/main" id="{4C0C8C3B-4E49-47C9-BABA-8F0617668FFF}"/>
                </a:ext>
              </a:extLst>
            </p:cNvPr>
            <p:cNvSpPr txBox="1"/>
            <p:nvPr/>
          </p:nvSpPr>
          <p:spPr>
            <a:xfrm>
              <a:off x="8986018" y="1488901"/>
              <a:ext cx="109364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u="sng" dirty="0"/>
                <a:t>Aux Info</a:t>
              </a:r>
            </a:p>
            <a:p>
              <a:endParaRPr lang="en-US" dirty="0"/>
            </a:p>
          </p:txBody>
        </p:sp>
        <p:grpSp>
          <p:nvGrpSpPr>
            <p:cNvPr id="51" name="Group 50">
              <a:extLst>
                <a:ext uri="{FF2B5EF4-FFF2-40B4-BE49-F238E27FC236}">
                  <a16:creationId xmlns:a16="http://schemas.microsoft.com/office/drawing/2014/main" id="{674959DF-CC23-4929-BFEF-21559A57015E}"/>
                </a:ext>
              </a:extLst>
            </p:cNvPr>
            <p:cNvGrpSpPr/>
            <p:nvPr/>
          </p:nvGrpSpPr>
          <p:grpSpPr>
            <a:xfrm>
              <a:off x="9042162" y="1766679"/>
              <a:ext cx="1224905" cy="503981"/>
              <a:chOff x="9042162" y="1766679"/>
              <a:chExt cx="1224905" cy="503981"/>
            </a:xfrm>
          </p:grpSpPr>
          <p:grpSp>
            <p:nvGrpSpPr>
              <p:cNvPr id="55" name="Group 54">
                <a:extLst>
                  <a:ext uri="{FF2B5EF4-FFF2-40B4-BE49-F238E27FC236}">
                    <a16:creationId xmlns:a16="http://schemas.microsoft.com/office/drawing/2014/main" id="{DD1AF7F3-9AEA-4191-AD32-D6C717F848E2}"/>
                  </a:ext>
                </a:extLst>
              </p:cNvPr>
              <p:cNvGrpSpPr/>
              <p:nvPr/>
            </p:nvGrpSpPr>
            <p:grpSpPr>
              <a:xfrm>
                <a:off x="9861267" y="1883454"/>
                <a:ext cx="405800" cy="387206"/>
                <a:chOff x="10757091" y="4332971"/>
                <a:chExt cx="405800" cy="393670"/>
              </a:xfrm>
            </p:grpSpPr>
            <p:pic>
              <p:nvPicPr>
                <p:cNvPr id="57" name="Picture 4" descr="File:Black Lock.png">
                  <a:extLst>
                    <a:ext uri="{FF2B5EF4-FFF2-40B4-BE49-F238E27FC236}">
                      <a16:creationId xmlns:a16="http://schemas.microsoft.com/office/drawing/2014/main" id="{F6E82E68-69F0-42DA-A383-66C9D399D5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74105" y="4332971"/>
                  <a:ext cx="375444" cy="3754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27D3C443-959C-480A-9E52-EF19C59CBE94}"/>
                        </a:ext>
                      </a:extLst>
                    </p:cNvPr>
                    <p:cNvSpPr/>
                    <p:nvPr/>
                  </p:nvSpPr>
                  <p:spPr>
                    <a:xfrm>
                      <a:off x="10757091" y="4418864"/>
                      <a:ext cx="40580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chemeClr val="bg1"/>
                                </a:solidFill>
                                <a:latin typeface="Cambria Math" panose="02040503050406030204" pitchFamily="18" charset="0"/>
                              </a:rPr>
                              <m:t>𝑝𝑘</m:t>
                            </m:r>
                          </m:oMath>
                        </m:oMathPara>
                      </a14:m>
                      <a:endParaRPr lang="en-US" dirty="0"/>
                    </a:p>
                  </p:txBody>
                </p:sp>
              </mc:Choice>
              <mc:Fallback xmlns="">
                <p:sp>
                  <p:nvSpPr>
                    <p:cNvPr id="58" name="Rectangle 57">
                      <a:extLst>
                        <a:ext uri="{FF2B5EF4-FFF2-40B4-BE49-F238E27FC236}">
                          <a16:creationId xmlns:a16="http://schemas.microsoft.com/office/drawing/2014/main" id="{27D3C443-959C-480A-9E52-EF19C59CBE94}"/>
                        </a:ext>
                      </a:extLst>
                    </p:cNvPr>
                    <p:cNvSpPr>
                      <a:spLocks noRot="1" noChangeAspect="1" noMove="1" noResize="1" noEditPoints="1" noAdjustHandles="1" noChangeArrowheads="1" noChangeShapeType="1" noTextEdit="1"/>
                    </p:cNvSpPr>
                    <p:nvPr/>
                  </p:nvSpPr>
                  <p:spPr>
                    <a:xfrm>
                      <a:off x="10757091" y="4418864"/>
                      <a:ext cx="405800" cy="307777"/>
                    </a:xfrm>
                    <a:prstGeom prst="rect">
                      <a:avLst/>
                    </a:prstGeom>
                    <a:blipFill>
                      <a:blip r:embed="rId12"/>
                      <a:stretch>
                        <a:fillRect b="-12245"/>
                      </a:stretch>
                    </a:blipFill>
                  </p:spPr>
                  <p:txBody>
                    <a:bodyPr/>
                    <a:lstStyle/>
                    <a:p>
                      <a:r>
                        <a:rPr lang="en-US">
                          <a:noFill/>
                        </a:rPr>
                        <a:t> </a:t>
                      </a:r>
                    </a:p>
                  </p:txBody>
                </p:sp>
              </mc:Fallback>
            </mc:AlternateContent>
          </p:grpSp>
          <p:sp>
            <p:nvSpPr>
              <p:cNvPr id="56" name="Rectangle 55">
                <a:extLst>
                  <a:ext uri="{FF2B5EF4-FFF2-40B4-BE49-F238E27FC236}">
                    <a16:creationId xmlns:a16="http://schemas.microsoft.com/office/drawing/2014/main" id="{D55EB448-E747-4DF2-A62B-E76DAD444CD5}"/>
                  </a:ext>
                </a:extLst>
              </p:cNvPr>
              <p:cNvSpPr/>
              <p:nvPr/>
            </p:nvSpPr>
            <p:spPr>
              <a:xfrm>
                <a:off x="9042162" y="1766679"/>
                <a:ext cx="981359" cy="369332"/>
              </a:xfrm>
              <a:prstGeom prst="rect">
                <a:avLst/>
              </a:prstGeom>
            </p:spPr>
            <p:txBody>
              <a:bodyPr wrap="none">
                <a:spAutoFit/>
              </a:bodyPr>
              <a:lstStyle/>
              <a:p>
                <a:r>
                  <a:rPr lang="en-US" dirty="0">
                    <a:solidFill>
                      <a:schemeClr val="accent2">
                        <a:lumMod val="75000"/>
                      </a:schemeClr>
                    </a:solidFill>
                    <a:latin typeface="LM Mono 12" panose="00000509000000000000" pitchFamily="49" charset="0"/>
                  </a:rPr>
                  <a:t>passw92</a:t>
                </a:r>
                <a:endParaRPr lang="en-US" dirty="0"/>
              </a:p>
            </p:txBody>
          </p:sp>
        </p:grpSp>
      </p:grpSp>
    </p:spTree>
    <p:extLst>
      <p:ext uri="{BB962C8B-B14F-4D97-AF65-F5344CB8AC3E}">
        <p14:creationId xmlns:p14="http://schemas.microsoft.com/office/powerpoint/2010/main" val="393959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mph" presetSubtype="1" nodeType="clickEffect">
                                  <p:stCondLst>
                                    <p:cond delay="0"/>
                                  </p:stCondLst>
                                  <p:childTnLst>
                                    <p:set>
                                      <p:cBhvr>
                                        <p:cTn id="15" dur="indefinite"/>
                                        <p:tgtEl>
                                          <p:spTgt spid="33"/>
                                        </p:tgtEl>
                                        <p:attrNameLst>
                                          <p:attrName>fillcolor</p:attrName>
                                        </p:attrNameLst>
                                      </p:cBhvr>
                                      <p:to>
                                        <p:clrVal>
                                          <a:srgbClr val="FF1F1F"/>
                                        </p:clrVal>
                                      </p:to>
                                    </p:set>
                                    <p:set>
                                      <p:cBhvr>
                                        <p:cTn id="16" dur="indefinite"/>
                                        <p:tgtEl>
                                          <p:spTgt spid="33"/>
                                        </p:tgtEl>
                                        <p:attrNameLst>
                                          <p:attrName>fill.type</p:attrName>
                                        </p:attrNameLst>
                                      </p:cBhvr>
                                      <p:to>
                                        <p:strVal val="solid"/>
                                      </p:to>
                                    </p:set>
                                    <p:set>
                                      <p:cBhvr>
                                        <p:cTn id="17" dur="indefinite"/>
                                        <p:tgtEl>
                                          <p:spTgt spid="33"/>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3"/>
                                        </p:tgtEl>
                                      </p:cBhvr>
                                    </p:animEffect>
                                    <p:set>
                                      <p:cBhvr>
                                        <p:cTn id="22" dur="1" fill="hold">
                                          <p:stCondLst>
                                            <p:cond delay="499"/>
                                          </p:stCondLst>
                                        </p:cTn>
                                        <p:tgtEl>
                                          <p:spTgt spid="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1" nodeType="clickEffect">
                                  <p:stCondLst>
                                    <p:cond delay="0"/>
                                  </p:stCondLst>
                                  <p:childTnLst>
                                    <p:set>
                                      <p:cBhvr>
                                        <p:cTn id="30" dur="indefinite"/>
                                        <p:tgtEl>
                                          <p:spTgt spid="38"/>
                                        </p:tgtEl>
                                        <p:attrNameLst>
                                          <p:attrName>fillcolor</p:attrName>
                                        </p:attrNameLst>
                                      </p:cBhvr>
                                      <p:to>
                                        <p:clrVal>
                                          <a:srgbClr val="23B754"/>
                                        </p:clrVal>
                                      </p:to>
                                    </p:set>
                                    <p:set>
                                      <p:cBhvr>
                                        <p:cTn id="31" dur="indefinite"/>
                                        <p:tgtEl>
                                          <p:spTgt spid="38"/>
                                        </p:tgtEl>
                                        <p:attrNameLst>
                                          <p:attrName>fill.type</p:attrName>
                                        </p:attrNameLst>
                                      </p:cBhvr>
                                      <p:to>
                                        <p:strVal val="solid"/>
                                      </p:to>
                                    </p:set>
                                    <p:set>
                                      <p:cBhvr>
                                        <p:cTn id="32" dur="indefinite"/>
                                        <p:tgtEl>
                                          <p:spTgt spid="38"/>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right)">
                                      <p:cBhvr>
                                        <p:cTn id="37" dur="500"/>
                                        <p:tgtEl>
                                          <p:spTgt spid="37"/>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 grpId="0"/>
      <p:bldP spid="33" grpId="0" animBg="1"/>
      <p:bldP spid="33" grpId="1"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0A3CB6D5-8D62-4CE1-9AFC-0E33816A36CB}"/>
              </a:ext>
            </a:extLst>
          </p:cNvPr>
          <p:cNvGrpSpPr/>
          <p:nvPr/>
        </p:nvGrpSpPr>
        <p:grpSpPr>
          <a:xfrm>
            <a:off x="5457355" y="1490472"/>
            <a:ext cx="1685707" cy="2119475"/>
            <a:chOff x="5171023" y="1490472"/>
            <a:chExt cx="1965270" cy="2119475"/>
          </a:xfrm>
        </p:grpSpPr>
        <p:sp>
          <p:nvSpPr>
            <p:cNvPr id="39" name="TextBox 38">
              <a:extLst>
                <a:ext uri="{FF2B5EF4-FFF2-40B4-BE49-F238E27FC236}">
                  <a16:creationId xmlns:a16="http://schemas.microsoft.com/office/drawing/2014/main" id="{C30A5967-378E-433F-A9C7-972BD7058F8C}"/>
                </a:ext>
              </a:extLst>
            </p:cNvPr>
            <p:cNvSpPr txBox="1"/>
            <p:nvPr/>
          </p:nvSpPr>
          <p:spPr>
            <a:xfrm>
              <a:off x="5173565" y="1855621"/>
              <a:ext cx="1962728"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p:txBody>
        </p:sp>
        <p:sp>
          <p:nvSpPr>
            <p:cNvPr id="42" name="TextBox 41">
              <a:extLst>
                <a:ext uri="{FF2B5EF4-FFF2-40B4-BE49-F238E27FC236}">
                  <a16:creationId xmlns:a16="http://schemas.microsoft.com/office/drawing/2014/main" id="{E7B98AB3-1A21-4D79-B986-FEC843F218B0}"/>
                </a:ext>
              </a:extLst>
            </p:cNvPr>
            <p:cNvSpPr txBox="1"/>
            <p:nvPr/>
          </p:nvSpPr>
          <p:spPr>
            <a:xfrm>
              <a:off x="5171023" y="1490472"/>
              <a:ext cx="95944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stStyle>
            <a:p>
              <a:r>
                <a:rPr lang="en-US" dirty="0"/>
                <a:t>Cache</a:t>
              </a:r>
            </a:p>
          </p:txBody>
        </p:sp>
      </p:grpSp>
      <p:sp>
        <p:nvSpPr>
          <p:cNvPr id="2" name="Title 1">
            <a:extLst>
              <a:ext uri="{FF2B5EF4-FFF2-40B4-BE49-F238E27FC236}">
                <a16:creationId xmlns:a16="http://schemas.microsoft.com/office/drawing/2014/main" id="{3B80B075-C6F6-4119-A84F-A7D8D4A7A2BF}"/>
              </a:ext>
            </a:extLst>
          </p:cNvPr>
          <p:cNvSpPr>
            <a:spLocks noGrp="1"/>
          </p:cNvSpPr>
          <p:nvPr>
            <p:ph type="title"/>
          </p:nvPr>
        </p:nvSpPr>
        <p:spPr>
          <a:xfrm>
            <a:off x="838200" y="365125"/>
            <a:ext cx="10515600" cy="1325563"/>
          </a:xfrm>
        </p:spPr>
        <p:txBody>
          <a:bodyPr>
            <a:normAutofit/>
          </a:bodyPr>
          <a:lstStyle/>
          <a:p>
            <a:r>
              <a:rPr lang="en-US" sz="3600" dirty="0">
                <a:solidFill>
                  <a:schemeClr val="bg1">
                    <a:lumMod val="50000"/>
                  </a:schemeClr>
                </a:solidFill>
              </a:rPr>
              <a:t>Design of TypTop</a:t>
            </a:r>
            <a:r>
              <a:rPr lang="en-US" sz="3600" dirty="0"/>
              <a:t> </a:t>
            </a:r>
            <a:r>
              <a:rPr lang="en-US" dirty="0"/>
              <a:t>:</a:t>
            </a:r>
            <a:r>
              <a:rPr lang="en-US" sz="3600" dirty="0"/>
              <a:t> </a:t>
            </a:r>
            <a:r>
              <a:rPr lang="en-US" dirty="0"/>
              <a:t>Some more details</a:t>
            </a:r>
            <a:endParaRPr lang="en-US" sz="4000" dirty="0"/>
          </a:p>
        </p:txBody>
      </p:sp>
      <p:pic>
        <p:nvPicPr>
          <p:cNvPr id="17" name="Shape 77">
            <a:extLst>
              <a:ext uri="{FF2B5EF4-FFF2-40B4-BE49-F238E27FC236}">
                <a16:creationId xmlns:a16="http://schemas.microsoft.com/office/drawing/2014/main" id="{7436AAB5-0CC0-48BE-B250-B2B20A23F4AA}"/>
              </a:ext>
            </a:extLst>
          </p:cNvPr>
          <p:cNvPicPr preferRelativeResize="0"/>
          <p:nvPr/>
        </p:nvPicPr>
        <p:blipFill rotWithShape="1">
          <a:blip r:embed="rId3">
            <a:alphaModFix/>
          </a:blip>
          <a:srcRect l="14352" r="14345"/>
          <a:stretch/>
        </p:blipFill>
        <p:spPr>
          <a:xfrm>
            <a:off x="1187875" y="2019131"/>
            <a:ext cx="1029999" cy="1206624"/>
          </a:xfrm>
          <a:prstGeom prst="rect">
            <a:avLst/>
          </a:prstGeom>
          <a:noFill/>
          <a:ln>
            <a:noFill/>
          </a:ln>
        </p:spPr>
      </p:pic>
      <p:sp>
        <p:nvSpPr>
          <p:cNvPr id="18" name="Shape 78">
            <a:extLst>
              <a:ext uri="{FF2B5EF4-FFF2-40B4-BE49-F238E27FC236}">
                <a16:creationId xmlns:a16="http://schemas.microsoft.com/office/drawing/2014/main" id="{C5B8DDE5-BE49-430E-BC33-36909C01BBF5}"/>
              </a:ext>
            </a:extLst>
          </p:cNvPr>
          <p:cNvSpPr/>
          <p:nvPr/>
        </p:nvSpPr>
        <p:spPr>
          <a:xfrm>
            <a:off x="1972326" y="2167919"/>
            <a:ext cx="245700" cy="265800"/>
          </a:xfrm>
          <a:prstGeom prst="rect">
            <a:avLst/>
          </a:prstGeom>
          <a:solidFill>
            <a:schemeClr val="lt1"/>
          </a:solidFill>
          <a:ln>
            <a:noFill/>
          </a:ln>
        </p:spPr>
        <p:txBody>
          <a:bodyPr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grpSp>
        <p:nvGrpSpPr>
          <p:cNvPr id="52" name="Group 51">
            <a:extLst>
              <a:ext uri="{FF2B5EF4-FFF2-40B4-BE49-F238E27FC236}">
                <a16:creationId xmlns:a16="http://schemas.microsoft.com/office/drawing/2014/main" id="{4622AC74-2286-4F72-9F86-1372EC1AE3EA}"/>
              </a:ext>
            </a:extLst>
          </p:cNvPr>
          <p:cNvGrpSpPr/>
          <p:nvPr/>
        </p:nvGrpSpPr>
        <p:grpSpPr>
          <a:xfrm>
            <a:off x="2581246" y="1975975"/>
            <a:ext cx="2246741" cy="413932"/>
            <a:chOff x="2669816" y="2267303"/>
            <a:chExt cx="2246741" cy="413932"/>
          </a:xfrm>
        </p:grpSpPr>
        <p:cxnSp>
          <p:nvCxnSpPr>
            <p:cNvPr id="53" name="Straight Arrow Connector 52">
              <a:extLst>
                <a:ext uri="{FF2B5EF4-FFF2-40B4-BE49-F238E27FC236}">
                  <a16:creationId xmlns:a16="http://schemas.microsoft.com/office/drawing/2014/main" id="{598689BA-1AF9-4431-B0C8-0292D4DC9F5B}"/>
                </a:ext>
              </a:extLst>
            </p:cNvPr>
            <p:cNvCxnSpPr>
              <a:cxnSpLocks/>
            </p:cNvCxnSpPr>
            <p:nvPr/>
          </p:nvCxnSpPr>
          <p:spPr>
            <a:xfrm>
              <a:off x="2669816" y="2681235"/>
              <a:ext cx="2246741" cy="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A33A396-73AA-43BF-BE57-2127C276A29F}"/>
                </a:ext>
              </a:extLst>
            </p:cNvPr>
            <p:cNvSpPr txBox="1"/>
            <p:nvPr/>
          </p:nvSpPr>
          <p:spPr>
            <a:xfrm>
              <a:off x="3194320" y="2267303"/>
              <a:ext cx="1000126"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solidFill>
                    <a:schemeClr val="accent2">
                      <a:lumMod val="75000"/>
                    </a:schemeClr>
                  </a:solidFill>
                  <a:latin typeface="LM Mono 12" panose="00000509000000000000" pitchFamily="49" charset="0"/>
                </a:rPr>
                <a:t>pass</a:t>
              </a:r>
              <a:r>
                <a:rPr lang="en-US" u="sng" dirty="0">
                  <a:solidFill>
                    <a:srgbClr val="FF0000"/>
                  </a:solidFill>
                  <a:latin typeface="LM Mono 12" panose="00000509000000000000" pitchFamily="49" charset="0"/>
                </a:rPr>
                <a:t>e</a:t>
              </a:r>
              <a:r>
                <a:rPr lang="en-US" dirty="0">
                  <a:solidFill>
                    <a:schemeClr val="accent2">
                      <a:lumMod val="75000"/>
                    </a:schemeClr>
                  </a:solidFill>
                  <a:latin typeface="LM Mono 12" panose="00000509000000000000" pitchFamily="49" charset="0"/>
                </a:rPr>
                <a:t>92</a:t>
              </a:r>
            </a:p>
          </p:txBody>
        </p:sp>
      </p:grpSp>
      <p:grpSp>
        <p:nvGrpSpPr>
          <p:cNvPr id="16" name="Group 15">
            <a:extLst>
              <a:ext uri="{FF2B5EF4-FFF2-40B4-BE49-F238E27FC236}">
                <a16:creationId xmlns:a16="http://schemas.microsoft.com/office/drawing/2014/main" id="{1B31DA90-967B-4347-A1B1-E36CE693CD01}"/>
              </a:ext>
            </a:extLst>
          </p:cNvPr>
          <p:cNvGrpSpPr/>
          <p:nvPr/>
        </p:nvGrpSpPr>
        <p:grpSpPr>
          <a:xfrm>
            <a:off x="7241409" y="1483883"/>
            <a:ext cx="1646364" cy="2122177"/>
            <a:chOff x="7526012" y="1483791"/>
            <a:chExt cx="1646364" cy="2122177"/>
          </a:xfrm>
        </p:grpSpPr>
        <p:sp>
          <p:nvSpPr>
            <p:cNvPr id="35" name="TextBox 34">
              <a:extLst>
                <a:ext uri="{FF2B5EF4-FFF2-40B4-BE49-F238E27FC236}">
                  <a16:creationId xmlns:a16="http://schemas.microsoft.com/office/drawing/2014/main" id="{A2E77DD3-3124-4520-9B92-C1D9F7CDCFAE}"/>
                </a:ext>
              </a:extLst>
            </p:cNvPr>
            <p:cNvSpPr txBox="1"/>
            <p:nvPr/>
          </p:nvSpPr>
          <p:spPr>
            <a:xfrm>
              <a:off x="7526012" y="1851642"/>
              <a:ext cx="1646364"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p:txBody>
        </p:sp>
        <p:sp>
          <p:nvSpPr>
            <p:cNvPr id="46" name="TextBox 45">
              <a:extLst>
                <a:ext uri="{FF2B5EF4-FFF2-40B4-BE49-F238E27FC236}">
                  <a16:creationId xmlns:a16="http://schemas.microsoft.com/office/drawing/2014/main" id="{236C2940-ECA8-4AAF-A897-2A8C3D3C9C63}"/>
                </a:ext>
              </a:extLst>
            </p:cNvPr>
            <p:cNvSpPr txBox="1"/>
            <p:nvPr/>
          </p:nvSpPr>
          <p:spPr>
            <a:xfrm>
              <a:off x="7530637" y="1483791"/>
              <a:ext cx="103312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Waitlist</a:t>
              </a:r>
            </a:p>
          </p:txBody>
        </p:sp>
      </p:gr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D40FB21A-D13C-49FD-B50A-0A2654EC3664}"/>
                  </a:ext>
                </a:extLst>
              </p:cNvPr>
              <p:cNvSpPr/>
              <p:nvPr/>
            </p:nvSpPr>
            <p:spPr>
              <a:xfrm>
                <a:off x="9077497" y="3245071"/>
                <a:ext cx="52161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𝑝𝑘</m:t>
                      </m:r>
                    </m:oMath>
                  </m:oMathPara>
                </a14:m>
                <a:endParaRPr lang="en-US" dirty="0"/>
              </a:p>
            </p:txBody>
          </p:sp>
        </mc:Choice>
        <mc:Fallback xmlns="">
          <p:sp>
            <p:nvSpPr>
              <p:cNvPr id="15" name="Rectangle 14">
                <a:extLst>
                  <a:ext uri="{FF2B5EF4-FFF2-40B4-BE49-F238E27FC236}">
                    <a16:creationId xmlns:a16="http://schemas.microsoft.com/office/drawing/2014/main" id="{D40FB21A-D13C-49FD-B50A-0A2654EC3664}"/>
                  </a:ext>
                </a:extLst>
              </p:cNvPr>
              <p:cNvSpPr>
                <a:spLocks noRot="1" noChangeAspect="1" noMove="1" noResize="1" noEditPoints="1" noAdjustHandles="1" noChangeArrowheads="1" noChangeShapeType="1" noTextEdit="1"/>
              </p:cNvSpPr>
              <p:nvPr/>
            </p:nvSpPr>
            <p:spPr>
              <a:xfrm>
                <a:off x="9077497" y="3245071"/>
                <a:ext cx="521618" cy="369332"/>
              </a:xfrm>
              <a:prstGeom prst="rect">
                <a:avLst/>
              </a:prstGeom>
              <a:blipFill>
                <a:blip r:embed="rId4"/>
                <a:stretch>
                  <a:fillRect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EACF6DE-55E6-4302-9FDA-1AE7CAD661F6}"/>
                  </a:ext>
                </a:extLst>
              </p:cNvPr>
              <p:cNvSpPr txBox="1"/>
              <p:nvPr/>
            </p:nvSpPr>
            <p:spPr>
              <a:xfrm>
                <a:off x="5496579" y="1913078"/>
                <a:ext cx="1741502" cy="369332"/>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a:t>
                </a:r>
                <a:r>
                  <a:rPr lang="en-US" dirty="0">
                    <a:solidFill>
                      <a:schemeClr val="accent2">
                        <a:lumMod val="75000"/>
                      </a:schemeClr>
                    </a:solidFill>
                    <a:latin typeface="LM Mono 12" panose="00000509000000000000" pitchFamily="49" charset="0"/>
                  </a:rPr>
                  <a:t>passw92</a:t>
                </a:r>
                <a:r>
                  <a:rPr lang="en-US" dirty="0">
                    <a:latin typeface="LM Mono 12" panose="00000509000000000000" pitchFamily="49" charset="0"/>
                  </a:rPr>
                  <a:t>,</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36" name="TextBox 35">
                <a:extLst>
                  <a:ext uri="{FF2B5EF4-FFF2-40B4-BE49-F238E27FC236}">
                    <a16:creationId xmlns:a16="http://schemas.microsoft.com/office/drawing/2014/main" id="{EEACF6DE-55E6-4302-9FDA-1AE7CAD661F6}"/>
                  </a:ext>
                </a:extLst>
              </p:cNvPr>
              <p:cNvSpPr txBox="1">
                <a:spLocks noRot="1" noChangeAspect="1" noMove="1" noResize="1" noEditPoints="1" noAdjustHandles="1" noChangeArrowheads="1" noChangeShapeType="1" noTextEdit="1"/>
              </p:cNvSpPr>
              <p:nvPr/>
            </p:nvSpPr>
            <p:spPr>
              <a:xfrm>
                <a:off x="5496579" y="1913078"/>
                <a:ext cx="1741502" cy="369332"/>
              </a:xfrm>
              <a:prstGeom prst="rect">
                <a:avLst/>
              </a:prstGeom>
              <a:blipFill>
                <a:blip r:embed="rId5"/>
                <a:stretch>
                  <a:fillRect l="-3158" t="-10000" r="-1754"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68F2AEE2-B9CC-44AB-9C47-7F0A5145AFE1}"/>
                  </a:ext>
                </a:extLst>
              </p:cNvPr>
              <p:cNvSpPr txBox="1"/>
              <p:nvPr/>
            </p:nvSpPr>
            <p:spPr>
              <a:xfrm>
                <a:off x="5492574" y="2410035"/>
                <a:ext cx="1741502" cy="369332"/>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a:t>
                </a:r>
                <a:r>
                  <a:rPr lang="en-US" dirty="0">
                    <a:solidFill>
                      <a:schemeClr val="accent2">
                        <a:lumMod val="75000"/>
                      </a:schemeClr>
                    </a:solidFill>
                    <a:latin typeface="LM Mono 12" panose="00000509000000000000" pitchFamily="49" charset="0"/>
                  </a:rPr>
                  <a:t>pass</a:t>
                </a:r>
                <a:r>
                  <a:rPr lang="en-US" u="sng" dirty="0">
                    <a:solidFill>
                      <a:srgbClr val="FF0000"/>
                    </a:solidFill>
                    <a:latin typeface="LM Mono 12" panose="00000509000000000000" pitchFamily="49" charset="0"/>
                  </a:rPr>
                  <a:t>e</a:t>
                </a:r>
                <a:r>
                  <a:rPr lang="en-US" dirty="0">
                    <a:solidFill>
                      <a:schemeClr val="accent2">
                        <a:lumMod val="75000"/>
                      </a:schemeClr>
                    </a:solidFill>
                    <a:latin typeface="LM Mono 12" panose="00000509000000000000" pitchFamily="49" charset="0"/>
                  </a:rPr>
                  <a:t>92</a:t>
                </a:r>
                <a:r>
                  <a:rPr lang="en-US" dirty="0">
                    <a:latin typeface="LM Mono 12" panose="00000509000000000000" pitchFamily="49" charset="0"/>
                  </a:rPr>
                  <a:t>,</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55" name="TextBox 54">
                <a:extLst>
                  <a:ext uri="{FF2B5EF4-FFF2-40B4-BE49-F238E27FC236}">
                    <a16:creationId xmlns:a16="http://schemas.microsoft.com/office/drawing/2014/main" id="{68F2AEE2-B9CC-44AB-9C47-7F0A5145AFE1}"/>
                  </a:ext>
                </a:extLst>
              </p:cNvPr>
              <p:cNvSpPr txBox="1">
                <a:spLocks noRot="1" noChangeAspect="1" noMove="1" noResize="1" noEditPoints="1" noAdjustHandles="1" noChangeArrowheads="1" noChangeShapeType="1" noTextEdit="1"/>
              </p:cNvSpPr>
              <p:nvPr/>
            </p:nvSpPr>
            <p:spPr>
              <a:xfrm>
                <a:off x="5492574" y="2410035"/>
                <a:ext cx="1741502" cy="369332"/>
              </a:xfrm>
              <a:prstGeom prst="rect">
                <a:avLst/>
              </a:prstGeom>
              <a:blipFill>
                <a:blip r:embed="rId6"/>
                <a:stretch>
                  <a:fillRect l="-2797" t="-8197" r="-1748" b="-26230"/>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5F1D988F-394D-4A94-AAB0-DC277A448D52}"/>
              </a:ext>
            </a:extLst>
          </p:cNvPr>
          <p:cNvSpPr txBox="1"/>
          <p:nvPr/>
        </p:nvSpPr>
        <p:spPr>
          <a:xfrm>
            <a:off x="7589467" y="3625808"/>
            <a:ext cx="966584"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Size: 10</a:t>
            </a:r>
          </a:p>
        </p:txBody>
      </p:sp>
      <p:sp>
        <p:nvSpPr>
          <p:cNvPr id="23" name="Rectangle: Rounded Corners 22">
            <a:extLst>
              <a:ext uri="{FF2B5EF4-FFF2-40B4-BE49-F238E27FC236}">
                <a16:creationId xmlns:a16="http://schemas.microsoft.com/office/drawing/2014/main" id="{9412F2FB-D16C-414A-9B37-22D8DFBB9489}"/>
              </a:ext>
            </a:extLst>
          </p:cNvPr>
          <p:cNvSpPr/>
          <p:nvPr/>
        </p:nvSpPr>
        <p:spPr>
          <a:xfrm>
            <a:off x="8930202" y="3654864"/>
            <a:ext cx="2896840" cy="95907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t>Caching policy:  PLFU </a:t>
            </a:r>
          </a:p>
          <a:p>
            <a:pPr algn="ctr"/>
            <a:r>
              <a:rPr lang="en-US" sz="2000" dirty="0"/>
              <a:t>(Probabilistic Least Frequently Used)</a:t>
            </a:r>
          </a:p>
        </p:txBody>
      </p:sp>
      <p:sp>
        <p:nvSpPr>
          <p:cNvPr id="25" name="Callout: Line 24">
            <a:extLst>
              <a:ext uri="{FF2B5EF4-FFF2-40B4-BE49-F238E27FC236}">
                <a16:creationId xmlns:a16="http://schemas.microsoft.com/office/drawing/2014/main" id="{49D1600E-466C-41E3-A8B9-4A323DA3D3F2}"/>
              </a:ext>
            </a:extLst>
          </p:cNvPr>
          <p:cNvSpPr/>
          <p:nvPr/>
        </p:nvSpPr>
        <p:spPr>
          <a:xfrm>
            <a:off x="5492574" y="4141427"/>
            <a:ext cx="2810959" cy="1065117"/>
          </a:xfrm>
          <a:prstGeom prst="borderCallout1">
            <a:avLst>
              <a:gd name="adj1" fmla="val 1603"/>
              <a:gd name="adj2" fmla="val 57434"/>
              <a:gd name="adj3" fmla="val -78799"/>
              <a:gd name="adj4" fmla="val 70791"/>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t>Fill cache and waitlist with random values to hide # of entries</a:t>
            </a:r>
          </a:p>
        </p:txBody>
      </p:sp>
      <p:sp>
        <p:nvSpPr>
          <p:cNvPr id="27" name="Rectangle 26">
            <a:extLst>
              <a:ext uri="{FF2B5EF4-FFF2-40B4-BE49-F238E27FC236}">
                <a16:creationId xmlns:a16="http://schemas.microsoft.com/office/drawing/2014/main" id="{3BD8610B-E8D9-4625-AC38-788EED93890F}"/>
              </a:ext>
            </a:extLst>
          </p:cNvPr>
          <p:cNvSpPr/>
          <p:nvPr/>
        </p:nvSpPr>
        <p:spPr>
          <a:xfrm>
            <a:off x="5797267" y="3625770"/>
            <a:ext cx="1132115" cy="36483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dirty="0"/>
              <a:t>Size: 5+1</a:t>
            </a:r>
          </a:p>
        </p:txBody>
      </p:sp>
      <p:sp>
        <p:nvSpPr>
          <p:cNvPr id="30" name="Callout: Line 29">
            <a:extLst>
              <a:ext uri="{FF2B5EF4-FFF2-40B4-BE49-F238E27FC236}">
                <a16:creationId xmlns:a16="http://schemas.microsoft.com/office/drawing/2014/main" id="{F94A50CA-0F75-4C94-8A8C-AE344735E9AE}"/>
              </a:ext>
            </a:extLst>
          </p:cNvPr>
          <p:cNvSpPr/>
          <p:nvPr/>
        </p:nvSpPr>
        <p:spPr>
          <a:xfrm>
            <a:off x="1747520" y="3345436"/>
            <a:ext cx="3038466" cy="996694"/>
          </a:xfrm>
          <a:prstGeom prst="borderCallout1">
            <a:avLst>
              <a:gd name="adj1" fmla="val 37962"/>
              <a:gd name="adj2" fmla="val 101210"/>
              <a:gd name="adj3" fmla="val -49064"/>
              <a:gd name="adj4" fmla="val 12268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t>Randomly permute after every cache update; benefits security</a:t>
            </a:r>
          </a:p>
        </p:txBody>
      </p:sp>
      <p:sp>
        <p:nvSpPr>
          <p:cNvPr id="32" name="TextBox 31">
            <a:extLst>
              <a:ext uri="{FF2B5EF4-FFF2-40B4-BE49-F238E27FC236}">
                <a16:creationId xmlns:a16="http://schemas.microsoft.com/office/drawing/2014/main" id="{A2A18DEE-2876-4C8F-B7E9-4A6142ECC297}"/>
              </a:ext>
            </a:extLst>
          </p:cNvPr>
          <p:cNvSpPr txBox="1"/>
          <p:nvPr/>
        </p:nvSpPr>
        <p:spPr>
          <a:xfrm>
            <a:off x="7279110" y="1852306"/>
            <a:ext cx="1587294" cy="1477328"/>
          </a:xfrm>
          <a:prstGeom prst="rect">
            <a:avLst/>
          </a:prstGeom>
          <a:noFill/>
        </p:spPr>
        <p:txBody>
          <a:bodyPr wrap="none" rtlCol="0">
            <a:spAutoFit/>
          </a:bodyPr>
          <a:lstStyle/>
          <a:p>
            <a:pPr algn="ctr"/>
            <a:r>
              <a:rPr lang="ja-JP" altLang="en-US" dirty="0">
                <a:latin typeface="LM Mono 12" panose="00000509000000000000" pitchFamily="49" charset="0"/>
              </a:rPr>
              <a:t>ラ</a:t>
            </a:r>
            <a:r>
              <a:rPr lang="el-GR" altLang="ja-JP" dirty="0"/>
              <a:t>βτ</a:t>
            </a:r>
            <a:r>
              <a:rPr lang="en-US" dirty="0"/>
              <a:t>U823</a:t>
            </a:r>
          </a:p>
          <a:p>
            <a:pPr algn="ctr"/>
            <a:r>
              <a:rPr lang="en-US" dirty="0">
                <a:latin typeface="LM Mono 12" panose="00000509000000000000" pitchFamily="49" charset="0"/>
              </a:rPr>
              <a:t>------------</a:t>
            </a:r>
          </a:p>
          <a:p>
            <a:pPr algn="ctr"/>
            <a:r>
              <a:rPr lang="zh-TW" altLang="en-US" dirty="0">
                <a:latin typeface="LM Mono 12" panose="00000509000000000000" pitchFamily="49" charset="0"/>
              </a:rPr>
              <a:t>了</a:t>
            </a:r>
            <a:r>
              <a:rPr lang="az-Cyrl-AZ" altLang="zh-TW" dirty="0">
                <a:latin typeface="LM Mono 12" panose="00000509000000000000" pitchFamily="49" charset="0"/>
              </a:rPr>
              <a:t>й</a:t>
            </a:r>
            <a:r>
              <a:rPr lang="en-US" dirty="0"/>
              <a:t>d0</a:t>
            </a:r>
            <a:r>
              <a:rPr lang="ar-AE" dirty="0"/>
              <a:t>وا</a:t>
            </a:r>
            <a:r>
              <a:rPr lang="az-Cyrl-AZ" altLang="zh-TW" dirty="0">
                <a:latin typeface="LM Mono 12" panose="00000509000000000000" pitchFamily="49" charset="0"/>
              </a:rPr>
              <a:t> </a:t>
            </a:r>
            <a:r>
              <a:rPr lang="ar-AE" altLang="zh-TW" dirty="0">
                <a:latin typeface="LM Mono 12" panose="00000509000000000000" pitchFamily="49" charset="0"/>
              </a:rPr>
              <a:t>وا</a:t>
            </a:r>
            <a:r>
              <a:rPr lang="ja-JP" altLang="en-US" dirty="0">
                <a:latin typeface="LM Mono 12" panose="00000509000000000000" pitchFamily="49" charset="0"/>
              </a:rPr>
              <a:t>随</a:t>
            </a:r>
            <a:endParaRPr lang="en-US" dirty="0">
              <a:latin typeface="LM Mono 12" panose="00000509000000000000" pitchFamily="49" charset="0"/>
            </a:endParaRPr>
          </a:p>
          <a:p>
            <a:pPr algn="ctr"/>
            <a:r>
              <a:rPr lang="en-US" dirty="0">
                <a:latin typeface="LM Mono 12" panose="00000509000000000000" pitchFamily="49" charset="0"/>
              </a:rPr>
              <a:t>------------</a:t>
            </a:r>
          </a:p>
          <a:p>
            <a:pPr algn="ctr"/>
            <a:r>
              <a:rPr lang="el-GR" dirty="0">
                <a:latin typeface="Calibri" panose="020F0502020204030204" pitchFamily="34" charset="0"/>
                <a:cs typeface="Calibri" panose="020F0502020204030204" pitchFamily="34" charset="0"/>
              </a:rPr>
              <a:t>τυχ</a:t>
            </a:r>
            <a:r>
              <a:rPr lang="az-Cyrl-AZ" dirty="0">
                <a:latin typeface="Calibri" panose="020F0502020204030204" pitchFamily="34" charset="0"/>
                <a:cs typeface="Calibri" panose="020F0502020204030204" pitchFamily="34" charset="0"/>
              </a:rPr>
              <a:t>к</a:t>
            </a:r>
            <a:r>
              <a:rPr lang="as-IN" dirty="0">
                <a:latin typeface="Calibri" panose="020F0502020204030204" pitchFamily="34" charset="0"/>
                <a:cs typeface="Calibri" panose="020F0502020204030204" pitchFamily="34" charset="0"/>
              </a:rPr>
              <a:t>ল</a:t>
            </a:r>
            <a:r>
              <a:rPr lang="ar-AE" dirty="0">
                <a:latin typeface="Calibri" panose="020F0502020204030204" pitchFamily="34" charset="0"/>
                <a:cs typeface="Calibri" panose="020F0502020204030204" pitchFamily="34" charset="0"/>
              </a:rPr>
              <a:t>ش</a:t>
            </a:r>
            <a:r>
              <a:rPr lang="gu-IN" dirty="0">
                <a:latin typeface="Calibri" panose="020F0502020204030204" pitchFamily="34" charset="0"/>
                <a:cs typeface="Calibri" panose="020F0502020204030204" pitchFamily="34" charset="0"/>
              </a:rPr>
              <a:t>ન્ડ</a:t>
            </a:r>
            <a:r>
              <a:rPr lang="ar-AE" dirty="0">
                <a:latin typeface="Calibri" panose="020F0502020204030204" pitchFamily="34" charset="0"/>
                <a:cs typeface="Calibri" panose="020F0502020204030204" pitchFamily="34" charset="0"/>
              </a:rPr>
              <a:t> ش</a:t>
            </a:r>
            <a:endParaRPr lang="en-US" dirty="0">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E139CF36-7C2A-4205-A7A4-EA5254295921}"/>
              </a:ext>
            </a:extLst>
          </p:cNvPr>
          <p:cNvSpPr/>
          <p:nvPr/>
        </p:nvSpPr>
        <p:spPr>
          <a:xfrm>
            <a:off x="5686021" y="3031155"/>
            <a:ext cx="1418979" cy="369332"/>
          </a:xfrm>
          <a:prstGeom prst="rect">
            <a:avLst/>
          </a:prstGeom>
        </p:spPr>
        <p:txBody>
          <a:bodyPr wrap="none">
            <a:spAutoFit/>
          </a:bodyPr>
          <a:lstStyle/>
          <a:p>
            <a:pPr algn="ctr"/>
            <a:r>
              <a:rPr lang="en-US" dirty="0">
                <a:latin typeface="Consolas" panose="020B0609020204030204" pitchFamily="49" charset="0"/>
              </a:rPr>
              <a:t>#</a:t>
            </a:r>
            <a:r>
              <a:rPr lang="en-US" altLang="zh-TW" dirty="0">
                <a:latin typeface="LM Mono 12" panose="00000509000000000000" pitchFamily="49" charset="0"/>
              </a:rPr>
              <a:t>*</a:t>
            </a:r>
            <a:r>
              <a:rPr lang="en-US" altLang="zh-TW" dirty="0" err="1">
                <a:latin typeface="LM Mono 12" panose="00000509000000000000" pitchFamily="49" charset="0"/>
              </a:rPr>
              <a:t>D&amp;a</a:t>
            </a:r>
            <a:r>
              <a:rPr lang="el-GR" altLang="ja-JP" dirty="0"/>
              <a:t>βτ</a:t>
            </a:r>
            <a:r>
              <a:rPr lang="en-US" dirty="0"/>
              <a:t>ᶉëᶆ</a:t>
            </a:r>
          </a:p>
        </p:txBody>
      </p:sp>
      <p:grpSp>
        <p:nvGrpSpPr>
          <p:cNvPr id="34" name="Group 33">
            <a:extLst>
              <a:ext uri="{FF2B5EF4-FFF2-40B4-BE49-F238E27FC236}">
                <a16:creationId xmlns:a16="http://schemas.microsoft.com/office/drawing/2014/main" id="{642A91FD-EBAA-4017-BCA1-05611EBB8A38}"/>
              </a:ext>
            </a:extLst>
          </p:cNvPr>
          <p:cNvGrpSpPr/>
          <p:nvPr/>
        </p:nvGrpSpPr>
        <p:grpSpPr>
          <a:xfrm>
            <a:off x="2581246" y="2632868"/>
            <a:ext cx="2246741" cy="411658"/>
            <a:chOff x="2669816" y="3077959"/>
            <a:chExt cx="2246741" cy="411658"/>
          </a:xfrm>
        </p:grpSpPr>
        <p:sp>
          <p:nvSpPr>
            <p:cNvPr id="37" name="TextBox 36">
              <a:extLst>
                <a:ext uri="{FF2B5EF4-FFF2-40B4-BE49-F238E27FC236}">
                  <a16:creationId xmlns:a16="http://schemas.microsoft.com/office/drawing/2014/main" id="{069C242D-845F-436C-9839-7DB07318E177}"/>
                </a:ext>
              </a:extLst>
            </p:cNvPr>
            <p:cNvSpPr txBox="1"/>
            <p:nvPr/>
          </p:nvSpPr>
          <p:spPr>
            <a:xfrm>
              <a:off x="3308430" y="3077959"/>
              <a:ext cx="1062276" cy="330234"/>
            </a:xfrm>
            <a:prstGeom prst="rect">
              <a:avLst/>
            </a:prstGeom>
            <a:solidFill>
              <a:srgbClr val="92D050"/>
            </a:solidFill>
          </p:spPr>
          <p:txBody>
            <a:bodyPr wrap="square" rtlCol="0">
              <a:spAutoFit/>
            </a:bodyPr>
            <a:lstStyle/>
            <a:p>
              <a:r>
                <a:rPr lang="en-US" sz="2000" dirty="0"/>
                <a:t>Success</a:t>
              </a:r>
            </a:p>
          </p:txBody>
        </p:sp>
        <p:cxnSp>
          <p:nvCxnSpPr>
            <p:cNvPr id="40" name="Straight Arrow Connector 39">
              <a:extLst>
                <a:ext uri="{FF2B5EF4-FFF2-40B4-BE49-F238E27FC236}">
                  <a16:creationId xmlns:a16="http://schemas.microsoft.com/office/drawing/2014/main" id="{7D07BBAE-08A3-4A2A-96B4-70A5F5A5551D}"/>
                </a:ext>
              </a:extLst>
            </p:cNvPr>
            <p:cNvCxnSpPr>
              <a:cxnSpLocks/>
            </p:cNvCxnSpPr>
            <p:nvPr/>
          </p:nvCxnSpPr>
          <p:spPr>
            <a:xfrm>
              <a:off x="2669816" y="3489617"/>
              <a:ext cx="2246741" cy="0"/>
            </a:xfrm>
            <a:prstGeom prst="straightConnector1">
              <a:avLst/>
            </a:prstGeom>
            <a:ln w="76200">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7CBDA51-F06C-473C-86FC-7B346A9F9357}"/>
              </a:ext>
            </a:extLst>
          </p:cNvPr>
          <p:cNvGrpSpPr/>
          <p:nvPr/>
        </p:nvGrpSpPr>
        <p:grpSpPr>
          <a:xfrm>
            <a:off x="832558" y="4754661"/>
            <a:ext cx="1851059" cy="1545613"/>
            <a:chOff x="8569846" y="3500189"/>
            <a:chExt cx="2768400" cy="2259778"/>
          </a:xfrm>
        </p:grpSpPr>
        <p:pic>
          <p:nvPicPr>
            <p:cNvPr id="45" name="Graphic 44" descr="Magnifying glass">
              <a:extLst>
                <a:ext uri="{FF2B5EF4-FFF2-40B4-BE49-F238E27FC236}">
                  <a16:creationId xmlns:a16="http://schemas.microsoft.com/office/drawing/2014/main" id="{30F01D4D-0741-4053-851A-8D1B7C7884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69846" y="3500189"/>
              <a:ext cx="2009964" cy="2009964"/>
            </a:xfrm>
            <a:prstGeom prst="rect">
              <a:avLst/>
            </a:prstGeom>
          </p:spPr>
        </p:pic>
        <p:sp>
          <p:nvSpPr>
            <p:cNvPr id="44" name="Rectangle: Rounded Corners 43">
              <a:extLst>
                <a:ext uri="{FF2B5EF4-FFF2-40B4-BE49-F238E27FC236}">
                  <a16:creationId xmlns:a16="http://schemas.microsoft.com/office/drawing/2014/main" id="{EA8BDCE7-B198-4344-8BFB-BE7C820784CF}"/>
                </a:ext>
              </a:extLst>
            </p:cNvPr>
            <p:cNvSpPr/>
            <p:nvPr/>
          </p:nvSpPr>
          <p:spPr>
            <a:xfrm>
              <a:off x="9435007" y="5116025"/>
              <a:ext cx="1903239" cy="643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a:t>Typo Policy Check</a:t>
              </a:r>
            </a:p>
          </p:txBody>
        </p:sp>
      </p:grpSp>
      <p:sp>
        <p:nvSpPr>
          <p:cNvPr id="4" name="TextBox 3">
            <a:extLst>
              <a:ext uri="{FF2B5EF4-FFF2-40B4-BE49-F238E27FC236}">
                <a16:creationId xmlns:a16="http://schemas.microsoft.com/office/drawing/2014/main" id="{3AF69D6F-9120-42D4-B89C-FDE840DA4336}"/>
              </a:ext>
            </a:extLst>
          </p:cNvPr>
          <p:cNvSpPr txBox="1"/>
          <p:nvPr/>
        </p:nvSpPr>
        <p:spPr>
          <a:xfrm>
            <a:off x="2735380" y="5460207"/>
            <a:ext cx="534758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IN" sz="2400" dirty="0"/>
              <a:t>Check edit-distance + typo strength</a:t>
            </a:r>
            <a:endParaRPr lang="en-US" sz="2400" dirty="0"/>
          </a:p>
          <a:p>
            <a:pPr marL="342900" indent="-342900">
              <a:buFont typeface="Arial" panose="020B0604020202020204" pitchFamily="34" charset="0"/>
              <a:buChar char="•"/>
            </a:pPr>
            <a:r>
              <a:rPr lang="en-US" sz="2400" dirty="0"/>
              <a:t>Used </a:t>
            </a:r>
            <a:r>
              <a:rPr lang="en-US" sz="2400" dirty="0" err="1">
                <a:latin typeface="Consolas" panose="020B0609020204030204" pitchFamily="49" charset="0"/>
              </a:rPr>
              <a:t>zxcvbn</a:t>
            </a:r>
            <a:r>
              <a:rPr lang="en-US" sz="2400" dirty="0">
                <a:latin typeface="Consolas" panose="020B0609020204030204" pitchFamily="49" charset="0"/>
              </a:rPr>
              <a:t> </a:t>
            </a:r>
            <a:r>
              <a:rPr lang="en-US" sz="2400" dirty="0"/>
              <a:t>strength meter</a:t>
            </a:r>
            <a:endParaRPr lang="en-IN" sz="2400" dirty="0"/>
          </a:p>
        </p:txBody>
      </p:sp>
      <p:sp>
        <p:nvSpPr>
          <p:cNvPr id="11" name="Speech Bubble: Rectangle with Corners Rounded 10">
            <a:extLst>
              <a:ext uri="{FF2B5EF4-FFF2-40B4-BE49-F238E27FC236}">
                <a16:creationId xmlns:a16="http://schemas.microsoft.com/office/drawing/2014/main" id="{AB269630-F189-4E54-8B91-D690042F6815}"/>
              </a:ext>
            </a:extLst>
          </p:cNvPr>
          <p:cNvSpPr/>
          <p:nvPr/>
        </p:nvSpPr>
        <p:spPr>
          <a:xfrm>
            <a:off x="9022702" y="2410035"/>
            <a:ext cx="1662456" cy="724837"/>
          </a:xfrm>
          <a:prstGeom prst="wedgeRoundRectCallout">
            <a:avLst>
              <a:gd name="adj1" fmla="val -23936"/>
              <a:gd name="adj2" fmla="val -8793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a:t>Frequency of typos, etc.</a:t>
            </a:r>
            <a:endParaRPr lang="en-US" sz="2000" dirty="0"/>
          </a:p>
        </p:txBody>
      </p:sp>
      <p:sp>
        <p:nvSpPr>
          <p:cNvPr id="6" name="Slide Number Placeholder 5">
            <a:extLst>
              <a:ext uri="{FF2B5EF4-FFF2-40B4-BE49-F238E27FC236}">
                <a16:creationId xmlns:a16="http://schemas.microsoft.com/office/drawing/2014/main" id="{8613A304-9933-49CF-B225-FB1D1531F3C9}"/>
              </a:ext>
            </a:extLst>
          </p:cNvPr>
          <p:cNvSpPr>
            <a:spLocks noGrp="1"/>
          </p:cNvSpPr>
          <p:nvPr>
            <p:ph type="sldNum" sz="quarter" idx="12"/>
          </p:nvPr>
        </p:nvSpPr>
        <p:spPr/>
        <p:txBody>
          <a:bodyPr/>
          <a:lstStyle/>
          <a:p>
            <a:fld id="{6D22F896-40B5-4ADD-8801-0D06FADFA095}" type="slidenum">
              <a:rPr lang="en-US" smtClean="0"/>
              <a:t>14</a:t>
            </a:fld>
            <a:endParaRPr lang="en-US" dirty="0"/>
          </a:p>
        </p:txBody>
      </p:sp>
      <p:grpSp>
        <p:nvGrpSpPr>
          <p:cNvPr id="64" name="Group 63">
            <a:extLst>
              <a:ext uri="{FF2B5EF4-FFF2-40B4-BE49-F238E27FC236}">
                <a16:creationId xmlns:a16="http://schemas.microsoft.com/office/drawing/2014/main" id="{31E329CC-C590-4E85-BC50-7B71EBB14367}"/>
              </a:ext>
            </a:extLst>
          </p:cNvPr>
          <p:cNvGrpSpPr/>
          <p:nvPr/>
        </p:nvGrpSpPr>
        <p:grpSpPr>
          <a:xfrm>
            <a:off x="8986018" y="1488901"/>
            <a:ext cx="1281049" cy="781759"/>
            <a:chOff x="8986018" y="1488901"/>
            <a:chExt cx="1281049" cy="781759"/>
          </a:xfrm>
        </p:grpSpPr>
        <p:sp>
          <p:nvSpPr>
            <p:cNvPr id="65" name="TextBox 64">
              <a:extLst>
                <a:ext uri="{FF2B5EF4-FFF2-40B4-BE49-F238E27FC236}">
                  <a16:creationId xmlns:a16="http://schemas.microsoft.com/office/drawing/2014/main" id="{F439338A-4BFD-4C4E-9C73-FF0EED6BCB68}"/>
                </a:ext>
              </a:extLst>
            </p:cNvPr>
            <p:cNvSpPr txBox="1"/>
            <p:nvPr/>
          </p:nvSpPr>
          <p:spPr>
            <a:xfrm>
              <a:off x="8986018" y="1488901"/>
              <a:ext cx="109364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u="sng" dirty="0"/>
                <a:t>Aux Info</a:t>
              </a:r>
            </a:p>
            <a:p>
              <a:endParaRPr lang="en-US" dirty="0"/>
            </a:p>
          </p:txBody>
        </p:sp>
        <p:grpSp>
          <p:nvGrpSpPr>
            <p:cNvPr id="66" name="Group 65">
              <a:extLst>
                <a:ext uri="{FF2B5EF4-FFF2-40B4-BE49-F238E27FC236}">
                  <a16:creationId xmlns:a16="http://schemas.microsoft.com/office/drawing/2014/main" id="{4D9DA74D-79C1-4B78-B3AC-C4B6ACE2B803}"/>
                </a:ext>
              </a:extLst>
            </p:cNvPr>
            <p:cNvGrpSpPr/>
            <p:nvPr/>
          </p:nvGrpSpPr>
          <p:grpSpPr>
            <a:xfrm>
              <a:off x="9042162" y="1766679"/>
              <a:ext cx="1224905" cy="503981"/>
              <a:chOff x="9042162" y="1766679"/>
              <a:chExt cx="1224905" cy="503981"/>
            </a:xfrm>
          </p:grpSpPr>
          <p:grpSp>
            <p:nvGrpSpPr>
              <p:cNvPr id="67" name="Group 66">
                <a:extLst>
                  <a:ext uri="{FF2B5EF4-FFF2-40B4-BE49-F238E27FC236}">
                    <a16:creationId xmlns:a16="http://schemas.microsoft.com/office/drawing/2014/main" id="{019C3244-C72A-4EE6-AC72-67AB1A7B65A0}"/>
                  </a:ext>
                </a:extLst>
              </p:cNvPr>
              <p:cNvGrpSpPr/>
              <p:nvPr/>
            </p:nvGrpSpPr>
            <p:grpSpPr>
              <a:xfrm>
                <a:off x="9861267" y="1883454"/>
                <a:ext cx="405800" cy="387206"/>
                <a:chOff x="10757091" y="4332971"/>
                <a:chExt cx="405800" cy="393670"/>
              </a:xfrm>
            </p:grpSpPr>
            <p:pic>
              <p:nvPicPr>
                <p:cNvPr id="69" name="Picture 4" descr="File:Black Lock.png">
                  <a:extLst>
                    <a:ext uri="{FF2B5EF4-FFF2-40B4-BE49-F238E27FC236}">
                      <a16:creationId xmlns:a16="http://schemas.microsoft.com/office/drawing/2014/main" id="{7DF425D6-7403-4D73-A793-DB36CF82B4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74105" y="4332971"/>
                  <a:ext cx="375444" cy="3754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5C189B8A-1F5B-4A47-81F6-9F67C4963442}"/>
                        </a:ext>
                      </a:extLst>
                    </p:cNvPr>
                    <p:cNvSpPr/>
                    <p:nvPr/>
                  </p:nvSpPr>
                  <p:spPr>
                    <a:xfrm>
                      <a:off x="10757091" y="4418864"/>
                      <a:ext cx="40580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chemeClr val="bg1"/>
                                </a:solidFill>
                                <a:latin typeface="Cambria Math" panose="02040503050406030204" pitchFamily="18" charset="0"/>
                              </a:rPr>
                              <m:t>𝑝𝑘</m:t>
                            </m:r>
                          </m:oMath>
                        </m:oMathPara>
                      </a14:m>
                      <a:endParaRPr lang="en-US" dirty="0"/>
                    </a:p>
                  </p:txBody>
                </p:sp>
              </mc:Choice>
              <mc:Fallback xmlns="">
                <p:sp>
                  <p:nvSpPr>
                    <p:cNvPr id="70" name="Rectangle 69">
                      <a:extLst>
                        <a:ext uri="{FF2B5EF4-FFF2-40B4-BE49-F238E27FC236}">
                          <a16:creationId xmlns:a16="http://schemas.microsoft.com/office/drawing/2014/main" id="{5C189B8A-1F5B-4A47-81F6-9F67C4963442}"/>
                        </a:ext>
                      </a:extLst>
                    </p:cNvPr>
                    <p:cNvSpPr>
                      <a:spLocks noRot="1" noChangeAspect="1" noMove="1" noResize="1" noEditPoints="1" noAdjustHandles="1" noChangeArrowheads="1" noChangeShapeType="1" noTextEdit="1"/>
                    </p:cNvSpPr>
                    <p:nvPr/>
                  </p:nvSpPr>
                  <p:spPr>
                    <a:xfrm>
                      <a:off x="10757091" y="4418864"/>
                      <a:ext cx="405800" cy="307777"/>
                    </a:xfrm>
                    <a:prstGeom prst="rect">
                      <a:avLst/>
                    </a:prstGeom>
                    <a:blipFill>
                      <a:blip r:embed="rId10"/>
                      <a:stretch>
                        <a:fillRect b="-12245"/>
                      </a:stretch>
                    </a:blipFill>
                  </p:spPr>
                  <p:txBody>
                    <a:bodyPr/>
                    <a:lstStyle/>
                    <a:p>
                      <a:r>
                        <a:rPr lang="en-US">
                          <a:noFill/>
                        </a:rPr>
                        <a:t> </a:t>
                      </a:r>
                    </a:p>
                  </p:txBody>
                </p:sp>
              </mc:Fallback>
            </mc:AlternateContent>
          </p:grpSp>
          <p:sp>
            <p:nvSpPr>
              <p:cNvPr id="68" name="Rectangle 67">
                <a:extLst>
                  <a:ext uri="{FF2B5EF4-FFF2-40B4-BE49-F238E27FC236}">
                    <a16:creationId xmlns:a16="http://schemas.microsoft.com/office/drawing/2014/main" id="{A582C91C-71F6-4CA4-80E9-2FF92102028B}"/>
                  </a:ext>
                </a:extLst>
              </p:cNvPr>
              <p:cNvSpPr/>
              <p:nvPr/>
            </p:nvSpPr>
            <p:spPr>
              <a:xfrm>
                <a:off x="9042162" y="1766679"/>
                <a:ext cx="981359" cy="369332"/>
              </a:xfrm>
              <a:prstGeom prst="rect">
                <a:avLst/>
              </a:prstGeom>
            </p:spPr>
            <p:txBody>
              <a:bodyPr wrap="none">
                <a:spAutoFit/>
              </a:bodyPr>
              <a:lstStyle/>
              <a:p>
                <a:r>
                  <a:rPr lang="en-US" dirty="0">
                    <a:solidFill>
                      <a:schemeClr val="accent2">
                        <a:lumMod val="75000"/>
                      </a:schemeClr>
                    </a:solidFill>
                    <a:latin typeface="LM Mono 12" panose="00000509000000000000" pitchFamily="49" charset="0"/>
                  </a:rPr>
                  <a:t>passw92</a:t>
                </a:r>
                <a:endParaRPr lang="en-US" dirty="0"/>
              </a:p>
            </p:txBody>
          </p:sp>
        </p:grpSp>
      </p:grpSp>
    </p:spTree>
    <p:extLst>
      <p:ext uri="{BB962C8B-B14F-4D97-AF65-F5344CB8AC3E}">
        <p14:creationId xmlns:p14="http://schemas.microsoft.com/office/powerpoint/2010/main" val="154478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5E-6 -7.40741E-7 L 0.00274 0.09051 " pathEditMode="relative" rAng="0" ptsTypes="AA">
                                      <p:cBhvr>
                                        <p:cTn id="33" dur="1000" fill="hold"/>
                                        <p:tgtEl>
                                          <p:spTgt spid="55"/>
                                        </p:tgtEl>
                                        <p:attrNameLst>
                                          <p:attrName>ppt_x</p:attrName>
                                          <p:attrName>ppt_y</p:attrName>
                                        </p:attrNameLst>
                                      </p:cBhvr>
                                      <p:rCtr x="130" y="4606"/>
                                    </p:animMotion>
                                  </p:childTnLst>
                                </p:cTn>
                              </p:par>
                              <p:par>
                                <p:cTn id="34" presetID="42" presetClass="path" presetSubtype="0" accel="50000" decel="50000" fill="hold" grpId="1" nodeType="withEffect">
                                  <p:stCondLst>
                                    <p:cond delay="0"/>
                                  </p:stCondLst>
                                  <p:childTnLst>
                                    <p:animMotion origin="layout" path="M 6.25E-7 0 L -0.00182 -0.08125 " pathEditMode="relative" rAng="0" ptsTypes="AA">
                                      <p:cBhvr>
                                        <p:cTn id="35" dur="1000" fill="hold"/>
                                        <p:tgtEl>
                                          <p:spTgt spid="33"/>
                                        </p:tgtEl>
                                        <p:attrNameLst>
                                          <p:attrName>ppt_x</p:attrName>
                                          <p:attrName>ppt_y</p:attrName>
                                        </p:attrNameLst>
                                      </p:cBhvr>
                                      <p:rCtr x="-91" y="-4074"/>
                                    </p:animMotion>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1" grpId="0" animBg="1"/>
      <p:bldP spid="23" grpId="0" animBg="1"/>
      <p:bldP spid="25" grpId="0" animBg="1"/>
      <p:bldP spid="27" grpId="0" animBg="1"/>
      <p:bldP spid="30" grpId="0" animBg="1"/>
      <p:bldP spid="32" grpId="0"/>
      <p:bldP spid="33" grpId="0"/>
      <p:bldP spid="33" grpId="1"/>
      <p:bldP spid="4"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4DEFDA-0794-4B0F-897E-19776FC1F48A}"/>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5" name="TextBox 4">
            <a:extLst>
              <a:ext uri="{FF2B5EF4-FFF2-40B4-BE49-F238E27FC236}">
                <a16:creationId xmlns:a16="http://schemas.microsoft.com/office/drawing/2014/main" id="{E73BE379-7ED2-4E84-B61B-E10E16B7D80B}"/>
              </a:ext>
            </a:extLst>
          </p:cNvPr>
          <p:cNvSpPr txBox="1"/>
          <p:nvPr/>
        </p:nvSpPr>
        <p:spPr>
          <a:xfrm>
            <a:off x="2857934" y="3044280"/>
            <a:ext cx="6159650" cy="769441"/>
          </a:xfrm>
          <a:prstGeom prst="rect">
            <a:avLst/>
          </a:prstGeom>
        </p:spPr>
        <p:txBody>
          <a:bodyPr wrap="square" rtlCol="0">
            <a:spAutoFit/>
          </a:bodyPr>
          <a:lstStyle>
            <a:defPPr>
              <a:defRPr lang="en-US"/>
            </a:defPPr>
            <a:lvl1pPr>
              <a:defRPr sz="44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defRPr>
            </a:lvl1pPr>
          </a:lstStyle>
          <a:p>
            <a:r>
              <a:rPr lang="en-IN"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What about Security?</a:t>
            </a:r>
            <a:endParaRPr lang="en-US"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728169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D1A6C5-97BD-47D2-BBDF-C45FF5A643C2}"/>
              </a:ext>
            </a:extLst>
          </p:cNvPr>
          <p:cNvSpPr>
            <a:spLocks noGrp="1"/>
          </p:cNvSpPr>
          <p:nvPr>
            <p:ph sz="half" idx="1"/>
          </p:nvPr>
        </p:nvSpPr>
        <p:spPr>
          <a:xfrm>
            <a:off x="838200" y="660399"/>
            <a:ext cx="4665921" cy="5059845"/>
          </a:xfrm>
          <a:noFill/>
        </p:spPr>
        <p:txBody>
          <a:bodyPr>
            <a:noAutofit/>
          </a:bodyPr>
          <a:lstStyle/>
          <a:p>
            <a:pPr marL="0" indent="0">
              <a:buNone/>
            </a:pPr>
            <a:r>
              <a:rPr lang="en-US" b="1" dirty="0"/>
              <a:t>Smash and grab attack (Offline attack)</a:t>
            </a:r>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sz="2400" dirty="0">
              <a:solidFill>
                <a:schemeClr val="accent6">
                  <a:lumMod val="50000"/>
                </a:schemeClr>
              </a:solidFill>
            </a:endParaRPr>
          </a:p>
          <a:p>
            <a:pPr marL="0" indent="0">
              <a:buNone/>
            </a:pPr>
            <a:r>
              <a:rPr lang="en-IN" sz="2400" dirty="0">
                <a:solidFill>
                  <a:schemeClr val="accent6">
                    <a:lumMod val="50000"/>
                  </a:schemeClr>
                </a:solidFill>
              </a:rPr>
              <a:t>More interesting, and we detail this in the talk</a:t>
            </a:r>
            <a:endParaRPr lang="en-US" sz="2400" dirty="0">
              <a:solidFill>
                <a:schemeClr val="accent6">
                  <a:lumMod val="50000"/>
                </a:schemeClr>
              </a:solidFill>
            </a:endParaRPr>
          </a:p>
        </p:txBody>
      </p:sp>
      <p:sp>
        <p:nvSpPr>
          <p:cNvPr id="4" name="Content Placeholder 3">
            <a:extLst>
              <a:ext uri="{FF2B5EF4-FFF2-40B4-BE49-F238E27FC236}">
                <a16:creationId xmlns:a16="http://schemas.microsoft.com/office/drawing/2014/main" id="{D20CCEE3-6BF3-4857-8152-0AF3F68A657B}"/>
              </a:ext>
            </a:extLst>
          </p:cNvPr>
          <p:cNvSpPr>
            <a:spLocks noGrp="1"/>
          </p:cNvSpPr>
          <p:nvPr>
            <p:ph sz="half" idx="2"/>
          </p:nvPr>
        </p:nvSpPr>
        <p:spPr>
          <a:xfrm>
            <a:off x="6007396" y="660400"/>
            <a:ext cx="5716518" cy="5380742"/>
          </a:xfrm>
        </p:spPr>
        <p:txBody>
          <a:bodyPr>
            <a:noAutofit/>
          </a:bodyPr>
          <a:lstStyle/>
          <a:p>
            <a:pPr marL="0" indent="0">
              <a:buNone/>
            </a:pPr>
            <a:r>
              <a:rPr lang="en-US" sz="3000" b="1" dirty="0"/>
              <a:t>Remote guessing attack   (Online attack)</a:t>
            </a:r>
          </a:p>
          <a:p>
            <a:endParaRPr lang="en-IN" dirty="0"/>
          </a:p>
          <a:p>
            <a:endParaRPr lang="en-IN" dirty="0"/>
          </a:p>
          <a:p>
            <a:endParaRPr lang="en-IN" dirty="0"/>
          </a:p>
          <a:p>
            <a:endParaRPr lang="en-IN" sz="2400" dirty="0"/>
          </a:p>
          <a:p>
            <a:endParaRPr lang="en-IN" sz="2400" dirty="0"/>
          </a:p>
          <a:p>
            <a:endParaRPr lang="en-IN" sz="2400" dirty="0"/>
          </a:p>
          <a:p>
            <a:r>
              <a:rPr lang="en-IN" sz="2400" dirty="0"/>
              <a:t>Analysis is similar to Oakland ’16 paper</a:t>
            </a:r>
          </a:p>
          <a:p>
            <a:r>
              <a:rPr lang="en-IN" sz="2400" dirty="0"/>
              <a:t>Showed negligible security loss</a:t>
            </a:r>
          </a:p>
          <a:p>
            <a:r>
              <a:rPr lang="en-IN" sz="2400" dirty="0"/>
              <a:t>Please see paper for details</a:t>
            </a:r>
          </a:p>
        </p:txBody>
      </p:sp>
      <p:cxnSp>
        <p:nvCxnSpPr>
          <p:cNvPr id="132" name="Straight Connector 131">
            <a:extLst>
              <a:ext uri="{FF2B5EF4-FFF2-40B4-BE49-F238E27FC236}">
                <a16:creationId xmlns:a16="http://schemas.microsoft.com/office/drawing/2014/main" id="{1A804FF0-5FD9-453C-9504-00A01330CAE1}"/>
              </a:ext>
            </a:extLst>
          </p:cNvPr>
          <p:cNvCxnSpPr/>
          <p:nvPr/>
        </p:nvCxnSpPr>
        <p:spPr>
          <a:xfrm>
            <a:off x="5755758" y="719303"/>
            <a:ext cx="0" cy="4986559"/>
          </a:xfrm>
          <a:prstGeom prst="line">
            <a:avLst/>
          </a:prstGeom>
        </p:spPr>
        <p:style>
          <a:lnRef idx="3">
            <a:schemeClr val="dk1"/>
          </a:lnRef>
          <a:fillRef idx="0">
            <a:schemeClr val="dk1"/>
          </a:fillRef>
          <a:effectRef idx="2">
            <a:schemeClr val="dk1"/>
          </a:effectRef>
          <a:fontRef idx="minor">
            <a:schemeClr val="tx1"/>
          </a:fontRef>
        </p:style>
      </p:cxnSp>
      <p:sp>
        <p:nvSpPr>
          <p:cNvPr id="5" name="Slide Number Placeholder 4">
            <a:extLst>
              <a:ext uri="{FF2B5EF4-FFF2-40B4-BE49-F238E27FC236}">
                <a16:creationId xmlns:a16="http://schemas.microsoft.com/office/drawing/2014/main" id="{9B8AD69E-A704-467A-9EF7-AA8D199F1D74}"/>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6" name="Rectangle 5">
            <a:extLst>
              <a:ext uri="{FF2B5EF4-FFF2-40B4-BE49-F238E27FC236}">
                <a16:creationId xmlns:a16="http://schemas.microsoft.com/office/drawing/2014/main" id="{61125661-AF09-4697-9FC0-F9415F7CCE39}"/>
              </a:ext>
            </a:extLst>
          </p:cNvPr>
          <p:cNvSpPr/>
          <p:nvPr/>
        </p:nvSpPr>
        <p:spPr>
          <a:xfrm>
            <a:off x="500743" y="660400"/>
            <a:ext cx="5142378" cy="5059845"/>
          </a:xfrm>
          <a:prstGeom prst="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id="{F3B077EB-9E61-47E9-873B-C481D95B3192}"/>
              </a:ext>
            </a:extLst>
          </p:cNvPr>
          <p:cNvPicPr>
            <a:picLocks noChangeAspect="1"/>
          </p:cNvPicPr>
          <p:nvPr/>
        </p:nvPicPr>
        <p:blipFill>
          <a:blip r:embed="rId3"/>
          <a:stretch>
            <a:fillRect/>
          </a:stretch>
        </p:blipFill>
        <p:spPr>
          <a:xfrm>
            <a:off x="5734492" y="2059514"/>
            <a:ext cx="6161853" cy="1906429"/>
          </a:xfrm>
          <a:prstGeom prst="rect">
            <a:avLst/>
          </a:prstGeom>
        </p:spPr>
      </p:pic>
      <p:pic>
        <p:nvPicPr>
          <p:cNvPr id="116" name="Picture 115">
            <a:extLst>
              <a:ext uri="{FF2B5EF4-FFF2-40B4-BE49-F238E27FC236}">
                <a16:creationId xmlns:a16="http://schemas.microsoft.com/office/drawing/2014/main" id="{BEE61997-AA58-4FFE-8B56-1BB3D49B5EB1}"/>
              </a:ext>
            </a:extLst>
          </p:cNvPr>
          <p:cNvPicPr>
            <a:picLocks noChangeAspect="1"/>
          </p:cNvPicPr>
          <p:nvPr/>
        </p:nvPicPr>
        <p:blipFill>
          <a:blip r:embed="rId4"/>
          <a:stretch>
            <a:fillRect/>
          </a:stretch>
        </p:blipFill>
        <p:spPr>
          <a:xfrm>
            <a:off x="663429" y="1687527"/>
            <a:ext cx="4919898" cy="3005588"/>
          </a:xfrm>
          <a:prstGeom prst="rect">
            <a:avLst/>
          </a:prstGeom>
        </p:spPr>
      </p:pic>
    </p:spTree>
    <p:extLst>
      <p:ext uri="{BB962C8B-B14F-4D97-AF65-F5344CB8AC3E}">
        <p14:creationId xmlns:p14="http://schemas.microsoft.com/office/powerpoint/2010/main" val="202238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animEffect transition="in" filter="fade">
                                      <p:cBhvr>
                                        <p:cTn id="9" dur="500"/>
                                        <p:tgtEl>
                                          <p:spTgt spid="6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7" end="7"/>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6"/>
                                        </p:tgtEl>
                                        <p:attrNameLst>
                                          <p:attrName>style.visibility</p:attrName>
                                        </p:attrNameLst>
                                      </p:cBhvr>
                                      <p:to>
                                        <p:strVal val="visible"/>
                                      </p:to>
                                    </p:set>
                                    <p:animEffect transition="in" filter="fade">
                                      <p:cBhvr>
                                        <p:cTn id="24" dur="500"/>
                                        <p:tgtEl>
                                          <p:spTgt spid="116"/>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1749B9E-CEE0-4A2A-998B-5CA47929B195}"/>
              </a:ext>
            </a:extLst>
          </p:cNvPr>
          <p:cNvSpPr/>
          <p:nvPr/>
        </p:nvSpPr>
        <p:spPr>
          <a:xfrm>
            <a:off x="6730187" y="2803052"/>
            <a:ext cx="4806139" cy="228843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4" name="Title 3">
            <a:extLst>
              <a:ext uri="{FF2B5EF4-FFF2-40B4-BE49-F238E27FC236}">
                <a16:creationId xmlns:a16="http://schemas.microsoft.com/office/drawing/2014/main" id="{ADFD4BC2-B53E-4A84-A8D6-EB96D97E19AA}"/>
              </a:ext>
            </a:extLst>
          </p:cNvPr>
          <p:cNvSpPr>
            <a:spLocks noGrp="1"/>
          </p:cNvSpPr>
          <p:nvPr>
            <p:ph type="title"/>
          </p:nvPr>
        </p:nvSpPr>
        <p:spPr/>
        <p:txBody>
          <a:bodyPr/>
          <a:lstStyle/>
          <a:p>
            <a:r>
              <a:rPr lang="en-US" dirty="0"/>
              <a:t>Smash and grab attack (Offline attack)</a:t>
            </a:r>
          </a:p>
        </p:txBody>
      </p:sp>
      <p:grpSp>
        <p:nvGrpSpPr>
          <p:cNvPr id="6" name="Group 5">
            <a:extLst>
              <a:ext uri="{FF2B5EF4-FFF2-40B4-BE49-F238E27FC236}">
                <a16:creationId xmlns:a16="http://schemas.microsoft.com/office/drawing/2014/main" id="{99928D23-700D-485F-A8F6-9B5414A43037}"/>
              </a:ext>
            </a:extLst>
          </p:cNvPr>
          <p:cNvGrpSpPr/>
          <p:nvPr/>
        </p:nvGrpSpPr>
        <p:grpSpPr>
          <a:xfrm>
            <a:off x="6817601" y="2914534"/>
            <a:ext cx="1683525" cy="2063038"/>
            <a:chOff x="5173564" y="1546909"/>
            <a:chExt cx="1962729" cy="2063038"/>
          </a:xfrm>
        </p:grpSpPr>
        <p:sp>
          <p:nvSpPr>
            <p:cNvPr id="7" name="TextBox 6">
              <a:extLst>
                <a:ext uri="{FF2B5EF4-FFF2-40B4-BE49-F238E27FC236}">
                  <a16:creationId xmlns:a16="http://schemas.microsoft.com/office/drawing/2014/main" id="{AD0716D6-3DBB-4F2D-9868-A14F6EA46C10}"/>
                </a:ext>
              </a:extLst>
            </p:cNvPr>
            <p:cNvSpPr txBox="1"/>
            <p:nvPr/>
          </p:nvSpPr>
          <p:spPr>
            <a:xfrm>
              <a:off x="5173564" y="1855621"/>
              <a:ext cx="196272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p:txBody>
        </p:sp>
        <p:sp>
          <p:nvSpPr>
            <p:cNvPr id="8" name="TextBox 7">
              <a:extLst>
                <a:ext uri="{FF2B5EF4-FFF2-40B4-BE49-F238E27FC236}">
                  <a16:creationId xmlns:a16="http://schemas.microsoft.com/office/drawing/2014/main" id="{46CB0AE6-6E2E-45E7-9855-A940AD28248F}"/>
                </a:ext>
              </a:extLst>
            </p:cNvPr>
            <p:cNvSpPr txBox="1"/>
            <p:nvPr/>
          </p:nvSpPr>
          <p:spPr>
            <a:xfrm>
              <a:off x="5177985" y="1546909"/>
              <a:ext cx="939201" cy="30523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Cache</a:t>
              </a:r>
            </a:p>
          </p:txBody>
        </p:sp>
      </p:grpSp>
      <p:grpSp>
        <p:nvGrpSpPr>
          <p:cNvPr id="9" name="Group 8">
            <a:extLst>
              <a:ext uri="{FF2B5EF4-FFF2-40B4-BE49-F238E27FC236}">
                <a16:creationId xmlns:a16="http://schemas.microsoft.com/office/drawing/2014/main" id="{C233D120-AEE9-49C1-B066-9B7811D21BCD}"/>
              </a:ext>
            </a:extLst>
          </p:cNvPr>
          <p:cNvGrpSpPr/>
          <p:nvPr/>
        </p:nvGrpSpPr>
        <p:grpSpPr>
          <a:xfrm>
            <a:off x="8599482" y="2881548"/>
            <a:ext cx="1646364" cy="2092137"/>
            <a:chOff x="7526012" y="1513831"/>
            <a:chExt cx="1646364" cy="2092137"/>
          </a:xfrm>
        </p:grpSpPr>
        <p:sp>
          <p:nvSpPr>
            <p:cNvPr id="10" name="TextBox 9">
              <a:extLst>
                <a:ext uri="{FF2B5EF4-FFF2-40B4-BE49-F238E27FC236}">
                  <a16:creationId xmlns:a16="http://schemas.microsoft.com/office/drawing/2014/main" id="{89594C88-8DC1-4B4A-9513-785D3FDC99E4}"/>
                </a:ext>
              </a:extLst>
            </p:cNvPr>
            <p:cNvSpPr txBox="1"/>
            <p:nvPr/>
          </p:nvSpPr>
          <p:spPr>
            <a:xfrm>
              <a:off x="7526012" y="1851642"/>
              <a:ext cx="1646364"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r>
                <a:rPr lang="zh-TW" altLang="en-US" dirty="0">
                  <a:latin typeface="LM Mono 12" panose="00000509000000000000" pitchFamily="49" charset="0"/>
                </a:rPr>
                <a:t>了</a:t>
              </a:r>
              <a:r>
                <a:rPr lang="az-Cyrl-AZ" altLang="zh-TW" dirty="0">
                  <a:latin typeface="LM Mono 12" panose="00000509000000000000" pitchFamily="49" charset="0"/>
                </a:rPr>
                <a:t>й</a:t>
              </a:r>
              <a:r>
                <a:rPr lang="en-US" dirty="0"/>
                <a:t>d0</a:t>
              </a:r>
              <a:r>
                <a:rPr lang="ar-AE" dirty="0"/>
                <a:t>وا</a:t>
              </a:r>
              <a:r>
                <a:rPr lang="az-Cyrl-AZ" altLang="zh-TW" dirty="0">
                  <a:latin typeface="LM Mono 12" panose="00000509000000000000" pitchFamily="49" charset="0"/>
                </a:rPr>
                <a:t> </a:t>
              </a:r>
              <a:r>
                <a:rPr lang="ar-AE" altLang="zh-TW" dirty="0">
                  <a:latin typeface="LM Mono 12" panose="00000509000000000000" pitchFamily="49" charset="0"/>
                </a:rPr>
                <a:t>وا</a:t>
              </a:r>
              <a:r>
                <a:rPr lang="ja-JP" altLang="en-US" dirty="0">
                  <a:latin typeface="LM Mono 12" panose="00000509000000000000" pitchFamily="49" charset="0"/>
                </a:rPr>
                <a:t>随</a:t>
              </a:r>
              <a:endParaRPr lang="en-US" dirty="0">
                <a:latin typeface="LM Mono 12" panose="00000509000000000000" pitchFamily="49" charset="0"/>
              </a:endParaRPr>
            </a:p>
            <a:p>
              <a:pPr algn="ctr"/>
              <a:r>
                <a:rPr lang="en-US" dirty="0">
                  <a:latin typeface="LM Mono 12" panose="00000509000000000000" pitchFamily="49" charset="0"/>
                </a:rPr>
                <a:t>------------</a:t>
              </a:r>
            </a:p>
          </p:txBody>
        </p:sp>
        <p:sp>
          <p:nvSpPr>
            <p:cNvPr id="11" name="TextBox 10">
              <a:extLst>
                <a:ext uri="{FF2B5EF4-FFF2-40B4-BE49-F238E27FC236}">
                  <a16:creationId xmlns:a16="http://schemas.microsoft.com/office/drawing/2014/main" id="{B1E65F5C-A426-4A51-80B5-35ABC49C03A9}"/>
                </a:ext>
              </a:extLst>
            </p:cNvPr>
            <p:cNvSpPr txBox="1"/>
            <p:nvPr/>
          </p:nvSpPr>
          <p:spPr>
            <a:xfrm>
              <a:off x="7530637" y="1513831"/>
              <a:ext cx="1033123" cy="3357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Waitlist</a:t>
              </a:r>
            </a:p>
          </p:txBody>
        </p:sp>
      </p:gr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9862B66-90E0-4A48-8D46-703C14ADAE51}"/>
                  </a:ext>
                </a:extLst>
              </p:cNvPr>
              <p:cNvSpPr/>
              <p:nvPr/>
            </p:nvSpPr>
            <p:spPr>
              <a:xfrm>
                <a:off x="10435570" y="4612696"/>
                <a:ext cx="52161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𝑝𝑘</m:t>
                      </m:r>
                    </m:oMath>
                  </m:oMathPara>
                </a14:m>
                <a:endParaRPr lang="en-US" dirty="0"/>
              </a:p>
            </p:txBody>
          </p:sp>
        </mc:Choice>
        <mc:Fallback xmlns="">
          <p:sp>
            <p:nvSpPr>
              <p:cNvPr id="12" name="Rectangle 11">
                <a:extLst>
                  <a:ext uri="{FF2B5EF4-FFF2-40B4-BE49-F238E27FC236}">
                    <a16:creationId xmlns:a16="http://schemas.microsoft.com/office/drawing/2014/main" id="{F9862B66-90E0-4A48-8D46-703C14ADAE51}"/>
                  </a:ext>
                </a:extLst>
              </p:cNvPr>
              <p:cNvSpPr>
                <a:spLocks noRot="1" noChangeAspect="1" noMove="1" noResize="1" noEditPoints="1" noAdjustHandles="1" noChangeArrowheads="1" noChangeShapeType="1" noTextEdit="1"/>
              </p:cNvSpPr>
              <p:nvPr/>
            </p:nvSpPr>
            <p:spPr>
              <a:xfrm>
                <a:off x="10435570" y="4612696"/>
                <a:ext cx="521618" cy="369332"/>
              </a:xfrm>
              <a:prstGeom prst="rect">
                <a:avLst/>
              </a:prstGeom>
              <a:blipFill>
                <a:blip r:embed="rId3"/>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13B1794-A96B-4F7E-924C-448BFB1D4ED1}"/>
                  </a:ext>
                </a:extLst>
              </p:cNvPr>
              <p:cNvSpPr txBox="1"/>
              <p:nvPr/>
            </p:nvSpPr>
            <p:spPr>
              <a:xfrm>
                <a:off x="6839831" y="4330942"/>
                <a:ext cx="1741502" cy="369332"/>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(pass</a:t>
                </a:r>
                <a:r>
                  <a:rPr lang="en-US" u="sng" dirty="0">
                    <a:solidFill>
                      <a:srgbClr val="FF0000"/>
                    </a:solidFill>
                    <a:latin typeface="LM Mono 12" panose="00000509000000000000" pitchFamily="49" charset="0"/>
                  </a:rPr>
                  <a:t>e</a:t>
                </a:r>
                <a:r>
                  <a:rPr lang="en-US" dirty="0">
                    <a:latin typeface="LM Mono 12" panose="00000509000000000000" pitchFamily="49" charset="0"/>
                  </a:rPr>
                  <a:t>92,</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16" name="TextBox 15">
                <a:extLst>
                  <a:ext uri="{FF2B5EF4-FFF2-40B4-BE49-F238E27FC236}">
                    <a16:creationId xmlns:a16="http://schemas.microsoft.com/office/drawing/2014/main" id="{613B1794-A96B-4F7E-924C-448BFB1D4ED1}"/>
                  </a:ext>
                </a:extLst>
              </p:cNvPr>
              <p:cNvSpPr txBox="1">
                <a:spLocks noRot="1" noChangeAspect="1" noMove="1" noResize="1" noEditPoints="1" noAdjustHandles="1" noChangeArrowheads="1" noChangeShapeType="1" noTextEdit="1"/>
              </p:cNvSpPr>
              <p:nvPr/>
            </p:nvSpPr>
            <p:spPr>
              <a:xfrm>
                <a:off x="6839831" y="4330942"/>
                <a:ext cx="1741502" cy="369332"/>
              </a:xfrm>
              <a:prstGeom prst="rect">
                <a:avLst/>
              </a:prstGeom>
              <a:blipFill>
                <a:blip r:embed="rId4"/>
                <a:stretch>
                  <a:fillRect l="-2797" t="-8197" r="-1748"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F4F6BEF-A4DD-49DB-8022-E5EBEB2FF030}"/>
                  </a:ext>
                </a:extLst>
              </p:cNvPr>
              <p:cNvSpPr txBox="1"/>
              <p:nvPr/>
            </p:nvSpPr>
            <p:spPr>
              <a:xfrm>
                <a:off x="6844019" y="3280703"/>
                <a:ext cx="1583184" cy="369332"/>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(passw92,</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15" name="TextBox 14">
                <a:extLst>
                  <a:ext uri="{FF2B5EF4-FFF2-40B4-BE49-F238E27FC236}">
                    <a16:creationId xmlns:a16="http://schemas.microsoft.com/office/drawing/2014/main" id="{EF4F6BEF-A4DD-49DB-8022-E5EBEB2FF030}"/>
                  </a:ext>
                </a:extLst>
              </p:cNvPr>
              <p:cNvSpPr txBox="1">
                <a:spLocks noRot="1" noChangeAspect="1" noMove="1" noResize="1" noEditPoints="1" noAdjustHandles="1" noChangeArrowheads="1" noChangeShapeType="1" noTextEdit="1"/>
              </p:cNvSpPr>
              <p:nvPr/>
            </p:nvSpPr>
            <p:spPr>
              <a:xfrm>
                <a:off x="6844019" y="3280703"/>
                <a:ext cx="1583184" cy="369332"/>
              </a:xfrm>
              <a:prstGeom prst="rect">
                <a:avLst/>
              </a:prstGeom>
              <a:blipFill>
                <a:blip r:embed="rId5"/>
                <a:stretch>
                  <a:fillRect l="-3475" t="-8197" r="-11969" b="-26230"/>
                </a:stretch>
              </a:blipFill>
            </p:spPr>
            <p:txBody>
              <a:bodyPr/>
              <a:lstStyle/>
              <a:p>
                <a:r>
                  <a:rPr lang="en-US">
                    <a:noFill/>
                  </a:rPr>
                  <a:t> </a:t>
                </a:r>
              </a:p>
            </p:txBody>
          </p:sp>
        </mc:Fallback>
      </mc:AlternateContent>
      <p:pic>
        <p:nvPicPr>
          <p:cNvPr id="33" name="Picture 32" descr="Adobe Spies on eBook Readers, including Library Users | Librarian in ...">
            <a:extLst>
              <a:ext uri="{FF2B5EF4-FFF2-40B4-BE49-F238E27FC236}">
                <a16:creationId xmlns:a16="http://schemas.microsoft.com/office/drawing/2014/main" id="{86A738F2-1E1D-413A-AA32-818EF6B3A8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1846" y="4428844"/>
            <a:ext cx="1377496" cy="1377496"/>
          </a:xfrm>
          <a:prstGeom prst="rect">
            <a:avLst/>
          </a:prstGeom>
        </p:spPr>
      </p:pic>
      <p:sp>
        <p:nvSpPr>
          <p:cNvPr id="34" name="TextBox 33">
            <a:extLst>
              <a:ext uri="{FF2B5EF4-FFF2-40B4-BE49-F238E27FC236}">
                <a16:creationId xmlns:a16="http://schemas.microsoft.com/office/drawing/2014/main" id="{27EFA445-C060-4262-8726-353E2958FEE1}"/>
              </a:ext>
            </a:extLst>
          </p:cNvPr>
          <p:cNvSpPr txBox="1"/>
          <p:nvPr/>
        </p:nvSpPr>
        <p:spPr>
          <a:xfrm>
            <a:off x="1145643" y="1533568"/>
            <a:ext cx="4458242" cy="919401"/>
          </a:xfrm>
          <a:prstGeom prst="roundRect">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u="sng" dirty="0">
                <a:solidFill>
                  <a:schemeClr val="accent1">
                    <a:lumMod val="50000"/>
                  </a:schemeClr>
                </a:solidFill>
              </a:rPr>
              <a:t>Attacker’s Goal</a:t>
            </a:r>
            <a:r>
              <a:rPr lang="en-US" sz="2400" dirty="0">
                <a:solidFill>
                  <a:schemeClr val="accent1">
                    <a:lumMod val="50000"/>
                  </a:schemeClr>
                </a:solidFill>
              </a:rPr>
              <a:t> </a:t>
            </a:r>
          </a:p>
          <a:p>
            <a:r>
              <a:rPr lang="en-US" sz="2400" dirty="0">
                <a:solidFill>
                  <a:schemeClr val="accent1">
                    <a:lumMod val="50000"/>
                  </a:schemeClr>
                </a:solidFill>
              </a:rPr>
              <a:t>Learn the registered password</a:t>
            </a:r>
          </a:p>
        </p:txBody>
      </p:sp>
      <p:sp>
        <p:nvSpPr>
          <p:cNvPr id="3" name="Slide Number Placeholder 2">
            <a:extLst>
              <a:ext uri="{FF2B5EF4-FFF2-40B4-BE49-F238E27FC236}">
                <a16:creationId xmlns:a16="http://schemas.microsoft.com/office/drawing/2014/main" id="{13C8F0D3-FEAE-416D-9E98-1A7BD1B572F2}"/>
              </a:ext>
            </a:extLst>
          </p:cNvPr>
          <p:cNvSpPr>
            <a:spLocks noGrp="1"/>
          </p:cNvSpPr>
          <p:nvPr>
            <p:ph type="sldNum" sz="quarter" idx="12"/>
          </p:nvPr>
        </p:nvSpPr>
        <p:spPr/>
        <p:txBody>
          <a:bodyPr/>
          <a:lstStyle/>
          <a:p>
            <a:fld id="{6D22F896-40B5-4ADD-8801-0D06FADFA095}" type="slidenum">
              <a:rPr lang="en-US" smtClean="0"/>
              <a:t>17</a:t>
            </a:fld>
            <a:endParaRPr lang="en-US" dirty="0"/>
          </a:p>
        </p:txBody>
      </p:sp>
      <p:sp>
        <p:nvSpPr>
          <p:cNvPr id="21" name="TextBox 20">
            <a:extLst>
              <a:ext uri="{FF2B5EF4-FFF2-40B4-BE49-F238E27FC236}">
                <a16:creationId xmlns:a16="http://schemas.microsoft.com/office/drawing/2014/main" id="{AF90E412-AC21-4E68-9189-7BB67B08D046}"/>
              </a:ext>
            </a:extLst>
          </p:cNvPr>
          <p:cNvSpPr txBox="1"/>
          <p:nvPr/>
        </p:nvSpPr>
        <p:spPr>
          <a:xfrm>
            <a:off x="10903685" y="3685283"/>
            <a:ext cx="118018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TypTop’s state</a:t>
            </a:r>
          </a:p>
        </p:txBody>
      </p:sp>
      <p:sp>
        <p:nvSpPr>
          <p:cNvPr id="23" name="TextBox 22">
            <a:extLst>
              <a:ext uri="{FF2B5EF4-FFF2-40B4-BE49-F238E27FC236}">
                <a16:creationId xmlns:a16="http://schemas.microsoft.com/office/drawing/2014/main" id="{B4389ADC-508D-4ABE-BF97-0B3EE9A92CBC}"/>
              </a:ext>
            </a:extLst>
          </p:cNvPr>
          <p:cNvSpPr txBox="1"/>
          <p:nvPr/>
        </p:nvSpPr>
        <p:spPr>
          <a:xfrm>
            <a:off x="6903426" y="3806419"/>
            <a:ext cx="1510350" cy="369332"/>
          </a:xfrm>
          <a:prstGeom prst="rect">
            <a:avLst/>
          </a:prstGeom>
          <a:noFill/>
        </p:spPr>
        <p:txBody>
          <a:bodyPr wrap="none" rtlCol="0">
            <a:spAutoFit/>
          </a:bodyPr>
          <a:lstStyle/>
          <a:p>
            <a:r>
              <a:rPr lang="en-US" dirty="0">
                <a:latin typeface="LM Mono 12" panose="00000509000000000000" pitchFamily="49" charset="0"/>
              </a:rPr>
              <a:t>#</a:t>
            </a:r>
            <a:r>
              <a:rPr lang="en-US" altLang="zh-TW" dirty="0">
                <a:latin typeface="LM Mono 12" panose="00000509000000000000" pitchFamily="49" charset="0"/>
              </a:rPr>
              <a:t>*</a:t>
            </a:r>
            <a:r>
              <a:rPr lang="en-US" altLang="zh-TW" dirty="0" err="1">
                <a:latin typeface="LM Mono 12" panose="00000509000000000000" pitchFamily="49" charset="0"/>
              </a:rPr>
              <a:t>D&amp;a</a:t>
            </a:r>
            <a:r>
              <a:rPr lang="el-GR" altLang="ja-JP" dirty="0">
                <a:latin typeface="Consolas" panose="020B0609020204030204" pitchFamily="49" charset="0"/>
              </a:rPr>
              <a:t>βτ</a:t>
            </a:r>
            <a:r>
              <a:rPr lang="en-US" dirty="0">
                <a:latin typeface="LM Mono 12" panose="00000509000000000000" pitchFamily="49" charset="0"/>
              </a:rPr>
              <a:t>ᶉëᶆ </a:t>
            </a:r>
          </a:p>
        </p:txBody>
      </p:sp>
      <p:sp>
        <p:nvSpPr>
          <p:cNvPr id="25" name="TextBox 24">
            <a:extLst>
              <a:ext uri="{FF2B5EF4-FFF2-40B4-BE49-F238E27FC236}">
                <a16:creationId xmlns:a16="http://schemas.microsoft.com/office/drawing/2014/main" id="{33814CDC-B107-4DD4-9805-CCE255ED7324}"/>
              </a:ext>
            </a:extLst>
          </p:cNvPr>
          <p:cNvSpPr txBox="1"/>
          <p:nvPr/>
        </p:nvSpPr>
        <p:spPr>
          <a:xfrm>
            <a:off x="6671930" y="1533568"/>
            <a:ext cx="4458242" cy="919401"/>
          </a:xfrm>
          <a:prstGeom prst="roundRect">
            <a:avLst/>
          </a:prstGeom>
          <a:solidFill>
            <a:schemeClr val="accent4">
              <a:lumMod val="20000"/>
              <a:lumOff val="80000"/>
            </a:schemeClr>
          </a:solidFill>
          <a:ln>
            <a:solidFill>
              <a:schemeClr val="accent3"/>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u="sng" dirty="0">
                <a:solidFill>
                  <a:schemeClr val="accent1">
                    <a:lumMod val="50000"/>
                  </a:schemeClr>
                </a:solidFill>
              </a:rPr>
              <a:t>Obvious Strategy</a:t>
            </a:r>
            <a:endParaRPr lang="en-US" sz="2400" dirty="0">
              <a:solidFill>
                <a:schemeClr val="accent1">
                  <a:lumMod val="50000"/>
                </a:schemeClr>
              </a:solidFill>
            </a:endParaRPr>
          </a:p>
          <a:p>
            <a:r>
              <a:rPr lang="en-US" sz="2400" dirty="0">
                <a:solidFill>
                  <a:schemeClr val="accent1">
                    <a:lumMod val="50000"/>
                  </a:schemeClr>
                </a:solidFill>
              </a:rPr>
              <a:t>Brute-force guess the password</a:t>
            </a:r>
          </a:p>
        </p:txBody>
      </p:sp>
      <p:sp>
        <p:nvSpPr>
          <p:cNvPr id="39" name="Rectangle: Rounded Corners 38">
            <a:extLst>
              <a:ext uri="{FF2B5EF4-FFF2-40B4-BE49-F238E27FC236}">
                <a16:creationId xmlns:a16="http://schemas.microsoft.com/office/drawing/2014/main" id="{26FE3023-08C0-4C7E-8EA6-142CB1AD4552}"/>
              </a:ext>
            </a:extLst>
          </p:cNvPr>
          <p:cNvSpPr/>
          <p:nvPr/>
        </p:nvSpPr>
        <p:spPr>
          <a:xfrm>
            <a:off x="1145643" y="4964171"/>
            <a:ext cx="5118810" cy="624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Can the attacker do better?</a:t>
            </a:r>
          </a:p>
        </p:txBody>
      </p:sp>
      <p:sp>
        <p:nvSpPr>
          <p:cNvPr id="41" name="Rectangle: Rounded Corners 40">
            <a:extLst>
              <a:ext uri="{FF2B5EF4-FFF2-40B4-BE49-F238E27FC236}">
                <a16:creationId xmlns:a16="http://schemas.microsoft.com/office/drawing/2014/main" id="{4448A64E-9609-4AD4-9B25-B51D6E669648}"/>
              </a:ext>
            </a:extLst>
          </p:cNvPr>
          <p:cNvSpPr/>
          <p:nvPr/>
        </p:nvSpPr>
        <p:spPr>
          <a:xfrm>
            <a:off x="4942271" y="5622620"/>
            <a:ext cx="1322182" cy="687005"/>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No!</a:t>
            </a:r>
          </a:p>
        </p:txBody>
      </p:sp>
      <p:sp>
        <p:nvSpPr>
          <p:cNvPr id="73" name="Arrow: Right 72">
            <a:extLst>
              <a:ext uri="{FF2B5EF4-FFF2-40B4-BE49-F238E27FC236}">
                <a16:creationId xmlns:a16="http://schemas.microsoft.com/office/drawing/2014/main" id="{03ABFE7E-4D45-4430-B870-90D5CB4DD0F0}"/>
              </a:ext>
            </a:extLst>
          </p:cNvPr>
          <p:cNvSpPr/>
          <p:nvPr/>
        </p:nvSpPr>
        <p:spPr>
          <a:xfrm>
            <a:off x="5530745" y="3164791"/>
            <a:ext cx="1320125" cy="535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123456</a:t>
            </a:r>
          </a:p>
        </p:txBody>
      </p:sp>
      <p:sp>
        <p:nvSpPr>
          <p:cNvPr id="74" name="Arrow: Right 73">
            <a:extLst>
              <a:ext uri="{FF2B5EF4-FFF2-40B4-BE49-F238E27FC236}">
                <a16:creationId xmlns:a16="http://schemas.microsoft.com/office/drawing/2014/main" id="{006049E0-4755-4916-86F0-D3BEF4B2D7A6}"/>
              </a:ext>
            </a:extLst>
          </p:cNvPr>
          <p:cNvSpPr/>
          <p:nvPr/>
        </p:nvSpPr>
        <p:spPr>
          <a:xfrm>
            <a:off x="4138632" y="3164791"/>
            <a:ext cx="1320125" cy="535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password</a:t>
            </a:r>
          </a:p>
        </p:txBody>
      </p:sp>
      <p:sp>
        <p:nvSpPr>
          <p:cNvPr id="75" name="Arrow: Right 74">
            <a:extLst>
              <a:ext uri="{FF2B5EF4-FFF2-40B4-BE49-F238E27FC236}">
                <a16:creationId xmlns:a16="http://schemas.microsoft.com/office/drawing/2014/main" id="{865C14E8-8916-4DD9-95A8-D3A8A9BC69AA}"/>
              </a:ext>
            </a:extLst>
          </p:cNvPr>
          <p:cNvSpPr/>
          <p:nvPr/>
        </p:nvSpPr>
        <p:spPr>
          <a:xfrm>
            <a:off x="2752518" y="3164791"/>
            <a:ext cx="1320125" cy="535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1234567</a:t>
            </a:r>
          </a:p>
        </p:txBody>
      </p:sp>
      <p:sp>
        <p:nvSpPr>
          <p:cNvPr id="77" name="Arrow: Notched Right 76">
            <a:extLst>
              <a:ext uri="{FF2B5EF4-FFF2-40B4-BE49-F238E27FC236}">
                <a16:creationId xmlns:a16="http://schemas.microsoft.com/office/drawing/2014/main" id="{DF8A08D6-7A07-4262-AB82-2F04CD8B8DF8}"/>
              </a:ext>
            </a:extLst>
          </p:cNvPr>
          <p:cNvSpPr/>
          <p:nvPr/>
        </p:nvSpPr>
        <p:spPr>
          <a:xfrm>
            <a:off x="2012772" y="3193072"/>
            <a:ext cx="616261" cy="53579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3" name="Callout: Bent Line with Accent Bar 82">
            <a:extLst>
              <a:ext uri="{FF2B5EF4-FFF2-40B4-BE49-F238E27FC236}">
                <a16:creationId xmlns:a16="http://schemas.microsoft.com/office/drawing/2014/main" id="{E46D52A4-1256-4373-A7F4-DA910F28ABCA}"/>
              </a:ext>
            </a:extLst>
          </p:cNvPr>
          <p:cNvSpPr/>
          <p:nvPr/>
        </p:nvSpPr>
        <p:spPr>
          <a:xfrm>
            <a:off x="620852" y="2621828"/>
            <a:ext cx="4982510" cy="345824"/>
          </a:xfrm>
          <a:prstGeom prst="accentCallout2">
            <a:avLst>
              <a:gd name="adj1" fmla="val 34370"/>
              <a:gd name="adj2" fmla="val 102205"/>
              <a:gd name="adj3" fmla="val 34370"/>
              <a:gd name="adj4" fmla="val 107390"/>
              <a:gd name="adj5" fmla="val -79595"/>
              <a:gd name="adj6" fmla="val 120678"/>
            </a:avLst>
          </a:prstGeom>
          <a:ln>
            <a:solidFill>
              <a:schemeClr val="tx1">
                <a:lumMod val="85000"/>
                <a:lumOff val="1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just like attacking traditional password checkers</a:t>
            </a:r>
          </a:p>
        </p:txBody>
      </p:sp>
      <p:grpSp>
        <p:nvGrpSpPr>
          <p:cNvPr id="93" name="Group 92">
            <a:extLst>
              <a:ext uri="{FF2B5EF4-FFF2-40B4-BE49-F238E27FC236}">
                <a16:creationId xmlns:a16="http://schemas.microsoft.com/office/drawing/2014/main" id="{5717E5C9-2A58-4676-9CC5-8E5173729ED3}"/>
              </a:ext>
            </a:extLst>
          </p:cNvPr>
          <p:cNvGrpSpPr/>
          <p:nvPr/>
        </p:nvGrpSpPr>
        <p:grpSpPr>
          <a:xfrm>
            <a:off x="10359692" y="2881548"/>
            <a:ext cx="1281049" cy="781759"/>
            <a:chOff x="8986018" y="1488901"/>
            <a:chExt cx="1281049" cy="781759"/>
          </a:xfrm>
        </p:grpSpPr>
        <p:sp>
          <p:nvSpPr>
            <p:cNvPr id="94" name="TextBox 93">
              <a:extLst>
                <a:ext uri="{FF2B5EF4-FFF2-40B4-BE49-F238E27FC236}">
                  <a16:creationId xmlns:a16="http://schemas.microsoft.com/office/drawing/2014/main" id="{BCA99E5B-2ECB-4C95-A452-9559FA02F1D1}"/>
                </a:ext>
              </a:extLst>
            </p:cNvPr>
            <p:cNvSpPr txBox="1"/>
            <p:nvPr/>
          </p:nvSpPr>
          <p:spPr>
            <a:xfrm>
              <a:off x="8986018" y="1488901"/>
              <a:ext cx="109364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u="sng" dirty="0"/>
                <a:t>Aux Info</a:t>
              </a:r>
            </a:p>
            <a:p>
              <a:endParaRPr lang="en-US" dirty="0"/>
            </a:p>
          </p:txBody>
        </p:sp>
        <p:grpSp>
          <p:nvGrpSpPr>
            <p:cNvPr id="95" name="Group 94">
              <a:extLst>
                <a:ext uri="{FF2B5EF4-FFF2-40B4-BE49-F238E27FC236}">
                  <a16:creationId xmlns:a16="http://schemas.microsoft.com/office/drawing/2014/main" id="{664F5B64-A1E2-41F5-BA9D-37AA046C707E}"/>
                </a:ext>
              </a:extLst>
            </p:cNvPr>
            <p:cNvGrpSpPr/>
            <p:nvPr/>
          </p:nvGrpSpPr>
          <p:grpSpPr>
            <a:xfrm>
              <a:off x="9042162" y="1766679"/>
              <a:ext cx="1224905" cy="503981"/>
              <a:chOff x="9042162" y="1766679"/>
              <a:chExt cx="1224905" cy="503981"/>
            </a:xfrm>
          </p:grpSpPr>
          <p:grpSp>
            <p:nvGrpSpPr>
              <p:cNvPr id="96" name="Group 95">
                <a:extLst>
                  <a:ext uri="{FF2B5EF4-FFF2-40B4-BE49-F238E27FC236}">
                    <a16:creationId xmlns:a16="http://schemas.microsoft.com/office/drawing/2014/main" id="{BBEFD594-7CBF-4B07-85F6-C4F38ABFE46B}"/>
                  </a:ext>
                </a:extLst>
              </p:cNvPr>
              <p:cNvGrpSpPr/>
              <p:nvPr/>
            </p:nvGrpSpPr>
            <p:grpSpPr>
              <a:xfrm>
                <a:off x="9861267" y="1883454"/>
                <a:ext cx="405800" cy="387206"/>
                <a:chOff x="10757091" y="4332971"/>
                <a:chExt cx="405800" cy="393670"/>
              </a:xfrm>
            </p:grpSpPr>
            <p:pic>
              <p:nvPicPr>
                <p:cNvPr id="98" name="Picture 4" descr="File:Black Lock.png">
                  <a:extLst>
                    <a:ext uri="{FF2B5EF4-FFF2-40B4-BE49-F238E27FC236}">
                      <a16:creationId xmlns:a16="http://schemas.microsoft.com/office/drawing/2014/main" id="{81836F88-B47A-46B1-BE7A-3415382B05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74105" y="4332971"/>
                  <a:ext cx="375444" cy="3754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9" name="Rectangle 98">
                      <a:extLst>
                        <a:ext uri="{FF2B5EF4-FFF2-40B4-BE49-F238E27FC236}">
                          <a16:creationId xmlns:a16="http://schemas.microsoft.com/office/drawing/2014/main" id="{39B327A1-D502-4C22-B87F-448844AB5955}"/>
                        </a:ext>
                      </a:extLst>
                    </p:cNvPr>
                    <p:cNvSpPr/>
                    <p:nvPr/>
                  </p:nvSpPr>
                  <p:spPr>
                    <a:xfrm>
                      <a:off x="10757091" y="4418864"/>
                      <a:ext cx="40580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chemeClr val="bg1"/>
                                </a:solidFill>
                                <a:latin typeface="Cambria Math" panose="02040503050406030204" pitchFamily="18" charset="0"/>
                              </a:rPr>
                              <m:t>𝑝𝑘</m:t>
                            </m:r>
                          </m:oMath>
                        </m:oMathPara>
                      </a14:m>
                      <a:endParaRPr lang="en-US" dirty="0"/>
                    </a:p>
                  </p:txBody>
                </p:sp>
              </mc:Choice>
              <mc:Fallback xmlns="">
                <p:sp>
                  <p:nvSpPr>
                    <p:cNvPr id="99" name="Rectangle 98">
                      <a:extLst>
                        <a:ext uri="{FF2B5EF4-FFF2-40B4-BE49-F238E27FC236}">
                          <a16:creationId xmlns:a16="http://schemas.microsoft.com/office/drawing/2014/main" id="{39B327A1-D502-4C22-B87F-448844AB5955}"/>
                        </a:ext>
                      </a:extLst>
                    </p:cNvPr>
                    <p:cNvSpPr>
                      <a:spLocks noRot="1" noChangeAspect="1" noMove="1" noResize="1" noEditPoints="1" noAdjustHandles="1" noChangeArrowheads="1" noChangeShapeType="1" noTextEdit="1"/>
                    </p:cNvSpPr>
                    <p:nvPr/>
                  </p:nvSpPr>
                  <p:spPr>
                    <a:xfrm>
                      <a:off x="10757091" y="4418864"/>
                      <a:ext cx="405800" cy="307777"/>
                    </a:xfrm>
                    <a:prstGeom prst="rect">
                      <a:avLst/>
                    </a:prstGeom>
                    <a:blipFill>
                      <a:blip r:embed="rId8"/>
                      <a:stretch>
                        <a:fillRect b="-10000"/>
                      </a:stretch>
                    </a:blipFill>
                  </p:spPr>
                  <p:txBody>
                    <a:bodyPr/>
                    <a:lstStyle/>
                    <a:p>
                      <a:r>
                        <a:rPr lang="en-US">
                          <a:noFill/>
                        </a:rPr>
                        <a:t> </a:t>
                      </a:r>
                    </a:p>
                  </p:txBody>
                </p:sp>
              </mc:Fallback>
            </mc:AlternateContent>
          </p:grpSp>
          <p:sp>
            <p:nvSpPr>
              <p:cNvPr id="97" name="Rectangle 96">
                <a:extLst>
                  <a:ext uri="{FF2B5EF4-FFF2-40B4-BE49-F238E27FC236}">
                    <a16:creationId xmlns:a16="http://schemas.microsoft.com/office/drawing/2014/main" id="{E9062F32-C4B0-4AF5-8131-3273DA9F533E}"/>
                  </a:ext>
                </a:extLst>
              </p:cNvPr>
              <p:cNvSpPr/>
              <p:nvPr/>
            </p:nvSpPr>
            <p:spPr>
              <a:xfrm>
                <a:off x="9042162" y="1766679"/>
                <a:ext cx="981359" cy="369332"/>
              </a:xfrm>
              <a:prstGeom prst="rect">
                <a:avLst/>
              </a:prstGeom>
            </p:spPr>
            <p:txBody>
              <a:bodyPr wrap="none">
                <a:spAutoFit/>
              </a:bodyPr>
              <a:lstStyle/>
              <a:p>
                <a:r>
                  <a:rPr lang="en-US" dirty="0">
                    <a:solidFill>
                      <a:schemeClr val="accent2">
                        <a:lumMod val="75000"/>
                      </a:schemeClr>
                    </a:solidFill>
                    <a:latin typeface="LM Mono 12" panose="00000509000000000000" pitchFamily="49" charset="0"/>
                  </a:rPr>
                  <a:t>passw92</a:t>
                </a:r>
                <a:endParaRPr lang="en-US" dirty="0"/>
              </a:p>
            </p:txBody>
          </p:sp>
        </p:grpSp>
      </p:grpSp>
      <p:grpSp>
        <p:nvGrpSpPr>
          <p:cNvPr id="100" name="Group 99">
            <a:extLst>
              <a:ext uri="{FF2B5EF4-FFF2-40B4-BE49-F238E27FC236}">
                <a16:creationId xmlns:a16="http://schemas.microsoft.com/office/drawing/2014/main" id="{54CDFAF1-81A4-404F-BCC0-A9B8A9AE5C3D}"/>
              </a:ext>
            </a:extLst>
          </p:cNvPr>
          <p:cNvGrpSpPr/>
          <p:nvPr/>
        </p:nvGrpSpPr>
        <p:grpSpPr>
          <a:xfrm>
            <a:off x="8815712" y="3764599"/>
            <a:ext cx="1212405" cy="398999"/>
            <a:chOff x="9029330" y="2723301"/>
            <a:chExt cx="1212405" cy="398999"/>
          </a:xfrm>
        </p:grpSpPr>
        <p:grpSp>
          <p:nvGrpSpPr>
            <p:cNvPr id="101" name="Group 100">
              <a:extLst>
                <a:ext uri="{FF2B5EF4-FFF2-40B4-BE49-F238E27FC236}">
                  <a16:creationId xmlns:a16="http://schemas.microsoft.com/office/drawing/2014/main" id="{B8A9B543-23A4-4F6F-A1F8-7B1FE325723E}"/>
                </a:ext>
              </a:extLst>
            </p:cNvPr>
            <p:cNvGrpSpPr/>
            <p:nvPr/>
          </p:nvGrpSpPr>
          <p:grpSpPr>
            <a:xfrm>
              <a:off x="9029330" y="2723301"/>
              <a:ext cx="1212405" cy="370487"/>
              <a:chOff x="9029330" y="2723301"/>
              <a:chExt cx="1212405" cy="370487"/>
            </a:xfrm>
          </p:grpSpPr>
          <p:sp>
            <p:nvSpPr>
              <p:cNvPr id="103" name="TextBox 102">
                <a:extLst>
                  <a:ext uri="{FF2B5EF4-FFF2-40B4-BE49-F238E27FC236}">
                    <a16:creationId xmlns:a16="http://schemas.microsoft.com/office/drawing/2014/main" id="{959DAD5A-2315-40DF-BB31-1BD7EE63EA83}"/>
                  </a:ext>
                </a:extLst>
              </p:cNvPr>
              <p:cNvSpPr txBox="1"/>
              <p:nvPr/>
            </p:nvSpPr>
            <p:spPr>
              <a:xfrm>
                <a:off x="9029330" y="2724456"/>
                <a:ext cx="1080022" cy="369332"/>
              </a:xfrm>
              <a:prstGeom prst="rect">
                <a:avLst/>
              </a:prstGeom>
              <a:solidFill>
                <a:schemeClr val="bg1">
                  <a:lumMod val="85000"/>
                </a:schemeClr>
              </a:solidFill>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accent2">
                        <a:lumMod val="75000"/>
                      </a:schemeClr>
                    </a:solidFill>
                    <a:latin typeface="LM Mono 12" panose="00000509000000000000" pitchFamily="49" charset="0"/>
                  </a:rPr>
                  <a:t>pass</a:t>
                </a:r>
                <a:r>
                  <a:rPr lang="en-US" u="sng" dirty="0">
                    <a:solidFill>
                      <a:srgbClr val="FF0000"/>
                    </a:solidFill>
                    <a:latin typeface="LM Mono 12" panose="00000509000000000000" pitchFamily="49" charset="0"/>
                  </a:rPr>
                  <a:t>e</a:t>
                </a:r>
                <a:r>
                  <a:rPr lang="en-US" dirty="0">
                    <a:solidFill>
                      <a:schemeClr val="accent2">
                        <a:lumMod val="75000"/>
                      </a:schemeClr>
                    </a:solidFill>
                    <a:latin typeface="LM Mono 12" panose="00000509000000000000" pitchFamily="49" charset="0"/>
                  </a:rPr>
                  <a:t>92</a:t>
                </a:r>
                <a:endParaRPr lang="en-IN" dirty="0"/>
              </a:p>
            </p:txBody>
          </p:sp>
          <p:pic>
            <p:nvPicPr>
              <p:cNvPr id="104" name="Picture 4" descr="File:Black Lock.png">
                <a:extLst>
                  <a:ext uri="{FF2B5EF4-FFF2-40B4-BE49-F238E27FC236}">
                    <a16:creationId xmlns:a16="http://schemas.microsoft.com/office/drawing/2014/main" id="{B9BF5CEC-9EA3-4751-A3C3-359519CA29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5872" y="2723301"/>
                <a:ext cx="365863" cy="365863"/>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DBE253AD-DCEE-4700-A606-FE0E891E8B5D}"/>
                    </a:ext>
                  </a:extLst>
                </p:cNvPr>
                <p:cNvSpPr/>
                <p:nvPr/>
              </p:nvSpPr>
              <p:spPr>
                <a:xfrm>
                  <a:off x="9862441" y="2814523"/>
                  <a:ext cx="30599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solidFill>
                              <a:schemeClr val="bg1"/>
                            </a:solidFill>
                            <a:latin typeface="Cambria Math" panose="02040503050406030204" pitchFamily="18" charset="0"/>
                          </a:rPr>
                          <m:t>𝑝𝑘</m:t>
                        </m:r>
                      </m:oMath>
                    </m:oMathPara>
                  </a14:m>
                  <a:endParaRPr lang="en-US" dirty="0"/>
                </a:p>
              </p:txBody>
            </p:sp>
          </mc:Choice>
          <mc:Fallback xmlns="">
            <p:sp>
              <p:nvSpPr>
                <p:cNvPr id="102" name="Rectangle 101">
                  <a:extLst>
                    <a:ext uri="{FF2B5EF4-FFF2-40B4-BE49-F238E27FC236}">
                      <a16:creationId xmlns:a16="http://schemas.microsoft.com/office/drawing/2014/main" id="{DBE253AD-DCEE-4700-A606-FE0E891E8B5D}"/>
                    </a:ext>
                  </a:extLst>
                </p:cNvPr>
                <p:cNvSpPr>
                  <a:spLocks noRot="1" noChangeAspect="1" noMove="1" noResize="1" noEditPoints="1" noAdjustHandles="1" noChangeArrowheads="1" noChangeShapeType="1" noTextEdit="1"/>
                </p:cNvSpPr>
                <p:nvPr/>
              </p:nvSpPr>
              <p:spPr>
                <a:xfrm>
                  <a:off x="9862441" y="2814523"/>
                  <a:ext cx="305995" cy="307777"/>
                </a:xfrm>
                <a:prstGeom prst="rect">
                  <a:avLst/>
                </a:prstGeom>
                <a:blipFill>
                  <a:blip r:embed="rId9"/>
                  <a:stretch>
                    <a:fillRect r="-20000" b="-10000"/>
                  </a:stretch>
                </a:blipFill>
              </p:spPr>
              <p:txBody>
                <a:bodyPr/>
                <a:lstStyle/>
                <a:p>
                  <a:r>
                    <a:rPr lang="en-US">
                      <a:noFill/>
                    </a:rPr>
                    <a:t> </a:t>
                  </a:r>
                </a:p>
              </p:txBody>
            </p:sp>
          </mc:Fallback>
        </mc:AlternateContent>
      </p:grpSp>
      <p:grpSp>
        <p:nvGrpSpPr>
          <p:cNvPr id="114" name="Group 113">
            <a:extLst>
              <a:ext uri="{FF2B5EF4-FFF2-40B4-BE49-F238E27FC236}">
                <a16:creationId xmlns:a16="http://schemas.microsoft.com/office/drawing/2014/main" id="{D8908BFF-E6C9-4B0E-A8EA-583072D1E4C8}"/>
              </a:ext>
            </a:extLst>
          </p:cNvPr>
          <p:cNvGrpSpPr/>
          <p:nvPr/>
        </p:nvGrpSpPr>
        <p:grpSpPr>
          <a:xfrm>
            <a:off x="8816770" y="3275578"/>
            <a:ext cx="1212405" cy="398999"/>
            <a:chOff x="9029330" y="2723301"/>
            <a:chExt cx="1212405" cy="398999"/>
          </a:xfrm>
        </p:grpSpPr>
        <p:grpSp>
          <p:nvGrpSpPr>
            <p:cNvPr id="115" name="Group 114">
              <a:extLst>
                <a:ext uri="{FF2B5EF4-FFF2-40B4-BE49-F238E27FC236}">
                  <a16:creationId xmlns:a16="http://schemas.microsoft.com/office/drawing/2014/main" id="{1C064E63-7211-4686-B5AC-544F73F5083B}"/>
                </a:ext>
              </a:extLst>
            </p:cNvPr>
            <p:cNvGrpSpPr/>
            <p:nvPr/>
          </p:nvGrpSpPr>
          <p:grpSpPr>
            <a:xfrm>
              <a:off x="9029330" y="2723301"/>
              <a:ext cx="1212405" cy="370487"/>
              <a:chOff x="9029330" y="2723301"/>
              <a:chExt cx="1212405" cy="370487"/>
            </a:xfrm>
          </p:grpSpPr>
          <p:sp>
            <p:nvSpPr>
              <p:cNvPr id="117" name="TextBox 116">
                <a:extLst>
                  <a:ext uri="{FF2B5EF4-FFF2-40B4-BE49-F238E27FC236}">
                    <a16:creationId xmlns:a16="http://schemas.microsoft.com/office/drawing/2014/main" id="{31CB30AE-C08F-4FE3-B2BC-E03DCA4297DD}"/>
                  </a:ext>
                </a:extLst>
              </p:cNvPr>
              <p:cNvSpPr txBox="1"/>
              <p:nvPr/>
            </p:nvSpPr>
            <p:spPr>
              <a:xfrm>
                <a:off x="9029330" y="2724456"/>
                <a:ext cx="1080022" cy="369332"/>
              </a:xfrm>
              <a:prstGeom prst="rect">
                <a:avLst/>
              </a:prstGeom>
              <a:solidFill>
                <a:schemeClr val="bg1">
                  <a:lumMod val="85000"/>
                </a:schemeClr>
              </a:solidFill>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u="sng" dirty="0">
                    <a:solidFill>
                      <a:srgbClr val="FF0000"/>
                    </a:solidFill>
                    <a:latin typeface="LM Mono 12" panose="00000509000000000000" pitchFamily="49" charset="0"/>
                  </a:rPr>
                  <a:t>P</a:t>
                </a:r>
                <a:r>
                  <a:rPr lang="en-US" dirty="0">
                    <a:solidFill>
                      <a:schemeClr val="accent2">
                        <a:lumMod val="75000"/>
                      </a:schemeClr>
                    </a:solidFill>
                    <a:latin typeface="LM Mono 12" panose="00000509000000000000" pitchFamily="49" charset="0"/>
                  </a:rPr>
                  <a:t>assw92</a:t>
                </a:r>
                <a:endParaRPr lang="en-IN" dirty="0"/>
              </a:p>
            </p:txBody>
          </p:sp>
          <p:pic>
            <p:nvPicPr>
              <p:cNvPr id="118" name="Picture 4" descr="File:Black Lock.png">
                <a:extLst>
                  <a:ext uri="{FF2B5EF4-FFF2-40B4-BE49-F238E27FC236}">
                    <a16:creationId xmlns:a16="http://schemas.microsoft.com/office/drawing/2014/main" id="{2F04BD70-B1CB-4668-8668-996DD31F3A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5872" y="2723301"/>
                <a:ext cx="365863" cy="365863"/>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116" name="Rectangle 115">
                  <a:extLst>
                    <a:ext uri="{FF2B5EF4-FFF2-40B4-BE49-F238E27FC236}">
                      <a16:creationId xmlns:a16="http://schemas.microsoft.com/office/drawing/2014/main" id="{35646116-D8BB-4E78-9FB2-FDE54A004763}"/>
                    </a:ext>
                  </a:extLst>
                </p:cNvPr>
                <p:cNvSpPr/>
                <p:nvPr/>
              </p:nvSpPr>
              <p:spPr>
                <a:xfrm>
                  <a:off x="9862441" y="2814523"/>
                  <a:ext cx="30599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solidFill>
                              <a:schemeClr val="bg1"/>
                            </a:solidFill>
                            <a:latin typeface="Cambria Math" panose="02040503050406030204" pitchFamily="18" charset="0"/>
                          </a:rPr>
                          <m:t>𝑝𝑘</m:t>
                        </m:r>
                      </m:oMath>
                    </m:oMathPara>
                  </a14:m>
                  <a:endParaRPr lang="en-US" dirty="0"/>
                </a:p>
              </p:txBody>
            </p:sp>
          </mc:Choice>
          <mc:Fallback xmlns="">
            <p:sp>
              <p:nvSpPr>
                <p:cNvPr id="116" name="Rectangle 115">
                  <a:extLst>
                    <a:ext uri="{FF2B5EF4-FFF2-40B4-BE49-F238E27FC236}">
                      <a16:creationId xmlns:a16="http://schemas.microsoft.com/office/drawing/2014/main" id="{35646116-D8BB-4E78-9FB2-FDE54A004763}"/>
                    </a:ext>
                  </a:extLst>
                </p:cNvPr>
                <p:cNvSpPr>
                  <a:spLocks noRot="1" noChangeAspect="1" noMove="1" noResize="1" noEditPoints="1" noAdjustHandles="1" noChangeArrowheads="1" noChangeShapeType="1" noTextEdit="1"/>
                </p:cNvSpPr>
                <p:nvPr/>
              </p:nvSpPr>
              <p:spPr>
                <a:xfrm>
                  <a:off x="9862441" y="2814523"/>
                  <a:ext cx="305995" cy="307777"/>
                </a:xfrm>
                <a:prstGeom prst="rect">
                  <a:avLst/>
                </a:prstGeom>
                <a:blipFill>
                  <a:blip r:embed="rId10"/>
                  <a:stretch>
                    <a:fillRect r="-20000" b="-7843"/>
                  </a:stretch>
                </a:blipFill>
              </p:spPr>
              <p:txBody>
                <a:bodyPr/>
                <a:lstStyle/>
                <a:p>
                  <a:r>
                    <a:rPr lang="en-US">
                      <a:noFill/>
                    </a:rPr>
                    <a:t> </a:t>
                  </a:r>
                </a:p>
              </p:txBody>
            </p:sp>
          </mc:Fallback>
        </mc:AlternateContent>
      </p:grpSp>
    </p:spTree>
    <p:extLst>
      <p:ext uri="{BB962C8B-B14F-4D97-AF65-F5344CB8AC3E}">
        <p14:creationId xmlns:p14="http://schemas.microsoft.com/office/powerpoint/2010/main" val="373510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1" nodeType="click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par>
                          <p:cTn id="18" fill="hold">
                            <p:stCondLst>
                              <p:cond delay="0"/>
                            </p:stCondLst>
                            <p:childTnLst>
                              <p:par>
                                <p:cTn id="19" presetID="10" presetClass="entr" presetSubtype="0"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500"/>
                                        <p:tgtEl>
                                          <p:spTgt spid="7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500"/>
                                        <p:tgtEl>
                                          <p:spTgt spid="75"/>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500"/>
                                        <p:tgtEl>
                                          <p:spTgt spid="7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fade">
                                      <p:cBhvr>
                                        <p:cTn id="38" dur="500"/>
                                        <p:tgtEl>
                                          <p:spTgt spid="8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34" grpId="0" animBg="1"/>
      <p:bldP spid="25" grpId="0" animBg="1"/>
      <p:bldP spid="39" grpId="0" animBg="1"/>
      <p:bldP spid="41" grpId="0" animBg="1"/>
      <p:bldP spid="73" grpId="0" animBg="1"/>
      <p:bldP spid="74" grpId="0" animBg="1"/>
      <p:bldP spid="75" grpId="0" animBg="1"/>
      <p:bldP spid="77" grpId="0" animBg="1"/>
      <p:bldP spid="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2" name="Straight Connector 132">
            <a:extLst>
              <a:ext uri="{FF2B5EF4-FFF2-40B4-BE49-F238E27FC236}">
                <a16:creationId xmlns:a16="http://schemas.microsoft.com/office/drawing/2014/main" id="{DCD67800-37AC-4E14-89B0-F79DCB3FB86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28" name="Picture 127" descr="A close up of a logo&#10;&#10;Description generated with very high confidence">
            <a:extLst>
              <a:ext uri="{FF2B5EF4-FFF2-40B4-BE49-F238E27FC236}">
                <a16:creationId xmlns:a16="http://schemas.microsoft.com/office/drawing/2014/main" id="{E45B14D5-7EF3-4BD8-801B-2960FA605068}"/>
              </a:ext>
            </a:extLst>
          </p:cNvPr>
          <p:cNvPicPr>
            <a:picLocks noChangeAspect="1"/>
          </p:cNvPicPr>
          <p:nvPr/>
        </p:nvPicPr>
        <p:blipFill>
          <a:blip r:embed="rId3"/>
          <a:stretch>
            <a:fillRect/>
          </a:stretch>
        </p:blipFill>
        <p:spPr>
          <a:xfrm>
            <a:off x="8124172" y="1900646"/>
            <a:ext cx="3891080" cy="2149821"/>
          </a:xfrm>
          <a:prstGeom prst="rect">
            <a:avLst/>
          </a:prstGeom>
        </p:spPr>
      </p:pic>
      <p:pic>
        <p:nvPicPr>
          <p:cNvPr id="53" name="Content Placeholder 52" descr="A screenshot of a cell phone&#10;&#10;Description generated with very high confidence">
            <a:extLst>
              <a:ext uri="{FF2B5EF4-FFF2-40B4-BE49-F238E27FC236}">
                <a16:creationId xmlns:a16="http://schemas.microsoft.com/office/drawing/2014/main" id="{192AB3AA-A3AF-4598-BC0D-4CDA37831C9E}"/>
              </a:ext>
            </a:extLst>
          </p:cNvPr>
          <p:cNvPicPr>
            <a:picLocks noGrp="1" noChangeAspect="1"/>
          </p:cNvPicPr>
          <p:nvPr>
            <p:ph idx="4294967295"/>
          </p:nvPr>
        </p:nvPicPr>
        <p:blipFill>
          <a:blip r:embed="rId4"/>
          <a:stretch>
            <a:fillRect/>
          </a:stretch>
        </p:blipFill>
        <p:spPr>
          <a:xfrm>
            <a:off x="229342" y="1900646"/>
            <a:ext cx="3868832" cy="2185889"/>
          </a:xfrm>
          <a:prstGeom prst="rect">
            <a:avLst/>
          </a:prstGeom>
        </p:spPr>
      </p:pic>
      <p:cxnSp>
        <p:nvCxnSpPr>
          <p:cNvPr id="143" name="Straight Connector 134">
            <a:extLst>
              <a:ext uri="{FF2B5EF4-FFF2-40B4-BE49-F238E27FC236}">
                <a16:creationId xmlns:a16="http://schemas.microsoft.com/office/drawing/2014/main" id="{20F1788F-A5AE-4188-8274-F7F2E3833EC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266FDE7-9075-427C-AF81-AEFBF22DA5D2}"/>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defTabSz="914400">
              <a:spcAft>
                <a:spcPts val="600"/>
              </a:spcAft>
            </a:pPr>
            <a:fld id="{6D22F896-40B5-4ADD-8801-0D06FADFA095}" type="slidenum">
              <a:rPr lang="en-US" smtClean="0"/>
              <a:pPr defTabSz="914400">
                <a:spcAft>
                  <a:spcPts val="600"/>
                </a:spcAft>
              </a:pPr>
              <a:t>18</a:t>
            </a:fld>
            <a:endParaRPr lang="en-US"/>
          </a:p>
        </p:txBody>
      </p:sp>
      <p:sp>
        <p:nvSpPr>
          <p:cNvPr id="149" name="Freeform: Shape 148">
            <a:extLst>
              <a:ext uri="{FF2B5EF4-FFF2-40B4-BE49-F238E27FC236}">
                <a16:creationId xmlns:a16="http://schemas.microsoft.com/office/drawing/2014/main" id="{BCEA492A-8D0B-44FB-AC66-AEBBDEC078B9}"/>
              </a:ext>
            </a:extLst>
          </p:cNvPr>
          <p:cNvSpPr/>
          <p:nvPr/>
        </p:nvSpPr>
        <p:spPr>
          <a:xfrm>
            <a:off x="1038673" y="4524949"/>
            <a:ext cx="1845204" cy="1217821"/>
          </a:xfrm>
          <a:custGeom>
            <a:avLst/>
            <a:gdLst>
              <a:gd name="connsiteX0" fmla="*/ 0 w 1845204"/>
              <a:gd name="connsiteY0" fmla="*/ 121782 h 1217821"/>
              <a:gd name="connsiteX1" fmla="*/ 121782 w 1845204"/>
              <a:gd name="connsiteY1" fmla="*/ 0 h 1217821"/>
              <a:gd name="connsiteX2" fmla="*/ 1723422 w 1845204"/>
              <a:gd name="connsiteY2" fmla="*/ 0 h 1217821"/>
              <a:gd name="connsiteX3" fmla="*/ 1845204 w 1845204"/>
              <a:gd name="connsiteY3" fmla="*/ 121782 h 1217821"/>
              <a:gd name="connsiteX4" fmla="*/ 1845204 w 1845204"/>
              <a:gd name="connsiteY4" fmla="*/ 1096039 h 1217821"/>
              <a:gd name="connsiteX5" fmla="*/ 1723422 w 1845204"/>
              <a:gd name="connsiteY5" fmla="*/ 1217821 h 1217821"/>
              <a:gd name="connsiteX6" fmla="*/ 121782 w 1845204"/>
              <a:gd name="connsiteY6" fmla="*/ 1217821 h 1217821"/>
              <a:gd name="connsiteX7" fmla="*/ 0 w 1845204"/>
              <a:gd name="connsiteY7" fmla="*/ 1096039 h 1217821"/>
              <a:gd name="connsiteX8" fmla="*/ 0 w 1845204"/>
              <a:gd name="connsiteY8" fmla="*/ 121782 h 121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5204" h="1217821">
                <a:moveTo>
                  <a:pt x="0" y="121782"/>
                </a:moveTo>
                <a:cubicBezTo>
                  <a:pt x="0" y="54524"/>
                  <a:pt x="54524" y="0"/>
                  <a:pt x="121782" y="0"/>
                </a:cubicBezTo>
                <a:lnTo>
                  <a:pt x="1723422" y="0"/>
                </a:lnTo>
                <a:cubicBezTo>
                  <a:pt x="1790680" y="0"/>
                  <a:pt x="1845204" y="54524"/>
                  <a:pt x="1845204" y="121782"/>
                </a:cubicBezTo>
                <a:lnTo>
                  <a:pt x="1845204" y="1096039"/>
                </a:lnTo>
                <a:cubicBezTo>
                  <a:pt x="1845204" y="1163297"/>
                  <a:pt x="1790680" y="1217821"/>
                  <a:pt x="1723422" y="1217821"/>
                </a:cubicBezTo>
                <a:lnTo>
                  <a:pt x="121782" y="1217821"/>
                </a:lnTo>
                <a:cubicBezTo>
                  <a:pt x="54524" y="1217821"/>
                  <a:pt x="0" y="1163297"/>
                  <a:pt x="0" y="1096039"/>
                </a:cubicBezTo>
                <a:lnTo>
                  <a:pt x="0" y="12178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11869" tIns="111869" rIns="111869" bIns="111869" numCol="1" spcCol="1270" anchor="ctr" anchorCtr="0">
            <a:noAutofit/>
          </a:bodyPr>
          <a:lstStyle/>
          <a:p>
            <a:pPr marL="0" lvl="0" indent="0" algn="ctr" defTabSz="889000">
              <a:lnSpc>
                <a:spcPct val="90000"/>
              </a:lnSpc>
              <a:spcBef>
                <a:spcPct val="0"/>
              </a:spcBef>
              <a:spcAft>
                <a:spcPct val="35000"/>
              </a:spcAft>
              <a:buNone/>
            </a:pPr>
            <a:r>
              <a:rPr lang="en-IN" sz="2000" kern="1200" dirty="0"/>
              <a:t>Attack against TypTop’s state</a:t>
            </a:r>
            <a:endParaRPr lang="en-US" sz="2000" kern="1200" dirty="0"/>
          </a:p>
        </p:txBody>
      </p:sp>
      <p:sp>
        <p:nvSpPr>
          <p:cNvPr id="150" name="Freeform: Shape 149">
            <a:extLst>
              <a:ext uri="{FF2B5EF4-FFF2-40B4-BE49-F238E27FC236}">
                <a16:creationId xmlns:a16="http://schemas.microsoft.com/office/drawing/2014/main" id="{EC3DD9ED-26EF-4781-AF2C-5B7C3CE07EFC}"/>
              </a:ext>
            </a:extLst>
          </p:cNvPr>
          <p:cNvSpPr/>
          <p:nvPr/>
        </p:nvSpPr>
        <p:spPr>
          <a:xfrm>
            <a:off x="3015995" y="4675680"/>
            <a:ext cx="2134641" cy="916356"/>
          </a:xfrm>
          <a:custGeom>
            <a:avLst/>
            <a:gdLst>
              <a:gd name="connsiteX0" fmla="*/ 0 w 1940583"/>
              <a:gd name="connsiteY0" fmla="*/ 183271 h 916356"/>
              <a:gd name="connsiteX1" fmla="*/ 1482405 w 1940583"/>
              <a:gd name="connsiteY1" fmla="*/ 183271 h 916356"/>
              <a:gd name="connsiteX2" fmla="*/ 1482405 w 1940583"/>
              <a:gd name="connsiteY2" fmla="*/ 0 h 916356"/>
              <a:gd name="connsiteX3" fmla="*/ 1940583 w 1940583"/>
              <a:gd name="connsiteY3" fmla="*/ 458178 h 916356"/>
              <a:gd name="connsiteX4" fmla="*/ 1482405 w 1940583"/>
              <a:gd name="connsiteY4" fmla="*/ 916356 h 916356"/>
              <a:gd name="connsiteX5" fmla="*/ 1482405 w 1940583"/>
              <a:gd name="connsiteY5" fmla="*/ 733085 h 916356"/>
              <a:gd name="connsiteX6" fmla="*/ 0 w 1940583"/>
              <a:gd name="connsiteY6" fmla="*/ 733085 h 916356"/>
              <a:gd name="connsiteX7" fmla="*/ 0 w 1940583"/>
              <a:gd name="connsiteY7" fmla="*/ 183271 h 91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0583" h="916356">
                <a:moveTo>
                  <a:pt x="0" y="183271"/>
                </a:moveTo>
                <a:lnTo>
                  <a:pt x="1482405" y="183271"/>
                </a:lnTo>
                <a:lnTo>
                  <a:pt x="1482405" y="0"/>
                </a:lnTo>
                <a:lnTo>
                  <a:pt x="1940583" y="458178"/>
                </a:lnTo>
                <a:lnTo>
                  <a:pt x="1482405" y="916356"/>
                </a:lnTo>
                <a:lnTo>
                  <a:pt x="1482405" y="733085"/>
                </a:lnTo>
                <a:lnTo>
                  <a:pt x="0" y="733085"/>
                </a:lnTo>
                <a:lnTo>
                  <a:pt x="0" y="183271"/>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0" tIns="183271" rIns="274907" bIns="183271" numCol="1" spcCol="1270" anchor="ctr" anchorCtr="0">
            <a:noAutofit/>
          </a:bodyPr>
          <a:lstStyle/>
          <a:p>
            <a:pPr marL="0" lvl="0" indent="0" algn="ctr" defTabSz="755650">
              <a:lnSpc>
                <a:spcPct val="90000"/>
              </a:lnSpc>
              <a:spcBef>
                <a:spcPct val="0"/>
              </a:spcBef>
              <a:spcAft>
                <a:spcPct val="35000"/>
              </a:spcAft>
              <a:buNone/>
            </a:pPr>
            <a:r>
              <a:rPr lang="en-IN" sz="1700" kern="1200">
                <a:effectLst/>
              </a:rPr>
              <a:t>Cryptographic reduction</a:t>
            </a:r>
            <a:endParaRPr lang="en-US" sz="1700" kern="1200" dirty="0">
              <a:effectLst/>
            </a:endParaRPr>
          </a:p>
        </p:txBody>
      </p:sp>
      <p:sp>
        <p:nvSpPr>
          <p:cNvPr id="151" name="Freeform: Shape 150">
            <a:extLst>
              <a:ext uri="{FF2B5EF4-FFF2-40B4-BE49-F238E27FC236}">
                <a16:creationId xmlns:a16="http://schemas.microsoft.com/office/drawing/2014/main" id="{AC86BF38-2EDE-46BF-BF09-372756627F16}"/>
              </a:ext>
            </a:extLst>
          </p:cNvPr>
          <p:cNvSpPr/>
          <p:nvPr/>
        </p:nvSpPr>
        <p:spPr>
          <a:xfrm>
            <a:off x="5282754" y="4464057"/>
            <a:ext cx="1845204" cy="1339603"/>
          </a:xfrm>
          <a:custGeom>
            <a:avLst/>
            <a:gdLst>
              <a:gd name="connsiteX0" fmla="*/ 0 w 1845204"/>
              <a:gd name="connsiteY0" fmla="*/ 133960 h 1339603"/>
              <a:gd name="connsiteX1" fmla="*/ 133960 w 1845204"/>
              <a:gd name="connsiteY1" fmla="*/ 0 h 1339603"/>
              <a:gd name="connsiteX2" fmla="*/ 1711244 w 1845204"/>
              <a:gd name="connsiteY2" fmla="*/ 0 h 1339603"/>
              <a:gd name="connsiteX3" fmla="*/ 1845204 w 1845204"/>
              <a:gd name="connsiteY3" fmla="*/ 133960 h 1339603"/>
              <a:gd name="connsiteX4" fmla="*/ 1845204 w 1845204"/>
              <a:gd name="connsiteY4" fmla="*/ 1205643 h 1339603"/>
              <a:gd name="connsiteX5" fmla="*/ 1711244 w 1845204"/>
              <a:gd name="connsiteY5" fmla="*/ 1339603 h 1339603"/>
              <a:gd name="connsiteX6" fmla="*/ 133960 w 1845204"/>
              <a:gd name="connsiteY6" fmla="*/ 1339603 h 1339603"/>
              <a:gd name="connsiteX7" fmla="*/ 0 w 1845204"/>
              <a:gd name="connsiteY7" fmla="*/ 1205643 h 1339603"/>
              <a:gd name="connsiteX8" fmla="*/ 0 w 1845204"/>
              <a:gd name="connsiteY8" fmla="*/ 133960 h 133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5204" h="1339603">
                <a:moveTo>
                  <a:pt x="0" y="133960"/>
                </a:moveTo>
                <a:cubicBezTo>
                  <a:pt x="0" y="59976"/>
                  <a:pt x="59976" y="0"/>
                  <a:pt x="133960" y="0"/>
                </a:cubicBezTo>
                <a:lnTo>
                  <a:pt x="1711244" y="0"/>
                </a:lnTo>
                <a:cubicBezTo>
                  <a:pt x="1785228" y="0"/>
                  <a:pt x="1845204" y="59976"/>
                  <a:pt x="1845204" y="133960"/>
                </a:cubicBezTo>
                <a:lnTo>
                  <a:pt x="1845204" y="1205643"/>
                </a:lnTo>
                <a:cubicBezTo>
                  <a:pt x="1845204" y="1279627"/>
                  <a:pt x="1785228" y="1339603"/>
                  <a:pt x="1711244" y="1339603"/>
                </a:cubicBezTo>
                <a:lnTo>
                  <a:pt x="133960" y="1339603"/>
                </a:lnTo>
                <a:cubicBezTo>
                  <a:pt x="59976" y="1339603"/>
                  <a:pt x="0" y="1279627"/>
                  <a:pt x="0" y="1205643"/>
                </a:cubicBezTo>
                <a:lnTo>
                  <a:pt x="0" y="13396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15436" tIns="115436" rIns="115436" bIns="115436" numCol="1" spcCol="1270" anchor="ctr" anchorCtr="0">
            <a:noAutofit/>
          </a:bodyPr>
          <a:lstStyle/>
          <a:p>
            <a:pPr marL="0" lvl="0" indent="0" algn="ctr" defTabSz="889000">
              <a:lnSpc>
                <a:spcPct val="90000"/>
              </a:lnSpc>
              <a:spcBef>
                <a:spcPct val="0"/>
              </a:spcBef>
              <a:spcAft>
                <a:spcPct val="35000"/>
              </a:spcAft>
              <a:buNone/>
            </a:pPr>
            <a:r>
              <a:rPr lang="en-IN" sz="2000" kern="1200" dirty="0"/>
              <a:t>Brute-force crack the cache entries</a:t>
            </a:r>
            <a:endParaRPr lang="en-US" sz="2000" kern="1200" dirty="0"/>
          </a:p>
        </p:txBody>
      </p:sp>
      <p:sp>
        <p:nvSpPr>
          <p:cNvPr id="152" name="Freeform: Shape 151">
            <a:extLst>
              <a:ext uri="{FF2B5EF4-FFF2-40B4-BE49-F238E27FC236}">
                <a16:creationId xmlns:a16="http://schemas.microsoft.com/office/drawing/2014/main" id="{8DF57837-87E1-4E01-A116-E89FEF836E2E}"/>
              </a:ext>
            </a:extLst>
          </p:cNvPr>
          <p:cNvSpPr/>
          <p:nvPr/>
        </p:nvSpPr>
        <p:spPr>
          <a:xfrm>
            <a:off x="7261223" y="4644589"/>
            <a:ext cx="1954259" cy="978540"/>
          </a:xfrm>
          <a:custGeom>
            <a:avLst/>
            <a:gdLst>
              <a:gd name="connsiteX0" fmla="*/ 0 w 1954259"/>
              <a:gd name="connsiteY0" fmla="*/ 195708 h 978540"/>
              <a:gd name="connsiteX1" fmla="*/ 1464989 w 1954259"/>
              <a:gd name="connsiteY1" fmla="*/ 195708 h 978540"/>
              <a:gd name="connsiteX2" fmla="*/ 1464989 w 1954259"/>
              <a:gd name="connsiteY2" fmla="*/ 0 h 978540"/>
              <a:gd name="connsiteX3" fmla="*/ 1954259 w 1954259"/>
              <a:gd name="connsiteY3" fmla="*/ 489270 h 978540"/>
              <a:gd name="connsiteX4" fmla="*/ 1464989 w 1954259"/>
              <a:gd name="connsiteY4" fmla="*/ 978540 h 978540"/>
              <a:gd name="connsiteX5" fmla="*/ 1464989 w 1954259"/>
              <a:gd name="connsiteY5" fmla="*/ 782832 h 978540"/>
              <a:gd name="connsiteX6" fmla="*/ 0 w 1954259"/>
              <a:gd name="connsiteY6" fmla="*/ 782832 h 978540"/>
              <a:gd name="connsiteX7" fmla="*/ 0 w 1954259"/>
              <a:gd name="connsiteY7" fmla="*/ 195708 h 97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4259" h="978540">
                <a:moveTo>
                  <a:pt x="0" y="195708"/>
                </a:moveTo>
                <a:lnTo>
                  <a:pt x="1464989" y="195708"/>
                </a:lnTo>
                <a:lnTo>
                  <a:pt x="1464989" y="0"/>
                </a:lnTo>
                <a:lnTo>
                  <a:pt x="1954259" y="489270"/>
                </a:lnTo>
                <a:lnTo>
                  <a:pt x="1464989" y="978540"/>
                </a:lnTo>
                <a:lnTo>
                  <a:pt x="1464989" y="782832"/>
                </a:lnTo>
                <a:lnTo>
                  <a:pt x="0" y="782832"/>
                </a:lnTo>
                <a:lnTo>
                  <a:pt x="0" y="195708"/>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0" tIns="195708" rIns="293562" bIns="195708" numCol="1" spcCol="1270" anchor="ctr" anchorCtr="0">
            <a:noAutofit/>
          </a:bodyPr>
          <a:lstStyle/>
          <a:p>
            <a:pPr marL="0" lvl="0" indent="0" algn="ctr" defTabSz="755650">
              <a:lnSpc>
                <a:spcPct val="90000"/>
              </a:lnSpc>
              <a:spcBef>
                <a:spcPct val="0"/>
              </a:spcBef>
              <a:spcAft>
                <a:spcPct val="35000"/>
              </a:spcAft>
              <a:buNone/>
            </a:pPr>
            <a:r>
              <a:rPr lang="en-IN" sz="1700" kern="1200"/>
              <a:t>Combinatorial argument</a:t>
            </a:r>
            <a:endParaRPr lang="en-US" sz="1700" kern="1200" dirty="0"/>
          </a:p>
        </p:txBody>
      </p:sp>
      <p:sp>
        <p:nvSpPr>
          <p:cNvPr id="153" name="Freeform: Shape 152">
            <a:extLst>
              <a:ext uri="{FF2B5EF4-FFF2-40B4-BE49-F238E27FC236}">
                <a16:creationId xmlns:a16="http://schemas.microsoft.com/office/drawing/2014/main" id="{679ECDA4-1B1D-42BF-BE74-01D555ACCCFC}"/>
              </a:ext>
            </a:extLst>
          </p:cNvPr>
          <p:cNvSpPr/>
          <p:nvPr/>
        </p:nvSpPr>
        <p:spPr>
          <a:xfrm>
            <a:off x="9328296" y="4464058"/>
            <a:ext cx="2232696" cy="1339603"/>
          </a:xfrm>
          <a:custGeom>
            <a:avLst/>
            <a:gdLst>
              <a:gd name="connsiteX0" fmla="*/ 0 w 1845204"/>
              <a:gd name="connsiteY0" fmla="*/ 133960 h 1339603"/>
              <a:gd name="connsiteX1" fmla="*/ 133960 w 1845204"/>
              <a:gd name="connsiteY1" fmla="*/ 0 h 1339603"/>
              <a:gd name="connsiteX2" fmla="*/ 1711244 w 1845204"/>
              <a:gd name="connsiteY2" fmla="*/ 0 h 1339603"/>
              <a:gd name="connsiteX3" fmla="*/ 1845204 w 1845204"/>
              <a:gd name="connsiteY3" fmla="*/ 133960 h 1339603"/>
              <a:gd name="connsiteX4" fmla="*/ 1845204 w 1845204"/>
              <a:gd name="connsiteY4" fmla="*/ 1205643 h 1339603"/>
              <a:gd name="connsiteX5" fmla="*/ 1711244 w 1845204"/>
              <a:gd name="connsiteY5" fmla="*/ 1339603 h 1339603"/>
              <a:gd name="connsiteX6" fmla="*/ 133960 w 1845204"/>
              <a:gd name="connsiteY6" fmla="*/ 1339603 h 1339603"/>
              <a:gd name="connsiteX7" fmla="*/ 0 w 1845204"/>
              <a:gd name="connsiteY7" fmla="*/ 1205643 h 1339603"/>
              <a:gd name="connsiteX8" fmla="*/ 0 w 1845204"/>
              <a:gd name="connsiteY8" fmla="*/ 133960 h 133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5204" h="1339603">
                <a:moveTo>
                  <a:pt x="0" y="133960"/>
                </a:moveTo>
                <a:cubicBezTo>
                  <a:pt x="0" y="59976"/>
                  <a:pt x="59976" y="0"/>
                  <a:pt x="133960" y="0"/>
                </a:cubicBezTo>
                <a:lnTo>
                  <a:pt x="1711244" y="0"/>
                </a:lnTo>
                <a:cubicBezTo>
                  <a:pt x="1785228" y="0"/>
                  <a:pt x="1845204" y="59976"/>
                  <a:pt x="1845204" y="133960"/>
                </a:cubicBezTo>
                <a:lnTo>
                  <a:pt x="1845204" y="1205643"/>
                </a:lnTo>
                <a:cubicBezTo>
                  <a:pt x="1845204" y="1279627"/>
                  <a:pt x="1785228" y="1339603"/>
                  <a:pt x="1711244" y="1339603"/>
                </a:cubicBezTo>
                <a:lnTo>
                  <a:pt x="133960" y="1339603"/>
                </a:lnTo>
                <a:cubicBezTo>
                  <a:pt x="59976" y="1339603"/>
                  <a:pt x="0" y="1279627"/>
                  <a:pt x="0" y="1205643"/>
                </a:cubicBezTo>
                <a:lnTo>
                  <a:pt x="0" y="13396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15436" tIns="115436" rIns="115436" bIns="115436" numCol="1" spcCol="1270" anchor="ctr" anchorCtr="0">
            <a:noAutofit/>
          </a:bodyPr>
          <a:lstStyle/>
          <a:p>
            <a:pPr marL="0" lvl="0" indent="0" algn="ctr" defTabSz="889000">
              <a:lnSpc>
                <a:spcPct val="90000"/>
              </a:lnSpc>
              <a:spcBef>
                <a:spcPct val="0"/>
              </a:spcBef>
              <a:spcAft>
                <a:spcPct val="35000"/>
              </a:spcAft>
              <a:buNone/>
            </a:pPr>
            <a:r>
              <a:rPr lang="en-IN" sz="2000" kern="1200" dirty="0"/>
              <a:t>Brute-force guess the registered password</a:t>
            </a:r>
            <a:endParaRPr lang="en-US" sz="2000" kern="1200" dirty="0"/>
          </a:p>
        </p:txBody>
      </p:sp>
      <p:sp>
        <p:nvSpPr>
          <p:cNvPr id="122" name="TextBox 121">
            <a:extLst>
              <a:ext uri="{FF2B5EF4-FFF2-40B4-BE49-F238E27FC236}">
                <a16:creationId xmlns:a16="http://schemas.microsoft.com/office/drawing/2014/main" id="{3C3FD301-E5C1-4B76-A7D9-490ADE0A2607}"/>
              </a:ext>
            </a:extLst>
          </p:cNvPr>
          <p:cNvSpPr txBox="1"/>
          <p:nvPr/>
        </p:nvSpPr>
        <p:spPr>
          <a:xfrm>
            <a:off x="329938" y="358219"/>
            <a:ext cx="11585542" cy="769441"/>
          </a:xfrm>
          <a:prstGeom prst="rect">
            <a:avLst/>
          </a:prstGeom>
          <a:noFill/>
        </p:spPr>
        <p:txBody>
          <a:bodyPr wrap="square" rtlCol="0">
            <a:spAutoFit/>
          </a:bodyPr>
          <a:lstStyle/>
          <a:p>
            <a:r>
              <a:rPr lang="en-US" sz="4400" dirty="0">
                <a:latin typeface="+mj-lt"/>
              </a:rPr>
              <a:t>Obvious strategy is the best an attacker can do</a:t>
            </a:r>
          </a:p>
        </p:txBody>
      </p:sp>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8BBAA599-5888-47DF-9DFD-63BBA4EC3AC5}"/>
                  </a:ext>
                </a:extLst>
              </p:cNvPr>
              <p:cNvSpPr txBox="1"/>
              <p:nvPr/>
            </p:nvSpPr>
            <p:spPr>
              <a:xfrm>
                <a:off x="8506207" y="2821656"/>
                <a:ext cx="1938437" cy="669992"/>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dirty="0"/>
                  <a:t> Cracking password hashes</a:t>
                </a:r>
              </a:p>
            </p:txBody>
          </p:sp>
        </mc:Choice>
        <mc:Fallback xmlns="">
          <p:sp>
            <p:nvSpPr>
              <p:cNvPr id="154" name="TextBox 153">
                <a:extLst>
                  <a:ext uri="{FF2B5EF4-FFF2-40B4-BE49-F238E27FC236}">
                    <a16:creationId xmlns:a16="http://schemas.microsoft.com/office/drawing/2014/main" id="{8BBAA599-5888-47DF-9DFD-63BBA4EC3AC5}"/>
                  </a:ext>
                </a:extLst>
              </p:cNvPr>
              <p:cNvSpPr txBox="1">
                <a:spLocks noRot="1" noChangeAspect="1" noMove="1" noResize="1" noEditPoints="1" noAdjustHandles="1" noChangeArrowheads="1" noChangeShapeType="1" noTextEdit="1"/>
              </p:cNvSpPr>
              <p:nvPr/>
            </p:nvSpPr>
            <p:spPr>
              <a:xfrm>
                <a:off x="8506207" y="2821656"/>
                <a:ext cx="1938437" cy="669992"/>
              </a:xfrm>
              <a:prstGeom prst="rect">
                <a:avLst/>
              </a:prstGeom>
              <a:blipFill>
                <a:blip r:embed="rId5"/>
                <a:stretch>
                  <a:fillRect t="-885" b="-11504"/>
                </a:stretch>
              </a:blipFill>
            </p:spPr>
            <p:txBody>
              <a:bodyPr/>
              <a:lstStyle/>
              <a:p>
                <a:r>
                  <a:rPr lang="en-US">
                    <a:noFill/>
                  </a:rPr>
                  <a:t> </a:t>
                </a:r>
              </a:p>
            </p:txBody>
          </p:sp>
        </mc:Fallback>
      </mc:AlternateContent>
      <p:pic>
        <p:nvPicPr>
          <p:cNvPr id="179" name="Picture 178">
            <a:extLst>
              <a:ext uri="{FF2B5EF4-FFF2-40B4-BE49-F238E27FC236}">
                <a16:creationId xmlns:a16="http://schemas.microsoft.com/office/drawing/2014/main" id="{2FCA7284-547F-4AA7-99ED-A2C90753DADC}"/>
              </a:ext>
            </a:extLst>
          </p:cNvPr>
          <p:cNvPicPr>
            <a:picLocks noChangeAspect="1"/>
          </p:cNvPicPr>
          <p:nvPr/>
        </p:nvPicPr>
        <p:blipFill>
          <a:blip r:embed="rId6"/>
          <a:stretch>
            <a:fillRect/>
          </a:stretch>
        </p:blipFill>
        <p:spPr>
          <a:xfrm>
            <a:off x="4259982" y="1971307"/>
            <a:ext cx="3635418" cy="1649103"/>
          </a:xfrm>
          <a:prstGeom prst="rect">
            <a:avLst/>
          </a:prstGeom>
        </p:spPr>
      </p:pic>
    </p:spTree>
    <p:extLst>
      <p:ext uri="{BB962C8B-B14F-4D97-AF65-F5344CB8AC3E}">
        <p14:creationId xmlns:p14="http://schemas.microsoft.com/office/powerpoint/2010/main" val="7817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50"/>
                                        </p:tgtEl>
                                        <p:attrNameLst>
                                          <p:attrName>style.visibility</p:attrName>
                                        </p:attrNameLst>
                                      </p:cBhvr>
                                      <p:to>
                                        <p:strVal val="visible"/>
                                      </p:to>
                                    </p:set>
                                    <p:animEffect transition="in" filter="wipe(left)">
                                      <p:cBhvr>
                                        <p:cTn id="14" dur="500"/>
                                        <p:tgtEl>
                                          <p:spTgt spid="15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2"/>
                                        </p:tgtEl>
                                        <p:attrNameLst>
                                          <p:attrName>style.visibility</p:attrName>
                                        </p:attrNameLst>
                                      </p:cBhvr>
                                      <p:to>
                                        <p:strVal val="visible"/>
                                      </p:to>
                                    </p:set>
                                    <p:animEffect transition="in" filter="wipe(left)">
                                      <p:cBhvr>
                                        <p:cTn id="19"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P spid="1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FD4BC2-B53E-4A84-A8D6-EB96D97E19AA}"/>
              </a:ext>
            </a:extLst>
          </p:cNvPr>
          <p:cNvSpPr>
            <a:spLocks noGrp="1"/>
          </p:cNvSpPr>
          <p:nvPr>
            <p:ph type="title"/>
          </p:nvPr>
        </p:nvSpPr>
        <p:spPr/>
        <p:txBody>
          <a:bodyPr/>
          <a:lstStyle/>
          <a:p>
            <a:r>
              <a:rPr lang="en-US" dirty="0"/>
              <a:t>TypTop’s state appears random</a:t>
            </a:r>
          </a:p>
        </p:txBody>
      </p:sp>
      <p:pic>
        <p:nvPicPr>
          <p:cNvPr id="33" name="Picture 32" descr="Adobe Spies on eBook Readers, including Library Users | Librarian in ...">
            <a:extLst>
              <a:ext uri="{FF2B5EF4-FFF2-40B4-BE49-F238E27FC236}">
                <a16:creationId xmlns:a16="http://schemas.microsoft.com/office/drawing/2014/main" id="{86A738F2-1E1D-413A-AA32-818EF6B3A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213" y="3902495"/>
            <a:ext cx="1377496" cy="1377496"/>
          </a:xfrm>
          <a:prstGeom prst="rect">
            <a:avLst/>
          </a:prstGeom>
        </p:spPr>
      </p:pic>
      <p:sp>
        <p:nvSpPr>
          <p:cNvPr id="2" name="Rectangle 1">
            <a:extLst>
              <a:ext uri="{FF2B5EF4-FFF2-40B4-BE49-F238E27FC236}">
                <a16:creationId xmlns:a16="http://schemas.microsoft.com/office/drawing/2014/main" id="{7D4E54CD-8494-4D4B-8123-C95CF4E9CEDC}"/>
              </a:ext>
            </a:extLst>
          </p:cNvPr>
          <p:cNvSpPr/>
          <p:nvPr/>
        </p:nvSpPr>
        <p:spPr>
          <a:xfrm>
            <a:off x="5686534" y="3155921"/>
            <a:ext cx="50526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4A0F388-860B-4F67-9C2F-D06CA297F9BA}"/>
                  </a:ext>
                </a:extLst>
              </p:cNvPr>
              <p:cNvSpPr/>
              <p:nvPr/>
            </p:nvSpPr>
            <p:spPr>
              <a:xfrm>
                <a:off x="5639170" y="2294449"/>
                <a:ext cx="928459" cy="92333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54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oMath>
                  </m:oMathPara>
                </a14:m>
                <a:endParaRPr lang="en-US" sz="54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5" name="Rectangle 4">
                <a:extLst>
                  <a:ext uri="{FF2B5EF4-FFF2-40B4-BE49-F238E27FC236}">
                    <a16:creationId xmlns:a16="http://schemas.microsoft.com/office/drawing/2014/main" id="{94A0F388-860B-4F67-9C2F-D06CA297F9BA}"/>
                  </a:ext>
                </a:extLst>
              </p:cNvPr>
              <p:cNvSpPr>
                <a:spLocks noRot="1" noChangeAspect="1" noMove="1" noResize="1" noEditPoints="1" noAdjustHandles="1" noChangeArrowheads="1" noChangeShapeType="1" noTextEdit="1"/>
              </p:cNvSpPr>
              <p:nvPr/>
            </p:nvSpPr>
            <p:spPr>
              <a:xfrm>
                <a:off x="5639170" y="2294449"/>
                <a:ext cx="928459"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A8E817CC-0660-46C8-9A3C-640E7FF1C61D}"/>
                  </a:ext>
                </a:extLst>
              </p:cNvPr>
              <p:cNvSpPr/>
              <p:nvPr/>
            </p:nvSpPr>
            <p:spPr>
              <a:xfrm>
                <a:off x="1418202" y="5339189"/>
                <a:ext cx="9355596" cy="461665"/>
              </a:xfrm>
              <a:prstGeom prst="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numCol="1">
                <a:spAutoFit/>
              </a:bodyPr>
              <a:lstStyle/>
              <a:p>
                <a:pPr lvl="0" algn="ctr"/>
                <a14:m>
                  <m:oMath xmlns:m="http://schemas.openxmlformats.org/officeDocument/2006/math">
                    <m:r>
                      <a:rPr lang="en-US" sz="2400" b="0" i="1" smtClean="0">
                        <a:solidFill>
                          <a:prstClr val="black"/>
                        </a:solidFill>
                        <a:latin typeface="Cambria Math" panose="02040503050406030204" pitchFamily="18" charset="0"/>
                        <a:ea typeface="Cambria Math" panose="02040503050406030204" pitchFamily="18" charset="0"/>
                        <a:cs typeface="Leelawadee UI Semilight" panose="020B0402040204020203" pitchFamily="34" charset="-34"/>
                      </a:rPr>
                      <m:t>⇒ </m:t>
                    </m:r>
                  </m:oMath>
                </a14:m>
                <a:r>
                  <a:rPr lang="en-US" sz="2400" dirty="0">
                    <a:solidFill>
                      <a:prstClr val="black"/>
                    </a:solidFill>
                    <a:ea typeface="Cambria Math" panose="02040503050406030204" pitchFamily="18" charset="0"/>
                    <a:cs typeface="Leelawadee UI Semilight" panose="020B0402040204020203" pitchFamily="34" charset="-34"/>
                  </a:rPr>
                  <a:t>Attacker learns nothing unless he can guess an entry in the cache</a:t>
                </a:r>
              </a:p>
            </p:txBody>
          </p:sp>
        </mc:Choice>
        <mc:Fallback xmlns="">
          <p:sp>
            <p:nvSpPr>
              <p:cNvPr id="42" name="Rectangle 41">
                <a:extLst>
                  <a:ext uri="{FF2B5EF4-FFF2-40B4-BE49-F238E27FC236}">
                    <a16:creationId xmlns:a16="http://schemas.microsoft.com/office/drawing/2014/main" id="{A8E817CC-0660-46C8-9A3C-640E7FF1C61D}"/>
                  </a:ext>
                </a:extLst>
              </p:cNvPr>
              <p:cNvSpPr>
                <a:spLocks noRot="1" noChangeAspect="1" noMove="1" noResize="1" noEditPoints="1" noAdjustHandles="1" noChangeArrowheads="1" noChangeShapeType="1" noTextEdit="1"/>
              </p:cNvSpPr>
              <p:nvPr/>
            </p:nvSpPr>
            <p:spPr>
              <a:xfrm>
                <a:off x="1418202" y="5339189"/>
                <a:ext cx="9355596" cy="461665"/>
              </a:xfrm>
              <a:prstGeom prst="rect">
                <a:avLst/>
              </a:prstGeom>
              <a:blipFill>
                <a:blip r:embed="rId5"/>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C981AC40-B23B-42BA-9F75-6FAD57D6A52C}"/>
              </a:ext>
            </a:extLst>
          </p:cNvPr>
          <p:cNvSpPr>
            <a:spLocks noGrp="1"/>
          </p:cNvSpPr>
          <p:nvPr>
            <p:ph type="sldNum" sz="quarter" idx="12"/>
          </p:nvPr>
        </p:nvSpPr>
        <p:spPr/>
        <p:txBody>
          <a:bodyPr/>
          <a:lstStyle/>
          <a:p>
            <a:fld id="{6D22F896-40B5-4ADD-8801-0D06FADFA095}" type="slidenum">
              <a:rPr lang="en-US" smtClean="0"/>
              <a:t>19</a:t>
            </a:fld>
            <a:endParaRPr lang="en-US" dirty="0"/>
          </a:p>
        </p:txBody>
      </p:sp>
      <p:sp>
        <p:nvSpPr>
          <p:cNvPr id="22" name="Callout: Line 21">
            <a:extLst>
              <a:ext uri="{FF2B5EF4-FFF2-40B4-BE49-F238E27FC236}">
                <a16:creationId xmlns:a16="http://schemas.microsoft.com/office/drawing/2014/main" id="{0AD5C472-E05D-4DFA-A6F4-C6A84B1E9C4B}"/>
              </a:ext>
            </a:extLst>
          </p:cNvPr>
          <p:cNvSpPr/>
          <p:nvPr/>
        </p:nvSpPr>
        <p:spPr>
          <a:xfrm>
            <a:off x="8160843" y="4265084"/>
            <a:ext cx="3192957" cy="739110"/>
          </a:xfrm>
          <a:prstGeom prst="borderCallout1">
            <a:avLst>
              <a:gd name="adj1" fmla="val 51837"/>
              <a:gd name="adj2" fmla="val -2339"/>
              <a:gd name="adj3" fmla="val 136956"/>
              <a:gd name="adj4" fmla="val -2900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Assuming underlying encryption schemes are secure</a:t>
            </a:r>
          </a:p>
        </p:txBody>
      </p:sp>
      <p:grpSp>
        <p:nvGrpSpPr>
          <p:cNvPr id="28" name="Group 27">
            <a:extLst>
              <a:ext uri="{FF2B5EF4-FFF2-40B4-BE49-F238E27FC236}">
                <a16:creationId xmlns:a16="http://schemas.microsoft.com/office/drawing/2014/main" id="{B2740188-6E39-47A3-A448-07945EA5DA52}"/>
              </a:ext>
            </a:extLst>
          </p:cNvPr>
          <p:cNvGrpSpPr/>
          <p:nvPr/>
        </p:nvGrpSpPr>
        <p:grpSpPr>
          <a:xfrm>
            <a:off x="364840" y="1680529"/>
            <a:ext cx="4919455" cy="2288434"/>
            <a:chOff x="545597" y="1680529"/>
            <a:chExt cx="4919455" cy="2288434"/>
          </a:xfrm>
        </p:grpSpPr>
        <p:grpSp>
          <p:nvGrpSpPr>
            <p:cNvPr id="20" name="Group 19">
              <a:extLst>
                <a:ext uri="{FF2B5EF4-FFF2-40B4-BE49-F238E27FC236}">
                  <a16:creationId xmlns:a16="http://schemas.microsoft.com/office/drawing/2014/main" id="{BBD3743F-FC67-4A7B-A7FA-D99DF817A62B}"/>
                </a:ext>
              </a:extLst>
            </p:cNvPr>
            <p:cNvGrpSpPr/>
            <p:nvPr/>
          </p:nvGrpSpPr>
          <p:grpSpPr>
            <a:xfrm>
              <a:off x="545597" y="1680529"/>
              <a:ext cx="4900165" cy="2288434"/>
              <a:chOff x="545597" y="1435427"/>
              <a:chExt cx="4900165" cy="2288434"/>
            </a:xfrm>
          </p:grpSpPr>
          <p:grpSp>
            <p:nvGrpSpPr>
              <p:cNvPr id="13" name="Group 12">
                <a:extLst>
                  <a:ext uri="{FF2B5EF4-FFF2-40B4-BE49-F238E27FC236}">
                    <a16:creationId xmlns:a16="http://schemas.microsoft.com/office/drawing/2014/main" id="{AAC62AC8-470E-454A-943A-98EE829B749F}"/>
                  </a:ext>
                </a:extLst>
              </p:cNvPr>
              <p:cNvGrpSpPr/>
              <p:nvPr/>
            </p:nvGrpSpPr>
            <p:grpSpPr>
              <a:xfrm>
                <a:off x="545597" y="1435427"/>
                <a:ext cx="4900165" cy="2288434"/>
                <a:chOff x="545597" y="1435427"/>
                <a:chExt cx="4900165" cy="2288434"/>
              </a:xfrm>
            </p:grpSpPr>
            <p:sp>
              <p:nvSpPr>
                <p:cNvPr id="17" name="Rectangle 16">
                  <a:extLst>
                    <a:ext uri="{FF2B5EF4-FFF2-40B4-BE49-F238E27FC236}">
                      <a16:creationId xmlns:a16="http://schemas.microsoft.com/office/drawing/2014/main" id="{3E88A219-8232-41D7-BD5E-842320E7DC72}"/>
                    </a:ext>
                  </a:extLst>
                </p:cNvPr>
                <p:cNvSpPr/>
                <p:nvPr/>
              </p:nvSpPr>
              <p:spPr>
                <a:xfrm>
                  <a:off x="545597" y="1435427"/>
                  <a:ext cx="4900165" cy="228843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21" name="TextBox 20">
                  <a:extLst>
                    <a:ext uri="{FF2B5EF4-FFF2-40B4-BE49-F238E27FC236}">
                      <a16:creationId xmlns:a16="http://schemas.microsoft.com/office/drawing/2014/main" id="{CF596627-DBD2-413A-86B4-3670B5A14E1B}"/>
                    </a:ext>
                  </a:extLst>
                </p:cNvPr>
                <p:cNvSpPr txBox="1"/>
                <p:nvPr/>
              </p:nvSpPr>
              <p:spPr>
                <a:xfrm>
                  <a:off x="633012" y="1855621"/>
                  <a:ext cx="1683525"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r>
                    <a:rPr lang="el-GR" dirty="0">
                      <a:latin typeface="LM Mono 12" panose="00000509000000000000" pitchFamily="49" charset="0"/>
                    </a:rPr>
                    <a:t>#έ</a:t>
                  </a: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p:txBody>
            </p:sp>
            <p:grpSp>
              <p:nvGrpSpPr>
                <p:cNvPr id="23" name="Group 22">
                  <a:extLst>
                    <a:ext uri="{FF2B5EF4-FFF2-40B4-BE49-F238E27FC236}">
                      <a16:creationId xmlns:a16="http://schemas.microsoft.com/office/drawing/2014/main" id="{4AEA3BD4-7007-4003-AE64-D99B93519511}"/>
                    </a:ext>
                  </a:extLst>
                </p:cNvPr>
                <p:cNvGrpSpPr/>
                <p:nvPr/>
              </p:nvGrpSpPr>
              <p:grpSpPr>
                <a:xfrm>
                  <a:off x="2425526" y="1513923"/>
                  <a:ext cx="1646364" cy="2092137"/>
                  <a:chOff x="7472847" y="1513831"/>
                  <a:chExt cx="1646364" cy="2092137"/>
                </a:xfrm>
              </p:grpSpPr>
              <p:sp>
                <p:nvSpPr>
                  <p:cNvPr id="24" name="TextBox 23">
                    <a:extLst>
                      <a:ext uri="{FF2B5EF4-FFF2-40B4-BE49-F238E27FC236}">
                        <a16:creationId xmlns:a16="http://schemas.microsoft.com/office/drawing/2014/main" id="{F720D012-6279-44B8-81EE-BC58050156D1}"/>
                      </a:ext>
                    </a:extLst>
                  </p:cNvPr>
                  <p:cNvSpPr txBox="1"/>
                  <p:nvPr/>
                </p:nvSpPr>
                <p:spPr>
                  <a:xfrm>
                    <a:off x="7472847" y="1851642"/>
                    <a:ext cx="1646364"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p:txBody>
              </p:sp>
              <p:sp>
                <p:nvSpPr>
                  <p:cNvPr id="25" name="TextBox 24">
                    <a:extLst>
                      <a:ext uri="{FF2B5EF4-FFF2-40B4-BE49-F238E27FC236}">
                        <a16:creationId xmlns:a16="http://schemas.microsoft.com/office/drawing/2014/main" id="{DC2D78D1-0055-4C49-ADA9-C34133253C57}"/>
                      </a:ext>
                    </a:extLst>
                  </p:cNvPr>
                  <p:cNvSpPr txBox="1"/>
                  <p:nvPr/>
                </p:nvSpPr>
                <p:spPr>
                  <a:xfrm>
                    <a:off x="7488105" y="1513831"/>
                    <a:ext cx="1033123" cy="3357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Waitlist</a:t>
                    </a:r>
                  </a:p>
                </p:txBody>
              </p:sp>
            </p:gr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A7561416-6DCC-46BF-8AA5-B563D1048E5E}"/>
                        </a:ext>
                      </a:extLst>
                    </p:cNvPr>
                    <p:cNvSpPr/>
                    <p:nvPr/>
                  </p:nvSpPr>
                  <p:spPr>
                    <a:xfrm>
                      <a:off x="4250981" y="3245071"/>
                      <a:ext cx="52161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𝑝𝑘</m:t>
                            </m:r>
                          </m:oMath>
                        </m:oMathPara>
                      </a14:m>
                      <a:endParaRPr lang="en-US" dirty="0"/>
                    </a:p>
                  </p:txBody>
                </p:sp>
              </mc:Choice>
              <mc:Fallback xmlns="">
                <p:sp>
                  <p:nvSpPr>
                    <p:cNvPr id="26" name="Rectangle 25">
                      <a:extLst>
                        <a:ext uri="{FF2B5EF4-FFF2-40B4-BE49-F238E27FC236}">
                          <a16:creationId xmlns:a16="http://schemas.microsoft.com/office/drawing/2014/main" id="{A7561416-6DCC-46BF-8AA5-B563D1048E5E}"/>
                        </a:ext>
                      </a:extLst>
                    </p:cNvPr>
                    <p:cNvSpPr>
                      <a:spLocks noRot="1" noChangeAspect="1" noMove="1" noResize="1" noEditPoints="1" noAdjustHandles="1" noChangeArrowheads="1" noChangeShapeType="1" noTextEdit="1"/>
                    </p:cNvSpPr>
                    <p:nvPr/>
                  </p:nvSpPr>
                  <p:spPr>
                    <a:xfrm>
                      <a:off x="4250981" y="3245071"/>
                      <a:ext cx="521618" cy="369332"/>
                    </a:xfrm>
                    <a:prstGeom prst="rect">
                      <a:avLst/>
                    </a:prstGeom>
                    <a:blipFill>
                      <a:blip r:embed="rId9"/>
                      <a:stretch>
                        <a:fillRect b="-12698"/>
                      </a:stretch>
                    </a:blipFill>
                  </p:spPr>
                  <p:txBody>
                    <a:bodyPr/>
                    <a:lstStyle/>
                    <a:p>
                      <a:r>
                        <a:rPr lang="en-US">
                          <a:noFill/>
                        </a:rPr>
                        <a:t> </a:t>
                      </a:r>
                    </a:p>
                  </p:txBody>
                </p:sp>
              </mc:Fallback>
            </mc:AlternateContent>
          </p:grpSp>
          <p:sp>
            <p:nvSpPr>
              <p:cNvPr id="43" name="TextBox 42">
                <a:extLst>
                  <a:ext uri="{FF2B5EF4-FFF2-40B4-BE49-F238E27FC236}">
                    <a16:creationId xmlns:a16="http://schemas.microsoft.com/office/drawing/2014/main" id="{9A6A7FDE-848C-4FA8-9487-6491E117573B}"/>
                  </a:ext>
                </a:extLst>
              </p:cNvPr>
              <p:cNvSpPr txBox="1"/>
              <p:nvPr/>
            </p:nvSpPr>
            <p:spPr>
              <a:xfrm>
                <a:off x="2336455" y="1852306"/>
                <a:ext cx="1735540" cy="1754326"/>
              </a:xfrm>
              <a:prstGeom prst="rect">
                <a:avLst/>
              </a:prstGeom>
              <a:noFill/>
            </p:spPr>
            <p:txBody>
              <a:bodyPr wrap="none" rtlCol="0">
                <a:spAutoFit/>
              </a:bodyPr>
              <a:lstStyle/>
              <a:p>
                <a:pPr algn="ctr"/>
                <a:r>
                  <a:rPr lang="en-US" dirty="0" err="1"/>
                  <a:t>ĉṓɲṩḙċťᶒțû</a:t>
                </a:r>
                <a:r>
                  <a:rPr lang="hi-IN" dirty="0"/>
                  <a:t>रें</a:t>
                </a:r>
                <a:endParaRPr lang="en-US" dirty="0"/>
              </a:p>
              <a:p>
                <a:pPr algn="ctr"/>
                <a:r>
                  <a:rPr lang="en-US" dirty="0">
                    <a:latin typeface="LM Mono 12" panose="00000509000000000000" pitchFamily="49" charset="0"/>
                  </a:rPr>
                  <a:t>------------</a:t>
                </a:r>
              </a:p>
              <a:p>
                <a:pPr algn="ctr"/>
                <a:r>
                  <a:rPr lang="en-US" dirty="0" err="1"/>
                  <a:t>ấɖḯƥ</a:t>
                </a:r>
                <a:r>
                  <a:rPr lang="hi-IN" dirty="0"/>
                  <a:t>भ</a:t>
                </a:r>
                <a:r>
                  <a:rPr lang="en-US" dirty="0" err="1"/>
                  <a:t>ĭṩčįɳġɾ</a:t>
                </a:r>
                <a:endParaRPr lang="en-US" dirty="0">
                  <a:latin typeface="LM Mono 12" panose="00000509000000000000" pitchFamily="49" charset="0"/>
                </a:endParaRPr>
              </a:p>
              <a:p>
                <a:pPr algn="ctr"/>
                <a:r>
                  <a:rPr lang="en-US" dirty="0">
                    <a:latin typeface="LM Mono 12" panose="00000509000000000000" pitchFamily="49" charset="0"/>
                  </a:rPr>
                  <a:t>------------</a:t>
                </a:r>
              </a:p>
              <a:p>
                <a:pPr algn="ctr"/>
                <a:r>
                  <a:rPr lang="en-US" dirty="0"/>
                  <a:t>ᵯáꞡᶇā </a:t>
                </a:r>
                <a:r>
                  <a:rPr lang="en-US" dirty="0" err="1"/>
                  <a:t>ąⱡîɋṹẵ</a:t>
                </a:r>
                <a:r>
                  <a:rPr lang="en-US" dirty="0"/>
                  <a:t>.</a:t>
                </a:r>
                <a:endParaRPr lang="en-US" dirty="0">
                  <a:latin typeface="LM Mono 12" panose="00000509000000000000" pitchFamily="49" charset="0"/>
                </a:endParaRPr>
              </a:p>
              <a:p>
                <a:endParaRPr lang="en-US" dirty="0"/>
              </a:p>
            </p:txBody>
          </p:sp>
          <p:sp>
            <p:nvSpPr>
              <p:cNvPr id="44" name="Rectangle 43">
                <a:extLst>
                  <a:ext uri="{FF2B5EF4-FFF2-40B4-BE49-F238E27FC236}">
                    <a16:creationId xmlns:a16="http://schemas.microsoft.com/office/drawing/2014/main" id="{01B5E24F-D595-402F-8185-7605B5439520}"/>
                  </a:ext>
                </a:extLst>
              </p:cNvPr>
              <p:cNvSpPr/>
              <p:nvPr/>
            </p:nvSpPr>
            <p:spPr>
              <a:xfrm>
                <a:off x="810390" y="2959854"/>
                <a:ext cx="1122423" cy="369332"/>
              </a:xfrm>
              <a:prstGeom prst="rect">
                <a:avLst/>
              </a:prstGeom>
            </p:spPr>
            <p:txBody>
              <a:bodyPr wrap="none">
                <a:spAutoFit/>
              </a:bodyPr>
              <a:lstStyle/>
              <a:p>
                <a:pPr algn="ctr"/>
                <a:r>
                  <a:rPr lang="en-US" altLang="zh-TW" dirty="0">
                    <a:latin typeface="LM Mono 12" panose="00000509000000000000" pitchFamily="49" charset="0"/>
                  </a:rPr>
                  <a:t>$@G7&amp;</a:t>
                </a:r>
                <a:r>
                  <a:rPr lang="zh-TW" altLang="en-US" dirty="0">
                    <a:latin typeface="LM Mono 12" panose="00000509000000000000" pitchFamily="49" charset="0"/>
                  </a:rPr>
                  <a:t>值</a:t>
                </a:r>
                <a:r>
                  <a:rPr lang="el-GR" altLang="ja-JP" dirty="0"/>
                  <a:t>β</a:t>
                </a:r>
                <a:endParaRPr lang="en-US" dirty="0">
                  <a:latin typeface="LM Mono 12" panose="00000509000000000000" pitchFamily="49" charset="0"/>
                </a:endParaRPr>
              </a:p>
            </p:txBody>
          </p:sp>
          <p:sp>
            <p:nvSpPr>
              <p:cNvPr id="45" name="Rectangle 44">
                <a:extLst>
                  <a:ext uri="{FF2B5EF4-FFF2-40B4-BE49-F238E27FC236}">
                    <a16:creationId xmlns:a16="http://schemas.microsoft.com/office/drawing/2014/main" id="{C45CA444-564B-4F3D-80BD-D63C671B2B58}"/>
                  </a:ext>
                </a:extLst>
              </p:cNvPr>
              <p:cNvSpPr/>
              <p:nvPr/>
            </p:nvSpPr>
            <p:spPr>
              <a:xfrm>
                <a:off x="821655" y="2401054"/>
                <a:ext cx="1221809" cy="369332"/>
              </a:xfrm>
              <a:prstGeom prst="rect">
                <a:avLst/>
              </a:prstGeom>
            </p:spPr>
            <p:txBody>
              <a:bodyPr wrap="none">
                <a:spAutoFit/>
              </a:bodyPr>
              <a:lstStyle/>
              <a:p>
                <a:pPr algn="ctr"/>
                <a:r>
                  <a:rPr lang="zh-TW" altLang="en-US" dirty="0">
                    <a:latin typeface="LM Mono 12" panose="00000509000000000000" pitchFamily="49" charset="0"/>
                  </a:rPr>
                  <a:t>填写随机</a:t>
                </a:r>
                <a:r>
                  <a:rPr lang="en-US" altLang="zh-TW" dirty="0">
                    <a:latin typeface="LM Mono 12" panose="00000509000000000000" pitchFamily="49" charset="0"/>
                  </a:rPr>
                  <a:t>%</a:t>
                </a:r>
                <a:endParaRPr lang="en-US" dirty="0">
                  <a:latin typeface="LM Mono 12" panose="00000509000000000000" pitchFamily="49" charset="0"/>
                </a:endParaRPr>
              </a:p>
            </p:txBody>
          </p:sp>
          <p:sp>
            <p:nvSpPr>
              <p:cNvPr id="46" name="Rectangle 45">
                <a:extLst>
                  <a:ext uri="{FF2B5EF4-FFF2-40B4-BE49-F238E27FC236}">
                    <a16:creationId xmlns:a16="http://schemas.microsoft.com/office/drawing/2014/main" id="{615B3220-7C04-4062-968B-2A1242424921}"/>
                  </a:ext>
                </a:extLst>
              </p:cNvPr>
              <p:cNvSpPr/>
              <p:nvPr/>
            </p:nvSpPr>
            <p:spPr>
              <a:xfrm>
                <a:off x="797373" y="1882894"/>
                <a:ext cx="1351652" cy="369332"/>
              </a:xfrm>
              <a:prstGeom prst="rect">
                <a:avLst/>
              </a:prstGeom>
            </p:spPr>
            <p:txBody>
              <a:bodyPr wrap="none">
                <a:spAutoFit/>
              </a:bodyPr>
              <a:lstStyle/>
              <a:p>
                <a:pPr algn="ctr"/>
                <a:r>
                  <a:rPr lang="ar-AE" dirty="0">
                    <a:latin typeface="LM Mono 12" panose="00000509000000000000" pitchFamily="49" charset="0"/>
                  </a:rPr>
                  <a:t>بے ترتیب اقدار</a:t>
                </a:r>
              </a:p>
            </p:txBody>
          </p:sp>
          <p:sp>
            <p:nvSpPr>
              <p:cNvPr id="47" name="TextBox 46">
                <a:extLst>
                  <a:ext uri="{FF2B5EF4-FFF2-40B4-BE49-F238E27FC236}">
                    <a16:creationId xmlns:a16="http://schemas.microsoft.com/office/drawing/2014/main" id="{EBAA1CDC-6E0E-4702-BDF4-492175CB81D7}"/>
                  </a:ext>
                </a:extLst>
              </p:cNvPr>
              <p:cNvSpPr txBox="1"/>
              <p:nvPr/>
            </p:nvSpPr>
            <p:spPr>
              <a:xfrm>
                <a:off x="632474" y="1539194"/>
                <a:ext cx="805595" cy="30523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Cache</a:t>
                </a:r>
              </a:p>
            </p:txBody>
          </p:sp>
        </p:grpSp>
        <p:grpSp>
          <p:nvGrpSpPr>
            <p:cNvPr id="53" name="Group 52">
              <a:extLst>
                <a:ext uri="{FF2B5EF4-FFF2-40B4-BE49-F238E27FC236}">
                  <a16:creationId xmlns:a16="http://schemas.microsoft.com/office/drawing/2014/main" id="{83DC5E56-8E53-4DDA-9EC4-18EB6B1F7670}"/>
                </a:ext>
              </a:extLst>
            </p:cNvPr>
            <p:cNvGrpSpPr/>
            <p:nvPr/>
          </p:nvGrpSpPr>
          <p:grpSpPr>
            <a:xfrm>
              <a:off x="4184003" y="1715257"/>
              <a:ext cx="1281049" cy="781759"/>
              <a:chOff x="8986018" y="1488901"/>
              <a:chExt cx="1281049" cy="781759"/>
            </a:xfrm>
          </p:grpSpPr>
          <p:sp>
            <p:nvSpPr>
              <p:cNvPr id="54" name="TextBox 53">
                <a:extLst>
                  <a:ext uri="{FF2B5EF4-FFF2-40B4-BE49-F238E27FC236}">
                    <a16:creationId xmlns:a16="http://schemas.microsoft.com/office/drawing/2014/main" id="{8FB5B441-6981-4DB4-9D81-51D5534CA7BE}"/>
                  </a:ext>
                </a:extLst>
              </p:cNvPr>
              <p:cNvSpPr txBox="1"/>
              <p:nvPr/>
            </p:nvSpPr>
            <p:spPr>
              <a:xfrm>
                <a:off x="8986018" y="1488901"/>
                <a:ext cx="109364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u="sng" dirty="0"/>
                  <a:t>Aux Info</a:t>
                </a:r>
              </a:p>
              <a:p>
                <a:endParaRPr lang="en-US" dirty="0"/>
              </a:p>
            </p:txBody>
          </p:sp>
          <p:grpSp>
            <p:nvGrpSpPr>
              <p:cNvPr id="55" name="Group 54">
                <a:extLst>
                  <a:ext uri="{FF2B5EF4-FFF2-40B4-BE49-F238E27FC236}">
                    <a16:creationId xmlns:a16="http://schemas.microsoft.com/office/drawing/2014/main" id="{A7864185-17A4-49C3-B858-26E25DB9AB56}"/>
                  </a:ext>
                </a:extLst>
              </p:cNvPr>
              <p:cNvGrpSpPr/>
              <p:nvPr/>
            </p:nvGrpSpPr>
            <p:grpSpPr>
              <a:xfrm>
                <a:off x="9042162" y="1766679"/>
                <a:ext cx="1224905" cy="503981"/>
                <a:chOff x="9042162" y="1766679"/>
                <a:chExt cx="1224905" cy="503981"/>
              </a:xfrm>
            </p:grpSpPr>
            <p:grpSp>
              <p:nvGrpSpPr>
                <p:cNvPr id="56" name="Group 55">
                  <a:extLst>
                    <a:ext uri="{FF2B5EF4-FFF2-40B4-BE49-F238E27FC236}">
                      <a16:creationId xmlns:a16="http://schemas.microsoft.com/office/drawing/2014/main" id="{11086CEC-3107-416D-BAC3-79EE09AC0F4B}"/>
                    </a:ext>
                  </a:extLst>
                </p:cNvPr>
                <p:cNvGrpSpPr/>
                <p:nvPr/>
              </p:nvGrpSpPr>
              <p:grpSpPr>
                <a:xfrm>
                  <a:off x="9861267" y="1883454"/>
                  <a:ext cx="405800" cy="387206"/>
                  <a:chOff x="10757091" y="4332971"/>
                  <a:chExt cx="405800" cy="393670"/>
                </a:xfrm>
              </p:grpSpPr>
              <p:pic>
                <p:nvPicPr>
                  <p:cNvPr id="58" name="Picture 4" descr="File:Black Lock.png">
                    <a:extLst>
                      <a:ext uri="{FF2B5EF4-FFF2-40B4-BE49-F238E27FC236}">
                        <a16:creationId xmlns:a16="http://schemas.microsoft.com/office/drawing/2014/main" id="{85C45D22-4819-4098-A531-EDD863F246D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74105" y="4332971"/>
                    <a:ext cx="375444" cy="3754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82F3A031-3692-4E32-9A9C-AA8CF6603ED9}"/>
                          </a:ext>
                        </a:extLst>
                      </p:cNvPr>
                      <p:cNvSpPr/>
                      <p:nvPr/>
                    </p:nvSpPr>
                    <p:spPr>
                      <a:xfrm>
                        <a:off x="10757091" y="4418864"/>
                        <a:ext cx="40580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chemeClr val="bg1"/>
                                  </a:solidFill>
                                  <a:latin typeface="Cambria Math" panose="02040503050406030204" pitchFamily="18" charset="0"/>
                                </a:rPr>
                                <m:t>𝑝𝑘</m:t>
                              </m:r>
                            </m:oMath>
                          </m:oMathPara>
                        </a14:m>
                        <a:endParaRPr lang="en-US" dirty="0"/>
                      </a:p>
                    </p:txBody>
                  </p:sp>
                </mc:Choice>
                <mc:Fallback xmlns="">
                  <p:sp>
                    <p:nvSpPr>
                      <p:cNvPr id="59" name="Rectangle 58">
                        <a:extLst>
                          <a:ext uri="{FF2B5EF4-FFF2-40B4-BE49-F238E27FC236}">
                            <a16:creationId xmlns:a16="http://schemas.microsoft.com/office/drawing/2014/main" id="{82F3A031-3692-4E32-9A9C-AA8CF6603ED9}"/>
                          </a:ext>
                        </a:extLst>
                      </p:cNvPr>
                      <p:cNvSpPr>
                        <a:spLocks noRot="1" noChangeAspect="1" noMove="1" noResize="1" noEditPoints="1" noAdjustHandles="1" noChangeArrowheads="1" noChangeShapeType="1" noTextEdit="1"/>
                      </p:cNvSpPr>
                      <p:nvPr/>
                    </p:nvSpPr>
                    <p:spPr>
                      <a:xfrm>
                        <a:off x="10757091" y="4418864"/>
                        <a:ext cx="405800" cy="307777"/>
                      </a:xfrm>
                      <a:prstGeom prst="rect">
                        <a:avLst/>
                      </a:prstGeom>
                      <a:blipFill>
                        <a:blip r:embed="rId11"/>
                        <a:stretch>
                          <a:fillRect b="-10000"/>
                        </a:stretch>
                      </a:blipFill>
                    </p:spPr>
                    <p:txBody>
                      <a:bodyPr/>
                      <a:lstStyle/>
                      <a:p>
                        <a:r>
                          <a:rPr lang="en-US">
                            <a:noFill/>
                          </a:rPr>
                          <a:t> </a:t>
                        </a:r>
                      </a:p>
                    </p:txBody>
                  </p:sp>
                </mc:Fallback>
              </mc:AlternateContent>
            </p:grpSp>
            <p:sp>
              <p:nvSpPr>
                <p:cNvPr id="57" name="Rectangle 56">
                  <a:extLst>
                    <a:ext uri="{FF2B5EF4-FFF2-40B4-BE49-F238E27FC236}">
                      <a16:creationId xmlns:a16="http://schemas.microsoft.com/office/drawing/2014/main" id="{0CA2D6DD-E486-46F2-8C24-6F06CCBB8EF6}"/>
                    </a:ext>
                  </a:extLst>
                </p:cNvPr>
                <p:cNvSpPr/>
                <p:nvPr/>
              </p:nvSpPr>
              <p:spPr>
                <a:xfrm>
                  <a:off x="9042162" y="1766679"/>
                  <a:ext cx="1032655" cy="369332"/>
                </a:xfrm>
                <a:prstGeom prst="rect">
                  <a:avLst/>
                </a:prstGeom>
              </p:spPr>
              <p:txBody>
                <a:bodyPr wrap="none">
                  <a:spAutoFit/>
                </a:bodyPr>
                <a:lstStyle/>
                <a:p>
                  <a:r>
                    <a:rPr lang="en-US" dirty="0"/>
                    <a:t>Ɖ</a:t>
                  </a:r>
                  <a:r>
                    <a:rPr lang="ar-AE" dirty="0">
                      <a:latin typeface="LM Mono 12" panose="00000509000000000000" pitchFamily="49" charset="0"/>
                    </a:rPr>
                    <a:t>ر</a:t>
                  </a:r>
                  <a:r>
                    <a:rPr lang="en-US" dirty="0"/>
                    <a:t>&amp;9dấḯ</a:t>
                  </a:r>
                </a:p>
              </p:txBody>
            </p:sp>
          </p:grpSp>
        </p:grpSp>
      </p:grpSp>
      <p:sp>
        <p:nvSpPr>
          <p:cNvPr id="89" name="Rectangle 88">
            <a:extLst>
              <a:ext uri="{FF2B5EF4-FFF2-40B4-BE49-F238E27FC236}">
                <a16:creationId xmlns:a16="http://schemas.microsoft.com/office/drawing/2014/main" id="{099A4C1B-911A-4495-BA01-1BA665CC63B4}"/>
              </a:ext>
            </a:extLst>
          </p:cNvPr>
          <p:cNvSpPr/>
          <p:nvPr/>
        </p:nvSpPr>
        <p:spPr>
          <a:xfrm>
            <a:off x="6730187" y="1654728"/>
            <a:ext cx="4806139" cy="228843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27A4AEAC-3F61-4E14-AFAA-265BE979B588}"/>
              </a:ext>
            </a:extLst>
          </p:cNvPr>
          <p:cNvGrpSpPr/>
          <p:nvPr/>
        </p:nvGrpSpPr>
        <p:grpSpPr>
          <a:xfrm>
            <a:off x="6817601" y="1766210"/>
            <a:ext cx="1683525" cy="2063038"/>
            <a:chOff x="5173564" y="1546909"/>
            <a:chExt cx="1962729" cy="2063038"/>
          </a:xfrm>
        </p:grpSpPr>
        <p:sp>
          <p:nvSpPr>
            <p:cNvPr id="91" name="TextBox 90">
              <a:extLst>
                <a:ext uri="{FF2B5EF4-FFF2-40B4-BE49-F238E27FC236}">
                  <a16:creationId xmlns:a16="http://schemas.microsoft.com/office/drawing/2014/main" id="{8448AECC-B3F9-493B-9D4D-0AD8F93F099A}"/>
                </a:ext>
              </a:extLst>
            </p:cNvPr>
            <p:cNvSpPr txBox="1"/>
            <p:nvPr/>
          </p:nvSpPr>
          <p:spPr>
            <a:xfrm>
              <a:off x="5173564" y="1855621"/>
              <a:ext cx="196272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p:txBody>
        </p:sp>
        <p:sp>
          <p:nvSpPr>
            <p:cNvPr id="92" name="TextBox 91">
              <a:extLst>
                <a:ext uri="{FF2B5EF4-FFF2-40B4-BE49-F238E27FC236}">
                  <a16:creationId xmlns:a16="http://schemas.microsoft.com/office/drawing/2014/main" id="{8775A8E4-F9B7-43FD-813A-8E38CA38CE04}"/>
                </a:ext>
              </a:extLst>
            </p:cNvPr>
            <p:cNvSpPr txBox="1"/>
            <p:nvPr/>
          </p:nvSpPr>
          <p:spPr>
            <a:xfrm>
              <a:off x="5177985" y="1546909"/>
              <a:ext cx="939201" cy="30523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Cache</a:t>
              </a:r>
            </a:p>
          </p:txBody>
        </p:sp>
      </p:grpSp>
      <p:grpSp>
        <p:nvGrpSpPr>
          <p:cNvPr id="93" name="Group 92">
            <a:extLst>
              <a:ext uri="{FF2B5EF4-FFF2-40B4-BE49-F238E27FC236}">
                <a16:creationId xmlns:a16="http://schemas.microsoft.com/office/drawing/2014/main" id="{69E240A2-CD66-427B-8025-F981490BC68E}"/>
              </a:ext>
            </a:extLst>
          </p:cNvPr>
          <p:cNvGrpSpPr/>
          <p:nvPr/>
        </p:nvGrpSpPr>
        <p:grpSpPr>
          <a:xfrm>
            <a:off x="8599482" y="1733224"/>
            <a:ext cx="1646364" cy="2092137"/>
            <a:chOff x="7526012" y="1513831"/>
            <a:chExt cx="1646364" cy="2092137"/>
          </a:xfrm>
        </p:grpSpPr>
        <p:sp>
          <p:nvSpPr>
            <p:cNvPr id="94" name="TextBox 93">
              <a:extLst>
                <a:ext uri="{FF2B5EF4-FFF2-40B4-BE49-F238E27FC236}">
                  <a16:creationId xmlns:a16="http://schemas.microsoft.com/office/drawing/2014/main" id="{98508F9C-E53C-4EB0-9300-F92CC3B5BAFA}"/>
                </a:ext>
              </a:extLst>
            </p:cNvPr>
            <p:cNvSpPr txBox="1"/>
            <p:nvPr/>
          </p:nvSpPr>
          <p:spPr>
            <a:xfrm>
              <a:off x="7526012" y="1851642"/>
              <a:ext cx="1646364"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r>
                <a:rPr lang="zh-TW" altLang="en-US" dirty="0">
                  <a:latin typeface="LM Mono 12" panose="00000509000000000000" pitchFamily="49" charset="0"/>
                </a:rPr>
                <a:t>了</a:t>
              </a:r>
              <a:r>
                <a:rPr lang="az-Cyrl-AZ" altLang="zh-TW" dirty="0">
                  <a:latin typeface="LM Mono 12" panose="00000509000000000000" pitchFamily="49" charset="0"/>
                </a:rPr>
                <a:t>й</a:t>
              </a:r>
              <a:r>
                <a:rPr lang="en-US" dirty="0"/>
                <a:t>d0</a:t>
              </a:r>
              <a:r>
                <a:rPr lang="ar-AE" dirty="0"/>
                <a:t>وا</a:t>
              </a:r>
              <a:r>
                <a:rPr lang="az-Cyrl-AZ" altLang="zh-TW" dirty="0">
                  <a:latin typeface="LM Mono 12" panose="00000509000000000000" pitchFamily="49" charset="0"/>
                </a:rPr>
                <a:t> </a:t>
              </a:r>
              <a:r>
                <a:rPr lang="ar-AE" altLang="zh-TW" dirty="0">
                  <a:latin typeface="LM Mono 12" panose="00000509000000000000" pitchFamily="49" charset="0"/>
                </a:rPr>
                <a:t>وا</a:t>
              </a:r>
              <a:r>
                <a:rPr lang="ja-JP" altLang="en-US" dirty="0">
                  <a:latin typeface="LM Mono 12" panose="00000509000000000000" pitchFamily="49" charset="0"/>
                </a:rPr>
                <a:t>随</a:t>
              </a:r>
              <a:endParaRPr lang="en-US" dirty="0">
                <a:latin typeface="LM Mono 12" panose="00000509000000000000" pitchFamily="49" charset="0"/>
              </a:endParaRPr>
            </a:p>
            <a:p>
              <a:pPr algn="ctr"/>
              <a:r>
                <a:rPr lang="en-US" dirty="0">
                  <a:latin typeface="LM Mono 12" panose="00000509000000000000" pitchFamily="49" charset="0"/>
                </a:rPr>
                <a:t>------------</a:t>
              </a:r>
            </a:p>
          </p:txBody>
        </p:sp>
        <p:sp>
          <p:nvSpPr>
            <p:cNvPr id="95" name="TextBox 94">
              <a:extLst>
                <a:ext uri="{FF2B5EF4-FFF2-40B4-BE49-F238E27FC236}">
                  <a16:creationId xmlns:a16="http://schemas.microsoft.com/office/drawing/2014/main" id="{4B60167B-0326-4A3C-B610-2D3F80CD7137}"/>
                </a:ext>
              </a:extLst>
            </p:cNvPr>
            <p:cNvSpPr txBox="1"/>
            <p:nvPr/>
          </p:nvSpPr>
          <p:spPr>
            <a:xfrm>
              <a:off x="7530637" y="1513831"/>
              <a:ext cx="1033123" cy="3357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Waitlist</a:t>
              </a:r>
            </a:p>
          </p:txBody>
        </p:sp>
      </p:grpSp>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BD36107B-E489-45AE-B423-FF7DDA88AAE3}"/>
                  </a:ext>
                </a:extLst>
              </p:cNvPr>
              <p:cNvSpPr/>
              <p:nvPr/>
            </p:nvSpPr>
            <p:spPr>
              <a:xfrm>
                <a:off x="10435570" y="3464372"/>
                <a:ext cx="52161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𝑝𝑘</m:t>
                      </m:r>
                    </m:oMath>
                  </m:oMathPara>
                </a14:m>
                <a:endParaRPr lang="en-US" dirty="0"/>
              </a:p>
            </p:txBody>
          </p:sp>
        </mc:Choice>
        <mc:Fallback xmlns="">
          <p:sp>
            <p:nvSpPr>
              <p:cNvPr id="96" name="Rectangle 95">
                <a:extLst>
                  <a:ext uri="{FF2B5EF4-FFF2-40B4-BE49-F238E27FC236}">
                    <a16:creationId xmlns:a16="http://schemas.microsoft.com/office/drawing/2014/main" id="{BD36107B-E489-45AE-B423-FF7DDA88AAE3}"/>
                  </a:ext>
                </a:extLst>
              </p:cNvPr>
              <p:cNvSpPr>
                <a:spLocks noRot="1" noChangeAspect="1" noMove="1" noResize="1" noEditPoints="1" noAdjustHandles="1" noChangeArrowheads="1" noChangeShapeType="1" noTextEdit="1"/>
              </p:cNvSpPr>
              <p:nvPr/>
            </p:nvSpPr>
            <p:spPr>
              <a:xfrm>
                <a:off x="10435570" y="3464372"/>
                <a:ext cx="521618" cy="369332"/>
              </a:xfrm>
              <a:prstGeom prst="rect">
                <a:avLst/>
              </a:prstGeom>
              <a:blipFill>
                <a:blip r:embed="rId12"/>
                <a:stretch>
                  <a:fillRect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27D6C624-51CF-47CD-BAA8-22A719BFC1CD}"/>
                  </a:ext>
                </a:extLst>
              </p:cNvPr>
              <p:cNvSpPr txBox="1"/>
              <p:nvPr/>
            </p:nvSpPr>
            <p:spPr>
              <a:xfrm>
                <a:off x="6839831" y="3182618"/>
                <a:ext cx="1741502" cy="369332"/>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(pass</a:t>
                </a:r>
                <a:r>
                  <a:rPr lang="en-US" u="sng" dirty="0">
                    <a:solidFill>
                      <a:srgbClr val="FF0000"/>
                    </a:solidFill>
                    <a:latin typeface="LM Mono 12" panose="00000509000000000000" pitchFamily="49" charset="0"/>
                  </a:rPr>
                  <a:t>e</a:t>
                </a:r>
                <a:r>
                  <a:rPr lang="en-US" dirty="0">
                    <a:latin typeface="LM Mono 12" panose="00000509000000000000" pitchFamily="49" charset="0"/>
                  </a:rPr>
                  <a:t>92,</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97" name="TextBox 96">
                <a:extLst>
                  <a:ext uri="{FF2B5EF4-FFF2-40B4-BE49-F238E27FC236}">
                    <a16:creationId xmlns:a16="http://schemas.microsoft.com/office/drawing/2014/main" id="{27D6C624-51CF-47CD-BAA8-22A719BFC1CD}"/>
                  </a:ext>
                </a:extLst>
              </p:cNvPr>
              <p:cNvSpPr txBox="1">
                <a:spLocks noRot="1" noChangeAspect="1" noMove="1" noResize="1" noEditPoints="1" noAdjustHandles="1" noChangeArrowheads="1" noChangeShapeType="1" noTextEdit="1"/>
              </p:cNvSpPr>
              <p:nvPr/>
            </p:nvSpPr>
            <p:spPr>
              <a:xfrm>
                <a:off x="6839831" y="3182618"/>
                <a:ext cx="1741502" cy="369332"/>
              </a:xfrm>
              <a:prstGeom prst="rect">
                <a:avLst/>
              </a:prstGeom>
              <a:blipFill>
                <a:blip r:embed="rId13"/>
                <a:stretch>
                  <a:fillRect l="-2797" t="-8197" r="-1748"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BA28C9B5-73F6-4B55-87B4-706568CC7809}"/>
                  </a:ext>
                </a:extLst>
              </p:cNvPr>
              <p:cNvSpPr txBox="1"/>
              <p:nvPr/>
            </p:nvSpPr>
            <p:spPr>
              <a:xfrm>
                <a:off x="6844019" y="2132379"/>
                <a:ext cx="1583184" cy="369332"/>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(passw92,</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98" name="TextBox 97">
                <a:extLst>
                  <a:ext uri="{FF2B5EF4-FFF2-40B4-BE49-F238E27FC236}">
                    <a16:creationId xmlns:a16="http://schemas.microsoft.com/office/drawing/2014/main" id="{BA28C9B5-73F6-4B55-87B4-706568CC7809}"/>
                  </a:ext>
                </a:extLst>
              </p:cNvPr>
              <p:cNvSpPr txBox="1">
                <a:spLocks noRot="1" noChangeAspect="1" noMove="1" noResize="1" noEditPoints="1" noAdjustHandles="1" noChangeArrowheads="1" noChangeShapeType="1" noTextEdit="1"/>
              </p:cNvSpPr>
              <p:nvPr/>
            </p:nvSpPr>
            <p:spPr>
              <a:xfrm>
                <a:off x="6844019" y="2132379"/>
                <a:ext cx="1583184" cy="369332"/>
              </a:xfrm>
              <a:prstGeom prst="rect">
                <a:avLst/>
              </a:prstGeom>
              <a:blipFill>
                <a:blip r:embed="rId14"/>
                <a:stretch>
                  <a:fillRect l="-3475" t="-10000" r="-11969" b="-28333"/>
                </a:stretch>
              </a:blipFill>
            </p:spPr>
            <p:txBody>
              <a:bodyPr/>
              <a:lstStyle/>
              <a:p>
                <a:r>
                  <a:rPr lang="en-US">
                    <a:noFill/>
                  </a:rPr>
                  <a:t> </a:t>
                </a:r>
              </a:p>
            </p:txBody>
          </p:sp>
        </mc:Fallback>
      </mc:AlternateContent>
      <p:sp>
        <p:nvSpPr>
          <p:cNvPr id="100" name="TextBox 99">
            <a:extLst>
              <a:ext uri="{FF2B5EF4-FFF2-40B4-BE49-F238E27FC236}">
                <a16:creationId xmlns:a16="http://schemas.microsoft.com/office/drawing/2014/main" id="{3EF43663-0A4F-4B7C-A6C9-208C4D96341C}"/>
              </a:ext>
            </a:extLst>
          </p:cNvPr>
          <p:cNvSpPr txBox="1"/>
          <p:nvPr/>
        </p:nvSpPr>
        <p:spPr>
          <a:xfrm>
            <a:off x="6903426" y="2658095"/>
            <a:ext cx="1510350" cy="369332"/>
          </a:xfrm>
          <a:prstGeom prst="rect">
            <a:avLst/>
          </a:prstGeom>
          <a:noFill/>
        </p:spPr>
        <p:txBody>
          <a:bodyPr wrap="none" rtlCol="0">
            <a:spAutoFit/>
          </a:bodyPr>
          <a:lstStyle/>
          <a:p>
            <a:r>
              <a:rPr lang="en-US" dirty="0">
                <a:latin typeface="LM Mono 12" panose="00000509000000000000" pitchFamily="49" charset="0"/>
              </a:rPr>
              <a:t>#</a:t>
            </a:r>
            <a:r>
              <a:rPr lang="en-US" altLang="zh-TW" dirty="0">
                <a:latin typeface="LM Mono 12" panose="00000509000000000000" pitchFamily="49" charset="0"/>
              </a:rPr>
              <a:t>*</a:t>
            </a:r>
            <a:r>
              <a:rPr lang="en-US" altLang="zh-TW" dirty="0" err="1">
                <a:latin typeface="LM Mono 12" panose="00000509000000000000" pitchFamily="49" charset="0"/>
              </a:rPr>
              <a:t>D&amp;a</a:t>
            </a:r>
            <a:r>
              <a:rPr lang="el-GR" altLang="ja-JP" dirty="0">
                <a:latin typeface="Consolas" panose="020B0609020204030204" pitchFamily="49" charset="0"/>
              </a:rPr>
              <a:t>βτ</a:t>
            </a:r>
            <a:r>
              <a:rPr lang="en-US" dirty="0">
                <a:latin typeface="LM Mono 12" panose="00000509000000000000" pitchFamily="49" charset="0"/>
              </a:rPr>
              <a:t>ᶉëᶆ </a:t>
            </a:r>
          </a:p>
        </p:txBody>
      </p:sp>
      <p:grpSp>
        <p:nvGrpSpPr>
          <p:cNvPr id="101" name="Group 100">
            <a:extLst>
              <a:ext uri="{FF2B5EF4-FFF2-40B4-BE49-F238E27FC236}">
                <a16:creationId xmlns:a16="http://schemas.microsoft.com/office/drawing/2014/main" id="{001810F6-CC03-4792-BE64-CB7B1891C7F9}"/>
              </a:ext>
            </a:extLst>
          </p:cNvPr>
          <p:cNvGrpSpPr/>
          <p:nvPr/>
        </p:nvGrpSpPr>
        <p:grpSpPr>
          <a:xfrm>
            <a:off x="10359692" y="1733224"/>
            <a:ext cx="1281049" cy="781759"/>
            <a:chOff x="8986018" y="1488901"/>
            <a:chExt cx="1281049" cy="781759"/>
          </a:xfrm>
        </p:grpSpPr>
        <p:sp>
          <p:nvSpPr>
            <p:cNvPr id="102" name="TextBox 101">
              <a:extLst>
                <a:ext uri="{FF2B5EF4-FFF2-40B4-BE49-F238E27FC236}">
                  <a16:creationId xmlns:a16="http://schemas.microsoft.com/office/drawing/2014/main" id="{FD28A269-E655-4692-BE64-524C2E03CD6A}"/>
                </a:ext>
              </a:extLst>
            </p:cNvPr>
            <p:cNvSpPr txBox="1"/>
            <p:nvPr/>
          </p:nvSpPr>
          <p:spPr>
            <a:xfrm>
              <a:off x="8986018" y="1488901"/>
              <a:ext cx="109364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u="sng" dirty="0"/>
                <a:t>Aux Info</a:t>
              </a:r>
            </a:p>
            <a:p>
              <a:endParaRPr lang="en-US" dirty="0"/>
            </a:p>
          </p:txBody>
        </p:sp>
        <p:grpSp>
          <p:nvGrpSpPr>
            <p:cNvPr id="103" name="Group 102">
              <a:extLst>
                <a:ext uri="{FF2B5EF4-FFF2-40B4-BE49-F238E27FC236}">
                  <a16:creationId xmlns:a16="http://schemas.microsoft.com/office/drawing/2014/main" id="{952ABFD0-F7A0-411B-9E31-4743DB459079}"/>
                </a:ext>
              </a:extLst>
            </p:cNvPr>
            <p:cNvGrpSpPr/>
            <p:nvPr/>
          </p:nvGrpSpPr>
          <p:grpSpPr>
            <a:xfrm>
              <a:off x="9042162" y="1766679"/>
              <a:ext cx="1224905" cy="503981"/>
              <a:chOff x="9042162" y="1766679"/>
              <a:chExt cx="1224905" cy="503981"/>
            </a:xfrm>
          </p:grpSpPr>
          <p:grpSp>
            <p:nvGrpSpPr>
              <p:cNvPr id="104" name="Group 103">
                <a:extLst>
                  <a:ext uri="{FF2B5EF4-FFF2-40B4-BE49-F238E27FC236}">
                    <a16:creationId xmlns:a16="http://schemas.microsoft.com/office/drawing/2014/main" id="{C0BFE4C9-7D59-4AF3-BFEE-2347A3FF1CA0}"/>
                  </a:ext>
                </a:extLst>
              </p:cNvPr>
              <p:cNvGrpSpPr/>
              <p:nvPr/>
            </p:nvGrpSpPr>
            <p:grpSpPr>
              <a:xfrm>
                <a:off x="9861267" y="1883454"/>
                <a:ext cx="405800" cy="387206"/>
                <a:chOff x="10757091" y="4332971"/>
                <a:chExt cx="405800" cy="393670"/>
              </a:xfrm>
            </p:grpSpPr>
            <p:pic>
              <p:nvPicPr>
                <p:cNvPr id="106" name="Picture 4" descr="File:Black Lock.png">
                  <a:extLst>
                    <a:ext uri="{FF2B5EF4-FFF2-40B4-BE49-F238E27FC236}">
                      <a16:creationId xmlns:a16="http://schemas.microsoft.com/office/drawing/2014/main" id="{502A236F-4842-40E7-AC83-76898928B5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74105" y="4332971"/>
                  <a:ext cx="375444" cy="3754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D93C09E4-63AF-43FC-A7BA-FE11DE16DD13}"/>
                        </a:ext>
                      </a:extLst>
                    </p:cNvPr>
                    <p:cNvSpPr/>
                    <p:nvPr/>
                  </p:nvSpPr>
                  <p:spPr>
                    <a:xfrm>
                      <a:off x="10757091" y="4418864"/>
                      <a:ext cx="40580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chemeClr val="bg1"/>
                                </a:solidFill>
                                <a:latin typeface="Cambria Math" panose="02040503050406030204" pitchFamily="18" charset="0"/>
                              </a:rPr>
                              <m:t>𝑝𝑘</m:t>
                            </m:r>
                          </m:oMath>
                        </m:oMathPara>
                      </a14:m>
                      <a:endParaRPr lang="en-US" dirty="0"/>
                    </a:p>
                  </p:txBody>
                </p:sp>
              </mc:Choice>
              <mc:Fallback xmlns="">
                <p:sp>
                  <p:nvSpPr>
                    <p:cNvPr id="107" name="Rectangle 106">
                      <a:extLst>
                        <a:ext uri="{FF2B5EF4-FFF2-40B4-BE49-F238E27FC236}">
                          <a16:creationId xmlns:a16="http://schemas.microsoft.com/office/drawing/2014/main" id="{D93C09E4-63AF-43FC-A7BA-FE11DE16DD13}"/>
                        </a:ext>
                      </a:extLst>
                    </p:cNvPr>
                    <p:cNvSpPr>
                      <a:spLocks noRot="1" noChangeAspect="1" noMove="1" noResize="1" noEditPoints="1" noAdjustHandles="1" noChangeArrowheads="1" noChangeShapeType="1" noTextEdit="1"/>
                    </p:cNvSpPr>
                    <p:nvPr/>
                  </p:nvSpPr>
                  <p:spPr>
                    <a:xfrm>
                      <a:off x="10757091" y="4418864"/>
                      <a:ext cx="405800" cy="307777"/>
                    </a:xfrm>
                    <a:prstGeom prst="rect">
                      <a:avLst/>
                    </a:prstGeom>
                    <a:blipFill>
                      <a:blip r:embed="rId11"/>
                      <a:stretch>
                        <a:fillRect b="-10000"/>
                      </a:stretch>
                    </a:blipFill>
                  </p:spPr>
                  <p:txBody>
                    <a:bodyPr/>
                    <a:lstStyle/>
                    <a:p>
                      <a:r>
                        <a:rPr lang="en-US">
                          <a:noFill/>
                        </a:rPr>
                        <a:t> </a:t>
                      </a:r>
                    </a:p>
                  </p:txBody>
                </p:sp>
              </mc:Fallback>
            </mc:AlternateContent>
          </p:grpSp>
          <p:sp>
            <p:nvSpPr>
              <p:cNvPr id="105" name="Rectangle 104">
                <a:extLst>
                  <a:ext uri="{FF2B5EF4-FFF2-40B4-BE49-F238E27FC236}">
                    <a16:creationId xmlns:a16="http://schemas.microsoft.com/office/drawing/2014/main" id="{AFBCDF5C-2011-4241-9659-23D97C7E4F14}"/>
                  </a:ext>
                </a:extLst>
              </p:cNvPr>
              <p:cNvSpPr/>
              <p:nvPr/>
            </p:nvSpPr>
            <p:spPr>
              <a:xfrm>
                <a:off x="9042162" y="1766679"/>
                <a:ext cx="981359" cy="369332"/>
              </a:xfrm>
              <a:prstGeom prst="rect">
                <a:avLst/>
              </a:prstGeom>
            </p:spPr>
            <p:txBody>
              <a:bodyPr wrap="none">
                <a:spAutoFit/>
              </a:bodyPr>
              <a:lstStyle/>
              <a:p>
                <a:r>
                  <a:rPr lang="en-US" dirty="0">
                    <a:solidFill>
                      <a:schemeClr val="accent2">
                        <a:lumMod val="75000"/>
                      </a:schemeClr>
                    </a:solidFill>
                    <a:latin typeface="LM Mono 12" panose="00000509000000000000" pitchFamily="49" charset="0"/>
                  </a:rPr>
                  <a:t>passw92</a:t>
                </a:r>
                <a:endParaRPr lang="en-US" dirty="0"/>
              </a:p>
            </p:txBody>
          </p:sp>
        </p:grpSp>
      </p:grpSp>
      <p:grpSp>
        <p:nvGrpSpPr>
          <p:cNvPr id="108" name="Group 107">
            <a:extLst>
              <a:ext uri="{FF2B5EF4-FFF2-40B4-BE49-F238E27FC236}">
                <a16:creationId xmlns:a16="http://schemas.microsoft.com/office/drawing/2014/main" id="{1E44CE0A-E426-4077-9CEC-F6EF365E1CE8}"/>
              </a:ext>
            </a:extLst>
          </p:cNvPr>
          <p:cNvGrpSpPr/>
          <p:nvPr/>
        </p:nvGrpSpPr>
        <p:grpSpPr>
          <a:xfrm>
            <a:off x="8815712" y="2616275"/>
            <a:ext cx="1212405" cy="398999"/>
            <a:chOff x="9029330" y="2723301"/>
            <a:chExt cx="1212405" cy="398999"/>
          </a:xfrm>
        </p:grpSpPr>
        <p:grpSp>
          <p:nvGrpSpPr>
            <p:cNvPr id="109" name="Group 108">
              <a:extLst>
                <a:ext uri="{FF2B5EF4-FFF2-40B4-BE49-F238E27FC236}">
                  <a16:creationId xmlns:a16="http://schemas.microsoft.com/office/drawing/2014/main" id="{5B57D02F-A7C9-4FBE-9A65-FB0FB99EB452}"/>
                </a:ext>
              </a:extLst>
            </p:cNvPr>
            <p:cNvGrpSpPr/>
            <p:nvPr/>
          </p:nvGrpSpPr>
          <p:grpSpPr>
            <a:xfrm>
              <a:off x="9029330" y="2723301"/>
              <a:ext cx="1212405" cy="370487"/>
              <a:chOff x="9029330" y="2723301"/>
              <a:chExt cx="1212405" cy="370487"/>
            </a:xfrm>
          </p:grpSpPr>
          <p:sp>
            <p:nvSpPr>
              <p:cNvPr id="111" name="TextBox 110">
                <a:extLst>
                  <a:ext uri="{FF2B5EF4-FFF2-40B4-BE49-F238E27FC236}">
                    <a16:creationId xmlns:a16="http://schemas.microsoft.com/office/drawing/2014/main" id="{3F7F7C28-84D3-412E-AD70-9F8F76DBE572}"/>
                  </a:ext>
                </a:extLst>
              </p:cNvPr>
              <p:cNvSpPr txBox="1"/>
              <p:nvPr/>
            </p:nvSpPr>
            <p:spPr>
              <a:xfrm>
                <a:off x="9029330" y="2724456"/>
                <a:ext cx="1080022" cy="369332"/>
              </a:xfrm>
              <a:prstGeom prst="rect">
                <a:avLst/>
              </a:prstGeom>
              <a:solidFill>
                <a:schemeClr val="bg1">
                  <a:lumMod val="85000"/>
                </a:schemeClr>
              </a:solidFill>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accent2">
                        <a:lumMod val="75000"/>
                      </a:schemeClr>
                    </a:solidFill>
                    <a:latin typeface="LM Mono 12" panose="00000509000000000000" pitchFamily="49" charset="0"/>
                  </a:rPr>
                  <a:t>pass</a:t>
                </a:r>
                <a:r>
                  <a:rPr lang="en-US" u="sng" dirty="0">
                    <a:solidFill>
                      <a:srgbClr val="FF0000"/>
                    </a:solidFill>
                    <a:latin typeface="LM Mono 12" panose="00000509000000000000" pitchFamily="49" charset="0"/>
                  </a:rPr>
                  <a:t>e</a:t>
                </a:r>
                <a:r>
                  <a:rPr lang="en-US" dirty="0">
                    <a:solidFill>
                      <a:schemeClr val="accent2">
                        <a:lumMod val="75000"/>
                      </a:schemeClr>
                    </a:solidFill>
                    <a:latin typeface="LM Mono 12" panose="00000509000000000000" pitchFamily="49" charset="0"/>
                  </a:rPr>
                  <a:t>92</a:t>
                </a:r>
                <a:endParaRPr lang="en-IN" dirty="0"/>
              </a:p>
            </p:txBody>
          </p:sp>
          <p:pic>
            <p:nvPicPr>
              <p:cNvPr id="112" name="Picture 4" descr="File:Black Lock.png">
                <a:extLst>
                  <a:ext uri="{FF2B5EF4-FFF2-40B4-BE49-F238E27FC236}">
                    <a16:creationId xmlns:a16="http://schemas.microsoft.com/office/drawing/2014/main" id="{D3335D75-E56C-4E45-ACE7-3B4806D3C8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75872" y="2723301"/>
                <a:ext cx="365863" cy="365863"/>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110" name="Rectangle 109">
                  <a:extLst>
                    <a:ext uri="{FF2B5EF4-FFF2-40B4-BE49-F238E27FC236}">
                      <a16:creationId xmlns:a16="http://schemas.microsoft.com/office/drawing/2014/main" id="{D364490E-6CE2-47D3-8EED-E8FE8CC1742F}"/>
                    </a:ext>
                  </a:extLst>
                </p:cNvPr>
                <p:cNvSpPr/>
                <p:nvPr/>
              </p:nvSpPr>
              <p:spPr>
                <a:xfrm>
                  <a:off x="9862441" y="2814523"/>
                  <a:ext cx="30599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solidFill>
                              <a:schemeClr val="bg1"/>
                            </a:solidFill>
                            <a:latin typeface="Cambria Math" panose="02040503050406030204" pitchFamily="18" charset="0"/>
                          </a:rPr>
                          <m:t>𝑝𝑘</m:t>
                        </m:r>
                      </m:oMath>
                    </m:oMathPara>
                  </a14:m>
                  <a:endParaRPr lang="en-US" dirty="0"/>
                </a:p>
              </p:txBody>
            </p:sp>
          </mc:Choice>
          <mc:Fallback xmlns="">
            <p:sp>
              <p:nvSpPr>
                <p:cNvPr id="110" name="Rectangle 109">
                  <a:extLst>
                    <a:ext uri="{FF2B5EF4-FFF2-40B4-BE49-F238E27FC236}">
                      <a16:creationId xmlns:a16="http://schemas.microsoft.com/office/drawing/2014/main" id="{D364490E-6CE2-47D3-8EED-E8FE8CC1742F}"/>
                    </a:ext>
                  </a:extLst>
                </p:cNvPr>
                <p:cNvSpPr>
                  <a:spLocks noRot="1" noChangeAspect="1" noMove="1" noResize="1" noEditPoints="1" noAdjustHandles="1" noChangeArrowheads="1" noChangeShapeType="1" noTextEdit="1"/>
                </p:cNvSpPr>
                <p:nvPr/>
              </p:nvSpPr>
              <p:spPr>
                <a:xfrm>
                  <a:off x="9862441" y="2814523"/>
                  <a:ext cx="305995" cy="307777"/>
                </a:xfrm>
                <a:prstGeom prst="rect">
                  <a:avLst/>
                </a:prstGeom>
                <a:blipFill>
                  <a:blip r:embed="rId15"/>
                  <a:stretch>
                    <a:fillRect r="-20000" b="-7843"/>
                  </a:stretch>
                </a:blipFill>
              </p:spPr>
              <p:txBody>
                <a:bodyPr/>
                <a:lstStyle/>
                <a:p>
                  <a:r>
                    <a:rPr lang="en-US">
                      <a:noFill/>
                    </a:rPr>
                    <a:t> </a:t>
                  </a:r>
                </a:p>
              </p:txBody>
            </p:sp>
          </mc:Fallback>
        </mc:AlternateContent>
      </p:grpSp>
      <p:grpSp>
        <p:nvGrpSpPr>
          <p:cNvPr id="113" name="Group 112">
            <a:extLst>
              <a:ext uri="{FF2B5EF4-FFF2-40B4-BE49-F238E27FC236}">
                <a16:creationId xmlns:a16="http://schemas.microsoft.com/office/drawing/2014/main" id="{FE8CECAC-59A4-499C-9631-96D17B54FEE5}"/>
              </a:ext>
            </a:extLst>
          </p:cNvPr>
          <p:cNvGrpSpPr/>
          <p:nvPr/>
        </p:nvGrpSpPr>
        <p:grpSpPr>
          <a:xfrm>
            <a:off x="8816770" y="2127254"/>
            <a:ext cx="1212405" cy="398999"/>
            <a:chOff x="9029330" y="2723301"/>
            <a:chExt cx="1212405" cy="398999"/>
          </a:xfrm>
        </p:grpSpPr>
        <p:grpSp>
          <p:nvGrpSpPr>
            <p:cNvPr id="114" name="Group 113">
              <a:extLst>
                <a:ext uri="{FF2B5EF4-FFF2-40B4-BE49-F238E27FC236}">
                  <a16:creationId xmlns:a16="http://schemas.microsoft.com/office/drawing/2014/main" id="{D3A2B574-09F5-47ED-882F-0BCF97063899}"/>
                </a:ext>
              </a:extLst>
            </p:cNvPr>
            <p:cNvGrpSpPr/>
            <p:nvPr/>
          </p:nvGrpSpPr>
          <p:grpSpPr>
            <a:xfrm>
              <a:off x="9029330" y="2723301"/>
              <a:ext cx="1212405" cy="370487"/>
              <a:chOff x="9029330" y="2723301"/>
              <a:chExt cx="1212405" cy="370487"/>
            </a:xfrm>
          </p:grpSpPr>
          <p:sp>
            <p:nvSpPr>
              <p:cNvPr id="116" name="TextBox 115">
                <a:extLst>
                  <a:ext uri="{FF2B5EF4-FFF2-40B4-BE49-F238E27FC236}">
                    <a16:creationId xmlns:a16="http://schemas.microsoft.com/office/drawing/2014/main" id="{875290D6-9ECB-45CF-B958-58893AF3D0BF}"/>
                  </a:ext>
                </a:extLst>
              </p:cNvPr>
              <p:cNvSpPr txBox="1"/>
              <p:nvPr/>
            </p:nvSpPr>
            <p:spPr>
              <a:xfrm>
                <a:off x="9029330" y="2724456"/>
                <a:ext cx="1080022" cy="369332"/>
              </a:xfrm>
              <a:prstGeom prst="rect">
                <a:avLst/>
              </a:prstGeom>
              <a:solidFill>
                <a:schemeClr val="bg1">
                  <a:lumMod val="85000"/>
                </a:schemeClr>
              </a:solidFill>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u="sng" dirty="0">
                    <a:solidFill>
                      <a:srgbClr val="FF0000"/>
                    </a:solidFill>
                    <a:latin typeface="LM Mono 12" panose="00000509000000000000" pitchFamily="49" charset="0"/>
                  </a:rPr>
                  <a:t>P</a:t>
                </a:r>
                <a:r>
                  <a:rPr lang="en-US" dirty="0">
                    <a:solidFill>
                      <a:schemeClr val="accent2">
                        <a:lumMod val="75000"/>
                      </a:schemeClr>
                    </a:solidFill>
                    <a:latin typeface="LM Mono 12" panose="00000509000000000000" pitchFamily="49" charset="0"/>
                  </a:rPr>
                  <a:t>assw92</a:t>
                </a:r>
                <a:endParaRPr lang="en-IN" dirty="0"/>
              </a:p>
            </p:txBody>
          </p:sp>
          <p:pic>
            <p:nvPicPr>
              <p:cNvPr id="117" name="Picture 4" descr="File:Black Lock.png">
                <a:extLst>
                  <a:ext uri="{FF2B5EF4-FFF2-40B4-BE49-F238E27FC236}">
                    <a16:creationId xmlns:a16="http://schemas.microsoft.com/office/drawing/2014/main" id="{9CC3D0FE-2DB3-48B5-9EAC-38EBFEAC77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75872" y="2723301"/>
                <a:ext cx="365863" cy="365863"/>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115" name="Rectangle 114">
                  <a:extLst>
                    <a:ext uri="{FF2B5EF4-FFF2-40B4-BE49-F238E27FC236}">
                      <a16:creationId xmlns:a16="http://schemas.microsoft.com/office/drawing/2014/main" id="{3C897575-B5F9-4229-A20F-38B73F0E8681}"/>
                    </a:ext>
                  </a:extLst>
                </p:cNvPr>
                <p:cNvSpPr/>
                <p:nvPr/>
              </p:nvSpPr>
              <p:spPr>
                <a:xfrm>
                  <a:off x="9862441" y="2814523"/>
                  <a:ext cx="30599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solidFill>
                              <a:schemeClr val="bg1"/>
                            </a:solidFill>
                            <a:latin typeface="Cambria Math" panose="02040503050406030204" pitchFamily="18" charset="0"/>
                          </a:rPr>
                          <m:t>𝑝𝑘</m:t>
                        </m:r>
                      </m:oMath>
                    </m:oMathPara>
                  </a14:m>
                  <a:endParaRPr lang="en-US" dirty="0"/>
                </a:p>
              </p:txBody>
            </p:sp>
          </mc:Choice>
          <mc:Fallback xmlns="">
            <p:sp>
              <p:nvSpPr>
                <p:cNvPr id="115" name="Rectangle 114">
                  <a:extLst>
                    <a:ext uri="{FF2B5EF4-FFF2-40B4-BE49-F238E27FC236}">
                      <a16:creationId xmlns:a16="http://schemas.microsoft.com/office/drawing/2014/main" id="{3C897575-B5F9-4229-A20F-38B73F0E8681}"/>
                    </a:ext>
                  </a:extLst>
                </p:cNvPr>
                <p:cNvSpPr>
                  <a:spLocks noRot="1" noChangeAspect="1" noMove="1" noResize="1" noEditPoints="1" noAdjustHandles="1" noChangeArrowheads="1" noChangeShapeType="1" noTextEdit="1"/>
                </p:cNvSpPr>
                <p:nvPr/>
              </p:nvSpPr>
              <p:spPr>
                <a:xfrm>
                  <a:off x="9862441" y="2814523"/>
                  <a:ext cx="305995" cy="307777"/>
                </a:xfrm>
                <a:prstGeom prst="rect">
                  <a:avLst/>
                </a:prstGeom>
                <a:blipFill>
                  <a:blip r:embed="rId16"/>
                  <a:stretch>
                    <a:fillRect r="-20000" b="-10000"/>
                  </a:stretch>
                </a:blipFill>
              </p:spPr>
              <p:txBody>
                <a:bodyPr/>
                <a:lstStyle/>
                <a:p>
                  <a:r>
                    <a:rPr lang="en-US">
                      <a:noFill/>
                    </a:rPr>
                    <a:t> </a:t>
                  </a:r>
                </a:p>
              </p:txBody>
            </p:sp>
          </mc:Fallback>
        </mc:AlternateContent>
      </p:grpSp>
      <p:sp>
        <p:nvSpPr>
          <p:cNvPr id="27" name="Rectangle: Rounded Corners 26">
            <a:extLst>
              <a:ext uri="{FF2B5EF4-FFF2-40B4-BE49-F238E27FC236}">
                <a16:creationId xmlns:a16="http://schemas.microsoft.com/office/drawing/2014/main" id="{5181EE26-965D-4158-BE73-E44D0F6ED4BB}"/>
              </a:ext>
            </a:extLst>
          </p:cNvPr>
          <p:cNvSpPr/>
          <p:nvPr/>
        </p:nvSpPr>
        <p:spPr>
          <a:xfrm>
            <a:off x="6727999" y="1680529"/>
            <a:ext cx="1822990" cy="2288434"/>
          </a:xfrm>
          <a:prstGeom prst="roundRect">
            <a:avLst/>
          </a:prstGeom>
          <a:noFill/>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11485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2"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0B075-C6F6-4119-A84F-A7D8D4A7A2BF}"/>
              </a:ext>
            </a:extLst>
          </p:cNvPr>
          <p:cNvSpPr>
            <a:spLocks noGrp="1"/>
          </p:cNvSpPr>
          <p:nvPr>
            <p:ph type="title"/>
          </p:nvPr>
        </p:nvSpPr>
        <p:spPr>
          <a:xfrm>
            <a:off x="838200" y="365125"/>
            <a:ext cx="10515600" cy="1325563"/>
          </a:xfrm>
        </p:spPr>
        <p:txBody>
          <a:bodyPr>
            <a:normAutofit/>
          </a:bodyPr>
          <a:lstStyle/>
          <a:p>
            <a:r>
              <a:rPr lang="en-US" dirty="0"/>
              <a:t>Password checking systems and typos</a:t>
            </a:r>
          </a:p>
        </p:txBody>
      </p:sp>
      <p:pic>
        <p:nvPicPr>
          <p:cNvPr id="34" name="Shape 71">
            <a:extLst>
              <a:ext uri="{FF2B5EF4-FFF2-40B4-BE49-F238E27FC236}">
                <a16:creationId xmlns:a16="http://schemas.microsoft.com/office/drawing/2014/main" id="{5629B699-0868-47BB-938F-BB9085B38491}"/>
              </a:ext>
            </a:extLst>
          </p:cNvPr>
          <p:cNvPicPr preferRelativeResize="0"/>
          <p:nvPr/>
        </p:nvPicPr>
        <p:blipFill>
          <a:blip r:embed="rId3">
            <a:alphaModFix/>
          </a:blip>
          <a:stretch>
            <a:fillRect/>
          </a:stretch>
        </p:blipFill>
        <p:spPr>
          <a:xfrm>
            <a:off x="5339187" y="1855621"/>
            <a:ext cx="894579" cy="1528449"/>
          </a:xfrm>
          <a:prstGeom prst="rect">
            <a:avLst/>
          </a:prstGeom>
          <a:noFill/>
          <a:ln>
            <a:noFill/>
          </a:ln>
        </p:spPr>
      </p:pic>
      <p:grpSp>
        <p:nvGrpSpPr>
          <p:cNvPr id="38" name="Group 37">
            <a:extLst>
              <a:ext uri="{FF2B5EF4-FFF2-40B4-BE49-F238E27FC236}">
                <a16:creationId xmlns:a16="http://schemas.microsoft.com/office/drawing/2014/main" id="{253ED105-CFC4-4DA5-9962-F7E7B1247634}"/>
              </a:ext>
            </a:extLst>
          </p:cNvPr>
          <p:cNvGrpSpPr/>
          <p:nvPr/>
        </p:nvGrpSpPr>
        <p:grpSpPr>
          <a:xfrm>
            <a:off x="2627627" y="3891606"/>
            <a:ext cx="2246741" cy="413768"/>
            <a:chOff x="2669816" y="3075849"/>
            <a:chExt cx="2246741" cy="413768"/>
          </a:xfrm>
        </p:grpSpPr>
        <p:sp>
          <p:nvSpPr>
            <p:cNvPr id="39" name="TextBox 38">
              <a:extLst>
                <a:ext uri="{FF2B5EF4-FFF2-40B4-BE49-F238E27FC236}">
                  <a16:creationId xmlns:a16="http://schemas.microsoft.com/office/drawing/2014/main" id="{543C8808-322D-436E-8663-71962A4609FF}"/>
                </a:ext>
              </a:extLst>
            </p:cNvPr>
            <p:cNvSpPr txBox="1"/>
            <p:nvPr/>
          </p:nvSpPr>
          <p:spPr>
            <a:xfrm>
              <a:off x="3539755" y="3075849"/>
              <a:ext cx="599627" cy="330669"/>
            </a:xfrm>
            <a:prstGeom prst="rect">
              <a:avLst/>
            </a:prstGeom>
            <a:solidFill>
              <a:srgbClr val="FF0000"/>
            </a:solidFill>
          </p:spPr>
          <p:txBody>
            <a:bodyPr wrap="square" rtlCol="0">
              <a:spAutoFit/>
            </a:bodyPr>
            <a:lstStyle/>
            <a:p>
              <a:r>
                <a:rPr lang="en-US" sz="2000" dirty="0">
                  <a:solidFill>
                    <a:schemeClr val="bg1"/>
                  </a:solidFill>
                </a:rPr>
                <a:t>Fail</a:t>
              </a:r>
            </a:p>
          </p:txBody>
        </p:sp>
        <p:cxnSp>
          <p:nvCxnSpPr>
            <p:cNvPr id="42" name="Straight Arrow Connector 41">
              <a:extLst>
                <a:ext uri="{FF2B5EF4-FFF2-40B4-BE49-F238E27FC236}">
                  <a16:creationId xmlns:a16="http://schemas.microsoft.com/office/drawing/2014/main" id="{F84C2D9B-0491-49A9-9CD1-990D44C58C40}"/>
                </a:ext>
              </a:extLst>
            </p:cNvPr>
            <p:cNvCxnSpPr>
              <a:cxnSpLocks/>
            </p:cNvCxnSpPr>
            <p:nvPr/>
          </p:nvCxnSpPr>
          <p:spPr>
            <a:xfrm>
              <a:off x="2669816" y="3489617"/>
              <a:ext cx="2246741" cy="0"/>
            </a:xfrm>
            <a:prstGeom prst="straightConnector1">
              <a:avLst/>
            </a:prstGeom>
            <a:ln w="76200">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4622AC74-2286-4F72-9F86-1372EC1AE3EA}"/>
              </a:ext>
            </a:extLst>
          </p:cNvPr>
          <p:cNvGrpSpPr/>
          <p:nvPr/>
        </p:nvGrpSpPr>
        <p:grpSpPr>
          <a:xfrm>
            <a:off x="2627627" y="3280531"/>
            <a:ext cx="2246741" cy="400680"/>
            <a:chOff x="2669816" y="2280555"/>
            <a:chExt cx="2246741" cy="400680"/>
          </a:xfrm>
        </p:grpSpPr>
        <p:cxnSp>
          <p:nvCxnSpPr>
            <p:cNvPr id="53" name="Straight Arrow Connector 52">
              <a:extLst>
                <a:ext uri="{FF2B5EF4-FFF2-40B4-BE49-F238E27FC236}">
                  <a16:creationId xmlns:a16="http://schemas.microsoft.com/office/drawing/2014/main" id="{598689BA-1AF9-4431-B0C8-0292D4DC9F5B}"/>
                </a:ext>
              </a:extLst>
            </p:cNvPr>
            <p:cNvCxnSpPr>
              <a:cxnSpLocks/>
            </p:cNvCxnSpPr>
            <p:nvPr/>
          </p:nvCxnSpPr>
          <p:spPr>
            <a:xfrm>
              <a:off x="2669816" y="2681235"/>
              <a:ext cx="2246741" cy="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A33A396-73AA-43BF-BE57-2127C276A29F}"/>
                </a:ext>
              </a:extLst>
            </p:cNvPr>
            <p:cNvSpPr txBox="1"/>
            <p:nvPr/>
          </p:nvSpPr>
          <p:spPr>
            <a:xfrm>
              <a:off x="3194320" y="2280555"/>
              <a:ext cx="1000126"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a:solidFill>
                    <a:srgbClr val="FF0000"/>
                  </a:solidFill>
                  <a:latin typeface="LM Mono 12" panose="00000509000000000000" pitchFamily="49" charset="0"/>
                </a:rPr>
                <a:t>P</a:t>
              </a:r>
              <a:r>
                <a:rPr lang="en-US" dirty="0">
                  <a:solidFill>
                    <a:schemeClr val="accent2">
                      <a:lumMod val="75000"/>
                    </a:schemeClr>
                  </a:solidFill>
                  <a:latin typeface="LM Mono 12" panose="00000509000000000000" pitchFamily="49" charset="0"/>
                </a:rPr>
                <a:t>assw92</a:t>
              </a:r>
              <a:endParaRPr lang="en-US" sz="2000" dirty="0">
                <a:solidFill>
                  <a:schemeClr val="accent2">
                    <a:lumMod val="75000"/>
                  </a:schemeClr>
                </a:solidFill>
                <a:latin typeface="LM Mono 12" panose="00000509000000000000" pitchFamily="49" charset="0"/>
              </a:endParaRPr>
            </a:p>
          </p:txBody>
        </p:sp>
      </p:grpSp>
      <p:pic>
        <p:nvPicPr>
          <p:cNvPr id="17" name="Shape 77">
            <a:extLst>
              <a:ext uri="{FF2B5EF4-FFF2-40B4-BE49-F238E27FC236}">
                <a16:creationId xmlns:a16="http://schemas.microsoft.com/office/drawing/2014/main" id="{7436AAB5-0CC0-48BE-B250-B2B20A23F4AA}"/>
              </a:ext>
            </a:extLst>
          </p:cNvPr>
          <p:cNvPicPr preferRelativeResize="0"/>
          <p:nvPr/>
        </p:nvPicPr>
        <p:blipFill rotWithShape="1">
          <a:blip r:embed="rId4">
            <a:alphaModFix/>
          </a:blip>
          <a:srcRect l="14352" r="14345"/>
          <a:stretch/>
        </p:blipFill>
        <p:spPr>
          <a:xfrm>
            <a:off x="1176724" y="2019131"/>
            <a:ext cx="1029999" cy="1206624"/>
          </a:xfrm>
          <a:prstGeom prst="rect">
            <a:avLst/>
          </a:prstGeom>
          <a:noFill/>
          <a:ln>
            <a:noFill/>
          </a:ln>
        </p:spPr>
      </p:pic>
      <p:sp>
        <p:nvSpPr>
          <p:cNvPr id="18" name="Shape 78">
            <a:extLst>
              <a:ext uri="{FF2B5EF4-FFF2-40B4-BE49-F238E27FC236}">
                <a16:creationId xmlns:a16="http://schemas.microsoft.com/office/drawing/2014/main" id="{C5B8DDE5-BE49-430E-BC33-36909C01BBF5}"/>
              </a:ext>
            </a:extLst>
          </p:cNvPr>
          <p:cNvSpPr/>
          <p:nvPr/>
        </p:nvSpPr>
        <p:spPr>
          <a:xfrm>
            <a:off x="1961175" y="2167919"/>
            <a:ext cx="245700" cy="265800"/>
          </a:xfrm>
          <a:prstGeom prst="rect">
            <a:avLst/>
          </a:prstGeom>
          <a:solidFill>
            <a:schemeClr val="lt1"/>
          </a:solidFill>
          <a:ln>
            <a:noFill/>
          </a:ln>
        </p:spPr>
        <p:txBody>
          <a:bodyPr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3" name="TextBox 2">
            <a:extLst>
              <a:ext uri="{FF2B5EF4-FFF2-40B4-BE49-F238E27FC236}">
                <a16:creationId xmlns:a16="http://schemas.microsoft.com/office/drawing/2014/main" id="{4EC18C16-177E-4A31-8283-A75F0CDEC1C2}"/>
              </a:ext>
            </a:extLst>
          </p:cNvPr>
          <p:cNvSpPr txBox="1"/>
          <p:nvPr/>
        </p:nvSpPr>
        <p:spPr>
          <a:xfrm>
            <a:off x="1382751" y="3149897"/>
            <a:ext cx="583814" cy="369332"/>
          </a:xfrm>
          <a:prstGeom prst="rect">
            <a:avLst/>
          </a:prstGeom>
          <a:noFill/>
        </p:spPr>
        <p:txBody>
          <a:bodyPr wrap="none" rtlCol="0">
            <a:spAutoFit/>
          </a:bodyPr>
          <a:lstStyle/>
          <a:p>
            <a:r>
              <a:rPr lang="en-US" dirty="0"/>
              <a:t>Bob</a:t>
            </a:r>
          </a:p>
        </p:txBody>
      </p:sp>
      <p:sp>
        <p:nvSpPr>
          <p:cNvPr id="36" name="Rounded Rectangular Callout 22">
            <a:extLst>
              <a:ext uri="{FF2B5EF4-FFF2-40B4-BE49-F238E27FC236}">
                <a16:creationId xmlns:a16="http://schemas.microsoft.com/office/drawing/2014/main" id="{1541C406-17EE-4681-A047-B4CD336F626B}"/>
              </a:ext>
            </a:extLst>
          </p:cNvPr>
          <p:cNvSpPr/>
          <p:nvPr/>
        </p:nvSpPr>
        <p:spPr>
          <a:xfrm>
            <a:off x="6794661" y="1579543"/>
            <a:ext cx="2338454" cy="688030"/>
          </a:xfrm>
          <a:prstGeom prst="wedgeRoundRectCallout">
            <a:avLst>
              <a:gd name="adj1" fmla="val -55120"/>
              <a:gd name="adj2" fmla="val 1016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t>Salted, slow cryptographic hash</a:t>
            </a:r>
          </a:p>
        </p:txBody>
      </p:sp>
      <p:grpSp>
        <p:nvGrpSpPr>
          <p:cNvPr id="43" name="Group 42">
            <a:extLst>
              <a:ext uri="{FF2B5EF4-FFF2-40B4-BE49-F238E27FC236}">
                <a16:creationId xmlns:a16="http://schemas.microsoft.com/office/drawing/2014/main" id="{61EFD20D-DF2D-4BED-9EB8-3D6050331A7A}"/>
              </a:ext>
            </a:extLst>
          </p:cNvPr>
          <p:cNvGrpSpPr/>
          <p:nvPr/>
        </p:nvGrpSpPr>
        <p:grpSpPr>
          <a:xfrm>
            <a:off x="2588599" y="2328359"/>
            <a:ext cx="2246741" cy="411658"/>
            <a:chOff x="2669816" y="3077959"/>
            <a:chExt cx="2246741" cy="411658"/>
          </a:xfrm>
        </p:grpSpPr>
        <p:sp>
          <p:nvSpPr>
            <p:cNvPr id="44" name="TextBox 43">
              <a:extLst>
                <a:ext uri="{FF2B5EF4-FFF2-40B4-BE49-F238E27FC236}">
                  <a16:creationId xmlns:a16="http://schemas.microsoft.com/office/drawing/2014/main" id="{92BAB87D-0D99-4780-84A8-318529BA5E39}"/>
                </a:ext>
              </a:extLst>
            </p:cNvPr>
            <p:cNvSpPr txBox="1"/>
            <p:nvPr/>
          </p:nvSpPr>
          <p:spPr>
            <a:xfrm>
              <a:off x="3308430" y="3077959"/>
              <a:ext cx="1062276" cy="330234"/>
            </a:xfrm>
            <a:prstGeom prst="rect">
              <a:avLst/>
            </a:prstGeom>
            <a:solidFill>
              <a:srgbClr val="92D050"/>
            </a:solidFill>
          </p:spPr>
          <p:txBody>
            <a:bodyPr wrap="square" rtlCol="0">
              <a:spAutoFit/>
            </a:bodyPr>
            <a:lstStyle/>
            <a:p>
              <a:r>
                <a:rPr lang="en-US" sz="2000" dirty="0"/>
                <a:t>Success</a:t>
              </a:r>
            </a:p>
          </p:txBody>
        </p:sp>
        <p:cxnSp>
          <p:nvCxnSpPr>
            <p:cNvPr id="45" name="Straight Arrow Connector 44">
              <a:extLst>
                <a:ext uri="{FF2B5EF4-FFF2-40B4-BE49-F238E27FC236}">
                  <a16:creationId xmlns:a16="http://schemas.microsoft.com/office/drawing/2014/main" id="{05B25C24-9201-428A-AF9D-F85AA2C9893D}"/>
                </a:ext>
              </a:extLst>
            </p:cNvPr>
            <p:cNvCxnSpPr>
              <a:cxnSpLocks/>
            </p:cNvCxnSpPr>
            <p:nvPr/>
          </p:nvCxnSpPr>
          <p:spPr>
            <a:xfrm>
              <a:off x="2669816" y="3489617"/>
              <a:ext cx="2246741" cy="0"/>
            </a:xfrm>
            <a:prstGeom prst="straightConnector1">
              <a:avLst/>
            </a:prstGeom>
            <a:ln w="76200">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0D5FC11A-FFC4-4D29-B588-8E892D4D7BAD}"/>
              </a:ext>
            </a:extLst>
          </p:cNvPr>
          <p:cNvGrpSpPr/>
          <p:nvPr/>
        </p:nvGrpSpPr>
        <p:grpSpPr>
          <a:xfrm>
            <a:off x="2588599" y="1690336"/>
            <a:ext cx="2246741" cy="417468"/>
            <a:chOff x="2669816" y="2263767"/>
            <a:chExt cx="2246741" cy="417468"/>
          </a:xfrm>
        </p:grpSpPr>
        <p:cxnSp>
          <p:nvCxnSpPr>
            <p:cNvPr id="47" name="Straight Arrow Connector 46">
              <a:extLst>
                <a:ext uri="{FF2B5EF4-FFF2-40B4-BE49-F238E27FC236}">
                  <a16:creationId xmlns:a16="http://schemas.microsoft.com/office/drawing/2014/main" id="{6826582C-A5F5-4064-BE6A-71017CEA2D1A}"/>
                </a:ext>
              </a:extLst>
            </p:cNvPr>
            <p:cNvCxnSpPr>
              <a:cxnSpLocks/>
            </p:cNvCxnSpPr>
            <p:nvPr/>
          </p:nvCxnSpPr>
          <p:spPr>
            <a:xfrm>
              <a:off x="2669816" y="2681235"/>
              <a:ext cx="2246741" cy="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F33BD45-0F46-4241-A79F-3208BE9AADD1}"/>
                </a:ext>
              </a:extLst>
            </p:cNvPr>
            <p:cNvSpPr txBox="1"/>
            <p:nvPr/>
          </p:nvSpPr>
          <p:spPr>
            <a:xfrm>
              <a:off x="3194320" y="2263767"/>
              <a:ext cx="1000126"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solidFill>
                    <a:schemeClr val="accent2">
                      <a:lumMod val="75000"/>
                    </a:schemeClr>
                  </a:solidFill>
                  <a:latin typeface="LM Mono 12" panose="00000509000000000000" pitchFamily="49" charset="0"/>
                </a:rPr>
                <a:t>passw92</a:t>
              </a:r>
            </a:p>
          </p:txBody>
        </p:sp>
      </p:grpSp>
      <p:grpSp>
        <p:nvGrpSpPr>
          <p:cNvPr id="8" name="Group 7">
            <a:extLst>
              <a:ext uri="{FF2B5EF4-FFF2-40B4-BE49-F238E27FC236}">
                <a16:creationId xmlns:a16="http://schemas.microsoft.com/office/drawing/2014/main" id="{5ADB64CE-63EA-4337-8EA5-D23CF38149B6}"/>
              </a:ext>
            </a:extLst>
          </p:cNvPr>
          <p:cNvGrpSpPr/>
          <p:nvPr/>
        </p:nvGrpSpPr>
        <p:grpSpPr>
          <a:xfrm>
            <a:off x="6378613" y="2876284"/>
            <a:ext cx="4223033" cy="518975"/>
            <a:chOff x="6378613" y="2998945"/>
            <a:chExt cx="4223033" cy="518975"/>
          </a:xfrm>
        </p:grpSpPr>
        <p:grpSp>
          <p:nvGrpSpPr>
            <p:cNvPr id="58" name="Group 57">
              <a:extLst>
                <a:ext uri="{FF2B5EF4-FFF2-40B4-BE49-F238E27FC236}">
                  <a16:creationId xmlns:a16="http://schemas.microsoft.com/office/drawing/2014/main" id="{BC5ECF33-4266-4EFF-89E4-1754B440C386}"/>
                </a:ext>
              </a:extLst>
            </p:cNvPr>
            <p:cNvGrpSpPr/>
            <p:nvPr/>
          </p:nvGrpSpPr>
          <p:grpSpPr>
            <a:xfrm>
              <a:off x="6378613" y="2998945"/>
              <a:ext cx="4223033" cy="518975"/>
              <a:chOff x="4254500" y="3901543"/>
              <a:chExt cx="5016500" cy="518975"/>
            </a:xfrm>
          </p:grpSpPr>
          <p:sp>
            <p:nvSpPr>
              <p:cNvPr id="61" name="TextBox 17">
                <a:extLst>
                  <a:ext uri="{FF2B5EF4-FFF2-40B4-BE49-F238E27FC236}">
                    <a16:creationId xmlns:a16="http://schemas.microsoft.com/office/drawing/2014/main" id="{29F21DF0-A6A5-453C-8FFF-62E6462190CC}"/>
                  </a:ext>
                </a:extLst>
              </p:cNvPr>
              <p:cNvSpPr txBox="1"/>
              <p:nvPr/>
            </p:nvSpPr>
            <p:spPr>
              <a:xfrm>
                <a:off x="4254500" y="4020408"/>
                <a:ext cx="50165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H(</a:t>
                </a:r>
                <a:r>
                  <a:rPr lang="en-US" sz="2000" u="sng" dirty="0">
                    <a:solidFill>
                      <a:srgbClr val="FF0000"/>
                    </a:solidFill>
                    <a:latin typeface="LM Mono 12" panose="00000509000000000000" pitchFamily="49" charset="0"/>
                    <a:sym typeface="Consolas"/>
                  </a:rPr>
                  <a:t>P</a:t>
                </a:r>
                <a:r>
                  <a:rPr lang="en-US" sz="2000" dirty="0">
                    <a:solidFill>
                      <a:schemeClr val="accent2">
                        <a:lumMod val="75000"/>
                      </a:schemeClr>
                    </a:solidFill>
                    <a:latin typeface="LM Mono 12" panose="00000509000000000000" pitchFamily="49" charset="0"/>
                    <a:sym typeface="Consolas"/>
                  </a:rPr>
                  <a:t>assw92</a:t>
                </a:r>
                <a:r>
                  <a:rPr lang="en-US" sz="2000" dirty="0"/>
                  <a:t>) = </a:t>
                </a:r>
                <a:r>
                  <a:rPr lang="en-US" dirty="0">
                    <a:solidFill>
                      <a:schemeClr val="accent4">
                        <a:lumMod val="50000"/>
                      </a:schemeClr>
                    </a:solidFill>
                    <a:latin typeface="LM Mono 12" panose="00000509000000000000" pitchFamily="49" charset="0"/>
                  </a:rPr>
                  <a:t>a5idoiaU7p...</a:t>
                </a:r>
              </a:p>
            </p:txBody>
          </p:sp>
          <p:sp>
            <p:nvSpPr>
              <p:cNvPr id="63" name="TextBox 5">
                <a:extLst>
                  <a:ext uri="{FF2B5EF4-FFF2-40B4-BE49-F238E27FC236}">
                    <a16:creationId xmlns:a16="http://schemas.microsoft.com/office/drawing/2014/main" id="{79C1964A-4C7C-466B-AA14-B63FCC083DDB}"/>
                  </a:ext>
                </a:extLst>
              </p:cNvPr>
              <p:cNvSpPr txBox="1"/>
              <p:nvPr/>
            </p:nvSpPr>
            <p:spPr>
              <a:xfrm>
                <a:off x="5856264" y="3901543"/>
                <a:ext cx="2916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grpSp>
        <p:pic>
          <p:nvPicPr>
            <p:cNvPr id="64" name="Picture 63" descr="Wrong sign - vector Clip Art">
              <a:extLst>
                <a:ext uri="{FF2B5EF4-FFF2-40B4-BE49-F238E27FC236}">
                  <a16:creationId xmlns:a16="http://schemas.microsoft.com/office/drawing/2014/main" id="{F6BEB414-5B8D-4FA0-83D1-71B7C1BD1C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3329" y="3169192"/>
              <a:ext cx="270474" cy="270474"/>
            </a:xfrm>
            <a:prstGeom prst="rect">
              <a:avLst/>
            </a:prstGeom>
          </p:spPr>
        </p:pic>
      </p:grpSp>
      <p:grpSp>
        <p:nvGrpSpPr>
          <p:cNvPr id="69" name="Group 68">
            <a:extLst>
              <a:ext uri="{FF2B5EF4-FFF2-40B4-BE49-F238E27FC236}">
                <a16:creationId xmlns:a16="http://schemas.microsoft.com/office/drawing/2014/main" id="{CAF9AD6E-F7A7-44C6-A5B6-2658BA9E3D51}"/>
              </a:ext>
            </a:extLst>
          </p:cNvPr>
          <p:cNvGrpSpPr/>
          <p:nvPr/>
        </p:nvGrpSpPr>
        <p:grpSpPr>
          <a:xfrm>
            <a:off x="6378612" y="3390375"/>
            <a:ext cx="4223033" cy="518975"/>
            <a:chOff x="4254500" y="3901543"/>
            <a:chExt cx="5016500" cy="518975"/>
          </a:xfrm>
        </p:grpSpPr>
        <p:sp>
          <p:nvSpPr>
            <p:cNvPr id="71" name="TextBox 17">
              <a:extLst>
                <a:ext uri="{FF2B5EF4-FFF2-40B4-BE49-F238E27FC236}">
                  <a16:creationId xmlns:a16="http://schemas.microsoft.com/office/drawing/2014/main" id="{26639D07-8FCF-4D20-A822-9A002DAFA2FB}"/>
                </a:ext>
              </a:extLst>
            </p:cNvPr>
            <p:cNvSpPr txBox="1"/>
            <p:nvPr/>
          </p:nvSpPr>
          <p:spPr>
            <a:xfrm>
              <a:off x="4254500" y="4020408"/>
              <a:ext cx="50165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H(</a:t>
              </a:r>
              <a:r>
                <a:rPr lang="en-US" sz="2000" dirty="0">
                  <a:solidFill>
                    <a:schemeClr val="accent2">
                      <a:lumMod val="75000"/>
                    </a:schemeClr>
                  </a:solidFill>
                  <a:latin typeface="LM Mono 12" panose="00000509000000000000" pitchFamily="49" charset="0"/>
                  <a:sym typeface="Consolas"/>
                </a:rPr>
                <a:t>pASSW92</a:t>
              </a:r>
              <a:r>
                <a:rPr lang="en-US" sz="2000" dirty="0"/>
                <a:t>) = </a:t>
              </a:r>
              <a:r>
                <a:rPr lang="en-US" dirty="0">
                  <a:solidFill>
                    <a:schemeClr val="accent4">
                      <a:lumMod val="50000"/>
                    </a:schemeClr>
                  </a:solidFill>
                  <a:latin typeface="LM Mono 12" panose="00000509000000000000" pitchFamily="49" charset="0"/>
                </a:rPr>
                <a:t>a5idoiaU7p...</a:t>
              </a:r>
            </a:p>
          </p:txBody>
        </p:sp>
        <p:sp>
          <p:nvSpPr>
            <p:cNvPr id="72" name="TextBox 5">
              <a:extLst>
                <a:ext uri="{FF2B5EF4-FFF2-40B4-BE49-F238E27FC236}">
                  <a16:creationId xmlns:a16="http://schemas.microsoft.com/office/drawing/2014/main" id="{8399940A-B55E-48DE-9A55-1C9C57F9C4D7}"/>
                </a:ext>
              </a:extLst>
            </p:cNvPr>
            <p:cNvSpPr txBox="1"/>
            <p:nvPr/>
          </p:nvSpPr>
          <p:spPr>
            <a:xfrm>
              <a:off x="5856264" y="3901543"/>
              <a:ext cx="2916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grpSp>
      <p:grpSp>
        <p:nvGrpSpPr>
          <p:cNvPr id="74" name="Group 73">
            <a:extLst>
              <a:ext uri="{FF2B5EF4-FFF2-40B4-BE49-F238E27FC236}">
                <a16:creationId xmlns:a16="http://schemas.microsoft.com/office/drawing/2014/main" id="{BBBEEFF6-9CD8-4763-8310-3A64A704E8BC}"/>
              </a:ext>
            </a:extLst>
          </p:cNvPr>
          <p:cNvGrpSpPr/>
          <p:nvPr/>
        </p:nvGrpSpPr>
        <p:grpSpPr>
          <a:xfrm>
            <a:off x="6378613" y="3891606"/>
            <a:ext cx="4223033" cy="518975"/>
            <a:chOff x="4254500" y="3901543"/>
            <a:chExt cx="5016500" cy="518975"/>
          </a:xfrm>
        </p:grpSpPr>
        <p:sp>
          <p:nvSpPr>
            <p:cNvPr id="76" name="TextBox 17">
              <a:extLst>
                <a:ext uri="{FF2B5EF4-FFF2-40B4-BE49-F238E27FC236}">
                  <a16:creationId xmlns:a16="http://schemas.microsoft.com/office/drawing/2014/main" id="{2EDA9417-2AB3-4CB7-B7FB-FA6B2CE3466E}"/>
                </a:ext>
              </a:extLst>
            </p:cNvPr>
            <p:cNvSpPr txBox="1"/>
            <p:nvPr/>
          </p:nvSpPr>
          <p:spPr>
            <a:xfrm>
              <a:off x="4254500" y="4020408"/>
              <a:ext cx="50165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H(</a:t>
              </a:r>
              <a:r>
                <a:rPr lang="en-US" sz="2000" dirty="0">
                  <a:solidFill>
                    <a:schemeClr val="accent2">
                      <a:lumMod val="75000"/>
                    </a:schemeClr>
                  </a:solidFill>
                  <a:latin typeface="LM Mono 12" panose="00000509000000000000" pitchFamily="49" charset="0"/>
                  <a:sym typeface="Consolas"/>
                </a:rPr>
                <a:t>passw92</a:t>
              </a:r>
              <a:r>
                <a:rPr lang="en-US" sz="2000" dirty="0"/>
                <a:t>) = </a:t>
              </a:r>
              <a:r>
                <a:rPr lang="en-US" dirty="0">
                  <a:solidFill>
                    <a:schemeClr val="accent4">
                      <a:lumMod val="50000"/>
                    </a:schemeClr>
                  </a:solidFill>
                  <a:latin typeface="LM Mono 12" panose="00000509000000000000" pitchFamily="49" charset="0"/>
                </a:rPr>
                <a:t>a5idoiaU7p...</a:t>
              </a:r>
            </a:p>
          </p:txBody>
        </p:sp>
        <p:sp>
          <p:nvSpPr>
            <p:cNvPr id="77" name="TextBox 5">
              <a:extLst>
                <a:ext uri="{FF2B5EF4-FFF2-40B4-BE49-F238E27FC236}">
                  <a16:creationId xmlns:a16="http://schemas.microsoft.com/office/drawing/2014/main" id="{185A34A3-ACE1-47DA-AB6A-5364C90C73D5}"/>
                </a:ext>
              </a:extLst>
            </p:cNvPr>
            <p:cNvSpPr txBox="1"/>
            <p:nvPr/>
          </p:nvSpPr>
          <p:spPr>
            <a:xfrm>
              <a:off x="5856264" y="3901543"/>
              <a:ext cx="2916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grpSp>
      <p:sp>
        <p:nvSpPr>
          <p:cNvPr id="9" name="Speech Bubble: Rectangle with Corners Rounded 8">
            <a:extLst>
              <a:ext uri="{FF2B5EF4-FFF2-40B4-BE49-F238E27FC236}">
                <a16:creationId xmlns:a16="http://schemas.microsoft.com/office/drawing/2014/main" id="{0EC05DF8-7FC8-4FC9-9399-BC5A06BE4FDA}"/>
              </a:ext>
            </a:extLst>
          </p:cNvPr>
          <p:cNvSpPr/>
          <p:nvPr/>
        </p:nvSpPr>
        <p:spPr>
          <a:xfrm>
            <a:off x="10336971" y="3160616"/>
            <a:ext cx="1669291" cy="731145"/>
          </a:xfrm>
          <a:prstGeom prst="wedgeRoundRectCallout">
            <a:avLst>
              <a:gd name="adj1" fmla="val -65882"/>
              <a:gd name="adj2" fmla="val 29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Apply Caps lock Corrector</a:t>
            </a:r>
          </a:p>
        </p:txBody>
      </p:sp>
      <p:sp>
        <p:nvSpPr>
          <p:cNvPr id="78" name="Speech Bubble: Rectangle with Corners Rounded 77">
            <a:extLst>
              <a:ext uri="{FF2B5EF4-FFF2-40B4-BE49-F238E27FC236}">
                <a16:creationId xmlns:a16="http://schemas.microsoft.com/office/drawing/2014/main" id="{BB798350-291E-4904-AA86-2E8F2AE7A431}"/>
              </a:ext>
            </a:extLst>
          </p:cNvPr>
          <p:cNvSpPr/>
          <p:nvPr/>
        </p:nvSpPr>
        <p:spPr>
          <a:xfrm>
            <a:off x="10336971" y="3993323"/>
            <a:ext cx="1669936" cy="731145"/>
          </a:xfrm>
          <a:prstGeom prst="wedgeRoundRectCallout">
            <a:avLst>
              <a:gd name="adj1" fmla="val -64087"/>
              <a:gd name="adj2" fmla="val -191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Apply shift Corrector</a:t>
            </a:r>
          </a:p>
        </p:txBody>
      </p:sp>
      <p:sp>
        <p:nvSpPr>
          <p:cNvPr id="79" name="TextBox 78">
            <a:extLst>
              <a:ext uri="{FF2B5EF4-FFF2-40B4-BE49-F238E27FC236}">
                <a16:creationId xmlns:a16="http://schemas.microsoft.com/office/drawing/2014/main" id="{E1F28275-8006-4149-9098-D53B0E53D42B}"/>
              </a:ext>
            </a:extLst>
          </p:cNvPr>
          <p:cNvSpPr txBox="1"/>
          <p:nvPr/>
        </p:nvSpPr>
        <p:spPr>
          <a:xfrm>
            <a:off x="9301664" y="4632562"/>
            <a:ext cx="461665" cy="581249"/>
          </a:xfrm>
          <a:prstGeom prst="rect">
            <a:avLst/>
          </a:prstGeom>
          <a:noFill/>
        </p:spPr>
        <p:txBody>
          <a:bodyPr vert="vert" wrap="none" rtlCol="0">
            <a:spAutoFit/>
          </a:bodyPr>
          <a:lstStyle/>
          <a:p>
            <a:r>
              <a:rPr lang="en-US" dirty="0"/>
              <a:t>. . .  </a:t>
            </a:r>
          </a:p>
        </p:txBody>
      </p:sp>
      <p:pic>
        <p:nvPicPr>
          <p:cNvPr id="49" name="Content Placeholder 3">
            <a:extLst>
              <a:ext uri="{FF2B5EF4-FFF2-40B4-BE49-F238E27FC236}">
                <a16:creationId xmlns:a16="http://schemas.microsoft.com/office/drawing/2014/main" id="{08A38A65-667F-435C-B739-367811198D4D}"/>
              </a:ext>
            </a:extLst>
          </p:cNvPr>
          <p:cNvPicPr>
            <a:picLocks noGrp="1" noChangeAspect="1"/>
          </p:cNvPicPr>
          <p:nvPr>
            <p:ph idx="1"/>
          </p:nvPr>
        </p:nvPicPr>
        <p:blipFill rotWithShape="1">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rcRect b="49356"/>
          <a:stretch/>
        </p:blipFill>
        <p:spPr>
          <a:xfrm>
            <a:off x="287368" y="4632562"/>
            <a:ext cx="5651469" cy="1866374"/>
          </a:xfrm>
          <a:prstGeom prst="rect">
            <a:avLst/>
          </a:prstGeom>
          <a:ln>
            <a:noFill/>
          </a:ln>
          <a:effectLst>
            <a:outerShdw blurRad="292100" dist="139700" dir="2700000" algn="tl" rotWithShape="0">
              <a:srgbClr val="333333">
                <a:alpha val="65000"/>
              </a:srgbClr>
            </a:outerShdw>
          </a:effectLst>
        </p:spPr>
      </p:pic>
      <p:sp>
        <p:nvSpPr>
          <p:cNvPr id="4" name="Rectangle: Rounded Corners 3">
            <a:extLst>
              <a:ext uri="{FF2B5EF4-FFF2-40B4-BE49-F238E27FC236}">
                <a16:creationId xmlns:a16="http://schemas.microsoft.com/office/drawing/2014/main" id="{BDB76CA2-80B0-4974-BA28-83250404124C}"/>
              </a:ext>
            </a:extLst>
          </p:cNvPr>
          <p:cNvSpPr/>
          <p:nvPr/>
        </p:nvSpPr>
        <p:spPr>
          <a:xfrm>
            <a:off x="6032810" y="5694961"/>
            <a:ext cx="5974097" cy="786642"/>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Typo-tolerant password checking</a:t>
            </a:r>
          </a:p>
          <a:p>
            <a:pPr algn="ctr"/>
            <a:r>
              <a:rPr lang="en-US" sz="2000" dirty="0"/>
              <a:t>Allow registered password or typos of it</a:t>
            </a:r>
            <a:endParaRPr lang="en-US" sz="2800" dirty="0"/>
          </a:p>
        </p:txBody>
      </p:sp>
      <p:sp>
        <p:nvSpPr>
          <p:cNvPr id="5" name="Speech Bubble: Rectangle with Corners Rounded 4">
            <a:extLst>
              <a:ext uri="{FF2B5EF4-FFF2-40B4-BE49-F238E27FC236}">
                <a16:creationId xmlns:a16="http://schemas.microsoft.com/office/drawing/2014/main" id="{06CEAE85-01CD-475B-8F0C-AC4A624F49C0}"/>
              </a:ext>
            </a:extLst>
          </p:cNvPr>
          <p:cNvSpPr/>
          <p:nvPr/>
        </p:nvSpPr>
        <p:spPr>
          <a:xfrm>
            <a:off x="2567006" y="2940604"/>
            <a:ext cx="1278923" cy="280534"/>
          </a:xfrm>
          <a:prstGeom prst="wedgeRoundRectCallout">
            <a:avLst>
              <a:gd name="adj1" fmla="val -1316"/>
              <a:gd name="adj2" fmla="val 128130"/>
              <a:gd name="adj3" fmla="val 16667"/>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small typo</a:t>
            </a:r>
          </a:p>
        </p:txBody>
      </p:sp>
      <p:sp>
        <p:nvSpPr>
          <p:cNvPr id="6" name="Rectangle 5">
            <a:extLst>
              <a:ext uri="{FF2B5EF4-FFF2-40B4-BE49-F238E27FC236}">
                <a16:creationId xmlns:a16="http://schemas.microsoft.com/office/drawing/2014/main" id="{88294582-73AE-4A15-8092-EDDC7AAC7F32}"/>
              </a:ext>
            </a:extLst>
          </p:cNvPr>
          <p:cNvSpPr/>
          <p:nvPr/>
        </p:nvSpPr>
        <p:spPr>
          <a:xfrm>
            <a:off x="80993" y="4724468"/>
            <a:ext cx="1302106" cy="41108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1600" dirty="0"/>
              <a:t>Oakland ’16</a:t>
            </a:r>
            <a:endParaRPr lang="en-US" sz="1600" dirty="0"/>
          </a:p>
        </p:txBody>
      </p:sp>
      <p:sp>
        <p:nvSpPr>
          <p:cNvPr id="10" name="Slide Number Placeholder 9">
            <a:extLst>
              <a:ext uri="{FF2B5EF4-FFF2-40B4-BE49-F238E27FC236}">
                <a16:creationId xmlns:a16="http://schemas.microsoft.com/office/drawing/2014/main" id="{60CD4609-5143-4C31-A5BB-F54D40F5A3B5}"/>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50" name="TextBox 49">
            <a:extLst>
              <a:ext uri="{FF2B5EF4-FFF2-40B4-BE49-F238E27FC236}">
                <a16:creationId xmlns:a16="http://schemas.microsoft.com/office/drawing/2014/main" id="{C58B90CE-5CF6-4905-9022-FDEFE741764C}"/>
              </a:ext>
            </a:extLst>
          </p:cNvPr>
          <p:cNvSpPr txBox="1"/>
          <p:nvPr/>
        </p:nvSpPr>
        <p:spPr>
          <a:xfrm>
            <a:off x="8717179" y="4786933"/>
            <a:ext cx="3289083" cy="81984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US" sz="2400" dirty="0"/>
              <a:t>Top-5 correctors correct 20% of all typos</a:t>
            </a:r>
          </a:p>
        </p:txBody>
      </p:sp>
      <p:pic>
        <p:nvPicPr>
          <p:cNvPr id="66" name="Picture 65" descr="Wrong sign - vector Clip Art">
            <a:extLst>
              <a:ext uri="{FF2B5EF4-FFF2-40B4-BE49-F238E27FC236}">
                <a16:creationId xmlns:a16="http://schemas.microsoft.com/office/drawing/2014/main" id="{DA10C0E2-81F0-405A-89B9-D330FCEDCD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3329" y="3640954"/>
            <a:ext cx="270474" cy="270474"/>
          </a:xfrm>
          <a:prstGeom prst="rect">
            <a:avLst/>
          </a:prstGeom>
        </p:spPr>
      </p:pic>
      <p:pic>
        <p:nvPicPr>
          <p:cNvPr id="67" name="Picture 66" descr="Right or wrong 4 by Arnoud999 - yes check mark">
            <a:extLst>
              <a:ext uri="{FF2B5EF4-FFF2-40B4-BE49-F238E27FC236}">
                <a16:creationId xmlns:a16="http://schemas.microsoft.com/office/drawing/2014/main" id="{D4C41E45-9C9B-44CA-9AF3-E7436226B5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45031" y="4035290"/>
            <a:ext cx="296832" cy="375143"/>
          </a:xfrm>
          <a:prstGeom prst="rect">
            <a:avLst/>
          </a:prstGeom>
        </p:spPr>
      </p:pic>
      <p:grpSp>
        <p:nvGrpSpPr>
          <p:cNvPr id="51" name="Group 50">
            <a:extLst>
              <a:ext uri="{FF2B5EF4-FFF2-40B4-BE49-F238E27FC236}">
                <a16:creationId xmlns:a16="http://schemas.microsoft.com/office/drawing/2014/main" id="{9ACEEFCA-7712-48EF-BE19-0AF86A7CE68C}"/>
              </a:ext>
            </a:extLst>
          </p:cNvPr>
          <p:cNvGrpSpPr/>
          <p:nvPr/>
        </p:nvGrpSpPr>
        <p:grpSpPr>
          <a:xfrm>
            <a:off x="6378612" y="2479268"/>
            <a:ext cx="4223033" cy="518975"/>
            <a:chOff x="4254500" y="3901543"/>
            <a:chExt cx="5016500" cy="518975"/>
          </a:xfrm>
        </p:grpSpPr>
        <p:sp>
          <p:nvSpPr>
            <p:cNvPr id="55" name="TextBox 17">
              <a:extLst>
                <a:ext uri="{FF2B5EF4-FFF2-40B4-BE49-F238E27FC236}">
                  <a16:creationId xmlns:a16="http://schemas.microsoft.com/office/drawing/2014/main" id="{EC5E71C3-F295-4554-A189-3CF1E10D19F8}"/>
                </a:ext>
              </a:extLst>
            </p:cNvPr>
            <p:cNvSpPr txBox="1"/>
            <p:nvPr/>
          </p:nvSpPr>
          <p:spPr>
            <a:xfrm>
              <a:off x="4254500" y="4020408"/>
              <a:ext cx="50165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H(</a:t>
              </a:r>
              <a:r>
                <a:rPr lang="en-US" sz="2000" dirty="0">
                  <a:solidFill>
                    <a:schemeClr val="accent2">
                      <a:lumMod val="75000"/>
                    </a:schemeClr>
                  </a:solidFill>
                  <a:latin typeface="LM Mono 12" panose="00000509000000000000" pitchFamily="49" charset="0"/>
                  <a:sym typeface="Consolas"/>
                </a:rPr>
                <a:t>passw92</a:t>
              </a:r>
              <a:r>
                <a:rPr lang="en-US" sz="2000" dirty="0"/>
                <a:t>) = </a:t>
              </a:r>
              <a:r>
                <a:rPr lang="en-US" dirty="0">
                  <a:solidFill>
                    <a:schemeClr val="accent4">
                      <a:lumMod val="50000"/>
                    </a:schemeClr>
                  </a:solidFill>
                  <a:latin typeface="LM Mono 12" panose="00000509000000000000" pitchFamily="49" charset="0"/>
                </a:rPr>
                <a:t>a5idoiaU7p...</a:t>
              </a:r>
            </a:p>
          </p:txBody>
        </p:sp>
        <p:sp>
          <p:nvSpPr>
            <p:cNvPr id="56" name="TextBox 5">
              <a:extLst>
                <a:ext uri="{FF2B5EF4-FFF2-40B4-BE49-F238E27FC236}">
                  <a16:creationId xmlns:a16="http://schemas.microsoft.com/office/drawing/2014/main" id="{73959C74-0258-4A3E-BCC2-7E9F30091BA6}"/>
                </a:ext>
              </a:extLst>
            </p:cNvPr>
            <p:cNvSpPr txBox="1"/>
            <p:nvPr/>
          </p:nvSpPr>
          <p:spPr>
            <a:xfrm>
              <a:off x="5856264" y="3901543"/>
              <a:ext cx="2916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grpSp>
      <p:pic>
        <p:nvPicPr>
          <p:cNvPr id="57" name="Picture 56" descr="Right or wrong 4 by Arnoud999 - yes check mark">
            <a:extLst>
              <a:ext uri="{FF2B5EF4-FFF2-40B4-BE49-F238E27FC236}">
                <a16:creationId xmlns:a16="http://schemas.microsoft.com/office/drawing/2014/main" id="{E0FA2E9E-0DA8-4877-A2B1-992CCEAAB5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36971" y="2507025"/>
            <a:ext cx="296832" cy="375143"/>
          </a:xfrm>
          <a:prstGeom prst="rect">
            <a:avLst/>
          </a:prstGeom>
        </p:spPr>
      </p:pic>
    </p:spTree>
    <p:extLst>
      <p:ext uri="{BB962C8B-B14F-4D97-AF65-F5344CB8AC3E}">
        <p14:creationId xmlns:p14="http://schemas.microsoft.com/office/powerpoint/2010/main" val="277990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mph" presetSubtype="0" nodeType="clickEffect">
                                  <p:stCondLst>
                                    <p:cond delay="0"/>
                                  </p:stCondLst>
                                  <p:childTnLst>
                                    <p:set>
                                      <p:cBhvr>
                                        <p:cTn id="25" dur="indefinite"/>
                                        <p:tgtEl>
                                          <p:spTgt spid="51"/>
                                        </p:tgtEl>
                                        <p:attrNameLst>
                                          <p:attrName>style.opacity</p:attrName>
                                        </p:attrNameLst>
                                      </p:cBhvr>
                                      <p:to>
                                        <p:strVal val="0.5"/>
                                      </p:to>
                                    </p:set>
                                    <p:animEffect filter="image" prLst="opacity: 0.5">
                                      <p:cBhvr rctx="IE">
                                        <p:cTn id="26" dur="indefinite"/>
                                        <p:tgtEl>
                                          <p:spTgt spid="51"/>
                                        </p:tgtEl>
                                      </p:cBhvr>
                                    </p:animEffec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0" presetClass="exit" presetSubtype="0" fill="hold" grpId="0"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fade">
                                      <p:cBhvr>
                                        <p:cTn id="57" dur="500"/>
                                        <p:tgtEl>
                                          <p:spTgt spid="69"/>
                                        </p:tgtEl>
                                      </p:cBhvr>
                                    </p:animEffect>
                                  </p:childTnLst>
                                </p:cTn>
                              </p:par>
                              <p:par>
                                <p:cTn id="58" presetID="1" presetClass="entr" presetSubtype="0" fill="hold" nodeType="withEffect">
                                  <p:stCondLst>
                                    <p:cond delay="0"/>
                                  </p:stCondLst>
                                  <p:childTnLst>
                                    <p:set>
                                      <p:cBhvr>
                                        <p:cTn id="59" dur="1" fill="hold">
                                          <p:stCondLst>
                                            <p:cond delay="0"/>
                                          </p:stCondLst>
                                        </p:cTn>
                                        <p:tgtEl>
                                          <p:spTgt spid="66"/>
                                        </p:tgtEl>
                                        <p:attrNameLst>
                                          <p:attrName>style.visibility</p:attrName>
                                        </p:attrNameLst>
                                      </p:cBhvr>
                                      <p:to>
                                        <p:strVal val="visible"/>
                                      </p:to>
                                    </p:set>
                                  </p:child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childTnLst>
                          </p:cTn>
                        </p:par>
                        <p:par>
                          <p:cTn id="71" fill="hold">
                            <p:stCondLst>
                              <p:cond delay="0"/>
                            </p:stCondLst>
                            <p:childTnLst>
                              <p:par>
                                <p:cTn id="72" presetID="22" presetClass="entr" presetSubtype="1" fill="hold" grpId="0" nodeType="after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wipe(up)">
                                      <p:cBhvr>
                                        <p:cTn id="74" dur="500"/>
                                        <p:tgtEl>
                                          <p:spTgt spid="79"/>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6" grpId="0" animBg="1"/>
      <p:bldP spid="9" grpId="0" animBg="1"/>
      <p:bldP spid="78" grpId="0" animBg="1"/>
      <p:bldP spid="79" grpId="0"/>
      <p:bldP spid="4" grpId="0" animBg="1"/>
      <p:bldP spid="5" grpId="0" animBg="1"/>
      <p:bldP spid="6"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01412CC5-7CC1-4B85-9B57-95A46A2E291B}"/>
              </a:ext>
            </a:extLst>
          </p:cNvPr>
          <p:cNvGrpSpPr/>
          <p:nvPr/>
        </p:nvGrpSpPr>
        <p:grpSpPr>
          <a:xfrm>
            <a:off x="6817601" y="1766210"/>
            <a:ext cx="1683525" cy="2063038"/>
            <a:chOff x="5173564" y="1546909"/>
            <a:chExt cx="1962729" cy="2063038"/>
          </a:xfrm>
        </p:grpSpPr>
        <p:sp>
          <p:nvSpPr>
            <p:cNvPr id="67" name="TextBox 66">
              <a:extLst>
                <a:ext uri="{FF2B5EF4-FFF2-40B4-BE49-F238E27FC236}">
                  <a16:creationId xmlns:a16="http://schemas.microsoft.com/office/drawing/2014/main" id="{CE806FC7-A2DD-4A3F-A3D2-D2BAEEEF103F}"/>
                </a:ext>
              </a:extLst>
            </p:cNvPr>
            <p:cNvSpPr txBox="1"/>
            <p:nvPr/>
          </p:nvSpPr>
          <p:spPr>
            <a:xfrm>
              <a:off x="5173564" y="1855621"/>
              <a:ext cx="196272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p:txBody>
        </p:sp>
        <p:sp>
          <p:nvSpPr>
            <p:cNvPr id="68" name="TextBox 67">
              <a:extLst>
                <a:ext uri="{FF2B5EF4-FFF2-40B4-BE49-F238E27FC236}">
                  <a16:creationId xmlns:a16="http://schemas.microsoft.com/office/drawing/2014/main" id="{FFAAF239-B0C3-4000-A38C-F0BA4E9F2497}"/>
                </a:ext>
              </a:extLst>
            </p:cNvPr>
            <p:cNvSpPr txBox="1"/>
            <p:nvPr/>
          </p:nvSpPr>
          <p:spPr>
            <a:xfrm>
              <a:off x="5177985" y="1546909"/>
              <a:ext cx="939201" cy="30523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Cache</a:t>
              </a:r>
            </a:p>
          </p:txBody>
        </p:sp>
      </p:gr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CAE526F2-805B-4ECE-B500-D79640E96D86}"/>
                  </a:ext>
                </a:extLst>
              </p:cNvPr>
              <p:cNvSpPr txBox="1"/>
              <p:nvPr/>
            </p:nvSpPr>
            <p:spPr>
              <a:xfrm>
                <a:off x="6839831" y="3182618"/>
                <a:ext cx="1741502" cy="369332"/>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(pass</a:t>
                </a:r>
                <a:r>
                  <a:rPr lang="en-US" u="sng" dirty="0">
                    <a:solidFill>
                      <a:srgbClr val="FF0000"/>
                    </a:solidFill>
                    <a:latin typeface="LM Mono 12" panose="00000509000000000000" pitchFamily="49" charset="0"/>
                  </a:rPr>
                  <a:t>e</a:t>
                </a:r>
                <a:r>
                  <a:rPr lang="en-US" dirty="0">
                    <a:latin typeface="LM Mono 12" panose="00000509000000000000" pitchFamily="49" charset="0"/>
                  </a:rPr>
                  <a:t>92,</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69" name="TextBox 68">
                <a:extLst>
                  <a:ext uri="{FF2B5EF4-FFF2-40B4-BE49-F238E27FC236}">
                    <a16:creationId xmlns:a16="http://schemas.microsoft.com/office/drawing/2014/main" id="{CAE526F2-805B-4ECE-B500-D79640E96D86}"/>
                  </a:ext>
                </a:extLst>
              </p:cNvPr>
              <p:cNvSpPr txBox="1">
                <a:spLocks noRot="1" noChangeAspect="1" noMove="1" noResize="1" noEditPoints="1" noAdjustHandles="1" noChangeArrowheads="1" noChangeShapeType="1" noTextEdit="1"/>
              </p:cNvSpPr>
              <p:nvPr/>
            </p:nvSpPr>
            <p:spPr>
              <a:xfrm>
                <a:off x="6839831" y="3182618"/>
                <a:ext cx="1741502" cy="369332"/>
              </a:xfrm>
              <a:prstGeom prst="rect">
                <a:avLst/>
              </a:prstGeom>
              <a:blipFill>
                <a:blip r:embed="rId3"/>
                <a:stretch>
                  <a:fillRect l="-2797" t="-8197" r="-1748"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3D3C48C-E7C8-4954-AF4F-5F3617CA6AC7}"/>
                  </a:ext>
                </a:extLst>
              </p:cNvPr>
              <p:cNvSpPr txBox="1"/>
              <p:nvPr/>
            </p:nvSpPr>
            <p:spPr>
              <a:xfrm>
                <a:off x="6844019" y="2132379"/>
                <a:ext cx="1583184" cy="369332"/>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(passw92,</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70" name="TextBox 69">
                <a:extLst>
                  <a:ext uri="{FF2B5EF4-FFF2-40B4-BE49-F238E27FC236}">
                    <a16:creationId xmlns:a16="http://schemas.microsoft.com/office/drawing/2014/main" id="{73D3C48C-E7C8-4954-AF4F-5F3617CA6AC7}"/>
                  </a:ext>
                </a:extLst>
              </p:cNvPr>
              <p:cNvSpPr txBox="1">
                <a:spLocks noRot="1" noChangeAspect="1" noMove="1" noResize="1" noEditPoints="1" noAdjustHandles="1" noChangeArrowheads="1" noChangeShapeType="1" noTextEdit="1"/>
              </p:cNvSpPr>
              <p:nvPr/>
            </p:nvSpPr>
            <p:spPr>
              <a:xfrm>
                <a:off x="6844019" y="2132379"/>
                <a:ext cx="1583184" cy="369332"/>
              </a:xfrm>
              <a:prstGeom prst="rect">
                <a:avLst/>
              </a:prstGeom>
              <a:blipFill>
                <a:blip r:embed="rId4"/>
                <a:stretch>
                  <a:fillRect l="-3475" t="-10000" r="-11969" b="-28333"/>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74568C14-EAEA-4E20-88F3-85129B8DDEF6}"/>
              </a:ext>
            </a:extLst>
          </p:cNvPr>
          <p:cNvSpPr txBox="1"/>
          <p:nvPr/>
        </p:nvSpPr>
        <p:spPr>
          <a:xfrm>
            <a:off x="6903426" y="2658095"/>
            <a:ext cx="1510350" cy="369332"/>
          </a:xfrm>
          <a:prstGeom prst="rect">
            <a:avLst/>
          </a:prstGeom>
          <a:noFill/>
        </p:spPr>
        <p:txBody>
          <a:bodyPr wrap="none" rtlCol="0">
            <a:spAutoFit/>
          </a:bodyPr>
          <a:lstStyle/>
          <a:p>
            <a:r>
              <a:rPr lang="en-US" dirty="0">
                <a:latin typeface="LM Mono 12" panose="00000509000000000000" pitchFamily="49" charset="0"/>
              </a:rPr>
              <a:t>#</a:t>
            </a:r>
            <a:r>
              <a:rPr lang="en-US" altLang="zh-TW" dirty="0">
                <a:latin typeface="LM Mono 12" panose="00000509000000000000" pitchFamily="49" charset="0"/>
              </a:rPr>
              <a:t>*</a:t>
            </a:r>
            <a:r>
              <a:rPr lang="en-US" altLang="zh-TW" dirty="0" err="1">
                <a:latin typeface="LM Mono 12" panose="00000509000000000000" pitchFamily="49" charset="0"/>
              </a:rPr>
              <a:t>D&amp;a</a:t>
            </a:r>
            <a:r>
              <a:rPr lang="el-GR" altLang="ja-JP" dirty="0">
                <a:latin typeface="Consolas" panose="020B0609020204030204" pitchFamily="49" charset="0"/>
              </a:rPr>
              <a:t>βτ</a:t>
            </a:r>
            <a:r>
              <a:rPr lang="en-US" dirty="0">
                <a:latin typeface="LM Mono 12" panose="00000509000000000000" pitchFamily="49" charset="0"/>
              </a:rPr>
              <a:t>ᶉëᶆ </a:t>
            </a:r>
          </a:p>
        </p:txBody>
      </p:sp>
      <p:sp>
        <p:nvSpPr>
          <p:cNvPr id="2" name="Title 1">
            <a:extLst>
              <a:ext uri="{FF2B5EF4-FFF2-40B4-BE49-F238E27FC236}">
                <a16:creationId xmlns:a16="http://schemas.microsoft.com/office/drawing/2014/main" id="{77A6D6D8-ECAA-46FC-BA7C-F6D5CA21C09A}"/>
              </a:ext>
            </a:extLst>
          </p:cNvPr>
          <p:cNvSpPr>
            <a:spLocks noGrp="1"/>
          </p:cNvSpPr>
          <p:nvPr>
            <p:ph type="title"/>
          </p:nvPr>
        </p:nvSpPr>
        <p:spPr/>
        <p:txBody>
          <a:bodyPr/>
          <a:lstStyle/>
          <a:p>
            <a:r>
              <a:rPr lang="en-US" dirty="0"/>
              <a:t>Guessing against the cache entries</a:t>
            </a:r>
          </a:p>
        </p:txBody>
      </p:sp>
      <p:sp>
        <p:nvSpPr>
          <p:cNvPr id="6" name="Slide Number Placeholder 5">
            <a:extLst>
              <a:ext uri="{FF2B5EF4-FFF2-40B4-BE49-F238E27FC236}">
                <a16:creationId xmlns:a16="http://schemas.microsoft.com/office/drawing/2014/main" id="{CDD72262-D4A1-426F-AD74-92D87379E013}"/>
              </a:ext>
            </a:extLst>
          </p:cNvPr>
          <p:cNvSpPr>
            <a:spLocks noGrp="1"/>
          </p:cNvSpPr>
          <p:nvPr>
            <p:ph type="sldNum" sz="quarter" idx="12"/>
          </p:nvPr>
        </p:nvSpPr>
        <p:spPr/>
        <p:txBody>
          <a:bodyPr/>
          <a:lstStyle/>
          <a:p>
            <a:fld id="{6D22F896-40B5-4ADD-8801-0D06FADFA095}" type="slidenum">
              <a:rPr lang="en-US" smtClean="0"/>
              <a:t>20</a:t>
            </a:fld>
            <a:endParaRPr lang="en-US" dirty="0"/>
          </a:p>
        </p:txBody>
      </p:sp>
      <p:pic>
        <p:nvPicPr>
          <p:cNvPr id="12" name="Picture 11" descr="Adobe Spies on eBook Readers, including Library Users | Librarian in ...">
            <a:extLst>
              <a:ext uri="{FF2B5EF4-FFF2-40B4-BE49-F238E27FC236}">
                <a16:creationId xmlns:a16="http://schemas.microsoft.com/office/drawing/2014/main" id="{A54EEA90-B662-4C8F-AB0E-FA0BAF6BDAB0}"/>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14579" y="2210414"/>
            <a:ext cx="1377496" cy="1377496"/>
          </a:xfrm>
          <a:prstGeom prst="rect">
            <a:avLst/>
          </a:prstGeom>
        </p:spPr>
      </p:pic>
      <p:sp>
        <p:nvSpPr>
          <p:cNvPr id="27" name="Arrow: Right 26">
            <a:extLst>
              <a:ext uri="{FF2B5EF4-FFF2-40B4-BE49-F238E27FC236}">
                <a16:creationId xmlns:a16="http://schemas.microsoft.com/office/drawing/2014/main" id="{BB3A2366-C72C-4F45-96EB-4063B56A66E0}"/>
              </a:ext>
            </a:extLst>
          </p:cNvPr>
          <p:cNvSpPr/>
          <p:nvPr/>
        </p:nvSpPr>
        <p:spPr>
          <a:xfrm>
            <a:off x="5474541" y="2083020"/>
            <a:ext cx="1320125" cy="535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123456</a:t>
            </a:r>
          </a:p>
        </p:txBody>
      </p:sp>
      <p:sp>
        <p:nvSpPr>
          <p:cNvPr id="28" name="Multiplication Sign 27">
            <a:extLst>
              <a:ext uri="{FF2B5EF4-FFF2-40B4-BE49-F238E27FC236}">
                <a16:creationId xmlns:a16="http://schemas.microsoft.com/office/drawing/2014/main" id="{8BEBF3B2-312D-43E1-A828-1FD3F3889743}"/>
              </a:ext>
            </a:extLst>
          </p:cNvPr>
          <p:cNvSpPr/>
          <p:nvPr/>
        </p:nvSpPr>
        <p:spPr>
          <a:xfrm>
            <a:off x="8390921" y="2038401"/>
            <a:ext cx="571107" cy="605063"/>
          </a:xfrm>
          <a:prstGeom prst="mathMultiply">
            <a:avLst>
              <a:gd name="adj1" fmla="val 152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D1D61AE-794D-4C33-A4CD-5FF95DDF3D0C}"/>
              </a:ext>
            </a:extLst>
          </p:cNvPr>
          <p:cNvSpPr/>
          <p:nvPr/>
        </p:nvSpPr>
        <p:spPr>
          <a:xfrm>
            <a:off x="5474541" y="2616163"/>
            <a:ext cx="1320125" cy="535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123456</a:t>
            </a:r>
          </a:p>
        </p:txBody>
      </p:sp>
      <p:sp>
        <p:nvSpPr>
          <p:cNvPr id="30" name="Multiplication Sign 29">
            <a:extLst>
              <a:ext uri="{FF2B5EF4-FFF2-40B4-BE49-F238E27FC236}">
                <a16:creationId xmlns:a16="http://schemas.microsoft.com/office/drawing/2014/main" id="{22719398-6C00-4D52-991E-EC3FD53EEFF6}"/>
              </a:ext>
            </a:extLst>
          </p:cNvPr>
          <p:cNvSpPr/>
          <p:nvPr/>
        </p:nvSpPr>
        <p:spPr>
          <a:xfrm>
            <a:off x="8390921" y="2571544"/>
            <a:ext cx="571107" cy="605063"/>
          </a:xfrm>
          <a:prstGeom prst="mathMultiply">
            <a:avLst>
              <a:gd name="adj1" fmla="val 152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0F008220-53C5-471A-8B65-456A1CC42B3F}"/>
              </a:ext>
            </a:extLst>
          </p:cNvPr>
          <p:cNvSpPr/>
          <p:nvPr/>
        </p:nvSpPr>
        <p:spPr>
          <a:xfrm>
            <a:off x="5474541" y="2094796"/>
            <a:ext cx="1320125" cy="535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1234567</a:t>
            </a:r>
          </a:p>
        </p:txBody>
      </p:sp>
      <p:sp>
        <p:nvSpPr>
          <p:cNvPr id="32" name="Multiplication Sign 31">
            <a:extLst>
              <a:ext uri="{FF2B5EF4-FFF2-40B4-BE49-F238E27FC236}">
                <a16:creationId xmlns:a16="http://schemas.microsoft.com/office/drawing/2014/main" id="{BC1C8945-DC50-4BA5-93DF-5FCE663E55D9}"/>
              </a:ext>
            </a:extLst>
          </p:cNvPr>
          <p:cNvSpPr/>
          <p:nvPr/>
        </p:nvSpPr>
        <p:spPr>
          <a:xfrm>
            <a:off x="8390921" y="2050177"/>
            <a:ext cx="571107" cy="605063"/>
          </a:xfrm>
          <a:prstGeom prst="mathMultiply">
            <a:avLst>
              <a:gd name="adj1" fmla="val 152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6216A86C-CF1F-4487-9963-64CF01AF5586}"/>
              </a:ext>
            </a:extLst>
          </p:cNvPr>
          <p:cNvSpPr/>
          <p:nvPr/>
        </p:nvSpPr>
        <p:spPr>
          <a:xfrm>
            <a:off x="5474541" y="3159220"/>
            <a:ext cx="1320125" cy="535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passw92</a:t>
            </a:r>
          </a:p>
        </p:txBody>
      </p:sp>
      <p:sp>
        <p:nvSpPr>
          <p:cNvPr id="36" name="Multiplication Sign 35">
            <a:extLst>
              <a:ext uri="{FF2B5EF4-FFF2-40B4-BE49-F238E27FC236}">
                <a16:creationId xmlns:a16="http://schemas.microsoft.com/office/drawing/2014/main" id="{69F96FA0-C519-42D0-84F4-64BA0FFAB2F5}"/>
              </a:ext>
            </a:extLst>
          </p:cNvPr>
          <p:cNvSpPr/>
          <p:nvPr/>
        </p:nvSpPr>
        <p:spPr>
          <a:xfrm>
            <a:off x="8390921" y="3114601"/>
            <a:ext cx="571107" cy="605063"/>
          </a:xfrm>
          <a:prstGeom prst="mathMultiply">
            <a:avLst>
              <a:gd name="adj1" fmla="val 152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peech Bubble: Rectangle with Corners Rounded 36">
            <a:extLst>
              <a:ext uri="{FF2B5EF4-FFF2-40B4-BE49-F238E27FC236}">
                <a16:creationId xmlns:a16="http://schemas.microsoft.com/office/drawing/2014/main" id="{9B2A9290-6D4A-42FD-938D-8A94BAC18D89}"/>
              </a:ext>
            </a:extLst>
          </p:cNvPr>
          <p:cNvSpPr/>
          <p:nvPr/>
        </p:nvSpPr>
        <p:spPr>
          <a:xfrm>
            <a:off x="4572965" y="4327121"/>
            <a:ext cx="1803152" cy="834961"/>
          </a:xfrm>
          <a:prstGeom prst="wedgeRoundRectCallout">
            <a:avLst>
              <a:gd name="adj1" fmla="val 40718"/>
              <a:gd name="adj2" fmla="val -13536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Decryption fails if the slot is incorrect</a:t>
            </a:r>
          </a:p>
        </p:txBody>
      </p:sp>
      <p:sp>
        <p:nvSpPr>
          <p:cNvPr id="41" name="Scroll: Vertical 40">
            <a:extLst>
              <a:ext uri="{FF2B5EF4-FFF2-40B4-BE49-F238E27FC236}">
                <a16:creationId xmlns:a16="http://schemas.microsoft.com/office/drawing/2014/main" id="{5075A61B-ED93-4E3A-A1AB-C0B862C1D639}"/>
              </a:ext>
            </a:extLst>
          </p:cNvPr>
          <p:cNvSpPr/>
          <p:nvPr/>
        </p:nvSpPr>
        <p:spPr>
          <a:xfrm>
            <a:off x="2435824" y="2208079"/>
            <a:ext cx="1639956" cy="3005058"/>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a:latin typeface="LM Mono 12" panose="00000509000000000000" pitchFamily="49" charset="0"/>
              </a:rPr>
              <a:t>123456</a:t>
            </a:r>
          </a:p>
          <a:p>
            <a:r>
              <a:rPr lang="en-US" sz="1600" dirty="0">
                <a:latin typeface="LM Mono 12" panose="00000509000000000000" pitchFamily="49" charset="0"/>
              </a:rPr>
              <a:t>password</a:t>
            </a:r>
          </a:p>
          <a:p>
            <a:r>
              <a:rPr lang="en-US" sz="1600" dirty="0">
                <a:latin typeface="LM Mono 12" panose="00000509000000000000" pitchFamily="49" charset="0"/>
              </a:rPr>
              <a:t>1234567</a:t>
            </a:r>
          </a:p>
          <a:p>
            <a:r>
              <a:rPr lang="en-US" sz="1600" dirty="0">
                <a:latin typeface="LM Mono 12" panose="00000509000000000000" pitchFamily="49" charset="0"/>
              </a:rPr>
              <a:t>password1</a:t>
            </a:r>
          </a:p>
          <a:p>
            <a:r>
              <a:rPr lang="en-US" sz="1600" dirty="0">
                <a:latin typeface="LM Mono 12" panose="00000509000000000000" pitchFamily="49" charset="0"/>
              </a:rPr>
              <a:t>Password</a:t>
            </a:r>
          </a:p>
          <a:p>
            <a:r>
              <a:rPr lang="en-US" sz="1600" dirty="0">
                <a:latin typeface="LM Mono 12" panose="00000509000000000000" pitchFamily="49" charset="0"/>
              </a:rPr>
              <a:t>qwerty</a:t>
            </a:r>
          </a:p>
          <a:p>
            <a:r>
              <a:rPr lang="en-US" sz="1600" dirty="0">
                <a:latin typeface="LM Mono 12" panose="00000509000000000000" pitchFamily="49" charset="0"/>
              </a:rPr>
              <a:t>987654321</a:t>
            </a:r>
          </a:p>
          <a:p>
            <a:r>
              <a:rPr lang="en-US" sz="1600" dirty="0">
                <a:latin typeface="LM Mono 12" panose="00000509000000000000" pitchFamily="49" charset="0"/>
              </a:rPr>
              <a:t>0000000</a:t>
            </a:r>
          </a:p>
          <a:p>
            <a:r>
              <a:rPr lang="en-US" sz="1600" dirty="0">
                <a:latin typeface="LM Mono 12" panose="00000509000000000000" pitchFamily="49" charset="0"/>
              </a:rPr>
              <a:t>1111111</a:t>
            </a:r>
          </a:p>
          <a:p>
            <a:r>
              <a:rPr lang="en-US" sz="1600" dirty="0">
                <a:latin typeface="LM Mono 12" panose="00000509000000000000" pitchFamily="49" charset="0"/>
              </a:rPr>
              <a:t>123123</a:t>
            </a:r>
          </a:p>
          <a:p>
            <a:r>
              <a:rPr lang="en-US" sz="1600" dirty="0">
                <a:latin typeface="LM Mono 12" panose="00000509000000000000" pitchFamily="49" charset="0"/>
              </a:rPr>
              <a:t>123321</a:t>
            </a:r>
          </a:p>
        </p:txBody>
      </p:sp>
      <p:sp>
        <p:nvSpPr>
          <p:cNvPr id="42" name="Rectangle: Rounded Corners 41">
            <a:extLst>
              <a:ext uri="{FF2B5EF4-FFF2-40B4-BE49-F238E27FC236}">
                <a16:creationId xmlns:a16="http://schemas.microsoft.com/office/drawing/2014/main" id="{9FC8C10F-7057-4CD6-9DD3-5CF24E33549B}"/>
              </a:ext>
            </a:extLst>
          </p:cNvPr>
          <p:cNvSpPr/>
          <p:nvPr/>
        </p:nvSpPr>
        <p:spPr>
          <a:xfrm>
            <a:off x="3544709" y="5572990"/>
            <a:ext cx="6700207" cy="787372"/>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Can attacker ever get higher advantage by trying to decrypt a typo entry in the cache?</a:t>
            </a:r>
          </a:p>
        </p:txBody>
      </p:sp>
      <p:sp>
        <p:nvSpPr>
          <p:cNvPr id="43" name="Rectangle: Rounded Corners 42">
            <a:extLst>
              <a:ext uri="{FF2B5EF4-FFF2-40B4-BE49-F238E27FC236}">
                <a16:creationId xmlns:a16="http://schemas.microsoft.com/office/drawing/2014/main" id="{72EAB726-78D9-4E16-812C-AC18B6ABCDB2}"/>
              </a:ext>
            </a:extLst>
          </p:cNvPr>
          <p:cNvSpPr/>
          <p:nvPr/>
        </p:nvSpPr>
        <p:spPr>
          <a:xfrm>
            <a:off x="8629864" y="1467378"/>
            <a:ext cx="2704671" cy="6482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Decryption is as slow as normal password hashes</a:t>
            </a:r>
          </a:p>
        </p:txBody>
      </p:sp>
      <p:sp>
        <p:nvSpPr>
          <p:cNvPr id="87" name="Left Brace 86">
            <a:extLst>
              <a:ext uri="{FF2B5EF4-FFF2-40B4-BE49-F238E27FC236}">
                <a16:creationId xmlns:a16="http://schemas.microsoft.com/office/drawing/2014/main" id="{1F9FED74-D505-490D-B849-453F6C572770}"/>
              </a:ext>
            </a:extLst>
          </p:cNvPr>
          <p:cNvSpPr/>
          <p:nvPr/>
        </p:nvSpPr>
        <p:spPr>
          <a:xfrm rot="10800000">
            <a:off x="8871617" y="2647506"/>
            <a:ext cx="197031" cy="1134392"/>
          </a:xfrm>
          <a:prstGeom prst="leftBrace">
            <a:avLst>
              <a:gd name="adj1" fmla="val 81775"/>
              <a:gd name="adj2" fmla="val 50000"/>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peech Bubble: Rectangle with Corners Rounded 87">
            <a:extLst>
              <a:ext uri="{FF2B5EF4-FFF2-40B4-BE49-F238E27FC236}">
                <a16:creationId xmlns:a16="http://schemas.microsoft.com/office/drawing/2014/main" id="{11917D65-C040-487D-AF36-D38C584BCBF9}"/>
              </a:ext>
            </a:extLst>
          </p:cNvPr>
          <p:cNvSpPr/>
          <p:nvPr/>
        </p:nvSpPr>
        <p:spPr>
          <a:xfrm>
            <a:off x="9550648" y="3735763"/>
            <a:ext cx="1803152" cy="834961"/>
          </a:xfrm>
          <a:prstGeom prst="wedgeRoundRectCallout">
            <a:avLst>
              <a:gd name="adj1" fmla="val -71908"/>
              <a:gd name="adj2" fmla="val -10735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Typo entries are randomly permuted</a:t>
            </a:r>
          </a:p>
        </p:txBody>
      </p:sp>
    </p:spTree>
    <p:extLst>
      <p:ext uri="{BB962C8B-B14F-4D97-AF65-F5344CB8AC3E}">
        <p14:creationId xmlns:p14="http://schemas.microsoft.com/office/powerpoint/2010/main" val="1363107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2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20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9"/>
                                        </p:tgtEl>
                                      </p:cBhvr>
                                    </p:animEffect>
                                    <p:set>
                                      <p:cBhvr>
                                        <p:cTn id="33" dur="1" fill="hold">
                                          <p:stCondLst>
                                            <p:cond delay="499"/>
                                          </p:stCondLst>
                                        </p:cTn>
                                        <p:tgtEl>
                                          <p:spTgt spid="29"/>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30"/>
                                        </p:tgtEl>
                                      </p:cBhvr>
                                    </p:animEffect>
                                    <p:set>
                                      <p:cBhvr>
                                        <p:cTn id="36" dur="1" fill="hold">
                                          <p:stCondLst>
                                            <p:cond delay="499"/>
                                          </p:stCondLst>
                                        </p:cTn>
                                        <p:tgtEl>
                                          <p:spTgt spid="30"/>
                                        </p:tgtEl>
                                        <p:attrNameLst>
                                          <p:attrName>style.visibility</p:attrName>
                                        </p:attrNameLst>
                                      </p:cBhvr>
                                      <p:to>
                                        <p:strVal val="hidden"/>
                                      </p:to>
                                    </p:se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grpId="0" nodeType="afterEffect">
                                  <p:stCondLst>
                                    <p:cond delay="20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31"/>
                                        </p:tgtEl>
                                      </p:cBhvr>
                                    </p:animEffect>
                                    <p:set>
                                      <p:cBhvr>
                                        <p:cTn id="47" dur="1" fill="hold">
                                          <p:stCondLst>
                                            <p:cond delay="499"/>
                                          </p:stCondLst>
                                        </p:cTn>
                                        <p:tgtEl>
                                          <p:spTgt spid="31"/>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32"/>
                                        </p:tgtEl>
                                      </p:cBhvr>
                                    </p:animEffect>
                                    <p:set>
                                      <p:cBhvr>
                                        <p:cTn id="50" dur="1" fill="hold">
                                          <p:stCondLst>
                                            <p:cond delay="499"/>
                                          </p:stCondLst>
                                        </p:cTn>
                                        <p:tgtEl>
                                          <p:spTgt spid="32"/>
                                        </p:tgtEl>
                                        <p:attrNameLst>
                                          <p:attrName>style.visibility</p:attrName>
                                        </p:attrNameLst>
                                      </p:cBhvr>
                                      <p:to>
                                        <p:strVal val="hidden"/>
                                      </p:to>
                                    </p:se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childTnLst>
                                </p:cTn>
                              </p:par>
                            </p:childTnLst>
                          </p:cTn>
                        </p:par>
                        <p:par>
                          <p:cTn id="54" fill="hold">
                            <p:stCondLst>
                              <p:cond delay="500"/>
                            </p:stCondLst>
                            <p:childTnLst>
                              <p:par>
                                <p:cTn id="55" presetID="1" presetClass="entr" presetSubtype="0" fill="hold" grpId="0" nodeType="afterEffect">
                                  <p:stCondLst>
                                    <p:cond delay="200"/>
                                  </p:stCondLst>
                                  <p:childTnLst>
                                    <p:set>
                                      <p:cBhvr>
                                        <p:cTn id="56" dur="1" fill="hold">
                                          <p:stCondLst>
                                            <p:cond delay="0"/>
                                          </p:stCondLst>
                                        </p:cTn>
                                        <p:tgtEl>
                                          <p:spTgt spid="36"/>
                                        </p:tgtEl>
                                        <p:attrNameLst>
                                          <p:attrName>style.visibility</p:attrName>
                                        </p:attrNameLst>
                                      </p:cBhvr>
                                      <p:to>
                                        <p:strVal val="visible"/>
                                      </p:to>
                                    </p:set>
                                  </p:childTnLst>
                                </p:cTn>
                              </p:par>
                            </p:childTnLst>
                          </p:cTn>
                        </p:par>
                        <p:par>
                          <p:cTn id="57" fill="hold">
                            <p:stCondLst>
                              <p:cond delay="700"/>
                            </p:stCondLst>
                            <p:childTnLst>
                              <p:par>
                                <p:cTn id="58" presetID="10"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5" grpId="0" animBg="1"/>
      <p:bldP spid="36" grpId="0" animBg="1"/>
      <p:bldP spid="37" grpId="0" animBg="1"/>
      <p:bldP spid="42" grpId="0" animBg="1"/>
      <p:bldP spid="43" grpId="0" animBg="1"/>
      <p:bldP spid="87" grpId="0" animBg="1"/>
      <p:bldP spid="8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Rectangle with Corners Rounded 12">
            <a:extLst>
              <a:ext uri="{FF2B5EF4-FFF2-40B4-BE49-F238E27FC236}">
                <a16:creationId xmlns:a16="http://schemas.microsoft.com/office/drawing/2014/main" id="{C1BA5124-B4EE-49CA-8FE3-4EC991C6F778}"/>
              </a:ext>
            </a:extLst>
          </p:cNvPr>
          <p:cNvSpPr/>
          <p:nvPr/>
        </p:nvSpPr>
        <p:spPr>
          <a:xfrm>
            <a:off x="9019466" y="1939777"/>
            <a:ext cx="1058565" cy="393405"/>
          </a:xfrm>
          <a:prstGeom prst="wedgeRoundRectCallout">
            <a:avLst>
              <a:gd name="adj1" fmla="val -38912"/>
              <a:gd name="adj2" fmla="val 24628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2">
                    <a:lumMod val="75000"/>
                  </a:schemeClr>
                </a:solidFill>
                <a:latin typeface="LM Mono 12" panose="00000509000000000000" pitchFamily="49" charset="0"/>
              </a:rPr>
              <a:t>thetypo</a:t>
            </a:r>
            <a:endParaRPr lang="en-US" dirty="0">
              <a:solidFill>
                <a:schemeClr val="accent2">
                  <a:lumMod val="75000"/>
                </a:schemeClr>
              </a:solidFill>
              <a:latin typeface="LM Mono 12" panose="00000509000000000000" pitchFamily="49" charset="0"/>
            </a:endParaRPr>
          </a:p>
        </p:txBody>
      </p:sp>
      <p:sp>
        <p:nvSpPr>
          <p:cNvPr id="4" name="Title 3">
            <a:extLst>
              <a:ext uri="{FF2B5EF4-FFF2-40B4-BE49-F238E27FC236}">
                <a16:creationId xmlns:a16="http://schemas.microsoft.com/office/drawing/2014/main" id="{ADFD4BC2-B53E-4A84-A8D6-EB96D97E19AA}"/>
              </a:ext>
            </a:extLst>
          </p:cNvPr>
          <p:cNvSpPr>
            <a:spLocks noGrp="1"/>
          </p:cNvSpPr>
          <p:nvPr>
            <p:ph type="title"/>
          </p:nvPr>
        </p:nvSpPr>
        <p:spPr/>
        <p:txBody>
          <a:bodyPr>
            <a:normAutofit/>
          </a:bodyPr>
          <a:lstStyle/>
          <a:p>
            <a:r>
              <a:rPr lang="en-US" dirty="0"/>
              <a:t>Guessing typo is beneficial if…</a:t>
            </a:r>
          </a:p>
        </p:txBody>
      </p:sp>
      <p:sp>
        <p:nvSpPr>
          <p:cNvPr id="2" name="Slide Number Placeholder 1">
            <a:extLst>
              <a:ext uri="{FF2B5EF4-FFF2-40B4-BE49-F238E27FC236}">
                <a16:creationId xmlns:a16="http://schemas.microsoft.com/office/drawing/2014/main" id="{C2EA4F3E-1B6B-49C3-B48C-ED4369E5A264}"/>
              </a:ext>
            </a:extLst>
          </p:cNvPr>
          <p:cNvSpPr>
            <a:spLocks noGrp="1"/>
          </p:cNvSpPr>
          <p:nvPr>
            <p:ph type="sldNum" sz="quarter" idx="12"/>
          </p:nvPr>
        </p:nvSpPr>
        <p:spPr/>
        <p:txBody>
          <a:bodyPr/>
          <a:lstStyle/>
          <a:p>
            <a:fld id="{6D22F896-40B5-4ADD-8801-0D06FADFA095}" type="slidenum">
              <a:rPr lang="en-US" smtClean="0"/>
              <a:t>21</a:t>
            </a:fld>
            <a:endParaRPr lang="en-US" dirty="0"/>
          </a:p>
        </p:txBody>
      </p:sp>
      <p:sp>
        <p:nvSpPr>
          <p:cNvPr id="37" name="Rectangle: Rounded Corners 36">
            <a:extLst>
              <a:ext uri="{FF2B5EF4-FFF2-40B4-BE49-F238E27FC236}">
                <a16:creationId xmlns:a16="http://schemas.microsoft.com/office/drawing/2014/main" id="{15590AF3-B9A5-4ADD-A423-BF7F30354CC5}"/>
              </a:ext>
            </a:extLst>
          </p:cNvPr>
          <p:cNvSpPr/>
          <p:nvPr/>
        </p:nvSpPr>
        <p:spPr>
          <a:xfrm>
            <a:off x="630199" y="1844568"/>
            <a:ext cx="6622196" cy="1467652"/>
          </a:xfrm>
          <a:prstGeom prst="roundRect">
            <a:avLst>
              <a:gd name="adj" fmla="val 12622"/>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2800" dirty="0"/>
              <a:t>…there is a typo that is always in the cache, the attacker can break TypTop by guessing that typo against all slots.</a:t>
            </a:r>
            <a:endParaRPr lang="en-US" sz="2800" dirty="0"/>
          </a:p>
        </p:txBody>
      </p:sp>
      <p:sp>
        <p:nvSpPr>
          <p:cNvPr id="38" name="Rectangle: Rounded Corners 37">
            <a:extLst>
              <a:ext uri="{FF2B5EF4-FFF2-40B4-BE49-F238E27FC236}">
                <a16:creationId xmlns:a16="http://schemas.microsoft.com/office/drawing/2014/main" id="{BCFD6C11-428E-4D93-9018-A21CDE99D4AF}"/>
              </a:ext>
            </a:extLst>
          </p:cNvPr>
          <p:cNvSpPr/>
          <p:nvPr/>
        </p:nvSpPr>
        <p:spPr>
          <a:xfrm>
            <a:off x="630199" y="4340764"/>
            <a:ext cx="6622196" cy="5999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dirty="0"/>
              <a:t>That scenario is quite unnatural</a:t>
            </a:r>
          </a:p>
        </p:txBody>
      </p:sp>
      <p:grpSp>
        <p:nvGrpSpPr>
          <p:cNvPr id="6" name="Group 5">
            <a:extLst>
              <a:ext uri="{FF2B5EF4-FFF2-40B4-BE49-F238E27FC236}">
                <a16:creationId xmlns:a16="http://schemas.microsoft.com/office/drawing/2014/main" id="{2267A00A-C978-41C3-9D24-03B115919945}"/>
              </a:ext>
            </a:extLst>
          </p:cNvPr>
          <p:cNvGrpSpPr/>
          <p:nvPr/>
        </p:nvGrpSpPr>
        <p:grpSpPr>
          <a:xfrm>
            <a:off x="7786575" y="2657787"/>
            <a:ext cx="2867246" cy="1982972"/>
            <a:chOff x="8584019" y="3226981"/>
            <a:chExt cx="1636118" cy="1020725"/>
          </a:xfrm>
        </p:grpSpPr>
        <p:pic>
          <p:nvPicPr>
            <p:cNvPr id="5" name="Graphic 4" descr="Users">
              <a:extLst>
                <a:ext uri="{FF2B5EF4-FFF2-40B4-BE49-F238E27FC236}">
                  <a16:creationId xmlns:a16="http://schemas.microsoft.com/office/drawing/2014/main" id="{84B6393E-EF52-4A31-A65A-43259AEC80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019" y="3226981"/>
              <a:ext cx="914400" cy="914400"/>
            </a:xfrm>
            <a:prstGeom prst="rect">
              <a:avLst/>
            </a:prstGeom>
          </p:spPr>
        </p:pic>
        <p:pic>
          <p:nvPicPr>
            <p:cNvPr id="9" name="Graphic 8" descr="Users">
              <a:extLst>
                <a:ext uri="{FF2B5EF4-FFF2-40B4-BE49-F238E27FC236}">
                  <a16:creationId xmlns:a16="http://schemas.microsoft.com/office/drawing/2014/main" id="{0D3C27B4-30D9-48BE-9150-DB4847B5C5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05737" y="3333306"/>
              <a:ext cx="914400" cy="914400"/>
            </a:xfrm>
            <a:prstGeom prst="rect">
              <a:avLst/>
            </a:prstGeom>
          </p:spPr>
        </p:pic>
      </p:grpSp>
      <p:sp>
        <p:nvSpPr>
          <p:cNvPr id="7" name="Speech Bubble: Rectangle with Corners Rounded 6">
            <a:extLst>
              <a:ext uri="{FF2B5EF4-FFF2-40B4-BE49-F238E27FC236}">
                <a16:creationId xmlns:a16="http://schemas.microsoft.com/office/drawing/2014/main" id="{8F8873A1-24DC-41FA-83CE-B1EFBE034FA5}"/>
              </a:ext>
            </a:extLst>
          </p:cNvPr>
          <p:cNvSpPr/>
          <p:nvPr/>
        </p:nvSpPr>
        <p:spPr>
          <a:xfrm>
            <a:off x="7694277" y="1978431"/>
            <a:ext cx="1058565" cy="393405"/>
          </a:xfrm>
          <a:prstGeom prst="wedgeRoundRectCallout">
            <a:avLst>
              <a:gd name="adj1" fmla="val -9784"/>
              <a:gd name="adj2" fmla="val 21114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2">
                    <a:lumMod val="75000"/>
                  </a:schemeClr>
                </a:solidFill>
                <a:latin typeface="LM Mono 12" panose="00000509000000000000" pitchFamily="49" charset="0"/>
              </a:rPr>
              <a:t>thetypo</a:t>
            </a:r>
            <a:endParaRPr lang="en-US" dirty="0">
              <a:solidFill>
                <a:schemeClr val="accent2">
                  <a:lumMod val="75000"/>
                </a:schemeClr>
              </a:solidFill>
              <a:latin typeface="LM Mono 12" panose="00000509000000000000" pitchFamily="49" charset="0"/>
            </a:endParaRPr>
          </a:p>
        </p:txBody>
      </p:sp>
      <p:sp>
        <p:nvSpPr>
          <p:cNvPr id="12" name="Speech Bubble: Rectangle with Corners Rounded 11">
            <a:extLst>
              <a:ext uri="{FF2B5EF4-FFF2-40B4-BE49-F238E27FC236}">
                <a16:creationId xmlns:a16="http://schemas.microsoft.com/office/drawing/2014/main" id="{94D1B493-8FD6-4C68-8310-DD1D95EF09B6}"/>
              </a:ext>
            </a:extLst>
          </p:cNvPr>
          <p:cNvSpPr/>
          <p:nvPr/>
        </p:nvSpPr>
        <p:spPr>
          <a:xfrm>
            <a:off x="8401682" y="2381692"/>
            <a:ext cx="1058565" cy="393405"/>
          </a:xfrm>
          <a:prstGeom prst="wedgeRoundRectCallout">
            <a:avLst>
              <a:gd name="adj1" fmla="val -33890"/>
              <a:gd name="adj2" fmla="val 17060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2">
                    <a:lumMod val="75000"/>
                  </a:schemeClr>
                </a:solidFill>
                <a:latin typeface="LM Mono 12" panose="00000509000000000000" pitchFamily="49" charset="0"/>
              </a:rPr>
              <a:t>thetypo</a:t>
            </a:r>
            <a:endParaRPr lang="en-US" dirty="0">
              <a:solidFill>
                <a:schemeClr val="accent2">
                  <a:lumMod val="75000"/>
                </a:schemeClr>
              </a:solidFill>
              <a:latin typeface="LM Mono 12" panose="00000509000000000000" pitchFamily="49" charset="0"/>
            </a:endParaRPr>
          </a:p>
        </p:txBody>
      </p:sp>
      <p:sp>
        <p:nvSpPr>
          <p:cNvPr id="15" name="Speech Bubble: Rectangle with Corners Rounded 14">
            <a:extLst>
              <a:ext uri="{FF2B5EF4-FFF2-40B4-BE49-F238E27FC236}">
                <a16:creationId xmlns:a16="http://schemas.microsoft.com/office/drawing/2014/main" id="{2289763D-797F-4C87-A0EC-EF3B09046FEA}"/>
              </a:ext>
            </a:extLst>
          </p:cNvPr>
          <p:cNvSpPr/>
          <p:nvPr/>
        </p:nvSpPr>
        <p:spPr>
          <a:xfrm>
            <a:off x="9420569" y="2422430"/>
            <a:ext cx="1058565" cy="393405"/>
          </a:xfrm>
          <a:prstGeom prst="wedgeRoundRectCallout">
            <a:avLst>
              <a:gd name="adj1" fmla="val -40920"/>
              <a:gd name="adj2" fmla="val 15168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2">
                    <a:lumMod val="75000"/>
                  </a:schemeClr>
                </a:solidFill>
                <a:latin typeface="LM Mono 12" panose="00000509000000000000" pitchFamily="49" charset="0"/>
              </a:rPr>
              <a:t>thetypo</a:t>
            </a:r>
            <a:endParaRPr lang="en-US" dirty="0">
              <a:solidFill>
                <a:schemeClr val="accent2">
                  <a:lumMod val="75000"/>
                </a:schemeClr>
              </a:solidFill>
              <a:latin typeface="LM Mono 12" panose="00000509000000000000" pitchFamily="49" charset="0"/>
            </a:endParaRPr>
          </a:p>
        </p:txBody>
      </p:sp>
      <p:sp>
        <p:nvSpPr>
          <p:cNvPr id="16" name="Speech Bubble: Rectangle with Corners Rounded 15">
            <a:extLst>
              <a:ext uri="{FF2B5EF4-FFF2-40B4-BE49-F238E27FC236}">
                <a16:creationId xmlns:a16="http://schemas.microsoft.com/office/drawing/2014/main" id="{9C452A20-A527-474B-8050-4ABBD8B4B438}"/>
              </a:ext>
            </a:extLst>
          </p:cNvPr>
          <p:cNvSpPr/>
          <p:nvPr/>
        </p:nvSpPr>
        <p:spPr>
          <a:xfrm>
            <a:off x="10317417" y="2136479"/>
            <a:ext cx="1058565" cy="393405"/>
          </a:xfrm>
          <a:prstGeom prst="wedgeRoundRectCallout">
            <a:avLst>
              <a:gd name="adj1" fmla="val -86121"/>
              <a:gd name="adj2" fmla="val 29763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2">
                    <a:lumMod val="75000"/>
                  </a:schemeClr>
                </a:solidFill>
                <a:latin typeface="LM Mono 12" panose="00000509000000000000" pitchFamily="49" charset="0"/>
              </a:rPr>
              <a:t>thetypo</a:t>
            </a:r>
            <a:endParaRPr lang="en-US" dirty="0">
              <a:solidFill>
                <a:schemeClr val="accent2">
                  <a:lumMod val="75000"/>
                </a:schemeClr>
              </a:solidFill>
              <a:latin typeface="LM Mono 12" panose="00000509000000000000" pitchFamily="49" charset="0"/>
            </a:endParaRPr>
          </a:p>
        </p:txBody>
      </p:sp>
      <p:sp>
        <p:nvSpPr>
          <p:cNvPr id="14" name="Speech Bubble: Rectangle with Corners Rounded 13">
            <a:extLst>
              <a:ext uri="{FF2B5EF4-FFF2-40B4-BE49-F238E27FC236}">
                <a16:creationId xmlns:a16="http://schemas.microsoft.com/office/drawing/2014/main" id="{915CCCEF-D44E-449D-8021-7C9EDB80C751}"/>
              </a:ext>
            </a:extLst>
          </p:cNvPr>
          <p:cNvSpPr/>
          <p:nvPr/>
        </p:nvSpPr>
        <p:spPr>
          <a:xfrm>
            <a:off x="10398276" y="2708380"/>
            <a:ext cx="1058565" cy="393405"/>
          </a:xfrm>
          <a:prstGeom prst="wedgeRoundRectCallout">
            <a:avLst>
              <a:gd name="adj1" fmla="val -43934"/>
              <a:gd name="adj2" fmla="val 1003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2">
                    <a:lumMod val="75000"/>
                  </a:schemeClr>
                </a:solidFill>
                <a:latin typeface="LM Mono 12" panose="00000509000000000000" pitchFamily="49" charset="0"/>
              </a:rPr>
              <a:t>thetypo</a:t>
            </a:r>
            <a:endParaRPr lang="en-US" dirty="0">
              <a:solidFill>
                <a:schemeClr val="accent2">
                  <a:lumMod val="75000"/>
                </a:schemeClr>
              </a:solidFill>
              <a:latin typeface="LM Mono 12" panose="00000509000000000000" pitchFamily="49" charset="0"/>
            </a:endParaRPr>
          </a:p>
        </p:txBody>
      </p:sp>
    </p:spTree>
    <p:extLst>
      <p:ext uri="{BB962C8B-B14F-4D97-AF65-F5344CB8AC3E}">
        <p14:creationId xmlns:p14="http://schemas.microsoft.com/office/powerpoint/2010/main" val="94662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3E1C-3EA1-43FE-A1B7-BFAAC45DB980}"/>
              </a:ext>
            </a:extLst>
          </p:cNvPr>
          <p:cNvSpPr>
            <a:spLocks noGrp="1"/>
          </p:cNvSpPr>
          <p:nvPr>
            <p:ph type="title"/>
          </p:nvPr>
        </p:nvSpPr>
        <p:spPr/>
        <p:txBody>
          <a:bodyPr/>
          <a:lstStyle/>
          <a:p>
            <a:r>
              <a:rPr lang="en-US" dirty="0"/>
              <a:t>t-Sparse</a:t>
            </a:r>
          </a:p>
        </p:txBody>
      </p:sp>
      <p:sp>
        <p:nvSpPr>
          <p:cNvPr id="3" name="Content Placeholder 2">
            <a:extLst>
              <a:ext uri="{FF2B5EF4-FFF2-40B4-BE49-F238E27FC236}">
                <a16:creationId xmlns:a16="http://schemas.microsoft.com/office/drawing/2014/main" id="{51EDBA29-CCC7-4EB4-9AD8-32710CF1166E}"/>
              </a:ext>
            </a:extLst>
          </p:cNvPr>
          <p:cNvSpPr>
            <a:spLocks noGrp="1"/>
          </p:cNvSpPr>
          <p:nvPr>
            <p:ph idx="1"/>
          </p:nvPr>
        </p:nvSpPr>
        <p:spPr>
          <a:xfrm>
            <a:off x="838200" y="1825624"/>
            <a:ext cx="10515600" cy="4660235"/>
          </a:xfrm>
        </p:spPr>
        <p:txBody>
          <a:bodyPr>
            <a:normAutofit/>
          </a:bodyPr>
          <a:lstStyle/>
          <a:p>
            <a:pPr marL="0" indent="0">
              <a:buNone/>
            </a:pPr>
            <a:r>
              <a:rPr lang="en-US" sz="3200" dirty="0">
                <a:solidFill>
                  <a:schemeClr val="accent1">
                    <a:lumMod val="75000"/>
                  </a:schemeClr>
                </a:solidFill>
                <a:latin typeface="Cambria Math" panose="02040503050406030204" pitchFamily="18" charset="0"/>
                <a:ea typeface="Cambria Math" panose="02040503050406030204" pitchFamily="18" charset="0"/>
              </a:rPr>
              <a:t>t-sparse: </a:t>
            </a:r>
            <a:r>
              <a:rPr lang="en-US" dirty="0"/>
              <a:t>if no typo is frequently in the cache of many passwords</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31F38AA-98D7-4F84-A87A-4DDC8E1F05E2}"/>
              </a:ext>
            </a:extLst>
          </p:cNvPr>
          <p:cNvSpPr>
            <a:spLocks noGrp="1"/>
          </p:cNvSpPr>
          <p:nvPr>
            <p:ph type="sldNum" sz="quarter" idx="12"/>
          </p:nvPr>
        </p:nvSpPr>
        <p:spPr/>
        <p:txBody>
          <a:bodyPr/>
          <a:lstStyle/>
          <a:p>
            <a:fld id="{6D22F896-40B5-4ADD-8801-0D06FADFA095}" type="slidenum">
              <a:rPr lang="en-US" smtClean="0"/>
              <a:t>22</a:t>
            </a:fld>
            <a:endParaRPr lang="en-US"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6DB891D-5F53-453A-9C96-2388CBF70448}"/>
                  </a:ext>
                </a:extLst>
              </p:cNvPr>
              <p:cNvSpPr/>
              <p:nvPr/>
            </p:nvSpPr>
            <p:spPr>
              <a:xfrm>
                <a:off x="2359459" y="2566903"/>
                <a:ext cx="5562984" cy="1790747"/>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lIns="0" tIns="0" rIns="0" bIns="182880">
                <a:spAutoFit/>
              </a:bodyPr>
              <a:lstStyle/>
              <a:p>
                <a:pPr lvl="1"/>
                <a14:m>
                  <m:oMathPara xmlns:m="http://schemas.openxmlformats.org/officeDocument/2006/math">
                    <m:oMathParaPr>
                      <m:jc m:val="center"/>
                    </m:oMathParaPr>
                    <m:oMath xmlns:m="http://schemas.openxmlformats.org/officeDocument/2006/math">
                      <m:r>
                        <a:rPr lang="en-US" sz="3600" i="1" smtClean="0">
                          <a:latin typeface="Cambria Math" panose="02040503050406030204" pitchFamily="18" charset="0"/>
                        </a:rPr>
                        <m:t>∀</m:t>
                      </m:r>
                      <m:acc>
                        <m:accPr>
                          <m:chr m:val="̃"/>
                          <m:ctrlPr>
                            <a:rPr lang="en-US" sz="3600" i="1">
                              <a:latin typeface="Cambria Math" panose="02040503050406030204" pitchFamily="18" charset="0"/>
                            </a:rPr>
                          </m:ctrlPr>
                        </m:accPr>
                        <m:e>
                          <m:r>
                            <a:rPr lang="en-US" sz="3600" i="1">
                              <a:latin typeface="Cambria Math" panose="02040503050406030204" pitchFamily="18" charset="0"/>
                            </a:rPr>
                            <m:t>𝑤</m:t>
                          </m:r>
                        </m:e>
                      </m:acc>
                      <m:r>
                        <a:rPr lang="en-US" sz="3600" i="1">
                          <a:latin typeface="Cambria Math" panose="02040503050406030204" pitchFamily="18" charset="0"/>
                        </a:rPr>
                        <m:t>,</m:t>
                      </m:r>
                      <m:r>
                        <a:rPr lang="en-US" sz="3600" b="0" i="1" smtClean="0">
                          <a:latin typeface="Cambria Math" panose="02040503050406030204" pitchFamily="18" charset="0"/>
                        </a:rPr>
                        <m:t>  </m:t>
                      </m:r>
                      <m:nary>
                        <m:naryPr>
                          <m:chr m:val="∑"/>
                          <m:ctrlPr>
                            <a:rPr lang="pt-BR" sz="3600" i="1">
                              <a:latin typeface="Cambria Math" panose="02040503050406030204" pitchFamily="18" charset="0"/>
                            </a:rPr>
                          </m:ctrlPr>
                        </m:naryPr>
                        <m:sub>
                          <m:r>
                            <a:rPr lang="en-US" sz="3600" i="1">
                              <a:latin typeface="Cambria Math" panose="02040503050406030204" pitchFamily="18" charset="0"/>
                            </a:rPr>
                            <m:t> </m:t>
                          </m:r>
                          <m:r>
                            <a:rPr lang="en-US" sz="3600" i="1">
                              <a:latin typeface="Cambria Math" panose="02040503050406030204" pitchFamily="18" charset="0"/>
                            </a:rPr>
                            <m:t>𝑤</m:t>
                          </m:r>
                        </m:sub>
                        <m:sup/>
                        <m:e>
                          <m:sSub>
                            <m:sSubPr>
                              <m:ctrlPr>
                                <a:rPr lang="en-IN" sz="3600" i="1">
                                  <a:latin typeface="Cambria Math" panose="02040503050406030204" pitchFamily="18" charset="0"/>
                                </a:rPr>
                              </m:ctrlPr>
                            </m:sSubPr>
                            <m:e>
                              <m:acc>
                                <m:accPr>
                                  <m:chr m:val="̃"/>
                                  <m:ctrlPr>
                                    <a:rPr lang="en-IN" sz="3600" i="1">
                                      <a:latin typeface="Cambria Math" panose="02040503050406030204" pitchFamily="18" charset="0"/>
                                    </a:rPr>
                                  </m:ctrlPr>
                                </m:accPr>
                                <m:e>
                                  <m:r>
                                    <a:rPr lang="en-IN" sz="3600" i="1">
                                      <a:latin typeface="Cambria Math" panose="02040503050406030204" pitchFamily="18" charset="0"/>
                                    </a:rPr>
                                    <m:t>𝜏</m:t>
                                  </m:r>
                                </m:e>
                              </m:acc>
                            </m:e>
                            <m:sub>
                              <m:r>
                                <a:rPr lang="en-IN" sz="3600" i="1">
                                  <a:latin typeface="Cambria Math" panose="02040503050406030204" pitchFamily="18" charset="0"/>
                                </a:rPr>
                                <m:t>𝑤</m:t>
                              </m:r>
                            </m:sub>
                          </m:sSub>
                          <m:d>
                            <m:dPr>
                              <m:ctrlPr>
                                <a:rPr lang="en-IN" sz="3600" i="1">
                                  <a:latin typeface="Cambria Math" panose="02040503050406030204" pitchFamily="18" charset="0"/>
                                </a:rPr>
                              </m:ctrlPr>
                            </m:dPr>
                            <m:e>
                              <m:acc>
                                <m:accPr>
                                  <m:chr m:val="̃"/>
                                  <m:ctrlPr>
                                    <a:rPr lang="en-IN" sz="3600" i="1">
                                      <a:latin typeface="Cambria Math" panose="02040503050406030204" pitchFamily="18" charset="0"/>
                                    </a:rPr>
                                  </m:ctrlPr>
                                </m:accPr>
                                <m:e>
                                  <m:r>
                                    <a:rPr lang="en-IN" sz="3600" i="1">
                                      <a:latin typeface="Cambria Math" panose="02040503050406030204" pitchFamily="18" charset="0"/>
                                    </a:rPr>
                                    <m:t>𝑤</m:t>
                                  </m:r>
                                </m:e>
                              </m:acc>
                            </m:e>
                          </m:d>
                        </m:e>
                      </m:nary>
                      <m:r>
                        <a:rPr lang="en-US" sz="3600" b="0" i="1" smtClean="0">
                          <a:latin typeface="Cambria Math" panose="02040503050406030204" pitchFamily="18" charset="0"/>
                        </a:rPr>
                        <m:t>  </m:t>
                      </m:r>
                      <m:r>
                        <a:rPr lang="en-US" sz="3600" i="1">
                          <a:latin typeface="Cambria Math" panose="02040503050406030204" pitchFamily="18" charset="0"/>
                        </a:rPr>
                        <m:t>≤</m:t>
                      </m:r>
                      <m:r>
                        <a:rPr lang="en-US" sz="3600" b="0" i="1" smtClean="0">
                          <a:latin typeface="Cambria Math" panose="02040503050406030204" pitchFamily="18" charset="0"/>
                        </a:rPr>
                        <m:t>  </m:t>
                      </m:r>
                      <m:r>
                        <a:rPr lang="en-IN" sz="3600" i="1">
                          <a:latin typeface="Cambria Math" panose="02040503050406030204" pitchFamily="18" charset="0"/>
                        </a:rPr>
                        <m:t>𝑡</m:t>
                      </m:r>
                    </m:oMath>
                  </m:oMathPara>
                </a14:m>
                <a:endParaRPr lang="en-US" sz="3600" dirty="0"/>
              </a:p>
            </p:txBody>
          </p:sp>
        </mc:Choice>
        <mc:Fallback xmlns="">
          <p:sp>
            <p:nvSpPr>
              <p:cNvPr id="6" name="Rectangle 5">
                <a:extLst>
                  <a:ext uri="{FF2B5EF4-FFF2-40B4-BE49-F238E27FC236}">
                    <a16:creationId xmlns:a16="http://schemas.microsoft.com/office/drawing/2014/main" id="{46DB891D-5F53-453A-9C96-2388CBF70448}"/>
                  </a:ext>
                </a:extLst>
              </p:cNvPr>
              <p:cNvSpPr>
                <a:spLocks noRot="1" noChangeAspect="1" noMove="1" noResize="1" noEditPoints="1" noAdjustHandles="1" noChangeArrowheads="1" noChangeShapeType="1" noTextEdit="1"/>
              </p:cNvSpPr>
              <p:nvPr/>
            </p:nvSpPr>
            <p:spPr>
              <a:xfrm>
                <a:off x="2359459" y="2566903"/>
                <a:ext cx="5562984" cy="1790747"/>
              </a:xfrm>
              <a:prstGeom prst="rect">
                <a:avLst/>
              </a:prstGeom>
              <a:blipFill>
                <a:blip r:embed="rId2"/>
                <a:stretch>
                  <a:fillRect/>
                </a:stretch>
              </a:blipFill>
              <a:ln>
                <a:no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319E3E6-E9BC-48BD-A40A-143D014812BA}"/>
                  </a:ext>
                </a:extLst>
              </p:cNvPr>
              <p:cNvSpPr txBox="1"/>
              <p:nvPr/>
            </p:nvSpPr>
            <p:spPr>
              <a:xfrm>
                <a:off x="8266521" y="3040500"/>
                <a:ext cx="3431357"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14:m>
                  <m:oMath xmlns:m="http://schemas.openxmlformats.org/officeDocument/2006/math">
                    <m:r>
                      <a:rPr lang="en-US" b="0" i="1" smtClean="0">
                        <a:latin typeface="Cambria Math" panose="02040503050406030204" pitchFamily="18" charset="0"/>
                      </a:rPr>
                      <m:t>𝑤</m:t>
                    </m:r>
                  </m:oMath>
                </a14:m>
                <a:r>
                  <a:rPr lang="en-US" dirty="0"/>
                  <a:t> : Password</a:t>
                </a:r>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𝑤</m:t>
                        </m:r>
                      </m:e>
                    </m:acc>
                  </m:oMath>
                </a14:m>
                <a:r>
                  <a:rPr lang="en-US" dirty="0"/>
                  <a:t> : Typo</a:t>
                </a:r>
              </a:p>
              <a:p>
                <a14:m>
                  <m:oMath xmlns:m="http://schemas.openxmlformats.org/officeDocument/2006/math">
                    <m:r>
                      <a:rPr lang="en-US" b="0" i="1" smtClean="0">
                        <a:latin typeface="Cambria Math" panose="02040503050406030204" pitchFamily="18" charset="0"/>
                      </a:rPr>
                      <m:t>𝑡</m:t>
                    </m:r>
                  </m:oMath>
                </a14:m>
                <a:r>
                  <a:rPr lang="en-US" dirty="0"/>
                  <a:t>  :  # of typos allowed in cache</a:t>
                </a:r>
              </a:p>
              <a:p>
                <a14:m>
                  <m:oMath xmlns:m="http://schemas.openxmlformats.org/officeDocument/2006/math">
                    <m:sSub>
                      <m:sSubPr>
                        <m:ctrlPr>
                          <a:rPr lang="en-IN" i="1">
                            <a:latin typeface="Cambria Math" panose="02040503050406030204" pitchFamily="18" charset="0"/>
                          </a:rPr>
                        </m:ctrlPr>
                      </m:sSubPr>
                      <m:e>
                        <m:acc>
                          <m:accPr>
                            <m:chr m:val="̃"/>
                            <m:ctrlPr>
                              <a:rPr lang="en-IN" i="1">
                                <a:latin typeface="Cambria Math" panose="02040503050406030204" pitchFamily="18" charset="0"/>
                              </a:rPr>
                            </m:ctrlPr>
                          </m:accPr>
                          <m:e>
                            <m:r>
                              <a:rPr lang="en-IN" i="1">
                                <a:latin typeface="Cambria Math" panose="02040503050406030204" pitchFamily="18" charset="0"/>
                              </a:rPr>
                              <m:t>𝜏</m:t>
                            </m:r>
                          </m:e>
                        </m:acc>
                      </m:e>
                      <m:sub>
                        <m:r>
                          <a:rPr lang="en-IN" i="1">
                            <a:latin typeface="Cambria Math" panose="02040503050406030204" pitchFamily="18" charset="0"/>
                          </a:rPr>
                          <m:t>𝑤</m:t>
                        </m:r>
                      </m:sub>
                    </m:sSub>
                  </m:oMath>
                </a14:m>
                <a:r>
                  <a:rPr lang="en-US" dirty="0"/>
                  <a:t>: Cache inclusion probability</a:t>
                </a:r>
              </a:p>
            </p:txBody>
          </p:sp>
        </mc:Choice>
        <mc:Fallback xmlns="">
          <p:sp>
            <p:nvSpPr>
              <p:cNvPr id="8" name="TextBox 7">
                <a:extLst>
                  <a:ext uri="{FF2B5EF4-FFF2-40B4-BE49-F238E27FC236}">
                    <a16:creationId xmlns:a16="http://schemas.microsoft.com/office/drawing/2014/main" id="{C319E3E6-E9BC-48BD-A40A-143D014812BA}"/>
                  </a:ext>
                </a:extLst>
              </p:cNvPr>
              <p:cNvSpPr txBox="1">
                <a:spLocks noRot="1" noChangeAspect="1" noMove="1" noResize="1" noEditPoints="1" noAdjustHandles="1" noChangeArrowheads="1" noChangeShapeType="1" noTextEdit="1"/>
              </p:cNvSpPr>
              <p:nvPr/>
            </p:nvSpPr>
            <p:spPr>
              <a:xfrm>
                <a:off x="8266521" y="3040500"/>
                <a:ext cx="3431357" cy="1200329"/>
              </a:xfrm>
              <a:prstGeom prst="rect">
                <a:avLst/>
              </a:prstGeom>
              <a:blipFill>
                <a:blip r:embed="rId3"/>
                <a:stretch>
                  <a:fillRect t="-2513" b="-6533"/>
                </a:stretch>
              </a:blipFill>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1ADE23DC-5DAD-4F8C-8C20-7F7F865B8D98}"/>
              </a:ext>
            </a:extLst>
          </p:cNvPr>
          <p:cNvSpPr/>
          <p:nvPr/>
        </p:nvSpPr>
        <p:spPr>
          <a:xfrm>
            <a:off x="2563600" y="3115340"/>
            <a:ext cx="1190846" cy="648586"/>
          </a:xfrm>
          <a:prstGeom prst="roundRect">
            <a:avLst/>
          </a:prstGeom>
          <a:noFill/>
          <a:ln w="2857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8C07B89-4557-4441-9392-C8F5BC1E4FE9}"/>
              </a:ext>
            </a:extLst>
          </p:cNvPr>
          <p:cNvSpPr/>
          <p:nvPr/>
        </p:nvSpPr>
        <p:spPr>
          <a:xfrm>
            <a:off x="4218150" y="2791047"/>
            <a:ext cx="2288976" cy="1449782"/>
          </a:xfrm>
          <a:prstGeom prst="roundRect">
            <a:avLst/>
          </a:prstGeom>
          <a:noFill/>
          <a:ln w="2857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92CBB7D-05D3-4E9E-85C6-41273E38AA5D}"/>
              </a:ext>
            </a:extLst>
          </p:cNvPr>
          <p:cNvSpPr/>
          <p:nvPr/>
        </p:nvSpPr>
        <p:spPr>
          <a:xfrm>
            <a:off x="7185803" y="3171622"/>
            <a:ext cx="555539" cy="536022"/>
          </a:xfrm>
          <a:prstGeom prst="roundRect">
            <a:avLst/>
          </a:prstGeom>
          <a:noFill/>
          <a:ln w="2857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0B62C08-43F8-427F-9185-E30599192FD5}"/>
                  </a:ext>
                </a:extLst>
              </p:cNvPr>
              <p:cNvSpPr txBox="1"/>
              <p:nvPr/>
            </p:nvSpPr>
            <p:spPr>
              <a:xfrm>
                <a:off x="838200" y="4593266"/>
                <a:ext cx="9970422" cy="1435201"/>
              </a:xfrm>
              <a:prstGeom prst="rect">
                <a:avLst/>
              </a:prstGeom>
              <a:noFill/>
            </p:spPr>
            <p:txBody>
              <a:bodyPr wrap="none" rtlCol="0">
                <a:spAutoFit/>
              </a:bodyPr>
              <a:lstStyle/>
              <a:p>
                <a:r>
                  <a:rPr lang="en-US" sz="2800" u="sng" dirty="0"/>
                  <a:t>Cache inclusion probability (</a:t>
                </a:r>
                <a14:m>
                  <m:oMath xmlns:m="http://schemas.openxmlformats.org/officeDocument/2006/math">
                    <m:sSub>
                      <m:sSubPr>
                        <m:ctrlPr>
                          <a:rPr lang="en-US" sz="3200" i="1" u="sng" dirty="0">
                            <a:solidFill>
                              <a:schemeClr val="accent1">
                                <a:lumMod val="75000"/>
                              </a:schemeClr>
                            </a:solidFill>
                            <a:latin typeface="Cambria Math" panose="02040503050406030204" pitchFamily="18" charset="0"/>
                            <a:ea typeface="Cambria Math" panose="02040503050406030204" pitchFamily="18" charset="0"/>
                          </a:rPr>
                        </m:ctrlPr>
                      </m:sSubPr>
                      <m:e>
                        <m:acc>
                          <m:accPr>
                            <m:chr m:val="̃"/>
                            <m:ctrlPr>
                              <a:rPr lang="en-US" sz="3200" i="1" u="sng">
                                <a:solidFill>
                                  <a:schemeClr val="accent1">
                                    <a:lumMod val="75000"/>
                                  </a:schemeClr>
                                </a:solidFill>
                                <a:latin typeface="Cambria Math" panose="02040503050406030204" pitchFamily="18" charset="0"/>
                                <a:ea typeface="Cambria Math" panose="02040503050406030204" pitchFamily="18" charset="0"/>
                              </a:rPr>
                            </m:ctrlPr>
                          </m:accPr>
                          <m:e>
                            <m:r>
                              <a:rPr lang="en-US" sz="3200" i="1" u="sng">
                                <a:solidFill>
                                  <a:schemeClr val="accent1">
                                    <a:lumMod val="75000"/>
                                  </a:schemeClr>
                                </a:solidFill>
                                <a:latin typeface="Cambria Math" panose="02040503050406030204" pitchFamily="18" charset="0"/>
                                <a:ea typeface="Cambria Math" panose="02040503050406030204" pitchFamily="18" charset="0"/>
                              </a:rPr>
                              <m:t>𝜏</m:t>
                            </m:r>
                          </m:e>
                        </m:acc>
                      </m:e>
                      <m:sub>
                        <m:r>
                          <a:rPr lang="en-US" sz="3200" i="1" u="sng" dirty="0">
                            <a:solidFill>
                              <a:schemeClr val="accent1">
                                <a:lumMod val="75000"/>
                              </a:schemeClr>
                            </a:solidFill>
                            <a:latin typeface="Cambria Math" panose="02040503050406030204" pitchFamily="18" charset="0"/>
                            <a:ea typeface="Cambria Math" panose="02040503050406030204" pitchFamily="18" charset="0"/>
                          </a:rPr>
                          <m:t>𝑤</m:t>
                        </m:r>
                      </m:sub>
                    </m:sSub>
                  </m:oMath>
                </a14:m>
                <a:r>
                  <a:rPr lang="en-US" sz="2800" u="sng" dirty="0"/>
                  <a:t>)</a:t>
                </a:r>
              </a:p>
              <a:p>
                <a14:m>
                  <m:oMath xmlns:m="http://schemas.openxmlformats.org/officeDocument/2006/math">
                    <m:sSub>
                      <m:sSubPr>
                        <m:ctrlPr>
                          <a:rPr lang="en-US" sz="2800" i="1" dirty="0">
                            <a:solidFill>
                              <a:schemeClr val="accent1">
                                <a:lumMod val="75000"/>
                              </a:schemeClr>
                            </a:solidFill>
                            <a:latin typeface="Cambria Math" panose="02040503050406030204" pitchFamily="18" charset="0"/>
                            <a:ea typeface="Cambria Math" panose="02040503050406030204" pitchFamily="18" charset="0"/>
                          </a:rPr>
                        </m:ctrlPr>
                      </m:sSubPr>
                      <m:e>
                        <m:acc>
                          <m:accPr>
                            <m:chr m:val="̃"/>
                            <m:ctrlPr>
                              <a:rPr lang="en-US" sz="2800" i="1">
                                <a:solidFill>
                                  <a:schemeClr val="accent1">
                                    <a:lumMod val="75000"/>
                                  </a:schemeClr>
                                </a:solidFill>
                                <a:latin typeface="Cambria Math" panose="02040503050406030204" pitchFamily="18" charset="0"/>
                                <a:ea typeface="Cambria Math" panose="02040503050406030204" pitchFamily="18" charset="0"/>
                              </a:rPr>
                            </m:ctrlPr>
                          </m:accPr>
                          <m:e>
                            <m:r>
                              <a:rPr lang="en-US" sz="2800" i="1">
                                <a:solidFill>
                                  <a:schemeClr val="accent1">
                                    <a:lumMod val="75000"/>
                                  </a:schemeClr>
                                </a:solidFill>
                                <a:latin typeface="Cambria Math" panose="02040503050406030204" pitchFamily="18" charset="0"/>
                                <a:ea typeface="Cambria Math" panose="02040503050406030204" pitchFamily="18" charset="0"/>
                              </a:rPr>
                              <m:t>𝜏</m:t>
                            </m:r>
                          </m:e>
                        </m:acc>
                      </m:e>
                      <m:sub>
                        <m:r>
                          <a:rPr lang="en-US" sz="2800" i="1" dirty="0">
                            <a:solidFill>
                              <a:schemeClr val="accent1">
                                <a:lumMod val="75000"/>
                              </a:schemeClr>
                            </a:solidFill>
                            <a:latin typeface="Cambria Math" panose="02040503050406030204" pitchFamily="18" charset="0"/>
                            <a:ea typeface="Cambria Math" panose="02040503050406030204" pitchFamily="18" charset="0"/>
                          </a:rPr>
                          <m:t>𝑤</m:t>
                        </m:r>
                      </m:sub>
                    </m:sSub>
                    <m:r>
                      <a:rPr lang="en-US" sz="2800" i="1" dirty="0">
                        <a:solidFill>
                          <a:schemeClr val="accent1">
                            <a:lumMod val="75000"/>
                          </a:schemeClr>
                        </a:solidFill>
                        <a:latin typeface="Cambria Math" panose="02040503050406030204" pitchFamily="18" charset="0"/>
                        <a:ea typeface="Cambria Math" panose="02040503050406030204" pitchFamily="18" charset="0"/>
                      </a:rPr>
                      <m:t>(</m:t>
                    </m:r>
                    <m:acc>
                      <m:accPr>
                        <m:chr m:val="̃"/>
                        <m:ctrlPr>
                          <a:rPr lang="en-US" sz="2800" i="1" dirty="0">
                            <a:solidFill>
                              <a:schemeClr val="accent1">
                                <a:lumMod val="75000"/>
                              </a:schemeClr>
                            </a:solidFill>
                            <a:latin typeface="Cambria Math" panose="02040503050406030204" pitchFamily="18" charset="0"/>
                            <a:ea typeface="Cambria Math" panose="02040503050406030204" pitchFamily="18" charset="0"/>
                          </a:rPr>
                        </m:ctrlPr>
                      </m:accPr>
                      <m:e>
                        <m:r>
                          <a:rPr lang="en-US" sz="2800" i="1" dirty="0">
                            <a:solidFill>
                              <a:schemeClr val="accent1">
                                <a:lumMod val="75000"/>
                              </a:schemeClr>
                            </a:solidFill>
                            <a:latin typeface="Cambria Math" panose="02040503050406030204" pitchFamily="18" charset="0"/>
                            <a:ea typeface="Cambria Math" panose="02040503050406030204" pitchFamily="18" charset="0"/>
                          </a:rPr>
                          <m:t>𝑤</m:t>
                        </m:r>
                      </m:e>
                    </m:acc>
                    <m:r>
                      <a:rPr lang="en-US" sz="2800" i="1" dirty="0">
                        <a:solidFill>
                          <a:schemeClr val="accent1">
                            <a:lumMod val="75000"/>
                          </a:schemeClr>
                        </a:solidFill>
                        <a:latin typeface="Cambria Math" panose="02040503050406030204" pitchFamily="18" charset="0"/>
                        <a:ea typeface="Cambria Math" panose="02040503050406030204" pitchFamily="18" charset="0"/>
                      </a:rPr>
                      <m:t>)</m:t>
                    </m:r>
                    <m:r>
                      <a:rPr lang="en-US" sz="2800" i="1">
                        <a:solidFill>
                          <a:schemeClr val="accent1">
                            <a:lumMod val="75000"/>
                          </a:schemeClr>
                        </a:solidFill>
                        <a:latin typeface="Cambria Math" panose="02040503050406030204" pitchFamily="18" charset="0"/>
                        <a:ea typeface="Cambria Math" panose="02040503050406030204" pitchFamily="18" charset="0"/>
                      </a:rPr>
                      <m:t>= </m:t>
                    </m:r>
                    <m:r>
                      <m:rPr>
                        <m:sty m:val="p"/>
                      </m:rPr>
                      <a:rPr lang="en-US" sz="2800" i="1">
                        <a:latin typeface="Cambria Math" panose="02040503050406030204" pitchFamily="18" charset="0"/>
                        <a:ea typeface="Cambria Math" panose="02040503050406030204" pitchFamily="18" charset="0"/>
                      </a:rPr>
                      <m:t>Pr</m:t>
                    </m:r>
                    <m:d>
                      <m:dPr>
                        <m:begChr m:val="["/>
                        <m:endChr m:val="|"/>
                        <m:ctrlPr>
                          <a:rPr lang="en-US" sz="2800" i="1">
                            <a:latin typeface="Cambria Math" panose="02040503050406030204" pitchFamily="18" charset="0"/>
                            <a:ea typeface="Cambria Math" panose="02040503050406030204" pitchFamily="18" charset="0"/>
                          </a:rPr>
                        </m:ctrlPr>
                      </m:dPr>
                      <m:e>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𝑤</m:t>
                            </m:r>
                          </m:e>
                        </m:acc>
                        <m:r>
                          <a:rPr lang="en-US" sz="2800" i="1">
                            <a:latin typeface="Cambria Math" panose="02040503050406030204" pitchFamily="18" charset="0"/>
                            <a:ea typeface="Cambria Math" panose="02040503050406030204" pitchFamily="18" charset="0"/>
                          </a:rPr>
                          <m:t> </m:t>
                        </m:r>
                        <m:r>
                          <m:rPr>
                            <m:sty m:val="p"/>
                          </m:rPr>
                          <a:rPr lang="en-US" sz="2800" i="1">
                            <a:latin typeface="Cambria Math" panose="02040503050406030204" pitchFamily="18" charset="0"/>
                            <a:ea typeface="Cambria Math" panose="02040503050406030204" pitchFamily="18" charset="0"/>
                          </a:rPr>
                          <m:t>in</m:t>
                        </m:r>
                        <m:r>
                          <a:rPr lang="en-US" sz="2800" i="1">
                            <a:latin typeface="Cambria Math" panose="02040503050406030204" pitchFamily="18" charset="0"/>
                            <a:ea typeface="Cambria Math" panose="02040503050406030204" pitchFamily="18" charset="0"/>
                          </a:rPr>
                          <m:t> </m:t>
                        </m:r>
                        <m:r>
                          <m:rPr>
                            <m:sty m:val="p"/>
                          </m:rPr>
                          <a:rPr lang="en-US" sz="2800" i="1">
                            <a:latin typeface="Cambria Math" panose="02040503050406030204" pitchFamily="18" charset="0"/>
                            <a:ea typeface="Cambria Math" panose="02040503050406030204" pitchFamily="18" charset="0"/>
                          </a:rPr>
                          <m:t>cache</m:t>
                        </m:r>
                        <m:r>
                          <a:rPr lang="en-US" sz="2800" i="1">
                            <a:latin typeface="Cambria Math" panose="02040503050406030204" pitchFamily="18" charset="0"/>
                            <a:ea typeface="Cambria Math" panose="02040503050406030204" pitchFamily="18" charset="0"/>
                          </a:rPr>
                          <m:t> </m:t>
                        </m:r>
                      </m:e>
                    </m:d>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𝑤</m:t>
                    </m:r>
                    <m:r>
                      <a:rPr lang="en-US" sz="2800" i="1">
                        <a:latin typeface="Cambria Math" panose="02040503050406030204" pitchFamily="18" charset="0"/>
                        <a:ea typeface="Cambria Math" panose="02040503050406030204" pitchFamily="18" charset="0"/>
                      </a:rPr>
                      <m:t>]</m:t>
                    </m:r>
                  </m:oMath>
                </a14:m>
                <a:r>
                  <a:rPr lang="en-US" sz="2800" i="1" dirty="0">
                    <a:latin typeface="Cambria Math" panose="02040503050406030204" pitchFamily="18" charset="0"/>
                    <a:ea typeface="Cambria Math" panose="02040503050406030204" pitchFamily="18" charset="0"/>
                  </a:rPr>
                  <a:t>,</a:t>
                </a:r>
              </a:p>
              <a:p>
                <a:r>
                  <a:rPr lang="en-US" sz="2800" dirty="0"/>
                  <a:t>Depends on the typo-distribution, and TypTop’s caching policy</a:t>
                </a:r>
              </a:p>
            </p:txBody>
          </p:sp>
        </mc:Choice>
        <mc:Fallback xmlns="">
          <p:sp>
            <p:nvSpPr>
              <p:cNvPr id="13" name="TextBox 12">
                <a:extLst>
                  <a:ext uri="{FF2B5EF4-FFF2-40B4-BE49-F238E27FC236}">
                    <a16:creationId xmlns:a16="http://schemas.microsoft.com/office/drawing/2014/main" id="{E0B62C08-43F8-427F-9185-E30599192FD5}"/>
                  </a:ext>
                </a:extLst>
              </p:cNvPr>
              <p:cNvSpPr txBox="1">
                <a:spLocks noRot="1" noChangeAspect="1" noMove="1" noResize="1" noEditPoints="1" noAdjustHandles="1" noChangeArrowheads="1" noChangeShapeType="1" noTextEdit="1"/>
              </p:cNvSpPr>
              <p:nvPr/>
            </p:nvSpPr>
            <p:spPr>
              <a:xfrm>
                <a:off x="838200" y="4593266"/>
                <a:ext cx="9970422" cy="1435201"/>
              </a:xfrm>
              <a:prstGeom prst="rect">
                <a:avLst/>
              </a:prstGeom>
              <a:blipFill>
                <a:blip r:embed="rId4"/>
                <a:stretch>
                  <a:fillRect l="-1284" t="-1271" r="-306" b="-10593"/>
                </a:stretch>
              </a:blipFill>
            </p:spPr>
            <p:txBody>
              <a:bodyPr/>
              <a:lstStyle/>
              <a:p>
                <a:r>
                  <a:rPr lang="en-US">
                    <a:noFill/>
                  </a:rPr>
                  <a:t> </a:t>
                </a:r>
              </a:p>
            </p:txBody>
          </p:sp>
        </mc:Fallback>
      </mc:AlternateContent>
    </p:spTree>
    <p:extLst>
      <p:ext uri="{BB962C8B-B14F-4D97-AF65-F5344CB8AC3E}">
        <p14:creationId xmlns:p14="http://schemas.microsoft.com/office/powerpoint/2010/main" val="11257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0" grpId="1" animBg="1"/>
      <p:bldP spid="11" grpId="0" animBg="1"/>
      <p:bldP spid="11" grpId="1" animBg="1"/>
      <p:bldP spid="1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389E1561-87FB-49E1-B7D1-6E2E528E70C1}"/>
                  </a:ext>
                </a:extLst>
              </p:cNvPr>
              <p:cNvSpPr>
                <a:spLocks noGrp="1"/>
              </p:cNvSpPr>
              <p:nvPr>
                <p:ph type="title"/>
              </p:nvPr>
            </p:nvSpPr>
            <p:spPr>
              <a:xfrm>
                <a:off x="838200" y="365125"/>
                <a:ext cx="10515600" cy="1325563"/>
              </a:xfrm>
            </p:spPr>
            <p:txBody>
              <a:bodyPr/>
              <a:lstStyle/>
              <a:p>
                <a:r>
                  <a:rPr lang="en-IN" dirty="0"/>
                  <a:t>t-Sparse </a:t>
                </a:r>
                <a14:m>
                  <m:oMath xmlns:m="http://schemas.openxmlformats.org/officeDocument/2006/math">
                    <m:r>
                      <a:rPr lang="en-US" b="0" i="1" smtClean="0">
                        <a:latin typeface="Cambria Math" panose="02040503050406030204" pitchFamily="18" charset="0"/>
                      </a:rPr>
                      <m:t>⇒</m:t>
                    </m:r>
                  </m:oMath>
                </a14:m>
                <a:r>
                  <a:rPr lang="en-IN" dirty="0"/>
                  <a:t> TypTop </a:t>
                </a:r>
                <a14:m>
                  <m:oMath xmlns:m="http://schemas.openxmlformats.org/officeDocument/2006/math">
                    <m:r>
                      <a:rPr lang="en-US" b="0" i="1" dirty="0" smtClean="0">
                        <a:latin typeface="Cambria Math" panose="02040503050406030204" pitchFamily="18" charset="0"/>
                      </a:rPr>
                      <m:t>≡</m:t>
                    </m:r>
                  </m:oMath>
                </a14:m>
                <a:r>
                  <a:rPr lang="en-IN" dirty="0"/>
                  <a:t> Normal Pw checker</a:t>
                </a:r>
                <a:endParaRPr lang="en-US" dirty="0"/>
              </a:p>
            </p:txBody>
          </p:sp>
        </mc:Choice>
        <mc:Fallback xmlns="">
          <p:sp>
            <p:nvSpPr>
              <p:cNvPr id="5" name="Title 4">
                <a:extLst>
                  <a:ext uri="{FF2B5EF4-FFF2-40B4-BE49-F238E27FC236}">
                    <a16:creationId xmlns:a16="http://schemas.microsoft.com/office/drawing/2014/main" id="{389E1561-87FB-49E1-B7D1-6E2E528E70C1}"/>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3"/>
                <a:stretch>
                  <a:fillRect l="-237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7A32872-8DA4-407C-AB34-F0603F091D49}"/>
              </a:ext>
            </a:extLst>
          </p:cNvPr>
          <p:cNvSpPr>
            <a:spLocks noGrp="1"/>
          </p:cNvSpPr>
          <p:nvPr>
            <p:ph type="sldNum" sz="quarter" idx="12"/>
          </p:nvPr>
        </p:nvSpPr>
        <p:spPr>
          <a:xfrm>
            <a:off x="8610600" y="6356350"/>
            <a:ext cx="2743200" cy="365125"/>
          </a:xfrm>
        </p:spPr>
        <p:txBody>
          <a:bodyPr/>
          <a:lstStyle/>
          <a:p>
            <a:fld id="{6D22F896-40B5-4ADD-8801-0D06FADFA095}" type="slidenum">
              <a:rPr lang="en-US" smtClean="0"/>
              <a:t>23</a:t>
            </a:fld>
            <a:endParaRPr lang="en-US" dirty="0"/>
          </a:p>
        </p:txBody>
      </p:sp>
      <p:sp>
        <p:nvSpPr>
          <p:cNvPr id="77" name="Rectangle 76">
            <a:extLst>
              <a:ext uri="{FF2B5EF4-FFF2-40B4-BE49-F238E27FC236}">
                <a16:creationId xmlns:a16="http://schemas.microsoft.com/office/drawing/2014/main" id="{639FBDED-FFBE-481D-94FF-97B4FD08C40B}"/>
              </a:ext>
            </a:extLst>
          </p:cNvPr>
          <p:cNvSpPr/>
          <p:nvPr/>
        </p:nvSpPr>
        <p:spPr>
          <a:xfrm>
            <a:off x="727459" y="3178644"/>
            <a:ext cx="10737081" cy="1846659"/>
          </a:xfrm>
          <a:prstGeom prst="rect">
            <a:avLst/>
          </a:prstGeom>
        </p:spPr>
        <p:style>
          <a:lnRef idx="1">
            <a:schemeClr val="accent2"/>
          </a:lnRef>
          <a:fillRef idx="2">
            <a:schemeClr val="accent2"/>
          </a:fillRef>
          <a:effectRef idx="1">
            <a:schemeClr val="accent2"/>
          </a:effectRef>
          <a:fontRef idx="minor">
            <a:schemeClr val="dk1"/>
          </a:fontRef>
        </p:style>
        <p:txBody>
          <a:bodyPr wrap="square" lIns="182880" tIns="91440" bIns="91440">
            <a:spAutoFit/>
          </a:bodyPr>
          <a:lstStyle/>
          <a:p>
            <a:r>
              <a:rPr lang="en-US" sz="3600" dirty="0"/>
              <a:t>𝐼𝑓 𝑡𝑦𝑝𝑜-𝑑𝑖𝑠𝑡𝑟𝑖𝑏𝑢𝑡𝑖𝑜𝑛 𝑖𝑠 𝑡-𝑠𝑝𝑎𝑟𝑠𝑒 𝑢𝑛𝑑𝑒𝑟 𝑇𝑦𝑝𝑇𝑜𝑝’𝑠 𝑐𝑎𝑐ℎ𝑖𝑛𝑔 𝑝𝑜𝑙𝑖𝑐𝑦, 𝑡ℎ𝑒𝑛 𝑏𝑒𝑠𝑡 𝑎𝑡𝑡𝑎𝑐𝑘 𝑖𝑠 𝑡𝑜 𝑏𝑟𝑢𝑡𝑒-𝑓𝑜𝑟𝑐𝑒 𝑔𝑢𝑒𝑠𝑠 𝑡ℎ𝑒 𝑟𝑒𝑔𝑖𝑠𝑡𝑒𝑟𝑒𝑑 𝑝𝑎𝑠𝑠𝑤𝑜𝑟𝑑.</a:t>
            </a:r>
          </a:p>
        </p:txBody>
      </p:sp>
      <p:sp>
        <p:nvSpPr>
          <p:cNvPr id="79" name="Rectangle 78">
            <a:extLst>
              <a:ext uri="{FF2B5EF4-FFF2-40B4-BE49-F238E27FC236}">
                <a16:creationId xmlns:a16="http://schemas.microsoft.com/office/drawing/2014/main" id="{872770C0-A363-41B7-9E06-EDFB9BCEC7E6}"/>
              </a:ext>
            </a:extLst>
          </p:cNvPr>
          <p:cNvSpPr/>
          <p:nvPr/>
        </p:nvSpPr>
        <p:spPr>
          <a:xfrm>
            <a:off x="727459" y="2710505"/>
            <a:ext cx="1832350" cy="44687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IN" sz="2800" dirty="0"/>
              <a:t>Theorem</a:t>
            </a:r>
            <a:endParaRPr lang="en-US" sz="2400" dirty="0"/>
          </a:p>
        </p:txBody>
      </p:sp>
    </p:spTree>
    <p:extLst>
      <p:ext uri="{BB962C8B-B14F-4D97-AF65-F5344CB8AC3E}">
        <p14:creationId xmlns:p14="http://schemas.microsoft.com/office/powerpoint/2010/main" val="894037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334ED3E2-0066-4818-BF24-84F2B166C34E}"/>
              </a:ext>
            </a:extLst>
          </p:cNvPr>
          <p:cNvSpPr>
            <a:spLocks noGrp="1"/>
          </p:cNvSpPr>
          <p:nvPr>
            <p:ph type="title"/>
          </p:nvPr>
        </p:nvSpPr>
        <p:spPr/>
        <p:txBody>
          <a:bodyPr/>
          <a:lstStyle/>
          <a:p>
            <a:r>
              <a:rPr lang="en-US" dirty="0"/>
              <a:t>Guessing typo is sub-optimal if t-sparse</a:t>
            </a:r>
          </a:p>
        </p:txBody>
      </p:sp>
      <p:sp>
        <p:nvSpPr>
          <p:cNvPr id="4" name="Slide Number Placeholder 3">
            <a:extLst>
              <a:ext uri="{FF2B5EF4-FFF2-40B4-BE49-F238E27FC236}">
                <a16:creationId xmlns:a16="http://schemas.microsoft.com/office/drawing/2014/main" id="{C58B93D8-6E72-45FD-AD1F-5D771E89E5FB}"/>
              </a:ext>
            </a:extLst>
          </p:cNvPr>
          <p:cNvSpPr>
            <a:spLocks noGrp="1"/>
          </p:cNvSpPr>
          <p:nvPr>
            <p:ph type="sldNum" sz="quarter" idx="12"/>
          </p:nvPr>
        </p:nvSpPr>
        <p:spPr/>
        <p:txBody>
          <a:bodyPr/>
          <a:lstStyle/>
          <a:p>
            <a:fld id="{6D22F896-40B5-4ADD-8801-0D06FADFA095}" type="slidenum">
              <a:rPr lang="en-US" smtClean="0"/>
              <a:t>24</a:t>
            </a:fld>
            <a:endParaRPr lang="en-US" dirty="0"/>
          </a:p>
        </p:txBody>
      </p:sp>
      <p:grpSp>
        <p:nvGrpSpPr>
          <p:cNvPr id="14" name="Group 13">
            <a:extLst>
              <a:ext uri="{FF2B5EF4-FFF2-40B4-BE49-F238E27FC236}">
                <a16:creationId xmlns:a16="http://schemas.microsoft.com/office/drawing/2014/main" id="{5B801EEA-D36D-4AA0-84D0-481C6FC6F700}"/>
              </a:ext>
            </a:extLst>
          </p:cNvPr>
          <p:cNvGrpSpPr/>
          <p:nvPr/>
        </p:nvGrpSpPr>
        <p:grpSpPr>
          <a:xfrm>
            <a:off x="10237742" y="2330217"/>
            <a:ext cx="1683525" cy="2063038"/>
            <a:chOff x="5173563" y="1546909"/>
            <a:chExt cx="1962729" cy="2063038"/>
          </a:xfrm>
        </p:grpSpPr>
        <p:sp>
          <p:nvSpPr>
            <p:cNvPr id="15" name="TextBox 14">
              <a:extLst>
                <a:ext uri="{FF2B5EF4-FFF2-40B4-BE49-F238E27FC236}">
                  <a16:creationId xmlns:a16="http://schemas.microsoft.com/office/drawing/2014/main" id="{6500E1F0-751A-4EA0-8869-F8C45631C0CF}"/>
                </a:ext>
              </a:extLst>
            </p:cNvPr>
            <p:cNvSpPr txBox="1"/>
            <p:nvPr/>
          </p:nvSpPr>
          <p:spPr>
            <a:xfrm>
              <a:off x="5173563" y="1855621"/>
              <a:ext cx="196272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p:txBody>
        </p:sp>
        <p:sp>
          <p:nvSpPr>
            <p:cNvPr id="16" name="TextBox 15">
              <a:extLst>
                <a:ext uri="{FF2B5EF4-FFF2-40B4-BE49-F238E27FC236}">
                  <a16:creationId xmlns:a16="http://schemas.microsoft.com/office/drawing/2014/main" id="{73A54AC5-DCAF-4987-95A4-7DA2A934ECAE}"/>
                </a:ext>
              </a:extLst>
            </p:cNvPr>
            <p:cNvSpPr txBox="1"/>
            <p:nvPr/>
          </p:nvSpPr>
          <p:spPr>
            <a:xfrm>
              <a:off x="5177985" y="1546909"/>
              <a:ext cx="939201" cy="30523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Cache</a:t>
              </a: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C183B9F-0776-4314-9C1D-C93FB3538B27}"/>
                  </a:ext>
                </a:extLst>
              </p:cNvPr>
              <p:cNvSpPr txBox="1"/>
              <p:nvPr/>
            </p:nvSpPr>
            <p:spPr>
              <a:xfrm>
                <a:off x="10259973" y="3746625"/>
                <a:ext cx="1741502" cy="369332"/>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(pass</a:t>
                </a:r>
                <a:r>
                  <a:rPr lang="en-US" u="sng" dirty="0">
                    <a:solidFill>
                      <a:srgbClr val="FF0000"/>
                    </a:solidFill>
                    <a:latin typeface="LM Mono 12" panose="00000509000000000000" pitchFamily="49" charset="0"/>
                  </a:rPr>
                  <a:t>e</a:t>
                </a:r>
                <a:r>
                  <a:rPr lang="en-US" dirty="0">
                    <a:latin typeface="LM Mono 12" panose="00000509000000000000" pitchFamily="49" charset="0"/>
                  </a:rPr>
                  <a:t>92,</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17" name="TextBox 16">
                <a:extLst>
                  <a:ext uri="{FF2B5EF4-FFF2-40B4-BE49-F238E27FC236}">
                    <a16:creationId xmlns:a16="http://schemas.microsoft.com/office/drawing/2014/main" id="{1C183B9F-0776-4314-9C1D-C93FB3538B27}"/>
                  </a:ext>
                </a:extLst>
              </p:cNvPr>
              <p:cNvSpPr txBox="1">
                <a:spLocks noRot="1" noChangeAspect="1" noMove="1" noResize="1" noEditPoints="1" noAdjustHandles="1" noChangeArrowheads="1" noChangeShapeType="1" noTextEdit="1"/>
              </p:cNvSpPr>
              <p:nvPr/>
            </p:nvSpPr>
            <p:spPr>
              <a:xfrm>
                <a:off x="10259973" y="3746625"/>
                <a:ext cx="1741502" cy="369332"/>
              </a:xfrm>
              <a:prstGeom prst="rect">
                <a:avLst/>
              </a:prstGeom>
              <a:blipFill>
                <a:blip r:embed="rId3"/>
                <a:stretch>
                  <a:fillRect l="-2797" t="-10000" r="-1748"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C71C553-31EA-4C9F-88D1-9F79CBF405EE}"/>
                  </a:ext>
                </a:extLst>
              </p:cNvPr>
              <p:cNvSpPr txBox="1"/>
              <p:nvPr/>
            </p:nvSpPr>
            <p:spPr>
              <a:xfrm>
                <a:off x="10264161" y="2696386"/>
                <a:ext cx="1583184" cy="369332"/>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(passw92,</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18" name="TextBox 17">
                <a:extLst>
                  <a:ext uri="{FF2B5EF4-FFF2-40B4-BE49-F238E27FC236}">
                    <a16:creationId xmlns:a16="http://schemas.microsoft.com/office/drawing/2014/main" id="{3C71C553-31EA-4C9F-88D1-9F79CBF405EE}"/>
                  </a:ext>
                </a:extLst>
              </p:cNvPr>
              <p:cNvSpPr txBox="1">
                <a:spLocks noRot="1" noChangeAspect="1" noMove="1" noResize="1" noEditPoints="1" noAdjustHandles="1" noChangeArrowheads="1" noChangeShapeType="1" noTextEdit="1"/>
              </p:cNvSpPr>
              <p:nvPr/>
            </p:nvSpPr>
            <p:spPr>
              <a:xfrm>
                <a:off x="10264161" y="2696386"/>
                <a:ext cx="1583184" cy="369332"/>
              </a:xfrm>
              <a:prstGeom prst="rect">
                <a:avLst/>
              </a:prstGeom>
              <a:blipFill>
                <a:blip r:embed="rId4"/>
                <a:stretch>
                  <a:fillRect l="-3475" t="-8197" r="-11969" b="-26230"/>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90895058-C313-467A-B40B-1D955076DAC0}"/>
              </a:ext>
            </a:extLst>
          </p:cNvPr>
          <p:cNvSpPr txBox="1"/>
          <p:nvPr/>
        </p:nvSpPr>
        <p:spPr>
          <a:xfrm>
            <a:off x="10323568" y="3222102"/>
            <a:ext cx="1510350" cy="369332"/>
          </a:xfrm>
          <a:prstGeom prst="rect">
            <a:avLst/>
          </a:prstGeom>
          <a:noFill/>
        </p:spPr>
        <p:txBody>
          <a:bodyPr wrap="none" rtlCol="0">
            <a:spAutoFit/>
          </a:bodyPr>
          <a:lstStyle/>
          <a:p>
            <a:r>
              <a:rPr lang="en-US" dirty="0">
                <a:latin typeface="LM Mono 12" panose="00000509000000000000" pitchFamily="49" charset="0"/>
              </a:rPr>
              <a:t>#</a:t>
            </a:r>
            <a:r>
              <a:rPr lang="en-US" altLang="zh-TW" dirty="0">
                <a:latin typeface="LM Mono 12" panose="00000509000000000000" pitchFamily="49" charset="0"/>
              </a:rPr>
              <a:t>*</a:t>
            </a:r>
            <a:r>
              <a:rPr lang="en-US" altLang="zh-TW" dirty="0" err="1">
                <a:latin typeface="LM Mono 12" panose="00000509000000000000" pitchFamily="49" charset="0"/>
              </a:rPr>
              <a:t>D&amp;a</a:t>
            </a:r>
            <a:r>
              <a:rPr lang="el-GR" altLang="ja-JP" dirty="0">
                <a:latin typeface="Consolas" panose="020B0609020204030204" pitchFamily="49" charset="0"/>
              </a:rPr>
              <a:t>βτ</a:t>
            </a:r>
            <a:r>
              <a:rPr lang="en-US" dirty="0">
                <a:latin typeface="LM Mono 12" panose="00000509000000000000" pitchFamily="49" charset="0"/>
              </a:rPr>
              <a:t>ᶉëᶆ </a:t>
            </a:r>
          </a:p>
        </p:txBody>
      </p:sp>
      <p:pic>
        <p:nvPicPr>
          <p:cNvPr id="23" name="Picture 22" descr="Adobe Spies on eBook Readers, including Library Users | Librarian in ...">
            <a:extLst>
              <a:ext uri="{FF2B5EF4-FFF2-40B4-BE49-F238E27FC236}">
                <a16:creationId xmlns:a16="http://schemas.microsoft.com/office/drawing/2014/main" id="{9A70F13C-17B0-4A39-A893-AB877DD7515F}"/>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87237" y="2872790"/>
            <a:ext cx="1377496" cy="1377496"/>
          </a:xfrm>
          <a:prstGeom prst="rect">
            <a:avLst/>
          </a:prstGeom>
        </p:spPr>
      </p:pic>
      <p:grpSp>
        <p:nvGrpSpPr>
          <p:cNvPr id="24" name="Group 23">
            <a:extLst>
              <a:ext uri="{FF2B5EF4-FFF2-40B4-BE49-F238E27FC236}">
                <a16:creationId xmlns:a16="http://schemas.microsoft.com/office/drawing/2014/main" id="{9773AEE8-9F0B-4854-B931-D8AE7168AD3A}"/>
              </a:ext>
            </a:extLst>
          </p:cNvPr>
          <p:cNvGrpSpPr/>
          <p:nvPr/>
        </p:nvGrpSpPr>
        <p:grpSpPr>
          <a:xfrm>
            <a:off x="3745176" y="2288065"/>
            <a:ext cx="1683525" cy="2063038"/>
            <a:chOff x="5173563" y="1546909"/>
            <a:chExt cx="1962729" cy="2063038"/>
          </a:xfrm>
        </p:grpSpPr>
        <p:sp>
          <p:nvSpPr>
            <p:cNvPr id="25" name="TextBox 24">
              <a:extLst>
                <a:ext uri="{FF2B5EF4-FFF2-40B4-BE49-F238E27FC236}">
                  <a16:creationId xmlns:a16="http://schemas.microsoft.com/office/drawing/2014/main" id="{31283DA2-444F-441D-83C1-83AE4623FBD3}"/>
                </a:ext>
              </a:extLst>
            </p:cNvPr>
            <p:cNvSpPr txBox="1"/>
            <p:nvPr/>
          </p:nvSpPr>
          <p:spPr>
            <a:xfrm>
              <a:off x="5173563" y="1855621"/>
              <a:ext cx="196272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a:p>
              <a:pPr algn="ctr"/>
              <a:endParaRPr lang="en-US" dirty="0">
                <a:latin typeface="LM Mono 12" panose="00000509000000000000" pitchFamily="49" charset="0"/>
              </a:endParaRPr>
            </a:p>
            <a:p>
              <a:pPr algn="ctr"/>
              <a:r>
                <a:rPr lang="en-US" dirty="0">
                  <a:latin typeface="LM Mono 12" panose="00000509000000000000" pitchFamily="49" charset="0"/>
                </a:rPr>
                <a:t>------------</a:t>
              </a:r>
            </a:p>
          </p:txBody>
        </p:sp>
        <p:sp>
          <p:nvSpPr>
            <p:cNvPr id="26" name="TextBox 25">
              <a:extLst>
                <a:ext uri="{FF2B5EF4-FFF2-40B4-BE49-F238E27FC236}">
                  <a16:creationId xmlns:a16="http://schemas.microsoft.com/office/drawing/2014/main" id="{CB479C2C-E79D-498E-A63E-C1968622A888}"/>
                </a:ext>
              </a:extLst>
            </p:cNvPr>
            <p:cNvSpPr txBox="1"/>
            <p:nvPr/>
          </p:nvSpPr>
          <p:spPr>
            <a:xfrm>
              <a:off x="5177985" y="1546909"/>
              <a:ext cx="939201" cy="30523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Cache</a:t>
              </a: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5437C7D-7890-444C-9767-C08CFCF09D4C}"/>
                  </a:ext>
                </a:extLst>
              </p:cNvPr>
              <p:cNvSpPr txBox="1"/>
              <p:nvPr/>
            </p:nvSpPr>
            <p:spPr>
              <a:xfrm>
                <a:off x="3767407" y="3814373"/>
                <a:ext cx="1741502" cy="369332"/>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(pass</a:t>
                </a:r>
                <a:r>
                  <a:rPr lang="en-US" u="sng" dirty="0">
                    <a:solidFill>
                      <a:srgbClr val="FF0000"/>
                    </a:solidFill>
                    <a:latin typeface="LM Mono 12" panose="00000509000000000000" pitchFamily="49" charset="0"/>
                  </a:rPr>
                  <a:t>e</a:t>
                </a:r>
                <a:r>
                  <a:rPr lang="en-US" dirty="0">
                    <a:latin typeface="LM Mono 12" panose="00000509000000000000" pitchFamily="49" charset="0"/>
                  </a:rPr>
                  <a:t>92,</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27" name="TextBox 26">
                <a:extLst>
                  <a:ext uri="{FF2B5EF4-FFF2-40B4-BE49-F238E27FC236}">
                    <a16:creationId xmlns:a16="http://schemas.microsoft.com/office/drawing/2014/main" id="{C5437C7D-7890-444C-9767-C08CFCF09D4C}"/>
                  </a:ext>
                </a:extLst>
              </p:cNvPr>
              <p:cNvSpPr txBox="1">
                <a:spLocks noRot="1" noChangeAspect="1" noMove="1" noResize="1" noEditPoints="1" noAdjustHandles="1" noChangeArrowheads="1" noChangeShapeType="1" noTextEdit="1"/>
              </p:cNvSpPr>
              <p:nvPr/>
            </p:nvSpPr>
            <p:spPr>
              <a:xfrm>
                <a:off x="3767407" y="3814373"/>
                <a:ext cx="1741502" cy="369332"/>
              </a:xfrm>
              <a:prstGeom prst="rect">
                <a:avLst/>
              </a:prstGeom>
              <a:blipFill>
                <a:blip r:embed="rId6"/>
                <a:stretch>
                  <a:fillRect l="-2797" t="-10000" r="-1748"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84C3354-5931-4085-81AE-DD8E8EFE410F}"/>
                  </a:ext>
                </a:extLst>
              </p:cNvPr>
              <p:cNvSpPr txBox="1"/>
              <p:nvPr/>
            </p:nvSpPr>
            <p:spPr>
              <a:xfrm>
                <a:off x="3771595" y="2764134"/>
                <a:ext cx="1583184" cy="369332"/>
              </a:xfrm>
              <a:prstGeom prst="rect">
                <a:avLst/>
              </a:prstGeom>
              <a:noFill/>
            </p:spPr>
            <p:txBody>
              <a:bodyPr wrap="none" rtlCol="0">
                <a:spAutoFit/>
              </a:bodyPr>
              <a:lstStyle/>
              <a:p>
                <a:r>
                  <a:rPr lang="en-US" dirty="0">
                    <a:latin typeface="Consolas" panose="020B0609020204030204" pitchFamily="49" charset="0"/>
                  </a:rPr>
                  <a:t>E</a:t>
                </a:r>
                <a:r>
                  <a:rPr lang="en-US" dirty="0">
                    <a:latin typeface="LM Mono 12" panose="00000509000000000000" pitchFamily="49" charset="0"/>
                  </a:rPr>
                  <a:t>(passw92,</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𝑠𝑘</m:t>
                    </m:r>
                  </m:oMath>
                </a14:m>
                <a:r>
                  <a:rPr lang="en-US" dirty="0">
                    <a:latin typeface="LM Mono 12" panose="00000509000000000000" pitchFamily="49" charset="0"/>
                  </a:rPr>
                  <a:t>)</a:t>
                </a:r>
              </a:p>
            </p:txBody>
          </p:sp>
        </mc:Choice>
        <mc:Fallback xmlns="">
          <p:sp>
            <p:nvSpPr>
              <p:cNvPr id="28" name="TextBox 27">
                <a:extLst>
                  <a:ext uri="{FF2B5EF4-FFF2-40B4-BE49-F238E27FC236}">
                    <a16:creationId xmlns:a16="http://schemas.microsoft.com/office/drawing/2014/main" id="{C84C3354-5931-4085-81AE-DD8E8EFE410F}"/>
                  </a:ext>
                </a:extLst>
              </p:cNvPr>
              <p:cNvSpPr txBox="1">
                <a:spLocks noRot="1" noChangeAspect="1" noMove="1" noResize="1" noEditPoints="1" noAdjustHandles="1" noChangeArrowheads="1" noChangeShapeType="1" noTextEdit="1"/>
              </p:cNvSpPr>
              <p:nvPr/>
            </p:nvSpPr>
            <p:spPr>
              <a:xfrm>
                <a:off x="3771595" y="2764134"/>
                <a:ext cx="1583184" cy="369332"/>
              </a:xfrm>
              <a:prstGeom prst="rect">
                <a:avLst/>
              </a:prstGeom>
              <a:blipFill>
                <a:blip r:embed="rId7"/>
                <a:stretch>
                  <a:fillRect l="-3475" t="-8197" r="-11969" b="-26230"/>
                </a:stretch>
              </a:blipFill>
            </p:spPr>
            <p:txBody>
              <a:bodyPr/>
              <a:lstStyle/>
              <a:p>
                <a:r>
                  <a:rPr lang="en-US">
                    <a:noFill/>
                  </a:rPr>
                  <a:t> </a:t>
                </a:r>
              </a:p>
            </p:txBody>
          </p:sp>
        </mc:Fallback>
      </mc:AlternateContent>
      <p:pic>
        <p:nvPicPr>
          <p:cNvPr id="29" name="Picture 28" descr="Adobe Spies on eBook Readers, including Library Users | Librarian in ...">
            <a:extLst>
              <a:ext uri="{FF2B5EF4-FFF2-40B4-BE49-F238E27FC236}">
                <a16:creationId xmlns:a16="http://schemas.microsoft.com/office/drawing/2014/main" id="{0B3FAF12-0409-4570-BAE2-63EFDAB4E1E0}"/>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7657" y="3111957"/>
            <a:ext cx="1377496" cy="1377496"/>
          </a:xfrm>
          <a:prstGeom prst="rect">
            <a:avLst/>
          </a:prstGeom>
        </p:spPr>
      </p:pic>
      <p:sp>
        <p:nvSpPr>
          <p:cNvPr id="30" name="TextBox 29">
            <a:extLst>
              <a:ext uri="{FF2B5EF4-FFF2-40B4-BE49-F238E27FC236}">
                <a16:creationId xmlns:a16="http://schemas.microsoft.com/office/drawing/2014/main" id="{16135CFB-785E-4E65-8ECC-9545C48FDA62}"/>
              </a:ext>
            </a:extLst>
          </p:cNvPr>
          <p:cNvSpPr txBox="1"/>
          <p:nvPr/>
        </p:nvSpPr>
        <p:spPr>
          <a:xfrm>
            <a:off x="3831002" y="3289850"/>
            <a:ext cx="1510350" cy="369332"/>
          </a:xfrm>
          <a:prstGeom prst="rect">
            <a:avLst/>
          </a:prstGeom>
          <a:noFill/>
        </p:spPr>
        <p:txBody>
          <a:bodyPr wrap="none" rtlCol="0">
            <a:spAutoFit/>
          </a:bodyPr>
          <a:lstStyle/>
          <a:p>
            <a:r>
              <a:rPr lang="en-US" dirty="0">
                <a:latin typeface="LM Mono 12" panose="00000509000000000000" pitchFamily="49" charset="0"/>
              </a:rPr>
              <a:t>#</a:t>
            </a:r>
            <a:r>
              <a:rPr lang="en-US" altLang="zh-TW" dirty="0">
                <a:latin typeface="LM Mono 12" panose="00000509000000000000" pitchFamily="49" charset="0"/>
              </a:rPr>
              <a:t>*</a:t>
            </a:r>
            <a:r>
              <a:rPr lang="en-US" altLang="zh-TW" dirty="0" err="1">
                <a:latin typeface="LM Mono 12" panose="00000509000000000000" pitchFamily="49" charset="0"/>
              </a:rPr>
              <a:t>D&amp;a</a:t>
            </a:r>
            <a:r>
              <a:rPr lang="el-GR" altLang="ja-JP" dirty="0">
                <a:latin typeface="Consolas" panose="020B0609020204030204" pitchFamily="49" charset="0"/>
              </a:rPr>
              <a:t>βτ</a:t>
            </a:r>
            <a:r>
              <a:rPr lang="en-US" dirty="0">
                <a:latin typeface="LM Mono 12" panose="00000509000000000000" pitchFamily="49" charset="0"/>
              </a:rPr>
              <a:t>ᶉëᶆ </a:t>
            </a:r>
          </a:p>
        </p:txBody>
      </p:sp>
      <p:sp>
        <p:nvSpPr>
          <p:cNvPr id="40" name="Arrow: Right 39">
            <a:extLst>
              <a:ext uri="{FF2B5EF4-FFF2-40B4-BE49-F238E27FC236}">
                <a16:creationId xmlns:a16="http://schemas.microsoft.com/office/drawing/2014/main" id="{75B4E45B-BB0A-42E1-8CEE-323B450A1EA8}"/>
              </a:ext>
            </a:extLst>
          </p:cNvPr>
          <p:cNvSpPr/>
          <p:nvPr/>
        </p:nvSpPr>
        <p:spPr>
          <a:xfrm>
            <a:off x="2507258" y="3191844"/>
            <a:ext cx="1320125" cy="53579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Password</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E26D699-9714-482F-9D44-FBC78548075B}"/>
                  </a:ext>
                </a:extLst>
              </p:cNvPr>
              <p:cNvSpPr txBox="1"/>
              <p:nvPr/>
            </p:nvSpPr>
            <p:spPr>
              <a:xfrm>
                <a:off x="5822025" y="2965259"/>
                <a:ext cx="1384225" cy="1046440"/>
              </a:xfrm>
              <a:prstGeom prst="rect">
                <a:avLst/>
              </a:prstGeom>
              <a:noFill/>
            </p:spPr>
            <p:txBody>
              <a:bodyPr wrap="none" lIns="0" tIns="0" rIns="0" bIns="0" rtlCol="0">
                <a:spAutoFit/>
              </a:bodyPr>
              <a:lstStyle/>
              <a:p>
                <a:r>
                  <a:rPr lang="en-US" sz="2400" b="0" dirty="0"/>
                  <a:t>Advantage</a:t>
                </a:r>
                <a:endParaRPr lang="en-US" sz="4400" b="0" dirty="0"/>
              </a:p>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 </m:t>
                      </m:r>
                    </m:oMath>
                  </m:oMathPara>
                </a14:m>
                <a:endParaRPr lang="en-US" sz="4400" dirty="0"/>
              </a:p>
            </p:txBody>
          </p:sp>
        </mc:Choice>
        <mc:Fallback xmlns="">
          <p:sp>
            <p:nvSpPr>
              <p:cNvPr id="43" name="TextBox 42">
                <a:extLst>
                  <a:ext uri="{FF2B5EF4-FFF2-40B4-BE49-F238E27FC236}">
                    <a16:creationId xmlns:a16="http://schemas.microsoft.com/office/drawing/2014/main" id="{8E26D699-9714-482F-9D44-FBC78548075B}"/>
                  </a:ext>
                </a:extLst>
              </p:cNvPr>
              <p:cNvSpPr txBox="1">
                <a:spLocks noRot="1" noChangeAspect="1" noMove="1" noResize="1" noEditPoints="1" noAdjustHandles="1" noChangeArrowheads="1" noChangeShapeType="1" noTextEdit="1"/>
              </p:cNvSpPr>
              <p:nvPr/>
            </p:nvSpPr>
            <p:spPr>
              <a:xfrm>
                <a:off x="5822025" y="2965259"/>
                <a:ext cx="1384225" cy="1046440"/>
              </a:xfrm>
              <a:prstGeom prst="rect">
                <a:avLst/>
              </a:prstGeom>
              <a:blipFill>
                <a:blip r:embed="rId8"/>
                <a:stretch>
                  <a:fillRect l="-13216" t="-8721" r="-14097"/>
                </a:stretch>
              </a:blipFill>
            </p:spPr>
            <p:txBody>
              <a:bodyPr/>
              <a:lstStyle/>
              <a:p>
                <a:r>
                  <a:rPr lang="en-US">
                    <a:noFill/>
                  </a:rPr>
                  <a:t> </a:t>
                </a:r>
              </a:p>
            </p:txBody>
          </p:sp>
        </mc:Fallback>
      </mc:AlternateContent>
      <p:sp>
        <p:nvSpPr>
          <p:cNvPr id="45" name="Rectangle 44">
            <a:extLst>
              <a:ext uri="{FF2B5EF4-FFF2-40B4-BE49-F238E27FC236}">
                <a16:creationId xmlns:a16="http://schemas.microsoft.com/office/drawing/2014/main" id="{07326990-14A4-415D-8FF3-6CFF1ED4E245}"/>
              </a:ext>
            </a:extLst>
          </p:cNvPr>
          <p:cNvSpPr/>
          <p:nvPr/>
        </p:nvSpPr>
        <p:spPr>
          <a:xfrm>
            <a:off x="1493519" y="5227050"/>
            <a:ext cx="9553613" cy="872503"/>
          </a:xfrm>
          <a:prstGeom prst="rect">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a:t>Every guess against a typo can be replaced by a guess against the real password that provides equal or more probability of success</a:t>
            </a:r>
          </a:p>
        </p:txBody>
      </p:sp>
      <p:sp>
        <p:nvSpPr>
          <p:cNvPr id="46" name="Arrow: Right 45">
            <a:extLst>
              <a:ext uri="{FF2B5EF4-FFF2-40B4-BE49-F238E27FC236}">
                <a16:creationId xmlns:a16="http://schemas.microsoft.com/office/drawing/2014/main" id="{E69ACC26-2440-473B-99CA-E0AFCF04BEBF}"/>
              </a:ext>
            </a:extLst>
          </p:cNvPr>
          <p:cNvSpPr/>
          <p:nvPr/>
        </p:nvSpPr>
        <p:spPr>
          <a:xfrm>
            <a:off x="2492797" y="2680905"/>
            <a:ext cx="1320125" cy="53579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123456</a:t>
            </a:r>
          </a:p>
        </p:txBody>
      </p:sp>
      <p:sp>
        <p:nvSpPr>
          <p:cNvPr id="47" name="Arrow: Right 46">
            <a:extLst>
              <a:ext uri="{FF2B5EF4-FFF2-40B4-BE49-F238E27FC236}">
                <a16:creationId xmlns:a16="http://schemas.microsoft.com/office/drawing/2014/main" id="{99328389-4D10-4373-A7C4-14C7A0FA9D2B}"/>
              </a:ext>
            </a:extLst>
          </p:cNvPr>
          <p:cNvSpPr/>
          <p:nvPr/>
        </p:nvSpPr>
        <p:spPr>
          <a:xfrm>
            <a:off x="2507258" y="3765281"/>
            <a:ext cx="1320125" cy="53579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1234567</a:t>
            </a:r>
          </a:p>
        </p:txBody>
      </p:sp>
      <p:sp>
        <p:nvSpPr>
          <p:cNvPr id="48" name="Arrow: Right 47">
            <a:extLst>
              <a:ext uri="{FF2B5EF4-FFF2-40B4-BE49-F238E27FC236}">
                <a16:creationId xmlns:a16="http://schemas.microsoft.com/office/drawing/2014/main" id="{6C24E6A0-041E-44D3-9432-7A0513EE1C87}"/>
              </a:ext>
            </a:extLst>
          </p:cNvPr>
          <p:cNvSpPr/>
          <p:nvPr/>
        </p:nvSpPr>
        <p:spPr>
          <a:xfrm>
            <a:off x="1383916" y="2670001"/>
            <a:ext cx="1320125" cy="53579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1234567</a:t>
            </a:r>
          </a:p>
        </p:txBody>
      </p:sp>
      <p:sp>
        <p:nvSpPr>
          <p:cNvPr id="49" name="Arrow: Right 48">
            <a:extLst>
              <a:ext uri="{FF2B5EF4-FFF2-40B4-BE49-F238E27FC236}">
                <a16:creationId xmlns:a16="http://schemas.microsoft.com/office/drawing/2014/main" id="{D7F8BA52-E9BE-4562-B1DD-70D0A03D8364}"/>
              </a:ext>
            </a:extLst>
          </p:cNvPr>
          <p:cNvSpPr/>
          <p:nvPr/>
        </p:nvSpPr>
        <p:spPr>
          <a:xfrm>
            <a:off x="245877" y="2650919"/>
            <a:ext cx="1320125" cy="53579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password</a:t>
            </a:r>
          </a:p>
        </p:txBody>
      </p:sp>
      <p:sp>
        <p:nvSpPr>
          <p:cNvPr id="50" name="Arrow: Right 49">
            <a:extLst>
              <a:ext uri="{FF2B5EF4-FFF2-40B4-BE49-F238E27FC236}">
                <a16:creationId xmlns:a16="http://schemas.microsoft.com/office/drawing/2014/main" id="{646E4775-A5AD-495B-80EA-5473B9AFCC35}"/>
              </a:ext>
            </a:extLst>
          </p:cNvPr>
          <p:cNvSpPr/>
          <p:nvPr/>
        </p:nvSpPr>
        <p:spPr>
          <a:xfrm>
            <a:off x="1339614" y="3743804"/>
            <a:ext cx="1320125" cy="53579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password</a:t>
            </a:r>
          </a:p>
        </p:txBody>
      </p:sp>
      <p:sp>
        <p:nvSpPr>
          <p:cNvPr id="54" name="Callout: Right Arrow 53">
            <a:extLst>
              <a:ext uri="{FF2B5EF4-FFF2-40B4-BE49-F238E27FC236}">
                <a16:creationId xmlns:a16="http://schemas.microsoft.com/office/drawing/2014/main" id="{D281C0E8-88C1-42CA-A1E2-58B100C95D80}"/>
              </a:ext>
            </a:extLst>
          </p:cNvPr>
          <p:cNvSpPr/>
          <p:nvPr/>
        </p:nvSpPr>
        <p:spPr>
          <a:xfrm>
            <a:off x="8679151" y="2029027"/>
            <a:ext cx="1670402" cy="1714777"/>
          </a:xfrm>
          <a:prstGeom prst="rightArrowCallout">
            <a:avLst>
              <a:gd name="adj1" fmla="val 18634"/>
              <a:gd name="adj2" fmla="val 17148"/>
              <a:gd name="adj3" fmla="val 19058"/>
              <a:gd name="adj4" fmla="val 671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gn="just"/>
            <a:r>
              <a:rPr lang="en-US" dirty="0"/>
              <a:t>123456</a:t>
            </a:r>
          </a:p>
          <a:p>
            <a:pPr algn="just"/>
            <a:r>
              <a:rPr lang="en-US" dirty="0"/>
              <a:t>1234567</a:t>
            </a:r>
          </a:p>
          <a:p>
            <a:pPr algn="just"/>
            <a:r>
              <a:rPr lang="en-US" dirty="0"/>
              <a:t>password</a:t>
            </a:r>
          </a:p>
          <a:p>
            <a:pPr algn="just"/>
            <a:r>
              <a:rPr lang="en-US" dirty="0"/>
              <a:t>123654!</a:t>
            </a:r>
          </a:p>
          <a:p>
            <a:pPr algn="just"/>
            <a:r>
              <a:rPr lang="en-US" dirty="0" err="1"/>
              <a:t>loveyou</a:t>
            </a:r>
            <a:endParaRPr lang="en-US" dirty="0"/>
          </a:p>
          <a:p>
            <a:pPr algn="just"/>
            <a:r>
              <a:rPr lang="en-US" dirty="0"/>
              <a:t>l3tmein</a:t>
            </a:r>
          </a:p>
        </p:txBody>
      </p:sp>
    </p:spTree>
    <p:extLst>
      <p:ext uri="{BB962C8B-B14F-4D97-AF65-F5344CB8AC3E}">
        <p14:creationId xmlns:p14="http://schemas.microsoft.com/office/powerpoint/2010/main" val="198714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43" grpId="0"/>
      <p:bldP spid="45" grpId="0" animBg="1"/>
      <p:bldP spid="45" grpId="1"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A6B335-ADAB-4418-9BF8-1427B17D2914}"/>
              </a:ext>
            </a:extLst>
          </p:cNvPr>
          <p:cNvSpPr>
            <a:spLocks noGrp="1"/>
          </p:cNvSpPr>
          <p:nvPr>
            <p:ph type="title"/>
          </p:nvPr>
        </p:nvSpPr>
        <p:spPr>
          <a:xfrm>
            <a:off x="1107997" y="4499854"/>
            <a:ext cx="9976006" cy="1325563"/>
          </a:xfrm>
        </p:spPr>
        <p:txBody>
          <a:bodyPr>
            <a:normAutofit/>
          </a:bodyPr>
          <a:lstStyle/>
          <a:p>
            <a:pPr algn="ctr"/>
            <a:r>
              <a:rPr lang="en-US" dirty="0">
                <a:ln w="0"/>
                <a:effectLst>
                  <a:outerShdw blurRad="38100" dist="19050" dir="2700000" algn="tl" rotWithShape="0">
                    <a:schemeClr val="dk1">
                      <a:alpha val="40000"/>
                    </a:schemeClr>
                  </a:outerShdw>
                </a:effectLst>
              </a:rPr>
              <a:t>Attacking TypTop is no easier than attacking traditional password checkers</a:t>
            </a:r>
          </a:p>
        </p:txBody>
      </p:sp>
      <p:sp>
        <p:nvSpPr>
          <p:cNvPr id="5" name="Slide Number Placeholder 4">
            <a:extLst>
              <a:ext uri="{FF2B5EF4-FFF2-40B4-BE49-F238E27FC236}">
                <a16:creationId xmlns:a16="http://schemas.microsoft.com/office/drawing/2014/main" id="{A6269A4E-5191-4768-9B95-F259BDBA14B1}"/>
              </a:ext>
            </a:extLst>
          </p:cNvPr>
          <p:cNvSpPr>
            <a:spLocks noGrp="1"/>
          </p:cNvSpPr>
          <p:nvPr>
            <p:ph type="sldNum" sz="quarter" idx="12"/>
          </p:nvPr>
        </p:nvSpPr>
        <p:spPr/>
        <p:txBody>
          <a:bodyPr/>
          <a:lstStyle/>
          <a:p>
            <a:fld id="{6D22F896-40B5-4ADD-8801-0D06FADFA095}" type="slidenum">
              <a:rPr lang="en-US" smtClean="0"/>
              <a:t>25</a:t>
            </a:fld>
            <a:endParaRPr lang="en-US" dirty="0"/>
          </a:p>
        </p:txBody>
      </p:sp>
      <p:sp>
        <p:nvSpPr>
          <p:cNvPr id="9" name="TextBox 8">
            <a:extLst>
              <a:ext uri="{FF2B5EF4-FFF2-40B4-BE49-F238E27FC236}">
                <a16:creationId xmlns:a16="http://schemas.microsoft.com/office/drawing/2014/main" id="{D9871677-3B08-40C7-80A9-BF633EFBE557}"/>
              </a:ext>
            </a:extLst>
          </p:cNvPr>
          <p:cNvSpPr txBox="1"/>
          <p:nvPr/>
        </p:nvSpPr>
        <p:spPr>
          <a:xfrm>
            <a:off x="829340" y="874301"/>
            <a:ext cx="10518972" cy="1015663"/>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IN" sz="2800" dirty="0"/>
              <a:t>Empirically verified that real world typo-distributions are </a:t>
            </a:r>
            <a:r>
              <a:rPr lang="en-IN" sz="3200" dirty="0">
                <a:solidFill>
                  <a:schemeClr val="accent1">
                    <a:lumMod val="75000"/>
                  </a:schemeClr>
                </a:solidFill>
                <a:latin typeface="Cambria Math" panose="02040503050406030204" pitchFamily="18" charset="0"/>
                <a:ea typeface="Cambria Math" panose="02040503050406030204" pitchFamily="18" charset="0"/>
              </a:rPr>
              <a:t>t-sparse </a:t>
            </a:r>
            <a:r>
              <a:rPr lang="en-IN" sz="2800" dirty="0"/>
              <a:t>for the configurations we considered for TypTop</a:t>
            </a:r>
            <a:endParaRPr lang="en-US" sz="2800" dirty="0"/>
          </a:p>
        </p:txBody>
      </p:sp>
      <p:sp>
        <p:nvSpPr>
          <p:cNvPr id="21" name="Freeform: Shape 20">
            <a:extLst>
              <a:ext uri="{FF2B5EF4-FFF2-40B4-BE49-F238E27FC236}">
                <a16:creationId xmlns:a16="http://schemas.microsoft.com/office/drawing/2014/main" id="{5CE082EF-0010-4F82-9039-2DE14E5C19AC}"/>
              </a:ext>
            </a:extLst>
          </p:cNvPr>
          <p:cNvSpPr/>
          <p:nvPr/>
        </p:nvSpPr>
        <p:spPr>
          <a:xfrm>
            <a:off x="857915" y="2621721"/>
            <a:ext cx="1845204" cy="1217821"/>
          </a:xfrm>
          <a:custGeom>
            <a:avLst/>
            <a:gdLst>
              <a:gd name="connsiteX0" fmla="*/ 0 w 1845204"/>
              <a:gd name="connsiteY0" fmla="*/ 121782 h 1217821"/>
              <a:gd name="connsiteX1" fmla="*/ 121782 w 1845204"/>
              <a:gd name="connsiteY1" fmla="*/ 0 h 1217821"/>
              <a:gd name="connsiteX2" fmla="*/ 1723422 w 1845204"/>
              <a:gd name="connsiteY2" fmla="*/ 0 h 1217821"/>
              <a:gd name="connsiteX3" fmla="*/ 1845204 w 1845204"/>
              <a:gd name="connsiteY3" fmla="*/ 121782 h 1217821"/>
              <a:gd name="connsiteX4" fmla="*/ 1845204 w 1845204"/>
              <a:gd name="connsiteY4" fmla="*/ 1096039 h 1217821"/>
              <a:gd name="connsiteX5" fmla="*/ 1723422 w 1845204"/>
              <a:gd name="connsiteY5" fmla="*/ 1217821 h 1217821"/>
              <a:gd name="connsiteX6" fmla="*/ 121782 w 1845204"/>
              <a:gd name="connsiteY6" fmla="*/ 1217821 h 1217821"/>
              <a:gd name="connsiteX7" fmla="*/ 0 w 1845204"/>
              <a:gd name="connsiteY7" fmla="*/ 1096039 h 1217821"/>
              <a:gd name="connsiteX8" fmla="*/ 0 w 1845204"/>
              <a:gd name="connsiteY8" fmla="*/ 121782 h 121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5204" h="1217821">
                <a:moveTo>
                  <a:pt x="0" y="121782"/>
                </a:moveTo>
                <a:cubicBezTo>
                  <a:pt x="0" y="54524"/>
                  <a:pt x="54524" y="0"/>
                  <a:pt x="121782" y="0"/>
                </a:cubicBezTo>
                <a:lnTo>
                  <a:pt x="1723422" y="0"/>
                </a:lnTo>
                <a:cubicBezTo>
                  <a:pt x="1790680" y="0"/>
                  <a:pt x="1845204" y="54524"/>
                  <a:pt x="1845204" y="121782"/>
                </a:cubicBezTo>
                <a:lnTo>
                  <a:pt x="1845204" y="1096039"/>
                </a:lnTo>
                <a:cubicBezTo>
                  <a:pt x="1845204" y="1163297"/>
                  <a:pt x="1790680" y="1217821"/>
                  <a:pt x="1723422" y="1217821"/>
                </a:cubicBezTo>
                <a:lnTo>
                  <a:pt x="121782" y="1217821"/>
                </a:lnTo>
                <a:cubicBezTo>
                  <a:pt x="54524" y="1217821"/>
                  <a:pt x="0" y="1163297"/>
                  <a:pt x="0" y="1096039"/>
                </a:cubicBezTo>
                <a:lnTo>
                  <a:pt x="0" y="12178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11869" tIns="111869" rIns="111869" bIns="111869" numCol="1" spcCol="1270" anchor="ctr" anchorCtr="0">
            <a:noAutofit/>
          </a:bodyPr>
          <a:lstStyle/>
          <a:p>
            <a:pPr marL="0" lvl="0" indent="0" algn="ctr" defTabSz="889000">
              <a:lnSpc>
                <a:spcPct val="90000"/>
              </a:lnSpc>
              <a:spcBef>
                <a:spcPct val="0"/>
              </a:spcBef>
              <a:spcAft>
                <a:spcPct val="35000"/>
              </a:spcAft>
              <a:buNone/>
            </a:pPr>
            <a:r>
              <a:rPr lang="en-IN" sz="2000" kern="1200" dirty="0"/>
              <a:t>Attack against TypTop’s state</a:t>
            </a:r>
            <a:endParaRPr lang="en-US" sz="2000" kern="1200" dirty="0"/>
          </a:p>
        </p:txBody>
      </p:sp>
      <p:sp>
        <p:nvSpPr>
          <p:cNvPr id="22" name="Freeform: Shape 21">
            <a:extLst>
              <a:ext uri="{FF2B5EF4-FFF2-40B4-BE49-F238E27FC236}">
                <a16:creationId xmlns:a16="http://schemas.microsoft.com/office/drawing/2014/main" id="{E71A82A7-44CE-48BB-97AC-C9F26143071C}"/>
              </a:ext>
            </a:extLst>
          </p:cNvPr>
          <p:cNvSpPr/>
          <p:nvPr/>
        </p:nvSpPr>
        <p:spPr>
          <a:xfrm>
            <a:off x="2835237" y="2772452"/>
            <a:ext cx="2134641" cy="916356"/>
          </a:xfrm>
          <a:custGeom>
            <a:avLst/>
            <a:gdLst>
              <a:gd name="connsiteX0" fmla="*/ 0 w 1940583"/>
              <a:gd name="connsiteY0" fmla="*/ 183271 h 916356"/>
              <a:gd name="connsiteX1" fmla="*/ 1482405 w 1940583"/>
              <a:gd name="connsiteY1" fmla="*/ 183271 h 916356"/>
              <a:gd name="connsiteX2" fmla="*/ 1482405 w 1940583"/>
              <a:gd name="connsiteY2" fmla="*/ 0 h 916356"/>
              <a:gd name="connsiteX3" fmla="*/ 1940583 w 1940583"/>
              <a:gd name="connsiteY3" fmla="*/ 458178 h 916356"/>
              <a:gd name="connsiteX4" fmla="*/ 1482405 w 1940583"/>
              <a:gd name="connsiteY4" fmla="*/ 916356 h 916356"/>
              <a:gd name="connsiteX5" fmla="*/ 1482405 w 1940583"/>
              <a:gd name="connsiteY5" fmla="*/ 733085 h 916356"/>
              <a:gd name="connsiteX6" fmla="*/ 0 w 1940583"/>
              <a:gd name="connsiteY6" fmla="*/ 733085 h 916356"/>
              <a:gd name="connsiteX7" fmla="*/ 0 w 1940583"/>
              <a:gd name="connsiteY7" fmla="*/ 183271 h 91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0583" h="916356">
                <a:moveTo>
                  <a:pt x="0" y="183271"/>
                </a:moveTo>
                <a:lnTo>
                  <a:pt x="1482405" y="183271"/>
                </a:lnTo>
                <a:lnTo>
                  <a:pt x="1482405" y="0"/>
                </a:lnTo>
                <a:lnTo>
                  <a:pt x="1940583" y="458178"/>
                </a:lnTo>
                <a:lnTo>
                  <a:pt x="1482405" y="916356"/>
                </a:lnTo>
                <a:lnTo>
                  <a:pt x="1482405" y="733085"/>
                </a:lnTo>
                <a:lnTo>
                  <a:pt x="0" y="733085"/>
                </a:lnTo>
                <a:lnTo>
                  <a:pt x="0" y="183271"/>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0" tIns="183271" rIns="274907" bIns="183271" numCol="1" spcCol="1270" anchor="ctr" anchorCtr="0">
            <a:noAutofit/>
          </a:bodyPr>
          <a:lstStyle/>
          <a:p>
            <a:pPr marL="0" lvl="0" indent="0" algn="ctr" defTabSz="755650">
              <a:lnSpc>
                <a:spcPct val="90000"/>
              </a:lnSpc>
              <a:spcBef>
                <a:spcPct val="0"/>
              </a:spcBef>
              <a:spcAft>
                <a:spcPct val="35000"/>
              </a:spcAft>
              <a:buNone/>
            </a:pPr>
            <a:r>
              <a:rPr lang="en-IN" sz="1700" kern="1200">
                <a:effectLst/>
              </a:rPr>
              <a:t>Cryptographic reduction</a:t>
            </a:r>
            <a:endParaRPr lang="en-US" sz="1700" kern="1200" dirty="0">
              <a:effectLst/>
            </a:endParaRPr>
          </a:p>
        </p:txBody>
      </p:sp>
      <p:sp>
        <p:nvSpPr>
          <p:cNvPr id="23" name="Freeform: Shape 22">
            <a:extLst>
              <a:ext uri="{FF2B5EF4-FFF2-40B4-BE49-F238E27FC236}">
                <a16:creationId xmlns:a16="http://schemas.microsoft.com/office/drawing/2014/main" id="{5FBD5463-C925-4A74-82D8-AEA4B1DB9857}"/>
              </a:ext>
            </a:extLst>
          </p:cNvPr>
          <p:cNvSpPr/>
          <p:nvPr/>
        </p:nvSpPr>
        <p:spPr>
          <a:xfrm>
            <a:off x="5101996" y="2560829"/>
            <a:ext cx="1845204" cy="1339603"/>
          </a:xfrm>
          <a:custGeom>
            <a:avLst/>
            <a:gdLst>
              <a:gd name="connsiteX0" fmla="*/ 0 w 1845204"/>
              <a:gd name="connsiteY0" fmla="*/ 133960 h 1339603"/>
              <a:gd name="connsiteX1" fmla="*/ 133960 w 1845204"/>
              <a:gd name="connsiteY1" fmla="*/ 0 h 1339603"/>
              <a:gd name="connsiteX2" fmla="*/ 1711244 w 1845204"/>
              <a:gd name="connsiteY2" fmla="*/ 0 h 1339603"/>
              <a:gd name="connsiteX3" fmla="*/ 1845204 w 1845204"/>
              <a:gd name="connsiteY3" fmla="*/ 133960 h 1339603"/>
              <a:gd name="connsiteX4" fmla="*/ 1845204 w 1845204"/>
              <a:gd name="connsiteY4" fmla="*/ 1205643 h 1339603"/>
              <a:gd name="connsiteX5" fmla="*/ 1711244 w 1845204"/>
              <a:gd name="connsiteY5" fmla="*/ 1339603 h 1339603"/>
              <a:gd name="connsiteX6" fmla="*/ 133960 w 1845204"/>
              <a:gd name="connsiteY6" fmla="*/ 1339603 h 1339603"/>
              <a:gd name="connsiteX7" fmla="*/ 0 w 1845204"/>
              <a:gd name="connsiteY7" fmla="*/ 1205643 h 1339603"/>
              <a:gd name="connsiteX8" fmla="*/ 0 w 1845204"/>
              <a:gd name="connsiteY8" fmla="*/ 133960 h 133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5204" h="1339603">
                <a:moveTo>
                  <a:pt x="0" y="133960"/>
                </a:moveTo>
                <a:cubicBezTo>
                  <a:pt x="0" y="59976"/>
                  <a:pt x="59976" y="0"/>
                  <a:pt x="133960" y="0"/>
                </a:cubicBezTo>
                <a:lnTo>
                  <a:pt x="1711244" y="0"/>
                </a:lnTo>
                <a:cubicBezTo>
                  <a:pt x="1785228" y="0"/>
                  <a:pt x="1845204" y="59976"/>
                  <a:pt x="1845204" y="133960"/>
                </a:cubicBezTo>
                <a:lnTo>
                  <a:pt x="1845204" y="1205643"/>
                </a:lnTo>
                <a:cubicBezTo>
                  <a:pt x="1845204" y="1279627"/>
                  <a:pt x="1785228" y="1339603"/>
                  <a:pt x="1711244" y="1339603"/>
                </a:cubicBezTo>
                <a:lnTo>
                  <a:pt x="133960" y="1339603"/>
                </a:lnTo>
                <a:cubicBezTo>
                  <a:pt x="59976" y="1339603"/>
                  <a:pt x="0" y="1279627"/>
                  <a:pt x="0" y="1205643"/>
                </a:cubicBezTo>
                <a:lnTo>
                  <a:pt x="0" y="13396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15436" tIns="115436" rIns="115436" bIns="115436" numCol="1" spcCol="1270" anchor="ctr" anchorCtr="0">
            <a:noAutofit/>
          </a:bodyPr>
          <a:lstStyle/>
          <a:p>
            <a:pPr marL="0" lvl="0" indent="0" algn="ctr" defTabSz="889000">
              <a:lnSpc>
                <a:spcPct val="90000"/>
              </a:lnSpc>
              <a:spcBef>
                <a:spcPct val="0"/>
              </a:spcBef>
              <a:spcAft>
                <a:spcPct val="35000"/>
              </a:spcAft>
              <a:buNone/>
            </a:pPr>
            <a:r>
              <a:rPr lang="en-IN" sz="2000" kern="1200" dirty="0"/>
              <a:t>Brute-force crack the cache entries</a:t>
            </a:r>
            <a:endParaRPr lang="en-US" sz="2000" kern="1200" dirty="0"/>
          </a:p>
        </p:txBody>
      </p:sp>
      <p:sp>
        <p:nvSpPr>
          <p:cNvPr id="24" name="Freeform: Shape 23">
            <a:extLst>
              <a:ext uri="{FF2B5EF4-FFF2-40B4-BE49-F238E27FC236}">
                <a16:creationId xmlns:a16="http://schemas.microsoft.com/office/drawing/2014/main" id="{2EE69E42-8591-4A60-8CC2-ACB1C1D49C01}"/>
              </a:ext>
            </a:extLst>
          </p:cNvPr>
          <p:cNvSpPr/>
          <p:nvPr/>
        </p:nvSpPr>
        <p:spPr>
          <a:xfrm>
            <a:off x="7080465" y="2741361"/>
            <a:ext cx="1954259" cy="978540"/>
          </a:xfrm>
          <a:custGeom>
            <a:avLst/>
            <a:gdLst>
              <a:gd name="connsiteX0" fmla="*/ 0 w 1954259"/>
              <a:gd name="connsiteY0" fmla="*/ 195708 h 978540"/>
              <a:gd name="connsiteX1" fmla="*/ 1464989 w 1954259"/>
              <a:gd name="connsiteY1" fmla="*/ 195708 h 978540"/>
              <a:gd name="connsiteX2" fmla="*/ 1464989 w 1954259"/>
              <a:gd name="connsiteY2" fmla="*/ 0 h 978540"/>
              <a:gd name="connsiteX3" fmla="*/ 1954259 w 1954259"/>
              <a:gd name="connsiteY3" fmla="*/ 489270 h 978540"/>
              <a:gd name="connsiteX4" fmla="*/ 1464989 w 1954259"/>
              <a:gd name="connsiteY4" fmla="*/ 978540 h 978540"/>
              <a:gd name="connsiteX5" fmla="*/ 1464989 w 1954259"/>
              <a:gd name="connsiteY5" fmla="*/ 782832 h 978540"/>
              <a:gd name="connsiteX6" fmla="*/ 0 w 1954259"/>
              <a:gd name="connsiteY6" fmla="*/ 782832 h 978540"/>
              <a:gd name="connsiteX7" fmla="*/ 0 w 1954259"/>
              <a:gd name="connsiteY7" fmla="*/ 195708 h 97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4259" h="978540">
                <a:moveTo>
                  <a:pt x="0" y="195708"/>
                </a:moveTo>
                <a:lnTo>
                  <a:pt x="1464989" y="195708"/>
                </a:lnTo>
                <a:lnTo>
                  <a:pt x="1464989" y="0"/>
                </a:lnTo>
                <a:lnTo>
                  <a:pt x="1954259" y="489270"/>
                </a:lnTo>
                <a:lnTo>
                  <a:pt x="1464989" y="978540"/>
                </a:lnTo>
                <a:lnTo>
                  <a:pt x="1464989" y="782832"/>
                </a:lnTo>
                <a:lnTo>
                  <a:pt x="0" y="782832"/>
                </a:lnTo>
                <a:lnTo>
                  <a:pt x="0" y="195708"/>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0" tIns="195708" rIns="293562" bIns="195708" numCol="1" spcCol="1270" anchor="ctr" anchorCtr="0">
            <a:noAutofit/>
          </a:bodyPr>
          <a:lstStyle/>
          <a:p>
            <a:pPr marL="0" lvl="0" indent="0" algn="ctr" defTabSz="755650">
              <a:lnSpc>
                <a:spcPct val="90000"/>
              </a:lnSpc>
              <a:spcBef>
                <a:spcPct val="0"/>
              </a:spcBef>
              <a:spcAft>
                <a:spcPct val="35000"/>
              </a:spcAft>
              <a:buNone/>
            </a:pPr>
            <a:r>
              <a:rPr lang="en-IN" sz="1700" kern="1200"/>
              <a:t>Combinatorial argument</a:t>
            </a:r>
            <a:endParaRPr lang="en-US" sz="1700" kern="1200" dirty="0"/>
          </a:p>
        </p:txBody>
      </p:sp>
      <p:sp>
        <p:nvSpPr>
          <p:cNvPr id="25" name="Freeform: Shape 24">
            <a:extLst>
              <a:ext uri="{FF2B5EF4-FFF2-40B4-BE49-F238E27FC236}">
                <a16:creationId xmlns:a16="http://schemas.microsoft.com/office/drawing/2014/main" id="{464FF4D9-FFCB-4546-8FB4-040FF8542E30}"/>
              </a:ext>
            </a:extLst>
          </p:cNvPr>
          <p:cNvSpPr/>
          <p:nvPr/>
        </p:nvSpPr>
        <p:spPr>
          <a:xfrm>
            <a:off x="9147538" y="2560830"/>
            <a:ext cx="2232696" cy="1339603"/>
          </a:xfrm>
          <a:custGeom>
            <a:avLst/>
            <a:gdLst>
              <a:gd name="connsiteX0" fmla="*/ 0 w 1845204"/>
              <a:gd name="connsiteY0" fmla="*/ 133960 h 1339603"/>
              <a:gd name="connsiteX1" fmla="*/ 133960 w 1845204"/>
              <a:gd name="connsiteY1" fmla="*/ 0 h 1339603"/>
              <a:gd name="connsiteX2" fmla="*/ 1711244 w 1845204"/>
              <a:gd name="connsiteY2" fmla="*/ 0 h 1339603"/>
              <a:gd name="connsiteX3" fmla="*/ 1845204 w 1845204"/>
              <a:gd name="connsiteY3" fmla="*/ 133960 h 1339603"/>
              <a:gd name="connsiteX4" fmla="*/ 1845204 w 1845204"/>
              <a:gd name="connsiteY4" fmla="*/ 1205643 h 1339603"/>
              <a:gd name="connsiteX5" fmla="*/ 1711244 w 1845204"/>
              <a:gd name="connsiteY5" fmla="*/ 1339603 h 1339603"/>
              <a:gd name="connsiteX6" fmla="*/ 133960 w 1845204"/>
              <a:gd name="connsiteY6" fmla="*/ 1339603 h 1339603"/>
              <a:gd name="connsiteX7" fmla="*/ 0 w 1845204"/>
              <a:gd name="connsiteY7" fmla="*/ 1205643 h 1339603"/>
              <a:gd name="connsiteX8" fmla="*/ 0 w 1845204"/>
              <a:gd name="connsiteY8" fmla="*/ 133960 h 133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5204" h="1339603">
                <a:moveTo>
                  <a:pt x="0" y="133960"/>
                </a:moveTo>
                <a:cubicBezTo>
                  <a:pt x="0" y="59976"/>
                  <a:pt x="59976" y="0"/>
                  <a:pt x="133960" y="0"/>
                </a:cubicBezTo>
                <a:lnTo>
                  <a:pt x="1711244" y="0"/>
                </a:lnTo>
                <a:cubicBezTo>
                  <a:pt x="1785228" y="0"/>
                  <a:pt x="1845204" y="59976"/>
                  <a:pt x="1845204" y="133960"/>
                </a:cubicBezTo>
                <a:lnTo>
                  <a:pt x="1845204" y="1205643"/>
                </a:lnTo>
                <a:cubicBezTo>
                  <a:pt x="1845204" y="1279627"/>
                  <a:pt x="1785228" y="1339603"/>
                  <a:pt x="1711244" y="1339603"/>
                </a:cubicBezTo>
                <a:lnTo>
                  <a:pt x="133960" y="1339603"/>
                </a:lnTo>
                <a:cubicBezTo>
                  <a:pt x="59976" y="1339603"/>
                  <a:pt x="0" y="1279627"/>
                  <a:pt x="0" y="1205643"/>
                </a:cubicBezTo>
                <a:lnTo>
                  <a:pt x="0" y="13396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15436" tIns="115436" rIns="115436" bIns="115436" numCol="1" spcCol="1270" anchor="ctr" anchorCtr="0">
            <a:noAutofit/>
          </a:bodyPr>
          <a:lstStyle/>
          <a:p>
            <a:pPr marL="0" lvl="0" indent="0" algn="ctr" defTabSz="889000">
              <a:lnSpc>
                <a:spcPct val="90000"/>
              </a:lnSpc>
              <a:spcBef>
                <a:spcPct val="0"/>
              </a:spcBef>
              <a:spcAft>
                <a:spcPct val="35000"/>
              </a:spcAft>
              <a:buNone/>
            </a:pPr>
            <a:r>
              <a:rPr lang="en-IN" sz="2000" kern="1200" dirty="0"/>
              <a:t>Brute-force guess the registered password</a:t>
            </a:r>
            <a:endParaRPr lang="en-US" sz="2000" kern="1200"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90CB13-2027-42E7-8A5D-7F085AE97612}"/>
                  </a:ext>
                </a:extLst>
              </p:cNvPr>
              <p:cNvSpPr txBox="1"/>
              <p:nvPr/>
            </p:nvSpPr>
            <p:spPr>
              <a:xfrm>
                <a:off x="9294667" y="3732815"/>
                <a:ext cx="1938437" cy="669992"/>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dirty="0"/>
                  <a:t> Cracking password hashes</a:t>
                </a:r>
              </a:p>
            </p:txBody>
          </p:sp>
        </mc:Choice>
        <mc:Fallback xmlns="">
          <p:sp>
            <p:nvSpPr>
              <p:cNvPr id="26" name="TextBox 25">
                <a:extLst>
                  <a:ext uri="{FF2B5EF4-FFF2-40B4-BE49-F238E27FC236}">
                    <a16:creationId xmlns:a16="http://schemas.microsoft.com/office/drawing/2014/main" id="{B590CB13-2027-42E7-8A5D-7F085AE97612}"/>
                  </a:ext>
                </a:extLst>
              </p:cNvPr>
              <p:cNvSpPr txBox="1">
                <a:spLocks noRot="1" noChangeAspect="1" noMove="1" noResize="1" noEditPoints="1" noAdjustHandles="1" noChangeArrowheads="1" noChangeShapeType="1" noTextEdit="1"/>
              </p:cNvSpPr>
              <p:nvPr/>
            </p:nvSpPr>
            <p:spPr>
              <a:xfrm>
                <a:off x="9294667" y="3732815"/>
                <a:ext cx="1938437" cy="669992"/>
              </a:xfrm>
              <a:prstGeom prst="rect">
                <a:avLst/>
              </a:prstGeom>
              <a:blipFill>
                <a:blip r:embed="rId3"/>
                <a:stretch>
                  <a:fillRect l="-2492" b="-11504"/>
                </a:stretch>
              </a:blipFill>
            </p:spPr>
            <p:txBody>
              <a:bodyPr/>
              <a:lstStyle/>
              <a:p>
                <a:r>
                  <a:rPr lang="en-US">
                    <a:noFill/>
                  </a:rPr>
                  <a:t> </a:t>
                </a:r>
              </a:p>
            </p:txBody>
          </p:sp>
        </mc:Fallback>
      </mc:AlternateContent>
    </p:spTree>
    <p:extLst>
      <p:ext uri="{BB962C8B-B14F-4D97-AF65-F5344CB8AC3E}">
        <p14:creationId xmlns:p14="http://schemas.microsoft.com/office/powerpoint/2010/main" val="4037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iterate type="lt">
                                    <p:tmAbs val="0"/>
                                  </p:iterate>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iterate type="lt">
                                    <p:tmAbs val="0"/>
                                  </p:iterate>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grpId="1" nodeType="clickEffect">
                                  <p:stCondLst>
                                    <p:cond delay="0"/>
                                  </p:stCondLst>
                                  <p:childTnLst>
                                    <p:animClr clrSpc="rgb" dir="cw">
                                      <p:cBhvr>
                                        <p:cTn id="20" dur="2000" fill="hold"/>
                                        <p:tgtEl>
                                          <p:spTgt spid="21"/>
                                        </p:tgtEl>
                                        <p:attrNameLst>
                                          <p:attrName>fillcolor</p:attrName>
                                        </p:attrNameLst>
                                      </p:cBhvr>
                                      <p:to>
                                        <a:srgbClr val="0EA01F"/>
                                      </p:to>
                                    </p:animClr>
                                    <p:set>
                                      <p:cBhvr>
                                        <p:cTn id="21" dur="2000" fill="hold"/>
                                        <p:tgtEl>
                                          <p:spTgt spid="21"/>
                                        </p:tgtEl>
                                        <p:attrNameLst>
                                          <p:attrName>fill.type</p:attrName>
                                        </p:attrNameLst>
                                      </p:cBhvr>
                                      <p:to>
                                        <p:strVal val="solid"/>
                                      </p:to>
                                    </p:set>
                                    <p:set>
                                      <p:cBhvr>
                                        <p:cTn id="22" dur="2000" fill="hold"/>
                                        <p:tgtEl>
                                          <p:spTgt spid="21"/>
                                        </p:tgtEl>
                                        <p:attrNameLst>
                                          <p:attrName>fill.on</p:attrName>
                                        </p:attrNameLst>
                                      </p:cBhvr>
                                      <p:to>
                                        <p:strVal val="true"/>
                                      </p:to>
                                    </p:set>
                                  </p:childTnLst>
                                </p:cTn>
                              </p:par>
                              <p:par>
                                <p:cTn id="23" presetID="1" presetClass="emph" presetSubtype="2" fill="hold" grpId="1" nodeType="withEffect">
                                  <p:stCondLst>
                                    <p:cond delay="0"/>
                                  </p:stCondLst>
                                  <p:childTnLst>
                                    <p:animClr clrSpc="rgb" dir="cw">
                                      <p:cBhvr>
                                        <p:cTn id="24" dur="2000" fill="hold"/>
                                        <p:tgtEl>
                                          <p:spTgt spid="25"/>
                                        </p:tgtEl>
                                        <p:attrNameLst>
                                          <p:attrName>fillcolor</p:attrName>
                                        </p:attrNameLst>
                                      </p:cBhvr>
                                      <p:to>
                                        <a:srgbClr val="0EA01F"/>
                                      </p:to>
                                    </p:animClr>
                                    <p:set>
                                      <p:cBhvr>
                                        <p:cTn id="25" dur="2000" fill="hold"/>
                                        <p:tgtEl>
                                          <p:spTgt spid="25"/>
                                        </p:tgtEl>
                                        <p:attrNameLst>
                                          <p:attrName>fill.type</p:attrName>
                                        </p:attrNameLst>
                                      </p:cBhvr>
                                      <p:to>
                                        <p:strVal val="solid"/>
                                      </p:to>
                                    </p:set>
                                    <p:set>
                                      <p:cBhvr>
                                        <p:cTn id="26" dur="2000" fill="hold"/>
                                        <p:tgtEl>
                                          <p:spTgt spid="25"/>
                                        </p:tgtEl>
                                        <p:attrNameLst>
                                          <p:attrName>fill.on</p:attrName>
                                        </p:attrNameLst>
                                      </p:cBhvr>
                                      <p:to>
                                        <p:strVal val="true"/>
                                      </p:to>
                                    </p:set>
                                  </p:childTnLst>
                                </p:cTn>
                              </p:par>
                              <p:par>
                                <p:cTn id="27" presetID="1" presetClass="emph" presetSubtype="2" fill="hold" grpId="1" nodeType="withEffect">
                                  <p:stCondLst>
                                    <p:cond delay="0"/>
                                  </p:stCondLst>
                                  <p:childTnLst>
                                    <p:animClr clrSpc="rgb" dir="cw">
                                      <p:cBhvr>
                                        <p:cTn id="28" dur="2000" fill="hold"/>
                                        <p:tgtEl>
                                          <p:spTgt spid="26"/>
                                        </p:tgtEl>
                                        <p:attrNameLst>
                                          <p:attrName>fillcolor</p:attrName>
                                        </p:attrNameLst>
                                      </p:cBhvr>
                                      <p:to>
                                        <a:srgbClr val="0EA01F"/>
                                      </p:to>
                                    </p:animClr>
                                    <p:set>
                                      <p:cBhvr>
                                        <p:cTn id="29" dur="2000" fill="hold"/>
                                        <p:tgtEl>
                                          <p:spTgt spid="26"/>
                                        </p:tgtEl>
                                        <p:attrNameLst>
                                          <p:attrName>fill.type</p:attrName>
                                        </p:attrNameLst>
                                      </p:cBhvr>
                                      <p:to>
                                        <p:strVal val="solid"/>
                                      </p:to>
                                    </p:set>
                                    <p:set>
                                      <p:cBhvr>
                                        <p:cTn id="30" dur="2000" fill="hold"/>
                                        <p:tgtEl>
                                          <p:spTgt spid="26"/>
                                        </p:tgtEl>
                                        <p:attrNameLst>
                                          <p:attrName>fill.on</p:attrName>
                                        </p:attrNameLst>
                                      </p:cBhvr>
                                      <p:to>
                                        <p:strVal val="true"/>
                                      </p:to>
                                    </p:se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21" grpId="1" animBg="1"/>
      <p:bldP spid="22" grpId="0" animBg="1"/>
      <p:bldP spid="23" grpId="0" animBg="1"/>
      <p:bldP spid="24" grpId="0" animBg="1"/>
      <p:bldP spid="25" grpId="0" animBg="1"/>
      <p:bldP spid="25" grpId="1" animBg="1"/>
      <p:bldP spid="26" grpId="0" animBg="1"/>
      <p:bldP spid="2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DEE05A-3F08-47C8-B054-F6A975768252}"/>
              </a:ext>
            </a:extLst>
          </p:cNvPr>
          <p:cNvSpPr>
            <a:spLocks noGrp="1"/>
          </p:cNvSpPr>
          <p:nvPr>
            <p:ph type="body" idx="1"/>
          </p:nvPr>
        </p:nvSpPr>
        <p:spPr>
          <a:xfrm>
            <a:off x="1656522" y="1221168"/>
            <a:ext cx="9170505" cy="1075466"/>
          </a:xfrm>
        </p:spPr>
        <p:txBody>
          <a:bodyPr>
            <a:normAutofit/>
          </a:bodyPr>
          <a:lstStyle/>
          <a:p>
            <a:r>
              <a:rPr lang="en-US" sz="3200" dirty="0">
                <a:solidFill>
                  <a:schemeClr val="tx1">
                    <a:lumMod val="75000"/>
                    <a:lumOff val="25000"/>
                  </a:schemeClr>
                </a:solidFill>
              </a:rPr>
              <a:t>TypTop is secure against online and offline attacks, and it improves utility.</a:t>
            </a:r>
          </a:p>
        </p:txBody>
      </p:sp>
      <p:sp>
        <p:nvSpPr>
          <p:cNvPr id="2" name="Slide Number Placeholder 1">
            <a:extLst>
              <a:ext uri="{FF2B5EF4-FFF2-40B4-BE49-F238E27FC236}">
                <a16:creationId xmlns:a16="http://schemas.microsoft.com/office/drawing/2014/main" id="{99C183DC-C53A-41FF-8703-17102B169F55}"/>
              </a:ext>
            </a:extLst>
          </p:cNvPr>
          <p:cNvSpPr>
            <a:spLocks noGrp="1"/>
          </p:cNvSpPr>
          <p:nvPr>
            <p:ph type="sldNum" sz="quarter" idx="12"/>
          </p:nvPr>
        </p:nvSpPr>
        <p:spPr/>
        <p:txBody>
          <a:bodyPr/>
          <a:lstStyle/>
          <a:p>
            <a:fld id="{6D22F896-40B5-4ADD-8801-0D06FADFA095}" type="slidenum">
              <a:rPr lang="en-US" smtClean="0"/>
              <a:t>26</a:t>
            </a:fld>
            <a:endParaRPr lang="en-US" dirty="0"/>
          </a:p>
        </p:txBody>
      </p:sp>
      <p:sp>
        <p:nvSpPr>
          <p:cNvPr id="3" name="Rectangle 2">
            <a:extLst>
              <a:ext uri="{FF2B5EF4-FFF2-40B4-BE49-F238E27FC236}">
                <a16:creationId xmlns:a16="http://schemas.microsoft.com/office/drawing/2014/main" id="{4B056B19-7A48-4B6D-9D4C-B8F4EB74CBD9}"/>
              </a:ext>
            </a:extLst>
          </p:cNvPr>
          <p:cNvSpPr/>
          <p:nvPr/>
        </p:nvSpPr>
        <p:spPr>
          <a:xfrm>
            <a:off x="3161333" y="2921169"/>
            <a:ext cx="5639685" cy="1015663"/>
          </a:xfrm>
          <a:prstGeom prst="rect">
            <a:avLst/>
          </a:prstGeom>
        </p:spPr>
        <p:txBody>
          <a:bodyPr wrap="none">
            <a:spAutoFit/>
          </a:bodyPr>
          <a:lstStyle/>
          <a:p>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Let’s build one!</a:t>
            </a:r>
          </a:p>
        </p:txBody>
      </p:sp>
    </p:spTree>
    <p:extLst>
      <p:ext uri="{BB962C8B-B14F-4D97-AF65-F5344CB8AC3E}">
        <p14:creationId xmlns:p14="http://schemas.microsoft.com/office/powerpoint/2010/main" val="3490689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5EC493-972E-4EC0-B284-AA7C9E8BE4A2}"/>
              </a:ext>
            </a:extLst>
          </p:cNvPr>
          <p:cNvSpPr>
            <a:spLocks noGrp="1"/>
          </p:cNvSpPr>
          <p:nvPr>
            <p:ph type="sldNum" sz="quarter" idx="12"/>
          </p:nvPr>
        </p:nvSpPr>
        <p:spPr/>
        <p:txBody>
          <a:bodyPr/>
          <a:lstStyle/>
          <a:p>
            <a:fld id="{6D22F896-40B5-4ADD-8801-0D06FADFA095}" type="slidenum">
              <a:rPr lang="en-US" smtClean="0"/>
              <a:t>27</a:t>
            </a:fld>
            <a:endParaRPr lang="en-US" dirty="0"/>
          </a:p>
        </p:txBody>
      </p:sp>
      <p:sp>
        <p:nvSpPr>
          <p:cNvPr id="5" name="Title 4">
            <a:extLst>
              <a:ext uri="{FF2B5EF4-FFF2-40B4-BE49-F238E27FC236}">
                <a16:creationId xmlns:a16="http://schemas.microsoft.com/office/drawing/2014/main" id="{7A95B342-281D-4B82-93A9-C07F7CC0AE73}"/>
              </a:ext>
            </a:extLst>
          </p:cNvPr>
          <p:cNvSpPr txBox="1">
            <a:spLocks noGrp="1"/>
          </p:cNvSpPr>
          <p:nvPr>
            <p:ph type="title"/>
          </p:nvPr>
        </p:nvSpPr>
        <p:spPr>
          <a:prstGeom prst="rect">
            <a:avLst/>
          </a:prstGeom>
          <a:noFill/>
        </p:spPr>
        <p:txBody>
          <a:bodyPr wrap="square" rtlCol="0">
            <a:spAutoFit/>
          </a:bodyPr>
          <a:lstStyle/>
          <a:p>
            <a:r>
              <a:rPr lang="en-US" sz="3600" dirty="0">
                <a:latin typeface="+mj-lt"/>
              </a:rPr>
              <a:t>TypTop: a smart password checker for Unix</a:t>
            </a:r>
          </a:p>
        </p:txBody>
      </p:sp>
      <p:sp>
        <p:nvSpPr>
          <p:cNvPr id="6" name="Content Placeholder 15">
            <a:extLst>
              <a:ext uri="{FF2B5EF4-FFF2-40B4-BE49-F238E27FC236}">
                <a16:creationId xmlns:a16="http://schemas.microsoft.com/office/drawing/2014/main" id="{0CA9DCFA-C5DA-4F74-8AE6-4F90163073A6}"/>
              </a:ext>
            </a:extLst>
          </p:cNvPr>
          <p:cNvSpPr>
            <a:spLocks noGrp="1"/>
          </p:cNvSpPr>
          <p:nvPr>
            <p:ph idx="1"/>
          </p:nvPr>
        </p:nvSpPr>
        <p:spPr>
          <a:xfrm>
            <a:off x="3678866" y="1828675"/>
            <a:ext cx="7995684" cy="2477512"/>
          </a:xfrm>
          <a:solidFill>
            <a:schemeClr val="accent3">
              <a:lumMod val="20000"/>
              <a:lumOff val="8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anchor="ctr">
            <a:normAutofit/>
          </a:bodyPr>
          <a:lstStyle/>
          <a:p>
            <a:r>
              <a:rPr lang="en-US" sz="2400" dirty="0">
                <a:solidFill>
                  <a:schemeClr val="tx2">
                    <a:lumMod val="75000"/>
                  </a:schemeClr>
                </a:solidFill>
              </a:rPr>
              <a:t>Created a password authentication module (PAM)</a:t>
            </a:r>
          </a:p>
          <a:p>
            <a:r>
              <a:rPr lang="en-US" sz="2400" dirty="0">
                <a:solidFill>
                  <a:schemeClr val="tx2">
                    <a:lumMod val="75000"/>
                  </a:schemeClr>
                </a:solidFill>
              </a:rPr>
              <a:t>Renders computer logins typo-tolerant</a:t>
            </a:r>
          </a:p>
          <a:p>
            <a:r>
              <a:rPr lang="en-US" sz="2400" dirty="0">
                <a:solidFill>
                  <a:schemeClr val="tx2">
                    <a:lumMod val="75000"/>
                  </a:schemeClr>
                </a:solidFill>
              </a:rPr>
              <a:t>Added a logging module </a:t>
            </a:r>
          </a:p>
          <a:p>
            <a:pPr lvl="1"/>
            <a:r>
              <a:rPr lang="en-US" sz="2200" dirty="0">
                <a:solidFill>
                  <a:schemeClr val="tx2">
                    <a:lumMod val="75000"/>
                  </a:schemeClr>
                </a:solidFill>
              </a:rPr>
              <a:t>To collect anonymous statistics about typos for our study</a:t>
            </a:r>
          </a:p>
          <a:p>
            <a:pPr lvl="1"/>
            <a:r>
              <a:rPr lang="en-US" sz="2200" dirty="0">
                <a:solidFill>
                  <a:schemeClr val="tx2">
                    <a:lumMod val="75000"/>
                  </a:schemeClr>
                </a:solidFill>
              </a:rPr>
              <a:t>Users can disable logging, and still keep using TypTop</a:t>
            </a:r>
          </a:p>
        </p:txBody>
      </p:sp>
      <p:pic>
        <p:nvPicPr>
          <p:cNvPr id="1026" name="Picture 2" descr="https://typtop.info/images/typtop-logo.png">
            <a:extLst>
              <a:ext uri="{FF2B5EF4-FFF2-40B4-BE49-F238E27FC236}">
                <a16:creationId xmlns:a16="http://schemas.microsoft.com/office/drawing/2014/main" id="{CAD1A53A-3B86-4B59-9062-C3538E995E4D}"/>
              </a:ext>
            </a:extLst>
          </p:cNvPr>
          <p:cNvPicPr>
            <a:picLocks noChangeAspect="1" noChangeArrowheads="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31375" y="3737412"/>
            <a:ext cx="2533650" cy="1419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E90AE2F-C7A4-46CA-9022-F1E5762D499B}"/>
              </a:ext>
            </a:extLst>
          </p:cNvPr>
          <p:cNvSpPr/>
          <p:nvPr/>
        </p:nvSpPr>
        <p:spPr>
          <a:xfrm>
            <a:off x="631375" y="5804150"/>
            <a:ext cx="3581399" cy="52210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2">
                    <a:lumMod val="75000"/>
                  </a:schemeClr>
                </a:solidFill>
                <a:latin typeface="LM Mono 12" panose="00000509000000000000" pitchFamily="49" charset="0"/>
                <a:cs typeface="Leelawadee" panose="020B0502040204020203" pitchFamily="34" charset="-34"/>
              </a:rPr>
              <a:t>https://typtop.info</a:t>
            </a:r>
          </a:p>
        </p:txBody>
      </p:sp>
      <p:sp>
        <p:nvSpPr>
          <p:cNvPr id="2" name="Rectangle 1">
            <a:extLst>
              <a:ext uri="{FF2B5EF4-FFF2-40B4-BE49-F238E27FC236}">
                <a16:creationId xmlns:a16="http://schemas.microsoft.com/office/drawing/2014/main" id="{66E2B10C-FBD6-4D08-95CC-1C312E080FDB}"/>
              </a:ext>
            </a:extLst>
          </p:cNvPr>
          <p:cNvSpPr/>
          <p:nvPr/>
        </p:nvSpPr>
        <p:spPr>
          <a:xfrm>
            <a:off x="631375" y="5209393"/>
            <a:ext cx="7311139" cy="461665"/>
          </a:xfrm>
          <a:prstGeom prst="rect">
            <a:avLst/>
          </a:prstGeom>
        </p:spPr>
        <p:txBody>
          <a:bodyPr wrap="square">
            <a:spAutoFit/>
          </a:bodyPr>
          <a:lstStyle/>
          <a:p>
            <a:r>
              <a:rPr lang="en-US" sz="2400" dirty="0">
                <a:ln w="0"/>
                <a:effectLst>
                  <a:outerShdw blurRad="38100" dist="19050" dir="2700000" algn="tl" rotWithShape="0">
                    <a:schemeClr val="dk1">
                      <a:alpha val="40000"/>
                    </a:schemeClr>
                  </a:outerShdw>
                </a:effectLst>
                <a:latin typeface="Leelawadee UI Semilight" panose="020B0402040204020203" pitchFamily="34" charset="-34"/>
                <a:cs typeface="Leelawadee UI Semilight" panose="020B0402040204020203" pitchFamily="34" charset="-34"/>
              </a:rPr>
              <a:t>A smart password checker that lets you make mistakes</a:t>
            </a:r>
          </a:p>
        </p:txBody>
      </p:sp>
    </p:spTree>
    <p:extLst>
      <p:ext uri="{BB962C8B-B14F-4D97-AF65-F5344CB8AC3E}">
        <p14:creationId xmlns:p14="http://schemas.microsoft.com/office/powerpoint/2010/main" val="373830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3DBD-7212-4AED-BD09-8E7C75E968BE}"/>
              </a:ext>
            </a:extLst>
          </p:cNvPr>
          <p:cNvSpPr>
            <a:spLocks noGrp="1"/>
          </p:cNvSpPr>
          <p:nvPr>
            <p:ph type="title"/>
          </p:nvPr>
        </p:nvSpPr>
        <p:spPr>
          <a:xfrm>
            <a:off x="838200" y="365125"/>
            <a:ext cx="10515600" cy="1325563"/>
          </a:xfrm>
        </p:spPr>
        <p:txBody>
          <a:bodyPr>
            <a:normAutofit/>
          </a:bodyPr>
          <a:lstStyle/>
          <a:p>
            <a:r>
              <a:rPr lang="en-US" dirty="0"/>
              <a:t>TypTop pilot deployment study</a:t>
            </a:r>
          </a:p>
        </p:txBody>
      </p:sp>
      <p:sp>
        <p:nvSpPr>
          <p:cNvPr id="3" name="Content Placeholder 2">
            <a:extLst>
              <a:ext uri="{FF2B5EF4-FFF2-40B4-BE49-F238E27FC236}">
                <a16:creationId xmlns:a16="http://schemas.microsoft.com/office/drawing/2014/main" id="{78B54C5F-EB18-4061-B67C-4701A61029F5}"/>
              </a:ext>
            </a:extLst>
          </p:cNvPr>
          <p:cNvSpPr>
            <a:spLocks noGrp="1"/>
          </p:cNvSpPr>
          <p:nvPr>
            <p:ph idx="1"/>
          </p:nvPr>
        </p:nvSpPr>
        <p:spPr>
          <a:xfrm>
            <a:off x="838200" y="1825625"/>
            <a:ext cx="10515600" cy="4351338"/>
          </a:xfrm>
        </p:spPr>
        <p:txBody>
          <a:bodyPr/>
          <a:lstStyle/>
          <a:p>
            <a:r>
              <a:rPr lang="en-US" dirty="0"/>
              <a:t>Installed TypTop in 24 volunteers’ laptops</a:t>
            </a:r>
          </a:p>
          <a:p>
            <a:pPr lvl="1"/>
            <a:r>
              <a:rPr lang="en-US" dirty="0"/>
              <a:t>5 on Linux platform, 19 on MAC</a:t>
            </a:r>
          </a:p>
          <a:p>
            <a:pPr lvl="1"/>
            <a:r>
              <a:rPr lang="en-US" dirty="0"/>
              <a:t>for median 27 days.</a:t>
            </a:r>
          </a:p>
          <a:p>
            <a:pPr lvl="1"/>
            <a:r>
              <a:rPr lang="en-US" dirty="0"/>
              <a:t>Total typos observed: </a:t>
            </a:r>
            <a:r>
              <a:rPr lang="en-US" sz="2800" dirty="0">
                <a:solidFill>
                  <a:srgbClr val="0070C0"/>
                </a:solidFill>
              </a:rPr>
              <a:t>501</a:t>
            </a:r>
            <a:endParaRPr lang="en-US" dirty="0">
              <a:solidFill>
                <a:srgbClr val="0070C0"/>
              </a:solidFill>
            </a:endParaRPr>
          </a:p>
        </p:txBody>
      </p:sp>
      <p:sp>
        <p:nvSpPr>
          <p:cNvPr id="8" name="Rectangle: Rounded Corners 7">
            <a:extLst>
              <a:ext uri="{FF2B5EF4-FFF2-40B4-BE49-F238E27FC236}">
                <a16:creationId xmlns:a16="http://schemas.microsoft.com/office/drawing/2014/main" id="{9D621285-6A98-4105-B2A3-FC50BC1C5EE8}"/>
              </a:ext>
            </a:extLst>
          </p:cNvPr>
          <p:cNvSpPr/>
          <p:nvPr/>
        </p:nvSpPr>
        <p:spPr>
          <a:xfrm>
            <a:off x="1285846" y="5274891"/>
            <a:ext cx="10067954" cy="64663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a:t>TypTop provides </a:t>
            </a:r>
            <a:r>
              <a:rPr lang="en-US" sz="3600" dirty="0">
                <a:solidFill>
                  <a:srgbClr val="7030A0"/>
                </a:solidFill>
              </a:rPr>
              <a:t>3x</a:t>
            </a:r>
            <a:r>
              <a:rPr lang="en-US" sz="3200" dirty="0"/>
              <a:t> improvement over prior approach</a:t>
            </a:r>
          </a:p>
        </p:txBody>
      </p:sp>
      <p:sp>
        <p:nvSpPr>
          <p:cNvPr id="4" name="Slide Number Placeholder 3">
            <a:extLst>
              <a:ext uri="{FF2B5EF4-FFF2-40B4-BE49-F238E27FC236}">
                <a16:creationId xmlns:a16="http://schemas.microsoft.com/office/drawing/2014/main" id="{0BBF98CF-C4C0-4332-AECD-D34E95DC5EFC}"/>
              </a:ext>
            </a:extLst>
          </p:cNvPr>
          <p:cNvSpPr>
            <a:spLocks noGrp="1"/>
          </p:cNvSpPr>
          <p:nvPr>
            <p:ph type="sldNum" sz="quarter" idx="12"/>
          </p:nvPr>
        </p:nvSpPr>
        <p:spPr/>
        <p:txBody>
          <a:bodyPr/>
          <a:lstStyle/>
          <a:p>
            <a:fld id="{6D22F896-40B5-4ADD-8801-0D06FADFA095}" type="slidenum">
              <a:rPr lang="en-US" smtClean="0"/>
              <a:t>28</a:t>
            </a:fld>
            <a:endParaRPr lang="en-US" dirty="0"/>
          </a:p>
        </p:txBody>
      </p:sp>
      <p:sp>
        <p:nvSpPr>
          <p:cNvPr id="20" name="Rectangle 19">
            <a:extLst>
              <a:ext uri="{FF2B5EF4-FFF2-40B4-BE49-F238E27FC236}">
                <a16:creationId xmlns:a16="http://schemas.microsoft.com/office/drawing/2014/main" id="{6FB035E9-5185-4B89-8E6B-8ECDA054CC74}"/>
              </a:ext>
            </a:extLst>
          </p:cNvPr>
          <p:cNvSpPr/>
          <p:nvPr/>
        </p:nvSpPr>
        <p:spPr>
          <a:xfrm>
            <a:off x="2905573" y="3875940"/>
            <a:ext cx="2371719" cy="914400"/>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a:solidFill>
                  <a:schemeClr val="bg1"/>
                </a:solidFill>
              </a:rPr>
              <a:t>Prior approach</a:t>
            </a:r>
          </a:p>
          <a:p>
            <a:pPr algn="ctr"/>
            <a:r>
              <a:rPr lang="en-US" sz="3200" dirty="0">
                <a:solidFill>
                  <a:schemeClr val="bg1"/>
                </a:solidFill>
              </a:rPr>
              <a:t>22%</a:t>
            </a:r>
            <a:endParaRPr lang="en-US" sz="1600" dirty="0">
              <a:solidFill>
                <a:schemeClr val="bg1"/>
              </a:solidFill>
            </a:endParaRPr>
          </a:p>
        </p:txBody>
      </p:sp>
      <p:sp>
        <p:nvSpPr>
          <p:cNvPr id="21" name="Rectangle 20">
            <a:extLst>
              <a:ext uri="{FF2B5EF4-FFF2-40B4-BE49-F238E27FC236}">
                <a16:creationId xmlns:a16="http://schemas.microsoft.com/office/drawing/2014/main" id="{08E9A228-0F1E-479E-8C04-B0B3A7FBCA13}"/>
              </a:ext>
            </a:extLst>
          </p:cNvPr>
          <p:cNvSpPr/>
          <p:nvPr/>
        </p:nvSpPr>
        <p:spPr>
          <a:xfrm>
            <a:off x="6724380" y="3875940"/>
            <a:ext cx="2371719" cy="914400"/>
          </a:xfrm>
          <a:prstGeom prst="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a:solidFill>
                  <a:schemeClr val="tx1">
                    <a:lumMod val="95000"/>
                    <a:lumOff val="5000"/>
                  </a:schemeClr>
                </a:solidFill>
              </a:rPr>
              <a:t>TypTop</a:t>
            </a:r>
            <a:endParaRPr lang="en-US" sz="2000" dirty="0">
              <a:solidFill>
                <a:schemeClr val="tx1">
                  <a:lumMod val="95000"/>
                  <a:lumOff val="5000"/>
                </a:schemeClr>
              </a:solidFill>
            </a:endParaRPr>
          </a:p>
          <a:p>
            <a:pPr algn="ctr"/>
            <a:r>
              <a:rPr lang="en-US" sz="3600" dirty="0">
                <a:solidFill>
                  <a:schemeClr val="tx1">
                    <a:lumMod val="95000"/>
                    <a:lumOff val="5000"/>
                  </a:schemeClr>
                </a:solidFill>
              </a:rPr>
              <a:t>63%</a:t>
            </a:r>
            <a:endParaRPr lang="en-US" sz="1600" dirty="0">
              <a:solidFill>
                <a:schemeClr val="tx1">
                  <a:lumMod val="95000"/>
                  <a:lumOff val="5000"/>
                </a:schemeClr>
              </a:solidFill>
            </a:endParaRPr>
          </a:p>
        </p:txBody>
      </p:sp>
    </p:spTree>
    <p:extLst>
      <p:ext uri="{BB962C8B-B14F-4D97-AF65-F5344CB8AC3E}">
        <p14:creationId xmlns:p14="http://schemas.microsoft.com/office/powerpoint/2010/main" val="198448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3DBD-7212-4AED-BD09-8E7C75E968BE}"/>
              </a:ext>
            </a:extLst>
          </p:cNvPr>
          <p:cNvSpPr>
            <a:spLocks noGrp="1"/>
          </p:cNvSpPr>
          <p:nvPr>
            <p:ph type="title"/>
          </p:nvPr>
        </p:nvSpPr>
        <p:spPr>
          <a:xfrm>
            <a:off x="838200" y="365125"/>
            <a:ext cx="10515600" cy="1325563"/>
          </a:xfrm>
        </p:spPr>
        <p:txBody>
          <a:bodyPr>
            <a:normAutofit/>
          </a:bodyPr>
          <a:lstStyle/>
          <a:p>
            <a:r>
              <a:rPr lang="en-US" dirty="0"/>
              <a:t>TypTop pilot deployment study</a:t>
            </a:r>
          </a:p>
        </p:txBody>
      </p:sp>
      <p:sp>
        <p:nvSpPr>
          <p:cNvPr id="3" name="Content Placeholder 2">
            <a:extLst>
              <a:ext uri="{FF2B5EF4-FFF2-40B4-BE49-F238E27FC236}">
                <a16:creationId xmlns:a16="http://schemas.microsoft.com/office/drawing/2014/main" id="{78B54C5F-EB18-4061-B67C-4701A61029F5}"/>
              </a:ext>
            </a:extLst>
          </p:cNvPr>
          <p:cNvSpPr>
            <a:spLocks noGrp="1"/>
          </p:cNvSpPr>
          <p:nvPr>
            <p:ph idx="1"/>
          </p:nvPr>
        </p:nvSpPr>
        <p:spPr>
          <a:xfrm>
            <a:off x="838200" y="1825625"/>
            <a:ext cx="10515600" cy="4351338"/>
          </a:xfrm>
        </p:spPr>
        <p:txBody>
          <a:bodyPr/>
          <a:lstStyle/>
          <a:p>
            <a:r>
              <a:rPr lang="en-US" dirty="0"/>
              <a:t>Installed TypTop in 24 volunteers’ laptops</a:t>
            </a:r>
          </a:p>
          <a:p>
            <a:pPr lvl="1"/>
            <a:r>
              <a:rPr lang="en-US" dirty="0"/>
              <a:t>5 on Linux platform, 19 on MAC</a:t>
            </a:r>
          </a:p>
          <a:p>
            <a:pPr lvl="1"/>
            <a:r>
              <a:rPr lang="en-US" dirty="0"/>
              <a:t>for median 27 days.</a:t>
            </a:r>
          </a:p>
          <a:p>
            <a:pPr lvl="1"/>
            <a:r>
              <a:rPr lang="en-US" dirty="0"/>
              <a:t>Total typos observed: </a:t>
            </a:r>
            <a:r>
              <a:rPr lang="en-US" sz="2800" dirty="0">
                <a:solidFill>
                  <a:srgbClr val="0070C0"/>
                </a:solidFill>
              </a:rPr>
              <a:t>501</a:t>
            </a:r>
            <a:endParaRPr lang="en-US" dirty="0">
              <a:solidFill>
                <a:srgbClr val="0070C0"/>
              </a:solidFill>
            </a:endParaRPr>
          </a:p>
        </p:txBody>
      </p:sp>
      <p:sp>
        <p:nvSpPr>
          <p:cNvPr id="8" name="Rectangle: Rounded Corners 7">
            <a:extLst>
              <a:ext uri="{FF2B5EF4-FFF2-40B4-BE49-F238E27FC236}">
                <a16:creationId xmlns:a16="http://schemas.microsoft.com/office/drawing/2014/main" id="{9D621285-6A98-4105-B2A3-FC50BC1C5EE8}"/>
              </a:ext>
            </a:extLst>
          </p:cNvPr>
          <p:cNvSpPr/>
          <p:nvPr/>
        </p:nvSpPr>
        <p:spPr>
          <a:xfrm>
            <a:off x="631305" y="3879855"/>
            <a:ext cx="4634027" cy="2455589"/>
          </a:xfrm>
          <a:prstGeom prst="roundRect">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a:t>TypTop provides </a:t>
            </a:r>
          </a:p>
          <a:p>
            <a:pPr algn="ctr"/>
            <a:r>
              <a:rPr lang="en-US" sz="4800" dirty="0">
                <a:solidFill>
                  <a:srgbClr val="FFC000"/>
                </a:solidFill>
              </a:rPr>
              <a:t>3x</a:t>
            </a:r>
            <a:endParaRPr lang="en-US" sz="3200" dirty="0">
              <a:solidFill>
                <a:srgbClr val="FFC000"/>
              </a:solidFill>
            </a:endParaRPr>
          </a:p>
          <a:p>
            <a:pPr algn="ctr"/>
            <a:r>
              <a:rPr lang="en-US" sz="3200" dirty="0"/>
              <a:t>improvement over prior approach</a:t>
            </a:r>
          </a:p>
        </p:txBody>
      </p:sp>
      <p:sp>
        <p:nvSpPr>
          <p:cNvPr id="4" name="Slide Number Placeholder 3">
            <a:extLst>
              <a:ext uri="{FF2B5EF4-FFF2-40B4-BE49-F238E27FC236}">
                <a16:creationId xmlns:a16="http://schemas.microsoft.com/office/drawing/2014/main" id="{0BBF98CF-C4C0-4332-AECD-D34E95DC5EFC}"/>
              </a:ext>
            </a:extLst>
          </p:cNvPr>
          <p:cNvSpPr>
            <a:spLocks noGrp="1"/>
          </p:cNvSpPr>
          <p:nvPr>
            <p:ph type="sldNum" sz="quarter" idx="12"/>
          </p:nvPr>
        </p:nvSpPr>
        <p:spPr/>
        <p:txBody>
          <a:bodyPr/>
          <a:lstStyle/>
          <a:p>
            <a:fld id="{6D22F896-40B5-4ADD-8801-0D06FADFA095}" type="slidenum">
              <a:rPr lang="en-US" smtClean="0"/>
              <a:t>29</a:t>
            </a:fld>
            <a:endParaRPr lang="en-US" dirty="0"/>
          </a:p>
        </p:txBody>
      </p:sp>
      <p:graphicFrame>
        <p:nvGraphicFramePr>
          <p:cNvPr id="9" name="Content Placeholder 4">
            <a:extLst>
              <a:ext uri="{FF2B5EF4-FFF2-40B4-BE49-F238E27FC236}">
                <a16:creationId xmlns:a16="http://schemas.microsoft.com/office/drawing/2014/main" id="{31A234B7-DBC8-42D4-AF25-831DC950E088}"/>
              </a:ext>
            </a:extLst>
          </p:cNvPr>
          <p:cNvGraphicFramePr>
            <a:graphicFrameLocks/>
          </p:cNvGraphicFramePr>
          <p:nvPr>
            <p:extLst>
              <p:ext uri="{D42A27DB-BD31-4B8C-83A1-F6EECF244321}">
                <p14:modId xmlns:p14="http://schemas.microsoft.com/office/powerpoint/2010/main" val="3748403551"/>
              </p:ext>
            </p:extLst>
          </p:nvPr>
        </p:nvGraphicFramePr>
        <p:xfrm>
          <a:off x="5761074" y="2778273"/>
          <a:ext cx="6338777" cy="35780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351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9" dur="500"/>
                                        <p:tgtEl>
                                          <p:spTgt spid="9">
                                            <p:graphicEl>
                                              <a:chart seriesIdx="-3" categoryIdx="-3" bldStep="gridLegend"/>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graphicEl>
                                              <a:chart seriesIdx="-4" categoryIdx="0" bldStep="category"/>
                                            </p:graphicEl>
                                          </p:spTgt>
                                        </p:tgtEl>
                                        <p:attrNameLst>
                                          <p:attrName>style.visibility</p:attrName>
                                        </p:attrNameLst>
                                      </p:cBhvr>
                                      <p:to>
                                        <p:strVal val="visible"/>
                                      </p:to>
                                    </p:set>
                                    <p:animEffect transition="in" filter="fade">
                                      <p:cBhvr>
                                        <p:cTn id="24" dur="500"/>
                                        <p:tgtEl>
                                          <p:spTgt spid="9">
                                            <p:graphicEl>
                                              <a:chart seriesIdx="-4" categoryIdx="0" bldStep="category"/>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graphicEl>
                                              <a:chart seriesIdx="-4" categoryIdx="1" bldStep="category"/>
                                            </p:graphicEl>
                                          </p:spTgt>
                                        </p:tgtEl>
                                        <p:attrNameLst>
                                          <p:attrName>style.visibility</p:attrName>
                                        </p:attrNameLst>
                                      </p:cBhvr>
                                      <p:to>
                                        <p:strVal val="visible"/>
                                      </p:to>
                                    </p:set>
                                    <p:animEffect transition="in" filter="fade">
                                      <p:cBhvr>
                                        <p:cTn id="29" dur="500"/>
                                        <p:tgtEl>
                                          <p:spTgt spid="9">
                                            <p:graphicEl>
                                              <a:chart seriesIdx="-4" categoryIdx="1" bldStep="category"/>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9" grpId="0" uiExpand="1">
        <p:bldSub>
          <a:bldChart bld="category"/>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038CD6-0CB3-4640-B615-124ED2E14526}"/>
              </a:ext>
            </a:extLst>
          </p:cNvPr>
          <p:cNvGrpSpPr/>
          <p:nvPr/>
        </p:nvGrpSpPr>
        <p:grpSpPr>
          <a:xfrm>
            <a:off x="2627627" y="3891606"/>
            <a:ext cx="2246741" cy="413768"/>
            <a:chOff x="2669816" y="3075849"/>
            <a:chExt cx="2246741" cy="413768"/>
          </a:xfrm>
        </p:grpSpPr>
        <p:sp>
          <p:nvSpPr>
            <p:cNvPr id="42" name="TextBox 41">
              <a:extLst>
                <a:ext uri="{FF2B5EF4-FFF2-40B4-BE49-F238E27FC236}">
                  <a16:creationId xmlns:a16="http://schemas.microsoft.com/office/drawing/2014/main" id="{17463427-EDE7-4002-9EDC-FC98F624A80A}"/>
                </a:ext>
              </a:extLst>
            </p:cNvPr>
            <p:cNvSpPr txBox="1"/>
            <p:nvPr/>
          </p:nvSpPr>
          <p:spPr>
            <a:xfrm>
              <a:off x="3539755" y="3075849"/>
              <a:ext cx="599627" cy="330669"/>
            </a:xfrm>
            <a:prstGeom prst="rect">
              <a:avLst/>
            </a:prstGeom>
            <a:solidFill>
              <a:srgbClr val="FF0000"/>
            </a:solidFill>
          </p:spPr>
          <p:txBody>
            <a:bodyPr wrap="square" rtlCol="0">
              <a:spAutoFit/>
            </a:bodyPr>
            <a:lstStyle/>
            <a:p>
              <a:r>
                <a:rPr lang="en-US" sz="2000" dirty="0">
                  <a:solidFill>
                    <a:schemeClr val="bg1"/>
                  </a:solidFill>
                </a:rPr>
                <a:t>Fail</a:t>
              </a:r>
            </a:p>
          </p:txBody>
        </p:sp>
        <p:cxnSp>
          <p:nvCxnSpPr>
            <p:cNvPr id="49" name="Straight Arrow Connector 48">
              <a:extLst>
                <a:ext uri="{FF2B5EF4-FFF2-40B4-BE49-F238E27FC236}">
                  <a16:creationId xmlns:a16="http://schemas.microsoft.com/office/drawing/2014/main" id="{2673051D-DBE3-4A6C-9CB5-D1AAF666E6C7}"/>
                </a:ext>
              </a:extLst>
            </p:cNvPr>
            <p:cNvCxnSpPr>
              <a:cxnSpLocks/>
            </p:cNvCxnSpPr>
            <p:nvPr/>
          </p:nvCxnSpPr>
          <p:spPr>
            <a:xfrm>
              <a:off x="2669816" y="3489617"/>
              <a:ext cx="2246741" cy="0"/>
            </a:xfrm>
            <a:prstGeom prst="straightConnector1">
              <a:avLst/>
            </a:prstGeom>
            <a:ln w="76200">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57D84F1C-BC20-4232-991D-02F48E4E9F08}"/>
              </a:ext>
            </a:extLst>
          </p:cNvPr>
          <p:cNvGrpSpPr/>
          <p:nvPr/>
        </p:nvGrpSpPr>
        <p:grpSpPr>
          <a:xfrm>
            <a:off x="2627627" y="3280531"/>
            <a:ext cx="2246741" cy="400680"/>
            <a:chOff x="2669816" y="2280555"/>
            <a:chExt cx="2246741" cy="400680"/>
          </a:xfrm>
        </p:grpSpPr>
        <p:cxnSp>
          <p:nvCxnSpPr>
            <p:cNvPr id="51" name="Straight Arrow Connector 50">
              <a:extLst>
                <a:ext uri="{FF2B5EF4-FFF2-40B4-BE49-F238E27FC236}">
                  <a16:creationId xmlns:a16="http://schemas.microsoft.com/office/drawing/2014/main" id="{0FC2214A-F602-48DE-8099-D105B4543917}"/>
                </a:ext>
              </a:extLst>
            </p:cNvPr>
            <p:cNvCxnSpPr>
              <a:cxnSpLocks/>
            </p:cNvCxnSpPr>
            <p:nvPr/>
          </p:nvCxnSpPr>
          <p:spPr>
            <a:xfrm>
              <a:off x="2669816" y="2681235"/>
              <a:ext cx="2246741" cy="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C9F2224-334A-4FE8-A4E5-DDE2405C1F02}"/>
                </a:ext>
              </a:extLst>
            </p:cNvPr>
            <p:cNvSpPr txBox="1"/>
            <p:nvPr/>
          </p:nvSpPr>
          <p:spPr>
            <a:xfrm>
              <a:off x="3194320" y="2280555"/>
              <a:ext cx="1000126"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solidFill>
                    <a:schemeClr val="accent2">
                      <a:lumMod val="75000"/>
                    </a:schemeClr>
                  </a:solidFill>
                  <a:latin typeface="LM Mono 12" panose="00000509000000000000" pitchFamily="49" charset="0"/>
                </a:rPr>
                <a:t>Passw92</a:t>
              </a:r>
              <a:endParaRPr lang="en-US" sz="2000" dirty="0">
                <a:solidFill>
                  <a:schemeClr val="accent2">
                    <a:lumMod val="75000"/>
                  </a:schemeClr>
                </a:solidFill>
                <a:latin typeface="LM Mono 12" panose="00000509000000000000" pitchFamily="49" charset="0"/>
              </a:endParaRPr>
            </a:p>
          </p:txBody>
        </p:sp>
      </p:grpSp>
      <p:sp>
        <p:nvSpPr>
          <p:cNvPr id="2" name="Title 1">
            <a:extLst>
              <a:ext uri="{FF2B5EF4-FFF2-40B4-BE49-F238E27FC236}">
                <a16:creationId xmlns:a16="http://schemas.microsoft.com/office/drawing/2014/main" id="{3B80B075-C6F6-4119-A84F-A7D8D4A7A2BF}"/>
              </a:ext>
            </a:extLst>
          </p:cNvPr>
          <p:cNvSpPr>
            <a:spLocks noGrp="1"/>
          </p:cNvSpPr>
          <p:nvPr>
            <p:ph type="title"/>
          </p:nvPr>
        </p:nvSpPr>
        <p:spPr>
          <a:xfrm>
            <a:off x="838200" y="365125"/>
            <a:ext cx="10515600" cy="1325563"/>
          </a:xfrm>
        </p:spPr>
        <p:txBody>
          <a:bodyPr>
            <a:normAutofit/>
          </a:bodyPr>
          <a:lstStyle/>
          <a:p>
            <a:r>
              <a:rPr lang="en-US" dirty="0"/>
              <a:t>Typo-tolerance improves utility</a:t>
            </a:r>
          </a:p>
        </p:txBody>
      </p:sp>
      <p:pic>
        <p:nvPicPr>
          <p:cNvPr id="34" name="Shape 71">
            <a:extLst>
              <a:ext uri="{FF2B5EF4-FFF2-40B4-BE49-F238E27FC236}">
                <a16:creationId xmlns:a16="http://schemas.microsoft.com/office/drawing/2014/main" id="{5629B699-0868-47BB-938F-BB9085B38491}"/>
              </a:ext>
            </a:extLst>
          </p:cNvPr>
          <p:cNvPicPr preferRelativeResize="0"/>
          <p:nvPr/>
        </p:nvPicPr>
        <p:blipFill>
          <a:blip r:embed="rId3">
            <a:alphaModFix/>
          </a:blip>
          <a:stretch>
            <a:fillRect/>
          </a:stretch>
        </p:blipFill>
        <p:spPr>
          <a:xfrm>
            <a:off x="5339187" y="1855621"/>
            <a:ext cx="894579" cy="1528449"/>
          </a:xfrm>
          <a:prstGeom prst="rect">
            <a:avLst/>
          </a:prstGeom>
          <a:noFill/>
          <a:ln>
            <a:noFill/>
          </a:ln>
        </p:spPr>
      </p:pic>
      <p:pic>
        <p:nvPicPr>
          <p:cNvPr id="17" name="Shape 77">
            <a:extLst>
              <a:ext uri="{FF2B5EF4-FFF2-40B4-BE49-F238E27FC236}">
                <a16:creationId xmlns:a16="http://schemas.microsoft.com/office/drawing/2014/main" id="{7436AAB5-0CC0-48BE-B250-B2B20A23F4AA}"/>
              </a:ext>
            </a:extLst>
          </p:cNvPr>
          <p:cNvPicPr preferRelativeResize="0"/>
          <p:nvPr/>
        </p:nvPicPr>
        <p:blipFill rotWithShape="1">
          <a:blip r:embed="rId4">
            <a:alphaModFix/>
          </a:blip>
          <a:srcRect l="14352" r="14345"/>
          <a:stretch/>
        </p:blipFill>
        <p:spPr>
          <a:xfrm>
            <a:off x="1176724" y="2019131"/>
            <a:ext cx="1029999" cy="1206624"/>
          </a:xfrm>
          <a:prstGeom prst="rect">
            <a:avLst/>
          </a:prstGeom>
          <a:noFill/>
          <a:ln>
            <a:noFill/>
          </a:ln>
        </p:spPr>
      </p:pic>
      <p:sp>
        <p:nvSpPr>
          <p:cNvPr id="18" name="Shape 78">
            <a:extLst>
              <a:ext uri="{FF2B5EF4-FFF2-40B4-BE49-F238E27FC236}">
                <a16:creationId xmlns:a16="http://schemas.microsoft.com/office/drawing/2014/main" id="{C5B8DDE5-BE49-430E-BC33-36909C01BBF5}"/>
              </a:ext>
            </a:extLst>
          </p:cNvPr>
          <p:cNvSpPr/>
          <p:nvPr/>
        </p:nvSpPr>
        <p:spPr>
          <a:xfrm>
            <a:off x="1961175" y="2167919"/>
            <a:ext cx="245700" cy="265800"/>
          </a:xfrm>
          <a:prstGeom prst="rect">
            <a:avLst/>
          </a:prstGeom>
          <a:solidFill>
            <a:schemeClr val="lt1"/>
          </a:solidFill>
          <a:ln>
            <a:noFill/>
          </a:ln>
        </p:spPr>
        <p:txBody>
          <a:bodyPr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3" name="TextBox 2">
            <a:extLst>
              <a:ext uri="{FF2B5EF4-FFF2-40B4-BE49-F238E27FC236}">
                <a16:creationId xmlns:a16="http://schemas.microsoft.com/office/drawing/2014/main" id="{4EC18C16-177E-4A31-8283-A75F0CDEC1C2}"/>
              </a:ext>
            </a:extLst>
          </p:cNvPr>
          <p:cNvSpPr txBox="1"/>
          <p:nvPr/>
        </p:nvSpPr>
        <p:spPr>
          <a:xfrm>
            <a:off x="1382751" y="3149897"/>
            <a:ext cx="583814" cy="369332"/>
          </a:xfrm>
          <a:prstGeom prst="rect">
            <a:avLst/>
          </a:prstGeom>
          <a:noFill/>
        </p:spPr>
        <p:txBody>
          <a:bodyPr wrap="none" rtlCol="0">
            <a:spAutoFit/>
          </a:bodyPr>
          <a:lstStyle/>
          <a:p>
            <a:r>
              <a:rPr lang="en-US" dirty="0"/>
              <a:t>Bob</a:t>
            </a:r>
          </a:p>
        </p:txBody>
      </p:sp>
      <p:grpSp>
        <p:nvGrpSpPr>
          <p:cNvPr id="43" name="Group 42">
            <a:extLst>
              <a:ext uri="{FF2B5EF4-FFF2-40B4-BE49-F238E27FC236}">
                <a16:creationId xmlns:a16="http://schemas.microsoft.com/office/drawing/2014/main" id="{61EFD20D-DF2D-4BED-9EB8-3D6050331A7A}"/>
              </a:ext>
            </a:extLst>
          </p:cNvPr>
          <p:cNvGrpSpPr/>
          <p:nvPr/>
        </p:nvGrpSpPr>
        <p:grpSpPr>
          <a:xfrm>
            <a:off x="2588599" y="2328359"/>
            <a:ext cx="2246741" cy="411658"/>
            <a:chOff x="2669816" y="3077959"/>
            <a:chExt cx="2246741" cy="411658"/>
          </a:xfrm>
        </p:grpSpPr>
        <p:sp>
          <p:nvSpPr>
            <p:cNvPr id="44" name="TextBox 43">
              <a:extLst>
                <a:ext uri="{FF2B5EF4-FFF2-40B4-BE49-F238E27FC236}">
                  <a16:creationId xmlns:a16="http://schemas.microsoft.com/office/drawing/2014/main" id="{92BAB87D-0D99-4780-84A8-318529BA5E39}"/>
                </a:ext>
              </a:extLst>
            </p:cNvPr>
            <p:cNvSpPr txBox="1"/>
            <p:nvPr/>
          </p:nvSpPr>
          <p:spPr>
            <a:xfrm>
              <a:off x="3308430" y="3077959"/>
              <a:ext cx="1062276" cy="330234"/>
            </a:xfrm>
            <a:prstGeom prst="rect">
              <a:avLst/>
            </a:prstGeom>
            <a:solidFill>
              <a:srgbClr val="92D050"/>
            </a:solidFill>
          </p:spPr>
          <p:txBody>
            <a:bodyPr wrap="square" rtlCol="0">
              <a:spAutoFit/>
            </a:bodyPr>
            <a:lstStyle/>
            <a:p>
              <a:r>
                <a:rPr lang="en-US" sz="2000" dirty="0"/>
                <a:t>Success</a:t>
              </a:r>
            </a:p>
          </p:txBody>
        </p:sp>
        <p:cxnSp>
          <p:nvCxnSpPr>
            <p:cNvPr id="45" name="Straight Arrow Connector 44">
              <a:extLst>
                <a:ext uri="{FF2B5EF4-FFF2-40B4-BE49-F238E27FC236}">
                  <a16:creationId xmlns:a16="http://schemas.microsoft.com/office/drawing/2014/main" id="{05B25C24-9201-428A-AF9D-F85AA2C9893D}"/>
                </a:ext>
              </a:extLst>
            </p:cNvPr>
            <p:cNvCxnSpPr>
              <a:cxnSpLocks/>
            </p:cNvCxnSpPr>
            <p:nvPr/>
          </p:nvCxnSpPr>
          <p:spPr>
            <a:xfrm>
              <a:off x="2669816" y="3489617"/>
              <a:ext cx="2246741" cy="0"/>
            </a:xfrm>
            <a:prstGeom prst="straightConnector1">
              <a:avLst/>
            </a:prstGeom>
            <a:ln w="76200">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0D5FC11A-FFC4-4D29-B588-8E892D4D7BAD}"/>
              </a:ext>
            </a:extLst>
          </p:cNvPr>
          <p:cNvGrpSpPr/>
          <p:nvPr/>
        </p:nvGrpSpPr>
        <p:grpSpPr>
          <a:xfrm>
            <a:off x="2588599" y="1690336"/>
            <a:ext cx="2246741" cy="417468"/>
            <a:chOff x="2669816" y="2263767"/>
            <a:chExt cx="2246741" cy="417468"/>
          </a:xfrm>
        </p:grpSpPr>
        <p:cxnSp>
          <p:nvCxnSpPr>
            <p:cNvPr id="47" name="Straight Arrow Connector 46">
              <a:extLst>
                <a:ext uri="{FF2B5EF4-FFF2-40B4-BE49-F238E27FC236}">
                  <a16:creationId xmlns:a16="http://schemas.microsoft.com/office/drawing/2014/main" id="{6826582C-A5F5-4064-BE6A-71017CEA2D1A}"/>
                </a:ext>
              </a:extLst>
            </p:cNvPr>
            <p:cNvCxnSpPr>
              <a:cxnSpLocks/>
            </p:cNvCxnSpPr>
            <p:nvPr/>
          </p:nvCxnSpPr>
          <p:spPr>
            <a:xfrm>
              <a:off x="2669816" y="2681235"/>
              <a:ext cx="2246741" cy="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F33BD45-0F46-4241-A79F-3208BE9AADD1}"/>
                </a:ext>
              </a:extLst>
            </p:cNvPr>
            <p:cNvSpPr txBox="1"/>
            <p:nvPr/>
          </p:nvSpPr>
          <p:spPr>
            <a:xfrm>
              <a:off x="3194320" y="2263767"/>
              <a:ext cx="1000126"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solidFill>
                    <a:schemeClr val="accent2">
                      <a:lumMod val="75000"/>
                    </a:schemeClr>
                  </a:solidFill>
                  <a:latin typeface="LM Mono 12" panose="00000509000000000000" pitchFamily="49" charset="0"/>
                </a:rPr>
                <a:t>passw92</a:t>
              </a:r>
            </a:p>
          </p:txBody>
        </p:sp>
      </p:grpSp>
      <p:sp>
        <p:nvSpPr>
          <p:cNvPr id="12" name="Slide Number Placeholder 11">
            <a:extLst>
              <a:ext uri="{FF2B5EF4-FFF2-40B4-BE49-F238E27FC236}">
                <a16:creationId xmlns:a16="http://schemas.microsoft.com/office/drawing/2014/main" id="{FF1FF1CC-2319-4D71-9667-0CD17DBA7F2D}"/>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54" name="Rounded Rectangular Callout 22">
            <a:extLst>
              <a:ext uri="{FF2B5EF4-FFF2-40B4-BE49-F238E27FC236}">
                <a16:creationId xmlns:a16="http://schemas.microsoft.com/office/drawing/2014/main" id="{2A86E1E6-BEC5-4791-8993-7D5D91A61942}"/>
              </a:ext>
            </a:extLst>
          </p:cNvPr>
          <p:cNvSpPr/>
          <p:nvPr/>
        </p:nvSpPr>
        <p:spPr>
          <a:xfrm>
            <a:off x="6794661" y="1579543"/>
            <a:ext cx="2338454" cy="688030"/>
          </a:xfrm>
          <a:prstGeom prst="wedgeRoundRectCallout">
            <a:avLst>
              <a:gd name="adj1" fmla="val -55120"/>
              <a:gd name="adj2" fmla="val 1016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t>Salted, slow cryptographic hash</a:t>
            </a:r>
          </a:p>
        </p:txBody>
      </p:sp>
      <p:grpSp>
        <p:nvGrpSpPr>
          <p:cNvPr id="56" name="Group 55">
            <a:extLst>
              <a:ext uri="{FF2B5EF4-FFF2-40B4-BE49-F238E27FC236}">
                <a16:creationId xmlns:a16="http://schemas.microsoft.com/office/drawing/2014/main" id="{E9EC0A1E-38A5-405E-9F13-99E39AF48091}"/>
              </a:ext>
            </a:extLst>
          </p:cNvPr>
          <p:cNvGrpSpPr/>
          <p:nvPr/>
        </p:nvGrpSpPr>
        <p:grpSpPr>
          <a:xfrm>
            <a:off x="6378613" y="2876284"/>
            <a:ext cx="4223033" cy="518975"/>
            <a:chOff x="6378613" y="2998945"/>
            <a:chExt cx="4223033" cy="518975"/>
          </a:xfrm>
        </p:grpSpPr>
        <p:grpSp>
          <p:nvGrpSpPr>
            <p:cNvPr id="57" name="Group 56">
              <a:extLst>
                <a:ext uri="{FF2B5EF4-FFF2-40B4-BE49-F238E27FC236}">
                  <a16:creationId xmlns:a16="http://schemas.microsoft.com/office/drawing/2014/main" id="{0B95AFC8-2384-4BB2-85C7-5C5CE96CB410}"/>
                </a:ext>
              </a:extLst>
            </p:cNvPr>
            <p:cNvGrpSpPr/>
            <p:nvPr/>
          </p:nvGrpSpPr>
          <p:grpSpPr>
            <a:xfrm>
              <a:off x="6378613" y="2998945"/>
              <a:ext cx="4223033" cy="518975"/>
              <a:chOff x="4254500" y="3901543"/>
              <a:chExt cx="5016500" cy="518975"/>
            </a:xfrm>
          </p:grpSpPr>
          <p:sp>
            <p:nvSpPr>
              <p:cNvPr id="60" name="TextBox 17">
                <a:extLst>
                  <a:ext uri="{FF2B5EF4-FFF2-40B4-BE49-F238E27FC236}">
                    <a16:creationId xmlns:a16="http://schemas.microsoft.com/office/drawing/2014/main" id="{CFAE5FED-EEF1-445B-8AFD-493CAE50CA68}"/>
                  </a:ext>
                </a:extLst>
              </p:cNvPr>
              <p:cNvSpPr txBox="1"/>
              <p:nvPr/>
            </p:nvSpPr>
            <p:spPr>
              <a:xfrm>
                <a:off x="4254500" y="4020408"/>
                <a:ext cx="50165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H(</a:t>
                </a:r>
                <a:r>
                  <a:rPr lang="en-US" sz="2000" u="sng" dirty="0">
                    <a:solidFill>
                      <a:srgbClr val="FF0000"/>
                    </a:solidFill>
                    <a:latin typeface="LM Mono 12" panose="00000509000000000000" pitchFamily="49" charset="0"/>
                    <a:sym typeface="Consolas"/>
                  </a:rPr>
                  <a:t>P</a:t>
                </a:r>
                <a:r>
                  <a:rPr lang="en-US" sz="2000" dirty="0">
                    <a:solidFill>
                      <a:schemeClr val="accent2">
                        <a:lumMod val="75000"/>
                      </a:schemeClr>
                    </a:solidFill>
                    <a:latin typeface="LM Mono 12" panose="00000509000000000000" pitchFamily="49" charset="0"/>
                    <a:sym typeface="Consolas"/>
                  </a:rPr>
                  <a:t>assw92</a:t>
                </a:r>
                <a:r>
                  <a:rPr lang="en-US" sz="2000" dirty="0"/>
                  <a:t>) = </a:t>
                </a:r>
                <a:r>
                  <a:rPr lang="en-US" dirty="0">
                    <a:solidFill>
                      <a:schemeClr val="accent4">
                        <a:lumMod val="50000"/>
                      </a:schemeClr>
                    </a:solidFill>
                    <a:latin typeface="LM Mono 12" panose="00000509000000000000" pitchFamily="49" charset="0"/>
                  </a:rPr>
                  <a:t>a5idoiaU7p...</a:t>
                </a:r>
              </a:p>
            </p:txBody>
          </p:sp>
          <p:sp>
            <p:nvSpPr>
              <p:cNvPr id="62" name="TextBox 5">
                <a:extLst>
                  <a:ext uri="{FF2B5EF4-FFF2-40B4-BE49-F238E27FC236}">
                    <a16:creationId xmlns:a16="http://schemas.microsoft.com/office/drawing/2014/main" id="{AB409698-7A7D-49AF-8C7E-6936780629A4}"/>
                  </a:ext>
                </a:extLst>
              </p:cNvPr>
              <p:cNvSpPr txBox="1"/>
              <p:nvPr/>
            </p:nvSpPr>
            <p:spPr>
              <a:xfrm>
                <a:off x="5856264" y="3901543"/>
                <a:ext cx="2916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grpSp>
        <p:pic>
          <p:nvPicPr>
            <p:cNvPr id="59" name="Picture 58" descr="Wrong sign - vector Clip Art">
              <a:extLst>
                <a:ext uri="{FF2B5EF4-FFF2-40B4-BE49-F238E27FC236}">
                  <a16:creationId xmlns:a16="http://schemas.microsoft.com/office/drawing/2014/main" id="{7DB25464-57D3-4F70-A431-6642AA6132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3329" y="3169192"/>
              <a:ext cx="270474" cy="270474"/>
            </a:xfrm>
            <a:prstGeom prst="rect">
              <a:avLst/>
            </a:prstGeom>
          </p:spPr>
        </p:pic>
      </p:grpSp>
      <p:grpSp>
        <p:nvGrpSpPr>
          <p:cNvPr id="65" name="Group 64">
            <a:extLst>
              <a:ext uri="{FF2B5EF4-FFF2-40B4-BE49-F238E27FC236}">
                <a16:creationId xmlns:a16="http://schemas.microsoft.com/office/drawing/2014/main" id="{417F0D30-D282-4646-9FA7-C41579CDCF1B}"/>
              </a:ext>
            </a:extLst>
          </p:cNvPr>
          <p:cNvGrpSpPr/>
          <p:nvPr/>
        </p:nvGrpSpPr>
        <p:grpSpPr>
          <a:xfrm>
            <a:off x="6378612" y="3390375"/>
            <a:ext cx="4223033" cy="518975"/>
            <a:chOff x="4254500" y="3901543"/>
            <a:chExt cx="5016500" cy="518975"/>
          </a:xfrm>
        </p:grpSpPr>
        <p:sp>
          <p:nvSpPr>
            <p:cNvPr id="66" name="TextBox 17">
              <a:extLst>
                <a:ext uri="{FF2B5EF4-FFF2-40B4-BE49-F238E27FC236}">
                  <a16:creationId xmlns:a16="http://schemas.microsoft.com/office/drawing/2014/main" id="{1DC437AF-B8F4-45D9-875A-6A6391272C29}"/>
                </a:ext>
              </a:extLst>
            </p:cNvPr>
            <p:cNvSpPr txBox="1"/>
            <p:nvPr/>
          </p:nvSpPr>
          <p:spPr>
            <a:xfrm>
              <a:off x="4254500" y="4020408"/>
              <a:ext cx="50165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H(</a:t>
              </a:r>
              <a:r>
                <a:rPr lang="en-US" sz="2000" dirty="0">
                  <a:solidFill>
                    <a:schemeClr val="accent2">
                      <a:lumMod val="75000"/>
                    </a:schemeClr>
                  </a:solidFill>
                  <a:latin typeface="LM Mono 12" panose="00000509000000000000" pitchFamily="49" charset="0"/>
                  <a:sym typeface="Consolas"/>
                </a:rPr>
                <a:t>pASSW92</a:t>
              </a:r>
              <a:r>
                <a:rPr lang="en-US" sz="2000" dirty="0"/>
                <a:t>) = </a:t>
              </a:r>
              <a:r>
                <a:rPr lang="en-US" dirty="0">
                  <a:solidFill>
                    <a:schemeClr val="accent4">
                      <a:lumMod val="50000"/>
                    </a:schemeClr>
                  </a:solidFill>
                  <a:latin typeface="LM Mono 12" panose="00000509000000000000" pitchFamily="49" charset="0"/>
                </a:rPr>
                <a:t>a5idoiaU7p...</a:t>
              </a:r>
            </a:p>
          </p:txBody>
        </p:sp>
        <p:sp>
          <p:nvSpPr>
            <p:cNvPr id="67" name="TextBox 5">
              <a:extLst>
                <a:ext uri="{FF2B5EF4-FFF2-40B4-BE49-F238E27FC236}">
                  <a16:creationId xmlns:a16="http://schemas.microsoft.com/office/drawing/2014/main" id="{AF385AA5-40CD-48EC-A50D-3600DA5BA751}"/>
                </a:ext>
              </a:extLst>
            </p:cNvPr>
            <p:cNvSpPr txBox="1"/>
            <p:nvPr/>
          </p:nvSpPr>
          <p:spPr>
            <a:xfrm>
              <a:off x="5856264" y="3901543"/>
              <a:ext cx="2916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grpSp>
      <p:grpSp>
        <p:nvGrpSpPr>
          <p:cNvPr id="68" name="Group 67">
            <a:extLst>
              <a:ext uri="{FF2B5EF4-FFF2-40B4-BE49-F238E27FC236}">
                <a16:creationId xmlns:a16="http://schemas.microsoft.com/office/drawing/2014/main" id="{81816FD8-D36A-479F-ABE3-44E0617DCA47}"/>
              </a:ext>
            </a:extLst>
          </p:cNvPr>
          <p:cNvGrpSpPr/>
          <p:nvPr/>
        </p:nvGrpSpPr>
        <p:grpSpPr>
          <a:xfrm>
            <a:off x="6378613" y="3891606"/>
            <a:ext cx="4223033" cy="518975"/>
            <a:chOff x="4254500" y="3901543"/>
            <a:chExt cx="5016500" cy="518975"/>
          </a:xfrm>
        </p:grpSpPr>
        <p:sp>
          <p:nvSpPr>
            <p:cNvPr id="70" name="TextBox 17">
              <a:extLst>
                <a:ext uri="{FF2B5EF4-FFF2-40B4-BE49-F238E27FC236}">
                  <a16:creationId xmlns:a16="http://schemas.microsoft.com/office/drawing/2014/main" id="{1F5D516D-3C09-4E21-9F2B-7F89EC900162}"/>
                </a:ext>
              </a:extLst>
            </p:cNvPr>
            <p:cNvSpPr txBox="1"/>
            <p:nvPr/>
          </p:nvSpPr>
          <p:spPr>
            <a:xfrm>
              <a:off x="4254500" y="4020408"/>
              <a:ext cx="50165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H(</a:t>
              </a:r>
              <a:r>
                <a:rPr lang="en-US" sz="2000" dirty="0">
                  <a:solidFill>
                    <a:schemeClr val="accent2">
                      <a:lumMod val="75000"/>
                    </a:schemeClr>
                  </a:solidFill>
                  <a:latin typeface="LM Mono 12" panose="00000509000000000000" pitchFamily="49" charset="0"/>
                  <a:sym typeface="Consolas"/>
                </a:rPr>
                <a:t>passw92</a:t>
              </a:r>
              <a:r>
                <a:rPr lang="en-US" sz="2000" dirty="0"/>
                <a:t>) = </a:t>
              </a:r>
              <a:r>
                <a:rPr lang="en-US" dirty="0">
                  <a:solidFill>
                    <a:schemeClr val="accent4">
                      <a:lumMod val="50000"/>
                    </a:schemeClr>
                  </a:solidFill>
                  <a:latin typeface="LM Mono 12" panose="00000509000000000000" pitchFamily="49" charset="0"/>
                </a:rPr>
                <a:t>a5idoiaU7p...</a:t>
              </a:r>
            </a:p>
          </p:txBody>
        </p:sp>
        <p:sp>
          <p:nvSpPr>
            <p:cNvPr id="73" name="TextBox 5">
              <a:extLst>
                <a:ext uri="{FF2B5EF4-FFF2-40B4-BE49-F238E27FC236}">
                  <a16:creationId xmlns:a16="http://schemas.microsoft.com/office/drawing/2014/main" id="{99EBFF54-70EE-402F-9BEE-63F07C9B18DF}"/>
                </a:ext>
              </a:extLst>
            </p:cNvPr>
            <p:cNvSpPr txBox="1"/>
            <p:nvPr/>
          </p:nvSpPr>
          <p:spPr>
            <a:xfrm>
              <a:off x="5856264" y="3901543"/>
              <a:ext cx="2916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grpSp>
      <p:sp>
        <p:nvSpPr>
          <p:cNvPr id="75" name="Speech Bubble: Rectangle with Corners Rounded 74">
            <a:extLst>
              <a:ext uri="{FF2B5EF4-FFF2-40B4-BE49-F238E27FC236}">
                <a16:creationId xmlns:a16="http://schemas.microsoft.com/office/drawing/2014/main" id="{6B95B651-6A44-4A5B-9DAE-C4E0BCD7C2C3}"/>
              </a:ext>
            </a:extLst>
          </p:cNvPr>
          <p:cNvSpPr/>
          <p:nvPr/>
        </p:nvSpPr>
        <p:spPr>
          <a:xfrm>
            <a:off x="10336971" y="3160616"/>
            <a:ext cx="1669291" cy="731145"/>
          </a:xfrm>
          <a:prstGeom prst="wedgeRoundRectCallout">
            <a:avLst>
              <a:gd name="adj1" fmla="val -65882"/>
              <a:gd name="adj2" fmla="val 29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Apply Caps lock Corrector</a:t>
            </a:r>
          </a:p>
        </p:txBody>
      </p:sp>
      <p:sp>
        <p:nvSpPr>
          <p:cNvPr id="80" name="Speech Bubble: Rectangle with Corners Rounded 79">
            <a:extLst>
              <a:ext uri="{FF2B5EF4-FFF2-40B4-BE49-F238E27FC236}">
                <a16:creationId xmlns:a16="http://schemas.microsoft.com/office/drawing/2014/main" id="{6468AA5D-E0B6-4D69-B2A5-4ED5020FB566}"/>
              </a:ext>
            </a:extLst>
          </p:cNvPr>
          <p:cNvSpPr/>
          <p:nvPr/>
        </p:nvSpPr>
        <p:spPr>
          <a:xfrm>
            <a:off x="10336971" y="3993323"/>
            <a:ext cx="1669936" cy="731145"/>
          </a:xfrm>
          <a:prstGeom prst="wedgeRoundRectCallout">
            <a:avLst>
              <a:gd name="adj1" fmla="val -64087"/>
              <a:gd name="adj2" fmla="val -191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Apply shift Corrector</a:t>
            </a:r>
          </a:p>
        </p:txBody>
      </p:sp>
      <p:sp>
        <p:nvSpPr>
          <p:cNvPr id="81" name="TextBox 80">
            <a:extLst>
              <a:ext uri="{FF2B5EF4-FFF2-40B4-BE49-F238E27FC236}">
                <a16:creationId xmlns:a16="http://schemas.microsoft.com/office/drawing/2014/main" id="{0589A711-99CD-43BD-8788-719BFF8F5DF4}"/>
              </a:ext>
            </a:extLst>
          </p:cNvPr>
          <p:cNvSpPr txBox="1"/>
          <p:nvPr/>
        </p:nvSpPr>
        <p:spPr>
          <a:xfrm>
            <a:off x="9301664" y="4632562"/>
            <a:ext cx="461665" cy="581249"/>
          </a:xfrm>
          <a:prstGeom prst="rect">
            <a:avLst/>
          </a:prstGeom>
          <a:noFill/>
        </p:spPr>
        <p:txBody>
          <a:bodyPr vert="vert" wrap="none" rtlCol="0">
            <a:spAutoFit/>
          </a:bodyPr>
          <a:lstStyle/>
          <a:p>
            <a:r>
              <a:rPr lang="en-US" dirty="0"/>
              <a:t>. . .  </a:t>
            </a:r>
          </a:p>
        </p:txBody>
      </p:sp>
      <p:pic>
        <p:nvPicPr>
          <p:cNvPr id="85" name="Picture 84" descr="Wrong sign - vector Clip Art">
            <a:extLst>
              <a:ext uri="{FF2B5EF4-FFF2-40B4-BE49-F238E27FC236}">
                <a16:creationId xmlns:a16="http://schemas.microsoft.com/office/drawing/2014/main" id="{10F06E7A-C60D-424D-8A8E-F13033D6E1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3329" y="3640954"/>
            <a:ext cx="270474" cy="270474"/>
          </a:xfrm>
          <a:prstGeom prst="rect">
            <a:avLst/>
          </a:prstGeom>
        </p:spPr>
      </p:pic>
      <p:pic>
        <p:nvPicPr>
          <p:cNvPr id="86" name="Picture 85" descr="Right or wrong 4 by Arnoud999 - yes check mark">
            <a:extLst>
              <a:ext uri="{FF2B5EF4-FFF2-40B4-BE49-F238E27FC236}">
                <a16:creationId xmlns:a16="http://schemas.microsoft.com/office/drawing/2014/main" id="{5088D8C7-E09E-4893-843D-12AF7210A6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45031" y="4035290"/>
            <a:ext cx="296832" cy="375143"/>
          </a:xfrm>
          <a:prstGeom prst="rect">
            <a:avLst/>
          </a:prstGeom>
        </p:spPr>
      </p:pic>
      <p:pic>
        <p:nvPicPr>
          <p:cNvPr id="87" name="Picture 86">
            <a:extLst>
              <a:ext uri="{FF2B5EF4-FFF2-40B4-BE49-F238E27FC236}">
                <a16:creationId xmlns:a16="http://schemas.microsoft.com/office/drawing/2014/main" id="{BD131880-1A22-41A4-BC0F-D3D0B20614CF}"/>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6347198" y="2403916"/>
            <a:ext cx="4285859" cy="658425"/>
          </a:xfrm>
          <a:prstGeom prst="rect">
            <a:avLst/>
          </a:prstGeom>
        </p:spPr>
      </p:pic>
      <p:sp>
        <p:nvSpPr>
          <p:cNvPr id="89" name="Rectangle 88">
            <a:extLst>
              <a:ext uri="{FF2B5EF4-FFF2-40B4-BE49-F238E27FC236}">
                <a16:creationId xmlns:a16="http://schemas.microsoft.com/office/drawing/2014/main" id="{7F54F445-C799-4939-9889-7CC9C6059C55}"/>
              </a:ext>
            </a:extLst>
          </p:cNvPr>
          <p:cNvSpPr/>
          <p:nvPr/>
        </p:nvSpPr>
        <p:spPr>
          <a:xfrm>
            <a:off x="333374" y="1397000"/>
            <a:ext cx="11672888" cy="5018083"/>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
            </a:r>
          </a:p>
        </p:txBody>
      </p:sp>
      <p:sp>
        <p:nvSpPr>
          <p:cNvPr id="88" name="TextBox 87">
            <a:extLst>
              <a:ext uri="{FF2B5EF4-FFF2-40B4-BE49-F238E27FC236}">
                <a16:creationId xmlns:a16="http://schemas.microsoft.com/office/drawing/2014/main" id="{75A69BEA-887F-4C89-AD7B-02CD0C3A4B2F}"/>
              </a:ext>
            </a:extLst>
          </p:cNvPr>
          <p:cNvSpPr txBox="1"/>
          <p:nvPr/>
        </p:nvSpPr>
        <p:spPr>
          <a:xfrm>
            <a:off x="8717179" y="4786933"/>
            <a:ext cx="3289083" cy="81984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US" sz="2400" dirty="0"/>
              <a:t>Top-5 correctors correct 20% of all typos</a:t>
            </a:r>
          </a:p>
        </p:txBody>
      </p:sp>
      <p:sp>
        <p:nvSpPr>
          <p:cNvPr id="35" name="TextBox 34">
            <a:extLst>
              <a:ext uri="{FF2B5EF4-FFF2-40B4-BE49-F238E27FC236}">
                <a16:creationId xmlns:a16="http://schemas.microsoft.com/office/drawing/2014/main" id="{BBF25BCA-6C1A-4E7B-9D2B-76AA8F102406}"/>
              </a:ext>
            </a:extLst>
          </p:cNvPr>
          <p:cNvSpPr txBox="1"/>
          <p:nvPr/>
        </p:nvSpPr>
        <p:spPr>
          <a:xfrm>
            <a:off x="3174311" y="3464093"/>
            <a:ext cx="4798214" cy="646986"/>
          </a:xfrm>
          <a:prstGeom prst="roundRect">
            <a:avLst/>
          </a:prstGeom>
          <a:solidFill>
            <a:schemeClr val="accent6">
              <a:lumMod val="40000"/>
              <a:lumOff val="60000"/>
            </a:schemeClr>
          </a:solidFill>
          <a:ln w="12700">
            <a:solidFill>
              <a:schemeClr val="accent6"/>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a:solidFill>
                  <a:schemeClr val="tx1"/>
                </a:solidFill>
                <a:latin typeface="LM Roman 12" panose="00000500000000000000" pitchFamily="50" charset="0"/>
                <a:cs typeface="Leelawadee" panose="020B0502040204020203" pitchFamily="34" charset="-34"/>
              </a:rPr>
              <a:t>Login will increase by 3%</a:t>
            </a:r>
          </a:p>
        </p:txBody>
      </p:sp>
      <p:pic>
        <p:nvPicPr>
          <p:cNvPr id="10" name="Picture 9" descr="A close up of a logo&#10;&#10;Description generated with very high confidence">
            <a:extLst>
              <a:ext uri="{FF2B5EF4-FFF2-40B4-BE49-F238E27FC236}">
                <a16:creationId xmlns:a16="http://schemas.microsoft.com/office/drawing/2014/main" id="{B2528417-EC2E-4845-B87F-42711529949D}"/>
              </a:ext>
            </a:extLst>
          </p:cNvPr>
          <p:cNvPicPr>
            <a:picLocks noChangeAspect="1"/>
          </p:cNvPicPr>
          <p:nvPr/>
        </p:nvPicPr>
        <p:blipFill>
          <a:blip r:embed="rId9"/>
          <a:stretch>
            <a:fillRect/>
          </a:stretch>
        </p:blipFill>
        <p:spPr>
          <a:xfrm>
            <a:off x="2384735" y="3400863"/>
            <a:ext cx="809663" cy="809663"/>
          </a:xfrm>
          <a:prstGeom prst="rect">
            <a:avLst/>
          </a:prstGeom>
        </p:spPr>
      </p:pic>
      <p:sp>
        <p:nvSpPr>
          <p:cNvPr id="4" name="Rectangle: Rounded Corners 3">
            <a:extLst>
              <a:ext uri="{FF2B5EF4-FFF2-40B4-BE49-F238E27FC236}">
                <a16:creationId xmlns:a16="http://schemas.microsoft.com/office/drawing/2014/main" id="{E9DCD603-517D-4CEC-AB03-AF161ABB564D}"/>
              </a:ext>
            </a:extLst>
          </p:cNvPr>
          <p:cNvSpPr/>
          <p:nvPr/>
        </p:nvSpPr>
        <p:spPr>
          <a:xfrm>
            <a:off x="3146274" y="4205807"/>
            <a:ext cx="4826251" cy="655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Does not degrade security</a:t>
            </a:r>
          </a:p>
        </p:txBody>
      </p:sp>
    </p:spTree>
    <p:extLst>
      <p:ext uri="{BB962C8B-B14F-4D97-AF65-F5344CB8AC3E}">
        <p14:creationId xmlns:p14="http://schemas.microsoft.com/office/powerpoint/2010/main" val="397240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37E5-EBB6-4414-8BFF-2F00AA8D7D86}"/>
              </a:ext>
            </a:extLst>
          </p:cNvPr>
          <p:cNvSpPr>
            <a:spLocks noGrp="1"/>
          </p:cNvSpPr>
          <p:nvPr>
            <p:ph type="title"/>
          </p:nvPr>
        </p:nvSpPr>
        <p:spPr/>
        <p:txBody>
          <a:bodyPr/>
          <a:lstStyle/>
          <a:p>
            <a:r>
              <a:rPr lang="en-US" dirty="0"/>
              <a:t>TypTop in one slide</a:t>
            </a:r>
          </a:p>
        </p:txBody>
      </p:sp>
      <p:sp>
        <p:nvSpPr>
          <p:cNvPr id="3" name="Content Placeholder 2">
            <a:extLst>
              <a:ext uri="{FF2B5EF4-FFF2-40B4-BE49-F238E27FC236}">
                <a16:creationId xmlns:a16="http://schemas.microsoft.com/office/drawing/2014/main" id="{2B8634D4-CDF1-4613-8D2D-34095654D7FB}"/>
              </a:ext>
            </a:extLst>
          </p:cNvPr>
          <p:cNvSpPr>
            <a:spLocks noGrp="1"/>
          </p:cNvSpPr>
          <p:nvPr>
            <p:ph idx="1"/>
          </p:nvPr>
        </p:nvSpPr>
        <p:spPr>
          <a:xfrm>
            <a:off x="838200" y="1825625"/>
            <a:ext cx="10629900" cy="2987675"/>
          </a:xfrm>
          <a:ln>
            <a:solidFill>
              <a:srgbClr val="002060"/>
            </a:solidFill>
          </a:ln>
        </p:spPr>
        <p:txBody>
          <a:bodyPr>
            <a:normAutofit/>
          </a:bodyPr>
          <a:lstStyle/>
          <a:p>
            <a:r>
              <a:rPr lang="en-US" dirty="0"/>
              <a:t>Designed TypTop, a secure personalized typo-tolerant password checking system, that adapts to user’s mistakes</a:t>
            </a:r>
          </a:p>
          <a:p>
            <a:pPr marL="0" indent="0">
              <a:buNone/>
            </a:pPr>
            <a:endParaRPr lang="en-US" dirty="0"/>
          </a:p>
          <a:p>
            <a:r>
              <a:rPr lang="en-US" dirty="0"/>
              <a:t>Rigorously analyzed its security</a:t>
            </a:r>
          </a:p>
          <a:p>
            <a:pPr marL="0" indent="0">
              <a:buNone/>
            </a:pPr>
            <a:endParaRPr lang="en-US" dirty="0"/>
          </a:p>
          <a:p>
            <a:r>
              <a:rPr lang="en-US" dirty="0"/>
              <a:t>You can try TypTop now! Visit </a:t>
            </a:r>
            <a:r>
              <a:rPr lang="en-US" dirty="0">
                <a:solidFill>
                  <a:schemeClr val="accent1">
                    <a:lumMod val="75000"/>
                  </a:schemeClr>
                </a:solidFill>
                <a:latin typeface="LM Mono 12" panose="00000509000000000000" pitchFamily="49" charset="0"/>
              </a:rPr>
              <a:t>https://typtop.info</a:t>
            </a:r>
            <a:endParaRPr lang="en-US" dirty="0">
              <a:solidFill>
                <a:schemeClr val="accent1">
                  <a:lumMod val="75000"/>
                </a:schemeClr>
              </a:solidFill>
            </a:endParaRPr>
          </a:p>
        </p:txBody>
      </p:sp>
      <p:sp>
        <p:nvSpPr>
          <p:cNvPr id="4" name="Rectangle 3">
            <a:extLst>
              <a:ext uri="{FF2B5EF4-FFF2-40B4-BE49-F238E27FC236}">
                <a16:creationId xmlns:a16="http://schemas.microsoft.com/office/drawing/2014/main" id="{7607CED2-BBD6-43CE-B395-324A70AEBA1E}"/>
              </a:ext>
            </a:extLst>
          </p:cNvPr>
          <p:cNvSpPr/>
          <p:nvPr/>
        </p:nvSpPr>
        <p:spPr>
          <a:xfrm>
            <a:off x="7498144" y="458093"/>
            <a:ext cx="2711000"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Thanks!</a:t>
            </a:r>
          </a:p>
        </p:txBody>
      </p:sp>
      <p:sp>
        <p:nvSpPr>
          <p:cNvPr id="5" name="Slide Number Placeholder 4">
            <a:extLst>
              <a:ext uri="{FF2B5EF4-FFF2-40B4-BE49-F238E27FC236}">
                <a16:creationId xmlns:a16="http://schemas.microsoft.com/office/drawing/2014/main" id="{87F27089-423E-414A-8425-EC5F0771A00A}"/>
              </a:ext>
            </a:extLst>
          </p:cNvPr>
          <p:cNvSpPr>
            <a:spLocks noGrp="1"/>
          </p:cNvSpPr>
          <p:nvPr>
            <p:ph type="sldNum" sz="quarter" idx="12"/>
          </p:nvPr>
        </p:nvSpPr>
        <p:spPr/>
        <p:txBody>
          <a:bodyPr/>
          <a:lstStyle/>
          <a:p>
            <a:fld id="{6D22F896-40B5-4ADD-8801-0D06FADFA095}" type="slidenum">
              <a:rPr lang="en-US" smtClean="0"/>
              <a:t>30</a:t>
            </a:fld>
            <a:endParaRPr lang="en-US" dirty="0"/>
          </a:p>
        </p:txBody>
      </p:sp>
      <p:sp>
        <p:nvSpPr>
          <p:cNvPr id="8" name="Content Placeholder 2">
            <a:extLst>
              <a:ext uri="{FF2B5EF4-FFF2-40B4-BE49-F238E27FC236}">
                <a16:creationId xmlns:a16="http://schemas.microsoft.com/office/drawing/2014/main" id="{ADE7BD67-6615-43E5-AB44-611219711236}"/>
              </a:ext>
            </a:extLst>
          </p:cNvPr>
          <p:cNvSpPr txBox="1">
            <a:spLocks/>
          </p:cNvSpPr>
          <p:nvPr/>
        </p:nvSpPr>
        <p:spPr>
          <a:xfrm>
            <a:off x="838200" y="5187591"/>
            <a:ext cx="10629900" cy="1533884"/>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18288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accent6">
                    <a:lumMod val="75000"/>
                  </a:schemeClr>
                </a:solidFill>
                <a:latin typeface="Leelawadee UI Semilight" panose="020B0402040204020203" pitchFamily="34" charset="-34"/>
                <a:cs typeface="Leelawadee UI Semilight" panose="020B0402040204020203" pitchFamily="34" charset="-34"/>
              </a:rPr>
              <a:t>Typo-tolerant password checking might encourage users  to adopt better security practices</a:t>
            </a:r>
          </a:p>
        </p:txBody>
      </p:sp>
    </p:spTree>
    <p:extLst>
      <p:ext uri="{BB962C8B-B14F-4D97-AF65-F5344CB8AC3E}">
        <p14:creationId xmlns:p14="http://schemas.microsoft.com/office/powerpoint/2010/main" val="516253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252849-033F-47D9-B107-9283B5E5FC72}"/>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3408266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ular Callout 22">
            <a:extLst>
              <a:ext uri="{FF2B5EF4-FFF2-40B4-BE49-F238E27FC236}">
                <a16:creationId xmlns:a16="http://schemas.microsoft.com/office/drawing/2014/main" id="{7EC35838-F34C-4AE7-A6C3-84E0852D88B9}"/>
              </a:ext>
            </a:extLst>
          </p:cNvPr>
          <p:cNvSpPr/>
          <p:nvPr/>
        </p:nvSpPr>
        <p:spPr>
          <a:xfrm>
            <a:off x="6794661" y="1579543"/>
            <a:ext cx="2338454" cy="688030"/>
          </a:xfrm>
          <a:prstGeom prst="wedgeRoundRectCallout">
            <a:avLst>
              <a:gd name="adj1" fmla="val -55120"/>
              <a:gd name="adj2" fmla="val 1016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t>Salted, slow cryptographic hash</a:t>
            </a:r>
          </a:p>
        </p:txBody>
      </p:sp>
      <p:sp>
        <p:nvSpPr>
          <p:cNvPr id="81" name="Speech Bubble: Rectangle with Corners Rounded 80">
            <a:extLst>
              <a:ext uri="{FF2B5EF4-FFF2-40B4-BE49-F238E27FC236}">
                <a16:creationId xmlns:a16="http://schemas.microsoft.com/office/drawing/2014/main" id="{40EDF3E6-B769-48FD-A18A-953E1E2EBCE2}"/>
              </a:ext>
            </a:extLst>
          </p:cNvPr>
          <p:cNvSpPr/>
          <p:nvPr/>
        </p:nvSpPr>
        <p:spPr>
          <a:xfrm>
            <a:off x="10336971" y="3160616"/>
            <a:ext cx="1669291" cy="731145"/>
          </a:xfrm>
          <a:prstGeom prst="wedgeRoundRectCallout">
            <a:avLst>
              <a:gd name="adj1" fmla="val -65882"/>
              <a:gd name="adj2" fmla="val 29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Apply Caps lock Corrector</a:t>
            </a:r>
          </a:p>
        </p:txBody>
      </p:sp>
      <p:sp>
        <p:nvSpPr>
          <p:cNvPr id="82" name="Speech Bubble: Rectangle with Corners Rounded 81">
            <a:extLst>
              <a:ext uri="{FF2B5EF4-FFF2-40B4-BE49-F238E27FC236}">
                <a16:creationId xmlns:a16="http://schemas.microsoft.com/office/drawing/2014/main" id="{C9287329-6E1D-4419-A6F5-F60CAA4A927D}"/>
              </a:ext>
            </a:extLst>
          </p:cNvPr>
          <p:cNvSpPr/>
          <p:nvPr/>
        </p:nvSpPr>
        <p:spPr>
          <a:xfrm>
            <a:off x="10336971" y="3993323"/>
            <a:ext cx="1669936" cy="731145"/>
          </a:xfrm>
          <a:prstGeom prst="wedgeRoundRectCallout">
            <a:avLst>
              <a:gd name="adj1" fmla="val -64087"/>
              <a:gd name="adj2" fmla="val -191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Apply shift Corrector</a:t>
            </a:r>
          </a:p>
        </p:txBody>
      </p:sp>
      <p:pic>
        <p:nvPicPr>
          <p:cNvPr id="85" name="Picture 84" descr="Wrong sign - vector Clip Art">
            <a:extLst>
              <a:ext uri="{FF2B5EF4-FFF2-40B4-BE49-F238E27FC236}">
                <a16:creationId xmlns:a16="http://schemas.microsoft.com/office/drawing/2014/main" id="{FD60686E-5E1B-4368-BF4E-D49ECB9DB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3329" y="3640954"/>
            <a:ext cx="270474" cy="270474"/>
          </a:xfrm>
          <a:prstGeom prst="rect">
            <a:avLst/>
          </a:prstGeom>
        </p:spPr>
      </p:pic>
      <p:pic>
        <p:nvPicPr>
          <p:cNvPr id="86" name="Picture 85" descr="Right or wrong 4 by Arnoud999 - yes check mark">
            <a:extLst>
              <a:ext uri="{FF2B5EF4-FFF2-40B4-BE49-F238E27FC236}">
                <a16:creationId xmlns:a16="http://schemas.microsoft.com/office/drawing/2014/main" id="{A9B28DA9-4159-4328-BD31-9EDE2E7A5F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5031" y="4035290"/>
            <a:ext cx="296832" cy="375143"/>
          </a:xfrm>
          <a:prstGeom prst="rect">
            <a:avLst/>
          </a:prstGeom>
        </p:spPr>
      </p:pic>
      <p:grpSp>
        <p:nvGrpSpPr>
          <p:cNvPr id="59" name="Group 58">
            <a:extLst>
              <a:ext uri="{FF2B5EF4-FFF2-40B4-BE49-F238E27FC236}">
                <a16:creationId xmlns:a16="http://schemas.microsoft.com/office/drawing/2014/main" id="{21D0A2A6-5F27-4F47-88A7-EAC0CA2EFA4A}"/>
              </a:ext>
            </a:extLst>
          </p:cNvPr>
          <p:cNvGrpSpPr/>
          <p:nvPr/>
        </p:nvGrpSpPr>
        <p:grpSpPr>
          <a:xfrm>
            <a:off x="6378613" y="2876284"/>
            <a:ext cx="4223033" cy="518975"/>
            <a:chOff x="6378613" y="2998945"/>
            <a:chExt cx="4223033" cy="518975"/>
          </a:xfrm>
        </p:grpSpPr>
        <p:grpSp>
          <p:nvGrpSpPr>
            <p:cNvPr id="60" name="Group 59">
              <a:extLst>
                <a:ext uri="{FF2B5EF4-FFF2-40B4-BE49-F238E27FC236}">
                  <a16:creationId xmlns:a16="http://schemas.microsoft.com/office/drawing/2014/main" id="{E047241A-0B54-4CB0-9F02-6B2DF74E8596}"/>
                </a:ext>
              </a:extLst>
            </p:cNvPr>
            <p:cNvGrpSpPr/>
            <p:nvPr/>
          </p:nvGrpSpPr>
          <p:grpSpPr>
            <a:xfrm>
              <a:off x="6378613" y="2998945"/>
              <a:ext cx="4223033" cy="518975"/>
              <a:chOff x="4254500" y="3901543"/>
              <a:chExt cx="5016500" cy="518975"/>
            </a:xfrm>
          </p:grpSpPr>
          <p:sp>
            <p:nvSpPr>
              <p:cNvPr id="65" name="TextBox 17">
                <a:extLst>
                  <a:ext uri="{FF2B5EF4-FFF2-40B4-BE49-F238E27FC236}">
                    <a16:creationId xmlns:a16="http://schemas.microsoft.com/office/drawing/2014/main" id="{9CAA2A23-D234-4735-A393-7E7ABB849DF9}"/>
                  </a:ext>
                </a:extLst>
              </p:cNvPr>
              <p:cNvSpPr txBox="1"/>
              <p:nvPr/>
            </p:nvSpPr>
            <p:spPr>
              <a:xfrm>
                <a:off x="4254500" y="4020408"/>
                <a:ext cx="50165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H(</a:t>
                </a:r>
                <a:r>
                  <a:rPr lang="en-US" sz="2000" u="sng" dirty="0">
                    <a:solidFill>
                      <a:srgbClr val="FF0000"/>
                    </a:solidFill>
                    <a:latin typeface="LM Mono 12" panose="00000509000000000000" pitchFamily="49" charset="0"/>
                    <a:sym typeface="Consolas"/>
                  </a:rPr>
                  <a:t>P</a:t>
                </a:r>
                <a:r>
                  <a:rPr lang="en-US" sz="2000" dirty="0">
                    <a:solidFill>
                      <a:schemeClr val="accent2">
                        <a:lumMod val="75000"/>
                      </a:schemeClr>
                    </a:solidFill>
                    <a:latin typeface="LM Mono 12" panose="00000509000000000000" pitchFamily="49" charset="0"/>
                    <a:sym typeface="Consolas"/>
                  </a:rPr>
                  <a:t>assw92</a:t>
                </a:r>
                <a:r>
                  <a:rPr lang="en-US" sz="2000" dirty="0"/>
                  <a:t>) = </a:t>
                </a:r>
                <a:r>
                  <a:rPr lang="en-US" dirty="0">
                    <a:solidFill>
                      <a:schemeClr val="accent4">
                        <a:lumMod val="50000"/>
                      </a:schemeClr>
                    </a:solidFill>
                    <a:latin typeface="LM Mono 12" panose="00000509000000000000" pitchFamily="49" charset="0"/>
                  </a:rPr>
                  <a:t>a5idoiaU7p...</a:t>
                </a:r>
              </a:p>
            </p:txBody>
          </p:sp>
          <p:sp>
            <p:nvSpPr>
              <p:cNvPr id="66" name="TextBox 5">
                <a:extLst>
                  <a:ext uri="{FF2B5EF4-FFF2-40B4-BE49-F238E27FC236}">
                    <a16:creationId xmlns:a16="http://schemas.microsoft.com/office/drawing/2014/main" id="{858F7679-CE36-4C7F-ACE3-FBD1EF7F5DAE}"/>
                  </a:ext>
                </a:extLst>
              </p:cNvPr>
              <p:cNvSpPr txBox="1"/>
              <p:nvPr/>
            </p:nvSpPr>
            <p:spPr>
              <a:xfrm>
                <a:off x="5856264" y="3901543"/>
                <a:ext cx="2916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grpSp>
        <p:pic>
          <p:nvPicPr>
            <p:cNvPr id="62" name="Picture 61" descr="Wrong sign - vector Clip Art">
              <a:extLst>
                <a:ext uri="{FF2B5EF4-FFF2-40B4-BE49-F238E27FC236}">
                  <a16:creationId xmlns:a16="http://schemas.microsoft.com/office/drawing/2014/main" id="{89EE5CCA-8937-4295-B1E4-00BB59740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3329" y="3169192"/>
              <a:ext cx="270474" cy="270474"/>
            </a:xfrm>
            <a:prstGeom prst="rect">
              <a:avLst/>
            </a:prstGeom>
          </p:spPr>
        </p:pic>
      </p:grpSp>
      <p:grpSp>
        <p:nvGrpSpPr>
          <p:cNvPr id="67" name="Group 66">
            <a:extLst>
              <a:ext uri="{FF2B5EF4-FFF2-40B4-BE49-F238E27FC236}">
                <a16:creationId xmlns:a16="http://schemas.microsoft.com/office/drawing/2014/main" id="{C9D74B7C-763F-4062-8A3D-306341B502E2}"/>
              </a:ext>
            </a:extLst>
          </p:cNvPr>
          <p:cNvGrpSpPr/>
          <p:nvPr/>
        </p:nvGrpSpPr>
        <p:grpSpPr>
          <a:xfrm>
            <a:off x="6378612" y="3390375"/>
            <a:ext cx="4223033" cy="518975"/>
            <a:chOff x="4254500" y="3901543"/>
            <a:chExt cx="5016500" cy="518975"/>
          </a:xfrm>
        </p:grpSpPr>
        <p:sp>
          <p:nvSpPr>
            <p:cNvPr id="68" name="TextBox 17">
              <a:extLst>
                <a:ext uri="{FF2B5EF4-FFF2-40B4-BE49-F238E27FC236}">
                  <a16:creationId xmlns:a16="http://schemas.microsoft.com/office/drawing/2014/main" id="{F808F702-7822-4336-A4FB-622797DA1408}"/>
                </a:ext>
              </a:extLst>
            </p:cNvPr>
            <p:cNvSpPr txBox="1"/>
            <p:nvPr/>
          </p:nvSpPr>
          <p:spPr>
            <a:xfrm>
              <a:off x="4254500" y="4020408"/>
              <a:ext cx="50165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H(</a:t>
              </a:r>
              <a:r>
                <a:rPr lang="en-US" sz="2000" dirty="0">
                  <a:solidFill>
                    <a:schemeClr val="accent2">
                      <a:lumMod val="75000"/>
                    </a:schemeClr>
                  </a:solidFill>
                  <a:latin typeface="LM Mono 12" panose="00000509000000000000" pitchFamily="49" charset="0"/>
                  <a:sym typeface="Consolas"/>
                </a:rPr>
                <a:t>pASSW92</a:t>
              </a:r>
              <a:r>
                <a:rPr lang="en-US" sz="2000" dirty="0"/>
                <a:t>) = </a:t>
              </a:r>
              <a:r>
                <a:rPr lang="en-US" dirty="0">
                  <a:solidFill>
                    <a:schemeClr val="accent4">
                      <a:lumMod val="50000"/>
                    </a:schemeClr>
                  </a:solidFill>
                  <a:latin typeface="LM Mono 12" panose="00000509000000000000" pitchFamily="49" charset="0"/>
                </a:rPr>
                <a:t>a5idoiaU7p...</a:t>
              </a:r>
            </a:p>
          </p:txBody>
        </p:sp>
        <p:sp>
          <p:nvSpPr>
            <p:cNvPr id="70" name="TextBox 5">
              <a:extLst>
                <a:ext uri="{FF2B5EF4-FFF2-40B4-BE49-F238E27FC236}">
                  <a16:creationId xmlns:a16="http://schemas.microsoft.com/office/drawing/2014/main" id="{123124B2-FE41-4E76-B5A5-717FA1DCA9D2}"/>
                </a:ext>
              </a:extLst>
            </p:cNvPr>
            <p:cNvSpPr txBox="1"/>
            <p:nvPr/>
          </p:nvSpPr>
          <p:spPr>
            <a:xfrm>
              <a:off x="5856264" y="3901543"/>
              <a:ext cx="2916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grpSp>
      <p:grpSp>
        <p:nvGrpSpPr>
          <p:cNvPr id="73" name="Group 72">
            <a:extLst>
              <a:ext uri="{FF2B5EF4-FFF2-40B4-BE49-F238E27FC236}">
                <a16:creationId xmlns:a16="http://schemas.microsoft.com/office/drawing/2014/main" id="{284AA508-3571-4DC8-A694-4128C007A19A}"/>
              </a:ext>
            </a:extLst>
          </p:cNvPr>
          <p:cNvGrpSpPr/>
          <p:nvPr/>
        </p:nvGrpSpPr>
        <p:grpSpPr>
          <a:xfrm>
            <a:off x="6378613" y="3891606"/>
            <a:ext cx="4223033" cy="518975"/>
            <a:chOff x="4254500" y="3901543"/>
            <a:chExt cx="5016500" cy="518975"/>
          </a:xfrm>
        </p:grpSpPr>
        <p:sp>
          <p:nvSpPr>
            <p:cNvPr id="75" name="TextBox 17">
              <a:extLst>
                <a:ext uri="{FF2B5EF4-FFF2-40B4-BE49-F238E27FC236}">
                  <a16:creationId xmlns:a16="http://schemas.microsoft.com/office/drawing/2014/main" id="{552EED99-0C57-45F8-810D-35D0A90DD0AE}"/>
                </a:ext>
              </a:extLst>
            </p:cNvPr>
            <p:cNvSpPr txBox="1"/>
            <p:nvPr/>
          </p:nvSpPr>
          <p:spPr>
            <a:xfrm>
              <a:off x="4254500" y="4020408"/>
              <a:ext cx="50165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H(</a:t>
              </a:r>
              <a:r>
                <a:rPr lang="en-US" sz="2000" dirty="0">
                  <a:solidFill>
                    <a:schemeClr val="accent2">
                      <a:lumMod val="75000"/>
                    </a:schemeClr>
                  </a:solidFill>
                  <a:latin typeface="LM Mono 12" panose="00000509000000000000" pitchFamily="49" charset="0"/>
                  <a:sym typeface="Consolas"/>
                </a:rPr>
                <a:t>passw92</a:t>
              </a:r>
              <a:r>
                <a:rPr lang="en-US" sz="2000" dirty="0"/>
                <a:t>) = </a:t>
              </a:r>
              <a:r>
                <a:rPr lang="en-US" dirty="0">
                  <a:solidFill>
                    <a:schemeClr val="accent4">
                      <a:lumMod val="50000"/>
                    </a:schemeClr>
                  </a:solidFill>
                  <a:latin typeface="LM Mono 12" panose="00000509000000000000" pitchFamily="49" charset="0"/>
                </a:rPr>
                <a:t>a5idoiaU7p...</a:t>
              </a:r>
            </a:p>
          </p:txBody>
        </p:sp>
        <p:sp>
          <p:nvSpPr>
            <p:cNvPr id="80" name="TextBox 5">
              <a:extLst>
                <a:ext uri="{FF2B5EF4-FFF2-40B4-BE49-F238E27FC236}">
                  <a16:creationId xmlns:a16="http://schemas.microsoft.com/office/drawing/2014/main" id="{487776C9-AEEE-4F14-83C5-5287DBC58FB1}"/>
                </a:ext>
              </a:extLst>
            </p:cNvPr>
            <p:cNvSpPr txBox="1"/>
            <p:nvPr/>
          </p:nvSpPr>
          <p:spPr>
            <a:xfrm>
              <a:off x="5856264" y="3901543"/>
              <a:ext cx="2916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grpSp>
      <p:pic>
        <p:nvPicPr>
          <p:cNvPr id="87" name="Picture 86">
            <a:extLst>
              <a:ext uri="{FF2B5EF4-FFF2-40B4-BE49-F238E27FC236}">
                <a16:creationId xmlns:a16="http://schemas.microsoft.com/office/drawing/2014/main" id="{8580699D-E768-4619-BC40-3715A72EE069}"/>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6347198" y="2403916"/>
            <a:ext cx="4285859" cy="658425"/>
          </a:xfrm>
          <a:prstGeom prst="rect">
            <a:avLst/>
          </a:prstGeom>
        </p:spPr>
      </p:pic>
      <p:sp>
        <p:nvSpPr>
          <p:cNvPr id="2" name="Title 1">
            <a:extLst>
              <a:ext uri="{FF2B5EF4-FFF2-40B4-BE49-F238E27FC236}">
                <a16:creationId xmlns:a16="http://schemas.microsoft.com/office/drawing/2014/main" id="{3B80B075-C6F6-4119-A84F-A7D8D4A7A2BF}"/>
              </a:ext>
            </a:extLst>
          </p:cNvPr>
          <p:cNvSpPr>
            <a:spLocks noGrp="1"/>
          </p:cNvSpPr>
          <p:nvPr>
            <p:ph type="title"/>
          </p:nvPr>
        </p:nvSpPr>
        <p:spPr>
          <a:xfrm>
            <a:off x="838200" y="365125"/>
            <a:ext cx="10515600" cy="1325563"/>
          </a:xfrm>
        </p:spPr>
        <p:txBody>
          <a:bodyPr>
            <a:normAutofit/>
          </a:bodyPr>
          <a:lstStyle/>
          <a:p>
            <a:r>
              <a:rPr lang="en-US" dirty="0"/>
              <a:t>… corrects only the tip of the iceberg</a:t>
            </a:r>
          </a:p>
        </p:txBody>
      </p:sp>
      <p:pic>
        <p:nvPicPr>
          <p:cNvPr id="34" name="Shape 71">
            <a:extLst>
              <a:ext uri="{FF2B5EF4-FFF2-40B4-BE49-F238E27FC236}">
                <a16:creationId xmlns:a16="http://schemas.microsoft.com/office/drawing/2014/main" id="{5629B699-0868-47BB-938F-BB9085B38491}"/>
              </a:ext>
            </a:extLst>
          </p:cNvPr>
          <p:cNvPicPr preferRelativeResize="0"/>
          <p:nvPr/>
        </p:nvPicPr>
        <p:blipFill>
          <a:blip r:embed="rId7">
            <a:alphaModFix/>
          </a:blip>
          <a:stretch>
            <a:fillRect/>
          </a:stretch>
        </p:blipFill>
        <p:spPr>
          <a:xfrm>
            <a:off x="5339187" y="1855621"/>
            <a:ext cx="894579" cy="1528449"/>
          </a:xfrm>
          <a:prstGeom prst="rect">
            <a:avLst/>
          </a:prstGeom>
          <a:noFill/>
          <a:ln>
            <a:noFill/>
          </a:ln>
        </p:spPr>
      </p:pic>
      <p:pic>
        <p:nvPicPr>
          <p:cNvPr id="17" name="Shape 77">
            <a:extLst>
              <a:ext uri="{FF2B5EF4-FFF2-40B4-BE49-F238E27FC236}">
                <a16:creationId xmlns:a16="http://schemas.microsoft.com/office/drawing/2014/main" id="{7436AAB5-0CC0-48BE-B250-B2B20A23F4AA}"/>
              </a:ext>
            </a:extLst>
          </p:cNvPr>
          <p:cNvPicPr preferRelativeResize="0"/>
          <p:nvPr/>
        </p:nvPicPr>
        <p:blipFill rotWithShape="1">
          <a:blip r:embed="rId8">
            <a:alphaModFix/>
          </a:blip>
          <a:srcRect l="14352" r="14345"/>
          <a:stretch/>
        </p:blipFill>
        <p:spPr>
          <a:xfrm>
            <a:off x="1176724" y="2019131"/>
            <a:ext cx="1029999" cy="1206624"/>
          </a:xfrm>
          <a:prstGeom prst="rect">
            <a:avLst/>
          </a:prstGeom>
          <a:noFill/>
          <a:ln>
            <a:noFill/>
          </a:ln>
        </p:spPr>
      </p:pic>
      <p:sp>
        <p:nvSpPr>
          <p:cNvPr id="18" name="Shape 78">
            <a:extLst>
              <a:ext uri="{FF2B5EF4-FFF2-40B4-BE49-F238E27FC236}">
                <a16:creationId xmlns:a16="http://schemas.microsoft.com/office/drawing/2014/main" id="{C5B8DDE5-BE49-430E-BC33-36909C01BBF5}"/>
              </a:ext>
            </a:extLst>
          </p:cNvPr>
          <p:cNvSpPr/>
          <p:nvPr/>
        </p:nvSpPr>
        <p:spPr>
          <a:xfrm>
            <a:off x="1961175" y="2167919"/>
            <a:ext cx="245700" cy="265800"/>
          </a:xfrm>
          <a:prstGeom prst="rect">
            <a:avLst/>
          </a:prstGeom>
          <a:solidFill>
            <a:schemeClr val="lt1"/>
          </a:solidFill>
          <a:ln>
            <a:noFill/>
          </a:ln>
        </p:spPr>
        <p:txBody>
          <a:bodyPr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3" name="TextBox 2">
            <a:extLst>
              <a:ext uri="{FF2B5EF4-FFF2-40B4-BE49-F238E27FC236}">
                <a16:creationId xmlns:a16="http://schemas.microsoft.com/office/drawing/2014/main" id="{4EC18C16-177E-4A31-8283-A75F0CDEC1C2}"/>
              </a:ext>
            </a:extLst>
          </p:cNvPr>
          <p:cNvSpPr txBox="1"/>
          <p:nvPr/>
        </p:nvSpPr>
        <p:spPr>
          <a:xfrm>
            <a:off x="1382751" y="3149897"/>
            <a:ext cx="583814" cy="369332"/>
          </a:xfrm>
          <a:prstGeom prst="rect">
            <a:avLst/>
          </a:prstGeom>
          <a:noFill/>
        </p:spPr>
        <p:txBody>
          <a:bodyPr wrap="none" rtlCol="0">
            <a:spAutoFit/>
          </a:bodyPr>
          <a:lstStyle/>
          <a:p>
            <a:r>
              <a:rPr lang="en-US" dirty="0"/>
              <a:t>Bob</a:t>
            </a:r>
          </a:p>
        </p:txBody>
      </p:sp>
      <p:grpSp>
        <p:nvGrpSpPr>
          <p:cNvPr id="43" name="Group 42">
            <a:extLst>
              <a:ext uri="{FF2B5EF4-FFF2-40B4-BE49-F238E27FC236}">
                <a16:creationId xmlns:a16="http://schemas.microsoft.com/office/drawing/2014/main" id="{61EFD20D-DF2D-4BED-9EB8-3D6050331A7A}"/>
              </a:ext>
            </a:extLst>
          </p:cNvPr>
          <p:cNvGrpSpPr/>
          <p:nvPr/>
        </p:nvGrpSpPr>
        <p:grpSpPr>
          <a:xfrm>
            <a:off x="2588599" y="2328359"/>
            <a:ext cx="2246741" cy="411658"/>
            <a:chOff x="2669816" y="3077959"/>
            <a:chExt cx="2246741" cy="411658"/>
          </a:xfrm>
        </p:grpSpPr>
        <p:sp>
          <p:nvSpPr>
            <p:cNvPr id="44" name="TextBox 43">
              <a:extLst>
                <a:ext uri="{FF2B5EF4-FFF2-40B4-BE49-F238E27FC236}">
                  <a16:creationId xmlns:a16="http://schemas.microsoft.com/office/drawing/2014/main" id="{92BAB87D-0D99-4780-84A8-318529BA5E39}"/>
                </a:ext>
              </a:extLst>
            </p:cNvPr>
            <p:cNvSpPr txBox="1"/>
            <p:nvPr/>
          </p:nvSpPr>
          <p:spPr>
            <a:xfrm>
              <a:off x="3308430" y="3077959"/>
              <a:ext cx="1062276" cy="330234"/>
            </a:xfrm>
            <a:prstGeom prst="rect">
              <a:avLst/>
            </a:prstGeom>
            <a:solidFill>
              <a:srgbClr val="92D050"/>
            </a:solidFill>
          </p:spPr>
          <p:txBody>
            <a:bodyPr wrap="square" rtlCol="0">
              <a:spAutoFit/>
            </a:bodyPr>
            <a:lstStyle/>
            <a:p>
              <a:r>
                <a:rPr lang="en-US" sz="2000" dirty="0"/>
                <a:t>Success</a:t>
              </a:r>
            </a:p>
          </p:txBody>
        </p:sp>
        <p:cxnSp>
          <p:nvCxnSpPr>
            <p:cNvPr id="45" name="Straight Arrow Connector 44">
              <a:extLst>
                <a:ext uri="{FF2B5EF4-FFF2-40B4-BE49-F238E27FC236}">
                  <a16:creationId xmlns:a16="http://schemas.microsoft.com/office/drawing/2014/main" id="{05B25C24-9201-428A-AF9D-F85AA2C9893D}"/>
                </a:ext>
              </a:extLst>
            </p:cNvPr>
            <p:cNvCxnSpPr>
              <a:cxnSpLocks/>
            </p:cNvCxnSpPr>
            <p:nvPr/>
          </p:nvCxnSpPr>
          <p:spPr>
            <a:xfrm>
              <a:off x="2669816" y="3489617"/>
              <a:ext cx="2246741" cy="0"/>
            </a:xfrm>
            <a:prstGeom prst="straightConnector1">
              <a:avLst/>
            </a:prstGeom>
            <a:ln w="76200">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0D5FC11A-FFC4-4D29-B588-8E892D4D7BAD}"/>
              </a:ext>
            </a:extLst>
          </p:cNvPr>
          <p:cNvGrpSpPr/>
          <p:nvPr/>
        </p:nvGrpSpPr>
        <p:grpSpPr>
          <a:xfrm>
            <a:off x="2588599" y="1690336"/>
            <a:ext cx="2246741" cy="417468"/>
            <a:chOff x="2669816" y="2263767"/>
            <a:chExt cx="2246741" cy="417468"/>
          </a:xfrm>
        </p:grpSpPr>
        <p:cxnSp>
          <p:nvCxnSpPr>
            <p:cNvPr id="47" name="Straight Arrow Connector 46">
              <a:extLst>
                <a:ext uri="{FF2B5EF4-FFF2-40B4-BE49-F238E27FC236}">
                  <a16:creationId xmlns:a16="http://schemas.microsoft.com/office/drawing/2014/main" id="{6826582C-A5F5-4064-BE6A-71017CEA2D1A}"/>
                </a:ext>
              </a:extLst>
            </p:cNvPr>
            <p:cNvCxnSpPr>
              <a:cxnSpLocks/>
            </p:cNvCxnSpPr>
            <p:nvPr/>
          </p:nvCxnSpPr>
          <p:spPr>
            <a:xfrm>
              <a:off x="2669816" y="2681235"/>
              <a:ext cx="2246741" cy="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F33BD45-0F46-4241-A79F-3208BE9AADD1}"/>
                </a:ext>
              </a:extLst>
            </p:cNvPr>
            <p:cNvSpPr txBox="1"/>
            <p:nvPr/>
          </p:nvSpPr>
          <p:spPr>
            <a:xfrm>
              <a:off x="3194320" y="2263767"/>
              <a:ext cx="1000126"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solidFill>
                    <a:schemeClr val="accent2">
                      <a:lumMod val="75000"/>
                    </a:schemeClr>
                  </a:solidFill>
                  <a:latin typeface="LM Mono 12" panose="00000509000000000000" pitchFamily="49" charset="0"/>
                </a:rPr>
                <a:t>passw92</a:t>
              </a:r>
            </a:p>
          </p:txBody>
        </p:sp>
      </p:grpSp>
      <p:grpSp>
        <p:nvGrpSpPr>
          <p:cNvPr id="42" name="Group 41">
            <a:extLst>
              <a:ext uri="{FF2B5EF4-FFF2-40B4-BE49-F238E27FC236}">
                <a16:creationId xmlns:a16="http://schemas.microsoft.com/office/drawing/2014/main" id="{4597AB69-9560-4294-98BE-4C6FEB92C502}"/>
              </a:ext>
            </a:extLst>
          </p:cNvPr>
          <p:cNvGrpSpPr/>
          <p:nvPr/>
        </p:nvGrpSpPr>
        <p:grpSpPr>
          <a:xfrm>
            <a:off x="2627627" y="3891606"/>
            <a:ext cx="2246741" cy="413768"/>
            <a:chOff x="2669816" y="3075849"/>
            <a:chExt cx="2246741" cy="413768"/>
          </a:xfrm>
        </p:grpSpPr>
        <p:sp>
          <p:nvSpPr>
            <p:cNvPr id="49" name="TextBox 48">
              <a:extLst>
                <a:ext uri="{FF2B5EF4-FFF2-40B4-BE49-F238E27FC236}">
                  <a16:creationId xmlns:a16="http://schemas.microsoft.com/office/drawing/2014/main" id="{D4F5C8E4-1901-4D8B-BE86-2E2A7D969F80}"/>
                </a:ext>
              </a:extLst>
            </p:cNvPr>
            <p:cNvSpPr txBox="1"/>
            <p:nvPr/>
          </p:nvSpPr>
          <p:spPr>
            <a:xfrm>
              <a:off x="3539755" y="3075849"/>
              <a:ext cx="599627" cy="330669"/>
            </a:xfrm>
            <a:prstGeom prst="rect">
              <a:avLst/>
            </a:prstGeom>
            <a:solidFill>
              <a:srgbClr val="FF0000"/>
            </a:solidFill>
          </p:spPr>
          <p:txBody>
            <a:bodyPr wrap="square" rtlCol="0">
              <a:spAutoFit/>
            </a:bodyPr>
            <a:lstStyle/>
            <a:p>
              <a:r>
                <a:rPr lang="en-US" sz="2000" dirty="0">
                  <a:solidFill>
                    <a:schemeClr val="bg1"/>
                  </a:solidFill>
                </a:rPr>
                <a:t>Fail</a:t>
              </a:r>
            </a:p>
          </p:txBody>
        </p:sp>
        <p:cxnSp>
          <p:nvCxnSpPr>
            <p:cNvPr id="50" name="Straight Arrow Connector 49">
              <a:extLst>
                <a:ext uri="{FF2B5EF4-FFF2-40B4-BE49-F238E27FC236}">
                  <a16:creationId xmlns:a16="http://schemas.microsoft.com/office/drawing/2014/main" id="{E7A3565A-B6BB-44AB-B2EB-9F6B40909B0E}"/>
                </a:ext>
              </a:extLst>
            </p:cNvPr>
            <p:cNvCxnSpPr>
              <a:cxnSpLocks/>
            </p:cNvCxnSpPr>
            <p:nvPr/>
          </p:nvCxnSpPr>
          <p:spPr>
            <a:xfrm>
              <a:off x="2669816" y="3489617"/>
              <a:ext cx="2246741" cy="0"/>
            </a:xfrm>
            <a:prstGeom prst="straightConnector1">
              <a:avLst/>
            </a:prstGeom>
            <a:ln w="76200">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F8FEF17E-804C-46E8-8F65-AE10D0ACAA84}"/>
              </a:ext>
            </a:extLst>
          </p:cNvPr>
          <p:cNvGrpSpPr/>
          <p:nvPr/>
        </p:nvGrpSpPr>
        <p:grpSpPr>
          <a:xfrm>
            <a:off x="2627627" y="3280531"/>
            <a:ext cx="2246741" cy="400680"/>
            <a:chOff x="2669816" y="2280555"/>
            <a:chExt cx="2246741" cy="400680"/>
          </a:xfrm>
        </p:grpSpPr>
        <p:cxnSp>
          <p:nvCxnSpPr>
            <p:cNvPr id="52" name="Straight Arrow Connector 51">
              <a:extLst>
                <a:ext uri="{FF2B5EF4-FFF2-40B4-BE49-F238E27FC236}">
                  <a16:creationId xmlns:a16="http://schemas.microsoft.com/office/drawing/2014/main" id="{4AA05ACC-3BFD-4B36-B18A-82126B5DBEC4}"/>
                </a:ext>
              </a:extLst>
            </p:cNvPr>
            <p:cNvCxnSpPr>
              <a:cxnSpLocks/>
            </p:cNvCxnSpPr>
            <p:nvPr/>
          </p:nvCxnSpPr>
          <p:spPr>
            <a:xfrm>
              <a:off x="2669816" y="2681235"/>
              <a:ext cx="2246741" cy="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FD17777-EEC6-4319-9BF6-801BF65FBE65}"/>
                </a:ext>
              </a:extLst>
            </p:cNvPr>
            <p:cNvSpPr txBox="1"/>
            <p:nvPr/>
          </p:nvSpPr>
          <p:spPr>
            <a:xfrm>
              <a:off x="3194320" y="2280555"/>
              <a:ext cx="1000126"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solidFill>
                    <a:schemeClr val="accent2">
                      <a:lumMod val="75000"/>
                    </a:schemeClr>
                  </a:solidFill>
                  <a:latin typeface="LM Mono 12" panose="00000509000000000000" pitchFamily="49" charset="0"/>
                </a:rPr>
                <a:t>Passw92</a:t>
              </a:r>
              <a:endParaRPr lang="en-US" sz="2000" dirty="0">
                <a:solidFill>
                  <a:schemeClr val="accent2">
                    <a:lumMod val="75000"/>
                  </a:schemeClr>
                </a:solidFill>
                <a:latin typeface="LM Mono 12" panose="00000509000000000000" pitchFamily="49" charset="0"/>
              </a:endParaRPr>
            </a:p>
          </p:txBody>
        </p:sp>
      </p:grpSp>
      <p:sp>
        <p:nvSpPr>
          <p:cNvPr id="88" name="Rectangle 87">
            <a:extLst>
              <a:ext uri="{FF2B5EF4-FFF2-40B4-BE49-F238E27FC236}">
                <a16:creationId xmlns:a16="http://schemas.microsoft.com/office/drawing/2014/main" id="{45112F9A-19DE-43EC-9606-BD76C0B8B93C}"/>
              </a:ext>
            </a:extLst>
          </p:cNvPr>
          <p:cNvSpPr/>
          <p:nvPr/>
        </p:nvSpPr>
        <p:spPr>
          <a:xfrm>
            <a:off x="333374" y="1565251"/>
            <a:ext cx="11672888" cy="4849832"/>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F8EBA5F-9DEB-46BA-96EC-A87AB25BC355}"/>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83" name="TextBox 82">
            <a:extLst>
              <a:ext uri="{FF2B5EF4-FFF2-40B4-BE49-F238E27FC236}">
                <a16:creationId xmlns:a16="http://schemas.microsoft.com/office/drawing/2014/main" id="{9597A68F-535F-4EFE-8193-53A9257A0655}"/>
              </a:ext>
            </a:extLst>
          </p:cNvPr>
          <p:cNvSpPr txBox="1"/>
          <p:nvPr/>
        </p:nvSpPr>
        <p:spPr>
          <a:xfrm>
            <a:off x="9301664" y="4632562"/>
            <a:ext cx="461665" cy="581249"/>
          </a:xfrm>
          <a:prstGeom prst="rect">
            <a:avLst/>
          </a:prstGeom>
          <a:noFill/>
        </p:spPr>
        <p:txBody>
          <a:bodyPr vert="vert" wrap="none" rtlCol="0">
            <a:spAutoFit/>
          </a:bodyPr>
          <a:lstStyle/>
          <a:p>
            <a:r>
              <a:rPr lang="en-US" dirty="0"/>
              <a:t>. . .  </a:t>
            </a:r>
          </a:p>
        </p:txBody>
      </p:sp>
      <p:sp>
        <p:nvSpPr>
          <p:cNvPr id="5" name="Speech Bubble: Rectangle with Corners Rounded 4">
            <a:extLst>
              <a:ext uri="{FF2B5EF4-FFF2-40B4-BE49-F238E27FC236}">
                <a16:creationId xmlns:a16="http://schemas.microsoft.com/office/drawing/2014/main" id="{E6D39A9E-9054-429B-BCD7-9BBA469C6C2E}"/>
              </a:ext>
            </a:extLst>
          </p:cNvPr>
          <p:cNvSpPr/>
          <p:nvPr/>
        </p:nvSpPr>
        <p:spPr>
          <a:xfrm>
            <a:off x="4663453" y="4491898"/>
            <a:ext cx="2865093" cy="1114876"/>
          </a:xfrm>
          <a:prstGeom prst="wedgeRoundRectCallout">
            <a:avLst>
              <a:gd name="adj1" fmla="val 92340"/>
              <a:gd name="adj2" fmla="val 11394"/>
              <a:gd name="adj3" fmla="val 16667"/>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solidFill>
                  <a:srgbClr val="002060"/>
                </a:solidFill>
              </a:rPr>
              <a:t>80% of typos are left uncorrected</a:t>
            </a:r>
          </a:p>
        </p:txBody>
      </p:sp>
      <p:sp>
        <p:nvSpPr>
          <p:cNvPr id="12" name="TextBox 11">
            <a:extLst>
              <a:ext uri="{FF2B5EF4-FFF2-40B4-BE49-F238E27FC236}">
                <a16:creationId xmlns:a16="http://schemas.microsoft.com/office/drawing/2014/main" id="{88F74D72-F1A7-4242-9A87-6C184C01219A}"/>
              </a:ext>
            </a:extLst>
          </p:cNvPr>
          <p:cNvSpPr txBox="1"/>
          <p:nvPr/>
        </p:nvSpPr>
        <p:spPr>
          <a:xfrm>
            <a:off x="1333614" y="2385421"/>
            <a:ext cx="8003117" cy="1828875"/>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wrap="square" rtlCol="0">
            <a:spAutoFit/>
          </a:bodyPr>
          <a:lstStyle/>
          <a:p>
            <a:r>
              <a:rPr lang="en-US" sz="2800" dirty="0">
                <a:solidFill>
                  <a:srgbClr val="002060"/>
                </a:solidFill>
              </a:rPr>
              <a:t>To correct more  with correctors would be</a:t>
            </a:r>
          </a:p>
          <a:p>
            <a:pPr marL="342900" indent="-342900">
              <a:buAutoNum type="arabicPeriod"/>
            </a:pPr>
            <a:r>
              <a:rPr lang="en-US" sz="2800" dirty="0">
                <a:solidFill>
                  <a:srgbClr val="002060"/>
                </a:solidFill>
              </a:rPr>
              <a:t>Expensive – slow hash function</a:t>
            </a:r>
          </a:p>
          <a:p>
            <a:pPr marL="342900" indent="-342900">
              <a:buAutoNum type="arabicPeriod"/>
            </a:pPr>
            <a:r>
              <a:rPr lang="en-US" sz="2800" dirty="0">
                <a:solidFill>
                  <a:srgbClr val="002060"/>
                </a:solidFill>
              </a:rPr>
              <a:t>Wasteful – not all users make same mistakes</a:t>
            </a:r>
          </a:p>
          <a:p>
            <a:pPr marL="342900" indent="-342900">
              <a:buAutoNum type="arabicPeriod"/>
            </a:pPr>
            <a:r>
              <a:rPr lang="en-US" sz="2800" dirty="0">
                <a:solidFill>
                  <a:srgbClr val="002060"/>
                </a:solidFill>
              </a:rPr>
              <a:t>Insecure – too many corrections for each guess</a:t>
            </a:r>
          </a:p>
        </p:txBody>
      </p:sp>
      <p:sp>
        <p:nvSpPr>
          <p:cNvPr id="13" name="Rectangle: Rounded Corners 12">
            <a:extLst>
              <a:ext uri="{FF2B5EF4-FFF2-40B4-BE49-F238E27FC236}">
                <a16:creationId xmlns:a16="http://schemas.microsoft.com/office/drawing/2014/main" id="{E4C77D15-5648-49E1-BE88-F0B7ADEDA715}"/>
              </a:ext>
            </a:extLst>
          </p:cNvPr>
          <p:cNvSpPr/>
          <p:nvPr/>
        </p:nvSpPr>
        <p:spPr>
          <a:xfrm>
            <a:off x="2309163" y="5891646"/>
            <a:ext cx="7584284" cy="6287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a:t>How to correct more typos?</a:t>
            </a:r>
            <a:endParaRPr lang="en-US" sz="2400" dirty="0"/>
          </a:p>
        </p:txBody>
      </p:sp>
      <p:sp>
        <p:nvSpPr>
          <p:cNvPr id="6" name="TextBox 5">
            <a:extLst>
              <a:ext uri="{FF2B5EF4-FFF2-40B4-BE49-F238E27FC236}">
                <a16:creationId xmlns:a16="http://schemas.microsoft.com/office/drawing/2014/main" id="{DB125621-4BA6-4119-9D3B-05FDDF65D1DC}"/>
              </a:ext>
            </a:extLst>
          </p:cNvPr>
          <p:cNvSpPr txBox="1"/>
          <p:nvPr/>
        </p:nvSpPr>
        <p:spPr>
          <a:xfrm>
            <a:off x="1333614" y="1824885"/>
            <a:ext cx="1990445" cy="523220"/>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a:t>Limitations</a:t>
            </a:r>
          </a:p>
        </p:txBody>
      </p:sp>
      <p:sp>
        <p:nvSpPr>
          <p:cNvPr id="89" name="TextBox 88">
            <a:extLst>
              <a:ext uri="{FF2B5EF4-FFF2-40B4-BE49-F238E27FC236}">
                <a16:creationId xmlns:a16="http://schemas.microsoft.com/office/drawing/2014/main" id="{3837DC05-DD71-437B-ADA0-CF66A6F1D4EF}"/>
              </a:ext>
            </a:extLst>
          </p:cNvPr>
          <p:cNvSpPr txBox="1"/>
          <p:nvPr/>
        </p:nvSpPr>
        <p:spPr>
          <a:xfrm>
            <a:off x="8717179" y="4786933"/>
            <a:ext cx="3289083" cy="81984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US" sz="2400" dirty="0"/>
              <a:t>Top-5 correctors correct 20% of all typos</a:t>
            </a:r>
          </a:p>
        </p:txBody>
      </p:sp>
    </p:spTree>
    <p:extLst>
      <p:ext uri="{BB962C8B-B14F-4D97-AF65-F5344CB8AC3E}">
        <p14:creationId xmlns:p14="http://schemas.microsoft.com/office/powerpoint/2010/main" val="360002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2">
                                            <p:bg/>
                                          </p:spTgt>
                                        </p:tgtEl>
                                        <p:attrNameLst>
                                          <p:attrName>style.visibility</p:attrName>
                                        </p:attrNameLst>
                                      </p:cBhvr>
                                      <p:to>
                                        <p:strVal val="visible"/>
                                      </p:to>
                                    </p:set>
                                    <p:animEffect transition="in" filter="fade">
                                      <p:cBhvr>
                                        <p:cTn id="13" dur="500"/>
                                        <p:tgtEl>
                                          <p:spTgt spid="12">
                                            <p:bg/>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uiExpand="1" build="p" animBg="1"/>
      <p:bldP spid="1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cs typeface="Calibri Light" panose="020F0302020204030204" pitchFamily="34" charset="0"/>
              </a:rPr>
              <a:t>We propose: Personalized typo-tolerance</a:t>
            </a:r>
          </a:p>
        </p:txBody>
      </p:sp>
      <p:sp>
        <p:nvSpPr>
          <p:cNvPr id="3" name="Content Placeholder 2"/>
          <p:cNvSpPr>
            <a:spLocks noGrp="1"/>
          </p:cNvSpPr>
          <p:nvPr>
            <p:ph idx="1"/>
          </p:nvPr>
        </p:nvSpPr>
        <p:spPr>
          <a:xfrm>
            <a:off x="838199" y="1825625"/>
            <a:ext cx="10677939" cy="4351338"/>
          </a:xfrm>
        </p:spPr>
        <p:txBody>
          <a:bodyPr vert="horz" lIns="91440" tIns="45720" rIns="91440" bIns="45720" rtlCol="0" anchor="t">
            <a:normAutofit fontScale="92500" lnSpcReduction="10000"/>
          </a:bodyPr>
          <a:lstStyle/>
          <a:p>
            <a:pPr>
              <a:lnSpc>
                <a:spcPct val="120000"/>
              </a:lnSpc>
            </a:pPr>
            <a:r>
              <a:rPr lang="en-US" dirty="0">
                <a:latin typeface="LM Roman 12" panose="00000500000000000000" pitchFamily="50" charset="0"/>
                <a:ea typeface="Cambria Math" panose="02040503050406030204" pitchFamily="18" charset="0"/>
                <a:cs typeface="Calibri Light" panose="020F0302020204030204" pitchFamily="34" charset="0"/>
              </a:rPr>
              <a:t>Introduce personalized typo-tolerant password checking: allow only the typos that a user makes</a:t>
            </a:r>
          </a:p>
          <a:p>
            <a:pPr>
              <a:lnSpc>
                <a:spcPct val="120000"/>
              </a:lnSpc>
            </a:pPr>
            <a:endParaRPr lang="en-US" dirty="0">
              <a:latin typeface="LM Roman 12" panose="00000500000000000000" pitchFamily="50" charset="0"/>
              <a:ea typeface="Cambria Math" panose="02040503050406030204" pitchFamily="18" charset="0"/>
              <a:cs typeface="Calibri Light" panose="020F0302020204030204" pitchFamily="34" charset="0"/>
            </a:endParaRPr>
          </a:p>
          <a:p>
            <a:pPr>
              <a:lnSpc>
                <a:spcPct val="120000"/>
              </a:lnSpc>
            </a:pPr>
            <a:r>
              <a:rPr lang="en-US" dirty="0">
                <a:latin typeface="LM Roman 12" panose="00000500000000000000" pitchFamily="50" charset="0"/>
                <a:ea typeface="Cambria Math" panose="02040503050406030204" pitchFamily="18" charset="0"/>
                <a:cs typeface="Calibri Light" panose="020F0302020204030204" pitchFamily="34" charset="0"/>
              </a:rPr>
              <a:t>Design TypTop, a password checker that learns user’s frequent typos and allows login with them. Rigorously analyze TypTop’s security. </a:t>
            </a:r>
          </a:p>
          <a:p>
            <a:pPr>
              <a:lnSpc>
                <a:spcPct val="160000"/>
              </a:lnSpc>
            </a:pPr>
            <a:endParaRPr lang="en-US" dirty="0">
              <a:latin typeface="LM Roman 12" panose="00000500000000000000" pitchFamily="50" charset="0"/>
              <a:ea typeface="Cambria Math" panose="02040503050406030204" pitchFamily="18" charset="0"/>
              <a:cs typeface="Calibri Light" panose="020F0302020204030204" pitchFamily="34" charset="0"/>
            </a:endParaRPr>
          </a:p>
          <a:p>
            <a:pPr>
              <a:lnSpc>
                <a:spcPct val="160000"/>
              </a:lnSpc>
            </a:pPr>
            <a:r>
              <a:rPr lang="en-US" dirty="0">
                <a:latin typeface="LM Roman 12" panose="00000500000000000000" pitchFamily="50" charset="0"/>
                <a:ea typeface="Cambria Math" panose="02040503050406030204" pitchFamily="18" charset="0"/>
                <a:cs typeface="Calibri Light" panose="020F0302020204030204" pitchFamily="34" charset="0"/>
              </a:rPr>
              <a:t>Build a prototype for rendering computer logins typo-tolerant</a:t>
            </a:r>
          </a:p>
          <a:p>
            <a:pPr marL="457200" lvl="1" indent="0">
              <a:buNone/>
            </a:pPr>
            <a:r>
              <a:rPr lang="en-US" dirty="0">
                <a:latin typeface="LM Mono 12" panose="00000509000000000000" pitchFamily="49" charset="0"/>
                <a:ea typeface="Cambria Math" panose="02040503050406030204" pitchFamily="18" charset="0"/>
                <a:cs typeface="Calibri Light" panose="020F0302020204030204" pitchFamily="34" charset="0"/>
                <a:hlinkClick r:id="rId3"/>
              </a:rPr>
              <a:t>https://typtop.info</a:t>
            </a:r>
            <a:endParaRPr lang="en-US" dirty="0">
              <a:latin typeface="LM Mono 12" panose="00000509000000000000" pitchFamily="49" charset="0"/>
              <a:ea typeface="Cambria Math" panose="02040503050406030204" pitchFamily="18"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FE70411E-6727-4782-8CA1-F145BA1DC717}"/>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7951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0B075-C6F6-4119-A84F-A7D8D4A7A2BF}"/>
              </a:ext>
            </a:extLst>
          </p:cNvPr>
          <p:cNvSpPr>
            <a:spLocks noGrp="1"/>
          </p:cNvSpPr>
          <p:nvPr>
            <p:ph type="title"/>
          </p:nvPr>
        </p:nvSpPr>
        <p:spPr>
          <a:xfrm>
            <a:off x="838200" y="365125"/>
            <a:ext cx="10515600" cy="1325563"/>
          </a:xfrm>
        </p:spPr>
        <p:txBody>
          <a:bodyPr>
            <a:normAutofit/>
          </a:bodyPr>
          <a:lstStyle/>
          <a:p>
            <a:r>
              <a:rPr lang="en-US" dirty="0"/>
              <a:t>Adaptive typo-tolerance</a:t>
            </a:r>
          </a:p>
        </p:txBody>
      </p:sp>
      <p:pic>
        <p:nvPicPr>
          <p:cNvPr id="34" name="Shape 71">
            <a:extLst>
              <a:ext uri="{FF2B5EF4-FFF2-40B4-BE49-F238E27FC236}">
                <a16:creationId xmlns:a16="http://schemas.microsoft.com/office/drawing/2014/main" id="{5629B699-0868-47BB-938F-BB9085B38491}"/>
              </a:ext>
            </a:extLst>
          </p:cNvPr>
          <p:cNvPicPr preferRelativeResize="0"/>
          <p:nvPr/>
        </p:nvPicPr>
        <p:blipFill>
          <a:blip r:embed="rId3">
            <a:alphaModFix/>
          </a:blip>
          <a:stretch>
            <a:fillRect/>
          </a:stretch>
        </p:blipFill>
        <p:spPr>
          <a:xfrm>
            <a:off x="5339187" y="1855621"/>
            <a:ext cx="894579" cy="1528449"/>
          </a:xfrm>
          <a:prstGeom prst="rect">
            <a:avLst/>
          </a:prstGeom>
          <a:noFill/>
          <a:ln>
            <a:noFill/>
          </a:ln>
        </p:spPr>
      </p:pic>
      <p:grpSp>
        <p:nvGrpSpPr>
          <p:cNvPr id="38" name="Group 37">
            <a:extLst>
              <a:ext uri="{FF2B5EF4-FFF2-40B4-BE49-F238E27FC236}">
                <a16:creationId xmlns:a16="http://schemas.microsoft.com/office/drawing/2014/main" id="{253ED105-CFC4-4DA5-9962-F7E7B1247634}"/>
              </a:ext>
            </a:extLst>
          </p:cNvPr>
          <p:cNvGrpSpPr/>
          <p:nvPr/>
        </p:nvGrpSpPr>
        <p:grpSpPr>
          <a:xfrm>
            <a:off x="2627627" y="3891606"/>
            <a:ext cx="2246741" cy="413768"/>
            <a:chOff x="2669816" y="3075849"/>
            <a:chExt cx="2246741" cy="413768"/>
          </a:xfrm>
        </p:grpSpPr>
        <p:sp>
          <p:nvSpPr>
            <p:cNvPr id="39" name="TextBox 38">
              <a:extLst>
                <a:ext uri="{FF2B5EF4-FFF2-40B4-BE49-F238E27FC236}">
                  <a16:creationId xmlns:a16="http://schemas.microsoft.com/office/drawing/2014/main" id="{543C8808-322D-436E-8663-71962A4609FF}"/>
                </a:ext>
              </a:extLst>
            </p:cNvPr>
            <p:cNvSpPr txBox="1"/>
            <p:nvPr/>
          </p:nvSpPr>
          <p:spPr>
            <a:xfrm>
              <a:off x="3539755" y="3075849"/>
              <a:ext cx="599627" cy="330669"/>
            </a:xfrm>
            <a:prstGeom prst="rect">
              <a:avLst/>
            </a:prstGeom>
            <a:solidFill>
              <a:srgbClr val="FF0000"/>
            </a:solidFill>
          </p:spPr>
          <p:txBody>
            <a:bodyPr wrap="square" rtlCol="0">
              <a:spAutoFit/>
            </a:bodyPr>
            <a:lstStyle/>
            <a:p>
              <a:r>
                <a:rPr lang="en-US" sz="2000" dirty="0">
                  <a:solidFill>
                    <a:schemeClr val="bg1"/>
                  </a:solidFill>
                </a:rPr>
                <a:t>Fail</a:t>
              </a:r>
            </a:p>
          </p:txBody>
        </p:sp>
        <p:cxnSp>
          <p:nvCxnSpPr>
            <p:cNvPr id="42" name="Straight Arrow Connector 41">
              <a:extLst>
                <a:ext uri="{FF2B5EF4-FFF2-40B4-BE49-F238E27FC236}">
                  <a16:creationId xmlns:a16="http://schemas.microsoft.com/office/drawing/2014/main" id="{F84C2D9B-0491-49A9-9CD1-990D44C58C40}"/>
                </a:ext>
              </a:extLst>
            </p:cNvPr>
            <p:cNvCxnSpPr>
              <a:cxnSpLocks/>
            </p:cNvCxnSpPr>
            <p:nvPr/>
          </p:nvCxnSpPr>
          <p:spPr>
            <a:xfrm>
              <a:off x="2669816" y="3489617"/>
              <a:ext cx="2246741" cy="0"/>
            </a:xfrm>
            <a:prstGeom prst="straightConnector1">
              <a:avLst/>
            </a:prstGeom>
            <a:ln w="76200">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4622AC74-2286-4F72-9F86-1372EC1AE3EA}"/>
              </a:ext>
            </a:extLst>
          </p:cNvPr>
          <p:cNvGrpSpPr/>
          <p:nvPr/>
        </p:nvGrpSpPr>
        <p:grpSpPr>
          <a:xfrm>
            <a:off x="2627627" y="3280531"/>
            <a:ext cx="2246741" cy="400680"/>
            <a:chOff x="2669816" y="2280555"/>
            <a:chExt cx="2246741" cy="400680"/>
          </a:xfrm>
        </p:grpSpPr>
        <p:cxnSp>
          <p:nvCxnSpPr>
            <p:cNvPr id="53" name="Straight Arrow Connector 52">
              <a:extLst>
                <a:ext uri="{FF2B5EF4-FFF2-40B4-BE49-F238E27FC236}">
                  <a16:creationId xmlns:a16="http://schemas.microsoft.com/office/drawing/2014/main" id="{598689BA-1AF9-4431-B0C8-0292D4DC9F5B}"/>
                </a:ext>
              </a:extLst>
            </p:cNvPr>
            <p:cNvCxnSpPr>
              <a:cxnSpLocks/>
            </p:cNvCxnSpPr>
            <p:nvPr/>
          </p:nvCxnSpPr>
          <p:spPr>
            <a:xfrm>
              <a:off x="2669816" y="2681235"/>
              <a:ext cx="2246741" cy="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A33A396-73AA-43BF-BE57-2127C276A29F}"/>
                </a:ext>
              </a:extLst>
            </p:cNvPr>
            <p:cNvSpPr txBox="1"/>
            <p:nvPr/>
          </p:nvSpPr>
          <p:spPr>
            <a:xfrm>
              <a:off x="3194320" y="2280555"/>
              <a:ext cx="1000126"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solidFill>
                    <a:schemeClr val="accent2">
                      <a:lumMod val="75000"/>
                    </a:schemeClr>
                  </a:solidFill>
                  <a:latin typeface="LM Mono 12" panose="00000509000000000000" pitchFamily="49" charset="0"/>
                </a:rPr>
                <a:t>pass</a:t>
              </a:r>
              <a:r>
                <a:rPr lang="en-US" u="sng" dirty="0">
                  <a:solidFill>
                    <a:srgbClr val="FF0000"/>
                  </a:solidFill>
                  <a:latin typeface="LM Mono 12" panose="00000509000000000000" pitchFamily="49" charset="0"/>
                </a:rPr>
                <a:t>e</a:t>
              </a:r>
              <a:r>
                <a:rPr lang="en-US" dirty="0">
                  <a:solidFill>
                    <a:schemeClr val="accent2">
                      <a:lumMod val="75000"/>
                    </a:schemeClr>
                  </a:solidFill>
                  <a:latin typeface="LM Mono 12" panose="00000509000000000000" pitchFamily="49" charset="0"/>
                </a:rPr>
                <a:t>92</a:t>
              </a:r>
              <a:endParaRPr lang="en-US" sz="2000" dirty="0">
                <a:solidFill>
                  <a:schemeClr val="accent2">
                    <a:lumMod val="75000"/>
                  </a:schemeClr>
                </a:solidFill>
                <a:latin typeface="LM Mono 12" panose="00000509000000000000" pitchFamily="49" charset="0"/>
              </a:endParaRPr>
            </a:p>
          </p:txBody>
        </p:sp>
      </p:grpSp>
      <p:grpSp>
        <p:nvGrpSpPr>
          <p:cNvPr id="57" name="Group 56">
            <a:extLst>
              <a:ext uri="{FF2B5EF4-FFF2-40B4-BE49-F238E27FC236}">
                <a16:creationId xmlns:a16="http://schemas.microsoft.com/office/drawing/2014/main" id="{BCA7C5C5-FB02-43AE-962F-92C1492DD1C1}"/>
              </a:ext>
            </a:extLst>
          </p:cNvPr>
          <p:cNvGrpSpPr/>
          <p:nvPr/>
        </p:nvGrpSpPr>
        <p:grpSpPr>
          <a:xfrm>
            <a:off x="2632046" y="5596893"/>
            <a:ext cx="2246741" cy="411658"/>
            <a:chOff x="2669816" y="3077959"/>
            <a:chExt cx="2246741" cy="411658"/>
          </a:xfrm>
        </p:grpSpPr>
        <p:sp>
          <p:nvSpPr>
            <p:cNvPr id="59" name="TextBox 58">
              <a:extLst>
                <a:ext uri="{FF2B5EF4-FFF2-40B4-BE49-F238E27FC236}">
                  <a16:creationId xmlns:a16="http://schemas.microsoft.com/office/drawing/2014/main" id="{4DF63CEB-8495-4EC2-9D26-83A8662332EE}"/>
                </a:ext>
              </a:extLst>
            </p:cNvPr>
            <p:cNvSpPr txBox="1"/>
            <p:nvPr/>
          </p:nvSpPr>
          <p:spPr>
            <a:xfrm>
              <a:off x="3308430" y="3077959"/>
              <a:ext cx="1062276" cy="330234"/>
            </a:xfrm>
            <a:prstGeom prst="rect">
              <a:avLst/>
            </a:prstGeom>
            <a:solidFill>
              <a:srgbClr val="92D050"/>
            </a:solidFill>
          </p:spPr>
          <p:txBody>
            <a:bodyPr wrap="square" rtlCol="0">
              <a:spAutoFit/>
            </a:bodyPr>
            <a:lstStyle/>
            <a:p>
              <a:r>
                <a:rPr lang="en-US" sz="2000" dirty="0"/>
                <a:t>Success</a:t>
              </a:r>
            </a:p>
          </p:txBody>
        </p:sp>
        <p:cxnSp>
          <p:nvCxnSpPr>
            <p:cNvPr id="62" name="Straight Arrow Connector 61">
              <a:extLst>
                <a:ext uri="{FF2B5EF4-FFF2-40B4-BE49-F238E27FC236}">
                  <a16:creationId xmlns:a16="http://schemas.microsoft.com/office/drawing/2014/main" id="{57CBB4F6-ECEE-45D3-85AA-4217E61C41C5}"/>
                </a:ext>
              </a:extLst>
            </p:cNvPr>
            <p:cNvCxnSpPr>
              <a:cxnSpLocks/>
            </p:cNvCxnSpPr>
            <p:nvPr/>
          </p:nvCxnSpPr>
          <p:spPr>
            <a:xfrm>
              <a:off x="2669816" y="3489617"/>
              <a:ext cx="2246741" cy="0"/>
            </a:xfrm>
            <a:prstGeom prst="straightConnector1">
              <a:avLst/>
            </a:prstGeom>
            <a:ln w="76200">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AD9468F4-79E5-4449-A436-0CE960967F43}"/>
              </a:ext>
            </a:extLst>
          </p:cNvPr>
          <p:cNvGrpSpPr/>
          <p:nvPr/>
        </p:nvGrpSpPr>
        <p:grpSpPr>
          <a:xfrm>
            <a:off x="2627627" y="4964680"/>
            <a:ext cx="2246741" cy="400680"/>
            <a:chOff x="2669816" y="2280555"/>
            <a:chExt cx="2246741" cy="400680"/>
          </a:xfrm>
        </p:grpSpPr>
        <p:cxnSp>
          <p:nvCxnSpPr>
            <p:cNvPr id="67" name="Straight Arrow Connector 66">
              <a:extLst>
                <a:ext uri="{FF2B5EF4-FFF2-40B4-BE49-F238E27FC236}">
                  <a16:creationId xmlns:a16="http://schemas.microsoft.com/office/drawing/2014/main" id="{9A963B7E-7094-4D11-90DF-AC6FE0535584}"/>
                </a:ext>
              </a:extLst>
            </p:cNvPr>
            <p:cNvCxnSpPr>
              <a:cxnSpLocks/>
            </p:cNvCxnSpPr>
            <p:nvPr/>
          </p:nvCxnSpPr>
          <p:spPr>
            <a:xfrm>
              <a:off x="2669816" y="2681235"/>
              <a:ext cx="2246741" cy="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A0B1B9A-BF12-4D92-AAAA-CA5E893B8E3A}"/>
                </a:ext>
              </a:extLst>
            </p:cNvPr>
            <p:cNvSpPr txBox="1"/>
            <p:nvPr/>
          </p:nvSpPr>
          <p:spPr>
            <a:xfrm>
              <a:off x="3194320" y="2280555"/>
              <a:ext cx="1000126"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solidFill>
                    <a:schemeClr val="accent2">
                      <a:lumMod val="75000"/>
                    </a:schemeClr>
                  </a:solidFill>
                  <a:latin typeface="LM Mono 12" panose="00000509000000000000" pitchFamily="49" charset="0"/>
                </a:rPr>
                <a:t>pass</a:t>
              </a:r>
              <a:r>
                <a:rPr lang="en-US" u="sng" dirty="0">
                  <a:solidFill>
                    <a:srgbClr val="FF0000"/>
                  </a:solidFill>
                  <a:latin typeface="LM Mono 12" panose="00000509000000000000" pitchFamily="49" charset="0"/>
                </a:rPr>
                <a:t>e</a:t>
              </a:r>
              <a:r>
                <a:rPr lang="en-US" dirty="0">
                  <a:solidFill>
                    <a:schemeClr val="accent2">
                      <a:lumMod val="75000"/>
                    </a:schemeClr>
                  </a:solidFill>
                  <a:latin typeface="LM Mono 12" panose="00000509000000000000" pitchFamily="49" charset="0"/>
                </a:rPr>
                <a:t>92</a:t>
              </a:r>
              <a:endParaRPr lang="en-US" dirty="0">
                <a:solidFill>
                  <a:schemeClr val="tx1"/>
                </a:solidFill>
                <a:latin typeface="LM Mono 12" panose="00000509000000000000" pitchFamily="49" charset="0"/>
              </a:endParaRPr>
            </a:p>
          </p:txBody>
        </p:sp>
      </p:grpSp>
      <p:cxnSp>
        <p:nvCxnSpPr>
          <p:cNvPr id="19" name="Straight Connector 18">
            <a:extLst>
              <a:ext uri="{FF2B5EF4-FFF2-40B4-BE49-F238E27FC236}">
                <a16:creationId xmlns:a16="http://schemas.microsoft.com/office/drawing/2014/main" id="{6D1AFC64-8A5F-44D8-916B-9E785299FFE4}"/>
              </a:ext>
            </a:extLst>
          </p:cNvPr>
          <p:cNvCxnSpPr/>
          <p:nvPr/>
        </p:nvCxnSpPr>
        <p:spPr>
          <a:xfrm>
            <a:off x="721360" y="4802120"/>
            <a:ext cx="1019048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7" name="Shape 77">
            <a:extLst>
              <a:ext uri="{FF2B5EF4-FFF2-40B4-BE49-F238E27FC236}">
                <a16:creationId xmlns:a16="http://schemas.microsoft.com/office/drawing/2014/main" id="{7436AAB5-0CC0-48BE-B250-B2B20A23F4AA}"/>
              </a:ext>
            </a:extLst>
          </p:cNvPr>
          <p:cNvPicPr preferRelativeResize="0"/>
          <p:nvPr/>
        </p:nvPicPr>
        <p:blipFill rotWithShape="1">
          <a:blip r:embed="rId4">
            <a:alphaModFix/>
          </a:blip>
          <a:srcRect l="14352" r="14345"/>
          <a:stretch/>
        </p:blipFill>
        <p:spPr>
          <a:xfrm>
            <a:off x="1176724" y="2019131"/>
            <a:ext cx="1029999" cy="1206624"/>
          </a:xfrm>
          <a:prstGeom prst="rect">
            <a:avLst/>
          </a:prstGeom>
          <a:noFill/>
          <a:ln>
            <a:noFill/>
          </a:ln>
        </p:spPr>
      </p:pic>
      <p:sp>
        <p:nvSpPr>
          <p:cNvPr id="18" name="Shape 78">
            <a:extLst>
              <a:ext uri="{FF2B5EF4-FFF2-40B4-BE49-F238E27FC236}">
                <a16:creationId xmlns:a16="http://schemas.microsoft.com/office/drawing/2014/main" id="{C5B8DDE5-BE49-430E-BC33-36909C01BBF5}"/>
              </a:ext>
            </a:extLst>
          </p:cNvPr>
          <p:cNvSpPr/>
          <p:nvPr/>
        </p:nvSpPr>
        <p:spPr>
          <a:xfrm>
            <a:off x="1961175" y="2167919"/>
            <a:ext cx="245700" cy="265800"/>
          </a:xfrm>
          <a:prstGeom prst="rect">
            <a:avLst/>
          </a:prstGeom>
          <a:solidFill>
            <a:schemeClr val="lt1"/>
          </a:solidFill>
          <a:ln>
            <a:noFill/>
          </a:ln>
        </p:spPr>
        <p:txBody>
          <a:bodyPr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3" name="TextBox 2">
            <a:extLst>
              <a:ext uri="{FF2B5EF4-FFF2-40B4-BE49-F238E27FC236}">
                <a16:creationId xmlns:a16="http://schemas.microsoft.com/office/drawing/2014/main" id="{4EC18C16-177E-4A31-8283-A75F0CDEC1C2}"/>
              </a:ext>
            </a:extLst>
          </p:cNvPr>
          <p:cNvSpPr txBox="1"/>
          <p:nvPr/>
        </p:nvSpPr>
        <p:spPr>
          <a:xfrm>
            <a:off x="1382751" y="3149897"/>
            <a:ext cx="583814" cy="369332"/>
          </a:xfrm>
          <a:prstGeom prst="rect">
            <a:avLst/>
          </a:prstGeom>
          <a:noFill/>
        </p:spPr>
        <p:txBody>
          <a:bodyPr wrap="none" rtlCol="0">
            <a:spAutoFit/>
          </a:bodyPr>
          <a:lstStyle/>
          <a:p>
            <a:r>
              <a:rPr lang="en-US" dirty="0"/>
              <a:t>Bob</a:t>
            </a:r>
          </a:p>
        </p:txBody>
      </p:sp>
      <p:grpSp>
        <p:nvGrpSpPr>
          <p:cNvPr id="30" name="Group 29">
            <a:extLst>
              <a:ext uri="{FF2B5EF4-FFF2-40B4-BE49-F238E27FC236}">
                <a16:creationId xmlns:a16="http://schemas.microsoft.com/office/drawing/2014/main" id="{1725BBFB-C005-457E-A962-DCD28E29B2E7}"/>
              </a:ext>
            </a:extLst>
          </p:cNvPr>
          <p:cNvGrpSpPr/>
          <p:nvPr/>
        </p:nvGrpSpPr>
        <p:grpSpPr>
          <a:xfrm>
            <a:off x="1173010" y="4970482"/>
            <a:ext cx="1030151" cy="1500098"/>
            <a:chOff x="1187875" y="2019131"/>
            <a:chExt cx="1030151" cy="1500098"/>
          </a:xfrm>
        </p:grpSpPr>
        <p:pic>
          <p:nvPicPr>
            <p:cNvPr id="32" name="Shape 77">
              <a:extLst>
                <a:ext uri="{FF2B5EF4-FFF2-40B4-BE49-F238E27FC236}">
                  <a16:creationId xmlns:a16="http://schemas.microsoft.com/office/drawing/2014/main" id="{0F928CEE-A567-422E-AC1B-7FD24D68CCA6}"/>
                </a:ext>
              </a:extLst>
            </p:cNvPr>
            <p:cNvPicPr preferRelativeResize="0"/>
            <p:nvPr/>
          </p:nvPicPr>
          <p:blipFill rotWithShape="1">
            <a:blip r:embed="rId4">
              <a:alphaModFix/>
            </a:blip>
            <a:srcRect l="14352" r="14345"/>
            <a:stretch/>
          </p:blipFill>
          <p:spPr>
            <a:xfrm>
              <a:off x="1187875" y="2019131"/>
              <a:ext cx="1029999" cy="1206624"/>
            </a:xfrm>
            <a:prstGeom prst="rect">
              <a:avLst/>
            </a:prstGeom>
            <a:noFill/>
            <a:ln>
              <a:noFill/>
            </a:ln>
          </p:spPr>
        </p:pic>
        <p:sp>
          <p:nvSpPr>
            <p:cNvPr id="33" name="Shape 78">
              <a:extLst>
                <a:ext uri="{FF2B5EF4-FFF2-40B4-BE49-F238E27FC236}">
                  <a16:creationId xmlns:a16="http://schemas.microsoft.com/office/drawing/2014/main" id="{C2593CFB-7732-4416-8839-690B860DD4EB}"/>
                </a:ext>
              </a:extLst>
            </p:cNvPr>
            <p:cNvSpPr/>
            <p:nvPr/>
          </p:nvSpPr>
          <p:spPr>
            <a:xfrm>
              <a:off x="1972326" y="2167919"/>
              <a:ext cx="245700" cy="265800"/>
            </a:xfrm>
            <a:prstGeom prst="rect">
              <a:avLst/>
            </a:prstGeom>
            <a:solidFill>
              <a:schemeClr val="lt1"/>
            </a:solidFill>
            <a:ln>
              <a:noFill/>
            </a:ln>
          </p:spPr>
          <p:txBody>
            <a:bodyPr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35" name="TextBox 34">
              <a:extLst>
                <a:ext uri="{FF2B5EF4-FFF2-40B4-BE49-F238E27FC236}">
                  <a16:creationId xmlns:a16="http://schemas.microsoft.com/office/drawing/2014/main" id="{743051E4-45CC-4E04-8E2E-BD08199DB2A0}"/>
                </a:ext>
              </a:extLst>
            </p:cNvPr>
            <p:cNvSpPr txBox="1"/>
            <p:nvPr/>
          </p:nvSpPr>
          <p:spPr>
            <a:xfrm>
              <a:off x="1393902" y="3149897"/>
              <a:ext cx="583814" cy="369332"/>
            </a:xfrm>
            <a:prstGeom prst="rect">
              <a:avLst/>
            </a:prstGeom>
            <a:noFill/>
          </p:spPr>
          <p:txBody>
            <a:bodyPr wrap="none" rtlCol="0">
              <a:spAutoFit/>
            </a:bodyPr>
            <a:lstStyle/>
            <a:p>
              <a:r>
                <a:rPr lang="en-US" dirty="0"/>
                <a:t>Bob</a:t>
              </a:r>
            </a:p>
          </p:txBody>
        </p:sp>
      </p:grpSp>
      <p:sp>
        <p:nvSpPr>
          <p:cNvPr id="6" name="TextBox 5">
            <a:extLst>
              <a:ext uri="{FF2B5EF4-FFF2-40B4-BE49-F238E27FC236}">
                <a16:creationId xmlns:a16="http://schemas.microsoft.com/office/drawing/2014/main" id="{99656EAD-562A-40FC-BAEA-CC5F947F48E3}"/>
              </a:ext>
            </a:extLst>
          </p:cNvPr>
          <p:cNvSpPr txBox="1"/>
          <p:nvPr/>
        </p:nvSpPr>
        <p:spPr>
          <a:xfrm>
            <a:off x="1884560" y="4750421"/>
            <a:ext cx="704039" cy="830997"/>
          </a:xfrm>
          <a:prstGeom prst="rect">
            <a:avLst/>
          </a:prstGeom>
          <a:noFill/>
        </p:spPr>
        <p:txBody>
          <a:bodyPr wrap="none" rtlCol="0">
            <a:spAutoFit/>
          </a:bodyPr>
          <a:lstStyle/>
          <a:p>
            <a:r>
              <a:rPr lang="en-US" sz="4800" dirty="0">
                <a:sym typeface="Wingdings" panose="05000000000000000000" pitchFamily="2" charset="2"/>
              </a:rPr>
              <a:t></a:t>
            </a:r>
            <a:endParaRPr lang="en-US" sz="4800" dirty="0"/>
          </a:p>
        </p:txBody>
      </p:sp>
      <p:sp>
        <p:nvSpPr>
          <p:cNvPr id="36" name="Rounded Rectangular Callout 22">
            <a:extLst>
              <a:ext uri="{FF2B5EF4-FFF2-40B4-BE49-F238E27FC236}">
                <a16:creationId xmlns:a16="http://schemas.microsoft.com/office/drawing/2014/main" id="{1541C406-17EE-4681-A047-B4CD336F626B}"/>
              </a:ext>
            </a:extLst>
          </p:cNvPr>
          <p:cNvSpPr/>
          <p:nvPr/>
        </p:nvSpPr>
        <p:spPr>
          <a:xfrm>
            <a:off x="8159823" y="1565974"/>
            <a:ext cx="2441823" cy="688030"/>
          </a:xfrm>
          <a:prstGeom prst="wedgeRoundRectCallout">
            <a:avLst>
              <a:gd name="adj1" fmla="val -110845"/>
              <a:gd name="adj2" fmla="val 1031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t>Salted, slow cryptographic hash</a:t>
            </a:r>
          </a:p>
        </p:txBody>
      </p:sp>
      <p:grpSp>
        <p:nvGrpSpPr>
          <p:cNvPr id="43" name="Group 42">
            <a:extLst>
              <a:ext uri="{FF2B5EF4-FFF2-40B4-BE49-F238E27FC236}">
                <a16:creationId xmlns:a16="http://schemas.microsoft.com/office/drawing/2014/main" id="{61EFD20D-DF2D-4BED-9EB8-3D6050331A7A}"/>
              </a:ext>
            </a:extLst>
          </p:cNvPr>
          <p:cNvGrpSpPr/>
          <p:nvPr/>
        </p:nvGrpSpPr>
        <p:grpSpPr>
          <a:xfrm>
            <a:off x="2588599" y="2328359"/>
            <a:ext cx="2246741" cy="411658"/>
            <a:chOff x="2669816" y="3077959"/>
            <a:chExt cx="2246741" cy="411658"/>
          </a:xfrm>
        </p:grpSpPr>
        <p:sp>
          <p:nvSpPr>
            <p:cNvPr id="44" name="TextBox 43">
              <a:extLst>
                <a:ext uri="{FF2B5EF4-FFF2-40B4-BE49-F238E27FC236}">
                  <a16:creationId xmlns:a16="http://schemas.microsoft.com/office/drawing/2014/main" id="{92BAB87D-0D99-4780-84A8-318529BA5E39}"/>
                </a:ext>
              </a:extLst>
            </p:cNvPr>
            <p:cNvSpPr txBox="1"/>
            <p:nvPr/>
          </p:nvSpPr>
          <p:spPr>
            <a:xfrm>
              <a:off x="3308430" y="3077959"/>
              <a:ext cx="1062276" cy="330234"/>
            </a:xfrm>
            <a:prstGeom prst="rect">
              <a:avLst/>
            </a:prstGeom>
            <a:solidFill>
              <a:srgbClr val="92D050"/>
            </a:solidFill>
          </p:spPr>
          <p:txBody>
            <a:bodyPr wrap="square" rtlCol="0">
              <a:spAutoFit/>
            </a:bodyPr>
            <a:lstStyle/>
            <a:p>
              <a:r>
                <a:rPr lang="en-US" sz="2000" dirty="0"/>
                <a:t>Success</a:t>
              </a:r>
            </a:p>
          </p:txBody>
        </p:sp>
        <p:cxnSp>
          <p:nvCxnSpPr>
            <p:cNvPr id="45" name="Straight Arrow Connector 44">
              <a:extLst>
                <a:ext uri="{FF2B5EF4-FFF2-40B4-BE49-F238E27FC236}">
                  <a16:creationId xmlns:a16="http://schemas.microsoft.com/office/drawing/2014/main" id="{05B25C24-9201-428A-AF9D-F85AA2C9893D}"/>
                </a:ext>
              </a:extLst>
            </p:cNvPr>
            <p:cNvCxnSpPr>
              <a:cxnSpLocks/>
            </p:cNvCxnSpPr>
            <p:nvPr/>
          </p:nvCxnSpPr>
          <p:spPr>
            <a:xfrm>
              <a:off x="2669816" y="3489617"/>
              <a:ext cx="2246741" cy="0"/>
            </a:xfrm>
            <a:prstGeom prst="straightConnector1">
              <a:avLst/>
            </a:prstGeom>
            <a:ln w="76200">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0D5FC11A-FFC4-4D29-B588-8E892D4D7BAD}"/>
              </a:ext>
            </a:extLst>
          </p:cNvPr>
          <p:cNvGrpSpPr/>
          <p:nvPr/>
        </p:nvGrpSpPr>
        <p:grpSpPr>
          <a:xfrm>
            <a:off x="2588599" y="1690336"/>
            <a:ext cx="2246741" cy="417468"/>
            <a:chOff x="2669816" y="2263767"/>
            <a:chExt cx="2246741" cy="417468"/>
          </a:xfrm>
        </p:grpSpPr>
        <p:cxnSp>
          <p:nvCxnSpPr>
            <p:cNvPr id="47" name="Straight Arrow Connector 46">
              <a:extLst>
                <a:ext uri="{FF2B5EF4-FFF2-40B4-BE49-F238E27FC236}">
                  <a16:creationId xmlns:a16="http://schemas.microsoft.com/office/drawing/2014/main" id="{6826582C-A5F5-4064-BE6A-71017CEA2D1A}"/>
                </a:ext>
              </a:extLst>
            </p:cNvPr>
            <p:cNvCxnSpPr>
              <a:cxnSpLocks/>
            </p:cNvCxnSpPr>
            <p:nvPr/>
          </p:nvCxnSpPr>
          <p:spPr>
            <a:xfrm>
              <a:off x="2669816" y="2681235"/>
              <a:ext cx="2246741" cy="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F33BD45-0F46-4241-A79F-3208BE9AADD1}"/>
                </a:ext>
              </a:extLst>
            </p:cNvPr>
            <p:cNvSpPr txBox="1"/>
            <p:nvPr/>
          </p:nvSpPr>
          <p:spPr>
            <a:xfrm>
              <a:off x="3194320" y="2263767"/>
              <a:ext cx="1000126"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solidFill>
                    <a:schemeClr val="accent2">
                      <a:lumMod val="75000"/>
                    </a:schemeClr>
                  </a:solidFill>
                  <a:latin typeface="LM Mono 12" panose="00000509000000000000" pitchFamily="49" charset="0"/>
                </a:rPr>
                <a:t>passw92</a:t>
              </a:r>
            </a:p>
          </p:txBody>
        </p:sp>
      </p:grpSp>
      <p:grpSp>
        <p:nvGrpSpPr>
          <p:cNvPr id="49" name="Group 48">
            <a:extLst>
              <a:ext uri="{FF2B5EF4-FFF2-40B4-BE49-F238E27FC236}">
                <a16:creationId xmlns:a16="http://schemas.microsoft.com/office/drawing/2014/main" id="{4098C242-B803-4FD0-8601-8C19F8C8DFFE}"/>
              </a:ext>
            </a:extLst>
          </p:cNvPr>
          <p:cNvGrpSpPr/>
          <p:nvPr/>
        </p:nvGrpSpPr>
        <p:grpSpPr>
          <a:xfrm>
            <a:off x="6378612" y="2856423"/>
            <a:ext cx="4223033" cy="512284"/>
            <a:chOff x="4254500" y="3908234"/>
            <a:chExt cx="5016500" cy="512284"/>
          </a:xfrm>
        </p:grpSpPr>
        <p:sp>
          <p:nvSpPr>
            <p:cNvPr id="50" name="TextBox 17">
              <a:extLst>
                <a:ext uri="{FF2B5EF4-FFF2-40B4-BE49-F238E27FC236}">
                  <a16:creationId xmlns:a16="http://schemas.microsoft.com/office/drawing/2014/main" id="{FFE3FB16-C577-48EC-B476-E85E631A2061}"/>
                </a:ext>
              </a:extLst>
            </p:cNvPr>
            <p:cNvSpPr txBox="1"/>
            <p:nvPr/>
          </p:nvSpPr>
          <p:spPr>
            <a:xfrm>
              <a:off x="4254500" y="4020408"/>
              <a:ext cx="50165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H(</a:t>
              </a:r>
              <a:r>
                <a:rPr lang="en-US" sz="2000" dirty="0">
                  <a:solidFill>
                    <a:schemeClr val="accent2">
                      <a:lumMod val="75000"/>
                    </a:schemeClr>
                  </a:solidFill>
                  <a:latin typeface="LM Mono 12" panose="00000509000000000000" pitchFamily="49" charset="0"/>
                  <a:sym typeface="Consolas"/>
                </a:rPr>
                <a:t>pass</a:t>
              </a:r>
              <a:r>
                <a:rPr lang="en-US" sz="2000" u="sng" dirty="0">
                  <a:solidFill>
                    <a:srgbClr val="FF0000"/>
                  </a:solidFill>
                  <a:latin typeface="LM Mono 12" panose="00000509000000000000" pitchFamily="49" charset="0"/>
                  <a:sym typeface="Consolas"/>
                </a:rPr>
                <a:t>e</a:t>
              </a:r>
              <a:r>
                <a:rPr lang="en-US" sz="2000" dirty="0">
                  <a:solidFill>
                    <a:schemeClr val="accent2">
                      <a:lumMod val="75000"/>
                    </a:schemeClr>
                  </a:solidFill>
                  <a:latin typeface="LM Mono 12" panose="00000509000000000000" pitchFamily="49" charset="0"/>
                  <a:sym typeface="Consolas"/>
                </a:rPr>
                <a:t>92</a:t>
              </a:r>
              <a:r>
                <a:rPr lang="en-US" sz="2000" dirty="0"/>
                <a:t>) = </a:t>
              </a:r>
              <a:r>
                <a:rPr lang="en-US" dirty="0">
                  <a:solidFill>
                    <a:schemeClr val="accent4">
                      <a:lumMod val="50000"/>
                    </a:schemeClr>
                  </a:solidFill>
                  <a:latin typeface="LM Mono 12" panose="00000509000000000000" pitchFamily="49" charset="0"/>
                </a:rPr>
                <a:t>a5idoiaU7p...</a:t>
              </a:r>
            </a:p>
          </p:txBody>
        </p:sp>
        <p:sp>
          <p:nvSpPr>
            <p:cNvPr id="51" name="TextBox 5">
              <a:extLst>
                <a:ext uri="{FF2B5EF4-FFF2-40B4-BE49-F238E27FC236}">
                  <a16:creationId xmlns:a16="http://schemas.microsoft.com/office/drawing/2014/main" id="{F5CA9B22-9917-476D-8FEE-9C88BED96F26}"/>
                </a:ext>
              </a:extLst>
            </p:cNvPr>
            <p:cNvSpPr txBox="1"/>
            <p:nvPr/>
          </p:nvSpPr>
          <p:spPr>
            <a:xfrm>
              <a:off x="5879174" y="3908234"/>
              <a:ext cx="2916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grpSp>
      <p:pic>
        <p:nvPicPr>
          <p:cNvPr id="58" name="Picture 57" descr="Wrong sign - vector Clip Art">
            <a:extLst>
              <a:ext uri="{FF2B5EF4-FFF2-40B4-BE49-F238E27FC236}">
                <a16:creationId xmlns:a16="http://schemas.microsoft.com/office/drawing/2014/main" id="{B1EEA329-66FF-4ECF-B837-94323E6732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3329" y="3068833"/>
            <a:ext cx="270474" cy="270474"/>
          </a:xfrm>
          <a:prstGeom prst="rect">
            <a:avLst/>
          </a:prstGeom>
        </p:spPr>
      </p:pic>
      <p:sp>
        <p:nvSpPr>
          <p:cNvPr id="4" name="Speech Bubble: Rectangle with Corners Rounded 3">
            <a:extLst>
              <a:ext uri="{FF2B5EF4-FFF2-40B4-BE49-F238E27FC236}">
                <a16:creationId xmlns:a16="http://schemas.microsoft.com/office/drawing/2014/main" id="{FD63ECC2-0FE7-4C27-8E38-5056AAF47B54}"/>
              </a:ext>
            </a:extLst>
          </p:cNvPr>
          <p:cNvSpPr/>
          <p:nvPr/>
        </p:nvSpPr>
        <p:spPr>
          <a:xfrm>
            <a:off x="5080220" y="3621232"/>
            <a:ext cx="6464080" cy="831926"/>
          </a:xfrm>
          <a:prstGeom prst="wedgeRoundRectCallout">
            <a:avLst>
              <a:gd name="adj1" fmla="val -17981"/>
              <a:gd name="adj2" fmla="val -88739"/>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chemeClr val="tx1"/>
                </a:solidFill>
              </a:rPr>
              <a:t>2.</a:t>
            </a:r>
            <a:r>
              <a:rPr lang="en-US" sz="2400" dirty="0"/>
              <a:t>  How to figure out this is a legitimate typo? </a:t>
            </a:r>
            <a:r>
              <a:rPr lang="en-US" sz="2000" dirty="0"/>
              <a:t>E.g., within edit-distance 1 from real password</a:t>
            </a:r>
            <a:endParaRPr lang="en-US" sz="2400" dirty="0"/>
          </a:p>
        </p:txBody>
      </p:sp>
      <p:sp>
        <p:nvSpPr>
          <p:cNvPr id="5" name="Rectangle: Rounded Corners 4">
            <a:extLst>
              <a:ext uri="{FF2B5EF4-FFF2-40B4-BE49-F238E27FC236}">
                <a16:creationId xmlns:a16="http://schemas.microsoft.com/office/drawing/2014/main" id="{CCB6B7B3-71F4-40A6-951A-5325522A34F5}"/>
              </a:ext>
            </a:extLst>
          </p:cNvPr>
          <p:cNvSpPr/>
          <p:nvPr/>
        </p:nvSpPr>
        <p:spPr>
          <a:xfrm>
            <a:off x="7972668" y="4560432"/>
            <a:ext cx="3571632" cy="501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Allow previously seen typos</a:t>
            </a:r>
            <a:endParaRPr lang="en-US" dirty="0"/>
          </a:p>
        </p:txBody>
      </p:sp>
      <p:sp>
        <p:nvSpPr>
          <p:cNvPr id="9" name="TextBox 8">
            <a:extLst>
              <a:ext uri="{FF2B5EF4-FFF2-40B4-BE49-F238E27FC236}">
                <a16:creationId xmlns:a16="http://schemas.microsoft.com/office/drawing/2014/main" id="{B37F6738-C4F9-44A7-B045-1DBD7252CF42}"/>
              </a:ext>
            </a:extLst>
          </p:cNvPr>
          <p:cNvSpPr txBox="1"/>
          <p:nvPr/>
        </p:nvSpPr>
        <p:spPr>
          <a:xfrm>
            <a:off x="5509459" y="5968683"/>
            <a:ext cx="6202282" cy="387667"/>
          </a:xfrm>
          <a:prstGeom prst="rect">
            <a:avLst/>
          </a:prstGeom>
          <a:noFill/>
        </p:spPr>
        <p:txBody>
          <a:bodyPr wrap="square" rtlCol="0">
            <a:spAutoFit/>
          </a:bodyPr>
          <a:lstStyle/>
          <a:p>
            <a:r>
              <a:rPr lang="en-US" sz="2400" dirty="0">
                <a:solidFill>
                  <a:schemeClr val="bg1">
                    <a:lumMod val="50000"/>
                  </a:schemeClr>
                </a:solidFill>
                <a:latin typeface="Leelawadee UI Semilight" panose="020B0402040204020203" pitchFamily="34" charset="-34"/>
                <a:cs typeface="Leelawadee UI Semilight" panose="020B0402040204020203" pitchFamily="34" charset="-34"/>
              </a:rPr>
              <a:t>If only we could store passwords in plaintext…</a:t>
            </a:r>
          </a:p>
        </p:txBody>
      </p:sp>
      <p:sp>
        <p:nvSpPr>
          <p:cNvPr id="10" name="Rectangle: Rounded Corners 9">
            <a:extLst>
              <a:ext uri="{FF2B5EF4-FFF2-40B4-BE49-F238E27FC236}">
                <a16:creationId xmlns:a16="http://schemas.microsoft.com/office/drawing/2014/main" id="{5FB7F446-4D3E-4EF9-A4EC-CA5D23EAAB36}"/>
              </a:ext>
            </a:extLst>
          </p:cNvPr>
          <p:cNvSpPr/>
          <p:nvPr/>
        </p:nvSpPr>
        <p:spPr>
          <a:xfrm>
            <a:off x="7991811" y="3049783"/>
            <a:ext cx="1626672" cy="264443"/>
          </a:xfrm>
          <a:prstGeom prst="roundRect">
            <a:avLst/>
          </a:prstGeom>
          <a:noFill/>
          <a:ln w="28575" cap="flat" cmpd="sng" algn="ctr">
            <a:solidFill>
              <a:schemeClr val="accent2"/>
            </a:solidFill>
            <a:prstDash val="dashDot"/>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E8C302C-2D5A-42C3-A29B-45A2DAF0206A}"/>
              </a:ext>
            </a:extLst>
          </p:cNvPr>
          <p:cNvSpPr/>
          <p:nvPr/>
        </p:nvSpPr>
        <p:spPr>
          <a:xfrm>
            <a:off x="6347198" y="5170403"/>
            <a:ext cx="5194910" cy="52349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chemeClr val="tx1"/>
                </a:solidFill>
              </a:rPr>
              <a:t>1.</a:t>
            </a:r>
            <a:r>
              <a:rPr lang="en-US" sz="2800" b="1" dirty="0"/>
              <a:t>  </a:t>
            </a:r>
            <a:r>
              <a:rPr lang="en-US" sz="2800" dirty="0"/>
              <a:t>Do users repeat their typos?</a:t>
            </a:r>
            <a:endParaRPr lang="en-US" sz="2000" dirty="0"/>
          </a:p>
        </p:txBody>
      </p:sp>
      <p:sp>
        <p:nvSpPr>
          <p:cNvPr id="8" name="Slide Number Placeholder 7">
            <a:extLst>
              <a:ext uri="{FF2B5EF4-FFF2-40B4-BE49-F238E27FC236}">
                <a16:creationId xmlns:a16="http://schemas.microsoft.com/office/drawing/2014/main" id="{2D8209AA-1B50-4098-BDB5-9AAA42ADE1EF}"/>
              </a:ext>
            </a:extLst>
          </p:cNvPr>
          <p:cNvSpPr>
            <a:spLocks noGrp="1"/>
          </p:cNvSpPr>
          <p:nvPr>
            <p:ph type="sldNum" sz="quarter" idx="12"/>
          </p:nvPr>
        </p:nvSpPr>
        <p:spPr/>
        <p:txBody>
          <a:bodyPr/>
          <a:lstStyle/>
          <a:p>
            <a:fld id="{6D22F896-40B5-4ADD-8801-0D06FADFA095}" type="slidenum">
              <a:rPr lang="en-US" smtClean="0"/>
              <a:t>6</a:t>
            </a:fld>
            <a:endParaRPr lang="en-US" dirty="0"/>
          </a:p>
        </p:txBody>
      </p:sp>
      <p:pic>
        <p:nvPicPr>
          <p:cNvPr id="56" name="Picture 55">
            <a:extLst>
              <a:ext uri="{FF2B5EF4-FFF2-40B4-BE49-F238E27FC236}">
                <a16:creationId xmlns:a16="http://schemas.microsoft.com/office/drawing/2014/main" id="{36FDF0D0-8826-424E-A43D-DE0371E4DA9F}"/>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6347198" y="2403916"/>
            <a:ext cx="4285859" cy="658425"/>
          </a:xfrm>
          <a:prstGeom prst="rect">
            <a:avLst/>
          </a:prstGeom>
        </p:spPr>
      </p:pic>
      <p:cxnSp>
        <p:nvCxnSpPr>
          <p:cNvPr id="13" name="Straight Connector 12">
            <a:extLst>
              <a:ext uri="{FF2B5EF4-FFF2-40B4-BE49-F238E27FC236}">
                <a16:creationId xmlns:a16="http://schemas.microsoft.com/office/drawing/2014/main" id="{8F364567-1FA8-4F96-B232-A8ADED44B6AB}"/>
              </a:ext>
            </a:extLst>
          </p:cNvPr>
          <p:cNvCxnSpPr>
            <a:cxnSpLocks/>
          </p:cNvCxnSpPr>
          <p:nvPr/>
        </p:nvCxnSpPr>
        <p:spPr>
          <a:xfrm>
            <a:off x="5559301" y="6211543"/>
            <a:ext cx="5937719" cy="47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 presetClass="entr" presetSubtype="0" fill="hold" nodeType="withEffect">
                                  <p:stCondLst>
                                    <p:cond delay="700"/>
                                  </p:stCondLst>
                                  <p:childTnLst>
                                    <p:set>
                                      <p:cBhvr>
                                        <p:cTn id="9" dur="1" fill="hold">
                                          <p:stCondLst>
                                            <p:cond delay="0"/>
                                          </p:stCondLst>
                                        </p:cTn>
                                        <p:tgtEl>
                                          <p:spTgt spid="49"/>
                                        </p:tgtEl>
                                        <p:attrNameLst>
                                          <p:attrName>style.visibility</p:attrName>
                                        </p:attrNameLst>
                                      </p:cBhvr>
                                      <p:to>
                                        <p:strVal val="visible"/>
                                      </p:to>
                                    </p:set>
                                  </p:childTnLst>
                                </p:cTn>
                              </p:par>
                            </p:childTnLst>
                          </p:cTn>
                        </p:par>
                        <p:par>
                          <p:cTn id="10" fill="hold">
                            <p:stCondLst>
                              <p:cond delay="700"/>
                            </p:stCondLst>
                            <p:childTnLst>
                              <p:par>
                                <p:cTn id="11" presetID="10" presetClass="entr" presetSubtype="0" fill="hold" nodeType="afterEffect">
                                  <p:stCondLst>
                                    <p:cond delay="30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 presetClass="entr" presetSubtype="0" fill="hold" nodeType="withEffect">
                                  <p:stCondLst>
                                    <p:cond delay="800"/>
                                  </p:stCondLst>
                                  <p:childTnLst>
                                    <p:set>
                                      <p:cBhvr>
                                        <p:cTn id="15" dur="1" fill="hold">
                                          <p:stCondLst>
                                            <p:cond delay="0"/>
                                          </p:stCondLst>
                                        </p:cTn>
                                        <p:tgtEl>
                                          <p:spTgt spid="38"/>
                                        </p:tgtEl>
                                        <p:attrNameLst>
                                          <p:attrName>style.visibility</p:attrName>
                                        </p:attrNameLst>
                                      </p:cBhvr>
                                      <p:to>
                                        <p:strVal val="visible"/>
                                      </p:to>
                                    </p:set>
                                  </p:childTnLst>
                                </p:cTn>
                              </p:par>
                              <p:par>
                                <p:cTn id="16" presetID="10" presetClass="exit" presetSubtype="0" fill="hold" grpId="0" nodeType="withEffect">
                                  <p:stCondLst>
                                    <p:cond delay="70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par>
                          <p:cTn id="30" fill="hold">
                            <p:stCondLst>
                              <p:cond delay="0"/>
                            </p:stCondLst>
                            <p:childTnLst>
                              <p:par>
                                <p:cTn id="31" presetID="22" presetClass="entr" presetSubtype="8" fill="hold" nodeType="after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left)">
                                      <p:cBhvr>
                                        <p:cTn id="33" dur="500"/>
                                        <p:tgtEl>
                                          <p:spTgt spid="6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right)">
                                      <p:cBhvr>
                                        <p:cTn id="38" dur="400"/>
                                        <p:tgtEl>
                                          <p:spTgt spid="57"/>
                                        </p:tgtEl>
                                      </p:cBhvr>
                                    </p:animEffect>
                                  </p:childTnLst>
                                </p:cTn>
                              </p:par>
                            </p:childTnLst>
                          </p:cTn>
                        </p:par>
                        <p:par>
                          <p:cTn id="39" fill="hold">
                            <p:stCondLst>
                              <p:cond delay="4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10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P spid="4" grpId="0" animBg="1"/>
      <p:bldP spid="5" grpId="0" animBg="1"/>
      <p:bldP spid="9" grpId="0"/>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C78033-BF3B-4692-9B36-F35943271110}"/>
              </a:ext>
            </a:extLst>
          </p:cNvPr>
          <p:cNvSpPr txBox="1"/>
          <p:nvPr/>
        </p:nvSpPr>
        <p:spPr>
          <a:xfrm>
            <a:off x="1859140" y="3044280"/>
            <a:ext cx="8277319" cy="830997"/>
          </a:xfrm>
          <a:prstGeom prst="rect">
            <a:avLst/>
          </a:prstGeom>
        </p:spPr>
        <p:txBody>
          <a:bodyPr wrap="square" rtlCol="0">
            <a:spAutoFit/>
          </a:bodyPr>
          <a:lstStyle/>
          <a:p>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Do users repeat their typos?</a:t>
            </a:r>
          </a:p>
        </p:txBody>
      </p:sp>
      <p:sp>
        <p:nvSpPr>
          <p:cNvPr id="2" name="Slide Number Placeholder 1">
            <a:extLst>
              <a:ext uri="{FF2B5EF4-FFF2-40B4-BE49-F238E27FC236}">
                <a16:creationId xmlns:a16="http://schemas.microsoft.com/office/drawing/2014/main" id="{7645F7CD-6F14-4DF4-A1E5-7B2BC38F8299}"/>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560287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92">
            <a:extLst>
              <a:ext uri="{FF2B5EF4-FFF2-40B4-BE49-F238E27FC236}">
                <a16:creationId xmlns:a16="http://schemas.microsoft.com/office/drawing/2014/main" id="{D4FA77EA-209A-4D37-8B9A-776D29E17AD9}"/>
              </a:ext>
            </a:extLst>
          </p:cNvPr>
          <p:cNvPicPr preferRelativeResize="0"/>
          <p:nvPr/>
        </p:nvPicPr>
        <p:blipFill rotWithShape="1">
          <a:blip r:embed="rId3">
            <a:alphaModFix/>
          </a:blip>
          <a:srcRect l="10117" t="3194" r="11512"/>
          <a:stretch/>
        </p:blipFill>
        <p:spPr>
          <a:xfrm>
            <a:off x="9332480" y="449380"/>
            <a:ext cx="1645400" cy="911294"/>
          </a:xfrm>
          <a:prstGeom prst="rect">
            <a:avLst/>
          </a:prstGeom>
          <a:noFill/>
          <a:ln>
            <a:noFill/>
          </a:ln>
        </p:spPr>
      </p:pic>
      <p:sp>
        <p:nvSpPr>
          <p:cNvPr id="2" name="Title 1">
            <a:extLst>
              <a:ext uri="{FF2B5EF4-FFF2-40B4-BE49-F238E27FC236}">
                <a16:creationId xmlns:a16="http://schemas.microsoft.com/office/drawing/2014/main" id="{81413DBD-7212-4AED-BD09-8E7C75E968BE}"/>
              </a:ext>
            </a:extLst>
          </p:cNvPr>
          <p:cNvSpPr>
            <a:spLocks noGrp="1"/>
          </p:cNvSpPr>
          <p:nvPr>
            <p:ph type="title"/>
          </p:nvPr>
        </p:nvSpPr>
        <p:spPr>
          <a:xfrm>
            <a:off x="838200" y="365125"/>
            <a:ext cx="9120170" cy="1325563"/>
          </a:xfrm>
        </p:spPr>
        <p:txBody>
          <a:bodyPr>
            <a:normAutofit/>
          </a:bodyPr>
          <a:lstStyle/>
          <a:p>
            <a:r>
              <a:rPr lang="en-US" sz="4000" dirty="0"/>
              <a:t>Simulate password typing behavior at</a:t>
            </a:r>
          </a:p>
        </p:txBody>
      </p:sp>
      <p:sp>
        <p:nvSpPr>
          <p:cNvPr id="3" name="Content Placeholder 2">
            <a:extLst>
              <a:ext uri="{FF2B5EF4-FFF2-40B4-BE49-F238E27FC236}">
                <a16:creationId xmlns:a16="http://schemas.microsoft.com/office/drawing/2014/main" id="{78B54C5F-EB18-4061-B67C-4701A61029F5}"/>
              </a:ext>
            </a:extLst>
          </p:cNvPr>
          <p:cNvSpPr>
            <a:spLocks noGrp="1"/>
          </p:cNvSpPr>
          <p:nvPr>
            <p:ph idx="1"/>
          </p:nvPr>
        </p:nvSpPr>
        <p:spPr>
          <a:xfrm>
            <a:off x="838200" y="1825625"/>
            <a:ext cx="10313020" cy="4351338"/>
          </a:xfrm>
        </p:spPr>
        <p:txBody>
          <a:bodyPr>
            <a:normAutofit/>
          </a:bodyPr>
          <a:lstStyle/>
          <a:p>
            <a:r>
              <a:rPr lang="en-US" dirty="0"/>
              <a:t>Asked workers</a:t>
            </a:r>
          </a:p>
          <a:p>
            <a:pPr lvl="1"/>
            <a:r>
              <a:rPr lang="en-US" dirty="0"/>
              <a:t>to register a password for an imaginary email service</a:t>
            </a:r>
          </a:p>
          <a:p>
            <a:pPr lvl="1"/>
            <a:r>
              <a:rPr lang="en-US" dirty="0"/>
              <a:t>and then, login by typing the password over multiple days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E5F2AB41-FE93-4482-ABE8-A918D195495D}"/>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8" name="Rectangle: Rounded Corners 7">
            <a:extLst>
              <a:ext uri="{FF2B5EF4-FFF2-40B4-BE49-F238E27FC236}">
                <a16:creationId xmlns:a16="http://schemas.microsoft.com/office/drawing/2014/main" id="{87F76E6E-3243-491B-9A56-8CCE45D5E848}"/>
              </a:ext>
            </a:extLst>
          </p:cNvPr>
          <p:cNvSpPr/>
          <p:nvPr/>
        </p:nvSpPr>
        <p:spPr>
          <a:xfrm>
            <a:off x="1143904" y="3498374"/>
            <a:ext cx="4787211" cy="1005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271 workers logged in for 8,739 times, median 30 times</a:t>
            </a:r>
          </a:p>
        </p:txBody>
      </p:sp>
      <p:sp>
        <p:nvSpPr>
          <p:cNvPr id="9" name="Rectangle: Rounded Corners 8">
            <a:extLst>
              <a:ext uri="{FF2B5EF4-FFF2-40B4-BE49-F238E27FC236}">
                <a16:creationId xmlns:a16="http://schemas.microsoft.com/office/drawing/2014/main" id="{51D7BC01-D57D-421A-9376-FF0ECF7520B8}"/>
              </a:ext>
            </a:extLst>
          </p:cNvPr>
          <p:cNvSpPr/>
          <p:nvPr/>
        </p:nvSpPr>
        <p:spPr>
          <a:xfrm>
            <a:off x="6436512" y="3498374"/>
            <a:ext cx="4714708" cy="1005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35% made at least  two typos in two different logins</a:t>
            </a:r>
          </a:p>
        </p:txBody>
      </p:sp>
      <p:sp>
        <p:nvSpPr>
          <p:cNvPr id="10" name="Rectangle: Rounded Corners 9">
            <a:extLst>
              <a:ext uri="{FF2B5EF4-FFF2-40B4-BE49-F238E27FC236}">
                <a16:creationId xmlns:a16="http://schemas.microsoft.com/office/drawing/2014/main" id="{21E07C62-F2D9-4125-91E6-718F66414E15}"/>
              </a:ext>
            </a:extLst>
          </p:cNvPr>
          <p:cNvSpPr/>
          <p:nvPr/>
        </p:nvSpPr>
        <p:spPr>
          <a:xfrm>
            <a:off x="7089727" y="5027885"/>
            <a:ext cx="3012288" cy="138706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a:t>45% of them repeat their typos</a:t>
            </a:r>
          </a:p>
        </p:txBody>
      </p:sp>
      <p:sp>
        <p:nvSpPr>
          <p:cNvPr id="12" name="Rectangle: Rounded Corners 11">
            <a:extLst>
              <a:ext uri="{FF2B5EF4-FFF2-40B4-BE49-F238E27FC236}">
                <a16:creationId xmlns:a16="http://schemas.microsoft.com/office/drawing/2014/main" id="{E71544BA-8AB5-468B-8371-0D594C84FC87}"/>
              </a:ext>
            </a:extLst>
          </p:cNvPr>
          <p:cNvSpPr/>
          <p:nvPr/>
        </p:nvSpPr>
        <p:spPr>
          <a:xfrm>
            <a:off x="1888087" y="5040437"/>
            <a:ext cx="3298843" cy="138706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a:solidFill>
                  <a:schemeClr val="bg1"/>
                </a:solidFill>
              </a:rPr>
              <a:t>50% more users will benefit compared to prior approach</a:t>
            </a:r>
          </a:p>
        </p:txBody>
      </p:sp>
      <p:sp>
        <p:nvSpPr>
          <p:cNvPr id="14" name="Arrow: Bent 13">
            <a:extLst>
              <a:ext uri="{FF2B5EF4-FFF2-40B4-BE49-F238E27FC236}">
                <a16:creationId xmlns:a16="http://schemas.microsoft.com/office/drawing/2014/main" id="{3EF56545-3C33-4957-9120-251CFE9B9697}"/>
              </a:ext>
            </a:extLst>
          </p:cNvPr>
          <p:cNvSpPr/>
          <p:nvPr/>
        </p:nvSpPr>
        <p:spPr>
          <a:xfrm rot="10800000">
            <a:off x="10141645" y="4723685"/>
            <a:ext cx="938270" cy="1233806"/>
          </a:xfrm>
          <a:prstGeom prst="ben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870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A0887F-56A6-424C-8386-2738B186F6EF}"/>
              </a:ext>
            </a:extLst>
          </p:cNvPr>
          <p:cNvSpPr txBox="1"/>
          <p:nvPr/>
        </p:nvSpPr>
        <p:spPr>
          <a:xfrm>
            <a:off x="1785258" y="2626496"/>
            <a:ext cx="8665028" cy="1446550"/>
          </a:xfrm>
          <a:prstGeom prst="rect">
            <a:avLst/>
          </a:prstGeom>
        </p:spPr>
        <p:txBody>
          <a:bodyPr wrap="square" rtlCol="0">
            <a:spAutoFit/>
          </a:bodyPr>
          <a:lstStyle>
            <a:defPPr>
              <a:defRPr lang="en-US"/>
            </a:defPPr>
            <a:lvl1pPr>
              <a:defRPr sz="44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defRPr>
            </a:lvl1pPr>
          </a:lstStyle>
          <a:p>
            <a:r>
              <a:rPr lang="en-US"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How to build a secure adaptive typo-tolerant password checking?</a:t>
            </a:r>
          </a:p>
        </p:txBody>
      </p:sp>
      <p:sp>
        <p:nvSpPr>
          <p:cNvPr id="2" name="Slide Number Placeholder 1">
            <a:extLst>
              <a:ext uri="{FF2B5EF4-FFF2-40B4-BE49-F238E27FC236}">
                <a16:creationId xmlns:a16="http://schemas.microsoft.com/office/drawing/2014/main" id="{860A192F-880F-499B-ADB7-51B26B80F4A9}"/>
              </a:ext>
            </a:extLst>
          </p:cNvPr>
          <p:cNvSpPr>
            <a:spLocks noGrp="1"/>
          </p:cNvSpPr>
          <p:nvPr>
            <p:ph type="sldNum" sz="quarter" idx="12"/>
          </p:nvPr>
        </p:nvSpPr>
        <p:spPr/>
        <p:txBody>
          <a:bodyPr/>
          <a:lstStyle/>
          <a:p>
            <a:fld id="{6D22F896-40B5-4ADD-8801-0D06FADFA095}" type="slidenum">
              <a:rPr lang="en-US" smtClean="0"/>
              <a:t>9</a:t>
            </a:fld>
            <a:endParaRPr lang="en-US" dirty="0"/>
          </a:p>
        </p:txBody>
      </p:sp>
      <p:grpSp>
        <p:nvGrpSpPr>
          <p:cNvPr id="4" name="Group 3">
            <a:extLst>
              <a:ext uri="{FF2B5EF4-FFF2-40B4-BE49-F238E27FC236}">
                <a16:creationId xmlns:a16="http://schemas.microsoft.com/office/drawing/2014/main" id="{5F53FCE7-9B5C-4478-8260-F4C2C87BD2B6}"/>
              </a:ext>
            </a:extLst>
          </p:cNvPr>
          <p:cNvGrpSpPr/>
          <p:nvPr/>
        </p:nvGrpSpPr>
        <p:grpSpPr>
          <a:xfrm>
            <a:off x="3909732" y="1820103"/>
            <a:ext cx="4223033" cy="512284"/>
            <a:chOff x="4254500" y="3908234"/>
            <a:chExt cx="5016500" cy="512284"/>
          </a:xfrm>
        </p:grpSpPr>
        <p:sp>
          <p:nvSpPr>
            <p:cNvPr id="6" name="TextBox 17">
              <a:extLst>
                <a:ext uri="{FF2B5EF4-FFF2-40B4-BE49-F238E27FC236}">
                  <a16:creationId xmlns:a16="http://schemas.microsoft.com/office/drawing/2014/main" id="{913B28FA-145C-4F1D-9B7D-207CAE540210}"/>
                </a:ext>
              </a:extLst>
            </p:cNvPr>
            <p:cNvSpPr txBox="1"/>
            <p:nvPr/>
          </p:nvSpPr>
          <p:spPr>
            <a:xfrm>
              <a:off x="4254500" y="4020408"/>
              <a:ext cx="50165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H(</a:t>
              </a:r>
              <a:r>
                <a:rPr lang="en-US" sz="2000" dirty="0">
                  <a:solidFill>
                    <a:schemeClr val="accent2">
                      <a:lumMod val="75000"/>
                    </a:schemeClr>
                  </a:solidFill>
                  <a:latin typeface="LM Mono 12" panose="00000509000000000000" pitchFamily="49" charset="0"/>
                  <a:sym typeface="Consolas"/>
                </a:rPr>
                <a:t>pass</a:t>
              </a:r>
              <a:r>
                <a:rPr lang="en-US" sz="2000" u="sng" dirty="0">
                  <a:solidFill>
                    <a:srgbClr val="FF0000"/>
                  </a:solidFill>
                  <a:latin typeface="LM Mono 12" panose="00000509000000000000" pitchFamily="49" charset="0"/>
                  <a:sym typeface="Consolas"/>
                </a:rPr>
                <a:t>e</a:t>
              </a:r>
              <a:r>
                <a:rPr lang="en-US" sz="2000" dirty="0">
                  <a:solidFill>
                    <a:schemeClr val="accent2">
                      <a:lumMod val="75000"/>
                    </a:schemeClr>
                  </a:solidFill>
                  <a:latin typeface="LM Mono 12" panose="00000509000000000000" pitchFamily="49" charset="0"/>
                  <a:sym typeface="Consolas"/>
                </a:rPr>
                <a:t>92</a:t>
              </a:r>
              <a:r>
                <a:rPr lang="en-US" sz="2000" dirty="0"/>
                <a:t>) = </a:t>
              </a:r>
              <a:r>
                <a:rPr lang="en-US" dirty="0">
                  <a:solidFill>
                    <a:schemeClr val="accent4">
                      <a:lumMod val="50000"/>
                    </a:schemeClr>
                  </a:solidFill>
                  <a:latin typeface="LM Mono 12" panose="00000509000000000000" pitchFamily="49" charset="0"/>
                </a:rPr>
                <a:t>a5idoiaU7p...</a:t>
              </a:r>
            </a:p>
          </p:txBody>
        </p:sp>
        <p:sp>
          <p:nvSpPr>
            <p:cNvPr id="7" name="TextBox 5">
              <a:extLst>
                <a:ext uri="{FF2B5EF4-FFF2-40B4-BE49-F238E27FC236}">
                  <a16:creationId xmlns:a16="http://schemas.microsoft.com/office/drawing/2014/main" id="{9CB1684D-6414-4245-8F1C-8D228149A746}"/>
                </a:ext>
              </a:extLst>
            </p:cNvPr>
            <p:cNvSpPr txBox="1"/>
            <p:nvPr/>
          </p:nvSpPr>
          <p:spPr>
            <a:xfrm>
              <a:off x="5879174" y="3908234"/>
              <a:ext cx="34694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grpSp>
      <p:sp>
        <p:nvSpPr>
          <p:cNvPr id="9" name="Rectangle: Rounded Corners 8">
            <a:extLst>
              <a:ext uri="{FF2B5EF4-FFF2-40B4-BE49-F238E27FC236}">
                <a16:creationId xmlns:a16="http://schemas.microsoft.com/office/drawing/2014/main" id="{0A57341E-1005-410A-9086-B8C9E2B5CB27}"/>
              </a:ext>
            </a:extLst>
          </p:cNvPr>
          <p:cNvSpPr/>
          <p:nvPr/>
        </p:nvSpPr>
        <p:spPr>
          <a:xfrm>
            <a:off x="5522931" y="2013463"/>
            <a:ext cx="1626672" cy="264443"/>
          </a:xfrm>
          <a:prstGeom prst="roundRect">
            <a:avLst/>
          </a:prstGeom>
          <a:noFill/>
          <a:ln w="28575" cap="flat" cmpd="sng" algn="ctr">
            <a:solidFill>
              <a:schemeClr val="accent2"/>
            </a:solidFill>
            <a:prstDash val="dashDot"/>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 name="Speech Bubble: Rectangle with Corners Rounded 2">
            <a:extLst>
              <a:ext uri="{FF2B5EF4-FFF2-40B4-BE49-F238E27FC236}">
                <a16:creationId xmlns:a16="http://schemas.microsoft.com/office/drawing/2014/main" id="{2EEC0427-0528-44CC-BDCA-4EAD65E54389}"/>
              </a:ext>
            </a:extLst>
          </p:cNvPr>
          <p:cNvSpPr/>
          <p:nvPr/>
        </p:nvSpPr>
        <p:spPr>
          <a:xfrm>
            <a:off x="3959859" y="1294452"/>
            <a:ext cx="1844042" cy="426398"/>
          </a:xfrm>
          <a:prstGeom prst="wedgeRoundRectCallout">
            <a:avLst>
              <a:gd name="adj1" fmla="val -15784"/>
              <a:gd name="adj2" fmla="val 1280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it legitimate?</a:t>
            </a:r>
          </a:p>
        </p:txBody>
      </p:sp>
    </p:spTree>
    <p:extLst>
      <p:ext uri="{BB962C8B-B14F-4D97-AF65-F5344CB8AC3E}">
        <p14:creationId xmlns:p14="http://schemas.microsoft.com/office/powerpoint/2010/main" val="37278268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_Roman">
      <a:majorFont>
        <a:latin typeface="Cambria"/>
        <a:ea typeface=""/>
        <a:cs typeface=""/>
      </a:majorFont>
      <a:minorFont>
        <a:latin typeface="LM Roman 12"/>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16048</TotalTime>
  <Words>4707</Words>
  <Application>Microsoft Office PowerPoint</Application>
  <PresentationFormat>Widescreen</PresentationFormat>
  <Paragraphs>665</Paragraphs>
  <Slides>31</Slides>
  <Notes>29</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Arial</vt:lpstr>
      <vt:lpstr>LM Roman 12</vt:lpstr>
      <vt:lpstr>Wingdings</vt:lpstr>
      <vt:lpstr>Leelawadee</vt:lpstr>
      <vt:lpstr>Calibri Light</vt:lpstr>
      <vt:lpstr>LM Mono 12</vt:lpstr>
      <vt:lpstr>Cambria Math</vt:lpstr>
      <vt:lpstr>Calibri</vt:lpstr>
      <vt:lpstr>Consolas</vt:lpstr>
      <vt:lpstr>Leelawadee UI Semilight</vt:lpstr>
      <vt:lpstr>Century</vt:lpstr>
      <vt:lpstr>Cambria</vt:lpstr>
      <vt:lpstr>Office Theme</vt:lpstr>
      <vt:lpstr>The TypTop System Personalized Typo-Tolerant Password Checking</vt:lpstr>
      <vt:lpstr>Password checking systems and typos</vt:lpstr>
      <vt:lpstr>Typo-tolerance improves utility</vt:lpstr>
      <vt:lpstr>… corrects only the tip of the iceberg</vt:lpstr>
      <vt:lpstr>We propose: Personalized typo-tolerance</vt:lpstr>
      <vt:lpstr>Adaptive typo-tolerance</vt:lpstr>
      <vt:lpstr>PowerPoint Presentation</vt:lpstr>
      <vt:lpstr>Simulate password typing behavior at</vt:lpstr>
      <vt:lpstr>PowerPoint Presentation</vt:lpstr>
      <vt:lpstr>Design of TypTop : Registration</vt:lpstr>
      <vt:lpstr>Design of TypTop : Login</vt:lpstr>
      <vt:lpstr>Design of TypTop : Login</vt:lpstr>
      <vt:lpstr>Design of TypTop : Login with a typo</vt:lpstr>
      <vt:lpstr>Design of TypTop : Some more details</vt:lpstr>
      <vt:lpstr>PowerPoint Presentation</vt:lpstr>
      <vt:lpstr>PowerPoint Presentation</vt:lpstr>
      <vt:lpstr>Smash and grab attack (Offline attack)</vt:lpstr>
      <vt:lpstr>PowerPoint Presentation</vt:lpstr>
      <vt:lpstr>TypTop’s state appears random</vt:lpstr>
      <vt:lpstr>Guessing against the cache entries</vt:lpstr>
      <vt:lpstr>Guessing typo is beneficial if…</vt:lpstr>
      <vt:lpstr>t-Sparse</vt:lpstr>
      <vt:lpstr>t-Sparse ⇒ TypTop ≡ Normal Pw checker</vt:lpstr>
      <vt:lpstr>Guessing typo is sub-optimal if t-sparse</vt:lpstr>
      <vt:lpstr>Attacking TypTop is no easier than attacking traditional password checkers</vt:lpstr>
      <vt:lpstr>PowerPoint Presentation</vt:lpstr>
      <vt:lpstr>TypTop: a smart password checker for Unix</vt:lpstr>
      <vt:lpstr>TypTop pilot deployment study</vt:lpstr>
      <vt:lpstr>TypTop pilot deployment study</vt:lpstr>
      <vt:lpstr>TypTop in one slide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TypTop System</dc:title>
  <dc:creator>rahul</dc:creator>
  <cp:lastModifiedBy>Rahul Chatterjee</cp:lastModifiedBy>
  <cp:revision>550</cp:revision>
  <dcterms:modified xsi:type="dcterms:W3CDTF">2017-10-31T18:43:42Z</dcterms:modified>
</cp:coreProperties>
</file>