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0" r:id="rId4"/>
    <p:sldId id="271" r:id="rId5"/>
    <p:sldId id="258" r:id="rId6"/>
    <p:sldId id="259" r:id="rId7"/>
    <p:sldId id="260" r:id="rId8"/>
    <p:sldId id="261" r:id="rId9"/>
    <p:sldId id="274" r:id="rId10"/>
    <p:sldId id="262" r:id="rId11"/>
    <p:sldId id="275" r:id="rId12"/>
    <p:sldId id="264" r:id="rId13"/>
    <p:sldId id="265" r:id="rId14"/>
    <p:sldId id="266" r:id="rId15"/>
    <p:sldId id="267" r:id="rId16"/>
    <p:sldId id="273" r:id="rId17"/>
    <p:sldId id="272" r:id="rId1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90" d="100"/>
          <a:sy n="90" d="100"/>
        </p:scale>
        <p:origin x="-1616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presProps" Target="presProps.xml"/><Relationship Id="rId4" Type="http://schemas.openxmlformats.org/officeDocument/2006/relationships/slide" Target="slides/slide3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19" Type="http://schemas.openxmlformats.org/officeDocument/2006/relationships/printerSettings" Target="printerSettings/printerSettings1.bin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slide" Target="slides/slide1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ac:Dropbox:766:resul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_new\My%20Dropbox\766\result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_new\My%20Dropbox\766\result.htm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工作表1!$B$8</c:f>
              <c:strCache>
                <c:ptCount val="1"/>
                <c:pt idx="0">
                  <c:v>Cholesky</c:v>
                </c:pt>
              </c:strCache>
            </c:strRef>
          </c:tx>
          <c:invertIfNegative val="0"/>
          <c:cat>
            <c:numRef>
              <c:f>工作表1!$C$7:$I$7</c:f>
              <c:numCache>
                <c:formatCode>0.00E+00</c:formatCode>
                <c:ptCount val="7"/>
                <c:pt idx="0">
                  <c:v>0.1</c:v>
                </c:pt>
                <c:pt idx="1">
                  <c:v>0.01</c:v>
                </c:pt>
                <c:pt idx="2">
                  <c:v>0.001</c:v>
                </c:pt>
                <c:pt idx="3">
                  <c:v>0.0001</c:v>
                </c:pt>
                <c:pt idx="4">
                  <c:v>1.0E-5</c:v>
                </c:pt>
                <c:pt idx="5">
                  <c:v>1.0E-5</c:v>
                </c:pt>
                <c:pt idx="6">
                  <c:v>1.0E-7</c:v>
                </c:pt>
              </c:numCache>
            </c:numRef>
          </c:cat>
          <c:val>
            <c:numRef>
              <c:f>工作表1!$C$8:$I$8</c:f>
              <c:numCache>
                <c:formatCode>0.00</c:formatCode>
                <c:ptCount val="7"/>
                <c:pt idx="0">
                  <c:v>0.181818181818182</c:v>
                </c:pt>
                <c:pt idx="1">
                  <c:v>0.181818181818182</c:v>
                </c:pt>
                <c:pt idx="2">
                  <c:v>0.181818181818182</c:v>
                </c:pt>
                <c:pt idx="3">
                  <c:v>0.2</c:v>
                </c:pt>
                <c:pt idx="4">
                  <c:v>0.545454545454545</c:v>
                </c:pt>
                <c:pt idx="5">
                  <c:v>1.0</c:v>
                </c:pt>
                <c:pt idx="6">
                  <c:v>1.0</c:v>
                </c:pt>
              </c:numCache>
            </c:numRef>
          </c:val>
        </c:ser>
        <c:ser>
          <c:idx val="1"/>
          <c:order val="1"/>
          <c:tx>
            <c:strRef>
              <c:f>工作表1!$B$9</c:f>
              <c:strCache>
                <c:ptCount val="1"/>
                <c:pt idx="0">
                  <c:v>CG</c:v>
                </c:pt>
              </c:strCache>
            </c:strRef>
          </c:tx>
          <c:invertIfNegative val="0"/>
          <c:cat>
            <c:numRef>
              <c:f>工作表1!$C$7:$I$7</c:f>
              <c:numCache>
                <c:formatCode>0.00E+00</c:formatCode>
                <c:ptCount val="7"/>
                <c:pt idx="0">
                  <c:v>0.1</c:v>
                </c:pt>
                <c:pt idx="1">
                  <c:v>0.01</c:v>
                </c:pt>
                <c:pt idx="2">
                  <c:v>0.001</c:v>
                </c:pt>
                <c:pt idx="3">
                  <c:v>0.0001</c:v>
                </c:pt>
                <c:pt idx="4">
                  <c:v>1.0E-5</c:v>
                </c:pt>
                <c:pt idx="5">
                  <c:v>1.0E-5</c:v>
                </c:pt>
                <c:pt idx="6">
                  <c:v>1.0E-7</c:v>
                </c:pt>
              </c:numCache>
            </c:numRef>
          </c:cat>
          <c:val>
            <c:numRef>
              <c:f>工作表1!$C$9:$I$9</c:f>
              <c:numCache>
                <c:formatCode>0.00</c:formatCode>
                <c:ptCount val="7"/>
                <c:pt idx="0">
                  <c:v>0.0714285714285714</c:v>
                </c:pt>
                <c:pt idx="1">
                  <c:v>0.0714285714285714</c:v>
                </c:pt>
                <c:pt idx="2">
                  <c:v>0.128571428571429</c:v>
                </c:pt>
                <c:pt idx="3">
                  <c:v>0.142857142857143</c:v>
                </c:pt>
                <c:pt idx="4">
                  <c:v>0.285714285714286</c:v>
                </c:pt>
                <c:pt idx="5">
                  <c:v>0.857142857142857</c:v>
                </c:pt>
                <c:pt idx="6">
                  <c:v>1.0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9694632"/>
        <c:axId val="418791496"/>
      </c:barChart>
      <c:catAx>
        <c:axId val="9694632"/>
        <c:scaling>
          <c:orientation val="maxMin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altLang="zh-TW"/>
                  <a:t>Accuracy</a:t>
                </a:r>
                <a:r>
                  <a:rPr lang="en-US" altLang="zh-TW" baseline="0"/>
                  <a:t> Target</a:t>
                </a:r>
                <a:endParaRPr lang="zh-TW" altLang="en-US"/>
              </a:p>
            </c:rich>
          </c:tx>
          <c:layout/>
          <c:overlay val="0"/>
        </c:title>
        <c:numFmt formatCode="0.00E+00" sourceLinked="1"/>
        <c:majorTickMark val="none"/>
        <c:minorTickMark val="none"/>
        <c:tickLblPos val="nextTo"/>
        <c:crossAx val="418791496"/>
        <c:crosses val="autoZero"/>
        <c:auto val="1"/>
        <c:lblAlgn val="ctr"/>
        <c:lblOffset val="100"/>
        <c:noMultiLvlLbl val="0"/>
      </c:catAx>
      <c:valAx>
        <c:axId val="418791496"/>
        <c:scaling>
          <c:orientation val="minMax"/>
        </c:scaling>
        <c:delete val="1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altLang="zh-TW"/>
                  <a:t>Normalized</a:t>
                </a:r>
                <a:r>
                  <a:rPr lang="en-US" altLang="zh-TW" baseline="0"/>
                  <a:t> Energy</a:t>
                </a:r>
              </a:p>
            </c:rich>
          </c:tx>
          <c:layout/>
          <c:overlay val="0"/>
        </c:title>
        <c:numFmt formatCode="0.00" sourceLinked="1"/>
        <c:majorTickMark val="out"/>
        <c:minorTickMark val="none"/>
        <c:tickLblPos val="nextTo"/>
        <c:crossAx val="9694632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工作表1!$A$18</c:f>
              <c:strCache>
                <c:ptCount val="1"/>
                <c:pt idx="0">
                  <c:v>aib</c:v>
                </c:pt>
              </c:strCache>
            </c:strRef>
          </c:tx>
          <c:xVal>
            <c:numRef>
              <c:f>工作表1!$E$17:$G$17</c:f>
              <c:numCache>
                <c:formatCode>General</c:formatCode>
                <c:ptCount val="3"/>
                <c:pt idx="0">
                  <c:v>0.001</c:v>
                </c:pt>
                <c:pt idx="1">
                  <c:v>0.01</c:v>
                </c:pt>
                <c:pt idx="2">
                  <c:v>0.1</c:v>
                </c:pt>
              </c:numCache>
            </c:numRef>
          </c:xVal>
          <c:yVal>
            <c:numRef>
              <c:f>工作表1!$E$18:$G$18</c:f>
              <c:numCache>
                <c:formatCode>General</c:formatCode>
                <c:ptCount val="3"/>
                <c:pt idx="0">
                  <c:v>0.982678749409584</c:v>
                </c:pt>
                <c:pt idx="1">
                  <c:v>0.9573600935265</c:v>
                </c:pt>
                <c:pt idx="2">
                  <c:v>0.818989699926058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工作表1!$A$19</c:f>
              <c:strCache>
                <c:ptCount val="1"/>
                <c:pt idx="0">
                  <c:v>mser</c:v>
                </c:pt>
              </c:strCache>
            </c:strRef>
          </c:tx>
          <c:xVal>
            <c:numRef>
              <c:f>工作表1!$E$17:$G$17</c:f>
              <c:numCache>
                <c:formatCode>General</c:formatCode>
                <c:ptCount val="3"/>
                <c:pt idx="0">
                  <c:v>0.001</c:v>
                </c:pt>
                <c:pt idx="1">
                  <c:v>0.01</c:v>
                </c:pt>
                <c:pt idx="2">
                  <c:v>0.1</c:v>
                </c:pt>
              </c:numCache>
            </c:numRef>
          </c:xVal>
          <c:yVal>
            <c:numRef>
              <c:f>工作表1!$E$19:$G$19</c:f>
              <c:numCache>
                <c:formatCode>General</c:formatCode>
                <c:ptCount val="3"/>
                <c:pt idx="0">
                  <c:v>0.756526253089064</c:v>
                </c:pt>
                <c:pt idx="1">
                  <c:v>0.703591903635973</c:v>
                </c:pt>
                <c:pt idx="2">
                  <c:v>0.391441314173823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工作表1!$A$20</c:f>
              <c:strCache>
                <c:ptCount val="1"/>
                <c:pt idx="0">
                  <c:v>sift</c:v>
                </c:pt>
              </c:strCache>
            </c:strRef>
          </c:tx>
          <c:xVal>
            <c:numRef>
              <c:f>工作表1!$E$17:$G$17</c:f>
              <c:numCache>
                <c:formatCode>General</c:formatCode>
                <c:ptCount val="3"/>
                <c:pt idx="0">
                  <c:v>0.001</c:v>
                </c:pt>
                <c:pt idx="1">
                  <c:v>0.01</c:v>
                </c:pt>
                <c:pt idx="2">
                  <c:v>0.1</c:v>
                </c:pt>
              </c:numCache>
            </c:numRef>
          </c:xVal>
          <c:yVal>
            <c:numRef>
              <c:f>工作表1!$E$20:$G$20</c:f>
              <c:numCache>
                <c:formatCode>General</c:formatCode>
                <c:ptCount val="3"/>
                <c:pt idx="0">
                  <c:v>0.852137961153865</c:v>
                </c:pt>
                <c:pt idx="1">
                  <c:v>0.777464485046022</c:v>
                </c:pt>
                <c:pt idx="2">
                  <c:v>0.191631911803132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工作表1!$A$21</c:f>
              <c:strCache>
                <c:ptCount val="1"/>
                <c:pt idx="0">
                  <c:v>vec</c:v>
                </c:pt>
              </c:strCache>
            </c:strRef>
          </c:tx>
          <c:xVal>
            <c:numRef>
              <c:f>工作表1!$E$17:$G$17</c:f>
              <c:numCache>
                <c:formatCode>General</c:formatCode>
                <c:ptCount val="3"/>
                <c:pt idx="0">
                  <c:v>0.001</c:v>
                </c:pt>
                <c:pt idx="1">
                  <c:v>0.01</c:v>
                </c:pt>
                <c:pt idx="2">
                  <c:v>0.1</c:v>
                </c:pt>
              </c:numCache>
            </c:numRef>
          </c:xVal>
          <c:yVal>
            <c:numRef>
              <c:f>工作表1!$E$21:$G$21</c:f>
              <c:numCache>
                <c:formatCode>General</c:formatCode>
                <c:ptCount val="3"/>
                <c:pt idx="0">
                  <c:v>0.89047303651974</c:v>
                </c:pt>
                <c:pt idx="1">
                  <c:v>0.888966143971478</c:v>
                </c:pt>
                <c:pt idx="2">
                  <c:v>0.884674514445176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工作表1!$A$22</c:f>
              <c:strCache>
                <c:ptCount val="1"/>
                <c:pt idx="0">
                  <c:v>conv</c:v>
                </c:pt>
              </c:strCache>
            </c:strRef>
          </c:tx>
          <c:xVal>
            <c:numRef>
              <c:f>工作表1!$E$17:$G$17</c:f>
              <c:numCache>
                <c:formatCode>General</c:formatCode>
                <c:ptCount val="3"/>
                <c:pt idx="0">
                  <c:v>0.001</c:v>
                </c:pt>
                <c:pt idx="1">
                  <c:v>0.01</c:v>
                </c:pt>
                <c:pt idx="2">
                  <c:v>0.1</c:v>
                </c:pt>
              </c:numCache>
            </c:numRef>
          </c:xVal>
          <c:yVal>
            <c:numRef>
              <c:f>工作表1!$E$22:$G$22</c:f>
              <c:numCache>
                <c:formatCode>General</c:formatCode>
                <c:ptCount val="3"/>
                <c:pt idx="0">
                  <c:v>0.883787989166914</c:v>
                </c:pt>
                <c:pt idx="1">
                  <c:v>0.874368507020884</c:v>
                </c:pt>
                <c:pt idx="2">
                  <c:v>0.812425461266842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10261928"/>
        <c:axId val="410267768"/>
      </c:scatterChart>
      <c:valAx>
        <c:axId val="410261928"/>
        <c:scaling>
          <c:logBase val="10.0"/>
          <c:orientation val="minMax"/>
          <c:max val="0.1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altLang="zh-TW" baseline="0"/>
                  <a:t>Failure Rate</a:t>
                </a:r>
                <a:endParaRPr lang="zh-TW" altLang="en-US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410267768"/>
        <c:crosses val="autoZero"/>
        <c:crossBetween val="midCat"/>
      </c:valAx>
      <c:valAx>
        <c:axId val="410267768"/>
        <c:scaling>
          <c:logBase val="10.0"/>
          <c:orientation val="minMax"/>
        </c:scaling>
        <c:delete val="0"/>
        <c:axPos val="l"/>
        <c:minorGridlines/>
        <c:title>
          <c:tx>
            <c:rich>
              <a:bodyPr rot="-5400000" vert="horz" anchor="t" anchorCtr="1"/>
              <a:lstStyle/>
              <a:p>
                <a:pPr>
                  <a:defRPr/>
                </a:pPr>
                <a:r>
                  <a:rPr lang="en-US" altLang="zh-TW"/>
                  <a:t>Normalized</a:t>
                </a:r>
                <a:r>
                  <a:rPr lang="en-US" altLang="zh-TW" baseline="0"/>
                  <a:t> Performance</a:t>
                </a:r>
                <a:endParaRPr lang="zh-TW" altLang="en-US"/>
              </a:p>
            </c:rich>
          </c:tx>
          <c:layout>
            <c:manualLayout>
              <c:xMode val="edge"/>
              <c:yMode val="edge"/>
              <c:x val="0.00204373594931535"/>
              <c:y val="0.237889873140857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crossAx val="410261928"/>
        <c:crosses val="autoZero"/>
        <c:crossBetween val="midCat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工作表1!$A$18</c:f>
              <c:strCache>
                <c:ptCount val="1"/>
                <c:pt idx="0">
                  <c:v>aib</c:v>
                </c:pt>
              </c:strCache>
            </c:strRef>
          </c:tx>
          <c:xVal>
            <c:numRef>
              <c:f>工作表1!$L$17:$N$17</c:f>
              <c:numCache>
                <c:formatCode>General</c:formatCode>
                <c:ptCount val="3"/>
                <c:pt idx="0">
                  <c:v>0.001</c:v>
                </c:pt>
                <c:pt idx="1">
                  <c:v>0.01</c:v>
                </c:pt>
                <c:pt idx="2">
                  <c:v>0.1</c:v>
                </c:pt>
              </c:numCache>
            </c:numRef>
          </c:xVal>
          <c:yVal>
            <c:numRef>
              <c:f>工作表1!$L$18:$N$18</c:f>
              <c:numCache>
                <c:formatCode>General</c:formatCode>
                <c:ptCount val="3"/>
                <c:pt idx="0">
                  <c:v>1.0</c:v>
                </c:pt>
                <c:pt idx="1">
                  <c:v>0.943859</c:v>
                </c:pt>
                <c:pt idx="2">
                  <c:v>1.052057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工作表1!$A$19</c:f>
              <c:strCache>
                <c:ptCount val="1"/>
                <c:pt idx="0">
                  <c:v>mser</c:v>
                </c:pt>
              </c:strCache>
            </c:strRef>
          </c:tx>
          <c:xVal>
            <c:numRef>
              <c:f>工作表1!$L$17:$N$17</c:f>
              <c:numCache>
                <c:formatCode>General</c:formatCode>
                <c:ptCount val="3"/>
                <c:pt idx="0">
                  <c:v>0.001</c:v>
                </c:pt>
                <c:pt idx="1">
                  <c:v>0.01</c:v>
                </c:pt>
                <c:pt idx="2">
                  <c:v>0.1</c:v>
                </c:pt>
              </c:numCache>
            </c:numRef>
          </c:xVal>
          <c:yVal>
            <c:numRef>
              <c:f>工作表1!$L$19:$N$19</c:f>
              <c:numCache>
                <c:formatCode>General</c:formatCode>
                <c:ptCount val="3"/>
                <c:pt idx="0">
                  <c:v>1.0</c:v>
                </c:pt>
                <c:pt idx="1">
                  <c:v>0.988721</c:v>
                </c:pt>
                <c:pt idx="2">
                  <c:v>1.617695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工作表1!$A$20</c:f>
              <c:strCache>
                <c:ptCount val="1"/>
                <c:pt idx="0">
                  <c:v>sift</c:v>
                </c:pt>
              </c:strCache>
            </c:strRef>
          </c:tx>
          <c:xVal>
            <c:numRef>
              <c:f>工作表1!$L$17:$N$17</c:f>
              <c:numCache>
                <c:formatCode>General</c:formatCode>
                <c:ptCount val="3"/>
                <c:pt idx="0">
                  <c:v>0.001</c:v>
                </c:pt>
                <c:pt idx="1">
                  <c:v>0.01</c:v>
                </c:pt>
                <c:pt idx="2">
                  <c:v>0.1</c:v>
                </c:pt>
              </c:numCache>
            </c:numRef>
          </c:xVal>
          <c:yVal>
            <c:numRef>
              <c:f>工作表1!$L$20:$N$20</c:f>
              <c:numCache>
                <c:formatCode>General</c:formatCode>
                <c:ptCount val="3"/>
                <c:pt idx="0">
                  <c:v>1.0</c:v>
                </c:pt>
                <c:pt idx="1">
                  <c:v>1.00786</c:v>
                </c:pt>
                <c:pt idx="2">
                  <c:v>3.651365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工作表1!$A$21</c:f>
              <c:strCache>
                <c:ptCount val="1"/>
                <c:pt idx="0">
                  <c:v>vec</c:v>
                </c:pt>
              </c:strCache>
            </c:strRef>
          </c:tx>
          <c:xVal>
            <c:numRef>
              <c:f>工作表1!$L$17:$N$17</c:f>
              <c:numCache>
                <c:formatCode>General</c:formatCode>
                <c:ptCount val="3"/>
                <c:pt idx="0">
                  <c:v>0.001</c:v>
                </c:pt>
                <c:pt idx="1">
                  <c:v>0.01</c:v>
                </c:pt>
                <c:pt idx="2">
                  <c:v>0.1</c:v>
                </c:pt>
              </c:numCache>
            </c:numRef>
          </c:xVal>
          <c:yVal>
            <c:numRef>
              <c:f>工作表1!$L$21:$N$21</c:f>
              <c:numCache>
                <c:formatCode>General</c:formatCode>
                <c:ptCount val="3"/>
                <c:pt idx="0">
                  <c:v>1.0</c:v>
                </c:pt>
                <c:pt idx="1">
                  <c:v>6.624879999999998</c:v>
                </c:pt>
                <c:pt idx="2">
                  <c:v>1.782189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工作表1!$A$22</c:f>
              <c:strCache>
                <c:ptCount val="1"/>
                <c:pt idx="0">
                  <c:v>conv</c:v>
                </c:pt>
              </c:strCache>
            </c:strRef>
          </c:tx>
          <c:xVal>
            <c:numRef>
              <c:f>工作表1!$L$17:$N$17</c:f>
              <c:numCache>
                <c:formatCode>General</c:formatCode>
                <c:ptCount val="3"/>
                <c:pt idx="0">
                  <c:v>0.001</c:v>
                </c:pt>
                <c:pt idx="1">
                  <c:v>0.01</c:v>
                </c:pt>
                <c:pt idx="2">
                  <c:v>0.1</c:v>
                </c:pt>
              </c:numCache>
            </c:numRef>
          </c:xVal>
          <c:yVal>
            <c:numRef>
              <c:f>工作表1!$L$22:$N$22</c:f>
              <c:numCache>
                <c:formatCode>General</c:formatCode>
                <c:ptCount val="3"/>
                <c:pt idx="0">
                  <c:v>1.0</c:v>
                </c:pt>
                <c:pt idx="1">
                  <c:v>0.929446</c:v>
                </c:pt>
                <c:pt idx="2">
                  <c:v>0.96862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10309800"/>
        <c:axId val="410315640"/>
      </c:scatterChart>
      <c:valAx>
        <c:axId val="410309800"/>
        <c:scaling>
          <c:logBase val="10.0"/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altLang="zh-TW" baseline="0"/>
                  <a:t>Failure Rate</a:t>
                </a:r>
                <a:endParaRPr lang="zh-TW" altLang="en-US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410315640"/>
        <c:crosses val="autoZero"/>
        <c:crossBetween val="midCat"/>
      </c:valAx>
      <c:valAx>
        <c:axId val="41031564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altLang="zh-TW"/>
                  <a:t>Normalized Energy</a:t>
                </a:r>
                <a:endParaRPr lang="en-US" altLang="en-US"/>
              </a:p>
            </c:rich>
          </c:tx>
          <c:layout/>
          <c:overlay val="0"/>
        </c:title>
        <c:numFmt formatCode="General" sourceLinked="1"/>
        <c:majorTickMark val="in"/>
        <c:minorTickMark val="none"/>
        <c:tickLblPos val="nextTo"/>
        <c:crossAx val="410309800"/>
        <c:crosses val="autoZero"/>
        <c:crossBetween val="midCat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0A36EC-1CC9-425C-B0DB-241847B64149}" type="datetimeFigureOut">
              <a:rPr lang="zh-TW" altLang="en-US" smtClean="0"/>
              <a:t>2012/5/12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9611EB-2E28-401F-B751-6FB36FD6EFE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0A36EC-1CC9-425C-B0DB-241847B64149}" type="datetimeFigureOut">
              <a:rPr lang="zh-TW" altLang="en-US" smtClean="0"/>
              <a:t>2012/5/12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9611EB-2E28-401F-B751-6FB36FD6EFE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A36EC-1CC9-425C-B0DB-241847B64149}" type="datetimeFigureOut">
              <a:rPr lang="zh-TW" altLang="en-US" smtClean="0"/>
              <a:t>2012/5/12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>
                <a:solidFill>
                  <a:schemeClr val="tx1"/>
                </a:solidFill>
                <a:latin typeface="+mn-lt"/>
              </a:defRPr>
            </a:lvl1pPr>
          </a:lstStyle>
          <a:p>
            <a:fld id="{789611EB-2E28-401F-B751-6FB36FD6EFE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0A36EC-1CC9-425C-B0DB-241847B64149}" type="datetimeFigureOut">
              <a:rPr lang="zh-TW" altLang="en-US" smtClean="0"/>
              <a:t>2012/5/12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9611EB-2E28-401F-B751-6FB36FD6EFE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0A36EC-1CC9-425C-B0DB-241847B64149}" type="datetimeFigureOut">
              <a:rPr lang="zh-TW" altLang="en-US" smtClean="0"/>
              <a:t>2012/5/12</a:t>
            </a:fld>
            <a:endParaRPr lang="zh-TW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9611EB-2E28-401F-B751-6FB36FD6EFE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0A36EC-1CC9-425C-B0DB-241847B64149}" type="datetimeFigureOut">
              <a:rPr lang="zh-TW" altLang="en-US" smtClean="0"/>
              <a:t>2012/5/12</a:t>
            </a:fld>
            <a:endParaRPr lang="zh-TW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9611EB-2E28-401F-B751-6FB36FD6EFE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0A36EC-1CC9-425C-B0DB-241847B64149}" type="datetimeFigureOut">
              <a:rPr lang="zh-TW" altLang="en-US" smtClean="0"/>
              <a:t>2012/5/12</a:t>
            </a:fld>
            <a:endParaRPr lang="zh-TW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>
                <a:solidFill>
                  <a:schemeClr val="tx1"/>
                </a:solidFill>
                <a:latin typeface="+mn-lt"/>
              </a:defRPr>
            </a:lvl1pPr>
          </a:lstStyle>
          <a:p>
            <a:fld id="{789611EB-2E28-401F-B751-6FB36FD6EFE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0A36EC-1CC9-425C-B0DB-241847B64149}" type="datetimeFigureOut">
              <a:rPr lang="zh-TW" altLang="en-US" smtClean="0"/>
              <a:t>2012/5/12</a:t>
            </a:fld>
            <a:endParaRPr lang="zh-TW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>
                <a:solidFill>
                  <a:schemeClr val="tx1"/>
                </a:solidFill>
                <a:latin typeface="+mn-lt"/>
              </a:defRPr>
            </a:lvl1pPr>
          </a:lstStyle>
          <a:p>
            <a:fld id="{789611EB-2E28-401F-B751-6FB36FD6EFE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0A36EC-1CC9-425C-B0DB-241847B64149}" type="datetimeFigureOut">
              <a:rPr lang="zh-TW" altLang="en-US" smtClean="0"/>
              <a:t>2012/5/12</a:t>
            </a:fld>
            <a:endParaRPr lang="zh-TW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9611EB-2E28-401F-B751-6FB36FD6EFE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0A36EC-1CC9-425C-B0DB-241847B64149}" type="datetimeFigureOut">
              <a:rPr lang="zh-TW" altLang="en-US" smtClean="0"/>
              <a:t>2012/5/12</a:t>
            </a:fld>
            <a:endParaRPr lang="zh-TW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9611EB-2E28-401F-B751-6FB36FD6EFE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0A36EC-1CC9-425C-B0DB-241847B64149}" type="datetimeFigureOut">
              <a:rPr lang="zh-TW" altLang="en-US" smtClean="0"/>
              <a:t>2012/5/12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9611EB-2E28-401F-B751-6FB36FD6EFE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top_red_white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-19050"/>
            <a:ext cx="91440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  <a:endParaRPr lang="en-US" altLang="zh-TW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371600"/>
            <a:ext cx="8229600" cy="475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altLang="zh-TW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F0A36EC-1CC9-425C-B0DB-241847B64149}" type="datetimeFigureOut">
              <a:rPr lang="zh-TW" altLang="en-US" smtClean="0"/>
              <a:t>2012/5/12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chemeClr val="tx1"/>
                </a:solidFill>
                <a:latin typeface="+mn-lt"/>
              </a:defRPr>
            </a:lvl1pPr>
          </a:lstStyle>
          <a:p>
            <a:fld id="{789611EB-2E28-401F-B751-6FB36FD6EFE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990000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990000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990000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990000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990000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990000"/>
          </a:solidFill>
          <a:latin typeface="Calibri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990000"/>
          </a:solidFill>
          <a:latin typeface="Calibri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990000"/>
          </a:solidFill>
          <a:latin typeface="Calibri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990000"/>
          </a:solidFill>
          <a:latin typeface="Calibri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0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6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Software Based Fault tolerance in Computer Vision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Chen-Han </a:t>
            </a:r>
            <a:r>
              <a:rPr lang="en-US" altLang="zh-TW" dirty="0" smtClean="0"/>
              <a:t>Ho</a:t>
            </a:r>
          </a:p>
          <a:p>
            <a:r>
              <a:rPr lang="en-US" altLang="zh-TW" dirty="0" smtClean="0"/>
              <a:t>CS 766 Final Project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963802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Idempotent Processing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Using </a:t>
            </a:r>
            <a:r>
              <a:rPr lang="en-US" altLang="zh-TW" dirty="0" err="1" smtClean="0"/>
              <a:t>idempotence</a:t>
            </a:r>
            <a:endParaRPr lang="en-US" altLang="zh-TW" dirty="0" smtClean="0"/>
          </a:p>
          <a:p>
            <a:pPr marL="457200" lvl="1" indent="0">
              <a:buNone/>
            </a:pPr>
            <a:r>
              <a:rPr lang="en-US" altLang="zh-TW" dirty="0" smtClean="0"/>
              <a:t>- Whenever a fault happens, execution can be restart from the beginning of current idempotent region and same correct result will be produced</a:t>
            </a:r>
          </a:p>
          <a:p>
            <a:r>
              <a:rPr lang="en-US" altLang="zh-TW" dirty="0" smtClean="0"/>
              <a:t>Compiler support</a:t>
            </a:r>
          </a:p>
          <a:p>
            <a:r>
              <a:rPr lang="en-US" altLang="zh-TW" dirty="0" smtClean="0"/>
              <a:t>ISA interface, hardware failure detection</a:t>
            </a:r>
          </a:p>
          <a:p>
            <a:r>
              <a:rPr lang="en-US" altLang="zh-TW" dirty="0" smtClean="0"/>
              <a:t>Simpler hardware, tolerant faults with implicit checkpoints and re-execution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49610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Idempotent Execution</a:t>
            </a:r>
            <a:endParaRPr lang="zh-TW" altLang="en-US" dirty="0"/>
          </a:p>
        </p:txBody>
      </p:sp>
      <p:pic>
        <p:nvPicPr>
          <p:cNvPr id="3" name="Content Placeholder 2" descr="idem-exec.pd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199" r="2619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545880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Evaluation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Idempotent compiler</a:t>
            </a:r>
          </a:p>
          <a:p>
            <a:r>
              <a:rPr lang="en-US" altLang="zh-TW" dirty="0" smtClean="0"/>
              <a:t>Pin: instrumentation</a:t>
            </a:r>
          </a:p>
          <a:p>
            <a:r>
              <a:rPr lang="en-US" altLang="zh-TW" dirty="0" smtClean="0"/>
              <a:t>Application: </a:t>
            </a:r>
            <a:r>
              <a:rPr lang="en-US" altLang="zh-TW" dirty="0" err="1" smtClean="0"/>
              <a:t>VLFeat</a:t>
            </a:r>
            <a:endParaRPr lang="en-US" altLang="zh-TW" dirty="0" smtClean="0"/>
          </a:p>
          <a:p>
            <a:pPr lvl="1"/>
            <a:r>
              <a:rPr lang="en-US" altLang="zh-TW" dirty="0"/>
              <a:t>Agglomerative Information </a:t>
            </a:r>
            <a:r>
              <a:rPr lang="en-US" altLang="zh-TW" dirty="0" smtClean="0"/>
              <a:t>Bottleneck </a:t>
            </a:r>
            <a:r>
              <a:rPr lang="en-US" altLang="zh-TW" dirty="0"/>
              <a:t>(</a:t>
            </a:r>
            <a:r>
              <a:rPr lang="en-US" altLang="zh-TW" dirty="0" smtClean="0"/>
              <a:t>AIB)</a:t>
            </a:r>
          </a:p>
          <a:p>
            <a:pPr lvl="1"/>
            <a:r>
              <a:rPr lang="en-US" altLang="zh-TW" dirty="0" smtClean="0"/>
              <a:t>Maximally </a:t>
            </a:r>
            <a:r>
              <a:rPr lang="en-US" altLang="zh-TW" dirty="0"/>
              <a:t>Stable </a:t>
            </a:r>
            <a:r>
              <a:rPr lang="en-US" altLang="zh-TW" dirty="0" err="1" smtClean="0"/>
              <a:t>Extremal</a:t>
            </a:r>
            <a:r>
              <a:rPr lang="en-US" altLang="zh-TW" dirty="0" smtClean="0"/>
              <a:t> </a:t>
            </a:r>
            <a:r>
              <a:rPr lang="en-US" altLang="zh-TW" dirty="0"/>
              <a:t>Regions (MSER</a:t>
            </a:r>
            <a:r>
              <a:rPr lang="en-US" altLang="zh-TW" dirty="0" smtClean="0"/>
              <a:t>)</a:t>
            </a:r>
            <a:endParaRPr lang="en-US" altLang="zh-TW" dirty="0"/>
          </a:p>
          <a:p>
            <a:pPr lvl="1"/>
            <a:r>
              <a:rPr lang="en-US" altLang="zh-TW" dirty="0"/>
              <a:t>Scale Invariant Feature Transform (SIFT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dirty="0"/>
              <a:t>V</a:t>
            </a:r>
            <a:r>
              <a:rPr lang="en-US" altLang="zh-TW" dirty="0" smtClean="0"/>
              <a:t>ector comparison </a:t>
            </a:r>
            <a:r>
              <a:rPr lang="en-US" altLang="zh-TW" dirty="0"/>
              <a:t>(</a:t>
            </a:r>
            <a:r>
              <a:rPr lang="en-US" altLang="zh-TW" dirty="0" smtClean="0"/>
              <a:t>VEC)</a:t>
            </a:r>
          </a:p>
          <a:p>
            <a:pPr lvl="1"/>
            <a:r>
              <a:rPr lang="en-US" altLang="zh-TW" dirty="0" smtClean="0"/>
              <a:t>Image </a:t>
            </a:r>
            <a:r>
              <a:rPr lang="en-US" altLang="zh-TW" dirty="0"/>
              <a:t>convolution (CONV)</a:t>
            </a:r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49610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Results: Performance</a:t>
            </a:r>
            <a:endParaRPr lang="zh-TW" altLang="en-US" dirty="0"/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602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49610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Results: Energy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602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49610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Conclusion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Stochastic optimization:</a:t>
            </a:r>
          </a:p>
          <a:p>
            <a:pPr lvl="1"/>
            <a:r>
              <a:rPr lang="en-US" altLang="zh-TW" dirty="0" smtClean="0"/>
              <a:t>Varied accuracy</a:t>
            </a:r>
          </a:p>
          <a:p>
            <a:pPr lvl="1"/>
            <a:r>
              <a:rPr lang="en-US" altLang="zh-TW" dirty="0" smtClean="0"/>
              <a:t>Trade accuracy for energy</a:t>
            </a:r>
          </a:p>
          <a:p>
            <a:pPr lvl="1"/>
            <a:r>
              <a:rPr lang="en-US" altLang="zh-TW" dirty="0" smtClean="0"/>
              <a:t>Hardware support unidentified</a:t>
            </a:r>
          </a:p>
          <a:p>
            <a:r>
              <a:rPr lang="en-US" altLang="zh-TW" dirty="0" smtClean="0"/>
              <a:t>Idempotent processing</a:t>
            </a:r>
          </a:p>
          <a:p>
            <a:pPr lvl="1"/>
            <a:r>
              <a:rPr lang="en-US" altLang="zh-TW" dirty="0" smtClean="0"/>
              <a:t>100% correct results</a:t>
            </a:r>
          </a:p>
          <a:p>
            <a:pPr lvl="1"/>
            <a:r>
              <a:rPr lang="en-US" altLang="zh-TW" dirty="0" smtClean="0"/>
              <a:t>Energy &lt;&gt; region size and re-execution time</a:t>
            </a:r>
          </a:p>
          <a:p>
            <a:pPr lvl="1"/>
            <a:r>
              <a:rPr lang="en-US" altLang="zh-TW" dirty="0" smtClean="0"/>
              <a:t>Fault detection and region verify</a:t>
            </a:r>
          </a:p>
        </p:txBody>
      </p:sp>
    </p:spTree>
    <p:extLst>
      <p:ext uri="{BB962C8B-B14F-4D97-AF65-F5344CB8AC3E}">
        <p14:creationId xmlns:p14="http://schemas.microsoft.com/office/powerpoint/2010/main" val="4049610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Questions?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0335632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Region Size</a:t>
            </a:r>
            <a:endParaRPr lang="zh-TW" altLang="en-US" dirty="0"/>
          </a:p>
        </p:txBody>
      </p:sp>
      <p:graphicFrame>
        <p:nvGraphicFramePr>
          <p:cNvPr id="3" name="內容版面配置區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3131389"/>
              </p:ext>
            </p:extLst>
          </p:nvPr>
        </p:nvGraphicFramePr>
        <p:xfrm>
          <a:off x="457200" y="3068960"/>
          <a:ext cx="8229600" cy="990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 baseline="0" dirty="0" err="1">
                          <a:effectLst/>
                        </a:rPr>
                        <a:t>aib</a:t>
                      </a:r>
                      <a:endParaRPr lang="en-US" sz="3200" b="0" i="0" u="none" strike="noStrike" baseline="0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 baseline="0" dirty="0" err="1">
                          <a:effectLst/>
                        </a:rPr>
                        <a:t>mser</a:t>
                      </a:r>
                      <a:endParaRPr lang="en-US" sz="3200" b="0" i="0" u="none" strike="noStrike" baseline="0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 baseline="0" dirty="0">
                          <a:effectLst/>
                        </a:rPr>
                        <a:t>sift</a:t>
                      </a:r>
                      <a:endParaRPr lang="en-US" sz="3200" b="0" i="0" u="none" strike="noStrike" baseline="0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 baseline="0">
                          <a:effectLst/>
                        </a:rPr>
                        <a:t>vec</a:t>
                      </a:r>
                      <a:endParaRPr lang="en-US" sz="3200" b="0" i="0" u="none" strike="noStrike" baseline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 baseline="0">
                          <a:effectLst/>
                        </a:rPr>
                        <a:t>conv</a:t>
                      </a:r>
                      <a:endParaRPr lang="en-US" sz="3200" b="0" i="0" u="none" strike="noStrike" baseline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620" marR="7620" marT="762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3200" u="none" strike="noStrike" baseline="0">
                          <a:effectLst/>
                        </a:rPr>
                        <a:t>249.998</a:t>
                      </a:r>
                      <a:endParaRPr lang="en-US" altLang="zh-TW" sz="3200" b="0" i="0" u="none" strike="noStrike" baseline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3200" u="none" strike="noStrike" baseline="0">
                          <a:effectLst/>
                        </a:rPr>
                        <a:t>12.0736</a:t>
                      </a:r>
                      <a:endParaRPr lang="en-US" altLang="zh-TW" sz="3200" b="0" i="0" u="none" strike="noStrike" baseline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3200" u="none" strike="noStrike" baseline="0">
                          <a:effectLst/>
                        </a:rPr>
                        <a:t>27.0296</a:t>
                      </a:r>
                      <a:endParaRPr lang="en-US" altLang="zh-TW" sz="3200" b="0" i="0" u="none" strike="noStrike" baseline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3200" u="none" strike="noStrike" baseline="0">
                          <a:effectLst/>
                        </a:rPr>
                        <a:t>1056.19</a:t>
                      </a:r>
                      <a:endParaRPr lang="en-US" altLang="zh-TW" sz="3200" b="0" i="0" u="none" strike="noStrike" baseline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3200" u="none" strike="noStrike" baseline="0" dirty="0">
                          <a:effectLst/>
                        </a:rPr>
                        <a:t>94.5301</a:t>
                      </a:r>
                      <a:endParaRPr lang="en-US" altLang="zh-TW" sz="3200" b="0" i="0" u="none" strike="noStrike" baseline="0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35632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Reliability and Energy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As technology scales, device reliability decreases</a:t>
            </a:r>
          </a:p>
          <a:p>
            <a:r>
              <a:rPr lang="en-US" altLang="zh-TW" dirty="0" smtClean="0"/>
              <a:t>Transistor’s energy efficiency </a:t>
            </a:r>
            <a:r>
              <a:rPr lang="en-US" altLang="zh-TW" dirty="0"/>
              <a:t>does not scale very well</a:t>
            </a:r>
          </a:p>
          <a:p>
            <a:r>
              <a:rPr lang="en-US" altLang="zh-TW" dirty="0"/>
              <a:t>Provide reliable hardware with recovery scheme becomes </a:t>
            </a:r>
            <a:r>
              <a:rPr lang="en-US" altLang="zh-TW" dirty="0" smtClean="0"/>
              <a:t>expensive:</a:t>
            </a:r>
            <a:endParaRPr lang="en-US" altLang="zh-TW" dirty="0"/>
          </a:p>
          <a:p>
            <a:pPr lvl="1"/>
            <a:r>
              <a:rPr lang="en-US" altLang="zh-TW" dirty="0" err="1"/>
              <a:t>Checkpointing</a:t>
            </a:r>
            <a:endParaRPr lang="en-US" altLang="zh-TW" dirty="0"/>
          </a:p>
          <a:p>
            <a:pPr lvl="1"/>
            <a:r>
              <a:rPr lang="en-US" altLang="zh-TW" dirty="0"/>
              <a:t>Modular redundancy</a:t>
            </a:r>
          </a:p>
          <a:p>
            <a:pPr lvl="1"/>
            <a:r>
              <a:rPr lang="en-US" altLang="zh-TW" dirty="0"/>
              <a:t>Conservative design constraints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91756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Computer Vision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Many different applications:</a:t>
            </a:r>
          </a:p>
          <a:p>
            <a:pPr lvl="1"/>
            <a:r>
              <a:rPr lang="en-US" altLang="zh-TW" dirty="0" smtClean="0"/>
              <a:t>Image processing, sampling, filtering, HDR</a:t>
            </a:r>
          </a:p>
          <a:p>
            <a:pPr lvl="1"/>
            <a:r>
              <a:rPr lang="en-US" altLang="zh-TW" dirty="0" smtClean="0"/>
              <a:t>Image transformation</a:t>
            </a:r>
          </a:p>
          <a:p>
            <a:pPr lvl="1"/>
            <a:r>
              <a:rPr lang="en-US" altLang="zh-TW" dirty="0" smtClean="0"/>
              <a:t>Feature detection and extraction</a:t>
            </a:r>
          </a:p>
          <a:p>
            <a:pPr lvl="1"/>
            <a:r>
              <a:rPr lang="en-US" altLang="zh-TW" dirty="0" smtClean="0"/>
              <a:t>Segmentation</a:t>
            </a:r>
          </a:p>
          <a:p>
            <a:r>
              <a:rPr lang="en-US" altLang="zh-TW" dirty="0" smtClean="0"/>
              <a:t>Including solving matrix equations, optimization problems, heuristics..</a:t>
            </a:r>
          </a:p>
          <a:p>
            <a:r>
              <a:rPr lang="en-US" altLang="zh-TW" dirty="0" smtClean="0"/>
              <a:t>Reliability and energy efficiency are important, especially in mobile space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77078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D:\Downloads\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334" y="-2062708"/>
            <a:ext cx="11942562" cy="8948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D:\Downloads\no-faul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-2304941"/>
            <a:ext cx="12297677" cy="9161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7432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Software-based approaches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Using software to relief the burden in hardware</a:t>
            </a:r>
          </a:p>
          <a:p>
            <a:pPr lvl="1"/>
            <a:r>
              <a:rPr lang="en-US" altLang="zh-TW" dirty="0" smtClean="0"/>
              <a:t>Software </a:t>
            </a:r>
            <a:r>
              <a:rPr lang="en-US" altLang="zh-TW" dirty="0" err="1" smtClean="0"/>
              <a:t>checkpointing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Application </a:t>
            </a:r>
            <a:r>
              <a:rPr lang="en-US" altLang="zh-TW" dirty="0" err="1" smtClean="0"/>
              <a:t>robustification</a:t>
            </a:r>
            <a:r>
              <a:rPr lang="en-US" altLang="zh-TW" dirty="0" smtClean="0"/>
              <a:t> through stochastic optimization</a:t>
            </a:r>
          </a:p>
          <a:p>
            <a:pPr lvl="1"/>
            <a:r>
              <a:rPr lang="en-US" altLang="zh-TW" dirty="0" smtClean="0"/>
              <a:t>Idempotent processing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62962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Stochastic Optimization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Re-casting applications to optimization problem</a:t>
            </a:r>
          </a:p>
          <a:p>
            <a:pPr lvl="1"/>
            <a:r>
              <a:rPr lang="en-US" altLang="zh-TW" dirty="0" smtClean="0"/>
              <a:t>Iterative algorithm</a:t>
            </a:r>
          </a:p>
          <a:p>
            <a:pPr lvl="1"/>
            <a:r>
              <a:rPr lang="en-US" altLang="zh-TW" dirty="0" smtClean="0"/>
              <a:t>Minimum is the output of the non-robust application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789040"/>
            <a:ext cx="5648325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文字方塊 1"/>
          <p:cNvSpPr txBox="1"/>
          <p:nvPr/>
        </p:nvSpPr>
        <p:spPr>
          <a:xfrm>
            <a:off x="345792" y="6363856"/>
            <a:ext cx="8756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[A Numerical Optimization-based Methodology for Application </a:t>
            </a:r>
            <a:r>
              <a:rPr lang="en-US" altLang="zh-TW" dirty="0" err="1" smtClean="0"/>
              <a:t>Robustification</a:t>
            </a:r>
            <a:r>
              <a:rPr lang="en-US" altLang="zh-TW" dirty="0" smtClean="0"/>
              <a:t>, Sloan et al.]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49610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Optimization E</a:t>
            </a:r>
            <a:r>
              <a:rPr lang="en-US" altLang="zh-TW" dirty="0" smtClean="0"/>
              <a:t>ngine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Gradient descent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r>
              <a:rPr lang="en-US" altLang="zh-TW" dirty="0" smtClean="0"/>
              <a:t>Search strategy:</a:t>
            </a:r>
          </a:p>
          <a:p>
            <a:pPr lvl="1"/>
            <a:r>
              <a:rPr lang="en-US" altLang="zh-TW" dirty="0" smtClean="0"/>
              <a:t>Conjugate gradient</a:t>
            </a:r>
          </a:p>
        </p:txBody>
      </p:sp>
      <p:pic>
        <p:nvPicPr>
          <p:cNvPr id="2050" name="Picture 2" descr="http://upload.wikimedia.org/wikipedia/commons/7/79/Gradient_descen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481276"/>
            <a:ext cx="4591050" cy="5038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9610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Some Facts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10X-1000X more instructions executed</a:t>
            </a:r>
          </a:p>
          <a:p>
            <a:r>
              <a:rPr lang="en-US" altLang="zh-TW" dirty="0" smtClean="0"/>
              <a:t>Only tolerant faults in data processing phase</a:t>
            </a:r>
          </a:p>
          <a:p>
            <a:r>
              <a:rPr lang="en-US" altLang="zh-TW" dirty="0" smtClean="0"/>
              <a:t>Some applications can achieve ~100% accuracy, some &lt; 50% success and require further enhancement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Energy saving?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49610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Energy implications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zh-TW" altLang="en-US" dirty="0"/>
          </a:p>
        </p:txBody>
      </p:sp>
      <p:graphicFrame>
        <p:nvGraphicFramePr>
          <p:cNvPr id="5" name="圖表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3402547"/>
              </p:ext>
            </p:extLst>
          </p:nvPr>
        </p:nvGraphicFramePr>
        <p:xfrm>
          <a:off x="539552" y="1412776"/>
          <a:ext cx="8064896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254951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佈景主題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佈景主題1</Template>
  <TotalTime>2312</TotalTime>
  <Words>351</Words>
  <Application>Microsoft Macintosh PowerPoint</Application>
  <PresentationFormat>On-screen Show (4:3)</PresentationFormat>
  <Paragraphs>87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佈景主題1</vt:lpstr>
      <vt:lpstr>Software Based Fault tolerance in Computer Vision</vt:lpstr>
      <vt:lpstr>Reliability and Energy</vt:lpstr>
      <vt:lpstr>Computer Vision</vt:lpstr>
      <vt:lpstr>PowerPoint Presentation</vt:lpstr>
      <vt:lpstr>Software-based approaches</vt:lpstr>
      <vt:lpstr>Stochastic Optimization</vt:lpstr>
      <vt:lpstr>Optimization Engine</vt:lpstr>
      <vt:lpstr>Some Facts</vt:lpstr>
      <vt:lpstr>Energy implications</vt:lpstr>
      <vt:lpstr>Idempotent Processing</vt:lpstr>
      <vt:lpstr>Idempotent Execution</vt:lpstr>
      <vt:lpstr>Evaluation</vt:lpstr>
      <vt:lpstr>Results: Performance</vt:lpstr>
      <vt:lpstr>Results: Energy</vt:lpstr>
      <vt:lpstr>Conclusion</vt:lpstr>
      <vt:lpstr>Questions?</vt:lpstr>
      <vt:lpstr>Region Size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Reducing the in Computer Vision</dc:title>
  <dc:creator>arona</dc:creator>
  <cp:lastModifiedBy>mac</cp:lastModifiedBy>
  <cp:revision>24</cp:revision>
  <dcterms:created xsi:type="dcterms:W3CDTF">2012-05-10T04:16:00Z</dcterms:created>
  <dcterms:modified xsi:type="dcterms:W3CDTF">2012-05-12T18:14:38Z</dcterms:modified>
</cp:coreProperties>
</file>