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9" r:id="rId3"/>
    <p:sldId id="258" r:id="rId4"/>
    <p:sldId id="399" r:id="rId5"/>
    <p:sldId id="260" r:id="rId6"/>
    <p:sldId id="401" r:id="rId7"/>
    <p:sldId id="400" r:id="rId8"/>
    <p:sldId id="406" r:id="rId9"/>
    <p:sldId id="402" r:id="rId10"/>
    <p:sldId id="403" r:id="rId11"/>
    <p:sldId id="404" r:id="rId12"/>
    <p:sldId id="40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ly Geeh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77"/>
    <a:srgbClr val="FF9191"/>
    <a:srgbClr val="A6FF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77" autoAdjust="0"/>
  </p:normalViewPr>
  <p:slideViewPr>
    <p:cSldViewPr snapToGrid="0" snapToObjects="1">
      <p:cViewPr>
        <p:scale>
          <a:sx n="100" d="100"/>
          <a:sy n="100" d="100"/>
        </p:scale>
        <p:origin x="-1088" y="9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printerSettings" Target="printerSettings/printerSettings1.bin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1D8213-ED3D-B349-8FE2-BB901ADEB59A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96793-750C-B54A-B990-91FD377E8BB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77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C96793-750C-B54A-B990-91FD377E8BB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6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33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10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3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12560"/>
            <a:ext cx="8839200" cy="609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sz="3200" b="1" i="0">
                <a:latin typeface="Chaparral Pro"/>
                <a:cs typeface="Chaparral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7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2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6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82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74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0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31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32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8900" y="50800"/>
            <a:ext cx="89027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i="0">
                <a:latin typeface="PT Sans"/>
                <a:cs typeface="PT Sans"/>
              </a:defRPr>
            </a:lvl1pPr>
          </a:lstStyle>
          <a:p>
            <a:fld id="{FA0DCD17-1C70-D847-8411-081C9034C0CF}" type="datetimeFigureOut">
              <a:rPr lang="en-US" smtClean="0"/>
              <a:pPr/>
              <a:t>11/27/12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i="0">
                <a:latin typeface="PT Sans"/>
                <a:cs typeface="PT Sans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i="0">
                <a:latin typeface="PT Sans"/>
                <a:cs typeface="PT Sans"/>
              </a:defRPr>
            </a:lvl1pPr>
          </a:lstStyle>
          <a:p>
            <a:fld id="{FC24B892-305D-4F4E-B48C-A58F76E2784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/>
          <a:srcRect l="21667" t="10932" b="10056"/>
          <a:stretch/>
        </p:blipFill>
        <p:spPr>
          <a:xfrm>
            <a:off x="88900" y="88900"/>
            <a:ext cx="7162800" cy="698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3"/>
          <a:srcRect l="1111" t="10932" r="77917" b="10056"/>
          <a:stretch/>
        </p:blipFill>
        <p:spPr>
          <a:xfrm>
            <a:off x="7137400" y="88900"/>
            <a:ext cx="1917700" cy="698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3200" b="0" i="0">
          <a:solidFill>
            <a:schemeClr val="tx1"/>
          </a:solidFill>
          <a:latin typeface="Quicksand Book Regular"/>
          <a:ea typeface="+mn-ea"/>
          <a:cs typeface="PT San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Lucida Grande"/>
        <a:buChar char="-"/>
        <a:defRPr sz="2800" b="0" i="0">
          <a:solidFill>
            <a:schemeClr val="tx1"/>
          </a:solidFill>
          <a:latin typeface="Quicksand Book Regular"/>
          <a:ea typeface="+mn-ea"/>
          <a:cs typeface="PT San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400" b="0" i="0">
          <a:solidFill>
            <a:schemeClr val="tx1"/>
          </a:solidFill>
          <a:latin typeface="Quicksand Book Regular"/>
          <a:ea typeface="+mn-ea"/>
          <a:cs typeface="PT San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 b="0" i="0">
          <a:solidFill>
            <a:schemeClr val="tx1"/>
          </a:solidFill>
          <a:latin typeface="Quicksand Book Regular"/>
          <a:ea typeface="+mn-ea"/>
          <a:cs typeface="PT San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charset="2"/>
        <a:buChar char="§"/>
        <a:defRPr sz="2000" b="0" i="0">
          <a:solidFill>
            <a:schemeClr val="tx1"/>
          </a:solidFill>
          <a:latin typeface="Quicksand Book Regular"/>
          <a:ea typeface="+mn-ea"/>
          <a:cs typeface="PT San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iazza.com" TargetMode="External"/><Relationship Id="rId3" Type="http://schemas.openxmlformats.org/officeDocument/2006/relationships/hyperlink" Target="mailto:xyz@piazza.com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7705" y="3886200"/>
            <a:ext cx="6841067" cy="1752600"/>
          </a:xfrm>
        </p:spPr>
        <p:txBody>
          <a:bodyPr/>
          <a:lstStyle/>
          <a:p>
            <a:r>
              <a:rPr lang="en-US" i="1" dirty="0" smtClean="0">
                <a:solidFill>
                  <a:schemeClr val="bg1"/>
                </a:solidFill>
              </a:rPr>
              <a:t>Professor Presentation 2012</a:t>
            </a:r>
          </a:p>
          <a:p>
            <a:endParaRPr lang="en-US" sz="1800" i="1" dirty="0" smtClean="0">
              <a:solidFill>
                <a:schemeClr val="bg1"/>
              </a:solidFill>
            </a:endParaRPr>
          </a:p>
          <a:p>
            <a:r>
              <a:rPr lang="en-US" sz="1400" i="1" dirty="0" smtClean="0">
                <a:solidFill>
                  <a:schemeClr val="bg1"/>
                </a:solidFill>
              </a:rPr>
              <a:t>We want a simpler world where students aren’t stuck on homework and instructors aren’t buried under student emails – a world where knowledge transfer from instructors, and between students, is rapid, fun and beautifully efficient.  </a:t>
            </a:r>
          </a:p>
        </p:txBody>
      </p:sp>
    </p:spTree>
    <p:extLst>
      <p:ext uri="{BB962C8B-B14F-4D97-AF65-F5344CB8AC3E}">
        <p14:creationId xmlns:p14="http://schemas.microsoft.com/office/powerpoint/2010/main" val="244218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Appendix</a:t>
            </a:r>
            <a:endParaRPr lang="en-US" dirty="0"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7009"/>
            <a:ext cx="8839200" cy="1164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Filters allow professors to better manage their time by viewing updated</a:t>
            </a:r>
            <a:r>
              <a:rPr lang="en-US" sz="2800" dirty="0"/>
              <a:t> </a:t>
            </a:r>
            <a:r>
              <a:rPr lang="en-US" sz="2800" dirty="0" smtClean="0"/>
              <a:t>or unresolved posts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2603500"/>
            <a:ext cx="2730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834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Appendix</a:t>
            </a:r>
            <a:endParaRPr lang="en-US" dirty="0"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08909"/>
            <a:ext cx="8839200" cy="1164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Student participation statistics enable instructors to gain insights about their class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641600"/>
            <a:ext cx="8991600" cy="25534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24100" y="5929868"/>
            <a:ext cx="40479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(This feature is </a:t>
            </a:r>
            <a:r>
              <a:rPr lang="en-US" dirty="0" smtClean="0"/>
              <a:t>only visible to </a:t>
            </a:r>
            <a:r>
              <a:rPr lang="en-US" dirty="0"/>
              <a:t>instructors)</a:t>
            </a:r>
          </a:p>
        </p:txBody>
      </p:sp>
    </p:spTree>
    <p:extLst>
      <p:ext uri="{BB962C8B-B14F-4D97-AF65-F5344CB8AC3E}">
        <p14:creationId xmlns:p14="http://schemas.microsoft.com/office/powerpoint/2010/main" val="3778225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Appendix</a:t>
            </a:r>
            <a:endParaRPr lang="en-US" dirty="0"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59708"/>
            <a:ext cx="8839200" cy="1519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Easily manage tags to ensure class content is well organized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0" y="2832099"/>
            <a:ext cx="8661400" cy="19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2318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About Piazza</a:t>
            </a:r>
            <a:endParaRPr lang="en-US" dirty="0"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5708"/>
            <a:ext cx="7772400" cy="556460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Piazza was founded to take offline </a:t>
            </a:r>
            <a:r>
              <a:rPr lang="en-US" b="1" u="sng" dirty="0" smtClean="0"/>
              <a:t>study group dynamics</a:t>
            </a:r>
            <a:r>
              <a:rPr lang="en-US" b="1" dirty="0" smtClean="0"/>
              <a:t> </a:t>
            </a:r>
            <a:r>
              <a:rPr lang="en-US" dirty="0" smtClean="0"/>
              <a:t>online to help students </a:t>
            </a:r>
            <a:r>
              <a:rPr lang="en-US" b="1" u="sng" dirty="0" smtClean="0"/>
              <a:t>get unstuck </a:t>
            </a:r>
            <a:r>
              <a:rPr lang="en-US" dirty="0" smtClean="0"/>
              <a:t>faster.</a:t>
            </a:r>
          </a:p>
          <a:p>
            <a:endParaRPr lang="en-US" dirty="0" smtClean="0"/>
          </a:p>
          <a:p>
            <a:r>
              <a:rPr lang="en-US" dirty="0" smtClean="0"/>
              <a:t>Piazza is online learning reimagined with </a:t>
            </a:r>
            <a:r>
              <a:rPr lang="en-US" b="1" u="sng" dirty="0" smtClean="0"/>
              <a:t>class engagement </a:t>
            </a:r>
            <a:r>
              <a:rPr lang="en-US" dirty="0" smtClean="0"/>
              <a:t>at the center.</a:t>
            </a:r>
          </a:p>
          <a:p>
            <a:endParaRPr lang="en-US" dirty="0" smtClean="0"/>
          </a:p>
          <a:p>
            <a:r>
              <a:rPr lang="en-US" dirty="0" smtClean="0"/>
              <a:t>Profs decide to use Piazza at the class level (</a:t>
            </a:r>
            <a:r>
              <a:rPr lang="en-US" b="1" u="sng" dirty="0" smtClean="0"/>
              <a:t>no IT dept needed</a:t>
            </a:r>
            <a:r>
              <a:rPr lang="en-US" dirty="0" smtClean="0"/>
              <a:t>).</a:t>
            </a:r>
          </a:p>
          <a:p>
            <a:endParaRPr lang="en-US" dirty="0" smtClean="0"/>
          </a:p>
          <a:p>
            <a:r>
              <a:rPr lang="en-US" dirty="0" smtClean="0"/>
              <a:t>Piazza is </a:t>
            </a:r>
            <a:r>
              <a:rPr lang="en-US" b="1" u="sng" dirty="0" smtClean="0"/>
              <a:t>free </a:t>
            </a:r>
            <a:r>
              <a:rPr lang="en-US" dirty="0" smtClean="0"/>
              <a:t>-- create your classes, enroll students and you’re done!</a:t>
            </a:r>
          </a:p>
        </p:txBody>
      </p:sp>
    </p:spTree>
    <p:extLst>
      <p:ext uri="{BB962C8B-B14F-4D97-AF65-F5344CB8AC3E}">
        <p14:creationId xmlns:p14="http://schemas.microsoft.com/office/powerpoint/2010/main" val="161586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Who’s Using Piazza?</a:t>
            </a:r>
            <a:endParaRPr lang="en-US" dirty="0">
              <a:latin typeface="Lucida Grande"/>
              <a:cs typeface="Lucida Grande"/>
            </a:endParaRPr>
          </a:p>
        </p:txBody>
      </p:sp>
      <p:pic>
        <p:nvPicPr>
          <p:cNvPr id="3" name="Picture 2" descr="data1-0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812800"/>
            <a:ext cx="89027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674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Purpose-Built for You</a:t>
            </a:r>
            <a:endParaRPr lang="en-US" dirty="0">
              <a:latin typeface="Lucida Grande"/>
              <a:cs typeface="Lucida Grande"/>
            </a:endParaRPr>
          </a:p>
        </p:txBody>
      </p:sp>
      <p:pic>
        <p:nvPicPr>
          <p:cNvPr id="12" name="Content Placeholder 11" descr="Purpose-built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118" b="-1118"/>
          <a:stretch>
            <a:fillRect/>
          </a:stretch>
        </p:blipFill>
        <p:spPr>
          <a:xfrm>
            <a:off x="101600" y="825499"/>
            <a:ext cx="8928100" cy="5952067"/>
          </a:xfrm>
        </p:spPr>
      </p:pic>
    </p:spTree>
    <p:extLst>
      <p:ext uri="{BB962C8B-B14F-4D97-AF65-F5344CB8AC3E}">
        <p14:creationId xmlns:p14="http://schemas.microsoft.com/office/powerpoint/2010/main" val="350237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Lucida Grande"/>
                <a:cs typeface="Lucida Grande"/>
              </a:rPr>
              <a:t>Piazza Works</a:t>
            </a:r>
            <a:endParaRPr lang="en-US" dirty="0">
              <a:latin typeface="Lucida Grande"/>
              <a:cs typeface="Lucida Grande"/>
            </a:endParaRPr>
          </a:p>
        </p:txBody>
      </p:sp>
      <p:pic>
        <p:nvPicPr>
          <p:cNvPr id="5" name="Picture 4" descr="data2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876300"/>
            <a:ext cx="8902700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34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Profs Love Piazza</a:t>
            </a:r>
            <a:endParaRPr lang="en-US" dirty="0"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5708"/>
            <a:ext cx="7772400" cy="5564605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“Piazza is the first educational software that actually improves my teaching.”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i="1" dirty="0" smtClean="0"/>
              <a:t>		-Kevin Kelley, MIT</a:t>
            </a:r>
            <a:endParaRPr lang="en-US" dirty="0" smtClean="0"/>
          </a:p>
          <a:p>
            <a:endParaRPr lang="en-US" i="1" dirty="0" smtClean="0"/>
          </a:p>
          <a:p>
            <a:r>
              <a:rPr lang="en-US" i="1" dirty="0" smtClean="0"/>
              <a:t>“Piazza has solved all of the communication flow problems I’ve experienced in 19 years of teaching. I used to use 6 programs, now it’s just Piazza.”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i="1" dirty="0" smtClean="0"/>
              <a:t>		- Dan Garcia, UC Berkeley</a:t>
            </a:r>
            <a:r>
              <a:rPr lang="en-US" dirty="0" smtClean="0"/>
              <a:t> </a:t>
            </a:r>
          </a:p>
          <a:p>
            <a:endParaRPr lang="en-US" i="1" dirty="0" smtClean="0"/>
          </a:p>
          <a:p>
            <a:r>
              <a:rPr lang="en-US" i="1" dirty="0" smtClean="0"/>
              <a:t>“After a semester of using Piazza, I can truly say I loved it. The TAs loved it… With Piazza I got a real-time picture of what was going on, and could address some of the really important misunderstandings in class.”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		-</a:t>
            </a:r>
            <a:r>
              <a:rPr lang="en-US" i="1" dirty="0" smtClean="0"/>
              <a:t> Kristin </a:t>
            </a:r>
            <a:r>
              <a:rPr lang="en-US" i="1" dirty="0" err="1" smtClean="0"/>
              <a:t>Marsicano</a:t>
            </a:r>
            <a:r>
              <a:rPr lang="en-US" i="1" dirty="0" smtClean="0"/>
              <a:t>, Georgia Tech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86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Get Started with Piazza</a:t>
            </a:r>
            <a:endParaRPr lang="en-US" dirty="0"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5708"/>
            <a:ext cx="7772400" cy="5564605"/>
          </a:xfrm>
        </p:spPr>
        <p:txBody>
          <a:bodyPr>
            <a:normAutofit/>
          </a:bodyPr>
          <a:lstStyle/>
          <a:p>
            <a:r>
              <a:rPr lang="en-US" dirty="0" smtClean="0"/>
              <a:t>Go to </a:t>
            </a:r>
            <a:r>
              <a:rPr lang="en-US" dirty="0" smtClean="0">
                <a:hlinkClick r:id="rId2"/>
              </a:rPr>
              <a:t>www.piazza.com</a:t>
            </a:r>
            <a:endParaRPr lang="en-US" dirty="0" smtClean="0"/>
          </a:p>
          <a:p>
            <a:pPr lvl="1"/>
            <a:r>
              <a:rPr lang="en-US" dirty="0" smtClean="0"/>
              <a:t>Click “Create a Class”</a:t>
            </a:r>
          </a:p>
          <a:p>
            <a:pPr lvl="1"/>
            <a:r>
              <a:rPr lang="en-US" dirty="0" smtClean="0"/>
              <a:t>Signup</a:t>
            </a:r>
          </a:p>
          <a:p>
            <a:pPr lvl="1"/>
            <a:r>
              <a:rPr lang="en-US" dirty="0" smtClean="0"/>
              <a:t>Enroll your students</a:t>
            </a:r>
          </a:p>
          <a:p>
            <a:pPr lvl="1"/>
            <a:r>
              <a:rPr lang="en-US" dirty="0" smtClean="0"/>
              <a:t>Enjoy!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Questions?</a:t>
            </a:r>
          </a:p>
          <a:p>
            <a:pPr lvl="1"/>
            <a:r>
              <a:rPr lang="en-US" dirty="0" smtClean="0"/>
              <a:t>Email </a:t>
            </a:r>
            <a:r>
              <a:rPr lang="en-US" dirty="0" smtClean="0">
                <a:hlinkClick r:id="rId3"/>
              </a:rPr>
              <a:t>team@piazza.com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15860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Appendix</a:t>
            </a:r>
            <a:endParaRPr lang="en-US" dirty="0"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00" y="1057382"/>
            <a:ext cx="8928100" cy="129211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800" dirty="0" smtClean="0"/>
              <a:t>Piazza Q&amp;A best explained by Prof. Jesse </a:t>
            </a:r>
            <a:r>
              <a:rPr lang="en-US" sz="2800" dirty="0" err="1" smtClean="0"/>
              <a:t>Heines</a:t>
            </a:r>
            <a:r>
              <a:rPr lang="en-US" sz="2800" dirty="0" smtClean="0"/>
              <a:t> (UMass):</a:t>
            </a:r>
          </a:p>
          <a:p>
            <a:pPr marL="0" indent="0">
              <a:buNone/>
            </a:pPr>
            <a:endParaRPr lang="en-US" sz="400" dirty="0" smtClean="0"/>
          </a:p>
          <a:p>
            <a:pPr marL="0" indent="0">
              <a:buNone/>
            </a:pPr>
            <a:r>
              <a:rPr lang="en-US" sz="2400" i="1" dirty="0" smtClean="0"/>
              <a:t>“Piazza is to Moodle as a chef’s knife is to a Swiss army knife”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349500"/>
            <a:ext cx="8851900" cy="317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51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Grande"/>
                <a:cs typeface="Lucida Grande"/>
              </a:rPr>
              <a:t>Appendix</a:t>
            </a:r>
            <a:endParaRPr lang="en-US" dirty="0">
              <a:latin typeface="Lucida Grande"/>
              <a:cs typeface="Lucida Grande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23209"/>
            <a:ext cx="8839200" cy="11643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Unanswered questions are highlighted in red to capture the attention of instructors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3400" y="2565400"/>
            <a:ext cx="5524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16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iazza.Nov09.SeriesA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Piazza.Nov09.SeriesA.pptx</Template>
  <TotalTime>13254</TotalTime>
  <Words>250</Words>
  <Application>Microsoft Macintosh PowerPoint</Application>
  <PresentationFormat>On-screen Show (4:3)</PresentationFormat>
  <Paragraphs>46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Piazza.Nov09.SeriesA</vt:lpstr>
      <vt:lpstr>PowerPoint Presentation</vt:lpstr>
      <vt:lpstr>About Piazza</vt:lpstr>
      <vt:lpstr>Who’s Using Piazza?</vt:lpstr>
      <vt:lpstr>Purpose-Built for You</vt:lpstr>
      <vt:lpstr>Piazza Works</vt:lpstr>
      <vt:lpstr>Profs Love Piazza</vt:lpstr>
      <vt:lpstr>Get Started with Piazza</vt:lpstr>
      <vt:lpstr>Appendix</vt:lpstr>
      <vt:lpstr>Appendix</vt:lpstr>
      <vt:lpstr>Appendix</vt:lpstr>
      <vt:lpstr>Appendix</vt:lpstr>
      <vt:lpstr>Appendix</vt:lpstr>
    </vt:vector>
  </TitlesOfParts>
  <Company>Piazzza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Piazza April 2012 Board Deck</dc:title>
  <dc:creator>Pooja Nath</dc:creator>
  <cp:lastModifiedBy>Nick LaVassar</cp:lastModifiedBy>
  <cp:revision>439</cp:revision>
  <dcterms:created xsi:type="dcterms:W3CDTF">2012-11-26T10:54:53Z</dcterms:created>
  <dcterms:modified xsi:type="dcterms:W3CDTF">2012-11-27T18:02:58Z</dcterms:modified>
</cp:coreProperties>
</file>